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713" r:id="rId2"/>
  </p:sldMasterIdLst>
  <p:notesMasterIdLst>
    <p:notesMasterId r:id="rId23"/>
  </p:notesMasterIdLst>
  <p:sldIdLst>
    <p:sldId id="256" r:id="rId3"/>
    <p:sldId id="396" r:id="rId4"/>
    <p:sldId id="402" r:id="rId5"/>
    <p:sldId id="1621" r:id="rId6"/>
    <p:sldId id="1622" r:id="rId7"/>
    <p:sldId id="1640" r:id="rId8"/>
    <p:sldId id="1635" r:id="rId9"/>
    <p:sldId id="1627" r:id="rId10"/>
    <p:sldId id="1638" r:id="rId11"/>
    <p:sldId id="1639" r:id="rId12"/>
    <p:sldId id="1641" r:id="rId13"/>
    <p:sldId id="1637" r:id="rId14"/>
    <p:sldId id="1642" r:id="rId15"/>
    <p:sldId id="1644" r:id="rId16"/>
    <p:sldId id="1643" r:id="rId17"/>
    <p:sldId id="1645" r:id="rId18"/>
    <p:sldId id="392" r:id="rId19"/>
    <p:sldId id="1631" r:id="rId20"/>
    <p:sldId id="1632" r:id="rId21"/>
    <p:sldId id="1634" r:id="rId22"/>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00"/>
    <a:srgbClr val="CC0066"/>
    <a:srgbClr val="7A286A"/>
    <a:srgbClr val="511F74"/>
    <a:srgbClr val="00294B"/>
    <a:srgbClr val="456487"/>
    <a:srgbClr val="E05314"/>
    <a:srgbClr val="6600CC"/>
    <a:srgbClr val="DF8A2D"/>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7" autoAdjust="0"/>
    <p:restoredTop sz="96291" autoAdjust="0"/>
  </p:normalViewPr>
  <p:slideViewPr>
    <p:cSldViewPr>
      <p:cViewPr varScale="1">
        <p:scale>
          <a:sx n="143" d="100"/>
          <a:sy n="143" d="100"/>
        </p:scale>
        <p:origin x="256" y="200"/>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07/04/2022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introduction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8" name="Espace réservé du contenu 3"/>
          <p:cNvSpPr>
            <a:spLocks noGrp="1"/>
          </p:cNvSpPr>
          <p:nvPr>
            <p:ph sz="half" idx="2" hasCustomPrompt="1"/>
          </p:nvPr>
        </p:nvSpPr>
        <p:spPr>
          <a:xfrm>
            <a:off x="273820" y="1445569"/>
            <a:ext cx="10308112"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3" name="ZoneTexte 12"/>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Tree>
    <p:extLst>
      <p:ext uri="{BB962C8B-B14F-4D97-AF65-F5344CB8AC3E}">
        <p14:creationId xmlns:p14="http://schemas.microsoft.com/office/powerpoint/2010/main" val="90163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simple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9610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0306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introduction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ZoneTexte 20"/>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
        <p:nvSpPr>
          <p:cNvPr id="2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2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2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04808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simple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8742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simple  : titre+2 contenus">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0"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1197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07/04/2022</a:t>
            </a:r>
          </a:p>
        </p:txBody>
      </p:sp>
      <p:sp>
        <p:nvSpPr>
          <p:cNvPr id="4" name="Espace réservé du pied de page 3"/>
          <p:cNvSpPr>
            <a:spLocks noGrp="1"/>
          </p:cNvSpPr>
          <p:nvPr>
            <p:ph type="ftr" sz="quarter" idx="11"/>
          </p:nvPr>
        </p:nvSpPr>
        <p:spPr/>
        <p:txBody>
          <a:bodyPr/>
          <a:lstStyle/>
          <a:p>
            <a:r>
              <a:rPr lang="fr-FR"/>
              <a:t>Journées Réseau Instrumentation Faisceau 2022 </a:t>
            </a:r>
          </a:p>
        </p:txBody>
      </p:sp>
      <p:sp>
        <p:nvSpPr>
          <p:cNvPr id="5" name="Espace réservé du numéro de diapositive 4"/>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2206606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07/04/2022</a:t>
            </a:r>
          </a:p>
        </p:txBody>
      </p:sp>
      <p:sp>
        <p:nvSpPr>
          <p:cNvPr id="3" name="Espace réservé du pied de page 2"/>
          <p:cNvSpPr>
            <a:spLocks noGrp="1"/>
          </p:cNvSpPr>
          <p:nvPr>
            <p:ph type="ftr" sz="quarter" idx="11"/>
          </p:nvPr>
        </p:nvSpPr>
        <p:spPr/>
        <p:txBody>
          <a:bodyPr/>
          <a:lstStyle/>
          <a:p>
            <a:r>
              <a:rPr lang="fr-FR"/>
              <a:t>Journées Réseau Instrumentation Faisceau 2022 </a:t>
            </a:r>
          </a:p>
        </p:txBody>
      </p:sp>
      <p:sp>
        <p:nvSpPr>
          <p:cNvPr id="4" name="Espace réservé du numéro de diapositive 3"/>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260810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579938" y="873125"/>
            <a:ext cx="5453062" cy="43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07/04/2022</a:t>
            </a:r>
          </a:p>
        </p:txBody>
      </p:sp>
      <p:sp>
        <p:nvSpPr>
          <p:cNvPr id="6" name="Espace réservé du pied de page 5"/>
          <p:cNvSpPr>
            <a:spLocks noGrp="1"/>
          </p:cNvSpPr>
          <p:nvPr>
            <p:ph type="ftr" sz="quarter" idx="11"/>
          </p:nvPr>
        </p:nvSpPr>
        <p:spPr/>
        <p:txBody>
          <a:bodyPr/>
          <a:lstStyle/>
          <a:p>
            <a:r>
              <a:rPr lang="fr-FR"/>
              <a:t>Journées Réseau Instrumentation Faisceau 2022 </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4714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579938" y="873125"/>
            <a:ext cx="5453062" cy="4305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07/04/2022</a:t>
            </a:r>
          </a:p>
        </p:txBody>
      </p:sp>
      <p:sp>
        <p:nvSpPr>
          <p:cNvPr id="6" name="Espace réservé du pied de page 5"/>
          <p:cNvSpPr>
            <a:spLocks noGrp="1"/>
          </p:cNvSpPr>
          <p:nvPr>
            <p:ph type="ftr" sz="quarter" idx="11"/>
          </p:nvPr>
        </p:nvSpPr>
        <p:spPr/>
        <p:txBody>
          <a:bodyPr/>
          <a:lstStyle/>
          <a:p>
            <a:r>
              <a:rPr lang="fr-FR"/>
              <a:t>Journées Réseau Instrumentation Faisceau 2022 </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827469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07/04/2022</a:t>
            </a:r>
          </a:p>
        </p:txBody>
      </p:sp>
      <p:sp>
        <p:nvSpPr>
          <p:cNvPr id="5" name="Espace réservé du pied de page 4"/>
          <p:cNvSpPr>
            <a:spLocks noGrp="1"/>
          </p:cNvSpPr>
          <p:nvPr>
            <p:ph type="ftr" sz="quarter" idx="11"/>
          </p:nvPr>
        </p:nvSpPr>
        <p:spPr/>
        <p:txBody>
          <a:bodyPr/>
          <a:lstStyle/>
          <a:p>
            <a:r>
              <a:rPr lang="fr-FR"/>
              <a:t>Journées Réseau Instrumentation Faisceau 2022 </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34087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08900" y="322263"/>
            <a:ext cx="2322513" cy="51355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322263"/>
            <a:ext cx="6815137" cy="51355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07/04/2022</a:t>
            </a:r>
          </a:p>
        </p:txBody>
      </p:sp>
      <p:sp>
        <p:nvSpPr>
          <p:cNvPr id="5" name="Espace réservé du pied de page 4"/>
          <p:cNvSpPr>
            <a:spLocks noGrp="1"/>
          </p:cNvSpPr>
          <p:nvPr>
            <p:ph type="ftr" sz="quarter" idx="11"/>
          </p:nvPr>
        </p:nvSpPr>
        <p:spPr/>
        <p:txBody>
          <a:bodyPr/>
          <a:lstStyle/>
          <a:p>
            <a:r>
              <a:rPr lang="fr-FR"/>
              <a:t>Journées Réseau Instrumentation Faisceau 2022 </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149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07/04/2022</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Journées Réseau Instrumentation Faisceau 2022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07/04/2022</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Journées Réseau Instrumentation Faisceau 2022 </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07/04/2022</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Journées Réseau Instrumentation Faisceau 2022 </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2126CF9F-CC6A-4010-A70A-E16F699FA027}" type="slidenum">
              <a:rPr lang="fr-FR" smtClean="0"/>
              <a:t>‹N°›</a:t>
            </a:fld>
            <a:endParaRPr lang="fr-FR"/>
          </a:p>
        </p:txBody>
      </p:sp>
    </p:spTree>
    <p:extLst>
      <p:ext uri="{BB962C8B-B14F-4D97-AF65-F5344CB8AC3E}">
        <p14:creationId xmlns:p14="http://schemas.microsoft.com/office/powerpoint/2010/main" val="4671780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10.xml"/><Relationship Id="rId4" Type="http://schemas.openxmlformats.org/officeDocument/2006/relationships/image" Target="../media/image3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emf"/><Relationship Id="rId1" Type="http://schemas.openxmlformats.org/officeDocument/2006/relationships/slideLayout" Target="../slideLayouts/slideLayout10.xml"/><Relationship Id="rId6" Type="http://schemas.openxmlformats.org/officeDocument/2006/relationships/image" Target="../media/image37.tiff"/><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70.png"/><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74E1BE-AD65-4B68-AC57-84B7E9FE6238}"/>
              </a:ext>
            </a:extLst>
          </p:cNvPr>
          <p:cNvSpPr>
            <a:spLocks noGrp="1"/>
          </p:cNvSpPr>
          <p:nvPr>
            <p:ph type="dt" sz="half" idx="10"/>
          </p:nvPr>
        </p:nvSpPr>
        <p:spPr/>
        <p:txBody>
          <a:bodyPr/>
          <a:lstStyle/>
          <a:p>
            <a:r>
              <a:rPr lang="fr-FR">
                <a:latin typeface="+mn-lt"/>
              </a:rPr>
              <a:t>07/04/2022</a:t>
            </a:r>
            <a:endParaRPr lang="fr-FR" dirty="0">
              <a:latin typeface="+mn-lt"/>
            </a:endParaRPr>
          </a:p>
        </p:txBody>
      </p:sp>
      <p:sp>
        <p:nvSpPr>
          <p:cNvPr id="3" name="Espace réservé du pied de page 2">
            <a:extLst>
              <a:ext uri="{FF2B5EF4-FFF2-40B4-BE49-F238E27FC236}">
                <a16:creationId xmlns:a16="http://schemas.microsoft.com/office/drawing/2014/main" id="{C25E3D29-9117-4276-9F1A-8E5E06EF9893}"/>
              </a:ext>
            </a:extLst>
          </p:cNvPr>
          <p:cNvSpPr>
            <a:spLocks noGrp="1"/>
          </p:cNvSpPr>
          <p:nvPr>
            <p:ph type="ftr" sz="quarter" idx="11"/>
          </p:nvPr>
        </p:nvSpPr>
        <p:spPr/>
        <p:txBody>
          <a:bodyPr/>
          <a:lstStyle/>
          <a:p>
            <a:r>
              <a:rPr lang="fr-FR">
                <a:latin typeface="+mn-lt"/>
              </a:rPr>
              <a:t>Journées Réseau Instrumentation Faisceau 2022 </a:t>
            </a:r>
            <a:endParaRPr lang="fr-FR" dirty="0">
              <a:latin typeface="+mn-lt"/>
            </a:endParaRPr>
          </a:p>
        </p:txBody>
      </p:sp>
      <p:sp>
        <p:nvSpPr>
          <p:cNvPr id="8" name="Espace réservé du numéro de diapositive 7"/>
          <p:cNvSpPr>
            <a:spLocks noGrp="1"/>
          </p:cNvSpPr>
          <p:nvPr>
            <p:ph type="sldNum" sz="quarter" idx="12"/>
          </p:nvPr>
        </p:nvSpPr>
        <p:spPr/>
        <p:txBody>
          <a:bodyPr/>
          <a:lstStyle/>
          <a:p>
            <a:fld id="{77E71596-5F9D-49C5-9701-16B3CA54319D}" type="slidenum">
              <a:rPr lang="fr-FR" smtClean="0">
                <a:latin typeface="+mn-lt"/>
              </a:rPr>
              <a:pPr/>
              <a:t>1</a:t>
            </a:fld>
            <a:endParaRPr lang="fr-FR" dirty="0">
              <a:latin typeface="+mn-lt"/>
            </a:endParaRPr>
          </a:p>
        </p:txBody>
      </p:sp>
      <p:pic>
        <p:nvPicPr>
          <p:cNvPr id="16" name="Image 15">
            <a:extLst>
              <a:ext uri="{FF2B5EF4-FFF2-40B4-BE49-F238E27FC236}">
                <a16:creationId xmlns:a16="http://schemas.microsoft.com/office/drawing/2014/main" id="{3E006C54-BB0B-2547-9AE5-CF54732EFF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5545" y="725488"/>
            <a:ext cx="1485418" cy="897283"/>
          </a:xfrm>
          <a:prstGeom prst="rect">
            <a:avLst/>
          </a:prstGeom>
        </p:spPr>
      </p:pic>
      <p:sp>
        <p:nvSpPr>
          <p:cNvPr id="9" name="ZoneTexte 8">
            <a:extLst>
              <a:ext uri="{FF2B5EF4-FFF2-40B4-BE49-F238E27FC236}">
                <a16:creationId xmlns:a16="http://schemas.microsoft.com/office/drawing/2014/main" id="{1A10385A-BED1-48A5-9E1B-B1DF96BA3AB1}"/>
              </a:ext>
            </a:extLst>
          </p:cNvPr>
          <p:cNvSpPr txBox="1"/>
          <p:nvPr/>
        </p:nvSpPr>
        <p:spPr>
          <a:xfrm>
            <a:off x="345827" y="1702237"/>
            <a:ext cx="10204012" cy="3139321"/>
          </a:xfrm>
          <a:prstGeom prst="rect">
            <a:avLst/>
          </a:prstGeom>
          <a:noFill/>
        </p:spPr>
        <p:txBody>
          <a:bodyPr wrap="square" rtlCol="0">
            <a:spAutoFit/>
          </a:bodyPr>
          <a:lstStyle/>
          <a:p>
            <a:pPr algn="ctr"/>
            <a:r>
              <a:rPr lang="en-ZA" sz="3200" b="1" dirty="0">
                <a:solidFill>
                  <a:schemeClr val="tx1">
                    <a:lumMod val="85000"/>
                    <a:lumOff val="15000"/>
                  </a:schemeClr>
                </a:solidFill>
                <a:latin typeface="+mn-lt"/>
              </a:rPr>
              <a:t>Journée du Réseau Instrumentation Faisceau 2022</a:t>
            </a:r>
          </a:p>
          <a:p>
            <a:pPr algn="ctr"/>
            <a:endParaRPr lang="en-ZA" sz="2800" b="1" dirty="0">
              <a:solidFill>
                <a:schemeClr val="accent5">
                  <a:lumMod val="75000"/>
                </a:schemeClr>
              </a:solidFill>
              <a:latin typeface="+mn-lt"/>
            </a:endParaRPr>
          </a:p>
          <a:p>
            <a:pPr algn="ctr"/>
            <a:r>
              <a:rPr lang="en-ZA" sz="2800" b="1" dirty="0">
                <a:solidFill>
                  <a:schemeClr val="accent5">
                    <a:lumMod val="75000"/>
                  </a:schemeClr>
                </a:solidFill>
                <a:latin typeface="+mn-lt"/>
              </a:rPr>
              <a:t>PERLE: </a:t>
            </a:r>
          </a:p>
          <a:p>
            <a:pPr algn="ctr"/>
            <a:r>
              <a:rPr lang="en-ZA" sz="2800" b="1" dirty="0">
                <a:solidFill>
                  <a:schemeClr val="accent5">
                    <a:lumMod val="75000"/>
                  </a:schemeClr>
                </a:solidFill>
                <a:latin typeface="+mn-lt"/>
              </a:rPr>
              <a:t>A Powerful Energy Recovery Linac for Experiments</a:t>
            </a:r>
          </a:p>
          <a:p>
            <a:endParaRPr lang="en-ZA" sz="1800" b="1" dirty="0">
              <a:latin typeface="+mn-lt"/>
            </a:endParaRPr>
          </a:p>
          <a:p>
            <a:endParaRPr lang="en-ZA" sz="2400" i="1" dirty="0">
              <a:latin typeface="+mn-lt"/>
            </a:endParaRPr>
          </a:p>
          <a:p>
            <a:pPr algn="ctr"/>
            <a:r>
              <a:rPr lang="en-ZA" b="1" dirty="0">
                <a:solidFill>
                  <a:schemeClr val="accent5">
                    <a:lumMod val="75000"/>
                  </a:schemeClr>
                </a:solidFill>
                <a:latin typeface="Calibri" panose="020F0502020204030204"/>
              </a:rPr>
              <a:t>Walid Kaabi</a:t>
            </a:r>
            <a:endParaRPr lang="en-ZA" b="1" dirty="0">
              <a:solidFill>
                <a:schemeClr val="accent5">
                  <a:lumMod val="75000"/>
                </a:schemeClr>
              </a:solidFill>
              <a:latin typeface="+mn-lt"/>
            </a:endParaRPr>
          </a:p>
          <a:p>
            <a:pPr algn="ctr"/>
            <a:r>
              <a:rPr lang="en-ZA" b="1" dirty="0">
                <a:solidFill>
                  <a:schemeClr val="accent5">
                    <a:lumMod val="75000"/>
                  </a:schemeClr>
                </a:solidFill>
                <a:latin typeface="+mn-lt"/>
              </a:rPr>
              <a:t>07 Avril 2022</a:t>
            </a:r>
          </a:p>
        </p:txBody>
      </p:sp>
    </p:spTree>
    <p:extLst>
      <p:ext uri="{BB962C8B-B14F-4D97-AF65-F5344CB8AC3E}">
        <p14:creationId xmlns:p14="http://schemas.microsoft.com/office/powerpoint/2010/main" val="383056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a:latin typeface="+mn-lt"/>
              </a:rPr>
              <a:t>07/04/2022</a:t>
            </a:r>
            <a:endParaRPr lang="en-AU">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10</a:t>
            </a:fld>
            <a:endParaRPr lang="en-AU">
              <a:latin typeface="+mn-lt"/>
            </a:endParaRPr>
          </a:p>
        </p:txBody>
      </p:sp>
      <p:pic>
        <p:nvPicPr>
          <p:cNvPr id="22" name="Picture 1">
            <a:extLst>
              <a:ext uri="{FF2B5EF4-FFF2-40B4-BE49-F238E27FC236}">
                <a16:creationId xmlns:a16="http://schemas.microsoft.com/office/drawing/2014/main" id="{8D86770E-4ECD-4947-8F1B-20A62B39C96E}"/>
              </a:ext>
            </a:extLst>
          </p:cNvPr>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8193" y="869504"/>
            <a:ext cx="8101583" cy="3896587"/>
          </a:xfrm>
          <a:prstGeom prst="rect">
            <a:avLst/>
          </a:prstGeom>
          <a:noFill/>
          <a:ln w="9525">
            <a:solidFill>
              <a:srgbClr val="C877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Box 21">
            <a:extLst>
              <a:ext uri="{FF2B5EF4-FFF2-40B4-BE49-F238E27FC236}">
                <a16:creationId xmlns:a16="http://schemas.microsoft.com/office/drawing/2014/main" id="{3B5CE699-BB98-A541-A1FC-8E9BC218A177}"/>
              </a:ext>
            </a:extLst>
          </p:cNvPr>
          <p:cNvSpPr txBox="1">
            <a:spLocks noChangeArrowheads="1"/>
          </p:cNvSpPr>
          <p:nvPr/>
        </p:nvSpPr>
        <p:spPr bwMode="auto">
          <a:xfrm>
            <a:off x="2236861" y="4161652"/>
            <a:ext cx="1179637"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latin typeface="Symbol" pitchFamily="2" charset="2"/>
              </a:rPr>
              <a:t>D</a:t>
            </a:r>
            <a:r>
              <a:rPr lang="en-US" altLang="fr-FR" sz="884" dirty="0">
                <a:solidFill>
                  <a:srgbClr val="FFFF00"/>
                </a:solidFill>
              </a:rPr>
              <a:t>C  in arc 6 = </a:t>
            </a:r>
            <a:r>
              <a:rPr lang="en-US" altLang="fr-FR" sz="884" dirty="0" err="1">
                <a:solidFill>
                  <a:srgbClr val="FFFF00"/>
                </a:solidFill>
                <a:latin typeface="Symbol" pitchFamily="2" charset="2"/>
              </a:rPr>
              <a:t>l</a:t>
            </a:r>
            <a:r>
              <a:rPr lang="en-US" altLang="fr-FR" sz="795" baseline="-25000" dirty="0" err="1">
                <a:solidFill>
                  <a:srgbClr val="FFFF00"/>
                </a:solidFill>
                <a:latin typeface="Arial" panose="020B0604020202020204" pitchFamily="34" charset="0"/>
              </a:rPr>
              <a:t>RF</a:t>
            </a:r>
            <a:r>
              <a:rPr lang="en-US" altLang="fr-FR" sz="884" dirty="0">
                <a:solidFill>
                  <a:srgbClr val="FFFF00"/>
                </a:solidFill>
              </a:rPr>
              <a:t>/2</a:t>
            </a:r>
          </a:p>
        </p:txBody>
      </p:sp>
      <p:sp>
        <p:nvSpPr>
          <p:cNvPr id="24" name="TextBox 12">
            <a:extLst>
              <a:ext uri="{FF2B5EF4-FFF2-40B4-BE49-F238E27FC236}">
                <a16:creationId xmlns:a16="http://schemas.microsoft.com/office/drawing/2014/main" id="{D37CA9D9-6D27-EC4E-9DBF-444523190593}"/>
              </a:ext>
            </a:extLst>
          </p:cNvPr>
          <p:cNvSpPr txBox="1">
            <a:spLocks noChangeArrowheads="1"/>
          </p:cNvSpPr>
          <p:nvPr/>
        </p:nvSpPr>
        <p:spPr bwMode="auto">
          <a:xfrm>
            <a:off x="3008325" y="2805281"/>
            <a:ext cx="514776"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rPr>
              <a:t>7 MeV</a:t>
            </a:r>
          </a:p>
        </p:txBody>
      </p:sp>
      <p:sp>
        <p:nvSpPr>
          <p:cNvPr id="25" name="TextBox 13">
            <a:extLst>
              <a:ext uri="{FF2B5EF4-FFF2-40B4-BE49-F238E27FC236}">
                <a16:creationId xmlns:a16="http://schemas.microsoft.com/office/drawing/2014/main" id="{0BC4CE6D-9351-DF4A-B104-2B78AF710D1E}"/>
              </a:ext>
            </a:extLst>
          </p:cNvPr>
          <p:cNvSpPr txBox="1">
            <a:spLocks noChangeArrowheads="1"/>
          </p:cNvSpPr>
          <p:nvPr/>
        </p:nvSpPr>
        <p:spPr bwMode="auto">
          <a:xfrm>
            <a:off x="5993942" y="2971656"/>
            <a:ext cx="977424"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latin typeface="Symbol" pitchFamily="2" charset="2"/>
              </a:rPr>
              <a:t>D</a:t>
            </a:r>
            <a:r>
              <a:rPr lang="en-US" altLang="fr-FR" sz="884" dirty="0">
                <a:solidFill>
                  <a:srgbClr val="FFFF00"/>
                </a:solidFill>
              </a:rPr>
              <a:t>E = 82,2 MeV</a:t>
            </a:r>
          </a:p>
        </p:txBody>
      </p:sp>
      <p:sp>
        <p:nvSpPr>
          <p:cNvPr id="26" name="TextBox 14">
            <a:extLst>
              <a:ext uri="{FF2B5EF4-FFF2-40B4-BE49-F238E27FC236}">
                <a16:creationId xmlns:a16="http://schemas.microsoft.com/office/drawing/2014/main" id="{9E556097-22A4-934F-92F0-061EEC7ED4F5}"/>
              </a:ext>
            </a:extLst>
          </p:cNvPr>
          <p:cNvSpPr txBox="1">
            <a:spLocks noChangeArrowheads="1"/>
          </p:cNvSpPr>
          <p:nvPr/>
        </p:nvSpPr>
        <p:spPr bwMode="auto">
          <a:xfrm>
            <a:off x="3985226" y="2469613"/>
            <a:ext cx="969916"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latin typeface="Symbol" pitchFamily="2" charset="2"/>
              </a:rPr>
              <a:t>D</a:t>
            </a:r>
            <a:r>
              <a:rPr lang="en-US" altLang="fr-FR" sz="884" dirty="0">
                <a:solidFill>
                  <a:srgbClr val="FFFF00"/>
                </a:solidFill>
              </a:rPr>
              <a:t>E = 82,2 MeV</a:t>
            </a:r>
          </a:p>
        </p:txBody>
      </p:sp>
      <p:sp>
        <p:nvSpPr>
          <p:cNvPr id="27" name="TextBox 15">
            <a:extLst>
              <a:ext uri="{FF2B5EF4-FFF2-40B4-BE49-F238E27FC236}">
                <a16:creationId xmlns:a16="http://schemas.microsoft.com/office/drawing/2014/main" id="{7E6EDE1E-C8A2-3C40-8173-2EDAD5FBFC61}"/>
              </a:ext>
            </a:extLst>
          </p:cNvPr>
          <p:cNvSpPr txBox="1">
            <a:spLocks noChangeArrowheads="1"/>
          </p:cNvSpPr>
          <p:nvPr/>
        </p:nvSpPr>
        <p:spPr bwMode="auto">
          <a:xfrm>
            <a:off x="5315182" y="3672654"/>
            <a:ext cx="584538"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pPr algn="r"/>
            <a:r>
              <a:rPr lang="en-US" altLang="fr-FR" sz="884" dirty="0">
                <a:solidFill>
                  <a:srgbClr val="FFFF00"/>
                </a:solidFill>
              </a:rPr>
              <a:t>7 MeV </a:t>
            </a:r>
          </a:p>
        </p:txBody>
      </p:sp>
      <p:sp>
        <p:nvSpPr>
          <p:cNvPr id="28" name="TextBox 12">
            <a:extLst>
              <a:ext uri="{FF2B5EF4-FFF2-40B4-BE49-F238E27FC236}">
                <a16:creationId xmlns:a16="http://schemas.microsoft.com/office/drawing/2014/main" id="{ADADF34C-1C9B-7A40-91E7-06386C6F1185}"/>
              </a:ext>
            </a:extLst>
          </p:cNvPr>
          <p:cNvSpPr txBox="1">
            <a:spLocks noChangeArrowheads="1"/>
          </p:cNvSpPr>
          <p:nvPr/>
        </p:nvSpPr>
        <p:spPr bwMode="auto">
          <a:xfrm>
            <a:off x="7018526" y="1627048"/>
            <a:ext cx="729383"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1060" b="1">
                <a:solidFill>
                  <a:srgbClr val="FFFF00"/>
                </a:solidFill>
              </a:rPr>
              <a:t>1 : 3 : 5</a:t>
            </a:r>
          </a:p>
        </p:txBody>
      </p:sp>
      <p:sp>
        <p:nvSpPr>
          <p:cNvPr id="29" name="TextBox 12">
            <a:extLst>
              <a:ext uri="{FF2B5EF4-FFF2-40B4-BE49-F238E27FC236}">
                <a16:creationId xmlns:a16="http://schemas.microsoft.com/office/drawing/2014/main" id="{D7183BE3-6540-014E-A694-BB934313A5B9}"/>
              </a:ext>
            </a:extLst>
          </p:cNvPr>
          <p:cNvSpPr txBox="1">
            <a:spLocks noChangeArrowheads="1"/>
          </p:cNvSpPr>
          <p:nvPr/>
        </p:nvSpPr>
        <p:spPr bwMode="auto">
          <a:xfrm>
            <a:off x="2142883" y="3601992"/>
            <a:ext cx="660652"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1060" b="1">
                <a:solidFill>
                  <a:srgbClr val="FFFF00"/>
                </a:solidFill>
              </a:rPr>
              <a:t>2 : 4 : 6</a:t>
            </a:r>
          </a:p>
        </p:txBody>
      </p:sp>
      <p:cxnSp>
        <p:nvCxnSpPr>
          <p:cNvPr id="30" name="Straight Arrow Connector 16">
            <a:extLst>
              <a:ext uri="{FF2B5EF4-FFF2-40B4-BE49-F238E27FC236}">
                <a16:creationId xmlns:a16="http://schemas.microsoft.com/office/drawing/2014/main" id="{EC566586-FE71-1F45-8C30-95A483A88BFD}"/>
              </a:ext>
            </a:extLst>
          </p:cNvPr>
          <p:cNvCxnSpPr>
            <a:cxnSpLocks noChangeShapeType="1"/>
          </p:cNvCxnSpPr>
          <p:nvPr/>
        </p:nvCxnSpPr>
        <p:spPr bwMode="auto">
          <a:xfrm flipH="1">
            <a:off x="5331237" y="3510707"/>
            <a:ext cx="483917" cy="279129"/>
          </a:xfrm>
          <a:prstGeom prst="straightConnector1">
            <a:avLst/>
          </a:prstGeom>
          <a:noFill/>
          <a:ln w="12699">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31" name="TextBox 15">
            <a:extLst>
              <a:ext uri="{FF2B5EF4-FFF2-40B4-BE49-F238E27FC236}">
                <a16:creationId xmlns:a16="http://schemas.microsoft.com/office/drawing/2014/main" id="{DEC48501-7BCF-4F46-9259-6FD96F59FFD7}"/>
              </a:ext>
            </a:extLst>
          </p:cNvPr>
          <p:cNvSpPr txBox="1">
            <a:spLocks noChangeArrowheads="1"/>
          </p:cNvSpPr>
          <p:nvPr/>
        </p:nvSpPr>
        <p:spPr bwMode="auto">
          <a:xfrm rot="20492134">
            <a:off x="5091169" y="3866525"/>
            <a:ext cx="465572"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pPr algn="r"/>
            <a:r>
              <a:rPr lang="en-US" altLang="fr-FR" sz="884" dirty="0">
                <a:solidFill>
                  <a:srgbClr val="FFFF00"/>
                </a:solidFill>
              </a:rPr>
              <a:t>dump</a:t>
            </a:r>
          </a:p>
        </p:txBody>
      </p:sp>
      <p:sp>
        <p:nvSpPr>
          <p:cNvPr id="32" name="Cube 50">
            <a:extLst>
              <a:ext uri="{FF2B5EF4-FFF2-40B4-BE49-F238E27FC236}">
                <a16:creationId xmlns:a16="http://schemas.microsoft.com/office/drawing/2014/main" id="{5E962CE9-9A95-394F-8CA1-CCF85445C6AE}"/>
              </a:ext>
            </a:extLst>
          </p:cNvPr>
          <p:cNvSpPr>
            <a:spLocks noChangeArrowheads="1"/>
          </p:cNvSpPr>
          <p:nvPr/>
        </p:nvSpPr>
        <p:spPr bwMode="auto">
          <a:xfrm rot="21040540">
            <a:off x="2403779" y="3053552"/>
            <a:ext cx="545634" cy="75744"/>
          </a:xfrm>
          <a:prstGeom prst="cube">
            <a:avLst>
              <a:gd name="adj" fmla="val 25000"/>
            </a:avLst>
          </a:prstGeom>
          <a:solidFill>
            <a:srgbClr val="00863D"/>
          </a:solidFill>
          <a:ln w="12699">
            <a:solidFill>
              <a:srgbClr val="00B050"/>
            </a:solidFill>
            <a:round/>
            <a:headEnd/>
            <a:tailEnd/>
          </a:ln>
        </p:spPr>
        <p:txBody>
          <a:bodyPr lIns="79952" tIns="39274" rIns="79952" bIns="39274" anchor="ct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endParaRPr lang="en-GB" altLang="fr-FR" sz="884"/>
          </a:p>
        </p:txBody>
      </p:sp>
      <p:cxnSp>
        <p:nvCxnSpPr>
          <p:cNvPr id="33" name="Straight Arrow Connector 8">
            <a:extLst>
              <a:ext uri="{FF2B5EF4-FFF2-40B4-BE49-F238E27FC236}">
                <a16:creationId xmlns:a16="http://schemas.microsoft.com/office/drawing/2014/main" id="{D45AB505-2D13-F848-8D26-2BE0F806062A}"/>
              </a:ext>
            </a:extLst>
          </p:cNvPr>
          <p:cNvCxnSpPr>
            <a:cxnSpLocks noChangeShapeType="1"/>
          </p:cNvCxnSpPr>
          <p:nvPr/>
        </p:nvCxnSpPr>
        <p:spPr bwMode="auto">
          <a:xfrm flipV="1">
            <a:off x="2946608" y="3043734"/>
            <a:ext cx="469891" cy="8416"/>
          </a:xfrm>
          <a:prstGeom prst="straightConnector1">
            <a:avLst/>
          </a:prstGeom>
          <a:noFill/>
          <a:ln w="12699">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34" name="TextBox 15">
            <a:extLst>
              <a:ext uri="{FF2B5EF4-FFF2-40B4-BE49-F238E27FC236}">
                <a16:creationId xmlns:a16="http://schemas.microsoft.com/office/drawing/2014/main" id="{C0F46FB9-41DA-1244-A5C8-0293C935A18F}"/>
              </a:ext>
            </a:extLst>
          </p:cNvPr>
          <p:cNvSpPr txBox="1">
            <a:spLocks noChangeArrowheads="1"/>
          </p:cNvSpPr>
          <p:nvPr/>
        </p:nvSpPr>
        <p:spPr bwMode="auto">
          <a:xfrm rot="21160244">
            <a:off x="2275434" y="2831459"/>
            <a:ext cx="640727"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pPr algn="r"/>
            <a:r>
              <a:rPr lang="en-US" altLang="fr-FR" sz="884" dirty="0">
                <a:solidFill>
                  <a:srgbClr val="FFFF00"/>
                </a:solidFill>
              </a:rPr>
              <a:t>injector</a:t>
            </a:r>
          </a:p>
        </p:txBody>
      </p:sp>
      <p:sp>
        <p:nvSpPr>
          <p:cNvPr id="35" name="Cube 60">
            <a:extLst>
              <a:ext uri="{FF2B5EF4-FFF2-40B4-BE49-F238E27FC236}">
                <a16:creationId xmlns:a16="http://schemas.microsoft.com/office/drawing/2014/main" id="{2B827F52-2DA5-0648-9EAE-F3DD6CEC221D}"/>
              </a:ext>
            </a:extLst>
          </p:cNvPr>
          <p:cNvSpPr>
            <a:spLocks noChangeArrowheads="1"/>
          </p:cNvSpPr>
          <p:nvPr/>
        </p:nvSpPr>
        <p:spPr bwMode="auto">
          <a:xfrm rot="9683132" flipV="1">
            <a:off x="5147487" y="3763075"/>
            <a:ext cx="208997" cy="113616"/>
          </a:xfrm>
          <a:prstGeom prst="cube">
            <a:avLst>
              <a:gd name="adj" fmla="val 25000"/>
            </a:avLst>
          </a:prstGeom>
          <a:solidFill>
            <a:srgbClr val="B40000"/>
          </a:solidFill>
          <a:ln w="12699">
            <a:solidFill>
              <a:srgbClr val="DE8400"/>
            </a:solidFill>
            <a:round/>
            <a:headEnd/>
            <a:tailEnd/>
          </a:ln>
        </p:spPr>
        <p:txBody>
          <a:bodyPr lIns="79952" tIns="39274" rIns="79952" bIns="39274" anchor="ct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endParaRPr lang="en-GB" altLang="fr-FR" sz="884"/>
          </a:p>
        </p:txBody>
      </p:sp>
      <p:sp>
        <p:nvSpPr>
          <p:cNvPr id="36" name="Oval 26">
            <a:extLst>
              <a:ext uri="{FF2B5EF4-FFF2-40B4-BE49-F238E27FC236}">
                <a16:creationId xmlns:a16="http://schemas.microsoft.com/office/drawing/2014/main" id="{CF50CD01-CD46-D644-8AA8-A190A1BC3DD4}"/>
              </a:ext>
            </a:extLst>
          </p:cNvPr>
          <p:cNvSpPr>
            <a:spLocks noChangeArrowheads="1"/>
          </p:cNvSpPr>
          <p:nvPr/>
        </p:nvSpPr>
        <p:spPr bwMode="auto">
          <a:xfrm>
            <a:off x="2386947" y="3090020"/>
            <a:ext cx="92576" cy="85563"/>
          </a:xfrm>
          <a:prstGeom prst="ellipse">
            <a:avLst/>
          </a:prstGeom>
          <a:solidFill>
            <a:srgbClr val="FF0000"/>
          </a:solidFill>
          <a:ln>
            <a:noFill/>
          </a:ln>
          <a:extLst>
            <a:ext uri="{91240B29-F687-4F45-9708-019B960494DF}">
              <a14:hiddenLine xmlns:a14="http://schemas.microsoft.com/office/drawing/2010/main" w="12699">
                <a:solidFill>
                  <a:srgbClr val="000000"/>
                </a:solidFill>
                <a:round/>
                <a:headEnd/>
                <a:tailEnd/>
              </a14:hiddenLine>
            </a:ext>
          </a:extLst>
        </p:spPr>
        <p:txBody>
          <a:bodyPr lIns="79952" tIns="39274" rIns="79952" bIns="39274" anchor="ct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endParaRPr lang="en-GB" altLang="fr-FR" sz="884"/>
          </a:p>
        </p:txBody>
      </p:sp>
      <p:sp>
        <p:nvSpPr>
          <p:cNvPr id="37" name="ZoneTexte 36">
            <a:extLst>
              <a:ext uri="{FF2B5EF4-FFF2-40B4-BE49-F238E27FC236}">
                <a16:creationId xmlns:a16="http://schemas.microsoft.com/office/drawing/2014/main" id="{E9C3CFFC-79CE-D74A-AA7F-A58479D21AE5}"/>
              </a:ext>
            </a:extLst>
          </p:cNvPr>
          <p:cNvSpPr txBox="1"/>
          <p:nvPr/>
        </p:nvSpPr>
        <p:spPr>
          <a:xfrm>
            <a:off x="2060202" y="1093391"/>
            <a:ext cx="5991284" cy="338554"/>
          </a:xfrm>
          <a:prstGeom prst="rect">
            <a:avLst/>
          </a:prstGeom>
          <a:noFill/>
        </p:spPr>
        <p:txBody>
          <a:bodyPr wrap="square" rtlCol="0">
            <a:spAutoFit/>
          </a:bodyPr>
          <a:lstStyle/>
          <a:p>
            <a:r>
              <a:rPr lang="en-GB" sz="1600" dirty="0">
                <a:solidFill>
                  <a:schemeClr val="bg1"/>
                </a:solidFill>
              </a:rPr>
              <a:t>Three passes ‘up’ to reach the maximum energy</a:t>
            </a:r>
          </a:p>
        </p:txBody>
      </p:sp>
      <p:sp>
        <p:nvSpPr>
          <p:cNvPr id="38" name="ZoneTexte 37">
            <a:extLst>
              <a:ext uri="{FF2B5EF4-FFF2-40B4-BE49-F238E27FC236}">
                <a16:creationId xmlns:a16="http://schemas.microsoft.com/office/drawing/2014/main" id="{23B4E2E2-3914-5140-8E7C-DA1558165C0F}"/>
              </a:ext>
            </a:extLst>
          </p:cNvPr>
          <p:cNvSpPr txBox="1"/>
          <p:nvPr/>
        </p:nvSpPr>
        <p:spPr>
          <a:xfrm>
            <a:off x="1528193" y="4408520"/>
            <a:ext cx="8106666" cy="1077217"/>
          </a:xfrm>
          <a:prstGeom prst="rect">
            <a:avLst/>
          </a:prstGeom>
          <a:solidFill>
            <a:schemeClr val="tx1">
              <a:lumMod val="65000"/>
              <a:lumOff val="35000"/>
            </a:schemeClr>
          </a:solidFill>
        </p:spPr>
        <p:txBody>
          <a:bodyPr wrap="square" rtlCol="0">
            <a:spAutoFit/>
          </a:bodyPr>
          <a:lstStyle/>
          <a:p>
            <a:r>
              <a:rPr lang="en-GB" sz="1600" dirty="0">
                <a:solidFill>
                  <a:schemeClr val="bg1"/>
                </a:solidFill>
                <a:latin typeface="+mn-lt"/>
              </a:rPr>
              <a:t>Electron beam at maximum energy could be used for: </a:t>
            </a:r>
          </a:p>
          <a:p>
            <a:pPr marL="252489" indent="-252489">
              <a:buFont typeface="Wingdings" pitchFamily="2" charset="2"/>
              <a:buChar char="§"/>
            </a:pPr>
            <a:r>
              <a:rPr lang="en-GB" sz="1600" dirty="0">
                <a:solidFill>
                  <a:schemeClr val="bg1"/>
                </a:solidFill>
                <a:latin typeface="+mn-lt"/>
                <a:cs typeface="Arial" panose="020B0604020202020204" pitchFamily="34" charset="0"/>
              </a:rPr>
              <a:t>Elastic electron-proton scattering with polarised beam </a:t>
            </a:r>
            <a:r>
              <a:rPr lang="en-GB" sz="1600" dirty="0">
                <a:solidFill>
                  <a:schemeClr val="bg1"/>
                </a:solidFill>
                <a:latin typeface="+mn-lt"/>
              </a:rPr>
              <a:t>(Particle physics) </a:t>
            </a:r>
          </a:p>
          <a:p>
            <a:pPr marL="252489" indent="-252489">
              <a:buFont typeface="Wingdings" pitchFamily="2" charset="2"/>
              <a:buChar char="§"/>
            </a:pPr>
            <a:r>
              <a:rPr lang="en-GB" sz="1600" dirty="0">
                <a:solidFill>
                  <a:schemeClr val="bg1"/>
                </a:solidFill>
                <a:latin typeface="+mn-lt"/>
                <a:cs typeface="Arial" panose="020B0604020202020204" pitchFamily="34" charset="0"/>
              </a:rPr>
              <a:t>Exploration of proton densities in exotic nuclei by electron scattering </a:t>
            </a:r>
            <a:r>
              <a:rPr lang="en-GB" sz="1600" dirty="0">
                <a:solidFill>
                  <a:schemeClr val="bg1"/>
                </a:solidFill>
                <a:latin typeface="+mn-lt"/>
              </a:rPr>
              <a:t>(Nuclear physics)</a:t>
            </a:r>
            <a:endParaRPr lang="en-GB" sz="1600" dirty="0">
              <a:solidFill>
                <a:schemeClr val="bg1"/>
              </a:solidFill>
              <a:latin typeface="+mn-lt"/>
              <a:cs typeface="Arial" panose="020B0604020202020204" pitchFamily="34" charset="0"/>
            </a:endParaRPr>
          </a:p>
          <a:p>
            <a:pPr marL="252489" indent="-252489">
              <a:buFont typeface="Wingdings" pitchFamily="2" charset="2"/>
              <a:buChar char="§"/>
            </a:pPr>
            <a:r>
              <a:rPr lang="en-GB" sz="1600" dirty="0">
                <a:solidFill>
                  <a:schemeClr val="bg1"/>
                </a:solidFill>
                <a:latin typeface="+mn-lt"/>
                <a:cs typeface="Arial" panose="020B0604020202020204" pitchFamily="34" charset="0"/>
              </a:rPr>
              <a:t>Gamma ray production between 0.2 and 5 MeV</a:t>
            </a:r>
            <a:r>
              <a:rPr lang="en-GB" sz="1600" dirty="0">
                <a:latin typeface="+mn-lt"/>
                <a:cs typeface="Arial" panose="020B0604020202020204" pitchFamily="34" charset="0"/>
              </a:rPr>
              <a:t> </a:t>
            </a:r>
            <a:r>
              <a:rPr lang="en-GB" sz="1600" dirty="0">
                <a:solidFill>
                  <a:schemeClr val="bg1"/>
                </a:solidFill>
                <a:latin typeface="+mn-lt"/>
              </a:rPr>
              <a:t>(wide applications in Photo-nuclear physics), </a:t>
            </a:r>
          </a:p>
        </p:txBody>
      </p:sp>
      <p:grpSp>
        <p:nvGrpSpPr>
          <p:cNvPr id="39" name="Groupe 38">
            <a:extLst>
              <a:ext uri="{FF2B5EF4-FFF2-40B4-BE49-F238E27FC236}">
                <a16:creationId xmlns:a16="http://schemas.microsoft.com/office/drawing/2014/main" id="{EC8E77D6-0725-7F48-926B-AAF15CB10105}"/>
              </a:ext>
            </a:extLst>
          </p:cNvPr>
          <p:cNvGrpSpPr/>
          <p:nvPr/>
        </p:nvGrpSpPr>
        <p:grpSpPr>
          <a:xfrm>
            <a:off x="2729834" y="3096590"/>
            <a:ext cx="236403" cy="380614"/>
            <a:chOff x="2730604" y="2923727"/>
            <a:chExt cx="289685" cy="415053"/>
          </a:xfrm>
        </p:grpSpPr>
        <p:sp>
          <p:nvSpPr>
            <p:cNvPr id="40" name="Rectangle : coins arrondis 39">
              <a:extLst>
                <a:ext uri="{FF2B5EF4-FFF2-40B4-BE49-F238E27FC236}">
                  <a16:creationId xmlns:a16="http://schemas.microsoft.com/office/drawing/2014/main" id="{2C0E8C9F-DF9E-314A-83EB-5C4E8CB3B148}"/>
                </a:ext>
              </a:extLst>
            </p:cNvPr>
            <p:cNvSpPr/>
            <p:nvPr/>
          </p:nvSpPr>
          <p:spPr>
            <a:xfrm rot="20067887">
              <a:off x="2730604" y="2923727"/>
              <a:ext cx="289685" cy="415053"/>
            </a:xfrm>
            <a:prstGeom prst="roundRect">
              <a:avLst>
                <a:gd name="adj" fmla="val 45414"/>
              </a:avLst>
            </a:prstGeom>
            <a:solidFill>
              <a:schemeClr val="bg1">
                <a:alpha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67"/>
            </a:p>
          </p:txBody>
        </p:sp>
        <p:sp>
          <p:nvSpPr>
            <p:cNvPr id="41" name="ZoneTexte 40">
              <a:extLst>
                <a:ext uri="{FF2B5EF4-FFF2-40B4-BE49-F238E27FC236}">
                  <a16:creationId xmlns:a16="http://schemas.microsoft.com/office/drawing/2014/main" id="{8BB86A88-1417-184C-996E-1CBADB239AEB}"/>
                </a:ext>
              </a:extLst>
            </p:cNvPr>
            <p:cNvSpPr txBox="1"/>
            <p:nvPr/>
          </p:nvSpPr>
          <p:spPr>
            <a:xfrm rot="20362763">
              <a:off x="2741042" y="2965845"/>
              <a:ext cx="248966" cy="285281"/>
            </a:xfrm>
            <a:prstGeom prst="rect">
              <a:avLst/>
            </a:prstGeom>
            <a:noFill/>
          </p:spPr>
          <p:txBody>
            <a:bodyPr wrap="square" rtlCol="0">
              <a:spAutoFit/>
            </a:bodyPr>
            <a:lstStyle/>
            <a:p>
              <a:pPr algn="ctr"/>
              <a:r>
                <a:rPr lang="fr-FR" sz="1100" dirty="0">
                  <a:solidFill>
                    <a:schemeClr val="bg1"/>
                  </a:solidFill>
                  <a:latin typeface="+mn-lt"/>
                </a:rPr>
                <a:t>x</a:t>
              </a:r>
            </a:p>
          </p:txBody>
        </p:sp>
      </p:grpSp>
      <p:grpSp>
        <p:nvGrpSpPr>
          <p:cNvPr id="42" name="Groupe 41">
            <a:extLst>
              <a:ext uri="{FF2B5EF4-FFF2-40B4-BE49-F238E27FC236}">
                <a16:creationId xmlns:a16="http://schemas.microsoft.com/office/drawing/2014/main" id="{06F19BB7-6F37-3A4D-BBF2-A99EDB131288}"/>
              </a:ext>
            </a:extLst>
          </p:cNvPr>
          <p:cNvGrpSpPr/>
          <p:nvPr/>
        </p:nvGrpSpPr>
        <p:grpSpPr>
          <a:xfrm>
            <a:off x="4790747" y="3580072"/>
            <a:ext cx="236403" cy="380614"/>
            <a:chOff x="2730604" y="2923727"/>
            <a:chExt cx="289685" cy="415053"/>
          </a:xfrm>
        </p:grpSpPr>
        <p:sp>
          <p:nvSpPr>
            <p:cNvPr id="43" name="Rectangle : coins arrondis 42">
              <a:extLst>
                <a:ext uri="{FF2B5EF4-FFF2-40B4-BE49-F238E27FC236}">
                  <a16:creationId xmlns:a16="http://schemas.microsoft.com/office/drawing/2014/main" id="{55734BDF-8E51-994D-B3FE-45DF77392C2B}"/>
                </a:ext>
              </a:extLst>
            </p:cNvPr>
            <p:cNvSpPr/>
            <p:nvPr/>
          </p:nvSpPr>
          <p:spPr>
            <a:xfrm rot="20067887">
              <a:off x="2730604" y="2923727"/>
              <a:ext cx="289685" cy="415053"/>
            </a:xfrm>
            <a:prstGeom prst="roundRect">
              <a:avLst>
                <a:gd name="adj" fmla="val 45414"/>
              </a:avLst>
            </a:prstGeom>
            <a:solidFill>
              <a:schemeClr val="bg1">
                <a:alpha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67"/>
            </a:p>
          </p:txBody>
        </p:sp>
        <p:sp>
          <p:nvSpPr>
            <p:cNvPr id="44" name="ZoneTexte 43">
              <a:extLst>
                <a:ext uri="{FF2B5EF4-FFF2-40B4-BE49-F238E27FC236}">
                  <a16:creationId xmlns:a16="http://schemas.microsoft.com/office/drawing/2014/main" id="{6F01F8DA-9AB1-A14A-9AC6-860FD04E75E4}"/>
                </a:ext>
              </a:extLst>
            </p:cNvPr>
            <p:cNvSpPr txBox="1"/>
            <p:nvPr/>
          </p:nvSpPr>
          <p:spPr>
            <a:xfrm rot="20362763">
              <a:off x="2741042" y="2965845"/>
              <a:ext cx="248966" cy="285281"/>
            </a:xfrm>
            <a:prstGeom prst="rect">
              <a:avLst/>
            </a:prstGeom>
            <a:noFill/>
          </p:spPr>
          <p:txBody>
            <a:bodyPr wrap="square" rtlCol="0">
              <a:spAutoFit/>
            </a:bodyPr>
            <a:lstStyle/>
            <a:p>
              <a:pPr algn="ctr"/>
              <a:r>
                <a:rPr lang="fr-FR" sz="1100" dirty="0">
                  <a:solidFill>
                    <a:schemeClr val="bg1"/>
                  </a:solidFill>
                  <a:latin typeface="+mn-lt"/>
                </a:rPr>
                <a:t>x</a:t>
              </a:r>
            </a:p>
          </p:txBody>
        </p:sp>
      </p:grpSp>
    </p:spTree>
    <p:extLst>
      <p:ext uri="{BB962C8B-B14F-4D97-AF65-F5344CB8AC3E}">
        <p14:creationId xmlns:p14="http://schemas.microsoft.com/office/powerpoint/2010/main" val="282554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5E-6 2.22222E-6 L 0.06563 -0.01459 L 0.12357 -0.01528 L 0.29037 -0.10209 L 0.29688 -0.10972 L 0.30261 -0.11806 L 0.3086 -0.12408 L 0.33373 -0.13681 L 0.34063 -0.1419 L 0.34441 -0.1463 L 0.35157 -0.15648 L 0.35886 -0.1632 L 0.42279 -0.1963 L 0.43881 -0.20232 L 0.55795 -0.21667 L 0.57514 -0.21412 L 0.63308 -0.18959 L 0.63933 -0.18264 L 0.62487 -0.12917 L 0.61915 -0.12153 L 0.55144 -0.08681 L 0.54336 -0.07662 L 0.53829 -0.06968 L 0.5293 -0.06134 L 0.50248 -0.04676 L 0.49219 -0.03658 L 0.48724 -0.02801 L 0.47774 -0.0213 L 0.29922 0.07129 L 0.29115 0.07222 L 0.28529 0.06967 L 0.27631 0.07037 L 0.25079 0.0831 L 0.23933 0.08565 L 0.23126 0.08403 L 0.22357 0.08403 L 0.15847 0.11713 L 0.14323 0.12129 L 0.02344 0.13495 L 0.01003 0.13241 L -0.0504 0.10787 L -0.05482 0.10278 L -0.04154 0.04491 L -0.03386 0.03819 L 0.02917 0.00578 L 0.04076 0.00509 L 0.04519 0.00578 L 0.05469 0.00671 L 0.08399 -0.00764 L 0.09545 -0.00949 L 0.10951 -0.01019 L 0.28529 -0.09954 L 0.29779 -0.10718 L 0.30573 -0.11389 L 0.31524 -0.11991 L 0.34584 -0.13681 L 0.35365 -0.1419 L 0.3642 -0.14884 L 0.37579 -0.1581 L 0.41589 -0.17847 L 0.43243 -0.18449 L 0.44831 -0.18866 L 0.4681 -0.19121 L 0.55482 -0.20301 L 0.57579 -0.20301 L 0.58907 -0.20232 L 0.60508 -0.19792 L 0.62917 -0.18704 L 0.64258 -0.175 L 0.64284 -0.16667 L 0.63438 -0.12847 L 0.628 -0.11806 L 0.62045 -0.10972 L 0.60639 -0.09954 L 0.56889 -0.07917 L 0.5586 -0.07315 L 0.54779 -0.06459 L 0.53633 -0.05695 L 0.50821 -0.04259 L 0.4961 -0.03334 L 0.48842 -0.02801 L 0.47839 -0.0213 L 0.30118 0.07037 L 0.29115 0.07384 L 0.28529 0.07384 L 0.27631 0.07731 L 0.24844 0.09074 L 0.23933 0.09514 L 0.2323 0.09514 L 0.22357 0.0993 L 0.17136 0.12384 L 0.15339 0.13148 L 0.13816 0.13657 L 0.11915 0.14004 L 0.10001 0.14166 L 0.0306 0.1493 L 0.01146 0.1493 L -0.00143 0.14768 L -0.01784 0.14514 L -0.03959 0.13588 L -0.05105 0.12731 L -0.05482 0.12315 L -0.05678 0.11366 L -0.04649 0.07222 L -0.04076 0.06273 L -0.03321 0.05602 L -0.01915 0.04583 L 0.03178 0.01944 L 0.04011 0.0169 L 0.04519 0.01528 L 0.05417 0.01273 L 0.08399 -0.00255 L 0.0961 -0.00764 L 0.11211 -0.00949 L 0.29688 -0.10463 L 0.30326 -0.11042 L 0.31211 -0.11482 L 0.31758 -0.11644 L 0.32553 -0.1206 L 0.41654 -0.16736 L 0.43373 -0.17338 L 0.44909 -0.17847 L 0.46941 -0.18264 L 0.55795 -0.19213 L 0.57644 -0.19121 L 0.58985 -0.18959 L 0.6056 -0.18611 L 0.62995 -0.17755 L 0.64115 -0.16667 L 0.64519 -0.15648 L 0.6349 -0.11482 L 0.62917 -0.10371 L 0.62136 -0.09861 L 0.61055 -0.09005 L 0.51849 -0.04259 L 0.50951 -0.0375 L 0.50248 -0.03403 L 0.49493 -0.02986 L 0.48842 -0.02547 L 0.47891 -0.0213 L 0.30261 0.06967 L 0.29297 0.07546 L 0.28777 0.07477 L 0.28021 0.07893 L 0.26823 0.0875 L 0.17058 0.13842 L 0.15599 0.14514 L 0.13698 0.1493 L 0.1198 0.15278 L 0.02865 0.16296 L 0.01146 0.16203 L -0.00325 0.16134 L -0.01862 0.15879 L -0.04271 0.14768 L -0.0517 0.14004 L -0.0556 0.13495 L -0.05795 0.12569 L -0.04727 0.08403 L -0.04154 0.07546 L -0.03386 0.06875 L -0.02175 0.05926 L 0.07709 0.00833 L 0.08477 0.00416 L 0.09284 -0.00255 L 0.09922 -0.00255 L 0.14063 -0.02547 " pathEditMode="relative" rAng="0" ptsTypes="AAAAAAAAAAAAAAAAAAAAAAAAAAAAAAAAAAAAAAAAAAAAAAAAAAAAAAAAAAAAAAAAAAAAAAAAAAAAAAAAAAAAAAAAAAAAAAAAAAAAAAAAAAAAAAAAAAAAAAAAAAAAAAAAAAAAAAAAAAAAAAAAAAAAAAAAAAAAAAAAAAAAAA">
                                      <p:cBhvr>
                                        <p:cTn id="9" dur="9000" fill="hold"/>
                                        <p:tgtEl>
                                          <p:spTgt spid="36"/>
                                        </p:tgtEl>
                                        <p:attrNameLst>
                                          <p:attrName>ppt_x</p:attrName>
                                          <p:attrName>ppt_y</p:attrName>
                                        </p:attrNameLst>
                                      </p:cBhvr>
                                      <p:rCtr x="29362" y="-2685"/>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a:latin typeface="+mn-lt"/>
              </a:rPr>
              <a:t>07/04/2022</a:t>
            </a:r>
            <a:endParaRPr lang="en-AU">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11</a:t>
            </a:fld>
            <a:endParaRPr lang="en-AU">
              <a:latin typeface="+mn-lt"/>
            </a:endParaRPr>
          </a:p>
        </p:txBody>
      </p:sp>
      <p:pic>
        <p:nvPicPr>
          <p:cNvPr id="45" name="Picture 1">
            <a:extLst>
              <a:ext uri="{FF2B5EF4-FFF2-40B4-BE49-F238E27FC236}">
                <a16:creationId xmlns:a16="http://schemas.microsoft.com/office/drawing/2014/main" id="{6DF64201-BF8C-CC43-B7C3-35A61C9ABCE9}"/>
              </a:ext>
            </a:extLst>
          </p:cNvPr>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3153" y="774245"/>
            <a:ext cx="8121769" cy="3937829"/>
          </a:xfrm>
          <a:prstGeom prst="rect">
            <a:avLst/>
          </a:prstGeom>
          <a:solidFill>
            <a:srgbClr val="0000FF"/>
          </a:solidFill>
          <a:ln w="9525">
            <a:solidFill>
              <a:srgbClr val="C87700"/>
            </a:solidFill>
            <a:miter lim="800000"/>
            <a:headEnd/>
            <a:tailEnd/>
          </a:ln>
        </p:spPr>
      </p:pic>
      <p:sp>
        <p:nvSpPr>
          <p:cNvPr id="46" name="TextBox 12">
            <a:extLst>
              <a:ext uri="{FF2B5EF4-FFF2-40B4-BE49-F238E27FC236}">
                <a16:creationId xmlns:a16="http://schemas.microsoft.com/office/drawing/2014/main" id="{D9DE2C43-3A71-5441-9F2A-ADA921D52136}"/>
              </a:ext>
            </a:extLst>
          </p:cNvPr>
          <p:cNvSpPr txBox="1">
            <a:spLocks noChangeArrowheads="1"/>
          </p:cNvSpPr>
          <p:nvPr/>
        </p:nvSpPr>
        <p:spPr bwMode="auto">
          <a:xfrm>
            <a:off x="2922944" y="2614237"/>
            <a:ext cx="514776"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rPr>
              <a:t>7 MeV</a:t>
            </a:r>
          </a:p>
        </p:txBody>
      </p:sp>
      <p:sp>
        <p:nvSpPr>
          <p:cNvPr id="47" name="TextBox 13">
            <a:extLst>
              <a:ext uri="{FF2B5EF4-FFF2-40B4-BE49-F238E27FC236}">
                <a16:creationId xmlns:a16="http://schemas.microsoft.com/office/drawing/2014/main" id="{3894B20B-6E93-7546-9FBA-D8554F676DB2}"/>
              </a:ext>
            </a:extLst>
          </p:cNvPr>
          <p:cNvSpPr txBox="1">
            <a:spLocks noChangeArrowheads="1"/>
          </p:cNvSpPr>
          <p:nvPr/>
        </p:nvSpPr>
        <p:spPr bwMode="auto">
          <a:xfrm>
            <a:off x="6055853" y="3243653"/>
            <a:ext cx="997881"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latin typeface="Symbol" pitchFamily="2" charset="2"/>
              </a:rPr>
              <a:t>D</a:t>
            </a:r>
            <a:r>
              <a:rPr lang="en-US" altLang="fr-FR" sz="884" dirty="0">
                <a:solidFill>
                  <a:srgbClr val="FFFF00"/>
                </a:solidFill>
              </a:rPr>
              <a:t>E = 82.2 MeV</a:t>
            </a:r>
          </a:p>
        </p:txBody>
      </p:sp>
      <p:sp>
        <p:nvSpPr>
          <p:cNvPr id="48" name="TextBox 14">
            <a:extLst>
              <a:ext uri="{FF2B5EF4-FFF2-40B4-BE49-F238E27FC236}">
                <a16:creationId xmlns:a16="http://schemas.microsoft.com/office/drawing/2014/main" id="{345B7561-8503-5B4D-88FB-CB7CDD77B35B}"/>
              </a:ext>
            </a:extLst>
          </p:cNvPr>
          <p:cNvSpPr txBox="1">
            <a:spLocks noChangeArrowheads="1"/>
          </p:cNvSpPr>
          <p:nvPr/>
        </p:nvSpPr>
        <p:spPr bwMode="auto">
          <a:xfrm>
            <a:off x="3872947" y="2353948"/>
            <a:ext cx="973485"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latin typeface="Symbol" pitchFamily="2" charset="2"/>
              </a:rPr>
              <a:t>D</a:t>
            </a:r>
            <a:r>
              <a:rPr lang="en-US" altLang="fr-FR" sz="884" dirty="0">
                <a:solidFill>
                  <a:srgbClr val="FFFF00"/>
                </a:solidFill>
              </a:rPr>
              <a:t>E = 82.2 MeV</a:t>
            </a:r>
          </a:p>
        </p:txBody>
      </p:sp>
      <p:sp>
        <p:nvSpPr>
          <p:cNvPr id="49" name="TextBox 15">
            <a:extLst>
              <a:ext uri="{FF2B5EF4-FFF2-40B4-BE49-F238E27FC236}">
                <a16:creationId xmlns:a16="http://schemas.microsoft.com/office/drawing/2014/main" id="{1B08E29D-19EC-F24D-930A-75AC2B544F5F}"/>
              </a:ext>
            </a:extLst>
          </p:cNvPr>
          <p:cNvSpPr txBox="1">
            <a:spLocks noChangeArrowheads="1"/>
          </p:cNvSpPr>
          <p:nvPr/>
        </p:nvSpPr>
        <p:spPr bwMode="auto">
          <a:xfrm>
            <a:off x="4961648" y="3747709"/>
            <a:ext cx="545166"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884" dirty="0">
                <a:solidFill>
                  <a:srgbClr val="FFFF00"/>
                </a:solidFill>
              </a:rPr>
              <a:t>7 MeV </a:t>
            </a:r>
          </a:p>
        </p:txBody>
      </p:sp>
      <p:sp>
        <p:nvSpPr>
          <p:cNvPr id="50" name="TextBox 12">
            <a:extLst>
              <a:ext uri="{FF2B5EF4-FFF2-40B4-BE49-F238E27FC236}">
                <a16:creationId xmlns:a16="http://schemas.microsoft.com/office/drawing/2014/main" id="{F760CC2B-EC31-8C4B-8645-EE8BC6EA8880}"/>
              </a:ext>
            </a:extLst>
          </p:cNvPr>
          <p:cNvSpPr txBox="1">
            <a:spLocks noChangeArrowheads="1"/>
          </p:cNvSpPr>
          <p:nvPr/>
        </p:nvSpPr>
        <p:spPr bwMode="auto">
          <a:xfrm>
            <a:off x="7053734" y="1593940"/>
            <a:ext cx="729383"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1060" b="1">
                <a:solidFill>
                  <a:srgbClr val="FFFF00"/>
                </a:solidFill>
              </a:rPr>
              <a:t>1 : 3 : 5</a:t>
            </a:r>
          </a:p>
        </p:txBody>
      </p:sp>
      <p:sp>
        <p:nvSpPr>
          <p:cNvPr id="51" name="TextBox 12">
            <a:extLst>
              <a:ext uri="{FF2B5EF4-FFF2-40B4-BE49-F238E27FC236}">
                <a16:creationId xmlns:a16="http://schemas.microsoft.com/office/drawing/2014/main" id="{BD2226DC-5E90-CF4B-BE54-90FCD4A3376B}"/>
              </a:ext>
            </a:extLst>
          </p:cNvPr>
          <p:cNvSpPr txBox="1">
            <a:spLocks noChangeArrowheads="1"/>
          </p:cNvSpPr>
          <p:nvPr/>
        </p:nvSpPr>
        <p:spPr bwMode="auto">
          <a:xfrm>
            <a:off x="2178091" y="3568884"/>
            <a:ext cx="660652"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r>
              <a:rPr lang="en-US" altLang="fr-FR" sz="1060" b="1">
                <a:solidFill>
                  <a:srgbClr val="FFFF00"/>
                </a:solidFill>
              </a:rPr>
              <a:t>2 : 4 : 6</a:t>
            </a:r>
          </a:p>
        </p:txBody>
      </p:sp>
      <p:cxnSp>
        <p:nvCxnSpPr>
          <p:cNvPr id="52" name="Straight Arrow Connector 16">
            <a:extLst>
              <a:ext uri="{FF2B5EF4-FFF2-40B4-BE49-F238E27FC236}">
                <a16:creationId xmlns:a16="http://schemas.microsoft.com/office/drawing/2014/main" id="{F30986D1-B908-A14A-B979-AE48BA25C999}"/>
              </a:ext>
            </a:extLst>
          </p:cNvPr>
          <p:cNvCxnSpPr>
            <a:cxnSpLocks noChangeShapeType="1"/>
          </p:cNvCxnSpPr>
          <p:nvPr/>
        </p:nvCxnSpPr>
        <p:spPr bwMode="auto">
          <a:xfrm flipH="1">
            <a:off x="4763516" y="3501556"/>
            <a:ext cx="747521" cy="277501"/>
          </a:xfrm>
          <a:prstGeom prst="straightConnector1">
            <a:avLst/>
          </a:prstGeom>
          <a:noFill/>
          <a:ln w="12699">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53" name="TextBox 15">
            <a:extLst>
              <a:ext uri="{FF2B5EF4-FFF2-40B4-BE49-F238E27FC236}">
                <a16:creationId xmlns:a16="http://schemas.microsoft.com/office/drawing/2014/main" id="{EADAAC51-7B67-F741-9872-25E56DCA47C4}"/>
              </a:ext>
            </a:extLst>
          </p:cNvPr>
          <p:cNvSpPr txBox="1">
            <a:spLocks noChangeArrowheads="1"/>
          </p:cNvSpPr>
          <p:nvPr/>
        </p:nvSpPr>
        <p:spPr bwMode="auto">
          <a:xfrm rot="20492134">
            <a:off x="4375100" y="3886539"/>
            <a:ext cx="524587"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pPr algn="r"/>
            <a:r>
              <a:rPr lang="en-US" altLang="fr-FR" sz="884" dirty="0">
                <a:solidFill>
                  <a:srgbClr val="FFFF00"/>
                </a:solidFill>
              </a:rPr>
              <a:t>dump</a:t>
            </a:r>
          </a:p>
        </p:txBody>
      </p:sp>
      <p:sp>
        <p:nvSpPr>
          <p:cNvPr id="54" name="Cube 50">
            <a:extLst>
              <a:ext uri="{FF2B5EF4-FFF2-40B4-BE49-F238E27FC236}">
                <a16:creationId xmlns:a16="http://schemas.microsoft.com/office/drawing/2014/main" id="{1691CD14-2035-9C46-8CA4-6C3555974FBC}"/>
              </a:ext>
            </a:extLst>
          </p:cNvPr>
          <p:cNvSpPr>
            <a:spLocks noChangeArrowheads="1"/>
          </p:cNvSpPr>
          <p:nvPr/>
        </p:nvSpPr>
        <p:spPr bwMode="auto">
          <a:xfrm rot="21040540">
            <a:off x="2438987" y="2897848"/>
            <a:ext cx="545634" cy="75744"/>
          </a:xfrm>
          <a:prstGeom prst="cube">
            <a:avLst>
              <a:gd name="adj" fmla="val 25000"/>
            </a:avLst>
          </a:prstGeom>
          <a:solidFill>
            <a:srgbClr val="00863D"/>
          </a:solidFill>
          <a:ln w="12699">
            <a:solidFill>
              <a:srgbClr val="00B050"/>
            </a:solidFill>
            <a:round/>
            <a:headEnd/>
            <a:tailEnd/>
          </a:ln>
        </p:spPr>
        <p:txBody>
          <a:bodyPr lIns="79952" tIns="39274" rIns="79952" bIns="39274" anchor="ct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endParaRPr lang="en-GB" altLang="fr-FR" sz="884"/>
          </a:p>
        </p:txBody>
      </p:sp>
      <p:cxnSp>
        <p:nvCxnSpPr>
          <p:cNvPr id="55" name="Straight Arrow Connector 8">
            <a:extLst>
              <a:ext uri="{FF2B5EF4-FFF2-40B4-BE49-F238E27FC236}">
                <a16:creationId xmlns:a16="http://schemas.microsoft.com/office/drawing/2014/main" id="{AEE1A40D-8FE6-0D4F-8E24-B5550008C0B9}"/>
              </a:ext>
            </a:extLst>
          </p:cNvPr>
          <p:cNvCxnSpPr>
            <a:cxnSpLocks noChangeShapeType="1"/>
          </p:cNvCxnSpPr>
          <p:nvPr/>
        </p:nvCxnSpPr>
        <p:spPr bwMode="auto">
          <a:xfrm>
            <a:off x="2981815" y="2895608"/>
            <a:ext cx="455904" cy="15427"/>
          </a:xfrm>
          <a:prstGeom prst="straightConnector1">
            <a:avLst/>
          </a:prstGeom>
          <a:noFill/>
          <a:ln w="12699">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56" name="TextBox 15">
            <a:extLst>
              <a:ext uri="{FF2B5EF4-FFF2-40B4-BE49-F238E27FC236}">
                <a16:creationId xmlns:a16="http://schemas.microsoft.com/office/drawing/2014/main" id="{1644C892-81A1-B24F-A9B2-15FB3FF054CA}"/>
              </a:ext>
            </a:extLst>
          </p:cNvPr>
          <p:cNvSpPr txBox="1">
            <a:spLocks noChangeArrowheads="1"/>
          </p:cNvSpPr>
          <p:nvPr/>
        </p:nvSpPr>
        <p:spPr bwMode="auto">
          <a:xfrm rot="21160244">
            <a:off x="2342302" y="2645219"/>
            <a:ext cx="583065" cy="2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pPr algn="ctr"/>
            <a:r>
              <a:rPr lang="en-US" altLang="fr-FR" sz="884" dirty="0">
                <a:solidFill>
                  <a:srgbClr val="FFFF00"/>
                </a:solidFill>
              </a:rPr>
              <a:t>injector</a:t>
            </a:r>
          </a:p>
        </p:txBody>
      </p:sp>
      <p:sp>
        <p:nvSpPr>
          <p:cNvPr id="57" name="Cube 60">
            <a:extLst>
              <a:ext uri="{FF2B5EF4-FFF2-40B4-BE49-F238E27FC236}">
                <a16:creationId xmlns:a16="http://schemas.microsoft.com/office/drawing/2014/main" id="{896AEEA0-7935-3D4E-A978-A003245B6BB9}"/>
              </a:ext>
            </a:extLst>
          </p:cNvPr>
          <p:cNvSpPr>
            <a:spLocks noChangeArrowheads="1"/>
          </p:cNvSpPr>
          <p:nvPr/>
        </p:nvSpPr>
        <p:spPr bwMode="auto">
          <a:xfrm rot="9683132" flipV="1">
            <a:off x="4572429" y="3749826"/>
            <a:ext cx="208997" cy="113616"/>
          </a:xfrm>
          <a:prstGeom prst="cube">
            <a:avLst>
              <a:gd name="adj" fmla="val 25000"/>
            </a:avLst>
          </a:prstGeom>
          <a:solidFill>
            <a:srgbClr val="B40000"/>
          </a:solidFill>
          <a:ln w="12699">
            <a:solidFill>
              <a:srgbClr val="DE8400"/>
            </a:solidFill>
            <a:round/>
            <a:headEnd/>
            <a:tailEnd/>
          </a:ln>
        </p:spPr>
        <p:txBody>
          <a:bodyPr lIns="79952" tIns="39274" rIns="79952" bIns="39274" anchor="ct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endParaRPr lang="en-GB" altLang="fr-FR" sz="884"/>
          </a:p>
        </p:txBody>
      </p:sp>
      <p:sp>
        <p:nvSpPr>
          <p:cNvPr id="58" name="Oval 1">
            <a:extLst>
              <a:ext uri="{FF2B5EF4-FFF2-40B4-BE49-F238E27FC236}">
                <a16:creationId xmlns:a16="http://schemas.microsoft.com/office/drawing/2014/main" id="{97D159A5-375C-3840-B0C1-14C6C1B38260}"/>
              </a:ext>
            </a:extLst>
          </p:cNvPr>
          <p:cNvSpPr>
            <a:spLocks noChangeArrowheads="1"/>
          </p:cNvSpPr>
          <p:nvPr/>
        </p:nvSpPr>
        <p:spPr bwMode="auto">
          <a:xfrm>
            <a:off x="3555503" y="2911035"/>
            <a:ext cx="91172" cy="85563"/>
          </a:xfrm>
          <a:prstGeom prst="ellipse">
            <a:avLst/>
          </a:prstGeom>
          <a:solidFill>
            <a:srgbClr val="0000FF"/>
          </a:solidFill>
          <a:ln>
            <a:noFill/>
          </a:ln>
          <a:extLst>
            <a:ext uri="{91240B29-F687-4F45-9708-019B960494DF}">
              <a14:hiddenLine xmlns:a14="http://schemas.microsoft.com/office/drawing/2010/main" w="12699">
                <a:solidFill>
                  <a:srgbClr val="000000"/>
                </a:solidFill>
                <a:round/>
                <a:headEnd/>
                <a:tailEnd/>
              </a14:hiddenLine>
            </a:ext>
          </a:extLst>
        </p:spPr>
        <p:txBody>
          <a:bodyPr lIns="79952" tIns="39274" rIns="79952" bIns="39274" anchor="ctr"/>
          <a:lstStyle>
            <a:lvl1pPr>
              <a:defRPr sz="1000">
                <a:solidFill>
                  <a:schemeClr val="tx1"/>
                </a:solidFill>
                <a:latin typeface="Arial Unicode MS" panose="020B0604020202020204" pitchFamily="34" charset="-128"/>
                <a:ea typeface="ＭＳ Ｐゴシック" panose="020B0600070205080204" pitchFamily="34" charset="-128"/>
              </a:defRPr>
            </a:lvl1pPr>
            <a:lvl2pPr marL="742950" indent="-285750">
              <a:defRPr sz="1000">
                <a:solidFill>
                  <a:schemeClr val="tx1"/>
                </a:solidFill>
                <a:latin typeface="Arial Unicode MS" panose="020B0604020202020204" pitchFamily="34" charset="-128"/>
                <a:ea typeface="ＭＳ Ｐゴシック" panose="020B0600070205080204" pitchFamily="34" charset="-128"/>
              </a:defRPr>
            </a:lvl2pPr>
            <a:lvl3pPr marL="1143000" indent="-228600">
              <a:defRPr sz="1000">
                <a:solidFill>
                  <a:schemeClr val="tx1"/>
                </a:solidFill>
                <a:latin typeface="Arial Unicode MS" panose="020B0604020202020204" pitchFamily="34" charset="-128"/>
                <a:ea typeface="ＭＳ Ｐゴシック" panose="020B0600070205080204" pitchFamily="34" charset="-128"/>
              </a:defRPr>
            </a:lvl3pPr>
            <a:lvl4pPr marL="1600200" indent="-228600">
              <a:defRPr sz="1000">
                <a:solidFill>
                  <a:schemeClr val="tx1"/>
                </a:solidFill>
                <a:latin typeface="Arial Unicode MS" panose="020B0604020202020204" pitchFamily="34" charset="-128"/>
                <a:ea typeface="ＭＳ Ｐゴシック" panose="020B0600070205080204" pitchFamily="34" charset="-128"/>
              </a:defRPr>
            </a:lvl4pPr>
            <a:lvl5pPr marL="2057400" indent="-228600">
              <a:defRPr sz="10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Unicode MS" panose="020B0604020202020204" pitchFamily="34" charset="-128"/>
                <a:ea typeface="ＭＳ Ｐゴシック" panose="020B0600070205080204" pitchFamily="34" charset="-128"/>
              </a:defRPr>
            </a:lvl9pPr>
          </a:lstStyle>
          <a:p>
            <a:endParaRPr lang="en-GB" altLang="fr-FR" sz="884"/>
          </a:p>
        </p:txBody>
      </p:sp>
      <p:sp>
        <p:nvSpPr>
          <p:cNvPr id="59" name="ZoneTexte 58">
            <a:extLst>
              <a:ext uri="{FF2B5EF4-FFF2-40B4-BE49-F238E27FC236}">
                <a16:creationId xmlns:a16="http://schemas.microsoft.com/office/drawing/2014/main" id="{05BDBB8F-3147-3D4F-95BB-BC06BBBBA578}"/>
              </a:ext>
            </a:extLst>
          </p:cNvPr>
          <p:cNvSpPr txBox="1"/>
          <p:nvPr/>
        </p:nvSpPr>
        <p:spPr>
          <a:xfrm>
            <a:off x="1443483" y="1060283"/>
            <a:ext cx="4958325" cy="369332"/>
          </a:xfrm>
          <a:prstGeom prst="rect">
            <a:avLst/>
          </a:prstGeom>
          <a:noFill/>
        </p:spPr>
        <p:txBody>
          <a:bodyPr wrap="square" rtlCol="0">
            <a:spAutoFit/>
          </a:bodyPr>
          <a:lstStyle/>
          <a:p>
            <a:r>
              <a:rPr lang="en-GB" sz="1800" dirty="0">
                <a:solidFill>
                  <a:schemeClr val="bg1"/>
                </a:solidFill>
              </a:rPr>
              <a:t>Three passes ‘down’ for energy recovery</a:t>
            </a:r>
          </a:p>
        </p:txBody>
      </p:sp>
      <p:sp>
        <p:nvSpPr>
          <p:cNvPr id="60" name="ZoneTexte 59">
            <a:extLst>
              <a:ext uri="{FF2B5EF4-FFF2-40B4-BE49-F238E27FC236}">
                <a16:creationId xmlns:a16="http://schemas.microsoft.com/office/drawing/2014/main" id="{5BE1C3A0-0693-494C-94F3-785D8A63461A}"/>
              </a:ext>
            </a:extLst>
          </p:cNvPr>
          <p:cNvSpPr txBox="1"/>
          <p:nvPr/>
        </p:nvSpPr>
        <p:spPr>
          <a:xfrm>
            <a:off x="1281931" y="4124380"/>
            <a:ext cx="8144213" cy="1569660"/>
          </a:xfrm>
          <a:prstGeom prst="rect">
            <a:avLst/>
          </a:prstGeom>
          <a:solidFill>
            <a:schemeClr val="tx1">
              <a:lumMod val="65000"/>
              <a:lumOff val="35000"/>
            </a:schemeClr>
          </a:solidFill>
        </p:spPr>
        <p:txBody>
          <a:bodyPr wrap="square" rtlCol="0">
            <a:spAutoFit/>
          </a:bodyPr>
          <a:lstStyle/>
          <a:p>
            <a:r>
              <a:rPr lang="en-GB" sz="1600" dirty="0">
                <a:solidFill>
                  <a:schemeClr val="bg1"/>
                </a:solidFill>
                <a:latin typeface="+mn-lt"/>
              </a:rPr>
              <a:t>Several benefits from this manipulation: </a:t>
            </a:r>
          </a:p>
          <a:p>
            <a:pPr marL="252489" indent="-252489">
              <a:buFont typeface="Wingdings" pitchFamily="2" charset="2"/>
              <a:buChar char="§"/>
            </a:pPr>
            <a:r>
              <a:rPr lang="en-GB" sz="1600" dirty="0">
                <a:solidFill>
                  <a:schemeClr val="bg1"/>
                </a:solidFill>
                <a:latin typeface="+mn-lt"/>
              </a:rPr>
              <a:t>The required RF power (and its capital cost and required electricity) is significantly reduced to that required to establish the cavity field and make up minor losses.</a:t>
            </a:r>
          </a:p>
          <a:p>
            <a:pPr marL="252489" indent="-252489">
              <a:buFont typeface="Wingdings" pitchFamily="2" charset="2"/>
              <a:buChar char="§"/>
            </a:pPr>
            <a:r>
              <a:rPr lang="en-GB" sz="1600" dirty="0">
                <a:solidFill>
                  <a:schemeClr val="bg1"/>
                </a:solidFill>
                <a:latin typeface="+mn-lt"/>
              </a:rPr>
              <a:t>The beam is constantly renewed: never reach equilibrium state --&gt; provides flexibility to adapt beam properties for specific applications. </a:t>
            </a:r>
          </a:p>
          <a:p>
            <a:pPr marL="252489" indent="-252489">
              <a:buFont typeface="Wingdings" pitchFamily="2" charset="2"/>
              <a:buChar char="§"/>
            </a:pPr>
            <a:r>
              <a:rPr lang="en-GB" sz="1600" dirty="0">
                <a:solidFill>
                  <a:schemeClr val="bg1"/>
                </a:solidFill>
                <a:latin typeface="+mn-lt"/>
              </a:rPr>
              <a:t>The beam power that must be dissipated in the dump is reduced by a large factor.</a:t>
            </a:r>
            <a:endParaRPr lang="fr-FR" sz="1600" dirty="0">
              <a:solidFill>
                <a:schemeClr val="bg1"/>
              </a:solidFill>
              <a:latin typeface="+mn-lt"/>
            </a:endParaRPr>
          </a:p>
        </p:txBody>
      </p:sp>
      <p:grpSp>
        <p:nvGrpSpPr>
          <p:cNvPr id="61" name="Groupe 60">
            <a:extLst>
              <a:ext uri="{FF2B5EF4-FFF2-40B4-BE49-F238E27FC236}">
                <a16:creationId xmlns:a16="http://schemas.microsoft.com/office/drawing/2014/main" id="{C68B09AF-D636-904D-BBA2-7A82D5BD8A3A}"/>
              </a:ext>
            </a:extLst>
          </p:cNvPr>
          <p:cNvGrpSpPr/>
          <p:nvPr/>
        </p:nvGrpSpPr>
        <p:grpSpPr>
          <a:xfrm>
            <a:off x="2509367" y="3025315"/>
            <a:ext cx="290375" cy="405752"/>
            <a:chOff x="2722091" y="2923727"/>
            <a:chExt cx="298198" cy="415053"/>
          </a:xfrm>
        </p:grpSpPr>
        <p:sp>
          <p:nvSpPr>
            <p:cNvPr id="62" name="Rectangle : coins arrondis 61">
              <a:extLst>
                <a:ext uri="{FF2B5EF4-FFF2-40B4-BE49-F238E27FC236}">
                  <a16:creationId xmlns:a16="http://schemas.microsoft.com/office/drawing/2014/main" id="{506BCA75-2BF3-4E47-9381-96DB1A30918C}"/>
                </a:ext>
              </a:extLst>
            </p:cNvPr>
            <p:cNvSpPr/>
            <p:nvPr/>
          </p:nvSpPr>
          <p:spPr>
            <a:xfrm rot="20067887">
              <a:off x="2730604" y="2923727"/>
              <a:ext cx="289685" cy="415053"/>
            </a:xfrm>
            <a:prstGeom prst="roundRect">
              <a:avLst>
                <a:gd name="adj" fmla="val 45414"/>
              </a:avLst>
            </a:prstGeom>
            <a:solidFill>
              <a:schemeClr val="bg1">
                <a:alpha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67"/>
            </a:p>
          </p:txBody>
        </p:sp>
        <p:sp>
          <p:nvSpPr>
            <p:cNvPr id="63" name="ZoneTexte 62">
              <a:extLst>
                <a:ext uri="{FF2B5EF4-FFF2-40B4-BE49-F238E27FC236}">
                  <a16:creationId xmlns:a16="http://schemas.microsoft.com/office/drawing/2014/main" id="{B839BAED-E0DD-A947-A18C-DBDAEF6CB1FE}"/>
                </a:ext>
              </a:extLst>
            </p:cNvPr>
            <p:cNvSpPr txBox="1"/>
            <p:nvPr/>
          </p:nvSpPr>
          <p:spPr>
            <a:xfrm rot="20362763">
              <a:off x="2722091" y="2957736"/>
              <a:ext cx="288032" cy="276999"/>
            </a:xfrm>
            <a:prstGeom prst="rect">
              <a:avLst/>
            </a:prstGeom>
            <a:noFill/>
          </p:spPr>
          <p:txBody>
            <a:bodyPr wrap="square" rtlCol="0">
              <a:spAutoFit/>
            </a:bodyPr>
            <a:lstStyle/>
            <a:p>
              <a:r>
                <a:rPr lang="fr-FR" sz="1200" dirty="0">
                  <a:solidFill>
                    <a:schemeClr val="bg1"/>
                  </a:solidFill>
                </a:rPr>
                <a:t>x</a:t>
              </a:r>
            </a:p>
          </p:txBody>
        </p:sp>
      </p:grpSp>
      <p:grpSp>
        <p:nvGrpSpPr>
          <p:cNvPr id="64" name="Groupe 63">
            <a:extLst>
              <a:ext uri="{FF2B5EF4-FFF2-40B4-BE49-F238E27FC236}">
                <a16:creationId xmlns:a16="http://schemas.microsoft.com/office/drawing/2014/main" id="{9D1FA908-87D2-1A4F-9A53-1B5BCA36C05B}"/>
              </a:ext>
            </a:extLst>
          </p:cNvPr>
          <p:cNvGrpSpPr/>
          <p:nvPr/>
        </p:nvGrpSpPr>
        <p:grpSpPr>
          <a:xfrm>
            <a:off x="4527257" y="3498345"/>
            <a:ext cx="290375" cy="405752"/>
            <a:chOff x="2722091" y="2923727"/>
            <a:chExt cx="298198" cy="415053"/>
          </a:xfrm>
        </p:grpSpPr>
        <p:sp>
          <p:nvSpPr>
            <p:cNvPr id="65" name="Rectangle : coins arrondis 64">
              <a:extLst>
                <a:ext uri="{FF2B5EF4-FFF2-40B4-BE49-F238E27FC236}">
                  <a16:creationId xmlns:a16="http://schemas.microsoft.com/office/drawing/2014/main" id="{D3360E37-17EF-B140-BB67-B5C40A30C564}"/>
                </a:ext>
              </a:extLst>
            </p:cNvPr>
            <p:cNvSpPr/>
            <p:nvPr/>
          </p:nvSpPr>
          <p:spPr>
            <a:xfrm rot="20067887">
              <a:off x="2730604" y="2923727"/>
              <a:ext cx="289685" cy="415053"/>
            </a:xfrm>
            <a:prstGeom prst="roundRect">
              <a:avLst>
                <a:gd name="adj" fmla="val 45414"/>
              </a:avLst>
            </a:prstGeom>
            <a:solidFill>
              <a:schemeClr val="bg1">
                <a:alpha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67"/>
            </a:p>
          </p:txBody>
        </p:sp>
        <p:sp>
          <p:nvSpPr>
            <p:cNvPr id="66" name="ZoneTexte 65">
              <a:extLst>
                <a:ext uri="{FF2B5EF4-FFF2-40B4-BE49-F238E27FC236}">
                  <a16:creationId xmlns:a16="http://schemas.microsoft.com/office/drawing/2014/main" id="{CC7991A6-FD38-2E4B-B72B-D3A910A934D9}"/>
                </a:ext>
              </a:extLst>
            </p:cNvPr>
            <p:cNvSpPr txBox="1"/>
            <p:nvPr/>
          </p:nvSpPr>
          <p:spPr>
            <a:xfrm rot="20362763">
              <a:off x="2722091" y="2957736"/>
              <a:ext cx="288032" cy="276999"/>
            </a:xfrm>
            <a:prstGeom prst="rect">
              <a:avLst/>
            </a:prstGeom>
            <a:noFill/>
          </p:spPr>
          <p:txBody>
            <a:bodyPr wrap="square" rtlCol="0">
              <a:spAutoFit/>
            </a:bodyPr>
            <a:lstStyle/>
            <a:p>
              <a:r>
                <a:rPr lang="fr-FR" sz="1200" dirty="0">
                  <a:solidFill>
                    <a:schemeClr val="bg1"/>
                  </a:solidFill>
                </a:rPr>
                <a:t>x</a:t>
              </a:r>
            </a:p>
          </p:txBody>
        </p:sp>
      </p:grpSp>
    </p:spTree>
    <p:extLst>
      <p:ext uri="{BB962C8B-B14F-4D97-AF65-F5344CB8AC3E}">
        <p14:creationId xmlns:p14="http://schemas.microsoft.com/office/powerpoint/2010/main" val="32142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6.25E-7 -3.7037E-7 L 0.14479 -0.075 L 0.15378 -0.07986 L 0.16172 -0.08472 L 0.16979 -0.08935 L 0.17604 -0.08935 L 0.18372 -0.09491 L 0.27383 -0.1412 L 0.29401 -0.14838 L 0.31016 -0.15417 L 0.32852 -0.15718 L 0.41497 -0.16528 L 0.43529 -0.16597 L 0.45026 -0.16435 L 0.46523 -0.16134 L 0.48789 -0.15162 L 0.49518 -0.14537 L 0.50117 -0.13889 L 0.50352 -0.13009 L 0.49453 -0.09028 L 0.48919 -0.08148 L 0.48086 -0.07176 L 0.46888 -0.06296 L 0.37904 -0.01667 L 0.37057 -0.01366 L 0.36224 -0.01042 L 0.35495 -0.00718 L 0.34727 -0.00162 L 0.33581 0.00486 L 0.15924 0.09583 L 0.15091 0.09977 L 0.14557 0.09977 L 0.13477 0.1037 L 0.10781 0.11644 L 0.09883 0.11968 L 0.09102 0.1206 L 0.08268 0.12454 L 0.0293 0.15162 L 0.01198 0.1581 L -0.00313 0.16204 L -0.02162 0.16597 L -0.11029 0.17477 L -0.1293 0.17477 L -0.1431 0.17407 L -0.15807 0.16921 L -0.18151 0.16204 L -0.19271 0.15324 L -0.19635 0.14769 L -0.19935 0.14282 L -0.18854 0.09745 L -0.18203 0.08866 L -0.17487 0.08218 L -0.16289 0.07176 L -0.11081 0.0463 L -0.10182 0.04144 L -0.09583 0.04144 L -0.08685 0.03912 L -0.0569 0.02315 L -0.04622 0.01991 L -0.03229 0.01435 L 0.14375 -0.07268 L 0.15612 -0.08148 L 0.16458 -0.08704 L 0.17422 -0.09583 L 0.20286 -0.11018 L 0.21432 -0.11806 L 0.2237 -0.12616 L 0.23333 -0.13102 L 0.27487 -0.15255 L 0.29258 -0.16042 L 0.30716 -0.16435 L 0.32917 -0.16852 L 0.41497 -0.17731 L 0.43529 -0.17731 L 0.44779 -0.17569 L 0.45924 -0.17407 L 0.48503 -0.16366 L 0.49518 -0.15417 L 0.49935 -0.15093 L 0.50065 -0.1412 L 0.49154 -0.10208 L 0.4862 -0.0919 L 0.47904 -0.08472 L 0.46706 -0.075 L 0.4263 -0.05347 L 0.41732 -0.0456 L 0.40651 -0.03819 L 0.39336 -0.03032 L 0.36588 -0.01667 L 0.35625 -0.00949 L 0.34531 -0.00162 L 0.33581 0.00648 L 0.15872 0.09653 L 0.15091 0.09815 L 0.14427 0.09583 L 0.13529 0.09583 L 0.10664 0.10857 L 0.09805 0.11088 L 0.09102 0.10926 L 0.08138 0.10926 L 0.01732 0.14282 L 0.00156 0.14699 L -0.11784 0.16042 L -0.13307 0.1588 L -0.19219 0.13333 L -0.19714 0.1294 L -0.1832 0.06944 L -0.17318 0.06389 L -0.11198 0.03125 L -0.1 0.03125 L -0.09518 0.03125 L -0.08385 0.03125 L -0.0582 0.01759 L -0.04844 0.01667 L -0.03346 0.01597 L -0.02513 0.01273 L 0.14427 -0.07338 L 0.15325 -0.08148 L 0.15872 -0.09028 L 0.16654 -0.09815 L 0.19401 -0.11088 L 0.20456 -0.12222 L 0.20807 -0.1294 L 0.21797 -0.13889 L 0.2832 -0.17153 L 0.2987 -0.17731 L 0.41797 -0.19074 L 0.43242 -0.18912 L 0.49154 -0.16528 L 0.49753 -0.1581 L 0.48372 -0.1037 L 0.47721 -0.09583 L 0.41016 -0.06157 L 0.40182 -0.05278 L 0.39648 -0.0456 L 0.38737 -0.03681 L 0.36081 -0.02083 L 0.3513 -0.01111 L 0.34674 -0.00556 L 0.33581 0.00556 L 0.17487 0.08866 L 0.11862 0.13495 L 0.09583 0.14607 " pathEditMode="relative" rAng="0" ptsTypes="AAAAAAAAAAAAAAAAAAAAAAAAAAAAAAAAAAAAAAAAAAAAAAAAAAAAAAAAAAAAAAAAAAAAAAAAAAAAAAAAAAAAAAAAAAAAAAAAAAAAAAAAAAAAAAAAAAAAAAAAAAAAAAAAAAAAAAAAAAAAAAA">
                                      <p:cBhvr>
                                        <p:cTn id="6" dur="9000" fill="hold"/>
                                        <p:tgtEl>
                                          <p:spTgt spid="58"/>
                                        </p:tgtEl>
                                        <p:attrNameLst>
                                          <p:attrName>ppt_x</p:attrName>
                                          <p:attrName>ppt_y</p:attrName>
                                        </p:attrNameLst>
                                      </p:cBhvr>
                                      <p:rCtr x="15208" y="-81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3B391-9B42-4CAA-9058-79BF95701ED6}"/>
              </a:ext>
            </a:extLst>
          </p:cNvPr>
          <p:cNvSpPr>
            <a:spLocks noGrp="1"/>
          </p:cNvSpPr>
          <p:nvPr>
            <p:ph type="title"/>
          </p:nvPr>
        </p:nvSpPr>
        <p:spPr>
          <a:xfrm>
            <a:off x="1425947" y="149425"/>
            <a:ext cx="8280920" cy="432048"/>
          </a:xfrm>
        </p:spPr>
        <p:txBody>
          <a:bodyPr>
            <a:noAutofit/>
          </a:bodyPr>
          <a:lstStyle/>
          <a:p>
            <a:r>
              <a:rPr lang="fr-FR" dirty="0">
                <a:solidFill>
                  <a:schemeClr val="accent5">
                    <a:lumMod val="75000"/>
                  </a:schemeClr>
                </a:solidFill>
                <a:latin typeface="+mn-lt"/>
              </a:rPr>
              <a:t> </a:t>
            </a:r>
            <a:r>
              <a:rPr lang="en-US" dirty="0">
                <a:solidFill>
                  <a:schemeClr val="accent5">
                    <a:lumMod val="75000"/>
                  </a:schemeClr>
                </a:solidFill>
                <a:latin typeface="+mn-lt"/>
                <a:ea typeface="Arial" charset="0"/>
                <a:cs typeface="Arial" charset="0"/>
              </a:rPr>
              <a:t>Bunch recombination pattern</a:t>
            </a:r>
            <a:endParaRPr lang="fr-FR" dirty="0">
              <a:solidFill>
                <a:schemeClr val="accent5">
                  <a:lumMod val="75000"/>
                </a:schemeClr>
              </a:solidFill>
              <a:latin typeface="+mn-lt"/>
            </a:endParaRPr>
          </a:p>
        </p:txBody>
      </p:sp>
      <p:sp>
        <p:nvSpPr>
          <p:cNvPr id="7" name="Espace réservé de la date 6">
            <a:extLst>
              <a:ext uri="{FF2B5EF4-FFF2-40B4-BE49-F238E27FC236}">
                <a16:creationId xmlns:a16="http://schemas.microsoft.com/office/drawing/2014/main" id="{1C3BC400-7D74-445A-8BED-11F7075DB0EB}"/>
              </a:ext>
            </a:extLst>
          </p:cNvPr>
          <p:cNvSpPr>
            <a:spLocks noGrp="1"/>
          </p:cNvSpPr>
          <p:nvPr>
            <p:ph type="dt" sz="half" idx="10"/>
          </p:nvPr>
        </p:nvSpPr>
        <p:spPr>
          <a:xfrm>
            <a:off x="201812" y="5731817"/>
            <a:ext cx="2411556" cy="322263"/>
          </a:xfrm>
        </p:spPr>
        <p:txBody>
          <a:bodyPr/>
          <a:lstStyle/>
          <a:p>
            <a:r>
              <a:rPr lang="fr-FR"/>
              <a:t>07/04/2022</a:t>
            </a:r>
            <a:endParaRPr lang="fr-FR" dirty="0"/>
          </a:p>
        </p:txBody>
      </p:sp>
      <p:sp>
        <p:nvSpPr>
          <p:cNvPr id="8" name="Espace réservé du pied de page 7">
            <a:extLst>
              <a:ext uri="{FF2B5EF4-FFF2-40B4-BE49-F238E27FC236}">
                <a16:creationId xmlns:a16="http://schemas.microsoft.com/office/drawing/2014/main" id="{17C7800B-6B0C-4C51-B164-23CBDFD39231}"/>
              </a:ext>
            </a:extLst>
          </p:cNvPr>
          <p:cNvSpPr>
            <a:spLocks noGrp="1"/>
          </p:cNvSpPr>
          <p:nvPr>
            <p:ph type="ftr" sz="quarter" idx="11"/>
          </p:nvPr>
        </p:nvSpPr>
        <p:spPr>
          <a:xfrm>
            <a:off x="2938116" y="5731817"/>
            <a:ext cx="4896544" cy="322263"/>
          </a:xfrm>
        </p:spPr>
        <p:txBody>
          <a:bodyPr/>
          <a:lstStyle/>
          <a:p>
            <a:r>
              <a:rPr lang="fr-FR"/>
              <a:t>Journées Réseau Instrumentation Faisceau 2022 </a:t>
            </a:r>
            <a:endParaRPr lang="fr-FR" dirty="0"/>
          </a:p>
        </p:txBody>
      </p:sp>
      <p:sp>
        <p:nvSpPr>
          <p:cNvPr id="9" name="Espace réservé du numéro de diapositive 8">
            <a:extLst>
              <a:ext uri="{FF2B5EF4-FFF2-40B4-BE49-F238E27FC236}">
                <a16:creationId xmlns:a16="http://schemas.microsoft.com/office/drawing/2014/main" id="{D4B74828-453C-4450-877B-3A7E70185117}"/>
              </a:ext>
            </a:extLst>
          </p:cNvPr>
          <p:cNvSpPr>
            <a:spLocks noGrp="1"/>
          </p:cNvSpPr>
          <p:nvPr>
            <p:ph type="sldNum" sz="quarter" idx="12"/>
          </p:nvPr>
        </p:nvSpPr>
        <p:spPr/>
        <p:txBody>
          <a:bodyPr/>
          <a:lstStyle/>
          <a:p>
            <a:fld id="{77E71596-5F9D-49C5-9701-16B3CA54319D}" type="slidenum">
              <a:rPr lang="fr-FR" smtClean="0"/>
              <a:pPr/>
              <a:t>12</a:t>
            </a:fld>
            <a:endParaRPr lang="fr-FR" dirty="0"/>
          </a:p>
        </p:txBody>
      </p:sp>
      <p:pic>
        <p:nvPicPr>
          <p:cNvPr id="26" name="Image 25">
            <a:extLst>
              <a:ext uri="{FF2B5EF4-FFF2-40B4-BE49-F238E27FC236}">
                <a16:creationId xmlns:a16="http://schemas.microsoft.com/office/drawing/2014/main" id="{31725A95-B7F2-2C4E-8270-B75D9E0D4E17}"/>
              </a:ext>
            </a:extLst>
          </p:cNvPr>
          <p:cNvPicPr>
            <a:picLocks noChangeAspect="1"/>
          </p:cNvPicPr>
          <p:nvPr/>
        </p:nvPicPr>
        <p:blipFill>
          <a:blip r:embed="rId2"/>
          <a:stretch>
            <a:fillRect/>
          </a:stretch>
        </p:blipFill>
        <p:spPr>
          <a:xfrm>
            <a:off x="3226147" y="1229544"/>
            <a:ext cx="4394200" cy="1016000"/>
          </a:xfrm>
          <a:prstGeom prst="rect">
            <a:avLst/>
          </a:prstGeom>
        </p:spPr>
      </p:pic>
      <p:pic>
        <p:nvPicPr>
          <p:cNvPr id="27" name="Image 26">
            <a:extLst>
              <a:ext uri="{FF2B5EF4-FFF2-40B4-BE49-F238E27FC236}">
                <a16:creationId xmlns:a16="http://schemas.microsoft.com/office/drawing/2014/main" id="{16B1F266-EC6C-F745-BC3A-E341D36F497F}"/>
              </a:ext>
            </a:extLst>
          </p:cNvPr>
          <p:cNvPicPr>
            <a:picLocks noChangeAspect="1"/>
          </p:cNvPicPr>
          <p:nvPr/>
        </p:nvPicPr>
        <p:blipFill>
          <a:blip r:embed="rId3"/>
          <a:stretch>
            <a:fillRect/>
          </a:stretch>
        </p:blipFill>
        <p:spPr>
          <a:xfrm>
            <a:off x="5035495" y="3245768"/>
            <a:ext cx="4445000" cy="1295400"/>
          </a:xfrm>
          <a:prstGeom prst="rect">
            <a:avLst/>
          </a:prstGeom>
        </p:spPr>
      </p:pic>
      <p:sp>
        <p:nvSpPr>
          <p:cNvPr id="28" name="ZoneTexte 27">
            <a:extLst>
              <a:ext uri="{FF2B5EF4-FFF2-40B4-BE49-F238E27FC236}">
                <a16:creationId xmlns:a16="http://schemas.microsoft.com/office/drawing/2014/main" id="{2DFAC29C-B5D6-374C-812D-6CF67B519BBE}"/>
              </a:ext>
            </a:extLst>
          </p:cNvPr>
          <p:cNvSpPr txBox="1"/>
          <p:nvPr/>
        </p:nvSpPr>
        <p:spPr>
          <a:xfrm>
            <a:off x="417835" y="938249"/>
            <a:ext cx="9753723" cy="369332"/>
          </a:xfrm>
          <a:prstGeom prst="rect">
            <a:avLst/>
          </a:prstGeom>
          <a:noFill/>
        </p:spPr>
        <p:txBody>
          <a:bodyPr wrap="square" rtlCol="0">
            <a:spAutoFit/>
          </a:bodyPr>
          <a:lstStyle/>
          <a:p>
            <a:pPr marL="285750" indent="-285750">
              <a:buFont typeface="Wingdings" pitchFamily="2" charset="2"/>
              <a:buChar char="§"/>
            </a:pPr>
            <a:r>
              <a:rPr lang="en-GB" sz="1800" dirty="0">
                <a:latin typeface="+mn-lt"/>
                <a:cs typeface="Arial" panose="020B0604020202020204" pitchFamily="34" charset="0"/>
              </a:rPr>
              <a:t>Basic RF structure, without recirculation: Bunches are injected every 25 ns</a:t>
            </a:r>
          </a:p>
        </p:txBody>
      </p:sp>
      <p:pic>
        <p:nvPicPr>
          <p:cNvPr id="29" name="Image 28">
            <a:extLst>
              <a:ext uri="{FF2B5EF4-FFF2-40B4-BE49-F238E27FC236}">
                <a16:creationId xmlns:a16="http://schemas.microsoft.com/office/drawing/2014/main" id="{712ED972-940E-C94F-841C-3DA22CF7D712}"/>
              </a:ext>
            </a:extLst>
          </p:cNvPr>
          <p:cNvPicPr>
            <a:picLocks noChangeAspect="1"/>
          </p:cNvPicPr>
          <p:nvPr/>
        </p:nvPicPr>
        <p:blipFill>
          <a:blip r:embed="rId4"/>
          <a:stretch>
            <a:fillRect/>
          </a:stretch>
        </p:blipFill>
        <p:spPr>
          <a:xfrm>
            <a:off x="1857995" y="3390962"/>
            <a:ext cx="2374900" cy="1117600"/>
          </a:xfrm>
          <a:prstGeom prst="rect">
            <a:avLst/>
          </a:prstGeom>
        </p:spPr>
      </p:pic>
      <p:sp>
        <p:nvSpPr>
          <p:cNvPr id="30" name="ZoneTexte 29">
            <a:extLst>
              <a:ext uri="{FF2B5EF4-FFF2-40B4-BE49-F238E27FC236}">
                <a16:creationId xmlns:a16="http://schemas.microsoft.com/office/drawing/2014/main" id="{1951AEC4-F210-8D45-825F-D8BAA2B5C6AE}"/>
              </a:ext>
            </a:extLst>
          </p:cNvPr>
          <p:cNvSpPr txBox="1"/>
          <p:nvPr/>
        </p:nvSpPr>
        <p:spPr>
          <a:xfrm>
            <a:off x="448958" y="2309664"/>
            <a:ext cx="9545941" cy="923330"/>
          </a:xfrm>
          <a:prstGeom prst="rect">
            <a:avLst/>
          </a:prstGeom>
          <a:noFill/>
        </p:spPr>
        <p:txBody>
          <a:bodyPr wrap="square" rtlCol="0">
            <a:spAutoFit/>
          </a:bodyPr>
          <a:lstStyle/>
          <a:p>
            <a:pPr marL="285750" indent="-285750">
              <a:buFont typeface="Wingdings" pitchFamily="2" charset="2"/>
              <a:buChar char="§"/>
            </a:pPr>
            <a:r>
              <a:rPr lang="en-GB" sz="1800" dirty="0">
                <a:latin typeface="+mn-lt"/>
                <a:cs typeface="Arial" panose="020B0604020202020204" pitchFamily="34" charset="0"/>
              </a:rPr>
              <a:t>When recirculation occurs </a:t>
            </a:r>
            <a:r>
              <a:rPr lang="en-GB" sz="1800" dirty="0">
                <a:latin typeface="+mn-lt"/>
                <a:cs typeface="Arial" panose="020B0604020202020204" pitchFamily="34" charset="0"/>
                <a:sym typeface="Wingdings" pitchFamily="2" charset="2"/>
              </a:rPr>
              <a:t></a:t>
            </a:r>
            <a:r>
              <a:rPr lang="en-GB" sz="1800" dirty="0">
                <a:latin typeface="+mn-lt"/>
                <a:cs typeface="Arial" panose="020B0604020202020204" pitchFamily="34" charset="0"/>
              </a:rPr>
              <a:t> bunches at different turns in the </a:t>
            </a:r>
            <a:r>
              <a:rPr lang="en-GB" sz="1800" dirty="0" err="1">
                <a:latin typeface="+mn-lt"/>
                <a:cs typeface="Arial" panose="020B0604020202020204" pitchFamily="34" charset="0"/>
              </a:rPr>
              <a:t>linacs</a:t>
            </a:r>
            <a:r>
              <a:rPr lang="en-GB" sz="1800" dirty="0">
                <a:latin typeface="+mn-lt"/>
                <a:cs typeface="Arial" panose="020B0604020202020204" pitchFamily="34" charset="0"/>
              </a:rPr>
              <a:t>: </a:t>
            </a:r>
          </a:p>
          <a:p>
            <a:pPr marL="787400" lvl="1" indent="-285750">
              <a:buFont typeface="Wingdings" pitchFamily="2" charset="2"/>
              <a:buChar char="Ø"/>
            </a:pPr>
            <a:r>
              <a:rPr lang="en-GB" sz="1800" dirty="0">
                <a:latin typeface="+mn-lt"/>
                <a:cs typeface="Arial" panose="020B0604020202020204" pitchFamily="34" charset="0"/>
              </a:rPr>
              <a:t>Ovoid bunches in the same bucket</a:t>
            </a:r>
          </a:p>
          <a:p>
            <a:pPr marL="787400" lvl="1" indent="-285750">
              <a:buFont typeface="Wingdings" pitchFamily="2" charset="2"/>
              <a:buChar char="Ø"/>
            </a:pPr>
            <a:r>
              <a:rPr lang="en-GB" sz="1800" dirty="0">
                <a:latin typeface="+mn-lt"/>
                <a:cs typeface="Arial" panose="020B0604020202020204" pitchFamily="34" charset="0"/>
                <a:sym typeface="Wingdings" pitchFamily="2" charset="2"/>
              </a:rPr>
              <a:t>Recombination pattern adjusted by tuning returned arcs length of the required integer of </a:t>
            </a:r>
            <a:r>
              <a:rPr lang="el-GR" sz="1800" dirty="0">
                <a:latin typeface="+mn-lt"/>
                <a:cs typeface="Arial" panose="020B0604020202020204" pitchFamily="34" charset="0"/>
              </a:rPr>
              <a:t>λ</a:t>
            </a:r>
            <a:r>
              <a:rPr lang="en-GB" sz="1800" dirty="0">
                <a:latin typeface="+mn-lt"/>
                <a:cs typeface="Arial" panose="020B0604020202020204" pitchFamily="34" charset="0"/>
              </a:rPr>
              <a:t> </a:t>
            </a:r>
          </a:p>
        </p:txBody>
      </p:sp>
      <p:grpSp>
        <p:nvGrpSpPr>
          <p:cNvPr id="3" name="Groupe 2">
            <a:extLst>
              <a:ext uri="{FF2B5EF4-FFF2-40B4-BE49-F238E27FC236}">
                <a16:creationId xmlns:a16="http://schemas.microsoft.com/office/drawing/2014/main" id="{BE51E9D6-1F3E-8E48-B9F5-CAEB982A1660}"/>
              </a:ext>
            </a:extLst>
          </p:cNvPr>
          <p:cNvGrpSpPr/>
          <p:nvPr/>
        </p:nvGrpSpPr>
        <p:grpSpPr>
          <a:xfrm>
            <a:off x="440719" y="4685928"/>
            <a:ext cx="9842212" cy="1169551"/>
            <a:chOff x="440719" y="4832846"/>
            <a:chExt cx="9842212" cy="1169551"/>
          </a:xfrm>
        </p:grpSpPr>
        <p:sp>
          <p:nvSpPr>
            <p:cNvPr id="31" name="ZoneTexte 30">
              <a:extLst>
                <a:ext uri="{FF2B5EF4-FFF2-40B4-BE49-F238E27FC236}">
                  <a16:creationId xmlns:a16="http://schemas.microsoft.com/office/drawing/2014/main" id="{FD0474D7-2057-A842-A22D-098D35A91A37}"/>
                </a:ext>
              </a:extLst>
            </p:cNvPr>
            <p:cNvSpPr txBox="1"/>
            <p:nvPr/>
          </p:nvSpPr>
          <p:spPr>
            <a:xfrm>
              <a:off x="440719" y="4832846"/>
              <a:ext cx="9842212" cy="1169551"/>
            </a:xfrm>
            <a:prstGeom prst="rect">
              <a:avLst/>
            </a:prstGeom>
            <a:noFill/>
          </p:spPr>
          <p:txBody>
            <a:bodyPr wrap="square" rtlCol="0">
              <a:spAutoFit/>
            </a:bodyPr>
            <a:lstStyle/>
            <a:p>
              <a:pPr marL="787400" lvl="1" indent="-285750">
                <a:buFont typeface="Wingdings" pitchFamily="2" charset="2"/>
                <a:buChar char="Ø"/>
              </a:pPr>
              <a:r>
                <a:rPr lang="en-GB" sz="1800" dirty="0">
                  <a:latin typeface="+mn-lt"/>
                  <a:cs typeface="Arial" panose="020B0604020202020204" pitchFamily="34" charset="0"/>
                </a:rPr>
                <a:t>Maximize the distance between the lowest energy bunches (      &amp;      ): ovoid reducing the BBU threshold current due to the influence of HOMs kicks  </a:t>
              </a:r>
            </a:p>
            <a:p>
              <a:pPr marL="787400" lvl="1" indent="-285750">
                <a:buFont typeface="Wingdings" pitchFamily="2" charset="2"/>
                <a:buChar char="Ø"/>
              </a:pPr>
              <a:r>
                <a:rPr lang="en-GB" sz="1800" dirty="0">
                  <a:latin typeface="+mn-lt"/>
                  <a:cs typeface="Arial" panose="020B0604020202020204" pitchFamily="34" charset="0"/>
                </a:rPr>
                <a:t>Achieve a nearly constant bunch spacing: minimize collective effects</a:t>
              </a:r>
            </a:p>
            <a:p>
              <a:endParaRPr lang="en-GB" sz="1600" dirty="0">
                <a:latin typeface="Arial" panose="020B0604020202020204" pitchFamily="34" charset="0"/>
                <a:cs typeface="Arial" panose="020B0604020202020204" pitchFamily="34" charset="0"/>
              </a:endParaRPr>
            </a:p>
          </p:txBody>
        </p:sp>
        <p:grpSp>
          <p:nvGrpSpPr>
            <p:cNvPr id="32" name="Groupe 31">
              <a:extLst>
                <a:ext uri="{FF2B5EF4-FFF2-40B4-BE49-F238E27FC236}">
                  <a16:creationId xmlns:a16="http://schemas.microsoft.com/office/drawing/2014/main" id="{B5AB4068-E992-8940-A8F3-618005032D8F}"/>
                </a:ext>
              </a:extLst>
            </p:cNvPr>
            <p:cNvGrpSpPr/>
            <p:nvPr/>
          </p:nvGrpSpPr>
          <p:grpSpPr>
            <a:xfrm>
              <a:off x="6970563" y="4840977"/>
              <a:ext cx="252000" cy="276999"/>
              <a:chOff x="6944501" y="5617175"/>
              <a:chExt cx="252000" cy="276999"/>
            </a:xfrm>
          </p:grpSpPr>
          <p:sp>
            <p:nvSpPr>
              <p:cNvPr id="33" name="Ellipse 32">
                <a:extLst>
                  <a:ext uri="{FF2B5EF4-FFF2-40B4-BE49-F238E27FC236}">
                    <a16:creationId xmlns:a16="http://schemas.microsoft.com/office/drawing/2014/main" id="{8749848E-C4C9-EF42-9D80-EE02D08A091C}"/>
                  </a:ext>
                </a:extLst>
              </p:cNvPr>
              <p:cNvSpPr/>
              <p:nvPr/>
            </p:nvSpPr>
            <p:spPr>
              <a:xfrm>
                <a:off x="6944501" y="5622324"/>
                <a:ext cx="252000" cy="252000"/>
              </a:xfrm>
              <a:prstGeom prst="ellipse">
                <a:avLst/>
              </a:prstGeom>
              <a:solidFill>
                <a:schemeClr val="accent1">
                  <a:lumMod val="20000"/>
                  <a:lumOff val="80000"/>
                </a:schemeClr>
              </a:solidFill>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7985DE3A-2639-CC40-B096-5E26693A75DF}"/>
                  </a:ext>
                </a:extLst>
              </p:cNvPr>
              <p:cNvSpPr txBox="1"/>
              <p:nvPr/>
            </p:nvSpPr>
            <p:spPr>
              <a:xfrm>
                <a:off x="6945871" y="5617175"/>
                <a:ext cx="233405"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1</a:t>
                </a:r>
              </a:p>
            </p:txBody>
          </p:sp>
        </p:grpSp>
        <p:grpSp>
          <p:nvGrpSpPr>
            <p:cNvPr id="35" name="Groupe 34">
              <a:extLst>
                <a:ext uri="{FF2B5EF4-FFF2-40B4-BE49-F238E27FC236}">
                  <a16:creationId xmlns:a16="http://schemas.microsoft.com/office/drawing/2014/main" id="{99465730-0982-374D-BCD5-CB38BC44F1FD}"/>
                </a:ext>
              </a:extLst>
            </p:cNvPr>
            <p:cNvGrpSpPr/>
            <p:nvPr/>
          </p:nvGrpSpPr>
          <p:grpSpPr>
            <a:xfrm>
              <a:off x="7434516" y="4840977"/>
              <a:ext cx="256127" cy="276999"/>
              <a:chOff x="7661187" y="5638797"/>
              <a:chExt cx="256127" cy="276999"/>
            </a:xfrm>
          </p:grpSpPr>
          <p:sp>
            <p:nvSpPr>
              <p:cNvPr id="36" name="Ellipse 35">
                <a:extLst>
                  <a:ext uri="{FF2B5EF4-FFF2-40B4-BE49-F238E27FC236}">
                    <a16:creationId xmlns:a16="http://schemas.microsoft.com/office/drawing/2014/main" id="{C0F4FBBA-E67F-B84D-8F0C-31160BFB634F}"/>
                  </a:ext>
                </a:extLst>
              </p:cNvPr>
              <p:cNvSpPr/>
              <p:nvPr/>
            </p:nvSpPr>
            <p:spPr>
              <a:xfrm>
                <a:off x="7665314" y="5638797"/>
                <a:ext cx="252000" cy="252000"/>
              </a:xfrm>
              <a:prstGeom prst="ellipse">
                <a:avLst/>
              </a:prstGeom>
              <a:solidFill>
                <a:schemeClr val="accent1">
                  <a:lumMod val="20000"/>
                  <a:lumOff val="80000"/>
                </a:schemeClr>
              </a:solidFill>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23A1E0CD-B205-F647-B02F-03C172CC9524}"/>
                  </a:ext>
                </a:extLst>
              </p:cNvPr>
              <p:cNvSpPr txBox="1"/>
              <p:nvPr/>
            </p:nvSpPr>
            <p:spPr>
              <a:xfrm>
                <a:off x="7661187" y="5638797"/>
                <a:ext cx="235536"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6</a:t>
                </a:r>
              </a:p>
            </p:txBody>
          </p:sp>
        </p:grpSp>
      </p:grpSp>
    </p:spTree>
    <p:extLst>
      <p:ext uri="{BB962C8B-B14F-4D97-AF65-F5344CB8AC3E}">
        <p14:creationId xmlns:p14="http://schemas.microsoft.com/office/powerpoint/2010/main" val="30994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56849-A29E-4079-BDB3-409AC6C21A4D}"/>
              </a:ext>
            </a:extLst>
          </p:cNvPr>
          <p:cNvSpPr>
            <a:spLocks noGrp="1"/>
          </p:cNvSpPr>
          <p:nvPr>
            <p:ph type="title"/>
          </p:nvPr>
        </p:nvSpPr>
        <p:spPr>
          <a:xfrm>
            <a:off x="1497955" y="176465"/>
            <a:ext cx="6696744" cy="432048"/>
          </a:xfrm>
        </p:spPr>
        <p:txBody>
          <a:bodyPr>
            <a:normAutofit/>
          </a:bodyPr>
          <a:lstStyle/>
          <a:p>
            <a:r>
              <a:rPr lang="en-US" dirty="0">
                <a:solidFill>
                  <a:schemeClr val="accent5">
                    <a:lumMod val="75000"/>
                  </a:schemeClr>
                </a:solidFill>
                <a:latin typeface="+mn-lt"/>
              </a:rPr>
              <a:t>Beam monitoring and instrumentation for ERLs </a:t>
            </a:r>
            <a:endParaRPr lang="en-AU" dirty="0">
              <a:solidFill>
                <a:schemeClr val="accent5">
                  <a:lumMod val="75000"/>
                </a:schemeClr>
              </a:solidFill>
              <a:latin typeface="+mn-lt"/>
            </a:endParaRPr>
          </a:p>
        </p:txBody>
      </p:sp>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a:latin typeface="+mn-lt"/>
              </a:rPr>
              <a:t>07/04/2022</a:t>
            </a:r>
            <a:endParaRPr lang="en-AU">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13</a:t>
            </a:fld>
            <a:endParaRPr lang="en-AU">
              <a:latin typeface="+mn-lt"/>
            </a:endParaRPr>
          </a:p>
        </p:txBody>
      </p:sp>
      <p:sp>
        <p:nvSpPr>
          <p:cNvPr id="3" name="ZoneTexte 2">
            <a:extLst>
              <a:ext uri="{FF2B5EF4-FFF2-40B4-BE49-F238E27FC236}">
                <a16:creationId xmlns:a16="http://schemas.microsoft.com/office/drawing/2014/main" id="{D592A3DB-05C0-C443-B549-9C3AA7A9249B}"/>
              </a:ext>
            </a:extLst>
          </p:cNvPr>
          <p:cNvSpPr txBox="1"/>
          <p:nvPr/>
        </p:nvSpPr>
        <p:spPr>
          <a:xfrm>
            <a:off x="345827" y="653480"/>
            <a:ext cx="10081120" cy="5109091"/>
          </a:xfrm>
          <a:prstGeom prst="rect">
            <a:avLst/>
          </a:prstGeom>
          <a:noFill/>
        </p:spPr>
        <p:txBody>
          <a:bodyPr wrap="square" rtlCol="0">
            <a:spAutoFit/>
          </a:bodyPr>
          <a:lstStyle/>
          <a:p>
            <a:pPr algn="just"/>
            <a:r>
              <a:rPr lang="en-GB" b="1" dirty="0">
                <a:solidFill>
                  <a:srgbClr val="FF6700"/>
                </a:solidFill>
                <a:latin typeface="+mn-lt"/>
              </a:rPr>
              <a:t>Specific challenges and requirements imposed by ERL:</a:t>
            </a:r>
          </a:p>
          <a:p>
            <a:pPr algn="just"/>
            <a:r>
              <a:rPr lang="en-GB" sz="1800" dirty="0">
                <a:latin typeface="+mn-lt"/>
              </a:rPr>
              <a:t> </a:t>
            </a:r>
          </a:p>
          <a:p>
            <a:pPr marL="285750" indent="-285750" algn="just">
              <a:buFont typeface="Courier New" panose="02070309020205020404" pitchFamily="49" charset="0"/>
              <a:buChar char="o"/>
            </a:pPr>
            <a:r>
              <a:rPr lang="en-GB" sz="1800" dirty="0">
                <a:latin typeface="+mn-lt"/>
              </a:rPr>
              <a:t>Beam in ERLs: combination of the very high average beam power (similar to synchrotrons) and non-equilibrium (non-Gaussian) nature of beams with small transverse and longitudinal emittances (similar to high-brightness </a:t>
            </a:r>
            <a:r>
              <a:rPr lang="en-GB" sz="1800" dirty="0" err="1">
                <a:latin typeface="+mn-lt"/>
              </a:rPr>
              <a:t>linacs</a:t>
            </a:r>
            <a:r>
              <a:rPr lang="en-GB" sz="1800" dirty="0">
                <a:latin typeface="+mn-lt"/>
              </a:rPr>
              <a:t>) </a:t>
            </a:r>
            <a:r>
              <a:rPr lang="en-GB" sz="1800" dirty="0">
                <a:solidFill>
                  <a:srgbClr val="C00000"/>
                </a:solidFill>
                <a:latin typeface="+mn-lt"/>
                <a:sym typeface="Wingdings" pitchFamily="2" charset="2"/>
              </a:rPr>
              <a:t> Need of routine beam profile measurements with a high dynamic range.</a:t>
            </a:r>
            <a:endParaRPr lang="en-GB" sz="1800" dirty="0">
              <a:solidFill>
                <a:srgbClr val="C00000"/>
              </a:solidFill>
              <a:latin typeface="+mn-lt"/>
            </a:endParaRPr>
          </a:p>
          <a:p>
            <a:pPr algn="just"/>
            <a:endParaRPr lang="en-GB" sz="1800" dirty="0">
              <a:latin typeface="+mn-lt"/>
            </a:endParaRPr>
          </a:p>
          <a:p>
            <a:pPr marL="285750" indent="-285750" algn="just">
              <a:buFont typeface="Courier New" panose="02070309020205020404" pitchFamily="49" charset="0"/>
              <a:buChar char="o"/>
            </a:pPr>
            <a:r>
              <a:rPr lang="en-GB" sz="1800" dirty="0">
                <a:latin typeface="+mn-lt"/>
              </a:rPr>
              <a:t>ERLs must operate with multiple beams of different beam energies transported in the same beam-lines (6 different beams at 3 different energies in case of PERLE) </a:t>
            </a:r>
            <a:r>
              <a:rPr lang="en-GB" sz="1800" dirty="0">
                <a:solidFill>
                  <a:srgbClr val="C00000"/>
                </a:solidFill>
                <a:latin typeface="+mn-lt"/>
                <a:sym typeface="Wingdings" pitchFamily="2" charset="2"/>
              </a:rPr>
              <a:t> Require specific monitoring systems capable to deal with multiple beams needs (BPMs, BAMs…).</a:t>
            </a:r>
            <a:endParaRPr lang="en-GB" sz="1800" dirty="0">
              <a:solidFill>
                <a:srgbClr val="C00000"/>
              </a:solidFill>
              <a:latin typeface="+mn-lt"/>
            </a:endParaRPr>
          </a:p>
          <a:p>
            <a:pPr algn="just"/>
            <a:endParaRPr lang="en-GB" sz="1800" dirty="0">
              <a:latin typeface="+mn-lt"/>
            </a:endParaRPr>
          </a:p>
          <a:p>
            <a:pPr marL="285750" indent="-285750" algn="just">
              <a:buFont typeface="Courier New" panose="02070309020205020404" pitchFamily="49" charset="0"/>
              <a:buChar char="o"/>
            </a:pPr>
            <a:r>
              <a:rPr lang="en-GB" sz="1800" dirty="0">
                <a:latin typeface="+mn-lt"/>
              </a:rPr>
              <a:t>Different beam modes have to be well defined for the following operation phases: the machine setup, average-current (power) ramp-up, and high-power operation. For ERLs, the difference in the average beam current between the tune-up mode and the high-power mode is typically of some orders of magnitude </a:t>
            </a:r>
            <a:r>
              <a:rPr lang="en-GB" sz="1800" dirty="0">
                <a:solidFill>
                  <a:srgbClr val="C00000"/>
                </a:solidFill>
                <a:latin typeface="+mn-lt"/>
                <a:sym typeface="Wingdings" pitchFamily="2" charset="2"/>
              </a:rPr>
              <a:t></a:t>
            </a:r>
            <a:r>
              <a:rPr lang="en-GB" sz="1800" dirty="0">
                <a:latin typeface="+mn-lt"/>
                <a:sym typeface="Wingdings" pitchFamily="2" charset="2"/>
              </a:rPr>
              <a:t> </a:t>
            </a:r>
            <a:r>
              <a:rPr lang="en-GB" sz="1800" dirty="0">
                <a:solidFill>
                  <a:srgbClr val="C00000"/>
                </a:solidFill>
                <a:latin typeface="+mn-lt"/>
                <a:sym typeface="Wingdings" pitchFamily="2" charset="2"/>
              </a:rPr>
              <a:t>Necessity of high dynamic range measurements.</a:t>
            </a:r>
            <a:endParaRPr lang="en-GB" sz="1800" dirty="0">
              <a:solidFill>
                <a:srgbClr val="C00000"/>
              </a:solidFill>
              <a:latin typeface="+mn-lt"/>
            </a:endParaRPr>
          </a:p>
          <a:p>
            <a:pPr algn="just"/>
            <a:endParaRPr lang="en-GB" sz="1800" dirty="0">
              <a:latin typeface="+mn-lt"/>
            </a:endParaRPr>
          </a:p>
          <a:p>
            <a:pPr marL="285750" indent="-285750" algn="just">
              <a:buFont typeface="Courier New" panose="02070309020205020404" pitchFamily="49" charset="0"/>
              <a:buChar char="o"/>
            </a:pPr>
            <a:r>
              <a:rPr lang="en-GB" sz="1800" dirty="0">
                <a:latin typeface="+mn-lt"/>
              </a:rPr>
              <a:t>For ERLs, local beam losses with an average power of about 1 W are an issue that cannot be ignored. </a:t>
            </a:r>
          </a:p>
          <a:p>
            <a:pPr algn="just"/>
            <a:r>
              <a:rPr lang="en-GB" sz="1800" dirty="0">
                <a:solidFill>
                  <a:srgbClr val="C00000"/>
                </a:solidFill>
                <a:latin typeface="+mn-lt"/>
                <a:sym typeface="Wingdings" pitchFamily="2" charset="2"/>
              </a:rPr>
              <a:t> </a:t>
            </a:r>
            <a:r>
              <a:rPr lang="en-GB" sz="1800" dirty="0">
                <a:solidFill>
                  <a:srgbClr val="C00000"/>
                </a:solidFill>
                <a:latin typeface="+mn-lt"/>
              </a:rPr>
              <a:t>Comparing this level of beam loss with the average beam power (10 MW for PERLE) shows again the necessity of high dynamic range beam measurements (Typically of 10</a:t>
            </a:r>
            <a:r>
              <a:rPr lang="en-GB" sz="1800" baseline="30000" dirty="0">
                <a:solidFill>
                  <a:srgbClr val="C00000"/>
                </a:solidFill>
                <a:latin typeface="+mn-lt"/>
              </a:rPr>
              <a:t>6</a:t>
            </a:r>
            <a:r>
              <a:rPr lang="en-GB" sz="1800" dirty="0">
                <a:solidFill>
                  <a:srgbClr val="C00000"/>
                </a:solidFill>
                <a:latin typeface="+mn-lt"/>
              </a:rPr>
              <a:t>).</a:t>
            </a:r>
          </a:p>
        </p:txBody>
      </p:sp>
    </p:spTree>
    <p:extLst>
      <p:ext uri="{BB962C8B-B14F-4D97-AF65-F5344CB8AC3E}">
        <p14:creationId xmlns:p14="http://schemas.microsoft.com/office/powerpoint/2010/main" val="12308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a:latin typeface="+mn-lt"/>
              </a:rPr>
              <a:t>07/04/2022</a:t>
            </a:r>
            <a:endParaRPr lang="en-AU">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14</a:t>
            </a:fld>
            <a:endParaRPr lang="en-AU">
              <a:latin typeface="+mn-lt"/>
            </a:endParaRPr>
          </a:p>
        </p:txBody>
      </p:sp>
      <p:sp>
        <p:nvSpPr>
          <p:cNvPr id="6" name="Rectangle 5">
            <a:extLst>
              <a:ext uri="{FF2B5EF4-FFF2-40B4-BE49-F238E27FC236}">
                <a16:creationId xmlns:a16="http://schemas.microsoft.com/office/drawing/2014/main" id="{1B1924C6-ED30-044D-94C3-B93E12B7904C}"/>
              </a:ext>
            </a:extLst>
          </p:cNvPr>
          <p:cNvSpPr/>
          <p:nvPr/>
        </p:nvSpPr>
        <p:spPr>
          <a:xfrm>
            <a:off x="4380018" y="1364263"/>
            <a:ext cx="6190945" cy="3970318"/>
          </a:xfrm>
          <a:prstGeom prst="rect">
            <a:avLst/>
          </a:prstGeom>
        </p:spPr>
        <p:txBody>
          <a:bodyPr wrap="square">
            <a:spAutoFit/>
          </a:bodyPr>
          <a:lstStyle/>
          <a:p>
            <a:pPr marL="342900" indent="-342900">
              <a:buSzPct val="130000"/>
              <a:buFont typeface="Arial" panose="020B0604020202020204" pitchFamily="34" charset="0"/>
              <a:buChar char="•"/>
            </a:pPr>
            <a:r>
              <a:rPr lang="en-US" sz="1400" dirty="0">
                <a:solidFill>
                  <a:srgbClr val="C00000"/>
                </a:solidFill>
                <a:latin typeface="+mn-lt"/>
              </a:rPr>
              <a:t>Transverse beam profile	(</a:t>
            </a:r>
            <a:r>
              <a:rPr lang="en-US" sz="1400" dirty="0" err="1">
                <a:solidFill>
                  <a:srgbClr val="C00000"/>
                </a:solidFill>
                <a:latin typeface="+mn-lt"/>
              </a:rPr>
              <a:t>YAG:Ce</a:t>
            </a:r>
            <a:r>
              <a:rPr lang="en-US" sz="1400" dirty="0">
                <a:solidFill>
                  <a:srgbClr val="C00000"/>
                </a:solidFill>
                <a:latin typeface="+mn-lt"/>
              </a:rPr>
              <a:t> (?) viewers)	</a:t>
            </a:r>
          </a:p>
          <a:p>
            <a:pPr marL="342900" indent="-342900">
              <a:buSzPct val="130000"/>
              <a:buFont typeface="Arial" panose="020B0604020202020204" pitchFamily="34" charset="0"/>
              <a:buChar char="•"/>
            </a:pPr>
            <a:r>
              <a:rPr lang="en-US" sz="1400" dirty="0">
                <a:solidFill>
                  <a:srgbClr val="C00000"/>
                </a:solidFill>
                <a:latin typeface="+mn-lt"/>
              </a:rPr>
              <a:t>Twiss parameters		(</a:t>
            </a:r>
            <a:r>
              <a:rPr lang="en-US" sz="1400" dirty="0" err="1">
                <a:solidFill>
                  <a:srgbClr val="C00000"/>
                </a:solidFill>
                <a:latin typeface="+mn-lt"/>
              </a:rPr>
              <a:t>YAG:Ce</a:t>
            </a:r>
            <a:r>
              <a:rPr lang="en-US" sz="1400" dirty="0">
                <a:solidFill>
                  <a:srgbClr val="C00000"/>
                </a:solidFill>
                <a:latin typeface="+mn-lt"/>
              </a:rPr>
              <a:t> (?) viewers)	</a:t>
            </a:r>
          </a:p>
          <a:p>
            <a:pPr marL="342900" indent="-342900">
              <a:buSzPct val="130000"/>
              <a:buFont typeface="Arial" panose="020B0604020202020204" pitchFamily="34" charset="0"/>
              <a:buChar char="•"/>
            </a:pPr>
            <a:r>
              <a:rPr lang="en-US" sz="1400" dirty="0">
                <a:solidFill>
                  <a:srgbClr val="C00000"/>
                </a:solidFill>
                <a:latin typeface="+mn-lt"/>
              </a:rPr>
              <a:t>Transverse Emittance		(</a:t>
            </a:r>
            <a:r>
              <a:rPr lang="en-US" sz="1400" dirty="0" err="1">
                <a:solidFill>
                  <a:srgbClr val="C00000"/>
                </a:solidFill>
                <a:latin typeface="+mn-lt"/>
              </a:rPr>
              <a:t>YAG:Ce</a:t>
            </a:r>
            <a:r>
              <a:rPr lang="en-US" sz="1400" dirty="0">
                <a:solidFill>
                  <a:srgbClr val="C00000"/>
                </a:solidFill>
                <a:latin typeface="+mn-lt"/>
              </a:rPr>
              <a:t> (?) viewers)	</a:t>
            </a:r>
          </a:p>
          <a:p>
            <a:pPr marL="342900" indent="-342900">
              <a:buSzPct val="130000"/>
              <a:buFont typeface="Arial" panose="020B0604020202020204" pitchFamily="34" charset="0"/>
              <a:buChar char="•"/>
            </a:pPr>
            <a:r>
              <a:rPr lang="en-US" sz="1400" dirty="0">
                <a:solidFill>
                  <a:srgbClr val="C00000"/>
                </a:solidFill>
                <a:latin typeface="+mn-lt"/>
              </a:rPr>
              <a:t>Projected energy spread	(</a:t>
            </a:r>
            <a:r>
              <a:rPr lang="en-US" sz="1400" dirty="0" err="1">
                <a:solidFill>
                  <a:srgbClr val="C00000"/>
                </a:solidFill>
                <a:latin typeface="+mn-lt"/>
              </a:rPr>
              <a:t>YAG:Ce</a:t>
            </a:r>
            <a:r>
              <a:rPr lang="en-US" sz="1400" dirty="0">
                <a:solidFill>
                  <a:srgbClr val="C00000"/>
                </a:solidFill>
                <a:latin typeface="+mn-lt"/>
              </a:rPr>
              <a:t> (?) viewers)	</a:t>
            </a:r>
          </a:p>
          <a:p>
            <a:pPr marL="342900" indent="-342900">
              <a:buSzPct val="130000"/>
              <a:buFont typeface="Arial" panose="020B0604020202020204" pitchFamily="34" charset="0"/>
              <a:buChar char="•"/>
            </a:pPr>
            <a:r>
              <a:rPr lang="en-US" sz="1400" dirty="0">
                <a:solidFill>
                  <a:srgbClr val="C00000"/>
                </a:solidFill>
                <a:latin typeface="+mn-lt"/>
              </a:rPr>
              <a:t>Beam Halo		(Wire-scanner or </a:t>
            </a:r>
            <a:r>
              <a:rPr lang="en-US" sz="1400" dirty="0" err="1">
                <a:solidFill>
                  <a:srgbClr val="C00000"/>
                </a:solidFill>
                <a:latin typeface="+mn-lt"/>
              </a:rPr>
              <a:t>YAG:Ce</a:t>
            </a:r>
            <a:r>
              <a:rPr lang="en-US" sz="1400" dirty="0">
                <a:solidFill>
                  <a:srgbClr val="C00000"/>
                </a:solidFill>
                <a:latin typeface="+mn-lt"/>
              </a:rPr>
              <a:t>)	</a:t>
            </a:r>
          </a:p>
          <a:p>
            <a:pPr marL="342900" indent="-342900">
              <a:buSzPct val="130000"/>
              <a:buFont typeface="Arial" panose="020B0604020202020204" pitchFamily="34" charset="0"/>
              <a:buChar char="•"/>
            </a:pPr>
            <a:r>
              <a:rPr lang="en-US" sz="1400" dirty="0">
                <a:solidFill>
                  <a:srgbClr val="C00000"/>
                </a:solidFill>
                <a:latin typeface="+mn-lt"/>
              </a:rPr>
              <a:t>Longitudinal phase space	(TCAV and YAG:Ce viewer)	</a:t>
            </a:r>
          </a:p>
          <a:p>
            <a:pPr marL="342900" indent="-342900">
              <a:buSzPct val="130000"/>
              <a:buFont typeface="Arial" panose="020B0604020202020204" pitchFamily="34" charset="0"/>
              <a:buChar char="•"/>
            </a:pPr>
            <a:r>
              <a:rPr lang="en-US" sz="1400" i="1" dirty="0">
                <a:solidFill>
                  <a:srgbClr val="C00000"/>
                </a:solidFill>
                <a:latin typeface="+mn-lt"/>
              </a:rPr>
              <a:t>M</a:t>
            </a:r>
            <a:r>
              <a:rPr lang="en-US" sz="1400" i="1" baseline="-25000" dirty="0">
                <a:solidFill>
                  <a:srgbClr val="C00000"/>
                </a:solidFill>
                <a:latin typeface="+mn-lt"/>
              </a:rPr>
              <a:t>55</a:t>
            </a:r>
            <a:r>
              <a:rPr lang="en-US" sz="1400" i="1" dirty="0">
                <a:solidFill>
                  <a:srgbClr val="C00000"/>
                </a:solidFill>
                <a:latin typeface="+mn-lt"/>
              </a:rPr>
              <a:t> (based on BAM) non-intercepting but very invasive	</a:t>
            </a:r>
            <a:endParaRPr lang="en-US" sz="1400" dirty="0">
              <a:solidFill>
                <a:srgbClr val="C00000"/>
              </a:solidFill>
              <a:latin typeface="+mn-lt"/>
            </a:endParaRPr>
          </a:p>
          <a:p>
            <a:endParaRPr lang="en-US" sz="1400" u="sng" dirty="0">
              <a:solidFill>
                <a:srgbClr val="008000"/>
              </a:solidFill>
              <a:latin typeface="+mn-lt"/>
            </a:endParaRPr>
          </a:p>
          <a:p>
            <a:pPr marL="285750" indent="-285750">
              <a:buSzPct val="80000"/>
              <a:buFont typeface="Courier New" panose="02070309020205020404" pitchFamily="49" charset="0"/>
              <a:buChar char="o"/>
            </a:pPr>
            <a:r>
              <a:rPr lang="en-US" sz="1400" b="1" dirty="0">
                <a:solidFill>
                  <a:schemeClr val="accent1">
                    <a:lumMod val="75000"/>
                  </a:schemeClr>
                </a:solidFill>
                <a:latin typeface="+mn-lt"/>
              </a:rPr>
              <a:t>Beam current / Bunch charge </a:t>
            </a:r>
            <a:r>
              <a:rPr lang="en-US" sz="1400" dirty="0">
                <a:solidFill>
                  <a:schemeClr val="accent1">
                    <a:lumMod val="75000"/>
                  </a:schemeClr>
                </a:solidFill>
                <a:latin typeface="+mn-lt"/>
              </a:rPr>
              <a:t>(feedback)</a:t>
            </a:r>
            <a:r>
              <a:rPr lang="en-US" sz="1400" b="1" dirty="0">
                <a:solidFill>
                  <a:schemeClr val="accent1">
                    <a:lumMod val="75000"/>
                  </a:schemeClr>
                </a:solidFill>
                <a:latin typeface="+mn-lt"/>
              </a:rPr>
              <a:t>		</a:t>
            </a:r>
            <a:endParaRPr lang="en-US" sz="1400" dirty="0">
              <a:solidFill>
                <a:schemeClr val="accent1">
                  <a:lumMod val="75000"/>
                </a:schemeClr>
              </a:solidFill>
              <a:latin typeface="+mn-lt"/>
            </a:endParaRPr>
          </a:p>
          <a:p>
            <a:pPr marL="285750" indent="-285750">
              <a:buSzPct val="80000"/>
              <a:buFont typeface="Courier New" panose="02070309020205020404" pitchFamily="49" charset="0"/>
              <a:buChar char="o"/>
            </a:pPr>
            <a:r>
              <a:rPr lang="en-US" sz="1400" b="1" dirty="0">
                <a:solidFill>
                  <a:schemeClr val="accent1">
                    <a:lumMod val="75000"/>
                  </a:schemeClr>
                </a:solidFill>
                <a:latin typeface="+mn-lt"/>
              </a:rPr>
              <a:t>Bunch length measurements On-line </a:t>
            </a:r>
            <a:r>
              <a:rPr lang="en-US" sz="1400" dirty="0">
                <a:solidFill>
                  <a:schemeClr val="accent1">
                    <a:lumMod val="75000"/>
                  </a:schemeClr>
                </a:solidFill>
                <a:latin typeface="+mn-lt"/>
              </a:rPr>
              <a:t>(feedback)		</a:t>
            </a:r>
          </a:p>
          <a:p>
            <a:pPr marL="285750" indent="-285750">
              <a:buSzPct val="80000"/>
              <a:buFont typeface="Courier New" panose="02070309020205020404" pitchFamily="49" charset="0"/>
              <a:buChar char="o"/>
            </a:pPr>
            <a:r>
              <a:rPr lang="en-US" sz="1400" b="1" dirty="0">
                <a:solidFill>
                  <a:schemeClr val="accent1">
                    <a:lumMod val="75000"/>
                  </a:schemeClr>
                </a:solidFill>
                <a:latin typeface="+mn-lt"/>
              </a:rPr>
              <a:t>BMP system </a:t>
            </a:r>
            <a:r>
              <a:rPr lang="en-US" sz="1400" dirty="0">
                <a:solidFill>
                  <a:schemeClr val="accent1">
                    <a:lumMod val="75000"/>
                  </a:schemeClr>
                </a:solidFill>
                <a:latin typeface="+mn-lt"/>
              </a:rPr>
              <a:t>(orbit, energy measurements / feedback)	</a:t>
            </a:r>
          </a:p>
          <a:p>
            <a:pPr marL="285750" indent="-285750">
              <a:buSzPct val="80000"/>
              <a:buFont typeface="Courier New" panose="02070309020205020404" pitchFamily="49" charset="0"/>
              <a:buChar char="o"/>
            </a:pPr>
            <a:r>
              <a:rPr lang="en-US" sz="1400" b="1" dirty="0">
                <a:solidFill>
                  <a:schemeClr val="accent1">
                    <a:lumMod val="75000"/>
                  </a:schemeClr>
                </a:solidFill>
                <a:latin typeface="+mn-lt"/>
              </a:rPr>
              <a:t>Beam arrival time</a:t>
            </a:r>
            <a:r>
              <a:rPr lang="en-US" sz="1400" dirty="0">
                <a:solidFill>
                  <a:schemeClr val="accent1">
                    <a:lumMod val="75000"/>
                  </a:schemeClr>
                </a:solidFill>
                <a:latin typeface="+mn-lt"/>
              </a:rPr>
              <a:t> measurements			</a:t>
            </a:r>
          </a:p>
          <a:p>
            <a:pPr marL="285750" indent="-285750">
              <a:buSzPct val="80000"/>
              <a:buFont typeface="Courier New" panose="02070309020205020404" pitchFamily="49" charset="0"/>
              <a:buChar char="o"/>
            </a:pPr>
            <a:r>
              <a:rPr lang="en-US" sz="1400" b="1" dirty="0">
                <a:solidFill>
                  <a:schemeClr val="accent1">
                    <a:lumMod val="75000"/>
                  </a:schemeClr>
                </a:solidFill>
                <a:latin typeface="+mn-lt"/>
              </a:rPr>
              <a:t>Beam Energy Measurements</a:t>
            </a:r>
            <a:r>
              <a:rPr lang="en-US" sz="1400" dirty="0">
                <a:solidFill>
                  <a:schemeClr val="accent1">
                    <a:lumMod val="75000"/>
                  </a:schemeClr>
                </a:solidFill>
                <a:latin typeface="+mn-lt"/>
              </a:rPr>
              <a:t> (BPM based)</a:t>
            </a:r>
            <a:r>
              <a:rPr lang="en-US" sz="1400" dirty="0">
                <a:solidFill>
                  <a:srgbClr val="005AA0"/>
                </a:solidFill>
                <a:latin typeface="+mn-lt"/>
              </a:rPr>
              <a:t>		</a:t>
            </a:r>
          </a:p>
          <a:p>
            <a:pPr>
              <a:buSzPct val="80000"/>
            </a:pPr>
            <a:r>
              <a:rPr lang="en-US" sz="1400" dirty="0">
                <a:solidFill>
                  <a:srgbClr val="005AA0"/>
                </a:solidFill>
                <a:latin typeface="+mn-lt"/>
              </a:rPr>
              <a:t>	</a:t>
            </a:r>
          </a:p>
          <a:p>
            <a:pPr marL="285750" indent="-285750">
              <a:buSzPct val="80000"/>
              <a:buFont typeface="Courier New" panose="02070309020205020404" pitchFamily="49" charset="0"/>
              <a:buChar char="o"/>
            </a:pPr>
            <a:r>
              <a:rPr lang="en-US" sz="1400" b="1" dirty="0">
                <a:solidFill>
                  <a:schemeClr val="accent5">
                    <a:lumMod val="75000"/>
                  </a:schemeClr>
                </a:solidFill>
                <a:latin typeface="+mn-lt"/>
              </a:rPr>
              <a:t>Transverse beam profile (Synchrotron Radiation Monitors)   </a:t>
            </a:r>
          </a:p>
          <a:p>
            <a:pPr marL="285750" indent="-285750">
              <a:buSzPct val="80000"/>
              <a:buFont typeface="Courier New" panose="02070309020205020404" pitchFamily="49" charset="0"/>
              <a:buChar char="o"/>
            </a:pPr>
            <a:r>
              <a:rPr lang="en-US" sz="1400" b="1" dirty="0">
                <a:solidFill>
                  <a:schemeClr val="accent5">
                    <a:lumMod val="75000"/>
                  </a:schemeClr>
                </a:solidFill>
                <a:latin typeface="+mn-lt"/>
              </a:rPr>
              <a:t>Projected energy spread (Synchrotron Radiation Monitors)  </a:t>
            </a:r>
          </a:p>
          <a:p>
            <a:pPr marL="285750" indent="-285750">
              <a:buSzPct val="80000"/>
              <a:buFont typeface="Courier New" panose="02070309020205020404" pitchFamily="49" charset="0"/>
              <a:buChar char="o"/>
            </a:pPr>
            <a:r>
              <a:rPr lang="en-US" sz="1400" b="1" dirty="0">
                <a:solidFill>
                  <a:schemeClr val="accent5">
                    <a:lumMod val="75000"/>
                  </a:schemeClr>
                </a:solidFill>
                <a:latin typeface="+mn-lt"/>
              </a:rPr>
              <a:t>Beam Loss Monitor system</a:t>
            </a:r>
            <a:r>
              <a:rPr lang="en-US" sz="1400" dirty="0">
                <a:solidFill>
                  <a:schemeClr val="accent5">
                    <a:lumMod val="75000"/>
                  </a:schemeClr>
                </a:solidFill>
                <a:latin typeface="+mn-lt"/>
              </a:rPr>
              <a:t> (separate story)</a:t>
            </a:r>
            <a:r>
              <a:rPr lang="en-US" sz="1400" dirty="0">
                <a:solidFill>
                  <a:srgbClr val="000000"/>
                </a:solidFill>
                <a:latin typeface="+mn-lt"/>
              </a:rPr>
              <a:t>			</a:t>
            </a:r>
          </a:p>
        </p:txBody>
      </p:sp>
      <p:sp>
        <p:nvSpPr>
          <p:cNvPr id="10" name="Tijdelijke aanduiding voor tekst 5">
            <a:extLst>
              <a:ext uri="{FF2B5EF4-FFF2-40B4-BE49-F238E27FC236}">
                <a16:creationId xmlns:a16="http://schemas.microsoft.com/office/drawing/2014/main" id="{46659AFF-A5C7-4648-9A3E-072E313B8551}"/>
              </a:ext>
            </a:extLst>
          </p:cNvPr>
          <p:cNvSpPr txBox="1">
            <a:spLocks/>
          </p:cNvSpPr>
          <p:nvPr/>
        </p:nvSpPr>
        <p:spPr>
          <a:xfrm>
            <a:off x="573323" y="1510405"/>
            <a:ext cx="3045613" cy="1851232"/>
          </a:xfrm>
          <a:prstGeom prst="rect">
            <a:avLst/>
          </a:prstGeom>
        </p:spPr>
        <p:txBody>
          <a:bodyPr>
            <a:noAutofit/>
          </a:bodyPr>
          <a:lst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4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0000"/>
              </a:buClr>
              <a:buNone/>
            </a:pPr>
            <a:r>
              <a:rPr lang="en-US" b="1" dirty="0">
                <a:solidFill>
                  <a:srgbClr val="C00000"/>
                </a:solidFill>
              </a:rPr>
              <a:t>- Critical parameters,</a:t>
            </a:r>
            <a:br>
              <a:rPr lang="en-US" b="1" dirty="0">
                <a:solidFill>
                  <a:srgbClr val="C00000"/>
                </a:solidFill>
              </a:rPr>
            </a:br>
            <a:r>
              <a:rPr lang="en-US" b="1" dirty="0">
                <a:solidFill>
                  <a:srgbClr val="C00000"/>
                </a:solidFill>
              </a:rPr>
              <a:t>- High accuracy,</a:t>
            </a:r>
            <a:br>
              <a:rPr lang="en-US" b="1" dirty="0">
                <a:solidFill>
                  <a:srgbClr val="C00000"/>
                </a:solidFill>
              </a:rPr>
            </a:br>
            <a:r>
              <a:rPr lang="en-US" b="1" dirty="0">
                <a:solidFill>
                  <a:srgbClr val="C00000"/>
                </a:solidFill>
              </a:rPr>
              <a:t>- Require intercepting techniques,</a:t>
            </a:r>
          </a:p>
          <a:p>
            <a:pPr marL="0" indent="0">
              <a:spcBef>
                <a:spcPts val="500"/>
              </a:spcBef>
              <a:buClr>
                <a:srgbClr val="CC0000"/>
              </a:buClr>
              <a:buNone/>
            </a:pPr>
            <a:r>
              <a:rPr lang="en-US" i="1" dirty="0">
                <a:solidFill>
                  <a:srgbClr val="C00000"/>
                </a:solidFill>
              </a:rPr>
              <a:t>(cannot be done by non-intercepting methods without major developments)</a:t>
            </a:r>
          </a:p>
        </p:txBody>
      </p:sp>
      <p:sp>
        <p:nvSpPr>
          <p:cNvPr id="11" name="Right Arrow 7">
            <a:extLst>
              <a:ext uri="{FF2B5EF4-FFF2-40B4-BE49-F238E27FC236}">
                <a16:creationId xmlns:a16="http://schemas.microsoft.com/office/drawing/2014/main" id="{D5653DD6-BB1B-314E-87E6-0FF1FDAFEEBE}"/>
              </a:ext>
            </a:extLst>
          </p:cNvPr>
          <p:cNvSpPr/>
          <p:nvPr/>
        </p:nvSpPr>
        <p:spPr>
          <a:xfrm>
            <a:off x="3618936" y="1908455"/>
            <a:ext cx="342122" cy="273698"/>
          </a:xfrm>
          <a:prstGeom prst="rightArrow">
            <a:avLst/>
          </a:prstGeom>
          <a:solidFill>
            <a:srgbClr val="C00000"/>
          </a:solidFill>
          <a:ln w="19050" cap="sq">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12" name="Tijdelijke aanduiding voor tekst 5">
            <a:extLst>
              <a:ext uri="{FF2B5EF4-FFF2-40B4-BE49-F238E27FC236}">
                <a16:creationId xmlns:a16="http://schemas.microsoft.com/office/drawing/2014/main" id="{E6573050-C6DC-C848-975B-4C278C29611F}"/>
              </a:ext>
            </a:extLst>
          </p:cNvPr>
          <p:cNvSpPr txBox="1">
            <a:spLocks/>
          </p:cNvSpPr>
          <p:nvPr/>
        </p:nvSpPr>
        <p:spPr>
          <a:xfrm>
            <a:off x="561851" y="3215258"/>
            <a:ext cx="2406727" cy="988943"/>
          </a:xfrm>
          <a:prstGeom prst="rect">
            <a:avLst/>
          </a:prstGeom>
        </p:spPr>
        <p:txBody>
          <a:bodyPr>
            <a:noAutofit/>
          </a:bodyPr>
          <a:lst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4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F238D"/>
              </a:buClr>
              <a:buNone/>
            </a:pPr>
            <a:r>
              <a:rPr lang="en-US" b="1" dirty="0">
                <a:solidFill>
                  <a:schemeClr val="accent1">
                    <a:lumMod val="75000"/>
                  </a:schemeClr>
                </a:solidFill>
              </a:rPr>
              <a:t>- Required for feedbacks</a:t>
            </a:r>
            <a:br>
              <a:rPr lang="en-US" b="1" dirty="0">
                <a:solidFill>
                  <a:schemeClr val="accent1">
                    <a:lumMod val="75000"/>
                  </a:schemeClr>
                </a:solidFill>
              </a:rPr>
            </a:br>
            <a:r>
              <a:rPr lang="en-US" b="1" dirty="0">
                <a:solidFill>
                  <a:schemeClr val="accent1">
                    <a:lumMod val="75000"/>
                  </a:schemeClr>
                </a:solidFill>
              </a:rPr>
              <a:t>- Non-intercepting</a:t>
            </a:r>
            <a:br>
              <a:rPr lang="en-US" b="1" dirty="0">
                <a:solidFill>
                  <a:schemeClr val="accent1">
                    <a:lumMod val="75000"/>
                  </a:schemeClr>
                </a:solidFill>
              </a:rPr>
            </a:br>
            <a:r>
              <a:rPr lang="en-US" b="1" dirty="0">
                <a:solidFill>
                  <a:schemeClr val="accent1">
                    <a:lumMod val="75000"/>
                  </a:schemeClr>
                </a:solidFill>
              </a:rPr>
              <a:t>- Full power mode and</a:t>
            </a:r>
            <a:br>
              <a:rPr lang="en-US" b="1" dirty="0">
                <a:solidFill>
                  <a:schemeClr val="accent1">
                    <a:lumMod val="75000"/>
                  </a:schemeClr>
                </a:solidFill>
              </a:rPr>
            </a:br>
            <a:r>
              <a:rPr lang="en-US" b="1" dirty="0">
                <a:solidFill>
                  <a:schemeClr val="accent1">
                    <a:lumMod val="75000"/>
                  </a:schemeClr>
                </a:solidFill>
              </a:rPr>
              <a:t>  diagnostic mode </a:t>
            </a:r>
          </a:p>
          <a:p>
            <a:pPr>
              <a:buClr>
                <a:srgbClr val="0F238D"/>
              </a:buClr>
            </a:pPr>
            <a:endParaRPr lang="en-US" b="1" dirty="0">
              <a:solidFill>
                <a:srgbClr val="005AA0"/>
              </a:solidFill>
            </a:endParaRPr>
          </a:p>
        </p:txBody>
      </p:sp>
      <p:sp>
        <p:nvSpPr>
          <p:cNvPr id="13" name="Right Arrow 9">
            <a:extLst>
              <a:ext uri="{FF2B5EF4-FFF2-40B4-BE49-F238E27FC236}">
                <a16:creationId xmlns:a16="http://schemas.microsoft.com/office/drawing/2014/main" id="{DC4FAC56-1A89-5E47-A38B-D806E964AF7F}"/>
              </a:ext>
            </a:extLst>
          </p:cNvPr>
          <p:cNvSpPr/>
          <p:nvPr/>
        </p:nvSpPr>
        <p:spPr>
          <a:xfrm>
            <a:off x="3642661" y="3591086"/>
            <a:ext cx="342122" cy="273698"/>
          </a:xfrm>
          <a:prstGeom prst="rightArrow">
            <a:avLst/>
          </a:prstGeom>
          <a:solidFill>
            <a:schemeClr val="accent1">
              <a:lumMod val="75000"/>
            </a:schemeClr>
          </a:solidFill>
          <a:ln w="19050" cap="sq">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14" name="Right Arrow 10">
            <a:extLst>
              <a:ext uri="{FF2B5EF4-FFF2-40B4-BE49-F238E27FC236}">
                <a16:creationId xmlns:a16="http://schemas.microsoft.com/office/drawing/2014/main" id="{4AAAB5F1-5953-094F-9290-6D3747908507}"/>
              </a:ext>
            </a:extLst>
          </p:cNvPr>
          <p:cNvSpPr/>
          <p:nvPr/>
        </p:nvSpPr>
        <p:spPr>
          <a:xfrm>
            <a:off x="3642661" y="4612601"/>
            <a:ext cx="342122" cy="273698"/>
          </a:xfrm>
          <a:prstGeom prst="rightArrow">
            <a:avLst/>
          </a:prstGeom>
          <a:solidFill>
            <a:schemeClr val="accent5">
              <a:lumMod val="75000"/>
            </a:schemeClr>
          </a:solidFill>
          <a:ln w="19050" cap="sq">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15" name="Tijdelijke aanduiding voor tekst 5">
            <a:extLst>
              <a:ext uri="{FF2B5EF4-FFF2-40B4-BE49-F238E27FC236}">
                <a16:creationId xmlns:a16="http://schemas.microsoft.com/office/drawing/2014/main" id="{44DF2F7B-67FC-F44D-ACCF-CB4934E06D93}"/>
              </a:ext>
            </a:extLst>
          </p:cNvPr>
          <p:cNvSpPr txBox="1">
            <a:spLocks/>
          </p:cNvSpPr>
          <p:nvPr/>
        </p:nvSpPr>
        <p:spPr>
          <a:xfrm>
            <a:off x="561851" y="4331289"/>
            <a:ext cx="2675320" cy="1046572"/>
          </a:xfrm>
          <a:prstGeom prst="rect">
            <a:avLst/>
          </a:prstGeom>
        </p:spPr>
        <p:txBody>
          <a:bodyPr>
            <a:noAutofit/>
          </a:bodyPr>
          <a:lst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4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F238D"/>
              </a:buClr>
              <a:buNone/>
            </a:pPr>
            <a:r>
              <a:rPr lang="en-US" b="1" dirty="0">
                <a:solidFill>
                  <a:srgbClr val="0F238D"/>
                </a:solidFill>
              </a:rPr>
              <a:t>- </a:t>
            </a:r>
            <a:r>
              <a:rPr lang="en-US" b="1" dirty="0">
                <a:solidFill>
                  <a:schemeClr val="accent5">
                    <a:lumMod val="75000"/>
                  </a:schemeClr>
                </a:solidFill>
              </a:rPr>
              <a:t>Monitor critical parameters</a:t>
            </a:r>
            <a:br>
              <a:rPr lang="en-US" b="1" dirty="0">
                <a:solidFill>
                  <a:schemeClr val="accent5">
                    <a:lumMod val="75000"/>
                  </a:schemeClr>
                </a:solidFill>
              </a:rPr>
            </a:br>
            <a:r>
              <a:rPr lang="en-US" b="1" dirty="0">
                <a:solidFill>
                  <a:schemeClr val="accent5">
                    <a:lumMod val="75000"/>
                  </a:schemeClr>
                </a:solidFill>
              </a:rPr>
              <a:t>  during ramp up and operation </a:t>
            </a:r>
            <a:br>
              <a:rPr lang="en-US" b="1" dirty="0">
                <a:solidFill>
                  <a:schemeClr val="accent5">
                    <a:lumMod val="75000"/>
                  </a:schemeClr>
                </a:solidFill>
              </a:rPr>
            </a:br>
            <a:r>
              <a:rPr lang="en-US" b="1" dirty="0">
                <a:solidFill>
                  <a:schemeClr val="accent5">
                    <a:lumMod val="75000"/>
                  </a:schemeClr>
                </a:solidFill>
              </a:rPr>
              <a:t>- Can be used for feedbacks</a:t>
            </a:r>
            <a:br>
              <a:rPr lang="en-US" b="1" dirty="0">
                <a:solidFill>
                  <a:schemeClr val="accent5">
                    <a:lumMod val="75000"/>
                  </a:schemeClr>
                </a:solidFill>
              </a:rPr>
            </a:br>
            <a:r>
              <a:rPr lang="en-US" b="1" dirty="0">
                <a:solidFill>
                  <a:schemeClr val="accent5">
                    <a:lumMod val="75000"/>
                  </a:schemeClr>
                </a:solidFill>
              </a:rPr>
              <a:t>- Non-intercepting </a:t>
            </a:r>
          </a:p>
        </p:txBody>
      </p:sp>
      <p:sp>
        <p:nvSpPr>
          <p:cNvPr id="16" name="Rechteck 6">
            <a:extLst>
              <a:ext uri="{FF2B5EF4-FFF2-40B4-BE49-F238E27FC236}">
                <a16:creationId xmlns:a16="http://schemas.microsoft.com/office/drawing/2014/main" id="{89467F94-DCCD-8644-B1EB-93514DFF5B4F}"/>
              </a:ext>
            </a:extLst>
          </p:cNvPr>
          <p:cNvSpPr/>
          <p:nvPr/>
        </p:nvSpPr>
        <p:spPr>
          <a:xfrm>
            <a:off x="287524" y="767879"/>
            <a:ext cx="6517746" cy="461665"/>
          </a:xfrm>
          <a:prstGeom prst="rect">
            <a:avLst/>
          </a:prstGeom>
        </p:spPr>
        <p:txBody>
          <a:bodyPr wrap="none">
            <a:spAutoFit/>
          </a:bodyPr>
          <a:lstStyle/>
          <a:p>
            <a:pPr fontAlgn="base">
              <a:spcBef>
                <a:spcPct val="0"/>
              </a:spcBef>
              <a:spcAft>
                <a:spcPct val="0"/>
              </a:spcAft>
            </a:pPr>
            <a:r>
              <a:rPr lang="en-US" sz="2400" b="1" dirty="0">
                <a:solidFill>
                  <a:srgbClr val="C00000"/>
                </a:solidFill>
                <a:latin typeface="+mn-lt"/>
              </a:rPr>
              <a:t>Intercepting</a:t>
            </a:r>
            <a:r>
              <a:rPr lang="en-US" sz="2400" b="1" dirty="0">
                <a:latin typeface="+mn-lt"/>
              </a:rPr>
              <a:t> </a:t>
            </a:r>
            <a:r>
              <a:rPr lang="en-US" sz="2400" b="1" dirty="0">
                <a:solidFill>
                  <a:srgbClr val="000000"/>
                </a:solidFill>
                <a:latin typeface="+mn-lt"/>
              </a:rPr>
              <a:t>and</a:t>
            </a:r>
            <a:r>
              <a:rPr lang="en-US" sz="2400" b="1" dirty="0">
                <a:latin typeface="+mn-lt"/>
              </a:rPr>
              <a:t> </a:t>
            </a:r>
            <a:r>
              <a:rPr lang="en-US" sz="2400" b="1" dirty="0">
                <a:solidFill>
                  <a:srgbClr val="005AA0"/>
                </a:solidFill>
                <a:latin typeface="+mn-lt"/>
              </a:rPr>
              <a:t>Non-intercepting</a:t>
            </a:r>
            <a:r>
              <a:rPr lang="en-US" sz="2400" b="1" dirty="0">
                <a:latin typeface="+mn-lt"/>
              </a:rPr>
              <a:t> </a:t>
            </a:r>
            <a:r>
              <a:rPr lang="en-US" sz="2400" b="1" dirty="0">
                <a:solidFill>
                  <a:srgbClr val="000000"/>
                </a:solidFill>
                <a:latin typeface="+mn-lt"/>
              </a:rPr>
              <a:t>Measurements</a:t>
            </a:r>
            <a:endParaRPr lang="en-US" sz="2400" b="1" dirty="0">
              <a:solidFill>
                <a:srgbClr val="00589E"/>
              </a:solidFill>
              <a:latin typeface="+mn-lt"/>
              <a:cs typeface="Arial" pitchFamily="34" charset="0"/>
            </a:endParaRPr>
          </a:p>
        </p:txBody>
      </p:sp>
      <p:sp>
        <p:nvSpPr>
          <p:cNvPr id="17" name="Titre 1">
            <a:extLst>
              <a:ext uri="{FF2B5EF4-FFF2-40B4-BE49-F238E27FC236}">
                <a16:creationId xmlns:a16="http://schemas.microsoft.com/office/drawing/2014/main" id="{84605161-9D7B-2844-9EE0-27AB3A40A3D0}"/>
              </a:ext>
            </a:extLst>
          </p:cNvPr>
          <p:cNvSpPr>
            <a:spLocks noGrp="1"/>
          </p:cNvSpPr>
          <p:nvPr>
            <p:ph type="title"/>
          </p:nvPr>
        </p:nvSpPr>
        <p:spPr>
          <a:xfrm>
            <a:off x="1497955" y="176465"/>
            <a:ext cx="6696744" cy="432048"/>
          </a:xfrm>
        </p:spPr>
        <p:txBody>
          <a:bodyPr>
            <a:normAutofit/>
          </a:bodyPr>
          <a:lstStyle/>
          <a:p>
            <a:r>
              <a:rPr lang="en-US" dirty="0">
                <a:solidFill>
                  <a:schemeClr val="accent5">
                    <a:lumMod val="75000"/>
                  </a:schemeClr>
                </a:solidFill>
                <a:latin typeface="+mn-lt"/>
              </a:rPr>
              <a:t>Beam monitoring and instrumentation for ERLs </a:t>
            </a:r>
            <a:endParaRPr lang="en-AU" dirty="0">
              <a:solidFill>
                <a:schemeClr val="accent5">
                  <a:lumMod val="75000"/>
                </a:schemeClr>
              </a:solidFill>
              <a:latin typeface="+mn-lt"/>
            </a:endParaRPr>
          </a:p>
        </p:txBody>
      </p:sp>
    </p:spTree>
    <p:extLst>
      <p:ext uri="{BB962C8B-B14F-4D97-AF65-F5344CB8AC3E}">
        <p14:creationId xmlns:p14="http://schemas.microsoft.com/office/powerpoint/2010/main" val="113957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a:latin typeface="+mn-lt"/>
              </a:rPr>
              <a:t>07/04/2022</a:t>
            </a:r>
            <a:endParaRPr lang="en-AU">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15</a:t>
            </a:fld>
            <a:endParaRPr lang="en-AU">
              <a:latin typeface="+mn-lt"/>
            </a:endParaRPr>
          </a:p>
        </p:txBody>
      </p:sp>
      <p:sp>
        <p:nvSpPr>
          <p:cNvPr id="10" name="Titre 1">
            <a:extLst>
              <a:ext uri="{FF2B5EF4-FFF2-40B4-BE49-F238E27FC236}">
                <a16:creationId xmlns:a16="http://schemas.microsoft.com/office/drawing/2014/main" id="{ADA47778-8C5A-D547-9110-9CB4CFC5C386}"/>
              </a:ext>
            </a:extLst>
          </p:cNvPr>
          <p:cNvSpPr>
            <a:spLocks noGrp="1"/>
          </p:cNvSpPr>
          <p:nvPr>
            <p:ph type="title"/>
          </p:nvPr>
        </p:nvSpPr>
        <p:spPr>
          <a:xfrm>
            <a:off x="1497955" y="176465"/>
            <a:ext cx="6696744" cy="432048"/>
          </a:xfrm>
        </p:spPr>
        <p:txBody>
          <a:bodyPr>
            <a:normAutofit/>
          </a:bodyPr>
          <a:lstStyle/>
          <a:p>
            <a:r>
              <a:rPr lang="en-US" dirty="0">
                <a:solidFill>
                  <a:schemeClr val="accent5">
                    <a:lumMod val="75000"/>
                  </a:schemeClr>
                </a:solidFill>
                <a:latin typeface="+mn-lt"/>
              </a:rPr>
              <a:t>Beam monitoring and instrumentation for ERLs </a:t>
            </a:r>
            <a:endParaRPr lang="en-AU" dirty="0">
              <a:solidFill>
                <a:schemeClr val="accent5">
                  <a:lumMod val="75000"/>
                </a:schemeClr>
              </a:solidFill>
              <a:latin typeface="+mn-lt"/>
            </a:endParaRPr>
          </a:p>
        </p:txBody>
      </p:sp>
      <p:sp>
        <p:nvSpPr>
          <p:cNvPr id="11" name="Rectangle 10">
            <a:extLst>
              <a:ext uri="{FF2B5EF4-FFF2-40B4-BE49-F238E27FC236}">
                <a16:creationId xmlns:a16="http://schemas.microsoft.com/office/drawing/2014/main" id="{D5097715-6E83-344E-A7CE-817992AEF556}"/>
              </a:ext>
            </a:extLst>
          </p:cNvPr>
          <p:cNvSpPr/>
          <p:nvPr/>
        </p:nvSpPr>
        <p:spPr>
          <a:xfrm>
            <a:off x="502146" y="1271930"/>
            <a:ext cx="9924801" cy="4278094"/>
          </a:xfrm>
          <a:prstGeom prst="rect">
            <a:avLst/>
          </a:prstGeom>
        </p:spPr>
        <p:txBody>
          <a:bodyPr wrap="square">
            <a:spAutoFit/>
          </a:bodyPr>
          <a:lstStyle/>
          <a:p>
            <a:pPr marL="285750" indent="-285750" fontAlgn="base">
              <a:buFont typeface="Wingdings" pitchFamily="2" charset="2"/>
              <a:buChar char="§"/>
            </a:pPr>
            <a:r>
              <a:rPr lang="en-US" sz="1800" b="1" dirty="0">
                <a:solidFill>
                  <a:schemeClr val="accent1">
                    <a:lumMod val="75000"/>
                  </a:schemeClr>
                </a:solidFill>
                <a:latin typeface="+mn-lt"/>
                <a:ea typeface="宋体" panose="02010600030101010101" pitchFamily="2" charset="-122"/>
              </a:rPr>
              <a:t>Emittance measurement: </a:t>
            </a:r>
            <a:endParaRPr lang="en-US" sz="1600" dirty="0">
              <a:solidFill>
                <a:schemeClr val="accent1">
                  <a:lumMod val="75000"/>
                </a:schemeClr>
              </a:solidFill>
              <a:latin typeface="+mn-lt"/>
              <a:ea typeface="宋体" panose="02010600030101010101" pitchFamily="2" charset="-122"/>
            </a:endParaRPr>
          </a:p>
          <a:p>
            <a:pPr marL="742950" lvl="1" indent="-285750" fontAlgn="base">
              <a:buFont typeface="Courier New" panose="02070309020205020404" pitchFamily="49" charset="0"/>
              <a:buChar char="o"/>
            </a:pPr>
            <a:r>
              <a:rPr lang="en-US" sz="1600" dirty="0">
                <a:latin typeface="+mn-lt"/>
                <a:ea typeface="宋体" panose="02010600030101010101" pitchFamily="2" charset="-122"/>
              </a:rPr>
              <a:t>X,Y slit with YAG crystal at injector (emittance: 4-6 mm-mrad, resolution: &lt;0.5 mm-mrad) </a:t>
            </a:r>
          </a:p>
          <a:p>
            <a:pPr marL="742950" lvl="1" indent="-285750" fontAlgn="base">
              <a:buFont typeface="Courier New" panose="02070309020205020404" pitchFamily="49" charset="0"/>
              <a:buChar char="o"/>
            </a:pPr>
            <a:r>
              <a:rPr lang="en-US" sz="1600" dirty="0">
                <a:latin typeface="+mn-lt"/>
                <a:ea typeface="宋体" panose="02010600030101010101" pitchFamily="2" charset="-122"/>
              </a:rPr>
              <a:t>Quad scan method at the end of Linac (resolution: &lt;0.5 mm-mrad) with wire scanner or YAG screen. Preferably with transverse deflection cavity to measure slice emittance.</a:t>
            </a:r>
          </a:p>
          <a:p>
            <a:pPr marL="457200" lvl="1" indent="0" fontAlgn="base"/>
            <a:endParaRPr lang="en-US" sz="1600" dirty="0">
              <a:latin typeface="+mn-lt"/>
              <a:ea typeface="宋体" panose="02010600030101010101" pitchFamily="2" charset="-122"/>
            </a:endParaRPr>
          </a:p>
          <a:p>
            <a:pPr marL="285750" indent="-285750" fontAlgn="base">
              <a:buFont typeface="Wingdings" pitchFamily="2" charset="2"/>
              <a:buChar char="§"/>
            </a:pPr>
            <a:r>
              <a:rPr lang="en-US" sz="1800" b="1" dirty="0">
                <a:solidFill>
                  <a:schemeClr val="accent1">
                    <a:lumMod val="75000"/>
                  </a:schemeClr>
                </a:solidFill>
                <a:latin typeface="+mn-lt"/>
                <a:ea typeface="宋体" panose="02010600030101010101" pitchFamily="2" charset="-122"/>
              </a:rPr>
              <a:t>Beam profile: </a:t>
            </a:r>
          </a:p>
          <a:p>
            <a:pPr marL="742950" lvl="1" indent="-285750" fontAlgn="base">
              <a:buFont typeface="Courier New" panose="02070309020205020404" pitchFamily="49" charset="0"/>
              <a:buChar char="o"/>
            </a:pPr>
            <a:r>
              <a:rPr lang="en-US" sz="1600" dirty="0">
                <a:latin typeface="+mn-lt"/>
                <a:ea typeface="宋体" panose="02010600030101010101" pitchFamily="2" charset="-122"/>
              </a:rPr>
              <a:t>YAG – plunging transverse profiles. </a:t>
            </a:r>
          </a:p>
          <a:p>
            <a:pPr marL="742950" lvl="1" indent="-285750" fontAlgn="base">
              <a:buFont typeface="Courier New" panose="02070309020205020404" pitchFamily="49" charset="0"/>
              <a:buChar char="o"/>
            </a:pPr>
            <a:r>
              <a:rPr lang="en-US" sz="1600" dirty="0">
                <a:latin typeface="+mn-lt"/>
                <a:ea typeface="宋体" panose="02010600030101010101" pitchFamily="2" charset="-122"/>
              </a:rPr>
              <a:t>SLM – Try to put on most dipoles</a:t>
            </a:r>
          </a:p>
          <a:p>
            <a:pPr marL="1200150" lvl="2" indent="-285750" fontAlgn="base">
              <a:buFont typeface="Wingdings" pitchFamily="2" charset="2"/>
              <a:buChar char="à"/>
            </a:pPr>
            <a:r>
              <a:rPr lang="en-US" sz="1600" dirty="0">
                <a:latin typeface="+mn-lt"/>
                <a:ea typeface="宋体" panose="02010600030101010101" pitchFamily="2" charset="-122"/>
              </a:rPr>
              <a:t>Put streak camera on at least one dipole.</a:t>
            </a:r>
          </a:p>
          <a:p>
            <a:pPr marL="914400" lvl="2" indent="0" fontAlgn="base"/>
            <a:endParaRPr lang="en-US" sz="1600" dirty="0">
              <a:solidFill>
                <a:srgbClr val="FF0000"/>
              </a:solidFill>
              <a:latin typeface="+mn-lt"/>
              <a:ea typeface="宋体" panose="02010600030101010101" pitchFamily="2" charset="-122"/>
            </a:endParaRPr>
          </a:p>
          <a:p>
            <a:pPr marL="285750" indent="-285750" fontAlgn="base">
              <a:buFont typeface="Wingdings" pitchFamily="2" charset="2"/>
              <a:buChar char="§"/>
            </a:pPr>
            <a:r>
              <a:rPr lang="en-US" sz="1800" b="1" dirty="0">
                <a:solidFill>
                  <a:schemeClr val="accent1">
                    <a:lumMod val="75000"/>
                  </a:schemeClr>
                </a:solidFill>
                <a:latin typeface="+mn-lt"/>
                <a:ea typeface="宋体" panose="02010600030101010101" pitchFamily="2" charset="-122"/>
              </a:rPr>
              <a:t>Charge measurement: </a:t>
            </a:r>
          </a:p>
          <a:p>
            <a:pPr marL="742950" lvl="1" indent="-285750" fontAlgn="base">
              <a:buFont typeface="Courier New" panose="02070309020205020404" pitchFamily="49" charset="0"/>
              <a:buChar char="o"/>
            </a:pPr>
            <a:r>
              <a:rPr lang="en-US" sz="1800" dirty="0">
                <a:latin typeface="+mn-lt"/>
                <a:ea typeface="宋体" panose="02010600030101010101" pitchFamily="2" charset="-122"/>
              </a:rPr>
              <a:t>DCCT, to measure 20 mA at injector and in the recirculating part of the ERL. </a:t>
            </a:r>
          </a:p>
          <a:p>
            <a:pPr marL="742950" lvl="1" indent="-285750" fontAlgn="base">
              <a:buFont typeface="Courier New" panose="02070309020205020404" pitchFamily="49" charset="0"/>
              <a:buChar char="o"/>
            </a:pPr>
            <a:r>
              <a:rPr lang="en-US" sz="1800" dirty="0">
                <a:latin typeface="+mn-lt"/>
                <a:ea typeface="宋体" panose="02010600030101010101" pitchFamily="2" charset="-122"/>
              </a:rPr>
              <a:t>FCT measures bunch pattern and differential current for MPS</a:t>
            </a:r>
          </a:p>
          <a:p>
            <a:pPr marL="742950" lvl="1" indent="-285750" fontAlgn="base">
              <a:buFont typeface="Courier New" panose="02070309020205020404" pitchFamily="49" charset="0"/>
              <a:buChar char="o"/>
            </a:pPr>
            <a:r>
              <a:rPr lang="en-US" sz="1800" dirty="0">
                <a:latin typeface="+mn-lt"/>
                <a:ea typeface="宋体" panose="02010600030101010101" pitchFamily="2" charset="-122"/>
              </a:rPr>
              <a:t>ICT measure up to 500 </a:t>
            </a:r>
            <a:r>
              <a:rPr lang="en-US" sz="1800" dirty="0" err="1">
                <a:latin typeface="+mn-lt"/>
                <a:ea typeface="宋体" panose="02010600030101010101" pitchFamily="2" charset="-122"/>
              </a:rPr>
              <a:t>pC</a:t>
            </a:r>
            <a:r>
              <a:rPr lang="en-US" sz="1800" dirty="0">
                <a:latin typeface="+mn-lt"/>
                <a:ea typeface="宋体" panose="02010600030101010101" pitchFamily="2" charset="-122"/>
              </a:rPr>
              <a:t> bunch charge </a:t>
            </a:r>
          </a:p>
          <a:p>
            <a:pPr marL="742950" lvl="1" indent="-285750" fontAlgn="base">
              <a:buFont typeface="Courier New" panose="02070309020205020404" pitchFamily="49" charset="0"/>
              <a:buChar char="o"/>
            </a:pPr>
            <a:r>
              <a:rPr lang="en-US" sz="1800" dirty="0">
                <a:latin typeface="+mn-lt"/>
                <a:ea typeface="宋体" panose="02010600030101010101" pitchFamily="2" charset="-122"/>
              </a:rPr>
              <a:t>Faraday Cups to dump beam and measure charge: at injector, diagnostic line, dump de-acc beam and at re-injection point. </a:t>
            </a:r>
          </a:p>
        </p:txBody>
      </p:sp>
      <p:sp>
        <p:nvSpPr>
          <p:cNvPr id="5" name="ZoneTexte 4">
            <a:extLst>
              <a:ext uri="{FF2B5EF4-FFF2-40B4-BE49-F238E27FC236}">
                <a16:creationId xmlns:a16="http://schemas.microsoft.com/office/drawing/2014/main" id="{002D1B95-915D-2E46-A371-2DA336049319}"/>
              </a:ext>
            </a:extLst>
          </p:cNvPr>
          <p:cNvSpPr txBox="1"/>
          <p:nvPr/>
        </p:nvSpPr>
        <p:spPr>
          <a:xfrm>
            <a:off x="561850" y="797496"/>
            <a:ext cx="7272809" cy="461665"/>
          </a:xfrm>
          <a:prstGeom prst="rect">
            <a:avLst/>
          </a:prstGeom>
          <a:noFill/>
        </p:spPr>
        <p:txBody>
          <a:bodyPr wrap="square" rtlCol="0">
            <a:spAutoFit/>
          </a:bodyPr>
          <a:lstStyle/>
          <a:p>
            <a:r>
              <a:rPr lang="en-GB" sz="2400" dirty="0">
                <a:solidFill>
                  <a:srgbClr val="FF6700"/>
                </a:solidFill>
                <a:latin typeface="+mn-lt"/>
              </a:rPr>
              <a:t>Need on “standard” Diagnostics:</a:t>
            </a:r>
          </a:p>
        </p:txBody>
      </p:sp>
    </p:spTree>
    <p:extLst>
      <p:ext uri="{BB962C8B-B14F-4D97-AF65-F5344CB8AC3E}">
        <p14:creationId xmlns:p14="http://schemas.microsoft.com/office/powerpoint/2010/main" val="391045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dirty="0">
                <a:latin typeface="+mn-lt"/>
              </a:rPr>
              <a:t>07/04/2022</a:t>
            </a:r>
            <a:endParaRPr lang="en-AU" dirty="0">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16</a:t>
            </a:fld>
            <a:endParaRPr lang="en-AU">
              <a:latin typeface="+mn-lt"/>
            </a:endParaRPr>
          </a:p>
        </p:txBody>
      </p:sp>
      <p:sp>
        <p:nvSpPr>
          <p:cNvPr id="10" name="Titre 1">
            <a:extLst>
              <a:ext uri="{FF2B5EF4-FFF2-40B4-BE49-F238E27FC236}">
                <a16:creationId xmlns:a16="http://schemas.microsoft.com/office/drawing/2014/main" id="{ADA47778-8C5A-D547-9110-9CB4CFC5C386}"/>
              </a:ext>
            </a:extLst>
          </p:cNvPr>
          <p:cNvSpPr>
            <a:spLocks noGrp="1"/>
          </p:cNvSpPr>
          <p:nvPr>
            <p:ph type="title"/>
          </p:nvPr>
        </p:nvSpPr>
        <p:spPr>
          <a:xfrm>
            <a:off x="1497955" y="176465"/>
            <a:ext cx="6696744" cy="432048"/>
          </a:xfrm>
        </p:spPr>
        <p:txBody>
          <a:bodyPr>
            <a:normAutofit/>
          </a:bodyPr>
          <a:lstStyle/>
          <a:p>
            <a:r>
              <a:rPr lang="en-US" dirty="0">
                <a:solidFill>
                  <a:schemeClr val="accent5">
                    <a:lumMod val="75000"/>
                  </a:schemeClr>
                </a:solidFill>
                <a:latin typeface="+mn-lt"/>
              </a:rPr>
              <a:t>Beam monitoring and instrumentation for ERLs </a:t>
            </a:r>
            <a:endParaRPr lang="en-AU" dirty="0">
              <a:solidFill>
                <a:schemeClr val="accent5">
                  <a:lumMod val="75000"/>
                </a:schemeClr>
              </a:solidFill>
              <a:latin typeface="+mn-lt"/>
            </a:endParaRPr>
          </a:p>
        </p:txBody>
      </p:sp>
      <p:sp>
        <p:nvSpPr>
          <p:cNvPr id="11" name="Rectangle 10">
            <a:extLst>
              <a:ext uri="{FF2B5EF4-FFF2-40B4-BE49-F238E27FC236}">
                <a16:creationId xmlns:a16="http://schemas.microsoft.com/office/drawing/2014/main" id="{D5097715-6E83-344E-A7CE-817992AEF556}"/>
              </a:ext>
            </a:extLst>
          </p:cNvPr>
          <p:cNvSpPr/>
          <p:nvPr/>
        </p:nvSpPr>
        <p:spPr>
          <a:xfrm>
            <a:off x="129803" y="1271930"/>
            <a:ext cx="10426947" cy="4370427"/>
          </a:xfrm>
          <a:prstGeom prst="rect">
            <a:avLst/>
          </a:prstGeom>
        </p:spPr>
        <p:txBody>
          <a:bodyPr wrap="square">
            <a:spAutoFit/>
          </a:bodyPr>
          <a:lstStyle/>
          <a:p>
            <a:pPr marL="285750" indent="-285750" fontAlgn="base">
              <a:buFont typeface="Wingdings" pitchFamily="2" charset="2"/>
              <a:buChar char="§"/>
            </a:pPr>
            <a:r>
              <a:rPr lang="en-GB" sz="1800" b="1" dirty="0">
                <a:solidFill>
                  <a:schemeClr val="accent1">
                    <a:lumMod val="75000"/>
                  </a:schemeClr>
                </a:solidFill>
                <a:latin typeface="+mn-lt"/>
                <a:ea typeface="宋体" panose="02010600030101010101" pitchFamily="2" charset="-122"/>
              </a:rPr>
              <a:t>Transverse beam profile measurement: </a:t>
            </a:r>
            <a:endParaRPr lang="en-GB" sz="1600" dirty="0">
              <a:solidFill>
                <a:schemeClr val="accent1">
                  <a:lumMod val="75000"/>
                </a:schemeClr>
              </a:solidFill>
              <a:latin typeface="+mn-lt"/>
              <a:ea typeface="宋体" panose="02010600030101010101" pitchFamily="2" charset="-122"/>
            </a:endParaRPr>
          </a:p>
          <a:p>
            <a:pPr marL="742950" lvl="1" indent="-285750">
              <a:buFont typeface="Courier New" panose="02070309020205020404" pitchFamily="49" charset="0"/>
              <a:buChar char="o"/>
            </a:pPr>
            <a:r>
              <a:rPr lang="en-GB" sz="1600" dirty="0">
                <a:latin typeface="+mn-lt"/>
              </a:rPr>
              <a:t>Advanced wire-scanner system for routine transverse beam profile measurements with a dynamic range of 10</a:t>
            </a:r>
            <a:r>
              <a:rPr lang="en-GB" sz="1600" baseline="30000" dirty="0">
                <a:latin typeface="+mn-lt"/>
              </a:rPr>
              <a:t>6</a:t>
            </a:r>
            <a:r>
              <a:rPr lang="en-GB" sz="1600" dirty="0">
                <a:latin typeface="+mn-lt"/>
              </a:rPr>
              <a:t>. </a:t>
            </a:r>
          </a:p>
          <a:p>
            <a:pPr marL="457200" lvl="1" indent="0"/>
            <a:r>
              <a:rPr lang="en-GB" sz="1600" dirty="0">
                <a:latin typeface="+mn-lt"/>
                <a:ea typeface="宋体" panose="02010600030101010101" pitchFamily="2" charset="-122"/>
              </a:rPr>
              <a:t>	</a:t>
            </a:r>
            <a:r>
              <a:rPr lang="en-GB" sz="1400" dirty="0">
                <a:latin typeface="+mn-lt"/>
                <a:ea typeface="宋体" panose="02010600030101010101" pitchFamily="2" charset="-122"/>
                <a:sym typeface="Wingdings" pitchFamily="2" charset="2"/>
              </a:rPr>
              <a:t> W-S measurement usually less accurate than viewers image, but </a:t>
            </a:r>
            <a:r>
              <a:rPr lang="en-GB" sz="1400" dirty="0">
                <a:latin typeface="+mn-lt"/>
              </a:rPr>
              <a:t>provide much easier access to the large dynamic range data.</a:t>
            </a:r>
          </a:p>
          <a:p>
            <a:pPr marL="457200" lvl="1" indent="0"/>
            <a:r>
              <a:rPr lang="en-GB" sz="1400" dirty="0">
                <a:latin typeface="+mn-lt"/>
                <a:ea typeface="宋体" panose="02010600030101010101" pitchFamily="2" charset="-122"/>
                <a:sym typeface="Wingdings" pitchFamily="2" charset="2"/>
              </a:rPr>
              <a:t>	 Possibility</a:t>
            </a:r>
            <a:r>
              <a:rPr lang="en-GB" sz="1400" dirty="0">
                <a:latin typeface="+mn-lt"/>
              </a:rPr>
              <a:t> to set up the system to measure beam profiles of multiple passes simultaneously (use of detector with bandwidth much larger than the beam repetition rate).</a:t>
            </a:r>
            <a:r>
              <a:rPr lang="en-GB" sz="1400" dirty="0">
                <a:latin typeface="+mn-lt"/>
                <a:ea typeface="宋体" panose="02010600030101010101" pitchFamily="2" charset="-122"/>
                <a:sym typeface="Wingdings" pitchFamily="2" charset="2"/>
              </a:rPr>
              <a:t>  </a:t>
            </a:r>
          </a:p>
          <a:p>
            <a:pPr marL="742950" lvl="1" indent="-285750">
              <a:buFont typeface="Courier New" panose="02070309020205020404" pitchFamily="49" charset="0"/>
              <a:buChar char="o"/>
            </a:pPr>
            <a:r>
              <a:rPr lang="en-GB" sz="1600" dirty="0">
                <a:latin typeface="+mn-lt"/>
                <a:ea typeface="宋体" panose="02010600030101010101" pitchFamily="2" charset="-122"/>
                <a:sym typeface="Wingdings" pitchFamily="2" charset="2"/>
              </a:rPr>
              <a:t> A</a:t>
            </a:r>
            <a:r>
              <a:rPr lang="en-GB" sz="1600" dirty="0">
                <a:latin typeface="+mn-lt"/>
              </a:rPr>
              <a:t>n optical system that mitigates diffraction effects to allow imaging with a dynamic range of∼10</a:t>
            </a:r>
            <a:r>
              <a:rPr lang="en-GB" sz="1600" baseline="30000" dirty="0">
                <a:latin typeface="+mn-lt"/>
              </a:rPr>
              <a:t>6</a:t>
            </a:r>
            <a:r>
              <a:rPr lang="en-GB" sz="1600" dirty="0">
                <a:latin typeface="+mn-lt"/>
              </a:rPr>
              <a:t>. </a:t>
            </a:r>
          </a:p>
          <a:p>
            <a:pPr marL="457200" lvl="1" indent="0"/>
            <a:endParaRPr lang="en-GB" sz="1600" dirty="0">
              <a:latin typeface="+mn-lt"/>
              <a:ea typeface="宋体" panose="02010600030101010101" pitchFamily="2" charset="-122"/>
            </a:endParaRPr>
          </a:p>
          <a:p>
            <a:pPr marL="285750" indent="-285750">
              <a:buFont typeface="Wingdings" pitchFamily="2" charset="2"/>
              <a:buChar char="§"/>
            </a:pPr>
            <a:r>
              <a:rPr lang="en-GB" sz="1800" b="1" dirty="0">
                <a:solidFill>
                  <a:schemeClr val="accent1">
                    <a:lumMod val="75000"/>
                  </a:schemeClr>
                </a:solidFill>
                <a:latin typeface="+mn-lt"/>
                <a:ea typeface="宋体" panose="02010600030101010101" pitchFamily="2" charset="-122"/>
              </a:rPr>
              <a:t>BPM and BAM systems for multi-turn/multi beam ERL:</a:t>
            </a:r>
          </a:p>
          <a:p>
            <a:r>
              <a:rPr lang="en-GB" sz="1600" dirty="0">
                <a:latin typeface="+mn-lt"/>
                <a:ea typeface="宋体" panose="02010600030101010101" pitchFamily="2" charset="-122"/>
                <a:sym typeface="Wingdings" pitchFamily="2" charset="2"/>
              </a:rPr>
              <a:t>	 Large Bandwidth System to monitor accelerated and decelerated beams</a:t>
            </a:r>
          </a:p>
          <a:p>
            <a:r>
              <a:rPr lang="en-GB" sz="1600" dirty="0">
                <a:latin typeface="+mn-lt"/>
                <a:ea typeface="宋体" panose="02010600030101010101" pitchFamily="2" charset="-122"/>
                <a:sym typeface="Wingdings" pitchFamily="2" charset="2"/>
              </a:rPr>
              <a:t>	 Position on the machine and specification should be discussed later with machine design team.</a:t>
            </a:r>
            <a:r>
              <a:rPr lang="en-GB" sz="1600" dirty="0">
                <a:latin typeface="+mn-lt"/>
                <a:ea typeface="宋体" panose="02010600030101010101" pitchFamily="2" charset="-122"/>
              </a:rPr>
              <a:t> </a:t>
            </a:r>
          </a:p>
          <a:p>
            <a:pPr marL="285750" indent="-285750">
              <a:buFont typeface="Wingdings" pitchFamily="2" charset="2"/>
              <a:buChar char="§"/>
            </a:pPr>
            <a:r>
              <a:rPr lang="en-GB" sz="1800" b="1" dirty="0">
                <a:solidFill>
                  <a:schemeClr val="accent1">
                    <a:lumMod val="75000"/>
                  </a:schemeClr>
                </a:solidFill>
                <a:latin typeface="+mn-lt"/>
              </a:rPr>
              <a:t>Non-invasive beam size monitor: </a:t>
            </a:r>
          </a:p>
          <a:p>
            <a:r>
              <a:rPr lang="en-GB" sz="1600" dirty="0">
                <a:latin typeface="+mn-lt"/>
                <a:sym typeface="Wingdings" pitchFamily="2" charset="2"/>
              </a:rPr>
              <a:t>	 F</a:t>
            </a:r>
            <a:r>
              <a:rPr lang="en-GB" sz="1600" dirty="0">
                <a:latin typeface="+mn-lt"/>
              </a:rPr>
              <a:t>or beams at low (injector-like) energies in the range of 5 to 10 MeV, where SR cannot be used.</a:t>
            </a:r>
          </a:p>
          <a:p>
            <a:pPr marL="285750" indent="-285750">
              <a:buFont typeface="Arial" panose="020B0604020202020204" pitchFamily="34" charset="0"/>
              <a:buChar char="•"/>
            </a:pPr>
            <a:r>
              <a:rPr lang="en-US" sz="1800" b="1" dirty="0">
                <a:solidFill>
                  <a:schemeClr val="accent1">
                    <a:lumMod val="75000"/>
                  </a:schemeClr>
                </a:solidFill>
                <a:latin typeface="+mn-lt"/>
                <a:ea typeface="宋体" panose="02010600030101010101" pitchFamily="2" charset="-122"/>
              </a:rPr>
              <a:t>Beam Loss Monitors </a:t>
            </a:r>
          </a:p>
          <a:p>
            <a:pPr marL="742950" lvl="1" indent="-285750">
              <a:buFont typeface="Courier New" panose="02070309020205020404" pitchFamily="49" charset="0"/>
              <a:buChar char="o"/>
            </a:pPr>
            <a:r>
              <a:rPr lang="en-US" sz="1600" dirty="0">
                <a:latin typeface="+mn-lt"/>
                <a:ea typeface="宋体" panose="02010600030101010101" pitchFamily="2" charset="-122"/>
              </a:rPr>
              <a:t>PMT/Scintillators (fiber optic cables) &amp; Pin Diodes (resolution: ~1uA) </a:t>
            </a:r>
          </a:p>
          <a:p>
            <a:pPr marL="742950" lvl="1" indent="-285750">
              <a:buFont typeface="Courier New" panose="02070309020205020404" pitchFamily="49" charset="0"/>
              <a:buChar char="o"/>
            </a:pPr>
            <a:r>
              <a:rPr lang="en-US" sz="1600" dirty="0">
                <a:latin typeface="+mn-lt"/>
                <a:ea typeface="宋体" panose="02010600030101010101" pitchFamily="2" charset="-122"/>
              </a:rPr>
              <a:t>Beam pipe temperature  to see wake or CSR losses.</a:t>
            </a:r>
          </a:p>
          <a:p>
            <a:endParaRPr lang="en-GB" sz="1600" dirty="0">
              <a:latin typeface="+mn-lt"/>
              <a:ea typeface="宋体" panose="02010600030101010101" pitchFamily="2" charset="-122"/>
            </a:endParaRPr>
          </a:p>
          <a:p>
            <a:pPr fontAlgn="base"/>
            <a:endParaRPr lang="en-GB" sz="1800" b="1" dirty="0">
              <a:solidFill>
                <a:schemeClr val="accent1">
                  <a:lumMod val="75000"/>
                </a:schemeClr>
              </a:solidFill>
              <a:latin typeface="+mn-lt"/>
              <a:ea typeface="宋体" panose="02010600030101010101" pitchFamily="2" charset="-122"/>
            </a:endParaRPr>
          </a:p>
        </p:txBody>
      </p:sp>
      <p:sp>
        <p:nvSpPr>
          <p:cNvPr id="5" name="ZoneTexte 4">
            <a:extLst>
              <a:ext uri="{FF2B5EF4-FFF2-40B4-BE49-F238E27FC236}">
                <a16:creationId xmlns:a16="http://schemas.microsoft.com/office/drawing/2014/main" id="{002D1B95-915D-2E46-A371-2DA336049319}"/>
              </a:ext>
            </a:extLst>
          </p:cNvPr>
          <p:cNvSpPr txBox="1"/>
          <p:nvPr/>
        </p:nvSpPr>
        <p:spPr>
          <a:xfrm>
            <a:off x="561850" y="797496"/>
            <a:ext cx="7272809" cy="461665"/>
          </a:xfrm>
          <a:prstGeom prst="rect">
            <a:avLst/>
          </a:prstGeom>
          <a:noFill/>
        </p:spPr>
        <p:txBody>
          <a:bodyPr wrap="square" rtlCol="0">
            <a:spAutoFit/>
          </a:bodyPr>
          <a:lstStyle/>
          <a:p>
            <a:r>
              <a:rPr lang="en-GB" sz="2400" dirty="0" err="1">
                <a:solidFill>
                  <a:srgbClr val="FF6700"/>
                </a:solidFill>
                <a:latin typeface="+mn-lt"/>
              </a:rPr>
              <a:t>Developpment</a:t>
            </a:r>
            <a:r>
              <a:rPr lang="en-GB" sz="2400" dirty="0">
                <a:solidFill>
                  <a:srgbClr val="FF6700"/>
                </a:solidFill>
                <a:latin typeface="+mn-lt"/>
              </a:rPr>
              <a:t> of “specific ” Diagnostics:</a:t>
            </a:r>
          </a:p>
        </p:txBody>
      </p:sp>
    </p:spTree>
    <p:extLst>
      <p:ext uri="{BB962C8B-B14F-4D97-AF65-F5344CB8AC3E}">
        <p14:creationId xmlns:p14="http://schemas.microsoft.com/office/powerpoint/2010/main" val="428951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3515E197-1441-C149-862B-7FC3EBDD27A4}"/>
              </a:ext>
            </a:extLst>
          </p:cNvPr>
          <p:cNvSpPr>
            <a:spLocks noGrp="1"/>
          </p:cNvSpPr>
          <p:nvPr>
            <p:ph type="dt" sz="half" idx="10"/>
          </p:nvPr>
        </p:nvSpPr>
        <p:spPr/>
        <p:txBody>
          <a:bodyPr/>
          <a:lstStyle/>
          <a:p>
            <a:r>
              <a:rPr lang="fr-FR"/>
              <a:t>07/04/2022</a:t>
            </a:r>
            <a:endParaRPr lang="fr-FR" dirty="0"/>
          </a:p>
        </p:txBody>
      </p:sp>
      <p:sp>
        <p:nvSpPr>
          <p:cNvPr id="8" name="Espace réservé du pied de page 7">
            <a:extLst>
              <a:ext uri="{FF2B5EF4-FFF2-40B4-BE49-F238E27FC236}">
                <a16:creationId xmlns:a16="http://schemas.microsoft.com/office/drawing/2014/main" id="{04C37ECA-4B81-714D-B6A1-05A0043F7E77}"/>
              </a:ext>
            </a:extLst>
          </p:cNvPr>
          <p:cNvSpPr>
            <a:spLocks noGrp="1"/>
          </p:cNvSpPr>
          <p:nvPr>
            <p:ph type="ftr" sz="quarter" idx="11"/>
          </p:nvPr>
        </p:nvSpPr>
        <p:spPr/>
        <p:txBody>
          <a:bodyPr/>
          <a:lstStyle/>
          <a:p>
            <a:r>
              <a:rPr lang="fr-FR"/>
              <a:t>Journées Réseau Instrumentation Faisceau 2022 </a:t>
            </a:r>
            <a:endParaRPr lang="fr-FR" dirty="0"/>
          </a:p>
        </p:txBody>
      </p:sp>
      <p:sp>
        <p:nvSpPr>
          <p:cNvPr id="9" name="Espace réservé du numéro de diapositive 8">
            <a:extLst>
              <a:ext uri="{FF2B5EF4-FFF2-40B4-BE49-F238E27FC236}">
                <a16:creationId xmlns:a16="http://schemas.microsoft.com/office/drawing/2014/main" id="{C289578E-FE5A-E34D-B13D-EB1D9148A41D}"/>
              </a:ext>
            </a:extLst>
          </p:cNvPr>
          <p:cNvSpPr>
            <a:spLocks noGrp="1"/>
          </p:cNvSpPr>
          <p:nvPr>
            <p:ph type="sldNum" sz="quarter" idx="12"/>
          </p:nvPr>
        </p:nvSpPr>
        <p:spPr/>
        <p:txBody>
          <a:bodyPr/>
          <a:lstStyle/>
          <a:p>
            <a:fld id="{77E71596-5F9D-49C5-9701-16B3CA54319D}" type="slidenum">
              <a:rPr lang="fr-FR" smtClean="0"/>
              <a:pPr/>
              <a:t>17</a:t>
            </a:fld>
            <a:endParaRPr lang="fr-FR" dirty="0"/>
          </a:p>
        </p:txBody>
      </p:sp>
      <p:pic>
        <p:nvPicPr>
          <p:cNvPr id="11" name="Image 10">
            <a:extLst>
              <a:ext uri="{FF2B5EF4-FFF2-40B4-BE49-F238E27FC236}">
                <a16:creationId xmlns:a16="http://schemas.microsoft.com/office/drawing/2014/main" id="{8EDB21A8-4427-3E44-B764-68DA47DE13A5}"/>
              </a:ext>
            </a:extLst>
          </p:cNvPr>
          <p:cNvPicPr>
            <a:picLocks noChangeAspect="1"/>
          </p:cNvPicPr>
          <p:nvPr/>
        </p:nvPicPr>
        <p:blipFill>
          <a:blip r:embed="rId2"/>
          <a:stretch>
            <a:fillRect/>
          </a:stretch>
        </p:blipFill>
        <p:spPr>
          <a:xfrm>
            <a:off x="0" y="3938"/>
            <a:ext cx="10772775" cy="6051612"/>
          </a:xfrm>
          <a:prstGeom prst="rect">
            <a:avLst/>
          </a:prstGeom>
        </p:spPr>
      </p:pic>
      <p:sp>
        <p:nvSpPr>
          <p:cNvPr id="13" name="ZoneTexte 12">
            <a:extLst>
              <a:ext uri="{FF2B5EF4-FFF2-40B4-BE49-F238E27FC236}">
                <a16:creationId xmlns:a16="http://schemas.microsoft.com/office/drawing/2014/main" id="{559F2367-E8DA-5147-BD1C-73521E0BAE8D}"/>
              </a:ext>
            </a:extLst>
          </p:cNvPr>
          <p:cNvSpPr txBox="1"/>
          <p:nvPr/>
        </p:nvSpPr>
        <p:spPr>
          <a:xfrm>
            <a:off x="57795" y="335831"/>
            <a:ext cx="6048672"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Thank you for your attention!</a:t>
            </a:r>
          </a:p>
        </p:txBody>
      </p:sp>
      <p:sp>
        <p:nvSpPr>
          <p:cNvPr id="14" name="ZoneTexte 13">
            <a:extLst>
              <a:ext uri="{FF2B5EF4-FFF2-40B4-BE49-F238E27FC236}">
                <a16:creationId xmlns:a16="http://schemas.microsoft.com/office/drawing/2014/main" id="{A9B55EA2-9655-224B-ADAD-D9D5DADD7D35}"/>
              </a:ext>
            </a:extLst>
          </p:cNvPr>
          <p:cNvSpPr txBox="1"/>
          <p:nvPr/>
        </p:nvSpPr>
        <p:spPr>
          <a:xfrm>
            <a:off x="9073007" y="5561057"/>
            <a:ext cx="1569964" cy="276999"/>
          </a:xfrm>
          <a:prstGeom prst="rect">
            <a:avLst/>
          </a:prstGeom>
          <a:noFill/>
        </p:spPr>
        <p:txBody>
          <a:bodyPr wrap="square" rtlCol="0">
            <a:spAutoFit/>
          </a:bodyPr>
          <a:lstStyle/>
          <a:p>
            <a:pPr algn="r"/>
            <a:r>
              <a:rPr lang="en-GB" sz="1200" u="sng" dirty="0">
                <a:solidFill>
                  <a:schemeClr val="bg1"/>
                </a:solidFill>
                <a:latin typeface="+mn-lt"/>
                <a:cs typeface="Arial" panose="020B0604020202020204" pitchFamily="34" charset="0"/>
              </a:rPr>
              <a:t>MESA ERL simulation</a:t>
            </a:r>
            <a:r>
              <a:rPr lang="fr-FR" sz="1200" u="sng" baseline="30000" dirty="0">
                <a:solidFill>
                  <a:schemeClr val="bg1"/>
                </a:solidFill>
                <a:latin typeface="+mn-lt"/>
              </a:rPr>
              <a:t>©</a:t>
            </a:r>
            <a:endParaRPr lang="en-GB" sz="1200" u="sng" baseline="300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59314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a:extLst>
              <a:ext uri="{FF2B5EF4-FFF2-40B4-BE49-F238E27FC236}">
                <a16:creationId xmlns:a16="http://schemas.microsoft.com/office/drawing/2014/main" id="{2A90EB4E-3DA8-4B32-AD8F-BC8A958EC731}"/>
              </a:ext>
            </a:extLst>
          </p:cNvPr>
          <p:cNvPicPr>
            <a:picLocks noGrp="1" noChangeAspect="1"/>
          </p:cNvPicPr>
          <p:nvPr>
            <p:ph sz="quarter" idx="4"/>
          </p:nvPr>
        </p:nvPicPr>
        <p:blipFill>
          <a:blip r:embed="rId2"/>
          <a:stretch>
            <a:fillRect/>
          </a:stretch>
        </p:blipFill>
        <p:spPr>
          <a:xfrm>
            <a:off x="35378" y="2235602"/>
            <a:ext cx="5279001" cy="2625199"/>
          </a:xfrm>
          <a:prstGeom prst="rect">
            <a:avLst/>
          </a:prstGeom>
        </p:spPr>
      </p:pic>
      <p:sp>
        <p:nvSpPr>
          <p:cNvPr id="7" name="Espace réservé de la date 6">
            <a:extLst>
              <a:ext uri="{FF2B5EF4-FFF2-40B4-BE49-F238E27FC236}">
                <a16:creationId xmlns:a16="http://schemas.microsoft.com/office/drawing/2014/main" id="{1282D066-EB34-4F67-9ACB-5C3884187EB6}"/>
              </a:ext>
            </a:extLst>
          </p:cNvPr>
          <p:cNvSpPr>
            <a:spLocks noGrp="1"/>
          </p:cNvSpPr>
          <p:nvPr>
            <p:ph type="dt" sz="half" idx="10"/>
          </p:nvPr>
        </p:nvSpPr>
        <p:spPr/>
        <p:txBody>
          <a:bodyPr/>
          <a:lstStyle/>
          <a:p>
            <a:r>
              <a:rPr lang="fr-FR">
                <a:latin typeface="+mn-lt"/>
              </a:rPr>
              <a:t>07/04/2022</a:t>
            </a:r>
            <a:endParaRPr lang="fr-FR" dirty="0">
              <a:latin typeface="+mn-lt"/>
            </a:endParaRPr>
          </a:p>
        </p:txBody>
      </p:sp>
      <p:sp>
        <p:nvSpPr>
          <p:cNvPr id="8" name="Espace réservé du pied de page 7">
            <a:extLst>
              <a:ext uri="{FF2B5EF4-FFF2-40B4-BE49-F238E27FC236}">
                <a16:creationId xmlns:a16="http://schemas.microsoft.com/office/drawing/2014/main" id="{836237A1-F912-4100-82FD-C4C04C2E670F}"/>
              </a:ext>
            </a:extLst>
          </p:cNvPr>
          <p:cNvSpPr>
            <a:spLocks noGrp="1"/>
          </p:cNvSpPr>
          <p:nvPr>
            <p:ph type="ftr" sz="quarter" idx="11"/>
          </p:nvPr>
        </p:nvSpPr>
        <p:spPr/>
        <p:txBody>
          <a:bodyPr/>
          <a:lstStyle/>
          <a:p>
            <a:r>
              <a:rPr lang="fr-FR">
                <a:latin typeface="+mn-lt"/>
              </a:rPr>
              <a:t>Journées Réseau Instrumentation Faisceau 2022 </a:t>
            </a:r>
            <a:endParaRPr lang="fr-FR" dirty="0">
              <a:latin typeface="+mn-lt"/>
            </a:endParaRPr>
          </a:p>
        </p:txBody>
      </p:sp>
      <p:sp>
        <p:nvSpPr>
          <p:cNvPr id="9" name="Espace réservé du numéro de diapositive 8">
            <a:extLst>
              <a:ext uri="{FF2B5EF4-FFF2-40B4-BE49-F238E27FC236}">
                <a16:creationId xmlns:a16="http://schemas.microsoft.com/office/drawing/2014/main" id="{A72587EE-AD13-4C4C-8C79-7C3E5099CBCA}"/>
              </a:ext>
            </a:extLst>
          </p:cNvPr>
          <p:cNvSpPr>
            <a:spLocks noGrp="1"/>
          </p:cNvSpPr>
          <p:nvPr>
            <p:ph type="sldNum" sz="quarter" idx="12"/>
          </p:nvPr>
        </p:nvSpPr>
        <p:spPr>
          <a:xfrm>
            <a:off x="8159407" y="5443785"/>
            <a:ext cx="2422525" cy="322263"/>
          </a:xfrm>
        </p:spPr>
        <p:txBody>
          <a:bodyPr/>
          <a:lstStyle/>
          <a:p>
            <a:fld id="{77E71596-5F9D-49C5-9701-16B3CA54319D}" type="slidenum">
              <a:rPr lang="fr-FR" smtClean="0">
                <a:latin typeface="+mn-lt"/>
              </a:rPr>
              <a:pPr/>
              <a:t>18</a:t>
            </a:fld>
            <a:endParaRPr lang="fr-FR" dirty="0">
              <a:latin typeface="+mn-lt"/>
            </a:endParaRPr>
          </a:p>
        </p:txBody>
      </p:sp>
      <p:sp>
        <p:nvSpPr>
          <p:cNvPr id="15" name="Rectangle 14">
            <a:extLst>
              <a:ext uri="{FF2B5EF4-FFF2-40B4-BE49-F238E27FC236}">
                <a16:creationId xmlns:a16="http://schemas.microsoft.com/office/drawing/2014/main" id="{72B7FD8F-34DC-4BBD-84B5-69F19EF55A9C}"/>
              </a:ext>
            </a:extLst>
          </p:cNvPr>
          <p:cNvSpPr/>
          <p:nvPr/>
        </p:nvSpPr>
        <p:spPr>
          <a:xfrm>
            <a:off x="209946" y="1819892"/>
            <a:ext cx="5043945" cy="400110"/>
          </a:xfrm>
          <a:prstGeom prst="rect">
            <a:avLst/>
          </a:prstGeom>
        </p:spPr>
        <p:txBody>
          <a:bodyPr wrap="none">
            <a:spAutoFit/>
          </a:bodyPr>
          <a:lstStyle/>
          <a:p>
            <a:r>
              <a:rPr lang="en-US" b="1" dirty="0" err="1">
                <a:latin typeface="+mn-lt"/>
              </a:rPr>
              <a:t>LHeC</a:t>
            </a:r>
            <a:r>
              <a:rPr lang="en-US" dirty="0">
                <a:latin typeface="+mn-lt"/>
              </a:rPr>
              <a:t> and </a:t>
            </a:r>
            <a:r>
              <a:rPr lang="en-US" b="1" dirty="0">
                <a:latin typeface="+mn-lt"/>
              </a:rPr>
              <a:t>FCC-eh</a:t>
            </a:r>
            <a:r>
              <a:rPr lang="en-US" dirty="0">
                <a:latin typeface="+mn-lt"/>
              </a:rPr>
              <a:t> are partners of LHC and FCC. </a:t>
            </a:r>
            <a:endParaRPr lang="fr-FR" dirty="0">
              <a:latin typeface="+mn-lt"/>
            </a:endParaRPr>
          </a:p>
        </p:txBody>
      </p:sp>
      <p:sp>
        <p:nvSpPr>
          <p:cNvPr id="18" name="Espace réservé du texte 2">
            <a:extLst>
              <a:ext uri="{FF2B5EF4-FFF2-40B4-BE49-F238E27FC236}">
                <a16:creationId xmlns:a16="http://schemas.microsoft.com/office/drawing/2014/main" id="{B1783123-74C9-4924-BCB2-B3235180E404}"/>
              </a:ext>
            </a:extLst>
          </p:cNvPr>
          <p:cNvSpPr txBox="1">
            <a:spLocks/>
          </p:cNvSpPr>
          <p:nvPr/>
        </p:nvSpPr>
        <p:spPr>
          <a:xfrm>
            <a:off x="417835" y="870395"/>
            <a:ext cx="4596803" cy="688831"/>
          </a:xfrm>
          <a:prstGeom prst="rect">
            <a:avLst/>
          </a:prstGeom>
          <a:solidFill>
            <a:schemeClr val="accent4">
              <a:lumMod val="40000"/>
              <a:lumOff val="60000"/>
            </a:schemeClr>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spcAft>
                <a:spcPts val="0"/>
              </a:spcAft>
            </a:pPr>
            <a:r>
              <a:rPr lang="en-US" sz="2000" dirty="0"/>
              <a:t>Energy frontier DIS at HEP </a:t>
            </a:r>
            <a:r>
              <a:rPr lang="en-US" sz="2000" b="0" dirty="0"/>
              <a:t>is necessary to explore SM and beyond</a:t>
            </a:r>
          </a:p>
        </p:txBody>
      </p:sp>
      <p:sp>
        <p:nvSpPr>
          <p:cNvPr id="20" name="ZoneTexte 19">
            <a:extLst>
              <a:ext uri="{FF2B5EF4-FFF2-40B4-BE49-F238E27FC236}">
                <a16:creationId xmlns:a16="http://schemas.microsoft.com/office/drawing/2014/main" id="{D1B605EC-B3DD-46DF-A48E-6362979F6B52}"/>
              </a:ext>
            </a:extLst>
          </p:cNvPr>
          <p:cNvSpPr txBox="1"/>
          <p:nvPr/>
        </p:nvSpPr>
        <p:spPr>
          <a:xfrm>
            <a:off x="296680" y="4732659"/>
            <a:ext cx="4717958" cy="338554"/>
          </a:xfrm>
          <a:prstGeom prst="rect">
            <a:avLst/>
          </a:prstGeom>
          <a:noFill/>
        </p:spPr>
        <p:txBody>
          <a:bodyPr wrap="none" rtlCol="0">
            <a:spAutoFit/>
          </a:bodyPr>
          <a:lstStyle/>
          <a:p>
            <a:r>
              <a:rPr lang="fr-FR" sz="1600" dirty="0" err="1"/>
              <a:t>Same</a:t>
            </a:r>
            <a:r>
              <a:rPr lang="fr-FR" sz="1600" dirty="0"/>
              <a:t> </a:t>
            </a:r>
            <a:r>
              <a:rPr lang="fr-FR" sz="1600" dirty="0" err="1"/>
              <a:t>parameters</a:t>
            </a:r>
            <a:r>
              <a:rPr lang="fr-FR" sz="1600" dirty="0"/>
              <a:t> as the </a:t>
            </a:r>
            <a:r>
              <a:rPr lang="fr-FR" sz="1600" dirty="0" err="1"/>
              <a:t>ones</a:t>
            </a:r>
            <a:r>
              <a:rPr lang="fr-FR" sz="1600" dirty="0"/>
              <a:t> for </a:t>
            </a:r>
            <a:r>
              <a:rPr lang="fr-FR" sz="1600" dirty="0" err="1"/>
              <a:t>PERLE@Orsay</a:t>
            </a:r>
            <a:endParaRPr lang="fr-FR" sz="1600" dirty="0"/>
          </a:p>
        </p:txBody>
      </p:sp>
      <p:grpSp>
        <p:nvGrpSpPr>
          <p:cNvPr id="24" name="Groupe 23">
            <a:extLst>
              <a:ext uri="{FF2B5EF4-FFF2-40B4-BE49-F238E27FC236}">
                <a16:creationId xmlns:a16="http://schemas.microsoft.com/office/drawing/2014/main" id="{02731A39-F906-44E3-A497-24563A3FF1C1}"/>
              </a:ext>
            </a:extLst>
          </p:cNvPr>
          <p:cNvGrpSpPr/>
          <p:nvPr/>
        </p:nvGrpSpPr>
        <p:grpSpPr>
          <a:xfrm>
            <a:off x="9444331" y="4217640"/>
            <a:ext cx="1529474" cy="1442988"/>
            <a:chOff x="12146879" y="-627200"/>
            <a:chExt cx="2612582" cy="2682536"/>
          </a:xfrm>
        </p:grpSpPr>
        <p:pic>
          <p:nvPicPr>
            <p:cNvPr id="21" name="Picture 3">
              <a:extLst>
                <a:ext uri="{FF2B5EF4-FFF2-40B4-BE49-F238E27FC236}">
                  <a16:creationId xmlns:a16="http://schemas.microsoft.com/office/drawing/2014/main" id="{B3B29859-CAD9-4DBA-B631-6562E9E1CC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6653" y="-627200"/>
              <a:ext cx="1703580" cy="2682536"/>
            </a:xfrm>
            <a:prstGeom prst="rect">
              <a:avLst/>
            </a:prstGeom>
            <a:ln>
              <a:solidFill>
                <a:srgbClr val="002060"/>
              </a:solidFill>
            </a:ln>
          </p:spPr>
        </p:pic>
        <p:sp>
          <p:nvSpPr>
            <p:cNvPr id="22" name="TextBox 5">
              <a:extLst>
                <a:ext uri="{FF2B5EF4-FFF2-40B4-BE49-F238E27FC236}">
                  <a16:creationId xmlns:a16="http://schemas.microsoft.com/office/drawing/2014/main" id="{D7735325-0D24-434F-9B3C-339EA3BAEC48}"/>
                </a:ext>
              </a:extLst>
            </p:cNvPr>
            <p:cNvSpPr txBox="1"/>
            <p:nvPr/>
          </p:nvSpPr>
          <p:spPr>
            <a:xfrm>
              <a:off x="12451090" y="1698258"/>
              <a:ext cx="2308371" cy="257472"/>
            </a:xfrm>
            <a:prstGeom prst="rect">
              <a:avLst/>
            </a:prstGeom>
            <a:noFill/>
          </p:spPr>
          <p:txBody>
            <a:bodyPr wrap="square" rtlCol="0">
              <a:spAutoFit/>
            </a:bodyPr>
            <a:lstStyle/>
            <a:p>
              <a:r>
                <a:rPr lang="en-DE" sz="300" dirty="0">
                  <a:solidFill>
                    <a:srgbClr val="002060"/>
                  </a:solidFill>
                  <a:latin typeface="+mn-lt"/>
                </a:rPr>
                <a:t>arXiv:2007:14491 (400 pages, 300 authors)</a:t>
              </a:r>
            </a:p>
          </p:txBody>
        </p:sp>
        <p:sp>
          <p:nvSpPr>
            <p:cNvPr id="23" name="Title 1">
              <a:extLst>
                <a:ext uri="{FF2B5EF4-FFF2-40B4-BE49-F238E27FC236}">
                  <a16:creationId xmlns:a16="http://schemas.microsoft.com/office/drawing/2014/main" id="{0B823EB3-AF83-4F8B-9B9D-3F008A8FBC30}"/>
                </a:ext>
              </a:extLst>
            </p:cNvPr>
            <p:cNvSpPr txBox="1">
              <a:spLocks/>
            </p:cNvSpPr>
            <p:nvPr/>
          </p:nvSpPr>
          <p:spPr>
            <a:xfrm>
              <a:off x="12146879" y="-488079"/>
              <a:ext cx="2089001" cy="54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DE" sz="900" b="1" dirty="0">
                  <a:solidFill>
                    <a:srgbClr val="C00000"/>
                  </a:solidFill>
                  <a:latin typeface="+mn-lt"/>
                </a:rPr>
                <a:t>Published in 2020</a:t>
              </a:r>
            </a:p>
          </p:txBody>
        </p:sp>
      </p:grpSp>
      <p:sp>
        <p:nvSpPr>
          <p:cNvPr id="26" name="Rectangle 25">
            <a:extLst>
              <a:ext uri="{FF2B5EF4-FFF2-40B4-BE49-F238E27FC236}">
                <a16:creationId xmlns:a16="http://schemas.microsoft.com/office/drawing/2014/main" id="{77CD0078-316F-436A-9D7A-3E53B57D1AA8}"/>
              </a:ext>
            </a:extLst>
          </p:cNvPr>
          <p:cNvSpPr/>
          <p:nvPr/>
        </p:nvSpPr>
        <p:spPr>
          <a:xfrm>
            <a:off x="3467441" y="2235602"/>
            <a:ext cx="1573817"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200" b="1" kern="0" dirty="0">
                <a:solidFill>
                  <a:prstClr val="black"/>
                </a:solidFill>
                <a:latin typeface="Calibri" panose="020F0502020204030204"/>
                <a:cs typeface="+mn-cs"/>
              </a:rPr>
              <a:t>I(e) = </a:t>
            </a:r>
            <a:r>
              <a:rPr kumimoji="0" lang="de-DE" sz="1200" b="1" i="0" u="none" strike="noStrike" kern="0" cap="none" spc="0" normalizeH="0" baseline="0" noProof="0" dirty="0">
                <a:ln>
                  <a:noFill/>
                </a:ln>
                <a:solidFill>
                  <a:prstClr val="black"/>
                </a:solidFill>
                <a:effectLst/>
                <a:uLnTx/>
                <a:uFillTx/>
                <a:latin typeface="Calibri" panose="020F0502020204030204"/>
                <a:cs typeface="+mn-cs"/>
              </a:rPr>
              <a:t>20mA</a:t>
            </a:r>
            <a:endParaRPr kumimoji="0" lang="fr-FR" sz="1200" b="1" i="0" u="none" strike="noStrike" kern="0" cap="none" spc="0" normalizeH="0" baseline="0" noProof="0" dirty="0">
              <a:ln>
                <a:noFill/>
              </a:ln>
              <a:solidFill>
                <a:sysClr val="windowText" lastClr="000000"/>
              </a:solidFill>
              <a:effectLst/>
              <a:uLnTx/>
              <a:uFillTx/>
            </a:endParaRPr>
          </a:p>
        </p:txBody>
      </p:sp>
      <p:pic>
        <p:nvPicPr>
          <p:cNvPr id="28" name="Picture 2">
            <a:extLst>
              <a:ext uri="{FF2B5EF4-FFF2-40B4-BE49-F238E27FC236}">
                <a16:creationId xmlns:a16="http://schemas.microsoft.com/office/drawing/2014/main" id="{E3AD9D7E-9F2E-4E4E-B8A7-E3A6FB4EBE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5845" y="749311"/>
            <a:ext cx="3479134" cy="3414139"/>
          </a:xfrm>
          <a:prstGeom prst="rect">
            <a:avLst/>
          </a:prstGeom>
        </p:spPr>
      </p:pic>
      <p:sp>
        <p:nvSpPr>
          <p:cNvPr id="29" name="TextBox 4">
            <a:extLst>
              <a:ext uri="{FF2B5EF4-FFF2-40B4-BE49-F238E27FC236}">
                <a16:creationId xmlns:a16="http://schemas.microsoft.com/office/drawing/2014/main" id="{9EC6DFBE-EF92-4777-B4EB-A505D8EFDBEE}"/>
              </a:ext>
            </a:extLst>
          </p:cNvPr>
          <p:cNvSpPr txBox="1"/>
          <p:nvPr/>
        </p:nvSpPr>
        <p:spPr>
          <a:xfrm>
            <a:off x="5360848" y="4265851"/>
            <a:ext cx="5244060" cy="1015663"/>
          </a:xfrm>
          <a:prstGeom prst="rect">
            <a:avLst/>
          </a:prstGeom>
          <a:noFill/>
          <a:ln w="15875">
            <a:noFill/>
          </a:ln>
        </p:spPr>
        <p:txBody>
          <a:bodyPr wrap="square" rtlCol="0">
            <a:spAutoFit/>
          </a:bodyPr>
          <a:lstStyle/>
          <a:p>
            <a:pPr marL="285750" indent="-285750">
              <a:buFont typeface="Arial" panose="020B0604020202020204" pitchFamily="34" charset="0"/>
              <a:buChar char="•"/>
            </a:pPr>
            <a:r>
              <a:rPr lang="en-US" sz="1200" dirty="0">
                <a:solidFill>
                  <a:srgbClr val="000090"/>
                </a:solidFill>
                <a:latin typeface="+mn-lt"/>
              </a:rPr>
              <a:t>Cleanest High Resolution  Microscope: QCD Discovery</a:t>
            </a:r>
          </a:p>
          <a:p>
            <a:pPr marL="285750" indent="-285750">
              <a:buFont typeface="Arial" panose="020B0604020202020204" pitchFamily="34" charset="0"/>
              <a:buChar char="•"/>
            </a:pPr>
            <a:r>
              <a:rPr lang="en-US" sz="1200" dirty="0">
                <a:solidFill>
                  <a:srgbClr val="000090"/>
                </a:solidFill>
                <a:latin typeface="+mn-lt"/>
              </a:rPr>
              <a:t>Empowering the LHC/FCC Search </a:t>
            </a:r>
            <a:r>
              <a:rPr lang="en-US" sz="1200" dirty="0" err="1">
                <a:solidFill>
                  <a:srgbClr val="000090"/>
                </a:solidFill>
                <a:latin typeface="+mn-lt"/>
              </a:rPr>
              <a:t>Programme</a:t>
            </a:r>
            <a:endParaRPr lang="en-US" sz="1200" dirty="0">
              <a:solidFill>
                <a:srgbClr val="000090"/>
              </a:solidFill>
              <a:latin typeface="+mn-lt"/>
            </a:endParaRPr>
          </a:p>
          <a:p>
            <a:pPr marL="285750" indent="-285750">
              <a:buFont typeface="Arial" panose="020B0604020202020204" pitchFamily="34" charset="0"/>
              <a:buChar char="•"/>
            </a:pPr>
            <a:r>
              <a:rPr lang="en-US" sz="1200" dirty="0">
                <a:solidFill>
                  <a:srgbClr val="000090"/>
                </a:solidFill>
                <a:latin typeface="+mn-lt"/>
              </a:rPr>
              <a:t>Transformation of LHC/</a:t>
            </a:r>
            <a:r>
              <a:rPr lang="en-US" sz="1200" dirty="0" err="1">
                <a:solidFill>
                  <a:srgbClr val="000090"/>
                </a:solidFill>
                <a:latin typeface="+mn-lt"/>
              </a:rPr>
              <a:t>FCChh</a:t>
            </a:r>
            <a:r>
              <a:rPr lang="en-US" sz="1200" dirty="0">
                <a:solidFill>
                  <a:srgbClr val="000090"/>
                </a:solidFill>
                <a:latin typeface="+mn-lt"/>
              </a:rPr>
              <a:t> into high precision Higgs facility</a:t>
            </a:r>
          </a:p>
          <a:p>
            <a:pPr marL="285750" indent="-285750">
              <a:buFont typeface="Arial" panose="020B0604020202020204" pitchFamily="34" charset="0"/>
              <a:buChar char="•"/>
            </a:pPr>
            <a:r>
              <a:rPr lang="en-US" sz="1200" dirty="0">
                <a:solidFill>
                  <a:srgbClr val="000090"/>
                </a:solidFill>
                <a:latin typeface="+mn-lt"/>
              </a:rPr>
              <a:t>Discovery (top, H, heavy </a:t>
            </a:r>
            <a:r>
              <a:rPr lang="en-US" sz="1200" dirty="0" err="1">
                <a:solidFill>
                  <a:srgbClr val="000090"/>
                </a:solidFill>
                <a:latin typeface="+mn-lt"/>
              </a:rPr>
              <a:t>ν’s</a:t>
            </a:r>
            <a:r>
              <a:rPr lang="en-US" sz="1200" dirty="0">
                <a:solidFill>
                  <a:srgbClr val="000090"/>
                </a:solidFill>
                <a:latin typeface="+mn-lt"/>
              </a:rPr>
              <a:t>..)  Beyond the Standard Model</a:t>
            </a:r>
          </a:p>
          <a:p>
            <a:pPr marL="285750" indent="-285750">
              <a:buFont typeface="Arial" panose="020B0604020202020204" pitchFamily="34" charset="0"/>
              <a:buChar char="•"/>
            </a:pPr>
            <a:r>
              <a:rPr lang="en-US" sz="1200" dirty="0">
                <a:solidFill>
                  <a:srgbClr val="000090"/>
                </a:solidFill>
                <a:latin typeface="+mn-lt"/>
              </a:rPr>
              <a:t>A Unique Nuclear Physics Facility</a:t>
            </a:r>
          </a:p>
        </p:txBody>
      </p:sp>
      <p:pic>
        <p:nvPicPr>
          <p:cNvPr id="30" name="Picture 5">
            <a:extLst>
              <a:ext uri="{FF2B5EF4-FFF2-40B4-BE49-F238E27FC236}">
                <a16:creationId xmlns:a16="http://schemas.microsoft.com/office/drawing/2014/main" id="{522AA9A7-57E7-4681-8A2D-430DCD87E1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8375" y="749311"/>
            <a:ext cx="1838212" cy="2041583"/>
          </a:xfrm>
          <a:prstGeom prst="rect">
            <a:avLst/>
          </a:prstGeom>
        </p:spPr>
      </p:pic>
      <p:pic>
        <p:nvPicPr>
          <p:cNvPr id="31" name="Picture 6">
            <a:extLst>
              <a:ext uri="{FF2B5EF4-FFF2-40B4-BE49-F238E27FC236}">
                <a16:creationId xmlns:a16="http://schemas.microsoft.com/office/drawing/2014/main" id="{7C1CA474-70AB-4A71-B087-D821280FE0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3518" y="2790894"/>
            <a:ext cx="1987085" cy="1448135"/>
          </a:xfrm>
          <a:prstGeom prst="rect">
            <a:avLst/>
          </a:prstGeom>
        </p:spPr>
      </p:pic>
      <p:sp>
        <p:nvSpPr>
          <p:cNvPr id="32" name="Rectangle 31">
            <a:extLst>
              <a:ext uri="{FF2B5EF4-FFF2-40B4-BE49-F238E27FC236}">
                <a16:creationId xmlns:a16="http://schemas.microsoft.com/office/drawing/2014/main" id="{53751814-1E0E-4331-A595-1AED6AF071D0}"/>
              </a:ext>
            </a:extLst>
          </p:cNvPr>
          <p:cNvSpPr/>
          <p:nvPr/>
        </p:nvSpPr>
        <p:spPr>
          <a:xfrm>
            <a:off x="7228246" y="2250713"/>
            <a:ext cx="150920" cy="381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09C74D54-D818-44B0-AFF0-98B7E186D6ED}"/>
              </a:ext>
            </a:extLst>
          </p:cNvPr>
          <p:cNvSpPr/>
          <p:nvPr/>
        </p:nvSpPr>
        <p:spPr>
          <a:xfrm>
            <a:off x="142559" y="1819892"/>
            <a:ext cx="5043945" cy="3586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34" name="Rectangle 33">
            <a:extLst>
              <a:ext uri="{FF2B5EF4-FFF2-40B4-BE49-F238E27FC236}">
                <a16:creationId xmlns:a16="http://schemas.microsoft.com/office/drawing/2014/main" id="{4AC3CA81-4B28-469E-B6D3-7312F6E09361}"/>
              </a:ext>
            </a:extLst>
          </p:cNvPr>
          <p:cNvSpPr/>
          <p:nvPr/>
        </p:nvSpPr>
        <p:spPr>
          <a:xfrm>
            <a:off x="5281867" y="749310"/>
            <a:ext cx="5433112" cy="4965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35" name="ZoneTexte 34">
            <a:extLst>
              <a:ext uri="{FF2B5EF4-FFF2-40B4-BE49-F238E27FC236}">
                <a16:creationId xmlns:a16="http://schemas.microsoft.com/office/drawing/2014/main" id="{BBFB9CB7-CACD-4ABF-AD95-EE5E62ECA4E1}"/>
              </a:ext>
            </a:extLst>
          </p:cNvPr>
          <p:cNvSpPr txBox="1"/>
          <p:nvPr/>
        </p:nvSpPr>
        <p:spPr>
          <a:xfrm>
            <a:off x="7336340" y="5417041"/>
            <a:ext cx="2010487" cy="276999"/>
          </a:xfrm>
          <a:prstGeom prst="rect">
            <a:avLst/>
          </a:prstGeom>
          <a:noFill/>
        </p:spPr>
        <p:txBody>
          <a:bodyPr wrap="none" rtlCol="0">
            <a:spAutoFit/>
          </a:bodyPr>
          <a:lstStyle/>
          <a:p>
            <a:r>
              <a:rPr lang="fr-FR" sz="1200" i="1" dirty="0"/>
              <a:t>Collection : </a:t>
            </a:r>
            <a:r>
              <a:rPr lang="fr-FR" sz="1200" i="1" dirty="0" err="1"/>
              <a:t>from</a:t>
            </a:r>
            <a:r>
              <a:rPr lang="fr-FR" sz="1200" i="1" dirty="0"/>
              <a:t> Max Klein</a:t>
            </a:r>
          </a:p>
        </p:txBody>
      </p:sp>
      <p:sp>
        <p:nvSpPr>
          <p:cNvPr id="36" name="ZoneTexte 35">
            <a:extLst>
              <a:ext uri="{FF2B5EF4-FFF2-40B4-BE49-F238E27FC236}">
                <a16:creationId xmlns:a16="http://schemas.microsoft.com/office/drawing/2014/main" id="{5CA0DFB2-20DD-4CC5-898F-58DF8581806C}"/>
              </a:ext>
            </a:extLst>
          </p:cNvPr>
          <p:cNvSpPr txBox="1"/>
          <p:nvPr/>
        </p:nvSpPr>
        <p:spPr>
          <a:xfrm>
            <a:off x="1162837" y="149145"/>
            <a:ext cx="8249823" cy="400110"/>
          </a:xfrm>
          <a:prstGeom prst="rect">
            <a:avLst/>
          </a:prstGeom>
          <a:noFill/>
        </p:spPr>
        <p:txBody>
          <a:bodyPr wrap="none" rtlCol="0">
            <a:spAutoFit/>
          </a:bodyPr>
          <a:lstStyle/>
          <a:p>
            <a:r>
              <a:rPr lang="fr-FR" b="1" dirty="0">
                <a:latin typeface="+mn-lt"/>
              </a:rPr>
              <a:t>DIS (</a:t>
            </a:r>
            <a:r>
              <a:rPr lang="fr-FR" b="1" dirty="0" err="1">
                <a:latin typeface="+mn-lt"/>
              </a:rPr>
              <a:t>Deep</a:t>
            </a:r>
            <a:r>
              <a:rPr lang="fr-FR" b="1" dirty="0">
                <a:latin typeface="+mn-lt"/>
              </a:rPr>
              <a:t> </a:t>
            </a:r>
            <a:r>
              <a:rPr lang="fr-FR" b="1" dirty="0" err="1">
                <a:latin typeface="+mn-lt"/>
              </a:rPr>
              <a:t>Inelastic</a:t>
            </a:r>
            <a:r>
              <a:rPr lang="fr-FR" b="1" dirty="0">
                <a:latin typeface="+mn-lt"/>
              </a:rPr>
              <a:t> </a:t>
            </a:r>
            <a:r>
              <a:rPr lang="fr-FR" b="1" dirty="0" err="1">
                <a:latin typeface="+mn-lt"/>
              </a:rPr>
              <a:t>Scattering</a:t>
            </a:r>
            <a:r>
              <a:rPr lang="fr-FR" b="1" dirty="0">
                <a:latin typeface="+mn-lt"/>
              </a:rPr>
              <a:t>) </a:t>
            </a:r>
            <a:r>
              <a:rPr lang="fr-FR" b="1" dirty="0" err="1">
                <a:latin typeface="+mn-lt"/>
              </a:rPr>
              <a:t>ep</a:t>
            </a:r>
            <a:r>
              <a:rPr lang="fr-FR" b="1" dirty="0">
                <a:latin typeface="+mn-lt"/>
              </a:rPr>
              <a:t> </a:t>
            </a:r>
            <a:r>
              <a:rPr lang="fr-FR" b="1" dirty="0" err="1">
                <a:latin typeface="+mn-lt"/>
              </a:rPr>
              <a:t>Physics</a:t>
            </a:r>
            <a:r>
              <a:rPr lang="fr-FR" b="1" dirty="0">
                <a:latin typeface="+mn-lt"/>
              </a:rPr>
              <a:t> at High Energy in the </a:t>
            </a:r>
            <a:r>
              <a:rPr lang="fr-FR" b="1" dirty="0" err="1">
                <a:latin typeface="+mn-lt"/>
              </a:rPr>
              <a:t>next</a:t>
            </a:r>
            <a:r>
              <a:rPr lang="fr-FR" b="1" dirty="0">
                <a:latin typeface="+mn-lt"/>
              </a:rPr>
              <a:t> </a:t>
            </a:r>
            <a:r>
              <a:rPr lang="fr-FR" b="1" dirty="0" err="1">
                <a:latin typeface="+mn-lt"/>
              </a:rPr>
              <a:t>decades</a:t>
            </a:r>
            <a:endParaRPr lang="fr-FR" b="1" dirty="0">
              <a:latin typeface="+mn-lt"/>
            </a:endParaRPr>
          </a:p>
        </p:txBody>
      </p:sp>
    </p:spTree>
    <p:extLst>
      <p:ext uri="{BB962C8B-B14F-4D97-AF65-F5344CB8AC3E}">
        <p14:creationId xmlns:p14="http://schemas.microsoft.com/office/powerpoint/2010/main" val="284385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B6D53EFD-D3FA-4A1D-BD8C-1F2A5063870D}"/>
              </a:ext>
            </a:extLst>
          </p:cNvPr>
          <p:cNvSpPr>
            <a:spLocks noGrp="1"/>
          </p:cNvSpPr>
          <p:nvPr>
            <p:ph type="dt" sz="half" idx="10"/>
          </p:nvPr>
        </p:nvSpPr>
        <p:spPr/>
        <p:txBody>
          <a:bodyPr/>
          <a:lstStyle/>
          <a:p>
            <a:r>
              <a:rPr lang="fr-FR"/>
              <a:t>07/04/2022</a:t>
            </a:r>
            <a:endParaRPr lang="fr-FR" dirty="0"/>
          </a:p>
        </p:txBody>
      </p:sp>
      <p:sp>
        <p:nvSpPr>
          <p:cNvPr id="8" name="Espace réservé du pied de page 7">
            <a:extLst>
              <a:ext uri="{FF2B5EF4-FFF2-40B4-BE49-F238E27FC236}">
                <a16:creationId xmlns:a16="http://schemas.microsoft.com/office/drawing/2014/main" id="{E75C91E5-C6E3-4F56-9596-994BD743A5F9}"/>
              </a:ext>
            </a:extLst>
          </p:cNvPr>
          <p:cNvSpPr>
            <a:spLocks noGrp="1"/>
          </p:cNvSpPr>
          <p:nvPr>
            <p:ph type="ftr" sz="quarter" idx="11"/>
          </p:nvPr>
        </p:nvSpPr>
        <p:spPr/>
        <p:txBody>
          <a:bodyPr/>
          <a:lstStyle/>
          <a:p>
            <a:r>
              <a:rPr lang="fr-FR"/>
              <a:t>Journées Réseau Instrumentation Faisceau 2022 </a:t>
            </a:r>
            <a:endParaRPr lang="fr-FR" dirty="0"/>
          </a:p>
        </p:txBody>
      </p:sp>
      <p:sp>
        <p:nvSpPr>
          <p:cNvPr id="9" name="Espace réservé du numéro de diapositive 8">
            <a:extLst>
              <a:ext uri="{FF2B5EF4-FFF2-40B4-BE49-F238E27FC236}">
                <a16:creationId xmlns:a16="http://schemas.microsoft.com/office/drawing/2014/main" id="{859B749E-2F81-4195-91D3-4222BB1E5D1A}"/>
              </a:ext>
            </a:extLst>
          </p:cNvPr>
          <p:cNvSpPr>
            <a:spLocks noGrp="1"/>
          </p:cNvSpPr>
          <p:nvPr>
            <p:ph type="sldNum" sz="quarter" idx="12"/>
          </p:nvPr>
        </p:nvSpPr>
        <p:spPr/>
        <p:txBody>
          <a:bodyPr/>
          <a:lstStyle/>
          <a:p>
            <a:fld id="{77E71596-5F9D-49C5-9701-16B3CA54319D}" type="slidenum">
              <a:rPr lang="fr-FR" smtClean="0"/>
              <a:pPr/>
              <a:t>19</a:t>
            </a:fld>
            <a:endParaRPr lang="fr-FR" dirty="0"/>
          </a:p>
        </p:txBody>
      </p:sp>
      <p:sp>
        <p:nvSpPr>
          <p:cNvPr id="12" name="Titre 11">
            <a:extLst>
              <a:ext uri="{FF2B5EF4-FFF2-40B4-BE49-F238E27FC236}">
                <a16:creationId xmlns:a16="http://schemas.microsoft.com/office/drawing/2014/main" id="{B000D9CA-B9B9-4601-9D9F-8DB25D2FA4A6}"/>
              </a:ext>
            </a:extLst>
          </p:cNvPr>
          <p:cNvSpPr txBox="1">
            <a:spLocks noGrp="1"/>
          </p:cNvSpPr>
          <p:nvPr>
            <p:ph type="title"/>
          </p:nvPr>
        </p:nvSpPr>
        <p:spPr>
          <a:xfrm>
            <a:off x="1547877" y="120760"/>
            <a:ext cx="8154155" cy="424732"/>
          </a:xfrm>
          <a:prstGeom prst="rect">
            <a:avLst/>
          </a:prstGeom>
          <a:noFill/>
        </p:spPr>
        <p:txBody>
          <a:bodyPr wrap="none" rtlCol="0">
            <a:spAutoFit/>
          </a:bodyPr>
          <a:lstStyle/>
          <a:p>
            <a:r>
              <a:rPr lang="fr-FR" dirty="0">
                <a:solidFill>
                  <a:schemeClr val="accent5">
                    <a:lumMod val="75000"/>
                  </a:schemeClr>
                </a:solidFill>
                <a:latin typeface="+mn-lt"/>
              </a:rPr>
              <a:t>The New Frontier : e-RIB (Radioactive </a:t>
            </a:r>
            <a:r>
              <a:rPr lang="fr-FR" dirty="0" err="1">
                <a:solidFill>
                  <a:schemeClr val="accent5">
                    <a:lumMod val="75000"/>
                  </a:schemeClr>
                </a:solidFill>
                <a:latin typeface="+mn-lt"/>
              </a:rPr>
              <a:t>Nuclei</a:t>
            </a:r>
            <a:r>
              <a:rPr lang="fr-FR" dirty="0">
                <a:solidFill>
                  <a:schemeClr val="accent5">
                    <a:lumMod val="75000"/>
                  </a:schemeClr>
                </a:solidFill>
                <a:latin typeface="+mn-lt"/>
              </a:rPr>
              <a:t> Beam)</a:t>
            </a:r>
            <a:r>
              <a:rPr lang="fr-FR" dirty="0" err="1">
                <a:solidFill>
                  <a:schemeClr val="accent5">
                    <a:lumMod val="75000"/>
                  </a:schemeClr>
                </a:solidFill>
                <a:latin typeface="+mn-lt"/>
              </a:rPr>
              <a:t>scattering</a:t>
            </a:r>
            <a:r>
              <a:rPr lang="fr-FR" dirty="0">
                <a:solidFill>
                  <a:schemeClr val="accent5">
                    <a:lumMod val="75000"/>
                  </a:schemeClr>
                </a:solidFill>
                <a:latin typeface="+mn-lt"/>
              </a:rPr>
              <a:t> !</a:t>
            </a:r>
          </a:p>
        </p:txBody>
      </p:sp>
      <p:sp>
        <p:nvSpPr>
          <p:cNvPr id="14" name="Rectangle 13">
            <a:extLst>
              <a:ext uri="{FF2B5EF4-FFF2-40B4-BE49-F238E27FC236}">
                <a16:creationId xmlns:a16="http://schemas.microsoft.com/office/drawing/2014/main" id="{E0843341-E1FC-405C-94BF-FAFCEA71BF7B}"/>
              </a:ext>
            </a:extLst>
          </p:cNvPr>
          <p:cNvSpPr/>
          <p:nvPr/>
        </p:nvSpPr>
        <p:spPr>
          <a:xfrm>
            <a:off x="2064951" y="655221"/>
            <a:ext cx="6633804" cy="646331"/>
          </a:xfrm>
          <a:prstGeom prst="rect">
            <a:avLst/>
          </a:prstGeom>
          <a:solidFill>
            <a:schemeClr val="accent4">
              <a:lumMod val="20000"/>
              <a:lumOff val="80000"/>
            </a:schemeClr>
          </a:solidFill>
        </p:spPr>
        <p:txBody>
          <a:bodyPr wrap="square">
            <a:spAutoFit/>
          </a:bodyPr>
          <a:lstStyle/>
          <a:p>
            <a:pPr algn="ctr"/>
            <a:r>
              <a:rPr lang="en-US" sz="1800" dirty="0">
                <a:solidFill>
                  <a:prstClr val="black"/>
                </a:solidFill>
                <a:latin typeface="+mn-lt"/>
              </a:rPr>
              <a:t>A completely new horizon, explore the interior of exotic nuclei : </a:t>
            </a:r>
          </a:p>
          <a:p>
            <a:pPr algn="ctr"/>
            <a:r>
              <a:rPr lang="fr-FR" sz="1800" dirty="0">
                <a:solidFill>
                  <a:srgbClr val="FF0000"/>
                </a:solidFill>
                <a:latin typeface="+mn-lt"/>
              </a:rPr>
              <a:t>charge radius, </a:t>
            </a:r>
            <a:r>
              <a:rPr lang="fr-FR" sz="1800" dirty="0" err="1">
                <a:solidFill>
                  <a:srgbClr val="FF0000"/>
                </a:solidFill>
                <a:latin typeface="+mn-lt"/>
              </a:rPr>
              <a:t>shape</a:t>
            </a:r>
            <a:r>
              <a:rPr lang="fr-FR" sz="1800" dirty="0">
                <a:solidFill>
                  <a:srgbClr val="FF0000"/>
                </a:solidFill>
                <a:latin typeface="+mn-lt"/>
              </a:rPr>
              <a:t>… New </a:t>
            </a:r>
            <a:r>
              <a:rPr lang="fr-FR" sz="1800" dirty="0" err="1">
                <a:solidFill>
                  <a:srgbClr val="FF0000"/>
                </a:solidFill>
                <a:latin typeface="+mn-lt"/>
              </a:rPr>
              <a:t>properties</a:t>
            </a:r>
            <a:r>
              <a:rPr lang="fr-FR" sz="1800" dirty="0">
                <a:solidFill>
                  <a:srgbClr val="FF0000"/>
                </a:solidFill>
                <a:latin typeface="+mn-lt"/>
              </a:rPr>
              <a:t> are </a:t>
            </a:r>
            <a:r>
              <a:rPr lang="fr-FR" sz="1800" dirty="0" err="1">
                <a:solidFill>
                  <a:srgbClr val="FF0000"/>
                </a:solidFill>
                <a:latin typeface="+mn-lt"/>
              </a:rPr>
              <a:t>emerging</a:t>
            </a:r>
            <a:r>
              <a:rPr lang="fr-FR" sz="1800" dirty="0">
                <a:solidFill>
                  <a:srgbClr val="FF0000"/>
                </a:solidFill>
                <a:latin typeface="+mn-lt"/>
              </a:rPr>
              <a:t> (halo, </a:t>
            </a:r>
            <a:r>
              <a:rPr lang="fr-FR" sz="1800" dirty="0" err="1">
                <a:solidFill>
                  <a:srgbClr val="FF0000"/>
                </a:solidFill>
                <a:latin typeface="+mn-lt"/>
              </a:rPr>
              <a:t>pairing</a:t>
            </a:r>
            <a:r>
              <a:rPr lang="fr-FR" sz="1800" dirty="0">
                <a:solidFill>
                  <a:srgbClr val="FF0000"/>
                </a:solidFill>
                <a:latin typeface="+mn-lt"/>
              </a:rPr>
              <a:t>..) ! </a:t>
            </a:r>
            <a:endParaRPr lang="fr-FR" sz="1800" dirty="0">
              <a:latin typeface="+mn-lt"/>
            </a:endParaRPr>
          </a:p>
        </p:txBody>
      </p:sp>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740BAB77-D94F-48E1-A025-0FFF9AF8B387}"/>
                  </a:ext>
                </a:extLst>
              </p:cNvPr>
              <p:cNvSpPr txBox="1"/>
              <p:nvPr/>
            </p:nvSpPr>
            <p:spPr>
              <a:xfrm>
                <a:off x="163420" y="1490077"/>
                <a:ext cx="5395304" cy="1820691"/>
              </a:xfrm>
              <a:prstGeom prst="rect">
                <a:avLst/>
              </a:prstGeom>
              <a:noFill/>
              <a:ln w="28575">
                <a:noFill/>
              </a:ln>
            </p:spPr>
            <p:txBody>
              <a:bodyPr wrap="square" rtlCol="0">
                <a:spAutoFit/>
              </a:bodyPr>
              <a:lstStyle/>
              <a:p>
                <a:pPr marL="285741" indent="-285741" algn="just" defTabSz="914372">
                  <a:buFont typeface="Arial" charset="0"/>
                  <a:buChar char="•"/>
                </a:pPr>
                <a:r>
                  <a:rPr lang="en-US" sz="1400" dirty="0">
                    <a:latin typeface="+mn-lt"/>
                  </a:rPr>
                  <a:t>all interesting phenomena occur at </a:t>
                </a:r>
                <a14:m>
                  <m:oMath xmlns:m="http://schemas.openxmlformats.org/officeDocument/2006/math">
                    <m:r>
                      <a:rPr lang="fr-FR" sz="1400" i="1" dirty="0">
                        <a:latin typeface="Cambria Math" panose="02040503050406030204" pitchFamily="18" charset="0"/>
                      </a:rPr>
                      <m:t>𝑞</m:t>
                    </m:r>
                    <m:r>
                      <a:rPr lang="fr-FR" sz="1400" i="1" dirty="0">
                        <a:latin typeface="Cambria Math" panose="02040503050406030204" pitchFamily="18" charset="0"/>
                        <a:ea typeface="Cambria Math"/>
                      </a:rPr>
                      <m:t>≳</m:t>
                    </m:r>
                    <m:r>
                      <a:rPr lang="fr-FR" sz="1400" i="1" dirty="0">
                        <a:latin typeface="Cambria Math" panose="02040503050406030204" pitchFamily="18" charset="0"/>
                      </a:rPr>
                      <m:t>2</m:t>
                    </m:r>
                  </m:oMath>
                </a14:m>
                <a:r>
                  <a:rPr lang="en-US" sz="1400" dirty="0">
                    <a:latin typeface="+mn-lt"/>
                  </a:rPr>
                  <a:t>fm</a:t>
                </a:r>
                <a:r>
                  <a:rPr lang="en-US" sz="1400" baseline="30000" dirty="0">
                    <a:latin typeface="+mn-lt"/>
                  </a:rPr>
                  <a:t>-1</a:t>
                </a:r>
                <a:r>
                  <a:rPr lang="en-US" sz="1400" dirty="0">
                    <a:latin typeface="+mn-lt"/>
                  </a:rPr>
                  <a:t> ; the higher the q transferred the lower the cross section; consider previous achievements in this domain  </a:t>
                </a:r>
              </a:p>
              <a:p>
                <a:pPr algn="just" defTabSz="914372"/>
                <a:r>
                  <a:rPr lang="en-US" sz="1400" b="1" dirty="0">
                    <a:solidFill>
                      <a:srgbClr val="FF0000"/>
                    </a:solidFill>
                    <a:latin typeface="+mn-lt"/>
                    <a:sym typeface="Symbol"/>
                  </a:rPr>
                  <a:t>          </a:t>
                </a:r>
                <a:r>
                  <a:rPr lang="en-US" sz="1400" b="1" dirty="0">
                    <a:solidFill>
                      <a:srgbClr val="FF0000"/>
                    </a:solidFill>
                    <a:latin typeface="+mn-lt"/>
                    <a:sym typeface="Wingdings" panose="05000000000000000000" pitchFamily="2" charset="2"/>
                  </a:rPr>
                  <a:t></a:t>
                </a:r>
                <a:r>
                  <a:rPr lang="en-US" sz="1400" b="1" dirty="0">
                    <a:solidFill>
                      <a:srgbClr val="FF0000"/>
                    </a:solidFill>
                    <a:latin typeface="+mn-lt"/>
                  </a:rPr>
                  <a:t> compromise starting at </a:t>
                </a:r>
                <a14:m>
                  <m:oMath xmlns:m="http://schemas.openxmlformats.org/officeDocument/2006/math">
                    <m:sSub>
                      <m:sSubPr>
                        <m:ctrlPr>
                          <a:rPr lang="en-US" sz="1400" b="1" i="1">
                            <a:solidFill>
                              <a:srgbClr val="FF0000"/>
                            </a:solidFill>
                            <a:latin typeface="Cambria Math" panose="02040503050406030204" pitchFamily="18" charset="0"/>
                            <a:ea typeface="Cambria Math"/>
                          </a:rPr>
                        </m:ctrlPr>
                      </m:sSubPr>
                      <m:e>
                        <m:r>
                          <a:rPr lang="fr-FR" sz="1400" b="1" i="1">
                            <a:solidFill>
                              <a:srgbClr val="FF0000"/>
                            </a:solidFill>
                            <a:latin typeface="Cambria Math" panose="02040503050406030204" pitchFamily="18" charset="0"/>
                            <a:ea typeface="Cambria Math"/>
                          </a:rPr>
                          <m:t>𝑬</m:t>
                        </m:r>
                      </m:e>
                      <m:sub>
                        <m:r>
                          <a:rPr lang="fr-FR" sz="1400" b="1" i="1">
                            <a:solidFill>
                              <a:srgbClr val="FF0000"/>
                            </a:solidFill>
                            <a:latin typeface="Cambria Math" panose="02040503050406030204" pitchFamily="18" charset="0"/>
                            <a:ea typeface="Cambria Math"/>
                          </a:rPr>
                          <m:t>𝒆</m:t>
                        </m:r>
                      </m:sub>
                    </m:sSub>
                    <m:r>
                      <a:rPr lang="fr-FR" sz="1400" b="1" i="1">
                        <a:solidFill>
                          <a:srgbClr val="FF0000"/>
                        </a:solidFill>
                        <a:latin typeface="Cambria Math" panose="02040503050406030204" pitchFamily="18" charset="0"/>
                        <a:ea typeface="Cambria Math"/>
                      </a:rPr>
                      <m:t>=</m:t>
                    </m:r>
                    <m:r>
                      <a:rPr lang="fr-FR" sz="1400" b="1" i="1">
                        <a:solidFill>
                          <a:srgbClr val="FF0000"/>
                        </a:solidFill>
                        <a:latin typeface="Cambria Math" panose="02040503050406030204" pitchFamily="18" charset="0"/>
                        <a:ea typeface="Cambria Math"/>
                      </a:rPr>
                      <m:t>𝟐𝟓𝟎</m:t>
                    </m:r>
                    <m:r>
                      <a:rPr lang="fr-FR" sz="1400" b="1" i="1">
                        <a:solidFill>
                          <a:srgbClr val="FF0000"/>
                        </a:solidFill>
                        <a:latin typeface="Cambria Math" panose="02040503050406030204" pitchFamily="18" charset="0"/>
                        <a:ea typeface="Cambria Math"/>
                      </a:rPr>
                      <m:t> −→ ≃</m:t>
                    </m:r>
                    <m:r>
                      <a:rPr lang="fr-FR" sz="1400" b="1" i="1">
                        <a:solidFill>
                          <a:srgbClr val="FF0000"/>
                        </a:solidFill>
                        <a:latin typeface="Cambria Math" panose="02040503050406030204" pitchFamily="18" charset="0"/>
                        <a:ea typeface="Cambria Math"/>
                      </a:rPr>
                      <m:t>𝟓𝟎𝟎</m:t>
                    </m:r>
                  </m:oMath>
                </a14:m>
                <a:r>
                  <a:rPr lang="en-US" sz="1400" b="1" baseline="30000" dirty="0">
                    <a:solidFill>
                      <a:srgbClr val="FF0000"/>
                    </a:solidFill>
                    <a:latin typeface="+mn-lt"/>
                  </a:rPr>
                  <a:t> </a:t>
                </a:r>
                <a:r>
                  <a:rPr lang="en-US" sz="1400" b="1" dirty="0">
                    <a:solidFill>
                      <a:srgbClr val="FF0000"/>
                    </a:solidFill>
                    <a:latin typeface="+mn-lt"/>
                  </a:rPr>
                  <a:t>MeV (~0.5fm)</a:t>
                </a:r>
              </a:p>
              <a:p>
                <a:pPr algn="just" defTabSz="914372"/>
                <a:endParaRPr lang="en-US" sz="1400" b="1" dirty="0">
                  <a:solidFill>
                    <a:srgbClr val="FF0000"/>
                  </a:solidFill>
                  <a:latin typeface="+mn-lt"/>
                </a:endParaRPr>
              </a:p>
              <a:p>
                <a:pPr marL="285741" indent="-285741" algn="just" defTabSz="914372">
                  <a:buFont typeface="Arial" charset="0"/>
                  <a:buChar char="•"/>
                </a:pPr>
                <a:r>
                  <a:rPr lang="en-US" sz="1400" dirty="0">
                    <a:latin typeface="+mn-lt"/>
                    <a:sym typeface="Symbol"/>
                  </a:rPr>
                  <a:t>aimed luminosity should be 10</a:t>
                </a:r>
                <a:r>
                  <a:rPr lang="en-US" sz="1400" baseline="30000" dirty="0">
                    <a:latin typeface="+mn-lt"/>
                    <a:sym typeface="Symbol"/>
                  </a:rPr>
                  <a:t>29</a:t>
                </a:r>
                <a:r>
                  <a:rPr lang="en-US" sz="1400" dirty="0">
                    <a:latin typeface="+mn-lt"/>
                    <a:sym typeface="Symbol"/>
                  </a:rPr>
                  <a:t> cm</a:t>
                </a:r>
                <a:r>
                  <a:rPr lang="en-US" sz="1400" baseline="30000" dirty="0">
                    <a:latin typeface="+mn-lt"/>
                    <a:sym typeface="Symbol"/>
                  </a:rPr>
                  <a:t>-2</a:t>
                </a:r>
                <a:r>
                  <a:rPr lang="en-US" sz="1400" dirty="0">
                    <a:latin typeface="+mn-lt"/>
                    <a:sym typeface="Symbol"/>
                  </a:rPr>
                  <a:t>s</a:t>
                </a:r>
                <a:r>
                  <a:rPr lang="en-US" sz="1400" baseline="30000" dirty="0">
                    <a:latin typeface="+mn-lt"/>
                    <a:sym typeface="Symbol"/>
                  </a:rPr>
                  <a:t>-1 </a:t>
                </a:r>
                <a:r>
                  <a:rPr lang="en-US" sz="1400" dirty="0">
                    <a:latin typeface="+mn-lt"/>
                    <a:sym typeface="Symbol"/>
                  </a:rPr>
                  <a:t>  but much can be already done at </a:t>
                </a:r>
              </a:p>
              <a:p>
                <a:pPr algn="just" defTabSz="914372"/>
                <a:r>
                  <a:rPr lang="en-US" sz="1400" b="1" dirty="0">
                    <a:solidFill>
                      <a:srgbClr val="FF0000"/>
                    </a:solidFill>
                    <a:latin typeface="+mn-lt"/>
                    <a:ea typeface="Cambria Math"/>
                    <a:sym typeface="Wingdings" panose="05000000000000000000" pitchFamily="2" charset="2"/>
                  </a:rPr>
                  <a:t>          </a:t>
                </a:r>
                <a14:m>
                  <m:oMath xmlns:m="http://schemas.openxmlformats.org/officeDocument/2006/math">
                    <m:r>
                      <a:rPr lang="en-US" sz="1400" b="1" i="1">
                        <a:solidFill>
                          <a:srgbClr val="FF0000"/>
                        </a:solidFill>
                        <a:latin typeface="Cambria Math" panose="02040503050406030204" pitchFamily="18" charset="0"/>
                        <a:ea typeface="Cambria Math"/>
                        <a:sym typeface="Symbol"/>
                      </a:rPr>
                      <m:t>𝓛</m:t>
                    </m:r>
                    <m:r>
                      <a:rPr lang="en-US" sz="1400" b="1" i="1">
                        <a:solidFill>
                          <a:srgbClr val="FF0000"/>
                        </a:solidFill>
                        <a:latin typeface="Cambria Math" panose="02040503050406030204" pitchFamily="18" charset="0"/>
                        <a:ea typeface="Cambria Math"/>
                        <a:sym typeface="Symbol"/>
                      </a:rPr>
                      <m:t>≃</m:t>
                    </m:r>
                    <m:sSup>
                      <m:sSupPr>
                        <m:ctrlPr>
                          <a:rPr lang="en-US" sz="1400" b="1" i="1">
                            <a:solidFill>
                              <a:srgbClr val="FF0000"/>
                            </a:solidFill>
                            <a:latin typeface="Cambria Math" panose="02040503050406030204" pitchFamily="18" charset="0"/>
                            <a:ea typeface="Cambria Math"/>
                            <a:sym typeface="Symbol"/>
                          </a:rPr>
                        </m:ctrlPr>
                      </m:sSupPr>
                      <m:e>
                        <m:r>
                          <a:rPr lang="fr-FR" sz="1400" b="1" i="1">
                            <a:solidFill>
                              <a:srgbClr val="FF0000"/>
                            </a:solidFill>
                            <a:latin typeface="Cambria Math" panose="02040503050406030204" pitchFamily="18" charset="0"/>
                            <a:ea typeface="Cambria Math"/>
                            <a:sym typeface="Symbol"/>
                          </a:rPr>
                          <m:t>𝟏𝟎</m:t>
                        </m:r>
                        <m:r>
                          <a:rPr lang="fr-FR" sz="1400" b="1" i="1" baseline="30000">
                            <a:solidFill>
                              <a:srgbClr val="FF0000"/>
                            </a:solidFill>
                            <a:latin typeface="Cambria Math" panose="02040503050406030204" pitchFamily="18" charset="0"/>
                            <a:ea typeface="Cambria Math"/>
                            <a:sym typeface="Symbol"/>
                          </a:rPr>
                          <m:t>𝟐𝟕</m:t>
                        </m:r>
                        <m:r>
                          <a:rPr lang="fr-FR" sz="1400" b="1" i="1" baseline="30000">
                            <a:solidFill>
                              <a:srgbClr val="FF0000"/>
                            </a:solidFill>
                            <a:latin typeface="Cambria Math" panose="02040503050406030204" pitchFamily="18" charset="0"/>
                            <a:ea typeface="Cambria Math"/>
                            <a:sym typeface="Symbol"/>
                          </a:rPr>
                          <m:t> −</m:t>
                        </m:r>
                        <m:r>
                          <a:rPr lang="fr-FR" sz="1400" b="1" i="1">
                            <a:solidFill>
                              <a:srgbClr val="FF0000"/>
                            </a:solidFill>
                            <a:latin typeface="Cambria Math" panose="02040503050406030204" pitchFamily="18" charset="0"/>
                            <a:ea typeface="Cambria Math"/>
                            <a:sym typeface="Symbol"/>
                          </a:rPr>
                          <m:t>𝟏𝟎</m:t>
                        </m:r>
                      </m:e>
                      <m:sup>
                        <m:r>
                          <a:rPr lang="fr-FR" sz="1400" b="1" i="1">
                            <a:solidFill>
                              <a:srgbClr val="FF0000"/>
                            </a:solidFill>
                            <a:latin typeface="Cambria Math" panose="02040503050406030204" pitchFamily="18" charset="0"/>
                            <a:ea typeface="Cambria Math"/>
                            <a:sym typeface="Symbol"/>
                          </a:rPr>
                          <m:t>𝟐𝟖</m:t>
                        </m:r>
                        <m:r>
                          <a:rPr lang="fr-FR" sz="1400" b="1" i="1">
                            <a:solidFill>
                              <a:srgbClr val="FF0000"/>
                            </a:solidFill>
                            <a:latin typeface="Cambria Math" panose="02040503050406030204" pitchFamily="18" charset="0"/>
                            <a:ea typeface="Cambria Math"/>
                            <a:sym typeface="Symbol"/>
                          </a:rPr>
                          <m:t> </m:t>
                        </m:r>
                      </m:sup>
                    </m:sSup>
                  </m:oMath>
                </a14:m>
                <a:r>
                  <a:rPr lang="en-US" sz="1400" b="1" dirty="0">
                    <a:solidFill>
                      <a:srgbClr val="FF0000"/>
                    </a:solidFill>
                    <a:latin typeface="+mn-lt"/>
                  </a:rPr>
                  <a:t>(with unstable nuclei EVERYTHING is new !)</a:t>
                </a:r>
                <a:endParaRPr lang="en-US" sz="1400" dirty="0">
                  <a:solidFill>
                    <a:prstClr val="black"/>
                  </a:solidFill>
                  <a:latin typeface="+mn-lt"/>
                </a:endParaRPr>
              </a:p>
            </p:txBody>
          </p:sp>
        </mc:Choice>
        <mc:Fallback xmlns="">
          <p:sp>
            <p:nvSpPr>
              <p:cNvPr id="42" name="ZoneTexte 41">
                <a:extLst>
                  <a:ext uri="{FF2B5EF4-FFF2-40B4-BE49-F238E27FC236}">
                    <a16:creationId xmlns:a16="http://schemas.microsoft.com/office/drawing/2014/main" id="{740BAB77-D94F-48E1-A025-0FFF9AF8B387}"/>
                  </a:ext>
                </a:extLst>
              </p:cNvPr>
              <p:cNvSpPr txBox="1">
                <a:spLocks noRot="1" noChangeAspect="1" noMove="1" noResize="1" noEditPoints="1" noAdjustHandles="1" noChangeArrowheads="1" noChangeShapeType="1" noTextEdit="1"/>
              </p:cNvSpPr>
              <p:nvPr/>
            </p:nvSpPr>
            <p:spPr>
              <a:xfrm>
                <a:off x="163420" y="1490077"/>
                <a:ext cx="5395304" cy="1820691"/>
              </a:xfrm>
              <a:prstGeom prst="rect">
                <a:avLst/>
              </a:prstGeom>
              <a:blipFill>
                <a:blip r:embed="rId2"/>
                <a:stretch>
                  <a:fillRect l="-226" t="-334" r="-339" b="-2676"/>
                </a:stretch>
              </a:blipFill>
              <a:ln w="28575">
                <a:noFill/>
              </a:ln>
            </p:spPr>
            <p:txBody>
              <a:bodyPr/>
              <a:lstStyle/>
              <a:p>
                <a:r>
                  <a:rPr lang="fr-FR">
                    <a:noFill/>
                  </a:rPr>
                  <a:t> </a:t>
                </a:r>
              </a:p>
            </p:txBody>
          </p:sp>
        </mc:Fallback>
      </mc:AlternateContent>
      <p:sp>
        <p:nvSpPr>
          <p:cNvPr id="43" name="Rectangle 42">
            <a:extLst>
              <a:ext uri="{FF2B5EF4-FFF2-40B4-BE49-F238E27FC236}">
                <a16:creationId xmlns:a16="http://schemas.microsoft.com/office/drawing/2014/main" id="{073E6D83-567E-485A-92FB-F10DC41195DB}"/>
              </a:ext>
            </a:extLst>
          </p:cNvPr>
          <p:cNvSpPr/>
          <p:nvPr/>
        </p:nvSpPr>
        <p:spPr>
          <a:xfrm>
            <a:off x="68183" y="3475716"/>
            <a:ext cx="5710195" cy="1017138"/>
          </a:xfrm>
          <a:prstGeom prst="rect">
            <a:avLst/>
          </a:prstGeom>
        </p:spPr>
        <p:txBody>
          <a:bodyPr wrap="square">
            <a:spAutoFit/>
          </a:bodyPr>
          <a:lstStyle/>
          <a:p>
            <a:r>
              <a:rPr lang="en-US" sz="1414" dirty="0">
                <a:latin typeface="+mn-lt"/>
              </a:rPr>
              <a:t>A long road ahead before reaching  the full tomography of an exotic nucleus</a:t>
            </a:r>
            <a:endParaRPr lang="en-US" sz="1414" b="1" dirty="0">
              <a:latin typeface="+mn-lt"/>
              <a:sym typeface="Symbol"/>
            </a:endParaRPr>
          </a:p>
          <a:p>
            <a:r>
              <a:rPr lang="en-US" sz="1414" dirty="0">
                <a:latin typeface="+mn-lt"/>
                <a:sym typeface="Symbol"/>
              </a:rPr>
              <a:t>The starting point is :</a:t>
            </a:r>
          </a:p>
          <a:p>
            <a:endParaRPr lang="en-US" sz="1414" dirty="0">
              <a:latin typeface="+mn-lt"/>
              <a:sym typeface="Symbol"/>
            </a:endParaRPr>
          </a:p>
          <a:p>
            <a:r>
              <a:rPr lang="en-US" sz="1414" dirty="0">
                <a:latin typeface="+mn-lt"/>
                <a:sym typeface="Symbol"/>
              </a:rPr>
              <a:t> </a:t>
            </a:r>
            <a:r>
              <a:rPr lang="en-US" sz="1767" dirty="0">
                <a:solidFill>
                  <a:srgbClr val="FF0000"/>
                </a:solidFill>
                <a:latin typeface="+mn-lt"/>
                <a:sym typeface="Symbol"/>
              </a:rPr>
              <a:t>DESTIN [</a:t>
            </a:r>
            <a:r>
              <a:rPr lang="en-US" sz="1767" b="1" dirty="0" err="1">
                <a:solidFill>
                  <a:srgbClr val="FF0000"/>
                </a:solidFill>
                <a:latin typeface="+mn-lt"/>
                <a:sym typeface="Symbol"/>
              </a:rPr>
              <a:t>DE</a:t>
            </a:r>
            <a:r>
              <a:rPr lang="en-US" sz="1767" dirty="0" err="1">
                <a:solidFill>
                  <a:srgbClr val="FF0000"/>
                </a:solidFill>
                <a:latin typeface="+mn-lt"/>
                <a:sym typeface="Symbol"/>
              </a:rPr>
              <a:t>ep</a:t>
            </a:r>
            <a:r>
              <a:rPr lang="en-US" sz="1767" dirty="0">
                <a:solidFill>
                  <a:srgbClr val="FF0000"/>
                </a:solidFill>
                <a:latin typeface="+mn-lt"/>
                <a:sym typeface="Symbol"/>
              </a:rPr>
              <a:t> </a:t>
            </a:r>
            <a:r>
              <a:rPr lang="en-US" sz="1767" b="1" dirty="0" err="1">
                <a:solidFill>
                  <a:srgbClr val="FF0000"/>
                </a:solidFill>
                <a:latin typeface="+mn-lt"/>
                <a:sym typeface="Symbol"/>
              </a:rPr>
              <a:t>ST</a:t>
            </a:r>
            <a:r>
              <a:rPr lang="en-US" sz="1767" dirty="0" err="1">
                <a:solidFill>
                  <a:srgbClr val="FF0000"/>
                </a:solidFill>
                <a:latin typeface="+mn-lt"/>
                <a:sym typeface="Symbol"/>
              </a:rPr>
              <a:t>ructure</a:t>
            </a:r>
            <a:r>
              <a:rPr lang="en-US" sz="1767" dirty="0">
                <a:solidFill>
                  <a:srgbClr val="FF0000"/>
                </a:solidFill>
                <a:latin typeface="+mn-lt"/>
                <a:sym typeface="Symbol"/>
              </a:rPr>
              <a:t> </a:t>
            </a:r>
            <a:r>
              <a:rPr lang="en-US" sz="1767" b="1" dirty="0">
                <a:solidFill>
                  <a:srgbClr val="FF0000"/>
                </a:solidFill>
                <a:latin typeface="+mn-lt"/>
                <a:sym typeface="Symbol"/>
              </a:rPr>
              <a:t>I</a:t>
            </a:r>
            <a:r>
              <a:rPr lang="en-US" sz="1767" dirty="0">
                <a:solidFill>
                  <a:srgbClr val="FF0000"/>
                </a:solidFill>
                <a:latin typeface="+mn-lt"/>
                <a:sym typeface="Symbol"/>
              </a:rPr>
              <a:t>nvestigation of (exotic) </a:t>
            </a:r>
            <a:r>
              <a:rPr lang="en-US" sz="1767" b="1" dirty="0">
                <a:solidFill>
                  <a:srgbClr val="FF0000"/>
                </a:solidFill>
                <a:latin typeface="+mn-lt"/>
                <a:sym typeface="Symbol"/>
              </a:rPr>
              <a:t>N</a:t>
            </a:r>
            <a:r>
              <a:rPr lang="en-US" sz="1767" dirty="0">
                <a:solidFill>
                  <a:srgbClr val="FF0000"/>
                </a:solidFill>
                <a:latin typeface="+mn-lt"/>
                <a:sym typeface="Symbol"/>
              </a:rPr>
              <a:t>uclei]</a:t>
            </a:r>
          </a:p>
        </p:txBody>
      </p:sp>
      <p:sp>
        <p:nvSpPr>
          <p:cNvPr id="44" name="ZoneTexte 43">
            <a:extLst>
              <a:ext uri="{FF2B5EF4-FFF2-40B4-BE49-F238E27FC236}">
                <a16:creationId xmlns:a16="http://schemas.microsoft.com/office/drawing/2014/main" id="{A643F76D-A95B-4C6D-86A3-498736199C1E}"/>
              </a:ext>
            </a:extLst>
          </p:cNvPr>
          <p:cNvSpPr txBox="1"/>
          <p:nvPr/>
        </p:nvSpPr>
        <p:spPr>
          <a:xfrm>
            <a:off x="609930" y="4483560"/>
            <a:ext cx="4462338" cy="1077218"/>
          </a:xfrm>
          <a:prstGeom prst="rect">
            <a:avLst/>
          </a:prstGeom>
          <a:noFill/>
        </p:spPr>
        <p:txBody>
          <a:bodyPr wrap="square" rtlCol="0">
            <a:spAutoFit/>
          </a:bodyPr>
          <a:lstStyle/>
          <a:p>
            <a:pPr algn="ctr"/>
            <a:r>
              <a:rPr lang="fr-FR" sz="1600" dirty="0">
                <a:latin typeface="+mn-lt"/>
              </a:rPr>
              <a:t>Very </a:t>
            </a:r>
            <a:r>
              <a:rPr lang="fr-FR" sz="1600" dirty="0" err="1">
                <a:latin typeface="+mn-lt"/>
              </a:rPr>
              <a:t>chanellenging</a:t>
            </a:r>
            <a:endParaRPr lang="fr-FR" sz="1600" dirty="0">
              <a:latin typeface="+mn-lt"/>
            </a:endParaRPr>
          </a:p>
          <a:p>
            <a:pPr algn="ctr"/>
            <a:r>
              <a:rPr lang="fr-FR" sz="1600" dirty="0">
                <a:latin typeface="+mn-lt"/>
              </a:rPr>
              <a:t>The </a:t>
            </a:r>
            <a:r>
              <a:rPr lang="fr-FR" sz="1600" dirty="0" err="1">
                <a:latin typeface="+mn-lt"/>
              </a:rPr>
              <a:t>beam</a:t>
            </a:r>
            <a:r>
              <a:rPr lang="fr-FR" sz="1600" dirty="0">
                <a:latin typeface="+mn-lt"/>
              </a:rPr>
              <a:t> </a:t>
            </a:r>
            <a:r>
              <a:rPr lang="fr-FR" sz="1600" dirty="0" err="1">
                <a:latin typeface="+mn-lt"/>
              </a:rPr>
              <a:t>will</a:t>
            </a:r>
            <a:r>
              <a:rPr lang="fr-FR" sz="1600" dirty="0">
                <a:latin typeface="+mn-lt"/>
              </a:rPr>
              <a:t> confine RIB in longitudinal plane e- </a:t>
            </a:r>
            <a:r>
              <a:rPr lang="fr-FR" sz="1600" dirty="0" err="1">
                <a:latin typeface="+mn-lt"/>
              </a:rPr>
              <a:t>with</a:t>
            </a:r>
            <a:r>
              <a:rPr lang="fr-FR" sz="1600" dirty="0">
                <a:latin typeface="+mn-lt"/>
              </a:rPr>
              <a:t> positive ions), and traps have to </a:t>
            </a:r>
            <a:r>
              <a:rPr lang="fr-FR" sz="1600" dirty="0" err="1">
                <a:latin typeface="+mn-lt"/>
              </a:rPr>
              <a:t>confined</a:t>
            </a:r>
            <a:r>
              <a:rPr lang="fr-FR" sz="1600" dirty="0">
                <a:latin typeface="+mn-lt"/>
              </a:rPr>
              <a:t> RIB in transversal plane ( à la SCRIT at RIKEN)</a:t>
            </a:r>
          </a:p>
        </p:txBody>
      </p:sp>
      <p:grpSp>
        <p:nvGrpSpPr>
          <p:cNvPr id="45" name="Groupe 44">
            <a:extLst>
              <a:ext uri="{FF2B5EF4-FFF2-40B4-BE49-F238E27FC236}">
                <a16:creationId xmlns:a16="http://schemas.microsoft.com/office/drawing/2014/main" id="{3A52AA99-0085-4C8B-B110-5D25D7E9E248}"/>
              </a:ext>
            </a:extLst>
          </p:cNvPr>
          <p:cNvGrpSpPr/>
          <p:nvPr/>
        </p:nvGrpSpPr>
        <p:grpSpPr>
          <a:xfrm>
            <a:off x="5314379" y="4268618"/>
            <a:ext cx="3667548" cy="1425422"/>
            <a:chOff x="5650048" y="4135771"/>
            <a:chExt cx="3940047" cy="1629134"/>
          </a:xfrm>
        </p:grpSpPr>
        <p:pic>
          <p:nvPicPr>
            <p:cNvPr id="46" name="Picture 3">
              <a:extLst>
                <a:ext uri="{FF2B5EF4-FFF2-40B4-BE49-F238E27FC236}">
                  <a16:creationId xmlns:a16="http://schemas.microsoft.com/office/drawing/2014/main" id="{82160229-F971-406F-A138-A2B5A29950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0048" y="4135771"/>
              <a:ext cx="3940047" cy="1629134"/>
            </a:xfrm>
            <a:prstGeom prst="rect">
              <a:avLst/>
            </a:prstGeom>
            <a:solidFill>
              <a:schemeClr val="bg1"/>
            </a:solidFill>
            <a:ln>
              <a:noFill/>
            </a:ln>
          </p:spPr>
        </p:pic>
        <p:sp>
          <p:nvSpPr>
            <p:cNvPr id="47" name="Rectangle 46">
              <a:extLst>
                <a:ext uri="{FF2B5EF4-FFF2-40B4-BE49-F238E27FC236}">
                  <a16:creationId xmlns:a16="http://schemas.microsoft.com/office/drawing/2014/main" id="{32942DA8-5A31-41CA-996B-37CC8C5E6A8B}"/>
                </a:ext>
              </a:extLst>
            </p:cNvPr>
            <p:cNvSpPr/>
            <p:nvPr/>
          </p:nvSpPr>
          <p:spPr>
            <a:xfrm>
              <a:off x="6526584" y="4148977"/>
              <a:ext cx="1924310" cy="337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793" tIns="40397" rIns="80793" bIns="40397" numCol="1" spcCol="0" rtlCol="0" fromWordArt="0" anchor="ctr" anchorCtr="0" forceAA="0" compatLnSpc="1">
              <a:prstTxWarp prst="textNoShape">
                <a:avLst/>
              </a:prstTxWarp>
              <a:noAutofit/>
            </a:bodyPr>
            <a:lstStyle/>
            <a:p>
              <a:pPr algn="ctr"/>
              <a:endParaRPr lang="fr-FR" sz="1767"/>
            </a:p>
          </p:txBody>
        </p:sp>
      </p:grpSp>
      <p:pic>
        <p:nvPicPr>
          <p:cNvPr id="49" name="Image 48">
            <a:extLst>
              <a:ext uri="{FF2B5EF4-FFF2-40B4-BE49-F238E27FC236}">
                <a16:creationId xmlns:a16="http://schemas.microsoft.com/office/drawing/2014/main" id="{64790873-0D22-44D3-84C8-BAB29F1F3B92}"/>
              </a:ext>
            </a:extLst>
          </p:cNvPr>
          <p:cNvPicPr>
            <a:picLocks noChangeAspect="1"/>
          </p:cNvPicPr>
          <p:nvPr/>
        </p:nvPicPr>
        <p:blipFill>
          <a:blip r:embed="rId4"/>
          <a:stretch>
            <a:fillRect/>
          </a:stretch>
        </p:blipFill>
        <p:spPr>
          <a:xfrm>
            <a:off x="5945611" y="1482200"/>
            <a:ext cx="1392118" cy="916852"/>
          </a:xfrm>
          <a:prstGeom prst="rect">
            <a:avLst/>
          </a:prstGeom>
        </p:spPr>
      </p:pic>
      <p:pic>
        <p:nvPicPr>
          <p:cNvPr id="50" name="Image 49">
            <a:extLst>
              <a:ext uri="{FF2B5EF4-FFF2-40B4-BE49-F238E27FC236}">
                <a16:creationId xmlns:a16="http://schemas.microsoft.com/office/drawing/2014/main" id="{35A75C51-3E3B-47B0-B0AD-2C655DA4A8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6186" y="1259761"/>
            <a:ext cx="3050762" cy="1121473"/>
          </a:xfrm>
          <a:prstGeom prst="rect">
            <a:avLst/>
          </a:prstGeom>
        </p:spPr>
      </p:pic>
      <p:pic>
        <p:nvPicPr>
          <p:cNvPr id="51" name="Image 50">
            <a:extLst>
              <a:ext uri="{FF2B5EF4-FFF2-40B4-BE49-F238E27FC236}">
                <a16:creationId xmlns:a16="http://schemas.microsoft.com/office/drawing/2014/main" id="{D9CEA2C6-1E06-48F4-92DF-B2E83FD24F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2713" y="1797093"/>
            <a:ext cx="1176021" cy="589578"/>
          </a:xfrm>
          <a:prstGeom prst="rect">
            <a:avLst/>
          </a:prstGeom>
        </p:spPr>
      </p:pic>
      <p:grpSp>
        <p:nvGrpSpPr>
          <p:cNvPr id="52" name="Groupe 51">
            <a:extLst>
              <a:ext uri="{FF2B5EF4-FFF2-40B4-BE49-F238E27FC236}">
                <a16:creationId xmlns:a16="http://schemas.microsoft.com/office/drawing/2014/main" id="{A1062096-7CBA-4021-98D3-5A71F7C48068}"/>
              </a:ext>
            </a:extLst>
          </p:cNvPr>
          <p:cNvGrpSpPr/>
          <p:nvPr/>
        </p:nvGrpSpPr>
        <p:grpSpPr>
          <a:xfrm>
            <a:off x="5938082" y="2339517"/>
            <a:ext cx="4488866" cy="2130387"/>
            <a:chOff x="3547386" y="2270970"/>
            <a:chExt cx="7181631" cy="3353247"/>
          </a:xfrm>
        </p:grpSpPr>
        <p:pic>
          <p:nvPicPr>
            <p:cNvPr id="53" name="Image 52">
              <a:extLst>
                <a:ext uri="{FF2B5EF4-FFF2-40B4-BE49-F238E27FC236}">
                  <a16:creationId xmlns:a16="http://schemas.microsoft.com/office/drawing/2014/main" id="{BAF8ACCC-A5E3-43BE-BB76-AF08C82F61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7386" y="2974294"/>
              <a:ext cx="2952327" cy="2498123"/>
            </a:xfrm>
            <a:prstGeom prst="rect">
              <a:avLst/>
            </a:prstGeom>
          </p:spPr>
        </p:pic>
        <p:pic>
          <p:nvPicPr>
            <p:cNvPr id="54" name="Image 53">
              <a:extLst>
                <a:ext uri="{FF2B5EF4-FFF2-40B4-BE49-F238E27FC236}">
                  <a16:creationId xmlns:a16="http://schemas.microsoft.com/office/drawing/2014/main" id="{10D472B0-0EAA-4708-8F32-133C2DBFAE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40184" y="2270970"/>
              <a:ext cx="3188833" cy="3249905"/>
            </a:xfrm>
            <a:prstGeom prst="rect">
              <a:avLst/>
            </a:prstGeom>
          </p:spPr>
        </p:pic>
        <p:sp>
          <p:nvSpPr>
            <p:cNvPr id="55" name="Flèche : droite 54">
              <a:extLst>
                <a:ext uri="{FF2B5EF4-FFF2-40B4-BE49-F238E27FC236}">
                  <a16:creationId xmlns:a16="http://schemas.microsoft.com/office/drawing/2014/main" id="{2D37C772-5B12-41D8-A883-D0F2223CEB9C}"/>
                </a:ext>
              </a:extLst>
            </p:cNvPr>
            <p:cNvSpPr/>
            <p:nvPr/>
          </p:nvSpPr>
          <p:spPr>
            <a:xfrm>
              <a:off x="6543510" y="2510372"/>
              <a:ext cx="792797"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95"/>
            </a:p>
          </p:txBody>
        </p:sp>
        <p:pic>
          <p:nvPicPr>
            <p:cNvPr id="56" name="Image 55">
              <a:extLst>
                <a:ext uri="{FF2B5EF4-FFF2-40B4-BE49-F238E27FC236}">
                  <a16:creationId xmlns:a16="http://schemas.microsoft.com/office/drawing/2014/main" id="{45093895-D12F-4AD8-841E-FD0F4C5B2F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00021" y="5465038"/>
              <a:ext cx="3057566" cy="159179"/>
            </a:xfrm>
            <a:prstGeom prst="rect">
              <a:avLst/>
            </a:prstGeom>
          </p:spPr>
        </p:pic>
        <p:sp>
          <p:nvSpPr>
            <p:cNvPr id="57" name="ZoneTexte 56">
              <a:extLst>
                <a:ext uri="{FF2B5EF4-FFF2-40B4-BE49-F238E27FC236}">
                  <a16:creationId xmlns:a16="http://schemas.microsoft.com/office/drawing/2014/main" id="{94955285-7755-450B-8130-8E88459CD0FE}"/>
                </a:ext>
              </a:extLst>
            </p:cNvPr>
            <p:cNvSpPr txBox="1"/>
            <p:nvPr/>
          </p:nvSpPr>
          <p:spPr>
            <a:xfrm>
              <a:off x="5063731" y="2622866"/>
              <a:ext cx="1401564" cy="337899"/>
            </a:xfrm>
            <a:prstGeom prst="rect">
              <a:avLst/>
            </a:prstGeom>
            <a:noFill/>
            <a:ln w="28575">
              <a:solidFill>
                <a:srgbClr val="456487"/>
              </a:solidFill>
            </a:ln>
          </p:spPr>
          <p:txBody>
            <a:bodyPr wrap="square" rtlCol="0">
              <a:spAutoFit/>
            </a:bodyPr>
            <a:lstStyle/>
            <a:p>
              <a:r>
                <a:rPr lang="en-US" sz="795">
                  <a:latin typeface="+mn-lt"/>
                </a:rPr>
                <a:t>Simple imaging</a:t>
              </a:r>
            </a:p>
          </p:txBody>
        </p:sp>
        <p:sp>
          <p:nvSpPr>
            <p:cNvPr id="58" name="ZoneTexte 57">
              <a:extLst>
                <a:ext uri="{FF2B5EF4-FFF2-40B4-BE49-F238E27FC236}">
                  <a16:creationId xmlns:a16="http://schemas.microsoft.com/office/drawing/2014/main" id="{57A12EA6-1CE4-4454-B193-88528CBAA9DE}"/>
                </a:ext>
              </a:extLst>
            </p:cNvPr>
            <p:cNvSpPr txBox="1"/>
            <p:nvPr/>
          </p:nvSpPr>
          <p:spPr>
            <a:xfrm>
              <a:off x="7402610" y="2631594"/>
              <a:ext cx="1598345" cy="337899"/>
            </a:xfrm>
            <a:prstGeom prst="rect">
              <a:avLst/>
            </a:prstGeom>
            <a:noFill/>
            <a:ln w="28575">
              <a:solidFill>
                <a:srgbClr val="456487"/>
              </a:solidFill>
            </a:ln>
          </p:spPr>
          <p:txBody>
            <a:bodyPr wrap="square" rtlCol="0">
              <a:spAutoFit/>
            </a:bodyPr>
            <a:lstStyle/>
            <a:p>
              <a:pPr algn="ctr"/>
              <a:r>
                <a:rPr lang="en-US" sz="795" dirty="0">
                  <a:latin typeface="+mn-lt"/>
                </a:rPr>
                <a:t>Full tomography</a:t>
              </a:r>
            </a:p>
          </p:txBody>
        </p:sp>
      </p:grpSp>
      <p:sp>
        <p:nvSpPr>
          <p:cNvPr id="59" name="Rectangle 58">
            <a:extLst>
              <a:ext uri="{FF2B5EF4-FFF2-40B4-BE49-F238E27FC236}">
                <a16:creationId xmlns:a16="http://schemas.microsoft.com/office/drawing/2014/main" id="{325610AF-FA81-4186-AD62-402F8166FA2B}"/>
              </a:ext>
            </a:extLst>
          </p:cNvPr>
          <p:cNvSpPr/>
          <p:nvPr/>
        </p:nvSpPr>
        <p:spPr>
          <a:xfrm>
            <a:off x="5780263" y="1301180"/>
            <a:ext cx="4801669" cy="3168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793" tIns="40397" rIns="80793" bIns="40397" numCol="1" spcCol="0" rtlCol="0" fromWordArt="0" anchor="ctr" anchorCtr="0" forceAA="0" compatLnSpc="1">
            <a:prstTxWarp prst="textNoShape">
              <a:avLst/>
            </a:prstTxWarp>
            <a:noAutofit/>
          </a:bodyPr>
          <a:lstStyle/>
          <a:p>
            <a:pPr algn="ctr"/>
            <a:endParaRPr lang="fr-FR" sz="1767"/>
          </a:p>
        </p:txBody>
      </p:sp>
      <p:sp>
        <p:nvSpPr>
          <p:cNvPr id="60" name="ZoneTexte 59">
            <a:extLst>
              <a:ext uri="{FF2B5EF4-FFF2-40B4-BE49-F238E27FC236}">
                <a16:creationId xmlns:a16="http://schemas.microsoft.com/office/drawing/2014/main" id="{EA148985-831D-48E1-B964-270856F1EBA0}"/>
              </a:ext>
            </a:extLst>
          </p:cNvPr>
          <p:cNvSpPr txBox="1"/>
          <p:nvPr/>
        </p:nvSpPr>
        <p:spPr>
          <a:xfrm>
            <a:off x="8551570" y="5368187"/>
            <a:ext cx="2251642" cy="276999"/>
          </a:xfrm>
          <a:prstGeom prst="rect">
            <a:avLst/>
          </a:prstGeom>
          <a:noFill/>
        </p:spPr>
        <p:txBody>
          <a:bodyPr wrap="none" rtlCol="0">
            <a:spAutoFit/>
          </a:bodyPr>
          <a:lstStyle/>
          <a:p>
            <a:r>
              <a:rPr lang="fr-FR" sz="1200" i="1" dirty="0"/>
              <a:t>Collection : </a:t>
            </a:r>
            <a:r>
              <a:rPr lang="fr-FR" sz="1200" i="1" dirty="0" err="1"/>
              <a:t>from</a:t>
            </a:r>
            <a:r>
              <a:rPr lang="fr-FR" sz="1200" i="1" dirty="0"/>
              <a:t> David Verney</a:t>
            </a:r>
          </a:p>
        </p:txBody>
      </p:sp>
    </p:spTree>
    <p:extLst>
      <p:ext uri="{BB962C8B-B14F-4D97-AF65-F5344CB8AC3E}">
        <p14:creationId xmlns:p14="http://schemas.microsoft.com/office/powerpoint/2010/main" val="6040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0043" y="149425"/>
            <a:ext cx="7163834" cy="447518"/>
          </a:xfrm>
        </p:spPr>
        <p:txBody>
          <a:bodyPr/>
          <a:lstStyle/>
          <a:p>
            <a:r>
              <a:rPr lang="en-GB" dirty="0">
                <a:solidFill>
                  <a:schemeClr val="accent5">
                    <a:lumMod val="75000"/>
                  </a:schemeClr>
                </a:solidFill>
                <a:latin typeface="+mn-lt"/>
              </a:rPr>
              <a:t>Introduction- </a:t>
            </a:r>
            <a:r>
              <a:rPr lang="en-GB" dirty="0">
                <a:solidFill>
                  <a:schemeClr val="accent5">
                    <a:lumMod val="75000"/>
                  </a:schemeClr>
                </a:solidFill>
                <a:latin typeface="+mn-lt"/>
                <a:cs typeface="Arial" panose="020B0604020202020204" pitchFamily="34" charset="0"/>
              </a:rPr>
              <a:t>ERLs</a:t>
            </a:r>
            <a:r>
              <a:rPr lang="en-GB" dirty="0">
                <a:solidFill>
                  <a:schemeClr val="accent5">
                    <a:lumMod val="75000"/>
                  </a:schemeClr>
                </a:solidFill>
                <a:latin typeface="+mn-lt"/>
                <a:ea typeface="Arial" charset="0"/>
                <a:cs typeface="Arial" panose="020B0604020202020204" pitchFamily="34" charset="0"/>
              </a:rPr>
              <a:t>: The Best of Two Worlds</a:t>
            </a:r>
            <a:endParaRPr lang="en-GB" dirty="0">
              <a:solidFill>
                <a:schemeClr val="accent5">
                  <a:lumMod val="75000"/>
                </a:schemeClr>
              </a:solidFill>
              <a:latin typeface="+mn-lt"/>
            </a:endParaRP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2</a:t>
            </a:fld>
            <a:endParaRPr lang="fr-FR" dirty="0"/>
          </a:p>
        </p:txBody>
      </p:sp>
      <p:sp>
        <p:nvSpPr>
          <p:cNvPr id="71" name="Text Box 5">
            <a:extLst>
              <a:ext uri="{FF2B5EF4-FFF2-40B4-BE49-F238E27FC236}">
                <a16:creationId xmlns:a16="http://schemas.microsoft.com/office/drawing/2014/main" id="{84188F11-44B9-2A49-A65C-0525127C04A2}"/>
              </a:ext>
            </a:extLst>
          </p:cNvPr>
          <p:cNvSpPr txBox="1">
            <a:spLocks noChangeArrowheads="1"/>
          </p:cNvSpPr>
          <p:nvPr/>
        </p:nvSpPr>
        <p:spPr bwMode="auto">
          <a:xfrm>
            <a:off x="1417439" y="2220233"/>
            <a:ext cx="4545012"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pPr marL="285750" indent="-285750">
              <a:buSzPct val="80000"/>
              <a:buFont typeface="Courier New" panose="02070309020205020404" pitchFamily="49" charset="0"/>
              <a:buChar char="o"/>
              <a:defRPr/>
            </a:pPr>
            <a:r>
              <a:rPr lang="en-GB" altLang="en-US" sz="1400" dirty="0">
                <a:latin typeface="+mn-lt"/>
              </a:rPr>
              <a:t>Beam parameters defined by equilibrium </a:t>
            </a:r>
          </a:p>
          <a:p>
            <a:pPr marL="285750" indent="-285750">
              <a:buSzPct val="80000"/>
              <a:buFont typeface="Courier New" panose="02070309020205020404" pitchFamily="49" charset="0"/>
              <a:buChar char="o"/>
              <a:defRPr/>
            </a:pPr>
            <a:r>
              <a:rPr lang="en-GB" altLang="en-US" sz="1400" dirty="0">
                <a:latin typeface="+mn-lt"/>
              </a:rPr>
              <a:t>Limited flexibility – multi-pass</a:t>
            </a:r>
          </a:p>
          <a:p>
            <a:pPr marL="285750" indent="-285750">
              <a:buSzPct val="80000"/>
              <a:buFont typeface="Courier New" panose="02070309020205020404" pitchFamily="49" charset="0"/>
              <a:buChar char="o"/>
              <a:defRPr/>
            </a:pPr>
            <a:r>
              <a:rPr lang="en-GB" altLang="en-US" sz="1400" dirty="0">
                <a:latin typeface="+mn-lt"/>
              </a:rPr>
              <a:t>High average beam power (A, multi GeV)</a:t>
            </a:r>
          </a:p>
          <a:p>
            <a:pPr marL="285750" indent="-285750">
              <a:buSzPct val="80000"/>
              <a:buFont typeface="Courier New" panose="02070309020205020404" pitchFamily="49" charset="0"/>
              <a:buChar char="o"/>
              <a:defRPr/>
            </a:pPr>
            <a:r>
              <a:rPr lang="en-GB" altLang="en-US" sz="1400" dirty="0">
                <a:latin typeface="+mn-lt"/>
              </a:rPr>
              <a:t>Typically long bunches (20 </a:t>
            </a:r>
            <a:r>
              <a:rPr lang="en-GB" altLang="en-US" sz="1400" dirty="0" err="1">
                <a:latin typeface="+mn-lt"/>
              </a:rPr>
              <a:t>ps</a:t>
            </a:r>
            <a:r>
              <a:rPr lang="en-GB" altLang="en-US" sz="1400" dirty="0">
                <a:latin typeface="+mn-lt"/>
              </a:rPr>
              <a:t> – 200 </a:t>
            </a:r>
            <a:r>
              <a:rPr lang="en-GB" altLang="en-US" sz="1400" dirty="0" err="1">
                <a:latin typeface="+mn-lt"/>
              </a:rPr>
              <a:t>ps</a:t>
            </a:r>
            <a:r>
              <a:rPr lang="en-GB" altLang="en-US" sz="1400" dirty="0">
                <a:latin typeface="+mn-lt"/>
              </a:rPr>
              <a:t>)</a:t>
            </a:r>
          </a:p>
          <a:p>
            <a:pPr marL="285750" indent="-285750">
              <a:buSzPct val="80000"/>
              <a:buFont typeface="Courier New" panose="02070309020205020404" pitchFamily="49" charset="0"/>
              <a:buChar char="o"/>
              <a:defRPr/>
            </a:pPr>
            <a:r>
              <a:rPr lang="en-GB" altLang="en-US" sz="1400" dirty="0">
                <a:latin typeface="+mn-lt"/>
              </a:rPr>
              <a:t>Many user stations</a:t>
            </a:r>
          </a:p>
        </p:txBody>
      </p:sp>
      <p:sp>
        <p:nvSpPr>
          <p:cNvPr id="72" name="Text Box 6">
            <a:extLst>
              <a:ext uri="{FF2B5EF4-FFF2-40B4-BE49-F238E27FC236}">
                <a16:creationId xmlns:a16="http://schemas.microsoft.com/office/drawing/2014/main" id="{B8F06BE6-B62B-2C42-BEE0-DF5623F105D1}"/>
              </a:ext>
            </a:extLst>
          </p:cNvPr>
          <p:cNvSpPr txBox="1">
            <a:spLocks noChangeArrowheads="1"/>
          </p:cNvSpPr>
          <p:nvPr/>
        </p:nvSpPr>
        <p:spPr bwMode="auto">
          <a:xfrm>
            <a:off x="6178475" y="2029311"/>
            <a:ext cx="3390352"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a:defRPr sz="1000">
                <a:solidFill>
                  <a:schemeClr val="tx1"/>
                </a:solidFill>
                <a:latin typeface="Arial Unicode MS" pitchFamily="34" charset="-128"/>
                <a:ea typeface="MS PGothic" pitchFamily="34" charset="-128"/>
              </a:defRPr>
            </a:lvl1pPr>
            <a:lvl2pPr marL="742950" indent="-285750">
              <a:defRPr sz="1000">
                <a:solidFill>
                  <a:schemeClr val="tx1"/>
                </a:solidFill>
                <a:latin typeface="Arial Unicode MS" pitchFamily="34" charset="-128"/>
                <a:ea typeface="MS PGothic" pitchFamily="34" charset="-128"/>
              </a:defRPr>
            </a:lvl2pPr>
            <a:lvl3pPr marL="1143000" indent="-228600">
              <a:defRPr sz="1000">
                <a:solidFill>
                  <a:schemeClr val="tx1"/>
                </a:solidFill>
                <a:latin typeface="Arial Unicode MS" pitchFamily="34" charset="-128"/>
                <a:ea typeface="MS PGothic" pitchFamily="34" charset="-128"/>
              </a:defRPr>
            </a:lvl3pPr>
            <a:lvl4pPr marL="1600200" indent="-228600">
              <a:defRPr sz="1000">
                <a:solidFill>
                  <a:schemeClr val="tx1"/>
                </a:solidFill>
                <a:latin typeface="Arial Unicode MS" pitchFamily="34" charset="-128"/>
                <a:ea typeface="MS PGothic" pitchFamily="34" charset="-128"/>
              </a:defRPr>
            </a:lvl4pPr>
            <a:lvl5pPr marL="2057400" indent="-228600">
              <a:defRPr sz="10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1000">
                <a:solidFill>
                  <a:schemeClr val="tx1"/>
                </a:solidFill>
                <a:latin typeface="Arial Unicode MS" pitchFamily="34" charset="-128"/>
                <a:ea typeface="MS PGothic" pitchFamily="34" charset="-128"/>
              </a:defRPr>
            </a:lvl9pPr>
          </a:lstStyle>
          <a:p>
            <a:pPr marL="285750" indent="-285750">
              <a:buSzPct val="80000"/>
              <a:buFont typeface="Courier New" panose="02070309020205020404" pitchFamily="49" charset="0"/>
              <a:buChar char="o"/>
              <a:defRPr/>
            </a:pPr>
            <a:r>
              <a:rPr lang="en-GB" altLang="en-US" sz="1400" dirty="0">
                <a:latin typeface="+mn-lt"/>
              </a:rPr>
              <a:t>Beam parameters defined by the source</a:t>
            </a:r>
          </a:p>
          <a:p>
            <a:pPr marL="285750" indent="-285750">
              <a:buSzPct val="80000"/>
              <a:buFont typeface="Courier New" panose="02070309020205020404" pitchFamily="49" charset="0"/>
              <a:buChar char="o"/>
              <a:defRPr/>
            </a:pPr>
            <a:r>
              <a:rPr lang="en-GB" altLang="en-US" sz="1400" dirty="0">
                <a:latin typeface="+mn-lt"/>
              </a:rPr>
              <a:t>High flexibility – single pass</a:t>
            </a:r>
          </a:p>
          <a:p>
            <a:pPr marL="285750" indent="-285750">
              <a:buSzPct val="80000"/>
              <a:buFont typeface="Courier New" panose="02070309020205020404" pitchFamily="49" charset="0"/>
              <a:buChar char="o"/>
              <a:defRPr/>
            </a:pPr>
            <a:r>
              <a:rPr lang="en-GB" altLang="en-US" sz="1400" dirty="0">
                <a:latin typeface="+mn-lt"/>
              </a:rPr>
              <a:t>Limited average beam power (&lt;&lt; mA)</a:t>
            </a:r>
          </a:p>
          <a:p>
            <a:pPr marL="285750" indent="-285750">
              <a:buSzPct val="80000"/>
              <a:buFont typeface="Courier New" panose="02070309020205020404" pitchFamily="49" charset="0"/>
              <a:buChar char="o"/>
              <a:defRPr/>
            </a:pPr>
            <a:r>
              <a:rPr lang="en-GB" altLang="en-US" sz="1400" dirty="0">
                <a:latin typeface="+mn-lt"/>
              </a:rPr>
              <a:t>Possible short bunches (sub </a:t>
            </a:r>
            <a:r>
              <a:rPr lang="en-GB" altLang="en-US" sz="1400" dirty="0" err="1">
                <a:latin typeface="+mn-lt"/>
              </a:rPr>
              <a:t>psec</a:t>
            </a:r>
            <a:r>
              <a:rPr lang="en-GB" altLang="en-US" sz="1400" dirty="0">
                <a:latin typeface="+mn-lt"/>
              </a:rPr>
              <a:t>)</a:t>
            </a:r>
          </a:p>
          <a:p>
            <a:pPr marL="285750" indent="-285750">
              <a:buSzPct val="80000"/>
              <a:buFont typeface="Courier New" panose="02070309020205020404" pitchFamily="49" charset="0"/>
              <a:buChar char="o"/>
              <a:defRPr/>
            </a:pPr>
            <a:r>
              <a:rPr lang="en-GB" altLang="en-US" sz="1400" dirty="0">
                <a:latin typeface="+mn-lt"/>
              </a:rPr>
              <a:t>Low number of user stations</a:t>
            </a:r>
          </a:p>
        </p:txBody>
      </p:sp>
      <p:grpSp>
        <p:nvGrpSpPr>
          <p:cNvPr id="73" name="Gruppieren 6">
            <a:extLst>
              <a:ext uri="{FF2B5EF4-FFF2-40B4-BE49-F238E27FC236}">
                <a16:creationId xmlns:a16="http://schemas.microsoft.com/office/drawing/2014/main" id="{75841AFD-D617-5A48-B939-53B7EE091182}"/>
              </a:ext>
            </a:extLst>
          </p:cNvPr>
          <p:cNvGrpSpPr>
            <a:grpSpLocks/>
          </p:cNvGrpSpPr>
          <p:nvPr/>
        </p:nvGrpSpPr>
        <p:grpSpPr bwMode="auto">
          <a:xfrm>
            <a:off x="6178475" y="653480"/>
            <a:ext cx="3888432" cy="1463419"/>
            <a:chOff x="4378648" y="1592826"/>
            <a:chExt cx="4042681" cy="1622322"/>
          </a:xfrm>
        </p:grpSpPr>
        <p:sp>
          <p:nvSpPr>
            <p:cNvPr id="74" name="Rechteck 78">
              <a:extLst>
                <a:ext uri="{FF2B5EF4-FFF2-40B4-BE49-F238E27FC236}">
                  <a16:creationId xmlns:a16="http://schemas.microsoft.com/office/drawing/2014/main" id="{DC3B4AC8-2B92-B140-946C-9485AC5126B5}"/>
                </a:ext>
              </a:extLst>
            </p:cNvPr>
            <p:cNvSpPr>
              <a:spLocks noChangeArrowheads="1"/>
            </p:cNvSpPr>
            <p:nvPr/>
          </p:nvSpPr>
          <p:spPr bwMode="auto">
            <a:xfrm>
              <a:off x="4427538" y="1592826"/>
              <a:ext cx="3993791" cy="1622322"/>
            </a:xfrm>
            <a:prstGeom prst="rect">
              <a:avLst/>
            </a:prstGeom>
            <a:solidFill>
              <a:schemeClr val="bg1"/>
            </a:solidFill>
            <a:ln>
              <a:noFill/>
            </a:ln>
            <a:extLst>
              <a:ext uri="{91240B29-F687-4F45-9708-019B960494DF}">
                <a14:hiddenLine xmlns:a14="http://schemas.microsoft.com/office/drawing/2010/main" w="19050">
                  <a:solidFill>
                    <a:srgbClr val="000000"/>
                  </a:solidFill>
                  <a:round/>
                  <a:headEnd/>
                  <a:tailEnd type="triangle" w="med" len="med"/>
                </a14:hiddenLine>
              </a:ext>
            </a:extLst>
          </p:spPr>
          <p:txBody>
            <a:bodyPr anchor="ct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100000"/>
                </a:lnSpc>
                <a:spcBef>
                  <a:spcPct val="0"/>
                </a:spcBef>
                <a:spcAft>
                  <a:spcPct val="0"/>
                </a:spcAft>
                <a:buSzTx/>
                <a:buFontTx/>
                <a:buNone/>
              </a:pPr>
              <a:endParaRPr lang="de-DE" altLang="en-US" sz="1600" b="1">
                <a:solidFill>
                  <a:srgbClr val="00589C"/>
                </a:solidFill>
                <a:latin typeface="Arial" panose="020B0604020202020204" pitchFamily="34" charset="0"/>
              </a:endParaRPr>
            </a:p>
          </p:txBody>
        </p:sp>
        <p:sp>
          <p:nvSpPr>
            <p:cNvPr id="75" name="Rectangle 5">
              <a:extLst>
                <a:ext uri="{FF2B5EF4-FFF2-40B4-BE49-F238E27FC236}">
                  <a16:creationId xmlns:a16="http://schemas.microsoft.com/office/drawing/2014/main" id="{92CE2EC4-CBD5-4F4E-A578-64DF2D1FF4DB}"/>
                </a:ext>
              </a:extLst>
            </p:cNvPr>
            <p:cNvSpPr>
              <a:spLocks noChangeArrowheads="1"/>
            </p:cNvSpPr>
            <p:nvPr/>
          </p:nvSpPr>
          <p:spPr bwMode="auto">
            <a:xfrm>
              <a:off x="7129463" y="2879725"/>
              <a:ext cx="95250" cy="95250"/>
            </a:xfrm>
            <a:prstGeom prst="rect">
              <a:avLst/>
            </a:prstGeom>
            <a:solidFill>
              <a:srgbClr val="803000"/>
            </a:solidFill>
            <a:ln w="10">
              <a:solidFill>
                <a:srgbClr val="803000"/>
              </a:solidFill>
              <a:miter lim="800000"/>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76" name="Freeform 6">
              <a:extLst>
                <a:ext uri="{FF2B5EF4-FFF2-40B4-BE49-F238E27FC236}">
                  <a16:creationId xmlns:a16="http://schemas.microsoft.com/office/drawing/2014/main" id="{51D20E4A-B51B-4F49-B04C-2044E911E5D8}"/>
                </a:ext>
              </a:extLst>
            </p:cNvPr>
            <p:cNvSpPr>
              <a:spLocks/>
            </p:cNvSpPr>
            <p:nvPr/>
          </p:nvSpPr>
          <p:spPr bwMode="auto">
            <a:xfrm>
              <a:off x="6370638" y="2311400"/>
              <a:ext cx="615950" cy="95250"/>
            </a:xfrm>
            <a:custGeom>
              <a:avLst/>
              <a:gdLst>
                <a:gd name="T0" fmla="*/ 0 w 388"/>
                <a:gd name="T1" fmla="*/ 0 h 60"/>
                <a:gd name="T2" fmla="*/ 0 w 388"/>
                <a:gd name="T3" fmla="*/ 2147483646 h 60"/>
                <a:gd name="T4" fmla="*/ 0 w 388"/>
                <a:gd name="T5" fmla="*/ 2147483646 h 60"/>
                <a:gd name="T6" fmla="*/ 2147483646 w 388"/>
                <a:gd name="T7" fmla="*/ 2147483646 h 60"/>
                <a:gd name="T8" fmla="*/ 2147483646 w 388"/>
                <a:gd name="T9" fmla="*/ 2147483646 h 60"/>
                <a:gd name="T10" fmla="*/ 2147483646 w 388"/>
                <a:gd name="T11" fmla="*/ 2147483646 h 60"/>
                <a:gd name="T12" fmla="*/ 2147483646 w 388"/>
                <a:gd name="T13" fmla="*/ 0 h 60"/>
                <a:gd name="T14" fmla="*/ 2147483646 w 388"/>
                <a:gd name="T15" fmla="*/ 0 h 60"/>
                <a:gd name="T16" fmla="*/ 0 w 388"/>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8" h="60">
                  <a:moveTo>
                    <a:pt x="0" y="0"/>
                  </a:moveTo>
                  <a:lnTo>
                    <a:pt x="0" y="30"/>
                  </a:lnTo>
                  <a:lnTo>
                    <a:pt x="0" y="60"/>
                  </a:lnTo>
                  <a:lnTo>
                    <a:pt x="60" y="60"/>
                  </a:lnTo>
                  <a:lnTo>
                    <a:pt x="388" y="60"/>
                  </a:lnTo>
                  <a:lnTo>
                    <a:pt x="388" y="30"/>
                  </a:lnTo>
                  <a:lnTo>
                    <a:pt x="388" y="0"/>
                  </a:lnTo>
                  <a:lnTo>
                    <a:pt x="60" y="0"/>
                  </a:lnTo>
                  <a:lnTo>
                    <a:pt x="0" y="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 name="Freeform 7">
              <a:extLst>
                <a:ext uri="{FF2B5EF4-FFF2-40B4-BE49-F238E27FC236}">
                  <a16:creationId xmlns:a16="http://schemas.microsoft.com/office/drawing/2014/main" id="{8DBAE77E-7466-D14E-A816-037539A1699B}"/>
                </a:ext>
              </a:extLst>
            </p:cNvPr>
            <p:cNvSpPr>
              <a:spLocks/>
            </p:cNvSpPr>
            <p:nvPr/>
          </p:nvSpPr>
          <p:spPr bwMode="auto">
            <a:xfrm>
              <a:off x="6370638" y="2311400"/>
              <a:ext cx="615950" cy="95250"/>
            </a:xfrm>
            <a:custGeom>
              <a:avLst/>
              <a:gdLst>
                <a:gd name="T0" fmla="*/ 0 w 388"/>
                <a:gd name="T1" fmla="*/ 0 h 60"/>
                <a:gd name="T2" fmla="*/ 0 w 388"/>
                <a:gd name="T3" fmla="*/ 2147483646 h 60"/>
                <a:gd name="T4" fmla="*/ 0 w 388"/>
                <a:gd name="T5" fmla="*/ 2147483646 h 60"/>
                <a:gd name="T6" fmla="*/ 2147483646 w 388"/>
                <a:gd name="T7" fmla="*/ 2147483646 h 60"/>
                <a:gd name="T8" fmla="*/ 2147483646 w 388"/>
                <a:gd name="T9" fmla="*/ 2147483646 h 60"/>
                <a:gd name="T10" fmla="*/ 2147483646 w 388"/>
                <a:gd name="T11" fmla="*/ 2147483646 h 60"/>
                <a:gd name="T12" fmla="*/ 2147483646 w 388"/>
                <a:gd name="T13" fmla="*/ 0 h 60"/>
                <a:gd name="T14" fmla="*/ 2147483646 w 388"/>
                <a:gd name="T15" fmla="*/ 0 h 60"/>
                <a:gd name="T16" fmla="*/ 0 w 388"/>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8" h="60">
                  <a:moveTo>
                    <a:pt x="0" y="0"/>
                  </a:moveTo>
                  <a:lnTo>
                    <a:pt x="0" y="30"/>
                  </a:lnTo>
                  <a:lnTo>
                    <a:pt x="0" y="60"/>
                  </a:lnTo>
                  <a:lnTo>
                    <a:pt x="60" y="60"/>
                  </a:lnTo>
                  <a:lnTo>
                    <a:pt x="388" y="60"/>
                  </a:lnTo>
                  <a:lnTo>
                    <a:pt x="388" y="30"/>
                  </a:lnTo>
                  <a:lnTo>
                    <a:pt x="388" y="0"/>
                  </a:lnTo>
                  <a:lnTo>
                    <a:pt x="60" y="0"/>
                  </a:lnTo>
                  <a:lnTo>
                    <a:pt x="0" y="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 name="Freeform 8">
              <a:extLst>
                <a:ext uri="{FF2B5EF4-FFF2-40B4-BE49-F238E27FC236}">
                  <a16:creationId xmlns:a16="http://schemas.microsoft.com/office/drawing/2014/main" id="{F0D58D45-1240-EF48-A233-8A5EB24FA1F4}"/>
                </a:ext>
              </a:extLst>
            </p:cNvPr>
            <p:cNvSpPr>
              <a:spLocks/>
            </p:cNvSpPr>
            <p:nvPr/>
          </p:nvSpPr>
          <p:spPr bwMode="auto">
            <a:xfrm>
              <a:off x="6370638" y="2879725"/>
              <a:ext cx="615950" cy="95250"/>
            </a:xfrm>
            <a:custGeom>
              <a:avLst/>
              <a:gdLst>
                <a:gd name="T0" fmla="*/ 0 w 388"/>
                <a:gd name="T1" fmla="*/ 0 h 60"/>
                <a:gd name="T2" fmla="*/ 0 w 388"/>
                <a:gd name="T3" fmla="*/ 2147483646 h 60"/>
                <a:gd name="T4" fmla="*/ 0 w 388"/>
                <a:gd name="T5" fmla="*/ 2147483646 h 60"/>
                <a:gd name="T6" fmla="*/ 2147483646 w 388"/>
                <a:gd name="T7" fmla="*/ 2147483646 h 60"/>
                <a:gd name="T8" fmla="*/ 2147483646 w 388"/>
                <a:gd name="T9" fmla="*/ 2147483646 h 60"/>
                <a:gd name="T10" fmla="*/ 2147483646 w 388"/>
                <a:gd name="T11" fmla="*/ 2147483646 h 60"/>
                <a:gd name="T12" fmla="*/ 2147483646 w 388"/>
                <a:gd name="T13" fmla="*/ 0 h 60"/>
                <a:gd name="T14" fmla="*/ 2147483646 w 388"/>
                <a:gd name="T15" fmla="*/ 0 h 60"/>
                <a:gd name="T16" fmla="*/ 0 w 388"/>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8" h="60">
                  <a:moveTo>
                    <a:pt x="0" y="0"/>
                  </a:moveTo>
                  <a:lnTo>
                    <a:pt x="0" y="30"/>
                  </a:lnTo>
                  <a:lnTo>
                    <a:pt x="0" y="60"/>
                  </a:lnTo>
                  <a:lnTo>
                    <a:pt x="60" y="60"/>
                  </a:lnTo>
                  <a:lnTo>
                    <a:pt x="388" y="60"/>
                  </a:lnTo>
                  <a:lnTo>
                    <a:pt x="388" y="30"/>
                  </a:lnTo>
                  <a:lnTo>
                    <a:pt x="388" y="0"/>
                  </a:lnTo>
                  <a:lnTo>
                    <a:pt x="60" y="0"/>
                  </a:lnTo>
                  <a:lnTo>
                    <a:pt x="0" y="0"/>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 name="Freeform 9">
              <a:extLst>
                <a:ext uri="{FF2B5EF4-FFF2-40B4-BE49-F238E27FC236}">
                  <a16:creationId xmlns:a16="http://schemas.microsoft.com/office/drawing/2014/main" id="{B0802D42-025A-5247-9AB0-E3036D863583}"/>
                </a:ext>
              </a:extLst>
            </p:cNvPr>
            <p:cNvSpPr>
              <a:spLocks/>
            </p:cNvSpPr>
            <p:nvPr/>
          </p:nvSpPr>
          <p:spPr bwMode="auto">
            <a:xfrm>
              <a:off x="6370638" y="2879725"/>
              <a:ext cx="615950" cy="95250"/>
            </a:xfrm>
            <a:custGeom>
              <a:avLst/>
              <a:gdLst>
                <a:gd name="T0" fmla="*/ 0 w 388"/>
                <a:gd name="T1" fmla="*/ 0 h 60"/>
                <a:gd name="T2" fmla="*/ 0 w 388"/>
                <a:gd name="T3" fmla="*/ 2147483646 h 60"/>
                <a:gd name="T4" fmla="*/ 0 w 388"/>
                <a:gd name="T5" fmla="*/ 2147483646 h 60"/>
                <a:gd name="T6" fmla="*/ 2147483646 w 388"/>
                <a:gd name="T7" fmla="*/ 2147483646 h 60"/>
                <a:gd name="T8" fmla="*/ 2147483646 w 388"/>
                <a:gd name="T9" fmla="*/ 2147483646 h 60"/>
                <a:gd name="T10" fmla="*/ 2147483646 w 388"/>
                <a:gd name="T11" fmla="*/ 2147483646 h 60"/>
                <a:gd name="T12" fmla="*/ 2147483646 w 388"/>
                <a:gd name="T13" fmla="*/ 0 h 60"/>
                <a:gd name="T14" fmla="*/ 2147483646 w 388"/>
                <a:gd name="T15" fmla="*/ 0 h 60"/>
                <a:gd name="T16" fmla="*/ 0 w 388"/>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8" h="60">
                  <a:moveTo>
                    <a:pt x="0" y="0"/>
                  </a:moveTo>
                  <a:lnTo>
                    <a:pt x="0" y="30"/>
                  </a:lnTo>
                  <a:lnTo>
                    <a:pt x="0" y="60"/>
                  </a:lnTo>
                  <a:lnTo>
                    <a:pt x="60" y="60"/>
                  </a:lnTo>
                  <a:lnTo>
                    <a:pt x="388" y="60"/>
                  </a:lnTo>
                  <a:lnTo>
                    <a:pt x="388" y="30"/>
                  </a:lnTo>
                  <a:lnTo>
                    <a:pt x="388" y="0"/>
                  </a:lnTo>
                  <a:lnTo>
                    <a:pt x="60" y="0"/>
                  </a:lnTo>
                  <a:lnTo>
                    <a:pt x="0" y="0"/>
                  </a:lnTo>
                </a:path>
              </a:pathLst>
            </a:custGeom>
            <a:noFill/>
            <a:ln w="5" cap="flat">
              <a:solidFill>
                <a:srgbClr val="009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0" name="Rectangle 10">
              <a:extLst>
                <a:ext uri="{FF2B5EF4-FFF2-40B4-BE49-F238E27FC236}">
                  <a16:creationId xmlns:a16="http://schemas.microsoft.com/office/drawing/2014/main" id="{5CC90EB0-3D5F-8546-ABFE-EA2A9104C2A0}"/>
                </a:ext>
              </a:extLst>
            </p:cNvPr>
            <p:cNvSpPr>
              <a:spLocks noChangeArrowheads="1"/>
            </p:cNvSpPr>
            <p:nvPr/>
          </p:nvSpPr>
          <p:spPr bwMode="auto">
            <a:xfrm>
              <a:off x="4521200" y="2595563"/>
              <a:ext cx="95250" cy="95250"/>
            </a:xfrm>
            <a:prstGeom prst="rect">
              <a:avLst/>
            </a:prstGeom>
            <a:solidFill>
              <a:srgbClr val="B000B0"/>
            </a:solidFill>
            <a:ln w="10">
              <a:solidFill>
                <a:srgbClr val="B000B0"/>
              </a:solidFill>
              <a:miter lim="800000"/>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81" name="Rectangle 11">
              <a:extLst>
                <a:ext uri="{FF2B5EF4-FFF2-40B4-BE49-F238E27FC236}">
                  <a16:creationId xmlns:a16="http://schemas.microsoft.com/office/drawing/2014/main" id="{31F88008-20C7-D74E-8660-9769AA626654}"/>
                </a:ext>
              </a:extLst>
            </p:cNvPr>
            <p:cNvSpPr>
              <a:spLocks noChangeArrowheads="1"/>
            </p:cNvSpPr>
            <p:nvPr/>
          </p:nvSpPr>
          <p:spPr bwMode="auto">
            <a:xfrm>
              <a:off x="4757738" y="2595563"/>
              <a:ext cx="901700" cy="95250"/>
            </a:xfrm>
            <a:prstGeom prst="rect">
              <a:avLst/>
            </a:prstGeom>
            <a:solidFill>
              <a:srgbClr val="00B0B0"/>
            </a:solidFill>
            <a:ln w="10">
              <a:solidFill>
                <a:srgbClr val="00B0B0"/>
              </a:solidFill>
              <a:miter lim="800000"/>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82" name="Rectangle 21">
              <a:extLst>
                <a:ext uri="{FF2B5EF4-FFF2-40B4-BE49-F238E27FC236}">
                  <a16:creationId xmlns:a16="http://schemas.microsoft.com/office/drawing/2014/main" id="{95ED5751-3FA8-2B46-9524-322D78B4B8F9}"/>
                </a:ext>
              </a:extLst>
            </p:cNvPr>
            <p:cNvSpPr>
              <a:spLocks noChangeArrowheads="1"/>
            </p:cNvSpPr>
            <p:nvPr/>
          </p:nvSpPr>
          <p:spPr bwMode="auto">
            <a:xfrm>
              <a:off x="7067550" y="2533650"/>
              <a:ext cx="219075" cy="219075"/>
            </a:xfrm>
            <a:prstGeom prst="rect">
              <a:avLst/>
            </a:prstGeom>
            <a:solidFill>
              <a:srgbClr val="FFD700"/>
            </a:solidFill>
            <a:ln w="10">
              <a:solidFill>
                <a:srgbClr val="FFD700"/>
              </a:solidFill>
              <a:miter lim="800000"/>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83" name="Rectangle 40">
              <a:extLst>
                <a:ext uri="{FF2B5EF4-FFF2-40B4-BE49-F238E27FC236}">
                  <a16:creationId xmlns:a16="http://schemas.microsoft.com/office/drawing/2014/main" id="{E35EC7CF-7EBC-CA44-B2FB-A039648474B2}"/>
                </a:ext>
              </a:extLst>
            </p:cNvPr>
            <p:cNvSpPr>
              <a:spLocks noChangeArrowheads="1"/>
            </p:cNvSpPr>
            <p:nvPr/>
          </p:nvSpPr>
          <p:spPr bwMode="auto">
            <a:xfrm>
              <a:off x="7129463" y="2311400"/>
              <a:ext cx="95250" cy="95250"/>
            </a:xfrm>
            <a:prstGeom prst="rect">
              <a:avLst/>
            </a:prstGeom>
            <a:solidFill>
              <a:srgbClr val="803000"/>
            </a:solidFill>
            <a:ln w="10">
              <a:solidFill>
                <a:srgbClr val="803000"/>
              </a:solidFill>
              <a:miter lim="800000"/>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84" name="Freeform 51">
              <a:extLst>
                <a:ext uri="{FF2B5EF4-FFF2-40B4-BE49-F238E27FC236}">
                  <a16:creationId xmlns:a16="http://schemas.microsoft.com/office/drawing/2014/main" id="{4A1E87B0-D23B-B84B-9C04-ED3DBDE8F59D}"/>
                </a:ext>
              </a:extLst>
            </p:cNvPr>
            <p:cNvSpPr>
              <a:spLocks/>
            </p:cNvSpPr>
            <p:nvPr/>
          </p:nvSpPr>
          <p:spPr bwMode="auto">
            <a:xfrm>
              <a:off x="4545013" y="2359025"/>
              <a:ext cx="2584450" cy="284162"/>
            </a:xfrm>
            <a:custGeom>
              <a:avLst/>
              <a:gdLst>
                <a:gd name="T0" fmla="*/ 0 w 1628"/>
                <a:gd name="T1" fmla="*/ 2147483646 h 179"/>
                <a:gd name="T2" fmla="*/ 2147483646 w 1628"/>
                <a:gd name="T3" fmla="*/ 2147483646 h 179"/>
                <a:gd name="T4" fmla="*/ 2147483646 w 1628"/>
                <a:gd name="T5" fmla="*/ 0 h 179"/>
                <a:gd name="T6" fmla="*/ 2147483646 w 162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8" h="179">
                  <a:moveTo>
                    <a:pt x="0" y="179"/>
                  </a:moveTo>
                  <a:lnTo>
                    <a:pt x="762" y="179"/>
                  </a:lnTo>
                  <a:lnTo>
                    <a:pt x="1060" y="0"/>
                  </a:lnTo>
                  <a:lnTo>
                    <a:pt x="1628" y="0"/>
                  </a:lnTo>
                </a:path>
              </a:pathLst>
            </a:custGeom>
            <a:noFill/>
            <a:ln w="15"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5" name="Line 52">
              <a:extLst>
                <a:ext uri="{FF2B5EF4-FFF2-40B4-BE49-F238E27FC236}">
                  <a16:creationId xmlns:a16="http://schemas.microsoft.com/office/drawing/2014/main" id="{2A1F43A6-06C3-3044-B817-A26BC2CB98C2}"/>
                </a:ext>
              </a:extLst>
            </p:cNvPr>
            <p:cNvSpPr>
              <a:spLocks noChangeShapeType="1"/>
            </p:cNvSpPr>
            <p:nvPr/>
          </p:nvSpPr>
          <p:spPr bwMode="auto">
            <a:xfrm>
              <a:off x="6227763" y="2643188"/>
              <a:ext cx="758825" cy="0"/>
            </a:xfrm>
            <a:prstGeom prst="line">
              <a:avLst/>
            </a:prstGeom>
            <a:noFill/>
            <a:ln w="15">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86" name="Freeform 53">
              <a:extLst>
                <a:ext uri="{FF2B5EF4-FFF2-40B4-BE49-F238E27FC236}">
                  <a16:creationId xmlns:a16="http://schemas.microsoft.com/office/drawing/2014/main" id="{995DC072-7526-5740-98F4-37CC88CD7803}"/>
                </a:ext>
              </a:extLst>
            </p:cNvPr>
            <p:cNvSpPr>
              <a:spLocks/>
            </p:cNvSpPr>
            <p:nvPr/>
          </p:nvSpPr>
          <p:spPr bwMode="auto">
            <a:xfrm>
              <a:off x="6938963" y="2595563"/>
              <a:ext cx="190500" cy="95250"/>
            </a:xfrm>
            <a:custGeom>
              <a:avLst/>
              <a:gdLst>
                <a:gd name="T0" fmla="*/ 0 w 120"/>
                <a:gd name="T1" fmla="*/ 0 h 60"/>
                <a:gd name="T2" fmla="*/ 2147483646 w 120"/>
                <a:gd name="T3" fmla="*/ 2147483646 h 60"/>
                <a:gd name="T4" fmla="*/ 0 w 120"/>
                <a:gd name="T5" fmla="*/ 2147483646 h 60"/>
                <a:gd name="T6" fmla="*/ 0 w 12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60">
                  <a:moveTo>
                    <a:pt x="0" y="0"/>
                  </a:moveTo>
                  <a:lnTo>
                    <a:pt x="120" y="30"/>
                  </a:lnTo>
                  <a:lnTo>
                    <a:pt x="0" y="60"/>
                  </a:lnTo>
                  <a:lnTo>
                    <a:pt x="0" y="0"/>
                  </a:lnTo>
                  <a:close/>
                </a:path>
              </a:pathLst>
            </a:custGeom>
            <a:solidFill>
              <a:srgbClr val="0000FF"/>
            </a:solidFill>
            <a:ln w="15" cap="flat">
              <a:solidFill>
                <a:srgbClr val="0000FF"/>
              </a:solidFill>
              <a:prstDash val="solid"/>
              <a:miter lim="800000"/>
              <a:headEnd/>
              <a:tailEnd/>
            </a:ln>
          </p:spPr>
          <p:txBody>
            <a:bodyPr/>
            <a:lstStyle/>
            <a:p>
              <a:endParaRPr lang="fr-FR"/>
            </a:p>
          </p:txBody>
        </p:sp>
        <p:sp>
          <p:nvSpPr>
            <p:cNvPr id="87" name="Line 54">
              <a:extLst>
                <a:ext uri="{FF2B5EF4-FFF2-40B4-BE49-F238E27FC236}">
                  <a16:creationId xmlns:a16="http://schemas.microsoft.com/office/drawing/2014/main" id="{4D4F2EC6-F2E1-524A-B1AC-2FDD04E7716D}"/>
                </a:ext>
              </a:extLst>
            </p:cNvPr>
            <p:cNvSpPr>
              <a:spLocks noChangeShapeType="1"/>
            </p:cNvSpPr>
            <p:nvPr/>
          </p:nvSpPr>
          <p:spPr bwMode="auto">
            <a:xfrm>
              <a:off x="6227763" y="2927350"/>
              <a:ext cx="949325" cy="0"/>
            </a:xfrm>
            <a:prstGeom prst="line">
              <a:avLst/>
            </a:prstGeom>
            <a:noFill/>
            <a:ln w="15">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88" name="Line 55">
              <a:extLst>
                <a:ext uri="{FF2B5EF4-FFF2-40B4-BE49-F238E27FC236}">
                  <a16:creationId xmlns:a16="http://schemas.microsoft.com/office/drawing/2014/main" id="{F638CD14-2B38-A74E-911C-20C53FD04BB1}"/>
                </a:ext>
              </a:extLst>
            </p:cNvPr>
            <p:cNvSpPr>
              <a:spLocks noChangeShapeType="1"/>
            </p:cNvSpPr>
            <p:nvPr/>
          </p:nvSpPr>
          <p:spPr bwMode="auto">
            <a:xfrm>
              <a:off x="5754688" y="2643188"/>
              <a:ext cx="473075" cy="284162"/>
            </a:xfrm>
            <a:prstGeom prst="line">
              <a:avLst/>
            </a:prstGeom>
            <a:noFill/>
            <a:ln w="15">
              <a:solidFill>
                <a:srgbClr val="0000FF"/>
              </a:solidFill>
              <a:prstDash val="sysDash"/>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89" name="Line 56">
              <a:extLst>
                <a:ext uri="{FF2B5EF4-FFF2-40B4-BE49-F238E27FC236}">
                  <a16:creationId xmlns:a16="http://schemas.microsoft.com/office/drawing/2014/main" id="{EE0524DD-E153-E644-87EF-732B5369B865}"/>
                </a:ext>
              </a:extLst>
            </p:cNvPr>
            <p:cNvSpPr>
              <a:spLocks noChangeShapeType="1"/>
            </p:cNvSpPr>
            <p:nvPr/>
          </p:nvSpPr>
          <p:spPr bwMode="auto">
            <a:xfrm>
              <a:off x="5754688" y="2643188"/>
              <a:ext cx="473075" cy="0"/>
            </a:xfrm>
            <a:prstGeom prst="line">
              <a:avLst/>
            </a:prstGeom>
            <a:noFill/>
            <a:ln w="15">
              <a:solidFill>
                <a:srgbClr val="0000FF"/>
              </a:solidFill>
              <a:prstDash val="sysDash"/>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90" name="Line 59">
              <a:extLst>
                <a:ext uri="{FF2B5EF4-FFF2-40B4-BE49-F238E27FC236}">
                  <a16:creationId xmlns:a16="http://schemas.microsoft.com/office/drawing/2014/main" id="{BAF6B1C0-F1B5-4544-81E7-72092AF730A7}"/>
                </a:ext>
              </a:extLst>
            </p:cNvPr>
            <p:cNvSpPr>
              <a:spLocks noChangeShapeType="1"/>
            </p:cNvSpPr>
            <p:nvPr/>
          </p:nvSpPr>
          <p:spPr bwMode="auto">
            <a:xfrm>
              <a:off x="7389813" y="2643188"/>
              <a:ext cx="260350" cy="0"/>
            </a:xfrm>
            <a:prstGeom prst="line">
              <a:avLst/>
            </a:prstGeom>
            <a:noFill/>
            <a:ln w="15">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91" name="Freeform 60">
              <a:extLst>
                <a:ext uri="{FF2B5EF4-FFF2-40B4-BE49-F238E27FC236}">
                  <a16:creationId xmlns:a16="http://schemas.microsoft.com/office/drawing/2014/main" id="{6490BBA8-8453-F140-AE25-27B4D9094A48}"/>
                </a:ext>
              </a:extLst>
            </p:cNvPr>
            <p:cNvSpPr>
              <a:spLocks/>
            </p:cNvSpPr>
            <p:nvPr/>
          </p:nvSpPr>
          <p:spPr bwMode="auto">
            <a:xfrm>
              <a:off x="7248525" y="2595563"/>
              <a:ext cx="188912" cy="95250"/>
            </a:xfrm>
            <a:custGeom>
              <a:avLst/>
              <a:gdLst>
                <a:gd name="T0" fmla="*/ 2147483646 w 119"/>
                <a:gd name="T1" fmla="*/ 2147483646 h 60"/>
                <a:gd name="T2" fmla="*/ 0 w 119"/>
                <a:gd name="T3" fmla="*/ 2147483646 h 60"/>
                <a:gd name="T4" fmla="*/ 2147483646 w 119"/>
                <a:gd name="T5" fmla="*/ 0 h 60"/>
                <a:gd name="T6" fmla="*/ 2147483646 w 119"/>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60">
                  <a:moveTo>
                    <a:pt x="119" y="60"/>
                  </a:moveTo>
                  <a:lnTo>
                    <a:pt x="0" y="30"/>
                  </a:lnTo>
                  <a:lnTo>
                    <a:pt x="119" y="0"/>
                  </a:lnTo>
                  <a:lnTo>
                    <a:pt x="119" y="60"/>
                  </a:lnTo>
                  <a:close/>
                </a:path>
              </a:pathLst>
            </a:custGeom>
            <a:solidFill>
              <a:srgbClr val="FF0000"/>
            </a:solidFill>
            <a:ln w="15" cap="flat">
              <a:solidFill>
                <a:srgbClr val="FF0000"/>
              </a:solidFill>
              <a:prstDash val="solid"/>
              <a:miter lim="800000"/>
              <a:headEnd/>
              <a:tailEnd/>
            </a:ln>
          </p:spPr>
          <p:txBody>
            <a:bodyPr/>
            <a:lstStyle/>
            <a:p>
              <a:endParaRPr lang="fr-FR"/>
            </a:p>
          </p:txBody>
        </p:sp>
        <p:sp>
          <p:nvSpPr>
            <p:cNvPr id="92" name="Freeform 69">
              <a:extLst>
                <a:ext uri="{FF2B5EF4-FFF2-40B4-BE49-F238E27FC236}">
                  <a16:creationId xmlns:a16="http://schemas.microsoft.com/office/drawing/2014/main" id="{5BE6E4CF-E784-624B-B575-9E76A7FD2E5B}"/>
                </a:ext>
              </a:extLst>
            </p:cNvPr>
            <p:cNvSpPr>
              <a:spLocks/>
            </p:cNvSpPr>
            <p:nvPr/>
          </p:nvSpPr>
          <p:spPr bwMode="auto">
            <a:xfrm>
              <a:off x="7005638" y="2339975"/>
              <a:ext cx="511175" cy="25400"/>
            </a:xfrm>
            <a:custGeom>
              <a:avLst/>
              <a:gdLst>
                <a:gd name="T0" fmla="*/ 0 w 322"/>
                <a:gd name="T1" fmla="*/ 2147483646 h 16"/>
                <a:gd name="T2" fmla="*/ 2147483646 w 322"/>
                <a:gd name="T3" fmla="*/ 2147483646 h 16"/>
                <a:gd name="T4" fmla="*/ 2147483646 w 322"/>
                <a:gd name="T5" fmla="*/ 2147483646 h 16"/>
                <a:gd name="T6" fmla="*/ 2147483646 w 322"/>
                <a:gd name="T7" fmla="*/ 0 h 16"/>
                <a:gd name="T8" fmla="*/ 2147483646 w 322"/>
                <a:gd name="T9" fmla="*/ 0 h 16"/>
                <a:gd name="T10" fmla="*/ 2147483646 w 322"/>
                <a:gd name="T11" fmla="*/ 2147483646 h 16"/>
                <a:gd name="T12" fmla="*/ 2147483646 w 322"/>
                <a:gd name="T13" fmla="*/ 2147483646 h 16"/>
                <a:gd name="T14" fmla="*/ 2147483646 w 322"/>
                <a:gd name="T15" fmla="*/ 2147483646 h 16"/>
                <a:gd name="T16" fmla="*/ 2147483646 w 322"/>
                <a:gd name="T17" fmla="*/ 2147483646 h 16"/>
                <a:gd name="T18" fmla="*/ 2147483646 w 322"/>
                <a:gd name="T19" fmla="*/ 2147483646 h 16"/>
                <a:gd name="T20" fmla="*/ 2147483646 w 322"/>
                <a:gd name="T21" fmla="*/ 2147483646 h 16"/>
                <a:gd name="T22" fmla="*/ 2147483646 w 322"/>
                <a:gd name="T23" fmla="*/ 2147483646 h 16"/>
                <a:gd name="T24" fmla="*/ 2147483646 w 322"/>
                <a:gd name="T25" fmla="*/ 2147483646 h 16"/>
                <a:gd name="T26" fmla="*/ 2147483646 w 322"/>
                <a:gd name="T27" fmla="*/ 2147483646 h 16"/>
                <a:gd name="T28" fmla="*/ 2147483646 w 322"/>
                <a:gd name="T29" fmla="*/ 2147483646 h 16"/>
                <a:gd name="T30" fmla="*/ 2147483646 w 322"/>
                <a:gd name="T31" fmla="*/ 2147483646 h 16"/>
                <a:gd name="T32" fmla="*/ 2147483646 w 322"/>
                <a:gd name="T33" fmla="*/ 2147483646 h 16"/>
                <a:gd name="T34" fmla="*/ 2147483646 w 322"/>
                <a:gd name="T35" fmla="*/ 2147483646 h 16"/>
                <a:gd name="T36" fmla="*/ 2147483646 w 322"/>
                <a:gd name="T37" fmla="*/ 2147483646 h 16"/>
                <a:gd name="T38" fmla="*/ 2147483646 w 322"/>
                <a:gd name="T39" fmla="*/ 0 h 16"/>
                <a:gd name="T40" fmla="*/ 2147483646 w 322"/>
                <a:gd name="T41" fmla="*/ 0 h 16"/>
                <a:gd name="T42" fmla="*/ 2147483646 w 322"/>
                <a:gd name="T43" fmla="*/ 2147483646 h 16"/>
                <a:gd name="T44" fmla="*/ 2147483646 w 322"/>
                <a:gd name="T45" fmla="*/ 2147483646 h 16"/>
                <a:gd name="T46" fmla="*/ 2147483646 w 322"/>
                <a:gd name="T47" fmla="*/ 2147483646 h 16"/>
                <a:gd name="T48" fmla="*/ 2147483646 w 322"/>
                <a:gd name="T49" fmla="*/ 2147483646 h 16"/>
                <a:gd name="T50" fmla="*/ 2147483646 w 322"/>
                <a:gd name="T51" fmla="*/ 2147483646 h 16"/>
                <a:gd name="T52" fmla="*/ 2147483646 w 322"/>
                <a:gd name="T53" fmla="*/ 2147483646 h 16"/>
                <a:gd name="T54" fmla="*/ 2147483646 w 322"/>
                <a:gd name="T55" fmla="*/ 2147483646 h 16"/>
                <a:gd name="T56" fmla="*/ 2147483646 w 322"/>
                <a:gd name="T57" fmla="*/ 2147483646 h 16"/>
                <a:gd name="T58" fmla="*/ 2147483646 w 322"/>
                <a:gd name="T59" fmla="*/ 2147483646 h 16"/>
                <a:gd name="T60" fmla="*/ 2147483646 w 322"/>
                <a:gd name="T61" fmla="*/ 2147483646 h 16"/>
                <a:gd name="T62" fmla="*/ 2147483646 w 322"/>
                <a:gd name="T63" fmla="*/ 2147483646 h 16"/>
                <a:gd name="T64" fmla="*/ 2147483646 w 322"/>
                <a:gd name="T65" fmla="*/ 2147483646 h 16"/>
                <a:gd name="T66" fmla="*/ 2147483646 w 322"/>
                <a:gd name="T67" fmla="*/ 2147483646 h 16"/>
                <a:gd name="T68" fmla="*/ 2147483646 w 322"/>
                <a:gd name="T69" fmla="*/ 2147483646 h 16"/>
                <a:gd name="T70" fmla="*/ 2147483646 w 322"/>
                <a:gd name="T71" fmla="*/ 0 h 16"/>
                <a:gd name="T72" fmla="*/ 2147483646 w 322"/>
                <a:gd name="T73" fmla="*/ 0 h 16"/>
                <a:gd name="T74" fmla="*/ 2147483646 w 322"/>
                <a:gd name="T75" fmla="*/ 2147483646 h 16"/>
                <a:gd name="T76" fmla="*/ 2147483646 w 322"/>
                <a:gd name="T77" fmla="*/ 2147483646 h 16"/>
                <a:gd name="T78" fmla="*/ 2147483646 w 322"/>
                <a:gd name="T79" fmla="*/ 2147483646 h 16"/>
                <a:gd name="T80" fmla="*/ 2147483646 w 322"/>
                <a:gd name="T81" fmla="*/ 2147483646 h 16"/>
                <a:gd name="T82" fmla="*/ 2147483646 w 322"/>
                <a:gd name="T83" fmla="*/ 2147483646 h 16"/>
                <a:gd name="T84" fmla="*/ 2147483646 w 322"/>
                <a:gd name="T85" fmla="*/ 2147483646 h 16"/>
                <a:gd name="T86" fmla="*/ 2147483646 w 322"/>
                <a:gd name="T87" fmla="*/ 2147483646 h 16"/>
                <a:gd name="T88" fmla="*/ 2147483646 w 322"/>
                <a:gd name="T89" fmla="*/ 2147483646 h 16"/>
                <a:gd name="T90" fmla="*/ 2147483646 w 322"/>
                <a:gd name="T91" fmla="*/ 2147483646 h 16"/>
                <a:gd name="T92" fmla="*/ 2147483646 w 322"/>
                <a:gd name="T93" fmla="*/ 2147483646 h 16"/>
                <a:gd name="T94" fmla="*/ 2147483646 w 322"/>
                <a:gd name="T95" fmla="*/ 2147483646 h 16"/>
                <a:gd name="T96" fmla="*/ 2147483646 w 322"/>
                <a:gd name="T97" fmla="*/ 2147483646 h 16"/>
                <a:gd name="T98" fmla="*/ 2147483646 w 322"/>
                <a:gd name="T99" fmla="*/ 2147483646 h 16"/>
                <a:gd name="T100" fmla="*/ 2147483646 w 322"/>
                <a:gd name="T101" fmla="*/ 2147483646 h 16"/>
                <a:gd name="T102" fmla="*/ 2147483646 w 322"/>
                <a:gd name="T103" fmla="*/ 2147483646 h 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2" h="16">
                  <a:moveTo>
                    <a:pt x="0" y="8"/>
                  </a:moveTo>
                  <a:lnTo>
                    <a:pt x="0" y="8"/>
                  </a:lnTo>
                  <a:lnTo>
                    <a:pt x="2" y="7"/>
                  </a:lnTo>
                  <a:lnTo>
                    <a:pt x="6" y="5"/>
                  </a:lnTo>
                  <a:lnTo>
                    <a:pt x="10" y="3"/>
                  </a:lnTo>
                  <a:lnTo>
                    <a:pt x="14" y="2"/>
                  </a:lnTo>
                  <a:lnTo>
                    <a:pt x="18" y="0"/>
                  </a:lnTo>
                  <a:lnTo>
                    <a:pt x="21" y="0"/>
                  </a:lnTo>
                  <a:lnTo>
                    <a:pt x="23" y="0"/>
                  </a:lnTo>
                  <a:lnTo>
                    <a:pt x="26" y="0"/>
                  </a:lnTo>
                  <a:lnTo>
                    <a:pt x="29" y="0"/>
                  </a:lnTo>
                  <a:lnTo>
                    <a:pt x="32" y="1"/>
                  </a:lnTo>
                  <a:lnTo>
                    <a:pt x="35" y="2"/>
                  </a:lnTo>
                  <a:lnTo>
                    <a:pt x="38" y="4"/>
                  </a:lnTo>
                  <a:lnTo>
                    <a:pt x="41" y="5"/>
                  </a:lnTo>
                  <a:lnTo>
                    <a:pt x="44" y="7"/>
                  </a:lnTo>
                  <a:lnTo>
                    <a:pt x="47" y="8"/>
                  </a:lnTo>
                  <a:lnTo>
                    <a:pt x="49" y="9"/>
                  </a:lnTo>
                  <a:lnTo>
                    <a:pt x="52" y="11"/>
                  </a:lnTo>
                  <a:lnTo>
                    <a:pt x="55" y="12"/>
                  </a:lnTo>
                  <a:lnTo>
                    <a:pt x="58" y="14"/>
                  </a:lnTo>
                  <a:lnTo>
                    <a:pt x="61" y="15"/>
                  </a:lnTo>
                  <a:lnTo>
                    <a:pt x="64" y="16"/>
                  </a:lnTo>
                  <a:lnTo>
                    <a:pt x="67" y="16"/>
                  </a:lnTo>
                  <a:lnTo>
                    <a:pt x="70" y="16"/>
                  </a:lnTo>
                  <a:lnTo>
                    <a:pt x="73" y="16"/>
                  </a:lnTo>
                  <a:lnTo>
                    <a:pt x="76" y="16"/>
                  </a:lnTo>
                  <a:lnTo>
                    <a:pt x="79" y="15"/>
                  </a:lnTo>
                  <a:lnTo>
                    <a:pt x="82" y="14"/>
                  </a:lnTo>
                  <a:lnTo>
                    <a:pt x="84" y="12"/>
                  </a:lnTo>
                  <a:lnTo>
                    <a:pt x="87" y="11"/>
                  </a:lnTo>
                  <a:lnTo>
                    <a:pt x="90" y="9"/>
                  </a:lnTo>
                  <a:lnTo>
                    <a:pt x="93" y="8"/>
                  </a:lnTo>
                  <a:lnTo>
                    <a:pt x="96" y="7"/>
                  </a:lnTo>
                  <a:lnTo>
                    <a:pt x="99" y="5"/>
                  </a:lnTo>
                  <a:lnTo>
                    <a:pt x="102" y="4"/>
                  </a:lnTo>
                  <a:lnTo>
                    <a:pt x="105" y="2"/>
                  </a:lnTo>
                  <a:lnTo>
                    <a:pt x="108" y="1"/>
                  </a:lnTo>
                  <a:lnTo>
                    <a:pt x="111" y="0"/>
                  </a:lnTo>
                  <a:lnTo>
                    <a:pt x="114" y="0"/>
                  </a:lnTo>
                  <a:lnTo>
                    <a:pt x="116" y="0"/>
                  </a:lnTo>
                  <a:lnTo>
                    <a:pt x="119" y="0"/>
                  </a:lnTo>
                  <a:lnTo>
                    <a:pt x="122" y="0"/>
                  </a:lnTo>
                  <a:lnTo>
                    <a:pt x="125" y="1"/>
                  </a:lnTo>
                  <a:lnTo>
                    <a:pt x="128" y="2"/>
                  </a:lnTo>
                  <a:lnTo>
                    <a:pt x="131" y="4"/>
                  </a:lnTo>
                  <a:lnTo>
                    <a:pt x="134" y="5"/>
                  </a:lnTo>
                  <a:lnTo>
                    <a:pt x="137" y="7"/>
                  </a:lnTo>
                  <a:lnTo>
                    <a:pt x="140" y="8"/>
                  </a:lnTo>
                  <a:lnTo>
                    <a:pt x="143" y="9"/>
                  </a:lnTo>
                  <a:lnTo>
                    <a:pt x="145" y="11"/>
                  </a:lnTo>
                  <a:lnTo>
                    <a:pt x="148" y="12"/>
                  </a:lnTo>
                  <a:lnTo>
                    <a:pt x="152" y="14"/>
                  </a:lnTo>
                  <a:lnTo>
                    <a:pt x="155" y="15"/>
                  </a:lnTo>
                  <a:lnTo>
                    <a:pt x="158" y="16"/>
                  </a:lnTo>
                  <a:lnTo>
                    <a:pt x="160" y="16"/>
                  </a:lnTo>
                  <a:lnTo>
                    <a:pt x="163" y="16"/>
                  </a:lnTo>
                  <a:lnTo>
                    <a:pt x="166" y="16"/>
                  </a:lnTo>
                  <a:lnTo>
                    <a:pt x="169" y="16"/>
                  </a:lnTo>
                  <a:lnTo>
                    <a:pt x="172" y="15"/>
                  </a:lnTo>
                  <a:lnTo>
                    <a:pt x="175" y="14"/>
                  </a:lnTo>
                  <a:lnTo>
                    <a:pt x="178" y="12"/>
                  </a:lnTo>
                  <a:lnTo>
                    <a:pt x="181" y="11"/>
                  </a:lnTo>
                  <a:lnTo>
                    <a:pt x="184" y="9"/>
                  </a:lnTo>
                  <a:lnTo>
                    <a:pt x="187" y="8"/>
                  </a:lnTo>
                  <a:lnTo>
                    <a:pt x="189" y="7"/>
                  </a:lnTo>
                  <a:lnTo>
                    <a:pt x="192" y="5"/>
                  </a:lnTo>
                  <a:lnTo>
                    <a:pt x="195" y="4"/>
                  </a:lnTo>
                  <a:lnTo>
                    <a:pt x="199" y="2"/>
                  </a:lnTo>
                  <a:lnTo>
                    <a:pt x="202" y="1"/>
                  </a:lnTo>
                  <a:lnTo>
                    <a:pt x="205" y="0"/>
                  </a:lnTo>
                  <a:lnTo>
                    <a:pt x="208" y="0"/>
                  </a:lnTo>
                  <a:lnTo>
                    <a:pt x="210" y="0"/>
                  </a:lnTo>
                  <a:lnTo>
                    <a:pt x="213" y="0"/>
                  </a:lnTo>
                  <a:lnTo>
                    <a:pt x="216" y="0"/>
                  </a:lnTo>
                  <a:lnTo>
                    <a:pt x="219" y="1"/>
                  </a:lnTo>
                  <a:lnTo>
                    <a:pt x="222" y="2"/>
                  </a:lnTo>
                  <a:lnTo>
                    <a:pt x="225" y="4"/>
                  </a:lnTo>
                  <a:lnTo>
                    <a:pt x="228" y="5"/>
                  </a:lnTo>
                  <a:lnTo>
                    <a:pt x="231" y="7"/>
                  </a:lnTo>
                  <a:lnTo>
                    <a:pt x="234" y="8"/>
                  </a:lnTo>
                  <a:lnTo>
                    <a:pt x="236" y="9"/>
                  </a:lnTo>
                  <a:lnTo>
                    <a:pt x="239" y="11"/>
                  </a:lnTo>
                  <a:lnTo>
                    <a:pt x="242" y="12"/>
                  </a:lnTo>
                  <a:lnTo>
                    <a:pt x="245" y="14"/>
                  </a:lnTo>
                  <a:lnTo>
                    <a:pt x="248" y="15"/>
                  </a:lnTo>
                  <a:lnTo>
                    <a:pt x="251" y="16"/>
                  </a:lnTo>
                  <a:lnTo>
                    <a:pt x="254" y="16"/>
                  </a:lnTo>
                  <a:lnTo>
                    <a:pt x="257" y="16"/>
                  </a:lnTo>
                  <a:lnTo>
                    <a:pt x="259" y="16"/>
                  </a:lnTo>
                  <a:lnTo>
                    <a:pt x="262" y="16"/>
                  </a:lnTo>
                  <a:lnTo>
                    <a:pt x="266" y="15"/>
                  </a:lnTo>
                  <a:lnTo>
                    <a:pt x="269" y="14"/>
                  </a:lnTo>
                  <a:lnTo>
                    <a:pt x="274" y="13"/>
                  </a:lnTo>
                  <a:lnTo>
                    <a:pt x="278" y="12"/>
                  </a:lnTo>
                  <a:lnTo>
                    <a:pt x="283" y="11"/>
                  </a:lnTo>
                  <a:lnTo>
                    <a:pt x="288" y="10"/>
                  </a:lnTo>
                  <a:lnTo>
                    <a:pt x="292" y="10"/>
                  </a:lnTo>
                  <a:lnTo>
                    <a:pt x="296" y="9"/>
                  </a:lnTo>
                  <a:lnTo>
                    <a:pt x="301" y="9"/>
                  </a:lnTo>
                  <a:lnTo>
                    <a:pt x="306" y="9"/>
                  </a:lnTo>
                  <a:lnTo>
                    <a:pt x="313" y="9"/>
                  </a:lnTo>
                  <a:lnTo>
                    <a:pt x="321" y="8"/>
                  </a:lnTo>
                  <a:lnTo>
                    <a:pt x="322" y="8"/>
                  </a:lnTo>
                </a:path>
              </a:pathLst>
            </a:custGeom>
            <a:noFill/>
            <a:ln w="15" cap="flat">
              <a:solidFill>
                <a:srgbClr val="D00000"/>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3" name="Freeform 70">
              <a:extLst>
                <a:ext uri="{FF2B5EF4-FFF2-40B4-BE49-F238E27FC236}">
                  <a16:creationId xmlns:a16="http://schemas.microsoft.com/office/drawing/2014/main" id="{743033DB-8B40-0543-A066-BC7758F83263}"/>
                </a:ext>
              </a:extLst>
            </p:cNvPr>
            <p:cNvSpPr>
              <a:spLocks/>
            </p:cNvSpPr>
            <p:nvPr/>
          </p:nvSpPr>
          <p:spPr bwMode="auto">
            <a:xfrm>
              <a:off x="7500938" y="2341563"/>
              <a:ext cx="44450" cy="22225"/>
            </a:xfrm>
            <a:custGeom>
              <a:avLst/>
              <a:gdLst>
                <a:gd name="T0" fmla="*/ 0 w 28"/>
                <a:gd name="T1" fmla="*/ 0 h 14"/>
                <a:gd name="T2" fmla="*/ 2147483646 w 28"/>
                <a:gd name="T3" fmla="*/ 2147483646 h 14"/>
                <a:gd name="T4" fmla="*/ 0 w 28"/>
                <a:gd name="T5" fmla="*/ 2147483646 h 14"/>
                <a:gd name="T6" fmla="*/ 0 w 28"/>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4">
                  <a:moveTo>
                    <a:pt x="0" y="0"/>
                  </a:moveTo>
                  <a:lnTo>
                    <a:pt x="28" y="7"/>
                  </a:lnTo>
                  <a:lnTo>
                    <a:pt x="0" y="14"/>
                  </a:lnTo>
                  <a:lnTo>
                    <a:pt x="0" y="0"/>
                  </a:lnTo>
                  <a:close/>
                </a:path>
              </a:pathLst>
            </a:custGeom>
            <a:solidFill>
              <a:srgbClr val="D00000"/>
            </a:solidFill>
            <a:ln w="5" cap="flat">
              <a:solidFill>
                <a:srgbClr val="D00000"/>
              </a:solidFill>
              <a:prstDash val="solid"/>
              <a:miter lim="800000"/>
              <a:headEnd/>
              <a:tailEnd/>
            </a:ln>
          </p:spPr>
          <p:txBody>
            <a:bodyPr/>
            <a:lstStyle/>
            <a:p>
              <a:endParaRPr lang="fr-FR"/>
            </a:p>
          </p:txBody>
        </p:sp>
        <p:sp>
          <p:nvSpPr>
            <p:cNvPr id="94" name="Rectangle 80">
              <a:extLst>
                <a:ext uri="{FF2B5EF4-FFF2-40B4-BE49-F238E27FC236}">
                  <a16:creationId xmlns:a16="http://schemas.microsoft.com/office/drawing/2014/main" id="{457E34CA-3609-BD4E-9E3D-5203B4849008}"/>
                </a:ext>
              </a:extLst>
            </p:cNvPr>
            <p:cNvSpPr>
              <a:spLocks noChangeArrowheads="1"/>
            </p:cNvSpPr>
            <p:nvPr/>
          </p:nvSpPr>
          <p:spPr bwMode="auto">
            <a:xfrm>
              <a:off x="4733925" y="278765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endParaRPr lang="de-DE" altLang="en-US" sz="1800">
                <a:solidFill>
                  <a:schemeClr val="tx1"/>
                </a:solidFill>
                <a:latin typeface="Arial" panose="020B0604020202020204" pitchFamily="34" charset="0"/>
              </a:endParaRPr>
            </a:p>
          </p:txBody>
        </p:sp>
        <p:sp>
          <p:nvSpPr>
            <p:cNvPr id="95" name="Rectangle 81">
              <a:extLst>
                <a:ext uri="{FF2B5EF4-FFF2-40B4-BE49-F238E27FC236}">
                  <a16:creationId xmlns:a16="http://schemas.microsoft.com/office/drawing/2014/main" id="{F437658E-B5A2-4D4F-8986-1473F405DBDF}"/>
                </a:ext>
              </a:extLst>
            </p:cNvPr>
            <p:cNvSpPr>
              <a:spLocks noChangeArrowheads="1"/>
            </p:cNvSpPr>
            <p:nvPr/>
          </p:nvSpPr>
          <p:spPr bwMode="auto">
            <a:xfrm>
              <a:off x="4449763" y="2360613"/>
              <a:ext cx="373317" cy="1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dirty="0">
                  <a:solidFill>
                    <a:srgbClr val="000000"/>
                  </a:solidFill>
                  <a:latin typeface="+mn-lt"/>
                </a:rPr>
                <a:t>S</a:t>
              </a:r>
              <a:r>
                <a:rPr lang="de-DE" altLang="en-US" sz="1000" b="1" dirty="0">
                  <a:solidFill>
                    <a:srgbClr val="000000"/>
                  </a:solidFill>
                  <a:latin typeface="+mn-lt"/>
                </a:rPr>
                <a:t>ource</a:t>
              </a:r>
              <a:endParaRPr lang="de-DE" altLang="en-US" sz="1800" dirty="0">
                <a:solidFill>
                  <a:schemeClr val="tx1"/>
                </a:solidFill>
                <a:latin typeface="+mn-lt"/>
              </a:endParaRPr>
            </a:p>
          </p:txBody>
        </p:sp>
        <p:sp>
          <p:nvSpPr>
            <p:cNvPr id="96" name="Rectangle 82">
              <a:extLst>
                <a:ext uri="{FF2B5EF4-FFF2-40B4-BE49-F238E27FC236}">
                  <a16:creationId xmlns:a16="http://schemas.microsoft.com/office/drawing/2014/main" id="{D812FA19-59CC-2D4F-A266-AFDA4F5E83CA}"/>
                </a:ext>
              </a:extLst>
            </p:cNvPr>
            <p:cNvSpPr>
              <a:spLocks noChangeArrowheads="1"/>
            </p:cNvSpPr>
            <p:nvPr/>
          </p:nvSpPr>
          <p:spPr bwMode="auto">
            <a:xfrm>
              <a:off x="6630988" y="2124075"/>
              <a:ext cx="118329" cy="1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ID</a:t>
              </a:r>
              <a:endParaRPr lang="de-DE" altLang="en-US" sz="1800" dirty="0">
                <a:solidFill>
                  <a:schemeClr val="tx1"/>
                </a:solidFill>
                <a:latin typeface="+mn-lt"/>
              </a:endParaRPr>
            </a:p>
          </p:txBody>
        </p:sp>
        <p:sp>
          <p:nvSpPr>
            <p:cNvPr id="97" name="Rectangle 83">
              <a:extLst>
                <a:ext uri="{FF2B5EF4-FFF2-40B4-BE49-F238E27FC236}">
                  <a16:creationId xmlns:a16="http://schemas.microsoft.com/office/drawing/2014/main" id="{4834CD91-5358-DA46-9B85-0C9F26F4358B}"/>
                </a:ext>
              </a:extLst>
            </p:cNvPr>
            <p:cNvSpPr>
              <a:spLocks noChangeArrowheads="1"/>
            </p:cNvSpPr>
            <p:nvPr/>
          </p:nvSpPr>
          <p:spPr bwMode="auto">
            <a:xfrm>
              <a:off x="7086151" y="2022477"/>
              <a:ext cx="369984" cy="1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X-Rays</a:t>
              </a:r>
              <a:endParaRPr lang="de-DE" altLang="en-US" sz="1800" dirty="0">
                <a:solidFill>
                  <a:schemeClr val="tx1"/>
                </a:solidFill>
                <a:latin typeface="+mn-lt"/>
              </a:endParaRPr>
            </a:p>
          </p:txBody>
        </p:sp>
        <p:sp>
          <p:nvSpPr>
            <p:cNvPr id="98" name="Rectangle 86">
              <a:extLst>
                <a:ext uri="{FF2B5EF4-FFF2-40B4-BE49-F238E27FC236}">
                  <a16:creationId xmlns:a16="http://schemas.microsoft.com/office/drawing/2014/main" id="{3E92278B-47EA-E549-BB95-8004E43A9857}"/>
                </a:ext>
              </a:extLst>
            </p:cNvPr>
            <p:cNvSpPr>
              <a:spLocks noChangeArrowheads="1"/>
            </p:cNvSpPr>
            <p:nvPr/>
          </p:nvSpPr>
          <p:spPr bwMode="auto">
            <a:xfrm>
              <a:off x="4378648" y="2001607"/>
              <a:ext cx="1692524" cy="2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400" b="1" dirty="0">
                  <a:solidFill>
                    <a:srgbClr val="000000"/>
                  </a:solidFill>
                  <a:latin typeface="+mn-lt"/>
                  <a:cs typeface="Arial" panose="020B0604020202020204" pitchFamily="34" charset="0"/>
                </a:rPr>
                <a:t>LINEAR ACCELERATOR</a:t>
              </a:r>
              <a:endParaRPr lang="de-DE" altLang="en-US" sz="1400" dirty="0">
                <a:solidFill>
                  <a:schemeClr val="tx1"/>
                </a:solidFill>
                <a:latin typeface="+mn-lt"/>
                <a:cs typeface="Arial" panose="020B0604020202020204" pitchFamily="34" charset="0"/>
              </a:endParaRPr>
            </a:p>
          </p:txBody>
        </p:sp>
        <p:sp>
          <p:nvSpPr>
            <p:cNvPr id="99" name="Rectangle 88">
              <a:extLst>
                <a:ext uri="{FF2B5EF4-FFF2-40B4-BE49-F238E27FC236}">
                  <a16:creationId xmlns:a16="http://schemas.microsoft.com/office/drawing/2014/main" id="{A48731EC-0BB0-0C40-BE35-2343A634F18B}"/>
                </a:ext>
              </a:extLst>
            </p:cNvPr>
            <p:cNvSpPr>
              <a:spLocks noChangeArrowheads="1"/>
            </p:cNvSpPr>
            <p:nvPr/>
          </p:nvSpPr>
          <p:spPr bwMode="auto">
            <a:xfrm>
              <a:off x="7389813" y="2763838"/>
              <a:ext cx="106662" cy="1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IP</a:t>
              </a:r>
              <a:endParaRPr lang="de-DE" altLang="en-US" sz="1800" dirty="0">
                <a:solidFill>
                  <a:schemeClr val="tx1"/>
                </a:solidFill>
                <a:latin typeface="+mn-lt"/>
              </a:endParaRPr>
            </a:p>
          </p:txBody>
        </p:sp>
      </p:grpSp>
      <p:grpSp>
        <p:nvGrpSpPr>
          <p:cNvPr id="100" name="Gruppieren 7">
            <a:extLst>
              <a:ext uri="{FF2B5EF4-FFF2-40B4-BE49-F238E27FC236}">
                <a16:creationId xmlns:a16="http://schemas.microsoft.com/office/drawing/2014/main" id="{8C5E1AD5-1456-0C4F-95D8-B6D001465172}"/>
              </a:ext>
            </a:extLst>
          </p:cNvPr>
          <p:cNvGrpSpPr>
            <a:grpSpLocks/>
          </p:cNvGrpSpPr>
          <p:nvPr/>
        </p:nvGrpSpPr>
        <p:grpSpPr bwMode="auto">
          <a:xfrm>
            <a:off x="2434059" y="797496"/>
            <a:ext cx="2232517" cy="1342274"/>
            <a:chOff x="1936750" y="1836738"/>
            <a:chExt cx="2447925" cy="1517650"/>
          </a:xfrm>
        </p:grpSpPr>
        <p:sp>
          <p:nvSpPr>
            <p:cNvPr id="101" name="Freeform 22">
              <a:extLst>
                <a:ext uri="{FF2B5EF4-FFF2-40B4-BE49-F238E27FC236}">
                  <a16:creationId xmlns:a16="http://schemas.microsoft.com/office/drawing/2014/main" id="{D8617ED5-9F4C-464B-8164-0C3E6EF7AF27}"/>
                </a:ext>
              </a:extLst>
            </p:cNvPr>
            <p:cNvSpPr>
              <a:spLocks/>
            </p:cNvSpPr>
            <p:nvPr/>
          </p:nvSpPr>
          <p:spPr bwMode="auto">
            <a:xfrm>
              <a:off x="3544888" y="2311400"/>
              <a:ext cx="265112" cy="530225"/>
            </a:xfrm>
            <a:custGeom>
              <a:avLst/>
              <a:gdLst>
                <a:gd name="T0" fmla="*/ 0 w 167"/>
                <a:gd name="T1" fmla="*/ 2147483646 h 334"/>
                <a:gd name="T2" fmla="*/ 2147483646 w 167"/>
                <a:gd name="T3" fmla="*/ 2147483646 h 334"/>
                <a:gd name="T4" fmla="*/ 2147483646 w 167"/>
                <a:gd name="T5" fmla="*/ 2147483646 h 334"/>
                <a:gd name="T6" fmla="*/ 2147483646 w 167"/>
                <a:gd name="T7" fmla="*/ 2147483646 h 334"/>
                <a:gd name="T8" fmla="*/ 2147483646 w 167"/>
                <a:gd name="T9" fmla="*/ 0 h 334"/>
                <a:gd name="T10" fmla="*/ 2147483646 w 167"/>
                <a:gd name="T11" fmla="*/ 0 h 334"/>
                <a:gd name="T12" fmla="*/ 0 w 167"/>
                <a:gd name="T13" fmla="*/ 0 h 334"/>
                <a:gd name="T14" fmla="*/ 0 w 167"/>
                <a:gd name="T15" fmla="*/ 2147483646 h 334"/>
                <a:gd name="T16" fmla="*/ 0 w 167"/>
                <a:gd name="T17" fmla="*/ 2147483646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334">
                  <a:moveTo>
                    <a:pt x="0" y="334"/>
                  </a:moveTo>
                  <a:lnTo>
                    <a:pt x="83" y="334"/>
                  </a:lnTo>
                  <a:lnTo>
                    <a:pt x="167" y="334"/>
                  </a:lnTo>
                  <a:lnTo>
                    <a:pt x="167" y="167"/>
                  </a:lnTo>
                  <a:lnTo>
                    <a:pt x="167" y="0"/>
                  </a:lnTo>
                  <a:lnTo>
                    <a:pt x="83" y="0"/>
                  </a:lnTo>
                  <a:lnTo>
                    <a:pt x="0" y="0"/>
                  </a:lnTo>
                  <a:lnTo>
                    <a:pt x="0" y="167"/>
                  </a:lnTo>
                  <a:lnTo>
                    <a:pt x="0" y="33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 name="Freeform 23">
              <a:extLst>
                <a:ext uri="{FF2B5EF4-FFF2-40B4-BE49-F238E27FC236}">
                  <a16:creationId xmlns:a16="http://schemas.microsoft.com/office/drawing/2014/main" id="{C6909BD1-171B-7140-8FF5-DF98A98121D9}"/>
                </a:ext>
              </a:extLst>
            </p:cNvPr>
            <p:cNvSpPr>
              <a:spLocks/>
            </p:cNvSpPr>
            <p:nvPr/>
          </p:nvSpPr>
          <p:spPr bwMode="auto">
            <a:xfrm>
              <a:off x="3544888" y="2311400"/>
              <a:ext cx="265112" cy="530225"/>
            </a:xfrm>
            <a:custGeom>
              <a:avLst/>
              <a:gdLst>
                <a:gd name="T0" fmla="*/ 0 w 167"/>
                <a:gd name="T1" fmla="*/ 2147483646 h 334"/>
                <a:gd name="T2" fmla="*/ 2147483646 w 167"/>
                <a:gd name="T3" fmla="*/ 2147483646 h 334"/>
                <a:gd name="T4" fmla="*/ 2147483646 w 167"/>
                <a:gd name="T5" fmla="*/ 2147483646 h 334"/>
                <a:gd name="T6" fmla="*/ 2147483646 w 167"/>
                <a:gd name="T7" fmla="*/ 2147483646 h 334"/>
                <a:gd name="T8" fmla="*/ 2147483646 w 167"/>
                <a:gd name="T9" fmla="*/ 0 h 334"/>
                <a:gd name="T10" fmla="*/ 2147483646 w 167"/>
                <a:gd name="T11" fmla="*/ 0 h 334"/>
                <a:gd name="T12" fmla="*/ 0 w 167"/>
                <a:gd name="T13" fmla="*/ 0 h 334"/>
                <a:gd name="T14" fmla="*/ 0 w 167"/>
                <a:gd name="T15" fmla="*/ 2147483646 h 334"/>
                <a:gd name="T16" fmla="*/ 0 w 167"/>
                <a:gd name="T17" fmla="*/ 2147483646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334">
                  <a:moveTo>
                    <a:pt x="0" y="334"/>
                  </a:moveTo>
                  <a:lnTo>
                    <a:pt x="83" y="334"/>
                  </a:lnTo>
                  <a:lnTo>
                    <a:pt x="167" y="334"/>
                  </a:lnTo>
                  <a:lnTo>
                    <a:pt x="167" y="167"/>
                  </a:lnTo>
                  <a:lnTo>
                    <a:pt x="167" y="0"/>
                  </a:lnTo>
                  <a:lnTo>
                    <a:pt x="83" y="0"/>
                  </a:lnTo>
                  <a:lnTo>
                    <a:pt x="0" y="0"/>
                  </a:lnTo>
                  <a:lnTo>
                    <a:pt x="0" y="167"/>
                  </a:lnTo>
                  <a:lnTo>
                    <a:pt x="0" y="334"/>
                  </a:lnTo>
                </a:path>
              </a:pathLst>
            </a:custGeom>
            <a:noFill/>
            <a:ln w="5" cap="flat">
              <a:solidFill>
                <a:srgbClr val="FFD7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 name="Freeform 28">
              <a:extLst>
                <a:ext uri="{FF2B5EF4-FFF2-40B4-BE49-F238E27FC236}">
                  <a16:creationId xmlns:a16="http://schemas.microsoft.com/office/drawing/2014/main" id="{3EBE0F0A-0D78-3444-9132-DD360F0157BE}"/>
                </a:ext>
              </a:extLst>
            </p:cNvPr>
            <p:cNvSpPr>
              <a:spLocks/>
            </p:cNvSpPr>
            <p:nvPr/>
          </p:nvSpPr>
          <p:spPr bwMode="auto">
            <a:xfrm>
              <a:off x="2860675" y="3259138"/>
              <a:ext cx="190500" cy="95250"/>
            </a:xfrm>
            <a:custGeom>
              <a:avLst/>
              <a:gdLst>
                <a:gd name="T0" fmla="*/ 0 w 120"/>
                <a:gd name="T1" fmla="*/ 0 h 60"/>
                <a:gd name="T2" fmla="*/ 0 w 120"/>
                <a:gd name="T3" fmla="*/ 2147483646 h 60"/>
                <a:gd name="T4" fmla="*/ 0 w 120"/>
                <a:gd name="T5" fmla="*/ 2147483646 h 60"/>
                <a:gd name="T6" fmla="*/ 2147483646 w 120"/>
                <a:gd name="T7" fmla="*/ 2147483646 h 60"/>
                <a:gd name="T8" fmla="*/ 2147483646 w 120"/>
                <a:gd name="T9" fmla="*/ 2147483646 h 60"/>
                <a:gd name="T10" fmla="*/ 2147483646 w 120"/>
                <a:gd name="T11" fmla="*/ 2147483646 h 60"/>
                <a:gd name="T12" fmla="*/ 2147483646 w 120"/>
                <a:gd name="T13" fmla="*/ 0 h 60"/>
                <a:gd name="T14" fmla="*/ 2147483646 w 120"/>
                <a:gd name="T15" fmla="*/ 0 h 60"/>
                <a:gd name="T16" fmla="*/ 0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60">
                  <a:moveTo>
                    <a:pt x="0" y="0"/>
                  </a:moveTo>
                  <a:lnTo>
                    <a:pt x="0" y="30"/>
                  </a:lnTo>
                  <a:lnTo>
                    <a:pt x="0" y="60"/>
                  </a:lnTo>
                  <a:lnTo>
                    <a:pt x="60" y="60"/>
                  </a:lnTo>
                  <a:lnTo>
                    <a:pt x="120" y="60"/>
                  </a:lnTo>
                  <a:lnTo>
                    <a:pt x="120" y="30"/>
                  </a:lnTo>
                  <a:lnTo>
                    <a:pt x="120" y="0"/>
                  </a:lnTo>
                  <a:lnTo>
                    <a:pt x="60" y="0"/>
                  </a:lnTo>
                  <a:lnTo>
                    <a:pt x="0" y="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29">
              <a:extLst>
                <a:ext uri="{FF2B5EF4-FFF2-40B4-BE49-F238E27FC236}">
                  <a16:creationId xmlns:a16="http://schemas.microsoft.com/office/drawing/2014/main" id="{93471C4F-6635-2843-89C3-5C0A173B9CAF}"/>
                </a:ext>
              </a:extLst>
            </p:cNvPr>
            <p:cNvSpPr>
              <a:spLocks/>
            </p:cNvSpPr>
            <p:nvPr/>
          </p:nvSpPr>
          <p:spPr bwMode="auto">
            <a:xfrm>
              <a:off x="2860675" y="3259138"/>
              <a:ext cx="190500" cy="95250"/>
            </a:xfrm>
            <a:custGeom>
              <a:avLst/>
              <a:gdLst>
                <a:gd name="T0" fmla="*/ 0 w 120"/>
                <a:gd name="T1" fmla="*/ 0 h 60"/>
                <a:gd name="T2" fmla="*/ 0 w 120"/>
                <a:gd name="T3" fmla="*/ 2147483646 h 60"/>
                <a:gd name="T4" fmla="*/ 0 w 120"/>
                <a:gd name="T5" fmla="*/ 2147483646 h 60"/>
                <a:gd name="T6" fmla="*/ 2147483646 w 120"/>
                <a:gd name="T7" fmla="*/ 2147483646 h 60"/>
                <a:gd name="T8" fmla="*/ 2147483646 w 120"/>
                <a:gd name="T9" fmla="*/ 2147483646 h 60"/>
                <a:gd name="T10" fmla="*/ 2147483646 w 120"/>
                <a:gd name="T11" fmla="*/ 2147483646 h 60"/>
                <a:gd name="T12" fmla="*/ 2147483646 w 120"/>
                <a:gd name="T13" fmla="*/ 0 h 60"/>
                <a:gd name="T14" fmla="*/ 2147483646 w 120"/>
                <a:gd name="T15" fmla="*/ 0 h 60"/>
                <a:gd name="T16" fmla="*/ 0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60">
                  <a:moveTo>
                    <a:pt x="0" y="0"/>
                  </a:moveTo>
                  <a:lnTo>
                    <a:pt x="0" y="30"/>
                  </a:lnTo>
                  <a:lnTo>
                    <a:pt x="0" y="60"/>
                  </a:lnTo>
                  <a:lnTo>
                    <a:pt x="60" y="60"/>
                  </a:lnTo>
                  <a:lnTo>
                    <a:pt x="120" y="60"/>
                  </a:lnTo>
                  <a:lnTo>
                    <a:pt x="120" y="30"/>
                  </a:lnTo>
                  <a:lnTo>
                    <a:pt x="120" y="0"/>
                  </a:lnTo>
                  <a:lnTo>
                    <a:pt x="60" y="0"/>
                  </a:lnTo>
                  <a:lnTo>
                    <a:pt x="0" y="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5" name="Freeform 30">
              <a:extLst>
                <a:ext uri="{FF2B5EF4-FFF2-40B4-BE49-F238E27FC236}">
                  <a16:creationId xmlns:a16="http://schemas.microsoft.com/office/drawing/2014/main" id="{1AB07DFD-9DFC-A248-8D61-1499D8CF123F}"/>
                </a:ext>
              </a:extLst>
            </p:cNvPr>
            <p:cNvSpPr>
              <a:spLocks/>
            </p:cNvSpPr>
            <p:nvPr/>
          </p:nvSpPr>
          <p:spPr bwMode="auto">
            <a:xfrm>
              <a:off x="2860675" y="1836738"/>
              <a:ext cx="190500" cy="95250"/>
            </a:xfrm>
            <a:custGeom>
              <a:avLst/>
              <a:gdLst>
                <a:gd name="T0" fmla="*/ 0 w 120"/>
                <a:gd name="T1" fmla="*/ 0 h 60"/>
                <a:gd name="T2" fmla="*/ 0 w 120"/>
                <a:gd name="T3" fmla="*/ 2147483646 h 60"/>
                <a:gd name="T4" fmla="*/ 0 w 120"/>
                <a:gd name="T5" fmla="*/ 2147483646 h 60"/>
                <a:gd name="T6" fmla="*/ 2147483646 w 120"/>
                <a:gd name="T7" fmla="*/ 2147483646 h 60"/>
                <a:gd name="T8" fmla="*/ 2147483646 w 120"/>
                <a:gd name="T9" fmla="*/ 2147483646 h 60"/>
                <a:gd name="T10" fmla="*/ 2147483646 w 120"/>
                <a:gd name="T11" fmla="*/ 2147483646 h 60"/>
                <a:gd name="T12" fmla="*/ 2147483646 w 120"/>
                <a:gd name="T13" fmla="*/ 0 h 60"/>
                <a:gd name="T14" fmla="*/ 2147483646 w 120"/>
                <a:gd name="T15" fmla="*/ 0 h 60"/>
                <a:gd name="T16" fmla="*/ 0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60">
                  <a:moveTo>
                    <a:pt x="0" y="0"/>
                  </a:moveTo>
                  <a:lnTo>
                    <a:pt x="0" y="30"/>
                  </a:lnTo>
                  <a:lnTo>
                    <a:pt x="0" y="60"/>
                  </a:lnTo>
                  <a:lnTo>
                    <a:pt x="60" y="60"/>
                  </a:lnTo>
                  <a:lnTo>
                    <a:pt x="120" y="60"/>
                  </a:lnTo>
                  <a:lnTo>
                    <a:pt x="120" y="30"/>
                  </a:lnTo>
                  <a:lnTo>
                    <a:pt x="120" y="0"/>
                  </a:lnTo>
                  <a:lnTo>
                    <a:pt x="60" y="0"/>
                  </a:lnTo>
                  <a:lnTo>
                    <a:pt x="0" y="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Freeform 31">
              <a:extLst>
                <a:ext uri="{FF2B5EF4-FFF2-40B4-BE49-F238E27FC236}">
                  <a16:creationId xmlns:a16="http://schemas.microsoft.com/office/drawing/2014/main" id="{07517EE3-B439-2845-A1A0-6D32DDCFDA2F}"/>
                </a:ext>
              </a:extLst>
            </p:cNvPr>
            <p:cNvSpPr>
              <a:spLocks/>
            </p:cNvSpPr>
            <p:nvPr/>
          </p:nvSpPr>
          <p:spPr bwMode="auto">
            <a:xfrm>
              <a:off x="2860675" y="1836738"/>
              <a:ext cx="190500" cy="95250"/>
            </a:xfrm>
            <a:custGeom>
              <a:avLst/>
              <a:gdLst>
                <a:gd name="T0" fmla="*/ 0 w 120"/>
                <a:gd name="T1" fmla="*/ 0 h 60"/>
                <a:gd name="T2" fmla="*/ 0 w 120"/>
                <a:gd name="T3" fmla="*/ 2147483646 h 60"/>
                <a:gd name="T4" fmla="*/ 0 w 120"/>
                <a:gd name="T5" fmla="*/ 2147483646 h 60"/>
                <a:gd name="T6" fmla="*/ 2147483646 w 120"/>
                <a:gd name="T7" fmla="*/ 2147483646 h 60"/>
                <a:gd name="T8" fmla="*/ 2147483646 w 120"/>
                <a:gd name="T9" fmla="*/ 2147483646 h 60"/>
                <a:gd name="T10" fmla="*/ 2147483646 w 120"/>
                <a:gd name="T11" fmla="*/ 2147483646 h 60"/>
                <a:gd name="T12" fmla="*/ 2147483646 w 120"/>
                <a:gd name="T13" fmla="*/ 0 h 60"/>
                <a:gd name="T14" fmla="*/ 2147483646 w 120"/>
                <a:gd name="T15" fmla="*/ 0 h 60"/>
                <a:gd name="T16" fmla="*/ 0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60">
                  <a:moveTo>
                    <a:pt x="0" y="0"/>
                  </a:moveTo>
                  <a:lnTo>
                    <a:pt x="0" y="30"/>
                  </a:lnTo>
                  <a:lnTo>
                    <a:pt x="0" y="60"/>
                  </a:lnTo>
                  <a:lnTo>
                    <a:pt x="60" y="60"/>
                  </a:lnTo>
                  <a:lnTo>
                    <a:pt x="120" y="60"/>
                  </a:lnTo>
                  <a:lnTo>
                    <a:pt x="120" y="30"/>
                  </a:lnTo>
                  <a:lnTo>
                    <a:pt x="120" y="0"/>
                  </a:lnTo>
                  <a:lnTo>
                    <a:pt x="60" y="0"/>
                  </a:lnTo>
                  <a:lnTo>
                    <a:pt x="0" y="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7" name="Freeform 32">
              <a:extLst>
                <a:ext uri="{FF2B5EF4-FFF2-40B4-BE49-F238E27FC236}">
                  <a16:creationId xmlns:a16="http://schemas.microsoft.com/office/drawing/2014/main" id="{4B25E427-9C55-984C-9246-2487A6DE67D4}"/>
                </a:ext>
              </a:extLst>
            </p:cNvPr>
            <p:cNvSpPr>
              <a:spLocks/>
            </p:cNvSpPr>
            <p:nvPr/>
          </p:nvSpPr>
          <p:spPr bwMode="auto">
            <a:xfrm>
              <a:off x="2197100" y="2500313"/>
              <a:ext cx="95250" cy="190500"/>
            </a:xfrm>
            <a:custGeom>
              <a:avLst/>
              <a:gdLst>
                <a:gd name="T0" fmla="*/ 0 w 60"/>
                <a:gd name="T1" fmla="*/ 2147483646 h 120"/>
                <a:gd name="T2" fmla="*/ 2147483646 w 60"/>
                <a:gd name="T3" fmla="*/ 2147483646 h 120"/>
                <a:gd name="T4" fmla="*/ 2147483646 w 60"/>
                <a:gd name="T5" fmla="*/ 2147483646 h 120"/>
                <a:gd name="T6" fmla="*/ 2147483646 w 60"/>
                <a:gd name="T7" fmla="*/ 2147483646 h 120"/>
                <a:gd name="T8" fmla="*/ 2147483646 w 60"/>
                <a:gd name="T9" fmla="*/ 0 h 120"/>
                <a:gd name="T10" fmla="*/ 2147483646 w 60"/>
                <a:gd name="T11" fmla="*/ 0 h 120"/>
                <a:gd name="T12" fmla="*/ 0 w 60"/>
                <a:gd name="T13" fmla="*/ 0 h 120"/>
                <a:gd name="T14" fmla="*/ 0 w 60"/>
                <a:gd name="T15" fmla="*/ 2147483646 h 120"/>
                <a:gd name="T16" fmla="*/ 0 w 60"/>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20">
                  <a:moveTo>
                    <a:pt x="0" y="120"/>
                  </a:moveTo>
                  <a:lnTo>
                    <a:pt x="30" y="120"/>
                  </a:lnTo>
                  <a:lnTo>
                    <a:pt x="60" y="120"/>
                  </a:lnTo>
                  <a:lnTo>
                    <a:pt x="60" y="60"/>
                  </a:lnTo>
                  <a:lnTo>
                    <a:pt x="60" y="0"/>
                  </a:lnTo>
                  <a:lnTo>
                    <a:pt x="30" y="0"/>
                  </a:lnTo>
                  <a:lnTo>
                    <a:pt x="0" y="0"/>
                  </a:lnTo>
                  <a:lnTo>
                    <a:pt x="0" y="60"/>
                  </a:lnTo>
                  <a:lnTo>
                    <a:pt x="0" y="12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8" name="Freeform 33">
              <a:extLst>
                <a:ext uri="{FF2B5EF4-FFF2-40B4-BE49-F238E27FC236}">
                  <a16:creationId xmlns:a16="http://schemas.microsoft.com/office/drawing/2014/main" id="{5ABABAFB-4DE2-D74F-ADF7-D0C2684D630D}"/>
                </a:ext>
              </a:extLst>
            </p:cNvPr>
            <p:cNvSpPr>
              <a:spLocks/>
            </p:cNvSpPr>
            <p:nvPr/>
          </p:nvSpPr>
          <p:spPr bwMode="auto">
            <a:xfrm>
              <a:off x="2197100" y="2500313"/>
              <a:ext cx="95250" cy="190500"/>
            </a:xfrm>
            <a:custGeom>
              <a:avLst/>
              <a:gdLst>
                <a:gd name="T0" fmla="*/ 0 w 60"/>
                <a:gd name="T1" fmla="*/ 2147483646 h 120"/>
                <a:gd name="T2" fmla="*/ 2147483646 w 60"/>
                <a:gd name="T3" fmla="*/ 2147483646 h 120"/>
                <a:gd name="T4" fmla="*/ 2147483646 w 60"/>
                <a:gd name="T5" fmla="*/ 2147483646 h 120"/>
                <a:gd name="T6" fmla="*/ 2147483646 w 60"/>
                <a:gd name="T7" fmla="*/ 2147483646 h 120"/>
                <a:gd name="T8" fmla="*/ 2147483646 w 60"/>
                <a:gd name="T9" fmla="*/ 0 h 120"/>
                <a:gd name="T10" fmla="*/ 2147483646 w 60"/>
                <a:gd name="T11" fmla="*/ 0 h 120"/>
                <a:gd name="T12" fmla="*/ 0 w 60"/>
                <a:gd name="T13" fmla="*/ 0 h 120"/>
                <a:gd name="T14" fmla="*/ 0 w 60"/>
                <a:gd name="T15" fmla="*/ 2147483646 h 120"/>
                <a:gd name="T16" fmla="*/ 0 w 60"/>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20">
                  <a:moveTo>
                    <a:pt x="0" y="120"/>
                  </a:moveTo>
                  <a:lnTo>
                    <a:pt x="30" y="120"/>
                  </a:lnTo>
                  <a:lnTo>
                    <a:pt x="60" y="120"/>
                  </a:lnTo>
                  <a:lnTo>
                    <a:pt x="60" y="60"/>
                  </a:lnTo>
                  <a:lnTo>
                    <a:pt x="60" y="0"/>
                  </a:lnTo>
                  <a:lnTo>
                    <a:pt x="30" y="0"/>
                  </a:lnTo>
                  <a:lnTo>
                    <a:pt x="0" y="0"/>
                  </a:lnTo>
                  <a:lnTo>
                    <a:pt x="0" y="60"/>
                  </a:lnTo>
                  <a:lnTo>
                    <a:pt x="0" y="12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9" name="Freeform 34">
              <a:extLst>
                <a:ext uri="{FF2B5EF4-FFF2-40B4-BE49-F238E27FC236}">
                  <a16:creationId xmlns:a16="http://schemas.microsoft.com/office/drawing/2014/main" id="{63A3FAE7-CE2F-E64A-AD32-C907408907A7}"/>
                </a:ext>
              </a:extLst>
            </p:cNvPr>
            <p:cNvSpPr>
              <a:spLocks/>
            </p:cNvSpPr>
            <p:nvPr/>
          </p:nvSpPr>
          <p:spPr bwMode="auto">
            <a:xfrm>
              <a:off x="2328863" y="2982913"/>
              <a:ext cx="200025" cy="201612"/>
            </a:xfrm>
            <a:custGeom>
              <a:avLst/>
              <a:gdLst>
                <a:gd name="T0" fmla="*/ 2147483646 w 126"/>
                <a:gd name="T1" fmla="*/ 2147483646 h 127"/>
                <a:gd name="T2" fmla="*/ 2147483646 w 126"/>
                <a:gd name="T3" fmla="*/ 2147483646 h 127"/>
                <a:gd name="T4" fmla="*/ 2147483646 w 126"/>
                <a:gd name="T5" fmla="*/ 2147483646 h 127"/>
                <a:gd name="T6" fmla="*/ 2147483646 w 126"/>
                <a:gd name="T7" fmla="*/ 2147483646 h 127"/>
                <a:gd name="T8" fmla="*/ 2147483646 w 126"/>
                <a:gd name="T9" fmla="*/ 0 h 127"/>
                <a:gd name="T10" fmla="*/ 2147483646 w 126"/>
                <a:gd name="T11" fmla="*/ 2147483646 h 127"/>
                <a:gd name="T12" fmla="*/ 0 w 126"/>
                <a:gd name="T13" fmla="*/ 2147483646 h 127"/>
                <a:gd name="T14" fmla="*/ 2147483646 w 126"/>
                <a:gd name="T15" fmla="*/ 2147483646 h 127"/>
                <a:gd name="T16" fmla="*/ 2147483646 w 126"/>
                <a:gd name="T17" fmla="*/ 214748364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7">
                  <a:moveTo>
                    <a:pt x="84" y="127"/>
                  </a:moveTo>
                  <a:lnTo>
                    <a:pt x="105" y="106"/>
                  </a:lnTo>
                  <a:lnTo>
                    <a:pt x="126" y="85"/>
                  </a:lnTo>
                  <a:lnTo>
                    <a:pt x="84" y="43"/>
                  </a:lnTo>
                  <a:lnTo>
                    <a:pt x="42" y="0"/>
                  </a:lnTo>
                  <a:lnTo>
                    <a:pt x="21" y="21"/>
                  </a:lnTo>
                  <a:lnTo>
                    <a:pt x="0" y="43"/>
                  </a:lnTo>
                  <a:lnTo>
                    <a:pt x="42" y="85"/>
                  </a:lnTo>
                  <a:lnTo>
                    <a:pt x="84" y="127"/>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35">
              <a:extLst>
                <a:ext uri="{FF2B5EF4-FFF2-40B4-BE49-F238E27FC236}">
                  <a16:creationId xmlns:a16="http://schemas.microsoft.com/office/drawing/2014/main" id="{E759F2E2-BE8B-944E-AEAA-C67CBB3D1CDB}"/>
                </a:ext>
              </a:extLst>
            </p:cNvPr>
            <p:cNvSpPr>
              <a:spLocks/>
            </p:cNvSpPr>
            <p:nvPr/>
          </p:nvSpPr>
          <p:spPr bwMode="auto">
            <a:xfrm>
              <a:off x="2328863" y="2982913"/>
              <a:ext cx="200025" cy="201612"/>
            </a:xfrm>
            <a:custGeom>
              <a:avLst/>
              <a:gdLst>
                <a:gd name="T0" fmla="*/ 2147483646 w 126"/>
                <a:gd name="T1" fmla="*/ 2147483646 h 127"/>
                <a:gd name="T2" fmla="*/ 2147483646 w 126"/>
                <a:gd name="T3" fmla="*/ 2147483646 h 127"/>
                <a:gd name="T4" fmla="*/ 2147483646 w 126"/>
                <a:gd name="T5" fmla="*/ 2147483646 h 127"/>
                <a:gd name="T6" fmla="*/ 2147483646 w 126"/>
                <a:gd name="T7" fmla="*/ 2147483646 h 127"/>
                <a:gd name="T8" fmla="*/ 2147483646 w 126"/>
                <a:gd name="T9" fmla="*/ 0 h 127"/>
                <a:gd name="T10" fmla="*/ 2147483646 w 126"/>
                <a:gd name="T11" fmla="*/ 2147483646 h 127"/>
                <a:gd name="T12" fmla="*/ 0 w 126"/>
                <a:gd name="T13" fmla="*/ 2147483646 h 127"/>
                <a:gd name="T14" fmla="*/ 2147483646 w 126"/>
                <a:gd name="T15" fmla="*/ 2147483646 h 127"/>
                <a:gd name="T16" fmla="*/ 2147483646 w 126"/>
                <a:gd name="T17" fmla="*/ 214748364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7">
                  <a:moveTo>
                    <a:pt x="84" y="127"/>
                  </a:moveTo>
                  <a:lnTo>
                    <a:pt x="105" y="106"/>
                  </a:lnTo>
                  <a:lnTo>
                    <a:pt x="126" y="85"/>
                  </a:lnTo>
                  <a:lnTo>
                    <a:pt x="84" y="43"/>
                  </a:lnTo>
                  <a:lnTo>
                    <a:pt x="42" y="0"/>
                  </a:lnTo>
                  <a:lnTo>
                    <a:pt x="21" y="21"/>
                  </a:lnTo>
                  <a:lnTo>
                    <a:pt x="0" y="43"/>
                  </a:lnTo>
                  <a:lnTo>
                    <a:pt x="42" y="85"/>
                  </a:lnTo>
                  <a:lnTo>
                    <a:pt x="84" y="127"/>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1" name="Freeform 36">
              <a:extLst>
                <a:ext uri="{FF2B5EF4-FFF2-40B4-BE49-F238E27FC236}">
                  <a16:creationId xmlns:a16="http://schemas.microsoft.com/office/drawing/2014/main" id="{365F3124-1D31-984B-B806-D8C1C7132418}"/>
                </a:ext>
              </a:extLst>
            </p:cNvPr>
            <p:cNvSpPr>
              <a:spLocks/>
            </p:cNvSpPr>
            <p:nvPr/>
          </p:nvSpPr>
          <p:spPr bwMode="auto">
            <a:xfrm>
              <a:off x="2352675" y="2001838"/>
              <a:ext cx="201612" cy="200025"/>
            </a:xfrm>
            <a:custGeom>
              <a:avLst/>
              <a:gdLst>
                <a:gd name="T0" fmla="*/ 0 w 127"/>
                <a:gd name="T1" fmla="*/ 2147483646 h 126"/>
                <a:gd name="T2" fmla="*/ 2147483646 w 127"/>
                <a:gd name="T3" fmla="*/ 2147483646 h 126"/>
                <a:gd name="T4" fmla="*/ 2147483646 w 127"/>
                <a:gd name="T5" fmla="*/ 2147483646 h 126"/>
                <a:gd name="T6" fmla="*/ 2147483646 w 127"/>
                <a:gd name="T7" fmla="*/ 2147483646 h 126"/>
                <a:gd name="T8" fmla="*/ 2147483646 w 127"/>
                <a:gd name="T9" fmla="*/ 2147483646 h 126"/>
                <a:gd name="T10" fmla="*/ 2147483646 w 127"/>
                <a:gd name="T11" fmla="*/ 2147483646 h 126"/>
                <a:gd name="T12" fmla="*/ 2147483646 w 127"/>
                <a:gd name="T13" fmla="*/ 0 h 126"/>
                <a:gd name="T14" fmla="*/ 2147483646 w 127"/>
                <a:gd name="T15" fmla="*/ 2147483646 h 126"/>
                <a:gd name="T16" fmla="*/ 0 w 127"/>
                <a:gd name="T17" fmla="*/ 214748364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26">
                  <a:moveTo>
                    <a:pt x="0" y="84"/>
                  </a:moveTo>
                  <a:lnTo>
                    <a:pt x="22" y="105"/>
                  </a:lnTo>
                  <a:lnTo>
                    <a:pt x="43" y="126"/>
                  </a:lnTo>
                  <a:lnTo>
                    <a:pt x="85" y="84"/>
                  </a:lnTo>
                  <a:lnTo>
                    <a:pt x="127" y="42"/>
                  </a:lnTo>
                  <a:lnTo>
                    <a:pt x="106" y="21"/>
                  </a:lnTo>
                  <a:lnTo>
                    <a:pt x="85" y="0"/>
                  </a:lnTo>
                  <a:lnTo>
                    <a:pt x="43" y="42"/>
                  </a:lnTo>
                  <a:lnTo>
                    <a:pt x="0" y="84"/>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Freeform 37">
              <a:extLst>
                <a:ext uri="{FF2B5EF4-FFF2-40B4-BE49-F238E27FC236}">
                  <a16:creationId xmlns:a16="http://schemas.microsoft.com/office/drawing/2014/main" id="{883821C2-6D07-1B42-9A36-29118FA71109}"/>
                </a:ext>
              </a:extLst>
            </p:cNvPr>
            <p:cNvSpPr>
              <a:spLocks/>
            </p:cNvSpPr>
            <p:nvPr/>
          </p:nvSpPr>
          <p:spPr bwMode="auto">
            <a:xfrm>
              <a:off x="2352675" y="2001838"/>
              <a:ext cx="201612" cy="200025"/>
            </a:xfrm>
            <a:custGeom>
              <a:avLst/>
              <a:gdLst>
                <a:gd name="T0" fmla="*/ 0 w 127"/>
                <a:gd name="T1" fmla="*/ 2147483646 h 126"/>
                <a:gd name="T2" fmla="*/ 2147483646 w 127"/>
                <a:gd name="T3" fmla="*/ 2147483646 h 126"/>
                <a:gd name="T4" fmla="*/ 2147483646 w 127"/>
                <a:gd name="T5" fmla="*/ 2147483646 h 126"/>
                <a:gd name="T6" fmla="*/ 2147483646 w 127"/>
                <a:gd name="T7" fmla="*/ 2147483646 h 126"/>
                <a:gd name="T8" fmla="*/ 2147483646 w 127"/>
                <a:gd name="T9" fmla="*/ 2147483646 h 126"/>
                <a:gd name="T10" fmla="*/ 2147483646 w 127"/>
                <a:gd name="T11" fmla="*/ 2147483646 h 126"/>
                <a:gd name="T12" fmla="*/ 2147483646 w 127"/>
                <a:gd name="T13" fmla="*/ 0 h 126"/>
                <a:gd name="T14" fmla="*/ 2147483646 w 127"/>
                <a:gd name="T15" fmla="*/ 2147483646 h 126"/>
                <a:gd name="T16" fmla="*/ 0 w 127"/>
                <a:gd name="T17" fmla="*/ 214748364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26">
                  <a:moveTo>
                    <a:pt x="0" y="84"/>
                  </a:moveTo>
                  <a:lnTo>
                    <a:pt x="22" y="105"/>
                  </a:lnTo>
                  <a:lnTo>
                    <a:pt x="43" y="126"/>
                  </a:lnTo>
                  <a:lnTo>
                    <a:pt x="85" y="84"/>
                  </a:lnTo>
                  <a:lnTo>
                    <a:pt x="127" y="42"/>
                  </a:lnTo>
                  <a:lnTo>
                    <a:pt x="106" y="21"/>
                  </a:lnTo>
                  <a:lnTo>
                    <a:pt x="85" y="0"/>
                  </a:lnTo>
                  <a:lnTo>
                    <a:pt x="43" y="42"/>
                  </a:lnTo>
                  <a:lnTo>
                    <a:pt x="0" y="84"/>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3" name="Arc 46">
              <a:extLst>
                <a:ext uri="{FF2B5EF4-FFF2-40B4-BE49-F238E27FC236}">
                  <a16:creationId xmlns:a16="http://schemas.microsoft.com/office/drawing/2014/main" id="{402B4198-75E8-AC4E-A4F1-26FC5E837530}"/>
                </a:ext>
              </a:extLst>
            </p:cNvPr>
            <p:cNvSpPr>
              <a:spLocks/>
            </p:cNvSpPr>
            <p:nvPr/>
          </p:nvSpPr>
          <p:spPr bwMode="auto">
            <a:xfrm>
              <a:off x="3667125" y="2097088"/>
              <a:ext cx="717550" cy="955675"/>
            </a:xfrm>
            <a:custGeom>
              <a:avLst/>
              <a:gdLst>
                <a:gd name="T0" fmla="*/ 2147483646 w 21600"/>
                <a:gd name="T1" fmla="*/ 2147483646 h 28839"/>
                <a:gd name="T2" fmla="*/ 2147483646 w 21600"/>
                <a:gd name="T3" fmla="*/ 0 h 28839"/>
                <a:gd name="T4" fmla="*/ 2147483646 w 21600"/>
                <a:gd name="T5" fmla="*/ 2147483646 h 28839"/>
                <a:gd name="T6" fmla="*/ 0 60000 65536"/>
                <a:gd name="T7" fmla="*/ 0 60000 65536"/>
                <a:gd name="T8" fmla="*/ 0 60000 65536"/>
              </a:gdLst>
              <a:ahLst/>
              <a:cxnLst>
                <a:cxn ang="T6">
                  <a:pos x="T0" y="T1"/>
                </a:cxn>
                <a:cxn ang="T7">
                  <a:pos x="T2" y="T3"/>
                </a:cxn>
                <a:cxn ang="T8">
                  <a:pos x="T4" y="T5"/>
                </a:cxn>
              </a:cxnLst>
              <a:rect l="0" t="0" r="r" b="b"/>
              <a:pathLst>
                <a:path w="21600" h="28839" fill="none" extrusionOk="0">
                  <a:moveTo>
                    <a:pt x="4689" y="28838"/>
                  </a:moveTo>
                  <a:cubicBezTo>
                    <a:pt x="1652" y="25018"/>
                    <a:pt x="0" y="20281"/>
                    <a:pt x="0" y="15401"/>
                  </a:cubicBezTo>
                  <a:cubicBezTo>
                    <a:pt x="-1" y="9609"/>
                    <a:pt x="2325" y="4060"/>
                    <a:pt x="6455" y="0"/>
                  </a:cubicBezTo>
                </a:path>
                <a:path w="21600" h="28839" stroke="0" extrusionOk="0">
                  <a:moveTo>
                    <a:pt x="4689" y="28838"/>
                  </a:moveTo>
                  <a:cubicBezTo>
                    <a:pt x="1652" y="25018"/>
                    <a:pt x="0" y="20281"/>
                    <a:pt x="0" y="15401"/>
                  </a:cubicBezTo>
                  <a:cubicBezTo>
                    <a:pt x="-1" y="9609"/>
                    <a:pt x="2325" y="4060"/>
                    <a:pt x="6455" y="0"/>
                  </a:cubicBezTo>
                  <a:lnTo>
                    <a:pt x="21600" y="15401"/>
                  </a:lnTo>
                  <a:lnTo>
                    <a:pt x="4689" y="28838"/>
                  </a:lnTo>
                  <a:close/>
                </a:path>
              </a:pathLst>
            </a:custGeom>
            <a:noFill/>
            <a:ln w="1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4" name="Freeform 47">
              <a:extLst>
                <a:ext uri="{FF2B5EF4-FFF2-40B4-BE49-F238E27FC236}">
                  <a16:creationId xmlns:a16="http://schemas.microsoft.com/office/drawing/2014/main" id="{03D9149B-5C23-834D-8581-90C80D93707E}"/>
                </a:ext>
              </a:extLst>
            </p:cNvPr>
            <p:cNvSpPr>
              <a:spLocks/>
            </p:cNvSpPr>
            <p:nvPr/>
          </p:nvSpPr>
          <p:spPr bwMode="auto">
            <a:xfrm>
              <a:off x="3716338" y="2916238"/>
              <a:ext cx="122237" cy="152400"/>
            </a:xfrm>
            <a:custGeom>
              <a:avLst/>
              <a:gdLst>
                <a:gd name="T0" fmla="*/ 2147483646 w 77"/>
                <a:gd name="T1" fmla="*/ 0 h 96"/>
                <a:gd name="T2" fmla="*/ 2147483646 w 77"/>
                <a:gd name="T3" fmla="*/ 2147483646 h 96"/>
                <a:gd name="T4" fmla="*/ 0 w 77"/>
                <a:gd name="T5" fmla="*/ 2147483646 h 96"/>
                <a:gd name="T6" fmla="*/ 2147483646 w 77"/>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96">
                  <a:moveTo>
                    <a:pt x="41" y="0"/>
                  </a:moveTo>
                  <a:lnTo>
                    <a:pt x="77" y="96"/>
                  </a:lnTo>
                  <a:lnTo>
                    <a:pt x="0" y="28"/>
                  </a:lnTo>
                  <a:lnTo>
                    <a:pt x="41" y="0"/>
                  </a:lnTo>
                  <a:close/>
                </a:path>
              </a:pathLst>
            </a:custGeom>
            <a:solidFill>
              <a:srgbClr val="FF0000"/>
            </a:solidFill>
            <a:ln w="10" cap="flat">
              <a:solidFill>
                <a:srgbClr val="FF0000"/>
              </a:solidFill>
              <a:prstDash val="solid"/>
              <a:miter lim="800000"/>
              <a:headEnd/>
              <a:tailEnd/>
            </a:ln>
          </p:spPr>
          <p:txBody>
            <a:bodyPr/>
            <a:lstStyle/>
            <a:p>
              <a:endParaRPr lang="fr-FR"/>
            </a:p>
          </p:txBody>
        </p:sp>
        <p:sp>
          <p:nvSpPr>
            <p:cNvPr id="115" name="Oval 50">
              <a:extLst>
                <a:ext uri="{FF2B5EF4-FFF2-40B4-BE49-F238E27FC236}">
                  <a16:creationId xmlns:a16="http://schemas.microsoft.com/office/drawing/2014/main" id="{148E4826-29F2-814C-B0FF-2D2C676F552A}"/>
                </a:ext>
              </a:extLst>
            </p:cNvPr>
            <p:cNvSpPr>
              <a:spLocks noChangeArrowheads="1"/>
            </p:cNvSpPr>
            <p:nvPr/>
          </p:nvSpPr>
          <p:spPr bwMode="auto">
            <a:xfrm>
              <a:off x="2244725" y="1884363"/>
              <a:ext cx="1422400" cy="1422400"/>
            </a:xfrm>
            <a:prstGeom prst="ellipse">
              <a:avLst/>
            </a:prstGeom>
            <a:noFill/>
            <a:ln w="1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116" name="Freeform 58">
              <a:extLst>
                <a:ext uri="{FF2B5EF4-FFF2-40B4-BE49-F238E27FC236}">
                  <a16:creationId xmlns:a16="http://schemas.microsoft.com/office/drawing/2014/main" id="{AE9FE251-D8B2-5149-9A28-71F5A2849DC5}"/>
                </a:ext>
              </a:extLst>
            </p:cNvPr>
            <p:cNvSpPr>
              <a:spLocks/>
            </p:cNvSpPr>
            <p:nvPr/>
          </p:nvSpPr>
          <p:spPr bwMode="auto">
            <a:xfrm>
              <a:off x="3411538" y="2041525"/>
              <a:ext cx="136525" cy="141287"/>
            </a:xfrm>
            <a:custGeom>
              <a:avLst/>
              <a:gdLst>
                <a:gd name="T0" fmla="*/ 2147483646 w 86"/>
                <a:gd name="T1" fmla="*/ 2147483646 h 89"/>
                <a:gd name="T2" fmla="*/ 0 w 86"/>
                <a:gd name="T3" fmla="*/ 0 h 89"/>
                <a:gd name="T4" fmla="*/ 2147483646 w 86"/>
                <a:gd name="T5" fmla="*/ 2147483646 h 89"/>
                <a:gd name="T6" fmla="*/ 2147483646 w 86"/>
                <a:gd name="T7" fmla="*/ 2147483646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89">
                  <a:moveTo>
                    <a:pt x="50" y="89"/>
                  </a:moveTo>
                  <a:lnTo>
                    <a:pt x="0" y="0"/>
                  </a:lnTo>
                  <a:lnTo>
                    <a:pt x="86" y="55"/>
                  </a:lnTo>
                  <a:lnTo>
                    <a:pt x="50" y="89"/>
                  </a:lnTo>
                  <a:close/>
                </a:path>
              </a:pathLst>
            </a:custGeom>
            <a:solidFill>
              <a:srgbClr val="0000FF"/>
            </a:solidFill>
            <a:ln w="10" cap="flat">
              <a:solidFill>
                <a:srgbClr val="0000FF"/>
              </a:solidFill>
              <a:prstDash val="solid"/>
              <a:miter lim="800000"/>
              <a:headEnd/>
              <a:tailEnd/>
            </a:ln>
          </p:spPr>
          <p:txBody>
            <a:bodyPr/>
            <a:lstStyle/>
            <a:p>
              <a:endParaRPr lang="fr-FR"/>
            </a:p>
          </p:txBody>
        </p:sp>
        <p:sp>
          <p:nvSpPr>
            <p:cNvPr id="117" name="Freeform 63">
              <a:extLst>
                <a:ext uri="{FF2B5EF4-FFF2-40B4-BE49-F238E27FC236}">
                  <a16:creationId xmlns:a16="http://schemas.microsoft.com/office/drawing/2014/main" id="{AE42EF6F-383F-1641-93AB-22353D377A20}"/>
                </a:ext>
              </a:extLst>
            </p:cNvPr>
            <p:cNvSpPr>
              <a:spLocks/>
            </p:cNvSpPr>
            <p:nvPr/>
          </p:nvSpPr>
          <p:spPr bwMode="auto">
            <a:xfrm>
              <a:off x="2092325" y="2163763"/>
              <a:ext cx="287337" cy="287337"/>
            </a:xfrm>
            <a:custGeom>
              <a:avLst/>
              <a:gdLst>
                <a:gd name="T0" fmla="*/ 2147483646 w 181"/>
                <a:gd name="T1" fmla="*/ 2147483646 h 181"/>
                <a:gd name="T2" fmla="*/ 2147483646 w 181"/>
                <a:gd name="T3" fmla="*/ 2147483646 h 181"/>
                <a:gd name="T4" fmla="*/ 2147483646 w 181"/>
                <a:gd name="T5" fmla="*/ 2147483646 h 181"/>
                <a:gd name="T6" fmla="*/ 2147483646 w 181"/>
                <a:gd name="T7" fmla="*/ 2147483646 h 181"/>
                <a:gd name="T8" fmla="*/ 2147483646 w 181"/>
                <a:gd name="T9" fmla="*/ 2147483646 h 181"/>
                <a:gd name="T10" fmla="*/ 2147483646 w 181"/>
                <a:gd name="T11" fmla="*/ 2147483646 h 181"/>
                <a:gd name="T12" fmla="*/ 2147483646 w 181"/>
                <a:gd name="T13" fmla="*/ 2147483646 h 181"/>
                <a:gd name="T14" fmla="*/ 2147483646 w 181"/>
                <a:gd name="T15" fmla="*/ 2147483646 h 181"/>
                <a:gd name="T16" fmla="*/ 2147483646 w 181"/>
                <a:gd name="T17" fmla="*/ 2147483646 h 181"/>
                <a:gd name="T18" fmla="*/ 2147483646 w 181"/>
                <a:gd name="T19" fmla="*/ 2147483646 h 181"/>
                <a:gd name="T20" fmla="*/ 2147483646 w 181"/>
                <a:gd name="T21" fmla="*/ 2147483646 h 181"/>
                <a:gd name="T22" fmla="*/ 2147483646 w 181"/>
                <a:gd name="T23" fmla="*/ 2147483646 h 181"/>
                <a:gd name="T24" fmla="*/ 2147483646 w 181"/>
                <a:gd name="T25" fmla="*/ 2147483646 h 181"/>
                <a:gd name="T26" fmla="*/ 2147483646 w 181"/>
                <a:gd name="T27" fmla="*/ 2147483646 h 181"/>
                <a:gd name="T28" fmla="*/ 2147483646 w 181"/>
                <a:gd name="T29" fmla="*/ 2147483646 h 181"/>
                <a:gd name="T30" fmla="*/ 2147483646 w 181"/>
                <a:gd name="T31" fmla="*/ 2147483646 h 181"/>
                <a:gd name="T32" fmla="*/ 2147483646 w 181"/>
                <a:gd name="T33" fmla="*/ 2147483646 h 181"/>
                <a:gd name="T34" fmla="*/ 2147483646 w 181"/>
                <a:gd name="T35" fmla="*/ 2147483646 h 181"/>
                <a:gd name="T36" fmla="*/ 2147483646 w 181"/>
                <a:gd name="T37" fmla="*/ 2147483646 h 181"/>
                <a:gd name="T38" fmla="*/ 2147483646 w 181"/>
                <a:gd name="T39" fmla="*/ 2147483646 h 181"/>
                <a:gd name="T40" fmla="*/ 2147483646 w 181"/>
                <a:gd name="T41" fmla="*/ 2147483646 h 181"/>
                <a:gd name="T42" fmla="*/ 2147483646 w 181"/>
                <a:gd name="T43" fmla="*/ 2147483646 h 181"/>
                <a:gd name="T44" fmla="*/ 2147483646 w 181"/>
                <a:gd name="T45" fmla="*/ 2147483646 h 181"/>
                <a:gd name="T46" fmla="*/ 2147483646 w 181"/>
                <a:gd name="T47" fmla="*/ 2147483646 h 181"/>
                <a:gd name="T48" fmla="*/ 2147483646 w 181"/>
                <a:gd name="T49" fmla="*/ 2147483646 h 181"/>
                <a:gd name="T50" fmla="*/ 2147483646 w 181"/>
                <a:gd name="T51" fmla="*/ 2147483646 h 181"/>
                <a:gd name="T52" fmla="*/ 2147483646 w 181"/>
                <a:gd name="T53" fmla="*/ 2147483646 h 181"/>
                <a:gd name="T54" fmla="*/ 2147483646 w 181"/>
                <a:gd name="T55" fmla="*/ 2147483646 h 181"/>
                <a:gd name="T56" fmla="*/ 2147483646 w 181"/>
                <a:gd name="T57" fmla="*/ 2147483646 h 181"/>
                <a:gd name="T58" fmla="*/ 2147483646 w 181"/>
                <a:gd name="T59" fmla="*/ 2147483646 h 181"/>
                <a:gd name="T60" fmla="*/ 2147483646 w 181"/>
                <a:gd name="T61" fmla="*/ 2147483646 h 181"/>
                <a:gd name="T62" fmla="*/ 2147483646 w 181"/>
                <a:gd name="T63" fmla="*/ 2147483646 h 181"/>
                <a:gd name="T64" fmla="*/ 2147483646 w 181"/>
                <a:gd name="T65" fmla="*/ 2147483646 h 181"/>
                <a:gd name="T66" fmla="*/ 2147483646 w 181"/>
                <a:gd name="T67" fmla="*/ 2147483646 h 181"/>
                <a:gd name="T68" fmla="*/ 2147483646 w 181"/>
                <a:gd name="T69" fmla="*/ 2147483646 h 181"/>
                <a:gd name="T70" fmla="*/ 2147483646 w 181"/>
                <a:gd name="T71" fmla="*/ 2147483646 h 181"/>
                <a:gd name="T72" fmla="*/ 2147483646 w 181"/>
                <a:gd name="T73" fmla="*/ 2147483646 h 181"/>
                <a:gd name="T74" fmla="*/ 2147483646 w 181"/>
                <a:gd name="T75" fmla="*/ 2147483646 h 181"/>
                <a:gd name="T76" fmla="*/ 2147483646 w 181"/>
                <a:gd name="T77" fmla="*/ 2147483646 h 181"/>
                <a:gd name="T78" fmla="*/ 2147483646 w 181"/>
                <a:gd name="T79" fmla="*/ 2147483646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1" h="181">
                  <a:moveTo>
                    <a:pt x="181" y="0"/>
                  </a:moveTo>
                  <a:lnTo>
                    <a:pt x="181" y="1"/>
                  </a:lnTo>
                  <a:lnTo>
                    <a:pt x="180" y="4"/>
                  </a:lnTo>
                  <a:lnTo>
                    <a:pt x="179" y="9"/>
                  </a:lnTo>
                  <a:lnTo>
                    <a:pt x="177" y="14"/>
                  </a:lnTo>
                  <a:lnTo>
                    <a:pt x="175" y="17"/>
                  </a:lnTo>
                  <a:lnTo>
                    <a:pt x="174" y="19"/>
                  </a:lnTo>
                  <a:lnTo>
                    <a:pt x="171" y="21"/>
                  </a:lnTo>
                  <a:lnTo>
                    <a:pt x="168" y="23"/>
                  </a:lnTo>
                  <a:lnTo>
                    <a:pt x="165" y="24"/>
                  </a:lnTo>
                  <a:lnTo>
                    <a:pt x="161" y="25"/>
                  </a:lnTo>
                  <a:lnTo>
                    <a:pt x="158" y="26"/>
                  </a:lnTo>
                  <a:lnTo>
                    <a:pt x="155" y="27"/>
                  </a:lnTo>
                  <a:lnTo>
                    <a:pt x="151" y="27"/>
                  </a:lnTo>
                  <a:lnTo>
                    <a:pt x="148" y="28"/>
                  </a:lnTo>
                  <a:lnTo>
                    <a:pt x="144" y="29"/>
                  </a:lnTo>
                  <a:lnTo>
                    <a:pt x="141" y="31"/>
                  </a:lnTo>
                  <a:lnTo>
                    <a:pt x="138" y="32"/>
                  </a:lnTo>
                  <a:lnTo>
                    <a:pt x="135" y="34"/>
                  </a:lnTo>
                  <a:lnTo>
                    <a:pt x="134" y="36"/>
                  </a:lnTo>
                  <a:lnTo>
                    <a:pt x="132" y="39"/>
                  </a:lnTo>
                  <a:lnTo>
                    <a:pt x="131" y="42"/>
                  </a:lnTo>
                  <a:lnTo>
                    <a:pt x="130" y="46"/>
                  </a:lnTo>
                  <a:lnTo>
                    <a:pt x="129" y="50"/>
                  </a:lnTo>
                  <a:lnTo>
                    <a:pt x="128" y="53"/>
                  </a:lnTo>
                  <a:lnTo>
                    <a:pt x="128" y="56"/>
                  </a:lnTo>
                  <a:lnTo>
                    <a:pt x="127" y="60"/>
                  </a:lnTo>
                  <a:lnTo>
                    <a:pt x="126" y="64"/>
                  </a:lnTo>
                  <a:lnTo>
                    <a:pt x="124" y="67"/>
                  </a:lnTo>
                  <a:lnTo>
                    <a:pt x="123" y="70"/>
                  </a:lnTo>
                  <a:lnTo>
                    <a:pt x="121" y="72"/>
                  </a:lnTo>
                  <a:lnTo>
                    <a:pt x="119" y="74"/>
                  </a:lnTo>
                  <a:lnTo>
                    <a:pt x="116" y="76"/>
                  </a:lnTo>
                  <a:lnTo>
                    <a:pt x="112" y="77"/>
                  </a:lnTo>
                  <a:lnTo>
                    <a:pt x="109" y="78"/>
                  </a:lnTo>
                  <a:lnTo>
                    <a:pt x="105" y="79"/>
                  </a:lnTo>
                  <a:lnTo>
                    <a:pt x="102" y="79"/>
                  </a:lnTo>
                  <a:lnTo>
                    <a:pt x="98" y="80"/>
                  </a:lnTo>
                  <a:lnTo>
                    <a:pt x="95" y="81"/>
                  </a:lnTo>
                  <a:lnTo>
                    <a:pt x="91" y="82"/>
                  </a:lnTo>
                  <a:lnTo>
                    <a:pt x="88" y="83"/>
                  </a:lnTo>
                  <a:lnTo>
                    <a:pt x="85" y="85"/>
                  </a:lnTo>
                  <a:lnTo>
                    <a:pt x="82" y="87"/>
                  </a:lnTo>
                  <a:lnTo>
                    <a:pt x="81" y="89"/>
                  </a:lnTo>
                  <a:lnTo>
                    <a:pt x="79" y="92"/>
                  </a:lnTo>
                  <a:lnTo>
                    <a:pt x="78" y="95"/>
                  </a:lnTo>
                  <a:lnTo>
                    <a:pt x="77" y="99"/>
                  </a:lnTo>
                  <a:lnTo>
                    <a:pt x="76" y="102"/>
                  </a:lnTo>
                  <a:lnTo>
                    <a:pt x="75" y="106"/>
                  </a:lnTo>
                  <a:lnTo>
                    <a:pt x="75" y="109"/>
                  </a:lnTo>
                  <a:lnTo>
                    <a:pt x="74" y="113"/>
                  </a:lnTo>
                  <a:lnTo>
                    <a:pt x="73" y="117"/>
                  </a:lnTo>
                  <a:lnTo>
                    <a:pt x="71" y="120"/>
                  </a:lnTo>
                  <a:lnTo>
                    <a:pt x="70" y="123"/>
                  </a:lnTo>
                  <a:lnTo>
                    <a:pt x="68" y="125"/>
                  </a:lnTo>
                  <a:lnTo>
                    <a:pt x="66" y="127"/>
                  </a:lnTo>
                  <a:lnTo>
                    <a:pt x="63" y="129"/>
                  </a:lnTo>
                  <a:lnTo>
                    <a:pt x="60" y="130"/>
                  </a:lnTo>
                  <a:lnTo>
                    <a:pt x="56" y="131"/>
                  </a:lnTo>
                  <a:lnTo>
                    <a:pt x="52" y="132"/>
                  </a:lnTo>
                  <a:lnTo>
                    <a:pt x="49" y="132"/>
                  </a:lnTo>
                  <a:lnTo>
                    <a:pt x="46" y="133"/>
                  </a:lnTo>
                  <a:lnTo>
                    <a:pt x="42" y="134"/>
                  </a:lnTo>
                  <a:lnTo>
                    <a:pt x="38" y="135"/>
                  </a:lnTo>
                  <a:lnTo>
                    <a:pt x="35" y="136"/>
                  </a:lnTo>
                  <a:lnTo>
                    <a:pt x="32" y="138"/>
                  </a:lnTo>
                  <a:lnTo>
                    <a:pt x="30" y="140"/>
                  </a:lnTo>
                  <a:lnTo>
                    <a:pt x="28" y="141"/>
                  </a:lnTo>
                  <a:lnTo>
                    <a:pt x="27" y="143"/>
                  </a:lnTo>
                  <a:lnTo>
                    <a:pt x="26" y="146"/>
                  </a:lnTo>
                  <a:lnTo>
                    <a:pt x="24" y="148"/>
                  </a:lnTo>
                  <a:lnTo>
                    <a:pt x="23" y="152"/>
                  </a:lnTo>
                  <a:lnTo>
                    <a:pt x="21" y="155"/>
                  </a:lnTo>
                  <a:lnTo>
                    <a:pt x="19" y="158"/>
                  </a:lnTo>
                  <a:lnTo>
                    <a:pt x="16" y="162"/>
                  </a:lnTo>
                  <a:lnTo>
                    <a:pt x="15" y="164"/>
                  </a:lnTo>
                  <a:lnTo>
                    <a:pt x="13" y="167"/>
                  </a:lnTo>
                  <a:lnTo>
                    <a:pt x="10" y="170"/>
                  </a:lnTo>
                  <a:lnTo>
                    <a:pt x="7" y="173"/>
                  </a:lnTo>
                  <a:lnTo>
                    <a:pt x="4" y="177"/>
                  </a:lnTo>
                  <a:lnTo>
                    <a:pt x="0" y="181"/>
                  </a:lnTo>
                </a:path>
              </a:pathLst>
            </a:custGeom>
            <a:noFill/>
            <a:ln w="10" cap="flat">
              <a:solidFill>
                <a:srgbClr val="D00000"/>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8" name="Freeform 64">
              <a:extLst>
                <a:ext uri="{FF2B5EF4-FFF2-40B4-BE49-F238E27FC236}">
                  <a16:creationId xmlns:a16="http://schemas.microsoft.com/office/drawing/2014/main" id="{A81B4B46-9A33-E745-B438-41AB2729433F}"/>
                </a:ext>
              </a:extLst>
            </p:cNvPr>
            <p:cNvSpPr>
              <a:spLocks/>
            </p:cNvSpPr>
            <p:nvPr/>
          </p:nvSpPr>
          <p:spPr bwMode="auto">
            <a:xfrm>
              <a:off x="2076450" y="2432050"/>
              <a:ext cx="33337" cy="34925"/>
            </a:xfrm>
            <a:custGeom>
              <a:avLst/>
              <a:gdLst>
                <a:gd name="T0" fmla="*/ 2147483646 w 21"/>
                <a:gd name="T1" fmla="*/ 2147483646 h 22"/>
                <a:gd name="T2" fmla="*/ 0 w 21"/>
                <a:gd name="T3" fmla="*/ 2147483646 h 22"/>
                <a:gd name="T4" fmla="*/ 2147483646 w 21"/>
                <a:gd name="T5" fmla="*/ 0 h 22"/>
                <a:gd name="T6" fmla="*/ 2147483646 w 21"/>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2">
                  <a:moveTo>
                    <a:pt x="21" y="9"/>
                  </a:moveTo>
                  <a:lnTo>
                    <a:pt x="0" y="22"/>
                  </a:lnTo>
                  <a:lnTo>
                    <a:pt x="13" y="0"/>
                  </a:lnTo>
                  <a:lnTo>
                    <a:pt x="21" y="9"/>
                  </a:lnTo>
                  <a:close/>
                </a:path>
              </a:pathLst>
            </a:custGeom>
            <a:solidFill>
              <a:srgbClr val="D00000"/>
            </a:solidFill>
            <a:ln w="5" cap="flat">
              <a:solidFill>
                <a:srgbClr val="D00000"/>
              </a:solidFill>
              <a:prstDash val="solid"/>
              <a:miter lim="800000"/>
              <a:headEnd/>
              <a:tailEnd/>
            </a:ln>
          </p:spPr>
          <p:txBody>
            <a:bodyPr/>
            <a:lstStyle/>
            <a:p>
              <a:endParaRPr lang="fr-FR"/>
            </a:p>
          </p:txBody>
        </p:sp>
        <p:sp>
          <p:nvSpPr>
            <p:cNvPr id="119" name="Rectangle 71">
              <a:extLst>
                <a:ext uri="{FF2B5EF4-FFF2-40B4-BE49-F238E27FC236}">
                  <a16:creationId xmlns:a16="http://schemas.microsoft.com/office/drawing/2014/main" id="{4BDA0C0E-8967-0244-9180-DD73204A41FE}"/>
                </a:ext>
              </a:extLst>
            </p:cNvPr>
            <p:cNvSpPr>
              <a:spLocks noChangeArrowheads="1"/>
            </p:cNvSpPr>
            <p:nvPr/>
          </p:nvSpPr>
          <p:spPr bwMode="auto">
            <a:xfrm>
              <a:off x="1936750" y="3167063"/>
              <a:ext cx="390203" cy="17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X-Rays</a:t>
              </a:r>
              <a:endParaRPr lang="de-DE" altLang="en-US" sz="1800" dirty="0">
                <a:solidFill>
                  <a:schemeClr val="tx1"/>
                </a:solidFill>
                <a:latin typeface="+mn-lt"/>
              </a:endParaRPr>
            </a:p>
          </p:txBody>
        </p:sp>
        <p:sp>
          <p:nvSpPr>
            <p:cNvPr id="120" name="Freeform 72">
              <a:extLst>
                <a:ext uri="{FF2B5EF4-FFF2-40B4-BE49-F238E27FC236}">
                  <a16:creationId xmlns:a16="http://schemas.microsoft.com/office/drawing/2014/main" id="{6648A2B5-11D7-C146-801C-DB1A6BF51E03}"/>
                </a:ext>
              </a:extLst>
            </p:cNvPr>
            <p:cNvSpPr>
              <a:spLocks/>
            </p:cNvSpPr>
            <p:nvPr/>
          </p:nvSpPr>
          <p:spPr bwMode="auto">
            <a:xfrm>
              <a:off x="2239963" y="2708275"/>
              <a:ext cx="26987" cy="406400"/>
            </a:xfrm>
            <a:custGeom>
              <a:avLst/>
              <a:gdLst>
                <a:gd name="T0" fmla="*/ 2147483646 w 17"/>
                <a:gd name="T1" fmla="*/ 2147483646 h 256"/>
                <a:gd name="T2" fmla="*/ 2147483646 w 17"/>
                <a:gd name="T3" fmla="*/ 2147483646 h 256"/>
                <a:gd name="T4" fmla="*/ 2147483646 w 17"/>
                <a:gd name="T5" fmla="*/ 2147483646 h 256"/>
                <a:gd name="T6" fmla="*/ 2147483646 w 17"/>
                <a:gd name="T7" fmla="*/ 2147483646 h 256"/>
                <a:gd name="T8" fmla="*/ 2147483646 w 17"/>
                <a:gd name="T9" fmla="*/ 2147483646 h 256"/>
                <a:gd name="T10" fmla="*/ 2147483646 w 17"/>
                <a:gd name="T11" fmla="*/ 2147483646 h 256"/>
                <a:gd name="T12" fmla="*/ 2147483646 w 17"/>
                <a:gd name="T13" fmla="*/ 2147483646 h 256"/>
                <a:gd name="T14" fmla="*/ 2147483646 w 17"/>
                <a:gd name="T15" fmla="*/ 2147483646 h 256"/>
                <a:gd name="T16" fmla="*/ 0 w 17"/>
                <a:gd name="T17" fmla="*/ 2147483646 h 256"/>
                <a:gd name="T18" fmla="*/ 0 w 17"/>
                <a:gd name="T19" fmla="*/ 2147483646 h 256"/>
                <a:gd name="T20" fmla="*/ 2147483646 w 17"/>
                <a:gd name="T21" fmla="*/ 2147483646 h 256"/>
                <a:gd name="T22" fmla="*/ 2147483646 w 17"/>
                <a:gd name="T23" fmla="*/ 2147483646 h 256"/>
                <a:gd name="T24" fmla="*/ 2147483646 w 17"/>
                <a:gd name="T25" fmla="*/ 2147483646 h 256"/>
                <a:gd name="T26" fmla="*/ 2147483646 w 17"/>
                <a:gd name="T27" fmla="*/ 2147483646 h 256"/>
                <a:gd name="T28" fmla="*/ 2147483646 w 17"/>
                <a:gd name="T29" fmla="*/ 2147483646 h 256"/>
                <a:gd name="T30" fmla="*/ 2147483646 w 17"/>
                <a:gd name="T31" fmla="*/ 2147483646 h 256"/>
                <a:gd name="T32" fmla="*/ 2147483646 w 17"/>
                <a:gd name="T33" fmla="*/ 2147483646 h 256"/>
                <a:gd name="T34" fmla="*/ 2147483646 w 17"/>
                <a:gd name="T35" fmla="*/ 2147483646 h 256"/>
                <a:gd name="T36" fmla="*/ 2147483646 w 17"/>
                <a:gd name="T37" fmla="*/ 2147483646 h 256"/>
                <a:gd name="T38" fmla="*/ 2147483646 w 17"/>
                <a:gd name="T39" fmla="*/ 2147483646 h 256"/>
                <a:gd name="T40" fmla="*/ 0 w 17"/>
                <a:gd name="T41" fmla="*/ 2147483646 h 256"/>
                <a:gd name="T42" fmla="*/ 0 w 17"/>
                <a:gd name="T43" fmla="*/ 2147483646 h 256"/>
                <a:gd name="T44" fmla="*/ 2147483646 w 17"/>
                <a:gd name="T45" fmla="*/ 2147483646 h 256"/>
                <a:gd name="T46" fmla="*/ 2147483646 w 17"/>
                <a:gd name="T47" fmla="*/ 2147483646 h 256"/>
                <a:gd name="T48" fmla="*/ 2147483646 w 17"/>
                <a:gd name="T49" fmla="*/ 2147483646 h 256"/>
                <a:gd name="T50" fmla="*/ 2147483646 w 17"/>
                <a:gd name="T51" fmla="*/ 2147483646 h 256"/>
                <a:gd name="T52" fmla="*/ 2147483646 w 17"/>
                <a:gd name="T53" fmla="*/ 2147483646 h 256"/>
                <a:gd name="T54" fmla="*/ 2147483646 w 17"/>
                <a:gd name="T55" fmla="*/ 2147483646 h 256"/>
                <a:gd name="T56" fmla="*/ 2147483646 w 17"/>
                <a:gd name="T57" fmla="*/ 2147483646 h 256"/>
                <a:gd name="T58" fmla="*/ 2147483646 w 17"/>
                <a:gd name="T59" fmla="*/ 2147483646 h 256"/>
                <a:gd name="T60" fmla="*/ 2147483646 w 17"/>
                <a:gd name="T61" fmla="*/ 2147483646 h 256"/>
                <a:gd name="T62" fmla="*/ 2147483646 w 17"/>
                <a:gd name="T63" fmla="*/ 2147483646 h 256"/>
                <a:gd name="T64" fmla="*/ 0 w 17"/>
                <a:gd name="T65" fmla="*/ 2147483646 h 256"/>
                <a:gd name="T66" fmla="*/ 0 w 17"/>
                <a:gd name="T67" fmla="*/ 2147483646 h 256"/>
                <a:gd name="T68" fmla="*/ 2147483646 w 17"/>
                <a:gd name="T69" fmla="*/ 2147483646 h 256"/>
                <a:gd name="T70" fmla="*/ 2147483646 w 17"/>
                <a:gd name="T71" fmla="*/ 2147483646 h 256"/>
                <a:gd name="T72" fmla="*/ 2147483646 w 17"/>
                <a:gd name="T73" fmla="*/ 2147483646 h 256"/>
                <a:gd name="T74" fmla="*/ 2147483646 w 17"/>
                <a:gd name="T75" fmla="*/ 2147483646 h 256"/>
                <a:gd name="T76" fmla="*/ 2147483646 w 17"/>
                <a:gd name="T77" fmla="*/ 2147483646 h 256"/>
                <a:gd name="T78" fmla="*/ 2147483646 w 17"/>
                <a:gd name="T79" fmla="*/ 2147483646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 h="256">
                  <a:moveTo>
                    <a:pt x="8" y="0"/>
                  </a:moveTo>
                  <a:lnTo>
                    <a:pt x="9" y="1"/>
                  </a:lnTo>
                  <a:lnTo>
                    <a:pt x="10" y="4"/>
                  </a:lnTo>
                  <a:lnTo>
                    <a:pt x="13" y="9"/>
                  </a:lnTo>
                  <a:lnTo>
                    <a:pt x="15" y="13"/>
                  </a:lnTo>
                  <a:lnTo>
                    <a:pt x="16" y="17"/>
                  </a:lnTo>
                  <a:lnTo>
                    <a:pt x="17" y="20"/>
                  </a:lnTo>
                  <a:lnTo>
                    <a:pt x="16" y="22"/>
                  </a:lnTo>
                  <a:lnTo>
                    <a:pt x="15" y="26"/>
                  </a:lnTo>
                  <a:lnTo>
                    <a:pt x="14" y="29"/>
                  </a:lnTo>
                  <a:lnTo>
                    <a:pt x="12" y="32"/>
                  </a:lnTo>
                  <a:lnTo>
                    <a:pt x="10" y="35"/>
                  </a:lnTo>
                  <a:lnTo>
                    <a:pt x="8" y="38"/>
                  </a:lnTo>
                  <a:lnTo>
                    <a:pt x="6" y="41"/>
                  </a:lnTo>
                  <a:lnTo>
                    <a:pt x="4" y="44"/>
                  </a:lnTo>
                  <a:lnTo>
                    <a:pt x="2" y="48"/>
                  </a:lnTo>
                  <a:lnTo>
                    <a:pt x="1" y="51"/>
                  </a:lnTo>
                  <a:lnTo>
                    <a:pt x="0" y="54"/>
                  </a:lnTo>
                  <a:lnTo>
                    <a:pt x="0" y="57"/>
                  </a:lnTo>
                  <a:lnTo>
                    <a:pt x="0" y="60"/>
                  </a:lnTo>
                  <a:lnTo>
                    <a:pt x="1" y="63"/>
                  </a:lnTo>
                  <a:lnTo>
                    <a:pt x="2" y="66"/>
                  </a:lnTo>
                  <a:lnTo>
                    <a:pt x="4" y="69"/>
                  </a:lnTo>
                  <a:lnTo>
                    <a:pt x="6" y="72"/>
                  </a:lnTo>
                  <a:lnTo>
                    <a:pt x="8" y="75"/>
                  </a:lnTo>
                  <a:lnTo>
                    <a:pt x="10" y="78"/>
                  </a:lnTo>
                  <a:lnTo>
                    <a:pt x="12" y="81"/>
                  </a:lnTo>
                  <a:lnTo>
                    <a:pt x="14" y="85"/>
                  </a:lnTo>
                  <a:lnTo>
                    <a:pt x="16" y="88"/>
                  </a:lnTo>
                  <a:lnTo>
                    <a:pt x="16" y="91"/>
                  </a:lnTo>
                  <a:lnTo>
                    <a:pt x="17" y="94"/>
                  </a:lnTo>
                  <a:lnTo>
                    <a:pt x="16" y="97"/>
                  </a:lnTo>
                  <a:lnTo>
                    <a:pt x="15" y="100"/>
                  </a:lnTo>
                  <a:lnTo>
                    <a:pt x="14" y="103"/>
                  </a:lnTo>
                  <a:lnTo>
                    <a:pt x="12" y="107"/>
                  </a:lnTo>
                  <a:lnTo>
                    <a:pt x="10" y="110"/>
                  </a:lnTo>
                  <a:lnTo>
                    <a:pt x="8" y="113"/>
                  </a:lnTo>
                  <a:lnTo>
                    <a:pt x="6" y="116"/>
                  </a:lnTo>
                  <a:lnTo>
                    <a:pt x="4" y="119"/>
                  </a:lnTo>
                  <a:lnTo>
                    <a:pt x="2" y="122"/>
                  </a:lnTo>
                  <a:lnTo>
                    <a:pt x="1" y="126"/>
                  </a:lnTo>
                  <a:lnTo>
                    <a:pt x="0" y="129"/>
                  </a:lnTo>
                  <a:lnTo>
                    <a:pt x="0" y="132"/>
                  </a:lnTo>
                  <a:lnTo>
                    <a:pt x="0" y="135"/>
                  </a:lnTo>
                  <a:lnTo>
                    <a:pt x="1" y="138"/>
                  </a:lnTo>
                  <a:lnTo>
                    <a:pt x="2" y="141"/>
                  </a:lnTo>
                  <a:lnTo>
                    <a:pt x="4" y="144"/>
                  </a:lnTo>
                  <a:lnTo>
                    <a:pt x="6" y="147"/>
                  </a:lnTo>
                  <a:lnTo>
                    <a:pt x="8" y="150"/>
                  </a:lnTo>
                  <a:lnTo>
                    <a:pt x="10" y="153"/>
                  </a:lnTo>
                  <a:lnTo>
                    <a:pt x="12" y="156"/>
                  </a:lnTo>
                  <a:lnTo>
                    <a:pt x="14" y="159"/>
                  </a:lnTo>
                  <a:lnTo>
                    <a:pt x="15" y="163"/>
                  </a:lnTo>
                  <a:lnTo>
                    <a:pt x="16" y="166"/>
                  </a:lnTo>
                  <a:lnTo>
                    <a:pt x="17" y="169"/>
                  </a:lnTo>
                  <a:lnTo>
                    <a:pt x="16" y="172"/>
                  </a:lnTo>
                  <a:lnTo>
                    <a:pt x="16" y="175"/>
                  </a:lnTo>
                  <a:lnTo>
                    <a:pt x="14" y="178"/>
                  </a:lnTo>
                  <a:lnTo>
                    <a:pt x="12" y="181"/>
                  </a:lnTo>
                  <a:lnTo>
                    <a:pt x="10" y="185"/>
                  </a:lnTo>
                  <a:lnTo>
                    <a:pt x="8" y="187"/>
                  </a:lnTo>
                  <a:lnTo>
                    <a:pt x="6" y="190"/>
                  </a:lnTo>
                  <a:lnTo>
                    <a:pt x="4" y="193"/>
                  </a:lnTo>
                  <a:lnTo>
                    <a:pt x="2" y="197"/>
                  </a:lnTo>
                  <a:lnTo>
                    <a:pt x="1" y="200"/>
                  </a:lnTo>
                  <a:lnTo>
                    <a:pt x="0" y="203"/>
                  </a:lnTo>
                  <a:lnTo>
                    <a:pt x="0" y="206"/>
                  </a:lnTo>
                  <a:lnTo>
                    <a:pt x="0" y="208"/>
                  </a:lnTo>
                  <a:lnTo>
                    <a:pt x="0" y="211"/>
                  </a:lnTo>
                  <a:lnTo>
                    <a:pt x="1" y="214"/>
                  </a:lnTo>
                  <a:lnTo>
                    <a:pt x="2" y="217"/>
                  </a:lnTo>
                  <a:lnTo>
                    <a:pt x="3" y="220"/>
                  </a:lnTo>
                  <a:lnTo>
                    <a:pt x="4" y="223"/>
                  </a:lnTo>
                  <a:lnTo>
                    <a:pt x="5" y="227"/>
                  </a:lnTo>
                  <a:lnTo>
                    <a:pt x="6" y="231"/>
                  </a:lnTo>
                  <a:lnTo>
                    <a:pt x="6" y="234"/>
                  </a:lnTo>
                  <a:lnTo>
                    <a:pt x="7" y="237"/>
                  </a:lnTo>
                  <a:lnTo>
                    <a:pt x="7" y="241"/>
                  </a:lnTo>
                  <a:lnTo>
                    <a:pt x="7" y="246"/>
                  </a:lnTo>
                  <a:lnTo>
                    <a:pt x="8" y="251"/>
                  </a:lnTo>
                  <a:lnTo>
                    <a:pt x="8" y="256"/>
                  </a:lnTo>
                </a:path>
              </a:pathLst>
            </a:custGeom>
            <a:noFill/>
            <a:ln w="10" cap="flat">
              <a:solidFill>
                <a:srgbClr val="D00000"/>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1" name="Freeform 73">
              <a:extLst>
                <a:ext uri="{FF2B5EF4-FFF2-40B4-BE49-F238E27FC236}">
                  <a16:creationId xmlns:a16="http://schemas.microsoft.com/office/drawing/2014/main" id="{BC75E702-2DCE-9F4B-97DF-F4FD8EDD8B3A}"/>
                </a:ext>
              </a:extLst>
            </p:cNvPr>
            <p:cNvSpPr>
              <a:spLocks/>
            </p:cNvSpPr>
            <p:nvPr/>
          </p:nvSpPr>
          <p:spPr bwMode="auto">
            <a:xfrm>
              <a:off x="2241550" y="3098800"/>
              <a:ext cx="19050" cy="39687"/>
            </a:xfrm>
            <a:custGeom>
              <a:avLst/>
              <a:gdLst>
                <a:gd name="T0" fmla="*/ 2147483646 w 12"/>
                <a:gd name="T1" fmla="*/ 0 h 25"/>
                <a:gd name="T2" fmla="*/ 2147483646 w 12"/>
                <a:gd name="T3" fmla="*/ 2147483646 h 25"/>
                <a:gd name="T4" fmla="*/ 0 w 12"/>
                <a:gd name="T5" fmla="*/ 0 h 25"/>
                <a:gd name="T6" fmla="*/ 2147483646 w 12"/>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5">
                  <a:moveTo>
                    <a:pt x="12" y="0"/>
                  </a:moveTo>
                  <a:lnTo>
                    <a:pt x="7" y="25"/>
                  </a:lnTo>
                  <a:lnTo>
                    <a:pt x="0" y="0"/>
                  </a:lnTo>
                  <a:lnTo>
                    <a:pt x="12" y="0"/>
                  </a:lnTo>
                  <a:close/>
                </a:path>
              </a:pathLst>
            </a:custGeom>
            <a:solidFill>
              <a:srgbClr val="D00000"/>
            </a:solidFill>
            <a:ln w="5" cap="flat">
              <a:solidFill>
                <a:srgbClr val="D00000"/>
              </a:solidFill>
              <a:prstDash val="solid"/>
              <a:miter lim="800000"/>
              <a:headEnd/>
              <a:tailEnd/>
            </a:ln>
          </p:spPr>
          <p:txBody>
            <a:bodyPr/>
            <a:lstStyle/>
            <a:p>
              <a:endParaRPr lang="fr-FR"/>
            </a:p>
          </p:txBody>
        </p:sp>
        <p:sp>
          <p:nvSpPr>
            <p:cNvPr id="122" name="Rectangle 76">
              <a:extLst>
                <a:ext uri="{FF2B5EF4-FFF2-40B4-BE49-F238E27FC236}">
                  <a16:creationId xmlns:a16="http://schemas.microsoft.com/office/drawing/2014/main" id="{106A5E43-6D05-174C-B353-B0DF6013F679}"/>
                </a:ext>
              </a:extLst>
            </p:cNvPr>
            <p:cNvSpPr>
              <a:spLocks noChangeArrowheads="1"/>
            </p:cNvSpPr>
            <p:nvPr/>
          </p:nvSpPr>
          <p:spPr bwMode="auto">
            <a:xfrm>
              <a:off x="2008188" y="2574925"/>
              <a:ext cx="124796" cy="17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ID</a:t>
              </a:r>
              <a:endParaRPr lang="de-DE" altLang="en-US" sz="1800" dirty="0">
                <a:solidFill>
                  <a:schemeClr val="tx1"/>
                </a:solidFill>
                <a:latin typeface="+mn-lt"/>
              </a:endParaRPr>
            </a:p>
          </p:txBody>
        </p:sp>
        <p:sp>
          <p:nvSpPr>
            <p:cNvPr id="123" name="Rectangle 84">
              <a:extLst>
                <a:ext uri="{FF2B5EF4-FFF2-40B4-BE49-F238E27FC236}">
                  <a16:creationId xmlns:a16="http://schemas.microsoft.com/office/drawing/2014/main" id="{1667A5BE-04C9-374A-A5F5-79DF16012301}"/>
                </a:ext>
              </a:extLst>
            </p:cNvPr>
            <p:cNvSpPr>
              <a:spLocks noChangeArrowheads="1"/>
            </p:cNvSpPr>
            <p:nvPr/>
          </p:nvSpPr>
          <p:spPr bwMode="auto">
            <a:xfrm>
              <a:off x="2440871" y="2381249"/>
              <a:ext cx="908184" cy="24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100000"/>
                </a:lnSpc>
                <a:spcBef>
                  <a:spcPct val="0"/>
                </a:spcBef>
                <a:spcAft>
                  <a:spcPct val="0"/>
                </a:spcAft>
                <a:buSzTx/>
                <a:buFontTx/>
                <a:buNone/>
              </a:pPr>
              <a:r>
                <a:rPr lang="de-DE" altLang="en-US" sz="1400" b="1" dirty="0">
                  <a:solidFill>
                    <a:srgbClr val="000000"/>
                  </a:solidFill>
                  <a:latin typeface="+mn-lt"/>
                  <a:cs typeface="Arial" panose="020B0604020202020204" pitchFamily="34" charset="0"/>
                </a:rPr>
                <a:t>STORAGE</a:t>
              </a:r>
              <a:endParaRPr lang="de-DE" altLang="en-US" sz="1400" b="1" dirty="0">
                <a:solidFill>
                  <a:schemeClr val="tx1"/>
                </a:solidFill>
                <a:latin typeface="+mn-lt"/>
                <a:cs typeface="Arial" panose="020B0604020202020204" pitchFamily="34" charset="0"/>
              </a:endParaRPr>
            </a:p>
          </p:txBody>
        </p:sp>
        <p:sp>
          <p:nvSpPr>
            <p:cNvPr id="124" name="Rectangle 85">
              <a:extLst>
                <a:ext uri="{FF2B5EF4-FFF2-40B4-BE49-F238E27FC236}">
                  <a16:creationId xmlns:a16="http://schemas.microsoft.com/office/drawing/2014/main" id="{8A63767C-9F03-5F40-BF0B-E231744038FB}"/>
                </a:ext>
              </a:extLst>
            </p:cNvPr>
            <p:cNvSpPr>
              <a:spLocks noChangeArrowheads="1"/>
            </p:cNvSpPr>
            <p:nvPr/>
          </p:nvSpPr>
          <p:spPr bwMode="auto">
            <a:xfrm>
              <a:off x="2677739" y="2579687"/>
              <a:ext cx="418326" cy="24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400" b="1" dirty="0">
                  <a:solidFill>
                    <a:srgbClr val="000000"/>
                  </a:solidFill>
                  <a:latin typeface="+mn-lt"/>
                  <a:cs typeface="Arial" panose="020B0604020202020204" pitchFamily="34" charset="0"/>
                </a:rPr>
                <a:t>RING</a:t>
              </a:r>
              <a:endParaRPr lang="de-DE" altLang="en-US" sz="1400" dirty="0">
                <a:solidFill>
                  <a:schemeClr val="tx1"/>
                </a:solidFill>
                <a:latin typeface="+mn-lt"/>
                <a:cs typeface="Arial" panose="020B0604020202020204" pitchFamily="34" charset="0"/>
              </a:endParaRPr>
            </a:p>
          </p:txBody>
        </p:sp>
        <p:sp>
          <p:nvSpPr>
            <p:cNvPr id="125" name="Rectangle 124">
              <a:extLst>
                <a:ext uri="{FF2B5EF4-FFF2-40B4-BE49-F238E27FC236}">
                  <a16:creationId xmlns:a16="http://schemas.microsoft.com/office/drawing/2014/main" id="{70A694ED-A30B-E548-AB98-9E4B8388341E}"/>
                </a:ext>
              </a:extLst>
            </p:cNvPr>
            <p:cNvSpPr>
              <a:spLocks noChangeArrowheads="1"/>
            </p:cNvSpPr>
            <p:nvPr/>
          </p:nvSpPr>
          <p:spPr bwMode="auto">
            <a:xfrm>
              <a:off x="3862388" y="2574925"/>
              <a:ext cx="112491" cy="17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IP</a:t>
              </a:r>
              <a:endParaRPr lang="de-DE" altLang="en-US" sz="1800" dirty="0">
                <a:solidFill>
                  <a:schemeClr val="tx1"/>
                </a:solidFill>
                <a:latin typeface="+mn-lt"/>
              </a:endParaRPr>
            </a:p>
          </p:txBody>
        </p:sp>
      </p:grpSp>
      <p:grpSp>
        <p:nvGrpSpPr>
          <p:cNvPr id="126" name="Gruppieren 10">
            <a:extLst>
              <a:ext uri="{FF2B5EF4-FFF2-40B4-BE49-F238E27FC236}">
                <a16:creationId xmlns:a16="http://schemas.microsoft.com/office/drawing/2014/main" id="{8C0A33F2-C0E4-7547-B9B5-31FD054DA629}"/>
              </a:ext>
            </a:extLst>
          </p:cNvPr>
          <p:cNvGrpSpPr>
            <a:grpSpLocks/>
          </p:cNvGrpSpPr>
          <p:nvPr/>
        </p:nvGrpSpPr>
        <p:grpSpPr bwMode="auto">
          <a:xfrm>
            <a:off x="3946227" y="1157536"/>
            <a:ext cx="2919643" cy="4009723"/>
            <a:chOff x="2767013" y="1217613"/>
            <a:chExt cx="3322637" cy="4888189"/>
          </a:xfrm>
        </p:grpSpPr>
        <p:sp>
          <p:nvSpPr>
            <p:cNvPr id="127" name="Arc 48">
              <a:extLst>
                <a:ext uri="{FF2B5EF4-FFF2-40B4-BE49-F238E27FC236}">
                  <a16:creationId xmlns:a16="http://schemas.microsoft.com/office/drawing/2014/main" id="{9B3D43A8-9E6A-DB47-AB4C-697B115A37B7}"/>
                </a:ext>
              </a:extLst>
            </p:cNvPr>
            <p:cNvSpPr>
              <a:spLocks/>
            </p:cNvSpPr>
            <p:nvPr/>
          </p:nvSpPr>
          <p:spPr bwMode="auto">
            <a:xfrm>
              <a:off x="3502025" y="1217613"/>
              <a:ext cx="2100262" cy="3514724"/>
            </a:xfrm>
            <a:custGeom>
              <a:avLst/>
              <a:gdLst>
                <a:gd name="T0" fmla="*/ 2147483646 w 12920"/>
                <a:gd name="T1" fmla="*/ 2147483646 h 21600"/>
                <a:gd name="T2" fmla="*/ 0 w 12920"/>
                <a:gd name="T3" fmla="*/ 2147483646 h 21600"/>
                <a:gd name="T4" fmla="*/ 2147483646 w 12920"/>
                <a:gd name="T5" fmla="*/ 0 h 21600"/>
                <a:gd name="T6" fmla="*/ 0 60000 65536"/>
                <a:gd name="T7" fmla="*/ 0 60000 65536"/>
                <a:gd name="T8" fmla="*/ 0 60000 65536"/>
              </a:gdLst>
              <a:ahLst/>
              <a:cxnLst>
                <a:cxn ang="T6">
                  <a:pos x="T0" y="T1"/>
                </a:cxn>
                <a:cxn ang="T7">
                  <a:pos x="T2" y="T3"/>
                </a:cxn>
                <a:cxn ang="T8">
                  <a:pos x="T4" y="T5"/>
                </a:cxn>
              </a:cxnLst>
              <a:rect l="0" t="0" r="r" b="b"/>
              <a:pathLst>
                <a:path w="12920" h="21600" fill="none" extrusionOk="0">
                  <a:moveTo>
                    <a:pt x="12920" y="20643"/>
                  </a:moveTo>
                  <a:cubicBezTo>
                    <a:pt x="10860" y="21277"/>
                    <a:pt x="8717" y="21599"/>
                    <a:pt x="6563" y="21600"/>
                  </a:cubicBezTo>
                  <a:cubicBezTo>
                    <a:pt x="4335" y="21600"/>
                    <a:pt x="2121" y="21255"/>
                    <a:pt x="0" y="20578"/>
                  </a:cubicBezTo>
                </a:path>
                <a:path w="12920" h="21600" stroke="0" extrusionOk="0">
                  <a:moveTo>
                    <a:pt x="12920" y="20643"/>
                  </a:moveTo>
                  <a:cubicBezTo>
                    <a:pt x="10860" y="21277"/>
                    <a:pt x="8717" y="21599"/>
                    <a:pt x="6563" y="21600"/>
                  </a:cubicBezTo>
                  <a:cubicBezTo>
                    <a:pt x="4335" y="21600"/>
                    <a:pt x="2121" y="21255"/>
                    <a:pt x="0" y="20578"/>
                  </a:cubicBezTo>
                  <a:lnTo>
                    <a:pt x="6563" y="0"/>
                  </a:lnTo>
                  <a:lnTo>
                    <a:pt x="12920" y="20643"/>
                  </a:lnTo>
                  <a:close/>
                </a:path>
              </a:pathLst>
            </a:custGeom>
            <a:noFill/>
            <a:ln w="1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8" name="Gruppieren 12">
              <a:extLst>
                <a:ext uri="{FF2B5EF4-FFF2-40B4-BE49-F238E27FC236}">
                  <a16:creationId xmlns:a16="http://schemas.microsoft.com/office/drawing/2014/main" id="{40D89F0C-E758-3C4C-B3DF-6814F64C720A}"/>
                </a:ext>
              </a:extLst>
            </p:cNvPr>
            <p:cNvGrpSpPr>
              <a:grpSpLocks/>
            </p:cNvGrpSpPr>
            <p:nvPr/>
          </p:nvGrpSpPr>
          <p:grpSpPr bwMode="auto">
            <a:xfrm>
              <a:off x="2767013" y="4228727"/>
              <a:ext cx="3322637" cy="1877075"/>
              <a:chOff x="2767013" y="4228727"/>
              <a:chExt cx="3322637" cy="1877075"/>
            </a:xfrm>
          </p:grpSpPr>
          <p:sp>
            <p:nvSpPr>
              <p:cNvPr id="129" name="Freeform 12">
                <a:extLst>
                  <a:ext uri="{FF2B5EF4-FFF2-40B4-BE49-F238E27FC236}">
                    <a16:creationId xmlns:a16="http://schemas.microsoft.com/office/drawing/2014/main" id="{FF765F1F-0297-1746-9627-6C7806B01C55}"/>
                  </a:ext>
                </a:extLst>
              </p:cNvPr>
              <p:cNvSpPr>
                <a:spLocks/>
              </p:cNvSpPr>
              <p:nvPr/>
            </p:nvSpPr>
            <p:spPr bwMode="auto">
              <a:xfrm>
                <a:off x="4402138" y="4652962"/>
                <a:ext cx="344487" cy="171450"/>
              </a:xfrm>
              <a:custGeom>
                <a:avLst/>
                <a:gdLst>
                  <a:gd name="T0" fmla="*/ 0 w 217"/>
                  <a:gd name="T1" fmla="*/ 0 h 108"/>
                  <a:gd name="T2" fmla="*/ 0 w 217"/>
                  <a:gd name="T3" fmla="*/ 2147483646 h 108"/>
                  <a:gd name="T4" fmla="*/ 0 w 217"/>
                  <a:gd name="T5" fmla="*/ 2147483646 h 108"/>
                  <a:gd name="T6" fmla="*/ 2147483646 w 217"/>
                  <a:gd name="T7" fmla="*/ 2147483646 h 108"/>
                  <a:gd name="T8" fmla="*/ 2147483646 w 217"/>
                  <a:gd name="T9" fmla="*/ 2147483646 h 108"/>
                  <a:gd name="T10" fmla="*/ 2147483646 w 217"/>
                  <a:gd name="T11" fmla="*/ 2147483646 h 108"/>
                  <a:gd name="T12" fmla="*/ 2147483646 w 217"/>
                  <a:gd name="T13" fmla="*/ 0 h 108"/>
                  <a:gd name="T14" fmla="*/ 2147483646 w 217"/>
                  <a:gd name="T15" fmla="*/ 0 h 108"/>
                  <a:gd name="T16" fmla="*/ 0 w 217"/>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08">
                    <a:moveTo>
                      <a:pt x="0" y="0"/>
                    </a:moveTo>
                    <a:lnTo>
                      <a:pt x="0" y="54"/>
                    </a:lnTo>
                    <a:lnTo>
                      <a:pt x="0" y="108"/>
                    </a:lnTo>
                    <a:lnTo>
                      <a:pt x="108" y="108"/>
                    </a:lnTo>
                    <a:lnTo>
                      <a:pt x="217" y="108"/>
                    </a:lnTo>
                    <a:lnTo>
                      <a:pt x="217" y="54"/>
                    </a:lnTo>
                    <a:lnTo>
                      <a:pt x="217" y="0"/>
                    </a:lnTo>
                    <a:lnTo>
                      <a:pt x="108" y="0"/>
                    </a:lnTo>
                    <a:lnTo>
                      <a:pt x="0" y="0"/>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 name="Freeform 13">
                <a:extLst>
                  <a:ext uri="{FF2B5EF4-FFF2-40B4-BE49-F238E27FC236}">
                    <a16:creationId xmlns:a16="http://schemas.microsoft.com/office/drawing/2014/main" id="{C89F9818-69E4-004C-99CD-724A3CE14C00}"/>
                  </a:ext>
                </a:extLst>
              </p:cNvPr>
              <p:cNvSpPr>
                <a:spLocks/>
              </p:cNvSpPr>
              <p:nvPr/>
            </p:nvSpPr>
            <p:spPr bwMode="auto">
              <a:xfrm>
                <a:off x="4402138" y="4652962"/>
                <a:ext cx="344487" cy="171450"/>
              </a:xfrm>
              <a:custGeom>
                <a:avLst/>
                <a:gdLst>
                  <a:gd name="T0" fmla="*/ 0 w 217"/>
                  <a:gd name="T1" fmla="*/ 0 h 108"/>
                  <a:gd name="T2" fmla="*/ 0 w 217"/>
                  <a:gd name="T3" fmla="*/ 2147483646 h 108"/>
                  <a:gd name="T4" fmla="*/ 0 w 217"/>
                  <a:gd name="T5" fmla="*/ 2147483646 h 108"/>
                  <a:gd name="T6" fmla="*/ 2147483646 w 217"/>
                  <a:gd name="T7" fmla="*/ 2147483646 h 108"/>
                  <a:gd name="T8" fmla="*/ 2147483646 w 217"/>
                  <a:gd name="T9" fmla="*/ 2147483646 h 108"/>
                  <a:gd name="T10" fmla="*/ 2147483646 w 217"/>
                  <a:gd name="T11" fmla="*/ 2147483646 h 108"/>
                  <a:gd name="T12" fmla="*/ 2147483646 w 217"/>
                  <a:gd name="T13" fmla="*/ 0 h 108"/>
                  <a:gd name="T14" fmla="*/ 2147483646 w 217"/>
                  <a:gd name="T15" fmla="*/ 0 h 108"/>
                  <a:gd name="T16" fmla="*/ 0 w 217"/>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08">
                    <a:moveTo>
                      <a:pt x="0" y="0"/>
                    </a:moveTo>
                    <a:lnTo>
                      <a:pt x="0" y="54"/>
                    </a:lnTo>
                    <a:lnTo>
                      <a:pt x="0" y="108"/>
                    </a:lnTo>
                    <a:lnTo>
                      <a:pt x="108" y="108"/>
                    </a:lnTo>
                    <a:lnTo>
                      <a:pt x="217" y="108"/>
                    </a:lnTo>
                    <a:lnTo>
                      <a:pt x="217" y="54"/>
                    </a:lnTo>
                    <a:lnTo>
                      <a:pt x="217" y="0"/>
                    </a:lnTo>
                    <a:lnTo>
                      <a:pt x="108" y="0"/>
                    </a:lnTo>
                    <a:lnTo>
                      <a:pt x="0" y="0"/>
                    </a:lnTo>
                  </a:path>
                </a:pathLst>
              </a:custGeom>
              <a:noFill/>
              <a:ln w="5" cap="flat">
                <a:solidFill>
                  <a:srgbClr val="FFD7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1" name="Rectangle 14">
                <a:extLst>
                  <a:ext uri="{FF2B5EF4-FFF2-40B4-BE49-F238E27FC236}">
                    <a16:creationId xmlns:a16="http://schemas.microsoft.com/office/drawing/2014/main" id="{035EA69A-A990-3A43-A0D5-CA9A287CDB6F}"/>
                  </a:ext>
                </a:extLst>
              </p:cNvPr>
              <p:cNvSpPr>
                <a:spLocks noChangeArrowheads="1"/>
              </p:cNvSpPr>
              <p:nvPr/>
            </p:nvSpPr>
            <p:spPr bwMode="auto">
              <a:xfrm>
                <a:off x="3975100" y="5630862"/>
                <a:ext cx="1138237" cy="95250"/>
              </a:xfrm>
              <a:prstGeom prst="rect">
                <a:avLst/>
              </a:prstGeom>
              <a:solidFill>
                <a:srgbClr val="00B0B0"/>
              </a:solidFill>
              <a:ln w="10">
                <a:solidFill>
                  <a:srgbClr val="00B0B0"/>
                </a:solidFill>
                <a:miter lim="800000"/>
                <a:headEnd/>
                <a:tailEnd/>
              </a:ln>
            </p:spPr>
            <p:txBody>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spcAft>
                    <a:spcPct val="0"/>
                  </a:spcAft>
                  <a:buSzTx/>
                  <a:buFontTx/>
                  <a:buNone/>
                </a:pPr>
                <a:endParaRPr lang="en-GB" altLang="en-US" sz="1000">
                  <a:solidFill>
                    <a:schemeClr val="tx1"/>
                  </a:solidFill>
                </a:endParaRPr>
              </a:p>
            </p:txBody>
          </p:sp>
          <p:sp>
            <p:nvSpPr>
              <p:cNvPr id="132" name="Freeform 15">
                <a:extLst>
                  <a:ext uri="{FF2B5EF4-FFF2-40B4-BE49-F238E27FC236}">
                    <a16:creationId xmlns:a16="http://schemas.microsoft.com/office/drawing/2014/main" id="{2A588854-6900-3746-8411-C306C0EE66B8}"/>
                  </a:ext>
                </a:extLst>
              </p:cNvPr>
              <p:cNvSpPr>
                <a:spLocks/>
              </p:cNvSpPr>
              <p:nvPr/>
            </p:nvSpPr>
            <p:spPr bwMode="auto">
              <a:xfrm>
                <a:off x="5729288" y="5108575"/>
                <a:ext cx="95250" cy="190500"/>
              </a:xfrm>
              <a:custGeom>
                <a:avLst/>
                <a:gdLst>
                  <a:gd name="T0" fmla="*/ 0 w 60"/>
                  <a:gd name="T1" fmla="*/ 2147483646 h 120"/>
                  <a:gd name="T2" fmla="*/ 2147483646 w 60"/>
                  <a:gd name="T3" fmla="*/ 2147483646 h 120"/>
                  <a:gd name="T4" fmla="*/ 2147483646 w 60"/>
                  <a:gd name="T5" fmla="*/ 2147483646 h 120"/>
                  <a:gd name="T6" fmla="*/ 2147483646 w 60"/>
                  <a:gd name="T7" fmla="*/ 2147483646 h 120"/>
                  <a:gd name="T8" fmla="*/ 2147483646 w 60"/>
                  <a:gd name="T9" fmla="*/ 2147483646 h 120"/>
                  <a:gd name="T10" fmla="*/ 2147483646 w 60"/>
                  <a:gd name="T11" fmla="*/ 2147483646 h 120"/>
                  <a:gd name="T12" fmla="*/ 0 w 60"/>
                  <a:gd name="T13" fmla="*/ 0 h 120"/>
                  <a:gd name="T14" fmla="*/ 0 w 60"/>
                  <a:gd name="T15" fmla="*/ 2147483646 h 120"/>
                  <a:gd name="T16" fmla="*/ 0 w 60"/>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20">
                    <a:moveTo>
                      <a:pt x="0" y="120"/>
                    </a:moveTo>
                    <a:lnTo>
                      <a:pt x="31" y="120"/>
                    </a:lnTo>
                    <a:lnTo>
                      <a:pt x="60" y="120"/>
                    </a:lnTo>
                    <a:lnTo>
                      <a:pt x="60" y="60"/>
                    </a:lnTo>
                    <a:lnTo>
                      <a:pt x="60" y="1"/>
                    </a:lnTo>
                    <a:lnTo>
                      <a:pt x="30" y="1"/>
                    </a:lnTo>
                    <a:lnTo>
                      <a:pt x="0" y="0"/>
                    </a:lnTo>
                    <a:lnTo>
                      <a:pt x="0" y="60"/>
                    </a:lnTo>
                    <a:lnTo>
                      <a:pt x="0" y="12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 name="Freeform 16">
                <a:extLst>
                  <a:ext uri="{FF2B5EF4-FFF2-40B4-BE49-F238E27FC236}">
                    <a16:creationId xmlns:a16="http://schemas.microsoft.com/office/drawing/2014/main" id="{44D36EAC-274E-0E4D-ACC6-75DA3CDC6684}"/>
                  </a:ext>
                </a:extLst>
              </p:cNvPr>
              <p:cNvSpPr>
                <a:spLocks/>
              </p:cNvSpPr>
              <p:nvPr/>
            </p:nvSpPr>
            <p:spPr bwMode="auto">
              <a:xfrm>
                <a:off x="5729288" y="5108575"/>
                <a:ext cx="95250" cy="190500"/>
              </a:xfrm>
              <a:custGeom>
                <a:avLst/>
                <a:gdLst>
                  <a:gd name="T0" fmla="*/ 0 w 60"/>
                  <a:gd name="T1" fmla="*/ 2147483646 h 120"/>
                  <a:gd name="T2" fmla="*/ 2147483646 w 60"/>
                  <a:gd name="T3" fmla="*/ 2147483646 h 120"/>
                  <a:gd name="T4" fmla="*/ 2147483646 w 60"/>
                  <a:gd name="T5" fmla="*/ 2147483646 h 120"/>
                  <a:gd name="T6" fmla="*/ 2147483646 w 60"/>
                  <a:gd name="T7" fmla="*/ 2147483646 h 120"/>
                  <a:gd name="T8" fmla="*/ 2147483646 w 60"/>
                  <a:gd name="T9" fmla="*/ 2147483646 h 120"/>
                  <a:gd name="T10" fmla="*/ 2147483646 w 60"/>
                  <a:gd name="T11" fmla="*/ 2147483646 h 120"/>
                  <a:gd name="T12" fmla="*/ 0 w 60"/>
                  <a:gd name="T13" fmla="*/ 0 h 120"/>
                  <a:gd name="T14" fmla="*/ 0 w 60"/>
                  <a:gd name="T15" fmla="*/ 2147483646 h 120"/>
                  <a:gd name="T16" fmla="*/ 0 w 60"/>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20">
                    <a:moveTo>
                      <a:pt x="0" y="120"/>
                    </a:moveTo>
                    <a:lnTo>
                      <a:pt x="31" y="120"/>
                    </a:lnTo>
                    <a:lnTo>
                      <a:pt x="60" y="120"/>
                    </a:lnTo>
                    <a:lnTo>
                      <a:pt x="60" y="60"/>
                    </a:lnTo>
                    <a:lnTo>
                      <a:pt x="60" y="1"/>
                    </a:lnTo>
                    <a:lnTo>
                      <a:pt x="30" y="1"/>
                    </a:lnTo>
                    <a:lnTo>
                      <a:pt x="0" y="0"/>
                    </a:lnTo>
                    <a:lnTo>
                      <a:pt x="0" y="60"/>
                    </a:lnTo>
                    <a:lnTo>
                      <a:pt x="0" y="12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4" name="Freeform 17">
                <a:extLst>
                  <a:ext uri="{FF2B5EF4-FFF2-40B4-BE49-F238E27FC236}">
                    <a16:creationId xmlns:a16="http://schemas.microsoft.com/office/drawing/2014/main" id="{57B9FE95-5BE2-984A-901C-AC1FD714AA40}"/>
                  </a:ext>
                </a:extLst>
              </p:cNvPr>
              <p:cNvSpPr>
                <a:spLocks/>
              </p:cNvSpPr>
              <p:nvPr/>
            </p:nvSpPr>
            <p:spPr bwMode="auto">
              <a:xfrm>
                <a:off x="3343275" y="4808537"/>
                <a:ext cx="204787" cy="200025"/>
              </a:xfrm>
              <a:custGeom>
                <a:avLst/>
                <a:gdLst>
                  <a:gd name="T0" fmla="*/ 0 w 129"/>
                  <a:gd name="T1" fmla="*/ 2147483646 h 126"/>
                  <a:gd name="T2" fmla="*/ 2147483646 w 129"/>
                  <a:gd name="T3" fmla="*/ 2147483646 h 126"/>
                  <a:gd name="T4" fmla="*/ 2147483646 w 129"/>
                  <a:gd name="T5" fmla="*/ 2147483646 h 126"/>
                  <a:gd name="T6" fmla="*/ 2147483646 w 129"/>
                  <a:gd name="T7" fmla="*/ 2147483646 h 126"/>
                  <a:gd name="T8" fmla="*/ 2147483646 w 129"/>
                  <a:gd name="T9" fmla="*/ 2147483646 h 126"/>
                  <a:gd name="T10" fmla="*/ 2147483646 w 129"/>
                  <a:gd name="T11" fmla="*/ 2147483646 h 126"/>
                  <a:gd name="T12" fmla="*/ 2147483646 w 129"/>
                  <a:gd name="T13" fmla="*/ 0 h 126"/>
                  <a:gd name="T14" fmla="*/ 2147483646 w 129"/>
                  <a:gd name="T15" fmla="*/ 2147483646 h 126"/>
                  <a:gd name="T16" fmla="*/ 0 w 129"/>
                  <a:gd name="T17" fmla="*/ 214748364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26">
                    <a:moveTo>
                      <a:pt x="0" y="81"/>
                    </a:moveTo>
                    <a:lnTo>
                      <a:pt x="21" y="103"/>
                    </a:lnTo>
                    <a:lnTo>
                      <a:pt x="42" y="126"/>
                    </a:lnTo>
                    <a:lnTo>
                      <a:pt x="85" y="85"/>
                    </a:lnTo>
                    <a:lnTo>
                      <a:pt x="129" y="43"/>
                    </a:lnTo>
                    <a:lnTo>
                      <a:pt x="110" y="22"/>
                    </a:lnTo>
                    <a:lnTo>
                      <a:pt x="88" y="0"/>
                    </a:lnTo>
                    <a:lnTo>
                      <a:pt x="44" y="43"/>
                    </a:lnTo>
                    <a:lnTo>
                      <a:pt x="0" y="81"/>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 name="Freeform 18">
                <a:extLst>
                  <a:ext uri="{FF2B5EF4-FFF2-40B4-BE49-F238E27FC236}">
                    <a16:creationId xmlns:a16="http://schemas.microsoft.com/office/drawing/2014/main" id="{8FEF7EC6-4A91-1B47-91B2-FC61B615183B}"/>
                  </a:ext>
                </a:extLst>
              </p:cNvPr>
              <p:cNvSpPr>
                <a:spLocks/>
              </p:cNvSpPr>
              <p:nvPr/>
            </p:nvSpPr>
            <p:spPr bwMode="auto">
              <a:xfrm>
                <a:off x="3343275" y="4808537"/>
                <a:ext cx="204787" cy="200025"/>
              </a:xfrm>
              <a:custGeom>
                <a:avLst/>
                <a:gdLst>
                  <a:gd name="T0" fmla="*/ 0 w 129"/>
                  <a:gd name="T1" fmla="*/ 2147483646 h 126"/>
                  <a:gd name="T2" fmla="*/ 2147483646 w 129"/>
                  <a:gd name="T3" fmla="*/ 2147483646 h 126"/>
                  <a:gd name="T4" fmla="*/ 2147483646 w 129"/>
                  <a:gd name="T5" fmla="*/ 2147483646 h 126"/>
                  <a:gd name="T6" fmla="*/ 2147483646 w 129"/>
                  <a:gd name="T7" fmla="*/ 2147483646 h 126"/>
                  <a:gd name="T8" fmla="*/ 2147483646 w 129"/>
                  <a:gd name="T9" fmla="*/ 2147483646 h 126"/>
                  <a:gd name="T10" fmla="*/ 2147483646 w 129"/>
                  <a:gd name="T11" fmla="*/ 2147483646 h 126"/>
                  <a:gd name="T12" fmla="*/ 2147483646 w 129"/>
                  <a:gd name="T13" fmla="*/ 0 h 126"/>
                  <a:gd name="T14" fmla="*/ 2147483646 w 129"/>
                  <a:gd name="T15" fmla="*/ 2147483646 h 126"/>
                  <a:gd name="T16" fmla="*/ 0 w 129"/>
                  <a:gd name="T17" fmla="*/ 214748364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26">
                    <a:moveTo>
                      <a:pt x="0" y="81"/>
                    </a:moveTo>
                    <a:lnTo>
                      <a:pt x="21" y="103"/>
                    </a:lnTo>
                    <a:lnTo>
                      <a:pt x="42" y="126"/>
                    </a:lnTo>
                    <a:lnTo>
                      <a:pt x="85" y="85"/>
                    </a:lnTo>
                    <a:lnTo>
                      <a:pt x="129" y="43"/>
                    </a:lnTo>
                    <a:lnTo>
                      <a:pt x="110" y="22"/>
                    </a:lnTo>
                    <a:lnTo>
                      <a:pt x="88" y="0"/>
                    </a:lnTo>
                    <a:lnTo>
                      <a:pt x="44" y="43"/>
                    </a:lnTo>
                    <a:lnTo>
                      <a:pt x="0" y="81"/>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6" name="Freeform 19">
                <a:extLst>
                  <a:ext uri="{FF2B5EF4-FFF2-40B4-BE49-F238E27FC236}">
                    <a16:creationId xmlns:a16="http://schemas.microsoft.com/office/drawing/2014/main" id="{A9F8B3CF-726A-574F-8D7F-088161B0051A}"/>
                  </a:ext>
                </a:extLst>
              </p:cNvPr>
              <p:cNvSpPr>
                <a:spLocks/>
              </p:cNvSpPr>
              <p:nvPr/>
            </p:nvSpPr>
            <p:spPr bwMode="auto">
              <a:xfrm>
                <a:off x="5565775" y="4808537"/>
                <a:ext cx="203200" cy="200025"/>
              </a:xfrm>
              <a:custGeom>
                <a:avLst/>
                <a:gdLst>
                  <a:gd name="T0" fmla="*/ 2147483646 w 128"/>
                  <a:gd name="T1" fmla="*/ 2147483646 h 126"/>
                  <a:gd name="T2" fmla="*/ 2147483646 w 128"/>
                  <a:gd name="T3" fmla="*/ 2147483646 h 126"/>
                  <a:gd name="T4" fmla="*/ 2147483646 w 128"/>
                  <a:gd name="T5" fmla="*/ 2147483646 h 126"/>
                  <a:gd name="T6" fmla="*/ 2147483646 w 128"/>
                  <a:gd name="T7" fmla="*/ 2147483646 h 126"/>
                  <a:gd name="T8" fmla="*/ 0 w 128"/>
                  <a:gd name="T9" fmla="*/ 2147483646 h 126"/>
                  <a:gd name="T10" fmla="*/ 2147483646 w 128"/>
                  <a:gd name="T11" fmla="*/ 2147483646 h 126"/>
                  <a:gd name="T12" fmla="*/ 2147483646 w 128"/>
                  <a:gd name="T13" fmla="*/ 0 h 126"/>
                  <a:gd name="T14" fmla="*/ 2147483646 w 128"/>
                  <a:gd name="T15" fmla="*/ 2147483646 h 126"/>
                  <a:gd name="T16" fmla="*/ 2147483646 w 128"/>
                  <a:gd name="T17" fmla="*/ 214748364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6">
                    <a:moveTo>
                      <a:pt x="128" y="81"/>
                    </a:moveTo>
                    <a:lnTo>
                      <a:pt x="107" y="103"/>
                    </a:lnTo>
                    <a:lnTo>
                      <a:pt x="87" y="126"/>
                    </a:lnTo>
                    <a:lnTo>
                      <a:pt x="44" y="85"/>
                    </a:lnTo>
                    <a:lnTo>
                      <a:pt x="0" y="43"/>
                    </a:lnTo>
                    <a:lnTo>
                      <a:pt x="19" y="22"/>
                    </a:lnTo>
                    <a:lnTo>
                      <a:pt x="41" y="0"/>
                    </a:lnTo>
                    <a:lnTo>
                      <a:pt x="85" y="43"/>
                    </a:lnTo>
                    <a:lnTo>
                      <a:pt x="128" y="81"/>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7" name="Freeform 20">
                <a:extLst>
                  <a:ext uri="{FF2B5EF4-FFF2-40B4-BE49-F238E27FC236}">
                    <a16:creationId xmlns:a16="http://schemas.microsoft.com/office/drawing/2014/main" id="{2A83F83A-23DD-B64A-AD58-333AED5675F6}"/>
                  </a:ext>
                </a:extLst>
              </p:cNvPr>
              <p:cNvSpPr>
                <a:spLocks/>
              </p:cNvSpPr>
              <p:nvPr/>
            </p:nvSpPr>
            <p:spPr bwMode="auto">
              <a:xfrm>
                <a:off x="5565775" y="4808537"/>
                <a:ext cx="203200" cy="200025"/>
              </a:xfrm>
              <a:custGeom>
                <a:avLst/>
                <a:gdLst>
                  <a:gd name="T0" fmla="*/ 2147483646 w 128"/>
                  <a:gd name="T1" fmla="*/ 2147483646 h 126"/>
                  <a:gd name="T2" fmla="*/ 2147483646 w 128"/>
                  <a:gd name="T3" fmla="*/ 2147483646 h 126"/>
                  <a:gd name="T4" fmla="*/ 2147483646 w 128"/>
                  <a:gd name="T5" fmla="*/ 2147483646 h 126"/>
                  <a:gd name="T6" fmla="*/ 2147483646 w 128"/>
                  <a:gd name="T7" fmla="*/ 2147483646 h 126"/>
                  <a:gd name="T8" fmla="*/ 0 w 128"/>
                  <a:gd name="T9" fmla="*/ 2147483646 h 126"/>
                  <a:gd name="T10" fmla="*/ 2147483646 w 128"/>
                  <a:gd name="T11" fmla="*/ 2147483646 h 126"/>
                  <a:gd name="T12" fmla="*/ 2147483646 w 128"/>
                  <a:gd name="T13" fmla="*/ 0 h 126"/>
                  <a:gd name="T14" fmla="*/ 2147483646 w 128"/>
                  <a:gd name="T15" fmla="*/ 2147483646 h 126"/>
                  <a:gd name="T16" fmla="*/ 2147483646 w 128"/>
                  <a:gd name="T17" fmla="*/ 214748364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6">
                    <a:moveTo>
                      <a:pt x="128" y="81"/>
                    </a:moveTo>
                    <a:lnTo>
                      <a:pt x="107" y="103"/>
                    </a:lnTo>
                    <a:lnTo>
                      <a:pt x="87" y="126"/>
                    </a:lnTo>
                    <a:lnTo>
                      <a:pt x="44" y="85"/>
                    </a:lnTo>
                    <a:lnTo>
                      <a:pt x="0" y="43"/>
                    </a:lnTo>
                    <a:lnTo>
                      <a:pt x="19" y="22"/>
                    </a:lnTo>
                    <a:lnTo>
                      <a:pt x="41" y="0"/>
                    </a:lnTo>
                    <a:lnTo>
                      <a:pt x="85" y="43"/>
                    </a:lnTo>
                    <a:lnTo>
                      <a:pt x="128" y="81"/>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8" name="Freeform 24">
                <a:extLst>
                  <a:ext uri="{FF2B5EF4-FFF2-40B4-BE49-F238E27FC236}">
                    <a16:creationId xmlns:a16="http://schemas.microsoft.com/office/drawing/2014/main" id="{6A985AE1-4126-C240-A3D2-9D124E42625D}"/>
                  </a:ext>
                </a:extLst>
              </p:cNvPr>
              <p:cNvSpPr>
                <a:spLocks/>
              </p:cNvSpPr>
              <p:nvPr/>
            </p:nvSpPr>
            <p:spPr bwMode="auto">
              <a:xfrm>
                <a:off x="5561013" y="5403850"/>
                <a:ext cx="209550" cy="193675"/>
              </a:xfrm>
              <a:custGeom>
                <a:avLst/>
                <a:gdLst>
                  <a:gd name="T0" fmla="*/ 2147483646 w 132"/>
                  <a:gd name="T1" fmla="*/ 0 h 122"/>
                  <a:gd name="T2" fmla="*/ 2147483646 w 132"/>
                  <a:gd name="T3" fmla="*/ 2147483646 h 122"/>
                  <a:gd name="T4" fmla="*/ 2147483646 w 132"/>
                  <a:gd name="T5" fmla="*/ 2147483646 h 122"/>
                  <a:gd name="T6" fmla="*/ 2147483646 w 132"/>
                  <a:gd name="T7" fmla="*/ 2147483646 h 122"/>
                  <a:gd name="T8" fmla="*/ 2147483646 w 132"/>
                  <a:gd name="T9" fmla="*/ 2147483646 h 122"/>
                  <a:gd name="T10" fmla="*/ 2147483646 w 132"/>
                  <a:gd name="T11" fmla="*/ 2147483646 h 122"/>
                  <a:gd name="T12" fmla="*/ 0 w 132"/>
                  <a:gd name="T13" fmla="*/ 2147483646 h 122"/>
                  <a:gd name="T14" fmla="*/ 2147483646 w 132"/>
                  <a:gd name="T15" fmla="*/ 2147483646 h 122"/>
                  <a:gd name="T16" fmla="*/ 2147483646 w 132"/>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22">
                    <a:moveTo>
                      <a:pt x="94" y="0"/>
                    </a:moveTo>
                    <a:lnTo>
                      <a:pt x="113" y="22"/>
                    </a:lnTo>
                    <a:lnTo>
                      <a:pt x="132" y="47"/>
                    </a:lnTo>
                    <a:lnTo>
                      <a:pt x="83" y="85"/>
                    </a:lnTo>
                    <a:lnTo>
                      <a:pt x="38" y="122"/>
                    </a:lnTo>
                    <a:lnTo>
                      <a:pt x="20" y="98"/>
                    </a:lnTo>
                    <a:lnTo>
                      <a:pt x="0" y="74"/>
                    </a:lnTo>
                    <a:lnTo>
                      <a:pt x="47" y="39"/>
                    </a:lnTo>
                    <a:lnTo>
                      <a:pt x="94" y="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9" name="Freeform 25">
                <a:extLst>
                  <a:ext uri="{FF2B5EF4-FFF2-40B4-BE49-F238E27FC236}">
                    <a16:creationId xmlns:a16="http://schemas.microsoft.com/office/drawing/2014/main" id="{1F109411-E92F-FD47-AD00-11651A291F63}"/>
                  </a:ext>
                </a:extLst>
              </p:cNvPr>
              <p:cNvSpPr>
                <a:spLocks/>
              </p:cNvSpPr>
              <p:nvPr/>
            </p:nvSpPr>
            <p:spPr bwMode="auto">
              <a:xfrm>
                <a:off x="5561013" y="5403850"/>
                <a:ext cx="209550" cy="193675"/>
              </a:xfrm>
              <a:custGeom>
                <a:avLst/>
                <a:gdLst>
                  <a:gd name="T0" fmla="*/ 2147483646 w 132"/>
                  <a:gd name="T1" fmla="*/ 0 h 122"/>
                  <a:gd name="T2" fmla="*/ 2147483646 w 132"/>
                  <a:gd name="T3" fmla="*/ 2147483646 h 122"/>
                  <a:gd name="T4" fmla="*/ 2147483646 w 132"/>
                  <a:gd name="T5" fmla="*/ 2147483646 h 122"/>
                  <a:gd name="T6" fmla="*/ 2147483646 w 132"/>
                  <a:gd name="T7" fmla="*/ 2147483646 h 122"/>
                  <a:gd name="T8" fmla="*/ 2147483646 w 132"/>
                  <a:gd name="T9" fmla="*/ 2147483646 h 122"/>
                  <a:gd name="T10" fmla="*/ 2147483646 w 132"/>
                  <a:gd name="T11" fmla="*/ 2147483646 h 122"/>
                  <a:gd name="T12" fmla="*/ 0 w 132"/>
                  <a:gd name="T13" fmla="*/ 2147483646 h 122"/>
                  <a:gd name="T14" fmla="*/ 2147483646 w 132"/>
                  <a:gd name="T15" fmla="*/ 2147483646 h 122"/>
                  <a:gd name="T16" fmla="*/ 2147483646 w 132"/>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22">
                    <a:moveTo>
                      <a:pt x="94" y="0"/>
                    </a:moveTo>
                    <a:lnTo>
                      <a:pt x="113" y="22"/>
                    </a:lnTo>
                    <a:lnTo>
                      <a:pt x="132" y="47"/>
                    </a:lnTo>
                    <a:lnTo>
                      <a:pt x="83" y="85"/>
                    </a:lnTo>
                    <a:lnTo>
                      <a:pt x="38" y="122"/>
                    </a:lnTo>
                    <a:lnTo>
                      <a:pt x="20" y="98"/>
                    </a:lnTo>
                    <a:lnTo>
                      <a:pt x="0" y="74"/>
                    </a:lnTo>
                    <a:lnTo>
                      <a:pt x="47" y="39"/>
                    </a:lnTo>
                    <a:lnTo>
                      <a:pt x="94" y="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0" name="Freeform 26">
                <a:extLst>
                  <a:ext uri="{FF2B5EF4-FFF2-40B4-BE49-F238E27FC236}">
                    <a16:creationId xmlns:a16="http://schemas.microsoft.com/office/drawing/2014/main" id="{8B99BD6B-4C32-D24A-B4F4-0A5A0E5E3CAC}"/>
                  </a:ext>
                </a:extLst>
              </p:cNvPr>
              <p:cNvSpPr>
                <a:spLocks/>
              </p:cNvSpPr>
              <p:nvPr/>
            </p:nvSpPr>
            <p:spPr bwMode="auto">
              <a:xfrm>
                <a:off x="3319463" y="5403850"/>
                <a:ext cx="207962" cy="193675"/>
              </a:xfrm>
              <a:custGeom>
                <a:avLst/>
                <a:gdLst>
                  <a:gd name="T0" fmla="*/ 2147483646 w 131"/>
                  <a:gd name="T1" fmla="*/ 0 h 122"/>
                  <a:gd name="T2" fmla="*/ 2147483646 w 131"/>
                  <a:gd name="T3" fmla="*/ 2147483646 h 122"/>
                  <a:gd name="T4" fmla="*/ 0 w 131"/>
                  <a:gd name="T5" fmla="*/ 2147483646 h 122"/>
                  <a:gd name="T6" fmla="*/ 2147483646 w 131"/>
                  <a:gd name="T7" fmla="*/ 2147483646 h 122"/>
                  <a:gd name="T8" fmla="*/ 2147483646 w 131"/>
                  <a:gd name="T9" fmla="*/ 2147483646 h 122"/>
                  <a:gd name="T10" fmla="*/ 2147483646 w 131"/>
                  <a:gd name="T11" fmla="*/ 2147483646 h 122"/>
                  <a:gd name="T12" fmla="*/ 2147483646 w 131"/>
                  <a:gd name="T13" fmla="*/ 2147483646 h 122"/>
                  <a:gd name="T14" fmla="*/ 2147483646 w 131"/>
                  <a:gd name="T15" fmla="*/ 2147483646 h 122"/>
                  <a:gd name="T16" fmla="*/ 2147483646 w 131"/>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22">
                    <a:moveTo>
                      <a:pt x="38" y="0"/>
                    </a:moveTo>
                    <a:lnTo>
                      <a:pt x="19" y="22"/>
                    </a:lnTo>
                    <a:lnTo>
                      <a:pt x="0" y="47"/>
                    </a:lnTo>
                    <a:lnTo>
                      <a:pt x="48" y="85"/>
                    </a:lnTo>
                    <a:lnTo>
                      <a:pt x="93" y="122"/>
                    </a:lnTo>
                    <a:lnTo>
                      <a:pt x="112" y="98"/>
                    </a:lnTo>
                    <a:lnTo>
                      <a:pt x="131" y="74"/>
                    </a:lnTo>
                    <a:lnTo>
                      <a:pt x="85" y="39"/>
                    </a:lnTo>
                    <a:lnTo>
                      <a:pt x="38" y="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 name="Freeform 27">
                <a:extLst>
                  <a:ext uri="{FF2B5EF4-FFF2-40B4-BE49-F238E27FC236}">
                    <a16:creationId xmlns:a16="http://schemas.microsoft.com/office/drawing/2014/main" id="{35A5A211-8EA4-5B4C-8D64-32EB89F3F1B4}"/>
                  </a:ext>
                </a:extLst>
              </p:cNvPr>
              <p:cNvSpPr>
                <a:spLocks/>
              </p:cNvSpPr>
              <p:nvPr/>
            </p:nvSpPr>
            <p:spPr bwMode="auto">
              <a:xfrm>
                <a:off x="3319463" y="5403850"/>
                <a:ext cx="207962" cy="193675"/>
              </a:xfrm>
              <a:custGeom>
                <a:avLst/>
                <a:gdLst>
                  <a:gd name="T0" fmla="*/ 2147483646 w 131"/>
                  <a:gd name="T1" fmla="*/ 0 h 122"/>
                  <a:gd name="T2" fmla="*/ 2147483646 w 131"/>
                  <a:gd name="T3" fmla="*/ 2147483646 h 122"/>
                  <a:gd name="T4" fmla="*/ 0 w 131"/>
                  <a:gd name="T5" fmla="*/ 2147483646 h 122"/>
                  <a:gd name="T6" fmla="*/ 2147483646 w 131"/>
                  <a:gd name="T7" fmla="*/ 2147483646 h 122"/>
                  <a:gd name="T8" fmla="*/ 2147483646 w 131"/>
                  <a:gd name="T9" fmla="*/ 2147483646 h 122"/>
                  <a:gd name="T10" fmla="*/ 2147483646 w 131"/>
                  <a:gd name="T11" fmla="*/ 2147483646 h 122"/>
                  <a:gd name="T12" fmla="*/ 2147483646 w 131"/>
                  <a:gd name="T13" fmla="*/ 2147483646 h 122"/>
                  <a:gd name="T14" fmla="*/ 2147483646 w 131"/>
                  <a:gd name="T15" fmla="*/ 2147483646 h 122"/>
                  <a:gd name="T16" fmla="*/ 2147483646 w 131"/>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22">
                    <a:moveTo>
                      <a:pt x="38" y="0"/>
                    </a:moveTo>
                    <a:lnTo>
                      <a:pt x="19" y="22"/>
                    </a:lnTo>
                    <a:lnTo>
                      <a:pt x="0" y="47"/>
                    </a:lnTo>
                    <a:lnTo>
                      <a:pt x="48" y="85"/>
                    </a:lnTo>
                    <a:lnTo>
                      <a:pt x="93" y="122"/>
                    </a:lnTo>
                    <a:lnTo>
                      <a:pt x="112" y="98"/>
                    </a:lnTo>
                    <a:lnTo>
                      <a:pt x="131" y="74"/>
                    </a:lnTo>
                    <a:lnTo>
                      <a:pt x="85" y="39"/>
                    </a:lnTo>
                    <a:lnTo>
                      <a:pt x="38" y="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2" name="Freeform 38">
                <a:extLst>
                  <a:ext uri="{FF2B5EF4-FFF2-40B4-BE49-F238E27FC236}">
                    <a16:creationId xmlns:a16="http://schemas.microsoft.com/office/drawing/2014/main" id="{1115A888-E901-6548-9326-DE31A9226668}"/>
                  </a:ext>
                </a:extLst>
              </p:cNvPr>
              <p:cNvSpPr>
                <a:spLocks/>
              </p:cNvSpPr>
              <p:nvPr/>
            </p:nvSpPr>
            <p:spPr bwMode="auto">
              <a:xfrm>
                <a:off x="3451225" y="5716587"/>
                <a:ext cx="119062" cy="120650"/>
              </a:xfrm>
              <a:custGeom>
                <a:avLst/>
                <a:gdLst>
                  <a:gd name="T0" fmla="*/ 0 w 75"/>
                  <a:gd name="T1" fmla="*/ 2147483646 h 76"/>
                  <a:gd name="T2" fmla="*/ 2147483646 w 75"/>
                  <a:gd name="T3" fmla="*/ 2147483646 h 76"/>
                  <a:gd name="T4" fmla="*/ 2147483646 w 75"/>
                  <a:gd name="T5" fmla="*/ 2147483646 h 76"/>
                  <a:gd name="T6" fmla="*/ 2147483646 w 75"/>
                  <a:gd name="T7" fmla="*/ 2147483646 h 76"/>
                  <a:gd name="T8" fmla="*/ 2147483646 w 75"/>
                  <a:gd name="T9" fmla="*/ 2147483646 h 76"/>
                  <a:gd name="T10" fmla="*/ 2147483646 w 75"/>
                  <a:gd name="T11" fmla="*/ 0 h 76"/>
                  <a:gd name="T12" fmla="*/ 0 w 75"/>
                  <a:gd name="T13" fmla="*/ 214748364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0" y="18"/>
                    </a:moveTo>
                    <a:lnTo>
                      <a:pt x="9" y="47"/>
                    </a:lnTo>
                    <a:lnTo>
                      <a:pt x="18" y="76"/>
                    </a:lnTo>
                    <a:lnTo>
                      <a:pt x="75" y="59"/>
                    </a:lnTo>
                    <a:lnTo>
                      <a:pt x="66" y="29"/>
                    </a:lnTo>
                    <a:lnTo>
                      <a:pt x="58" y="0"/>
                    </a:lnTo>
                    <a:lnTo>
                      <a:pt x="0" y="18"/>
                    </a:lnTo>
                    <a:close/>
                  </a:path>
                </a:pathLst>
              </a:custGeom>
              <a:solidFill>
                <a:srgbClr val="B00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3" name="Freeform 39">
                <a:extLst>
                  <a:ext uri="{FF2B5EF4-FFF2-40B4-BE49-F238E27FC236}">
                    <a16:creationId xmlns:a16="http://schemas.microsoft.com/office/drawing/2014/main" id="{213794A6-FADA-B940-A7EF-EBF786C2D0FC}"/>
                  </a:ext>
                </a:extLst>
              </p:cNvPr>
              <p:cNvSpPr>
                <a:spLocks/>
              </p:cNvSpPr>
              <p:nvPr/>
            </p:nvSpPr>
            <p:spPr bwMode="auto">
              <a:xfrm>
                <a:off x="3451225" y="5716587"/>
                <a:ext cx="119062" cy="120650"/>
              </a:xfrm>
              <a:custGeom>
                <a:avLst/>
                <a:gdLst>
                  <a:gd name="T0" fmla="*/ 0 w 75"/>
                  <a:gd name="T1" fmla="*/ 2147483646 h 76"/>
                  <a:gd name="T2" fmla="*/ 2147483646 w 75"/>
                  <a:gd name="T3" fmla="*/ 2147483646 h 76"/>
                  <a:gd name="T4" fmla="*/ 2147483646 w 75"/>
                  <a:gd name="T5" fmla="*/ 2147483646 h 76"/>
                  <a:gd name="T6" fmla="*/ 2147483646 w 75"/>
                  <a:gd name="T7" fmla="*/ 2147483646 h 76"/>
                  <a:gd name="T8" fmla="*/ 2147483646 w 75"/>
                  <a:gd name="T9" fmla="*/ 2147483646 h 76"/>
                  <a:gd name="T10" fmla="*/ 2147483646 w 75"/>
                  <a:gd name="T11" fmla="*/ 0 h 76"/>
                  <a:gd name="T12" fmla="*/ 0 w 75"/>
                  <a:gd name="T13" fmla="*/ 214748364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0" y="18"/>
                    </a:moveTo>
                    <a:lnTo>
                      <a:pt x="9" y="47"/>
                    </a:lnTo>
                    <a:lnTo>
                      <a:pt x="18" y="76"/>
                    </a:lnTo>
                    <a:lnTo>
                      <a:pt x="75" y="59"/>
                    </a:lnTo>
                    <a:lnTo>
                      <a:pt x="66" y="29"/>
                    </a:lnTo>
                    <a:lnTo>
                      <a:pt x="58" y="0"/>
                    </a:lnTo>
                    <a:lnTo>
                      <a:pt x="0" y="18"/>
                    </a:lnTo>
                  </a:path>
                </a:pathLst>
              </a:custGeom>
              <a:noFill/>
              <a:ln w="10" cap="flat">
                <a:solidFill>
                  <a:srgbClr val="B000B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4" name="Freeform 41">
                <a:extLst>
                  <a:ext uri="{FF2B5EF4-FFF2-40B4-BE49-F238E27FC236}">
                    <a16:creationId xmlns:a16="http://schemas.microsoft.com/office/drawing/2014/main" id="{5B2064EE-BD55-FE4B-ACAA-F50E0685481D}"/>
                  </a:ext>
                </a:extLst>
              </p:cNvPr>
              <p:cNvSpPr>
                <a:spLocks/>
              </p:cNvSpPr>
              <p:nvPr/>
            </p:nvSpPr>
            <p:spPr bwMode="auto">
              <a:xfrm>
                <a:off x="3263900" y="5108575"/>
                <a:ext cx="95250" cy="190500"/>
              </a:xfrm>
              <a:custGeom>
                <a:avLst/>
                <a:gdLst>
                  <a:gd name="T0" fmla="*/ 0 w 60"/>
                  <a:gd name="T1" fmla="*/ 2147483646 h 120"/>
                  <a:gd name="T2" fmla="*/ 2147483646 w 60"/>
                  <a:gd name="T3" fmla="*/ 2147483646 h 120"/>
                  <a:gd name="T4" fmla="*/ 2147483646 w 60"/>
                  <a:gd name="T5" fmla="*/ 2147483646 h 120"/>
                  <a:gd name="T6" fmla="*/ 2147483646 w 60"/>
                  <a:gd name="T7" fmla="*/ 2147483646 h 120"/>
                  <a:gd name="T8" fmla="*/ 2147483646 w 60"/>
                  <a:gd name="T9" fmla="*/ 2147483646 h 120"/>
                  <a:gd name="T10" fmla="*/ 2147483646 w 60"/>
                  <a:gd name="T11" fmla="*/ 2147483646 h 120"/>
                  <a:gd name="T12" fmla="*/ 0 w 60"/>
                  <a:gd name="T13" fmla="*/ 0 h 120"/>
                  <a:gd name="T14" fmla="*/ 0 w 60"/>
                  <a:gd name="T15" fmla="*/ 2147483646 h 120"/>
                  <a:gd name="T16" fmla="*/ 0 w 60"/>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20">
                    <a:moveTo>
                      <a:pt x="0" y="120"/>
                    </a:moveTo>
                    <a:lnTo>
                      <a:pt x="31" y="120"/>
                    </a:lnTo>
                    <a:lnTo>
                      <a:pt x="60" y="120"/>
                    </a:lnTo>
                    <a:lnTo>
                      <a:pt x="60" y="60"/>
                    </a:lnTo>
                    <a:lnTo>
                      <a:pt x="60" y="1"/>
                    </a:lnTo>
                    <a:lnTo>
                      <a:pt x="30" y="1"/>
                    </a:lnTo>
                    <a:lnTo>
                      <a:pt x="0" y="0"/>
                    </a:lnTo>
                    <a:lnTo>
                      <a:pt x="0" y="60"/>
                    </a:lnTo>
                    <a:lnTo>
                      <a:pt x="0" y="120"/>
                    </a:lnTo>
                    <a:close/>
                  </a:path>
                </a:pathLst>
              </a:custGeom>
              <a:solidFill>
                <a:srgbClr val="00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5" name="Freeform 42">
                <a:extLst>
                  <a:ext uri="{FF2B5EF4-FFF2-40B4-BE49-F238E27FC236}">
                    <a16:creationId xmlns:a16="http://schemas.microsoft.com/office/drawing/2014/main" id="{F7B93BA2-8536-5F4D-AF26-D5B9D840239A}"/>
                  </a:ext>
                </a:extLst>
              </p:cNvPr>
              <p:cNvSpPr>
                <a:spLocks/>
              </p:cNvSpPr>
              <p:nvPr/>
            </p:nvSpPr>
            <p:spPr bwMode="auto">
              <a:xfrm>
                <a:off x="3263900" y="5108575"/>
                <a:ext cx="95250" cy="190500"/>
              </a:xfrm>
              <a:custGeom>
                <a:avLst/>
                <a:gdLst>
                  <a:gd name="T0" fmla="*/ 0 w 60"/>
                  <a:gd name="T1" fmla="*/ 2147483646 h 120"/>
                  <a:gd name="T2" fmla="*/ 2147483646 w 60"/>
                  <a:gd name="T3" fmla="*/ 2147483646 h 120"/>
                  <a:gd name="T4" fmla="*/ 2147483646 w 60"/>
                  <a:gd name="T5" fmla="*/ 2147483646 h 120"/>
                  <a:gd name="T6" fmla="*/ 2147483646 w 60"/>
                  <a:gd name="T7" fmla="*/ 2147483646 h 120"/>
                  <a:gd name="T8" fmla="*/ 2147483646 w 60"/>
                  <a:gd name="T9" fmla="*/ 2147483646 h 120"/>
                  <a:gd name="T10" fmla="*/ 2147483646 w 60"/>
                  <a:gd name="T11" fmla="*/ 2147483646 h 120"/>
                  <a:gd name="T12" fmla="*/ 0 w 60"/>
                  <a:gd name="T13" fmla="*/ 0 h 120"/>
                  <a:gd name="T14" fmla="*/ 0 w 60"/>
                  <a:gd name="T15" fmla="*/ 2147483646 h 120"/>
                  <a:gd name="T16" fmla="*/ 0 w 60"/>
                  <a:gd name="T17" fmla="*/ 214748364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20">
                    <a:moveTo>
                      <a:pt x="0" y="120"/>
                    </a:moveTo>
                    <a:lnTo>
                      <a:pt x="31" y="120"/>
                    </a:lnTo>
                    <a:lnTo>
                      <a:pt x="60" y="120"/>
                    </a:lnTo>
                    <a:lnTo>
                      <a:pt x="60" y="60"/>
                    </a:lnTo>
                    <a:lnTo>
                      <a:pt x="60" y="1"/>
                    </a:lnTo>
                    <a:lnTo>
                      <a:pt x="30" y="1"/>
                    </a:lnTo>
                    <a:lnTo>
                      <a:pt x="0" y="0"/>
                    </a:lnTo>
                    <a:lnTo>
                      <a:pt x="0" y="60"/>
                    </a:lnTo>
                    <a:lnTo>
                      <a:pt x="0" y="120"/>
                    </a:lnTo>
                  </a:path>
                </a:pathLst>
              </a:custGeom>
              <a:noFill/>
              <a:ln w="5" cap="flat">
                <a:solidFill>
                  <a:srgbClr val="00B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6" name="Freeform 43">
                <a:extLst>
                  <a:ext uri="{FF2B5EF4-FFF2-40B4-BE49-F238E27FC236}">
                    <a16:creationId xmlns:a16="http://schemas.microsoft.com/office/drawing/2014/main" id="{C47A86C8-FE13-3143-B7BA-1C8F1E5BA83D}"/>
                  </a:ext>
                </a:extLst>
              </p:cNvPr>
              <p:cNvSpPr>
                <a:spLocks/>
              </p:cNvSpPr>
              <p:nvPr/>
            </p:nvSpPr>
            <p:spPr bwMode="auto">
              <a:xfrm>
                <a:off x="5499100" y="5711825"/>
                <a:ext cx="119062" cy="120650"/>
              </a:xfrm>
              <a:custGeom>
                <a:avLst/>
                <a:gdLst>
                  <a:gd name="T0" fmla="*/ 2147483646 w 75"/>
                  <a:gd name="T1" fmla="*/ 2147483646 h 76"/>
                  <a:gd name="T2" fmla="*/ 2147483646 w 75"/>
                  <a:gd name="T3" fmla="*/ 2147483646 h 76"/>
                  <a:gd name="T4" fmla="*/ 2147483646 w 75"/>
                  <a:gd name="T5" fmla="*/ 2147483646 h 76"/>
                  <a:gd name="T6" fmla="*/ 0 w 75"/>
                  <a:gd name="T7" fmla="*/ 2147483646 h 76"/>
                  <a:gd name="T8" fmla="*/ 2147483646 w 75"/>
                  <a:gd name="T9" fmla="*/ 2147483646 h 76"/>
                  <a:gd name="T10" fmla="*/ 2147483646 w 75"/>
                  <a:gd name="T11" fmla="*/ 0 h 76"/>
                  <a:gd name="T12" fmla="*/ 2147483646 w 75"/>
                  <a:gd name="T13" fmla="*/ 214748364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75" y="18"/>
                    </a:moveTo>
                    <a:lnTo>
                      <a:pt x="66" y="47"/>
                    </a:lnTo>
                    <a:lnTo>
                      <a:pt x="57" y="76"/>
                    </a:lnTo>
                    <a:lnTo>
                      <a:pt x="0" y="59"/>
                    </a:lnTo>
                    <a:lnTo>
                      <a:pt x="9" y="29"/>
                    </a:lnTo>
                    <a:lnTo>
                      <a:pt x="18" y="0"/>
                    </a:lnTo>
                    <a:lnTo>
                      <a:pt x="75" y="18"/>
                    </a:lnTo>
                    <a:close/>
                  </a:path>
                </a:pathLst>
              </a:custGeom>
              <a:solidFill>
                <a:srgbClr val="8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 name="Freeform 44">
                <a:extLst>
                  <a:ext uri="{FF2B5EF4-FFF2-40B4-BE49-F238E27FC236}">
                    <a16:creationId xmlns:a16="http://schemas.microsoft.com/office/drawing/2014/main" id="{FE7EE452-3BAF-244F-869F-ADB6021FBC46}"/>
                  </a:ext>
                </a:extLst>
              </p:cNvPr>
              <p:cNvSpPr>
                <a:spLocks/>
              </p:cNvSpPr>
              <p:nvPr/>
            </p:nvSpPr>
            <p:spPr bwMode="auto">
              <a:xfrm>
                <a:off x="5499100" y="5711825"/>
                <a:ext cx="119062" cy="120650"/>
              </a:xfrm>
              <a:custGeom>
                <a:avLst/>
                <a:gdLst>
                  <a:gd name="T0" fmla="*/ 2147483646 w 75"/>
                  <a:gd name="T1" fmla="*/ 2147483646 h 76"/>
                  <a:gd name="T2" fmla="*/ 2147483646 w 75"/>
                  <a:gd name="T3" fmla="*/ 2147483646 h 76"/>
                  <a:gd name="T4" fmla="*/ 2147483646 w 75"/>
                  <a:gd name="T5" fmla="*/ 2147483646 h 76"/>
                  <a:gd name="T6" fmla="*/ 0 w 75"/>
                  <a:gd name="T7" fmla="*/ 2147483646 h 76"/>
                  <a:gd name="T8" fmla="*/ 2147483646 w 75"/>
                  <a:gd name="T9" fmla="*/ 2147483646 h 76"/>
                  <a:gd name="T10" fmla="*/ 2147483646 w 75"/>
                  <a:gd name="T11" fmla="*/ 0 h 76"/>
                  <a:gd name="T12" fmla="*/ 2147483646 w 75"/>
                  <a:gd name="T13" fmla="*/ 214748364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75" y="18"/>
                    </a:moveTo>
                    <a:lnTo>
                      <a:pt x="66" y="47"/>
                    </a:lnTo>
                    <a:lnTo>
                      <a:pt x="57" y="76"/>
                    </a:lnTo>
                    <a:lnTo>
                      <a:pt x="0" y="59"/>
                    </a:lnTo>
                    <a:lnTo>
                      <a:pt x="9" y="29"/>
                    </a:lnTo>
                    <a:lnTo>
                      <a:pt x="18" y="0"/>
                    </a:lnTo>
                    <a:lnTo>
                      <a:pt x="75" y="18"/>
                    </a:lnTo>
                  </a:path>
                </a:pathLst>
              </a:custGeom>
              <a:noFill/>
              <a:ln w="10" cap="flat">
                <a:solidFill>
                  <a:srgbClr val="803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8" name="Freeform 45">
                <a:extLst>
                  <a:ext uri="{FF2B5EF4-FFF2-40B4-BE49-F238E27FC236}">
                    <a16:creationId xmlns:a16="http://schemas.microsoft.com/office/drawing/2014/main" id="{82D1FFED-55A7-394E-ABC8-27C70C53B95C}"/>
                  </a:ext>
                </a:extLst>
              </p:cNvPr>
              <p:cNvSpPr>
                <a:spLocks/>
              </p:cNvSpPr>
              <p:nvPr/>
            </p:nvSpPr>
            <p:spPr bwMode="auto">
              <a:xfrm>
                <a:off x="3306763" y="4730750"/>
                <a:ext cx="1238250" cy="947737"/>
              </a:xfrm>
              <a:custGeom>
                <a:avLst/>
                <a:gdLst>
                  <a:gd name="T0" fmla="*/ 2147483646 w 780"/>
                  <a:gd name="T1" fmla="*/ 2147483646 h 597"/>
                  <a:gd name="T2" fmla="*/ 2147483646 w 780"/>
                  <a:gd name="T3" fmla="*/ 2147483646 h 597"/>
                  <a:gd name="T4" fmla="*/ 2147483646 w 780"/>
                  <a:gd name="T5" fmla="*/ 2147483646 h 597"/>
                  <a:gd name="T6" fmla="*/ 2147483646 w 780"/>
                  <a:gd name="T7" fmla="*/ 2147483646 h 597"/>
                  <a:gd name="T8" fmla="*/ 2147483646 w 780"/>
                  <a:gd name="T9" fmla="*/ 2147483646 h 597"/>
                  <a:gd name="T10" fmla="*/ 2147483646 w 780"/>
                  <a:gd name="T11" fmla="*/ 2147483646 h 597"/>
                  <a:gd name="T12" fmla="*/ 2147483646 w 780"/>
                  <a:gd name="T13" fmla="*/ 2147483646 h 597"/>
                  <a:gd name="T14" fmla="*/ 2147483646 w 780"/>
                  <a:gd name="T15" fmla="*/ 2147483646 h 597"/>
                  <a:gd name="T16" fmla="*/ 2147483646 w 780"/>
                  <a:gd name="T17" fmla="*/ 2147483646 h 597"/>
                  <a:gd name="T18" fmla="*/ 2147483646 w 780"/>
                  <a:gd name="T19" fmla="*/ 2147483646 h 597"/>
                  <a:gd name="T20" fmla="*/ 2147483646 w 780"/>
                  <a:gd name="T21" fmla="*/ 2147483646 h 597"/>
                  <a:gd name="T22" fmla="*/ 2147483646 w 780"/>
                  <a:gd name="T23" fmla="*/ 2147483646 h 597"/>
                  <a:gd name="T24" fmla="*/ 2147483646 w 780"/>
                  <a:gd name="T25" fmla="*/ 2147483646 h 597"/>
                  <a:gd name="T26" fmla="*/ 2147483646 w 780"/>
                  <a:gd name="T27" fmla="*/ 2147483646 h 597"/>
                  <a:gd name="T28" fmla="*/ 2147483646 w 780"/>
                  <a:gd name="T29" fmla="*/ 2147483646 h 597"/>
                  <a:gd name="T30" fmla="*/ 2147483646 w 780"/>
                  <a:gd name="T31" fmla="*/ 2147483646 h 597"/>
                  <a:gd name="T32" fmla="*/ 2147483646 w 780"/>
                  <a:gd name="T33" fmla="*/ 2147483646 h 597"/>
                  <a:gd name="T34" fmla="*/ 2147483646 w 780"/>
                  <a:gd name="T35" fmla="*/ 2147483646 h 597"/>
                  <a:gd name="T36" fmla="*/ 2147483646 w 780"/>
                  <a:gd name="T37" fmla="*/ 2147483646 h 597"/>
                  <a:gd name="T38" fmla="*/ 2147483646 w 780"/>
                  <a:gd name="T39" fmla="*/ 2147483646 h 597"/>
                  <a:gd name="T40" fmla="*/ 2147483646 w 780"/>
                  <a:gd name="T41" fmla="*/ 2147483646 h 597"/>
                  <a:gd name="T42" fmla="*/ 2147483646 w 780"/>
                  <a:gd name="T43" fmla="*/ 2147483646 h 597"/>
                  <a:gd name="T44" fmla="*/ 2147483646 w 780"/>
                  <a:gd name="T45" fmla="*/ 2147483646 h 597"/>
                  <a:gd name="T46" fmla="*/ 2147483646 w 780"/>
                  <a:gd name="T47" fmla="*/ 2147483646 h 597"/>
                  <a:gd name="T48" fmla="*/ 2147483646 w 780"/>
                  <a:gd name="T49" fmla="*/ 2147483646 h 597"/>
                  <a:gd name="T50" fmla="*/ 2147483646 w 780"/>
                  <a:gd name="T51" fmla="*/ 2147483646 h 597"/>
                  <a:gd name="T52" fmla="*/ 2147483646 w 780"/>
                  <a:gd name="T53" fmla="*/ 2147483646 h 597"/>
                  <a:gd name="T54" fmla="*/ 2147483646 w 780"/>
                  <a:gd name="T55" fmla="*/ 2147483646 h 597"/>
                  <a:gd name="T56" fmla="*/ 0 w 780"/>
                  <a:gd name="T57" fmla="*/ 2147483646 h 597"/>
                  <a:gd name="T58" fmla="*/ 2147483646 w 780"/>
                  <a:gd name="T59" fmla="*/ 2147483646 h 597"/>
                  <a:gd name="T60" fmla="*/ 2147483646 w 780"/>
                  <a:gd name="T61" fmla="*/ 2147483646 h 597"/>
                  <a:gd name="T62" fmla="*/ 2147483646 w 780"/>
                  <a:gd name="T63" fmla="*/ 2147483646 h 597"/>
                  <a:gd name="T64" fmla="*/ 2147483646 w 780"/>
                  <a:gd name="T65" fmla="*/ 2147483646 h 597"/>
                  <a:gd name="T66" fmla="*/ 2147483646 w 780"/>
                  <a:gd name="T67" fmla="*/ 2147483646 h 597"/>
                  <a:gd name="T68" fmla="*/ 2147483646 w 780"/>
                  <a:gd name="T69" fmla="*/ 2147483646 h 597"/>
                  <a:gd name="T70" fmla="*/ 2147483646 w 780"/>
                  <a:gd name="T71" fmla="*/ 2147483646 h 597"/>
                  <a:gd name="T72" fmla="*/ 2147483646 w 780"/>
                  <a:gd name="T73" fmla="*/ 2147483646 h 597"/>
                  <a:gd name="T74" fmla="*/ 2147483646 w 780"/>
                  <a:gd name="T75" fmla="*/ 2147483646 h 597"/>
                  <a:gd name="T76" fmla="*/ 2147483646 w 780"/>
                  <a:gd name="T77" fmla="*/ 2147483646 h 597"/>
                  <a:gd name="T78" fmla="*/ 2147483646 w 780"/>
                  <a:gd name="T79" fmla="*/ 2147483646 h 597"/>
                  <a:gd name="T80" fmla="*/ 2147483646 w 780"/>
                  <a:gd name="T81" fmla="*/ 2147483646 h 597"/>
                  <a:gd name="T82" fmla="*/ 2147483646 w 780"/>
                  <a:gd name="T83" fmla="*/ 2147483646 h 597"/>
                  <a:gd name="T84" fmla="*/ 2147483646 w 780"/>
                  <a:gd name="T85" fmla="*/ 2147483646 h 597"/>
                  <a:gd name="T86" fmla="*/ 2147483646 w 780"/>
                  <a:gd name="T87" fmla="*/ 2147483646 h 597"/>
                  <a:gd name="T88" fmla="*/ 2147483646 w 780"/>
                  <a:gd name="T89" fmla="*/ 2147483646 h 597"/>
                  <a:gd name="T90" fmla="*/ 2147483646 w 780"/>
                  <a:gd name="T91" fmla="*/ 2147483646 h 597"/>
                  <a:gd name="T92" fmla="*/ 2147483646 w 780"/>
                  <a:gd name="T93" fmla="*/ 2147483646 h 597"/>
                  <a:gd name="T94" fmla="*/ 2147483646 w 780"/>
                  <a:gd name="T95" fmla="*/ 2147483646 h 597"/>
                  <a:gd name="T96" fmla="*/ 2147483646 w 780"/>
                  <a:gd name="T97" fmla="*/ 2147483646 h 597"/>
                  <a:gd name="T98" fmla="*/ 2147483646 w 780"/>
                  <a:gd name="T99" fmla="*/ 2147483646 h 597"/>
                  <a:gd name="T100" fmla="*/ 2147483646 w 780"/>
                  <a:gd name="T101" fmla="*/ 2147483646 h 597"/>
                  <a:gd name="T102" fmla="*/ 2147483646 w 780"/>
                  <a:gd name="T103" fmla="*/ 2147483646 h 597"/>
                  <a:gd name="T104" fmla="*/ 2147483646 w 780"/>
                  <a:gd name="T105" fmla="*/ 2147483646 h 597"/>
                  <a:gd name="T106" fmla="*/ 2147483646 w 780"/>
                  <a:gd name="T107" fmla="*/ 2147483646 h 597"/>
                  <a:gd name="T108" fmla="*/ 2147483646 w 780"/>
                  <a:gd name="T109" fmla="*/ 2147483646 h 597"/>
                  <a:gd name="T110" fmla="*/ 2147483646 w 780"/>
                  <a:gd name="T111" fmla="*/ 2147483646 h 597"/>
                  <a:gd name="T112" fmla="*/ 2147483646 w 780"/>
                  <a:gd name="T113" fmla="*/ 2147483646 h 597"/>
                  <a:gd name="T114" fmla="*/ 2147483646 w 780"/>
                  <a:gd name="T115" fmla="*/ 2147483646 h 597"/>
                  <a:gd name="T116" fmla="*/ 2147483646 w 780"/>
                  <a:gd name="T117" fmla="*/ 0 h 597"/>
                  <a:gd name="T118" fmla="*/ 2147483646 w 780"/>
                  <a:gd name="T119" fmla="*/ 0 h 597"/>
                  <a:gd name="T120" fmla="*/ 2147483646 w 780"/>
                  <a:gd name="T121" fmla="*/ 0 h 597"/>
                  <a:gd name="T122" fmla="*/ 2147483646 w 780"/>
                  <a:gd name="T123" fmla="*/ 0 h 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0" h="597">
                    <a:moveTo>
                      <a:pt x="332" y="597"/>
                    </a:moveTo>
                    <a:lnTo>
                      <a:pt x="331" y="597"/>
                    </a:lnTo>
                    <a:lnTo>
                      <a:pt x="329" y="596"/>
                    </a:lnTo>
                    <a:lnTo>
                      <a:pt x="325" y="596"/>
                    </a:lnTo>
                    <a:lnTo>
                      <a:pt x="321" y="594"/>
                    </a:lnTo>
                    <a:lnTo>
                      <a:pt x="314" y="593"/>
                    </a:lnTo>
                    <a:lnTo>
                      <a:pt x="306" y="591"/>
                    </a:lnTo>
                    <a:lnTo>
                      <a:pt x="296" y="589"/>
                    </a:lnTo>
                    <a:lnTo>
                      <a:pt x="286" y="586"/>
                    </a:lnTo>
                    <a:lnTo>
                      <a:pt x="275" y="584"/>
                    </a:lnTo>
                    <a:lnTo>
                      <a:pt x="265" y="581"/>
                    </a:lnTo>
                    <a:lnTo>
                      <a:pt x="255" y="579"/>
                    </a:lnTo>
                    <a:lnTo>
                      <a:pt x="245" y="576"/>
                    </a:lnTo>
                    <a:lnTo>
                      <a:pt x="235" y="574"/>
                    </a:lnTo>
                    <a:lnTo>
                      <a:pt x="226" y="571"/>
                    </a:lnTo>
                    <a:lnTo>
                      <a:pt x="218" y="569"/>
                    </a:lnTo>
                    <a:lnTo>
                      <a:pt x="210" y="566"/>
                    </a:lnTo>
                    <a:lnTo>
                      <a:pt x="202" y="564"/>
                    </a:lnTo>
                    <a:lnTo>
                      <a:pt x="195" y="561"/>
                    </a:lnTo>
                    <a:lnTo>
                      <a:pt x="187" y="558"/>
                    </a:lnTo>
                    <a:lnTo>
                      <a:pt x="180" y="555"/>
                    </a:lnTo>
                    <a:lnTo>
                      <a:pt x="172" y="552"/>
                    </a:lnTo>
                    <a:lnTo>
                      <a:pt x="166" y="550"/>
                    </a:lnTo>
                    <a:lnTo>
                      <a:pt x="160" y="547"/>
                    </a:lnTo>
                    <a:lnTo>
                      <a:pt x="153" y="544"/>
                    </a:lnTo>
                    <a:lnTo>
                      <a:pt x="146" y="540"/>
                    </a:lnTo>
                    <a:lnTo>
                      <a:pt x="140" y="537"/>
                    </a:lnTo>
                    <a:lnTo>
                      <a:pt x="132" y="533"/>
                    </a:lnTo>
                    <a:lnTo>
                      <a:pt x="125" y="529"/>
                    </a:lnTo>
                    <a:lnTo>
                      <a:pt x="118" y="525"/>
                    </a:lnTo>
                    <a:lnTo>
                      <a:pt x="111" y="520"/>
                    </a:lnTo>
                    <a:lnTo>
                      <a:pt x="104" y="515"/>
                    </a:lnTo>
                    <a:lnTo>
                      <a:pt x="96" y="509"/>
                    </a:lnTo>
                    <a:lnTo>
                      <a:pt x="89" y="504"/>
                    </a:lnTo>
                    <a:lnTo>
                      <a:pt x="82" y="498"/>
                    </a:lnTo>
                    <a:lnTo>
                      <a:pt x="75" y="492"/>
                    </a:lnTo>
                    <a:lnTo>
                      <a:pt x="68" y="485"/>
                    </a:lnTo>
                    <a:lnTo>
                      <a:pt x="62" y="478"/>
                    </a:lnTo>
                    <a:lnTo>
                      <a:pt x="55" y="470"/>
                    </a:lnTo>
                    <a:lnTo>
                      <a:pt x="49" y="463"/>
                    </a:lnTo>
                    <a:lnTo>
                      <a:pt x="44" y="455"/>
                    </a:lnTo>
                    <a:lnTo>
                      <a:pt x="38" y="447"/>
                    </a:lnTo>
                    <a:lnTo>
                      <a:pt x="33" y="439"/>
                    </a:lnTo>
                    <a:lnTo>
                      <a:pt x="28" y="430"/>
                    </a:lnTo>
                    <a:lnTo>
                      <a:pt x="24" y="421"/>
                    </a:lnTo>
                    <a:lnTo>
                      <a:pt x="20" y="412"/>
                    </a:lnTo>
                    <a:lnTo>
                      <a:pt x="16" y="403"/>
                    </a:lnTo>
                    <a:lnTo>
                      <a:pt x="13" y="393"/>
                    </a:lnTo>
                    <a:lnTo>
                      <a:pt x="11" y="385"/>
                    </a:lnTo>
                    <a:lnTo>
                      <a:pt x="9" y="377"/>
                    </a:lnTo>
                    <a:lnTo>
                      <a:pt x="7" y="369"/>
                    </a:lnTo>
                    <a:lnTo>
                      <a:pt x="5" y="360"/>
                    </a:lnTo>
                    <a:lnTo>
                      <a:pt x="4" y="351"/>
                    </a:lnTo>
                    <a:lnTo>
                      <a:pt x="2" y="342"/>
                    </a:lnTo>
                    <a:lnTo>
                      <a:pt x="2" y="332"/>
                    </a:lnTo>
                    <a:lnTo>
                      <a:pt x="1" y="323"/>
                    </a:lnTo>
                    <a:lnTo>
                      <a:pt x="1" y="313"/>
                    </a:lnTo>
                    <a:lnTo>
                      <a:pt x="0" y="302"/>
                    </a:lnTo>
                    <a:lnTo>
                      <a:pt x="1" y="292"/>
                    </a:lnTo>
                    <a:lnTo>
                      <a:pt x="2" y="281"/>
                    </a:lnTo>
                    <a:lnTo>
                      <a:pt x="3" y="270"/>
                    </a:lnTo>
                    <a:lnTo>
                      <a:pt x="4" y="259"/>
                    </a:lnTo>
                    <a:lnTo>
                      <a:pt x="6" y="249"/>
                    </a:lnTo>
                    <a:lnTo>
                      <a:pt x="8" y="238"/>
                    </a:lnTo>
                    <a:lnTo>
                      <a:pt x="11" y="226"/>
                    </a:lnTo>
                    <a:lnTo>
                      <a:pt x="14" y="215"/>
                    </a:lnTo>
                    <a:lnTo>
                      <a:pt x="18" y="204"/>
                    </a:lnTo>
                    <a:lnTo>
                      <a:pt x="22" y="194"/>
                    </a:lnTo>
                    <a:lnTo>
                      <a:pt x="27" y="183"/>
                    </a:lnTo>
                    <a:lnTo>
                      <a:pt x="32" y="173"/>
                    </a:lnTo>
                    <a:lnTo>
                      <a:pt x="37" y="163"/>
                    </a:lnTo>
                    <a:lnTo>
                      <a:pt x="43" y="153"/>
                    </a:lnTo>
                    <a:lnTo>
                      <a:pt x="50" y="144"/>
                    </a:lnTo>
                    <a:lnTo>
                      <a:pt x="57" y="134"/>
                    </a:lnTo>
                    <a:lnTo>
                      <a:pt x="64" y="125"/>
                    </a:lnTo>
                    <a:lnTo>
                      <a:pt x="72" y="117"/>
                    </a:lnTo>
                    <a:lnTo>
                      <a:pt x="80" y="109"/>
                    </a:lnTo>
                    <a:lnTo>
                      <a:pt x="89" y="101"/>
                    </a:lnTo>
                    <a:lnTo>
                      <a:pt x="97" y="94"/>
                    </a:lnTo>
                    <a:lnTo>
                      <a:pt x="107" y="87"/>
                    </a:lnTo>
                    <a:lnTo>
                      <a:pt x="117" y="81"/>
                    </a:lnTo>
                    <a:lnTo>
                      <a:pt x="128" y="74"/>
                    </a:lnTo>
                    <a:lnTo>
                      <a:pt x="136" y="70"/>
                    </a:lnTo>
                    <a:lnTo>
                      <a:pt x="145" y="65"/>
                    </a:lnTo>
                    <a:lnTo>
                      <a:pt x="155" y="61"/>
                    </a:lnTo>
                    <a:lnTo>
                      <a:pt x="165" y="57"/>
                    </a:lnTo>
                    <a:lnTo>
                      <a:pt x="175" y="54"/>
                    </a:lnTo>
                    <a:lnTo>
                      <a:pt x="186" y="50"/>
                    </a:lnTo>
                    <a:lnTo>
                      <a:pt x="197" y="47"/>
                    </a:lnTo>
                    <a:lnTo>
                      <a:pt x="209" y="43"/>
                    </a:lnTo>
                    <a:lnTo>
                      <a:pt x="222" y="40"/>
                    </a:lnTo>
                    <a:lnTo>
                      <a:pt x="236" y="37"/>
                    </a:lnTo>
                    <a:lnTo>
                      <a:pt x="250" y="35"/>
                    </a:lnTo>
                    <a:lnTo>
                      <a:pt x="265" y="32"/>
                    </a:lnTo>
                    <a:lnTo>
                      <a:pt x="281" y="30"/>
                    </a:lnTo>
                    <a:lnTo>
                      <a:pt x="298" y="27"/>
                    </a:lnTo>
                    <a:lnTo>
                      <a:pt x="315" y="25"/>
                    </a:lnTo>
                    <a:lnTo>
                      <a:pt x="334" y="23"/>
                    </a:lnTo>
                    <a:lnTo>
                      <a:pt x="353" y="21"/>
                    </a:lnTo>
                    <a:lnTo>
                      <a:pt x="374" y="19"/>
                    </a:lnTo>
                    <a:lnTo>
                      <a:pt x="395" y="17"/>
                    </a:lnTo>
                    <a:lnTo>
                      <a:pt x="417" y="15"/>
                    </a:lnTo>
                    <a:lnTo>
                      <a:pt x="439" y="14"/>
                    </a:lnTo>
                    <a:lnTo>
                      <a:pt x="463" y="12"/>
                    </a:lnTo>
                    <a:lnTo>
                      <a:pt x="487" y="11"/>
                    </a:lnTo>
                    <a:lnTo>
                      <a:pt x="511" y="9"/>
                    </a:lnTo>
                    <a:lnTo>
                      <a:pt x="535" y="8"/>
                    </a:lnTo>
                    <a:lnTo>
                      <a:pt x="560" y="7"/>
                    </a:lnTo>
                    <a:lnTo>
                      <a:pt x="584" y="6"/>
                    </a:lnTo>
                    <a:lnTo>
                      <a:pt x="608" y="5"/>
                    </a:lnTo>
                    <a:lnTo>
                      <a:pt x="631" y="4"/>
                    </a:lnTo>
                    <a:lnTo>
                      <a:pt x="652" y="3"/>
                    </a:lnTo>
                    <a:lnTo>
                      <a:pt x="673" y="3"/>
                    </a:lnTo>
                    <a:lnTo>
                      <a:pt x="692" y="2"/>
                    </a:lnTo>
                    <a:lnTo>
                      <a:pt x="709" y="2"/>
                    </a:lnTo>
                    <a:lnTo>
                      <a:pt x="724" y="1"/>
                    </a:lnTo>
                    <a:lnTo>
                      <a:pt x="738" y="1"/>
                    </a:lnTo>
                    <a:lnTo>
                      <a:pt x="749" y="0"/>
                    </a:lnTo>
                    <a:lnTo>
                      <a:pt x="759" y="0"/>
                    </a:lnTo>
                    <a:lnTo>
                      <a:pt x="766" y="0"/>
                    </a:lnTo>
                    <a:lnTo>
                      <a:pt x="772" y="0"/>
                    </a:lnTo>
                    <a:lnTo>
                      <a:pt x="776" y="0"/>
                    </a:lnTo>
                    <a:lnTo>
                      <a:pt x="778" y="0"/>
                    </a:lnTo>
                    <a:lnTo>
                      <a:pt x="779" y="0"/>
                    </a:lnTo>
                    <a:lnTo>
                      <a:pt x="780" y="0"/>
                    </a:lnTo>
                  </a:path>
                </a:pathLst>
              </a:custGeom>
              <a:noFill/>
              <a:ln w="15" cap="flat">
                <a:solidFill>
                  <a:srgbClr val="0000FF"/>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9" name="Freeform 49">
                <a:extLst>
                  <a:ext uri="{FF2B5EF4-FFF2-40B4-BE49-F238E27FC236}">
                    <a16:creationId xmlns:a16="http://schemas.microsoft.com/office/drawing/2014/main" id="{C9425833-6404-F948-94C3-D4F01BE833FD}"/>
                  </a:ext>
                </a:extLst>
              </p:cNvPr>
              <p:cNvSpPr>
                <a:spLocks/>
              </p:cNvSpPr>
              <p:nvPr/>
            </p:nvSpPr>
            <p:spPr bwMode="auto">
              <a:xfrm>
                <a:off x="5475288" y="4573587"/>
                <a:ext cx="130175" cy="65087"/>
              </a:xfrm>
              <a:custGeom>
                <a:avLst/>
                <a:gdLst>
                  <a:gd name="T0" fmla="*/ 0 w 82"/>
                  <a:gd name="T1" fmla="*/ 2147483646 h 41"/>
                  <a:gd name="T2" fmla="*/ 2147483646 w 82"/>
                  <a:gd name="T3" fmla="*/ 0 h 41"/>
                  <a:gd name="T4" fmla="*/ 2147483646 w 82"/>
                  <a:gd name="T5" fmla="*/ 2147483646 h 41"/>
                  <a:gd name="T6" fmla="*/ 0 w 82"/>
                  <a:gd name="T7" fmla="*/ 214748364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1">
                    <a:moveTo>
                      <a:pt x="0" y="3"/>
                    </a:moveTo>
                    <a:lnTo>
                      <a:pt x="82" y="0"/>
                    </a:lnTo>
                    <a:lnTo>
                      <a:pt x="11" y="41"/>
                    </a:lnTo>
                    <a:lnTo>
                      <a:pt x="0" y="3"/>
                    </a:lnTo>
                    <a:close/>
                  </a:path>
                </a:pathLst>
              </a:custGeom>
              <a:solidFill>
                <a:srgbClr val="FF0000"/>
              </a:solidFill>
              <a:ln w="10" cap="flat">
                <a:solidFill>
                  <a:srgbClr val="FF0000"/>
                </a:solidFill>
                <a:prstDash val="solid"/>
                <a:miter lim="800000"/>
                <a:headEnd/>
                <a:tailEnd/>
              </a:ln>
            </p:spPr>
            <p:txBody>
              <a:bodyPr/>
              <a:lstStyle/>
              <a:p>
                <a:endParaRPr lang="fr-FR"/>
              </a:p>
            </p:txBody>
          </p:sp>
          <p:sp>
            <p:nvSpPr>
              <p:cNvPr id="150" name="Line 57">
                <a:extLst>
                  <a:ext uri="{FF2B5EF4-FFF2-40B4-BE49-F238E27FC236}">
                    <a16:creationId xmlns:a16="http://schemas.microsoft.com/office/drawing/2014/main" id="{5DA605FD-606F-0040-AD1B-BF16604DFE84}"/>
                  </a:ext>
                </a:extLst>
              </p:cNvPr>
              <p:cNvSpPr>
                <a:spLocks noChangeShapeType="1"/>
              </p:cNvSpPr>
              <p:nvPr/>
            </p:nvSpPr>
            <p:spPr bwMode="auto">
              <a:xfrm>
                <a:off x="3833813" y="5678487"/>
                <a:ext cx="1422400" cy="0"/>
              </a:xfrm>
              <a:prstGeom prst="line">
                <a:avLst/>
              </a:prstGeom>
              <a:noFill/>
              <a:ln w="15">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151" name="Freeform 61">
                <a:extLst>
                  <a:ext uri="{FF2B5EF4-FFF2-40B4-BE49-F238E27FC236}">
                    <a16:creationId xmlns:a16="http://schemas.microsoft.com/office/drawing/2014/main" id="{F544D05A-4AF8-C845-B206-14832099D407}"/>
                  </a:ext>
                </a:extLst>
              </p:cNvPr>
              <p:cNvSpPr>
                <a:spLocks/>
              </p:cNvSpPr>
              <p:nvPr/>
            </p:nvSpPr>
            <p:spPr bwMode="auto">
              <a:xfrm>
                <a:off x="4545013" y="4730750"/>
                <a:ext cx="1238250" cy="947737"/>
              </a:xfrm>
              <a:custGeom>
                <a:avLst/>
                <a:gdLst>
                  <a:gd name="T0" fmla="*/ 2147483646 w 780"/>
                  <a:gd name="T1" fmla="*/ 2147483646 h 597"/>
                  <a:gd name="T2" fmla="*/ 2147483646 w 780"/>
                  <a:gd name="T3" fmla="*/ 2147483646 h 597"/>
                  <a:gd name="T4" fmla="*/ 2147483646 w 780"/>
                  <a:gd name="T5" fmla="*/ 2147483646 h 597"/>
                  <a:gd name="T6" fmla="*/ 2147483646 w 780"/>
                  <a:gd name="T7" fmla="*/ 2147483646 h 597"/>
                  <a:gd name="T8" fmla="*/ 2147483646 w 780"/>
                  <a:gd name="T9" fmla="*/ 2147483646 h 597"/>
                  <a:gd name="T10" fmla="*/ 2147483646 w 780"/>
                  <a:gd name="T11" fmla="*/ 2147483646 h 597"/>
                  <a:gd name="T12" fmla="*/ 2147483646 w 780"/>
                  <a:gd name="T13" fmla="*/ 2147483646 h 597"/>
                  <a:gd name="T14" fmla="*/ 2147483646 w 780"/>
                  <a:gd name="T15" fmla="*/ 2147483646 h 597"/>
                  <a:gd name="T16" fmla="*/ 2147483646 w 780"/>
                  <a:gd name="T17" fmla="*/ 2147483646 h 597"/>
                  <a:gd name="T18" fmla="*/ 2147483646 w 780"/>
                  <a:gd name="T19" fmla="*/ 2147483646 h 597"/>
                  <a:gd name="T20" fmla="*/ 2147483646 w 780"/>
                  <a:gd name="T21" fmla="*/ 2147483646 h 597"/>
                  <a:gd name="T22" fmla="*/ 2147483646 w 780"/>
                  <a:gd name="T23" fmla="*/ 2147483646 h 597"/>
                  <a:gd name="T24" fmla="*/ 2147483646 w 780"/>
                  <a:gd name="T25" fmla="*/ 2147483646 h 597"/>
                  <a:gd name="T26" fmla="*/ 2147483646 w 780"/>
                  <a:gd name="T27" fmla="*/ 2147483646 h 597"/>
                  <a:gd name="T28" fmla="*/ 2147483646 w 780"/>
                  <a:gd name="T29" fmla="*/ 2147483646 h 597"/>
                  <a:gd name="T30" fmla="*/ 2147483646 w 780"/>
                  <a:gd name="T31" fmla="*/ 2147483646 h 597"/>
                  <a:gd name="T32" fmla="*/ 2147483646 w 780"/>
                  <a:gd name="T33" fmla="*/ 2147483646 h 597"/>
                  <a:gd name="T34" fmla="*/ 2147483646 w 780"/>
                  <a:gd name="T35" fmla="*/ 2147483646 h 597"/>
                  <a:gd name="T36" fmla="*/ 2147483646 w 780"/>
                  <a:gd name="T37" fmla="*/ 2147483646 h 597"/>
                  <a:gd name="T38" fmla="*/ 2147483646 w 780"/>
                  <a:gd name="T39" fmla="*/ 2147483646 h 597"/>
                  <a:gd name="T40" fmla="*/ 2147483646 w 780"/>
                  <a:gd name="T41" fmla="*/ 2147483646 h 597"/>
                  <a:gd name="T42" fmla="*/ 2147483646 w 780"/>
                  <a:gd name="T43" fmla="*/ 2147483646 h 597"/>
                  <a:gd name="T44" fmla="*/ 2147483646 w 780"/>
                  <a:gd name="T45" fmla="*/ 2147483646 h 597"/>
                  <a:gd name="T46" fmla="*/ 2147483646 w 780"/>
                  <a:gd name="T47" fmla="*/ 2147483646 h 597"/>
                  <a:gd name="T48" fmla="*/ 2147483646 w 780"/>
                  <a:gd name="T49" fmla="*/ 2147483646 h 597"/>
                  <a:gd name="T50" fmla="*/ 2147483646 w 780"/>
                  <a:gd name="T51" fmla="*/ 2147483646 h 597"/>
                  <a:gd name="T52" fmla="*/ 2147483646 w 780"/>
                  <a:gd name="T53" fmla="*/ 2147483646 h 597"/>
                  <a:gd name="T54" fmla="*/ 2147483646 w 780"/>
                  <a:gd name="T55" fmla="*/ 2147483646 h 597"/>
                  <a:gd name="T56" fmla="*/ 2147483646 w 780"/>
                  <a:gd name="T57" fmla="*/ 2147483646 h 597"/>
                  <a:gd name="T58" fmla="*/ 2147483646 w 780"/>
                  <a:gd name="T59" fmla="*/ 2147483646 h 597"/>
                  <a:gd name="T60" fmla="*/ 2147483646 w 780"/>
                  <a:gd name="T61" fmla="*/ 2147483646 h 597"/>
                  <a:gd name="T62" fmla="*/ 2147483646 w 780"/>
                  <a:gd name="T63" fmla="*/ 2147483646 h 597"/>
                  <a:gd name="T64" fmla="*/ 2147483646 w 780"/>
                  <a:gd name="T65" fmla="*/ 2147483646 h 597"/>
                  <a:gd name="T66" fmla="*/ 2147483646 w 780"/>
                  <a:gd name="T67" fmla="*/ 2147483646 h 597"/>
                  <a:gd name="T68" fmla="*/ 2147483646 w 780"/>
                  <a:gd name="T69" fmla="*/ 2147483646 h 597"/>
                  <a:gd name="T70" fmla="*/ 2147483646 w 780"/>
                  <a:gd name="T71" fmla="*/ 2147483646 h 597"/>
                  <a:gd name="T72" fmla="*/ 2147483646 w 780"/>
                  <a:gd name="T73" fmla="*/ 2147483646 h 597"/>
                  <a:gd name="T74" fmla="*/ 2147483646 w 780"/>
                  <a:gd name="T75" fmla="*/ 2147483646 h 597"/>
                  <a:gd name="T76" fmla="*/ 2147483646 w 780"/>
                  <a:gd name="T77" fmla="*/ 2147483646 h 597"/>
                  <a:gd name="T78" fmla="*/ 2147483646 w 780"/>
                  <a:gd name="T79" fmla="*/ 2147483646 h 597"/>
                  <a:gd name="T80" fmla="*/ 2147483646 w 780"/>
                  <a:gd name="T81" fmla="*/ 2147483646 h 597"/>
                  <a:gd name="T82" fmla="*/ 2147483646 w 780"/>
                  <a:gd name="T83" fmla="*/ 2147483646 h 597"/>
                  <a:gd name="T84" fmla="*/ 2147483646 w 780"/>
                  <a:gd name="T85" fmla="*/ 2147483646 h 597"/>
                  <a:gd name="T86" fmla="*/ 2147483646 w 780"/>
                  <a:gd name="T87" fmla="*/ 2147483646 h 597"/>
                  <a:gd name="T88" fmla="*/ 2147483646 w 780"/>
                  <a:gd name="T89" fmla="*/ 2147483646 h 597"/>
                  <a:gd name="T90" fmla="*/ 2147483646 w 780"/>
                  <a:gd name="T91" fmla="*/ 2147483646 h 597"/>
                  <a:gd name="T92" fmla="*/ 2147483646 w 780"/>
                  <a:gd name="T93" fmla="*/ 2147483646 h 597"/>
                  <a:gd name="T94" fmla="*/ 2147483646 w 780"/>
                  <a:gd name="T95" fmla="*/ 2147483646 h 597"/>
                  <a:gd name="T96" fmla="*/ 2147483646 w 780"/>
                  <a:gd name="T97" fmla="*/ 2147483646 h 597"/>
                  <a:gd name="T98" fmla="*/ 2147483646 w 780"/>
                  <a:gd name="T99" fmla="*/ 2147483646 h 597"/>
                  <a:gd name="T100" fmla="*/ 2147483646 w 780"/>
                  <a:gd name="T101" fmla="*/ 2147483646 h 597"/>
                  <a:gd name="T102" fmla="*/ 2147483646 w 780"/>
                  <a:gd name="T103" fmla="*/ 2147483646 h 597"/>
                  <a:gd name="T104" fmla="*/ 2147483646 w 780"/>
                  <a:gd name="T105" fmla="*/ 2147483646 h 597"/>
                  <a:gd name="T106" fmla="*/ 2147483646 w 780"/>
                  <a:gd name="T107" fmla="*/ 2147483646 h 597"/>
                  <a:gd name="T108" fmla="*/ 2147483646 w 780"/>
                  <a:gd name="T109" fmla="*/ 2147483646 h 597"/>
                  <a:gd name="T110" fmla="*/ 2147483646 w 780"/>
                  <a:gd name="T111" fmla="*/ 2147483646 h 597"/>
                  <a:gd name="T112" fmla="*/ 2147483646 w 780"/>
                  <a:gd name="T113" fmla="*/ 2147483646 h 597"/>
                  <a:gd name="T114" fmla="*/ 2147483646 w 780"/>
                  <a:gd name="T115" fmla="*/ 2147483646 h 597"/>
                  <a:gd name="T116" fmla="*/ 2147483646 w 780"/>
                  <a:gd name="T117" fmla="*/ 0 h 597"/>
                  <a:gd name="T118" fmla="*/ 2147483646 w 780"/>
                  <a:gd name="T119" fmla="*/ 0 h 597"/>
                  <a:gd name="T120" fmla="*/ 2147483646 w 780"/>
                  <a:gd name="T121" fmla="*/ 0 h 597"/>
                  <a:gd name="T122" fmla="*/ 2147483646 w 780"/>
                  <a:gd name="T123" fmla="*/ 0 h 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0" h="597">
                    <a:moveTo>
                      <a:pt x="448" y="597"/>
                    </a:moveTo>
                    <a:lnTo>
                      <a:pt x="449" y="597"/>
                    </a:lnTo>
                    <a:lnTo>
                      <a:pt x="451" y="596"/>
                    </a:lnTo>
                    <a:lnTo>
                      <a:pt x="454" y="596"/>
                    </a:lnTo>
                    <a:lnTo>
                      <a:pt x="459" y="594"/>
                    </a:lnTo>
                    <a:lnTo>
                      <a:pt x="466" y="593"/>
                    </a:lnTo>
                    <a:lnTo>
                      <a:pt x="474" y="591"/>
                    </a:lnTo>
                    <a:lnTo>
                      <a:pt x="483" y="589"/>
                    </a:lnTo>
                    <a:lnTo>
                      <a:pt x="494" y="586"/>
                    </a:lnTo>
                    <a:lnTo>
                      <a:pt x="504" y="584"/>
                    </a:lnTo>
                    <a:lnTo>
                      <a:pt x="515" y="581"/>
                    </a:lnTo>
                    <a:lnTo>
                      <a:pt x="525" y="579"/>
                    </a:lnTo>
                    <a:lnTo>
                      <a:pt x="535" y="576"/>
                    </a:lnTo>
                    <a:lnTo>
                      <a:pt x="545" y="574"/>
                    </a:lnTo>
                    <a:lnTo>
                      <a:pt x="553" y="571"/>
                    </a:lnTo>
                    <a:lnTo>
                      <a:pt x="562" y="569"/>
                    </a:lnTo>
                    <a:lnTo>
                      <a:pt x="570" y="566"/>
                    </a:lnTo>
                    <a:lnTo>
                      <a:pt x="578" y="564"/>
                    </a:lnTo>
                    <a:lnTo>
                      <a:pt x="585" y="561"/>
                    </a:lnTo>
                    <a:lnTo>
                      <a:pt x="592" y="558"/>
                    </a:lnTo>
                    <a:lnTo>
                      <a:pt x="600" y="555"/>
                    </a:lnTo>
                    <a:lnTo>
                      <a:pt x="607" y="552"/>
                    </a:lnTo>
                    <a:lnTo>
                      <a:pt x="614" y="550"/>
                    </a:lnTo>
                    <a:lnTo>
                      <a:pt x="620" y="547"/>
                    </a:lnTo>
                    <a:lnTo>
                      <a:pt x="627" y="544"/>
                    </a:lnTo>
                    <a:lnTo>
                      <a:pt x="633" y="540"/>
                    </a:lnTo>
                    <a:lnTo>
                      <a:pt x="640" y="537"/>
                    </a:lnTo>
                    <a:lnTo>
                      <a:pt x="647" y="533"/>
                    </a:lnTo>
                    <a:lnTo>
                      <a:pt x="654" y="529"/>
                    </a:lnTo>
                    <a:lnTo>
                      <a:pt x="662" y="525"/>
                    </a:lnTo>
                    <a:lnTo>
                      <a:pt x="669" y="520"/>
                    </a:lnTo>
                    <a:lnTo>
                      <a:pt x="676" y="515"/>
                    </a:lnTo>
                    <a:lnTo>
                      <a:pt x="683" y="509"/>
                    </a:lnTo>
                    <a:lnTo>
                      <a:pt x="691" y="504"/>
                    </a:lnTo>
                    <a:lnTo>
                      <a:pt x="698" y="498"/>
                    </a:lnTo>
                    <a:lnTo>
                      <a:pt x="705" y="492"/>
                    </a:lnTo>
                    <a:lnTo>
                      <a:pt x="711" y="485"/>
                    </a:lnTo>
                    <a:lnTo>
                      <a:pt x="718" y="478"/>
                    </a:lnTo>
                    <a:lnTo>
                      <a:pt x="724" y="470"/>
                    </a:lnTo>
                    <a:lnTo>
                      <a:pt x="730" y="463"/>
                    </a:lnTo>
                    <a:lnTo>
                      <a:pt x="736" y="455"/>
                    </a:lnTo>
                    <a:lnTo>
                      <a:pt x="742" y="447"/>
                    </a:lnTo>
                    <a:lnTo>
                      <a:pt x="747" y="439"/>
                    </a:lnTo>
                    <a:lnTo>
                      <a:pt x="751" y="430"/>
                    </a:lnTo>
                    <a:lnTo>
                      <a:pt x="756" y="421"/>
                    </a:lnTo>
                    <a:lnTo>
                      <a:pt x="760" y="412"/>
                    </a:lnTo>
                    <a:lnTo>
                      <a:pt x="763" y="403"/>
                    </a:lnTo>
                    <a:lnTo>
                      <a:pt x="767" y="393"/>
                    </a:lnTo>
                    <a:lnTo>
                      <a:pt x="769" y="385"/>
                    </a:lnTo>
                    <a:lnTo>
                      <a:pt x="771" y="377"/>
                    </a:lnTo>
                    <a:lnTo>
                      <a:pt x="773" y="369"/>
                    </a:lnTo>
                    <a:lnTo>
                      <a:pt x="775" y="360"/>
                    </a:lnTo>
                    <a:lnTo>
                      <a:pt x="776" y="351"/>
                    </a:lnTo>
                    <a:lnTo>
                      <a:pt x="778" y="342"/>
                    </a:lnTo>
                    <a:lnTo>
                      <a:pt x="778" y="332"/>
                    </a:lnTo>
                    <a:lnTo>
                      <a:pt x="779" y="323"/>
                    </a:lnTo>
                    <a:lnTo>
                      <a:pt x="779" y="313"/>
                    </a:lnTo>
                    <a:lnTo>
                      <a:pt x="780" y="302"/>
                    </a:lnTo>
                    <a:lnTo>
                      <a:pt x="779" y="292"/>
                    </a:lnTo>
                    <a:lnTo>
                      <a:pt x="778" y="281"/>
                    </a:lnTo>
                    <a:lnTo>
                      <a:pt x="777" y="270"/>
                    </a:lnTo>
                    <a:lnTo>
                      <a:pt x="776" y="259"/>
                    </a:lnTo>
                    <a:lnTo>
                      <a:pt x="774" y="249"/>
                    </a:lnTo>
                    <a:lnTo>
                      <a:pt x="772" y="238"/>
                    </a:lnTo>
                    <a:lnTo>
                      <a:pt x="769" y="226"/>
                    </a:lnTo>
                    <a:lnTo>
                      <a:pt x="766" y="215"/>
                    </a:lnTo>
                    <a:lnTo>
                      <a:pt x="762" y="204"/>
                    </a:lnTo>
                    <a:lnTo>
                      <a:pt x="758" y="194"/>
                    </a:lnTo>
                    <a:lnTo>
                      <a:pt x="753" y="183"/>
                    </a:lnTo>
                    <a:lnTo>
                      <a:pt x="748" y="173"/>
                    </a:lnTo>
                    <a:lnTo>
                      <a:pt x="742" y="163"/>
                    </a:lnTo>
                    <a:lnTo>
                      <a:pt x="736" y="153"/>
                    </a:lnTo>
                    <a:lnTo>
                      <a:pt x="730" y="144"/>
                    </a:lnTo>
                    <a:lnTo>
                      <a:pt x="723" y="134"/>
                    </a:lnTo>
                    <a:lnTo>
                      <a:pt x="716" y="125"/>
                    </a:lnTo>
                    <a:lnTo>
                      <a:pt x="708" y="117"/>
                    </a:lnTo>
                    <a:lnTo>
                      <a:pt x="700" y="109"/>
                    </a:lnTo>
                    <a:lnTo>
                      <a:pt x="691" y="101"/>
                    </a:lnTo>
                    <a:lnTo>
                      <a:pt x="682" y="94"/>
                    </a:lnTo>
                    <a:lnTo>
                      <a:pt x="673" y="87"/>
                    </a:lnTo>
                    <a:lnTo>
                      <a:pt x="663" y="81"/>
                    </a:lnTo>
                    <a:lnTo>
                      <a:pt x="652" y="74"/>
                    </a:lnTo>
                    <a:lnTo>
                      <a:pt x="643" y="70"/>
                    </a:lnTo>
                    <a:lnTo>
                      <a:pt x="634" y="65"/>
                    </a:lnTo>
                    <a:lnTo>
                      <a:pt x="625" y="61"/>
                    </a:lnTo>
                    <a:lnTo>
                      <a:pt x="615" y="57"/>
                    </a:lnTo>
                    <a:lnTo>
                      <a:pt x="605" y="54"/>
                    </a:lnTo>
                    <a:lnTo>
                      <a:pt x="594" y="50"/>
                    </a:lnTo>
                    <a:lnTo>
                      <a:pt x="583" y="47"/>
                    </a:lnTo>
                    <a:lnTo>
                      <a:pt x="570" y="43"/>
                    </a:lnTo>
                    <a:lnTo>
                      <a:pt x="558" y="40"/>
                    </a:lnTo>
                    <a:lnTo>
                      <a:pt x="544" y="37"/>
                    </a:lnTo>
                    <a:lnTo>
                      <a:pt x="530" y="35"/>
                    </a:lnTo>
                    <a:lnTo>
                      <a:pt x="515" y="32"/>
                    </a:lnTo>
                    <a:lnTo>
                      <a:pt x="499" y="30"/>
                    </a:lnTo>
                    <a:lnTo>
                      <a:pt x="482" y="27"/>
                    </a:lnTo>
                    <a:lnTo>
                      <a:pt x="465" y="25"/>
                    </a:lnTo>
                    <a:lnTo>
                      <a:pt x="446" y="23"/>
                    </a:lnTo>
                    <a:lnTo>
                      <a:pt x="426" y="21"/>
                    </a:lnTo>
                    <a:lnTo>
                      <a:pt x="406" y="19"/>
                    </a:lnTo>
                    <a:lnTo>
                      <a:pt x="385" y="17"/>
                    </a:lnTo>
                    <a:lnTo>
                      <a:pt x="363" y="15"/>
                    </a:lnTo>
                    <a:lnTo>
                      <a:pt x="340" y="14"/>
                    </a:lnTo>
                    <a:lnTo>
                      <a:pt x="317" y="12"/>
                    </a:lnTo>
                    <a:lnTo>
                      <a:pt x="293" y="11"/>
                    </a:lnTo>
                    <a:lnTo>
                      <a:pt x="269" y="9"/>
                    </a:lnTo>
                    <a:lnTo>
                      <a:pt x="244" y="8"/>
                    </a:lnTo>
                    <a:lnTo>
                      <a:pt x="220" y="7"/>
                    </a:lnTo>
                    <a:lnTo>
                      <a:pt x="196" y="6"/>
                    </a:lnTo>
                    <a:lnTo>
                      <a:pt x="172" y="5"/>
                    </a:lnTo>
                    <a:lnTo>
                      <a:pt x="149" y="4"/>
                    </a:lnTo>
                    <a:lnTo>
                      <a:pt x="128" y="3"/>
                    </a:lnTo>
                    <a:lnTo>
                      <a:pt x="107" y="3"/>
                    </a:lnTo>
                    <a:lnTo>
                      <a:pt x="88" y="2"/>
                    </a:lnTo>
                    <a:lnTo>
                      <a:pt x="71" y="2"/>
                    </a:lnTo>
                    <a:lnTo>
                      <a:pt x="55" y="1"/>
                    </a:lnTo>
                    <a:lnTo>
                      <a:pt x="42" y="1"/>
                    </a:lnTo>
                    <a:lnTo>
                      <a:pt x="30" y="0"/>
                    </a:lnTo>
                    <a:lnTo>
                      <a:pt x="21" y="0"/>
                    </a:lnTo>
                    <a:lnTo>
                      <a:pt x="13" y="0"/>
                    </a:lnTo>
                    <a:lnTo>
                      <a:pt x="8" y="0"/>
                    </a:lnTo>
                    <a:lnTo>
                      <a:pt x="4" y="0"/>
                    </a:lnTo>
                    <a:lnTo>
                      <a:pt x="2" y="0"/>
                    </a:lnTo>
                    <a:lnTo>
                      <a:pt x="1" y="0"/>
                    </a:lnTo>
                    <a:lnTo>
                      <a:pt x="0" y="0"/>
                    </a:lnTo>
                  </a:path>
                </a:pathLst>
              </a:custGeom>
              <a:noFill/>
              <a:ln w="15" cap="flat">
                <a:solidFill>
                  <a:srgbClr val="0000FF"/>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2" name="Line 62">
                <a:extLst>
                  <a:ext uri="{FF2B5EF4-FFF2-40B4-BE49-F238E27FC236}">
                    <a16:creationId xmlns:a16="http://schemas.microsoft.com/office/drawing/2014/main" id="{3A5B3820-CDFB-7247-B23F-C47E22EB49CF}"/>
                  </a:ext>
                </a:extLst>
              </p:cNvPr>
              <p:cNvSpPr>
                <a:spLocks noChangeShapeType="1"/>
              </p:cNvSpPr>
              <p:nvPr/>
            </p:nvSpPr>
            <p:spPr bwMode="auto">
              <a:xfrm flipH="1" flipV="1">
                <a:off x="5240338" y="5675312"/>
                <a:ext cx="317500" cy="96837"/>
              </a:xfrm>
              <a:prstGeom prst="line">
                <a:avLst/>
              </a:prstGeom>
              <a:noFill/>
              <a:ln w="15">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153" name="Line 65">
                <a:extLst>
                  <a:ext uri="{FF2B5EF4-FFF2-40B4-BE49-F238E27FC236}">
                    <a16:creationId xmlns:a16="http://schemas.microsoft.com/office/drawing/2014/main" id="{E501A964-8648-9746-98FD-C12F6752E225}"/>
                  </a:ext>
                </a:extLst>
              </p:cNvPr>
              <p:cNvSpPr>
                <a:spLocks noChangeShapeType="1"/>
              </p:cNvSpPr>
              <p:nvPr/>
            </p:nvSpPr>
            <p:spPr bwMode="auto">
              <a:xfrm flipV="1">
                <a:off x="3511550" y="5680075"/>
                <a:ext cx="317500" cy="95250"/>
              </a:xfrm>
              <a:prstGeom prst="line">
                <a:avLst/>
              </a:prstGeom>
              <a:noFill/>
              <a:ln w="15">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154" name="Freeform 66">
                <a:extLst>
                  <a:ext uri="{FF2B5EF4-FFF2-40B4-BE49-F238E27FC236}">
                    <a16:creationId xmlns:a16="http://schemas.microsoft.com/office/drawing/2014/main" id="{A48C90FA-00BE-A844-AA0A-649DD51588A6}"/>
                  </a:ext>
                </a:extLst>
              </p:cNvPr>
              <p:cNvSpPr>
                <a:spLocks/>
              </p:cNvSpPr>
              <p:nvPr/>
            </p:nvSpPr>
            <p:spPr bwMode="auto">
              <a:xfrm>
                <a:off x="3292475" y="5313362"/>
                <a:ext cx="26987" cy="406400"/>
              </a:xfrm>
              <a:custGeom>
                <a:avLst/>
                <a:gdLst>
                  <a:gd name="T0" fmla="*/ 2147483646 w 17"/>
                  <a:gd name="T1" fmla="*/ 2147483646 h 256"/>
                  <a:gd name="T2" fmla="*/ 2147483646 w 17"/>
                  <a:gd name="T3" fmla="*/ 2147483646 h 256"/>
                  <a:gd name="T4" fmla="*/ 2147483646 w 17"/>
                  <a:gd name="T5" fmla="*/ 2147483646 h 256"/>
                  <a:gd name="T6" fmla="*/ 2147483646 w 17"/>
                  <a:gd name="T7" fmla="*/ 2147483646 h 256"/>
                  <a:gd name="T8" fmla="*/ 2147483646 w 17"/>
                  <a:gd name="T9" fmla="*/ 2147483646 h 256"/>
                  <a:gd name="T10" fmla="*/ 2147483646 w 17"/>
                  <a:gd name="T11" fmla="*/ 2147483646 h 256"/>
                  <a:gd name="T12" fmla="*/ 2147483646 w 17"/>
                  <a:gd name="T13" fmla="*/ 2147483646 h 256"/>
                  <a:gd name="T14" fmla="*/ 2147483646 w 17"/>
                  <a:gd name="T15" fmla="*/ 2147483646 h 256"/>
                  <a:gd name="T16" fmla="*/ 2147483646 w 17"/>
                  <a:gd name="T17" fmla="*/ 2147483646 h 256"/>
                  <a:gd name="T18" fmla="*/ 2147483646 w 17"/>
                  <a:gd name="T19" fmla="*/ 2147483646 h 256"/>
                  <a:gd name="T20" fmla="*/ 2147483646 w 17"/>
                  <a:gd name="T21" fmla="*/ 2147483646 h 256"/>
                  <a:gd name="T22" fmla="*/ 2147483646 w 17"/>
                  <a:gd name="T23" fmla="*/ 2147483646 h 256"/>
                  <a:gd name="T24" fmla="*/ 2147483646 w 17"/>
                  <a:gd name="T25" fmla="*/ 2147483646 h 256"/>
                  <a:gd name="T26" fmla="*/ 2147483646 w 17"/>
                  <a:gd name="T27" fmla="*/ 2147483646 h 256"/>
                  <a:gd name="T28" fmla="*/ 2147483646 w 17"/>
                  <a:gd name="T29" fmla="*/ 2147483646 h 256"/>
                  <a:gd name="T30" fmla="*/ 2147483646 w 17"/>
                  <a:gd name="T31" fmla="*/ 2147483646 h 256"/>
                  <a:gd name="T32" fmla="*/ 2147483646 w 17"/>
                  <a:gd name="T33" fmla="*/ 2147483646 h 256"/>
                  <a:gd name="T34" fmla="*/ 2147483646 w 17"/>
                  <a:gd name="T35" fmla="*/ 2147483646 h 256"/>
                  <a:gd name="T36" fmla="*/ 2147483646 w 17"/>
                  <a:gd name="T37" fmla="*/ 2147483646 h 256"/>
                  <a:gd name="T38" fmla="*/ 2147483646 w 17"/>
                  <a:gd name="T39" fmla="*/ 2147483646 h 256"/>
                  <a:gd name="T40" fmla="*/ 2147483646 w 17"/>
                  <a:gd name="T41" fmla="*/ 2147483646 h 256"/>
                  <a:gd name="T42" fmla="*/ 2147483646 w 17"/>
                  <a:gd name="T43" fmla="*/ 2147483646 h 256"/>
                  <a:gd name="T44" fmla="*/ 2147483646 w 17"/>
                  <a:gd name="T45" fmla="*/ 2147483646 h 256"/>
                  <a:gd name="T46" fmla="*/ 2147483646 w 17"/>
                  <a:gd name="T47" fmla="*/ 2147483646 h 256"/>
                  <a:gd name="T48" fmla="*/ 2147483646 w 17"/>
                  <a:gd name="T49" fmla="*/ 2147483646 h 256"/>
                  <a:gd name="T50" fmla="*/ 2147483646 w 17"/>
                  <a:gd name="T51" fmla="*/ 2147483646 h 256"/>
                  <a:gd name="T52" fmla="*/ 2147483646 w 17"/>
                  <a:gd name="T53" fmla="*/ 2147483646 h 256"/>
                  <a:gd name="T54" fmla="*/ 2147483646 w 17"/>
                  <a:gd name="T55" fmla="*/ 2147483646 h 256"/>
                  <a:gd name="T56" fmla="*/ 2147483646 w 17"/>
                  <a:gd name="T57" fmla="*/ 2147483646 h 256"/>
                  <a:gd name="T58" fmla="*/ 2147483646 w 17"/>
                  <a:gd name="T59" fmla="*/ 2147483646 h 256"/>
                  <a:gd name="T60" fmla="*/ 2147483646 w 17"/>
                  <a:gd name="T61" fmla="*/ 2147483646 h 256"/>
                  <a:gd name="T62" fmla="*/ 2147483646 w 17"/>
                  <a:gd name="T63" fmla="*/ 2147483646 h 256"/>
                  <a:gd name="T64" fmla="*/ 2147483646 w 17"/>
                  <a:gd name="T65" fmla="*/ 2147483646 h 256"/>
                  <a:gd name="T66" fmla="*/ 2147483646 w 17"/>
                  <a:gd name="T67" fmla="*/ 2147483646 h 256"/>
                  <a:gd name="T68" fmla="*/ 2147483646 w 17"/>
                  <a:gd name="T69" fmla="*/ 2147483646 h 256"/>
                  <a:gd name="T70" fmla="*/ 2147483646 w 17"/>
                  <a:gd name="T71" fmla="*/ 2147483646 h 256"/>
                  <a:gd name="T72" fmla="*/ 2147483646 w 17"/>
                  <a:gd name="T73" fmla="*/ 2147483646 h 256"/>
                  <a:gd name="T74" fmla="*/ 2147483646 w 17"/>
                  <a:gd name="T75" fmla="*/ 2147483646 h 256"/>
                  <a:gd name="T76" fmla="*/ 2147483646 w 17"/>
                  <a:gd name="T77" fmla="*/ 2147483646 h 256"/>
                  <a:gd name="T78" fmla="*/ 2147483646 w 17"/>
                  <a:gd name="T79" fmla="*/ 2147483646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 h="256">
                    <a:moveTo>
                      <a:pt x="9" y="0"/>
                    </a:moveTo>
                    <a:lnTo>
                      <a:pt x="8" y="1"/>
                    </a:lnTo>
                    <a:lnTo>
                      <a:pt x="6" y="4"/>
                    </a:lnTo>
                    <a:lnTo>
                      <a:pt x="4" y="9"/>
                    </a:lnTo>
                    <a:lnTo>
                      <a:pt x="2" y="13"/>
                    </a:lnTo>
                    <a:lnTo>
                      <a:pt x="1" y="16"/>
                    </a:lnTo>
                    <a:lnTo>
                      <a:pt x="0" y="19"/>
                    </a:lnTo>
                    <a:lnTo>
                      <a:pt x="1" y="22"/>
                    </a:lnTo>
                    <a:lnTo>
                      <a:pt x="1" y="25"/>
                    </a:lnTo>
                    <a:lnTo>
                      <a:pt x="3" y="29"/>
                    </a:lnTo>
                    <a:lnTo>
                      <a:pt x="5" y="32"/>
                    </a:lnTo>
                    <a:lnTo>
                      <a:pt x="7" y="35"/>
                    </a:lnTo>
                    <a:lnTo>
                      <a:pt x="9" y="38"/>
                    </a:lnTo>
                    <a:lnTo>
                      <a:pt x="11" y="41"/>
                    </a:lnTo>
                    <a:lnTo>
                      <a:pt x="13" y="44"/>
                    </a:lnTo>
                    <a:lnTo>
                      <a:pt x="14" y="47"/>
                    </a:lnTo>
                    <a:lnTo>
                      <a:pt x="16" y="50"/>
                    </a:lnTo>
                    <a:lnTo>
                      <a:pt x="17" y="53"/>
                    </a:lnTo>
                    <a:lnTo>
                      <a:pt x="17" y="56"/>
                    </a:lnTo>
                    <a:lnTo>
                      <a:pt x="17" y="59"/>
                    </a:lnTo>
                    <a:lnTo>
                      <a:pt x="16" y="62"/>
                    </a:lnTo>
                    <a:lnTo>
                      <a:pt x="14" y="66"/>
                    </a:lnTo>
                    <a:lnTo>
                      <a:pt x="13" y="69"/>
                    </a:lnTo>
                    <a:lnTo>
                      <a:pt x="11" y="72"/>
                    </a:lnTo>
                    <a:lnTo>
                      <a:pt x="9" y="75"/>
                    </a:lnTo>
                    <a:lnTo>
                      <a:pt x="7" y="78"/>
                    </a:lnTo>
                    <a:lnTo>
                      <a:pt x="5" y="81"/>
                    </a:lnTo>
                    <a:lnTo>
                      <a:pt x="3" y="84"/>
                    </a:lnTo>
                    <a:lnTo>
                      <a:pt x="1" y="88"/>
                    </a:lnTo>
                    <a:lnTo>
                      <a:pt x="1" y="91"/>
                    </a:lnTo>
                    <a:lnTo>
                      <a:pt x="0" y="94"/>
                    </a:lnTo>
                    <a:lnTo>
                      <a:pt x="1" y="97"/>
                    </a:lnTo>
                    <a:lnTo>
                      <a:pt x="1" y="100"/>
                    </a:lnTo>
                    <a:lnTo>
                      <a:pt x="3" y="103"/>
                    </a:lnTo>
                    <a:lnTo>
                      <a:pt x="5" y="106"/>
                    </a:lnTo>
                    <a:lnTo>
                      <a:pt x="7" y="109"/>
                    </a:lnTo>
                    <a:lnTo>
                      <a:pt x="9" y="112"/>
                    </a:lnTo>
                    <a:lnTo>
                      <a:pt x="11" y="115"/>
                    </a:lnTo>
                    <a:lnTo>
                      <a:pt x="13" y="118"/>
                    </a:lnTo>
                    <a:lnTo>
                      <a:pt x="14" y="122"/>
                    </a:lnTo>
                    <a:lnTo>
                      <a:pt x="16" y="125"/>
                    </a:lnTo>
                    <a:lnTo>
                      <a:pt x="17" y="128"/>
                    </a:lnTo>
                    <a:lnTo>
                      <a:pt x="17" y="131"/>
                    </a:lnTo>
                    <a:lnTo>
                      <a:pt x="17" y="134"/>
                    </a:lnTo>
                    <a:lnTo>
                      <a:pt x="16" y="137"/>
                    </a:lnTo>
                    <a:lnTo>
                      <a:pt x="14" y="140"/>
                    </a:lnTo>
                    <a:lnTo>
                      <a:pt x="13" y="144"/>
                    </a:lnTo>
                    <a:lnTo>
                      <a:pt x="11" y="147"/>
                    </a:lnTo>
                    <a:lnTo>
                      <a:pt x="9" y="150"/>
                    </a:lnTo>
                    <a:lnTo>
                      <a:pt x="7" y="153"/>
                    </a:lnTo>
                    <a:lnTo>
                      <a:pt x="5" y="156"/>
                    </a:lnTo>
                    <a:lnTo>
                      <a:pt x="3" y="159"/>
                    </a:lnTo>
                    <a:lnTo>
                      <a:pt x="1" y="163"/>
                    </a:lnTo>
                    <a:lnTo>
                      <a:pt x="1" y="166"/>
                    </a:lnTo>
                    <a:lnTo>
                      <a:pt x="0" y="169"/>
                    </a:lnTo>
                    <a:lnTo>
                      <a:pt x="1" y="172"/>
                    </a:lnTo>
                    <a:lnTo>
                      <a:pt x="1" y="175"/>
                    </a:lnTo>
                    <a:lnTo>
                      <a:pt x="3" y="178"/>
                    </a:lnTo>
                    <a:lnTo>
                      <a:pt x="5" y="181"/>
                    </a:lnTo>
                    <a:lnTo>
                      <a:pt x="7" y="184"/>
                    </a:lnTo>
                    <a:lnTo>
                      <a:pt x="9" y="187"/>
                    </a:lnTo>
                    <a:lnTo>
                      <a:pt x="11" y="190"/>
                    </a:lnTo>
                    <a:lnTo>
                      <a:pt x="13" y="193"/>
                    </a:lnTo>
                    <a:lnTo>
                      <a:pt x="14" y="197"/>
                    </a:lnTo>
                    <a:lnTo>
                      <a:pt x="16" y="200"/>
                    </a:lnTo>
                    <a:lnTo>
                      <a:pt x="17" y="203"/>
                    </a:lnTo>
                    <a:lnTo>
                      <a:pt x="17" y="206"/>
                    </a:lnTo>
                    <a:lnTo>
                      <a:pt x="17" y="208"/>
                    </a:lnTo>
                    <a:lnTo>
                      <a:pt x="16" y="210"/>
                    </a:lnTo>
                    <a:lnTo>
                      <a:pt x="16" y="213"/>
                    </a:lnTo>
                    <a:lnTo>
                      <a:pt x="15" y="216"/>
                    </a:lnTo>
                    <a:lnTo>
                      <a:pt x="14" y="219"/>
                    </a:lnTo>
                    <a:lnTo>
                      <a:pt x="13" y="223"/>
                    </a:lnTo>
                    <a:lnTo>
                      <a:pt x="12" y="227"/>
                    </a:lnTo>
                    <a:lnTo>
                      <a:pt x="11" y="231"/>
                    </a:lnTo>
                    <a:lnTo>
                      <a:pt x="10" y="234"/>
                    </a:lnTo>
                    <a:lnTo>
                      <a:pt x="10" y="237"/>
                    </a:lnTo>
                    <a:lnTo>
                      <a:pt x="10" y="241"/>
                    </a:lnTo>
                    <a:lnTo>
                      <a:pt x="9" y="246"/>
                    </a:lnTo>
                    <a:lnTo>
                      <a:pt x="9" y="251"/>
                    </a:lnTo>
                    <a:lnTo>
                      <a:pt x="9" y="256"/>
                    </a:lnTo>
                  </a:path>
                </a:pathLst>
              </a:custGeom>
              <a:noFill/>
              <a:ln w="10" cap="flat">
                <a:solidFill>
                  <a:srgbClr val="D00000"/>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5" name="Freeform 67">
                <a:extLst>
                  <a:ext uri="{FF2B5EF4-FFF2-40B4-BE49-F238E27FC236}">
                    <a16:creationId xmlns:a16="http://schemas.microsoft.com/office/drawing/2014/main" id="{1682CADC-3B4D-BA4E-8FE9-B03F92A4C971}"/>
                  </a:ext>
                </a:extLst>
              </p:cNvPr>
              <p:cNvSpPr>
                <a:spLocks/>
              </p:cNvSpPr>
              <p:nvPr/>
            </p:nvSpPr>
            <p:spPr bwMode="auto">
              <a:xfrm>
                <a:off x="3295650" y="5703887"/>
                <a:ext cx="20637" cy="39687"/>
              </a:xfrm>
              <a:custGeom>
                <a:avLst/>
                <a:gdLst>
                  <a:gd name="T0" fmla="*/ 2147483646 w 13"/>
                  <a:gd name="T1" fmla="*/ 0 h 25"/>
                  <a:gd name="T2" fmla="*/ 2147483646 w 13"/>
                  <a:gd name="T3" fmla="*/ 2147483646 h 25"/>
                  <a:gd name="T4" fmla="*/ 0 w 13"/>
                  <a:gd name="T5" fmla="*/ 0 h 25"/>
                  <a:gd name="T6" fmla="*/ 2147483646 w 1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5">
                    <a:moveTo>
                      <a:pt x="13" y="0"/>
                    </a:moveTo>
                    <a:lnTo>
                      <a:pt x="7" y="25"/>
                    </a:lnTo>
                    <a:lnTo>
                      <a:pt x="0" y="0"/>
                    </a:lnTo>
                    <a:lnTo>
                      <a:pt x="13" y="0"/>
                    </a:lnTo>
                    <a:close/>
                  </a:path>
                </a:pathLst>
              </a:custGeom>
              <a:solidFill>
                <a:srgbClr val="D00000"/>
              </a:solidFill>
              <a:ln w="5" cap="flat">
                <a:solidFill>
                  <a:srgbClr val="D00000"/>
                </a:solidFill>
                <a:prstDash val="solid"/>
                <a:miter lim="800000"/>
                <a:headEnd/>
                <a:tailEnd/>
              </a:ln>
            </p:spPr>
            <p:txBody>
              <a:bodyPr/>
              <a:lstStyle/>
              <a:p>
                <a:endParaRPr lang="fr-FR"/>
              </a:p>
            </p:txBody>
          </p:sp>
          <p:sp>
            <p:nvSpPr>
              <p:cNvPr id="156" name="Rectangle 68">
                <a:extLst>
                  <a:ext uri="{FF2B5EF4-FFF2-40B4-BE49-F238E27FC236}">
                    <a16:creationId xmlns:a16="http://schemas.microsoft.com/office/drawing/2014/main" id="{388D6AAF-FF81-2D47-8398-0E926FC6ED65}"/>
                  </a:ext>
                </a:extLst>
              </p:cNvPr>
              <p:cNvSpPr>
                <a:spLocks noChangeArrowheads="1"/>
              </p:cNvSpPr>
              <p:nvPr/>
            </p:nvSpPr>
            <p:spPr bwMode="auto">
              <a:xfrm>
                <a:off x="4521200" y="4875212"/>
                <a:ext cx="116753" cy="1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IP</a:t>
                </a:r>
                <a:endParaRPr lang="de-DE" altLang="en-US" sz="1800" dirty="0">
                  <a:solidFill>
                    <a:schemeClr val="tx1"/>
                  </a:solidFill>
                  <a:latin typeface="+mn-lt"/>
                </a:endParaRPr>
              </a:p>
            </p:txBody>
          </p:sp>
          <p:sp>
            <p:nvSpPr>
              <p:cNvPr id="157" name="Rectangle 74">
                <a:extLst>
                  <a:ext uri="{FF2B5EF4-FFF2-40B4-BE49-F238E27FC236}">
                    <a16:creationId xmlns:a16="http://schemas.microsoft.com/office/drawing/2014/main" id="{B76C70D9-C511-314A-BA6A-0D9F079D22B4}"/>
                  </a:ext>
                </a:extLst>
              </p:cNvPr>
              <p:cNvSpPr>
                <a:spLocks noChangeArrowheads="1"/>
              </p:cNvSpPr>
              <p:nvPr/>
            </p:nvSpPr>
            <p:spPr bwMode="auto">
              <a:xfrm>
                <a:off x="2767013" y="5467351"/>
                <a:ext cx="404987" cy="1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a:solidFill>
                      <a:srgbClr val="000000"/>
                    </a:solidFill>
                    <a:latin typeface="+mn-lt"/>
                  </a:rPr>
                  <a:t>X-Rays</a:t>
                </a:r>
                <a:endParaRPr lang="de-DE" altLang="en-US" sz="1800">
                  <a:solidFill>
                    <a:schemeClr val="tx1"/>
                  </a:solidFill>
                  <a:latin typeface="+mn-lt"/>
                </a:endParaRPr>
              </a:p>
            </p:txBody>
          </p:sp>
          <p:sp>
            <p:nvSpPr>
              <p:cNvPr id="158" name="Rectangle 75">
                <a:extLst>
                  <a:ext uri="{FF2B5EF4-FFF2-40B4-BE49-F238E27FC236}">
                    <a16:creationId xmlns:a16="http://schemas.microsoft.com/office/drawing/2014/main" id="{BCAAE494-7920-A142-AC90-C99DC15511D8}"/>
                  </a:ext>
                </a:extLst>
              </p:cNvPr>
              <p:cNvSpPr>
                <a:spLocks noChangeArrowheads="1"/>
              </p:cNvSpPr>
              <p:nvPr/>
            </p:nvSpPr>
            <p:spPr bwMode="auto">
              <a:xfrm>
                <a:off x="3422590" y="4228727"/>
                <a:ext cx="2168466" cy="26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400" b="1" dirty="0">
                    <a:solidFill>
                      <a:srgbClr val="000000"/>
                    </a:solidFill>
                    <a:latin typeface="+mn-lt"/>
                  </a:rPr>
                  <a:t>ENERGY RECOVERY LINAC</a:t>
                </a:r>
                <a:endParaRPr lang="de-DE" altLang="en-US" sz="1400" dirty="0">
                  <a:solidFill>
                    <a:schemeClr val="tx1"/>
                  </a:solidFill>
                  <a:latin typeface="+mn-lt"/>
                </a:endParaRPr>
              </a:p>
            </p:txBody>
          </p:sp>
          <p:sp>
            <p:nvSpPr>
              <p:cNvPr id="159" name="Rectangle 77">
                <a:extLst>
                  <a:ext uri="{FF2B5EF4-FFF2-40B4-BE49-F238E27FC236}">
                    <a16:creationId xmlns:a16="http://schemas.microsoft.com/office/drawing/2014/main" id="{7A2871D4-FFC4-8A4C-8A8A-EC22ADB47DAA}"/>
                  </a:ext>
                </a:extLst>
              </p:cNvPr>
              <p:cNvSpPr>
                <a:spLocks noChangeArrowheads="1"/>
              </p:cNvSpPr>
              <p:nvPr/>
            </p:nvSpPr>
            <p:spPr bwMode="auto">
              <a:xfrm>
                <a:off x="3406775" y="5918200"/>
                <a:ext cx="410460" cy="1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Source</a:t>
                </a:r>
                <a:endParaRPr lang="de-DE" altLang="en-US" sz="1800" dirty="0">
                  <a:solidFill>
                    <a:schemeClr val="tx1"/>
                  </a:solidFill>
                  <a:latin typeface="+mn-lt"/>
                </a:endParaRPr>
              </a:p>
            </p:txBody>
          </p:sp>
          <p:sp>
            <p:nvSpPr>
              <p:cNvPr id="160" name="Rectangle 79">
                <a:extLst>
                  <a:ext uri="{FF2B5EF4-FFF2-40B4-BE49-F238E27FC236}">
                    <a16:creationId xmlns:a16="http://schemas.microsoft.com/office/drawing/2014/main" id="{F959DFF2-BDEB-CC41-A77A-AB9D04571D89}"/>
                  </a:ext>
                </a:extLst>
              </p:cNvPr>
              <p:cNvSpPr>
                <a:spLocks noChangeArrowheads="1"/>
              </p:cNvSpPr>
              <p:nvPr/>
            </p:nvSpPr>
            <p:spPr bwMode="auto">
              <a:xfrm>
                <a:off x="4217988" y="5443537"/>
                <a:ext cx="654912" cy="1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dirty="0">
                    <a:solidFill>
                      <a:srgbClr val="000000"/>
                    </a:solidFill>
                    <a:latin typeface="+mn-lt"/>
                  </a:rPr>
                  <a:t>Main Linac</a:t>
                </a:r>
                <a:endParaRPr lang="de-DE" altLang="en-US" sz="1800" dirty="0">
                  <a:solidFill>
                    <a:schemeClr val="tx1"/>
                  </a:solidFill>
                  <a:latin typeface="+mn-lt"/>
                </a:endParaRPr>
              </a:p>
            </p:txBody>
          </p:sp>
          <p:sp>
            <p:nvSpPr>
              <p:cNvPr id="161" name="Rectangle 89">
                <a:extLst>
                  <a:ext uri="{FF2B5EF4-FFF2-40B4-BE49-F238E27FC236}">
                    <a16:creationId xmlns:a16="http://schemas.microsoft.com/office/drawing/2014/main" id="{68D725D0-64B3-014A-AFD6-37FDB7DFCEB4}"/>
                  </a:ext>
                </a:extLst>
              </p:cNvPr>
              <p:cNvSpPr>
                <a:spLocks noChangeArrowheads="1"/>
              </p:cNvSpPr>
              <p:nvPr/>
            </p:nvSpPr>
            <p:spPr bwMode="auto">
              <a:xfrm>
                <a:off x="3430588" y="5111750"/>
                <a:ext cx="129524" cy="1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10000"/>
                  </a:lnSpc>
                  <a:spcBef>
                    <a:spcPct val="45000"/>
                  </a:spcBef>
                  <a:spcAft>
                    <a:spcPct val="30000"/>
                  </a:spcAft>
                  <a:buSzPct val="100000"/>
                  <a:buBlip>
                    <a:blip r:embed="rId2"/>
                  </a:buBlip>
                  <a:defRPr sz="2400">
                    <a:solidFill>
                      <a:srgbClr val="000066"/>
                    </a:solidFill>
                    <a:latin typeface="Arial Unicode MS" panose="020B0604020202020204" pitchFamily="34" charset="-128"/>
                    <a:ea typeface="MS PGothic" panose="020B0600070205080204" pitchFamily="34" charset="-128"/>
                  </a:defRPr>
                </a:lvl1pPr>
                <a:lvl2pPr marL="742950" indent="-285750">
                  <a:lnSpc>
                    <a:spcPct val="110000"/>
                  </a:lnSpc>
                  <a:spcBef>
                    <a:spcPct val="45000"/>
                  </a:spcBef>
                  <a:spcAft>
                    <a:spcPct val="30000"/>
                  </a:spcAft>
                  <a:buBlip>
                    <a:blip r:embed="rId3"/>
                  </a:buBlip>
                  <a:defRPr sz="2000">
                    <a:solidFill>
                      <a:srgbClr val="800080"/>
                    </a:solidFill>
                    <a:latin typeface="Arial Unicode MS" panose="020B0604020202020204" pitchFamily="34" charset="-128"/>
                    <a:ea typeface="MS PGothic" panose="020B0600070205080204" pitchFamily="34" charset="-128"/>
                  </a:defRPr>
                </a:lvl2pPr>
                <a:lvl3pPr marL="1143000" indent="-228600">
                  <a:lnSpc>
                    <a:spcPct val="110000"/>
                  </a:lnSpc>
                  <a:spcBef>
                    <a:spcPct val="45000"/>
                  </a:spcBef>
                  <a:spcAft>
                    <a:spcPct val="30000"/>
                  </a:spcAft>
                  <a:buSzPct val="100000"/>
                  <a:buBlip>
                    <a:blip r:embed="rId4"/>
                  </a:buBlip>
                  <a:defRPr>
                    <a:solidFill>
                      <a:srgbClr val="009900"/>
                    </a:solidFill>
                    <a:latin typeface="Arial Unicode MS" panose="020B0604020202020204" pitchFamily="34" charset="-128"/>
                    <a:ea typeface="MS PGothic" panose="020B0600070205080204" pitchFamily="34" charset="-128"/>
                  </a:defRPr>
                </a:lvl3pPr>
                <a:lvl4pPr marL="1600200" indent="-228600">
                  <a:spcBef>
                    <a:spcPct val="20000"/>
                  </a:spcBef>
                  <a:buSzPct val="100000"/>
                  <a:defRPr sz="2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100000"/>
                  </a:lnSpc>
                  <a:spcBef>
                    <a:spcPct val="0"/>
                  </a:spcBef>
                  <a:spcAft>
                    <a:spcPct val="0"/>
                  </a:spcAft>
                  <a:buSzTx/>
                  <a:buFontTx/>
                  <a:buNone/>
                </a:pPr>
                <a:r>
                  <a:rPr lang="de-DE" altLang="en-US" sz="1000" b="1">
                    <a:solidFill>
                      <a:srgbClr val="000000"/>
                    </a:solidFill>
                    <a:latin typeface="+mn-lt"/>
                  </a:rPr>
                  <a:t>ID</a:t>
                </a:r>
                <a:endParaRPr lang="de-DE" altLang="en-US" sz="1800">
                  <a:solidFill>
                    <a:schemeClr val="tx1"/>
                  </a:solidFill>
                  <a:latin typeface="+mn-lt"/>
                </a:endParaRPr>
              </a:p>
            </p:txBody>
          </p:sp>
          <p:sp>
            <p:nvSpPr>
              <p:cNvPr id="162" name="Freeform 94">
                <a:extLst>
                  <a:ext uri="{FF2B5EF4-FFF2-40B4-BE49-F238E27FC236}">
                    <a16:creationId xmlns:a16="http://schemas.microsoft.com/office/drawing/2014/main" id="{5AE9E6CA-C420-2E47-AC6F-CB9DFCC1E70A}"/>
                  </a:ext>
                </a:extLst>
              </p:cNvPr>
              <p:cNvSpPr>
                <a:spLocks/>
              </p:cNvSpPr>
              <p:nvPr/>
            </p:nvSpPr>
            <p:spPr bwMode="auto">
              <a:xfrm>
                <a:off x="5726113" y="5224462"/>
                <a:ext cx="342900" cy="209550"/>
              </a:xfrm>
              <a:custGeom>
                <a:avLst/>
                <a:gdLst>
                  <a:gd name="T0" fmla="*/ 0 w 216"/>
                  <a:gd name="T1" fmla="*/ 2147483646 h 132"/>
                  <a:gd name="T2" fmla="*/ 2147483646 w 216"/>
                  <a:gd name="T3" fmla="*/ 2147483646 h 132"/>
                  <a:gd name="T4" fmla="*/ 2147483646 w 216"/>
                  <a:gd name="T5" fmla="*/ 2147483646 h 132"/>
                  <a:gd name="T6" fmla="*/ 2147483646 w 216"/>
                  <a:gd name="T7" fmla="*/ 2147483646 h 132"/>
                  <a:gd name="T8" fmla="*/ 2147483646 w 216"/>
                  <a:gd name="T9" fmla="*/ 2147483646 h 132"/>
                  <a:gd name="T10" fmla="*/ 2147483646 w 216"/>
                  <a:gd name="T11" fmla="*/ 2147483646 h 132"/>
                  <a:gd name="T12" fmla="*/ 2147483646 w 216"/>
                  <a:gd name="T13" fmla="*/ 2147483646 h 132"/>
                  <a:gd name="T14" fmla="*/ 2147483646 w 216"/>
                  <a:gd name="T15" fmla="*/ 2147483646 h 132"/>
                  <a:gd name="T16" fmla="*/ 2147483646 w 216"/>
                  <a:gd name="T17" fmla="*/ 2147483646 h 132"/>
                  <a:gd name="T18" fmla="*/ 2147483646 w 216"/>
                  <a:gd name="T19" fmla="*/ 2147483646 h 132"/>
                  <a:gd name="T20" fmla="*/ 2147483646 w 216"/>
                  <a:gd name="T21" fmla="*/ 2147483646 h 132"/>
                  <a:gd name="T22" fmla="*/ 2147483646 w 216"/>
                  <a:gd name="T23" fmla="*/ 2147483646 h 132"/>
                  <a:gd name="T24" fmla="*/ 2147483646 w 216"/>
                  <a:gd name="T25" fmla="*/ 2147483646 h 132"/>
                  <a:gd name="T26" fmla="*/ 2147483646 w 216"/>
                  <a:gd name="T27" fmla="*/ 2147483646 h 132"/>
                  <a:gd name="T28" fmla="*/ 2147483646 w 216"/>
                  <a:gd name="T29" fmla="*/ 2147483646 h 132"/>
                  <a:gd name="T30" fmla="*/ 2147483646 w 216"/>
                  <a:gd name="T31" fmla="*/ 2147483646 h 132"/>
                  <a:gd name="T32" fmla="*/ 2147483646 w 216"/>
                  <a:gd name="T33" fmla="*/ 2147483646 h 132"/>
                  <a:gd name="T34" fmla="*/ 2147483646 w 216"/>
                  <a:gd name="T35" fmla="*/ 2147483646 h 132"/>
                  <a:gd name="T36" fmla="*/ 2147483646 w 216"/>
                  <a:gd name="T37" fmla="*/ 2147483646 h 132"/>
                  <a:gd name="T38" fmla="*/ 2147483646 w 216"/>
                  <a:gd name="T39" fmla="*/ 2147483646 h 132"/>
                  <a:gd name="T40" fmla="*/ 2147483646 w 216"/>
                  <a:gd name="T41" fmla="*/ 2147483646 h 132"/>
                  <a:gd name="T42" fmla="*/ 2147483646 w 216"/>
                  <a:gd name="T43" fmla="*/ 2147483646 h 132"/>
                  <a:gd name="T44" fmla="*/ 2147483646 w 216"/>
                  <a:gd name="T45" fmla="*/ 2147483646 h 132"/>
                  <a:gd name="T46" fmla="*/ 2147483646 w 216"/>
                  <a:gd name="T47" fmla="*/ 2147483646 h 132"/>
                  <a:gd name="T48" fmla="*/ 2147483646 w 216"/>
                  <a:gd name="T49" fmla="*/ 2147483646 h 132"/>
                  <a:gd name="T50" fmla="*/ 2147483646 w 216"/>
                  <a:gd name="T51" fmla="*/ 2147483646 h 132"/>
                  <a:gd name="T52" fmla="*/ 2147483646 w 216"/>
                  <a:gd name="T53" fmla="*/ 2147483646 h 132"/>
                  <a:gd name="T54" fmla="*/ 2147483646 w 216"/>
                  <a:gd name="T55" fmla="*/ 2147483646 h 132"/>
                  <a:gd name="T56" fmla="*/ 2147483646 w 216"/>
                  <a:gd name="T57" fmla="*/ 2147483646 h 132"/>
                  <a:gd name="T58" fmla="*/ 2147483646 w 216"/>
                  <a:gd name="T59" fmla="*/ 2147483646 h 132"/>
                  <a:gd name="T60" fmla="*/ 2147483646 w 216"/>
                  <a:gd name="T61" fmla="*/ 2147483646 h 132"/>
                  <a:gd name="T62" fmla="*/ 2147483646 w 216"/>
                  <a:gd name="T63" fmla="*/ 2147483646 h 132"/>
                  <a:gd name="T64" fmla="*/ 2147483646 w 216"/>
                  <a:gd name="T65" fmla="*/ 2147483646 h 132"/>
                  <a:gd name="T66" fmla="*/ 2147483646 w 216"/>
                  <a:gd name="T67" fmla="*/ 2147483646 h 132"/>
                  <a:gd name="T68" fmla="*/ 2147483646 w 216"/>
                  <a:gd name="T69" fmla="*/ 2147483646 h 132"/>
                  <a:gd name="T70" fmla="*/ 2147483646 w 216"/>
                  <a:gd name="T71" fmla="*/ 2147483646 h 132"/>
                  <a:gd name="T72" fmla="*/ 2147483646 w 216"/>
                  <a:gd name="T73" fmla="*/ 2147483646 h 132"/>
                  <a:gd name="T74" fmla="*/ 2147483646 w 216"/>
                  <a:gd name="T75" fmla="*/ 2147483646 h 132"/>
                  <a:gd name="T76" fmla="*/ 2147483646 w 216"/>
                  <a:gd name="T77" fmla="*/ 2147483646 h 132"/>
                  <a:gd name="T78" fmla="*/ 2147483646 w 216"/>
                  <a:gd name="T79" fmla="*/ 2147483646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 h="132">
                    <a:moveTo>
                      <a:pt x="0" y="131"/>
                    </a:moveTo>
                    <a:lnTo>
                      <a:pt x="0" y="131"/>
                    </a:lnTo>
                    <a:lnTo>
                      <a:pt x="4" y="132"/>
                    </a:lnTo>
                    <a:lnTo>
                      <a:pt x="8" y="132"/>
                    </a:lnTo>
                    <a:lnTo>
                      <a:pt x="13" y="131"/>
                    </a:lnTo>
                    <a:lnTo>
                      <a:pt x="16" y="131"/>
                    </a:lnTo>
                    <a:lnTo>
                      <a:pt x="19" y="130"/>
                    </a:lnTo>
                    <a:lnTo>
                      <a:pt x="21" y="128"/>
                    </a:lnTo>
                    <a:lnTo>
                      <a:pt x="23" y="126"/>
                    </a:lnTo>
                    <a:lnTo>
                      <a:pt x="25" y="123"/>
                    </a:lnTo>
                    <a:lnTo>
                      <a:pt x="27" y="120"/>
                    </a:lnTo>
                    <a:lnTo>
                      <a:pt x="29" y="117"/>
                    </a:lnTo>
                    <a:lnTo>
                      <a:pt x="30" y="114"/>
                    </a:lnTo>
                    <a:lnTo>
                      <a:pt x="32" y="111"/>
                    </a:lnTo>
                    <a:lnTo>
                      <a:pt x="34" y="108"/>
                    </a:lnTo>
                    <a:lnTo>
                      <a:pt x="36" y="105"/>
                    </a:lnTo>
                    <a:lnTo>
                      <a:pt x="38" y="103"/>
                    </a:lnTo>
                    <a:lnTo>
                      <a:pt x="41" y="101"/>
                    </a:lnTo>
                    <a:lnTo>
                      <a:pt x="43" y="99"/>
                    </a:lnTo>
                    <a:lnTo>
                      <a:pt x="46" y="97"/>
                    </a:lnTo>
                    <a:lnTo>
                      <a:pt x="49" y="96"/>
                    </a:lnTo>
                    <a:lnTo>
                      <a:pt x="53" y="95"/>
                    </a:lnTo>
                    <a:lnTo>
                      <a:pt x="56" y="95"/>
                    </a:lnTo>
                    <a:lnTo>
                      <a:pt x="60" y="95"/>
                    </a:lnTo>
                    <a:lnTo>
                      <a:pt x="63" y="94"/>
                    </a:lnTo>
                    <a:lnTo>
                      <a:pt x="67" y="94"/>
                    </a:lnTo>
                    <a:lnTo>
                      <a:pt x="70" y="94"/>
                    </a:lnTo>
                    <a:lnTo>
                      <a:pt x="74" y="94"/>
                    </a:lnTo>
                    <a:lnTo>
                      <a:pt x="78" y="94"/>
                    </a:lnTo>
                    <a:lnTo>
                      <a:pt x="81" y="93"/>
                    </a:lnTo>
                    <a:lnTo>
                      <a:pt x="83" y="92"/>
                    </a:lnTo>
                    <a:lnTo>
                      <a:pt x="86" y="91"/>
                    </a:lnTo>
                    <a:lnTo>
                      <a:pt x="88" y="88"/>
                    </a:lnTo>
                    <a:lnTo>
                      <a:pt x="90" y="86"/>
                    </a:lnTo>
                    <a:lnTo>
                      <a:pt x="92" y="83"/>
                    </a:lnTo>
                    <a:lnTo>
                      <a:pt x="94" y="80"/>
                    </a:lnTo>
                    <a:lnTo>
                      <a:pt x="95" y="77"/>
                    </a:lnTo>
                    <a:lnTo>
                      <a:pt x="97" y="74"/>
                    </a:lnTo>
                    <a:lnTo>
                      <a:pt x="98" y="71"/>
                    </a:lnTo>
                    <a:lnTo>
                      <a:pt x="100" y="67"/>
                    </a:lnTo>
                    <a:lnTo>
                      <a:pt x="102" y="64"/>
                    </a:lnTo>
                    <a:lnTo>
                      <a:pt x="104" y="62"/>
                    </a:lnTo>
                    <a:lnTo>
                      <a:pt x="107" y="60"/>
                    </a:lnTo>
                    <a:lnTo>
                      <a:pt x="109" y="59"/>
                    </a:lnTo>
                    <a:lnTo>
                      <a:pt x="113" y="58"/>
                    </a:lnTo>
                    <a:lnTo>
                      <a:pt x="116" y="57"/>
                    </a:lnTo>
                    <a:lnTo>
                      <a:pt x="120" y="57"/>
                    </a:lnTo>
                    <a:lnTo>
                      <a:pt x="124" y="57"/>
                    </a:lnTo>
                    <a:lnTo>
                      <a:pt x="127" y="57"/>
                    </a:lnTo>
                    <a:lnTo>
                      <a:pt x="131" y="57"/>
                    </a:lnTo>
                    <a:lnTo>
                      <a:pt x="134" y="57"/>
                    </a:lnTo>
                    <a:lnTo>
                      <a:pt x="138" y="57"/>
                    </a:lnTo>
                    <a:lnTo>
                      <a:pt x="142" y="57"/>
                    </a:lnTo>
                    <a:lnTo>
                      <a:pt x="145" y="56"/>
                    </a:lnTo>
                    <a:lnTo>
                      <a:pt x="147" y="54"/>
                    </a:lnTo>
                    <a:lnTo>
                      <a:pt x="150" y="53"/>
                    </a:lnTo>
                    <a:lnTo>
                      <a:pt x="152" y="50"/>
                    </a:lnTo>
                    <a:lnTo>
                      <a:pt x="154" y="47"/>
                    </a:lnTo>
                    <a:lnTo>
                      <a:pt x="156" y="44"/>
                    </a:lnTo>
                    <a:lnTo>
                      <a:pt x="157" y="40"/>
                    </a:lnTo>
                    <a:lnTo>
                      <a:pt x="159" y="37"/>
                    </a:lnTo>
                    <a:lnTo>
                      <a:pt x="160" y="34"/>
                    </a:lnTo>
                    <a:lnTo>
                      <a:pt x="162" y="30"/>
                    </a:lnTo>
                    <a:lnTo>
                      <a:pt x="163" y="27"/>
                    </a:lnTo>
                    <a:lnTo>
                      <a:pt x="165" y="24"/>
                    </a:lnTo>
                    <a:lnTo>
                      <a:pt x="167" y="21"/>
                    </a:lnTo>
                    <a:lnTo>
                      <a:pt x="170" y="20"/>
                    </a:lnTo>
                    <a:lnTo>
                      <a:pt x="172" y="19"/>
                    </a:lnTo>
                    <a:lnTo>
                      <a:pt x="174" y="18"/>
                    </a:lnTo>
                    <a:lnTo>
                      <a:pt x="177" y="17"/>
                    </a:lnTo>
                    <a:lnTo>
                      <a:pt x="180" y="16"/>
                    </a:lnTo>
                    <a:lnTo>
                      <a:pt x="183" y="15"/>
                    </a:lnTo>
                    <a:lnTo>
                      <a:pt x="187" y="14"/>
                    </a:lnTo>
                    <a:lnTo>
                      <a:pt x="190" y="13"/>
                    </a:lnTo>
                    <a:lnTo>
                      <a:pt x="194" y="12"/>
                    </a:lnTo>
                    <a:lnTo>
                      <a:pt x="197" y="11"/>
                    </a:lnTo>
                    <a:lnTo>
                      <a:pt x="200" y="9"/>
                    </a:lnTo>
                    <a:lnTo>
                      <a:pt x="203" y="7"/>
                    </a:lnTo>
                    <a:lnTo>
                      <a:pt x="207" y="5"/>
                    </a:lnTo>
                    <a:lnTo>
                      <a:pt x="212" y="2"/>
                    </a:lnTo>
                    <a:lnTo>
                      <a:pt x="216" y="0"/>
                    </a:lnTo>
                  </a:path>
                </a:pathLst>
              </a:custGeom>
              <a:noFill/>
              <a:ln w="10" cap="flat">
                <a:solidFill>
                  <a:srgbClr val="D00000"/>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 name="Freeform 95">
                <a:extLst>
                  <a:ext uri="{FF2B5EF4-FFF2-40B4-BE49-F238E27FC236}">
                    <a16:creationId xmlns:a16="http://schemas.microsoft.com/office/drawing/2014/main" id="{DD38E18A-2C48-0D41-992D-758AF9643CD0}"/>
                  </a:ext>
                </a:extLst>
              </p:cNvPr>
              <p:cNvSpPr>
                <a:spLocks/>
              </p:cNvSpPr>
              <p:nvPr/>
            </p:nvSpPr>
            <p:spPr bwMode="auto">
              <a:xfrm>
                <a:off x="6051550" y="5211762"/>
                <a:ext cx="38100" cy="30162"/>
              </a:xfrm>
              <a:custGeom>
                <a:avLst/>
                <a:gdLst>
                  <a:gd name="T0" fmla="*/ 0 w 24"/>
                  <a:gd name="T1" fmla="*/ 2147483646 h 19"/>
                  <a:gd name="T2" fmla="*/ 2147483646 w 24"/>
                  <a:gd name="T3" fmla="*/ 0 h 19"/>
                  <a:gd name="T4" fmla="*/ 2147483646 w 24"/>
                  <a:gd name="T5" fmla="*/ 2147483646 h 19"/>
                  <a:gd name="T6" fmla="*/ 0 w 24"/>
                  <a:gd name="T7" fmla="*/ 214748364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9">
                    <a:moveTo>
                      <a:pt x="0" y="8"/>
                    </a:moveTo>
                    <a:lnTo>
                      <a:pt x="24" y="0"/>
                    </a:lnTo>
                    <a:lnTo>
                      <a:pt x="6" y="19"/>
                    </a:lnTo>
                    <a:lnTo>
                      <a:pt x="0" y="8"/>
                    </a:lnTo>
                    <a:close/>
                  </a:path>
                </a:pathLst>
              </a:custGeom>
              <a:solidFill>
                <a:srgbClr val="D00000"/>
              </a:solidFill>
              <a:ln w="5" cap="flat">
                <a:solidFill>
                  <a:srgbClr val="D00000"/>
                </a:solidFill>
                <a:prstDash val="solid"/>
                <a:miter lim="800000"/>
                <a:headEnd/>
                <a:tailEnd/>
              </a:ln>
            </p:spPr>
            <p:txBody>
              <a:bodyPr/>
              <a:lstStyle/>
              <a:p>
                <a:endParaRPr lang="fr-FR"/>
              </a:p>
            </p:txBody>
          </p:sp>
        </p:grpSp>
      </p:grpSp>
      <p:sp>
        <p:nvSpPr>
          <p:cNvPr id="165" name="Flèche vers la gauche 164">
            <a:extLst>
              <a:ext uri="{FF2B5EF4-FFF2-40B4-BE49-F238E27FC236}">
                <a16:creationId xmlns:a16="http://schemas.microsoft.com/office/drawing/2014/main" id="{F1F84FE2-5F5B-EC4D-B830-A38A0D231C9C}"/>
              </a:ext>
            </a:extLst>
          </p:cNvPr>
          <p:cNvSpPr/>
          <p:nvPr/>
        </p:nvSpPr>
        <p:spPr>
          <a:xfrm rot="13002788">
            <a:off x="3820906" y="3343991"/>
            <a:ext cx="396780" cy="205448"/>
          </a:xfrm>
          <a:prstGeom prst="leftArrow">
            <a:avLst>
              <a:gd name="adj1" fmla="val 45955"/>
              <a:gd name="adj2" fmla="val 5263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ZoneTexte 165">
            <a:extLst>
              <a:ext uri="{FF2B5EF4-FFF2-40B4-BE49-F238E27FC236}">
                <a16:creationId xmlns:a16="http://schemas.microsoft.com/office/drawing/2014/main" id="{D0D4900F-BD01-A345-9E33-D4B782B9B3F3}"/>
              </a:ext>
            </a:extLst>
          </p:cNvPr>
          <p:cNvSpPr txBox="1"/>
          <p:nvPr/>
        </p:nvSpPr>
        <p:spPr>
          <a:xfrm>
            <a:off x="273819" y="3625260"/>
            <a:ext cx="3592279" cy="1492716"/>
          </a:xfrm>
          <a:prstGeom prst="rect">
            <a:avLst/>
          </a:prstGeom>
          <a:noFill/>
        </p:spPr>
        <p:txBody>
          <a:bodyPr wrap="square" rtlCol="0">
            <a:spAutoFit/>
          </a:bodyPr>
          <a:lstStyle/>
          <a:p>
            <a:pPr marL="285750" lvl="6" indent="-285750">
              <a:lnSpc>
                <a:spcPct val="150000"/>
              </a:lnSpc>
              <a:buSzPct val="80000"/>
              <a:buFont typeface="Wingdings" pitchFamily="2" charset="2"/>
              <a:buChar char="Ø"/>
            </a:pPr>
            <a:r>
              <a:rPr lang="en-US" sz="1400" dirty="0">
                <a:latin typeface="+mn-lt"/>
              </a:rPr>
              <a:t>Linac-like beam quality </a:t>
            </a:r>
          </a:p>
          <a:p>
            <a:pPr marL="285750" lvl="6" indent="-285750">
              <a:buSzPct val="80000"/>
              <a:buFont typeface="Wingdings" pitchFamily="2" charset="2"/>
              <a:buChar char="Ø"/>
            </a:pPr>
            <a:r>
              <a:rPr lang="en-US" sz="1400" dirty="0">
                <a:latin typeface="+mn-lt"/>
              </a:rPr>
              <a:t>Easy to upgrade (add linac section or recirculation passes)</a:t>
            </a:r>
          </a:p>
          <a:p>
            <a:pPr marL="285750" lvl="6" indent="-285750">
              <a:buSzPct val="80000"/>
              <a:buFont typeface="Wingdings" pitchFamily="2" charset="2"/>
              <a:buChar char="Ø"/>
            </a:pPr>
            <a:r>
              <a:rPr lang="en-US" sz="1400" dirty="0">
                <a:latin typeface="+mn-lt"/>
              </a:rPr>
              <a:t>Tolerate more “damage” to the beam from collisions with another beam (the beam is dumped soon after)</a:t>
            </a:r>
          </a:p>
        </p:txBody>
      </p:sp>
      <p:sp>
        <p:nvSpPr>
          <p:cNvPr id="167" name="ZoneTexte 166">
            <a:extLst>
              <a:ext uri="{FF2B5EF4-FFF2-40B4-BE49-F238E27FC236}">
                <a16:creationId xmlns:a16="http://schemas.microsoft.com/office/drawing/2014/main" id="{0005394C-FD2F-E049-B47F-8E6EB938A23C}"/>
              </a:ext>
            </a:extLst>
          </p:cNvPr>
          <p:cNvSpPr txBox="1"/>
          <p:nvPr/>
        </p:nvSpPr>
        <p:spPr>
          <a:xfrm>
            <a:off x="7004030" y="3677816"/>
            <a:ext cx="3723245" cy="1600438"/>
          </a:xfrm>
          <a:prstGeom prst="rect">
            <a:avLst/>
          </a:prstGeom>
          <a:noFill/>
        </p:spPr>
        <p:txBody>
          <a:bodyPr wrap="square" rtlCol="0">
            <a:spAutoFit/>
          </a:bodyPr>
          <a:lstStyle/>
          <a:p>
            <a:pPr marL="285750" lvl="1" indent="-285750">
              <a:buSzPct val="80000"/>
              <a:buFont typeface="Wingdings" pitchFamily="2" charset="2"/>
              <a:buChar char="Ø"/>
            </a:pPr>
            <a:r>
              <a:rPr lang="en-US" sz="1400" dirty="0">
                <a:latin typeface="+mn-lt"/>
              </a:rPr>
              <a:t>High beam current possible (RF power limit removed)</a:t>
            </a:r>
          </a:p>
          <a:p>
            <a:pPr marL="285750" lvl="1" indent="-285750">
              <a:buSzPct val="80000"/>
              <a:buFont typeface="Wingdings" pitchFamily="2" charset="2"/>
              <a:buChar char="Ø"/>
            </a:pPr>
            <a:r>
              <a:rPr lang="en-US" sz="1400" dirty="0">
                <a:latin typeface="+mn-lt"/>
              </a:rPr>
              <a:t>Reduced power bill (RF power recovered)</a:t>
            </a:r>
          </a:p>
          <a:p>
            <a:pPr marL="285750" lvl="1" indent="-285750">
              <a:buSzPct val="80000"/>
              <a:buFont typeface="Wingdings" pitchFamily="2" charset="2"/>
              <a:buChar char="Ø"/>
            </a:pPr>
            <a:r>
              <a:rPr lang="en-US" sz="1400" dirty="0">
                <a:latin typeface="+mn-lt"/>
              </a:rPr>
              <a:t>Reduced cost of RF amplifiers (smaller RF power amplifiers)</a:t>
            </a:r>
          </a:p>
          <a:p>
            <a:pPr marL="285750" lvl="1" indent="-285750">
              <a:buSzPct val="80000"/>
              <a:buFont typeface="Wingdings" pitchFamily="2" charset="2"/>
              <a:buChar char="Ø"/>
            </a:pPr>
            <a:r>
              <a:rPr lang="en-US" sz="1400" dirty="0">
                <a:latin typeface="+mn-lt"/>
              </a:rPr>
              <a:t>Reduced beam power and energy in beam dump (less shielding / activation issues)</a:t>
            </a:r>
          </a:p>
        </p:txBody>
      </p:sp>
      <p:sp>
        <p:nvSpPr>
          <p:cNvPr id="169" name="Rectangle 168">
            <a:extLst>
              <a:ext uri="{FF2B5EF4-FFF2-40B4-BE49-F238E27FC236}">
                <a16:creationId xmlns:a16="http://schemas.microsoft.com/office/drawing/2014/main" id="{484EC890-998A-7B43-85CF-E5C7B1914CC8}"/>
              </a:ext>
            </a:extLst>
          </p:cNvPr>
          <p:cNvSpPr/>
          <p:nvPr/>
        </p:nvSpPr>
        <p:spPr>
          <a:xfrm>
            <a:off x="1475661" y="5271167"/>
            <a:ext cx="7721242" cy="350865"/>
          </a:xfrm>
          <a:prstGeom prst="rect">
            <a:avLst/>
          </a:prstGeom>
          <a:ln w="15875">
            <a:solidFill>
              <a:schemeClr val="accent5">
                <a:lumMod val="75000"/>
              </a:schemeClr>
            </a:solidFill>
          </a:ln>
        </p:spPr>
        <p:txBody>
          <a:bodyPr wrap="square">
            <a:spAutoFit/>
          </a:bodyPr>
          <a:lstStyle/>
          <a:p>
            <a:pPr algn="ctr">
              <a:lnSpc>
                <a:spcPct val="120000"/>
              </a:lnSpc>
            </a:pPr>
            <a:r>
              <a:rPr lang="en-GB" altLang="en-US" sz="1500" b="1" dirty="0">
                <a:solidFill>
                  <a:srgbClr val="0070C0"/>
                </a:solidFill>
                <a:latin typeface="+mn-lt"/>
              </a:rPr>
              <a:t>High average beam power in compact machine, excellent beam parameters with high flexibility</a:t>
            </a:r>
          </a:p>
        </p:txBody>
      </p:sp>
      <p:sp>
        <p:nvSpPr>
          <p:cNvPr id="170" name="Flèche vers la gauche 169">
            <a:extLst>
              <a:ext uri="{FF2B5EF4-FFF2-40B4-BE49-F238E27FC236}">
                <a16:creationId xmlns:a16="http://schemas.microsoft.com/office/drawing/2014/main" id="{8C07785A-C920-C947-8E6C-AC5EB040D0EB}"/>
              </a:ext>
            </a:extLst>
          </p:cNvPr>
          <p:cNvSpPr/>
          <p:nvPr/>
        </p:nvSpPr>
        <p:spPr>
          <a:xfrm rot="19061917">
            <a:off x="6555994" y="3271983"/>
            <a:ext cx="396780" cy="205448"/>
          </a:xfrm>
          <a:prstGeom prst="leftArrow">
            <a:avLst>
              <a:gd name="adj1" fmla="val 45955"/>
              <a:gd name="adj2" fmla="val 5263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Espace réservé du pied de page 2">
            <a:extLst>
              <a:ext uri="{FF2B5EF4-FFF2-40B4-BE49-F238E27FC236}">
                <a16:creationId xmlns:a16="http://schemas.microsoft.com/office/drawing/2014/main" id="{B633083F-FF73-5E4F-A645-B4B6DCB9B339}"/>
              </a:ext>
            </a:extLst>
          </p:cNvPr>
          <p:cNvSpPr>
            <a:spLocks noGrp="1"/>
          </p:cNvSpPr>
          <p:nvPr>
            <p:ph type="ftr" sz="quarter" idx="11"/>
          </p:nvPr>
        </p:nvSpPr>
        <p:spPr>
          <a:xfrm>
            <a:off x="2938116" y="5714820"/>
            <a:ext cx="4896544" cy="322263"/>
          </a:xfrm>
        </p:spPr>
        <p:txBody>
          <a:bodyPr/>
          <a:lstStyle/>
          <a:p>
            <a:r>
              <a:rPr lang="fr-FR">
                <a:latin typeface="+mn-lt"/>
              </a:rPr>
              <a:t>Journées Réseau Instrumentation Faisceau 2022 </a:t>
            </a:r>
            <a:endParaRPr lang="fr-FR" dirty="0">
              <a:latin typeface="+mn-lt"/>
            </a:endParaRPr>
          </a:p>
        </p:txBody>
      </p:sp>
      <p:sp>
        <p:nvSpPr>
          <p:cNvPr id="168" name="Espace réservé de la date 1">
            <a:extLst>
              <a:ext uri="{FF2B5EF4-FFF2-40B4-BE49-F238E27FC236}">
                <a16:creationId xmlns:a16="http://schemas.microsoft.com/office/drawing/2014/main" id="{99E5DAC0-3A5D-7545-82AB-743910CF7CD6}"/>
              </a:ext>
            </a:extLst>
          </p:cNvPr>
          <p:cNvSpPr>
            <a:spLocks noGrp="1"/>
          </p:cNvSpPr>
          <p:nvPr>
            <p:ph type="dt" sz="half" idx="10"/>
          </p:nvPr>
        </p:nvSpPr>
        <p:spPr>
          <a:xfrm>
            <a:off x="201812" y="5714820"/>
            <a:ext cx="2411556" cy="322263"/>
          </a:xfrm>
        </p:spPr>
        <p:txBody>
          <a:bodyPr/>
          <a:lstStyle/>
          <a:p>
            <a:r>
              <a:rPr lang="fr-FR">
                <a:latin typeface="+mn-lt"/>
              </a:rPr>
              <a:t>07/04/2022</a:t>
            </a:r>
            <a:endParaRPr lang="fr-FR" dirty="0">
              <a:latin typeface="+mn-lt"/>
            </a:endParaRPr>
          </a:p>
        </p:txBody>
      </p:sp>
    </p:spTree>
    <p:extLst>
      <p:ext uri="{BB962C8B-B14F-4D97-AF65-F5344CB8AC3E}">
        <p14:creationId xmlns:p14="http://schemas.microsoft.com/office/powerpoint/2010/main" val="147214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FC37C-65FE-4E01-8203-5343E4809B2A}"/>
              </a:ext>
            </a:extLst>
          </p:cNvPr>
          <p:cNvSpPr>
            <a:spLocks noGrp="1"/>
          </p:cNvSpPr>
          <p:nvPr>
            <p:ph type="title"/>
          </p:nvPr>
        </p:nvSpPr>
        <p:spPr/>
        <p:txBody>
          <a:bodyPr/>
          <a:lstStyle/>
          <a:p>
            <a:r>
              <a:rPr lang="fr-FR" dirty="0">
                <a:solidFill>
                  <a:schemeClr val="accent5">
                    <a:lumMod val="75000"/>
                  </a:schemeClr>
                </a:solidFill>
                <a:latin typeface="+mn-lt"/>
              </a:rPr>
              <a:t>But </a:t>
            </a:r>
            <a:r>
              <a:rPr lang="fr-FR" dirty="0" err="1">
                <a:solidFill>
                  <a:schemeClr val="accent5">
                    <a:lumMod val="75000"/>
                  </a:schemeClr>
                </a:solidFill>
                <a:latin typeface="+mn-lt"/>
              </a:rPr>
              <a:t>also</a:t>
            </a:r>
            <a:r>
              <a:rPr lang="fr-FR" dirty="0">
                <a:solidFill>
                  <a:schemeClr val="accent5">
                    <a:lumMod val="75000"/>
                  </a:schemeClr>
                </a:solidFill>
                <a:latin typeface="+mn-lt"/>
              </a:rPr>
              <a:t>…</a:t>
            </a:r>
          </a:p>
        </p:txBody>
      </p:sp>
      <p:sp>
        <p:nvSpPr>
          <p:cNvPr id="7" name="Espace réservé de la date 6">
            <a:extLst>
              <a:ext uri="{FF2B5EF4-FFF2-40B4-BE49-F238E27FC236}">
                <a16:creationId xmlns:a16="http://schemas.microsoft.com/office/drawing/2014/main" id="{5C3C2F5D-682E-4160-B5AE-C1D604870EF1}"/>
              </a:ext>
            </a:extLst>
          </p:cNvPr>
          <p:cNvSpPr>
            <a:spLocks noGrp="1"/>
          </p:cNvSpPr>
          <p:nvPr>
            <p:ph type="dt" sz="half" idx="10"/>
          </p:nvPr>
        </p:nvSpPr>
        <p:spPr/>
        <p:txBody>
          <a:bodyPr/>
          <a:lstStyle/>
          <a:p>
            <a:r>
              <a:rPr lang="fr-FR"/>
              <a:t>07/04/2022</a:t>
            </a:r>
            <a:endParaRPr lang="fr-FR" dirty="0"/>
          </a:p>
        </p:txBody>
      </p:sp>
      <p:sp>
        <p:nvSpPr>
          <p:cNvPr id="8" name="Espace réservé du pied de page 7">
            <a:extLst>
              <a:ext uri="{FF2B5EF4-FFF2-40B4-BE49-F238E27FC236}">
                <a16:creationId xmlns:a16="http://schemas.microsoft.com/office/drawing/2014/main" id="{0523D8D3-9A7B-4FF0-B56A-EA8E87106297}"/>
              </a:ext>
            </a:extLst>
          </p:cNvPr>
          <p:cNvSpPr>
            <a:spLocks noGrp="1"/>
          </p:cNvSpPr>
          <p:nvPr>
            <p:ph type="ftr" sz="quarter" idx="11"/>
          </p:nvPr>
        </p:nvSpPr>
        <p:spPr/>
        <p:txBody>
          <a:bodyPr/>
          <a:lstStyle/>
          <a:p>
            <a:r>
              <a:rPr lang="fr-FR"/>
              <a:t>Journées Réseau Instrumentation Faisceau 2022 </a:t>
            </a:r>
            <a:endParaRPr lang="fr-FR" dirty="0"/>
          </a:p>
        </p:txBody>
      </p:sp>
      <p:sp>
        <p:nvSpPr>
          <p:cNvPr id="9" name="Espace réservé du numéro de diapositive 8">
            <a:extLst>
              <a:ext uri="{FF2B5EF4-FFF2-40B4-BE49-F238E27FC236}">
                <a16:creationId xmlns:a16="http://schemas.microsoft.com/office/drawing/2014/main" id="{F1EF8416-C857-4136-A895-F03BEB11DA1D}"/>
              </a:ext>
            </a:extLst>
          </p:cNvPr>
          <p:cNvSpPr>
            <a:spLocks noGrp="1"/>
          </p:cNvSpPr>
          <p:nvPr>
            <p:ph type="sldNum" sz="quarter" idx="12"/>
          </p:nvPr>
        </p:nvSpPr>
        <p:spPr/>
        <p:txBody>
          <a:bodyPr/>
          <a:lstStyle/>
          <a:p>
            <a:fld id="{77E71596-5F9D-49C5-9701-16B3CA54319D}" type="slidenum">
              <a:rPr lang="fr-FR" smtClean="0"/>
              <a:pPr/>
              <a:t>20</a:t>
            </a:fld>
            <a:endParaRPr lang="fr-FR" dirty="0"/>
          </a:p>
        </p:txBody>
      </p:sp>
      <p:pic>
        <p:nvPicPr>
          <p:cNvPr id="10" name="Image 9">
            <a:extLst>
              <a:ext uri="{FF2B5EF4-FFF2-40B4-BE49-F238E27FC236}">
                <a16:creationId xmlns:a16="http://schemas.microsoft.com/office/drawing/2014/main" id="{22ADDA25-3F63-4E00-8E4D-3684F0C4CF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812" y="764381"/>
            <a:ext cx="5688632" cy="2411186"/>
          </a:xfrm>
          <a:prstGeom prst="rect">
            <a:avLst/>
          </a:prstGeom>
          <a:solidFill>
            <a:srgbClr val="FF0000"/>
          </a:solidFill>
          <a:ln w="38100">
            <a:solidFill>
              <a:srgbClr val="FF0000"/>
            </a:solidFill>
          </a:ln>
        </p:spPr>
      </p:pic>
      <p:grpSp>
        <p:nvGrpSpPr>
          <p:cNvPr id="11" name="Groupe 10">
            <a:extLst>
              <a:ext uri="{FF2B5EF4-FFF2-40B4-BE49-F238E27FC236}">
                <a16:creationId xmlns:a16="http://schemas.microsoft.com/office/drawing/2014/main" id="{41C77A18-FCBE-4764-8B3E-466593FE47A0}"/>
              </a:ext>
            </a:extLst>
          </p:cNvPr>
          <p:cNvGrpSpPr/>
          <p:nvPr/>
        </p:nvGrpSpPr>
        <p:grpSpPr>
          <a:xfrm>
            <a:off x="6119256" y="704909"/>
            <a:ext cx="4626639" cy="3292475"/>
            <a:chOff x="433632" y="136525"/>
            <a:chExt cx="8613981" cy="5895981"/>
          </a:xfrm>
        </p:grpSpPr>
        <p:pic>
          <p:nvPicPr>
            <p:cNvPr id="12" name="Image 11">
              <a:extLst>
                <a:ext uri="{FF2B5EF4-FFF2-40B4-BE49-F238E27FC236}">
                  <a16:creationId xmlns:a16="http://schemas.microsoft.com/office/drawing/2014/main" id="{1CFAD3F8-2378-4DF2-9256-F1644C918A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632" y="136525"/>
              <a:ext cx="8283409" cy="5895981"/>
            </a:xfrm>
            <a:prstGeom prst="rect">
              <a:avLst/>
            </a:prstGeom>
            <a:ln w="38100">
              <a:solidFill>
                <a:srgbClr val="7A286A"/>
              </a:solidFill>
            </a:ln>
          </p:spPr>
        </p:pic>
        <p:sp>
          <p:nvSpPr>
            <p:cNvPr id="13" name="Rectangle 12">
              <a:extLst>
                <a:ext uri="{FF2B5EF4-FFF2-40B4-BE49-F238E27FC236}">
                  <a16:creationId xmlns:a16="http://schemas.microsoft.com/office/drawing/2014/main" id="{A6F57EA3-E00B-44EA-95A7-D5736B97BCA0}"/>
                </a:ext>
              </a:extLst>
            </p:cNvPr>
            <p:cNvSpPr/>
            <p:nvPr/>
          </p:nvSpPr>
          <p:spPr>
            <a:xfrm>
              <a:off x="6535258" y="4778650"/>
              <a:ext cx="2512355" cy="125385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Evaluation </a:t>
              </a:r>
              <a:r>
                <a:rPr lang="fr-FR" sz="1100" b="1" dirty="0" err="1"/>
                <a:t>is</a:t>
              </a:r>
              <a:r>
                <a:rPr lang="fr-FR" sz="1100" b="1" dirty="0"/>
                <a:t> </a:t>
              </a:r>
              <a:r>
                <a:rPr lang="fr-FR" sz="1100" b="1" dirty="0" err="1"/>
                <a:t>going</a:t>
              </a:r>
              <a:r>
                <a:rPr lang="fr-FR" sz="1100" b="1" dirty="0"/>
                <a:t> : </a:t>
              </a:r>
            </a:p>
            <a:p>
              <a:pPr algn="ctr"/>
              <a:r>
                <a:rPr lang="fr-FR" sz="1100" b="1" dirty="0"/>
                <a:t>250 &amp; 500 MeV </a:t>
              </a:r>
              <a:r>
                <a:rPr lang="fr-FR" sz="1100" b="1" dirty="0" err="1"/>
                <a:t>beam</a:t>
              </a:r>
              <a:endParaRPr lang="fr-FR" sz="1100" b="1" dirty="0"/>
            </a:p>
          </p:txBody>
        </p:sp>
      </p:grpSp>
      <p:sp>
        <p:nvSpPr>
          <p:cNvPr id="14" name="ZoneTexte 13">
            <a:extLst>
              <a:ext uri="{FF2B5EF4-FFF2-40B4-BE49-F238E27FC236}">
                <a16:creationId xmlns:a16="http://schemas.microsoft.com/office/drawing/2014/main" id="{65AF3390-61AB-4E77-9B79-6251DC0C95D8}"/>
              </a:ext>
            </a:extLst>
          </p:cNvPr>
          <p:cNvSpPr txBox="1"/>
          <p:nvPr/>
        </p:nvSpPr>
        <p:spPr>
          <a:xfrm>
            <a:off x="2067564" y="5295107"/>
            <a:ext cx="6263446" cy="400110"/>
          </a:xfrm>
          <a:prstGeom prst="rect">
            <a:avLst/>
          </a:prstGeom>
          <a:solidFill>
            <a:schemeClr val="accent4"/>
          </a:solidFill>
        </p:spPr>
        <p:txBody>
          <a:bodyPr wrap="none" rtlCol="0">
            <a:spAutoFit/>
          </a:bodyPr>
          <a:lstStyle/>
          <a:p>
            <a:r>
              <a:rPr lang="fr-FR" dirty="0" err="1"/>
              <a:t>Physics</a:t>
            </a:r>
            <a:r>
              <a:rPr lang="fr-FR" dirty="0"/>
              <a:t> Workshop </a:t>
            </a:r>
            <a:r>
              <a:rPr lang="fr-FR" dirty="0" err="1"/>
              <a:t>organised</a:t>
            </a:r>
            <a:r>
              <a:rPr lang="fr-FR" dirty="0"/>
              <a:t> @ Orsay   9th Mai 2022</a:t>
            </a:r>
          </a:p>
        </p:txBody>
      </p:sp>
      <p:sp>
        <p:nvSpPr>
          <p:cNvPr id="15" name="ZoneTexte 14">
            <a:extLst>
              <a:ext uri="{FF2B5EF4-FFF2-40B4-BE49-F238E27FC236}">
                <a16:creationId xmlns:a16="http://schemas.microsoft.com/office/drawing/2014/main" id="{004C181F-16DF-49E6-81A9-F39925D4A538}"/>
              </a:ext>
            </a:extLst>
          </p:cNvPr>
          <p:cNvSpPr txBox="1"/>
          <p:nvPr/>
        </p:nvSpPr>
        <p:spPr>
          <a:xfrm>
            <a:off x="560707" y="3550274"/>
            <a:ext cx="2557861" cy="954107"/>
          </a:xfrm>
          <a:prstGeom prst="rect">
            <a:avLst/>
          </a:prstGeom>
          <a:noFill/>
        </p:spPr>
        <p:txBody>
          <a:bodyPr wrap="square" rtlCol="0">
            <a:spAutoFit/>
          </a:bodyPr>
          <a:lstStyle/>
          <a:p>
            <a:pPr algn="ctr"/>
            <a:r>
              <a:rPr lang="fr-FR" sz="1400" b="1" dirty="0" err="1">
                <a:solidFill>
                  <a:srgbClr val="FF0000"/>
                </a:solidFill>
                <a:latin typeface="+mn-lt"/>
              </a:rPr>
              <a:t>ep</a:t>
            </a:r>
            <a:r>
              <a:rPr lang="fr-FR" sz="1400" b="1" dirty="0">
                <a:solidFill>
                  <a:srgbClr val="FF0000"/>
                </a:solidFill>
                <a:latin typeface="+mn-lt"/>
              </a:rPr>
              <a:t> </a:t>
            </a:r>
            <a:r>
              <a:rPr lang="fr-FR" sz="1400" b="1" dirty="0" err="1">
                <a:solidFill>
                  <a:srgbClr val="FF0000"/>
                </a:solidFill>
                <a:latin typeface="+mn-lt"/>
              </a:rPr>
              <a:t>physics</a:t>
            </a:r>
            <a:r>
              <a:rPr lang="fr-FR" sz="1400" b="1" dirty="0">
                <a:solidFill>
                  <a:srgbClr val="FF0000"/>
                </a:solidFill>
                <a:latin typeface="+mn-lt"/>
              </a:rPr>
              <a:t> at 250MeV. </a:t>
            </a:r>
          </a:p>
          <a:p>
            <a:r>
              <a:rPr lang="fr-FR" sz="1400" dirty="0" err="1">
                <a:latin typeface="+mn-lt"/>
              </a:rPr>
              <a:t>Interesting</a:t>
            </a:r>
            <a:r>
              <a:rPr lang="fr-FR" sz="1400" dirty="0">
                <a:latin typeface="+mn-lt"/>
              </a:rPr>
              <a:t> </a:t>
            </a:r>
            <a:r>
              <a:rPr lang="fr-FR" sz="1400" dirty="0" err="1">
                <a:latin typeface="+mn-lt"/>
              </a:rPr>
              <a:t>measurement</a:t>
            </a:r>
            <a:r>
              <a:rPr lang="fr-FR" sz="1400" dirty="0">
                <a:latin typeface="+mn-lt"/>
              </a:rPr>
              <a:t> of </a:t>
            </a:r>
            <a:r>
              <a:rPr lang="fr-FR" sz="1400" dirty="0" err="1">
                <a:latin typeface="+mn-lt"/>
              </a:rPr>
              <a:t>nucleon</a:t>
            </a:r>
            <a:r>
              <a:rPr lang="fr-FR" sz="1400" dirty="0">
                <a:latin typeface="+mn-lt"/>
              </a:rPr>
              <a:t> </a:t>
            </a:r>
            <a:r>
              <a:rPr lang="fr-FR" sz="1400" dirty="0" err="1">
                <a:latin typeface="+mn-lt"/>
              </a:rPr>
              <a:t>form</a:t>
            </a:r>
            <a:r>
              <a:rPr lang="fr-FR" sz="1400" dirty="0">
                <a:latin typeface="+mn-lt"/>
              </a:rPr>
              <a:t> factor…</a:t>
            </a:r>
          </a:p>
          <a:p>
            <a:r>
              <a:rPr lang="fr-FR" sz="1400" dirty="0">
                <a:latin typeface="+mn-lt"/>
                <a:sym typeface="Wingdings" panose="05000000000000000000" pitchFamily="2" charset="2"/>
              </a:rPr>
              <a:t> </a:t>
            </a:r>
            <a:r>
              <a:rPr lang="fr-FR" sz="1400" dirty="0">
                <a:latin typeface="+mn-lt"/>
              </a:rPr>
              <a:t>Need and </a:t>
            </a:r>
            <a:r>
              <a:rPr lang="fr-FR" sz="1400" dirty="0" err="1">
                <a:latin typeface="+mn-lt"/>
              </a:rPr>
              <a:t>experiment</a:t>
            </a:r>
            <a:r>
              <a:rPr lang="fr-FR" sz="1400" dirty="0">
                <a:latin typeface="+mn-lt"/>
              </a:rPr>
              <a:t> at 50°</a:t>
            </a:r>
          </a:p>
        </p:txBody>
      </p:sp>
      <p:pic>
        <p:nvPicPr>
          <p:cNvPr id="16" name="Image 15">
            <a:extLst>
              <a:ext uri="{FF2B5EF4-FFF2-40B4-BE49-F238E27FC236}">
                <a16:creationId xmlns:a16="http://schemas.microsoft.com/office/drawing/2014/main" id="{DB792E12-C374-4EE9-AB02-3D9CDCEF8C0B}"/>
              </a:ext>
            </a:extLst>
          </p:cNvPr>
          <p:cNvPicPr>
            <a:picLocks noChangeAspect="1"/>
          </p:cNvPicPr>
          <p:nvPr/>
        </p:nvPicPr>
        <p:blipFill>
          <a:blip r:embed="rId4"/>
          <a:stretch>
            <a:fillRect/>
          </a:stretch>
        </p:blipFill>
        <p:spPr>
          <a:xfrm>
            <a:off x="2948249" y="3319599"/>
            <a:ext cx="2150107" cy="1918623"/>
          </a:xfrm>
          <a:prstGeom prst="rect">
            <a:avLst/>
          </a:prstGeom>
        </p:spPr>
      </p:pic>
      <p:sp>
        <p:nvSpPr>
          <p:cNvPr id="17" name="Rectangle 16">
            <a:extLst>
              <a:ext uri="{FF2B5EF4-FFF2-40B4-BE49-F238E27FC236}">
                <a16:creationId xmlns:a16="http://schemas.microsoft.com/office/drawing/2014/main" id="{700FC321-128A-4DE7-8A2F-17FE8AC11D52}"/>
              </a:ext>
            </a:extLst>
          </p:cNvPr>
          <p:cNvSpPr/>
          <p:nvPr/>
        </p:nvSpPr>
        <p:spPr>
          <a:xfrm>
            <a:off x="471717" y="3253789"/>
            <a:ext cx="5130694" cy="198443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65C0DCA8-E6E8-4CA2-B8C5-C84692026E79}"/>
              </a:ext>
            </a:extLst>
          </p:cNvPr>
          <p:cNvSpPr txBox="1"/>
          <p:nvPr/>
        </p:nvSpPr>
        <p:spPr>
          <a:xfrm>
            <a:off x="5985266" y="4027327"/>
            <a:ext cx="4691488" cy="584775"/>
          </a:xfrm>
          <a:prstGeom prst="rect">
            <a:avLst/>
          </a:prstGeom>
          <a:noFill/>
        </p:spPr>
        <p:txBody>
          <a:bodyPr wrap="square" rtlCol="0">
            <a:spAutoFit/>
          </a:bodyPr>
          <a:lstStyle/>
          <a:p>
            <a:r>
              <a:rPr lang="fr-FR" sz="1600" dirty="0">
                <a:latin typeface="+mn-lt"/>
              </a:rPr>
              <a:t>Investigations of applications </a:t>
            </a:r>
            <a:r>
              <a:rPr lang="fr-FR" sz="1600" dirty="0" err="1">
                <a:latin typeface="+mn-lt"/>
              </a:rPr>
              <a:t>uning</a:t>
            </a:r>
            <a:r>
              <a:rPr lang="fr-FR" sz="1600" dirty="0">
                <a:latin typeface="+mn-lt"/>
              </a:rPr>
              <a:t> the </a:t>
            </a:r>
            <a:r>
              <a:rPr lang="fr-FR" sz="1600" dirty="0" err="1">
                <a:latin typeface="+mn-lt"/>
              </a:rPr>
              <a:t>electron</a:t>
            </a:r>
            <a:r>
              <a:rPr lang="fr-FR" sz="1600" dirty="0">
                <a:latin typeface="+mn-lt"/>
              </a:rPr>
              <a:t> and photon </a:t>
            </a:r>
            <a:r>
              <a:rPr lang="fr-FR" sz="1600" dirty="0" err="1">
                <a:latin typeface="+mn-lt"/>
              </a:rPr>
              <a:t>beam</a:t>
            </a:r>
            <a:r>
              <a:rPr lang="fr-FR" sz="1600" dirty="0">
                <a:latin typeface="+mn-lt"/>
              </a:rPr>
              <a:t> (</a:t>
            </a:r>
            <a:r>
              <a:rPr lang="fr-FR" sz="1600" dirty="0" err="1">
                <a:latin typeface="+mn-lt"/>
              </a:rPr>
              <a:t>industrial</a:t>
            </a:r>
            <a:r>
              <a:rPr lang="fr-FR" sz="1600" dirty="0">
                <a:latin typeface="+mn-lt"/>
              </a:rPr>
              <a:t>, </a:t>
            </a:r>
            <a:r>
              <a:rPr lang="fr-FR" sz="1600" dirty="0" err="1">
                <a:latin typeface="+mn-lt"/>
              </a:rPr>
              <a:t>health</a:t>
            </a:r>
            <a:r>
              <a:rPr lang="fr-FR" sz="1600" dirty="0">
                <a:latin typeface="+mn-lt"/>
              </a:rPr>
              <a:t>, </a:t>
            </a:r>
            <a:r>
              <a:rPr lang="fr-FR" sz="1600" dirty="0" err="1">
                <a:latin typeface="+mn-lt"/>
              </a:rPr>
              <a:t>energy</a:t>
            </a:r>
            <a:r>
              <a:rPr lang="fr-FR" sz="1600" dirty="0">
                <a:latin typeface="+mn-lt"/>
              </a:rPr>
              <a:t>..)</a:t>
            </a:r>
          </a:p>
        </p:txBody>
      </p:sp>
    </p:spTree>
    <p:extLst>
      <p:ext uri="{BB962C8B-B14F-4D97-AF65-F5344CB8AC3E}">
        <p14:creationId xmlns:p14="http://schemas.microsoft.com/office/powerpoint/2010/main" val="11986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solidFill>
                  <a:schemeClr val="accent5">
                    <a:lumMod val="75000"/>
                  </a:schemeClr>
                </a:solidFill>
                <a:latin typeface="+mn-lt"/>
              </a:rPr>
              <a:t>Introduction- </a:t>
            </a:r>
            <a:r>
              <a:rPr lang="en-GB" dirty="0">
                <a:solidFill>
                  <a:schemeClr val="accent5">
                    <a:lumMod val="75000"/>
                  </a:schemeClr>
                </a:solidFill>
                <a:latin typeface="+mn-lt"/>
                <a:cs typeface="Arial" panose="020B0604020202020204" pitchFamily="34" charset="0"/>
              </a:rPr>
              <a:t>Energy Recovery in RF Fields</a:t>
            </a:r>
            <a:endParaRPr lang="en-GB" dirty="0">
              <a:solidFill>
                <a:schemeClr val="accent5">
                  <a:lumMod val="75000"/>
                </a:schemeClr>
              </a:solidFill>
              <a:latin typeface="+mn-lt"/>
            </a:endParaRP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3</a:t>
            </a:fld>
            <a:endParaRPr lang="fr-FR" dirty="0"/>
          </a:p>
        </p:txBody>
      </p:sp>
      <p:grpSp>
        <p:nvGrpSpPr>
          <p:cNvPr id="245" name="Groupe 244">
            <a:extLst>
              <a:ext uri="{FF2B5EF4-FFF2-40B4-BE49-F238E27FC236}">
                <a16:creationId xmlns:a16="http://schemas.microsoft.com/office/drawing/2014/main" id="{31DB410C-4C70-BD4F-A72E-DDB5109A4C96}"/>
              </a:ext>
            </a:extLst>
          </p:cNvPr>
          <p:cNvGrpSpPr/>
          <p:nvPr/>
        </p:nvGrpSpPr>
        <p:grpSpPr>
          <a:xfrm>
            <a:off x="3961035" y="2139944"/>
            <a:ext cx="877031" cy="1472383"/>
            <a:chOff x="2507670" y="2465855"/>
            <a:chExt cx="877031" cy="1472383"/>
          </a:xfrm>
        </p:grpSpPr>
        <p:sp>
          <p:nvSpPr>
            <p:cNvPr id="246" name="Freeform 101">
              <a:extLst>
                <a:ext uri="{FF2B5EF4-FFF2-40B4-BE49-F238E27FC236}">
                  <a16:creationId xmlns:a16="http://schemas.microsoft.com/office/drawing/2014/main" id="{6B3DD740-D0D2-4344-8413-C35F0D4661C9}"/>
                </a:ext>
              </a:extLst>
            </p:cNvPr>
            <p:cNvSpPr>
              <a:spLocks/>
            </p:cNvSpPr>
            <p:nvPr/>
          </p:nvSpPr>
          <p:spPr bwMode="auto">
            <a:xfrm rot="10800000">
              <a:off x="2507670" y="3357124"/>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a:p>
          </p:txBody>
        </p:sp>
        <p:sp>
          <p:nvSpPr>
            <p:cNvPr id="247" name="Freeform 102">
              <a:extLst>
                <a:ext uri="{FF2B5EF4-FFF2-40B4-BE49-F238E27FC236}">
                  <a16:creationId xmlns:a16="http://schemas.microsoft.com/office/drawing/2014/main" id="{BFBEFC43-1122-4149-83E3-8655BE425340}"/>
                </a:ext>
              </a:extLst>
            </p:cNvPr>
            <p:cNvSpPr>
              <a:spLocks/>
            </p:cNvSpPr>
            <p:nvPr/>
          </p:nvSpPr>
          <p:spPr bwMode="auto">
            <a:xfrm>
              <a:off x="2507670" y="2465855"/>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a:p>
          </p:txBody>
        </p:sp>
        <p:sp>
          <p:nvSpPr>
            <p:cNvPr id="248" name="Rectangle 103">
              <a:extLst>
                <a:ext uri="{FF2B5EF4-FFF2-40B4-BE49-F238E27FC236}">
                  <a16:creationId xmlns:a16="http://schemas.microsoft.com/office/drawing/2014/main" id="{3039DCF5-5C7A-9B40-B537-AEB7BF4A1D5B}"/>
                </a:ext>
              </a:extLst>
            </p:cNvPr>
            <p:cNvSpPr>
              <a:spLocks noChangeArrowheads="1"/>
            </p:cNvSpPr>
            <p:nvPr/>
          </p:nvSpPr>
          <p:spPr bwMode="auto">
            <a:xfrm>
              <a:off x="2518800" y="3046969"/>
              <a:ext cx="828060" cy="310155"/>
            </a:xfrm>
            <a:prstGeom prst="rect">
              <a:avLst/>
            </a:prstGeom>
            <a:solidFill>
              <a:srgbClr val="F36A71">
                <a:alpha val="20000"/>
              </a:srgbClr>
            </a:solidFill>
            <a:ln>
              <a:noFill/>
            </a:ln>
          </p:spPr>
          <p:txBody>
            <a:bodyPr wrap="none" anchor="ctr"/>
            <a:lstStyle/>
            <a:p>
              <a:endParaRPr lang="en-US" sz="3600">
                <a:solidFill>
                  <a:schemeClr val="tx1"/>
                </a:solidFill>
              </a:endParaRPr>
            </a:p>
          </p:txBody>
        </p:sp>
        <p:sp>
          <p:nvSpPr>
            <p:cNvPr id="249" name="Freeform 104">
              <a:extLst>
                <a:ext uri="{FF2B5EF4-FFF2-40B4-BE49-F238E27FC236}">
                  <a16:creationId xmlns:a16="http://schemas.microsoft.com/office/drawing/2014/main" id="{1A8FAF4B-6D49-5F4A-AD43-03172EC9514F}"/>
                </a:ext>
              </a:extLst>
            </p:cNvPr>
            <p:cNvSpPr>
              <a:spLocks/>
            </p:cNvSpPr>
            <p:nvPr/>
          </p:nvSpPr>
          <p:spPr bwMode="auto">
            <a:xfrm>
              <a:off x="2690199" y="343381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0" name="Freeform 109">
              <a:extLst>
                <a:ext uri="{FF2B5EF4-FFF2-40B4-BE49-F238E27FC236}">
                  <a16:creationId xmlns:a16="http://schemas.microsoft.com/office/drawing/2014/main" id="{4369313B-94B7-1549-92D6-7593CAA841E0}"/>
                </a:ext>
              </a:extLst>
            </p:cNvPr>
            <p:cNvSpPr>
              <a:spLocks/>
            </p:cNvSpPr>
            <p:nvPr/>
          </p:nvSpPr>
          <p:spPr bwMode="auto">
            <a:xfrm rot="10800000">
              <a:off x="2690199" y="2891892"/>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51" name="Freeform 110">
              <a:extLst>
                <a:ext uri="{FF2B5EF4-FFF2-40B4-BE49-F238E27FC236}">
                  <a16:creationId xmlns:a16="http://schemas.microsoft.com/office/drawing/2014/main" id="{8E01B16B-AE4B-7342-B454-95A3FBACF9C6}"/>
                </a:ext>
              </a:extLst>
            </p:cNvPr>
            <p:cNvSpPr>
              <a:spLocks/>
            </p:cNvSpPr>
            <p:nvPr/>
          </p:nvSpPr>
          <p:spPr bwMode="auto">
            <a:xfrm>
              <a:off x="2653471" y="3278733"/>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2" name="Freeform 111">
              <a:extLst>
                <a:ext uri="{FF2B5EF4-FFF2-40B4-BE49-F238E27FC236}">
                  <a16:creationId xmlns:a16="http://schemas.microsoft.com/office/drawing/2014/main" id="{77FDD1F3-9C7F-E54F-9460-6CA59F6FE4E6}"/>
                </a:ext>
              </a:extLst>
            </p:cNvPr>
            <p:cNvSpPr>
              <a:spLocks/>
            </p:cNvSpPr>
            <p:nvPr/>
          </p:nvSpPr>
          <p:spPr bwMode="auto">
            <a:xfrm rot="10800000">
              <a:off x="2653471" y="2970283"/>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53" name="Freeform 112">
              <a:extLst>
                <a:ext uri="{FF2B5EF4-FFF2-40B4-BE49-F238E27FC236}">
                  <a16:creationId xmlns:a16="http://schemas.microsoft.com/office/drawing/2014/main" id="{2F03DB16-B6DD-D842-AF80-FFE370517F31}"/>
                </a:ext>
              </a:extLst>
            </p:cNvPr>
            <p:cNvSpPr>
              <a:spLocks/>
            </p:cNvSpPr>
            <p:nvPr/>
          </p:nvSpPr>
          <p:spPr bwMode="auto">
            <a:xfrm rot="10800000">
              <a:off x="2726928" y="2793051"/>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54" name="Freeform 113">
              <a:extLst>
                <a:ext uri="{FF2B5EF4-FFF2-40B4-BE49-F238E27FC236}">
                  <a16:creationId xmlns:a16="http://schemas.microsoft.com/office/drawing/2014/main" id="{5745C926-9181-4840-AB6A-1E6D238699C8}"/>
                </a:ext>
              </a:extLst>
            </p:cNvPr>
            <p:cNvSpPr>
              <a:spLocks/>
            </p:cNvSpPr>
            <p:nvPr/>
          </p:nvSpPr>
          <p:spPr bwMode="auto">
            <a:xfrm>
              <a:off x="2726928" y="3551397"/>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5" name="Line 114">
              <a:extLst>
                <a:ext uri="{FF2B5EF4-FFF2-40B4-BE49-F238E27FC236}">
                  <a16:creationId xmlns:a16="http://schemas.microsoft.com/office/drawing/2014/main" id="{295043BE-DF42-6A40-9A86-0E6437CB7B9F}"/>
                </a:ext>
              </a:extLst>
            </p:cNvPr>
            <p:cNvSpPr>
              <a:spLocks noChangeShapeType="1"/>
            </p:cNvSpPr>
            <p:nvPr/>
          </p:nvSpPr>
          <p:spPr bwMode="auto">
            <a:xfrm>
              <a:off x="2726928" y="3208863"/>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256" name="Groupe 255">
            <a:extLst>
              <a:ext uri="{FF2B5EF4-FFF2-40B4-BE49-F238E27FC236}">
                <a16:creationId xmlns:a16="http://schemas.microsoft.com/office/drawing/2014/main" id="{40A727E6-E0D5-FC49-B180-1CBECAF46027}"/>
              </a:ext>
            </a:extLst>
          </p:cNvPr>
          <p:cNvGrpSpPr/>
          <p:nvPr/>
        </p:nvGrpSpPr>
        <p:grpSpPr>
          <a:xfrm>
            <a:off x="4763496" y="2141648"/>
            <a:ext cx="877031" cy="1472383"/>
            <a:chOff x="3310131" y="2467559"/>
            <a:chExt cx="877031" cy="1472383"/>
          </a:xfrm>
        </p:grpSpPr>
        <p:sp>
          <p:nvSpPr>
            <p:cNvPr id="257" name="Freeform 101">
              <a:extLst>
                <a:ext uri="{FF2B5EF4-FFF2-40B4-BE49-F238E27FC236}">
                  <a16:creationId xmlns:a16="http://schemas.microsoft.com/office/drawing/2014/main" id="{45BBB40D-50D6-5B4C-918D-EBEC1A1C2A1E}"/>
                </a:ext>
              </a:extLst>
            </p:cNvPr>
            <p:cNvSpPr>
              <a:spLocks/>
            </p:cNvSpPr>
            <p:nvPr/>
          </p:nvSpPr>
          <p:spPr bwMode="auto">
            <a:xfrm rot="10800000" flipH="1">
              <a:off x="3310131" y="3358828"/>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258" name="Freeform 102">
              <a:extLst>
                <a:ext uri="{FF2B5EF4-FFF2-40B4-BE49-F238E27FC236}">
                  <a16:creationId xmlns:a16="http://schemas.microsoft.com/office/drawing/2014/main" id="{D3A80BB1-9D91-7547-A08F-59B0A53EDDA1}"/>
                </a:ext>
              </a:extLst>
            </p:cNvPr>
            <p:cNvSpPr>
              <a:spLocks/>
            </p:cNvSpPr>
            <p:nvPr/>
          </p:nvSpPr>
          <p:spPr bwMode="auto">
            <a:xfrm flipH="1">
              <a:off x="3310131" y="2467559"/>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259" name="Rectangle 103">
              <a:extLst>
                <a:ext uri="{FF2B5EF4-FFF2-40B4-BE49-F238E27FC236}">
                  <a16:creationId xmlns:a16="http://schemas.microsoft.com/office/drawing/2014/main" id="{3CE64B17-0A48-5B4F-BEDF-5A7C6B0F4DCB}"/>
                </a:ext>
              </a:extLst>
            </p:cNvPr>
            <p:cNvSpPr>
              <a:spLocks noChangeArrowheads="1"/>
            </p:cNvSpPr>
            <p:nvPr/>
          </p:nvSpPr>
          <p:spPr bwMode="auto">
            <a:xfrm flipH="1">
              <a:off x="3347972" y="3048673"/>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260" name="Freeform 104">
              <a:extLst>
                <a:ext uri="{FF2B5EF4-FFF2-40B4-BE49-F238E27FC236}">
                  <a16:creationId xmlns:a16="http://schemas.microsoft.com/office/drawing/2014/main" id="{15A3353F-5E1D-8245-BE1A-F0BB54A08A3A}"/>
                </a:ext>
              </a:extLst>
            </p:cNvPr>
            <p:cNvSpPr>
              <a:spLocks/>
            </p:cNvSpPr>
            <p:nvPr/>
          </p:nvSpPr>
          <p:spPr bwMode="auto">
            <a:xfrm flipH="1">
              <a:off x="3492660" y="3435514"/>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1" name="Freeform 109">
              <a:extLst>
                <a:ext uri="{FF2B5EF4-FFF2-40B4-BE49-F238E27FC236}">
                  <a16:creationId xmlns:a16="http://schemas.microsoft.com/office/drawing/2014/main" id="{40D29498-B8C9-6945-86AF-0EA1EFC7B3D7}"/>
                </a:ext>
              </a:extLst>
            </p:cNvPr>
            <p:cNvSpPr>
              <a:spLocks/>
            </p:cNvSpPr>
            <p:nvPr/>
          </p:nvSpPr>
          <p:spPr bwMode="auto">
            <a:xfrm rot="10800000" flipH="1">
              <a:off x="3492660" y="2893596"/>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62" name="Freeform 110">
              <a:extLst>
                <a:ext uri="{FF2B5EF4-FFF2-40B4-BE49-F238E27FC236}">
                  <a16:creationId xmlns:a16="http://schemas.microsoft.com/office/drawing/2014/main" id="{B2DBB471-A313-D54E-8274-7D4DC1948349}"/>
                </a:ext>
              </a:extLst>
            </p:cNvPr>
            <p:cNvSpPr>
              <a:spLocks/>
            </p:cNvSpPr>
            <p:nvPr/>
          </p:nvSpPr>
          <p:spPr bwMode="auto">
            <a:xfrm flipH="1">
              <a:off x="3455932" y="3280437"/>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3" name="Freeform 111">
              <a:extLst>
                <a:ext uri="{FF2B5EF4-FFF2-40B4-BE49-F238E27FC236}">
                  <a16:creationId xmlns:a16="http://schemas.microsoft.com/office/drawing/2014/main" id="{B74BBC61-82DB-154A-8DE6-386FF1E1027B}"/>
                </a:ext>
              </a:extLst>
            </p:cNvPr>
            <p:cNvSpPr>
              <a:spLocks/>
            </p:cNvSpPr>
            <p:nvPr/>
          </p:nvSpPr>
          <p:spPr bwMode="auto">
            <a:xfrm rot="10800000" flipH="1">
              <a:off x="3455932" y="2971987"/>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64" name="Freeform 112">
              <a:extLst>
                <a:ext uri="{FF2B5EF4-FFF2-40B4-BE49-F238E27FC236}">
                  <a16:creationId xmlns:a16="http://schemas.microsoft.com/office/drawing/2014/main" id="{ED87CF71-7A39-614C-B2D1-A0B073D09107}"/>
                </a:ext>
              </a:extLst>
            </p:cNvPr>
            <p:cNvSpPr>
              <a:spLocks/>
            </p:cNvSpPr>
            <p:nvPr/>
          </p:nvSpPr>
          <p:spPr bwMode="auto">
            <a:xfrm rot="10800000" flipH="1">
              <a:off x="3529389" y="279475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65" name="Freeform 113">
              <a:extLst>
                <a:ext uri="{FF2B5EF4-FFF2-40B4-BE49-F238E27FC236}">
                  <a16:creationId xmlns:a16="http://schemas.microsoft.com/office/drawing/2014/main" id="{0F711640-10CA-D244-AA70-75D8B1B48D98}"/>
                </a:ext>
              </a:extLst>
            </p:cNvPr>
            <p:cNvSpPr>
              <a:spLocks/>
            </p:cNvSpPr>
            <p:nvPr/>
          </p:nvSpPr>
          <p:spPr bwMode="auto">
            <a:xfrm flipH="1">
              <a:off x="3529389" y="3553101"/>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 name="Line 114">
              <a:extLst>
                <a:ext uri="{FF2B5EF4-FFF2-40B4-BE49-F238E27FC236}">
                  <a16:creationId xmlns:a16="http://schemas.microsoft.com/office/drawing/2014/main" id="{11397867-4EBF-5D4F-9FC7-A648A563168F}"/>
                </a:ext>
              </a:extLst>
            </p:cNvPr>
            <p:cNvSpPr>
              <a:spLocks noChangeShapeType="1"/>
            </p:cNvSpPr>
            <p:nvPr/>
          </p:nvSpPr>
          <p:spPr bwMode="auto">
            <a:xfrm flipH="1">
              <a:off x="3529389" y="3210567"/>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267" name="Groupe 266">
            <a:extLst>
              <a:ext uri="{FF2B5EF4-FFF2-40B4-BE49-F238E27FC236}">
                <a16:creationId xmlns:a16="http://schemas.microsoft.com/office/drawing/2014/main" id="{6A045B15-FA2B-9242-8295-9CAD511B8DF5}"/>
              </a:ext>
            </a:extLst>
          </p:cNvPr>
          <p:cNvGrpSpPr/>
          <p:nvPr/>
        </p:nvGrpSpPr>
        <p:grpSpPr>
          <a:xfrm>
            <a:off x="5600460" y="2141648"/>
            <a:ext cx="877031" cy="1472383"/>
            <a:chOff x="4147095" y="2467559"/>
            <a:chExt cx="877031" cy="1472383"/>
          </a:xfrm>
        </p:grpSpPr>
        <p:sp>
          <p:nvSpPr>
            <p:cNvPr id="268" name="Freeform 101">
              <a:extLst>
                <a:ext uri="{FF2B5EF4-FFF2-40B4-BE49-F238E27FC236}">
                  <a16:creationId xmlns:a16="http://schemas.microsoft.com/office/drawing/2014/main" id="{7E23DCC4-01F5-B347-840E-6ACD4DC0BD6D}"/>
                </a:ext>
              </a:extLst>
            </p:cNvPr>
            <p:cNvSpPr>
              <a:spLocks/>
            </p:cNvSpPr>
            <p:nvPr/>
          </p:nvSpPr>
          <p:spPr bwMode="auto">
            <a:xfrm rot="10800000">
              <a:off x="4147095" y="3358828"/>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a:p>
          </p:txBody>
        </p:sp>
        <p:sp>
          <p:nvSpPr>
            <p:cNvPr id="269" name="Freeform 102">
              <a:extLst>
                <a:ext uri="{FF2B5EF4-FFF2-40B4-BE49-F238E27FC236}">
                  <a16:creationId xmlns:a16="http://schemas.microsoft.com/office/drawing/2014/main" id="{195D693B-579C-204D-8F60-633B918D73F7}"/>
                </a:ext>
              </a:extLst>
            </p:cNvPr>
            <p:cNvSpPr>
              <a:spLocks/>
            </p:cNvSpPr>
            <p:nvPr/>
          </p:nvSpPr>
          <p:spPr bwMode="auto">
            <a:xfrm>
              <a:off x="4147095" y="2467559"/>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a:p>
          </p:txBody>
        </p:sp>
        <p:sp>
          <p:nvSpPr>
            <p:cNvPr id="270" name="Rectangle 103">
              <a:extLst>
                <a:ext uri="{FF2B5EF4-FFF2-40B4-BE49-F238E27FC236}">
                  <a16:creationId xmlns:a16="http://schemas.microsoft.com/office/drawing/2014/main" id="{DACCF801-7392-1542-8654-23DED4264596}"/>
                </a:ext>
              </a:extLst>
            </p:cNvPr>
            <p:cNvSpPr>
              <a:spLocks noChangeArrowheads="1"/>
            </p:cNvSpPr>
            <p:nvPr/>
          </p:nvSpPr>
          <p:spPr bwMode="auto">
            <a:xfrm>
              <a:off x="4158225" y="3048673"/>
              <a:ext cx="828060" cy="310155"/>
            </a:xfrm>
            <a:prstGeom prst="rect">
              <a:avLst/>
            </a:prstGeom>
            <a:solidFill>
              <a:srgbClr val="F36A71">
                <a:alpha val="20000"/>
              </a:srgbClr>
            </a:solidFill>
            <a:ln>
              <a:noFill/>
            </a:ln>
          </p:spPr>
          <p:txBody>
            <a:bodyPr wrap="none" anchor="ctr"/>
            <a:lstStyle/>
            <a:p>
              <a:endParaRPr lang="en-US" sz="3600">
                <a:solidFill>
                  <a:schemeClr val="tx1"/>
                </a:solidFill>
              </a:endParaRPr>
            </a:p>
          </p:txBody>
        </p:sp>
        <p:sp>
          <p:nvSpPr>
            <p:cNvPr id="271" name="Freeform 104">
              <a:extLst>
                <a:ext uri="{FF2B5EF4-FFF2-40B4-BE49-F238E27FC236}">
                  <a16:creationId xmlns:a16="http://schemas.microsoft.com/office/drawing/2014/main" id="{D90561B8-BF31-9940-A49D-1B4DF8BD30D0}"/>
                </a:ext>
              </a:extLst>
            </p:cNvPr>
            <p:cNvSpPr>
              <a:spLocks/>
            </p:cNvSpPr>
            <p:nvPr/>
          </p:nvSpPr>
          <p:spPr bwMode="auto">
            <a:xfrm>
              <a:off x="4329624" y="3435514"/>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2" name="Freeform 109">
              <a:extLst>
                <a:ext uri="{FF2B5EF4-FFF2-40B4-BE49-F238E27FC236}">
                  <a16:creationId xmlns:a16="http://schemas.microsoft.com/office/drawing/2014/main" id="{F5EC7FBA-FEEE-9A48-AF79-921A61C8F1B1}"/>
                </a:ext>
              </a:extLst>
            </p:cNvPr>
            <p:cNvSpPr>
              <a:spLocks/>
            </p:cNvSpPr>
            <p:nvPr/>
          </p:nvSpPr>
          <p:spPr bwMode="auto">
            <a:xfrm rot="10800000">
              <a:off x="4329624" y="2893596"/>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73" name="Freeform 110">
              <a:extLst>
                <a:ext uri="{FF2B5EF4-FFF2-40B4-BE49-F238E27FC236}">
                  <a16:creationId xmlns:a16="http://schemas.microsoft.com/office/drawing/2014/main" id="{BBC6791D-74CB-A34D-AC4C-FE01839830F6}"/>
                </a:ext>
              </a:extLst>
            </p:cNvPr>
            <p:cNvSpPr>
              <a:spLocks/>
            </p:cNvSpPr>
            <p:nvPr/>
          </p:nvSpPr>
          <p:spPr bwMode="auto">
            <a:xfrm>
              <a:off x="4292896" y="3280437"/>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4" name="Freeform 111">
              <a:extLst>
                <a:ext uri="{FF2B5EF4-FFF2-40B4-BE49-F238E27FC236}">
                  <a16:creationId xmlns:a16="http://schemas.microsoft.com/office/drawing/2014/main" id="{97C4B355-380F-9748-87EE-A6D88E2AF403}"/>
                </a:ext>
              </a:extLst>
            </p:cNvPr>
            <p:cNvSpPr>
              <a:spLocks/>
            </p:cNvSpPr>
            <p:nvPr/>
          </p:nvSpPr>
          <p:spPr bwMode="auto">
            <a:xfrm rot="10800000">
              <a:off x="4292896" y="2971987"/>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75" name="Freeform 112">
              <a:extLst>
                <a:ext uri="{FF2B5EF4-FFF2-40B4-BE49-F238E27FC236}">
                  <a16:creationId xmlns:a16="http://schemas.microsoft.com/office/drawing/2014/main" id="{7BFA8B0E-D591-684D-900B-DCD896BDB61D}"/>
                </a:ext>
              </a:extLst>
            </p:cNvPr>
            <p:cNvSpPr>
              <a:spLocks/>
            </p:cNvSpPr>
            <p:nvPr/>
          </p:nvSpPr>
          <p:spPr bwMode="auto">
            <a:xfrm rot="10800000">
              <a:off x="4366353" y="279475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76" name="Freeform 113">
              <a:extLst>
                <a:ext uri="{FF2B5EF4-FFF2-40B4-BE49-F238E27FC236}">
                  <a16:creationId xmlns:a16="http://schemas.microsoft.com/office/drawing/2014/main" id="{C1C082B4-CE30-6E42-8B7B-1969A7FF9F84}"/>
                </a:ext>
              </a:extLst>
            </p:cNvPr>
            <p:cNvSpPr>
              <a:spLocks/>
            </p:cNvSpPr>
            <p:nvPr/>
          </p:nvSpPr>
          <p:spPr bwMode="auto">
            <a:xfrm>
              <a:off x="4366353" y="3553101"/>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7" name="Line 114">
              <a:extLst>
                <a:ext uri="{FF2B5EF4-FFF2-40B4-BE49-F238E27FC236}">
                  <a16:creationId xmlns:a16="http://schemas.microsoft.com/office/drawing/2014/main" id="{2F739652-60B4-0E46-A0F3-FCFF981FCE61}"/>
                </a:ext>
              </a:extLst>
            </p:cNvPr>
            <p:cNvSpPr>
              <a:spLocks noChangeShapeType="1"/>
            </p:cNvSpPr>
            <p:nvPr/>
          </p:nvSpPr>
          <p:spPr bwMode="auto">
            <a:xfrm>
              <a:off x="4366353" y="3210567"/>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278" name="Groupe 277">
            <a:extLst>
              <a:ext uri="{FF2B5EF4-FFF2-40B4-BE49-F238E27FC236}">
                <a16:creationId xmlns:a16="http://schemas.microsoft.com/office/drawing/2014/main" id="{5BE35549-676E-9144-BFE4-DAC3F495B91C}"/>
              </a:ext>
            </a:extLst>
          </p:cNvPr>
          <p:cNvGrpSpPr/>
          <p:nvPr/>
        </p:nvGrpSpPr>
        <p:grpSpPr>
          <a:xfrm>
            <a:off x="6402921" y="2143352"/>
            <a:ext cx="877031" cy="1472383"/>
            <a:chOff x="4949556" y="2469263"/>
            <a:chExt cx="877031" cy="1472383"/>
          </a:xfrm>
        </p:grpSpPr>
        <p:sp>
          <p:nvSpPr>
            <p:cNvPr id="279" name="Freeform 101">
              <a:extLst>
                <a:ext uri="{FF2B5EF4-FFF2-40B4-BE49-F238E27FC236}">
                  <a16:creationId xmlns:a16="http://schemas.microsoft.com/office/drawing/2014/main" id="{620EBB63-A112-4E48-877E-429513D88938}"/>
                </a:ext>
              </a:extLst>
            </p:cNvPr>
            <p:cNvSpPr>
              <a:spLocks/>
            </p:cNvSpPr>
            <p:nvPr/>
          </p:nvSpPr>
          <p:spPr bwMode="auto">
            <a:xfrm rot="10800000" flipH="1">
              <a:off x="4949556"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280" name="Freeform 102">
              <a:extLst>
                <a:ext uri="{FF2B5EF4-FFF2-40B4-BE49-F238E27FC236}">
                  <a16:creationId xmlns:a16="http://schemas.microsoft.com/office/drawing/2014/main" id="{A8699FE3-ED09-D64D-BA3A-25AAE427D5E5}"/>
                </a:ext>
              </a:extLst>
            </p:cNvPr>
            <p:cNvSpPr>
              <a:spLocks/>
            </p:cNvSpPr>
            <p:nvPr/>
          </p:nvSpPr>
          <p:spPr bwMode="auto">
            <a:xfrm flipH="1">
              <a:off x="4949556"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281" name="Rectangle 103">
              <a:extLst>
                <a:ext uri="{FF2B5EF4-FFF2-40B4-BE49-F238E27FC236}">
                  <a16:creationId xmlns:a16="http://schemas.microsoft.com/office/drawing/2014/main" id="{5D788D4A-2467-E348-B24A-64762E1AA987}"/>
                </a:ext>
              </a:extLst>
            </p:cNvPr>
            <p:cNvSpPr>
              <a:spLocks noChangeArrowheads="1"/>
            </p:cNvSpPr>
            <p:nvPr/>
          </p:nvSpPr>
          <p:spPr bwMode="auto">
            <a:xfrm flipH="1">
              <a:off x="4987397" y="3050377"/>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282" name="Freeform 104">
              <a:extLst>
                <a:ext uri="{FF2B5EF4-FFF2-40B4-BE49-F238E27FC236}">
                  <a16:creationId xmlns:a16="http://schemas.microsoft.com/office/drawing/2014/main" id="{FB798B5E-9FAB-354E-A3E1-DC1A3B24A4CD}"/>
                </a:ext>
              </a:extLst>
            </p:cNvPr>
            <p:cNvSpPr>
              <a:spLocks/>
            </p:cNvSpPr>
            <p:nvPr/>
          </p:nvSpPr>
          <p:spPr bwMode="auto">
            <a:xfrm flipH="1">
              <a:off x="5132085"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3" name="Freeform 109">
              <a:extLst>
                <a:ext uri="{FF2B5EF4-FFF2-40B4-BE49-F238E27FC236}">
                  <a16:creationId xmlns:a16="http://schemas.microsoft.com/office/drawing/2014/main" id="{43AE882F-CCCC-BF41-835F-4010C16C5612}"/>
                </a:ext>
              </a:extLst>
            </p:cNvPr>
            <p:cNvSpPr>
              <a:spLocks/>
            </p:cNvSpPr>
            <p:nvPr/>
          </p:nvSpPr>
          <p:spPr bwMode="auto">
            <a:xfrm rot="10800000" flipH="1">
              <a:off x="5132085"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84" name="Freeform 110">
              <a:extLst>
                <a:ext uri="{FF2B5EF4-FFF2-40B4-BE49-F238E27FC236}">
                  <a16:creationId xmlns:a16="http://schemas.microsoft.com/office/drawing/2014/main" id="{0DEDCDC8-0403-5642-96B3-2A0A7FBE8312}"/>
                </a:ext>
              </a:extLst>
            </p:cNvPr>
            <p:cNvSpPr>
              <a:spLocks/>
            </p:cNvSpPr>
            <p:nvPr/>
          </p:nvSpPr>
          <p:spPr bwMode="auto">
            <a:xfrm flipH="1">
              <a:off x="5095357"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5" name="Freeform 111">
              <a:extLst>
                <a:ext uri="{FF2B5EF4-FFF2-40B4-BE49-F238E27FC236}">
                  <a16:creationId xmlns:a16="http://schemas.microsoft.com/office/drawing/2014/main" id="{F5731822-A198-834D-BD53-BA75862E8FC1}"/>
                </a:ext>
              </a:extLst>
            </p:cNvPr>
            <p:cNvSpPr>
              <a:spLocks/>
            </p:cNvSpPr>
            <p:nvPr/>
          </p:nvSpPr>
          <p:spPr bwMode="auto">
            <a:xfrm rot="10800000" flipH="1">
              <a:off x="5095357"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86" name="Freeform 112">
              <a:extLst>
                <a:ext uri="{FF2B5EF4-FFF2-40B4-BE49-F238E27FC236}">
                  <a16:creationId xmlns:a16="http://schemas.microsoft.com/office/drawing/2014/main" id="{C00FF600-FF2B-D444-95C3-B5F898166F48}"/>
                </a:ext>
              </a:extLst>
            </p:cNvPr>
            <p:cNvSpPr>
              <a:spLocks/>
            </p:cNvSpPr>
            <p:nvPr/>
          </p:nvSpPr>
          <p:spPr bwMode="auto">
            <a:xfrm rot="10800000" flipH="1">
              <a:off x="5168814"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87" name="Freeform 113">
              <a:extLst>
                <a:ext uri="{FF2B5EF4-FFF2-40B4-BE49-F238E27FC236}">
                  <a16:creationId xmlns:a16="http://schemas.microsoft.com/office/drawing/2014/main" id="{70BF9656-DC5F-D74C-82AF-5A27143BD284}"/>
                </a:ext>
              </a:extLst>
            </p:cNvPr>
            <p:cNvSpPr>
              <a:spLocks/>
            </p:cNvSpPr>
            <p:nvPr/>
          </p:nvSpPr>
          <p:spPr bwMode="auto">
            <a:xfrm flipH="1">
              <a:off x="5168814"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 name="Line 114">
              <a:extLst>
                <a:ext uri="{FF2B5EF4-FFF2-40B4-BE49-F238E27FC236}">
                  <a16:creationId xmlns:a16="http://schemas.microsoft.com/office/drawing/2014/main" id="{30FAE783-626A-9E4F-937B-F91B4A6063B3}"/>
                </a:ext>
              </a:extLst>
            </p:cNvPr>
            <p:cNvSpPr>
              <a:spLocks noChangeShapeType="1"/>
            </p:cNvSpPr>
            <p:nvPr/>
          </p:nvSpPr>
          <p:spPr bwMode="auto">
            <a:xfrm flipH="1">
              <a:off x="5168814"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289" name="Groupe 288">
            <a:extLst>
              <a:ext uri="{FF2B5EF4-FFF2-40B4-BE49-F238E27FC236}">
                <a16:creationId xmlns:a16="http://schemas.microsoft.com/office/drawing/2014/main" id="{0B7F1840-A41D-3D4C-B3AA-EDF24944B9C4}"/>
              </a:ext>
            </a:extLst>
          </p:cNvPr>
          <p:cNvGrpSpPr/>
          <p:nvPr/>
        </p:nvGrpSpPr>
        <p:grpSpPr>
          <a:xfrm>
            <a:off x="7239885" y="2143352"/>
            <a:ext cx="877031" cy="1472383"/>
            <a:chOff x="5786520" y="2469263"/>
            <a:chExt cx="877031" cy="1472383"/>
          </a:xfrm>
        </p:grpSpPr>
        <p:sp>
          <p:nvSpPr>
            <p:cNvPr id="290" name="Freeform 101">
              <a:extLst>
                <a:ext uri="{FF2B5EF4-FFF2-40B4-BE49-F238E27FC236}">
                  <a16:creationId xmlns:a16="http://schemas.microsoft.com/office/drawing/2014/main" id="{0EC5F410-F1A7-2744-B346-92AFA6B1C6A5}"/>
                </a:ext>
              </a:extLst>
            </p:cNvPr>
            <p:cNvSpPr>
              <a:spLocks/>
            </p:cNvSpPr>
            <p:nvPr/>
          </p:nvSpPr>
          <p:spPr bwMode="auto">
            <a:xfrm rot="10800000">
              <a:off x="5786520"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a:p>
          </p:txBody>
        </p:sp>
        <p:sp>
          <p:nvSpPr>
            <p:cNvPr id="291" name="Freeform 102">
              <a:extLst>
                <a:ext uri="{FF2B5EF4-FFF2-40B4-BE49-F238E27FC236}">
                  <a16:creationId xmlns:a16="http://schemas.microsoft.com/office/drawing/2014/main" id="{1AE148BB-727B-B743-A71F-F511598D454A}"/>
                </a:ext>
              </a:extLst>
            </p:cNvPr>
            <p:cNvSpPr>
              <a:spLocks/>
            </p:cNvSpPr>
            <p:nvPr/>
          </p:nvSpPr>
          <p:spPr bwMode="auto">
            <a:xfrm>
              <a:off x="5786520"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a:p>
          </p:txBody>
        </p:sp>
        <p:sp>
          <p:nvSpPr>
            <p:cNvPr id="292" name="Rectangle 103">
              <a:extLst>
                <a:ext uri="{FF2B5EF4-FFF2-40B4-BE49-F238E27FC236}">
                  <a16:creationId xmlns:a16="http://schemas.microsoft.com/office/drawing/2014/main" id="{D3E125A0-FC31-D748-BC15-879ABEF40E38}"/>
                </a:ext>
              </a:extLst>
            </p:cNvPr>
            <p:cNvSpPr>
              <a:spLocks noChangeArrowheads="1"/>
            </p:cNvSpPr>
            <p:nvPr/>
          </p:nvSpPr>
          <p:spPr bwMode="auto">
            <a:xfrm>
              <a:off x="5797650" y="3050377"/>
              <a:ext cx="828060" cy="310155"/>
            </a:xfrm>
            <a:prstGeom prst="rect">
              <a:avLst/>
            </a:prstGeom>
            <a:solidFill>
              <a:srgbClr val="F36A71">
                <a:alpha val="20000"/>
              </a:srgbClr>
            </a:solidFill>
            <a:ln>
              <a:noFill/>
            </a:ln>
          </p:spPr>
          <p:txBody>
            <a:bodyPr wrap="none" anchor="ctr"/>
            <a:lstStyle/>
            <a:p>
              <a:endParaRPr lang="en-US" sz="3600">
                <a:solidFill>
                  <a:schemeClr val="tx1"/>
                </a:solidFill>
              </a:endParaRPr>
            </a:p>
          </p:txBody>
        </p:sp>
        <p:sp>
          <p:nvSpPr>
            <p:cNvPr id="293" name="Freeform 104">
              <a:extLst>
                <a:ext uri="{FF2B5EF4-FFF2-40B4-BE49-F238E27FC236}">
                  <a16:creationId xmlns:a16="http://schemas.microsoft.com/office/drawing/2014/main" id="{B77AD0FC-18FF-8049-928E-465F4CF4CDFC}"/>
                </a:ext>
              </a:extLst>
            </p:cNvPr>
            <p:cNvSpPr>
              <a:spLocks/>
            </p:cNvSpPr>
            <p:nvPr/>
          </p:nvSpPr>
          <p:spPr bwMode="auto">
            <a:xfrm>
              <a:off x="5969049"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4" name="Freeform 109">
              <a:extLst>
                <a:ext uri="{FF2B5EF4-FFF2-40B4-BE49-F238E27FC236}">
                  <a16:creationId xmlns:a16="http://schemas.microsoft.com/office/drawing/2014/main" id="{164CBCFA-5505-2A4D-8269-03B24D8B7EF6}"/>
                </a:ext>
              </a:extLst>
            </p:cNvPr>
            <p:cNvSpPr>
              <a:spLocks/>
            </p:cNvSpPr>
            <p:nvPr/>
          </p:nvSpPr>
          <p:spPr bwMode="auto">
            <a:xfrm rot="10800000">
              <a:off x="5969049"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95" name="Freeform 110">
              <a:extLst>
                <a:ext uri="{FF2B5EF4-FFF2-40B4-BE49-F238E27FC236}">
                  <a16:creationId xmlns:a16="http://schemas.microsoft.com/office/drawing/2014/main" id="{0008CB67-8335-5E4E-B64F-DF6910705427}"/>
                </a:ext>
              </a:extLst>
            </p:cNvPr>
            <p:cNvSpPr>
              <a:spLocks/>
            </p:cNvSpPr>
            <p:nvPr/>
          </p:nvSpPr>
          <p:spPr bwMode="auto">
            <a:xfrm>
              <a:off x="5932321"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6" name="Freeform 111">
              <a:extLst>
                <a:ext uri="{FF2B5EF4-FFF2-40B4-BE49-F238E27FC236}">
                  <a16:creationId xmlns:a16="http://schemas.microsoft.com/office/drawing/2014/main" id="{FDFBEEB9-33B0-124D-B74F-5EF224C90383}"/>
                </a:ext>
              </a:extLst>
            </p:cNvPr>
            <p:cNvSpPr>
              <a:spLocks/>
            </p:cNvSpPr>
            <p:nvPr/>
          </p:nvSpPr>
          <p:spPr bwMode="auto">
            <a:xfrm rot="10800000">
              <a:off x="5932321"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97" name="Freeform 112">
              <a:extLst>
                <a:ext uri="{FF2B5EF4-FFF2-40B4-BE49-F238E27FC236}">
                  <a16:creationId xmlns:a16="http://schemas.microsoft.com/office/drawing/2014/main" id="{48BB26FD-4FB8-DC41-9C09-B21FD8A0EB62}"/>
                </a:ext>
              </a:extLst>
            </p:cNvPr>
            <p:cNvSpPr>
              <a:spLocks/>
            </p:cNvSpPr>
            <p:nvPr/>
          </p:nvSpPr>
          <p:spPr bwMode="auto">
            <a:xfrm rot="10800000">
              <a:off x="6005778"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298" name="Freeform 113">
              <a:extLst>
                <a:ext uri="{FF2B5EF4-FFF2-40B4-BE49-F238E27FC236}">
                  <a16:creationId xmlns:a16="http://schemas.microsoft.com/office/drawing/2014/main" id="{F999F69D-287E-9742-BB7F-20FC4E72F51D}"/>
                </a:ext>
              </a:extLst>
            </p:cNvPr>
            <p:cNvSpPr>
              <a:spLocks/>
            </p:cNvSpPr>
            <p:nvPr/>
          </p:nvSpPr>
          <p:spPr bwMode="auto">
            <a:xfrm>
              <a:off x="6005778"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9" name="Line 114">
              <a:extLst>
                <a:ext uri="{FF2B5EF4-FFF2-40B4-BE49-F238E27FC236}">
                  <a16:creationId xmlns:a16="http://schemas.microsoft.com/office/drawing/2014/main" id="{78E4E7BE-E219-544F-BF28-FF5B651A8F80}"/>
                </a:ext>
              </a:extLst>
            </p:cNvPr>
            <p:cNvSpPr>
              <a:spLocks noChangeShapeType="1"/>
            </p:cNvSpPr>
            <p:nvPr/>
          </p:nvSpPr>
          <p:spPr bwMode="auto">
            <a:xfrm>
              <a:off x="6005778"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00" name="Groupe 299">
            <a:extLst>
              <a:ext uri="{FF2B5EF4-FFF2-40B4-BE49-F238E27FC236}">
                <a16:creationId xmlns:a16="http://schemas.microsoft.com/office/drawing/2014/main" id="{38BE1F08-60A5-8948-97AF-3001A7F33351}"/>
              </a:ext>
            </a:extLst>
          </p:cNvPr>
          <p:cNvGrpSpPr/>
          <p:nvPr/>
        </p:nvGrpSpPr>
        <p:grpSpPr>
          <a:xfrm>
            <a:off x="8042347" y="2145056"/>
            <a:ext cx="877031" cy="1472383"/>
            <a:chOff x="6588982" y="2470967"/>
            <a:chExt cx="877031" cy="1472383"/>
          </a:xfrm>
        </p:grpSpPr>
        <p:sp>
          <p:nvSpPr>
            <p:cNvPr id="301" name="Freeform 101">
              <a:extLst>
                <a:ext uri="{FF2B5EF4-FFF2-40B4-BE49-F238E27FC236}">
                  <a16:creationId xmlns:a16="http://schemas.microsoft.com/office/drawing/2014/main" id="{1A91A258-1EA9-164F-8CCD-3854C20D8B93}"/>
                </a:ext>
              </a:extLst>
            </p:cNvPr>
            <p:cNvSpPr>
              <a:spLocks/>
            </p:cNvSpPr>
            <p:nvPr/>
          </p:nvSpPr>
          <p:spPr bwMode="auto">
            <a:xfrm rot="10800000" flipH="1">
              <a:off x="6588982" y="3362236"/>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302" name="Freeform 102">
              <a:extLst>
                <a:ext uri="{FF2B5EF4-FFF2-40B4-BE49-F238E27FC236}">
                  <a16:creationId xmlns:a16="http://schemas.microsoft.com/office/drawing/2014/main" id="{33ECC447-84CF-FF43-A516-6B7B6B883500}"/>
                </a:ext>
              </a:extLst>
            </p:cNvPr>
            <p:cNvSpPr>
              <a:spLocks/>
            </p:cNvSpPr>
            <p:nvPr/>
          </p:nvSpPr>
          <p:spPr bwMode="auto">
            <a:xfrm flipH="1">
              <a:off x="6588982" y="2470967"/>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303" name="Rectangle 103">
              <a:extLst>
                <a:ext uri="{FF2B5EF4-FFF2-40B4-BE49-F238E27FC236}">
                  <a16:creationId xmlns:a16="http://schemas.microsoft.com/office/drawing/2014/main" id="{C0A783F6-458D-3D4C-B808-2CF49829E72A}"/>
                </a:ext>
              </a:extLst>
            </p:cNvPr>
            <p:cNvSpPr>
              <a:spLocks noChangeArrowheads="1"/>
            </p:cNvSpPr>
            <p:nvPr/>
          </p:nvSpPr>
          <p:spPr bwMode="auto">
            <a:xfrm flipH="1">
              <a:off x="6626823" y="3052081"/>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304" name="Freeform 104">
              <a:extLst>
                <a:ext uri="{FF2B5EF4-FFF2-40B4-BE49-F238E27FC236}">
                  <a16:creationId xmlns:a16="http://schemas.microsoft.com/office/drawing/2014/main" id="{12F65D58-E181-5A49-A466-B7680D5AF41A}"/>
                </a:ext>
              </a:extLst>
            </p:cNvPr>
            <p:cNvSpPr>
              <a:spLocks/>
            </p:cNvSpPr>
            <p:nvPr/>
          </p:nvSpPr>
          <p:spPr bwMode="auto">
            <a:xfrm flipH="1">
              <a:off x="6771511" y="3438922"/>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5" name="Freeform 109">
              <a:extLst>
                <a:ext uri="{FF2B5EF4-FFF2-40B4-BE49-F238E27FC236}">
                  <a16:creationId xmlns:a16="http://schemas.microsoft.com/office/drawing/2014/main" id="{AC321898-CB2C-454A-8688-F64B7B1DA923}"/>
                </a:ext>
              </a:extLst>
            </p:cNvPr>
            <p:cNvSpPr>
              <a:spLocks/>
            </p:cNvSpPr>
            <p:nvPr/>
          </p:nvSpPr>
          <p:spPr bwMode="auto">
            <a:xfrm rot="10800000" flipH="1">
              <a:off x="6771511" y="2897004"/>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06" name="Freeform 110">
              <a:extLst>
                <a:ext uri="{FF2B5EF4-FFF2-40B4-BE49-F238E27FC236}">
                  <a16:creationId xmlns:a16="http://schemas.microsoft.com/office/drawing/2014/main" id="{6F52E067-52DA-4D45-8472-3E84A276598E}"/>
                </a:ext>
              </a:extLst>
            </p:cNvPr>
            <p:cNvSpPr>
              <a:spLocks/>
            </p:cNvSpPr>
            <p:nvPr/>
          </p:nvSpPr>
          <p:spPr bwMode="auto">
            <a:xfrm flipH="1">
              <a:off x="6734783" y="3283845"/>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 name="Freeform 111">
              <a:extLst>
                <a:ext uri="{FF2B5EF4-FFF2-40B4-BE49-F238E27FC236}">
                  <a16:creationId xmlns:a16="http://schemas.microsoft.com/office/drawing/2014/main" id="{C356F42E-36CC-A843-ACD7-2C5810B5C47A}"/>
                </a:ext>
              </a:extLst>
            </p:cNvPr>
            <p:cNvSpPr>
              <a:spLocks/>
            </p:cNvSpPr>
            <p:nvPr/>
          </p:nvSpPr>
          <p:spPr bwMode="auto">
            <a:xfrm rot="10800000" flipH="1">
              <a:off x="6734783" y="2975395"/>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08" name="Freeform 112">
              <a:extLst>
                <a:ext uri="{FF2B5EF4-FFF2-40B4-BE49-F238E27FC236}">
                  <a16:creationId xmlns:a16="http://schemas.microsoft.com/office/drawing/2014/main" id="{5057C53B-A130-E345-8B4D-F34BEA511966}"/>
                </a:ext>
              </a:extLst>
            </p:cNvPr>
            <p:cNvSpPr>
              <a:spLocks/>
            </p:cNvSpPr>
            <p:nvPr/>
          </p:nvSpPr>
          <p:spPr bwMode="auto">
            <a:xfrm rot="10800000" flipH="1">
              <a:off x="6808240" y="2798163"/>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09" name="Freeform 113">
              <a:extLst>
                <a:ext uri="{FF2B5EF4-FFF2-40B4-BE49-F238E27FC236}">
                  <a16:creationId xmlns:a16="http://schemas.microsoft.com/office/drawing/2014/main" id="{01C86307-76EB-5245-ACAD-497BFF9885F7}"/>
                </a:ext>
              </a:extLst>
            </p:cNvPr>
            <p:cNvSpPr>
              <a:spLocks/>
            </p:cNvSpPr>
            <p:nvPr/>
          </p:nvSpPr>
          <p:spPr bwMode="auto">
            <a:xfrm flipH="1">
              <a:off x="6808240" y="355650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0" name="Line 114">
              <a:extLst>
                <a:ext uri="{FF2B5EF4-FFF2-40B4-BE49-F238E27FC236}">
                  <a16:creationId xmlns:a16="http://schemas.microsoft.com/office/drawing/2014/main" id="{D12215AE-B27D-164B-8FA3-3E5149C46DD6}"/>
                </a:ext>
              </a:extLst>
            </p:cNvPr>
            <p:cNvSpPr>
              <a:spLocks noChangeShapeType="1"/>
            </p:cNvSpPr>
            <p:nvPr/>
          </p:nvSpPr>
          <p:spPr bwMode="auto">
            <a:xfrm flipH="1">
              <a:off x="6808240" y="3213975"/>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11" name="Groupe 310">
            <a:extLst>
              <a:ext uri="{FF2B5EF4-FFF2-40B4-BE49-F238E27FC236}">
                <a16:creationId xmlns:a16="http://schemas.microsoft.com/office/drawing/2014/main" id="{7E73CEE3-E66B-D84F-8540-31F0102EA494}"/>
              </a:ext>
            </a:extLst>
          </p:cNvPr>
          <p:cNvGrpSpPr/>
          <p:nvPr/>
        </p:nvGrpSpPr>
        <p:grpSpPr>
          <a:xfrm>
            <a:off x="3110715" y="2133127"/>
            <a:ext cx="877031" cy="1472383"/>
            <a:chOff x="1657350" y="2459038"/>
            <a:chExt cx="877031" cy="1472383"/>
          </a:xfrm>
        </p:grpSpPr>
        <p:sp>
          <p:nvSpPr>
            <p:cNvPr id="312" name="Freeform 101">
              <a:extLst>
                <a:ext uri="{FF2B5EF4-FFF2-40B4-BE49-F238E27FC236}">
                  <a16:creationId xmlns:a16="http://schemas.microsoft.com/office/drawing/2014/main" id="{D01DEAF7-EF30-7040-A060-0A2B04713D56}"/>
                </a:ext>
              </a:extLst>
            </p:cNvPr>
            <p:cNvSpPr>
              <a:spLocks/>
            </p:cNvSpPr>
            <p:nvPr/>
          </p:nvSpPr>
          <p:spPr bwMode="auto">
            <a:xfrm rot="10800000" flipH="1">
              <a:off x="1657350" y="3350307"/>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313" name="Freeform 102">
              <a:extLst>
                <a:ext uri="{FF2B5EF4-FFF2-40B4-BE49-F238E27FC236}">
                  <a16:creationId xmlns:a16="http://schemas.microsoft.com/office/drawing/2014/main" id="{067972DD-BEAB-1340-9C98-6CF495DFE020}"/>
                </a:ext>
              </a:extLst>
            </p:cNvPr>
            <p:cNvSpPr>
              <a:spLocks/>
            </p:cNvSpPr>
            <p:nvPr/>
          </p:nvSpPr>
          <p:spPr bwMode="auto">
            <a:xfrm flipH="1">
              <a:off x="1657350" y="2459038"/>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314" name="Rectangle 103">
              <a:extLst>
                <a:ext uri="{FF2B5EF4-FFF2-40B4-BE49-F238E27FC236}">
                  <a16:creationId xmlns:a16="http://schemas.microsoft.com/office/drawing/2014/main" id="{6CC8261E-3D3E-A44C-B8AA-03C026120EAB}"/>
                </a:ext>
              </a:extLst>
            </p:cNvPr>
            <p:cNvSpPr>
              <a:spLocks noChangeArrowheads="1"/>
            </p:cNvSpPr>
            <p:nvPr/>
          </p:nvSpPr>
          <p:spPr bwMode="auto">
            <a:xfrm flipH="1">
              <a:off x="1695191" y="3040152"/>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315" name="Freeform 104">
              <a:extLst>
                <a:ext uri="{FF2B5EF4-FFF2-40B4-BE49-F238E27FC236}">
                  <a16:creationId xmlns:a16="http://schemas.microsoft.com/office/drawing/2014/main" id="{CC67BA03-7653-4548-AD2C-4340A9D4BDC3}"/>
                </a:ext>
              </a:extLst>
            </p:cNvPr>
            <p:cNvSpPr>
              <a:spLocks/>
            </p:cNvSpPr>
            <p:nvPr/>
          </p:nvSpPr>
          <p:spPr bwMode="auto">
            <a:xfrm flipH="1">
              <a:off x="1839879" y="3426993"/>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6" name="Freeform 109">
              <a:extLst>
                <a:ext uri="{FF2B5EF4-FFF2-40B4-BE49-F238E27FC236}">
                  <a16:creationId xmlns:a16="http://schemas.microsoft.com/office/drawing/2014/main" id="{B53819C4-A2A3-7642-A282-5AEA31D6F439}"/>
                </a:ext>
              </a:extLst>
            </p:cNvPr>
            <p:cNvSpPr>
              <a:spLocks/>
            </p:cNvSpPr>
            <p:nvPr/>
          </p:nvSpPr>
          <p:spPr bwMode="auto">
            <a:xfrm rot="10800000" flipH="1">
              <a:off x="1839879" y="2885075"/>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17" name="Freeform 110">
              <a:extLst>
                <a:ext uri="{FF2B5EF4-FFF2-40B4-BE49-F238E27FC236}">
                  <a16:creationId xmlns:a16="http://schemas.microsoft.com/office/drawing/2014/main" id="{6A219DED-C8FB-0A49-BAA6-032A73F94465}"/>
                </a:ext>
              </a:extLst>
            </p:cNvPr>
            <p:cNvSpPr>
              <a:spLocks/>
            </p:cNvSpPr>
            <p:nvPr/>
          </p:nvSpPr>
          <p:spPr bwMode="auto">
            <a:xfrm flipH="1">
              <a:off x="1803151" y="3271916"/>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8" name="Freeform 111">
              <a:extLst>
                <a:ext uri="{FF2B5EF4-FFF2-40B4-BE49-F238E27FC236}">
                  <a16:creationId xmlns:a16="http://schemas.microsoft.com/office/drawing/2014/main" id="{6612AAD1-D9E2-9D4C-B5EC-07753D8227B0}"/>
                </a:ext>
              </a:extLst>
            </p:cNvPr>
            <p:cNvSpPr>
              <a:spLocks/>
            </p:cNvSpPr>
            <p:nvPr/>
          </p:nvSpPr>
          <p:spPr bwMode="auto">
            <a:xfrm rot="10800000" flipH="1">
              <a:off x="1803151" y="2963466"/>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19" name="Freeform 112">
              <a:extLst>
                <a:ext uri="{FF2B5EF4-FFF2-40B4-BE49-F238E27FC236}">
                  <a16:creationId xmlns:a16="http://schemas.microsoft.com/office/drawing/2014/main" id="{2BA52FC4-4774-1C43-BA02-54EC83BAFE60}"/>
                </a:ext>
              </a:extLst>
            </p:cNvPr>
            <p:cNvSpPr>
              <a:spLocks/>
            </p:cNvSpPr>
            <p:nvPr/>
          </p:nvSpPr>
          <p:spPr bwMode="auto">
            <a:xfrm rot="10800000" flipH="1">
              <a:off x="1876608" y="2786234"/>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20" name="Freeform 113">
              <a:extLst>
                <a:ext uri="{FF2B5EF4-FFF2-40B4-BE49-F238E27FC236}">
                  <a16:creationId xmlns:a16="http://schemas.microsoft.com/office/drawing/2014/main" id="{CF658536-179B-684E-A7C0-AC508BDA7546}"/>
                </a:ext>
              </a:extLst>
            </p:cNvPr>
            <p:cNvSpPr>
              <a:spLocks/>
            </p:cNvSpPr>
            <p:nvPr/>
          </p:nvSpPr>
          <p:spPr bwMode="auto">
            <a:xfrm flipH="1">
              <a:off x="1876608" y="3544580"/>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1" name="Line 114">
              <a:extLst>
                <a:ext uri="{FF2B5EF4-FFF2-40B4-BE49-F238E27FC236}">
                  <a16:creationId xmlns:a16="http://schemas.microsoft.com/office/drawing/2014/main" id="{48116D65-5EBC-7D45-A22B-7DB4BD715FC4}"/>
                </a:ext>
              </a:extLst>
            </p:cNvPr>
            <p:cNvSpPr>
              <a:spLocks noChangeShapeType="1"/>
            </p:cNvSpPr>
            <p:nvPr/>
          </p:nvSpPr>
          <p:spPr bwMode="auto">
            <a:xfrm flipH="1">
              <a:off x="1876608" y="3202046"/>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sp>
        <p:nvSpPr>
          <p:cNvPr id="322" name="Line 88">
            <a:extLst>
              <a:ext uri="{FF2B5EF4-FFF2-40B4-BE49-F238E27FC236}">
                <a16:creationId xmlns:a16="http://schemas.microsoft.com/office/drawing/2014/main" id="{147BB414-6563-6948-8AC5-DAAD2EB8AE4F}"/>
              </a:ext>
            </a:extLst>
          </p:cNvPr>
          <p:cNvSpPr>
            <a:spLocks noChangeShapeType="1"/>
          </p:cNvSpPr>
          <p:nvPr/>
        </p:nvSpPr>
        <p:spPr bwMode="auto">
          <a:xfrm>
            <a:off x="3498064" y="999651"/>
            <a:ext cx="17399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3" name="Text Box 89">
            <a:extLst>
              <a:ext uri="{FF2B5EF4-FFF2-40B4-BE49-F238E27FC236}">
                <a16:creationId xmlns:a16="http://schemas.microsoft.com/office/drawing/2014/main" id="{FC242BD5-CE61-F942-BD7E-C908F1F3120D}"/>
              </a:ext>
            </a:extLst>
          </p:cNvPr>
          <p:cNvSpPr txBox="1">
            <a:spLocks noChangeArrowheads="1"/>
          </p:cNvSpPr>
          <p:nvPr/>
        </p:nvSpPr>
        <p:spPr bwMode="auto">
          <a:xfrm>
            <a:off x="4125833" y="975828"/>
            <a:ext cx="4619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sz="1800" dirty="0" err="1">
                <a:solidFill>
                  <a:schemeClr val="tx1"/>
                </a:solidFill>
                <a:latin typeface="Symbol" pitchFamily="18" charset="2"/>
              </a:rPr>
              <a:t>l</a:t>
            </a:r>
            <a:r>
              <a:rPr lang="de-DE" sz="1800" baseline="-25000" dirty="0" err="1">
                <a:solidFill>
                  <a:schemeClr val="tx1"/>
                </a:solidFill>
              </a:rPr>
              <a:t>Rf</a:t>
            </a:r>
            <a:endParaRPr lang="de-DE" sz="1800" dirty="0">
              <a:solidFill>
                <a:schemeClr val="tx1"/>
              </a:solidFill>
            </a:endParaRPr>
          </a:p>
        </p:txBody>
      </p:sp>
      <p:sp>
        <p:nvSpPr>
          <p:cNvPr id="324" name="Text Box 106">
            <a:extLst>
              <a:ext uri="{FF2B5EF4-FFF2-40B4-BE49-F238E27FC236}">
                <a16:creationId xmlns:a16="http://schemas.microsoft.com/office/drawing/2014/main" id="{AD165626-2C33-E64A-86CE-325004A72293}"/>
              </a:ext>
            </a:extLst>
          </p:cNvPr>
          <p:cNvSpPr txBox="1">
            <a:spLocks noChangeArrowheads="1"/>
          </p:cNvSpPr>
          <p:nvPr/>
        </p:nvSpPr>
        <p:spPr bwMode="auto">
          <a:xfrm>
            <a:off x="1714172" y="4782772"/>
            <a:ext cx="883929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285750" indent="-285750">
              <a:buFont typeface="Wingdings" pitchFamily="2" charset="2"/>
              <a:buChar char="§"/>
            </a:pPr>
            <a:r>
              <a:rPr lang="en-US" sz="1800" dirty="0">
                <a:solidFill>
                  <a:srgbClr val="0070C0"/>
                </a:solidFill>
                <a:latin typeface="+mn-lt"/>
                <a:cs typeface="Arial" panose="020B0604020202020204" pitchFamily="34" charset="0"/>
              </a:rPr>
              <a:t>Energy supply </a:t>
            </a:r>
            <a:r>
              <a:rPr lang="en-US" sz="1800" dirty="0">
                <a:solidFill>
                  <a:srgbClr val="0070C0"/>
                </a:solidFill>
                <a:latin typeface="+mn-lt"/>
                <a:cs typeface="Arial" panose="020B0604020202020204" pitchFamily="34" charset="0"/>
                <a:sym typeface="Wingdings" pitchFamily="2" charset="2"/>
              </a:rPr>
              <a:t></a:t>
            </a:r>
            <a:r>
              <a:rPr lang="en-US" sz="1800" dirty="0">
                <a:solidFill>
                  <a:srgbClr val="0070C0"/>
                </a:solidFill>
                <a:latin typeface="+mn-lt"/>
                <a:cs typeface="Arial" panose="020B0604020202020204" pitchFamily="34" charset="0"/>
              </a:rPr>
              <a:t> acceleration</a:t>
            </a:r>
          </a:p>
        </p:txBody>
      </p:sp>
      <p:grpSp>
        <p:nvGrpSpPr>
          <p:cNvPr id="325" name="Groupe 324">
            <a:extLst>
              <a:ext uri="{FF2B5EF4-FFF2-40B4-BE49-F238E27FC236}">
                <a16:creationId xmlns:a16="http://schemas.microsoft.com/office/drawing/2014/main" id="{0C0F4057-96BA-914D-8A4B-0DC6DAAE0F7F}"/>
              </a:ext>
            </a:extLst>
          </p:cNvPr>
          <p:cNvGrpSpPr/>
          <p:nvPr/>
        </p:nvGrpSpPr>
        <p:grpSpPr>
          <a:xfrm>
            <a:off x="3156753" y="1121889"/>
            <a:ext cx="5768975" cy="962025"/>
            <a:chOff x="1703388" y="1447800"/>
            <a:chExt cx="5768975" cy="962025"/>
          </a:xfrm>
        </p:grpSpPr>
        <p:sp>
          <p:nvSpPr>
            <p:cNvPr id="326" name="Freeform 108">
              <a:extLst>
                <a:ext uri="{FF2B5EF4-FFF2-40B4-BE49-F238E27FC236}">
                  <a16:creationId xmlns:a16="http://schemas.microsoft.com/office/drawing/2014/main" id="{E51987AF-5F78-164F-A23D-8E84B0400296}"/>
                </a:ext>
              </a:extLst>
            </p:cNvPr>
            <p:cNvSpPr>
              <a:spLocks noChangeAspect="1"/>
            </p:cNvSpPr>
            <p:nvPr/>
          </p:nvSpPr>
          <p:spPr bwMode="auto">
            <a:xfrm rot="10800000" flipH="1" flipV="1">
              <a:off x="1703388" y="1460500"/>
              <a:ext cx="828675" cy="488950"/>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27" name="Groupe 326">
              <a:extLst>
                <a:ext uri="{FF2B5EF4-FFF2-40B4-BE49-F238E27FC236}">
                  <a16:creationId xmlns:a16="http://schemas.microsoft.com/office/drawing/2014/main" id="{2EFF50A1-4DB7-6240-BABD-EC7F0731F768}"/>
                </a:ext>
              </a:extLst>
            </p:cNvPr>
            <p:cNvGrpSpPr/>
            <p:nvPr/>
          </p:nvGrpSpPr>
          <p:grpSpPr>
            <a:xfrm>
              <a:off x="2525713" y="1473200"/>
              <a:ext cx="1657350" cy="936625"/>
              <a:chOff x="2525713" y="1473200"/>
              <a:chExt cx="1657350" cy="936625"/>
            </a:xfrm>
          </p:grpSpPr>
          <p:sp>
            <p:nvSpPr>
              <p:cNvPr id="334" name="Freeform 110">
                <a:extLst>
                  <a:ext uri="{FF2B5EF4-FFF2-40B4-BE49-F238E27FC236}">
                    <a16:creationId xmlns:a16="http://schemas.microsoft.com/office/drawing/2014/main" id="{D18BED0D-5CAE-7446-90BB-E91F71E263DC}"/>
                  </a:ext>
                </a:extLst>
              </p:cNvPr>
              <p:cNvSpPr>
                <a:spLocks noChangeAspect="1"/>
              </p:cNvSpPr>
              <p:nvPr/>
            </p:nvSpPr>
            <p:spPr bwMode="auto">
              <a:xfrm flipH="1" flipV="1">
                <a:off x="2525713" y="19221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 name="Freeform 111">
                <a:extLst>
                  <a:ext uri="{FF2B5EF4-FFF2-40B4-BE49-F238E27FC236}">
                    <a16:creationId xmlns:a16="http://schemas.microsoft.com/office/drawing/2014/main" id="{32C42529-D75D-EE4D-8DAF-9F760F5FAD26}"/>
                  </a:ext>
                </a:extLst>
              </p:cNvPr>
              <p:cNvSpPr>
                <a:spLocks noChangeAspect="1"/>
              </p:cNvSpPr>
              <p:nvPr/>
            </p:nvSpPr>
            <p:spPr bwMode="auto">
              <a:xfrm rot="10800000" flipH="1" flipV="1">
                <a:off x="3354388" y="1473200"/>
                <a:ext cx="828675" cy="48943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8" name="Groupe 327">
              <a:extLst>
                <a:ext uri="{FF2B5EF4-FFF2-40B4-BE49-F238E27FC236}">
                  <a16:creationId xmlns:a16="http://schemas.microsoft.com/office/drawing/2014/main" id="{17CB7456-C1D5-2C40-BAF7-12CF4C13C7AB}"/>
                </a:ext>
              </a:extLst>
            </p:cNvPr>
            <p:cNvGrpSpPr/>
            <p:nvPr/>
          </p:nvGrpSpPr>
          <p:grpSpPr>
            <a:xfrm>
              <a:off x="4164013" y="1447800"/>
              <a:ext cx="1657350" cy="936625"/>
              <a:chOff x="4164013" y="1447800"/>
              <a:chExt cx="1657350" cy="936625"/>
            </a:xfrm>
          </p:grpSpPr>
          <p:sp>
            <p:nvSpPr>
              <p:cNvPr id="332" name="Freeform 113">
                <a:extLst>
                  <a:ext uri="{FF2B5EF4-FFF2-40B4-BE49-F238E27FC236}">
                    <a16:creationId xmlns:a16="http://schemas.microsoft.com/office/drawing/2014/main" id="{BC69CAA4-0458-D542-BED4-FDC8A000B540}"/>
                  </a:ext>
                </a:extLst>
              </p:cNvPr>
              <p:cNvSpPr>
                <a:spLocks noChangeAspect="1"/>
              </p:cNvSpPr>
              <p:nvPr/>
            </p:nvSpPr>
            <p:spPr bwMode="auto">
              <a:xfrm flipH="1" flipV="1">
                <a:off x="4164013" y="18967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3" name="Freeform 114">
                <a:extLst>
                  <a:ext uri="{FF2B5EF4-FFF2-40B4-BE49-F238E27FC236}">
                    <a16:creationId xmlns:a16="http://schemas.microsoft.com/office/drawing/2014/main" id="{B21A6F1A-9669-4543-AAB8-37CDCE6CE7BE}"/>
                  </a:ext>
                </a:extLst>
              </p:cNvPr>
              <p:cNvSpPr>
                <a:spLocks noChangeAspect="1"/>
              </p:cNvSpPr>
              <p:nvPr/>
            </p:nvSpPr>
            <p:spPr bwMode="auto">
              <a:xfrm rot="10800000" flipH="1" flipV="1">
                <a:off x="4992688" y="1447800"/>
                <a:ext cx="828675" cy="48943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0070C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9" name="Groupe 328">
              <a:extLst>
                <a:ext uri="{FF2B5EF4-FFF2-40B4-BE49-F238E27FC236}">
                  <a16:creationId xmlns:a16="http://schemas.microsoft.com/office/drawing/2014/main" id="{AC6E4339-8DFF-8341-9A42-53F37A2DB3AF}"/>
                </a:ext>
              </a:extLst>
            </p:cNvPr>
            <p:cNvGrpSpPr/>
            <p:nvPr/>
          </p:nvGrpSpPr>
          <p:grpSpPr>
            <a:xfrm>
              <a:off x="5815013" y="1473200"/>
              <a:ext cx="1657350" cy="936625"/>
              <a:chOff x="5815013" y="1473200"/>
              <a:chExt cx="1657350" cy="936625"/>
            </a:xfrm>
          </p:grpSpPr>
          <p:sp>
            <p:nvSpPr>
              <p:cNvPr id="330" name="Freeform 116">
                <a:extLst>
                  <a:ext uri="{FF2B5EF4-FFF2-40B4-BE49-F238E27FC236}">
                    <a16:creationId xmlns:a16="http://schemas.microsoft.com/office/drawing/2014/main" id="{13B774D0-0FF9-CA45-B590-9CDC8BB4205A}"/>
                  </a:ext>
                </a:extLst>
              </p:cNvPr>
              <p:cNvSpPr>
                <a:spLocks noChangeAspect="1"/>
              </p:cNvSpPr>
              <p:nvPr/>
            </p:nvSpPr>
            <p:spPr bwMode="auto">
              <a:xfrm flipH="1" flipV="1">
                <a:off x="5815013" y="19221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1" name="Freeform 117">
                <a:extLst>
                  <a:ext uri="{FF2B5EF4-FFF2-40B4-BE49-F238E27FC236}">
                    <a16:creationId xmlns:a16="http://schemas.microsoft.com/office/drawing/2014/main" id="{2C36DC01-186F-E747-95D5-6687B151139E}"/>
                  </a:ext>
                </a:extLst>
              </p:cNvPr>
              <p:cNvSpPr>
                <a:spLocks noChangeAspect="1"/>
              </p:cNvSpPr>
              <p:nvPr/>
            </p:nvSpPr>
            <p:spPr bwMode="auto">
              <a:xfrm rot="10800000" flipH="1" flipV="1">
                <a:off x="6643688" y="1473200"/>
                <a:ext cx="828675" cy="48943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chemeClr val="accent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36" name="Groupe 335">
            <a:extLst>
              <a:ext uri="{FF2B5EF4-FFF2-40B4-BE49-F238E27FC236}">
                <a16:creationId xmlns:a16="http://schemas.microsoft.com/office/drawing/2014/main" id="{7CB54695-B65F-9749-9990-2373F8A1F9AC}"/>
              </a:ext>
            </a:extLst>
          </p:cNvPr>
          <p:cNvGrpSpPr/>
          <p:nvPr/>
        </p:nvGrpSpPr>
        <p:grpSpPr>
          <a:xfrm>
            <a:off x="9365465" y="2479201"/>
            <a:ext cx="900113" cy="393700"/>
            <a:chOff x="7912100" y="2805113"/>
            <a:chExt cx="900113" cy="393700"/>
          </a:xfrm>
        </p:grpSpPr>
        <p:sp>
          <p:nvSpPr>
            <p:cNvPr id="337" name="Line 100">
              <a:extLst>
                <a:ext uri="{FF2B5EF4-FFF2-40B4-BE49-F238E27FC236}">
                  <a16:creationId xmlns:a16="http://schemas.microsoft.com/office/drawing/2014/main" id="{8A97C46D-41D1-B347-BD87-EEEB9C3B003D}"/>
                </a:ext>
              </a:extLst>
            </p:cNvPr>
            <p:cNvSpPr>
              <a:spLocks noChangeShapeType="1"/>
            </p:cNvSpPr>
            <p:nvPr/>
          </p:nvSpPr>
          <p:spPr bwMode="auto">
            <a:xfrm flipH="1" flipV="1">
              <a:off x="7912100" y="3198813"/>
              <a:ext cx="900113" cy="0"/>
            </a:xfrm>
            <a:prstGeom prst="line">
              <a:avLst/>
            </a:prstGeom>
            <a:noFill/>
            <a:ln w="31750">
              <a:solidFill>
                <a:schemeClr val="accent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solidFill>
                  <a:schemeClr val="accent1"/>
                </a:solidFill>
              </a:endParaRPr>
            </a:p>
          </p:txBody>
        </p:sp>
        <p:sp>
          <p:nvSpPr>
            <p:cNvPr id="338" name="Text Box 101">
              <a:extLst>
                <a:ext uri="{FF2B5EF4-FFF2-40B4-BE49-F238E27FC236}">
                  <a16:creationId xmlns:a16="http://schemas.microsoft.com/office/drawing/2014/main" id="{6C8EEDC2-0D84-F149-9991-BE16908A4C6F}"/>
                </a:ext>
              </a:extLst>
            </p:cNvPr>
            <p:cNvSpPr txBox="1">
              <a:spLocks noChangeArrowheads="1"/>
            </p:cNvSpPr>
            <p:nvPr/>
          </p:nvSpPr>
          <p:spPr bwMode="auto">
            <a:xfrm>
              <a:off x="8161338" y="2805113"/>
              <a:ext cx="496888" cy="369888"/>
            </a:xfrm>
            <a:prstGeom prst="rect">
              <a:avLst/>
            </a:prstGeom>
            <a:noFill/>
            <a:ln w="190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de-DE" dirty="0" err="1">
                  <a:solidFill>
                    <a:schemeClr val="accent1"/>
                  </a:solidFill>
                </a:rPr>
                <a:t>E</a:t>
              </a:r>
              <a:r>
                <a:rPr lang="de-DE" baseline="-25000" dirty="0" err="1">
                  <a:solidFill>
                    <a:schemeClr val="accent1"/>
                  </a:solidFill>
                </a:rPr>
                <a:t>Inj</a:t>
              </a:r>
              <a:endParaRPr lang="de-DE" dirty="0">
                <a:solidFill>
                  <a:schemeClr val="accent1"/>
                </a:solidFill>
              </a:endParaRPr>
            </a:p>
          </p:txBody>
        </p:sp>
      </p:grpSp>
      <p:grpSp>
        <p:nvGrpSpPr>
          <p:cNvPr id="339" name="Groupe 338">
            <a:extLst>
              <a:ext uri="{FF2B5EF4-FFF2-40B4-BE49-F238E27FC236}">
                <a16:creationId xmlns:a16="http://schemas.microsoft.com/office/drawing/2014/main" id="{28E9010B-4896-0641-8291-18C53E098374}"/>
              </a:ext>
            </a:extLst>
          </p:cNvPr>
          <p:cNvGrpSpPr/>
          <p:nvPr/>
        </p:nvGrpSpPr>
        <p:grpSpPr>
          <a:xfrm>
            <a:off x="3490127" y="1074264"/>
            <a:ext cx="5054600" cy="1865313"/>
            <a:chOff x="2036763" y="1400175"/>
            <a:chExt cx="5054600" cy="1865313"/>
          </a:xfrm>
        </p:grpSpPr>
        <p:grpSp>
          <p:nvGrpSpPr>
            <p:cNvPr id="340" name="Groupe 339">
              <a:extLst>
                <a:ext uri="{FF2B5EF4-FFF2-40B4-BE49-F238E27FC236}">
                  <a16:creationId xmlns:a16="http://schemas.microsoft.com/office/drawing/2014/main" id="{5B89137D-54A6-D04A-94D7-8F2913273922}"/>
                </a:ext>
              </a:extLst>
            </p:cNvPr>
            <p:cNvGrpSpPr/>
            <p:nvPr/>
          </p:nvGrpSpPr>
          <p:grpSpPr>
            <a:xfrm>
              <a:off x="2036763" y="3152775"/>
              <a:ext cx="5038726" cy="112713"/>
              <a:chOff x="2036763" y="3152775"/>
              <a:chExt cx="5038726" cy="112713"/>
            </a:xfrm>
          </p:grpSpPr>
          <p:sp>
            <p:nvSpPr>
              <p:cNvPr id="346" name="Oval 84">
                <a:extLst>
                  <a:ext uri="{FF2B5EF4-FFF2-40B4-BE49-F238E27FC236}">
                    <a16:creationId xmlns:a16="http://schemas.microsoft.com/office/drawing/2014/main" id="{12C9D8B9-D295-804E-9E62-ECE8817F404A}"/>
                  </a:ext>
                </a:extLst>
              </p:cNvPr>
              <p:cNvSpPr>
                <a:spLocks noChangeAspect="1" noChangeArrowheads="1"/>
              </p:cNvSpPr>
              <p:nvPr/>
            </p:nvSpPr>
            <p:spPr bwMode="auto">
              <a:xfrm>
                <a:off x="6985001" y="3175000"/>
                <a:ext cx="90488" cy="90488"/>
              </a:xfrm>
              <a:prstGeom prst="ellipse">
                <a:avLst/>
              </a:prstGeom>
              <a:solidFill>
                <a:schemeClr val="accent5">
                  <a:lumMod val="75000"/>
                </a:schemeClr>
              </a:solidFill>
              <a:ln w="9525">
                <a:solidFill>
                  <a:schemeClr val="tx1"/>
                </a:solidFill>
                <a:round/>
                <a:headEnd/>
                <a:tailEnd/>
              </a:ln>
              <a:effectLst/>
            </p:spPr>
            <p:txBody>
              <a:bodyPr wrap="none" anchor="ctr"/>
              <a:lstStyle/>
              <a:p>
                <a:endParaRPr lang="en-GB"/>
              </a:p>
            </p:txBody>
          </p:sp>
          <p:sp>
            <p:nvSpPr>
              <p:cNvPr id="347" name="Oval 85">
                <a:extLst>
                  <a:ext uri="{FF2B5EF4-FFF2-40B4-BE49-F238E27FC236}">
                    <a16:creationId xmlns:a16="http://schemas.microsoft.com/office/drawing/2014/main" id="{924AAF10-63F4-1F48-B7A9-F6DE670F5ECF}"/>
                  </a:ext>
                </a:extLst>
              </p:cNvPr>
              <p:cNvSpPr>
                <a:spLocks noChangeAspect="1" noChangeArrowheads="1"/>
              </p:cNvSpPr>
              <p:nvPr/>
            </p:nvSpPr>
            <p:spPr bwMode="auto">
              <a:xfrm>
                <a:off x="5348288" y="3163888"/>
                <a:ext cx="90488" cy="90488"/>
              </a:xfrm>
              <a:prstGeom prst="ellipse">
                <a:avLst/>
              </a:prstGeom>
              <a:solidFill>
                <a:srgbClr val="0070C0"/>
              </a:solidFill>
              <a:ln w="9525">
                <a:solidFill>
                  <a:schemeClr val="tx1"/>
                </a:solidFill>
                <a:round/>
                <a:headEnd/>
                <a:tailEnd/>
              </a:ln>
              <a:effectLst/>
            </p:spPr>
            <p:txBody>
              <a:bodyPr wrap="none" anchor="ctr"/>
              <a:lstStyle/>
              <a:p>
                <a:endParaRPr lang="en-GB"/>
              </a:p>
            </p:txBody>
          </p:sp>
          <p:sp>
            <p:nvSpPr>
              <p:cNvPr id="348" name="Oval 86">
                <a:extLst>
                  <a:ext uri="{FF2B5EF4-FFF2-40B4-BE49-F238E27FC236}">
                    <a16:creationId xmlns:a16="http://schemas.microsoft.com/office/drawing/2014/main" id="{0C12CBF5-04F9-994F-878D-7FA85707CFB0}"/>
                  </a:ext>
                </a:extLst>
              </p:cNvPr>
              <p:cNvSpPr>
                <a:spLocks noChangeAspect="1" noChangeArrowheads="1"/>
              </p:cNvSpPr>
              <p:nvPr/>
            </p:nvSpPr>
            <p:spPr bwMode="auto">
              <a:xfrm>
                <a:off x="3686176" y="3152775"/>
                <a:ext cx="90488" cy="90488"/>
              </a:xfrm>
              <a:prstGeom prst="ellipse">
                <a:avLst/>
              </a:prstGeom>
              <a:solidFill>
                <a:srgbClr val="0070C0"/>
              </a:solidFill>
              <a:ln w="9525">
                <a:solidFill>
                  <a:schemeClr val="tx1"/>
                </a:solidFill>
                <a:round/>
                <a:headEnd/>
                <a:tailEnd/>
              </a:ln>
              <a:effectLst/>
            </p:spPr>
            <p:txBody>
              <a:bodyPr wrap="none" anchor="ctr"/>
              <a:lstStyle/>
              <a:p>
                <a:endParaRPr lang="en-GB"/>
              </a:p>
            </p:txBody>
          </p:sp>
          <p:sp>
            <p:nvSpPr>
              <p:cNvPr id="349" name="Oval 87">
                <a:extLst>
                  <a:ext uri="{FF2B5EF4-FFF2-40B4-BE49-F238E27FC236}">
                    <a16:creationId xmlns:a16="http://schemas.microsoft.com/office/drawing/2014/main" id="{196D57A2-388F-584F-94B3-6EEC32FC7DD4}"/>
                  </a:ext>
                </a:extLst>
              </p:cNvPr>
              <p:cNvSpPr>
                <a:spLocks noChangeAspect="1" noChangeArrowheads="1"/>
              </p:cNvSpPr>
              <p:nvPr/>
            </p:nvSpPr>
            <p:spPr bwMode="auto">
              <a:xfrm>
                <a:off x="2036763" y="3154363"/>
                <a:ext cx="90488" cy="90488"/>
              </a:xfrm>
              <a:prstGeom prst="ellipse">
                <a:avLst/>
              </a:prstGeom>
              <a:solidFill>
                <a:srgbClr val="0070C0"/>
              </a:solidFill>
              <a:ln w="9525">
                <a:solidFill>
                  <a:schemeClr val="tx1"/>
                </a:solidFill>
                <a:round/>
                <a:headEnd/>
                <a:tailEnd/>
              </a:ln>
              <a:effectLst/>
            </p:spPr>
            <p:txBody>
              <a:bodyPr wrap="none" anchor="ctr"/>
              <a:lstStyle/>
              <a:p>
                <a:endParaRPr lang="en-GB"/>
              </a:p>
            </p:txBody>
          </p:sp>
        </p:grpSp>
        <p:grpSp>
          <p:nvGrpSpPr>
            <p:cNvPr id="341" name="Group 119">
              <a:extLst>
                <a:ext uri="{FF2B5EF4-FFF2-40B4-BE49-F238E27FC236}">
                  <a16:creationId xmlns:a16="http://schemas.microsoft.com/office/drawing/2014/main" id="{B23511C0-7C3E-9041-81EC-BC92BBC10664}"/>
                </a:ext>
              </a:extLst>
            </p:cNvPr>
            <p:cNvGrpSpPr>
              <a:grpSpLocks/>
            </p:cNvGrpSpPr>
            <p:nvPr/>
          </p:nvGrpSpPr>
          <p:grpSpPr bwMode="auto">
            <a:xfrm>
              <a:off x="2052638" y="1400175"/>
              <a:ext cx="5038725" cy="112713"/>
              <a:chOff x="1075" y="1626"/>
              <a:chExt cx="3174" cy="71"/>
            </a:xfrm>
            <a:solidFill>
              <a:srgbClr val="0070C0"/>
            </a:solidFill>
          </p:grpSpPr>
          <p:sp>
            <p:nvSpPr>
              <p:cNvPr id="342" name="Oval 120">
                <a:extLst>
                  <a:ext uri="{FF2B5EF4-FFF2-40B4-BE49-F238E27FC236}">
                    <a16:creationId xmlns:a16="http://schemas.microsoft.com/office/drawing/2014/main" id="{2517BDD7-6A08-8A4A-94AA-4231EE5F8ED5}"/>
                  </a:ext>
                </a:extLst>
              </p:cNvPr>
              <p:cNvSpPr>
                <a:spLocks noChangeAspect="1" noChangeArrowheads="1"/>
              </p:cNvSpPr>
              <p:nvPr/>
            </p:nvSpPr>
            <p:spPr bwMode="auto">
              <a:xfrm>
                <a:off x="4192" y="1640"/>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3" name="Oval 121">
                <a:extLst>
                  <a:ext uri="{FF2B5EF4-FFF2-40B4-BE49-F238E27FC236}">
                    <a16:creationId xmlns:a16="http://schemas.microsoft.com/office/drawing/2014/main" id="{0C458232-8551-8243-BEA1-72EAA3401B38}"/>
                  </a:ext>
                </a:extLst>
              </p:cNvPr>
              <p:cNvSpPr>
                <a:spLocks noChangeAspect="1" noChangeArrowheads="1"/>
              </p:cNvSpPr>
              <p:nvPr/>
            </p:nvSpPr>
            <p:spPr bwMode="auto">
              <a:xfrm>
                <a:off x="3161" y="1633"/>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4" name="Oval 122">
                <a:extLst>
                  <a:ext uri="{FF2B5EF4-FFF2-40B4-BE49-F238E27FC236}">
                    <a16:creationId xmlns:a16="http://schemas.microsoft.com/office/drawing/2014/main" id="{A633743D-8395-2E4F-BCA1-142F1DD18F08}"/>
                  </a:ext>
                </a:extLst>
              </p:cNvPr>
              <p:cNvSpPr>
                <a:spLocks noChangeAspect="1" noChangeArrowheads="1"/>
              </p:cNvSpPr>
              <p:nvPr/>
            </p:nvSpPr>
            <p:spPr bwMode="auto">
              <a:xfrm>
                <a:off x="2114" y="1626"/>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5" name="Oval 123">
                <a:extLst>
                  <a:ext uri="{FF2B5EF4-FFF2-40B4-BE49-F238E27FC236}">
                    <a16:creationId xmlns:a16="http://schemas.microsoft.com/office/drawing/2014/main" id="{74DDF79D-4E5E-CF40-B831-1266C5F15722}"/>
                  </a:ext>
                </a:extLst>
              </p:cNvPr>
              <p:cNvSpPr>
                <a:spLocks noChangeAspect="1" noChangeArrowheads="1"/>
              </p:cNvSpPr>
              <p:nvPr/>
            </p:nvSpPr>
            <p:spPr bwMode="auto">
              <a:xfrm>
                <a:off x="1075" y="1627"/>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50" name="Groupe 349">
            <a:extLst>
              <a:ext uri="{FF2B5EF4-FFF2-40B4-BE49-F238E27FC236}">
                <a16:creationId xmlns:a16="http://schemas.microsoft.com/office/drawing/2014/main" id="{FB9254B6-3FE7-8B4E-81A0-E593B390A169}"/>
              </a:ext>
            </a:extLst>
          </p:cNvPr>
          <p:cNvGrpSpPr/>
          <p:nvPr/>
        </p:nvGrpSpPr>
        <p:grpSpPr>
          <a:xfrm>
            <a:off x="1667677" y="2472852"/>
            <a:ext cx="1163638" cy="395287"/>
            <a:chOff x="214313" y="2798763"/>
            <a:chExt cx="1163638" cy="395287"/>
          </a:xfrm>
        </p:grpSpPr>
        <p:sp>
          <p:nvSpPr>
            <p:cNvPr id="351" name="Line 103">
              <a:extLst>
                <a:ext uri="{FF2B5EF4-FFF2-40B4-BE49-F238E27FC236}">
                  <a16:creationId xmlns:a16="http://schemas.microsoft.com/office/drawing/2014/main" id="{A65F63A1-5A68-F242-830A-D3B92850146D}"/>
                </a:ext>
              </a:extLst>
            </p:cNvPr>
            <p:cNvSpPr>
              <a:spLocks noChangeShapeType="1"/>
            </p:cNvSpPr>
            <p:nvPr/>
          </p:nvSpPr>
          <p:spPr bwMode="auto">
            <a:xfrm flipH="1" flipV="1">
              <a:off x="303213" y="3194050"/>
              <a:ext cx="900113" cy="0"/>
            </a:xfrm>
            <a:prstGeom prst="line">
              <a:avLst/>
            </a:prstGeom>
            <a:noFill/>
            <a:ln w="31750">
              <a:solidFill>
                <a:srgbClr val="C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sz="1800">
                <a:solidFill>
                  <a:srgbClr val="FF0000"/>
                </a:solidFill>
              </a:endParaRPr>
            </a:p>
          </p:txBody>
        </p:sp>
        <p:sp>
          <p:nvSpPr>
            <p:cNvPr id="352" name="Text Box 104">
              <a:extLst>
                <a:ext uri="{FF2B5EF4-FFF2-40B4-BE49-F238E27FC236}">
                  <a16:creationId xmlns:a16="http://schemas.microsoft.com/office/drawing/2014/main" id="{B464A598-7DB7-BE42-B058-068F850A8D3E}"/>
                </a:ext>
              </a:extLst>
            </p:cNvPr>
            <p:cNvSpPr txBox="1">
              <a:spLocks noChangeArrowheads="1"/>
            </p:cNvSpPr>
            <p:nvPr/>
          </p:nvSpPr>
          <p:spPr bwMode="auto">
            <a:xfrm>
              <a:off x="214313" y="2798763"/>
              <a:ext cx="1163638" cy="369887"/>
            </a:xfrm>
            <a:prstGeom prst="rect">
              <a:avLst/>
            </a:prstGeom>
            <a:noFill/>
            <a:ln w="190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de-DE" sz="1800" dirty="0" err="1">
                  <a:solidFill>
                    <a:srgbClr val="C00000"/>
                  </a:solidFill>
                </a:rPr>
                <a:t>E</a:t>
              </a:r>
              <a:r>
                <a:rPr lang="de-DE" sz="1800" baseline="-25000" dirty="0" err="1">
                  <a:solidFill>
                    <a:srgbClr val="C00000"/>
                  </a:solidFill>
                </a:rPr>
                <a:t>Out</a:t>
              </a:r>
              <a:r>
                <a:rPr lang="de-DE" sz="1800" baseline="-25000" dirty="0">
                  <a:solidFill>
                    <a:srgbClr val="C00000"/>
                  </a:solidFill>
                </a:rPr>
                <a:t> </a:t>
              </a:r>
              <a:r>
                <a:rPr lang="de-DE" sz="1800" dirty="0">
                  <a:solidFill>
                    <a:srgbClr val="C00000"/>
                  </a:solidFill>
                </a:rPr>
                <a:t>= </a:t>
              </a:r>
              <a:r>
                <a:rPr lang="de-DE" sz="1800" dirty="0" err="1">
                  <a:solidFill>
                    <a:srgbClr val="C00000"/>
                  </a:solidFill>
                </a:rPr>
                <a:t>E</a:t>
              </a:r>
              <a:r>
                <a:rPr lang="de-DE" sz="1800" baseline="-25000" dirty="0" err="1">
                  <a:solidFill>
                    <a:srgbClr val="C00000"/>
                  </a:solidFill>
                </a:rPr>
                <a:t>Inj</a:t>
              </a:r>
              <a:endParaRPr lang="de-DE" sz="1800" dirty="0">
                <a:solidFill>
                  <a:srgbClr val="C00000"/>
                </a:solidFill>
              </a:endParaRPr>
            </a:p>
          </p:txBody>
        </p:sp>
      </p:grpSp>
      <p:grpSp>
        <p:nvGrpSpPr>
          <p:cNvPr id="353" name="Groupe 352">
            <a:extLst>
              <a:ext uri="{FF2B5EF4-FFF2-40B4-BE49-F238E27FC236}">
                <a16:creationId xmlns:a16="http://schemas.microsoft.com/office/drawing/2014/main" id="{665FFCD1-D537-5F43-A2B2-216F41A31D34}"/>
              </a:ext>
            </a:extLst>
          </p:cNvPr>
          <p:cNvGrpSpPr/>
          <p:nvPr/>
        </p:nvGrpSpPr>
        <p:grpSpPr>
          <a:xfrm>
            <a:off x="3112385" y="2205147"/>
            <a:ext cx="5817331" cy="1476562"/>
            <a:chOff x="1659020" y="3635959"/>
            <a:chExt cx="5817331" cy="1476562"/>
          </a:xfrm>
        </p:grpSpPr>
        <p:grpSp>
          <p:nvGrpSpPr>
            <p:cNvPr id="354" name="Groupe 353">
              <a:extLst>
                <a:ext uri="{FF2B5EF4-FFF2-40B4-BE49-F238E27FC236}">
                  <a16:creationId xmlns:a16="http://schemas.microsoft.com/office/drawing/2014/main" id="{C16457C5-B77C-2D43-88F7-DE96249ADC3F}"/>
                </a:ext>
              </a:extLst>
            </p:cNvPr>
            <p:cNvGrpSpPr/>
            <p:nvPr/>
          </p:nvGrpSpPr>
          <p:grpSpPr>
            <a:xfrm>
              <a:off x="1659020" y="3637663"/>
              <a:ext cx="877031" cy="1472383"/>
              <a:chOff x="5786520" y="2469263"/>
              <a:chExt cx="877031" cy="1472383"/>
            </a:xfrm>
          </p:grpSpPr>
          <p:sp>
            <p:nvSpPr>
              <p:cNvPr id="421" name="Freeform 101">
                <a:extLst>
                  <a:ext uri="{FF2B5EF4-FFF2-40B4-BE49-F238E27FC236}">
                    <a16:creationId xmlns:a16="http://schemas.microsoft.com/office/drawing/2014/main" id="{1874AC25-DADE-A442-A0F3-820F915D9029}"/>
                  </a:ext>
                </a:extLst>
              </p:cNvPr>
              <p:cNvSpPr>
                <a:spLocks/>
              </p:cNvSpPr>
              <p:nvPr/>
            </p:nvSpPr>
            <p:spPr bwMode="auto">
              <a:xfrm rot="10800000">
                <a:off x="5786520"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a:p>
            </p:txBody>
          </p:sp>
          <p:sp>
            <p:nvSpPr>
              <p:cNvPr id="422" name="Freeform 102">
                <a:extLst>
                  <a:ext uri="{FF2B5EF4-FFF2-40B4-BE49-F238E27FC236}">
                    <a16:creationId xmlns:a16="http://schemas.microsoft.com/office/drawing/2014/main" id="{710918B7-96A0-2944-812A-6DB6FA366D8A}"/>
                  </a:ext>
                </a:extLst>
              </p:cNvPr>
              <p:cNvSpPr>
                <a:spLocks/>
              </p:cNvSpPr>
              <p:nvPr/>
            </p:nvSpPr>
            <p:spPr bwMode="auto">
              <a:xfrm>
                <a:off x="5786520"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a:p>
            </p:txBody>
          </p:sp>
          <p:sp>
            <p:nvSpPr>
              <p:cNvPr id="423" name="Rectangle 103">
                <a:extLst>
                  <a:ext uri="{FF2B5EF4-FFF2-40B4-BE49-F238E27FC236}">
                    <a16:creationId xmlns:a16="http://schemas.microsoft.com/office/drawing/2014/main" id="{2BD899B4-F901-294B-BD4E-E84CE3DDA421}"/>
                  </a:ext>
                </a:extLst>
              </p:cNvPr>
              <p:cNvSpPr>
                <a:spLocks noChangeArrowheads="1"/>
              </p:cNvSpPr>
              <p:nvPr/>
            </p:nvSpPr>
            <p:spPr bwMode="auto">
              <a:xfrm>
                <a:off x="5797650" y="3050377"/>
                <a:ext cx="828060" cy="310155"/>
              </a:xfrm>
              <a:prstGeom prst="rect">
                <a:avLst/>
              </a:prstGeom>
              <a:solidFill>
                <a:srgbClr val="F36A71">
                  <a:alpha val="20000"/>
                </a:srgbClr>
              </a:solidFill>
              <a:ln>
                <a:noFill/>
              </a:ln>
            </p:spPr>
            <p:txBody>
              <a:bodyPr wrap="none" anchor="ctr"/>
              <a:lstStyle/>
              <a:p>
                <a:endParaRPr lang="en-US" sz="3600">
                  <a:solidFill>
                    <a:schemeClr val="tx1"/>
                  </a:solidFill>
                </a:endParaRPr>
              </a:p>
            </p:txBody>
          </p:sp>
          <p:sp>
            <p:nvSpPr>
              <p:cNvPr id="424" name="Freeform 104">
                <a:extLst>
                  <a:ext uri="{FF2B5EF4-FFF2-40B4-BE49-F238E27FC236}">
                    <a16:creationId xmlns:a16="http://schemas.microsoft.com/office/drawing/2014/main" id="{DC76EEC6-A6FC-EF4C-B83D-FCE292D097BD}"/>
                  </a:ext>
                </a:extLst>
              </p:cNvPr>
              <p:cNvSpPr>
                <a:spLocks/>
              </p:cNvSpPr>
              <p:nvPr/>
            </p:nvSpPr>
            <p:spPr bwMode="auto">
              <a:xfrm>
                <a:off x="5969049"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 name="Freeform 109">
                <a:extLst>
                  <a:ext uri="{FF2B5EF4-FFF2-40B4-BE49-F238E27FC236}">
                    <a16:creationId xmlns:a16="http://schemas.microsoft.com/office/drawing/2014/main" id="{B5036A2C-9A37-C440-A1AF-55A395B79207}"/>
                  </a:ext>
                </a:extLst>
              </p:cNvPr>
              <p:cNvSpPr>
                <a:spLocks/>
              </p:cNvSpPr>
              <p:nvPr/>
            </p:nvSpPr>
            <p:spPr bwMode="auto">
              <a:xfrm rot="10800000">
                <a:off x="5969049"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426" name="Freeform 110">
                <a:extLst>
                  <a:ext uri="{FF2B5EF4-FFF2-40B4-BE49-F238E27FC236}">
                    <a16:creationId xmlns:a16="http://schemas.microsoft.com/office/drawing/2014/main" id="{AB77E1E8-DD39-F547-901B-284421FCEB7E}"/>
                  </a:ext>
                </a:extLst>
              </p:cNvPr>
              <p:cNvSpPr>
                <a:spLocks/>
              </p:cNvSpPr>
              <p:nvPr/>
            </p:nvSpPr>
            <p:spPr bwMode="auto">
              <a:xfrm>
                <a:off x="5932321"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 name="Freeform 111">
                <a:extLst>
                  <a:ext uri="{FF2B5EF4-FFF2-40B4-BE49-F238E27FC236}">
                    <a16:creationId xmlns:a16="http://schemas.microsoft.com/office/drawing/2014/main" id="{B5F00B77-4324-E441-A014-09AFBA878A93}"/>
                  </a:ext>
                </a:extLst>
              </p:cNvPr>
              <p:cNvSpPr>
                <a:spLocks/>
              </p:cNvSpPr>
              <p:nvPr/>
            </p:nvSpPr>
            <p:spPr bwMode="auto">
              <a:xfrm rot="10800000">
                <a:off x="5932321"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428" name="Freeform 112">
                <a:extLst>
                  <a:ext uri="{FF2B5EF4-FFF2-40B4-BE49-F238E27FC236}">
                    <a16:creationId xmlns:a16="http://schemas.microsoft.com/office/drawing/2014/main" id="{9A6EB642-D42D-254D-B0FA-CBF18FADBC76}"/>
                  </a:ext>
                </a:extLst>
              </p:cNvPr>
              <p:cNvSpPr>
                <a:spLocks/>
              </p:cNvSpPr>
              <p:nvPr/>
            </p:nvSpPr>
            <p:spPr bwMode="auto">
              <a:xfrm rot="10800000">
                <a:off x="6005778"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429" name="Freeform 113">
                <a:extLst>
                  <a:ext uri="{FF2B5EF4-FFF2-40B4-BE49-F238E27FC236}">
                    <a16:creationId xmlns:a16="http://schemas.microsoft.com/office/drawing/2014/main" id="{1A1A61DA-780F-6149-BCBB-8651D587C3D8}"/>
                  </a:ext>
                </a:extLst>
              </p:cNvPr>
              <p:cNvSpPr>
                <a:spLocks/>
              </p:cNvSpPr>
              <p:nvPr/>
            </p:nvSpPr>
            <p:spPr bwMode="auto">
              <a:xfrm>
                <a:off x="6005778"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0" name="Line 114">
                <a:extLst>
                  <a:ext uri="{FF2B5EF4-FFF2-40B4-BE49-F238E27FC236}">
                    <a16:creationId xmlns:a16="http://schemas.microsoft.com/office/drawing/2014/main" id="{E5F0C649-67D5-4E49-9958-C558C2271F4F}"/>
                  </a:ext>
                </a:extLst>
              </p:cNvPr>
              <p:cNvSpPr>
                <a:spLocks noChangeShapeType="1"/>
              </p:cNvSpPr>
              <p:nvPr/>
            </p:nvSpPr>
            <p:spPr bwMode="auto">
              <a:xfrm>
                <a:off x="6005778"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55" name="Groupe 354">
              <a:extLst>
                <a:ext uri="{FF2B5EF4-FFF2-40B4-BE49-F238E27FC236}">
                  <a16:creationId xmlns:a16="http://schemas.microsoft.com/office/drawing/2014/main" id="{7F3EE37A-8B8E-A34A-A4DB-B4825E6EC5E6}"/>
                </a:ext>
              </a:extLst>
            </p:cNvPr>
            <p:cNvGrpSpPr/>
            <p:nvPr/>
          </p:nvGrpSpPr>
          <p:grpSpPr>
            <a:xfrm>
              <a:off x="3322720" y="3637663"/>
              <a:ext cx="877031" cy="1472383"/>
              <a:chOff x="5786520" y="2469263"/>
              <a:chExt cx="877031" cy="1472383"/>
            </a:xfrm>
          </p:grpSpPr>
          <p:sp>
            <p:nvSpPr>
              <p:cNvPr id="411" name="Freeform 101">
                <a:extLst>
                  <a:ext uri="{FF2B5EF4-FFF2-40B4-BE49-F238E27FC236}">
                    <a16:creationId xmlns:a16="http://schemas.microsoft.com/office/drawing/2014/main" id="{11789A42-8C6E-294A-8A92-40C83820DDEA}"/>
                  </a:ext>
                </a:extLst>
              </p:cNvPr>
              <p:cNvSpPr>
                <a:spLocks/>
              </p:cNvSpPr>
              <p:nvPr/>
            </p:nvSpPr>
            <p:spPr bwMode="auto">
              <a:xfrm rot="10800000">
                <a:off x="5786520"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b="1"/>
              </a:p>
            </p:txBody>
          </p:sp>
          <p:sp>
            <p:nvSpPr>
              <p:cNvPr id="412" name="Freeform 102">
                <a:extLst>
                  <a:ext uri="{FF2B5EF4-FFF2-40B4-BE49-F238E27FC236}">
                    <a16:creationId xmlns:a16="http://schemas.microsoft.com/office/drawing/2014/main" id="{2074101E-AE6A-394D-A737-619FEEB6D32D}"/>
                  </a:ext>
                </a:extLst>
              </p:cNvPr>
              <p:cNvSpPr>
                <a:spLocks/>
              </p:cNvSpPr>
              <p:nvPr/>
            </p:nvSpPr>
            <p:spPr bwMode="auto">
              <a:xfrm>
                <a:off x="5786520"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b="1"/>
              </a:p>
            </p:txBody>
          </p:sp>
          <p:sp>
            <p:nvSpPr>
              <p:cNvPr id="413" name="Rectangle 103">
                <a:extLst>
                  <a:ext uri="{FF2B5EF4-FFF2-40B4-BE49-F238E27FC236}">
                    <a16:creationId xmlns:a16="http://schemas.microsoft.com/office/drawing/2014/main" id="{3AE017DD-86A3-A447-8CF2-0F93799AF838}"/>
                  </a:ext>
                </a:extLst>
              </p:cNvPr>
              <p:cNvSpPr>
                <a:spLocks noChangeArrowheads="1"/>
              </p:cNvSpPr>
              <p:nvPr/>
            </p:nvSpPr>
            <p:spPr bwMode="auto">
              <a:xfrm>
                <a:off x="5797650" y="3050377"/>
                <a:ext cx="828060" cy="310155"/>
              </a:xfrm>
              <a:prstGeom prst="rect">
                <a:avLst/>
              </a:prstGeom>
              <a:solidFill>
                <a:srgbClr val="F36A71">
                  <a:alpha val="20000"/>
                </a:srgbClr>
              </a:solidFill>
              <a:ln>
                <a:noFill/>
              </a:ln>
            </p:spPr>
            <p:txBody>
              <a:bodyPr wrap="none" anchor="ctr"/>
              <a:lstStyle/>
              <a:p>
                <a:endParaRPr lang="en-US" sz="3600" b="1">
                  <a:solidFill>
                    <a:schemeClr val="tx1"/>
                  </a:solidFill>
                </a:endParaRPr>
              </a:p>
            </p:txBody>
          </p:sp>
          <p:sp>
            <p:nvSpPr>
              <p:cNvPr id="414" name="Freeform 104">
                <a:extLst>
                  <a:ext uri="{FF2B5EF4-FFF2-40B4-BE49-F238E27FC236}">
                    <a16:creationId xmlns:a16="http://schemas.microsoft.com/office/drawing/2014/main" id="{41A122D4-4943-0B4B-AAF7-E12EEAB282EE}"/>
                  </a:ext>
                </a:extLst>
              </p:cNvPr>
              <p:cNvSpPr>
                <a:spLocks/>
              </p:cNvSpPr>
              <p:nvPr/>
            </p:nvSpPr>
            <p:spPr bwMode="auto">
              <a:xfrm>
                <a:off x="5969049"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b="1"/>
              </a:p>
            </p:txBody>
          </p:sp>
          <p:sp>
            <p:nvSpPr>
              <p:cNvPr id="415" name="Freeform 109">
                <a:extLst>
                  <a:ext uri="{FF2B5EF4-FFF2-40B4-BE49-F238E27FC236}">
                    <a16:creationId xmlns:a16="http://schemas.microsoft.com/office/drawing/2014/main" id="{D3E4CEA9-6D4E-4C4A-869C-3430A5FCE602}"/>
                  </a:ext>
                </a:extLst>
              </p:cNvPr>
              <p:cNvSpPr>
                <a:spLocks/>
              </p:cNvSpPr>
              <p:nvPr/>
            </p:nvSpPr>
            <p:spPr bwMode="auto">
              <a:xfrm rot="10800000">
                <a:off x="5969049"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b="1"/>
              </a:p>
            </p:txBody>
          </p:sp>
          <p:sp>
            <p:nvSpPr>
              <p:cNvPr id="416" name="Freeform 110">
                <a:extLst>
                  <a:ext uri="{FF2B5EF4-FFF2-40B4-BE49-F238E27FC236}">
                    <a16:creationId xmlns:a16="http://schemas.microsoft.com/office/drawing/2014/main" id="{A22289FE-8B97-6945-8DAC-0A30A689A05D}"/>
                  </a:ext>
                </a:extLst>
              </p:cNvPr>
              <p:cNvSpPr>
                <a:spLocks/>
              </p:cNvSpPr>
              <p:nvPr/>
            </p:nvSpPr>
            <p:spPr bwMode="auto">
              <a:xfrm>
                <a:off x="5932321"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b="1"/>
              </a:p>
            </p:txBody>
          </p:sp>
          <p:sp>
            <p:nvSpPr>
              <p:cNvPr id="417" name="Freeform 111">
                <a:extLst>
                  <a:ext uri="{FF2B5EF4-FFF2-40B4-BE49-F238E27FC236}">
                    <a16:creationId xmlns:a16="http://schemas.microsoft.com/office/drawing/2014/main" id="{7DE86E4A-6E66-F240-8145-232258DB85B6}"/>
                  </a:ext>
                </a:extLst>
              </p:cNvPr>
              <p:cNvSpPr>
                <a:spLocks/>
              </p:cNvSpPr>
              <p:nvPr/>
            </p:nvSpPr>
            <p:spPr bwMode="auto">
              <a:xfrm rot="10800000">
                <a:off x="5932321"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b="1"/>
              </a:p>
            </p:txBody>
          </p:sp>
          <p:sp>
            <p:nvSpPr>
              <p:cNvPr id="418" name="Freeform 112">
                <a:extLst>
                  <a:ext uri="{FF2B5EF4-FFF2-40B4-BE49-F238E27FC236}">
                    <a16:creationId xmlns:a16="http://schemas.microsoft.com/office/drawing/2014/main" id="{49CCC5AF-F7FB-7B41-9494-FE07533FABF1}"/>
                  </a:ext>
                </a:extLst>
              </p:cNvPr>
              <p:cNvSpPr>
                <a:spLocks/>
              </p:cNvSpPr>
              <p:nvPr/>
            </p:nvSpPr>
            <p:spPr bwMode="auto">
              <a:xfrm rot="10800000">
                <a:off x="6005778"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b="1"/>
              </a:p>
            </p:txBody>
          </p:sp>
          <p:sp>
            <p:nvSpPr>
              <p:cNvPr id="419" name="Freeform 113">
                <a:extLst>
                  <a:ext uri="{FF2B5EF4-FFF2-40B4-BE49-F238E27FC236}">
                    <a16:creationId xmlns:a16="http://schemas.microsoft.com/office/drawing/2014/main" id="{42F41DA3-3E8E-C641-92AF-FCE5046460A1}"/>
                  </a:ext>
                </a:extLst>
              </p:cNvPr>
              <p:cNvSpPr>
                <a:spLocks/>
              </p:cNvSpPr>
              <p:nvPr/>
            </p:nvSpPr>
            <p:spPr bwMode="auto">
              <a:xfrm>
                <a:off x="6005778"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b="1"/>
              </a:p>
            </p:txBody>
          </p:sp>
          <p:sp>
            <p:nvSpPr>
              <p:cNvPr id="420" name="Line 114">
                <a:extLst>
                  <a:ext uri="{FF2B5EF4-FFF2-40B4-BE49-F238E27FC236}">
                    <a16:creationId xmlns:a16="http://schemas.microsoft.com/office/drawing/2014/main" id="{88B46BFE-D60E-524B-9E8D-6D8D781ECF40}"/>
                  </a:ext>
                </a:extLst>
              </p:cNvPr>
              <p:cNvSpPr>
                <a:spLocks noChangeShapeType="1"/>
              </p:cNvSpPr>
              <p:nvPr/>
            </p:nvSpPr>
            <p:spPr bwMode="auto">
              <a:xfrm>
                <a:off x="6005778"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b="1"/>
              </a:p>
            </p:txBody>
          </p:sp>
        </p:grpSp>
        <p:grpSp>
          <p:nvGrpSpPr>
            <p:cNvPr id="356" name="Groupe 355">
              <a:extLst>
                <a:ext uri="{FF2B5EF4-FFF2-40B4-BE49-F238E27FC236}">
                  <a16:creationId xmlns:a16="http://schemas.microsoft.com/office/drawing/2014/main" id="{68F2EE71-2F6A-5F43-972E-CF9BC7EFCB46}"/>
                </a:ext>
              </a:extLst>
            </p:cNvPr>
            <p:cNvGrpSpPr/>
            <p:nvPr/>
          </p:nvGrpSpPr>
          <p:grpSpPr>
            <a:xfrm>
              <a:off x="4961020" y="3637663"/>
              <a:ext cx="877031" cy="1472383"/>
              <a:chOff x="5786520" y="2469263"/>
              <a:chExt cx="877031" cy="1472383"/>
            </a:xfrm>
          </p:grpSpPr>
          <p:sp>
            <p:nvSpPr>
              <p:cNvPr id="401" name="Freeform 101">
                <a:extLst>
                  <a:ext uri="{FF2B5EF4-FFF2-40B4-BE49-F238E27FC236}">
                    <a16:creationId xmlns:a16="http://schemas.microsoft.com/office/drawing/2014/main" id="{C3EAC735-C483-E445-B359-11E4F624C270}"/>
                  </a:ext>
                </a:extLst>
              </p:cNvPr>
              <p:cNvSpPr>
                <a:spLocks/>
              </p:cNvSpPr>
              <p:nvPr/>
            </p:nvSpPr>
            <p:spPr bwMode="auto">
              <a:xfrm rot="10800000">
                <a:off x="5786520"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a:p>
            </p:txBody>
          </p:sp>
          <p:sp>
            <p:nvSpPr>
              <p:cNvPr id="402" name="Freeform 102">
                <a:extLst>
                  <a:ext uri="{FF2B5EF4-FFF2-40B4-BE49-F238E27FC236}">
                    <a16:creationId xmlns:a16="http://schemas.microsoft.com/office/drawing/2014/main" id="{50ABF204-6278-D040-838A-43AE021FA6C5}"/>
                  </a:ext>
                </a:extLst>
              </p:cNvPr>
              <p:cNvSpPr>
                <a:spLocks/>
              </p:cNvSpPr>
              <p:nvPr/>
            </p:nvSpPr>
            <p:spPr bwMode="auto">
              <a:xfrm>
                <a:off x="5786520"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a:p>
            </p:txBody>
          </p:sp>
          <p:sp>
            <p:nvSpPr>
              <p:cNvPr id="403" name="Rectangle 103">
                <a:extLst>
                  <a:ext uri="{FF2B5EF4-FFF2-40B4-BE49-F238E27FC236}">
                    <a16:creationId xmlns:a16="http://schemas.microsoft.com/office/drawing/2014/main" id="{F585B11E-230D-5D4A-A64E-91E6B4BBC7EC}"/>
                  </a:ext>
                </a:extLst>
              </p:cNvPr>
              <p:cNvSpPr>
                <a:spLocks noChangeArrowheads="1"/>
              </p:cNvSpPr>
              <p:nvPr/>
            </p:nvSpPr>
            <p:spPr bwMode="auto">
              <a:xfrm>
                <a:off x="5797650" y="3050377"/>
                <a:ext cx="828060" cy="310155"/>
              </a:xfrm>
              <a:prstGeom prst="rect">
                <a:avLst/>
              </a:prstGeom>
              <a:solidFill>
                <a:srgbClr val="F36A71">
                  <a:alpha val="20000"/>
                </a:srgbClr>
              </a:solidFill>
              <a:ln>
                <a:noFill/>
              </a:ln>
            </p:spPr>
            <p:txBody>
              <a:bodyPr wrap="none" anchor="ctr"/>
              <a:lstStyle/>
              <a:p>
                <a:endParaRPr lang="en-US" sz="3600">
                  <a:solidFill>
                    <a:schemeClr val="tx1"/>
                  </a:solidFill>
                </a:endParaRPr>
              </a:p>
            </p:txBody>
          </p:sp>
          <p:sp>
            <p:nvSpPr>
              <p:cNvPr id="404" name="Freeform 104">
                <a:extLst>
                  <a:ext uri="{FF2B5EF4-FFF2-40B4-BE49-F238E27FC236}">
                    <a16:creationId xmlns:a16="http://schemas.microsoft.com/office/drawing/2014/main" id="{A3E661DB-0F43-4244-95A0-671A8776D4A8}"/>
                  </a:ext>
                </a:extLst>
              </p:cNvPr>
              <p:cNvSpPr>
                <a:spLocks/>
              </p:cNvSpPr>
              <p:nvPr/>
            </p:nvSpPr>
            <p:spPr bwMode="auto">
              <a:xfrm>
                <a:off x="5969049"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5" name="Freeform 109">
                <a:extLst>
                  <a:ext uri="{FF2B5EF4-FFF2-40B4-BE49-F238E27FC236}">
                    <a16:creationId xmlns:a16="http://schemas.microsoft.com/office/drawing/2014/main" id="{A3719FC1-D275-044E-83A8-7F556EE2494E}"/>
                  </a:ext>
                </a:extLst>
              </p:cNvPr>
              <p:cNvSpPr>
                <a:spLocks/>
              </p:cNvSpPr>
              <p:nvPr/>
            </p:nvSpPr>
            <p:spPr bwMode="auto">
              <a:xfrm rot="10800000">
                <a:off x="5969049"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406" name="Freeform 110">
                <a:extLst>
                  <a:ext uri="{FF2B5EF4-FFF2-40B4-BE49-F238E27FC236}">
                    <a16:creationId xmlns:a16="http://schemas.microsoft.com/office/drawing/2014/main" id="{6DDCD1A4-7FBB-D94E-AC82-CCDF091A5F17}"/>
                  </a:ext>
                </a:extLst>
              </p:cNvPr>
              <p:cNvSpPr>
                <a:spLocks/>
              </p:cNvSpPr>
              <p:nvPr/>
            </p:nvSpPr>
            <p:spPr bwMode="auto">
              <a:xfrm>
                <a:off x="5932321"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7" name="Freeform 111">
                <a:extLst>
                  <a:ext uri="{FF2B5EF4-FFF2-40B4-BE49-F238E27FC236}">
                    <a16:creationId xmlns:a16="http://schemas.microsoft.com/office/drawing/2014/main" id="{EA14E298-3C34-AB44-85C1-9C106296ECD8}"/>
                  </a:ext>
                </a:extLst>
              </p:cNvPr>
              <p:cNvSpPr>
                <a:spLocks/>
              </p:cNvSpPr>
              <p:nvPr/>
            </p:nvSpPr>
            <p:spPr bwMode="auto">
              <a:xfrm rot="10800000">
                <a:off x="5932321"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408" name="Freeform 112">
                <a:extLst>
                  <a:ext uri="{FF2B5EF4-FFF2-40B4-BE49-F238E27FC236}">
                    <a16:creationId xmlns:a16="http://schemas.microsoft.com/office/drawing/2014/main" id="{51F3ADD5-4C1F-8C44-8348-859A5B12DA4C}"/>
                  </a:ext>
                </a:extLst>
              </p:cNvPr>
              <p:cNvSpPr>
                <a:spLocks/>
              </p:cNvSpPr>
              <p:nvPr/>
            </p:nvSpPr>
            <p:spPr bwMode="auto">
              <a:xfrm rot="10800000">
                <a:off x="6005778"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409" name="Freeform 113">
                <a:extLst>
                  <a:ext uri="{FF2B5EF4-FFF2-40B4-BE49-F238E27FC236}">
                    <a16:creationId xmlns:a16="http://schemas.microsoft.com/office/drawing/2014/main" id="{ED5ADA3D-E6D0-644A-8651-28D7613C2C75}"/>
                  </a:ext>
                </a:extLst>
              </p:cNvPr>
              <p:cNvSpPr>
                <a:spLocks/>
              </p:cNvSpPr>
              <p:nvPr/>
            </p:nvSpPr>
            <p:spPr bwMode="auto">
              <a:xfrm>
                <a:off x="6005778"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 name="Line 114">
                <a:extLst>
                  <a:ext uri="{FF2B5EF4-FFF2-40B4-BE49-F238E27FC236}">
                    <a16:creationId xmlns:a16="http://schemas.microsoft.com/office/drawing/2014/main" id="{76C92D97-2B6C-2241-B2C4-553E99CD5C5E}"/>
                  </a:ext>
                </a:extLst>
              </p:cNvPr>
              <p:cNvSpPr>
                <a:spLocks noChangeShapeType="1"/>
              </p:cNvSpPr>
              <p:nvPr/>
            </p:nvSpPr>
            <p:spPr bwMode="auto">
              <a:xfrm>
                <a:off x="6005778"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57" name="Groupe 356">
              <a:extLst>
                <a:ext uri="{FF2B5EF4-FFF2-40B4-BE49-F238E27FC236}">
                  <a16:creationId xmlns:a16="http://schemas.microsoft.com/office/drawing/2014/main" id="{7AC75F54-F74D-EB4C-ADEA-C3B049CE6445}"/>
                </a:ext>
              </a:extLst>
            </p:cNvPr>
            <p:cNvGrpSpPr/>
            <p:nvPr/>
          </p:nvGrpSpPr>
          <p:grpSpPr>
            <a:xfrm>
              <a:off x="6599320" y="3637663"/>
              <a:ext cx="877031" cy="1472383"/>
              <a:chOff x="5786520" y="2469263"/>
              <a:chExt cx="877031" cy="1472383"/>
            </a:xfrm>
          </p:grpSpPr>
          <p:sp>
            <p:nvSpPr>
              <p:cNvPr id="391" name="Freeform 101">
                <a:extLst>
                  <a:ext uri="{FF2B5EF4-FFF2-40B4-BE49-F238E27FC236}">
                    <a16:creationId xmlns:a16="http://schemas.microsoft.com/office/drawing/2014/main" id="{F027FE87-DEB3-B04D-8CDE-895CA838A28F}"/>
                  </a:ext>
                </a:extLst>
              </p:cNvPr>
              <p:cNvSpPr>
                <a:spLocks/>
              </p:cNvSpPr>
              <p:nvPr/>
            </p:nvSpPr>
            <p:spPr bwMode="auto">
              <a:xfrm rot="10800000">
                <a:off x="5786520"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rot="10800000"/>
              <a:lstStyle/>
              <a:p>
                <a:endParaRPr lang="en-GB"/>
              </a:p>
            </p:txBody>
          </p:sp>
          <p:sp>
            <p:nvSpPr>
              <p:cNvPr id="392" name="Freeform 102">
                <a:extLst>
                  <a:ext uri="{FF2B5EF4-FFF2-40B4-BE49-F238E27FC236}">
                    <a16:creationId xmlns:a16="http://schemas.microsoft.com/office/drawing/2014/main" id="{19AE1D9D-71C5-6241-9094-240F01E71ACD}"/>
                  </a:ext>
                </a:extLst>
              </p:cNvPr>
              <p:cNvSpPr>
                <a:spLocks/>
              </p:cNvSpPr>
              <p:nvPr/>
            </p:nvSpPr>
            <p:spPr bwMode="auto">
              <a:xfrm>
                <a:off x="5786520"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F36A71">
                  <a:alpha val="20000"/>
                </a:srgbClr>
              </a:solidFill>
              <a:ln w="9525">
                <a:solidFill>
                  <a:srgbClr val="000000"/>
                </a:solidFill>
                <a:round/>
                <a:headEnd/>
                <a:tailEnd/>
              </a:ln>
            </p:spPr>
            <p:txBody>
              <a:bodyPr/>
              <a:lstStyle/>
              <a:p>
                <a:endParaRPr lang="en-GB"/>
              </a:p>
            </p:txBody>
          </p:sp>
          <p:sp>
            <p:nvSpPr>
              <p:cNvPr id="393" name="Rectangle 103">
                <a:extLst>
                  <a:ext uri="{FF2B5EF4-FFF2-40B4-BE49-F238E27FC236}">
                    <a16:creationId xmlns:a16="http://schemas.microsoft.com/office/drawing/2014/main" id="{54A4314B-CB11-5B45-AB5A-39A43AF83B74}"/>
                  </a:ext>
                </a:extLst>
              </p:cNvPr>
              <p:cNvSpPr>
                <a:spLocks noChangeArrowheads="1"/>
              </p:cNvSpPr>
              <p:nvPr/>
            </p:nvSpPr>
            <p:spPr bwMode="auto">
              <a:xfrm>
                <a:off x="5797650" y="3050377"/>
                <a:ext cx="828060" cy="310155"/>
              </a:xfrm>
              <a:prstGeom prst="rect">
                <a:avLst/>
              </a:prstGeom>
              <a:solidFill>
                <a:srgbClr val="F36A71">
                  <a:alpha val="20000"/>
                </a:srgbClr>
              </a:solidFill>
              <a:ln>
                <a:noFill/>
              </a:ln>
            </p:spPr>
            <p:txBody>
              <a:bodyPr wrap="none" anchor="ctr"/>
              <a:lstStyle/>
              <a:p>
                <a:endParaRPr lang="en-US" sz="3600">
                  <a:solidFill>
                    <a:schemeClr val="tx1"/>
                  </a:solidFill>
                </a:endParaRPr>
              </a:p>
            </p:txBody>
          </p:sp>
          <p:sp>
            <p:nvSpPr>
              <p:cNvPr id="394" name="Freeform 104">
                <a:extLst>
                  <a:ext uri="{FF2B5EF4-FFF2-40B4-BE49-F238E27FC236}">
                    <a16:creationId xmlns:a16="http://schemas.microsoft.com/office/drawing/2014/main" id="{8B0C6C0F-8D8C-FB43-998B-F572F8091B70}"/>
                  </a:ext>
                </a:extLst>
              </p:cNvPr>
              <p:cNvSpPr>
                <a:spLocks/>
              </p:cNvSpPr>
              <p:nvPr/>
            </p:nvSpPr>
            <p:spPr bwMode="auto">
              <a:xfrm>
                <a:off x="5969049"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5" name="Freeform 109">
                <a:extLst>
                  <a:ext uri="{FF2B5EF4-FFF2-40B4-BE49-F238E27FC236}">
                    <a16:creationId xmlns:a16="http://schemas.microsoft.com/office/drawing/2014/main" id="{942D4978-41C4-2340-9198-0C21F1DA42BA}"/>
                  </a:ext>
                </a:extLst>
              </p:cNvPr>
              <p:cNvSpPr>
                <a:spLocks/>
              </p:cNvSpPr>
              <p:nvPr/>
            </p:nvSpPr>
            <p:spPr bwMode="auto">
              <a:xfrm rot="10800000">
                <a:off x="5969049"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96" name="Freeform 110">
                <a:extLst>
                  <a:ext uri="{FF2B5EF4-FFF2-40B4-BE49-F238E27FC236}">
                    <a16:creationId xmlns:a16="http://schemas.microsoft.com/office/drawing/2014/main" id="{E52A0F7D-C72D-714F-AE81-D1CE8E8AE551}"/>
                  </a:ext>
                </a:extLst>
              </p:cNvPr>
              <p:cNvSpPr>
                <a:spLocks/>
              </p:cNvSpPr>
              <p:nvPr/>
            </p:nvSpPr>
            <p:spPr bwMode="auto">
              <a:xfrm>
                <a:off x="5932321"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7" name="Freeform 111">
                <a:extLst>
                  <a:ext uri="{FF2B5EF4-FFF2-40B4-BE49-F238E27FC236}">
                    <a16:creationId xmlns:a16="http://schemas.microsoft.com/office/drawing/2014/main" id="{ABDF96E7-9626-EC49-AF49-0AB5E85390D2}"/>
                  </a:ext>
                </a:extLst>
              </p:cNvPr>
              <p:cNvSpPr>
                <a:spLocks/>
              </p:cNvSpPr>
              <p:nvPr/>
            </p:nvSpPr>
            <p:spPr bwMode="auto">
              <a:xfrm rot="10800000">
                <a:off x="5932321"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98" name="Freeform 112">
                <a:extLst>
                  <a:ext uri="{FF2B5EF4-FFF2-40B4-BE49-F238E27FC236}">
                    <a16:creationId xmlns:a16="http://schemas.microsoft.com/office/drawing/2014/main" id="{B8344AA9-3B1F-DB40-A3E4-D73631279855}"/>
                  </a:ext>
                </a:extLst>
              </p:cNvPr>
              <p:cNvSpPr>
                <a:spLocks/>
              </p:cNvSpPr>
              <p:nvPr/>
            </p:nvSpPr>
            <p:spPr bwMode="auto">
              <a:xfrm rot="10800000">
                <a:off x="6005778"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99" name="Freeform 113">
                <a:extLst>
                  <a:ext uri="{FF2B5EF4-FFF2-40B4-BE49-F238E27FC236}">
                    <a16:creationId xmlns:a16="http://schemas.microsoft.com/office/drawing/2014/main" id="{3D862D03-F8FC-B347-9C09-5C8521BE1E0E}"/>
                  </a:ext>
                </a:extLst>
              </p:cNvPr>
              <p:cNvSpPr>
                <a:spLocks/>
              </p:cNvSpPr>
              <p:nvPr/>
            </p:nvSpPr>
            <p:spPr bwMode="auto">
              <a:xfrm>
                <a:off x="6005778"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0" name="Line 114">
                <a:extLst>
                  <a:ext uri="{FF2B5EF4-FFF2-40B4-BE49-F238E27FC236}">
                    <a16:creationId xmlns:a16="http://schemas.microsoft.com/office/drawing/2014/main" id="{E3CD3494-9F3F-1A43-A750-EA6C070EFC97}"/>
                  </a:ext>
                </a:extLst>
              </p:cNvPr>
              <p:cNvSpPr>
                <a:spLocks noChangeShapeType="1"/>
              </p:cNvSpPr>
              <p:nvPr/>
            </p:nvSpPr>
            <p:spPr bwMode="auto">
              <a:xfrm>
                <a:off x="6005778"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58" name="Groupe 357">
              <a:extLst>
                <a:ext uri="{FF2B5EF4-FFF2-40B4-BE49-F238E27FC236}">
                  <a16:creationId xmlns:a16="http://schemas.microsoft.com/office/drawing/2014/main" id="{A63A3594-9769-AC44-B6BB-2487D1C83AA6}"/>
                </a:ext>
              </a:extLst>
            </p:cNvPr>
            <p:cNvGrpSpPr/>
            <p:nvPr/>
          </p:nvGrpSpPr>
          <p:grpSpPr>
            <a:xfrm>
              <a:off x="2470150" y="3640138"/>
              <a:ext cx="877031" cy="1472383"/>
              <a:chOff x="1657350" y="2459038"/>
              <a:chExt cx="877031" cy="1472383"/>
            </a:xfrm>
          </p:grpSpPr>
          <p:sp>
            <p:nvSpPr>
              <p:cNvPr id="381" name="Freeform 101">
                <a:extLst>
                  <a:ext uri="{FF2B5EF4-FFF2-40B4-BE49-F238E27FC236}">
                    <a16:creationId xmlns:a16="http://schemas.microsoft.com/office/drawing/2014/main" id="{F55A7F72-BEF1-5748-877B-1630CFA61F7D}"/>
                  </a:ext>
                </a:extLst>
              </p:cNvPr>
              <p:cNvSpPr>
                <a:spLocks/>
              </p:cNvSpPr>
              <p:nvPr/>
            </p:nvSpPr>
            <p:spPr bwMode="auto">
              <a:xfrm rot="10800000" flipH="1">
                <a:off x="1657350" y="3350307"/>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382" name="Freeform 102">
                <a:extLst>
                  <a:ext uri="{FF2B5EF4-FFF2-40B4-BE49-F238E27FC236}">
                    <a16:creationId xmlns:a16="http://schemas.microsoft.com/office/drawing/2014/main" id="{043F8C3A-10D8-1C49-B8A7-B8EFEA4DF86A}"/>
                  </a:ext>
                </a:extLst>
              </p:cNvPr>
              <p:cNvSpPr>
                <a:spLocks/>
              </p:cNvSpPr>
              <p:nvPr/>
            </p:nvSpPr>
            <p:spPr bwMode="auto">
              <a:xfrm flipH="1">
                <a:off x="1657350" y="2459038"/>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383" name="Rectangle 103">
                <a:extLst>
                  <a:ext uri="{FF2B5EF4-FFF2-40B4-BE49-F238E27FC236}">
                    <a16:creationId xmlns:a16="http://schemas.microsoft.com/office/drawing/2014/main" id="{1E9B0D10-C98A-884A-A460-CAD592185C6F}"/>
                  </a:ext>
                </a:extLst>
              </p:cNvPr>
              <p:cNvSpPr>
                <a:spLocks noChangeArrowheads="1"/>
              </p:cNvSpPr>
              <p:nvPr/>
            </p:nvSpPr>
            <p:spPr bwMode="auto">
              <a:xfrm flipH="1">
                <a:off x="1695191" y="3040152"/>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384" name="Freeform 104">
                <a:extLst>
                  <a:ext uri="{FF2B5EF4-FFF2-40B4-BE49-F238E27FC236}">
                    <a16:creationId xmlns:a16="http://schemas.microsoft.com/office/drawing/2014/main" id="{24695444-5676-BF44-9350-307CD78FFF9F}"/>
                  </a:ext>
                </a:extLst>
              </p:cNvPr>
              <p:cNvSpPr>
                <a:spLocks/>
              </p:cNvSpPr>
              <p:nvPr/>
            </p:nvSpPr>
            <p:spPr bwMode="auto">
              <a:xfrm flipH="1">
                <a:off x="1839879" y="3426993"/>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5" name="Freeform 109">
                <a:extLst>
                  <a:ext uri="{FF2B5EF4-FFF2-40B4-BE49-F238E27FC236}">
                    <a16:creationId xmlns:a16="http://schemas.microsoft.com/office/drawing/2014/main" id="{56E30A7A-3F23-D64E-A33B-B330076B486A}"/>
                  </a:ext>
                </a:extLst>
              </p:cNvPr>
              <p:cNvSpPr>
                <a:spLocks/>
              </p:cNvSpPr>
              <p:nvPr/>
            </p:nvSpPr>
            <p:spPr bwMode="auto">
              <a:xfrm rot="10800000" flipH="1">
                <a:off x="1839879" y="2885075"/>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86" name="Freeform 110">
                <a:extLst>
                  <a:ext uri="{FF2B5EF4-FFF2-40B4-BE49-F238E27FC236}">
                    <a16:creationId xmlns:a16="http://schemas.microsoft.com/office/drawing/2014/main" id="{68350D99-F8FE-7F42-A5B6-CBC6AA73019B}"/>
                  </a:ext>
                </a:extLst>
              </p:cNvPr>
              <p:cNvSpPr>
                <a:spLocks/>
              </p:cNvSpPr>
              <p:nvPr/>
            </p:nvSpPr>
            <p:spPr bwMode="auto">
              <a:xfrm flipH="1">
                <a:off x="1803151" y="3271916"/>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7" name="Freeform 111">
                <a:extLst>
                  <a:ext uri="{FF2B5EF4-FFF2-40B4-BE49-F238E27FC236}">
                    <a16:creationId xmlns:a16="http://schemas.microsoft.com/office/drawing/2014/main" id="{0C8A4523-3358-9F4C-ACED-7B97764D4337}"/>
                  </a:ext>
                </a:extLst>
              </p:cNvPr>
              <p:cNvSpPr>
                <a:spLocks/>
              </p:cNvSpPr>
              <p:nvPr/>
            </p:nvSpPr>
            <p:spPr bwMode="auto">
              <a:xfrm rot="10800000" flipH="1">
                <a:off x="1803151" y="2963466"/>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88" name="Freeform 112">
                <a:extLst>
                  <a:ext uri="{FF2B5EF4-FFF2-40B4-BE49-F238E27FC236}">
                    <a16:creationId xmlns:a16="http://schemas.microsoft.com/office/drawing/2014/main" id="{07B235A4-1E8B-9D41-BC58-ADBBA9E88C05}"/>
                  </a:ext>
                </a:extLst>
              </p:cNvPr>
              <p:cNvSpPr>
                <a:spLocks/>
              </p:cNvSpPr>
              <p:nvPr/>
            </p:nvSpPr>
            <p:spPr bwMode="auto">
              <a:xfrm rot="10800000" flipH="1">
                <a:off x="1876608" y="2786234"/>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89" name="Freeform 113">
                <a:extLst>
                  <a:ext uri="{FF2B5EF4-FFF2-40B4-BE49-F238E27FC236}">
                    <a16:creationId xmlns:a16="http://schemas.microsoft.com/office/drawing/2014/main" id="{110382B9-8C6D-9D4D-92F1-051330784A5B}"/>
                  </a:ext>
                </a:extLst>
              </p:cNvPr>
              <p:cNvSpPr>
                <a:spLocks/>
              </p:cNvSpPr>
              <p:nvPr/>
            </p:nvSpPr>
            <p:spPr bwMode="auto">
              <a:xfrm flipH="1">
                <a:off x="1876608" y="3544580"/>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0" name="Line 114">
                <a:extLst>
                  <a:ext uri="{FF2B5EF4-FFF2-40B4-BE49-F238E27FC236}">
                    <a16:creationId xmlns:a16="http://schemas.microsoft.com/office/drawing/2014/main" id="{3B04C722-8D82-5149-A7D1-A3951BFE8ACB}"/>
                  </a:ext>
                </a:extLst>
              </p:cNvPr>
              <p:cNvSpPr>
                <a:spLocks noChangeShapeType="1"/>
              </p:cNvSpPr>
              <p:nvPr/>
            </p:nvSpPr>
            <p:spPr bwMode="auto">
              <a:xfrm flipH="1">
                <a:off x="1876608" y="3202046"/>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59" name="Groupe 358">
              <a:extLst>
                <a:ext uri="{FF2B5EF4-FFF2-40B4-BE49-F238E27FC236}">
                  <a16:creationId xmlns:a16="http://schemas.microsoft.com/office/drawing/2014/main" id="{5EEA44ED-3F44-5B42-AC58-0D430FF9E53D}"/>
                </a:ext>
              </a:extLst>
            </p:cNvPr>
            <p:cNvGrpSpPr/>
            <p:nvPr/>
          </p:nvGrpSpPr>
          <p:grpSpPr>
            <a:xfrm>
              <a:off x="4122931" y="3635959"/>
              <a:ext cx="877031" cy="1472383"/>
              <a:chOff x="3310131" y="2467559"/>
              <a:chExt cx="877031" cy="1472383"/>
            </a:xfrm>
          </p:grpSpPr>
          <p:sp>
            <p:nvSpPr>
              <p:cNvPr id="371" name="Freeform 101">
                <a:extLst>
                  <a:ext uri="{FF2B5EF4-FFF2-40B4-BE49-F238E27FC236}">
                    <a16:creationId xmlns:a16="http://schemas.microsoft.com/office/drawing/2014/main" id="{774EBE15-DE1A-CE49-896C-CBB389228EB0}"/>
                  </a:ext>
                </a:extLst>
              </p:cNvPr>
              <p:cNvSpPr>
                <a:spLocks/>
              </p:cNvSpPr>
              <p:nvPr/>
            </p:nvSpPr>
            <p:spPr bwMode="auto">
              <a:xfrm rot="10800000" flipH="1">
                <a:off x="3310131" y="3358828"/>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372" name="Freeform 102">
                <a:extLst>
                  <a:ext uri="{FF2B5EF4-FFF2-40B4-BE49-F238E27FC236}">
                    <a16:creationId xmlns:a16="http://schemas.microsoft.com/office/drawing/2014/main" id="{A9AAB572-D3CA-FC42-8C76-CAFBB3F4FBA8}"/>
                  </a:ext>
                </a:extLst>
              </p:cNvPr>
              <p:cNvSpPr>
                <a:spLocks/>
              </p:cNvSpPr>
              <p:nvPr/>
            </p:nvSpPr>
            <p:spPr bwMode="auto">
              <a:xfrm flipH="1">
                <a:off x="3310131" y="2467559"/>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373" name="Rectangle 103">
                <a:extLst>
                  <a:ext uri="{FF2B5EF4-FFF2-40B4-BE49-F238E27FC236}">
                    <a16:creationId xmlns:a16="http://schemas.microsoft.com/office/drawing/2014/main" id="{1EACAC75-D319-F14A-81DB-D1F0190917AA}"/>
                  </a:ext>
                </a:extLst>
              </p:cNvPr>
              <p:cNvSpPr>
                <a:spLocks noChangeArrowheads="1"/>
              </p:cNvSpPr>
              <p:nvPr/>
            </p:nvSpPr>
            <p:spPr bwMode="auto">
              <a:xfrm flipH="1">
                <a:off x="3347972" y="3048673"/>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374" name="Freeform 104">
                <a:extLst>
                  <a:ext uri="{FF2B5EF4-FFF2-40B4-BE49-F238E27FC236}">
                    <a16:creationId xmlns:a16="http://schemas.microsoft.com/office/drawing/2014/main" id="{3F2BEB3E-DEBF-DF44-BB3B-B352DA3716C7}"/>
                  </a:ext>
                </a:extLst>
              </p:cNvPr>
              <p:cNvSpPr>
                <a:spLocks/>
              </p:cNvSpPr>
              <p:nvPr/>
            </p:nvSpPr>
            <p:spPr bwMode="auto">
              <a:xfrm flipH="1">
                <a:off x="3492660" y="3435514"/>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5" name="Freeform 109">
                <a:extLst>
                  <a:ext uri="{FF2B5EF4-FFF2-40B4-BE49-F238E27FC236}">
                    <a16:creationId xmlns:a16="http://schemas.microsoft.com/office/drawing/2014/main" id="{7F010877-B6F9-8642-8F97-D752EA0925B4}"/>
                  </a:ext>
                </a:extLst>
              </p:cNvPr>
              <p:cNvSpPr>
                <a:spLocks/>
              </p:cNvSpPr>
              <p:nvPr/>
            </p:nvSpPr>
            <p:spPr bwMode="auto">
              <a:xfrm rot="10800000" flipH="1">
                <a:off x="3492660" y="2893596"/>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76" name="Freeform 110">
                <a:extLst>
                  <a:ext uri="{FF2B5EF4-FFF2-40B4-BE49-F238E27FC236}">
                    <a16:creationId xmlns:a16="http://schemas.microsoft.com/office/drawing/2014/main" id="{4284EEED-7F28-0E47-983E-A4814AB07601}"/>
                  </a:ext>
                </a:extLst>
              </p:cNvPr>
              <p:cNvSpPr>
                <a:spLocks/>
              </p:cNvSpPr>
              <p:nvPr/>
            </p:nvSpPr>
            <p:spPr bwMode="auto">
              <a:xfrm flipH="1">
                <a:off x="3455932" y="3280437"/>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 name="Freeform 111">
                <a:extLst>
                  <a:ext uri="{FF2B5EF4-FFF2-40B4-BE49-F238E27FC236}">
                    <a16:creationId xmlns:a16="http://schemas.microsoft.com/office/drawing/2014/main" id="{496324FA-0409-F540-9EDB-B3826ADDB056}"/>
                  </a:ext>
                </a:extLst>
              </p:cNvPr>
              <p:cNvSpPr>
                <a:spLocks/>
              </p:cNvSpPr>
              <p:nvPr/>
            </p:nvSpPr>
            <p:spPr bwMode="auto">
              <a:xfrm rot="10800000" flipH="1">
                <a:off x="3455932" y="2971987"/>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78" name="Freeform 112">
                <a:extLst>
                  <a:ext uri="{FF2B5EF4-FFF2-40B4-BE49-F238E27FC236}">
                    <a16:creationId xmlns:a16="http://schemas.microsoft.com/office/drawing/2014/main" id="{A9B2A047-83B0-3B4B-A130-A44EF93B8335}"/>
                  </a:ext>
                </a:extLst>
              </p:cNvPr>
              <p:cNvSpPr>
                <a:spLocks/>
              </p:cNvSpPr>
              <p:nvPr/>
            </p:nvSpPr>
            <p:spPr bwMode="auto">
              <a:xfrm rot="10800000" flipH="1">
                <a:off x="3529389" y="279475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79" name="Freeform 113">
                <a:extLst>
                  <a:ext uri="{FF2B5EF4-FFF2-40B4-BE49-F238E27FC236}">
                    <a16:creationId xmlns:a16="http://schemas.microsoft.com/office/drawing/2014/main" id="{EB2E6943-5CC1-C046-922A-9965C9087F55}"/>
                  </a:ext>
                </a:extLst>
              </p:cNvPr>
              <p:cNvSpPr>
                <a:spLocks/>
              </p:cNvSpPr>
              <p:nvPr/>
            </p:nvSpPr>
            <p:spPr bwMode="auto">
              <a:xfrm flipH="1">
                <a:off x="3529389" y="3553101"/>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 name="Line 114">
                <a:extLst>
                  <a:ext uri="{FF2B5EF4-FFF2-40B4-BE49-F238E27FC236}">
                    <a16:creationId xmlns:a16="http://schemas.microsoft.com/office/drawing/2014/main" id="{7C1E23BB-E486-574D-AE41-E06E1C05B2E8}"/>
                  </a:ext>
                </a:extLst>
              </p:cNvPr>
              <p:cNvSpPr>
                <a:spLocks noChangeShapeType="1"/>
              </p:cNvSpPr>
              <p:nvPr/>
            </p:nvSpPr>
            <p:spPr bwMode="auto">
              <a:xfrm flipH="1">
                <a:off x="3529389" y="3210567"/>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60" name="Groupe 359">
              <a:extLst>
                <a:ext uri="{FF2B5EF4-FFF2-40B4-BE49-F238E27FC236}">
                  <a16:creationId xmlns:a16="http://schemas.microsoft.com/office/drawing/2014/main" id="{F2BC9089-A869-FD40-B818-72488970989A}"/>
                </a:ext>
              </a:extLst>
            </p:cNvPr>
            <p:cNvGrpSpPr/>
            <p:nvPr/>
          </p:nvGrpSpPr>
          <p:grpSpPr>
            <a:xfrm>
              <a:off x="5762356" y="3637663"/>
              <a:ext cx="877031" cy="1472383"/>
              <a:chOff x="4949556" y="2469263"/>
              <a:chExt cx="877031" cy="1472383"/>
            </a:xfrm>
          </p:grpSpPr>
          <p:sp>
            <p:nvSpPr>
              <p:cNvPr id="361" name="Freeform 101">
                <a:extLst>
                  <a:ext uri="{FF2B5EF4-FFF2-40B4-BE49-F238E27FC236}">
                    <a16:creationId xmlns:a16="http://schemas.microsoft.com/office/drawing/2014/main" id="{03852533-CEC3-3240-80F8-1B4BB40BBD93}"/>
                  </a:ext>
                </a:extLst>
              </p:cNvPr>
              <p:cNvSpPr>
                <a:spLocks/>
              </p:cNvSpPr>
              <p:nvPr/>
            </p:nvSpPr>
            <p:spPr bwMode="auto">
              <a:xfrm rot="10800000" flipH="1">
                <a:off x="4949556" y="3360532"/>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rot="10800000"/>
              <a:lstStyle/>
              <a:p>
                <a:endParaRPr lang="en-GB"/>
              </a:p>
            </p:txBody>
          </p:sp>
          <p:sp>
            <p:nvSpPr>
              <p:cNvPr id="362" name="Freeform 102">
                <a:extLst>
                  <a:ext uri="{FF2B5EF4-FFF2-40B4-BE49-F238E27FC236}">
                    <a16:creationId xmlns:a16="http://schemas.microsoft.com/office/drawing/2014/main" id="{35932A33-3C47-4C4C-B877-C749EE09593F}"/>
                  </a:ext>
                </a:extLst>
              </p:cNvPr>
              <p:cNvSpPr>
                <a:spLocks/>
              </p:cNvSpPr>
              <p:nvPr/>
            </p:nvSpPr>
            <p:spPr bwMode="auto">
              <a:xfrm flipH="1">
                <a:off x="4949556" y="2469263"/>
                <a:ext cx="877031" cy="581114"/>
              </a:xfrm>
              <a:custGeom>
                <a:avLst/>
                <a:gdLst>
                  <a:gd name="T0" fmla="*/ 0 w 1152"/>
                  <a:gd name="T1" fmla="*/ 27237 h 720"/>
                  <a:gd name="T2" fmla="*/ 45644 w 1152"/>
                  <a:gd name="T3" fmla="*/ 23605 h 720"/>
                  <a:gd name="T4" fmla="*/ 91288 w 1152"/>
                  <a:gd name="T5" fmla="*/ 5447 h 720"/>
                  <a:gd name="T6" fmla="*/ 136932 w 1152"/>
                  <a:gd name="T7" fmla="*/ 0 h 720"/>
                  <a:gd name="T8" fmla="*/ 182576 w 1152"/>
                  <a:gd name="T9" fmla="*/ 5447 h 720"/>
                  <a:gd name="T10" fmla="*/ 228220 w 1152"/>
                  <a:gd name="T11" fmla="*/ 23605 h 720"/>
                  <a:gd name="T12" fmla="*/ 273864 w 1152"/>
                  <a:gd name="T13" fmla="*/ 27237 h 720"/>
                  <a:gd name="T14" fmla="*/ 0 60000 65536"/>
                  <a:gd name="T15" fmla="*/ 0 60000 65536"/>
                  <a:gd name="T16" fmla="*/ 0 60000 65536"/>
                  <a:gd name="T17" fmla="*/ 0 60000 65536"/>
                  <a:gd name="T18" fmla="*/ 0 60000 65536"/>
                  <a:gd name="T19" fmla="*/ 0 60000 65536"/>
                  <a:gd name="T20" fmla="*/ 0 60000 65536"/>
                  <a:gd name="T21" fmla="*/ 0 w 1152"/>
                  <a:gd name="T22" fmla="*/ 0 h 720"/>
                  <a:gd name="T23" fmla="*/ 1152 w 115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0070C0">
                  <a:alpha val="20000"/>
                </a:srgbClr>
              </a:solidFill>
              <a:ln w="9525">
                <a:solidFill>
                  <a:srgbClr val="000000"/>
                </a:solidFill>
                <a:round/>
                <a:headEnd/>
                <a:tailEnd/>
              </a:ln>
            </p:spPr>
            <p:txBody>
              <a:bodyPr/>
              <a:lstStyle/>
              <a:p>
                <a:endParaRPr lang="en-GB"/>
              </a:p>
            </p:txBody>
          </p:sp>
          <p:sp>
            <p:nvSpPr>
              <p:cNvPr id="363" name="Rectangle 103">
                <a:extLst>
                  <a:ext uri="{FF2B5EF4-FFF2-40B4-BE49-F238E27FC236}">
                    <a16:creationId xmlns:a16="http://schemas.microsoft.com/office/drawing/2014/main" id="{A129F096-FE3B-3F44-A88A-5C5CC29B293B}"/>
                  </a:ext>
                </a:extLst>
              </p:cNvPr>
              <p:cNvSpPr>
                <a:spLocks noChangeArrowheads="1"/>
              </p:cNvSpPr>
              <p:nvPr/>
            </p:nvSpPr>
            <p:spPr bwMode="auto">
              <a:xfrm flipH="1">
                <a:off x="4987397" y="3050377"/>
                <a:ext cx="828060" cy="310155"/>
              </a:xfrm>
              <a:prstGeom prst="rect">
                <a:avLst/>
              </a:prstGeom>
              <a:solidFill>
                <a:srgbClr val="0070C0">
                  <a:alpha val="20000"/>
                </a:srgbClr>
              </a:solidFill>
              <a:ln>
                <a:noFill/>
              </a:ln>
            </p:spPr>
            <p:txBody>
              <a:bodyPr wrap="none" anchor="ctr"/>
              <a:lstStyle/>
              <a:p>
                <a:endParaRPr lang="en-US" sz="3600">
                  <a:solidFill>
                    <a:schemeClr val="tx1"/>
                  </a:solidFill>
                </a:endParaRPr>
              </a:p>
            </p:txBody>
          </p:sp>
          <p:sp>
            <p:nvSpPr>
              <p:cNvPr id="364" name="Freeform 104">
                <a:extLst>
                  <a:ext uri="{FF2B5EF4-FFF2-40B4-BE49-F238E27FC236}">
                    <a16:creationId xmlns:a16="http://schemas.microsoft.com/office/drawing/2014/main" id="{9C44CEFA-59EC-9D42-A576-9D09974B4B47}"/>
                  </a:ext>
                </a:extLst>
              </p:cNvPr>
              <p:cNvSpPr>
                <a:spLocks/>
              </p:cNvSpPr>
              <p:nvPr/>
            </p:nvSpPr>
            <p:spPr bwMode="auto">
              <a:xfrm flipH="1">
                <a:off x="5132085" y="3437218"/>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 name="Freeform 109">
                <a:extLst>
                  <a:ext uri="{FF2B5EF4-FFF2-40B4-BE49-F238E27FC236}">
                    <a16:creationId xmlns:a16="http://schemas.microsoft.com/office/drawing/2014/main" id="{0D463490-1A67-8B40-B202-EB5C15A919E7}"/>
                  </a:ext>
                </a:extLst>
              </p:cNvPr>
              <p:cNvSpPr>
                <a:spLocks/>
              </p:cNvSpPr>
              <p:nvPr/>
            </p:nvSpPr>
            <p:spPr bwMode="auto">
              <a:xfrm rot="10800000" flipH="1">
                <a:off x="5132085" y="2895300"/>
                <a:ext cx="511972" cy="78391"/>
              </a:xfrm>
              <a:custGeom>
                <a:avLst/>
                <a:gdLst>
                  <a:gd name="T0" fmla="*/ 0 w 672"/>
                  <a:gd name="T1" fmla="*/ 3850 h 96"/>
                  <a:gd name="T2" fmla="*/ 80167 w 672"/>
                  <a:gd name="T3" fmla="*/ 0 h 96"/>
                  <a:gd name="T4" fmla="*/ 160335 w 672"/>
                  <a:gd name="T5" fmla="*/ 3850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66" name="Freeform 110">
                <a:extLst>
                  <a:ext uri="{FF2B5EF4-FFF2-40B4-BE49-F238E27FC236}">
                    <a16:creationId xmlns:a16="http://schemas.microsoft.com/office/drawing/2014/main" id="{D393BA06-A422-604F-83C1-626E7218578E}"/>
                  </a:ext>
                </a:extLst>
              </p:cNvPr>
              <p:cNvSpPr>
                <a:spLocks/>
              </p:cNvSpPr>
              <p:nvPr/>
            </p:nvSpPr>
            <p:spPr bwMode="auto">
              <a:xfrm flipH="1">
                <a:off x="5095357" y="3282141"/>
                <a:ext cx="585429" cy="155077"/>
              </a:xfrm>
              <a:custGeom>
                <a:avLst/>
                <a:gdLst>
                  <a:gd name="T0" fmla="*/ 0 w 672"/>
                  <a:gd name="T1" fmla="*/ 116636 h 96"/>
                  <a:gd name="T2" fmla="*/ 156724 w 672"/>
                  <a:gd name="T3" fmla="*/ 0 h 96"/>
                  <a:gd name="T4" fmla="*/ 313447 w 672"/>
                  <a:gd name="T5" fmla="*/ 116636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 name="Freeform 111">
                <a:extLst>
                  <a:ext uri="{FF2B5EF4-FFF2-40B4-BE49-F238E27FC236}">
                    <a16:creationId xmlns:a16="http://schemas.microsoft.com/office/drawing/2014/main" id="{A0715AB8-BE58-DF4B-9973-9D6492AE4D4D}"/>
                  </a:ext>
                </a:extLst>
              </p:cNvPr>
              <p:cNvSpPr>
                <a:spLocks/>
              </p:cNvSpPr>
              <p:nvPr/>
            </p:nvSpPr>
            <p:spPr bwMode="auto">
              <a:xfrm rot="10800000" flipH="1">
                <a:off x="5095357" y="2973691"/>
                <a:ext cx="585429" cy="155077"/>
              </a:xfrm>
              <a:custGeom>
                <a:avLst/>
                <a:gdLst>
                  <a:gd name="T0" fmla="*/ 0 w 672"/>
                  <a:gd name="T1" fmla="*/ 116637 h 96"/>
                  <a:gd name="T2" fmla="*/ 156724 w 672"/>
                  <a:gd name="T3" fmla="*/ 0 h 96"/>
                  <a:gd name="T4" fmla="*/ 313447 w 672"/>
                  <a:gd name="T5" fmla="*/ 116637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68" name="Freeform 112">
                <a:extLst>
                  <a:ext uri="{FF2B5EF4-FFF2-40B4-BE49-F238E27FC236}">
                    <a16:creationId xmlns:a16="http://schemas.microsoft.com/office/drawing/2014/main" id="{AF3004C9-4A82-6B4A-B213-0C333D1F790D}"/>
                  </a:ext>
                </a:extLst>
              </p:cNvPr>
              <p:cNvSpPr>
                <a:spLocks/>
              </p:cNvSpPr>
              <p:nvPr/>
            </p:nvSpPr>
            <p:spPr bwMode="auto">
              <a:xfrm rot="10800000" flipH="1">
                <a:off x="5168814" y="2796459"/>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rot="10800000"/>
              <a:lstStyle/>
              <a:p>
                <a:endParaRPr lang="en-GB"/>
              </a:p>
            </p:txBody>
          </p:sp>
          <p:sp>
            <p:nvSpPr>
              <p:cNvPr id="369" name="Freeform 113">
                <a:extLst>
                  <a:ext uri="{FF2B5EF4-FFF2-40B4-BE49-F238E27FC236}">
                    <a16:creationId xmlns:a16="http://schemas.microsoft.com/office/drawing/2014/main" id="{C48CDF9B-661A-B844-9B55-7619FCCF9B73}"/>
                  </a:ext>
                </a:extLst>
              </p:cNvPr>
              <p:cNvSpPr>
                <a:spLocks/>
              </p:cNvSpPr>
              <p:nvPr/>
            </p:nvSpPr>
            <p:spPr bwMode="auto">
              <a:xfrm flipH="1">
                <a:off x="5168814" y="3554805"/>
                <a:ext cx="438515" cy="59645"/>
              </a:xfrm>
              <a:custGeom>
                <a:avLst/>
                <a:gdLst>
                  <a:gd name="T0" fmla="*/ 0 w 672"/>
                  <a:gd name="T1" fmla="*/ 981 h 96"/>
                  <a:gd name="T2" fmla="*/ 36956 w 672"/>
                  <a:gd name="T3" fmla="*/ 0 h 96"/>
                  <a:gd name="T4" fmla="*/ 73913 w 672"/>
                  <a:gd name="T5" fmla="*/ 981 h 96"/>
                  <a:gd name="T6" fmla="*/ 0 60000 65536"/>
                  <a:gd name="T7" fmla="*/ 0 60000 65536"/>
                  <a:gd name="T8" fmla="*/ 0 60000 65536"/>
                  <a:gd name="T9" fmla="*/ 0 w 672"/>
                  <a:gd name="T10" fmla="*/ 0 h 96"/>
                  <a:gd name="T11" fmla="*/ 672 w 672"/>
                  <a:gd name="T12" fmla="*/ 96 h 96"/>
                </a:gdLst>
                <a:ahLst/>
                <a:cxnLst>
                  <a:cxn ang="T6">
                    <a:pos x="T0" y="T1"/>
                  </a:cxn>
                  <a:cxn ang="T7">
                    <a:pos x="T2" y="T3"/>
                  </a:cxn>
                  <a:cxn ang="T8">
                    <a:pos x="T4" y="T5"/>
                  </a:cxn>
                </a:cxnLst>
                <a:rect l="T9" t="T10" r="T11" b="T12"/>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0" name="Line 114">
                <a:extLst>
                  <a:ext uri="{FF2B5EF4-FFF2-40B4-BE49-F238E27FC236}">
                    <a16:creationId xmlns:a16="http://schemas.microsoft.com/office/drawing/2014/main" id="{25BC10B9-F003-FF47-8F6C-14BEE90CED6A}"/>
                  </a:ext>
                </a:extLst>
              </p:cNvPr>
              <p:cNvSpPr>
                <a:spLocks noChangeShapeType="1"/>
              </p:cNvSpPr>
              <p:nvPr/>
            </p:nvSpPr>
            <p:spPr bwMode="auto">
              <a:xfrm flipH="1">
                <a:off x="5168814" y="3212271"/>
                <a:ext cx="438515" cy="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431" name="Groupe 430">
            <a:extLst>
              <a:ext uri="{FF2B5EF4-FFF2-40B4-BE49-F238E27FC236}">
                <a16:creationId xmlns:a16="http://schemas.microsoft.com/office/drawing/2014/main" id="{B0F5E531-73E3-F24D-BB12-26F8D92D9100}"/>
              </a:ext>
            </a:extLst>
          </p:cNvPr>
          <p:cNvGrpSpPr/>
          <p:nvPr/>
        </p:nvGrpSpPr>
        <p:grpSpPr>
          <a:xfrm>
            <a:off x="3178978" y="1096489"/>
            <a:ext cx="5743575" cy="974725"/>
            <a:chOff x="1725613" y="1422400"/>
            <a:chExt cx="5743575" cy="974725"/>
          </a:xfrm>
        </p:grpSpPr>
        <p:sp>
          <p:nvSpPr>
            <p:cNvPr id="432" name="Freeform 116">
              <a:extLst>
                <a:ext uri="{FF2B5EF4-FFF2-40B4-BE49-F238E27FC236}">
                  <a16:creationId xmlns:a16="http://schemas.microsoft.com/office/drawing/2014/main" id="{79B34B43-2E09-ED4A-9737-E16EBEB14845}"/>
                </a:ext>
              </a:extLst>
            </p:cNvPr>
            <p:cNvSpPr>
              <a:spLocks noChangeAspect="1"/>
            </p:cNvSpPr>
            <p:nvPr/>
          </p:nvSpPr>
          <p:spPr bwMode="auto">
            <a:xfrm flipH="1" flipV="1">
              <a:off x="6640513" y="18967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33" name="Groupe 432">
              <a:extLst>
                <a:ext uri="{FF2B5EF4-FFF2-40B4-BE49-F238E27FC236}">
                  <a16:creationId xmlns:a16="http://schemas.microsoft.com/office/drawing/2014/main" id="{02D94D95-7406-D04B-9773-268E7375613D}"/>
                </a:ext>
              </a:extLst>
            </p:cNvPr>
            <p:cNvGrpSpPr/>
            <p:nvPr/>
          </p:nvGrpSpPr>
          <p:grpSpPr>
            <a:xfrm>
              <a:off x="5002213" y="1447800"/>
              <a:ext cx="1657350" cy="936625"/>
              <a:chOff x="5815013" y="1473200"/>
              <a:chExt cx="1657350" cy="936625"/>
            </a:xfrm>
          </p:grpSpPr>
          <p:sp>
            <p:nvSpPr>
              <p:cNvPr id="440" name="Freeform 116">
                <a:extLst>
                  <a:ext uri="{FF2B5EF4-FFF2-40B4-BE49-F238E27FC236}">
                    <a16:creationId xmlns:a16="http://schemas.microsoft.com/office/drawing/2014/main" id="{EC71C1FA-9992-3F48-A7AD-A06F310C16C8}"/>
                  </a:ext>
                </a:extLst>
              </p:cNvPr>
              <p:cNvSpPr>
                <a:spLocks noChangeAspect="1"/>
              </p:cNvSpPr>
              <p:nvPr/>
            </p:nvSpPr>
            <p:spPr bwMode="auto">
              <a:xfrm flipH="1" flipV="1">
                <a:off x="5815013" y="19221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1" name="Freeform 117">
                <a:extLst>
                  <a:ext uri="{FF2B5EF4-FFF2-40B4-BE49-F238E27FC236}">
                    <a16:creationId xmlns:a16="http://schemas.microsoft.com/office/drawing/2014/main" id="{C8130A36-50E6-E440-9F93-1B3BE860FD9B}"/>
                  </a:ext>
                </a:extLst>
              </p:cNvPr>
              <p:cNvSpPr>
                <a:spLocks noChangeAspect="1"/>
              </p:cNvSpPr>
              <p:nvPr/>
            </p:nvSpPr>
            <p:spPr bwMode="auto">
              <a:xfrm rot="10800000" flipH="1" flipV="1">
                <a:off x="6643688" y="1473200"/>
                <a:ext cx="828675" cy="48943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chemeClr val="accent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34" name="Groupe 433">
              <a:extLst>
                <a:ext uri="{FF2B5EF4-FFF2-40B4-BE49-F238E27FC236}">
                  <a16:creationId xmlns:a16="http://schemas.microsoft.com/office/drawing/2014/main" id="{FAC0E03E-E0DF-DF49-9B61-95A1D802774D}"/>
                </a:ext>
              </a:extLst>
            </p:cNvPr>
            <p:cNvGrpSpPr/>
            <p:nvPr/>
          </p:nvGrpSpPr>
          <p:grpSpPr>
            <a:xfrm>
              <a:off x="3351213" y="1422400"/>
              <a:ext cx="1657350" cy="936625"/>
              <a:chOff x="5815013" y="1473200"/>
              <a:chExt cx="1657350" cy="936625"/>
            </a:xfrm>
          </p:grpSpPr>
          <p:sp>
            <p:nvSpPr>
              <p:cNvPr id="438" name="Freeform 116">
                <a:extLst>
                  <a:ext uri="{FF2B5EF4-FFF2-40B4-BE49-F238E27FC236}">
                    <a16:creationId xmlns:a16="http://schemas.microsoft.com/office/drawing/2014/main" id="{FBC9CBF7-6314-704B-9F54-EC2EAE23850B}"/>
                  </a:ext>
                </a:extLst>
              </p:cNvPr>
              <p:cNvSpPr>
                <a:spLocks noChangeAspect="1"/>
              </p:cNvSpPr>
              <p:nvPr/>
            </p:nvSpPr>
            <p:spPr bwMode="auto">
              <a:xfrm flipH="1" flipV="1">
                <a:off x="5815013" y="19221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9" name="Freeform 117">
                <a:extLst>
                  <a:ext uri="{FF2B5EF4-FFF2-40B4-BE49-F238E27FC236}">
                    <a16:creationId xmlns:a16="http://schemas.microsoft.com/office/drawing/2014/main" id="{5E5B9CE0-42F1-504D-A400-DCE2FED5D0DC}"/>
                  </a:ext>
                </a:extLst>
              </p:cNvPr>
              <p:cNvSpPr>
                <a:spLocks noChangeAspect="1"/>
              </p:cNvSpPr>
              <p:nvPr/>
            </p:nvSpPr>
            <p:spPr bwMode="auto">
              <a:xfrm rot="10800000" flipH="1" flipV="1">
                <a:off x="6643688" y="1473200"/>
                <a:ext cx="828675" cy="48943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chemeClr val="accent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35" name="Groupe 434">
              <a:extLst>
                <a:ext uri="{FF2B5EF4-FFF2-40B4-BE49-F238E27FC236}">
                  <a16:creationId xmlns:a16="http://schemas.microsoft.com/office/drawing/2014/main" id="{CB2C6D81-C97F-454F-B4A5-9C1F51CD7783}"/>
                </a:ext>
              </a:extLst>
            </p:cNvPr>
            <p:cNvGrpSpPr/>
            <p:nvPr/>
          </p:nvGrpSpPr>
          <p:grpSpPr>
            <a:xfrm>
              <a:off x="1725613" y="1460500"/>
              <a:ext cx="1657350" cy="936625"/>
              <a:chOff x="5815013" y="1473200"/>
              <a:chExt cx="1657350" cy="936625"/>
            </a:xfrm>
          </p:grpSpPr>
          <p:sp>
            <p:nvSpPr>
              <p:cNvPr id="436" name="Freeform 116">
                <a:extLst>
                  <a:ext uri="{FF2B5EF4-FFF2-40B4-BE49-F238E27FC236}">
                    <a16:creationId xmlns:a16="http://schemas.microsoft.com/office/drawing/2014/main" id="{F49E2338-89D9-6B43-AE99-1561F5BE1611}"/>
                  </a:ext>
                </a:extLst>
              </p:cNvPr>
              <p:cNvSpPr>
                <a:spLocks noChangeAspect="1"/>
              </p:cNvSpPr>
              <p:nvPr/>
            </p:nvSpPr>
            <p:spPr bwMode="auto">
              <a:xfrm flipH="1" flipV="1">
                <a:off x="5815013" y="1922146"/>
                <a:ext cx="828675" cy="48767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7" name="Freeform 117">
                <a:extLst>
                  <a:ext uri="{FF2B5EF4-FFF2-40B4-BE49-F238E27FC236}">
                    <a16:creationId xmlns:a16="http://schemas.microsoft.com/office/drawing/2014/main" id="{5EBFA866-267D-654A-8868-F36C04FA0A11}"/>
                  </a:ext>
                </a:extLst>
              </p:cNvPr>
              <p:cNvSpPr>
                <a:spLocks noChangeAspect="1"/>
              </p:cNvSpPr>
              <p:nvPr/>
            </p:nvSpPr>
            <p:spPr bwMode="auto">
              <a:xfrm rot="10800000" flipH="1" flipV="1">
                <a:off x="6643688" y="1473200"/>
                <a:ext cx="828675" cy="489439"/>
              </a:xfrm>
              <a:custGeom>
                <a:avLst/>
                <a:gdLst>
                  <a:gd name="T0" fmla="*/ 0 w 477"/>
                  <a:gd name="T1" fmla="*/ 233 h 239"/>
                  <a:gd name="T2" fmla="*/ 114 w 477"/>
                  <a:gd name="T3" fmla="*/ 62 h 239"/>
                  <a:gd name="T4" fmla="*/ 243 w 477"/>
                  <a:gd name="T5" fmla="*/ 5 h 239"/>
                  <a:gd name="T6" fmla="*/ 390 w 477"/>
                  <a:gd name="T7" fmla="*/ 92 h 239"/>
                  <a:gd name="T8" fmla="*/ 477 w 477"/>
                  <a:gd name="T9" fmla="*/ 239 h 239"/>
                </a:gdLst>
                <a:ahLst/>
                <a:cxnLst>
                  <a:cxn ang="0">
                    <a:pos x="T0" y="T1"/>
                  </a:cxn>
                  <a:cxn ang="0">
                    <a:pos x="T2" y="T3"/>
                  </a:cxn>
                  <a:cxn ang="0">
                    <a:pos x="T4" y="T5"/>
                  </a:cxn>
                  <a:cxn ang="0">
                    <a:pos x="T6" y="T7"/>
                  </a:cxn>
                  <a:cxn ang="0">
                    <a:pos x="T8" y="T9"/>
                  </a:cxn>
                </a:cxnLst>
                <a:rect l="0" t="0" r="r" b="b"/>
                <a:pathLst>
                  <a:path w="477" h="239">
                    <a:moveTo>
                      <a:pt x="0" y="233"/>
                    </a:moveTo>
                    <a:cubicBezTo>
                      <a:pt x="37" y="166"/>
                      <a:pt x="74" y="100"/>
                      <a:pt x="114" y="62"/>
                    </a:cubicBezTo>
                    <a:cubicBezTo>
                      <a:pt x="154" y="24"/>
                      <a:pt x="197" y="0"/>
                      <a:pt x="243" y="5"/>
                    </a:cubicBezTo>
                    <a:cubicBezTo>
                      <a:pt x="289" y="10"/>
                      <a:pt x="351" y="53"/>
                      <a:pt x="390" y="92"/>
                    </a:cubicBezTo>
                    <a:cubicBezTo>
                      <a:pt x="429" y="131"/>
                      <a:pt x="453" y="185"/>
                      <a:pt x="477" y="239"/>
                    </a:cubicBezTo>
                  </a:path>
                </a:pathLst>
              </a:custGeom>
              <a:noFill/>
              <a:ln w="25400">
                <a:solidFill>
                  <a:schemeClr val="accent1"/>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442" name="Groupe 441">
            <a:extLst>
              <a:ext uri="{FF2B5EF4-FFF2-40B4-BE49-F238E27FC236}">
                <a16:creationId xmlns:a16="http://schemas.microsoft.com/office/drawing/2014/main" id="{92C3BB28-EA41-C24B-830A-1EA0D287F465}"/>
              </a:ext>
            </a:extLst>
          </p:cNvPr>
          <p:cNvGrpSpPr/>
          <p:nvPr/>
        </p:nvGrpSpPr>
        <p:grpSpPr>
          <a:xfrm>
            <a:off x="3502827" y="1991838"/>
            <a:ext cx="5053012" cy="1014414"/>
            <a:chOff x="2049463" y="2317750"/>
            <a:chExt cx="5053012" cy="1014414"/>
          </a:xfrm>
        </p:grpSpPr>
        <p:grpSp>
          <p:nvGrpSpPr>
            <p:cNvPr id="443" name="Groupe 442">
              <a:extLst>
                <a:ext uri="{FF2B5EF4-FFF2-40B4-BE49-F238E27FC236}">
                  <a16:creationId xmlns:a16="http://schemas.microsoft.com/office/drawing/2014/main" id="{8B826489-246E-1540-A0B9-49238444A9A4}"/>
                </a:ext>
              </a:extLst>
            </p:cNvPr>
            <p:cNvGrpSpPr/>
            <p:nvPr/>
          </p:nvGrpSpPr>
          <p:grpSpPr>
            <a:xfrm>
              <a:off x="2049463" y="3230563"/>
              <a:ext cx="5027612" cy="101601"/>
              <a:chOff x="2049463" y="4335463"/>
              <a:chExt cx="5027612" cy="101601"/>
            </a:xfrm>
          </p:grpSpPr>
          <p:sp>
            <p:nvSpPr>
              <p:cNvPr id="450" name="Oval 94">
                <a:extLst>
                  <a:ext uri="{FF2B5EF4-FFF2-40B4-BE49-F238E27FC236}">
                    <a16:creationId xmlns:a16="http://schemas.microsoft.com/office/drawing/2014/main" id="{E4ACE115-CE37-534E-9123-20912D384CA9}"/>
                  </a:ext>
                </a:extLst>
              </p:cNvPr>
              <p:cNvSpPr>
                <a:spLocks noChangeAspect="1" noChangeArrowheads="1"/>
              </p:cNvSpPr>
              <p:nvPr/>
            </p:nvSpPr>
            <p:spPr bwMode="auto">
              <a:xfrm>
                <a:off x="6986588" y="4344988"/>
                <a:ext cx="90487" cy="9048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51" name="Oval 95">
                <a:extLst>
                  <a:ext uri="{FF2B5EF4-FFF2-40B4-BE49-F238E27FC236}">
                    <a16:creationId xmlns:a16="http://schemas.microsoft.com/office/drawing/2014/main" id="{9342AD8B-85EC-0445-ABBC-7AF3F683E676}"/>
                  </a:ext>
                </a:extLst>
              </p:cNvPr>
              <p:cNvSpPr>
                <a:spLocks noChangeAspect="1" noChangeArrowheads="1"/>
              </p:cNvSpPr>
              <p:nvPr/>
            </p:nvSpPr>
            <p:spPr bwMode="auto">
              <a:xfrm>
                <a:off x="5349875" y="4346576"/>
                <a:ext cx="90487" cy="9048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52" name="Oval 96">
                <a:extLst>
                  <a:ext uri="{FF2B5EF4-FFF2-40B4-BE49-F238E27FC236}">
                    <a16:creationId xmlns:a16="http://schemas.microsoft.com/office/drawing/2014/main" id="{A319B14F-BBAC-C44E-803C-45E4AAA72E11}"/>
                  </a:ext>
                </a:extLst>
              </p:cNvPr>
              <p:cNvSpPr>
                <a:spLocks noChangeAspect="1" noChangeArrowheads="1"/>
              </p:cNvSpPr>
              <p:nvPr/>
            </p:nvSpPr>
            <p:spPr bwMode="auto">
              <a:xfrm>
                <a:off x="3700463" y="4335463"/>
                <a:ext cx="90487" cy="9048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53" name="Oval 96">
                <a:extLst>
                  <a:ext uri="{FF2B5EF4-FFF2-40B4-BE49-F238E27FC236}">
                    <a16:creationId xmlns:a16="http://schemas.microsoft.com/office/drawing/2014/main" id="{62E41B06-2FE9-EE4D-A309-CDE3DAA0AD2B}"/>
                  </a:ext>
                </a:extLst>
              </p:cNvPr>
              <p:cNvSpPr>
                <a:spLocks noChangeAspect="1" noChangeArrowheads="1"/>
              </p:cNvSpPr>
              <p:nvPr/>
            </p:nvSpPr>
            <p:spPr bwMode="auto">
              <a:xfrm>
                <a:off x="2049463" y="4335463"/>
                <a:ext cx="90487" cy="90488"/>
              </a:xfrm>
              <a:prstGeom prst="ellipse">
                <a:avLst/>
              </a:prstGeom>
              <a:solidFill>
                <a:srgbClr val="FF0000"/>
              </a:solidFill>
              <a:ln w="9525">
                <a:solidFill>
                  <a:schemeClr val="tx1"/>
                </a:solidFill>
                <a:round/>
                <a:headEnd/>
                <a:tailEnd/>
              </a:ln>
              <a:effectLst/>
            </p:spPr>
            <p:txBody>
              <a:bodyPr wrap="none" anchor="ctr"/>
              <a:lstStyle/>
              <a:p>
                <a:endParaRPr lang="en-GB"/>
              </a:p>
            </p:txBody>
          </p:sp>
        </p:grpSp>
        <p:grpSp>
          <p:nvGrpSpPr>
            <p:cNvPr id="444" name="Groupe 443">
              <a:extLst>
                <a:ext uri="{FF2B5EF4-FFF2-40B4-BE49-F238E27FC236}">
                  <a16:creationId xmlns:a16="http://schemas.microsoft.com/office/drawing/2014/main" id="{3D616557-7C64-1748-B55F-AD5F3894FE04}"/>
                </a:ext>
              </a:extLst>
            </p:cNvPr>
            <p:cNvGrpSpPr/>
            <p:nvPr/>
          </p:nvGrpSpPr>
          <p:grpSpPr>
            <a:xfrm>
              <a:off x="2087563" y="2317750"/>
              <a:ext cx="5014912" cy="114301"/>
              <a:chOff x="2087563" y="2317750"/>
              <a:chExt cx="5014912" cy="114301"/>
            </a:xfrm>
          </p:grpSpPr>
          <p:grpSp>
            <p:nvGrpSpPr>
              <p:cNvPr id="445" name="Group 124">
                <a:extLst>
                  <a:ext uri="{FF2B5EF4-FFF2-40B4-BE49-F238E27FC236}">
                    <a16:creationId xmlns:a16="http://schemas.microsoft.com/office/drawing/2014/main" id="{D9BA54B7-3BF2-594E-93C0-50D77E768C58}"/>
                  </a:ext>
                </a:extLst>
              </p:cNvPr>
              <p:cNvGrpSpPr>
                <a:grpSpLocks/>
              </p:cNvGrpSpPr>
              <p:nvPr/>
            </p:nvGrpSpPr>
            <p:grpSpPr bwMode="auto">
              <a:xfrm>
                <a:off x="3725863" y="2317750"/>
                <a:ext cx="3376612" cy="101600"/>
                <a:chOff x="1603" y="1627"/>
                <a:chExt cx="2127" cy="64"/>
              </a:xfrm>
              <a:solidFill>
                <a:srgbClr val="FF0000"/>
              </a:solidFill>
            </p:grpSpPr>
            <p:sp>
              <p:nvSpPr>
                <p:cNvPr id="447" name="Oval 125">
                  <a:extLst>
                    <a:ext uri="{FF2B5EF4-FFF2-40B4-BE49-F238E27FC236}">
                      <a16:creationId xmlns:a16="http://schemas.microsoft.com/office/drawing/2014/main" id="{BB8E5C89-AF8A-C048-9F3A-3D1B574F55D9}"/>
                    </a:ext>
                  </a:extLst>
                </p:cNvPr>
                <p:cNvSpPr>
                  <a:spLocks noChangeAspect="1" noChangeArrowheads="1"/>
                </p:cNvSpPr>
                <p:nvPr/>
              </p:nvSpPr>
              <p:spPr bwMode="auto">
                <a:xfrm>
                  <a:off x="3673" y="1633"/>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8" name="Oval 126">
                  <a:extLst>
                    <a:ext uri="{FF2B5EF4-FFF2-40B4-BE49-F238E27FC236}">
                      <a16:creationId xmlns:a16="http://schemas.microsoft.com/office/drawing/2014/main" id="{E1F16815-5D52-F44E-BB9F-5FF3A39A1586}"/>
                    </a:ext>
                  </a:extLst>
                </p:cNvPr>
                <p:cNvSpPr>
                  <a:spLocks noChangeAspect="1" noChangeArrowheads="1"/>
                </p:cNvSpPr>
                <p:nvPr/>
              </p:nvSpPr>
              <p:spPr bwMode="auto">
                <a:xfrm>
                  <a:off x="2642" y="1634"/>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9" name="Oval 127">
                  <a:extLst>
                    <a:ext uri="{FF2B5EF4-FFF2-40B4-BE49-F238E27FC236}">
                      <a16:creationId xmlns:a16="http://schemas.microsoft.com/office/drawing/2014/main" id="{E8CA6BDA-342E-3440-8CED-129D1A999E8F}"/>
                    </a:ext>
                  </a:extLst>
                </p:cNvPr>
                <p:cNvSpPr>
                  <a:spLocks noChangeAspect="1" noChangeArrowheads="1"/>
                </p:cNvSpPr>
                <p:nvPr/>
              </p:nvSpPr>
              <p:spPr bwMode="auto">
                <a:xfrm>
                  <a:off x="1603" y="1627"/>
                  <a:ext cx="57" cy="57"/>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46" name="Oval 96">
                <a:extLst>
                  <a:ext uri="{FF2B5EF4-FFF2-40B4-BE49-F238E27FC236}">
                    <a16:creationId xmlns:a16="http://schemas.microsoft.com/office/drawing/2014/main" id="{44E0928B-8787-9C42-9472-39869FE74D1E}"/>
                  </a:ext>
                </a:extLst>
              </p:cNvPr>
              <p:cNvSpPr>
                <a:spLocks noChangeAspect="1" noChangeArrowheads="1"/>
              </p:cNvSpPr>
              <p:nvPr/>
            </p:nvSpPr>
            <p:spPr bwMode="auto">
              <a:xfrm>
                <a:off x="2087563" y="2341563"/>
                <a:ext cx="90487" cy="90488"/>
              </a:xfrm>
              <a:prstGeom prst="ellipse">
                <a:avLst/>
              </a:prstGeom>
              <a:solidFill>
                <a:srgbClr val="FF0000"/>
              </a:solidFill>
              <a:ln w="9525">
                <a:solidFill>
                  <a:schemeClr val="tx1"/>
                </a:solidFill>
                <a:round/>
                <a:headEnd/>
                <a:tailEnd/>
              </a:ln>
              <a:effectLst/>
            </p:spPr>
            <p:txBody>
              <a:bodyPr wrap="none" anchor="ctr"/>
              <a:lstStyle/>
              <a:p>
                <a:endParaRPr lang="en-GB"/>
              </a:p>
            </p:txBody>
          </p:sp>
        </p:grpSp>
      </p:grpSp>
      <p:grpSp>
        <p:nvGrpSpPr>
          <p:cNvPr id="454" name="Groupe 453">
            <a:extLst>
              <a:ext uri="{FF2B5EF4-FFF2-40B4-BE49-F238E27FC236}">
                <a16:creationId xmlns:a16="http://schemas.microsoft.com/office/drawing/2014/main" id="{8AF6275F-F6F7-174B-8113-D542C3F3385E}"/>
              </a:ext>
            </a:extLst>
          </p:cNvPr>
          <p:cNvGrpSpPr/>
          <p:nvPr/>
        </p:nvGrpSpPr>
        <p:grpSpPr>
          <a:xfrm>
            <a:off x="1582218" y="2977572"/>
            <a:ext cx="1407758" cy="748013"/>
            <a:chOff x="128854" y="3303483"/>
            <a:chExt cx="1407758" cy="748013"/>
          </a:xfrm>
        </p:grpSpPr>
        <p:sp>
          <p:nvSpPr>
            <p:cNvPr id="455" name="Text Box 105">
              <a:extLst>
                <a:ext uri="{FF2B5EF4-FFF2-40B4-BE49-F238E27FC236}">
                  <a16:creationId xmlns:a16="http://schemas.microsoft.com/office/drawing/2014/main" id="{EC5C3DCD-8D2B-6641-BE7E-3044AE141128}"/>
                </a:ext>
              </a:extLst>
            </p:cNvPr>
            <p:cNvSpPr txBox="1">
              <a:spLocks noChangeArrowheads="1"/>
            </p:cNvSpPr>
            <p:nvPr/>
          </p:nvSpPr>
          <p:spPr bwMode="auto">
            <a:xfrm>
              <a:off x="128854" y="3360633"/>
              <a:ext cx="140775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de-DE" sz="1800" dirty="0">
                  <a:solidFill>
                    <a:srgbClr val="0070C0"/>
                  </a:solidFill>
                </a:rPr>
                <a:t>E = </a:t>
              </a:r>
              <a:r>
                <a:rPr lang="de-DE" sz="1800" dirty="0" err="1">
                  <a:solidFill>
                    <a:srgbClr val="0070C0"/>
                  </a:solidFill>
                </a:rPr>
                <a:t>E</a:t>
              </a:r>
              <a:r>
                <a:rPr lang="de-DE" sz="1800" baseline="-25000" dirty="0" err="1">
                  <a:solidFill>
                    <a:srgbClr val="0070C0"/>
                  </a:solidFill>
                </a:rPr>
                <a:t>inj</a:t>
              </a:r>
              <a:r>
                <a:rPr lang="de-DE" sz="1800" baseline="-25000" dirty="0">
                  <a:solidFill>
                    <a:srgbClr val="0070C0"/>
                  </a:solidFill>
                </a:rPr>
                <a:t> </a:t>
              </a:r>
              <a:r>
                <a:rPr lang="de-DE" sz="1800" dirty="0">
                  <a:solidFill>
                    <a:srgbClr val="0070C0"/>
                  </a:solidFill>
                </a:rPr>
                <a:t>+</a:t>
              </a:r>
              <a:r>
                <a:rPr lang="de-DE" sz="1800" dirty="0">
                  <a:solidFill>
                    <a:srgbClr val="0070C0"/>
                  </a:solidFill>
                  <a:latin typeface="Symbol" pitchFamily="18" charset="2"/>
                </a:rPr>
                <a:t>D</a:t>
              </a:r>
              <a:r>
                <a:rPr lang="de-DE" sz="1800" dirty="0">
                  <a:solidFill>
                    <a:srgbClr val="0070C0"/>
                  </a:solidFill>
                </a:rPr>
                <a:t>E</a:t>
              </a:r>
            </a:p>
          </p:txBody>
        </p:sp>
        <p:sp>
          <p:nvSpPr>
            <p:cNvPr id="456" name="Textfeld 1">
              <a:extLst>
                <a:ext uri="{FF2B5EF4-FFF2-40B4-BE49-F238E27FC236}">
                  <a16:creationId xmlns:a16="http://schemas.microsoft.com/office/drawing/2014/main" id="{9B6FD12F-F958-6946-AA40-C4E2C9813E5A}"/>
                </a:ext>
              </a:extLst>
            </p:cNvPr>
            <p:cNvSpPr txBox="1"/>
            <p:nvPr/>
          </p:nvSpPr>
          <p:spPr>
            <a:xfrm>
              <a:off x="601977" y="3743719"/>
              <a:ext cx="895905" cy="307777"/>
            </a:xfrm>
            <a:prstGeom prst="rect">
              <a:avLst/>
            </a:prstGeom>
            <a:noFill/>
          </p:spPr>
          <p:txBody>
            <a:bodyPr wrap="square" rtlCol="0">
              <a:spAutoFit/>
            </a:bodyPr>
            <a:lstStyle/>
            <a:p>
              <a:r>
                <a:rPr lang="en-GB" sz="1400" dirty="0">
                  <a:solidFill>
                    <a:schemeClr val="accent5">
                      <a:lumMod val="75000"/>
                    </a:schemeClr>
                  </a:solidFill>
                  <a:latin typeface="Symbol" panose="05050102010706020507" pitchFamily="18" charset="2"/>
                </a:rPr>
                <a:t>(b </a:t>
              </a:r>
              <a:r>
                <a:rPr lang="en-GB" sz="1400" dirty="0">
                  <a:solidFill>
                    <a:schemeClr val="accent5">
                      <a:lumMod val="75000"/>
                    </a:schemeClr>
                  </a:solidFill>
                  <a:latin typeface="+mj-lt"/>
                </a:rPr>
                <a:t>~ 1)</a:t>
              </a:r>
              <a:endParaRPr lang="en-GB" sz="1400" dirty="0">
                <a:solidFill>
                  <a:schemeClr val="accent5">
                    <a:lumMod val="75000"/>
                  </a:schemeClr>
                </a:solidFill>
                <a:latin typeface="Symbol" panose="05050102010706020507" pitchFamily="18" charset="2"/>
              </a:endParaRPr>
            </a:p>
          </p:txBody>
        </p:sp>
        <p:cxnSp>
          <p:nvCxnSpPr>
            <p:cNvPr id="457" name="Connecteur droit avec flèche 456">
              <a:extLst>
                <a:ext uri="{FF2B5EF4-FFF2-40B4-BE49-F238E27FC236}">
                  <a16:creationId xmlns:a16="http://schemas.microsoft.com/office/drawing/2014/main" id="{FBC5F6C5-43CF-7041-83F1-D20EDE9CB28B}"/>
                </a:ext>
              </a:extLst>
            </p:cNvPr>
            <p:cNvCxnSpPr>
              <a:cxnSpLocks/>
            </p:cNvCxnSpPr>
            <p:nvPr/>
          </p:nvCxnSpPr>
          <p:spPr>
            <a:xfrm flipH="1">
              <a:off x="349708" y="3303483"/>
              <a:ext cx="900112" cy="0"/>
            </a:xfrm>
            <a:prstGeom prst="straightConnector1">
              <a:avLst/>
            </a:prstGeom>
            <a:ln w="38100">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58" name="Groupe 457">
            <a:extLst>
              <a:ext uri="{FF2B5EF4-FFF2-40B4-BE49-F238E27FC236}">
                <a16:creationId xmlns:a16="http://schemas.microsoft.com/office/drawing/2014/main" id="{379141A1-8319-D245-9EC2-F7996E53B01A}"/>
              </a:ext>
            </a:extLst>
          </p:cNvPr>
          <p:cNvGrpSpPr/>
          <p:nvPr/>
        </p:nvGrpSpPr>
        <p:grpSpPr>
          <a:xfrm>
            <a:off x="2069315" y="2857026"/>
            <a:ext cx="8340770" cy="1833562"/>
            <a:chOff x="615950" y="3182938"/>
            <a:chExt cx="8340770" cy="1833562"/>
          </a:xfrm>
        </p:grpSpPr>
        <p:grpSp>
          <p:nvGrpSpPr>
            <p:cNvPr id="459" name="Groupe 458">
              <a:extLst>
                <a:ext uri="{FF2B5EF4-FFF2-40B4-BE49-F238E27FC236}">
                  <a16:creationId xmlns:a16="http://schemas.microsoft.com/office/drawing/2014/main" id="{A8E29077-AA16-8348-909A-B816B96710DA}"/>
                </a:ext>
              </a:extLst>
            </p:cNvPr>
            <p:cNvGrpSpPr/>
            <p:nvPr/>
          </p:nvGrpSpPr>
          <p:grpSpPr>
            <a:xfrm>
              <a:off x="615950" y="3182938"/>
              <a:ext cx="8340770" cy="1833562"/>
              <a:chOff x="615950" y="3182938"/>
              <a:chExt cx="8340770" cy="1833562"/>
            </a:xfrm>
          </p:grpSpPr>
          <p:sp>
            <p:nvSpPr>
              <p:cNvPr id="461" name="Arc 90">
                <a:extLst>
                  <a:ext uri="{FF2B5EF4-FFF2-40B4-BE49-F238E27FC236}">
                    <a16:creationId xmlns:a16="http://schemas.microsoft.com/office/drawing/2014/main" id="{B20BF7F3-1F75-AC43-A233-98D9EE6394C0}"/>
                  </a:ext>
                </a:extLst>
              </p:cNvPr>
              <p:cNvSpPr>
                <a:spLocks/>
              </p:cNvSpPr>
              <p:nvPr/>
            </p:nvSpPr>
            <p:spPr bwMode="auto">
              <a:xfrm rot="16200000">
                <a:off x="202407" y="3596481"/>
                <a:ext cx="1828800" cy="1001713"/>
              </a:xfrm>
              <a:custGeom>
                <a:avLst/>
                <a:gdLst>
                  <a:gd name="G0" fmla="+- 21600 0 0"/>
                  <a:gd name="G1" fmla="+- 21600 0 0"/>
                  <a:gd name="G2" fmla="+- 21600 0 0"/>
                  <a:gd name="T0" fmla="*/ 100 w 43200"/>
                  <a:gd name="T1" fmla="*/ 23681 h 23681"/>
                  <a:gd name="T2" fmla="*/ 43200 w 43200"/>
                  <a:gd name="T3" fmla="*/ 21600 h 23681"/>
                  <a:gd name="T4" fmla="*/ 21600 w 43200"/>
                  <a:gd name="T5" fmla="*/ 21600 h 23681"/>
                </a:gdLst>
                <a:ahLst/>
                <a:cxnLst>
                  <a:cxn ang="0">
                    <a:pos x="T0" y="T1"/>
                  </a:cxn>
                  <a:cxn ang="0">
                    <a:pos x="T2" y="T3"/>
                  </a:cxn>
                  <a:cxn ang="0">
                    <a:pos x="T4" y="T5"/>
                  </a:cxn>
                </a:cxnLst>
                <a:rect l="0" t="0" r="r" b="b"/>
                <a:pathLst>
                  <a:path w="43200" h="23681" fill="none" extrusionOk="0">
                    <a:moveTo>
                      <a:pt x="100" y="23680"/>
                    </a:moveTo>
                    <a:cubicBezTo>
                      <a:pt x="33" y="22989"/>
                      <a:pt x="0" y="22294"/>
                      <a:pt x="0" y="21600"/>
                    </a:cubicBezTo>
                    <a:cubicBezTo>
                      <a:pt x="0" y="9670"/>
                      <a:pt x="9670" y="0"/>
                      <a:pt x="21600" y="0"/>
                    </a:cubicBezTo>
                    <a:cubicBezTo>
                      <a:pt x="33529" y="-1"/>
                      <a:pt x="43199" y="9670"/>
                      <a:pt x="43200" y="21599"/>
                    </a:cubicBezTo>
                  </a:path>
                  <a:path w="43200" h="23681" stroke="0" extrusionOk="0">
                    <a:moveTo>
                      <a:pt x="100" y="23680"/>
                    </a:moveTo>
                    <a:cubicBezTo>
                      <a:pt x="33" y="22989"/>
                      <a:pt x="0" y="22294"/>
                      <a:pt x="0" y="21600"/>
                    </a:cubicBezTo>
                    <a:cubicBezTo>
                      <a:pt x="0" y="9670"/>
                      <a:pt x="9670" y="0"/>
                      <a:pt x="21600" y="0"/>
                    </a:cubicBezTo>
                    <a:cubicBezTo>
                      <a:pt x="33529" y="-1"/>
                      <a:pt x="43199" y="9670"/>
                      <a:pt x="43200" y="21599"/>
                    </a:cubicBezTo>
                    <a:lnTo>
                      <a:pt x="21600" y="21600"/>
                    </a:lnTo>
                    <a:close/>
                  </a:path>
                </a:pathLst>
              </a:custGeom>
              <a:noFill/>
              <a:ln w="31750">
                <a:solidFill>
                  <a:srgbClr val="C00000"/>
                </a:solidFill>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2" name="Arc 91">
                <a:extLst>
                  <a:ext uri="{FF2B5EF4-FFF2-40B4-BE49-F238E27FC236}">
                    <a16:creationId xmlns:a16="http://schemas.microsoft.com/office/drawing/2014/main" id="{F456C82F-64F9-E948-A1CB-2874050608F3}"/>
                  </a:ext>
                </a:extLst>
              </p:cNvPr>
              <p:cNvSpPr>
                <a:spLocks/>
              </p:cNvSpPr>
              <p:nvPr/>
            </p:nvSpPr>
            <p:spPr bwMode="auto">
              <a:xfrm rot="5400000" flipH="1">
                <a:off x="7023894" y="3598069"/>
                <a:ext cx="1828800" cy="1001712"/>
              </a:xfrm>
              <a:custGeom>
                <a:avLst/>
                <a:gdLst>
                  <a:gd name="G0" fmla="+- 21600 0 0"/>
                  <a:gd name="G1" fmla="+- 21600 0 0"/>
                  <a:gd name="G2" fmla="+- 21600 0 0"/>
                  <a:gd name="T0" fmla="*/ 100 w 43200"/>
                  <a:gd name="T1" fmla="*/ 23681 h 23681"/>
                  <a:gd name="T2" fmla="*/ 43200 w 43200"/>
                  <a:gd name="T3" fmla="*/ 21600 h 23681"/>
                  <a:gd name="T4" fmla="*/ 21600 w 43200"/>
                  <a:gd name="T5" fmla="*/ 21600 h 23681"/>
                </a:gdLst>
                <a:ahLst/>
                <a:cxnLst>
                  <a:cxn ang="0">
                    <a:pos x="T0" y="T1"/>
                  </a:cxn>
                  <a:cxn ang="0">
                    <a:pos x="T2" y="T3"/>
                  </a:cxn>
                  <a:cxn ang="0">
                    <a:pos x="T4" y="T5"/>
                  </a:cxn>
                </a:cxnLst>
                <a:rect l="0" t="0" r="r" b="b"/>
                <a:pathLst>
                  <a:path w="43200" h="23681" fill="none" extrusionOk="0">
                    <a:moveTo>
                      <a:pt x="100" y="23680"/>
                    </a:moveTo>
                    <a:cubicBezTo>
                      <a:pt x="33" y="22989"/>
                      <a:pt x="0" y="22294"/>
                      <a:pt x="0" y="21600"/>
                    </a:cubicBezTo>
                    <a:cubicBezTo>
                      <a:pt x="0" y="9670"/>
                      <a:pt x="9670" y="0"/>
                      <a:pt x="21600" y="0"/>
                    </a:cubicBezTo>
                    <a:cubicBezTo>
                      <a:pt x="33529" y="-1"/>
                      <a:pt x="43199" y="9670"/>
                      <a:pt x="43200" y="21599"/>
                    </a:cubicBezTo>
                  </a:path>
                  <a:path w="43200" h="23681" stroke="0" extrusionOk="0">
                    <a:moveTo>
                      <a:pt x="100" y="23680"/>
                    </a:moveTo>
                    <a:cubicBezTo>
                      <a:pt x="33" y="22989"/>
                      <a:pt x="0" y="22294"/>
                      <a:pt x="0" y="21600"/>
                    </a:cubicBezTo>
                    <a:cubicBezTo>
                      <a:pt x="0" y="9670"/>
                      <a:pt x="9670" y="0"/>
                      <a:pt x="21600" y="0"/>
                    </a:cubicBezTo>
                    <a:cubicBezTo>
                      <a:pt x="33529" y="-1"/>
                      <a:pt x="43199" y="9670"/>
                      <a:pt x="43200" y="21599"/>
                    </a:cubicBezTo>
                    <a:lnTo>
                      <a:pt x="21600" y="21600"/>
                    </a:lnTo>
                    <a:close/>
                  </a:path>
                </a:pathLst>
              </a:custGeom>
              <a:noFill/>
              <a:ln w="31750">
                <a:solidFill>
                  <a:srgbClr val="C000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3" name="Line 92">
                <a:extLst>
                  <a:ext uri="{FF2B5EF4-FFF2-40B4-BE49-F238E27FC236}">
                    <a16:creationId xmlns:a16="http://schemas.microsoft.com/office/drawing/2014/main" id="{F449BFB2-1282-BC4B-AFDD-76CD4DD83F9D}"/>
                  </a:ext>
                </a:extLst>
              </p:cNvPr>
              <p:cNvSpPr>
                <a:spLocks noChangeShapeType="1"/>
              </p:cNvSpPr>
              <p:nvPr/>
            </p:nvSpPr>
            <p:spPr bwMode="auto">
              <a:xfrm>
                <a:off x="1600200" y="5016500"/>
                <a:ext cx="5842000" cy="0"/>
              </a:xfrm>
              <a:prstGeom prst="line">
                <a:avLst/>
              </a:prstGeom>
              <a:noFill/>
              <a:ln w="31750">
                <a:solidFill>
                  <a:srgbClr val="C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4" name="Text Box 97">
                <a:extLst>
                  <a:ext uri="{FF2B5EF4-FFF2-40B4-BE49-F238E27FC236}">
                    <a16:creationId xmlns:a16="http://schemas.microsoft.com/office/drawing/2014/main" id="{B4A697B2-9C68-5844-81A0-DB085000FF8C}"/>
                  </a:ext>
                </a:extLst>
              </p:cNvPr>
              <p:cNvSpPr txBox="1">
                <a:spLocks noChangeArrowheads="1"/>
              </p:cNvSpPr>
              <p:nvPr/>
            </p:nvSpPr>
            <p:spPr bwMode="auto">
              <a:xfrm>
                <a:off x="3781424" y="4605338"/>
                <a:ext cx="208078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e-DE" sz="2000" b="1" dirty="0">
                    <a:solidFill>
                      <a:srgbClr val="C00000"/>
                    </a:solidFill>
                  </a:rPr>
                  <a:t>L = n </a:t>
                </a:r>
                <a:r>
                  <a:rPr lang="en-US" sz="2000" b="1" dirty="0">
                    <a:solidFill>
                      <a:srgbClr val="C00000"/>
                    </a:solidFill>
                    <a:latin typeface="Times New Roman" pitchFamily="18" charset="0"/>
                    <a:cs typeface="Times New Roman" pitchFamily="18" charset="0"/>
                  </a:rPr>
                  <a:t>· </a:t>
                </a:r>
                <a:r>
                  <a:rPr lang="en-US" sz="2000" b="1" dirty="0">
                    <a:solidFill>
                      <a:srgbClr val="C00000"/>
                    </a:solidFill>
                    <a:latin typeface="Symbol" pitchFamily="18" charset="2"/>
                    <a:cs typeface="Times New Roman" pitchFamily="18" charset="0"/>
                  </a:rPr>
                  <a:t>l</a:t>
                </a:r>
                <a:r>
                  <a:rPr lang="en-US" sz="2000" b="1" dirty="0">
                    <a:solidFill>
                      <a:srgbClr val="C00000"/>
                    </a:solidFill>
                    <a:cs typeface="Times New Roman" pitchFamily="18" charset="0"/>
                  </a:rPr>
                  <a:t> + </a:t>
                </a:r>
                <a:r>
                  <a:rPr lang="en-US" sz="2000" b="1" dirty="0">
                    <a:solidFill>
                      <a:srgbClr val="C00000"/>
                    </a:solidFill>
                    <a:latin typeface="Symbol" pitchFamily="18" charset="2"/>
                    <a:cs typeface="Times New Roman" pitchFamily="18" charset="0"/>
                  </a:rPr>
                  <a:t>l </a:t>
                </a:r>
                <a:r>
                  <a:rPr lang="en-US" sz="2000" b="1" dirty="0">
                    <a:solidFill>
                      <a:srgbClr val="C00000"/>
                    </a:solidFill>
                    <a:cs typeface="Times New Roman" pitchFamily="18" charset="0"/>
                  </a:rPr>
                  <a:t>/ 2</a:t>
                </a:r>
                <a:endParaRPr lang="en-US" sz="2000" b="1" dirty="0">
                  <a:solidFill>
                    <a:srgbClr val="C00000"/>
                  </a:solidFill>
                  <a:latin typeface="Times New Roman" pitchFamily="18" charset="0"/>
                  <a:cs typeface="Times New Roman" pitchFamily="18" charset="0"/>
                </a:endParaRPr>
              </a:p>
            </p:txBody>
          </p:sp>
          <p:sp>
            <p:nvSpPr>
              <p:cNvPr id="465" name="Text Box 105">
                <a:extLst>
                  <a:ext uri="{FF2B5EF4-FFF2-40B4-BE49-F238E27FC236}">
                    <a16:creationId xmlns:a16="http://schemas.microsoft.com/office/drawing/2014/main" id="{DC61CD3F-C73A-C946-8D91-794FA5D4CE67}"/>
                  </a:ext>
                </a:extLst>
              </p:cNvPr>
              <p:cNvSpPr txBox="1">
                <a:spLocks noChangeArrowheads="1"/>
              </p:cNvSpPr>
              <p:nvPr/>
            </p:nvSpPr>
            <p:spPr bwMode="auto">
              <a:xfrm>
                <a:off x="7548962" y="3276384"/>
                <a:ext cx="140775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de-DE" sz="1800" dirty="0">
                    <a:solidFill>
                      <a:srgbClr val="C00000"/>
                    </a:solidFill>
                  </a:rPr>
                  <a:t>E = </a:t>
                </a:r>
                <a:r>
                  <a:rPr lang="de-DE" sz="1800" dirty="0" err="1">
                    <a:solidFill>
                      <a:srgbClr val="C00000"/>
                    </a:solidFill>
                  </a:rPr>
                  <a:t>E</a:t>
                </a:r>
                <a:r>
                  <a:rPr lang="de-DE" sz="1800" baseline="-25000" dirty="0" err="1">
                    <a:solidFill>
                      <a:srgbClr val="C00000"/>
                    </a:solidFill>
                  </a:rPr>
                  <a:t>inj</a:t>
                </a:r>
                <a:r>
                  <a:rPr lang="de-DE" sz="1800" baseline="-25000" dirty="0">
                    <a:solidFill>
                      <a:srgbClr val="C00000"/>
                    </a:solidFill>
                  </a:rPr>
                  <a:t> </a:t>
                </a:r>
                <a:r>
                  <a:rPr lang="de-DE" sz="1800" dirty="0">
                    <a:solidFill>
                      <a:srgbClr val="C00000"/>
                    </a:solidFill>
                  </a:rPr>
                  <a:t>+</a:t>
                </a:r>
                <a:r>
                  <a:rPr lang="de-DE" sz="1800" dirty="0">
                    <a:solidFill>
                      <a:srgbClr val="C00000"/>
                    </a:solidFill>
                    <a:latin typeface="Symbol" pitchFamily="18" charset="2"/>
                  </a:rPr>
                  <a:t>D</a:t>
                </a:r>
                <a:r>
                  <a:rPr lang="de-DE" sz="1800" dirty="0">
                    <a:solidFill>
                      <a:srgbClr val="C00000"/>
                    </a:solidFill>
                  </a:rPr>
                  <a:t>E</a:t>
                </a:r>
              </a:p>
            </p:txBody>
          </p:sp>
        </p:grpSp>
        <p:cxnSp>
          <p:nvCxnSpPr>
            <p:cNvPr id="460" name="Connecteur droit avec flèche 459">
              <a:extLst>
                <a:ext uri="{FF2B5EF4-FFF2-40B4-BE49-F238E27FC236}">
                  <a16:creationId xmlns:a16="http://schemas.microsoft.com/office/drawing/2014/main" id="{2C9E11B6-0EBD-B84B-A352-F6D757C8BF0F}"/>
                </a:ext>
              </a:extLst>
            </p:cNvPr>
            <p:cNvCxnSpPr>
              <a:cxnSpLocks/>
            </p:cNvCxnSpPr>
            <p:nvPr/>
          </p:nvCxnSpPr>
          <p:spPr>
            <a:xfrm flipH="1">
              <a:off x="7819797" y="3210639"/>
              <a:ext cx="921780" cy="1001"/>
            </a:xfrm>
            <a:prstGeom prst="straightConnector1">
              <a:avLst/>
            </a:prstGeom>
            <a:ln w="31750">
              <a:solidFill>
                <a:srgbClr val="C00000"/>
              </a:solidFill>
              <a:headEnd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466" name="ZoneTexte 465">
            <a:extLst>
              <a:ext uri="{FF2B5EF4-FFF2-40B4-BE49-F238E27FC236}">
                <a16:creationId xmlns:a16="http://schemas.microsoft.com/office/drawing/2014/main" id="{53F32C7B-0BE4-6247-8486-0318129CA137}"/>
              </a:ext>
            </a:extLst>
          </p:cNvPr>
          <p:cNvSpPr txBox="1"/>
          <p:nvPr/>
        </p:nvSpPr>
        <p:spPr>
          <a:xfrm>
            <a:off x="1710084" y="5070804"/>
            <a:ext cx="8555493" cy="369332"/>
          </a:xfrm>
          <a:prstGeom prst="rect">
            <a:avLst/>
          </a:prstGeom>
          <a:noFill/>
        </p:spPr>
        <p:txBody>
          <a:bodyPr wrap="square" rtlCol="0">
            <a:spAutoFit/>
          </a:bodyPr>
          <a:lstStyle/>
          <a:p>
            <a:pPr marL="285750" indent="-285750">
              <a:buFont typeface="Wingdings" pitchFamily="2" charset="2"/>
              <a:buChar char="§"/>
            </a:pPr>
            <a:r>
              <a:rPr lang="en-US" sz="1800" dirty="0">
                <a:solidFill>
                  <a:srgbClr val="FF0000"/>
                </a:solidFill>
                <a:latin typeface="+mn-lt"/>
                <a:cs typeface="Arial" panose="020B0604020202020204" pitchFamily="34" charset="0"/>
                <a:sym typeface="Symbol" pitchFamily="18" charset="2"/>
              </a:rPr>
              <a:t>Deceleration = “loss free” energy storage (in the beam) </a:t>
            </a:r>
            <a:r>
              <a:rPr lang="en-US" sz="1800" dirty="0">
                <a:solidFill>
                  <a:srgbClr val="FF0000"/>
                </a:solidFill>
                <a:latin typeface="+mn-lt"/>
                <a:cs typeface="Arial" panose="020B0604020202020204" pitchFamily="34" charset="0"/>
                <a:sym typeface="Wingdings" pitchFamily="2" charset="2"/>
              </a:rPr>
              <a:t></a:t>
            </a:r>
            <a:r>
              <a:rPr lang="en-US" sz="1800" dirty="0">
                <a:solidFill>
                  <a:srgbClr val="FF0000"/>
                </a:solidFill>
                <a:latin typeface="+mn-lt"/>
                <a:cs typeface="Arial" panose="020B0604020202020204" pitchFamily="34" charset="0"/>
                <a:sym typeface="Symbol" pitchFamily="18" charset="2"/>
              </a:rPr>
              <a:t> Energy recovery</a:t>
            </a:r>
          </a:p>
        </p:txBody>
      </p:sp>
      <p:sp>
        <p:nvSpPr>
          <p:cNvPr id="467" name="Espace réservé du numéro de diapositive 4">
            <a:extLst>
              <a:ext uri="{FF2B5EF4-FFF2-40B4-BE49-F238E27FC236}">
                <a16:creationId xmlns:a16="http://schemas.microsoft.com/office/drawing/2014/main" id="{8928B393-8173-8040-BCA2-07B354FD1DA3}"/>
              </a:ext>
            </a:extLst>
          </p:cNvPr>
          <p:cNvSpPr txBox="1">
            <a:spLocks/>
          </p:cNvSpPr>
          <p:nvPr/>
        </p:nvSpPr>
        <p:spPr>
          <a:xfrm>
            <a:off x="11655333" y="6398911"/>
            <a:ext cx="231141" cy="34544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86CB4B4D-7CA3-9044-876B-883B54F8677D}" type="slidenum">
              <a:rPr lang="fr-FR" b="1" smtClean="0">
                <a:solidFill>
                  <a:schemeClr val="bg2">
                    <a:lumMod val="50000"/>
                  </a:schemeClr>
                </a:solidFill>
                <a:latin typeface="+mn-lt"/>
              </a:rPr>
              <a:pPr/>
              <a:t>3</a:t>
            </a:fld>
            <a:endParaRPr lang="fr-FR" b="1" dirty="0">
              <a:solidFill>
                <a:schemeClr val="bg2">
                  <a:lumMod val="50000"/>
                </a:schemeClr>
              </a:solidFill>
              <a:latin typeface="+mn-lt"/>
            </a:endParaRPr>
          </a:p>
        </p:txBody>
      </p:sp>
      <p:grpSp>
        <p:nvGrpSpPr>
          <p:cNvPr id="468" name="Groupe 467">
            <a:extLst>
              <a:ext uri="{FF2B5EF4-FFF2-40B4-BE49-F238E27FC236}">
                <a16:creationId xmlns:a16="http://schemas.microsoft.com/office/drawing/2014/main" id="{EEA35E6B-55D4-B340-94DF-1249E1E9BB46}"/>
              </a:ext>
            </a:extLst>
          </p:cNvPr>
          <p:cNvGrpSpPr/>
          <p:nvPr/>
        </p:nvGrpSpPr>
        <p:grpSpPr>
          <a:xfrm>
            <a:off x="1353939" y="2453680"/>
            <a:ext cx="9003494" cy="2237655"/>
            <a:chOff x="1562034" y="4404445"/>
            <a:chExt cx="9003494" cy="2237655"/>
          </a:xfrm>
        </p:grpSpPr>
        <p:grpSp>
          <p:nvGrpSpPr>
            <p:cNvPr id="469" name="Groupe 468">
              <a:extLst>
                <a:ext uri="{FF2B5EF4-FFF2-40B4-BE49-F238E27FC236}">
                  <a16:creationId xmlns:a16="http://schemas.microsoft.com/office/drawing/2014/main" id="{BEA7B27F-9690-AF45-8875-FD851D511FF2}"/>
                </a:ext>
              </a:extLst>
            </p:cNvPr>
            <p:cNvGrpSpPr/>
            <p:nvPr/>
          </p:nvGrpSpPr>
          <p:grpSpPr>
            <a:xfrm>
              <a:off x="2292351" y="4404445"/>
              <a:ext cx="8273177" cy="2237655"/>
              <a:chOff x="615950" y="2778845"/>
              <a:chExt cx="8273177" cy="2237655"/>
            </a:xfrm>
          </p:grpSpPr>
          <p:sp>
            <p:nvSpPr>
              <p:cNvPr id="472" name="Arc 90">
                <a:extLst>
                  <a:ext uri="{FF2B5EF4-FFF2-40B4-BE49-F238E27FC236}">
                    <a16:creationId xmlns:a16="http://schemas.microsoft.com/office/drawing/2014/main" id="{0EA78227-A00B-C445-ACCB-2D1F2BADB8F8}"/>
                  </a:ext>
                </a:extLst>
              </p:cNvPr>
              <p:cNvSpPr>
                <a:spLocks/>
              </p:cNvSpPr>
              <p:nvPr/>
            </p:nvSpPr>
            <p:spPr bwMode="auto">
              <a:xfrm rot="16200000">
                <a:off x="202407" y="3596481"/>
                <a:ext cx="1828800" cy="1001713"/>
              </a:xfrm>
              <a:custGeom>
                <a:avLst/>
                <a:gdLst>
                  <a:gd name="G0" fmla="+- 21600 0 0"/>
                  <a:gd name="G1" fmla="+- 21600 0 0"/>
                  <a:gd name="G2" fmla="+- 21600 0 0"/>
                  <a:gd name="T0" fmla="*/ 100 w 43200"/>
                  <a:gd name="T1" fmla="*/ 23681 h 23681"/>
                  <a:gd name="T2" fmla="*/ 43200 w 43200"/>
                  <a:gd name="T3" fmla="*/ 21600 h 23681"/>
                  <a:gd name="T4" fmla="*/ 21600 w 43200"/>
                  <a:gd name="T5" fmla="*/ 21600 h 23681"/>
                </a:gdLst>
                <a:ahLst/>
                <a:cxnLst>
                  <a:cxn ang="0">
                    <a:pos x="T0" y="T1"/>
                  </a:cxn>
                  <a:cxn ang="0">
                    <a:pos x="T2" y="T3"/>
                  </a:cxn>
                  <a:cxn ang="0">
                    <a:pos x="T4" y="T5"/>
                  </a:cxn>
                </a:cxnLst>
                <a:rect l="0" t="0" r="r" b="b"/>
                <a:pathLst>
                  <a:path w="43200" h="23681" fill="none" extrusionOk="0">
                    <a:moveTo>
                      <a:pt x="100" y="23680"/>
                    </a:moveTo>
                    <a:cubicBezTo>
                      <a:pt x="33" y="22989"/>
                      <a:pt x="0" y="22294"/>
                      <a:pt x="0" y="21600"/>
                    </a:cubicBezTo>
                    <a:cubicBezTo>
                      <a:pt x="0" y="9670"/>
                      <a:pt x="9670" y="0"/>
                      <a:pt x="21600" y="0"/>
                    </a:cubicBezTo>
                    <a:cubicBezTo>
                      <a:pt x="33529" y="-1"/>
                      <a:pt x="43199" y="9670"/>
                      <a:pt x="43200" y="21599"/>
                    </a:cubicBezTo>
                  </a:path>
                  <a:path w="43200" h="23681" stroke="0" extrusionOk="0">
                    <a:moveTo>
                      <a:pt x="100" y="23680"/>
                    </a:moveTo>
                    <a:cubicBezTo>
                      <a:pt x="33" y="22989"/>
                      <a:pt x="0" y="22294"/>
                      <a:pt x="0" y="21600"/>
                    </a:cubicBezTo>
                    <a:cubicBezTo>
                      <a:pt x="0" y="9670"/>
                      <a:pt x="9670" y="0"/>
                      <a:pt x="21600" y="0"/>
                    </a:cubicBezTo>
                    <a:cubicBezTo>
                      <a:pt x="33529" y="-1"/>
                      <a:pt x="43199" y="9670"/>
                      <a:pt x="43200" y="21599"/>
                    </a:cubicBezTo>
                    <a:lnTo>
                      <a:pt x="21600" y="21600"/>
                    </a:lnTo>
                    <a:close/>
                  </a:path>
                </a:pathLst>
              </a:custGeom>
              <a:noFill/>
              <a:ln w="31750">
                <a:solidFill>
                  <a:srgbClr val="0070C0"/>
                </a:solidFill>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3" name="Arc 91">
                <a:extLst>
                  <a:ext uri="{FF2B5EF4-FFF2-40B4-BE49-F238E27FC236}">
                    <a16:creationId xmlns:a16="http://schemas.microsoft.com/office/drawing/2014/main" id="{DAB7A00E-027E-F64F-B20E-929FA84C1017}"/>
                  </a:ext>
                </a:extLst>
              </p:cNvPr>
              <p:cNvSpPr>
                <a:spLocks/>
              </p:cNvSpPr>
              <p:nvPr/>
            </p:nvSpPr>
            <p:spPr bwMode="auto">
              <a:xfrm rot="5400000" flipH="1">
                <a:off x="7023894" y="3598069"/>
                <a:ext cx="1828800" cy="1001712"/>
              </a:xfrm>
              <a:custGeom>
                <a:avLst/>
                <a:gdLst>
                  <a:gd name="G0" fmla="+- 21600 0 0"/>
                  <a:gd name="G1" fmla="+- 21600 0 0"/>
                  <a:gd name="G2" fmla="+- 21600 0 0"/>
                  <a:gd name="T0" fmla="*/ 100 w 43200"/>
                  <a:gd name="T1" fmla="*/ 23681 h 23681"/>
                  <a:gd name="T2" fmla="*/ 43200 w 43200"/>
                  <a:gd name="T3" fmla="*/ 21600 h 23681"/>
                  <a:gd name="T4" fmla="*/ 21600 w 43200"/>
                  <a:gd name="T5" fmla="*/ 21600 h 23681"/>
                </a:gdLst>
                <a:ahLst/>
                <a:cxnLst>
                  <a:cxn ang="0">
                    <a:pos x="T0" y="T1"/>
                  </a:cxn>
                  <a:cxn ang="0">
                    <a:pos x="T2" y="T3"/>
                  </a:cxn>
                  <a:cxn ang="0">
                    <a:pos x="T4" y="T5"/>
                  </a:cxn>
                </a:cxnLst>
                <a:rect l="0" t="0" r="r" b="b"/>
                <a:pathLst>
                  <a:path w="43200" h="23681" fill="none" extrusionOk="0">
                    <a:moveTo>
                      <a:pt x="100" y="23680"/>
                    </a:moveTo>
                    <a:cubicBezTo>
                      <a:pt x="33" y="22989"/>
                      <a:pt x="0" y="22294"/>
                      <a:pt x="0" y="21600"/>
                    </a:cubicBezTo>
                    <a:cubicBezTo>
                      <a:pt x="0" y="9670"/>
                      <a:pt x="9670" y="0"/>
                      <a:pt x="21600" y="0"/>
                    </a:cubicBezTo>
                    <a:cubicBezTo>
                      <a:pt x="33529" y="-1"/>
                      <a:pt x="43199" y="9670"/>
                      <a:pt x="43200" y="21599"/>
                    </a:cubicBezTo>
                  </a:path>
                  <a:path w="43200" h="23681" stroke="0" extrusionOk="0">
                    <a:moveTo>
                      <a:pt x="100" y="23680"/>
                    </a:moveTo>
                    <a:cubicBezTo>
                      <a:pt x="33" y="22989"/>
                      <a:pt x="0" y="22294"/>
                      <a:pt x="0" y="21600"/>
                    </a:cubicBezTo>
                    <a:cubicBezTo>
                      <a:pt x="0" y="9670"/>
                      <a:pt x="9670" y="0"/>
                      <a:pt x="21600" y="0"/>
                    </a:cubicBezTo>
                    <a:cubicBezTo>
                      <a:pt x="33529" y="-1"/>
                      <a:pt x="43199" y="9670"/>
                      <a:pt x="43200" y="21599"/>
                    </a:cubicBezTo>
                    <a:lnTo>
                      <a:pt x="21600" y="21600"/>
                    </a:lnTo>
                    <a:close/>
                  </a:path>
                </a:pathLst>
              </a:custGeom>
              <a:noFill/>
              <a:ln w="31750">
                <a:solidFill>
                  <a:srgbClr val="0070C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B050"/>
                  </a:solidFill>
                </a:endParaRPr>
              </a:p>
            </p:txBody>
          </p:sp>
          <p:sp>
            <p:nvSpPr>
              <p:cNvPr id="474" name="Line 92">
                <a:extLst>
                  <a:ext uri="{FF2B5EF4-FFF2-40B4-BE49-F238E27FC236}">
                    <a16:creationId xmlns:a16="http://schemas.microsoft.com/office/drawing/2014/main" id="{83C928CB-083B-8D40-8F77-3EC2DC432248}"/>
                  </a:ext>
                </a:extLst>
              </p:cNvPr>
              <p:cNvSpPr>
                <a:spLocks noChangeShapeType="1"/>
              </p:cNvSpPr>
              <p:nvPr/>
            </p:nvSpPr>
            <p:spPr bwMode="auto">
              <a:xfrm>
                <a:off x="1600200" y="5016500"/>
                <a:ext cx="5842000" cy="0"/>
              </a:xfrm>
              <a:prstGeom prst="line">
                <a:avLst/>
              </a:prstGeom>
              <a:noFill/>
              <a:ln w="31750">
                <a:solidFill>
                  <a:srgbClr val="0070C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5" name="Text Box 97">
                <a:extLst>
                  <a:ext uri="{FF2B5EF4-FFF2-40B4-BE49-F238E27FC236}">
                    <a16:creationId xmlns:a16="http://schemas.microsoft.com/office/drawing/2014/main" id="{727F9199-AED6-3E41-AE7C-348E25FB63B0}"/>
                  </a:ext>
                </a:extLst>
              </p:cNvPr>
              <p:cNvSpPr txBox="1">
                <a:spLocks noChangeArrowheads="1"/>
              </p:cNvSpPr>
              <p:nvPr/>
            </p:nvSpPr>
            <p:spPr bwMode="auto">
              <a:xfrm>
                <a:off x="3781424" y="4605338"/>
                <a:ext cx="20807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e-DE" sz="1800" b="1" dirty="0">
                    <a:solidFill>
                      <a:srgbClr val="0070C0"/>
                    </a:solidFill>
                  </a:rPr>
                  <a:t>L = n </a:t>
                </a:r>
                <a:r>
                  <a:rPr lang="en-US" sz="1800" b="1" dirty="0">
                    <a:solidFill>
                      <a:srgbClr val="0070C0"/>
                    </a:solidFill>
                    <a:latin typeface="Times New Roman" pitchFamily="18" charset="0"/>
                    <a:cs typeface="Times New Roman" pitchFamily="18" charset="0"/>
                  </a:rPr>
                  <a:t>· </a:t>
                </a:r>
                <a:r>
                  <a:rPr lang="en-US" sz="1800" b="1" dirty="0">
                    <a:solidFill>
                      <a:srgbClr val="0070C0"/>
                    </a:solidFill>
                    <a:latin typeface="Symbol" pitchFamily="18" charset="2"/>
                    <a:cs typeface="Times New Roman" pitchFamily="18" charset="0"/>
                  </a:rPr>
                  <a:t>l</a:t>
                </a:r>
                <a:r>
                  <a:rPr lang="en-US" sz="1800" b="1" dirty="0">
                    <a:solidFill>
                      <a:srgbClr val="0070C0"/>
                    </a:solidFill>
                    <a:cs typeface="Times New Roman" pitchFamily="18" charset="0"/>
                  </a:rPr>
                  <a:t> </a:t>
                </a:r>
                <a:endParaRPr lang="en-US" sz="1800" b="1" dirty="0">
                  <a:solidFill>
                    <a:srgbClr val="0070C0"/>
                  </a:solidFill>
                  <a:latin typeface="Times New Roman" pitchFamily="18" charset="0"/>
                  <a:cs typeface="Times New Roman" pitchFamily="18" charset="0"/>
                </a:endParaRPr>
              </a:p>
            </p:txBody>
          </p:sp>
          <p:sp>
            <p:nvSpPr>
              <p:cNvPr id="476" name="Text Box 105">
                <a:extLst>
                  <a:ext uri="{FF2B5EF4-FFF2-40B4-BE49-F238E27FC236}">
                    <a16:creationId xmlns:a16="http://schemas.microsoft.com/office/drawing/2014/main" id="{CE682A5F-A837-5C47-8909-29CAEF922C73}"/>
                  </a:ext>
                </a:extLst>
              </p:cNvPr>
              <p:cNvSpPr txBox="1">
                <a:spLocks noChangeArrowheads="1"/>
              </p:cNvSpPr>
              <p:nvPr/>
            </p:nvSpPr>
            <p:spPr bwMode="auto">
              <a:xfrm>
                <a:off x="7508621" y="2778845"/>
                <a:ext cx="138050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de-DE" sz="1800" dirty="0">
                    <a:solidFill>
                      <a:srgbClr val="0070C0"/>
                    </a:solidFill>
                  </a:rPr>
                  <a:t>E = </a:t>
                </a:r>
                <a:r>
                  <a:rPr lang="de-DE" sz="1800" dirty="0" err="1">
                    <a:solidFill>
                      <a:srgbClr val="0070C0"/>
                    </a:solidFill>
                  </a:rPr>
                  <a:t>E</a:t>
                </a:r>
                <a:r>
                  <a:rPr lang="de-DE" sz="1800" baseline="-25000" dirty="0" err="1">
                    <a:solidFill>
                      <a:srgbClr val="0070C0"/>
                    </a:solidFill>
                  </a:rPr>
                  <a:t>inj</a:t>
                </a:r>
                <a:r>
                  <a:rPr lang="de-DE" sz="1800" baseline="-25000" dirty="0">
                    <a:solidFill>
                      <a:srgbClr val="0070C0"/>
                    </a:solidFill>
                  </a:rPr>
                  <a:t> </a:t>
                </a:r>
                <a:r>
                  <a:rPr lang="de-DE" sz="1800" dirty="0">
                    <a:solidFill>
                      <a:srgbClr val="0070C0"/>
                    </a:solidFill>
                  </a:rPr>
                  <a:t>+</a:t>
                </a:r>
                <a:r>
                  <a:rPr lang="de-DE" sz="1800" dirty="0">
                    <a:solidFill>
                      <a:srgbClr val="0070C0"/>
                    </a:solidFill>
                    <a:latin typeface="Symbol" pitchFamily="18" charset="2"/>
                  </a:rPr>
                  <a:t>D</a:t>
                </a:r>
                <a:r>
                  <a:rPr lang="de-DE" sz="1800" dirty="0">
                    <a:solidFill>
                      <a:srgbClr val="0070C0"/>
                    </a:solidFill>
                  </a:rPr>
                  <a:t>E</a:t>
                </a:r>
              </a:p>
            </p:txBody>
          </p:sp>
        </p:grpSp>
        <p:sp>
          <p:nvSpPr>
            <p:cNvPr id="470" name="Text Box 105">
              <a:extLst>
                <a:ext uri="{FF2B5EF4-FFF2-40B4-BE49-F238E27FC236}">
                  <a16:creationId xmlns:a16="http://schemas.microsoft.com/office/drawing/2014/main" id="{6EA7FCA0-B0DF-3041-BF8D-5AEA62DD9D14}"/>
                </a:ext>
              </a:extLst>
            </p:cNvPr>
            <p:cNvSpPr txBox="1">
              <a:spLocks noChangeArrowheads="1"/>
            </p:cNvSpPr>
            <p:nvPr/>
          </p:nvSpPr>
          <p:spPr bwMode="auto">
            <a:xfrm>
              <a:off x="1562034" y="4454498"/>
              <a:ext cx="15728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de-DE" sz="1800" dirty="0">
                  <a:solidFill>
                    <a:srgbClr val="0070C0"/>
                  </a:solidFill>
                </a:rPr>
                <a:t>E = </a:t>
              </a:r>
              <a:r>
                <a:rPr lang="de-DE" sz="1800" dirty="0" err="1">
                  <a:solidFill>
                    <a:srgbClr val="0070C0"/>
                  </a:solidFill>
                </a:rPr>
                <a:t>E</a:t>
              </a:r>
              <a:r>
                <a:rPr lang="de-DE" sz="1800" baseline="-25000" dirty="0" err="1">
                  <a:solidFill>
                    <a:srgbClr val="0070C0"/>
                  </a:solidFill>
                </a:rPr>
                <a:t>inj</a:t>
              </a:r>
              <a:r>
                <a:rPr lang="de-DE" sz="1800" baseline="-25000" dirty="0">
                  <a:solidFill>
                    <a:srgbClr val="0070C0"/>
                  </a:solidFill>
                </a:rPr>
                <a:t> </a:t>
              </a:r>
              <a:r>
                <a:rPr lang="de-DE" sz="1800" dirty="0">
                  <a:solidFill>
                    <a:srgbClr val="0070C0"/>
                  </a:solidFill>
                </a:rPr>
                <a:t>+2 </a:t>
              </a:r>
              <a:r>
                <a:rPr lang="de-DE" sz="1800" dirty="0">
                  <a:solidFill>
                    <a:srgbClr val="0070C0"/>
                  </a:solidFill>
                  <a:latin typeface="Symbol" pitchFamily="18" charset="2"/>
                </a:rPr>
                <a:t>D</a:t>
              </a:r>
              <a:r>
                <a:rPr lang="de-DE" sz="1800" dirty="0">
                  <a:solidFill>
                    <a:srgbClr val="0070C0"/>
                  </a:solidFill>
                </a:rPr>
                <a:t>E</a:t>
              </a:r>
            </a:p>
          </p:txBody>
        </p:sp>
        <p:cxnSp>
          <p:nvCxnSpPr>
            <p:cNvPr id="471" name="Connecteur droit avec flèche 470">
              <a:extLst>
                <a:ext uri="{FF2B5EF4-FFF2-40B4-BE49-F238E27FC236}">
                  <a16:creationId xmlns:a16="http://schemas.microsoft.com/office/drawing/2014/main" id="{618C9B33-F2E4-084E-B0F9-A74D8545483E}"/>
                </a:ext>
              </a:extLst>
            </p:cNvPr>
            <p:cNvCxnSpPr>
              <a:cxnSpLocks/>
            </p:cNvCxnSpPr>
            <p:nvPr/>
          </p:nvCxnSpPr>
          <p:spPr>
            <a:xfrm flipH="1">
              <a:off x="1743635" y="4833717"/>
              <a:ext cx="989106" cy="16350"/>
            </a:xfrm>
            <a:prstGeom prst="straightConnector1">
              <a:avLst/>
            </a:prstGeom>
            <a:ln w="31750">
              <a:solidFill>
                <a:srgbClr val="0070C0"/>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477" name="Espace réservé du pied de page 2">
            <a:extLst>
              <a:ext uri="{FF2B5EF4-FFF2-40B4-BE49-F238E27FC236}">
                <a16:creationId xmlns:a16="http://schemas.microsoft.com/office/drawing/2014/main" id="{9B76B62F-F975-1F4A-BB08-A927C605CC5D}"/>
              </a:ext>
            </a:extLst>
          </p:cNvPr>
          <p:cNvSpPr txBox="1">
            <a:spLocks/>
          </p:cNvSpPr>
          <p:nvPr/>
        </p:nvSpPr>
        <p:spPr>
          <a:xfrm>
            <a:off x="2907733" y="6447788"/>
            <a:ext cx="5995521" cy="3346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GB" b="1">
                <a:solidFill>
                  <a:schemeClr val="bg2">
                    <a:lumMod val="50000"/>
                  </a:schemeClr>
                </a:solidFill>
                <a:latin typeface="+mn-lt"/>
              </a:rPr>
              <a:t>Journées FCC France - LPNHE, 15 novembre 2019</a:t>
            </a:r>
            <a:endParaRPr lang="en-GB" b="1" dirty="0">
              <a:solidFill>
                <a:schemeClr val="bg2">
                  <a:lumMod val="50000"/>
                </a:schemeClr>
              </a:solidFill>
              <a:latin typeface="+mn-lt"/>
            </a:endParaRPr>
          </a:p>
        </p:txBody>
      </p:sp>
      <p:sp>
        <p:nvSpPr>
          <p:cNvPr id="478" name="Espace réservé du pied de page 2">
            <a:extLst>
              <a:ext uri="{FF2B5EF4-FFF2-40B4-BE49-F238E27FC236}">
                <a16:creationId xmlns:a16="http://schemas.microsoft.com/office/drawing/2014/main" id="{02BD885F-1C3B-F842-B586-FC8A346C9D74}"/>
              </a:ext>
            </a:extLst>
          </p:cNvPr>
          <p:cNvSpPr txBox="1">
            <a:spLocks/>
          </p:cNvSpPr>
          <p:nvPr/>
        </p:nvSpPr>
        <p:spPr>
          <a:xfrm>
            <a:off x="228716" y="6447788"/>
            <a:ext cx="931733" cy="3346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News Gothic MT"/>
                <a:ea typeface="News Gothic MT"/>
                <a:cs typeface="News Gothic MT"/>
                <a:sym typeface="News Gothic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News Gothic MT"/>
                <a:ea typeface="News Gothic MT"/>
                <a:cs typeface="News Gothic MT"/>
                <a:sym typeface="News Gothic MT"/>
              </a:defRPr>
            </a:lvl9pPr>
          </a:lstStyle>
          <a:p>
            <a:r>
              <a:rPr lang="en-GB" b="1" dirty="0">
                <a:solidFill>
                  <a:schemeClr val="bg2">
                    <a:lumMod val="50000"/>
                  </a:schemeClr>
                </a:solidFill>
                <a:latin typeface="+mn-lt"/>
              </a:rPr>
              <a:t>W. KAABI</a:t>
            </a:r>
          </a:p>
        </p:txBody>
      </p:sp>
      <p:sp>
        <p:nvSpPr>
          <p:cNvPr id="240" name="Espace réservé du pied de page 2">
            <a:extLst>
              <a:ext uri="{FF2B5EF4-FFF2-40B4-BE49-F238E27FC236}">
                <a16:creationId xmlns:a16="http://schemas.microsoft.com/office/drawing/2014/main" id="{1B68348A-E549-2647-8D5F-F058E2562488}"/>
              </a:ext>
            </a:extLst>
          </p:cNvPr>
          <p:cNvSpPr>
            <a:spLocks noGrp="1"/>
          </p:cNvSpPr>
          <p:nvPr>
            <p:ph type="ftr" sz="quarter" idx="11"/>
          </p:nvPr>
        </p:nvSpPr>
        <p:spPr>
          <a:xfrm>
            <a:off x="2938116" y="5714820"/>
            <a:ext cx="4896544" cy="322263"/>
          </a:xfrm>
        </p:spPr>
        <p:txBody>
          <a:bodyPr/>
          <a:lstStyle/>
          <a:p>
            <a:r>
              <a:rPr lang="fr-FR">
                <a:latin typeface="+mn-lt"/>
              </a:rPr>
              <a:t>Journées Réseau Instrumentation Faisceau 2022 </a:t>
            </a:r>
            <a:endParaRPr lang="fr-FR" dirty="0">
              <a:latin typeface="+mn-lt"/>
            </a:endParaRPr>
          </a:p>
        </p:txBody>
      </p:sp>
      <p:sp>
        <p:nvSpPr>
          <p:cNvPr id="241" name="Espace réservé de la date 1">
            <a:extLst>
              <a:ext uri="{FF2B5EF4-FFF2-40B4-BE49-F238E27FC236}">
                <a16:creationId xmlns:a16="http://schemas.microsoft.com/office/drawing/2014/main" id="{F7C6F42F-3E09-DA49-BFA7-CAF3ABE634D1}"/>
              </a:ext>
            </a:extLst>
          </p:cNvPr>
          <p:cNvSpPr>
            <a:spLocks noGrp="1"/>
          </p:cNvSpPr>
          <p:nvPr>
            <p:ph type="dt" sz="half" idx="10"/>
          </p:nvPr>
        </p:nvSpPr>
        <p:spPr>
          <a:xfrm>
            <a:off x="201812" y="5714820"/>
            <a:ext cx="2411556" cy="322263"/>
          </a:xfrm>
        </p:spPr>
        <p:txBody>
          <a:bodyPr/>
          <a:lstStyle/>
          <a:p>
            <a:r>
              <a:rPr lang="fr-FR">
                <a:latin typeface="+mn-lt"/>
              </a:rPr>
              <a:t>07/04/2022</a:t>
            </a:r>
            <a:endParaRPr lang="fr-FR" dirty="0">
              <a:latin typeface="+mn-lt"/>
            </a:endParaRPr>
          </a:p>
        </p:txBody>
      </p:sp>
    </p:spTree>
    <p:extLst>
      <p:ext uri="{BB962C8B-B14F-4D97-AF65-F5344CB8AC3E}">
        <p14:creationId xmlns:p14="http://schemas.microsoft.com/office/powerpoint/2010/main" val="11274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right)">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wipe(right)">
                                      <p:cBhvr>
                                        <p:cTn id="12" dur="500"/>
                                        <p:tgtEl>
                                          <p:spTgt spid="3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54"/>
                                        </p:tgtEl>
                                        <p:attrNameLst>
                                          <p:attrName>style.visibility</p:attrName>
                                        </p:attrNameLst>
                                      </p:cBhvr>
                                      <p:to>
                                        <p:strVal val="visible"/>
                                      </p:to>
                                    </p:set>
                                    <p:animEffect transition="in" filter="wipe(right)">
                                      <p:cBhvr>
                                        <p:cTn id="17" dur="500"/>
                                        <p:tgtEl>
                                          <p:spTgt spid="45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3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5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6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6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58"/>
                                        </p:tgtEl>
                                        <p:attrNameLst>
                                          <p:attrName>style.visibility</p:attrName>
                                        </p:attrNameLst>
                                      </p:cBhvr>
                                      <p:to>
                                        <p:strVal val="visible"/>
                                      </p:to>
                                    </p:set>
                                    <p:animEffect transition="in" filter="wipe(left)">
                                      <p:cBhvr>
                                        <p:cTn id="38" dur="500"/>
                                        <p:tgtEl>
                                          <p:spTgt spid="458"/>
                                        </p:tgtEl>
                                      </p:cBhvr>
                                    </p:animEffect>
                                  </p:childTnLst>
                                </p:cTn>
                              </p:par>
                              <p:par>
                                <p:cTn id="39" presetID="1" presetClass="exit" presetSubtype="0" fill="hold" nodeType="withEffect">
                                  <p:stCondLst>
                                    <p:cond delay="0"/>
                                  </p:stCondLst>
                                  <p:childTnLst>
                                    <p:set>
                                      <p:cBhvr>
                                        <p:cTn id="40" dur="1" fill="hold">
                                          <p:stCondLst>
                                            <p:cond delay="0"/>
                                          </p:stCondLst>
                                        </p:cTn>
                                        <p:tgtEl>
                                          <p:spTgt spid="45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2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8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6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7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4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1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442"/>
                                        </p:tgtEl>
                                        <p:attrNameLst>
                                          <p:attrName>style.visibility</p:attrName>
                                        </p:attrNameLst>
                                      </p:cBhvr>
                                      <p:to>
                                        <p:strVal val="visible"/>
                                      </p:to>
                                    </p:set>
                                    <p:animEffect transition="in" filter="wipe(right)">
                                      <p:cBhvr>
                                        <p:cTn id="69" dur="500"/>
                                        <p:tgtEl>
                                          <p:spTgt spid="44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6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350"/>
                                        </p:tgtEl>
                                        <p:attrNameLst>
                                          <p:attrName>style.visibility</p:attrName>
                                        </p:attrNameLst>
                                      </p:cBhvr>
                                      <p:to>
                                        <p:strVal val="visible"/>
                                      </p:to>
                                    </p:set>
                                    <p:animEffect transition="in" filter="wipe(right)">
                                      <p:cBhvr>
                                        <p:cTn id="78"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4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0043" y="149425"/>
            <a:ext cx="7163834" cy="447518"/>
          </a:xfrm>
        </p:spPr>
        <p:txBody>
          <a:bodyPr/>
          <a:lstStyle/>
          <a:p>
            <a:r>
              <a:rPr lang="en-GB" dirty="0">
                <a:solidFill>
                  <a:schemeClr val="accent5">
                    <a:lumMod val="75000"/>
                  </a:schemeClr>
                </a:solidFill>
                <a:latin typeface="+mn-lt"/>
              </a:rPr>
              <a:t>Introduction- At the origin of </a:t>
            </a:r>
            <a:r>
              <a:rPr lang="en-GB" dirty="0">
                <a:solidFill>
                  <a:schemeClr val="accent5">
                    <a:lumMod val="75000"/>
                  </a:schemeClr>
                </a:solidFill>
                <a:latin typeface="+mn-lt"/>
                <a:cs typeface="Arial" panose="020B0604020202020204" pitchFamily="34" charset="0"/>
              </a:rPr>
              <a:t>ERL concept</a:t>
            </a:r>
            <a:r>
              <a:rPr lang="en-GB" dirty="0">
                <a:solidFill>
                  <a:schemeClr val="accent5">
                    <a:lumMod val="75000"/>
                  </a:schemeClr>
                </a:solidFill>
                <a:latin typeface="+mn-lt"/>
                <a:ea typeface="Arial" charset="0"/>
                <a:cs typeface="Arial" panose="020B0604020202020204" pitchFamily="34" charset="0"/>
              </a:rPr>
              <a:t> </a:t>
            </a:r>
            <a:endParaRPr lang="en-GB" dirty="0">
              <a:solidFill>
                <a:schemeClr val="accent5">
                  <a:lumMod val="75000"/>
                </a:schemeClr>
              </a:solidFill>
              <a:latin typeface="+mn-lt"/>
            </a:endParaRP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4</a:t>
            </a:fld>
            <a:endParaRPr lang="fr-FR" dirty="0"/>
          </a:p>
        </p:txBody>
      </p:sp>
      <p:sp>
        <p:nvSpPr>
          <p:cNvPr id="164" name="Espace réservé du pied de page 2">
            <a:extLst>
              <a:ext uri="{FF2B5EF4-FFF2-40B4-BE49-F238E27FC236}">
                <a16:creationId xmlns:a16="http://schemas.microsoft.com/office/drawing/2014/main" id="{B633083F-FF73-5E4F-A645-B4B6DCB9B339}"/>
              </a:ext>
            </a:extLst>
          </p:cNvPr>
          <p:cNvSpPr>
            <a:spLocks noGrp="1"/>
          </p:cNvSpPr>
          <p:nvPr>
            <p:ph type="ftr" sz="quarter" idx="11"/>
          </p:nvPr>
        </p:nvSpPr>
        <p:spPr>
          <a:xfrm>
            <a:off x="2938116" y="5714820"/>
            <a:ext cx="4896544" cy="322263"/>
          </a:xfrm>
        </p:spPr>
        <p:txBody>
          <a:bodyPr/>
          <a:lstStyle/>
          <a:p>
            <a:r>
              <a:rPr lang="fr-FR">
                <a:latin typeface="+mn-lt"/>
              </a:rPr>
              <a:t>Journées Réseau Instrumentation Faisceau 2022 </a:t>
            </a:r>
            <a:endParaRPr lang="fr-FR" dirty="0">
              <a:latin typeface="+mn-lt"/>
            </a:endParaRPr>
          </a:p>
        </p:txBody>
      </p:sp>
      <p:sp>
        <p:nvSpPr>
          <p:cNvPr id="168" name="Espace réservé de la date 1">
            <a:extLst>
              <a:ext uri="{FF2B5EF4-FFF2-40B4-BE49-F238E27FC236}">
                <a16:creationId xmlns:a16="http://schemas.microsoft.com/office/drawing/2014/main" id="{99E5DAC0-3A5D-7545-82AB-743910CF7CD6}"/>
              </a:ext>
            </a:extLst>
          </p:cNvPr>
          <p:cNvSpPr>
            <a:spLocks noGrp="1"/>
          </p:cNvSpPr>
          <p:nvPr>
            <p:ph type="dt" sz="half" idx="10"/>
          </p:nvPr>
        </p:nvSpPr>
        <p:spPr>
          <a:xfrm>
            <a:off x="201812" y="5714820"/>
            <a:ext cx="2411556" cy="322263"/>
          </a:xfrm>
        </p:spPr>
        <p:txBody>
          <a:bodyPr/>
          <a:lstStyle/>
          <a:p>
            <a:r>
              <a:rPr lang="fr-FR">
                <a:latin typeface="+mn-lt"/>
              </a:rPr>
              <a:t>07/04/2022</a:t>
            </a:r>
            <a:endParaRPr lang="fr-FR" dirty="0">
              <a:latin typeface="+mn-lt"/>
            </a:endParaRPr>
          </a:p>
        </p:txBody>
      </p:sp>
      <p:sp>
        <p:nvSpPr>
          <p:cNvPr id="171" name="ZoneTexte 170">
            <a:extLst>
              <a:ext uri="{FF2B5EF4-FFF2-40B4-BE49-F238E27FC236}">
                <a16:creationId xmlns:a16="http://schemas.microsoft.com/office/drawing/2014/main" id="{AFDD5628-6357-D249-8B13-9B8FBBBDCB65}"/>
              </a:ext>
            </a:extLst>
          </p:cNvPr>
          <p:cNvSpPr txBox="1"/>
          <p:nvPr/>
        </p:nvSpPr>
        <p:spPr>
          <a:xfrm>
            <a:off x="921891" y="1111363"/>
            <a:ext cx="8614294" cy="369332"/>
          </a:xfrm>
          <a:prstGeom prst="rect">
            <a:avLst/>
          </a:prstGeom>
          <a:noFill/>
        </p:spPr>
        <p:txBody>
          <a:bodyPr wrap="square" rtlCol="0">
            <a:spAutoFit/>
          </a:bodyPr>
          <a:lstStyle/>
          <a:p>
            <a:pPr marL="285750" indent="-285750">
              <a:buFont typeface="Wingdings" pitchFamily="2" charset="2"/>
              <a:buChar char="§"/>
            </a:pPr>
            <a:r>
              <a:rPr lang="en-GB" sz="1800">
                <a:latin typeface="+mn-lt"/>
                <a:cs typeface="Arial" panose="020B0604020202020204" pitchFamily="34" charset="0"/>
              </a:rPr>
              <a:t>ERL concept was proposed first in 1965 by Maury Tigner </a:t>
            </a:r>
            <a:r>
              <a:rPr lang="en-GB" sz="1800" baseline="30000">
                <a:latin typeface="+mn-lt"/>
                <a:cs typeface="Arial" panose="020B0604020202020204" pitchFamily="34" charset="0"/>
              </a:rPr>
              <a:t>1</a:t>
            </a:r>
            <a:r>
              <a:rPr lang="en-GB" sz="1800">
                <a:latin typeface="+mn-lt"/>
                <a:cs typeface="Arial" panose="020B0604020202020204" pitchFamily="34" charset="0"/>
              </a:rPr>
              <a:t> </a:t>
            </a:r>
          </a:p>
        </p:txBody>
      </p:sp>
      <p:pic>
        <p:nvPicPr>
          <p:cNvPr id="172" name="Image 171">
            <a:extLst>
              <a:ext uri="{FF2B5EF4-FFF2-40B4-BE49-F238E27FC236}">
                <a16:creationId xmlns:a16="http://schemas.microsoft.com/office/drawing/2014/main" id="{B561A4C6-459D-C440-B14A-FCCE2AC03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581" y="1517576"/>
            <a:ext cx="8613278" cy="2306964"/>
          </a:xfrm>
          <a:prstGeom prst="rect">
            <a:avLst/>
          </a:prstGeom>
        </p:spPr>
      </p:pic>
      <p:sp>
        <p:nvSpPr>
          <p:cNvPr id="173" name="ZoneTexte 172">
            <a:extLst>
              <a:ext uri="{FF2B5EF4-FFF2-40B4-BE49-F238E27FC236}">
                <a16:creationId xmlns:a16="http://schemas.microsoft.com/office/drawing/2014/main" id="{6B37E760-95AD-9C48-9407-931BD589DD91}"/>
              </a:ext>
            </a:extLst>
          </p:cNvPr>
          <p:cNvSpPr txBox="1"/>
          <p:nvPr/>
        </p:nvSpPr>
        <p:spPr>
          <a:xfrm>
            <a:off x="849883" y="3830831"/>
            <a:ext cx="9763668" cy="1646605"/>
          </a:xfrm>
          <a:prstGeom prst="rect">
            <a:avLst/>
          </a:prstGeom>
          <a:noFill/>
        </p:spPr>
        <p:txBody>
          <a:bodyPr wrap="square" rtlCol="0">
            <a:spAutoFit/>
          </a:bodyPr>
          <a:lstStyle/>
          <a:p>
            <a:pPr defTabSz="914400" fontAlgn="base">
              <a:spcBef>
                <a:spcPct val="0"/>
              </a:spcBef>
              <a:spcAft>
                <a:spcPts val="600"/>
              </a:spcAft>
            </a:pPr>
            <a:r>
              <a:rPr lang="en-GB" sz="1300" baseline="30000" dirty="0">
                <a:solidFill>
                  <a:schemeClr val="tx1"/>
                </a:solidFill>
                <a:latin typeface="+mn-lt"/>
                <a:ea typeface="ＭＳ Ｐゴシック" charset="-128"/>
                <a:cs typeface="ＭＳ Ｐゴシック" charset="-128"/>
                <a:sym typeface="Wingdings" charset="2"/>
              </a:rPr>
              <a:t>1</a:t>
            </a:r>
            <a:r>
              <a:rPr lang="en-GB" sz="1300" dirty="0">
                <a:solidFill>
                  <a:schemeClr val="tx1"/>
                </a:solidFill>
                <a:latin typeface="+mn-lt"/>
                <a:ea typeface="ＭＳ Ｐゴシック" charset="-128"/>
                <a:cs typeface="ＭＳ Ｐゴシック" charset="-128"/>
                <a:sym typeface="Wingdings" charset="2"/>
              </a:rPr>
              <a:t> M. </a:t>
            </a:r>
            <a:r>
              <a:rPr lang="en-GB" sz="1300" dirty="0" err="1">
                <a:solidFill>
                  <a:schemeClr val="tx1"/>
                </a:solidFill>
                <a:latin typeface="+mn-lt"/>
                <a:ea typeface="ＭＳ Ｐゴシック" charset="-128"/>
                <a:cs typeface="ＭＳ Ｐゴシック" charset="-128"/>
                <a:sym typeface="Wingdings" charset="2"/>
              </a:rPr>
              <a:t>Tigner</a:t>
            </a:r>
            <a:r>
              <a:rPr lang="en-GB" sz="1300" dirty="0">
                <a:solidFill>
                  <a:schemeClr val="tx1"/>
                </a:solidFill>
                <a:latin typeface="+mn-lt"/>
                <a:ea typeface="ＭＳ Ｐゴシック" charset="-128"/>
                <a:cs typeface="ＭＳ Ｐゴシック" charset="-128"/>
                <a:sym typeface="Wingdings" charset="2"/>
              </a:rPr>
              <a:t>: “A Possible Apparatus for Electron Clashing-Beam Experiments”, Il Nuovo </a:t>
            </a:r>
            <a:r>
              <a:rPr lang="en-GB" sz="1300" dirty="0" err="1">
                <a:solidFill>
                  <a:schemeClr val="tx1"/>
                </a:solidFill>
                <a:latin typeface="+mn-lt"/>
                <a:ea typeface="ＭＳ Ｐゴシック" charset="-128"/>
                <a:cs typeface="ＭＳ Ｐゴシック" charset="-128"/>
                <a:sym typeface="Wingdings" charset="2"/>
              </a:rPr>
              <a:t>Cimento</a:t>
            </a:r>
            <a:r>
              <a:rPr lang="en-GB" sz="1300" dirty="0">
                <a:solidFill>
                  <a:schemeClr val="tx1"/>
                </a:solidFill>
                <a:latin typeface="+mn-lt"/>
                <a:ea typeface="ＭＳ Ｐゴシック" charset="-128"/>
                <a:cs typeface="ＭＳ Ｐゴシック" charset="-128"/>
                <a:sym typeface="Wingdings" charset="2"/>
              </a:rPr>
              <a:t> Series 10, Vol. 37, issue 3, pp 1228-1231,1 </a:t>
            </a:r>
            <a:r>
              <a:rPr lang="en-GB" sz="1300" dirty="0" err="1">
                <a:solidFill>
                  <a:schemeClr val="tx1"/>
                </a:solidFill>
                <a:latin typeface="+mn-lt"/>
                <a:ea typeface="ＭＳ Ｐゴシック" charset="-128"/>
                <a:cs typeface="ＭＳ Ｐゴシック" charset="-128"/>
                <a:sym typeface="Wingdings" charset="2"/>
              </a:rPr>
              <a:t>Giugno</a:t>
            </a:r>
            <a:r>
              <a:rPr lang="en-GB" sz="1300" dirty="0">
                <a:solidFill>
                  <a:schemeClr val="tx1"/>
                </a:solidFill>
                <a:latin typeface="+mn-lt"/>
                <a:ea typeface="ＭＳ Ｐゴシック" charset="-128"/>
                <a:cs typeface="ＭＳ Ｐゴシック" charset="-128"/>
                <a:sym typeface="Wingdings" charset="2"/>
              </a:rPr>
              <a:t> 1965</a:t>
            </a:r>
          </a:p>
          <a:p>
            <a:endParaRPr lang="en-GB" sz="1600" dirty="0">
              <a:latin typeface="+mn-lt"/>
            </a:endParaRPr>
          </a:p>
          <a:p>
            <a:pPr marL="285750" indent="-285750">
              <a:buFont typeface="Wingdings" pitchFamily="2" charset="2"/>
              <a:buChar char="§"/>
            </a:pPr>
            <a:r>
              <a:rPr lang="en-GB" sz="1700" dirty="0">
                <a:latin typeface="+mn-lt"/>
                <a:cs typeface="Arial" panose="020B0604020202020204" pitchFamily="34" charset="0"/>
              </a:rPr>
              <a:t>First test was done at SCA@ Stanford in 1986 (interesting concept for FELs, Compton light sources and high current electron cooler)</a:t>
            </a:r>
          </a:p>
          <a:p>
            <a:pPr marL="285750" indent="-285750">
              <a:buFont typeface="Wingdings" pitchFamily="2" charset="2"/>
              <a:buChar char="§"/>
            </a:pPr>
            <a:r>
              <a:rPr lang="en-GB" sz="1700" dirty="0">
                <a:latin typeface="+mn-lt"/>
                <a:cs typeface="Arial" panose="020B0604020202020204" pitchFamily="34" charset="0"/>
              </a:rPr>
              <a:t>Concept become only viable with recent advances in SRF technology.</a:t>
            </a:r>
          </a:p>
        </p:txBody>
      </p:sp>
    </p:spTree>
    <p:extLst>
      <p:ext uri="{BB962C8B-B14F-4D97-AF65-F5344CB8AC3E}">
        <p14:creationId xmlns:p14="http://schemas.microsoft.com/office/powerpoint/2010/main" val="402819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0043"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PERLE Configuration and beam parameters </a:t>
            </a:r>
            <a:endParaRPr lang="en-GB" dirty="0">
              <a:solidFill>
                <a:schemeClr val="accent5">
                  <a:lumMod val="75000"/>
                </a:schemeClr>
              </a:solidFill>
              <a:latin typeface="+mn-lt"/>
            </a:endParaRP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5</a:t>
            </a:fld>
            <a:endParaRPr lang="fr-FR" dirty="0"/>
          </a:p>
        </p:txBody>
      </p:sp>
      <p:sp>
        <p:nvSpPr>
          <p:cNvPr id="164" name="Espace réservé du pied de page 2">
            <a:extLst>
              <a:ext uri="{FF2B5EF4-FFF2-40B4-BE49-F238E27FC236}">
                <a16:creationId xmlns:a16="http://schemas.microsoft.com/office/drawing/2014/main" id="{B633083F-FF73-5E4F-A645-B4B6DCB9B339}"/>
              </a:ext>
            </a:extLst>
          </p:cNvPr>
          <p:cNvSpPr>
            <a:spLocks noGrp="1"/>
          </p:cNvSpPr>
          <p:nvPr>
            <p:ph type="ftr" sz="quarter" idx="11"/>
          </p:nvPr>
        </p:nvSpPr>
        <p:spPr>
          <a:xfrm>
            <a:off x="2938116" y="5714820"/>
            <a:ext cx="4896544" cy="322263"/>
          </a:xfrm>
        </p:spPr>
        <p:txBody>
          <a:bodyPr/>
          <a:lstStyle/>
          <a:p>
            <a:r>
              <a:rPr lang="fr-FR">
                <a:latin typeface="+mn-lt"/>
              </a:rPr>
              <a:t>Journées Réseau Instrumentation Faisceau 2022 </a:t>
            </a:r>
            <a:endParaRPr lang="fr-FR" dirty="0">
              <a:latin typeface="+mn-lt"/>
            </a:endParaRPr>
          </a:p>
        </p:txBody>
      </p:sp>
      <p:sp>
        <p:nvSpPr>
          <p:cNvPr id="168" name="Espace réservé de la date 1">
            <a:extLst>
              <a:ext uri="{FF2B5EF4-FFF2-40B4-BE49-F238E27FC236}">
                <a16:creationId xmlns:a16="http://schemas.microsoft.com/office/drawing/2014/main" id="{99E5DAC0-3A5D-7545-82AB-743910CF7CD6}"/>
              </a:ext>
            </a:extLst>
          </p:cNvPr>
          <p:cNvSpPr>
            <a:spLocks noGrp="1"/>
          </p:cNvSpPr>
          <p:nvPr>
            <p:ph type="dt" sz="half" idx="10"/>
          </p:nvPr>
        </p:nvSpPr>
        <p:spPr>
          <a:xfrm>
            <a:off x="201812" y="5714820"/>
            <a:ext cx="2411556" cy="322263"/>
          </a:xfrm>
        </p:spPr>
        <p:txBody>
          <a:bodyPr/>
          <a:lstStyle/>
          <a:p>
            <a:r>
              <a:rPr lang="fr-FR">
                <a:latin typeface="+mn-lt"/>
              </a:rPr>
              <a:t>07/04/2022</a:t>
            </a:r>
            <a:endParaRPr lang="fr-FR" dirty="0">
              <a:latin typeface="+mn-lt"/>
            </a:endParaRPr>
          </a:p>
        </p:txBody>
      </p:sp>
      <p:sp>
        <p:nvSpPr>
          <p:cNvPr id="41" name="ZoneTexte 90">
            <a:extLst>
              <a:ext uri="{FF2B5EF4-FFF2-40B4-BE49-F238E27FC236}">
                <a16:creationId xmlns:a16="http://schemas.microsoft.com/office/drawing/2014/main" id="{162CD636-FC87-E341-A2FE-AA074682CA7A}"/>
              </a:ext>
            </a:extLst>
          </p:cNvPr>
          <p:cNvSpPr txBox="1"/>
          <p:nvPr/>
        </p:nvSpPr>
        <p:spPr>
          <a:xfrm>
            <a:off x="417835" y="1494635"/>
            <a:ext cx="4248472" cy="850617"/>
          </a:xfrm>
          <a:prstGeom prst="rect">
            <a:avLst/>
          </a:prstGeom>
          <a:ln w="12700">
            <a:miter lim="400000"/>
          </a:ln>
          <a:extLst>
            <a:ext uri="{C572A759-6A51-4108-AA02-DFA0A04FC94B}">
              <ma14:wrappingTextBoxFlag xmlns:ma14="http://schemas.microsoft.com/office/mac/drawingml/2011/main" xmlns="" val="1"/>
            </a:ext>
          </a:extLst>
        </p:spPr>
        <p:txBody>
          <a:bodyPr wrap="square" lIns="40396" rIns="40396">
            <a:spAutoFit/>
          </a:bodyPr>
          <a:lstStyle/>
          <a:p>
            <a:pPr marL="285750" indent="-285750">
              <a:lnSpc>
                <a:spcPct val="120000"/>
              </a:lnSpc>
              <a:buSzPct val="100000"/>
              <a:buFont typeface="Courier New" panose="02070309020205020404" pitchFamily="49" charset="0"/>
              <a:buChar char="o"/>
              <a:defRPr sz="1600">
                <a:solidFill>
                  <a:srgbClr val="FFFFFF"/>
                </a:solidFill>
                <a:latin typeface="Arial"/>
                <a:ea typeface="Arial"/>
                <a:cs typeface="Arial"/>
                <a:sym typeface="Arial"/>
              </a:defRPr>
            </a:pPr>
            <a:r>
              <a:rPr sz="1400" dirty="0">
                <a:solidFill>
                  <a:schemeClr val="tx1">
                    <a:lumMod val="95000"/>
                    <a:lumOff val="5000"/>
                  </a:schemeClr>
                </a:solidFill>
                <a:latin typeface="+mn-lt"/>
              </a:rPr>
              <a:t>2 Linacs (Four 5-Cell 801.58 MHz SC cavities)</a:t>
            </a:r>
            <a:endParaRPr lang="fr-FR" sz="1400" dirty="0">
              <a:solidFill>
                <a:schemeClr val="tx1">
                  <a:lumMod val="95000"/>
                  <a:lumOff val="5000"/>
                </a:schemeClr>
              </a:solidFill>
              <a:latin typeface="+mn-lt"/>
            </a:endParaRPr>
          </a:p>
          <a:p>
            <a:pPr marL="285750" indent="-285750">
              <a:lnSpc>
                <a:spcPct val="120000"/>
              </a:lnSpc>
              <a:buSzPct val="100000"/>
              <a:buFont typeface="Courier New" panose="02070309020205020404" pitchFamily="49" charset="0"/>
              <a:buChar char="o"/>
              <a:defRPr sz="1600">
                <a:solidFill>
                  <a:srgbClr val="FFFFFF"/>
                </a:solidFill>
                <a:latin typeface="Arial"/>
                <a:ea typeface="Arial"/>
                <a:cs typeface="Arial"/>
                <a:sym typeface="Arial"/>
              </a:defRPr>
            </a:pPr>
            <a:r>
              <a:rPr sz="1400" dirty="0">
                <a:solidFill>
                  <a:schemeClr val="tx1">
                    <a:lumMod val="95000"/>
                    <a:lumOff val="5000"/>
                  </a:schemeClr>
                </a:solidFill>
                <a:latin typeface="+mn-lt"/>
              </a:rPr>
              <a:t>3 turns </a:t>
            </a:r>
            <a:r>
              <a:rPr lang="en-US" sz="1400" dirty="0">
                <a:solidFill>
                  <a:schemeClr val="tx1">
                    <a:lumMod val="95000"/>
                    <a:lumOff val="5000"/>
                  </a:schemeClr>
                </a:solidFill>
                <a:latin typeface="+mn-lt"/>
              </a:rPr>
              <a:t>(</a:t>
            </a:r>
            <a:r>
              <a:rPr lang="en-US" sz="1400" dirty="0">
                <a:solidFill>
                  <a:schemeClr val="tx1">
                    <a:lumMod val="95000"/>
                    <a:lumOff val="5000"/>
                  </a:schemeClr>
                </a:solidFill>
                <a:latin typeface="+mn-lt"/>
                <a:sym typeface="Wingdings" pitchFamily="2" charset="2"/>
              </a:rPr>
              <a:t>164</a:t>
            </a:r>
            <a:r>
              <a:rPr sz="1400" dirty="0">
                <a:solidFill>
                  <a:schemeClr val="tx1">
                    <a:lumMod val="95000"/>
                    <a:lumOff val="5000"/>
                  </a:schemeClr>
                </a:solidFill>
                <a:latin typeface="+mn-lt"/>
              </a:rPr>
              <a:t> MeV/turn)</a:t>
            </a:r>
            <a:endParaRPr lang="fr-FR" sz="1400" dirty="0">
              <a:solidFill>
                <a:schemeClr val="tx1">
                  <a:lumMod val="95000"/>
                  <a:lumOff val="5000"/>
                </a:schemeClr>
              </a:solidFill>
              <a:latin typeface="+mn-lt"/>
            </a:endParaRPr>
          </a:p>
          <a:p>
            <a:pPr marL="285750" indent="-285750">
              <a:lnSpc>
                <a:spcPct val="120000"/>
              </a:lnSpc>
              <a:buSzPct val="100000"/>
              <a:buFont typeface="Courier New" panose="02070309020205020404" pitchFamily="49" charset="0"/>
              <a:buChar char="o"/>
              <a:defRPr sz="1600">
                <a:solidFill>
                  <a:srgbClr val="FFFFFF"/>
                </a:solidFill>
                <a:latin typeface="Arial"/>
                <a:ea typeface="Arial"/>
                <a:cs typeface="Arial"/>
                <a:sym typeface="Arial"/>
              </a:defRPr>
            </a:pPr>
            <a:r>
              <a:rPr sz="1400" dirty="0">
                <a:solidFill>
                  <a:schemeClr val="tx1">
                    <a:lumMod val="95000"/>
                    <a:lumOff val="5000"/>
                  </a:schemeClr>
                </a:solidFill>
                <a:latin typeface="+mn-lt"/>
              </a:rPr>
              <a:t>Max. beam energy </a:t>
            </a:r>
            <a:r>
              <a:rPr lang="en-US" sz="1400" dirty="0">
                <a:solidFill>
                  <a:schemeClr val="tx1">
                    <a:lumMod val="95000"/>
                    <a:lumOff val="5000"/>
                  </a:schemeClr>
                </a:solidFill>
                <a:latin typeface="+mn-lt"/>
              </a:rPr>
              <a:t>5</a:t>
            </a:r>
            <a:r>
              <a:rPr sz="1400" dirty="0">
                <a:solidFill>
                  <a:schemeClr val="tx1">
                    <a:lumMod val="95000"/>
                    <a:lumOff val="5000"/>
                  </a:schemeClr>
                </a:solidFill>
                <a:latin typeface="+mn-lt"/>
              </a:rPr>
              <a:t>00 MeV</a:t>
            </a:r>
          </a:p>
        </p:txBody>
      </p:sp>
      <p:grpSp>
        <p:nvGrpSpPr>
          <p:cNvPr id="33" name="Groupe 32">
            <a:extLst>
              <a:ext uri="{FF2B5EF4-FFF2-40B4-BE49-F238E27FC236}">
                <a16:creationId xmlns:a16="http://schemas.microsoft.com/office/drawing/2014/main" id="{3BBCF51A-DEE5-7442-AA77-B9DB6CC6E41C}"/>
              </a:ext>
            </a:extLst>
          </p:cNvPr>
          <p:cNvGrpSpPr/>
          <p:nvPr/>
        </p:nvGrpSpPr>
        <p:grpSpPr>
          <a:xfrm>
            <a:off x="1641971" y="2453680"/>
            <a:ext cx="7060418" cy="2808312"/>
            <a:chOff x="1641971" y="2165648"/>
            <a:chExt cx="7060418" cy="2808312"/>
          </a:xfrm>
        </p:grpSpPr>
        <p:pic>
          <p:nvPicPr>
            <p:cNvPr id="3" name="Image 2">
              <a:extLst>
                <a:ext uri="{FF2B5EF4-FFF2-40B4-BE49-F238E27FC236}">
                  <a16:creationId xmlns:a16="http://schemas.microsoft.com/office/drawing/2014/main" id="{8510505F-E1BD-534A-92EB-12A979D9D0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995" y="2165648"/>
              <a:ext cx="6656396" cy="2808312"/>
            </a:xfrm>
            <a:prstGeom prst="rect">
              <a:avLst/>
            </a:prstGeom>
          </p:spPr>
        </p:pic>
        <p:sp>
          <p:nvSpPr>
            <p:cNvPr id="14" name="Rectangle : coins arrondis 13">
              <a:extLst>
                <a:ext uri="{FF2B5EF4-FFF2-40B4-BE49-F238E27FC236}">
                  <a16:creationId xmlns:a16="http://schemas.microsoft.com/office/drawing/2014/main" id="{41AFCC78-BEF0-3E48-9362-BB45BBE067DC}"/>
                </a:ext>
              </a:extLst>
            </p:cNvPr>
            <p:cNvSpPr/>
            <p:nvPr/>
          </p:nvSpPr>
          <p:spPr>
            <a:xfrm rot="613983">
              <a:off x="3680784" y="4081730"/>
              <a:ext cx="532035" cy="24415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6">
                      <a:lumMod val="75000"/>
                    </a:schemeClr>
                  </a:solidFill>
                </a:rPr>
                <a:t>Dump</a:t>
              </a:r>
            </a:p>
          </p:txBody>
        </p:sp>
        <p:sp>
          <p:nvSpPr>
            <p:cNvPr id="23" name="TextBox 13">
              <a:extLst>
                <a:ext uri="{FF2B5EF4-FFF2-40B4-BE49-F238E27FC236}">
                  <a16:creationId xmlns:a16="http://schemas.microsoft.com/office/drawing/2014/main" id="{59D5FED0-2BCE-3C41-B76A-10E8AFAF11B9}"/>
                </a:ext>
              </a:extLst>
            </p:cNvPr>
            <p:cNvSpPr txBox="1"/>
            <p:nvPr/>
          </p:nvSpPr>
          <p:spPr>
            <a:xfrm rot="748274">
              <a:off x="5838447" y="3153014"/>
              <a:ext cx="860770" cy="2184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96" tIns="40396" rIns="40396" bIns="40396" numCol="1" anchor="t">
              <a:spAutoFit/>
            </a:bodyPr>
            <a:lstStyle/>
            <a:p>
              <a:pPr>
                <a:lnSpc>
                  <a:spcPct val="120000"/>
                </a:lnSpc>
                <a:defRPr sz="1200">
                  <a:solidFill>
                    <a:srgbClr val="FFFF00"/>
                  </a:solidFill>
                  <a:latin typeface="Symbol"/>
                  <a:ea typeface="Symbol"/>
                  <a:cs typeface="Symbol"/>
                  <a:sym typeface="Symbol"/>
                </a:defRPr>
              </a:pPr>
              <a:r>
                <a:rPr sz="800" dirty="0">
                  <a:solidFill>
                    <a:schemeClr val="accent5">
                      <a:lumMod val="75000"/>
                    </a:schemeClr>
                  </a:solidFill>
                </a:rPr>
                <a:t>D</a:t>
              </a:r>
              <a:r>
                <a:rPr sz="800" dirty="0">
                  <a:solidFill>
                    <a:schemeClr val="accent5">
                      <a:lumMod val="75000"/>
                    </a:schemeClr>
                  </a:solidFill>
                  <a:latin typeface="Arial Unicode MS"/>
                  <a:ea typeface="Arial Unicode MS"/>
                  <a:cs typeface="Arial Unicode MS"/>
                  <a:sym typeface="Arial Unicode MS"/>
                </a:rPr>
                <a:t>E = </a:t>
              </a:r>
              <a:r>
                <a:rPr lang="en-US" sz="800" dirty="0">
                  <a:solidFill>
                    <a:schemeClr val="accent5">
                      <a:lumMod val="75000"/>
                    </a:schemeClr>
                  </a:solidFill>
                  <a:latin typeface="Arial Unicode MS"/>
                  <a:ea typeface="Arial Unicode MS"/>
                  <a:cs typeface="Arial Unicode MS"/>
                  <a:sym typeface="Arial Unicode MS"/>
                </a:rPr>
                <a:t>82.2</a:t>
              </a:r>
              <a:r>
                <a:rPr sz="800" dirty="0">
                  <a:solidFill>
                    <a:schemeClr val="accent5">
                      <a:lumMod val="75000"/>
                    </a:schemeClr>
                  </a:solidFill>
                  <a:latin typeface="Arial Unicode MS"/>
                  <a:ea typeface="Arial Unicode MS"/>
                  <a:cs typeface="Arial Unicode MS"/>
                  <a:sym typeface="Arial Unicode MS"/>
                </a:rPr>
                <a:t> </a:t>
              </a:r>
              <a:r>
                <a:rPr sz="800" dirty="0">
                  <a:solidFill>
                    <a:schemeClr val="accent5">
                      <a:lumMod val="75000"/>
                    </a:schemeClr>
                  </a:solidFill>
                  <a:latin typeface="+mn-lt"/>
                  <a:ea typeface="Arial Unicode MS"/>
                  <a:cs typeface="Arial Unicode MS"/>
                  <a:sym typeface="Arial Unicode MS"/>
                </a:rPr>
                <a:t>MeV</a:t>
              </a:r>
            </a:p>
          </p:txBody>
        </p:sp>
        <p:sp>
          <p:nvSpPr>
            <p:cNvPr id="24" name="TextBox 13">
              <a:extLst>
                <a:ext uri="{FF2B5EF4-FFF2-40B4-BE49-F238E27FC236}">
                  <a16:creationId xmlns:a16="http://schemas.microsoft.com/office/drawing/2014/main" id="{10352098-7348-A946-97FE-216C3A446C96}"/>
                </a:ext>
              </a:extLst>
            </p:cNvPr>
            <p:cNvSpPr txBox="1"/>
            <p:nvPr/>
          </p:nvSpPr>
          <p:spPr>
            <a:xfrm rot="748274">
              <a:off x="4872229" y="4377150"/>
              <a:ext cx="860770" cy="2184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96" tIns="40396" rIns="40396" bIns="40396" numCol="1" anchor="t">
              <a:spAutoFit/>
            </a:bodyPr>
            <a:lstStyle/>
            <a:p>
              <a:pPr>
                <a:lnSpc>
                  <a:spcPct val="120000"/>
                </a:lnSpc>
                <a:defRPr sz="1200">
                  <a:solidFill>
                    <a:srgbClr val="FFFF00"/>
                  </a:solidFill>
                  <a:latin typeface="Symbol"/>
                  <a:ea typeface="Symbol"/>
                  <a:cs typeface="Symbol"/>
                  <a:sym typeface="Symbol"/>
                </a:defRPr>
              </a:pPr>
              <a:r>
                <a:rPr sz="800" dirty="0">
                  <a:solidFill>
                    <a:schemeClr val="accent5">
                      <a:lumMod val="75000"/>
                    </a:schemeClr>
                  </a:solidFill>
                </a:rPr>
                <a:t>D</a:t>
              </a:r>
              <a:r>
                <a:rPr sz="800" dirty="0">
                  <a:solidFill>
                    <a:schemeClr val="accent5">
                      <a:lumMod val="75000"/>
                    </a:schemeClr>
                  </a:solidFill>
                  <a:latin typeface="Arial Unicode MS"/>
                  <a:ea typeface="Arial Unicode MS"/>
                  <a:cs typeface="Arial Unicode MS"/>
                  <a:sym typeface="Arial Unicode MS"/>
                </a:rPr>
                <a:t>E = </a:t>
              </a:r>
              <a:r>
                <a:rPr lang="en-US" sz="800" dirty="0">
                  <a:solidFill>
                    <a:schemeClr val="accent5">
                      <a:lumMod val="75000"/>
                    </a:schemeClr>
                  </a:solidFill>
                  <a:latin typeface="Arial Unicode MS"/>
                  <a:ea typeface="Arial Unicode MS"/>
                  <a:cs typeface="Arial Unicode MS"/>
                  <a:sym typeface="Arial Unicode MS"/>
                </a:rPr>
                <a:t>82.2</a:t>
              </a:r>
              <a:r>
                <a:rPr sz="800" dirty="0">
                  <a:solidFill>
                    <a:schemeClr val="accent5">
                      <a:lumMod val="75000"/>
                    </a:schemeClr>
                  </a:solidFill>
                  <a:latin typeface="Arial Unicode MS"/>
                  <a:ea typeface="Arial Unicode MS"/>
                  <a:cs typeface="Arial Unicode MS"/>
                  <a:sym typeface="Arial Unicode MS"/>
                </a:rPr>
                <a:t> </a:t>
              </a:r>
              <a:r>
                <a:rPr sz="800" dirty="0">
                  <a:solidFill>
                    <a:schemeClr val="accent5">
                      <a:lumMod val="75000"/>
                    </a:schemeClr>
                  </a:solidFill>
                  <a:latin typeface="+mn-lt"/>
                  <a:ea typeface="Arial Unicode MS"/>
                  <a:cs typeface="Arial Unicode MS"/>
                  <a:sym typeface="Arial Unicode MS"/>
                </a:rPr>
                <a:t>MeV</a:t>
              </a:r>
            </a:p>
          </p:txBody>
        </p:sp>
        <p:sp>
          <p:nvSpPr>
            <p:cNvPr id="25" name="TextBox 12">
              <a:extLst>
                <a:ext uri="{FF2B5EF4-FFF2-40B4-BE49-F238E27FC236}">
                  <a16:creationId xmlns:a16="http://schemas.microsoft.com/office/drawing/2014/main" id="{7C521DC2-C15E-0348-B44E-F623B4F1B382}"/>
                </a:ext>
              </a:extLst>
            </p:cNvPr>
            <p:cNvSpPr txBox="1"/>
            <p:nvPr/>
          </p:nvSpPr>
          <p:spPr>
            <a:xfrm rot="3282304">
              <a:off x="4780876" y="2881470"/>
              <a:ext cx="472568" cy="2173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96" tIns="40396" rIns="40396" bIns="40396" numCol="1" anchor="t">
              <a:spAutoFit/>
            </a:bodyPr>
            <a:lstStyle>
              <a:lvl1pPr>
                <a:lnSpc>
                  <a:spcPct val="120000"/>
                </a:lnSpc>
                <a:defRPr sz="1200">
                  <a:solidFill>
                    <a:srgbClr val="FFFF00"/>
                  </a:solidFill>
                  <a:latin typeface="Arial Unicode MS"/>
                  <a:ea typeface="Arial Unicode MS"/>
                  <a:cs typeface="Arial Unicode MS"/>
                  <a:sym typeface="Arial Unicode MS"/>
                </a:defRPr>
              </a:lvl1pPr>
            </a:lstStyle>
            <a:p>
              <a:pPr algn="ctr"/>
              <a:r>
                <a:rPr lang="en-US" sz="800" dirty="0">
                  <a:solidFill>
                    <a:schemeClr val="accent5">
                      <a:lumMod val="75000"/>
                    </a:schemeClr>
                  </a:solidFill>
                </a:rPr>
                <a:t>7</a:t>
              </a:r>
              <a:r>
                <a:rPr sz="800" dirty="0">
                  <a:solidFill>
                    <a:schemeClr val="accent5">
                      <a:lumMod val="75000"/>
                    </a:schemeClr>
                  </a:solidFill>
                </a:rPr>
                <a:t> MeV</a:t>
              </a:r>
            </a:p>
          </p:txBody>
        </p:sp>
        <p:sp>
          <p:nvSpPr>
            <p:cNvPr id="26" name="Rectangle : coins arrondis 25">
              <a:extLst>
                <a:ext uri="{FF2B5EF4-FFF2-40B4-BE49-F238E27FC236}">
                  <a16:creationId xmlns:a16="http://schemas.microsoft.com/office/drawing/2014/main" id="{C46C0BE4-9652-2142-B2A2-A7CCCC6411CB}"/>
                </a:ext>
              </a:extLst>
            </p:cNvPr>
            <p:cNvSpPr/>
            <p:nvPr/>
          </p:nvSpPr>
          <p:spPr>
            <a:xfrm rot="2217562">
              <a:off x="4233038" y="2606450"/>
              <a:ext cx="653649" cy="244158"/>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1">
                      <a:lumMod val="50000"/>
                    </a:schemeClr>
                  </a:solidFill>
                </a:rPr>
                <a:t>Injector</a:t>
              </a:r>
            </a:p>
          </p:txBody>
        </p:sp>
        <p:cxnSp>
          <p:nvCxnSpPr>
            <p:cNvPr id="18" name="Connecteur droit avec flèche 17">
              <a:extLst>
                <a:ext uri="{FF2B5EF4-FFF2-40B4-BE49-F238E27FC236}">
                  <a16:creationId xmlns:a16="http://schemas.microsoft.com/office/drawing/2014/main" id="{399C2046-A674-6848-B3F5-0277B3EB1272}"/>
                </a:ext>
              </a:extLst>
            </p:cNvPr>
            <p:cNvCxnSpPr>
              <a:cxnSpLocks/>
              <a:stCxn id="26" idx="3"/>
            </p:cNvCxnSpPr>
            <p:nvPr/>
          </p:nvCxnSpPr>
          <p:spPr>
            <a:xfrm>
              <a:off x="4821016" y="2925032"/>
              <a:ext cx="205331" cy="337188"/>
            </a:xfrm>
            <a:prstGeom prst="straightConnector1">
              <a:avLst/>
            </a:prstGeom>
            <a:ln>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56E4B663-72D5-114B-BF73-50154CE59299}"/>
                </a:ext>
              </a:extLst>
            </p:cNvPr>
            <p:cNvCxnSpPr>
              <a:cxnSpLocks/>
              <a:endCxn id="14" idx="3"/>
            </p:cNvCxnSpPr>
            <p:nvPr/>
          </p:nvCxnSpPr>
          <p:spPr>
            <a:xfrm flipH="1">
              <a:off x="4208588" y="4034363"/>
              <a:ext cx="612428" cy="21670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12">
              <a:extLst>
                <a:ext uri="{FF2B5EF4-FFF2-40B4-BE49-F238E27FC236}">
                  <a16:creationId xmlns:a16="http://schemas.microsoft.com/office/drawing/2014/main" id="{E343CA8E-83D6-9F4D-B279-EF604C992D90}"/>
                </a:ext>
              </a:extLst>
            </p:cNvPr>
            <p:cNvSpPr txBox="1"/>
            <p:nvPr/>
          </p:nvSpPr>
          <p:spPr>
            <a:xfrm rot="20460468">
              <a:off x="4327928" y="4175426"/>
              <a:ext cx="472568" cy="2173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96" tIns="40396" rIns="40396" bIns="40396" numCol="1" anchor="t">
              <a:spAutoFit/>
            </a:bodyPr>
            <a:lstStyle>
              <a:lvl1pPr>
                <a:lnSpc>
                  <a:spcPct val="120000"/>
                </a:lnSpc>
                <a:defRPr sz="1200">
                  <a:solidFill>
                    <a:srgbClr val="FFFF00"/>
                  </a:solidFill>
                  <a:latin typeface="Arial Unicode MS"/>
                  <a:ea typeface="Arial Unicode MS"/>
                  <a:cs typeface="Arial Unicode MS"/>
                  <a:sym typeface="Arial Unicode MS"/>
                </a:defRPr>
              </a:lvl1pPr>
            </a:lstStyle>
            <a:p>
              <a:pPr algn="ctr"/>
              <a:r>
                <a:rPr lang="en-US" sz="800" dirty="0">
                  <a:solidFill>
                    <a:schemeClr val="accent6">
                      <a:lumMod val="75000"/>
                    </a:schemeClr>
                  </a:solidFill>
                </a:rPr>
                <a:t>7</a:t>
              </a:r>
              <a:r>
                <a:rPr sz="800" dirty="0">
                  <a:solidFill>
                    <a:schemeClr val="accent6">
                      <a:lumMod val="75000"/>
                    </a:schemeClr>
                  </a:solidFill>
                </a:rPr>
                <a:t> MeV</a:t>
              </a:r>
            </a:p>
          </p:txBody>
        </p:sp>
        <p:sp>
          <p:nvSpPr>
            <p:cNvPr id="38" name="TextBox 21">
              <a:extLst>
                <a:ext uri="{FF2B5EF4-FFF2-40B4-BE49-F238E27FC236}">
                  <a16:creationId xmlns:a16="http://schemas.microsoft.com/office/drawing/2014/main" id="{9546601D-EC68-7543-80F0-D3E5D210454A}"/>
                </a:ext>
              </a:extLst>
            </p:cNvPr>
            <p:cNvSpPr txBox="1"/>
            <p:nvPr/>
          </p:nvSpPr>
          <p:spPr>
            <a:xfrm>
              <a:off x="2376153" y="2434477"/>
              <a:ext cx="665499" cy="219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396" tIns="40396" rIns="40396" bIns="40396" numCol="1" anchor="t">
              <a:spAutoFit/>
            </a:bodyPr>
            <a:lstStyle/>
            <a:p>
              <a:pPr>
                <a:lnSpc>
                  <a:spcPct val="120000"/>
                </a:lnSpc>
                <a:defRPr sz="1200">
                  <a:solidFill>
                    <a:srgbClr val="FFFF00"/>
                  </a:solidFill>
                  <a:latin typeface="Symbol"/>
                  <a:ea typeface="Symbol"/>
                  <a:cs typeface="Symbol"/>
                  <a:sym typeface="Symbol"/>
                </a:defRPr>
              </a:pPr>
              <a:r>
                <a:rPr sz="800" dirty="0">
                  <a:solidFill>
                    <a:schemeClr val="tx1">
                      <a:lumMod val="95000"/>
                      <a:lumOff val="5000"/>
                    </a:schemeClr>
                  </a:solidFill>
                </a:rPr>
                <a:t>D</a:t>
              </a:r>
              <a:r>
                <a:rPr sz="800" dirty="0">
                  <a:solidFill>
                    <a:schemeClr val="tx1">
                      <a:lumMod val="95000"/>
                      <a:lumOff val="5000"/>
                    </a:schemeClr>
                  </a:solidFill>
                  <a:latin typeface="Arial Unicode MS"/>
                  <a:ea typeface="Arial Unicode MS"/>
                  <a:cs typeface="Arial Unicode MS"/>
                  <a:sym typeface="Arial Unicode MS"/>
                </a:rPr>
                <a:t>C = </a:t>
              </a:r>
              <a:r>
                <a:rPr sz="800" dirty="0" err="1">
                  <a:solidFill>
                    <a:schemeClr val="tx1">
                      <a:lumMod val="95000"/>
                      <a:lumOff val="5000"/>
                    </a:schemeClr>
                  </a:solidFill>
                </a:rPr>
                <a:t>l</a:t>
              </a:r>
              <a:r>
                <a:rPr sz="800" baseline="-25000" dirty="0" err="1">
                  <a:solidFill>
                    <a:schemeClr val="tx1">
                      <a:lumMod val="95000"/>
                      <a:lumOff val="5000"/>
                    </a:schemeClr>
                  </a:solidFill>
                  <a:latin typeface="Arial"/>
                  <a:ea typeface="Arial"/>
                  <a:cs typeface="Arial"/>
                  <a:sym typeface="Arial"/>
                </a:rPr>
                <a:t>RF</a:t>
              </a:r>
              <a:r>
                <a:rPr sz="800" dirty="0">
                  <a:solidFill>
                    <a:schemeClr val="tx1">
                      <a:lumMod val="95000"/>
                      <a:lumOff val="5000"/>
                    </a:schemeClr>
                  </a:solidFill>
                  <a:latin typeface="Arial Unicode MS"/>
                  <a:ea typeface="Arial Unicode MS"/>
                  <a:cs typeface="Arial Unicode MS"/>
                  <a:sym typeface="Arial Unicode MS"/>
                </a:rPr>
                <a:t>/2</a:t>
              </a:r>
            </a:p>
          </p:txBody>
        </p:sp>
        <p:sp>
          <p:nvSpPr>
            <p:cNvPr id="31" name="ZoneTexte 30">
              <a:extLst>
                <a:ext uri="{FF2B5EF4-FFF2-40B4-BE49-F238E27FC236}">
                  <a16:creationId xmlns:a16="http://schemas.microsoft.com/office/drawing/2014/main" id="{2E6644A3-1DCD-A34F-9CB8-13DBB6BF9243}"/>
                </a:ext>
              </a:extLst>
            </p:cNvPr>
            <p:cNvSpPr txBox="1"/>
            <p:nvPr/>
          </p:nvSpPr>
          <p:spPr>
            <a:xfrm>
              <a:off x="7834660" y="3544833"/>
              <a:ext cx="867729" cy="276999"/>
            </a:xfrm>
            <a:prstGeom prst="rect">
              <a:avLst/>
            </a:prstGeom>
            <a:noFill/>
          </p:spPr>
          <p:txBody>
            <a:bodyPr wrap="square" rtlCol="0">
              <a:spAutoFit/>
            </a:bodyPr>
            <a:lstStyle/>
            <a:p>
              <a:r>
                <a:rPr lang="fr-FR" sz="1200" dirty="0">
                  <a:latin typeface="+mn-lt"/>
                </a:rPr>
                <a:t>Arcs 1:3:5</a:t>
              </a:r>
            </a:p>
          </p:txBody>
        </p:sp>
        <p:sp>
          <p:nvSpPr>
            <p:cNvPr id="40" name="ZoneTexte 39">
              <a:extLst>
                <a:ext uri="{FF2B5EF4-FFF2-40B4-BE49-F238E27FC236}">
                  <a16:creationId xmlns:a16="http://schemas.microsoft.com/office/drawing/2014/main" id="{2078AEB9-DBBC-7749-938D-965A1CEB3AE2}"/>
                </a:ext>
              </a:extLst>
            </p:cNvPr>
            <p:cNvSpPr txBox="1"/>
            <p:nvPr/>
          </p:nvSpPr>
          <p:spPr>
            <a:xfrm>
              <a:off x="1745639" y="3534925"/>
              <a:ext cx="867729" cy="276999"/>
            </a:xfrm>
            <a:prstGeom prst="rect">
              <a:avLst/>
            </a:prstGeom>
            <a:noFill/>
          </p:spPr>
          <p:txBody>
            <a:bodyPr wrap="square" rtlCol="0">
              <a:spAutoFit/>
            </a:bodyPr>
            <a:lstStyle/>
            <a:p>
              <a:r>
                <a:rPr lang="fr-FR" sz="1200" dirty="0">
                  <a:latin typeface="+mn-lt"/>
                </a:rPr>
                <a:t>Arcs 2:4:6</a:t>
              </a:r>
            </a:p>
          </p:txBody>
        </p:sp>
        <p:sp>
          <p:nvSpPr>
            <p:cNvPr id="32" name="ZoneTexte 31">
              <a:extLst>
                <a:ext uri="{FF2B5EF4-FFF2-40B4-BE49-F238E27FC236}">
                  <a16:creationId xmlns:a16="http://schemas.microsoft.com/office/drawing/2014/main" id="{35733753-03CB-A04B-BCE5-20B018C57A3D}"/>
                </a:ext>
              </a:extLst>
            </p:cNvPr>
            <p:cNvSpPr txBox="1"/>
            <p:nvPr/>
          </p:nvSpPr>
          <p:spPr>
            <a:xfrm>
              <a:off x="1641971" y="4613920"/>
              <a:ext cx="3149978" cy="338554"/>
            </a:xfrm>
            <a:prstGeom prst="rect">
              <a:avLst/>
            </a:prstGeom>
            <a:noFill/>
          </p:spPr>
          <p:txBody>
            <a:bodyPr wrap="square" rtlCol="0">
              <a:spAutoFit/>
            </a:bodyPr>
            <a:lstStyle/>
            <a:p>
              <a:r>
                <a:rPr lang="fr-FR" sz="1600" u="sng" dirty="0" err="1">
                  <a:latin typeface="+mn-lt"/>
                </a:rPr>
                <a:t>Footprint</a:t>
              </a:r>
              <a:r>
                <a:rPr lang="fr-FR" sz="1600" u="sng" dirty="0">
                  <a:latin typeface="+mn-lt"/>
                </a:rPr>
                <a:t>: 31.5 x 5.5 x 0.9</a:t>
              </a:r>
            </a:p>
          </p:txBody>
        </p:sp>
      </p:grpSp>
      <p:pic>
        <p:nvPicPr>
          <p:cNvPr id="43" name="Picture 457">
            <a:extLst>
              <a:ext uri="{FF2B5EF4-FFF2-40B4-BE49-F238E27FC236}">
                <a16:creationId xmlns:a16="http://schemas.microsoft.com/office/drawing/2014/main" id="{2469654E-5F33-344F-BD08-3BC012279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051" y="1149126"/>
            <a:ext cx="2245456" cy="1376562"/>
          </a:xfrm>
          <a:prstGeom prst="rect">
            <a:avLst/>
          </a:prstGeom>
          <a:ln>
            <a:solidFill>
              <a:schemeClr val="accent1">
                <a:lumMod val="50000"/>
              </a:schemeClr>
            </a:solidFill>
          </a:ln>
        </p:spPr>
      </p:pic>
      <p:cxnSp>
        <p:nvCxnSpPr>
          <p:cNvPr id="35" name="Connecteur droit avec flèche 34">
            <a:extLst>
              <a:ext uri="{FF2B5EF4-FFF2-40B4-BE49-F238E27FC236}">
                <a16:creationId xmlns:a16="http://schemas.microsoft.com/office/drawing/2014/main" id="{F28F9D21-8410-7C41-9C88-F4D651225C70}"/>
              </a:ext>
            </a:extLst>
          </p:cNvPr>
          <p:cNvCxnSpPr>
            <a:cxnSpLocks/>
            <a:stCxn id="43" idx="2"/>
            <a:endCxn id="26" idx="0"/>
          </p:cNvCxnSpPr>
          <p:nvPr/>
        </p:nvCxnSpPr>
        <p:spPr>
          <a:xfrm flipH="1">
            <a:off x="4633263" y="2525688"/>
            <a:ext cx="710516" cy="393325"/>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47" name="Tableau 46">
            <a:extLst>
              <a:ext uri="{FF2B5EF4-FFF2-40B4-BE49-F238E27FC236}">
                <a16:creationId xmlns:a16="http://schemas.microsoft.com/office/drawing/2014/main" id="{0F9A3308-CF38-EF41-98C9-EB2CB8986BCE}"/>
              </a:ext>
            </a:extLst>
          </p:cNvPr>
          <p:cNvGraphicFramePr>
            <a:graphicFrameLocks noGrp="1"/>
          </p:cNvGraphicFramePr>
          <p:nvPr>
            <p:extLst>
              <p:ext uri="{D42A27DB-BD31-4B8C-83A1-F6EECF244321}">
                <p14:modId xmlns:p14="http://schemas.microsoft.com/office/powerpoint/2010/main" val="2921195705"/>
              </p:ext>
            </p:extLst>
          </p:nvPr>
        </p:nvGraphicFramePr>
        <p:xfrm>
          <a:off x="6898555" y="1301552"/>
          <a:ext cx="3493081" cy="2135180"/>
        </p:xfrm>
        <a:graphic>
          <a:graphicData uri="http://schemas.openxmlformats.org/drawingml/2006/table">
            <a:tbl>
              <a:tblPr firstRow="1" firstCol="1" bandRow="1"/>
              <a:tblGrid>
                <a:gridCol w="172819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972801">
                  <a:extLst>
                    <a:ext uri="{9D8B030D-6E8A-4147-A177-3AD203B41FA5}">
                      <a16:colId xmlns:a16="http://schemas.microsoft.com/office/drawing/2014/main" val="20002"/>
                    </a:ext>
                  </a:extLst>
                </a:gridCol>
              </a:tblGrid>
              <a:tr h="256640">
                <a:tc>
                  <a:txBody>
                    <a:bodyPr/>
                    <a:lstStyle/>
                    <a:p>
                      <a:pPr algn="l">
                        <a:spcAft>
                          <a:spcPts val="0"/>
                        </a:spcAft>
                      </a:pPr>
                      <a:r>
                        <a:rPr lang="en-GB" sz="1300" b="0" dirty="0">
                          <a:effectLst/>
                          <a:latin typeface="Arial" charset="0"/>
                          <a:ea typeface="Arial" charset="0"/>
                          <a:cs typeface="Arial" charset="0"/>
                        </a:rPr>
                        <a:t>Target Parameter</a:t>
                      </a:r>
                      <a:endParaRPr lang="fr-FR" sz="1300" b="0" dirty="0">
                        <a:effectLst/>
                        <a:latin typeface="Arial" charset="0"/>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300" b="0" dirty="0">
                          <a:effectLst/>
                          <a:latin typeface="Arial" charset="0"/>
                          <a:ea typeface="Arial" charset="0"/>
                          <a:cs typeface="Arial" charset="0"/>
                        </a:rPr>
                        <a:t>Unit</a:t>
                      </a:r>
                      <a:endParaRPr lang="fr-FR" sz="1300" b="0" dirty="0">
                        <a:effectLst/>
                        <a:latin typeface="Arial" charset="0"/>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300" b="0" dirty="0">
                          <a:effectLst/>
                          <a:latin typeface="Arial" charset="0"/>
                          <a:ea typeface="Arial" charset="0"/>
                          <a:cs typeface="Arial" charset="0"/>
                        </a:rPr>
                        <a:t>Value</a:t>
                      </a:r>
                      <a:endParaRPr lang="fr-FR" sz="1300" b="0" dirty="0">
                        <a:effectLst/>
                        <a:latin typeface="Arial" charset="0"/>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4093">
                <a:tc>
                  <a:txBody>
                    <a:bodyPr/>
                    <a:lstStyle/>
                    <a:p>
                      <a:pPr algn="l">
                        <a:spcAft>
                          <a:spcPts val="0"/>
                        </a:spcAft>
                      </a:pPr>
                      <a:r>
                        <a:rPr lang="en-GB" sz="1100" b="0" dirty="0">
                          <a:effectLst/>
                          <a:latin typeface="+mn-lt"/>
                          <a:ea typeface="Arial" charset="0"/>
                          <a:cs typeface="Arial" charset="0"/>
                        </a:rPr>
                        <a:t>Injection energy</a:t>
                      </a:r>
                      <a:endParaRPr lang="fr-FR" sz="1100" b="0"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b="0" dirty="0">
                          <a:effectLst/>
                          <a:latin typeface="+mn-lt"/>
                          <a:ea typeface="Arial" charset="0"/>
                          <a:cs typeface="Arial" charset="0"/>
                        </a:rPr>
                        <a:t>MeV</a:t>
                      </a:r>
                      <a:endParaRPr lang="fr-FR" sz="1100" b="0"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7</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85921">
                <a:tc>
                  <a:txBody>
                    <a:bodyPr/>
                    <a:lstStyle/>
                    <a:p>
                      <a:pPr algn="l">
                        <a:spcAft>
                          <a:spcPts val="0"/>
                        </a:spcAft>
                      </a:pPr>
                      <a:r>
                        <a:rPr lang="en-GB" sz="1100" b="0" dirty="0">
                          <a:effectLst/>
                          <a:latin typeface="+mn-lt"/>
                          <a:ea typeface="Arial" charset="0"/>
                          <a:cs typeface="Arial" charset="0"/>
                        </a:rPr>
                        <a:t>Electron beam energy</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a:effectLst/>
                          <a:latin typeface="+mn-lt"/>
                          <a:ea typeface="Arial" charset="0"/>
                          <a:cs typeface="Arial" charset="0"/>
                        </a:rPr>
                        <a:t>MeV</a:t>
                      </a:r>
                      <a:endParaRPr lang="fr-FR" sz="11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500</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244093">
                <a:tc>
                  <a:txBody>
                    <a:bodyPr/>
                    <a:lstStyle/>
                    <a:p>
                      <a:pPr algn="l">
                        <a:spcAft>
                          <a:spcPts val="0"/>
                        </a:spcAft>
                      </a:pPr>
                      <a:r>
                        <a:rPr lang="en-GB" sz="1100" b="0" dirty="0">
                          <a:effectLst/>
                          <a:latin typeface="+mn-lt"/>
                          <a:ea typeface="Arial" charset="0"/>
                          <a:cs typeface="Arial" charset="0"/>
                        </a:rPr>
                        <a:t>Normalised Emittance </a:t>
                      </a:r>
                      <a:r>
                        <a:rPr lang="en-GB" sz="1100" b="0" dirty="0" err="1">
                          <a:effectLst/>
                          <a:latin typeface="+mn-lt"/>
                          <a:ea typeface="Arial" charset="0"/>
                          <a:cs typeface="Arial" charset="0"/>
                        </a:rPr>
                        <a:t>γε</a:t>
                      </a:r>
                      <a:r>
                        <a:rPr lang="en-GB" sz="1100" b="0" baseline="-25000" dirty="0" err="1">
                          <a:effectLst/>
                          <a:latin typeface="+mn-lt"/>
                          <a:ea typeface="Arial" charset="0"/>
                          <a:cs typeface="Arial" charset="0"/>
                        </a:rPr>
                        <a:t>x,y</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effectLst/>
                          <a:latin typeface="+mn-lt"/>
                          <a:ea typeface="Arial" charset="0"/>
                          <a:cs typeface="Arial" charset="0"/>
                        </a:rPr>
                        <a:t>mm mrad</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6</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64250">
                <a:tc>
                  <a:txBody>
                    <a:bodyPr/>
                    <a:lstStyle/>
                    <a:p>
                      <a:pPr algn="l">
                        <a:spcAft>
                          <a:spcPts val="0"/>
                        </a:spcAft>
                      </a:pPr>
                      <a:r>
                        <a:rPr lang="en-GB" sz="1100" b="0" dirty="0">
                          <a:effectLst/>
                          <a:latin typeface="+mn-lt"/>
                          <a:ea typeface="Arial" charset="0"/>
                          <a:cs typeface="Arial" charset="0"/>
                        </a:rPr>
                        <a:t>Average beam current</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effectLst/>
                          <a:latin typeface="+mn-lt"/>
                          <a:ea typeface="Arial" charset="0"/>
                          <a:cs typeface="Arial" charset="0"/>
                        </a:rPr>
                        <a:t>mA</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20</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224702">
                <a:tc>
                  <a:txBody>
                    <a:bodyPr/>
                    <a:lstStyle/>
                    <a:p>
                      <a:pPr algn="l">
                        <a:spcAft>
                          <a:spcPts val="0"/>
                        </a:spcAft>
                      </a:pPr>
                      <a:r>
                        <a:rPr lang="en-GB" sz="1100" b="0" dirty="0">
                          <a:effectLst/>
                          <a:latin typeface="+mn-lt"/>
                          <a:ea typeface="Arial" charset="0"/>
                          <a:cs typeface="Arial" charset="0"/>
                        </a:rPr>
                        <a:t>Bunch charge</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a:effectLst/>
                          <a:latin typeface="+mn-lt"/>
                          <a:ea typeface="Arial" charset="0"/>
                          <a:cs typeface="Arial" charset="0"/>
                        </a:rPr>
                        <a:t>pC</a:t>
                      </a:r>
                      <a:endParaRPr lang="fr-FR" sz="11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500</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64250">
                <a:tc>
                  <a:txBody>
                    <a:bodyPr/>
                    <a:lstStyle/>
                    <a:p>
                      <a:pPr algn="l">
                        <a:spcAft>
                          <a:spcPts val="0"/>
                        </a:spcAft>
                      </a:pPr>
                      <a:r>
                        <a:rPr lang="en-GB" sz="1100" b="0" dirty="0">
                          <a:effectLst/>
                          <a:latin typeface="+mn-lt"/>
                          <a:ea typeface="Arial" charset="0"/>
                          <a:cs typeface="Arial" charset="0"/>
                        </a:rPr>
                        <a:t>Bunch length</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a:effectLst/>
                          <a:latin typeface="+mn-lt"/>
                          <a:ea typeface="Arial" charset="0"/>
                          <a:cs typeface="Arial" charset="0"/>
                        </a:rPr>
                        <a:t>mm</a:t>
                      </a:r>
                      <a:endParaRPr lang="fr-FR" sz="11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3</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238390">
                <a:tc>
                  <a:txBody>
                    <a:bodyPr/>
                    <a:lstStyle/>
                    <a:p>
                      <a:pPr algn="l">
                        <a:spcAft>
                          <a:spcPts val="0"/>
                        </a:spcAft>
                      </a:pPr>
                      <a:r>
                        <a:rPr lang="en-GB" sz="1100" b="0" dirty="0">
                          <a:effectLst/>
                          <a:latin typeface="+mn-lt"/>
                          <a:ea typeface="Arial" charset="0"/>
                          <a:cs typeface="Arial" charset="0"/>
                        </a:rPr>
                        <a:t>Bunch spacing</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effectLst/>
                          <a:latin typeface="+mn-lt"/>
                          <a:ea typeface="Arial" charset="0"/>
                          <a:cs typeface="Arial" charset="0"/>
                        </a:rPr>
                        <a:t>ns</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25</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69383">
                <a:tc>
                  <a:txBody>
                    <a:bodyPr/>
                    <a:lstStyle/>
                    <a:p>
                      <a:pPr algn="l">
                        <a:spcAft>
                          <a:spcPts val="0"/>
                        </a:spcAft>
                      </a:pPr>
                      <a:r>
                        <a:rPr lang="en-GB" sz="1100" b="0" dirty="0">
                          <a:effectLst/>
                          <a:latin typeface="+mn-lt"/>
                          <a:ea typeface="Arial" charset="0"/>
                          <a:cs typeface="Arial" charset="0"/>
                        </a:rPr>
                        <a:t>RF frequency</a:t>
                      </a:r>
                      <a:endParaRPr lang="fr-FR" sz="11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a:effectLst/>
                          <a:latin typeface="+mn-lt"/>
                          <a:ea typeface="Arial" charset="0"/>
                          <a:cs typeface="Arial" charset="0"/>
                        </a:rPr>
                        <a:t>MHz</a:t>
                      </a:r>
                      <a:endParaRPr lang="fr-FR" sz="11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801.58</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236678">
                <a:tc>
                  <a:txBody>
                    <a:bodyPr/>
                    <a:lstStyle/>
                    <a:p>
                      <a:pPr algn="l">
                        <a:spcAft>
                          <a:spcPts val="0"/>
                        </a:spcAft>
                      </a:pPr>
                      <a:r>
                        <a:rPr lang="en-GB" sz="1100" b="0" dirty="0">
                          <a:effectLst/>
                          <a:latin typeface="+mn-lt"/>
                          <a:ea typeface="Arial" charset="0"/>
                          <a:cs typeface="Arial" charset="0"/>
                        </a:rPr>
                        <a:t>Duty factor</a:t>
                      </a:r>
                      <a:endParaRPr lang="fr-FR" sz="1100" b="0" dirty="0">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b="0">
                          <a:effectLst/>
                          <a:latin typeface="+mn-lt"/>
                          <a:ea typeface="Arial" charset="0"/>
                          <a:cs typeface="Arial" charset="0"/>
                        </a:rPr>
                        <a:t> </a:t>
                      </a:r>
                      <a:endParaRPr lang="fr-FR" sz="1100" b="0">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b="0" dirty="0">
                          <a:solidFill>
                            <a:schemeClr val="tx1"/>
                          </a:solidFill>
                          <a:effectLst/>
                          <a:latin typeface="+mn-lt"/>
                          <a:ea typeface="Arial" charset="0"/>
                          <a:cs typeface="Arial" charset="0"/>
                        </a:rPr>
                        <a:t>CW</a:t>
                      </a:r>
                      <a:endParaRPr lang="fr-FR" sz="1100" b="0" dirty="0">
                        <a:solidFill>
                          <a:schemeClr val="tx1"/>
                        </a:solidFill>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5" name="ZoneTexte 4">
            <a:extLst>
              <a:ext uri="{FF2B5EF4-FFF2-40B4-BE49-F238E27FC236}">
                <a16:creationId xmlns:a16="http://schemas.microsoft.com/office/drawing/2014/main" id="{13F03D17-08B3-4658-9623-BA37BCDFB28F}"/>
              </a:ext>
            </a:extLst>
          </p:cNvPr>
          <p:cNvSpPr txBox="1"/>
          <p:nvPr/>
        </p:nvSpPr>
        <p:spPr>
          <a:xfrm>
            <a:off x="6754539" y="5261992"/>
            <a:ext cx="2494786" cy="338554"/>
          </a:xfrm>
          <a:prstGeom prst="rect">
            <a:avLst/>
          </a:prstGeom>
          <a:noFill/>
        </p:spPr>
        <p:txBody>
          <a:bodyPr wrap="none" rtlCol="0">
            <a:spAutoFit/>
          </a:bodyPr>
          <a:lstStyle/>
          <a:p>
            <a:r>
              <a:rPr lang="en-GB" sz="1600" i="1" u="sng">
                <a:solidFill>
                  <a:schemeClr val="accent1">
                    <a:lumMod val="75000"/>
                  </a:schemeClr>
                </a:solidFill>
                <a:latin typeface="+mn-lt"/>
              </a:rPr>
              <a:t>Courtesy to Rodolphe Marie</a:t>
            </a:r>
          </a:p>
        </p:txBody>
      </p:sp>
    </p:spTree>
    <p:extLst>
      <p:ext uri="{BB962C8B-B14F-4D97-AF65-F5344CB8AC3E}">
        <p14:creationId xmlns:p14="http://schemas.microsoft.com/office/powerpoint/2010/main" val="14179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56849-A29E-4079-BDB3-409AC6C21A4D}"/>
              </a:ext>
            </a:extLst>
          </p:cNvPr>
          <p:cNvSpPr>
            <a:spLocks noGrp="1"/>
          </p:cNvSpPr>
          <p:nvPr>
            <p:ph type="title"/>
          </p:nvPr>
        </p:nvSpPr>
        <p:spPr>
          <a:xfrm>
            <a:off x="1497955" y="176465"/>
            <a:ext cx="6696744" cy="432048"/>
          </a:xfrm>
        </p:spPr>
        <p:txBody>
          <a:bodyPr>
            <a:normAutofit/>
          </a:bodyPr>
          <a:lstStyle/>
          <a:p>
            <a:r>
              <a:rPr lang="en-US" dirty="0">
                <a:solidFill>
                  <a:schemeClr val="accent5">
                    <a:lumMod val="75000"/>
                  </a:schemeClr>
                </a:solidFill>
                <a:latin typeface="+mn-lt"/>
              </a:rPr>
              <a:t>A brief history of the effort over the past 4 years</a:t>
            </a:r>
            <a:endParaRPr lang="en-AU" dirty="0">
              <a:solidFill>
                <a:schemeClr val="accent5">
                  <a:lumMod val="75000"/>
                </a:schemeClr>
              </a:solidFill>
              <a:latin typeface="+mn-lt"/>
            </a:endParaRPr>
          </a:p>
        </p:txBody>
      </p:sp>
      <p:sp>
        <p:nvSpPr>
          <p:cNvPr id="7" name="Espace réservé de la date 6">
            <a:extLst>
              <a:ext uri="{FF2B5EF4-FFF2-40B4-BE49-F238E27FC236}">
                <a16:creationId xmlns:a16="http://schemas.microsoft.com/office/drawing/2014/main" id="{2E5B5B1F-FCFB-428B-B8D7-9D5FDAE00B25}"/>
              </a:ext>
            </a:extLst>
          </p:cNvPr>
          <p:cNvSpPr>
            <a:spLocks noGrp="1"/>
          </p:cNvSpPr>
          <p:nvPr>
            <p:ph type="dt" sz="half" idx="10"/>
          </p:nvPr>
        </p:nvSpPr>
        <p:spPr/>
        <p:txBody>
          <a:bodyPr/>
          <a:lstStyle/>
          <a:p>
            <a:r>
              <a:rPr lang="fr-FR">
                <a:latin typeface="+mn-lt"/>
              </a:rPr>
              <a:t>07/04/2022</a:t>
            </a:r>
            <a:endParaRPr lang="en-AU">
              <a:latin typeface="+mn-lt"/>
            </a:endParaRPr>
          </a:p>
        </p:txBody>
      </p:sp>
      <p:sp>
        <p:nvSpPr>
          <p:cNvPr id="8" name="Espace réservé du pied de page 7">
            <a:extLst>
              <a:ext uri="{FF2B5EF4-FFF2-40B4-BE49-F238E27FC236}">
                <a16:creationId xmlns:a16="http://schemas.microsoft.com/office/drawing/2014/main" id="{9FEC05A7-FBA4-4845-A362-ED665E6CDCAA}"/>
              </a:ext>
            </a:extLst>
          </p:cNvPr>
          <p:cNvSpPr>
            <a:spLocks noGrp="1"/>
          </p:cNvSpPr>
          <p:nvPr>
            <p:ph type="ftr" sz="quarter" idx="11"/>
          </p:nvPr>
        </p:nvSpPr>
        <p:spPr/>
        <p:txBody>
          <a:bodyPr/>
          <a:lstStyle/>
          <a:p>
            <a:r>
              <a:rPr lang="fr-FR">
                <a:latin typeface="+mn-lt"/>
              </a:rPr>
              <a:t>Journées Réseau Instrumentation Faisceau 2022 </a:t>
            </a:r>
            <a:endParaRPr lang="en-AU">
              <a:latin typeface="+mn-lt"/>
            </a:endParaRPr>
          </a:p>
        </p:txBody>
      </p:sp>
      <p:sp>
        <p:nvSpPr>
          <p:cNvPr id="9" name="Espace réservé du numéro de diapositive 8">
            <a:extLst>
              <a:ext uri="{FF2B5EF4-FFF2-40B4-BE49-F238E27FC236}">
                <a16:creationId xmlns:a16="http://schemas.microsoft.com/office/drawing/2014/main" id="{E38E4AC0-289D-44A4-B5D5-17253F787637}"/>
              </a:ext>
            </a:extLst>
          </p:cNvPr>
          <p:cNvSpPr>
            <a:spLocks noGrp="1"/>
          </p:cNvSpPr>
          <p:nvPr>
            <p:ph type="sldNum" sz="quarter" idx="12"/>
          </p:nvPr>
        </p:nvSpPr>
        <p:spPr/>
        <p:txBody>
          <a:bodyPr/>
          <a:lstStyle/>
          <a:p>
            <a:fld id="{77E71596-5F9D-49C5-9701-16B3CA54319D}" type="slidenum">
              <a:rPr lang="en-AU" smtClean="0">
                <a:latin typeface="+mn-lt"/>
              </a:rPr>
              <a:pPr/>
              <a:t>6</a:t>
            </a:fld>
            <a:endParaRPr lang="en-AU">
              <a:latin typeface="+mn-lt"/>
            </a:endParaRPr>
          </a:p>
        </p:txBody>
      </p:sp>
      <p:sp>
        <p:nvSpPr>
          <p:cNvPr id="16" name="ZoneTexte 15">
            <a:extLst>
              <a:ext uri="{FF2B5EF4-FFF2-40B4-BE49-F238E27FC236}">
                <a16:creationId xmlns:a16="http://schemas.microsoft.com/office/drawing/2014/main" id="{38F315D9-BC43-4A5D-890A-C18A5D54D2CC}"/>
              </a:ext>
            </a:extLst>
          </p:cNvPr>
          <p:cNvSpPr txBox="1"/>
          <p:nvPr/>
        </p:nvSpPr>
        <p:spPr>
          <a:xfrm>
            <a:off x="501877" y="799812"/>
            <a:ext cx="5820614" cy="4616648"/>
          </a:xfrm>
          <a:prstGeom prst="rect">
            <a:avLst/>
          </a:prstGeom>
          <a:noFill/>
        </p:spPr>
        <p:txBody>
          <a:bodyPr wrap="square" rtlCol="0">
            <a:spAutoFit/>
          </a:bodyPr>
          <a:lstStyle/>
          <a:p>
            <a:pPr marL="285750" indent="-285750" algn="just">
              <a:buFont typeface="Wingdings" panose="05000000000000000000" pitchFamily="2" charset="2"/>
              <a:buChar char="Ø"/>
            </a:pPr>
            <a:r>
              <a:rPr lang="en-US" sz="1400" b="1" dirty="0">
                <a:solidFill>
                  <a:srgbClr val="FF0000"/>
                </a:solidFill>
                <a:latin typeface="+mn-lt"/>
              </a:rPr>
              <a:t>The development of ERLs has been recognized as one of the five main pillars of accelerators R&amp;D in support of the European Strategy for Particle Physics (ESPP).  </a:t>
            </a:r>
          </a:p>
          <a:p>
            <a:pPr marL="285750" indent="-285750" algn="just">
              <a:buFont typeface="Wingdings" panose="05000000000000000000" pitchFamily="2" charset="2"/>
              <a:buChar char="Ø"/>
            </a:pPr>
            <a:endParaRPr lang="en-US" sz="1400" dirty="0">
              <a:latin typeface="+mn-lt"/>
            </a:endParaRPr>
          </a:p>
          <a:p>
            <a:pPr marL="285750" indent="-285750" algn="just">
              <a:buFont typeface="Wingdings" panose="05000000000000000000" pitchFamily="2" charset="2"/>
              <a:buChar char="Ø"/>
            </a:pPr>
            <a:r>
              <a:rPr lang="en-US" sz="1400" dirty="0">
                <a:latin typeface="+mn-lt"/>
              </a:rPr>
              <a:t>Following the recommendations of the ESPP, the CERN Council mandated the Laboratory Directors Group (LDG) to define and maintain a priority roadmap for accelerators R&amp;D.</a:t>
            </a:r>
          </a:p>
          <a:p>
            <a:pPr marL="285750" indent="-285750" algn="just">
              <a:buFont typeface="Wingdings" panose="05000000000000000000" pitchFamily="2" charset="2"/>
              <a:buChar char="Ø"/>
            </a:pPr>
            <a:endParaRPr lang="en-US" sz="1400" dirty="0">
              <a:latin typeface="+mn-lt"/>
            </a:endParaRPr>
          </a:p>
          <a:p>
            <a:pPr marL="285750" indent="-285750" algn="just">
              <a:buFont typeface="Wingdings" panose="05000000000000000000" pitchFamily="2" charset="2"/>
              <a:buChar char="Ø"/>
            </a:pPr>
            <a:r>
              <a:rPr lang="en-US" sz="1400" dirty="0">
                <a:latin typeface="+mn-lt"/>
              </a:rPr>
              <a:t>The LDG decided to create Expert Panels for each of the five selected priority areas for accelerators R&amp;D. </a:t>
            </a:r>
          </a:p>
          <a:p>
            <a:pPr marL="285750" indent="-285750" algn="just">
              <a:buFont typeface="Wingdings" panose="05000000000000000000" pitchFamily="2" charset="2"/>
              <a:buChar char="Ø"/>
            </a:pPr>
            <a:endParaRPr lang="en-US" sz="1400" dirty="0">
              <a:latin typeface="+mn-lt"/>
            </a:endParaRPr>
          </a:p>
          <a:p>
            <a:pPr marL="285750" indent="-285750" algn="just">
              <a:buFont typeface="Wingdings" panose="05000000000000000000" pitchFamily="2" charset="2"/>
              <a:buChar char="Ø"/>
            </a:pPr>
            <a:r>
              <a:rPr lang="en-US" sz="1400" dirty="0">
                <a:latin typeface="+mn-lt"/>
              </a:rPr>
              <a:t>The ERL Roadmap Panel, chaired by Max Klein and Andrew Hutton, has done a tremendous job with broad and active participation. </a:t>
            </a:r>
            <a:r>
              <a:rPr lang="en-US" sz="1400" b="1" dirty="0">
                <a:solidFill>
                  <a:srgbClr val="FF0000"/>
                </a:solidFill>
                <a:latin typeface="+mn-lt"/>
              </a:rPr>
              <a:t>The PERLE project was recognized as one of the "essential pillars of the ERL</a:t>
            </a:r>
            <a:r>
              <a:rPr lang="en-US" sz="1400" dirty="0">
                <a:latin typeface="+mn-lt"/>
              </a:rPr>
              <a:t>," with milestones to be achieved by the next ESPP in 2026.</a:t>
            </a:r>
          </a:p>
          <a:p>
            <a:pPr marL="285750" indent="-285750" algn="just">
              <a:buFont typeface="Wingdings" panose="05000000000000000000" pitchFamily="2" charset="2"/>
              <a:buChar char="Ø"/>
            </a:pPr>
            <a:endParaRPr lang="en-US" sz="1400" dirty="0">
              <a:latin typeface="+mn-lt"/>
            </a:endParaRPr>
          </a:p>
          <a:p>
            <a:pPr marL="285750" indent="-285750" algn="just">
              <a:buFont typeface="Wingdings" panose="05000000000000000000" pitchFamily="2" charset="2"/>
              <a:buChar char="Ø"/>
            </a:pPr>
            <a:r>
              <a:rPr lang="en-US" sz="1400" dirty="0">
                <a:latin typeface="+mn-lt"/>
              </a:rPr>
              <a:t>The accelerators roadmap was presented and approved by the CERN Council in December 2021, and recently published as the CERN Yellow Report: </a:t>
            </a:r>
            <a:r>
              <a:rPr lang="en-US" sz="1400" u="sng" dirty="0">
                <a:solidFill>
                  <a:schemeClr val="accent5">
                    <a:lumMod val="75000"/>
                  </a:schemeClr>
                </a:solidFill>
                <a:latin typeface="+mn-lt"/>
              </a:rPr>
              <a:t>https://doi.org/10.23731/CYRM-2022-001 </a:t>
            </a:r>
          </a:p>
          <a:p>
            <a:pPr marL="285750" indent="-285750" algn="just">
              <a:buFont typeface="Wingdings" panose="05000000000000000000" pitchFamily="2" charset="2"/>
              <a:buChar char="Ø"/>
            </a:pPr>
            <a:endParaRPr lang="en-US" sz="1400" dirty="0">
              <a:latin typeface="+mn-lt"/>
            </a:endParaRPr>
          </a:p>
          <a:p>
            <a:pPr marL="285750" indent="-285750" algn="just">
              <a:buFont typeface="Wingdings" panose="05000000000000000000" pitchFamily="2" charset="2"/>
              <a:buChar char="Ø"/>
            </a:pPr>
            <a:r>
              <a:rPr lang="en-US" sz="1400" dirty="0">
                <a:latin typeface="+mn-lt"/>
              </a:rPr>
              <a:t>The implementation of the roadmap will be followed by LDG (*)</a:t>
            </a:r>
            <a:endParaRPr lang="en-AU" sz="1400" baseline="30000" dirty="0">
              <a:latin typeface="+mn-lt"/>
            </a:endParaRPr>
          </a:p>
        </p:txBody>
      </p:sp>
      <p:sp>
        <p:nvSpPr>
          <p:cNvPr id="10" name="Rectangle 9">
            <a:extLst>
              <a:ext uri="{FF2B5EF4-FFF2-40B4-BE49-F238E27FC236}">
                <a16:creationId xmlns:a16="http://schemas.microsoft.com/office/drawing/2014/main" id="{5AE0538B-6063-9A4C-A812-31387FED371A}"/>
              </a:ext>
            </a:extLst>
          </p:cNvPr>
          <p:cNvSpPr/>
          <p:nvPr/>
        </p:nvSpPr>
        <p:spPr>
          <a:xfrm>
            <a:off x="6894146" y="3984139"/>
            <a:ext cx="3532801" cy="1107996"/>
          </a:xfrm>
          <a:prstGeom prst="rect">
            <a:avLst/>
          </a:prstGeom>
          <a:ln>
            <a:solidFill>
              <a:schemeClr val="tx1"/>
            </a:solidFill>
          </a:ln>
        </p:spPr>
        <p:txBody>
          <a:bodyPr wrap="square">
            <a:spAutoFit/>
          </a:bodyPr>
          <a:lstStyle/>
          <a:p>
            <a:pPr algn="just"/>
            <a:r>
              <a:rPr lang="fr-FR" sz="1100" i="1" baseline="30000" dirty="0">
                <a:latin typeface="+mn-lt"/>
              </a:rPr>
              <a:t>(*)</a:t>
            </a:r>
            <a:r>
              <a:rPr lang="fr-FR" sz="1100" i="1" dirty="0">
                <a:latin typeface="+mn-lt"/>
              </a:rPr>
              <a:t> </a:t>
            </a:r>
            <a:r>
              <a:rPr lang="en-US" sz="1100" i="1" dirty="0">
                <a:latin typeface="+mn-lt"/>
              </a:rPr>
              <a:t>"The Council invites ECFA and LDG to develop, in collaboration with SPC, funding agencies and relevant research organizations in Europe and beyond, detailed implementation plans defining milestones, priorities and funding sources, for consideration by the CERN Council at its spring 2022 session."</a:t>
            </a:r>
            <a:endParaRPr lang="fr-FR" sz="1100" i="1" dirty="0">
              <a:latin typeface="+mn-lt"/>
            </a:endParaRPr>
          </a:p>
        </p:txBody>
      </p:sp>
      <p:pic>
        <p:nvPicPr>
          <p:cNvPr id="11" name="Picture 6">
            <a:extLst>
              <a:ext uri="{FF2B5EF4-FFF2-40B4-BE49-F238E27FC236}">
                <a16:creationId xmlns:a16="http://schemas.microsoft.com/office/drawing/2014/main" id="{6081D645-8BE8-F04C-A321-12CB42567C1D}"/>
              </a:ext>
            </a:extLst>
          </p:cNvPr>
          <p:cNvPicPr>
            <a:picLocks noChangeAspect="1"/>
          </p:cNvPicPr>
          <p:nvPr/>
        </p:nvPicPr>
        <p:blipFill>
          <a:blip r:embed="rId2"/>
          <a:stretch>
            <a:fillRect/>
          </a:stretch>
        </p:blipFill>
        <p:spPr>
          <a:xfrm>
            <a:off x="6322491" y="1113149"/>
            <a:ext cx="4176464" cy="2369548"/>
          </a:xfrm>
          <a:prstGeom prst="rect">
            <a:avLst/>
          </a:prstGeom>
        </p:spPr>
      </p:pic>
      <p:sp>
        <p:nvSpPr>
          <p:cNvPr id="12" name="ZoneTexte 11">
            <a:extLst>
              <a:ext uri="{FF2B5EF4-FFF2-40B4-BE49-F238E27FC236}">
                <a16:creationId xmlns:a16="http://schemas.microsoft.com/office/drawing/2014/main" id="{D35E21DA-4A2E-4645-9073-4BAFA7E45BA2}"/>
              </a:ext>
            </a:extLst>
          </p:cNvPr>
          <p:cNvSpPr txBox="1"/>
          <p:nvPr/>
        </p:nvSpPr>
        <p:spPr>
          <a:xfrm>
            <a:off x="6836355" y="941512"/>
            <a:ext cx="3590592" cy="261610"/>
          </a:xfrm>
          <a:prstGeom prst="rect">
            <a:avLst/>
          </a:prstGeom>
          <a:noFill/>
        </p:spPr>
        <p:txBody>
          <a:bodyPr wrap="square" rtlCol="0">
            <a:spAutoFit/>
          </a:bodyPr>
          <a:lstStyle/>
          <a:p>
            <a:r>
              <a:rPr lang="fr-FR" sz="1100" i="1" dirty="0">
                <a:solidFill>
                  <a:srgbClr val="C00000"/>
                </a:solidFill>
                <a:latin typeface="+mn-lt"/>
              </a:rPr>
              <a:t>A. Hutton, </a:t>
            </a:r>
            <a:r>
              <a:rPr lang="en-US" sz="1100" i="1" dirty="0">
                <a:solidFill>
                  <a:srgbClr val="C00000"/>
                </a:solidFill>
                <a:latin typeface="+mn-lt"/>
              </a:rPr>
              <a:t>Report from the ERL Roadmap Panel- July 9, 2021</a:t>
            </a:r>
            <a:endParaRPr lang="fr-FR" sz="1100" i="1" dirty="0">
              <a:solidFill>
                <a:srgbClr val="C00000"/>
              </a:solidFill>
              <a:latin typeface="+mn-lt"/>
            </a:endParaRPr>
          </a:p>
        </p:txBody>
      </p:sp>
      <p:cxnSp>
        <p:nvCxnSpPr>
          <p:cNvPr id="14" name="Connecteur droit avec flèche 13">
            <a:extLst>
              <a:ext uri="{FF2B5EF4-FFF2-40B4-BE49-F238E27FC236}">
                <a16:creationId xmlns:a16="http://schemas.microsoft.com/office/drawing/2014/main" id="{F6C4825C-176B-F741-88CE-C1D7B0A8F022}"/>
              </a:ext>
            </a:extLst>
          </p:cNvPr>
          <p:cNvCxnSpPr>
            <a:cxnSpLocks/>
          </p:cNvCxnSpPr>
          <p:nvPr/>
        </p:nvCxnSpPr>
        <p:spPr>
          <a:xfrm flipV="1">
            <a:off x="10498955" y="1373560"/>
            <a:ext cx="0" cy="360000"/>
          </a:xfrm>
          <a:prstGeom prst="straightConnector1">
            <a:avLst/>
          </a:prstGeom>
          <a:ln w="19050">
            <a:solidFill>
              <a:srgbClr val="C00000"/>
            </a:solidFill>
            <a:headEnd type="none"/>
            <a:tailEnd type="stealth" w="sm" len="lg"/>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BEBA3C3F-3D63-5B4D-9BDF-90BC62711A80}"/>
              </a:ext>
            </a:extLst>
          </p:cNvPr>
          <p:cNvSpPr txBox="1"/>
          <p:nvPr/>
        </p:nvSpPr>
        <p:spPr>
          <a:xfrm>
            <a:off x="10354939" y="1733600"/>
            <a:ext cx="338554" cy="976850"/>
          </a:xfrm>
          <a:prstGeom prst="rect">
            <a:avLst/>
          </a:prstGeom>
          <a:noFill/>
        </p:spPr>
        <p:txBody>
          <a:bodyPr vert="vert" wrap="square" rtlCol="0">
            <a:spAutoFit/>
          </a:bodyPr>
          <a:lstStyle/>
          <a:p>
            <a:r>
              <a:rPr lang="en-GB" sz="1000" dirty="0">
                <a:solidFill>
                  <a:srgbClr val="C00000"/>
                </a:solidFill>
                <a:latin typeface="+mn-lt"/>
              </a:rPr>
              <a:t>Funding Limited</a:t>
            </a:r>
          </a:p>
        </p:txBody>
      </p:sp>
      <p:sp>
        <p:nvSpPr>
          <p:cNvPr id="17" name="ZoneTexte 16">
            <a:extLst>
              <a:ext uri="{FF2B5EF4-FFF2-40B4-BE49-F238E27FC236}">
                <a16:creationId xmlns:a16="http://schemas.microsoft.com/office/drawing/2014/main" id="{C50EDD8D-75EE-9348-BBBC-6537720400E5}"/>
              </a:ext>
            </a:extLst>
          </p:cNvPr>
          <p:cNvSpPr txBox="1"/>
          <p:nvPr/>
        </p:nvSpPr>
        <p:spPr>
          <a:xfrm rot="16200000">
            <a:off x="9465582" y="2644443"/>
            <a:ext cx="338554" cy="1872208"/>
          </a:xfrm>
          <a:prstGeom prst="rect">
            <a:avLst/>
          </a:prstGeom>
          <a:noFill/>
        </p:spPr>
        <p:txBody>
          <a:bodyPr vert="vert" wrap="square" rtlCol="0">
            <a:spAutoFit/>
          </a:bodyPr>
          <a:lstStyle/>
          <a:p>
            <a:r>
              <a:rPr lang="en-GB" sz="1000" dirty="0">
                <a:solidFill>
                  <a:srgbClr val="C00000"/>
                </a:solidFill>
                <a:latin typeface="+mn-lt"/>
              </a:rPr>
              <a:t>Technology Limited</a:t>
            </a:r>
          </a:p>
        </p:txBody>
      </p:sp>
      <p:cxnSp>
        <p:nvCxnSpPr>
          <p:cNvPr id="18" name="Connecteur droit avec flèche 17">
            <a:extLst>
              <a:ext uri="{FF2B5EF4-FFF2-40B4-BE49-F238E27FC236}">
                <a16:creationId xmlns:a16="http://schemas.microsoft.com/office/drawing/2014/main" id="{23CAD722-2F4F-B64D-B525-8169A90BD4BB}"/>
              </a:ext>
            </a:extLst>
          </p:cNvPr>
          <p:cNvCxnSpPr>
            <a:cxnSpLocks/>
          </p:cNvCxnSpPr>
          <p:nvPr/>
        </p:nvCxnSpPr>
        <p:spPr>
          <a:xfrm flipV="1">
            <a:off x="9850923" y="3559062"/>
            <a:ext cx="360000" cy="0"/>
          </a:xfrm>
          <a:prstGeom prst="straightConnector1">
            <a:avLst/>
          </a:prstGeom>
          <a:ln w="19050">
            <a:solidFill>
              <a:srgbClr val="C00000"/>
            </a:solidFill>
            <a:headEnd type="none"/>
            <a:tailEnd type="stealth" w="med" len="lg"/>
          </a:ln>
        </p:spPr>
        <p:style>
          <a:lnRef idx="1">
            <a:schemeClr val="accent1"/>
          </a:lnRef>
          <a:fillRef idx="0">
            <a:schemeClr val="accent1"/>
          </a:fillRef>
          <a:effectRef idx="0">
            <a:schemeClr val="accent1"/>
          </a:effectRef>
          <a:fontRef idx="minor">
            <a:schemeClr val="tx1"/>
          </a:fontRef>
        </p:style>
      </p:cxnSp>
      <p:grpSp>
        <p:nvGrpSpPr>
          <p:cNvPr id="19" name="Groupe 18">
            <a:extLst>
              <a:ext uri="{FF2B5EF4-FFF2-40B4-BE49-F238E27FC236}">
                <a16:creationId xmlns:a16="http://schemas.microsoft.com/office/drawing/2014/main" id="{899C2C5D-F4B2-6E4C-873F-7B5B9D907EBB}"/>
              </a:ext>
            </a:extLst>
          </p:cNvPr>
          <p:cNvGrpSpPr/>
          <p:nvPr/>
        </p:nvGrpSpPr>
        <p:grpSpPr>
          <a:xfrm>
            <a:off x="5170363" y="1805608"/>
            <a:ext cx="4956519" cy="2541764"/>
            <a:chOff x="777875" y="2237656"/>
            <a:chExt cx="8136904" cy="5464494"/>
          </a:xfrm>
        </p:grpSpPr>
        <p:sp>
          <p:nvSpPr>
            <p:cNvPr id="20" name="Arc 19">
              <a:extLst>
                <a:ext uri="{FF2B5EF4-FFF2-40B4-BE49-F238E27FC236}">
                  <a16:creationId xmlns:a16="http://schemas.microsoft.com/office/drawing/2014/main" id="{1FEE360D-8C4D-6144-BC00-25083697EC4A}"/>
                </a:ext>
              </a:extLst>
            </p:cNvPr>
            <p:cNvSpPr/>
            <p:nvPr/>
          </p:nvSpPr>
          <p:spPr>
            <a:xfrm>
              <a:off x="777875" y="2237656"/>
              <a:ext cx="8136904" cy="5464494"/>
            </a:xfrm>
            <a:prstGeom prst="arc">
              <a:avLst>
                <a:gd name="adj1" fmla="val 17347168"/>
                <a:gd name="adj2" fmla="val 9781"/>
              </a:avLst>
            </a:prstGeom>
            <a:ln w="15875">
              <a:solidFill>
                <a:srgbClr val="00B05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21" name="Arc 20">
              <a:extLst>
                <a:ext uri="{FF2B5EF4-FFF2-40B4-BE49-F238E27FC236}">
                  <a16:creationId xmlns:a16="http://schemas.microsoft.com/office/drawing/2014/main" id="{E566179A-3E38-9D47-96DF-A23AA31E03A0}"/>
                </a:ext>
              </a:extLst>
            </p:cNvPr>
            <p:cNvSpPr/>
            <p:nvPr/>
          </p:nvSpPr>
          <p:spPr>
            <a:xfrm>
              <a:off x="1575846" y="2741712"/>
              <a:ext cx="6834877" cy="4344104"/>
            </a:xfrm>
            <a:prstGeom prst="arc">
              <a:avLst>
                <a:gd name="adj1" fmla="val 17355853"/>
                <a:gd name="adj2" fmla="val 59659"/>
              </a:avLst>
            </a:prstGeom>
            <a:ln w="15875">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spTree>
    <p:extLst>
      <p:ext uri="{BB962C8B-B14F-4D97-AF65-F5344CB8AC3E}">
        <p14:creationId xmlns:p14="http://schemas.microsoft.com/office/powerpoint/2010/main" val="312897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0043" y="149425"/>
            <a:ext cx="6552727" cy="432048"/>
          </a:xfrm>
        </p:spPr>
        <p:txBody>
          <a:bodyPr>
            <a:noAutofit/>
          </a:bodyPr>
          <a:lstStyle/>
          <a:p>
            <a:r>
              <a:rPr lang="fr-FR" dirty="0">
                <a:solidFill>
                  <a:schemeClr val="accent1">
                    <a:lumMod val="50000"/>
                  </a:schemeClr>
                </a:solidFill>
                <a:latin typeface="+mn-lt"/>
              </a:rPr>
              <a:t>PERLE Collaboration  &amp; PERLE- France </a:t>
            </a:r>
          </a:p>
        </p:txBody>
      </p:sp>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dirty="0">
                <a:latin typeface="+mn-lt"/>
              </a:rPr>
              <a:t>07/04/2022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7</a:t>
            </a:fld>
            <a:endParaRPr lang="fr-FR">
              <a:latin typeface="+mn-lt"/>
            </a:endParaRPr>
          </a:p>
        </p:txBody>
      </p:sp>
      <p:sp>
        <p:nvSpPr>
          <p:cNvPr id="3" name="Rectangle 2">
            <a:extLst>
              <a:ext uri="{FF2B5EF4-FFF2-40B4-BE49-F238E27FC236}">
                <a16:creationId xmlns:a16="http://schemas.microsoft.com/office/drawing/2014/main" id="{46267820-6682-8449-9110-DCF5A4FE5176}"/>
              </a:ext>
            </a:extLst>
          </p:cNvPr>
          <p:cNvSpPr/>
          <p:nvPr/>
        </p:nvSpPr>
        <p:spPr>
          <a:xfrm>
            <a:off x="60473" y="649868"/>
            <a:ext cx="5444511" cy="369332"/>
          </a:xfrm>
          <a:prstGeom prst="rect">
            <a:avLst/>
          </a:prstGeom>
        </p:spPr>
        <p:txBody>
          <a:bodyPr wrap="square">
            <a:spAutoFit/>
          </a:bodyPr>
          <a:lstStyle/>
          <a:p>
            <a:pPr marL="285750" indent="-285750" algn="just">
              <a:buFont typeface="Wingdings" panose="05000000000000000000" pitchFamily="2" charset="2"/>
              <a:buChar char="Ø"/>
            </a:pPr>
            <a:r>
              <a:rPr lang="fr-FR" sz="1800" b="1" u="sng" dirty="0">
                <a:latin typeface="+mn-lt"/>
                <a:ea typeface="Times New Roman" panose="02020603050405020304" pitchFamily="18" charset="0"/>
              </a:rPr>
              <a:t>PERLE </a:t>
            </a:r>
            <a:r>
              <a:rPr lang="fr-FR" sz="1600" b="1" u="sng" dirty="0">
                <a:latin typeface="+mn-lt"/>
                <a:ea typeface="Times New Roman" panose="02020603050405020304" pitchFamily="18" charset="0"/>
              </a:rPr>
              <a:t>international </a:t>
            </a:r>
            <a:r>
              <a:rPr lang="fr-FR" sz="1600" b="1" u="sng" dirty="0">
                <a:ea typeface="Times New Roman" panose="02020603050405020304" pitchFamily="18" charset="0"/>
              </a:rPr>
              <a:t>collaboration</a:t>
            </a:r>
            <a:endParaRPr lang="fr-FR" sz="1600" dirty="0">
              <a:latin typeface="+mn-lt"/>
            </a:endParaRPr>
          </a:p>
        </p:txBody>
      </p:sp>
      <p:pic>
        <p:nvPicPr>
          <p:cNvPr id="7" name="image16.png">
            <a:extLst>
              <a:ext uri="{FF2B5EF4-FFF2-40B4-BE49-F238E27FC236}">
                <a16:creationId xmlns:a16="http://schemas.microsoft.com/office/drawing/2014/main" id="{EB865BB6-3575-2347-B979-A0203E47D9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8892" y="1266338"/>
            <a:ext cx="1676092" cy="438364"/>
          </a:xfrm>
          <a:prstGeom prst="rect">
            <a:avLst/>
          </a:prstGeom>
          <a:ln w="12700">
            <a:miter lim="400000"/>
          </a:ln>
        </p:spPr>
      </p:pic>
      <p:pic>
        <p:nvPicPr>
          <p:cNvPr id="8" name="image19.png">
            <a:extLst>
              <a:ext uri="{FF2B5EF4-FFF2-40B4-BE49-F238E27FC236}">
                <a16:creationId xmlns:a16="http://schemas.microsoft.com/office/drawing/2014/main" id="{3F0873F5-71C6-A04A-8E89-6942882AD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3679" y="1258625"/>
            <a:ext cx="1842498" cy="438364"/>
          </a:xfrm>
          <a:prstGeom prst="rect">
            <a:avLst/>
          </a:prstGeom>
          <a:ln w="12700">
            <a:miter lim="400000"/>
          </a:ln>
        </p:spPr>
      </p:pic>
      <p:pic>
        <p:nvPicPr>
          <p:cNvPr id="10" name="Picture 2" descr="Fichier:Logo CERN.jpg">
            <a:extLst>
              <a:ext uri="{FF2B5EF4-FFF2-40B4-BE49-F238E27FC236}">
                <a16:creationId xmlns:a16="http://schemas.microsoft.com/office/drawing/2014/main" id="{A7B4B1F5-58C9-414C-96E6-5D6D2C4862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5952" y="1170088"/>
            <a:ext cx="620810" cy="61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ésultat de recherche d'images pour &quot;Liverpool university logo&quot;">
            <a:extLst>
              <a:ext uri="{FF2B5EF4-FFF2-40B4-BE49-F238E27FC236}">
                <a16:creationId xmlns:a16="http://schemas.microsoft.com/office/drawing/2014/main" id="{4C566A39-0D0D-6644-8789-EDF95A82DEB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4993" y="1185802"/>
            <a:ext cx="1233899" cy="504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ésultat de recherche d'images pour &quot;Budker institute novosibirsk logo&quot;">
            <a:extLst>
              <a:ext uri="{FF2B5EF4-FFF2-40B4-BE49-F238E27FC236}">
                <a16:creationId xmlns:a16="http://schemas.microsoft.com/office/drawing/2014/main" id="{D341206B-5809-8D41-B871-39CAD93429F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7017" y="1185802"/>
            <a:ext cx="1239611" cy="6198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ésultat de recherche d'images pour &quot;logo in2p3&quot;">
            <a:extLst>
              <a:ext uri="{FF2B5EF4-FFF2-40B4-BE49-F238E27FC236}">
                <a16:creationId xmlns:a16="http://schemas.microsoft.com/office/drawing/2014/main" id="{254FD55E-6BF6-0A44-BC42-BCFF97B0F4E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9370" y="1167905"/>
            <a:ext cx="1115654" cy="61980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AFD66D63-B18D-3342-B10B-2970594A029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98836" y="1167904"/>
            <a:ext cx="658545" cy="619807"/>
          </a:xfrm>
          <a:prstGeom prst="rect">
            <a:avLst/>
          </a:prstGeom>
        </p:spPr>
      </p:pic>
      <p:sp>
        <p:nvSpPr>
          <p:cNvPr id="15" name="Rectangle 14">
            <a:extLst>
              <a:ext uri="{FF2B5EF4-FFF2-40B4-BE49-F238E27FC236}">
                <a16:creationId xmlns:a16="http://schemas.microsoft.com/office/drawing/2014/main" id="{876FCB3A-BC68-1546-AF51-22180526F5ED}"/>
              </a:ext>
            </a:extLst>
          </p:cNvPr>
          <p:cNvSpPr/>
          <p:nvPr/>
        </p:nvSpPr>
        <p:spPr>
          <a:xfrm>
            <a:off x="417835" y="1785297"/>
            <a:ext cx="10259173" cy="102842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a:latin typeface="+mn-lt"/>
                <a:ea typeface="Times New Roman" panose="02020603050405020304" pitchFamily="18" charset="0"/>
              </a:rPr>
              <a:t>A collaboration agreement (CA) signed by all partners. A bilateral ICRADA DOE- JLAB with CNRS is pending signature.</a:t>
            </a:r>
          </a:p>
          <a:p>
            <a:pPr marL="285750" indent="-285750" algn="just">
              <a:lnSpc>
                <a:spcPct val="150000"/>
              </a:lnSpc>
              <a:buFont typeface="Arial" panose="020B0604020202020204" pitchFamily="34" charset="0"/>
              <a:buChar char="•"/>
            </a:pPr>
            <a:r>
              <a:rPr lang="en-US" sz="1400" dirty="0">
                <a:latin typeface="+mn-lt"/>
                <a:ea typeface="Times New Roman" panose="02020603050405020304" pitchFamily="18" charset="0"/>
              </a:rPr>
              <a:t>The </a:t>
            </a:r>
            <a:r>
              <a:rPr lang="en-US" sz="1400" b="1" dirty="0">
                <a:latin typeface="+mn-lt"/>
                <a:ea typeface="Times New Roman" panose="02020603050405020304" pitchFamily="18" charset="0"/>
              </a:rPr>
              <a:t>Collaboration Council</a:t>
            </a:r>
            <a:r>
              <a:rPr lang="en-US" sz="1400" dirty="0">
                <a:latin typeface="+mn-lt"/>
                <a:ea typeface="Times New Roman" panose="02020603050405020304" pitchFamily="18" charset="0"/>
              </a:rPr>
              <a:t> chaired by O. </a:t>
            </a:r>
            <a:r>
              <a:rPr lang="en-US" sz="1400" dirty="0" err="1">
                <a:latin typeface="+mn-lt"/>
                <a:ea typeface="Times New Roman" panose="02020603050405020304" pitchFamily="18" charset="0"/>
              </a:rPr>
              <a:t>Brüning</a:t>
            </a:r>
            <a:r>
              <a:rPr lang="en-US" sz="1400" dirty="0">
                <a:latin typeface="+mn-lt"/>
                <a:ea typeface="Times New Roman" panose="02020603050405020304" pitchFamily="18" charset="0"/>
              </a:rPr>
              <a:t> meets regularly (every ~3 months).</a:t>
            </a:r>
          </a:p>
          <a:p>
            <a:pPr marL="285750" indent="-285750" algn="just">
              <a:lnSpc>
                <a:spcPct val="150000"/>
              </a:lnSpc>
              <a:buFont typeface="Arial" panose="020B0604020202020204" pitchFamily="34" charset="0"/>
              <a:buChar char="•"/>
            </a:pPr>
            <a:r>
              <a:rPr lang="en-US" sz="1400" dirty="0">
                <a:latin typeface="+mn-lt"/>
                <a:ea typeface="Times New Roman" panose="02020603050405020304" pitchFamily="18" charset="0"/>
              </a:rPr>
              <a:t>New </a:t>
            </a:r>
            <a:r>
              <a:rPr lang="en-US" sz="1400" b="1" dirty="0">
                <a:latin typeface="+mn-lt"/>
                <a:ea typeface="Times New Roman" panose="02020603050405020304" pitchFamily="18" charset="0"/>
              </a:rPr>
              <a:t>Project Board</a:t>
            </a:r>
            <a:r>
              <a:rPr lang="en-US" sz="1400" dirty="0">
                <a:latin typeface="+mn-lt"/>
                <a:ea typeface="Times New Roman" panose="02020603050405020304" pitchFamily="18" charset="0"/>
              </a:rPr>
              <a:t> created</a:t>
            </a:r>
            <a:endParaRPr lang="fr-FR" sz="1400" dirty="0">
              <a:latin typeface="+mn-lt"/>
              <a:ea typeface="Times New Roman" panose="02020603050405020304" pitchFamily="18" charset="0"/>
            </a:endParaRPr>
          </a:p>
        </p:txBody>
      </p:sp>
      <p:sp>
        <p:nvSpPr>
          <p:cNvPr id="5" name="ZoneTexte 4">
            <a:extLst>
              <a:ext uri="{FF2B5EF4-FFF2-40B4-BE49-F238E27FC236}">
                <a16:creationId xmlns:a16="http://schemas.microsoft.com/office/drawing/2014/main" id="{D8A1597D-E21C-40ED-90F3-00167CFCA6EF}"/>
              </a:ext>
            </a:extLst>
          </p:cNvPr>
          <p:cNvSpPr txBox="1"/>
          <p:nvPr/>
        </p:nvSpPr>
        <p:spPr>
          <a:xfrm>
            <a:off x="129803" y="2634356"/>
            <a:ext cx="10557645" cy="305968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sz="1800" b="1" u="sng" dirty="0">
                <a:latin typeface="+mn-lt"/>
              </a:rPr>
              <a:t>PERLE in France </a:t>
            </a:r>
            <a:endParaRPr lang="fr-FR" sz="1800" dirty="0">
              <a:latin typeface="+mn-lt"/>
            </a:endParaRPr>
          </a:p>
          <a:p>
            <a:pPr marL="285750" indent="-285750">
              <a:lnSpc>
                <a:spcPct val="150000"/>
              </a:lnSpc>
              <a:buFont typeface="Courier New" panose="02070309020205020404" pitchFamily="49" charset="0"/>
              <a:buChar char="o"/>
            </a:pPr>
            <a:r>
              <a:rPr lang="en-US" sz="1400" dirty="0">
                <a:latin typeface="+mn-lt"/>
              </a:rPr>
              <a:t>IN2P3/CNRS National Strategy (end of 2021): </a:t>
            </a:r>
            <a:r>
              <a:rPr lang="en-US" sz="1400" dirty="0" err="1">
                <a:latin typeface="+mn-lt"/>
              </a:rPr>
              <a:t>Perle@Orsay</a:t>
            </a:r>
            <a:r>
              <a:rPr lang="en-US" sz="1400" dirty="0">
                <a:latin typeface="+mn-lt"/>
              </a:rPr>
              <a:t> a priority for accelerators in line with the ESPP</a:t>
            </a:r>
          </a:p>
          <a:p>
            <a:pPr marL="285750" indent="-285750">
              <a:lnSpc>
                <a:spcPct val="150000"/>
              </a:lnSpc>
              <a:buFont typeface="Courier New" panose="02070309020205020404" pitchFamily="49" charset="0"/>
              <a:buChar char="o"/>
            </a:pPr>
            <a:r>
              <a:rPr lang="en-US" sz="1400" dirty="0">
                <a:latin typeface="+mn-lt"/>
              </a:rPr>
              <a:t>Establishment of  </a:t>
            </a:r>
            <a:r>
              <a:rPr lang="en-US" sz="1400" b="1" dirty="0">
                <a:latin typeface="+mn-lt"/>
              </a:rPr>
              <a:t>PERLE Steering Committee</a:t>
            </a:r>
            <a:r>
              <a:rPr lang="en-US" sz="1400" dirty="0">
                <a:latin typeface="+mn-lt"/>
              </a:rPr>
              <a:t> by IJCLab Direction. In addition to the close interaction with IN2P3 within The Master Project PERLE-TDR.  </a:t>
            </a:r>
          </a:p>
          <a:p>
            <a:pPr marL="285750" indent="-285750">
              <a:lnSpc>
                <a:spcPct val="150000"/>
              </a:lnSpc>
              <a:buFont typeface="Courier New" panose="02070309020205020404" pitchFamily="49" charset="0"/>
              <a:buChar char="o"/>
            </a:pPr>
            <a:r>
              <a:rPr lang="en-US" sz="1400" dirty="0">
                <a:latin typeface="+mn-lt"/>
              </a:rPr>
              <a:t>Two laboratories: </a:t>
            </a:r>
            <a:r>
              <a:rPr lang="en-US" sz="1400" dirty="0" err="1">
                <a:latin typeface="+mn-lt"/>
              </a:rPr>
              <a:t>IJCLab</a:t>
            </a:r>
            <a:r>
              <a:rPr lang="en-US" sz="1400" dirty="0">
                <a:latin typeface="+mn-lt"/>
              </a:rPr>
              <a:t> (Orsay) and LPSC (Grenoble) with a significant increase of people involved (see later). Contribution from GANIL and interest from CEA.</a:t>
            </a:r>
          </a:p>
          <a:p>
            <a:pPr marL="285750" indent="-285750">
              <a:lnSpc>
                <a:spcPct val="150000"/>
              </a:lnSpc>
              <a:buFont typeface="Courier New" panose="02070309020205020404" pitchFamily="49" charset="0"/>
              <a:buChar char="o"/>
            </a:pPr>
            <a:r>
              <a:rPr lang="en-US" sz="1400" dirty="0">
                <a:latin typeface="+mn-lt"/>
              </a:rPr>
              <a:t>Project submitted to the stimulus plan for 2022 (possibility of obtaining financial support for phase 1 of PERLE). Ministry response resubmit in phase3 together with SUpra2030</a:t>
            </a:r>
          </a:p>
          <a:p>
            <a:pPr marL="285750" indent="-285750">
              <a:lnSpc>
                <a:spcPct val="150000"/>
              </a:lnSpc>
              <a:buFont typeface="Courier New" panose="02070309020205020404" pitchFamily="49" charset="0"/>
              <a:buChar char="o"/>
            </a:pPr>
            <a:r>
              <a:rPr lang="en-US" sz="1400" dirty="0">
                <a:latin typeface="+mn-lt"/>
              </a:rPr>
              <a:t>Infrastructure funding obtained: 2M€ from 2022 for PERLE infrastructures. To be consolidated.</a:t>
            </a:r>
            <a:endParaRPr lang="fr-FR" sz="1400" u="sng" dirty="0">
              <a:latin typeface="+mn-lt"/>
            </a:endParaRPr>
          </a:p>
        </p:txBody>
      </p:sp>
      <p:sp>
        <p:nvSpPr>
          <p:cNvPr id="17" name="Espace réservé du pied de page 7">
            <a:extLst>
              <a:ext uri="{FF2B5EF4-FFF2-40B4-BE49-F238E27FC236}">
                <a16:creationId xmlns:a16="http://schemas.microsoft.com/office/drawing/2014/main" id="{A0BC175D-74FA-8144-B571-3B57916C45C7}"/>
              </a:ext>
            </a:extLst>
          </p:cNvPr>
          <p:cNvSpPr>
            <a:spLocks noGrp="1"/>
          </p:cNvSpPr>
          <p:nvPr>
            <p:ph type="ftr" sz="quarter" idx="11"/>
          </p:nvPr>
        </p:nvSpPr>
        <p:spPr>
          <a:xfrm>
            <a:off x="2938116" y="5714820"/>
            <a:ext cx="4896544" cy="322263"/>
          </a:xfrm>
        </p:spPr>
        <p:txBody>
          <a:bodyPr/>
          <a:lstStyle/>
          <a:p>
            <a:r>
              <a:rPr lang="fr-FR" dirty="0"/>
              <a:t>Journées Réseau Instrumentation Faisceau 2022 </a:t>
            </a:r>
          </a:p>
        </p:txBody>
      </p:sp>
    </p:spTree>
    <p:extLst>
      <p:ext uri="{BB962C8B-B14F-4D97-AF65-F5344CB8AC3E}">
        <p14:creationId xmlns:p14="http://schemas.microsoft.com/office/powerpoint/2010/main" val="226930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77447C45-3E6E-4B48-AC50-CB2F8DE1F0A6}"/>
              </a:ext>
            </a:extLst>
          </p:cNvPr>
          <p:cNvSpPr>
            <a:spLocks noGrp="1"/>
          </p:cNvSpPr>
          <p:nvPr>
            <p:ph type="dt" sz="half" idx="10"/>
          </p:nvPr>
        </p:nvSpPr>
        <p:spPr>
          <a:xfrm>
            <a:off x="201812" y="5714820"/>
            <a:ext cx="2431388" cy="322263"/>
          </a:xfrm>
        </p:spPr>
        <p:txBody>
          <a:bodyPr/>
          <a:lstStyle/>
          <a:p>
            <a:r>
              <a:rPr lang="fr-FR" dirty="0">
                <a:latin typeface="+mn-lt"/>
              </a:rPr>
              <a:t>07/04/2022</a:t>
            </a:r>
            <a:endParaRPr lang="en-US" dirty="0">
              <a:latin typeface="+mn-lt"/>
            </a:endParaRPr>
          </a:p>
        </p:txBody>
      </p:sp>
      <p:sp>
        <p:nvSpPr>
          <p:cNvPr id="9" name="Espace réservé du numéro de diapositive 8">
            <a:extLst>
              <a:ext uri="{FF2B5EF4-FFF2-40B4-BE49-F238E27FC236}">
                <a16:creationId xmlns:a16="http://schemas.microsoft.com/office/drawing/2014/main" id="{C351FDB1-B734-4F1D-8741-65B4CC885D41}"/>
              </a:ext>
            </a:extLst>
          </p:cNvPr>
          <p:cNvSpPr>
            <a:spLocks noGrp="1"/>
          </p:cNvSpPr>
          <p:nvPr>
            <p:ph type="sldNum" sz="quarter" idx="12"/>
          </p:nvPr>
        </p:nvSpPr>
        <p:spPr>
          <a:xfrm>
            <a:off x="8159407" y="5714820"/>
            <a:ext cx="2442447" cy="322263"/>
          </a:xfrm>
        </p:spPr>
        <p:txBody>
          <a:bodyPr/>
          <a:lstStyle/>
          <a:p>
            <a:fld id="{77E71596-5F9D-49C5-9701-16B3CA54319D}" type="slidenum">
              <a:rPr lang="en-US" smtClean="0">
                <a:latin typeface="+mn-lt"/>
              </a:rPr>
              <a:pPr/>
              <a:t>8</a:t>
            </a:fld>
            <a:endParaRPr lang="en-US" dirty="0">
              <a:latin typeface="+mn-lt"/>
            </a:endParaRPr>
          </a:p>
        </p:txBody>
      </p:sp>
      <p:sp>
        <p:nvSpPr>
          <p:cNvPr id="10" name="Titre 1">
            <a:extLst>
              <a:ext uri="{FF2B5EF4-FFF2-40B4-BE49-F238E27FC236}">
                <a16:creationId xmlns:a16="http://schemas.microsoft.com/office/drawing/2014/main" id="{EFABE0EF-0445-45A5-8B48-3A9EA630532E}"/>
              </a:ext>
            </a:extLst>
          </p:cNvPr>
          <p:cNvSpPr>
            <a:spLocks noGrp="1"/>
          </p:cNvSpPr>
          <p:nvPr>
            <p:ph type="title"/>
          </p:nvPr>
        </p:nvSpPr>
        <p:spPr>
          <a:xfrm>
            <a:off x="1569963" y="126821"/>
            <a:ext cx="8136904" cy="432048"/>
          </a:xfrm>
        </p:spPr>
        <p:txBody>
          <a:bodyPr>
            <a:noAutofit/>
          </a:bodyPr>
          <a:lstStyle/>
          <a:p>
            <a:r>
              <a:rPr lang="en-US" dirty="0">
                <a:solidFill>
                  <a:schemeClr val="accent5">
                    <a:lumMod val="75000"/>
                  </a:schemeClr>
                </a:solidFill>
                <a:latin typeface="+mn-lt"/>
              </a:rPr>
              <a:t>Project Organization:</a:t>
            </a:r>
          </a:p>
        </p:txBody>
      </p:sp>
      <p:pic>
        <p:nvPicPr>
          <p:cNvPr id="2" name="Image 1">
            <a:extLst>
              <a:ext uri="{FF2B5EF4-FFF2-40B4-BE49-F238E27FC236}">
                <a16:creationId xmlns:a16="http://schemas.microsoft.com/office/drawing/2014/main" id="{BAB367BC-448B-0548-94BF-3EAEA80A2267}"/>
              </a:ext>
            </a:extLst>
          </p:cNvPr>
          <p:cNvPicPr>
            <a:picLocks noChangeAspect="1"/>
          </p:cNvPicPr>
          <p:nvPr/>
        </p:nvPicPr>
        <p:blipFill>
          <a:blip r:embed="rId2"/>
          <a:stretch>
            <a:fillRect/>
          </a:stretch>
        </p:blipFill>
        <p:spPr>
          <a:xfrm>
            <a:off x="633859" y="674089"/>
            <a:ext cx="9629677" cy="4918986"/>
          </a:xfrm>
          <a:prstGeom prst="rect">
            <a:avLst/>
          </a:prstGeom>
        </p:spPr>
      </p:pic>
      <p:sp>
        <p:nvSpPr>
          <p:cNvPr id="11" name="Espace réservé du pied de page 7">
            <a:extLst>
              <a:ext uri="{FF2B5EF4-FFF2-40B4-BE49-F238E27FC236}">
                <a16:creationId xmlns:a16="http://schemas.microsoft.com/office/drawing/2014/main" id="{4B6A91AF-C6B1-5240-83A4-476201D7741A}"/>
              </a:ext>
            </a:extLst>
          </p:cNvPr>
          <p:cNvSpPr>
            <a:spLocks noGrp="1"/>
          </p:cNvSpPr>
          <p:nvPr>
            <p:ph type="ftr" sz="quarter" idx="11"/>
          </p:nvPr>
        </p:nvSpPr>
        <p:spPr>
          <a:xfrm>
            <a:off x="2938116" y="5714820"/>
            <a:ext cx="4896544" cy="322263"/>
          </a:xfrm>
        </p:spPr>
        <p:txBody>
          <a:bodyPr/>
          <a:lstStyle/>
          <a:p>
            <a:r>
              <a:rPr lang="fr-FR" dirty="0"/>
              <a:t>Journées Réseau Instrumentation Faisceau 2022 </a:t>
            </a:r>
          </a:p>
        </p:txBody>
      </p:sp>
    </p:spTree>
    <p:extLst>
      <p:ext uri="{BB962C8B-B14F-4D97-AF65-F5344CB8AC3E}">
        <p14:creationId xmlns:p14="http://schemas.microsoft.com/office/powerpoint/2010/main" val="262508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3B391-9B42-4CAA-9058-79BF95701ED6}"/>
              </a:ext>
            </a:extLst>
          </p:cNvPr>
          <p:cNvSpPr>
            <a:spLocks noGrp="1"/>
          </p:cNvSpPr>
          <p:nvPr>
            <p:ph type="title"/>
          </p:nvPr>
        </p:nvSpPr>
        <p:spPr>
          <a:xfrm>
            <a:off x="1425947" y="149425"/>
            <a:ext cx="8280920" cy="432048"/>
          </a:xfrm>
        </p:spPr>
        <p:txBody>
          <a:bodyPr>
            <a:noAutofit/>
          </a:bodyPr>
          <a:lstStyle/>
          <a:p>
            <a:r>
              <a:rPr lang="fr-FR" dirty="0">
                <a:solidFill>
                  <a:schemeClr val="accent1">
                    <a:lumMod val="50000"/>
                  </a:schemeClr>
                </a:solidFill>
                <a:latin typeface="+mn-lt"/>
              </a:rPr>
              <a:t> </a:t>
            </a:r>
            <a:r>
              <a:rPr lang="fr-FR" dirty="0" err="1">
                <a:solidFill>
                  <a:schemeClr val="accent1">
                    <a:lumMod val="50000"/>
                  </a:schemeClr>
                </a:solidFill>
                <a:latin typeface="+mn-lt"/>
              </a:rPr>
              <a:t>Why</a:t>
            </a:r>
            <a:r>
              <a:rPr lang="fr-FR" dirty="0">
                <a:solidFill>
                  <a:schemeClr val="accent1">
                    <a:lumMod val="50000"/>
                  </a:schemeClr>
                </a:solidFill>
                <a:latin typeface="+mn-lt"/>
              </a:rPr>
              <a:t> </a:t>
            </a:r>
            <a:r>
              <a:rPr lang="fr-FR" dirty="0" err="1">
                <a:solidFill>
                  <a:schemeClr val="accent1">
                    <a:lumMod val="50000"/>
                  </a:schemeClr>
                </a:solidFill>
                <a:latin typeface="+mn-lt"/>
              </a:rPr>
              <a:t>PERLE@Orsay</a:t>
            </a:r>
            <a:r>
              <a:rPr lang="fr-FR" dirty="0">
                <a:solidFill>
                  <a:schemeClr val="accent1">
                    <a:lumMod val="50000"/>
                  </a:schemeClr>
                </a:solidFill>
                <a:latin typeface="+mn-lt"/>
              </a:rPr>
              <a:t>  and </a:t>
            </a:r>
            <a:r>
              <a:rPr lang="fr-FR" dirty="0" err="1">
                <a:solidFill>
                  <a:schemeClr val="accent1">
                    <a:lumMod val="50000"/>
                  </a:schemeClr>
                </a:solidFill>
                <a:latin typeface="+mn-lt"/>
              </a:rPr>
              <a:t>which</a:t>
            </a:r>
            <a:r>
              <a:rPr lang="fr-FR" dirty="0">
                <a:solidFill>
                  <a:schemeClr val="accent1">
                    <a:lumMod val="50000"/>
                  </a:schemeClr>
                </a:solidFill>
                <a:latin typeface="+mn-lt"/>
              </a:rPr>
              <a:t> </a:t>
            </a:r>
            <a:r>
              <a:rPr lang="fr-FR" dirty="0" err="1">
                <a:solidFill>
                  <a:schemeClr val="accent1">
                    <a:lumMod val="50000"/>
                  </a:schemeClr>
                </a:solidFill>
                <a:latin typeface="+mn-lt"/>
              </a:rPr>
              <a:t>Physics</a:t>
            </a:r>
            <a:r>
              <a:rPr lang="fr-FR" dirty="0">
                <a:solidFill>
                  <a:schemeClr val="accent1">
                    <a:lumMod val="50000"/>
                  </a:schemeClr>
                </a:solidFill>
                <a:latin typeface="+mn-lt"/>
              </a:rPr>
              <a:t> </a:t>
            </a:r>
            <a:r>
              <a:rPr lang="fr-FR" dirty="0" err="1">
                <a:solidFill>
                  <a:schemeClr val="accent1">
                    <a:lumMod val="50000"/>
                  </a:schemeClr>
                </a:solidFill>
                <a:latin typeface="+mn-lt"/>
              </a:rPr>
              <a:t>with</a:t>
            </a:r>
            <a:r>
              <a:rPr lang="fr-FR" dirty="0">
                <a:solidFill>
                  <a:schemeClr val="accent1">
                    <a:lumMod val="50000"/>
                  </a:schemeClr>
                </a:solidFill>
                <a:latin typeface="+mn-lt"/>
              </a:rPr>
              <a:t> at </a:t>
            </a:r>
            <a:r>
              <a:rPr lang="fr-FR" dirty="0" err="1">
                <a:solidFill>
                  <a:schemeClr val="accent1">
                    <a:lumMod val="50000"/>
                  </a:schemeClr>
                </a:solidFill>
                <a:latin typeface="+mn-lt"/>
              </a:rPr>
              <a:t>PERLE@Orsay</a:t>
            </a:r>
            <a:endParaRPr lang="fr-FR" dirty="0">
              <a:solidFill>
                <a:schemeClr val="accent1">
                  <a:lumMod val="50000"/>
                </a:schemeClr>
              </a:solidFill>
              <a:latin typeface="+mn-lt"/>
            </a:endParaRPr>
          </a:p>
        </p:txBody>
      </p:sp>
      <p:sp>
        <p:nvSpPr>
          <p:cNvPr id="7" name="Espace réservé de la date 6">
            <a:extLst>
              <a:ext uri="{FF2B5EF4-FFF2-40B4-BE49-F238E27FC236}">
                <a16:creationId xmlns:a16="http://schemas.microsoft.com/office/drawing/2014/main" id="{1C3BC400-7D74-445A-8BED-11F7075DB0EB}"/>
              </a:ext>
            </a:extLst>
          </p:cNvPr>
          <p:cNvSpPr>
            <a:spLocks noGrp="1"/>
          </p:cNvSpPr>
          <p:nvPr>
            <p:ph type="dt" sz="half" idx="10"/>
          </p:nvPr>
        </p:nvSpPr>
        <p:spPr/>
        <p:txBody>
          <a:bodyPr/>
          <a:lstStyle/>
          <a:p>
            <a:r>
              <a:rPr lang="fr-FR"/>
              <a:t>07/04/2022</a:t>
            </a:r>
            <a:endParaRPr lang="fr-FR" dirty="0"/>
          </a:p>
        </p:txBody>
      </p:sp>
      <p:sp>
        <p:nvSpPr>
          <p:cNvPr id="8" name="Espace réservé du pied de page 7">
            <a:extLst>
              <a:ext uri="{FF2B5EF4-FFF2-40B4-BE49-F238E27FC236}">
                <a16:creationId xmlns:a16="http://schemas.microsoft.com/office/drawing/2014/main" id="{17C7800B-6B0C-4C51-B164-23CBDFD39231}"/>
              </a:ext>
            </a:extLst>
          </p:cNvPr>
          <p:cNvSpPr>
            <a:spLocks noGrp="1"/>
          </p:cNvSpPr>
          <p:nvPr>
            <p:ph type="ftr" sz="quarter" idx="11"/>
          </p:nvPr>
        </p:nvSpPr>
        <p:spPr/>
        <p:txBody>
          <a:bodyPr/>
          <a:lstStyle/>
          <a:p>
            <a:r>
              <a:rPr lang="fr-FR" dirty="0"/>
              <a:t>Journées Réseau Instrumentation Faisceau 2022 </a:t>
            </a:r>
          </a:p>
        </p:txBody>
      </p:sp>
      <p:sp>
        <p:nvSpPr>
          <p:cNvPr id="9" name="Espace réservé du numéro de diapositive 8">
            <a:extLst>
              <a:ext uri="{FF2B5EF4-FFF2-40B4-BE49-F238E27FC236}">
                <a16:creationId xmlns:a16="http://schemas.microsoft.com/office/drawing/2014/main" id="{D4B74828-453C-4450-877B-3A7E70185117}"/>
              </a:ext>
            </a:extLst>
          </p:cNvPr>
          <p:cNvSpPr>
            <a:spLocks noGrp="1"/>
          </p:cNvSpPr>
          <p:nvPr>
            <p:ph type="sldNum" sz="quarter" idx="12"/>
          </p:nvPr>
        </p:nvSpPr>
        <p:spPr/>
        <p:txBody>
          <a:bodyPr/>
          <a:lstStyle/>
          <a:p>
            <a:fld id="{77E71596-5F9D-49C5-9701-16B3CA54319D}" type="slidenum">
              <a:rPr lang="fr-FR" smtClean="0"/>
              <a:pPr/>
              <a:t>9</a:t>
            </a:fld>
            <a:endParaRPr lang="fr-FR" dirty="0"/>
          </a:p>
        </p:txBody>
      </p:sp>
      <p:sp>
        <p:nvSpPr>
          <p:cNvPr id="10" name="ZoneTexte 9">
            <a:extLst>
              <a:ext uri="{FF2B5EF4-FFF2-40B4-BE49-F238E27FC236}">
                <a16:creationId xmlns:a16="http://schemas.microsoft.com/office/drawing/2014/main" id="{AA6C2F32-F7A1-475E-AB7B-6A64D59E170B}"/>
              </a:ext>
            </a:extLst>
          </p:cNvPr>
          <p:cNvSpPr txBox="1"/>
          <p:nvPr/>
        </p:nvSpPr>
        <p:spPr>
          <a:xfrm>
            <a:off x="273819" y="1006113"/>
            <a:ext cx="10369152" cy="4047262"/>
          </a:xfrm>
          <a:prstGeom prst="rect">
            <a:avLst/>
          </a:prstGeom>
          <a:noFill/>
        </p:spPr>
        <p:txBody>
          <a:bodyPr wrap="square" rtlCol="0">
            <a:spAutoFit/>
          </a:bodyPr>
          <a:lstStyle/>
          <a:p>
            <a:pPr algn="ctr"/>
            <a:r>
              <a:rPr lang="en-GB" sz="1800" b="1" u="sng" dirty="0">
                <a:solidFill>
                  <a:srgbClr val="FF0000"/>
                </a:solidFill>
                <a:latin typeface="+mn-lt"/>
              </a:rPr>
              <a:t>ERL machines open a new Frontier for the physics of “the electromagnetic probe”</a:t>
            </a:r>
          </a:p>
          <a:p>
            <a:endParaRPr lang="en-GB" sz="1800" b="1" u="sng" dirty="0">
              <a:solidFill>
                <a:srgbClr val="FF0000"/>
              </a:solidFill>
              <a:latin typeface="+mn-lt"/>
            </a:endParaRPr>
          </a:p>
          <a:p>
            <a:pPr marL="342900" indent="-342900">
              <a:buAutoNum type="arabicParenBoth"/>
            </a:pPr>
            <a:r>
              <a:rPr lang="en-GB" sz="1700" dirty="0">
                <a:latin typeface="+mn-lt"/>
              </a:rPr>
              <a:t>At low energy 	      e Nuclei    (PERLE and </a:t>
            </a:r>
            <a:r>
              <a:rPr lang="en-GB" sz="1700" dirty="0" err="1">
                <a:latin typeface="+mn-lt"/>
              </a:rPr>
              <a:t>Destin@Orsay</a:t>
            </a:r>
            <a:r>
              <a:rPr lang="en-GB" sz="1700" dirty="0">
                <a:latin typeface="+mn-lt"/>
              </a:rPr>
              <a:t>)  	 250-500 MeV</a:t>
            </a:r>
          </a:p>
          <a:p>
            <a:r>
              <a:rPr lang="en-GB" sz="1700" dirty="0">
                <a:latin typeface="+mn-lt"/>
              </a:rPr>
              <a:t>(2) At Higher Energy	      e p (e A)    (</a:t>
            </a:r>
            <a:r>
              <a:rPr lang="en-GB" sz="1700" dirty="0" err="1">
                <a:latin typeface="+mn-lt"/>
              </a:rPr>
              <a:t>LHeC</a:t>
            </a:r>
            <a:r>
              <a:rPr lang="en-GB" sz="1700" dirty="0">
                <a:latin typeface="+mn-lt"/>
              </a:rPr>
              <a:t> and/or FCC-eh)	     60 GeV       </a:t>
            </a:r>
          </a:p>
          <a:p>
            <a:endParaRPr lang="en-GB" sz="1700" dirty="0">
              <a:latin typeface="+mn-lt"/>
            </a:endParaRPr>
          </a:p>
          <a:p>
            <a:r>
              <a:rPr lang="en-GB" sz="1700" dirty="0">
                <a:latin typeface="+mn-lt"/>
              </a:rPr>
              <a:t>You need high luminosity 			</a:t>
            </a:r>
            <a:r>
              <a:rPr lang="en-GB" sz="1700" dirty="0">
                <a:latin typeface="+mn-lt"/>
                <a:sym typeface="Wingdings" panose="05000000000000000000" pitchFamily="2" charset="2"/>
              </a:rPr>
              <a:t> </a:t>
            </a:r>
            <a:r>
              <a:rPr lang="en-GB" sz="1700" u="sng" dirty="0">
                <a:latin typeface="+mn-lt"/>
                <a:sym typeface="Wingdings" panose="05000000000000000000" pitchFamily="2" charset="2"/>
              </a:rPr>
              <a:t>H</a:t>
            </a:r>
            <a:r>
              <a:rPr lang="en-GB" sz="1700" u="sng" dirty="0">
                <a:latin typeface="+mn-lt"/>
              </a:rPr>
              <a:t>igh current </a:t>
            </a:r>
            <a:r>
              <a:rPr lang="en-GB" sz="1700" dirty="0">
                <a:latin typeface="+mn-lt"/>
              </a:rPr>
              <a:t>(from 10mA up to 100mA)</a:t>
            </a:r>
          </a:p>
          <a:p>
            <a:r>
              <a:rPr lang="en-GB" sz="1700" dirty="0">
                <a:latin typeface="+mn-lt"/>
              </a:rPr>
              <a:t>You need to increase the energy (remaining compact)       </a:t>
            </a:r>
            <a:r>
              <a:rPr lang="en-GB" sz="1700" dirty="0">
                <a:latin typeface="+mn-lt"/>
                <a:sym typeface="Wingdings" panose="05000000000000000000" pitchFamily="2" charset="2"/>
              </a:rPr>
              <a:t> </a:t>
            </a:r>
            <a:r>
              <a:rPr lang="en-GB" sz="1700" u="sng" dirty="0">
                <a:latin typeface="+mn-lt"/>
                <a:sym typeface="Wingdings" panose="05000000000000000000" pitchFamily="2" charset="2"/>
              </a:rPr>
              <a:t>Multi turns </a:t>
            </a:r>
            <a:endParaRPr lang="en-GB" sz="1700" dirty="0">
              <a:latin typeface="+mn-lt"/>
              <a:sym typeface="Wingdings" panose="05000000000000000000" pitchFamily="2" charset="2"/>
            </a:endParaRPr>
          </a:p>
          <a:p>
            <a:endParaRPr lang="en-GB" sz="1700" dirty="0">
              <a:latin typeface="+mn-lt"/>
              <a:sym typeface="Wingdings" panose="05000000000000000000" pitchFamily="2" charset="2"/>
            </a:endParaRPr>
          </a:p>
          <a:p>
            <a:r>
              <a:rPr lang="en-GB" sz="1700" dirty="0">
                <a:latin typeface="+mn-lt"/>
                <a:sym typeface="Wingdings" panose="05000000000000000000" pitchFamily="2" charset="2"/>
              </a:rPr>
              <a:t>The (1) machine (</a:t>
            </a:r>
            <a:r>
              <a:rPr lang="en-GB" sz="1700" dirty="0" err="1">
                <a:latin typeface="+mn-lt"/>
                <a:sym typeface="Wingdings" panose="05000000000000000000" pitchFamily="2" charset="2"/>
              </a:rPr>
              <a:t>PERLE@Orsay</a:t>
            </a:r>
            <a:r>
              <a:rPr lang="en-GB" sz="1700" dirty="0">
                <a:latin typeface="+mn-lt"/>
                <a:sym typeface="Wingdings" panose="05000000000000000000" pitchFamily="2" charset="2"/>
              </a:rPr>
              <a:t>) </a:t>
            </a:r>
          </a:p>
          <a:p>
            <a:pPr marL="787400" lvl="1" indent="-285750">
              <a:buFont typeface="Wingdings" panose="05000000000000000000" pitchFamily="2" charset="2"/>
              <a:buChar char="Ø"/>
            </a:pPr>
            <a:r>
              <a:rPr lang="en-GB" sz="1700" dirty="0">
                <a:latin typeface="+mn-lt"/>
                <a:sym typeface="Wingdings" panose="05000000000000000000" pitchFamily="2" charset="2"/>
              </a:rPr>
              <a:t>will be the </a:t>
            </a:r>
            <a:r>
              <a:rPr lang="en-GB" sz="1700" b="1" dirty="0">
                <a:latin typeface="+mn-lt"/>
                <a:sym typeface="Wingdings" panose="05000000000000000000" pitchFamily="2" charset="2"/>
              </a:rPr>
              <a:t>first ERL dedicated to Nuclear Physics </a:t>
            </a:r>
            <a:r>
              <a:rPr lang="en-GB" sz="1700" dirty="0">
                <a:latin typeface="+mn-lt"/>
                <a:sym typeface="Wingdings" panose="05000000000000000000" pitchFamily="2" charset="2"/>
              </a:rPr>
              <a:t>for studying the  </a:t>
            </a:r>
          </a:p>
          <a:p>
            <a:pPr marL="787400" lvl="1" indent="-285750">
              <a:buFont typeface="Wingdings" panose="05000000000000000000" pitchFamily="2" charset="2"/>
              <a:buChar char="Ø"/>
            </a:pPr>
            <a:r>
              <a:rPr lang="en-GB" sz="1700" dirty="0">
                <a:latin typeface="+mn-lt"/>
                <a:sym typeface="Wingdings" panose="05000000000000000000" pitchFamily="2" charset="2"/>
              </a:rPr>
              <a:t>It’s a </a:t>
            </a:r>
            <a:r>
              <a:rPr lang="en-GB" sz="1700" b="1" dirty="0">
                <a:latin typeface="+mn-lt"/>
                <a:sym typeface="Wingdings" panose="05000000000000000000" pitchFamily="2" charset="2"/>
              </a:rPr>
              <a:t>necessary demonstrator for the (2) -HEP machine- </a:t>
            </a:r>
            <a:r>
              <a:rPr lang="en-GB" sz="1700" dirty="0">
                <a:latin typeface="+mn-lt"/>
                <a:sym typeface="Wingdings" panose="05000000000000000000" pitchFamily="2" charset="2"/>
              </a:rPr>
              <a:t>(same technological choices &amp; beam parameters)</a:t>
            </a:r>
          </a:p>
          <a:p>
            <a:endParaRPr lang="en-GB" sz="1700" dirty="0">
              <a:latin typeface="+mn-lt"/>
              <a:sym typeface="Wingdings" panose="05000000000000000000" pitchFamily="2" charset="2"/>
            </a:endParaRPr>
          </a:p>
          <a:p>
            <a:r>
              <a:rPr lang="en-GB" sz="1700" dirty="0">
                <a:latin typeface="+mn-lt"/>
                <a:sym typeface="Wingdings" panose="05000000000000000000" pitchFamily="2" charset="2"/>
              </a:rPr>
              <a:t>The key points : high power (current x energy) and complex machine in terms of beam dynamics</a:t>
            </a:r>
          </a:p>
          <a:p>
            <a:endParaRPr lang="en-GB" sz="1700" dirty="0">
              <a:latin typeface="+mn-lt"/>
            </a:endParaRPr>
          </a:p>
          <a:p>
            <a:r>
              <a:rPr lang="en-GB" sz="1700" dirty="0">
                <a:latin typeface="+mn-lt"/>
              </a:rPr>
              <a:t>+ </a:t>
            </a:r>
            <a:r>
              <a:rPr lang="en-GB" sz="1700" dirty="0" err="1">
                <a:latin typeface="+mn-lt"/>
              </a:rPr>
              <a:t>PERLE@Orsay</a:t>
            </a:r>
            <a:r>
              <a:rPr lang="en-GB" sz="1700" dirty="0">
                <a:latin typeface="+mn-lt"/>
              </a:rPr>
              <a:t> is also a necessary demonstrator for other future machines and applications</a:t>
            </a:r>
          </a:p>
        </p:txBody>
      </p:sp>
    </p:spTree>
    <p:extLst>
      <p:ext uri="{BB962C8B-B14F-4D97-AF65-F5344CB8AC3E}">
        <p14:creationId xmlns:p14="http://schemas.microsoft.com/office/powerpoint/2010/main" val="2910929737"/>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IJCLab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40186</TotalTime>
  <Words>2693</Words>
  <Application>Microsoft Macintosh PowerPoint</Application>
  <PresentationFormat>Personnalisé</PresentationFormat>
  <Paragraphs>362</Paragraphs>
  <Slides>20</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20</vt:i4>
      </vt:variant>
    </vt:vector>
  </HeadingPairs>
  <TitlesOfParts>
    <vt:vector size="31" baseType="lpstr">
      <vt:lpstr>Arial Unicode MS</vt:lpstr>
      <vt:lpstr>Arial</vt:lpstr>
      <vt:lpstr>Calibri</vt:lpstr>
      <vt:lpstr>Calibri Light</vt:lpstr>
      <vt:lpstr>Cambria Math</vt:lpstr>
      <vt:lpstr>Courier New</vt:lpstr>
      <vt:lpstr>Symbol</vt:lpstr>
      <vt:lpstr>Times New Roman</vt:lpstr>
      <vt:lpstr>Wingdings</vt:lpstr>
      <vt:lpstr>1_modele-IJCLAb-powerpoint</vt:lpstr>
      <vt:lpstr>Masque IJCLab standard</vt:lpstr>
      <vt:lpstr>Présentation PowerPoint</vt:lpstr>
      <vt:lpstr>Introduction- ERLs: The Best of Two Worlds</vt:lpstr>
      <vt:lpstr>Introduction- Energy Recovery in RF Fields</vt:lpstr>
      <vt:lpstr>Introduction- At the origin of ERL concept </vt:lpstr>
      <vt:lpstr>PERLE Configuration and beam parameters </vt:lpstr>
      <vt:lpstr>A brief history of the effort over the past 4 years</vt:lpstr>
      <vt:lpstr>PERLE Collaboration  &amp; PERLE- France </vt:lpstr>
      <vt:lpstr>Project Organization:</vt:lpstr>
      <vt:lpstr> Why PERLE@Orsay  and which Physics with at PERLE@Orsay</vt:lpstr>
      <vt:lpstr>Présentation PowerPoint</vt:lpstr>
      <vt:lpstr>Présentation PowerPoint</vt:lpstr>
      <vt:lpstr> Bunch recombination pattern</vt:lpstr>
      <vt:lpstr>Beam monitoring and instrumentation for ERLs </vt:lpstr>
      <vt:lpstr>Beam monitoring and instrumentation for ERLs </vt:lpstr>
      <vt:lpstr>Beam monitoring and instrumentation for ERLs </vt:lpstr>
      <vt:lpstr>Beam monitoring and instrumentation for ERLs </vt:lpstr>
      <vt:lpstr>Présentation PowerPoint</vt:lpstr>
      <vt:lpstr>Présentation PowerPoint</vt:lpstr>
      <vt:lpstr>The New Frontier : e-RIB (Radioactive Nuclei Beam)scattering !</vt:lpstr>
      <vt:lpstr>But also…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Walid Kaabi</cp:lastModifiedBy>
  <cp:revision>1935</cp:revision>
  <cp:lastPrinted>2020-10-08T11:35:12Z</cp:lastPrinted>
  <dcterms:created xsi:type="dcterms:W3CDTF">2011-03-09T16:37:49Z</dcterms:created>
  <dcterms:modified xsi:type="dcterms:W3CDTF">2022-04-07T12:55:29Z</dcterms:modified>
</cp:coreProperties>
</file>