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5" r:id="rId3"/>
    <p:sldId id="284" r:id="rId4"/>
    <p:sldId id="286" r:id="rId5"/>
    <p:sldId id="288" r:id="rId6"/>
    <p:sldId id="290" r:id="rId7"/>
    <p:sldId id="291" r:id="rId8"/>
    <p:sldId id="296" r:id="rId9"/>
    <p:sldId id="277" r:id="rId10"/>
    <p:sldId id="292" r:id="rId11"/>
    <p:sldId id="269" r:id="rId12"/>
    <p:sldId id="297" r:id="rId13"/>
    <p:sldId id="285" r:id="rId14"/>
    <p:sldId id="298" r:id="rId15"/>
    <p:sldId id="299" r:id="rId16"/>
    <p:sldId id="271" r:id="rId17"/>
    <p:sldId id="278" r:id="rId18"/>
    <p:sldId id="300" r:id="rId19"/>
    <p:sldId id="301" r:id="rId20"/>
    <p:sldId id="302" r:id="rId21"/>
    <p:sldId id="303" r:id="rId22"/>
    <p:sldId id="304" r:id="rId23"/>
    <p:sldId id="305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dy poirier" initials="fp" lastIdx="1" clrIdx="0">
    <p:extLst>
      <p:ext uri="{19B8F6BF-5375-455C-9EA6-DF929625EA0E}">
        <p15:presenceInfo xmlns:p15="http://schemas.microsoft.com/office/powerpoint/2012/main" userId="freddy poir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6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7T09:44:04.21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500A2-B4DB-4747-979A-A2808F66CBB4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E9EE8-EFF5-4D67-A208-6C1BC9E75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20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864A8-E5E8-4C6C-89E7-BC8C8B4867B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57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C0E2-9E48-492B-A5DD-3AF641FF2A31}" type="datetime1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29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25FD-F18B-4870-94B9-BDF9FC3DB284}" type="datetime1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63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45A0-E006-41A5-9036-19081B975322}" type="datetime1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89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4C17-E68D-49D3-92BF-E6A1732ACE98}" type="datetime1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72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D23C-C70E-4AC9-A8C8-6B74769F994C}" type="datetime1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14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3A7C-745E-41C1-A7D2-0A704410B34A}" type="datetime1">
              <a:rPr lang="fr-FR" smtClean="0"/>
              <a:t>07/04/2022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14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2729-E982-43EA-90D1-D6091AB1BE2B}" type="datetime1">
              <a:rPr lang="fr-FR" smtClean="0"/>
              <a:t>07/04/2022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23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09DF-B8AD-4DBF-A53A-DAEFED183FC7}" type="datetime1">
              <a:rPr lang="fr-FR" smtClean="0"/>
              <a:t>07/04/2022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95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8E7C-D1E3-4FA9-8BB3-BDF44D7B14E3}" type="datetime1">
              <a:rPr lang="fr-FR" smtClean="0"/>
              <a:t>07/04/2022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33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7AF-36E9-4370-A96F-B440A991EAF3}" type="datetime1">
              <a:rPr lang="fr-FR" smtClean="0"/>
              <a:t>07/04/2022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87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1CA3-5DF7-4629-80BD-E5BD5C4A9811}" type="datetime1">
              <a:rPr lang="fr-FR" smtClean="0"/>
              <a:t>07/04/2022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7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69106-D95A-44CB-AA84-8A96E41B1967}" type="datetime1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F81B-C47E-43AC-AF52-689AA0C3806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5542799" y="23346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latin typeface="Comic Sans MS" panose="030F0702030302020204" pitchFamily="66" charset="0"/>
              </a:rPr>
              <a:t>Réseau Tech-expert In2P3 – Instrumentation</a:t>
            </a:r>
            <a:r>
              <a:rPr lang="fr-FR" sz="1200" baseline="0" dirty="0" smtClean="0">
                <a:latin typeface="Comic Sans MS" panose="030F0702030302020204" pitchFamily="66" charset="0"/>
              </a:rPr>
              <a:t> F</a:t>
            </a:r>
            <a:r>
              <a:rPr lang="fr-FR" sz="1200" dirty="0" smtClean="0">
                <a:latin typeface="Comic Sans MS" panose="030F0702030302020204" pitchFamily="66" charset="0"/>
              </a:rPr>
              <a:t>aisceau</a:t>
            </a:r>
          </a:p>
        </p:txBody>
      </p:sp>
      <p:pic>
        <p:nvPicPr>
          <p:cNvPr id="9" name="Image 8" descr="http://cnrs-in2p3-tech-news.in2p3.fr/wp-content/uploads/2018/06/Reseau_instru_fasiceaux-1.png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156" y="1"/>
            <a:ext cx="1206843" cy="1198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02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tech-news.in2p3.fr/reseau-instrumentation-faiscea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636775"/>
            <a:ext cx="9144000" cy="1873187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Réseau Instrumentation Faisceau (RIF)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509962"/>
            <a:ext cx="9144000" cy="131565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Réseau </a:t>
            </a:r>
            <a:r>
              <a:rPr lang="fr-FR" dirty="0" err="1" smtClean="0"/>
              <a:t>tech</a:t>
            </a:r>
            <a:r>
              <a:rPr lang="fr-FR" dirty="0" smtClean="0"/>
              <a:t>-expert In2P3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Réunion annuelle – 06/04/2022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IJCLab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1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351" y="123567"/>
            <a:ext cx="5066271" cy="58415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Et </a:t>
            </a:r>
            <a:r>
              <a:rPr lang="en-US" dirty="0" err="1" smtClean="0">
                <a:solidFill>
                  <a:srgbClr val="00B050"/>
                </a:solidFill>
              </a:rPr>
              <a:t>finalement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9216" y="707725"/>
            <a:ext cx="10515600" cy="4932534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/>
              <a:t>Bilan:</a:t>
            </a:r>
          </a:p>
          <a:p>
            <a:pPr lvl="1"/>
            <a:r>
              <a:rPr lang="fr-FR" dirty="0"/>
              <a:t>Des échanges accrus et continus des connaissances/compétences des acteurs, de l’état de l’art, des techniques et besoins du domaine.</a:t>
            </a:r>
          </a:p>
          <a:p>
            <a:pPr lvl="1"/>
            <a:r>
              <a:rPr lang="fr-FR" dirty="0"/>
              <a:t>Sondage pour évaluer les attentes (GT interne)</a:t>
            </a:r>
          </a:p>
          <a:p>
            <a:pPr lvl="1"/>
            <a:r>
              <a:rPr lang="fr-FR" dirty="0"/>
              <a:t>Participation (via le RIF)</a:t>
            </a:r>
          </a:p>
          <a:p>
            <a:pPr lvl="2"/>
            <a:r>
              <a:rPr lang="fr-FR" dirty="0"/>
              <a:t>A la mise en place de formateurs (identification): école accélérateur, DU</a:t>
            </a:r>
          </a:p>
          <a:p>
            <a:pPr lvl="2"/>
            <a:r>
              <a:rPr lang="fr-FR" dirty="0"/>
              <a:t>Workshop: Prospectives IN2P3 2030, JTD21, « détecteurs a la frontière »</a:t>
            </a:r>
          </a:p>
          <a:p>
            <a:pPr lvl="2"/>
            <a:r>
              <a:rPr lang="fr-FR" dirty="0"/>
              <a:t>Support du réseau pour déploiement diagnostics inter-accélérateur (émittance-mètre) </a:t>
            </a:r>
          </a:p>
          <a:p>
            <a:r>
              <a:rPr lang="fr-FR" b="1" dirty="0"/>
              <a:t>Ouverture à l’extérieur – le réseau est le point de contact « </a:t>
            </a:r>
            <a:r>
              <a:rPr lang="fr-FR" b="1" dirty="0" err="1"/>
              <a:t>diag</a:t>
            </a:r>
            <a:r>
              <a:rPr lang="fr-FR" b="1" dirty="0"/>
              <a:t> » pour partenaires externes :</a:t>
            </a:r>
          </a:p>
          <a:p>
            <a:pPr lvl="1"/>
            <a:r>
              <a:rPr lang="en-US" dirty="0"/>
              <a:t>Page web </a:t>
            </a:r>
            <a:r>
              <a:rPr lang="en-US" dirty="0" err="1"/>
              <a:t>publique</a:t>
            </a:r>
            <a:r>
              <a:rPr lang="en-US" dirty="0"/>
              <a:t>: tech-news de l’IN2P3</a:t>
            </a:r>
            <a:endParaRPr lang="fr-FR" dirty="0"/>
          </a:p>
          <a:p>
            <a:pPr lvl="1"/>
            <a:r>
              <a:rPr lang="fr-FR" dirty="0"/>
              <a:t>ARIES-ADA du réseau Européen (Advanced Diagnostics at </a:t>
            </a:r>
            <a:r>
              <a:rPr lang="fr-FR" dirty="0" err="1"/>
              <a:t>Accelerators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SFP (participation aux journées, liens sur site web) </a:t>
            </a:r>
          </a:p>
          <a:p>
            <a:pPr lvl="1"/>
            <a:r>
              <a:rPr lang="fr-FR" dirty="0"/>
              <a:t>Industriels</a:t>
            </a:r>
          </a:p>
          <a:p>
            <a:r>
              <a:rPr lang="fr-FR" b="1" dirty="0"/>
              <a:t>A l’avenir:</a:t>
            </a:r>
          </a:p>
          <a:p>
            <a:pPr lvl="1"/>
            <a:r>
              <a:rPr lang="fr-FR" b="1" dirty="0"/>
              <a:t>Continuité des échanges et réunions en </a:t>
            </a:r>
            <a:r>
              <a:rPr lang="fr-FR" b="1" dirty="0" err="1"/>
              <a:t>distanciel</a:t>
            </a:r>
            <a:r>
              <a:rPr lang="en-US" b="1" dirty="0"/>
              <a:t>/</a:t>
            </a:r>
            <a:r>
              <a:rPr lang="fr-FR" b="1" dirty="0"/>
              <a:t>présentiel</a:t>
            </a:r>
          </a:p>
          <a:p>
            <a:pPr lvl="1"/>
            <a:r>
              <a:rPr lang="fr-FR" b="1" dirty="0"/>
              <a:t>Support des activités R&amp;T / </a:t>
            </a:r>
            <a:r>
              <a:rPr lang="fr-FR" b="1" dirty="0" smtClean="0"/>
              <a:t>GDR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HIAT'22 (27 </a:t>
            </a:r>
            <a:r>
              <a:rPr lang="en-US" dirty="0" err="1" smtClean="0">
                <a:solidFill>
                  <a:srgbClr val="FF0000"/>
                </a:solidFill>
              </a:rPr>
              <a:t>juin</a:t>
            </a:r>
            <a:r>
              <a:rPr lang="en-US" dirty="0" smtClean="0">
                <a:solidFill>
                  <a:srgbClr val="FF0000"/>
                </a:solidFill>
              </a:rPr>
              <a:t> – 1 </a:t>
            </a:r>
            <a:r>
              <a:rPr lang="en-US" dirty="0" err="1" smtClean="0">
                <a:solidFill>
                  <a:srgbClr val="FF0000"/>
                </a:solidFill>
              </a:rPr>
              <a:t>juillet</a:t>
            </a:r>
            <a:r>
              <a:rPr lang="en-US" dirty="0" smtClean="0">
                <a:solidFill>
                  <a:srgbClr val="FF0000"/>
                </a:solidFill>
              </a:rPr>
              <a:t>) - Invited </a:t>
            </a:r>
            <a:r>
              <a:rPr lang="en-US" dirty="0">
                <a:solidFill>
                  <a:srgbClr val="FF0000"/>
                </a:solidFill>
              </a:rPr>
              <a:t>Talk sur le RIF </a:t>
            </a:r>
            <a:r>
              <a:rPr lang="en-US" dirty="0" smtClean="0">
                <a:solidFill>
                  <a:srgbClr val="FF0000"/>
                </a:solidFill>
              </a:rPr>
              <a:t>(les ions):  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10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5351" y="5808918"/>
            <a:ext cx="11885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Un message: c’est vous qui faite vivre le RIF: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	vos échanges/ présentations et bon-vouloir, sur la technique et technologie</a:t>
            </a:r>
          </a:p>
        </p:txBody>
      </p:sp>
    </p:spTree>
    <p:extLst>
      <p:ext uri="{BB962C8B-B14F-4D97-AF65-F5344CB8AC3E}">
        <p14:creationId xmlns:p14="http://schemas.microsoft.com/office/powerpoint/2010/main" val="22010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Objectifs de cette </a:t>
            </a:r>
            <a:r>
              <a:rPr lang="fr-FR" b="1" dirty="0" smtClean="0">
                <a:solidFill>
                  <a:srgbClr val="00B050"/>
                </a:solidFill>
              </a:rPr>
              <a:t>Réunion</a:t>
            </a:r>
            <a:r>
              <a:rPr lang="fr-FR" b="1" dirty="0">
                <a:solidFill>
                  <a:srgbClr val="00B050"/>
                </a:solidFill>
              </a:rPr>
              <a:t> </a:t>
            </a:r>
            <a:r>
              <a:rPr lang="fr-FR" b="1" dirty="0" smtClean="0">
                <a:solidFill>
                  <a:srgbClr val="00B050"/>
                </a:solidFill>
              </a:rPr>
              <a:t>: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Continuer la dynamique des réunions</a:t>
            </a:r>
          </a:p>
          <a:p>
            <a:r>
              <a:rPr lang="fr-FR" dirty="0" smtClean="0"/>
              <a:t>Se connaitre et avoir une idées des forces en présence </a:t>
            </a:r>
            <a:r>
              <a:rPr lang="fr-FR" dirty="0"/>
              <a:t>a</a:t>
            </a:r>
            <a:r>
              <a:rPr lang="fr-FR" dirty="0" smtClean="0"/>
              <a:t> travers les présentations et posters</a:t>
            </a:r>
          </a:p>
          <a:p>
            <a:r>
              <a:rPr lang="fr-FR" dirty="0" smtClean="0"/>
              <a:t>Echanger, se poser des questions les uns les autres sur les aspects techniques des </a:t>
            </a:r>
            <a:r>
              <a:rPr lang="fr-FR" dirty="0" smtClean="0"/>
              <a:t>instruments et diagnostics</a:t>
            </a:r>
            <a:endParaRPr lang="fr-FR" dirty="0" smtClean="0"/>
          </a:p>
          <a:p>
            <a:r>
              <a:rPr lang="fr-FR" dirty="0" smtClean="0"/>
              <a:t>Répondre aux attentes les plus pressentes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5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Des discussions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3640" y="1393902"/>
            <a:ext cx="10515600" cy="5327573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les opérations/déroulements/</a:t>
            </a:r>
            <a:r>
              <a:rPr lang="fr-FR" dirty="0" err="1" smtClean="0"/>
              <a:t>commissionning</a:t>
            </a:r>
            <a:r>
              <a:rPr lang="fr-FR" dirty="0" smtClean="0"/>
              <a:t>/</a:t>
            </a:r>
            <a:r>
              <a:rPr lang="fr-FR" dirty="0" err="1" smtClean="0"/>
              <a:t>ReX</a:t>
            </a:r>
            <a:endParaRPr lang="fr-FR" dirty="0" smtClean="0"/>
          </a:p>
          <a:p>
            <a:r>
              <a:rPr lang="fr-FR" dirty="0" smtClean="0">
                <a:solidFill>
                  <a:srgbClr val="7030A0"/>
                </a:solidFill>
              </a:rPr>
              <a:t>électroniques/rapatriement </a:t>
            </a:r>
            <a:r>
              <a:rPr lang="fr-FR" dirty="0">
                <a:solidFill>
                  <a:srgbClr val="7030A0"/>
                </a:solidFill>
              </a:rPr>
              <a:t>d'information/ Contrôle commande </a:t>
            </a:r>
            <a:r>
              <a:rPr lang="fr-FR" dirty="0" smtClean="0">
                <a:solidFill>
                  <a:srgbClr val="7030A0"/>
                </a:solidFill>
              </a:rPr>
              <a:t>:</a:t>
            </a:r>
          </a:p>
          <a:p>
            <a:pPr lvl="1"/>
            <a:r>
              <a:rPr lang="en-US" dirty="0" err="1" smtClean="0">
                <a:solidFill>
                  <a:srgbClr val="7030A0"/>
                </a:solidFill>
              </a:rPr>
              <a:t>Dvt</a:t>
            </a:r>
            <a:r>
              <a:rPr lang="en-US" dirty="0" smtClean="0">
                <a:solidFill>
                  <a:srgbClr val="7030A0"/>
                </a:solidFill>
              </a:rPr>
              <a:t> in-house pour </a:t>
            </a:r>
            <a:r>
              <a:rPr lang="en-US" dirty="0" err="1" smtClean="0">
                <a:solidFill>
                  <a:srgbClr val="7030A0"/>
                </a:solidFill>
              </a:rPr>
              <a:t>l’electronique</a:t>
            </a:r>
            <a:r>
              <a:rPr lang="en-US" dirty="0" smtClean="0">
                <a:solidFill>
                  <a:srgbClr val="7030A0"/>
                </a:solidFill>
              </a:rPr>
              <a:t> vs </a:t>
            </a:r>
            <a:r>
              <a:rPr lang="en-US" dirty="0" err="1" smtClean="0">
                <a:solidFill>
                  <a:srgbClr val="7030A0"/>
                </a:solidFill>
              </a:rPr>
              <a:t>externe</a:t>
            </a:r>
            <a:r>
              <a:rPr lang="en-US" dirty="0" smtClean="0">
                <a:solidFill>
                  <a:srgbClr val="7030A0"/>
                </a:solidFill>
              </a:rPr>
              <a:t> (ex IPHC – </a:t>
            </a:r>
            <a:r>
              <a:rPr lang="en-US" dirty="0" err="1" smtClean="0">
                <a:solidFill>
                  <a:srgbClr val="7030A0"/>
                </a:solidFill>
              </a:rPr>
              <a:t>achat</a:t>
            </a:r>
            <a:r>
              <a:rPr lang="en-US" dirty="0" smtClean="0">
                <a:solidFill>
                  <a:srgbClr val="7030A0"/>
                </a:solidFill>
              </a:rPr>
              <a:t> carte, LPSC </a:t>
            </a:r>
            <a:r>
              <a:rPr lang="en-US" dirty="0" err="1" smtClean="0">
                <a:solidFill>
                  <a:srgbClr val="7030A0"/>
                </a:solidFill>
              </a:rPr>
              <a:t>dvt</a:t>
            </a:r>
            <a:r>
              <a:rPr lang="en-US" dirty="0" smtClean="0">
                <a:solidFill>
                  <a:srgbClr val="7030A0"/>
                </a:solidFill>
              </a:rPr>
              <a:t>, pitaya, raspberry/bb,…)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C/</a:t>
            </a:r>
            <a:r>
              <a:rPr lang="en-US" dirty="0" err="1" smtClean="0">
                <a:solidFill>
                  <a:srgbClr val="7030A0"/>
                </a:solidFill>
              </a:rPr>
              <a:t>cde</a:t>
            </a:r>
            <a:r>
              <a:rPr lang="en-US" dirty="0" smtClean="0">
                <a:solidFill>
                  <a:srgbClr val="7030A0"/>
                </a:solidFill>
              </a:rPr>
              <a:t>: ex EPICS?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Comment </a:t>
            </a:r>
            <a:r>
              <a:rPr lang="en-US" dirty="0" err="1" smtClean="0">
                <a:solidFill>
                  <a:srgbClr val="7030A0"/>
                </a:solidFill>
              </a:rPr>
              <a:t>voyez-vous</a:t>
            </a:r>
            <a:r>
              <a:rPr lang="en-US" dirty="0" smtClean="0">
                <a:solidFill>
                  <a:srgbClr val="7030A0"/>
                </a:solidFill>
              </a:rPr>
              <a:t> les </a:t>
            </a:r>
            <a:r>
              <a:rPr lang="en-US" dirty="0" err="1" smtClean="0">
                <a:solidFill>
                  <a:srgbClr val="7030A0"/>
                </a:solidFill>
              </a:rPr>
              <a:t>besoins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dans</a:t>
            </a:r>
            <a:r>
              <a:rPr lang="en-US" dirty="0" smtClean="0">
                <a:solidFill>
                  <a:srgbClr val="7030A0"/>
                </a:solidFill>
              </a:rPr>
              <a:t> le </a:t>
            </a:r>
            <a:r>
              <a:rPr lang="en-US" dirty="0" err="1" smtClean="0">
                <a:solidFill>
                  <a:srgbClr val="7030A0"/>
                </a:solidFill>
              </a:rPr>
              <a:t>futur</a:t>
            </a:r>
            <a:endParaRPr lang="fr-FR" dirty="0" smtClean="0">
              <a:solidFill>
                <a:srgbClr val="7030A0"/>
              </a:solidFill>
            </a:endParaRPr>
          </a:p>
          <a:p>
            <a:r>
              <a:rPr lang="fr-FR" dirty="0" smtClean="0"/>
              <a:t>matériels </a:t>
            </a:r>
            <a:r>
              <a:rPr lang="fr-FR" dirty="0"/>
              <a:t>(de la carte spécialisée aux câbles en passant par les </a:t>
            </a:r>
            <a:r>
              <a:rPr lang="fr-FR" dirty="0" smtClean="0"/>
              <a:t>translateurs)</a:t>
            </a:r>
          </a:p>
          <a:p>
            <a:r>
              <a:rPr lang="fr-FR" dirty="0" smtClean="0"/>
              <a:t>matériaux </a:t>
            </a:r>
          </a:p>
          <a:p>
            <a:r>
              <a:rPr lang="fr-FR" dirty="0" smtClean="0"/>
              <a:t>Applications/logiciels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/>
              <a:t>Industriels</a:t>
            </a:r>
            <a:r>
              <a:rPr lang="fr-FR" dirty="0"/>
              <a:t>, échanges, cahier des charges, </a:t>
            </a:r>
            <a:r>
              <a:rPr lang="fr-FR" dirty="0">
                <a:solidFill>
                  <a:srgbClr val="7030A0"/>
                </a:solidFill>
              </a:rPr>
              <a:t>approvisionnement (sujet </a:t>
            </a:r>
            <a:r>
              <a:rPr lang="fr-FR" dirty="0" smtClean="0">
                <a:solidFill>
                  <a:srgbClr val="7030A0"/>
                </a:solidFill>
              </a:rPr>
              <a:t>d’actualité):</a:t>
            </a:r>
          </a:p>
          <a:p>
            <a:pPr lvl="1"/>
            <a:r>
              <a:rPr lang="en-US" dirty="0" err="1" smtClean="0">
                <a:solidFill>
                  <a:srgbClr val="7030A0"/>
                </a:solidFill>
              </a:rPr>
              <a:t>Avez-vous</a:t>
            </a:r>
            <a:r>
              <a:rPr lang="en-US" dirty="0" smtClean="0">
                <a:solidFill>
                  <a:srgbClr val="7030A0"/>
                </a:solidFill>
              </a:rPr>
              <a:t> des </a:t>
            </a:r>
            <a:r>
              <a:rPr lang="en-US" dirty="0" err="1" smtClean="0">
                <a:solidFill>
                  <a:srgbClr val="7030A0"/>
                </a:solidFill>
              </a:rPr>
              <a:t>delais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dans</a:t>
            </a:r>
            <a:r>
              <a:rPr lang="en-US" dirty="0" smtClean="0">
                <a:solidFill>
                  <a:srgbClr val="7030A0"/>
                </a:solidFill>
              </a:rPr>
              <a:t> la </a:t>
            </a:r>
            <a:r>
              <a:rPr lang="en-US" dirty="0" err="1" smtClean="0">
                <a:solidFill>
                  <a:srgbClr val="7030A0"/>
                </a:solidFill>
              </a:rPr>
              <a:t>fourniture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Comment </a:t>
            </a:r>
            <a:r>
              <a:rPr lang="en-US" dirty="0" err="1" smtClean="0">
                <a:solidFill>
                  <a:srgbClr val="7030A0"/>
                </a:solidFill>
              </a:rPr>
              <a:t>vous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affectent-ils</a:t>
            </a:r>
            <a:r>
              <a:rPr lang="en-US" dirty="0" smtClean="0">
                <a:solidFill>
                  <a:srgbClr val="7030A0"/>
                </a:solidFill>
              </a:rPr>
              <a:t>, Comment les </a:t>
            </a:r>
            <a:r>
              <a:rPr lang="en-US" dirty="0" err="1" smtClean="0">
                <a:solidFill>
                  <a:srgbClr val="7030A0"/>
                </a:solidFill>
              </a:rPr>
              <a:t>avez-vous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pris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en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compte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Ex: </a:t>
            </a:r>
            <a:r>
              <a:rPr lang="en-US" dirty="0" err="1" smtClean="0">
                <a:solidFill>
                  <a:srgbClr val="7030A0"/>
                </a:solidFill>
              </a:rPr>
              <a:t>Arronax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achat</a:t>
            </a:r>
            <a:r>
              <a:rPr lang="en-US" dirty="0" smtClean="0">
                <a:solidFill>
                  <a:srgbClr val="7030A0"/>
                </a:solidFill>
              </a:rPr>
              <a:t> de materiel </a:t>
            </a:r>
            <a:r>
              <a:rPr lang="en-US" dirty="0" err="1" smtClean="0">
                <a:solidFill>
                  <a:srgbClr val="7030A0"/>
                </a:solidFill>
              </a:rPr>
              <a:t>en</a:t>
            </a:r>
            <a:r>
              <a:rPr lang="en-US" dirty="0" smtClean="0">
                <a:solidFill>
                  <a:srgbClr val="7030A0"/>
                </a:solidFill>
              </a:rPr>
              <a:t> piece detaches </a:t>
            </a:r>
            <a:endParaRPr lang="fr-FR" dirty="0" smtClean="0">
              <a:solidFill>
                <a:srgbClr val="7030A0"/>
              </a:solidFill>
            </a:endParaRPr>
          </a:p>
          <a:p>
            <a:r>
              <a:rPr lang="fr-FR" dirty="0" smtClean="0"/>
              <a:t>environnement </a:t>
            </a:r>
            <a:r>
              <a:rPr lang="fr-FR" dirty="0"/>
              <a:t>(activation, vide, CEM</a:t>
            </a:r>
            <a:r>
              <a:rPr lang="fr-FR" dirty="0" smtClean="0"/>
              <a:t>,...)</a:t>
            </a:r>
          </a:p>
          <a:p>
            <a:r>
              <a:rPr lang="fr-FR" dirty="0" smtClean="0"/>
              <a:t>Machine </a:t>
            </a:r>
            <a:r>
              <a:rPr lang="fr-FR" dirty="0" err="1"/>
              <a:t>learning</a:t>
            </a:r>
            <a:r>
              <a:rPr lang="fr-FR" dirty="0"/>
              <a:t>/intelligence </a:t>
            </a:r>
            <a:r>
              <a:rPr lang="fr-FR" dirty="0" smtClean="0"/>
              <a:t>artificielle</a:t>
            </a:r>
          </a:p>
          <a:p>
            <a:r>
              <a:rPr lang="fr-FR" dirty="0" smtClean="0"/>
              <a:t>formations</a:t>
            </a:r>
            <a:r>
              <a:rPr lang="fr-FR" dirty="0"/>
              <a:t>, besoins en compétence, spécialité </a:t>
            </a:r>
            <a:r>
              <a:rPr lang="fr-FR" dirty="0" smtClean="0"/>
              <a:t>professionnelle</a:t>
            </a:r>
          </a:p>
          <a:p>
            <a:r>
              <a:rPr lang="fr-FR" dirty="0" smtClean="0"/>
              <a:t>Autre</a:t>
            </a:r>
            <a:r>
              <a:rPr lang="fr-FR" dirty="0"/>
              <a:t>: </a:t>
            </a:r>
            <a:r>
              <a:rPr lang="fr-FR" dirty="0" smtClean="0">
                <a:solidFill>
                  <a:srgbClr val="7030A0"/>
                </a:solidFill>
              </a:rPr>
              <a:t>R&amp;T ?</a:t>
            </a:r>
            <a:r>
              <a:rPr lang="fr-FR" dirty="0" smtClean="0"/>
              <a:t>, .....................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72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0568" y="2998984"/>
            <a:ext cx="7191632" cy="7897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Bonne Réunion!</a:t>
            </a:r>
            <a:endParaRPr lang="fr-FR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397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400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9745" y="3901560"/>
            <a:ext cx="3980935" cy="55922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Questions : Slides de 2019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724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Nos </a:t>
            </a:r>
            <a:r>
              <a:rPr lang="en-US" b="1" dirty="0" err="1" smtClean="0">
                <a:solidFill>
                  <a:srgbClr val="00B050"/>
                </a:solidFill>
              </a:rPr>
              <a:t>Attentes</a:t>
            </a:r>
            <a:r>
              <a:rPr lang="en-US" b="1" dirty="0" smtClean="0">
                <a:solidFill>
                  <a:srgbClr val="00B050"/>
                </a:solidFill>
              </a:rPr>
              <a:t> (</a:t>
            </a:r>
            <a:r>
              <a:rPr lang="en-US" b="1" dirty="0" err="1" smtClean="0">
                <a:solidFill>
                  <a:srgbClr val="00B050"/>
                </a:solidFill>
              </a:rPr>
              <a:t>votre</a:t>
            </a:r>
            <a:r>
              <a:rPr lang="en-US" b="1" dirty="0" smtClean="0">
                <a:solidFill>
                  <a:srgbClr val="00B050"/>
                </a:solidFill>
              </a:rPr>
              <a:t> retour)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88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Sur les aspects </a:t>
            </a:r>
            <a:r>
              <a:rPr lang="fr-FR" dirty="0" err="1" smtClean="0"/>
              <a:t>inter-personnels</a:t>
            </a:r>
            <a:r>
              <a:rPr lang="fr-FR" dirty="0" smtClean="0"/>
              <a:t>/échanges et techniques:</a:t>
            </a:r>
          </a:p>
          <a:p>
            <a:pPr lvl="1"/>
            <a:r>
              <a:rPr lang="fr-FR" dirty="0" smtClean="0"/>
              <a:t>« Pouvoir </a:t>
            </a:r>
            <a:r>
              <a:rPr lang="fr-FR" dirty="0"/>
              <a:t>recenser les compétences afin de pouvoir les consulter au besoin et également, si cela est possible, de connaitre les caractéristiques des installations et leurs disponibilités</a:t>
            </a:r>
            <a:r>
              <a:rPr lang="fr-FR" dirty="0" smtClean="0"/>
              <a:t>. »</a:t>
            </a:r>
          </a:p>
          <a:p>
            <a:pPr lvl="1"/>
            <a:r>
              <a:rPr lang="fr-FR" dirty="0" smtClean="0"/>
              <a:t>« mettre </a:t>
            </a:r>
            <a:r>
              <a:rPr lang="fr-FR" dirty="0"/>
              <a:t>en relations les personnes dans des besoins spécifiques au niveau de </a:t>
            </a:r>
            <a:r>
              <a:rPr lang="fr-FR" dirty="0" smtClean="0"/>
              <a:t>l'in2p3 »</a:t>
            </a:r>
          </a:p>
          <a:p>
            <a:pPr lvl="1"/>
            <a:r>
              <a:rPr lang="fr-FR" dirty="0" smtClean="0"/>
              <a:t>« Avoir </a:t>
            </a:r>
            <a:r>
              <a:rPr lang="fr-FR" dirty="0"/>
              <a:t>une idée des compétences en diagnostics de chaque </a:t>
            </a:r>
            <a:r>
              <a:rPr lang="fr-FR" dirty="0" smtClean="0"/>
              <a:t>labos »</a:t>
            </a:r>
          </a:p>
          <a:p>
            <a:pPr lvl="1"/>
            <a:r>
              <a:rPr lang="fr-FR" dirty="0" smtClean="0"/>
              <a:t>« définir </a:t>
            </a:r>
            <a:r>
              <a:rPr lang="fr-FR" dirty="0"/>
              <a:t>quels développements </a:t>
            </a:r>
            <a:r>
              <a:rPr lang="fr-FR" dirty="0" smtClean="0"/>
              <a:t>pourraient être conjoints »</a:t>
            </a:r>
          </a:p>
          <a:p>
            <a:pPr lvl="1"/>
            <a:r>
              <a:rPr lang="fr-FR" dirty="0" smtClean="0"/>
              <a:t>« lister </a:t>
            </a:r>
            <a:r>
              <a:rPr lang="fr-FR" dirty="0"/>
              <a:t>nos compétences existantes en développements de diagnostic, nos réalisations, les traitements du bruit dans les accélérateurs, analyses, nos utilisations de diagnostics sur d'autres </a:t>
            </a:r>
            <a:r>
              <a:rPr lang="fr-FR" dirty="0" smtClean="0"/>
              <a:t>installations »</a:t>
            </a:r>
          </a:p>
          <a:p>
            <a:pPr lvl="1"/>
            <a:r>
              <a:rPr lang="fr-FR" dirty="0" smtClean="0"/>
              <a:t>« avoir </a:t>
            </a:r>
            <a:r>
              <a:rPr lang="fr-FR" dirty="0"/>
              <a:t>un tour d’horizon de tout ce qui se fait en matière de DIAGS et d’identifier les limites techniques actuelles me paraissent </a:t>
            </a:r>
            <a:r>
              <a:rPr lang="fr-FR" dirty="0" smtClean="0"/>
              <a:t>importants »</a:t>
            </a:r>
          </a:p>
          <a:p>
            <a:pPr lvl="1"/>
            <a:r>
              <a:rPr lang="fr-FR" dirty="0" smtClean="0"/>
              <a:t>« Des </a:t>
            </a:r>
            <a:r>
              <a:rPr lang="fr-FR" dirty="0"/>
              <a:t>contacts universitaires et hors </a:t>
            </a:r>
            <a:r>
              <a:rPr lang="fr-FR" dirty="0" smtClean="0"/>
              <a:t>universitaire »</a:t>
            </a:r>
          </a:p>
          <a:p>
            <a:r>
              <a:rPr lang="fr-FR" dirty="0" smtClean="0"/>
              <a:t>Sur les aspects financiers.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5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3735" y="335628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Discussions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9343" y="1297858"/>
            <a:ext cx="10515600" cy="5058492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Trouver dans le réseau: Des échanges, Des laboratoires, Des techniques, Des équipements, Des compétences, Des connaissances </a:t>
            </a:r>
            <a:r>
              <a:rPr lang="fr-FR" dirty="0" err="1" smtClean="0"/>
              <a:t>tech</a:t>
            </a:r>
            <a:r>
              <a:rPr lang="fr-FR" dirty="0" smtClean="0"/>
              <a:t>., Un appui</a:t>
            </a:r>
          </a:p>
          <a:p>
            <a:r>
              <a:rPr lang="fr-FR" b="1" u="sng" dirty="0" smtClean="0"/>
              <a:t>Discussions: Questions techniques/votre point de vue</a:t>
            </a:r>
          </a:p>
          <a:p>
            <a:pPr lvl="1"/>
            <a:r>
              <a:rPr lang="fr-FR" b="1" dirty="0" smtClean="0"/>
              <a:t>Difficulté technique pour l’instrumentation faisceau ou non auquel les laboratoires font fassent?</a:t>
            </a:r>
          </a:p>
          <a:p>
            <a:pPr lvl="1"/>
            <a:r>
              <a:rPr lang="fr-FR" b="1" dirty="0" smtClean="0"/>
              <a:t>Est-ce qu’il y a des domaines/techniques/questions qui pose problème, des contraintes?</a:t>
            </a:r>
          </a:p>
          <a:p>
            <a:pPr lvl="1"/>
            <a:r>
              <a:rPr lang="fr-FR" b="1" dirty="0"/>
              <a:t>Est-ce qu’il y a des verrous </a:t>
            </a:r>
            <a:r>
              <a:rPr lang="fr-FR" b="1" dirty="0" smtClean="0"/>
              <a:t>technologiques</a:t>
            </a:r>
          </a:p>
          <a:p>
            <a:pPr lvl="1"/>
            <a:r>
              <a:rPr lang="fr-FR" b="1" dirty="0" smtClean="0"/>
              <a:t>Que devront faire les diagnostics de demain? (les accélérateurs de demain?)</a:t>
            </a:r>
          </a:p>
          <a:p>
            <a:pPr lvl="1"/>
            <a:r>
              <a:rPr lang="fr-FR" b="1" dirty="0" smtClean="0"/>
              <a:t>Quel technologie pour demain</a:t>
            </a:r>
            <a:r>
              <a:rPr lang="fr-FR" b="1" dirty="0"/>
              <a:t>?</a:t>
            </a:r>
            <a:endParaRPr lang="fr-FR" b="1" dirty="0" smtClean="0"/>
          </a:p>
          <a:p>
            <a:pPr lvl="1"/>
            <a:r>
              <a:rPr lang="fr-FR" b="1" dirty="0" smtClean="0"/>
              <a:t>Développement dans domaines: Electroniques, mécaniques, radioprotection,…</a:t>
            </a:r>
          </a:p>
          <a:p>
            <a:r>
              <a:rPr lang="fr-FR" dirty="0" smtClean="0"/>
              <a:t>Questions a aborder:</a:t>
            </a:r>
          </a:p>
          <a:p>
            <a:pPr lvl="1"/>
            <a:r>
              <a:rPr lang="fr-FR" dirty="0" smtClean="0"/>
              <a:t>Les attentes</a:t>
            </a:r>
          </a:p>
          <a:p>
            <a:pPr lvl="1"/>
            <a:r>
              <a:rPr lang="fr-FR" dirty="0"/>
              <a:t>favoriser la mutualisation d’équipement, proposer des bancs de tests, mettre en place des formations</a:t>
            </a:r>
          </a:p>
          <a:p>
            <a:pPr lvl="1"/>
            <a:r>
              <a:rPr lang="fr-FR" dirty="0" smtClean="0"/>
              <a:t>Le forum</a:t>
            </a:r>
          </a:p>
          <a:p>
            <a:r>
              <a:rPr lang="fr-FR" dirty="0"/>
              <a:t>le réseau </a:t>
            </a:r>
            <a:r>
              <a:rPr lang="fr-FR" dirty="0" smtClean="0"/>
              <a:t>: Définition – texte, Logo</a:t>
            </a:r>
            <a:r>
              <a:rPr lang="fr-FR" dirty="0"/>
              <a:t>, </a:t>
            </a:r>
            <a:r>
              <a:rPr lang="fr-FR" dirty="0" smtClean="0"/>
              <a:t>Site </a:t>
            </a:r>
            <a:r>
              <a:rPr lang="fr-FR" dirty="0"/>
              <a:t>web, </a:t>
            </a:r>
            <a:r>
              <a:rPr lang="fr-FR" dirty="0" smtClean="0"/>
              <a:t>Attentes</a:t>
            </a:r>
            <a:r>
              <a:rPr lang="fr-FR" dirty="0"/>
              <a:t>, </a:t>
            </a:r>
            <a:r>
              <a:rPr lang="fr-FR" dirty="0" smtClean="0"/>
              <a:t>Ouvertures </a:t>
            </a:r>
            <a:r>
              <a:rPr lang="fr-FR" dirty="0"/>
              <a:t>vers l’</a:t>
            </a:r>
            <a:r>
              <a:rPr lang="fr-FR" dirty="0" err="1"/>
              <a:t>exterieur</a:t>
            </a:r>
            <a:r>
              <a:rPr lang="fr-FR" dirty="0"/>
              <a:t>, </a:t>
            </a:r>
            <a:r>
              <a:rPr lang="fr-FR" dirty="0" smtClean="0"/>
              <a:t>Définition</a:t>
            </a:r>
            <a:r>
              <a:rPr lang="fr-FR" dirty="0"/>
              <a:t>, </a:t>
            </a:r>
            <a:r>
              <a:rPr lang="fr-FR" dirty="0" smtClean="0"/>
              <a:t>Objectifs </a:t>
            </a:r>
            <a:r>
              <a:rPr lang="fr-FR" dirty="0"/>
              <a:t>pratiques, ... </a:t>
            </a:r>
          </a:p>
          <a:p>
            <a:r>
              <a:rPr lang="fr-FR" dirty="0"/>
              <a:t>Les besoins </a:t>
            </a:r>
          </a:p>
          <a:p>
            <a:pPr lvl="1"/>
            <a:r>
              <a:rPr lang="fr-FR" dirty="0"/>
              <a:t>favoriser les échanges, </a:t>
            </a:r>
          </a:p>
          <a:p>
            <a:pPr lvl="1"/>
            <a:r>
              <a:rPr lang="fr-FR" dirty="0"/>
              <a:t>mutualisation/affichages d’équipements </a:t>
            </a:r>
            <a:r>
              <a:rPr lang="fr-FR" dirty="0">
                <a:sym typeface="Wingdings" panose="05000000000000000000" pitchFamily="2" charset="2"/>
              </a:rPr>
              <a:t> indiquer le </a:t>
            </a:r>
            <a:r>
              <a:rPr lang="fr-FR" dirty="0" smtClean="0">
                <a:sym typeface="Wingdings" panose="05000000000000000000" pitchFamily="2" charset="2"/>
              </a:rPr>
              <a:t>matériel</a:t>
            </a:r>
            <a:endParaRPr lang="fr-FR" dirty="0"/>
          </a:p>
          <a:p>
            <a:pPr lvl="1"/>
            <a:r>
              <a:rPr lang="fr-FR" dirty="0"/>
              <a:t>réflexion générale (finances, personnels, connaissances, formations,...)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65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3071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GT </a:t>
            </a:r>
            <a:r>
              <a:rPr lang="fr-FR" b="1" dirty="0" smtClean="0">
                <a:solidFill>
                  <a:srgbClr val="00B050"/>
                </a:solidFill>
              </a:rPr>
              <a:t>sondage (</a:t>
            </a:r>
            <a:r>
              <a:rPr lang="fr-FR" b="1" dirty="0" err="1" smtClean="0">
                <a:solidFill>
                  <a:srgbClr val="00B050"/>
                </a:solidFill>
              </a:rPr>
              <a:t>visioconf</a:t>
            </a:r>
            <a:r>
              <a:rPr lang="fr-FR" b="1" dirty="0" smtClean="0">
                <a:solidFill>
                  <a:srgbClr val="00B050"/>
                </a:solidFill>
              </a:rPr>
              <a:t> 16 du 14/04/2021)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52024"/>
            <a:ext cx="10515600" cy="552163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Groupe de travail constitué afin de mettre en place un sondage pour le RIF.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  <a:sym typeface="Wingdings" panose="05000000000000000000" pitchFamily="2" charset="2"/>
              </a:rPr>
              <a:t>Groupe: </a:t>
            </a:r>
            <a:r>
              <a:rPr lang="fr-FR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C.Peaucelle</a:t>
            </a:r>
            <a:r>
              <a:rPr lang="fr-FR" dirty="0" smtClean="0">
                <a:solidFill>
                  <a:srgbClr val="7030A0"/>
                </a:solidFill>
                <a:sym typeface="Wingdings" panose="05000000000000000000" pitchFamily="2" charset="2"/>
              </a:rPr>
              <a:t>, </a:t>
            </a:r>
            <a:r>
              <a:rPr lang="fr-FR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N.Delerue</a:t>
            </a:r>
            <a:r>
              <a:rPr lang="fr-FR" dirty="0" smtClean="0">
                <a:solidFill>
                  <a:srgbClr val="7030A0"/>
                </a:solidFill>
                <a:sym typeface="Wingdings" panose="05000000000000000000" pitchFamily="2" charset="2"/>
              </a:rPr>
              <a:t>, </a:t>
            </a:r>
            <a:r>
              <a:rPr lang="fr-FR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F.Osswald</a:t>
            </a:r>
            <a:r>
              <a:rPr lang="fr-FR" dirty="0" smtClean="0">
                <a:solidFill>
                  <a:srgbClr val="7030A0"/>
                </a:solidFill>
                <a:sym typeface="Wingdings" panose="05000000000000000000" pitchFamily="2" charset="2"/>
              </a:rPr>
              <a:t>, </a:t>
            </a:r>
            <a:r>
              <a:rPr lang="fr-FR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F.Poirier</a:t>
            </a:r>
            <a:endParaRPr lang="fr-FR" dirty="0" smtClean="0">
              <a:solidFill>
                <a:srgbClr val="7030A0"/>
              </a:solidFill>
            </a:endParaRPr>
          </a:p>
          <a:p>
            <a:r>
              <a:rPr lang="fr-FR" dirty="0" smtClean="0"/>
              <a:t>But: </a:t>
            </a:r>
          </a:p>
          <a:p>
            <a:pPr lvl="1"/>
            <a:r>
              <a:rPr lang="fr-FR" dirty="0" smtClean="0"/>
              <a:t>Faire état des lieux et besoins des experts du RIF</a:t>
            </a:r>
          </a:p>
          <a:p>
            <a:pPr lvl="1"/>
            <a:r>
              <a:rPr lang="fr-FR" dirty="0" smtClean="0"/>
              <a:t>Contribuer a la dynamique des </a:t>
            </a:r>
            <a:r>
              <a:rPr lang="fr-FR" dirty="0" err="1" smtClean="0"/>
              <a:t>CdM</a:t>
            </a:r>
            <a:r>
              <a:rPr lang="fr-FR" dirty="0" smtClean="0"/>
              <a:t> de l’In2P3</a:t>
            </a:r>
          </a:p>
          <a:p>
            <a:r>
              <a:rPr lang="fr-FR" dirty="0" smtClean="0"/>
              <a:t>Exemples: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Classifications en questions </a:t>
            </a:r>
            <a:r>
              <a:rPr lang="fr-CA" dirty="0" smtClean="0">
                <a:solidFill>
                  <a:srgbClr val="7030A0"/>
                </a:solidFill>
              </a:rPr>
              <a:t>statistiques/admin,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CA" dirty="0" smtClean="0">
                <a:solidFill>
                  <a:srgbClr val="7030A0"/>
                </a:solidFill>
              </a:rPr>
              <a:t>optionnelles ou majeures pour le RIF</a:t>
            </a:r>
          </a:p>
          <a:p>
            <a:pPr lvl="1"/>
            <a:r>
              <a:rPr lang="fr-CA" dirty="0" smtClean="0">
                <a:solidFill>
                  <a:srgbClr val="7030A0"/>
                </a:solidFill>
              </a:rPr>
              <a:t>Grand domaine:</a:t>
            </a:r>
          </a:p>
          <a:p>
            <a:pPr lvl="2"/>
            <a:r>
              <a:rPr lang="fr-CA" b="1" dirty="0">
                <a:solidFill>
                  <a:srgbClr val="7030A0"/>
                </a:solidFill>
              </a:rPr>
              <a:t>0) Le participant et son environnement:</a:t>
            </a:r>
            <a:endParaRPr lang="fr-FR" b="1" dirty="0">
              <a:solidFill>
                <a:srgbClr val="7030A0"/>
              </a:solidFill>
            </a:endParaRPr>
          </a:p>
          <a:p>
            <a:pPr lvl="2"/>
            <a:r>
              <a:rPr lang="fr-CA" b="1" dirty="0" smtClean="0">
                <a:solidFill>
                  <a:srgbClr val="7030A0"/>
                </a:solidFill>
              </a:rPr>
              <a:t>1) Attente </a:t>
            </a:r>
            <a:r>
              <a:rPr lang="fr-CA" b="1" dirty="0">
                <a:solidFill>
                  <a:srgbClr val="7030A0"/>
                </a:solidFill>
              </a:rPr>
              <a:t>des participants par rapport aux missions en cours du </a:t>
            </a:r>
            <a:r>
              <a:rPr lang="fr-CA" b="1" dirty="0" smtClean="0">
                <a:solidFill>
                  <a:srgbClr val="7030A0"/>
                </a:solidFill>
              </a:rPr>
              <a:t>RIF</a:t>
            </a:r>
          </a:p>
          <a:p>
            <a:pPr lvl="2"/>
            <a:r>
              <a:rPr lang="fr-CA" b="1" dirty="0">
                <a:solidFill>
                  <a:srgbClr val="7030A0"/>
                </a:solidFill>
              </a:rPr>
              <a:t>2) États des Lieux ou inventaire de l'expertise. Lien avec </a:t>
            </a:r>
            <a:r>
              <a:rPr lang="fr-CA" b="1" dirty="0" smtClean="0">
                <a:solidFill>
                  <a:srgbClr val="7030A0"/>
                </a:solidFill>
              </a:rPr>
              <a:t>l’institut</a:t>
            </a:r>
          </a:p>
          <a:p>
            <a:pPr lvl="2"/>
            <a:r>
              <a:rPr lang="fr-CA" b="1" dirty="0">
                <a:solidFill>
                  <a:srgbClr val="7030A0"/>
                </a:solidFill>
              </a:rPr>
              <a:t>3) Divers : stage, financement, mode de financement, </a:t>
            </a:r>
            <a:r>
              <a:rPr lang="fr-CA" b="1" dirty="0" smtClean="0">
                <a:solidFill>
                  <a:srgbClr val="7030A0"/>
                </a:solidFill>
              </a:rPr>
              <a:t>formation</a:t>
            </a:r>
            <a:endParaRPr lang="fr-FR" b="1" dirty="0">
              <a:solidFill>
                <a:srgbClr val="7030A0"/>
              </a:solidFill>
            </a:endParaRPr>
          </a:p>
          <a:p>
            <a:pPr lvl="2"/>
            <a:r>
              <a:rPr lang="fr-CA" b="1" dirty="0">
                <a:solidFill>
                  <a:srgbClr val="7030A0"/>
                </a:solidFill>
              </a:rPr>
              <a:t>4) Communication, </a:t>
            </a:r>
            <a:r>
              <a:rPr lang="fr-CA" b="1" dirty="0" smtClean="0">
                <a:solidFill>
                  <a:srgbClr val="7030A0"/>
                </a:solidFill>
              </a:rPr>
              <a:t>valorisation</a:t>
            </a:r>
          </a:p>
          <a:p>
            <a:pPr lvl="2"/>
            <a:r>
              <a:rPr lang="fr-CA" b="1" dirty="0">
                <a:solidFill>
                  <a:srgbClr val="7030A0"/>
                </a:solidFill>
              </a:rPr>
              <a:t>5) Aspects organisationnels du Réseau. Contour du </a:t>
            </a:r>
            <a:r>
              <a:rPr lang="fr-CA" b="1" dirty="0" smtClean="0">
                <a:solidFill>
                  <a:srgbClr val="7030A0"/>
                </a:solidFill>
              </a:rPr>
              <a:t>fonctionnement</a:t>
            </a:r>
          </a:p>
          <a:p>
            <a:r>
              <a:rPr lang="fr-FR" dirty="0" smtClean="0"/>
              <a:t>Diffusion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  <a:sym typeface="Wingdings" panose="05000000000000000000" pitchFamily="2" charset="2"/>
              </a:rPr>
              <a:t>Par « fichier.doc » </a:t>
            </a:r>
            <a:r>
              <a:rPr lang="fr-FR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7030A0"/>
                </a:solidFill>
                <a:sym typeface="Wingdings" panose="05000000000000000000" pitchFamily="2" charset="2"/>
              </a:rPr>
              <a:t>20% de retour </a:t>
            </a:r>
          </a:p>
        </p:txBody>
      </p:sp>
    </p:spTree>
    <p:extLst>
      <p:ext uri="{BB962C8B-B14F-4D97-AF65-F5344CB8AC3E}">
        <p14:creationId xmlns:p14="http://schemas.microsoft.com/office/powerpoint/2010/main" val="1946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29" y="98795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GT </a:t>
            </a:r>
            <a:r>
              <a:rPr lang="fr-FR" b="1" dirty="0" smtClean="0">
                <a:solidFill>
                  <a:srgbClr val="00B050"/>
                </a:solidFill>
              </a:rPr>
              <a:t>sondage (analyse préliminaire)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375" y="1150922"/>
            <a:ext cx="10515600" cy="4351338"/>
          </a:xfrm>
        </p:spPr>
        <p:txBody>
          <a:bodyPr/>
          <a:lstStyle/>
          <a:p>
            <a:r>
              <a:rPr lang="fr-CA" b="1" dirty="0">
                <a:solidFill>
                  <a:srgbClr val="7030A0"/>
                </a:solidFill>
              </a:rPr>
              <a:t>0) Le participant et son environnement:</a:t>
            </a:r>
            <a:endParaRPr lang="fr-FR" b="1" dirty="0">
              <a:solidFill>
                <a:srgbClr val="7030A0"/>
              </a:solidFill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065" y="1696162"/>
            <a:ext cx="3161538" cy="2607287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2169107" y="1702819"/>
            <a:ext cx="2963406" cy="2600630"/>
            <a:chOff x="3202729" y="1702819"/>
            <a:chExt cx="3182388" cy="290194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2729" y="1702819"/>
              <a:ext cx="3182388" cy="2901948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 rot="18835421">
              <a:off x="5665132" y="4030462"/>
              <a:ext cx="7713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>
                  <a:solidFill>
                    <a:schemeClr val="bg2">
                      <a:lumMod val="50000"/>
                    </a:schemeClr>
                  </a:solidFill>
                </a:rPr>
                <a:t>physique</a:t>
              </a:r>
              <a:endParaRPr lang="fr-FR" sz="1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4" y="1696162"/>
            <a:ext cx="1976286" cy="19496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155" y="4296048"/>
            <a:ext cx="3439261" cy="25138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600" y="1702819"/>
            <a:ext cx="3688400" cy="25247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72375" y="4492985"/>
            <a:ext cx="80131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dirty="0" err="1" smtClean="0"/>
              <a:t>Instru</a:t>
            </a:r>
            <a:r>
              <a:rPr lang="fr-FR" dirty="0" smtClean="0"/>
              <a:t> et physique sont les spécialités les plus représentées (pas de </a:t>
            </a:r>
            <a:r>
              <a:rPr lang="fr-FR" dirty="0" err="1" smtClean="0"/>
              <a:t>meca</a:t>
            </a:r>
            <a:r>
              <a:rPr lang="fr-FR" dirty="0" smtClean="0"/>
              <a:t>, contrôle-commande??)</a:t>
            </a:r>
            <a:endParaRPr lang="fr-FR" dirty="0"/>
          </a:p>
          <a:p>
            <a:r>
              <a:rPr lang="fr-FR" dirty="0" smtClean="0"/>
              <a:t>- Les thématiques viennent de la phys. des particules et accélérateurs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Toutes les phases sont représentées: R&amp;D et design en premier lieu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T</a:t>
            </a:r>
            <a:r>
              <a:rPr lang="fr-FR" dirty="0" err="1" smtClean="0"/>
              <a:t>res</a:t>
            </a:r>
            <a:r>
              <a:rPr lang="fr-FR" dirty="0" smtClean="0"/>
              <a:t> peu d’HDR/ pas de groupe </a:t>
            </a:r>
            <a:r>
              <a:rPr lang="fr-FR" dirty="0" err="1" smtClean="0"/>
              <a:t>instru</a:t>
            </a:r>
            <a:r>
              <a:rPr lang="fr-FR" dirty="0" smtClean="0"/>
              <a:t> (ici)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98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941" y="35629"/>
            <a:ext cx="2525625" cy="6964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Agenda global</a:t>
            </a:r>
            <a:endParaRPr lang="fr-FR" sz="2800" dirty="0">
              <a:solidFill>
                <a:srgbClr val="00B05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01" y="1283433"/>
            <a:ext cx="4747889" cy="515619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189042" y="3490046"/>
            <a:ext cx="8350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16:00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220950" y="5421387"/>
            <a:ext cx="8350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18:00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204657" y="6069335"/>
            <a:ext cx="8350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19:00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Triangle isocèle 10"/>
          <p:cNvSpPr/>
          <p:nvPr/>
        </p:nvSpPr>
        <p:spPr>
          <a:xfrm rot="16200000">
            <a:off x="2564443" y="1848747"/>
            <a:ext cx="672662" cy="524602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068819" y="3490046"/>
            <a:ext cx="8350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Pause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68818" y="5421387"/>
            <a:ext cx="8350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Pause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0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GT </a:t>
            </a:r>
            <a:r>
              <a:rPr lang="fr-FR" b="1" dirty="0" smtClean="0">
                <a:solidFill>
                  <a:srgbClr val="00B050"/>
                </a:solidFill>
              </a:rPr>
              <a:t>sondage </a:t>
            </a:r>
            <a:r>
              <a:rPr lang="fr-FR" b="1" dirty="0">
                <a:solidFill>
                  <a:srgbClr val="00B050"/>
                </a:solidFill>
              </a:rPr>
              <a:t>(analyse préliminaire)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5325" y="2263029"/>
            <a:ext cx="3075298" cy="256054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63029"/>
            <a:ext cx="4003020" cy="16534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1587" y="5085645"/>
            <a:ext cx="64008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Distribution sur l’ensemble des participations et le manque de temps </a:t>
            </a:r>
          </a:p>
          <a:p>
            <a:r>
              <a:rPr lang="fr-FR" dirty="0" smtClean="0"/>
              <a:t>- Attirer les gens (revoir Intérêt/remettre l’objectif </a:t>
            </a:r>
            <a:r>
              <a:rPr lang="fr-FR" dirty="0" smtClean="0">
                <a:sym typeface="Wingdings" panose="05000000000000000000" pitchFamily="2" charset="2"/>
              </a:rPr>
              <a:t> échange?)</a:t>
            </a:r>
            <a:endParaRPr lang="fr-FR" dirty="0" smtClean="0"/>
          </a:p>
          <a:p>
            <a:r>
              <a:rPr lang="fr-FR" dirty="0" smtClean="0"/>
              <a:t>- En faire moins mais plus adapte/orient</a:t>
            </a:r>
            <a:r>
              <a:rPr lang="fr-FR" dirty="0">
                <a:sym typeface="Wingdings" panose="05000000000000000000" pitchFamily="2" charset="2"/>
              </a:rPr>
              <a:t>é</a:t>
            </a:r>
            <a:r>
              <a:rPr lang="fr-FR" dirty="0" smtClean="0"/>
              <a:t>e?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31587" y="1399689"/>
            <a:ext cx="9324458" cy="482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rgbClr val="7030A0"/>
                </a:solidFill>
              </a:rPr>
              <a:t>5</a:t>
            </a:r>
            <a:r>
              <a:rPr lang="fr-CA" b="1" dirty="0" smtClean="0">
                <a:solidFill>
                  <a:srgbClr val="7030A0"/>
                </a:solidFill>
              </a:rPr>
              <a:t>) </a:t>
            </a:r>
            <a:r>
              <a:rPr lang="fr-CA" b="1" dirty="0">
                <a:solidFill>
                  <a:srgbClr val="7030A0"/>
                </a:solidFill>
              </a:rPr>
              <a:t>Aspects organisationnels du Réseau. Contour du fonctionnement</a:t>
            </a:r>
          </a:p>
          <a:p>
            <a:endParaRPr lang="fr-CA" b="1" dirty="0" smtClean="0">
              <a:solidFill>
                <a:srgbClr val="7030A0"/>
              </a:solidFill>
            </a:endParaRPr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956" y="2315585"/>
            <a:ext cx="3458751" cy="250798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054787" y="5017912"/>
            <a:ext cx="347681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Plus utile: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Connaissance des personnes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Technique/info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Rapprochement entre équipes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17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925" y="44758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GT </a:t>
            </a:r>
            <a:r>
              <a:rPr lang="fr-FR" b="1" dirty="0" smtClean="0">
                <a:solidFill>
                  <a:srgbClr val="00B050"/>
                </a:solidFill>
              </a:rPr>
              <a:t>sondage </a:t>
            </a:r>
            <a:r>
              <a:rPr lang="fr-FR" b="1" dirty="0">
                <a:solidFill>
                  <a:srgbClr val="00B050"/>
                </a:solidFill>
              </a:rPr>
              <a:t>(analyse préliminaire)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432" y="1041848"/>
            <a:ext cx="9324458" cy="482558"/>
          </a:xfrm>
        </p:spPr>
        <p:txBody>
          <a:bodyPr>
            <a:normAutofit fontScale="85000" lnSpcReduction="10000"/>
          </a:bodyPr>
          <a:lstStyle/>
          <a:p>
            <a:r>
              <a:rPr lang="fr-CA" b="1" dirty="0" smtClean="0">
                <a:solidFill>
                  <a:srgbClr val="7030A0"/>
                </a:solidFill>
              </a:rPr>
              <a:t>1) Attente </a:t>
            </a:r>
            <a:r>
              <a:rPr lang="fr-CA" b="1" dirty="0">
                <a:solidFill>
                  <a:srgbClr val="7030A0"/>
                </a:solidFill>
              </a:rPr>
              <a:t>des participants par rapport aux missions en cours du RIF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1" y="1591388"/>
            <a:ext cx="5657578" cy="325225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2937" y="5013260"/>
            <a:ext cx="557517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 smtClean="0"/>
              <a:t>Partage et échange d’information</a:t>
            </a:r>
          </a:p>
          <a:p>
            <a:pPr marL="342900" indent="-342900">
              <a:buAutoNum type="arabicParenR"/>
            </a:pPr>
            <a:r>
              <a:rPr lang="fr-FR" dirty="0" smtClean="0"/>
              <a:t>Séminaire technique</a:t>
            </a:r>
          </a:p>
          <a:p>
            <a:pPr marL="342900" indent="-342900">
              <a:buAutoNum type="arabicParenR"/>
            </a:pPr>
            <a:r>
              <a:rPr lang="fr-FR" dirty="0" smtClean="0"/>
              <a:t>Soutien </a:t>
            </a:r>
            <a:r>
              <a:rPr lang="fr-FR" dirty="0" err="1" smtClean="0"/>
              <a:t>tech</a:t>
            </a:r>
            <a:r>
              <a:rPr lang="fr-FR" dirty="0" smtClean="0"/>
              <a:t>., échange matériel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624" y="1658447"/>
            <a:ext cx="4068932" cy="31851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066624" y="4977687"/>
            <a:ext cx="385204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Pas de besoins </a:t>
            </a:r>
            <a:r>
              <a:rPr lang="fr-FR" dirty="0" err="1" smtClean="0"/>
              <a:t>tech</a:t>
            </a:r>
            <a:r>
              <a:rPr lang="fr-FR" dirty="0" smtClean="0"/>
              <a:t> identifies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Information projet suffisante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QlQue</a:t>
            </a:r>
            <a:r>
              <a:rPr lang="fr-FR" dirty="0" smtClean="0"/>
              <a:t> Intérêt d’information projet par In2P3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6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1622" y="110595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GT </a:t>
            </a:r>
            <a:r>
              <a:rPr lang="fr-FR" b="1" dirty="0" smtClean="0">
                <a:solidFill>
                  <a:srgbClr val="00B050"/>
                </a:solidFill>
              </a:rPr>
              <a:t>sondage </a:t>
            </a:r>
            <a:r>
              <a:rPr lang="fr-FR" b="1" dirty="0">
                <a:solidFill>
                  <a:srgbClr val="00B050"/>
                </a:solidFill>
              </a:rPr>
              <a:t>(analyse préliminaire)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0689" y="1170933"/>
            <a:ext cx="10515600" cy="4351338"/>
          </a:xfrm>
        </p:spPr>
        <p:txBody>
          <a:bodyPr/>
          <a:lstStyle/>
          <a:p>
            <a:r>
              <a:rPr lang="fr-CA" b="1" dirty="0">
                <a:solidFill>
                  <a:srgbClr val="7030A0"/>
                </a:solidFill>
              </a:rPr>
              <a:t>4) Communication, valorisation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52" y="2564070"/>
            <a:ext cx="4249537" cy="331958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10921" y="4867580"/>
            <a:ext cx="2931568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lus:</a:t>
            </a:r>
          </a:p>
          <a:p>
            <a:r>
              <a:rPr lang="fr-FR" dirty="0" smtClean="0"/>
              <a:t>- Evènements</a:t>
            </a:r>
          </a:p>
          <a:p>
            <a:r>
              <a:rPr lang="fr-FR" dirty="0" smtClean="0"/>
              <a:t>- blogs/boites a outils</a:t>
            </a:r>
          </a:p>
          <a:p>
            <a:r>
              <a:rPr lang="fr-FR" dirty="0" smtClean="0"/>
              <a:t>Moins:</a:t>
            </a:r>
          </a:p>
          <a:p>
            <a:r>
              <a:rPr lang="fr-FR" dirty="0" smtClean="0"/>
              <a:t>- Participation a outils/base docu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331" y="2020300"/>
            <a:ext cx="4236249" cy="26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Invitez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les </a:t>
            </a:r>
            <a:r>
              <a:rPr lang="en-US" dirty="0" err="1"/>
              <a:t>techniciens</a:t>
            </a:r>
            <a:r>
              <a:rPr lang="en-US" dirty="0"/>
              <a:t>/</a:t>
            </a:r>
            <a:r>
              <a:rPr lang="en-US" dirty="0" err="1"/>
              <a:t>ingenieurs</a:t>
            </a:r>
            <a:r>
              <a:rPr lang="en-US" dirty="0"/>
              <a:t>/</a:t>
            </a:r>
            <a:r>
              <a:rPr lang="en-US" dirty="0" err="1"/>
              <a:t>chercheurs</a:t>
            </a:r>
            <a:r>
              <a:rPr lang="en-US" dirty="0"/>
              <a:t> qui </a:t>
            </a:r>
            <a:r>
              <a:rPr lang="en-US" dirty="0" err="1"/>
              <a:t>participent</a:t>
            </a:r>
            <a:r>
              <a:rPr lang="en-US" dirty="0"/>
              <a:t> a la construction des diagnostics</a:t>
            </a:r>
          </a:p>
          <a:p>
            <a:pPr lvl="2"/>
            <a:r>
              <a:rPr lang="en-US" dirty="0" err="1"/>
              <a:t>Ouvrir</a:t>
            </a:r>
            <a:r>
              <a:rPr lang="en-US" dirty="0"/>
              <a:t> la discussion technique </a:t>
            </a:r>
          </a:p>
          <a:p>
            <a:pPr lvl="3"/>
            <a:r>
              <a:rPr lang="en-US" dirty="0"/>
              <a:t>sur les </a:t>
            </a:r>
            <a:r>
              <a:rPr lang="en-US" dirty="0" err="1"/>
              <a:t>outils</a:t>
            </a:r>
            <a:r>
              <a:rPr lang="en-US" dirty="0"/>
              <a:t> </a:t>
            </a:r>
            <a:r>
              <a:rPr lang="en-US" dirty="0" err="1"/>
              <a:t>hardwares</a:t>
            </a:r>
            <a:r>
              <a:rPr lang="en-US" dirty="0"/>
              <a:t>: </a:t>
            </a:r>
            <a:r>
              <a:rPr lang="en-US" dirty="0" err="1"/>
              <a:t>convertisseurs</a:t>
            </a:r>
            <a:r>
              <a:rPr lang="en-US" dirty="0"/>
              <a:t>, alimentations, </a:t>
            </a:r>
            <a:r>
              <a:rPr lang="en-US" dirty="0" err="1"/>
              <a:t>translateur</a:t>
            </a:r>
            <a:endParaRPr lang="en-US" dirty="0"/>
          </a:p>
          <a:p>
            <a:pPr lvl="3"/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trucs</a:t>
            </a:r>
            <a:r>
              <a:rPr lang="en-US" dirty="0"/>
              <a:t> et </a:t>
            </a:r>
            <a:r>
              <a:rPr lang="en-US" dirty="0" err="1"/>
              <a:t>astuces</a:t>
            </a:r>
            <a:r>
              <a:rPr lang="en-US" dirty="0"/>
              <a:t>: </a:t>
            </a:r>
            <a:r>
              <a:rPr lang="en-US" dirty="0" err="1"/>
              <a:t>connecteurs</a:t>
            </a:r>
            <a:r>
              <a:rPr lang="en-US" dirty="0"/>
              <a:t>, vides, </a:t>
            </a:r>
            <a:r>
              <a:rPr lang="en-US" dirty="0" err="1"/>
              <a:t>cablages</a:t>
            </a:r>
            <a:r>
              <a:rPr lang="en-US" dirty="0"/>
              <a:t>, </a:t>
            </a:r>
            <a:r>
              <a:rPr lang="en-US" dirty="0" err="1"/>
              <a:t>ajustement</a:t>
            </a:r>
            <a:r>
              <a:rPr lang="en-US" dirty="0"/>
              <a:t>, installation</a:t>
            </a:r>
          </a:p>
          <a:p>
            <a:pPr lvl="3"/>
            <a:r>
              <a:rPr lang="en-US" dirty="0" err="1"/>
              <a:t>Vos</a:t>
            </a:r>
            <a:r>
              <a:rPr lang="en-US" dirty="0"/>
              <a:t> operations: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n’a</a:t>
            </a:r>
            <a:r>
              <a:rPr lang="en-US" dirty="0"/>
              <a:t> pas </a:t>
            </a:r>
            <a:r>
              <a:rPr lang="en-US" dirty="0" err="1"/>
              <a:t>fonctionner</a:t>
            </a:r>
            <a:r>
              <a:rPr lang="en-US" dirty="0"/>
              <a:t> vs </a:t>
            </a:r>
            <a:r>
              <a:rPr lang="en-US" dirty="0" err="1"/>
              <a:t>ce</a:t>
            </a:r>
            <a:r>
              <a:rPr lang="en-US" dirty="0"/>
              <a:t> qui a </a:t>
            </a:r>
            <a:r>
              <a:rPr lang="en-US" dirty="0" err="1"/>
              <a:t>fonctionne</a:t>
            </a:r>
            <a:r>
              <a:rPr lang="en-US" dirty="0"/>
              <a:t>, commissioning, les </a:t>
            </a:r>
            <a:r>
              <a:rPr lang="en-US" dirty="0" err="1"/>
              <a:t>etapes</a:t>
            </a:r>
            <a:endParaRPr lang="en-US" dirty="0"/>
          </a:p>
          <a:p>
            <a:pPr lvl="3"/>
            <a:r>
              <a:rPr lang="en-US" dirty="0"/>
              <a:t>Faire des retours </a:t>
            </a:r>
            <a:r>
              <a:rPr lang="en-US" dirty="0" err="1"/>
              <a:t>d’experiences</a:t>
            </a:r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40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547" y="139699"/>
            <a:ext cx="10515600" cy="1110825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Remerciement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419" y="1372877"/>
            <a:ext cx="9833518" cy="498347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A tous pour votre participation a la réunion du Réseau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A l’</a:t>
            </a:r>
            <a:r>
              <a:rPr lang="fr-FR" dirty="0" err="1" smtClean="0">
                <a:latin typeface="Comic Sans MS" panose="030F0702030302020204" pitchFamily="66" charset="0"/>
              </a:rPr>
              <a:t>IJCLab</a:t>
            </a:r>
            <a:r>
              <a:rPr lang="fr-FR" dirty="0" smtClean="0">
                <a:latin typeface="Comic Sans MS" panose="030F0702030302020204" pitchFamily="66" charset="0"/>
              </a:rPr>
              <a:t> de nous accueillir </a:t>
            </a:r>
          </a:p>
          <a:p>
            <a:pPr lvl="1"/>
            <a:r>
              <a:rPr lang="fr-FR" dirty="0" smtClean="0">
                <a:latin typeface="Comic Sans MS" panose="030F0702030302020204" pitchFamily="66" charset="0"/>
              </a:rPr>
              <a:t>La direction </a:t>
            </a:r>
            <a:r>
              <a:rPr lang="fr-FR" dirty="0" err="1" smtClean="0">
                <a:latin typeface="Comic Sans MS" panose="030F0702030302020204" pitchFamily="66" charset="0"/>
              </a:rPr>
              <a:t>IJCLab</a:t>
            </a:r>
            <a:r>
              <a:rPr lang="fr-FR" dirty="0" smtClean="0">
                <a:latin typeface="Comic Sans MS" panose="030F0702030302020204" pitchFamily="66" charset="0"/>
              </a:rPr>
              <a:t> (</a:t>
            </a:r>
            <a:r>
              <a:rPr lang="fr-FR" dirty="0" err="1" smtClean="0">
                <a:latin typeface="Comic Sans MS" panose="030F0702030302020204" pitchFamily="66" charset="0"/>
              </a:rPr>
              <a:t>S.Bousson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W.Kaabi</a:t>
            </a:r>
            <a:r>
              <a:rPr lang="fr-FR" dirty="0" smtClean="0">
                <a:latin typeface="Comic Sans MS" panose="030F0702030302020204" pitchFamily="66" charset="0"/>
              </a:rPr>
              <a:t>)</a:t>
            </a:r>
          </a:p>
          <a:p>
            <a:pPr lvl="1"/>
            <a:r>
              <a:rPr lang="fr-FR" dirty="0" err="1" smtClean="0">
                <a:latin typeface="Comic Sans MS" panose="030F0702030302020204" pitchFamily="66" charset="0"/>
              </a:rPr>
              <a:t>N.Delerue</a:t>
            </a:r>
            <a:r>
              <a:rPr lang="fr-FR" dirty="0" smtClean="0">
                <a:latin typeface="Comic Sans MS" panose="030F0702030302020204" pitchFamily="66" charset="0"/>
              </a:rPr>
              <a:t> (actions locales)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A </a:t>
            </a:r>
            <a:r>
              <a:rPr lang="fr-FR" dirty="0" err="1" smtClean="0">
                <a:latin typeface="Comic Sans MS" panose="030F0702030302020204" pitchFamily="66" charset="0"/>
              </a:rPr>
              <a:t>A.Lucotte</a:t>
            </a:r>
            <a:r>
              <a:rPr lang="fr-FR" dirty="0" smtClean="0">
                <a:latin typeface="Comic Sans MS" panose="030F0702030302020204" pitchFamily="66" charset="0"/>
              </a:rPr>
              <a:t> (participation)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A </a:t>
            </a:r>
            <a:r>
              <a:rPr lang="fr-FR" dirty="0" err="1" smtClean="0">
                <a:latin typeface="Comic Sans MS" panose="030F0702030302020204" pitchFamily="66" charset="0"/>
              </a:rPr>
              <a:t>R.Cledassou</a:t>
            </a:r>
            <a:r>
              <a:rPr lang="fr-FR" dirty="0" smtClean="0">
                <a:latin typeface="Comic Sans MS" panose="030F0702030302020204" pitchFamily="66" charset="0"/>
              </a:rPr>
              <a:t> (site web/finance, support du réseau)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 smtClean="0">
                <a:latin typeface="Comic Sans MS" panose="030F0702030302020204" pitchFamily="66" charset="0"/>
              </a:rPr>
              <a:t>Membre</a:t>
            </a:r>
            <a:r>
              <a:rPr lang="en-US" dirty="0" smtClean="0">
                <a:latin typeface="Comic Sans MS" panose="030F0702030302020204" pitchFamily="66" charset="0"/>
              </a:rPr>
              <a:t> du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copil</a:t>
            </a:r>
            <a:r>
              <a:rPr lang="en-US" dirty="0" smtClean="0">
                <a:latin typeface="Comic Sans MS" panose="030F0702030302020204" pitchFamily="66" charset="0"/>
              </a:rPr>
              <a:t> du RIF: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C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  <a:r>
              <a:rPr lang="en-US" dirty="0" err="1" smtClean="0">
                <a:latin typeface="Comic Sans MS" panose="030F0702030302020204" pitchFamily="66" charset="0"/>
              </a:rPr>
              <a:t>Peaucelle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Notre liaison local:</a:t>
            </a:r>
          </a:p>
          <a:p>
            <a:pPr lvl="1"/>
            <a:r>
              <a:rPr lang="en-US" dirty="0" err="1" smtClean="0">
                <a:latin typeface="Comic Sans MS" panose="030F0702030302020204" pitchFamily="66" charset="0"/>
              </a:rPr>
              <a:t>N.Delerue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Et les </a:t>
            </a:r>
            <a:r>
              <a:rPr lang="en-US" dirty="0" err="1" smtClean="0">
                <a:latin typeface="Comic Sans MS" panose="030F0702030302020204" pitchFamily="66" charset="0"/>
              </a:rPr>
              <a:t>membres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actifs</a:t>
            </a: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12692" y="4534929"/>
            <a:ext cx="444431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20 inscrits + 4-5 participants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14 présentations techniques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5-6 posters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9 instituts/laboratoires représentés</a:t>
            </a:r>
          </a:p>
          <a:p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5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941" y="35629"/>
            <a:ext cx="2525625" cy="6964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Agenda</a:t>
            </a:r>
            <a:endParaRPr lang="fr-FR" sz="2800" dirty="0">
              <a:solidFill>
                <a:srgbClr val="00B05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71" y="310266"/>
            <a:ext cx="4557424" cy="62617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146" y="1179294"/>
            <a:ext cx="5169975" cy="40194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-80770" y="2603790"/>
            <a:ext cx="151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Accélérateurs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-58133" y="4204701"/>
            <a:ext cx="151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Etudiants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-86187" y="5039235"/>
            <a:ext cx="151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Techniques et expériences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04419" y="3840539"/>
            <a:ext cx="151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Techniques et expériences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869160" y="2626592"/>
            <a:ext cx="151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Accélérateurs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993541" y="1883737"/>
            <a:ext cx="113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Visites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776636" y="6477294"/>
            <a:ext cx="4377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Diner: la </a:t>
            </a:r>
            <a:r>
              <a:rPr lang="fr-FR" dirty="0" err="1" smtClean="0"/>
              <a:t>guichetta</a:t>
            </a:r>
            <a:r>
              <a:rPr lang="fr-FR" dirty="0" smtClean="0"/>
              <a:t>, rue de </a:t>
            </a:r>
            <a:r>
              <a:rPr lang="fr-FR" dirty="0" err="1" smtClean="0"/>
              <a:t>versaille</a:t>
            </a:r>
            <a:r>
              <a:rPr lang="fr-FR" dirty="0" smtClean="0"/>
              <a:t>, Orsay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89300" y="5805612"/>
            <a:ext cx="1820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Poster et Apéro salle 166</a:t>
            </a:r>
            <a:endParaRPr lang="fr-FR" dirty="0"/>
          </a:p>
        </p:txBody>
      </p:sp>
      <p:sp>
        <p:nvSpPr>
          <p:cNvPr id="16" name="Triangle isocèle 15"/>
          <p:cNvSpPr/>
          <p:nvPr/>
        </p:nvSpPr>
        <p:spPr>
          <a:xfrm rot="16200000">
            <a:off x="1178003" y="2548958"/>
            <a:ext cx="672662" cy="524602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 rot="16200000">
            <a:off x="1041230" y="4067845"/>
            <a:ext cx="886522" cy="533177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16200000">
            <a:off x="1041230" y="5021535"/>
            <a:ext cx="886522" cy="533177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/>
          <p:cNvSpPr/>
          <p:nvPr/>
        </p:nvSpPr>
        <p:spPr>
          <a:xfrm rot="16200000">
            <a:off x="1198732" y="5811379"/>
            <a:ext cx="576432" cy="528270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 rot="16200000">
            <a:off x="6714930" y="1793791"/>
            <a:ext cx="834001" cy="528270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 rot="16200000">
            <a:off x="6811313" y="2603961"/>
            <a:ext cx="720342" cy="504181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/>
          <p:cNvSpPr/>
          <p:nvPr/>
        </p:nvSpPr>
        <p:spPr>
          <a:xfrm rot="16200000">
            <a:off x="6594103" y="3943086"/>
            <a:ext cx="1154762" cy="514455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riangle isocèle 22"/>
          <p:cNvSpPr/>
          <p:nvPr/>
        </p:nvSpPr>
        <p:spPr>
          <a:xfrm rot="16200000">
            <a:off x="6962833" y="4606001"/>
            <a:ext cx="338197" cy="528272"/>
          </a:xfrm>
          <a:prstGeom prst="triangl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599" y="1179294"/>
            <a:ext cx="2075909" cy="113769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079209" y="1466599"/>
            <a:ext cx="8350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09:00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166447" y="751882"/>
            <a:ext cx="24718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Visite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de </a:t>
            </a:r>
            <a:r>
              <a:rPr lang="en-US" dirty="0" err="1" smtClean="0">
                <a:solidFill>
                  <a:srgbClr val="FF0000"/>
                </a:solidFill>
              </a:rPr>
              <a:t>ThomX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076" y="9576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Diner: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648" y="1421332"/>
            <a:ext cx="6027683" cy="4351338"/>
          </a:xfrm>
        </p:spPr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Guichetta</a:t>
            </a:r>
            <a:r>
              <a:rPr lang="fr-FR" dirty="0" smtClean="0"/>
              <a:t>, </a:t>
            </a:r>
          </a:p>
          <a:p>
            <a:pPr lvl="1"/>
            <a:r>
              <a:rPr lang="fr-FR" dirty="0" smtClean="0"/>
              <a:t>Rue de Versailles, Orsay</a:t>
            </a:r>
          </a:p>
          <a:p>
            <a:pPr lvl="1"/>
            <a:r>
              <a:rPr lang="en-US" dirty="0" err="1" smtClean="0"/>
              <a:t>Proche</a:t>
            </a:r>
            <a:r>
              <a:rPr lang="en-US" dirty="0" smtClean="0"/>
              <a:t> de </a:t>
            </a:r>
            <a:r>
              <a:rPr lang="en-US" dirty="0" err="1" smtClean="0"/>
              <a:t>l’arret</a:t>
            </a:r>
            <a:r>
              <a:rPr lang="en-US" dirty="0" smtClean="0"/>
              <a:t> RER B du “</a:t>
            </a:r>
            <a:r>
              <a:rPr lang="en-US" dirty="0" err="1" smtClean="0"/>
              <a:t>Guichet</a:t>
            </a:r>
            <a:r>
              <a:rPr lang="en-US" dirty="0" smtClean="0"/>
              <a:t>” et de </a:t>
            </a:r>
            <a:r>
              <a:rPr lang="en-US" dirty="0" err="1" smtClean="0"/>
              <a:t>l’hotel</a:t>
            </a:r>
            <a:r>
              <a:rPr lang="en-US" dirty="0" smtClean="0"/>
              <a:t> d’Orsay</a:t>
            </a:r>
          </a:p>
          <a:p>
            <a:pPr lvl="1"/>
            <a:r>
              <a:rPr lang="en-US" dirty="0" smtClean="0"/>
              <a:t>25 min a pied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883" y="573114"/>
            <a:ext cx="4361793" cy="31986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28" y="3597001"/>
            <a:ext cx="4817186" cy="30806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18" y="4433514"/>
            <a:ext cx="2119789" cy="14076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12" y="4433514"/>
            <a:ext cx="1563269" cy="20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1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68798" y="1065126"/>
            <a:ext cx="5842992" cy="5473786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Thématique:</a:t>
            </a:r>
          </a:p>
          <a:p>
            <a:pPr lvl="1"/>
            <a:r>
              <a:rPr lang="fr-FR" dirty="0" smtClean="0"/>
              <a:t>dédiées aux mesures de faisceaux des accélérateurs notamment mesures d’intensités, transverses, longitudinales, temporelle, d’énergie, d’émittance, de pertes de particules</a:t>
            </a:r>
          </a:p>
          <a:p>
            <a:pPr lvl="1"/>
            <a:r>
              <a:rPr lang="fr-FR" dirty="0"/>
              <a:t>connaissances en capteur, en électronique, en mécanique, en traitement du signal, en physique et logiciel du </a:t>
            </a:r>
            <a:r>
              <a:rPr lang="fr-FR" dirty="0" smtClean="0"/>
              <a:t>domaine</a:t>
            </a:r>
            <a:endParaRPr lang="fr-FR" b="1" dirty="0" smtClean="0"/>
          </a:p>
          <a:p>
            <a:r>
              <a:rPr lang="fr-FR" b="1" dirty="0" smtClean="0"/>
              <a:t>Rôles </a:t>
            </a:r>
            <a:r>
              <a:rPr lang="fr-FR" sz="1900" b="1" dirty="0"/>
              <a:t>(formalisés dans une charte):</a:t>
            </a:r>
          </a:p>
          <a:p>
            <a:pPr lvl="1"/>
            <a:r>
              <a:rPr lang="fr-FR" dirty="0" smtClean="0"/>
              <a:t>Organiser les réunions régulières et journées liées aux problématiques du domaine</a:t>
            </a:r>
          </a:p>
          <a:p>
            <a:pPr lvl="1"/>
            <a:r>
              <a:rPr lang="fr-FR" dirty="0" smtClean="0"/>
              <a:t>Recenser les compétences et expertises techniques</a:t>
            </a:r>
          </a:p>
          <a:p>
            <a:pPr lvl="1"/>
            <a:r>
              <a:rPr lang="fr-FR" dirty="0" smtClean="0"/>
              <a:t>Mettre en relation les experts avec les problématiques rencontrés par la communauté</a:t>
            </a:r>
          </a:p>
          <a:p>
            <a:pPr lvl="1"/>
            <a:r>
              <a:rPr lang="fr-FR" dirty="0" smtClean="0"/>
              <a:t>Identifier une/des thématiques de recherche relevant d’un verrou technologique dans le domaine afin d’en dynamiser la R&amp;D</a:t>
            </a:r>
          </a:p>
          <a:p>
            <a:r>
              <a:rPr lang="fr-FR" b="1" dirty="0" smtClean="0"/>
              <a:t>Effectifs:</a:t>
            </a:r>
          </a:p>
          <a:p>
            <a:pPr lvl="1"/>
            <a:r>
              <a:rPr lang="en-US" dirty="0" smtClean="0"/>
              <a:t>39</a:t>
            </a:r>
            <a:endParaRPr lang="fr-FR" dirty="0" smtClean="0"/>
          </a:p>
          <a:p>
            <a:pPr lvl="1"/>
            <a:r>
              <a:rPr lang="fr-FR" dirty="0" smtClean="0"/>
              <a:t>Nombre de laboratoires/instituts: 12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07/04/2022</a:t>
            </a:fld>
            <a:endParaRPr lang="en-GB" dirty="0"/>
          </a:p>
        </p:txBody>
      </p:sp>
      <p:grpSp>
        <p:nvGrpSpPr>
          <p:cNvPr id="8" name="Groupe 7"/>
          <p:cNvGrpSpPr/>
          <p:nvPr/>
        </p:nvGrpSpPr>
        <p:grpSpPr>
          <a:xfrm>
            <a:off x="7268990" y="1488595"/>
            <a:ext cx="3757206" cy="4867755"/>
            <a:chOff x="5516390" y="1628800"/>
            <a:chExt cx="3627610" cy="42484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6390" y="1628800"/>
              <a:ext cx="3627610" cy="424847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8940" y="2060848"/>
              <a:ext cx="687681" cy="2537306"/>
            </a:xfrm>
            <a:prstGeom prst="rect">
              <a:avLst/>
            </a:prstGeom>
          </p:spPr>
        </p:pic>
      </p:grp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511097" y="144965"/>
            <a:ext cx="10515600" cy="100217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Le RIF: </a:t>
            </a:r>
            <a:r>
              <a:rPr lang="en-US" dirty="0" err="1" smtClean="0">
                <a:solidFill>
                  <a:srgbClr val="00B050"/>
                </a:solidFill>
              </a:rPr>
              <a:t>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quelques</a:t>
            </a:r>
            <a:r>
              <a:rPr lang="en-US" dirty="0" smtClean="0">
                <a:solidFill>
                  <a:srgbClr val="00B050"/>
                </a:solidFill>
              </a:rPr>
              <a:t> mots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0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336" y="588792"/>
            <a:ext cx="2792159" cy="2235414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565" y="1269001"/>
            <a:ext cx="7017835" cy="535258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Liste</a:t>
            </a:r>
            <a:r>
              <a:rPr lang="en-US" dirty="0" smtClean="0"/>
              <a:t> de diffusion: RIF-L (+ </a:t>
            </a:r>
            <a:r>
              <a:rPr lang="en-US" dirty="0" err="1" smtClean="0"/>
              <a:t>indico</a:t>
            </a:r>
            <a:r>
              <a:rPr lang="en-US" dirty="0" smtClean="0"/>
              <a:t> &amp; Atrium)</a:t>
            </a:r>
            <a:endParaRPr lang="fr-FR" dirty="0" smtClean="0"/>
          </a:p>
          <a:p>
            <a:r>
              <a:rPr lang="fr-FR" dirty="0" smtClean="0"/>
              <a:t>1 </a:t>
            </a:r>
            <a:r>
              <a:rPr lang="fr-FR" dirty="0"/>
              <a:t>Réunion en présentiel (</a:t>
            </a:r>
            <a:r>
              <a:rPr lang="fr-FR" dirty="0" smtClean="0"/>
              <a:t>présentation &amp; poster): </a:t>
            </a:r>
            <a:r>
              <a:rPr lang="fr-FR" dirty="0"/>
              <a:t>2019</a:t>
            </a:r>
          </a:p>
          <a:p>
            <a:r>
              <a:rPr lang="fr-FR" dirty="0"/>
              <a:t>20 Réunions en visioconférence </a:t>
            </a:r>
            <a:r>
              <a:rPr lang="fr-FR" dirty="0" smtClean="0"/>
              <a:t>avec présentations </a:t>
            </a:r>
            <a:endParaRPr lang="fr-FR" dirty="0"/>
          </a:p>
          <a:p>
            <a:pPr lvl="1"/>
            <a:r>
              <a:rPr lang="fr-FR" dirty="0"/>
              <a:t>sur les sujets techniques</a:t>
            </a:r>
          </a:p>
          <a:p>
            <a:pPr lvl="2"/>
            <a:r>
              <a:rPr lang="fr-FR" dirty="0"/>
              <a:t>BLM, BPM, émittance-mètre, </a:t>
            </a:r>
            <a:r>
              <a:rPr lang="fr-FR" dirty="0" err="1"/>
              <a:t>diag</a:t>
            </a:r>
            <a:r>
              <a:rPr lang="fr-FR" dirty="0"/>
              <a:t> et machines,…</a:t>
            </a:r>
          </a:p>
          <a:p>
            <a:pPr lvl="1"/>
            <a:r>
              <a:rPr lang="fr-FR" dirty="0"/>
              <a:t>Revue émittance-mètre en France</a:t>
            </a:r>
          </a:p>
          <a:p>
            <a:pPr lvl="1"/>
            <a:r>
              <a:rPr lang="fr-FR" dirty="0"/>
              <a:t>discussion </a:t>
            </a:r>
            <a:r>
              <a:rPr lang="fr-FR" dirty="0" smtClean="0"/>
              <a:t>technologique </a:t>
            </a:r>
            <a:r>
              <a:rPr lang="fr-FR" dirty="0"/>
              <a:t>+ intérêt inter-labo</a:t>
            </a:r>
          </a:p>
          <a:p>
            <a:pPr lvl="1"/>
            <a:r>
              <a:rPr lang="fr-FR" dirty="0"/>
              <a:t>Présentations des Doctorants  </a:t>
            </a:r>
          </a:p>
          <a:p>
            <a:r>
              <a:rPr lang="fr-FR" dirty="0" smtClean="0"/>
              <a:t>Achats/prêts </a:t>
            </a:r>
            <a:r>
              <a:rPr lang="fr-FR" dirty="0"/>
              <a:t>de systèmes pour support diagnostics </a:t>
            </a:r>
          </a:p>
          <a:p>
            <a:pPr lvl="1"/>
            <a:r>
              <a:rPr lang="fr-FR" dirty="0"/>
              <a:t>carte électronique bas bruit (2020), Alimentations haute précision (2021</a:t>
            </a:r>
            <a:r>
              <a:rPr lang="fr-FR" dirty="0" smtClean="0"/>
              <a:t>)</a:t>
            </a:r>
          </a:p>
          <a:p>
            <a:r>
              <a:rPr lang="en-US" dirty="0" smtClean="0"/>
              <a:t>Des </a:t>
            </a:r>
            <a:r>
              <a:rPr lang="en-US" dirty="0" err="1" smtClean="0"/>
              <a:t>groupes</a:t>
            </a:r>
            <a:r>
              <a:rPr lang="en-US" dirty="0" smtClean="0"/>
              <a:t> de travail</a:t>
            </a:r>
          </a:p>
          <a:p>
            <a:pPr lvl="1"/>
            <a:r>
              <a:rPr lang="en-US" dirty="0" err="1" smtClean="0"/>
              <a:t>Mise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place de la </a:t>
            </a:r>
            <a:r>
              <a:rPr lang="en-US" dirty="0" err="1" smtClean="0"/>
              <a:t>charte</a:t>
            </a:r>
            <a:endParaRPr lang="en-US" dirty="0" smtClean="0"/>
          </a:p>
          <a:p>
            <a:pPr lvl="1"/>
            <a:r>
              <a:rPr lang="en-US" dirty="0" err="1" smtClean="0"/>
              <a:t>Sondages</a:t>
            </a:r>
            <a:r>
              <a:rPr lang="en-US" dirty="0" smtClean="0"/>
              <a:t> </a:t>
            </a:r>
            <a:r>
              <a:rPr lang="en-US" dirty="0" err="1" smtClean="0"/>
              <a:t>aupres</a:t>
            </a:r>
            <a:r>
              <a:rPr lang="en-US" dirty="0" smtClean="0"/>
              <a:t> des </a:t>
            </a:r>
            <a:r>
              <a:rPr lang="en-US" dirty="0" err="1" smtClean="0"/>
              <a:t>personnels</a:t>
            </a:r>
            <a:endParaRPr lang="en-US" dirty="0" smtClean="0"/>
          </a:p>
          <a:p>
            <a:pPr lvl="1"/>
            <a:r>
              <a:rPr lang="en-US" dirty="0" smtClean="0"/>
              <a:t>Emittance-</a:t>
            </a:r>
            <a:r>
              <a:rPr lang="en-US" dirty="0" err="1" smtClean="0"/>
              <a:t>metre</a:t>
            </a:r>
            <a:endParaRPr lang="en-US" dirty="0" smtClean="0"/>
          </a:p>
          <a:p>
            <a:r>
              <a:rPr lang="fr-FR" dirty="0" smtClean="0"/>
              <a:t>Rédaction </a:t>
            </a:r>
            <a:r>
              <a:rPr lang="fr-FR" dirty="0"/>
              <a:t>documents </a:t>
            </a:r>
            <a:endParaRPr lang="fr-FR" dirty="0" smtClean="0"/>
          </a:p>
          <a:p>
            <a:pPr lvl="1"/>
            <a:r>
              <a:rPr lang="fr-FR" dirty="0" smtClean="0"/>
              <a:t>état </a:t>
            </a:r>
            <a:r>
              <a:rPr lang="fr-FR" dirty="0"/>
              <a:t>des lieux pour </a:t>
            </a:r>
            <a:r>
              <a:rPr lang="fr-FR" dirty="0" smtClean="0"/>
              <a:t>prospectives</a:t>
            </a:r>
          </a:p>
          <a:p>
            <a:pPr lvl="1"/>
            <a:r>
              <a:rPr lang="en-US" dirty="0"/>
              <a:t>Participation aux </a:t>
            </a:r>
            <a:r>
              <a:rPr lang="en-US" dirty="0" err="1"/>
              <a:t>reflexions</a:t>
            </a:r>
            <a:r>
              <a:rPr lang="en-US" dirty="0"/>
              <a:t> sur le GDR </a:t>
            </a:r>
            <a:r>
              <a:rPr lang="en-US" dirty="0" err="1" smtClean="0"/>
              <a:t>DePhIs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07/04/2022</a:t>
            </a:fld>
            <a:endParaRPr lang="en-GB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52401" y="209346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Activités 2019-2021: 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614" y="3722262"/>
            <a:ext cx="1963006" cy="27909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745" y="4565183"/>
            <a:ext cx="2096626" cy="22555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242" y="1639501"/>
            <a:ext cx="2831750" cy="15878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416" y="2157104"/>
            <a:ext cx="2202955" cy="1339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ZoneTexte 13"/>
          <p:cNvSpPr txBox="1"/>
          <p:nvPr/>
        </p:nvSpPr>
        <p:spPr>
          <a:xfrm>
            <a:off x="8610600" y="1321955"/>
            <a:ext cx="155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La </a:t>
            </a:r>
            <a:r>
              <a:rPr lang="en-US" dirty="0" err="1" smtClean="0">
                <a:latin typeface="Comic Sans MS" panose="030F0702030302020204" pitchFamily="66" charset="0"/>
              </a:rPr>
              <a:t>charte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66188" y="421931"/>
            <a:ext cx="26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Indico</a:t>
            </a:r>
            <a:r>
              <a:rPr lang="en-US" dirty="0" smtClean="0">
                <a:latin typeface="Comic Sans MS" panose="030F0702030302020204" pitchFamily="66" charset="0"/>
              </a:rPr>
              <a:t> et atrium/</a:t>
            </a:r>
            <a:r>
              <a:rPr lang="en-US" dirty="0" err="1" smtClean="0">
                <a:latin typeface="Comic Sans MS" panose="030F0702030302020204" pitchFamily="66" charset="0"/>
              </a:rPr>
              <a:t>cnrs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694992" y="4155179"/>
            <a:ext cx="93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WP5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029228" y="3375601"/>
            <a:ext cx="179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Prospectives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0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3911" y="795380"/>
            <a:ext cx="6213286" cy="451802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Activités supplémentaires:</a:t>
            </a:r>
          </a:p>
          <a:p>
            <a:pPr lvl="1"/>
            <a:r>
              <a:rPr lang="fr-FR" dirty="0" smtClean="0"/>
              <a:t>R&amp;T = support et diffusion </a:t>
            </a:r>
          </a:p>
          <a:p>
            <a:pPr lvl="1"/>
            <a:r>
              <a:rPr lang="fr-FR" dirty="0" smtClean="0"/>
              <a:t>Contact pour diffusion </a:t>
            </a:r>
          </a:p>
          <a:p>
            <a:r>
              <a:rPr lang="fr-FR" dirty="0" smtClean="0"/>
              <a:t>Activités collatérales (par membres):</a:t>
            </a:r>
          </a:p>
          <a:p>
            <a:pPr lvl="1"/>
            <a:r>
              <a:rPr lang="fr-FR" dirty="0" smtClean="0"/>
              <a:t>A école:</a:t>
            </a:r>
          </a:p>
          <a:p>
            <a:pPr lvl="2"/>
            <a:r>
              <a:rPr lang="fr-FR" dirty="0" smtClean="0"/>
              <a:t>Ecole Accélérateur IN2P3 (</a:t>
            </a:r>
            <a:r>
              <a:rPr lang="fr-FR" dirty="0" err="1" smtClean="0"/>
              <a:t>Frejus</a:t>
            </a:r>
            <a:r>
              <a:rPr lang="fr-FR" dirty="0" smtClean="0"/>
              <a:t>): Diagnostics 2020</a:t>
            </a:r>
            <a:endParaRPr lang="fr-FR" dirty="0" smtClean="0">
              <a:sym typeface="Wingdings" panose="05000000000000000000" pitchFamily="2" charset="2"/>
            </a:endParaRPr>
          </a:p>
          <a:p>
            <a:pPr lvl="2"/>
            <a:r>
              <a:rPr lang="fr-FR" dirty="0" smtClean="0"/>
              <a:t>Dipl. </a:t>
            </a:r>
            <a:r>
              <a:rPr lang="fr-FR" dirty="0" err="1" smtClean="0"/>
              <a:t>Univ</a:t>
            </a:r>
            <a:r>
              <a:rPr lang="fr-FR" dirty="0" smtClean="0"/>
              <a:t>. des deux infinis: Accélérateurs et Diagnostics 2021</a:t>
            </a:r>
          </a:p>
          <a:p>
            <a:pPr lvl="1"/>
            <a:r>
              <a:rPr lang="fr-FR" dirty="0" smtClean="0"/>
              <a:t>Workshop et Journées:</a:t>
            </a:r>
          </a:p>
          <a:p>
            <a:pPr lvl="2"/>
            <a:r>
              <a:rPr lang="fr-FR" dirty="0" smtClean="0"/>
              <a:t>Journée R&amp;T IN2P3</a:t>
            </a:r>
          </a:p>
          <a:p>
            <a:pPr lvl="2"/>
            <a:r>
              <a:rPr lang="fr-FR" dirty="0" smtClean="0"/>
              <a:t>Journée accélérateurs  de la SFP 2019/2021</a:t>
            </a:r>
          </a:p>
          <a:p>
            <a:pPr lvl="3"/>
            <a:r>
              <a:rPr lang="fr-FR" dirty="0" smtClean="0"/>
              <a:t>Lien sur le site de la SFP</a:t>
            </a:r>
          </a:p>
          <a:p>
            <a:pPr lvl="2"/>
            <a:r>
              <a:rPr lang="fr-FR" dirty="0" smtClean="0"/>
              <a:t>Journée Technique des détecteurs - JTD21</a:t>
            </a:r>
          </a:p>
          <a:p>
            <a:pPr lvl="2"/>
            <a:r>
              <a:rPr lang="fr-FR" dirty="0" smtClean="0"/>
              <a:t>Workshop "Physique et détecteurs à la frontière« 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endParaRPr lang="fr-FR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IN2P3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41250" y="0"/>
            <a:ext cx="10515600" cy="1010802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Activités 2019-2021: 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1250" y="5467468"/>
            <a:ext cx="818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Faire en sorte que les activités du RIF et sur les diagnostics </a:t>
            </a:r>
            <a:r>
              <a:rPr lang="fr-FR" dirty="0" err="1" smtClean="0"/>
              <a:t>soientt</a:t>
            </a:r>
            <a:r>
              <a:rPr lang="fr-FR" dirty="0" smtClean="0"/>
              <a:t> connu et participent a aider a définir les activités qui y sont associées, tisser les liens externes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 même auprès des jeunes, des instances, des autres détecteurs, des industriels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2544804"/>
            <a:ext cx="2050758" cy="29226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68" y="2791885"/>
            <a:ext cx="2674510" cy="162904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493" y="869271"/>
            <a:ext cx="2613814" cy="147817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14" name="Connecteur droit avec flèche 13"/>
          <p:cNvCxnSpPr/>
          <p:nvPr/>
        </p:nvCxnSpPr>
        <p:spPr>
          <a:xfrm flipV="1">
            <a:off x="5857103" y="1608358"/>
            <a:ext cx="1065688" cy="136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6389947" y="3680767"/>
            <a:ext cx="761899" cy="450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53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Vitrine du réseau – site web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99795"/>
            <a:ext cx="9235440" cy="1868119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Site </a:t>
            </a:r>
            <a:r>
              <a:rPr lang="fr-FR" dirty="0" err="1" smtClean="0"/>
              <a:t>tech</a:t>
            </a:r>
            <a:r>
              <a:rPr lang="fr-FR" dirty="0" smtClean="0"/>
              <a:t>-news</a:t>
            </a:r>
          </a:p>
          <a:p>
            <a:pPr lvl="1"/>
            <a:r>
              <a:rPr lang="fr-FR" dirty="0" smtClean="0"/>
              <a:t>Site du RIF: Les informations les plus utiles</a:t>
            </a:r>
          </a:p>
          <a:p>
            <a:pPr lvl="1"/>
            <a:r>
              <a:rPr lang="fr-FR" dirty="0">
                <a:hlinkClick r:id="rId2"/>
              </a:rPr>
              <a:t>https://tech-news.in2p3.fr/reseau-instrumentation-faisceau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pPr lvl="1"/>
            <a:r>
              <a:rPr lang="fr-FR" dirty="0" smtClean="0"/>
              <a:t>Remis a jour en mars 2022</a:t>
            </a:r>
          </a:p>
          <a:p>
            <a:pPr lvl="1"/>
            <a:r>
              <a:rPr lang="fr-FR" dirty="0" smtClean="0"/>
              <a:t>Article sur les diagnostics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emittance-metre</a:t>
            </a:r>
            <a:endParaRPr lang="fr-FR" dirty="0" smtClean="0">
              <a:sym typeface="Wingdings" panose="05000000000000000000" pitchFamily="2" charset="2"/>
            </a:endParaRP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Vous avez des news, des articles a soumettre?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81B-C47E-43AC-AF52-689AA0C3806F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47" y="3297603"/>
            <a:ext cx="4814653" cy="24644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250" y="2368280"/>
            <a:ext cx="1863716" cy="41706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511" y="2225358"/>
            <a:ext cx="2397332" cy="419101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323751" y="1833854"/>
            <a:ext cx="36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Article sur emittance-</a:t>
            </a:r>
            <a:r>
              <a:rPr lang="en-US" dirty="0" err="1" smtClean="0">
                <a:latin typeface="Comic Sans MS" panose="030F0702030302020204" pitchFamily="66" charset="0"/>
              </a:rPr>
              <a:t>metre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771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4006</TotalTime>
  <Words>1352</Words>
  <Application>Microsoft Office PowerPoint</Application>
  <PresentationFormat>Grand écran</PresentationFormat>
  <Paragraphs>247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Wingdings</vt:lpstr>
      <vt:lpstr>Thème Office</vt:lpstr>
      <vt:lpstr>Réseau Instrumentation Faisceau (RIF)</vt:lpstr>
      <vt:lpstr>Agenda global</vt:lpstr>
      <vt:lpstr>Remerciement</vt:lpstr>
      <vt:lpstr>Agenda</vt:lpstr>
      <vt:lpstr>Diner:</vt:lpstr>
      <vt:lpstr>Le RIF: En quelques mots</vt:lpstr>
      <vt:lpstr>Activités 2019-2021: </vt:lpstr>
      <vt:lpstr>Activités 2019-2021: </vt:lpstr>
      <vt:lpstr>Vitrine du réseau – site web</vt:lpstr>
      <vt:lpstr>Et finalement</vt:lpstr>
      <vt:lpstr>Objectifs de cette Réunion :</vt:lpstr>
      <vt:lpstr>Des discussions</vt:lpstr>
      <vt:lpstr>Présentation PowerPoint</vt:lpstr>
      <vt:lpstr>Présentation PowerPoint</vt:lpstr>
      <vt:lpstr>Présentation PowerPoint</vt:lpstr>
      <vt:lpstr>Nos Attentes (votre retour)</vt:lpstr>
      <vt:lpstr>Discussions</vt:lpstr>
      <vt:lpstr>GT sondage (visioconf 16 du 14/04/2021)</vt:lpstr>
      <vt:lpstr>GT sondage (analyse préliminaire)</vt:lpstr>
      <vt:lpstr>GT sondage (analyse préliminaire)</vt:lpstr>
      <vt:lpstr>GT sondage (analyse préliminaire)</vt:lpstr>
      <vt:lpstr>GT sondage (analyse préliminaire)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freddy poirier</dc:creator>
  <cp:lastModifiedBy>freddy poirier</cp:lastModifiedBy>
  <cp:revision>99</cp:revision>
  <dcterms:created xsi:type="dcterms:W3CDTF">2018-06-07T12:04:59Z</dcterms:created>
  <dcterms:modified xsi:type="dcterms:W3CDTF">2022-04-07T08:18:31Z</dcterms:modified>
</cp:coreProperties>
</file>