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454" r:id="rId4"/>
    <p:sldId id="263" r:id="rId5"/>
    <p:sldId id="453" r:id="rId6"/>
    <p:sldId id="258" r:id="rId7"/>
    <p:sldId id="456" r:id="rId8"/>
    <p:sldId id="264" r:id="rId9"/>
    <p:sldId id="279" r:id="rId10"/>
    <p:sldId id="440" r:id="rId11"/>
    <p:sldId id="468" r:id="rId12"/>
    <p:sldId id="457" r:id="rId13"/>
    <p:sldId id="458" r:id="rId14"/>
    <p:sldId id="338" r:id="rId15"/>
    <p:sldId id="469" r:id="rId16"/>
    <p:sldId id="470" r:id="rId17"/>
    <p:sldId id="337" r:id="rId18"/>
    <p:sldId id="462" r:id="rId19"/>
    <p:sldId id="479" r:id="rId20"/>
    <p:sldId id="482" r:id="rId21"/>
    <p:sldId id="481" r:id="rId22"/>
    <p:sldId id="473" r:id="rId23"/>
    <p:sldId id="474" r:id="rId24"/>
    <p:sldId id="441" r:id="rId25"/>
    <p:sldId id="281" r:id="rId26"/>
    <p:sldId id="484" r:id="rId27"/>
    <p:sldId id="478" r:id="rId28"/>
    <p:sldId id="477" r:id="rId29"/>
    <p:sldId id="460" r:id="rId30"/>
    <p:sldId id="455" r:id="rId31"/>
    <p:sldId id="275" r:id="rId32"/>
    <p:sldId id="435" r:id="rId33"/>
    <p:sldId id="341" r:id="rId34"/>
    <p:sldId id="485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6374" autoAdjust="0"/>
  </p:normalViewPr>
  <p:slideViewPr>
    <p:cSldViewPr snapToGrid="0">
      <p:cViewPr varScale="1">
        <p:scale>
          <a:sx n="86" d="100"/>
          <a:sy n="86" d="100"/>
        </p:scale>
        <p:origin x="60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D0A56-7416-46AE-84DE-CBB4A1CDB955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E9856-6ACF-453C-9F85-0F725B5D4A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079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395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010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942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modèle géométrique sur </a:t>
            </a:r>
            <a:r>
              <a:rPr lang="fr-FR" dirty="0" err="1"/>
              <a:t>comsol</a:t>
            </a:r>
            <a:r>
              <a:rPr lang="fr-FR" dirty="0"/>
              <a:t> : diamant strippé sur </a:t>
            </a:r>
            <a:r>
              <a:rPr lang="fr-FR" dirty="0" err="1"/>
              <a:t>chaques</a:t>
            </a:r>
            <a:r>
              <a:rPr lang="fr-FR" dirty="0"/>
              <a:t> faces.</a:t>
            </a:r>
          </a:p>
          <a:p>
            <a:r>
              <a:rPr lang="fr-FR" dirty="0"/>
              <a:t>Cube d’air pour continuité</a:t>
            </a:r>
          </a:p>
          <a:p>
            <a:r>
              <a:rPr lang="fr-FR" dirty="0"/>
              <a:t>Maillage trop grossier au début =&gt; pas de dérive calculable.</a:t>
            </a:r>
          </a:p>
          <a:p>
            <a:r>
              <a:rPr lang="fr-FR" dirty="0"/>
              <a:t>Maillage plus fin après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097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056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004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680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102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071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019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769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97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558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480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796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9856-6ACF-453C-9F85-0F725B5D4A4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22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8859E4-C399-4649-802C-9773E26F0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191D18-DC57-4818-9B54-F6DD32F01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BC95FA-6316-4DC4-994F-91812DAD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D482C-8193-48CA-BCA4-8073197DC5A6}" type="datetime1">
              <a:rPr lang="fr-FR" smtClean="0"/>
              <a:t>07/04/2022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8B7E5E-4C94-421F-A86A-A7835D18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C134CF-986A-483F-BD18-41A27B839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36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189641-A0F4-4B73-8DEE-9C122FE45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480275-101F-48EC-8625-7FF588D80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FD14E6-5489-43DD-8F22-55DD206F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EFC51-7419-4B51-8686-4C8C074DF4E5}" type="datetime1">
              <a:rPr lang="fr-FR" smtClean="0"/>
              <a:t>07/04/2022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1C3A78-3FFA-4009-926C-1FB32AFB9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D714C8-653E-441D-AB76-CA3D815AA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67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DAA2386-AEF4-4C8B-8247-0C806FF1F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977482-6E57-469F-AD61-DFB3F2692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63E81B-7462-40AE-9CA1-E5F052222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1918-4001-4448-8E01-396BAAD2F424}" type="datetime1">
              <a:rPr lang="fr-FR" smtClean="0"/>
              <a:t>07/04/2022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146544-F0D3-48E9-972F-AEEAAE49A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2994E8-080F-41A0-8D48-0100602D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66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6E993B-E8C1-4D84-93A7-E81790ABC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65E08B-8D49-4E98-B115-35062773B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8C839E-437E-48A2-9A1D-428E44A79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E4B04-30FB-4174-A07E-115E33405645}" type="datetime1">
              <a:rPr lang="fr-FR" smtClean="0"/>
              <a:t>07/04/2022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87E8D0-BB0B-4272-A7AD-EF51FEEA0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8C0DE8-C92F-498D-A50D-48862B9B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05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75298-179C-4743-818A-E1BAAB8F0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71CA80-A078-4860-B55A-10EFCC2B0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E5C0DA-D84B-4410-AF51-687AFDBF5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2D98-D24E-419D-951E-0B105AF45BE8}" type="datetime1">
              <a:rPr lang="fr-FR" smtClean="0"/>
              <a:t>07/04/2022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6BECDC-5DFF-4E72-942A-64143E631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564B85-7BB8-4BAA-AB84-BBEF22568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34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AD344-DC84-48CA-AB4C-FB2E6B4F1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14B569-847F-42A6-9130-ED3766D7B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3053A4-85F5-4816-939F-E7A773744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C60A3D-B62A-4FBA-A658-98410C9A5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4EA5-2DC4-4445-A872-00F48EF79467}" type="datetime1">
              <a:rPr lang="fr-FR" smtClean="0"/>
              <a:t>07/04/2022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19A985-51BB-448D-AB16-5EB4312A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B10B41-CAF8-4387-93AB-BA3D9C60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74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40246-9E3E-4FEA-8EE6-E0C6AB714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842154-9B45-4507-A618-396DBEB28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54636BA-3515-4904-868D-D48F46AA0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2489912-A638-40ED-9B20-E33D51B2EC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67D322-F432-498E-86D5-19CDC257E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84E7063-90D3-40FB-97A6-613B5125B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D6C7-2935-4716-B2B7-79D5EBC4E8D1}" type="datetime1">
              <a:rPr lang="fr-FR" smtClean="0"/>
              <a:t>07/04/2022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B19D5B6-9340-43E9-84AB-513AFAD5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D9EFB8-5A49-46A9-A90F-FA3999348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17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F9170-D361-4BD7-9359-86EBDBDEF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C491E3-634A-4B0A-9B7D-24B800D48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77B8-A710-49E6-A793-AAB0BD50B08F}" type="datetime1">
              <a:rPr lang="fr-FR" smtClean="0"/>
              <a:t>07/04/2022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81B06B-8A9F-41D1-B942-850E462E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A6FBD3-6047-498E-9455-A8C14F6F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15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62891E4-AD62-48C1-B4CD-4D278FDBA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5458-7772-469D-B29D-1352348F0E20}" type="datetime1">
              <a:rPr lang="fr-FR" smtClean="0"/>
              <a:t>07/04/2022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CD1FB4-94AA-450B-898B-95C916219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D7AE2F-A069-4D67-A247-61CF0A1B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08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1FB6D1-3A5C-4867-8152-D696F9573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9E302B-F572-4B4F-9A25-EA511D576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9471E7-F3D6-414D-A785-344FD0BC8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529469-1AD2-47B3-8A86-161C99840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31B9-E7C8-4C5E-8922-D050E16B3E54}" type="datetime1">
              <a:rPr lang="fr-FR" smtClean="0"/>
              <a:t>07/04/2022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6BEE3D-BB70-4512-BFC8-20E440D4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6BD96A-62A2-4EE5-80E4-A06AC42AD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400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C51D7E-B6D4-4E91-BC61-38EC4B817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F0A45E2-4B91-458B-9BEF-4D4080655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7D7B6F-D300-429C-9D88-EE213D208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7F89BB-3319-4F51-93D9-9200B047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626BE-493B-428B-BD99-23773B6E82A0}" type="datetime1">
              <a:rPr lang="fr-FR" smtClean="0"/>
              <a:t>07/04/2022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44FC0A-D660-47AB-8EAF-358E9FD0B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80D00E-2E86-44BD-9363-9282FCA49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552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7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0586327-DE82-4A5E-A730-74636651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6D1A89-B20B-42BC-832E-4BE6B8EDC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8B03EE-6446-4510-965C-747511941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CDC-A4E8-4B6F-9103-5E3861FC5C67}" type="datetime1">
              <a:rPr lang="fr-FR" smtClean="0"/>
              <a:t>07/04/2022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5DD40F-C54D-4902-9B04-943663FA5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Présentation du RIF - 7 Avril 2022 - MOLLE Robin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B6B5DA-520A-4CE0-8C52-5318B0648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D30C-11D5-4E23-BCB1-1C3A65CF0B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34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3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8429/JACoW-IPAC2019-TUPTS008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11" Type="http://schemas.openxmlformats.org/officeDocument/2006/relationships/image" Target="../media/image35.png"/><Relationship Id="rId5" Type="http://schemas.openxmlformats.org/officeDocument/2006/relationships/hyperlink" Target="http://www.theses.fr/2020GRALY045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doi.org/10.18429/JACoW-IPAC2019-TUPTS008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s20226648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hyperlink" Target="https://doi.org/10.3390/s20226648" TargetMode="Externa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researchgate.net/deref/http%3A%2F%2Fdx.doi.org%2F10.1051%2Fepjconf%2F20123502003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researchgate.net/publication/272623275_Experimental_determination_of_absorbed_dose_to_water_in_a_scanned_proton_beam_using_a_water_calorimeter_and_an_ionization_chamber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doi.org/10.18429/JACoW-IPAC2019-TUPTS00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researchgate.net/publication/278645736_Synthesis_of_high_quality_diamond_film_for_the_dosimeter_realization_in_the_radiotherapy_domai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D78A32-3F7E-49DC-9CF9-E726F0DFE2D2}"/>
              </a:ext>
            </a:extLst>
          </p:cNvPr>
          <p:cNvSpPr/>
          <p:nvPr/>
        </p:nvSpPr>
        <p:spPr>
          <a:xfrm>
            <a:off x="9753600" y="203199"/>
            <a:ext cx="2392680" cy="919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2DE9117-BF79-42F8-9C6B-4C5711354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849" y="1177134"/>
            <a:ext cx="10020300" cy="23876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ANR - DIAMMONI : R&amp;D Moniteur Faisceau en technologie diamant pour ARRONAX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430F7DC-B57D-43B2-8739-3EC7FA6E2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506390"/>
            <a:ext cx="9144000" cy="1655762"/>
          </a:xfrm>
        </p:spPr>
        <p:txBody>
          <a:bodyPr>
            <a:normAutofit/>
          </a:bodyPr>
          <a:lstStyle/>
          <a:p>
            <a:r>
              <a:rPr lang="fr-FR" sz="3200" dirty="0"/>
              <a:t>Molle Robin</a:t>
            </a:r>
          </a:p>
          <a:p>
            <a:pPr>
              <a:lnSpc>
                <a:spcPct val="100000"/>
              </a:lnSpc>
            </a:pPr>
            <a:r>
              <a:rPr lang="fr-FR" sz="2000" dirty="0"/>
              <a:t>Doctorant LPSC/ARRONAX-SUBATECH</a:t>
            </a:r>
          </a:p>
          <a:p>
            <a:r>
              <a:rPr lang="fr-FR" sz="2000" dirty="0"/>
              <a:t>robin.molle@lpsc.in2p3.fr</a:t>
            </a:r>
          </a:p>
        </p:txBody>
      </p:sp>
      <p:pic>
        <p:nvPicPr>
          <p:cNvPr id="1026" name="Picture 2" descr="Liens - LPSC-SI">
            <a:extLst>
              <a:ext uri="{FF2B5EF4-FFF2-40B4-BE49-F238E27FC236}">
                <a16:creationId xmlns:a16="http://schemas.microsoft.com/office/drawing/2014/main" id="{9310B028-370E-469D-9214-75F73113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1" y="4431396"/>
            <a:ext cx="3522485" cy="18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P ARRONAX - Arronax Nantes">
            <a:extLst>
              <a:ext uri="{FF2B5EF4-FFF2-40B4-BE49-F238E27FC236}">
                <a16:creationId xmlns:a16="http://schemas.microsoft.com/office/drawing/2014/main" id="{9C18EDCD-B2BE-47D4-87D2-B7C5C64A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7" y="4891086"/>
            <a:ext cx="37052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batech - laboratoire de physique subatomique et des technologies  associées - Domaines d&amp;#39;expertise">
            <a:extLst>
              <a:ext uri="{FF2B5EF4-FFF2-40B4-BE49-F238E27FC236}">
                <a16:creationId xmlns:a16="http://schemas.microsoft.com/office/drawing/2014/main" id="{FD9631CF-52CB-413D-B335-E58D7B564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404" y="4539455"/>
            <a:ext cx="3942290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entre national de la recherche scientifique — Wikipédia">
            <a:extLst>
              <a:ext uri="{FF2B5EF4-FFF2-40B4-BE49-F238E27FC236}">
                <a16:creationId xmlns:a16="http://schemas.microsoft.com/office/drawing/2014/main" id="{F7B7092F-2E4F-4FDE-AE3F-14B1636D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44" y="62048"/>
            <a:ext cx="1439596" cy="143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usiness intelligence for people, un projet ANR labellisé pour favoriser  l&amp;#39;appropriation de ces outils par un public de non spécialiste - Télécom  Saint-Étienne">
            <a:extLst>
              <a:ext uri="{FF2B5EF4-FFF2-40B4-BE49-F238E27FC236}">
                <a16:creationId xmlns:a16="http://schemas.microsoft.com/office/drawing/2014/main" id="{1DC65DBC-7338-4504-882F-BCF89248F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5" b="32252"/>
          <a:stretch/>
        </p:blipFill>
        <p:spPr bwMode="auto">
          <a:xfrm>
            <a:off x="9753600" y="322870"/>
            <a:ext cx="2392680" cy="69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F38038-93CE-498F-A523-4CD969821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2B2E13-EE10-4669-AE9F-CB731F55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2960782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10</a:t>
            </a:fld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C631389-507E-49E3-A30A-74C258D0FCDA}"/>
              </a:ext>
            </a:extLst>
          </p:cNvPr>
          <p:cNvPicPr/>
          <p:nvPr/>
        </p:nvPicPr>
        <p:blipFill rotWithShape="1">
          <a:blip r:embed="rId3"/>
          <a:srcRect l="59483" t="4535" r="2030" b="59229"/>
          <a:stretch/>
        </p:blipFill>
        <p:spPr bwMode="auto">
          <a:xfrm>
            <a:off x="3938300" y="1901340"/>
            <a:ext cx="3594558" cy="2648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8A46B20-ABB1-4C6A-A251-894AA2A1DC96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4781692" y="3464090"/>
            <a:ext cx="784140" cy="21165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976134F-07CC-4B19-A6B0-B1210D659DF0}"/>
              </a:ext>
            </a:extLst>
          </p:cNvPr>
          <p:cNvCxnSpPr>
            <a:cxnSpLocks/>
            <a:stCxn id="45" idx="0"/>
          </p:cNvCxnSpPr>
          <p:nvPr/>
        </p:nvCxnSpPr>
        <p:spPr>
          <a:xfrm flipH="1" flipV="1">
            <a:off x="6178025" y="3831854"/>
            <a:ext cx="703762" cy="17338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D2BA2BFD-6D4E-4D79-9AF6-B509C0F9CF1F}"/>
              </a:ext>
            </a:extLst>
          </p:cNvPr>
          <p:cNvSpPr txBox="1"/>
          <p:nvPr/>
        </p:nvSpPr>
        <p:spPr>
          <a:xfrm>
            <a:off x="2071598" y="5576589"/>
            <a:ext cx="1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Fils de Bonding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8C917C1-5DA2-448F-A0A5-AF423E4B144E}"/>
              </a:ext>
            </a:extLst>
          </p:cNvPr>
          <p:cNvSpPr txBox="1"/>
          <p:nvPr/>
        </p:nvSpPr>
        <p:spPr>
          <a:xfrm>
            <a:off x="3414289" y="5580686"/>
            <a:ext cx="2734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</a:t>
            </a:r>
          </a:p>
          <a:p>
            <a:pPr algn="ctr"/>
            <a:r>
              <a:rPr lang="fr-FR" dirty="0">
                <a:latin typeface="+mj-lt"/>
              </a:rPr>
              <a:t>par pistes sur face avant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BABAD0D-BA4F-477B-937E-96A72C5AE028}"/>
              </a:ext>
            </a:extLst>
          </p:cNvPr>
          <p:cNvSpPr txBox="1"/>
          <p:nvPr/>
        </p:nvSpPr>
        <p:spPr>
          <a:xfrm>
            <a:off x="5802344" y="5565740"/>
            <a:ext cx="2158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 </a:t>
            </a:r>
          </a:p>
          <a:p>
            <a:pPr algn="ctr"/>
            <a:r>
              <a:rPr lang="fr-FR" dirty="0">
                <a:latin typeface="+mj-lt"/>
              </a:rPr>
              <a:t>Pleine plaque sur face arrière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B7C7DD-1234-43D1-BAFF-A6A2E74305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3" t="61801" r="44667" b="30107"/>
          <a:stretch/>
        </p:blipFill>
        <p:spPr>
          <a:xfrm>
            <a:off x="8427626" y="1866732"/>
            <a:ext cx="3085306" cy="2807035"/>
          </a:xfrm>
          <a:prstGeom prst="rect">
            <a:avLst/>
          </a:prstGeom>
        </p:spPr>
      </p:pic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BD5B42D-30E5-420A-B66A-0E583786154F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8759207" y="3874231"/>
            <a:ext cx="249004" cy="16787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EE0A32E-8DF0-4476-9A24-84B5E5495FDB}"/>
              </a:ext>
            </a:extLst>
          </p:cNvPr>
          <p:cNvCxnSpPr>
            <a:cxnSpLocks/>
            <a:stCxn id="34" idx="0"/>
          </p:cNvCxnSpPr>
          <p:nvPr/>
        </p:nvCxnSpPr>
        <p:spPr>
          <a:xfrm flipH="1" flipV="1">
            <a:off x="10288470" y="3739230"/>
            <a:ext cx="451802" cy="1829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6E36B44D-078A-4798-AE0F-9BCC69A8107A}"/>
              </a:ext>
            </a:extLst>
          </p:cNvPr>
          <p:cNvSpPr txBox="1"/>
          <p:nvPr/>
        </p:nvSpPr>
        <p:spPr>
          <a:xfrm>
            <a:off x="7962635" y="5553007"/>
            <a:ext cx="1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Fils de Bonding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A3C8DF3-49D3-45DF-A31E-FC6D59DE2102}"/>
              </a:ext>
            </a:extLst>
          </p:cNvPr>
          <p:cNvSpPr txBox="1"/>
          <p:nvPr/>
        </p:nvSpPr>
        <p:spPr>
          <a:xfrm>
            <a:off x="9372869" y="5568970"/>
            <a:ext cx="2734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</a:t>
            </a:r>
          </a:p>
          <a:p>
            <a:pPr algn="ctr"/>
            <a:r>
              <a:rPr lang="fr-FR" dirty="0">
                <a:latin typeface="+mj-lt"/>
              </a:rPr>
              <a:t>par pistes orthogonales</a:t>
            </a:r>
          </a:p>
          <a:p>
            <a:pPr algn="ctr"/>
            <a:r>
              <a:rPr lang="fr-FR" dirty="0">
                <a:latin typeface="+mj-lt"/>
              </a:rPr>
              <a:t>sur faces avant et arrière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E02D9564-C732-478F-B86F-75EDCED9BF00}"/>
              </a:ext>
            </a:extLst>
          </p:cNvPr>
          <p:cNvSpPr txBox="1"/>
          <p:nvPr/>
        </p:nvSpPr>
        <p:spPr>
          <a:xfrm>
            <a:off x="190000" y="5565740"/>
            <a:ext cx="1945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 face pleine avant et arrière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38C1EAE4-EDCC-4338-87E3-1A1427BA69F9}"/>
              </a:ext>
            </a:extLst>
          </p:cNvPr>
          <p:cNvGrpSpPr/>
          <p:nvPr/>
        </p:nvGrpSpPr>
        <p:grpSpPr>
          <a:xfrm>
            <a:off x="-236801" y="1718091"/>
            <a:ext cx="3818202" cy="3421817"/>
            <a:chOff x="-179488" y="1272861"/>
            <a:chExt cx="3818202" cy="342181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ADFFC8B-C44D-4500-9F9D-C1C51F16868B}"/>
                </a:ext>
              </a:extLst>
            </p:cNvPr>
            <p:cNvSpPr/>
            <p:nvPr/>
          </p:nvSpPr>
          <p:spPr>
            <a:xfrm>
              <a:off x="261257" y="1272861"/>
              <a:ext cx="3377457" cy="32911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7301D480-EBCC-4849-B160-A7320B4CAD50}"/>
                </a:ext>
              </a:extLst>
            </p:cNvPr>
            <p:cNvGrpSpPr/>
            <p:nvPr/>
          </p:nvGrpSpPr>
          <p:grpSpPr>
            <a:xfrm>
              <a:off x="-179488" y="1343356"/>
              <a:ext cx="3720537" cy="3351322"/>
              <a:chOff x="-179488" y="1343356"/>
              <a:chExt cx="3720537" cy="3351322"/>
            </a:xfrm>
          </p:grpSpPr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09D5B5BC-B7ED-4C41-9A34-6406E94E59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71676"/>
              <a:stretch/>
            </p:blipFill>
            <p:spPr>
              <a:xfrm rot="5400000">
                <a:off x="-2106" y="1165974"/>
                <a:ext cx="1581441" cy="1936206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58AA62BC-99A2-4B78-8D1D-825637F51C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1081" r="42255"/>
              <a:stretch/>
            </p:blipFill>
            <p:spPr>
              <a:xfrm rot="5400000">
                <a:off x="1825885" y="1160745"/>
                <a:ext cx="1494121" cy="1936206"/>
              </a:xfrm>
              <a:prstGeom prst="rect">
                <a:avLst/>
              </a:prstGeom>
            </p:spPr>
          </p:pic>
          <p:pic>
            <p:nvPicPr>
              <p:cNvPr id="55" name="Image 54">
                <a:extLst>
                  <a:ext uri="{FF2B5EF4-FFF2-40B4-BE49-F238E27FC236}">
                    <a16:creationId xmlns:a16="http://schemas.microsoft.com/office/drawing/2014/main" id="{C0FA7086-4449-4C3A-BFD7-42F0D00BA7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7434"/>
              <a:stretch/>
            </p:blipFill>
            <p:spPr>
              <a:xfrm>
                <a:off x="611005" y="2758472"/>
                <a:ext cx="2385242" cy="1936206"/>
              </a:xfrm>
              <a:prstGeom prst="rect">
                <a:avLst/>
              </a:prstGeom>
            </p:spPr>
          </p:pic>
        </p:grpSp>
      </p:grp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EEA471CA-6256-4490-9031-CC6A82F4C6D2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1162739" y="4095288"/>
            <a:ext cx="65175" cy="14704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9F83328-8883-482F-8CE5-F1190B9CF379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2868170" y="3708683"/>
            <a:ext cx="2294866" cy="18679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1D66D040-5379-4C20-AE35-DD82925F763C}"/>
              </a:ext>
            </a:extLst>
          </p:cNvPr>
          <p:cNvSpPr txBox="1"/>
          <p:nvPr/>
        </p:nvSpPr>
        <p:spPr>
          <a:xfrm>
            <a:off x="160421" y="143302"/>
            <a:ext cx="71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diamant au LPSC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29898ED-A291-4ADF-AC22-65FD3ABEB10A}"/>
              </a:ext>
            </a:extLst>
          </p:cNvPr>
          <p:cNvSpPr txBox="1"/>
          <p:nvPr/>
        </p:nvSpPr>
        <p:spPr>
          <a:xfrm>
            <a:off x="8101301" y="1528178"/>
            <a:ext cx="3737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Matrice de 4 diamants monocristallins</a:t>
            </a:r>
          </a:p>
        </p:txBody>
      </p:sp>
      <p:pic>
        <p:nvPicPr>
          <p:cNvPr id="1030" name="Picture 6" descr="European Synchrotron Radiation Facility — Wikipédia">
            <a:extLst>
              <a:ext uri="{FF2B5EF4-FFF2-40B4-BE49-F238E27FC236}">
                <a16:creationId xmlns:a16="http://schemas.microsoft.com/office/drawing/2014/main" id="{38F145EF-3604-4102-82B2-99DBFE7EF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06" y="4651348"/>
            <a:ext cx="784140" cy="60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Liens - LPSC-SI">
            <a:extLst>
              <a:ext uri="{FF2B5EF4-FFF2-40B4-BE49-F238E27FC236}">
                <a16:creationId xmlns:a16="http://schemas.microsoft.com/office/drawing/2014/main" id="{FD41698A-31A2-4B89-B846-07C01DC06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41" y="187792"/>
            <a:ext cx="2294866" cy="121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Institut Néel &amp;amp; rencontre avec Jean-Louis HODEAU – Patrimoine et lumières">
            <a:extLst>
              <a:ext uri="{FF2B5EF4-FFF2-40B4-BE49-F238E27FC236}">
                <a16:creationId xmlns:a16="http://schemas.microsoft.com/office/drawing/2014/main" id="{8E6158E8-0EC0-4130-8BFB-B5203C15A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46" y="125563"/>
            <a:ext cx="2910901" cy="118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CDF152-8D7A-4201-A236-2F5EACA7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3646101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11</a:t>
            </a:fld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C631389-507E-49E3-A30A-74C258D0FCDA}"/>
              </a:ext>
            </a:extLst>
          </p:cNvPr>
          <p:cNvPicPr/>
          <p:nvPr/>
        </p:nvPicPr>
        <p:blipFill rotWithShape="1">
          <a:blip r:embed="rId3"/>
          <a:srcRect l="59483" t="4535" r="2030" b="59229"/>
          <a:stretch/>
        </p:blipFill>
        <p:spPr bwMode="auto">
          <a:xfrm>
            <a:off x="3938300" y="1901340"/>
            <a:ext cx="3594558" cy="2648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8A46B20-ABB1-4C6A-A251-894AA2A1DC96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4781692" y="3464090"/>
            <a:ext cx="784140" cy="21165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976134F-07CC-4B19-A6B0-B1210D659DF0}"/>
              </a:ext>
            </a:extLst>
          </p:cNvPr>
          <p:cNvCxnSpPr>
            <a:cxnSpLocks/>
            <a:stCxn id="45" idx="0"/>
          </p:cNvCxnSpPr>
          <p:nvPr/>
        </p:nvCxnSpPr>
        <p:spPr>
          <a:xfrm flipH="1" flipV="1">
            <a:off x="6178025" y="3831854"/>
            <a:ext cx="703762" cy="17338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D2BA2BFD-6D4E-4D79-9AF6-B509C0F9CF1F}"/>
              </a:ext>
            </a:extLst>
          </p:cNvPr>
          <p:cNvSpPr txBox="1"/>
          <p:nvPr/>
        </p:nvSpPr>
        <p:spPr>
          <a:xfrm>
            <a:off x="2071598" y="5576589"/>
            <a:ext cx="15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Fils de Bonding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8C917C1-5DA2-448F-A0A5-AF423E4B144E}"/>
              </a:ext>
            </a:extLst>
          </p:cNvPr>
          <p:cNvSpPr txBox="1"/>
          <p:nvPr/>
        </p:nvSpPr>
        <p:spPr>
          <a:xfrm>
            <a:off x="3414289" y="5580686"/>
            <a:ext cx="2734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</a:t>
            </a:r>
          </a:p>
          <a:p>
            <a:pPr algn="ctr"/>
            <a:r>
              <a:rPr lang="fr-FR" dirty="0">
                <a:latin typeface="+mj-lt"/>
              </a:rPr>
              <a:t>par pistes sur face avant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BABAD0D-BA4F-477B-937E-96A72C5AE028}"/>
              </a:ext>
            </a:extLst>
          </p:cNvPr>
          <p:cNvSpPr txBox="1"/>
          <p:nvPr/>
        </p:nvSpPr>
        <p:spPr>
          <a:xfrm>
            <a:off x="5802344" y="5565740"/>
            <a:ext cx="2158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 </a:t>
            </a:r>
          </a:p>
          <a:p>
            <a:pPr algn="ctr"/>
            <a:r>
              <a:rPr lang="fr-FR" dirty="0">
                <a:latin typeface="+mj-lt"/>
              </a:rPr>
              <a:t>Pleine plaque sur face arrière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A3C8DF3-49D3-45DF-A31E-FC6D59DE2102}"/>
              </a:ext>
            </a:extLst>
          </p:cNvPr>
          <p:cNvSpPr txBox="1"/>
          <p:nvPr/>
        </p:nvSpPr>
        <p:spPr>
          <a:xfrm>
            <a:off x="9372869" y="5568970"/>
            <a:ext cx="2734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</a:t>
            </a:r>
          </a:p>
          <a:p>
            <a:pPr algn="ctr"/>
            <a:r>
              <a:rPr lang="fr-FR" dirty="0">
                <a:latin typeface="+mj-lt"/>
              </a:rPr>
              <a:t>par pistes orthogonales</a:t>
            </a:r>
          </a:p>
          <a:p>
            <a:pPr algn="ctr"/>
            <a:r>
              <a:rPr lang="fr-FR" dirty="0">
                <a:latin typeface="+mj-lt"/>
              </a:rPr>
              <a:t>sur faces avant et arrière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E02D9564-C732-478F-B86F-75EDCED9BF00}"/>
              </a:ext>
            </a:extLst>
          </p:cNvPr>
          <p:cNvSpPr txBox="1"/>
          <p:nvPr/>
        </p:nvSpPr>
        <p:spPr>
          <a:xfrm>
            <a:off x="190000" y="5565740"/>
            <a:ext cx="1945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Diamant métallisé face pleine avant et arrière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38C1EAE4-EDCC-4338-87E3-1A1427BA69F9}"/>
              </a:ext>
            </a:extLst>
          </p:cNvPr>
          <p:cNvGrpSpPr/>
          <p:nvPr/>
        </p:nvGrpSpPr>
        <p:grpSpPr>
          <a:xfrm>
            <a:off x="-236801" y="1718091"/>
            <a:ext cx="3818202" cy="3421817"/>
            <a:chOff x="-179488" y="1272861"/>
            <a:chExt cx="3818202" cy="342181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ADFFC8B-C44D-4500-9F9D-C1C51F16868B}"/>
                </a:ext>
              </a:extLst>
            </p:cNvPr>
            <p:cNvSpPr/>
            <p:nvPr/>
          </p:nvSpPr>
          <p:spPr>
            <a:xfrm>
              <a:off x="261257" y="1272861"/>
              <a:ext cx="3377457" cy="32911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7301D480-EBCC-4849-B160-A7320B4CAD50}"/>
                </a:ext>
              </a:extLst>
            </p:cNvPr>
            <p:cNvGrpSpPr/>
            <p:nvPr/>
          </p:nvGrpSpPr>
          <p:grpSpPr>
            <a:xfrm>
              <a:off x="-179488" y="1343356"/>
              <a:ext cx="3720537" cy="3351322"/>
              <a:chOff x="-179488" y="1343356"/>
              <a:chExt cx="3720537" cy="3351322"/>
            </a:xfrm>
          </p:grpSpPr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09D5B5BC-B7ED-4C41-9A34-6406E94E59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71676"/>
              <a:stretch/>
            </p:blipFill>
            <p:spPr>
              <a:xfrm rot="5400000">
                <a:off x="-2106" y="1165974"/>
                <a:ext cx="1581441" cy="1936206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58AA62BC-99A2-4B78-8D1D-825637F51C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1081" r="42255"/>
              <a:stretch/>
            </p:blipFill>
            <p:spPr>
              <a:xfrm rot="5400000">
                <a:off x="1825885" y="1160745"/>
                <a:ext cx="1494121" cy="1936206"/>
              </a:xfrm>
              <a:prstGeom prst="rect">
                <a:avLst/>
              </a:prstGeom>
            </p:spPr>
          </p:pic>
          <p:pic>
            <p:nvPicPr>
              <p:cNvPr id="55" name="Image 54">
                <a:extLst>
                  <a:ext uri="{FF2B5EF4-FFF2-40B4-BE49-F238E27FC236}">
                    <a16:creationId xmlns:a16="http://schemas.microsoft.com/office/drawing/2014/main" id="{C0FA7086-4449-4C3A-BFD7-42F0D00BA7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7434"/>
              <a:stretch/>
            </p:blipFill>
            <p:spPr>
              <a:xfrm>
                <a:off x="611005" y="2758472"/>
                <a:ext cx="2385242" cy="1936206"/>
              </a:xfrm>
              <a:prstGeom prst="rect">
                <a:avLst/>
              </a:prstGeom>
            </p:spPr>
          </p:pic>
        </p:grpSp>
      </p:grp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EEA471CA-6256-4490-9031-CC6A82F4C6D2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1162739" y="4095288"/>
            <a:ext cx="65175" cy="14704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9F83328-8883-482F-8CE5-F1190B9CF379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2868170" y="3708683"/>
            <a:ext cx="2294866" cy="18679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1D66D040-5379-4C20-AE35-DD82925F763C}"/>
              </a:ext>
            </a:extLst>
          </p:cNvPr>
          <p:cNvSpPr txBox="1"/>
          <p:nvPr/>
        </p:nvSpPr>
        <p:spPr>
          <a:xfrm>
            <a:off x="160421" y="143302"/>
            <a:ext cx="71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diamant au LPSC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0C3D147-1EF4-474F-AD3A-28C5CF0ED0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t="9720" r="13537" b="9733"/>
          <a:stretch/>
        </p:blipFill>
        <p:spPr>
          <a:xfrm>
            <a:off x="7809250" y="1619027"/>
            <a:ext cx="4084812" cy="340422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2E0CDA0C-AE0A-434A-92CC-4FE49B8335E2}"/>
              </a:ext>
            </a:extLst>
          </p:cNvPr>
          <p:cNvSpPr txBox="1"/>
          <p:nvPr/>
        </p:nvSpPr>
        <p:spPr>
          <a:xfrm>
            <a:off x="8439547" y="1232708"/>
            <a:ext cx="3085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1 diamant polycristallin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EE0A32E-8DF0-4476-9A24-84B5E5495FDB}"/>
              </a:ext>
            </a:extLst>
          </p:cNvPr>
          <p:cNvCxnSpPr>
            <a:cxnSpLocks/>
            <a:stCxn id="34" idx="0"/>
          </p:cNvCxnSpPr>
          <p:nvPr/>
        </p:nvCxnSpPr>
        <p:spPr>
          <a:xfrm flipH="1" flipV="1">
            <a:off x="10288470" y="3739230"/>
            <a:ext cx="451802" cy="18297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1" name="Picture 4" descr="Institut Néel &amp;amp; rencontre avec Jean-Louis HODEAU – Patrimoine et lumières">
            <a:extLst>
              <a:ext uri="{FF2B5EF4-FFF2-40B4-BE49-F238E27FC236}">
                <a16:creationId xmlns:a16="http://schemas.microsoft.com/office/drawing/2014/main" id="{BAF735EB-2BF2-4F35-AC21-5433D3604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46" y="125563"/>
            <a:ext cx="2910901" cy="118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European Synchrotron Radiation Facility — Wikipédia">
            <a:extLst>
              <a:ext uri="{FF2B5EF4-FFF2-40B4-BE49-F238E27FC236}">
                <a16:creationId xmlns:a16="http://schemas.microsoft.com/office/drawing/2014/main" id="{7889DCCB-E96C-4628-8FA6-7858BBF34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06" y="4651348"/>
            <a:ext cx="784140" cy="60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Liens - LPSC-SI">
            <a:extLst>
              <a:ext uri="{FF2B5EF4-FFF2-40B4-BE49-F238E27FC236}">
                <a16:creationId xmlns:a16="http://schemas.microsoft.com/office/drawing/2014/main" id="{862D679F-2B64-4DA6-B6FD-447F45B96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741" y="187792"/>
            <a:ext cx="2294866" cy="121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76D310E-1F65-445F-83C8-7AC4B265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3032055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0675B-29D1-4B34-8F1D-FB22AB88F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2C2BE6-F9CB-41DD-9B03-1B18AA9D1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547"/>
            <a:ext cx="10515600" cy="4351338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 projet DIAMMONI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 diamant en tant que chambre d’ionisation solide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/>
              <a:t>Monitorage faisceau proton 68 MeV Cyclotron ARRONAX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Simulation du détecteur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Conclusions et Perspectives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2541C5-DCAC-4875-BA73-23E477DA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12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C40023-EB13-4DCC-9793-26E51CF4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2025771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6A3EA88-80BD-4A44-9353-4173F0717771}"/>
              </a:ext>
            </a:extLst>
          </p:cNvPr>
          <p:cNvSpPr txBox="1"/>
          <p:nvPr/>
        </p:nvSpPr>
        <p:spPr>
          <a:xfrm>
            <a:off x="160421" y="143302"/>
            <a:ext cx="71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ARRONAX et le monitorage de faisceau</a:t>
            </a:r>
          </a:p>
        </p:txBody>
      </p:sp>
      <p:pic>
        <p:nvPicPr>
          <p:cNvPr id="2050" name="Picture 2" descr="Cyclotron ARRONAX — Wikipédia">
            <a:extLst>
              <a:ext uri="{FF2B5EF4-FFF2-40B4-BE49-F238E27FC236}">
                <a16:creationId xmlns:a16="http://schemas.microsoft.com/office/drawing/2014/main" id="{D5197EA4-FCF9-4916-9D7F-C5CB6851F4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28" y="523484"/>
            <a:ext cx="4934622" cy="324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yclotron ARRONAX — Wikipédia">
            <a:extLst>
              <a:ext uri="{FF2B5EF4-FFF2-40B4-BE49-F238E27FC236}">
                <a16:creationId xmlns:a16="http://schemas.microsoft.com/office/drawing/2014/main" id="{478FB1DE-DB53-4E97-9522-7D4ED871C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34" y="962527"/>
            <a:ext cx="5446689" cy="362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FDA0956-F95B-4353-8F13-EA3CD4D35AF2}"/>
              </a:ext>
            </a:extLst>
          </p:cNvPr>
          <p:cNvSpPr txBox="1"/>
          <p:nvPr/>
        </p:nvSpPr>
        <p:spPr>
          <a:xfrm>
            <a:off x="706607" y="5131731"/>
            <a:ext cx="9994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Cyclotron 70 MeV proton-deutérium-hélium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Intensité jusqu’à 20µA en sortie de faisceau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Mode pulsé avec des durées de trains </a:t>
            </a:r>
            <a:r>
              <a:rPr lang="fr-FR" i="1" dirty="0" err="1"/>
              <a:t>dt</a:t>
            </a:r>
            <a:r>
              <a:rPr lang="fr-FR" dirty="0"/>
              <a:t> et inter trains </a:t>
            </a:r>
            <a:r>
              <a:rPr lang="fr-FR" i="1" dirty="0"/>
              <a:t>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Bunch</a:t>
            </a:r>
            <a:r>
              <a:rPr lang="fr-FR" dirty="0"/>
              <a:t> : 4ns ON, 29ns OFF (f = 30,45 MHz)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8760040-4329-4D13-9BD6-5BDF3BED3E6D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r="2682" b="4928"/>
          <a:stretch/>
        </p:blipFill>
        <p:spPr bwMode="auto">
          <a:xfrm>
            <a:off x="6650051" y="3962021"/>
            <a:ext cx="5156578" cy="1579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5659C9C-8AC3-4D12-A78F-0AE29C0FCC3C}"/>
              </a:ext>
            </a:extLst>
          </p:cNvPr>
          <p:cNvSpPr txBox="1"/>
          <p:nvPr/>
        </p:nvSpPr>
        <p:spPr>
          <a:xfrm>
            <a:off x="6650051" y="5639359"/>
            <a:ext cx="5156577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Source: The pulsing chopper-based system of the ARRONAX C70XP Cyclotron, Poirier et al., International Particle Accelerator Conference, 2019. 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URL </a:t>
            </a:r>
            <a:r>
              <a:rPr lang="fr-FR" sz="1200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https://doi.org/10.18429/JACoW-IPAC2019-TUPTS008</a:t>
            </a:r>
            <a:endParaRPr lang="fr-F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17BB209-F794-4DAF-99C2-7BD5D444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13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2CA5794-5AC3-46CA-8622-CE691E10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281293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AB59B65-E884-4FDE-812B-49AF5E91E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37" y="828821"/>
            <a:ext cx="4243015" cy="565735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CA6C73-8A48-4DD1-B6FD-121C59532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42" y="463083"/>
            <a:ext cx="4693794" cy="6258392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A84537C-3DEA-494A-B1AE-FA41935BB202}"/>
              </a:ext>
            </a:extLst>
          </p:cNvPr>
          <p:cNvCxnSpPr>
            <a:cxnSpLocks/>
          </p:cNvCxnSpPr>
          <p:nvPr/>
        </p:nvCxnSpPr>
        <p:spPr>
          <a:xfrm flipH="1">
            <a:off x="1313833" y="4240329"/>
            <a:ext cx="25418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581BAAA-67CF-4074-856D-F878FD640B5A}"/>
              </a:ext>
            </a:extLst>
          </p:cNvPr>
          <p:cNvCxnSpPr>
            <a:cxnSpLocks/>
          </p:cNvCxnSpPr>
          <p:nvPr/>
        </p:nvCxnSpPr>
        <p:spPr>
          <a:xfrm flipH="1">
            <a:off x="1313833" y="4862513"/>
            <a:ext cx="227481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AD4582F-6401-4217-B4E8-7A0985EE1773}"/>
              </a:ext>
            </a:extLst>
          </p:cNvPr>
          <p:cNvCxnSpPr>
            <a:cxnSpLocks/>
          </p:cNvCxnSpPr>
          <p:nvPr/>
        </p:nvCxnSpPr>
        <p:spPr>
          <a:xfrm flipH="1">
            <a:off x="1313833" y="5400806"/>
            <a:ext cx="208326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E57539B-AB7B-4C02-8B22-9FA0B0A6ED31}"/>
              </a:ext>
            </a:extLst>
          </p:cNvPr>
          <p:cNvCxnSpPr>
            <a:cxnSpLocks/>
          </p:cNvCxnSpPr>
          <p:nvPr/>
        </p:nvCxnSpPr>
        <p:spPr>
          <a:xfrm flipH="1">
            <a:off x="1313833" y="3833463"/>
            <a:ext cx="246217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F23EE3F-3773-485F-A600-842D53DC9D90}"/>
              </a:ext>
            </a:extLst>
          </p:cNvPr>
          <p:cNvCxnSpPr>
            <a:cxnSpLocks/>
          </p:cNvCxnSpPr>
          <p:nvPr/>
        </p:nvCxnSpPr>
        <p:spPr>
          <a:xfrm flipH="1">
            <a:off x="1313833" y="3339911"/>
            <a:ext cx="29613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339718E-A472-4B72-9F6F-E0C707DD7ED2}"/>
              </a:ext>
            </a:extLst>
          </p:cNvPr>
          <p:cNvCxnSpPr>
            <a:cxnSpLocks/>
          </p:cNvCxnSpPr>
          <p:nvPr/>
        </p:nvCxnSpPr>
        <p:spPr>
          <a:xfrm flipH="1">
            <a:off x="3293636" y="5415334"/>
            <a:ext cx="334163" cy="107084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B619494-2993-450F-BA79-C64365EBF7AB}"/>
              </a:ext>
            </a:extLst>
          </p:cNvPr>
          <p:cNvCxnSpPr>
            <a:cxnSpLocks/>
          </p:cNvCxnSpPr>
          <p:nvPr/>
        </p:nvCxnSpPr>
        <p:spPr>
          <a:xfrm flipH="1">
            <a:off x="4140923" y="3339910"/>
            <a:ext cx="134224" cy="41385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1E73599-600C-4AFE-A159-B6D7A5982282}"/>
              </a:ext>
            </a:extLst>
          </p:cNvPr>
          <p:cNvCxnSpPr>
            <a:cxnSpLocks/>
          </p:cNvCxnSpPr>
          <p:nvPr/>
        </p:nvCxnSpPr>
        <p:spPr>
          <a:xfrm flipH="1">
            <a:off x="3902494" y="4304615"/>
            <a:ext cx="71436" cy="25082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37D3D464-612F-4824-BA45-F96538490B69}"/>
              </a:ext>
            </a:extLst>
          </p:cNvPr>
          <p:cNvCxnSpPr>
            <a:cxnSpLocks/>
          </p:cNvCxnSpPr>
          <p:nvPr/>
        </p:nvCxnSpPr>
        <p:spPr>
          <a:xfrm flipH="1">
            <a:off x="3713085" y="4909199"/>
            <a:ext cx="71305" cy="2315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8049B12-25EA-45B1-8A07-909E2546E8E3}"/>
              </a:ext>
            </a:extLst>
          </p:cNvPr>
          <p:cNvCxnSpPr>
            <a:cxnSpLocks/>
          </p:cNvCxnSpPr>
          <p:nvPr/>
        </p:nvCxnSpPr>
        <p:spPr>
          <a:xfrm flipH="1">
            <a:off x="7914835" y="4467334"/>
            <a:ext cx="131034" cy="120751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7CF400E3-790E-4AC4-9158-6299A3D85C9C}"/>
              </a:ext>
            </a:extLst>
          </p:cNvPr>
          <p:cNvCxnSpPr>
            <a:cxnSpLocks/>
          </p:cNvCxnSpPr>
          <p:nvPr/>
        </p:nvCxnSpPr>
        <p:spPr>
          <a:xfrm flipH="1">
            <a:off x="8264943" y="713047"/>
            <a:ext cx="152548" cy="166593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27F6FC28-3391-40F2-B3B0-2C54650F547E}"/>
              </a:ext>
            </a:extLst>
          </p:cNvPr>
          <p:cNvCxnSpPr>
            <a:cxnSpLocks/>
          </p:cNvCxnSpPr>
          <p:nvPr/>
        </p:nvCxnSpPr>
        <p:spPr>
          <a:xfrm flipH="1">
            <a:off x="8143498" y="2967444"/>
            <a:ext cx="59738" cy="62483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159DB044-5192-451A-9714-515158ACB460}"/>
              </a:ext>
            </a:extLst>
          </p:cNvPr>
          <p:cNvCxnSpPr>
            <a:cxnSpLocks/>
          </p:cNvCxnSpPr>
          <p:nvPr/>
        </p:nvCxnSpPr>
        <p:spPr>
          <a:xfrm flipH="1">
            <a:off x="8060156" y="3893452"/>
            <a:ext cx="50005" cy="45958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4768D703-99C3-43D4-B0EE-9AD9BBB934B8}"/>
              </a:ext>
            </a:extLst>
          </p:cNvPr>
          <p:cNvCxnSpPr>
            <a:cxnSpLocks/>
          </p:cNvCxnSpPr>
          <p:nvPr/>
        </p:nvCxnSpPr>
        <p:spPr>
          <a:xfrm>
            <a:off x="8417491" y="2498214"/>
            <a:ext cx="231873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85428726-69CE-49FF-A967-6BF1F2B8497C}"/>
              </a:ext>
            </a:extLst>
          </p:cNvPr>
          <p:cNvCxnSpPr>
            <a:cxnSpLocks/>
          </p:cNvCxnSpPr>
          <p:nvPr/>
        </p:nvCxnSpPr>
        <p:spPr>
          <a:xfrm>
            <a:off x="8417491" y="2822064"/>
            <a:ext cx="231873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C22A60D8-1B18-47A2-AEA4-F899A91E6A0D}"/>
              </a:ext>
            </a:extLst>
          </p:cNvPr>
          <p:cNvCxnSpPr>
            <a:cxnSpLocks/>
          </p:cNvCxnSpPr>
          <p:nvPr/>
        </p:nvCxnSpPr>
        <p:spPr>
          <a:xfrm>
            <a:off x="8341217" y="3744416"/>
            <a:ext cx="2395009" cy="93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EDB1A679-2855-472D-A633-DA172E9B70DC}"/>
              </a:ext>
            </a:extLst>
          </p:cNvPr>
          <p:cNvCxnSpPr>
            <a:cxnSpLocks/>
          </p:cNvCxnSpPr>
          <p:nvPr/>
        </p:nvCxnSpPr>
        <p:spPr>
          <a:xfrm>
            <a:off x="8264943" y="4409433"/>
            <a:ext cx="2471283" cy="205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>
            <a:extLst>
              <a:ext uri="{FF2B5EF4-FFF2-40B4-BE49-F238E27FC236}">
                <a16:creationId xmlns:a16="http://schemas.microsoft.com/office/drawing/2014/main" id="{6058533C-E6A3-4CBB-9923-3C05B1D92F97}"/>
              </a:ext>
            </a:extLst>
          </p:cNvPr>
          <p:cNvSpPr txBox="1"/>
          <p:nvPr/>
        </p:nvSpPr>
        <p:spPr>
          <a:xfrm>
            <a:off x="-112295" y="3212952"/>
            <a:ext cx="1425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Sortie Faisceau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E048F2FF-927B-4454-8D0C-2C0AE30386BD}"/>
              </a:ext>
            </a:extLst>
          </p:cNvPr>
          <p:cNvSpPr txBox="1"/>
          <p:nvPr/>
        </p:nvSpPr>
        <p:spPr>
          <a:xfrm>
            <a:off x="-129072" y="3668375"/>
            <a:ext cx="1604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Collimateur 3 mm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86B1F2CA-D6F4-43A8-A20C-F7A8EE8BB63A}"/>
              </a:ext>
            </a:extLst>
          </p:cNvPr>
          <p:cNvSpPr txBox="1"/>
          <p:nvPr/>
        </p:nvSpPr>
        <p:spPr>
          <a:xfrm>
            <a:off x="-207545" y="4079167"/>
            <a:ext cx="169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Diamant(s)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2872AB35-6F4C-4BC7-8A1A-268900306EB1}"/>
              </a:ext>
            </a:extLst>
          </p:cNvPr>
          <p:cNvSpPr txBox="1"/>
          <p:nvPr/>
        </p:nvSpPr>
        <p:spPr>
          <a:xfrm>
            <a:off x="-176697" y="4688824"/>
            <a:ext cx="169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PM Alu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4D9B2FE3-0426-4A5E-B282-0DCCD9EAD710}"/>
              </a:ext>
            </a:extLst>
          </p:cNvPr>
          <p:cNvSpPr txBox="1"/>
          <p:nvPr/>
        </p:nvSpPr>
        <p:spPr>
          <a:xfrm>
            <a:off x="-164700" y="5287361"/>
            <a:ext cx="169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Chambre Ionisation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CBE39317-B6C0-47B4-B55D-15B1D3295FF7}"/>
              </a:ext>
            </a:extLst>
          </p:cNvPr>
          <p:cNvSpPr txBox="1"/>
          <p:nvPr/>
        </p:nvSpPr>
        <p:spPr>
          <a:xfrm>
            <a:off x="10647410" y="2307705"/>
            <a:ext cx="1604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Collimateur 3 mm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C51469F9-8892-4118-BD9D-E64CD6A51ABC}"/>
              </a:ext>
            </a:extLst>
          </p:cNvPr>
          <p:cNvSpPr txBox="1"/>
          <p:nvPr/>
        </p:nvSpPr>
        <p:spPr>
          <a:xfrm>
            <a:off x="10568937" y="2718497"/>
            <a:ext cx="169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Diamant(s)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E101135B-D318-4D93-B042-B4975064ED05}"/>
              </a:ext>
            </a:extLst>
          </p:cNvPr>
          <p:cNvSpPr txBox="1"/>
          <p:nvPr/>
        </p:nvSpPr>
        <p:spPr>
          <a:xfrm>
            <a:off x="10568937" y="3594716"/>
            <a:ext cx="169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PM Alu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CE0937FE-7C85-4192-9203-1897C2320040}"/>
              </a:ext>
            </a:extLst>
          </p:cNvPr>
          <p:cNvSpPr txBox="1"/>
          <p:nvPr/>
        </p:nvSpPr>
        <p:spPr>
          <a:xfrm>
            <a:off x="10647410" y="4260844"/>
            <a:ext cx="169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Chambre Ionisation</a:t>
            </a:r>
          </a:p>
        </p:txBody>
      </p:sp>
      <p:sp>
        <p:nvSpPr>
          <p:cNvPr id="74" name="Espace réservé du numéro de diapositive 73">
            <a:extLst>
              <a:ext uri="{FF2B5EF4-FFF2-40B4-BE49-F238E27FC236}">
                <a16:creationId xmlns:a16="http://schemas.microsoft.com/office/drawing/2014/main" id="{CA9D4C57-C32F-47CF-AC78-5106FAD42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4EE299A-A4A8-48C0-996B-7C6355BC477F}" type="slidenum">
              <a:rPr lang="fr-FR" smtClean="0"/>
              <a:t>14</a:t>
            </a:fld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8907888-B57F-4AB5-972D-825123D26F5C}"/>
              </a:ext>
            </a:extLst>
          </p:cNvPr>
          <p:cNvSpPr txBox="1"/>
          <p:nvPr/>
        </p:nvSpPr>
        <p:spPr>
          <a:xfrm>
            <a:off x="0" y="27346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Tests sous faisceaux pulsés</a:t>
            </a:r>
          </a:p>
        </p:txBody>
      </p:sp>
      <p:pic>
        <p:nvPicPr>
          <p:cNvPr id="34" name="Picture 6" descr="Le cyclotron Arronax en 8 questions - Arronax Nantes">
            <a:extLst>
              <a:ext uri="{FF2B5EF4-FFF2-40B4-BE49-F238E27FC236}">
                <a16:creationId xmlns:a16="http://schemas.microsoft.com/office/drawing/2014/main" id="{2BE10FF2-02ED-4553-9EDE-B2E1D20E9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582" y="147662"/>
            <a:ext cx="3046282" cy="78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3508FF38-DEA3-4E23-9218-9362B97139FC}"/>
              </a:ext>
            </a:extLst>
          </p:cNvPr>
          <p:cNvSpPr txBox="1"/>
          <p:nvPr/>
        </p:nvSpPr>
        <p:spPr>
          <a:xfrm>
            <a:off x="196197" y="450493"/>
            <a:ext cx="599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  <a:latin typeface="+mj-lt"/>
              </a:rPr>
              <a:t>Particules traversantes – proton 68MeV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55591C3-20FF-48E9-B57B-5D821034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2224990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B582F1-A405-494D-84C8-F0FD179A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15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D82E278-BCBE-4F96-A014-ECB4078D5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37" y="2130355"/>
            <a:ext cx="2193024" cy="163124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68D27B-A16B-4967-B237-A4567009C90E}"/>
              </a:ext>
            </a:extLst>
          </p:cNvPr>
          <p:cNvSpPr txBox="1"/>
          <p:nvPr/>
        </p:nvSpPr>
        <p:spPr>
          <a:xfrm>
            <a:off x="175337" y="224871"/>
            <a:ext cx="4450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>
                <a:solidFill>
                  <a:srgbClr val="002060"/>
                </a:solidFill>
              </a:rPr>
              <a:t>Bunch</a:t>
            </a:r>
            <a:r>
              <a:rPr lang="fr-FR" sz="3600" b="1" dirty="0">
                <a:solidFill>
                  <a:srgbClr val="002060"/>
                </a:solidFill>
              </a:rPr>
              <a:t> </a:t>
            </a:r>
            <a:r>
              <a:rPr lang="fr-FR" sz="3600" b="1" dirty="0" err="1">
                <a:solidFill>
                  <a:srgbClr val="002060"/>
                </a:solidFill>
              </a:rPr>
              <a:t>Counting</a:t>
            </a:r>
            <a:r>
              <a:rPr lang="fr-FR" sz="3600" b="1" dirty="0">
                <a:solidFill>
                  <a:srgbClr val="002060"/>
                </a:solidFill>
              </a:rPr>
              <a:t> Mode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97FEBDB-5D2A-4D8B-AC19-7430772A2762}"/>
              </a:ext>
            </a:extLst>
          </p:cNvPr>
          <p:cNvSpPr txBox="1"/>
          <p:nvPr/>
        </p:nvSpPr>
        <p:spPr>
          <a:xfrm>
            <a:off x="1006079" y="5778732"/>
            <a:ext cx="4355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Développement de l’électronique en cours au LPSC</a:t>
            </a:r>
            <a:endParaRPr lang="fr-FR" sz="24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0112DBF-AEF2-4DE0-BAE9-5CE8DAFBB4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4" r="2392"/>
          <a:stretch/>
        </p:blipFill>
        <p:spPr>
          <a:xfrm>
            <a:off x="2533650" y="3235298"/>
            <a:ext cx="835820" cy="461666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00D0D1A-E005-43CB-B8CE-A33492AC4510}"/>
              </a:ext>
            </a:extLst>
          </p:cNvPr>
          <p:cNvCxnSpPr/>
          <p:nvPr/>
        </p:nvCxnSpPr>
        <p:spPr>
          <a:xfrm flipV="1">
            <a:off x="8396836" y="3184973"/>
            <a:ext cx="0" cy="1369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42">
            <a:extLst>
              <a:ext uri="{FF2B5EF4-FFF2-40B4-BE49-F238E27FC236}">
                <a16:creationId xmlns:a16="http://schemas.microsoft.com/office/drawing/2014/main" id="{8218657B-56BC-435A-88E7-D616D3E7A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4" t="14779" b="2897"/>
          <a:stretch/>
        </p:blipFill>
        <p:spPr>
          <a:xfrm>
            <a:off x="6305347" y="1178670"/>
            <a:ext cx="2896610" cy="148960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F8543ECF-BEC3-40DF-99B0-F806D104016B}"/>
              </a:ext>
            </a:extLst>
          </p:cNvPr>
          <p:cNvSpPr/>
          <p:nvPr/>
        </p:nvSpPr>
        <p:spPr>
          <a:xfrm>
            <a:off x="6202728" y="2691977"/>
            <a:ext cx="4004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err="1">
                <a:solidFill>
                  <a:srgbClr val="002060"/>
                </a:solidFill>
              </a:rPr>
              <a:t>Particle</a:t>
            </a:r>
            <a:r>
              <a:rPr lang="fr-FR" sz="1400" b="1" dirty="0">
                <a:solidFill>
                  <a:srgbClr val="002060"/>
                </a:solidFill>
              </a:rPr>
              <a:t> </a:t>
            </a:r>
            <a:r>
              <a:rPr lang="fr-FR" sz="1400" b="1" dirty="0" err="1">
                <a:solidFill>
                  <a:srgbClr val="002060"/>
                </a:solidFill>
              </a:rPr>
              <a:t>counting</a:t>
            </a:r>
            <a:r>
              <a:rPr lang="fr-FR" sz="1400" b="1" dirty="0">
                <a:solidFill>
                  <a:srgbClr val="002060"/>
                </a:solidFill>
              </a:rPr>
              <a:t> in </a:t>
            </a:r>
            <a:r>
              <a:rPr lang="fr-FR" sz="1400" b="1" dirty="0" err="1">
                <a:solidFill>
                  <a:srgbClr val="002060"/>
                </a:solidFill>
              </a:rPr>
              <a:t>bunches</a:t>
            </a:r>
            <a:r>
              <a:rPr lang="fr-FR" sz="1400" b="1" dirty="0">
                <a:solidFill>
                  <a:srgbClr val="002060"/>
                </a:solidFill>
              </a:rPr>
              <a:t> in beam </a:t>
            </a:r>
            <a:r>
              <a:rPr lang="fr-FR" sz="1400" b="1" dirty="0" err="1">
                <a:solidFill>
                  <a:srgbClr val="002060"/>
                </a:solidFill>
              </a:rPr>
              <a:t>pulsing</a:t>
            </a:r>
            <a:r>
              <a:rPr lang="fr-FR" sz="1400" b="1" dirty="0">
                <a:solidFill>
                  <a:srgbClr val="002060"/>
                </a:solidFill>
              </a:rPr>
              <a:t> mode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56BC487-AB4A-4F97-8B71-D4A763BA153F}"/>
              </a:ext>
            </a:extLst>
          </p:cNvPr>
          <p:cNvSpPr txBox="1"/>
          <p:nvPr/>
        </p:nvSpPr>
        <p:spPr>
          <a:xfrm>
            <a:off x="11478819" y="4374290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a.u</a:t>
            </a:r>
            <a:r>
              <a:rPr lang="fr-FR" sz="1200" dirty="0"/>
              <a:t>.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483CAA46-2997-40AA-AF69-695E52324CA3}"/>
              </a:ext>
            </a:extLst>
          </p:cNvPr>
          <p:cNvSpPr txBox="1"/>
          <p:nvPr/>
        </p:nvSpPr>
        <p:spPr>
          <a:xfrm>
            <a:off x="11564135" y="6062448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au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AFFE812-DD07-4064-9636-BD81256B4DAB}"/>
              </a:ext>
            </a:extLst>
          </p:cNvPr>
          <p:cNvSpPr txBox="1"/>
          <p:nvPr/>
        </p:nvSpPr>
        <p:spPr>
          <a:xfrm>
            <a:off x="6934797" y="403139"/>
            <a:ext cx="30395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P. </a:t>
            </a:r>
            <a:r>
              <a:rPr lang="fr-FR" sz="1200" dirty="0" err="1"/>
              <a:t>Everaere</a:t>
            </a:r>
            <a:r>
              <a:rPr lang="fr-FR" sz="1200" dirty="0"/>
              <a:t> PhD Thesis LPSC IP2I Lyon CREATIS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FEED859B-26CA-4021-B05F-B74F94580BCB}"/>
              </a:ext>
            </a:extLst>
          </p:cNvPr>
          <p:cNvSpPr txBox="1"/>
          <p:nvPr/>
        </p:nvSpPr>
        <p:spPr>
          <a:xfrm>
            <a:off x="8989029" y="2549662"/>
            <a:ext cx="34016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/>
              <a:t>(</a:t>
            </a:r>
            <a:r>
              <a:rPr lang="fr-FR" sz="500" dirty="0" err="1"/>
              <a:t>ps</a:t>
            </a:r>
            <a:r>
              <a:rPr lang="fr-FR" sz="500" dirty="0"/>
              <a:t>)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69D37D8-5A8B-4274-947B-30EA3ABB6E44}"/>
              </a:ext>
            </a:extLst>
          </p:cNvPr>
          <p:cNvSpPr txBox="1"/>
          <p:nvPr/>
        </p:nvSpPr>
        <p:spPr>
          <a:xfrm>
            <a:off x="8545618" y="4498332"/>
            <a:ext cx="2824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00" dirty="0"/>
              <a:t>(</a:t>
            </a:r>
            <a:r>
              <a:rPr lang="fr-FR" sz="500" dirty="0" err="1"/>
              <a:t>ps</a:t>
            </a:r>
            <a:r>
              <a:rPr lang="fr-FR" sz="500" dirty="0"/>
              <a:t>)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F2876B1-BDCA-4655-82E5-40FBE47B2B5D}"/>
              </a:ext>
            </a:extLst>
          </p:cNvPr>
          <p:cNvSpPr txBox="1"/>
          <p:nvPr/>
        </p:nvSpPr>
        <p:spPr>
          <a:xfrm>
            <a:off x="8435490" y="6062787"/>
            <a:ext cx="2824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00" dirty="0"/>
              <a:t>(</a:t>
            </a:r>
            <a:r>
              <a:rPr lang="fr-FR" sz="500" dirty="0" err="1"/>
              <a:t>ps</a:t>
            </a:r>
            <a:r>
              <a:rPr lang="fr-FR" sz="500" dirty="0"/>
              <a:t>)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E4E03B3-F0B1-445C-AE7C-DE72407CF63D}"/>
              </a:ext>
            </a:extLst>
          </p:cNvPr>
          <p:cNvSpPr txBox="1"/>
          <p:nvPr/>
        </p:nvSpPr>
        <p:spPr>
          <a:xfrm rot="16200000">
            <a:off x="5888996" y="3170562"/>
            <a:ext cx="7633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Amplitude (V)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82466EB2-24B1-4FF7-805C-B7885F4B0C46}"/>
              </a:ext>
            </a:extLst>
          </p:cNvPr>
          <p:cNvSpPr txBox="1"/>
          <p:nvPr/>
        </p:nvSpPr>
        <p:spPr>
          <a:xfrm rot="16200000">
            <a:off x="5781330" y="1297851"/>
            <a:ext cx="919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Amplitude (V)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6F9C6ED0-AB16-4572-888D-DA50CF824AD7}"/>
              </a:ext>
            </a:extLst>
          </p:cNvPr>
          <p:cNvSpPr txBox="1"/>
          <p:nvPr/>
        </p:nvSpPr>
        <p:spPr>
          <a:xfrm rot="16200000">
            <a:off x="5896689" y="4933803"/>
            <a:ext cx="7633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Amplitude (V)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1C99E90-BEA3-4D9E-8BE7-42C07B3A375B}"/>
              </a:ext>
            </a:extLst>
          </p:cNvPr>
          <p:cNvSpPr txBox="1"/>
          <p:nvPr/>
        </p:nvSpPr>
        <p:spPr>
          <a:xfrm>
            <a:off x="6202728" y="730103"/>
            <a:ext cx="4258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002060"/>
                </a:solidFill>
              </a:rPr>
              <a:t>Particle</a:t>
            </a:r>
            <a:r>
              <a:rPr lang="fr-FR" sz="1400" b="1" dirty="0">
                <a:solidFill>
                  <a:srgbClr val="002060"/>
                </a:solidFill>
              </a:rPr>
              <a:t> </a:t>
            </a:r>
            <a:r>
              <a:rPr lang="fr-FR" sz="1400" b="1" dirty="0" err="1">
                <a:solidFill>
                  <a:srgbClr val="002060"/>
                </a:solidFill>
              </a:rPr>
              <a:t>counting</a:t>
            </a:r>
            <a:r>
              <a:rPr lang="fr-FR" sz="1400" b="1" dirty="0">
                <a:solidFill>
                  <a:srgbClr val="002060"/>
                </a:solidFill>
              </a:rPr>
              <a:t> in </a:t>
            </a:r>
            <a:r>
              <a:rPr lang="fr-FR" sz="1400" b="1" dirty="0" err="1">
                <a:solidFill>
                  <a:srgbClr val="002060"/>
                </a:solidFill>
              </a:rPr>
              <a:t>bunches</a:t>
            </a:r>
            <a:r>
              <a:rPr lang="fr-FR" sz="1400" b="1" dirty="0">
                <a:solidFill>
                  <a:srgbClr val="002060"/>
                </a:solidFill>
              </a:rPr>
              <a:t> in </a:t>
            </a:r>
            <a:r>
              <a:rPr lang="fr-FR" sz="1400" b="1" dirty="0" err="1">
                <a:solidFill>
                  <a:srgbClr val="002060"/>
                </a:solidFill>
              </a:rPr>
              <a:t>continuous</a:t>
            </a:r>
            <a:r>
              <a:rPr lang="fr-FR" sz="1400" b="1" dirty="0">
                <a:solidFill>
                  <a:srgbClr val="002060"/>
                </a:solidFill>
              </a:rPr>
              <a:t> beam mode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921C93B6-AF14-4CE0-BD4C-FB892FA4F801}"/>
              </a:ext>
            </a:extLst>
          </p:cNvPr>
          <p:cNvSpPr/>
          <p:nvPr/>
        </p:nvSpPr>
        <p:spPr>
          <a:xfrm>
            <a:off x="7803003" y="5712745"/>
            <a:ext cx="583599" cy="490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305791B7-B4B2-402C-8024-2C6202E4BA9F}"/>
              </a:ext>
            </a:extLst>
          </p:cNvPr>
          <p:cNvSpPr/>
          <p:nvPr/>
        </p:nvSpPr>
        <p:spPr>
          <a:xfrm>
            <a:off x="6737350" y="5710692"/>
            <a:ext cx="372986" cy="490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B39F44F0-D91E-4516-9A4B-B970B3311C58}"/>
              </a:ext>
            </a:extLst>
          </p:cNvPr>
          <p:cNvSpPr txBox="1"/>
          <p:nvPr/>
        </p:nvSpPr>
        <p:spPr>
          <a:xfrm>
            <a:off x="3736373" y="1387001"/>
            <a:ext cx="2148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DSO </a:t>
            </a:r>
            <a:r>
              <a:rPr lang="fr-FR" dirty="0" err="1">
                <a:solidFill>
                  <a:srgbClr val="0070C0"/>
                </a:solidFill>
              </a:rPr>
              <a:t>Lecroy</a:t>
            </a:r>
            <a:r>
              <a:rPr lang="fr-FR" baseline="30000" dirty="0">
                <a:solidFill>
                  <a:srgbClr val="0070C0"/>
                </a:solidFill>
              </a:rPr>
              <a:t> </a:t>
            </a:r>
            <a:endParaRPr lang="fr-FR" dirty="0">
              <a:solidFill>
                <a:srgbClr val="0070C0"/>
              </a:solidFill>
            </a:endParaRPr>
          </a:p>
          <a:p>
            <a:pPr algn="ctr"/>
            <a:r>
              <a:rPr lang="fr-FR" dirty="0">
                <a:solidFill>
                  <a:srgbClr val="0070C0"/>
                </a:solidFill>
              </a:rPr>
              <a:t>2 GHz; 10 or 20 GS/s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3E45B058-F905-4308-B6B0-D26073A64872}"/>
              </a:ext>
            </a:extLst>
          </p:cNvPr>
          <p:cNvSpPr txBox="1"/>
          <p:nvPr/>
        </p:nvSpPr>
        <p:spPr>
          <a:xfrm>
            <a:off x="6950480" y="212440"/>
            <a:ext cx="430374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/>
              <a:t>S. </a:t>
            </a:r>
            <a:r>
              <a:rPr lang="fr-FR" sz="1200" dirty="0" err="1"/>
              <a:t>Curtoni</a:t>
            </a:r>
            <a:r>
              <a:rPr lang="fr-FR" sz="1200" dirty="0"/>
              <a:t>  (LPSC) PhD thesis  </a:t>
            </a:r>
            <a:r>
              <a:rPr lang="fr-FR" sz="1200" u="sng" dirty="0">
                <a:hlinkClick r:id="rId5"/>
              </a:rPr>
              <a:t>http://www.theses.fr/2020GRALY045</a:t>
            </a:r>
            <a:endParaRPr lang="fr-FR" sz="1200" dirty="0"/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2F4DF342-2F78-4EA6-9E04-53224FDE10E9}"/>
              </a:ext>
            </a:extLst>
          </p:cNvPr>
          <p:cNvCxnSpPr/>
          <p:nvPr/>
        </p:nvCxnSpPr>
        <p:spPr>
          <a:xfrm>
            <a:off x="533400" y="2057400"/>
            <a:ext cx="236982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 : coins arrondis 74">
            <a:extLst>
              <a:ext uri="{FF2B5EF4-FFF2-40B4-BE49-F238E27FC236}">
                <a16:creationId xmlns:a16="http://schemas.microsoft.com/office/drawing/2014/main" id="{BA20001C-1DE2-4CCF-ABDF-D40FDDE3B50D}"/>
              </a:ext>
            </a:extLst>
          </p:cNvPr>
          <p:cNvSpPr/>
          <p:nvPr/>
        </p:nvSpPr>
        <p:spPr>
          <a:xfrm>
            <a:off x="1957291" y="1330323"/>
            <a:ext cx="257175" cy="146902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Diamant</a:t>
            </a:r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2E761C15-5690-4AC5-B709-B20489937CAA}"/>
              </a:ext>
            </a:extLst>
          </p:cNvPr>
          <p:cNvSpPr/>
          <p:nvPr/>
        </p:nvSpPr>
        <p:spPr>
          <a:xfrm>
            <a:off x="1916334" y="1383852"/>
            <a:ext cx="45719" cy="137166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/>
          </a:p>
        </p:txBody>
      </p:sp>
      <p:sp>
        <p:nvSpPr>
          <p:cNvPr id="77" name="Rectangle : coins arrondis 76">
            <a:extLst>
              <a:ext uri="{FF2B5EF4-FFF2-40B4-BE49-F238E27FC236}">
                <a16:creationId xmlns:a16="http://schemas.microsoft.com/office/drawing/2014/main" id="{25A15C86-01A8-4F92-A10A-5D98DA01BAE7}"/>
              </a:ext>
            </a:extLst>
          </p:cNvPr>
          <p:cNvSpPr/>
          <p:nvPr/>
        </p:nvSpPr>
        <p:spPr>
          <a:xfrm>
            <a:off x="2212113" y="1383890"/>
            <a:ext cx="45719" cy="137166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EA1A6179-478D-4C52-A64D-856D7711D927}"/>
                  </a:ext>
                </a:extLst>
              </p:cNvPr>
              <p:cNvSpPr txBox="1"/>
              <p:nvPr/>
            </p:nvSpPr>
            <p:spPr>
              <a:xfrm>
                <a:off x="63710" y="1566680"/>
                <a:ext cx="177511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r-FR" dirty="0"/>
                  <a:t>Proton 68 MeV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&lt;1,25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𝑛𝐴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EA1A6179-478D-4C52-A64D-856D7711D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0" y="1566680"/>
                <a:ext cx="1775115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29AA52FE-CDDE-4FC3-9067-18F70A6EE424}"/>
              </a:ext>
            </a:extLst>
          </p:cNvPr>
          <p:cNvCxnSpPr>
            <a:stCxn id="77" idx="2"/>
            <a:endCxn id="16" idx="1"/>
          </p:cNvCxnSpPr>
          <p:nvPr/>
        </p:nvCxnSpPr>
        <p:spPr>
          <a:xfrm rot="16200000" flipH="1">
            <a:off x="2029024" y="2961504"/>
            <a:ext cx="710575" cy="298677"/>
          </a:xfrm>
          <a:prstGeom prst="bentConnector2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 : en angle 83">
            <a:extLst>
              <a:ext uri="{FF2B5EF4-FFF2-40B4-BE49-F238E27FC236}">
                <a16:creationId xmlns:a16="http://schemas.microsoft.com/office/drawing/2014/main" id="{95A73B45-1BA4-4372-BCD4-9A966DA722C4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3369470" y="3466130"/>
            <a:ext cx="811948" cy="1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DA20C74D-CA13-49C9-BCA1-CD1FF1C18F48}"/>
              </a:ext>
            </a:extLst>
          </p:cNvPr>
          <p:cNvGrpSpPr/>
          <p:nvPr/>
        </p:nvGrpSpPr>
        <p:grpSpPr>
          <a:xfrm>
            <a:off x="9374035" y="1131392"/>
            <a:ext cx="2520282" cy="1593348"/>
            <a:chOff x="9374035" y="1131392"/>
            <a:chExt cx="2520282" cy="1593348"/>
          </a:xfrm>
        </p:grpSpPr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EEE551DB-C501-4702-9686-4B95C3A53097}"/>
                </a:ext>
              </a:extLst>
            </p:cNvPr>
            <p:cNvGrpSpPr/>
            <p:nvPr/>
          </p:nvGrpSpPr>
          <p:grpSpPr>
            <a:xfrm>
              <a:off x="9374035" y="1131392"/>
              <a:ext cx="2436965" cy="1547459"/>
              <a:chOff x="8759993" y="1090752"/>
              <a:chExt cx="2658383" cy="1688058"/>
            </a:xfrm>
          </p:grpSpPr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45B1E0CE-968A-4FD9-B5CF-1B5AF75C8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59993" y="1090752"/>
                <a:ext cx="2658383" cy="1688058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9CBE54F-5F1E-4558-967F-BA148DE55349}"/>
                  </a:ext>
                </a:extLst>
              </p:cNvPr>
              <p:cNvSpPr/>
              <p:nvPr/>
            </p:nvSpPr>
            <p:spPr>
              <a:xfrm>
                <a:off x="10288634" y="1093132"/>
                <a:ext cx="1105280" cy="12567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5AF3C03-4869-43CC-8ED9-634556516669}"/>
                  </a:ext>
                </a:extLst>
              </p:cNvPr>
              <p:cNvSpPr/>
              <p:nvPr/>
            </p:nvSpPr>
            <p:spPr>
              <a:xfrm>
                <a:off x="9024938" y="1158860"/>
                <a:ext cx="2125211" cy="1440178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1F06C39C-0AC9-4EC1-853C-9E6924BA7F9E}"/>
                </a:ext>
              </a:extLst>
            </p:cNvPr>
            <p:cNvSpPr txBox="1"/>
            <p:nvPr/>
          </p:nvSpPr>
          <p:spPr>
            <a:xfrm>
              <a:off x="11517291" y="2478519"/>
              <a:ext cx="3770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err="1"/>
                <a:t>a.u</a:t>
              </a:r>
              <a:r>
                <a:rPr lang="fr-FR" sz="1000" dirty="0"/>
                <a:t>.</a:t>
              </a:r>
            </a:p>
          </p:txBody>
        </p:sp>
      </p:grpSp>
      <p:sp>
        <p:nvSpPr>
          <p:cNvPr id="94" name="ZoneTexte 93">
            <a:extLst>
              <a:ext uri="{FF2B5EF4-FFF2-40B4-BE49-F238E27FC236}">
                <a16:creationId xmlns:a16="http://schemas.microsoft.com/office/drawing/2014/main" id="{9561C3B5-B24B-44D7-A22D-2244317337A4}"/>
              </a:ext>
            </a:extLst>
          </p:cNvPr>
          <p:cNvSpPr txBox="1"/>
          <p:nvPr/>
        </p:nvSpPr>
        <p:spPr>
          <a:xfrm>
            <a:off x="9547846" y="919967"/>
            <a:ext cx="2110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Nombre de protons par </a:t>
            </a:r>
            <a:r>
              <a:rPr lang="fr-FR" sz="1200" dirty="0" err="1">
                <a:solidFill>
                  <a:srgbClr val="FF0000"/>
                </a:solidFill>
              </a:rPr>
              <a:t>bunch</a:t>
            </a:r>
            <a:r>
              <a:rPr lang="fr-FR" sz="1200" dirty="0">
                <a:solidFill>
                  <a:srgbClr val="FF000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05D55368-AF8E-4A26-ACE9-ABDC5752AAE8}"/>
                  </a:ext>
                </a:extLst>
              </p:cNvPr>
              <p:cNvSpPr txBox="1"/>
              <p:nvPr/>
            </p:nvSpPr>
            <p:spPr>
              <a:xfrm>
                <a:off x="10610490" y="1353792"/>
                <a:ext cx="799963" cy="2769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↪</m:t>
                      </m:r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05D55368-AF8E-4A26-ACE9-ABDC5752A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0490" y="1353792"/>
                <a:ext cx="799963" cy="276999"/>
              </a:xfrm>
              <a:prstGeom prst="rect">
                <a:avLst/>
              </a:prstGeom>
              <a:blipFill>
                <a:blip r:embed="rId8"/>
                <a:stretch>
                  <a:fillRect l="-4511" r="-9774" b="-2916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ZoneTexte 95">
            <a:extLst>
              <a:ext uri="{FF2B5EF4-FFF2-40B4-BE49-F238E27FC236}">
                <a16:creationId xmlns:a16="http://schemas.microsoft.com/office/drawing/2014/main" id="{5DB43A58-61C4-401A-A192-C51C947CB2B1}"/>
              </a:ext>
            </a:extLst>
          </p:cNvPr>
          <p:cNvSpPr txBox="1"/>
          <p:nvPr/>
        </p:nvSpPr>
        <p:spPr>
          <a:xfrm rot="16200000">
            <a:off x="9175308" y="1221519"/>
            <a:ext cx="498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Count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614D483B-7B37-445D-90A1-5CB87CA6D0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323"/>
          <a:stretch/>
        </p:blipFill>
        <p:spPr>
          <a:xfrm>
            <a:off x="9281555" y="2963131"/>
            <a:ext cx="2529445" cy="1616602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DE5E50F7-23BA-4C08-8EA5-0992D9512C9C}"/>
              </a:ext>
            </a:extLst>
          </p:cNvPr>
          <p:cNvSpPr/>
          <p:nvPr/>
        </p:nvSpPr>
        <p:spPr>
          <a:xfrm>
            <a:off x="11021140" y="3846035"/>
            <a:ext cx="521650" cy="25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97D66997-7542-4635-BC9E-4348F61460E7}"/>
              </a:ext>
            </a:extLst>
          </p:cNvPr>
          <p:cNvGrpSpPr/>
          <p:nvPr/>
        </p:nvGrpSpPr>
        <p:grpSpPr>
          <a:xfrm>
            <a:off x="6338614" y="2970508"/>
            <a:ext cx="2556427" cy="1689342"/>
            <a:chOff x="6338614" y="2970508"/>
            <a:chExt cx="2556427" cy="1689342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72BD23F0-FBC3-4404-ACD2-20A34B133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370"/>
            <a:stretch/>
          </p:blipFill>
          <p:spPr>
            <a:xfrm>
              <a:off x="6338614" y="2970508"/>
              <a:ext cx="2556427" cy="1689342"/>
            </a:xfrm>
            <a:prstGeom prst="rect">
              <a:avLst/>
            </a:prstGeom>
          </p:spPr>
        </p:pic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43D7D1A-D238-4588-8F93-8E770C365628}"/>
                </a:ext>
              </a:extLst>
            </p:cNvPr>
            <p:cNvSpPr/>
            <p:nvPr/>
          </p:nvSpPr>
          <p:spPr>
            <a:xfrm>
              <a:off x="7944374" y="3252162"/>
              <a:ext cx="521650" cy="251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E139CA0-1D4C-442A-B499-223BE8EA28CC}"/>
                </a:ext>
              </a:extLst>
            </p:cNvPr>
            <p:cNvSpPr/>
            <p:nvPr/>
          </p:nvSpPr>
          <p:spPr>
            <a:xfrm>
              <a:off x="8055065" y="3651427"/>
              <a:ext cx="521650" cy="251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99B85EC9-518C-4890-B45F-5A3593D23596}"/>
              </a:ext>
            </a:extLst>
          </p:cNvPr>
          <p:cNvGrpSpPr/>
          <p:nvPr/>
        </p:nvGrpSpPr>
        <p:grpSpPr>
          <a:xfrm>
            <a:off x="9267919" y="4655029"/>
            <a:ext cx="2556427" cy="1642673"/>
            <a:chOff x="9267919" y="4655029"/>
            <a:chExt cx="2556427" cy="1642673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6960EAE6-7A32-4D41-A2F7-7D972A8FF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4357"/>
            <a:stretch/>
          </p:blipFill>
          <p:spPr>
            <a:xfrm>
              <a:off x="9267919" y="4655029"/>
              <a:ext cx="2556427" cy="1642673"/>
            </a:xfrm>
            <a:prstGeom prst="rect">
              <a:avLst/>
            </a:prstGeom>
          </p:spPr>
        </p:pic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2E797477-BA37-4C35-AD8D-E2730B7EB6FD}"/>
                </a:ext>
              </a:extLst>
            </p:cNvPr>
            <p:cNvSpPr txBox="1"/>
            <p:nvPr/>
          </p:nvSpPr>
          <p:spPr>
            <a:xfrm>
              <a:off x="10370095" y="5029532"/>
              <a:ext cx="12047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Train </a:t>
              </a:r>
              <a:r>
                <a:rPr lang="fr-FR" dirty="0" err="1">
                  <a:solidFill>
                    <a:srgbClr val="FF0000"/>
                  </a:solidFill>
                </a:rPr>
                <a:t>tails</a:t>
              </a:r>
              <a:r>
                <a:rPr lang="fr-FR" dirty="0">
                  <a:solidFill>
                    <a:srgbClr val="FF0000"/>
                  </a:solidFill>
                </a:rPr>
                <a:t> !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043F01DC-8112-4796-BBE4-E210F502E735}"/>
                </a:ext>
              </a:extLst>
            </p:cNvPr>
            <p:cNvSpPr/>
            <p:nvPr/>
          </p:nvSpPr>
          <p:spPr>
            <a:xfrm>
              <a:off x="11007609" y="5504208"/>
              <a:ext cx="521650" cy="251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B2B04706-4624-4403-974B-F56713ABC406}"/>
              </a:ext>
            </a:extLst>
          </p:cNvPr>
          <p:cNvGrpSpPr/>
          <p:nvPr/>
        </p:nvGrpSpPr>
        <p:grpSpPr>
          <a:xfrm>
            <a:off x="6330280" y="4704191"/>
            <a:ext cx="2515428" cy="1652159"/>
            <a:chOff x="6330280" y="4704191"/>
            <a:chExt cx="2515428" cy="1652159"/>
          </a:xfrm>
        </p:grpSpPr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0DEB62E6-E3A1-45EA-A828-ED4B66061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646"/>
            <a:stretch/>
          </p:blipFill>
          <p:spPr>
            <a:xfrm>
              <a:off x="6330280" y="4704191"/>
              <a:ext cx="2515428" cy="1652159"/>
            </a:xfrm>
            <a:prstGeom prst="rect">
              <a:avLst/>
            </a:prstGeom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AC856E6-F714-46EB-AACD-7391627CDA75}"/>
                </a:ext>
              </a:extLst>
            </p:cNvPr>
            <p:cNvSpPr/>
            <p:nvPr/>
          </p:nvSpPr>
          <p:spPr>
            <a:xfrm>
              <a:off x="7875186" y="4986582"/>
              <a:ext cx="521650" cy="251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46E86EA-AF8B-4DDF-A3F7-4F115F2CEE38}"/>
                </a:ext>
              </a:extLst>
            </p:cNvPr>
            <p:cNvSpPr/>
            <p:nvPr/>
          </p:nvSpPr>
          <p:spPr>
            <a:xfrm>
              <a:off x="8009092" y="5271145"/>
              <a:ext cx="521650" cy="251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08" name="ZoneTexte 107">
            <a:extLst>
              <a:ext uri="{FF2B5EF4-FFF2-40B4-BE49-F238E27FC236}">
                <a16:creationId xmlns:a16="http://schemas.microsoft.com/office/drawing/2014/main" id="{0E16C964-E7D6-4939-9A3B-5E5B18178910}"/>
              </a:ext>
            </a:extLst>
          </p:cNvPr>
          <p:cNvSpPr txBox="1"/>
          <p:nvPr/>
        </p:nvSpPr>
        <p:spPr>
          <a:xfrm>
            <a:off x="8554880" y="4499454"/>
            <a:ext cx="34016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/>
              <a:t>(</a:t>
            </a:r>
            <a:r>
              <a:rPr lang="fr-FR" sz="500" dirty="0" err="1"/>
              <a:t>ps</a:t>
            </a:r>
            <a:r>
              <a:rPr lang="fr-FR" sz="500" dirty="0"/>
              <a:t>)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5067A5F6-19B3-4603-86CB-A282AAE7FE97}"/>
              </a:ext>
            </a:extLst>
          </p:cNvPr>
          <p:cNvSpPr txBox="1"/>
          <p:nvPr/>
        </p:nvSpPr>
        <p:spPr>
          <a:xfrm>
            <a:off x="8529991" y="6194832"/>
            <a:ext cx="34016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/>
              <a:t>(</a:t>
            </a:r>
            <a:r>
              <a:rPr lang="fr-FR" sz="500" dirty="0" err="1"/>
              <a:t>ps</a:t>
            </a:r>
            <a:r>
              <a:rPr lang="fr-FR" sz="500" dirty="0"/>
              <a:t>)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7AE2C1B-18B4-42F2-B873-202D9DD8542B}"/>
              </a:ext>
            </a:extLst>
          </p:cNvPr>
          <p:cNvSpPr/>
          <p:nvPr/>
        </p:nvSpPr>
        <p:spPr>
          <a:xfrm>
            <a:off x="11245085" y="2973677"/>
            <a:ext cx="521650" cy="306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65E6E4F-3CED-437F-B0D5-4D8186FCE55B}"/>
              </a:ext>
            </a:extLst>
          </p:cNvPr>
          <p:cNvSpPr/>
          <p:nvPr/>
        </p:nvSpPr>
        <p:spPr>
          <a:xfrm>
            <a:off x="9530637" y="3041950"/>
            <a:ext cx="2033498" cy="137611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4D0C199-2D78-421D-81CB-3639DA99CAF2}"/>
              </a:ext>
            </a:extLst>
          </p:cNvPr>
          <p:cNvSpPr/>
          <p:nvPr/>
        </p:nvSpPr>
        <p:spPr>
          <a:xfrm>
            <a:off x="11217993" y="4691499"/>
            <a:ext cx="568139" cy="306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5255067-4E60-48BC-AEC6-5D6E38BDC126}"/>
              </a:ext>
            </a:extLst>
          </p:cNvPr>
          <p:cNvSpPr/>
          <p:nvPr/>
        </p:nvSpPr>
        <p:spPr>
          <a:xfrm>
            <a:off x="9523645" y="4754840"/>
            <a:ext cx="2045252" cy="14430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Rectangle : coins arrondis 113">
            <a:extLst>
              <a:ext uri="{FF2B5EF4-FFF2-40B4-BE49-F238E27FC236}">
                <a16:creationId xmlns:a16="http://schemas.microsoft.com/office/drawing/2014/main" id="{749DDD08-E482-487E-8DC5-24AEFFA6563C}"/>
              </a:ext>
            </a:extLst>
          </p:cNvPr>
          <p:cNvSpPr/>
          <p:nvPr/>
        </p:nvSpPr>
        <p:spPr>
          <a:xfrm>
            <a:off x="7903077" y="5755616"/>
            <a:ext cx="483525" cy="4392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Rectangle : coins arrondis 114">
            <a:extLst>
              <a:ext uri="{FF2B5EF4-FFF2-40B4-BE49-F238E27FC236}">
                <a16:creationId xmlns:a16="http://schemas.microsoft.com/office/drawing/2014/main" id="{D2DAA662-0259-452B-B5FD-D7AFA5C84A00}"/>
              </a:ext>
            </a:extLst>
          </p:cNvPr>
          <p:cNvSpPr/>
          <p:nvPr/>
        </p:nvSpPr>
        <p:spPr>
          <a:xfrm>
            <a:off x="9517694" y="4763914"/>
            <a:ext cx="521650" cy="14309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11D59FE1-A98A-4F0C-83E4-3B8581F8802B}"/>
                  </a:ext>
                </a:extLst>
              </p:cNvPr>
              <p:cNvSpPr txBox="1"/>
              <p:nvPr/>
            </p:nvSpPr>
            <p:spPr>
              <a:xfrm>
                <a:off x="175337" y="3860685"/>
                <a:ext cx="583252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/>
                  <a:t>Objectifs :</a:t>
                </a:r>
              </a:p>
              <a:p>
                <a:pPr algn="just"/>
                <a:r>
                  <a:rPr lang="fr-FR" sz="2400" dirty="0"/>
                  <a:t>Compter le nombre d’ions par </a:t>
                </a:r>
                <a:r>
                  <a:rPr lang="fr-FR" sz="2400" dirty="0" err="1"/>
                  <a:t>bunch</a:t>
                </a:r>
                <a:r>
                  <a:rPr lang="fr-FR" sz="2400" dirty="0"/>
                  <a:t> de 4 ns, jusqu’à 100 ions par </a:t>
                </a:r>
                <a:r>
                  <a:rPr lang="fr-FR" sz="2400" dirty="0" err="1"/>
                  <a:t>bunch</a:t>
                </a:r>
                <a:endParaRPr lang="fr-FR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/>
                  <a:t>Fonctionnement jusqu’à quelques centaines de </a:t>
                </a:r>
                <a:r>
                  <a:rPr lang="fr-FR" sz="2400" dirty="0" err="1"/>
                  <a:t>pA</a:t>
                </a:r>
                <a:r>
                  <a:rPr lang="fr-FR" sz="2400" dirty="0"/>
                  <a:t> suivant la collimation</a:t>
                </a:r>
              </a:p>
            </p:txBody>
          </p:sp>
        </mc:Choice>
        <mc:Fallback xmlns="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11D59FE1-A98A-4F0C-83E4-3B8581F88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7" y="3860685"/>
                <a:ext cx="5832526" cy="1938992"/>
              </a:xfrm>
              <a:prstGeom prst="rect">
                <a:avLst/>
              </a:prstGeom>
              <a:blipFill>
                <a:blip r:embed="rId13"/>
                <a:stretch>
                  <a:fillRect l="-1672" t="-2516" r="-1567" b="-62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Espace réservé du pied de page 117">
            <a:extLst>
              <a:ext uri="{FF2B5EF4-FFF2-40B4-BE49-F238E27FC236}">
                <a16:creationId xmlns:a16="http://schemas.microsoft.com/office/drawing/2014/main" id="{E0973654-A0CE-414A-863D-26E1C55C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78295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6" grpId="0"/>
      <p:bldP spid="48" grpId="0"/>
      <p:bldP spid="49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9" grpId="0" animBg="1"/>
      <p:bldP spid="70" grpId="0" animBg="1"/>
      <p:bldP spid="73" grpId="0"/>
      <p:bldP spid="94" grpId="0"/>
      <p:bldP spid="95" grpId="0" animBg="1"/>
      <p:bldP spid="96" grpId="0"/>
      <p:bldP spid="98" grpId="0" animBg="1"/>
      <p:bldP spid="108" grpId="0"/>
      <p:bldP spid="109" grpId="0"/>
      <p:bldP spid="111" grpId="0" animBg="1"/>
      <p:bldP spid="110" grpId="0" animBg="1"/>
      <p:bldP spid="112" grpId="0" animBg="1"/>
      <p:bldP spid="113" grpId="0" animBg="1"/>
      <p:bldP spid="114" grpId="0" animBg="1"/>
      <p:bldP spid="115" grpId="0" animBg="1"/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B582F1-A405-494D-84C8-F0FD179A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16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D82E278-BCBE-4F96-A014-ECB4078D5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060" y="2131386"/>
            <a:ext cx="2193024" cy="163124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68D27B-A16B-4967-B237-A4567009C90E}"/>
              </a:ext>
            </a:extLst>
          </p:cNvPr>
          <p:cNvSpPr txBox="1"/>
          <p:nvPr/>
        </p:nvSpPr>
        <p:spPr>
          <a:xfrm>
            <a:off x="288944" y="225156"/>
            <a:ext cx="4202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</a:rPr>
              <a:t>Train </a:t>
            </a:r>
            <a:r>
              <a:rPr lang="fr-FR" sz="3600" b="1" dirty="0" err="1">
                <a:solidFill>
                  <a:srgbClr val="002060"/>
                </a:solidFill>
              </a:rPr>
              <a:t>Counting</a:t>
            </a:r>
            <a:r>
              <a:rPr lang="fr-FR" sz="3600" b="1" dirty="0">
                <a:solidFill>
                  <a:srgbClr val="002060"/>
                </a:solidFill>
              </a:rPr>
              <a:t> Mode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97FEBDB-5D2A-4D8B-AC19-7430772A2762}"/>
              </a:ext>
            </a:extLst>
          </p:cNvPr>
          <p:cNvSpPr txBox="1"/>
          <p:nvPr/>
        </p:nvSpPr>
        <p:spPr>
          <a:xfrm>
            <a:off x="1028668" y="5774140"/>
            <a:ext cx="4355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Electronique validée</a:t>
            </a:r>
            <a:endParaRPr lang="fr-FR" sz="2400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B39F44F0-D91E-4516-9A4B-B970B3311C58}"/>
              </a:ext>
            </a:extLst>
          </p:cNvPr>
          <p:cNvSpPr txBox="1"/>
          <p:nvPr/>
        </p:nvSpPr>
        <p:spPr>
          <a:xfrm>
            <a:off x="3736373" y="1387001"/>
            <a:ext cx="2148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DSO </a:t>
            </a:r>
            <a:r>
              <a:rPr lang="fr-FR" dirty="0" err="1">
                <a:solidFill>
                  <a:srgbClr val="0070C0"/>
                </a:solidFill>
              </a:rPr>
              <a:t>Lecroy</a:t>
            </a:r>
            <a:r>
              <a:rPr lang="fr-FR" baseline="30000" dirty="0">
                <a:solidFill>
                  <a:srgbClr val="0070C0"/>
                </a:solidFill>
              </a:rPr>
              <a:t> </a:t>
            </a:r>
            <a:endParaRPr lang="fr-FR" dirty="0">
              <a:solidFill>
                <a:srgbClr val="0070C0"/>
              </a:solidFill>
            </a:endParaRPr>
          </a:p>
          <a:p>
            <a:pPr algn="ctr"/>
            <a:r>
              <a:rPr lang="fr-FR" dirty="0">
                <a:solidFill>
                  <a:srgbClr val="0070C0"/>
                </a:solidFill>
              </a:rPr>
              <a:t>2 GHz; 10 or 20 GS/s</a:t>
            </a: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2F4DF342-2F78-4EA6-9E04-53224FDE10E9}"/>
              </a:ext>
            </a:extLst>
          </p:cNvPr>
          <p:cNvCxnSpPr/>
          <p:nvPr/>
        </p:nvCxnSpPr>
        <p:spPr>
          <a:xfrm>
            <a:off x="533400" y="2057400"/>
            <a:ext cx="236982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 : coins arrondis 74">
            <a:extLst>
              <a:ext uri="{FF2B5EF4-FFF2-40B4-BE49-F238E27FC236}">
                <a16:creationId xmlns:a16="http://schemas.microsoft.com/office/drawing/2014/main" id="{BA20001C-1DE2-4CCF-ABDF-D40FDDE3B50D}"/>
              </a:ext>
            </a:extLst>
          </p:cNvPr>
          <p:cNvSpPr/>
          <p:nvPr/>
        </p:nvSpPr>
        <p:spPr>
          <a:xfrm>
            <a:off x="1957291" y="1330323"/>
            <a:ext cx="257175" cy="146902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dirty="0"/>
              <a:t>Diamant</a:t>
            </a:r>
          </a:p>
        </p:txBody>
      </p:sp>
      <p:sp>
        <p:nvSpPr>
          <p:cNvPr id="76" name="Rectangle : coins arrondis 75">
            <a:extLst>
              <a:ext uri="{FF2B5EF4-FFF2-40B4-BE49-F238E27FC236}">
                <a16:creationId xmlns:a16="http://schemas.microsoft.com/office/drawing/2014/main" id="{2E761C15-5690-4AC5-B709-B20489937CAA}"/>
              </a:ext>
            </a:extLst>
          </p:cNvPr>
          <p:cNvSpPr/>
          <p:nvPr/>
        </p:nvSpPr>
        <p:spPr>
          <a:xfrm>
            <a:off x="1916334" y="1383852"/>
            <a:ext cx="45719" cy="137166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/>
          </a:p>
        </p:txBody>
      </p:sp>
      <p:sp>
        <p:nvSpPr>
          <p:cNvPr id="77" name="Rectangle : coins arrondis 76">
            <a:extLst>
              <a:ext uri="{FF2B5EF4-FFF2-40B4-BE49-F238E27FC236}">
                <a16:creationId xmlns:a16="http://schemas.microsoft.com/office/drawing/2014/main" id="{25A15C86-01A8-4F92-A10A-5D98DA01BAE7}"/>
              </a:ext>
            </a:extLst>
          </p:cNvPr>
          <p:cNvSpPr/>
          <p:nvPr/>
        </p:nvSpPr>
        <p:spPr>
          <a:xfrm>
            <a:off x="2212113" y="1383890"/>
            <a:ext cx="45719" cy="137166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EA1A6179-478D-4C52-A64D-856D7711D927}"/>
                  </a:ext>
                </a:extLst>
              </p:cNvPr>
              <p:cNvSpPr txBox="1"/>
              <p:nvPr/>
            </p:nvSpPr>
            <p:spPr>
              <a:xfrm>
                <a:off x="63710" y="1566680"/>
                <a:ext cx="177511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r-FR" dirty="0"/>
                  <a:t>Proton 68 MeV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&lt;20µ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EA1A6179-478D-4C52-A64D-856D7711D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0" y="1566680"/>
                <a:ext cx="1775115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29AA52FE-CDDE-4FC3-9067-18F70A6EE424}"/>
              </a:ext>
            </a:extLst>
          </p:cNvPr>
          <p:cNvCxnSpPr>
            <a:cxnSpLocks/>
            <a:stCxn id="77" idx="2"/>
          </p:cNvCxnSpPr>
          <p:nvPr/>
        </p:nvCxnSpPr>
        <p:spPr>
          <a:xfrm rot="16200000" flipH="1">
            <a:off x="2832629" y="2157899"/>
            <a:ext cx="748014" cy="1943327"/>
          </a:xfrm>
          <a:prstGeom prst="bentConnector2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11D59FE1-A98A-4F0C-83E4-3B8581F8802B}"/>
                  </a:ext>
                </a:extLst>
              </p:cNvPr>
              <p:cNvSpPr txBox="1"/>
              <p:nvPr/>
            </p:nvSpPr>
            <p:spPr>
              <a:xfrm>
                <a:off x="175336" y="3860685"/>
                <a:ext cx="596066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/>
                  <a:t>Objectifs :</a:t>
                </a:r>
              </a:p>
              <a:p>
                <a:pPr algn="just"/>
                <a:r>
                  <a:rPr lang="fr-FR" sz="2400" dirty="0"/>
                  <a:t>Compter le nombre d’ions par train de quelques µs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/>
                  <a:t>1µA  sur détecteur visé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2400" dirty="0"/>
                  <a:t> 300nA sur diamant pour le moment</a:t>
                </a:r>
              </a:p>
            </p:txBody>
          </p:sp>
        </mc:Choice>
        <mc:Fallback xmlns="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11D59FE1-A98A-4F0C-83E4-3B8581F88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6" y="3860685"/>
                <a:ext cx="5960669" cy="1938992"/>
              </a:xfrm>
              <a:prstGeom prst="rect">
                <a:avLst/>
              </a:prstGeom>
              <a:blipFill>
                <a:blip r:embed="rId4"/>
                <a:stretch>
                  <a:fillRect l="-1636" t="-2516" r="-1534" b="-62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368CA8-4A1F-452F-9967-42709134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du RIF - 7 Avril 2022 - MOLLE Robin</a:t>
            </a: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D86B62ED-E56A-4AB8-9418-7DBA78960A1A}"/>
              </a:ext>
            </a:extLst>
          </p:cNvPr>
          <p:cNvGrpSpPr/>
          <p:nvPr/>
        </p:nvGrpSpPr>
        <p:grpSpPr>
          <a:xfrm>
            <a:off x="8482222" y="4324088"/>
            <a:ext cx="3748360" cy="2527950"/>
            <a:chOff x="8295257" y="3862549"/>
            <a:chExt cx="3748360" cy="2527950"/>
          </a:xfrm>
        </p:grpSpPr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5AC0A3E9-CE51-4107-8D7D-6941B9709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642" r="6895"/>
            <a:stretch/>
          </p:blipFill>
          <p:spPr>
            <a:xfrm>
              <a:off x="8515998" y="3862549"/>
              <a:ext cx="3290508" cy="2380857"/>
            </a:xfrm>
            <a:prstGeom prst="rect">
              <a:avLst/>
            </a:prstGeom>
          </p:spPr>
        </p:pic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2CDB4512-0094-4D74-8796-B6F70EEA6298}"/>
                </a:ext>
              </a:extLst>
            </p:cNvPr>
            <p:cNvSpPr txBox="1"/>
            <p:nvPr/>
          </p:nvSpPr>
          <p:spPr>
            <a:xfrm>
              <a:off x="10704540" y="6113500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Time ( µs)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9085376E-26A8-434A-A4F4-9CEEF5C98B65}"/>
                </a:ext>
              </a:extLst>
            </p:cNvPr>
            <p:cNvSpPr txBox="1"/>
            <p:nvPr/>
          </p:nvSpPr>
          <p:spPr>
            <a:xfrm rot="16200000">
              <a:off x="8227835" y="4080501"/>
              <a:ext cx="4118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A.U</a:t>
              </a:r>
            </a:p>
          </p:txBody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8447B22F-70B4-4565-8DD6-1F8F90B1870D}"/>
              </a:ext>
            </a:extLst>
          </p:cNvPr>
          <p:cNvGrpSpPr/>
          <p:nvPr/>
        </p:nvGrpSpPr>
        <p:grpSpPr>
          <a:xfrm>
            <a:off x="8793347" y="1254529"/>
            <a:ext cx="3503861" cy="2431509"/>
            <a:chOff x="8075142" y="1368747"/>
            <a:chExt cx="3503861" cy="2431509"/>
          </a:xfrm>
        </p:grpSpPr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7C5B5A5C-9546-47B9-83A3-FF3BAB086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76" t="6730" r="9714" b="6426"/>
            <a:stretch/>
          </p:blipFill>
          <p:spPr>
            <a:xfrm>
              <a:off x="8075142" y="1368747"/>
              <a:ext cx="3219141" cy="2215402"/>
            </a:xfrm>
            <a:prstGeom prst="rect">
              <a:avLst/>
            </a:prstGeom>
          </p:spPr>
        </p:pic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8C638353-BE16-4A82-93AA-E388035F3F81}"/>
                </a:ext>
              </a:extLst>
            </p:cNvPr>
            <p:cNvSpPr txBox="1"/>
            <p:nvPr/>
          </p:nvSpPr>
          <p:spPr>
            <a:xfrm>
              <a:off x="10239926" y="3523257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Time ( µs)</a:t>
              </a:r>
            </a:p>
          </p:txBody>
        </p:sp>
      </p:grpSp>
      <p:sp>
        <p:nvSpPr>
          <p:cNvPr id="89" name="ZoneTexte 88">
            <a:extLst>
              <a:ext uri="{FF2B5EF4-FFF2-40B4-BE49-F238E27FC236}">
                <a16:creationId xmlns:a16="http://schemas.microsoft.com/office/drawing/2014/main" id="{C01E4AF0-3C18-4037-BD30-FF76DF3D128D}"/>
              </a:ext>
            </a:extLst>
          </p:cNvPr>
          <p:cNvSpPr txBox="1"/>
          <p:nvPr/>
        </p:nvSpPr>
        <p:spPr>
          <a:xfrm>
            <a:off x="8766603" y="774580"/>
            <a:ext cx="3272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Train </a:t>
            </a:r>
            <a:r>
              <a:rPr lang="fr-FR" dirty="0" err="1"/>
              <a:t>integral</a:t>
            </a:r>
            <a:r>
              <a:rPr lang="fr-FR" dirty="0"/>
              <a:t> = </a:t>
            </a:r>
            <a:r>
              <a:rPr lang="fr-FR" dirty="0">
                <a:solidFill>
                  <a:srgbClr val="0070C0"/>
                </a:solidFill>
              </a:rPr>
              <a:t>DSO post </a:t>
            </a:r>
            <a:r>
              <a:rPr lang="fr-FR" dirty="0" err="1">
                <a:solidFill>
                  <a:srgbClr val="0070C0"/>
                </a:solidFill>
              </a:rPr>
              <a:t>analysis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293B73C1-F5A2-47C5-94A5-FC98EC33F865}"/>
              </a:ext>
            </a:extLst>
          </p:cNvPr>
          <p:cNvSpPr txBox="1"/>
          <p:nvPr/>
        </p:nvSpPr>
        <p:spPr>
          <a:xfrm>
            <a:off x="8600395" y="3651030"/>
            <a:ext cx="3495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Train </a:t>
            </a:r>
            <a:r>
              <a:rPr lang="fr-FR" dirty="0" err="1"/>
              <a:t>integral</a:t>
            </a:r>
            <a:r>
              <a:rPr lang="fr-FR" dirty="0"/>
              <a:t> = </a:t>
            </a:r>
            <a:r>
              <a:rPr lang="fr-FR" dirty="0">
                <a:solidFill>
                  <a:srgbClr val="FF0000"/>
                </a:solidFill>
              </a:rPr>
              <a:t>on line </a:t>
            </a:r>
            <a:r>
              <a:rPr lang="fr-FR" dirty="0" err="1">
                <a:solidFill>
                  <a:srgbClr val="FF0000"/>
                </a:solidFill>
              </a:rPr>
              <a:t>measurement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with</a:t>
            </a:r>
            <a:r>
              <a:rPr lang="fr-FR" dirty="0">
                <a:solidFill>
                  <a:srgbClr val="FF0000"/>
                </a:solidFill>
              </a:rPr>
              <a:t>  LPSC QDC</a:t>
            </a:r>
          </a:p>
        </p:txBody>
      </p: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45C89B60-F6D2-4069-9921-1DEDAFDDA3AE}"/>
              </a:ext>
            </a:extLst>
          </p:cNvPr>
          <p:cNvCxnSpPr>
            <a:cxnSpLocks/>
            <a:stCxn id="81" idx="2"/>
          </p:cNvCxnSpPr>
          <p:nvPr/>
        </p:nvCxnSpPr>
        <p:spPr>
          <a:xfrm rot="16200000" flipH="1">
            <a:off x="7826679" y="2191298"/>
            <a:ext cx="654583" cy="132810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 : en angle 100">
            <a:extLst>
              <a:ext uri="{FF2B5EF4-FFF2-40B4-BE49-F238E27FC236}">
                <a16:creationId xmlns:a16="http://schemas.microsoft.com/office/drawing/2014/main" id="{FDD9F46C-63F7-483A-BA0F-EFD4382EE074}"/>
              </a:ext>
            </a:extLst>
          </p:cNvPr>
          <p:cNvCxnSpPr>
            <a:cxnSpLocks/>
            <a:stCxn id="81" idx="2"/>
            <a:endCxn id="67" idx="1"/>
          </p:cNvCxnSpPr>
          <p:nvPr/>
        </p:nvCxnSpPr>
        <p:spPr>
          <a:xfrm rot="16200000" flipH="1">
            <a:off x="6603212" y="3414765"/>
            <a:ext cx="2986457" cy="121304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A339D406-7D34-4523-820C-4DB1D1A1E0CD}"/>
              </a:ext>
            </a:extLst>
          </p:cNvPr>
          <p:cNvGrpSpPr/>
          <p:nvPr/>
        </p:nvGrpSpPr>
        <p:grpSpPr>
          <a:xfrm>
            <a:off x="6274986" y="810679"/>
            <a:ext cx="2680858" cy="1853759"/>
            <a:chOff x="6135504" y="1759538"/>
            <a:chExt cx="2940964" cy="2033617"/>
          </a:xfrm>
        </p:grpSpPr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E22EBDF5-F731-4D57-92FC-2766883F4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471" t="7374" r="5437" b="5327"/>
            <a:stretch/>
          </p:blipFill>
          <p:spPr>
            <a:xfrm>
              <a:off x="6374877" y="2054280"/>
              <a:ext cx="2186872" cy="1589265"/>
            </a:xfrm>
            <a:prstGeom prst="rect">
              <a:avLst/>
            </a:prstGeom>
          </p:spPr>
        </p:pic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C8D76B23-6055-46F6-8745-EEB17FE5FB5F}"/>
                </a:ext>
              </a:extLst>
            </p:cNvPr>
            <p:cNvSpPr txBox="1"/>
            <p:nvPr/>
          </p:nvSpPr>
          <p:spPr>
            <a:xfrm rot="16200000">
              <a:off x="5604465" y="2290577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Tension(en V)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1857F0CE-6BC8-4916-B593-93992C1E5768}"/>
                </a:ext>
              </a:extLst>
            </p:cNvPr>
            <p:cNvSpPr txBox="1"/>
            <p:nvPr/>
          </p:nvSpPr>
          <p:spPr>
            <a:xfrm>
              <a:off x="7737391" y="3516156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Temps (µs)</a:t>
              </a:r>
            </a:p>
          </p:txBody>
        </p:sp>
      </p:grpSp>
      <p:cxnSp>
        <p:nvCxnSpPr>
          <p:cNvPr id="102" name="Connecteur : en angle 101">
            <a:extLst>
              <a:ext uri="{FF2B5EF4-FFF2-40B4-BE49-F238E27FC236}">
                <a16:creationId xmlns:a16="http://schemas.microsoft.com/office/drawing/2014/main" id="{B1812F39-BCE4-4A6B-AEEA-AD6A40247E36}"/>
              </a:ext>
            </a:extLst>
          </p:cNvPr>
          <p:cNvCxnSpPr>
            <a:cxnSpLocks/>
            <a:stCxn id="76" idx="2"/>
          </p:cNvCxnSpPr>
          <p:nvPr/>
        </p:nvCxnSpPr>
        <p:spPr>
          <a:xfrm rot="5400000">
            <a:off x="1231044" y="2795420"/>
            <a:ext cx="748052" cy="668248"/>
          </a:xfrm>
          <a:prstGeom prst="bentConnector3">
            <a:avLst>
              <a:gd name="adj1" fmla="val 100190"/>
            </a:avLst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AA3505B-F0B6-4CDD-899F-713AB52EF9FC}"/>
              </a:ext>
            </a:extLst>
          </p:cNvPr>
          <p:cNvSpPr/>
          <p:nvPr/>
        </p:nvSpPr>
        <p:spPr>
          <a:xfrm>
            <a:off x="304697" y="3199401"/>
            <a:ext cx="966249" cy="591983"/>
          </a:xfrm>
          <a:prstGeom prst="roundRect">
            <a:avLst>
              <a:gd name="adj" fmla="val 546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Carte QDC</a:t>
            </a:r>
          </a:p>
        </p:txBody>
      </p:sp>
      <p:sp>
        <p:nvSpPr>
          <p:cNvPr id="116" name="Rectangle : coins arrondis 115">
            <a:extLst>
              <a:ext uri="{FF2B5EF4-FFF2-40B4-BE49-F238E27FC236}">
                <a16:creationId xmlns:a16="http://schemas.microsoft.com/office/drawing/2014/main" id="{19D88A53-19C7-4CAB-9030-5D02604801AB}"/>
              </a:ext>
            </a:extLst>
          </p:cNvPr>
          <p:cNvSpPr/>
          <p:nvPr/>
        </p:nvSpPr>
        <p:spPr>
          <a:xfrm>
            <a:off x="7580844" y="5207694"/>
            <a:ext cx="966249" cy="591983"/>
          </a:xfrm>
          <a:prstGeom prst="roundRect">
            <a:avLst>
              <a:gd name="adj" fmla="val 546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Carte QDC</a:t>
            </a:r>
          </a:p>
        </p:txBody>
      </p:sp>
      <p:pic>
        <p:nvPicPr>
          <p:cNvPr id="118" name="Image 117">
            <a:extLst>
              <a:ext uri="{FF2B5EF4-FFF2-40B4-BE49-F238E27FC236}">
                <a16:creationId xmlns:a16="http://schemas.microsoft.com/office/drawing/2014/main" id="{0A92FCE9-F6C6-4A20-A334-C9C1451E6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801" y="2857038"/>
            <a:ext cx="966249" cy="718728"/>
          </a:xfrm>
          <a:prstGeom prst="rect">
            <a:avLst/>
          </a:prstGeom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2D936EBF-911D-4835-B435-873871C742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549" b="3084"/>
          <a:stretch/>
        </p:blipFill>
        <p:spPr>
          <a:xfrm>
            <a:off x="6523503" y="51038"/>
            <a:ext cx="1883479" cy="917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3" name="ZoneTexte 122">
            <a:extLst>
              <a:ext uri="{FF2B5EF4-FFF2-40B4-BE49-F238E27FC236}">
                <a16:creationId xmlns:a16="http://schemas.microsoft.com/office/drawing/2014/main" id="{BD7F55E8-A3AC-4CA4-BF9B-A231FB82C706}"/>
              </a:ext>
            </a:extLst>
          </p:cNvPr>
          <p:cNvSpPr txBox="1"/>
          <p:nvPr/>
        </p:nvSpPr>
        <p:spPr>
          <a:xfrm rot="16200000">
            <a:off x="5935110" y="186737"/>
            <a:ext cx="6944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90E33B48-FF40-46F2-8AFC-92B13EDB4470}"/>
              </a:ext>
            </a:extLst>
          </p:cNvPr>
          <p:cNvSpPr txBox="1"/>
          <p:nvPr/>
        </p:nvSpPr>
        <p:spPr>
          <a:xfrm>
            <a:off x="7968525" y="917941"/>
            <a:ext cx="586957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700" dirty="0"/>
              <a:t>Temps (µs)</a:t>
            </a:r>
          </a:p>
        </p:txBody>
      </p:sp>
    </p:spTree>
    <p:extLst>
      <p:ext uri="{BB962C8B-B14F-4D97-AF65-F5344CB8AC3E}">
        <p14:creationId xmlns:p14="http://schemas.microsoft.com/office/powerpoint/2010/main" val="34421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7" grpId="0"/>
      <p:bldP spid="89" grpId="0"/>
      <p:bldP spid="90" grpId="0"/>
      <p:bldP spid="116" grpId="0" animBg="1"/>
      <p:bldP spid="123" grpId="0" animBg="1"/>
      <p:bldP spid="1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85CA9938-A48C-45B3-86A3-F341716D8ADB}"/>
              </a:ext>
            </a:extLst>
          </p:cNvPr>
          <p:cNvSpPr/>
          <p:nvPr/>
        </p:nvSpPr>
        <p:spPr>
          <a:xfrm>
            <a:off x="1280225" y="5039312"/>
            <a:ext cx="276554" cy="40057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7A3E769-B3E1-46E2-AE8C-C5A69788460F}"/>
              </a:ext>
            </a:extLst>
          </p:cNvPr>
          <p:cNvSpPr/>
          <p:nvPr/>
        </p:nvSpPr>
        <p:spPr>
          <a:xfrm>
            <a:off x="590916" y="5037500"/>
            <a:ext cx="656417" cy="40057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Trapèze 104">
            <a:extLst>
              <a:ext uri="{FF2B5EF4-FFF2-40B4-BE49-F238E27FC236}">
                <a16:creationId xmlns:a16="http://schemas.microsoft.com/office/drawing/2014/main" id="{A4A0BABB-D653-48AD-BB28-780012F28BEC}"/>
              </a:ext>
            </a:extLst>
          </p:cNvPr>
          <p:cNvSpPr/>
          <p:nvPr/>
        </p:nvSpPr>
        <p:spPr>
          <a:xfrm rot="16200000">
            <a:off x="3905646" y="2812011"/>
            <a:ext cx="196930" cy="4894646"/>
          </a:xfrm>
          <a:prstGeom prst="trapezoid">
            <a:avLst>
              <a:gd name="adj" fmla="val 262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FF6EF59D-9689-4796-98EE-9FD5EB432695}"/>
              </a:ext>
            </a:extLst>
          </p:cNvPr>
          <p:cNvSpPr txBox="1"/>
          <p:nvPr/>
        </p:nvSpPr>
        <p:spPr>
          <a:xfrm>
            <a:off x="836695" y="3748640"/>
            <a:ext cx="1681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Photo Multiplicateur</a:t>
            </a:r>
          </a:p>
          <a:p>
            <a:pPr algn="ctr"/>
            <a:r>
              <a:rPr lang="fr-FR" sz="1400" dirty="0"/>
              <a:t>Kapton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16D622B-0A53-401B-8B66-ACBAD6AAE1FE}"/>
              </a:ext>
            </a:extLst>
          </p:cNvPr>
          <p:cNvSpPr/>
          <p:nvPr/>
        </p:nvSpPr>
        <p:spPr>
          <a:xfrm>
            <a:off x="6445069" y="4277967"/>
            <a:ext cx="43200" cy="94284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95F6E05-9FEC-4BB6-8CCB-4927FB6CA94E}"/>
              </a:ext>
            </a:extLst>
          </p:cNvPr>
          <p:cNvSpPr/>
          <p:nvPr/>
        </p:nvSpPr>
        <p:spPr>
          <a:xfrm>
            <a:off x="6441907" y="5283826"/>
            <a:ext cx="43200" cy="94284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Rectangle : coins arrondis 111">
            <a:extLst>
              <a:ext uri="{FF2B5EF4-FFF2-40B4-BE49-F238E27FC236}">
                <a16:creationId xmlns:a16="http://schemas.microsoft.com/office/drawing/2014/main" id="{361D97E1-095F-4586-A1F0-58864B70C354}"/>
              </a:ext>
            </a:extLst>
          </p:cNvPr>
          <p:cNvSpPr/>
          <p:nvPr/>
        </p:nvSpPr>
        <p:spPr>
          <a:xfrm>
            <a:off x="6505048" y="5030703"/>
            <a:ext cx="46800" cy="4292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A1AC8EF-14C4-432A-BAEA-B3F416D73D96}"/>
              </a:ext>
            </a:extLst>
          </p:cNvPr>
          <p:cNvSpPr/>
          <p:nvPr/>
        </p:nvSpPr>
        <p:spPr>
          <a:xfrm>
            <a:off x="9532819" y="5001333"/>
            <a:ext cx="288000" cy="5426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9F20C31-BB07-459D-8EB4-25565EFD1178}"/>
              </a:ext>
            </a:extLst>
          </p:cNvPr>
          <p:cNvSpPr/>
          <p:nvPr/>
        </p:nvSpPr>
        <p:spPr>
          <a:xfrm>
            <a:off x="8002394" y="4920987"/>
            <a:ext cx="633600" cy="633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688F170-930E-4278-A485-E011E2FA487C}"/>
              </a:ext>
            </a:extLst>
          </p:cNvPr>
          <p:cNvSpPr/>
          <p:nvPr/>
        </p:nvSpPr>
        <p:spPr>
          <a:xfrm>
            <a:off x="11198904" y="4895084"/>
            <a:ext cx="761825" cy="7618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690DD456-D869-426B-B989-47A60DC51E5B}"/>
              </a:ext>
            </a:extLst>
          </p:cNvPr>
          <p:cNvSpPr/>
          <p:nvPr/>
        </p:nvSpPr>
        <p:spPr>
          <a:xfrm>
            <a:off x="11320736" y="5025793"/>
            <a:ext cx="518160" cy="5181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44405DF8-88ED-4959-AAE8-34E823BB3C64}"/>
              </a:ext>
            </a:extLst>
          </p:cNvPr>
          <p:cNvCxnSpPr>
            <a:cxnSpLocks/>
            <a:stCxn id="103" idx="0"/>
            <a:endCxn id="106" idx="2"/>
          </p:cNvCxnSpPr>
          <p:nvPr/>
        </p:nvCxnSpPr>
        <p:spPr>
          <a:xfrm flipV="1">
            <a:off x="1418502" y="4271860"/>
            <a:ext cx="259047" cy="7674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ZoneTexte 118">
            <a:extLst>
              <a:ext uri="{FF2B5EF4-FFF2-40B4-BE49-F238E27FC236}">
                <a16:creationId xmlns:a16="http://schemas.microsoft.com/office/drawing/2014/main" id="{6497BECE-1FAA-4005-93BC-FD74FD4C9108}"/>
              </a:ext>
            </a:extLst>
          </p:cNvPr>
          <p:cNvSpPr txBox="1"/>
          <p:nvPr/>
        </p:nvSpPr>
        <p:spPr>
          <a:xfrm>
            <a:off x="5931783" y="3801013"/>
            <a:ext cx="1039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Collimateur 3mm diamètre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83BB6585-6B94-43F0-A4EC-12831BC43F22}"/>
              </a:ext>
            </a:extLst>
          </p:cNvPr>
          <p:cNvSpPr txBox="1"/>
          <p:nvPr/>
        </p:nvSpPr>
        <p:spPr>
          <a:xfrm>
            <a:off x="6440768" y="4691543"/>
            <a:ext cx="985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Diamants</a:t>
            </a: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045448A9-3484-47EA-89F5-40FEB660E96F}"/>
              </a:ext>
            </a:extLst>
          </p:cNvPr>
          <p:cNvSpPr txBox="1"/>
          <p:nvPr/>
        </p:nvSpPr>
        <p:spPr>
          <a:xfrm>
            <a:off x="9102596" y="3823761"/>
            <a:ext cx="1039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Chambre d’ionisation à air</a:t>
            </a:r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EEC70B42-11C3-46F8-8B42-0C4D5FE6B997}"/>
              </a:ext>
            </a:extLst>
          </p:cNvPr>
          <p:cNvCxnSpPr>
            <a:cxnSpLocks/>
            <a:stCxn id="113" idx="0"/>
          </p:cNvCxnSpPr>
          <p:nvPr/>
        </p:nvCxnSpPr>
        <p:spPr>
          <a:xfrm flipH="1" flipV="1">
            <a:off x="9601856" y="4607387"/>
            <a:ext cx="74963" cy="393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ZoneTexte 123">
            <a:extLst>
              <a:ext uri="{FF2B5EF4-FFF2-40B4-BE49-F238E27FC236}">
                <a16:creationId xmlns:a16="http://schemas.microsoft.com/office/drawing/2014/main" id="{E435DB71-D7DC-45E6-8704-23C5E2C2E9BE}"/>
              </a:ext>
            </a:extLst>
          </p:cNvPr>
          <p:cNvSpPr txBox="1"/>
          <p:nvPr/>
        </p:nvSpPr>
        <p:spPr>
          <a:xfrm>
            <a:off x="7280560" y="3928559"/>
            <a:ext cx="1224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Photo Multiplicateur Aluminium</a:t>
            </a:r>
          </a:p>
        </p:txBody>
      </p:sp>
      <p:cxnSp>
        <p:nvCxnSpPr>
          <p:cNvPr id="125" name="Connecteur droit 124">
            <a:extLst>
              <a:ext uri="{FF2B5EF4-FFF2-40B4-BE49-F238E27FC236}">
                <a16:creationId xmlns:a16="http://schemas.microsoft.com/office/drawing/2014/main" id="{3489D9C2-9529-4E18-A9D2-F6C0609A6A72}"/>
              </a:ext>
            </a:extLst>
          </p:cNvPr>
          <p:cNvCxnSpPr>
            <a:cxnSpLocks/>
            <a:stCxn id="115" idx="0"/>
            <a:endCxn id="124" idx="2"/>
          </p:cNvCxnSpPr>
          <p:nvPr/>
        </p:nvCxnSpPr>
        <p:spPr>
          <a:xfrm flipH="1" flipV="1">
            <a:off x="7892744" y="4667223"/>
            <a:ext cx="426450" cy="253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ZoneTexte 125">
            <a:extLst>
              <a:ext uri="{FF2B5EF4-FFF2-40B4-BE49-F238E27FC236}">
                <a16:creationId xmlns:a16="http://schemas.microsoft.com/office/drawing/2014/main" id="{1C826710-B182-4965-938E-9DDF4C51CEA7}"/>
              </a:ext>
            </a:extLst>
          </p:cNvPr>
          <p:cNvSpPr txBox="1"/>
          <p:nvPr/>
        </p:nvSpPr>
        <p:spPr>
          <a:xfrm>
            <a:off x="10967632" y="3943867"/>
            <a:ext cx="1224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Cage de Faraday</a:t>
            </a:r>
          </a:p>
        </p:txBody>
      </p: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id="{F44C3919-A832-4BD3-8128-9175EECFFD94}"/>
              </a:ext>
            </a:extLst>
          </p:cNvPr>
          <p:cNvCxnSpPr>
            <a:cxnSpLocks/>
            <a:stCxn id="116" idx="0"/>
            <a:endCxn id="126" idx="2"/>
          </p:cNvCxnSpPr>
          <p:nvPr/>
        </p:nvCxnSpPr>
        <p:spPr>
          <a:xfrm flipH="1" flipV="1">
            <a:off x="11579816" y="4467087"/>
            <a:ext cx="1" cy="427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E793A11B-4725-4261-B661-EF0F8596804D}"/>
              </a:ext>
            </a:extLst>
          </p:cNvPr>
          <p:cNvCxnSpPr>
            <a:cxnSpLocks/>
          </p:cNvCxnSpPr>
          <p:nvPr/>
        </p:nvCxnSpPr>
        <p:spPr>
          <a:xfrm flipV="1">
            <a:off x="1556778" y="6382910"/>
            <a:ext cx="4894654" cy="135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451724A5-4593-4DD7-8079-A3ADCE6194E8}"/>
              </a:ext>
            </a:extLst>
          </p:cNvPr>
          <p:cNvCxnSpPr>
            <a:cxnSpLocks/>
          </p:cNvCxnSpPr>
          <p:nvPr/>
        </p:nvCxnSpPr>
        <p:spPr>
          <a:xfrm>
            <a:off x="1556778" y="5265901"/>
            <a:ext cx="0" cy="115993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96D46DDA-D260-460B-81FE-97B32A95AAA3}"/>
              </a:ext>
            </a:extLst>
          </p:cNvPr>
          <p:cNvCxnSpPr>
            <a:cxnSpLocks/>
          </p:cNvCxnSpPr>
          <p:nvPr/>
        </p:nvCxnSpPr>
        <p:spPr>
          <a:xfrm>
            <a:off x="6434296" y="5330410"/>
            <a:ext cx="7611" cy="11744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4C8F8014-1EE9-4B73-979F-5035CF7AF898}"/>
              </a:ext>
            </a:extLst>
          </p:cNvPr>
          <p:cNvCxnSpPr>
            <a:cxnSpLocks/>
          </p:cNvCxnSpPr>
          <p:nvPr/>
        </p:nvCxnSpPr>
        <p:spPr>
          <a:xfrm>
            <a:off x="6487542" y="5340481"/>
            <a:ext cx="0" cy="116069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1B2972F9-9FD4-4FB3-B9F4-DA85979DD910}"/>
              </a:ext>
            </a:extLst>
          </p:cNvPr>
          <p:cNvCxnSpPr>
            <a:cxnSpLocks/>
          </p:cNvCxnSpPr>
          <p:nvPr/>
        </p:nvCxnSpPr>
        <p:spPr>
          <a:xfrm flipV="1">
            <a:off x="6545803" y="6370807"/>
            <a:ext cx="1438358" cy="280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A8ABD2BA-ABF5-4537-A7BC-AFE2F975C008}"/>
              </a:ext>
            </a:extLst>
          </p:cNvPr>
          <p:cNvCxnSpPr>
            <a:cxnSpLocks/>
          </p:cNvCxnSpPr>
          <p:nvPr/>
        </p:nvCxnSpPr>
        <p:spPr>
          <a:xfrm>
            <a:off x="8626877" y="6370807"/>
            <a:ext cx="9149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C57C06E8-0A37-4D6D-9459-2A96AD8A90F0}"/>
              </a:ext>
            </a:extLst>
          </p:cNvPr>
          <p:cNvCxnSpPr>
            <a:cxnSpLocks/>
          </p:cNvCxnSpPr>
          <p:nvPr/>
        </p:nvCxnSpPr>
        <p:spPr>
          <a:xfrm>
            <a:off x="9823799" y="6365562"/>
            <a:ext cx="1364824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Connecteur droit 144">
            <a:extLst>
              <a:ext uri="{FF2B5EF4-FFF2-40B4-BE49-F238E27FC236}">
                <a16:creationId xmlns:a16="http://schemas.microsoft.com/office/drawing/2014/main" id="{CC0788C6-C81C-41C6-8FC1-A4D407DA4DFB}"/>
              </a:ext>
            </a:extLst>
          </p:cNvPr>
          <p:cNvCxnSpPr>
            <a:cxnSpLocks/>
          </p:cNvCxnSpPr>
          <p:nvPr/>
        </p:nvCxnSpPr>
        <p:spPr>
          <a:xfrm>
            <a:off x="11188623" y="5246015"/>
            <a:ext cx="0" cy="111954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" name="ZoneTexte 145">
            <a:extLst>
              <a:ext uri="{FF2B5EF4-FFF2-40B4-BE49-F238E27FC236}">
                <a16:creationId xmlns:a16="http://schemas.microsoft.com/office/drawing/2014/main" id="{51771052-7D41-4D3C-9F4F-EC580EB93841}"/>
              </a:ext>
            </a:extLst>
          </p:cNvPr>
          <p:cNvSpPr txBox="1"/>
          <p:nvPr/>
        </p:nvSpPr>
        <p:spPr>
          <a:xfrm>
            <a:off x="3324898" y="6389684"/>
            <a:ext cx="999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286 mm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134D8B41-950D-4639-B652-1B82B046F9FD}"/>
              </a:ext>
            </a:extLst>
          </p:cNvPr>
          <p:cNvSpPr txBox="1"/>
          <p:nvPr/>
        </p:nvSpPr>
        <p:spPr>
          <a:xfrm>
            <a:off x="6058425" y="6519245"/>
            <a:ext cx="999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25 mm / 6mm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9729087F-C2AD-4F7E-9E95-7CF59AE35CCD}"/>
              </a:ext>
            </a:extLst>
          </p:cNvPr>
          <p:cNvSpPr txBox="1"/>
          <p:nvPr/>
        </p:nvSpPr>
        <p:spPr>
          <a:xfrm>
            <a:off x="7065237" y="6437510"/>
            <a:ext cx="6854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84 mm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9405F24E-E0D2-4ED5-A198-F7814AD23C67}"/>
              </a:ext>
            </a:extLst>
          </p:cNvPr>
          <p:cNvSpPr txBox="1"/>
          <p:nvPr/>
        </p:nvSpPr>
        <p:spPr>
          <a:xfrm>
            <a:off x="8842032" y="6437510"/>
            <a:ext cx="540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53 mm</a:t>
            </a:r>
          </a:p>
        </p:txBody>
      </p:sp>
      <p:sp>
        <p:nvSpPr>
          <p:cNvPr id="151" name="ZoneTexte 150">
            <a:extLst>
              <a:ext uri="{FF2B5EF4-FFF2-40B4-BE49-F238E27FC236}">
                <a16:creationId xmlns:a16="http://schemas.microsoft.com/office/drawing/2014/main" id="{CC78B590-2D75-4A58-B874-BD1BBC802782}"/>
              </a:ext>
            </a:extLst>
          </p:cNvPr>
          <p:cNvSpPr txBox="1"/>
          <p:nvPr/>
        </p:nvSpPr>
        <p:spPr>
          <a:xfrm>
            <a:off x="10006374" y="6425846"/>
            <a:ext cx="999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80 mm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576A174B-7214-4819-B88F-D2919455F328}"/>
              </a:ext>
            </a:extLst>
          </p:cNvPr>
          <p:cNvSpPr/>
          <p:nvPr/>
        </p:nvSpPr>
        <p:spPr>
          <a:xfrm>
            <a:off x="4704423" y="5249153"/>
            <a:ext cx="172800" cy="21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Trapèze 168">
            <a:extLst>
              <a:ext uri="{FF2B5EF4-FFF2-40B4-BE49-F238E27FC236}">
                <a16:creationId xmlns:a16="http://schemas.microsoft.com/office/drawing/2014/main" id="{F8A81B53-2A90-4C1B-B9FA-4451C9921E3C}"/>
              </a:ext>
            </a:extLst>
          </p:cNvPr>
          <p:cNvSpPr/>
          <p:nvPr/>
        </p:nvSpPr>
        <p:spPr>
          <a:xfrm rot="16200000">
            <a:off x="7187193" y="4521586"/>
            <a:ext cx="173192" cy="1440000"/>
          </a:xfrm>
          <a:prstGeom prst="trapezoid">
            <a:avLst>
              <a:gd name="adj" fmla="val 2135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Trapèze 179">
            <a:extLst>
              <a:ext uri="{FF2B5EF4-FFF2-40B4-BE49-F238E27FC236}">
                <a16:creationId xmlns:a16="http://schemas.microsoft.com/office/drawing/2014/main" id="{A4CA9017-A922-41FE-B6A8-6B1BEE848B20}"/>
              </a:ext>
            </a:extLst>
          </p:cNvPr>
          <p:cNvSpPr/>
          <p:nvPr/>
        </p:nvSpPr>
        <p:spPr>
          <a:xfrm rot="16200000" flipH="1">
            <a:off x="8993213" y="4808511"/>
            <a:ext cx="191375" cy="907200"/>
          </a:xfrm>
          <a:prstGeom prst="trapezoid">
            <a:avLst>
              <a:gd name="adj" fmla="val 1068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AAFBD3FC-54AF-43BF-8E27-AF06DF90EFAB}"/>
              </a:ext>
            </a:extLst>
          </p:cNvPr>
          <p:cNvCxnSpPr>
            <a:cxnSpLocks/>
          </p:cNvCxnSpPr>
          <p:nvPr/>
        </p:nvCxnSpPr>
        <p:spPr>
          <a:xfrm>
            <a:off x="7993277" y="5323743"/>
            <a:ext cx="0" cy="115993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85792F06-C23F-4DC7-8C1A-722FD8B9CF84}"/>
              </a:ext>
            </a:extLst>
          </p:cNvPr>
          <p:cNvCxnSpPr>
            <a:cxnSpLocks/>
          </p:cNvCxnSpPr>
          <p:nvPr/>
        </p:nvCxnSpPr>
        <p:spPr>
          <a:xfrm>
            <a:off x="8635994" y="5261310"/>
            <a:ext cx="0" cy="115993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78119AAA-2B0B-4700-91C8-E2EBFB120741}"/>
              </a:ext>
            </a:extLst>
          </p:cNvPr>
          <p:cNvCxnSpPr>
            <a:cxnSpLocks/>
          </p:cNvCxnSpPr>
          <p:nvPr/>
        </p:nvCxnSpPr>
        <p:spPr>
          <a:xfrm>
            <a:off x="6558987" y="5298937"/>
            <a:ext cx="0" cy="115993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AA5FA528-9A9F-4C23-917A-A68F8F5FE0CD}"/>
              </a:ext>
            </a:extLst>
          </p:cNvPr>
          <p:cNvCxnSpPr>
            <a:cxnSpLocks/>
          </p:cNvCxnSpPr>
          <p:nvPr/>
        </p:nvCxnSpPr>
        <p:spPr>
          <a:xfrm>
            <a:off x="9542501" y="5246501"/>
            <a:ext cx="0" cy="116859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3" name="Trapèze 212">
            <a:extLst>
              <a:ext uri="{FF2B5EF4-FFF2-40B4-BE49-F238E27FC236}">
                <a16:creationId xmlns:a16="http://schemas.microsoft.com/office/drawing/2014/main" id="{850396E0-0242-47BB-83D9-8FDCA6C670AC}"/>
              </a:ext>
            </a:extLst>
          </p:cNvPr>
          <p:cNvSpPr/>
          <p:nvPr/>
        </p:nvSpPr>
        <p:spPr>
          <a:xfrm rot="16200000" flipH="1">
            <a:off x="10394198" y="4586143"/>
            <a:ext cx="230303" cy="1368000"/>
          </a:xfrm>
          <a:prstGeom prst="trapezoid">
            <a:avLst>
              <a:gd name="adj" fmla="val 1068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id="{0E9333E1-3BFB-4CBF-BA0D-45DF92696EF3}"/>
              </a:ext>
            </a:extLst>
          </p:cNvPr>
          <p:cNvSpPr txBox="1"/>
          <p:nvPr/>
        </p:nvSpPr>
        <p:spPr>
          <a:xfrm>
            <a:off x="2989145" y="3825584"/>
            <a:ext cx="20299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Schéma à l’échelle</a:t>
            </a:r>
          </a:p>
        </p:txBody>
      </p: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E86C7FDA-3CBD-4F25-9AA6-553EEE26F39E}"/>
              </a:ext>
            </a:extLst>
          </p:cNvPr>
          <p:cNvCxnSpPr>
            <a:cxnSpLocks/>
          </p:cNvCxnSpPr>
          <p:nvPr/>
        </p:nvCxnSpPr>
        <p:spPr>
          <a:xfrm>
            <a:off x="9818044" y="5246015"/>
            <a:ext cx="0" cy="115993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rapèze 134">
            <a:extLst>
              <a:ext uri="{FF2B5EF4-FFF2-40B4-BE49-F238E27FC236}">
                <a16:creationId xmlns:a16="http://schemas.microsoft.com/office/drawing/2014/main" id="{17582A94-690F-477F-BC28-4C8A6B913CF1}"/>
              </a:ext>
            </a:extLst>
          </p:cNvPr>
          <p:cNvSpPr/>
          <p:nvPr/>
        </p:nvSpPr>
        <p:spPr>
          <a:xfrm rot="16200000">
            <a:off x="6448043" y="5248192"/>
            <a:ext cx="97206" cy="10800"/>
          </a:xfrm>
          <a:prstGeom prst="trapezoid">
            <a:avLst>
              <a:gd name="adj" fmla="val 91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Trapèze 155">
            <a:extLst>
              <a:ext uri="{FF2B5EF4-FFF2-40B4-BE49-F238E27FC236}">
                <a16:creationId xmlns:a16="http://schemas.microsoft.com/office/drawing/2014/main" id="{5747455F-F660-4E75-96B1-61BC75EA1B9E}"/>
              </a:ext>
            </a:extLst>
          </p:cNvPr>
          <p:cNvSpPr/>
          <p:nvPr/>
        </p:nvSpPr>
        <p:spPr>
          <a:xfrm rot="16200000">
            <a:off x="6443292" y="5217035"/>
            <a:ext cx="56014" cy="72000"/>
          </a:xfrm>
          <a:prstGeom prst="trapezoid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7" name="Connecteur droit 156">
            <a:extLst>
              <a:ext uri="{FF2B5EF4-FFF2-40B4-BE49-F238E27FC236}">
                <a16:creationId xmlns:a16="http://schemas.microsoft.com/office/drawing/2014/main" id="{C6451AA8-9527-4FEB-B2C4-5AD150CBD75C}"/>
              </a:ext>
            </a:extLst>
          </p:cNvPr>
          <p:cNvCxnSpPr>
            <a:cxnSpLocks/>
          </p:cNvCxnSpPr>
          <p:nvPr/>
        </p:nvCxnSpPr>
        <p:spPr>
          <a:xfrm>
            <a:off x="6503559" y="5340481"/>
            <a:ext cx="0" cy="116069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A987138-C683-492D-9BFD-DAAB5DE8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4EE299A-A4A8-48C0-996B-7C6355BC477F}" type="slidenum">
              <a:rPr lang="fr-FR" smtClean="0"/>
              <a:t>17</a:t>
            </a:fld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9EEE1F0-8A82-4F7A-A6ED-CED4416A60F0}"/>
              </a:ext>
            </a:extLst>
          </p:cNvPr>
          <p:cNvSpPr/>
          <p:nvPr/>
        </p:nvSpPr>
        <p:spPr>
          <a:xfrm>
            <a:off x="26636" y="4275125"/>
            <a:ext cx="1166771" cy="1166771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Cyclotron</a:t>
            </a:r>
          </a:p>
          <a:p>
            <a:pPr algn="ctr"/>
            <a:r>
              <a:rPr lang="fr-FR" sz="1200" dirty="0"/>
              <a:t>Proton 68MeV</a:t>
            </a: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3942CF49-6C4C-4E8B-A008-9D07E8FB5E72}"/>
              </a:ext>
            </a:extLst>
          </p:cNvPr>
          <p:cNvSpPr txBox="1"/>
          <p:nvPr/>
        </p:nvSpPr>
        <p:spPr>
          <a:xfrm>
            <a:off x="86369" y="75967"/>
            <a:ext cx="1169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ea typeface="Cambria Math" panose="02040503050406030204" pitchFamily="18" charset="0"/>
              </a:rPr>
              <a:t>Tests sous faisceaux pulsés à ARRONAX</a:t>
            </a:r>
          </a:p>
        </p:txBody>
      </p:sp>
      <p:pic>
        <p:nvPicPr>
          <p:cNvPr id="133" name="Image 132">
            <a:extLst>
              <a:ext uri="{FF2B5EF4-FFF2-40B4-BE49-F238E27FC236}">
                <a16:creationId xmlns:a16="http://schemas.microsoft.com/office/drawing/2014/main" id="{89325AE4-A170-4656-9400-53D34FDED35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r="2682" b="4928"/>
          <a:stretch/>
        </p:blipFill>
        <p:spPr bwMode="auto">
          <a:xfrm>
            <a:off x="416552" y="864604"/>
            <a:ext cx="5156578" cy="1579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4" name="ZoneTexte 133">
            <a:extLst>
              <a:ext uri="{FF2B5EF4-FFF2-40B4-BE49-F238E27FC236}">
                <a16:creationId xmlns:a16="http://schemas.microsoft.com/office/drawing/2014/main" id="{ABF0D5E0-D7F0-4DB8-8A5F-1706B4AD6B30}"/>
              </a:ext>
            </a:extLst>
          </p:cNvPr>
          <p:cNvSpPr txBox="1"/>
          <p:nvPr/>
        </p:nvSpPr>
        <p:spPr>
          <a:xfrm>
            <a:off x="416552" y="2634479"/>
            <a:ext cx="5156577" cy="716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Source: The pulsing chopper-based system of the ARRONAX C70XP Cyclotron, Poirier et al., International Particle Accelerator Conference, 2019. 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URL </a:t>
            </a:r>
            <a:r>
              <a:rPr lang="fr-FR" sz="1200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https://doi.org/10.18429/JACoW-IPAC2019-TUPTS008</a:t>
            </a:r>
            <a:endParaRPr lang="fr-F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AE1443C-5508-4E55-A58C-93C909E06162}"/>
              </a:ext>
            </a:extLst>
          </p:cNvPr>
          <p:cNvSpPr/>
          <p:nvPr/>
        </p:nvSpPr>
        <p:spPr>
          <a:xfrm>
            <a:off x="7363750" y="861189"/>
            <a:ext cx="257175" cy="146902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BF2DB4-DC0C-4654-8DC1-84B682144300}"/>
              </a:ext>
            </a:extLst>
          </p:cNvPr>
          <p:cNvSpPr txBox="1"/>
          <p:nvPr/>
        </p:nvSpPr>
        <p:spPr>
          <a:xfrm>
            <a:off x="6470609" y="513161"/>
            <a:ext cx="1439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Diamants</a:t>
            </a:r>
          </a:p>
        </p:txBody>
      </p: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318B5035-5CD8-4ADA-9B69-D32BD469EAC0}"/>
              </a:ext>
            </a:extLst>
          </p:cNvPr>
          <p:cNvCxnSpPr>
            <a:cxnSpLocks/>
            <a:stCxn id="3" idx="1"/>
            <a:endCxn id="12" idx="0"/>
          </p:cNvCxnSpPr>
          <p:nvPr/>
        </p:nvCxnSpPr>
        <p:spPr>
          <a:xfrm rot="10800000" flipV="1">
            <a:off x="7280560" y="1595700"/>
            <a:ext cx="83190" cy="115042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 : en angle 58">
            <a:extLst>
              <a:ext uri="{FF2B5EF4-FFF2-40B4-BE49-F238E27FC236}">
                <a16:creationId xmlns:a16="http://schemas.microsoft.com/office/drawing/2014/main" id="{F54BF327-A7B4-485F-BE16-A955B48A9876}"/>
              </a:ext>
            </a:extLst>
          </p:cNvPr>
          <p:cNvCxnSpPr>
            <a:cxnSpLocks/>
            <a:stCxn id="3" idx="3"/>
            <a:endCxn id="66" idx="0"/>
          </p:cNvCxnSpPr>
          <p:nvPr/>
        </p:nvCxnSpPr>
        <p:spPr>
          <a:xfrm>
            <a:off x="7620925" y="1595700"/>
            <a:ext cx="129731" cy="115539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1FB609C3-9C3F-4566-9B7B-60C5070E2ECA}"/>
              </a:ext>
            </a:extLst>
          </p:cNvPr>
          <p:cNvSpPr txBox="1"/>
          <p:nvPr/>
        </p:nvSpPr>
        <p:spPr>
          <a:xfrm>
            <a:off x="6890772" y="2746122"/>
            <a:ext cx="779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0V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E18ABF8-4077-42D3-B093-8D3D29697CAD}"/>
              </a:ext>
            </a:extLst>
          </p:cNvPr>
          <p:cNvSpPr txBox="1"/>
          <p:nvPr/>
        </p:nvSpPr>
        <p:spPr>
          <a:xfrm>
            <a:off x="7440784" y="2751090"/>
            <a:ext cx="619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500V</a:t>
            </a:r>
          </a:p>
        </p:txBody>
      </p:sp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1838393A-DF32-481A-91A9-2B685900A766}"/>
              </a:ext>
            </a:extLst>
          </p:cNvPr>
          <p:cNvSpPr/>
          <p:nvPr/>
        </p:nvSpPr>
        <p:spPr>
          <a:xfrm>
            <a:off x="6716788" y="869802"/>
            <a:ext cx="257175" cy="146902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8" name="Connecteur : en angle 77">
            <a:extLst>
              <a:ext uri="{FF2B5EF4-FFF2-40B4-BE49-F238E27FC236}">
                <a16:creationId xmlns:a16="http://schemas.microsoft.com/office/drawing/2014/main" id="{0AE6C26A-9BBD-4243-BC60-C856F68BC0DA}"/>
              </a:ext>
            </a:extLst>
          </p:cNvPr>
          <p:cNvCxnSpPr>
            <a:cxnSpLocks/>
            <a:stCxn id="70" idx="1"/>
            <a:endCxn id="80" idx="0"/>
          </p:cNvCxnSpPr>
          <p:nvPr/>
        </p:nvCxnSpPr>
        <p:spPr>
          <a:xfrm rot="10800000" flipV="1">
            <a:off x="6608402" y="1604312"/>
            <a:ext cx="108386" cy="113947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 : en angle 78">
            <a:extLst>
              <a:ext uri="{FF2B5EF4-FFF2-40B4-BE49-F238E27FC236}">
                <a16:creationId xmlns:a16="http://schemas.microsoft.com/office/drawing/2014/main" id="{4DAE4BDA-471E-473A-AC0A-364A84D9C94B}"/>
              </a:ext>
            </a:extLst>
          </p:cNvPr>
          <p:cNvCxnSpPr>
            <a:cxnSpLocks/>
            <a:stCxn id="70" idx="3"/>
            <a:endCxn id="81" idx="0"/>
          </p:cNvCxnSpPr>
          <p:nvPr/>
        </p:nvCxnSpPr>
        <p:spPr>
          <a:xfrm>
            <a:off x="6973963" y="1604313"/>
            <a:ext cx="91274" cy="113947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>
            <a:extLst>
              <a:ext uri="{FF2B5EF4-FFF2-40B4-BE49-F238E27FC236}">
                <a16:creationId xmlns:a16="http://schemas.microsoft.com/office/drawing/2014/main" id="{ADA2F0C7-4529-48ED-BA4B-0BD600AA5C0B}"/>
              </a:ext>
            </a:extLst>
          </p:cNvPr>
          <p:cNvSpPr txBox="1"/>
          <p:nvPr/>
        </p:nvSpPr>
        <p:spPr>
          <a:xfrm>
            <a:off x="6218614" y="2743786"/>
            <a:ext cx="779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500V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59BC1C55-AB18-4394-A4A1-7926249739D6}"/>
              </a:ext>
            </a:extLst>
          </p:cNvPr>
          <p:cNvSpPr txBox="1"/>
          <p:nvPr/>
        </p:nvSpPr>
        <p:spPr>
          <a:xfrm>
            <a:off x="6755365" y="2743785"/>
            <a:ext cx="619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0V</a:t>
            </a:r>
          </a:p>
        </p:txBody>
      </p: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A555CC2B-F980-4770-90E2-69C4FF2C5F7C}"/>
              </a:ext>
            </a:extLst>
          </p:cNvPr>
          <p:cNvCxnSpPr>
            <a:cxnSpLocks/>
          </p:cNvCxnSpPr>
          <p:nvPr/>
        </p:nvCxnSpPr>
        <p:spPr>
          <a:xfrm>
            <a:off x="7070970" y="3020785"/>
            <a:ext cx="1263815" cy="341230"/>
          </a:xfrm>
          <a:prstGeom prst="bentConnector3">
            <a:avLst>
              <a:gd name="adj1" fmla="val -49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 : en angle 90">
            <a:extLst>
              <a:ext uri="{FF2B5EF4-FFF2-40B4-BE49-F238E27FC236}">
                <a16:creationId xmlns:a16="http://schemas.microsoft.com/office/drawing/2014/main" id="{0B4A028B-B7BF-48FF-A974-6BD3A8D270CE}"/>
              </a:ext>
            </a:extLst>
          </p:cNvPr>
          <p:cNvCxnSpPr>
            <a:cxnSpLocks/>
            <a:stCxn id="12" idx="2"/>
          </p:cNvCxnSpPr>
          <p:nvPr/>
        </p:nvCxnSpPr>
        <p:spPr>
          <a:xfrm rot="16200000" flipH="1">
            <a:off x="7755433" y="2548247"/>
            <a:ext cx="108338" cy="105808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BDE6C1AD-3CEB-4A08-9365-AC21D66036E8}"/>
              </a:ext>
            </a:extLst>
          </p:cNvPr>
          <p:cNvSpPr txBox="1"/>
          <p:nvPr/>
        </p:nvSpPr>
        <p:spPr>
          <a:xfrm>
            <a:off x="8319194" y="2984091"/>
            <a:ext cx="2214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Carte QDC électronique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5C04BF6C-861E-40DF-B847-465FD65D8623}"/>
              </a:ext>
            </a:extLst>
          </p:cNvPr>
          <p:cNvSpPr txBox="1"/>
          <p:nvPr/>
        </p:nvSpPr>
        <p:spPr>
          <a:xfrm>
            <a:off x="8319194" y="3224199"/>
            <a:ext cx="2214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Lecroy</a:t>
            </a:r>
            <a:r>
              <a:rPr lang="fr-FR" sz="1400" dirty="0"/>
              <a:t> - Oscilloscope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19FA3D92-07AF-43EE-96D9-D304E79FCAF9}"/>
              </a:ext>
            </a:extLst>
          </p:cNvPr>
          <p:cNvCxnSpPr>
            <a:cxnSpLocks/>
          </p:cNvCxnSpPr>
          <p:nvPr/>
        </p:nvCxnSpPr>
        <p:spPr>
          <a:xfrm>
            <a:off x="10141892" y="3137979"/>
            <a:ext cx="2201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ECD97145-205B-455E-8F07-E84ADA8CAEF0}"/>
              </a:ext>
            </a:extLst>
          </p:cNvPr>
          <p:cNvCxnSpPr>
            <a:cxnSpLocks/>
          </p:cNvCxnSpPr>
          <p:nvPr/>
        </p:nvCxnSpPr>
        <p:spPr>
          <a:xfrm>
            <a:off x="10006374" y="3378087"/>
            <a:ext cx="3556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C88530F2-E0C7-48AF-B630-2BFBFDAD6E5C}"/>
              </a:ext>
            </a:extLst>
          </p:cNvPr>
          <p:cNvSpPr txBox="1"/>
          <p:nvPr/>
        </p:nvSpPr>
        <p:spPr>
          <a:xfrm>
            <a:off x="10362005" y="3251034"/>
            <a:ext cx="1521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Acquisition de données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51DE1A75-3D34-4C25-87BD-C17EB5AA8A58}"/>
              </a:ext>
            </a:extLst>
          </p:cNvPr>
          <p:cNvSpPr txBox="1"/>
          <p:nvPr/>
        </p:nvSpPr>
        <p:spPr>
          <a:xfrm>
            <a:off x="10362005" y="3001775"/>
            <a:ext cx="18022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Charge to Digital Converter</a:t>
            </a:r>
          </a:p>
        </p:txBody>
      </p:sp>
      <p:pic>
        <p:nvPicPr>
          <p:cNvPr id="111" name="Picture 6" descr="Le cyclotron Arronax en 8 questions - Arronax Nantes">
            <a:extLst>
              <a:ext uri="{FF2B5EF4-FFF2-40B4-BE49-F238E27FC236}">
                <a16:creationId xmlns:a16="http://schemas.microsoft.com/office/drawing/2014/main" id="{BED35320-52DA-490C-A27E-4CC6C7E5D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04" y="680755"/>
            <a:ext cx="3505266" cy="9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04C8E4-D006-4645-A067-C492C228B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2938773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50500E32-2A81-466B-AED5-479B8AFF7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73" y="2403644"/>
            <a:ext cx="8371837" cy="4328239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22CA3F9-FD41-45FE-8A48-EB5732E2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18</a:t>
            </a:fld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EC776F1-B5CB-4DC4-95BD-36AEB256C94B}"/>
              </a:ext>
            </a:extLst>
          </p:cNvPr>
          <p:cNvSpPr txBox="1"/>
          <p:nvPr/>
        </p:nvSpPr>
        <p:spPr>
          <a:xfrm>
            <a:off x="86368" y="75967"/>
            <a:ext cx="1210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ea typeface="Cambria Math" panose="02040503050406030204" pitchFamily="18" charset="0"/>
              </a:rPr>
              <a:t>Réponse du diamant en fonction de l’intensité faisceau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BEDC85CF-E327-4496-89C8-F39E50973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04" y="690762"/>
            <a:ext cx="3704021" cy="1543342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4D1B29D5-EF0E-41E2-A838-7EB39F6CD012}"/>
              </a:ext>
            </a:extLst>
          </p:cNvPr>
          <p:cNvGrpSpPr/>
          <p:nvPr/>
        </p:nvGrpSpPr>
        <p:grpSpPr>
          <a:xfrm>
            <a:off x="439004" y="4976447"/>
            <a:ext cx="3200029" cy="1899586"/>
            <a:chOff x="6140932" y="2054280"/>
            <a:chExt cx="3074592" cy="1825125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E56A6DF3-7465-4E60-9D88-EF71087B3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71" t="7374" r="5437" b="5327"/>
            <a:stretch/>
          </p:blipFill>
          <p:spPr>
            <a:xfrm>
              <a:off x="6374877" y="2054280"/>
              <a:ext cx="2186872" cy="1589265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53BD5C7E-B96D-4422-835A-06B1900E6799}"/>
                </a:ext>
              </a:extLst>
            </p:cNvPr>
            <p:cNvSpPr txBox="1"/>
            <p:nvPr/>
          </p:nvSpPr>
          <p:spPr>
            <a:xfrm rot="16200000">
              <a:off x="5751836" y="2443376"/>
              <a:ext cx="1044334" cy="266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Tension(en V)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F006CA2-634C-4064-97EC-3CB85F5BC83C}"/>
                </a:ext>
              </a:extLst>
            </p:cNvPr>
            <p:cNvSpPr txBox="1"/>
            <p:nvPr/>
          </p:nvSpPr>
          <p:spPr>
            <a:xfrm>
              <a:off x="7876447" y="3602406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Temps (µs)</a:t>
              </a:r>
            </a:p>
          </p:txBody>
        </p: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C9753DF3-CA03-4BFD-8FA6-E3417265BD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549" b="3084"/>
          <a:stretch/>
        </p:blipFill>
        <p:spPr>
          <a:xfrm>
            <a:off x="670334" y="3692238"/>
            <a:ext cx="2300410" cy="11210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A4B5E6CF-20D3-45C4-BFDC-77F75531F470}"/>
              </a:ext>
            </a:extLst>
          </p:cNvPr>
          <p:cNvSpPr txBox="1"/>
          <p:nvPr/>
        </p:nvSpPr>
        <p:spPr>
          <a:xfrm rot="16200000">
            <a:off x="89820" y="3866451"/>
            <a:ext cx="90834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(V)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B1AFB65-4EF2-4C29-8F02-282BB9455411}"/>
              </a:ext>
            </a:extLst>
          </p:cNvPr>
          <p:cNvSpPr txBox="1"/>
          <p:nvPr/>
        </p:nvSpPr>
        <p:spPr>
          <a:xfrm>
            <a:off x="2463026" y="4813270"/>
            <a:ext cx="586957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700" dirty="0"/>
              <a:t>Temps (µs)</a:t>
            </a:r>
          </a:p>
        </p:txBody>
      </p:sp>
      <p:pic>
        <p:nvPicPr>
          <p:cNvPr id="93" name="Image 92">
            <a:extLst>
              <a:ext uri="{FF2B5EF4-FFF2-40B4-BE49-F238E27FC236}">
                <a16:creationId xmlns:a16="http://schemas.microsoft.com/office/drawing/2014/main" id="{55173D59-EFBD-46A1-8719-A813D97810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4990" y="604007"/>
            <a:ext cx="7555409" cy="1862355"/>
          </a:xfrm>
          <a:prstGeom prst="rect">
            <a:avLst/>
          </a:prstGeom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9FA58289-0B5B-4684-AC20-794B2785A9E9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r="2682" b="4928"/>
          <a:stretch/>
        </p:blipFill>
        <p:spPr bwMode="auto">
          <a:xfrm>
            <a:off x="208693" y="2180432"/>
            <a:ext cx="2353294" cy="720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6" name="Picture 6" descr="Le cyclotron Arronax en 8 questions - Arronax Nantes">
            <a:extLst>
              <a:ext uri="{FF2B5EF4-FFF2-40B4-BE49-F238E27FC236}">
                <a16:creationId xmlns:a16="http://schemas.microsoft.com/office/drawing/2014/main" id="{BDD055D0-6AB4-4582-BD65-1223E480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69" y="3064589"/>
            <a:ext cx="1932590" cy="49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030C7B-7775-491B-93D2-15FB7FD52995}"/>
              </a:ext>
            </a:extLst>
          </p:cNvPr>
          <p:cNvSpPr/>
          <p:nvPr/>
        </p:nvSpPr>
        <p:spPr>
          <a:xfrm>
            <a:off x="6979640" y="2435003"/>
            <a:ext cx="469784" cy="200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0132FE-451E-4FC7-8740-60A248A2F538}"/>
              </a:ext>
            </a:extLst>
          </p:cNvPr>
          <p:cNvSpPr txBox="1"/>
          <p:nvPr/>
        </p:nvSpPr>
        <p:spPr>
          <a:xfrm>
            <a:off x="6920917" y="2409616"/>
            <a:ext cx="72145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328E7B-4CF5-411F-85C9-04E05C449F08}"/>
              </a:ext>
            </a:extLst>
          </p:cNvPr>
          <p:cNvSpPr/>
          <p:nvPr/>
        </p:nvSpPr>
        <p:spPr>
          <a:xfrm>
            <a:off x="3759701" y="3238993"/>
            <a:ext cx="469784" cy="375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FDE15E1-2A39-49E2-91A0-B51CC3B798E2}"/>
              </a:ext>
            </a:extLst>
          </p:cNvPr>
          <p:cNvSpPr txBox="1"/>
          <p:nvPr/>
        </p:nvSpPr>
        <p:spPr>
          <a:xfrm rot="16200000">
            <a:off x="3694325" y="3201400"/>
            <a:ext cx="721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trains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28D00B-39DC-4028-829C-77B078229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134159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7FF051-3481-48C1-8D86-947E7D4C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316436-E2E6-47CC-A055-423C7CDE3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19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22F018-E225-4FC1-B161-A8186C3006AB}"/>
              </a:ext>
            </a:extLst>
          </p:cNvPr>
          <p:cNvSpPr txBox="1"/>
          <p:nvPr/>
        </p:nvSpPr>
        <p:spPr>
          <a:xfrm>
            <a:off x="84327" y="143044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Défauts sous irradiation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B652275-EA46-44C8-8B2F-62D3618BD5B4}"/>
                  </a:ext>
                </a:extLst>
              </p:cNvPr>
              <p:cNvSpPr txBox="1"/>
              <p:nvPr/>
            </p:nvSpPr>
            <p:spPr>
              <a:xfrm>
                <a:off x="131483" y="1101470"/>
                <a:ext cx="60871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b="1" dirty="0"/>
                  <a:t>Spectroscopie</a:t>
                </a:r>
                <a:r>
                  <a:rPr lang="fr-FR" dirty="0"/>
                  <a:t> : Alphas de 5MeV qui s’arrêtent dans le diamant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dirty="0"/>
                  <a:t> mesure de l’énergie déposée</a:t>
                </a:r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B652275-EA46-44C8-8B2F-62D3618BD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83" y="1101470"/>
                <a:ext cx="6087163" cy="646331"/>
              </a:xfrm>
              <a:prstGeom prst="rect">
                <a:avLst/>
              </a:prstGeom>
              <a:blipFill>
                <a:blip r:embed="rId2"/>
                <a:stretch>
                  <a:fillRect l="-902" t="-5660" r="-802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ZoneTexte 37">
            <a:extLst>
              <a:ext uri="{FF2B5EF4-FFF2-40B4-BE49-F238E27FC236}">
                <a16:creationId xmlns:a16="http://schemas.microsoft.com/office/drawing/2014/main" id="{12B7EB2E-15FF-4753-BA1F-1C549DBAA3D6}"/>
              </a:ext>
            </a:extLst>
          </p:cNvPr>
          <p:cNvSpPr txBox="1"/>
          <p:nvPr/>
        </p:nvSpPr>
        <p:spPr>
          <a:xfrm>
            <a:off x="131483" y="1711319"/>
            <a:ext cx="608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Donne des informations sur la qualité cristalline et la collecte des charges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9E3BE26-A28C-47FE-AC33-BDC42EF43D3D}"/>
              </a:ext>
            </a:extLst>
          </p:cNvPr>
          <p:cNvSpPr/>
          <p:nvPr/>
        </p:nvSpPr>
        <p:spPr>
          <a:xfrm>
            <a:off x="37171" y="2984972"/>
            <a:ext cx="52143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 L. </a:t>
            </a:r>
            <a:r>
              <a:rPr lang="en-US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Bäni</a:t>
            </a:r>
            <a: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 et al, RD42 collaboration, Sensors 2020, 20, 6648; </a:t>
            </a:r>
            <a:r>
              <a:rPr lang="en-US" sz="10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https://doi.org/10.3390/s20226648</a:t>
            </a:r>
            <a:endParaRPr lang="fr-F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7C9F7AD-D066-4C75-A1CB-AD6AEFEE0DC2}"/>
              </a:ext>
            </a:extLst>
          </p:cNvPr>
          <p:cNvSpPr txBox="1"/>
          <p:nvPr/>
        </p:nvSpPr>
        <p:spPr>
          <a:xfrm>
            <a:off x="84327" y="2357650"/>
            <a:ext cx="608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Les défauts causés par irradiation sont obligatoires. Plus la fluence est grande, plus les dommages seront importants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615F170-A9F6-4B11-ABCF-E4342B2EF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8" y="3571846"/>
            <a:ext cx="5882717" cy="27935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84220A-FAE8-442B-9128-5EC268D1F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646" y="3541628"/>
            <a:ext cx="5816367" cy="2825487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7D84BFB6-F9EF-4A5C-86B2-392872D26113}"/>
              </a:ext>
            </a:extLst>
          </p:cNvPr>
          <p:cNvSpPr txBox="1"/>
          <p:nvPr/>
        </p:nvSpPr>
        <p:spPr>
          <a:xfrm>
            <a:off x="5140619" y="3146669"/>
            <a:ext cx="177986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Irradiation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446919F-4D84-43D9-B804-541237C07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5477" y="61024"/>
            <a:ext cx="5937364" cy="306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4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0675B-29D1-4B34-8F1D-FB22AB88F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2C2BE6-F9CB-41DD-9B03-1B18AA9D1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547"/>
            <a:ext cx="10515600" cy="4351338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+mj-lt"/>
              <a:buAutoNum type="romanUcPeriod"/>
            </a:pPr>
            <a:r>
              <a:rPr lang="fr-FR" dirty="0"/>
              <a:t>Le projet DIAMMONI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r>
              <a:rPr lang="fr-FR" dirty="0"/>
              <a:t>Le diamant en tant que chambre d’ionisation solide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r>
              <a:rPr lang="fr-FR" dirty="0"/>
              <a:t>Monitorage faisceau proton 68 MeV Cyclotron ARRONAX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r>
              <a:rPr lang="fr-FR" dirty="0"/>
              <a:t>Simulation du détecteur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r>
              <a:rPr lang="fr-FR" dirty="0"/>
              <a:t>Conclusions et Perspectives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F53A14-142C-4F37-BA1C-616FEEA9A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284603-533E-48F0-8BCB-BE87DE97F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1483730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7FF051-3481-48C1-8D86-947E7D4C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316436-E2E6-47CC-A055-423C7CDE3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20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22F018-E225-4FC1-B161-A8186C3006AB}"/>
              </a:ext>
            </a:extLst>
          </p:cNvPr>
          <p:cNvSpPr txBox="1"/>
          <p:nvPr/>
        </p:nvSpPr>
        <p:spPr>
          <a:xfrm>
            <a:off x="84327" y="143044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Défauts sous irradiation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B652275-EA46-44C8-8B2F-62D3618BD5B4}"/>
                  </a:ext>
                </a:extLst>
              </p:cNvPr>
              <p:cNvSpPr txBox="1"/>
              <p:nvPr/>
            </p:nvSpPr>
            <p:spPr>
              <a:xfrm>
                <a:off x="131483" y="1101470"/>
                <a:ext cx="60871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b="1" dirty="0"/>
                  <a:t>Spectroscopie</a:t>
                </a:r>
                <a:r>
                  <a:rPr lang="fr-FR" dirty="0"/>
                  <a:t> : Alphas de 5MeV qui s’arrêtent dans le diamant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dirty="0"/>
                  <a:t> mesure de l’énergie déposée</a:t>
                </a:r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B652275-EA46-44C8-8B2F-62D3618BD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83" y="1101470"/>
                <a:ext cx="6087163" cy="646331"/>
              </a:xfrm>
              <a:prstGeom prst="rect">
                <a:avLst/>
              </a:prstGeom>
              <a:blipFill>
                <a:blip r:embed="rId2"/>
                <a:stretch>
                  <a:fillRect l="-902" t="-5660" r="-802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ZoneTexte 37">
            <a:extLst>
              <a:ext uri="{FF2B5EF4-FFF2-40B4-BE49-F238E27FC236}">
                <a16:creationId xmlns:a16="http://schemas.microsoft.com/office/drawing/2014/main" id="{12B7EB2E-15FF-4753-BA1F-1C549DBAA3D6}"/>
              </a:ext>
            </a:extLst>
          </p:cNvPr>
          <p:cNvSpPr txBox="1"/>
          <p:nvPr/>
        </p:nvSpPr>
        <p:spPr>
          <a:xfrm>
            <a:off x="131483" y="1711319"/>
            <a:ext cx="608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Donne des informations sur la qualité cristalline et la collecte des charges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2E01923-5808-4E9A-A49C-612DA961E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11" y="3573889"/>
            <a:ext cx="5863644" cy="279154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BA6FAD4-C126-46A5-999B-4BB717022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674" y="3573888"/>
            <a:ext cx="5901340" cy="278246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DB2D00-544B-4FC1-AC65-B7ACA93665FB}"/>
              </a:ext>
            </a:extLst>
          </p:cNvPr>
          <p:cNvSpPr/>
          <p:nvPr/>
        </p:nvSpPr>
        <p:spPr>
          <a:xfrm>
            <a:off x="37171" y="2984972"/>
            <a:ext cx="52343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 L. </a:t>
            </a:r>
            <a:r>
              <a:rPr lang="en-US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Bäni</a:t>
            </a:r>
            <a: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 et al, RD42 collaboration, Sensors 2020, 20, 6648; </a:t>
            </a:r>
            <a:r>
              <a:rPr lang="en-US" sz="10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https://doi.org/10.3390/s20226648</a:t>
            </a:r>
            <a:endParaRPr lang="fr-F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E893F2F-666F-4CC0-B06C-3823B5280250}"/>
              </a:ext>
            </a:extLst>
          </p:cNvPr>
          <p:cNvSpPr txBox="1"/>
          <p:nvPr/>
        </p:nvSpPr>
        <p:spPr>
          <a:xfrm>
            <a:off x="84327" y="2357650"/>
            <a:ext cx="608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Les défauts causés par irradiation sont obligatoires. Plus la fluence est grande, plus les dommages seront importants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C526890-7647-4C17-94B0-B5EFB2179CB5}"/>
              </a:ext>
            </a:extLst>
          </p:cNvPr>
          <p:cNvSpPr txBox="1"/>
          <p:nvPr/>
        </p:nvSpPr>
        <p:spPr>
          <a:xfrm>
            <a:off x="5140619" y="3146669"/>
            <a:ext cx="177986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Surpolarisation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A959B23-A0A0-49FF-BA51-ECB62E172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5477" y="61024"/>
            <a:ext cx="5937364" cy="306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82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13BDECB8-E7A3-4F57-86B5-FF349DB90E19}"/>
              </a:ext>
            </a:extLst>
          </p:cNvPr>
          <p:cNvSpPr/>
          <p:nvPr/>
        </p:nvSpPr>
        <p:spPr>
          <a:xfrm>
            <a:off x="7882155" y="861385"/>
            <a:ext cx="2207697" cy="493562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Développements électroniques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B0FBED4-77EE-436C-B6A4-625E5B4E2D39}"/>
              </a:ext>
            </a:extLst>
          </p:cNvPr>
          <p:cNvSpPr/>
          <p:nvPr/>
        </p:nvSpPr>
        <p:spPr>
          <a:xfrm>
            <a:off x="820028" y="620287"/>
            <a:ext cx="6647499" cy="735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Les défauts par faisceau d’ions dans une chambre d’ionisation solide sont inévitables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99E4C3-BEFC-40F7-9AD7-C45D915A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095767-6722-4E43-B662-5672A028C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CCD30C-11D5-4E23-BCB1-1C3A65CF0BAE}" type="slidenum">
              <a:rPr lang="fr-FR" smtClean="0"/>
              <a:t>21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E76A4F-92A4-4C02-85FB-0E614F45D1D9}"/>
              </a:ext>
            </a:extLst>
          </p:cNvPr>
          <p:cNvSpPr txBox="1"/>
          <p:nvPr/>
        </p:nvSpPr>
        <p:spPr>
          <a:xfrm>
            <a:off x="84328" y="27150"/>
            <a:ext cx="1169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2060"/>
                </a:solidFill>
                <a:ea typeface="Cambria Math" panose="02040503050406030204" pitchFamily="18" charset="0"/>
              </a:rPr>
              <a:t>Perspectives</a:t>
            </a:r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6326086B-D3FB-4DD7-8199-17B2CDF375DF}"/>
              </a:ext>
            </a:extLst>
          </p:cNvPr>
          <p:cNvSpPr/>
          <p:nvPr/>
        </p:nvSpPr>
        <p:spPr>
          <a:xfrm rot="2105967">
            <a:off x="3607984" y="1451188"/>
            <a:ext cx="567655" cy="646331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422A99B-29C1-4B36-A24A-D45A749899FA}"/>
              </a:ext>
            </a:extLst>
          </p:cNvPr>
          <p:cNvSpPr txBox="1">
            <a:spLocks/>
          </p:cNvSpPr>
          <p:nvPr/>
        </p:nvSpPr>
        <p:spPr>
          <a:xfrm>
            <a:off x="2296764" y="2074494"/>
            <a:ext cx="2464525" cy="3651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dirty="0"/>
              <a:t>Études à venir 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74AF952-4637-4F4E-A372-B52AB1110650}"/>
              </a:ext>
            </a:extLst>
          </p:cNvPr>
          <p:cNvSpPr txBox="1"/>
          <p:nvPr/>
        </p:nvSpPr>
        <p:spPr>
          <a:xfrm>
            <a:off x="84328" y="3151770"/>
            <a:ext cx="2466362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Réponse du diamant en fonction de l’intensité et de la qualité cristalline</a:t>
            </a:r>
          </a:p>
          <a:p>
            <a:pPr algn="ctr"/>
            <a:r>
              <a:rPr lang="fr-FR" dirty="0"/>
              <a:t>@ARRONAX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3207FBD-3DC9-4006-868E-24300DF3A63C}"/>
              </a:ext>
            </a:extLst>
          </p:cNvPr>
          <p:cNvSpPr txBox="1"/>
          <p:nvPr/>
        </p:nvSpPr>
        <p:spPr>
          <a:xfrm>
            <a:off x="2699230" y="3007946"/>
            <a:ext cx="5088459" cy="147732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Défauts créés dans le diamant suite à l’irradiation </a:t>
            </a:r>
          </a:p>
          <a:p>
            <a:r>
              <a:rPr lang="fr-FR" dirty="0"/>
              <a:t>Cartographie de la réponse</a:t>
            </a:r>
          </a:p>
          <a:p>
            <a:r>
              <a:rPr lang="fr-FR" dirty="0" err="1"/>
              <a:t>eBIC@Néel</a:t>
            </a:r>
            <a:r>
              <a:rPr lang="fr-FR" dirty="0"/>
              <a:t> / XBIC@ESRF BM05</a:t>
            </a:r>
          </a:p>
          <a:p>
            <a:r>
              <a:rPr lang="fr-FR" dirty="0"/>
              <a:t>Map2D réponse en courant des zones irradiées + étude systématique en fonction de la polarisation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7E3B571-CCC6-450C-BE76-BADA690DF6E5}"/>
              </a:ext>
            </a:extLst>
          </p:cNvPr>
          <p:cNvSpPr/>
          <p:nvPr/>
        </p:nvSpPr>
        <p:spPr>
          <a:xfrm>
            <a:off x="496666" y="5289311"/>
            <a:ext cx="7267088" cy="475779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Connaissance de la réponse du diamant en fonction du temps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8A7D51A-42B1-4711-A963-BFA3FA174E8C}"/>
              </a:ext>
            </a:extLst>
          </p:cNvPr>
          <p:cNvSpPr/>
          <p:nvPr/>
        </p:nvSpPr>
        <p:spPr>
          <a:xfrm rot="16200000">
            <a:off x="8611770" y="2467085"/>
            <a:ext cx="4923697" cy="1712298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Simulation de détecteurs sous faisceau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11036FA-FF86-4412-8F30-D45D5989F080}"/>
              </a:ext>
            </a:extLst>
          </p:cNvPr>
          <p:cNvSpPr/>
          <p:nvPr/>
        </p:nvSpPr>
        <p:spPr>
          <a:xfrm>
            <a:off x="208356" y="5880571"/>
            <a:ext cx="11713021" cy="47577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Moniteur de faisceau DIAMMONI</a:t>
            </a:r>
          </a:p>
        </p:txBody>
      </p:sp>
      <p:sp>
        <p:nvSpPr>
          <p:cNvPr id="30" name="Flèche : bas 29">
            <a:extLst>
              <a:ext uri="{FF2B5EF4-FFF2-40B4-BE49-F238E27FC236}">
                <a16:creationId xmlns:a16="http://schemas.microsoft.com/office/drawing/2014/main" id="{84BD965A-1CDE-495A-8153-8DD6825D1E84}"/>
              </a:ext>
            </a:extLst>
          </p:cNvPr>
          <p:cNvSpPr/>
          <p:nvPr/>
        </p:nvSpPr>
        <p:spPr>
          <a:xfrm rot="2719112">
            <a:off x="1335598" y="2314399"/>
            <a:ext cx="567655" cy="646331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B26C0CCF-0552-4623-8448-EFD328125FF9}"/>
              </a:ext>
            </a:extLst>
          </p:cNvPr>
          <p:cNvSpPr/>
          <p:nvPr/>
        </p:nvSpPr>
        <p:spPr>
          <a:xfrm rot="18887409">
            <a:off x="4953557" y="2362600"/>
            <a:ext cx="567655" cy="64633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 : bas 31">
            <a:extLst>
              <a:ext uri="{FF2B5EF4-FFF2-40B4-BE49-F238E27FC236}">
                <a16:creationId xmlns:a16="http://schemas.microsoft.com/office/drawing/2014/main" id="{57DA306B-99F8-4196-A3F6-A9CB5AC2F570}"/>
              </a:ext>
            </a:extLst>
          </p:cNvPr>
          <p:cNvSpPr/>
          <p:nvPr/>
        </p:nvSpPr>
        <p:spPr>
          <a:xfrm rot="18880888" flipH="1">
            <a:off x="1335598" y="4591156"/>
            <a:ext cx="567655" cy="646331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bas 32">
            <a:extLst>
              <a:ext uri="{FF2B5EF4-FFF2-40B4-BE49-F238E27FC236}">
                <a16:creationId xmlns:a16="http://schemas.microsoft.com/office/drawing/2014/main" id="{585DA59C-44D7-49C4-B3B1-6366B7AD2786}"/>
              </a:ext>
            </a:extLst>
          </p:cNvPr>
          <p:cNvSpPr/>
          <p:nvPr/>
        </p:nvSpPr>
        <p:spPr>
          <a:xfrm rot="2712591" flipH="1">
            <a:off x="4959632" y="4591212"/>
            <a:ext cx="567655" cy="64633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853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0675B-29D1-4B34-8F1D-FB22AB88F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2C2BE6-F9CB-41DD-9B03-1B18AA9D1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547"/>
            <a:ext cx="10515600" cy="4351338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 projet DIAMMONI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 diamant en tant que chambre d’ionisation solide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Monitorage faisceau proton 68 MeV Cyclotron ARRONAX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/>
              <a:t>Simulation du détecteur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Conclusions et Perspectives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2541C5-DCAC-4875-BA73-23E477DA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C40023-EB13-4DCC-9793-26E51CF4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510274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A4C3BF-FCE4-4392-B42E-CA153F2C2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116C6C-88D0-4443-AC98-36807A5E2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088" y="1912690"/>
            <a:ext cx="10515600" cy="39203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Simuler la dérive des charges dans le diamant suite à une interaction avec une particule ionisante</a:t>
            </a:r>
          </a:p>
          <a:p>
            <a:pPr>
              <a:lnSpc>
                <a:spcPct val="150000"/>
              </a:lnSpc>
            </a:pPr>
            <a:r>
              <a:rPr lang="fr-FR" dirty="0"/>
              <a:t>Retrouver le courant en fonction du temps sur les électrodes (donnée mesurable)</a:t>
            </a:r>
          </a:p>
          <a:p>
            <a:pPr>
              <a:lnSpc>
                <a:spcPct val="150000"/>
              </a:lnSpc>
            </a:pPr>
            <a:r>
              <a:rPr lang="fr-FR" dirty="0"/>
              <a:t>Étude de la collecte de charge en fonction de la géométrie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C0B2A0-06D6-43E5-9465-67431DDD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4E28B-3711-49AD-AF8B-AD4285D2FD3C}" type="slidenum">
              <a:rPr lang="fr-FR" smtClean="0"/>
              <a:t>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458663-199F-445F-AC18-5CADB562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1550438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24</a:t>
            </a:fld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DCFC366-2E36-4703-BC11-9918CBE302BC}"/>
              </a:ext>
            </a:extLst>
          </p:cNvPr>
          <p:cNvSpPr txBox="1"/>
          <p:nvPr/>
        </p:nvSpPr>
        <p:spPr>
          <a:xfrm>
            <a:off x="84327" y="143044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développement de l’outil </a:t>
            </a:r>
            <a:r>
              <a:rPr lang="fr-FR" sz="2800" dirty="0" err="1">
                <a:solidFill>
                  <a:srgbClr val="002060"/>
                </a:solidFill>
                <a:ea typeface="Cambria Math" panose="02040503050406030204" pitchFamily="18" charset="0"/>
              </a:rPr>
              <a:t>CoMatSrim</a:t>
            </a:r>
            <a:endParaRPr lang="fr-FR" sz="2800" dirty="0">
              <a:solidFill>
                <a:srgbClr val="002060"/>
              </a:solidFill>
              <a:ea typeface="Cambria Math" panose="02040503050406030204" pitchFamily="18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11DD264-D05A-4AB7-8F25-ACDB08D413FD}"/>
              </a:ext>
            </a:extLst>
          </p:cNvPr>
          <p:cNvSpPr/>
          <p:nvPr/>
        </p:nvSpPr>
        <p:spPr>
          <a:xfrm>
            <a:off x="798771" y="1300894"/>
            <a:ext cx="4531618" cy="235243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8E7D4FD-41CE-460D-81B0-FBB4332DACE8}"/>
              </a:ext>
            </a:extLst>
          </p:cNvPr>
          <p:cNvSpPr/>
          <p:nvPr/>
        </p:nvSpPr>
        <p:spPr>
          <a:xfrm>
            <a:off x="1371031" y="3777175"/>
            <a:ext cx="8952358" cy="26193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E8E844E-9157-4105-8C79-FBFEC6DBF4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116" b="-1"/>
          <a:stretch/>
        </p:blipFill>
        <p:spPr>
          <a:xfrm>
            <a:off x="2602652" y="1344566"/>
            <a:ext cx="923853" cy="998831"/>
          </a:xfrm>
          <a:prstGeom prst="rect">
            <a:avLst/>
          </a:prstGeom>
          <a:ln w="28575"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103CB41-18F6-4FE3-B18F-96C48A02C5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7"/>
          <a:stretch/>
        </p:blipFill>
        <p:spPr>
          <a:xfrm>
            <a:off x="2088958" y="4269471"/>
            <a:ext cx="1611000" cy="1634781"/>
          </a:xfrm>
          <a:prstGeom prst="rect">
            <a:avLst/>
          </a:prstGeom>
          <a:ln>
            <a:noFill/>
          </a:ln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266DC853-4D59-45D5-8B4A-46F8FD9A3D70}"/>
              </a:ext>
            </a:extLst>
          </p:cNvPr>
          <p:cNvSpPr/>
          <p:nvPr/>
        </p:nvSpPr>
        <p:spPr>
          <a:xfrm>
            <a:off x="6483014" y="659879"/>
            <a:ext cx="4531618" cy="29987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CF69B98-371C-4A1F-9387-31D4B4A2D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307" y="806981"/>
            <a:ext cx="3707555" cy="788484"/>
          </a:xfrm>
          <a:prstGeom prst="rect">
            <a:avLst/>
          </a:prstGeom>
          <a:ln w="28575"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46AFEB1-FB32-471F-9C0D-95D5494FCD52}"/>
              </a:ext>
            </a:extLst>
          </p:cNvPr>
          <p:cNvSpPr txBox="1"/>
          <p:nvPr/>
        </p:nvSpPr>
        <p:spPr>
          <a:xfrm>
            <a:off x="1071228" y="2582376"/>
            <a:ext cx="4197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j-lt"/>
              </a:rPr>
              <a:t>Objectifs</a:t>
            </a:r>
            <a:r>
              <a:rPr lang="fr-FR" sz="2000" dirty="0">
                <a:latin typeface="+mj-lt"/>
              </a:rPr>
              <a:t> : simulation de l’interaction des ions avec le diamant en 3D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E64D544-EB38-4215-914B-F71187574340}"/>
                  </a:ext>
                </a:extLst>
              </p:cNvPr>
              <p:cNvSpPr txBox="1"/>
              <p:nvPr/>
            </p:nvSpPr>
            <p:spPr>
              <a:xfrm>
                <a:off x="6730613" y="1670541"/>
                <a:ext cx="4262745" cy="1982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>
                    <a:latin typeface="+mj-lt"/>
                  </a:rPr>
                  <a:t>Principe</a:t>
                </a:r>
                <a:r>
                  <a:rPr lang="fr-FR" sz="2000" dirty="0">
                    <a:latin typeface="+mj-lt"/>
                  </a:rPr>
                  <a:t> : méthode des éléments finis</a:t>
                </a:r>
              </a:p>
              <a:p>
                <a:r>
                  <a:rPr lang="fr-FR" sz="2000" b="1" dirty="0">
                    <a:latin typeface="+mj-lt"/>
                  </a:rPr>
                  <a:t>Objectifs </a:t>
                </a:r>
                <a:r>
                  <a:rPr lang="fr-FR" sz="2000" dirty="0">
                    <a:latin typeface="+mj-lt"/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dirty="0">
                    <a:latin typeface="+mj-lt"/>
                  </a:rPr>
                  <a:t>Géométrie du détecteur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dirty="0">
                    <a:latin typeface="+mj-lt"/>
                  </a:rPr>
                  <a:t>Résolution de l’équation de Poisson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E64D544-EB38-4215-914B-F71187574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0613" y="1670541"/>
                <a:ext cx="4262745" cy="1982787"/>
              </a:xfrm>
              <a:prstGeom prst="rect">
                <a:avLst/>
              </a:prstGeom>
              <a:blipFill>
                <a:blip r:embed="rId6"/>
                <a:stretch>
                  <a:fillRect l="-1431" t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D7156619-7167-41BF-9836-534FEABF0DBF}"/>
              </a:ext>
            </a:extLst>
          </p:cNvPr>
          <p:cNvSpPr txBox="1"/>
          <p:nvPr/>
        </p:nvSpPr>
        <p:spPr>
          <a:xfrm>
            <a:off x="4466118" y="4004934"/>
            <a:ext cx="57781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</a:rPr>
              <a:t>Import des données et calculs</a:t>
            </a:r>
          </a:p>
          <a:p>
            <a:r>
              <a:rPr lang="fr-FR" sz="2400" b="1" dirty="0">
                <a:latin typeface="+mj-lt"/>
              </a:rPr>
              <a:t>Principe </a:t>
            </a:r>
            <a:r>
              <a:rPr lang="fr-FR" sz="2400" dirty="0">
                <a:latin typeface="+mj-lt"/>
              </a:rPr>
              <a:t>: calculs matriciels</a:t>
            </a:r>
          </a:p>
          <a:p>
            <a:r>
              <a:rPr lang="fr-FR" sz="2400" b="1" dirty="0">
                <a:latin typeface="+mj-lt"/>
              </a:rPr>
              <a:t>Objectif</a:t>
            </a:r>
            <a:r>
              <a:rPr lang="fr-FR" sz="2400" dirty="0">
                <a:latin typeface="+mj-lt"/>
              </a:rPr>
              <a:t> : interfaçage SRIM-COMSOL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+mj-lt"/>
              </a:rPr>
              <a:t>Dérive de charges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+mj-lt"/>
              </a:rPr>
              <a:t>Evaluation des signaux temporels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+mj-lt"/>
              </a:rPr>
              <a:t>Collecte de charges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B61A5BC-6EAE-443B-9D03-FDD9A78A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2568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4" grpId="0" animBg="1"/>
      <p:bldP spid="4" grpId="0"/>
      <p:bldP spid="27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25</a:t>
            </a:fld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DCFC366-2E36-4703-BC11-9918CBE302BC}"/>
              </a:ext>
            </a:extLst>
          </p:cNvPr>
          <p:cNvSpPr txBox="1"/>
          <p:nvPr/>
        </p:nvSpPr>
        <p:spPr>
          <a:xfrm>
            <a:off x="84327" y="143044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Résultats, améliorations et perspectives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A234A68-4F80-49B6-9AC9-B1CB5543BAAD}"/>
              </a:ext>
            </a:extLst>
          </p:cNvPr>
          <p:cNvSpPr txBox="1"/>
          <p:nvPr/>
        </p:nvSpPr>
        <p:spPr>
          <a:xfrm>
            <a:off x="384822" y="663710"/>
            <a:ext cx="898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333B2"/>
                </a:solidFill>
                <a:latin typeface="+mj-lt"/>
                <a:ea typeface="Cambria Math" panose="02040503050406030204" pitchFamily="18" charset="0"/>
              </a:rPr>
              <a:t>Quelques résultats</a:t>
            </a:r>
          </a:p>
        </p:txBody>
      </p:sp>
      <p:pic>
        <p:nvPicPr>
          <p:cNvPr id="92" name="Image 91">
            <a:extLst>
              <a:ext uri="{FF2B5EF4-FFF2-40B4-BE49-F238E27FC236}">
                <a16:creationId xmlns:a16="http://schemas.microsoft.com/office/drawing/2014/main" id="{3C5539E2-1571-47A4-9772-1EBE5D0BA878}"/>
              </a:ext>
            </a:extLst>
          </p:cNvPr>
          <p:cNvPicPr/>
          <p:nvPr/>
        </p:nvPicPr>
        <p:blipFill rotWithShape="1">
          <a:blip r:embed="rId3"/>
          <a:srcRect l="65551" t="6515" r="6680" b="61996"/>
          <a:stretch/>
        </p:blipFill>
        <p:spPr bwMode="auto">
          <a:xfrm>
            <a:off x="8842763" y="1002478"/>
            <a:ext cx="3069519" cy="27243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0962334-04B2-4026-908E-BA1BD82BC7AD}"/>
              </a:ext>
            </a:extLst>
          </p:cNvPr>
          <p:cNvGrpSpPr/>
          <p:nvPr/>
        </p:nvGrpSpPr>
        <p:grpSpPr>
          <a:xfrm>
            <a:off x="8897962" y="4202529"/>
            <a:ext cx="3197780" cy="1680848"/>
            <a:chOff x="6853577" y="311970"/>
            <a:chExt cx="3197780" cy="1680848"/>
          </a:xfrm>
        </p:grpSpPr>
        <p:cxnSp>
          <p:nvCxnSpPr>
            <p:cNvPr id="184" name="Connecteur droit 183">
              <a:extLst>
                <a:ext uri="{FF2B5EF4-FFF2-40B4-BE49-F238E27FC236}">
                  <a16:creationId xmlns:a16="http://schemas.microsoft.com/office/drawing/2014/main" id="{9692E51A-E024-4AE8-8147-887401C5B7B4}"/>
                </a:ext>
              </a:extLst>
            </p:cNvPr>
            <p:cNvCxnSpPr>
              <a:cxnSpLocks/>
              <a:stCxn id="169" idx="0"/>
              <a:endCxn id="167" idx="1"/>
            </p:cNvCxnSpPr>
            <p:nvPr/>
          </p:nvCxnSpPr>
          <p:spPr>
            <a:xfrm flipH="1" flipV="1">
              <a:off x="7424406" y="1377189"/>
              <a:ext cx="2123344" cy="148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52DF4ED8-8FAF-4F1A-975D-B40228CAA6C5}"/>
                </a:ext>
              </a:extLst>
            </p:cNvPr>
            <p:cNvCxnSpPr>
              <a:cxnSpLocks/>
            </p:cNvCxnSpPr>
            <p:nvPr/>
          </p:nvCxnSpPr>
          <p:spPr>
            <a:xfrm>
              <a:off x="8038444" y="622749"/>
              <a:ext cx="859809" cy="876829"/>
            </a:xfrm>
            <a:prstGeom prst="line">
              <a:avLst/>
            </a:prstGeom>
            <a:ln w="28575">
              <a:solidFill>
                <a:srgbClr val="31F9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5D354004-0B4F-4363-87D5-C277DE246870}"/>
                </a:ext>
              </a:extLst>
            </p:cNvPr>
            <p:cNvCxnSpPr>
              <a:cxnSpLocks/>
            </p:cNvCxnSpPr>
            <p:nvPr/>
          </p:nvCxnSpPr>
          <p:spPr>
            <a:xfrm>
              <a:off x="8038408" y="627512"/>
              <a:ext cx="296323" cy="295865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CAD14726-5233-4969-8911-6C5E0EF073E9}"/>
                </a:ext>
              </a:extLst>
            </p:cNvPr>
            <p:cNvCxnSpPr>
              <a:cxnSpLocks/>
            </p:cNvCxnSpPr>
            <p:nvPr/>
          </p:nvCxnSpPr>
          <p:spPr>
            <a:xfrm>
              <a:off x="7750721" y="625954"/>
              <a:ext cx="859809" cy="876829"/>
            </a:xfrm>
            <a:prstGeom prst="line">
              <a:avLst/>
            </a:prstGeom>
            <a:ln w="28575">
              <a:solidFill>
                <a:srgbClr val="31F9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Parallélogramme 166">
              <a:extLst>
                <a:ext uri="{FF2B5EF4-FFF2-40B4-BE49-F238E27FC236}">
                  <a16:creationId xmlns:a16="http://schemas.microsoft.com/office/drawing/2014/main" id="{3FE90591-A7F1-4C6A-8784-6ED811FAA07B}"/>
                </a:ext>
              </a:extLst>
            </p:cNvPr>
            <p:cNvSpPr/>
            <p:nvPr/>
          </p:nvSpPr>
          <p:spPr>
            <a:xfrm flipH="1">
              <a:off x="6853577" y="1377189"/>
              <a:ext cx="1286829" cy="594212"/>
            </a:xfrm>
            <a:prstGeom prst="parallelogram">
              <a:avLst>
                <a:gd name="adj" fmla="val 244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Parallélogramme 168">
              <a:extLst>
                <a:ext uri="{FF2B5EF4-FFF2-40B4-BE49-F238E27FC236}">
                  <a16:creationId xmlns:a16="http://schemas.microsoft.com/office/drawing/2014/main" id="{77EC8113-C069-43DF-AA34-38C680BEBAEF}"/>
                </a:ext>
              </a:extLst>
            </p:cNvPr>
            <p:cNvSpPr/>
            <p:nvPr/>
          </p:nvSpPr>
          <p:spPr>
            <a:xfrm flipH="1">
              <a:off x="9046044" y="1392023"/>
              <a:ext cx="1003412" cy="594212"/>
            </a:xfrm>
            <a:prstGeom prst="parallelogram">
              <a:avLst>
                <a:gd name="adj" fmla="val 24431"/>
              </a:avLst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4" name="Connecteur droit 173">
              <a:extLst>
                <a:ext uri="{FF2B5EF4-FFF2-40B4-BE49-F238E27FC236}">
                  <a16:creationId xmlns:a16="http://schemas.microsoft.com/office/drawing/2014/main" id="{A3B1292B-A5C6-4DB0-8D5C-E0087627946C}"/>
                </a:ext>
              </a:extLst>
            </p:cNvPr>
            <p:cNvCxnSpPr>
              <a:cxnSpLocks/>
            </p:cNvCxnSpPr>
            <p:nvPr/>
          </p:nvCxnSpPr>
          <p:spPr>
            <a:xfrm>
              <a:off x="7000616" y="897073"/>
              <a:ext cx="0" cy="10743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Connecteur droit 175">
              <a:extLst>
                <a:ext uri="{FF2B5EF4-FFF2-40B4-BE49-F238E27FC236}">
                  <a16:creationId xmlns:a16="http://schemas.microsoft.com/office/drawing/2014/main" id="{79E74035-3E25-486F-AC64-C8ACA2FCA62B}"/>
                </a:ext>
              </a:extLst>
            </p:cNvPr>
            <p:cNvCxnSpPr>
              <a:cxnSpLocks/>
            </p:cNvCxnSpPr>
            <p:nvPr/>
          </p:nvCxnSpPr>
          <p:spPr>
            <a:xfrm>
              <a:off x="6853577" y="311970"/>
              <a:ext cx="0" cy="10743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1" name="Connecteur droit 190">
              <a:extLst>
                <a:ext uri="{FF2B5EF4-FFF2-40B4-BE49-F238E27FC236}">
                  <a16:creationId xmlns:a16="http://schemas.microsoft.com/office/drawing/2014/main" id="{39DA6CD1-5BA2-4679-A626-B910EED42C75}"/>
                </a:ext>
              </a:extLst>
            </p:cNvPr>
            <p:cNvCxnSpPr>
              <a:cxnSpLocks/>
            </p:cNvCxnSpPr>
            <p:nvPr/>
          </p:nvCxnSpPr>
          <p:spPr>
            <a:xfrm>
              <a:off x="7455907" y="645249"/>
              <a:ext cx="859809" cy="876829"/>
            </a:xfrm>
            <a:prstGeom prst="line">
              <a:avLst/>
            </a:prstGeom>
            <a:ln w="28575">
              <a:solidFill>
                <a:srgbClr val="31F9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cteur droit 176">
              <a:extLst>
                <a:ext uri="{FF2B5EF4-FFF2-40B4-BE49-F238E27FC236}">
                  <a16:creationId xmlns:a16="http://schemas.microsoft.com/office/drawing/2014/main" id="{B59FFC1A-7A60-4AF1-B74E-80353BFC1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051357" y="897073"/>
              <a:ext cx="0" cy="10957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2" name="Parallélogramme 171">
              <a:extLst>
                <a:ext uri="{FF2B5EF4-FFF2-40B4-BE49-F238E27FC236}">
                  <a16:creationId xmlns:a16="http://schemas.microsoft.com/office/drawing/2014/main" id="{DD498C6F-40C2-4D5A-8E14-8C7892B0A924}"/>
                </a:ext>
              </a:extLst>
            </p:cNvPr>
            <p:cNvSpPr/>
            <p:nvPr/>
          </p:nvSpPr>
          <p:spPr>
            <a:xfrm flipH="1">
              <a:off x="6858305" y="311970"/>
              <a:ext cx="3193048" cy="594212"/>
            </a:xfrm>
            <a:prstGeom prst="parallelogram">
              <a:avLst>
                <a:gd name="adj" fmla="val 24431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8" name="Connecteur droit 177">
              <a:extLst>
                <a:ext uri="{FF2B5EF4-FFF2-40B4-BE49-F238E27FC236}">
                  <a16:creationId xmlns:a16="http://schemas.microsoft.com/office/drawing/2014/main" id="{273DD1AB-51CB-4ECD-89C2-1865854DC1E8}"/>
                </a:ext>
              </a:extLst>
            </p:cNvPr>
            <p:cNvCxnSpPr>
              <a:cxnSpLocks/>
            </p:cNvCxnSpPr>
            <p:nvPr/>
          </p:nvCxnSpPr>
          <p:spPr>
            <a:xfrm>
              <a:off x="9907076" y="906182"/>
              <a:ext cx="0" cy="49792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Connecteur droit 178">
              <a:extLst>
                <a:ext uri="{FF2B5EF4-FFF2-40B4-BE49-F238E27FC236}">
                  <a16:creationId xmlns:a16="http://schemas.microsoft.com/office/drawing/2014/main" id="{C0A82A7B-CC16-468F-AA50-EE4D2FD1AAA8}"/>
                </a:ext>
              </a:extLst>
            </p:cNvPr>
            <p:cNvCxnSpPr>
              <a:cxnSpLocks/>
              <a:stCxn id="169" idx="3"/>
              <a:endCxn id="167" idx="4"/>
            </p:cNvCxnSpPr>
            <p:nvPr/>
          </p:nvCxnSpPr>
          <p:spPr>
            <a:xfrm flipH="1" flipV="1">
              <a:off x="7496991" y="1971401"/>
              <a:ext cx="2123345" cy="148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6" name="Connecteur droit 195">
              <a:extLst>
                <a:ext uri="{FF2B5EF4-FFF2-40B4-BE49-F238E27FC236}">
                  <a16:creationId xmlns:a16="http://schemas.microsoft.com/office/drawing/2014/main" id="{255F376A-98E4-4228-AC97-EFD6AEB4E644}"/>
                </a:ext>
              </a:extLst>
            </p:cNvPr>
            <p:cNvCxnSpPr>
              <a:cxnSpLocks/>
            </p:cNvCxnSpPr>
            <p:nvPr/>
          </p:nvCxnSpPr>
          <p:spPr>
            <a:xfrm>
              <a:off x="7455871" y="650012"/>
              <a:ext cx="296323" cy="295865"/>
            </a:xfrm>
            <a:prstGeom prst="line">
              <a:avLst/>
            </a:prstGeom>
            <a:ln w="28575">
              <a:solidFill>
                <a:srgbClr val="31F92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cteur droit 198">
              <a:extLst>
                <a:ext uri="{FF2B5EF4-FFF2-40B4-BE49-F238E27FC236}">
                  <a16:creationId xmlns:a16="http://schemas.microsoft.com/office/drawing/2014/main" id="{ECC4A419-EB19-4117-B798-6557439789CC}"/>
                </a:ext>
              </a:extLst>
            </p:cNvPr>
            <p:cNvCxnSpPr>
              <a:cxnSpLocks/>
            </p:cNvCxnSpPr>
            <p:nvPr/>
          </p:nvCxnSpPr>
          <p:spPr>
            <a:xfrm>
              <a:off x="7430237" y="621192"/>
              <a:ext cx="82490" cy="481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cteur droit 201">
              <a:extLst>
                <a:ext uri="{FF2B5EF4-FFF2-40B4-BE49-F238E27FC236}">
                  <a16:creationId xmlns:a16="http://schemas.microsoft.com/office/drawing/2014/main" id="{CCE5F5A8-03F8-4A03-BD2C-C135BF4C9A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0934" y="619788"/>
              <a:ext cx="61095" cy="4849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34524BCA-7F25-498F-8CF8-70C1BF72DB84}"/>
                </a:ext>
              </a:extLst>
            </p:cNvPr>
            <p:cNvCxnSpPr>
              <a:cxnSpLocks/>
            </p:cNvCxnSpPr>
            <p:nvPr/>
          </p:nvCxnSpPr>
          <p:spPr>
            <a:xfrm>
              <a:off x="7750685" y="630717"/>
              <a:ext cx="296323" cy="295865"/>
            </a:xfrm>
            <a:prstGeom prst="line">
              <a:avLst/>
            </a:prstGeom>
            <a:ln w="28575">
              <a:solidFill>
                <a:srgbClr val="31F92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51BB6BAD-486D-46A9-A2C6-91DA954B9209}"/>
                </a:ext>
              </a:extLst>
            </p:cNvPr>
            <p:cNvCxnSpPr>
              <a:cxnSpLocks/>
            </p:cNvCxnSpPr>
            <p:nvPr/>
          </p:nvCxnSpPr>
          <p:spPr>
            <a:xfrm>
              <a:off x="7725051" y="601897"/>
              <a:ext cx="82490" cy="481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79E70227-021E-4C91-A1C4-89FED92963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5748" y="600493"/>
              <a:ext cx="61095" cy="4849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7FC33E80-D2D6-4030-A09D-2C8CA86E6E7F}"/>
                </a:ext>
              </a:extLst>
            </p:cNvPr>
            <p:cNvCxnSpPr>
              <a:cxnSpLocks/>
            </p:cNvCxnSpPr>
            <p:nvPr/>
          </p:nvCxnSpPr>
          <p:spPr>
            <a:xfrm>
              <a:off x="8012774" y="598692"/>
              <a:ext cx="82490" cy="481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D006E379-7C1E-4295-AD5C-CE9A009ADB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3471" y="597288"/>
              <a:ext cx="61095" cy="4849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39569F49-F512-4228-9682-000C69D88645}"/>
                </a:ext>
              </a:extLst>
            </p:cNvPr>
            <p:cNvCxnSpPr>
              <a:cxnSpLocks/>
            </p:cNvCxnSpPr>
            <p:nvPr/>
          </p:nvCxnSpPr>
          <p:spPr>
            <a:xfrm>
              <a:off x="8043126" y="622480"/>
              <a:ext cx="296323" cy="295865"/>
            </a:xfrm>
            <a:prstGeom prst="line">
              <a:avLst/>
            </a:prstGeom>
            <a:ln w="28575">
              <a:solidFill>
                <a:srgbClr val="31F92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BCF143E6-597B-43B9-B3AF-1D39B3725C76}"/>
              </a:ext>
            </a:extLst>
          </p:cNvPr>
          <p:cNvSpPr txBox="1"/>
          <p:nvPr/>
        </p:nvSpPr>
        <p:spPr>
          <a:xfrm>
            <a:off x="9330805" y="4156344"/>
            <a:ext cx="3701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a)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5AB9AF24-69CC-41E3-B666-09A187F17085}"/>
              </a:ext>
            </a:extLst>
          </p:cNvPr>
          <p:cNvSpPr txBox="1"/>
          <p:nvPr/>
        </p:nvSpPr>
        <p:spPr>
          <a:xfrm>
            <a:off x="9597193" y="4151462"/>
            <a:ext cx="3701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b)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54F1D766-1C28-4C05-8189-6B679DF65EC8}"/>
              </a:ext>
            </a:extLst>
          </p:cNvPr>
          <p:cNvSpPr txBox="1"/>
          <p:nvPr/>
        </p:nvSpPr>
        <p:spPr>
          <a:xfrm>
            <a:off x="9883417" y="4152411"/>
            <a:ext cx="3701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c)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2571205-05C9-4F62-822C-00E53A22F4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1" r="2116"/>
          <a:stretch/>
        </p:blipFill>
        <p:spPr>
          <a:xfrm>
            <a:off x="53080" y="1334029"/>
            <a:ext cx="783846" cy="4363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982C1DB-3A38-409D-AA28-4CDA859A34D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42995" y="1633882"/>
            <a:ext cx="7676707" cy="445411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FC99B02-6BC1-4892-99F3-1475593DAA11}"/>
              </a:ext>
            </a:extLst>
          </p:cNvPr>
          <p:cNvSpPr txBox="1"/>
          <p:nvPr/>
        </p:nvSpPr>
        <p:spPr>
          <a:xfrm>
            <a:off x="4842465" y="2533599"/>
            <a:ext cx="105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électrons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8F83B2CC-7850-464E-9761-9579B519E906}"/>
              </a:ext>
            </a:extLst>
          </p:cNvPr>
          <p:cNvSpPr txBox="1"/>
          <p:nvPr/>
        </p:nvSpPr>
        <p:spPr>
          <a:xfrm>
            <a:off x="1316186" y="1732505"/>
            <a:ext cx="4558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a)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73C8E979-F5F8-40AC-9C38-785CF3B72AA8}"/>
              </a:ext>
            </a:extLst>
          </p:cNvPr>
          <p:cNvSpPr txBox="1"/>
          <p:nvPr/>
        </p:nvSpPr>
        <p:spPr>
          <a:xfrm>
            <a:off x="3451549" y="1732505"/>
            <a:ext cx="4558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b)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DAA89964-DCDB-4118-BECB-2685B9FBB491}"/>
              </a:ext>
            </a:extLst>
          </p:cNvPr>
          <p:cNvSpPr txBox="1"/>
          <p:nvPr/>
        </p:nvSpPr>
        <p:spPr>
          <a:xfrm>
            <a:off x="5962329" y="1686512"/>
            <a:ext cx="4558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c)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24353A61-4E8D-49CE-A78F-F4720D46569A}"/>
              </a:ext>
            </a:extLst>
          </p:cNvPr>
          <p:cNvSpPr txBox="1"/>
          <p:nvPr/>
        </p:nvSpPr>
        <p:spPr>
          <a:xfrm>
            <a:off x="4922323" y="4621601"/>
            <a:ext cx="105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trous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F079721-5156-4B9C-A83D-146AD0FB004A}"/>
              </a:ext>
            </a:extLst>
          </p:cNvPr>
          <p:cNvSpPr txBox="1"/>
          <p:nvPr/>
        </p:nvSpPr>
        <p:spPr>
          <a:xfrm>
            <a:off x="8914920" y="202982"/>
            <a:ext cx="29298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Face avant : strips</a:t>
            </a:r>
          </a:p>
          <a:p>
            <a:r>
              <a:rPr lang="fr-FR" dirty="0"/>
              <a:t>Face arrière : pleine plaque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A40874-F396-4883-B722-979469A1F116}"/>
              </a:ext>
            </a:extLst>
          </p:cNvPr>
          <p:cNvSpPr/>
          <p:nvPr/>
        </p:nvSpPr>
        <p:spPr>
          <a:xfrm>
            <a:off x="850786" y="5360959"/>
            <a:ext cx="1434128" cy="3278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BB2C2B2-1EB0-409A-86C2-83A470D9F118}"/>
              </a:ext>
            </a:extLst>
          </p:cNvPr>
          <p:cNvGrpSpPr/>
          <p:nvPr/>
        </p:nvGrpSpPr>
        <p:grpSpPr>
          <a:xfrm>
            <a:off x="9079413" y="5907079"/>
            <a:ext cx="3013070" cy="326300"/>
            <a:chOff x="9079413" y="5907079"/>
            <a:chExt cx="3013070" cy="326300"/>
          </a:xfrm>
        </p:grpSpPr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E2C04125-AAEB-4EAE-A726-29A5D1162961}"/>
                </a:ext>
              </a:extLst>
            </p:cNvPr>
            <p:cNvSpPr txBox="1"/>
            <p:nvPr/>
          </p:nvSpPr>
          <p:spPr>
            <a:xfrm>
              <a:off x="9079413" y="5925602"/>
              <a:ext cx="9239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00B0F0"/>
                  </a:solidFill>
                </a:rPr>
                <a:t>Strip</a:t>
              </a: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B0BDE9B1-37B0-4597-82EC-CE4803B2C475}"/>
                </a:ext>
              </a:extLst>
            </p:cNvPr>
            <p:cNvSpPr txBox="1"/>
            <p:nvPr/>
          </p:nvSpPr>
          <p:spPr>
            <a:xfrm>
              <a:off x="11168558" y="5915046"/>
              <a:ext cx="9239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ED7D31"/>
                  </a:solidFill>
                </a:rPr>
                <a:t>Strip</a:t>
              </a:r>
            </a:p>
          </p:txBody>
        </p:sp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09228BCD-3BEC-4054-8850-913B1C1D7DE1}"/>
                </a:ext>
              </a:extLst>
            </p:cNvPr>
            <p:cNvSpPr txBox="1"/>
            <p:nvPr/>
          </p:nvSpPr>
          <p:spPr>
            <a:xfrm>
              <a:off x="10206051" y="5907079"/>
              <a:ext cx="9239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accent4">
                      <a:lumMod val="75000"/>
                    </a:schemeClr>
                  </a:solidFill>
                </a:rPr>
                <a:t>Interstrip</a:t>
              </a:r>
            </a:p>
          </p:txBody>
        </p:sp>
      </p:grp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718CA2F-A0F0-4DF1-A131-1614ABF725CA}"/>
              </a:ext>
            </a:extLst>
          </p:cNvPr>
          <p:cNvCxnSpPr/>
          <p:nvPr/>
        </p:nvCxnSpPr>
        <p:spPr>
          <a:xfrm>
            <a:off x="1190847" y="2073349"/>
            <a:ext cx="1477925" cy="2723392"/>
          </a:xfrm>
          <a:prstGeom prst="line">
            <a:avLst/>
          </a:prstGeom>
          <a:ln w="38100">
            <a:solidFill>
              <a:srgbClr val="31F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87D1C8C0-5A34-4520-A26C-4A58AB223D4B}"/>
              </a:ext>
            </a:extLst>
          </p:cNvPr>
          <p:cNvCxnSpPr>
            <a:cxnSpLocks/>
          </p:cNvCxnSpPr>
          <p:nvPr/>
        </p:nvCxnSpPr>
        <p:spPr>
          <a:xfrm>
            <a:off x="3328964" y="2154027"/>
            <a:ext cx="1502803" cy="2577028"/>
          </a:xfrm>
          <a:prstGeom prst="line">
            <a:avLst/>
          </a:prstGeom>
          <a:ln w="38100">
            <a:solidFill>
              <a:srgbClr val="31F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FA7A877A-CEFB-4514-83BE-4C8DA8CB04E8}"/>
              </a:ext>
            </a:extLst>
          </p:cNvPr>
          <p:cNvCxnSpPr>
            <a:cxnSpLocks/>
          </p:cNvCxnSpPr>
          <p:nvPr/>
        </p:nvCxnSpPr>
        <p:spPr>
          <a:xfrm>
            <a:off x="6477918" y="1872699"/>
            <a:ext cx="1562740" cy="2941237"/>
          </a:xfrm>
          <a:prstGeom prst="line">
            <a:avLst/>
          </a:prstGeom>
          <a:ln w="38100">
            <a:solidFill>
              <a:srgbClr val="31F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770F2F72-4AD2-4E4E-9C65-85E56BFDA99E}"/>
              </a:ext>
            </a:extLst>
          </p:cNvPr>
          <p:cNvSpPr txBox="1"/>
          <p:nvPr/>
        </p:nvSpPr>
        <p:spPr>
          <a:xfrm>
            <a:off x="1135332" y="5430393"/>
            <a:ext cx="923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Strip</a:t>
            </a:r>
          </a:p>
        </p:txBody>
      </p:sp>
      <p:sp>
        <p:nvSpPr>
          <p:cNvPr id="29" name="Triangle rectangle 28">
            <a:extLst>
              <a:ext uri="{FF2B5EF4-FFF2-40B4-BE49-F238E27FC236}">
                <a16:creationId xmlns:a16="http://schemas.microsoft.com/office/drawing/2014/main" id="{3294960B-2CC4-4F16-B49A-CA26CDCA25F9}"/>
              </a:ext>
            </a:extLst>
          </p:cNvPr>
          <p:cNvSpPr/>
          <p:nvPr/>
        </p:nvSpPr>
        <p:spPr>
          <a:xfrm>
            <a:off x="2284914" y="5360961"/>
            <a:ext cx="90391" cy="327872"/>
          </a:xfrm>
          <a:prstGeom prst="rt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EDA755F-DEF1-4C80-BBD3-17FBF975B98D}"/>
              </a:ext>
            </a:extLst>
          </p:cNvPr>
          <p:cNvSpPr txBox="1"/>
          <p:nvPr/>
        </p:nvSpPr>
        <p:spPr>
          <a:xfrm>
            <a:off x="2258117" y="5447682"/>
            <a:ext cx="864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C000"/>
                </a:solidFill>
              </a:rPr>
              <a:t>Interstrip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425E5F1-2BEA-4683-8D5D-85ECDB01B708}"/>
              </a:ext>
            </a:extLst>
          </p:cNvPr>
          <p:cNvCxnSpPr>
            <a:cxnSpLocks/>
          </p:cNvCxnSpPr>
          <p:nvPr/>
        </p:nvCxnSpPr>
        <p:spPr>
          <a:xfrm flipH="1">
            <a:off x="2328504" y="5494541"/>
            <a:ext cx="685298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402D7A0-645E-4683-AD67-C2E26C867CA4}"/>
              </a:ext>
            </a:extLst>
          </p:cNvPr>
          <p:cNvCxnSpPr>
            <a:cxnSpLocks/>
          </p:cNvCxnSpPr>
          <p:nvPr/>
        </p:nvCxnSpPr>
        <p:spPr>
          <a:xfrm flipH="1">
            <a:off x="848405" y="5494541"/>
            <a:ext cx="1493018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8C8A6DF-18A6-4B2C-B844-1F57333FCCF9}"/>
              </a:ext>
            </a:extLst>
          </p:cNvPr>
          <p:cNvSpPr/>
          <p:nvPr/>
        </p:nvSpPr>
        <p:spPr>
          <a:xfrm>
            <a:off x="3028716" y="5360959"/>
            <a:ext cx="746835" cy="3278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E4A0B0A-61F1-4B65-B7F6-FFF7D18CF3BF}"/>
              </a:ext>
            </a:extLst>
          </p:cNvPr>
          <p:cNvSpPr/>
          <p:nvPr/>
        </p:nvSpPr>
        <p:spPr>
          <a:xfrm>
            <a:off x="5943559" y="5345030"/>
            <a:ext cx="152440" cy="3278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Triangle rectangle 129">
            <a:extLst>
              <a:ext uri="{FF2B5EF4-FFF2-40B4-BE49-F238E27FC236}">
                <a16:creationId xmlns:a16="http://schemas.microsoft.com/office/drawing/2014/main" id="{0DDA9992-546D-4F11-AA8E-52225F9015F4}"/>
              </a:ext>
            </a:extLst>
          </p:cNvPr>
          <p:cNvSpPr/>
          <p:nvPr/>
        </p:nvSpPr>
        <p:spPr>
          <a:xfrm>
            <a:off x="3781621" y="5359901"/>
            <a:ext cx="84996" cy="328070"/>
          </a:xfrm>
          <a:prstGeom prst="rt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3E7FDDA-C474-4A65-BEC9-2D636B3E6FAE}"/>
              </a:ext>
            </a:extLst>
          </p:cNvPr>
          <p:cNvCxnSpPr>
            <a:cxnSpLocks/>
          </p:cNvCxnSpPr>
          <p:nvPr/>
        </p:nvCxnSpPr>
        <p:spPr>
          <a:xfrm flipH="1">
            <a:off x="3028716" y="5495536"/>
            <a:ext cx="781552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9348B120-20BC-42F2-A588-E96679A94D08}"/>
              </a:ext>
            </a:extLst>
          </p:cNvPr>
          <p:cNvSpPr txBox="1"/>
          <p:nvPr/>
        </p:nvSpPr>
        <p:spPr>
          <a:xfrm>
            <a:off x="2999535" y="5461975"/>
            <a:ext cx="9239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Strip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4B26DA7E-54D0-4D36-85FB-C4E600CB64F9}"/>
              </a:ext>
            </a:extLst>
          </p:cNvPr>
          <p:cNvCxnSpPr>
            <a:cxnSpLocks/>
          </p:cNvCxnSpPr>
          <p:nvPr/>
        </p:nvCxnSpPr>
        <p:spPr>
          <a:xfrm flipH="1" flipV="1">
            <a:off x="3813162" y="5497716"/>
            <a:ext cx="2031144" cy="1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5BE6FE0C-2922-46EB-83BD-BF6F2CE44897}"/>
              </a:ext>
            </a:extLst>
          </p:cNvPr>
          <p:cNvSpPr txBox="1"/>
          <p:nvPr/>
        </p:nvSpPr>
        <p:spPr>
          <a:xfrm>
            <a:off x="4268749" y="5467021"/>
            <a:ext cx="9239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C000"/>
                </a:solidFill>
              </a:rPr>
              <a:t>Interstrip</a:t>
            </a:r>
          </a:p>
        </p:txBody>
      </p:sp>
      <p:sp>
        <p:nvSpPr>
          <p:cNvPr id="136" name="Triangle rectangle 135">
            <a:extLst>
              <a:ext uri="{FF2B5EF4-FFF2-40B4-BE49-F238E27FC236}">
                <a16:creationId xmlns:a16="http://schemas.microsoft.com/office/drawing/2014/main" id="{155542C1-4DD5-4AF8-8629-436A3BEB2A00}"/>
              </a:ext>
            </a:extLst>
          </p:cNvPr>
          <p:cNvSpPr/>
          <p:nvPr/>
        </p:nvSpPr>
        <p:spPr>
          <a:xfrm rot="10800000">
            <a:off x="5660368" y="4731052"/>
            <a:ext cx="247766" cy="957247"/>
          </a:xfrm>
          <a:prstGeom prst="rt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6C7783D-8989-45A6-9142-F24739C7B2A0}"/>
              </a:ext>
            </a:extLst>
          </p:cNvPr>
          <p:cNvSpPr/>
          <p:nvPr/>
        </p:nvSpPr>
        <p:spPr>
          <a:xfrm>
            <a:off x="5892103" y="4730718"/>
            <a:ext cx="45719" cy="95724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B4FBFE5-283F-4225-9C74-FE6D08A15A7C}"/>
              </a:ext>
            </a:extLst>
          </p:cNvPr>
          <p:cNvCxnSpPr>
            <a:cxnSpLocks/>
          </p:cNvCxnSpPr>
          <p:nvPr/>
        </p:nvCxnSpPr>
        <p:spPr>
          <a:xfrm flipH="1">
            <a:off x="5855841" y="5505518"/>
            <a:ext cx="81649" cy="2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D7B09650-5CF6-4527-B95E-FAADD29AA00A}"/>
              </a:ext>
            </a:extLst>
          </p:cNvPr>
          <p:cNvSpPr txBox="1"/>
          <p:nvPr/>
        </p:nvSpPr>
        <p:spPr>
          <a:xfrm>
            <a:off x="5216983" y="5440587"/>
            <a:ext cx="92392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ED7D31"/>
                </a:solidFill>
              </a:rPr>
              <a:t>Strip</a:t>
            </a:r>
          </a:p>
        </p:txBody>
      </p:sp>
      <p:sp>
        <p:nvSpPr>
          <p:cNvPr id="139" name="Triangle rectangle 138">
            <a:extLst>
              <a:ext uri="{FF2B5EF4-FFF2-40B4-BE49-F238E27FC236}">
                <a16:creationId xmlns:a16="http://schemas.microsoft.com/office/drawing/2014/main" id="{E311B5F5-52C5-4229-9A25-9625C3BAF0DE}"/>
              </a:ext>
            </a:extLst>
          </p:cNvPr>
          <p:cNvSpPr/>
          <p:nvPr/>
        </p:nvSpPr>
        <p:spPr>
          <a:xfrm rot="10800000" flipH="1">
            <a:off x="6102349" y="5344733"/>
            <a:ext cx="71680" cy="352683"/>
          </a:xfrm>
          <a:prstGeom prst="rt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4DEAA50-8F8A-4FF3-BA00-1A2874FDDC30}"/>
              </a:ext>
            </a:extLst>
          </p:cNvPr>
          <p:cNvSpPr/>
          <p:nvPr/>
        </p:nvSpPr>
        <p:spPr>
          <a:xfrm>
            <a:off x="8318217" y="5347872"/>
            <a:ext cx="196672" cy="33268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4" name="Triangle rectangle 143">
            <a:extLst>
              <a:ext uri="{FF2B5EF4-FFF2-40B4-BE49-F238E27FC236}">
                <a16:creationId xmlns:a16="http://schemas.microsoft.com/office/drawing/2014/main" id="{53145BA0-4433-4638-9A73-FF665A1E3C7E}"/>
              </a:ext>
            </a:extLst>
          </p:cNvPr>
          <p:cNvSpPr/>
          <p:nvPr/>
        </p:nvSpPr>
        <p:spPr>
          <a:xfrm rot="10800000" flipV="1">
            <a:off x="8235048" y="5358290"/>
            <a:ext cx="87497" cy="328733"/>
          </a:xfrm>
          <a:prstGeom prst="rtTriangle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EF161F7-A39D-4D47-94C9-BE982F860E6F}"/>
              </a:ext>
            </a:extLst>
          </p:cNvPr>
          <p:cNvCxnSpPr>
            <a:cxnSpLocks/>
          </p:cNvCxnSpPr>
          <p:nvPr/>
        </p:nvCxnSpPr>
        <p:spPr>
          <a:xfrm flipH="1">
            <a:off x="6150051" y="5505790"/>
            <a:ext cx="2124076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C6C86D41-E3FF-4FC8-9AA4-3F4EC2517523}"/>
              </a:ext>
            </a:extLst>
          </p:cNvPr>
          <p:cNvCxnSpPr>
            <a:cxnSpLocks/>
          </p:cNvCxnSpPr>
          <p:nvPr/>
        </p:nvCxnSpPr>
        <p:spPr>
          <a:xfrm flipH="1">
            <a:off x="8272204" y="5505034"/>
            <a:ext cx="246158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BCF4BA81-A8F2-4449-8536-47BD2B340486}"/>
              </a:ext>
            </a:extLst>
          </p:cNvPr>
          <p:cNvCxnSpPr>
            <a:cxnSpLocks/>
          </p:cNvCxnSpPr>
          <p:nvPr/>
        </p:nvCxnSpPr>
        <p:spPr>
          <a:xfrm>
            <a:off x="5945693" y="5508516"/>
            <a:ext cx="204358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25B968AA-2B74-4332-85E2-95DDB3FD0301}"/>
              </a:ext>
            </a:extLst>
          </p:cNvPr>
          <p:cNvSpPr txBox="1"/>
          <p:nvPr/>
        </p:nvSpPr>
        <p:spPr>
          <a:xfrm>
            <a:off x="6641723" y="5445959"/>
            <a:ext cx="923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C000"/>
                </a:solidFill>
              </a:rPr>
              <a:t>Interstrip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ACE6EBC-2670-4CC0-85B2-7EA3821BB358}"/>
              </a:ext>
            </a:extLst>
          </p:cNvPr>
          <p:cNvSpPr txBox="1"/>
          <p:nvPr/>
        </p:nvSpPr>
        <p:spPr>
          <a:xfrm>
            <a:off x="7609870" y="5464717"/>
            <a:ext cx="923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ED7D31"/>
                </a:solidFill>
              </a:rPr>
              <a:t>Strip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50CD56A-9ABC-4975-9EAB-819BCF097E7E}"/>
              </a:ext>
            </a:extLst>
          </p:cNvPr>
          <p:cNvSpPr txBox="1"/>
          <p:nvPr/>
        </p:nvSpPr>
        <p:spPr>
          <a:xfrm>
            <a:off x="5841748" y="5467021"/>
            <a:ext cx="923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B0F0"/>
                </a:solidFill>
              </a:rPr>
              <a:t>Strip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B862418-81F4-4C33-9031-8EEA05B86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204489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B0FBED4-77EE-436C-B6A4-625E5B4E2D39}"/>
              </a:ext>
            </a:extLst>
          </p:cNvPr>
          <p:cNvSpPr/>
          <p:nvPr/>
        </p:nvSpPr>
        <p:spPr>
          <a:xfrm>
            <a:off x="4829649" y="794306"/>
            <a:ext cx="6647499" cy="7350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>
                <a:solidFill>
                  <a:schemeClr val="tx1"/>
                </a:solidFill>
              </a:rPr>
              <a:t>CoMatSrim</a:t>
            </a:r>
            <a:r>
              <a:rPr lang="fr-FR" sz="2400" dirty="0">
                <a:solidFill>
                  <a:schemeClr val="tx1"/>
                </a:solidFill>
              </a:rPr>
              <a:t> et l’étude de la géométrie de détecteur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99E4C3-BEFC-40F7-9AD7-C45D915A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095767-6722-4E43-B662-5672A028C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BCCD30C-11D5-4E23-BCB1-1C3A65CF0BAE}" type="slidenum">
              <a:rPr lang="fr-FR" smtClean="0"/>
              <a:t>26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E76A4F-92A4-4C02-85FB-0E614F45D1D9}"/>
              </a:ext>
            </a:extLst>
          </p:cNvPr>
          <p:cNvSpPr txBox="1"/>
          <p:nvPr/>
        </p:nvSpPr>
        <p:spPr>
          <a:xfrm>
            <a:off x="84327" y="143044"/>
            <a:ext cx="1169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2060"/>
                </a:solidFill>
                <a:ea typeface="Cambria Math" panose="02040503050406030204" pitchFamily="18" charset="0"/>
              </a:rPr>
              <a:t>Perspectives</a:t>
            </a:r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6326086B-D3FB-4DD7-8199-17B2CDF375DF}"/>
              </a:ext>
            </a:extLst>
          </p:cNvPr>
          <p:cNvSpPr/>
          <p:nvPr/>
        </p:nvSpPr>
        <p:spPr>
          <a:xfrm>
            <a:off x="7869775" y="1604873"/>
            <a:ext cx="567655" cy="646331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422A99B-29C1-4B36-A24A-D45A749899FA}"/>
              </a:ext>
            </a:extLst>
          </p:cNvPr>
          <p:cNvSpPr txBox="1">
            <a:spLocks/>
          </p:cNvSpPr>
          <p:nvPr/>
        </p:nvSpPr>
        <p:spPr>
          <a:xfrm>
            <a:off x="6921135" y="2266256"/>
            <a:ext cx="2464525" cy="3651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dirty="0"/>
              <a:t>Études à venir :</a:t>
            </a: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7BE640EE-D175-4B37-B690-38DD9A722E96}"/>
              </a:ext>
            </a:extLst>
          </p:cNvPr>
          <p:cNvSpPr/>
          <p:nvPr/>
        </p:nvSpPr>
        <p:spPr>
          <a:xfrm rot="2719112">
            <a:off x="6408401" y="2635469"/>
            <a:ext cx="567655" cy="646331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18D9CF42-B65B-4421-A4BC-BC00944B5E64}"/>
              </a:ext>
            </a:extLst>
          </p:cNvPr>
          <p:cNvSpPr/>
          <p:nvPr/>
        </p:nvSpPr>
        <p:spPr>
          <a:xfrm rot="18887409">
            <a:off x="9376600" y="2623985"/>
            <a:ext cx="567655" cy="64633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74AF952-4637-4F4E-A372-B52AB1110650}"/>
              </a:ext>
            </a:extLst>
          </p:cNvPr>
          <p:cNvSpPr txBox="1"/>
          <p:nvPr/>
        </p:nvSpPr>
        <p:spPr>
          <a:xfrm>
            <a:off x="4516722" y="3420037"/>
            <a:ext cx="3892294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Compréhension des effets plasmas qui apparaissent à haute intensité faisceau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3207FBD-3DC9-4006-868E-24300DF3A63C}"/>
              </a:ext>
            </a:extLst>
          </p:cNvPr>
          <p:cNvSpPr txBox="1"/>
          <p:nvPr/>
        </p:nvSpPr>
        <p:spPr>
          <a:xfrm>
            <a:off x="8889275" y="3421480"/>
            <a:ext cx="2464525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Optimisation de la géométrie du détecteur</a:t>
            </a:r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BFB27E45-0D3E-4891-B2B5-DD83AD1594CE}"/>
              </a:ext>
            </a:extLst>
          </p:cNvPr>
          <p:cNvSpPr/>
          <p:nvPr/>
        </p:nvSpPr>
        <p:spPr>
          <a:xfrm rot="18880888" flipH="1">
            <a:off x="6414879" y="4326048"/>
            <a:ext cx="567655" cy="646331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7E3B571-CCC6-450C-BE76-BADA690DF6E5}"/>
              </a:ext>
            </a:extLst>
          </p:cNvPr>
          <p:cNvSpPr/>
          <p:nvPr/>
        </p:nvSpPr>
        <p:spPr>
          <a:xfrm>
            <a:off x="4508067" y="4996350"/>
            <a:ext cx="7267088" cy="646331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Modélisation de la collecte de charges à haute et basse intensité sur le moniteur de faisceau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0DF8C5CE-FFD7-4D84-97BF-CA1B39F2A30A}"/>
              </a:ext>
            </a:extLst>
          </p:cNvPr>
          <p:cNvSpPr/>
          <p:nvPr/>
        </p:nvSpPr>
        <p:spPr>
          <a:xfrm>
            <a:off x="1945641" y="783409"/>
            <a:ext cx="2207697" cy="493562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Développements électroniques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454AD03-E901-4CDE-8C0D-1358A630306F}"/>
              </a:ext>
            </a:extLst>
          </p:cNvPr>
          <p:cNvSpPr/>
          <p:nvPr/>
        </p:nvSpPr>
        <p:spPr>
          <a:xfrm rot="16200000">
            <a:off x="-1457405" y="2395074"/>
            <a:ext cx="4923697" cy="171229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Expériences sous faisceau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137E9F00-6441-496B-B887-A021C457ECB3}"/>
              </a:ext>
            </a:extLst>
          </p:cNvPr>
          <p:cNvSpPr/>
          <p:nvPr/>
        </p:nvSpPr>
        <p:spPr>
          <a:xfrm>
            <a:off x="208356" y="5880571"/>
            <a:ext cx="11713021" cy="47577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Moniteur de faisceau DIAMMONI</a:t>
            </a:r>
          </a:p>
        </p:txBody>
      </p:sp>
      <p:sp>
        <p:nvSpPr>
          <p:cNvPr id="29" name="Flèche : bas 28">
            <a:extLst>
              <a:ext uri="{FF2B5EF4-FFF2-40B4-BE49-F238E27FC236}">
                <a16:creationId xmlns:a16="http://schemas.microsoft.com/office/drawing/2014/main" id="{C320207A-ADCE-4D12-AFA1-3B0734DE372E}"/>
              </a:ext>
            </a:extLst>
          </p:cNvPr>
          <p:cNvSpPr/>
          <p:nvPr/>
        </p:nvSpPr>
        <p:spPr>
          <a:xfrm rot="2712591" flipH="1">
            <a:off x="9372163" y="4325992"/>
            <a:ext cx="567655" cy="64633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122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0675B-29D1-4B34-8F1D-FB22AB88F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2C2BE6-F9CB-41DD-9B03-1B18AA9D1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547"/>
            <a:ext cx="10515600" cy="4351338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 projet DIAMMONI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 diamant en tant que chambre d’ionisation solide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Monitorage faisceau proton 68 MeV Cyclotron ARRONAX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Simulation du détecteur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/>
              <a:t>Conclusions et Perspectives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2541C5-DCAC-4875-BA73-23E477DA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27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C40023-EB13-4DCC-9793-26E51CF4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808701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7FF051-3481-48C1-8D86-947E7D4C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316436-E2E6-47CC-A055-423C7CDE3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28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22F018-E225-4FC1-B161-A8186C3006AB}"/>
              </a:ext>
            </a:extLst>
          </p:cNvPr>
          <p:cNvSpPr txBox="1"/>
          <p:nvPr/>
        </p:nvSpPr>
        <p:spPr>
          <a:xfrm>
            <a:off x="84327" y="143044"/>
            <a:ext cx="1169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  <a:ea typeface="Cambria Math" panose="02040503050406030204" pitchFamily="18" charset="0"/>
              </a:rPr>
              <a:t>Conclusions et Perspectives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A16CD081-832C-4F6F-8EB1-111E27BD8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9621"/>
            <a:ext cx="11096625" cy="4797342"/>
          </a:xfrm>
        </p:spPr>
        <p:txBody>
          <a:bodyPr/>
          <a:lstStyle/>
          <a:p>
            <a:r>
              <a:rPr lang="fr-FR" dirty="0"/>
              <a:t>Comprendre la dérive des charges à haute intensité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Création d’un plasma (déjà observé pour l’identification de fragments de fission)</a:t>
            </a:r>
          </a:p>
          <a:p>
            <a:r>
              <a:rPr lang="fr-FR" dirty="0"/>
              <a:t>Modéliser la collecte des charges en fonction de l’intensité (et donc de la fluence) et des défauts dans le diamant</a:t>
            </a:r>
          </a:p>
          <a:p>
            <a:endParaRPr lang="fr-FR" dirty="0"/>
          </a:p>
          <a:p>
            <a:r>
              <a:rPr lang="fr-FR" dirty="0"/>
              <a:t>Etude de la réponse du diamant (en charge) en fonction de l’intensité et comparaison au modèle : objectif 1µA sur diamant</a:t>
            </a:r>
          </a:p>
          <a:p>
            <a:r>
              <a:rPr lang="fr-FR" dirty="0"/>
              <a:t>Etude de l’endommagement des diamants avec la fluence et le nombre protons reçus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F84859E-4AED-4218-A7BA-AAB2F43F8C25}"/>
              </a:ext>
            </a:extLst>
          </p:cNvPr>
          <p:cNvSpPr txBox="1"/>
          <p:nvPr/>
        </p:nvSpPr>
        <p:spPr>
          <a:xfrm>
            <a:off x="484377" y="780551"/>
            <a:ext cx="3620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Simulation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23478AE-E398-4254-AB30-854A0A214309}"/>
              </a:ext>
            </a:extLst>
          </p:cNvPr>
          <p:cNvSpPr txBox="1"/>
          <p:nvPr/>
        </p:nvSpPr>
        <p:spPr>
          <a:xfrm>
            <a:off x="417702" y="3167390"/>
            <a:ext cx="7640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Expériences </a:t>
            </a:r>
            <a:r>
              <a:rPr lang="fr-FR" sz="2000" dirty="0">
                <a:solidFill>
                  <a:srgbClr val="002060"/>
                </a:solidFill>
                <a:ea typeface="Cambria Math" panose="02040503050406030204" pitchFamily="18" charset="0"/>
              </a:rPr>
              <a:t>(tests à venir à ARRONAX en mai, Août et Novembre)</a:t>
            </a:r>
            <a:endParaRPr lang="fr-FR" sz="2800" dirty="0">
              <a:solidFill>
                <a:srgbClr val="002060"/>
              </a:solidFill>
              <a:ea typeface="Cambria Math" panose="02040503050406030204" pitchFamily="18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CCE4746-D000-47F7-A109-3C221B6E2B41}"/>
              </a:ext>
            </a:extLst>
          </p:cNvPr>
          <p:cNvSpPr txBox="1"/>
          <p:nvPr/>
        </p:nvSpPr>
        <p:spPr>
          <a:xfrm>
            <a:off x="417702" y="5446523"/>
            <a:ext cx="744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Développement électronique en cours au LPSC</a:t>
            </a:r>
          </a:p>
        </p:txBody>
      </p:sp>
    </p:spTree>
    <p:extLst>
      <p:ext uri="{BB962C8B-B14F-4D97-AF65-F5344CB8AC3E}">
        <p14:creationId xmlns:p14="http://schemas.microsoft.com/office/powerpoint/2010/main" val="694792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F48D3D-3626-4F3C-99CE-387AE84AC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5ADABD-B56D-4622-A94D-64B9008E1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2B03AC-B7F9-429C-91F4-A0606865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29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FFA5DD-4252-47C2-8984-B7343037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1727495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0675B-29D1-4B34-8F1D-FB22AB88F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2C2BE6-F9CB-41DD-9B03-1B18AA9D1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547"/>
            <a:ext cx="10515600" cy="4351338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+mj-lt"/>
              <a:buAutoNum type="romanUcPeriod"/>
            </a:pPr>
            <a:r>
              <a:rPr lang="fr-FR" dirty="0"/>
              <a:t>Le projet DIAMMONI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 diamant en tant que chambre d’ionisation solide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Monitorage faisceau proton 68 MeV Cyclotron ARRONAX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Simulation du détecteur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Conclusions et Perspectives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5C8001-5FCC-4AAD-A00B-B7BC4068F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0A23D7-AEF4-4CFE-AC07-95A5D88C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904813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C7ECE8-5C25-42CA-AD9D-A17B71387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BACK UP Slides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F21E39-499C-4C65-99EF-D5570FF8D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A746C8-23A8-46AD-8A11-E8498FE8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30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850768-6C67-4A7A-86EA-284206716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2132320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31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5FFD38-7383-4901-BA25-42356345315C}"/>
              </a:ext>
            </a:extLst>
          </p:cNvPr>
          <p:cNvSpPr txBox="1"/>
          <p:nvPr/>
        </p:nvSpPr>
        <p:spPr>
          <a:xfrm>
            <a:off x="641685" y="1011906"/>
            <a:ext cx="5967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Le diamant comme solution technologique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74147C-0A4C-484D-B1F0-0A57C3329113}"/>
              </a:ext>
            </a:extLst>
          </p:cNvPr>
          <p:cNvSpPr txBox="1"/>
          <p:nvPr/>
        </p:nvSpPr>
        <p:spPr>
          <a:xfrm>
            <a:off x="232609" y="336884"/>
            <a:ext cx="11630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2) Le monitorage de faisceau en hadronthérapie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560AA785-B5CD-4BD9-AA0D-12AC53CA6C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111" y="1635480"/>
            <a:ext cx="6939716" cy="39230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53919D3-D267-4C8F-8AFA-43008E70D127}"/>
              </a:ext>
            </a:extLst>
          </p:cNvPr>
          <p:cNvSpPr txBox="1"/>
          <p:nvPr/>
        </p:nvSpPr>
        <p:spPr>
          <a:xfrm>
            <a:off x="8690659" y="2313573"/>
            <a:ext cx="340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Favorable pour les applications médicales en radiothérapie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3D5FB98-FB9E-4430-9CA9-CD9D692CB3AA}"/>
              </a:ext>
            </a:extLst>
          </p:cNvPr>
          <p:cNvSpPr/>
          <p:nvPr/>
        </p:nvSpPr>
        <p:spPr>
          <a:xfrm>
            <a:off x="4742951" y="2616555"/>
            <a:ext cx="704850" cy="4642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304C115-7C6C-4E8B-AD88-B6EC5653D6BE}"/>
              </a:ext>
            </a:extLst>
          </p:cNvPr>
          <p:cNvSpPr/>
          <p:nvPr/>
        </p:nvSpPr>
        <p:spPr>
          <a:xfrm>
            <a:off x="7848593" y="2373265"/>
            <a:ext cx="704850" cy="4642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78DC72E-0D9B-46A7-A99F-59C78F7146C3}"/>
              </a:ext>
            </a:extLst>
          </p:cNvPr>
          <p:cNvSpPr/>
          <p:nvPr/>
        </p:nvSpPr>
        <p:spPr>
          <a:xfrm>
            <a:off x="4742950" y="3022286"/>
            <a:ext cx="904875" cy="4328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183D3F0-21B5-4E2E-A784-15A825F34ECF}"/>
              </a:ext>
            </a:extLst>
          </p:cNvPr>
          <p:cNvSpPr/>
          <p:nvPr/>
        </p:nvSpPr>
        <p:spPr>
          <a:xfrm>
            <a:off x="4657225" y="3455130"/>
            <a:ext cx="704850" cy="420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309CEF6-16E9-4AF2-9CB0-C60C383B7751}"/>
              </a:ext>
            </a:extLst>
          </p:cNvPr>
          <p:cNvSpPr/>
          <p:nvPr/>
        </p:nvSpPr>
        <p:spPr>
          <a:xfrm>
            <a:off x="4742950" y="3875269"/>
            <a:ext cx="809625" cy="8748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BD3B687F-458A-4AE6-98AE-8EE58A8B29D8}"/>
              </a:ext>
            </a:extLst>
          </p:cNvPr>
          <p:cNvSpPr/>
          <p:nvPr/>
        </p:nvSpPr>
        <p:spPr>
          <a:xfrm>
            <a:off x="6143125" y="4738491"/>
            <a:ext cx="547687" cy="420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223D662-BBC5-4085-A25D-CCD4CE4F0872}"/>
              </a:ext>
            </a:extLst>
          </p:cNvPr>
          <p:cNvSpPr/>
          <p:nvPr/>
        </p:nvSpPr>
        <p:spPr>
          <a:xfrm>
            <a:off x="4742950" y="5163482"/>
            <a:ext cx="1038226" cy="420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EEBFFA3-D288-4C95-A6E4-7987F10ECFB7}"/>
              </a:ext>
            </a:extLst>
          </p:cNvPr>
          <p:cNvSpPr txBox="1"/>
          <p:nvPr/>
        </p:nvSpPr>
        <p:spPr>
          <a:xfrm>
            <a:off x="613111" y="5583622"/>
            <a:ext cx="6939716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Energie de déplacement (eV)                           43                       20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ABCEBE8-906D-49E8-B0C6-84111FDEA5AA}"/>
              </a:ext>
            </a:extLst>
          </p:cNvPr>
          <p:cNvSpPr/>
          <p:nvPr/>
        </p:nvSpPr>
        <p:spPr>
          <a:xfrm>
            <a:off x="4790075" y="5567267"/>
            <a:ext cx="547687" cy="420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5D3AB16-F7CE-4A67-93D9-C72E367F5290}"/>
              </a:ext>
            </a:extLst>
          </p:cNvPr>
          <p:cNvSpPr txBox="1"/>
          <p:nvPr/>
        </p:nvSpPr>
        <p:spPr>
          <a:xfrm>
            <a:off x="7914776" y="3627528"/>
            <a:ext cx="3948359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Mais…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Reproductibilité de la qualité cristalline difficile à obtenir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Aspects liés à la collecte de charges encore à l’étude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34CF8DC-DE4D-4E45-B967-56BBD23B59F6}"/>
              </a:ext>
            </a:extLst>
          </p:cNvPr>
          <p:cNvSpPr txBox="1"/>
          <p:nvPr/>
        </p:nvSpPr>
        <p:spPr>
          <a:xfrm>
            <a:off x="613111" y="6032376"/>
            <a:ext cx="6939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Metallisation of single crystal diamond radiation detectors </a:t>
            </a:r>
            <a:r>
              <a:rPr lang="en-US" sz="1100" u="sng" dirty="0">
                <a:solidFill>
                  <a:srgbClr val="0563C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10.1051/</a:t>
            </a:r>
            <a:r>
              <a:rPr lang="en-US" sz="1100" u="sng" dirty="0" err="1">
                <a:solidFill>
                  <a:srgbClr val="0563C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epjconf</a:t>
            </a:r>
            <a:r>
              <a:rPr lang="en-US" sz="1100" u="sng" dirty="0">
                <a:solidFill>
                  <a:srgbClr val="0563C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/20123502003</a:t>
            </a:r>
            <a:endParaRPr lang="fr-FR" sz="11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CA50C5-2758-49BE-9F17-8BFBCFE3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425100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39" grpId="0" animBg="1"/>
      <p:bldP spid="40" grpId="0" animBg="1"/>
      <p:bldP spid="43" grpId="0" animBg="1"/>
      <p:bldP spid="44" grpId="0" animBg="1"/>
      <p:bldP spid="46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32</a:t>
            </a:fld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DCFC366-2E36-4703-BC11-9918CBE302BC}"/>
              </a:ext>
            </a:extLst>
          </p:cNvPr>
          <p:cNvSpPr txBox="1"/>
          <p:nvPr/>
        </p:nvSpPr>
        <p:spPr>
          <a:xfrm>
            <a:off x="84327" y="142024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Monitorage faisceau</a:t>
            </a:r>
          </a:p>
        </p:txBody>
      </p:sp>
      <p:pic>
        <p:nvPicPr>
          <p:cNvPr id="26" name="Picture 6" descr="Le cyclotron Arronax en 8 questions - Arronax Nantes">
            <a:extLst>
              <a:ext uri="{FF2B5EF4-FFF2-40B4-BE49-F238E27FC236}">
                <a16:creationId xmlns:a16="http://schemas.microsoft.com/office/drawing/2014/main" id="{E63F2F89-857C-4022-B98C-2BDC66D9F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873" y="498711"/>
            <a:ext cx="3046282" cy="78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7519666-E759-4171-89F9-ED4D12B63634}"/>
              </a:ext>
            </a:extLst>
          </p:cNvPr>
          <p:cNvPicPr/>
          <p:nvPr/>
        </p:nvPicPr>
        <p:blipFill rotWithShape="1">
          <a:blip r:embed="rId4"/>
          <a:srcRect l="7773" t="5459" r="56687" b="52603"/>
          <a:stretch/>
        </p:blipFill>
        <p:spPr>
          <a:xfrm>
            <a:off x="1234489" y="1440118"/>
            <a:ext cx="3293500" cy="226318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76F1E97-E2A8-4F28-A92F-7CE6EA59D2DC}"/>
              </a:ext>
            </a:extLst>
          </p:cNvPr>
          <p:cNvSpPr txBox="1"/>
          <p:nvPr/>
        </p:nvSpPr>
        <p:spPr>
          <a:xfrm>
            <a:off x="3269980" y="1758795"/>
            <a:ext cx="106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  <a:ea typeface="Cambria Math" panose="02040503050406030204" pitchFamily="18" charset="0"/>
              </a:rPr>
              <a:t>I = 150nA</a:t>
            </a:r>
          </a:p>
          <a:p>
            <a:r>
              <a:rPr lang="fr-FR" dirty="0" err="1">
                <a:latin typeface="+mj-lt"/>
                <a:ea typeface="Cambria Math" panose="02040503050406030204" pitchFamily="18" charset="0"/>
              </a:rPr>
              <a:t>dt</a:t>
            </a:r>
            <a:r>
              <a:rPr lang="fr-FR" dirty="0">
                <a:latin typeface="+mj-lt"/>
                <a:ea typeface="Cambria Math" panose="02040503050406030204" pitchFamily="18" charset="0"/>
              </a:rPr>
              <a:t> = 10µs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D255263-B767-4C36-8A3A-842A07AA429D}"/>
              </a:ext>
            </a:extLst>
          </p:cNvPr>
          <p:cNvPicPr/>
          <p:nvPr/>
        </p:nvPicPr>
        <p:blipFill rotWithShape="1">
          <a:blip r:embed="rId4"/>
          <a:srcRect l="48504" t="5428" r="6313" b="52634"/>
          <a:stretch/>
        </p:blipFill>
        <p:spPr>
          <a:xfrm>
            <a:off x="4748531" y="1448088"/>
            <a:ext cx="4246777" cy="227681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E4F48B3-5E49-48D7-BC16-5FE4C3F9354A}"/>
              </a:ext>
            </a:extLst>
          </p:cNvPr>
          <p:cNvPicPr/>
          <p:nvPr/>
        </p:nvPicPr>
        <p:blipFill rotWithShape="1">
          <a:blip r:embed="rId4"/>
          <a:srcRect l="48504" t="55741" r="6313" b="2321"/>
          <a:stretch/>
        </p:blipFill>
        <p:spPr>
          <a:xfrm>
            <a:off x="4736950" y="3863399"/>
            <a:ext cx="4271317" cy="228996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7571408-413D-43E3-9831-B1F57996558F}"/>
              </a:ext>
            </a:extLst>
          </p:cNvPr>
          <p:cNvPicPr/>
          <p:nvPr/>
        </p:nvPicPr>
        <p:blipFill rotWithShape="1">
          <a:blip r:embed="rId4"/>
          <a:srcRect l="7088" t="55277" r="58619" b="3928"/>
          <a:stretch/>
        </p:blipFill>
        <p:spPr>
          <a:xfrm>
            <a:off x="1234489" y="3870924"/>
            <a:ext cx="3293500" cy="226318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C0338008-2D06-4B2F-898F-20BF8F5223A6}"/>
              </a:ext>
            </a:extLst>
          </p:cNvPr>
          <p:cNvSpPr txBox="1"/>
          <p:nvPr/>
        </p:nvSpPr>
        <p:spPr>
          <a:xfrm>
            <a:off x="3209801" y="4297265"/>
            <a:ext cx="1188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  <a:ea typeface="Cambria Math" panose="02040503050406030204" pitchFamily="18" charset="0"/>
              </a:rPr>
              <a:t>I = 10nA </a:t>
            </a:r>
          </a:p>
          <a:p>
            <a:r>
              <a:rPr lang="fr-FR" dirty="0" err="1">
                <a:latin typeface="+mj-lt"/>
                <a:ea typeface="Cambria Math" panose="02040503050406030204" pitchFamily="18" charset="0"/>
              </a:rPr>
              <a:t>dt</a:t>
            </a:r>
            <a:r>
              <a:rPr lang="fr-FR" dirty="0">
                <a:latin typeface="+mj-lt"/>
                <a:ea typeface="Cambria Math" panose="02040503050406030204" pitchFamily="18" charset="0"/>
              </a:rPr>
              <a:t> = 10µs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B9AB26D-5A5C-45FB-AC60-0B3962F05C7D}"/>
              </a:ext>
            </a:extLst>
          </p:cNvPr>
          <p:cNvSpPr/>
          <p:nvPr/>
        </p:nvSpPr>
        <p:spPr>
          <a:xfrm>
            <a:off x="7750942" y="2691171"/>
            <a:ext cx="659131" cy="8821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3D92A1E-B3A6-46C0-BD8C-6D01F5E88D7A}"/>
              </a:ext>
            </a:extLst>
          </p:cNvPr>
          <p:cNvSpPr/>
          <p:nvPr/>
        </p:nvSpPr>
        <p:spPr>
          <a:xfrm>
            <a:off x="7942217" y="5409912"/>
            <a:ext cx="494590" cy="568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5B6EB7D-9F19-4673-A09E-91CA3BAA5867}"/>
              </a:ext>
            </a:extLst>
          </p:cNvPr>
          <p:cNvSpPr txBox="1"/>
          <p:nvPr/>
        </p:nvSpPr>
        <p:spPr>
          <a:xfrm>
            <a:off x="386830" y="1316300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2FF28BD-F78F-424B-96C2-169CF623FA35}"/>
              </a:ext>
            </a:extLst>
          </p:cNvPr>
          <p:cNvSpPr txBox="1"/>
          <p:nvPr/>
        </p:nvSpPr>
        <p:spPr>
          <a:xfrm>
            <a:off x="3530186" y="3473417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69E63DC-A39A-49D6-9EF3-BE310CD6D848}"/>
              </a:ext>
            </a:extLst>
          </p:cNvPr>
          <p:cNvSpPr txBox="1"/>
          <p:nvPr/>
        </p:nvSpPr>
        <p:spPr>
          <a:xfrm>
            <a:off x="370316" y="3821701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68EA27E-338E-49D9-BD9F-24B564612FF3}"/>
              </a:ext>
            </a:extLst>
          </p:cNvPr>
          <p:cNvSpPr txBox="1"/>
          <p:nvPr/>
        </p:nvSpPr>
        <p:spPr>
          <a:xfrm>
            <a:off x="3513672" y="5978818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042FE6A-077B-4DF1-A18B-8CF71CFD2E47}"/>
              </a:ext>
            </a:extLst>
          </p:cNvPr>
          <p:cNvSpPr txBox="1"/>
          <p:nvPr/>
        </p:nvSpPr>
        <p:spPr>
          <a:xfrm>
            <a:off x="4434639" y="1353102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D6288C52-60B1-4868-B431-F8F48DEE3748}"/>
              </a:ext>
            </a:extLst>
          </p:cNvPr>
          <p:cNvSpPr txBox="1"/>
          <p:nvPr/>
        </p:nvSpPr>
        <p:spPr>
          <a:xfrm>
            <a:off x="8480456" y="3517150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(ns)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A7AE0BD-76C9-4193-A8D9-097DF4A9F041}"/>
              </a:ext>
            </a:extLst>
          </p:cNvPr>
          <p:cNvSpPr txBox="1"/>
          <p:nvPr/>
        </p:nvSpPr>
        <p:spPr>
          <a:xfrm>
            <a:off x="4490764" y="3785476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44756D5-E5EC-47CA-BD92-DD2FCCF69B12}"/>
              </a:ext>
            </a:extLst>
          </p:cNvPr>
          <p:cNvSpPr txBox="1"/>
          <p:nvPr/>
        </p:nvSpPr>
        <p:spPr>
          <a:xfrm>
            <a:off x="8536581" y="5949524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(ns)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D354703-F161-428D-90FC-89558367901A}"/>
              </a:ext>
            </a:extLst>
          </p:cNvPr>
          <p:cNvSpPr txBox="1"/>
          <p:nvPr/>
        </p:nvSpPr>
        <p:spPr>
          <a:xfrm>
            <a:off x="9215850" y="2192784"/>
            <a:ext cx="289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Observations de « rebonds » entre les </a:t>
            </a:r>
            <a:r>
              <a:rPr lang="fr-FR" dirty="0" err="1"/>
              <a:t>bunchs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E73596B-571A-4FC9-8DA7-19417C510831}"/>
              </a:ext>
            </a:extLst>
          </p:cNvPr>
          <p:cNvSpPr txBox="1"/>
          <p:nvPr/>
        </p:nvSpPr>
        <p:spPr>
          <a:xfrm>
            <a:off x="813052" y="756786"/>
            <a:ext cx="289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sCVD</a:t>
            </a:r>
            <a:r>
              <a:rPr lang="fr-FR" dirty="0"/>
              <a:t> – 540µm – Juillet 2021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C903FB-7DBB-462D-9298-7FE05F96D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287766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5F3DF31-8C15-41D3-B400-5E6A70366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609"/>
          <a:stretch/>
        </p:blipFill>
        <p:spPr>
          <a:xfrm>
            <a:off x="1" y="13260"/>
            <a:ext cx="5510250" cy="3415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939E9A-F5EA-44F3-AB4C-2BE488A6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251" y="-16590"/>
            <a:ext cx="6681749" cy="3415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9237923-61B3-475D-8BEF-6A1EECA406F5}"/>
              </a:ext>
            </a:extLst>
          </p:cNvPr>
          <p:cNvSpPr txBox="1"/>
          <p:nvPr/>
        </p:nvSpPr>
        <p:spPr>
          <a:xfrm>
            <a:off x="6331763" y="3388330"/>
            <a:ext cx="503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150 </a:t>
            </a:r>
            <a:r>
              <a:rPr lang="fr-FR" dirty="0" err="1">
                <a:solidFill>
                  <a:srgbClr val="FF0000"/>
                </a:solidFill>
              </a:rPr>
              <a:t>nA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– dt=10µs – </a:t>
            </a:r>
            <a:r>
              <a:rPr lang="fr-FR" dirty="0">
                <a:solidFill>
                  <a:srgbClr val="FF0000"/>
                </a:solidFill>
              </a:rPr>
              <a:t>Novembre 2021 </a:t>
            </a:r>
            <a:r>
              <a:rPr lang="fr-FR" dirty="0"/>
              <a:t>– </a:t>
            </a:r>
            <a:r>
              <a:rPr lang="fr-FR" dirty="0" err="1"/>
              <a:t>sCVD</a:t>
            </a:r>
            <a:r>
              <a:rPr lang="fr-FR" dirty="0"/>
              <a:t> 540µm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476CAB1-9A35-45F0-A646-C0AF34BD5C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09"/>
          <a:stretch/>
        </p:blipFill>
        <p:spPr>
          <a:xfrm>
            <a:off x="1" y="3706650"/>
            <a:ext cx="5510250" cy="3138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69B0A98-0C04-4E02-9F65-BEE2A288E8FD}"/>
              </a:ext>
            </a:extLst>
          </p:cNvPr>
          <p:cNvSpPr txBox="1"/>
          <p:nvPr/>
        </p:nvSpPr>
        <p:spPr>
          <a:xfrm>
            <a:off x="95251" y="3362202"/>
            <a:ext cx="5319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50 </a:t>
            </a:r>
            <a:r>
              <a:rPr lang="fr-FR" dirty="0" err="1">
                <a:solidFill>
                  <a:srgbClr val="FF0000"/>
                </a:solidFill>
              </a:rPr>
              <a:t>nA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– dt=10µs – </a:t>
            </a:r>
            <a:r>
              <a:rPr lang="fr-FR" dirty="0">
                <a:solidFill>
                  <a:srgbClr val="FF0000"/>
                </a:solidFill>
              </a:rPr>
              <a:t>Juillet 2021 </a:t>
            </a:r>
            <a:r>
              <a:rPr lang="fr-FR" dirty="0"/>
              <a:t>– </a:t>
            </a:r>
            <a:r>
              <a:rPr lang="fr-FR" dirty="0" err="1"/>
              <a:t>sCVD</a:t>
            </a:r>
            <a:r>
              <a:rPr lang="fr-FR" dirty="0"/>
              <a:t> 540µm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77D7AEE-BBBA-4884-A4DD-E35BF3FFC5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549" b="3084"/>
          <a:stretch/>
        </p:blipFill>
        <p:spPr>
          <a:xfrm>
            <a:off x="5725286" y="3706650"/>
            <a:ext cx="6466713" cy="3151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62BBB4E9-0C6B-4CA6-A1CD-44FA89961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E299A-A4A8-48C0-996B-7C6355BC477F}" type="slidenum">
              <a:rPr lang="fr-FR" smtClean="0"/>
              <a:t>33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16C894C-AF1E-4559-B920-A13C53E56550}"/>
              </a:ext>
            </a:extLst>
          </p:cNvPr>
          <p:cNvSpPr txBox="1"/>
          <p:nvPr/>
        </p:nvSpPr>
        <p:spPr>
          <a:xfrm>
            <a:off x="95251" y="110497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F21D50-6C1F-4CB7-A17F-1BB2F00B7541}"/>
              </a:ext>
            </a:extLst>
          </p:cNvPr>
          <p:cNvSpPr txBox="1"/>
          <p:nvPr/>
        </p:nvSpPr>
        <p:spPr>
          <a:xfrm>
            <a:off x="95250" y="3765297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FD82D3-795E-46C8-8A5D-423034B04FA1}"/>
              </a:ext>
            </a:extLst>
          </p:cNvPr>
          <p:cNvSpPr txBox="1"/>
          <p:nvPr/>
        </p:nvSpPr>
        <p:spPr>
          <a:xfrm rot="16200000">
            <a:off x="5233121" y="4195267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Tension (volts)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8B9CE6-CE38-4701-A28F-858A01E9DDD2}"/>
              </a:ext>
            </a:extLst>
          </p:cNvPr>
          <p:cNvSpPr txBox="1"/>
          <p:nvPr/>
        </p:nvSpPr>
        <p:spPr>
          <a:xfrm>
            <a:off x="4361761" y="6520673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(ns)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2B2757C-1F04-49D0-9052-9F707D6A00CE}"/>
              </a:ext>
            </a:extLst>
          </p:cNvPr>
          <p:cNvSpPr txBox="1"/>
          <p:nvPr/>
        </p:nvSpPr>
        <p:spPr>
          <a:xfrm>
            <a:off x="4303642" y="3085203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4FBFFC4-5370-4422-8823-DB31B7733079}"/>
              </a:ext>
            </a:extLst>
          </p:cNvPr>
          <p:cNvSpPr txBox="1"/>
          <p:nvPr/>
        </p:nvSpPr>
        <p:spPr>
          <a:xfrm>
            <a:off x="10937767" y="6539609"/>
            <a:ext cx="125423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Temps (µs)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127CB-86B1-4324-AFB8-FB21AA8A7F81}"/>
              </a:ext>
            </a:extLst>
          </p:cNvPr>
          <p:cNvSpPr/>
          <p:nvPr/>
        </p:nvSpPr>
        <p:spPr>
          <a:xfrm>
            <a:off x="2770632" y="110496"/>
            <a:ext cx="841248" cy="235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B8D1F1-CF87-4855-AE4C-29F8FD733975}"/>
              </a:ext>
            </a:extLst>
          </p:cNvPr>
          <p:cNvSpPr/>
          <p:nvPr/>
        </p:nvSpPr>
        <p:spPr>
          <a:xfrm>
            <a:off x="5510250" y="7205"/>
            <a:ext cx="6504965" cy="38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EF941A-CF86-4A52-A096-AC4FBD0513F0}"/>
              </a:ext>
            </a:extLst>
          </p:cNvPr>
          <p:cNvSpPr/>
          <p:nvPr/>
        </p:nvSpPr>
        <p:spPr>
          <a:xfrm>
            <a:off x="7109460" y="156087"/>
            <a:ext cx="4623815" cy="38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A4E274-F052-45A2-82C4-3A64E216E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797718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0B8262-EA87-4D20-8D88-E621CF043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85" y="1833117"/>
            <a:ext cx="3406629" cy="1325563"/>
          </a:xfrm>
        </p:spPr>
        <p:txBody>
          <a:bodyPr/>
          <a:lstStyle/>
          <a:p>
            <a:r>
              <a:rPr lang="fr-FR" dirty="0"/>
              <a:t>Proton unique seulement :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6E9E50C-DA7C-4D2B-88DF-E23274C0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B9B2D6-8853-4535-8150-8795151B0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34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379D40B-C298-44AA-9B57-FA60BA4C4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981" y="222195"/>
            <a:ext cx="6265881" cy="29364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33B4062-08D6-40A1-94A6-B8425D7FD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982" y="3383913"/>
            <a:ext cx="6265880" cy="297243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DE8EC57-5159-4B93-B754-EA082CD04C1D}"/>
              </a:ext>
            </a:extLst>
          </p:cNvPr>
          <p:cNvSpPr txBox="1"/>
          <p:nvPr/>
        </p:nvSpPr>
        <p:spPr>
          <a:xfrm>
            <a:off x="5830349" y="1359017"/>
            <a:ext cx="245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Avant irradiation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DC27A92-9C33-4B7A-9E32-9DF71D212C48}"/>
              </a:ext>
            </a:extLst>
          </p:cNvPr>
          <p:cNvSpPr txBox="1"/>
          <p:nvPr/>
        </p:nvSpPr>
        <p:spPr>
          <a:xfrm>
            <a:off x="5830349" y="4388183"/>
            <a:ext cx="245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Après irradiation</a:t>
            </a:r>
          </a:p>
        </p:txBody>
      </p:sp>
    </p:spTree>
    <p:extLst>
      <p:ext uri="{BB962C8B-B14F-4D97-AF65-F5344CB8AC3E}">
        <p14:creationId xmlns:p14="http://schemas.microsoft.com/office/powerpoint/2010/main" val="57646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542F5F-EF52-4045-BDF6-BE157AA32CE7}"/>
              </a:ext>
            </a:extLst>
          </p:cNvPr>
          <p:cNvSpPr/>
          <p:nvPr/>
        </p:nvSpPr>
        <p:spPr>
          <a:xfrm>
            <a:off x="60325" y="1010194"/>
            <a:ext cx="2507954" cy="1471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4</a:t>
            </a:fld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5A8ABEA-A6D6-4D23-88B9-69D3923EA5B8}"/>
              </a:ext>
            </a:extLst>
          </p:cNvPr>
          <p:cNvSpPr txBox="1"/>
          <p:nvPr/>
        </p:nvSpPr>
        <p:spPr>
          <a:xfrm>
            <a:off x="160421" y="143302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projet DIAMMONI en hadronthérapie et Flash thérapie proton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E2843C1-1044-42CA-AFE9-DB23AEC5981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r="2682" b="4928"/>
          <a:stretch/>
        </p:blipFill>
        <p:spPr bwMode="auto">
          <a:xfrm>
            <a:off x="304427" y="4267321"/>
            <a:ext cx="5133975" cy="1572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4487E96E-22C2-4848-8C16-892651EE6216}"/>
              </a:ext>
            </a:extLst>
          </p:cNvPr>
          <p:cNvSpPr txBox="1"/>
          <p:nvPr/>
        </p:nvSpPr>
        <p:spPr>
          <a:xfrm>
            <a:off x="105516" y="5865353"/>
            <a:ext cx="5237018" cy="711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600"/>
              </a:spcAft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Source: The pulsing chopper-based system of the ARRONAX C70XP Cyclotron, Poirier et al., International Particle Accelerator Conference, 2019. 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URL </a:t>
            </a:r>
            <a:r>
              <a:rPr lang="fr-FR" sz="1200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https://doi.org/10.18429/JACoW-IPAC2019-TUPTS008</a:t>
            </a:r>
            <a:endParaRPr lang="fr-FR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C93F013-A529-4094-B55B-6C46D50A6C22}"/>
              </a:ext>
            </a:extLst>
          </p:cNvPr>
          <p:cNvSpPr/>
          <p:nvPr/>
        </p:nvSpPr>
        <p:spPr>
          <a:xfrm>
            <a:off x="7527864" y="759619"/>
            <a:ext cx="3424405" cy="3424405"/>
          </a:xfrm>
          <a:prstGeom prst="ellipse">
            <a:avLst/>
          </a:prstGeom>
          <a:solidFill>
            <a:srgbClr val="4472C4">
              <a:alpha val="50196"/>
            </a:srgbClr>
          </a:solidFill>
          <a:ln>
            <a:solidFill>
              <a:srgbClr val="2F528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CONTRÔLE EN LIGNE EN HADRONTHERAPIE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B2E2346-0D41-4E5A-B8EC-8AFC77B9B210}"/>
              </a:ext>
            </a:extLst>
          </p:cNvPr>
          <p:cNvSpPr/>
          <p:nvPr/>
        </p:nvSpPr>
        <p:spPr>
          <a:xfrm>
            <a:off x="6435818" y="2684454"/>
            <a:ext cx="3424402" cy="3424404"/>
          </a:xfrm>
          <a:prstGeom prst="ellipse">
            <a:avLst/>
          </a:prstGeom>
          <a:solidFill>
            <a:srgbClr val="ED7D31">
              <a:alpha val="5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/>
              <a:t>FAISCEAUX PULSES </a:t>
            </a:r>
          </a:p>
          <a:p>
            <a:r>
              <a:rPr lang="fr-FR" sz="1600" dirty="0"/>
              <a:t>HAUTE INTENSITE 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E33FB49-338A-4997-8AF8-DD5FE856F733}"/>
              </a:ext>
            </a:extLst>
          </p:cNvPr>
          <p:cNvSpPr/>
          <p:nvPr/>
        </p:nvSpPr>
        <p:spPr>
          <a:xfrm>
            <a:off x="8705755" y="2687046"/>
            <a:ext cx="3424403" cy="3424405"/>
          </a:xfrm>
          <a:prstGeom prst="ellipse">
            <a:avLst/>
          </a:prstGeom>
          <a:solidFill>
            <a:srgbClr val="70AD47">
              <a:alpha val="50196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dirty="0"/>
          </a:p>
          <a:p>
            <a:pPr algn="r"/>
            <a:r>
              <a:rPr lang="fr-FR" dirty="0"/>
              <a:t>DIAMANT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3AC93C-ACB8-45BA-B5C9-08E98A5A91EE}"/>
              </a:ext>
            </a:extLst>
          </p:cNvPr>
          <p:cNvSpPr txBox="1"/>
          <p:nvPr/>
        </p:nvSpPr>
        <p:spPr>
          <a:xfrm>
            <a:off x="8729376" y="3798643"/>
            <a:ext cx="128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ea typeface="Cambria Math" panose="02040503050406030204" pitchFamily="18" charset="0"/>
              </a:rPr>
              <a:t>DIAMMONI</a:t>
            </a:r>
          </a:p>
        </p:txBody>
      </p:sp>
      <p:pic>
        <p:nvPicPr>
          <p:cNvPr id="1026" name="Picture 2" descr="The Bragg curve: the absorbed dose of a monoenergetic proton pencil... |  Download Scientific Diagram">
            <a:extLst>
              <a:ext uri="{FF2B5EF4-FFF2-40B4-BE49-F238E27FC236}">
                <a16:creationId xmlns:a16="http://schemas.microsoft.com/office/drawing/2014/main" id="{B5E97103-3338-45BA-97BF-A56351D5F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550" y="666522"/>
            <a:ext cx="4087613" cy="256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FB566A6-9E59-43E2-9501-99D15B79FB1C}"/>
              </a:ext>
            </a:extLst>
          </p:cNvPr>
          <p:cNvSpPr txBox="1"/>
          <p:nvPr/>
        </p:nvSpPr>
        <p:spPr>
          <a:xfrm>
            <a:off x="2568279" y="3238190"/>
            <a:ext cx="403036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0" i="0" dirty="0">
                <a:solidFill>
                  <a:srgbClr val="111111"/>
                </a:solidFill>
                <a:effectLst/>
                <a:latin typeface="+mj-lt"/>
              </a:rPr>
              <a:t>Source : Experimental determination of absorbed dose to water in a scanned proton beam using a water calorimeter and an ionization chamber, S. Gagnebin,2010. URL : 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+mj-lt"/>
                <a:hlinkClick r:id="rId6"/>
              </a:rPr>
              <a:t>https://www.researchgate.net/publication/272623275_Experimental_determination_of_absorbed_dose_to_water_in_a_scanned_proton_beam_using_a_water_calorimeter_and_an_ionization_chamber</a:t>
            </a:r>
            <a:endParaRPr lang="en-US" sz="900" b="0" i="0" dirty="0">
              <a:solidFill>
                <a:srgbClr val="111111"/>
              </a:solidFill>
              <a:effectLst/>
              <a:latin typeface="+mj-lt"/>
            </a:endParaRPr>
          </a:p>
          <a:p>
            <a:pPr algn="ctr"/>
            <a:endParaRPr lang="en-US" sz="900" b="0" i="0" dirty="0">
              <a:solidFill>
                <a:srgbClr val="111111"/>
              </a:solidFill>
              <a:effectLst/>
              <a:latin typeface="+mj-lt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A992974-4128-4D39-A8CB-9E0F171301A0}"/>
              </a:ext>
            </a:extLst>
          </p:cNvPr>
          <p:cNvGrpSpPr/>
          <p:nvPr/>
        </p:nvGrpSpPr>
        <p:grpSpPr>
          <a:xfrm>
            <a:off x="105516" y="1076321"/>
            <a:ext cx="2288364" cy="1248067"/>
            <a:chOff x="278334" y="935407"/>
            <a:chExt cx="4221676" cy="2302489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2406048-13F1-4B47-8DFD-617CBA9DF637}"/>
                </a:ext>
              </a:extLst>
            </p:cNvPr>
            <p:cNvGrpSpPr/>
            <p:nvPr/>
          </p:nvGrpSpPr>
          <p:grpSpPr>
            <a:xfrm>
              <a:off x="677337" y="1379218"/>
              <a:ext cx="3064926" cy="1858678"/>
              <a:chOff x="1691543" y="1379218"/>
              <a:chExt cx="3064926" cy="1858678"/>
            </a:xfrm>
          </p:grpSpPr>
          <p:pic>
            <p:nvPicPr>
              <p:cNvPr id="40" name="Image 39">
                <a:extLst>
                  <a:ext uri="{FF2B5EF4-FFF2-40B4-BE49-F238E27FC236}">
                    <a16:creationId xmlns:a16="http://schemas.microsoft.com/office/drawing/2014/main" id="{07F69319-1E31-49DB-B350-E8628A3143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1811" t="58179"/>
              <a:stretch/>
            </p:blipFill>
            <p:spPr>
              <a:xfrm>
                <a:off x="1691543" y="1623868"/>
                <a:ext cx="3064926" cy="1614028"/>
              </a:xfrm>
              <a:prstGeom prst="rect">
                <a:avLst/>
              </a:prstGeom>
            </p:spPr>
          </p:pic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01CF29E2-3AE3-4CB0-BB9C-D1071344DA63}"/>
                  </a:ext>
                </a:extLst>
              </p:cNvPr>
              <p:cNvSpPr/>
              <p:nvPr/>
            </p:nvSpPr>
            <p:spPr>
              <a:xfrm>
                <a:off x="2671679" y="1379218"/>
                <a:ext cx="379826" cy="31315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02C64006-3A77-4BD3-825F-5FE2348F48E4}"/>
                </a:ext>
              </a:extLst>
            </p:cNvPr>
            <p:cNvSpPr/>
            <p:nvPr/>
          </p:nvSpPr>
          <p:spPr>
            <a:xfrm>
              <a:off x="2164524" y="1821259"/>
              <a:ext cx="129370" cy="297165"/>
            </a:xfrm>
            <a:prstGeom prst="ellipse">
              <a:avLst/>
            </a:prstGeom>
            <a:solidFill>
              <a:srgbClr val="FF72FF"/>
            </a:solidFill>
            <a:ln>
              <a:solidFill>
                <a:srgbClr val="FF7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28F8EB64-1D60-4118-97F9-F3B67DD561B3}"/>
                </a:ext>
              </a:extLst>
            </p:cNvPr>
            <p:cNvSpPr/>
            <p:nvPr/>
          </p:nvSpPr>
          <p:spPr>
            <a:xfrm>
              <a:off x="2184400" y="1917891"/>
              <a:ext cx="50800" cy="103899"/>
            </a:xfrm>
            <a:prstGeom prst="ellipse">
              <a:avLst/>
            </a:prstGeom>
            <a:solidFill>
              <a:srgbClr val="BF6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ABA5AC38-1069-400A-8AD7-9EAA2430E439}"/>
                </a:ext>
              </a:extLst>
            </p:cNvPr>
            <p:cNvSpPr txBox="1"/>
            <p:nvPr/>
          </p:nvSpPr>
          <p:spPr>
            <a:xfrm>
              <a:off x="278334" y="1549980"/>
              <a:ext cx="1388863" cy="851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Faisceau </a:t>
              </a:r>
            </a:p>
            <a:p>
              <a:r>
                <a:rPr lang="fr-FR" sz="1200" dirty="0"/>
                <a:t>d’ions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F67D4B10-D46B-421E-B9B9-A027BFF541D5}"/>
                </a:ext>
              </a:extLst>
            </p:cNvPr>
            <p:cNvSpPr txBox="1"/>
            <p:nvPr/>
          </p:nvSpPr>
          <p:spPr>
            <a:xfrm>
              <a:off x="1847385" y="935407"/>
              <a:ext cx="1275937" cy="482630"/>
            </a:xfrm>
            <a:prstGeom prst="rect">
              <a:avLst/>
            </a:prstGeom>
            <a:solidFill>
              <a:srgbClr val="FF72FF"/>
            </a:solidFill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Tumeur</a:t>
              </a:r>
            </a:p>
          </p:txBody>
        </p: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3AA4775B-30D3-4C91-99E8-CA2C022EA0BD}"/>
                </a:ext>
              </a:extLst>
            </p:cNvPr>
            <p:cNvCxnSpPr>
              <a:cxnSpLocks/>
              <a:stCxn id="34" idx="2"/>
              <a:endCxn id="26" idx="7"/>
            </p:cNvCxnSpPr>
            <p:nvPr/>
          </p:nvCxnSpPr>
          <p:spPr>
            <a:xfrm flipH="1">
              <a:off x="2274948" y="1418037"/>
              <a:ext cx="210406" cy="446740"/>
            </a:xfrm>
            <a:prstGeom prst="straightConnector1">
              <a:avLst/>
            </a:prstGeom>
            <a:ln w="22225">
              <a:solidFill>
                <a:srgbClr val="FF7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118A42D-5DCC-4243-B0F7-EEB498620B20}"/>
                </a:ext>
              </a:extLst>
            </p:cNvPr>
            <p:cNvSpPr txBox="1"/>
            <p:nvPr/>
          </p:nvSpPr>
          <p:spPr>
            <a:xfrm>
              <a:off x="2977087" y="1845566"/>
              <a:ext cx="1522923" cy="454239"/>
            </a:xfrm>
            <a:prstGeom prst="rect">
              <a:avLst/>
            </a:prstGeom>
            <a:solidFill>
              <a:srgbClr val="FFD3A7"/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Tissus sains</a:t>
              </a:r>
            </a:p>
          </p:txBody>
        </p: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ADFC0982-B5E1-4C07-BA85-4503BA843259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>
              <a:off x="2448314" y="2072687"/>
              <a:ext cx="528773" cy="27929"/>
            </a:xfrm>
            <a:prstGeom prst="straightConnector1">
              <a:avLst/>
            </a:prstGeom>
            <a:ln w="28575">
              <a:solidFill>
                <a:srgbClr val="FFD3A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30D2C65-10AE-4D18-A92B-F384B8D7A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259020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15" grpId="0" animBg="1"/>
      <p:bldP spid="20" grpId="0" animBg="1"/>
      <p:bldP spid="35" grpId="0" animBg="1"/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e 14">
            <a:extLst>
              <a:ext uri="{FF2B5EF4-FFF2-40B4-BE49-F238E27FC236}">
                <a16:creationId xmlns:a16="http://schemas.microsoft.com/office/drawing/2014/main" id="{CC93F013-A529-4094-B55B-6C46D50A6C22}"/>
              </a:ext>
            </a:extLst>
          </p:cNvPr>
          <p:cNvSpPr/>
          <p:nvPr/>
        </p:nvSpPr>
        <p:spPr>
          <a:xfrm>
            <a:off x="7530278" y="768484"/>
            <a:ext cx="3424405" cy="3424405"/>
          </a:xfrm>
          <a:prstGeom prst="ellipse">
            <a:avLst/>
          </a:prstGeom>
          <a:solidFill>
            <a:srgbClr val="4472C4">
              <a:alpha val="50196"/>
            </a:srgbClr>
          </a:solidFill>
          <a:ln>
            <a:solidFill>
              <a:srgbClr val="2F528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CONTRÔLE EN LIGNE EN HADRONTHERAPIE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9043B69-8344-4B64-B51B-DD68EC662AA1}"/>
              </a:ext>
            </a:extLst>
          </p:cNvPr>
          <p:cNvSpPr/>
          <p:nvPr/>
        </p:nvSpPr>
        <p:spPr>
          <a:xfrm>
            <a:off x="6438232" y="2693319"/>
            <a:ext cx="3424402" cy="3424404"/>
          </a:xfrm>
          <a:prstGeom prst="ellipse">
            <a:avLst/>
          </a:prstGeom>
          <a:solidFill>
            <a:srgbClr val="ED7D31">
              <a:alpha val="5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/>
              <a:t>FAISCEAUX PULSES </a:t>
            </a:r>
          </a:p>
          <a:p>
            <a:r>
              <a:rPr lang="fr-FR" sz="1600" dirty="0"/>
              <a:t>HAUTE INTENSITE 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E33FB49-338A-4997-8AF8-DD5FE856F733}"/>
              </a:ext>
            </a:extLst>
          </p:cNvPr>
          <p:cNvSpPr/>
          <p:nvPr/>
        </p:nvSpPr>
        <p:spPr>
          <a:xfrm>
            <a:off x="8708169" y="2695911"/>
            <a:ext cx="3424403" cy="3424405"/>
          </a:xfrm>
          <a:prstGeom prst="ellipse">
            <a:avLst/>
          </a:prstGeom>
          <a:solidFill>
            <a:srgbClr val="70AD47">
              <a:alpha val="50196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dirty="0"/>
          </a:p>
          <a:p>
            <a:pPr algn="r"/>
            <a:r>
              <a:rPr lang="fr-FR" dirty="0"/>
              <a:t>DIAMANT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3AC93C-ACB8-45BA-B5C9-08E98A5A91EE}"/>
              </a:ext>
            </a:extLst>
          </p:cNvPr>
          <p:cNvSpPr txBox="1"/>
          <p:nvPr/>
        </p:nvSpPr>
        <p:spPr>
          <a:xfrm>
            <a:off x="8729376" y="3808812"/>
            <a:ext cx="1285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ea typeface="Cambria Math" panose="02040503050406030204" pitchFamily="18" charset="0"/>
              </a:rPr>
              <a:t>DIAMMONI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5</a:t>
            </a:fld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5A8ABEA-A6D6-4D23-88B9-69D3923EA5B8}"/>
              </a:ext>
            </a:extLst>
          </p:cNvPr>
          <p:cNvSpPr txBox="1"/>
          <p:nvPr/>
        </p:nvSpPr>
        <p:spPr>
          <a:xfrm>
            <a:off x="160421" y="143302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projet DIAMMONI et la Flash thérapie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EDDBDBE-7621-4ACA-ACD1-2E7D8F1D0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37" y="1649294"/>
            <a:ext cx="5179440" cy="3926350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DEFD012-FDA8-4AE6-8A0A-6A56DA925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2189783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07C46E1-8E80-4533-A2B7-A90E51018E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4640" y="1651453"/>
                <a:ext cx="1189736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</a:rPr>
                  <a:t>Les objectifs sont : </a:t>
                </a:r>
              </a:p>
              <a:p>
                <a:r>
                  <a:rPr lang="fr-FR" dirty="0">
                    <a:solidFill>
                      <a:schemeClr val="accent1">
                        <a:lumMod val="50000"/>
                      </a:schemeClr>
                    </a:solidFill>
                  </a:rPr>
                  <a:t>Développer un détecteur diamant pour monitorage faisceau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fr-FR" dirty="0"/>
                  <a:t>Intensité, profil, comptage dans le </a:t>
                </a:r>
                <a:r>
                  <a:rPr lang="fr-FR" dirty="0" err="1"/>
                  <a:t>bunch</a:t>
                </a:r>
                <a:r>
                  <a:rPr lang="fr-FR" dirty="0"/>
                  <a:t> et dans le train</a:t>
                </a:r>
              </a:p>
              <a:p>
                <a:pPr marL="457200" lvl="1" indent="0">
                  <a:buNone/>
                </a:pPr>
                <a:endParaRPr lang="fr-FR" dirty="0"/>
              </a:p>
              <a:p>
                <a:r>
                  <a:rPr lang="fr-FR" dirty="0">
                    <a:solidFill>
                      <a:schemeClr val="accent1">
                        <a:lumMod val="50000"/>
                      </a:schemeClr>
                    </a:solidFill>
                  </a:rPr>
                  <a:t>Deux modes de fonctionnement distincts :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fr-FR" b="1" dirty="0" err="1"/>
                  <a:t>Bunch</a:t>
                </a:r>
                <a:r>
                  <a:rPr lang="fr-FR" b="1" dirty="0"/>
                  <a:t> </a:t>
                </a:r>
                <a:r>
                  <a:rPr lang="fr-FR" b="1" dirty="0" err="1"/>
                  <a:t>Counting</a:t>
                </a:r>
                <a:r>
                  <a:rPr lang="fr-FR" b="1" dirty="0"/>
                  <a:t> </a:t>
                </a:r>
                <a:r>
                  <a:rPr lang="fr-FR" dirty="0"/>
                  <a:t>: mode continu, à faible intensité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fr-FR" dirty="0"/>
                  <a:t>entre 1 et 100 particules par </a:t>
                </a:r>
                <a:r>
                  <a:rPr lang="fr-FR" dirty="0" err="1"/>
                  <a:t>bunch</a:t>
                </a:r>
                <a:r>
                  <a:rPr lang="fr-FR" dirty="0"/>
                  <a:t>, jusqu’à 1nA sur détecteur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fr-FR" b="1" dirty="0"/>
                  <a:t>Train </a:t>
                </a:r>
                <a:r>
                  <a:rPr lang="fr-FR" b="1" dirty="0" err="1"/>
                  <a:t>Counting</a:t>
                </a:r>
                <a:r>
                  <a:rPr lang="fr-FR" dirty="0"/>
                  <a:t> : mode pulsé, à haute intensité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dirty="0"/>
                  <a:t> au-delà de 100 particules par </a:t>
                </a:r>
                <a:r>
                  <a:rPr lang="fr-FR" dirty="0" err="1"/>
                  <a:t>bunch</a:t>
                </a:r>
                <a:r>
                  <a:rPr lang="fr-FR" dirty="0"/>
                  <a:t>, jusqu’à 1µA sur détecteur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07C46E1-8E80-4533-A2B7-A90E51018E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4640" y="1651453"/>
                <a:ext cx="11897360" cy="4351338"/>
              </a:xfrm>
              <a:blipFill>
                <a:blip r:embed="rId3"/>
                <a:stretch>
                  <a:fillRect l="-1025" t="-2381" r="-7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72ACDC30-3E66-4B9A-A405-7EB02B868724}"/>
              </a:ext>
            </a:extLst>
          </p:cNvPr>
          <p:cNvSpPr txBox="1"/>
          <p:nvPr/>
        </p:nvSpPr>
        <p:spPr>
          <a:xfrm>
            <a:off x="160421" y="143302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projet DIAMMONI : le détecteur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6EFD47C-10D1-4698-A9EB-89B5C28D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0F4B25-FCB0-4B3C-957D-964B8C91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3784798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0675B-29D1-4B34-8F1D-FB22AB88F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2C2BE6-F9CB-41DD-9B03-1B18AA9D1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547"/>
            <a:ext cx="10515600" cy="4351338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 projet DIAMMONI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/>
              <a:t>Le diamant en tant que chambre d’ionisation solide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Monitorage faisceau proton 68 MeV Cyclotron ARRONAX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Simulation du détecteur</a:t>
            </a:r>
          </a:p>
          <a:p>
            <a:pPr marL="571500" indent="-571500">
              <a:buFont typeface="+mj-lt"/>
              <a:buAutoNum type="romanUcPeriod"/>
            </a:pP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Conclusions et Perspectives</a:t>
            </a:r>
          </a:p>
          <a:p>
            <a:pPr marL="571500" indent="-571500">
              <a:buFont typeface="+mj-lt"/>
              <a:buAutoNum type="romanUcPeriod"/>
            </a:pPr>
            <a:endParaRPr lang="fr-FR" dirty="0"/>
          </a:p>
          <a:p>
            <a:pPr marL="571500" indent="-571500">
              <a:buFont typeface="+mj-lt"/>
              <a:buAutoNum type="romanUcPeriod"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016835-FD5C-4EAF-A453-0EEEC47E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4586CC-BA3A-4A78-A522-E83C7124B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3646821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822DF38F-B68E-4F3F-B42D-9139C9A8A248}"/>
              </a:ext>
            </a:extLst>
          </p:cNvPr>
          <p:cNvSpPr txBox="1"/>
          <p:nvPr/>
        </p:nvSpPr>
        <p:spPr>
          <a:xfrm>
            <a:off x="8321162" y="679546"/>
            <a:ext cx="349497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4973"/>
                </a:solidFill>
              </a:rPr>
              <a:t>Préamplificateur de courant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lvl="1"/>
            <a:endParaRPr lang="fr-FR" dirty="0">
              <a:solidFill>
                <a:srgbClr val="004973"/>
              </a:solidFill>
            </a:endParaRPr>
          </a:p>
          <a:p>
            <a:pPr lvl="1"/>
            <a:endParaRPr lang="fr-FR" dirty="0">
              <a:solidFill>
                <a:srgbClr val="004973"/>
              </a:solidFill>
            </a:endParaRPr>
          </a:p>
          <a:p>
            <a:pPr lvl="1"/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4973"/>
                </a:solidFill>
              </a:rPr>
              <a:t>Préamplificateur de charge</a:t>
            </a:r>
          </a:p>
          <a:p>
            <a:pPr algn="just"/>
            <a:r>
              <a:rPr lang="fr-FR" dirty="0"/>
              <a:t>Développement en interne au LPSC </a:t>
            </a:r>
            <a:br>
              <a:rPr lang="fr-FR" dirty="0"/>
            </a:br>
            <a:r>
              <a:rPr lang="fr-FR" dirty="0"/>
              <a:t>par le service électronique + QDC </a:t>
            </a:r>
          </a:p>
          <a:p>
            <a:pPr algn="just"/>
            <a:r>
              <a:rPr lang="fr-FR" dirty="0"/>
              <a:t>(version discrète et ASIC)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21F8E5C8-0A12-4A9C-9A8F-860EC3E82978}"/>
              </a:ext>
            </a:extLst>
          </p:cNvPr>
          <p:cNvSpPr txBox="1"/>
          <p:nvPr/>
        </p:nvSpPr>
        <p:spPr>
          <a:xfrm>
            <a:off x="4539642" y="840807"/>
            <a:ext cx="257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a typeface="Cambria Math" panose="02040503050406030204" pitchFamily="18" charset="0"/>
              </a:rPr>
              <a:t>Particule incidente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57BBE3-F565-4C4A-ABD2-520D71BBDDC3}"/>
              </a:ext>
            </a:extLst>
          </p:cNvPr>
          <p:cNvSpPr/>
          <p:nvPr/>
        </p:nvSpPr>
        <p:spPr>
          <a:xfrm>
            <a:off x="904922" y="2181857"/>
            <a:ext cx="5819196" cy="27953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51DF84-212D-41AA-897D-D2F768863945}"/>
              </a:ext>
            </a:extLst>
          </p:cNvPr>
          <p:cNvSpPr/>
          <p:nvPr/>
        </p:nvSpPr>
        <p:spPr>
          <a:xfrm>
            <a:off x="1301683" y="1995071"/>
            <a:ext cx="4999213" cy="194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753C0A-9F9F-4CD4-B0DC-D65588A481D8}"/>
              </a:ext>
            </a:extLst>
          </p:cNvPr>
          <p:cNvSpPr/>
          <p:nvPr/>
        </p:nvSpPr>
        <p:spPr>
          <a:xfrm>
            <a:off x="1301684" y="4979207"/>
            <a:ext cx="5094080" cy="17206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8314DF2-6398-4827-8FAE-76DBB2A5739F}"/>
              </a:ext>
            </a:extLst>
          </p:cNvPr>
          <p:cNvCxnSpPr>
            <a:cxnSpLocks/>
          </p:cNvCxnSpPr>
          <p:nvPr/>
        </p:nvCxnSpPr>
        <p:spPr>
          <a:xfrm flipH="1">
            <a:off x="4015184" y="1253336"/>
            <a:ext cx="1149889" cy="4900153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E0C08178-4EBB-4FB8-9D06-402CF8FF0D07}"/>
              </a:ext>
            </a:extLst>
          </p:cNvPr>
          <p:cNvSpPr/>
          <p:nvPr/>
        </p:nvSpPr>
        <p:spPr>
          <a:xfrm>
            <a:off x="4772226" y="3182030"/>
            <a:ext cx="136815" cy="1943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52EE199-2717-4C29-B8AC-AF0DD42DE3C6}"/>
              </a:ext>
            </a:extLst>
          </p:cNvPr>
          <p:cNvSpPr/>
          <p:nvPr/>
        </p:nvSpPr>
        <p:spPr>
          <a:xfrm>
            <a:off x="4471235" y="3076284"/>
            <a:ext cx="136815" cy="1943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89CA58B3-4F12-4A06-B24A-9082CCEF0E13}"/>
              </a:ext>
            </a:extLst>
          </p:cNvPr>
          <p:cNvCxnSpPr>
            <a:cxnSpLocks/>
          </p:cNvCxnSpPr>
          <p:nvPr/>
        </p:nvCxnSpPr>
        <p:spPr>
          <a:xfrm>
            <a:off x="5479864" y="5161319"/>
            <a:ext cx="0" cy="2835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20475291-9882-4DF5-82F4-B21EADFF8681}"/>
              </a:ext>
            </a:extLst>
          </p:cNvPr>
          <p:cNvCxnSpPr>
            <a:cxnSpLocks/>
          </p:cNvCxnSpPr>
          <p:nvPr/>
        </p:nvCxnSpPr>
        <p:spPr>
          <a:xfrm>
            <a:off x="5479864" y="5746278"/>
            <a:ext cx="0" cy="3246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A69D087-0101-4974-B26E-F0BE85AEF8DC}"/>
              </a:ext>
            </a:extLst>
          </p:cNvPr>
          <p:cNvCxnSpPr>
            <a:cxnSpLocks/>
          </p:cNvCxnSpPr>
          <p:nvPr/>
        </p:nvCxnSpPr>
        <p:spPr>
          <a:xfrm>
            <a:off x="5286042" y="6070933"/>
            <a:ext cx="38156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9D2D5B92-2A93-4C51-8553-4E703E09E3EA}"/>
              </a:ext>
            </a:extLst>
          </p:cNvPr>
          <p:cNvCxnSpPr>
            <a:cxnSpLocks/>
          </p:cNvCxnSpPr>
          <p:nvPr/>
        </p:nvCxnSpPr>
        <p:spPr>
          <a:xfrm>
            <a:off x="5332408" y="6153489"/>
            <a:ext cx="2888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F82E6B25-774F-4DB5-A028-CD4F794ADC32}"/>
              </a:ext>
            </a:extLst>
          </p:cNvPr>
          <p:cNvCxnSpPr>
            <a:cxnSpLocks/>
          </p:cNvCxnSpPr>
          <p:nvPr/>
        </p:nvCxnSpPr>
        <p:spPr>
          <a:xfrm>
            <a:off x="5388654" y="6239885"/>
            <a:ext cx="1763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04F3922C-6F71-4B2B-A4D0-C2932187C500}"/>
                  </a:ext>
                </a:extLst>
              </p:cNvPr>
              <p:cNvSpPr txBox="1"/>
              <p:nvPr/>
            </p:nvSpPr>
            <p:spPr>
              <a:xfrm>
                <a:off x="5165073" y="5338055"/>
                <a:ext cx="799840" cy="423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𝑏𝑖𝑎𝑠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04F3922C-6F71-4B2B-A4D0-C2932187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073" y="5338055"/>
                <a:ext cx="799840" cy="4234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Connecteur : en angle 46">
            <a:extLst>
              <a:ext uri="{FF2B5EF4-FFF2-40B4-BE49-F238E27FC236}">
                <a16:creationId xmlns:a16="http://schemas.microsoft.com/office/drawing/2014/main" id="{12D2F3EC-6C8A-4ADB-8E98-D7275A4C56CB}"/>
              </a:ext>
            </a:extLst>
          </p:cNvPr>
          <p:cNvCxnSpPr>
            <a:cxnSpLocks/>
            <a:stCxn id="14" idx="0"/>
          </p:cNvCxnSpPr>
          <p:nvPr/>
        </p:nvCxnSpPr>
        <p:spPr>
          <a:xfrm rot="5400000" flipH="1" flipV="1">
            <a:off x="5360687" y="38202"/>
            <a:ext cx="397472" cy="3516266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D517A951-9B1C-4EEF-8146-766F234D42F1}"/>
              </a:ext>
            </a:extLst>
          </p:cNvPr>
          <p:cNvCxnSpPr/>
          <p:nvPr/>
        </p:nvCxnSpPr>
        <p:spPr>
          <a:xfrm>
            <a:off x="634714" y="2175786"/>
            <a:ext cx="0" cy="279735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>
            <a:extLst>
              <a:ext uri="{FF2B5EF4-FFF2-40B4-BE49-F238E27FC236}">
                <a16:creationId xmlns:a16="http://schemas.microsoft.com/office/drawing/2014/main" id="{672003A1-6417-45C4-B466-65714B1EF8FA}"/>
              </a:ext>
            </a:extLst>
          </p:cNvPr>
          <p:cNvSpPr txBox="1"/>
          <p:nvPr/>
        </p:nvSpPr>
        <p:spPr>
          <a:xfrm rot="16200000">
            <a:off x="-482043" y="3344411"/>
            <a:ext cx="165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 = 150-500µm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BEAA78E-8C49-4DF2-BC85-0B705279A1D0}"/>
              </a:ext>
            </a:extLst>
          </p:cNvPr>
          <p:cNvCxnSpPr/>
          <p:nvPr/>
        </p:nvCxnSpPr>
        <p:spPr>
          <a:xfrm flipV="1">
            <a:off x="6931712" y="2197404"/>
            <a:ext cx="0" cy="27973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1F6639B-37B8-4095-8804-476EDB456771}"/>
                  </a:ext>
                </a:extLst>
              </p:cNvPr>
              <p:cNvSpPr txBox="1"/>
              <p:nvPr/>
            </p:nvSpPr>
            <p:spPr>
              <a:xfrm>
                <a:off x="6873591" y="3376376"/>
                <a:ext cx="1340128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/µ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1F6639B-37B8-4095-8804-476EDB456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591" y="3376376"/>
                <a:ext cx="1340128" cy="402931"/>
              </a:xfrm>
              <a:prstGeom prst="rect">
                <a:avLst/>
              </a:prstGeom>
              <a:blipFill>
                <a:blip r:embed="rId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>
            <a:extLst>
              <a:ext uri="{FF2B5EF4-FFF2-40B4-BE49-F238E27FC236}">
                <a16:creationId xmlns:a16="http://schemas.microsoft.com/office/drawing/2014/main" id="{2A84C792-549D-4EAC-A7E7-541C8FB1CC39}"/>
              </a:ext>
            </a:extLst>
          </p:cNvPr>
          <p:cNvSpPr txBox="1"/>
          <p:nvPr/>
        </p:nvSpPr>
        <p:spPr>
          <a:xfrm>
            <a:off x="160421" y="114727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diamant : chambre d’ionisation solide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CDC4C73-1448-46E6-80DC-EB9CCFEFB3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488" y="1343054"/>
            <a:ext cx="1511800" cy="79384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8F57C02-62CD-493B-9B24-650533D3DA7D}"/>
              </a:ext>
            </a:extLst>
          </p:cNvPr>
          <p:cNvSpPr txBox="1"/>
          <p:nvPr/>
        </p:nvSpPr>
        <p:spPr>
          <a:xfrm>
            <a:off x="8788068" y="191671"/>
            <a:ext cx="245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4973"/>
                </a:solidFill>
              </a:rPr>
              <a:t>Electronique de lecture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B4882AD-C2BC-4133-B145-30C6291A780E}"/>
              </a:ext>
            </a:extLst>
          </p:cNvPr>
          <p:cNvSpPr txBox="1"/>
          <p:nvPr/>
        </p:nvSpPr>
        <p:spPr>
          <a:xfrm>
            <a:off x="8330923" y="3108512"/>
            <a:ext cx="3366627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Band </a:t>
            </a:r>
            <a:r>
              <a:rPr lang="fr-FR" b="1" dirty="0" err="1">
                <a:solidFill>
                  <a:schemeClr val="tx2"/>
                </a:solidFill>
              </a:rPr>
              <a:t>Width</a:t>
            </a:r>
            <a:r>
              <a:rPr lang="fr-FR" b="1" dirty="0">
                <a:solidFill>
                  <a:schemeClr val="tx2"/>
                </a:solidFill>
              </a:rPr>
              <a:t>:	2 GHz</a:t>
            </a:r>
          </a:p>
          <a:p>
            <a:r>
              <a:rPr lang="fr-FR" b="1" dirty="0">
                <a:solidFill>
                  <a:schemeClr val="tx2"/>
                </a:solidFill>
              </a:rPr>
              <a:t>Gain:		40 dB</a:t>
            </a:r>
          </a:p>
          <a:p>
            <a:r>
              <a:rPr lang="fr-FR" b="1" dirty="0" err="1">
                <a:solidFill>
                  <a:schemeClr val="tx2"/>
                </a:solidFill>
              </a:rPr>
              <a:t>Impedance</a:t>
            </a:r>
            <a:r>
              <a:rPr lang="fr-FR" b="1" dirty="0">
                <a:solidFill>
                  <a:schemeClr val="tx2"/>
                </a:solidFill>
              </a:rPr>
              <a:t>:	50 </a:t>
            </a:r>
            <a:r>
              <a:rPr lang="el-GR" b="1" dirty="0">
                <a:solidFill>
                  <a:schemeClr val="tx2"/>
                </a:solidFill>
              </a:rPr>
              <a:t>Ω</a:t>
            </a:r>
            <a:endParaRPr lang="fr-FR" b="1" dirty="0">
              <a:solidFill>
                <a:schemeClr val="tx2"/>
              </a:solidFill>
            </a:endParaRPr>
          </a:p>
          <a:p>
            <a:r>
              <a:rPr lang="fr-FR" b="1" dirty="0" err="1">
                <a:solidFill>
                  <a:schemeClr val="tx2"/>
                </a:solidFill>
              </a:rPr>
              <a:t>Dynamic</a:t>
            </a:r>
            <a:r>
              <a:rPr lang="fr-FR" b="1" dirty="0">
                <a:solidFill>
                  <a:schemeClr val="tx2"/>
                </a:solidFill>
              </a:rPr>
              <a:t> range:	~ +/- 1 V</a:t>
            </a:r>
          </a:p>
          <a:p>
            <a:r>
              <a:rPr lang="fr-FR" b="1" dirty="0">
                <a:solidFill>
                  <a:schemeClr val="tx2"/>
                </a:solidFill>
              </a:rPr>
              <a:t>Power </a:t>
            </a:r>
            <a:r>
              <a:rPr lang="fr-FR" b="1" dirty="0" err="1">
                <a:solidFill>
                  <a:schemeClr val="tx2"/>
                </a:solidFill>
              </a:rPr>
              <a:t>Supply</a:t>
            </a:r>
            <a:r>
              <a:rPr lang="fr-FR" b="1" dirty="0">
                <a:solidFill>
                  <a:schemeClr val="tx2"/>
                </a:solidFill>
              </a:rPr>
              <a:t>:	12 V / 100 mA</a:t>
            </a:r>
          </a:p>
        </p:txBody>
      </p:sp>
      <p:sp>
        <p:nvSpPr>
          <p:cNvPr id="27" name="Espace réservé du numéro de diapositive 9">
            <a:extLst>
              <a:ext uri="{FF2B5EF4-FFF2-40B4-BE49-F238E27FC236}">
                <a16:creationId xmlns:a16="http://schemas.microsoft.com/office/drawing/2014/main" id="{EFE59B97-4B74-450F-87FB-56828AB9573D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7F1212-E49F-42EE-A814-E7B73C61DA89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28" name="Rectangle à coins arrondis 96">
            <a:extLst>
              <a:ext uri="{FF2B5EF4-FFF2-40B4-BE49-F238E27FC236}">
                <a16:creationId xmlns:a16="http://schemas.microsoft.com/office/drawing/2014/main" id="{0D5D5861-AEDF-41A0-BBEB-A2F179D533A9}"/>
              </a:ext>
            </a:extLst>
          </p:cNvPr>
          <p:cNvSpPr/>
          <p:nvPr/>
        </p:nvSpPr>
        <p:spPr>
          <a:xfrm>
            <a:off x="8074599" y="136525"/>
            <a:ext cx="3879276" cy="6372211"/>
          </a:xfrm>
          <a:prstGeom prst="roundRect">
            <a:avLst>
              <a:gd name="adj" fmla="val 10636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35E379A-ABE7-493B-844B-814D18AC0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CDB9D2-8BA6-44E4-89BD-40E1F5DC2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1308" y="959423"/>
            <a:ext cx="2394831" cy="209547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CE54C7-E635-4885-A046-B481C7DC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D30C-11D5-4E23-BCB1-1C3A65CF0BA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90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25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4.16667E-6 -0.13379 " pathEditMode="relative" rAng="0" ptsTypes="AA">
                                      <p:cBhvr>
                                        <p:cTn id="20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9</a:t>
            </a:fld>
            <a:endParaRPr lang="fr-FR"/>
          </a:p>
        </p:txBody>
      </p:sp>
      <p:pic>
        <p:nvPicPr>
          <p:cNvPr id="1026" name="Picture 2" descr="10-Le potentiel du diamant hétéroépitaxié par rapport au diamant... |  Download Scientific Diagram">
            <a:extLst>
              <a:ext uri="{FF2B5EF4-FFF2-40B4-BE49-F238E27FC236}">
                <a16:creationId xmlns:a16="http://schemas.microsoft.com/office/drawing/2014/main" id="{8FA8E67E-6211-4050-AC40-FA5BE2486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5" r="76645" b="20055"/>
          <a:stretch/>
        </p:blipFill>
        <p:spPr bwMode="auto">
          <a:xfrm>
            <a:off x="904062" y="1986121"/>
            <a:ext cx="2525371" cy="18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-Le potentiel du diamant hétéroépitaxié par rapport au diamant... |  Download Scientific Diagram">
            <a:extLst>
              <a:ext uri="{FF2B5EF4-FFF2-40B4-BE49-F238E27FC236}">
                <a16:creationId xmlns:a16="http://schemas.microsoft.com/office/drawing/2014/main" id="{29958D8B-0675-4D6D-99F1-876E16EC1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7" t="47457" r="1099" b="17630"/>
          <a:stretch/>
        </p:blipFill>
        <p:spPr bwMode="auto">
          <a:xfrm>
            <a:off x="8762569" y="1971427"/>
            <a:ext cx="2428248" cy="18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-Le potentiel du diamant hétéroépitaxié par rapport au diamant... |  Download Scientific Diagram">
            <a:extLst>
              <a:ext uri="{FF2B5EF4-FFF2-40B4-BE49-F238E27FC236}">
                <a16:creationId xmlns:a16="http://schemas.microsoft.com/office/drawing/2014/main" id="{E77EC9B4-1682-459B-8970-4CB457691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2" t="33571" r="42139" b="33570"/>
          <a:stretch/>
        </p:blipFill>
        <p:spPr bwMode="auto">
          <a:xfrm>
            <a:off x="4958716" y="1947510"/>
            <a:ext cx="2486711" cy="18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4CBCFFC-AADE-497B-934A-1DBE50077F0D}"/>
              </a:ext>
            </a:extLst>
          </p:cNvPr>
          <p:cNvSpPr txBox="1"/>
          <p:nvPr/>
        </p:nvSpPr>
        <p:spPr>
          <a:xfrm>
            <a:off x="1059476" y="5874344"/>
            <a:ext cx="99422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Vaissiere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, Nicolas. (2014). </a:t>
            </a:r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Synthesis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 of high </a:t>
            </a:r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quality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diamond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 film for the </a:t>
            </a:r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dosimeter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realization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 in the </a:t>
            </a:r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radiotherapy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domain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. URL : </a:t>
            </a:r>
            <a:r>
              <a:rPr lang="fr-FR" sz="1100" dirty="0">
                <a:latin typeface="Cambria Math" panose="02040503050406030204" pitchFamily="18" charset="0"/>
                <a:ea typeface="Cambria Math" panose="02040503050406030204" pitchFamily="18" charset="0"/>
                <a:hlinkClick r:id="rId4"/>
              </a:rPr>
              <a:t>https://www.researchgate.net/publication/278645736_Synthesis_of_high_quality_diamond_film_for_the_dosimeter_realization_in_the_radiotherapy_domain</a:t>
            </a:r>
            <a:endParaRPr lang="fr-FR" sz="1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A42BE6-F298-43E0-84E3-AF204E31D9C0}"/>
              </a:ext>
            </a:extLst>
          </p:cNvPr>
          <p:cNvSpPr txBox="1"/>
          <p:nvPr/>
        </p:nvSpPr>
        <p:spPr>
          <a:xfrm>
            <a:off x="904063" y="1438607"/>
            <a:ext cx="252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Monocristallin (</a:t>
            </a:r>
            <a:r>
              <a:rPr lang="fr-FR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sCVD</a:t>
            </a:r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3605C82-908E-47FA-94E5-BD9786491D77}"/>
              </a:ext>
            </a:extLst>
          </p:cNvPr>
          <p:cNvSpPr txBox="1"/>
          <p:nvPr/>
        </p:nvSpPr>
        <p:spPr>
          <a:xfrm>
            <a:off x="8762569" y="1408396"/>
            <a:ext cx="248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Polycristallin (</a:t>
            </a:r>
            <a:r>
              <a:rPr lang="fr-FR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pCVD</a:t>
            </a:r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F712453-19F2-4114-8465-4FE6BA6B0F43}"/>
              </a:ext>
            </a:extLst>
          </p:cNvPr>
          <p:cNvSpPr txBox="1"/>
          <p:nvPr/>
        </p:nvSpPr>
        <p:spPr>
          <a:xfrm>
            <a:off x="4958715" y="1406925"/>
            <a:ext cx="248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Hétéroépitaxié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D2846A2-4D0A-40FF-9F45-B9EF5FE143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45"/>
          <a:stretch/>
        </p:blipFill>
        <p:spPr>
          <a:xfrm>
            <a:off x="409019" y="4228431"/>
            <a:ext cx="580768" cy="546909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23F332DD-54ED-4EB4-9D92-559EAE1541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5"/>
          <a:stretch/>
        </p:blipFill>
        <p:spPr>
          <a:xfrm>
            <a:off x="408307" y="5085792"/>
            <a:ext cx="580768" cy="546909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7FB4FF3B-8DF9-4F99-B4F5-344B84D0A9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45"/>
          <a:stretch/>
        </p:blipFill>
        <p:spPr>
          <a:xfrm>
            <a:off x="8228992" y="4159741"/>
            <a:ext cx="580768" cy="546909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3D13513-2A5F-4C12-BEBC-40D18CA02A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5"/>
          <a:stretch/>
        </p:blipFill>
        <p:spPr>
          <a:xfrm>
            <a:off x="8228280" y="5028292"/>
            <a:ext cx="580768" cy="54690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C4437E1-6F39-41AF-B549-0FE759C02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25" y="3947328"/>
            <a:ext cx="864971" cy="741325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694FD903-CC47-41CD-8A73-51B73D1CB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34" y="4876277"/>
            <a:ext cx="864971" cy="741325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4DEC8654-B3F4-4167-AD5E-3329571840D1}"/>
              </a:ext>
            </a:extLst>
          </p:cNvPr>
          <p:cNvSpPr txBox="1"/>
          <p:nvPr/>
        </p:nvSpPr>
        <p:spPr>
          <a:xfrm>
            <a:off x="1059476" y="4009491"/>
            <a:ext cx="2890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Sans défauts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Qualité cristalline parfaite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Qualité du signal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9357EE21-017D-467F-8D96-1BA7EA7B49A1}"/>
              </a:ext>
            </a:extLst>
          </p:cNvPr>
          <p:cNvSpPr txBox="1"/>
          <p:nvPr/>
        </p:nvSpPr>
        <p:spPr>
          <a:xfrm>
            <a:off x="1059476" y="5066280"/>
            <a:ext cx="3318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Prix </a:t>
            </a:r>
          </a:p>
          <a:p>
            <a:r>
              <a:rPr lang="fr-FR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Surface maximale (5x5mm²)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DA4E9D5C-7EFB-4FCC-93EF-081FB677E52D}"/>
              </a:ext>
            </a:extLst>
          </p:cNvPr>
          <p:cNvSpPr txBox="1"/>
          <p:nvPr/>
        </p:nvSpPr>
        <p:spPr>
          <a:xfrm>
            <a:off x="8813335" y="3976431"/>
            <a:ext cx="2890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Plus facile à produire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Coût 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Surface maximale (&gt;1cm²)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998126E-5EC2-429F-9C31-469C320EE7EB}"/>
              </a:ext>
            </a:extLst>
          </p:cNvPr>
          <p:cNvSpPr txBox="1"/>
          <p:nvPr/>
        </p:nvSpPr>
        <p:spPr>
          <a:xfrm>
            <a:off x="8786590" y="5022997"/>
            <a:ext cx="3307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Haute concentration en défauts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Qualité des signaux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8D5F6F2F-C930-49E0-8234-E62220840B8C}"/>
              </a:ext>
            </a:extLst>
          </p:cNvPr>
          <p:cNvSpPr txBox="1"/>
          <p:nvPr/>
        </p:nvSpPr>
        <p:spPr>
          <a:xfrm>
            <a:off x="4920845" y="4181869"/>
            <a:ext cx="2971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Qualité intermédiaire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85C40367-4E55-4197-828D-28D6115E06C2}"/>
              </a:ext>
            </a:extLst>
          </p:cNvPr>
          <p:cNvSpPr txBox="1"/>
          <p:nvPr/>
        </p:nvSpPr>
        <p:spPr>
          <a:xfrm>
            <a:off x="4938396" y="4903807"/>
            <a:ext cx="2890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Prix</a:t>
            </a:r>
          </a:p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Reproductible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A325F08F-E624-47E8-8FB7-E6C00D0DA4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5"/>
          <a:stretch/>
        </p:blipFill>
        <p:spPr>
          <a:xfrm>
            <a:off x="4211292" y="4073068"/>
            <a:ext cx="580768" cy="546909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31675B88-607F-4664-9D0F-B12F19320B26}"/>
              </a:ext>
            </a:extLst>
          </p:cNvPr>
          <p:cNvSpPr txBox="1"/>
          <p:nvPr/>
        </p:nvSpPr>
        <p:spPr>
          <a:xfrm>
            <a:off x="160421" y="143302"/>
            <a:ext cx="718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  <a:ea typeface="Cambria Math" panose="02040503050406030204" pitchFamily="18" charset="0"/>
              </a:rPr>
              <a:t>Le diamant : différents types de diamants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E43A821-313D-4101-B64B-3373042F3291}"/>
              </a:ext>
            </a:extLst>
          </p:cNvPr>
          <p:cNvSpPr/>
          <p:nvPr/>
        </p:nvSpPr>
        <p:spPr>
          <a:xfrm>
            <a:off x="7971422" y="1188672"/>
            <a:ext cx="4069005" cy="459084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0314ADDC-68D3-472A-BD20-D5336779BE4B}"/>
              </a:ext>
            </a:extLst>
          </p:cNvPr>
          <p:cNvSpPr/>
          <p:nvPr/>
        </p:nvSpPr>
        <p:spPr>
          <a:xfrm>
            <a:off x="51942" y="1188672"/>
            <a:ext cx="4069005" cy="459084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1D17ED3-F788-4A08-A454-BCB96763E1A9}"/>
              </a:ext>
            </a:extLst>
          </p:cNvPr>
          <p:cNvSpPr txBox="1"/>
          <p:nvPr/>
        </p:nvSpPr>
        <p:spPr>
          <a:xfrm>
            <a:off x="4913493" y="4056381"/>
            <a:ext cx="2971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Qualité intermédiaire</a:t>
            </a:r>
          </a:p>
          <a:p>
            <a:r>
              <a:rPr lang="fr-F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Collecte des charges inhomogène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8001B8D-6667-4819-ABBE-A94AA04885E7}"/>
              </a:ext>
            </a:extLst>
          </p:cNvPr>
          <p:cNvSpPr txBox="1"/>
          <p:nvPr/>
        </p:nvSpPr>
        <p:spPr>
          <a:xfrm>
            <a:off x="468412" y="684014"/>
            <a:ext cx="374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CVD : Chemical </a:t>
            </a:r>
            <a:r>
              <a:rPr lang="fr-FR" dirty="0" err="1"/>
              <a:t>Vapor</a:t>
            </a:r>
            <a:r>
              <a:rPr lang="fr-FR" dirty="0"/>
              <a:t> </a:t>
            </a:r>
            <a:r>
              <a:rPr lang="fr-FR" dirty="0" err="1"/>
              <a:t>Deposition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79AB8CD-06B0-464D-93B2-543E0797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du RIF - 7 Avril 2022 - MOLLE Robin</a:t>
            </a:r>
          </a:p>
        </p:txBody>
      </p:sp>
    </p:spTree>
    <p:extLst>
      <p:ext uri="{BB962C8B-B14F-4D97-AF65-F5344CB8AC3E}">
        <p14:creationId xmlns:p14="http://schemas.microsoft.com/office/powerpoint/2010/main" val="417411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8" grpId="0"/>
      <p:bldP spid="30" grpId="0"/>
      <p:bldP spid="52" grpId="0"/>
      <p:bldP spid="60" grpId="0"/>
      <p:bldP spid="61" grpId="0"/>
      <p:bldP spid="62" grpId="0"/>
      <p:bldP spid="63" grpId="0"/>
      <p:bldP spid="63" grpId="1"/>
      <p:bldP spid="64" grpId="0"/>
      <p:bldP spid="27" grpId="0" animBg="1"/>
      <p:bldP spid="32" grpId="0" animBg="1"/>
      <p:bldP spid="33" grpId="0"/>
    </p:bldLst>
  </p:timing>
</p:sld>
</file>

<file path=ppt/theme/theme1.xml><?xml version="1.0" encoding="utf-8"?>
<a:theme xmlns:a="http://schemas.openxmlformats.org/drawingml/2006/main" name="Thème thes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 these" id="{0C657425-C8E7-416E-A0AF-7952170F7D68}" vid="{9ED5C4B7-CF1E-4F8D-BDBD-C31330EE4EA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these</Template>
  <TotalTime>6108</TotalTime>
  <Words>2323</Words>
  <Application>Microsoft Office PowerPoint</Application>
  <PresentationFormat>Grand écran</PresentationFormat>
  <Paragraphs>477</Paragraphs>
  <Slides>34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Times New Roman</vt:lpstr>
      <vt:lpstr>Wingdings</vt:lpstr>
      <vt:lpstr>Thème these</vt:lpstr>
      <vt:lpstr>ANR - DIAMMONI : R&amp;D Moniteur Faisceau en technologie diamant pour ARRONAX</vt:lpstr>
      <vt:lpstr>Sommaire</vt:lpstr>
      <vt:lpstr>Sommaire</vt:lpstr>
      <vt:lpstr>Présentation PowerPoint</vt:lpstr>
      <vt:lpstr>Présentation PowerPoint</vt:lpstr>
      <vt:lpstr>Présentation PowerPoint</vt:lpstr>
      <vt:lpstr>Sommaire</vt:lpstr>
      <vt:lpstr>Présentation PowerPoint</vt:lpstr>
      <vt:lpstr>Présentation PowerPoint</vt:lpstr>
      <vt:lpstr>Présentation PowerPoint</vt:lpstr>
      <vt:lpstr>Présentation PowerPoint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Sommaire</vt:lpstr>
      <vt:lpstr>Objectifs :</vt:lpstr>
      <vt:lpstr>Présentation PowerPoint</vt:lpstr>
      <vt:lpstr>Présentation PowerPoint</vt:lpstr>
      <vt:lpstr>Présentation PowerPoint</vt:lpstr>
      <vt:lpstr>Sommaire</vt:lpstr>
      <vt:lpstr>Présentation PowerPoint</vt:lpstr>
      <vt:lpstr>Présentation PowerPoint</vt:lpstr>
      <vt:lpstr>BACK UP Slides</vt:lpstr>
      <vt:lpstr>Présentation PowerPoint</vt:lpstr>
      <vt:lpstr>Présentation PowerPoint</vt:lpstr>
      <vt:lpstr>Présentation PowerPoint</vt:lpstr>
      <vt:lpstr>Proton unique seulement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R&amp;D Moniteur Faisceau Diamant pour ARRONAX (mode pulsé, haute intensité)</dc:title>
  <dc:creator>robin molle</dc:creator>
  <cp:lastModifiedBy>Robin MOLLE</cp:lastModifiedBy>
  <cp:revision>84</cp:revision>
  <dcterms:created xsi:type="dcterms:W3CDTF">2022-01-07T14:16:22Z</dcterms:created>
  <dcterms:modified xsi:type="dcterms:W3CDTF">2022-04-07T14:12:31Z</dcterms:modified>
</cp:coreProperties>
</file>