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5" r:id="rId4"/>
  </p:sldMasterIdLst>
  <p:notesMasterIdLst>
    <p:notesMasterId r:id="rId49"/>
  </p:notesMasterIdLst>
  <p:sldIdLst>
    <p:sldId id="256" r:id="rId5"/>
    <p:sldId id="376" r:id="rId6"/>
    <p:sldId id="378" r:id="rId7"/>
    <p:sldId id="379" r:id="rId8"/>
    <p:sldId id="333" r:id="rId9"/>
    <p:sldId id="334" r:id="rId10"/>
    <p:sldId id="335" r:id="rId11"/>
    <p:sldId id="306" r:id="rId12"/>
    <p:sldId id="336" r:id="rId13"/>
    <p:sldId id="337" r:id="rId14"/>
    <p:sldId id="338" r:id="rId15"/>
    <p:sldId id="339" r:id="rId16"/>
    <p:sldId id="340" r:id="rId17"/>
    <p:sldId id="257" r:id="rId18"/>
    <p:sldId id="343" r:id="rId19"/>
    <p:sldId id="355" r:id="rId20"/>
    <p:sldId id="350" r:id="rId21"/>
    <p:sldId id="351" r:id="rId22"/>
    <p:sldId id="344" r:id="rId23"/>
    <p:sldId id="346" r:id="rId24"/>
    <p:sldId id="347" r:id="rId25"/>
    <p:sldId id="353" r:id="rId26"/>
    <p:sldId id="349" r:id="rId27"/>
    <p:sldId id="357" r:id="rId28"/>
    <p:sldId id="366" r:id="rId29"/>
    <p:sldId id="365" r:id="rId30"/>
    <p:sldId id="364" r:id="rId31"/>
    <p:sldId id="363" r:id="rId32"/>
    <p:sldId id="362" r:id="rId33"/>
    <p:sldId id="361" r:id="rId34"/>
    <p:sldId id="360" r:id="rId35"/>
    <p:sldId id="359" r:id="rId36"/>
    <p:sldId id="358" r:id="rId37"/>
    <p:sldId id="368" r:id="rId38"/>
    <p:sldId id="373" r:id="rId39"/>
    <p:sldId id="374" r:id="rId40"/>
    <p:sldId id="375" r:id="rId41"/>
    <p:sldId id="372" r:id="rId42"/>
    <p:sldId id="371" r:id="rId43"/>
    <p:sldId id="259" r:id="rId44"/>
    <p:sldId id="367" r:id="rId45"/>
    <p:sldId id="352" r:id="rId46"/>
    <p:sldId id="356" r:id="rId47"/>
    <p:sldId id="370" r:id="rId4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B5E0"/>
    <a:srgbClr val="FFCC29"/>
    <a:srgbClr val="00FF00"/>
    <a:srgbClr val="D040BB"/>
    <a:srgbClr val="3A5818"/>
    <a:srgbClr val="1BB8CF"/>
    <a:srgbClr val="1DB7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14032A1-EA6C-4938-AEDF-6E8F27DF0FF0}">
  <a:tblStyle styleId="{A14032A1-EA6C-4938-AEDF-6E8F27DF0FF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9" autoAdjust="0"/>
    <p:restoredTop sz="92875" autoAdjust="0"/>
  </p:normalViewPr>
  <p:slideViewPr>
    <p:cSldViewPr snapToGrid="0">
      <p:cViewPr varScale="1">
        <p:scale>
          <a:sx n="108" d="100"/>
          <a:sy n="108" d="100"/>
        </p:scale>
        <p:origin x="893" y="8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37554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74398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ab8d1ca927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ab8d1ca927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7020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ab8d1ca927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ab8d1ca927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19480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ab8d1ca927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ab8d1ca927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7250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ab8d1ca927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ab8d1ca927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00065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ab8d1ca927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ab8d1ca927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41635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ab8d1ca927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ab8d1ca927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5101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ab8d1ca927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ab8d1ca927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38424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ab8d1ca927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ab8d1ca927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92042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ab8d1ca927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ab8d1ca927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69892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ab8d1ca927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ab8d1ca927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9642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ab8d1ca927_3_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ab8d1ca927_3_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50477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ab8d1ca927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ab8d1ca927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19865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ab8d1ca927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ab8d1ca927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76088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ab8d1ca927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ab8d1ca927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06466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ab8d1ca927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ab8d1ca927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2878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ab8d1ca927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ab8d1ca927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32209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ab8d1ca927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ab8d1ca927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0445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ab8d1ca927_3_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ab8d1ca927_3_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1285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ab8d1ca927_3_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ab8d1ca927_3_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9807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ab8d1ca927_3_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ab8d1ca927_3_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5958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ab8d1ca927_3_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ab8d1ca927_3_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8600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ab8d1ca927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ab8d1ca927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5557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ab8d1ca927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ab8d1ca927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46149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ab8d1ca927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ab8d1ca927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4009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678600" y="1484550"/>
            <a:ext cx="7787100" cy="208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5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47575" y="3466725"/>
            <a:ext cx="4048800" cy="3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-1867025" y="1013175"/>
            <a:ext cx="4814046" cy="1710367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-229260" y="3396805"/>
            <a:ext cx="3675485" cy="1893812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315040" flipH="1">
            <a:off x="-236345" y="4475012"/>
            <a:ext cx="2114446" cy="997085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3282713" y="476911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927300" y="42102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55488" y="290826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4257175" y="4901838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559288" y="3910538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-5400000">
            <a:off x="6110254" y="2527892"/>
            <a:ext cx="4814046" cy="1710367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5744675" y="-169359"/>
            <a:ext cx="3627772" cy="1869298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10484934" flipH="1">
            <a:off x="7292455" y="-348495"/>
            <a:ext cx="2087045" cy="984164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10800000">
            <a:off x="5634813" y="20792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10800000">
            <a:off x="7750600" y="102480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10800000">
            <a:off x="8980488" y="193977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0800000">
            <a:off x="4725450" y="13999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540000" y="1028700"/>
            <a:ext cx="8064000" cy="35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2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7" name="Google Shape;47;p4"/>
          <p:cNvGrpSpPr/>
          <p:nvPr/>
        </p:nvGrpSpPr>
        <p:grpSpPr>
          <a:xfrm flipH="1">
            <a:off x="-129749" y="-116300"/>
            <a:ext cx="2684034" cy="1738163"/>
            <a:chOff x="6654501" y="-116300"/>
            <a:chExt cx="2684034" cy="1738163"/>
          </a:xfrm>
        </p:grpSpPr>
        <p:sp>
          <p:nvSpPr>
            <p:cNvPr id="48" name="Google Shape;48;p4"/>
            <p:cNvSpPr/>
            <p:nvPr/>
          </p:nvSpPr>
          <p:spPr>
            <a:xfrm>
              <a:off x="6654501" y="-116300"/>
              <a:ext cx="2684034" cy="1535681"/>
            </a:xfrm>
            <a:custGeom>
              <a:avLst/>
              <a:gdLst/>
              <a:ahLst/>
              <a:cxnLst/>
              <a:rect l="l" t="t" r="r" b="b"/>
              <a:pathLst>
                <a:path w="64695" h="36451" extrusionOk="0">
                  <a:moveTo>
                    <a:pt x="5503" y="0"/>
                  </a:moveTo>
                  <a:cubicBezTo>
                    <a:pt x="2589" y="0"/>
                    <a:pt x="1" y="186"/>
                    <a:pt x="237" y="874"/>
                  </a:cubicBezTo>
                  <a:cubicBezTo>
                    <a:pt x="460" y="1499"/>
                    <a:pt x="4411" y="2169"/>
                    <a:pt x="5259" y="2593"/>
                  </a:cubicBezTo>
                  <a:cubicBezTo>
                    <a:pt x="7178" y="3552"/>
                    <a:pt x="8897" y="4869"/>
                    <a:pt x="10325" y="6454"/>
                  </a:cubicBezTo>
                  <a:cubicBezTo>
                    <a:pt x="13673" y="10092"/>
                    <a:pt x="16619" y="21050"/>
                    <a:pt x="24989" y="22345"/>
                  </a:cubicBezTo>
                  <a:cubicBezTo>
                    <a:pt x="25398" y="22407"/>
                    <a:pt x="25804" y="22437"/>
                    <a:pt x="26206" y="22437"/>
                  </a:cubicBezTo>
                  <a:cubicBezTo>
                    <a:pt x="31849" y="22437"/>
                    <a:pt x="36809" y="16669"/>
                    <a:pt x="38871" y="15314"/>
                  </a:cubicBezTo>
                  <a:cubicBezTo>
                    <a:pt x="39863" y="14681"/>
                    <a:pt x="40996" y="14362"/>
                    <a:pt x="42135" y="14362"/>
                  </a:cubicBezTo>
                  <a:cubicBezTo>
                    <a:pt x="43201" y="14362"/>
                    <a:pt x="44272" y="14642"/>
                    <a:pt x="45232" y="15203"/>
                  </a:cubicBezTo>
                  <a:cubicBezTo>
                    <a:pt x="49027" y="17502"/>
                    <a:pt x="49071" y="22858"/>
                    <a:pt x="50634" y="27010"/>
                  </a:cubicBezTo>
                  <a:cubicBezTo>
                    <a:pt x="52642" y="32143"/>
                    <a:pt x="57307" y="35759"/>
                    <a:pt x="62775" y="36450"/>
                  </a:cubicBezTo>
                  <a:cubicBezTo>
                    <a:pt x="62396" y="25269"/>
                    <a:pt x="63043" y="14065"/>
                    <a:pt x="64694" y="2994"/>
                  </a:cubicBezTo>
                  <a:cubicBezTo>
                    <a:pt x="57530" y="1745"/>
                    <a:pt x="50232" y="1499"/>
                    <a:pt x="42978" y="1254"/>
                  </a:cubicBezTo>
                  <a:cubicBezTo>
                    <a:pt x="32957" y="896"/>
                    <a:pt x="22936" y="562"/>
                    <a:pt x="12914" y="249"/>
                  </a:cubicBezTo>
                  <a:cubicBezTo>
                    <a:pt x="12140" y="215"/>
                    <a:pt x="8634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 rot="5400000" flipH="1">
              <a:off x="8050932" y="-354518"/>
              <a:ext cx="808131" cy="1493289"/>
            </a:xfrm>
            <a:custGeom>
              <a:avLst/>
              <a:gdLst/>
              <a:ahLst/>
              <a:cxnLst/>
              <a:rect l="l" t="t" r="r" b="b"/>
              <a:pathLst>
                <a:path w="24039" h="44420" extrusionOk="0">
                  <a:moveTo>
                    <a:pt x="17715" y="1"/>
                  </a:moveTo>
                  <a:cubicBezTo>
                    <a:pt x="16371" y="1"/>
                    <a:pt x="14900" y="541"/>
                    <a:pt x="13704" y="2213"/>
                  </a:cubicBezTo>
                  <a:cubicBezTo>
                    <a:pt x="10848" y="6185"/>
                    <a:pt x="15289" y="12211"/>
                    <a:pt x="13392" y="17300"/>
                  </a:cubicBezTo>
                  <a:cubicBezTo>
                    <a:pt x="11272" y="22947"/>
                    <a:pt x="1" y="24509"/>
                    <a:pt x="1384" y="34262"/>
                  </a:cubicBezTo>
                  <a:cubicBezTo>
                    <a:pt x="2268" y="40412"/>
                    <a:pt x="11808" y="44419"/>
                    <a:pt x="18141" y="44419"/>
                  </a:cubicBezTo>
                  <a:cubicBezTo>
                    <a:pt x="19486" y="44419"/>
                    <a:pt x="20686" y="44239"/>
                    <a:pt x="21628" y="43860"/>
                  </a:cubicBezTo>
                  <a:cubicBezTo>
                    <a:pt x="21918" y="43748"/>
                    <a:pt x="23413" y="36851"/>
                    <a:pt x="23480" y="36048"/>
                  </a:cubicBezTo>
                  <a:cubicBezTo>
                    <a:pt x="24038" y="28549"/>
                    <a:pt x="24016" y="20983"/>
                    <a:pt x="23369" y="13484"/>
                  </a:cubicBezTo>
                  <a:cubicBezTo>
                    <a:pt x="23056" y="9890"/>
                    <a:pt x="22699" y="6252"/>
                    <a:pt x="22186" y="2681"/>
                  </a:cubicBezTo>
                  <a:cubicBezTo>
                    <a:pt x="22052" y="1766"/>
                    <a:pt x="22141" y="2168"/>
                    <a:pt x="21315" y="1320"/>
                  </a:cubicBezTo>
                  <a:cubicBezTo>
                    <a:pt x="20767" y="784"/>
                    <a:pt x="19333" y="1"/>
                    <a:pt x="177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 rot="10800000">
              <a:off x="7613850" y="-116300"/>
              <a:ext cx="1724676" cy="736904"/>
            </a:xfrm>
            <a:custGeom>
              <a:avLst/>
              <a:gdLst/>
              <a:ahLst/>
              <a:cxnLst/>
              <a:rect l="l" t="t" r="r" b="b"/>
              <a:pathLst>
                <a:path w="143993" h="61524" extrusionOk="0">
                  <a:moveTo>
                    <a:pt x="25900" y="1"/>
                  </a:moveTo>
                  <a:cubicBezTo>
                    <a:pt x="11671" y="1"/>
                    <a:pt x="1" y="8596"/>
                    <a:pt x="1" y="8596"/>
                  </a:cubicBezTo>
                  <a:lnTo>
                    <a:pt x="186" y="61523"/>
                  </a:lnTo>
                  <a:lnTo>
                    <a:pt x="143993" y="61523"/>
                  </a:lnTo>
                  <a:cubicBezTo>
                    <a:pt x="138074" y="43327"/>
                    <a:pt x="128448" y="39288"/>
                    <a:pt x="117124" y="39288"/>
                  </a:cubicBezTo>
                  <a:cubicBezTo>
                    <a:pt x="108085" y="39288"/>
                    <a:pt x="97965" y="41861"/>
                    <a:pt x="87783" y="41861"/>
                  </a:cubicBezTo>
                  <a:cubicBezTo>
                    <a:pt x="83897" y="41861"/>
                    <a:pt x="80003" y="41486"/>
                    <a:pt x="76156" y="40451"/>
                  </a:cubicBezTo>
                  <a:cubicBezTo>
                    <a:pt x="58842" y="35830"/>
                    <a:pt x="64326" y="18763"/>
                    <a:pt x="43685" y="5269"/>
                  </a:cubicBezTo>
                  <a:cubicBezTo>
                    <a:pt x="37737" y="1386"/>
                    <a:pt x="31612" y="1"/>
                    <a:pt x="25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7365463" y="107038"/>
              <a:ext cx="163500" cy="163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8469625" y="775288"/>
              <a:ext cx="98400" cy="98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8942775" y="1523163"/>
              <a:ext cx="98400" cy="98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4"/>
          <p:cNvGrpSpPr/>
          <p:nvPr/>
        </p:nvGrpSpPr>
        <p:grpSpPr>
          <a:xfrm>
            <a:off x="6806901" y="-116300"/>
            <a:ext cx="2684034" cy="1738163"/>
            <a:chOff x="6654501" y="-116300"/>
            <a:chExt cx="2684034" cy="1738163"/>
          </a:xfrm>
        </p:grpSpPr>
        <p:sp>
          <p:nvSpPr>
            <p:cNvPr id="55" name="Google Shape;55;p4"/>
            <p:cNvSpPr/>
            <p:nvPr/>
          </p:nvSpPr>
          <p:spPr>
            <a:xfrm>
              <a:off x="6654501" y="-116300"/>
              <a:ext cx="2684034" cy="1535681"/>
            </a:xfrm>
            <a:custGeom>
              <a:avLst/>
              <a:gdLst/>
              <a:ahLst/>
              <a:cxnLst/>
              <a:rect l="l" t="t" r="r" b="b"/>
              <a:pathLst>
                <a:path w="64695" h="36451" extrusionOk="0">
                  <a:moveTo>
                    <a:pt x="5503" y="0"/>
                  </a:moveTo>
                  <a:cubicBezTo>
                    <a:pt x="2589" y="0"/>
                    <a:pt x="1" y="186"/>
                    <a:pt x="237" y="874"/>
                  </a:cubicBezTo>
                  <a:cubicBezTo>
                    <a:pt x="460" y="1499"/>
                    <a:pt x="4411" y="2169"/>
                    <a:pt x="5259" y="2593"/>
                  </a:cubicBezTo>
                  <a:cubicBezTo>
                    <a:pt x="7178" y="3552"/>
                    <a:pt x="8897" y="4869"/>
                    <a:pt x="10325" y="6454"/>
                  </a:cubicBezTo>
                  <a:cubicBezTo>
                    <a:pt x="13673" y="10092"/>
                    <a:pt x="16619" y="21050"/>
                    <a:pt x="24989" y="22345"/>
                  </a:cubicBezTo>
                  <a:cubicBezTo>
                    <a:pt x="25398" y="22407"/>
                    <a:pt x="25804" y="22437"/>
                    <a:pt x="26206" y="22437"/>
                  </a:cubicBezTo>
                  <a:cubicBezTo>
                    <a:pt x="31849" y="22437"/>
                    <a:pt x="36809" y="16669"/>
                    <a:pt x="38871" y="15314"/>
                  </a:cubicBezTo>
                  <a:cubicBezTo>
                    <a:pt x="39863" y="14681"/>
                    <a:pt x="40996" y="14362"/>
                    <a:pt x="42135" y="14362"/>
                  </a:cubicBezTo>
                  <a:cubicBezTo>
                    <a:pt x="43201" y="14362"/>
                    <a:pt x="44272" y="14642"/>
                    <a:pt x="45232" y="15203"/>
                  </a:cubicBezTo>
                  <a:cubicBezTo>
                    <a:pt x="49027" y="17502"/>
                    <a:pt x="49071" y="22858"/>
                    <a:pt x="50634" y="27010"/>
                  </a:cubicBezTo>
                  <a:cubicBezTo>
                    <a:pt x="52642" y="32143"/>
                    <a:pt x="57307" y="35759"/>
                    <a:pt x="62775" y="36450"/>
                  </a:cubicBezTo>
                  <a:cubicBezTo>
                    <a:pt x="62396" y="25269"/>
                    <a:pt x="63043" y="14065"/>
                    <a:pt x="64694" y="2994"/>
                  </a:cubicBezTo>
                  <a:cubicBezTo>
                    <a:pt x="57530" y="1745"/>
                    <a:pt x="50232" y="1499"/>
                    <a:pt x="42978" y="1254"/>
                  </a:cubicBezTo>
                  <a:cubicBezTo>
                    <a:pt x="32957" y="896"/>
                    <a:pt x="22936" y="562"/>
                    <a:pt x="12914" y="249"/>
                  </a:cubicBezTo>
                  <a:cubicBezTo>
                    <a:pt x="12140" y="215"/>
                    <a:pt x="8634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 rot="5400000" flipH="1">
              <a:off x="8050932" y="-354518"/>
              <a:ext cx="808131" cy="1493289"/>
            </a:xfrm>
            <a:custGeom>
              <a:avLst/>
              <a:gdLst/>
              <a:ahLst/>
              <a:cxnLst/>
              <a:rect l="l" t="t" r="r" b="b"/>
              <a:pathLst>
                <a:path w="24039" h="44420" extrusionOk="0">
                  <a:moveTo>
                    <a:pt x="17715" y="1"/>
                  </a:moveTo>
                  <a:cubicBezTo>
                    <a:pt x="16371" y="1"/>
                    <a:pt x="14900" y="541"/>
                    <a:pt x="13704" y="2213"/>
                  </a:cubicBezTo>
                  <a:cubicBezTo>
                    <a:pt x="10848" y="6185"/>
                    <a:pt x="15289" y="12211"/>
                    <a:pt x="13392" y="17300"/>
                  </a:cubicBezTo>
                  <a:cubicBezTo>
                    <a:pt x="11272" y="22947"/>
                    <a:pt x="1" y="24509"/>
                    <a:pt x="1384" y="34262"/>
                  </a:cubicBezTo>
                  <a:cubicBezTo>
                    <a:pt x="2268" y="40412"/>
                    <a:pt x="11808" y="44419"/>
                    <a:pt x="18141" y="44419"/>
                  </a:cubicBezTo>
                  <a:cubicBezTo>
                    <a:pt x="19486" y="44419"/>
                    <a:pt x="20686" y="44239"/>
                    <a:pt x="21628" y="43860"/>
                  </a:cubicBezTo>
                  <a:cubicBezTo>
                    <a:pt x="21918" y="43748"/>
                    <a:pt x="23413" y="36851"/>
                    <a:pt x="23480" y="36048"/>
                  </a:cubicBezTo>
                  <a:cubicBezTo>
                    <a:pt x="24038" y="28549"/>
                    <a:pt x="24016" y="20983"/>
                    <a:pt x="23369" y="13484"/>
                  </a:cubicBezTo>
                  <a:cubicBezTo>
                    <a:pt x="23056" y="9890"/>
                    <a:pt x="22699" y="6252"/>
                    <a:pt x="22186" y="2681"/>
                  </a:cubicBezTo>
                  <a:cubicBezTo>
                    <a:pt x="22052" y="1766"/>
                    <a:pt x="22141" y="2168"/>
                    <a:pt x="21315" y="1320"/>
                  </a:cubicBezTo>
                  <a:cubicBezTo>
                    <a:pt x="20767" y="784"/>
                    <a:pt x="19333" y="1"/>
                    <a:pt x="177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 rot="10800000">
              <a:off x="7613850" y="-116300"/>
              <a:ext cx="1724676" cy="736904"/>
            </a:xfrm>
            <a:custGeom>
              <a:avLst/>
              <a:gdLst/>
              <a:ahLst/>
              <a:cxnLst/>
              <a:rect l="l" t="t" r="r" b="b"/>
              <a:pathLst>
                <a:path w="143993" h="61524" extrusionOk="0">
                  <a:moveTo>
                    <a:pt x="25900" y="1"/>
                  </a:moveTo>
                  <a:cubicBezTo>
                    <a:pt x="11671" y="1"/>
                    <a:pt x="1" y="8596"/>
                    <a:pt x="1" y="8596"/>
                  </a:cubicBezTo>
                  <a:lnTo>
                    <a:pt x="186" y="61523"/>
                  </a:lnTo>
                  <a:lnTo>
                    <a:pt x="143993" y="61523"/>
                  </a:lnTo>
                  <a:cubicBezTo>
                    <a:pt x="138074" y="43327"/>
                    <a:pt x="128448" y="39288"/>
                    <a:pt x="117124" y="39288"/>
                  </a:cubicBezTo>
                  <a:cubicBezTo>
                    <a:pt x="108085" y="39288"/>
                    <a:pt x="97965" y="41861"/>
                    <a:pt x="87783" y="41861"/>
                  </a:cubicBezTo>
                  <a:cubicBezTo>
                    <a:pt x="83897" y="41861"/>
                    <a:pt x="80003" y="41486"/>
                    <a:pt x="76156" y="40451"/>
                  </a:cubicBezTo>
                  <a:cubicBezTo>
                    <a:pt x="58842" y="35830"/>
                    <a:pt x="64326" y="18763"/>
                    <a:pt x="43685" y="5269"/>
                  </a:cubicBezTo>
                  <a:cubicBezTo>
                    <a:pt x="37737" y="1386"/>
                    <a:pt x="31612" y="1"/>
                    <a:pt x="25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7365463" y="107038"/>
              <a:ext cx="163500" cy="163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8469625" y="775288"/>
              <a:ext cx="98400" cy="98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8942775" y="1523163"/>
              <a:ext cx="98400" cy="98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"/>
          <p:cNvSpPr txBox="1">
            <a:spLocks noGrp="1"/>
          </p:cNvSpPr>
          <p:nvPr>
            <p:ph type="subTitle" idx="1"/>
          </p:nvPr>
        </p:nvSpPr>
        <p:spPr>
          <a:xfrm>
            <a:off x="5069450" y="2590588"/>
            <a:ext cx="28848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ubTitle" idx="2"/>
          </p:nvPr>
        </p:nvSpPr>
        <p:spPr>
          <a:xfrm>
            <a:off x="5069400" y="2882600"/>
            <a:ext cx="2884800" cy="78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subTitle" idx="3"/>
          </p:nvPr>
        </p:nvSpPr>
        <p:spPr>
          <a:xfrm>
            <a:off x="1189788" y="2590588"/>
            <a:ext cx="28848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4"/>
          </p:nvPr>
        </p:nvSpPr>
        <p:spPr>
          <a:xfrm>
            <a:off x="1189800" y="2882600"/>
            <a:ext cx="2884800" cy="78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5"/>
          <p:cNvSpPr/>
          <p:nvPr/>
        </p:nvSpPr>
        <p:spPr>
          <a:xfrm rot="10376871">
            <a:off x="-495921" y="-203555"/>
            <a:ext cx="4143688" cy="1411694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5"/>
          <p:cNvSpPr/>
          <p:nvPr/>
        </p:nvSpPr>
        <p:spPr>
          <a:xfrm>
            <a:off x="3812651" y="348974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5"/>
          <p:cNvSpPr/>
          <p:nvPr/>
        </p:nvSpPr>
        <p:spPr>
          <a:xfrm>
            <a:off x="593226" y="838649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5"/>
          <p:cNvSpPr/>
          <p:nvPr/>
        </p:nvSpPr>
        <p:spPr>
          <a:xfrm>
            <a:off x="4418776" y="63342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>
            <a:off x="2981851" y="250274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flipH="1">
            <a:off x="-201027" y="-164602"/>
            <a:ext cx="3007352" cy="1244123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10800000">
            <a:off x="-259611" y="-297078"/>
            <a:ext cx="2457436" cy="930503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5"/>
          <p:cNvSpPr/>
          <p:nvPr/>
        </p:nvSpPr>
        <p:spPr>
          <a:xfrm rot="-448972">
            <a:off x="5418223" y="3906226"/>
            <a:ext cx="4114989" cy="1394558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5"/>
          <p:cNvSpPr/>
          <p:nvPr/>
        </p:nvSpPr>
        <p:spPr>
          <a:xfrm rot="10800000">
            <a:off x="4710711" y="4724448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5"/>
          <p:cNvSpPr/>
          <p:nvPr/>
        </p:nvSpPr>
        <p:spPr>
          <a:xfrm rot="10800000">
            <a:off x="8391336" y="4168473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 rot="10800000">
            <a:off x="5390761" y="416847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0800000">
            <a:off x="6002711" y="4756848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 rot="10800000" flipH="1">
            <a:off x="6276637" y="4026301"/>
            <a:ext cx="3007352" cy="1244123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5"/>
          <p:cNvSpPr/>
          <p:nvPr/>
        </p:nvSpPr>
        <p:spPr>
          <a:xfrm>
            <a:off x="6885137" y="4472397"/>
            <a:ext cx="2457436" cy="930503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6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2" name="Google Shape;82;p6"/>
          <p:cNvSpPr/>
          <p:nvPr/>
        </p:nvSpPr>
        <p:spPr>
          <a:xfrm>
            <a:off x="6082076" y="-118290"/>
            <a:ext cx="3204343" cy="1651139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6"/>
          <p:cNvSpPr/>
          <p:nvPr/>
        </p:nvSpPr>
        <p:spPr>
          <a:xfrm rot="10800000">
            <a:off x="6965676" y="-72669"/>
            <a:ext cx="2420522" cy="1034218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6"/>
          <p:cNvSpPr/>
          <p:nvPr/>
        </p:nvSpPr>
        <p:spPr>
          <a:xfrm rot="10484947" flipH="1">
            <a:off x="7999385" y="-411807"/>
            <a:ext cx="1843431" cy="869285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6"/>
          <p:cNvSpPr/>
          <p:nvPr/>
        </p:nvSpPr>
        <p:spPr>
          <a:xfrm rot="10800000">
            <a:off x="7222138" y="45824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6"/>
          <p:cNvSpPr/>
          <p:nvPr/>
        </p:nvSpPr>
        <p:spPr>
          <a:xfrm rot="10800000">
            <a:off x="8177150" y="69715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6"/>
          <p:cNvSpPr/>
          <p:nvPr/>
        </p:nvSpPr>
        <p:spPr>
          <a:xfrm rot="10800000">
            <a:off x="8947925" y="1581934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"/>
          <p:cNvSpPr txBox="1">
            <a:spLocks noGrp="1"/>
          </p:cNvSpPr>
          <p:nvPr>
            <p:ph type="title"/>
          </p:nvPr>
        </p:nvSpPr>
        <p:spPr>
          <a:xfrm>
            <a:off x="478950" y="1922950"/>
            <a:ext cx="4860000" cy="8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0" name="Google Shape;90;p7"/>
          <p:cNvSpPr txBox="1">
            <a:spLocks noGrp="1"/>
          </p:cNvSpPr>
          <p:nvPr>
            <p:ph type="subTitle" idx="1"/>
          </p:nvPr>
        </p:nvSpPr>
        <p:spPr>
          <a:xfrm>
            <a:off x="479050" y="2757125"/>
            <a:ext cx="4860000" cy="49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7"/>
          <p:cNvSpPr/>
          <p:nvPr/>
        </p:nvSpPr>
        <p:spPr>
          <a:xfrm rot="-10667561">
            <a:off x="305871" y="4396335"/>
            <a:ext cx="4818716" cy="780968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7"/>
          <p:cNvSpPr/>
          <p:nvPr/>
        </p:nvSpPr>
        <p:spPr>
          <a:xfrm rot="10800000">
            <a:off x="402459" y="4303597"/>
            <a:ext cx="2393629" cy="966464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7"/>
          <p:cNvSpPr/>
          <p:nvPr/>
        </p:nvSpPr>
        <p:spPr>
          <a:xfrm>
            <a:off x="-272112" y="4159112"/>
            <a:ext cx="2096898" cy="989152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7"/>
          <p:cNvSpPr/>
          <p:nvPr/>
        </p:nvSpPr>
        <p:spPr>
          <a:xfrm>
            <a:off x="5246676" y="482077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7"/>
          <p:cNvSpPr/>
          <p:nvPr/>
        </p:nvSpPr>
        <p:spPr>
          <a:xfrm>
            <a:off x="402451" y="3952199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7"/>
          <p:cNvSpPr/>
          <p:nvPr/>
        </p:nvSpPr>
        <p:spPr>
          <a:xfrm>
            <a:off x="1153051" y="439062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7"/>
          <p:cNvSpPr/>
          <p:nvPr/>
        </p:nvSpPr>
        <p:spPr>
          <a:xfrm>
            <a:off x="2859751" y="4737474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7"/>
          <p:cNvSpPr/>
          <p:nvPr/>
        </p:nvSpPr>
        <p:spPr>
          <a:xfrm rot="-132439" flipH="1">
            <a:off x="305871" y="-39916"/>
            <a:ext cx="4818716" cy="780968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7"/>
          <p:cNvSpPr/>
          <p:nvPr/>
        </p:nvSpPr>
        <p:spPr>
          <a:xfrm flipH="1">
            <a:off x="402459" y="-132676"/>
            <a:ext cx="2393629" cy="966464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7"/>
          <p:cNvSpPr/>
          <p:nvPr/>
        </p:nvSpPr>
        <p:spPr>
          <a:xfrm rot="10800000" flipH="1">
            <a:off x="-272112" y="-10878"/>
            <a:ext cx="2096898" cy="989152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7"/>
          <p:cNvSpPr/>
          <p:nvPr/>
        </p:nvSpPr>
        <p:spPr>
          <a:xfrm rot="10800000" flipH="1">
            <a:off x="402451" y="1086487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7"/>
          <p:cNvSpPr/>
          <p:nvPr/>
        </p:nvSpPr>
        <p:spPr>
          <a:xfrm rot="10800000" flipH="1">
            <a:off x="1153051" y="648062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7"/>
          <p:cNvSpPr/>
          <p:nvPr/>
        </p:nvSpPr>
        <p:spPr>
          <a:xfrm rot="10800000" flipH="1">
            <a:off x="2859751" y="301212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7"/>
          <p:cNvSpPr/>
          <p:nvPr/>
        </p:nvSpPr>
        <p:spPr>
          <a:xfrm rot="10800000" flipH="1">
            <a:off x="5246676" y="153112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"/>
          <p:cNvSpPr txBox="1">
            <a:spLocks noGrp="1"/>
          </p:cNvSpPr>
          <p:nvPr>
            <p:ph type="body" idx="1"/>
          </p:nvPr>
        </p:nvSpPr>
        <p:spPr>
          <a:xfrm>
            <a:off x="540000" y="540000"/>
            <a:ext cx="3590400" cy="90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</a:lstStyle>
          <a:p>
            <a:endParaRPr/>
          </a:p>
        </p:txBody>
      </p:sp>
      <p:sp>
        <p:nvSpPr>
          <p:cNvPr id="142" name="Google Shape;142;p10"/>
          <p:cNvSpPr/>
          <p:nvPr/>
        </p:nvSpPr>
        <p:spPr>
          <a:xfrm flipH="1">
            <a:off x="3426309" y="3056502"/>
            <a:ext cx="5986869" cy="2127192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0"/>
          <p:cNvSpPr/>
          <p:nvPr/>
        </p:nvSpPr>
        <p:spPr>
          <a:xfrm rot="10800000" flipH="1">
            <a:off x="5737690" y="3381530"/>
            <a:ext cx="3675485" cy="1893812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0"/>
          <p:cNvSpPr/>
          <p:nvPr/>
        </p:nvSpPr>
        <p:spPr>
          <a:xfrm rot="315040">
            <a:off x="7305814" y="4459737"/>
            <a:ext cx="2114446" cy="997085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0"/>
          <p:cNvSpPr/>
          <p:nvPr/>
        </p:nvSpPr>
        <p:spPr>
          <a:xfrm flipH="1">
            <a:off x="5699552" y="478436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0"/>
          <p:cNvSpPr/>
          <p:nvPr/>
        </p:nvSpPr>
        <p:spPr>
          <a:xfrm flipH="1">
            <a:off x="8043764" y="39431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0"/>
          <p:cNvSpPr/>
          <p:nvPr/>
        </p:nvSpPr>
        <p:spPr>
          <a:xfrm flipH="1">
            <a:off x="8476477" y="342716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0"/>
          <p:cNvSpPr/>
          <p:nvPr/>
        </p:nvSpPr>
        <p:spPr>
          <a:xfrm flipH="1">
            <a:off x="7442277" y="3557038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2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2129125" y="363275"/>
            <a:ext cx="4885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37" name="Google Shape;237;p16"/>
          <p:cNvSpPr/>
          <p:nvPr/>
        </p:nvSpPr>
        <p:spPr>
          <a:xfrm flipH="1">
            <a:off x="-141518" y="-118290"/>
            <a:ext cx="3204343" cy="1651139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6"/>
          <p:cNvSpPr/>
          <p:nvPr/>
        </p:nvSpPr>
        <p:spPr>
          <a:xfrm rot="10800000" flipH="1">
            <a:off x="-241297" y="-72669"/>
            <a:ext cx="2420522" cy="1034218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6"/>
          <p:cNvSpPr/>
          <p:nvPr/>
        </p:nvSpPr>
        <p:spPr>
          <a:xfrm rot="-10484947">
            <a:off x="-697915" y="-411807"/>
            <a:ext cx="1843431" cy="869285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6"/>
          <p:cNvSpPr/>
          <p:nvPr/>
        </p:nvSpPr>
        <p:spPr>
          <a:xfrm rot="10800000" flipH="1">
            <a:off x="1759263" y="45824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6"/>
          <p:cNvSpPr/>
          <p:nvPr/>
        </p:nvSpPr>
        <p:spPr>
          <a:xfrm rot="10800000" flipH="1">
            <a:off x="869351" y="69715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6"/>
          <p:cNvSpPr/>
          <p:nvPr/>
        </p:nvSpPr>
        <p:spPr>
          <a:xfrm rot="10800000" flipH="1">
            <a:off x="91151" y="1262334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CUSTOM_5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8"/>
          <p:cNvSpPr txBox="1">
            <a:spLocks noGrp="1"/>
          </p:cNvSpPr>
          <p:nvPr>
            <p:ph type="title"/>
          </p:nvPr>
        </p:nvSpPr>
        <p:spPr>
          <a:xfrm>
            <a:off x="2141950" y="1922950"/>
            <a:ext cx="4860000" cy="8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5" name="Google Shape;265;p18"/>
          <p:cNvSpPr txBox="1">
            <a:spLocks noGrp="1"/>
          </p:cNvSpPr>
          <p:nvPr>
            <p:ph type="subTitle" idx="1"/>
          </p:nvPr>
        </p:nvSpPr>
        <p:spPr>
          <a:xfrm>
            <a:off x="2142050" y="2757125"/>
            <a:ext cx="4860000" cy="49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8"/>
          <p:cNvSpPr/>
          <p:nvPr/>
        </p:nvSpPr>
        <p:spPr>
          <a:xfrm rot="-5400000">
            <a:off x="-1029861" y="815281"/>
            <a:ext cx="4058317" cy="1729782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8"/>
          <p:cNvSpPr/>
          <p:nvPr/>
        </p:nvSpPr>
        <p:spPr>
          <a:xfrm rot="-5400000">
            <a:off x="-1888219" y="1592238"/>
            <a:ext cx="4130269" cy="1085168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8"/>
          <p:cNvSpPr/>
          <p:nvPr/>
        </p:nvSpPr>
        <p:spPr>
          <a:xfrm rot="5400000">
            <a:off x="387256" y="3610781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8"/>
          <p:cNvSpPr/>
          <p:nvPr/>
        </p:nvSpPr>
        <p:spPr>
          <a:xfrm rot="5400000">
            <a:off x="603369" y="1722219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8"/>
          <p:cNvSpPr/>
          <p:nvPr/>
        </p:nvSpPr>
        <p:spPr>
          <a:xfrm rot="5400000">
            <a:off x="-751978" y="255224"/>
            <a:ext cx="2874201" cy="1521816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8"/>
          <p:cNvSpPr/>
          <p:nvPr/>
        </p:nvSpPr>
        <p:spPr>
          <a:xfrm rot="5400000">
            <a:off x="1033906" y="1143081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8"/>
          <p:cNvSpPr/>
          <p:nvPr/>
        </p:nvSpPr>
        <p:spPr>
          <a:xfrm rot="5400000">
            <a:off x="1978444" y="2009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8"/>
          <p:cNvSpPr/>
          <p:nvPr/>
        </p:nvSpPr>
        <p:spPr>
          <a:xfrm rot="5400000">
            <a:off x="6115544" y="2556136"/>
            <a:ext cx="4058317" cy="1729782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8"/>
          <p:cNvSpPr/>
          <p:nvPr/>
        </p:nvSpPr>
        <p:spPr>
          <a:xfrm rot="5400000">
            <a:off x="6901950" y="2423794"/>
            <a:ext cx="4130269" cy="1085168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8"/>
          <p:cNvSpPr/>
          <p:nvPr/>
        </p:nvSpPr>
        <p:spPr>
          <a:xfrm rot="-5400000">
            <a:off x="8658344" y="13917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8"/>
          <p:cNvSpPr/>
          <p:nvPr/>
        </p:nvSpPr>
        <p:spPr>
          <a:xfrm rot="-5400000">
            <a:off x="8377131" y="32154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8"/>
          <p:cNvSpPr/>
          <p:nvPr/>
        </p:nvSpPr>
        <p:spPr>
          <a:xfrm rot="-5400000">
            <a:off x="7021777" y="3324160"/>
            <a:ext cx="2874201" cy="1521816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8"/>
          <p:cNvSpPr/>
          <p:nvPr/>
        </p:nvSpPr>
        <p:spPr>
          <a:xfrm rot="-5400000">
            <a:off x="8011694" y="38594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8"/>
          <p:cNvSpPr/>
          <p:nvPr/>
        </p:nvSpPr>
        <p:spPr>
          <a:xfrm rot="-5400000">
            <a:off x="7002056" y="49176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CUSTOM_9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3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5" name="Google Shape;375;p23"/>
          <p:cNvSpPr txBox="1">
            <a:spLocks noGrp="1"/>
          </p:cNvSpPr>
          <p:nvPr>
            <p:ph type="subTitle" idx="1"/>
          </p:nvPr>
        </p:nvSpPr>
        <p:spPr>
          <a:xfrm>
            <a:off x="3328957" y="2343550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376" name="Google Shape;376;p23"/>
          <p:cNvSpPr txBox="1">
            <a:spLocks noGrp="1"/>
          </p:cNvSpPr>
          <p:nvPr>
            <p:ph type="subTitle" idx="2"/>
          </p:nvPr>
        </p:nvSpPr>
        <p:spPr>
          <a:xfrm>
            <a:off x="3482707" y="2662675"/>
            <a:ext cx="21786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23"/>
          <p:cNvSpPr txBox="1">
            <a:spLocks noGrp="1"/>
          </p:cNvSpPr>
          <p:nvPr>
            <p:ph type="subTitle" idx="3"/>
          </p:nvPr>
        </p:nvSpPr>
        <p:spPr>
          <a:xfrm>
            <a:off x="791813" y="2343550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378" name="Google Shape;378;p23"/>
          <p:cNvSpPr txBox="1">
            <a:spLocks noGrp="1"/>
          </p:cNvSpPr>
          <p:nvPr>
            <p:ph type="subTitle" idx="4"/>
          </p:nvPr>
        </p:nvSpPr>
        <p:spPr>
          <a:xfrm>
            <a:off x="945563" y="2662675"/>
            <a:ext cx="21786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23"/>
          <p:cNvSpPr txBox="1">
            <a:spLocks noGrp="1"/>
          </p:cNvSpPr>
          <p:nvPr>
            <p:ph type="subTitle" idx="5"/>
          </p:nvPr>
        </p:nvSpPr>
        <p:spPr>
          <a:xfrm>
            <a:off x="5866075" y="2343550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380" name="Google Shape;380;p23"/>
          <p:cNvSpPr txBox="1">
            <a:spLocks noGrp="1"/>
          </p:cNvSpPr>
          <p:nvPr>
            <p:ph type="subTitle" idx="6"/>
          </p:nvPr>
        </p:nvSpPr>
        <p:spPr>
          <a:xfrm>
            <a:off x="6019825" y="2662675"/>
            <a:ext cx="21786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23"/>
          <p:cNvSpPr/>
          <p:nvPr/>
        </p:nvSpPr>
        <p:spPr>
          <a:xfrm rot="10800000">
            <a:off x="2531291" y="4235323"/>
            <a:ext cx="5428956" cy="1009852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3"/>
          <p:cNvSpPr/>
          <p:nvPr/>
        </p:nvSpPr>
        <p:spPr>
          <a:xfrm rot="5400000">
            <a:off x="3108924" y="2854084"/>
            <a:ext cx="1442280" cy="3563817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3"/>
          <p:cNvSpPr/>
          <p:nvPr/>
        </p:nvSpPr>
        <p:spPr>
          <a:xfrm>
            <a:off x="3682950" y="4420625"/>
            <a:ext cx="2132100" cy="1234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3"/>
          <p:cNvSpPr/>
          <p:nvPr/>
        </p:nvSpPr>
        <p:spPr>
          <a:xfrm rot="10800000" flipH="1">
            <a:off x="3968688" y="407182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3"/>
          <p:cNvSpPr/>
          <p:nvPr/>
        </p:nvSpPr>
        <p:spPr>
          <a:xfrm rot="10800000" flipH="1">
            <a:off x="5921426" y="455415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3"/>
          <p:cNvSpPr/>
          <p:nvPr/>
        </p:nvSpPr>
        <p:spPr>
          <a:xfrm rot="10800000" flipH="1">
            <a:off x="1267213" y="452174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3"/>
          <p:cNvSpPr/>
          <p:nvPr/>
        </p:nvSpPr>
        <p:spPr>
          <a:xfrm rot="10800000" flipH="1">
            <a:off x="8100026" y="475290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3"/>
          <p:cNvSpPr/>
          <p:nvPr/>
        </p:nvSpPr>
        <p:spPr>
          <a:xfrm rot="10800000" flipH="1">
            <a:off x="6505813" y="485159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3"/>
          <p:cNvSpPr/>
          <p:nvPr/>
        </p:nvSpPr>
        <p:spPr>
          <a:xfrm rot="10800000" flipH="1">
            <a:off x="1985676" y="410423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40000" y="1152475"/>
            <a:ext cx="806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6" r:id="rId6"/>
    <p:sldLayoutId id="2147483662" r:id="rId7"/>
    <p:sldLayoutId id="2147483664" r:id="rId8"/>
    <p:sldLayoutId id="2147483669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image" Target="../media/image2.em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jpg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jpg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jpg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.emf"/><Relationship Id="rId4" Type="http://schemas.openxmlformats.org/officeDocument/2006/relationships/image" Target="../media/image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.emf"/><Relationship Id="rId4" Type="http://schemas.openxmlformats.org/officeDocument/2006/relationships/image" Target="../media/image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.emf"/><Relationship Id="rId4" Type="http://schemas.openxmlformats.org/officeDocument/2006/relationships/image" Target="../media/image7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.emf"/><Relationship Id="rId4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.emf"/><Relationship Id="rId4" Type="http://schemas.openxmlformats.org/officeDocument/2006/relationships/image" Target="../media/image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.emf"/><Relationship Id="rId4" Type="http://schemas.openxmlformats.org/officeDocument/2006/relationships/image" Target="../media/image7.svg"/><Relationship Id="rId9" Type="http://schemas.openxmlformats.org/officeDocument/2006/relationships/image" Target="../media/image9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.emf"/><Relationship Id="rId10" Type="http://schemas.openxmlformats.org/officeDocument/2006/relationships/image" Target="../media/image29.png"/><Relationship Id="rId4" Type="http://schemas.openxmlformats.org/officeDocument/2006/relationships/image" Target="../media/image7.svg"/><Relationship Id="rId9" Type="http://schemas.openxmlformats.org/officeDocument/2006/relationships/image" Target="../media/image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Relationship Id="rId9" Type="http://schemas.openxmlformats.org/officeDocument/2006/relationships/image" Target="../media/image9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Relationship Id="rId9" Type="http://schemas.openxmlformats.org/officeDocument/2006/relationships/image" Target="../media/image9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.png"/><Relationship Id="rId4" Type="http://schemas.openxmlformats.org/officeDocument/2006/relationships/image" Target="../media/image7.svg"/><Relationship Id="rId9" Type="http://schemas.openxmlformats.org/officeDocument/2006/relationships/image" Target="../media/image9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.png"/><Relationship Id="rId4" Type="http://schemas.openxmlformats.org/officeDocument/2006/relationships/image" Target="../media/image7.svg"/><Relationship Id="rId9" Type="http://schemas.openxmlformats.org/officeDocument/2006/relationships/image" Target="../media/image9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.png"/><Relationship Id="rId4" Type="http://schemas.openxmlformats.org/officeDocument/2006/relationships/image" Target="../media/image7.svg"/><Relationship Id="rId9" Type="http://schemas.openxmlformats.org/officeDocument/2006/relationships/image" Target="../media/image9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.png"/><Relationship Id="rId4" Type="http://schemas.openxmlformats.org/officeDocument/2006/relationships/image" Target="../media/image7.sv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.png"/><Relationship Id="rId4" Type="http://schemas.openxmlformats.org/officeDocument/2006/relationships/image" Target="../media/image7.svg"/><Relationship Id="rId9" Type="http://schemas.openxmlformats.org/officeDocument/2006/relationships/image" Target="../media/image9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.png"/><Relationship Id="rId4" Type="http://schemas.openxmlformats.org/officeDocument/2006/relationships/image" Target="../media/image7.svg"/><Relationship Id="rId9" Type="http://schemas.openxmlformats.org/officeDocument/2006/relationships/image" Target="../media/image9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.png"/><Relationship Id="rId4" Type="http://schemas.openxmlformats.org/officeDocument/2006/relationships/image" Target="../media/image7.svg"/><Relationship Id="rId9" Type="http://schemas.openxmlformats.org/officeDocument/2006/relationships/image" Target="../media/image9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.png"/><Relationship Id="rId4" Type="http://schemas.openxmlformats.org/officeDocument/2006/relationships/image" Target="../media/image7.svg"/><Relationship Id="rId9" Type="http://schemas.openxmlformats.org/officeDocument/2006/relationships/image" Target="../media/image9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.emf"/><Relationship Id="rId10" Type="http://schemas.openxmlformats.org/officeDocument/2006/relationships/image" Target="../media/image8.png"/><Relationship Id="rId4" Type="http://schemas.openxmlformats.org/officeDocument/2006/relationships/image" Target="../media/image7.svg"/><Relationship Id="rId9" Type="http://schemas.openxmlformats.org/officeDocument/2006/relationships/image" Target="../media/image9.sv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jpg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641" y="1413136"/>
            <a:ext cx="930961" cy="840230"/>
          </a:xfrm>
          <a:prstGeom prst="rect">
            <a:avLst/>
          </a:prstGeom>
        </p:spPr>
      </p:pic>
      <p:pic>
        <p:nvPicPr>
          <p:cNvPr id="169" name="Image 168"/>
          <p:cNvPicPr>
            <a:picLocks noChangeAspect="1"/>
          </p:cNvPicPr>
          <p:nvPr/>
        </p:nvPicPr>
        <p:blipFill rotWithShape="1">
          <a:blip r:embed="rId4"/>
          <a:srcRect l="1364" r="3629"/>
          <a:stretch/>
        </p:blipFill>
        <p:spPr>
          <a:xfrm rot="10800000">
            <a:off x="7379318" y="2054937"/>
            <a:ext cx="1788711" cy="1894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0" name="Trapèze 109"/>
          <p:cNvSpPr/>
          <p:nvPr/>
        </p:nvSpPr>
        <p:spPr>
          <a:xfrm rot="5400000" flipV="1">
            <a:off x="6933081" y="2098487"/>
            <a:ext cx="169267" cy="2676516"/>
          </a:xfrm>
          <a:prstGeom prst="trapezoid">
            <a:avLst>
              <a:gd name="adj" fmla="val 37096"/>
            </a:avLst>
          </a:prstGeom>
          <a:solidFill>
            <a:srgbClr val="FFFF00">
              <a:alpha val="2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2" name="Google Shape;462;p30"/>
          <p:cNvSpPr txBox="1">
            <a:spLocks noGrp="1"/>
          </p:cNvSpPr>
          <p:nvPr>
            <p:ph type="ctrTitle"/>
          </p:nvPr>
        </p:nvSpPr>
        <p:spPr>
          <a:xfrm>
            <a:off x="727154" y="565672"/>
            <a:ext cx="2921118" cy="13664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0" spc="-150" dirty="0" smtClean="0"/>
              <a:t>I</a:t>
            </a:r>
            <a:r>
              <a:rPr lang="fr-FR" sz="2800" b="0" spc="-150" dirty="0" smtClean="0"/>
              <a:t>n</a:t>
            </a:r>
            <a:r>
              <a:rPr lang="en" sz="2800" b="0" spc="-150" dirty="0" smtClean="0"/>
              <a:t>troduction </a:t>
            </a:r>
            <a:br>
              <a:rPr lang="en" sz="2800" b="0" spc="-150" dirty="0" smtClean="0"/>
            </a:br>
            <a:r>
              <a:rPr lang="en" sz="2800" b="0" spc="-150" dirty="0" smtClean="0"/>
              <a:t>au système de C/C</a:t>
            </a:r>
            <a:endParaRPr sz="2800" b="0" spc="-15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1E33D85-5DD1-428C-864B-6070FBE343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6293" y="4119474"/>
            <a:ext cx="941308" cy="504960"/>
          </a:xfrm>
          <a:prstGeom prst="rect">
            <a:avLst/>
          </a:prstGeom>
        </p:spPr>
      </p:pic>
      <p:sp>
        <p:nvSpPr>
          <p:cNvPr id="10" name="Google Shape;462;p30"/>
          <p:cNvSpPr txBox="1">
            <a:spLocks/>
          </p:cNvSpPr>
          <p:nvPr/>
        </p:nvSpPr>
        <p:spPr>
          <a:xfrm>
            <a:off x="1663934" y="2291069"/>
            <a:ext cx="3303980" cy="987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Josefin Sans"/>
              <a:buNone/>
              <a:defRPr sz="55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Josefin Sans"/>
              <a:buNone/>
              <a:defRPr sz="52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Josefin Sans"/>
              <a:buNone/>
              <a:defRPr sz="52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Josefin Sans"/>
              <a:buNone/>
              <a:defRPr sz="52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Josefin Sans"/>
              <a:buNone/>
              <a:defRPr sz="52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Josefin Sans"/>
              <a:buNone/>
              <a:defRPr sz="52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Josefin Sans"/>
              <a:buNone/>
              <a:defRPr sz="52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Josefin Sans"/>
              <a:buNone/>
              <a:defRPr sz="52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Josefin Sans"/>
              <a:buNone/>
              <a:defRPr sz="52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algn="r"/>
            <a:r>
              <a:rPr lang="fr-FR" sz="2800" b="0" i="1" spc="-150" dirty="0" smtClean="0"/>
              <a:t>… application aux </a:t>
            </a:r>
          </a:p>
          <a:p>
            <a:pPr algn="r"/>
            <a:r>
              <a:rPr lang="fr-FR" sz="2800" b="0" i="1" spc="-150" dirty="0" smtClean="0"/>
              <a:t>diagnostics faisceau</a:t>
            </a:r>
            <a:endParaRPr lang="fr-FR" sz="2800" b="0" i="1" spc="-150" dirty="0"/>
          </a:p>
        </p:txBody>
      </p:sp>
      <p:sp>
        <p:nvSpPr>
          <p:cNvPr id="463" name="Google Shape;463;p30"/>
          <p:cNvSpPr txBox="1">
            <a:spLocks noGrp="1"/>
          </p:cNvSpPr>
          <p:nvPr>
            <p:ph type="subTitle" idx="1"/>
          </p:nvPr>
        </p:nvSpPr>
        <p:spPr>
          <a:xfrm>
            <a:off x="1985225" y="3810182"/>
            <a:ext cx="1916154" cy="4164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 dirty="0" smtClean="0">
                <a:solidFill>
                  <a:schemeClr val="accent4"/>
                </a:solidFill>
              </a:rPr>
              <a:t>Laurent DAUDIN</a:t>
            </a:r>
            <a:endParaRPr sz="1600" i="1" dirty="0">
              <a:solidFill>
                <a:schemeClr val="accent4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274" y="4654713"/>
            <a:ext cx="769562" cy="427534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5492665" y="4760758"/>
            <a:ext cx="13062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 i="1" dirty="0" smtClean="0">
                <a:solidFill>
                  <a:schemeClr val="bg2"/>
                </a:solidFill>
              </a:rPr>
              <a:t>07/04/2022 @ </a:t>
            </a:r>
            <a:r>
              <a:rPr lang="fr-FR" sz="800" i="1" dirty="0" err="1" smtClean="0">
                <a:solidFill>
                  <a:schemeClr val="bg2"/>
                </a:solidFill>
              </a:rPr>
              <a:t>IJCLab</a:t>
            </a:r>
            <a:endParaRPr lang="fr-FR" sz="800" i="1" dirty="0">
              <a:solidFill>
                <a:schemeClr val="bg2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3" t="18774" r="29247" b="19402"/>
          <a:stretch/>
        </p:blipFill>
        <p:spPr>
          <a:xfrm rot="16200000">
            <a:off x="4673319" y="2566712"/>
            <a:ext cx="2050897" cy="1436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rapèze 11"/>
          <p:cNvSpPr/>
          <p:nvPr/>
        </p:nvSpPr>
        <p:spPr>
          <a:xfrm rot="5400000">
            <a:off x="2682467" y="264802"/>
            <a:ext cx="366964" cy="6355673"/>
          </a:xfrm>
          <a:prstGeom prst="trapezoid">
            <a:avLst>
              <a:gd name="adj" fmla="val 37096"/>
            </a:avLst>
          </a:prstGeom>
          <a:solidFill>
            <a:srgbClr val="FFFF00">
              <a:alpha val="2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2" name="Image 111"/>
          <p:cNvPicPr>
            <a:picLocks noChangeAspect="1"/>
          </p:cNvPicPr>
          <p:nvPr/>
        </p:nvPicPr>
        <p:blipFill rotWithShape="1">
          <a:blip r:embed="rId8"/>
          <a:srcRect l="5870" t="14802" r="53012" b="51511"/>
          <a:stretch/>
        </p:blipFill>
        <p:spPr>
          <a:xfrm>
            <a:off x="4961316" y="527097"/>
            <a:ext cx="1436282" cy="14050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4" name="Image 1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" b="19279"/>
          <a:stretch/>
        </p:blipFill>
        <p:spPr>
          <a:xfrm>
            <a:off x="3131409" y="4562750"/>
            <a:ext cx="457218" cy="1512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08515" y="4868480"/>
            <a:ext cx="176671" cy="204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3082530" y="4891631"/>
            <a:ext cx="37673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i="1" dirty="0" smtClean="0">
                <a:solidFill>
                  <a:schemeClr val="bg2"/>
                </a:solidFill>
              </a:rPr>
              <a:t>Réunion annuelle 2022 du réseau Instrumentation Faisceau</a:t>
            </a:r>
            <a:endParaRPr lang="fr-FR" sz="1050" i="1" dirty="0">
              <a:solidFill>
                <a:schemeClr val="bg2"/>
              </a:solidFill>
            </a:endParaRPr>
          </a:p>
        </p:txBody>
      </p:sp>
      <p:grpSp>
        <p:nvGrpSpPr>
          <p:cNvPr id="173" name="Google Shape;1362;p66"/>
          <p:cNvGrpSpPr/>
          <p:nvPr/>
        </p:nvGrpSpPr>
        <p:grpSpPr>
          <a:xfrm rot="5400000" flipH="1">
            <a:off x="5475504" y="2121911"/>
            <a:ext cx="506559" cy="249842"/>
            <a:chOff x="4920150" y="1977875"/>
            <a:chExt cx="68525" cy="33800"/>
          </a:xfrm>
        </p:grpSpPr>
        <p:sp>
          <p:nvSpPr>
            <p:cNvPr id="174" name="Google Shape;1363;p66"/>
            <p:cNvSpPr/>
            <p:nvPr/>
          </p:nvSpPr>
          <p:spPr>
            <a:xfrm>
              <a:off x="4949175" y="1977875"/>
              <a:ext cx="39500" cy="33800"/>
            </a:xfrm>
            <a:custGeom>
              <a:avLst/>
              <a:gdLst/>
              <a:ahLst/>
              <a:cxnLst/>
              <a:rect l="l" t="t" r="r" b="b"/>
              <a:pathLst>
                <a:path w="1580" h="1352" extrusionOk="0">
                  <a:moveTo>
                    <a:pt x="891" y="1"/>
                  </a:moveTo>
                  <a:cubicBezTo>
                    <a:pt x="859" y="1"/>
                    <a:pt x="828" y="12"/>
                    <a:pt x="801" y="32"/>
                  </a:cubicBezTo>
                  <a:cubicBezTo>
                    <a:pt x="743" y="89"/>
                    <a:pt x="743" y="176"/>
                    <a:pt x="801" y="226"/>
                  </a:cubicBezTo>
                  <a:lnTo>
                    <a:pt x="1039" y="472"/>
                  </a:lnTo>
                  <a:cubicBezTo>
                    <a:pt x="1068" y="493"/>
                    <a:pt x="1046" y="544"/>
                    <a:pt x="1010" y="544"/>
                  </a:cubicBezTo>
                  <a:lnTo>
                    <a:pt x="152" y="544"/>
                  </a:lnTo>
                  <a:cubicBezTo>
                    <a:pt x="147" y="543"/>
                    <a:pt x="143" y="543"/>
                    <a:pt x="139" y="543"/>
                  </a:cubicBezTo>
                  <a:cubicBezTo>
                    <a:pt x="66" y="543"/>
                    <a:pt x="14" y="598"/>
                    <a:pt x="8" y="666"/>
                  </a:cubicBezTo>
                  <a:cubicBezTo>
                    <a:pt x="0" y="746"/>
                    <a:pt x="65" y="811"/>
                    <a:pt x="145" y="811"/>
                  </a:cubicBezTo>
                  <a:lnTo>
                    <a:pt x="1010" y="811"/>
                  </a:lnTo>
                  <a:cubicBezTo>
                    <a:pt x="1046" y="811"/>
                    <a:pt x="1068" y="854"/>
                    <a:pt x="1039" y="883"/>
                  </a:cubicBezTo>
                  <a:lnTo>
                    <a:pt x="808" y="1113"/>
                  </a:lnTo>
                  <a:cubicBezTo>
                    <a:pt x="758" y="1164"/>
                    <a:pt x="751" y="1251"/>
                    <a:pt x="794" y="1308"/>
                  </a:cubicBezTo>
                  <a:cubicBezTo>
                    <a:pt x="823" y="1337"/>
                    <a:pt x="859" y="1351"/>
                    <a:pt x="895" y="1351"/>
                  </a:cubicBezTo>
                  <a:cubicBezTo>
                    <a:pt x="931" y="1351"/>
                    <a:pt x="967" y="1337"/>
                    <a:pt x="996" y="1308"/>
                  </a:cubicBezTo>
                  <a:lnTo>
                    <a:pt x="1522" y="774"/>
                  </a:lnTo>
                  <a:cubicBezTo>
                    <a:pt x="1580" y="717"/>
                    <a:pt x="1573" y="630"/>
                    <a:pt x="1522" y="573"/>
                  </a:cubicBezTo>
                  <a:lnTo>
                    <a:pt x="996" y="46"/>
                  </a:lnTo>
                  <a:cubicBezTo>
                    <a:pt x="965" y="15"/>
                    <a:pt x="928" y="1"/>
                    <a:pt x="89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364;p66"/>
            <p:cNvSpPr/>
            <p:nvPr/>
          </p:nvSpPr>
          <p:spPr>
            <a:xfrm>
              <a:off x="4931875" y="1991450"/>
              <a:ext cx="12825" cy="6700"/>
            </a:xfrm>
            <a:custGeom>
              <a:avLst/>
              <a:gdLst/>
              <a:ahLst/>
              <a:cxnLst/>
              <a:rect l="l" t="t" r="r" b="b"/>
              <a:pathLst>
                <a:path w="513" h="268" extrusionOk="0">
                  <a:moveTo>
                    <a:pt x="180" y="1"/>
                  </a:moveTo>
                  <a:cubicBezTo>
                    <a:pt x="0" y="1"/>
                    <a:pt x="0" y="268"/>
                    <a:pt x="180" y="268"/>
                  </a:cubicBezTo>
                  <a:lnTo>
                    <a:pt x="332" y="268"/>
                  </a:lnTo>
                  <a:cubicBezTo>
                    <a:pt x="512" y="268"/>
                    <a:pt x="512" y="1"/>
                    <a:pt x="33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365;p66"/>
            <p:cNvSpPr/>
            <p:nvPr/>
          </p:nvSpPr>
          <p:spPr>
            <a:xfrm>
              <a:off x="4920150" y="1991450"/>
              <a:ext cx="9225" cy="6700"/>
            </a:xfrm>
            <a:custGeom>
              <a:avLst/>
              <a:gdLst/>
              <a:ahLst/>
              <a:cxnLst/>
              <a:rect l="l" t="t" r="r" b="b"/>
              <a:pathLst>
                <a:path w="369" h="268" extrusionOk="0">
                  <a:moveTo>
                    <a:pt x="181" y="1"/>
                  </a:moveTo>
                  <a:cubicBezTo>
                    <a:pt x="0" y="1"/>
                    <a:pt x="0" y="268"/>
                    <a:pt x="181" y="268"/>
                  </a:cubicBezTo>
                  <a:lnTo>
                    <a:pt x="195" y="268"/>
                  </a:lnTo>
                  <a:cubicBezTo>
                    <a:pt x="368" y="268"/>
                    <a:pt x="368" y="1"/>
                    <a:pt x="195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" name="Google Shape;1362;p66"/>
          <p:cNvGrpSpPr/>
          <p:nvPr/>
        </p:nvGrpSpPr>
        <p:grpSpPr>
          <a:xfrm>
            <a:off x="4409463" y="1682315"/>
            <a:ext cx="473977" cy="249842"/>
            <a:chOff x="4920150" y="1977875"/>
            <a:chExt cx="68525" cy="33800"/>
          </a:xfrm>
        </p:grpSpPr>
        <p:sp>
          <p:nvSpPr>
            <p:cNvPr id="178" name="Google Shape;1363;p66"/>
            <p:cNvSpPr/>
            <p:nvPr/>
          </p:nvSpPr>
          <p:spPr>
            <a:xfrm>
              <a:off x="4949175" y="1977875"/>
              <a:ext cx="39500" cy="33800"/>
            </a:xfrm>
            <a:custGeom>
              <a:avLst/>
              <a:gdLst/>
              <a:ahLst/>
              <a:cxnLst/>
              <a:rect l="l" t="t" r="r" b="b"/>
              <a:pathLst>
                <a:path w="1580" h="1352" extrusionOk="0">
                  <a:moveTo>
                    <a:pt x="891" y="1"/>
                  </a:moveTo>
                  <a:cubicBezTo>
                    <a:pt x="859" y="1"/>
                    <a:pt x="828" y="12"/>
                    <a:pt x="801" y="32"/>
                  </a:cubicBezTo>
                  <a:cubicBezTo>
                    <a:pt x="743" y="89"/>
                    <a:pt x="743" y="176"/>
                    <a:pt x="801" y="226"/>
                  </a:cubicBezTo>
                  <a:lnTo>
                    <a:pt x="1039" y="472"/>
                  </a:lnTo>
                  <a:cubicBezTo>
                    <a:pt x="1068" y="493"/>
                    <a:pt x="1046" y="544"/>
                    <a:pt x="1010" y="544"/>
                  </a:cubicBezTo>
                  <a:lnTo>
                    <a:pt x="152" y="544"/>
                  </a:lnTo>
                  <a:cubicBezTo>
                    <a:pt x="147" y="543"/>
                    <a:pt x="143" y="543"/>
                    <a:pt x="139" y="543"/>
                  </a:cubicBezTo>
                  <a:cubicBezTo>
                    <a:pt x="66" y="543"/>
                    <a:pt x="14" y="598"/>
                    <a:pt x="8" y="666"/>
                  </a:cubicBezTo>
                  <a:cubicBezTo>
                    <a:pt x="0" y="746"/>
                    <a:pt x="65" y="811"/>
                    <a:pt x="145" y="811"/>
                  </a:cubicBezTo>
                  <a:lnTo>
                    <a:pt x="1010" y="811"/>
                  </a:lnTo>
                  <a:cubicBezTo>
                    <a:pt x="1046" y="811"/>
                    <a:pt x="1068" y="854"/>
                    <a:pt x="1039" y="883"/>
                  </a:cubicBezTo>
                  <a:lnTo>
                    <a:pt x="808" y="1113"/>
                  </a:lnTo>
                  <a:cubicBezTo>
                    <a:pt x="758" y="1164"/>
                    <a:pt x="751" y="1251"/>
                    <a:pt x="794" y="1308"/>
                  </a:cubicBezTo>
                  <a:cubicBezTo>
                    <a:pt x="823" y="1337"/>
                    <a:pt x="859" y="1351"/>
                    <a:pt x="895" y="1351"/>
                  </a:cubicBezTo>
                  <a:cubicBezTo>
                    <a:pt x="931" y="1351"/>
                    <a:pt x="967" y="1337"/>
                    <a:pt x="996" y="1308"/>
                  </a:cubicBezTo>
                  <a:lnTo>
                    <a:pt x="1522" y="774"/>
                  </a:lnTo>
                  <a:cubicBezTo>
                    <a:pt x="1580" y="717"/>
                    <a:pt x="1573" y="630"/>
                    <a:pt x="1522" y="573"/>
                  </a:cubicBezTo>
                  <a:lnTo>
                    <a:pt x="996" y="46"/>
                  </a:lnTo>
                  <a:cubicBezTo>
                    <a:pt x="965" y="15"/>
                    <a:pt x="928" y="1"/>
                    <a:pt x="89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364;p66"/>
            <p:cNvSpPr/>
            <p:nvPr/>
          </p:nvSpPr>
          <p:spPr>
            <a:xfrm>
              <a:off x="4931875" y="1991450"/>
              <a:ext cx="12825" cy="6700"/>
            </a:xfrm>
            <a:custGeom>
              <a:avLst/>
              <a:gdLst/>
              <a:ahLst/>
              <a:cxnLst/>
              <a:rect l="l" t="t" r="r" b="b"/>
              <a:pathLst>
                <a:path w="513" h="268" extrusionOk="0">
                  <a:moveTo>
                    <a:pt x="180" y="1"/>
                  </a:moveTo>
                  <a:cubicBezTo>
                    <a:pt x="0" y="1"/>
                    <a:pt x="0" y="268"/>
                    <a:pt x="180" y="268"/>
                  </a:cubicBezTo>
                  <a:lnTo>
                    <a:pt x="332" y="268"/>
                  </a:lnTo>
                  <a:cubicBezTo>
                    <a:pt x="512" y="268"/>
                    <a:pt x="512" y="1"/>
                    <a:pt x="33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365;p66"/>
            <p:cNvSpPr/>
            <p:nvPr/>
          </p:nvSpPr>
          <p:spPr>
            <a:xfrm>
              <a:off x="4920150" y="1991450"/>
              <a:ext cx="9225" cy="6700"/>
            </a:xfrm>
            <a:custGeom>
              <a:avLst/>
              <a:gdLst/>
              <a:ahLst/>
              <a:cxnLst/>
              <a:rect l="l" t="t" r="r" b="b"/>
              <a:pathLst>
                <a:path w="369" h="268" extrusionOk="0">
                  <a:moveTo>
                    <a:pt x="181" y="1"/>
                  </a:moveTo>
                  <a:cubicBezTo>
                    <a:pt x="0" y="1"/>
                    <a:pt x="0" y="268"/>
                    <a:pt x="181" y="268"/>
                  </a:cubicBezTo>
                  <a:lnTo>
                    <a:pt x="195" y="268"/>
                  </a:lnTo>
                  <a:cubicBezTo>
                    <a:pt x="368" y="268"/>
                    <a:pt x="368" y="1"/>
                    <a:pt x="195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0" name="ZoneTexte 169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7751377" y="2898015"/>
            <a:ext cx="10574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LHR-CF21</a:t>
            </a:r>
            <a:endParaRPr lang="fr-FR" sz="1000" b="1" dirty="0">
              <a:solidFill>
                <a:schemeClr val="accent5">
                  <a:lumMod val="25000"/>
                </a:schemeClr>
              </a:solidFill>
              <a:latin typeface="Josefin Sans" pitchFamily="2" charset="0"/>
            </a:endParaRPr>
          </a:p>
        </p:txBody>
      </p:sp>
      <p:sp>
        <p:nvSpPr>
          <p:cNvPr id="171" name="ZoneTexte 170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5150714" y="3901529"/>
            <a:ext cx="10574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LHR-PR22</a:t>
            </a:r>
            <a:endParaRPr lang="fr-FR" sz="1000" b="1" dirty="0">
              <a:solidFill>
                <a:schemeClr val="accent5">
                  <a:lumMod val="25000"/>
                </a:schemeClr>
              </a:solidFill>
              <a:latin typeface="Josefin Sans" pitchFamily="2" charset="0"/>
            </a:endParaRPr>
          </a:p>
        </p:txBody>
      </p:sp>
      <p:pic>
        <p:nvPicPr>
          <p:cNvPr id="172" name="Image 171"/>
          <p:cNvPicPr>
            <a:picLocks noChangeAspect="1"/>
          </p:cNvPicPr>
          <p:nvPr/>
        </p:nvPicPr>
        <p:blipFill rotWithShape="1">
          <a:blip r:embed="rId10"/>
          <a:srcRect l="1925" t="62221" r="1994" b="2798"/>
          <a:stretch/>
        </p:blipFill>
        <p:spPr>
          <a:xfrm>
            <a:off x="7347268" y="726865"/>
            <a:ext cx="1777787" cy="981174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81" name="Google Shape;1362;p66"/>
          <p:cNvGrpSpPr/>
          <p:nvPr/>
        </p:nvGrpSpPr>
        <p:grpSpPr>
          <a:xfrm rot="5400000" flipH="1">
            <a:off x="8021534" y="1881354"/>
            <a:ext cx="506559" cy="249842"/>
            <a:chOff x="4920150" y="1977875"/>
            <a:chExt cx="68525" cy="33800"/>
          </a:xfrm>
        </p:grpSpPr>
        <p:sp>
          <p:nvSpPr>
            <p:cNvPr id="182" name="Google Shape;1363;p66"/>
            <p:cNvSpPr/>
            <p:nvPr/>
          </p:nvSpPr>
          <p:spPr>
            <a:xfrm>
              <a:off x="4949175" y="1977875"/>
              <a:ext cx="39500" cy="33800"/>
            </a:xfrm>
            <a:custGeom>
              <a:avLst/>
              <a:gdLst/>
              <a:ahLst/>
              <a:cxnLst/>
              <a:rect l="l" t="t" r="r" b="b"/>
              <a:pathLst>
                <a:path w="1580" h="1352" extrusionOk="0">
                  <a:moveTo>
                    <a:pt x="891" y="1"/>
                  </a:moveTo>
                  <a:cubicBezTo>
                    <a:pt x="859" y="1"/>
                    <a:pt x="828" y="12"/>
                    <a:pt x="801" y="32"/>
                  </a:cubicBezTo>
                  <a:cubicBezTo>
                    <a:pt x="743" y="89"/>
                    <a:pt x="743" y="176"/>
                    <a:pt x="801" y="226"/>
                  </a:cubicBezTo>
                  <a:lnTo>
                    <a:pt x="1039" y="472"/>
                  </a:lnTo>
                  <a:cubicBezTo>
                    <a:pt x="1068" y="493"/>
                    <a:pt x="1046" y="544"/>
                    <a:pt x="1010" y="544"/>
                  </a:cubicBezTo>
                  <a:lnTo>
                    <a:pt x="152" y="544"/>
                  </a:lnTo>
                  <a:cubicBezTo>
                    <a:pt x="147" y="543"/>
                    <a:pt x="143" y="543"/>
                    <a:pt x="139" y="543"/>
                  </a:cubicBezTo>
                  <a:cubicBezTo>
                    <a:pt x="66" y="543"/>
                    <a:pt x="14" y="598"/>
                    <a:pt x="8" y="666"/>
                  </a:cubicBezTo>
                  <a:cubicBezTo>
                    <a:pt x="0" y="746"/>
                    <a:pt x="65" y="811"/>
                    <a:pt x="145" y="811"/>
                  </a:cubicBezTo>
                  <a:lnTo>
                    <a:pt x="1010" y="811"/>
                  </a:lnTo>
                  <a:cubicBezTo>
                    <a:pt x="1046" y="811"/>
                    <a:pt x="1068" y="854"/>
                    <a:pt x="1039" y="883"/>
                  </a:cubicBezTo>
                  <a:lnTo>
                    <a:pt x="808" y="1113"/>
                  </a:lnTo>
                  <a:cubicBezTo>
                    <a:pt x="758" y="1164"/>
                    <a:pt x="751" y="1251"/>
                    <a:pt x="794" y="1308"/>
                  </a:cubicBezTo>
                  <a:cubicBezTo>
                    <a:pt x="823" y="1337"/>
                    <a:pt x="859" y="1351"/>
                    <a:pt x="895" y="1351"/>
                  </a:cubicBezTo>
                  <a:cubicBezTo>
                    <a:pt x="931" y="1351"/>
                    <a:pt x="967" y="1337"/>
                    <a:pt x="996" y="1308"/>
                  </a:cubicBezTo>
                  <a:lnTo>
                    <a:pt x="1522" y="774"/>
                  </a:lnTo>
                  <a:cubicBezTo>
                    <a:pt x="1580" y="717"/>
                    <a:pt x="1573" y="630"/>
                    <a:pt x="1522" y="573"/>
                  </a:cubicBezTo>
                  <a:lnTo>
                    <a:pt x="996" y="46"/>
                  </a:lnTo>
                  <a:cubicBezTo>
                    <a:pt x="965" y="15"/>
                    <a:pt x="928" y="1"/>
                    <a:pt x="89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364;p66"/>
            <p:cNvSpPr/>
            <p:nvPr/>
          </p:nvSpPr>
          <p:spPr>
            <a:xfrm>
              <a:off x="4931875" y="1991450"/>
              <a:ext cx="12825" cy="6700"/>
            </a:xfrm>
            <a:custGeom>
              <a:avLst/>
              <a:gdLst/>
              <a:ahLst/>
              <a:cxnLst/>
              <a:rect l="l" t="t" r="r" b="b"/>
              <a:pathLst>
                <a:path w="513" h="268" extrusionOk="0">
                  <a:moveTo>
                    <a:pt x="180" y="1"/>
                  </a:moveTo>
                  <a:cubicBezTo>
                    <a:pt x="0" y="1"/>
                    <a:pt x="0" y="268"/>
                    <a:pt x="180" y="268"/>
                  </a:cubicBezTo>
                  <a:lnTo>
                    <a:pt x="332" y="268"/>
                  </a:lnTo>
                  <a:cubicBezTo>
                    <a:pt x="512" y="268"/>
                    <a:pt x="512" y="1"/>
                    <a:pt x="33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365;p66"/>
            <p:cNvSpPr/>
            <p:nvPr/>
          </p:nvSpPr>
          <p:spPr>
            <a:xfrm>
              <a:off x="4920150" y="1991450"/>
              <a:ext cx="9225" cy="6700"/>
            </a:xfrm>
            <a:custGeom>
              <a:avLst/>
              <a:gdLst/>
              <a:ahLst/>
              <a:cxnLst/>
              <a:rect l="l" t="t" r="r" b="b"/>
              <a:pathLst>
                <a:path w="369" h="268" extrusionOk="0">
                  <a:moveTo>
                    <a:pt x="181" y="1"/>
                  </a:moveTo>
                  <a:cubicBezTo>
                    <a:pt x="0" y="1"/>
                    <a:pt x="0" y="268"/>
                    <a:pt x="181" y="268"/>
                  </a:cubicBezTo>
                  <a:lnTo>
                    <a:pt x="195" y="268"/>
                  </a:lnTo>
                  <a:cubicBezTo>
                    <a:pt x="368" y="268"/>
                    <a:pt x="368" y="1"/>
                    <a:pt x="195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781" y="0"/>
            <a:ext cx="5822185" cy="573074"/>
          </a:xfrm>
          <a:prstGeom prst="rect">
            <a:avLst/>
          </a:prstGeom>
        </p:spPr>
      </p:pic>
      <p:sp>
        <p:nvSpPr>
          <p:cNvPr id="40" name="ZoneTexte 39"/>
          <p:cNvSpPr txBox="1"/>
          <p:nvPr/>
        </p:nvSpPr>
        <p:spPr>
          <a:xfrm>
            <a:off x="707565" y="473684"/>
            <a:ext cx="7782615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ctr">
              <a:buFont typeface="+mj-lt"/>
              <a:buAutoNum type="arabicPeriod" startAt="3"/>
            </a:pPr>
            <a:r>
              <a:rPr lang="fr-FR" sz="1600" b="1" dirty="0" smtClean="0">
                <a:solidFill>
                  <a:schemeClr val="tx1"/>
                </a:solidFill>
              </a:rPr>
              <a:t>Une Architecture « CLIENT – SERVEUR » de C/C </a:t>
            </a:r>
            <a:endParaRPr lang="fr-FR" sz="1600" b="1" dirty="0">
              <a:solidFill>
                <a:schemeClr val="tx1"/>
              </a:solidFill>
            </a:endParaRPr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 rotWithShape="1">
          <a:blip r:embed="rId4"/>
          <a:srcRect l="5053" b="12476"/>
          <a:stretch/>
        </p:blipFill>
        <p:spPr>
          <a:xfrm>
            <a:off x="333229" y="848407"/>
            <a:ext cx="3353638" cy="2363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" name="Image 5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63" y="1294163"/>
            <a:ext cx="1038735" cy="937500"/>
          </a:xfrm>
          <a:prstGeom prst="rect">
            <a:avLst/>
          </a:prstGeom>
        </p:spPr>
      </p:pic>
      <p:cxnSp>
        <p:nvCxnSpPr>
          <p:cNvPr id="55" name="Connecteur droit avec flèche 54"/>
          <p:cNvCxnSpPr/>
          <p:nvPr/>
        </p:nvCxnSpPr>
        <p:spPr>
          <a:xfrm>
            <a:off x="2708019" y="1654029"/>
            <a:ext cx="1716805" cy="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ZoneTexte 55"/>
          <p:cNvSpPr txBox="1"/>
          <p:nvPr/>
        </p:nvSpPr>
        <p:spPr>
          <a:xfrm>
            <a:off x="1375098" y="2104287"/>
            <a:ext cx="1048685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tx1"/>
                </a:solidFill>
              </a:rPr>
              <a:t>CLIENTS</a:t>
            </a:r>
            <a:endParaRPr lang="fr-FR" sz="1600" dirty="0">
              <a:solidFill>
                <a:schemeClr val="tx1"/>
              </a:solidFill>
            </a:endParaRPr>
          </a:p>
        </p:txBody>
      </p:sp>
      <p:cxnSp>
        <p:nvCxnSpPr>
          <p:cNvPr id="57" name="Connecteur droit avec flèche 56"/>
          <p:cNvCxnSpPr/>
          <p:nvPr/>
        </p:nvCxnSpPr>
        <p:spPr>
          <a:xfrm flipV="1">
            <a:off x="3525291" y="1802225"/>
            <a:ext cx="1150569" cy="455574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63"/>
          <a:stretch/>
        </p:blipFill>
        <p:spPr>
          <a:xfrm>
            <a:off x="3765545" y="2320190"/>
            <a:ext cx="2103810" cy="1459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3" name="Connecteur droit avec flèche 12"/>
          <p:cNvCxnSpPr/>
          <p:nvPr/>
        </p:nvCxnSpPr>
        <p:spPr>
          <a:xfrm flipV="1">
            <a:off x="4343463" y="2162093"/>
            <a:ext cx="596287" cy="471777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5200513" y="2200669"/>
            <a:ext cx="0" cy="43320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6289831" y="1901178"/>
            <a:ext cx="1308371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tx1"/>
                </a:solidFill>
              </a:rPr>
              <a:t>SERVEURS</a:t>
            </a:r>
            <a:endParaRPr lang="fr-FR" sz="1600" dirty="0">
              <a:solidFill>
                <a:schemeClr val="tx1"/>
              </a:solidFill>
            </a:endParaRPr>
          </a:p>
        </p:txBody>
      </p:sp>
      <p:cxnSp>
        <p:nvCxnSpPr>
          <p:cNvPr id="8" name="Connecteur droit avec flèche 7"/>
          <p:cNvCxnSpPr>
            <a:stCxn id="20" idx="1"/>
          </p:cNvCxnSpPr>
          <p:nvPr/>
        </p:nvCxnSpPr>
        <p:spPr>
          <a:xfrm flipH="1">
            <a:off x="5583493" y="2070455"/>
            <a:ext cx="706338" cy="205"/>
          </a:xfrm>
          <a:prstGeom prst="straightConnector1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5470686" y="2273564"/>
            <a:ext cx="37345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fr-FR" sz="1050" dirty="0">
                <a:solidFill>
                  <a:schemeClr val="tx1"/>
                </a:solidFill>
              </a:rPr>
              <a:t> </a:t>
            </a:r>
            <a:r>
              <a:rPr lang="fr-FR" sz="1050" dirty="0" smtClean="0">
                <a:solidFill>
                  <a:schemeClr val="tx1"/>
                </a:solidFill>
              </a:rPr>
              <a:t>                   </a:t>
            </a:r>
            <a:r>
              <a:rPr lang="fr-FR" b="1" dirty="0" smtClean="0">
                <a:solidFill>
                  <a:schemeClr val="tx1"/>
                </a:solidFill>
              </a:rPr>
              <a:t>IOC</a:t>
            </a:r>
            <a:r>
              <a:rPr lang="fr-FR" sz="1050" dirty="0" smtClean="0">
                <a:solidFill>
                  <a:schemeClr val="tx1"/>
                </a:solidFill>
              </a:rPr>
              <a:t> (</a:t>
            </a:r>
            <a:r>
              <a:rPr lang="fr-FR" sz="1200" b="1" i="1" dirty="0" smtClean="0">
                <a:solidFill>
                  <a:schemeClr val="tx1"/>
                </a:solidFill>
              </a:rPr>
              <a:t>I</a:t>
            </a:r>
            <a:r>
              <a:rPr lang="fr-FR" sz="1050" i="1" dirty="0" smtClean="0">
                <a:solidFill>
                  <a:schemeClr val="tx1"/>
                </a:solidFill>
              </a:rPr>
              <a:t>nput </a:t>
            </a:r>
            <a:r>
              <a:rPr lang="fr-FR" sz="1200" b="1" i="1" dirty="0" smtClean="0">
                <a:solidFill>
                  <a:schemeClr val="tx1"/>
                </a:solidFill>
              </a:rPr>
              <a:t>O</a:t>
            </a:r>
            <a:r>
              <a:rPr lang="fr-FR" sz="1050" i="1" dirty="0" smtClean="0">
                <a:solidFill>
                  <a:schemeClr val="tx1"/>
                </a:solidFill>
              </a:rPr>
              <a:t>utput </a:t>
            </a:r>
            <a:r>
              <a:rPr lang="fr-FR" sz="1200" b="1" i="1" dirty="0" smtClean="0">
                <a:solidFill>
                  <a:schemeClr val="tx1"/>
                </a:solidFill>
              </a:rPr>
              <a:t>C</a:t>
            </a:r>
            <a:r>
              <a:rPr lang="fr-FR" sz="1050" i="1" dirty="0" smtClean="0">
                <a:solidFill>
                  <a:schemeClr val="tx1"/>
                </a:solidFill>
              </a:rPr>
              <a:t>ontroller)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050" i="1" dirty="0" smtClean="0">
              <a:solidFill>
                <a:schemeClr val="tx1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fr-FR" sz="1100" dirty="0" smtClean="0">
                <a:solidFill>
                  <a:schemeClr val="tx1"/>
                </a:solidFill>
              </a:rPr>
              <a:t>Communiquent avec le « monde réel »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fr-FR" sz="1100" dirty="0" smtClean="0">
                <a:solidFill>
                  <a:schemeClr val="tx1"/>
                </a:solidFill>
              </a:rPr>
              <a:t>Génèrent </a:t>
            </a:r>
            <a:r>
              <a:rPr lang="fr-FR" sz="1100" dirty="0">
                <a:solidFill>
                  <a:schemeClr val="tx1"/>
                </a:solidFill>
              </a:rPr>
              <a:t>des </a:t>
            </a:r>
            <a:r>
              <a:rPr lang="fr-FR" sz="1200" b="1" dirty="0">
                <a:solidFill>
                  <a:schemeClr val="tx1"/>
                </a:solidFill>
              </a:rPr>
              <a:t>PV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  <a:r>
              <a:rPr lang="fr-FR" sz="1100" i="1" dirty="0" err="1" smtClean="0">
                <a:solidFill>
                  <a:schemeClr val="tx1"/>
                </a:solidFill>
              </a:rPr>
              <a:t>Process</a:t>
            </a:r>
            <a:r>
              <a:rPr lang="fr-FR" sz="1100" i="1" dirty="0" smtClean="0">
                <a:solidFill>
                  <a:schemeClr val="tx1"/>
                </a:solidFill>
              </a:rPr>
              <a:t> Variable 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fr-FR" sz="1100" dirty="0" smtClean="0">
                <a:solidFill>
                  <a:schemeClr val="tx1"/>
                </a:solidFill>
              </a:rPr>
              <a:t>Partagent ces PV sur le réseau 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fr-FR" sz="1100" i="1" dirty="0" smtClean="0">
                <a:solidFill>
                  <a:schemeClr val="tx1"/>
                </a:solidFill>
              </a:rPr>
              <a:t>HW</a:t>
            </a:r>
            <a:r>
              <a:rPr lang="fr-FR" sz="1100" dirty="0" smtClean="0">
                <a:solidFill>
                  <a:schemeClr val="tx1"/>
                </a:solidFill>
              </a:rPr>
              <a:t> : </a:t>
            </a:r>
            <a:r>
              <a:rPr lang="fr-FR" sz="1100" dirty="0" smtClean="0">
                <a:solidFill>
                  <a:schemeClr val="tx1"/>
                </a:solidFill>
              </a:rPr>
              <a:t>PC </a:t>
            </a:r>
            <a:r>
              <a:rPr lang="fr-FR" sz="1100" dirty="0" smtClean="0">
                <a:solidFill>
                  <a:schemeClr val="tx1"/>
                </a:solidFill>
              </a:rPr>
              <a:t>(</a:t>
            </a:r>
            <a:r>
              <a:rPr lang="fr-FR" sz="1100" b="1" dirty="0" smtClean="0">
                <a:solidFill>
                  <a:schemeClr val="tx1"/>
                </a:solidFill>
              </a:rPr>
              <a:t>Linux</a:t>
            </a:r>
            <a:r>
              <a:rPr lang="fr-FR" sz="1100" dirty="0" smtClean="0">
                <a:solidFill>
                  <a:schemeClr val="tx1"/>
                </a:solidFill>
              </a:rPr>
              <a:t>, </a:t>
            </a:r>
            <a:r>
              <a:rPr lang="fr-FR" sz="1000" dirty="0" smtClean="0">
                <a:solidFill>
                  <a:schemeClr val="tx1"/>
                </a:solidFill>
              </a:rPr>
              <a:t>Windows</a:t>
            </a:r>
            <a:r>
              <a:rPr lang="fr-FR" sz="1100" dirty="0" smtClean="0">
                <a:solidFill>
                  <a:schemeClr val="tx1"/>
                </a:solidFill>
              </a:rPr>
              <a:t>), </a:t>
            </a:r>
            <a:r>
              <a:rPr lang="fr-FR" sz="1050" dirty="0">
                <a:solidFill>
                  <a:schemeClr val="tx1"/>
                </a:solidFill>
              </a:rPr>
              <a:t>VME (</a:t>
            </a:r>
            <a:r>
              <a:rPr lang="fr-FR" sz="1050" b="1" dirty="0" err="1">
                <a:solidFill>
                  <a:schemeClr val="tx1"/>
                </a:solidFill>
              </a:rPr>
              <a:t>vxWorks</a:t>
            </a:r>
            <a:r>
              <a:rPr lang="fr-FR" sz="1050" dirty="0">
                <a:solidFill>
                  <a:schemeClr val="tx1"/>
                </a:solidFill>
              </a:rPr>
              <a:t>), µTCA</a:t>
            </a:r>
            <a:r>
              <a:rPr lang="fr-FR" sz="1050" dirty="0" smtClean="0">
                <a:solidFill>
                  <a:schemeClr val="tx1"/>
                </a:solidFill>
              </a:rPr>
              <a:t>, </a:t>
            </a:r>
            <a:r>
              <a:rPr lang="fr-FR" sz="1050" dirty="0" err="1" smtClean="0">
                <a:solidFill>
                  <a:schemeClr val="tx1"/>
                </a:solidFill>
              </a:rPr>
              <a:t>RaspberryPi</a:t>
            </a:r>
            <a:r>
              <a:rPr lang="fr-FR" sz="1050" dirty="0" smtClean="0">
                <a:solidFill>
                  <a:schemeClr val="tx1"/>
                </a:solidFill>
              </a:rPr>
              <a:t> …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0" y="4958834"/>
            <a:ext cx="16001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err="1" smtClean="0">
                <a:solidFill>
                  <a:schemeClr val="tx1"/>
                </a:solidFill>
              </a:rPr>
              <a:t>L.Daudin</a:t>
            </a:r>
            <a:r>
              <a:rPr lang="fr-FR" sz="600" dirty="0" smtClean="0">
                <a:solidFill>
                  <a:schemeClr val="tx1"/>
                </a:solidFill>
              </a:rPr>
              <a:t> – RIF </a:t>
            </a:r>
            <a:r>
              <a:rPr lang="fr-FR" sz="600" dirty="0" err="1" smtClean="0">
                <a:solidFill>
                  <a:schemeClr val="tx1"/>
                </a:solidFill>
              </a:rPr>
              <a:t>IJCLab</a:t>
            </a:r>
            <a:r>
              <a:rPr lang="fr-FR" sz="600" dirty="0" smtClean="0">
                <a:solidFill>
                  <a:schemeClr val="tx1"/>
                </a:solidFill>
              </a:rPr>
              <a:t>  Avril-2022 -  </a:t>
            </a:r>
            <a:fld id="{A2D9AD90-1A26-436A-964E-1506DD6EF20C}" type="slidenum">
              <a:rPr lang="fr-FR" sz="600" smtClean="0">
                <a:solidFill>
                  <a:schemeClr val="tx1"/>
                </a:solidFill>
              </a:rPr>
              <a:t>10</a:t>
            </a:fld>
            <a:r>
              <a:rPr lang="fr-FR" sz="600" dirty="0" smtClean="0">
                <a:solidFill>
                  <a:schemeClr val="tx1"/>
                </a:solidFill>
              </a:rPr>
              <a:t>/38</a:t>
            </a:r>
            <a:endParaRPr lang="fr-FR" sz="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18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781" y="0"/>
            <a:ext cx="5822185" cy="573074"/>
          </a:xfrm>
          <a:prstGeom prst="rect">
            <a:avLst/>
          </a:prstGeom>
        </p:spPr>
      </p:pic>
      <p:sp>
        <p:nvSpPr>
          <p:cNvPr id="40" name="ZoneTexte 39"/>
          <p:cNvSpPr txBox="1"/>
          <p:nvPr/>
        </p:nvSpPr>
        <p:spPr>
          <a:xfrm>
            <a:off x="707565" y="473684"/>
            <a:ext cx="7782615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ctr">
              <a:buFont typeface="+mj-lt"/>
              <a:buAutoNum type="arabicPeriod" startAt="3"/>
            </a:pPr>
            <a:r>
              <a:rPr lang="fr-FR" sz="1600" b="1" dirty="0" smtClean="0">
                <a:solidFill>
                  <a:schemeClr val="tx1"/>
                </a:solidFill>
              </a:rPr>
              <a:t>Une Architecture « CLIENT – SERVEUR » de C/C </a:t>
            </a:r>
            <a:endParaRPr lang="fr-FR" sz="1600" b="1" dirty="0">
              <a:solidFill>
                <a:schemeClr val="tx1"/>
              </a:solidFill>
            </a:endParaRPr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 rotWithShape="1">
          <a:blip r:embed="rId4"/>
          <a:srcRect l="5053" b="12476"/>
          <a:stretch/>
        </p:blipFill>
        <p:spPr>
          <a:xfrm>
            <a:off x="710013" y="1955883"/>
            <a:ext cx="2583447" cy="18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" name="Image 5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63" y="1294163"/>
            <a:ext cx="1038735" cy="937500"/>
          </a:xfrm>
          <a:prstGeom prst="rect">
            <a:avLst/>
          </a:prstGeom>
        </p:spPr>
      </p:pic>
      <p:cxnSp>
        <p:nvCxnSpPr>
          <p:cNvPr id="55" name="Connecteur droit avec flèche 54"/>
          <p:cNvCxnSpPr/>
          <p:nvPr/>
        </p:nvCxnSpPr>
        <p:spPr>
          <a:xfrm flipV="1">
            <a:off x="2526078" y="1762913"/>
            <a:ext cx="1890930" cy="654356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ZoneTexte 55"/>
          <p:cNvSpPr txBox="1"/>
          <p:nvPr/>
        </p:nvSpPr>
        <p:spPr>
          <a:xfrm>
            <a:off x="1477393" y="2935510"/>
            <a:ext cx="1048685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tx1"/>
                </a:solidFill>
              </a:rPr>
              <a:t>CLIENTS</a:t>
            </a:r>
            <a:endParaRPr lang="fr-FR" sz="1600" dirty="0">
              <a:solidFill>
                <a:schemeClr val="tx1"/>
              </a:solidFill>
            </a:endParaRPr>
          </a:p>
        </p:txBody>
      </p:sp>
      <p:cxnSp>
        <p:nvCxnSpPr>
          <p:cNvPr id="57" name="Connecteur droit avec flèche 56"/>
          <p:cNvCxnSpPr/>
          <p:nvPr/>
        </p:nvCxnSpPr>
        <p:spPr>
          <a:xfrm flipV="1">
            <a:off x="2860431" y="1802226"/>
            <a:ext cx="1815429" cy="911362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63"/>
          <a:stretch/>
        </p:blipFill>
        <p:spPr>
          <a:xfrm>
            <a:off x="3765545" y="2320190"/>
            <a:ext cx="2103810" cy="1459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3" name="Connecteur droit avec flèche 12"/>
          <p:cNvCxnSpPr/>
          <p:nvPr/>
        </p:nvCxnSpPr>
        <p:spPr>
          <a:xfrm flipV="1">
            <a:off x="4343463" y="2162093"/>
            <a:ext cx="596287" cy="471777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5200513" y="2200669"/>
            <a:ext cx="0" cy="43320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6289831" y="1901178"/>
            <a:ext cx="1308371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tx1"/>
                </a:solidFill>
              </a:rPr>
              <a:t>SERVEURS</a:t>
            </a:r>
            <a:endParaRPr lang="fr-FR" sz="1600" dirty="0">
              <a:solidFill>
                <a:schemeClr val="tx1"/>
              </a:solidFill>
            </a:endParaRPr>
          </a:p>
        </p:txBody>
      </p:sp>
      <p:cxnSp>
        <p:nvCxnSpPr>
          <p:cNvPr id="8" name="Connecteur droit avec flèche 7"/>
          <p:cNvCxnSpPr>
            <a:stCxn id="20" idx="1"/>
          </p:cNvCxnSpPr>
          <p:nvPr/>
        </p:nvCxnSpPr>
        <p:spPr>
          <a:xfrm flipH="1">
            <a:off x="5583493" y="2070455"/>
            <a:ext cx="706338" cy="205"/>
          </a:xfrm>
          <a:prstGeom prst="straightConnector1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145884" y="869560"/>
            <a:ext cx="3900067" cy="1161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fr-FR" sz="1050" dirty="0">
                <a:solidFill>
                  <a:schemeClr val="tx1"/>
                </a:solidFill>
              </a:rPr>
              <a:t> </a:t>
            </a:r>
            <a:r>
              <a:rPr lang="fr-FR" sz="1050" dirty="0" smtClean="0">
                <a:solidFill>
                  <a:schemeClr val="tx1"/>
                </a:solidFill>
              </a:rPr>
              <a:t>                   </a:t>
            </a:r>
            <a:r>
              <a:rPr lang="fr-FR" b="1" dirty="0" smtClean="0">
                <a:solidFill>
                  <a:schemeClr val="tx1"/>
                </a:solidFill>
              </a:rPr>
              <a:t>OPI</a:t>
            </a:r>
            <a:r>
              <a:rPr lang="fr-FR" sz="1050" dirty="0" smtClean="0">
                <a:solidFill>
                  <a:schemeClr val="tx1"/>
                </a:solidFill>
              </a:rPr>
              <a:t> (</a:t>
            </a:r>
            <a:r>
              <a:rPr lang="fr-FR" sz="1200" b="1" i="1" dirty="0" err="1" smtClean="0">
                <a:solidFill>
                  <a:schemeClr val="tx1"/>
                </a:solidFill>
              </a:rPr>
              <a:t>OP</a:t>
            </a:r>
            <a:r>
              <a:rPr lang="fr-FR" sz="1050" i="1" dirty="0" err="1" smtClean="0">
                <a:solidFill>
                  <a:schemeClr val="tx1"/>
                </a:solidFill>
              </a:rPr>
              <a:t>erating</a:t>
            </a:r>
            <a:r>
              <a:rPr lang="fr-FR" sz="1050" i="1" dirty="0" smtClean="0">
                <a:solidFill>
                  <a:schemeClr val="tx1"/>
                </a:solidFill>
              </a:rPr>
              <a:t> </a:t>
            </a:r>
            <a:r>
              <a:rPr lang="fr-FR" sz="1200" b="1" i="1" dirty="0" smtClean="0">
                <a:solidFill>
                  <a:schemeClr val="tx1"/>
                </a:solidFill>
              </a:rPr>
              <a:t>I</a:t>
            </a:r>
            <a:r>
              <a:rPr lang="fr-FR" sz="1050" i="1" dirty="0" smtClean="0">
                <a:solidFill>
                  <a:schemeClr val="tx1"/>
                </a:solidFill>
              </a:rPr>
              <a:t>nterface)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800" i="1" dirty="0" smtClean="0">
              <a:solidFill>
                <a:schemeClr val="tx1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fr-FR" sz="1100" dirty="0" smtClean="0">
                <a:solidFill>
                  <a:schemeClr val="tx1"/>
                </a:solidFill>
              </a:rPr>
              <a:t>Applications </a:t>
            </a:r>
            <a:r>
              <a:rPr lang="fr-FR" sz="1100" dirty="0" err="1" smtClean="0">
                <a:solidFill>
                  <a:schemeClr val="tx1"/>
                </a:solidFill>
              </a:rPr>
              <a:t>CLIENTs</a:t>
            </a:r>
            <a:r>
              <a:rPr lang="fr-FR" sz="1100" dirty="0" smtClean="0">
                <a:solidFill>
                  <a:schemeClr val="tx1"/>
                </a:solidFill>
              </a:rPr>
              <a:t> </a:t>
            </a:r>
            <a:r>
              <a:rPr lang="fr-FR" sz="1100" i="1" dirty="0" smtClean="0">
                <a:solidFill>
                  <a:schemeClr val="tx1"/>
                </a:solidFill>
              </a:rPr>
              <a:t>(SW)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fr-FR" sz="1100" dirty="0" smtClean="0">
                <a:solidFill>
                  <a:schemeClr val="tx1"/>
                </a:solidFill>
              </a:rPr>
              <a:t>Se connectent à </a:t>
            </a:r>
            <a:r>
              <a:rPr lang="fr-FR" sz="1100" dirty="0">
                <a:solidFill>
                  <a:schemeClr val="tx1"/>
                </a:solidFill>
              </a:rPr>
              <a:t>des </a:t>
            </a:r>
            <a:r>
              <a:rPr lang="fr-FR" sz="1200" b="1" dirty="0">
                <a:solidFill>
                  <a:schemeClr val="tx1"/>
                </a:solidFill>
              </a:rPr>
              <a:t>PV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  <a:r>
              <a:rPr lang="fr-FR" sz="1100" dirty="0" smtClean="0">
                <a:solidFill>
                  <a:schemeClr val="tx1"/>
                </a:solidFill>
              </a:rPr>
              <a:t>(</a:t>
            </a:r>
            <a:r>
              <a:rPr lang="fr-FR" sz="1100" u="sng" dirty="0" smtClean="0">
                <a:solidFill>
                  <a:schemeClr val="tx1"/>
                </a:solidFill>
              </a:rPr>
              <a:t>par leur NOM</a:t>
            </a:r>
            <a:r>
              <a:rPr lang="fr-FR" sz="1100" dirty="0" smtClean="0">
                <a:solidFill>
                  <a:schemeClr val="tx1"/>
                </a:solidFill>
              </a:rPr>
              <a:t>)</a:t>
            </a:r>
            <a:r>
              <a:rPr lang="fr-FR" sz="1100" i="1" dirty="0" smtClean="0">
                <a:solidFill>
                  <a:schemeClr val="tx1"/>
                </a:solidFill>
              </a:rPr>
              <a:t> 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fr-FR" sz="1100" dirty="0" smtClean="0">
                <a:solidFill>
                  <a:schemeClr val="tx1"/>
                </a:solidFill>
              </a:rPr>
              <a:t>Aucun besoin d’adresse IP, type de matériel …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fr-FR" sz="1100" i="1" dirty="0" smtClean="0">
                <a:solidFill>
                  <a:schemeClr val="tx1"/>
                </a:solidFill>
              </a:rPr>
              <a:t>HW</a:t>
            </a:r>
            <a:r>
              <a:rPr lang="fr-FR" sz="1100" dirty="0" smtClean="0">
                <a:solidFill>
                  <a:schemeClr val="tx1"/>
                </a:solidFill>
              </a:rPr>
              <a:t> : PC (</a:t>
            </a:r>
            <a:r>
              <a:rPr lang="fr-FR" sz="1100" b="1" dirty="0" smtClean="0">
                <a:solidFill>
                  <a:schemeClr val="tx1"/>
                </a:solidFill>
              </a:rPr>
              <a:t>Linux</a:t>
            </a:r>
            <a:r>
              <a:rPr lang="fr-FR" sz="1100" dirty="0" smtClean="0">
                <a:solidFill>
                  <a:schemeClr val="tx1"/>
                </a:solidFill>
              </a:rPr>
              <a:t>, </a:t>
            </a:r>
            <a:r>
              <a:rPr lang="fr-FR" sz="1000" dirty="0" smtClean="0">
                <a:solidFill>
                  <a:schemeClr val="tx1"/>
                </a:solidFill>
              </a:rPr>
              <a:t>Windows</a:t>
            </a:r>
            <a:r>
              <a:rPr lang="fr-FR" sz="1100" dirty="0" smtClean="0">
                <a:solidFill>
                  <a:schemeClr val="tx1"/>
                </a:solidFill>
              </a:rPr>
              <a:t>), </a:t>
            </a:r>
            <a:r>
              <a:rPr lang="fr-FR" sz="1050" dirty="0" err="1" smtClean="0">
                <a:solidFill>
                  <a:schemeClr val="tx1"/>
                </a:solidFill>
              </a:rPr>
              <a:t>RaspberryPi</a:t>
            </a:r>
            <a:r>
              <a:rPr lang="fr-FR" sz="1050" dirty="0" smtClean="0">
                <a:solidFill>
                  <a:schemeClr val="tx1"/>
                </a:solidFill>
              </a:rPr>
              <a:t> …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0" y="4958834"/>
            <a:ext cx="16001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err="1" smtClean="0">
                <a:solidFill>
                  <a:schemeClr val="tx1"/>
                </a:solidFill>
              </a:rPr>
              <a:t>L.Daudin</a:t>
            </a:r>
            <a:r>
              <a:rPr lang="fr-FR" sz="600" dirty="0" smtClean="0">
                <a:solidFill>
                  <a:schemeClr val="tx1"/>
                </a:solidFill>
              </a:rPr>
              <a:t> – RIF </a:t>
            </a:r>
            <a:r>
              <a:rPr lang="fr-FR" sz="600" dirty="0" err="1" smtClean="0">
                <a:solidFill>
                  <a:schemeClr val="tx1"/>
                </a:solidFill>
              </a:rPr>
              <a:t>IJCLab</a:t>
            </a:r>
            <a:r>
              <a:rPr lang="fr-FR" sz="600" dirty="0" smtClean="0">
                <a:solidFill>
                  <a:schemeClr val="tx1"/>
                </a:solidFill>
              </a:rPr>
              <a:t>  Avril-2022 -  </a:t>
            </a:r>
            <a:fld id="{A2D9AD90-1A26-436A-964E-1506DD6EF20C}" type="slidenum">
              <a:rPr lang="fr-FR" sz="600" smtClean="0">
                <a:solidFill>
                  <a:schemeClr val="tx1"/>
                </a:solidFill>
              </a:rPr>
              <a:t>11</a:t>
            </a:fld>
            <a:r>
              <a:rPr lang="fr-FR" sz="600" dirty="0" smtClean="0">
                <a:solidFill>
                  <a:schemeClr val="tx1"/>
                </a:solidFill>
              </a:rPr>
              <a:t>/38</a:t>
            </a:r>
            <a:endParaRPr lang="fr-FR" sz="600" dirty="0">
              <a:solidFill>
                <a:schemeClr val="tx1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470686" y="2273564"/>
            <a:ext cx="37345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fr-FR" sz="1050" dirty="0">
                <a:solidFill>
                  <a:schemeClr val="tx1"/>
                </a:solidFill>
              </a:rPr>
              <a:t> </a:t>
            </a:r>
            <a:r>
              <a:rPr lang="fr-FR" sz="1050" dirty="0" smtClean="0">
                <a:solidFill>
                  <a:schemeClr val="tx1"/>
                </a:solidFill>
              </a:rPr>
              <a:t>                   </a:t>
            </a:r>
            <a:r>
              <a:rPr lang="fr-FR" b="1" dirty="0" smtClean="0">
                <a:solidFill>
                  <a:schemeClr val="tx1"/>
                </a:solidFill>
              </a:rPr>
              <a:t>IOC</a:t>
            </a:r>
            <a:r>
              <a:rPr lang="fr-FR" sz="1050" dirty="0" smtClean="0">
                <a:solidFill>
                  <a:schemeClr val="tx1"/>
                </a:solidFill>
              </a:rPr>
              <a:t> (</a:t>
            </a:r>
            <a:r>
              <a:rPr lang="fr-FR" sz="1200" b="1" i="1" dirty="0" smtClean="0">
                <a:solidFill>
                  <a:schemeClr val="tx1"/>
                </a:solidFill>
              </a:rPr>
              <a:t>I</a:t>
            </a:r>
            <a:r>
              <a:rPr lang="fr-FR" sz="1050" i="1" dirty="0" smtClean="0">
                <a:solidFill>
                  <a:schemeClr val="tx1"/>
                </a:solidFill>
              </a:rPr>
              <a:t>nput </a:t>
            </a:r>
            <a:r>
              <a:rPr lang="fr-FR" sz="1200" b="1" i="1" dirty="0" smtClean="0">
                <a:solidFill>
                  <a:schemeClr val="tx1"/>
                </a:solidFill>
              </a:rPr>
              <a:t>O</a:t>
            </a:r>
            <a:r>
              <a:rPr lang="fr-FR" sz="1050" i="1" dirty="0" smtClean="0">
                <a:solidFill>
                  <a:schemeClr val="tx1"/>
                </a:solidFill>
              </a:rPr>
              <a:t>utput </a:t>
            </a:r>
            <a:r>
              <a:rPr lang="fr-FR" sz="1200" b="1" i="1" dirty="0" smtClean="0">
                <a:solidFill>
                  <a:schemeClr val="tx1"/>
                </a:solidFill>
              </a:rPr>
              <a:t>C</a:t>
            </a:r>
            <a:r>
              <a:rPr lang="fr-FR" sz="1050" i="1" dirty="0" smtClean="0">
                <a:solidFill>
                  <a:schemeClr val="tx1"/>
                </a:solidFill>
              </a:rPr>
              <a:t>ontroller)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050" i="1" dirty="0" smtClean="0">
              <a:solidFill>
                <a:schemeClr val="tx1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fr-FR" sz="1100" dirty="0" smtClean="0">
                <a:solidFill>
                  <a:schemeClr val="tx1"/>
                </a:solidFill>
              </a:rPr>
              <a:t>Communiquent avec le « monde réel »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fr-FR" sz="1100" dirty="0" smtClean="0">
                <a:solidFill>
                  <a:schemeClr val="tx1"/>
                </a:solidFill>
              </a:rPr>
              <a:t>Génèrent </a:t>
            </a:r>
            <a:r>
              <a:rPr lang="fr-FR" sz="1100" dirty="0">
                <a:solidFill>
                  <a:schemeClr val="tx1"/>
                </a:solidFill>
              </a:rPr>
              <a:t>des </a:t>
            </a:r>
            <a:r>
              <a:rPr lang="fr-FR" sz="1200" b="1" dirty="0">
                <a:solidFill>
                  <a:schemeClr val="tx1"/>
                </a:solidFill>
              </a:rPr>
              <a:t>PV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  <a:r>
              <a:rPr lang="fr-FR" sz="1100" i="1" dirty="0" err="1" smtClean="0">
                <a:solidFill>
                  <a:schemeClr val="tx1"/>
                </a:solidFill>
              </a:rPr>
              <a:t>Process</a:t>
            </a:r>
            <a:r>
              <a:rPr lang="fr-FR" sz="1100" i="1" dirty="0" smtClean="0">
                <a:solidFill>
                  <a:schemeClr val="tx1"/>
                </a:solidFill>
              </a:rPr>
              <a:t> Variable 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fr-FR" sz="1100" dirty="0" smtClean="0">
                <a:solidFill>
                  <a:schemeClr val="tx1"/>
                </a:solidFill>
              </a:rPr>
              <a:t>Partagent ces PV sur le réseau 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fr-FR" sz="1100" i="1" dirty="0" smtClean="0">
                <a:solidFill>
                  <a:schemeClr val="tx1"/>
                </a:solidFill>
              </a:rPr>
              <a:t>HW</a:t>
            </a:r>
            <a:r>
              <a:rPr lang="fr-FR" sz="1100" dirty="0" smtClean="0">
                <a:solidFill>
                  <a:schemeClr val="tx1"/>
                </a:solidFill>
              </a:rPr>
              <a:t> : </a:t>
            </a:r>
            <a:r>
              <a:rPr lang="fr-FR" sz="1100" dirty="0" smtClean="0">
                <a:solidFill>
                  <a:schemeClr val="tx1"/>
                </a:solidFill>
              </a:rPr>
              <a:t>PC </a:t>
            </a:r>
            <a:r>
              <a:rPr lang="fr-FR" sz="1100" dirty="0" smtClean="0">
                <a:solidFill>
                  <a:schemeClr val="tx1"/>
                </a:solidFill>
              </a:rPr>
              <a:t>(</a:t>
            </a:r>
            <a:r>
              <a:rPr lang="fr-FR" sz="1100" b="1" dirty="0" smtClean="0">
                <a:solidFill>
                  <a:schemeClr val="tx1"/>
                </a:solidFill>
              </a:rPr>
              <a:t>Linux</a:t>
            </a:r>
            <a:r>
              <a:rPr lang="fr-FR" sz="1100" dirty="0" smtClean="0">
                <a:solidFill>
                  <a:schemeClr val="tx1"/>
                </a:solidFill>
              </a:rPr>
              <a:t>, </a:t>
            </a:r>
            <a:r>
              <a:rPr lang="fr-FR" sz="1000" dirty="0" smtClean="0">
                <a:solidFill>
                  <a:schemeClr val="tx1"/>
                </a:solidFill>
              </a:rPr>
              <a:t>Windows</a:t>
            </a:r>
            <a:r>
              <a:rPr lang="fr-FR" sz="1100" dirty="0" smtClean="0">
                <a:solidFill>
                  <a:schemeClr val="tx1"/>
                </a:solidFill>
              </a:rPr>
              <a:t>), </a:t>
            </a:r>
            <a:r>
              <a:rPr lang="fr-FR" sz="1050" dirty="0">
                <a:solidFill>
                  <a:schemeClr val="tx1"/>
                </a:solidFill>
              </a:rPr>
              <a:t>VME (</a:t>
            </a:r>
            <a:r>
              <a:rPr lang="fr-FR" sz="1050" b="1" dirty="0" err="1">
                <a:solidFill>
                  <a:schemeClr val="tx1"/>
                </a:solidFill>
              </a:rPr>
              <a:t>vxWorks</a:t>
            </a:r>
            <a:r>
              <a:rPr lang="fr-FR" sz="1050" dirty="0">
                <a:solidFill>
                  <a:schemeClr val="tx1"/>
                </a:solidFill>
              </a:rPr>
              <a:t>), µTCA</a:t>
            </a:r>
            <a:r>
              <a:rPr lang="fr-FR" sz="1050" dirty="0" smtClean="0">
                <a:solidFill>
                  <a:schemeClr val="tx1"/>
                </a:solidFill>
              </a:rPr>
              <a:t>, </a:t>
            </a:r>
            <a:r>
              <a:rPr lang="fr-FR" sz="1050" dirty="0" err="1" smtClean="0">
                <a:solidFill>
                  <a:schemeClr val="tx1"/>
                </a:solidFill>
              </a:rPr>
              <a:t>RaspberryPi</a:t>
            </a:r>
            <a:r>
              <a:rPr lang="fr-FR" sz="1050" dirty="0" smtClean="0">
                <a:solidFill>
                  <a:schemeClr val="tx1"/>
                </a:solidFill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33210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781" y="0"/>
            <a:ext cx="5822185" cy="573074"/>
          </a:xfrm>
          <a:prstGeom prst="rect">
            <a:avLst/>
          </a:prstGeom>
        </p:spPr>
      </p:pic>
      <p:sp>
        <p:nvSpPr>
          <p:cNvPr id="40" name="ZoneTexte 39"/>
          <p:cNvSpPr txBox="1"/>
          <p:nvPr/>
        </p:nvSpPr>
        <p:spPr>
          <a:xfrm>
            <a:off x="707565" y="473684"/>
            <a:ext cx="7782615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ctr">
              <a:buFont typeface="+mj-lt"/>
              <a:buAutoNum type="arabicPeriod" startAt="3"/>
            </a:pPr>
            <a:r>
              <a:rPr lang="fr-FR" sz="1600" b="1" dirty="0" smtClean="0">
                <a:solidFill>
                  <a:schemeClr val="tx1"/>
                </a:solidFill>
              </a:rPr>
              <a:t>Une Architecture « CLIENT – SERVEUR » de C/C </a:t>
            </a:r>
            <a:endParaRPr lang="fr-FR" sz="1600" b="1" dirty="0">
              <a:solidFill>
                <a:schemeClr val="tx1"/>
              </a:solidFill>
            </a:endParaRPr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 rotWithShape="1">
          <a:blip r:embed="rId4"/>
          <a:srcRect l="5053" b="12476"/>
          <a:stretch/>
        </p:blipFill>
        <p:spPr>
          <a:xfrm>
            <a:off x="710013" y="1955883"/>
            <a:ext cx="2583447" cy="18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" name="Image 5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63" y="1294163"/>
            <a:ext cx="1038735" cy="937500"/>
          </a:xfrm>
          <a:prstGeom prst="rect">
            <a:avLst/>
          </a:prstGeom>
        </p:spPr>
      </p:pic>
      <p:cxnSp>
        <p:nvCxnSpPr>
          <p:cNvPr id="55" name="Connecteur droit avec flèche 54"/>
          <p:cNvCxnSpPr/>
          <p:nvPr/>
        </p:nvCxnSpPr>
        <p:spPr>
          <a:xfrm flipV="1">
            <a:off x="2526078" y="1762913"/>
            <a:ext cx="1890930" cy="654356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ZoneTexte 55"/>
          <p:cNvSpPr txBox="1"/>
          <p:nvPr/>
        </p:nvSpPr>
        <p:spPr>
          <a:xfrm>
            <a:off x="1477393" y="2935510"/>
            <a:ext cx="1048685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tx1"/>
                </a:solidFill>
              </a:rPr>
              <a:t>CLIENTS</a:t>
            </a:r>
            <a:endParaRPr lang="fr-FR" sz="1600" dirty="0">
              <a:solidFill>
                <a:schemeClr val="tx1"/>
              </a:solidFill>
            </a:endParaRPr>
          </a:p>
        </p:txBody>
      </p:sp>
      <p:cxnSp>
        <p:nvCxnSpPr>
          <p:cNvPr id="57" name="Connecteur droit avec flèche 56"/>
          <p:cNvCxnSpPr/>
          <p:nvPr/>
        </p:nvCxnSpPr>
        <p:spPr>
          <a:xfrm flipV="1">
            <a:off x="2860431" y="1802226"/>
            <a:ext cx="1815429" cy="911362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63"/>
          <a:stretch/>
        </p:blipFill>
        <p:spPr>
          <a:xfrm>
            <a:off x="3765545" y="2320190"/>
            <a:ext cx="2103810" cy="1459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3" name="Connecteur droit avec flèche 12"/>
          <p:cNvCxnSpPr/>
          <p:nvPr/>
        </p:nvCxnSpPr>
        <p:spPr>
          <a:xfrm flipV="1">
            <a:off x="4343463" y="2162093"/>
            <a:ext cx="596287" cy="471777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5200513" y="2200669"/>
            <a:ext cx="0" cy="43320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6289831" y="1901178"/>
            <a:ext cx="1308371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tx1"/>
                </a:solidFill>
              </a:rPr>
              <a:t>SERVEURS</a:t>
            </a:r>
            <a:endParaRPr lang="fr-FR" sz="1600" dirty="0">
              <a:solidFill>
                <a:schemeClr val="tx1"/>
              </a:solidFill>
            </a:endParaRPr>
          </a:p>
        </p:txBody>
      </p:sp>
      <p:cxnSp>
        <p:nvCxnSpPr>
          <p:cNvPr id="8" name="Connecteur droit avec flèche 7"/>
          <p:cNvCxnSpPr>
            <a:stCxn id="20" idx="1"/>
          </p:cNvCxnSpPr>
          <p:nvPr/>
        </p:nvCxnSpPr>
        <p:spPr>
          <a:xfrm flipH="1">
            <a:off x="5583493" y="2070455"/>
            <a:ext cx="706338" cy="205"/>
          </a:xfrm>
          <a:prstGeom prst="straightConnector1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145884" y="869560"/>
            <a:ext cx="3900067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fr-FR" sz="1050" dirty="0">
                <a:solidFill>
                  <a:schemeClr val="tx1"/>
                </a:solidFill>
              </a:rPr>
              <a:t> </a:t>
            </a:r>
            <a:r>
              <a:rPr lang="fr-FR" sz="1050" dirty="0" smtClean="0">
                <a:solidFill>
                  <a:schemeClr val="tx1"/>
                </a:solidFill>
              </a:rPr>
              <a:t>                   </a:t>
            </a:r>
            <a:r>
              <a:rPr lang="fr-FR" b="1" dirty="0" smtClean="0">
                <a:solidFill>
                  <a:schemeClr val="tx1"/>
                </a:solidFill>
              </a:rPr>
              <a:t>OPI</a:t>
            </a:r>
            <a:r>
              <a:rPr lang="fr-FR" sz="1050" dirty="0" smtClean="0">
                <a:solidFill>
                  <a:schemeClr val="tx1"/>
                </a:solidFill>
              </a:rPr>
              <a:t> (</a:t>
            </a:r>
            <a:r>
              <a:rPr lang="fr-FR" sz="1200" b="1" i="1" dirty="0" err="1" smtClean="0">
                <a:solidFill>
                  <a:schemeClr val="tx1"/>
                </a:solidFill>
              </a:rPr>
              <a:t>OP</a:t>
            </a:r>
            <a:r>
              <a:rPr lang="fr-FR" sz="1050" i="1" dirty="0" err="1" smtClean="0">
                <a:solidFill>
                  <a:schemeClr val="tx1"/>
                </a:solidFill>
              </a:rPr>
              <a:t>erating</a:t>
            </a:r>
            <a:r>
              <a:rPr lang="fr-FR" sz="1050" i="1" dirty="0" smtClean="0">
                <a:solidFill>
                  <a:schemeClr val="tx1"/>
                </a:solidFill>
              </a:rPr>
              <a:t> </a:t>
            </a:r>
            <a:r>
              <a:rPr lang="fr-FR" sz="1200" b="1" i="1" dirty="0" smtClean="0">
                <a:solidFill>
                  <a:schemeClr val="tx1"/>
                </a:solidFill>
              </a:rPr>
              <a:t>I</a:t>
            </a:r>
            <a:r>
              <a:rPr lang="fr-FR" sz="1050" i="1" dirty="0" smtClean="0">
                <a:solidFill>
                  <a:schemeClr val="tx1"/>
                </a:solidFill>
              </a:rPr>
              <a:t>nterface)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800" i="1" dirty="0" smtClean="0">
              <a:solidFill>
                <a:schemeClr val="tx1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fr-FR" sz="1100" dirty="0" smtClean="0">
                <a:solidFill>
                  <a:schemeClr val="tx1"/>
                </a:solidFill>
              </a:rPr>
              <a:t>Applications </a:t>
            </a:r>
            <a:r>
              <a:rPr lang="fr-FR" sz="1100" dirty="0" err="1" smtClean="0">
                <a:solidFill>
                  <a:schemeClr val="tx1"/>
                </a:solidFill>
              </a:rPr>
              <a:t>CLIENTs</a:t>
            </a:r>
            <a:r>
              <a:rPr lang="fr-FR" sz="1100" dirty="0" smtClean="0">
                <a:solidFill>
                  <a:schemeClr val="tx1"/>
                </a:solidFill>
              </a:rPr>
              <a:t> </a:t>
            </a:r>
            <a:r>
              <a:rPr lang="fr-FR" sz="1100" i="1" dirty="0">
                <a:solidFill>
                  <a:schemeClr val="tx1"/>
                </a:solidFill>
              </a:rPr>
              <a:t>(SW</a:t>
            </a:r>
            <a:r>
              <a:rPr lang="fr-FR" sz="1100" i="1" dirty="0" smtClean="0">
                <a:solidFill>
                  <a:schemeClr val="tx1"/>
                </a:solidFill>
              </a:rPr>
              <a:t>)</a:t>
            </a:r>
            <a:endParaRPr lang="fr-FR" sz="1100" dirty="0" smtClean="0">
              <a:solidFill>
                <a:schemeClr val="tx1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fr-FR" sz="1100" dirty="0" smtClean="0">
                <a:solidFill>
                  <a:schemeClr val="tx1"/>
                </a:solidFill>
              </a:rPr>
              <a:t>Se connectent à </a:t>
            </a:r>
            <a:r>
              <a:rPr lang="fr-FR" sz="1100" dirty="0">
                <a:solidFill>
                  <a:schemeClr val="tx1"/>
                </a:solidFill>
              </a:rPr>
              <a:t>des </a:t>
            </a:r>
            <a:r>
              <a:rPr lang="fr-FR" sz="1200" b="1" dirty="0" smtClean="0">
                <a:solidFill>
                  <a:schemeClr val="tx1"/>
                </a:solidFill>
              </a:rPr>
              <a:t>PV</a:t>
            </a:r>
            <a:r>
              <a:rPr lang="fr-FR" sz="1100" dirty="0" smtClean="0">
                <a:solidFill>
                  <a:schemeClr val="tx1"/>
                </a:solidFill>
              </a:rPr>
              <a:t> (par leur NOM)</a:t>
            </a:r>
            <a:r>
              <a:rPr lang="fr-FR" sz="1100" i="1" dirty="0" smtClean="0">
                <a:solidFill>
                  <a:schemeClr val="tx1"/>
                </a:solidFill>
              </a:rPr>
              <a:t> 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fr-FR" sz="1100" dirty="0" smtClean="0">
                <a:solidFill>
                  <a:schemeClr val="tx1"/>
                </a:solidFill>
              </a:rPr>
              <a:t>Aucun besoin d’adresse IP, type de matériel …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fr-FR" sz="1100" i="1" dirty="0" smtClean="0">
                <a:solidFill>
                  <a:schemeClr val="tx1"/>
                </a:solidFill>
              </a:rPr>
              <a:t>HW</a:t>
            </a:r>
            <a:r>
              <a:rPr lang="fr-FR" sz="1100" dirty="0" smtClean="0">
                <a:solidFill>
                  <a:schemeClr val="tx1"/>
                </a:solidFill>
              </a:rPr>
              <a:t> : PC (</a:t>
            </a:r>
            <a:r>
              <a:rPr lang="fr-FR" sz="1100" b="1" dirty="0" smtClean="0">
                <a:solidFill>
                  <a:schemeClr val="tx1"/>
                </a:solidFill>
              </a:rPr>
              <a:t>Linux</a:t>
            </a:r>
            <a:r>
              <a:rPr lang="fr-FR" sz="1100" dirty="0" smtClean="0">
                <a:solidFill>
                  <a:schemeClr val="tx1"/>
                </a:solidFill>
              </a:rPr>
              <a:t>, </a:t>
            </a:r>
            <a:r>
              <a:rPr lang="fr-FR" sz="1000" dirty="0" smtClean="0">
                <a:solidFill>
                  <a:schemeClr val="tx1"/>
                </a:solidFill>
              </a:rPr>
              <a:t>Windows</a:t>
            </a:r>
            <a:r>
              <a:rPr lang="fr-FR" sz="1100" dirty="0" smtClean="0">
                <a:solidFill>
                  <a:schemeClr val="tx1"/>
                </a:solidFill>
              </a:rPr>
              <a:t>), </a:t>
            </a:r>
            <a:r>
              <a:rPr lang="fr-FR" sz="1050" dirty="0" err="1" smtClean="0">
                <a:solidFill>
                  <a:schemeClr val="tx1"/>
                </a:solidFill>
              </a:rPr>
              <a:t>RaspberryPi</a:t>
            </a:r>
            <a:r>
              <a:rPr lang="fr-FR" sz="1050" dirty="0" smtClean="0">
                <a:solidFill>
                  <a:schemeClr val="tx1"/>
                </a:solidFill>
              </a:rPr>
              <a:t> …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5470686" y="952648"/>
            <a:ext cx="37345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fr-FR" sz="1050" dirty="0">
                <a:solidFill>
                  <a:schemeClr val="tx1"/>
                </a:solidFill>
              </a:rPr>
              <a:t> </a:t>
            </a:r>
            <a:r>
              <a:rPr lang="fr-FR" sz="1050" dirty="0" smtClean="0">
                <a:solidFill>
                  <a:schemeClr val="tx1"/>
                </a:solidFill>
              </a:rPr>
              <a:t>      </a:t>
            </a:r>
            <a:r>
              <a:rPr lang="fr-FR" b="1" dirty="0" smtClean="0">
                <a:solidFill>
                  <a:schemeClr val="tx1"/>
                </a:solidFill>
              </a:rPr>
              <a:t>Réseau Ethernet</a:t>
            </a:r>
            <a:endParaRPr lang="fr-FR" sz="1050" i="1" dirty="0" smtClean="0">
              <a:solidFill>
                <a:schemeClr val="tx1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fr-FR" sz="1100" dirty="0" smtClean="0">
                <a:solidFill>
                  <a:schemeClr val="tx1"/>
                </a:solidFill>
              </a:rPr>
              <a:t>Partage de </a:t>
            </a:r>
            <a:r>
              <a:rPr lang="fr-FR" sz="1000" dirty="0" smtClean="0">
                <a:solidFill>
                  <a:schemeClr val="tx1"/>
                </a:solidFill>
              </a:rPr>
              <a:t>(</a:t>
            </a:r>
            <a:r>
              <a:rPr lang="fr-FR" sz="1000" i="1" dirty="0" smtClean="0">
                <a:solidFill>
                  <a:schemeClr val="tx1"/>
                </a:solidFill>
              </a:rPr>
              <a:t>milliers) </a:t>
            </a:r>
            <a:r>
              <a:rPr lang="fr-FR" sz="1100" i="1" dirty="0" smtClean="0">
                <a:solidFill>
                  <a:schemeClr val="tx1"/>
                </a:solidFill>
              </a:rPr>
              <a:t>de </a:t>
            </a:r>
            <a:r>
              <a:rPr lang="fr-FR" sz="1200" b="1" dirty="0" smtClean="0">
                <a:solidFill>
                  <a:schemeClr val="tx1"/>
                </a:solidFill>
              </a:rPr>
              <a:t>PV</a:t>
            </a:r>
            <a:r>
              <a:rPr lang="fr-FR" sz="1100" dirty="0" smtClean="0">
                <a:solidFill>
                  <a:schemeClr val="tx1"/>
                </a:solidFill>
              </a:rPr>
              <a:t> 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fr-FR" sz="1100" dirty="0" smtClean="0">
                <a:solidFill>
                  <a:schemeClr val="tx1"/>
                </a:solidFill>
              </a:rPr>
              <a:t>Protocol : </a:t>
            </a:r>
            <a:r>
              <a:rPr lang="fr-FR" sz="1200" b="1" dirty="0" smtClean="0">
                <a:solidFill>
                  <a:schemeClr val="tx1"/>
                </a:solidFill>
              </a:rPr>
              <a:t>CA</a:t>
            </a:r>
            <a:r>
              <a:rPr lang="fr-FR" sz="1100" dirty="0" smtClean="0">
                <a:solidFill>
                  <a:schemeClr val="tx1"/>
                </a:solidFill>
              </a:rPr>
              <a:t> </a:t>
            </a:r>
            <a:r>
              <a:rPr lang="fr-FR" sz="1200" b="1" dirty="0" smtClean="0">
                <a:solidFill>
                  <a:schemeClr val="tx1"/>
                </a:solidFill>
              </a:rPr>
              <a:t>C</a:t>
            </a:r>
            <a:r>
              <a:rPr lang="fr-FR" sz="1100" dirty="0" smtClean="0">
                <a:solidFill>
                  <a:schemeClr val="tx1"/>
                </a:solidFill>
              </a:rPr>
              <a:t>hannel </a:t>
            </a:r>
            <a:r>
              <a:rPr lang="fr-FR" sz="1200" b="1" dirty="0" smtClean="0">
                <a:solidFill>
                  <a:schemeClr val="tx1"/>
                </a:solidFill>
              </a:rPr>
              <a:t>A</a:t>
            </a:r>
            <a:r>
              <a:rPr lang="fr-FR" sz="1100" dirty="0" smtClean="0">
                <a:solidFill>
                  <a:schemeClr val="tx1"/>
                </a:solidFill>
              </a:rPr>
              <a:t>ccess / </a:t>
            </a:r>
            <a:r>
              <a:rPr lang="fr-FR" sz="1000" b="1" dirty="0" smtClean="0">
                <a:solidFill>
                  <a:schemeClr val="tx1"/>
                </a:solidFill>
              </a:rPr>
              <a:t>PVA</a:t>
            </a:r>
            <a:r>
              <a:rPr lang="fr-FR" sz="1100" dirty="0" smtClean="0">
                <a:solidFill>
                  <a:schemeClr val="tx1"/>
                </a:solidFill>
              </a:rPr>
              <a:t> </a:t>
            </a:r>
          </a:p>
        </p:txBody>
      </p:sp>
      <p:cxnSp>
        <p:nvCxnSpPr>
          <p:cNvPr id="3" name="Connecteur droit avec flèche 2"/>
          <p:cNvCxnSpPr/>
          <p:nvPr/>
        </p:nvCxnSpPr>
        <p:spPr>
          <a:xfrm flipH="1">
            <a:off x="5298831" y="1214125"/>
            <a:ext cx="442230" cy="687053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5741061" y="906348"/>
            <a:ext cx="1596912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tx1"/>
                </a:solidFill>
              </a:rPr>
              <a:t>Réseau Ethernet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0" y="4958834"/>
            <a:ext cx="16001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err="1" smtClean="0">
                <a:solidFill>
                  <a:schemeClr val="tx1"/>
                </a:solidFill>
              </a:rPr>
              <a:t>L.Daudin</a:t>
            </a:r>
            <a:r>
              <a:rPr lang="fr-FR" sz="600" dirty="0" smtClean="0">
                <a:solidFill>
                  <a:schemeClr val="tx1"/>
                </a:solidFill>
              </a:rPr>
              <a:t> – RIF </a:t>
            </a:r>
            <a:r>
              <a:rPr lang="fr-FR" sz="600" dirty="0" err="1" smtClean="0">
                <a:solidFill>
                  <a:schemeClr val="tx1"/>
                </a:solidFill>
              </a:rPr>
              <a:t>IJCLab</a:t>
            </a:r>
            <a:r>
              <a:rPr lang="fr-FR" sz="600" dirty="0" smtClean="0">
                <a:solidFill>
                  <a:schemeClr val="tx1"/>
                </a:solidFill>
              </a:rPr>
              <a:t>  Avril-2022 -  </a:t>
            </a:r>
            <a:fld id="{A2D9AD90-1A26-436A-964E-1506DD6EF20C}" type="slidenum">
              <a:rPr lang="fr-FR" sz="600" smtClean="0">
                <a:solidFill>
                  <a:schemeClr val="tx1"/>
                </a:solidFill>
              </a:rPr>
              <a:t>12</a:t>
            </a:fld>
            <a:r>
              <a:rPr lang="fr-FR" sz="600" dirty="0" smtClean="0">
                <a:solidFill>
                  <a:schemeClr val="tx1"/>
                </a:solidFill>
              </a:rPr>
              <a:t>/38</a:t>
            </a:r>
            <a:endParaRPr lang="fr-FR" sz="600" dirty="0">
              <a:solidFill>
                <a:schemeClr val="tx1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5470686" y="2273564"/>
            <a:ext cx="37345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fr-FR" sz="1050" dirty="0">
                <a:solidFill>
                  <a:schemeClr val="tx1"/>
                </a:solidFill>
              </a:rPr>
              <a:t> </a:t>
            </a:r>
            <a:r>
              <a:rPr lang="fr-FR" sz="1050" dirty="0" smtClean="0">
                <a:solidFill>
                  <a:schemeClr val="tx1"/>
                </a:solidFill>
              </a:rPr>
              <a:t>                   </a:t>
            </a:r>
            <a:r>
              <a:rPr lang="fr-FR" b="1" dirty="0" smtClean="0">
                <a:solidFill>
                  <a:schemeClr val="tx1"/>
                </a:solidFill>
              </a:rPr>
              <a:t>IOC</a:t>
            </a:r>
            <a:r>
              <a:rPr lang="fr-FR" sz="1050" dirty="0" smtClean="0">
                <a:solidFill>
                  <a:schemeClr val="tx1"/>
                </a:solidFill>
              </a:rPr>
              <a:t> (</a:t>
            </a:r>
            <a:r>
              <a:rPr lang="fr-FR" sz="1200" b="1" i="1" dirty="0" smtClean="0">
                <a:solidFill>
                  <a:schemeClr val="tx1"/>
                </a:solidFill>
              </a:rPr>
              <a:t>I</a:t>
            </a:r>
            <a:r>
              <a:rPr lang="fr-FR" sz="1050" i="1" dirty="0" smtClean="0">
                <a:solidFill>
                  <a:schemeClr val="tx1"/>
                </a:solidFill>
              </a:rPr>
              <a:t>nput </a:t>
            </a:r>
            <a:r>
              <a:rPr lang="fr-FR" sz="1200" b="1" i="1" dirty="0" smtClean="0">
                <a:solidFill>
                  <a:schemeClr val="tx1"/>
                </a:solidFill>
              </a:rPr>
              <a:t>O</a:t>
            </a:r>
            <a:r>
              <a:rPr lang="fr-FR" sz="1050" i="1" dirty="0" smtClean="0">
                <a:solidFill>
                  <a:schemeClr val="tx1"/>
                </a:solidFill>
              </a:rPr>
              <a:t>utput </a:t>
            </a:r>
            <a:r>
              <a:rPr lang="fr-FR" sz="1200" b="1" i="1" dirty="0" smtClean="0">
                <a:solidFill>
                  <a:schemeClr val="tx1"/>
                </a:solidFill>
              </a:rPr>
              <a:t>C</a:t>
            </a:r>
            <a:r>
              <a:rPr lang="fr-FR" sz="1050" i="1" dirty="0" smtClean="0">
                <a:solidFill>
                  <a:schemeClr val="tx1"/>
                </a:solidFill>
              </a:rPr>
              <a:t>ontroller)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050" i="1" dirty="0" smtClean="0">
              <a:solidFill>
                <a:schemeClr val="tx1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fr-FR" sz="1100" dirty="0" smtClean="0">
                <a:solidFill>
                  <a:schemeClr val="tx1"/>
                </a:solidFill>
              </a:rPr>
              <a:t>Communiquent avec le « monde réel »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fr-FR" sz="1100" dirty="0" smtClean="0">
                <a:solidFill>
                  <a:schemeClr val="tx1"/>
                </a:solidFill>
              </a:rPr>
              <a:t>Génèrent </a:t>
            </a:r>
            <a:r>
              <a:rPr lang="fr-FR" sz="1100" dirty="0">
                <a:solidFill>
                  <a:schemeClr val="tx1"/>
                </a:solidFill>
              </a:rPr>
              <a:t>des </a:t>
            </a:r>
            <a:r>
              <a:rPr lang="fr-FR" sz="1200" b="1" dirty="0">
                <a:solidFill>
                  <a:schemeClr val="tx1"/>
                </a:solidFill>
              </a:rPr>
              <a:t>PV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  <a:r>
              <a:rPr lang="fr-FR" sz="1100" i="1" dirty="0" err="1" smtClean="0">
                <a:solidFill>
                  <a:schemeClr val="tx1"/>
                </a:solidFill>
              </a:rPr>
              <a:t>Process</a:t>
            </a:r>
            <a:r>
              <a:rPr lang="fr-FR" sz="1100" i="1" dirty="0" smtClean="0">
                <a:solidFill>
                  <a:schemeClr val="tx1"/>
                </a:solidFill>
              </a:rPr>
              <a:t> Variable 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fr-FR" sz="1100" dirty="0" smtClean="0">
                <a:solidFill>
                  <a:schemeClr val="tx1"/>
                </a:solidFill>
              </a:rPr>
              <a:t>Partagent ces PV sur le réseau 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fr-FR" sz="1100" i="1" dirty="0" smtClean="0">
                <a:solidFill>
                  <a:schemeClr val="tx1"/>
                </a:solidFill>
              </a:rPr>
              <a:t>HW</a:t>
            </a:r>
            <a:r>
              <a:rPr lang="fr-FR" sz="1100" dirty="0" smtClean="0">
                <a:solidFill>
                  <a:schemeClr val="tx1"/>
                </a:solidFill>
              </a:rPr>
              <a:t> : </a:t>
            </a:r>
            <a:r>
              <a:rPr lang="fr-FR" sz="1100" dirty="0" smtClean="0">
                <a:solidFill>
                  <a:schemeClr val="tx1"/>
                </a:solidFill>
              </a:rPr>
              <a:t>PC </a:t>
            </a:r>
            <a:r>
              <a:rPr lang="fr-FR" sz="1100" dirty="0" smtClean="0">
                <a:solidFill>
                  <a:schemeClr val="tx1"/>
                </a:solidFill>
              </a:rPr>
              <a:t>(</a:t>
            </a:r>
            <a:r>
              <a:rPr lang="fr-FR" sz="1100" b="1" dirty="0" smtClean="0">
                <a:solidFill>
                  <a:schemeClr val="tx1"/>
                </a:solidFill>
              </a:rPr>
              <a:t>Linux</a:t>
            </a:r>
            <a:r>
              <a:rPr lang="fr-FR" sz="1100" dirty="0" smtClean="0">
                <a:solidFill>
                  <a:schemeClr val="tx1"/>
                </a:solidFill>
              </a:rPr>
              <a:t>, </a:t>
            </a:r>
            <a:r>
              <a:rPr lang="fr-FR" sz="1000" dirty="0" smtClean="0">
                <a:solidFill>
                  <a:schemeClr val="tx1"/>
                </a:solidFill>
              </a:rPr>
              <a:t>Windows</a:t>
            </a:r>
            <a:r>
              <a:rPr lang="fr-FR" sz="1100" dirty="0" smtClean="0">
                <a:solidFill>
                  <a:schemeClr val="tx1"/>
                </a:solidFill>
              </a:rPr>
              <a:t>), </a:t>
            </a:r>
            <a:r>
              <a:rPr lang="fr-FR" sz="1050" dirty="0">
                <a:solidFill>
                  <a:schemeClr val="tx1"/>
                </a:solidFill>
              </a:rPr>
              <a:t>VME (</a:t>
            </a:r>
            <a:r>
              <a:rPr lang="fr-FR" sz="1050" b="1" dirty="0" err="1">
                <a:solidFill>
                  <a:schemeClr val="tx1"/>
                </a:solidFill>
              </a:rPr>
              <a:t>vxWorks</a:t>
            </a:r>
            <a:r>
              <a:rPr lang="fr-FR" sz="1050" dirty="0">
                <a:solidFill>
                  <a:schemeClr val="tx1"/>
                </a:solidFill>
              </a:rPr>
              <a:t>), µTCA</a:t>
            </a:r>
            <a:r>
              <a:rPr lang="fr-FR" sz="1050" dirty="0" smtClean="0">
                <a:solidFill>
                  <a:schemeClr val="tx1"/>
                </a:solidFill>
              </a:rPr>
              <a:t>, </a:t>
            </a:r>
            <a:r>
              <a:rPr lang="fr-FR" sz="1050" dirty="0" err="1" smtClean="0">
                <a:solidFill>
                  <a:schemeClr val="tx1"/>
                </a:solidFill>
              </a:rPr>
              <a:t>RaspberryPi</a:t>
            </a:r>
            <a:r>
              <a:rPr lang="fr-FR" sz="1050" dirty="0" smtClean="0">
                <a:solidFill>
                  <a:schemeClr val="tx1"/>
                </a:solidFill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225772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705" y="1594983"/>
            <a:ext cx="4422876" cy="33153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554512" y="242343"/>
            <a:ext cx="3670418" cy="491728"/>
          </a:xfrm>
        </p:spPr>
        <p:txBody>
          <a:bodyPr/>
          <a:lstStyle/>
          <a:p>
            <a:pPr algn="l"/>
            <a:r>
              <a:rPr lang="fr-FR" sz="2000" b="0" dirty="0" smtClean="0"/>
              <a:t>exemple concret</a:t>
            </a:r>
            <a:endParaRPr lang="fr-FR" sz="2000" dirty="0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2260536" y="697599"/>
            <a:ext cx="4469127" cy="756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Josefin Sans"/>
              <a:buNone/>
              <a:defRPr sz="6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algn="l"/>
            <a:r>
              <a:rPr lang="fr-FR" sz="2000" dirty="0" smtClean="0"/>
              <a:t>Mesure de l’intensité d’un faisceau</a:t>
            </a:r>
            <a:br>
              <a:rPr lang="fr-FR" sz="2000" dirty="0" smtClean="0"/>
            </a:br>
            <a:r>
              <a:rPr lang="fr-FR" sz="2000" dirty="0" smtClean="0"/>
              <a:t>par </a:t>
            </a:r>
            <a:r>
              <a:rPr lang="fr-FR" sz="2400" dirty="0" smtClean="0"/>
              <a:t>Coupelle de Faraday (CF)</a:t>
            </a:r>
            <a:endParaRPr lang="fr-FR" sz="2400" dirty="0"/>
          </a:p>
        </p:txBody>
      </p:sp>
      <p:sp>
        <p:nvSpPr>
          <p:cNvPr id="8" name="Trapèze 7"/>
          <p:cNvSpPr/>
          <p:nvPr/>
        </p:nvSpPr>
        <p:spPr>
          <a:xfrm rot="16716510">
            <a:off x="6294623" y="771968"/>
            <a:ext cx="1003176" cy="5544516"/>
          </a:xfrm>
          <a:prstGeom prst="trapezoid">
            <a:avLst>
              <a:gd name="adj" fmla="val 33221"/>
            </a:avLst>
          </a:prstGeom>
          <a:solidFill>
            <a:srgbClr val="92D05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87" y="281038"/>
            <a:ext cx="508835" cy="459244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0" y="4958834"/>
            <a:ext cx="16001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err="1" smtClean="0">
                <a:solidFill>
                  <a:schemeClr val="tx1"/>
                </a:solidFill>
              </a:rPr>
              <a:t>L.Daudin</a:t>
            </a:r>
            <a:r>
              <a:rPr lang="fr-FR" sz="600" dirty="0" smtClean="0">
                <a:solidFill>
                  <a:schemeClr val="tx1"/>
                </a:solidFill>
              </a:rPr>
              <a:t> – RIF </a:t>
            </a:r>
            <a:r>
              <a:rPr lang="fr-FR" sz="600" dirty="0" err="1" smtClean="0">
                <a:solidFill>
                  <a:schemeClr val="tx1"/>
                </a:solidFill>
              </a:rPr>
              <a:t>IJCLab</a:t>
            </a:r>
            <a:r>
              <a:rPr lang="fr-FR" sz="600" dirty="0" smtClean="0">
                <a:solidFill>
                  <a:schemeClr val="tx1"/>
                </a:solidFill>
              </a:rPr>
              <a:t>  Avril-2022 -  </a:t>
            </a:r>
            <a:fld id="{A2D9AD90-1A26-436A-964E-1506DD6EF20C}" type="slidenum">
              <a:rPr lang="fr-FR" sz="600" smtClean="0">
                <a:solidFill>
                  <a:schemeClr val="tx1"/>
                </a:solidFill>
              </a:rPr>
              <a:t>13</a:t>
            </a:fld>
            <a:r>
              <a:rPr lang="fr-FR" sz="600" dirty="0" smtClean="0">
                <a:solidFill>
                  <a:schemeClr val="tx1"/>
                </a:solidFill>
              </a:rPr>
              <a:t>/38</a:t>
            </a:r>
            <a:endParaRPr lang="fr-FR" sz="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5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1"/>
          <p:cNvSpPr txBox="1">
            <a:spLocks noGrp="1"/>
          </p:cNvSpPr>
          <p:nvPr>
            <p:ph type="title"/>
          </p:nvPr>
        </p:nvSpPr>
        <p:spPr>
          <a:xfrm>
            <a:off x="1456927" y="223465"/>
            <a:ext cx="5994631" cy="9511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 i="1" dirty="0" smtClean="0"/>
              <a:t>Principe d’un</a:t>
            </a:r>
            <a:r>
              <a:rPr lang="en" sz="2400" dirty="0" smtClean="0"/>
              <a:t> </a:t>
            </a:r>
            <a:r>
              <a:rPr lang="en" sz="3200" dirty="0" smtClean="0"/>
              <a:t>IOC </a:t>
            </a:r>
            <a:r>
              <a:rPr lang="en" sz="2400" dirty="0" smtClean="0"/>
              <a:t/>
            </a:r>
            <a:br>
              <a:rPr lang="en" sz="2400" dirty="0" smtClean="0"/>
            </a:br>
            <a:r>
              <a:rPr lang="en" sz="2000" b="0" i="1" dirty="0" smtClean="0"/>
              <a:t>exemple : mesure d’intensité Faisceau</a:t>
            </a:r>
            <a:r>
              <a:rPr lang="en" sz="2400" dirty="0" smtClean="0"/>
              <a:t/>
            </a:r>
            <a:br>
              <a:rPr lang="en" sz="2400" dirty="0" smtClean="0"/>
            </a:br>
            <a:endParaRPr sz="2400" dirty="0"/>
          </a:p>
        </p:txBody>
      </p:sp>
      <p:pic>
        <p:nvPicPr>
          <p:cNvPr id="5" name="Graphique 4" descr="Ordinateur avec un remplissage uni">
            <a:extLst>
              <a:ext uri="{FF2B5EF4-FFF2-40B4-BE49-F238E27FC236}">
                <a16:creationId xmlns:a16="http://schemas.microsoft.com/office/drawing/2014/main" id="{94633045-6622-4DEC-BEFF-BDF7AE509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715311" y="1956064"/>
            <a:ext cx="1462367" cy="1462367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FDAD00CA-14A7-443A-8A9E-4B1CB4185F77}"/>
              </a:ext>
            </a:extLst>
          </p:cNvPr>
          <p:cNvSpPr txBox="1"/>
          <p:nvPr/>
        </p:nvSpPr>
        <p:spPr>
          <a:xfrm>
            <a:off x="5613196" y="2516386"/>
            <a:ext cx="8757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smtClean="0">
                <a:solidFill>
                  <a:srgbClr val="00B0F0"/>
                </a:solidFill>
                <a:latin typeface="Josefin Sans" pitchFamily="2" charset="0"/>
              </a:rPr>
              <a:t>Ethernet </a:t>
            </a: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5"/>
          <a:srcRect l="1364" r="3629"/>
          <a:stretch/>
        </p:blipFill>
        <p:spPr>
          <a:xfrm rot="10800000" flipH="1">
            <a:off x="6846233" y="3215282"/>
            <a:ext cx="1788711" cy="1894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Trapèze 30"/>
          <p:cNvSpPr/>
          <p:nvPr/>
        </p:nvSpPr>
        <p:spPr>
          <a:xfrm rot="5400000" flipV="1">
            <a:off x="8235357" y="3879119"/>
            <a:ext cx="366964" cy="1450321"/>
          </a:xfrm>
          <a:prstGeom prst="trapezoid">
            <a:avLst>
              <a:gd name="adj" fmla="val 37096"/>
            </a:avLst>
          </a:prstGeom>
          <a:solidFill>
            <a:srgbClr val="92D050">
              <a:alpha val="2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"/>
          <a:stretch/>
        </p:blipFill>
        <p:spPr>
          <a:xfrm>
            <a:off x="6858000" y="2190217"/>
            <a:ext cx="1931682" cy="892524"/>
          </a:xfrm>
          <a:prstGeom prst="rect">
            <a:avLst/>
          </a:prstGeom>
        </p:spPr>
      </p:pic>
      <p:sp>
        <p:nvSpPr>
          <p:cNvPr id="39" name="ZoneTexte 38"/>
          <p:cNvSpPr txBox="1"/>
          <p:nvPr/>
        </p:nvSpPr>
        <p:spPr>
          <a:xfrm>
            <a:off x="3875464" y="3190403"/>
            <a:ext cx="126830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IOC EPICS</a:t>
            </a:r>
          </a:p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(Serveur)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20" name="Forme libre 19"/>
          <p:cNvSpPr/>
          <p:nvPr/>
        </p:nvSpPr>
        <p:spPr>
          <a:xfrm>
            <a:off x="5149516" y="2556960"/>
            <a:ext cx="1724526" cy="195853"/>
          </a:xfrm>
          <a:custGeom>
            <a:avLst/>
            <a:gdLst>
              <a:gd name="connsiteX0" fmla="*/ 0 w 1724526"/>
              <a:gd name="connsiteY0" fmla="*/ 0 h 171296"/>
              <a:gd name="connsiteX1" fmla="*/ 208547 w 1724526"/>
              <a:gd name="connsiteY1" fmla="*/ 32084 h 171296"/>
              <a:gd name="connsiteX2" fmla="*/ 649705 w 1724526"/>
              <a:gd name="connsiteY2" fmla="*/ 152400 h 171296"/>
              <a:gd name="connsiteX3" fmla="*/ 1195137 w 1724526"/>
              <a:gd name="connsiteY3" fmla="*/ 160421 h 171296"/>
              <a:gd name="connsiteX4" fmla="*/ 1507958 w 1724526"/>
              <a:gd name="connsiteY4" fmla="*/ 48126 h 171296"/>
              <a:gd name="connsiteX5" fmla="*/ 1724526 w 1724526"/>
              <a:gd name="connsiteY5" fmla="*/ 32084 h 171296"/>
              <a:gd name="connsiteX0" fmla="*/ 0 w 1724526"/>
              <a:gd name="connsiteY0" fmla="*/ 0 h 154501"/>
              <a:gd name="connsiteX1" fmla="*/ 208547 w 1724526"/>
              <a:gd name="connsiteY1" fmla="*/ 32084 h 154501"/>
              <a:gd name="connsiteX2" fmla="*/ 649705 w 1724526"/>
              <a:gd name="connsiteY2" fmla="*/ 152400 h 154501"/>
              <a:gd name="connsiteX3" fmla="*/ 1187116 w 1724526"/>
              <a:gd name="connsiteY3" fmla="*/ 104273 h 154501"/>
              <a:gd name="connsiteX4" fmla="*/ 1507958 w 1724526"/>
              <a:gd name="connsiteY4" fmla="*/ 48126 h 154501"/>
              <a:gd name="connsiteX5" fmla="*/ 1724526 w 1724526"/>
              <a:gd name="connsiteY5" fmla="*/ 32084 h 154501"/>
              <a:gd name="connsiteX0" fmla="*/ 0 w 1724526"/>
              <a:gd name="connsiteY0" fmla="*/ 0 h 170114"/>
              <a:gd name="connsiteX1" fmla="*/ 208547 w 1724526"/>
              <a:gd name="connsiteY1" fmla="*/ 32084 h 170114"/>
              <a:gd name="connsiteX2" fmla="*/ 633663 w 1724526"/>
              <a:gd name="connsiteY2" fmla="*/ 168442 h 170114"/>
              <a:gd name="connsiteX3" fmla="*/ 1187116 w 1724526"/>
              <a:gd name="connsiteY3" fmla="*/ 104273 h 170114"/>
              <a:gd name="connsiteX4" fmla="*/ 1507958 w 1724526"/>
              <a:gd name="connsiteY4" fmla="*/ 48126 h 170114"/>
              <a:gd name="connsiteX5" fmla="*/ 1724526 w 1724526"/>
              <a:gd name="connsiteY5" fmla="*/ 32084 h 170114"/>
              <a:gd name="connsiteX0" fmla="*/ 0 w 1724526"/>
              <a:gd name="connsiteY0" fmla="*/ 0 h 184499"/>
              <a:gd name="connsiteX1" fmla="*/ 208547 w 1724526"/>
              <a:gd name="connsiteY1" fmla="*/ 32084 h 184499"/>
              <a:gd name="connsiteX2" fmla="*/ 633663 w 1724526"/>
              <a:gd name="connsiteY2" fmla="*/ 168442 h 184499"/>
              <a:gd name="connsiteX3" fmla="*/ 1259305 w 1724526"/>
              <a:gd name="connsiteY3" fmla="*/ 168442 h 184499"/>
              <a:gd name="connsiteX4" fmla="*/ 1507958 w 1724526"/>
              <a:gd name="connsiteY4" fmla="*/ 48126 h 184499"/>
              <a:gd name="connsiteX5" fmla="*/ 1724526 w 1724526"/>
              <a:gd name="connsiteY5" fmla="*/ 32084 h 184499"/>
              <a:gd name="connsiteX0" fmla="*/ 0 w 1724526"/>
              <a:gd name="connsiteY0" fmla="*/ 0 h 183086"/>
              <a:gd name="connsiteX1" fmla="*/ 208547 w 1724526"/>
              <a:gd name="connsiteY1" fmla="*/ 32084 h 183086"/>
              <a:gd name="connsiteX2" fmla="*/ 633663 w 1724526"/>
              <a:gd name="connsiteY2" fmla="*/ 168442 h 183086"/>
              <a:gd name="connsiteX3" fmla="*/ 1259305 w 1724526"/>
              <a:gd name="connsiteY3" fmla="*/ 168442 h 183086"/>
              <a:gd name="connsiteX4" fmla="*/ 1524000 w 1724526"/>
              <a:gd name="connsiteY4" fmla="*/ 72189 h 183086"/>
              <a:gd name="connsiteX5" fmla="*/ 1724526 w 1724526"/>
              <a:gd name="connsiteY5" fmla="*/ 32084 h 183086"/>
              <a:gd name="connsiteX0" fmla="*/ 0 w 1724526"/>
              <a:gd name="connsiteY0" fmla="*/ 5980 h 190707"/>
              <a:gd name="connsiteX1" fmla="*/ 240632 w 1724526"/>
              <a:gd name="connsiteY1" fmla="*/ 14001 h 190707"/>
              <a:gd name="connsiteX2" fmla="*/ 633663 w 1724526"/>
              <a:gd name="connsiteY2" fmla="*/ 174422 h 190707"/>
              <a:gd name="connsiteX3" fmla="*/ 1259305 w 1724526"/>
              <a:gd name="connsiteY3" fmla="*/ 174422 h 190707"/>
              <a:gd name="connsiteX4" fmla="*/ 1524000 w 1724526"/>
              <a:gd name="connsiteY4" fmla="*/ 78169 h 190707"/>
              <a:gd name="connsiteX5" fmla="*/ 1724526 w 1724526"/>
              <a:gd name="connsiteY5" fmla="*/ 38064 h 190707"/>
              <a:gd name="connsiteX0" fmla="*/ 0 w 1724526"/>
              <a:gd name="connsiteY0" fmla="*/ 6564 h 196821"/>
              <a:gd name="connsiteX1" fmla="*/ 240632 w 1724526"/>
              <a:gd name="connsiteY1" fmla="*/ 14585 h 196821"/>
              <a:gd name="connsiteX2" fmla="*/ 457200 w 1724526"/>
              <a:gd name="connsiteY2" fmla="*/ 183027 h 196821"/>
              <a:gd name="connsiteX3" fmla="*/ 1259305 w 1724526"/>
              <a:gd name="connsiteY3" fmla="*/ 175006 h 196821"/>
              <a:gd name="connsiteX4" fmla="*/ 1524000 w 1724526"/>
              <a:gd name="connsiteY4" fmla="*/ 78753 h 196821"/>
              <a:gd name="connsiteX5" fmla="*/ 1724526 w 1724526"/>
              <a:gd name="connsiteY5" fmla="*/ 38648 h 196821"/>
              <a:gd name="connsiteX0" fmla="*/ 0 w 1724526"/>
              <a:gd name="connsiteY0" fmla="*/ 4816 h 181108"/>
              <a:gd name="connsiteX1" fmla="*/ 240632 w 1724526"/>
              <a:gd name="connsiteY1" fmla="*/ 12837 h 181108"/>
              <a:gd name="connsiteX2" fmla="*/ 433136 w 1724526"/>
              <a:gd name="connsiteY2" fmla="*/ 157216 h 181108"/>
              <a:gd name="connsiteX3" fmla="*/ 1259305 w 1724526"/>
              <a:gd name="connsiteY3" fmla="*/ 173258 h 181108"/>
              <a:gd name="connsiteX4" fmla="*/ 1524000 w 1724526"/>
              <a:gd name="connsiteY4" fmla="*/ 77005 h 181108"/>
              <a:gd name="connsiteX5" fmla="*/ 1724526 w 1724526"/>
              <a:gd name="connsiteY5" fmla="*/ 36900 h 181108"/>
              <a:gd name="connsiteX0" fmla="*/ 0 w 1724526"/>
              <a:gd name="connsiteY0" fmla="*/ 0 h 175282"/>
              <a:gd name="connsiteX1" fmla="*/ 200527 w 1724526"/>
              <a:gd name="connsiteY1" fmla="*/ 32084 h 175282"/>
              <a:gd name="connsiteX2" fmla="*/ 433136 w 1724526"/>
              <a:gd name="connsiteY2" fmla="*/ 152400 h 175282"/>
              <a:gd name="connsiteX3" fmla="*/ 1259305 w 1724526"/>
              <a:gd name="connsiteY3" fmla="*/ 168442 h 175282"/>
              <a:gd name="connsiteX4" fmla="*/ 1524000 w 1724526"/>
              <a:gd name="connsiteY4" fmla="*/ 72189 h 175282"/>
              <a:gd name="connsiteX5" fmla="*/ 1724526 w 1724526"/>
              <a:gd name="connsiteY5" fmla="*/ 32084 h 175282"/>
              <a:gd name="connsiteX0" fmla="*/ 0 w 1724526"/>
              <a:gd name="connsiteY0" fmla="*/ 301 h 176241"/>
              <a:gd name="connsiteX1" fmla="*/ 328864 w 1724526"/>
              <a:gd name="connsiteY1" fmla="*/ 16343 h 176241"/>
              <a:gd name="connsiteX2" fmla="*/ 433136 w 1724526"/>
              <a:gd name="connsiteY2" fmla="*/ 152701 h 176241"/>
              <a:gd name="connsiteX3" fmla="*/ 1259305 w 1724526"/>
              <a:gd name="connsiteY3" fmla="*/ 168743 h 176241"/>
              <a:gd name="connsiteX4" fmla="*/ 1524000 w 1724526"/>
              <a:gd name="connsiteY4" fmla="*/ 72490 h 176241"/>
              <a:gd name="connsiteX5" fmla="*/ 1724526 w 1724526"/>
              <a:gd name="connsiteY5" fmla="*/ 32385 h 176241"/>
              <a:gd name="connsiteX0" fmla="*/ 0 w 1724526"/>
              <a:gd name="connsiteY0" fmla="*/ 1756 h 191425"/>
              <a:gd name="connsiteX1" fmla="*/ 328864 w 1724526"/>
              <a:gd name="connsiteY1" fmla="*/ 17798 h 191425"/>
              <a:gd name="connsiteX2" fmla="*/ 232610 w 1724526"/>
              <a:gd name="connsiteY2" fmla="*/ 178219 h 191425"/>
              <a:gd name="connsiteX3" fmla="*/ 1259305 w 1724526"/>
              <a:gd name="connsiteY3" fmla="*/ 170198 h 191425"/>
              <a:gd name="connsiteX4" fmla="*/ 1524000 w 1724526"/>
              <a:gd name="connsiteY4" fmla="*/ 73945 h 191425"/>
              <a:gd name="connsiteX5" fmla="*/ 1724526 w 1724526"/>
              <a:gd name="connsiteY5" fmla="*/ 33840 h 191425"/>
              <a:gd name="connsiteX0" fmla="*/ 0 w 1724526"/>
              <a:gd name="connsiteY0" fmla="*/ 1756 h 194944"/>
              <a:gd name="connsiteX1" fmla="*/ 328864 w 1724526"/>
              <a:gd name="connsiteY1" fmla="*/ 17798 h 194944"/>
              <a:gd name="connsiteX2" fmla="*/ 232610 w 1724526"/>
              <a:gd name="connsiteY2" fmla="*/ 178219 h 194944"/>
              <a:gd name="connsiteX3" fmla="*/ 1443789 w 1724526"/>
              <a:gd name="connsiteY3" fmla="*/ 178219 h 194944"/>
              <a:gd name="connsiteX4" fmla="*/ 1524000 w 1724526"/>
              <a:gd name="connsiteY4" fmla="*/ 73945 h 194944"/>
              <a:gd name="connsiteX5" fmla="*/ 1724526 w 1724526"/>
              <a:gd name="connsiteY5" fmla="*/ 33840 h 194944"/>
              <a:gd name="connsiteX0" fmla="*/ 0 w 1724526"/>
              <a:gd name="connsiteY0" fmla="*/ 1756 h 195853"/>
              <a:gd name="connsiteX1" fmla="*/ 328864 w 1724526"/>
              <a:gd name="connsiteY1" fmla="*/ 17798 h 195853"/>
              <a:gd name="connsiteX2" fmla="*/ 232610 w 1724526"/>
              <a:gd name="connsiteY2" fmla="*/ 178219 h 195853"/>
              <a:gd name="connsiteX3" fmla="*/ 1443789 w 1724526"/>
              <a:gd name="connsiteY3" fmla="*/ 178219 h 195853"/>
              <a:gd name="connsiteX4" fmla="*/ 1491916 w 1724526"/>
              <a:gd name="connsiteY4" fmla="*/ 57903 h 195853"/>
              <a:gd name="connsiteX5" fmla="*/ 1724526 w 1724526"/>
              <a:gd name="connsiteY5" fmla="*/ 33840 h 195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526" h="195853">
                <a:moveTo>
                  <a:pt x="0" y="1756"/>
                </a:moveTo>
                <a:cubicBezTo>
                  <a:pt x="50131" y="5098"/>
                  <a:pt x="290096" y="-11612"/>
                  <a:pt x="328864" y="17798"/>
                </a:cubicBezTo>
                <a:cubicBezTo>
                  <a:pt x="367632" y="47208"/>
                  <a:pt x="46789" y="151482"/>
                  <a:pt x="232610" y="178219"/>
                </a:cubicBezTo>
                <a:cubicBezTo>
                  <a:pt x="418431" y="204956"/>
                  <a:pt x="1233905" y="198272"/>
                  <a:pt x="1443789" y="178219"/>
                </a:cubicBezTo>
                <a:cubicBezTo>
                  <a:pt x="1653673" y="158166"/>
                  <a:pt x="1445126" y="81966"/>
                  <a:pt x="1491916" y="57903"/>
                </a:cubicBezTo>
                <a:cubicBezTo>
                  <a:pt x="1538706" y="33840"/>
                  <a:pt x="1660358" y="31166"/>
                  <a:pt x="1724526" y="33840"/>
                </a:cubicBezTo>
              </a:path>
            </a:pathLst>
          </a:custGeom>
          <a:noFill/>
          <a:ln>
            <a:solidFill>
              <a:srgbClr val="00B0F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ZoneTexte 52"/>
          <p:cNvSpPr txBox="1"/>
          <p:nvPr/>
        </p:nvSpPr>
        <p:spPr>
          <a:xfrm>
            <a:off x="8292485" y="4436839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faisceau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7257186" y="4082140"/>
            <a:ext cx="10574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LHR-CF21</a:t>
            </a:r>
            <a:endParaRPr lang="fr-FR" sz="1000" b="1" dirty="0">
              <a:solidFill>
                <a:schemeClr val="accent5">
                  <a:lumMod val="25000"/>
                </a:schemeClr>
              </a:solidFill>
              <a:latin typeface="Josefin Sans" pitchFamily="2" charset="0"/>
            </a:endParaRPr>
          </a:p>
        </p:txBody>
      </p:sp>
      <p:pic>
        <p:nvPicPr>
          <p:cNvPr id="56" name="Image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761" y="302538"/>
            <a:ext cx="608176" cy="548903"/>
          </a:xfrm>
          <a:prstGeom prst="rect">
            <a:avLst/>
          </a:prstGeom>
        </p:spPr>
      </p:pic>
      <p:grpSp>
        <p:nvGrpSpPr>
          <p:cNvPr id="2" name="Groupe 1"/>
          <p:cNvGrpSpPr/>
          <p:nvPr/>
        </p:nvGrpSpPr>
        <p:grpSpPr>
          <a:xfrm>
            <a:off x="7719622" y="2500115"/>
            <a:ext cx="1297052" cy="788097"/>
            <a:chOff x="7719622" y="2500115"/>
            <a:chExt cx="1297052" cy="788097"/>
          </a:xfrm>
        </p:grpSpPr>
        <p:sp>
          <p:nvSpPr>
            <p:cNvPr id="8" name="Forme libre 7"/>
            <p:cNvSpPr/>
            <p:nvPr/>
          </p:nvSpPr>
          <p:spPr>
            <a:xfrm>
              <a:off x="7719622" y="2500115"/>
              <a:ext cx="1297052" cy="772474"/>
            </a:xfrm>
            <a:custGeom>
              <a:avLst/>
              <a:gdLst>
                <a:gd name="connsiteX0" fmla="*/ 17344 w 1271353"/>
                <a:gd name="connsiteY0" fmla="*/ 768045 h 768045"/>
                <a:gd name="connsiteX1" fmla="*/ 73491 w 1271353"/>
                <a:gd name="connsiteY1" fmla="*/ 615645 h 768045"/>
                <a:gd name="connsiteX2" fmla="*/ 602881 w 1271353"/>
                <a:gd name="connsiteY2" fmla="*/ 639709 h 768045"/>
                <a:gd name="connsiteX3" fmla="*/ 1236544 w 1271353"/>
                <a:gd name="connsiteY3" fmla="*/ 607624 h 768045"/>
                <a:gd name="connsiteX4" fmla="*/ 1172375 w 1271353"/>
                <a:gd name="connsiteY4" fmla="*/ 86256 h 768045"/>
                <a:gd name="connsiteX5" fmla="*/ 1036017 w 1271353"/>
                <a:gd name="connsiteY5" fmla="*/ 6045 h 768045"/>
                <a:gd name="connsiteX0" fmla="*/ 17344 w 1309743"/>
                <a:gd name="connsiteY0" fmla="*/ 772474 h 772474"/>
                <a:gd name="connsiteX1" fmla="*/ 73491 w 1309743"/>
                <a:gd name="connsiteY1" fmla="*/ 620074 h 772474"/>
                <a:gd name="connsiteX2" fmla="*/ 602881 w 1309743"/>
                <a:gd name="connsiteY2" fmla="*/ 644138 h 772474"/>
                <a:gd name="connsiteX3" fmla="*/ 1236544 w 1309743"/>
                <a:gd name="connsiteY3" fmla="*/ 612053 h 772474"/>
                <a:gd name="connsiteX4" fmla="*/ 1273975 w 1309743"/>
                <a:gd name="connsiteY4" fmla="*/ 75055 h 772474"/>
                <a:gd name="connsiteX5" fmla="*/ 1036017 w 1309743"/>
                <a:gd name="connsiteY5" fmla="*/ 10474 h 772474"/>
                <a:gd name="connsiteX0" fmla="*/ 4653 w 1297052"/>
                <a:gd name="connsiteY0" fmla="*/ 772474 h 772474"/>
                <a:gd name="connsiteX1" fmla="*/ 131139 w 1297052"/>
                <a:gd name="connsiteY1" fmla="*/ 620074 h 772474"/>
                <a:gd name="connsiteX2" fmla="*/ 590190 w 1297052"/>
                <a:gd name="connsiteY2" fmla="*/ 644138 h 772474"/>
                <a:gd name="connsiteX3" fmla="*/ 1223853 w 1297052"/>
                <a:gd name="connsiteY3" fmla="*/ 612053 h 772474"/>
                <a:gd name="connsiteX4" fmla="*/ 1261284 w 1297052"/>
                <a:gd name="connsiteY4" fmla="*/ 75055 h 772474"/>
                <a:gd name="connsiteX5" fmla="*/ 1023326 w 1297052"/>
                <a:gd name="connsiteY5" fmla="*/ 10474 h 77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7052" h="772474">
                  <a:moveTo>
                    <a:pt x="4653" y="772474"/>
                  </a:moveTo>
                  <a:cubicBezTo>
                    <a:pt x="-16069" y="706968"/>
                    <a:pt x="33549" y="641463"/>
                    <a:pt x="131139" y="620074"/>
                  </a:cubicBezTo>
                  <a:cubicBezTo>
                    <a:pt x="228729" y="598685"/>
                    <a:pt x="408071" y="645475"/>
                    <a:pt x="590190" y="644138"/>
                  </a:cubicBezTo>
                  <a:cubicBezTo>
                    <a:pt x="772309" y="642801"/>
                    <a:pt x="1112004" y="706900"/>
                    <a:pt x="1223853" y="612053"/>
                  </a:cubicBezTo>
                  <a:cubicBezTo>
                    <a:pt x="1335702" y="517206"/>
                    <a:pt x="1294705" y="175318"/>
                    <a:pt x="1261284" y="75055"/>
                  </a:cubicBezTo>
                  <a:cubicBezTo>
                    <a:pt x="1227863" y="-25208"/>
                    <a:pt x="1074794" y="448"/>
                    <a:pt x="1023326" y="10474"/>
                  </a:cubicBezTo>
                </a:path>
              </a:pathLst>
            </a:custGeom>
            <a:noFill/>
            <a:ln>
              <a:solidFill>
                <a:srgbClr val="00B05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9A539576-B040-416B-9E06-7F9F6C8DF7D8}"/>
                </a:ext>
              </a:extLst>
            </p:cNvPr>
            <p:cNvSpPr txBox="1"/>
            <p:nvPr/>
          </p:nvSpPr>
          <p:spPr>
            <a:xfrm>
              <a:off x="7965822" y="2927838"/>
              <a:ext cx="105085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 smtClean="0">
                  <a:solidFill>
                    <a:srgbClr val="00B050"/>
                  </a:solidFill>
                  <a:latin typeface="Josefin Sans" pitchFamily="2" charset="0"/>
                </a:rPr>
                <a:t>Courant (</a:t>
              </a:r>
              <a:r>
                <a:rPr lang="fr-FR" sz="1050" dirty="0" err="1" smtClean="0">
                  <a:solidFill>
                    <a:srgbClr val="00B050"/>
                  </a:solidFill>
                  <a:latin typeface="Josefin Sans" pitchFamily="2" charset="0"/>
                </a:rPr>
                <a:t>pA</a:t>
              </a:r>
              <a:r>
                <a:rPr lang="fr-FR" sz="1050" dirty="0" smtClean="0">
                  <a:solidFill>
                    <a:srgbClr val="00B050"/>
                  </a:solidFill>
                  <a:latin typeface="Josefin Sans" pitchFamily="2" charset="0"/>
                </a:rPr>
                <a:t>)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9A539576-B040-416B-9E06-7F9F6C8DF7D8}"/>
                </a:ext>
              </a:extLst>
            </p:cNvPr>
            <p:cNvSpPr txBox="1"/>
            <p:nvPr/>
          </p:nvSpPr>
          <p:spPr>
            <a:xfrm>
              <a:off x="7965822" y="3011213"/>
              <a:ext cx="10508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rgbClr val="00B050"/>
                  </a:solidFill>
                  <a:latin typeface="Josefin Sans" pitchFamily="2" charset="0"/>
                </a:rPr>
                <a:t>&gt;</a:t>
              </a:r>
            </a:p>
          </p:txBody>
        </p:sp>
      </p:grpSp>
      <p:sp>
        <p:nvSpPr>
          <p:cNvPr id="18" name="ZoneTexte 17"/>
          <p:cNvSpPr txBox="1"/>
          <p:nvPr/>
        </p:nvSpPr>
        <p:spPr>
          <a:xfrm>
            <a:off x="0" y="4958834"/>
            <a:ext cx="16001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err="1" smtClean="0">
                <a:solidFill>
                  <a:schemeClr val="tx1"/>
                </a:solidFill>
              </a:rPr>
              <a:t>L.Daudin</a:t>
            </a:r>
            <a:r>
              <a:rPr lang="fr-FR" sz="600" dirty="0" smtClean="0">
                <a:solidFill>
                  <a:schemeClr val="tx1"/>
                </a:solidFill>
              </a:rPr>
              <a:t> – RIF </a:t>
            </a:r>
            <a:r>
              <a:rPr lang="fr-FR" sz="600" dirty="0" err="1" smtClean="0">
                <a:solidFill>
                  <a:schemeClr val="tx1"/>
                </a:solidFill>
              </a:rPr>
              <a:t>IJCLab</a:t>
            </a:r>
            <a:r>
              <a:rPr lang="fr-FR" sz="600" dirty="0" smtClean="0">
                <a:solidFill>
                  <a:schemeClr val="tx1"/>
                </a:solidFill>
              </a:rPr>
              <a:t>  Avril-2022 -  </a:t>
            </a:r>
            <a:fld id="{A2D9AD90-1A26-436A-964E-1506DD6EF20C}" type="slidenum">
              <a:rPr lang="fr-FR" sz="600" smtClean="0">
                <a:solidFill>
                  <a:schemeClr val="tx1"/>
                </a:solidFill>
              </a:rPr>
              <a:t>14</a:t>
            </a:fld>
            <a:r>
              <a:rPr lang="fr-FR" sz="600" dirty="0" smtClean="0">
                <a:solidFill>
                  <a:schemeClr val="tx1"/>
                </a:solidFill>
              </a:rPr>
              <a:t>/38</a:t>
            </a:r>
            <a:endParaRPr lang="fr-FR" sz="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 descr="Ordinateur avec un remplissage uni">
            <a:extLst>
              <a:ext uri="{FF2B5EF4-FFF2-40B4-BE49-F238E27FC236}">
                <a16:creationId xmlns:a16="http://schemas.microsoft.com/office/drawing/2014/main" id="{94633045-6622-4DEC-BEFF-BDF7AE509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715311" y="1956064"/>
            <a:ext cx="1462367" cy="1462367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FDAD00CA-14A7-443A-8A9E-4B1CB4185F77}"/>
              </a:ext>
            </a:extLst>
          </p:cNvPr>
          <p:cNvSpPr txBox="1"/>
          <p:nvPr/>
        </p:nvSpPr>
        <p:spPr>
          <a:xfrm>
            <a:off x="5585387" y="2500115"/>
            <a:ext cx="8757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smtClean="0">
                <a:solidFill>
                  <a:srgbClr val="00B0F0"/>
                </a:solidFill>
                <a:latin typeface="Josefin Sans" pitchFamily="2" charset="0"/>
              </a:rPr>
              <a:t>Ethernet</a:t>
            </a: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5"/>
          <a:srcRect l="1364" r="3629"/>
          <a:stretch/>
        </p:blipFill>
        <p:spPr>
          <a:xfrm rot="10800000" flipH="1">
            <a:off x="6846233" y="3215282"/>
            <a:ext cx="1788711" cy="1894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Trapèze 30"/>
          <p:cNvSpPr/>
          <p:nvPr/>
        </p:nvSpPr>
        <p:spPr>
          <a:xfrm rot="5400000" flipV="1">
            <a:off x="8235357" y="3879119"/>
            <a:ext cx="366964" cy="1450321"/>
          </a:xfrm>
          <a:prstGeom prst="trapezoid">
            <a:avLst>
              <a:gd name="adj" fmla="val 37096"/>
            </a:avLst>
          </a:prstGeom>
          <a:solidFill>
            <a:srgbClr val="92D050">
              <a:alpha val="2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"/>
          <a:stretch/>
        </p:blipFill>
        <p:spPr>
          <a:xfrm>
            <a:off x="6858000" y="2190217"/>
            <a:ext cx="1931682" cy="892524"/>
          </a:xfrm>
          <a:prstGeom prst="rect">
            <a:avLst/>
          </a:prstGeom>
        </p:spPr>
      </p:pic>
      <p:sp>
        <p:nvSpPr>
          <p:cNvPr id="20" name="Forme libre 19"/>
          <p:cNvSpPr/>
          <p:nvPr/>
        </p:nvSpPr>
        <p:spPr>
          <a:xfrm>
            <a:off x="5149516" y="2556960"/>
            <a:ext cx="1724526" cy="195853"/>
          </a:xfrm>
          <a:custGeom>
            <a:avLst/>
            <a:gdLst>
              <a:gd name="connsiteX0" fmla="*/ 0 w 1724526"/>
              <a:gd name="connsiteY0" fmla="*/ 0 h 171296"/>
              <a:gd name="connsiteX1" fmla="*/ 208547 w 1724526"/>
              <a:gd name="connsiteY1" fmla="*/ 32084 h 171296"/>
              <a:gd name="connsiteX2" fmla="*/ 649705 w 1724526"/>
              <a:gd name="connsiteY2" fmla="*/ 152400 h 171296"/>
              <a:gd name="connsiteX3" fmla="*/ 1195137 w 1724526"/>
              <a:gd name="connsiteY3" fmla="*/ 160421 h 171296"/>
              <a:gd name="connsiteX4" fmla="*/ 1507958 w 1724526"/>
              <a:gd name="connsiteY4" fmla="*/ 48126 h 171296"/>
              <a:gd name="connsiteX5" fmla="*/ 1724526 w 1724526"/>
              <a:gd name="connsiteY5" fmla="*/ 32084 h 171296"/>
              <a:gd name="connsiteX0" fmla="*/ 0 w 1724526"/>
              <a:gd name="connsiteY0" fmla="*/ 0 h 154501"/>
              <a:gd name="connsiteX1" fmla="*/ 208547 w 1724526"/>
              <a:gd name="connsiteY1" fmla="*/ 32084 h 154501"/>
              <a:gd name="connsiteX2" fmla="*/ 649705 w 1724526"/>
              <a:gd name="connsiteY2" fmla="*/ 152400 h 154501"/>
              <a:gd name="connsiteX3" fmla="*/ 1187116 w 1724526"/>
              <a:gd name="connsiteY3" fmla="*/ 104273 h 154501"/>
              <a:gd name="connsiteX4" fmla="*/ 1507958 w 1724526"/>
              <a:gd name="connsiteY4" fmla="*/ 48126 h 154501"/>
              <a:gd name="connsiteX5" fmla="*/ 1724526 w 1724526"/>
              <a:gd name="connsiteY5" fmla="*/ 32084 h 154501"/>
              <a:gd name="connsiteX0" fmla="*/ 0 w 1724526"/>
              <a:gd name="connsiteY0" fmla="*/ 0 h 170114"/>
              <a:gd name="connsiteX1" fmla="*/ 208547 w 1724526"/>
              <a:gd name="connsiteY1" fmla="*/ 32084 h 170114"/>
              <a:gd name="connsiteX2" fmla="*/ 633663 w 1724526"/>
              <a:gd name="connsiteY2" fmla="*/ 168442 h 170114"/>
              <a:gd name="connsiteX3" fmla="*/ 1187116 w 1724526"/>
              <a:gd name="connsiteY3" fmla="*/ 104273 h 170114"/>
              <a:gd name="connsiteX4" fmla="*/ 1507958 w 1724526"/>
              <a:gd name="connsiteY4" fmla="*/ 48126 h 170114"/>
              <a:gd name="connsiteX5" fmla="*/ 1724526 w 1724526"/>
              <a:gd name="connsiteY5" fmla="*/ 32084 h 170114"/>
              <a:gd name="connsiteX0" fmla="*/ 0 w 1724526"/>
              <a:gd name="connsiteY0" fmla="*/ 0 h 184499"/>
              <a:gd name="connsiteX1" fmla="*/ 208547 w 1724526"/>
              <a:gd name="connsiteY1" fmla="*/ 32084 h 184499"/>
              <a:gd name="connsiteX2" fmla="*/ 633663 w 1724526"/>
              <a:gd name="connsiteY2" fmla="*/ 168442 h 184499"/>
              <a:gd name="connsiteX3" fmla="*/ 1259305 w 1724526"/>
              <a:gd name="connsiteY3" fmla="*/ 168442 h 184499"/>
              <a:gd name="connsiteX4" fmla="*/ 1507958 w 1724526"/>
              <a:gd name="connsiteY4" fmla="*/ 48126 h 184499"/>
              <a:gd name="connsiteX5" fmla="*/ 1724526 w 1724526"/>
              <a:gd name="connsiteY5" fmla="*/ 32084 h 184499"/>
              <a:gd name="connsiteX0" fmla="*/ 0 w 1724526"/>
              <a:gd name="connsiteY0" fmla="*/ 0 h 183086"/>
              <a:gd name="connsiteX1" fmla="*/ 208547 w 1724526"/>
              <a:gd name="connsiteY1" fmla="*/ 32084 h 183086"/>
              <a:gd name="connsiteX2" fmla="*/ 633663 w 1724526"/>
              <a:gd name="connsiteY2" fmla="*/ 168442 h 183086"/>
              <a:gd name="connsiteX3" fmla="*/ 1259305 w 1724526"/>
              <a:gd name="connsiteY3" fmla="*/ 168442 h 183086"/>
              <a:gd name="connsiteX4" fmla="*/ 1524000 w 1724526"/>
              <a:gd name="connsiteY4" fmla="*/ 72189 h 183086"/>
              <a:gd name="connsiteX5" fmla="*/ 1724526 w 1724526"/>
              <a:gd name="connsiteY5" fmla="*/ 32084 h 183086"/>
              <a:gd name="connsiteX0" fmla="*/ 0 w 1724526"/>
              <a:gd name="connsiteY0" fmla="*/ 5980 h 190707"/>
              <a:gd name="connsiteX1" fmla="*/ 240632 w 1724526"/>
              <a:gd name="connsiteY1" fmla="*/ 14001 h 190707"/>
              <a:gd name="connsiteX2" fmla="*/ 633663 w 1724526"/>
              <a:gd name="connsiteY2" fmla="*/ 174422 h 190707"/>
              <a:gd name="connsiteX3" fmla="*/ 1259305 w 1724526"/>
              <a:gd name="connsiteY3" fmla="*/ 174422 h 190707"/>
              <a:gd name="connsiteX4" fmla="*/ 1524000 w 1724526"/>
              <a:gd name="connsiteY4" fmla="*/ 78169 h 190707"/>
              <a:gd name="connsiteX5" fmla="*/ 1724526 w 1724526"/>
              <a:gd name="connsiteY5" fmla="*/ 38064 h 190707"/>
              <a:gd name="connsiteX0" fmla="*/ 0 w 1724526"/>
              <a:gd name="connsiteY0" fmla="*/ 6564 h 196821"/>
              <a:gd name="connsiteX1" fmla="*/ 240632 w 1724526"/>
              <a:gd name="connsiteY1" fmla="*/ 14585 h 196821"/>
              <a:gd name="connsiteX2" fmla="*/ 457200 w 1724526"/>
              <a:gd name="connsiteY2" fmla="*/ 183027 h 196821"/>
              <a:gd name="connsiteX3" fmla="*/ 1259305 w 1724526"/>
              <a:gd name="connsiteY3" fmla="*/ 175006 h 196821"/>
              <a:gd name="connsiteX4" fmla="*/ 1524000 w 1724526"/>
              <a:gd name="connsiteY4" fmla="*/ 78753 h 196821"/>
              <a:gd name="connsiteX5" fmla="*/ 1724526 w 1724526"/>
              <a:gd name="connsiteY5" fmla="*/ 38648 h 196821"/>
              <a:gd name="connsiteX0" fmla="*/ 0 w 1724526"/>
              <a:gd name="connsiteY0" fmla="*/ 4816 h 181108"/>
              <a:gd name="connsiteX1" fmla="*/ 240632 w 1724526"/>
              <a:gd name="connsiteY1" fmla="*/ 12837 h 181108"/>
              <a:gd name="connsiteX2" fmla="*/ 433136 w 1724526"/>
              <a:gd name="connsiteY2" fmla="*/ 157216 h 181108"/>
              <a:gd name="connsiteX3" fmla="*/ 1259305 w 1724526"/>
              <a:gd name="connsiteY3" fmla="*/ 173258 h 181108"/>
              <a:gd name="connsiteX4" fmla="*/ 1524000 w 1724526"/>
              <a:gd name="connsiteY4" fmla="*/ 77005 h 181108"/>
              <a:gd name="connsiteX5" fmla="*/ 1724526 w 1724526"/>
              <a:gd name="connsiteY5" fmla="*/ 36900 h 181108"/>
              <a:gd name="connsiteX0" fmla="*/ 0 w 1724526"/>
              <a:gd name="connsiteY0" fmla="*/ 0 h 175282"/>
              <a:gd name="connsiteX1" fmla="*/ 200527 w 1724526"/>
              <a:gd name="connsiteY1" fmla="*/ 32084 h 175282"/>
              <a:gd name="connsiteX2" fmla="*/ 433136 w 1724526"/>
              <a:gd name="connsiteY2" fmla="*/ 152400 h 175282"/>
              <a:gd name="connsiteX3" fmla="*/ 1259305 w 1724526"/>
              <a:gd name="connsiteY3" fmla="*/ 168442 h 175282"/>
              <a:gd name="connsiteX4" fmla="*/ 1524000 w 1724526"/>
              <a:gd name="connsiteY4" fmla="*/ 72189 h 175282"/>
              <a:gd name="connsiteX5" fmla="*/ 1724526 w 1724526"/>
              <a:gd name="connsiteY5" fmla="*/ 32084 h 175282"/>
              <a:gd name="connsiteX0" fmla="*/ 0 w 1724526"/>
              <a:gd name="connsiteY0" fmla="*/ 301 h 176241"/>
              <a:gd name="connsiteX1" fmla="*/ 328864 w 1724526"/>
              <a:gd name="connsiteY1" fmla="*/ 16343 h 176241"/>
              <a:gd name="connsiteX2" fmla="*/ 433136 w 1724526"/>
              <a:gd name="connsiteY2" fmla="*/ 152701 h 176241"/>
              <a:gd name="connsiteX3" fmla="*/ 1259305 w 1724526"/>
              <a:gd name="connsiteY3" fmla="*/ 168743 h 176241"/>
              <a:gd name="connsiteX4" fmla="*/ 1524000 w 1724526"/>
              <a:gd name="connsiteY4" fmla="*/ 72490 h 176241"/>
              <a:gd name="connsiteX5" fmla="*/ 1724526 w 1724526"/>
              <a:gd name="connsiteY5" fmla="*/ 32385 h 176241"/>
              <a:gd name="connsiteX0" fmla="*/ 0 w 1724526"/>
              <a:gd name="connsiteY0" fmla="*/ 1756 h 191425"/>
              <a:gd name="connsiteX1" fmla="*/ 328864 w 1724526"/>
              <a:gd name="connsiteY1" fmla="*/ 17798 h 191425"/>
              <a:gd name="connsiteX2" fmla="*/ 232610 w 1724526"/>
              <a:gd name="connsiteY2" fmla="*/ 178219 h 191425"/>
              <a:gd name="connsiteX3" fmla="*/ 1259305 w 1724526"/>
              <a:gd name="connsiteY3" fmla="*/ 170198 h 191425"/>
              <a:gd name="connsiteX4" fmla="*/ 1524000 w 1724526"/>
              <a:gd name="connsiteY4" fmla="*/ 73945 h 191425"/>
              <a:gd name="connsiteX5" fmla="*/ 1724526 w 1724526"/>
              <a:gd name="connsiteY5" fmla="*/ 33840 h 191425"/>
              <a:gd name="connsiteX0" fmla="*/ 0 w 1724526"/>
              <a:gd name="connsiteY0" fmla="*/ 1756 h 194944"/>
              <a:gd name="connsiteX1" fmla="*/ 328864 w 1724526"/>
              <a:gd name="connsiteY1" fmla="*/ 17798 h 194944"/>
              <a:gd name="connsiteX2" fmla="*/ 232610 w 1724526"/>
              <a:gd name="connsiteY2" fmla="*/ 178219 h 194944"/>
              <a:gd name="connsiteX3" fmla="*/ 1443789 w 1724526"/>
              <a:gd name="connsiteY3" fmla="*/ 178219 h 194944"/>
              <a:gd name="connsiteX4" fmla="*/ 1524000 w 1724526"/>
              <a:gd name="connsiteY4" fmla="*/ 73945 h 194944"/>
              <a:gd name="connsiteX5" fmla="*/ 1724526 w 1724526"/>
              <a:gd name="connsiteY5" fmla="*/ 33840 h 194944"/>
              <a:gd name="connsiteX0" fmla="*/ 0 w 1724526"/>
              <a:gd name="connsiteY0" fmla="*/ 1756 h 195853"/>
              <a:gd name="connsiteX1" fmla="*/ 328864 w 1724526"/>
              <a:gd name="connsiteY1" fmla="*/ 17798 h 195853"/>
              <a:gd name="connsiteX2" fmla="*/ 232610 w 1724526"/>
              <a:gd name="connsiteY2" fmla="*/ 178219 h 195853"/>
              <a:gd name="connsiteX3" fmla="*/ 1443789 w 1724526"/>
              <a:gd name="connsiteY3" fmla="*/ 178219 h 195853"/>
              <a:gd name="connsiteX4" fmla="*/ 1491916 w 1724526"/>
              <a:gd name="connsiteY4" fmla="*/ 57903 h 195853"/>
              <a:gd name="connsiteX5" fmla="*/ 1724526 w 1724526"/>
              <a:gd name="connsiteY5" fmla="*/ 33840 h 195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526" h="195853">
                <a:moveTo>
                  <a:pt x="0" y="1756"/>
                </a:moveTo>
                <a:cubicBezTo>
                  <a:pt x="50131" y="5098"/>
                  <a:pt x="290096" y="-11612"/>
                  <a:pt x="328864" y="17798"/>
                </a:cubicBezTo>
                <a:cubicBezTo>
                  <a:pt x="367632" y="47208"/>
                  <a:pt x="46789" y="151482"/>
                  <a:pt x="232610" y="178219"/>
                </a:cubicBezTo>
                <a:cubicBezTo>
                  <a:pt x="418431" y="204956"/>
                  <a:pt x="1233905" y="198272"/>
                  <a:pt x="1443789" y="178219"/>
                </a:cubicBezTo>
                <a:cubicBezTo>
                  <a:pt x="1653673" y="158166"/>
                  <a:pt x="1445126" y="81966"/>
                  <a:pt x="1491916" y="57903"/>
                </a:cubicBezTo>
                <a:cubicBezTo>
                  <a:pt x="1538706" y="33840"/>
                  <a:pt x="1660358" y="31166"/>
                  <a:pt x="1724526" y="33840"/>
                </a:cubicBezTo>
              </a:path>
            </a:pathLst>
          </a:custGeom>
          <a:noFill/>
          <a:ln>
            <a:solidFill>
              <a:srgbClr val="00B0F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ZoneTexte 52"/>
          <p:cNvSpPr txBox="1"/>
          <p:nvPr/>
        </p:nvSpPr>
        <p:spPr>
          <a:xfrm>
            <a:off x="8292485" y="4436839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faisceau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371DAA1-B6D2-4125-8C41-CFAE75474F04}"/>
              </a:ext>
            </a:extLst>
          </p:cNvPr>
          <p:cNvSpPr txBox="1"/>
          <p:nvPr/>
        </p:nvSpPr>
        <p:spPr>
          <a:xfrm>
            <a:off x="5040225" y="2134392"/>
            <a:ext cx="1833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 smtClean="0">
                <a:solidFill>
                  <a:srgbClr val="0070C0"/>
                </a:solidFill>
                <a:latin typeface="Josefin Sans" pitchFamily="2" charset="0"/>
              </a:rPr>
              <a:t>« :</a:t>
            </a:r>
            <a:r>
              <a:rPr lang="fr-FR" sz="900" dirty="0" err="1" smtClean="0">
                <a:solidFill>
                  <a:srgbClr val="0070C0"/>
                </a:solidFill>
                <a:latin typeface="Josefin Sans" pitchFamily="2" charset="0"/>
              </a:rPr>
              <a:t>MEASure:CURRent:DC</a:t>
            </a:r>
            <a:r>
              <a:rPr lang="fr-FR" b="1" dirty="0" smtClean="0">
                <a:solidFill>
                  <a:srgbClr val="0070C0"/>
                </a:solidFill>
                <a:latin typeface="Josefin Sans" pitchFamily="2" charset="0"/>
              </a:rPr>
              <a:t>?</a:t>
            </a:r>
            <a:r>
              <a:rPr lang="fr-FR" sz="900" dirty="0" smtClean="0">
                <a:solidFill>
                  <a:srgbClr val="0070C0"/>
                </a:solidFill>
                <a:latin typeface="Josefin Sans" pitchFamily="2" charset="0"/>
              </a:rPr>
              <a:t> »</a:t>
            </a:r>
            <a:endParaRPr lang="fr-FR" sz="900" dirty="0">
              <a:solidFill>
                <a:srgbClr val="0070C0"/>
              </a:solidFill>
              <a:latin typeface="Josefin Sans" pitchFamily="2" charset="0"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4086031" y="1977242"/>
            <a:ext cx="3737810" cy="276999"/>
            <a:chOff x="4284806" y="1910975"/>
            <a:chExt cx="3737810" cy="276999"/>
          </a:xfrm>
        </p:grpSpPr>
        <p:sp>
          <p:nvSpPr>
            <p:cNvPr id="2" name="Ellipse 1"/>
            <p:cNvSpPr/>
            <p:nvPr/>
          </p:nvSpPr>
          <p:spPr>
            <a:xfrm>
              <a:off x="4303101" y="1916429"/>
              <a:ext cx="244246" cy="24408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FDAD00CA-14A7-443A-8A9E-4B1CB4185F77}"/>
                </a:ext>
              </a:extLst>
            </p:cNvPr>
            <p:cNvSpPr txBox="1"/>
            <p:nvPr/>
          </p:nvSpPr>
          <p:spPr>
            <a:xfrm>
              <a:off x="4284806" y="1910975"/>
              <a:ext cx="37378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i="1" dirty="0" smtClean="0">
                  <a:solidFill>
                    <a:schemeClr val="accent1"/>
                  </a:solidFill>
                  <a:latin typeface="Josefin Sans" pitchFamily="2" charset="0"/>
                </a:rPr>
                <a:t>1</a:t>
              </a:r>
              <a:r>
                <a:rPr lang="fr-FR" sz="1200" i="1" dirty="0" smtClean="0">
                  <a:solidFill>
                    <a:schemeClr val="accent1"/>
                  </a:solidFill>
                  <a:latin typeface="Josefin Sans" pitchFamily="2" charset="0"/>
                </a:rPr>
                <a:t>  </a:t>
              </a:r>
              <a:r>
                <a:rPr lang="fr-FR" sz="1200" i="1" dirty="0" smtClean="0">
                  <a:solidFill>
                    <a:schemeClr val="accent1"/>
                  </a:solidFill>
                  <a:latin typeface="Josefin Sans" pitchFamily="2" charset="0"/>
                  <a:sym typeface="Wingdings" panose="05000000000000000000" pitchFamily="2" charset="2"/>
                </a:rPr>
                <a:t>  </a:t>
              </a:r>
              <a:r>
                <a:rPr lang="fr-FR" sz="1200" i="1" dirty="0" smtClean="0">
                  <a:solidFill>
                    <a:schemeClr val="accent1"/>
                  </a:solidFill>
                  <a:latin typeface="Josefin Sans" pitchFamily="2" charset="0"/>
                </a:rPr>
                <a:t> Envoie Cmd par l’IOC</a:t>
              </a:r>
              <a:endParaRPr lang="fr-FR" sz="1000" i="1" dirty="0">
                <a:solidFill>
                  <a:schemeClr val="accent1"/>
                </a:solidFill>
                <a:latin typeface="Josefin Sans" pitchFamily="2" charset="0"/>
              </a:endParaRPr>
            </a:p>
          </p:txBody>
        </p:sp>
      </p:grp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CADA6679-EEE4-40D4-804C-BC465A02074E}"/>
              </a:ext>
            </a:extLst>
          </p:cNvPr>
          <p:cNvCxnSpPr>
            <a:cxnSpLocks/>
          </p:cNvCxnSpPr>
          <p:nvPr/>
        </p:nvCxnSpPr>
        <p:spPr>
          <a:xfrm>
            <a:off x="5161659" y="2414810"/>
            <a:ext cx="1465729" cy="0"/>
          </a:xfrm>
          <a:prstGeom prst="straightConnector1">
            <a:avLst/>
          </a:prstGeom>
          <a:ln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7257186" y="4082140"/>
            <a:ext cx="10574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LHR-CF21</a:t>
            </a:r>
            <a:endParaRPr lang="fr-FR" sz="1000" b="1" dirty="0">
              <a:solidFill>
                <a:schemeClr val="accent5">
                  <a:lumMod val="25000"/>
                </a:schemeClr>
              </a:solidFill>
              <a:latin typeface="Josefin Sans" pitchFamily="2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3875464" y="3190403"/>
            <a:ext cx="126830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IOC EPICS</a:t>
            </a:r>
          </a:p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(Serveur)</a:t>
            </a:r>
            <a:endParaRPr lang="fr-FR" sz="1600" dirty="0">
              <a:solidFill>
                <a:schemeClr val="tx1"/>
              </a:solidFill>
            </a:endParaRPr>
          </a:p>
        </p:txBody>
      </p:sp>
      <p:grpSp>
        <p:nvGrpSpPr>
          <p:cNvPr id="21" name="Groupe 20"/>
          <p:cNvGrpSpPr/>
          <p:nvPr/>
        </p:nvGrpSpPr>
        <p:grpSpPr>
          <a:xfrm>
            <a:off x="7719622" y="2500115"/>
            <a:ext cx="1297052" cy="788097"/>
            <a:chOff x="7719622" y="2500115"/>
            <a:chExt cx="1297052" cy="788097"/>
          </a:xfrm>
        </p:grpSpPr>
        <p:sp>
          <p:nvSpPr>
            <p:cNvPr id="22" name="Forme libre 21"/>
            <p:cNvSpPr/>
            <p:nvPr/>
          </p:nvSpPr>
          <p:spPr>
            <a:xfrm>
              <a:off x="7719622" y="2500115"/>
              <a:ext cx="1297052" cy="772474"/>
            </a:xfrm>
            <a:custGeom>
              <a:avLst/>
              <a:gdLst>
                <a:gd name="connsiteX0" fmla="*/ 17344 w 1271353"/>
                <a:gd name="connsiteY0" fmla="*/ 768045 h 768045"/>
                <a:gd name="connsiteX1" fmla="*/ 73491 w 1271353"/>
                <a:gd name="connsiteY1" fmla="*/ 615645 h 768045"/>
                <a:gd name="connsiteX2" fmla="*/ 602881 w 1271353"/>
                <a:gd name="connsiteY2" fmla="*/ 639709 h 768045"/>
                <a:gd name="connsiteX3" fmla="*/ 1236544 w 1271353"/>
                <a:gd name="connsiteY3" fmla="*/ 607624 h 768045"/>
                <a:gd name="connsiteX4" fmla="*/ 1172375 w 1271353"/>
                <a:gd name="connsiteY4" fmla="*/ 86256 h 768045"/>
                <a:gd name="connsiteX5" fmla="*/ 1036017 w 1271353"/>
                <a:gd name="connsiteY5" fmla="*/ 6045 h 768045"/>
                <a:gd name="connsiteX0" fmla="*/ 17344 w 1309743"/>
                <a:gd name="connsiteY0" fmla="*/ 772474 h 772474"/>
                <a:gd name="connsiteX1" fmla="*/ 73491 w 1309743"/>
                <a:gd name="connsiteY1" fmla="*/ 620074 h 772474"/>
                <a:gd name="connsiteX2" fmla="*/ 602881 w 1309743"/>
                <a:gd name="connsiteY2" fmla="*/ 644138 h 772474"/>
                <a:gd name="connsiteX3" fmla="*/ 1236544 w 1309743"/>
                <a:gd name="connsiteY3" fmla="*/ 612053 h 772474"/>
                <a:gd name="connsiteX4" fmla="*/ 1273975 w 1309743"/>
                <a:gd name="connsiteY4" fmla="*/ 75055 h 772474"/>
                <a:gd name="connsiteX5" fmla="*/ 1036017 w 1309743"/>
                <a:gd name="connsiteY5" fmla="*/ 10474 h 772474"/>
                <a:gd name="connsiteX0" fmla="*/ 4653 w 1297052"/>
                <a:gd name="connsiteY0" fmla="*/ 772474 h 772474"/>
                <a:gd name="connsiteX1" fmla="*/ 131139 w 1297052"/>
                <a:gd name="connsiteY1" fmla="*/ 620074 h 772474"/>
                <a:gd name="connsiteX2" fmla="*/ 590190 w 1297052"/>
                <a:gd name="connsiteY2" fmla="*/ 644138 h 772474"/>
                <a:gd name="connsiteX3" fmla="*/ 1223853 w 1297052"/>
                <a:gd name="connsiteY3" fmla="*/ 612053 h 772474"/>
                <a:gd name="connsiteX4" fmla="*/ 1261284 w 1297052"/>
                <a:gd name="connsiteY4" fmla="*/ 75055 h 772474"/>
                <a:gd name="connsiteX5" fmla="*/ 1023326 w 1297052"/>
                <a:gd name="connsiteY5" fmla="*/ 10474 h 77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7052" h="772474">
                  <a:moveTo>
                    <a:pt x="4653" y="772474"/>
                  </a:moveTo>
                  <a:cubicBezTo>
                    <a:pt x="-16069" y="706968"/>
                    <a:pt x="33549" y="641463"/>
                    <a:pt x="131139" y="620074"/>
                  </a:cubicBezTo>
                  <a:cubicBezTo>
                    <a:pt x="228729" y="598685"/>
                    <a:pt x="408071" y="645475"/>
                    <a:pt x="590190" y="644138"/>
                  </a:cubicBezTo>
                  <a:cubicBezTo>
                    <a:pt x="772309" y="642801"/>
                    <a:pt x="1112004" y="706900"/>
                    <a:pt x="1223853" y="612053"/>
                  </a:cubicBezTo>
                  <a:cubicBezTo>
                    <a:pt x="1335702" y="517206"/>
                    <a:pt x="1294705" y="175318"/>
                    <a:pt x="1261284" y="75055"/>
                  </a:cubicBezTo>
                  <a:cubicBezTo>
                    <a:pt x="1227863" y="-25208"/>
                    <a:pt x="1074794" y="448"/>
                    <a:pt x="1023326" y="10474"/>
                  </a:cubicBezTo>
                </a:path>
              </a:pathLst>
            </a:custGeom>
            <a:noFill/>
            <a:ln>
              <a:solidFill>
                <a:srgbClr val="00B05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9A539576-B040-416B-9E06-7F9F6C8DF7D8}"/>
                </a:ext>
              </a:extLst>
            </p:cNvPr>
            <p:cNvSpPr txBox="1"/>
            <p:nvPr/>
          </p:nvSpPr>
          <p:spPr>
            <a:xfrm>
              <a:off x="7965822" y="2927838"/>
              <a:ext cx="105085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 smtClean="0">
                  <a:solidFill>
                    <a:srgbClr val="00B050"/>
                  </a:solidFill>
                  <a:latin typeface="Josefin Sans" pitchFamily="2" charset="0"/>
                </a:rPr>
                <a:t>Courant (</a:t>
              </a:r>
              <a:r>
                <a:rPr lang="fr-FR" sz="1050" dirty="0" err="1" smtClean="0">
                  <a:solidFill>
                    <a:srgbClr val="00B050"/>
                  </a:solidFill>
                  <a:latin typeface="Josefin Sans" pitchFamily="2" charset="0"/>
                </a:rPr>
                <a:t>pA</a:t>
              </a:r>
              <a:r>
                <a:rPr lang="fr-FR" sz="1050" dirty="0" smtClean="0">
                  <a:solidFill>
                    <a:srgbClr val="00B050"/>
                  </a:solidFill>
                  <a:latin typeface="Josefin Sans" pitchFamily="2" charset="0"/>
                </a:rPr>
                <a:t>)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9A539576-B040-416B-9E06-7F9F6C8DF7D8}"/>
                </a:ext>
              </a:extLst>
            </p:cNvPr>
            <p:cNvSpPr txBox="1"/>
            <p:nvPr/>
          </p:nvSpPr>
          <p:spPr>
            <a:xfrm>
              <a:off x="7965822" y="3011213"/>
              <a:ext cx="10508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rgbClr val="00B050"/>
                  </a:solidFill>
                  <a:latin typeface="Josefin Sans" pitchFamily="2" charset="0"/>
                </a:rPr>
                <a:t>&gt;</a:t>
              </a:r>
            </a:p>
          </p:txBody>
        </p:sp>
      </p:grpSp>
      <p:sp>
        <p:nvSpPr>
          <p:cNvPr id="28" name="ZoneTexte 27"/>
          <p:cNvSpPr txBox="1"/>
          <p:nvPr/>
        </p:nvSpPr>
        <p:spPr>
          <a:xfrm>
            <a:off x="0" y="4958834"/>
            <a:ext cx="16001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err="1" smtClean="0">
                <a:solidFill>
                  <a:schemeClr val="tx1"/>
                </a:solidFill>
              </a:rPr>
              <a:t>L.Daudin</a:t>
            </a:r>
            <a:r>
              <a:rPr lang="fr-FR" sz="600" dirty="0" smtClean="0">
                <a:solidFill>
                  <a:schemeClr val="tx1"/>
                </a:solidFill>
              </a:rPr>
              <a:t> – RIF </a:t>
            </a:r>
            <a:r>
              <a:rPr lang="fr-FR" sz="600" dirty="0" err="1" smtClean="0">
                <a:solidFill>
                  <a:schemeClr val="tx1"/>
                </a:solidFill>
              </a:rPr>
              <a:t>IJCLab</a:t>
            </a:r>
            <a:r>
              <a:rPr lang="fr-FR" sz="600" dirty="0" smtClean="0">
                <a:solidFill>
                  <a:schemeClr val="tx1"/>
                </a:solidFill>
              </a:rPr>
              <a:t>  Avril-2022 -  </a:t>
            </a:r>
            <a:fld id="{A2D9AD90-1A26-436A-964E-1506DD6EF20C}" type="slidenum">
              <a:rPr lang="fr-FR" sz="600" smtClean="0">
                <a:solidFill>
                  <a:schemeClr val="tx1"/>
                </a:solidFill>
              </a:rPr>
              <a:t>15</a:t>
            </a:fld>
            <a:r>
              <a:rPr lang="fr-FR" sz="600" dirty="0" smtClean="0">
                <a:solidFill>
                  <a:schemeClr val="tx1"/>
                </a:solidFill>
              </a:rPr>
              <a:t>/38</a:t>
            </a:r>
            <a:endParaRPr lang="fr-FR" sz="600" dirty="0">
              <a:solidFill>
                <a:schemeClr val="tx1"/>
              </a:solidFill>
            </a:endParaRPr>
          </a:p>
        </p:txBody>
      </p:sp>
      <p:sp>
        <p:nvSpPr>
          <p:cNvPr id="34" name="Google Shape;468;p31"/>
          <p:cNvSpPr txBox="1">
            <a:spLocks noGrp="1"/>
          </p:cNvSpPr>
          <p:nvPr>
            <p:ph type="title"/>
          </p:nvPr>
        </p:nvSpPr>
        <p:spPr>
          <a:xfrm>
            <a:off x="1456927" y="223465"/>
            <a:ext cx="5994631" cy="9511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 i="1" dirty="0" smtClean="0"/>
              <a:t>Principe d’un</a:t>
            </a:r>
            <a:r>
              <a:rPr lang="en" sz="2400" dirty="0" smtClean="0"/>
              <a:t> </a:t>
            </a:r>
            <a:r>
              <a:rPr lang="en" sz="3200" dirty="0" smtClean="0"/>
              <a:t>IOC </a:t>
            </a:r>
            <a:r>
              <a:rPr lang="en" sz="2400" dirty="0" smtClean="0"/>
              <a:t/>
            </a:r>
            <a:br>
              <a:rPr lang="en" sz="2400" dirty="0" smtClean="0"/>
            </a:br>
            <a:r>
              <a:rPr lang="en" sz="2000" b="0" i="1" dirty="0" smtClean="0"/>
              <a:t>exemple : mesure d’intensité Faisceau</a:t>
            </a:r>
            <a:r>
              <a:rPr lang="en" sz="2400" dirty="0" smtClean="0"/>
              <a:t/>
            </a:r>
            <a:br>
              <a:rPr lang="en" sz="2400" dirty="0" smtClean="0"/>
            </a:br>
            <a:endParaRPr sz="2400" dirty="0"/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761" y="302538"/>
            <a:ext cx="608176" cy="54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51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oneTexte 31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3788645" y="2325298"/>
            <a:ext cx="857905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fr-FR" sz="700" b="1" dirty="0" smtClean="0">
              <a:solidFill>
                <a:schemeClr val="tx1"/>
              </a:solidFill>
              <a:latin typeface="Josefin Sans" pitchFamily="2" charset="0"/>
            </a:endParaRPr>
          </a:p>
          <a:p>
            <a:pPr algn="ctr"/>
            <a:r>
              <a:rPr lang="fr-FR" sz="700" b="1" dirty="0" smtClean="0">
                <a:solidFill>
                  <a:schemeClr val="tx1"/>
                </a:solidFill>
                <a:latin typeface="Josefin Sans" pitchFamily="2" charset="0"/>
              </a:rPr>
              <a:t>LHR-CF21:IMes</a:t>
            </a:r>
          </a:p>
          <a:p>
            <a:pPr algn="ctr"/>
            <a:r>
              <a:rPr lang="fr-FR" sz="700" b="1" dirty="0" smtClean="0">
                <a:solidFill>
                  <a:schemeClr val="tx1"/>
                </a:solidFill>
                <a:latin typeface="Josefin Sans" pitchFamily="2" charset="0"/>
              </a:rPr>
              <a:t>=</a:t>
            </a:r>
          </a:p>
          <a:p>
            <a:pPr algn="ctr"/>
            <a:r>
              <a:rPr lang="fr-FR" sz="700" b="1" dirty="0" smtClean="0">
                <a:solidFill>
                  <a:schemeClr val="tx1"/>
                </a:solidFill>
                <a:latin typeface="Josefin Sans" pitchFamily="2" charset="0"/>
              </a:rPr>
              <a:t>0,087 </a:t>
            </a:r>
            <a:r>
              <a:rPr lang="fr-FR" sz="700" b="1" dirty="0" err="1" smtClean="0">
                <a:solidFill>
                  <a:schemeClr val="tx1"/>
                </a:solidFill>
                <a:latin typeface="Josefin Sans" pitchFamily="2" charset="0"/>
              </a:rPr>
              <a:t>fA</a:t>
            </a:r>
            <a:endParaRPr lang="fr-FR" sz="700" b="1" dirty="0">
              <a:solidFill>
                <a:schemeClr val="tx1"/>
              </a:solidFill>
              <a:latin typeface="Josefin Sans" pitchFamily="2" charset="0"/>
            </a:endParaRPr>
          </a:p>
        </p:txBody>
      </p:sp>
      <p:pic>
        <p:nvPicPr>
          <p:cNvPr id="5" name="Graphique 4" descr="Ordinateur avec un remplissage uni">
            <a:extLst>
              <a:ext uri="{FF2B5EF4-FFF2-40B4-BE49-F238E27FC236}">
                <a16:creationId xmlns:a16="http://schemas.microsoft.com/office/drawing/2014/main" id="{94633045-6622-4DEC-BEFF-BDF7AE509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715311" y="1956064"/>
            <a:ext cx="1462367" cy="1462367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FDAD00CA-14A7-443A-8A9E-4B1CB4185F77}"/>
              </a:ext>
            </a:extLst>
          </p:cNvPr>
          <p:cNvSpPr txBox="1"/>
          <p:nvPr/>
        </p:nvSpPr>
        <p:spPr>
          <a:xfrm>
            <a:off x="5585387" y="2500115"/>
            <a:ext cx="8757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smtClean="0">
                <a:solidFill>
                  <a:srgbClr val="00B0F0"/>
                </a:solidFill>
                <a:latin typeface="Josefin Sans" pitchFamily="2" charset="0"/>
              </a:rPr>
              <a:t>Ethernet</a:t>
            </a: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5"/>
          <a:srcRect l="1364" r="3629"/>
          <a:stretch/>
        </p:blipFill>
        <p:spPr>
          <a:xfrm rot="10800000" flipH="1">
            <a:off x="6846233" y="3215282"/>
            <a:ext cx="1788711" cy="1894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Trapèze 30"/>
          <p:cNvSpPr/>
          <p:nvPr/>
        </p:nvSpPr>
        <p:spPr>
          <a:xfrm rot="5400000" flipV="1">
            <a:off x="8235357" y="3879119"/>
            <a:ext cx="366964" cy="1450321"/>
          </a:xfrm>
          <a:prstGeom prst="trapezoid">
            <a:avLst>
              <a:gd name="adj" fmla="val 37096"/>
            </a:avLst>
          </a:prstGeom>
          <a:solidFill>
            <a:srgbClr val="92D050">
              <a:alpha val="2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"/>
          <a:stretch/>
        </p:blipFill>
        <p:spPr>
          <a:xfrm>
            <a:off x="6858000" y="2190217"/>
            <a:ext cx="1931682" cy="892524"/>
          </a:xfrm>
          <a:prstGeom prst="rect">
            <a:avLst/>
          </a:prstGeom>
        </p:spPr>
      </p:pic>
      <p:sp>
        <p:nvSpPr>
          <p:cNvPr id="39" name="ZoneTexte 38"/>
          <p:cNvSpPr txBox="1"/>
          <p:nvPr/>
        </p:nvSpPr>
        <p:spPr>
          <a:xfrm>
            <a:off x="3812344" y="3366210"/>
            <a:ext cx="126830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IOC EPICS</a:t>
            </a:r>
          </a:p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(Serveur)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20" name="Forme libre 19"/>
          <p:cNvSpPr/>
          <p:nvPr/>
        </p:nvSpPr>
        <p:spPr>
          <a:xfrm>
            <a:off x="5149516" y="2556960"/>
            <a:ext cx="1724526" cy="195853"/>
          </a:xfrm>
          <a:custGeom>
            <a:avLst/>
            <a:gdLst>
              <a:gd name="connsiteX0" fmla="*/ 0 w 1724526"/>
              <a:gd name="connsiteY0" fmla="*/ 0 h 171296"/>
              <a:gd name="connsiteX1" fmla="*/ 208547 w 1724526"/>
              <a:gd name="connsiteY1" fmla="*/ 32084 h 171296"/>
              <a:gd name="connsiteX2" fmla="*/ 649705 w 1724526"/>
              <a:gd name="connsiteY2" fmla="*/ 152400 h 171296"/>
              <a:gd name="connsiteX3" fmla="*/ 1195137 w 1724526"/>
              <a:gd name="connsiteY3" fmla="*/ 160421 h 171296"/>
              <a:gd name="connsiteX4" fmla="*/ 1507958 w 1724526"/>
              <a:gd name="connsiteY4" fmla="*/ 48126 h 171296"/>
              <a:gd name="connsiteX5" fmla="*/ 1724526 w 1724526"/>
              <a:gd name="connsiteY5" fmla="*/ 32084 h 171296"/>
              <a:gd name="connsiteX0" fmla="*/ 0 w 1724526"/>
              <a:gd name="connsiteY0" fmla="*/ 0 h 154501"/>
              <a:gd name="connsiteX1" fmla="*/ 208547 w 1724526"/>
              <a:gd name="connsiteY1" fmla="*/ 32084 h 154501"/>
              <a:gd name="connsiteX2" fmla="*/ 649705 w 1724526"/>
              <a:gd name="connsiteY2" fmla="*/ 152400 h 154501"/>
              <a:gd name="connsiteX3" fmla="*/ 1187116 w 1724526"/>
              <a:gd name="connsiteY3" fmla="*/ 104273 h 154501"/>
              <a:gd name="connsiteX4" fmla="*/ 1507958 w 1724526"/>
              <a:gd name="connsiteY4" fmla="*/ 48126 h 154501"/>
              <a:gd name="connsiteX5" fmla="*/ 1724526 w 1724526"/>
              <a:gd name="connsiteY5" fmla="*/ 32084 h 154501"/>
              <a:gd name="connsiteX0" fmla="*/ 0 w 1724526"/>
              <a:gd name="connsiteY0" fmla="*/ 0 h 170114"/>
              <a:gd name="connsiteX1" fmla="*/ 208547 w 1724526"/>
              <a:gd name="connsiteY1" fmla="*/ 32084 h 170114"/>
              <a:gd name="connsiteX2" fmla="*/ 633663 w 1724526"/>
              <a:gd name="connsiteY2" fmla="*/ 168442 h 170114"/>
              <a:gd name="connsiteX3" fmla="*/ 1187116 w 1724526"/>
              <a:gd name="connsiteY3" fmla="*/ 104273 h 170114"/>
              <a:gd name="connsiteX4" fmla="*/ 1507958 w 1724526"/>
              <a:gd name="connsiteY4" fmla="*/ 48126 h 170114"/>
              <a:gd name="connsiteX5" fmla="*/ 1724526 w 1724526"/>
              <a:gd name="connsiteY5" fmla="*/ 32084 h 170114"/>
              <a:gd name="connsiteX0" fmla="*/ 0 w 1724526"/>
              <a:gd name="connsiteY0" fmla="*/ 0 h 184499"/>
              <a:gd name="connsiteX1" fmla="*/ 208547 w 1724526"/>
              <a:gd name="connsiteY1" fmla="*/ 32084 h 184499"/>
              <a:gd name="connsiteX2" fmla="*/ 633663 w 1724526"/>
              <a:gd name="connsiteY2" fmla="*/ 168442 h 184499"/>
              <a:gd name="connsiteX3" fmla="*/ 1259305 w 1724526"/>
              <a:gd name="connsiteY3" fmla="*/ 168442 h 184499"/>
              <a:gd name="connsiteX4" fmla="*/ 1507958 w 1724526"/>
              <a:gd name="connsiteY4" fmla="*/ 48126 h 184499"/>
              <a:gd name="connsiteX5" fmla="*/ 1724526 w 1724526"/>
              <a:gd name="connsiteY5" fmla="*/ 32084 h 184499"/>
              <a:gd name="connsiteX0" fmla="*/ 0 w 1724526"/>
              <a:gd name="connsiteY0" fmla="*/ 0 h 183086"/>
              <a:gd name="connsiteX1" fmla="*/ 208547 w 1724526"/>
              <a:gd name="connsiteY1" fmla="*/ 32084 h 183086"/>
              <a:gd name="connsiteX2" fmla="*/ 633663 w 1724526"/>
              <a:gd name="connsiteY2" fmla="*/ 168442 h 183086"/>
              <a:gd name="connsiteX3" fmla="*/ 1259305 w 1724526"/>
              <a:gd name="connsiteY3" fmla="*/ 168442 h 183086"/>
              <a:gd name="connsiteX4" fmla="*/ 1524000 w 1724526"/>
              <a:gd name="connsiteY4" fmla="*/ 72189 h 183086"/>
              <a:gd name="connsiteX5" fmla="*/ 1724526 w 1724526"/>
              <a:gd name="connsiteY5" fmla="*/ 32084 h 183086"/>
              <a:gd name="connsiteX0" fmla="*/ 0 w 1724526"/>
              <a:gd name="connsiteY0" fmla="*/ 5980 h 190707"/>
              <a:gd name="connsiteX1" fmla="*/ 240632 w 1724526"/>
              <a:gd name="connsiteY1" fmla="*/ 14001 h 190707"/>
              <a:gd name="connsiteX2" fmla="*/ 633663 w 1724526"/>
              <a:gd name="connsiteY2" fmla="*/ 174422 h 190707"/>
              <a:gd name="connsiteX3" fmla="*/ 1259305 w 1724526"/>
              <a:gd name="connsiteY3" fmla="*/ 174422 h 190707"/>
              <a:gd name="connsiteX4" fmla="*/ 1524000 w 1724526"/>
              <a:gd name="connsiteY4" fmla="*/ 78169 h 190707"/>
              <a:gd name="connsiteX5" fmla="*/ 1724526 w 1724526"/>
              <a:gd name="connsiteY5" fmla="*/ 38064 h 190707"/>
              <a:gd name="connsiteX0" fmla="*/ 0 w 1724526"/>
              <a:gd name="connsiteY0" fmla="*/ 6564 h 196821"/>
              <a:gd name="connsiteX1" fmla="*/ 240632 w 1724526"/>
              <a:gd name="connsiteY1" fmla="*/ 14585 h 196821"/>
              <a:gd name="connsiteX2" fmla="*/ 457200 w 1724526"/>
              <a:gd name="connsiteY2" fmla="*/ 183027 h 196821"/>
              <a:gd name="connsiteX3" fmla="*/ 1259305 w 1724526"/>
              <a:gd name="connsiteY3" fmla="*/ 175006 h 196821"/>
              <a:gd name="connsiteX4" fmla="*/ 1524000 w 1724526"/>
              <a:gd name="connsiteY4" fmla="*/ 78753 h 196821"/>
              <a:gd name="connsiteX5" fmla="*/ 1724526 w 1724526"/>
              <a:gd name="connsiteY5" fmla="*/ 38648 h 196821"/>
              <a:gd name="connsiteX0" fmla="*/ 0 w 1724526"/>
              <a:gd name="connsiteY0" fmla="*/ 4816 h 181108"/>
              <a:gd name="connsiteX1" fmla="*/ 240632 w 1724526"/>
              <a:gd name="connsiteY1" fmla="*/ 12837 h 181108"/>
              <a:gd name="connsiteX2" fmla="*/ 433136 w 1724526"/>
              <a:gd name="connsiteY2" fmla="*/ 157216 h 181108"/>
              <a:gd name="connsiteX3" fmla="*/ 1259305 w 1724526"/>
              <a:gd name="connsiteY3" fmla="*/ 173258 h 181108"/>
              <a:gd name="connsiteX4" fmla="*/ 1524000 w 1724526"/>
              <a:gd name="connsiteY4" fmla="*/ 77005 h 181108"/>
              <a:gd name="connsiteX5" fmla="*/ 1724526 w 1724526"/>
              <a:gd name="connsiteY5" fmla="*/ 36900 h 181108"/>
              <a:gd name="connsiteX0" fmla="*/ 0 w 1724526"/>
              <a:gd name="connsiteY0" fmla="*/ 0 h 175282"/>
              <a:gd name="connsiteX1" fmla="*/ 200527 w 1724526"/>
              <a:gd name="connsiteY1" fmla="*/ 32084 h 175282"/>
              <a:gd name="connsiteX2" fmla="*/ 433136 w 1724526"/>
              <a:gd name="connsiteY2" fmla="*/ 152400 h 175282"/>
              <a:gd name="connsiteX3" fmla="*/ 1259305 w 1724526"/>
              <a:gd name="connsiteY3" fmla="*/ 168442 h 175282"/>
              <a:gd name="connsiteX4" fmla="*/ 1524000 w 1724526"/>
              <a:gd name="connsiteY4" fmla="*/ 72189 h 175282"/>
              <a:gd name="connsiteX5" fmla="*/ 1724526 w 1724526"/>
              <a:gd name="connsiteY5" fmla="*/ 32084 h 175282"/>
              <a:gd name="connsiteX0" fmla="*/ 0 w 1724526"/>
              <a:gd name="connsiteY0" fmla="*/ 301 h 176241"/>
              <a:gd name="connsiteX1" fmla="*/ 328864 w 1724526"/>
              <a:gd name="connsiteY1" fmla="*/ 16343 h 176241"/>
              <a:gd name="connsiteX2" fmla="*/ 433136 w 1724526"/>
              <a:gd name="connsiteY2" fmla="*/ 152701 h 176241"/>
              <a:gd name="connsiteX3" fmla="*/ 1259305 w 1724526"/>
              <a:gd name="connsiteY3" fmla="*/ 168743 h 176241"/>
              <a:gd name="connsiteX4" fmla="*/ 1524000 w 1724526"/>
              <a:gd name="connsiteY4" fmla="*/ 72490 h 176241"/>
              <a:gd name="connsiteX5" fmla="*/ 1724526 w 1724526"/>
              <a:gd name="connsiteY5" fmla="*/ 32385 h 176241"/>
              <a:gd name="connsiteX0" fmla="*/ 0 w 1724526"/>
              <a:gd name="connsiteY0" fmla="*/ 1756 h 191425"/>
              <a:gd name="connsiteX1" fmla="*/ 328864 w 1724526"/>
              <a:gd name="connsiteY1" fmla="*/ 17798 h 191425"/>
              <a:gd name="connsiteX2" fmla="*/ 232610 w 1724526"/>
              <a:gd name="connsiteY2" fmla="*/ 178219 h 191425"/>
              <a:gd name="connsiteX3" fmla="*/ 1259305 w 1724526"/>
              <a:gd name="connsiteY3" fmla="*/ 170198 h 191425"/>
              <a:gd name="connsiteX4" fmla="*/ 1524000 w 1724526"/>
              <a:gd name="connsiteY4" fmla="*/ 73945 h 191425"/>
              <a:gd name="connsiteX5" fmla="*/ 1724526 w 1724526"/>
              <a:gd name="connsiteY5" fmla="*/ 33840 h 191425"/>
              <a:gd name="connsiteX0" fmla="*/ 0 w 1724526"/>
              <a:gd name="connsiteY0" fmla="*/ 1756 h 194944"/>
              <a:gd name="connsiteX1" fmla="*/ 328864 w 1724526"/>
              <a:gd name="connsiteY1" fmla="*/ 17798 h 194944"/>
              <a:gd name="connsiteX2" fmla="*/ 232610 w 1724526"/>
              <a:gd name="connsiteY2" fmla="*/ 178219 h 194944"/>
              <a:gd name="connsiteX3" fmla="*/ 1443789 w 1724526"/>
              <a:gd name="connsiteY3" fmla="*/ 178219 h 194944"/>
              <a:gd name="connsiteX4" fmla="*/ 1524000 w 1724526"/>
              <a:gd name="connsiteY4" fmla="*/ 73945 h 194944"/>
              <a:gd name="connsiteX5" fmla="*/ 1724526 w 1724526"/>
              <a:gd name="connsiteY5" fmla="*/ 33840 h 194944"/>
              <a:gd name="connsiteX0" fmla="*/ 0 w 1724526"/>
              <a:gd name="connsiteY0" fmla="*/ 1756 h 195853"/>
              <a:gd name="connsiteX1" fmla="*/ 328864 w 1724526"/>
              <a:gd name="connsiteY1" fmla="*/ 17798 h 195853"/>
              <a:gd name="connsiteX2" fmla="*/ 232610 w 1724526"/>
              <a:gd name="connsiteY2" fmla="*/ 178219 h 195853"/>
              <a:gd name="connsiteX3" fmla="*/ 1443789 w 1724526"/>
              <a:gd name="connsiteY3" fmla="*/ 178219 h 195853"/>
              <a:gd name="connsiteX4" fmla="*/ 1491916 w 1724526"/>
              <a:gd name="connsiteY4" fmla="*/ 57903 h 195853"/>
              <a:gd name="connsiteX5" fmla="*/ 1724526 w 1724526"/>
              <a:gd name="connsiteY5" fmla="*/ 33840 h 195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526" h="195853">
                <a:moveTo>
                  <a:pt x="0" y="1756"/>
                </a:moveTo>
                <a:cubicBezTo>
                  <a:pt x="50131" y="5098"/>
                  <a:pt x="290096" y="-11612"/>
                  <a:pt x="328864" y="17798"/>
                </a:cubicBezTo>
                <a:cubicBezTo>
                  <a:pt x="367632" y="47208"/>
                  <a:pt x="46789" y="151482"/>
                  <a:pt x="232610" y="178219"/>
                </a:cubicBezTo>
                <a:cubicBezTo>
                  <a:pt x="418431" y="204956"/>
                  <a:pt x="1233905" y="198272"/>
                  <a:pt x="1443789" y="178219"/>
                </a:cubicBezTo>
                <a:cubicBezTo>
                  <a:pt x="1653673" y="158166"/>
                  <a:pt x="1445126" y="81966"/>
                  <a:pt x="1491916" y="57903"/>
                </a:cubicBezTo>
                <a:cubicBezTo>
                  <a:pt x="1538706" y="33840"/>
                  <a:pt x="1660358" y="31166"/>
                  <a:pt x="1724526" y="33840"/>
                </a:cubicBezTo>
              </a:path>
            </a:pathLst>
          </a:custGeom>
          <a:noFill/>
          <a:ln>
            <a:solidFill>
              <a:srgbClr val="00B0F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ZoneTexte 52"/>
          <p:cNvSpPr txBox="1"/>
          <p:nvPr/>
        </p:nvSpPr>
        <p:spPr>
          <a:xfrm>
            <a:off x="8292485" y="4436839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faisceau</a:t>
            </a:r>
            <a:endParaRPr lang="fr-FR" dirty="0">
              <a:solidFill>
                <a:srgbClr val="00B050"/>
              </a:solidFill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4086031" y="1977242"/>
            <a:ext cx="3737810" cy="276999"/>
            <a:chOff x="4284806" y="1910975"/>
            <a:chExt cx="3737810" cy="276999"/>
          </a:xfrm>
        </p:grpSpPr>
        <p:sp>
          <p:nvSpPr>
            <p:cNvPr id="2" name="Ellipse 1"/>
            <p:cNvSpPr/>
            <p:nvPr/>
          </p:nvSpPr>
          <p:spPr>
            <a:xfrm>
              <a:off x="4303101" y="1916429"/>
              <a:ext cx="244246" cy="24408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FDAD00CA-14A7-443A-8A9E-4B1CB4185F77}"/>
                </a:ext>
              </a:extLst>
            </p:cNvPr>
            <p:cNvSpPr txBox="1"/>
            <p:nvPr/>
          </p:nvSpPr>
          <p:spPr>
            <a:xfrm>
              <a:off x="4284806" y="1910975"/>
              <a:ext cx="37378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i="1" dirty="0" smtClean="0">
                  <a:solidFill>
                    <a:schemeClr val="accent1"/>
                  </a:solidFill>
                  <a:latin typeface="Josefin Sans" pitchFamily="2" charset="0"/>
                </a:rPr>
                <a:t>1</a:t>
              </a:r>
              <a:r>
                <a:rPr lang="fr-FR" sz="1200" i="1" dirty="0" smtClean="0">
                  <a:solidFill>
                    <a:schemeClr val="accent1"/>
                  </a:solidFill>
                  <a:latin typeface="Josefin Sans" pitchFamily="2" charset="0"/>
                </a:rPr>
                <a:t>  </a:t>
              </a:r>
              <a:r>
                <a:rPr lang="fr-FR" sz="1200" i="1" dirty="0" smtClean="0">
                  <a:solidFill>
                    <a:schemeClr val="accent1"/>
                  </a:solidFill>
                  <a:latin typeface="Josefin Sans" pitchFamily="2" charset="0"/>
                  <a:sym typeface="Wingdings" panose="05000000000000000000" pitchFamily="2" charset="2"/>
                </a:rPr>
                <a:t>  </a:t>
              </a:r>
              <a:r>
                <a:rPr lang="fr-FR" sz="1200" i="1" dirty="0" smtClean="0">
                  <a:solidFill>
                    <a:schemeClr val="accent1"/>
                  </a:solidFill>
                  <a:latin typeface="Josefin Sans" pitchFamily="2" charset="0"/>
                </a:rPr>
                <a:t> Envoie Cmd par l’IOC</a:t>
              </a:r>
              <a:endParaRPr lang="fr-FR" sz="1000" i="1" dirty="0">
                <a:solidFill>
                  <a:schemeClr val="accent1"/>
                </a:solidFill>
                <a:latin typeface="Josefin Sans" pitchFamily="2" charset="0"/>
              </a:endParaRPr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4371DAA1-B6D2-4125-8C41-CFAE75474F04}"/>
              </a:ext>
            </a:extLst>
          </p:cNvPr>
          <p:cNvSpPr txBox="1"/>
          <p:nvPr/>
        </p:nvSpPr>
        <p:spPr>
          <a:xfrm>
            <a:off x="5276325" y="2877190"/>
            <a:ext cx="16550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 smtClean="0">
                <a:solidFill>
                  <a:srgbClr val="0070C0"/>
                </a:solidFill>
                <a:latin typeface="Josefin Sans" pitchFamily="2" charset="0"/>
              </a:rPr>
              <a:t>« </a:t>
            </a:r>
            <a:r>
              <a:rPr lang="fr-FR" sz="900" dirty="0" err="1" smtClean="0">
                <a:solidFill>
                  <a:srgbClr val="0070C0"/>
                </a:solidFill>
                <a:latin typeface="Josefin Sans" pitchFamily="2" charset="0"/>
              </a:rPr>
              <a:t>CURRent</a:t>
            </a:r>
            <a:r>
              <a:rPr lang="fr-FR" sz="900" dirty="0">
                <a:solidFill>
                  <a:srgbClr val="0070C0"/>
                </a:solidFill>
                <a:latin typeface="Josefin Sans" pitchFamily="2" charset="0"/>
              </a:rPr>
              <a:t> </a:t>
            </a:r>
            <a:r>
              <a:rPr lang="fr-FR" sz="900" dirty="0" smtClean="0">
                <a:solidFill>
                  <a:srgbClr val="0070C0"/>
                </a:solidFill>
                <a:latin typeface="Josefin Sans" pitchFamily="2" charset="0"/>
              </a:rPr>
              <a:t>= </a:t>
            </a:r>
            <a:r>
              <a:rPr lang="fr-FR" sz="900" b="1" dirty="0" smtClean="0">
                <a:solidFill>
                  <a:srgbClr val="0070C0"/>
                </a:solidFill>
                <a:latin typeface="Josefin Sans" pitchFamily="2" charset="0"/>
              </a:rPr>
              <a:t>0,000087pA</a:t>
            </a:r>
            <a:r>
              <a:rPr lang="fr-FR" sz="900" dirty="0" smtClean="0">
                <a:solidFill>
                  <a:srgbClr val="0070C0"/>
                </a:solidFill>
                <a:latin typeface="Josefin Sans" pitchFamily="2" charset="0"/>
              </a:rPr>
              <a:t>  »</a:t>
            </a:r>
            <a:endParaRPr lang="fr-FR" sz="900" dirty="0">
              <a:solidFill>
                <a:srgbClr val="0070C0"/>
              </a:solidFill>
              <a:latin typeface="Josefin Sans" pitchFamily="2" charset="0"/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CADA6679-EEE4-40D4-804C-BC465A02074E}"/>
              </a:ext>
            </a:extLst>
          </p:cNvPr>
          <p:cNvCxnSpPr>
            <a:cxnSpLocks/>
          </p:cNvCxnSpPr>
          <p:nvPr/>
        </p:nvCxnSpPr>
        <p:spPr>
          <a:xfrm flipH="1">
            <a:off x="5290392" y="2854376"/>
            <a:ext cx="1465729" cy="10464"/>
          </a:xfrm>
          <a:prstGeom prst="straightConnector1">
            <a:avLst/>
          </a:prstGeom>
          <a:ln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e 3"/>
          <p:cNvGrpSpPr/>
          <p:nvPr/>
        </p:nvGrpSpPr>
        <p:grpSpPr>
          <a:xfrm>
            <a:off x="4558685" y="3084352"/>
            <a:ext cx="2464608" cy="276999"/>
            <a:chOff x="4832224" y="3099982"/>
            <a:chExt cx="2464608" cy="276999"/>
          </a:xfrm>
        </p:grpSpPr>
        <p:sp>
          <p:nvSpPr>
            <p:cNvPr id="22" name="Ellipse 21"/>
            <p:cNvSpPr/>
            <p:nvPr/>
          </p:nvSpPr>
          <p:spPr>
            <a:xfrm>
              <a:off x="6982298" y="3112535"/>
              <a:ext cx="244246" cy="24408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FDAD00CA-14A7-443A-8A9E-4B1CB4185F77}"/>
                </a:ext>
              </a:extLst>
            </p:cNvPr>
            <p:cNvSpPr txBox="1"/>
            <p:nvPr/>
          </p:nvSpPr>
          <p:spPr>
            <a:xfrm>
              <a:off x="4832224" y="3099982"/>
              <a:ext cx="24646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i="1" dirty="0" smtClean="0">
                  <a:solidFill>
                    <a:schemeClr val="accent1"/>
                  </a:solidFill>
                  <a:latin typeface="Josefin Sans" pitchFamily="2" charset="0"/>
                </a:rPr>
                <a:t>Réponse de l’électromètre </a:t>
              </a:r>
              <a:r>
                <a:rPr lang="fr-FR" sz="1200" i="1" dirty="0" smtClean="0">
                  <a:solidFill>
                    <a:schemeClr val="accent1"/>
                  </a:solidFill>
                  <a:latin typeface="Josefin Sans" pitchFamily="2" charset="0"/>
                  <a:sym typeface="Wingdings" panose="05000000000000000000" pitchFamily="2" charset="2"/>
                </a:rPr>
                <a:t>    </a:t>
              </a:r>
              <a:r>
                <a:rPr lang="fr-FR" sz="1200" b="1" i="1" dirty="0" smtClean="0">
                  <a:solidFill>
                    <a:schemeClr val="accent1"/>
                  </a:solidFill>
                  <a:latin typeface="Josefin Sans" pitchFamily="2" charset="0"/>
                  <a:sym typeface="Wingdings" panose="05000000000000000000" pitchFamily="2" charset="2"/>
                </a:rPr>
                <a:t>2</a:t>
              </a:r>
              <a:endParaRPr lang="fr-FR" sz="1200" b="1" i="1" dirty="0">
                <a:solidFill>
                  <a:schemeClr val="accent1"/>
                </a:solidFill>
                <a:latin typeface="Josefin Sans" pitchFamily="2" charset="0"/>
              </a:endParaRPr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7257186" y="4082140"/>
            <a:ext cx="10574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LHR-CF21</a:t>
            </a:r>
            <a:endParaRPr lang="fr-FR" sz="1000" b="1" dirty="0">
              <a:solidFill>
                <a:schemeClr val="accent5">
                  <a:lumMod val="25000"/>
                </a:schemeClr>
              </a:solidFill>
              <a:latin typeface="Josefin Sans" pitchFamily="2" charset="0"/>
            </a:endParaRPr>
          </a:p>
        </p:txBody>
      </p:sp>
      <p:sp>
        <p:nvSpPr>
          <p:cNvPr id="33" name="Google Shape;468;p31"/>
          <p:cNvSpPr txBox="1">
            <a:spLocks/>
          </p:cNvSpPr>
          <p:nvPr/>
        </p:nvSpPr>
        <p:spPr>
          <a:xfrm>
            <a:off x="246527" y="4241039"/>
            <a:ext cx="4590168" cy="545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fr-FR" sz="2000" b="0" dirty="0" err="1" smtClean="0"/>
              <a:t>Process</a:t>
            </a:r>
            <a:r>
              <a:rPr lang="fr-FR" sz="2000" b="0" dirty="0" smtClean="0"/>
              <a:t> Variable : </a:t>
            </a:r>
            <a:r>
              <a:rPr lang="fr-FR" sz="2000" dirty="0" smtClean="0"/>
              <a:t>LHR-CF21:IMes</a:t>
            </a:r>
            <a:r>
              <a:rPr lang="fr-FR" sz="2000" b="0" dirty="0" smtClean="0"/>
              <a:t>  </a:t>
            </a:r>
            <a:r>
              <a:rPr lang="fr-FR" sz="2000" dirty="0" smtClean="0"/>
              <a:t>?</a:t>
            </a:r>
            <a:endParaRPr lang="fr-FR" sz="2400" dirty="0"/>
          </a:p>
        </p:txBody>
      </p:sp>
      <p:cxnSp>
        <p:nvCxnSpPr>
          <p:cNvPr id="11" name="Connecteur droit avec flèche 10"/>
          <p:cNvCxnSpPr>
            <a:stCxn id="33" idx="0"/>
          </p:cNvCxnSpPr>
          <p:nvPr/>
        </p:nvCxnSpPr>
        <p:spPr>
          <a:xfrm flipV="1">
            <a:off x="2541611" y="2614863"/>
            <a:ext cx="1485946" cy="1626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e 26"/>
          <p:cNvGrpSpPr/>
          <p:nvPr/>
        </p:nvGrpSpPr>
        <p:grpSpPr>
          <a:xfrm>
            <a:off x="7719622" y="2500115"/>
            <a:ext cx="1297052" cy="788097"/>
            <a:chOff x="7719622" y="2500115"/>
            <a:chExt cx="1297052" cy="788097"/>
          </a:xfrm>
        </p:grpSpPr>
        <p:sp>
          <p:nvSpPr>
            <p:cNvPr id="28" name="Forme libre 27"/>
            <p:cNvSpPr/>
            <p:nvPr/>
          </p:nvSpPr>
          <p:spPr>
            <a:xfrm>
              <a:off x="7719622" y="2500115"/>
              <a:ext cx="1297052" cy="772474"/>
            </a:xfrm>
            <a:custGeom>
              <a:avLst/>
              <a:gdLst>
                <a:gd name="connsiteX0" fmla="*/ 17344 w 1271353"/>
                <a:gd name="connsiteY0" fmla="*/ 768045 h 768045"/>
                <a:gd name="connsiteX1" fmla="*/ 73491 w 1271353"/>
                <a:gd name="connsiteY1" fmla="*/ 615645 h 768045"/>
                <a:gd name="connsiteX2" fmla="*/ 602881 w 1271353"/>
                <a:gd name="connsiteY2" fmla="*/ 639709 h 768045"/>
                <a:gd name="connsiteX3" fmla="*/ 1236544 w 1271353"/>
                <a:gd name="connsiteY3" fmla="*/ 607624 h 768045"/>
                <a:gd name="connsiteX4" fmla="*/ 1172375 w 1271353"/>
                <a:gd name="connsiteY4" fmla="*/ 86256 h 768045"/>
                <a:gd name="connsiteX5" fmla="*/ 1036017 w 1271353"/>
                <a:gd name="connsiteY5" fmla="*/ 6045 h 768045"/>
                <a:gd name="connsiteX0" fmla="*/ 17344 w 1309743"/>
                <a:gd name="connsiteY0" fmla="*/ 772474 h 772474"/>
                <a:gd name="connsiteX1" fmla="*/ 73491 w 1309743"/>
                <a:gd name="connsiteY1" fmla="*/ 620074 h 772474"/>
                <a:gd name="connsiteX2" fmla="*/ 602881 w 1309743"/>
                <a:gd name="connsiteY2" fmla="*/ 644138 h 772474"/>
                <a:gd name="connsiteX3" fmla="*/ 1236544 w 1309743"/>
                <a:gd name="connsiteY3" fmla="*/ 612053 h 772474"/>
                <a:gd name="connsiteX4" fmla="*/ 1273975 w 1309743"/>
                <a:gd name="connsiteY4" fmla="*/ 75055 h 772474"/>
                <a:gd name="connsiteX5" fmla="*/ 1036017 w 1309743"/>
                <a:gd name="connsiteY5" fmla="*/ 10474 h 772474"/>
                <a:gd name="connsiteX0" fmla="*/ 4653 w 1297052"/>
                <a:gd name="connsiteY0" fmla="*/ 772474 h 772474"/>
                <a:gd name="connsiteX1" fmla="*/ 131139 w 1297052"/>
                <a:gd name="connsiteY1" fmla="*/ 620074 h 772474"/>
                <a:gd name="connsiteX2" fmla="*/ 590190 w 1297052"/>
                <a:gd name="connsiteY2" fmla="*/ 644138 h 772474"/>
                <a:gd name="connsiteX3" fmla="*/ 1223853 w 1297052"/>
                <a:gd name="connsiteY3" fmla="*/ 612053 h 772474"/>
                <a:gd name="connsiteX4" fmla="*/ 1261284 w 1297052"/>
                <a:gd name="connsiteY4" fmla="*/ 75055 h 772474"/>
                <a:gd name="connsiteX5" fmla="*/ 1023326 w 1297052"/>
                <a:gd name="connsiteY5" fmla="*/ 10474 h 77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7052" h="772474">
                  <a:moveTo>
                    <a:pt x="4653" y="772474"/>
                  </a:moveTo>
                  <a:cubicBezTo>
                    <a:pt x="-16069" y="706968"/>
                    <a:pt x="33549" y="641463"/>
                    <a:pt x="131139" y="620074"/>
                  </a:cubicBezTo>
                  <a:cubicBezTo>
                    <a:pt x="228729" y="598685"/>
                    <a:pt x="408071" y="645475"/>
                    <a:pt x="590190" y="644138"/>
                  </a:cubicBezTo>
                  <a:cubicBezTo>
                    <a:pt x="772309" y="642801"/>
                    <a:pt x="1112004" y="706900"/>
                    <a:pt x="1223853" y="612053"/>
                  </a:cubicBezTo>
                  <a:cubicBezTo>
                    <a:pt x="1335702" y="517206"/>
                    <a:pt x="1294705" y="175318"/>
                    <a:pt x="1261284" y="75055"/>
                  </a:cubicBezTo>
                  <a:cubicBezTo>
                    <a:pt x="1227863" y="-25208"/>
                    <a:pt x="1074794" y="448"/>
                    <a:pt x="1023326" y="10474"/>
                  </a:cubicBezTo>
                </a:path>
              </a:pathLst>
            </a:custGeom>
            <a:noFill/>
            <a:ln>
              <a:solidFill>
                <a:srgbClr val="00B05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9A539576-B040-416B-9E06-7F9F6C8DF7D8}"/>
                </a:ext>
              </a:extLst>
            </p:cNvPr>
            <p:cNvSpPr txBox="1"/>
            <p:nvPr/>
          </p:nvSpPr>
          <p:spPr>
            <a:xfrm>
              <a:off x="7965822" y="2927838"/>
              <a:ext cx="105085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 smtClean="0">
                  <a:solidFill>
                    <a:srgbClr val="00B050"/>
                  </a:solidFill>
                  <a:latin typeface="Josefin Sans" pitchFamily="2" charset="0"/>
                </a:rPr>
                <a:t>Courant (</a:t>
              </a:r>
              <a:r>
                <a:rPr lang="fr-FR" sz="1050" dirty="0" err="1" smtClean="0">
                  <a:solidFill>
                    <a:srgbClr val="00B050"/>
                  </a:solidFill>
                  <a:latin typeface="Josefin Sans" pitchFamily="2" charset="0"/>
                </a:rPr>
                <a:t>pA</a:t>
              </a:r>
              <a:r>
                <a:rPr lang="fr-FR" sz="1050" dirty="0" smtClean="0">
                  <a:solidFill>
                    <a:srgbClr val="00B050"/>
                  </a:solidFill>
                  <a:latin typeface="Josefin Sans" pitchFamily="2" charset="0"/>
                </a:rPr>
                <a:t>)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9A539576-B040-416B-9E06-7F9F6C8DF7D8}"/>
                </a:ext>
              </a:extLst>
            </p:cNvPr>
            <p:cNvSpPr txBox="1"/>
            <p:nvPr/>
          </p:nvSpPr>
          <p:spPr>
            <a:xfrm>
              <a:off x="7965822" y="3011213"/>
              <a:ext cx="10508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rgbClr val="00B050"/>
                  </a:solidFill>
                  <a:latin typeface="Josefin Sans" pitchFamily="2" charset="0"/>
                </a:rPr>
                <a:t>&gt;</a:t>
              </a:r>
            </a:p>
          </p:txBody>
        </p:sp>
      </p:grpSp>
      <p:sp>
        <p:nvSpPr>
          <p:cNvPr id="37" name="ZoneTexte 36"/>
          <p:cNvSpPr txBox="1"/>
          <p:nvPr/>
        </p:nvSpPr>
        <p:spPr>
          <a:xfrm>
            <a:off x="0" y="4958834"/>
            <a:ext cx="16001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err="1" smtClean="0">
                <a:solidFill>
                  <a:schemeClr val="tx1"/>
                </a:solidFill>
              </a:rPr>
              <a:t>L.Daudin</a:t>
            </a:r>
            <a:r>
              <a:rPr lang="fr-FR" sz="600" dirty="0" smtClean="0">
                <a:solidFill>
                  <a:schemeClr val="tx1"/>
                </a:solidFill>
              </a:rPr>
              <a:t> – RIF </a:t>
            </a:r>
            <a:r>
              <a:rPr lang="fr-FR" sz="600" dirty="0" err="1" smtClean="0">
                <a:solidFill>
                  <a:schemeClr val="tx1"/>
                </a:solidFill>
              </a:rPr>
              <a:t>IJCLab</a:t>
            </a:r>
            <a:r>
              <a:rPr lang="fr-FR" sz="600" dirty="0" smtClean="0">
                <a:solidFill>
                  <a:schemeClr val="tx1"/>
                </a:solidFill>
              </a:rPr>
              <a:t>  Avril-2022 -  </a:t>
            </a:r>
            <a:fld id="{A2D9AD90-1A26-436A-964E-1506DD6EF20C}" type="slidenum">
              <a:rPr lang="fr-FR" sz="600" smtClean="0">
                <a:solidFill>
                  <a:schemeClr val="tx1"/>
                </a:solidFill>
              </a:rPr>
              <a:t>16</a:t>
            </a:fld>
            <a:r>
              <a:rPr lang="fr-FR" sz="600" dirty="0" smtClean="0">
                <a:solidFill>
                  <a:schemeClr val="tx1"/>
                </a:solidFill>
              </a:rPr>
              <a:t>/38</a:t>
            </a:r>
            <a:endParaRPr lang="fr-FR" sz="600" dirty="0">
              <a:solidFill>
                <a:schemeClr val="tx1"/>
              </a:solidFill>
            </a:endParaRPr>
          </a:p>
        </p:txBody>
      </p:sp>
      <p:sp>
        <p:nvSpPr>
          <p:cNvPr id="38" name="Google Shape;468;p31"/>
          <p:cNvSpPr txBox="1">
            <a:spLocks noGrp="1"/>
          </p:cNvSpPr>
          <p:nvPr>
            <p:ph type="title"/>
          </p:nvPr>
        </p:nvSpPr>
        <p:spPr>
          <a:xfrm>
            <a:off x="1456927" y="223465"/>
            <a:ext cx="5994631" cy="9511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 i="1" dirty="0" smtClean="0"/>
              <a:t>Principe d’un</a:t>
            </a:r>
            <a:r>
              <a:rPr lang="en" sz="2400" dirty="0" smtClean="0"/>
              <a:t> </a:t>
            </a:r>
            <a:r>
              <a:rPr lang="en" sz="3200" dirty="0" smtClean="0"/>
              <a:t>IOC </a:t>
            </a:r>
            <a:r>
              <a:rPr lang="en" sz="2400" dirty="0" smtClean="0"/>
              <a:t/>
            </a:r>
            <a:br>
              <a:rPr lang="en" sz="2400" dirty="0" smtClean="0"/>
            </a:br>
            <a:r>
              <a:rPr lang="en" sz="2000" b="0" i="1" dirty="0" smtClean="0"/>
              <a:t>exemple : mesure d’intensité Faisceau</a:t>
            </a:r>
            <a:r>
              <a:rPr lang="en" sz="2400" dirty="0" smtClean="0"/>
              <a:t/>
            </a:r>
            <a:br>
              <a:rPr lang="en" sz="2400" dirty="0" smtClean="0"/>
            </a:br>
            <a:endParaRPr sz="2400" dirty="0"/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761" y="302538"/>
            <a:ext cx="608176" cy="54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22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867547" y="67624"/>
            <a:ext cx="4608812" cy="535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fr-FR" sz="2400" dirty="0" smtClean="0"/>
              <a:t>     PV </a:t>
            </a:r>
            <a:r>
              <a:rPr lang="fr-FR" sz="2400" b="0" i="1" dirty="0" smtClean="0"/>
              <a:t>: </a:t>
            </a:r>
            <a:r>
              <a:rPr lang="fr-FR" sz="2400" dirty="0" err="1" smtClean="0"/>
              <a:t>P</a:t>
            </a:r>
            <a:r>
              <a:rPr lang="fr-FR" sz="2400" b="0" i="1" dirty="0" err="1" smtClean="0"/>
              <a:t>rocess</a:t>
            </a:r>
            <a:r>
              <a:rPr lang="fr-FR" sz="2400" b="0" i="1" dirty="0" smtClean="0"/>
              <a:t> </a:t>
            </a:r>
            <a:r>
              <a:rPr lang="fr-FR" sz="2400" dirty="0" smtClean="0"/>
              <a:t>V</a:t>
            </a:r>
            <a:r>
              <a:rPr lang="fr-FR" sz="2400" b="0" i="1" dirty="0" smtClean="0"/>
              <a:t>ariable</a:t>
            </a:r>
            <a:endParaRPr lang="fr-FR" sz="2800" b="0" i="1" dirty="0"/>
          </a:p>
        </p:txBody>
      </p:sp>
      <p:sp>
        <p:nvSpPr>
          <p:cNvPr id="5" name="ZoneTexte 4"/>
          <p:cNvSpPr txBox="1"/>
          <p:nvPr/>
        </p:nvSpPr>
        <p:spPr>
          <a:xfrm>
            <a:off x="141710" y="687625"/>
            <a:ext cx="890069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1800" dirty="0" smtClean="0">
                <a:solidFill>
                  <a:schemeClr val="tx1"/>
                </a:solidFill>
                <a:uFill>
                  <a:solidFill>
                    <a:srgbClr val="C00000"/>
                  </a:solidFill>
                </a:uFill>
              </a:rPr>
              <a:t>Donnée « élémentaire » NOMINATIVE    </a:t>
            </a:r>
            <a:r>
              <a:rPr lang="fr-FR" sz="1800" i="1" dirty="0" smtClean="0">
                <a:solidFill>
                  <a:schemeClr val="tx1"/>
                </a:solidFill>
                <a:uFill>
                  <a:solidFill>
                    <a:srgbClr val="C00000"/>
                  </a:solidFill>
                </a:uFill>
              </a:rPr>
              <a:t>	</a:t>
            </a:r>
            <a:r>
              <a:rPr lang="fr-FR" i="1" dirty="0" smtClean="0">
                <a:solidFill>
                  <a:schemeClr val="tx1"/>
                </a:solidFill>
              </a:rPr>
              <a:t>:  état, cmd, consigne, valeur actuelle, calcul, </a:t>
            </a:r>
            <a:r>
              <a:rPr lang="fr-FR" sz="1600" i="1" dirty="0" smtClean="0">
                <a:solidFill>
                  <a:schemeClr val="tx1"/>
                </a:solidFill>
              </a:rPr>
              <a:t>...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fr-FR" sz="1600" i="1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fr-FR" sz="1600" i="1" dirty="0" smtClean="0">
              <a:solidFill>
                <a:schemeClr val="tx1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i="1" u="sng" dirty="0" smtClean="0">
                <a:solidFill>
                  <a:schemeClr val="tx1"/>
                </a:solidFill>
              </a:rPr>
              <a:t>associée à un </a:t>
            </a:r>
            <a:r>
              <a:rPr lang="fr-FR" sz="1800" u="sng" dirty="0" smtClean="0">
                <a:solidFill>
                  <a:srgbClr val="0070C0"/>
                </a:solidFill>
              </a:rPr>
              <a:t>EQUIPEMENT</a:t>
            </a:r>
            <a:r>
              <a:rPr lang="fr-FR" sz="1800" dirty="0" smtClean="0">
                <a:solidFill>
                  <a:srgbClr val="0070C0"/>
                </a:solidFill>
              </a:rPr>
              <a:t> </a:t>
            </a:r>
            <a:r>
              <a:rPr lang="fr-FR" sz="1800" i="1" dirty="0" smtClean="0">
                <a:solidFill>
                  <a:schemeClr val="tx1"/>
                </a:solidFill>
              </a:rPr>
              <a:t> 	: </a:t>
            </a:r>
            <a:r>
              <a:rPr lang="fr-FR" sz="1600" dirty="0" err="1" smtClean="0">
                <a:solidFill>
                  <a:srgbClr val="0070C0"/>
                </a:solidFill>
              </a:rPr>
              <a:t>CF</a:t>
            </a:r>
            <a:r>
              <a:rPr lang="fr-FR" sz="1200" i="1" dirty="0" err="1" smtClean="0">
                <a:solidFill>
                  <a:srgbClr val="0070C0"/>
                </a:solidFill>
              </a:rPr>
              <a:t>araday</a:t>
            </a:r>
            <a:r>
              <a:rPr lang="fr-FR" sz="1600" i="1" dirty="0" smtClean="0">
                <a:solidFill>
                  <a:srgbClr val="0070C0"/>
                </a:solidFill>
              </a:rPr>
              <a:t>, </a:t>
            </a:r>
            <a:r>
              <a:rPr lang="fr-FR" sz="1600" dirty="0" err="1" smtClean="0">
                <a:solidFill>
                  <a:srgbClr val="0070C0"/>
                </a:solidFill>
              </a:rPr>
              <a:t>PR</a:t>
            </a:r>
            <a:r>
              <a:rPr lang="fr-FR" sz="1200" i="1" dirty="0" err="1" smtClean="0">
                <a:solidFill>
                  <a:srgbClr val="0070C0"/>
                </a:solidFill>
              </a:rPr>
              <a:t>ofileur</a:t>
            </a:r>
            <a:r>
              <a:rPr lang="fr-FR" sz="1600" i="1" dirty="0" smtClean="0">
                <a:solidFill>
                  <a:srgbClr val="0070C0"/>
                </a:solidFill>
              </a:rPr>
              <a:t>, </a:t>
            </a:r>
            <a:r>
              <a:rPr lang="fr-FR" sz="1600" dirty="0" err="1" smtClean="0">
                <a:solidFill>
                  <a:srgbClr val="0070C0"/>
                </a:solidFill>
              </a:rPr>
              <a:t>EMT</a:t>
            </a:r>
            <a:r>
              <a:rPr lang="fr-FR" sz="1100" i="1" dirty="0" err="1" smtClean="0">
                <a:solidFill>
                  <a:srgbClr val="0070C0"/>
                </a:solidFill>
              </a:rPr>
              <a:t>tancemètre</a:t>
            </a:r>
            <a:r>
              <a:rPr lang="fr-FR" sz="1600" i="1" dirty="0" smtClean="0">
                <a:solidFill>
                  <a:srgbClr val="0070C0"/>
                </a:solidFill>
              </a:rPr>
              <a:t>, FV, Q, D </a:t>
            </a:r>
            <a:r>
              <a:rPr lang="fr-FR" sz="1600" i="1" dirty="0" smtClean="0">
                <a:solidFill>
                  <a:schemeClr val="tx1"/>
                </a:solidFill>
              </a:rPr>
              <a:t>….</a:t>
            </a:r>
            <a:endParaRPr lang="fr-FR" i="1" dirty="0" smtClean="0">
              <a:solidFill>
                <a:schemeClr val="tx1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sz="1800" i="1" dirty="0" smtClean="0">
              <a:solidFill>
                <a:schemeClr val="tx1"/>
              </a:solidFill>
            </a:endParaRP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fr-FR" sz="1600" i="1" u="sng" dirty="0" smtClean="0">
                <a:solidFill>
                  <a:schemeClr val="tx1"/>
                </a:solidFill>
              </a:rPr>
              <a:t>d’un</a:t>
            </a:r>
            <a:r>
              <a:rPr lang="fr-FR" sz="1800" i="1" u="sng" dirty="0" smtClean="0">
                <a:solidFill>
                  <a:schemeClr val="tx1"/>
                </a:solidFill>
              </a:rPr>
              <a:t> </a:t>
            </a:r>
            <a:r>
              <a:rPr lang="fr-FR" sz="1800" u="sng" dirty="0" smtClean="0">
                <a:solidFill>
                  <a:srgbClr val="00B050"/>
                </a:solidFill>
              </a:rPr>
              <a:t>DISPOSITIF</a:t>
            </a:r>
            <a:r>
              <a:rPr lang="fr-FR" sz="1800" i="1" dirty="0" smtClean="0">
                <a:solidFill>
                  <a:srgbClr val="00B050"/>
                </a:solidFill>
              </a:rPr>
              <a:t>  </a:t>
            </a:r>
            <a:r>
              <a:rPr lang="fr-FR" sz="1800" i="1" dirty="0" smtClean="0">
                <a:solidFill>
                  <a:schemeClr val="tx1"/>
                </a:solidFill>
              </a:rPr>
              <a:t>		: </a:t>
            </a:r>
            <a:r>
              <a:rPr lang="fr-FR" dirty="0" smtClean="0">
                <a:solidFill>
                  <a:srgbClr val="00B050"/>
                </a:solidFill>
              </a:rPr>
              <a:t>source d’ions, accélérateur, ligne, expérience </a:t>
            </a:r>
            <a:r>
              <a:rPr lang="fr-FR" i="1" dirty="0" smtClean="0">
                <a:solidFill>
                  <a:srgbClr val="00B050"/>
                </a:solidFill>
              </a:rPr>
              <a:t>…</a:t>
            </a:r>
            <a:endParaRPr lang="fr-FR" sz="2000" i="1" dirty="0" smtClean="0">
              <a:solidFill>
                <a:srgbClr val="00B050"/>
              </a:solidFill>
            </a:endParaRPr>
          </a:p>
          <a:p>
            <a:endParaRPr lang="fr-FR" sz="1800" i="1" dirty="0" smtClean="0">
              <a:solidFill>
                <a:schemeClr val="tx1"/>
              </a:solidFill>
            </a:endParaRPr>
          </a:p>
          <a:p>
            <a:endParaRPr lang="fr-FR" sz="1800" i="1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fr-FR" sz="1800" i="1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fr-FR" sz="1800" i="1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fr-FR" sz="1800" i="1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fr-FR" i="1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fr-FR" i="1" dirty="0" smtClean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6612" y="706753"/>
            <a:ext cx="3997572" cy="31601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3153085" y="2965015"/>
            <a:ext cx="2037737" cy="40011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00B050"/>
                </a:solidFill>
              </a:rPr>
              <a:t>LHR</a:t>
            </a:r>
            <a:r>
              <a:rPr lang="fr-FR" sz="2000" dirty="0" smtClean="0">
                <a:solidFill>
                  <a:schemeClr val="tx1"/>
                </a:solidFill>
              </a:rPr>
              <a:t>-</a:t>
            </a:r>
            <a:r>
              <a:rPr lang="fr-FR" sz="2000" dirty="0" smtClean="0">
                <a:solidFill>
                  <a:srgbClr val="0070C0"/>
                </a:solidFill>
              </a:rPr>
              <a:t>CF21</a:t>
            </a:r>
            <a:r>
              <a:rPr lang="fr-FR" sz="2000" dirty="0" smtClean="0">
                <a:solidFill>
                  <a:schemeClr val="tx1"/>
                </a:solidFill>
              </a:rPr>
              <a:t>:IMes</a:t>
            </a: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790223" y="3001773"/>
            <a:ext cx="1667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i="1" dirty="0" smtClean="0">
                <a:solidFill>
                  <a:schemeClr val="tx1"/>
                </a:solidFill>
              </a:rPr>
              <a:t>Courant </a:t>
            </a:r>
            <a:r>
              <a:rPr lang="fr-FR" sz="1600" b="1" dirty="0">
                <a:solidFill>
                  <a:schemeClr val="tx1"/>
                </a:solidFill>
              </a:rPr>
              <a:t>Mes</a:t>
            </a:r>
            <a:r>
              <a:rPr lang="fr-FR" sz="1600" i="1" dirty="0">
                <a:solidFill>
                  <a:schemeClr val="tx1"/>
                </a:solidFill>
              </a:rPr>
              <a:t>uré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986372" y="3630631"/>
            <a:ext cx="23711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70C0"/>
                </a:solidFill>
              </a:rPr>
              <a:t>C</a:t>
            </a:r>
            <a:r>
              <a:rPr lang="fr-FR" sz="1600" i="1" dirty="0">
                <a:solidFill>
                  <a:srgbClr val="0070C0"/>
                </a:solidFill>
              </a:rPr>
              <a:t>oupelle de </a:t>
            </a:r>
            <a:r>
              <a:rPr lang="fr-FR" sz="1600" b="1" dirty="0">
                <a:solidFill>
                  <a:srgbClr val="0070C0"/>
                </a:solidFill>
              </a:rPr>
              <a:t>F</a:t>
            </a:r>
            <a:r>
              <a:rPr lang="fr-FR" sz="1600" i="1" dirty="0">
                <a:solidFill>
                  <a:srgbClr val="0070C0"/>
                </a:solidFill>
              </a:rPr>
              <a:t>araday </a:t>
            </a:r>
            <a:r>
              <a:rPr lang="fr-FR" sz="1600" b="1" dirty="0">
                <a:solidFill>
                  <a:srgbClr val="0070C0"/>
                </a:solidFill>
              </a:rPr>
              <a:t>21</a:t>
            </a:r>
            <a:endParaRPr lang="fr-FR" sz="1600" i="1" dirty="0">
              <a:solidFill>
                <a:srgbClr val="0070C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40021" y="2981617"/>
            <a:ext cx="23246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B050"/>
                </a:solidFill>
              </a:rPr>
              <a:t>L</a:t>
            </a:r>
            <a:r>
              <a:rPr lang="fr-FR" sz="1600" i="1" dirty="0">
                <a:solidFill>
                  <a:srgbClr val="00B050"/>
                </a:solidFill>
              </a:rPr>
              <a:t>igne </a:t>
            </a:r>
            <a:r>
              <a:rPr lang="fr-FR" sz="1600" b="1" dirty="0">
                <a:solidFill>
                  <a:srgbClr val="00B050"/>
                </a:solidFill>
              </a:rPr>
              <a:t>H</a:t>
            </a:r>
            <a:r>
              <a:rPr lang="fr-FR" sz="1600" i="1" dirty="0">
                <a:solidFill>
                  <a:srgbClr val="00B050"/>
                </a:solidFill>
              </a:rPr>
              <a:t>aute </a:t>
            </a:r>
            <a:r>
              <a:rPr lang="fr-FR" sz="1600" b="1" dirty="0" smtClean="0">
                <a:solidFill>
                  <a:srgbClr val="00B050"/>
                </a:solidFill>
              </a:rPr>
              <a:t>R</a:t>
            </a:r>
            <a:r>
              <a:rPr lang="fr-FR" sz="1600" i="1" dirty="0" smtClean="0">
                <a:solidFill>
                  <a:srgbClr val="00B050"/>
                </a:solidFill>
              </a:rPr>
              <a:t>ésolution</a:t>
            </a:r>
            <a:endParaRPr lang="fr-FR" sz="1600" i="1" dirty="0">
              <a:solidFill>
                <a:srgbClr val="00B050"/>
              </a:solidFill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2679635" y="3165070"/>
            <a:ext cx="558506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V="1">
            <a:off x="4171953" y="3267738"/>
            <a:ext cx="0" cy="38415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>
            <a:off x="5077414" y="3192314"/>
            <a:ext cx="784667" cy="1108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0" y="4958834"/>
            <a:ext cx="16001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err="1" smtClean="0">
                <a:solidFill>
                  <a:schemeClr val="tx1"/>
                </a:solidFill>
              </a:rPr>
              <a:t>L.Daudin</a:t>
            </a:r>
            <a:r>
              <a:rPr lang="fr-FR" sz="600" dirty="0" smtClean="0">
                <a:solidFill>
                  <a:schemeClr val="tx1"/>
                </a:solidFill>
              </a:rPr>
              <a:t> – RIF </a:t>
            </a:r>
            <a:r>
              <a:rPr lang="fr-FR" sz="600" dirty="0" err="1" smtClean="0">
                <a:solidFill>
                  <a:schemeClr val="tx1"/>
                </a:solidFill>
              </a:rPr>
              <a:t>IJCLab</a:t>
            </a:r>
            <a:r>
              <a:rPr lang="fr-FR" sz="600" dirty="0" smtClean="0">
                <a:solidFill>
                  <a:schemeClr val="tx1"/>
                </a:solidFill>
              </a:rPr>
              <a:t>  Avril-2022 -  </a:t>
            </a:r>
            <a:fld id="{A2D9AD90-1A26-436A-964E-1506DD6EF20C}" type="slidenum">
              <a:rPr lang="fr-FR" sz="600" smtClean="0">
                <a:solidFill>
                  <a:schemeClr val="tx1"/>
                </a:solidFill>
              </a:rPr>
              <a:t>17</a:t>
            </a:fld>
            <a:r>
              <a:rPr lang="fr-FR" sz="600" dirty="0" smtClean="0">
                <a:solidFill>
                  <a:schemeClr val="tx1"/>
                </a:solidFill>
              </a:rPr>
              <a:t>/38</a:t>
            </a:r>
            <a:endParaRPr lang="fr-FR" sz="600" dirty="0">
              <a:solidFill>
                <a:schemeClr val="tx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 flipH="1">
            <a:off x="4827181" y="938735"/>
            <a:ext cx="54580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dirty="0" smtClean="0">
                <a:solidFill>
                  <a:schemeClr val="tx1"/>
                </a:solidFill>
              </a:rPr>
              <a:t>Read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M/A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IN/OUT</a:t>
            </a:r>
            <a:endParaRPr lang="fr-FR" sz="700" dirty="0">
              <a:solidFill>
                <a:schemeClr val="tx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 flipH="1">
            <a:off x="5275934" y="938733"/>
            <a:ext cx="532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dirty="0" smtClean="0">
                <a:solidFill>
                  <a:schemeClr val="tx1"/>
                </a:solidFill>
              </a:rPr>
              <a:t>Write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ON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OFF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RESET</a:t>
            </a:r>
            <a:endParaRPr lang="fr-FR" sz="700" dirty="0">
              <a:solidFill>
                <a:schemeClr val="tx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 flipH="1">
            <a:off x="6767295" y="938734"/>
            <a:ext cx="6856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dirty="0" smtClean="0">
                <a:solidFill>
                  <a:schemeClr val="tx1"/>
                </a:solidFill>
              </a:rPr>
              <a:t>Read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124,0213 V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23,001 mm</a:t>
            </a:r>
            <a:endParaRPr lang="fr-FR" sz="700" dirty="0">
              <a:solidFill>
                <a:schemeClr val="tx1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 flipH="1">
            <a:off x="7875844" y="938733"/>
            <a:ext cx="471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dirty="0" smtClean="0">
                <a:solidFill>
                  <a:schemeClr val="tx1"/>
                </a:solidFill>
              </a:rPr>
              <a:t>Read</a:t>
            </a:r>
          </a:p>
          <a:p>
            <a:endParaRPr lang="fr-FR" sz="700" dirty="0">
              <a:solidFill>
                <a:schemeClr val="tx1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 flipH="1">
            <a:off x="5851365" y="938733"/>
            <a:ext cx="5429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dirty="0" smtClean="0">
                <a:solidFill>
                  <a:schemeClr val="tx1"/>
                </a:solidFill>
              </a:rPr>
              <a:t>Write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124,0 V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23 mm</a:t>
            </a:r>
            <a:endParaRPr lang="fr-FR" sz="700" dirty="0">
              <a:solidFill>
                <a:schemeClr val="tx1"/>
              </a:solidFill>
            </a:endParaRPr>
          </a:p>
        </p:txBody>
      </p:sp>
      <p:cxnSp>
        <p:nvCxnSpPr>
          <p:cNvPr id="19" name="Connecteur droit avec flèche 18"/>
          <p:cNvCxnSpPr/>
          <p:nvPr/>
        </p:nvCxnSpPr>
        <p:spPr>
          <a:xfrm>
            <a:off x="4176259" y="1022771"/>
            <a:ext cx="0" cy="1942244"/>
          </a:xfrm>
          <a:prstGeom prst="straightConnector1">
            <a:avLst/>
          </a:prstGeom>
          <a:ln w="19050">
            <a:solidFill>
              <a:schemeClr val="accent2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397928" y="4588771"/>
            <a:ext cx="46794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 smtClean="0">
                <a:solidFill>
                  <a:schemeClr val="tx1"/>
                </a:solidFill>
              </a:rPr>
              <a:t>Cette convention de nommage est propre au GANIL = </a:t>
            </a:r>
            <a:r>
              <a:rPr lang="fr-FR" sz="1000" i="1" dirty="0" err="1" smtClean="0">
                <a:solidFill>
                  <a:schemeClr val="tx1"/>
                </a:solidFill>
              </a:rPr>
              <a:t>NomOp</a:t>
            </a:r>
            <a:r>
              <a:rPr lang="fr-FR" sz="1000" i="1" dirty="0" smtClean="0">
                <a:solidFill>
                  <a:schemeClr val="tx1"/>
                </a:solidFill>
              </a:rPr>
              <a:t> des équipements</a:t>
            </a:r>
          </a:p>
        </p:txBody>
      </p:sp>
    </p:spTree>
    <p:extLst>
      <p:ext uri="{BB962C8B-B14F-4D97-AF65-F5344CB8AC3E}">
        <p14:creationId xmlns:p14="http://schemas.microsoft.com/office/powerpoint/2010/main" val="220276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981277" y="131309"/>
            <a:ext cx="4608812" cy="535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fr-FR" sz="2400" dirty="0" smtClean="0"/>
              <a:t>     PV </a:t>
            </a:r>
            <a:r>
              <a:rPr lang="fr-FR" sz="2400" b="0" i="1" dirty="0" smtClean="0"/>
              <a:t>: </a:t>
            </a:r>
            <a:r>
              <a:rPr lang="fr-FR" sz="2400" dirty="0" err="1" smtClean="0"/>
              <a:t>P</a:t>
            </a:r>
            <a:r>
              <a:rPr lang="fr-FR" sz="2400" b="0" i="1" dirty="0" err="1" smtClean="0"/>
              <a:t>rocess</a:t>
            </a:r>
            <a:r>
              <a:rPr lang="fr-FR" sz="2400" b="0" i="1" dirty="0" smtClean="0"/>
              <a:t> </a:t>
            </a:r>
            <a:r>
              <a:rPr lang="fr-FR" sz="2400" dirty="0" smtClean="0"/>
              <a:t>V</a:t>
            </a:r>
            <a:r>
              <a:rPr lang="fr-FR" sz="2400" b="0" i="1" dirty="0" smtClean="0"/>
              <a:t>ariable</a:t>
            </a:r>
            <a:endParaRPr lang="fr-FR" sz="2800" b="0" i="1" dirty="0"/>
          </a:p>
        </p:txBody>
      </p:sp>
      <p:sp>
        <p:nvSpPr>
          <p:cNvPr id="7" name="ZoneTexte 6"/>
          <p:cNvSpPr txBox="1"/>
          <p:nvPr/>
        </p:nvSpPr>
        <p:spPr>
          <a:xfrm>
            <a:off x="343906" y="831211"/>
            <a:ext cx="8342894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i="1" dirty="0" smtClean="0">
                <a:solidFill>
                  <a:schemeClr val="tx1"/>
                </a:solidFill>
              </a:rPr>
              <a:t>Une </a:t>
            </a:r>
            <a:r>
              <a:rPr lang="fr-FR" sz="1600" b="1" i="1" dirty="0" smtClean="0">
                <a:solidFill>
                  <a:schemeClr val="tx1"/>
                </a:solidFill>
              </a:rPr>
              <a:t>PV</a:t>
            </a:r>
            <a:r>
              <a:rPr lang="fr-FR" sz="1600" i="1" dirty="0" smtClean="0">
                <a:solidFill>
                  <a:schemeClr val="tx1"/>
                </a:solidFill>
              </a:rPr>
              <a:t> à un ensemble d’attributs </a:t>
            </a:r>
            <a:r>
              <a:rPr lang="fr-FR" i="1" dirty="0" smtClean="0">
                <a:solidFill>
                  <a:schemeClr val="tx1"/>
                </a:solidFill>
              </a:rPr>
              <a:t>(Fields).</a:t>
            </a:r>
            <a:endParaRPr lang="fr-FR" sz="1600" i="1" dirty="0" smtClean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600" i="1" dirty="0" smtClean="0">
              <a:solidFill>
                <a:schemeClr val="tx1"/>
              </a:solidFill>
            </a:endParaRP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fr-FR" b="1" dirty="0" smtClean="0">
                <a:solidFill>
                  <a:schemeClr val="tx1"/>
                </a:solidFill>
              </a:rPr>
              <a:t>LHR-CF21:IMes</a:t>
            </a:r>
            <a:r>
              <a:rPr lang="fr-FR" b="1" dirty="0" smtClean="0">
                <a:solidFill>
                  <a:srgbClr val="00B050"/>
                </a:solidFill>
              </a:rPr>
              <a:t>.VAL</a:t>
            </a:r>
            <a:r>
              <a:rPr lang="fr-FR" i="1" dirty="0" smtClean="0">
                <a:solidFill>
                  <a:schemeClr val="tx1"/>
                </a:solidFill>
              </a:rPr>
              <a:t>       = </a:t>
            </a:r>
            <a:r>
              <a:rPr lang="fr-FR" dirty="0" smtClean="0">
                <a:solidFill>
                  <a:srgbClr val="00B050"/>
                </a:solidFill>
              </a:rPr>
              <a:t>0,0125E-12 A</a:t>
            </a:r>
            <a:r>
              <a:rPr lang="fr-FR" i="1" dirty="0" smtClean="0">
                <a:solidFill>
                  <a:schemeClr val="tx1"/>
                </a:solidFill>
              </a:rPr>
              <a:t>    : </a:t>
            </a:r>
            <a:r>
              <a:rPr lang="fr-FR" sz="1200" i="1" dirty="0" smtClean="0">
                <a:solidFill>
                  <a:schemeClr val="tx1"/>
                </a:solidFill>
              </a:rPr>
              <a:t>Attribut par défaut : </a:t>
            </a:r>
            <a:r>
              <a:rPr lang="fr-FR" b="1" dirty="0" smtClean="0">
                <a:solidFill>
                  <a:schemeClr val="tx1"/>
                </a:solidFill>
              </a:rPr>
              <a:t>VALEUR</a:t>
            </a:r>
            <a:r>
              <a:rPr lang="fr-FR" sz="1200" i="1" dirty="0" smtClean="0">
                <a:solidFill>
                  <a:schemeClr val="tx1"/>
                </a:solidFill>
              </a:rPr>
              <a:t> </a:t>
            </a:r>
            <a:r>
              <a:rPr lang="fr-FR" i="1" dirty="0" smtClean="0">
                <a:solidFill>
                  <a:schemeClr val="tx1"/>
                </a:solidFill>
              </a:rPr>
              <a:t>de la variable</a:t>
            </a:r>
            <a:endParaRPr lang="fr-FR" i="1" dirty="0">
              <a:solidFill>
                <a:schemeClr val="tx1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fr-FR" sz="1600" i="1" dirty="0" smtClean="0">
              <a:solidFill>
                <a:schemeClr val="tx1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fr-FR" sz="1600" i="1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i="1" u="sng" dirty="0" smtClean="0">
                <a:solidFill>
                  <a:schemeClr val="tx1"/>
                </a:solidFill>
              </a:rPr>
              <a:t>Exemples d’attributs possibles d’une PV </a:t>
            </a:r>
            <a:r>
              <a:rPr lang="fr-FR" sz="1600" i="1" dirty="0" smtClean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600" i="1" dirty="0" smtClean="0">
              <a:solidFill>
                <a:schemeClr val="tx1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chemeClr val="tx1"/>
                </a:solidFill>
              </a:rPr>
              <a:t>ALARMES</a:t>
            </a:r>
            <a:r>
              <a:rPr lang="en-US" i="1" dirty="0" smtClean="0">
                <a:solidFill>
                  <a:schemeClr val="tx1"/>
                </a:solidFill>
              </a:rPr>
              <a:t> </a:t>
            </a:r>
            <a:r>
              <a:rPr lang="en-US" sz="1600" i="1" dirty="0" smtClean="0">
                <a:solidFill>
                  <a:schemeClr val="tx1"/>
                </a:solidFill>
              </a:rPr>
              <a:t>: 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fr-FR" b="1" dirty="0" smtClean="0">
                <a:solidFill>
                  <a:schemeClr val="tx1"/>
                </a:solidFill>
              </a:rPr>
              <a:t>LHR-CF21:IMes</a:t>
            </a:r>
            <a:r>
              <a:rPr lang="fr-FR" dirty="0" smtClean="0">
                <a:solidFill>
                  <a:srgbClr val="FF0000"/>
                </a:solidFill>
              </a:rPr>
              <a:t>.HIGH</a:t>
            </a:r>
            <a:r>
              <a:rPr lang="fr-FR" i="1" dirty="0" smtClean="0">
                <a:solidFill>
                  <a:schemeClr val="tx1"/>
                </a:solidFill>
              </a:rPr>
              <a:t>    = </a:t>
            </a:r>
            <a:r>
              <a:rPr lang="fr-FR" dirty="0" smtClean="0">
                <a:solidFill>
                  <a:srgbClr val="FF0000"/>
                </a:solidFill>
              </a:rPr>
              <a:t>100</a:t>
            </a:r>
            <a:r>
              <a:rPr lang="fr-FR" dirty="0" smtClean="0">
                <a:solidFill>
                  <a:schemeClr val="tx1"/>
                </a:solidFill>
              </a:rPr>
              <a:t>  </a:t>
            </a:r>
            <a:r>
              <a:rPr lang="fr-FR" i="1" dirty="0" smtClean="0">
                <a:solidFill>
                  <a:schemeClr val="tx1"/>
                </a:solidFill>
              </a:rPr>
              <a:t>       : </a:t>
            </a:r>
            <a:r>
              <a:rPr lang="fr-FR" i="1" dirty="0" smtClean="0">
                <a:solidFill>
                  <a:srgbClr val="FF0000"/>
                </a:solidFill>
              </a:rPr>
              <a:t>High </a:t>
            </a:r>
            <a:r>
              <a:rPr lang="fr-FR" i="1" dirty="0" err="1" smtClean="0">
                <a:solidFill>
                  <a:schemeClr val="tx1"/>
                </a:solidFill>
              </a:rPr>
              <a:t>Alarm</a:t>
            </a:r>
            <a:r>
              <a:rPr lang="fr-FR" i="1" dirty="0" smtClean="0">
                <a:solidFill>
                  <a:schemeClr val="tx1"/>
                </a:solidFill>
              </a:rPr>
              <a:t> </a:t>
            </a:r>
            <a:r>
              <a:rPr lang="fr-FR" i="1" dirty="0" err="1" smtClean="0">
                <a:solidFill>
                  <a:schemeClr val="tx1"/>
                </a:solidFill>
              </a:rPr>
              <a:t>Limit</a:t>
            </a:r>
            <a:r>
              <a:rPr lang="fr-FR" i="1" dirty="0" smtClean="0">
                <a:solidFill>
                  <a:schemeClr val="tx1"/>
                </a:solidFill>
              </a:rPr>
              <a:t>          </a:t>
            </a:r>
            <a:r>
              <a:rPr lang="fr-FR" i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fr-FR" sz="1200" i="1" dirty="0" smtClean="0">
                <a:solidFill>
                  <a:schemeClr val="tx1"/>
                </a:solidFill>
                <a:sym typeface="Wingdings" panose="05000000000000000000" pitchFamily="2" charset="2"/>
              </a:rPr>
              <a:t>si PV.VAL &gt; 100  ALARM</a:t>
            </a:r>
            <a:endParaRPr lang="fr-FR" sz="1200" i="1" dirty="0" smtClean="0">
              <a:solidFill>
                <a:schemeClr val="tx1"/>
              </a:solidFill>
            </a:endParaRP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fr-FR" b="1" dirty="0" smtClean="0">
                <a:solidFill>
                  <a:schemeClr val="tx1"/>
                </a:solidFill>
              </a:rPr>
              <a:t>LHR-CF21:IMes</a:t>
            </a:r>
            <a:r>
              <a:rPr lang="fr-FR" dirty="0" smtClean="0">
                <a:solidFill>
                  <a:srgbClr val="FFC000"/>
                </a:solidFill>
              </a:rPr>
              <a:t>.HSV</a:t>
            </a:r>
            <a:r>
              <a:rPr lang="fr-FR" i="1" dirty="0" smtClean="0">
                <a:solidFill>
                  <a:schemeClr val="tx1"/>
                </a:solidFill>
              </a:rPr>
              <a:t>     =  </a:t>
            </a:r>
            <a:r>
              <a:rPr lang="fr-FR" dirty="0" smtClean="0">
                <a:solidFill>
                  <a:srgbClr val="FFC000"/>
                </a:solidFill>
              </a:rPr>
              <a:t>MINOR</a:t>
            </a:r>
            <a:r>
              <a:rPr lang="fr-FR" dirty="0" smtClean="0">
                <a:solidFill>
                  <a:schemeClr val="tx1"/>
                </a:solidFill>
              </a:rPr>
              <a:t>   : </a:t>
            </a:r>
            <a:r>
              <a:rPr lang="fr-FR" i="1" dirty="0" err="1" smtClean="0">
                <a:solidFill>
                  <a:srgbClr val="FFC000"/>
                </a:solidFill>
              </a:rPr>
              <a:t>Severity</a:t>
            </a:r>
            <a:r>
              <a:rPr lang="fr-FR" i="1" dirty="0" smtClean="0">
                <a:solidFill>
                  <a:schemeClr val="tx1"/>
                </a:solidFill>
              </a:rPr>
              <a:t> of High </a:t>
            </a:r>
            <a:r>
              <a:rPr lang="fr-FR" i="1" dirty="0" err="1" smtClean="0">
                <a:solidFill>
                  <a:schemeClr val="tx1"/>
                </a:solidFill>
              </a:rPr>
              <a:t>Alarm</a:t>
            </a:r>
            <a:r>
              <a:rPr lang="fr-FR" i="1" dirty="0">
                <a:solidFill>
                  <a:schemeClr val="tx1"/>
                </a:solidFill>
              </a:rPr>
              <a:t> </a:t>
            </a:r>
            <a:r>
              <a:rPr lang="fr-FR" i="1" dirty="0" smtClean="0">
                <a:solidFill>
                  <a:schemeClr val="tx1"/>
                </a:solidFill>
              </a:rPr>
              <a:t> </a:t>
            </a:r>
            <a:r>
              <a:rPr lang="fr-FR" sz="1200" i="1" dirty="0" smtClean="0">
                <a:solidFill>
                  <a:schemeClr val="tx1"/>
                </a:solidFill>
              </a:rPr>
              <a:t>(MINOR ou MAJOR)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endParaRPr lang="en-US" sz="1200" i="1" dirty="0" smtClean="0">
              <a:solidFill>
                <a:srgbClr val="FF000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i="1" dirty="0" smtClean="0">
                <a:solidFill>
                  <a:schemeClr val="tx1"/>
                </a:solidFill>
              </a:rPr>
              <a:t>Engineering </a:t>
            </a:r>
            <a:r>
              <a:rPr lang="en-US" b="1" dirty="0" smtClean="0">
                <a:solidFill>
                  <a:schemeClr val="tx1"/>
                </a:solidFill>
              </a:rPr>
              <a:t>UNIT</a:t>
            </a:r>
            <a:r>
              <a:rPr lang="en-US" i="1" dirty="0" smtClean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Designation (e. g. degrees, mm, MW) </a:t>
            </a:r>
            <a:endParaRPr lang="en-US" i="1" dirty="0" smtClean="0">
              <a:solidFill>
                <a:schemeClr val="tx1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i="1" dirty="0" smtClean="0">
              <a:solidFill>
                <a:schemeClr val="tx1"/>
              </a:solidFill>
            </a:endParaRP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fr-FR" b="1" dirty="0" smtClean="0">
                <a:solidFill>
                  <a:schemeClr val="tx1"/>
                </a:solidFill>
              </a:rPr>
              <a:t>LHR-CF21:IMes</a:t>
            </a:r>
            <a:r>
              <a:rPr lang="fr-FR" b="1" dirty="0" smtClean="0">
                <a:solidFill>
                  <a:srgbClr val="00B0F0"/>
                </a:solidFill>
              </a:rPr>
              <a:t>.EGU</a:t>
            </a:r>
            <a:r>
              <a:rPr lang="fr-FR" i="1" dirty="0" smtClean="0">
                <a:solidFill>
                  <a:schemeClr val="tx1"/>
                </a:solidFill>
              </a:rPr>
              <a:t>      = </a:t>
            </a:r>
            <a:r>
              <a:rPr lang="fr-FR" dirty="0" err="1" smtClean="0">
                <a:solidFill>
                  <a:srgbClr val="00B0F0"/>
                </a:solidFill>
              </a:rPr>
              <a:t>nA</a:t>
            </a:r>
            <a:endParaRPr lang="fr-FR" dirty="0">
              <a:solidFill>
                <a:srgbClr val="00B0F0"/>
              </a:solidFill>
            </a:endParaRPr>
          </a:p>
          <a:p>
            <a:pPr marL="1257300" lvl="2" indent="-342900">
              <a:buFont typeface="Wingdings" panose="05000000000000000000" pitchFamily="2" charset="2"/>
              <a:buChar char="§"/>
            </a:pPr>
            <a:endParaRPr lang="fr-FR" i="1" dirty="0">
              <a:solidFill>
                <a:schemeClr val="tx1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050" b="1" i="1" dirty="0" err="1" smtClean="0">
                <a:solidFill>
                  <a:schemeClr val="tx1"/>
                </a:solidFill>
              </a:rPr>
              <a:t>Alarm</a:t>
            </a:r>
            <a:r>
              <a:rPr lang="fr-FR" sz="1050" b="1" i="1" dirty="0" smtClean="0">
                <a:solidFill>
                  <a:schemeClr val="tx1"/>
                </a:solidFill>
              </a:rPr>
              <a:t> </a:t>
            </a:r>
            <a:r>
              <a:rPr lang="fr-FR" sz="1050" b="1" i="1" dirty="0" err="1" smtClean="0">
                <a:solidFill>
                  <a:schemeClr val="tx1"/>
                </a:solidFill>
              </a:rPr>
              <a:t>Severity</a:t>
            </a:r>
            <a:r>
              <a:rPr lang="fr-FR" sz="1050" b="1" i="1" dirty="0" smtClean="0">
                <a:solidFill>
                  <a:schemeClr val="tx1"/>
                </a:solidFill>
              </a:rPr>
              <a:t> </a:t>
            </a:r>
            <a:r>
              <a:rPr lang="fr-FR" sz="1050" i="1" dirty="0">
                <a:solidFill>
                  <a:schemeClr val="tx1"/>
                </a:solidFill>
              </a:rPr>
              <a:t>(e. g. NO_ALARM, MINOR, MAJOR, INVALID) </a:t>
            </a:r>
            <a:r>
              <a:rPr lang="fr-FR" sz="1100" i="1" dirty="0" smtClean="0">
                <a:solidFill>
                  <a:schemeClr val="tx1"/>
                </a:solidFill>
              </a:rPr>
              <a:t>, </a:t>
            </a:r>
            <a:r>
              <a:rPr lang="fr-FR" sz="1050" b="1" i="1" dirty="0" err="1" smtClean="0">
                <a:solidFill>
                  <a:schemeClr val="tx1"/>
                </a:solidFill>
              </a:rPr>
              <a:t>Alarm</a:t>
            </a:r>
            <a:r>
              <a:rPr lang="fr-FR" sz="1050" b="1" i="1" dirty="0" smtClean="0">
                <a:solidFill>
                  <a:schemeClr val="tx1"/>
                </a:solidFill>
              </a:rPr>
              <a:t> </a:t>
            </a:r>
            <a:r>
              <a:rPr lang="fr-FR" sz="1050" b="1" i="1" dirty="0" err="1" smtClean="0">
                <a:solidFill>
                  <a:schemeClr val="tx1"/>
                </a:solidFill>
              </a:rPr>
              <a:t>Status</a:t>
            </a:r>
            <a:r>
              <a:rPr lang="fr-FR" sz="1050" b="1" i="1" dirty="0" smtClean="0">
                <a:solidFill>
                  <a:schemeClr val="tx1"/>
                </a:solidFill>
              </a:rPr>
              <a:t> </a:t>
            </a:r>
            <a:r>
              <a:rPr lang="en-US" sz="1100" i="1" dirty="0" smtClean="0">
                <a:solidFill>
                  <a:schemeClr val="tx1"/>
                </a:solidFill>
              </a:rPr>
              <a:t>, </a:t>
            </a:r>
            <a:r>
              <a:rPr lang="en-US" sz="1050" b="1" i="1" dirty="0" err="1" smtClean="0">
                <a:solidFill>
                  <a:schemeClr val="tx1"/>
                </a:solidFill>
              </a:rPr>
              <a:t>Nombre</a:t>
            </a:r>
            <a:r>
              <a:rPr lang="en-US" sz="1050" b="1" i="1" dirty="0" smtClean="0">
                <a:solidFill>
                  <a:schemeClr val="tx1"/>
                </a:solidFill>
              </a:rPr>
              <a:t> </a:t>
            </a:r>
            <a:r>
              <a:rPr lang="en-US" sz="1050" b="1" i="1" dirty="0" err="1" smtClean="0">
                <a:solidFill>
                  <a:schemeClr val="tx1"/>
                </a:solidFill>
              </a:rPr>
              <a:t>d’éléments</a:t>
            </a:r>
            <a:r>
              <a:rPr lang="en-US" sz="1050" i="1" dirty="0" smtClean="0">
                <a:solidFill>
                  <a:schemeClr val="tx1"/>
                </a:solidFill>
              </a:rPr>
              <a:t> </a:t>
            </a:r>
            <a:r>
              <a:rPr lang="en-US" sz="1100" i="1" dirty="0">
                <a:solidFill>
                  <a:schemeClr val="tx1"/>
                </a:solidFill>
              </a:rPr>
              <a:t>(array</a:t>
            </a:r>
            <a:r>
              <a:rPr lang="en-US" sz="1100" i="1" dirty="0" smtClean="0">
                <a:solidFill>
                  <a:schemeClr val="tx1"/>
                </a:solidFill>
              </a:rPr>
              <a:t>),   …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571220" y="752075"/>
            <a:ext cx="2037737" cy="40011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00B050"/>
                </a:solidFill>
              </a:rPr>
              <a:t>LHR</a:t>
            </a:r>
            <a:r>
              <a:rPr lang="fr-FR" sz="2000" dirty="0" smtClean="0">
                <a:solidFill>
                  <a:schemeClr val="tx1"/>
                </a:solidFill>
              </a:rPr>
              <a:t>-</a:t>
            </a:r>
            <a:r>
              <a:rPr lang="fr-FR" sz="2000" dirty="0" smtClean="0">
                <a:solidFill>
                  <a:srgbClr val="0070C0"/>
                </a:solidFill>
              </a:rPr>
              <a:t>CF21</a:t>
            </a:r>
            <a:r>
              <a:rPr lang="fr-FR" sz="2000" dirty="0" smtClean="0">
                <a:solidFill>
                  <a:schemeClr val="tx1"/>
                </a:solidFill>
              </a:rPr>
              <a:t>:IMes</a:t>
            </a: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0" y="4958834"/>
            <a:ext cx="16001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err="1" smtClean="0">
                <a:solidFill>
                  <a:schemeClr val="tx1"/>
                </a:solidFill>
              </a:rPr>
              <a:t>L.Daudin</a:t>
            </a:r>
            <a:r>
              <a:rPr lang="fr-FR" sz="600" dirty="0" smtClean="0">
                <a:solidFill>
                  <a:schemeClr val="tx1"/>
                </a:solidFill>
              </a:rPr>
              <a:t> – RIF </a:t>
            </a:r>
            <a:r>
              <a:rPr lang="fr-FR" sz="600" dirty="0" err="1" smtClean="0">
                <a:solidFill>
                  <a:schemeClr val="tx1"/>
                </a:solidFill>
              </a:rPr>
              <a:t>IJCLab</a:t>
            </a:r>
            <a:r>
              <a:rPr lang="fr-FR" sz="600" dirty="0" smtClean="0">
                <a:solidFill>
                  <a:schemeClr val="tx1"/>
                </a:solidFill>
              </a:rPr>
              <a:t>  Avril-2022 -  </a:t>
            </a:r>
            <a:fld id="{A2D9AD90-1A26-436A-964E-1506DD6EF20C}" type="slidenum">
              <a:rPr lang="fr-FR" sz="600" smtClean="0">
                <a:solidFill>
                  <a:schemeClr val="tx1"/>
                </a:solidFill>
              </a:rPr>
              <a:t>18</a:t>
            </a:fld>
            <a:r>
              <a:rPr lang="fr-FR" sz="600" dirty="0" smtClean="0">
                <a:solidFill>
                  <a:schemeClr val="tx1"/>
                </a:solidFill>
              </a:rPr>
              <a:t>/38</a:t>
            </a:r>
            <a:endParaRPr lang="fr-FR" sz="600" dirty="0">
              <a:solidFill>
                <a:schemeClr val="tx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5318703" y="1643011"/>
            <a:ext cx="28632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fr-FR" sz="1100" dirty="0" smtClean="0">
                <a:solidFill>
                  <a:schemeClr val="tx1"/>
                </a:solidFill>
              </a:rPr>
              <a:t>LHR-CF21:IMes = LHR-CF21:IMes.VAL</a:t>
            </a:r>
            <a:endParaRPr lang="fr-FR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00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oneTexte 31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3788645" y="2325298"/>
            <a:ext cx="857905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fr-FR" sz="700" b="1" dirty="0" smtClean="0">
              <a:solidFill>
                <a:schemeClr val="tx1"/>
              </a:solidFill>
              <a:latin typeface="Josefin Sans" pitchFamily="2" charset="0"/>
            </a:endParaRPr>
          </a:p>
          <a:p>
            <a:pPr algn="ctr"/>
            <a:r>
              <a:rPr lang="fr-FR" sz="700" b="1" dirty="0" smtClean="0">
                <a:solidFill>
                  <a:schemeClr val="tx1"/>
                </a:solidFill>
                <a:latin typeface="Josefin Sans" pitchFamily="2" charset="0"/>
              </a:rPr>
              <a:t>LHR-CF21:IMes</a:t>
            </a:r>
          </a:p>
          <a:p>
            <a:pPr algn="ctr"/>
            <a:r>
              <a:rPr lang="fr-FR" sz="700" b="1" dirty="0" smtClean="0">
                <a:solidFill>
                  <a:schemeClr val="tx1"/>
                </a:solidFill>
                <a:latin typeface="Josefin Sans" pitchFamily="2" charset="0"/>
              </a:rPr>
              <a:t>=</a:t>
            </a:r>
          </a:p>
          <a:p>
            <a:pPr algn="ctr"/>
            <a:r>
              <a:rPr lang="fr-FR" sz="700" b="1" dirty="0" smtClean="0">
                <a:solidFill>
                  <a:schemeClr val="tx1"/>
                </a:solidFill>
                <a:latin typeface="Josefin Sans" pitchFamily="2" charset="0"/>
              </a:rPr>
              <a:t>0,087 </a:t>
            </a:r>
            <a:r>
              <a:rPr lang="fr-FR" sz="700" b="1" dirty="0" err="1" smtClean="0">
                <a:solidFill>
                  <a:schemeClr val="tx1"/>
                </a:solidFill>
                <a:latin typeface="Josefin Sans" pitchFamily="2" charset="0"/>
              </a:rPr>
              <a:t>fA</a:t>
            </a:r>
            <a:endParaRPr lang="fr-FR" sz="700" b="1" dirty="0">
              <a:solidFill>
                <a:schemeClr val="tx1"/>
              </a:solidFill>
              <a:latin typeface="Josefin Sans" pitchFamily="2" charset="0"/>
            </a:endParaRPr>
          </a:p>
        </p:txBody>
      </p:sp>
      <p:pic>
        <p:nvPicPr>
          <p:cNvPr id="5" name="Graphique 4" descr="Ordinateur avec un remplissage uni">
            <a:extLst>
              <a:ext uri="{FF2B5EF4-FFF2-40B4-BE49-F238E27FC236}">
                <a16:creationId xmlns:a16="http://schemas.microsoft.com/office/drawing/2014/main" id="{94633045-6622-4DEC-BEFF-BDF7AE509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715311" y="1956064"/>
            <a:ext cx="1462367" cy="1462367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FDAD00CA-14A7-443A-8A9E-4B1CB4185F77}"/>
              </a:ext>
            </a:extLst>
          </p:cNvPr>
          <p:cNvSpPr txBox="1"/>
          <p:nvPr/>
        </p:nvSpPr>
        <p:spPr>
          <a:xfrm>
            <a:off x="5585387" y="2500115"/>
            <a:ext cx="8757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smtClean="0">
                <a:solidFill>
                  <a:srgbClr val="00B0F0"/>
                </a:solidFill>
                <a:latin typeface="Josefin Sans" pitchFamily="2" charset="0"/>
              </a:rPr>
              <a:t>Ethernet</a:t>
            </a: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5"/>
          <a:srcRect l="1364" r="3629"/>
          <a:stretch/>
        </p:blipFill>
        <p:spPr>
          <a:xfrm rot="10800000" flipH="1">
            <a:off x="6846233" y="3215282"/>
            <a:ext cx="1788711" cy="1894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Trapèze 30"/>
          <p:cNvSpPr/>
          <p:nvPr/>
        </p:nvSpPr>
        <p:spPr>
          <a:xfrm rot="5400000" flipV="1">
            <a:off x="8235357" y="3879119"/>
            <a:ext cx="366964" cy="1450321"/>
          </a:xfrm>
          <a:prstGeom prst="trapezoid">
            <a:avLst>
              <a:gd name="adj" fmla="val 37096"/>
            </a:avLst>
          </a:prstGeom>
          <a:solidFill>
            <a:srgbClr val="92D050">
              <a:alpha val="2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"/>
          <a:stretch/>
        </p:blipFill>
        <p:spPr>
          <a:xfrm>
            <a:off x="6858000" y="2190217"/>
            <a:ext cx="1931682" cy="892524"/>
          </a:xfrm>
          <a:prstGeom prst="rect">
            <a:avLst/>
          </a:prstGeom>
        </p:spPr>
      </p:pic>
      <p:sp>
        <p:nvSpPr>
          <p:cNvPr id="39" name="ZoneTexte 38"/>
          <p:cNvSpPr txBox="1"/>
          <p:nvPr/>
        </p:nvSpPr>
        <p:spPr>
          <a:xfrm>
            <a:off x="3812344" y="3366210"/>
            <a:ext cx="126830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IOC EPICS</a:t>
            </a:r>
          </a:p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(Serveur)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20" name="Forme libre 19"/>
          <p:cNvSpPr/>
          <p:nvPr/>
        </p:nvSpPr>
        <p:spPr>
          <a:xfrm>
            <a:off x="5149516" y="2556960"/>
            <a:ext cx="1724526" cy="195853"/>
          </a:xfrm>
          <a:custGeom>
            <a:avLst/>
            <a:gdLst>
              <a:gd name="connsiteX0" fmla="*/ 0 w 1724526"/>
              <a:gd name="connsiteY0" fmla="*/ 0 h 171296"/>
              <a:gd name="connsiteX1" fmla="*/ 208547 w 1724526"/>
              <a:gd name="connsiteY1" fmla="*/ 32084 h 171296"/>
              <a:gd name="connsiteX2" fmla="*/ 649705 w 1724526"/>
              <a:gd name="connsiteY2" fmla="*/ 152400 h 171296"/>
              <a:gd name="connsiteX3" fmla="*/ 1195137 w 1724526"/>
              <a:gd name="connsiteY3" fmla="*/ 160421 h 171296"/>
              <a:gd name="connsiteX4" fmla="*/ 1507958 w 1724526"/>
              <a:gd name="connsiteY4" fmla="*/ 48126 h 171296"/>
              <a:gd name="connsiteX5" fmla="*/ 1724526 w 1724526"/>
              <a:gd name="connsiteY5" fmla="*/ 32084 h 171296"/>
              <a:gd name="connsiteX0" fmla="*/ 0 w 1724526"/>
              <a:gd name="connsiteY0" fmla="*/ 0 h 154501"/>
              <a:gd name="connsiteX1" fmla="*/ 208547 w 1724526"/>
              <a:gd name="connsiteY1" fmla="*/ 32084 h 154501"/>
              <a:gd name="connsiteX2" fmla="*/ 649705 w 1724526"/>
              <a:gd name="connsiteY2" fmla="*/ 152400 h 154501"/>
              <a:gd name="connsiteX3" fmla="*/ 1187116 w 1724526"/>
              <a:gd name="connsiteY3" fmla="*/ 104273 h 154501"/>
              <a:gd name="connsiteX4" fmla="*/ 1507958 w 1724526"/>
              <a:gd name="connsiteY4" fmla="*/ 48126 h 154501"/>
              <a:gd name="connsiteX5" fmla="*/ 1724526 w 1724526"/>
              <a:gd name="connsiteY5" fmla="*/ 32084 h 154501"/>
              <a:gd name="connsiteX0" fmla="*/ 0 w 1724526"/>
              <a:gd name="connsiteY0" fmla="*/ 0 h 170114"/>
              <a:gd name="connsiteX1" fmla="*/ 208547 w 1724526"/>
              <a:gd name="connsiteY1" fmla="*/ 32084 h 170114"/>
              <a:gd name="connsiteX2" fmla="*/ 633663 w 1724526"/>
              <a:gd name="connsiteY2" fmla="*/ 168442 h 170114"/>
              <a:gd name="connsiteX3" fmla="*/ 1187116 w 1724526"/>
              <a:gd name="connsiteY3" fmla="*/ 104273 h 170114"/>
              <a:gd name="connsiteX4" fmla="*/ 1507958 w 1724526"/>
              <a:gd name="connsiteY4" fmla="*/ 48126 h 170114"/>
              <a:gd name="connsiteX5" fmla="*/ 1724526 w 1724526"/>
              <a:gd name="connsiteY5" fmla="*/ 32084 h 170114"/>
              <a:gd name="connsiteX0" fmla="*/ 0 w 1724526"/>
              <a:gd name="connsiteY0" fmla="*/ 0 h 184499"/>
              <a:gd name="connsiteX1" fmla="*/ 208547 w 1724526"/>
              <a:gd name="connsiteY1" fmla="*/ 32084 h 184499"/>
              <a:gd name="connsiteX2" fmla="*/ 633663 w 1724526"/>
              <a:gd name="connsiteY2" fmla="*/ 168442 h 184499"/>
              <a:gd name="connsiteX3" fmla="*/ 1259305 w 1724526"/>
              <a:gd name="connsiteY3" fmla="*/ 168442 h 184499"/>
              <a:gd name="connsiteX4" fmla="*/ 1507958 w 1724526"/>
              <a:gd name="connsiteY4" fmla="*/ 48126 h 184499"/>
              <a:gd name="connsiteX5" fmla="*/ 1724526 w 1724526"/>
              <a:gd name="connsiteY5" fmla="*/ 32084 h 184499"/>
              <a:gd name="connsiteX0" fmla="*/ 0 w 1724526"/>
              <a:gd name="connsiteY0" fmla="*/ 0 h 183086"/>
              <a:gd name="connsiteX1" fmla="*/ 208547 w 1724526"/>
              <a:gd name="connsiteY1" fmla="*/ 32084 h 183086"/>
              <a:gd name="connsiteX2" fmla="*/ 633663 w 1724526"/>
              <a:gd name="connsiteY2" fmla="*/ 168442 h 183086"/>
              <a:gd name="connsiteX3" fmla="*/ 1259305 w 1724526"/>
              <a:gd name="connsiteY3" fmla="*/ 168442 h 183086"/>
              <a:gd name="connsiteX4" fmla="*/ 1524000 w 1724526"/>
              <a:gd name="connsiteY4" fmla="*/ 72189 h 183086"/>
              <a:gd name="connsiteX5" fmla="*/ 1724526 w 1724526"/>
              <a:gd name="connsiteY5" fmla="*/ 32084 h 183086"/>
              <a:gd name="connsiteX0" fmla="*/ 0 w 1724526"/>
              <a:gd name="connsiteY0" fmla="*/ 5980 h 190707"/>
              <a:gd name="connsiteX1" fmla="*/ 240632 w 1724526"/>
              <a:gd name="connsiteY1" fmla="*/ 14001 h 190707"/>
              <a:gd name="connsiteX2" fmla="*/ 633663 w 1724526"/>
              <a:gd name="connsiteY2" fmla="*/ 174422 h 190707"/>
              <a:gd name="connsiteX3" fmla="*/ 1259305 w 1724526"/>
              <a:gd name="connsiteY3" fmla="*/ 174422 h 190707"/>
              <a:gd name="connsiteX4" fmla="*/ 1524000 w 1724526"/>
              <a:gd name="connsiteY4" fmla="*/ 78169 h 190707"/>
              <a:gd name="connsiteX5" fmla="*/ 1724526 w 1724526"/>
              <a:gd name="connsiteY5" fmla="*/ 38064 h 190707"/>
              <a:gd name="connsiteX0" fmla="*/ 0 w 1724526"/>
              <a:gd name="connsiteY0" fmla="*/ 6564 h 196821"/>
              <a:gd name="connsiteX1" fmla="*/ 240632 w 1724526"/>
              <a:gd name="connsiteY1" fmla="*/ 14585 h 196821"/>
              <a:gd name="connsiteX2" fmla="*/ 457200 w 1724526"/>
              <a:gd name="connsiteY2" fmla="*/ 183027 h 196821"/>
              <a:gd name="connsiteX3" fmla="*/ 1259305 w 1724526"/>
              <a:gd name="connsiteY3" fmla="*/ 175006 h 196821"/>
              <a:gd name="connsiteX4" fmla="*/ 1524000 w 1724526"/>
              <a:gd name="connsiteY4" fmla="*/ 78753 h 196821"/>
              <a:gd name="connsiteX5" fmla="*/ 1724526 w 1724526"/>
              <a:gd name="connsiteY5" fmla="*/ 38648 h 196821"/>
              <a:gd name="connsiteX0" fmla="*/ 0 w 1724526"/>
              <a:gd name="connsiteY0" fmla="*/ 4816 h 181108"/>
              <a:gd name="connsiteX1" fmla="*/ 240632 w 1724526"/>
              <a:gd name="connsiteY1" fmla="*/ 12837 h 181108"/>
              <a:gd name="connsiteX2" fmla="*/ 433136 w 1724526"/>
              <a:gd name="connsiteY2" fmla="*/ 157216 h 181108"/>
              <a:gd name="connsiteX3" fmla="*/ 1259305 w 1724526"/>
              <a:gd name="connsiteY3" fmla="*/ 173258 h 181108"/>
              <a:gd name="connsiteX4" fmla="*/ 1524000 w 1724526"/>
              <a:gd name="connsiteY4" fmla="*/ 77005 h 181108"/>
              <a:gd name="connsiteX5" fmla="*/ 1724526 w 1724526"/>
              <a:gd name="connsiteY5" fmla="*/ 36900 h 181108"/>
              <a:gd name="connsiteX0" fmla="*/ 0 w 1724526"/>
              <a:gd name="connsiteY0" fmla="*/ 0 h 175282"/>
              <a:gd name="connsiteX1" fmla="*/ 200527 w 1724526"/>
              <a:gd name="connsiteY1" fmla="*/ 32084 h 175282"/>
              <a:gd name="connsiteX2" fmla="*/ 433136 w 1724526"/>
              <a:gd name="connsiteY2" fmla="*/ 152400 h 175282"/>
              <a:gd name="connsiteX3" fmla="*/ 1259305 w 1724526"/>
              <a:gd name="connsiteY3" fmla="*/ 168442 h 175282"/>
              <a:gd name="connsiteX4" fmla="*/ 1524000 w 1724526"/>
              <a:gd name="connsiteY4" fmla="*/ 72189 h 175282"/>
              <a:gd name="connsiteX5" fmla="*/ 1724526 w 1724526"/>
              <a:gd name="connsiteY5" fmla="*/ 32084 h 175282"/>
              <a:gd name="connsiteX0" fmla="*/ 0 w 1724526"/>
              <a:gd name="connsiteY0" fmla="*/ 301 h 176241"/>
              <a:gd name="connsiteX1" fmla="*/ 328864 w 1724526"/>
              <a:gd name="connsiteY1" fmla="*/ 16343 h 176241"/>
              <a:gd name="connsiteX2" fmla="*/ 433136 w 1724526"/>
              <a:gd name="connsiteY2" fmla="*/ 152701 h 176241"/>
              <a:gd name="connsiteX3" fmla="*/ 1259305 w 1724526"/>
              <a:gd name="connsiteY3" fmla="*/ 168743 h 176241"/>
              <a:gd name="connsiteX4" fmla="*/ 1524000 w 1724526"/>
              <a:gd name="connsiteY4" fmla="*/ 72490 h 176241"/>
              <a:gd name="connsiteX5" fmla="*/ 1724526 w 1724526"/>
              <a:gd name="connsiteY5" fmla="*/ 32385 h 176241"/>
              <a:gd name="connsiteX0" fmla="*/ 0 w 1724526"/>
              <a:gd name="connsiteY0" fmla="*/ 1756 h 191425"/>
              <a:gd name="connsiteX1" fmla="*/ 328864 w 1724526"/>
              <a:gd name="connsiteY1" fmla="*/ 17798 h 191425"/>
              <a:gd name="connsiteX2" fmla="*/ 232610 w 1724526"/>
              <a:gd name="connsiteY2" fmla="*/ 178219 h 191425"/>
              <a:gd name="connsiteX3" fmla="*/ 1259305 w 1724526"/>
              <a:gd name="connsiteY3" fmla="*/ 170198 h 191425"/>
              <a:gd name="connsiteX4" fmla="*/ 1524000 w 1724526"/>
              <a:gd name="connsiteY4" fmla="*/ 73945 h 191425"/>
              <a:gd name="connsiteX5" fmla="*/ 1724526 w 1724526"/>
              <a:gd name="connsiteY5" fmla="*/ 33840 h 191425"/>
              <a:gd name="connsiteX0" fmla="*/ 0 w 1724526"/>
              <a:gd name="connsiteY0" fmla="*/ 1756 h 194944"/>
              <a:gd name="connsiteX1" fmla="*/ 328864 w 1724526"/>
              <a:gd name="connsiteY1" fmla="*/ 17798 h 194944"/>
              <a:gd name="connsiteX2" fmla="*/ 232610 w 1724526"/>
              <a:gd name="connsiteY2" fmla="*/ 178219 h 194944"/>
              <a:gd name="connsiteX3" fmla="*/ 1443789 w 1724526"/>
              <a:gd name="connsiteY3" fmla="*/ 178219 h 194944"/>
              <a:gd name="connsiteX4" fmla="*/ 1524000 w 1724526"/>
              <a:gd name="connsiteY4" fmla="*/ 73945 h 194944"/>
              <a:gd name="connsiteX5" fmla="*/ 1724526 w 1724526"/>
              <a:gd name="connsiteY5" fmla="*/ 33840 h 194944"/>
              <a:gd name="connsiteX0" fmla="*/ 0 w 1724526"/>
              <a:gd name="connsiteY0" fmla="*/ 1756 h 195853"/>
              <a:gd name="connsiteX1" fmla="*/ 328864 w 1724526"/>
              <a:gd name="connsiteY1" fmla="*/ 17798 h 195853"/>
              <a:gd name="connsiteX2" fmla="*/ 232610 w 1724526"/>
              <a:gd name="connsiteY2" fmla="*/ 178219 h 195853"/>
              <a:gd name="connsiteX3" fmla="*/ 1443789 w 1724526"/>
              <a:gd name="connsiteY3" fmla="*/ 178219 h 195853"/>
              <a:gd name="connsiteX4" fmla="*/ 1491916 w 1724526"/>
              <a:gd name="connsiteY4" fmla="*/ 57903 h 195853"/>
              <a:gd name="connsiteX5" fmla="*/ 1724526 w 1724526"/>
              <a:gd name="connsiteY5" fmla="*/ 33840 h 195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526" h="195853">
                <a:moveTo>
                  <a:pt x="0" y="1756"/>
                </a:moveTo>
                <a:cubicBezTo>
                  <a:pt x="50131" y="5098"/>
                  <a:pt x="290096" y="-11612"/>
                  <a:pt x="328864" y="17798"/>
                </a:cubicBezTo>
                <a:cubicBezTo>
                  <a:pt x="367632" y="47208"/>
                  <a:pt x="46789" y="151482"/>
                  <a:pt x="232610" y="178219"/>
                </a:cubicBezTo>
                <a:cubicBezTo>
                  <a:pt x="418431" y="204956"/>
                  <a:pt x="1233905" y="198272"/>
                  <a:pt x="1443789" y="178219"/>
                </a:cubicBezTo>
                <a:cubicBezTo>
                  <a:pt x="1653673" y="158166"/>
                  <a:pt x="1445126" y="81966"/>
                  <a:pt x="1491916" y="57903"/>
                </a:cubicBezTo>
                <a:cubicBezTo>
                  <a:pt x="1538706" y="33840"/>
                  <a:pt x="1660358" y="31166"/>
                  <a:pt x="1724526" y="33840"/>
                </a:cubicBezTo>
              </a:path>
            </a:pathLst>
          </a:custGeom>
          <a:noFill/>
          <a:ln>
            <a:solidFill>
              <a:srgbClr val="00B0F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ZoneTexte 52"/>
          <p:cNvSpPr txBox="1"/>
          <p:nvPr/>
        </p:nvSpPr>
        <p:spPr>
          <a:xfrm>
            <a:off x="8292485" y="4436839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faisceau</a:t>
            </a:r>
            <a:endParaRPr lang="fr-FR" dirty="0">
              <a:solidFill>
                <a:srgbClr val="00B050"/>
              </a:solidFill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4086031" y="1977242"/>
            <a:ext cx="3737810" cy="276999"/>
            <a:chOff x="4284806" y="1910975"/>
            <a:chExt cx="3737810" cy="276999"/>
          </a:xfrm>
        </p:grpSpPr>
        <p:sp>
          <p:nvSpPr>
            <p:cNvPr id="2" name="Ellipse 1"/>
            <p:cNvSpPr/>
            <p:nvPr/>
          </p:nvSpPr>
          <p:spPr>
            <a:xfrm>
              <a:off x="4303101" y="1916429"/>
              <a:ext cx="244246" cy="24408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FDAD00CA-14A7-443A-8A9E-4B1CB4185F77}"/>
                </a:ext>
              </a:extLst>
            </p:cNvPr>
            <p:cNvSpPr txBox="1"/>
            <p:nvPr/>
          </p:nvSpPr>
          <p:spPr>
            <a:xfrm>
              <a:off x="4284806" y="1910975"/>
              <a:ext cx="37378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i="1" dirty="0" smtClean="0">
                  <a:solidFill>
                    <a:schemeClr val="accent1"/>
                  </a:solidFill>
                  <a:latin typeface="Josefin Sans" pitchFamily="2" charset="0"/>
                </a:rPr>
                <a:t>1</a:t>
              </a:r>
              <a:r>
                <a:rPr lang="fr-FR" sz="1200" i="1" dirty="0" smtClean="0">
                  <a:solidFill>
                    <a:schemeClr val="accent1"/>
                  </a:solidFill>
                  <a:latin typeface="Josefin Sans" pitchFamily="2" charset="0"/>
                </a:rPr>
                <a:t>  </a:t>
              </a:r>
              <a:r>
                <a:rPr lang="fr-FR" sz="1200" i="1" dirty="0" smtClean="0">
                  <a:solidFill>
                    <a:schemeClr val="accent1"/>
                  </a:solidFill>
                  <a:latin typeface="Josefin Sans" pitchFamily="2" charset="0"/>
                  <a:sym typeface="Wingdings" panose="05000000000000000000" pitchFamily="2" charset="2"/>
                </a:rPr>
                <a:t>  </a:t>
              </a:r>
              <a:r>
                <a:rPr lang="fr-FR" sz="1200" i="1" dirty="0" smtClean="0">
                  <a:solidFill>
                    <a:schemeClr val="accent1"/>
                  </a:solidFill>
                  <a:latin typeface="Josefin Sans" pitchFamily="2" charset="0"/>
                </a:rPr>
                <a:t> Envoie Cmd par l’IOC</a:t>
              </a:r>
              <a:endParaRPr lang="fr-FR" sz="1000" i="1" dirty="0">
                <a:solidFill>
                  <a:schemeClr val="accent1"/>
                </a:solidFill>
                <a:latin typeface="Josefin Sans" pitchFamily="2" charset="0"/>
              </a:endParaRPr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4371DAA1-B6D2-4125-8C41-CFAE75474F04}"/>
              </a:ext>
            </a:extLst>
          </p:cNvPr>
          <p:cNvSpPr txBox="1"/>
          <p:nvPr/>
        </p:nvSpPr>
        <p:spPr>
          <a:xfrm>
            <a:off x="5276325" y="2877190"/>
            <a:ext cx="16550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 smtClean="0">
                <a:solidFill>
                  <a:srgbClr val="0070C0"/>
                </a:solidFill>
                <a:latin typeface="Josefin Sans" pitchFamily="2" charset="0"/>
              </a:rPr>
              <a:t>« </a:t>
            </a:r>
            <a:r>
              <a:rPr lang="fr-FR" sz="900" dirty="0" err="1" smtClean="0">
                <a:solidFill>
                  <a:srgbClr val="0070C0"/>
                </a:solidFill>
                <a:latin typeface="Josefin Sans" pitchFamily="2" charset="0"/>
              </a:rPr>
              <a:t>CURRent</a:t>
            </a:r>
            <a:r>
              <a:rPr lang="fr-FR" sz="900" dirty="0">
                <a:solidFill>
                  <a:srgbClr val="0070C0"/>
                </a:solidFill>
                <a:latin typeface="Josefin Sans" pitchFamily="2" charset="0"/>
              </a:rPr>
              <a:t> </a:t>
            </a:r>
            <a:r>
              <a:rPr lang="fr-FR" sz="900" dirty="0" smtClean="0">
                <a:solidFill>
                  <a:srgbClr val="0070C0"/>
                </a:solidFill>
                <a:latin typeface="Josefin Sans" pitchFamily="2" charset="0"/>
              </a:rPr>
              <a:t>= </a:t>
            </a:r>
            <a:r>
              <a:rPr lang="fr-FR" sz="900" b="1" dirty="0" smtClean="0">
                <a:solidFill>
                  <a:srgbClr val="0070C0"/>
                </a:solidFill>
                <a:latin typeface="Josefin Sans" pitchFamily="2" charset="0"/>
              </a:rPr>
              <a:t>0,000087pA</a:t>
            </a:r>
            <a:r>
              <a:rPr lang="fr-FR" sz="900" dirty="0" smtClean="0">
                <a:solidFill>
                  <a:srgbClr val="0070C0"/>
                </a:solidFill>
                <a:latin typeface="Josefin Sans" pitchFamily="2" charset="0"/>
              </a:rPr>
              <a:t>  »</a:t>
            </a:r>
            <a:endParaRPr lang="fr-FR" sz="900" dirty="0">
              <a:solidFill>
                <a:srgbClr val="0070C0"/>
              </a:solidFill>
              <a:latin typeface="Josefin Sans" pitchFamily="2" charset="0"/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CADA6679-EEE4-40D4-804C-BC465A02074E}"/>
              </a:ext>
            </a:extLst>
          </p:cNvPr>
          <p:cNvCxnSpPr>
            <a:cxnSpLocks/>
          </p:cNvCxnSpPr>
          <p:nvPr/>
        </p:nvCxnSpPr>
        <p:spPr>
          <a:xfrm flipH="1">
            <a:off x="5290392" y="2854376"/>
            <a:ext cx="1465729" cy="10464"/>
          </a:xfrm>
          <a:prstGeom prst="straightConnector1">
            <a:avLst/>
          </a:prstGeom>
          <a:ln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e 3"/>
          <p:cNvGrpSpPr/>
          <p:nvPr/>
        </p:nvGrpSpPr>
        <p:grpSpPr>
          <a:xfrm>
            <a:off x="4558685" y="3084352"/>
            <a:ext cx="2464608" cy="276999"/>
            <a:chOff x="4832224" y="3099982"/>
            <a:chExt cx="2464608" cy="276999"/>
          </a:xfrm>
        </p:grpSpPr>
        <p:sp>
          <p:nvSpPr>
            <p:cNvPr id="22" name="Ellipse 21"/>
            <p:cNvSpPr/>
            <p:nvPr/>
          </p:nvSpPr>
          <p:spPr>
            <a:xfrm>
              <a:off x="6982298" y="3112535"/>
              <a:ext cx="244246" cy="24408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FDAD00CA-14A7-443A-8A9E-4B1CB4185F77}"/>
                </a:ext>
              </a:extLst>
            </p:cNvPr>
            <p:cNvSpPr txBox="1"/>
            <p:nvPr/>
          </p:nvSpPr>
          <p:spPr>
            <a:xfrm>
              <a:off x="4832224" y="3099982"/>
              <a:ext cx="24646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i="1" dirty="0" smtClean="0">
                  <a:solidFill>
                    <a:schemeClr val="accent1"/>
                  </a:solidFill>
                  <a:latin typeface="Josefin Sans" pitchFamily="2" charset="0"/>
                </a:rPr>
                <a:t>Réponse de l’électromètre </a:t>
              </a:r>
              <a:r>
                <a:rPr lang="fr-FR" sz="1200" i="1" dirty="0" smtClean="0">
                  <a:solidFill>
                    <a:schemeClr val="accent1"/>
                  </a:solidFill>
                  <a:latin typeface="Josefin Sans" pitchFamily="2" charset="0"/>
                  <a:sym typeface="Wingdings" panose="05000000000000000000" pitchFamily="2" charset="2"/>
                </a:rPr>
                <a:t>    </a:t>
              </a:r>
              <a:r>
                <a:rPr lang="fr-FR" sz="1200" b="1" i="1" dirty="0" smtClean="0">
                  <a:solidFill>
                    <a:schemeClr val="accent1"/>
                  </a:solidFill>
                  <a:latin typeface="Josefin Sans" pitchFamily="2" charset="0"/>
                  <a:sym typeface="Wingdings" panose="05000000000000000000" pitchFamily="2" charset="2"/>
                </a:rPr>
                <a:t>2</a:t>
              </a:r>
              <a:endParaRPr lang="fr-FR" sz="1200" b="1" i="1" dirty="0">
                <a:solidFill>
                  <a:schemeClr val="accent1"/>
                </a:solidFill>
                <a:latin typeface="Josefin Sans" pitchFamily="2" charset="0"/>
              </a:endParaRPr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7257186" y="4082140"/>
            <a:ext cx="10574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LHR-CF21</a:t>
            </a:r>
            <a:endParaRPr lang="fr-FR" sz="1000" b="1" dirty="0">
              <a:solidFill>
                <a:schemeClr val="accent5">
                  <a:lumMod val="25000"/>
                </a:schemeClr>
              </a:solidFill>
              <a:latin typeface="Josefin Sans" pitchFamily="2" charset="0"/>
            </a:endParaRPr>
          </a:p>
        </p:txBody>
      </p:sp>
      <p:sp>
        <p:nvSpPr>
          <p:cNvPr id="33" name="Google Shape;468;p31"/>
          <p:cNvSpPr txBox="1">
            <a:spLocks/>
          </p:cNvSpPr>
          <p:nvPr/>
        </p:nvSpPr>
        <p:spPr>
          <a:xfrm>
            <a:off x="318494" y="4198699"/>
            <a:ext cx="4590168" cy="545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fr-FR" sz="2000" dirty="0" smtClean="0"/>
              <a:t>LHR-CF21:IMes  = 0,087 </a:t>
            </a:r>
            <a:r>
              <a:rPr lang="fr-FR" sz="2000" dirty="0" err="1" smtClean="0"/>
              <a:t>fA</a:t>
            </a:r>
            <a:endParaRPr lang="fr-FR" sz="2400" dirty="0"/>
          </a:p>
        </p:txBody>
      </p:sp>
      <p:cxnSp>
        <p:nvCxnSpPr>
          <p:cNvPr id="11" name="Connecteur droit avec flèche 10"/>
          <p:cNvCxnSpPr>
            <a:stCxn id="33" idx="0"/>
          </p:cNvCxnSpPr>
          <p:nvPr/>
        </p:nvCxnSpPr>
        <p:spPr>
          <a:xfrm flipV="1">
            <a:off x="2613578" y="2572523"/>
            <a:ext cx="1485946" cy="1626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e 26"/>
          <p:cNvGrpSpPr/>
          <p:nvPr/>
        </p:nvGrpSpPr>
        <p:grpSpPr>
          <a:xfrm>
            <a:off x="7719622" y="2500115"/>
            <a:ext cx="1297052" cy="788097"/>
            <a:chOff x="7719622" y="2500115"/>
            <a:chExt cx="1297052" cy="788097"/>
          </a:xfrm>
        </p:grpSpPr>
        <p:sp>
          <p:nvSpPr>
            <p:cNvPr id="28" name="Forme libre 27"/>
            <p:cNvSpPr/>
            <p:nvPr/>
          </p:nvSpPr>
          <p:spPr>
            <a:xfrm>
              <a:off x="7719622" y="2500115"/>
              <a:ext cx="1297052" cy="772474"/>
            </a:xfrm>
            <a:custGeom>
              <a:avLst/>
              <a:gdLst>
                <a:gd name="connsiteX0" fmla="*/ 17344 w 1271353"/>
                <a:gd name="connsiteY0" fmla="*/ 768045 h 768045"/>
                <a:gd name="connsiteX1" fmla="*/ 73491 w 1271353"/>
                <a:gd name="connsiteY1" fmla="*/ 615645 h 768045"/>
                <a:gd name="connsiteX2" fmla="*/ 602881 w 1271353"/>
                <a:gd name="connsiteY2" fmla="*/ 639709 h 768045"/>
                <a:gd name="connsiteX3" fmla="*/ 1236544 w 1271353"/>
                <a:gd name="connsiteY3" fmla="*/ 607624 h 768045"/>
                <a:gd name="connsiteX4" fmla="*/ 1172375 w 1271353"/>
                <a:gd name="connsiteY4" fmla="*/ 86256 h 768045"/>
                <a:gd name="connsiteX5" fmla="*/ 1036017 w 1271353"/>
                <a:gd name="connsiteY5" fmla="*/ 6045 h 768045"/>
                <a:gd name="connsiteX0" fmla="*/ 17344 w 1309743"/>
                <a:gd name="connsiteY0" fmla="*/ 772474 h 772474"/>
                <a:gd name="connsiteX1" fmla="*/ 73491 w 1309743"/>
                <a:gd name="connsiteY1" fmla="*/ 620074 h 772474"/>
                <a:gd name="connsiteX2" fmla="*/ 602881 w 1309743"/>
                <a:gd name="connsiteY2" fmla="*/ 644138 h 772474"/>
                <a:gd name="connsiteX3" fmla="*/ 1236544 w 1309743"/>
                <a:gd name="connsiteY3" fmla="*/ 612053 h 772474"/>
                <a:gd name="connsiteX4" fmla="*/ 1273975 w 1309743"/>
                <a:gd name="connsiteY4" fmla="*/ 75055 h 772474"/>
                <a:gd name="connsiteX5" fmla="*/ 1036017 w 1309743"/>
                <a:gd name="connsiteY5" fmla="*/ 10474 h 772474"/>
                <a:gd name="connsiteX0" fmla="*/ 4653 w 1297052"/>
                <a:gd name="connsiteY0" fmla="*/ 772474 h 772474"/>
                <a:gd name="connsiteX1" fmla="*/ 131139 w 1297052"/>
                <a:gd name="connsiteY1" fmla="*/ 620074 h 772474"/>
                <a:gd name="connsiteX2" fmla="*/ 590190 w 1297052"/>
                <a:gd name="connsiteY2" fmla="*/ 644138 h 772474"/>
                <a:gd name="connsiteX3" fmla="*/ 1223853 w 1297052"/>
                <a:gd name="connsiteY3" fmla="*/ 612053 h 772474"/>
                <a:gd name="connsiteX4" fmla="*/ 1261284 w 1297052"/>
                <a:gd name="connsiteY4" fmla="*/ 75055 h 772474"/>
                <a:gd name="connsiteX5" fmla="*/ 1023326 w 1297052"/>
                <a:gd name="connsiteY5" fmla="*/ 10474 h 77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7052" h="772474">
                  <a:moveTo>
                    <a:pt x="4653" y="772474"/>
                  </a:moveTo>
                  <a:cubicBezTo>
                    <a:pt x="-16069" y="706968"/>
                    <a:pt x="33549" y="641463"/>
                    <a:pt x="131139" y="620074"/>
                  </a:cubicBezTo>
                  <a:cubicBezTo>
                    <a:pt x="228729" y="598685"/>
                    <a:pt x="408071" y="645475"/>
                    <a:pt x="590190" y="644138"/>
                  </a:cubicBezTo>
                  <a:cubicBezTo>
                    <a:pt x="772309" y="642801"/>
                    <a:pt x="1112004" y="706900"/>
                    <a:pt x="1223853" y="612053"/>
                  </a:cubicBezTo>
                  <a:cubicBezTo>
                    <a:pt x="1335702" y="517206"/>
                    <a:pt x="1294705" y="175318"/>
                    <a:pt x="1261284" y="75055"/>
                  </a:cubicBezTo>
                  <a:cubicBezTo>
                    <a:pt x="1227863" y="-25208"/>
                    <a:pt x="1074794" y="448"/>
                    <a:pt x="1023326" y="10474"/>
                  </a:cubicBezTo>
                </a:path>
              </a:pathLst>
            </a:custGeom>
            <a:noFill/>
            <a:ln>
              <a:solidFill>
                <a:srgbClr val="00B05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9A539576-B040-416B-9E06-7F9F6C8DF7D8}"/>
                </a:ext>
              </a:extLst>
            </p:cNvPr>
            <p:cNvSpPr txBox="1"/>
            <p:nvPr/>
          </p:nvSpPr>
          <p:spPr>
            <a:xfrm>
              <a:off x="7965822" y="2927838"/>
              <a:ext cx="105085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 smtClean="0">
                  <a:solidFill>
                    <a:srgbClr val="00B050"/>
                  </a:solidFill>
                  <a:latin typeface="Josefin Sans" pitchFamily="2" charset="0"/>
                </a:rPr>
                <a:t>Courant (</a:t>
              </a:r>
              <a:r>
                <a:rPr lang="fr-FR" sz="1050" dirty="0" err="1" smtClean="0">
                  <a:solidFill>
                    <a:srgbClr val="00B050"/>
                  </a:solidFill>
                  <a:latin typeface="Josefin Sans" pitchFamily="2" charset="0"/>
                </a:rPr>
                <a:t>pA</a:t>
              </a:r>
              <a:r>
                <a:rPr lang="fr-FR" sz="1050" dirty="0" smtClean="0">
                  <a:solidFill>
                    <a:srgbClr val="00B050"/>
                  </a:solidFill>
                  <a:latin typeface="Josefin Sans" pitchFamily="2" charset="0"/>
                </a:rPr>
                <a:t>)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9A539576-B040-416B-9E06-7F9F6C8DF7D8}"/>
                </a:ext>
              </a:extLst>
            </p:cNvPr>
            <p:cNvSpPr txBox="1"/>
            <p:nvPr/>
          </p:nvSpPr>
          <p:spPr>
            <a:xfrm>
              <a:off x="7965822" y="3011213"/>
              <a:ext cx="10508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rgbClr val="00B050"/>
                  </a:solidFill>
                  <a:latin typeface="Josefin Sans" pitchFamily="2" charset="0"/>
                </a:rPr>
                <a:t>&gt;</a:t>
              </a:r>
            </a:p>
          </p:txBody>
        </p:sp>
      </p:grpSp>
      <p:sp>
        <p:nvSpPr>
          <p:cNvPr id="36" name="ZoneTexte 35"/>
          <p:cNvSpPr txBox="1"/>
          <p:nvPr/>
        </p:nvSpPr>
        <p:spPr>
          <a:xfrm>
            <a:off x="0" y="4958834"/>
            <a:ext cx="16001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err="1" smtClean="0">
                <a:solidFill>
                  <a:schemeClr val="tx1"/>
                </a:solidFill>
              </a:rPr>
              <a:t>L.Daudin</a:t>
            </a:r>
            <a:r>
              <a:rPr lang="fr-FR" sz="600" dirty="0" smtClean="0">
                <a:solidFill>
                  <a:schemeClr val="tx1"/>
                </a:solidFill>
              </a:rPr>
              <a:t> – RIF </a:t>
            </a:r>
            <a:r>
              <a:rPr lang="fr-FR" sz="600" dirty="0" err="1" smtClean="0">
                <a:solidFill>
                  <a:schemeClr val="tx1"/>
                </a:solidFill>
              </a:rPr>
              <a:t>IJCLab</a:t>
            </a:r>
            <a:r>
              <a:rPr lang="fr-FR" sz="600" dirty="0" smtClean="0">
                <a:solidFill>
                  <a:schemeClr val="tx1"/>
                </a:solidFill>
              </a:rPr>
              <a:t>  Avril-2022 -  </a:t>
            </a:r>
            <a:fld id="{A2D9AD90-1A26-436A-964E-1506DD6EF20C}" type="slidenum">
              <a:rPr lang="fr-FR" sz="600" smtClean="0">
                <a:solidFill>
                  <a:schemeClr val="tx1"/>
                </a:solidFill>
              </a:rPr>
              <a:t>19</a:t>
            </a:fld>
            <a:r>
              <a:rPr lang="fr-FR" sz="600" dirty="0" smtClean="0">
                <a:solidFill>
                  <a:schemeClr val="tx1"/>
                </a:solidFill>
              </a:rPr>
              <a:t>/38</a:t>
            </a:r>
            <a:endParaRPr lang="fr-FR" sz="600" dirty="0">
              <a:solidFill>
                <a:schemeClr val="tx1"/>
              </a:solidFill>
            </a:endParaRPr>
          </a:p>
        </p:txBody>
      </p:sp>
      <p:sp>
        <p:nvSpPr>
          <p:cNvPr id="37" name="Google Shape;468;p31"/>
          <p:cNvSpPr txBox="1">
            <a:spLocks noGrp="1"/>
          </p:cNvSpPr>
          <p:nvPr>
            <p:ph type="title"/>
          </p:nvPr>
        </p:nvSpPr>
        <p:spPr>
          <a:xfrm>
            <a:off x="1456927" y="223465"/>
            <a:ext cx="5994631" cy="9511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 i="1" dirty="0" smtClean="0"/>
              <a:t>Principe d’un</a:t>
            </a:r>
            <a:r>
              <a:rPr lang="en" sz="2400" dirty="0" smtClean="0"/>
              <a:t> </a:t>
            </a:r>
            <a:r>
              <a:rPr lang="en" sz="3200" dirty="0" smtClean="0"/>
              <a:t>IOC </a:t>
            </a:r>
            <a:r>
              <a:rPr lang="en" sz="2400" dirty="0" smtClean="0"/>
              <a:t/>
            </a:r>
            <a:br>
              <a:rPr lang="en" sz="2400" dirty="0" smtClean="0"/>
            </a:br>
            <a:r>
              <a:rPr lang="en" sz="2000" b="0" i="1" dirty="0" smtClean="0"/>
              <a:t>exemple : mesure d’intensité Faisceau</a:t>
            </a:r>
            <a:r>
              <a:rPr lang="en" sz="2400" dirty="0" smtClean="0"/>
              <a:t/>
            </a:r>
            <a:br>
              <a:rPr lang="en" sz="2400" dirty="0" smtClean="0"/>
            </a:br>
            <a:endParaRPr sz="2400" dirty="0"/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761" y="302538"/>
            <a:ext cx="608176" cy="54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9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462;p30"/>
          <p:cNvSpPr txBox="1">
            <a:spLocks/>
          </p:cNvSpPr>
          <p:nvPr/>
        </p:nvSpPr>
        <p:spPr>
          <a:xfrm>
            <a:off x="519965" y="1051997"/>
            <a:ext cx="1776707" cy="41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fr-FR" sz="2400" b="0" i="1" spc="-150" dirty="0" smtClean="0"/>
              <a:t>Contexte  </a:t>
            </a:r>
            <a:endParaRPr lang="fr-FR" sz="2400" b="0" i="1" spc="-150" dirty="0"/>
          </a:p>
        </p:txBody>
      </p:sp>
      <p:grpSp>
        <p:nvGrpSpPr>
          <p:cNvPr id="27" name="Groupe 26"/>
          <p:cNvGrpSpPr/>
          <p:nvPr/>
        </p:nvGrpSpPr>
        <p:grpSpPr>
          <a:xfrm>
            <a:off x="2615609" y="226829"/>
            <a:ext cx="6405790" cy="4792084"/>
            <a:chOff x="2729024" y="499376"/>
            <a:chExt cx="6032204" cy="4512609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29024" y="499376"/>
              <a:ext cx="6032204" cy="45126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4" name="Rectangle 23"/>
            <p:cNvSpPr/>
            <p:nvPr/>
          </p:nvSpPr>
          <p:spPr>
            <a:xfrm>
              <a:off x="2997237" y="2672316"/>
              <a:ext cx="193974" cy="8435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672" y="3695612"/>
            <a:ext cx="483256" cy="436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08" y="2933702"/>
            <a:ext cx="844184" cy="761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1E33D85-5DD1-428C-864B-6070FBE34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136" y="2090745"/>
            <a:ext cx="916529" cy="491668"/>
          </a:xfrm>
          <a:prstGeom prst="rect">
            <a:avLst/>
          </a:prstGeom>
        </p:spPr>
      </p:pic>
      <p:cxnSp>
        <p:nvCxnSpPr>
          <p:cNvPr id="30" name="Connecteur droit avec flèche 29"/>
          <p:cNvCxnSpPr>
            <a:stCxn id="25" idx="1"/>
            <a:endCxn id="26" idx="3"/>
          </p:cNvCxnSpPr>
          <p:nvPr/>
        </p:nvCxnSpPr>
        <p:spPr>
          <a:xfrm flipH="1" flipV="1">
            <a:off x="1751492" y="3314657"/>
            <a:ext cx="2069180" cy="5990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>
            <a:stCxn id="23" idx="2"/>
            <a:endCxn id="26" idx="0"/>
          </p:cNvCxnSpPr>
          <p:nvPr/>
        </p:nvCxnSpPr>
        <p:spPr>
          <a:xfrm flipH="1">
            <a:off x="1329400" y="2582413"/>
            <a:ext cx="1" cy="3512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 flipH="1">
            <a:off x="1787665" y="1163750"/>
            <a:ext cx="1947909" cy="910849"/>
          </a:xfrm>
          <a:prstGeom prst="straightConnector1">
            <a:avLst/>
          </a:prstGeom>
          <a:ln>
            <a:solidFill>
              <a:srgbClr val="C0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ZoneTexte 46"/>
          <p:cNvSpPr txBox="1"/>
          <p:nvPr/>
        </p:nvSpPr>
        <p:spPr>
          <a:xfrm>
            <a:off x="0" y="4958834"/>
            <a:ext cx="16001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err="1" smtClean="0">
                <a:solidFill>
                  <a:schemeClr val="tx1"/>
                </a:solidFill>
              </a:rPr>
              <a:t>L.Daudin</a:t>
            </a:r>
            <a:r>
              <a:rPr lang="fr-FR" sz="600" dirty="0" smtClean="0">
                <a:solidFill>
                  <a:schemeClr val="tx1"/>
                </a:solidFill>
              </a:rPr>
              <a:t> – RIF </a:t>
            </a:r>
            <a:r>
              <a:rPr lang="fr-FR" sz="600" dirty="0" err="1" smtClean="0">
                <a:solidFill>
                  <a:schemeClr val="tx1"/>
                </a:solidFill>
              </a:rPr>
              <a:t>IJCLab</a:t>
            </a:r>
            <a:r>
              <a:rPr lang="fr-FR" sz="600" dirty="0" smtClean="0">
                <a:solidFill>
                  <a:schemeClr val="tx1"/>
                </a:solidFill>
              </a:rPr>
              <a:t>  Avril-2022 -  </a:t>
            </a:r>
            <a:fld id="{A2D9AD90-1A26-436A-964E-1506DD6EF20C}" type="slidenum">
              <a:rPr lang="fr-FR" sz="600" smtClean="0">
                <a:solidFill>
                  <a:schemeClr val="tx1"/>
                </a:solidFill>
              </a:rPr>
              <a:t>2</a:t>
            </a:fld>
            <a:r>
              <a:rPr lang="fr-FR" sz="600" dirty="0" smtClean="0">
                <a:solidFill>
                  <a:schemeClr val="tx1"/>
                </a:solidFill>
              </a:rPr>
              <a:t>/38</a:t>
            </a:r>
            <a:endParaRPr lang="fr-FR" sz="600" dirty="0">
              <a:solidFill>
                <a:schemeClr val="tx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71440" y="4758778"/>
            <a:ext cx="173156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00" i="1" dirty="0" smtClean="0">
                <a:solidFill>
                  <a:schemeClr val="tx1"/>
                </a:solidFill>
              </a:rPr>
              <a:t>( Extrait présentation VISIO RIF 2021 )</a:t>
            </a:r>
            <a:endParaRPr lang="fr-FR" sz="700" i="1" dirty="0">
              <a:solidFill>
                <a:schemeClr val="tx1"/>
              </a:solidFill>
            </a:endParaRPr>
          </a:p>
        </p:txBody>
      </p:sp>
      <p:cxnSp>
        <p:nvCxnSpPr>
          <p:cNvPr id="4" name="Connecteur droit avec flèche 3"/>
          <p:cNvCxnSpPr/>
          <p:nvPr/>
        </p:nvCxnSpPr>
        <p:spPr>
          <a:xfrm>
            <a:off x="2390398" y="4877979"/>
            <a:ext cx="225211" cy="808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56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Connecteur droit avec flèche 40"/>
          <p:cNvCxnSpPr/>
          <p:nvPr/>
        </p:nvCxnSpPr>
        <p:spPr>
          <a:xfrm flipH="1">
            <a:off x="4923577" y="3093702"/>
            <a:ext cx="4829" cy="13207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3775407" y="2324442"/>
            <a:ext cx="857905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fr-FR" sz="700" b="1" dirty="0" smtClean="0">
              <a:solidFill>
                <a:schemeClr val="tx1"/>
              </a:solidFill>
              <a:latin typeface="Josefin Sans" pitchFamily="2" charset="0"/>
            </a:endParaRPr>
          </a:p>
          <a:p>
            <a:pPr algn="ctr"/>
            <a:r>
              <a:rPr lang="fr-FR" sz="700" b="1" dirty="0" smtClean="0">
                <a:solidFill>
                  <a:schemeClr val="tx1"/>
                </a:solidFill>
                <a:latin typeface="Josefin Sans" pitchFamily="2" charset="0"/>
              </a:rPr>
              <a:t>LHR-CF21:IMes</a:t>
            </a:r>
          </a:p>
          <a:p>
            <a:pPr algn="ctr"/>
            <a:r>
              <a:rPr lang="fr-FR" sz="700" b="1" dirty="0" smtClean="0">
                <a:solidFill>
                  <a:schemeClr val="tx1"/>
                </a:solidFill>
                <a:latin typeface="Josefin Sans" pitchFamily="2" charset="0"/>
              </a:rPr>
              <a:t>=</a:t>
            </a:r>
          </a:p>
          <a:p>
            <a:pPr algn="ctr"/>
            <a:r>
              <a:rPr lang="fr-FR" sz="700" b="1" dirty="0" smtClean="0">
                <a:solidFill>
                  <a:schemeClr val="tx1"/>
                </a:solidFill>
                <a:latin typeface="Josefin Sans" pitchFamily="2" charset="0"/>
              </a:rPr>
              <a:t>0,087 </a:t>
            </a:r>
            <a:r>
              <a:rPr lang="fr-FR" sz="700" b="1" dirty="0" err="1" smtClean="0">
                <a:solidFill>
                  <a:schemeClr val="tx1"/>
                </a:solidFill>
                <a:latin typeface="Josefin Sans" pitchFamily="2" charset="0"/>
              </a:rPr>
              <a:t>fA</a:t>
            </a:r>
            <a:endParaRPr lang="fr-FR" sz="700" b="1" dirty="0">
              <a:solidFill>
                <a:schemeClr val="tx1"/>
              </a:solidFill>
              <a:latin typeface="Josefin Sans" pitchFamily="2" charset="0"/>
            </a:endParaRPr>
          </a:p>
        </p:txBody>
      </p:sp>
      <p:pic>
        <p:nvPicPr>
          <p:cNvPr id="5" name="Graphique 4" descr="Ordinateur avec un remplissage uni">
            <a:extLst>
              <a:ext uri="{FF2B5EF4-FFF2-40B4-BE49-F238E27FC236}">
                <a16:creationId xmlns:a16="http://schemas.microsoft.com/office/drawing/2014/main" id="{94633045-6622-4DEC-BEFF-BDF7AE509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715311" y="1956064"/>
            <a:ext cx="1462367" cy="1462367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5"/>
          <a:srcRect l="1364" r="3629"/>
          <a:stretch/>
        </p:blipFill>
        <p:spPr>
          <a:xfrm rot="10800000" flipH="1">
            <a:off x="6846233" y="3215282"/>
            <a:ext cx="1788711" cy="1894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Trapèze 30"/>
          <p:cNvSpPr/>
          <p:nvPr/>
        </p:nvSpPr>
        <p:spPr>
          <a:xfrm rot="5400000" flipV="1">
            <a:off x="8235357" y="3879119"/>
            <a:ext cx="366964" cy="1450321"/>
          </a:xfrm>
          <a:prstGeom prst="trapezoid">
            <a:avLst>
              <a:gd name="adj" fmla="val 37096"/>
            </a:avLst>
          </a:prstGeom>
          <a:solidFill>
            <a:srgbClr val="92D050">
              <a:alpha val="2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"/>
          <a:stretch/>
        </p:blipFill>
        <p:spPr>
          <a:xfrm>
            <a:off x="6858000" y="2190217"/>
            <a:ext cx="1931682" cy="892524"/>
          </a:xfrm>
          <a:prstGeom prst="rect">
            <a:avLst/>
          </a:prstGeom>
        </p:spPr>
      </p:pic>
      <p:sp>
        <p:nvSpPr>
          <p:cNvPr id="39" name="ZoneTexte 38"/>
          <p:cNvSpPr txBox="1"/>
          <p:nvPr/>
        </p:nvSpPr>
        <p:spPr>
          <a:xfrm>
            <a:off x="3652291" y="3337906"/>
            <a:ext cx="126830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IOC EPICS</a:t>
            </a:r>
          </a:p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(Serveur)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20" name="Forme libre 19"/>
          <p:cNvSpPr/>
          <p:nvPr/>
        </p:nvSpPr>
        <p:spPr>
          <a:xfrm>
            <a:off x="5149516" y="2556960"/>
            <a:ext cx="1724526" cy="195853"/>
          </a:xfrm>
          <a:custGeom>
            <a:avLst/>
            <a:gdLst>
              <a:gd name="connsiteX0" fmla="*/ 0 w 1724526"/>
              <a:gd name="connsiteY0" fmla="*/ 0 h 171296"/>
              <a:gd name="connsiteX1" fmla="*/ 208547 w 1724526"/>
              <a:gd name="connsiteY1" fmla="*/ 32084 h 171296"/>
              <a:gd name="connsiteX2" fmla="*/ 649705 w 1724526"/>
              <a:gd name="connsiteY2" fmla="*/ 152400 h 171296"/>
              <a:gd name="connsiteX3" fmla="*/ 1195137 w 1724526"/>
              <a:gd name="connsiteY3" fmla="*/ 160421 h 171296"/>
              <a:gd name="connsiteX4" fmla="*/ 1507958 w 1724526"/>
              <a:gd name="connsiteY4" fmla="*/ 48126 h 171296"/>
              <a:gd name="connsiteX5" fmla="*/ 1724526 w 1724526"/>
              <a:gd name="connsiteY5" fmla="*/ 32084 h 171296"/>
              <a:gd name="connsiteX0" fmla="*/ 0 w 1724526"/>
              <a:gd name="connsiteY0" fmla="*/ 0 h 154501"/>
              <a:gd name="connsiteX1" fmla="*/ 208547 w 1724526"/>
              <a:gd name="connsiteY1" fmla="*/ 32084 h 154501"/>
              <a:gd name="connsiteX2" fmla="*/ 649705 w 1724526"/>
              <a:gd name="connsiteY2" fmla="*/ 152400 h 154501"/>
              <a:gd name="connsiteX3" fmla="*/ 1187116 w 1724526"/>
              <a:gd name="connsiteY3" fmla="*/ 104273 h 154501"/>
              <a:gd name="connsiteX4" fmla="*/ 1507958 w 1724526"/>
              <a:gd name="connsiteY4" fmla="*/ 48126 h 154501"/>
              <a:gd name="connsiteX5" fmla="*/ 1724526 w 1724526"/>
              <a:gd name="connsiteY5" fmla="*/ 32084 h 154501"/>
              <a:gd name="connsiteX0" fmla="*/ 0 w 1724526"/>
              <a:gd name="connsiteY0" fmla="*/ 0 h 170114"/>
              <a:gd name="connsiteX1" fmla="*/ 208547 w 1724526"/>
              <a:gd name="connsiteY1" fmla="*/ 32084 h 170114"/>
              <a:gd name="connsiteX2" fmla="*/ 633663 w 1724526"/>
              <a:gd name="connsiteY2" fmla="*/ 168442 h 170114"/>
              <a:gd name="connsiteX3" fmla="*/ 1187116 w 1724526"/>
              <a:gd name="connsiteY3" fmla="*/ 104273 h 170114"/>
              <a:gd name="connsiteX4" fmla="*/ 1507958 w 1724526"/>
              <a:gd name="connsiteY4" fmla="*/ 48126 h 170114"/>
              <a:gd name="connsiteX5" fmla="*/ 1724526 w 1724526"/>
              <a:gd name="connsiteY5" fmla="*/ 32084 h 170114"/>
              <a:gd name="connsiteX0" fmla="*/ 0 w 1724526"/>
              <a:gd name="connsiteY0" fmla="*/ 0 h 184499"/>
              <a:gd name="connsiteX1" fmla="*/ 208547 w 1724526"/>
              <a:gd name="connsiteY1" fmla="*/ 32084 h 184499"/>
              <a:gd name="connsiteX2" fmla="*/ 633663 w 1724526"/>
              <a:gd name="connsiteY2" fmla="*/ 168442 h 184499"/>
              <a:gd name="connsiteX3" fmla="*/ 1259305 w 1724526"/>
              <a:gd name="connsiteY3" fmla="*/ 168442 h 184499"/>
              <a:gd name="connsiteX4" fmla="*/ 1507958 w 1724526"/>
              <a:gd name="connsiteY4" fmla="*/ 48126 h 184499"/>
              <a:gd name="connsiteX5" fmla="*/ 1724526 w 1724526"/>
              <a:gd name="connsiteY5" fmla="*/ 32084 h 184499"/>
              <a:gd name="connsiteX0" fmla="*/ 0 w 1724526"/>
              <a:gd name="connsiteY0" fmla="*/ 0 h 183086"/>
              <a:gd name="connsiteX1" fmla="*/ 208547 w 1724526"/>
              <a:gd name="connsiteY1" fmla="*/ 32084 h 183086"/>
              <a:gd name="connsiteX2" fmla="*/ 633663 w 1724526"/>
              <a:gd name="connsiteY2" fmla="*/ 168442 h 183086"/>
              <a:gd name="connsiteX3" fmla="*/ 1259305 w 1724526"/>
              <a:gd name="connsiteY3" fmla="*/ 168442 h 183086"/>
              <a:gd name="connsiteX4" fmla="*/ 1524000 w 1724526"/>
              <a:gd name="connsiteY4" fmla="*/ 72189 h 183086"/>
              <a:gd name="connsiteX5" fmla="*/ 1724526 w 1724526"/>
              <a:gd name="connsiteY5" fmla="*/ 32084 h 183086"/>
              <a:gd name="connsiteX0" fmla="*/ 0 w 1724526"/>
              <a:gd name="connsiteY0" fmla="*/ 5980 h 190707"/>
              <a:gd name="connsiteX1" fmla="*/ 240632 w 1724526"/>
              <a:gd name="connsiteY1" fmla="*/ 14001 h 190707"/>
              <a:gd name="connsiteX2" fmla="*/ 633663 w 1724526"/>
              <a:gd name="connsiteY2" fmla="*/ 174422 h 190707"/>
              <a:gd name="connsiteX3" fmla="*/ 1259305 w 1724526"/>
              <a:gd name="connsiteY3" fmla="*/ 174422 h 190707"/>
              <a:gd name="connsiteX4" fmla="*/ 1524000 w 1724526"/>
              <a:gd name="connsiteY4" fmla="*/ 78169 h 190707"/>
              <a:gd name="connsiteX5" fmla="*/ 1724526 w 1724526"/>
              <a:gd name="connsiteY5" fmla="*/ 38064 h 190707"/>
              <a:gd name="connsiteX0" fmla="*/ 0 w 1724526"/>
              <a:gd name="connsiteY0" fmla="*/ 6564 h 196821"/>
              <a:gd name="connsiteX1" fmla="*/ 240632 w 1724526"/>
              <a:gd name="connsiteY1" fmla="*/ 14585 h 196821"/>
              <a:gd name="connsiteX2" fmla="*/ 457200 w 1724526"/>
              <a:gd name="connsiteY2" fmla="*/ 183027 h 196821"/>
              <a:gd name="connsiteX3" fmla="*/ 1259305 w 1724526"/>
              <a:gd name="connsiteY3" fmla="*/ 175006 h 196821"/>
              <a:gd name="connsiteX4" fmla="*/ 1524000 w 1724526"/>
              <a:gd name="connsiteY4" fmla="*/ 78753 h 196821"/>
              <a:gd name="connsiteX5" fmla="*/ 1724526 w 1724526"/>
              <a:gd name="connsiteY5" fmla="*/ 38648 h 196821"/>
              <a:gd name="connsiteX0" fmla="*/ 0 w 1724526"/>
              <a:gd name="connsiteY0" fmla="*/ 4816 h 181108"/>
              <a:gd name="connsiteX1" fmla="*/ 240632 w 1724526"/>
              <a:gd name="connsiteY1" fmla="*/ 12837 h 181108"/>
              <a:gd name="connsiteX2" fmla="*/ 433136 w 1724526"/>
              <a:gd name="connsiteY2" fmla="*/ 157216 h 181108"/>
              <a:gd name="connsiteX3" fmla="*/ 1259305 w 1724526"/>
              <a:gd name="connsiteY3" fmla="*/ 173258 h 181108"/>
              <a:gd name="connsiteX4" fmla="*/ 1524000 w 1724526"/>
              <a:gd name="connsiteY4" fmla="*/ 77005 h 181108"/>
              <a:gd name="connsiteX5" fmla="*/ 1724526 w 1724526"/>
              <a:gd name="connsiteY5" fmla="*/ 36900 h 181108"/>
              <a:gd name="connsiteX0" fmla="*/ 0 w 1724526"/>
              <a:gd name="connsiteY0" fmla="*/ 0 h 175282"/>
              <a:gd name="connsiteX1" fmla="*/ 200527 w 1724526"/>
              <a:gd name="connsiteY1" fmla="*/ 32084 h 175282"/>
              <a:gd name="connsiteX2" fmla="*/ 433136 w 1724526"/>
              <a:gd name="connsiteY2" fmla="*/ 152400 h 175282"/>
              <a:gd name="connsiteX3" fmla="*/ 1259305 w 1724526"/>
              <a:gd name="connsiteY3" fmla="*/ 168442 h 175282"/>
              <a:gd name="connsiteX4" fmla="*/ 1524000 w 1724526"/>
              <a:gd name="connsiteY4" fmla="*/ 72189 h 175282"/>
              <a:gd name="connsiteX5" fmla="*/ 1724526 w 1724526"/>
              <a:gd name="connsiteY5" fmla="*/ 32084 h 175282"/>
              <a:gd name="connsiteX0" fmla="*/ 0 w 1724526"/>
              <a:gd name="connsiteY0" fmla="*/ 301 h 176241"/>
              <a:gd name="connsiteX1" fmla="*/ 328864 w 1724526"/>
              <a:gd name="connsiteY1" fmla="*/ 16343 h 176241"/>
              <a:gd name="connsiteX2" fmla="*/ 433136 w 1724526"/>
              <a:gd name="connsiteY2" fmla="*/ 152701 h 176241"/>
              <a:gd name="connsiteX3" fmla="*/ 1259305 w 1724526"/>
              <a:gd name="connsiteY3" fmla="*/ 168743 h 176241"/>
              <a:gd name="connsiteX4" fmla="*/ 1524000 w 1724526"/>
              <a:gd name="connsiteY4" fmla="*/ 72490 h 176241"/>
              <a:gd name="connsiteX5" fmla="*/ 1724526 w 1724526"/>
              <a:gd name="connsiteY5" fmla="*/ 32385 h 176241"/>
              <a:gd name="connsiteX0" fmla="*/ 0 w 1724526"/>
              <a:gd name="connsiteY0" fmla="*/ 1756 h 191425"/>
              <a:gd name="connsiteX1" fmla="*/ 328864 w 1724526"/>
              <a:gd name="connsiteY1" fmla="*/ 17798 h 191425"/>
              <a:gd name="connsiteX2" fmla="*/ 232610 w 1724526"/>
              <a:gd name="connsiteY2" fmla="*/ 178219 h 191425"/>
              <a:gd name="connsiteX3" fmla="*/ 1259305 w 1724526"/>
              <a:gd name="connsiteY3" fmla="*/ 170198 h 191425"/>
              <a:gd name="connsiteX4" fmla="*/ 1524000 w 1724526"/>
              <a:gd name="connsiteY4" fmla="*/ 73945 h 191425"/>
              <a:gd name="connsiteX5" fmla="*/ 1724526 w 1724526"/>
              <a:gd name="connsiteY5" fmla="*/ 33840 h 191425"/>
              <a:gd name="connsiteX0" fmla="*/ 0 w 1724526"/>
              <a:gd name="connsiteY0" fmla="*/ 1756 h 194944"/>
              <a:gd name="connsiteX1" fmla="*/ 328864 w 1724526"/>
              <a:gd name="connsiteY1" fmla="*/ 17798 h 194944"/>
              <a:gd name="connsiteX2" fmla="*/ 232610 w 1724526"/>
              <a:gd name="connsiteY2" fmla="*/ 178219 h 194944"/>
              <a:gd name="connsiteX3" fmla="*/ 1443789 w 1724526"/>
              <a:gd name="connsiteY3" fmla="*/ 178219 h 194944"/>
              <a:gd name="connsiteX4" fmla="*/ 1524000 w 1724526"/>
              <a:gd name="connsiteY4" fmla="*/ 73945 h 194944"/>
              <a:gd name="connsiteX5" fmla="*/ 1724526 w 1724526"/>
              <a:gd name="connsiteY5" fmla="*/ 33840 h 194944"/>
              <a:gd name="connsiteX0" fmla="*/ 0 w 1724526"/>
              <a:gd name="connsiteY0" fmla="*/ 1756 h 195853"/>
              <a:gd name="connsiteX1" fmla="*/ 328864 w 1724526"/>
              <a:gd name="connsiteY1" fmla="*/ 17798 h 195853"/>
              <a:gd name="connsiteX2" fmla="*/ 232610 w 1724526"/>
              <a:gd name="connsiteY2" fmla="*/ 178219 h 195853"/>
              <a:gd name="connsiteX3" fmla="*/ 1443789 w 1724526"/>
              <a:gd name="connsiteY3" fmla="*/ 178219 h 195853"/>
              <a:gd name="connsiteX4" fmla="*/ 1491916 w 1724526"/>
              <a:gd name="connsiteY4" fmla="*/ 57903 h 195853"/>
              <a:gd name="connsiteX5" fmla="*/ 1724526 w 1724526"/>
              <a:gd name="connsiteY5" fmla="*/ 33840 h 195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526" h="195853">
                <a:moveTo>
                  <a:pt x="0" y="1756"/>
                </a:moveTo>
                <a:cubicBezTo>
                  <a:pt x="50131" y="5098"/>
                  <a:pt x="290096" y="-11612"/>
                  <a:pt x="328864" y="17798"/>
                </a:cubicBezTo>
                <a:cubicBezTo>
                  <a:pt x="367632" y="47208"/>
                  <a:pt x="46789" y="151482"/>
                  <a:pt x="232610" y="178219"/>
                </a:cubicBezTo>
                <a:cubicBezTo>
                  <a:pt x="418431" y="204956"/>
                  <a:pt x="1233905" y="198272"/>
                  <a:pt x="1443789" y="178219"/>
                </a:cubicBezTo>
                <a:cubicBezTo>
                  <a:pt x="1653673" y="158166"/>
                  <a:pt x="1445126" y="81966"/>
                  <a:pt x="1491916" y="57903"/>
                </a:cubicBezTo>
                <a:cubicBezTo>
                  <a:pt x="1538706" y="33840"/>
                  <a:pt x="1660358" y="31166"/>
                  <a:pt x="1724526" y="33840"/>
                </a:cubicBezTo>
              </a:path>
            </a:pathLst>
          </a:custGeom>
          <a:noFill/>
          <a:ln>
            <a:solidFill>
              <a:srgbClr val="00B0F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ZoneTexte 52"/>
          <p:cNvSpPr txBox="1"/>
          <p:nvPr/>
        </p:nvSpPr>
        <p:spPr>
          <a:xfrm>
            <a:off x="8292485" y="4436839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faisceau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2" name="Ellipse 1"/>
          <p:cNvSpPr/>
          <p:nvPr/>
        </p:nvSpPr>
        <p:spPr>
          <a:xfrm>
            <a:off x="4104326" y="1982696"/>
            <a:ext cx="244246" cy="24408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DAD00CA-14A7-443A-8A9E-4B1CB4185F77}"/>
              </a:ext>
            </a:extLst>
          </p:cNvPr>
          <p:cNvSpPr txBox="1"/>
          <p:nvPr/>
        </p:nvSpPr>
        <p:spPr>
          <a:xfrm>
            <a:off x="4086031" y="1977242"/>
            <a:ext cx="37378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i="1" dirty="0" smtClean="0">
                <a:solidFill>
                  <a:schemeClr val="accent1"/>
                </a:solidFill>
                <a:latin typeface="Josefin Sans" pitchFamily="2" charset="0"/>
              </a:rPr>
              <a:t>1</a:t>
            </a:r>
            <a:r>
              <a:rPr lang="fr-FR" sz="1200" i="1" dirty="0" smtClean="0">
                <a:solidFill>
                  <a:schemeClr val="accent1"/>
                </a:solidFill>
                <a:latin typeface="Josefin Sans" pitchFamily="2" charset="0"/>
              </a:rPr>
              <a:t>  </a:t>
            </a:r>
            <a:r>
              <a:rPr lang="fr-FR" sz="1200" i="1" dirty="0" smtClean="0">
                <a:solidFill>
                  <a:schemeClr val="accent1"/>
                </a:solidFill>
                <a:latin typeface="Josefin Sans" pitchFamily="2" charset="0"/>
                <a:sym typeface="Wingdings" panose="05000000000000000000" pitchFamily="2" charset="2"/>
              </a:rPr>
              <a:t>  </a:t>
            </a:r>
            <a:r>
              <a:rPr lang="fr-FR" sz="1200" i="1" dirty="0" smtClean="0">
                <a:solidFill>
                  <a:schemeClr val="accent1"/>
                </a:solidFill>
                <a:latin typeface="Josefin Sans" pitchFamily="2" charset="0"/>
              </a:rPr>
              <a:t> Envoie Cmd par l’IOC</a:t>
            </a:r>
            <a:endParaRPr lang="fr-FR" sz="1000" i="1" dirty="0">
              <a:solidFill>
                <a:schemeClr val="accent1"/>
              </a:solidFill>
              <a:latin typeface="Josefin Sans" pitchFamily="2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7257186" y="4082140"/>
            <a:ext cx="10574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LHR-CF21</a:t>
            </a:r>
            <a:endParaRPr lang="fr-FR" sz="1000" b="1" dirty="0">
              <a:solidFill>
                <a:schemeClr val="accent5">
                  <a:lumMod val="25000"/>
                </a:schemeClr>
              </a:solidFill>
              <a:latin typeface="Josefin Sans" pitchFamily="2" charset="0"/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4809280" y="3950561"/>
            <a:ext cx="233922" cy="24408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DAD00CA-14A7-443A-8A9E-4B1CB4185F77}"/>
              </a:ext>
            </a:extLst>
          </p:cNvPr>
          <p:cNvSpPr txBox="1"/>
          <p:nvPr/>
        </p:nvSpPr>
        <p:spPr>
          <a:xfrm>
            <a:off x="3263412" y="3928251"/>
            <a:ext cx="3652238" cy="30777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solidFill>
                  <a:schemeClr val="accent1"/>
                </a:solidFill>
                <a:latin typeface="Josefin Sans" pitchFamily="2" charset="0"/>
              </a:rPr>
              <a:t>IOC exécute   1     </a:t>
            </a:r>
            <a:r>
              <a:rPr lang="fr-FR" i="1" dirty="0" smtClean="0">
                <a:solidFill>
                  <a:schemeClr val="accent1"/>
                </a:solidFill>
                <a:latin typeface="Josefin Sans" pitchFamily="2" charset="0"/>
              </a:rPr>
              <a:t>2 </a:t>
            </a:r>
            <a:r>
              <a:rPr lang="fr-FR" i="1" dirty="0" smtClean="0">
                <a:solidFill>
                  <a:schemeClr val="accent1"/>
                </a:solidFill>
                <a:latin typeface="Josefin Sans" pitchFamily="2" charset="0"/>
              </a:rPr>
              <a:t>fois / seconde  </a:t>
            </a:r>
          </a:p>
        </p:txBody>
      </p:sp>
      <p:grpSp>
        <p:nvGrpSpPr>
          <p:cNvPr id="27" name="Google Shape;1177;p66"/>
          <p:cNvGrpSpPr/>
          <p:nvPr/>
        </p:nvGrpSpPr>
        <p:grpSpPr>
          <a:xfrm>
            <a:off x="5540055" y="2216069"/>
            <a:ext cx="755057" cy="877633"/>
            <a:chOff x="4727025" y="1332775"/>
            <a:chExt cx="59900" cy="69625"/>
          </a:xfrm>
          <a:solidFill>
            <a:schemeClr val="tx1"/>
          </a:solidFill>
        </p:grpSpPr>
        <p:sp>
          <p:nvSpPr>
            <p:cNvPr id="28" name="Google Shape;1178;p66"/>
            <p:cNvSpPr/>
            <p:nvPr/>
          </p:nvSpPr>
          <p:spPr>
            <a:xfrm>
              <a:off x="4727025" y="1332775"/>
              <a:ext cx="36450" cy="33200"/>
            </a:xfrm>
            <a:custGeom>
              <a:avLst/>
              <a:gdLst/>
              <a:ahLst/>
              <a:cxnLst/>
              <a:rect l="l" t="t" r="r" b="b"/>
              <a:pathLst>
                <a:path w="1458" h="1328" extrusionOk="0">
                  <a:moveTo>
                    <a:pt x="1047" y="1"/>
                  </a:moveTo>
                  <a:lnTo>
                    <a:pt x="1047" y="188"/>
                  </a:lnTo>
                  <a:cubicBezTo>
                    <a:pt x="484" y="289"/>
                    <a:pt x="51" y="758"/>
                    <a:pt x="1" y="1328"/>
                  </a:cubicBezTo>
                  <a:lnTo>
                    <a:pt x="477" y="1328"/>
                  </a:lnTo>
                  <a:cubicBezTo>
                    <a:pt x="527" y="1018"/>
                    <a:pt x="751" y="765"/>
                    <a:pt x="1047" y="679"/>
                  </a:cubicBezTo>
                  <a:lnTo>
                    <a:pt x="1047" y="845"/>
                  </a:lnTo>
                  <a:lnTo>
                    <a:pt x="1458" y="433"/>
                  </a:lnTo>
                  <a:lnTo>
                    <a:pt x="1047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179;p66"/>
            <p:cNvSpPr/>
            <p:nvPr/>
          </p:nvSpPr>
          <p:spPr>
            <a:xfrm>
              <a:off x="4750475" y="1369025"/>
              <a:ext cx="36450" cy="33375"/>
            </a:xfrm>
            <a:custGeom>
              <a:avLst/>
              <a:gdLst/>
              <a:ahLst/>
              <a:cxnLst/>
              <a:rect l="l" t="t" r="r" b="b"/>
              <a:pathLst>
                <a:path w="1458" h="1335" extrusionOk="0">
                  <a:moveTo>
                    <a:pt x="974" y="0"/>
                  </a:moveTo>
                  <a:cubicBezTo>
                    <a:pt x="931" y="311"/>
                    <a:pt x="707" y="570"/>
                    <a:pt x="404" y="657"/>
                  </a:cubicBezTo>
                  <a:lnTo>
                    <a:pt x="404" y="491"/>
                  </a:lnTo>
                  <a:lnTo>
                    <a:pt x="0" y="902"/>
                  </a:lnTo>
                  <a:lnTo>
                    <a:pt x="404" y="1335"/>
                  </a:lnTo>
                  <a:lnTo>
                    <a:pt x="404" y="1140"/>
                  </a:lnTo>
                  <a:cubicBezTo>
                    <a:pt x="967" y="1039"/>
                    <a:pt x="1400" y="577"/>
                    <a:pt x="1457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ZoneTexte 37">
            <a:extLst>
              <a:ext uri="{FF2B5EF4-FFF2-40B4-BE49-F238E27FC236}">
                <a16:creationId xmlns:a16="http://schemas.microsoft.com/office/drawing/2014/main" id="{FDAD00CA-14A7-443A-8A9E-4B1CB4185F77}"/>
              </a:ext>
            </a:extLst>
          </p:cNvPr>
          <p:cNvSpPr txBox="1"/>
          <p:nvPr/>
        </p:nvSpPr>
        <p:spPr>
          <a:xfrm>
            <a:off x="5632349" y="2425507"/>
            <a:ext cx="652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 smtClean="0">
                <a:solidFill>
                  <a:schemeClr val="accent1"/>
                </a:solidFill>
                <a:latin typeface="Josefin Sans" pitchFamily="2" charset="0"/>
              </a:rPr>
              <a:t>0,5 s</a:t>
            </a:r>
            <a:endParaRPr lang="fr-FR" sz="1100" i="1" dirty="0">
              <a:solidFill>
                <a:schemeClr val="accent1"/>
              </a:solidFill>
              <a:latin typeface="Josefin Sans" pitchFamily="2" charset="0"/>
            </a:endParaRPr>
          </a:p>
        </p:txBody>
      </p:sp>
      <p:grpSp>
        <p:nvGrpSpPr>
          <p:cNvPr id="30" name="Groupe 29"/>
          <p:cNvGrpSpPr/>
          <p:nvPr/>
        </p:nvGrpSpPr>
        <p:grpSpPr>
          <a:xfrm>
            <a:off x="7719622" y="2500115"/>
            <a:ext cx="1297052" cy="788097"/>
            <a:chOff x="7719622" y="2500115"/>
            <a:chExt cx="1297052" cy="788097"/>
          </a:xfrm>
        </p:grpSpPr>
        <p:sp>
          <p:nvSpPr>
            <p:cNvPr id="35" name="Forme libre 34"/>
            <p:cNvSpPr/>
            <p:nvPr/>
          </p:nvSpPr>
          <p:spPr>
            <a:xfrm>
              <a:off x="7719622" y="2500115"/>
              <a:ext cx="1297052" cy="772474"/>
            </a:xfrm>
            <a:custGeom>
              <a:avLst/>
              <a:gdLst>
                <a:gd name="connsiteX0" fmla="*/ 17344 w 1271353"/>
                <a:gd name="connsiteY0" fmla="*/ 768045 h 768045"/>
                <a:gd name="connsiteX1" fmla="*/ 73491 w 1271353"/>
                <a:gd name="connsiteY1" fmla="*/ 615645 h 768045"/>
                <a:gd name="connsiteX2" fmla="*/ 602881 w 1271353"/>
                <a:gd name="connsiteY2" fmla="*/ 639709 h 768045"/>
                <a:gd name="connsiteX3" fmla="*/ 1236544 w 1271353"/>
                <a:gd name="connsiteY3" fmla="*/ 607624 h 768045"/>
                <a:gd name="connsiteX4" fmla="*/ 1172375 w 1271353"/>
                <a:gd name="connsiteY4" fmla="*/ 86256 h 768045"/>
                <a:gd name="connsiteX5" fmla="*/ 1036017 w 1271353"/>
                <a:gd name="connsiteY5" fmla="*/ 6045 h 768045"/>
                <a:gd name="connsiteX0" fmla="*/ 17344 w 1309743"/>
                <a:gd name="connsiteY0" fmla="*/ 772474 h 772474"/>
                <a:gd name="connsiteX1" fmla="*/ 73491 w 1309743"/>
                <a:gd name="connsiteY1" fmla="*/ 620074 h 772474"/>
                <a:gd name="connsiteX2" fmla="*/ 602881 w 1309743"/>
                <a:gd name="connsiteY2" fmla="*/ 644138 h 772474"/>
                <a:gd name="connsiteX3" fmla="*/ 1236544 w 1309743"/>
                <a:gd name="connsiteY3" fmla="*/ 612053 h 772474"/>
                <a:gd name="connsiteX4" fmla="*/ 1273975 w 1309743"/>
                <a:gd name="connsiteY4" fmla="*/ 75055 h 772474"/>
                <a:gd name="connsiteX5" fmla="*/ 1036017 w 1309743"/>
                <a:gd name="connsiteY5" fmla="*/ 10474 h 772474"/>
                <a:gd name="connsiteX0" fmla="*/ 4653 w 1297052"/>
                <a:gd name="connsiteY0" fmla="*/ 772474 h 772474"/>
                <a:gd name="connsiteX1" fmla="*/ 131139 w 1297052"/>
                <a:gd name="connsiteY1" fmla="*/ 620074 h 772474"/>
                <a:gd name="connsiteX2" fmla="*/ 590190 w 1297052"/>
                <a:gd name="connsiteY2" fmla="*/ 644138 h 772474"/>
                <a:gd name="connsiteX3" fmla="*/ 1223853 w 1297052"/>
                <a:gd name="connsiteY3" fmla="*/ 612053 h 772474"/>
                <a:gd name="connsiteX4" fmla="*/ 1261284 w 1297052"/>
                <a:gd name="connsiteY4" fmla="*/ 75055 h 772474"/>
                <a:gd name="connsiteX5" fmla="*/ 1023326 w 1297052"/>
                <a:gd name="connsiteY5" fmla="*/ 10474 h 77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7052" h="772474">
                  <a:moveTo>
                    <a:pt x="4653" y="772474"/>
                  </a:moveTo>
                  <a:cubicBezTo>
                    <a:pt x="-16069" y="706968"/>
                    <a:pt x="33549" y="641463"/>
                    <a:pt x="131139" y="620074"/>
                  </a:cubicBezTo>
                  <a:cubicBezTo>
                    <a:pt x="228729" y="598685"/>
                    <a:pt x="408071" y="645475"/>
                    <a:pt x="590190" y="644138"/>
                  </a:cubicBezTo>
                  <a:cubicBezTo>
                    <a:pt x="772309" y="642801"/>
                    <a:pt x="1112004" y="706900"/>
                    <a:pt x="1223853" y="612053"/>
                  </a:cubicBezTo>
                  <a:cubicBezTo>
                    <a:pt x="1335702" y="517206"/>
                    <a:pt x="1294705" y="175318"/>
                    <a:pt x="1261284" y="75055"/>
                  </a:cubicBezTo>
                  <a:cubicBezTo>
                    <a:pt x="1227863" y="-25208"/>
                    <a:pt x="1074794" y="448"/>
                    <a:pt x="1023326" y="10474"/>
                  </a:cubicBezTo>
                </a:path>
              </a:pathLst>
            </a:custGeom>
            <a:noFill/>
            <a:ln>
              <a:solidFill>
                <a:srgbClr val="00B05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9A539576-B040-416B-9E06-7F9F6C8DF7D8}"/>
                </a:ext>
              </a:extLst>
            </p:cNvPr>
            <p:cNvSpPr txBox="1"/>
            <p:nvPr/>
          </p:nvSpPr>
          <p:spPr>
            <a:xfrm>
              <a:off x="7965822" y="2927838"/>
              <a:ext cx="105085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 smtClean="0">
                  <a:solidFill>
                    <a:srgbClr val="00B050"/>
                  </a:solidFill>
                  <a:latin typeface="Josefin Sans" pitchFamily="2" charset="0"/>
                </a:rPr>
                <a:t>Courant (</a:t>
              </a:r>
              <a:r>
                <a:rPr lang="fr-FR" sz="1050" dirty="0" err="1" smtClean="0">
                  <a:solidFill>
                    <a:srgbClr val="00B050"/>
                  </a:solidFill>
                  <a:latin typeface="Josefin Sans" pitchFamily="2" charset="0"/>
                </a:rPr>
                <a:t>pA</a:t>
              </a:r>
              <a:r>
                <a:rPr lang="fr-FR" sz="1050" dirty="0" smtClean="0">
                  <a:solidFill>
                    <a:srgbClr val="00B050"/>
                  </a:solidFill>
                  <a:latin typeface="Josefin Sans" pitchFamily="2" charset="0"/>
                </a:rPr>
                <a:t>)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9A539576-B040-416B-9E06-7F9F6C8DF7D8}"/>
                </a:ext>
              </a:extLst>
            </p:cNvPr>
            <p:cNvSpPr txBox="1"/>
            <p:nvPr/>
          </p:nvSpPr>
          <p:spPr>
            <a:xfrm>
              <a:off x="7965822" y="3011213"/>
              <a:ext cx="10508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rgbClr val="00B050"/>
                  </a:solidFill>
                  <a:latin typeface="Josefin Sans" pitchFamily="2" charset="0"/>
                </a:rPr>
                <a:t>&gt;</a:t>
              </a:r>
            </a:p>
          </p:txBody>
        </p:sp>
      </p:grpSp>
      <p:sp>
        <p:nvSpPr>
          <p:cNvPr id="40" name="Google Shape;468;p31"/>
          <p:cNvSpPr txBox="1">
            <a:spLocks/>
          </p:cNvSpPr>
          <p:nvPr/>
        </p:nvSpPr>
        <p:spPr>
          <a:xfrm>
            <a:off x="2678983" y="4329287"/>
            <a:ext cx="4437255" cy="74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fr-FR" sz="1800" dirty="0" smtClean="0"/>
              <a:t>LHR-CF21:IMes  </a:t>
            </a:r>
          </a:p>
          <a:p>
            <a:r>
              <a:rPr lang="fr-FR" sz="1600" b="0" i="1" dirty="0" smtClean="0"/>
              <a:t>mis à jour toutes les </a:t>
            </a:r>
            <a:r>
              <a:rPr lang="fr-FR" sz="1600" b="0" i="1" dirty="0" smtClean="0"/>
              <a:t>500 ms</a:t>
            </a:r>
            <a:endParaRPr lang="fr-FR" sz="1800" b="0" i="1" dirty="0"/>
          </a:p>
        </p:txBody>
      </p:sp>
      <p:sp>
        <p:nvSpPr>
          <p:cNvPr id="42" name="ZoneTexte 41"/>
          <p:cNvSpPr txBox="1"/>
          <p:nvPr/>
        </p:nvSpPr>
        <p:spPr>
          <a:xfrm>
            <a:off x="0" y="4958834"/>
            <a:ext cx="16001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err="1" smtClean="0">
                <a:solidFill>
                  <a:schemeClr val="tx1"/>
                </a:solidFill>
              </a:rPr>
              <a:t>L.Daudin</a:t>
            </a:r>
            <a:r>
              <a:rPr lang="fr-FR" sz="600" dirty="0" smtClean="0">
                <a:solidFill>
                  <a:schemeClr val="tx1"/>
                </a:solidFill>
              </a:rPr>
              <a:t> – RIF </a:t>
            </a:r>
            <a:r>
              <a:rPr lang="fr-FR" sz="600" dirty="0" err="1" smtClean="0">
                <a:solidFill>
                  <a:schemeClr val="tx1"/>
                </a:solidFill>
              </a:rPr>
              <a:t>IJCLab</a:t>
            </a:r>
            <a:r>
              <a:rPr lang="fr-FR" sz="600" dirty="0" smtClean="0">
                <a:solidFill>
                  <a:schemeClr val="tx1"/>
                </a:solidFill>
              </a:rPr>
              <a:t>  Avril-2022 -  </a:t>
            </a:r>
            <a:fld id="{A2D9AD90-1A26-436A-964E-1506DD6EF20C}" type="slidenum">
              <a:rPr lang="fr-FR" sz="600" smtClean="0">
                <a:solidFill>
                  <a:schemeClr val="tx1"/>
                </a:solidFill>
              </a:rPr>
              <a:t>20</a:t>
            </a:fld>
            <a:r>
              <a:rPr lang="fr-FR" sz="600" dirty="0" smtClean="0">
                <a:solidFill>
                  <a:schemeClr val="tx1"/>
                </a:solidFill>
              </a:rPr>
              <a:t>/38</a:t>
            </a:r>
            <a:endParaRPr lang="fr-FR" sz="600" dirty="0">
              <a:solidFill>
                <a:schemeClr val="tx1"/>
              </a:solidFill>
            </a:endParaRPr>
          </a:p>
        </p:txBody>
      </p:sp>
      <p:sp>
        <p:nvSpPr>
          <p:cNvPr id="43" name="Google Shape;468;p31"/>
          <p:cNvSpPr txBox="1">
            <a:spLocks noGrp="1"/>
          </p:cNvSpPr>
          <p:nvPr>
            <p:ph type="title"/>
          </p:nvPr>
        </p:nvSpPr>
        <p:spPr>
          <a:xfrm>
            <a:off x="1456927" y="223465"/>
            <a:ext cx="5994631" cy="9511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 i="1" dirty="0" smtClean="0"/>
              <a:t>Principe d’un</a:t>
            </a:r>
            <a:r>
              <a:rPr lang="en" sz="2400" dirty="0" smtClean="0"/>
              <a:t> </a:t>
            </a:r>
            <a:r>
              <a:rPr lang="en" sz="3200" dirty="0" smtClean="0"/>
              <a:t>IOC </a:t>
            </a:r>
            <a:r>
              <a:rPr lang="en" sz="2400" dirty="0" smtClean="0"/>
              <a:t/>
            </a:r>
            <a:br>
              <a:rPr lang="en" sz="2400" dirty="0" smtClean="0"/>
            </a:br>
            <a:r>
              <a:rPr lang="en" sz="2000" b="0" i="1" dirty="0" smtClean="0"/>
              <a:t>exemple : mesure d’intensité Faisceau</a:t>
            </a:r>
            <a:r>
              <a:rPr lang="en" sz="2400" dirty="0" smtClean="0"/>
              <a:t/>
            </a:r>
            <a:br>
              <a:rPr lang="en" sz="2400" dirty="0" smtClean="0"/>
            </a:br>
            <a:endParaRPr sz="2400" dirty="0"/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761" y="302538"/>
            <a:ext cx="608176" cy="54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40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Connecteur droit 36"/>
          <p:cNvCxnSpPr/>
          <p:nvPr/>
        </p:nvCxnSpPr>
        <p:spPr>
          <a:xfrm>
            <a:off x="3026263" y="2592363"/>
            <a:ext cx="1700463" cy="802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3775407" y="2324442"/>
            <a:ext cx="857905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fr-FR" sz="700" b="1" dirty="0" smtClean="0">
              <a:solidFill>
                <a:schemeClr val="tx1"/>
              </a:solidFill>
              <a:latin typeface="Josefin Sans" pitchFamily="2" charset="0"/>
            </a:endParaRPr>
          </a:p>
          <a:p>
            <a:pPr algn="ctr"/>
            <a:r>
              <a:rPr lang="fr-FR" sz="700" b="1" dirty="0" smtClean="0">
                <a:solidFill>
                  <a:schemeClr val="tx1"/>
                </a:solidFill>
                <a:latin typeface="Josefin Sans" pitchFamily="2" charset="0"/>
              </a:rPr>
              <a:t>LHR-CF21:IMes</a:t>
            </a:r>
          </a:p>
          <a:p>
            <a:pPr algn="ctr"/>
            <a:r>
              <a:rPr lang="fr-FR" sz="700" b="1" dirty="0" smtClean="0">
                <a:solidFill>
                  <a:schemeClr val="tx1"/>
                </a:solidFill>
                <a:latin typeface="Josefin Sans" pitchFamily="2" charset="0"/>
              </a:rPr>
              <a:t>=</a:t>
            </a:r>
          </a:p>
          <a:p>
            <a:pPr algn="ctr"/>
            <a:r>
              <a:rPr lang="fr-FR" sz="700" b="1" dirty="0" smtClean="0">
                <a:solidFill>
                  <a:schemeClr val="tx1"/>
                </a:solidFill>
                <a:latin typeface="Josefin Sans" pitchFamily="2" charset="0"/>
              </a:rPr>
              <a:t>0,087 </a:t>
            </a:r>
            <a:r>
              <a:rPr lang="fr-FR" sz="700" b="1" dirty="0" err="1" smtClean="0">
                <a:solidFill>
                  <a:schemeClr val="tx1"/>
                </a:solidFill>
                <a:latin typeface="Josefin Sans" pitchFamily="2" charset="0"/>
              </a:rPr>
              <a:t>fA</a:t>
            </a:r>
            <a:endParaRPr lang="fr-FR" sz="700" b="1" dirty="0">
              <a:solidFill>
                <a:schemeClr val="tx1"/>
              </a:solidFill>
              <a:latin typeface="Josefin Sans" pitchFamily="2" charset="0"/>
            </a:endParaRPr>
          </a:p>
        </p:txBody>
      </p:sp>
      <p:pic>
        <p:nvPicPr>
          <p:cNvPr id="5" name="Graphique 4" descr="Ordinateur avec un remplissage uni">
            <a:extLst>
              <a:ext uri="{FF2B5EF4-FFF2-40B4-BE49-F238E27FC236}">
                <a16:creationId xmlns:a16="http://schemas.microsoft.com/office/drawing/2014/main" id="{94633045-6622-4DEC-BEFF-BDF7AE509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715311" y="1956064"/>
            <a:ext cx="1462367" cy="1462367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5"/>
          <a:srcRect l="1364" r="3629"/>
          <a:stretch/>
        </p:blipFill>
        <p:spPr>
          <a:xfrm rot="10800000" flipH="1">
            <a:off x="6846233" y="3215282"/>
            <a:ext cx="1788711" cy="1894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Trapèze 30"/>
          <p:cNvSpPr/>
          <p:nvPr/>
        </p:nvSpPr>
        <p:spPr>
          <a:xfrm rot="5400000" flipV="1">
            <a:off x="8235357" y="3879119"/>
            <a:ext cx="366964" cy="1450321"/>
          </a:xfrm>
          <a:prstGeom prst="trapezoid">
            <a:avLst>
              <a:gd name="adj" fmla="val 37096"/>
            </a:avLst>
          </a:prstGeom>
          <a:solidFill>
            <a:srgbClr val="92D050">
              <a:alpha val="2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"/>
          <a:stretch/>
        </p:blipFill>
        <p:spPr>
          <a:xfrm>
            <a:off x="6858000" y="2190217"/>
            <a:ext cx="1931682" cy="892524"/>
          </a:xfrm>
          <a:prstGeom prst="rect">
            <a:avLst/>
          </a:prstGeom>
        </p:spPr>
      </p:pic>
      <p:sp>
        <p:nvSpPr>
          <p:cNvPr id="39" name="ZoneTexte 38"/>
          <p:cNvSpPr txBox="1"/>
          <p:nvPr/>
        </p:nvSpPr>
        <p:spPr>
          <a:xfrm>
            <a:off x="3881216" y="3188553"/>
            <a:ext cx="126830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IOC EPICS</a:t>
            </a:r>
          </a:p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(Serveur)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20" name="Forme libre 19"/>
          <p:cNvSpPr/>
          <p:nvPr/>
        </p:nvSpPr>
        <p:spPr>
          <a:xfrm>
            <a:off x="5149516" y="2556960"/>
            <a:ext cx="1724526" cy="195853"/>
          </a:xfrm>
          <a:custGeom>
            <a:avLst/>
            <a:gdLst>
              <a:gd name="connsiteX0" fmla="*/ 0 w 1724526"/>
              <a:gd name="connsiteY0" fmla="*/ 0 h 171296"/>
              <a:gd name="connsiteX1" fmla="*/ 208547 w 1724526"/>
              <a:gd name="connsiteY1" fmla="*/ 32084 h 171296"/>
              <a:gd name="connsiteX2" fmla="*/ 649705 w 1724526"/>
              <a:gd name="connsiteY2" fmla="*/ 152400 h 171296"/>
              <a:gd name="connsiteX3" fmla="*/ 1195137 w 1724526"/>
              <a:gd name="connsiteY3" fmla="*/ 160421 h 171296"/>
              <a:gd name="connsiteX4" fmla="*/ 1507958 w 1724526"/>
              <a:gd name="connsiteY4" fmla="*/ 48126 h 171296"/>
              <a:gd name="connsiteX5" fmla="*/ 1724526 w 1724526"/>
              <a:gd name="connsiteY5" fmla="*/ 32084 h 171296"/>
              <a:gd name="connsiteX0" fmla="*/ 0 w 1724526"/>
              <a:gd name="connsiteY0" fmla="*/ 0 h 154501"/>
              <a:gd name="connsiteX1" fmla="*/ 208547 w 1724526"/>
              <a:gd name="connsiteY1" fmla="*/ 32084 h 154501"/>
              <a:gd name="connsiteX2" fmla="*/ 649705 w 1724526"/>
              <a:gd name="connsiteY2" fmla="*/ 152400 h 154501"/>
              <a:gd name="connsiteX3" fmla="*/ 1187116 w 1724526"/>
              <a:gd name="connsiteY3" fmla="*/ 104273 h 154501"/>
              <a:gd name="connsiteX4" fmla="*/ 1507958 w 1724526"/>
              <a:gd name="connsiteY4" fmla="*/ 48126 h 154501"/>
              <a:gd name="connsiteX5" fmla="*/ 1724526 w 1724526"/>
              <a:gd name="connsiteY5" fmla="*/ 32084 h 154501"/>
              <a:gd name="connsiteX0" fmla="*/ 0 w 1724526"/>
              <a:gd name="connsiteY0" fmla="*/ 0 h 170114"/>
              <a:gd name="connsiteX1" fmla="*/ 208547 w 1724526"/>
              <a:gd name="connsiteY1" fmla="*/ 32084 h 170114"/>
              <a:gd name="connsiteX2" fmla="*/ 633663 w 1724526"/>
              <a:gd name="connsiteY2" fmla="*/ 168442 h 170114"/>
              <a:gd name="connsiteX3" fmla="*/ 1187116 w 1724526"/>
              <a:gd name="connsiteY3" fmla="*/ 104273 h 170114"/>
              <a:gd name="connsiteX4" fmla="*/ 1507958 w 1724526"/>
              <a:gd name="connsiteY4" fmla="*/ 48126 h 170114"/>
              <a:gd name="connsiteX5" fmla="*/ 1724526 w 1724526"/>
              <a:gd name="connsiteY5" fmla="*/ 32084 h 170114"/>
              <a:gd name="connsiteX0" fmla="*/ 0 w 1724526"/>
              <a:gd name="connsiteY0" fmla="*/ 0 h 184499"/>
              <a:gd name="connsiteX1" fmla="*/ 208547 w 1724526"/>
              <a:gd name="connsiteY1" fmla="*/ 32084 h 184499"/>
              <a:gd name="connsiteX2" fmla="*/ 633663 w 1724526"/>
              <a:gd name="connsiteY2" fmla="*/ 168442 h 184499"/>
              <a:gd name="connsiteX3" fmla="*/ 1259305 w 1724526"/>
              <a:gd name="connsiteY3" fmla="*/ 168442 h 184499"/>
              <a:gd name="connsiteX4" fmla="*/ 1507958 w 1724526"/>
              <a:gd name="connsiteY4" fmla="*/ 48126 h 184499"/>
              <a:gd name="connsiteX5" fmla="*/ 1724526 w 1724526"/>
              <a:gd name="connsiteY5" fmla="*/ 32084 h 184499"/>
              <a:gd name="connsiteX0" fmla="*/ 0 w 1724526"/>
              <a:gd name="connsiteY0" fmla="*/ 0 h 183086"/>
              <a:gd name="connsiteX1" fmla="*/ 208547 w 1724526"/>
              <a:gd name="connsiteY1" fmla="*/ 32084 h 183086"/>
              <a:gd name="connsiteX2" fmla="*/ 633663 w 1724526"/>
              <a:gd name="connsiteY2" fmla="*/ 168442 h 183086"/>
              <a:gd name="connsiteX3" fmla="*/ 1259305 w 1724526"/>
              <a:gd name="connsiteY3" fmla="*/ 168442 h 183086"/>
              <a:gd name="connsiteX4" fmla="*/ 1524000 w 1724526"/>
              <a:gd name="connsiteY4" fmla="*/ 72189 h 183086"/>
              <a:gd name="connsiteX5" fmla="*/ 1724526 w 1724526"/>
              <a:gd name="connsiteY5" fmla="*/ 32084 h 183086"/>
              <a:gd name="connsiteX0" fmla="*/ 0 w 1724526"/>
              <a:gd name="connsiteY0" fmla="*/ 5980 h 190707"/>
              <a:gd name="connsiteX1" fmla="*/ 240632 w 1724526"/>
              <a:gd name="connsiteY1" fmla="*/ 14001 h 190707"/>
              <a:gd name="connsiteX2" fmla="*/ 633663 w 1724526"/>
              <a:gd name="connsiteY2" fmla="*/ 174422 h 190707"/>
              <a:gd name="connsiteX3" fmla="*/ 1259305 w 1724526"/>
              <a:gd name="connsiteY3" fmla="*/ 174422 h 190707"/>
              <a:gd name="connsiteX4" fmla="*/ 1524000 w 1724526"/>
              <a:gd name="connsiteY4" fmla="*/ 78169 h 190707"/>
              <a:gd name="connsiteX5" fmla="*/ 1724526 w 1724526"/>
              <a:gd name="connsiteY5" fmla="*/ 38064 h 190707"/>
              <a:gd name="connsiteX0" fmla="*/ 0 w 1724526"/>
              <a:gd name="connsiteY0" fmla="*/ 6564 h 196821"/>
              <a:gd name="connsiteX1" fmla="*/ 240632 w 1724526"/>
              <a:gd name="connsiteY1" fmla="*/ 14585 h 196821"/>
              <a:gd name="connsiteX2" fmla="*/ 457200 w 1724526"/>
              <a:gd name="connsiteY2" fmla="*/ 183027 h 196821"/>
              <a:gd name="connsiteX3" fmla="*/ 1259305 w 1724526"/>
              <a:gd name="connsiteY3" fmla="*/ 175006 h 196821"/>
              <a:gd name="connsiteX4" fmla="*/ 1524000 w 1724526"/>
              <a:gd name="connsiteY4" fmla="*/ 78753 h 196821"/>
              <a:gd name="connsiteX5" fmla="*/ 1724526 w 1724526"/>
              <a:gd name="connsiteY5" fmla="*/ 38648 h 196821"/>
              <a:gd name="connsiteX0" fmla="*/ 0 w 1724526"/>
              <a:gd name="connsiteY0" fmla="*/ 4816 h 181108"/>
              <a:gd name="connsiteX1" fmla="*/ 240632 w 1724526"/>
              <a:gd name="connsiteY1" fmla="*/ 12837 h 181108"/>
              <a:gd name="connsiteX2" fmla="*/ 433136 w 1724526"/>
              <a:gd name="connsiteY2" fmla="*/ 157216 h 181108"/>
              <a:gd name="connsiteX3" fmla="*/ 1259305 w 1724526"/>
              <a:gd name="connsiteY3" fmla="*/ 173258 h 181108"/>
              <a:gd name="connsiteX4" fmla="*/ 1524000 w 1724526"/>
              <a:gd name="connsiteY4" fmla="*/ 77005 h 181108"/>
              <a:gd name="connsiteX5" fmla="*/ 1724526 w 1724526"/>
              <a:gd name="connsiteY5" fmla="*/ 36900 h 181108"/>
              <a:gd name="connsiteX0" fmla="*/ 0 w 1724526"/>
              <a:gd name="connsiteY0" fmla="*/ 0 h 175282"/>
              <a:gd name="connsiteX1" fmla="*/ 200527 w 1724526"/>
              <a:gd name="connsiteY1" fmla="*/ 32084 h 175282"/>
              <a:gd name="connsiteX2" fmla="*/ 433136 w 1724526"/>
              <a:gd name="connsiteY2" fmla="*/ 152400 h 175282"/>
              <a:gd name="connsiteX3" fmla="*/ 1259305 w 1724526"/>
              <a:gd name="connsiteY3" fmla="*/ 168442 h 175282"/>
              <a:gd name="connsiteX4" fmla="*/ 1524000 w 1724526"/>
              <a:gd name="connsiteY4" fmla="*/ 72189 h 175282"/>
              <a:gd name="connsiteX5" fmla="*/ 1724526 w 1724526"/>
              <a:gd name="connsiteY5" fmla="*/ 32084 h 175282"/>
              <a:gd name="connsiteX0" fmla="*/ 0 w 1724526"/>
              <a:gd name="connsiteY0" fmla="*/ 301 h 176241"/>
              <a:gd name="connsiteX1" fmla="*/ 328864 w 1724526"/>
              <a:gd name="connsiteY1" fmla="*/ 16343 h 176241"/>
              <a:gd name="connsiteX2" fmla="*/ 433136 w 1724526"/>
              <a:gd name="connsiteY2" fmla="*/ 152701 h 176241"/>
              <a:gd name="connsiteX3" fmla="*/ 1259305 w 1724526"/>
              <a:gd name="connsiteY3" fmla="*/ 168743 h 176241"/>
              <a:gd name="connsiteX4" fmla="*/ 1524000 w 1724526"/>
              <a:gd name="connsiteY4" fmla="*/ 72490 h 176241"/>
              <a:gd name="connsiteX5" fmla="*/ 1724526 w 1724526"/>
              <a:gd name="connsiteY5" fmla="*/ 32385 h 176241"/>
              <a:gd name="connsiteX0" fmla="*/ 0 w 1724526"/>
              <a:gd name="connsiteY0" fmla="*/ 1756 h 191425"/>
              <a:gd name="connsiteX1" fmla="*/ 328864 w 1724526"/>
              <a:gd name="connsiteY1" fmla="*/ 17798 h 191425"/>
              <a:gd name="connsiteX2" fmla="*/ 232610 w 1724526"/>
              <a:gd name="connsiteY2" fmla="*/ 178219 h 191425"/>
              <a:gd name="connsiteX3" fmla="*/ 1259305 w 1724526"/>
              <a:gd name="connsiteY3" fmla="*/ 170198 h 191425"/>
              <a:gd name="connsiteX4" fmla="*/ 1524000 w 1724526"/>
              <a:gd name="connsiteY4" fmla="*/ 73945 h 191425"/>
              <a:gd name="connsiteX5" fmla="*/ 1724526 w 1724526"/>
              <a:gd name="connsiteY5" fmla="*/ 33840 h 191425"/>
              <a:gd name="connsiteX0" fmla="*/ 0 w 1724526"/>
              <a:gd name="connsiteY0" fmla="*/ 1756 h 194944"/>
              <a:gd name="connsiteX1" fmla="*/ 328864 w 1724526"/>
              <a:gd name="connsiteY1" fmla="*/ 17798 h 194944"/>
              <a:gd name="connsiteX2" fmla="*/ 232610 w 1724526"/>
              <a:gd name="connsiteY2" fmla="*/ 178219 h 194944"/>
              <a:gd name="connsiteX3" fmla="*/ 1443789 w 1724526"/>
              <a:gd name="connsiteY3" fmla="*/ 178219 h 194944"/>
              <a:gd name="connsiteX4" fmla="*/ 1524000 w 1724526"/>
              <a:gd name="connsiteY4" fmla="*/ 73945 h 194944"/>
              <a:gd name="connsiteX5" fmla="*/ 1724526 w 1724526"/>
              <a:gd name="connsiteY5" fmla="*/ 33840 h 194944"/>
              <a:gd name="connsiteX0" fmla="*/ 0 w 1724526"/>
              <a:gd name="connsiteY0" fmla="*/ 1756 h 195853"/>
              <a:gd name="connsiteX1" fmla="*/ 328864 w 1724526"/>
              <a:gd name="connsiteY1" fmla="*/ 17798 h 195853"/>
              <a:gd name="connsiteX2" fmla="*/ 232610 w 1724526"/>
              <a:gd name="connsiteY2" fmla="*/ 178219 h 195853"/>
              <a:gd name="connsiteX3" fmla="*/ 1443789 w 1724526"/>
              <a:gd name="connsiteY3" fmla="*/ 178219 h 195853"/>
              <a:gd name="connsiteX4" fmla="*/ 1491916 w 1724526"/>
              <a:gd name="connsiteY4" fmla="*/ 57903 h 195853"/>
              <a:gd name="connsiteX5" fmla="*/ 1724526 w 1724526"/>
              <a:gd name="connsiteY5" fmla="*/ 33840 h 195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526" h="195853">
                <a:moveTo>
                  <a:pt x="0" y="1756"/>
                </a:moveTo>
                <a:cubicBezTo>
                  <a:pt x="50131" y="5098"/>
                  <a:pt x="290096" y="-11612"/>
                  <a:pt x="328864" y="17798"/>
                </a:cubicBezTo>
                <a:cubicBezTo>
                  <a:pt x="367632" y="47208"/>
                  <a:pt x="46789" y="151482"/>
                  <a:pt x="232610" y="178219"/>
                </a:cubicBezTo>
                <a:cubicBezTo>
                  <a:pt x="418431" y="204956"/>
                  <a:pt x="1233905" y="198272"/>
                  <a:pt x="1443789" y="178219"/>
                </a:cubicBezTo>
                <a:cubicBezTo>
                  <a:pt x="1653673" y="158166"/>
                  <a:pt x="1445126" y="81966"/>
                  <a:pt x="1491916" y="57903"/>
                </a:cubicBezTo>
                <a:cubicBezTo>
                  <a:pt x="1538706" y="33840"/>
                  <a:pt x="1660358" y="31166"/>
                  <a:pt x="1724526" y="33840"/>
                </a:cubicBezTo>
              </a:path>
            </a:pathLst>
          </a:custGeom>
          <a:noFill/>
          <a:ln>
            <a:solidFill>
              <a:srgbClr val="00B0F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ZoneTexte 52"/>
          <p:cNvSpPr txBox="1"/>
          <p:nvPr/>
        </p:nvSpPr>
        <p:spPr>
          <a:xfrm>
            <a:off x="8292485" y="4436839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faisceau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7257186" y="4082140"/>
            <a:ext cx="10574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LHR-CF21</a:t>
            </a:r>
            <a:endParaRPr lang="fr-FR" sz="1000" b="1" dirty="0">
              <a:solidFill>
                <a:schemeClr val="accent5">
                  <a:lumMod val="25000"/>
                </a:schemeClr>
              </a:solidFill>
              <a:latin typeface="Josefin Sans" pitchFamily="2" charset="0"/>
            </a:endParaRPr>
          </a:p>
        </p:txBody>
      </p:sp>
      <p:grpSp>
        <p:nvGrpSpPr>
          <p:cNvPr id="27" name="Google Shape;1177;p66"/>
          <p:cNvGrpSpPr/>
          <p:nvPr/>
        </p:nvGrpSpPr>
        <p:grpSpPr>
          <a:xfrm>
            <a:off x="5540055" y="2216069"/>
            <a:ext cx="755057" cy="877633"/>
            <a:chOff x="4727025" y="1332775"/>
            <a:chExt cx="59900" cy="69625"/>
          </a:xfrm>
          <a:solidFill>
            <a:schemeClr val="tx1"/>
          </a:solidFill>
        </p:grpSpPr>
        <p:sp>
          <p:nvSpPr>
            <p:cNvPr id="28" name="Google Shape;1178;p66"/>
            <p:cNvSpPr/>
            <p:nvPr/>
          </p:nvSpPr>
          <p:spPr>
            <a:xfrm>
              <a:off x="4727025" y="1332775"/>
              <a:ext cx="36450" cy="33200"/>
            </a:xfrm>
            <a:custGeom>
              <a:avLst/>
              <a:gdLst/>
              <a:ahLst/>
              <a:cxnLst/>
              <a:rect l="l" t="t" r="r" b="b"/>
              <a:pathLst>
                <a:path w="1458" h="1328" extrusionOk="0">
                  <a:moveTo>
                    <a:pt x="1047" y="1"/>
                  </a:moveTo>
                  <a:lnTo>
                    <a:pt x="1047" y="188"/>
                  </a:lnTo>
                  <a:cubicBezTo>
                    <a:pt x="484" y="289"/>
                    <a:pt x="51" y="758"/>
                    <a:pt x="1" y="1328"/>
                  </a:cubicBezTo>
                  <a:lnTo>
                    <a:pt x="477" y="1328"/>
                  </a:lnTo>
                  <a:cubicBezTo>
                    <a:pt x="527" y="1018"/>
                    <a:pt x="751" y="765"/>
                    <a:pt x="1047" y="679"/>
                  </a:cubicBezTo>
                  <a:lnTo>
                    <a:pt x="1047" y="845"/>
                  </a:lnTo>
                  <a:lnTo>
                    <a:pt x="1458" y="433"/>
                  </a:lnTo>
                  <a:lnTo>
                    <a:pt x="1047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179;p66"/>
            <p:cNvSpPr/>
            <p:nvPr/>
          </p:nvSpPr>
          <p:spPr>
            <a:xfrm>
              <a:off x="4750475" y="1369025"/>
              <a:ext cx="36450" cy="33375"/>
            </a:xfrm>
            <a:custGeom>
              <a:avLst/>
              <a:gdLst/>
              <a:ahLst/>
              <a:cxnLst/>
              <a:rect l="l" t="t" r="r" b="b"/>
              <a:pathLst>
                <a:path w="1458" h="1335" extrusionOk="0">
                  <a:moveTo>
                    <a:pt x="974" y="0"/>
                  </a:moveTo>
                  <a:cubicBezTo>
                    <a:pt x="931" y="311"/>
                    <a:pt x="707" y="570"/>
                    <a:pt x="404" y="657"/>
                  </a:cubicBezTo>
                  <a:lnTo>
                    <a:pt x="404" y="491"/>
                  </a:lnTo>
                  <a:lnTo>
                    <a:pt x="0" y="902"/>
                  </a:lnTo>
                  <a:lnTo>
                    <a:pt x="404" y="1335"/>
                  </a:lnTo>
                  <a:lnTo>
                    <a:pt x="404" y="1140"/>
                  </a:lnTo>
                  <a:cubicBezTo>
                    <a:pt x="967" y="1039"/>
                    <a:pt x="1400" y="577"/>
                    <a:pt x="1457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ZoneTexte 37">
            <a:extLst>
              <a:ext uri="{FF2B5EF4-FFF2-40B4-BE49-F238E27FC236}">
                <a16:creationId xmlns:a16="http://schemas.microsoft.com/office/drawing/2014/main" id="{FDAD00CA-14A7-443A-8A9E-4B1CB4185F77}"/>
              </a:ext>
            </a:extLst>
          </p:cNvPr>
          <p:cNvSpPr txBox="1"/>
          <p:nvPr/>
        </p:nvSpPr>
        <p:spPr>
          <a:xfrm>
            <a:off x="5614412" y="2445706"/>
            <a:ext cx="638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 smtClean="0">
                <a:solidFill>
                  <a:schemeClr val="accent1"/>
                </a:solidFill>
                <a:latin typeface="Josefin Sans" pitchFamily="2" charset="0"/>
              </a:rPr>
              <a:t>0,5 s</a:t>
            </a:r>
            <a:endParaRPr lang="fr-FR" sz="1100" i="1" dirty="0">
              <a:solidFill>
                <a:schemeClr val="accent1"/>
              </a:solidFill>
              <a:latin typeface="Josefin Sans" pitchFamily="2" charset="0"/>
            </a:endParaRPr>
          </a:p>
        </p:txBody>
      </p:sp>
      <p:sp>
        <p:nvSpPr>
          <p:cNvPr id="40" name="Google Shape;468;p31"/>
          <p:cNvSpPr txBox="1">
            <a:spLocks noGrp="1"/>
          </p:cNvSpPr>
          <p:nvPr>
            <p:ph type="title"/>
          </p:nvPr>
        </p:nvSpPr>
        <p:spPr>
          <a:xfrm>
            <a:off x="1264326" y="238044"/>
            <a:ext cx="6391504" cy="12701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 i="1" dirty="0" smtClean="0"/>
              <a:t>Principe d’une</a:t>
            </a:r>
            <a:r>
              <a:rPr lang="en" sz="2400" dirty="0" smtClean="0"/>
              <a:t> </a:t>
            </a:r>
            <a:r>
              <a:rPr lang="en" sz="3200" dirty="0" smtClean="0"/>
              <a:t>OPI </a:t>
            </a:r>
            <a:r>
              <a:rPr lang="en" sz="2400" dirty="0" smtClean="0"/>
              <a:t/>
            </a:r>
            <a:br>
              <a:rPr lang="en" sz="2400" dirty="0" smtClean="0"/>
            </a:br>
            <a:r>
              <a:rPr lang="en" sz="900" dirty="0" smtClean="0"/>
              <a:t/>
            </a:r>
            <a:br>
              <a:rPr lang="en" sz="900" dirty="0" smtClean="0"/>
            </a:br>
            <a:r>
              <a:rPr lang="en" sz="2000" dirty="0" smtClean="0"/>
              <a:t>un Client EPICS se connecte </a:t>
            </a:r>
            <a:r>
              <a:rPr lang="en" sz="2000" b="0" dirty="0" smtClean="0"/>
              <a:t>au réseau</a:t>
            </a:r>
            <a:br>
              <a:rPr lang="en" sz="2000" b="0" dirty="0" smtClean="0"/>
            </a:br>
            <a:r>
              <a:rPr lang="en" sz="2000" b="0" dirty="0" smtClean="0"/>
              <a:t>et veut obtenir la valeur de la PV</a:t>
            </a:r>
            <a:r>
              <a:rPr lang="en" sz="2000" dirty="0" smtClean="0"/>
              <a:t> “LHR-CF21:I</a:t>
            </a:r>
            <a:r>
              <a:rPr lang="fr-FR" sz="2000" dirty="0" smtClean="0"/>
              <a:t>m</a:t>
            </a:r>
            <a:r>
              <a:rPr lang="en" sz="2000" dirty="0" smtClean="0"/>
              <a:t>es</a:t>
            </a:r>
            <a:r>
              <a:rPr lang="en" sz="2000" b="0" dirty="0" smtClean="0"/>
              <a:t>”…</a:t>
            </a:r>
            <a:r>
              <a:rPr lang="en" sz="2000" dirty="0" smtClean="0"/>
              <a:t/>
            </a:r>
            <a:br>
              <a:rPr lang="en" sz="2000" dirty="0" smtClean="0"/>
            </a:br>
            <a:endParaRPr sz="2000" dirty="0"/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782" y="366734"/>
            <a:ext cx="608176" cy="548903"/>
          </a:xfrm>
          <a:prstGeom prst="rect">
            <a:avLst/>
          </a:prstGeom>
        </p:spPr>
      </p:pic>
      <p:pic>
        <p:nvPicPr>
          <p:cNvPr id="30" name="Graphique 6" descr="Ordinateur portable avec un remplissage uni">
            <a:extLst>
              <a:ext uri="{FF2B5EF4-FFF2-40B4-BE49-F238E27FC236}">
                <a16:creationId xmlns:a16="http://schemas.microsoft.com/office/drawing/2014/main" id="{A0680B8D-FDAE-4C19-9025-858A30C997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82973" y="1986117"/>
            <a:ext cx="1462368" cy="1462368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1076614" y="3212873"/>
            <a:ext cx="912429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tx1"/>
                </a:solidFill>
              </a:rPr>
              <a:t>CLIENT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1157117" y="2562635"/>
            <a:ext cx="723275" cy="2616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D040BB"/>
            </a:solidFill>
          </a:ln>
        </p:spPr>
        <p:txBody>
          <a:bodyPr wrap="none" rtlCol="0">
            <a:spAutoFit/>
          </a:bodyPr>
          <a:lstStyle/>
          <a:p>
            <a:r>
              <a:rPr lang="fr-FR" sz="1100" dirty="0" smtClean="0"/>
              <a:t>………...</a:t>
            </a:r>
            <a:endParaRPr lang="fr-FR" sz="1100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989270" y="2365688"/>
            <a:ext cx="10574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 smtClean="0">
                <a:solidFill>
                  <a:schemeClr val="tx1"/>
                </a:solidFill>
                <a:latin typeface="Josefin Sans" pitchFamily="2" charset="0"/>
              </a:rPr>
              <a:t>LHR-CF21:IMes</a:t>
            </a:r>
            <a:endParaRPr lang="fr-FR" sz="800" b="1" dirty="0">
              <a:solidFill>
                <a:schemeClr val="tx1"/>
              </a:solidFill>
              <a:latin typeface="Josefin Sans" pitchFamily="2" charset="0"/>
            </a:endParaRPr>
          </a:p>
        </p:txBody>
      </p:sp>
      <p:cxnSp>
        <p:nvCxnSpPr>
          <p:cNvPr id="36" name="Connecteur droit 35"/>
          <p:cNvCxnSpPr/>
          <p:nvPr/>
        </p:nvCxnSpPr>
        <p:spPr>
          <a:xfrm>
            <a:off x="3007895" y="1701297"/>
            <a:ext cx="0" cy="2245895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>
            <a:off x="2024919" y="2936487"/>
            <a:ext cx="982976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 rot="16200000">
            <a:off x="2219426" y="3396262"/>
            <a:ext cx="13674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Réseau Ethernet</a:t>
            </a:r>
            <a:endParaRPr lang="fr-FR" sz="800" b="1" dirty="0">
              <a:solidFill>
                <a:schemeClr val="tx1"/>
              </a:solidFill>
              <a:latin typeface="Josefin Sans" pitchFamily="2" charset="0"/>
            </a:endParaRPr>
          </a:p>
        </p:txBody>
      </p:sp>
      <p:grpSp>
        <p:nvGrpSpPr>
          <p:cNvPr id="44" name="Groupe 43"/>
          <p:cNvGrpSpPr/>
          <p:nvPr/>
        </p:nvGrpSpPr>
        <p:grpSpPr>
          <a:xfrm>
            <a:off x="7719622" y="2500115"/>
            <a:ext cx="1297052" cy="788097"/>
            <a:chOff x="7719622" y="2500115"/>
            <a:chExt cx="1297052" cy="788097"/>
          </a:xfrm>
        </p:grpSpPr>
        <p:sp>
          <p:nvSpPr>
            <p:cNvPr id="45" name="Forme libre 44"/>
            <p:cNvSpPr/>
            <p:nvPr/>
          </p:nvSpPr>
          <p:spPr>
            <a:xfrm>
              <a:off x="7719622" y="2500115"/>
              <a:ext cx="1297052" cy="772474"/>
            </a:xfrm>
            <a:custGeom>
              <a:avLst/>
              <a:gdLst>
                <a:gd name="connsiteX0" fmla="*/ 17344 w 1271353"/>
                <a:gd name="connsiteY0" fmla="*/ 768045 h 768045"/>
                <a:gd name="connsiteX1" fmla="*/ 73491 w 1271353"/>
                <a:gd name="connsiteY1" fmla="*/ 615645 h 768045"/>
                <a:gd name="connsiteX2" fmla="*/ 602881 w 1271353"/>
                <a:gd name="connsiteY2" fmla="*/ 639709 h 768045"/>
                <a:gd name="connsiteX3" fmla="*/ 1236544 w 1271353"/>
                <a:gd name="connsiteY3" fmla="*/ 607624 h 768045"/>
                <a:gd name="connsiteX4" fmla="*/ 1172375 w 1271353"/>
                <a:gd name="connsiteY4" fmla="*/ 86256 h 768045"/>
                <a:gd name="connsiteX5" fmla="*/ 1036017 w 1271353"/>
                <a:gd name="connsiteY5" fmla="*/ 6045 h 768045"/>
                <a:gd name="connsiteX0" fmla="*/ 17344 w 1309743"/>
                <a:gd name="connsiteY0" fmla="*/ 772474 h 772474"/>
                <a:gd name="connsiteX1" fmla="*/ 73491 w 1309743"/>
                <a:gd name="connsiteY1" fmla="*/ 620074 h 772474"/>
                <a:gd name="connsiteX2" fmla="*/ 602881 w 1309743"/>
                <a:gd name="connsiteY2" fmla="*/ 644138 h 772474"/>
                <a:gd name="connsiteX3" fmla="*/ 1236544 w 1309743"/>
                <a:gd name="connsiteY3" fmla="*/ 612053 h 772474"/>
                <a:gd name="connsiteX4" fmla="*/ 1273975 w 1309743"/>
                <a:gd name="connsiteY4" fmla="*/ 75055 h 772474"/>
                <a:gd name="connsiteX5" fmla="*/ 1036017 w 1309743"/>
                <a:gd name="connsiteY5" fmla="*/ 10474 h 772474"/>
                <a:gd name="connsiteX0" fmla="*/ 4653 w 1297052"/>
                <a:gd name="connsiteY0" fmla="*/ 772474 h 772474"/>
                <a:gd name="connsiteX1" fmla="*/ 131139 w 1297052"/>
                <a:gd name="connsiteY1" fmla="*/ 620074 h 772474"/>
                <a:gd name="connsiteX2" fmla="*/ 590190 w 1297052"/>
                <a:gd name="connsiteY2" fmla="*/ 644138 h 772474"/>
                <a:gd name="connsiteX3" fmla="*/ 1223853 w 1297052"/>
                <a:gd name="connsiteY3" fmla="*/ 612053 h 772474"/>
                <a:gd name="connsiteX4" fmla="*/ 1261284 w 1297052"/>
                <a:gd name="connsiteY4" fmla="*/ 75055 h 772474"/>
                <a:gd name="connsiteX5" fmla="*/ 1023326 w 1297052"/>
                <a:gd name="connsiteY5" fmla="*/ 10474 h 77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7052" h="772474">
                  <a:moveTo>
                    <a:pt x="4653" y="772474"/>
                  </a:moveTo>
                  <a:cubicBezTo>
                    <a:pt x="-16069" y="706968"/>
                    <a:pt x="33549" y="641463"/>
                    <a:pt x="131139" y="620074"/>
                  </a:cubicBezTo>
                  <a:cubicBezTo>
                    <a:pt x="228729" y="598685"/>
                    <a:pt x="408071" y="645475"/>
                    <a:pt x="590190" y="644138"/>
                  </a:cubicBezTo>
                  <a:cubicBezTo>
                    <a:pt x="772309" y="642801"/>
                    <a:pt x="1112004" y="706900"/>
                    <a:pt x="1223853" y="612053"/>
                  </a:cubicBezTo>
                  <a:cubicBezTo>
                    <a:pt x="1335702" y="517206"/>
                    <a:pt x="1294705" y="175318"/>
                    <a:pt x="1261284" y="75055"/>
                  </a:cubicBezTo>
                  <a:cubicBezTo>
                    <a:pt x="1227863" y="-25208"/>
                    <a:pt x="1074794" y="448"/>
                    <a:pt x="1023326" y="10474"/>
                  </a:cubicBezTo>
                </a:path>
              </a:pathLst>
            </a:custGeom>
            <a:noFill/>
            <a:ln>
              <a:solidFill>
                <a:srgbClr val="00B05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9A539576-B040-416B-9E06-7F9F6C8DF7D8}"/>
                </a:ext>
              </a:extLst>
            </p:cNvPr>
            <p:cNvSpPr txBox="1"/>
            <p:nvPr/>
          </p:nvSpPr>
          <p:spPr>
            <a:xfrm>
              <a:off x="7965822" y="2927838"/>
              <a:ext cx="105085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 smtClean="0">
                  <a:solidFill>
                    <a:srgbClr val="00B050"/>
                  </a:solidFill>
                  <a:latin typeface="Josefin Sans" pitchFamily="2" charset="0"/>
                </a:rPr>
                <a:t>Courant (</a:t>
              </a:r>
              <a:r>
                <a:rPr lang="fr-FR" sz="1050" dirty="0" err="1" smtClean="0">
                  <a:solidFill>
                    <a:srgbClr val="00B050"/>
                  </a:solidFill>
                  <a:latin typeface="Josefin Sans" pitchFamily="2" charset="0"/>
                </a:rPr>
                <a:t>pA</a:t>
              </a:r>
              <a:r>
                <a:rPr lang="fr-FR" sz="1050" dirty="0" smtClean="0">
                  <a:solidFill>
                    <a:srgbClr val="00B050"/>
                  </a:solidFill>
                  <a:latin typeface="Josefin Sans" pitchFamily="2" charset="0"/>
                </a:rPr>
                <a:t>)</a:t>
              </a: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9A539576-B040-416B-9E06-7F9F6C8DF7D8}"/>
                </a:ext>
              </a:extLst>
            </p:cNvPr>
            <p:cNvSpPr txBox="1"/>
            <p:nvPr/>
          </p:nvSpPr>
          <p:spPr>
            <a:xfrm>
              <a:off x="7965822" y="3011213"/>
              <a:ext cx="10508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rgbClr val="00B050"/>
                  </a:solidFill>
                  <a:latin typeface="Josefin Sans" pitchFamily="2" charset="0"/>
                </a:rPr>
                <a:t>&gt;</a:t>
              </a:r>
            </a:p>
          </p:txBody>
        </p:sp>
      </p:grpSp>
      <p:sp>
        <p:nvSpPr>
          <p:cNvPr id="48" name="ZoneTexte 47"/>
          <p:cNvSpPr txBox="1"/>
          <p:nvPr/>
        </p:nvSpPr>
        <p:spPr>
          <a:xfrm>
            <a:off x="0" y="4958834"/>
            <a:ext cx="16001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err="1" smtClean="0">
                <a:solidFill>
                  <a:schemeClr val="tx1"/>
                </a:solidFill>
              </a:rPr>
              <a:t>L.Daudin</a:t>
            </a:r>
            <a:r>
              <a:rPr lang="fr-FR" sz="600" dirty="0" smtClean="0">
                <a:solidFill>
                  <a:schemeClr val="tx1"/>
                </a:solidFill>
              </a:rPr>
              <a:t> – RIF </a:t>
            </a:r>
            <a:r>
              <a:rPr lang="fr-FR" sz="600" dirty="0" err="1" smtClean="0">
                <a:solidFill>
                  <a:schemeClr val="tx1"/>
                </a:solidFill>
              </a:rPr>
              <a:t>IJCLab</a:t>
            </a:r>
            <a:r>
              <a:rPr lang="fr-FR" sz="600" dirty="0" smtClean="0">
                <a:solidFill>
                  <a:schemeClr val="tx1"/>
                </a:solidFill>
              </a:rPr>
              <a:t>  Avril-2022 -  </a:t>
            </a:r>
            <a:fld id="{A2D9AD90-1A26-436A-964E-1506DD6EF20C}" type="slidenum">
              <a:rPr lang="fr-FR" sz="600" smtClean="0">
                <a:solidFill>
                  <a:schemeClr val="tx1"/>
                </a:solidFill>
              </a:rPr>
              <a:t>21</a:t>
            </a:fld>
            <a:r>
              <a:rPr lang="fr-FR" sz="600" dirty="0" smtClean="0">
                <a:solidFill>
                  <a:schemeClr val="tx1"/>
                </a:solidFill>
              </a:rPr>
              <a:t>/38</a:t>
            </a:r>
            <a:endParaRPr lang="fr-FR" sz="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6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Connecteur droit 36"/>
          <p:cNvCxnSpPr/>
          <p:nvPr/>
        </p:nvCxnSpPr>
        <p:spPr>
          <a:xfrm>
            <a:off x="3026263" y="2592363"/>
            <a:ext cx="1700463" cy="802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3775407" y="2324442"/>
            <a:ext cx="857905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fr-FR" sz="700" b="1" dirty="0" smtClean="0">
              <a:solidFill>
                <a:schemeClr val="tx1"/>
              </a:solidFill>
              <a:latin typeface="Josefin Sans" pitchFamily="2" charset="0"/>
            </a:endParaRPr>
          </a:p>
          <a:p>
            <a:pPr algn="ctr"/>
            <a:r>
              <a:rPr lang="fr-FR" sz="700" b="1" dirty="0" smtClean="0">
                <a:solidFill>
                  <a:schemeClr val="tx1"/>
                </a:solidFill>
                <a:latin typeface="Josefin Sans" pitchFamily="2" charset="0"/>
              </a:rPr>
              <a:t>LHR-CF21:IMes</a:t>
            </a:r>
          </a:p>
          <a:p>
            <a:pPr algn="ctr"/>
            <a:r>
              <a:rPr lang="fr-FR" sz="700" b="1" dirty="0" smtClean="0">
                <a:solidFill>
                  <a:schemeClr val="tx1"/>
                </a:solidFill>
                <a:latin typeface="Josefin Sans" pitchFamily="2" charset="0"/>
              </a:rPr>
              <a:t>=</a:t>
            </a:r>
          </a:p>
          <a:p>
            <a:pPr algn="ctr"/>
            <a:r>
              <a:rPr lang="fr-FR" sz="700" b="1" dirty="0" smtClean="0">
                <a:solidFill>
                  <a:schemeClr val="tx1"/>
                </a:solidFill>
                <a:latin typeface="Josefin Sans" pitchFamily="2" charset="0"/>
              </a:rPr>
              <a:t>0,087 </a:t>
            </a:r>
            <a:r>
              <a:rPr lang="fr-FR" sz="700" b="1" dirty="0" err="1" smtClean="0">
                <a:solidFill>
                  <a:schemeClr val="tx1"/>
                </a:solidFill>
                <a:latin typeface="Josefin Sans" pitchFamily="2" charset="0"/>
              </a:rPr>
              <a:t>fA</a:t>
            </a:r>
            <a:endParaRPr lang="fr-FR" sz="700" b="1" dirty="0">
              <a:solidFill>
                <a:schemeClr val="tx1"/>
              </a:solidFill>
              <a:latin typeface="Josefin Sans" pitchFamily="2" charset="0"/>
            </a:endParaRPr>
          </a:p>
        </p:txBody>
      </p:sp>
      <p:pic>
        <p:nvPicPr>
          <p:cNvPr id="5" name="Graphique 4" descr="Ordinateur avec un remplissage uni">
            <a:extLst>
              <a:ext uri="{FF2B5EF4-FFF2-40B4-BE49-F238E27FC236}">
                <a16:creationId xmlns:a16="http://schemas.microsoft.com/office/drawing/2014/main" id="{94633045-6622-4DEC-BEFF-BDF7AE509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715311" y="1956064"/>
            <a:ext cx="1462367" cy="1462367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5"/>
          <a:srcRect l="1364" r="3629"/>
          <a:stretch/>
        </p:blipFill>
        <p:spPr>
          <a:xfrm rot="10800000" flipH="1">
            <a:off x="6846233" y="3215282"/>
            <a:ext cx="1788711" cy="1894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Trapèze 30"/>
          <p:cNvSpPr/>
          <p:nvPr/>
        </p:nvSpPr>
        <p:spPr>
          <a:xfrm rot="5400000" flipV="1">
            <a:off x="8235357" y="3879119"/>
            <a:ext cx="366964" cy="1450321"/>
          </a:xfrm>
          <a:prstGeom prst="trapezoid">
            <a:avLst>
              <a:gd name="adj" fmla="val 37096"/>
            </a:avLst>
          </a:prstGeom>
          <a:solidFill>
            <a:srgbClr val="92D050">
              <a:alpha val="2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"/>
          <a:stretch/>
        </p:blipFill>
        <p:spPr>
          <a:xfrm>
            <a:off x="6858000" y="2190217"/>
            <a:ext cx="1931682" cy="892524"/>
          </a:xfrm>
          <a:prstGeom prst="rect">
            <a:avLst/>
          </a:prstGeom>
        </p:spPr>
      </p:pic>
      <p:sp>
        <p:nvSpPr>
          <p:cNvPr id="39" name="ZoneTexte 38"/>
          <p:cNvSpPr txBox="1"/>
          <p:nvPr/>
        </p:nvSpPr>
        <p:spPr>
          <a:xfrm>
            <a:off x="3881216" y="3188553"/>
            <a:ext cx="126830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IOC EPICS</a:t>
            </a:r>
          </a:p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(Serveur)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20" name="Forme libre 19"/>
          <p:cNvSpPr/>
          <p:nvPr/>
        </p:nvSpPr>
        <p:spPr>
          <a:xfrm>
            <a:off x="5149516" y="2556960"/>
            <a:ext cx="1724526" cy="195853"/>
          </a:xfrm>
          <a:custGeom>
            <a:avLst/>
            <a:gdLst>
              <a:gd name="connsiteX0" fmla="*/ 0 w 1724526"/>
              <a:gd name="connsiteY0" fmla="*/ 0 h 171296"/>
              <a:gd name="connsiteX1" fmla="*/ 208547 w 1724526"/>
              <a:gd name="connsiteY1" fmla="*/ 32084 h 171296"/>
              <a:gd name="connsiteX2" fmla="*/ 649705 w 1724526"/>
              <a:gd name="connsiteY2" fmla="*/ 152400 h 171296"/>
              <a:gd name="connsiteX3" fmla="*/ 1195137 w 1724526"/>
              <a:gd name="connsiteY3" fmla="*/ 160421 h 171296"/>
              <a:gd name="connsiteX4" fmla="*/ 1507958 w 1724526"/>
              <a:gd name="connsiteY4" fmla="*/ 48126 h 171296"/>
              <a:gd name="connsiteX5" fmla="*/ 1724526 w 1724526"/>
              <a:gd name="connsiteY5" fmla="*/ 32084 h 171296"/>
              <a:gd name="connsiteX0" fmla="*/ 0 w 1724526"/>
              <a:gd name="connsiteY0" fmla="*/ 0 h 154501"/>
              <a:gd name="connsiteX1" fmla="*/ 208547 w 1724526"/>
              <a:gd name="connsiteY1" fmla="*/ 32084 h 154501"/>
              <a:gd name="connsiteX2" fmla="*/ 649705 w 1724526"/>
              <a:gd name="connsiteY2" fmla="*/ 152400 h 154501"/>
              <a:gd name="connsiteX3" fmla="*/ 1187116 w 1724526"/>
              <a:gd name="connsiteY3" fmla="*/ 104273 h 154501"/>
              <a:gd name="connsiteX4" fmla="*/ 1507958 w 1724526"/>
              <a:gd name="connsiteY4" fmla="*/ 48126 h 154501"/>
              <a:gd name="connsiteX5" fmla="*/ 1724526 w 1724526"/>
              <a:gd name="connsiteY5" fmla="*/ 32084 h 154501"/>
              <a:gd name="connsiteX0" fmla="*/ 0 w 1724526"/>
              <a:gd name="connsiteY0" fmla="*/ 0 h 170114"/>
              <a:gd name="connsiteX1" fmla="*/ 208547 w 1724526"/>
              <a:gd name="connsiteY1" fmla="*/ 32084 h 170114"/>
              <a:gd name="connsiteX2" fmla="*/ 633663 w 1724526"/>
              <a:gd name="connsiteY2" fmla="*/ 168442 h 170114"/>
              <a:gd name="connsiteX3" fmla="*/ 1187116 w 1724526"/>
              <a:gd name="connsiteY3" fmla="*/ 104273 h 170114"/>
              <a:gd name="connsiteX4" fmla="*/ 1507958 w 1724526"/>
              <a:gd name="connsiteY4" fmla="*/ 48126 h 170114"/>
              <a:gd name="connsiteX5" fmla="*/ 1724526 w 1724526"/>
              <a:gd name="connsiteY5" fmla="*/ 32084 h 170114"/>
              <a:gd name="connsiteX0" fmla="*/ 0 w 1724526"/>
              <a:gd name="connsiteY0" fmla="*/ 0 h 184499"/>
              <a:gd name="connsiteX1" fmla="*/ 208547 w 1724526"/>
              <a:gd name="connsiteY1" fmla="*/ 32084 h 184499"/>
              <a:gd name="connsiteX2" fmla="*/ 633663 w 1724526"/>
              <a:gd name="connsiteY2" fmla="*/ 168442 h 184499"/>
              <a:gd name="connsiteX3" fmla="*/ 1259305 w 1724526"/>
              <a:gd name="connsiteY3" fmla="*/ 168442 h 184499"/>
              <a:gd name="connsiteX4" fmla="*/ 1507958 w 1724526"/>
              <a:gd name="connsiteY4" fmla="*/ 48126 h 184499"/>
              <a:gd name="connsiteX5" fmla="*/ 1724526 w 1724526"/>
              <a:gd name="connsiteY5" fmla="*/ 32084 h 184499"/>
              <a:gd name="connsiteX0" fmla="*/ 0 w 1724526"/>
              <a:gd name="connsiteY0" fmla="*/ 0 h 183086"/>
              <a:gd name="connsiteX1" fmla="*/ 208547 w 1724526"/>
              <a:gd name="connsiteY1" fmla="*/ 32084 h 183086"/>
              <a:gd name="connsiteX2" fmla="*/ 633663 w 1724526"/>
              <a:gd name="connsiteY2" fmla="*/ 168442 h 183086"/>
              <a:gd name="connsiteX3" fmla="*/ 1259305 w 1724526"/>
              <a:gd name="connsiteY3" fmla="*/ 168442 h 183086"/>
              <a:gd name="connsiteX4" fmla="*/ 1524000 w 1724526"/>
              <a:gd name="connsiteY4" fmla="*/ 72189 h 183086"/>
              <a:gd name="connsiteX5" fmla="*/ 1724526 w 1724526"/>
              <a:gd name="connsiteY5" fmla="*/ 32084 h 183086"/>
              <a:gd name="connsiteX0" fmla="*/ 0 w 1724526"/>
              <a:gd name="connsiteY0" fmla="*/ 5980 h 190707"/>
              <a:gd name="connsiteX1" fmla="*/ 240632 w 1724526"/>
              <a:gd name="connsiteY1" fmla="*/ 14001 h 190707"/>
              <a:gd name="connsiteX2" fmla="*/ 633663 w 1724526"/>
              <a:gd name="connsiteY2" fmla="*/ 174422 h 190707"/>
              <a:gd name="connsiteX3" fmla="*/ 1259305 w 1724526"/>
              <a:gd name="connsiteY3" fmla="*/ 174422 h 190707"/>
              <a:gd name="connsiteX4" fmla="*/ 1524000 w 1724526"/>
              <a:gd name="connsiteY4" fmla="*/ 78169 h 190707"/>
              <a:gd name="connsiteX5" fmla="*/ 1724526 w 1724526"/>
              <a:gd name="connsiteY5" fmla="*/ 38064 h 190707"/>
              <a:gd name="connsiteX0" fmla="*/ 0 w 1724526"/>
              <a:gd name="connsiteY0" fmla="*/ 6564 h 196821"/>
              <a:gd name="connsiteX1" fmla="*/ 240632 w 1724526"/>
              <a:gd name="connsiteY1" fmla="*/ 14585 h 196821"/>
              <a:gd name="connsiteX2" fmla="*/ 457200 w 1724526"/>
              <a:gd name="connsiteY2" fmla="*/ 183027 h 196821"/>
              <a:gd name="connsiteX3" fmla="*/ 1259305 w 1724526"/>
              <a:gd name="connsiteY3" fmla="*/ 175006 h 196821"/>
              <a:gd name="connsiteX4" fmla="*/ 1524000 w 1724526"/>
              <a:gd name="connsiteY4" fmla="*/ 78753 h 196821"/>
              <a:gd name="connsiteX5" fmla="*/ 1724526 w 1724526"/>
              <a:gd name="connsiteY5" fmla="*/ 38648 h 196821"/>
              <a:gd name="connsiteX0" fmla="*/ 0 w 1724526"/>
              <a:gd name="connsiteY0" fmla="*/ 4816 h 181108"/>
              <a:gd name="connsiteX1" fmla="*/ 240632 w 1724526"/>
              <a:gd name="connsiteY1" fmla="*/ 12837 h 181108"/>
              <a:gd name="connsiteX2" fmla="*/ 433136 w 1724526"/>
              <a:gd name="connsiteY2" fmla="*/ 157216 h 181108"/>
              <a:gd name="connsiteX3" fmla="*/ 1259305 w 1724526"/>
              <a:gd name="connsiteY3" fmla="*/ 173258 h 181108"/>
              <a:gd name="connsiteX4" fmla="*/ 1524000 w 1724526"/>
              <a:gd name="connsiteY4" fmla="*/ 77005 h 181108"/>
              <a:gd name="connsiteX5" fmla="*/ 1724526 w 1724526"/>
              <a:gd name="connsiteY5" fmla="*/ 36900 h 181108"/>
              <a:gd name="connsiteX0" fmla="*/ 0 w 1724526"/>
              <a:gd name="connsiteY0" fmla="*/ 0 h 175282"/>
              <a:gd name="connsiteX1" fmla="*/ 200527 w 1724526"/>
              <a:gd name="connsiteY1" fmla="*/ 32084 h 175282"/>
              <a:gd name="connsiteX2" fmla="*/ 433136 w 1724526"/>
              <a:gd name="connsiteY2" fmla="*/ 152400 h 175282"/>
              <a:gd name="connsiteX3" fmla="*/ 1259305 w 1724526"/>
              <a:gd name="connsiteY3" fmla="*/ 168442 h 175282"/>
              <a:gd name="connsiteX4" fmla="*/ 1524000 w 1724526"/>
              <a:gd name="connsiteY4" fmla="*/ 72189 h 175282"/>
              <a:gd name="connsiteX5" fmla="*/ 1724526 w 1724526"/>
              <a:gd name="connsiteY5" fmla="*/ 32084 h 175282"/>
              <a:gd name="connsiteX0" fmla="*/ 0 w 1724526"/>
              <a:gd name="connsiteY0" fmla="*/ 301 h 176241"/>
              <a:gd name="connsiteX1" fmla="*/ 328864 w 1724526"/>
              <a:gd name="connsiteY1" fmla="*/ 16343 h 176241"/>
              <a:gd name="connsiteX2" fmla="*/ 433136 w 1724526"/>
              <a:gd name="connsiteY2" fmla="*/ 152701 h 176241"/>
              <a:gd name="connsiteX3" fmla="*/ 1259305 w 1724526"/>
              <a:gd name="connsiteY3" fmla="*/ 168743 h 176241"/>
              <a:gd name="connsiteX4" fmla="*/ 1524000 w 1724526"/>
              <a:gd name="connsiteY4" fmla="*/ 72490 h 176241"/>
              <a:gd name="connsiteX5" fmla="*/ 1724526 w 1724526"/>
              <a:gd name="connsiteY5" fmla="*/ 32385 h 176241"/>
              <a:gd name="connsiteX0" fmla="*/ 0 w 1724526"/>
              <a:gd name="connsiteY0" fmla="*/ 1756 h 191425"/>
              <a:gd name="connsiteX1" fmla="*/ 328864 w 1724526"/>
              <a:gd name="connsiteY1" fmla="*/ 17798 h 191425"/>
              <a:gd name="connsiteX2" fmla="*/ 232610 w 1724526"/>
              <a:gd name="connsiteY2" fmla="*/ 178219 h 191425"/>
              <a:gd name="connsiteX3" fmla="*/ 1259305 w 1724526"/>
              <a:gd name="connsiteY3" fmla="*/ 170198 h 191425"/>
              <a:gd name="connsiteX4" fmla="*/ 1524000 w 1724526"/>
              <a:gd name="connsiteY4" fmla="*/ 73945 h 191425"/>
              <a:gd name="connsiteX5" fmla="*/ 1724526 w 1724526"/>
              <a:gd name="connsiteY5" fmla="*/ 33840 h 191425"/>
              <a:gd name="connsiteX0" fmla="*/ 0 w 1724526"/>
              <a:gd name="connsiteY0" fmla="*/ 1756 h 194944"/>
              <a:gd name="connsiteX1" fmla="*/ 328864 w 1724526"/>
              <a:gd name="connsiteY1" fmla="*/ 17798 h 194944"/>
              <a:gd name="connsiteX2" fmla="*/ 232610 w 1724526"/>
              <a:gd name="connsiteY2" fmla="*/ 178219 h 194944"/>
              <a:gd name="connsiteX3" fmla="*/ 1443789 w 1724526"/>
              <a:gd name="connsiteY3" fmla="*/ 178219 h 194944"/>
              <a:gd name="connsiteX4" fmla="*/ 1524000 w 1724526"/>
              <a:gd name="connsiteY4" fmla="*/ 73945 h 194944"/>
              <a:gd name="connsiteX5" fmla="*/ 1724526 w 1724526"/>
              <a:gd name="connsiteY5" fmla="*/ 33840 h 194944"/>
              <a:gd name="connsiteX0" fmla="*/ 0 w 1724526"/>
              <a:gd name="connsiteY0" fmla="*/ 1756 h 195853"/>
              <a:gd name="connsiteX1" fmla="*/ 328864 w 1724526"/>
              <a:gd name="connsiteY1" fmla="*/ 17798 h 195853"/>
              <a:gd name="connsiteX2" fmla="*/ 232610 w 1724526"/>
              <a:gd name="connsiteY2" fmla="*/ 178219 h 195853"/>
              <a:gd name="connsiteX3" fmla="*/ 1443789 w 1724526"/>
              <a:gd name="connsiteY3" fmla="*/ 178219 h 195853"/>
              <a:gd name="connsiteX4" fmla="*/ 1491916 w 1724526"/>
              <a:gd name="connsiteY4" fmla="*/ 57903 h 195853"/>
              <a:gd name="connsiteX5" fmla="*/ 1724526 w 1724526"/>
              <a:gd name="connsiteY5" fmla="*/ 33840 h 195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526" h="195853">
                <a:moveTo>
                  <a:pt x="0" y="1756"/>
                </a:moveTo>
                <a:cubicBezTo>
                  <a:pt x="50131" y="5098"/>
                  <a:pt x="290096" y="-11612"/>
                  <a:pt x="328864" y="17798"/>
                </a:cubicBezTo>
                <a:cubicBezTo>
                  <a:pt x="367632" y="47208"/>
                  <a:pt x="46789" y="151482"/>
                  <a:pt x="232610" y="178219"/>
                </a:cubicBezTo>
                <a:cubicBezTo>
                  <a:pt x="418431" y="204956"/>
                  <a:pt x="1233905" y="198272"/>
                  <a:pt x="1443789" y="178219"/>
                </a:cubicBezTo>
                <a:cubicBezTo>
                  <a:pt x="1653673" y="158166"/>
                  <a:pt x="1445126" y="81966"/>
                  <a:pt x="1491916" y="57903"/>
                </a:cubicBezTo>
                <a:cubicBezTo>
                  <a:pt x="1538706" y="33840"/>
                  <a:pt x="1660358" y="31166"/>
                  <a:pt x="1724526" y="33840"/>
                </a:cubicBezTo>
              </a:path>
            </a:pathLst>
          </a:custGeom>
          <a:noFill/>
          <a:ln>
            <a:solidFill>
              <a:srgbClr val="00B0F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ZoneTexte 52"/>
          <p:cNvSpPr txBox="1"/>
          <p:nvPr/>
        </p:nvSpPr>
        <p:spPr>
          <a:xfrm>
            <a:off x="8292485" y="4436839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faisceau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7257186" y="4082140"/>
            <a:ext cx="10574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LHR-CF21</a:t>
            </a:r>
            <a:endParaRPr lang="fr-FR" sz="1000" b="1" dirty="0">
              <a:solidFill>
                <a:schemeClr val="accent5">
                  <a:lumMod val="25000"/>
                </a:schemeClr>
              </a:solidFill>
              <a:latin typeface="Josefin Sans" pitchFamily="2" charset="0"/>
            </a:endParaRPr>
          </a:p>
        </p:txBody>
      </p:sp>
      <p:grpSp>
        <p:nvGrpSpPr>
          <p:cNvPr id="27" name="Google Shape;1177;p66"/>
          <p:cNvGrpSpPr/>
          <p:nvPr/>
        </p:nvGrpSpPr>
        <p:grpSpPr>
          <a:xfrm>
            <a:off x="5540055" y="2216069"/>
            <a:ext cx="755057" cy="877633"/>
            <a:chOff x="4727025" y="1332775"/>
            <a:chExt cx="59900" cy="69625"/>
          </a:xfrm>
          <a:solidFill>
            <a:schemeClr val="tx1"/>
          </a:solidFill>
        </p:grpSpPr>
        <p:sp>
          <p:nvSpPr>
            <p:cNvPr id="28" name="Google Shape;1178;p66"/>
            <p:cNvSpPr/>
            <p:nvPr/>
          </p:nvSpPr>
          <p:spPr>
            <a:xfrm>
              <a:off x="4727025" y="1332775"/>
              <a:ext cx="36450" cy="33200"/>
            </a:xfrm>
            <a:custGeom>
              <a:avLst/>
              <a:gdLst/>
              <a:ahLst/>
              <a:cxnLst/>
              <a:rect l="l" t="t" r="r" b="b"/>
              <a:pathLst>
                <a:path w="1458" h="1328" extrusionOk="0">
                  <a:moveTo>
                    <a:pt x="1047" y="1"/>
                  </a:moveTo>
                  <a:lnTo>
                    <a:pt x="1047" y="188"/>
                  </a:lnTo>
                  <a:cubicBezTo>
                    <a:pt x="484" y="289"/>
                    <a:pt x="51" y="758"/>
                    <a:pt x="1" y="1328"/>
                  </a:cubicBezTo>
                  <a:lnTo>
                    <a:pt x="477" y="1328"/>
                  </a:lnTo>
                  <a:cubicBezTo>
                    <a:pt x="527" y="1018"/>
                    <a:pt x="751" y="765"/>
                    <a:pt x="1047" y="679"/>
                  </a:cubicBezTo>
                  <a:lnTo>
                    <a:pt x="1047" y="845"/>
                  </a:lnTo>
                  <a:lnTo>
                    <a:pt x="1458" y="433"/>
                  </a:lnTo>
                  <a:lnTo>
                    <a:pt x="1047" y="1"/>
                  </a:lnTo>
                  <a:close/>
                </a:path>
              </a:pathLst>
            </a:custGeom>
            <a:grp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179;p66"/>
            <p:cNvSpPr/>
            <p:nvPr/>
          </p:nvSpPr>
          <p:spPr>
            <a:xfrm>
              <a:off x="4750475" y="1369025"/>
              <a:ext cx="36450" cy="33375"/>
            </a:xfrm>
            <a:custGeom>
              <a:avLst/>
              <a:gdLst/>
              <a:ahLst/>
              <a:cxnLst/>
              <a:rect l="l" t="t" r="r" b="b"/>
              <a:pathLst>
                <a:path w="1458" h="1335" extrusionOk="0">
                  <a:moveTo>
                    <a:pt x="974" y="0"/>
                  </a:moveTo>
                  <a:cubicBezTo>
                    <a:pt x="931" y="311"/>
                    <a:pt x="707" y="570"/>
                    <a:pt x="404" y="657"/>
                  </a:cubicBezTo>
                  <a:lnTo>
                    <a:pt x="404" y="491"/>
                  </a:lnTo>
                  <a:lnTo>
                    <a:pt x="0" y="902"/>
                  </a:lnTo>
                  <a:lnTo>
                    <a:pt x="404" y="1335"/>
                  </a:lnTo>
                  <a:lnTo>
                    <a:pt x="404" y="1140"/>
                  </a:lnTo>
                  <a:cubicBezTo>
                    <a:pt x="967" y="1039"/>
                    <a:pt x="1400" y="577"/>
                    <a:pt x="1457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ZoneTexte 37">
            <a:extLst>
              <a:ext uri="{FF2B5EF4-FFF2-40B4-BE49-F238E27FC236}">
                <a16:creationId xmlns:a16="http://schemas.microsoft.com/office/drawing/2014/main" id="{FDAD00CA-14A7-443A-8A9E-4B1CB4185F77}"/>
              </a:ext>
            </a:extLst>
          </p:cNvPr>
          <p:cNvSpPr txBox="1"/>
          <p:nvPr/>
        </p:nvSpPr>
        <p:spPr>
          <a:xfrm>
            <a:off x="5620904" y="2445706"/>
            <a:ext cx="636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 smtClean="0">
                <a:solidFill>
                  <a:schemeClr val="accent1"/>
                </a:solidFill>
                <a:latin typeface="Josefin Sans" pitchFamily="2" charset="0"/>
              </a:rPr>
              <a:t>0,5 s</a:t>
            </a:r>
            <a:endParaRPr lang="fr-FR" sz="1100" i="1" dirty="0">
              <a:solidFill>
                <a:schemeClr val="accent1"/>
              </a:solidFill>
              <a:latin typeface="Josefin Sans" pitchFamily="2" charset="0"/>
            </a:endParaRPr>
          </a:p>
        </p:txBody>
      </p:sp>
      <p:sp>
        <p:nvSpPr>
          <p:cNvPr id="40" name="Google Shape;468;p31"/>
          <p:cNvSpPr txBox="1">
            <a:spLocks noGrp="1"/>
          </p:cNvSpPr>
          <p:nvPr>
            <p:ph type="title"/>
          </p:nvPr>
        </p:nvSpPr>
        <p:spPr>
          <a:xfrm>
            <a:off x="1328118" y="238044"/>
            <a:ext cx="6391504" cy="12701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 i="1" dirty="0" smtClean="0"/>
              <a:t>Principe d’une</a:t>
            </a:r>
            <a:r>
              <a:rPr lang="en" sz="2400" dirty="0" smtClean="0"/>
              <a:t> </a:t>
            </a:r>
            <a:r>
              <a:rPr lang="en" sz="3200" dirty="0" smtClean="0"/>
              <a:t>OPI </a:t>
            </a:r>
            <a:r>
              <a:rPr lang="en" sz="2400" dirty="0" smtClean="0"/>
              <a:t/>
            </a:r>
            <a:br>
              <a:rPr lang="en" sz="2400" dirty="0" smtClean="0"/>
            </a:br>
            <a:r>
              <a:rPr lang="en" sz="900" dirty="0" smtClean="0"/>
              <a:t/>
            </a:r>
            <a:br>
              <a:rPr lang="en" sz="900" dirty="0" smtClean="0"/>
            </a:br>
            <a:r>
              <a:rPr lang="en" sz="20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un Client EPICS se connecte </a:t>
            </a:r>
            <a:r>
              <a:rPr lang="en" sz="2000" b="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au réseau</a:t>
            </a:r>
            <a:br>
              <a:rPr lang="en" sz="2000" b="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</a:br>
            <a:r>
              <a:rPr lang="en" sz="2000" b="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et veut obtenir la valeur de la </a:t>
            </a:r>
            <a:r>
              <a:rPr lang="en" sz="20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PV “LHR-CF21:I</a:t>
            </a:r>
            <a:r>
              <a:rPr lang="fr-FR" sz="20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m</a:t>
            </a:r>
            <a:r>
              <a:rPr lang="en" sz="20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es</a:t>
            </a:r>
            <a:r>
              <a:rPr lang="en" sz="2000" b="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”…</a:t>
            </a:r>
            <a:endParaRPr sz="20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782" y="387047"/>
            <a:ext cx="608176" cy="548903"/>
          </a:xfrm>
          <a:prstGeom prst="rect">
            <a:avLst/>
          </a:prstGeom>
        </p:spPr>
      </p:pic>
      <p:pic>
        <p:nvPicPr>
          <p:cNvPr id="30" name="Graphique 6" descr="Ordinateur portable avec un remplissage uni">
            <a:extLst>
              <a:ext uri="{FF2B5EF4-FFF2-40B4-BE49-F238E27FC236}">
                <a16:creationId xmlns:a16="http://schemas.microsoft.com/office/drawing/2014/main" id="{A0680B8D-FDAE-4C19-9025-858A30C997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82973" y="1986117"/>
            <a:ext cx="1462368" cy="1462368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1076614" y="3212873"/>
            <a:ext cx="912429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tx1"/>
                </a:solidFill>
              </a:rPr>
              <a:t>CLIENT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1157117" y="2562635"/>
            <a:ext cx="723275" cy="2616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D040BB"/>
            </a:solidFill>
          </a:ln>
        </p:spPr>
        <p:txBody>
          <a:bodyPr wrap="none" rtlCol="0">
            <a:spAutoFit/>
          </a:bodyPr>
          <a:lstStyle/>
          <a:p>
            <a:r>
              <a:rPr lang="fr-FR" sz="1100" dirty="0" smtClean="0"/>
              <a:t>………...</a:t>
            </a:r>
            <a:endParaRPr lang="fr-FR" sz="1100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989270" y="2365688"/>
            <a:ext cx="10574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 smtClean="0">
                <a:solidFill>
                  <a:schemeClr val="tx1"/>
                </a:solidFill>
                <a:latin typeface="Josefin Sans" pitchFamily="2" charset="0"/>
              </a:rPr>
              <a:t>LHR-CF21:IMes</a:t>
            </a:r>
            <a:endParaRPr lang="fr-FR" sz="800" b="1" dirty="0">
              <a:solidFill>
                <a:schemeClr val="tx1"/>
              </a:solidFill>
              <a:latin typeface="Josefin Sans" pitchFamily="2" charset="0"/>
            </a:endParaRPr>
          </a:p>
        </p:txBody>
      </p:sp>
      <p:cxnSp>
        <p:nvCxnSpPr>
          <p:cNvPr id="36" name="Connecteur droit 35"/>
          <p:cNvCxnSpPr/>
          <p:nvPr/>
        </p:nvCxnSpPr>
        <p:spPr>
          <a:xfrm>
            <a:off x="3007895" y="1701297"/>
            <a:ext cx="0" cy="2245895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>
            <a:off x="2024919" y="2936487"/>
            <a:ext cx="982976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 rot="16200000">
            <a:off x="2235415" y="2133895"/>
            <a:ext cx="13674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Réseau Ethernet</a:t>
            </a:r>
            <a:endParaRPr lang="fr-FR" sz="800" b="1" dirty="0">
              <a:solidFill>
                <a:schemeClr val="tx1"/>
              </a:solidFill>
              <a:latin typeface="Josefin Sans" pitchFamily="2" charset="0"/>
            </a:endParaRPr>
          </a:p>
        </p:txBody>
      </p:sp>
      <p:sp>
        <p:nvSpPr>
          <p:cNvPr id="44" name="Google Shape;468;p31"/>
          <p:cNvSpPr txBox="1">
            <a:spLocks/>
          </p:cNvSpPr>
          <p:nvPr/>
        </p:nvSpPr>
        <p:spPr>
          <a:xfrm>
            <a:off x="167762" y="1602271"/>
            <a:ext cx="2770209" cy="766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algn="l"/>
            <a:r>
              <a:rPr lang="fr-FR" sz="1800" b="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fr-FR" sz="1800" b="0" dirty="0" smtClean="0">
                <a:solidFill>
                  <a:schemeClr val="tx1"/>
                </a:solidFill>
              </a:rPr>
              <a:t>Il utilise le protocole </a:t>
            </a:r>
          </a:p>
          <a:p>
            <a:pPr algn="l"/>
            <a:r>
              <a:rPr lang="fr-FR" sz="2000" b="0" dirty="0" smtClean="0">
                <a:solidFill>
                  <a:schemeClr val="tx1"/>
                </a:solidFill>
              </a:rPr>
              <a:t>Channel Access </a:t>
            </a:r>
            <a:r>
              <a:rPr lang="fr-FR" sz="2000" dirty="0" smtClean="0">
                <a:solidFill>
                  <a:schemeClr val="tx1"/>
                </a:solidFill>
              </a:rPr>
              <a:t>CA</a:t>
            </a:r>
            <a:r>
              <a:rPr lang="fr-FR" sz="2000" b="0" dirty="0" smtClean="0">
                <a:solidFill>
                  <a:schemeClr val="tx1"/>
                </a:solidFill>
              </a:rPr>
              <a:t> :</a:t>
            </a:r>
          </a:p>
          <a:p>
            <a:pPr algn="l"/>
            <a:r>
              <a:rPr lang="fr-FR" sz="2000" dirty="0" smtClean="0">
                <a:solidFill>
                  <a:schemeClr val="tx1"/>
                </a:solidFill>
              </a:rPr>
              <a:t> </a:t>
            </a:r>
            <a:endParaRPr lang="fr-FR" sz="2000" dirty="0">
              <a:solidFill>
                <a:schemeClr val="tx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10"/>
          <a:srcRect b="38630"/>
          <a:stretch/>
        </p:blipFill>
        <p:spPr>
          <a:xfrm>
            <a:off x="167762" y="3657259"/>
            <a:ext cx="4951331" cy="13390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33672" y="4089011"/>
            <a:ext cx="1699330" cy="1636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194343" y="1999520"/>
            <a:ext cx="2451175" cy="2755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6" name="Groupe 45"/>
          <p:cNvGrpSpPr/>
          <p:nvPr/>
        </p:nvGrpSpPr>
        <p:grpSpPr>
          <a:xfrm>
            <a:off x="7719622" y="2500115"/>
            <a:ext cx="1297052" cy="788097"/>
            <a:chOff x="7719622" y="2500115"/>
            <a:chExt cx="1297052" cy="788097"/>
          </a:xfrm>
        </p:grpSpPr>
        <p:sp>
          <p:nvSpPr>
            <p:cNvPr id="47" name="Forme libre 46"/>
            <p:cNvSpPr/>
            <p:nvPr/>
          </p:nvSpPr>
          <p:spPr>
            <a:xfrm>
              <a:off x="7719622" y="2500115"/>
              <a:ext cx="1297052" cy="772474"/>
            </a:xfrm>
            <a:custGeom>
              <a:avLst/>
              <a:gdLst>
                <a:gd name="connsiteX0" fmla="*/ 17344 w 1271353"/>
                <a:gd name="connsiteY0" fmla="*/ 768045 h 768045"/>
                <a:gd name="connsiteX1" fmla="*/ 73491 w 1271353"/>
                <a:gd name="connsiteY1" fmla="*/ 615645 h 768045"/>
                <a:gd name="connsiteX2" fmla="*/ 602881 w 1271353"/>
                <a:gd name="connsiteY2" fmla="*/ 639709 h 768045"/>
                <a:gd name="connsiteX3" fmla="*/ 1236544 w 1271353"/>
                <a:gd name="connsiteY3" fmla="*/ 607624 h 768045"/>
                <a:gd name="connsiteX4" fmla="*/ 1172375 w 1271353"/>
                <a:gd name="connsiteY4" fmla="*/ 86256 h 768045"/>
                <a:gd name="connsiteX5" fmla="*/ 1036017 w 1271353"/>
                <a:gd name="connsiteY5" fmla="*/ 6045 h 768045"/>
                <a:gd name="connsiteX0" fmla="*/ 17344 w 1309743"/>
                <a:gd name="connsiteY0" fmla="*/ 772474 h 772474"/>
                <a:gd name="connsiteX1" fmla="*/ 73491 w 1309743"/>
                <a:gd name="connsiteY1" fmla="*/ 620074 h 772474"/>
                <a:gd name="connsiteX2" fmla="*/ 602881 w 1309743"/>
                <a:gd name="connsiteY2" fmla="*/ 644138 h 772474"/>
                <a:gd name="connsiteX3" fmla="*/ 1236544 w 1309743"/>
                <a:gd name="connsiteY3" fmla="*/ 612053 h 772474"/>
                <a:gd name="connsiteX4" fmla="*/ 1273975 w 1309743"/>
                <a:gd name="connsiteY4" fmla="*/ 75055 h 772474"/>
                <a:gd name="connsiteX5" fmla="*/ 1036017 w 1309743"/>
                <a:gd name="connsiteY5" fmla="*/ 10474 h 772474"/>
                <a:gd name="connsiteX0" fmla="*/ 4653 w 1297052"/>
                <a:gd name="connsiteY0" fmla="*/ 772474 h 772474"/>
                <a:gd name="connsiteX1" fmla="*/ 131139 w 1297052"/>
                <a:gd name="connsiteY1" fmla="*/ 620074 h 772474"/>
                <a:gd name="connsiteX2" fmla="*/ 590190 w 1297052"/>
                <a:gd name="connsiteY2" fmla="*/ 644138 h 772474"/>
                <a:gd name="connsiteX3" fmla="*/ 1223853 w 1297052"/>
                <a:gd name="connsiteY3" fmla="*/ 612053 h 772474"/>
                <a:gd name="connsiteX4" fmla="*/ 1261284 w 1297052"/>
                <a:gd name="connsiteY4" fmla="*/ 75055 h 772474"/>
                <a:gd name="connsiteX5" fmla="*/ 1023326 w 1297052"/>
                <a:gd name="connsiteY5" fmla="*/ 10474 h 77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7052" h="772474">
                  <a:moveTo>
                    <a:pt x="4653" y="772474"/>
                  </a:moveTo>
                  <a:cubicBezTo>
                    <a:pt x="-16069" y="706968"/>
                    <a:pt x="33549" y="641463"/>
                    <a:pt x="131139" y="620074"/>
                  </a:cubicBezTo>
                  <a:cubicBezTo>
                    <a:pt x="228729" y="598685"/>
                    <a:pt x="408071" y="645475"/>
                    <a:pt x="590190" y="644138"/>
                  </a:cubicBezTo>
                  <a:cubicBezTo>
                    <a:pt x="772309" y="642801"/>
                    <a:pt x="1112004" y="706900"/>
                    <a:pt x="1223853" y="612053"/>
                  </a:cubicBezTo>
                  <a:cubicBezTo>
                    <a:pt x="1335702" y="517206"/>
                    <a:pt x="1294705" y="175318"/>
                    <a:pt x="1261284" y="75055"/>
                  </a:cubicBezTo>
                  <a:cubicBezTo>
                    <a:pt x="1227863" y="-25208"/>
                    <a:pt x="1074794" y="448"/>
                    <a:pt x="1023326" y="10474"/>
                  </a:cubicBezTo>
                </a:path>
              </a:pathLst>
            </a:custGeom>
            <a:noFill/>
            <a:ln>
              <a:solidFill>
                <a:srgbClr val="00B05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9A539576-B040-416B-9E06-7F9F6C8DF7D8}"/>
                </a:ext>
              </a:extLst>
            </p:cNvPr>
            <p:cNvSpPr txBox="1"/>
            <p:nvPr/>
          </p:nvSpPr>
          <p:spPr>
            <a:xfrm>
              <a:off x="7965822" y="2927838"/>
              <a:ext cx="105085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 smtClean="0">
                  <a:solidFill>
                    <a:srgbClr val="00B050"/>
                  </a:solidFill>
                  <a:latin typeface="Josefin Sans" pitchFamily="2" charset="0"/>
                </a:rPr>
                <a:t>Courant (</a:t>
              </a:r>
              <a:r>
                <a:rPr lang="fr-FR" sz="1050" dirty="0" err="1" smtClean="0">
                  <a:solidFill>
                    <a:srgbClr val="00B050"/>
                  </a:solidFill>
                  <a:latin typeface="Josefin Sans" pitchFamily="2" charset="0"/>
                </a:rPr>
                <a:t>pA</a:t>
              </a:r>
              <a:r>
                <a:rPr lang="fr-FR" sz="1050" dirty="0" smtClean="0">
                  <a:solidFill>
                    <a:srgbClr val="00B050"/>
                  </a:solidFill>
                  <a:latin typeface="Josefin Sans" pitchFamily="2" charset="0"/>
                </a:rPr>
                <a:t>)</a:t>
              </a: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9A539576-B040-416B-9E06-7F9F6C8DF7D8}"/>
                </a:ext>
              </a:extLst>
            </p:cNvPr>
            <p:cNvSpPr txBox="1"/>
            <p:nvPr/>
          </p:nvSpPr>
          <p:spPr>
            <a:xfrm>
              <a:off x="7965822" y="3011213"/>
              <a:ext cx="10508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rgbClr val="00B050"/>
                  </a:solidFill>
                  <a:latin typeface="Josefin Sans" pitchFamily="2" charset="0"/>
                </a:rPr>
                <a:t>&gt;</a:t>
              </a:r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3007895" y="4024222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>
                <a:solidFill>
                  <a:srgbClr val="FFFF00"/>
                </a:solidFill>
              </a:rPr>
              <a:t>horodatage</a:t>
            </a:r>
            <a:endParaRPr lang="fr-FR" sz="1200" i="1" dirty="0">
              <a:solidFill>
                <a:srgbClr val="FFFF00"/>
              </a:solidFill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4073599" y="4018775"/>
            <a:ext cx="678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>
                <a:solidFill>
                  <a:srgbClr val="FFFF00"/>
                </a:solidFill>
              </a:rPr>
              <a:t>valeurs</a:t>
            </a:r>
            <a:endParaRPr lang="fr-FR" sz="1200" i="1" dirty="0">
              <a:solidFill>
                <a:srgbClr val="FFFF00"/>
              </a:solidFill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4112674" y="4205250"/>
            <a:ext cx="0" cy="833588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ZoneTexte 49"/>
          <p:cNvSpPr txBox="1"/>
          <p:nvPr/>
        </p:nvSpPr>
        <p:spPr>
          <a:xfrm>
            <a:off x="0" y="4958834"/>
            <a:ext cx="16001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err="1" smtClean="0">
                <a:solidFill>
                  <a:schemeClr val="tx1"/>
                </a:solidFill>
              </a:rPr>
              <a:t>L.Daudin</a:t>
            </a:r>
            <a:r>
              <a:rPr lang="fr-FR" sz="600" dirty="0" smtClean="0">
                <a:solidFill>
                  <a:schemeClr val="tx1"/>
                </a:solidFill>
              </a:rPr>
              <a:t> – RIF </a:t>
            </a:r>
            <a:r>
              <a:rPr lang="fr-FR" sz="600" dirty="0" err="1" smtClean="0">
                <a:solidFill>
                  <a:schemeClr val="tx1"/>
                </a:solidFill>
              </a:rPr>
              <a:t>IJCLab</a:t>
            </a:r>
            <a:r>
              <a:rPr lang="fr-FR" sz="600" dirty="0" smtClean="0">
                <a:solidFill>
                  <a:schemeClr val="tx1"/>
                </a:solidFill>
              </a:rPr>
              <a:t>  Avril-2022 -  </a:t>
            </a:r>
            <a:fld id="{A2D9AD90-1A26-436A-964E-1506DD6EF20C}" type="slidenum">
              <a:rPr lang="fr-FR" sz="600" smtClean="0">
                <a:solidFill>
                  <a:schemeClr val="tx1"/>
                </a:solidFill>
              </a:rPr>
              <a:t>22</a:t>
            </a:fld>
            <a:r>
              <a:rPr lang="fr-FR" sz="600" dirty="0" smtClean="0">
                <a:solidFill>
                  <a:schemeClr val="tx1"/>
                </a:solidFill>
              </a:rPr>
              <a:t>/38</a:t>
            </a:r>
            <a:endParaRPr lang="fr-FR" sz="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66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54462" y="434515"/>
            <a:ext cx="4063008" cy="507781"/>
          </a:xfrm>
        </p:spPr>
        <p:txBody>
          <a:bodyPr/>
          <a:lstStyle/>
          <a:p>
            <a:pPr algn="l"/>
            <a:r>
              <a:rPr lang="fr-FR" sz="1600" b="0" i="1" dirty="0" smtClean="0">
                <a:sym typeface="Wingdings" panose="05000000000000000000" pitchFamily="2" charset="2"/>
              </a:rPr>
              <a:t> Pour échanger </a:t>
            </a:r>
            <a:r>
              <a:rPr lang="fr-FR" sz="1600" b="0" i="1" dirty="0" smtClean="0"/>
              <a:t>des PV sur Ethernet</a:t>
            </a:r>
            <a:endParaRPr lang="fr-FR" sz="1600" b="0" i="1" dirty="0"/>
          </a:p>
        </p:txBody>
      </p:sp>
      <p:sp>
        <p:nvSpPr>
          <p:cNvPr id="4" name="ZoneTexte 3"/>
          <p:cNvSpPr txBox="1"/>
          <p:nvPr/>
        </p:nvSpPr>
        <p:spPr>
          <a:xfrm>
            <a:off x="4976141" y="908965"/>
            <a:ext cx="379462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fr-FR" sz="1200" dirty="0" err="1" smtClean="0">
                <a:solidFill>
                  <a:schemeClr val="tx1"/>
                </a:solidFill>
              </a:rPr>
              <a:t>Process</a:t>
            </a:r>
            <a:r>
              <a:rPr lang="fr-FR" sz="1200" dirty="0" smtClean="0">
                <a:solidFill>
                  <a:schemeClr val="tx1"/>
                </a:solidFill>
              </a:rPr>
              <a:t> Variables (PV) de tout type :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fr-FR" sz="1200" i="1" dirty="0" smtClean="0">
                <a:solidFill>
                  <a:schemeClr val="tx1"/>
                </a:solidFill>
              </a:rPr>
              <a:t>Chars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fr-FR" sz="1200" i="1" dirty="0" smtClean="0">
                <a:solidFill>
                  <a:schemeClr val="tx1"/>
                </a:solidFill>
              </a:rPr>
              <a:t>Entiers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fr-FR" sz="1200" i="1" dirty="0" smtClean="0">
                <a:solidFill>
                  <a:schemeClr val="tx1"/>
                </a:solidFill>
              </a:rPr>
              <a:t>Réels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fr-FR" sz="1200" i="1" dirty="0" smtClean="0">
                <a:solidFill>
                  <a:schemeClr val="tx1"/>
                </a:solidFill>
              </a:rPr>
              <a:t>Tableau (</a:t>
            </a:r>
            <a:r>
              <a:rPr lang="fr-FR" sz="1200" i="1" dirty="0" err="1" smtClean="0">
                <a:solidFill>
                  <a:schemeClr val="tx1"/>
                </a:solidFill>
              </a:rPr>
              <a:t>Waveform</a:t>
            </a:r>
            <a:r>
              <a:rPr lang="fr-FR" sz="1200" i="1" dirty="0" smtClean="0">
                <a:solidFill>
                  <a:schemeClr val="tx1"/>
                </a:solidFill>
              </a:rPr>
              <a:t>)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endParaRPr lang="fr-FR" sz="1200" i="1" dirty="0" smtClean="0">
              <a:solidFill>
                <a:schemeClr val="tx1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fr-FR" sz="1200" dirty="0" smtClean="0">
                <a:solidFill>
                  <a:schemeClr val="tx1"/>
                </a:solidFill>
              </a:rPr>
              <a:t>Hautes performances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r>
              <a:rPr lang="fr-FR" sz="1200" dirty="0" smtClean="0">
                <a:solidFill>
                  <a:schemeClr val="tx1"/>
                </a:solidFill>
              </a:rPr>
              <a:t>Millions de PV partagés sur LAN</a:t>
            </a:r>
          </a:p>
          <a:p>
            <a:pPr marL="914400" lvl="2"/>
            <a:endParaRPr lang="fr-FR" sz="1200" dirty="0" smtClean="0">
              <a:solidFill>
                <a:schemeClr val="tx1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fr-FR" sz="1200" dirty="0" smtClean="0">
                <a:solidFill>
                  <a:schemeClr val="tx1"/>
                </a:solidFill>
              </a:rPr>
              <a:t>Outils basiques « client » </a:t>
            </a:r>
          </a:p>
          <a:p>
            <a:pPr marL="1257300" lvl="2" indent="-342900">
              <a:buFont typeface="+mj-lt"/>
              <a:buAutoNum type="arabicPeriod"/>
            </a:pPr>
            <a:r>
              <a:rPr lang="fr-FR" sz="1200" i="1" dirty="0" smtClean="0">
                <a:solidFill>
                  <a:schemeClr val="tx1"/>
                </a:solidFill>
              </a:rPr>
              <a:t>&gt; caget « </a:t>
            </a:r>
            <a:r>
              <a:rPr lang="fr-FR" sz="1200" i="1" dirty="0" err="1" smtClean="0">
                <a:solidFill>
                  <a:schemeClr val="tx1"/>
                </a:solidFill>
              </a:rPr>
              <a:t>Nom_PV</a:t>
            </a:r>
            <a:r>
              <a:rPr lang="fr-FR" sz="1200" i="1" dirty="0" smtClean="0">
                <a:solidFill>
                  <a:schemeClr val="tx1"/>
                </a:solidFill>
              </a:rPr>
              <a:t> »</a:t>
            </a:r>
          </a:p>
          <a:p>
            <a:pPr marL="1257300" lvl="2" indent="-342900">
              <a:buFont typeface="+mj-lt"/>
              <a:buAutoNum type="arabicPeriod"/>
            </a:pPr>
            <a:r>
              <a:rPr lang="fr-FR" sz="1200" i="1" dirty="0" smtClean="0">
                <a:solidFill>
                  <a:schemeClr val="tx1"/>
                </a:solidFill>
              </a:rPr>
              <a:t>&gt; </a:t>
            </a:r>
            <a:r>
              <a:rPr lang="fr-FR" sz="1200" i="1" dirty="0" err="1" smtClean="0">
                <a:solidFill>
                  <a:schemeClr val="tx1"/>
                </a:solidFill>
              </a:rPr>
              <a:t>caput</a:t>
            </a:r>
            <a:r>
              <a:rPr lang="fr-FR" sz="1200" i="1" dirty="0">
                <a:solidFill>
                  <a:schemeClr val="tx1"/>
                </a:solidFill>
              </a:rPr>
              <a:t> « </a:t>
            </a:r>
            <a:r>
              <a:rPr lang="fr-FR" sz="1200" i="1" dirty="0" err="1">
                <a:solidFill>
                  <a:schemeClr val="tx1"/>
                </a:solidFill>
              </a:rPr>
              <a:t>Nom_PV</a:t>
            </a:r>
            <a:r>
              <a:rPr lang="fr-FR" sz="1200" i="1" dirty="0">
                <a:solidFill>
                  <a:schemeClr val="tx1"/>
                </a:solidFill>
              </a:rPr>
              <a:t> »</a:t>
            </a:r>
          </a:p>
          <a:p>
            <a:pPr marL="1257300" lvl="2" indent="-342900">
              <a:buFont typeface="+mj-lt"/>
              <a:buAutoNum type="arabicPeriod"/>
            </a:pPr>
            <a:r>
              <a:rPr lang="fr-FR" sz="1200" i="1" dirty="0">
                <a:solidFill>
                  <a:schemeClr val="tx1"/>
                </a:solidFill>
              </a:rPr>
              <a:t>&gt; </a:t>
            </a:r>
            <a:r>
              <a:rPr lang="fr-FR" sz="1200" i="1" dirty="0" err="1">
                <a:solidFill>
                  <a:schemeClr val="tx1"/>
                </a:solidFill>
              </a:rPr>
              <a:t>c</a:t>
            </a:r>
            <a:r>
              <a:rPr lang="fr-FR" sz="1200" i="1" dirty="0" err="1" smtClean="0">
                <a:solidFill>
                  <a:schemeClr val="tx1"/>
                </a:solidFill>
              </a:rPr>
              <a:t>amonitor</a:t>
            </a:r>
            <a:r>
              <a:rPr lang="fr-FR" sz="1200" i="1" dirty="0" smtClean="0">
                <a:solidFill>
                  <a:schemeClr val="tx1"/>
                </a:solidFill>
              </a:rPr>
              <a:t> «</a:t>
            </a:r>
            <a:r>
              <a:rPr lang="fr-FR" sz="1200" i="1" dirty="0">
                <a:solidFill>
                  <a:schemeClr val="tx1"/>
                </a:solidFill>
              </a:rPr>
              <a:t> </a:t>
            </a:r>
            <a:r>
              <a:rPr lang="fr-FR" sz="1200" i="1" dirty="0" err="1">
                <a:solidFill>
                  <a:schemeClr val="tx1"/>
                </a:solidFill>
              </a:rPr>
              <a:t>Nom_PV</a:t>
            </a:r>
            <a:r>
              <a:rPr lang="fr-FR" sz="1200" i="1" dirty="0">
                <a:solidFill>
                  <a:schemeClr val="tx1"/>
                </a:solidFill>
              </a:rPr>
              <a:t> </a:t>
            </a:r>
            <a:r>
              <a:rPr lang="fr-FR" sz="1200" i="1" dirty="0" smtClean="0">
                <a:solidFill>
                  <a:schemeClr val="tx1"/>
                </a:solidFill>
              </a:rPr>
              <a:t>»</a:t>
            </a:r>
          </a:p>
          <a:p>
            <a:pPr marL="1257300" lvl="2" indent="-342900">
              <a:buFont typeface="+mj-lt"/>
              <a:buAutoNum type="arabicPeriod"/>
            </a:pPr>
            <a:endParaRPr lang="fr-FR" sz="1200" i="1" dirty="0" smtClean="0">
              <a:solidFill>
                <a:schemeClr val="tx1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fr-FR" sz="1200" i="1" dirty="0" smtClean="0">
                <a:solidFill>
                  <a:schemeClr val="tx1"/>
                </a:solidFill>
              </a:rPr>
              <a:t>Clients possibles :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fr-FR" sz="1200" i="1" dirty="0" smtClean="0">
                <a:solidFill>
                  <a:schemeClr val="tx1"/>
                </a:solidFill>
              </a:rPr>
              <a:t>Terminal Linux, Windows …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fr-FR" sz="1200" i="1" dirty="0" smtClean="0">
                <a:solidFill>
                  <a:schemeClr val="tx1"/>
                </a:solidFill>
              </a:rPr>
              <a:t>Prog. C, Java, Python, </a:t>
            </a:r>
            <a:r>
              <a:rPr lang="fr-FR" sz="1200" i="1" dirty="0" err="1" smtClean="0">
                <a:solidFill>
                  <a:schemeClr val="tx1"/>
                </a:solidFill>
              </a:rPr>
              <a:t>Labview</a:t>
            </a:r>
            <a:r>
              <a:rPr lang="fr-FR" sz="1200" i="1" dirty="0" smtClean="0">
                <a:solidFill>
                  <a:schemeClr val="tx1"/>
                </a:solidFill>
              </a:rPr>
              <a:t> …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fr-FR" sz="1200" i="1" dirty="0" smtClean="0">
              <a:solidFill>
                <a:schemeClr val="tx1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fr-FR" sz="1200" dirty="0" smtClean="0">
                <a:solidFill>
                  <a:schemeClr val="tx1"/>
                </a:solidFill>
              </a:rPr>
              <a:t>OS </a:t>
            </a:r>
            <a:r>
              <a:rPr lang="fr-FR" sz="1200" dirty="0">
                <a:solidFill>
                  <a:schemeClr val="tx1"/>
                </a:solidFill>
              </a:rPr>
              <a:t>et EPICS Version indépendant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fr-FR" sz="1200" dirty="0">
                <a:solidFill>
                  <a:schemeClr val="tx1"/>
                </a:solidFill>
              </a:rPr>
              <a:t>Détails UDP / TCP-IP cachés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endParaRPr lang="fr-FR" sz="1200" i="1" dirty="0" smtClean="0">
              <a:solidFill>
                <a:schemeClr val="tx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667" y="1593198"/>
            <a:ext cx="1096351" cy="98950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5053" b="12476"/>
          <a:stretch/>
        </p:blipFill>
        <p:spPr>
          <a:xfrm>
            <a:off x="229478" y="983737"/>
            <a:ext cx="3152150" cy="1935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147" y="3013510"/>
            <a:ext cx="2943819" cy="1961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Connecteur droit avec flèche 7"/>
          <p:cNvCxnSpPr/>
          <p:nvPr/>
        </p:nvCxnSpPr>
        <p:spPr>
          <a:xfrm flipV="1">
            <a:off x="4159998" y="2495746"/>
            <a:ext cx="259217" cy="977025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V="1">
            <a:off x="2903627" y="2483270"/>
            <a:ext cx="1122215" cy="945330"/>
          </a:xfrm>
          <a:prstGeom prst="straightConnector1">
            <a:avLst/>
          </a:prstGeom>
          <a:ln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4531723" y="6142669"/>
            <a:ext cx="351766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1600" i="1" dirty="0" smtClean="0">
                <a:solidFill>
                  <a:schemeClr val="tx2"/>
                </a:solidFill>
              </a:rPr>
              <a:t>de l’ACCELERATEUR … aux EXPERIENCES</a:t>
            </a:r>
            <a:endParaRPr lang="fr-FR" sz="1600" i="1" dirty="0">
              <a:solidFill>
                <a:schemeClr val="tx2"/>
              </a:solidFill>
            </a:endParaRP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1919412" y="107988"/>
            <a:ext cx="4608812" cy="535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fr-FR" sz="2000" b="0" dirty="0" smtClean="0"/>
              <a:t>     Protocole</a:t>
            </a:r>
            <a:r>
              <a:rPr lang="fr-FR" sz="2400" dirty="0" smtClean="0"/>
              <a:t> CA C</a:t>
            </a:r>
            <a:r>
              <a:rPr lang="fr-FR" sz="2400" b="0" dirty="0" smtClean="0"/>
              <a:t>hannel</a:t>
            </a:r>
            <a:r>
              <a:rPr lang="fr-FR" sz="2400" dirty="0" smtClean="0"/>
              <a:t> A</a:t>
            </a:r>
            <a:r>
              <a:rPr lang="fr-FR" sz="2400" b="0" dirty="0" smtClean="0"/>
              <a:t>ccess</a:t>
            </a:r>
            <a:endParaRPr lang="fr-FR" sz="2400" b="0" dirty="0"/>
          </a:p>
        </p:txBody>
      </p:sp>
      <p:sp>
        <p:nvSpPr>
          <p:cNvPr id="11" name="ZoneTexte 10"/>
          <p:cNvSpPr txBox="1"/>
          <p:nvPr/>
        </p:nvSpPr>
        <p:spPr>
          <a:xfrm>
            <a:off x="0" y="4958834"/>
            <a:ext cx="16001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err="1" smtClean="0">
                <a:solidFill>
                  <a:schemeClr val="tx1"/>
                </a:solidFill>
              </a:rPr>
              <a:t>L.Daudin</a:t>
            </a:r>
            <a:r>
              <a:rPr lang="fr-FR" sz="600" dirty="0" smtClean="0">
                <a:solidFill>
                  <a:schemeClr val="tx1"/>
                </a:solidFill>
              </a:rPr>
              <a:t> – RIF </a:t>
            </a:r>
            <a:r>
              <a:rPr lang="fr-FR" sz="600" dirty="0" err="1" smtClean="0">
                <a:solidFill>
                  <a:schemeClr val="tx1"/>
                </a:solidFill>
              </a:rPr>
              <a:t>IJCLab</a:t>
            </a:r>
            <a:r>
              <a:rPr lang="fr-FR" sz="600" dirty="0" smtClean="0">
                <a:solidFill>
                  <a:schemeClr val="tx1"/>
                </a:solidFill>
              </a:rPr>
              <a:t>  Avril-2022 -  </a:t>
            </a:r>
            <a:fld id="{A2D9AD90-1A26-436A-964E-1506DD6EF20C}" type="slidenum">
              <a:rPr lang="fr-FR" sz="600" smtClean="0">
                <a:solidFill>
                  <a:schemeClr val="tx1"/>
                </a:solidFill>
              </a:rPr>
              <a:t>23</a:t>
            </a:fld>
            <a:r>
              <a:rPr lang="fr-FR" sz="600" dirty="0" smtClean="0">
                <a:solidFill>
                  <a:schemeClr val="tx1"/>
                </a:solidFill>
              </a:rPr>
              <a:t>/38</a:t>
            </a:r>
            <a:endParaRPr lang="fr-FR" sz="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54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68;p31"/>
          <p:cNvSpPr txBox="1">
            <a:spLocks noGrp="1"/>
          </p:cNvSpPr>
          <p:nvPr>
            <p:ph type="title"/>
          </p:nvPr>
        </p:nvSpPr>
        <p:spPr>
          <a:xfrm>
            <a:off x="1234334" y="233766"/>
            <a:ext cx="6236751" cy="7373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 i="1" dirty="0" smtClean="0"/>
              <a:t>Principe</a:t>
            </a:r>
            <a:r>
              <a:rPr lang="en" sz="2400" dirty="0" smtClean="0"/>
              <a:t> </a:t>
            </a:r>
            <a:r>
              <a:rPr lang="en" sz="2400" b="0" i="1" dirty="0" smtClean="0"/>
              <a:t>de</a:t>
            </a:r>
            <a:r>
              <a:rPr lang="en" sz="2400" dirty="0" smtClean="0"/>
              <a:t> </a:t>
            </a:r>
            <a:r>
              <a:rPr lang="en" sz="3200" dirty="0" smtClean="0"/>
              <a:t>CA </a:t>
            </a:r>
            <a:endParaRPr sz="2000" dirty="0"/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196" y="351605"/>
            <a:ext cx="608176" cy="548903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304187" y="933523"/>
            <a:ext cx="1462368" cy="1462368"/>
            <a:chOff x="1419874" y="873604"/>
            <a:chExt cx="1462368" cy="1462368"/>
          </a:xfrm>
        </p:grpSpPr>
        <p:pic>
          <p:nvPicPr>
            <p:cNvPr id="30" name="Graphique 6" descr="Ordinateur portable avec un remplissage uni">
              <a:extLst>
                <a:ext uri="{FF2B5EF4-FFF2-40B4-BE49-F238E27FC236}">
                  <a16:creationId xmlns:a16="http://schemas.microsoft.com/office/drawing/2014/main" id="{A0680B8D-FDAE-4C19-9025-858A30C99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419874" y="873604"/>
              <a:ext cx="1462368" cy="1462368"/>
            </a:xfrm>
            <a:prstGeom prst="rect">
              <a:avLst/>
            </a:prstGeom>
          </p:spPr>
        </p:pic>
        <p:sp>
          <p:nvSpPr>
            <p:cNvPr id="33" name="ZoneTexte 32"/>
            <p:cNvSpPr txBox="1"/>
            <p:nvPr/>
          </p:nvSpPr>
          <p:spPr>
            <a:xfrm>
              <a:off x="1627305" y="899716"/>
              <a:ext cx="731290" cy="2769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solidFill>
                    <a:schemeClr val="tx1"/>
                  </a:solidFill>
                </a:rPr>
                <a:t>CLIENT</a:t>
              </a:r>
              <a:endParaRPr lang="fr-FR" sz="1200" dirty="0">
                <a:solidFill>
                  <a:schemeClr val="tx1"/>
                </a:solidFill>
              </a:endParaRP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1790163" y="1428910"/>
              <a:ext cx="723275" cy="26161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>
              <a:solidFill>
                <a:srgbClr val="D040BB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………...</a:t>
              </a:r>
              <a:endParaRPr lang="fr-FR" sz="1100" dirty="0"/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B4FD558B-F577-48DC-8A82-52EEE8A21007}"/>
                </a:ext>
              </a:extLst>
            </p:cNvPr>
            <p:cNvSpPr txBox="1"/>
            <p:nvPr/>
          </p:nvSpPr>
          <p:spPr>
            <a:xfrm>
              <a:off x="1622315" y="1238734"/>
              <a:ext cx="105748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 dirty="0" smtClean="0">
                  <a:solidFill>
                    <a:schemeClr val="tx1"/>
                  </a:solidFill>
                  <a:latin typeface="Josefin Sans" pitchFamily="2" charset="0"/>
                </a:rPr>
                <a:t>LHR-CF21:IMes</a:t>
              </a:r>
              <a:endParaRPr lang="fr-FR" sz="800" b="1" dirty="0">
                <a:solidFill>
                  <a:schemeClr val="tx1"/>
                </a:solidFill>
                <a:latin typeface="Josefin Sans" pitchFamily="2" charset="0"/>
              </a:endParaRPr>
            </a:p>
          </p:txBody>
        </p:sp>
      </p:grpSp>
      <p:cxnSp>
        <p:nvCxnSpPr>
          <p:cNvPr id="36" name="Connecteur droit 35"/>
          <p:cNvCxnSpPr/>
          <p:nvPr/>
        </p:nvCxnSpPr>
        <p:spPr>
          <a:xfrm flipH="1" flipV="1">
            <a:off x="230616" y="2588594"/>
            <a:ext cx="8354647" cy="3765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 flipV="1">
            <a:off x="1035371" y="2102339"/>
            <a:ext cx="1" cy="483728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233702" y="2387104"/>
            <a:ext cx="8356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Ethernet</a:t>
            </a:r>
            <a:endParaRPr lang="fr-FR" sz="900" b="1" dirty="0">
              <a:solidFill>
                <a:schemeClr val="tx1"/>
              </a:solidFill>
              <a:latin typeface="Josefin Sans" pitchFamily="2" charset="0"/>
            </a:endParaRP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1242908" y="967209"/>
            <a:ext cx="1956473" cy="26161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buFont typeface="Times" panose="02020603050405020304" pitchFamily="18" charset="0"/>
              <a:buNone/>
            </a:pPr>
            <a:r>
              <a:rPr lang="en-US" altLang="fr-FR" sz="11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&gt; </a:t>
            </a:r>
            <a:r>
              <a:rPr lang="en-US" altLang="fr-FR" sz="1100" b="1" dirty="0" err="1" smtClean="0">
                <a:solidFill>
                  <a:srgbClr val="FFFF00"/>
                </a:solidFill>
              </a:rPr>
              <a:t>caget</a:t>
            </a:r>
            <a:r>
              <a:rPr lang="en-US" altLang="fr-FR" sz="11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LHR-CF21:IMes</a:t>
            </a:r>
          </a:p>
        </p:txBody>
      </p:sp>
      <p:sp>
        <p:nvSpPr>
          <p:cNvPr id="15" name="Triangle isocèle 14"/>
          <p:cNvSpPr/>
          <p:nvPr/>
        </p:nvSpPr>
        <p:spPr>
          <a:xfrm flipV="1">
            <a:off x="5474740" y="1603755"/>
            <a:ext cx="114340" cy="103045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0" y="4958834"/>
            <a:ext cx="16001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err="1" smtClean="0">
                <a:solidFill>
                  <a:schemeClr val="tx1"/>
                </a:solidFill>
              </a:rPr>
              <a:t>L.Daudin</a:t>
            </a:r>
            <a:r>
              <a:rPr lang="fr-FR" sz="600" dirty="0" smtClean="0">
                <a:solidFill>
                  <a:schemeClr val="tx1"/>
                </a:solidFill>
              </a:rPr>
              <a:t> – RIF </a:t>
            </a:r>
            <a:r>
              <a:rPr lang="fr-FR" sz="600" dirty="0" err="1" smtClean="0">
                <a:solidFill>
                  <a:schemeClr val="tx1"/>
                </a:solidFill>
              </a:rPr>
              <a:t>IJCLab</a:t>
            </a:r>
            <a:r>
              <a:rPr lang="fr-FR" sz="600" dirty="0" smtClean="0">
                <a:solidFill>
                  <a:schemeClr val="tx1"/>
                </a:solidFill>
              </a:rPr>
              <a:t>  Avril-2022 -  </a:t>
            </a:r>
            <a:fld id="{A2D9AD90-1A26-436A-964E-1506DD6EF20C}" type="slidenum">
              <a:rPr lang="fr-FR" sz="600" smtClean="0">
                <a:solidFill>
                  <a:schemeClr val="tx1"/>
                </a:solidFill>
              </a:rPr>
              <a:t>24</a:t>
            </a:fld>
            <a:r>
              <a:rPr lang="fr-FR" sz="600" dirty="0" smtClean="0">
                <a:solidFill>
                  <a:schemeClr val="tx1"/>
                </a:solidFill>
              </a:rPr>
              <a:t>/38</a:t>
            </a:r>
            <a:endParaRPr lang="fr-FR" sz="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5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68;p31"/>
          <p:cNvSpPr txBox="1">
            <a:spLocks noGrp="1"/>
          </p:cNvSpPr>
          <p:nvPr>
            <p:ph type="title"/>
          </p:nvPr>
        </p:nvSpPr>
        <p:spPr>
          <a:xfrm>
            <a:off x="1234334" y="233766"/>
            <a:ext cx="6236751" cy="7373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 i="1" dirty="0" smtClean="0"/>
              <a:t>Principe</a:t>
            </a:r>
            <a:r>
              <a:rPr lang="en" sz="2400" dirty="0" smtClean="0"/>
              <a:t> </a:t>
            </a:r>
            <a:r>
              <a:rPr lang="en" sz="2400" b="0" i="1" dirty="0" smtClean="0"/>
              <a:t>de</a:t>
            </a:r>
            <a:r>
              <a:rPr lang="en" sz="2400" dirty="0" smtClean="0"/>
              <a:t> </a:t>
            </a:r>
            <a:r>
              <a:rPr lang="en" sz="3200" dirty="0" smtClean="0"/>
              <a:t>CA </a:t>
            </a:r>
            <a:endParaRPr sz="2000" dirty="0"/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196" y="351605"/>
            <a:ext cx="608176" cy="548903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304187" y="933523"/>
            <a:ext cx="1462368" cy="1462368"/>
            <a:chOff x="1419874" y="873604"/>
            <a:chExt cx="1462368" cy="1462368"/>
          </a:xfrm>
        </p:grpSpPr>
        <p:pic>
          <p:nvPicPr>
            <p:cNvPr id="30" name="Graphique 6" descr="Ordinateur portable avec un remplissage uni">
              <a:extLst>
                <a:ext uri="{FF2B5EF4-FFF2-40B4-BE49-F238E27FC236}">
                  <a16:creationId xmlns:a16="http://schemas.microsoft.com/office/drawing/2014/main" id="{A0680B8D-FDAE-4C19-9025-858A30C99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419874" y="873604"/>
              <a:ext cx="1462368" cy="1462368"/>
            </a:xfrm>
            <a:prstGeom prst="rect">
              <a:avLst/>
            </a:prstGeom>
          </p:spPr>
        </p:pic>
        <p:sp>
          <p:nvSpPr>
            <p:cNvPr id="33" name="ZoneTexte 32"/>
            <p:cNvSpPr txBox="1"/>
            <p:nvPr/>
          </p:nvSpPr>
          <p:spPr>
            <a:xfrm>
              <a:off x="1627305" y="899716"/>
              <a:ext cx="731290" cy="2769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solidFill>
                    <a:schemeClr val="tx1"/>
                  </a:solidFill>
                </a:rPr>
                <a:t>CLIENT</a:t>
              </a:r>
              <a:endParaRPr lang="fr-FR" sz="1200" dirty="0">
                <a:solidFill>
                  <a:schemeClr val="tx1"/>
                </a:solidFill>
              </a:endParaRP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1790163" y="1428910"/>
              <a:ext cx="723275" cy="26161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>
              <a:solidFill>
                <a:srgbClr val="D040BB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………...</a:t>
              </a:r>
              <a:endParaRPr lang="fr-FR" sz="1100" dirty="0"/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B4FD558B-F577-48DC-8A82-52EEE8A21007}"/>
                </a:ext>
              </a:extLst>
            </p:cNvPr>
            <p:cNvSpPr txBox="1"/>
            <p:nvPr/>
          </p:nvSpPr>
          <p:spPr>
            <a:xfrm>
              <a:off x="1622315" y="1238734"/>
              <a:ext cx="105748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 dirty="0" smtClean="0">
                  <a:solidFill>
                    <a:schemeClr val="tx1"/>
                  </a:solidFill>
                  <a:latin typeface="Josefin Sans" pitchFamily="2" charset="0"/>
                </a:rPr>
                <a:t>LHR-CF21:IMes</a:t>
              </a:r>
              <a:endParaRPr lang="fr-FR" sz="800" b="1" dirty="0">
                <a:solidFill>
                  <a:schemeClr val="tx1"/>
                </a:solidFill>
                <a:latin typeface="Josefin Sans" pitchFamily="2" charset="0"/>
              </a:endParaRPr>
            </a:p>
          </p:txBody>
        </p:sp>
      </p:grpSp>
      <p:cxnSp>
        <p:nvCxnSpPr>
          <p:cNvPr id="36" name="Connecteur droit 35"/>
          <p:cNvCxnSpPr/>
          <p:nvPr/>
        </p:nvCxnSpPr>
        <p:spPr>
          <a:xfrm flipH="1" flipV="1">
            <a:off x="230616" y="2588594"/>
            <a:ext cx="8354647" cy="3765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 flipV="1">
            <a:off x="1035371" y="2102339"/>
            <a:ext cx="1" cy="483728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233702" y="2387104"/>
            <a:ext cx="8356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Ethernet</a:t>
            </a:r>
            <a:endParaRPr lang="fr-FR" sz="900" b="1" dirty="0">
              <a:solidFill>
                <a:schemeClr val="tx1"/>
              </a:solidFill>
              <a:latin typeface="Josefin Sans" pitchFamily="2" charset="0"/>
            </a:endParaRPr>
          </a:p>
        </p:txBody>
      </p:sp>
      <p:sp>
        <p:nvSpPr>
          <p:cNvPr id="48" name="AutoShape 16"/>
          <p:cNvSpPr>
            <a:spLocks noChangeArrowheads="1"/>
          </p:cNvSpPr>
          <p:nvPr/>
        </p:nvSpPr>
        <p:spPr bwMode="auto">
          <a:xfrm>
            <a:off x="1587559" y="1514096"/>
            <a:ext cx="1246089" cy="399397"/>
          </a:xfrm>
          <a:prstGeom prst="wedgeRectCallout">
            <a:avLst>
              <a:gd name="adj1" fmla="val -21442"/>
              <a:gd name="adj2" fmla="val 208091"/>
            </a:avLst>
          </a:prstGeom>
          <a:solidFill>
            <a:schemeClr val="tx2">
              <a:lumMod val="20000"/>
              <a:lumOff val="80000"/>
            </a:schemeClr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fr-FR" b="1" dirty="0" smtClean="0"/>
              <a:t>Qui a la PV  “</a:t>
            </a:r>
            <a:r>
              <a:rPr lang="en-US" altLang="fr-FR" sz="900" b="1" dirty="0" smtClean="0"/>
              <a:t>LHR-CF21:IMes</a:t>
            </a:r>
            <a:r>
              <a:rPr lang="en-US" altLang="fr-FR" b="1" dirty="0" smtClean="0"/>
              <a:t>”?</a:t>
            </a:r>
            <a:endParaRPr lang="en-US" altLang="fr-FR" b="1" dirty="0"/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1242908" y="967209"/>
            <a:ext cx="1956473" cy="26161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buFont typeface="Times" panose="02020603050405020304" pitchFamily="18" charset="0"/>
              <a:buNone/>
            </a:pPr>
            <a:r>
              <a:rPr lang="en-US" altLang="fr-FR" sz="11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&gt; </a:t>
            </a:r>
            <a:r>
              <a:rPr lang="en-US" altLang="fr-FR" sz="1100" b="1" dirty="0" err="1" smtClean="0">
                <a:solidFill>
                  <a:srgbClr val="FFFF00"/>
                </a:solidFill>
              </a:rPr>
              <a:t>caget</a:t>
            </a:r>
            <a:r>
              <a:rPr lang="en-US" altLang="fr-FR" sz="11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LHR-CF21:IMes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1348743" y="2393292"/>
            <a:ext cx="8356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UDP broadcast</a:t>
            </a:r>
            <a:endParaRPr lang="fr-FR" sz="800" dirty="0">
              <a:solidFill>
                <a:schemeClr val="tx1"/>
              </a:solidFill>
              <a:latin typeface="Josefin Sans" pitchFamily="2" charset="0"/>
            </a:endParaRPr>
          </a:p>
        </p:txBody>
      </p:sp>
      <p:sp>
        <p:nvSpPr>
          <p:cNvPr id="15" name="Triangle isocèle 14"/>
          <p:cNvSpPr/>
          <p:nvPr/>
        </p:nvSpPr>
        <p:spPr>
          <a:xfrm flipV="1">
            <a:off x="5474740" y="1603755"/>
            <a:ext cx="114340" cy="103045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0" y="4958834"/>
            <a:ext cx="16001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err="1" smtClean="0">
                <a:solidFill>
                  <a:schemeClr val="tx1"/>
                </a:solidFill>
              </a:rPr>
              <a:t>L.Daudin</a:t>
            </a:r>
            <a:r>
              <a:rPr lang="fr-FR" sz="600" dirty="0" smtClean="0">
                <a:solidFill>
                  <a:schemeClr val="tx1"/>
                </a:solidFill>
              </a:rPr>
              <a:t> – RIF </a:t>
            </a:r>
            <a:r>
              <a:rPr lang="fr-FR" sz="600" dirty="0" err="1" smtClean="0">
                <a:solidFill>
                  <a:schemeClr val="tx1"/>
                </a:solidFill>
              </a:rPr>
              <a:t>IJCLab</a:t>
            </a:r>
            <a:r>
              <a:rPr lang="fr-FR" sz="600" dirty="0" smtClean="0">
                <a:solidFill>
                  <a:schemeClr val="tx1"/>
                </a:solidFill>
              </a:rPr>
              <a:t>  Avril-2022 -  </a:t>
            </a:r>
            <a:fld id="{A2D9AD90-1A26-436A-964E-1506DD6EF20C}" type="slidenum">
              <a:rPr lang="fr-FR" sz="600" smtClean="0">
                <a:solidFill>
                  <a:schemeClr val="tx1"/>
                </a:solidFill>
              </a:rPr>
              <a:t>25</a:t>
            </a:fld>
            <a:r>
              <a:rPr lang="fr-FR" sz="600" dirty="0" smtClean="0">
                <a:solidFill>
                  <a:schemeClr val="tx1"/>
                </a:solidFill>
              </a:rPr>
              <a:t>/38</a:t>
            </a:r>
            <a:endParaRPr lang="fr-FR" sz="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70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oneTexte 25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1830593" y="3343607"/>
            <a:ext cx="857905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fr-FR" sz="700" b="1" dirty="0" smtClean="0">
              <a:solidFill>
                <a:schemeClr val="tx1"/>
              </a:solidFill>
              <a:latin typeface="Josefin Sans" pitchFamily="2" charset="0"/>
            </a:endParaRPr>
          </a:p>
          <a:p>
            <a:pPr algn="ctr"/>
            <a:r>
              <a:rPr lang="fr-FR" sz="700" b="1" dirty="0" smtClean="0">
                <a:solidFill>
                  <a:schemeClr val="tx1"/>
                </a:solidFill>
                <a:latin typeface="Josefin Sans" pitchFamily="2" charset="0"/>
              </a:rPr>
              <a:t>LHR-CF21:IMes</a:t>
            </a:r>
          </a:p>
          <a:p>
            <a:pPr algn="ctr"/>
            <a:r>
              <a:rPr lang="fr-FR" sz="700" b="1" dirty="0" smtClean="0">
                <a:solidFill>
                  <a:schemeClr val="tx1"/>
                </a:solidFill>
                <a:latin typeface="Josefin Sans" pitchFamily="2" charset="0"/>
              </a:rPr>
              <a:t>=</a:t>
            </a:r>
          </a:p>
          <a:p>
            <a:pPr algn="ctr"/>
            <a:r>
              <a:rPr lang="fr-FR" sz="700" b="1" dirty="0" smtClean="0">
                <a:solidFill>
                  <a:schemeClr val="tx1"/>
                </a:solidFill>
                <a:latin typeface="Josefin Sans" pitchFamily="2" charset="0"/>
              </a:rPr>
              <a:t>0,087 </a:t>
            </a:r>
            <a:r>
              <a:rPr lang="fr-FR" sz="700" b="1" dirty="0" err="1" smtClean="0">
                <a:solidFill>
                  <a:schemeClr val="tx1"/>
                </a:solidFill>
                <a:latin typeface="Josefin Sans" pitchFamily="2" charset="0"/>
              </a:rPr>
              <a:t>fA</a:t>
            </a:r>
            <a:endParaRPr lang="fr-FR" sz="700" b="1" dirty="0">
              <a:solidFill>
                <a:schemeClr val="tx1"/>
              </a:solidFill>
              <a:latin typeface="Josefin Sans" pitchFamily="2" charset="0"/>
            </a:endParaRPr>
          </a:p>
        </p:txBody>
      </p:sp>
      <p:pic>
        <p:nvPicPr>
          <p:cNvPr id="5" name="Graphique 4" descr="Ordinateur avec un remplissage uni">
            <a:extLst>
              <a:ext uri="{FF2B5EF4-FFF2-40B4-BE49-F238E27FC236}">
                <a16:creationId xmlns:a16="http://schemas.microsoft.com/office/drawing/2014/main" id="{94633045-6622-4DEC-BEFF-BDF7AE509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767968" y="2974453"/>
            <a:ext cx="1462367" cy="1462367"/>
          </a:xfrm>
          <a:prstGeom prst="rect">
            <a:avLst/>
          </a:prstGeom>
        </p:spPr>
      </p:pic>
      <p:sp>
        <p:nvSpPr>
          <p:cNvPr id="39" name="ZoneTexte 38"/>
          <p:cNvSpPr txBox="1"/>
          <p:nvPr/>
        </p:nvSpPr>
        <p:spPr>
          <a:xfrm>
            <a:off x="1692889" y="4132959"/>
            <a:ext cx="1352953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IOC EPICS « CF »</a:t>
            </a:r>
          </a:p>
          <a:p>
            <a:r>
              <a:rPr lang="fr-FR" sz="700" b="1" dirty="0" smtClean="0">
                <a:solidFill>
                  <a:schemeClr val="tx1"/>
                </a:solidFill>
              </a:rPr>
              <a:t>LHR-CF21:IMes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LHR-CF21:GammeCons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LHR-CF21:GammeAct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LHR-CF22:IMes</a:t>
            </a:r>
            <a:endParaRPr lang="fr-FR" sz="700" dirty="0">
              <a:solidFill>
                <a:schemeClr val="tx1"/>
              </a:solidFill>
            </a:endParaRPr>
          </a:p>
          <a:p>
            <a:r>
              <a:rPr lang="fr-FR" sz="700" dirty="0" smtClean="0">
                <a:solidFill>
                  <a:schemeClr val="tx1"/>
                </a:solidFill>
              </a:rPr>
              <a:t>LHR-CF22:GammeCons</a:t>
            </a:r>
            <a:endParaRPr lang="fr-FR" sz="700" dirty="0">
              <a:solidFill>
                <a:schemeClr val="tx1"/>
              </a:solidFill>
            </a:endParaRPr>
          </a:p>
          <a:p>
            <a:r>
              <a:rPr lang="fr-FR" sz="700" dirty="0" smtClean="0">
                <a:solidFill>
                  <a:schemeClr val="tx1"/>
                </a:solidFill>
              </a:rPr>
              <a:t>LHR-CF22:GammeAct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…..</a:t>
            </a:r>
            <a:endParaRPr lang="fr-FR" sz="700" dirty="0">
              <a:solidFill>
                <a:schemeClr val="tx1"/>
              </a:solidFill>
            </a:endParaRPr>
          </a:p>
        </p:txBody>
      </p:sp>
      <p:sp>
        <p:nvSpPr>
          <p:cNvPr id="40" name="Google Shape;468;p31"/>
          <p:cNvSpPr txBox="1">
            <a:spLocks noGrp="1"/>
          </p:cNvSpPr>
          <p:nvPr>
            <p:ph type="title"/>
          </p:nvPr>
        </p:nvSpPr>
        <p:spPr>
          <a:xfrm>
            <a:off x="1234334" y="233766"/>
            <a:ext cx="6236751" cy="7373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 i="1" dirty="0" smtClean="0"/>
              <a:t>Principe</a:t>
            </a:r>
            <a:r>
              <a:rPr lang="en" sz="2400" dirty="0" smtClean="0"/>
              <a:t> </a:t>
            </a:r>
            <a:r>
              <a:rPr lang="en" sz="2400" b="0" i="1" dirty="0" smtClean="0"/>
              <a:t>de</a:t>
            </a:r>
            <a:r>
              <a:rPr lang="en" sz="2400" dirty="0" smtClean="0"/>
              <a:t> </a:t>
            </a:r>
            <a:r>
              <a:rPr lang="en" sz="3200" dirty="0" smtClean="0"/>
              <a:t>CA </a:t>
            </a:r>
            <a:endParaRPr sz="2000" dirty="0"/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196" y="351605"/>
            <a:ext cx="608176" cy="548903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304187" y="933523"/>
            <a:ext cx="1462368" cy="1462368"/>
            <a:chOff x="1419874" y="873604"/>
            <a:chExt cx="1462368" cy="1462368"/>
          </a:xfrm>
        </p:grpSpPr>
        <p:pic>
          <p:nvPicPr>
            <p:cNvPr id="30" name="Graphique 6" descr="Ordinateur portable avec un remplissage uni">
              <a:extLst>
                <a:ext uri="{FF2B5EF4-FFF2-40B4-BE49-F238E27FC236}">
                  <a16:creationId xmlns:a16="http://schemas.microsoft.com/office/drawing/2014/main" id="{A0680B8D-FDAE-4C19-9025-858A30C99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419874" y="873604"/>
              <a:ext cx="1462368" cy="1462368"/>
            </a:xfrm>
            <a:prstGeom prst="rect">
              <a:avLst/>
            </a:prstGeom>
          </p:spPr>
        </p:pic>
        <p:sp>
          <p:nvSpPr>
            <p:cNvPr id="33" name="ZoneTexte 32"/>
            <p:cNvSpPr txBox="1"/>
            <p:nvPr/>
          </p:nvSpPr>
          <p:spPr>
            <a:xfrm>
              <a:off x="1627305" y="899716"/>
              <a:ext cx="731290" cy="2769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solidFill>
                    <a:schemeClr val="tx1"/>
                  </a:solidFill>
                </a:rPr>
                <a:t>CLIENT</a:t>
              </a:r>
              <a:endParaRPr lang="fr-FR" sz="1200" dirty="0">
                <a:solidFill>
                  <a:schemeClr val="tx1"/>
                </a:solidFill>
              </a:endParaRP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1790163" y="1428910"/>
              <a:ext cx="723275" cy="26161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>
              <a:solidFill>
                <a:srgbClr val="D040BB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………...</a:t>
              </a:r>
              <a:endParaRPr lang="fr-FR" sz="1100" dirty="0"/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B4FD558B-F577-48DC-8A82-52EEE8A21007}"/>
                </a:ext>
              </a:extLst>
            </p:cNvPr>
            <p:cNvSpPr txBox="1"/>
            <p:nvPr/>
          </p:nvSpPr>
          <p:spPr>
            <a:xfrm>
              <a:off x="1622315" y="1238734"/>
              <a:ext cx="105748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 dirty="0" smtClean="0">
                  <a:solidFill>
                    <a:schemeClr val="tx1"/>
                  </a:solidFill>
                  <a:latin typeface="Josefin Sans" pitchFamily="2" charset="0"/>
                </a:rPr>
                <a:t>LHR-CF21:IMes</a:t>
              </a:r>
              <a:endParaRPr lang="fr-FR" sz="800" b="1" dirty="0">
                <a:solidFill>
                  <a:schemeClr val="tx1"/>
                </a:solidFill>
                <a:latin typeface="Josefin Sans" pitchFamily="2" charset="0"/>
              </a:endParaRPr>
            </a:p>
          </p:txBody>
        </p:sp>
      </p:grpSp>
      <p:cxnSp>
        <p:nvCxnSpPr>
          <p:cNvPr id="36" name="Connecteur droit 35"/>
          <p:cNvCxnSpPr/>
          <p:nvPr/>
        </p:nvCxnSpPr>
        <p:spPr>
          <a:xfrm flipH="1" flipV="1">
            <a:off x="230616" y="2588594"/>
            <a:ext cx="8354647" cy="3765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 flipV="1">
            <a:off x="1035371" y="2102339"/>
            <a:ext cx="1" cy="483728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233702" y="2387104"/>
            <a:ext cx="8356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Ethernet</a:t>
            </a:r>
            <a:endParaRPr lang="fr-FR" sz="900" b="1" dirty="0">
              <a:solidFill>
                <a:schemeClr val="tx1"/>
              </a:solidFill>
              <a:latin typeface="Josefin Sans" pitchFamily="2" charset="0"/>
            </a:endParaRPr>
          </a:p>
        </p:txBody>
      </p:sp>
      <p:sp>
        <p:nvSpPr>
          <p:cNvPr id="48" name="AutoShape 16"/>
          <p:cNvSpPr>
            <a:spLocks noChangeArrowheads="1"/>
          </p:cNvSpPr>
          <p:nvPr/>
        </p:nvSpPr>
        <p:spPr bwMode="auto">
          <a:xfrm>
            <a:off x="1587559" y="1514096"/>
            <a:ext cx="1246089" cy="399397"/>
          </a:xfrm>
          <a:prstGeom prst="wedgeRectCallout">
            <a:avLst>
              <a:gd name="adj1" fmla="val -21442"/>
              <a:gd name="adj2" fmla="val 208091"/>
            </a:avLst>
          </a:prstGeom>
          <a:solidFill>
            <a:schemeClr val="tx2">
              <a:lumMod val="20000"/>
              <a:lumOff val="80000"/>
            </a:schemeClr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fr-FR" b="1" dirty="0" smtClean="0"/>
              <a:t>Qui a la PV  “</a:t>
            </a:r>
            <a:r>
              <a:rPr lang="en-US" altLang="fr-FR" sz="900" b="1" dirty="0" smtClean="0"/>
              <a:t>LHR-CF21:IMes</a:t>
            </a:r>
            <a:r>
              <a:rPr lang="en-US" altLang="fr-FR" b="1" dirty="0" smtClean="0"/>
              <a:t>”?</a:t>
            </a:r>
            <a:endParaRPr lang="en-US" altLang="fr-FR" b="1" dirty="0"/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1242908" y="967209"/>
            <a:ext cx="1956473" cy="26161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buFont typeface="Times" panose="02020603050405020304" pitchFamily="18" charset="0"/>
              <a:buNone/>
            </a:pPr>
            <a:r>
              <a:rPr lang="en-US" altLang="fr-FR" sz="11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&gt; </a:t>
            </a:r>
            <a:r>
              <a:rPr lang="en-US" altLang="fr-FR" sz="1100" b="1" dirty="0" err="1" smtClean="0">
                <a:solidFill>
                  <a:srgbClr val="FFFF00"/>
                </a:solidFill>
              </a:rPr>
              <a:t>caget</a:t>
            </a:r>
            <a:r>
              <a:rPr lang="en-US" altLang="fr-FR" sz="11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LHR-CF21:IMes 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1348743" y="2393292"/>
            <a:ext cx="8356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UDP broadcast</a:t>
            </a:r>
            <a:endParaRPr lang="fr-FR" sz="800" dirty="0">
              <a:solidFill>
                <a:schemeClr val="tx1"/>
              </a:solidFill>
              <a:latin typeface="Josefin Sans" pitchFamily="2" charset="0"/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2295298" y="2387104"/>
            <a:ext cx="835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TCP </a:t>
            </a:r>
            <a:r>
              <a:rPr lang="fr-FR" sz="1000" dirty="0" err="1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connect</a:t>
            </a:r>
            <a:endParaRPr lang="fr-FR" sz="800" dirty="0">
              <a:solidFill>
                <a:schemeClr val="tx1"/>
              </a:solidFill>
              <a:latin typeface="Josefin Sans" pitchFamily="2" charset="0"/>
            </a:endParaRPr>
          </a:p>
        </p:txBody>
      </p:sp>
      <p:cxnSp>
        <p:nvCxnSpPr>
          <p:cNvPr id="54" name="Connecteur droit 53"/>
          <p:cNvCxnSpPr/>
          <p:nvPr/>
        </p:nvCxnSpPr>
        <p:spPr>
          <a:xfrm flipH="1" flipV="1">
            <a:off x="2291591" y="2593303"/>
            <a:ext cx="3707" cy="851839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AutoShape 17"/>
          <p:cNvSpPr>
            <a:spLocks noChangeArrowheads="1"/>
          </p:cNvSpPr>
          <p:nvPr/>
        </p:nvSpPr>
        <p:spPr bwMode="auto">
          <a:xfrm>
            <a:off x="1805982" y="2924247"/>
            <a:ext cx="907128" cy="323850"/>
          </a:xfrm>
          <a:prstGeom prst="wedgeRectCallout">
            <a:avLst>
              <a:gd name="adj1" fmla="val 14394"/>
              <a:gd name="adj2" fmla="val -147740"/>
            </a:avLst>
          </a:prstGeom>
          <a:solidFill>
            <a:srgbClr val="FFFF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fr-FR" sz="1200" b="1" dirty="0" err="1" smtClean="0"/>
              <a:t>C’est</a:t>
            </a:r>
            <a:r>
              <a:rPr lang="en-US" altLang="fr-FR" sz="1200" b="1" dirty="0" smtClean="0"/>
              <a:t> MOI</a:t>
            </a:r>
            <a:endParaRPr lang="en-US" altLang="fr-FR" sz="1200" b="1" dirty="0"/>
          </a:p>
        </p:txBody>
      </p:sp>
      <p:sp>
        <p:nvSpPr>
          <p:cNvPr id="15" name="Triangle isocèle 14"/>
          <p:cNvSpPr/>
          <p:nvPr/>
        </p:nvSpPr>
        <p:spPr>
          <a:xfrm flipV="1">
            <a:off x="5474740" y="1603755"/>
            <a:ext cx="114340" cy="103045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0" y="4958834"/>
            <a:ext cx="16001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err="1" smtClean="0">
                <a:solidFill>
                  <a:schemeClr val="tx1"/>
                </a:solidFill>
              </a:rPr>
              <a:t>L.Daudin</a:t>
            </a:r>
            <a:r>
              <a:rPr lang="fr-FR" sz="600" dirty="0" smtClean="0">
                <a:solidFill>
                  <a:schemeClr val="tx1"/>
                </a:solidFill>
              </a:rPr>
              <a:t> – RIF </a:t>
            </a:r>
            <a:r>
              <a:rPr lang="fr-FR" sz="600" dirty="0" err="1" smtClean="0">
                <a:solidFill>
                  <a:schemeClr val="tx1"/>
                </a:solidFill>
              </a:rPr>
              <a:t>IJCLab</a:t>
            </a:r>
            <a:r>
              <a:rPr lang="fr-FR" sz="600" dirty="0" smtClean="0">
                <a:solidFill>
                  <a:schemeClr val="tx1"/>
                </a:solidFill>
              </a:rPr>
              <a:t>  Avril-2022 -  </a:t>
            </a:r>
            <a:fld id="{A2D9AD90-1A26-436A-964E-1506DD6EF20C}" type="slidenum">
              <a:rPr lang="fr-FR" sz="600" smtClean="0">
                <a:solidFill>
                  <a:schemeClr val="tx1"/>
                </a:solidFill>
              </a:rPr>
              <a:t>26</a:t>
            </a:fld>
            <a:r>
              <a:rPr lang="fr-FR" sz="600" dirty="0" smtClean="0">
                <a:solidFill>
                  <a:schemeClr val="tx1"/>
                </a:solidFill>
              </a:rPr>
              <a:t>/38</a:t>
            </a:r>
            <a:endParaRPr lang="fr-FR" sz="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57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oneTexte 25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1830593" y="3343607"/>
            <a:ext cx="857905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fr-FR" sz="700" b="1" dirty="0" smtClean="0">
              <a:solidFill>
                <a:schemeClr val="tx1"/>
              </a:solidFill>
              <a:latin typeface="Josefin Sans" pitchFamily="2" charset="0"/>
            </a:endParaRPr>
          </a:p>
          <a:p>
            <a:pPr algn="ctr"/>
            <a:r>
              <a:rPr lang="fr-FR" sz="700" b="1" dirty="0" smtClean="0">
                <a:solidFill>
                  <a:schemeClr val="tx1"/>
                </a:solidFill>
                <a:latin typeface="Josefin Sans" pitchFamily="2" charset="0"/>
              </a:rPr>
              <a:t>LHR-CF21:IMes</a:t>
            </a:r>
          </a:p>
          <a:p>
            <a:pPr algn="ctr"/>
            <a:r>
              <a:rPr lang="fr-FR" sz="700" b="1" dirty="0" smtClean="0">
                <a:solidFill>
                  <a:schemeClr val="tx1"/>
                </a:solidFill>
                <a:latin typeface="Josefin Sans" pitchFamily="2" charset="0"/>
              </a:rPr>
              <a:t>=</a:t>
            </a:r>
          </a:p>
          <a:p>
            <a:pPr algn="ctr"/>
            <a:r>
              <a:rPr lang="fr-FR" sz="700" b="1" dirty="0" smtClean="0">
                <a:solidFill>
                  <a:schemeClr val="tx1"/>
                </a:solidFill>
                <a:latin typeface="Josefin Sans" pitchFamily="2" charset="0"/>
              </a:rPr>
              <a:t>0,087 </a:t>
            </a:r>
            <a:r>
              <a:rPr lang="fr-FR" sz="700" b="1" dirty="0" err="1" smtClean="0">
                <a:solidFill>
                  <a:schemeClr val="tx1"/>
                </a:solidFill>
                <a:latin typeface="Josefin Sans" pitchFamily="2" charset="0"/>
              </a:rPr>
              <a:t>fA</a:t>
            </a:r>
            <a:endParaRPr lang="fr-FR" sz="700" b="1" dirty="0">
              <a:solidFill>
                <a:schemeClr val="tx1"/>
              </a:solidFill>
              <a:latin typeface="Josefin Sans" pitchFamily="2" charset="0"/>
            </a:endParaRPr>
          </a:p>
        </p:txBody>
      </p:sp>
      <p:pic>
        <p:nvPicPr>
          <p:cNvPr id="5" name="Graphique 4" descr="Ordinateur avec un remplissage uni">
            <a:extLst>
              <a:ext uri="{FF2B5EF4-FFF2-40B4-BE49-F238E27FC236}">
                <a16:creationId xmlns:a16="http://schemas.microsoft.com/office/drawing/2014/main" id="{94633045-6622-4DEC-BEFF-BDF7AE509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767968" y="2974453"/>
            <a:ext cx="1462367" cy="1462367"/>
          </a:xfrm>
          <a:prstGeom prst="rect">
            <a:avLst/>
          </a:prstGeom>
        </p:spPr>
      </p:pic>
      <p:sp>
        <p:nvSpPr>
          <p:cNvPr id="39" name="ZoneTexte 38"/>
          <p:cNvSpPr txBox="1"/>
          <p:nvPr/>
        </p:nvSpPr>
        <p:spPr>
          <a:xfrm>
            <a:off x="1692889" y="4132959"/>
            <a:ext cx="1352953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IOC EPICS « CF »</a:t>
            </a:r>
          </a:p>
          <a:p>
            <a:r>
              <a:rPr lang="fr-FR" sz="700" b="1" dirty="0" smtClean="0">
                <a:solidFill>
                  <a:schemeClr val="tx1"/>
                </a:solidFill>
              </a:rPr>
              <a:t>LHR-CF21:IMes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LHR-CF21:GammeCons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LHR-CF21:GammeAct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LHR-CF22:IMes</a:t>
            </a:r>
            <a:endParaRPr lang="fr-FR" sz="700" dirty="0">
              <a:solidFill>
                <a:schemeClr val="tx1"/>
              </a:solidFill>
            </a:endParaRPr>
          </a:p>
          <a:p>
            <a:r>
              <a:rPr lang="fr-FR" sz="700" dirty="0" smtClean="0">
                <a:solidFill>
                  <a:schemeClr val="tx1"/>
                </a:solidFill>
              </a:rPr>
              <a:t>LHR-CF22:GammeCons</a:t>
            </a:r>
            <a:endParaRPr lang="fr-FR" sz="700" dirty="0">
              <a:solidFill>
                <a:schemeClr val="tx1"/>
              </a:solidFill>
            </a:endParaRPr>
          </a:p>
          <a:p>
            <a:r>
              <a:rPr lang="fr-FR" sz="700" dirty="0" smtClean="0">
                <a:solidFill>
                  <a:schemeClr val="tx1"/>
                </a:solidFill>
              </a:rPr>
              <a:t>LHR-CF22:GammeAct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…..</a:t>
            </a:r>
            <a:endParaRPr lang="fr-FR" sz="700" dirty="0">
              <a:solidFill>
                <a:schemeClr val="tx1"/>
              </a:solidFill>
            </a:endParaRPr>
          </a:p>
        </p:txBody>
      </p:sp>
      <p:sp>
        <p:nvSpPr>
          <p:cNvPr id="40" name="Google Shape;468;p31"/>
          <p:cNvSpPr txBox="1">
            <a:spLocks noGrp="1"/>
          </p:cNvSpPr>
          <p:nvPr>
            <p:ph type="title"/>
          </p:nvPr>
        </p:nvSpPr>
        <p:spPr>
          <a:xfrm>
            <a:off x="1234334" y="233766"/>
            <a:ext cx="6236751" cy="7373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 i="1" dirty="0" smtClean="0"/>
              <a:t>Principe</a:t>
            </a:r>
            <a:r>
              <a:rPr lang="en" sz="2400" dirty="0" smtClean="0"/>
              <a:t> </a:t>
            </a:r>
            <a:r>
              <a:rPr lang="en" sz="2400" b="0" i="1" dirty="0" smtClean="0"/>
              <a:t>de</a:t>
            </a:r>
            <a:r>
              <a:rPr lang="en" sz="2400" dirty="0" smtClean="0"/>
              <a:t> </a:t>
            </a:r>
            <a:r>
              <a:rPr lang="en" sz="3200" dirty="0" smtClean="0"/>
              <a:t>CA </a:t>
            </a:r>
            <a:endParaRPr sz="2000" dirty="0"/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196" y="351605"/>
            <a:ext cx="608176" cy="548903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304187" y="933523"/>
            <a:ext cx="1462368" cy="1462368"/>
            <a:chOff x="1419874" y="873604"/>
            <a:chExt cx="1462368" cy="1462368"/>
          </a:xfrm>
        </p:grpSpPr>
        <p:pic>
          <p:nvPicPr>
            <p:cNvPr id="30" name="Graphique 6" descr="Ordinateur portable avec un remplissage uni">
              <a:extLst>
                <a:ext uri="{FF2B5EF4-FFF2-40B4-BE49-F238E27FC236}">
                  <a16:creationId xmlns:a16="http://schemas.microsoft.com/office/drawing/2014/main" id="{A0680B8D-FDAE-4C19-9025-858A30C99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419874" y="873604"/>
              <a:ext cx="1462368" cy="1462368"/>
            </a:xfrm>
            <a:prstGeom prst="rect">
              <a:avLst/>
            </a:prstGeom>
          </p:spPr>
        </p:pic>
        <p:sp>
          <p:nvSpPr>
            <p:cNvPr id="33" name="ZoneTexte 32"/>
            <p:cNvSpPr txBox="1"/>
            <p:nvPr/>
          </p:nvSpPr>
          <p:spPr>
            <a:xfrm>
              <a:off x="1627305" y="899716"/>
              <a:ext cx="731290" cy="2769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solidFill>
                    <a:schemeClr val="tx1"/>
                  </a:solidFill>
                </a:rPr>
                <a:t>CLIENT</a:t>
              </a:r>
              <a:endParaRPr lang="fr-FR" sz="1200" dirty="0">
                <a:solidFill>
                  <a:schemeClr val="tx1"/>
                </a:solidFill>
              </a:endParaRP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1790163" y="1428910"/>
              <a:ext cx="723275" cy="26161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>
              <a:solidFill>
                <a:srgbClr val="D040BB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………...</a:t>
              </a:r>
              <a:endParaRPr lang="fr-FR" sz="1100" dirty="0"/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B4FD558B-F577-48DC-8A82-52EEE8A21007}"/>
                </a:ext>
              </a:extLst>
            </p:cNvPr>
            <p:cNvSpPr txBox="1"/>
            <p:nvPr/>
          </p:nvSpPr>
          <p:spPr>
            <a:xfrm>
              <a:off x="1622315" y="1238734"/>
              <a:ext cx="105748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 dirty="0" smtClean="0">
                  <a:solidFill>
                    <a:schemeClr val="tx1"/>
                  </a:solidFill>
                  <a:latin typeface="Josefin Sans" pitchFamily="2" charset="0"/>
                </a:rPr>
                <a:t>LHR-CF21:IMes</a:t>
              </a:r>
              <a:endParaRPr lang="fr-FR" sz="800" b="1" dirty="0">
                <a:solidFill>
                  <a:schemeClr val="tx1"/>
                </a:solidFill>
                <a:latin typeface="Josefin Sans" pitchFamily="2" charset="0"/>
              </a:endParaRPr>
            </a:p>
          </p:txBody>
        </p:sp>
      </p:grpSp>
      <p:cxnSp>
        <p:nvCxnSpPr>
          <p:cNvPr id="36" name="Connecteur droit 35"/>
          <p:cNvCxnSpPr/>
          <p:nvPr/>
        </p:nvCxnSpPr>
        <p:spPr>
          <a:xfrm flipH="1" flipV="1">
            <a:off x="230616" y="2588594"/>
            <a:ext cx="8354647" cy="3765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 flipV="1">
            <a:off x="1035371" y="2102339"/>
            <a:ext cx="1" cy="483728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233702" y="2387104"/>
            <a:ext cx="8356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Ethernet</a:t>
            </a:r>
            <a:endParaRPr lang="fr-FR" sz="900" b="1" dirty="0">
              <a:solidFill>
                <a:schemeClr val="tx1"/>
              </a:solidFill>
              <a:latin typeface="Josefin Sans" pitchFamily="2" charset="0"/>
            </a:endParaRPr>
          </a:p>
        </p:txBody>
      </p:sp>
      <p:sp>
        <p:nvSpPr>
          <p:cNvPr id="48" name="AutoShape 16"/>
          <p:cNvSpPr>
            <a:spLocks noChangeArrowheads="1"/>
          </p:cNvSpPr>
          <p:nvPr/>
        </p:nvSpPr>
        <p:spPr bwMode="auto">
          <a:xfrm>
            <a:off x="1587559" y="1514096"/>
            <a:ext cx="1246089" cy="399397"/>
          </a:xfrm>
          <a:prstGeom prst="wedgeRectCallout">
            <a:avLst>
              <a:gd name="adj1" fmla="val -21442"/>
              <a:gd name="adj2" fmla="val 208091"/>
            </a:avLst>
          </a:prstGeom>
          <a:solidFill>
            <a:schemeClr val="tx2">
              <a:lumMod val="20000"/>
              <a:lumOff val="80000"/>
            </a:schemeClr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fr-FR" b="1" dirty="0" smtClean="0"/>
              <a:t>Qui a la PV  “</a:t>
            </a:r>
            <a:r>
              <a:rPr lang="en-US" altLang="fr-FR" sz="900" b="1" dirty="0" smtClean="0"/>
              <a:t>LHR-CF21:IMes</a:t>
            </a:r>
            <a:r>
              <a:rPr lang="en-US" altLang="fr-FR" b="1" dirty="0" smtClean="0"/>
              <a:t>”?</a:t>
            </a:r>
            <a:endParaRPr lang="en-US" altLang="fr-FR" b="1" dirty="0"/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1242908" y="967209"/>
            <a:ext cx="1956473" cy="26161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buFont typeface="Times" panose="02020603050405020304" pitchFamily="18" charset="0"/>
              <a:buNone/>
            </a:pPr>
            <a:r>
              <a:rPr lang="en-US" altLang="fr-FR" sz="11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&gt; </a:t>
            </a:r>
            <a:r>
              <a:rPr lang="en-US" altLang="fr-FR" sz="1100" b="1" dirty="0" err="1" smtClean="0">
                <a:solidFill>
                  <a:srgbClr val="FFFF00"/>
                </a:solidFill>
              </a:rPr>
              <a:t>caget</a:t>
            </a:r>
            <a:r>
              <a:rPr lang="en-US" altLang="fr-FR" sz="11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LHR-CF21:IMes 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1348743" y="2393292"/>
            <a:ext cx="8356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UDP broadcast</a:t>
            </a:r>
            <a:endParaRPr lang="fr-FR" sz="800" dirty="0">
              <a:solidFill>
                <a:schemeClr val="tx1"/>
              </a:solidFill>
              <a:latin typeface="Josefin Sans" pitchFamily="2" charset="0"/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2295298" y="2387104"/>
            <a:ext cx="835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TCP </a:t>
            </a:r>
            <a:r>
              <a:rPr lang="fr-FR" sz="1000" dirty="0" err="1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connect</a:t>
            </a:r>
            <a:endParaRPr lang="fr-FR" sz="800" dirty="0">
              <a:solidFill>
                <a:schemeClr val="tx1"/>
              </a:solidFill>
              <a:latin typeface="Josefin Sans" pitchFamily="2" charset="0"/>
            </a:endParaRPr>
          </a:p>
        </p:txBody>
      </p:sp>
      <p:cxnSp>
        <p:nvCxnSpPr>
          <p:cNvPr id="54" name="Connecteur droit 53"/>
          <p:cNvCxnSpPr/>
          <p:nvPr/>
        </p:nvCxnSpPr>
        <p:spPr>
          <a:xfrm flipH="1" flipV="1">
            <a:off x="2291591" y="2593303"/>
            <a:ext cx="3707" cy="851839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AutoShape 17"/>
          <p:cNvSpPr>
            <a:spLocks noChangeArrowheads="1"/>
          </p:cNvSpPr>
          <p:nvPr/>
        </p:nvSpPr>
        <p:spPr bwMode="auto">
          <a:xfrm>
            <a:off x="1805982" y="2924247"/>
            <a:ext cx="907128" cy="323850"/>
          </a:xfrm>
          <a:prstGeom prst="wedgeRectCallout">
            <a:avLst>
              <a:gd name="adj1" fmla="val 14394"/>
              <a:gd name="adj2" fmla="val -147740"/>
            </a:avLst>
          </a:prstGeom>
          <a:solidFill>
            <a:srgbClr val="FFFF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fr-FR" sz="1200" b="1" dirty="0" err="1" smtClean="0"/>
              <a:t>C’est</a:t>
            </a:r>
            <a:r>
              <a:rPr lang="en-US" altLang="fr-FR" sz="1200" b="1" dirty="0" smtClean="0"/>
              <a:t> MOI</a:t>
            </a:r>
            <a:endParaRPr lang="en-US" altLang="fr-FR" sz="1200" b="1" dirty="0"/>
          </a:p>
        </p:txBody>
      </p:sp>
      <p:sp>
        <p:nvSpPr>
          <p:cNvPr id="55" name="AutoShape 16"/>
          <p:cNvSpPr>
            <a:spLocks noChangeArrowheads="1"/>
          </p:cNvSpPr>
          <p:nvPr/>
        </p:nvSpPr>
        <p:spPr bwMode="auto">
          <a:xfrm>
            <a:off x="2937073" y="1769851"/>
            <a:ext cx="1248894" cy="339871"/>
          </a:xfrm>
          <a:prstGeom prst="wedgeRectCallout">
            <a:avLst>
              <a:gd name="adj1" fmla="val -21442"/>
              <a:gd name="adj2" fmla="val 178550"/>
            </a:avLst>
          </a:prstGeom>
          <a:solidFill>
            <a:schemeClr val="tx2">
              <a:lumMod val="20000"/>
              <a:lumOff val="80000"/>
            </a:schemeClr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fr-FR" b="1" dirty="0" err="1" smtClean="0"/>
              <a:t>Quel</a:t>
            </a:r>
            <a:r>
              <a:rPr lang="en-US" altLang="fr-FR" b="1" dirty="0" smtClean="0"/>
              <a:t> </a:t>
            </a:r>
            <a:r>
              <a:rPr lang="en-US" altLang="fr-FR" b="1" dirty="0" err="1" smtClean="0"/>
              <a:t>est</a:t>
            </a:r>
            <a:r>
              <a:rPr lang="en-US" altLang="fr-FR" b="1" dirty="0" smtClean="0"/>
              <a:t> </a:t>
            </a:r>
            <a:r>
              <a:rPr lang="en-US" altLang="fr-FR" b="1" dirty="0" err="1" smtClean="0"/>
              <a:t>sa</a:t>
            </a:r>
            <a:r>
              <a:rPr lang="en-US" altLang="fr-FR" b="1" dirty="0" smtClean="0"/>
              <a:t> </a:t>
            </a:r>
            <a:r>
              <a:rPr lang="en-US" altLang="fr-FR" b="1" dirty="0" err="1" smtClean="0"/>
              <a:t>valeur</a:t>
            </a:r>
            <a:r>
              <a:rPr lang="en-US" altLang="fr-FR" b="1" dirty="0" smtClean="0"/>
              <a:t> ?</a:t>
            </a:r>
            <a:endParaRPr lang="en-US" altLang="fr-FR" b="1" dirty="0"/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3117347" y="2371112"/>
            <a:ext cx="8356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TCP</a:t>
            </a:r>
            <a:endParaRPr lang="fr-FR" sz="800" dirty="0">
              <a:solidFill>
                <a:schemeClr val="tx1"/>
              </a:solidFill>
              <a:latin typeface="Josefin Sans" pitchFamily="2" charset="0"/>
            </a:endParaRPr>
          </a:p>
        </p:txBody>
      </p:sp>
      <p:sp>
        <p:nvSpPr>
          <p:cNvPr id="15" name="Triangle isocèle 14"/>
          <p:cNvSpPr/>
          <p:nvPr/>
        </p:nvSpPr>
        <p:spPr>
          <a:xfrm flipV="1">
            <a:off x="5474740" y="1603755"/>
            <a:ext cx="114340" cy="103045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0" y="4958834"/>
            <a:ext cx="16001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err="1" smtClean="0">
                <a:solidFill>
                  <a:schemeClr val="tx1"/>
                </a:solidFill>
              </a:rPr>
              <a:t>L.Daudin</a:t>
            </a:r>
            <a:r>
              <a:rPr lang="fr-FR" sz="600" dirty="0" smtClean="0">
                <a:solidFill>
                  <a:schemeClr val="tx1"/>
                </a:solidFill>
              </a:rPr>
              <a:t> – RIF </a:t>
            </a:r>
            <a:r>
              <a:rPr lang="fr-FR" sz="600" dirty="0" err="1" smtClean="0">
                <a:solidFill>
                  <a:schemeClr val="tx1"/>
                </a:solidFill>
              </a:rPr>
              <a:t>IJCLab</a:t>
            </a:r>
            <a:r>
              <a:rPr lang="fr-FR" sz="600" dirty="0" smtClean="0">
                <a:solidFill>
                  <a:schemeClr val="tx1"/>
                </a:solidFill>
              </a:rPr>
              <a:t>  Avril-2022 -  </a:t>
            </a:r>
            <a:fld id="{A2D9AD90-1A26-436A-964E-1506DD6EF20C}" type="slidenum">
              <a:rPr lang="fr-FR" sz="600" smtClean="0">
                <a:solidFill>
                  <a:schemeClr val="tx1"/>
                </a:solidFill>
              </a:rPr>
              <a:t>27</a:t>
            </a:fld>
            <a:r>
              <a:rPr lang="fr-FR" sz="600" dirty="0" smtClean="0">
                <a:solidFill>
                  <a:schemeClr val="tx1"/>
                </a:solidFill>
              </a:rPr>
              <a:t>/38</a:t>
            </a:r>
            <a:endParaRPr lang="fr-FR" sz="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58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oneTexte 25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1830593" y="3343607"/>
            <a:ext cx="857905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fr-FR" sz="700" b="1" dirty="0" smtClean="0">
              <a:solidFill>
                <a:schemeClr val="tx1"/>
              </a:solidFill>
              <a:latin typeface="Josefin Sans" pitchFamily="2" charset="0"/>
            </a:endParaRPr>
          </a:p>
          <a:p>
            <a:pPr algn="ctr"/>
            <a:r>
              <a:rPr lang="fr-FR" sz="700" b="1" dirty="0" smtClean="0">
                <a:solidFill>
                  <a:schemeClr val="tx1"/>
                </a:solidFill>
                <a:latin typeface="Josefin Sans" pitchFamily="2" charset="0"/>
              </a:rPr>
              <a:t>LHR-CF21:IMes</a:t>
            </a:r>
          </a:p>
          <a:p>
            <a:pPr algn="ctr"/>
            <a:r>
              <a:rPr lang="fr-FR" sz="700" b="1" dirty="0" smtClean="0">
                <a:solidFill>
                  <a:schemeClr val="tx1"/>
                </a:solidFill>
                <a:latin typeface="Josefin Sans" pitchFamily="2" charset="0"/>
              </a:rPr>
              <a:t>=</a:t>
            </a:r>
          </a:p>
          <a:p>
            <a:pPr algn="ctr"/>
            <a:r>
              <a:rPr lang="fr-FR" sz="700" b="1" dirty="0" smtClean="0">
                <a:solidFill>
                  <a:schemeClr val="tx1"/>
                </a:solidFill>
                <a:latin typeface="Josefin Sans" pitchFamily="2" charset="0"/>
              </a:rPr>
              <a:t>0,087 </a:t>
            </a:r>
            <a:r>
              <a:rPr lang="fr-FR" sz="700" b="1" dirty="0" err="1" smtClean="0">
                <a:solidFill>
                  <a:schemeClr val="tx1"/>
                </a:solidFill>
                <a:latin typeface="Josefin Sans" pitchFamily="2" charset="0"/>
              </a:rPr>
              <a:t>fA</a:t>
            </a:r>
            <a:endParaRPr lang="fr-FR" sz="700" b="1" dirty="0">
              <a:solidFill>
                <a:schemeClr val="tx1"/>
              </a:solidFill>
              <a:latin typeface="Josefin Sans" pitchFamily="2" charset="0"/>
            </a:endParaRPr>
          </a:p>
        </p:txBody>
      </p:sp>
      <p:pic>
        <p:nvPicPr>
          <p:cNvPr id="5" name="Graphique 4" descr="Ordinateur avec un remplissage uni">
            <a:extLst>
              <a:ext uri="{FF2B5EF4-FFF2-40B4-BE49-F238E27FC236}">
                <a16:creationId xmlns:a16="http://schemas.microsoft.com/office/drawing/2014/main" id="{94633045-6622-4DEC-BEFF-BDF7AE509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767968" y="2974453"/>
            <a:ext cx="1462367" cy="1462367"/>
          </a:xfrm>
          <a:prstGeom prst="rect">
            <a:avLst/>
          </a:prstGeom>
        </p:spPr>
      </p:pic>
      <p:sp>
        <p:nvSpPr>
          <p:cNvPr id="39" name="ZoneTexte 38"/>
          <p:cNvSpPr txBox="1"/>
          <p:nvPr/>
        </p:nvSpPr>
        <p:spPr>
          <a:xfrm>
            <a:off x="1692889" y="4132959"/>
            <a:ext cx="1352953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IOC EPICS « CF »</a:t>
            </a:r>
          </a:p>
          <a:p>
            <a:r>
              <a:rPr lang="fr-FR" sz="700" b="1" dirty="0" smtClean="0">
                <a:solidFill>
                  <a:schemeClr val="tx1"/>
                </a:solidFill>
              </a:rPr>
              <a:t>LHR-CF21:IMes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LHR-CF21:GammeCons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LHR-CF21:GammeAct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LHR-CF22:IMes</a:t>
            </a:r>
            <a:endParaRPr lang="fr-FR" sz="700" dirty="0">
              <a:solidFill>
                <a:schemeClr val="tx1"/>
              </a:solidFill>
            </a:endParaRPr>
          </a:p>
          <a:p>
            <a:r>
              <a:rPr lang="fr-FR" sz="700" dirty="0" smtClean="0">
                <a:solidFill>
                  <a:schemeClr val="tx1"/>
                </a:solidFill>
              </a:rPr>
              <a:t>LHR-CF22:GammeCons</a:t>
            </a:r>
            <a:endParaRPr lang="fr-FR" sz="700" dirty="0">
              <a:solidFill>
                <a:schemeClr val="tx1"/>
              </a:solidFill>
            </a:endParaRPr>
          </a:p>
          <a:p>
            <a:r>
              <a:rPr lang="fr-FR" sz="700" dirty="0" smtClean="0">
                <a:solidFill>
                  <a:schemeClr val="tx1"/>
                </a:solidFill>
              </a:rPr>
              <a:t>LHR-CF22:GammeAct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…..</a:t>
            </a:r>
            <a:endParaRPr lang="fr-FR" sz="700" dirty="0">
              <a:solidFill>
                <a:schemeClr val="tx1"/>
              </a:solidFill>
            </a:endParaRPr>
          </a:p>
        </p:txBody>
      </p:sp>
      <p:sp>
        <p:nvSpPr>
          <p:cNvPr id="40" name="Google Shape;468;p31"/>
          <p:cNvSpPr txBox="1">
            <a:spLocks noGrp="1"/>
          </p:cNvSpPr>
          <p:nvPr>
            <p:ph type="title"/>
          </p:nvPr>
        </p:nvSpPr>
        <p:spPr>
          <a:xfrm>
            <a:off x="1234334" y="233766"/>
            <a:ext cx="6236751" cy="7373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 i="1" dirty="0" smtClean="0"/>
              <a:t>Principe</a:t>
            </a:r>
            <a:r>
              <a:rPr lang="en" sz="2400" dirty="0" smtClean="0"/>
              <a:t> </a:t>
            </a:r>
            <a:r>
              <a:rPr lang="en" sz="2400" b="0" i="1" dirty="0" smtClean="0"/>
              <a:t>de</a:t>
            </a:r>
            <a:r>
              <a:rPr lang="en" sz="2400" dirty="0" smtClean="0"/>
              <a:t> </a:t>
            </a:r>
            <a:r>
              <a:rPr lang="en" sz="3200" dirty="0" smtClean="0"/>
              <a:t>CA </a:t>
            </a:r>
            <a:endParaRPr sz="2000" dirty="0"/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196" y="351605"/>
            <a:ext cx="608176" cy="548903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304187" y="933523"/>
            <a:ext cx="1462368" cy="1462368"/>
            <a:chOff x="1419874" y="873604"/>
            <a:chExt cx="1462368" cy="1462368"/>
          </a:xfrm>
        </p:grpSpPr>
        <p:pic>
          <p:nvPicPr>
            <p:cNvPr id="30" name="Graphique 6" descr="Ordinateur portable avec un remplissage uni">
              <a:extLst>
                <a:ext uri="{FF2B5EF4-FFF2-40B4-BE49-F238E27FC236}">
                  <a16:creationId xmlns:a16="http://schemas.microsoft.com/office/drawing/2014/main" id="{A0680B8D-FDAE-4C19-9025-858A30C99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419874" y="873604"/>
              <a:ext cx="1462368" cy="1462368"/>
            </a:xfrm>
            <a:prstGeom prst="rect">
              <a:avLst/>
            </a:prstGeom>
          </p:spPr>
        </p:pic>
        <p:sp>
          <p:nvSpPr>
            <p:cNvPr id="33" name="ZoneTexte 32"/>
            <p:cNvSpPr txBox="1"/>
            <p:nvPr/>
          </p:nvSpPr>
          <p:spPr>
            <a:xfrm>
              <a:off x="1627305" y="899716"/>
              <a:ext cx="731290" cy="2769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solidFill>
                    <a:schemeClr val="tx1"/>
                  </a:solidFill>
                </a:rPr>
                <a:t>CLIENT</a:t>
              </a:r>
              <a:endParaRPr lang="fr-FR" sz="1200" dirty="0">
                <a:solidFill>
                  <a:schemeClr val="tx1"/>
                </a:solidFill>
              </a:endParaRP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1790163" y="1428910"/>
              <a:ext cx="723275" cy="26161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>
              <a:solidFill>
                <a:srgbClr val="D040BB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………...</a:t>
              </a:r>
              <a:endParaRPr lang="fr-FR" sz="1100" dirty="0"/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B4FD558B-F577-48DC-8A82-52EEE8A21007}"/>
                </a:ext>
              </a:extLst>
            </p:cNvPr>
            <p:cNvSpPr txBox="1"/>
            <p:nvPr/>
          </p:nvSpPr>
          <p:spPr>
            <a:xfrm>
              <a:off x="1622315" y="1238734"/>
              <a:ext cx="105748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 dirty="0" smtClean="0">
                  <a:solidFill>
                    <a:schemeClr val="tx1"/>
                  </a:solidFill>
                  <a:latin typeface="Josefin Sans" pitchFamily="2" charset="0"/>
                </a:rPr>
                <a:t>LHR-CF21:IMes</a:t>
              </a:r>
              <a:endParaRPr lang="fr-FR" sz="800" b="1" dirty="0">
                <a:solidFill>
                  <a:schemeClr val="tx1"/>
                </a:solidFill>
                <a:latin typeface="Josefin Sans" pitchFamily="2" charset="0"/>
              </a:endParaRPr>
            </a:p>
          </p:txBody>
        </p:sp>
      </p:grpSp>
      <p:cxnSp>
        <p:nvCxnSpPr>
          <p:cNvPr id="36" name="Connecteur droit 35"/>
          <p:cNvCxnSpPr/>
          <p:nvPr/>
        </p:nvCxnSpPr>
        <p:spPr>
          <a:xfrm flipH="1" flipV="1">
            <a:off x="230616" y="2588594"/>
            <a:ext cx="8354647" cy="3765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 flipV="1">
            <a:off x="1035371" y="2102339"/>
            <a:ext cx="1" cy="483728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233702" y="2387104"/>
            <a:ext cx="8356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Ethernet</a:t>
            </a:r>
            <a:endParaRPr lang="fr-FR" sz="900" b="1" dirty="0">
              <a:solidFill>
                <a:schemeClr val="tx1"/>
              </a:solidFill>
              <a:latin typeface="Josefin Sans" pitchFamily="2" charset="0"/>
            </a:endParaRPr>
          </a:p>
        </p:txBody>
      </p:sp>
      <p:sp>
        <p:nvSpPr>
          <p:cNvPr id="48" name="AutoShape 16"/>
          <p:cNvSpPr>
            <a:spLocks noChangeArrowheads="1"/>
          </p:cNvSpPr>
          <p:nvPr/>
        </p:nvSpPr>
        <p:spPr bwMode="auto">
          <a:xfrm>
            <a:off x="1587559" y="1514096"/>
            <a:ext cx="1246089" cy="399397"/>
          </a:xfrm>
          <a:prstGeom prst="wedgeRectCallout">
            <a:avLst>
              <a:gd name="adj1" fmla="val -21442"/>
              <a:gd name="adj2" fmla="val 208091"/>
            </a:avLst>
          </a:prstGeom>
          <a:solidFill>
            <a:schemeClr val="tx2">
              <a:lumMod val="20000"/>
              <a:lumOff val="80000"/>
            </a:schemeClr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fr-FR" b="1" dirty="0" smtClean="0"/>
              <a:t>Qui a la PV  “</a:t>
            </a:r>
            <a:r>
              <a:rPr lang="en-US" altLang="fr-FR" sz="900" b="1" dirty="0" smtClean="0"/>
              <a:t>LHR-CF21:IMes</a:t>
            </a:r>
            <a:r>
              <a:rPr lang="en-US" altLang="fr-FR" b="1" dirty="0" smtClean="0"/>
              <a:t>”?</a:t>
            </a:r>
            <a:endParaRPr lang="en-US" altLang="fr-FR" b="1" dirty="0"/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1242908" y="967209"/>
            <a:ext cx="1956473" cy="26161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buFont typeface="Times" panose="02020603050405020304" pitchFamily="18" charset="0"/>
              <a:buNone/>
            </a:pPr>
            <a:r>
              <a:rPr lang="en-US" altLang="fr-FR" sz="11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&gt; </a:t>
            </a:r>
            <a:r>
              <a:rPr lang="en-US" altLang="fr-FR" sz="1100" b="1" dirty="0" err="1" smtClean="0">
                <a:solidFill>
                  <a:srgbClr val="FFFF00"/>
                </a:solidFill>
              </a:rPr>
              <a:t>caget</a:t>
            </a:r>
            <a:r>
              <a:rPr lang="en-US" altLang="fr-FR" sz="11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LHR-CF21:IMes 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1348743" y="2393292"/>
            <a:ext cx="8356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UDP broadcast</a:t>
            </a:r>
            <a:endParaRPr lang="fr-FR" sz="800" dirty="0">
              <a:solidFill>
                <a:schemeClr val="tx1"/>
              </a:solidFill>
              <a:latin typeface="Josefin Sans" pitchFamily="2" charset="0"/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2295298" y="2387104"/>
            <a:ext cx="835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TCP </a:t>
            </a:r>
            <a:r>
              <a:rPr lang="fr-FR" sz="1000" dirty="0" err="1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connect</a:t>
            </a:r>
            <a:endParaRPr lang="fr-FR" sz="800" dirty="0">
              <a:solidFill>
                <a:schemeClr val="tx1"/>
              </a:solidFill>
              <a:latin typeface="Josefin Sans" pitchFamily="2" charset="0"/>
            </a:endParaRPr>
          </a:p>
        </p:txBody>
      </p:sp>
      <p:cxnSp>
        <p:nvCxnSpPr>
          <p:cNvPr id="54" name="Connecteur droit 53"/>
          <p:cNvCxnSpPr/>
          <p:nvPr/>
        </p:nvCxnSpPr>
        <p:spPr>
          <a:xfrm flipH="1" flipV="1">
            <a:off x="2291591" y="2593303"/>
            <a:ext cx="3707" cy="851839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AutoShape 17"/>
          <p:cNvSpPr>
            <a:spLocks noChangeArrowheads="1"/>
          </p:cNvSpPr>
          <p:nvPr/>
        </p:nvSpPr>
        <p:spPr bwMode="auto">
          <a:xfrm>
            <a:off x="1805982" y="2924247"/>
            <a:ext cx="907128" cy="323850"/>
          </a:xfrm>
          <a:prstGeom prst="wedgeRectCallout">
            <a:avLst>
              <a:gd name="adj1" fmla="val 14394"/>
              <a:gd name="adj2" fmla="val -147740"/>
            </a:avLst>
          </a:prstGeom>
          <a:solidFill>
            <a:srgbClr val="FFFF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fr-FR" sz="1200" b="1" dirty="0" err="1" smtClean="0"/>
              <a:t>C’est</a:t>
            </a:r>
            <a:r>
              <a:rPr lang="en-US" altLang="fr-FR" sz="1200" b="1" dirty="0" smtClean="0"/>
              <a:t> MOI</a:t>
            </a:r>
            <a:endParaRPr lang="en-US" altLang="fr-FR" sz="1200" b="1" dirty="0"/>
          </a:p>
        </p:txBody>
      </p:sp>
      <p:sp>
        <p:nvSpPr>
          <p:cNvPr id="55" name="AutoShape 16"/>
          <p:cNvSpPr>
            <a:spLocks noChangeArrowheads="1"/>
          </p:cNvSpPr>
          <p:nvPr/>
        </p:nvSpPr>
        <p:spPr bwMode="auto">
          <a:xfrm>
            <a:off x="2937073" y="1769851"/>
            <a:ext cx="1015898" cy="339871"/>
          </a:xfrm>
          <a:prstGeom prst="wedgeRectCallout">
            <a:avLst>
              <a:gd name="adj1" fmla="val -21442"/>
              <a:gd name="adj2" fmla="val 178550"/>
            </a:avLst>
          </a:prstGeom>
          <a:solidFill>
            <a:schemeClr val="tx2">
              <a:lumMod val="20000"/>
              <a:lumOff val="80000"/>
            </a:schemeClr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fr-FR" b="1" dirty="0" err="1" smtClean="0"/>
              <a:t>Quel</a:t>
            </a:r>
            <a:r>
              <a:rPr lang="en-US" altLang="fr-FR" b="1" dirty="0" smtClean="0"/>
              <a:t> </a:t>
            </a:r>
            <a:r>
              <a:rPr lang="en-US" altLang="fr-FR" b="1" dirty="0" err="1" smtClean="0"/>
              <a:t>est</a:t>
            </a:r>
            <a:r>
              <a:rPr lang="en-US" altLang="fr-FR" b="1" dirty="0" smtClean="0"/>
              <a:t> </a:t>
            </a:r>
            <a:r>
              <a:rPr lang="en-US" altLang="fr-FR" b="1" dirty="0" err="1" smtClean="0"/>
              <a:t>sa</a:t>
            </a:r>
            <a:r>
              <a:rPr lang="en-US" altLang="fr-FR" b="1" dirty="0" smtClean="0"/>
              <a:t> </a:t>
            </a:r>
            <a:r>
              <a:rPr lang="en-US" altLang="fr-FR" b="1" dirty="0" err="1" smtClean="0"/>
              <a:t>valeur</a:t>
            </a:r>
            <a:r>
              <a:rPr lang="en-US" altLang="fr-FR" b="1" dirty="0" smtClean="0"/>
              <a:t> ?</a:t>
            </a:r>
            <a:endParaRPr lang="en-US" altLang="fr-FR" b="1" dirty="0"/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3117347" y="2371112"/>
            <a:ext cx="8356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TCP</a:t>
            </a:r>
            <a:endParaRPr lang="fr-FR" sz="800" dirty="0">
              <a:solidFill>
                <a:schemeClr val="tx1"/>
              </a:solidFill>
              <a:latin typeface="Josefin Sans" pitchFamily="2" charset="0"/>
            </a:endParaRPr>
          </a:p>
        </p:txBody>
      </p:sp>
      <p:sp>
        <p:nvSpPr>
          <p:cNvPr id="57" name="AutoShape 17"/>
          <p:cNvSpPr>
            <a:spLocks noChangeArrowheads="1"/>
          </p:cNvSpPr>
          <p:nvPr/>
        </p:nvSpPr>
        <p:spPr bwMode="auto">
          <a:xfrm>
            <a:off x="3045843" y="3065198"/>
            <a:ext cx="907128" cy="323850"/>
          </a:xfrm>
          <a:prstGeom prst="wedgeRectCallout">
            <a:avLst>
              <a:gd name="adj1" fmla="val 14394"/>
              <a:gd name="adj2" fmla="val -188727"/>
            </a:avLst>
          </a:prstGeom>
          <a:solidFill>
            <a:srgbClr val="FFFF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fr-FR" sz="1200" b="1" dirty="0" smtClean="0"/>
              <a:t>0,087 </a:t>
            </a:r>
            <a:r>
              <a:rPr lang="en-US" altLang="fr-FR" sz="1200" b="1" dirty="0" err="1" smtClean="0"/>
              <a:t>fA</a:t>
            </a:r>
            <a:endParaRPr lang="en-US" altLang="fr-FR" sz="1200" b="1" dirty="0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3665355" y="2379499"/>
            <a:ext cx="835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TCP </a:t>
            </a:r>
            <a:r>
              <a:rPr lang="fr-FR" sz="1000" dirty="0" err="1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Disconnect</a:t>
            </a:r>
            <a:endParaRPr lang="fr-FR" sz="800" dirty="0">
              <a:solidFill>
                <a:schemeClr val="tx1"/>
              </a:solidFill>
              <a:latin typeface="Josefin Sans" pitchFamily="2" charset="0"/>
            </a:endParaRPr>
          </a:p>
        </p:txBody>
      </p:sp>
      <p:sp>
        <p:nvSpPr>
          <p:cNvPr id="15" name="Triangle isocèle 14"/>
          <p:cNvSpPr/>
          <p:nvPr/>
        </p:nvSpPr>
        <p:spPr>
          <a:xfrm flipV="1">
            <a:off x="5056662" y="1587452"/>
            <a:ext cx="114340" cy="103045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7" name="Groupe 26"/>
          <p:cNvGrpSpPr/>
          <p:nvPr/>
        </p:nvGrpSpPr>
        <p:grpSpPr>
          <a:xfrm>
            <a:off x="4004166" y="974356"/>
            <a:ext cx="1462368" cy="1462368"/>
            <a:chOff x="1419874" y="873604"/>
            <a:chExt cx="1462368" cy="1462368"/>
          </a:xfrm>
        </p:grpSpPr>
        <p:pic>
          <p:nvPicPr>
            <p:cNvPr id="28" name="Graphique 6" descr="Ordinateur portable avec un remplissage uni">
              <a:extLst>
                <a:ext uri="{FF2B5EF4-FFF2-40B4-BE49-F238E27FC236}">
                  <a16:creationId xmlns:a16="http://schemas.microsoft.com/office/drawing/2014/main" id="{A0680B8D-FDAE-4C19-9025-858A30C99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419874" y="873604"/>
              <a:ext cx="1462368" cy="1462368"/>
            </a:xfrm>
            <a:prstGeom prst="rect">
              <a:avLst/>
            </a:prstGeom>
          </p:spPr>
        </p:pic>
        <p:sp>
          <p:nvSpPr>
            <p:cNvPr id="31" name="ZoneTexte 30"/>
            <p:cNvSpPr txBox="1"/>
            <p:nvPr/>
          </p:nvSpPr>
          <p:spPr>
            <a:xfrm>
              <a:off x="1790163" y="1428910"/>
              <a:ext cx="708848" cy="26161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0,087 </a:t>
              </a:r>
              <a:r>
                <a:rPr lang="fr-FR" sz="1100" dirty="0" err="1" smtClean="0"/>
                <a:t>fA</a:t>
              </a:r>
              <a:endParaRPr lang="fr-FR" sz="1100" dirty="0"/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B4FD558B-F577-48DC-8A82-52EEE8A21007}"/>
                </a:ext>
              </a:extLst>
            </p:cNvPr>
            <p:cNvSpPr txBox="1"/>
            <p:nvPr/>
          </p:nvSpPr>
          <p:spPr>
            <a:xfrm>
              <a:off x="1622315" y="1238734"/>
              <a:ext cx="105748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 dirty="0" smtClean="0">
                  <a:solidFill>
                    <a:schemeClr val="tx1"/>
                  </a:solidFill>
                  <a:latin typeface="Josefin Sans" pitchFamily="2" charset="0"/>
                </a:rPr>
                <a:t>LHR-CF21:IMes</a:t>
              </a:r>
              <a:endParaRPr lang="fr-FR" sz="800" b="1" dirty="0">
                <a:solidFill>
                  <a:schemeClr val="tx1"/>
                </a:solidFill>
                <a:latin typeface="Josefin Sans" pitchFamily="2" charset="0"/>
              </a:endParaRPr>
            </a:p>
          </p:txBody>
        </p:sp>
      </p:grpSp>
      <p:cxnSp>
        <p:nvCxnSpPr>
          <p:cNvPr id="37" name="Connecteur droit 36"/>
          <p:cNvCxnSpPr/>
          <p:nvPr/>
        </p:nvCxnSpPr>
        <p:spPr>
          <a:xfrm flipV="1">
            <a:off x="4735349" y="2089999"/>
            <a:ext cx="1" cy="483728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/>
          <p:cNvSpPr txBox="1"/>
          <p:nvPr/>
        </p:nvSpPr>
        <p:spPr>
          <a:xfrm>
            <a:off x="0" y="4958834"/>
            <a:ext cx="16001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err="1" smtClean="0">
                <a:solidFill>
                  <a:schemeClr val="tx1"/>
                </a:solidFill>
              </a:rPr>
              <a:t>L.Daudin</a:t>
            </a:r>
            <a:r>
              <a:rPr lang="fr-FR" sz="600" dirty="0" smtClean="0">
                <a:solidFill>
                  <a:schemeClr val="tx1"/>
                </a:solidFill>
              </a:rPr>
              <a:t> – RIF </a:t>
            </a:r>
            <a:r>
              <a:rPr lang="fr-FR" sz="600" dirty="0" err="1" smtClean="0">
                <a:solidFill>
                  <a:schemeClr val="tx1"/>
                </a:solidFill>
              </a:rPr>
              <a:t>IJCLab</a:t>
            </a:r>
            <a:r>
              <a:rPr lang="fr-FR" sz="600" dirty="0" smtClean="0">
                <a:solidFill>
                  <a:schemeClr val="tx1"/>
                </a:solidFill>
              </a:rPr>
              <a:t>  Avril-2022 -  </a:t>
            </a:r>
            <a:fld id="{A2D9AD90-1A26-436A-964E-1506DD6EF20C}" type="slidenum">
              <a:rPr lang="fr-FR" sz="600" smtClean="0">
                <a:solidFill>
                  <a:schemeClr val="tx1"/>
                </a:solidFill>
              </a:rPr>
              <a:t>28</a:t>
            </a:fld>
            <a:r>
              <a:rPr lang="fr-FR" sz="600" dirty="0" smtClean="0">
                <a:solidFill>
                  <a:schemeClr val="tx1"/>
                </a:solidFill>
              </a:rPr>
              <a:t>/38</a:t>
            </a:r>
            <a:endParaRPr lang="fr-FR" sz="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63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oneTexte 25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1830593" y="3343607"/>
            <a:ext cx="857905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fr-FR" sz="700" b="1" dirty="0" smtClean="0">
              <a:solidFill>
                <a:schemeClr val="tx1"/>
              </a:solidFill>
              <a:latin typeface="Josefin Sans" pitchFamily="2" charset="0"/>
            </a:endParaRPr>
          </a:p>
          <a:p>
            <a:pPr algn="ctr"/>
            <a:r>
              <a:rPr lang="fr-FR" sz="700" b="1" dirty="0" smtClean="0">
                <a:solidFill>
                  <a:schemeClr val="tx1"/>
                </a:solidFill>
                <a:latin typeface="Josefin Sans" pitchFamily="2" charset="0"/>
              </a:rPr>
              <a:t>LHR-CF21:IMes</a:t>
            </a:r>
          </a:p>
          <a:p>
            <a:pPr algn="ctr"/>
            <a:r>
              <a:rPr lang="fr-FR" sz="700" b="1" dirty="0" smtClean="0">
                <a:solidFill>
                  <a:schemeClr val="tx1"/>
                </a:solidFill>
                <a:latin typeface="Josefin Sans" pitchFamily="2" charset="0"/>
              </a:rPr>
              <a:t>=</a:t>
            </a:r>
          </a:p>
          <a:p>
            <a:pPr algn="ctr"/>
            <a:r>
              <a:rPr lang="fr-FR" sz="700" b="1" dirty="0" smtClean="0">
                <a:solidFill>
                  <a:schemeClr val="tx1"/>
                </a:solidFill>
                <a:latin typeface="Josefin Sans" pitchFamily="2" charset="0"/>
              </a:rPr>
              <a:t>0,087 </a:t>
            </a:r>
            <a:r>
              <a:rPr lang="fr-FR" sz="700" b="1" dirty="0" err="1" smtClean="0">
                <a:solidFill>
                  <a:schemeClr val="tx1"/>
                </a:solidFill>
                <a:latin typeface="Josefin Sans" pitchFamily="2" charset="0"/>
              </a:rPr>
              <a:t>fA</a:t>
            </a:r>
            <a:endParaRPr lang="fr-FR" sz="700" b="1" dirty="0">
              <a:solidFill>
                <a:schemeClr val="tx1"/>
              </a:solidFill>
              <a:latin typeface="Josefin Sans" pitchFamily="2" charset="0"/>
            </a:endParaRPr>
          </a:p>
        </p:txBody>
      </p:sp>
      <p:pic>
        <p:nvPicPr>
          <p:cNvPr id="5" name="Graphique 4" descr="Ordinateur avec un remplissage uni">
            <a:extLst>
              <a:ext uri="{FF2B5EF4-FFF2-40B4-BE49-F238E27FC236}">
                <a16:creationId xmlns:a16="http://schemas.microsoft.com/office/drawing/2014/main" id="{94633045-6622-4DEC-BEFF-BDF7AE509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767968" y="2974453"/>
            <a:ext cx="1462367" cy="1462367"/>
          </a:xfrm>
          <a:prstGeom prst="rect">
            <a:avLst/>
          </a:prstGeom>
        </p:spPr>
      </p:pic>
      <p:sp>
        <p:nvSpPr>
          <p:cNvPr id="39" name="ZoneTexte 38"/>
          <p:cNvSpPr txBox="1"/>
          <p:nvPr/>
        </p:nvSpPr>
        <p:spPr>
          <a:xfrm>
            <a:off x="1692889" y="4132959"/>
            <a:ext cx="1352953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IOC EPICS « CF »</a:t>
            </a:r>
          </a:p>
          <a:p>
            <a:r>
              <a:rPr lang="fr-FR" sz="700" b="1" dirty="0" smtClean="0">
                <a:solidFill>
                  <a:schemeClr val="tx1"/>
                </a:solidFill>
              </a:rPr>
              <a:t>LHR-CF21:IMes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LHR-CF21:GammeCons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LHR-CF21:GammeAct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LHR-CF22:IMes</a:t>
            </a:r>
            <a:endParaRPr lang="fr-FR" sz="700" dirty="0">
              <a:solidFill>
                <a:schemeClr val="tx1"/>
              </a:solidFill>
            </a:endParaRPr>
          </a:p>
          <a:p>
            <a:r>
              <a:rPr lang="fr-FR" sz="700" dirty="0" smtClean="0">
                <a:solidFill>
                  <a:schemeClr val="tx1"/>
                </a:solidFill>
              </a:rPr>
              <a:t>LHR-CF22:GammeCons</a:t>
            </a:r>
            <a:endParaRPr lang="fr-FR" sz="700" dirty="0">
              <a:solidFill>
                <a:schemeClr val="tx1"/>
              </a:solidFill>
            </a:endParaRPr>
          </a:p>
          <a:p>
            <a:r>
              <a:rPr lang="fr-FR" sz="700" dirty="0" smtClean="0">
                <a:solidFill>
                  <a:schemeClr val="tx1"/>
                </a:solidFill>
              </a:rPr>
              <a:t>LHR-CF22:GammeAct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…..</a:t>
            </a:r>
            <a:endParaRPr lang="fr-FR" sz="700" dirty="0">
              <a:solidFill>
                <a:schemeClr val="tx1"/>
              </a:solidFill>
            </a:endParaRPr>
          </a:p>
        </p:txBody>
      </p:sp>
      <p:sp>
        <p:nvSpPr>
          <p:cNvPr id="40" name="Google Shape;468;p31"/>
          <p:cNvSpPr txBox="1">
            <a:spLocks noGrp="1"/>
          </p:cNvSpPr>
          <p:nvPr>
            <p:ph type="title"/>
          </p:nvPr>
        </p:nvSpPr>
        <p:spPr>
          <a:xfrm>
            <a:off x="1234334" y="233766"/>
            <a:ext cx="6236751" cy="7373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 i="1" dirty="0" smtClean="0"/>
              <a:t>Principe</a:t>
            </a:r>
            <a:r>
              <a:rPr lang="en" sz="2400" dirty="0" smtClean="0"/>
              <a:t> </a:t>
            </a:r>
            <a:r>
              <a:rPr lang="en" sz="2400" b="0" i="1" dirty="0" smtClean="0"/>
              <a:t>de</a:t>
            </a:r>
            <a:r>
              <a:rPr lang="en" sz="2400" dirty="0" smtClean="0"/>
              <a:t> </a:t>
            </a:r>
            <a:r>
              <a:rPr lang="en" sz="3200" dirty="0" smtClean="0"/>
              <a:t>CA </a:t>
            </a:r>
            <a:endParaRPr sz="2000" dirty="0"/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196" y="351605"/>
            <a:ext cx="608176" cy="548903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304187" y="933523"/>
            <a:ext cx="1462368" cy="1462368"/>
            <a:chOff x="1419874" y="873604"/>
            <a:chExt cx="1462368" cy="1462368"/>
          </a:xfrm>
        </p:grpSpPr>
        <p:pic>
          <p:nvPicPr>
            <p:cNvPr id="30" name="Graphique 6" descr="Ordinateur portable avec un remplissage uni">
              <a:extLst>
                <a:ext uri="{FF2B5EF4-FFF2-40B4-BE49-F238E27FC236}">
                  <a16:creationId xmlns:a16="http://schemas.microsoft.com/office/drawing/2014/main" id="{A0680B8D-FDAE-4C19-9025-858A30C99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419874" y="873604"/>
              <a:ext cx="1462368" cy="1462368"/>
            </a:xfrm>
            <a:prstGeom prst="rect">
              <a:avLst/>
            </a:prstGeom>
          </p:spPr>
        </p:pic>
        <p:sp>
          <p:nvSpPr>
            <p:cNvPr id="33" name="ZoneTexte 32"/>
            <p:cNvSpPr txBox="1"/>
            <p:nvPr/>
          </p:nvSpPr>
          <p:spPr>
            <a:xfrm>
              <a:off x="1627305" y="899716"/>
              <a:ext cx="731290" cy="2769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solidFill>
                    <a:schemeClr val="tx1"/>
                  </a:solidFill>
                </a:rPr>
                <a:t>CLIENT</a:t>
              </a:r>
              <a:endParaRPr lang="fr-FR" sz="1200" dirty="0">
                <a:solidFill>
                  <a:schemeClr val="tx1"/>
                </a:solidFill>
              </a:endParaRP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1790163" y="1428910"/>
              <a:ext cx="723275" cy="26161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>
              <a:solidFill>
                <a:srgbClr val="D040BB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………...</a:t>
              </a:r>
              <a:endParaRPr lang="fr-FR" sz="1100" dirty="0"/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B4FD558B-F577-48DC-8A82-52EEE8A21007}"/>
                </a:ext>
              </a:extLst>
            </p:cNvPr>
            <p:cNvSpPr txBox="1"/>
            <p:nvPr/>
          </p:nvSpPr>
          <p:spPr>
            <a:xfrm>
              <a:off x="1622315" y="1238734"/>
              <a:ext cx="105748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 dirty="0" smtClean="0">
                  <a:solidFill>
                    <a:schemeClr val="tx1"/>
                  </a:solidFill>
                  <a:latin typeface="Josefin Sans" pitchFamily="2" charset="0"/>
                </a:rPr>
                <a:t>LHR-CF21:IMes</a:t>
              </a:r>
              <a:endParaRPr lang="fr-FR" sz="800" b="1" dirty="0">
                <a:solidFill>
                  <a:schemeClr val="tx1"/>
                </a:solidFill>
                <a:latin typeface="Josefin Sans" pitchFamily="2" charset="0"/>
              </a:endParaRPr>
            </a:p>
          </p:txBody>
        </p:sp>
      </p:grpSp>
      <p:cxnSp>
        <p:nvCxnSpPr>
          <p:cNvPr id="36" name="Connecteur droit 35"/>
          <p:cNvCxnSpPr/>
          <p:nvPr/>
        </p:nvCxnSpPr>
        <p:spPr>
          <a:xfrm flipH="1" flipV="1">
            <a:off x="230616" y="2588594"/>
            <a:ext cx="8354647" cy="3765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 flipV="1">
            <a:off x="1035371" y="2102339"/>
            <a:ext cx="1" cy="483728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233702" y="2387104"/>
            <a:ext cx="8356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Ethernet</a:t>
            </a:r>
            <a:endParaRPr lang="fr-FR" sz="900" b="1" dirty="0">
              <a:solidFill>
                <a:schemeClr val="tx1"/>
              </a:solidFill>
              <a:latin typeface="Josefin Sans" pitchFamily="2" charset="0"/>
            </a:endParaRPr>
          </a:p>
        </p:txBody>
      </p:sp>
      <p:sp>
        <p:nvSpPr>
          <p:cNvPr id="48" name="AutoShape 16"/>
          <p:cNvSpPr>
            <a:spLocks noChangeArrowheads="1"/>
          </p:cNvSpPr>
          <p:nvPr/>
        </p:nvSpPr>
        <p:spPr bwMode="auto">
          <a:xfrm>
            <a:off x="1587559" y="1514096"/>
            <a:ext cx="1246089" cy="399397"/>
          </a:xfrm>
          <a:prstGeom prst="wedgeRectCallout">
            <a:avLst>
              <a:gd name="adj1" fmla="val -21442"/>
              <a:gd name="adj2" fmla="val 208091"/>
            </a:avLst>
          </a:prstGeom>
          <a:solidFill>
            <a:schemeClr val="tx2">
              <a:lumMod val="20000"/>
              <a:lumOff val="80000"/>
            </a:schemeClr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fr-FR" b="1" dirty="0" smtClean="0"/>
              <a:t>Qui a la PV  “</a:t>
            </a:r>
            <a:r>
              <a:rPr lang="en-US" altLang="fr-FR" sz="900" b="1" dirty="0" smtClean="0"/>
              <a:t>LHR-CF21:IMes</a:t>
            </a:r>
            <a:r>
              <a:rPr lang="en-US" altLang="fr-FR" b="1" dirty="0" smtClean="0"/>
              <a:t>”?</a:t>
            </a:r>
            <a:endParaRPr lang="en-US" altLang="fr-FR" b="1" dirty="0"/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1242908" y="967209"/>
            <a:ext cx="1956473" cy="26161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buFont typeface="Times" panose="02020603050405020304" pitchFamily="18" charset="0"/>
              <a:buNone/>
            </a:pPr>
            <a:r>
              <a:rPr lang="en-US" altLang="fr-FR" sz="11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&gt; </a:t>
            </a:r>
            <a:r>
              <a:rPr lang="en-US" altLang="fr-FR" sz="1100" b="1" dirty="0" err="1" smtClean="0">
                <a:solidFill>
                  <a:srgbClr val="FFFF00"/>
                </a:solidFill>
              </a:rPr>
              <a:t>caget</a:t>
            </a:r>
            <a:r>
              <a:rPr lang="en-US" altLang="fr-FR" sz="11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LHR-CF21:IMes 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1348743" y="2393292"/>
            <a:ext cx="8356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UDP broadcast</a:t>
            </a:r>
            <a:endParaRPr lang="fr-FR" sz="800" dirty="0">
              <a:solidFill>
                <a:schemeClr val="tx1"/>
              </a:solidFill>
              <a:latin typeface="Josefin Sans" pitchFamily="2" charset="0"/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2295298" y="2387104"/>
            <a:ext cx="835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TCP </a:t>
            </a:r>
            <a:r>
              <a:rPr lang="fr-FR" sz="1000" dirty="0" err="1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connect</a:t>
            </a:r>
            <a:endParaRPr lang="fr-FR" sz="800" dirty="0">
              <a:solidFill>
                <a:schemeClr val="tx1"/>
              </a:solidFill>
              <a:latin typeface="Josefin Sans" pitchFamily="2" charset="0"/>
            </a:endParaRPr>
          </a:p>
        </p:txBody>
      </p:sp>
      <p:cxnSp>
        <p:nvCxnSpPr>
          <p:cNvPr id="54" name="Connecteur droit 53"/>
          <p:cNvCxnSpPr/>
          <p:nvPr/>
        </p:nvCxnSpPr>
        <p:spPr>
          <a:xfrm flipH="1" flipV="1">
            <a:off x="2291591" y="2593303"/>
            <a:ext cx="3707" cy="851839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AutoShape 17"/>
          <p:cNvSpPr>
            <a:spLocks noChangeArrowheads="1"/>
          </p:cNvSpPr>
          <p:nvPr/>
        </p:nvSpPr>
        <p:spPr bwMode="auto">
          <a:xfrm>
            <a:off x="1805982" y="2924247"/>
            <a:ext cx="907128" cy="323850"/>
          </a:xfrm>
          <a:prstGeom prst="wedgeRectCallout">
            <a:avLst>
              <a:gd name="adj1" fmla="val 14394"/>
              <a:gd name="adj2" fmla="val -147740"/>
            </a:avLst>
          </a:prstGeom>
          <a:solidFill>
            <a:srgbClr val="FFFF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fr-FR" sz="1200" b="1" dirty="0" err="1" smtClean="0"/>
              <a:t>C’est</a:t>
            </a:r>
            <a:r>
              <a:rPr lang="en-US" altLang="fr-FR" sz="1200" b="1" dirty="0" smtClean="0"/>
              <a:t> MOI</a:t>
            </a:r>
            <a:endParaRPr lang="en-US" altLang="fr-FR" sz="1200" b="1" dirty="0"/>
          </a:p>
        </p:txBody>
      </p:sp>
      <p:sp>
        <p:nvSpPr>
          <p:cNvPr id="55" name="AutoShape 16"/>
          <p:cNvSpPr>
            <a:spLocks noChangeArrowheads="1"/>
          </p:cNvSpPr>
          <p:nvPr/>
        </p:nvSpPr>
        <p:spPr bwMode="auto">
          <a:xfrm>
            <a:off x="2937073" y="1769851"/>
            <a:ext cx="1248894" cy="339871"/>
          </a:xfrm>
          <a:prstGeom prst="wedgeRectCallout">
            <a:avLst>
              <a:gd name="adj1" fmla="val -21442"/>
              <a:gd name="adj2" fmla="val 178550"/>
            </a:avLst>
          </a:prstGeom>
          <a:solidFill>
            <a:schemeClr val="tx2">
              <a:lumMod val="20000"/>
              <a:lumOff val="80000"/>
            </a:schemeClr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fr-FR" b="1" dirty="0" err="1" smtClean="0"/>
              <a:t>Quel</a:t>
            </a:r>
            <a:r>
              <a:rPr lang="en-US" altLang="fr-FR" b="1" dirty="0" smtClean="0"/>
              <a:t> </a:t>
            </a:r>
            <a:r>
              <a:rPr lang="en-US" altLang="fr-FR" b="1" dirty="0" err="1" smtClean="0"/>
              <a:t>est</a:t>
            </a:r>
            <a:r>
              <a:rPr lang="en-US" altLang="fr-FR" b="1" dirty="0" smtClean="0"/>
              <a:t> </a:t>
            </a:r>
            <a:r>
              <a:rPr lang="en-US" altLang="fr-FR" b="1" dirty="0" err="1" smtClean="0"/>
              <a:t>sa</a:t>
            </a:r>
            <a:r>
              <a:rPr lang="en-US" altLang="fr-FR" b="1" dirty="0" smtClean="0"/>
              <a:t> </a:t>
            </a:r>
            <a:r>
              <a:rPr lang="en-US" altLang="fr-FR" b="1" dirty="0" err="1" smtClean="0"/>
              <a:t>valeur</a:t>
            </a:r>
            <a:r>
              <a:rPr lang="en-US" altLang="fr-FR" b="1" dirty="0" smtClean="0"/>
              <a:t> ?</a:t>
            </a:r>
            <a:endParaRPr lang="en-US" altLang="fr-FR" b="1" dirty="0"/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3117347" y="2371112"/>
            <a:ext cx="8356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TCP</a:t>
            </a:r>
            <a:endParaRPr lang="fr-FR" sz="800" dirty="0">
              <a:solidFill>
                <a:schemeClr val="tx1"/>
              </a:solidFill>
              <a:latin typeface="Josefin Sans" pitchFamily="2" charset="0"/>
            </a:endParaRPr>
          </a:p>
        </p:txBody>
      </p:sp>
      <p:sp>
        <p:nvSpPr>
          <p:cNvPr id="57" name="AutoShape 17"/>
          <p:cNvSpPr>
            <a:spLocks noChangeArrowheads="1"/>
          </p:cNvSpPr>
          <p:nvPr/>
        </p:nvSpPr>
        <p:spPr bwMode="auto">
          <a:xfrm>
            <a:off x="3045843" y="3065198"/>
            <a:ext cx="907128" cy="323850"/>
          </a:xfrm>
          <a:prstGeom prst="wedgeRectCallout">
            <a:avLst>
              <a:gd name="adj1" fmla="val 14394"/>
              <a:gd name="adj2" fmla="val -188727"/>
            </a:avLst>
          </a:prstGeom>
          <a:solidFill>
            <a:srgbClr val="FFFF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fr-FR" sz="1200" b="1" dirty="0" smtClean="0"/>
              <a:t>0,087 </a:t>
            </a:r>
            <a:r>
              <a:rPr lang="en-US" altLang="fr-FR" sz="1200" b="1" dirty="0" err="1" smtClean="0"/>
              <a:t>fA</a:t>
            </a:r>
            <a:endParaRPr lang="en-US" altLang="fr-FR" sz="1200" b="1" dirty="0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3750423" y="2380856"/>
            <a:ext cx="835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TCP </a:t>
            </a:r>
            <a:r>
              <a:rPr lang="fr-FR" sz="1000" dirty="0" err="1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Disconnect</a:t>
            </a:r>
            <a:endParaRPr lang="fr-FR" sz="800" dirty="0">
              <a:solidFill>
                <a:schemeClr val="tx1"/>
              </a:solidFill>
              <a:latin typeface="Josefin Sans" pitchFamily="2" charset="0"/>
            </a:endParaRPr>
          </a:p>
        </p:txBody>
      </p:sp>
      <p:cxnSp>
        <p:nvCxnSpPr>
          <p:cNvPr id="13" name="Connecteur droit 12"/>
          <p:cNvCxnSpPr/>
          <p:nvPr/>
        </p:nvCxnSpPr>
        <p:spPr>
          <a:xfrm>
            <a:off x="4523527" y="836039"/>
            <a:ext cx="0" cy="4073357"/>
          </a:xfrm>
          <a:prstGeom prst="line">
            <a:avLst/>
          </a:prstGeom>
          <a:ln>
            <a:solidFill>
              <a:schemeClr val="bg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e 58"/>
          <p:cNvGrpSpPr/>
          <p:nvPr/>
        </p:nvGrpSpPr>
        <p:grpSpPr>
          <a:xfrm>
            <a:off x="4514691" y="970074"/>
            <a:ext cx="1462368" cy="1462368"/>
            <a:chOff x="1419874" y="873604"/>
            <a:chExt cx="1462368" cy="1462368"/>
          </a:xfrm>
        </p:grpSpPr>
        <p:pic>
          <p:nvPicPr>
            <p:cNvPr id="60" name="Graphique 6" descr="Ordinateur portable avec un remplissage uni">
              <a:extLst>
                <a:ext uri="{FF2B5EF4-FFF2-40B4-BE49-F238E27FC236}">
                  <a16:creationId xmlns:a16="http://schemas.microsoft.com/office/drawing/2014/main" id="{A0680B8D-FDAE-4C19-9025-858A30C99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419874" y="873604"/>
              <a:ext cx="1462368" cy="1462368"/>
            </a:xfrm>
            <a:prstGeom prst="rect">
              <a:avLst/>
            </a:prstGeom>
          </p:spPr>
        </p:pic>
        <p:sp>
          <p:nvSpPr>
            <p:cNvPr id="61" name="ZoneTexte 60"/>
            <p:cNvSpPr txBox="1"/>
            <p:nvPr/>
          </p:nvSpPr>
          <p:spPr>
            <a:xfrm>
              <a:off x="1627305" y="899716"/>
              <a:ext cx="731290" cy="2769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solidFill>
                    <a:schemeClr val="tx1"/>
                  </a:solidFill>
                </a:rPr>
                <a:t>CLIENT</a:t>
              </a:r>
              <a:endParaRPr lang="fr-FR" sz="1200" dirty="0">
                <a:solidFill>
                  <a:schemeClr val="tx1"/>
                </a:solidFill>
              </a:endParaRPr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1790162" y="1428910"/>
              <a:ext cx="709641" cy="24622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000" dirty="0" smtClean="0">
                  <a:solidFill>
                    <a:schemeClr val="tx1"/>
                  </a:solidFill>
                </a:rPr>
                <a:t>10 </a:t>
              </a:r>
              <a:r>
                <a:rPr lang="fr-FR" sz="1000" dirty="0" err="1" smtClean="0">
                  <a:solidFill>
                    <a:schemeClr val="tx1"/>
                  </a:solidFill>
                </a:rPr>
                <a:t>pA</a:t>
              </a:r>
              <a:r>
                <a:rPr lang="fr-FR" sz="1000" dirty="0" smtClean="0">
                  <a:solidFill>
                    <a:schemeClr val="tx1"/>
                  </a:solidFill>
                </a:rPr>
                <a:t>/V</a:t>
              </a:r>
              <a:endParaRPr lang="fr-FR" sz="1000" dirty="0">
                <a:solidFill>
                  <a:schemeClr val="tx1"/>
                </a:solidFill>
              </a:endParaRPr>
            </a:p>
          </p:txBody>
        </p:sp>
      </p:grpSp>
      <p:sp>
        <p:nvSpPr>
          <p:cNvPr id="64" name="Rectangle 63"/>
          <p:cNvSpPr>
            <a:spLocks noChangeArrowheads="1"/>
          </p:cNvSpPr>
          <p:nvPr/>
        </p:nvSpPr>
        <p:spPr bwMode="auto">
          <a:xfrm>
            <a:off x="5454736" y="1002815"/>
            <a:ext cx="2507946" cy="26161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buFont typeface="Times" panose="02020603050405020304" pitchFamily="18" charset="0"/>
              <a:buNone/>
            </a:pPr>
            <a:r>
              <a:rPr lang="en-US" altLang="fr-FR" sz="11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&gt; </a:t>
            </a:r>
            <a:r>
              <a:rPr lang="en-US" altLang="fr-FR" sz="1100" b="1" dirty="0" smtClean="0">
                <a:solidFill>
                  <a:srgbClr val="FFFF00"/>
                </a:solidFill>
              </a:rPr>
              <a:t>caput</a:t>
            </a:r>
            <a:r>
              <a:rPr lang="en-US" altLang="fr-FR" sz="11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LHR-CF21:GammeCons 5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71317" y="1539217"/>
            <a:ext cx="117762" cy="21879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riangle isocèle 14"/>
          <p:cNvSpPr/>
          <p:nvPr/>
        </p:nvSpPr>
        <p:spPr>
          <a:xfrm flipV="1">
            <a:off x="5474740" y="1603755"/>
            <a:ext cx="114340" cy="103045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5" name="Connecteur droit 64"/>
          <p:cNvCxnSpPr/>
          <p:nvPr/>
        </p:nvCxnSpPr>
        <p:spPr>
          <a:xfrm flipV="1">
            <a:off x="5245874" y="2099487"/>
            <a:ext cx="1" cy="483728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>
            <a:off x="0" y="4958834"/>
            <a:ext cx="16001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err="1" smtClean="0">
                <a:solidFill>
                  <a:schemeClr val="tx1"/>
                </a:solidFill>
              </a:rPr>
              <a:t>L.Daudin</a:t>
            </a:r>
            <a:r>
              <a:rPr lang="fr-FR" sz="600" dirty="0" smtClean="0">
                <a:solidFill>
                  <a:schemeClr val="tx1"/>
                </a:solidFill>
              </a:rPr>
              <a:t> – RIF </a:t>
            </a:r>
            <a:r>
              <a:rPr lang="fr-FR" sz="600" dirty="0" err="1" smtClean="0">
                <a:solidFill>
                  <a:schemeClr val="tx1"/>
                </a:solidFill>
              </a:rPr>
              <a:t>IJCLab</a:t>
            </a:r>
            <a:r>
              <a:rPr lang="fr-FR" sz="600" dirty="0" smtClean="0">
                <a:solidFill>
                  <a:schemeClr val="tx1"/>
                </a:solidFill>
              </a:rPr>
              <a:t>  Avril-2022 -  </a:t>
            </a:r>
            <a:fld id="{A2D9AD90-1A26-436A-964E-1506DD6EF20C}" type="slidenum">
              <a:rPr lang="fr-FR" sz="600" smtClean="0">
                <a:solidFill>
                  <a:schemeClr val="tx1"/>
                </a:solidFill>
              </a:rPr>
              <a:t>29</a:t>
            </a:fld>
            <a:r>
              <a:rPr lang="fr-FR" sz="600" dirty="0" smtClean="0">
                <a:solidFill>
                  <a:schemeClr val="tx1"/>
                </a:solidFill>
              </a:rPr>
              <a:t>/38</a:t>
            </a:r>
            <a:endParaRPr lang="fr-FR" sz="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81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t="4023"/>
          <a:stretch/>
        </p:blipFill>
        <p:spPr>
          <a:xfrm>
            <a:off x="2424223" y="88612"/>
            <a:ext cx="6665339" cy="4774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417" y="1110995"/>
            <a:ext cx="603758" cy="544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Rectangle 15"/>
          <p:cNvSpPr/>
          <p:nvPr/>
        </p:nvSpPr>
        <p:spPr>
          <a:xfrm>
            <a:off x="6159796" y="233917"/>
            <a:ext cx="2296633" cy="411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/>
          <p:cNvSpPr txBox="1"/>
          <p:nvPr/>
        </p:nvSpPr>
        <p:spPr>
          <a:xfrm>
            <a:off x="0" y="4958834"/>
            <a:ext cx="16001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err="1" smtClean="0">
                <a:solidFill>
                  <a:schemeClr val="tx1"/>
                </a:solidFill>
              </a:rPr>
              <a:t>L.Daudin</a:t>
            </a:r>
            <a:r>
              <a:rPr lang="fr-FR" sz="600" dirty="0" smtClean="0">
                <a:solidFill>
                  <a:schemeClr val="tx1"/>
                </a:solidFill>
              </a:rPr>
              <a:t> – RIF </a:t>
            </a:r>
            <a:r>
              <a:rPr lang="fr-FR" sz="600" dirty="0" err="1" smtClean="0">
                <a:solidFill>
                  <a:schemeClr val="tx1"/>
                </a:solidFill>
              </a:rPr>
              <a:t>IJCLab</a:t>
            </a:r>
            <a:r>
              <a:rPr lang="fr-FR" sz="600" dirty="0" smtClean="0">
                <a:solidFill>
                  <a:schemeClr val="tx1"/>
                </a:solidFill>
              </a:rPr>
              <a:t>  Avril-2022 -  </a:t>
            </a:r>
            <a:fld id="{A2D9AD90-1A26-436A-964E-1506DD6EF20C}" type="slidenum">
              <a:rPr lang="fr-FR" sz="600" smtClean="0">
                <a:solidFill>
                  <a:schemeClr val="tx1"/>
                </a:solidFill>
              </a:rPr>
              <a:t>3</a:t>
            </a:fld>
            <a:r>
              <a:rPr lang="fr-FR" sz="600" dirty="0" smtClean="0">
                <a:solidFill>
                  <a:schemeClr val="tx1"/>
                </a:solidFill>
              </a:rPr>
              <a:t>/38</a:t>
            </a:r>
            <a:endParaRPr lang="fr-FR" sz="6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ZoneTexte 8"/>
              <p:cNvSpPr txBox="1"/>
              <p:nvPr/>
            </p:nvSpPr>
            <p:spPr>
              <a:xfrm>
                <a:off x="6308653" y="4281045"/>
                <a:ext cx="2147776" cy="4469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700" dirty="0" smtClean="0">
                    <a:solidFill>
                      <a:schemeClr val="tx1"/>
                    </a:solidFill>
                  </a:rPr>
                  <a:t>Pouvoir </a:t>
                </a:r>
                <a:r>
                  <a:rPr lang="fr-FR" sz="700" dirty="0">
                    <a:solidFill>
                      <a:schemeClr val="tx1"/>
                    </a:solidFill>
                  </a:rPr>
                  <a:t>de </a:t>
                </a:r>
                <a:r>
                  <a:rPr lang="fr-FR" sz="700" dirty="0" smtClean="0">
                    <a:solidFill>
                      <a:schemeClr val="tx1"/>
                    </a:solidFill>
                  </a:rPr>
                  <a:t>résolution PIPERADE : 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fr-FR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fr-FR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𝐹𝑊𝐻𝑀</m:t>
                        </m:r>
                      </m:den>
                    </m:f>
                  </m:oMath>
                </a14:m>
                <a:r>
                  <a:rPr lang="fr-FR" sz="700" dirty="0" smtClean="0">
                    <a:solidFill>
                      <a:schemeClr val="tx1"/>
                    </a:solidFill>
                  </a:rPr>
                  <a:t>  de 10</a:t>
                </a:r>
                <a:r>
                  <a:rPr lang="fr-FR" sz="700" baseline="30000" dirty="0" smtClean="0">
                    <a:solidFill>
                      <a:schemeClr val="tx1"/>
                    </a:solidFill>
                  </a:rPr>
                  <a:t>5</a:t>
                </a:r>
                <a:r>
                  <a:rPr lang="fr-FR" sz="700" dirty="0" smtClean="0">
                    <a:solidFill>
                      <a:schemeClr val="tx1"/>
                    </a:solidFill>
                  </a:rPr>
                  <a:t> à 10</a:t>
                </a:r>
                <a:r>
                  <a:rPr lang="fr-FR" sz="700" baseline="30000" dirty="0" smtClean="0">
                    <a:solidFill>
                      <a:schemeClr val="tx1"/>
                    </a:solidFill>
                  </a:rPr>
                  <a:t>7</a:t>
                </a:r>
                <a:r>
                  <a:rPr lang="fr-FR" sz="700" dirty="0" smtClean="0">
                    <a:solidFill>
                      <a:schemeClr val="tx1"/>
                    </a:solidFill>
                  </a:rPr>
                  <a:t> (phase </a:t>
                </a:r>
                <a:r>
                  <a:rPr lang="fr-FR" sz="700" dirty="0" err="1" smtClean="0">
                    <a:solidFill>
                      <a:schemeClr val="tx1"/>
                    </a:solidFill>
                  </a:rPr>
                  <a:t>imaging</a:t>
                </a:r>
                <a:r>
                  <a:rPr lang="fr-FR" sz="700" dirty="0" smtClean="0">
                    <a:solidFill>
                      <a:schemeClr val="tx1"/>
                    </a:solidFill>
                  </a:rPr>
                  <a:t>)</a:t>
                </a:r>
                <a:endParaRPr lang="fr-FR" sz="7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8653" y="4281045"/>
                <a:ext cx="2147776" cy="4469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ZoneTexte 20"/>
              <p:cNvSpPr txBox="1"/>
              <p:nvPr/>
            </p:nvSpPr>
            <p:spPr>
              <a:xfrm>
                <a:off x="3810001" y="4273350"/>
                <a:ext cx="1314892" cy="4623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700" dirty="0" smtClean="0">
                    <a:solidFill>
                      <a:schemeClr val="tx1"/>
                    </a:solidFill>
                  </a:rPr>
                  <a:t>Pouvoir </a:t>
                </a:r>
                <a:r>
                  <a:rPr lang="fr-FR" sz="700" dirty="0">
                    <a:solidFill>
                      <a:schemeClr val="tx1"/>
                    </a:solidFill>
                  </a:rPr>
                  <a:t>de </a:t>
                </a:r>
                <a:r>
                  <a:rPr lang="fr-FR" sz="700" dirty="0" smtClean="0">
                    <a:solidFill>
                      <a:schemeClr val="tx1"/>
                    </a:solidFill>
                  </a:rPr>
                  <a:t>résolution </a:t>
                </a:r>
                <a:r>
                  <a:rPr lang="fr-FR" sz="800" dirty="0" smtClean="0">
                    <a:solidFill>
                      <a:schemeClr val="tx1"/>
                    </a:solidFill>
                  </a:rPr>
                  <a:t>HRS :  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fr-FR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fr-FR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𝐹𝑊𝐻𝑀</m:t>
                        </m:r>
                      </m:den>
                    </m:f>
                  </m:oMath>
                </a14:m>
                <a:r>
                  <a:rPr lang="fr-FR" sz="700" dirty="0" smtClean="0">
                    <a:solidFill>
                      <a:schemeClr val="tx1"/>
                    </a:solidFill>
                  </a:rPr>
                  <a:t>  de 2,5.10</a:t>
                </a:r>
                <a:r>
                  <a:rPr lang="fr-FR" sz="700" baseline="30000" dirty="0" smtClean="0">
                    <a:solidFill>
                      <a:schemeClr val="tx1"/>
                    </a:solidFill>
                  </a:rPr>
                  <a:t>4</a:t>
                </a:r>
                <a:endParaRPr lang="fr-FR" sz="7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1" name="ZoneTexte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1" y="4273350"/>
                <a:ext cx="1314892" cy="462306"/>
              </a:xfrm>
              <a:prstGeom prst="rect">
                <a:avLst/>
              </a:prstGeom>
              <a:blipFill>
                <a:blip r:embed="rId5"/>
                <a:stretch>
                  <a:fillRect r="-18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284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oneTexte 25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1830593" y="3343607"/>
            <a:ext cx="857905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fr-FR" sz="700" b="1" dirty="0" smtClean="0">
              <a:solidFill>
                <a:schemeClr val="tx1"/>
              </a:solidFill>
              <a:latin typeface="Josefin Sans" pitchFamily="2" charset="0"/>
            </a:endParaRPr>
          </a:p>
          <a:p>
            <a:pPr algn="ctr"/>
            <a:r>
              <a:rPr lang="fr-FR" sz="700" b="1" dirty="0" smtClean="0">
                <a:solidFill>
                  <a:schemeClr val="tx1"/>
                </a:solidFill>
                <a:latin typeface="Josefin Sans" pitchFamily="2" charset="0"/>
              </a:rPr>
              <a:t>LHR-CF21:IMes</a:t>
            </a:r>
          </a:p>
          <a:p>
            <a:pPr algn="ctr"/>
            <a:r>
              <a:rPr lang="fr-FR" sz="700" b="1" dirty="0" smtClean="0">
                <a:solidFill>
                  <a:schemeClr val="tx1"/>
                </a:solidFill>
                <a:latin typeface="Josefin Sans" pitchFamily="2" charset="0"/>
              </a:rPr>
              <a:t>=</a:t>
            </a:r>
          </a:p>
          <a:p>
            <a:pPr algn="ctr"/>
            <a:r>
              <a:rPr lang="fr-FR" sz="700" b="1" dirty="0" smtClean="0">
                <a:solidFill>
                  <a:schemeClr val="tx1"/>
                </a:solidFill>
                <a:latin typeface="Josefin Sans" pitchFamily="2" charset="0"/>
              </a:rPr>
              <a:t>0,087 </a:t>
            </a:r>
            <a:r>
              <a:rPr lang="fr-FR" sz="700" b="1" dirty="0" err="1" smtClean="0">
                <a:solidFill>
                  <a:schemeClr val="tx1"/>
                </a:solidFill>
                <a:latin typeface="Josefin Sans" pitchFamily="2" charset="0"/>
              </a:rPr>
              <a:t>fA</a:t>
            </a:r>
            <a:endParaRPr lang="fr-FR" sz="700" b="1" dirty="0">
              <a:solidFill>
                <a:schemeClr val="tx1"/>
              </a:solidFill>
              <a:latin typeface="Josefin Sans" pitchFamily="2" charset="0"/>
            </a:endParaRPr>
          </a:p>
        </p:txBody>
      </p:sp>
      <p:pic>
        <p:nvPicPr>
          <p:cNvPr id="5" name="Graphique 4" descr="Ordinateur avec un remplissage uni">
            <a:extLst>
              <a:ext uri="{FF2B5EF4-FFF2-40B4-BE49-F238E27FC236}">
                <a16:creationId xmlns:a16="http://schemas.microsoft.com/office/drawing/2014/main" id="{94633045-6622-4DEC-BEFF-BDF7AE509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767968" y="2974453"/>
            <a:ext cx="1462367" cy="1462367"/>
          </a:xfrm>
          <a:prstGeom prst="rect">
            <a:avLst/>
          </a:prstGeom>
        </p:spPr>
      </p:pic>
      <p:sp>
        <p:nvSpPr>
          <p:cNvPr id="39" name="ZoneTexte 38"/>
          <p:cNvSpPr txBox="1"/>
          <p:nvPr/>
        </p:nvSpPr>
        <p:spPr>
          <a:xfrm>
            <a:off x="1692889" y="4132959"/>
            <a:ext cx="1352953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IOC EPICS « CF »</a:t>
            </a:r>
          </a:p>
          <a:p>
            <a:r>
              <a:rPr lang="fr-FR" sz="700" b="1" dirty="0" smtClean="0">
                <a:solidFill>
                  <a:schemeClr val="tx1"/>
                </a:solidFill>
              </a:rPr>
              <a:t>LHR-CF21:IMes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LHR-CF21:GammeCons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LHR-CF21:GammeAct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LHR-CF22:IMes</a:t>
            </a:r>
            <a:endParaRPr lang="fr-FR" sz="700" dirty="0">
              <a:solidFill>
                <a:schemeClr val="tx1"/>
              </a:solidFill>
            </a:endParaRPr>
          </a:p>
          <a:p>
            <a:r>
              <a:rPr lang="fr-FR" sz="700" dirty="0" smtClean="0">
                <a:solidFill>
                  <a:schemeClr val="tx1"/>
                </a:solidFill>
              </a:rPr>
              <a:t>LHR-CF22:GammeCons</a:t>
            </a:r>
            <a:endParaRPr lang="fr-FR" sz="700" dirty="0">
              <a:solidFill>
                <a:schemeClr val="tx1"/>
              </a:solidFill>
            </a:endParaRPr>
          </a:p>
          <a:p>
            <a:r>
              <a:rPr lang="fr-FR" sz="700" dirty="0" smtClean="0">
                <a:solidFill>
                  <a:schemeClr val="tx1"/>
                </a:solidFill>
              </a:rPr>
              <a:t>LHR-CF22:GammeAct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…..</a:t>
            </a:r>
            <a:endParaRPr lang="fr-FR" sz="700" dirty="0">
              <a:solidFill>
                <a:schemeClr val="tx1"/>
              </a:solidFill>
            </a:endParaRPr>
          </a:p>
        </p:txBody>
      </p:sp>
      <p:sp>
        <p:nvSpPr>
          <p:cNvPr id="40" name="Google Shape;468;p31"/>
          <p:cNvSpPr txBox="1">
            <a:spLocks noGrp="1"/>
          </p:cNvSpPr>
          <p:nvPr>
            <p:ph type="title"/>
          </p:nvPr>
        </p:nvSpPr>
        <p:spPr>
          <a:xfrm>
            <a:off x="1234334" y="233766"/>
            <a:ext cx="6236751" cy="7373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 i="1" dirty="0" smtClean="0"/>
              <a:t>Principe</a:t>
            </a:r>
            <a:r>
              <a:rPr lang="en" sz="2400" dirty="0" smtClean="0"/>
              <a:t> </a:t>
            </a:r>
            <a:r>
              <a:rPr lang="en" sz="2400" b="0" i="1" dirty="0" smtClean="0"/>
              <a:t>de</a:t>
            </a:r>
            <a:r>
              <a:rPr lang="en" sz="2400" dirty="0" smtClean="0"/>
              <a:t> </a:t>
            </a:r>
            <a:r>
              <a:rPr lang="en" sz="3200" dirty="0" smtClean="0"/>
              <a:t>CA </a:t>
            </a:r>
            <a:endParaRPr sz="2000" dirty="0"/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196" y="351605"/>
            <a:ext cx="608176" cy="548903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304187" y="933523"/>
            <a:ext cx="1462368" cy="1462368"/>
            <a:chOff x="1419874" y="873604"/>
            <a:chExt cx="1462368" cy="1462368"/>
          </a:xfrm>
        </p:grpSpPr>
        <p:pic>
          <p:nvPicPr>
            <p:cNvPr id="30" name="Graphique 6" descr="Ordinateur portable avec un remplissage uni">
              <a:extLst>
                <a:ext uri="{FF2B5EF4-FFF2-40B4-BE49-F238E27FC236}">
                  <a16:creationId xmlns:a16="http://schemas.microsoft.com/office/drawing/2014/main" id="{A0680B8D-FDAE-4C19-9025-858A30C99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419874" y="873604"/>
              <a:ext cx="1462368" cy="1462368"/>
            </a:xfrm>
            <a:prstGeom prst="rect">
              <a:avLst/>
            </a:prstGeom>
          </p:spPr>
        </p:pic>
        <p:sp>
          <p:nvSpPr>
            <p:cNvPr id="33" name="ZoneTexte 32"/>
            <p:cNvSpPr txBox="1"/>
            <p:nvPr/>
          </p:nvSpPr>
          <p:spPr>
            <a:xfrm>
              <a:off x="1627305" y="899716"/>
              <a:ext cx="731290" cy="2769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solidFill>
                    <a:schemeClr val="tx1"/>
                  </a:solidFill>
                </a:rPr>
                <a:t>CLIENT</a:t>
              </a:r>
              <a:endParaRPr lang="fr-FR" sz="1200" dirty="0">
                <a:solidFill>
                  <a:schemeClr val="tx1"/>
                </a:solidFill>
              </a:endParaRP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1790163" y="1428910"/>
              <a:ext cx="723275" cy="26161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>
              <a:solidFill>
                <a:srgbClr val="D040BB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………...</a:t>
              </a:r>
              <a:endParaRPr lang="fr-FR" sz="1100" dirty="0"/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B4FD558B-F577-48DC-8A82-52EEE8A21007}"/>
                </a:ext>
              </a:extLst>
            </p:cNvPr>
            <p:cNvSpPr txBox="1"/>
            <p:nvPr/>
          </p:nvSpPr>
          <p:spPr>
            <a:xfrm>
              <a:off x="1622315" y="1238734"/>
              <a:ext cx="105748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 dirty="0" smtClean="0">
                  <a:solidFill>
                    <a:schemeClr val="tx1"/>
                  </a:solidFill>
                  <a:latin typeface="Josefin Sans" pitchFamily="2" charset="0"/>
                </a:rPr>
                <a:t>LHR-CF21:IMes</a:t>
              </a:r>
              <a:endParaRPr lang="fr-FR" sz="800" b="1" dirty="0">
                <a:solidFill>
                  <a:schemeClr val="tx1"/>
                </a:solidFill>
                <a:latin typeface="Josefin Sans" pitchFamily="2" charset="0"/>
              </a:endParaRPr>
            </a:p>
          </p:txBody>
        </p:sp>
      </p:grpSp>
      <p:cxnSp>
        <p:nvCxnSpPr>
          <p:cNvPr id="36" name="Connecteur droit 35"/>
          <p:cNvCxnSpPr/>
          <p:nvPr/>
        </p:nvCxnSpPr>
        <p:spPr>
          <a:xfrm flipH="1" flipV="1">
            <a:off x="230616" y="2588594"/>
            <a:ext cx="8354647" cy="3765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 flipV="1">
            <a:off x="1035371" y="2102339"/>
            <a:ext cx="1" cy="483728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233702" y="2387104"/>
            <a:ext cx="8356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Ethernet</a:t>
            </a:r>
            <a:endParaRPr lang="fr-FR" sz="900" b="1" dirty="0">
              <a:solidFill>
                <a:schemeClr val="tx1"/>
              </a:solidFill>
              <a:latin typeface="Josefin Sans" pitchFamily="2" charset="0"/>
            </a:endParaRPr>
          </a:p>
        </p:txBody>
      </p:sp>
      <p:sp>
        <p:nvSpPr>
          <p:cNvPr id="48" name="AutoShape 16"/>
          <p:cNvSpPr>
            <a:spLocks noChangeArrowheads="1"/>
          </p:cNvSpPr>
          <p:nvPr/>
        </p:nvSpPr>
        <p:spPr bwMode="auto">
          <a:xfrm>
            <a:off x="1587559" y="1514096"/>
            <a:ext cx="1246089" cy="399397"/>
          </a:xfrm>
          <a:prstGeom prst="wedgeRectCallout">
            <a:avLst>
              <a:gd name="adj1" fmla="val -21442"/>
              <a:gd name="adj2" fmla="val 208091"/>
            </a:avLst>
          </a:prstGeom>
          <a:solidFill>
            <a:schemeClr val="tx2">
              <a:lumMod val="20000"/>
              <a:lumOff val="80000"/>
            </a:schemeClr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fr-FR" b="1" dirty="0" smtClean="0"/>
              <a:t>Qui a la PV  “</a:t>
            </a:r>
            <a:r>
              <a:rPr lang="en-US" altLang="fr-FR" sz="900" b="1" dirty="0" smtClean="0"/>
              <a:t>LHR-CF21:IMes</a:t>
            </a:r>
            <a:r>
              <a:rPr lang="en-US" altLang="fr-FR" b="1" dirty="0" smtClean="0"/>
              <a:t>”?</a:t>
            </a:r>
            <a:endParaRPr lang="en-US" altLang="fr-FR" b="1" dirty="0"/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1242908" y="967209"/>
            <a:ext cx="1956473" cy="26161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buFont typeface="Times" panose="02020603050405020304" pitchFamily="18" charset="0"/>
              <a:buNone/>
            </a:pPr>
            <a:r>
              <a:rPr lang="en-US" altLang="fr-FR" sz="11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&gt; </a:t>
            </a:r>
            <a:r>
              <a:rPr lang="en-US" altLang="fr-FR" sz="1100" b="1" dirty="0" err="1" smtClean="0">
                <a:solidFill>
                  <a:srgbClr val="FFFF00"/>
                </a:solidFill>
              </a:rPr>
              <a:t>caget</a:t>
            </a:r>
            <a:r>
              <a:rPr lang="en-US" altLang="fr-FR" sz="11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LHR-CF21:IMes 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1348743" y="2393292"/>
            <a:ext cx="8356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UDP broadcast</a:t>
            </a:r>
            <a:endParaRPr lang="fr-FR" sz="800" dirty="0">
              <a:solidFill>
                <a:schemeClr val="tx1"/>
              </a:solidFill>
              <a:latin typeface="Josefin Sans" pitchFamily="2" charset="0"/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2295298" y="2387104"/>
            <a:ext cx="835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TCP </a:t>
            </a:r>
            <a:r>
              <a:rPr lang="fr-FR" sz="1000" dirty="0" err="1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connect</a:t>
            </a:r>
            <a:endParaRPr lang="fr-FR" sz="800" dirty="0">
              <a:solidFill>
                <a:schemeClr val="tx1"/>
              </a:solidFill>
              <a:latin typeface="Josefin Sans" pitchFamily="2" charset="0"/>
            </a:endParaRPr>
          </a:p>
        </p:txBody>
      </p:sp>
      <p:cxnSp>
        <p:nvCxnSpPr>
          <p:cNvPr id="54" name="Connecteur droit 53"/>
          <p:cNvCxnSpPr/>
          <p:nvPr/>
        </p:nvCxnSpPr>
        <p:spPr>
          <a:xfrm flipH="1" flipV="1">
            <a:off x="2291591" y="2593303"/>
            <a:ext cx="3707" cy="851839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AutoShape 17"/>
          <p:cNvSpPr>
            <a:spLocks noChangeArrowheads="1"/>
          </p:cNvSpPr>
          <p:nvPr/>
        </p:nvSpPr>
        <p:spPr bwMode="auto">
          <a:xfrm>
            <a:off x="1805982" y="2924247"/>
            <a:ext cx="907128" cy="323850"/>
          </a:xfrm>
          <a:prstGeom prst="wedgeRectCallout">
            <a:avLst>
              <a:gd name="adj1" fmla="val 14394"/>
              <a:gd name="adj2" fmla="val -147740"/>
            </a:avLst>
          </a:prstGeom>
          <a:solidFill>
            <a:srgbClr val="FFFF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fr-FR" sz="1200" b="1" dirty="0" err="1" smtClean="0"/>
              <a:t>C’est</a:t>
            </a:r>
            <a:r>
              <a:rPr lang="en-US" altLang="fr-FR" sz="1200" b="1" dirty="0" smtClean="0"/>
              <a:t> MOI</a:t>
            </a:r>
            <a:endParaRPr lang="en-US" altLang="fr-FR" sz="1200" b="1" dirty="0"/>
          </a:p>
        </p:txBody>
      </p:sp>
      <p:sp>
        <p:nvSpPr>
          <p:cNvPr id="55" name="AutoShape 16"/>
          <p:cNvSpPr>
            <a:spLocks noChangeArrowheads="1"/>
          </p:cNvSpPr>
          <p:nvPr/>
        </p:nvSpPr>
        <p:spPr bwMode="auto">
          <a:xfrm>
            <a:off x="2937073" y="1769851"/>
            <a:ext cx="1248894" cy="339871"/>
          </a:xfrm>
          <a:prstGeom prst="wedgeRectCallout">
            <a:avLst>
              <a:gd name="adj1" fmla="val -21442"/>
              <a:gd name="adj2" fmla="val 178550"/>
            </a:avLst>
          </a:prstGeom>
          <a:solidFill>
            <a:schemeClr val="tx2">
              <a:lumMod val="20000"/>
              <a:lumOff val="80000"/>
            </a:schemeClr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fr-FR" b="1" dirty="0" err="1" smtClean="0"/>
              <a:t>Quel</a:t>
            </a:r>
            <a:r>
              <a:rPr lang="en-US" altLang="fr-FR" b="1" dirty="0" smtClean="0"/>
              <a:t> </a:t>
            </a:r>
            <a:r>
              <a:rPr lang="en-US" altLang="fr-FR" b="1" dirty="0" err="1" smtClean="0"/>
              <a:t>est</a:t>
            </a:r>
            <a:r>
              <a:rPr lang="en-US" altLang="fr-FR" b="1" dirty="0" smtClean="0"/>
              <a:t> </a:t>
            </a:r>
            <a:r>
              <a:rPr lang="en-US" altLang="fr-FR" b="1" dirty="0" err="1" smtClean="0"/>
              <a:t>sa</a:t>
            </a:r>
            <a:r>
              <a:rPr lang="en-US" altLang="fr-FR" b="1" dirty="0" smtClean="0"/>
              <a:t> </a:t>
            </a:r>
            <a:r>
              <a:rPr lang="en-US" altLang="fr-FR" b="1" dirty="0" err="1" smtClean="0"/>
              <a:t>valeur</a:t>
            </a:r>
            <a:r>
              <a:rPr lang="en-US" altLang="fr-FR" b="1" dirty="0" smtClean="0"/>
              <a:t> ?</a:t>
            </a:r>
            <a:endParaRPr lang="en-US" altLang="fr-FR" b="1" dirty="0"/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3117347" y="2371112"/>
            <a:ext cx="8356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TCP</a:t>
            </a:r>
            <a:endParaRPr lang="fr-FR" sz="800" dirty="0">
              <a:solidFill>
                <a:schemeClr val="tx1"/>
              </a:solidFill>
              <a:latin typeface="Josefin Sans" pitchFamily="2" charset="0"/>
            </a:endParaRPr>
          </a:p>
        </p:txBody>
      </p:sp>
      <p:sp>
        <p:nvSpPr>
          <p:cNvPr id="57" name="AutoShape 17"/>
          <p:cNvSpPr>
            <a:spLocks noChangeArrowheads="1"/>
          </p:cNvSpPr>
          <p:nvPr/>
        </p:nvSpPr>
        <p:spPr bwMode="auto">
          <a:xfrm>
            <a:off x="3045843" y="3065198"/>
            <a:ext cx="907128" cy="323850"/>
          </a:xfrm>
          <a:prstGeom prst="wedgeRectCallout">
            <a:avLst>
              <a:gd name="adj1" fmla="val 14394"/>
              <a:gd name="adj2" fmla="val -188727"/>
            </a:avLst>
          </a:prstGeom>
          <a:solidFill>
            <a:srgbClr val="FFFF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fr-FR" sz="1200" b="1" dirty="0" smtClean="0"/>
              <a:t>0,087 </a:t>
            </a:r>
            <a:r>
              <a:rPr lang="en-US" altLang="fr-FR" sz="1200" b="1" dirty="0" err="1" smtClean="0"/>
              <a:t>fA</a:t>
            </a:r>
            <a:endParaRPr lang="en-US" altLang="fr-FR" sz="1200" b="1" dirty="0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3750423" y="2380856"/>
            <a:ext cx="835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TCP </a:t>
            </a:r>
            <a:r>
              <a:rPr lang="fr-FR" sz="1000" dirty="0" err="1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Disconnect</a:t>
            </a:r>
            <a:endParaRPr lang="fr-FR" sz="800" dirty="0">
              <a:solidFill>
                <a:schemeClr val="tx1"/>
              </a:solidFill>
              <a:latin typeface="Josefin Sans" pitchFamily="2" charset="0"/>
            </a:endParaRPr>
          </a:p>
        </p:txBody>
      </p:sp>
      <p:cxnSp>
        <p:nvCxnSpPr>
          <p:cNvPr id="13" name="Connecteur droit 12"/>
          <p:cNvCxnSpPr/>
          <p:nvPr/>
        </p:nvCxnSpPr>
        <p:spPr>
          <a:xfrm>
            <a:off x="4523527" y="836039"/>
            <a:ext cx="0" cy="4073357"/>
          </a:xfrm>
          <a:prstGeom prst="line">
            <a:avLst/>
          </a:prstGeom>
          <a:ln>
            <a:solidFill>
              <a:schemeClr val="bg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e 58"/>
          <p:cNvGrpSpPr/>
          <p:nvPr/>
        </p:nvGrpSpPr>
        <p:grpSpPr>
          <a:xfrm>
            <a:off x="4514691" y="970074"/>
            <a:ext cx="1462368" cy="1462368"/>
            <a:chOff x="1419874" y="873604"/>
            <a:chExt cx="1462368" cy="1462368"/>
          </a:xfrm>
        </p:grpSpPr>
        <p:pic>
          <p:nvPicPr>
            <p:cNvPr id="60" name="Graphique 6" descr="Ordinateur portable avec un remplissage uni">
              <a:extLst>
                <a:ext uri="{FF2B5EF4-FFF2-40B4-BE49-F238E27FC236}">
                  <a16:creationId xmlns:a16="http://schemas.microsoft.com/office/drawing/2014/main" id="{A0680B8D-FDAE-4C19-9025-858A30C99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419874" y="873604"/>
              <a:ext cx="1462368" cy="1462368"/>
            </a:xfrm>
            <a:prstGeom prst="rect">
              <a:avLst/>
            </a:prstGeom>
          </p:spPr>
        </p:pic>
        <p:sp>
          <p:nvSpPr>
            <p:cNvPr id="61" name="ZoneTexte 60"/>
            <p:cNvSpPr txBox="1"/>
            <p:nvPr/>
          </p:nvSpPr>
          <p:spPr>
            <a:xfrm>
              <a:off x="1627305" y="899716"/>
              <a:ext cx="731290" cy="2769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solidFill>
                    <a:schemeClr val="tx1"/>
                  </a:solidFill>
                </a:rPr>
                <a:t>CLIENT</a:t>
              </a:r>
              <a:endParaRPr lang="fr-FR" sz="1200" dirty="0">
                <a:solidFill>
                  <a:schemeClr val="tx1"/>
                </a:solidFill>
              </a:endParaRPr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1790162" y="1428910"/>
              <a:ext cx="709641" cy="24622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000" dirty="0" smtClean="0">
                  <a:solidFill>
                    <a:schemeClr val="tx1"/>
                  </a:solidFill>
                </a:rPr>
                <a:t>10 </a:t>
              </a:r>
              <a:r>
                <a:rPr lang="fr-FR" sz="1000" dirty="0" err="1" smtClean="0">
                  <a:solidFill>
                    <a:schemeClr val="tx1"/>
                  </a:solidFill>
                </a:rPr>
                <a:t>pA</a:t>
              </a:r>
              <a:r>
                <a:rPr lang="fr-FR" sz="1000" dirty="0" smtClean="0">
                  <a:solidFill>
                    <a:schemeClr val="tx1"/>
                  </a:solidFill>
                </a:rPr>
                <a:t>/V</a:t>
              </a:r>
              <a:endParaRPr lang="fr-FR" sz="1000" dirty="0">
                <a:solidFill>
                  <a:schemeClr val="tx1"/>
                </a:solidFill>
              </a:endParaRPr>
            </a:p>
          </p:txBody>
        </p:sp>
      </p:grpSp>
      <p:sp>
        <p:nvSpPr>
          <p:cNvPr id="64" name="Rectangle 63"/>
          <p:cNvSpPr>
            <a:spLocks noChangeArrowheads="1"/>
          </p:cNvSpPr>
          <p:nvPr/>
        </p:nvSpPr>
        <p:spPr bwMode="auto">
          <a:xfrm>
            <a:off x="5454736" y="1002815"/>
            <a:ext cx="2507946" cy="26161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buFont typeface="Times" panose="02020603050405020304" pitchFamily="18" charset="0"/>
              <a:buNone/>
            </a:pPr>
            <a:r>
              <a:rPr lang="en-US" altLang="fr-FR" sz="11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&gt; </a:t>
            </a:r>
            <a:r>
              <a:rPr lang="en-US" altLang="fr-FR" sz="1100" b="1" dirty="0" smtClean="0">
                <a:solidFill>
                  <a:srgbClr val="FFFF00"/>
                </a:solidFill>
              </a:rPr>
              <a:t>caput</a:t>
            </a:r>
            <a:r>
              <a:rPr lang="en-US" altLang="fr-FR" sz="11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LHR-CF21:GammeCons 5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71317" y="1539217"/>
            <a:ext cx="117762" cy="21879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riangle isocèle 14"/>
          <p:cNvSpPr/>
          <p:nvPr/>
        </p:nvSpPr>
        <p:spPr>
          <a:xfrm flipV="1">
            <a:off x="5474740" y="1603755"/>
            <a:ext cx="114340" cy="103045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5" name="Connecteur droit 64"/>
          <p:cNvCxnSpPr/>
          <p:nvPr/>
        </p:nvCxnSpPr>
        <p:spPr>
          <a:xfrm flipV="1">
            <a:off x="5245874" y="2099487"/>
            <a:ext cx="1" cy="483728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AutoShape 16"/>
          <p:cNvSpPr>
            <a:spLocks noChangeArrowheads="1"/>
          </p:cNvSpPr>
          <p:nvPr/>
        </p:nvSpPr>
        <p:spPr bwMode="auto">
          <a:xfrm>
            <a:off x="5805523" y="1297499"/>
            <a:ext cx="1288451" cy="409301"/>
          </a:xfrm>
          <a:prstGeom prst="wedgeRectCallout">
            <a:avLst>
              <a:gd name="adj1" fmla="val -27610"/>
              <a:gd name="adj2" fmla="val 252573"/>
            </a:avLst>
          </a:prstGeom>
          <a:solidFill>
            <a:schemeClr val="tx2">
              <a:lumMod val="20000"/>
              <a:lumOff val="80000"/>
            </a:schemeClr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fr-FR" sz="800" b="1" dirty="0" smtClean="0"/>
              <a:t>Qui a la PV </a:t>
            </a:r>
          </a:p>
          <a:p>
            <a:r>
              <a:rPr lang="en-US" altLang="fr-FR" sz="700" b="1" dirty="0" smtClean="0"/>
              <a:t>LHR-CF21:GammeCons</a:t>
            </a:r>
            <a:r>
              <a:rPr lang="en-US" altLang="fr-FR" sz="800" b="1" dirty="0"/>
              <a:t> </a:t>
            </a:r>
            <a:r>
              <a:rPr lang="en-US" altLang="fr-FR" sz="800" b="1" dirty="0" smtClean="0"/>
              <a:t>?</a:t>
            </a:r>
            <a:endParaRPr lang="en-US" altLang="fr-FR" sz="800" b="1" dirty="0"/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5499472" y="2395891"/>
            <a:ext cx="8356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UDP broadcast</a:t>
            </a:r>
            <a:endParaRPr lang="fr-FR" sz="800" dirty="0">
              <a:solidFill>
                <a:schemeClr val="tx1"/>
              </a:solidFill>
              <a:latin typeface="Josefin Sans" pitchFamily="2" charset="0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0" y="4958834"/>
            <a:ext cx="16001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err="1" smtClean="0">
                <a:solidFill>
                  <a:schemeClr val="tx1"/>
                </a:solidFill>
              </a:rPr>
              <a:t>L.Daudin</a:t>
            </a:r>
            <a:r>
              <a:rPr lang="fr-FR" sz="600" dirty="0" smtClean="0">
                <a:solidFill>
                  <a:schemeClr val="tx1"/>
                </a:solidFill>
              </a:rPr>
              <a:t> – RIF </a:t>
            </a:r>
            <a:r>
              <a:rPr lang="fr-FR" sz="600" dirty="0" err="1" smtClean="0">
                <a:solidFill>
                  <a:schemeClr val="tx1"/>
                </a:solidFill>
              </a:rPr>
              <a:t>IJCLab</a:t>
            </a:r>
            <a:r>
              <a:rPr lang="fr-FR" sz="600" dirty="0" smtClean="0">
                <a:solidFill>
                  <a:schemeClr val="tx1"/>
                </a:solidFill>
              </a:rPr>
              <a:t>  Avril-2022 -  </a:t>
            </a:r>
            <a:fld id="{A2D9AD90-1A26-436A-964E-1506DD6EF20C}" type="slidenum">
              <a:rPr lang="fr-FR" sz="600" smtClean="0">
                <a:solidFill>
                  <a:schemeClr val="tx1"/>
                </a:solidFill>
              </a:rPr>
              <a:t>30</a:t>
            </a:fld>
            <a:r>
              <a:rPr lang="fr-FR" sz="600" dirty="0" smtClean="0">
                <a:solidFill>
                  <a:schemeClr val="tx1"/>
                </a:solidFill>
              </a:rPr>
              <a:t>/38</a:t>
            </a:r>
            <a:endParaRPr lang="fr-FR" sz="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52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ZoneTexte 71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5296632" y="3314236"/>
            <a:ext cx="857905" cy="4770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fr-FR" sz="700" b="1" dirty="0" smtClean="0">
              <a:solidFill>
                <a:schemeClr val="tx1"/>
              </a:solidFill>
              <a:latin typeface="Josefin Sans" pitchFamily="2" charset="0"/>
            </a:endParaRPr>
          </a:p>
          <a:p>
            <a:pPr algn="ctr"/>
            <a:r>
              <a:rPr lang="fr-FR" sz="600" b="1" dirty="0" smtClean="0">
                <a:solidFill>
                  <a:schemeClr val="tx1"/>
                </a:solidFill>
                <a:latin typeface="Josefin Sans" pitchFamily="2" charset="0"/>
              </a:rPr>
              <a:t>LHR-CF21:</a:t>
            </a:r>
          </a:p>
          <a:p>
            <a:pPr algn="ctr"/>
            <a:r>
              <a:rPr lang="fr-FR" sz="600" b="1" dirty="0" err="1" smtClean="0">
                <a:solidFill>
                  <a:schemeClr val="tx1"/>
                </a:solidFill>
                <a:latin typeface="Josefin Sans" pitchFamily="2" charset="0"/>
              </a:rPr>
              <a:t>GammeAct</a:t>
            </a:r>
            <a:r>
              <a:rPr lang="fr-FR" sz="600" b="1" dirty="0" smtClean="0">
                <a:solidFill>
                  <a:schemeClr val="tx1"/>
                </a:solidFill>
                <a:latin typeface="Josefin Sans" pitchFamily="2" charset="0"/>
              </a:rPr>
              <a:t> = 4</a:t>
            </a:r>
          </a:p>
          <a:p>
            <a:pPr algn="ctr"/>
            <a:endParaRPr lang="fr-FR" sz="600" b="1" dirty="0">
              <a:solidFill>
                <a:schemeClr val="tx1"/>
              </a:solidFill>
              <a:latin typeface="Josefin Sans" pitchFamily="2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1830593" y="3343607"/>
            <a:ext cx="857905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fr-FR" sz="700" b="1" dirty="0" smtClean="0">
              <a:solidFill>
                <a:schemeClr val="tx1"/>
              </a:solidFill>
              <a:latin typeface="Josefin Sans" pitchFamily="2" charset="0"/>
            </a:endParaRPr>
          </a:p>
          <a:p>
            <a:pPr algn="ctr"/>
            <a:r>
              <a:rPr lang="fr-FR" sz="700" b="1" dirty="0" smtClean="0">
                <a:solidFill>
                  <a:schemeClr val="tx1"/>
                </a:solidFill>
                <a:latin typeface="Josefin Sans" pitchFamily="2" charset="0"/>
              </a:rPr>
              <a:t>LHR-CF21:IMes</a:t>
            </a:r>
          </a:p>
          <a:p>
            <a:pPr algn="ctr"/>
            <a:r>
              <a:rPr lang="fr-FR" sz="700" b="1" dirty="0" smtClean="0">
                <a:solidFill>
                  <a:schemeClr val="tx1"/>
                </a:solidFill>
                <a:latin typeface="Josefin Sans" pitchFamily="2" charset="0"/>
              </a:rPr>
              <a:t>=</a:t>
            </a:r>
          </a:p>
          <a:p>
            <a:pPr algn="ctr"/>
            <a:r>
              <a:rPr lang="fr-FR" sz="700" b="1" dirty="0" smtClean="0">
                <a:solidFill>
                  <a:schemeClr val="tx1"/>
                </a:solidFill>
                <a:latin typeface="Josefin Sans" pitchFamily="2" charset="0"/>
              </a:rPr>
              <a:t>0,087 </a:t>
            </a:r>
            <a:r>
              <a:rPr lang="fr-FR" sz="700" b="1" dirty="0" err="1" smtClean="0">
                <a:solidFill>
                  <a:schemeClr val="tx1"/>
                </a:solidFill>
                <a:latin typeface="Josefin Sans" pitchFamily="2" charset="0"/>
              </a:rPr>
              <a:t>fA</a:t>
            </a:r>
            <a:endParaRPr lang="fr-FR" sz="700" b="1" dirty="0">
              <a:solidFill>
                <a:schemeClr val="tx1"/>
              </a:solidFill>
              <a:latin typeface="Josefin Sans" pitchFamily="2" charset="0"/>
            </a:endParaRPr>
          </a:p>
        </p:txBody>
      </p:sp>
      <p:pic>
        <p:nvPicPr>
          <p:cNvPr id="5" name="Graphique 4" descr="Ordinateur avec un remplissage uni">
            <a:extLst>
              <a:ext uri="{FF2B5EF4-FFF2-40B4-BE49-F238E27FC236}">
                <a16:creationId xmlns:a16="http://schemas.microsoft.com/office/drawing/2014/main" id="{94633045-6622-4DEC-BEFF-BDF7AE509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767968" y="2974453"/>
            <a:ext cx="1462367" cy="1462367"/>
          </a:xfrm>
          <a:prstGeom prst="rect">
            <a:avLst/>
          </a:prstGeom>
        </p:spPr>
      </p:pic>
      <p:sp>
        <p:nvSpPr>
          <p:cNvPr id="39" name="ZoneTexte 38"/>
          <p:cNvSpPr txBox="1"/>
          <p:nvPr/>
        </p:nvSpPr>
        <p:spPr>
          <a:xfrm>
            <a:off x="1692889" y="4132959"/>
            <a:ext cx="1352953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IOC EPICS « CF »</a:t>
            </a:r>
          </a:p>
          <a:p>
            <a:r>
              <a:rPr lang="fr-FR" sz="700" b="1" dirty="0" smtClean="0">
                <a:solidFill>
                  <a:schemeClr val="tx1"/>
                </a:solidFill>
              </a:rPr>
              <a:t>LHR-CF21:IMes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LHR-CF21:GammeCons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LHR-CF21:GammeAct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LHR-CF22:IMes</a:t>
            </a:r>
            <a:endParaRPr lang="fr-FR" sz="700" dirty="0">
              <a:solidFill>
                <a:schemeClr val="tx1"/>
              </a:solidFill>
            </a:endParaRPr>
          </a:p>
          <a:p>
            <a:r>
              <a:rPr lang="fr-FR" sz="700" dirty="0" smtClean="0">
                <a:solidFill>
                  <a:schemeClr val="tx1"/>
                </a:solidFill>
              </a:rPr>
              <a:t>LHR-CF22:GammeCons</a:t>
            </a:r>
            <a:endParaRPr lang="fr-FR" sz="700" dirty="0">
              <a:solidFill>
                <a:schemeClr val="tx1"/>
              </a:solidFill>
            </a:endParaRPr>
          </a:p>
          <a:p>
            <a:r>
              <a:rPr lang="fr-FR" sz="700" dirty="0" smtClean="0">
                <a:solidFill>
                  <a:schemeClr val="tx1"/>
                </a:solidFill>
              </a:rPr>
              <a:t>LHR-CF22:GammeAct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…..</a:t>
            </a:r>
            <a:endParaRPr lang="fr-FR" sz="700" dirty="0">
              <a:solidFill>
                <a:schemeClr val="tx1"/>
              </a:solidFill>
            </a:endParaRPr>
          </a:p>
        </p:txBody>
      </p:sp>
      <p:sp>
        <p:nvSpPr>
          <p:cNvPr id="40" name="Google Shape;468;p31"/>
          <p:cNvSpPr txBox="1">
            <a:spLocks noGrp="1"/>
          </p:cNvSpPr>
          <p:nvPr>
            <p:ph type="title"/>
          </p:nvPr>
        </p:nvSpPr>
        <p:spPr>
          <a:xfrm>
            <a:off x="1234334" y="233766"/>
            <a:ext cx="6236751" cy="7373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 i="1" dirty="0" smtClean="0"/>
              <a:t>Principe</a:t>
            </a:r>
            <a:r>
              <a:rPr lang="en" sz="2400" dirty="0" smtClean="0"/>
              <a:t> </a:t>
            </a:r>
            <a:r>
              <a:rPr lang="en" sz="2400" b="0" i="1" dirty="0" smtClean="0"/>
              <a:t>de</a:t>
            </a:r>
            <a:r>
              <a:rPr lang="en" sz="2400" dirty="0" smtClean="0"/>
              <a:t> </a:t>
            </a:r>
            <a:r>
              <a:rPr lang="en" sz="3200" dirty="0" smtClean="0"/>
              <a:t>CA </a:t>
            </a:r>
            <a:endParaRPr sz="2000" dirty="0"/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196" y="351605"/>
            <a:ext cx="608176" cy="548903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304187" y="933523"/>
            <a:ext cx="1462368" cy="1462368"/>
            <a:chOff x="1419874" y="873604"/>
            <a:chExt cx="1462368" cy="1462368"/>
          </a:xfrm>
        </p:grpSpPr>
        <p:pic>
          <p:nvPicPr>
            <p:cNvPr id="30" name="Graphique 6" descr="Ordinateur portable avec un remplissage uni">
              <a:extLst>
                <a:ext uri="{FF2B5EF4-FFF2-40B4-BE49-F238E27FC236}">
                  <a16:creationId xmlns:a16="http://schemas.microsoft.com/office/drawing/2014/main" id="{A0680B8D-FDAE-4C19-9025-858A30C99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419874" y="873604"/>
              <a:ext cx="1462368" cy="1462368"/>
            </a:xfrm>
            <a:prstGeom prst="rect">
              <a:avLst/>
            </a:prstGeom>
          </p:spPr>
        </p:pic>
        <p:sp>
          <p:nvSpPr>
            <p:cNvPr id="33" name="ZoneTexte 32"/>
            <p:cNvSpPr txBox="1"/>
            <p:nvPr/>
          </p:nvSpPr>
          <p:spPr>
            <a:xfrm>
              <a:off x="1627305" y="899716"/>
              <a:ext cx="731290" cy="2769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solidFill>
                    <a:schemeClr val="tx1"/>
                  </a:solidFill>
                </a:rPr>
                <a:t>CLIENT</a:t>
              </a:r>
              <a:endParaRPr lang="fr-FR" sz="1200" dirty="0">
                <a:solidFill>
                  <a:schemeClr val="tx1"/>
                </a:solidFill>
              </a:endParaRP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1790163" y="1428910"/>
              <a:ext cx="723275" cy="26161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>
              <a:solidFill>
                <a:srgbClr val="D040BB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………...</a:t>
              </a:r>
              <a:endParaRPr lang="fr-FR" sz="1100" dirty="0"/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B4FD558B-F577-48DC-8A82-52EEE8A21007}"/>
                </a:ext>
              </a:extLst>
            </p:cNvPr>
            <p:cNvSpPr txBox="1"/>
            <p:nvPr/>
          </p:nvSpPr>
          <p:spPr>
            <a:xfrm>
              <a:off x="1622315" y="1238734"/>
              <a:ext cx="105748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 dirty="0" smtClean="0">
                  <a:solidFill>
                    <a:schemeClr val="tx1"/>
                  </a:solidFill>
                  <a:latin typeface="Josefin Sans" pitchFamily="2" charset="0"/>
                </a:rPr>
                <a:t>LHR-CF21:IMes</a:t>
              </a:r>
              <a:endParaRPr lang="fr-FR" sz="800" b="1" dirty="0">
                <a:solidFill>
                  <a:schemeClr val="tx1"/>
                </a:solidFill>
                <a:latin typeface="Josefin Sans" pitchFamily="2" charset="0"/>
              </a:endParaRPr>
            </a:p>
          </p:txBody>
        </p:sp>
      </p:grpSp>
      <p:cxnSp>
        <p:nvCxnSpPr>
          <p:cNvPr id="36" name="Connecteur droit 35"/>
          <p:cNvCxnSpPr/>
          <p:nvPr/>
        </p:nvCxnSpPr>
        <p:spPr>
          <a:xfrm flipH="1" flipV="1">
            <a:off x="230616" y="2588594"/>
            <a:ext cx="8354647" cy="3765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 flipV="1">
            <a:off x="1035371" y="2102339"/>
            <a:ext cx="1" cy="483728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233702" y="2387104"/>
            <a:ext cx="8356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Ethernet</a:t>
            </a:r>
            <a:endParaRPr lang="fr-FR" sz="900" b="1" dirty="0">
              <a:solidFill>
                <a:schemeClr val="tx1"/>
              </a:solidFill>
              <a:latin typeface="Josefin Sans" pitchFamily="2" charset="0"/>
            </a:endParaRPr>
          </a:p>
        </p:txBody>
      </p:sp>
      <p:sp>
        <p:nvSpPr>
          <p:cNvPr id="48" name="AutoShape 16"/>
          <p:cNvSpPr>
            <a:spLocks noChangeArrowheads="1"/>
          </p:cNvSpPr>
          <p:nvPr/>
        </p:nvSpPr>
        <p:spPr bwMode="auto">
          <a:xfrm>
            <a:off x="1587559" y="1514096"/>
            <a:ext cx="1246089" cy="399397"/>
          </a:xfrm>
          <a:prstGeom prst="wedgeRectCallout">
            <a:avLst>
              <a:gd name="adj1" fmla="val -21442"/>
              <a:gd name="adj2" fmla="val 208091"/>
            </a:avLst>
          </a:prstGeom>
          <a:solidFill>
            <a:schemeClr val="tx2">
              <a:lumMod val="20000"/>
              <a:lumOff val="80000"/>
            </a:schemeClr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fr-FR" b="1" dirty="0" smtClean="0"/>
              <a:t>Qui a la PV  “</a:t>
            </a:r>
            <a:r>
              <a:rPr lang="en-US" altLang="fr-FR" sz="900" b="1" dirty="0" smtClean="0"/>
              <a:t>LHR-CF21:IMes</a:t>
            </a:r>
            <a:r>
              <a:rPr lang="en-US" altLang="fr-FR" b="1" dirty="0" smtClean="0"/>
              <a:t>”?</a:t>
            </a:r>
            <a:endParaRPr lang="en-US" altLang="fr-FR" b="1" dirty="0"/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1242908" y="967209"/>
            <a:ext cx="1956473" cy="26161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buFont typeface="Times" panose="02020603050405020304" pitchFamily="18" charset="0"/>
              <a:buNone/>
            </a:pPr>
            <a:r>
              <a:rPr lang="en-US" altLang="fr-FR" sz="11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&gt; </a:t>
            </a:r>
            <a:r>
              <a:rPr lang="en-US" altLang="fr-FR" sz="1100" b="1" dirty="0" err="1" smtClean="0">
                <a:solidFill>
                  <a:srgbClr val="FFFF00"/>
                </a:solidFill>
              </a:rPr>
              <a:t>caget</a:t>
            </a:r>
            <a:r>
              <a:rPr lang="en-US" altLang="fr-FR" sz="11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LHR-CF21:IMes 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1348743" y="2393292"/>
            <a:ext cx="8356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UDP broadcast</a:t>
            </a:r>
            <a:endParaRPr lang="fr-FR" sz="800" dirty="0">
              <a:solidFill>
                <a:schemeClr val="tx1"/>
              </a:solidFill>
              <a:latin typeface="Josefin Sans" pitchFamily="2" charset="0"/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2295298" y="2387104"/>
            <a:ext cx="835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TCP </a:t>
            </a:r>
            <a:r>
              <a:rPr lang="fr-FR" sz="1000" dirty="0" err="1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connect</a:t>
            </a:r>
            <a:endParaRPr lang="fr-FR" sz="800" dirty="0">
              <a:solidFill>
                <a:schemeClr val="tx1"/>
              </a:solidFill>
              <a:latin typeface="Josefin Sans" pitchFamily="2" charset="0"/>
            </a:endParaRPr>
          </a:p>
        </p:txBody>
      </p:sp>
      <p:cxnSp>
        <p:nvCxnSpPr>
          <p:cNvPr id="54" name="Connecteur droit 53"/>
          <p:cNvCxnSpPr/>
          <p:nvPr/>
        </p:nvCxnSpPr>
        <p:spPr>
          <a:xfrm flipH="1" flipV="1">
            <a:off x="2291591" y="2593303"/>
            <a:ext cx="3707" cy="851839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AutoShape 17"/>
          <p:cNvSpPr>
            <a:spLocks noChangeArrowheads="1"/>
          </p:cNvSpPr>
          <p:nvPr/>
        </p:nvSpPr>
        <p:spPr bwMode="auto">
          <a:xfrm>
            <a:off x="1805982" y="2924247"/>
            <a:ext cx="907128" cy="323850"/>
          </a:xfrm>
          <a:prstGeom prst="wedgeRectCallout">
            <a:avLst>
              <a:gd name="adj1" fmla="val 14394"/>
              <a:gd name="adj2" fmla="val -147740"/>
            </a:avLst>
          </a:prstGeom>
          <a:solidFill>
            <a:srgbClr val="FFFF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fr-FR" sz="1200" b="1" dirty="0" err="1" smtClean="0"/>
              <a:t>C’est</a:t>
            </a:r>
            <a:r>
              <a:rPr lang="en-US" altLang="fr-FR" sz="1200" b="1" dirty="0" smtClean="0"/>
              <a:t> MOI</a:t>
            </a:r>
            <a:endParaRPr lang="en-US" altLang="fr-FR" sz="1200" b="1" dirty="0"/>
          </a:p>
        </p:txBody>
      </p:sp>
      <p:sp>
        <p:nvSpPr>
          <p:cNvPr id="55" name="AutoShape 16"/>
          <p:cNvSpPr>
            <a:spLocks noChangeArrowheads="1"/>
          </p:cNvSpPr>
          <p:nvPr/>
        </p:nvSpPr>
        <p:spPr bwMode="auto">
          <a:xfrm>
            <a:off x="2937073" y="1769851"/>
            <a:ext cx="1248894" cy="339871"/>
          </a:xfrm>
          <a:prstGeom prst="wedgeRectCallout">
            <a:avLst>
              <a:gd name="adj1" fmla="val -21442"/>
              <a:gd name="adj2" fmla="val 178550"/>
            </a:avLst>
          </a:prstGeom>
          <a:solidFill>
            <a:schemeClr val="tx2">
              <a:lumMod val="20000"/>
              <a:lumOff val="80000"/>
            </a:schemeClr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fr-FR" b="1" dirty="0" err="1" smtClean="0"/>
              <a:t>Quel</a:t>
            </a:r>
            <a:r>
              <a:rPr lang="en-US" altLang="fr-FR" b="1" dirty="0" smtClean="0"/>
              <a:t> </a:t>
            </a:r>
            <a:r>
              <a:rPr lang="en-US" altLang="fr-FR" b="1" dirty="0" err="1" smtClean="0"/>
              <a:t>est</a:t>
            </a:r>
            <a:r>
              <a:rPr lang="en-US" altLang="fr-FR" b="1" dirty="0" smtClean="0"/>
              <a:t> </a:t>
            </a:r>
            <a:r>
              <a:rPr lang="en-US" altLang="fr-FR" b="1" dirty="0" err="1" smtClean="0"/>
              <a:t>sa</a:t>
            </a:r>
            <a:r>
              <a:rPr lang="en-US" altLang="fr-FR" b="1" dirty="0" smtClean="0"/>
              <a:t> </a:t>
            </a:r>
            <a:r>
              <a:rPr lang="en-US" altLang="fr-FR" b="1" dirty="0" err="1" smtClean="0"/>
              <a:t>valeur</a:t>
            </a:r>
            <a:r>
              <a:rPr lang="en-US" altLang="fr-FR" b="1" dirty="0" smtClean="0"/>
              <a:t> ?</a:t>
            </a:r>
            <a:endParaRPr lang="en-US" altLang="fr-FR" b="1" dirty="0"/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3117347" y="2371112"/>
            <a:ext cx="8356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TCP</a:t>
            </a:r>
            <a:endParaRPr lang="fr-FR" sz="800" dirty="0">
              <a:solidFill>
                <a:schemeClr val="tx1"/>
              </a:solidFill>
              <a:latin typeface="Josefin Sans" pitchFamily="2" charset="0"/>
            </a:endParaRPr>
          </a:p>
        </p:txBody>
      </p:sp>
      <p:sp>
        <p:nvSpPr>
          <p:cNvPr id="57" name="AutoShape 17"/>
          <p:cNvSpPr>
            <a:spLocks noChangeArrowheads="1"/>
          </p:cNvSpPr>
          <p:nvPr/>
        </p:nvSpPr>
        <p:spPr bwMode="auto">
          <a:xfrm>
            <a:off x="3045843" y="3065198"/>
            <a:ext cx="907128" cy="323850"/>
          </a:xfrm>
          <a:prstGeom prst="wedgeRectCallout">
            <a:avLst>
              <a:gd name="adj1" fmla="val 14394"/>
              <a:gd name="adj2" fmla="val -188727"/>
            </a:avLst>
          </a:prstGeom>
          <a:solidFill>
            <a:srgbClr val="FFFF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fr-FR" sz="1200" b="1" dirty="0" smtClean="0"/>
              <a:t>0,087 </a:t>
            </a:r>
            <a:r>
              <a:rPr lang="en-US" altLang="fr-FR" sz="1200" b="1" dirty="0" err="1" smtClean="0"/>
              <a:t>fA</a:t>
            </a:r>
            <a:endParaRPr lang="en-US" altLang="fr-FR" sz="1200" b="1" dirty="0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3750423" y="2380856"/>
            <a:ext cx="835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TCP </a:t>
            </a:r>
            <a:r>
              <a:rPr lang="fr-FR" sz="1000" dirty="0" err="1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Disconnect</a:t>
            </a:r>
            <a:endParaRPr lang="fr-FR" sz="800" dirty="0">
              <a:solidFill>
                <a:schemeClr val="tx1"/>
              </a:solidFill>
              <a:latin typeface="Josefin Sans" pitchFamily="2" charset="0"/>
            </a:endParaRPr>
          </a:p>
        </p:txBody>
      </p:sp>
      <p:cxnSp>
        <p:nvCxnSpPr>
          <p:cNvPr id="13" name="Connecteur droit 12"/>
          <p:cNvCxnSpPr/>
          <p:nvPr/>
        </p:nvCxnSpPr>
        <p:spPr>
          <a:xfrm>
            <a:off x="4523527" y="836039"/>
            <a:ext cx="0" cy="4073357"/>
          </a:xfrm>
          <a:prstGeom prst="line">
            <a:avLst/>
          </a:prstGeom>
          <a:ln>
            <a:solidFill>
              <a:schemeClr val="bg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e 58"/>
          <p:cNvGrpSpPr/>
          <p:nvPr/>
        </p:nvGrpSpPr>
        <p:grpSpPr>
          <a:xfrm>
            <a:off x="4514691" y="970074"/>
            <a:ext cx="1462368" cy="1462368"/>
            <a:chOff x="1419874" y="873604"/>
            <a:chExt cx="1462368" cy="1462368"/>
          </a:xfrm>
        </p:grpSpPr>
        <p:pic>
          <p:nvPicPr>
            <p:cNvPr id="60" name="Graphique 6" descr="Ordinateur portable avec un remplissage uni">
              <a:extLst>
                <a:ext uri="{FF2B5EF4-FFF2-40B4-BE49-F238E27FC236}">
                  <a16:creationId xmlns:a16="http://schemas.microsoft.com/office/drawing/2014/main" id="{A0680B8D-FDAE-4C19-9025-858A30C99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419874" y="873604"/>
              <a:ext cx="1462368" cy="1462368"/>
            </a:xfrm>
            <a:prstGeom prst="rect">
              <a:avLst/>
            </a:prstGeom>
          </p:spPr>
        </p:pic>
        <p:sp>
          <p:nvSpPr>
            <p:cNvPr id="61" name="ZoneTexte 60"/>
            <p:cNvSpPr txBox="1"/>
            <p:nvPr/>
          </p:nvSpPr>
          <p:spPr>
            <a:xfrm>
              <a:off x="1627305" y="899716"/>
              <a:ext cx="731290" cy="2769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solidFill>
                    <a:schemeClr val="tx1"/>
                  </a:solidFill>
                </a:rPr>
                <a:t>CLIENT</a:t>
              </a:r>
              <a:endParaRPr lang="fr-FR" sz="1200" dirty="0">
                <a:solidFill>
                  <a:schemeClr val="tx1"/>
                </a:solidFill>
              </a:endParaRPr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1790162" y="1428910"/>
              <a:ext cx="709641" cy="24622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000" dirty="0" smtClean="0">
                  <a:solidFill>
                    <a:schemeClr val="tx1"/>
                  </a:solidFill>
                </a:rPr>
                <a:t>10 </a:t>
              </a:r>
              <a:r>
                <a:rPr lang="fr-FR" sz="1000" dirty="0" err="1" smtClean="0">
                  <a:solidFill>
                    <a:schemeClr val="tx1"/>
                  </a:solidFill>
                </a:rPr>
                <a:t>pA</a:t>
              </a:r>
              <a:r>
                <a:rPr lang="fr-FR" sz="1000" dirty="0" smtClean="0">
                  <a:solidFill>
                    <a:schemeClr val="tx1"/>
                  </a:solidFill>
                </a:rPr>
                <a:t>/V</a:t>
              </a:r>
              <a:endParaRPr lang="fr-FR" sz="1000" dirty="0">
                <a:solidFill>
                  <a:schemeClr val="tx1"/>
                </a:solidFill>
              </a:endParaRPr>
            </a:p>
          </p:txBody>
        </p:sp>
      </p:grpSp>
      <p:sp>
        <p:nvSpPr>
          <p:cNvPr id="64" name="Rectangle 63"/>
          <p:cNvSpPr>
            <a:spLocks noChangeArrowheads="1"/>
          </p:cNvSpPr>
          <p:nvPr/>
        </p:nvSpPr>
        <p:spPr bwMode="auto">
          <a:xfrm>
            <a:off x="5454736" y="1002815"/>
            <a:ext cx="2507946" cy="26161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buFont typeface="Times" panose="02020603050405020304" pitchFamily="18" charset="0"/>
              <a:buNone/>
            </a:pPr>
            <a:r>
              <a:rPr lang="en-US" altLang="fr-FR" sz="11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&gt; </a:t>
            </a:r>
            <a:r>
              <a:rPr lang="en-US" altLang="fr-FR" sz="1100" b="1" dirty="0" smtClean="0">
                <a:solidFill>
                  <a:srgbClr val="FFFF00"/>
                </a:solidFill>
              </a:rPr>
              <a:t>caput</a:t>
            </a:r>
            <a:r>
              <a:rPr lang="en-US" altLang="fr-FR" sz="11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LHR-CF21:GammeCons 5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71317" y="1539217"/>
            <a:ext cx="117762" cy="21879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riangle isocèle 14"/>
          <p:cNvSpPr/>
          <p:nvPr/>
        </p:nvSpPr>
        <p:spPr>
          <a:xfrm flipV="1">
            <a:off x="5474740" y="1603755"/>
            <a:ext cx="114340" cy="103045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5" name="Connecteur droit 64"/>
          <p:cNvCxnSpPr/>
          <p:nvPr/>
        </p:nvCxnSpPr>
        <p:spPr>
          <a:xfrm flipV="1">
            <a:off x="5245874" y="2099487"/>
            <a:ext cx="1" cy="483728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AutoShape 16"/>
          <p:cNvSpPr>
            <a:spLocks noChangeArrowheads="1"/>
          </p:cNvSpPr>
          <p:nvPr/>
        </p:nvSpPr>
        <p:spPr bwMode="auto">
          <a:xfrm>
            <a:off x="5805523" y="1297499"/>
            <a:ext cx="1288451" cy="409301"/>
          </a:xfrm>
          <a:prstGeom prst="wedgeRectCallout">
            <a:avLst>
              <a:gd name="adj1" fmla="val -27610"/>
              <a:gd name="adj2" fmla="val 252573"/>
            </a:avLst>
          </a:prstGeom>
          <a:solidFill>
            <a:schemeClr val="tx2">
              <a:lumMod val="20000"/>
              <a:lumOff val="80000"/>
            </a:schemeClr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fr-FR" sz="800" b="1" dirty="0" smtClean="0"/>
              <a:t>Qui a la PV </a:t>
            </a:r>
          </a:p>
          <a:p>
            <a:r>
              <a:rPr lang="en-US" altLang="fr-FR" sz="700" b="1" dirty="0" smtClean="0"/>
              <a:t>LHR-CF21:GammeCons</a:t>
            </a:r>
            <a:r>
              <a:rPr lang="en-US" altLang="fr-FR" sz="800" b="1" dirty="0"/>
              <a:t> </a:t>
            </a:r>
            <a:r>
              <a:rPr lang="en-US" altLang="fr-FR" sz="800" b="1" dirty="0" smtClean="0"/>
              <a:t>?</a:t>
            </a:r>
            <a:endParaRPr lang="en-US" altLang="fr-FR" sz="800" b="1" dirty="0"/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5499472" y="2395891"/>
            <a:ext cx="8356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UDP broadcast</a:t>
            </a:r>
            <a:endParaRPr lang="fr-FR" sz="800" dirty="0">
              <a:solidFill>
                <a:schemeClr val="tx1"/>
              </a:solidFill>
              <a:latin typeface="Josefin Sans" pitchFamily="2" charset="0"/>
            </a:endParaRPr>
          </a:p>
        </p:txBody>
      </p:sp>
      <p:pic>
        <p:nvPicPr>
          <p:cNvPr id="68" name="Graphique 4" descr="Ordinateur avec un remplissage uni">
            <a:extLst>
              <a:ext uri="{FF2B5EF4-FFF2-40B4-BE49-F238E27FC236}">
                <a16:creationId xmlns:a16="http://schemas.microsoft.com/office/drawing/2014/main" id="{94633045-6622-4DEC-BEFF-BDF7AE509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46507" y="2911101"/>
            <a:ext cx="1462367" cy="1462367"/>
          </a:xfrm>
          <a:prstGeom prst="rect">
            <a:avLst/>
          </a:prstGeom>
        </p:spPr>
      </p:pic>
      <p:sp>
        <p:nvSpPr>
          <p:cNvPr id="70" name="AutoShape 17"/>
          <p:cNvSpPr>
            <a:spLocks noChangeArrowheads="1"/>
          </p:cNvSpPr>
          <p:nvPr/>
        </p:nvSpPr>
        <p:spPr bwMode="auto">
          <a:xfrm>
            <a:off x="5708488" y="2911100"/>
            <a:ext cx="907128" cy="257649"/>
          </a:xfrm>
          <a:prstGeom prst="wedgeRectCallout">
            <a:avLst>
              <a:gd name="adj1" fmla="val 15207"/>
              <a:gd name="adj2" fmla="val -166209"/>
            </a:avLst>
          </a:prstGeom>
          <a:solidFill>
            <a:srgbClr val="FFFF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fr-FR" sz="1050" b="1" dirty="0" err="1" smtClean="0"/>
              <a:t>C’est</a:t>
            </a:r>
            <a:r>
              <a:rPr lang="en-US" altLang="fr-FR" sz="1050" b="1" dirty="0" smtClean="0"/>
              <a:t> MOI</a:t>
            </a:r>
            <a:endParaRPr lang="en-US" altLang="fr-FR" sz="1050" b="1" dirty="0"/>
          </a:p>
        </p:txBody>
      </p:sp>
      <p:sp>
        <p:nvSpPr>
          <p:cNvPr id="71" name="ZoneTexte 70"/>
          <p:cNvSpPr txBox="1"/>
          <p:nvPr/>
        </p:nvSpPr>
        <p:spPr>
          <a:xfrm>
            <a:off x="5054481" y="4076894"/>
            <a:ext cx="1352953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IOC EPICS « CF »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LHR-CF21:IMes</a:t>
            </a:r>
          </a:p>
          <a:p>
            <a:r>
              <a:rPr lang="fr-FR" sz="700" b="1" dirty="0" smtClean="0">
                <a:solidFill>
                  <a:schemeClr val="tx1"/>
                </a:solidFill>
              </a:rPr>
              <a:t>LHR-CF21:GammeCons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LHR-CF21:GammeAct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LHR-CF22:IMes</a:t>
            </a:r>
            <a:endParaRPr lang="fr-FR" sz="700" dirty="0">
              <a:solidFill>
                <a:schemeClr val="tx1"/>
              </a:solidFill>
            </a:endParaRPr>
          </a:p>
          <a:p>
            <a:r>
              <a:rPr lang="fr-FR" sz="700" dirty="0" smtClean="0">
                <a:solidFill>
                  <a:schemeClr val="tx1"/>
                </a:solidFill>
              </a:rPr>
              <a:t>LHR-CF22:GammeCons</a:t>
            </a:r>
            <a:endParaRPr lang="fr-FR" sz="700" dirty="0">
              <a:solidFill>
                <a:schemeClr val="tx1"/>
              </a:solidFill>
            </a:endParaRPr>
          </a:p>
          <a:p>
            <a:r>
              <a:rPr lang="fr-FR" sz="700" dirty="0" smtClean="0">
                <a:solidFill>
                  <a:schemeClr val="tx1"/>
                </a:solidFill>
              </a:rPr>
              <a:t>LHR-CF22:GammeAct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…..</a:t>
            </a:r>
            <a:endParaRPr lang="fr-FR" sz="700" dirty="0">
              <a:solidFill>
                <a:schemeClr val="tx1"/>
              </a:solidFill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0" y="4958834"/>
            <a:ext cx="16001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err="1" smtClean="0">
                <a:solidFill>
                  <a:schemeClr val="tx1"/>
                </a:solidFill>
              </a:rPr>
              <a:t>L.Daudin</a:t>
            </a:r>
            <a:r>
              <a:rPr lang="fr-FR" sz="600" dirty="0" smtClean="0">
                <a:solidFill>
                  <a:schemeClr val="tx1"/>
                </a:solidFill>
              </a:rPr>
              <a:t> – RIF </a:t>
            </a:r>
            <a:r>
              <a:rPr lang="fr-FR" sz="600" dirty="0" err="1" smtClean="0">
                <a:solidFill>
                  <a:schemeClr val="tx1"/>
                </a:solidFill>
              </a:rPr>
              <a:t>IJCLab</a:t>
            </a:r>
            <a:r>
              <a:rPr lang="fr-FR" sz="600" dirty="0" smtClean="0">
                <a:solidFill>
                  <a:schemeClr val="tx1"/>
                </a:solidFill>
              </a:rPr>
              <a:t>  Avril-2022 -  </a:t>
            </a:r>
            <a:fld id="{A2D9AD90-1A26-436A-964E-1506DD6EF20C}" type="slidenum">
              <a:rPr lang="fr-FR" sz="600" smtClean="0">
                <a:solidFill>
                  <a:schemeClr val="tx1"/>
                </a:solidFill>
              </a:rPr>
              <a:t>31</a:t>
            </a:fld>
            <a:r>
              <a:rPr lang="fr-FR" sz="600" dirty="0" smtClean="0">
                <a:solidFill>
                  <a:schemeClr val="tx1"/>
                </a:solidFill>
              </a:rPr>
              <a:t>/38</a:t>
            </a:r>
            <a:endParaRPr lang="fr-FR" sz="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59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ZoneTexte 71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5296632" y="3314236"/>
            <a:ext cx="857905" cy="4770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fr-FR" sz="700" b="1" dirty="0" smtClean="0">
              <a:solidFill>
                <a:schemeClr val="tx1"/>
              </a:solidFill>
              <a:latin typeface="Josefin Sans" pitchFamily="2" charset="0"/>
            </a:endParaRPr>
          </a:p>
          <a:p>
            <a:pPr algn="ctr"/>
            <a:r>
              <a:rPr lang="fr-FR" sz="600" b="1" dirty="0" smtClean="0">
                <a:solidFill>
                  <a:schemeClr val="tx1"/>
                </a:solidFill>
                <a:latin typeface="Josefin Sans" pitchFamily="2" charset="0"/>
              </a:rPr>
              <a:t>LHR-CF21:</a:t>
            </a:r>
          </a:p>
          <a:p>
            <a:pPr algn="ctr"/>
            <a:r>
              <a:rPr lang="fr-FR" sz="600" b="1" dirty="0" err="1" smtClean="0">
                <a:solidFill>
                  <a:schemeClr val="tx1"/>
                </a:solidFill>
                <a:latin typeface="Josefin Sans" pitchFamily="2" charset="0"/>
              </a:rPr>
              <a:t>GammeAct</a:t>
            </a:r>
            <a:r>
              <a:rPr lang="fr-FR" sz="600" b="1" dirty="0" smtClean="0">
                <a:solidFill>
                  <a:schemeClr val="tx1"/>
                </a:solidFill>
                <a:latin typeface="Josefin Sans" pitchFamily="2" charset="0"/>
              </a:rPr>
              <a:t> = 4</a:t>
            </a:r>
          </a:p>
          <a:p>
            <a:pPr algn="ctr"/>
            <a:endParaRPr lang="fr-FR" sz="600" b="1" dirty="0">
              <a:solidFill>
                <a:schemeClr val="tx1"/>
              </a:solidFill>
              <a:latin typeface="Josefin Sans" pitchFamily="2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1830593" y="3343607"/>
            <a:ext cx="857905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fr-FR" sz="700" b="1" dirty="0" smtClean="0">
              <a:solidFill>
                <a:schemeClr val="tx1"/>
              </a:solidFill>
              <a:latin typeface="Josefin Sans" pitchFamily="2" charset="0"/>
            </a:endParaRPr>
          </a:p>
          <a:p>
            <a:pPr algn="ctr"/>
            <a:r>
              <a:rPr lang="fr-FR" sz="700" b="1" dirty="0" smtClean="0">
                <a:solidFill>
                  <a:schemeClr val="tx1"/>
                </a:solidFill>
                <a:latin typeface="Josefin Sans" pitchFamily="2" charset="0"/>
              </a:rPr>
              <a:t>LHR-CF21:IMes</a:t>
            </a:r>
          </a:p>
          <a:p>
            <a:pPr algn="ctr"/>
            <a:r>
              <a:rPr lang="fr-FR" sz="700" b="1" dirty="0" smtClean="0">
                <a:solidFill>
                  <a:schemeClr val="tx1"/>
                </a:solidFill>
                <a:latin typeface="Josefin Sans" pitchFamily="2" charset="0"/>
              </a:rPr>
              <a:t>=</a:t>
            </a:r>
          </a:p>
          <a:p>
            <a:pPr algn="ctr"/>
            <a:r>
              <a:rPr lang="fr-FR" sz="700" b="1" dirty="0" smtClean="0">
                <a:solidFill>
                  <a:schemeClr val="tx1"/>
                </a:solidFill>
                <a:latin typeface="Josefin Sans" pitchFamily="2" charset="0"/>
              </a:rPr>
              <a:t>0,087 </a:t>
            </a:r>
            <a:r>
              <a:rPr lang="fr-FR" sz="700" b="1" dirty="0" err="1" smtClean="0">
                <a:solidFill>
                  <a:schemeClr val="tx1"/>
                </a:solidFill>
                <a:latin typeface="Josefin Sans" pitchFamily="2" charset="0"/>
              </a:rPr>
              <a:t>fA</a:t>
            </a:r>
            <a:endParaRPr lang="fr-FR" sz="700" b="1" dirty="0">
              <a:solidFill>
                <a:schemeClr val="tx1"/>
              </a:solidFill>
              <a:latin typeface="Josefin Sans" pitchFamily="2" charset="0"/>
            </a:endParaRPr>
          </a:p>
        </p:txBody>
      </p:sp>
      <p:pic>
        <p:nvPicPr>
          <p:cNvPr id="5" name="Graphique 4" descr="Ordinateur avec un remplissage uni">
            <a:extLst>
              <a:ext uri="{FF2B5EF4-FFF2-40B4-BE49-F238E27FC236}">
                <a16:creationId xmlns:a16="http://schemas.microsoft.com/office/drawing/2014/main" id="{94633045-6622-4DEC-BEFF-BDF7AE509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767968" y="2974453"/>
            <a:ext cx="1462367" cy="1462367"/>
          </a:xfrm>
          <a:prstGeom prst="rect">
            <a:avLst/>
          </a:prstGeom>
        </p:spPr>
      </p:pic>
      <p:sp>
        <p:nvSpPr>
          <p:cNvPr id="39" name="ZoneTexte 38"/>
          <p:cNvSpPr txBox="1"/>
          <p:nvPr/>
        </p:nvSpPr>
        <p:spPr>
          <a:xfrm>
            <a:off x="1692889" y="4132959"/>
            <a:ext cx="1352953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IOC EPICS « CF »</a:t>
            </a:r>
          </a:p>
          <a:p>
            <a:r>
              <a:rPr lang="fr-FR" sz="700" b="1" dirty="0" smtClean="0">
                <a:solidFill>
                  <a:schemeClr val="tx1"/>
                </a:solidFill>
              </a:rPr>
              <a:t>LHR-CF21:IMes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LHR-CF21:GammeCons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LHR-CF21:GammeAct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LHR-CF22:IMes</a:t>
            </a:r>
            <a:endParaRPr lang="fr-FR" sz="700" dirty="0">
              <a:solidFill>
                <a:schemeClr val="tx1"/>
              </a:solidFill>
            </a:endParaRPr>
          </a:p>
          <a:p>
            <a:r>
              <a:rPr lang="fr-FR" sz="700" dirty="0" smtClean="0">
                <a:solidFill>
                  <a:schemeClr val="tx1"/>
                </a:solidFill>
              </a:rPr>
              <a:t>LHR-CF22:GammeCons</a:t>
            </a:r>
            <a:endParaRPr lang="fr-FR" sz="700" dirty="0">
              <a:solidFill>
                <a:schemeClr val="tx1"/>
              </a:solidFill>
            </a:endParaRPr>
          </a:p>
          <a:p>
            <a:r>
              <a:rPr lang="fr-FR" sz="700" dirty="0" smtClean="0">
                <a:solidFill>
                  <a:schemeClr val="tx1"/>
                </a:solidFill>
              </a:rPr>
              <a:t>LHR-CF22:GammeAct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…..</a:t>
            </a:r>
            <a:endParaRPr lang="fr-FR" sz="700" dirty="0">
              <a:solidFill>
                <a:schemeClr val="tx1"/>
              </a:solidFill>
            </a:endParaRPr>
          </a:p>
        </p:txBody>
      </p:sp>
      <p:sp>
        <p:nvSpPr>
          <p:cNvPr id="40" name="Google Shape;468;p31"/>
          <p:cNvSpPr txBox="1">
            <a:spLocks noGrp="1"/>
          </p:cNvSpPr>
          <p:nvPr>
            <p:ph type="title"/>
          </p:nvPr>
        </p:nvSpPr>
        <p:spPr>
          <a:xfrm>
            <a:off x="1234334" y="233766"/>
            <a:ext cx="6236751" cy="7373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 i="1" dirty="0" smtClean="0"/>
              <a:t>Principe</a:t>
            </a:r>
            <a:r>
              <a:rPr lang="en" sz="2400" dirty="0" smtClean="0"/>
              <a:t> </a:t>
            </a:r>
            <a:r>
              <a:rPr lang="en" sz="2400" b="0" i="1" dirty="0" smtClean="0"/>
              <a:t>de</a:t>
            </a:r>
            <a:r>
              <a:rPr lang="en" sz="2400" dirty="0" smtClean="0"/>
              <a:t> </a:t>
            </a:r>
            <a:r>
              <a:rPr lang="en" sz="3200" dirty="0" smtClean="0"/>
              <a:t>CA </a:t>
            </a:r>
            <a:endParaRPr sz="2000" dirty="0"/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196" y="351605"/>
            <a:ext cx="608176" cy="548903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304187" y="933523"/>
            <a:ext cx="1462368" cy="1462368"/>
            <a:chOff x="1419874" y="873604"/>
            <a:chExt cx="1462368" cy="1462368"/>
          </a:xfrm>
        </p:grpSpPr>
        <p:pic>
          <p:nvPicPr>
            <p:cNvPr id="30" name="Graphique 6" descr="Ordinateur portable avec un remplissage uni">
              <a:extLst>
                <a:ext uri="{FF2B5EF4-FFF2-40B4-BE49-F238E27FC236}">
                  <a16:creationId xmlns:a16="http://schemas.microsoft.com/office/drawing/2014/main" id="{A0680B8D-FDAE-4C19-9025-858A30C99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419874" y="873604"/>
              <a:ext cx="1462368" cy="1462368"/>
            </a:xfrm>
            <a:prstGeom prst="rect">
              <a:avLst/>
            </a:prstGeom>
          </p:spPr>
        </p:pic>
        <p:sp>
          <p:nvSpPr>
            <p:cNvPr id="33" name="ZoneTexte 32"/>
            <p:cNvSpPr txBox="1"/>
            <p:nvPr/>
          </p:nvSpPr>
          <p:spPr>
            <a:xfrm>
              <a:off x="1627305" y="899716"/>
              <a:ext cx="731290" cy="2769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solidFill>
                    <a:schemeClr val="tx1"/>
                  </a:solidFill>
                </a:rPr>
                <a:t>CLIENT</a:t>
              </a:r>
              <a:endParaRPr lang="fr-FR" sz="1200" dirty="0">
                <a:solidFill>
                  <a:schemeClr val="tx1"/>
                </a:solidFill>
              </a:endParaRP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1790163" y="1428910"/>
              <a:ext cx="723275" cy="26161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>
              <a:solidFill>
                <a:srgbClr val="D040BB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………...</a:t>
              </a:r>
              <a:endParaRPr lang="fr-FR" sz="1100" dirty="0"/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B4FD558B-F577-48DC-8A82-52EEE8A21007}"/>
                </a:ext>
              </a:extLst>
            </p:cNvPr>
            <p:cNvSpPr txBox="1"/>
            <p:nvPr/>
          </p:nvSpPr>
          <p:spPr>
            <a:xfrm>
              <a:off x="1622315" y="1238734"/>
              <a:ext cx="105748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 dirty="0" smtClean="0">
                  <a:solidFill>
                    <a:schemeClr val="tx1"/>
                  </a:solidFill>
                  <a:latin typeface="Josefin Sans" pitchFamily="2" charset="0"/>
                </a:rPr>
                <a:t>LHR-CF21:IMes</a:t>
              </a:r>
              <a:endParaRPr lang="fr-FR" sz="800" b="1" dirty="0">
                <a:solidFill>
                  <a:schemeClr val="tx1"/>
                </a:solidFill>
                <a:latin typeface="Josefin Sans" pitchFamily="2" charset="0"/>
              </a:endParaRPr>
            </a:p>
          </p:txBody>
        </p:sp>
      </p:grpSp>
      <p:cxnSp>
        <p:nvCxnSpPr>
          <p:cNvPr id="36" name="Connecteur droit 35"/>
          <p:cNvCxnSpPr/>
          <p:nvPr/>
        </p:nvCxnSpPr>
        <p:spPr>
          <a:xfrm flipH="1" flipV="1">
            <a:off x="230616" y="2588594"/>
            <a:ext cx="8354647" cy="3765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 flipV="1">
            <a:off x="1035371" y="2102339"/>
            <a:ext cx="1" cy="483728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233702" y="2387104"/>
            <a:ext cx="8356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Ethernet</a:t>
            </a:r>
            <a:endParaRPr lang="fr-FR" sz="900" b="1" dirty="0">
              <a:solidFill>
                <a:schemeClr val="tx1"/>
              </a:solidFill>
              <a:latin typeface="Josefin Sans" pitchFamily="2" charset="0"/>
            </a:endParaRPr>
          </a:p>
        </p:txBody>
      </p:sp>
      <p:sp>
        <p:nvSpPr>
          <p:cNvPr id="48" name="AutoShape 16"/>
          <p:cNvSpPr>
            <a:spLocks noChangeArrowheads="1"/>
          </p:cNvSpPr>
          <p:nvPr/>
        </p:nvSpPr>
        <p:spPr bwMode="auto">
          <a:xfrm>
            <a:off x="1587559" y="1514096"/>
            <a:ext cx="1246089" cy="399397"/>
          </a:xfrm>
          <a:prstGeom prst="wedgeRectCallout">
            <a:avLst>
              <a:gd name="adj1" fmla="val -21442"/>
              <a:gd name="adj2" fmla="val 208091"/>
            </a:avLst>
          </a:prstGeom>
          <a:solidFill>
            <a:schemeClr val="tx2">
              <a:lumMod val="20000"/>
              <a:lumOff val="80000"/>
            </a:schemeClr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fr-FR" b="1" dirty="0" smtClean="0"/>
              <a:t>Qui a la PV  “</a:t>
            </a:r>
            <a:r>
              <a:rPr lang="en-US" altLang="fr-FR" sz="900" b="1" dirty="0" smtClean="0"/>
              <a:t>LHR-CF21:IMes</a:t>
            </a:r>
            <a:r>
              <a:rPr lang="en-US" altLang="fr-FR" b="1" dirty="0" smtClean="0"/>
              <a:t>”?</a:t>
            </a:r>
            <a:endParaRPr lang="en-US" altLang="fr-FR" b="1" dirty="0"/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1242908" y="967209"/>
            <a:ext cx="1956473" cy="26161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buFont typeface="Times" panose="02020603050405020304" pitchFamily="18" charset="0"/>
              <a:buNone/>
            </a:pPr>
            <a:r>
              <a:rPr lang="en-US" altLang="fr-FR" sz="11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&gt; </a:t>
            </a:r>
            <a:r>
              <a:rPr lang="en-US" altLang="fr-FR" sz="1100" b="1" dirty="0" err="1" smtClean="0">
                <a:solidFill>
                  <a:srgbClr val="FFFF00"/>
                </a:solidFill>
              </a:rPr>
              <a:t>caget</a:t>
            </a:r>
            <a:r>
              <a:rPr lang="en-US" altLang="fr-FR" sz="11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LHR-CF21:IMes 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1348743" y="2393292"/>
            <a:ext cx="8356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UDP broadcast</a:t>
            </a:r>
            <a:endParaRPr lang="fr-FR" sz="800" dirty="0">
              <a:solidFill>
                <a:schemeClr val="tx1"/>
              </a:solidFill>
              <a:latin typeface="Josefin Sans" pitchFamily="2" charset="0"/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2295298" y="2387104"/>
            <a:ext cx="835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TCP </a:t>
            </a:r>
            <a:r>
              <a:rPr lang="fr-FR" sz="1000" dirty="0" err="1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connect</a:t>
            </a:r>
            <a:endParaRPr lang="fr-FR" sz="800" dirty="0">
              <a:solidFill>
                <a:schemeClr val="tx1"/>
              </a:solidFill>
              <a:latin typeface="Josefin Sans" pitchFamily="2" charset="0"/>
            </a:endParaRPr>
          </a:p>
        </p:txBody>
      </p:sp>
      <p:cxnSp>
        <p:nvCxnSpPr>
          <p:cNvPr id="54" name="Connecteur droit 53"/>
          <p:cNvCxnSpPr/>
          <p:nvPr/>
        </p:nvCxnSpPr>
        <p:spPr>
          <a:xfrm flipH="1" flipV="1">
            <a:off x="2291591" y="2593303"/>
            <a:ext cx="3707" cy="851839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AutoShape 17"/>
          <p:cNvSpPr>
            <a:spLocks noChangeArrowheads="1"/>
          </p:cNvSpPr>
          <p:nvPr/>
        </p:nvSpPr>
        <p:spPr bwMode="auto">
          <a:xfrm>
            <a:off x="1805982" y="2924247"/>
            <a:ext cx="907128" cy="323850"/>
          </a:xfrm>
          <a:prstGeom prst="wedgeRectCallout">
            <a:avLst>
              <a:gd name="adj1" fmla="val 14394"/>
              <a:gd name="adj2" fmla="val -147740"/>
            </a:avLst>
          </a:prstGeom>
          <a:solidFill>
            <a:srgbClr val="FFFF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fr-FR" sz="1200" b="1" dirty="0" err="1" smtClean="0"/>
              <a:t>C’est</a:t>
            </a:r>
            <a:r>
              <a:rPr lang="en-US" altLang="fr-FR" sz="1200" b="1" dirty="0" smtClean="0"/>
              <a:t> MOI</a:t>
            </a:r>
            <a:endParaRPr lang="en-US" altLang="fr-FR" sz="1200" b="1" dirty="0"/>
          </a:p>
        </p:txBody>
      </p:sp>
      <p:sp>
        <p:nvSpPr>
          <p:cNvPr id="55" name="AutoShape 16"/>
          <p:cNvSpPr>
            <a:spLocks noChangeArrowheads="1"/>
          </p:cNvSpPr>
          <p:nvPr/>
        </p:nvSpPr>
        <p:spPr bwMode="auto">
          <a:xfrm>
            <a:off x="2937073" y="1769851"/>
            <a:ext cx="1248894" cy="339871"/>
          </a:xfrm>
          <a:prstGeom prst="wedgeRectCallout">
            <a:avLst>
              <a:gd name="adj1" fmla="val -21442"/>
              <a:gd name="adj2" fmla="val 178550"/>
            </a:avLst>
          </a:prstGeom>
          <a:solidFill>
            <a:schemeClr val="tx2">
              <a:lumMod val="20000"/>
              <a:lumOff val="80000"/>
            </a:schemeClr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fr-FR" b="1" dirty="0" err="1" smtClean="0"/>
              <a:t>Quel</a:t>
            </a:r>
            <a:r>
              <a:rPr lang="en-US" altLang="fr-FR" b="1" dirty="0" smtClean="0"/>
              <a:t> </a:t>
            </a:r>
            <a:r>
              <a:rPr lang="en-US" altLang="fr-FR" b="1" dirty="0" err="1" smtClean="0"/>
              <a:t>est</a:t>
            </a:r>
            <a:r>
              <a:rPr lang="en-US" altLang="fr-FR" b="1" dirty="0" smtClean="0"/>
              <a:t> </a:t>
            </a:r>
            <a:r>
              <a:rPr lang="en-US" altLang="fr-FR" b="1" dirty="0" err="1" smtClean="0"/>
              <a:t>sa</a:t>
            </a:r>
            <a:r>
              <a:rPr lang="en-US" altLang="fr-FR" b="1" dirty="0" smtClean="0"/>
              <a:t> </a:t>
            </a:r>
            <a:r>
              <a:rPr lang="en-US" altLang="fr-FR" b="1" dirty="0" err="1" smtClean="0"/>
              <a:t>valeur</a:t>
            </a:r>
            <a:r>
              <a:rPr lang="en-US" altLang="fr-FR" b="1" dirty="0" smtClean="0"/>
              <a:t> ?</a:t>
            </a:r>
            <a:endParaRPr lang="en-US" altLang="fr-FR" b="1" dirty="0"/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3117347" y="2371112"/>
            <a:ext cx="8356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TCP</a:t>
            </a:r>
            <a:endParaRPr lang="fr-FR" sz="800" dirty="0">
              <a:solidFill>
                <a:schemeClr val="tx1"/>
              </a:solidFill>
              <a:latin typeface="Josefin Sans" pitchFamily="2" charset="0"/>
            </a:endParaRPr>
          </a:p>
        </p:txBody>
      </p:sp>
      <p:sp>
        <p:nvSpPr>
          <p:cNvPr id="57" name="AutoShape 17"/>
          <p:cNvSpPr>
            <a:spLocks noChangeArrowheads="1"/>
          </p:cNvSpPr>
          <p:nvPr/>
        </p:nvSpPr>
        <p:spPr bwMode="auto">
          <a:xfrm>
            <a:off x="3045843" y="3065198"/>
            <a:ext cx="907128" cy="323850"/>
          </a:xfrm>
          <a:prstGeom prst="wedgeRectCallout">
            <a:avLst>
              <a:gd name="adj1" fmla="val 14394"/>
              <a:gd name="adj2" fmla="val -188727"/>
            </a:avLst>
          </a:prstGeom>
          <a:solidFill>
            <a:srgbClr val="FFFF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fr-FR" sz="1200" b="1" dirty="0" smtClean="0"/>
              <a:t>0,087 </a:t>
            </a:r>
            <a:r>
              <a:rPr lang="en-US" altLang="fr-FR" sz="1200" b="1" dirty="0" err="1" smtClean="0"/>
              <a:t>fA</a:t>
            </a:r>
            <a:endParaRPr lang="en-US" altLang="fr-FR" sz="1200" b="1" dirty="0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3750423" y="2380856"/>
            <a:ext cx="835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TCP </a:t>
            </a:r>
            <a:r>
              <a:rPr lang="fr-FR" sz="1000" dirty="0" err="1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Disconnect</a:t>
            </a:r>
            <a:endParaRPr lang="fr-FR" sz="800" dirty="0">
              <a:solidFill>
                <a:schemeClr val="tx1"/>
              </a:solidFill>
              <a:latin typeface="Josefin Sans" pitchFamily="2" charset="0"/>
            </a:endParaRPr>
          </a:p>
        </p:txBody>
      </p:sp>
      <p:cxnSp>
        <p:nvCxnSpPr>
          <p:cNvPr id="13" name="Connecteur droit 12"/>
          <p:cNvCxnSpPr/>
          <p:nvPr/>
        </p:nvCxnSpPr>
        <p:spPr>
          <a:xfrm>
            <a:off x="4523527" y="836039"/>
            <a:ext cx="0" cy="4073357"/>
          </a:xfrm>
          <a:prstGeom prst="line">
            <a:avLst/>
          </a:prstGeom>
          <a:ln>
            <a:solidFill>
              <a:schemeClr val="bg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e 58"/>
          <p:cNvGrpSpPr/>
          <p:nvPr/>
        </p:nvGrpSpPr>
        <p:grpSpPr>
          <a:xfrm>
            <a:off x="4514691" y="970074"/>
            <a:ext cx="1462368" cy="1462368"/>
            <a:chOff x="1419874" y="873604"/>
            <a:chExt cx="1462368" cy="1462368"/>
          </a:xfrm>
        </p:grpSpPr>
        <p:pic>
          <p:nvPicPr>
            <p:cNvPr id="60" name="Graphique 6" descr="Ordinateur portable avec un remplissage uni">
              <a:extLst>
                <a:ext uri="{FF2B5EF4-FFF2-40B4-BE49-F238E27FC236}">
                  <a16:creationId xmlns:a16="http://schemas.microsoft.com/office/drawing/2014/main" id="{A0680B8D-FDAE-4C19-9025-858A30C99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419874" y="873604"/>
              <a:ext cx="1462368" cy="1462368"/>
            </a:xfrm>
            <a:prstGeom prst="rect">
              <a:avLst/>
            </a:prstGeom>
          </p:spPr>
        </p:pic>
        <p:sp>
          <p:nvSpPr>
            <p:cNvPr id="61" name="ZoneTexte 60"/>
            <p:cNvSpPr txBox="1"/>
            <p:nvPr/>
          </p:nvSpPr>
          <p:spPr>
            <a:xfrm>
              <a:off x="1627305" y="899716"/>
              <a:ext cx="731290" cy="2769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solidFill>
                    <a:schemeClr val="tx1"/>
                  </a:solidFill>
                </a:rPr>
                <a:t>CLIENT</a:t>
              </a:r>
              <a:endParaRPr lang="fr-FR" sz="1200" dirty="0">
                <a:solidFill>
                  <a:schemeClr val="tx1"/>
                </a:solidFill>
              </a:endParaRPr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1790162" y="1428910"/>
              <a:ext cx="709641" cy="24622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000" dirty="0" smtClean="0">
                  <a:solidFill>
                    <a:schemeClr val="tx1"/>
                  </a:solidFill>
                </a:rPr>
                <a:t>10 </a:t>
              </a:r>
              <a:r>
                <a:rPr lang="fr-FR" sz="1000" dirty="0" err="1" smtClean="0">
                  <a:solidFill>
                    <a:schemeClr val="tx1"/>
                  </a:solidFill>
                </a:rPr>
                <a:t>pA</a:t>
              </a:r>
              <a:r>
                <a:rPr lang="fr-FR" sz="1000" dirty="0" smtClean="0">
                  <a:solidFill>
                    <a:schemeClr val="tx1"/>
                  </a:solidFill>
                </a:rPr>
                <a:t>/V</a:t>
              </a:r>
              <a:endParaRPr lang="fr-FR" sz="1000" dirty="0">
                <a:solidFill>
                  <a:schemeClr val="tx1"/>
                </a:solidFill>
              </a:endParaRPr>
            </a:p>
          </p:txBody>
        </p:sp>
      </p:grpSp>
      <p:sp>
        <p:nvSpPr>
          <p:cNvPr id="64" name="Rectangle 63"/>
          <p:cNvSpPr>
            <a:spLocks noChangeArrowheads="1"/>
          </p:cNvSpPr>
          <p:nvPr/>
        </p:nvSpPr>
        <p:spPr bwMode="auto">
          <a:xfrm>
            <a:off x="5454736" y="1002815"/>
            <a:ext cx="2507946" cy="26161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buFont typeface="Times" panose="02020603050405020304" pitchFamily="18" charset="0"/>
              <a:buNone/>
            </a:pPr>
            <a:r>
              <a:rPr lang="en-US" altLang="fr-FR" sz="11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&gt; </a:t>
            </a:r>
            <a:r>
              <a:rPr lang="en-US" altLang="fr-FR" sz="1100" b="1" dirty="0" smtClean="0">
                <a:solidFill>
                  <a:srgbClr val="FFFF00"/>
                </a:solidFill>
              </a:rPr>
              <a:t>caput</a:t>
            </a:r>
            <a:r>
              <a:rPr lang="en-US" altLang="fr-FR" sz="11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LHR-CF21:GammeCons 5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71317" y="1539217"/>
            <a:ext cx="117762" cy="21879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riangle isocèle 14"/>
          <p:cNvSpPr/>
          <p:nvPr/>
        </p:nvSpPr>
        <p:spPr>
          <a:xfrm flipV="1">
            <a:off x="5474740" y="1603755"/>
            <a:ext cx="114340" cy="103045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5" name="Connecteur droit 64"/>
          <p:cNvCxnSpPr/>
          <p:nvPr/>
        </p:nvCxnSpPr>
        <p:spPr>
          <a:xfrm flipV="1">
            <a:off x="5245874" y="2099487"/>
            <a:ext cx="1" cy="483728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AutoShape 16"/>
          <p:cNvSpPr>
            <a:spLocks noChangeArrowheads="1"/>
          </p:cNvSpPr>
          <p:nvPr/>
        </p:nvSpPr>
        <p:spPr bwMode="auto">
          <a:xfrm>
            <a:off x="5805523" y="1297499"/>
            <a:ext cx="1288451" cy="409301"/>
          </a:xfrm>
          <a:prstGeom prst="wedgeRectCallout">
            <a:avLst>
              <a:gd name="adj1" fmla="val -27610"/>
              <a:gd name="adj2" fmla="val 252573"/>
            </a:avLst>
          </a:prstGeom>
          <a:solidFill>
            <a:schemeClr val="tx2">
              <a:lumMod val="20000"/>
              <a:lumOff val="80000"/>
            </a:schemeClr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fr-FR" sz="800" b="1" dirty="0" smtClean="0"/>
              <a:t>Qui a la PV </a:t>
            </a:r>
          </a:p>
          <a:p>
            <a:r>
              <a:rPr lang="en-US" altLang="fr-FR" sz="700" b="1" dirty="0" smtClean="0"/>
              <a:t>LHR-CF21:GammeCons</a:t>
            </a:r>
            <a:r>
              <a:rPr lang="en-US" altLang="fr-FR" sz="800" b="1" dirty="0"/>
              <a:t> </a:t>
            </a:r>
            <a:r>
              <a:rPr lang="en-US" altLang="fr-FR" sz="800" b="1" dirty="0" smtClean="0"/>
              <a:t>?</a:t>
            </a:r>
            <a:endParaRPr lang="en-US" altLang="fr-FR" sz="800" b="1" dirty="0"/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5499472" y="2395891"/>
            <a:ext cx="8356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UDP broadcast</a:t>
            </a:r>
            <a:endParaRPr lang="fr-FR" sz="800" dirty="0">
              <a:solidFill>
                <a:schemeClr val="tx1"/>
              </a:solidFill>
              <a:latin typeface="Josefin Sans" pitchFamily="2" charset="0"/>
            </a:endParaRPr>
          </a:p>
        </p:txBody>
      </p:sp>
      <p:pic>
        <p:nvPicPr>
          <p:cNvPr id="68" name="Graphique 4" descr="Ordinateur avec un remplissage uni">
            <a:extLst>
              <a:ext uri="{FF2B5EF4-FFF2-40B4-BE49-F238E27FC236}">
                <a16:creationId xmlns:a16="http://schemas.microsoft.com/office/drawing/2014/main" id="{94633045-6622-4DEC-BEFF-BDF7AE509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46507" y="2911101"/>
            <a:ext cx="1462367" cy="1462367"/>
          </a:xfrm>
          <a:prstGeom prst="rect">
            <a:avLst/>
          </a:prstGeom>
        </p:spPr>
      </p:pic>
      <p:sp>
        <p:nvSpPr>
          <p:cNvPr id="69" name="ZoneTexte 68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6197804" y="2374737"/>
            <a:ext cx="835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TCP </a:t>
            </a:r>
            <a:r>
              <a:rPr lang="fr-FR" sz="1000" dirty="0" err="1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connect</a:t>
            </a:r>
            <a:endParaRPr lang="fr-FR" sz="800" dirty="0">
              <a:solidFill>
                <a:schemeClr val="tx1"/>
              </a:solidFill>
              <a:latin typeface="Josefin Sans" pitchFamily="2" charset="0"/>
            </a:endParaRPr>
          </a:p>
        </p:txBody>
      </p:sp>
      <p:sp>
        <p:nvSpPr>
          <p:cNvPr id="70" name="AutoShape 17"/>
          <p:cNvSpPr>
            <a:spLocks noChangeArrowheads="1"/>
          </p:cNvSpPr>
          <p:nvPr/>
        </p:nvSpPr>
        <p:spPr bwMode="auto">
          <a:xfrm>
            <a:off x="5708488" y="2911100"/>
            <a:ext cx="907128" cy="257649"/>
          </a:xfrm>
          <a:prstGeom prst="wedgeRectCallout">
            <a:avLst>
              <a:gd name="adj1" fmla="val 15207"/>
              <a:gd name="adj2" fmla="val -166209"/>
            </a:avLst>
          </a:prstGeom>
          <a:solidFill>
            <a:srgbClr val="FFFF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fr-FR" sz="1050" b="1" dirty="0" err="1" smtClean="0"/>
              <a:t>C’est</a:t>
            </a:r>
            <a:r>
              <a:rPr lang="en-US" altLang="fr-FR" sz="1050" b="1" dirty="0" smtClean="0"/>
              <a:t> MOI</a:t>
            </a:r>
            <a:endParaRPr lang="en-US" altLang="fr-FR" sz="1050" b="1" dirty="0"/>
          </a:p>
        </p:txBody>
      </p:sp>
      <p:sp>
        <p:nvSpPr>
          <p:cNvPr id="71" name="ZoneTexte 70"/>
          <p:cNvSpPr txBox="1"/>
          <p:nvPr/>
        </p:nvSpPr>
        <p:spPr>
          <a:xfrm>
            <a:off x="5054481" y="4076894"/>
            <a:ext cx="1352953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IOC EPICS « CF »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LHR-CF21:IMes</a:t>
            </a:r>
          </a:p>
          <a:p>
            <a:r>
              <a:rPr lang="fr-FR" sz="700" b="1" dirty="0" smtClean="0">
                <a:solidFill>
                  <a:schemeClr val="tx1"/>
                </a:solidFill>
              </a:rPr>
              <a:t>LHR-CF21:GammeCons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LHR-CF21:GammeAct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LHR-CF22:IMes</a:t>
            </a:r>
            <a:endParaRPr lang="fr-FR" sz="700" dirty="0">
              <a:solidFill>
                <a:schemeClr val="tx1"/>
              </a:solidFill>
            </a:endParaRPr>
          </a:p>
          <a:p>
            <a:r>
              <a:rPr lang="fr-FR" sz="700" dirty="0" smtClean="0">
                <a:solidFill>
                  <a:schemeClr val="tx1"/>
                </a:solidFill>
              </a:rPr>
              <a:t>LHR-CF22:GammeCons</a:t>
            </a:r>
            <a:endParaRPr lang="fr-FR" sz="700" dirty="0">
              <a:solidFill>
                <a:schemeClr val="tx1"/>
              </a:solidFill>
            </a:endParaRPr>
          </a:p>
          <a:p>
            <a:r>
              <a:rPr lang="fr-FR" sz="700" dirty="0" smtClean="0">
                <a:solidFill>
                  <a:schemeClr val="tx1"/>
                </a:solidFill>
              </a:rPr>
              <a:t>LHR-CF22:GammeAct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…..</a:t>
            </a:r>
            <a:endParaRPr lang="fr-FR" sz="700" dirty="0">
              <a:solidFill>
                <a:schemeClr val="tx1"/>
              </a:solidFill>
            </a:endParaRPr>
          </a:p>
        </p:txBody>
      </p:sp>
      <p:sp>
        <p:nvSpPr>
          <p:cNvPr id="73" name="AutoShape 16"/>
          <p:cNvSpPr>
            <a:spLocks noChangeArrowheads="1"/>
          </p:cNvSpPr>
          <p:nvPr/>
        </p:nvSpPr>
        <p:spPr bwMode="auto">
          <a:xfrm>
            <a:off x="6699677" y="1788852"/>
            <a:ext cx="771408" cy="339871"/>
          </a:xfrm>
          <a:prstGeom prst="wedgeRectCallout">
            <a:avLst>
              <a:gd name="adj1" fmla="val -21442"/>
              <a:gd name="adj2" fmla="val 178550"/>
            </a:avLst>
          </a:prstGeom>
          <a:solidFill>
            <a:schemeClr val="tx2">
              <a:lumMod val="20000"/>
              <a:lumOff val="80000"/>
            </a:schemeClr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fr-FR" b="1" dirty="0" smtClean="0"/>
              <a:t>Change à 10 </a:t>
            </a:r>
            <a:r>
              <a:rPr lang="en-US" altLang="fr-FR" b="1" dirty="0" err="1" smtClean="0"/>
              <a:t>pA</a:t>
            </a:r>
            <a:r>
              <a:rPr lang="en-US" altLang="fr-FR" b="1" dirty="0" smtClean="0"/>
              <a:t>/V</a:t>
            </a:r>
            <a:endParaRPr lang="en-US" altLang="fr-FR" b="1" dirty="0"/>
          </a:p>
        </p:txBody>
      </p:sp>
      <p:sp>
        <p:nvSpPr>
          <p:cNvPr id="44" name="ZoneTexte 43"/>
          <p:cNvSpPr txBox="1"/>
          <p:nvPr/>
        </p:nvSpPr>
        <p:spPr>
          <a:xfrm>
            <a:off x="0" y="4958834"/>
            <a:ext cx="16001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err="1" smtClean="0">
                <a:solidFill>
                  <a:schemeClr val="tx1"/>
                </a:solidFill>
              </a:rPr>
              <a:t>L.Daudin</a:t>
            </a:r>
            <a:r>
              <a:rPr lang="fr-FR" sz="600" dirty="0" smtClean="0">
                <a:solidFill>
                  <a:schemeClr val="tx1"/>
                </a:solidFill>
              </a:rPr>
              <a:t> – RIF </a:t>
            </a:r>
            <a:r>
              <a:rPr lang="fr-FR" sz="600" dirty="0" err="1" smtClean="0">
                <a:solidFill>
                  <a:schemeClr val="tx1"/>
                </a:solidFill>
              </a:rPr>
              <a:t>IJCLab</a:t>
            </a:r>
            <a:r>
              <a:rPr lang="fr-FR" sz="600" dirty="0" smtClean="0">
                <a:solidFill>
                  <a:schemeClr val="tx1"/>
                </a:solidFill>
              </a:rPr>
              <a:t>  Avril-2022 -  </a:t>
            </a:r>
            <a:fld id="{A2D9AD90-1A26-436A-964E-1506DD6EF20C}" type="slidenum">
              <a:rPr lang="fr-FR" sz="600" smtClean="0">
                <a:solidFill>
                  <a:schemeClr val="tx1"/>
                </a:solidFill>
              </a:rPr>
              <a:t>32</a:t>
            </a:fld>
            <a:r>
              <a:rPr lang="fr-FR" sz="600" dirty="0" smtClean="0">
                <a:solidFill>
                  <a:schemeClr val="tx1"/>
                </a:solidFill>
              </a:rPr>
              <a:t>/38</a:t>
            </a:r>
            <a:endParaRPr lang="fr-FR" sz="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24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ZoneTexte 71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5296632" y="3314236"/>
            <a:ext cx="857905" cy="4770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fr-FR" sz="700" b="1" dirty="0" smtClean="0">
              <a:solidFill>
                <a:schemeClr val="tx1"/>
              </a:solidFill>
              <a:latin typeface="Josefin Sans" pitchFamily="2" charset="0"/>
            </a:endParaRPr>
          </a:p>
          <a:p>
            <a:pPr algn="ctr"/>
            <a:r>
              <a:rPr lang="fr-FR" sz="600" b="1" dirty="0" smtClean="0">
                <a:solidFill>
                  <a:schemeClr val="tx1"/>
                </a:solidFill>
                <a:latin typeface="Josefin Sans" pitchFamily="2" charset="0"/>
              </a:rPr>
              <a:t>LHR-CF21:</a:t>
            </a:r>
          </a:p>
          <a:p>
            <a:pPr algn="ctr"/>
            <a:r>
              <a:rPr lang="fr-FR" sz="600" b="1" dirty="0" err="1" smtClean="0">
                <a:solidFill>
                  <a:schemeClr val="tx1"/>
                </a:solidFill>
                <a:latin typeface="Josefin Sans" pitchFamily="2" charset="0"/>
              </a:rPr>
              <a:t>GammeAct</a:t>
            </a:r>
            <a:r>
              <a:rPr lang="fr-FR" sz="600" b="1" dirty="0" smtClean="0">
                <a:solidFill>
                  <a:schemeClr val="tx1"/>
                </a:solidFill>
                <a:latin typeface="Josefin Sans" pitchFamily="2" charset="0"/>
              </a:rPr>
              <a:t> = 4</a:t>
            </a:r>
          </a:p>
          <a:p>
            <a:pPr algn="ctr"/>
            <a:endParaRPr lang="fr-FR" sz="600" b="1" dirty="0">
              <a:solidFill>
                <a:schemeClr val="tx1"/>
              </a:solidFill>
              <a:latin typeface="Josefin Sans" pitchFamily="2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1830593" y="3343607"/>
            <a:ext cx="857905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fr-FR" sz="700" b="1" dirty="0" smtClean="0">
              <a:solidFill>
                <a:schemeClr val="tx1"/>
              </a:solidFill>
              <a:latin typeface="Josefin Sans" pitchFamily="2" charset="0"/>
            </a:endParaRPr>
          </a:p>
          <a:p>
            <a:pPr algn="ctr"/>
            <a:r>
              <a:rPr lang="fr-FR" sz="700" b="1" dirty="0" smtClean="0">
                <a:solidFill>
                  <a:schemeClr val="tx1"/>
                </a:solidFill>
                <a:latin typeface="Josefin Sans" pitchFamily="2" charset="0"/>
              </a:rPr>
              <a:t>LHR-CF21:IMes</a:t>
            </a:r>
          </a:p>
          <a:p>
            <a:pPr algn="ctr"/>
            <a:r>
              <a:rPr lang="fr-FR" sz="700" b="1" dirty="0" smtClean="0">
                <a:solidFill>
                  <a:schemeClr val="tx1"/>
                </a:solidFill>
                <a:latin typeface="Josefin Sans" pitchFamily="2" charset="0"/>
              </a:rPr>
              <a:t>=</a:t>
            </a:r>
          </a:p>
          <a:p>
            <a:pPr algn="ctr"/>
            <a:r>
              <a:rPr lang="fr-FR" sz="700" b="1" dirty="0" smtClean="0">
                <a:solidFill>
                  <a:schemeClr val="tx1"/>
                </a:solidFill>
                <a:latin typeface="Josefin Sans" pitchFamily="2" charset="0"/>
              </a:rPr>
              <a:t>0,087 </a:t>
            </a:r>
            <a:r>
              <a:rPr lang="fr-FR" sz="700" b="1" dirty="0" err="1" smtClean="0">
                <a:solidFill>
                  <a:schemeClr val="tx1"/>
                </a:solidFill>
                <a:latin typeface="Josefin Sans" pitchFamily="2" charset="0"/>
              </a:rPr>
              <a:t>fA</a:t>
            </a:r>
            <a:endParaRPr lang="fr-FR" sz="700" b="1" dirty="0">
              <a:solidFill>
                <a:schemeClr val="tx1"/>
              </a:solidFill>
              <a:latin typeface="Josefin Sans" pitchFamily="2" charset="0"/>
            </a:endParaRPr>
          </a:p>
        </p:txBody>
      </p:sp>
      <p:pic>
        <p:nvPicPr>
          <p:cNvPr id="5" name="Graphique 4" descr="Ordinateur avec un remplissage uni">
            <a:extLst>
              <a:ext uri="{FF2B5EF4-FFF2-40B4-BE49-F238E27FC236}">
                <a16:creationId xmlns:a16="http://schemas.microsoft.com/office/drawing/2014/main" id="{94633045-6622-4DEC-BEFF-BDF7AE509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767968" y="2974453"/>
            <a:ext cx="1462367" cy="1462367"/>
          </a:xfrm>
          <a:prstGeom prst="rect">
            <a:avLst/>
          </a:prstGeom>
        </p:spPr>
      </p:pic>
      <p:sp>
        <p:nvSpPr>
          <p:cNvPr id="39" name="ZoneTexte 38"/>
          <p:cNvSpPr txBox="1"/>
          <p:nvPr/>
        </p:nvSpPr>
        <p:spPr>
          <a:xfrm>
            <a:off x="1692889" y="4132959"/>
            <a:ext cx="1352953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IOC EPICS « CF »</a:t>
            </a:r>
          </a:p>
          <a:p>
            <a:r>
              <a:rPr lang="fr-FR" sz="700" b="1" dirty="0" smtClean="0">
                <a:solidFill>
                  <a:schemeClr val="tx1"/>
                </a:solidFill>
              </a:rPr>
              <a:t>LHR-CF21:IMes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LHR-CF21:GammeCons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LHR-CF21:GammeAct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LHR-CF22:IMes</a:t>
            </a:r>
            <a:endParaRPr lang="fr-FR" sz="700" dirty="0">
              <a:solidFill>
                <a:schemeClr val="tx1"/>
              </a:solidFill>
            </a:endParaRPr>
          </a:p>
          <a:p>
            <a:r>
              <a:rPr lang="fr-FR" sz="700" dirty="0" smtClean="0">
                <a:solidFill>
                  <a:schemeClr val="tx1"/>
                </a:solidFill>
              </a:rPr>
              <a:t>LHR-CF22:GammeCons</a:t>
            </a:r>
            <a:endParaRPr lang="fr-FR" sz="700" dirty="0">
              <a:solidFill>
                <a:schemeClr val="tx1"/>
              </a:solidFill>
            </a:endParaRPr>
          </a:p>
          <a:p>
            <a:r>
              <a:rPr lang="fr-FR" sz="700" dirty="0" smtClean="0">
                <a:solidFill>
                  <a:schemeClr val="tx1"/>
                </a:solidFill>
              </a:rPr>
              <a:t>LHR-CF22:GammeAct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…..</a:t>
            </a:r>
            <a:endParaRPr lang="fr-FR" sz="700" dirty="0">
              <a:solidFill>
                <a:schemeClr val="tx1"/>
              </a:solidFill>
            </a:endParaRPr>
          </a:p>
        </p:txBody>
      </p:sp>
      <p:sp>
        <p:nvSpPr>
          <p:cNvPr id="40" name="Google Shape;468;p31"/>
          <p:cNvSpPr txBox="1">
            <a:spLocks noGrp="1"/>
          </p:cNvSpPr>
          <p:nvPr>
            <p:ph type="title"/>
          </p:nvPr>
        </p:nvSpPr>
        <p:spPr>
          <a:xfrm>
            <a:off x="1234334" y="233766"/>
            <a:ext cx="6236751" cy="7373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 i="1" dirty="0" smtClean="0"/>
              <a:t>Principe</a:t>
            </a:r>
            <a:r>
              <a:rPr lang="en" sz="2400" dirty="0" smtClean="0"/>
              <a:t> </a:t>
            </a:r>
            <a:r>
              <a:rPr lang="en" sz="2400" b="0" i="1" dirty="0" smtClean="0"/>
              <a:t>de</a:t>
            </a:r>
            <a:r>
              <a:rPr lang="en" sz="2400" dirty="0" smtClean="0"/>
              <a:t> </a:t>
            </a:r>
            <a:r>
              <a:rPr lang="en" sz="3200" dirty="0" smtClean="0"/>
              <a:t>CA </a:t>
            </a:r>
            <a:endParaRPr sz="2000" dirty="0"/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196" y="351605"/>
            <a:ext cx="608176" cy="548903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304187" y="933523"/>
            <a:ext cx="1462368" cy="1462368"/>
            <a:chOff x="1419874" y="873604"/>
            <a:chExt cx="1462368" cy="1462368"/>
          </a:xfrm>
        </p:grpSpPr>
        <p:pic>
          <p:nvPicPr>
            <p:cNvPr id="30" name="Graphique 6" descr="Ordinateur portable avec un remplissage uni">
              <a:extLst>
                <a:ext uri="{FF2B5EF4-FFF2-40B4-BE49-F238E27FC236}">
                  <a16:creationId xmlns:a16="http://schemas.microsoft.com/office/drawing/2014/main" id="{A0680B8D-FDAE-4C19-9025-858A30C99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419874" y="873604"/>
              <a:ext cx="1462368" cy="1462368"/>
            </a:xfrm>
            <a:prstGeom prst="rect">
              <a:avLst/>
            </a:prstGeom>
          </p:spPr>
        </p:pic>
        <p:sp>
          <p:nvSpPr>
            <p:cNvPr id="33" name="ZoneTexte 32"/>
            <p:cNvSpPr txBox="1"/>
            <p:nvPr/>
          </p:nvSpPr>
          <p:spPr>
            <a:xfrm>
              <a:off x="1627305" y="899716"/>
              <a:ext cx="731290" cy="2769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solidFill>
                    <a:schemeClr val="tx1"/>
                  </a:solidFill>
                </a:rPr>
                <a:t>CLIENT</a:t>
              </a:r>
              <a:endParaRPr lang="fr-FR" sz="1200" dirty="0">
                <a:solidFill>
                  <a:schemeClr val="tx1"/>
                </a:solidFill>
              </a:endParaRP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1790163" y="1428910"/>
              <a:ext cx="723275" cy="26161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>
              <a:solidFill>
                <a:srgbClr val="D040BB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………...</a:t>
              </a:r>
              <a:endParaRPr lang="fr-FR" sz="1100" dirty="0"/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B4FD558B-F577-48DC-8A82-52EEE8A21007}"/>
                </a:ext>
              </a:extLst>
            </p:cNvPr>
            <p:cNvSpPr txBox="1"/>
            <p:nvPr/>
          </p:nvSpPr>
          <p:spPr>
            <a:xfrm>
              <a:off x="1622315" y="1238734"/>
              <a:ext cx="105748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 dirty="0" smtClean="0">
                  <a:solidFill>
                    <a:schemeClr val="tx1"/>
                  </a:solidFill>
                  <a:latin typeface="Josefin Sans" pitchFamily="2" charset="0"/>
                </a:rPr>
                <a:t>LHR-CF21:IMes</a:t>
              </a:r>
              <a:endParaRPr lang="fr-FR" sz="800" b="1" dirty="0">
                <a:solidFill>
                  <a:schemeClr val="tx1"/>
                </a:solidFill>
                <a:latin typeface="Josefin Sans" pitchFamily="2" charset="0"/>
              </a:endParaRPr>
            </a:p>
          </p:txBody>
        </p:sp>
      </p:grpSp>
      <p:cxnSp>
        <p:nvCxnSpPr>
          <p:cNvPr id="36" name="Connecteur droit 35"/>
          <p:cNvCxnSpPr/>
          <p:nvPr/>
        </p:nvCxnSpPr>
        <p:spPr>
          <a:xfrm flipH="1" flipV="1">
            <a:off x="230616" y="2588594"/>
            <a:ext cx="8354647" cy="3765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 flipV="1">
            <a:off x="1035371" y="2102339"/>
            <a:ext cx="1" cy="483728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233702" y="2387104"/>
            <a:ext cx="8356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Ethernet</a:t>
            </a:r>
            <a:endParaRPr lang="fr-FR" sz="900" b="1" dirty="0">
              <a:solidFill>
                <a:schemeClr val="tx1"/>
              </a:solidFill>
              <a:latin typeface="Josefin Sans" pitchFamily="2" charset="0"/>
            </a:endParaRPr>
          </a:p>
        </p:txBody>
      </p:sp>
      <p:sp>
        <p:nvSpPr>
          <p:cNvPr id="48" name="AutoShape 16"/>
          <p:cNvSpPr>
            <a:spLocks noChangeArrowheads="1"/>
          </p:cNvSpPr>
          <p:nvPr/>
        </p:nvSpPr>
        <p:spPr bwMode="auto">
          <a:xfrm>
            <a:off x="1587559" y="1514096"/>
            <a:ext cx="1246089" cy="399397"/>
          </a:xfrm>
          <a:prstGeom prst="wedgeRectCallout">
            <a:avLst>
              <a:gd name="adj1" fmla="val -21442"/>
              <a:gd name="adj2" fmla="val 208091"/>
            </a:avLst>
          </a:prstGeom>
          <a:solidFill>
            <a:schemeClr val="tx2">
              <a:lumMod val="20000"/>
              <a:lumOff val="80000"/>
            </a:schemeClr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fr-FR" b="1" dirty="0" smtClean="0"/>
              <a:t>Qui a la PV  “</a:t>
            </a:r>
            <a:r>
              <a:rPr lang="en-US" altLang="fr-FR" sz="900" b="1" dirty="0" smtClean="0"/>
              <a:t>LHR-CF21:IMes</a:t>
            </a:r>
            <a:r>
              <a:rPr lang="en-US" altLang="fr-FR" b="1" dirty="0" smtClean="0"/>
              <a:t>”?</a:t>
            </a:r>
            <a:endParaRPr lang="en-US" altLang="fr-FR" b="1" dirty="0"/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1242908" y="967209"/>
            <a:ext cx="1956473" cy="26161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buFont typeface="Times" panose="02020603050405020304" pitchFamily="18" charset="0"/>
              <a:buNone/>
            </a:pPr>
            <a:r>
              <a:rPr lang="en-US" altLang="fr-FR" sz="11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&gt; </a:t>
            </a:r>
            <a:r>
              <a:rPr lang="en-US" altLang="fr-FR" sz="1100" b="1" dirty="0" err="1" smtClean="0">
                <a:solidFill>
                  <a:srgbClr val="FFFF00"/>
                </a:solidFill>
              </a:rPr>
              <a:t>caget</a:t>
            </a:r>
            <a:r>
              <a:rPr lang="en-US" altLang="fr-FR" sz="11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LHR-CF21:IMes 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1348743" y="2393292"/>
            <a:ext cx="8356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UDP broadcast</a:t>
            </a:r>
            <a:endParaRPr lang="fr-FR" sz="800" dirty="0">
              <a:solidFill>
                <a:schemeClr val="tx1"/>
              </a:solidFill>
              <a:latin typeface="Josefin Sans" pitchFamily="2" charset="0"/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2295298" y="2387104"/>
            <a:ext cx="835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TCP </a:t>
            </a:r>
            <a:r>
              <a:rPr lang="fr-FR" sz="1000" dirty="0" err="1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connect</a:t>
            </a:r>
            <a:endParaRPr lang="fr-FR" sz="800" dirty="0">
              <a:solidFill>
                <a:schemeClr val="tx1"/>
              </a:solidFill>
              <a:latin typeface="Josefin Sans" pitchFamily="2" charset="0"/>
            </a:endParaRPr>
          </a:p>
        </p:txBody>
      </p:sp>
      <p:cxnSp>
        <p:nvCxnSpPr>
          <p:cNvPr id="54" name="Connecteur droit 53"/>
          <p:cNvCxnSpPr/>
          <p:nvPr/>
        </p:nvCxnSpPr>
        <p:spPr>
          <a:xfrm flipH="1" flipV="1">
            <a:off x="2291591" y="2593303"/>
            <a:ext cx="3707" cy="851839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AutoShape 17"/>
          <p:cNvSpPr>
            <a:spLocks noChangeArrowheads="1"/>
          </p:cNvSpPr>
          <p:nvPr/>
        </p:nvSpPr>
        <p:spPr bwMode="auto">
          <a:xfrm>
            <a:off x="1805982" y="2924247"/>
            <a:ext cx="907128" cy="323850"/>
          </a:xfrm>
          <a:prstGeom prst="wedgeRectCallout">
            <a:avLst>
              <a:gd name="adj1" fmla="val 14394"/>
              <a:gd name="adj2" fmla="val -147740"/>
            </a:avLst>
          </a:prstGeom>
          <a:solidFill>
            <a:srgbClr val="FFFF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fr-FR" sz="1200" b="1" dirty="0" err="1" smtClean="0"/>
              <a:t>C’est</a:t>
            </a:r>
            <a:r>
              <a:rPr lang="en-US" altLang="fr-FR" sz="1200" b="1" dirty="0" smtClean="0"/>
              <a:t> MOI</a:t>
            </a:r>
            <a:endParaRPr lang="en-US" altLang="fr-FR" sz="1200" b="1" dirty="0"/>
          </a:p>
        </p:txBody>
      </p:sp>
      <p:sp>
        <p:nvSpPr>
          <p:cNvPr id="55" name="AutoShape 16"/>
          <p:cNvSpPr>
            <a:spLocks noChangeArrowheads="1"/>
          </p:cNvSpPr>
          <p:nvPr/>
        </p:nvSpPr>
        <p:spPr bwMode="auto">
          <a:xfrm>
            <a:off x="2937073" y="1769851"/>
            <a:ext cx="1248894" cy="339871"/>
          </a:xfrm>
          <a:prstGeom prst="wedgeRectCallout">
            <a:avLst>
              <a:gd name="adj1" fmla="val -21442"/>
              <a:gd name="adj2" fmla="val 178550"/>
            </a:avLst>
          </a:prstGeom>
          <a:solidFill>
            <a:schemeClr val="tx2">
              <a:lumMod val="20000"/>
              <a:lumOff val="80000"/>
            </a:schemeClr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fr-FR" b="1" dirty="0" err="1" smtClean="0"/>
              <a:t>Quel</a:t>
            </a:r>
            <a:r>
              <a:rPr lang="en-US" altLang="fr-FR" b="1" dirty="0" smtClean="0"/>
              <a:t> </a:t>
            </a:r>
            <a:r>
              <a:rPr lang="en-US" altLang="fr-FR" b="1" dirty="0" err="1" smtClean="0"/>
              <a:t>est</a:t>
            </a:r>
            <a:r>
              <a:rPr lang="en-US" altLang="fr-FR" b="1" dirty="0" smtClean="0"/>
              <a:t> </a:t>
            </a:r>
            <a:r>
              <a:rPr lang="en-US" altLang="fr-FR" b="1" dirty="0" err="1" smtClean="0"/>
              <a:t>sa</a:t>
            </a:r>
            <a:r>
              <a:rPr lang="en-US" altLang="fr-FR" b="1" dirty="0" smtClean="0"/>
              <a:t> </a:t>
            </a:r>
            <a:r>
              <a:rPr lang="en-US" altLang="fr-FR" b="1" dirty="0" err="1" smtClean="0"/>
              <a:t>valeur</a:t>
            </a:r>
            <a:r>
              <a:rPr lang="en-US" altLang="fr-FR" b="1" dirty="0" smtClean="0"/>
              <a:t> ?</a:t>
            </a:r>
            <a:endParaRPr lang="en-US" altLang="fr-FR" b="1" dirty="0"/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3117347" y="2371112"/>
            <a:ext cx="8356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TCP</a:t>
            </a:r>
            <a:endParaRPr lang="fr-FR" sz="800" dirty="0">
              <a:solidFill>
                <a:schemeClr val="tx1"/>
              </a:solidFill>
              <a:latin typeface="Josefin Sans" pitchFamily="2" charset="0"/>
            </a:endParaRPr>
          </a:p>
        </p:txBody>
      </p:sp>
      <p:sp>
        <p:nvSpPr>
          <p:cNvPr id="57" name="AutoShape 17"/>
          <p:cNvSpPr>
            <a:spLocks noChangeArrowheads="1"/>
          </p:cNvSpPr>
          <p:nvPr/>
        </p:nvSpPr>
        <p:spPr bwMode="auto">
          <a:xfrm>
            <a:off x="3045843" y="3065198"/>
            <a:ext cx="907128" cy="323850"/>
          </a:xfrm>
          <a:prstGeom prst="wedgeRectCallout">
            <a:avLst>
              <a:gd name="adj1" fmla="val 14394"/>
              <a:gd name="adj2" fmla="val -188727"/>
            </a:avLst>
          </a:prstGeom>
          <a:solidFill>
            <a:srgbClr val="FFFF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fr-FR" sz="1200" b="1" dirty="0" smtClean="0"/>
              <a:t>0,087 </a:t>
            </a:r>
            <a:r>
              <a:rPr lang="en-US" altLang="fr-FR" sz="1200" b="1" dirty="0" err="1" smtClean="0"/>
              <a:t>fA</a:t>
            </a:r>
            <a:endParaRPr lang="en-US" altLang="fr-FR" sz="1200" b="1" dirty="0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3750423" y="2380856"/>
            <a:ext cx="835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TCP </a:t>
            </a:r>
            <a:r>
              <a:rPr lang="fr-FR" sz="1000" dirty="0" err="1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Disconnect</a:t>
            </a:r>
            <a:endParaRPr lang="fr-FR" sz="800" dirty="0">
              <a:solidFill>
                <a:schemeClr val="tx1"/>
              </a:solidFill>
              <a:latin typeface="Josefin Sans" pitchFamily="2" charset="0"/>
            </a:endParaRPr>
          </a:p>
        </p:txBody>
      </p:sp>
      <p:cxnSp>
        <p:nvCxnSpPr>
          <p:cNvPr id="13" name="Connecteur droit 12"/>
          <p:cNvCxnSpPr/>
          <p:nvPr/>
        </p:nvCxnSpPr>
        <p:spPr>
          <a:xfrm>
            <a:off x="4523527" y="836039"/>
            <a:ext cx="0" cy="4073357"/>
          </a:xfrm>
          <a:prstGeom prst="line">
            <a:avLst/>
          </a:prstGeom>
          <a:ln>
            <a:solidFill>
              <a:schemeClr val="bg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e 58"/>
          <p:cNvGrpSpPr/>
          <p:nvPr/>
        </p:nvGrpSpPr>
        <p:grpSpPr>
          <a:xfrm>
            <a:off x="4514691" y="970074"/>
            <a:ext cx="1462368" cy="1462368"/>
            <a:chOff x="1419874" y="873604"/>
            <a:chExt cx="1462368" cy="1462368"/>
          </a:xfrm>
        </p:grpSpPr>
        <p:pic>
          <p:nvPicPr>
            <p:cNvPr id="60" name="Graphique 6" descr="Ordinateur portable avec un remplissage uni">
              <a:extLst>
                <a:ext uri="{FF2B5EF4-FFF2-40B4-BE49-F238E27FC236}">
                  <a16:creationId xmlns:a16="http://schemas.microsoft.com/office/drawing/2014/main" id="{A0680B8D-FDAE-4C19-9025-858A30C99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419874" y="873604"/>
              <a:ext cx="1462368" cy="1462368"/>
            </a:xfrm>
            <a:prstGeom prst="rect">
              <a:avLst/>
            </a:prstGeom>
          </p:spPr>
        </p:pic>
        <p:sp>
          <p:nvSpPr>
            <p:cNvPr id="61" name="ZoneTexte 60"/>
            <p:cNvSpPr txBox="1"/>
            <p:nvPr/>
          </p:nvSpPr>
          <p:spPr>
            <a:xfrm>
              <a:off x="1627305" y="899716"/>
              <a:ext cx="731290" cy="2769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solidFill>
                    <a:schemeClr val="tx1"/>
                  </a:solidFill>
                </a:rPr>
                <a:t>CLIENT</a:t>
              </a:r>
              <a:endParaRPr lang="fr-FR" sz="1200" dirty="0">
                <a:solidFill>
                  <a:schemeClr val="tx1"/>
                </a:solidFill>
              </a:endParaRPr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1790162" y="1428910"/>
              <a:ext cx="709641" cy="24622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000" dirty="0" smtClean="0">
                  <a:solidFill>
                    <a:schemeClr val="tx1"/>
                  </a:solidFill>
                </a:rPr>
                <a:t>10 </a:t>
              </a:r>
              <a:r>
                <a:rPr lang="fr-FR" sz="1000" dirty="0" err="1" smtClean="0">
                  <a:solidFill>
                    <a:schemeClr val="tx1"/>
                  </a:solidFill>
                </a:rPr>
                <a:t>pA</a:t>
              </a:r>
              <a:r>
                <a:rPr lang="fr-FR" sz="1000" dirty="0" smtClean="0">
                  <a:solidFill>
                    <a:schemeClr val="tx1"/>
                  </a:solidFill>
                </a:rPr>
                <a:t>/V</a:t>
              </a:r>
              <a:endParaRPr lang="fr-FR" sz="1000" dirty="0">
                <a:solidFill>
                  <a:schemeClr val="tx1"/>
                </a:solidFill>
              </a:endParaRPr>
            </a:p>
          </p:txBody>
        </p:sp>
      </p:grpSp>
      <p:sp>
        <p:nvSpPr>
          <p:cNvPr id="64" name="Rectangle 63"/>
          <p:cNvSpPr>
            <a:spLocks noChangeArrowheads="1"/>
          </p:cNvSpPr>
          <p:nvPr/>
        </p:nvSpPr>
        <p:spPr bwMode="auto">
          <a:xfrm>
            <a:off x="5454736" y="1002815"/>
            <a:ext cx="2507946" cy="26161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buFont typeface="Times" panose="02020603050405020304" pitchFamily="18" charset="0"/>
              <a:buNone/>
            </a:pPr>
            <a:r>
              <a:rPr lang="en-US" altLang="fr-FR" sz="11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&gt; </a:t>
            </a:r>
            <a:r>
              <a:rPr lang="en-US" altLang="fr-FR" sz="1100" b="1" dirty="0" smtClean="0">
                <a:solidFill>
                  <a:srgbClr val="FFFF00"/>
                </a:solidFill>
              </a:rPr>
              <a:t>caput</a:t>
            </a:r>
            <a:r>
              <a:rPr lang="en-US" altLang="fr-FR" sz="11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LHR-CF21:GammeCons 5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71317" y="1539217"/>
            <a:ext cx="117762" cy="21879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riangle isocèle 14"/>
          <p:cNvSpPr/>
          <p:nvPr/>
        </p:nvSpPr>
        <p:spPr>
          <a:xfrm flipV="1">
            <a:off x="5474740" y="1603755"/>
            <a:ext cx="114340" cy="103045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5" name="Connecteur droit 64"/>
          <p:cNvCxnSpPr/>
          <p:nvPr/>
        </p:nvCxnSpPr>
        <p:spPr>
          <a:xfrm flipV="1">
            <a:off x="5245874" y="2099487"/>
            <a:ext cx="1" cy="483728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AutoShape 16"/>
          <p:cNvSpPr>
            <a:spLocks noChangeArrowheads="1"/>
          </p:cNvSpPr>
          <p:nvPr/>
        </p:nvSpPr>
        <p:spPr bwMode="auto">
          <a:xfrm>
            <a:off x="5805523" y="1297499"/>
            <a:ext cx="1288451" cy="409301"/>
          </a:xfrm>
          <a:prstGeom prst="wedgeRectCallout">
            <a:avLst>
              <a:gd name="adj1" fmla="val -27610"/>
              <a:gd name="adj2" fmla="val 252573"/>
            </a:avLst>
          </a:prstGeom>
          <a:solidFill>
            <a:schemeClr val="tx2">
              <a:lumMod val="20000"/>
              <a:lumOff val="80000"/>
            </a:schemeClr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fr-FR" sz="800" b="1" dirty="0" smtClean="0"/>
              <a:t>Qui a la PV </a:t>
            </a:r>
          </a:p>
          <a:p>
            <a:r>
              <a:rPr lang="en-US" altLang="fr-FR" sz="700" b="1" dirty="0" smtClean="0"/>
              <a:t>LHR-CF21:GammeCons</a:t>
            </a:r>
            <a:r>
              <a:rPr lang="en-US" altLang="fr-FR" sz="800" b="1" dirty="0"/>
              <a:t> </a:t>
            </a:r>
            <a:r>
              <a:rPr lang="en-US" altLang="fr-FR" sz="800" b="1" dirty="0" smtClean="0"/>
              <a:t>?</a:t>
            </a:r>
            <a:endParaRPr lang="en-US" altLang="fr-FR" sz="800" b="1" dirty="0"/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5499472" y="2395891"/>
            <a:ext cx="8356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UDP broadcast</a:t>
            </a:r>
            <a:endParaRPr lang="fr-FR" sz="800" dirty="0">
              <a:solidFill>
                <a:schemeClr val="tx1"/>
              </a:solidFill>
              <a:latin typeface="Josefin Sans" pitchFamily="2" charset="0"/>
            </a:endParaRPr>
          </a:p>
        </p:txBody>
      </p:sp>
      <p:pic>
        <p:nvPicPr>
          <p:cNvPr id="68" name="Graphique 4" descr="Ordinateur avec un remplissage uni">
            <a:extLst>
              <a:ext uri="{FF2B5EF4-FFF2-40B4-BE49-F238E27FC236}">
                <a16:creationId xmlns:a16="http://schemas.microsoft.com/office/drawing/2014/main" id="{94633045-6622-4DEC-BEFF-BDF7AE509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46507" y="2911101"/>
            <a:ext cx="1462367" cy="1462367"/>
          </a:xfrm>
          <a:prstGeom prst="rect">
            <a:avLst/>
          </a:prstGeom>
        </p:spPr>
      </p:pic>
      <p:sp>
        <p:nvSpPr>
          <p:cNvPr id="69" name="ZoneTexte 68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6197804" y="2374737"/>
            <a:ext cx="835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TCP </a:t>
            </a:r>
            <a:r>
              <a:rPr lang="fr-FR" sz="1000" dirty="0" err="1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connect</a:t>
            </a:r>
            <a:endParaRPr lang="fr-FR" sz="800" dirty="0">
              <a:solidFill>
                <a:schemeClr val="tx1"/>
              </a:solidFill>
              <a:latin typeface="Josefin Sans" pitchFamily="2" charset="0"/>
            </a:endParaRPr>
          </a:p>
        </p:txBody>
      </p:sp>
      <p:sp>
        <p:nvSpPr>
          <p:cNvPr id="70" name="AutoShape 17"/>
          <p:cNvSpPr>
            <a:spLocks noChangeArrowheads="1"/>
          </p:cNvSpPr>
          <p:nvPr/>
        </p:nvSpPr>
        <p:spPr bwMode="auto">
          <a:xfrm>
            <a:off x="5708488" y="2911100"/>
            <a:ext cx="907128" cy="257649"/>
          </a:xfrm>
          <a:prstGeom prst="wedgeRectCallout">
            <a:avLst>
              <a:gd name="adj1" fmla="val 15207"/>
              <a:gd name="adj2" fmla="val -166209"/>
            </a:avLst>
          </a:prstGeom>
          <a:solidFill>
            <a:srgbClr val="FFFF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fr-FR" sz="1050" b="1" dirty="0" err="1" smtClean="0"/>
              <a:t>C’est</a:t>
            </a:r>
            <a:r>
              <a:rPr lang="en-US" altLang="fr-FR" sz="1050" b="1" dirty="0" smtClean="0"/>
              <a:t> MOI</a:t>
            </a:r>
            <a:endParaRPr lang="en-US" altLang="fr-FR" sz="1050" b="1" dirty="0"/>
          </a:p>
        </p:txBody>
      </p:sp>
      <p:sp>
        <p:nvSpPr>
          <p:cNvPr id="71" name="ZoneTexte 70"/>
          <p:cNvSpPr txBox="1"/>
          <p:nvPr/>
        </p:nvSpPr>
        <p:spPr>
          <a:xfrm>
            <a:off x="5054481" y="4076894"/>
            <a:ext cx="1352953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IOC EPICS « CF »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LHR-CF21:IMes</a:t>
            </a:r>
          </a:p>
          <a:p>
            <a:r>
              <a:rPr lang="fr-FR" sz="700" b="1" dirty="0" smtClean="0">
                <a:solidFill>
                  <a:schemeClr val="tx1"/>
                </a:solidFill>
              </a:rPr>
              <a:t>LHR-CF21:GammeCons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LHR-CF21:GammeAct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LHR-CF22:IMes</a:t>
            </a:r>
            <a:endParaRPr lang="fr-FR" sz="700" dirty="0">
              <a:solidFill>
                <a:schemeClr val="tx1"/>
              </a:solidFill>
            </a:endParaRPr>
          </a:p>
          <a:p>
            <a:r>
              <a:rPr lang="fr-FR" sz="700" dirty="0" smtClean="0">
                <a:solidFill>
                  <a:schemeClr val="tx1"/>
                </a:solidFill>
              </a:rPr>
              <a:t>LHR-CF22:GammeCons</a:t>
            </a:r>
            <a:endParaRPr lang="fr-FR" sz="700" dirty="0">
              <a:solidFill>
                <a:schemeClr val="tx1"/>
              </a:solidFill>
            </a:endParaRPr>
          </a:p>
          <a:p>
            <a:r>
              <a:rPr lang="fr-FR" sz="700" dirty="0" smtClean="0">
                <a:solidFill>
                  <a:schemeClr val="tx1"/>
                </a:solidFill>
              </a:rPr>
              <a:t>LHR-CF22:GammeAct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…..</a:t>
            </a:r>
            <a:endParaRPr lang="fr-FR" sz="700" dirty="0">
              <a:solidFill>
                <a:schemeClr val="tx1"/>
              </a:solidFill>
            </a:endParaRPr>
          </a:p>
        </p:txBody>
      </p:sp>
      <p:sp>
        <p:nvSpPr>
          <p:cNvPr id="73" name="AutoShape 16"/>
          <p:cNvSpPr>
            <a:spLocks noChangeArrowheads="1"/>
          </p:cNvSpPr>
          <p:nvPr/>
        </p:nvSpPr>
        <p:spPr bwMode="auto">
          <a:xfrm>
            <a:off x="6699677" y="1788852"/>
            <a:ext cx="771408" cy="339871"/>
          </a:xfrm>
          <a:prstGeom prst="wedgeRectCallout">
            <a:avLst>
              <a:gd name="adj1" fmla="val -21442"/>
              <a:gd name="adj2" fmla="val 178550"/>
            </a:avLst>
          </a:prstGeom>
          <a:solidFill>
            <a:schemeClr val="tx2">
              <a:lumMod val="20000"/>
              <a:lumOff val="80000"/>
            </a:schemeClr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fr-FR" b="1" dirty="0" smtClean="0"/>
              <a:t>Change à 10 </a:t>
            </a:r>
            <a:r>
              <a:rPr lang="en-US" altLang="fr-FR" b="1" dirty="0" err="1" smtClean="0"/>
              <a:t>pA</a:t>
            </a:r>
            <a:r>
              <a:rPr lang="en-US" altLang="fr-FR" b="1" dirty="0" smtClean="0"/>
              <a:t>/V</a:t>
            </a:r>
            <a:endParaRPr lang="en-US" altLang="fr-FR" b="1" dirty="0"/>
          </a:p>
        </p:txBody>
      </p:sp>
      <p:sp>
        <p:nvSpPr>
          <p:cNvPr id="74" name="AutoShape 17"/>
          <p:cNvSpPr>
            <a:spLocks noChangeArrowheads="1"/>
          </p:cNvSpPr>
          <p:nvPr/>
        </p:nvSpPr>
        <p:spPr bwMode="auto">
          <a:xfrm>
            <a:off x="6978289" y="2868624"/>
            <a:ext cx="907128" cy="377155"/>
          </a:xfrm>
          <a:prstGeom prst="wedgeRectCallout">
            <a:avLst>
              <a:gd name="adj1" fmla="val 13581"/>
              <a:gd name="adj2" fmla="val -118340"/>
            </a:avLst>
          </a:prstGeom>
          <a:solidFill>
            <a:srgbClr val="FFFF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fr-FR" b="1" dirty="0" smtClean="0"/>
              <a:t>OK, </a:t>
            </a:r>
            <a:r>
              <a:rPr lang="en-US" altLang="fr-FR" b="1" dirty="0" err="1" smtClean="0"/>
              <a:t>c’est</a:t>
            </a:r>
            <a:r>
              <a:rPr lang="en-US" altLang="fr-FR" b="1" dirty="0" smtClean="0"/>
              <a:t> à 10 </a:t>
            </a:r>
            <a:r>
              <a:rPr lang="en-US" altLang="fr-FR" b="1" dirty="0" err="1" smtClean="0"/>
              <a:t>pA</a:t>
            </a:r>
            <a:r>
              <a:rPr lang="en-US" altLang="fr-FR" b="1" dirty="0" smtClean="0"/>
              <a:t>/V</a:t>
            </a:r>
            <a:endParaRPr lang="en-US" altLang="fr-FR" b="1" dirty="0"/>
          </a:p>
        </p:txBody>
      </p:sp>
      <p:sp>
        <p:nvSpPr>
          <p:cNvPr id="75" name="AutoShape 17"/>
          <p:cNvSpPr>
            <a:spLocks noChangeArrowheads="1"/>
          </p:cNvSpPr>
          <p:nvPr/>
        </p:nvSpPr>
        <p:spPr bwMode="auto">
          <a:xfrm>
            <a:off x="7096145" y="3435632"/>
            <a:ext cx="1344414" cy="608528"/>
          </a:xfrm>
          <a:prstGeom prst="wedgeRectCallout">
            <a:avLst>
              <a:gd name="adj1" fmla="val 16872"/>
              <a:gd name="adj2" fmla="val -169236"/>
            </a:avLst>
          </a:prstGeom>
          <a:solidFill>
            <a:srgbClr val="FFFF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fr-FR" dirty="0" smtClean="0"/>
              <a:t>10 </a:t>
            </a:r>
            <a:r>
              <a:rPr lang="en-US" altLang="fr-FR" dirty="0" err="1" smtClean="0"/>
              <a:t>pA</a:t>
            </a:r>
            <a:r>
              <a:rPr lang="en-US" altLang="fr-FR" dirty="0" smtClean="0"/>
              <a:t>/V </a:t>
            </a:r>
            <a:r>
              <a:rPr lang="en-US" altLang="fr-FR" dirty="0" err="1" smtClean="0"/>
              <a:t>est</a:t>
            </a:r>
            <a:r>
              <a:rPr lang="en-US" altLang="fr-FR" dirty="0" smtClean="0"/>
              <a:t> trop bas …</a:t>
            </a:r>
          </a:p>
          <a:p>
            <a:r>
              <a:rPr lang="en-US" altLang="fr-FR" dirty="0" err="1" smtClean="0"/>
              <a:t>C’est</a:t>
            </a:r>
            <a:r>
              <a:rPr lang="en-US" altLang="fr-FR" dirty="0" smtClean="0"/>
              <a:t> à 100pA/V</a:t>
            </a:r>
            <a:endParaRPr lang="en-US" altLang="fr-FR" dirty="0"/>
          </a:p>
        </p:txBody>
      </p:sp>
      <p:sp>
        <p:nvSpPr>
          <p:cNvPr id="76" name="AutoShape 17"/>
          <p:cNvSpPr>
            <a:spLocks noChangeArrowheads="1"/>
          </p:cNvSpPr>
          <p:nvPr/>
        </p:nvSpPr>
        <p:spPr bwMode="auto">
          <a:xfrm>
            <a:off x="7240849" y="4386340"/>
            <a:ext cx="1344414" cy="608528"/>
          </a:xfrm>
          <a:prstGeom prst="wedgeRectCallout">
            <a:avLst>
              <a:gd name="adj1" fmla="val 13581"/>
              <a:gd name="adj2" fmla="val -118340"/>
            </a:avLst>
          </a:prstGeom>
          <a:solidFill>
            <a:srgbClr val="FFFF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fr-FR" dirty="0" err="1" smtClean="0"/>
              <a:t>Vous</a:t>
            </a:r>
            <a:r>
              <a:rPr lang="en-US" altLang="fr-FR" dirty="0" smtClean="0"/>
              <a:t> </a:t>
            </a:r>
            <a:r>
              <a:rPr lang="en-US" altLang="fr-FR" dirty="0" err="1" smtClean="0"/>
              <a:t>n’êtes</a:t>
            </a:r>
            <a:r>
              <a:rPr lang="en-US" altLang="fr-FR" dirty="0" smtClean="0"/>
              <a:t> pas </a:t>
            </a:r>
            <a:r>
              <a:rPr lang="en-US" altLang="fr-FR" dirty="0" err="1" smtClean="0"/>
              <a:t>autorisé</a:t>
            </a:r>
            <a:r>
              <a:rPr lang="en-US" altLang="fr-FR" dirty="0" smtClean="0"/>
              <a:t> à changer </a:t>
            </a:r>
            <a:r>
              <a:rPr lang="en-US" altLang="fr-FR" dirty="0" err="1" smtClean="0"/>
              <a:t>cette</a:t>
            </a:r>
            <a:r>
              <a:rPr lang="en-US" altLang="fr-FR" dirty="0" smtClean="0"/>
              <a:t> </a:t>
            </a:r>
            <a:r>
              <a:rPr lang="en-US" altLang="fr-FR" dirty="0" err="1" smtClean="0"/>
              <a:t>valeur</a:t>
            </a:r>
            <a:endParaRPr lang="en-US" altLang="fr-FR" dirty="0"/>
          </a:p>
        </p:txBody>
      </p:sp>
      <p:sp>
        <p:nvSpPr>
          <p:cNvPr id="77" name="Rectangle 76"/>
          <p:cNvSpPr>
            <a:spLocks noChangeArrowheads="1"/>
          </p:cNvSpPr>
          <p:nvPr/>
        </p:nvSpPr>
        <p:spPr bwMode="auto">
          <a:xfrm>
            <a:off x="7333655" y="3180738"/>
            <a:ext cx="4857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buFont typeface="Times" panose="02020603050405020304" pitchFamily="18" charset="0"/>
              <a:buNone/>
            </a:pPr>
            <a:r>
              <a:rPr lang="en-US" altLang="fr-FR" sz="1400" dirty="0" err="1" smtClean="0"/>
              <a:t>ou</a:t>
            </a:r>
            <a:endParaRPr lang="en-US" altLang="fr-FR" sz="1400" dirty="0"/>
          </a:p>
        </p:txBody>
      </p:sp>
      <p:sp>
        <p:nvSpPr>
          <p:cNvPr id="78" name="Rectangle 77"/>
          <p:cNvSpPr>
            <a:spLocks noChangeArrowheads="1"/>
          </p:cNvSpPr>
          <p:nvPr/>
        </p:nvSpPr>
        <p:spPr bwMode="auto">
          <a:xfrm>
            <a:off x="7525464" y="4080124"/>
            <a:ext cx="4857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buFont typeface="Times" panose="02020603050405020304" pitchFamily="18" charset="0"/>
              <a:buNone/>
            </a:pPr>
            <a:r>
              <a:rPr lang="en-US" altLang="fr-FR" sz="1400" dirty="0" err="1" smtClean="0"/>
              <a:t>ou</a:t>
            </a:r>
            <a:endParaRPr lang="en-US" altLang="fr-FR" sz="1400" dirty="0"/>
          </a:p>
        </p:txBody>
      </p:sp>
      <p:sp>
        <p:nvSpPr>
          <p:cNvPr id="47" name="ZoneTexte 46"/>
          <p:cNvSpPr txBox="1"/>
          <p:nvPr/>
        </p:nvSpPr>
        <p:spPr>
          <a:xfrm>
            <a:off x="0" y="4958834"/>
            <a:ext cx="16001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err="1" smtClean="0">
                <a:solidFill>
                  <a:schemeClr val="tx1"/>
                </a:solidFill>
              </a:rPr>
              <a:t>L.Daudin</a:t>
            </a:r>
            <a:r>
              <a:rPr lang="fr-FR" sz="600" dirty="0" smtClean="0">
                <a:solidFill>
                  <a:schemeClr val="tx1"/>
                </a:solidFill>
              </a:rPr>
              <a:t> – RIF </a:t>
            </a:r>
            <a:r>
              <a:rPr lang="fr-FR" sz="600" dirty="0" err="1" smtClean="0">
                <a:solidFill>
                  <a:schemeClr val="tx1"/>
                </a:solidFill>
              </a:rPr>
              <a:t>IJCLab</a:t>
            </a:r>
            <a:r>
              <a:rPr lang="fr-FR" sz="600" dirty="0" smtClean="0">
                <a:solidFill>
                  <a:schemeClr val="tx1"/>
                </a:solidFill>
              </a:rPr>
              <a:t>  Avril-2022 -  </a:t>
            </a:r>
            <a:fld id="{A2D9AD90-1A26-436A-964E-1506DD6EF20C}" type="slidenum">
              <a:rPr lang="fr-FR" sz="600" smtClean="0">
                <a:solidFill>
                  <a:schemeClr val="tx1"/>
                </a:solidFill>
              </a:rPr>
              <a:t>33</a:t>
            </a:fld>
            <a:r>
              <a:rPr lang="fr-FR" sz="600" dirty="0" smtClean="0">
                <a:solidFill>
                  <a:schemeClr val="tx1"/>
                </a:solidFill>
              </a:rPr>
              <a:t>/38</a:t>
            </a:r>
            <a:endParaRPr lang="fr-FR" sz="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87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ZoneTexte 51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2998523" y="3893652"/>
            <a:ext cx="857905" cy="5232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fr-FR" sz="700" b="1" dirty="0" smtClean="0">
              <a:solidFill>
                <a:schemeClr val="tx1"/>
              </a:solidFill>
              <a:latin typeface="Josefin Sans" pitchFamily="2" charset="0"/>
            </a:endParaRPr>
          </a:p>
          <a:p>
            <a:pPr algn="ctr"/>
            <a:r>
              <a:rPr lang="fr-FR" b="1" dirty="0" smtClean="0">
                <a:solidFill>
                  <a:schemeClr val="tx1"/>
                </a:solidFill>
                <a:latin typeface="Josefin Sans" pitchFamily="2" charset="0"/>
              </a:rPr>
              <a:t>OPI</a:t>
            </a:r>
          </a:p>
          <a:p>
            <a:pPr algn="ctr"/>
            <a:endParaRPr lang="fr-FR" sz="700" b="1" dirty="0">
              <a:solidFill>
                <a:schemeClr val="tx1"/>
              </a:solidFill>
              <a:latin typeface="Josefin Sans" pitchFamily="2" charset="0"/>
            </a:endParaRPr>
          </a:p>
        </p:txBody>
      </p:sp>
      <p:cxnSp>
        <p:nvCxnSpPr>
          <p:cNvPr id="37" name="Connecteur droit 36"/>
          <p:cNvCxnSpPr/>
          <p:nvPr/>
        </p:nvCxnSpPr>
        <p:spPr>
          <a:xfrm>
            <a:off x="4386635" y="2937295"/>
            <a:ext cx="1365717" cy="802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4815606" y="2327830"/>
            <a:ext cx="857905" cy="52322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fr-FR" sz="700" b="1" dirty="0" smtClean="0">
              <a:solidFill>
                <a:schemeClr val="tx1"/>
              </a:solidFill>
              <a:latin typeface="Josefin Sans" pitchFamily="2" charset="0"/>
            </a:endParaRPr>
          </a:p>
          <a:p>
            <a:pPr algn="ctr"/>
            <a:r>
              <a:rPr lang="fr-FR" b="1" dirty="0" smtClean="0">
                <a:solidFill>
                  <a:schemeClr val="tx1"/>
                </a:solidFill>
                <a:latin typeface="Josefin Sans" pitchFamily="2" charset="0"/>
              </a:rPr>
              <a:t>IOC_CF</a:t>
            </a:r>
          </a:p>
          <a:p>
            <a:pPr algn="ctr"/>
            <a:endParaRPr lang="fr-FR" sz="700" b="1" dirty="0">
              <a:solidFill>
                <a:schemeClr val="tx1"/>
              </a:solidFill>
              <a:latin typeface="Josefin Sans" pitchFamily="2" charset="0"/>
            </a:endParaRPr>
          </a:p>
        </p:txBody>
      </p:sp>
      <p:pic>
        <p:nvPicPr>
          <p:cNvPr id="5" name="Graphique 4" descr="Ordinateur avec un remplissage uni">
            <a:extLst>
              <a:ext uri="{FF2B5EF4-FFF2-40B4-BE49-F238E27FC236}">
                <a16:creationId xmlns:a16="http://schemas.microsoft.com/office/drawing/2014/main" id="{94633045-6622-4DEC-BEFF-BDF7AE509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770567" y="1943163"/>
            <a:ext cx="1462367" cy="1462367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5"/>
          <a:srcRect l="1364" r="3629"/>
          <a:stretch/>
        </p:blipFill>
        <p:spPr>
          <a:xfrm rot="10800000" flipH="1">
            <a:off x="6846233" y="3215282"/>
            <a:ext cx="1788711" cy="1894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Trapèze 30"/>
          <p:cNvSpPr/>
          <p:nvPr/>
        </p:nvSpPr>
        <p:spPr>
          <a:xfrm rot="5400000" flipV="1">
            <a:off x="8235357" y="3879119"/>
            <a:ext cx="366964" cy="1450321"/>
          </a:xfrm>
          <a:prstGeom prst="trapezoid">
            <a:avLst>
              <a:gd name="adj" fmla="val 37096"/>
            </a:avLst>
          </a:prstGeom>
          <a:solidFill>
            <a:srgbClr val="92D050">
              <a:alpha val="2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"/>
          <a:stretch/>
        </p:blipFill>
        <p:spPr>
          <a:xfrm>
            <a:off x="6858000" y="2190217"/>
            <a:ext cx="1931682" cy="892524"/>
          </a:xfrm>
          <a:prstGeom prst="rect">
            <a:avLst/>
          </a:prstGeom>
        </p:spPr>
      </p:pic>
      <p:sp>
        <p:nvSpPr>
          <p:cNvPr id="39" name="ZoneTexte 38"/>
          <p:cNvSpPr txBox="1"/>
          <p:nvPr/>
        </p:nvSpPr>
        <p:spPr>
          <a:xfrm>
            <a:off x="4870251" y="3119537"/>
            <a:ext cx="1352953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Serveur</a:t>
            </a:r>
          </a:p>
        </p:txBody>
      </p:sp>
      <p:sp>
        <p:nvSpPr>
          <p:cNvPr id="20" name="Forme libre 19"/>
          <p:cNvSpPr/>
          <p:nvPr/>
        </p:nvSpPr>
        <p:spPr>
          <a:xfrm>
            <a:off x="6193210" y="2556960"/>
            <a:ext cx="680832" cy="195853"/>
          </a:xfrm>
          <a:custGeom>
            <a:avLst/>
            <a:gdLst>
              <a:gd name="connsiteX0" fmla="*/ 0 w 1724526"/>
              <a:gd name="connsiteY0" fmla="*/ 0 h 171296"/>
              <a:gd name="connsiteX1" fmla="*/ 208547 w 1724526"/>
              <a:gd name="connsiteY1" fmla="*/ 32084 h 171296"/>
              <a:gd name="connsiteX2" fmla="*/ 649705 w 1724526"/>
              <a:gd name="connsiteY2" fmla="*/ 152400 h 171296"/>
              <a:gd name="connsiteX3" fmla="*/ 1195137 w 1724526"/>
              <a:gd name="connsiteY3" fmla="*/ 160421 h 171296"/>
              <a:gd name="connsiteX4" fmla="*/ 1507958 w 1724526"/>
              <a:gd name="connsiteY4" fmla="*/ 48126 h 171296"/>
              <a:gd name="connsiteX5" fmla="*/ 1724526 w 1724526"/>
              <a:gd name="connsiteY5" fmla="*/ 32084 h 171296"/>
              <a:gd name="connsiteX0" fmla="*/ 0 w 1724526"/>
              <a:gd name="connsiteY0" fmla="*/ 0 h 154501"/>
              <a:gd name="connsiteX1" fmla="*/ 208547 w 1724526"/>
              <a:gd name="connsiteY1" fmla="*/ 32084 h 154501"/>
              <a:gd name="connsiteX2" fmla="*/ 649705 w 1724526"/>
              <a:gd name="connsiteY2" fmla="*/ 152400 h 154501"/>
              <a:gd name="connsiteX3" fmla="*/ 1187116 w 1724526"/>
              <a:gd name="connsiteY3" fmla="*/ 104273 h 154501"/>
              <a:gd name="connsiteX4" fmla="*/ 1507958 w 1724526"/>
              <a:gd name="connsiteY4" fmla="*/ 48126 h 154501"/>
              <a:gd name="connsiteX5" fmla="*/ 1724526 w 1724526"/>
              <a:gd name="connsiteY5" fmla="*/ 32084 h 154501"/>
              <a:gd name="connsiteX0" fmla="*/ 0 w 1724526"/>
              <a:gd name="connsiteY0" fmla="*/ 0 h 170114"/>
              <a:gd name="connsiteX1" fmla="*/ 208547 w 1724526"/>
              <a:gd name="connsiteY1" fmla="*/ 32084 h 170114"/>
              <a:gd name="connsiteX2" fmla="*/ 633663 w 1724526"/>
              <a:gd name="connsiteY2" fmla="*/ 168442 h 170114"/>
              <a:gd name="connsiteX3" fmla="*/ 1187116 w 1724526"/>
              <a:gd name="connsiteY3" fmla="*/ 104273 h 170114"/>
              <a:gd name="connsiteX4" fmla="*/ 1507958 w 1724526"/>
              <a:gd name="connsiteY4" fmla="*/ 48126 h 170114"/>
              <a:gd name="connsiteX5" fmla="*/ 1724526 w 1724526"/>
              <a:gd name="connsiteY5" fmla="*/ 32084 h 170114"/>
              <a:gd name="connsiteX0" fmla="*/ 0 w 1724526"/>
              <a:gd name="connsiteY0" fmla="*/ 0 h 184499"/>
              <a:gd name="connsiteX1" fmla="*/ 208547 w 1724526"/>
              <a:gd name="connsiteY1" fmla="*/ 32084 h 184499"/>
              <a:gd name="connsiteX2" fmla="*/ 633663 w 1724526"/>
              <a:gd name="connsiteY2" fmla="*/ 168442 h 184499"/>
              <a:gd name="connsiteX3" fmla="*/ 1259305 w 1724526"/>
              <a:gd name="connsiteY3" fmla="*/ 168442 h 184499"/>
              <a:gd name="connsiteX4" fmla="*/ 1507958 w 1724526"/>
              <a:gd name="connsiteY4" fmla="*/ 48126 h 184499"/>
              <a:gd name="connsiteX5" fmla="*/ 1724526 w 1724526"/>
              <a:gd name="connsiteY5" fmla="*/ 32084 h 184499"/>
              <a:gd name="connsiteX0" fmla="*/ 0 w 1724526"/>
              <a:gd name="connsiteY0" fmla="*/ 0 h 183086"/>
              <a:gd name="connsiteX1" fmla="*/ 208547 w 1724526"/>
              <a:gd name="connsiteY1" fmla="*/ 32084 h 183086"/>
              <a:gd name="connsiteX2" fmla="*/ 633663 w 1724526"/>
              <a:gd name="connsiteY2" fmla="*/ 168442 h 183086"/>
              <a:gd name="connsiteX3" fmla="*/ 1259305 w 1724526"/>
              <a:gd name="connsiteY3" fmla="*/ 168442 h 183086"/>
              <a:gd name="connsiteX4" fmla="*/ 1524000 w 1724526"/>
              <a:gd name="connsiteY4" fmla="*/ 72189 h 183086"/>
              <a:gd name="connsiteX5" fmla="*/ 1724526 w 1724526"/>
              <a:gd name="connsiteY5" fmla="*/ 32084 h 183086"/>
              <a:gd name="connsiteX0" fmla="*/ 0 w 1724526"/>
              <a:gd name="connsiteY0" fmla="*/ 5980 h 190707"/>
              <a:gd name="connsiteX1" fmla="*/ 240632 w 1724526"/>
              <a:gd name="connsiteY1" fmla="*/ 14001 h 190707"/>
              <a:gd name="connsiteX2" fmla="*/ 633663 w 1724526"/>
              <a:gd name="connsiteY2" fmla="*/ 174422 h 190707"/>
              <a:gd name="connsiteX3" fmla="*/ 1259305 w 1724526"/>
              <a:gd name="connsiteY3" fmla="*/ 174422 h 190707"/>
              <a:gd name="connsiteX4" fmla="*/ 1524000 w 1724526"/>
              <a:gd name="connsiteY4" fmla="*/ 78169 h 190707"/>
              <a:gd name="connsiteX5" fmla="*/ 1724526 w 1724526"/>
              <a:gd name="connsiteY5" fmla="*/ 38064 h 190707"/>
              <a:gd name="connsiteX0" fmla="*/ 0 w 1724526"/>
              <a:gd name="connsiteY0" fmla="*/ 6564 h 196821"/>
              <a:gd name="connsiteX1" fmla="*/ 240632 w 1724526"/>
              <a:gd name="connsiteY1" fmla="*/ 14585 h 196821"/>
              <a:gd name="connsiteX2" fmla="*/ 457200 w 1724526"/>
              <a:gd name="connsiteY2" fmla="*/ 183027 h 196821"/>
              <a:gd name="connsiteX3" fmla="*/ 1259305 w 1724526"/>
              <a:gd name="connsiteY3" fmla="*/ 175006 h 196821"/>
              <a:gd name="connsiteX4" fmla="*/ 1524000 w 1724526"/>
              <a:gd name="connsiteY4" fmla="*/ 78753 h 196821"/>
              <a:gd name="connsiteX5" fmla="*/ 1724526 w 1724526"/>
              <a:gd name="connsiteY5" fmla="*/ 38648 h 196821"/>
              <a:gd name="connsiteX0" fmla="*/ 0 w 1724526"/>
              <a:gd name="connsiteY0" fmla="*/ 4816 h 181108"/>
              <a:gd name="connsiteX1" fmla="*/ 240632 w 1724526"/>
              <a:gd name="connsiteY1" fmla="*/ 12837 h 181108"/>
              <a:gd name="connsiteX2" fmla="*/ 433136 w 1724526"/>
              <a:gd name="connsiteY2" fmla="*/ 157216 h 181108"/>
              <a:gd name="connsiteX3" fmla="*/ 1259305 w 1724526"/>
              <a:gd name="connsiteY3" fmla="*/ 173258 h 181108"/>
              <a:gd name="connsiteX4" fmla="*/ 1524000 w 1724526"/>
              <a:gd name="connsiteY4" fmla="*/ 77005 h 181108"/>
              <a:gd name="connsiteX5" fmla="*/ 1724526 w 1724526"/>
              <a:gd name="connsiteY5" fmla="*/ 36900 h 181108"/>
              <a:gd name="connsiteX0" fmla="*/ 0 w 1724526"/>
              <a:gd name="connsiteY0" fmla="*/ 0 h 175282"/>
              <a:gd name="connsiteX1" fmla="*/ 200527 w 1724526"/>
              <a:gd name="connsiteY1" fmla="*/ 32084 h 175282"/>
              <a:gd name="connsiteX2" fmla="*/ 433136 w 1724526"/>
              <a:gd name="connsiteY2" fmla="*/ 152400 h 175282"/>
              <a:gd name="connsiteX3" fmla="*/ 1259305 w 1724526"/>
              <a:gd name="connsiteY3" fmla="*/ 168442 h 175282"/>
              <a:gd name="connsiteX4" fmla="*/ 1524000 w 1724526"/>
              <a:gd name="connsiteY4" fmla="*/ 72189 h 175282"/>
              <a:gd name="connsiteX5" fmla="*/ 1724526 w 1724526"/>
              <a:gd name="connsiteY5" fmla="*/ 32084 h 175282"/>
              <a:gd name="connsiteX0" fmla="*/ 0 w 1724526"/>
              <a:gd name="connsiteY0" fmla="*/ 301 h 176241"/>
              <a:gd name="connsiteX1" fmla="*/ 328864 w 1724526"/>
              <a:gd name="connsiteY1" fmla="*/ 16343 h 176241"/>
              <a:gd name="connsiteX2" fmla="*/ 433136 w 1724526"/>
              <a:gd name="connsiteY2" fmla="*/ 152701 h 176241"/>
              <a:gd name="connsiteX3" fmla="*/ 1259305 w 1724526"/>
              <a:gd name="connsiteY3" fmla="*/ 168743 h 176241"/>
              <a:gd name="connsiteX4" fmla="*/ 1524000 w 1724526"/>
              <a:gd name="connsiteY4" fmla="*/ 72490 h 176241"/>
              <a:gd name="connsiteX5" fmla="*/ 1724526 w 1724526"/>
              <a:gd name="connsiteY5" fmla="*/ 32385 h 176241"/>
              <a:gd name="connsiteX0" fmla="*/ 0 w 1724526"/>
              <a:gd name="connsiteY0" fmla="*/ 1756 h 191425"/>
              <a:gd name="connsiteX1" fmla="*/ 328864 w 1724526"/>
              <a:gd name="connsiteY1" fmla="*/ 17798 h 191425"/>
              <a:gd name="connsiteX2" fmla="*/ 232610 w 1724526"/>
              <a:gd name="connsiteY2" fmla="*/ 178219 h 191425"/>
              <a:gd name="connsiteX3" fmla="*/ 1259305 w 1724526"/>
              <a:gd name="connsiteY3" fmla="*/ 170198 h 191425"/>
              <a:gd name="connsiteX4" fmla="*/ 1524000 w 1724526"/>
              <a:gd name="connsiteY4" fmla="*/ 73945 h 191425"/>
              <a:gd name="connsiteX5" fmla="*/ 1724526 w 1724526"/>
              <a:gd name="connsiteY5" fmla="*/ 33840 h 191425"/>
              <a:gd name="connsiteX0" fmla="*/ 0 w 1724526"/>
              <a:gd name="connsiteY0" fmla="*/ 1756 h 194944"/>
              <a:gd name="connsiteX1" fmla="*/ 328864 w 1724526"/>
              <a:gd name="connsiteY1" fmla="*/ 17798 h 194944"/>
              <a:gd name="connsiteX2" fmla="*/ 232610 w 1724526"/>
              <a:gd name="connsiteY2" fmla="*/ 178219 h 194944"/>
              <a:gd name="connsiteX3" fmla="*/ 1443789 w 1724526"/>
              <a:gd name="connsiteY3" fmla="*/ 178219 h 194944"/>
              <a:gd name="connsiteX4" fmla="*/ 1524000 w 1724526"/>
              <a:gd name="connsiteY4" fmla="*/ 73945 h 194944"/>
              <a:gd name="connsiteX5" fmla="*/ 1724526 w 1724526"/>
              <a:gd name="connsiteY5" fmla="*/ 33840 h 194944"/>
              <a:gd name="connsiteX0" fmla="*/ 0 w 1724526"/>
              <a:gd name="connsiteY0" fmla="*/ 1756 h 195853"/>
              <a:gd name="connsiteX1" fmla="*/ 328864 w 1724526"/>
              <a:gd name="connsiteY1" fmla="*/ 17798 h 195853"/>
              <a:gd name="connsiteX2" fmla="*/ 232610 w 1724526"/>
              <a:gd name="connsiteY2" fmla="*/ 178219 h 195853"/>
              <a:gd name="connsiteX3" fmla="*/ 1443789 w 1724526"/>
              <a:gd name="connsiteY3" fmla="*/ 178219 h 195853"/>
              <a:gd name="connsiteX4" fmla="*/ 1491916 w 1724526"/>
              <a:gd name="connsiteY4" fmla="*/ 57903 h 195853"/>
              <a:gd name="connsiteX5" fmla="*/ 1724526 w 1724526"/>
              <a:gd name="connsiteY5" fmla="*/ 33840 h 195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526" h="195853">
                <a:moveTo>
                  <a:pt x="0" y="1756"/>
                </a:moveTo>
                <a:cubicBezTo>
                  <a:pt x="50131" y="5098"/>
                  <a:pt x="290096" y="-11612"/>
                  <a:pt x="328864" y="17798"/>
                </a:cubicBezTo>
                <a:cubicBezTo>
                  <a:pt x="367632" y="47208"/>
                  <a:pt x="46789" y="151482"/>
                  <a:pt x="232610" y="178219"/>
                </a:cubicBezTo>
                <a:cubicBezTo>
                  <a:pt x="418431" y="204956"/>
                  <a:pt x="1233905" y="198272"/>
                  <a:pt x="1443789" y="178219"/>
                </a:cubicBezTo>
                <a:cubicBezTo>
                  <a:pt x="1653673" y="158166"/>
                  <a:pt x="1445126" y="81966"/>
                  <a:pt x="1491916" y="57903"/>
                </a:cubicBezTo>
                <a:cubicBezTo>
                  <a:pt x="1538706" y="33840"/>
                  <a:pt x="1660358" y="31166"/>
                  <a:pt x="1724526" y="33840"/>
                </a:cubicBezTo>
              </a:path>
            </a:pathLst>
          </a:custGeom>
          <a:noFill/>
          <a:ln>
            <a:solidFill>
              <a:srgbClr val="00B0F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ZoneTexte 52"/>
          <p:cNvSpPr txBox="1"/>
          <p:nvPr/>
        </p:nvSpPr>
        <p:spPr>
          <a:xfrm>
            <a:off x="8292485" y="4436839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faisceau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>
            <a:off x="7257186" y="4082140"/>
            <a:ext cx="10574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LHR-CF21</a:t>
            </a:r>
            <a:endParaRPr lang="fr-FR" sz="1000" b="1" dirty="0">
              <a:solidFill>
                <a:schemeClr val="accent5">
                  <a:lumMod val="25000"/>
                </a:schemeClr>
              </a:solidFill>
              <a:latin typeface="Josefin Sans" pitchFamily="2" charset="0"/>
            </a:endParaRPr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24151" y="948914"/>
            <a:ext cx="757492" cy="683667"/>
          </a:xfrm>
          <a:prstGeom prst="rect">
            <a:avLst/>
          </a:prstGeom>
        </p:spPr>
      </p:pic>
      <p:pic>
        <p:nvPicPr>
          <p:cNvPr id="30" name="Graphique 6" descr="Ordinateur portable avec un remplissage uni">
            <a:extLst>
              <a:ext uri="{FF2B5EF4-FFF2-40B4-BE49-F238E27FC236}">
                <a16:creationId xmlns:a16="http://schemas.microsoft.com/office/drawing/2014/main" id="{A0680B8D-FDAE-4C19-9025-858A30C997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696292" y="3493962"/>
            <a:ext cx="1462368" cy="1462368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2644354" y="4670937"/>
            <a:ext cx="1507251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OPI EPICS (Client)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36" name="Connecteur droit 35"/>
          <p:cNvCxnSpPr/>
          <p:nvPr/>
        </p:nvCxnSpPr>
        <p:spPr>
          <a:xfrm flipH="1">
            <a:off x="4385299" y="1701297"/>
            <a:ext cx="1336" cy="3408467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 flipV="1">
            <a:off x="4073389" y="4605250"/>
            <a:ext cx="307370" cy="2082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B4FD558B-F577-48DC-8A82-52EEE8A21007}"/>
              </a:ext>
            </a:extLst>
          </p:cNvPr>
          <p:cNvSpPr txBox="1"/>
          <p:nvPr/>
        </p:nvSpPr>
        <p:spPr>
          <a:xfrm rot="16200000">
            <a:off x="3619171" y="2079515"/>
            <a:ext cx="13674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>
                <a:solidFill>
                  <a:schemeClr val="accent5">
                    <a:lumMod val="25000"/>
                  </a:schemeClr>
                </a:solidFill>
                <a:latin typeface="Josefin Sans" pitchFamily="2" charset="0"/>
              </a:rPr>
              <a:t>Réseau Ethernet</a:t>
            </a:r>
            <a:endParaRPr lang="fr-FR" sz="800" b="1" dirty="0">
              <a:solidFill>
                <a:schemeClr val="tx1"/>
              </a:solidFill>
              <a:latin typeface="Josefin Sans" pitchFamily="2" charset="0"/>
            </a:endParaRPr>
          </a:p>
        </p:txBody>
      </p:sp>
      <p:grpSp>
        <p:nvGrpSpPr>
          <p:cNvPr id="44" name="Groupe 43"/>
          <p:cNvGrpSpPr/>
          <p:nvPr/>
        </p:nvGrpSpPr>
        <p:grpSpPr>
          <a:xfrm>
            <a:off x="7719622" y="2500115"/>
            <a:ext cx="1297052" cy="788097"/>
            <a:chOff x="7719622" y="2500115"/>
            <a:chExt cx="1297052" cy="788097"/>
          </a:xfrm>
        </p:grpSpPr>
        <p:sp>
          <p:nvSpPr>
            <p:cNvPr id="45" name="Forme libre 44"/>
            <p:cNvSpPr/>
            <p:nvPr/>
          </p:nvSpPr>
          <p:spPr>
            <a:xfrm>
              <a:off x="7719622" y="2500115"/>
              <a:ext cx="1297052" cy="772474"/>
            </a:xfrm>
            <a:custGeom>
              <a:avLst/>
              <a:gdLst>
                <a:gd name="connsiteX0" fmla="*/ 17344 w 1271353"/>
                <a:gd name="connsiteY0" fmla="*/ 768045 h 768045"/>
                <a:gd name="connsiteX1" fmla="*/ 73491 w 1271353"/>
                <a:gd name="connsiteY1" fmla="*/ 615645 h 768045"/>
                <a:gd name="connsiteX2" fmla="*/ 602881 w 1271353"/>
                <a:gd name="connsiteY2" fmla="*/ 639709 h 768045"/>
                <a:gd name="connsiteX3" fmla="*/ 1236544 w 1271353"/>
                <a:gd name="connsiteY3" fmla="*/ 607624 h 768045"/>
                <a:gd name="connsiteX4" fmla="*/ 1172375 w 1271353"/>
                <a:gd name="connsiteY4" fmla="*/ 86256 h 768045"/>
                <a:gd name="connsiteX5" fmla="*/ 1036017 w 1271353"/>
                <a:gd name="connsiteY5" fmla="*/ 6045 h 768045"/>
                <a:gd name="connsiteX0" fmla="*/ 17344 w 1309743"/>
                <a:gd name="connsiteY0" fmla="*/ 772474 h 772474"/>
                <a:gd name="connsiteX1" fmla="*/ 73491 w 1309743"/>
                <a:gd name="connsiteY1" fmla="*/ 620074 h 772474"/>
                <a:gd name="connsiteX2" fmla="*/ 602881 w 1309743"/>
                <a:gd name="connsiteY2" fmla="*/ 644138 h 772474"/>
                <a:gd name="connsiteX3" fmla="*/ 1236544 w 1309743"/>
                <a:gd name="connsiteY3" fmla="*/ 612053 h 772474"/>
                <a:gd name="connsiteX4" fmla="*/ 1273975 w 1309743"/>
                <a:gd name="connsiteY4" fmla="*/ 75055 h 772474"/>
                <a:gd name="connsiteX5" fmla="*/ 1036017 w 1309743"/>
                <a:gd name="connsiteY5" fmla="*/ 10474 h 772474"/>
                <a:gd name="connsiteX0" fmla="*/ 4653 w 1297052"/>
                <a:gd name="connsiteY0" fmla="*/ 772474 h 772474"/>
                <a:gd name="connsiteX1" fmla="*/ 131139 w 1297052"/>
                <a:gd name="connsiteY1" fmla="*/ 620074 h 772474"/>
                <a:gd name="connsiteX2" fmla="*/ 590190 w 1297052"/>
                <a:gd name="connsiteY2" fmla="*/ 644138 h 772474"/>
                <a:gd name="connsiteX3" fmla="*/ 1223853 w 1297052"/>
                <a:gd name="connsiteY3" fmla="*/ 612053 h 772474"/>
                <a:gd name="connsiteX4" fmla="*/ 1261284 w 1297052"/>
                <a:gd name="connsiteY4" fmla="*/ 75055 h 772474"/>
                <a:gd name="connsiteX5" fmla="*/ 1023326 w 1297052"/>
                <a:gd name="connsiteY5" fmla="*/ 10474 h 77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7052" h="772474">
                  <a:moveTo>
                    <a:pt x="4653" y="772474"/>
                  </a:moveTo>
                  <a:cubicBezTo>
                    <a:pt x="-16069" y="706968"/>
                    <a:pt x="33549" y="641463"/>
                    <a:pt x="131139" y="620074"/>
                  </a:cubicBezTo>
                  <a:cubicBezTo>
                    <a:pt x="228729" y="598685"/>
                    <a:pt x="408071" y="645475"/>
                    <a:pt x="590190" y="644138"/>
                  </a:cubicBezTo>
                  <a:cubicBezTo>
                    <a:pt x="772309" y="642801"/>
                    <a:pt x="1112004" y="706900"/>
                    <a:pt x="1223853" y="612053"/>
                  </a:cubicBezTo>
                  <a:cubicBezTo>
                    <a:pt x="1335702" y="517206"/>
                    <a:pt x="1294705" y="175318"/>
                    <a:pt x="1261284" y="75055"/>
                  </a:cubicBezTo>
                  <a:cubicBezTo>
                    <a:pt x="1227863" y="-25208"/>
                    <a:pt x="1074794" y="448"/>
                    <a:pt x="1023326" y="10474"/>
                  </a:cubicBezTo>
                </a:path>
              </a:pathLst>
            </a:custGeom>
            <a:noFill/>
            <a:ln>
              <a:solidFill>
                <a:srgbClr val="00B05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9A539576-B040-416B-9E06-7F9F6C8DF7D8}"/>
                </a:ext>
              </a:extLst>
            </p:cNvPr>
            <p:cNvSpPr txBox="1"/>
            <p:nvPr/>
          </p:nvSpPr>
          <p:spPr>
            <a:xfrm>
              <a:off x="7965822" y="2927838"/>
              <a:ext cx="105085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 smtClean="0">
                  <a:solidFill>
                    <a:srgbClr val="00B050"/>
                  </a:solidFill>
                  <a:latin typeface="Josefin Sans" pitchFamily="2" charset="0"/>
                </a:rPr>
                <a:t>Courant (</a:t>
              </a:r>
              <a:r>
                <a:rPr lang="fr-FR" sz="1050" dirty="0" err="1" smtClean="0">
                  <a:solidFill>
                    <a:srgbClr val="00B050"/>
                  </a:solidFill>
                  <a:latin typeface="Josefin Sans" pitchFamily="2" charset="0"/>
                </a:rPr>
                <a:t>pA</a:t>
              </a:r>
              <a:r>
                <a:rPr lang="fr-FR" sz="1050" dirty="0" smtClean="0">
                  <a:solidFill>
                    <a:srgbClr val="00B050"/>
                  </a:solidFill>
                  <a:latin typeface="Josefin Sans" pitchFamily="2" charset="0"/>
                </a:rPr>
                <a:t>)</a:t>
              </a: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9A539576-B040-416B-9E06-7F9F6C8DF7D8}"/>
                </a:ext>
              </a:extLst>
            </p:cNvPr>
            <p:cNvSpPr txBox="1"/>
            <p:nvPr/>
          </p:nvSpPr>
          <p:spPr>
            <a:xfrm>
              <a:off x="7965822" y="3011213"/>
              <a:ext cx="10508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rgbClr val="00B050"/>
                  </a:solidFill>
                  <a:latin typeface="Josefin Sans" pitchFamily="2" charset="0"/>
                </a:rPr>
                <a:t>&gt;</a:t>
              </a:r>
            </a:p>
          </p:txBody>
        </p:sp>
      </p:grpSp>
      <p:sp>
        <p:nvSpPr>
          <p:cNvPr id="48" name="Google Shape;468;p31"/>
          <p:cNvSpPr txBox="1">
            <a:spLocks noGrp="1"/>
          </p:cNvSpPr>
          <p:nvPr>
            <p:ph type="title"/>
          </p:nvPr>
        </p:nvSpPr>
        <p:spPr>
          <a:xfrm>
            <a:off x="1976194" y="68670"/>
            <a:ext cx="4899628" cy="9511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/>
              <a:t>C/C EPICS </a:t>
            </a:r>
            <a:r>
              <a:rPr lang="en" sz="2400" dirty="0" smtClean="0"/>
              <a:t/>
            </a:r>
            <a:br>
              <a:rPr lang="en" sz="2400" dirty="0" smtClean="0"/>
            </a:br>
            <a:r>
              <a:rPr lang="en" sz="2000" b="0" i="1" dirty="0" smtClean="0"/>
              <a:t>Application : mesure d’intensité Faisceau</a:t>
            </a:r>
            <a:r>
              <a:rPr lang="en" sz="2400" dirty="0" smtClean="0"/>
              <a:t/>
            </a:r>
            <a:br>
              <a:rPr lang="en" sz="2400" dirty="0" smtClean="0"/>
            </a:br>
            <a:endParaRPr sz="2400" dirty="0"/>
          </a:p>
        </p:txBody>
      </p:sp>
      <p:pic>
        <p:nvPicPr>
          <p:cNvPr id="49" name="Image 48"/>
          <p:cNvPicPr>
            <a:picLocks noChangeAspect="1"/>
          </p:cNvPicPr>
          <p:nvPr/>
        </p:nvPicPr>
        <p:blipFill rotWithShape="1">
          <a:blip r:embed="rId10"/>
          <a:srcRect l="1925" t="1241" r="1994" b="2797"/>
          <a:stretch/>
        </p:blipFill>
        <p:spPr>
          <a:xfrm>
            <a:off x="1014774" y="979553"/>
            <a:ext cx="2186569" cy="3310589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5" name="ZoneTexte 24"/>
          <p:cNvSpPr txBox="1"/>
          <p:nvPr/>
        </p:nvSpPr>
        <p:spPr>
          <a:xfrm>
            <a:off x="0" y="4958834"/>
            <a:ext cx="16001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err="1" smtClean="0">
                <a:solidFill>
                  <a:schemeClr val="tx1"/>
                </a:solidFill>
              </a:rPr>
              <a:t>L.Daudin</a:t>
            </a:r>
            <a:r>
              <a:rPr lang="fr-FR" sz="600" dirty="0" smtClean="0">
                <a:solidFill>
                  <a:schemeClr val="tx1"/>
                </a:solidFill>
              </a:rPr>
              <a:t> – RIF </a:t>
            </a:r>
            <a:r>
              <a:rPr lang="fr-FR" sz="600" dirty="0" err="1" smtClean="0">
                <a:solidFill>
                  <a:schemeClr val="tx1"/>
                </a:solidFill>
              </a:rPr>
              <a:t>IJCLab</a:t>
            </a:r>
            <a:r>
              <a:rPr lang="fr-FR" sz="600" dirty="0" smtClean="0">
                <a:solidFill>
                  <a:schemeClr val="tx1"/>
                </a:solidFill>
              </a:rPr>
              <a:t>  Avril-2022 -  </a:t>
            </a:r>
            <a:fld id="{A2D9AD90-1A26-436A-964E-1506DD6EF20C}" type="slidenum">
              <a:rPr lang="fr-FR" sz="600" smtClean="0">
                <a:solidFill>
                  <a:schemeClr val="tx1"/>
                </a:solidFill>
              </a:rPr>
              <a:t>34</a:t>
            </a:fld>
            <a:r>
              <a:rPr lang="fr-FR" sz="600" dirty="0" smtClean="0">
                <a:solidFill>
                  <a:schemeClr val="tx1"/>
                </a:solidFill>
              </a:rPr>
              <a:t>/38</a:t>
            </a:r>
            <a:endParaRPr lang="fr-FR" sz="600" dirty="0">
              <a:solidFill>
                <a:schemeClr val="tx1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4870251" y="3396536"/>
            <a:ext cx="1352953" cy="133113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IOC EPICS « CF »</a:t>
            </a:r>
          </a:p>
          <a:p>
            <a:r>
              <a:rPr lang="fr-FR" sz="700" b="1" dirty="0" smtClean="0">
                <a:solidFill>
                  <a:schemeClr val="tx1"/>
                </a:solidFill>
              </a:rPr>
              <a:t>LHR-CF21:IMes</a:t>
            </a:r>
          </a:p>
          <a:p>
            <a:r>
              <a:rPr lang="fr-FR" sz="700" b="1" dirty="0" smtClean="0">
                <a:solidFill>
                  <a:schemeClr val="tx1"/>
                </a:solidFill>
              </a:rPr>
              <a:t>LHR-CF21:GammeCons</a:t>
            </a:r>
          </a:p>
          <a:p>
            <a:r>
              <a:rPr lang="fr-FR" sz="700" b="1" dirty="0" smtClean="0">
                <a:solidFill>
                  <a:schemeClr val="tx1"/>
                </a:solidFill>
              </a:rPr>
              <a:t>LHR-CF21:GammeAct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LHR-CF22:IMes</a:t>
            </a:r>
            <a:endParaRPr lang="fr-FR" sz="700" dirty="0">
              <a:solidFill>
                <a:schemeClr val="tx1"/>
              </a:solidFill>
            </a:endParaRPr>
          </a:p>
          <a:p>
            <a:r>
              <a:rPr lang="fr-FR" sz="700" dirty="0" smtClean="0">
                <a:solidFill>
                  <a:schemeClr val="tx1"/>
                </a:solidFill>
              </a:rPr>
              <a:t>LHR-CF22:GammeCons</a:t>
            </a:r>
            <a:endParaRPr lang="fr-FR" sz="700" dirty="0">
              <a:solidFill>
                <a:schemeClr val="tx1"/>
              </a:solidFill>
            </a:endParaRPr>
          </a:p>
          <a:p>
            <a:r>
              <a:rPr lang="fr-FR" sz="700" dirty="0" smtClean="0">
                <a:solidFill>
                  <a:schemeClr val="tx1"/>
                </a:solidFill>
              </a:rPr>
              <a:t>LHR-CF22:GammeAct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LHR-CF41:IMes</a:t>
            </a:r>
            <a:endParaRPr lang="fr-FR" sz="700" dirty="0">
              <a:solidFill>
                <a:schemeClr val="tx1"/>
              </a:solidFill>
            </a:endParaRPr>
          </a:p>
          <a:p>
            <a:r>
              <a:rPr lang="fr-FR" sz="700" dirty="0" smtClean="0">
                <a:solidFill>
                  <a:schemeClr val="tx1"/>
                </a:solidFill>
              </a:rPr>
              <a:t>LHR-CF41:GammeCons</a:t>
            </a:r>
            <a:endParaRPr lang="fr-FR" sz="700" dirty="0">
              <a:solidFill>
                <a:schemeClr val="tx1"/>
              </a:solidFill>
            </a:endParaRPr>
          </a:p>
          <a:p>
            <a:r>
              <a:rPr lang="fr-FR" sz="700" dirty="0" smtClean="0">
                <a:solidFill>
                  <a:schemeClr val="tx1"/>
                </a:solidFill>
              </a:rPr>
              <a:t>LHR-CF41:GammeAct</a:t>
            </a:r>
          </a:p>
          <a:p>
            <a:r>
              <a:rPr lang="fr-FR" sz="700" dirty="0" smtClean="0">
                <a:solidFill>
                  <a:schemeClr val="tx1"/>
                </a:solidFill>
              </a:rPr>
              <a:t>…..</a:t>
            </a:r>
            <a:endParaRPr lang="fr-FR" sz="700" dirty="0">
              <a:solidFill>
                <a:schemeClr val="tx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029254" y="999830"/>
            <a:ext cx="2157913" cy="230832"/>
          </a:xfrm>
          <a:prstGeom prst="rect">
            <a:avLst/>
          </a:prstGeom>
          <a:solidFill>
            <a:srgbClr val="BDB5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>
                <a:solidFill>
                  <a:schemeClr val="tx1"/>
                </a:solidFill>
              </a:rPr>
              <a:t>Mesure LHR-CF21 </a:t>
            </a:r>
            <a:r>
              <a:rPr lang="fr-FR" sz="900" b="1" dirty="0" err="1" smtClean="0">
                <a:solidFill>
                  <a:schemeClr val="tx1"/>
                </a:solidFill>
              </a:rPr>
              <a:t>PicoLin</a:t>
            </a:r>
            <a:endParaRPr lang="fr-FR" sz="9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45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729" y="96469"/>
            <a:ext cx="6569782" cy="4899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ZoneTexte 2"/>
          <p:cNvSpPr txBox="1"/>
          <p:nvPr/>
        </p:nvSpPr>
        <p:spPr>
          <a:xfrm>
            <a:off x="0" y="4958834"/>
            <a:ext cx="16001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err="1" smtClean="0">
                <a:solidFill>
                  <a:schemeClr val="tx1"/>
                </a:solidFill>
              </a:rPr>
              <a:t>L.Daudin</a:t>
            </a:r>
            <a:r>
              <a:rPr lang="fr-FR" sz="600" dirty="0" smtClean="0">
                <a:solidFill>
                  <a:schemeClr val="tx1"/>
                </a:solidFill>
              </a:rPr>
              <a:t> – RIF </a:t>
            </a:r>
            <a:r>
              <a:rPr lang="fr-FR" sz="600" dirty="0" err="1" smtClean="0">
                <a:solidFill>
                  <a:schemeClr val="tx1"/>
                </a:solidFill>
              </a:rPr>
              <a:t>IJCLab</a:t>
            </a:r>
            <a:r>
              <a:rPr lang="fr-FR" sz="600" dirty="0" smtClean="0">
                <a:solidFill>
                  <a:schemeClr val="tx1"/>
                </a:solidFill>
              </a:rPr>
              <a:t>  Avril-2022 -  </a:t>
            </a:r>
            <a:fld id="{A2D9AD90-1A26-436A-964E-1506DD6EF20C}" type="slidenum">
              <a:rPr lang="fr-FR" sz="600" smtClean="0">
                <a:solidFill>
                  <a:schemeClr val="tx1"/>
                </a:solidFill>
              </a:rPr>
              <a:t>35</a:t>
            </a:fld>
            <a:r>
              <a:rPr lang="fr-FR" sz="600" dirty="0" smtClean="0">
                <a:solidFill>
                  <a:schemeClr val="tx1"/>
                </a:solidFill>
              </a:rPr>
              <a:t>/38</a:t>
            </a:r>
            <a:endParaRPr lang="fr-FR" sz="600" dirty="0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459487" y="191756"/>
            <a:ext cx="1848625" cy="230832"/>
          </a:xfrm>
          <a:prstGeom prst="rect">
            <a:avLst/>
          </a:prstGeom>
          <a:solidFill>
            <a:srgbClr val="BDB5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 smtClean="0">
                <a:solidFill>
                  <a:schemeClr val="tx1"/>
                </a:solidFill>
              </a:rPr>
              <a:t>Mesure LHR-CF21 </a:t>
            </a:r>
            <a:r>
              <a:rPr lang="fr-FR" sz="900" b="1" dirty="0" err="1" smtClean="0">
                <a:solidFill>
                  <a:schemeClr val="tx1"/>
                </a:solidFill>
              </a:rPr>
              <a:t>PicoLin</a:t>
            </a:r>
            <a:endParaRPr lang="fr-FR" sz="9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4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789" y="162709"/>
            <a:ext cx="6397680" cy="4791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oneTexte 3"/>
          <p:cNvSpPr txBox="1"/>
          <p:nvPr/>
        </p:nvSpPr>
        <p:spPr>
          <a:xfrm>
            <a:off x="0" y="4958834"/>
            <a:ext cx="16001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err="1" smtClean="0">
                <a:solidFill>
                  <a:schemeClr val="tx1"/>
                </a:solidFill>
              </a:rPr>
              <a:t>L.Daudin</a:t>
            </a:r>
            <a:r>
              <a:rPr lang="fr-FR" sz="600" dirty="0" smtClean="0">
                <a:solidFill>
                  <a:schemeClr val="tx1"/>
                </a:solidFill>
              </a:rPr>
              <a:t> – RIF </a:t>
            </a:r>
            <a:r>
              <a:rPr lang="fr-FR" sz="600" dirty="0" err="1" smtClean="0">
                <a:solidFill>
                  <a:schemeClr val="tx1"/>
                </a:solidFill>
              </a:rPr>
              <a:t>IJCLab</a:t>
            </a:r>
            <a:r>
              <a:rPr lang="fr-FR" sz="600" dirty="0" smtClean="0">
                <a:solidFill>
                  <a:schemeClr val="tx1"/>
                </a:solidFill>
              </a:rPr>
              <a:t>  Avril-2022 -  </a:t>
            </a:r>
            <a:fld id="{A2D9AD90-1A26-436A-964E-1506DD6EF20C}" type="slidenum">
              <a:rPr lang="fr-FR" sz="600" smtClean="0">
                <a:solidFill>
                  <a:schemeClr val="tx1"/>
                </a:solidFill>
              </a:rPr>
              <a:t>36</a:t>
            </a:fld>
            <a:r>
              <a:rPr lang="fr-FR" sz="600" dirty="0" smtClean="0">
                <a:solidFill>
                  <a:schemeClr val="tx1"/>
                </a:solidFill>
              </a:rPr>
              <a:t>/38</a:t>
            </a:r>
            <a:endParaRPr lang="fr-FR" sz="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19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982" y="123906"/>
            <a:ext cx="6499612" cy="4872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ZoneTexte 2"/>
          <p:cNvSpPr txBox="1"/>
          <p:nvPr/>
        </p:nvSpPr>
        <p:spPr>
          <a:xfrm>
            <a:off x="0" y="4958834"/>
            <a:ext cx="16001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err="1" smtClean="0">
                <a:solidFill>
                  <a:schemeClr val="tx1"/>
                </a:solidFill>
              </a:rPr>
              <a:t>L.Daudin</a:t>
            </a:r>
            <a:r>
              <a:rPr lang="fr-FR" sz="600" dirty="0" smtClean="0">
                <a:solidFill>
                  <a:schemeClr val="tx1"/>
                </a:solidFill>
              </a:rPr>
              <a:t> – RIF </a:t>
            </a:r>
            <a:r>
              <a:rPr lang="fr-FR" sz="600" dirty="0" err="1" smtClean="0">
                <a:solidFill>
                  <a:schemeClr val="tx1"/>
                </a:solidFill>
              </a:rPr>
              <a:t>IJCLab</a:t>
            </a:r>
            <a:r>
              <a:rPr lang="fr-FR" sz="600" dirty="0" smtClean="0">
                <a:solidFill>
                  <a:schemeClr val="tx1"/>
                </a:solidFill>
              </a:rPr>
              <a:t>  Avril-2022 -  </a:t>
            </a:r>
            <a:fld id="{A2D9AD90-1A26-436A-964E-1506DD6EF20C}" type="slidenum">
              <a:rPr lang="fr-FR" sz="600" smtClean="0">
                <a:solidFill>
                  <a:schemeClr val="tx1"/>
                </a:solidFill>
              </a:rPr>
              <a:t>37</a:t>
            </a:fld>
            <a:r>
              <a:rPr lang="fr-FR" sz="600" dirty="0" smtClean="0">
                <a:solidFill>
                  <a:schemeClr val="tx1"/>
                </a:solidFill>
              </a:rPr>
              <a:t>/38</a:t>
            </a:r>
            <a:endParaRPr lang="fr-FR" sz="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97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0" t="18231" r="1"/>
          <a:stretch/>
        </p:blipFill>
        <p:spPr>
          <a:xfrm>
            <a:off x="662151" y="1090051"/>
            <a:ext cx="5205433" cy="36272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rapèze 3"/>
          <p:cNvSpPr/>
          <p:nvPr/>
        </p:nvSpPr>
        <p:spPr>
          <a:xfrm rot="3367169">
            <a:off x="1863234" y="1164709"/>
            <a:ext cx="683521" cy="5550401"/>
          </a:xfrm>
          <a:prstGeom prst="trapezoid">
            <a:avLst>
              <a:gd name="adj" fmla="val 44504"/>
            </a:avLst>
          </a:prstGeom>
          <a:solidFill>
            <a:srgbClr val="92D05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2467208" y="202313"/>
            <a:ext cx="5310448" cy="756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Josefin Sans"/>
              <a:buNone/>
              <a:defRPr sz="6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algn="l"/>
            <a:r>
              <a:rPr lang="fr-FR" sz="2000" dirty="0" smtClean="0"/>
              <a:t>Mesure de profil transverse d’un faisceau</a:t>
            </a:r>
            <a:br>
              <a:rPr lang="fr-FR" sz="2000" dirty="0" smtClean="0"/>
            </a:br>
            <a:r>
              <a:rPr lang="fr-FR" sz="2000" dirty="0" smtClean="0"/>
              <a:t>par </a:t>
            </a:r>
            <a:r>
              <a:rPr lang="fr-FR" sz="2400" dirty="0" err="1" smtClean="0"/>
              <a:t>PRrofileur</a:t>
            </a:r>
            <a:r>
              <a:rPr lang="fr-FR" sz="2400" dirty="0" smtClean="0"/>
              <a:t> </a:t>
            </a:r>
            <a:r>
              <a:rPr lang="fr-FR" sz="2400" b="0" dirty="0" smtClean="0"/>
              <a:t>EMS</a:t>
            </a:r>
            <a:r>
              <a:rPr lang="fr-FR" sz="2400" dirty="0" smtClean="0"/>
              <a:t> </a:t>
            </a:r>
            <a:r>
              <a:rPr lang="fr-FR" sz="2400" b="0" dirty="0" smtClean="0"/>
              <a:t>(</a:t>
            </a:r>
            <a:r>
              <a:rPr lang="fr-FR" sz="2400" dirty="0" smtClean="0"/>
              <a:t>PR</a:t>
            </a:r>
            <a:r>
              <a:rPr lang="fr-FR" sz="2400" b="0" dirty="0" smtClean="0"/>
              <a:t>)</a:t>
            </a:r>
            <a:endParaRPr lang="fr-FR" sz="2400" b="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821" y="334638"/>
            <a:ext cx="691303" cy="623929"/>
          </a:xfrm>
          <a:prstGeom prst="rect">
            <a:avLst/>
          </a:prstGeom>
        </p:spPr>
      </p:pic>
      <p:pic>
        <p:nvPicPr>
          <p:cNvPr id="9" name="Picture 24" descr="desir"/>
          <p:cNvPicPr>
            <a:picLocks noChangeAspect="1" noChangeArrowheads="1"/>
          </p:cNvPicPr>
          <p:nvPr/>
        </p:nvPicPr>
        <p:blipFill rotWithShape="1">
          <a:blip r:embed="rId4" cstate="print"/>
          <a:srcRect l="3556" t="16243" r="31770" b="59408"/>
          <a:stretch/>
        </p:blipFill>
        <p:spPr bwMode="auto">
          <a:xfrm>
            <a:off x="6335318" y="4506568"/>
            <a:ext cx="1622016" cy="488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/>
          <a:srcRect l="15576" t="2573" r="9667" b="34425"/>
          <a:stretch/>
        </p:blipFill>
        <p:spPr>
          <a:xfrm flipV="1">
            <a:off x="6083069" y="1090051"/>
            <a:ext cx="2769834" cy="31870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DCD9D17-5A66-4C41-94F6-25213A01E4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5346" y="4540103"/>
            <a:ext cx="785557" cy="421409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0" y="4958834"/>
            <a:ext cx="16001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err="1" smtClean="0">
                <a:solidFill>
                  <a:schemeClr val="tx1"/>
                </a:solidFill>
              </a:rPr>
              <a:t>L.Daudin</a:t>
            </a:r>
            <a:r>
              <a:rPr lang="fr-FR" sz="600" dirty="0" smtClean="0">
                <a:solidFill>
                  <a:schemeClr val="tx1"/>
                </a:solidFill>
              </a:rPr>
              <a:t> – RIF </a:t>
            </a:r>
            <a:r>
              <a:rPr lang="fr-FR" sz="600" dirty="0" err="1" smtClean="0">
                <a:solidFill>
                  <a:schemeClr val="tx1"/>
                </a:solidFill>
              </a:rPr>
              <a:t>IJCLab</a:t>
            </a:r>
            <a:r>
              <a:rPr lang="fr-FR" sz="600" dirty="0" smtClean="0">
                <a:solidFill>
                  <a:schemeClr val="tx1"/>
                </a:solidFill>
              </a:rPr>
              <a:t>  Avril-2022 -  </a:t>
            </a:r>
            <a:fld id="{A2D9AD90-1A26-436A-964E-1506DD6EF20C}" type="slidenum">
              <a:rPr lang="fr-FR" sz="600" smtClean="0">
                <a:solidFill>
                  <a:schemeClr val="tx1"/>
                </a:solidFill>
              </a:rPr>
              <a:t>38</a:t>
            </a:fld>
            <a:r>
              <a:rPr lang="fr-FR" sz="600" dirty="0" smtClean="0">
                <a:solidFill>
                  <a:schemeClr val="tx1"/>
                </a:solidFill>
              </a:rPr>
              <a:t>/38</a:t>
            </a:r>
            <a:endParaRPr lang="fr-FR" sz="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52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b="-30"/>
          <a:stretch/>
        </p:blipFill>
        <p:spPr>
          <a:xfrm>
            <a:off x="366230" y="533374"/>
            <a:ext cx="5887426" cy="4405471"/>
          </a:xfrm>
          <a:prstGeom prst="rect">
            <a:avLst/>
          </a:prstGeom>
        </p:spPr>
      </p:pic>
      <p:pic>
        <p:nvPicPr>
          <p:cNvPr id="4" name="Picture 24" descr="desir"/>
          <p:cNvPicPr>
            <a:picLocks noChangeAspect="1" noChangeArrowheads="1"/>
          </p:cNvPicPr>
          <p:nvPr/>
        </p:nvPicPr>
        <p:blipFill rotWithShape="1">
          <a:blip r:embed="rId3" cstate="print"/>
          <a:srcRect l="3556" t="16243" r="31770" b="59408"/>
          <a:stretch/>
        </p:blipFill>
        <p:spPr bwMode="auto">
          <a:xfrm>
            <a:off x="126126" y="4638538"/>
            <a:ext cx="1373924" cy="413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à coins arrondis 113"/>
          <p:cNvSpPr/>
          <p:nvPr/>
        </p:nvSpPr>
        <p:spPr>
          <a:xfrm>
            <a:off x="-1" y="66284"/>
            <a:ext cx="6650689" cy="380727"/>
          </a:xfrm>
          <a:prstGeom prst="roundRect">
            <a:avLst>
              <a:gd name="adj" fmla="val 5950"/>
            </a:avLst>
          </a:prstGeom>
          <a:noFill/>
          <a:ln w="317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dirty="0" smtClean="0">
                <a:solidFill>
                  <a:schemeClr val="tx1"/>
                </a:solidFill>
                <a:latin typeface="Arial"/>
              </a:rPr>
              <a:t>PROFILEUR : </a:t>
            </a:r>
            <a:r>
              <a:rPr lang="fr-FR" sz="2000" i="1" dirty="0" smtClean="0">
                <a:solidFill>
                  <a:schemeClr val="tx1"/>
                </a:solidFill>
                <a:latin typeface="Arial"/>
              </a:rPr>
              <a:t>Electronique, Automatisme et Ctrl-Cde </a:t>
            </a:r>
            <a:r>
              <a:rPr lang="fr-FR" sz="1600" i="1" dirty="0" smtClean="0">
                <a:solidFill>
                  <a:schemeClr val="tx1"/>
                </a:solidFill>
                <a:latin typeface="Arial"/>
              </a:rPr>
              <a:t> </a:t>
            </a:r>
            <a:endParaRPr lang="fr-FR" sz="2000" i="1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b="577"/>
          <a:stretch/>
        </p:blipFill>
        <p:spPr>
          <a:xfrm>
            <a:off x="6650688" y="1115014"/>
            <a:ext cx="1741406" cy="3523524"/>
          </a:xfrm>
          <a:prstGeom prst="rect">
            <a:avLst/>
          </a:prstGeom>
          <a:solidFill>
            <a:srgbClr val="FFFF00"/>
          </a:solidFill>
          <a:ln w="28575">
            <a:solidFill>
              <a:srgbClr val="FFFF00"/>
            </a:solidFill>
          </a:ln>
        </p:spPr>
      </p:pic>
      <p:sp>
        <p:nvSpPr>
          <p:cNvPr id="7" name="ZoneTexte 6"/>
          <p:cNvSpPr txBox="1"/>
          <p:nvPr/>
        </p:nvSpPr>
        <p:spPr>
          <a:xfrm>
            <a:off x="0" y="4958834"/>
            <a:ext cx="16001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err="1" smtClean="0">
                <a:solidFill>
                  <a:schemeClr val="tx1"/>
                </a:solidFill>
              </a:rPr>
              <a:t>L.Daudin</a:t>
            </a:r>
            <a:r>
              <a:rPr lang="fr-FR" sz="600" dirty="0" smtClean="0">
                <a:solidFill>
                  <a:schemeClr val="tx1"/>
                </a:solidFill>
              </a:rPr>
              <a:t> – RIF </a:t>
            </a:r>
            <a:r>
              <a:rPr lang="fr-FR" sz="600" dirty="0" err="1" smtClean="0">
                <a:solidFill>
                  <a:schemeClr val="tx1"/>
                </a:solidFill>
              </a:rPr>
              <a:t>IJCLab</a:t>
            </a:r>
            <a:r>
              <a:rPr lang="fr-FR" sz="600" dirty="0" smtClean="0">
                <a:solidFill>
                  <a:schemeClr val="tx1"/>
                </a:solidFill>
              </a:rPr>
              <a:t>  Avril-2022 -  </a:t>
            </a:r>
            <a:fld id="{A2D9AD90-1A26-436A-964E-1506DD6EF20C}" type="slidenum">
              <a:rPr lang="fr-FR" sz="600" smtClean="0">
                <a:solidFill>
                  <a:schemeClr val="tx1"/>
                </a:solidFill>
              </a:rPr>
              <a:t>39</a:t>
            </a:fld>
            <a:r>
              <a:rPr lang="fr-FR" sz="600" dirty="0" smtClean="0">
                <a:solidFill>
                  <a:schemeClr val="tx1"/>
                </a:solidFill>
              </a:rPr>
              <a:t>/38</a:t>
            </a:r>
            <a:endParaRPr lang="fr-FR" sz="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39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t="4023"/>
          <a:stretch/>
        </p:blipFill>
        <p:spPr>
          <a:xfrm>
            <a:off x="2424223" y="88612"/>
            <a:ext cx="6665339" cy="4774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DD665596-50B7-44A9-A864-AB875E3980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70"/>
          <a:stretch/>
        </p:blipFill>
        <p:spPr>
          <a:xfrm>
            <a:off x="163687" y="2372847"/>
            <a:ext cx="3779403" cy="2628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à coins arrondis 10"/>
          <p:cNvSpPr/>
          <p:nvPr/>
        </p:nvSpPr>
        <p:spPr>
          <a:xfrm>
            <a:off x="163687" y="2870792"/>
            <a:ext cx="1868114" cy="1417674"/>
          </a:xfrm>
          <a:prstGeom prst="roundRect">
            <a:avLst/>
          </a:prstGeom>
          <a:noFill/>
          <a:ln w="1905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2006383" y="2618616"/>
            <a:ext cx="609600" cy="840510"/>
          </a:xfrm>
          <a:prstGeom prst="roundRect">
            <a:avLst/>
          </a:prstGeom>
          <a:noFill/>
          <a:ln w="19050">
            <a:solidFill>
              <a:srgbClr val="FFCC2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à coins arrondis 12"/>
          <p:cNvSpPr/>
          <p:nvPr/>
        </p:nvSpPr>
        <p:spPr>
          <a:xfrm rot="18255984">
            <a:off x="3211476" y="3417212"/>
            <a:ext cx="930691" cy="95999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1E33D85-5DD1-428C-864B-6070FBE34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417" y="2310922"/>
            <a:ext cx="916529" cy="491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445" y="4474434"/>
            <a:ext cx="483256" cy="436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4" name="Connecteur droit avec flèche 3"/>
          <p:cNvCxnSpPr/>
          <p:nvPr/>
        </p:nvCxnSpPr>
        <p:spPr>
          <a:xfrm flipV="1">
            <a:off x="4267200" y="3586716"/>
            <a:ext cx="1516912" cy="213650"/>
          </a:xfrm>
          <a:prstGeom prst="straightConnector1">
            <a:avLst/>
          </a:prstGeom>
          <a:ln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V="1">
            <a:off x="1814623" y="3036628"/>
            <a:ext cx="2292154" cy="740473"/>
          </a:xfrm>
          <a:prstGeom prst="straightConnector1">
            <a:avLst/>
          </a:prstGeom>
          <a:ln>
            <a:solidFill>
              <a:srgbClr val="00B0F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 flipV="1">
            <a:off x="2424223" y="2692579"/>
            <a:ext cx="2899144" cy="230064"/>
          </a:xfrm>
          <a:prstGeom prst="straightConnector1">
            <a:avLst/>
          </a:prstGeom>
          <a:ln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417" y="1110995"/>
            <a:ext cx="603758" cy="544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Rectangle 15"/>
          <p:cNvSpPr/>
          <p:nvPr/>
        </p:nvSpPr>
        <p:spPr>
          <a:xfrm>
            <a:off x="6159796" y="233917"/>
            <a:ext cx="2296633" cy="411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/>
          <p:cNvSpPr txBox="1"/>
          <p:nvPr/>
        </p:nvSpPr>
        <p:spPr>
          <a:xfrm>
            <a:off x="0" y="4958834"/>
            <a:ext cx="16001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err="1" smtClean="0">
                <a:solidFill>
                  <a:schemeClr val="tx1"/>
                </a:solidFill>
              </a:rPr>
              <a:t>L.Daudin</a:t>
            </a:r>
            <a:r>
              <a:rPr lang="fr-FR" sz="600" dirty="0" smtClean="0">
                <a:solidFill>
                  <a:schemeClr val="tx1"/>
                </a:solidFill>
              </a:rPr>
              <a:t> – RIF </a:t>
            </a:r>
            <a:r>
              <a:rPr lang="fr-FR" sz="600" dirty="0" err="1" smtClean="0">
                <a:solidFill>
                  <a:schemeClr val="tx1"/>
                </a:solidFill>
              </a:rPr>
              <a:t>IJCLab</a:t>
            </a:r>
            <a:r>
              <a:rPr lang="fr-FR" sz="600" dirty="0" smtClean="0">
                <a:solidFill>
                  <a:schemeClr val="tx1"/>
                </a:solidFill>
              </a:rPr>
              <a:t>  Avril-2022 -  </a:t>
            </a:r>
            <a:fld id="{A2D9AD90-1A26-436A-964E-1506DD6EF20C}" type="slidenum">
              <a:rPr lang="fr-FR" sz="600" smtClean="0">
                <a:solidFill>
                  <a:schemeClr val="tx1"/>
                </a:solidFill>
              </a:rPr>
              <a:t>4</a:t>
            </a:fld>
            <a:r>
              <a:rPr lang="fr-FR" sz="600" dirty="0" smtClean="0">
                <a:solidFill>
                  <a:schemeClr val="tx1"/>
                </a:solidFill>
              </a:rPr>
              <a:t>/38</a:t>
            </a:r>
            <a:endParaRPr lang="fr-FR" sz="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63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DCD9D17-5A66-4C41-94F6-25213A01E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2301" y="3890423"/>
            <a:ext cx="1536954" cy="824492"/>
          </a:xfrm>
          <a:prstGeom prst="rect">
            <a:avLst/>
          </a:prstGeom>
        </p:spPr>
      </p:pic>
      <p:sp>
        <p:nvSpPr>
          <p:cNvPr id="491" name="Google Shape;491;p33"/>
          <p:cNvSpPr txBox="1">
            <a:spLocks noGrp="1"/>
          </p:cNvSpPr>
          <p:nvPr>
            <p:ph type="title"/>
          </p:nvPr>
        </p:nvSpPr>
        <p:spPr>
          <a:xfrm>
            <a:off x="636589" y="631569"/>
            <a:ext cx="2367948" cy="8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Merci !</a:t>
            </a:r>
            <a:endParaRPr sz="4800" dirty="0"/>
          </a:p>
        </p:txBody>
      </p:sp>
      <p:sp>
        <p:nvSpPr>
          <p:cNvPr id="4" name="Google Shape;463;p30"/>
          <p:cNvSpPr txBox="1">
            <a:spLocks noGrp="1"/>
          </p:cNvSpPr>
          <p:nvPr>
            <p:ph type="subTitle" idx="1"/>
          </p:nvPr>
        </p:nvSpPr>
        <p:spPr>
          <a:xfrm>
            <a:off x="5862097" y="3198844"/>
            <a:ext cx="2339150" cy="9838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rgbClr val="1BB8CF"/>
                </a:solidFill>
              </a:rPr>
              <a:t>RDV à la prochaine réunion annuelle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 smtClean="0">
                <a:solidFill>
                  <a:srgbClr val="1BB8CF"/>
                </a:solidFill>
              </a:rPr>
              <a:t>RIF 2023 </a:t>
            </a:r>
            <a:r>
              <a:rPr lang="en" sz="1800" dirty="0" smtClean="0">
                <a:solidFill>
                  <a:srgbClr val="1BB8CF"/>
                </a:solidFill>
              </a:rPr>
              <a:t>au </a:t>
            </a:r>
            <a:endParaRPr sz="1800" dirty="0">
              <a:solidFill>
                <a:srgbClr val="1BB8CF"/>
              </a:solidFill>
            </a:endParaRPr>
          </a:p>
        </p:txBody>
      </p:sp>
      <p:sp>
        <p:nvSpPr>
          <p:cNvPr id="6" name="Google Shape;491;p33"/>
          <p:cNvSpPr txBox="1">
            <a:spLocks/>
          </p:cNvSpPr>
          <p:nvPr/>
        </p:nvSpPr>
        <p:spPr>
          <a:xfrm>
            <a:off x="2063622" y="1398585"/>
            <a:ext cx="3876447" cy="657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Josefin Sans"/>
              <a:buNone/>
              <a:defRPr sz="6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fr-FR" sz="3600" i="1" dirty="0" smtClean="0"/>
              <a:t>Des questions </a:t>
            </a:r>
            <a:r>
              <a:rPr lang="fr-FR" sz="3600" i="1" dirty="0" smtClean="0"/>
              <a:t>?</a:t>
            </a:r>
            <a:endParaRPr lang="fr-FR" sz="3600" i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643" y="90460"/>
            <a:ext cx="3134133" cy="313413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6390" y="2069716"/>
            <a:ext cx="3962105" cy="264519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24" y="3043114"/>
            <a:ext cx="3224878" cy="1880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616" y="413076"/>
            <a:ext cx="5991055" cy="4526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Google Shape;468;p31"/>
          <p:cNvSpPr txBox="1">
            <a:spLocks/>
          </p:cNvSpPr>
          <p:nvPr/>
        </p:nvSpPr>
        <p:spPr>
          <a:xfrm>
            <a:off x="1976194" y="0"/>
            <a:ext cx="4899628" cy="3444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sz="2000" dirty="0" smtClean="0">
                <a:solidFill>
                  <a:schemeClr val="tx1"/>
                </a:solidFill>
              </a:rPr>
              <a:t>Architecture C/C PIPERADE</a:t>
            </a:r>
            <a:r>
              <a:rPr lang="fr-FR" sz="1800" dirty="0" smtClean="0">
                <a:solidFill>
                  <a:schemeClr val="tx1"/>
                </a:solidFill>
              </a:rPr>
              <a:t/>
            </a:r>
            <a:br>
              <a:rPr lang="fr-FR" sz="1800" dirty="0" smtClean="0">
                <a:solidFill>
                  <a:schemeClr val="tx1"/>
                </a:solidFill>
              </a:rPr>
            </a:br>
            <a:endParaRPr lang="fr-FR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26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729539" y="135932"/>
            <a:ext cx="5365185" cy="535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fr-FR" sz="1800" dirty="0" smtClean="0"/>
              <a:t>     IOC </a:t>
            </a:r>
            <a:r>
              <a:rPr lang="fr-FR" sz="1800" dirty="0" err="1" smtClean="0"/>
              <a:t>Database</a:t>
            </a:r>
            <a:r>
              <a:rPr lang="fr-FR" sz="1800" dirty="0" smtClean="0"/>
              <a:t> &amp; Records  </a:t>
            </a:r>
            <a:r>
              <a:rPr lang="fr-FR" sz="1800" b="0" i="1" dirty="0" smtClean="0"/>
              <a:t>: </a:t>
            </a:r>
            <a:r>
              <a:rPr lang="fr-FR" sz="1800" dirty="0" smtClean="0"/>
              <a:t>Définition des PV</a:t>
            </a:r>
            <a:endParaRPr lang="fr-FR" sz="2000" b="0" i="1" dirty="0"/>
          </a:p>
        </p:txBody>
      </p:sp>
      <p:sp>
        <p:nvSpPr>
          <p:cNvPr id="5" name="ZoneTexte 4"/>
          <p:cNvSpPr txBox="1"/>
          <p:nvPr/>
        </p:nvSpPr>
        <p:spPr>
          <a:xfrm>
            <a:off x="208547" y="1070034"/>
            <a:ext cx="8285747" cy="4347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i="1" dirty="0" smtClean="0">
                <a:solidFill>
                  <a:schemeClr val="tx1"/>
                </a:solidFill>
              </a:rPr>
              <a:t>C’est le Cœur de chaque IOC 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r-FR" i="1" dirty="0">
                <a:solidFill>
                  <a:schemeClr val="tx1"/>
                </a:solidFill>
              </a:rPr>
              <a:t>Définie l’ensemble des Records </a:t>
            </a:r>
            <a:r>
              <a:rPr lang="fr-FR" i="1" dirty="0" smtClean="0">
                <a:solidFill>
                  <a:schemeClr val="tx1"/>
                </a:solidFill>
              </a:rPr>
              <a:t>que </a:t>
            </a:r>
            <a:r>
              <a:rPr lang="fr-FR" i="1" dirty="0">
                <a:solidFill>
                  <a:schemeClr val="tx1"/>
                </a:solidFill>
              </a:rPr>
              <a:t>l’IOC va produire / </a:t>
            </a:r>
            <a:r>
              <a:rPr lang="fr-FR" i="1" dirty="0" smtClean="0">
                <a:solidFill>
                  <a:schemeClr val="tx1"/>
                </a:solidFill>
              </a:rPr>
              <a:t>gérer  … ensemble de PV(s) de l’IOC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r-FR" i="1" dirty="0" smtClean="0">
                <a:solidFill>
                  <a:schemeClr val="tx1"/>
                </a:solidFill>
              </a:rPr>
              <a:t>Chaque Record est d’un TYPE défini (ai, </a:t>
            </a:r>
            <a:r>
              <a:rPr lang="fr-FR" i="1" dirty="0" err="1" smtClean="0">
                <a:solidFill>
                  <a:schemeClr val="tx1"/>
                </a:solidFill>
              </a:rPr>
              <a:t>ao</a:t>
            </a:r>
            <a:r>
              <a:rPr lang="fr-FR" i="1" dirty="0" smtClean="0">
                <a:solidFill>
                  <a:schemeClr val="tx1"/>
                </a:solidFill>
              </a:rPr>
              <a:t>, </a:t>
            </a:r>
            <a:r>
              <a:rPr lang="fr-FR" i="1" dirty="0" err="1" smtClean="0">
                <a:solidFill>
                  <a:schemeClr val="tx1"/>
                </a:solidFill>
              </a:rPr>
              <a:t>calc</a:t>
            </a:r>
            <a:r>
              <a:rPr lang="fr-FR" i="1" dirty="0" smtClean="0">
                <a:solidFill>
                  <a:schemeClr val="tx1"/>
                </a:solidFill>
              </a:rPr>
              <a:t>, bi, </a:t>
            </a:r>
            <a:r>
              <a:rPr lang="fr-FR" i="1" dirty="0" err="1" smtClean="0">
                <a:solidFill>
                  <a:schemeClr val="tx1"/>
                </a:solidFill>
              </a:rPr>
              <a:t>bo</a:t>
            </a:r>
            <a:r>
              <a:rPr lang="fr-FR" i="1" dirty="0" smtClean="0">
                <a:solidFill>
                  <a:schemeClr val="tx1"/>
                </a:solidFill>
              </a:rPr>
              <a:t>, …)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r-FR" sz="1100" i="1" dirty="0" smtClean="0">
                <a:solidFill>
                  <a:schemeClr val="tx1"/>
                </a:solidFill>
              </a:rPr>
              <a:t>Métadonnées (propriétés / </a:t>
            </a:r>
            <a:r>
              <a:rPr lang="fr-FR" sz="1100" b="1" i="1" dirty="0" smtClean="0">
                <a:solidFill>
                  <a:schemeClr val="tx1"/>
                </a:solidFill>
              </a:rPr>
              <a:t>Fields</a:t>
            </a:r>
            <a:r>
              <a:rPr lang="fr-FR" sz="1100" i="1" dirty="0" smtClean="0">
                <a:solidFill>
                  <a:schemeClr val="tx1"/>
                </a:solidFill>
              </a:rPr>
              <a:t>) définies dans chaque Record </a:t>
            </a:r>
            <a:r>
              <a:rPr lang="fr-FR" sz="1050" i="1" dirty="0" smtClean="0">
                <a:solidFill>
                  <a:schemeClr val="tx1"/>
                </a:solidFill>
              </a:rPr>
              <a:t>(certaines dépendent du TYPE)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fr-FR" sz="1050" i="1" dirty="0" smtClean="0">
              <a:solidFill>
                <a:schemeClr val="tx1"/>
              </a:solidFill>
            </a:endParaRPr>
          </a:p>
          <a:p>
            <a:pPr lvl="2"/>
            <a:r>
              <a:rPr lang="fr-FR" sz="1100" i="1" dirty="0" smtClean="0">
                <a:solidFill>
                  <a:schemeClr val="tx1"/>
                </a:solidFill>
              </a:rPr>
              <a:t>Exemple :	record(</a:t>
            </a:r>
            <a:r>
              <a:rPr lang="fr-FR" sz="1100" i="1" dirty="0" err="1" smtClean="0">
                <a:solidFill>
                  <a:schemeClr val="tx1"/>
                </a:solidFill>
              </a:rPr>
              <a:t>ao</a:t>
            </a:r>
            <a:r>
              <a:rPr lang="fr-FR" sz="1100" i="1" dirty="0" smtClean="0">
                <a:solidFill>
                  <a:schemeClr val="tx1"/>
                </a:solidFill>
              </a:rPr>
              <a:t>, </a:t>
            </a:r>
            <a:r>
              <a:rPr lang="fr-FR" sz="1100" i="1" dirty="0">
                <a:solidFill>
                  <a:schemeClr val="tx1"/>
                </a:solidFill>
              </a:rPr>
              <a:t>"</a:t>
            </a:r>
            <a:r>
              <a:rPr lang="fr-FR" sz="1100" b="1" i="1" dirty="0">
                <a:solidFill>
                  <a:schemeClr val="tx1"/>
                </a:solidFill>
              </a:rPr>
              <a:t>PRAD-CF03-HT:VCons</a:t>
            </a:r>
            <a:r>
              <a:rPr lang="fr-FR" sz="1100" i="1" dirty="0">
                <a:solidFill>
                  <a:schemeClr val="tx1"/>
                </a:solidFill>
              </a:rPr>
              <a:t>") </a:t>
            </a:r>
            <a:r>
              <a:rPr lang="fr-FR" sz="1100" i="1" dirty="0" smtClean="0">
                <a:solidFill>
                  <a:schemeClr val="tx1"/>
                </a:solidFill>
              </a:rPr>
              <a:t>	# type </a:t>
            </a:r>
            <a:r>
              <a:rPr lang="fr-FR" sz="1100" i="1" dirty="0">
                <a:solidFill>
                  <a:schemeClr val="tx1"/>
                </a:solidFill>
              </a:rPr>
              <a:t>= </a:t>
            </a:r>
            <a:r>
              <a:rPr lang="fr-FR" sz="1100" i="1" dirty="0" smtClean="0">
                <a:solidFill>
                  <a:schemeClr val="tx1"/>
                </a:solidFill>
              </a:rPr>
              <a:t>« </a:t>
            </a:r>
            <a:r>
              <a:rPr lang="fr-FR" sz="1100" i="1" dirty="0" err="1" smtClean="0">
                <a:solidFill>
                  <a:schemeClr val="tx1"/>
                </a:solidFill>
              </a:rPr>
              <a:t>Analog</a:t>
            </a:r>
            <a:r>
              <a:rPr lang="fr-FR" sz="1100" i="1" dirty="0" smtClean="0">
                <a:solidFill>
                  <a:schemeClr val="tx1"/>
                </a:solidFill>
              </a:rPr>
              <a:t> Output », nom </a:t>
            </a:r>
            <a:r>
              <a:rPr lang="fr-FR" sz="1100" i="1" dirty="0">
                <a:solidFill>
                  <a:schemeClr val="tx1"/>
                </a:solidFill>
              </a:rPr>
              <a:t>= </a:t>
            </a:r>
            <a:r>
              <a:rPr lang="fr-FR" sz="1100" i="1" dirty="0" smtClean="0">
                <a:solidFill>
                  <a:schemeClr val="tx1"/>
                </a:solidFill>
              </a:rPr>
              <a:t>“</a:t>
            </a:r>
            <a:r>
              <a:rPr lang="fr-FR" sz="1100" i="1" dirty="0">
                <a:solidFill>
                  <a:schemeClr val="tx1"/>
                </a:solidFill>
              </a:rPr>
              <a:t>PRAD-CF03-HT:VCons</a:t>
            </a:r>
            <a:r>
              <a:rPr lang="fr-FR" sz="1100" i="1" dirty="0" smtClean="0">
                <a:solidFill>
                  <a:schemeClr val="tx1"/>
                </a:solidFill>
              </a:rPr>
              <a:t>”</a:t>
            </a:r>
            <a:endParaRPr lang="fr-FR" sz="1100" i="1" dirty="0">
              <a:solidFill>
                <a:schemeClr val="tx1"/>
              </a:solidFill>
            </a:endParaRPr>
          </a:p>
          <a:p>
            <a:pPr lvl="2"/>
            <a:r>
              <a:rPr lang="fr-FR" sz="1100" i="1" dirty="0" smtClean="0">
                <a:solidFill>
                  <a:schemeClr val="tx1"/>
                </a:solidFill>
              </a:rPr>
              <a:t>	{</a:t>
            </a:r>
          </a:p>
          <a:p>
            <a:pPr lvl="2"/>
            <a:r>
              <a:rPr lang="fr-FR" sz="1100" i="1" dirty="0" smtClean="0">
                <a:solidFill>
                  <a:schemeClr val="tx1"/>
                </a:solidFill>
              </a:rPr>
              <a:t>	  </a:t>
            </a:r>
            <a:r>
              <a:rPr lang="fr-FR" sz="1100" i="1" dirty="0" err="1" smtClean="0">
                <a:solidFill>
                  <a:schemeClr val="tx1"/>
                </a:solidFill>
              </a:rPr>
              <a:t>field</a:t>
            </a:r>
            <a:r>
              <a:rPr lang="fr-FR" sz="1100" i="1" dirty="0" smtClean="0">
                <a:solidFill>
                  <a:schemeClr val="tx1"/>
                </a:solidFill>
              </a:rPr>
              <a:t>(DESC</a:t>
            </a:r>
            <a:r>
              <a:rPr lang="fr-FR" sz="1100" i="1" dirty="0">
                <a:solidFill>
                  <a:schemeClr val="tx1"/>
                </a:solidFill>
              </a:rPr>
              <a:t>, </a:t>
            </a:r>
            <a:r>
              <a:rPr lang="fr-FR" sz="1100" i="1" dirty="0" smtClean="0">
                <a:solidFill>
                  <a:schemeClr val="tx1"/>
                </a:solidFill>
              </a:rPr>
              <a:t>“Consigne Polar HT”) 	# description </a:t>
            </a:r>
          </a:p>
          <a:p>
            <a:pPr lvl="2"/>
            <a:r>
              <a:rPr lang="fr-FR" sz="1100" i="1" dirty="0" smtClean="0">
                <a:solidFill>
                  <a:schemeClr val="tx1"/>
                </a:solidFill>
              </a:rPr>
              <a:t>	  </a:t>
            </a:r>
            <a:r>
              <a:rPr lang="fr-FR" sz="1100" i="1" dirty="0" err="1">
                <a:solidFill>
                  <a:schemeClr val="tx1"/>
                </a:solidFill>
              </a:rPr>
              <a:t>field</a:t>
            </a:r>
            <a:r>
              <a:rPr lang="fr-FR" sz="1100" i="1" dirty="0">
                <a:solidFill>
                  <a:schemeClr val="tx1"/>
                </a:solidFill>
              </a:rPr>
              <a:t>(SCAN, “1 second”) </a:t>
            </a:r>
            <a:r>
              <a:rPr lang="fr-FR" sz="1100" i="1" dirty="0" smtClean="0">
                <a:solidFill>
                  <a:schemeClr val="tx1"/>
                </a:solidFill>
              </a:rPr>
              <a:t>		# record </a:t>
            </a:r>
            <a:r>
              <a:rPr lang="fr-FR" sz="1100" i="1" dirty="0">
                <a:solidFill>
                  <a:schemeClr val="tx1"/>
                </a:solidFill>
              </a:rPr>
              <a:t>update </a:t>
            </a:r>
            <a:r>
              <a:rPr lang="fr-FR" sz="1100" i="1" dirty="0" smtClean="0">
                <a:solidFill>
                  <a:schemeClr val="tx1"/>
                </a:solidFill>
              </a:rPr>
              <a:t>rate : Exécution périodique toutes les secondes</a:t>
            </a:r>
          </a:p>
          <a:p>
            <a:pPr lvl="2"/>
            <a:r>
              <a:rPr lang="fr-FR" sz="1100" i="1" dirty="0" smtClean="0">
                <a:solidFill>
                  <a:schemeClr val="tx1"/>
                </a:solidFill>
              </a:rPr>
              <a:t>	  </a:t>
            </a:r>
            <a:r>
              <a:rPr lang="fr-FR" sz="1100" i="1" dirty="0" err="1">
                <a:solidFill>
                  <a:schemeClr val="tx1"/>
                </a:solidFill>
              </a:rPr>
              <a:t>field</a:t>
            </a:r>
            <a:r>
              <a:rPr lang="fr-FR" sz="1100" i="1" dirty="0">
                <a:solidFill>
                  <a:schemeClr val="tx1"/>
                </a:solidFill>
              </a:rPr>
              <a:t>(DTYP, </a:t>
            </a:r>
            <a:r>
              <a:rPr lang="fr-FR" sz="1100" i="1" dirty="0" smtClean="0">
                <a:solidFill>
                  <a:schemeClr val="tx1"/>
                </a:solidFill>
              </a:rPr>
              <a:t>“ALIM_HT_ISEG”) 		# </a:t>
            </a:r>
            <a:r>
              <a:rPr lang="fr-FR" sz="1100" i="1" dirty="0" err="1" smtClean="0">
                <a:solidFill>
                  <a:schemeClr val="tx1"/>
                </a:solidFill>
              </a:rPr>
              <a:t>Device</a:t>
            </a:r>
            <a:r>
              <a:rPr lang="fr-FR" sz="1100" i="1" dirty="0" smtClean="0">
                <a:solidFill>
                  <a:schemeClr val="tx1"/>
                </a:solidFill>
              </a:rPr>
              <a:t> type : « Driver » d’une Alimentation HT ISEG</a:t>
            </a:r>
          </a:p>
          <a:p>
            <a:pPr lvl="2"/>
            <a:r>
              <a:rPr lang="fr-FR" sz="1100" i="1" dirty="0" smtClean="0">
                <a:solidFill>
                  <a:schemeClr val="tx1"/>
                </a:solidFill>
              </a:rPr>
              <a:t>	  </a:t>
            </a:r>
            <a:r>
              <a:rPr lang="fr-FR" sz="1100" i="1" dirty="0" err="1" smtClean="0">
                <a:solidFill>
                  <a:schemeClr val="tx1"/>
                </a:solidFill>
              </a:rPr>
              <a:t>field</a:t>
            </a:r>
            <a:r>
              <a:rPr lang="fr-FR" sz="1100" i="1" dirty="0" smtClean="0">
                <a:solidFill>
                  <a:schemeClr val="tx1"/>
                </a:solidFill>
              </a:rPr>
              <a:t>(OUT, </a:t>
            </a:r>
            <a:r>
              <a:rPr lang="fr-FR" sz="1100" i="1" dirty="0">
                <a:solidFill>
                  <a:schemeClr val="tx1"/>
                </a:solidFill>
              </a:rPr>
              <a:t>“#C1 S4”) </a:t>
            </a:r>
            <a:r>
              <a:rPr lang="fr-FR" sz="1100" i="1" dirty="0" smtClean="0">
                <a:solidFill>
                  <a:schemeClr val="tx1"/>
                </a:solidFill>
              </a:rPr>
              <a:t>			# output </a:t>
            </a:r>
            <a:r>
              <a:rPr lang="fr-FR" sz="1100" i="1" dirty="0" err="1" smtClean="0">
                <a:solidFill>
                  <a:schemeClr val="tx1"/>
                </a:solidFill>
              </a:rPr>
              <a:t>channel</a:t>
            </a:r>
            <a:endParaRPr lang="fr-FR" sz="1100" i="1" dirty="0" smtClean="0">
              <a:solidFill>
                <a:schemeClr val="tx1"/>
              </a:solidFill>
            </a:endParaRPr>
          </a:p>
          <a:p>
            <a:pPr lvl="2"/>
            <a:r>
              <a:rPr lang="fr-FR" sz="1100" i="1" dirty="0" smtClean="0">
                <a:solidFill>
                  <a:schemeClr val="tx1"/>
                </a:solidFill>
              </a:rPr>
              <a:t>	  </a:t>
            </a:r>
            <a:r>
              <a:rPr lang="fr-FR" sz="1100" i="1" dirty="0" err="1">
                <a:solidFill>
                  <a:schemeClr val="tx1"/>
                </a:solidFill>
              </a:rPr>
              <a:t>field</a:t>
            </a:r>
            <a:r>
              <a:rPr lang="fr-FR" sz="1100" i="1" dirty="0">
                <a:solidFill>
                  <a:schemeClr val="tx1"/>
                </a:solidFill>
              </a:rPr>
              <a:t>(PREC, “1”) </a:t>
            </a:r>
            <a:r>
              <a:rPr lang="fr-FR" sz="1100" i="1" dirty="0" smtClean="0">
                <a:solidFill>
                  <a:schemeClr val="tx1"/>
                </a:solidFill>
              </a:rPr>
              <a:t>			# display </a:t>
            </a:r>
            <a:r>
              <a:rPr lang="fr-FR" sz="1100" i="1" dirty="0" err="1" smtClean="0">
                <a:solidFill>
                  <a:schemeClr val="tx1"/>
                </a:solidFill>
              </a:rPr>
              <a:t>precision</a:t>
            </a:r>
            <a:endParaRPr lang="fr-FR" sz="1100" i="1" dirty="0">
              <a:solidFill>
                <a:schemeClr val="tx1"/>
              </a:solidFill>
            </a:endParaRPr>
          </a:p>
          <a:p>
            <a:pPr lvl="2"/>
            <a:r>
              <a:rPr lang="fr-FR" sz="1100" i="1" dirty="0" smtClean="0">
                <a:solidFill>
                  <a:schemeClr val="tx1"/>
                </a:solidFill>
              </a:rPr>
              <a:t>	  </a:t>
            </a:r>
            <a:r>
              <a:rPr lang="fr-FR" sz="1100" i="1" dirty="0" err="1">
                <a:solidFill>
                  <a:schemeClr val="tx1"/>
                </a:solidFill>
              </a:rPr>
              <a:t>field</a:t>
            </a:r>
            <a:r>
              <a:rPr lang="fr-FR" sz="1100" i="1" dirty="0">
                <a:solidFill>
                  <a:schemeClr val="tx1"/>
                </a:solidFill>
              </a:rPr>
              <a:t>(EGU, </a:t>
            </a:r>
            <a:r>
              <a:rPr lang="fr-FR" sz="1100" i="1" dirty="0" smtClean="0">
                <a:solidFill>
                  <a:schemeClr val="tx1"/>
                </a:solidFill>
              </a:rPr>
              <a:t>“V”) 			# engineering </a:t>
            </a:r>
            <a:r>
              <a:rPr lang="fr-FR" sz="1100" i="1" dirty="0" err="1" smtClean="0">
                <a:solidFill>
                  <a:schemeClr val="tx1"/>
                </a:solidFill>
              </a:rPr>
              <a:t>units</a:t>
            </a:r>
            <a:r>
              <a:rPr lang="fr-FR" sz="1100" i="1" dirty="0" smtClean="0">
                <a:solidFill>
                  <a:schemeClr val="tx1"/>
                </a:solidFill>
              </a:rPr>
              <a:t> </a:t>
            </a:r>
          </a:p>
          <a:p>
            <a:pPr lvl="2"/>
            <a:r>
              <a:rPr lang="fr-FR" sz="1100" i="1" dirty="0" smtClean="0">
                <a:solidFill>
                  <a:schemeClr val="tx1"/>
                </a:solidFill>
              </a:rPr>
              <a:t>	  </a:t>
            </a:r>
            <a:r>
              <a:rPr lang="fr-FR" sz="1100" i="1" dirty="0" err="1">
                <a:solidFill>
                  <a:schemeClr val="tx1"/>
                </a:solidFill>
              </a:rPr>
              <a:t>field</a:t>
            </a:r>
            <a:r>
              <a:rPr lang="fr-FR" sz="1100" i="1" dirty="0">
                <a:solidFill>
                  <a:schemeClr val="tx1"/>
                </a:solidFill>
              </a:rPr>
              <a:t>(HOPR, “100”) </a:t>
            </a:r>
            <a:r>
              <a:rPr lang="fr-FR" sz="1100" i="1" dirty="0" smtClean="0">
                <a:solidFill>
                  <a:schemeClr val="tx1"/>
                </a:solidFill>
              </a:rPr>
              <a:t>			# </a:t>
            </a:r>
            <a:r>
              <a:rPr lang="fr-FR" sz="1100" i="1" dirty="0" err="1" smtClean="0">
                <a:solidFill>
                  <a:schemeClr val="tx1"/>
                </a:solidFill>
              </a:rPr>
              <a:t>highest</a:t>
            </a:r>
            <a:r>
              <a:rPr lang="fr-FR" sz="1100" i="1" dirty="0" smtClean="0">
                <a:solidFill>
                  <a:schemeClr val="tx1"/>
                </a:solidFill>
              </a:rPr>
              <a:t> </a:t>
            </a:r>
            <a:r>
              <a:rPr lang="fr-FR" sz="1100" i="1" dirty="0">
                <a:solidFill>
                  <a:schemeClr val="tx1"/>
                </a:solidFill>
              </a:rPr>
              <a:t>value on </a:t>
            </a:r>
            <a:r>
              <a:rPr lang="fr-FR" sz="1100" i="1" dirty="0" smtClean="0">
                <a:solidFill>
                  <a:schemeClr val="tx1"/>
                </a:solidFill>
              </a:rPr>
              <a:t>GUI</a:t>
            </a:r>
          </a:p>
          <a:p>
            <a:pPr lvl="2"/>
            <a:r>
              <a:rPr lang="fr-FR" sz="1100" i="1" dirty="0" smtClean="0">
                <a:solidFill>
                  <a:schemeClr val="tx1"/>
                </a:solidFill>
              </a:rPr>
              <a:t>	  </a:t>
            </a:r>
            <a:r>
              <a:rPr lang="fr-FR" sz="1100" i="1" dirty="0" err="1">
                <a:solidFill>
                  <a:schemeClr val="tx1"/>
                </a:solidFill>
              </a:rPr>
              <a:t>field</a:t>
            </a:r>
            <a:r>
              <a:rPr lang="fr-FR" sz="1100" i="1" dirty="0">
                <a:solidFill>
                  <a:schemeClr val="tx1"/>
                </a:solidFill>
              </a:rPr>
              <a:t>(LOPR, “0”) </a:t>
            </a:r>
            <a:r>
              <a:rPr lang="fr-FR" sz="1100" i="1" dirty="0" smtClean="0">
                <a:solidFill>
                  <a:schemeClr val="tx1"/>
                </a:solidFill>
              </a:rPr>
              <a:t>			# </a:t>
            </a:r>
            <a:r>
              <a:rPr lang="fr-FR" sz="1100" i="1" dirty="0" err="1" smtClean="0">
                <a:solidFill>
                  <a:schemeClr val="tx1"/>
                </a:solidFill>
              </a:rPr>
              <a:t>lowest</a:t>
            </a:r>
            <a:r>
              <a:rPr lang="fr-FR" sz="1100" i="1" dirty="0" smtClean="0">
                <a:solidFill>
                  <a:schemeClr val="tx1"/>
                </a:solidFill>
              </a:rPr>
              <a:t> </a:t>
            </a:r>
            <a:r>
              <a:rPr lang="fr-FR" sz="1100" i="1" dirty="0">
                <a:solidFill>
                  <a:schemeClr val="tx1"/>
                </a:solidFill>
              </a:rPr>
              <a:t>value on </a:t>
            </a:r>
            <a:r>
              <a:rPr lang="fr-FR" sz="1100" i="1" dirty="0" smtClean="0">
                <a:solidFill>
                  <a:schemeClr val="tx1"/>
                </a:solidFill>
              </a:rPr>
              <a:t>GUI</a:t>
            </a:r>
          </a:p>
          <a:p>
            <a:pPr lvl="2"/>
            <a:r>
              <a:rPr lang="fr-FR" sz="1100" i="1" dirty="0" smtClean="0">
                <a:solidFill>
                  <a:schemeClr val="tx1"/>
                </a:solidFill>
              </a:rPr>
              <a:t>	  </a:t>
            </a:r>
            <a:r>
              <a:rPr lang="fr-FR" sz="1100" i="1" dirty="0" err="1">
                <a:solidFill>
                  <a:schemeClr val="tx1"/>
                </a:solidFill>
              </a:rPr>
              <a:t>field</a:t>
            </a:r>
            <a:r>
              <a:rPr lang="fr-FR" sz="1100" i="1" dirty="0">
                <a:solidFill>
                  <a:schemeClr val="tx1"/>
                </a:solidFill>
              </a:rPr>
              <a:t>(HIGH, </a:t>
            </a:r>
            <a:r>
              <a:rPr lang="fr-FR" sz="1100" i="1" dirty="0" smtClean="0">
                <a:solidFill>
                  <a:schemeClr val="tx1"/>
                </a:solidFill>
              </a:rPr>
              <a:t>“95”) 			# High </a:t>
            </a:r>
            <a:r>
              <a:rPr lang="fr-FR" sz="1100" i="1" dirty="0" err="1">
                <a:solidFill>
                  <a:schemeClr val="tx1"/>
                </a:solidFill>
              </a:rPr>
              <a:t>alarm</a:t>
            </a:r>
            <a:r>
              <a:rPr lang="fr-FR" sz="1100" i="1" dirty="0">
                <a:solidFill>
                  <a:schemeClr val="tx1"/>
                </a:solidFill>
              </a:rPr>
              <a:t> </a:t>
            </a:r>
            <a:r>
              <a:rPr lang="fr-FR" sz="1100" i="1" dirty="0" err="1" smtClean="0">
                <a:solidFill>
                  <a:schemeClr val="tx1"/>
                </a:solidFill>
              </a:rPr>
              <a:t>limit</a:t>
            </a:r>
            <a:endParaRPr lang="fr-FR" sz="1100" i="1" dirty="0" smtClean="0">
              <a:solidFill>
                <a:schemeClr val="tx1"/>
              </a:solidFill>
            </a:endParaRPr>
          </a:p>
          <a:p>
            <a:pPr lvl="2"/>
            <a:r>
              <a:rPr lang="fr-FR" sz="1100" i="1" dirty="0" smtClean="0">
                <a:solidFill>
                  <a:schemeClr val="tx1"/>
                </a:solidFill>
              </a:rPr>
              <a:t>	  </a:t>
            </a:r>
            <a:r>
              <a:rPr lang="fr-FR" sz="1100" i="1" dirty="0" err="1">
                <a:solidFill>
                  <a:schemeClr val="tx1"/>
                </a:solidFill>
              </a:rPr>
              <a:t>field</a:t>
            </a:r>
            <a:r>
              <a:rPr lang="fr-FR" sz="1100" i="1" dirty="0">
                <a:solidFill>
                  <a:schemeClr val="tx1"/>
                </a:solidFill>
              </a:rPr>
              <a:t>(HSV, “MINOR”) </a:t>
            </a:r>
            <a:r>
              <a:rPr lang="fr-FR" sz="1100" i="1" dirty="0" smtClean="0">
                <a:solidFill>
                  <a:schemeClr val="tx1"/>
                </a:solidFill>
              </a:rPr>
              <a:t>			#</a:t>
            </a:r>
            <a:r>
              <a:rPr lang="fr-FR" sz="1100" i="1" dirty="0" err="1">
                <a:solidFill>
                  <a:schemeClr val="tx1"/>
                </a:solidFill>
              </a:rPr>
              <a:t>Severity</a:t>
            </a:r>
            <a:r>
              <a:rPr lang="fr-FR" sz="1100" i="1" dirty="0">
                <a:solidFill>
                  <a:schemeClr val="tx1"/>
                </a:solidFill>
              </a:rPr>
              <a:t> of “high” </a:t>
            </a:r>
            <a:r>
              <a:rPr lang="fr-FR" sz="1100" i="1" dirty="0" err="1" smtClean="0">
                <a:solidFill>
                  <a:schemeClr val="tx1"/>
                </a:solidFill>
              </a:rPr>
              <a:t>alarm</a:t>
            </a:r>
            <a:endParaRPr lang="fr-FR" sz="1100" i="1" dirty="0" smtClean="0">
              <a:solidFill>
                <a:schemeClr val="tx1"/>
              </a:solidFill>
            </a:endParaRPr>
          </a:p>
          <a:p>
            <a:pPr lvl="2"/>
            <a:r>
              <a:rPr lang="fr-FR" sz="1100" i="1" dirty="0" smtClean="0">
                <a:solidFill>
                  <a:schemeClr val="tx1"/>
                </a:solidFill>
              </a:rPr>
              <a:t>	}</a:t>
            </a:r>
            <a:endParaRPr lang="fr-FR" sz="2000" i="1" dirty="0">
              <a:solidFill>
                <a:schemeClr val="tx1"/>
              </a:solidFill>
            </a:endParaRPr>
          </a:p>
          <a:p>
            <a:pPr lvl="2"/>
            <a:endParaRPr lang="fr-FR" sz="2000" i="1" dirty="0">
              <a:solidFill>
                <a:schemeClr val="tx1"/>
              </a:solidFill>
            </a:endParaRPr>
          </a:p>
          <a:p>
            <a:pPr lvl="2"/>
            <a:r>
              <a:rPr lang="fr-FR" sz="1100" i="1" dirty="0" smtClean="0">
                <a:solidFill>
                  <a:schemeClr val="tx1"/>
                </a:solidFill>
              </a:rPr>
              <a:t>Attributs / Propriétés utilisés par les Clients (OPI) : PRAD-CF03-HT:Vcons.EGU = « V 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600" i="1" dirty="0" smtClean="0">
              <a:solidFill>
                <a:schemeClr val="tx1"/>
              </a:solidFill>
            </a:endParaRPr>
          </a:p>
          <a:p>
            <a:pPr lvl="1"/>
            <a:endParaRPr lang="fr-FR" i="1" dirty="0" smtClean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25116" y="607963"/>
            <a:ext cx="4203031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solidFill>
                  <a:schemeClr val="tx1"/>
                </a:solidFill>
              </a:rPr>
              <a:t>Database</a:t>
            </a:r>
            <a:r>
              <a:rPr lang="fr-FR" dirty="0" smtClean="0">
                <a:solidFill>
                  <a:schemeClr val="tx1"/>
                </a:solidFill>
              </a:rPr>
              <a:t> d’un IOC : ensemble de Records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687642" y="639705"/>
            <a:ext cx="42237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i="1" dirty="0" smtClean="0">
                <a:solidFill>
                  <a:schemeClr val="tx1"/>
                </a:solidFill>
              </a:rPr>
              <a:t>Rien à voir </a:t>
            </a:r>
            <a:r>
              <a:rPr lang="fr-FR" sz="1050" i="1" strike="sngStrike" dirty="0" smtClean="0">
                <a:solidFill>
                  <a:schemeClr val="tx1"/>
                </a:solidFill>
              </a:rPr>
              <a:t>avec une Base de donnée relationnelle de type SQL …</a:t>
            </a:r>
          </a:p>
        </p:txBody>
      </p:sp>
    </p:spTree>
    <p:extLst>
      <p:ext uri="{BB962C8B-B14F-4D97-AF65-F5344CB8AC3E}">
        <p14:creationId xmlns:p14="http://schemas.microsoft.com/office/powerpoint/2010/main" val="259501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43" y="384273"/>
            <a:ext cx="6869025" cy="42077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93002" y="4330424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100" dirty="0" smtClean="0"/>
              <a:t>Extrait de : https</a:t>
            </a:r>
            <a:r>
              <a:rPr lang="fr-FR" sz="1100" dirty="0"/>
              <a:t>://docs.epics-controls.org/en/latest/guides/EPICS_Intro.html</a:t>
            </a: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401293" y="185147"/>
            <a:ext cx="5365185" cy="398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fr-FR" sz="1800" b="0" dirty="0" smtClean="0"/>
              <a:t>Exemple d’IOC : Groupe Froid</a:t>
            </a:r>
            <a:endParaRPr lang="fr-FR" sz="2000" b="0" i="1" dirty="0"/>
          </a:p>
        </p:txBody>
      </p:sp>
    </p:spTree>
    <p:extLst>
      <p:ext uri="{BB962C8B-B14F-4D97-AF65-F5344CB8AC3E}">
        <p14:creationId xmlns:p14="http://schemas.microsoft.com/office/powerpoint/2010/main" val="10582056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DCD9D17-5A66-4C41-94F6-25213A01E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229" y="106398"/>
            <a:ext cx="785557" cy="42140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" t="22057" r="5814" b="246"/>
          <a:stretch/>
        </p:blipFill>
        <p:spPr>
          <a:xfrm>
            <a:off x="711230" y="576840"/>
            <a:ext cx="7213570" cy="43540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à coins arrondis 3"/>
          <p:cNvSpPr/>
          <p:nvPr/>
        </p:nvSpPr>
        <p:spPr>
          <a:xfrm>
            <a:off x="3433786" y="576224"/>
            <a:ext cx="1080000" cy="36429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HRS</a:t>
            </a:r>
            <a:endParaRPr lang="en-US" sz="1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711230" y="941137"/>
            <a:ext cx="4123529" cy="2600849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Google Shape;468;p31"/>
          <p:cNvSpPr txBox="1">
            <a:spLocks/>
          </p:cNvSpPr>
          <p:nvPr/>
        </p:nvSpPr>
        <p:spPr>
          <a:xfrm>
            <a:off x="587222" y="65651"/>
            <a:ext cx="2145468" cy="3444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sz="2000" dirty="0" smtClean="0">
                <a:solidFill>
                  <a:schemeClr val="tx1"/>
                </a:solidFill>
              </a:rPr>
              <a:t>Hall de montage </a:t>
            </a:r>
            <a:endParaRPr lang="fr-FR" sz="1800" dirty="0">
              <a:solidFill>
                <a:schemeClr val="tx1"/>
              </a:solidFill>
            </a:endParaRPr>
          </a:p>
        </p:txBody>
      </p:sp>
      <p:sp>
        <p:nvSpPr>
          <p:cNvPr id="8" name="Google Shape;468;p31"/>
          <p:cNvSpPr txBox="1">
            <a:spLocks/>
          </p:cNvSpPr>
          <p:nvPr/>
        </p:nvSpPr>
        <p:spPr>
          <a:xfrm>
            <a:off x="3934289" y="65035"/>
            <a:ext cx="2145468" cy="3444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sz="2000" i="1" dirty="0" smtClean="0">
                <a:solidFill>
                  <a:schemeClr val="tx1"/>
                </a:solidFill>
              </a:rPr>
              <a:t>DESIR Setups</a:t>
            </a:r>
            <a:endParaRPr lang="fr-FR" sz="1800" i="1" dirty="0">
              <a:solidFill>
                <a:schemeClr val="tx1"/>
              </a:solidFill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5363520" y="581415"/>
            <a:ext cx="1080000" cy="29839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GPIB</a:t>
            </a:r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Connecteur droit avec flèche 27"/>
          <p:cNvCxnSpPr>
            <a:stCxn id="9" idx="2"/>
          </p:cNvCxnSpPr>
          <p:nvPr/>
        </p:nvCxnSpPr>
        <p:spPr>
          <a:xfrm flipH="1">
            <a:off x="5591504" y="879813"/>
            <a:ext cx="312016" cy="560103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e 40"/>
          <p:cNvGrpSpPr/>
          <p:nvPr/>
        </p:nvGrpSpPr>
        <p:grpSpPr>
          <a:xfrm>
            <a:off x="6868924" y="566330"/>
            <a:ext cx="1404000" cy="2479090"/>
            <a:chOff x="6900861" y="2581763"/>
            <a:chExt cx="1404000" cy="2479090"/>
          </a:xfrm>
        </p:grpSpPr>
        <p:cxnSp>
          <p:nvCxnSpPr>
            <p:cNvPr id="13" name="Connecteur droit avec flèche 31"/>
            <p:cNvCxnSpPr>
              <a:stCxn id="14" idx="2"/>
            </p:cNvCxnSpPr>
            <p:nvPr/>
          </p:nvCxnSpPr>
          <p:spPr>
            <a:xfrm flipH="1">
              <a:off x="7356693" y="2941640"/>
              <a:ext cx="246168" cy="2119213"/>
            </a:xfrm>
            <a:prstGeom prst="straightConnector1">
              <a:avLst/>
            </a:prstGeom>
            <a:ln w="635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à coins arrondis 23"/>
            <p:cNvSpPr/>
            <p:nvPr/>
          </p:nvSpPr>
          <p:spPr>
            <a:xfrm>
              <a:off x="6900861" y="2581763"/>
              <a:ext cx="1404000" cy="35987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PIPERADE</a:t>
              </a:r>
              <a:endParaRPr lang="fr-FR" b="1" cap="small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" name="Groupe 38"/>
          <p:cNvGrpSpPr/>
          <p:nvPr/>
        </p:nvGrpSpPr>
        <p:grpSpPr>
          <a:xfrm>
            <a:off x="4919341" y="2532993"/>
            <a:ext cx="1160416" cy="875062"/>
            <a:chOff x="4163176" y="-964222"/>
            <a:chExt cx="1160416" cy="875062"/>
          </a:xfrm>
        </p:grpSpPr>
        <p:sp>
          <p:nvSpPr>
            <p:cNvPr id="16" name="Rectangle à coins arrondis 13"/>
            <p:cNvSpPr/>
            <p:nvPr/>
          </p:nvSpPr>
          <p:spPr>
            <a:xfrm>
              <a:off x="4163176" y="-343342"/>
              <a:ext cx="1160416" cy="254182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Source d’ion</a:t>
              </a: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7" name="Connecteur droit avec flèche 34"/>
            <p:cNvCxnSpPr>
              <a:stCxn id="16" idx="0"/>
            </p:cNvCxnSpPr>
            <p:nvPr/>
          </p:nvCxnSpPr>
          <p:spPr>
            <a:xfrm flipH="1" flipV="1">
              <a:off x="4456966" y="-964222"/>
              <a:ext cx="286418" cy="620880"/>
            </a:xfrm>
            <a:prstGeom prst="straightConnector1">
              <a:avLst/>
            </a:prstGeom>
            <a:ln w="38100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e 41"/>
          <p:cNvGrpSpPr/>
          <p:nvPr/>
        </p:nvGrpSpPr>
        <p:grpSpPr>
          <a:xfrm flipH="1">
            <a:off x="6079757" y="4323649"/>
            <a:ext cx="1479007" cy="607257"/>
            <a:chOff x="-184631" y="1507310"/>
            <a:chExt cx="1479007" cy="607257"/>
          </a:xfrm>
        </p:grpSpPr>
        <p:sp>
          <p:nvSpPr>
            <p:cNvPr id="21" name="Rectangle à coins arrondis 42"/>
            <p:cNvSpPr/>
            <p:nvPr/>
          </p:nvSpPr>
          <p:spPr>
            <a:xfrm>
              <a:off x="575576" y="1826904"/>
              <a:ext cx="718800" cy="28766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0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TOF-MS</a:t>
              </a: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2" name="Connecteur droit avec flèche 43"/>
            <p:cNvCxnSpPr>
              <a:stCxn id="21" idx="1"/>
            </p:cNvCxnSpPr>
            <p:nvPr/>
          </p:nvCxnSpPr>
          <p:spPr>
            <a:xfrm flipH="1" flipV="1">
              <a:off x="-184631" y="1507310"/>
              <a:ext cx="760207" cy="463426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2726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562" y="2988883"/>
            <a:ext cx="599311" cy="54090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75315" y="289496"/>
            <a:ext cx="5821340" cy="572700"/>
          </a:xfrm>
        </p:spPr>
        <p:txBody>
          <a:bodyPr/>
          <a:lstStyle/>
          <a:p>
            <a:r>
              <a:rPr lang="fr-FR" sz="2000" i="1" dirty="0" smtClean="0"/>
              <a:t>Systèmes de C/C au cours des âges …</a:t>
            </a:r>
            <a:endParaRPr lang="fr-FR" sz="2000" i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t="7834"/>
          <a:stretch/>
        </p:blipFill>
        <p:spPr>
          <a:xfrm>
            <a:off x="282916" y="736505"/>
            <a:ext cx="2750824" cy="1989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4"/>
          <p:cNvSpPr txBox="1"/>
          <p:nvPr/>
        </p:nvSpPr>
        <p:spPr>
          <a:xfrm>
            <a:off x="863965" y="2332663"/>
            <a:ext cx="12314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b="1" dirty="0" smtClean="0">
                <a:solidFill>
                  <a:schemeClr val="bg1"/>
                </a:solidFill>
              </a:rPr>
              <a:t>1975 @ </a:t>
            </a:r>
            <a:r>
              <a:rPr lang="fr-FR" sz="1100" dirty="0" smtClean="0">
                <a:solidFill>
                  <a:schemeClr val="bg1"/>
                </a:solidFill>
              </a:rPr>
              <a:t>ISOLDE</a:t>
            </a:r>
          </a:p>
          <a:p>
            <a:pPr algn="ctr"/>
            <a:r>
              <a:rPr lang="fr-FR" sz="1100" dirty="0" smtClean="0">
                <a:solidFill>
                  <a:schemeClr val="bg1"/>
                </a:solidFill>
              </a:rPr>
              <a:t>CERN </a:t>
            </a:r>
            <a:endParaRPr lang="fr-FR" sz="1100" dirty="0">
              <a:solidFill>
                <a:schemeClr val="bg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l="5053" t="7080" b="13324"/>
          <a:stretch/>
        </p:blipFill>
        <p:spPr>
          <a:xfrm>
            <a:off x="3997467" y="815306"/>
            <a:ext cx="3206220" cy="2054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3800956" y="2301323"/>
            <a:ext cx="34258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bg1">
                    <a:lumMod val="95000"/>
                  </a:schemeClr>
                </a:solidFill>
              </a:rPr>
              <a:t>2018 @ SNS </a:t>
            </a:r>
          </a:p>
          <a:p>
            <a:pPr algn="ctr"/>
            <a:r>
              <a:rPr lang="fr-FR" sz="1100" i="1" dirty="0" smtClean="0">
                <a:solidFill>
                  <a:schemeClr val="bg1">
                    <a:lumMod val="95000"/>
                  </a:schemeClr>
                </a:solidFill>
              </a:rPr>
              <a:t>Spallation Neutron Source</a:t>
            </a:r>
            <a:r>
              <a:rPr lang="fr-FR" sz="1100" dirty="0">
                <a:solidFill>
                  <a:schemeClr val="bg1">
                    <a:lumMod val="95000"/>
                  </a:schemeClr>
                </a:solidFill>
              </a:rPr>
              <a:t> </a:t>
            </a:r>
            <a:endParaRPr lang="fr-FR" sz="11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fr-FR" sz="1000" dirty="0" smtClean="0">
                <a:solidFill>
                  <a:schemeClr val="bg1">
                    <a:lumMod val="95000"/>
                  </a:schemeClr>
                </a:solidFill>
              </a:rPr>
              <a:t>ORNL-US</a:t>
            </a:r>
            <a:r>
              <a:rPr lang="fr-FR" sz="11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endParaRPr lang="fr-FR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/>
          <a:srcRect t="7558" r="11937"/>
          <a:stretch/>
        </p:blipFill>
        <p:spPr>
          <a:xfrm>
            <a:off x="3486802" y="3399370"/>
            <a:ext cx="2364889" cy="1653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ZoneTexte 9"/>
          <p:cNvSpPr txBox="1"/>
          <p:nvPr/>
        </p:nvSpPr>
        <p:spPr>
          <a:xfrm>
            <a:off x="3702474" y="4752275"/>
            <a:ext cx="19335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chemeClr val="bg1">
                    <a:lumMod val="95000"/>
                  </a:schemeClr>
                </a:solidFill>
              </a:rPr>
              <a:t>2016 @ </a:t>
            </a:r>
            <a:r>
              <a:rPr lang="fr-FR" sz="1200" dirty="0" smtClean="0">
                <a:solidFill>
                  <a:schemeClr val="bg1">
                    <a:lumMod val="95000"/>
                  </a:schemeClr>
                </a:solidFill>
              </a:rPr>
              <a:t>SPIRAL2 </a:t>
            </a:r>
            <a:r>
              <a:rPr lang="fr-FR" sz="1200" i="1" dirty="0" smtClean="0">
                <a:solidFill>
                  <a:schemeClr val="bg1">
                    <a:lumMod val="95000"/>
                  </a:schemeClr>
                </a:solidFill>
              </a:rPr>
              <a:t>GANIL</a:t>
            </a:r>
            <a:endParaRPr lang="fr-FR" sz="1200" i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3874" y="2966124"/>
            <a:ext cx="2749682" cy="2062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ZoneTexte 11"/>
          <p:cNvSpPr txBox="1"/>
          <p:nvPr/>
        </p:nvSpPr>
        <p:spPr>
          <a:xfrm>
            <a:off x="6103488" y="2974230"/>
            <a:ext cx="2454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tx1">
                    <a:lumMod val="50000"/>
                  </a:schemeClr>
                </a:solidFill>
              </a:rPr>
              <a:t>… 2025 @ ITER</a:t>
            </a:r>
            <a:endParaRPr lang="fr-FR" sz="1200" b="1" i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5" t="13263" r="10424"/>
          <a:stretch/>
        </p:blipFill>
        <p:spPr>
          <a:xfrm>
            <a:off x="500382" y="2797491"/>
            <a:ext cx="2749866" cy="2195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ZoneTexte 19"/>
          <p:cNvSpPr txBox="1"/>
          <p:nvPr/>
        </p:nvSpPr>
        <p:spPr>
          <a:xfrm>
            <a:off x="667295" y="4573184"/>
            <a:ext cx="24288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b="1" dirty="0" smtClean="0">
                <a:solidFill>
                  <a:schemeClr val="bg1"/>
                </a:solidFill>
              </a:rPr>
              <a:t>1994</a:t>
            </a:r>
            <a:r>
              <a:rPr lang="fr-FR" sz="1100" dirty="0" smtClean="0">
                <a:solidFill>
                  <a:schemeClr val="bg1"/>
                </a:solidFill>
              </a:rPr>
              <a:t> </a:t>
            </a:r>
            <a:r>
              <a:rPr lang="fr-FR" sz="1100" dirty="0" smtClean="0">
                <a:solidFill>
                  <a:schemeClr val="bg1"/>
                </a:solidFill>
              </a:rPr>
              <a:t>@ Microsonde Nucléaire LPS </a:t>
            </a:r>
          </a:p>
          <a:p>
            <a:pPr algn="ctr"/>
            <a:r>
              <a:rPr lang="fr-FR" sz="1100" dirty="0" smtClean="0">
                <a:solidFill>
                  <a:schemeClr val="bg1"/>
                </a:solidFill>
              </a:rPr>
              <a:t>CEA Saclay</a:t>
            </a:r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0" y="4958834"/>
            <a:ext cx="16001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err="1" smtClean="0">
                <a:solidFill>
                  <a:schemeClr val="tx1"/>
                </a:solidFill>
              </a:rPr>
              <a:t>L.Daudin</a:t>
            </a:r>
            <a:r>
              <a:rPr lang="fr-FR" sz="600" dirty="0" smtClean="0">
                <a:solidFill>
                  <a:schemeClr val="tx1"/>
                </a:solidFill>
              </a:rPr>
              <a:t> – RIF </a:t>
            </a:r>
            <a:r>
              <a:rPr lang="fr-FR" sz="600" dirty="0" err="1" smtClean="0">
                <a:solidFill>
                  <a:schemeClr val="tx1"/>
                </a:solidFill>
              </a:rPr>
              <a:t>IJCLab</a:t>
            </a:r>
            <a:r>
              <a:rPr lang="fr-FR" sz="600" dirty="0" smtClean="0">
                <a:solidFill>
                  <a:schemeClr val="tx1"/>
                </a:solidFill>
              </a:rPr>
              <a:t>  Avril-2022 -  </a:t>
            </a:r>
            <a:fld id="{A2D9AD90-1A26-436A-964E-1506DD6EF20C}" type="slidenum">
              <a:rPr lang="fr-FR" sz="600" smtClean="0">
                <a:solidFill>
                  <a:schemeClr val="tx1"/>
                </a:solidFill>
              </a:rPr>
              <a:t>5</a:t>
            </a:fld>
            <a:r>
              <a:rPr lang="fr-FR" sz="600" dirty="0" smtClean="0">
                <a:solidFill>
                  <a:schemeClr val="tx1"/>
                </a:solidFill>
              </a:rPr>
              <a:t>/38</a:t>
            </a:r>
            <a:endParaRPr lang="fr-FR" sz="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87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/>
          <a:srcRect t="22012" b="18596"/>
          <a:stretch/>
        </p:blipFill>
        <p:spPr>
          <a:xfrm>
            <a:off x="652367" y="934351"/>
            <a:ext cx="7781108" cy="282380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155774" y="3760109"/>
            <a:ext cx="6045473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1100" dirty="0" smtClean="0">
                <a:solidFill>
                  <a:schemeClr val="tx1"/>
                </a:solidFill>
              </a:rPr>
              <a:t>Début : 1989 aux USA : LANL / ANL </a:t>
            </a:r>
            <a:r>
              <a:rPr lang="fr-FR" sz="1050" dirty="0" smtClean="0">
                <a:solidFill>
                  <a:schemeClr val="tx1"/>
                </a:solidFill>
              </a:rPr>
              <a:t>(</a:t>
            </a:r>
            <a:r>
              <a:rPr lang="fr-FR" sz="1050" i="1" dirty="0" smtClean="0">
                <a:solidFill>
                  <a:schemeClr val="tx1"/>
                </a:solidFill>
              </a:rPr>
              <a:t>Bob </a:t>
            </a:r>
            <a:r>
              <a:rPr lang="fr-FR" sz="1050" i="1" dirty="0" err="1" smtClean="0">
                <a:solidFill>
                  <a:schemeClr val="tx1"/>
                </a:solidFill>
              </a:rPr>
              <a:t>Dalesio</a:t>
            </a:r>
            <a:r>
              <a:rPr lang="fr-FR" sz="1050" i="1" dirty="0" smtClean="0">
                <a:solidFill>
                  <a:schemeClr val="tx1"/>
                </a:solidFill>
              </a:rPr>
              <a:t> &amp; Marty </a:t>
            </a:r>
            <a:r>
              <a:rPr lang="fr-FR" sz="1050" i="1" dirty="0" err="1" smtClean="0">
                <a:solidFill>
                  <a:schemeClr val="tx1"/>
                </a:solidFill>
              </a:rPr>
              <a:t>Kraimer</a:t>
            </a:r>
            <a:r>
              <a:rPr lang="fr-FR" sz="1050" dirty="0" smtClean="0">
                <a:solidFill>
                  <a:schemeClr val="tx1"/>
                </a:solidFill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1100" dirty="0" smtClean="0">
                <a:solidFill>
                  <a:schemeClr val="tx1"/>
                </a:solidFill>
              </a:rPr>
              <a:t>Aujourd’hui utilisé dans le monde entier pour des TGIR 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100" i="1" dirty="0" smtClean="0">
                <a:solidFill>
                  <a:schemeClr val="tx1"/>
                </a:solidFill>
              </a:rPr>
              <a:t>Accélérateurs, Synchrotrons, Télescopes …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100" i="1" dirty="0" smtClean="0">
                <a:solidFill>
                  <a:schemeClr val="tx1"/>
                </a:solidFill>
              </a:rPr>
              <a:t>En France : ITER, SPIRAL2, Laser Mégajoule …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1100" dirty="0" smtClean="0">
                <a:solidFill>
                  <a:schemeClr val="tx1"/>
                </a:solidFill>
              </a:rPr>
              <a:t>Partage des développements (Applications, Modules)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fr-FR" sz="1100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1050" i="1" dirty="0" smtClean="0">
                <a:solidFill>
                  <a:schemeClr val="accent4"/>
                </a:solidFill>
              </a:rPr>
              <a:t>autre </a:t>
            </a:r>
            <a:r>
              <a:rPr lang="fr-FR" sz="1050" i="1" dirty="0">
                <a:solidFill>
                  <a:schemeClr val="accent4"/>
                </a:solidFill>
              </a:rPr>
              <a:t>système </a:t>
            </a:r>
            <a:r>
              <a:rPr lang="fr-FR" sz="1050" i="1" dirty="0" smtClean="0">
                <a:solidFill>
                  <a:schemeClr val="accent4"/>
                </a:solidFill>
              </a:rPr>
              <a:t>C/C open source / distribué / SCADA </a:t>
            </a:r>
            <a:r>
              <a:rPr lang="fr-FR" sz="1050" i="1" dirty="0">
                <a:solidFill>
                  <a:schemeClr val="accent4"/>
                </a:solidFill>
              </a:rPr>
              <a:t>: </a:t>
            </a:r>
            <a:r>
              <a:rPr lang="fr-FR" sz="1050" b="1" dirty="0" smtClean="0">
                <a:solidFill>
                  <a:schemeClr val="accent4"/>
                </a:solidFill>
              </a:rPr>
              <a:t>TANGO</a:t>
            </a:r>
            <a:r>
              <a:rPr lang="fr-FR" sz="1050" i="1" dirty="0" smtClean="0">
                <a:solidFill>
                  <a:schemeClr val="accent4"/>
                </a:solidFill>
              </a:rPr>
              <a:t>  …</a:t>
            </a:r>
            <a:endParaRPr lang="fr-FR" sz="1050" dirty="0">
              <a:solidFill>
                <a:schemeClr val="tx1"/>
              </a:solidFill>
            </a:endParaRPr>
          </a:p>
        </p:txBody>
      </p:sp>
      <p:sp>
        <p:nvSpPr>
          <p:cNvPr id="17" name="Titre 1"/>
          <p:cNvSpPr>
            <a:spLocks noGrp="1"/>
          </p:cNvSpPr>
          <p:nvPr>
            <p:ph type="title"/>
          </p:nvPr>
        </p:nvSpPr>
        <p:spPr>
          <a:xfrm>
            <a:off x="1631497" y="559031"/>
            <a:ext cx="5821340" cy="572700"/>
          </a:xfrm>
        </p:spPr>
        <p:txBody>
          <a:bodyPr/>
          <a:lstStyle/>
          <a:p>
            <a:r>
              <a:rPr lang="fr-FR" sz="2000" i="1" dirty="0" smtClean="0"/>
              <a:t>Qu’est-ce qu’EPICS ?</a:t>
            </a:r>
            <a:endParaRPr lang="fr-FR" sz="2000" i="1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503" y="2300018"/>
            <a:ext cx="565382" cy="510282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6963381" y="2404593"/>
            <a:ext cx="15349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1">
                    <a:lumMod val="95000"/>
                  </a:schemeClr>
                </a:solidFill>
              </a:rPr>
              <a:t>https</a:t>
            </a:r>
            <a:r>
              <a:rPr lang="fr-FR" sz="1100" dirty="0" smtClean="0">
                <a:solidFill>
                  <a:schemeClr val="bg1">
                    <a:lumMod val="95000"/>
                  </a:schemeClr>
                </a:solidFill>
              </a:rPr>
              <a:t>://epics.anl.gov/</a:t>
            </a:r>
            <a:endParaRPr lang="fr-FR" sz="11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50860" y="2649815"/>
            <a:ext cx="7782615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tx1"/>
                </a:solidFill>
              </a:rPr>
              <a:t>une Collaboration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5686782" y="720282"/>
            <a:ext cx="2611253" cy="1573537"/>
          </a:xfrm>
          <a:prstGeom prst="ellipse">
            <a:avLst/>
          </a:prstGeom>
          <a:solidFill>
            <a:srgbClr val="00B0F0">
              <a:alpha val="14902"/>
            </a:srgbClr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636346" y="2402248"/>
            <a:ext cx="18218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1">
                    <a:lumMod val="95000"/>
                  </a:schemeClr>
                </a:solidFill>
              </a:rPr>
              <a:t>https://epics-controls.org/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" y="2302269"/>
            <a:ext cx="650860" cy="361589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3259014" y="2677792"/>
            <a:ext cx="296985" cy="28260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5693870" y="4921965"/>
            <a:ext cx="16065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>
                <a:solidFill>
                  <a:schemeClr val="accent4"/>
                </a:solidFill>
              </a:rPr>
              <a:t>https://www.tango-controls.org/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1569" y="4785425"/>
            <a:ext cx="651609" cy="208849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0" y="4958834"/>
            <a:ext cx="16001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err="1" smtClean="0">
                <a:solidFill>
                  <a:schemeClr val="tx1"/>
                </a:solidFill>
              </a:rPr>
              <a:t>L.Daudin</a:t>
            </a:r>
            <a:r>
              <a:rPr lang="fr-FR" sz="600" dirty="0" smtClean="0">
                <a:solidFill>
                  <a:schemeClr val="tx1"/>
                </a:solidFill>
              </a:rPr>
              <a:t> – RIF </a:t>
            </a:r>
            <a:r>
              <a:rPr lang="fr-FR" sz="600" dirty="0" err="1" smtClean="0">
                <a:solidFill>
                  <a:schemeClr val="tx1"/>
                </a:solidFill>
              </a:rPr>
              <a:t>IJCLab</a:t>
            </a:r>
            <a:r>
              <a:rPr lang="fr-FR" sz="600" dirty="0" smtClean="0">
                <a:solidFill>
                  <a:schemeClr val="tx1"/>
                </a:solidFill>
              </a:rPr>
              <a:t>  Avril-2022 -  </a:t>
            </a:r>
            <a:fld id="{A2D9AD90-1A26-436A-964E-1506DD6EF20C}" type="slidenum">
              <a:rPr lang="fr-FR" sz="600" smtClean="0">
                <a:solidFill>
                  <a:schemeClr val="tx1"/>
                </a:solidFill>
              </a:rPr>
              <a:t>6</a:t>
            </a:fld>
            <a:r>
              <a:rPr lang="fr-FR" sz="600" dirty="0" smtClean="0">
                <a:solidFill>
                  <a:schemeClr val="tx1"/>
                </a:solidFill>
              </a:rPr>
              <a:t>/38</a:t>
            </a:r>
            <a:endParaRPr lang="fr-FR" sz="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96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636346" y="1108304"/>
            <a:ext cx="7782615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tx1"/>
                </a:solidFill>
              </a:rPr>
              <a:t>Ensemble d’outils logiciels et Applications</a:t>
            </a:r>
            <a:endParaRPr lang="fr-FR" sz="1600" b="1" dirty="0">
              <a:solidFill>
                <a:schemeClr val="tx1"/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347" y="673411"/>
            <a:ext cx="5822185" cy="573074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842" y="991344"/>
            <a:ext cx="565382" cy="510282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"/>
          <a:stretch/>
        </p:blipFill>
        <p:spPr>
          <a:xfrm>
            <a:off x="2504126" y="1544257"/>
            <a:ext cx="5914835" cy="3447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ZoneTexte 17"/>
          <p:cNvSpPr txBox="1"/>
          <p:nvPr/>
        </p:nvSpPr>
        <p:spPr>
          <a:xfrm>
            <a:off x="145554" y="2021475"/>
            <a:ext cx="2358572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smtClean="0">
                <a:solidFill>
                  <a:schemeClr val="tx1"/>
                </a:solidFill>
              </a:rPr>
              <a:t>Exemple d’outil logiciel EPICS : </a:t>
            </a:r>
          </a:p>
          <a:p>
            <a:pPr algn="ctr"/>
            <a:r>
              <a:rPr lang="fr-FR" b="1" dirty="0" smtClean="0">
                <a:solidFill>
                  <a:schemeClr val="tx1"/>
                </a:solidFill>
              </a:rPr>
              <a:t>CSS</a:t>
            </a:r>
            <a:endParaRPr lang="fr-FR" sz="1100" b="1" dirty="0">
              <a:solidFill>
                <a:schemeClr val="tx1"/>
              </a:solidFill>
            </a:endParaRPr>
          </a:p>
          <a:p>
            <a:pPr algn="ctr"/>
            <a:r>
              <a:rPr lang="fr-FR" sz="1100" i="1" dirty="0">
                <a:solidFill>
                  <a:schemeClr val="tx1"/>
                </a:solidFill>
              </a:rPr>
              <a:t>« Control System Studio »</a:t>
            </a:r>
          </a:p>
          <a:p>
            <a:pPr algn="ctr"/>
            <a:endParaRPr lang="fr-FR" sz="1100" dirty="0" smtClean="0">
              <a:solidFill>
                <a:schemeClr val="tx1"/>
              </a:solidFill>
            </a:endParaRPr>
          </a:p>
          <a:p>
            <a:pPr algn="ctr"/>
            <a:r>
              <a:rPr lang="fr-FR" dirty="0" smtClean="0">
                <a:solidFill>
                  <a:schemeClr val="tx1"/>
                </a:solidFill>
              </a:rPr>
              <a:t>utilisé pour </a:t>
            </a:r>
          </a:p>
          <a:p>
            <a:pPr algn="ctr"/>
            <a:r>
              <a:rPr lang="fr-FR" dirty="0" smtClean="0">
                <a:solidFill>
                  <a:schemeClr val="tx1"/>
                </a:solidFill>
              </a:rPr>
              <a:t>la création des </a:t>
            </a:r>
          </a:p>
          <a:p>
            <a:pPr algn="ctr"/>
            <a:r>
              <a:rPr lang="fr-FR" b="1" dirty="0" smtClean="0">
                <a:solidFill>
                  <a:schemeClr val="tx1"/>
                </a:solidFill>
              </a:rPr>
              <a:t>OPI</a:t>
            </a:r>
          </a:p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«</a:t>
            </a:r>
            <a:r>
              <a:rPr lang="fr-FR" sz="1100" i="1" dirty="0" smtClean="0">
                <a:solidFill>
                  <a:schemeClr val="tx1"/>
                </a:solidFill>
              </a:rPr>
              <a:t> Operating Interface</a:t>
            </a:r>
            <a:r>
              <a:rPr lang="fr-FR" sz="1100" dirty="0" smtClean="0">
                <a:solidFill>
                  <a:schemeClr val="tx1"/>
                </a:solidFill>
              </a:rPr>
              <a:t> »</a:t>
            </a:r>
          </a:p>
          <a:p>
            <a:pPr algn="ctr"/>
            <a:endParaRPr lang="fr-FR" sz="1100" dirty="0" smtClean="0">
              <a:solidFill>
                <a:schemeClr val="tx1"/>
              </a:solidFill>
            </a:endParaRPr>
          </a:p>
          <a:p>
            <a:pPr algn="ctr"/>
            <a:endParaRPr lang="fr-FR" sz="1100" dirty="0" smtClean="0">
              <a:solidFill>
                <a:schemeClr val="tx1"/>
              </a:solidFill>
            </a:endParaRPr>
          </a:p>
          <a:p>
            <a:pPr algn="ctr"/>
            <a:endParaRPr lang="fr-FR" sz="1100" dirty="0" smtClean="0">
              <a:solidFill>
                <a:schemeClr val="tx1"/>
              </a:solidFill>
            </a:endParaRPr>
          </a:p>
          <a:p>
            <a:pPr algn="ctr"/>
            <a:r>
              <a:rPr lang="fr-FR" sz="800" dirty="0" smtClean="0">
                <a:solidFill>
                  <a:schemeClr val="tx1"/>
                </a:solidFill>
              </a:rPr>
              <a:t>Version GANIL : « CSS-DEV »</a:t>
            </a:r>
          </a:p>
        </p:txBody>
      </p:sp>
      <p:sp>
        <p:nvSpPr>
          <p:cNvPr id="7" name="Ellipse 6"/>
          <p:cNvSpPr/>
          <p:nvPr/>
        </p:nvSpPr>
        <p:spPr>
          <a:xfrm>
            <a:off x="2047630" y="1125523"/>
            <a:ext cx="296985" cy="28260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0" y="4958834"/>
            <a:ext cx="16001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err="1" smtClean="0">
                <a:solidFill>
                  <a:schemeClr val="tx1"/>
                </a:solidFill>
              </a:rPr>
              <a:t>L.Daudin</a:t>
            </a:r>
            <a:r>
              <a:rPr lang="fr-FR" sz="600" dirty="0" smtClean="0">
                <a:solidFill>
                  <a:schemeClr val="tx1"/>
                </a:solidFill>
              </a:rPr>
              <a:t> – RIF </a:t>
            </a:r>
            <a:r>
              <a:rPr lang="fr-FR" sz="600" dirty="0" err="1" smtClean="0">
                <a:solidFill>
                  <a:schemeClr val="tx1"/>
                </a:solidFill>
              </a:rPr>
              <a:t>IJCLab</a:t>
            </a:r>
            <a:r>
              <a:rPr lang="fr-FR" sz="600" dirty="0" smtClean="0">
                <a:solidFill>
                  <a:schemeClr val="tx1"/>
                </a:solidFill>
              </a:rPr>
              <a:t>  Avril-2022 -  </a:t>
            </a:r>
            <a:fld id="{A2D9AD90-1A26-436A-964E-1506DD6EF20C}" type="slidenum">
              <a:rPr lang="fr-FR" sz="600" smtClean="0">
                <a:solidFill>
                  <a:schemeClr val="tx1"/>
                </a:solidFill>
              </a:rPr>
              <a:t>7</a:t>
            </a:fld>
            <a:r>
              <a:rPr lang="fr-FR" sz="600" dirty="0" smtClean="0">
                <a:solidFill>
                  <a:schemeClr val="tx1"/>
                </a:solidFill>
              </a:rPr>
              <a:t>/38</a:t>
            </a:r>
            <a:endParaRPr lang="fr-FR" sz="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26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781" y="0"/>
            <a:ext cx="5822185" cy="573074"/>
          </a:xfrm>
          <a:prstGeom prst="rect">
            <a:avLst/>
          </a:prstGeom>
        </p:spPr>
      </p:pic>
      <p:sp>
        <p:nvSpPr>
          <p:cNvPr id="40" name="ZoneTexte 39"/>
          <p:cNvSpPr txBox="1"/>
          <p:nvPr/>
        </p:nvSpPr>
        <p:spPr>
          <a:xfrm>
            <a:off x="707565" y="473684"/>
            <a:ext cx="7782615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tx1"/>
                </a:solidFill>
              </a:rPr>
              <a:t>Une Architecture « CLIENT – SERVEUR » de C/C </a:t>
            </a:r>
            <a:endParaRPr lang="fr-FR" sz="1600" b="1" dirty="0">
              <a:solidFill>
                <a:schemeClr val="tx1"/>
              </a:solidFill>
            </a:endParaRPr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 rotWithShape="1">
          <a:blip r:embed="rId4"/>
          <a:srcRect l="5053" b="12476"/>
          <a:stretch/>
        </p:blipFill>
        <p:spPr>
          <a:xfrm>
            <a:off x="333229" y="848407"/>
            <a:ext cx="3353638" cy="2363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" name="Image 5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63" y="1294163"/>
            <a:ext cx="1038735" cy="937500"/>
          </a:xfrm>
          <a:prstGeom prst="rect">
            <a:avLst/>
          </a:prstGeom>
        </p:spPr>
      </p:pic>
      <p:cxnSp>
        <p:nvCxnSpPr>
          <p:cNvPr id="55" name="Connecteur droit avec flèche 54"/>
          <p:cNvCxnSpPr/>
          <p:nvPr/>
        </p:nvCxnSpPr>
        <p:spPr>
          <a:xfrm>
            <a:off x="2708019" y="1654029"/>
            <a:ext cx="1716805" cy="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ZoneTexte 55"/>
          <p:cNvSpPr txBox="1"/>
          <p:nvPr/>
        </p:nvSpPr>
        <p:spPr>
          <a:xfrm>
            <a:off x="1375098" y="2104287"/>
            <a:ext cx="1048685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tx1"/>
                </a:solidFill>
              </a:rPr>
              <a:t>CLIENTS</a:t>
            </a:r>
            <a:endParaRPr lang="fr-FR" sz="1600" dirty="0">
              <a:solidFill>
                <a:schemeClr val="tx1"/>
              </a:solidFill>
            </a:endParaRPr>
          </a:p>
        </p:txBody>
      </p:sp>
      <p:cxnSp>
        <p:nvCxnSpPr>
          <p:cNvPr id="57" name="Connecteur droit avec flèche 56"/>
          <p:cNvCxnSpPr/>
          <p:nvPr/>
        </p:nvCxnSpPr>
        <p:spPr>
          <a:xfrm flipV="1">
            <a:off x="3525291" y="1837118"/>
            <a:ext cx="1150569" cy="455574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ZoneTexte 57"/>
          <p:cNvSpPr txBox="1"/>
          <p:nvPr/>
        </p:nvSpPr>
        <p:spPr>
          <a:xfrm>
            <a:off x="5867973" y="1648780"/>
            <a:ext cx="1335622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200" i="1" dirty="0" smtClean="0">
                <a:solidFill>
                  <a:schemeClr val="tx1"/>
                </a:solidFill>
              </a:rPr>
              <a:t>Réseau Ethernet</a:t>
            </a:r>
            <a:endParaRPr lang="fr-FR" sz="1200" i="1" dirty="0">
              <a:solidFill>
                <a:schemeClr val="tx1"/>
              </a:solidFill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5198165" y="1888435"/>
            <a:ext cx="2683565" cy="0"/>
          </a:xfrm>
          <a:prstGeom prst="line">
            <a:avLst/>
          </a:prstGeom>
          <a:ln w="190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/>
          <p:cNvSpPr/>
          <p:nvPr/>
        </p:nvSpPr>
        <p:spPr>
          <a:xfrm>
            <a:off x="1861555" y="473684"/>
            <a:ext cx="296985" cy="28260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3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0" y="4958834"/>
            <a:ext cx="16001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err="1" smtClean="0">
                <a:solidFill>
                  <a:schemeClr val="tx1"/>
                </a:solidFill>
              </a:rPr>
              <a:t>L.Daudin</a:t>
            </a:r>
            <a:r>
              <a:rPr lang="fr-FR" sz="600" dirty="0" smtClean="0">
                <a:solidFill>
                  <a:schemeClr val="tx1"/>
                </a:solidFill>
              </a:rPr>
              <a:t> – RIF </a:t>
            </a:r>
            <a:r>
              <a:rPr lang="fr-FR" sz="600" dirty="0" err="1" smtClean="0">
                <a:solidFill>
                  <a:schemeClr val="tx1"/>
                </a:solidFill>
              </a:rPr>
              <a:t>IJCLab</a:t>
            </a:r>
            <a:r>
              <a:rPr lang="fr-FR" sz="600" dirty="0" smtClean="0">
                <a:solidFill>
                  <a:schemeClr val="tx1"/>
                </a:solidFill>
              </a:rPr>
              <a:t>  Avril-2022 -  </a:t>
            </a:r>
            <a:fld id="{A2D9AD90-1A26-436A-964E-1506DD6EF20C}" type="slidenum">
              <a:rPr lang="fr-FR" sz="600" smtClean="0">
                <a:solidFill>
                  <a:schemeClr val="tx1"/>
                </a:solidFill>
              </a:rPr>
              <a:t>8</a:t>
            </a:fld>
            <a:r>
              <a:rPr lang="fr-FR" sz="600" dirty="0" smtClean="0">
                <a:solidFill>
                  <a:schemeClr val="tx1"/>
                </a:solidFill>
              </a:rPr>
              <a:t>/38</a:t>
            </a:r>
            <a:endParaRPr lang="fr-FR" sz="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51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781" y="0"/>
            <a:ext cx="5822185" cy="573074"/>
          </a:xfrm>
          <a:prstGeom prst="rect">
            <a:avLst/>
          </a:prstGeom>
        </p:spPr>
      </p:pic>
      <p:sp>
        <p:nvSpPr>
          <p:cNvPr id="40" name="ZoneTexte 39"/>
          <p:cNvSpPr txBox="1"/>
          <p:nvPr/>
        </p:nvSpPr>
        <p:spPr>
          <a:xfrm>
            <a:off x="707565" y="473684"/>
            <a:ext cx="7782615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ctr">
              <a:buFont typeface="+mj-lt"/>
              <a:buAutoNum type="arabicPeriod" startAt="3"/>
            </a:pPr>
            <a:r>
              <a:rPr lang="fr-FR" sz="1600" b="1" dirty="0" smtClean="0">
                <a:solidFill>
                  <a:schemeClr val="tx1"/>
                </a:solidFill>
              </a:rPr>
              <a:t>Une Architecture « CLIENT – SERVEUR » de C/C </a:t>
            </a:r>
            <a:endParaRPr lang="fr-FR" sz="1600" b="1" dirty="0">
              <a:solidFill>
                <a:schemeClr val="tx1"/>
              </a:solidFill>
            </a:endParaRPr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 rotWithShape="1">
          <a:blip r:embed="rId4"/>
          <a:srcRect l="5053" b="12476"/>
          <a:stretch/>
        </p:blipFill>
        <p:spPr>
          <a:xfrm>
            <a:off x="333229" y="848407"/>
            <a:ext cx="3353638" cy="2363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" name="Image 5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63" y="1294163"/>
            <a:ext cx="1038735" cy="937500"/>
          </a:xfrm>
          <a:prstGeom prst="rect">
            <a:avLst/>
          </a:prstGeom>
        </p:spPr>
      </p:pic>
      <p:cxnSp>
        <p:nvCxnSpPr>
          <p:cNvPr id="55" name="Connecteur droit avec flèche 54"/>
          <p:cNvCxnSpPr/>
          <p:nvPr/>
        </p:nvCxnSpPr>
        <p:spPr>
          <a:xfrm>
            <a:off x="2708019" y="1654029"/>
            <a:ext cx="1716805" cy="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ZoneTexte 55"/>
          <p:cNvSpPr txBox="1"/>
          <p:nvPr/>
        </p:nvSpPr>
        <p:spPr>
          <a:xfrm>
            <a:off x="1396627" y="1952156"/>
            <a:ext cx="1048685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tx1"/>
                </a:solidFill>
              </a:rPr>
              <a:t>CLIENTS</a:t>
            </a:r>
            <a:endParaRPr lang="fr-FR" sz="1600" dirty="0">
              <a:solidFill>
                <a:schemeClr val="tx1"/>
              </a:solidFill>
            </a:endParaRPr>
          </a:p>
        </p:txBody>
      </p:sp>
      <p:cxnSp>
        <p:nvCxnSpPr>
          <p:cNvPr id="57" name="Connecteur droit avec flèche 56"/>
          <p:cNvCxnSpPr/>
          <p:nvPr/>
        </p:nvCxnSpPr>
        <p:spPr>
          <a:xfrm flipV="1">
            <a:off x="3525291" y="1802225"/>
            <a:ext cx="1150569" cy="455574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476" y="2289094"/>
            <a:ext cx="4252037" cy="2358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ZoneTexte 11"/>
          <p:cNvSpPr txBox="1"/>
          <p:nvPr/>
        </p:nvSpPr>
        <p:spPr>
          <a:xfrm>
            <a:off x="3828475" y="4378534"/>
            <a:ext cx="425203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100" i="1" dirty="0" smtClean="0">
                <a:solidFill>
                  <a:schemeClr val="tx1"/>
                </a:solidFill>
              </a:rPr>
              <a:t>SOURCE d’ions … ACCELERATEUR … aux EXPERIENCES</a:t>
            </a:r>
            <a:endParaRPr lang="fr-FR" sz="1100" i="1" dirty="0">
              <a:solidFill>
                <a:schemeClr val="tx1"/>
              </a:solidFill>
            </a:endParaRPr>
          </a:p>
        </p:txBody>
      </p:sp>
      <p:cxnSp>
        <p:nvCxnSpPr>
          <p:cNvPr id="13" name="Connecteur droit avec flèche 12"/>
          <p:cNvCxnSpPr/>
          <p:nvPr/>
        </p:nvCxnSpPr>
        <p:spPr>
          <a:xfrm flipH="1" flipV="1">
            <a:off x="4939749" y="2162093"/>
            <a:ext cx="60719" cy="551495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 flipV="1">
            <a:off x="5332458" y="2128092"/>
            <a:ext cx="827337" cy="95535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6289831" y="1936618"/>
            <a:ext cx="1308371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tx1"/>
                </a:solidFill>
              </a:rPr>
              <a:t>SERVEURS</a:t>
            </a:r>
            <a:endParaRPr lang="fr-FR" sz="1600" dirty="0">
              <a:solidFill>
                <a:schemeClr val="tx1"/>
              </a:solidFill>
            </a:endParaRPr>
          </a:p>
        </p:txBody>
      </p:sp>
      <p:cxnSp>
        <p:nvCxnSpPr>
          <p:cNvPr id="8" name="Connecteur droit avec flèche 7"/>
          <p:cNvCxnSpPr>
            <a:stCxn id="20" idx="1"/>
          </p:cNvCxnSpPr>
          <p:nvPr/>
        </p:nvCxnSpPr>
        <p:spPr>
          <a:xfrm flipH="1">
            <a:off x="5583493" y="2105895"/>
            <a:ext cx="706338" cy="205"/>
          </a:xfrm>
          <a:prstGeom prst="straightConnector1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5867973" y="1648780"/>
            <a:ext cx="1335622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200" i="1" dirty="0" smtClean="0">
                <a:solidFill>
                  <a:schemeClr val="tx1"/>
                </a:solidFill>
              </a:rPr>
              <a:t>Réseau Ethernet</a:t>
            </a:r>
            <a:endParaRPr lang="fr-FR" sz="1200" i="1" dirty="0">
              <a:solidFill>
                <a:schemeClr val="tx1"/>
              </a:solidFill>
            </a:endParaRPr>
          </a:p>
        </p:txBody>
      </p:sp>
      <p:cxnSp>
        <p:nvCxnSpPr>
          <p:cNvPr id="18" name="Connecteur droit 17"/>
          <p:cNvCxnSpPr/>
          <p:nvPr/>
        </p:nvCxnSpPr>
        <p:spPr>
          <a:xfrm>
            <a:off x="5198165" y="1888435"/>
            <a:ext cx="2683565" cy="0"/>
          </a:xfrm>
          <a:prstGeom prst="line">
            <a:avLst/>
          </a:prstGeom>
          <a:ln w="190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0" y="4958834"/>
            <a:ext cx="16001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dirty="0" err="1" smtClean="0">
                <a:solidFill>
                  <a:schemeClr val="tx1"/>
                </a:solidFill>
              </a:rPr>
              <a:t>L.Daudin</a:t>
            </a:r>
            <a:r>
              <a:rPr lang="fr-FR" sz="600" dirty="0" smtClean="0">
                <a:solidFill>
                  <a:schemeClr val="tx1"/>
                </a:solidFill>
              </a:rPr>
              <a:t> – RIF </a:t>
            </a:r>
            <a:r>
              <a:rPr lang="fr-FR" sz="600" dirty="0" err="1" smtClean="0">
                <a:solidFill>
                  <a:schemeClr val="tx1"/>
                </a:solidFill>
              </a:rPr>
              <a:t>IJCLab</a:t>
            </a:r>
            <a:r>
              <a:rPr lang="fr-FR" sz="600" dirty="0" smtClean="0">
                <a:solidFill>
                  <a:schemeClr val="tx1"/>
                </a:solidFill>
              </a:rPr>
              <a:t>  Avril-2022 -  </a:t>
            </a:r>
            <a:fld id="{A2D9AD90-1A26-436A-964E-1506DD6EF20C}" type="slidenum">
              <a:rPr lang="fr-FR" sz="600" smtClean="0">
                <a:solidFill>
                  <a:schemeClr val="tx1"/>
                </a:solidFill>
              </a:rPr>
              <a:t>9</a:t>
            </a:fld>
            <a:r>
              <a:rPr lang="fr-FR" sz="600" dirty="0" smtClean="0">
                <a:solidFill>
                  <a:schemeClr val="tx1"/>
                </a:solidFill>
              </a:rPr>
              <a:t>/38</a:t>
            </a:r>
            <a:endParaRPr lang="fr-FR" sz="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31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quatic and Physical Therapy Center by Slidesgo">
  <a:themeElements>
    <a:clrScheme name="Simple Light">
      <a:dk1>
        <a:srgbClr val="1A4568"/>
      </a:dk1>
      <a:lt1>
        <a:srgbClr val="FFFFFF"/>
      </a:lt1>
      <a:dk2>
        <a:srgbClr val="285E89"/>
      </a:dk2>
      <a:lt2>
        <a:srgbClr val="80C9DD"/>
      </a:lt2>
      <a:accent1>
        <a:srgbClr val="285E89"/>
      </a:accent1>
      <a:accent2>
        <a:srgbClr val="9DCEDF"/>
      </a:accent2>
      <a:accent3>
        <a:srgbClr val="EFEFEF"/>
      </a:accent3>
      <a:accent4>
        <a:srgbClr val="66A5BB"/>
      </a:accent4>
      <a:accent5>
        <a:srgbClr val="EFEFEF"/>
      </a:accent5>
      <a:accent6>
        <a:srgbClr val="1A4568"/>
      </a:accent6>
      <a:hlink>
        <a:srgbClr val="285E8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F961D035D85146A73406432791BA7A" ma:contentTypeVersion="13" ma:contentTypeDescription="Crée un document." ma:contentTypeScope="" ma:versionID="82e6e9002c2bd2e57d3296e038b05aaa">
  <xsd:schema xmlns:xsd="http://www.w3.org/2001/XMLSchema" xmlns:xs="http://www.w3.org/2001/XMLSchema" xmlns:p="http://schemas.microsoft.com/office/2006/metadata/properties" xmlns:ns3="63157878-87cf-4f2c-a6ec-9df2b0214af0" xmlns:ns4="1ad1ce35-4e5c-4889-bc04-0ee5e372aa4a" targetNamespace="http://schemas.microsoft.com/office/2006/metadata/properties" ma:root="true" ma:fieldsID="a7cdb8a37cece7a7a2b54363b3297b7d" ns3:_="" ns4:_="">
    <xsd:import namespace="63157878-87cf-4f2c-a6ec-9df2b0214af0"/>
    <xsd:import namespace="1ad1ce35-4e5c-4889-bc04-0ee5e372aa4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157878-87cf-4f2c-a6ec-9df2b0214a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d1ce35-4e5c-4889-bc04-0ee5e372aa4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0CA6FD7-EE4C-4E3D-9E08-A330B55BF7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157878-87cf-4f2c-a6ec-9df2b0214af0"/>
    <ds:schemaRef ds:uri="1ad1ce35-4e5c-4889-bc04-0ee5e372aa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A9F2915-9ED8-4081-9C2A-B39ADEFA87A5}">
  <ds:schemaRefs>
    <ds:schemaRef ds:uri="http://schemas.openxmlformats.org/package/2006/metadata/core-properties"/>
    <ds:schemaRef ds:uri="http://www.w3.org/XML/1998/namespace"/>
    <ds:schemaRef ds:uri="http://purl.org/dc/dcmitype/"/>
    <ds:schemaRef ds:uri="http://purl.org/dc/elements/1.1/"/>
    <ds:schemaRef ds:uri="1ad1ce35-4e5c-4889-bc04-0ee5e372aa4a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63157878-87cf-4f2c-a6ec-9df2b0214af0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332BE0F6-33CF-4641-85C4-39D59F27C01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1479</TotalTime>
  <Words>2419</Words>
  <Application>Microsoft Office PowerPoint</Application>
  <PresentationFormat>Affichage à l'écran (16:9)</PresentationFormat>
  <Paragraphs>674</Paragraphs>
  <Slides>44</Slides>
  <Notes>25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52" baseType="lpstr">
      <vt:lpstr>Arial</vt:lpstr>
      <vt:lpstr>Cambria Math</vt:lpstr>
      <vt:lpstr>Courier New</vt:lpstr>
      <vt:lpstr>Josefin Sans</vt:lpstr>
      <vt:lpstr>Open Sans</vt:lpstr>
      <vt:lpstr>Times</vt:lpstr>
      <vt:lpstr>Wingdings</vt:lpstr>
      <vt:lpstr>Aquatic and Physical Therapy Center by Slidesgo</vt:lpstr>
      <vt:lpstr>Introduction  au système de C/C</vt:lpstr>
      <vt:lpstr>Présentation PowerPoint</vt:lpstr>
      <vt:lpstr>Présentation PowerPoint</vt:lpstr>
      <vt:lpstr>Présentation PowerPoint</vt:lpstr>
      <vt:lpstr>Systèmes de C/C au cours des âges …</vt:lpstr>
      <vt:lpstr>Qu’est-ce qu’EPICS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exemple concret</vt:lpstr>
      <vt:lpstr>Principe d’un IOC  exemple : mesure d’intensité Faisceau </vt:lpstr>
      <vt:lpstr>Principe d’un IOC  exemple : mesure d’intensité Faisceau </vt:lpstr>
      <vt:lpstr>Principe d’un IOC  exemple : mesure d’intensité Faisceau </vt:lpstr>
      <vt:lpstr>Présentation PowerPoint</vt:lpstr>
      <vt:lpstr>Présentation PowerPoint</vt:lpstr>
      <vt:lpstr>Principe d’un IOC  exemple : mesure d’intensité Faisceau </vt:lpstr>
      <vt:lpstr>Principe d’un IOC  exemple : mesure d’intensité Faisceau </vt:lpstr>
      <vt:lpstr>Principe d’une OPI   un Client EPICS se connecte au réseau et veut obtenir la valeur de la PV “LHR-CF21:Imes”… </vt:lpstr>
      <vt:lpstr>Principe d’une OPI   un Client EPICS se connecte au réseau et veut obtenir la valeur de la PV “LHR-CF21:Imes”…</vt:lpstr>
      <vt:lpstr> Pour échanger des PV sur Ethernet</vt:lpstr>
      <vt:lpstr>Principe de CA </vt:lpstr>
      <vt:lpstr>Principe de CA </vt:lpstr>
      <vt:lpstr>Principe de CA </vt:lpstr>
      <vt:lpstr>Principe de CA </vt:lpstr>
      <vt:lpstr>Principe de CA </vt:lpstr>
      <vt:lpstr>Principe de CA </vt:lpstr>
      <vt:lpstr>Principe de CA </vt:lpstr>
      <vt:lpstr>Principe de CA </vt:lpstr>
      <vt:lpstr>Principe de CA </vt:lpstr>
      <vt:lpstr>Principe de CA </vt:lpstr>
      <vt:lpstr>C/C EPICS  Application : mesure d’intensité Faisceau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 !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Soutenance de stage 3ème année</dc:title>
  <dc:creator>admin</dc:creator>
  <cp:lastModifiedBy>laurent daudin</cp:lastModifiedBy>
  <cp:revision>230</cp:revision>
  <dcterms:modified xsi:type="dcterms:W3CDTF">2022-04-05T15:56:14Z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0x010100A5F961D035D85146A73406432791BA7A</vt:lpwstr>
  </property>
</Properties>
</file>