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7" r:id="rId2"/>
    <p:sldId id="637" r:id="rId3"/>
    <p:sldId id="634" r:id="rId4"/>
    <p:sldId id="656" r:id="rId5"/>
    <p:sldId id="705" r:id="rId6"/>
    <p:sldId id="258" r:id="rId7"/>
    <p:sldId id="259" r:id="rId8"/>
    <p:sldId id="260" r:id="rId9"/>
    <p:sldId id="261" r:id="rId10"/>
    <p:sldId id="271" r:id="rId11"/>
    <p:sldId id="706" r:id="rId12"/>
    <p:sldId id="718" r:id="rId13"/>
    <p:sldId id="719" r:id="rId14"/>
    <p:sldId id="720" r:id="rId15"/>
    <p:sldId id="263" r:id="rId16"/>
    <p:sldId id="721" r:id="rId17"/>
    <p:sldId id="264" r:id="rId18"/>
    <p:sldId id="265" r:id="rId19"/>
    <p:sldId id="267" r:id="rId20"/>
    <p:sldId id="723" r:id="rId21"/>
    <p:sldId id="724" r:id="rId22"/>
    <p:sldId id="270" r:id="rId23"/>
    <p:sldId id="272" r:id="rId24"/>
    <p:sldId id="713" r:id="rId25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61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D8613C-D83D-452C-B197-DD48C94A6C91}" type="datetimeFigureOut">
              <a:rPr lang="fr-FR" smtClean="0"/>
              <a:t>08/04/2022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5C689E-1B5D-4A1D-955D-55FD6E73BD6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285086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8DE0D3-9E7F-4A3D-B377-92055193413B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285756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8DE0D3-9E7F-4A3D-B377-92055193413B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618186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776519A-085E-4218-9871-1194984DCF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41852AB-9BDD-41B9-86DF-817A529B4E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46D4E73-6D55-43B6-A1B2-CC3D0E2331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B7D60-F8CA-4A00-B142-AEAC9325CB7C}" type="datetimeFigureOut">
              <a:rPr lang="fr-FR" smtClean="0"/>
              <a:t>08/04/2022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18443E8-A27F-411E-B9D9-537D3FD5B3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6F8A875-71EA-4634-8C7F-CB735BB6F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FC643-A5F9-45E2-8B4C-9DD576F6B35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64866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D01CA37-256D-40EB-8C9F-733052A1F7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B1CC0054-38D2-43E6-B8F2-FD1C07F7BC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066A303-C5DF-47B2-9572-EB12F46121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B7D60-F8CA-4A00-B142-AEAC9325CB7C}" type="datetimeFigureOut">
              <a:rPr lang="fr-FR" smtClean="0"/>
              <a:t>08/04/2022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73AF49F-F072-470F-85EF-494A509470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6C2539C-D64F-4246-A808-73CB984726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FC643-A5F9-45E2-8B4C-9DD576F6B35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234030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677DE918-1B97-4114-BF42-A11E2BF31D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8B9774E5-D615-439C-B9FB-4CACC6D2DB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B7ACCC9-0DEA-49DB-89D3-497140656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B7D60-F8CA-4A00-B142-AEAC9325CB7C}" type="datetimeFigureOut">
              <a:rPr lang="fr-FR" smtClean="0"/>
              <a:t>08/04/2022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1BE6654-A3C0-4A1C-B409-725B9B5EA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2A1AE6E-57DE-4E28-BCB7-157C1ECE6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FC643-A5F9-45E2-8B4C-9DD576F6B35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24353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313646"/>
            <a:ext cx="10515600" cy="470578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133" b="1">
                <a:solidFill>
                  <a:srgbClr val="73737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39178" indent="-239178">
              <a:buClr>
                <a:srgbClr val="FF5E00"/>
              </a:buClr>
              <a:buFont typeface="Wingdings" panose="05000000000000000000" pitchFamily="2" charset="2"/>
              <a:buChar char="§"/>
              <a:defRPr sz="1600">
                <a:solidFill>
                  <a:srgbClr val="73737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81070" indent="-228594">
              <a:buClr>
                <a:srgbClr val="FF5E00"/>
              </a:buClr>
              <a:buFont typeface="Arial" panose="020B0604020202020204" pitchFamily="34" charset="0"/>
              <a:buChar char="□"/>
              <a:defRPr sz="1467">
                <a:solidFill>
                  <a:srgbClr val="73737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902835" indent="-228594">
              <a:buClr>
                <a:srgbClr val="FF5E00"/>
              </a:buClr>
              <a:buFont typeface="Arial" panose="020B0604020202020204" pitchFamily="34" charset="0"/>
              <a:buChar char="−"/>
              <a:defRPr sz="1400">
                <a:solidFill>
                  <a:srgbClr val="73737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734665" indent="-228594">
              <a:buFont typeface="Courier New" panose="02070309020205020404" pitchFamily="49" charset="0"/>
              <a:buChar char="o"/>
              <a:defRPr sz="1200">
                <a:solidFill>
                  <a:srgbClr val="73737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9" name="Titre 8"/>
          <p:cNvSpPr>
            <a:spLocks noGrp="1"/>
          </p:cNvSpPr>
          <p:nvPr>
            <p:ph type="title"/>
          </p:nvPr>
        </p:nvSpPr>
        <p:spPr>
          <a:xfrm>
            <a:off x="838200" y="451910"/>
            <a:ext cx="10515600" cy="655540"/>
          </a:xfrm>
          <a:prstGeom prst="rect">
            <a:avLst/>
          </a:prstGeom>
        </p:spPr>
        <p:txBody>
          <a:bodyPr/>
          <a:lstStyle>
            <a:lvl1pPr>
              <a:defRPr lang="fr-FR" sz="2667" b="1" u="none" kern="1200" cap="all" baseline="0" dirty="0" smtClean="0">
                <a:solidFill>
                  <a:srgbClr val="87878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FF10633-471D-47A5-81EF-D7ABDF9230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050" y="6113258"/>
            <a:ext cx="988201" cy="617887"/>
          </a:xfrm>
          <a:prstGeom prst="rect">
            <a:avLst/>
          </a:prstGeom>
        </p:spPr>
      </p:pic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4DF2F667-FF21-481D-AC44-EEB15177928F}"/>
              </a:ext>
            </a:extLst>
          </p:cNvPr>
          <p:cNvCxnSpPr/>
          <p:nvPr userDrawn="1"/>
        </p:nvCxnSpPr>
        <p:spPr>
          <a:xfrm flipV="1">
            <a:off x="1314975" y="6570079"/>
            <a:ext cx="10080000" cy="27023"/>
          </a:xfrm>
          <a:prstGeom prst="line">
            <a:avLst/>
          </a:prstGeom>
          <a:ln>
            <a:solidFill>
              <a:srgbClr val="8787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space réservé du texte 11"/>
          <p:cNvSpPr>
            <a:spLocks noGrp="1"/>
          </p:cNvSpPr>
          <p:nvPr>
            <p:ph type="body" sz="quarter" idx="10" hasCustomPrompt="1"/>
          </p:nvPr>
        </p:nvSpPr>
        <p:spPr>
          <a:xfrm>
            <a:off x="11394018" y="6421968"/>
            <a:ext cx="520700" cy="309033"/>
          </a:xfrm>
          <a:prstGeom prst="rect">
            <a:avLst/>
          </a:prstGeom>
        </p:spPr>
        <p:txBody>
          <a:bodyPr/>
          <a:lstStyle>
            <a:lvl1pPr>
              <a:defRPr sz="1067">
                <a:solidFill>
                  <a:srgbClr val="EA560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fld id="{21F0E541-015C-4D14-81CE-F40D464D20D5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09970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313646"/>
            <a:ext cx="10515600" cy="470578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133" b="1">
                <a:solidFill>
                  <a:srgbClr val="73737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39178" indent="-239178">
              <a:buClr>
                <a:srgbClr val="FF5E00"/>
              </a:buClr>
              <a:buFont typeface="Wingdings" panose="05000000000000000000" pitchFamily="2" charset="2"/>
              <a:buChar char="§"/>
              <a:defRPr sz="1600">
                <a:solidFill>
                  <a:srgbClr val="73737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81070" indent="-228594">
              <a:buClr>
                <a:srgbClr val="FF5E00"/>
              </a:buClr>
              <a:buFont typeface="Arial" panose="020B0604020202020204" pitchFamily="34" charset="0"/>
              <a:buChar char="□"/>
              <a:defRPr sz="1467">
                <a:solidFill>
                  <a:srgbClr val="73737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902835" indent="-228594">
              <a:buClr>
                <a:srgbClr val="FF5E00"/>
              </a:buClr>
              <a:buFont typeface="Arial" panose="020B0604020202020204" pitchFamily="34" charset="0"/>
              <a:buChar char="−"/>
              <a:defRPr sz="1400">
                <a:solidFill>
                  <a:srgbClr val="73737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734665" indent="-228594">
              <a:buFont typeface="Courier New" panose="02070309020205020404" pitchFamily="49" charset="0"/>
              <a:buChar char="o"/>
              <a:defRPr sz="1200">
                <a:solidFill>
                  <a:srgbClr val="73737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9" name="Titre 8"/>
          <p:cNvSpPr>
            <a:spLocks noGrp="1"/>
          </p:cNvSpPr>
          <p:nvPr>
            <p:ph type="title"/>
          </p:nvPr>
        </p:nvSpPr>
        <p:spPr>
          <a:xfrm>
            <a:off x="838200" y="451910"/>
            <a:ext cx="10515600" cy="655540"/>
          </a:xfrm>
          <a:prstGeom prst="rect">
            <a:avLst/>
          </a:prstGeom>
        </p:spPr>
        <p:txBody>
          <a:bodyPr/>
          <a:lstStyle>
            <a:lvl1pPr>
              <a:defRPr lang="fr-FR" sz="2667" b="1" u="none" kern="1200" cap="all" baseline="0" dirty="0" smtClean="0">
                <a:solidFill>
                  <a:srgbClr val="87878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FF10633-471D-47A5-81EF-D7ABDF9230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050" y="6113258"/>
            <a:ext cx="988201" cy="617887"/>
          </a:xfrm>
          <a:prstGeom prst="rect">
            <a:avLst/>
          </a:prstGeom>
        </p:spPr>
      </p:pic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4DF2F667-FF21-481D-AC44-EEB15177928F}"/>
              </a:ext>
            </a:extLst>
          </p:cNvPr>
          <p:cNvCxnSpPr/>
          <p:nvPr userDrawn="1"/>
        </p:nvCxnSpPr>
        <p:spPr>
          <a:xfrm flipV="1">
            <a:off x="1314975" y="6570079"/>
            <a:ext cx="10080000" cy="27023"/>
          </a:xfrm>
          <a:prstGeom prst="line">
            <a:avLst/>
          </a:prstGeom>
          <a:ln>
            <a:solidFill>
              <a:srgbClr val="8787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space réservé du texte 11"/>
          <p:cNvSpPr>
            <a:spLocks noGrp="1"/>
          </p:cNvSpPr>
          <p:nvPr>
            <p:ph type="body" sz="quarter" idx="10" hasCustomPrompt="1"/>
          </p:nvPr>
        </p:nvSpPr>
        <p:spPr>
          <a:xfrm>
            <a:off x="11394018" y="6421968"/>
            <a:ext cx="520700" cy="309033"/>
          </a:xfrm>
          <a:prstGeom prst="rect">
            <a:avLst/>
          </a:prstGeom>
        </p:spPr>
        <p:txBody>
          <a:bodyPr/>
          <a:lstStyle>
            <a:lvl1pPr>
              <a:defRPr sz="1067">
                <a:solidFill>
                  <a:srgbClr val="EA560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fld id="{21F0E541-015C-4D14-81CE-F40D464D20D5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36091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313646"/>
            <a:ext cx="10515600" cy="470578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133" b="1">
                <a:solidFill>
                  <a:srgbClr val="73737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39178" indent="-239178">
              <a:buClr>
                <a:srgbClr val="FF5E00"/>
              </a:buClr>
              <a:buFont typeface="Wingdings" panose="05000000000000000000" pitchFamily="2" charset="2"/>
              <a:buChar char="§"/>
              <a:defRPr sz="1600">
                <a:solidFill>
                  <a:srgbClr val="73737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81070" indent="-228594">
              <a:buClr>
                <a:srgbClr val="FF5E00"/>
              </a:buClr>
              <a:buFont typeface="Arial" panose="020B0604020202020204" pitchFamily="34" charset="0"/>
              <a:buChar char="□"/>
              <a:defRPr sz="1467">
                <a:solidFill>
                  <a:srgbClr val="73737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902835" indent="-228594">
              <a:buClr>
                <a:srgbClr val="FF5E00"/>
              </a:buClr>
              <a:buFont typeface="Arial" panose="020B0604020202020204" pitchFamily="34" charset="0"/>
              <a:buChar char="−"/>
              <a:defRPr sz="1400">
                <a:solidFill>
                  <a:srgbClr val="73737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734665" indent="-228594">
              <a:buFont typeface="Courier New" panose="02070309020205020404" pitchFamily="49" charset="0"/>
              <a:buChar char="o"/>
              <a:defRPr sz="1200">
                <a:solidFill>
                  <a:srgbClr val="73737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9" name="Titre 8"/>
          <p:cNvSpPr>
            <a:spLocks noGrp="1"/>
          </p:cNvSpPr>
          <p:nvPr>
            <p:ph type="title"/>
          </p:nvPr>
        </p:nvSpPr>
        <p:spPr>
          <a:xfrm>
            <a:off x="838200" y="451910"/>
            <a:ext cx="10515600" cy="655540"/>
          </a:xfrm>
          <a:prstGeom prst="rect">
            <a:avLst/>
          </a:prstGeom>
        </p:spPr>
        <p:txBody>
          <a:bodyPr/>
          <a:lstStyle>
            <a:lvl1pPr>
              <a:defRPr lang="fr-FR" sz="2667" b="1" u="none" kern="1200" cap="all" baseline="0" dirty="0" smtClean="0">
                <a:solidFill>
                  <a:srgbClr val="87878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FF10633-471D-47A5-81EF-D7ABDF9230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050" y="6113258"/>
            <a:ext cx="988201" cy="617887"/>
          </a:xfrm>
          <a:prstGeom prst="rect">
            <a:avLst/>
          </a:prstGeom>
        </p:spPr>
      </p:pic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4DF2F667-FF21-481D-AC44-EEB15177928F}"/>
              </a:ext>
            </a:extLst>
          </p:cNvPr>
          <p:cNvCxnSpPr/>
          <p:nvPr userDrawn="1"/>
        </p:nvCxnSpPr>
        <p:spPr>
          <a:xfrm flipV="1">
            <a:off x="1314975" y="6570079"/>
            <a:ext cx="10080000" cy="27023"/>
          </a:xfrm>
          <a:prstGeom prst="line">
            <a:avLst/>
          </a:prstGeom>
          <a:ln>
            <a:solidFill>
              <a:srgbClr val="8787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space réservé du texte 11"/>
          <p:cNvSpPr>
            <a:spLocks noGrp="1"/>
          </p:cNvSpPr>
          <p:nvPr>
            <p:ph type="body" sz="quarter" idx="10" hasCustomPrompt="1"/>
          </p:nvPr>
        </p:nvSpPr>
        <p:spPr>
          <a:xfrm>
            <a:off x="11394018" y="6421968"/>
            <a:ext cx="520700" cy="309033"/>
          </a:xfrm>
          <a:prstGeom prst="rect">
            <a:avLst/>
          </a:prstGeom>
        </p:spPr>
        <p:txBody>
          <a:bodyPr/>
          <a:lstStyle>
            <a:lvl1pPr>
              <a:defRPr sz="1067">
                <a:solidFill>
                  <a:srgbClr val="EA560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fld id="{21F0E541-015C-4D14-81CE-F40D464D20D5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71903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401129A-34EA-4721-BE21-48E4174106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A625AE0-3E9B-4925-A7A7-080A7A7AD2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BA43A6A-75C7-4581-B406-A4A3933728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B7D60-F8CA-4A00-B142-AEAC9325CB7C}" type="datetimeFigureOut">
              <a:rPr lang="fr-FR" smtClean="0"/>
              <a:t>08/04/2022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28E537F-364D-4E5C-9300-D06B3BDFE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9885346-37AC-4D53-ABF8-1C4940D29B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FC643-A5F9-45E2-8B4C-9DD576F6B35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514426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56F6197-722F-4C72-A2F6-87E8DBC5F2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1CCEDA9-A4CF-43D0-8494-878CCEB113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0D5F28B-B1C1-4628-99CF-E44982B06C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B7D60-F8CA-4A00-B142-AEAC9325CB7C}" type="datetimeFigureOut">
              <a:rPr lang="fr-FR" smtClean="0"/>
              <a:t>08/04/2022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AC63F99-8FC0-4675-984C-AC80129927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E5A641B-06D9-47CD-82E6-9AA29AA4A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FC643-A5F9-45E2-8B4C-9DD576F6B35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695825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2791650-9388-45D2-91E5-63036CD87E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A3A946A-A743-4068-B3DB-9F4D735007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A139DDD4-6C13-49C9-90A8-DA2883195E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32921EC-89CC-49CE-9847-580DE645CA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B7D60-F8CA-4A00-B142-AEAC9325CB7C}" type="datetimeFigureOut">
              <a:rPr lang="fr-FR" smtClean="0"/>
              <a:t>08/04/2022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D85B39E-FF8D-49A5-81EC-4C4597A69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AE3D94A-C357-44DD-8FE5-A048B5A5E0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FC643-A5F9-45E2-8B4C-9DD576F6B35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992451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B4ECCD5-F405-4A2A-8DB7-888CB9659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0227661-20B1-4ED1-9D6E-894694B6B8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6564402-AD53-4CFF-BC65-20F136FBEF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36486CEE-4D2F-47B5-8C5A-5B1E68DFB6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15EF9DD4-E08F-47D7-B32E-A11C73E695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616CE98B-DE90-47F6-942C-F01B3CF4CE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B7D60-F8CA-4A00-B142-AEAC9325CB7C}" type="datetimeFigureOut">
              <a:rPr lang="fr-FR" smtClean="0"/>
              <a:t>08/04/2022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9DD4B5EC-A378-46FF-8057-C3E014DB7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A39B2E58-F9D3-4723-8349-EF5EFDFE99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FC643-A5F9-45E2-8B4C-9DD576F6B35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664025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BB683C7-DE9E-417B-B6E4-D7F5F84595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65FE4E65-36E7-4AB5-8267-B671BCFABE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B7D60-F8CA-4A00-B142-AEAC9325CB7C}" type="datetimeFigureOut">
              <a:rPr lang="fr-FR" smtClean="0"/>
              <a:t>08/04/2022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F3DB3EE-22C3-4A39-BD7C-1F550D9181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D2566D9-14C8-4647-95E7-99002EB006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FC643-A5F9-45E2-8B4C-9DD576F6B35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128155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8D6A45DA-FAD9-47E4-9AE5-A9D124301D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B7D60-F8CA-4A00-B142-AEAC9325CB7C}" type="datetimeFigureOut">
              <a:rPr lang="fr-FR" smtClean="0"/>
              <a:t>08/04/2022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BF8B8DCA-FE01-4489-A5FD-8D547406E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3C0BEAF-176B-4EC1-B344-6B5D29BD6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FC643-A5F9-45E2-8B4C-9DD576F6B35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945164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E688637-DFC2-4DF6-8470-5B485244D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85BB664-6B8E-4AE8-B15C-6E354CA4FA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1455E1F-52DC-4A15-B161-2685EE51D3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DF5939E-3DC9-4705-8C08-8240C12B7A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B7D60-F8CA-4A00-B142-AEAC9325CB7C}" type="datetimeFigureOut">
              <a:rPr lang="fr-FR" smtClean="0"/>
              <a:t>08/04/2022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73591E5-98C6-40C2-B988-32CF1D5A1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9D7E1E7-568F-4FFA-8C58-F7B6DEF1F8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FC643-A5F9-45E2-8B4C-9DD576F6B35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23482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6D304FA-8E50-45F4-B1DE-E076299813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4117B46A-B046-4E34-AABC-F50C4808EF4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1132E0D-C89D-4022-A4C3-E31F71C7C3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CF5F867-74FE-47ED-88A7-B5D460EEA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B7D60-F8CA-4A00-B142-AEAC9325CB7C}" type="datetimeFigureOut">
              <a:rPr lang="fr-FR" smtClean="0"/>
              <a:t>08/04/2022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6C9BFD3-AA0E-4EAB-9E62-BA958617AC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65206F1-9AF7-466E-8501-54AE27461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FC643-A5F9-45E2-8B4C-9DD576F6B35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069898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2B5F1F77-9C78-46A7-B244-00E937DD98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A12DA8D-F5D6-40B2-B876-D08B346EA8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57AAEAC-6373-40A2-9444-8AA95935AE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CB7D60-F8CA-4A00-B142-AEAC9325CB7C}" type="datetimeFigureOut">
              <a:rPr lang="fr-FR" smtClean="0"/>
              <a:t>08/04/2022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79FFB1C-61A9-4068-BEFD-D20AC4F714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4444D1A-5235-4042-8E73-25F78698C2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6FC643-A5F9-45E2-8B4C-9DD576F6B35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55959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4.JP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jpe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2.emf"/><Relationship Id="rId4" Type="http://schemas.openxmlformats.org/officeDocument/2006/relationships/image" Target="../media/image5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76F91E1-DB3C-4972-B518-0232EC194C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bg1">
                    <a:lumMod val="50000"/>
                  </a:schemeClr>
                </a:solidFill>
              </a:rPr>
              <a:t>Plan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478CC2E-F353-4422-954B-F065A150D4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r-FR" sz="2400" dirty="0"/>
              <a:t>Le radiothérapie Flash</a:t>
            </a:r>
          </a:p>
          <a:p>
            <a:endParaRPr lang="fr-FR" sz="2400" dirty="0"/>
          </a:p>
          <a:p>
            <a:r>
              <a:rPr lang="fr-FR" sz="2400" dirty="0"/>
              <a:t>Le projet Flash à Nantes</a:t>
            </a:r>
          </a:p>
          <a:p>
            <a:endParaRPr lang="fr-FR" sz="2400" dirty="0"/>
          </a:p>
          <a:p>
            <a:pPr lvl="1"/>
            <a:r>
              <a:rPr lang="fr-FR" sz="1800" dirty="0"/>
              <a:t>Les caractéristiques du faisceau d’</a:t>
            </a:r>
            <a:r>
              <a:rPr lang="fr-FR" sz="1800" dirty="0" err="1"/>
              <a:t>Arronax</a:t>
            </a:r>
            <a:r>
              <a:rPr lang="fr-FR" sz="1800" dirty="0"/>
              <a:t> pour le Flash</a:t>
            </a:r>
          </a:p>
          <a:p>
            <a:pPr lvl="1"/>
            <a:r>
              <a:rPr lang="fr-FR" sz="1800" dirty="0"/>
              <a:t>Applications-radiobiologie: œufs de poissons</a:t>
            </a:r>
          </a:p>
          <a:p>
            <a:endParaRPr lang="fr-FR" sz="2400" dirty="0"/>
          </a:p>
          <a:p>
            <a:r>
              <a:rPr lang="fr-FR" sz="2400" dirty="0"/>
              <a:t>Monitorage du faisceau Flash</a:t>
            </a:r>
          </a:p>
          <a:p>
            <a:pPr lvl="1"/>
            <a:r>
              <a:rPr lang="fr-FR" sz="1800" dirty="0"/>
              <a:t>Films </a:t>
            </a:r>
            <a:r>
              <a:rPr lang="fr-FR" sz="1800" dirty="0" err="1"/>
              <a:t>radiochromiques</a:t>
            </a:r>
            <a:r>
              <a:rPr lang="fr-FR" sz="1800" dirty="0"/>
              <a:t> (offline)</a:t>
            </a:r>
          </a:p>
          <a:p>
            <a:pPr lvl="1"/>
            <a:r>
              <a:rPr lang="fr-FR" sz="1800" dirty="0"/>
              <a:t>Fluorescence air (online)</a:t>
            </a:r>
          </a:p>
          <a:p>
            <a:pPr lvl="2"/>
            <a:r>
              <a:rPr lang="fr-FR" sz="1600" dirty="0"/>
              <a:t>Mesure de la structure temporelle</a:t>
            </a:r>
          </a:p>
          <a:p>
            <a:pPr lvl="2"/>
            <a:r>
              <a:rPr lang="fr-FR" sz="1600" dirty="0"/>
              <a:t>Mesure de la charge</a:t>
            </a:r>
          </a:p>
          <a:p>
            <a:pPr lvl="2"/>
            <a:endParaRPr lang="fr-FR" sz="1600" dirty="0"/>
          </a:p>
          <a:p>
            <a:r>
              <a:rPr lang="fr-FR" sz="2400" dirty="0"/>
              <a:t>Conclusions</a:t>
            </a:r>
          </a:p>
          <a:p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8716834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e 15">
            <a:extLst>
              <a:ext uri="{FF2B5EF4-FFF2-40B4-BE49-F238E27FC236}">
                <a16:creationId xmlns:a16="http://schemas.microsoft.com/office/drawing/2014/main" id="{FE21A454-C857-4D9E-8CB8-33B75839D69E}"/>
              </a:ext>
            </a:extLst>
          </p:cNvPr>
          <p:cNvGrpSpPr/>
          <p:nvPr/>
        </p:nvGrpSpPr>
        <p:grpSpPr>
          <a:xfrm>
            <a:off x="1981359" y="1889433"/>
            <a:ext cx="9991872" cy="3932466"/>
            <a:chOff x="393790" y="827764"/>
            <a:chExt cx="8356420" cy="3627543"/>
          </a:xfrm>
        </p:grpSpPr>
        <p:pic>
          <p:nvPicPr>
            <p:cNvPr id="4" name="Image 3" descr="disp_vue_globale.jpg">
              <a:extLst>
                <a:ext uri="{FF2B5EF4-FFF2-40B4-BE49-F238E27FC236}">
                  <a16:creationId xmlns:a16="http://schemas.microsoft.com/office/drawing/2014/main" id="{46E1E2C4-75D9-41E7-9CCA-9AE4F5C5232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/>
            <a:srcRect t="9974" b="29396"/>
            <a:stretch>
              <a:fillRect/>
            </a:stretch>
          </p:blipFill>
          <p:spPr>
            <a:xfrm>
              <a:off x="465798" y="827764"/>
              <a:ext cx="8284412" cy="2825113"/>
            </a:xfrm>
            <a:prstGeom prst="rect">
              <a:avLst/>
            </a:prstGeom>
          </p:spPr>
        </p:pic>
        <p:cxnSp>
          <p:nvCxnSpPr>
            <p:cNvPr id="5" name="Connecteur droit 4">
              <a:extLst>
                <a:ext uri="{FF2B5EF4-FFF2-40B4-BE49-F238E27FC236}">
                  <a16:creationId xmlns:a16="http://schemas.microsoft.com/office/drawing/2014/main" id="{9734BDC0-B56B-4706-B6F0-19C735508402}"/>
                </a:ext>
              </a:extLst>
            </p:cNvPr>
            <p:cNvCxnSpPr/>
            <p:nvPr/>
          </p:nvCxnSpPr>
          <p:spPr>
            <a:xfrm>
              <a:off x="8170654" y="2464609"/>
              <a:ext cx="0" cy="1296144"/>
            </a:xfrm>
            <a:prstGeom prst="line">
              <a:avLst/>
            </a:prstGeom>
            <a:ln w="53975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Connecteur droit 5">
              <a:extLst>
                <a:ext uri="{FF2B5EF4-FFF2-40B4-BE49-F238E27FC236}">
                  <a16:creationId xmlns:a16="http://schemas.microsoft.com/office/drawing/2014/main" id="{5CA59536-B63B-4305-967F-5E61B0AD29F1}"/>
                </a:ext>
              </a:extLst>
            </p:cNvPr>
            <p:cNvCxnSpPr/>
            <p:nvPr/>
          </p:nvCxnSpPr>
          <p:spPr>
            <a:xfrm>
              <a:off x="3778166" y="2896657"/>
              <a:ext cx="0" cy="864096"/>
            </a:xfrm>
            <a:prstGeom prst="line">
              <a:avLst/>
            </a:prstGeom>
            <a:ln w="53975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Connecteur droit 6">
              <a:extLst>
                <a:ext uri="{FF2B5EF4-FFF2-40B4-BE49-F238E27FC236}">
                  <a16:creationId xmlns:a16="http://schemas.microsoft.com/office/drawing/2014/main" id="{00A75533-0E66-4F41-888E-FEEDDCC0D9BE}"/>
                </a:ext>
              </a:extLst>
            </p:cNvPr>
            <p:cNvCxnSpPr/>
            <p:nvPr/>
          </p:nvCxnSpPr>
          <p:spPr>
            <a:xfrm>
              <a:off x="2338006" y="2392601"/>
              <a:ext cx="0" cy="1368152"/>
            </a:xfrm>
            <a:prstGeom prst="line">
              <a:avLst/>
            </a:prstGeom>
            <a:ln w="53975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necteur droit 7">
              <a:extLst>
                <a:ext uri="{FF2B5EF4-FFF2-40B4-BE49-F238E27FC236}">
                  <a16:creationId xmlns:a16="http://schemas.microsoft.com/office/drawing/2014/main" id="{C84F0147-E7AA-41EE-9B64-93E8BC8F8F31}"/>
                </a:ext>
              </a:extLst>
            </p:cNvPr>
            <p:cNvCxnSpPr/>
            <p:nvPr/>
          </p:nvCxnSpPr>
          <p:spPr>
            <a:xfrm>
              <a:off x="969854" y="2392601"/>
              <a:ext cx="0" cy="1368152"/>
            </a:xfrm>
            <a:prstGeom prst="line">
              <a:avLst/>
            </a:prstGeom>
            <a:ln w="53975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necteur droit avec flèche 8">
              <a:extLst>
                <a:ext uri="{FF2B5EF4-FFF2-40B4-BE49-F238E27FC236}">
                  <a16:creationId xmlns:a16="http://schemas.microsoft.com/office/drawing/2014/main" id="{4EEABD15-E7DD-4039-8969-E046E11B9971}"/>
                </a:ext>
              </a:extLst>
            </p:cNvPr>
            <p:cNvCxnSpPr/>
            <p:nvPr/>
          </p:nvCxnSpPr>
          <p:spPr>
            <a:xfrm flipH="1">
              <a:off x="4642262" y="2248585"/>
              <a:ext cx="3312368" cy="0"/>
            </a:xfrm>
            <a:prstGeom prst="straightConnector1">
              <a:avLst/>
            </a:prstGeom>
            <a:ln w="50800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ZoneTexte 18">
              <a:extLst>
                <a:ext uri="{FF2B5EF4-FFF2-40B4-BE49-F238E27FC236}">
                  <a16:creationId xmlns:a16="http://schemas.microsoft.com/office/drawing/2014/main" id="{D2300C74-18BD-4456-945A-14EDDE1F7AF9}"/>
                </a:ext>
              </a:extLst>
            </p:cNvPr>
            <p:cNvSpPr txBox="1"/>
            <p:nvPr/>
          </p:nvSpPr>
          <p:spPr>
            <a:xfrm>
              <a:off x="6082422" y="1888545"/>
              <a:ext cx="824753" cy="4637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FR" sz="2667" b="1" dirty="0" err="1"/>
                <a:t>beam</a:t>
              </a:r>
              <a:endParaRPr lang="fr-FR" sz="2667" b="1" dirty="0"/>
            </a:p>
          </p:txBody>
        </p:sp>
        <p:sp>
          <p:nvSpPr>
            <p:cNvPr id="11" name="ZoneTexte 19">
              <a:extLst>
                <a:ext uri="{FF2B5EF4-FFF2-40B4-BE49-F238E27FC236}">
                  <a16:creationId xmlns:a16="http://schemas.microsoft.com/office/drawing/2014/main" id="{6E968F43-4934-43CE-A350-A84DA0286E44}"/>
                </a:ext>
              </a:extLst>
            </p:cNvPr>
            <p:cNvSpPr txBox="1"/>
            <p:nvPr/>
          </p:nvSpPr>
          <p:spPr>
            <a:xfrm>
              <a:off x="393790" y="3616737"/>
              <a:ext cx="695463" cy="5394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FR" sz="1600" dirty="0"/>
                <a:t>Faraday</a:t>
              </a:r>
            </a:p>
            <a:p>
              <a:r>
                <a:rPr lang="fr-FR" sz="1600" dirty="0"/>
                <a:t>Cup</a:t>
              </a:r>
            </a:p>
          </p:txBody>
        </p:sp>
        <p:sp>
          <p:nvSpPr>
            <p:cNvPr id="12" name="ZoneTexte 24">
              <a:extLst>
                <a:ext uri="{FF2B5EF4-FFF2-40B4-BE49-F238E27FC236}">
                  <a16:creationId xmlns:a16="http://schemas.microsoft.com/office/drawing/2014/main" id="{FC9F71A2-5D40-4065-9D29-D4D03A4F0BBF}"/>
                </a:ext>
              </a:extLst>
            </p:cNvPr>
            <p:cNvSpPr txBox="1"/>
            <p:nvPr/>
          </p:nvSpPr>
          <p:spPr>
            <a:xfrm>
              <a:off x="1611730" y="3688745"/>
              <a:ext cx="1425730" cy="3123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FR" sz="1600" dirty="0"/>
                <a:t>Target </a:t>
              </a:r>
              <a:r>
                <a:rPr lang="fr-FR" sz="1600" dirty="0" err="1"/>
                <a:t>holder</a:t>
              </a:r>
              <a:r>
                <a:rPr lang="fr-FR" sz="1600" dirty="0"/>
                <a:t> (X,Y)</a:t>
              </a:r>
            </a:p>
          </p:txBody>
        </p:sp>
        <p:sp>
          <p:nvSpPr>
            <p:cNvPr id="13" name="ZoneTexte 25">
              <a:extLst>
                <a:ext uri="{FF2B5EF4-FFF2-40B4-BE49-F238E27FC236}">
                  <a16:creationId xmlns:a16="http://schemas.microsoft.com/office/drawing/2014/main" id="{58972091-115B-411F-9625-F39C5487A7FA}"/>
                </a:ext>
              </a:extLst>
            </p:cNvPr>
            <p:cNvSpPr txBox="1"/>
            <p:nvPr/>
          </p:nvSpPr>
          <p:spPr>
            <a:xfrm>
              <a:off x="3346118" y="3688745"/>
              <a:ext cx="2004237" cy="5394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FR" sz="1600" dirty="0" err="1"/>
                <a:t>Collimators</a:t>
              </a:r>
              <a:r>
                <a:rPr lang="fr-FR" sz="1600" dirty="0"/>
                <a:t>: 10 mm (</a:t>
              </a:r>
              <a:r>
                <a:rPr lang="fr-FR" sz="1600" dirty="0" err="1"/>
                <a:t>left</a:t>
              </a:r>
              <a:r>
                <a:rPr lang="fr-FR" sz="1600" dirty="0"/>
                <a:t>)</a:t>
              </a:r>
            </a:p>
            <a:p>
              <a:r>
                <a:rPr lang="fr-FR" sz="1600" dirty="0"/>
                <a:t>                       15 mm (right)</a:t>
              </a:r>
            </a:p>
          </p:txBody>
        </p:sp>
        <p:sp>
          <p:nvSpPr>
            <p:cNvPr id="14" name="ZoneTexte 32">
              <a:extLst>
                <a:ext uri="{FF2B5EF4-FFF2-40B4-BE49-F238E27FC236}">
                  <a16:creationId xmlns:a16="http://schemas.microsoft.com/office/drawing/2014/main" id="{EB04F4FB-7F2D-463B-B6DC-3C038905FC7F}"/>
                </a:ext>
              </a:extLst>
            </p:cNvPr>
            <p:cNvSpPr txBox="1"/>
            <p:nvPr/>
          </p:nvSpPr>
          <p:spPr>
            <a:xfrm>
              <a:off x="6658486" y="3688745"/>
              <a:ext cx="1536143" cy="7665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FR" sz="1600" dirty="0" err="1"/>
                <a:t>Kapton</a:t>
              </a:r>
              <a:r>
                <a:rPr lang="fr-FR" sz="1600" dirty="0"/>
                <a:t> exit </a:t>
              </a:r>
              <a:r>
                <a:rPr lang="fr-FR" sz="1600" dirty="0" err="1"/>
                <a:t>window</a:t>
              </a:r>
              <a:endParaRPr lang="fr-FR" sz="1600" dirty="0"/>
            </a:p>
            <a:p>
              <a:r>
                <a:rPr lang="fr-FR" sz="1600" dirty="0"/>
                <a:t>+air-</a:t>
              </a:r>
              <a:r>
                <a:rPr lang="fr-FR" sz="1600" dirty="0" err="1"/>
                <a:t>cooling</a:t>
              </a:r>
              <a:r>
                <a:rPr lang="fr-FR" sz="1600" dirty="0"/>
                <a:t> system </a:t>
              </a:r>
            </a:p>
            <a:p>
              <a:r>
                <a:rPr lang="fr-FR" sz="1600" dirty="0"/>
                <a:t>+</a:t>
              </a:r>
              <a:r>
                <a:rPr lang="fr-FR" sz="1600" dirty="0" err="1"/>
                <a:t>Photomultiplier</a:t>
              </a:r>
              <a:endParaRPr lang="fr-FR" sz="1600" dirty="0"/>
            </a:p>
          </p:txBody>
        </p:sp>
        <p:cxnSp>
          <p:nvCxnSpPr>
            <p:cNvPr id="15" name="Connecteur droit 14">
              <a:extLst>
                <a:ext uri="{FF2B5EF4-FFF2-40B4-BE49-F238E27FC236}">
                  <a16:creationId xmlns:a16="http://schemas.microsoft.com/office/drawing/2014/main" id="{60586E9C-A490-42FB-BDA9-7A1654E7BFC3}"/>
                </a:ext>
              </a:extLst>
            </p:cNvPr>
            <p:cNvCxnSpPr/>
            <p:nvPr/>
          </p:nvCxnSpPr>
          <p:spPr>
            <a:xfrm>
              <a:off x="2914070" y="2248585"/>
              <a:ext cx="864096" cy="1512168"/>
            </a:xfrm>
            <a:prstGeom prst="line">
              <a:avLst/>
            </a:prstGeom>
            <a:ln w="53975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ZoneTexte 20">
            <a:extLst>
              <a:ext uri="{FF2B5EF4-FFF2-40B4-BE49-F238E27FC236}">
                <a16:creationId xmlns:a16="http://schemas.microsoft.com/office/drawing/2014/main" id="{F69663A9-8418-4431-A02D-9945D32A622E}"/>
              </a:ext>
            </a:extLst>
          </p:cNvPr>
          <p:cNvSpPr txBox="1"/>
          <p:nvPr/>
        </p:nvSpPr>
        <p:spPr>
          <a:xfrm>
            <a:off x="386499" y="1045698"/>
            <a:ext cx="99162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Expériences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avec debit CONV et UHDR avec des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oeufs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poisson-zèbre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itre 2">
            <a:extLst>
              <a:ext uri="{FF2B5EF4-FFF2-40B4-BE49-F238E27FC236}">
                <a16:creationId xmlns:a16="http://schemas.microsoft.com/office/drawing/2014/main" id="{FB6D1C4D-9239-4F03-BB3B-C0C44D297E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8" y="338932"/>
            <a:ext cx="12135245" cy="491655"/>
          </a:xfrm>
        </p:spPr>
        <p:txBody>
          <a:bodyPr>
            <a:normAutofit fontScale="90000"/>
          </a:bodyPr>
          <a:lstStyle/>
          <a:p>
            <a:r>
              <a:rPr lang="fr-FR" dirty="0">
                <a:solidFill>
                  <a:schemeClr val="bg1">
                    <a:lumMod val="50000"/>
                  </a:schemeClr>
                </a:solidFill>
              </a:rPr>
              <a:t>APPLICATIONS - RADIOBIOLOGIE : œufs de poisson-zèbre</a:t>
            </a:r>
          </a:p>
        </p:txBody>
      </p:sp>
      <p:pic>
        <p:nvPicPr>
          <p:cNvPr id="29" name="Picture 4" descr="Glow-in-the-dark zebrafish could be the key to finding how cancer ...">
            <a:extLst>
              <a:ext uri="{FF2B5EF4-FFF2-40B4-BE49-F238E27FC236}">
                <a16:creationId xmlns:a16="http://schemas.microsoft.com/office/drawing/2014/main" id="{A1F9E66B-9D5B-4B5E-BC35-5AC6EFC374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49" y="2023796"/>
            <a:ext cx="1895610" cy="1067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8">
            <a:extLst>
              <a:ext uri="{FF2B5EF4-FFF2-40B4-BE49-F238E27FC236}">
                <a16:creationId xmlns:a16="http://schemas.microsoft.com/office/drawing/2014/main" id="{54358754-152F-4408-86BE-C53DB1CADA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230" y="3332597"/>
            <a:ext cx="1830284" cy="1619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67377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Flash_20200611">
            <a:hlinkClick r:id="" action="ppaction://media"/>
            <a:extLst>
              <a:ext uri="{FF2B5EF4-FFF2-40B4-BE49-F238E27FC236}">
                <a16:creationId xmlns:a16="http://schemas.microsoft.com/office/drawing/2014/main" id="{1D0AD0D0-7773-4ADC-BC5E-75E5AB10980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3261" t="2841" r="21295" b="8914"/>
          <a:stretch/>
        </p:blipFill>
        <p:spPr>
          <a:xfrm>
            <a:off x="5932544" y="1543639"/>
            <a:ext cx="5084760" cy="3770721"/>
          </a:xfrm>
        </p:spPr>
      </p:pic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98FDEC84-56DD-4372-ADA4-7DB8136A0D84}"/>
              </a:ext>
            </a:extLst>
          </p:cNvPr>
          <p:cNvCxnSpPr/>
          <p:nvPr/>
        </p:nvCxnSpPr>
        <p:spPr>
          <a:xfrm>
            <a:off x="3365500" y="2248185"/>
            <a:ext cx="368300" cy="85966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re 2">
            <a:extLst>
              <a:ext uri="{FF2B5EF4-FFF2-40B4-BE49-F238E27FC236}">
                <a16:creationId xmlns:a16="http://schemas.microsoft.com/office/drawing/2014/main" id="{8339074A-3301-487D-98D1-4B2A055C3D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338932"/>
            <a:ext cx="11974987" cy="491655"/>
          </a:xfrm>
        </p:spPr>
        <p:txBody>
          <a:bodyPr>
            <a:normAutofit fontScale="90000"/>
          </a:bodyPr>
          <a:lstStyle/>
          <a:p>
            <a:r>
              <a:rPr lang="fr-FR" dirty="0">
                <a:solidFill>
                  <a:schemeClr val="bg1">
                    <a:lumMod val="50000"/>
                  </a:schemeClr>
                </a:solidFill>
              </a:rPr>
              <a:t>APPLICATIONS - RADIOBIOLOGIE : œufs de poisson-zèbre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5A38C5C9-E45A-4CB4-9339-0D6B7075574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333" t="2963" r="8000" b="16039"/>
          <a:stretch/>
        </p:blipFill>
        <p:spPr>
          <a:xfrm>
            <a:off x="899346" y="1561051"/>
            <a:ext cx="4572641" cy="3770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313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2">
            <a:extLst>
              <a:ext uri="{FF2B5EF4-FFF2-40B4-BE49-F238E27FC236}">
                <a16:creationId xmlns:a16="http://schemas.microsoft.com/office/drawing/2014/main" id="{F5BE5BC5-8EFF-4BC0-A50B-F98D4421FA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0229" y="298737"/>
            <a:ext cx="10515600" cy="655540"/>
          </a:xfrm>
        </p:spPr>
        <p:txBody>
          <a:bodyPr>
            <a:normAutofit fontScale="90000"/>
          </a:bodyPr>
          <a:lstStyle/>
          <a:p>
            <a:r>
              <a:rPr lang="fr-FR" dirty="0">
                <a:solidFill>
                  <a:schemeClr val="bg1">
                    <a:lumMod val="50000"/>
                  </a:schemeClr>
                </a:solidFill>
              </a:rPr>
              <a:t>L’</a:t>
            </a:r>
            <a:r>
              <a:rPr lang="fr-FR" dirty="0" err="1">
                <a:solidFill>
                  <a:schemeClr val="bg1">
                    <a:lumMod val="50000"/>
                  </a:schemeClr>
                </a:solidFill>
              </a:rPr>
              <a:t>homogéneité</a:t>
            </a:r>
            <a:r>
              <a:rPr lang="fr-FR" dirty="0">
                <a:solidFill>
                  <a:schemeClr val="bg1">
                    <a:lumMod val="50000"/>
                  </a:schemeClr>
                </a:solidFill>
              </a:rPr>
              <a:t> de la fluence et débit de la dose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CBE7A43-3310-474E-8C27-FEB9E645F1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050" t="18947" r="25974" b="8726"/>
          <a:stretch/>
        </p:blipFill>
        <p:spPr>
          <a:xfrm>
            <a:off x="1051057" y="1554480"/>
            <a:ext cx="1892300" cy="454152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0E493645-D416-4FD8-85E8-3AAC91493FB1}"/>
              </a:ext>
            </a:extLst>
          </p:cNvPr>
          <p:cNvSpPr txBox="1"/>
          <p:nvPr/>
        </p:nvSpPr>
        <p:spPr>
          <a:xfrm>
            <a:off x="1592079" y="1940561"/>
            <a:ext cx="9669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/>
              <a:t>FLASH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17249199-D7DE-4A5A-A2E5-7DD4504B67F6}"/>
              </a:ext>
            </a:extLst>
          </p:cNvPr>
          <p:cNvSpPr txBox="1"/>
          <p:nvPr/>
        </p:nvSpPr>
        <p:spPr>
          <a:xfrm>
            <a:off x="1561598" y="4267201"/>
            <a:ext cx="9225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/>
              <a:t>CONV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28A247DA-0002-4F89-AB7C-607F075B03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4739" y="1218677"/>
            <a:ext cx="4426991" cy="2611111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E1B9A36-4947-4837-A6BE-FA376E7685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6385" y="3794981"/>
            <a:ext cx="4425345" cy="2611111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8988F668-7E3C-480C-A8DA-E9BB76633FC5}"/>
              </a:ext>
            </a:extLst>
          </p:cNvPr>
          <p:cNvSpPr txBox="1"/>
          <p:nvPr/>
        </p:nvSpPr>
        <p:spPr>
          <a:xfrm>
            <a:off x="5081567" y="1932706"/>
            <a:ext cx="9669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/>
              <a:t>FLASH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C23ABB05-3567-4E19-B373-0324C3656FC2}"/>
              </a:ext>
            </a:extLst>
          </p:cNvPr>
          <p:cNvSpPr txBox="1"/>
          <p:nvPr/>
        </p:nvSpPr>
        <p:spPr>
          <a:xfrm>
            <a:off x="5098220" y="4268769"/>
            <a:ext cx="9225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/>
              <a:t>CONV</a:t>
            </a:r>
          </a:p>
        </p:txBody>
      </p:sp>
      <p:pic>
        <p:nvPicPr>
          <p:cNvPr id="12" name="Image 11" descr="IMG-20201030-WA0002.jpg">
            <a:extLst>
              <a:ext uri="{FF2B5EF4-FFF2-40B4-BE49-F238E27FC236}">
                <a16:creationId xmlns:a16="http://schemas.microsoft.com/office/drawing/2014/main" id="{EB65638E-BED2-42FC-8A57-EF60D84D3D48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 t="17728" b="18319"/>
          <a:stretch>
            <a:fillRect/>
          </a:stretch>
        </p:blipFill>
        <p:spPr>
          <a:xfrm>
            <a:off x="8683779" y="1554480"/>
            <a:ext cx="2006040" cy="2234654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D6280171-F445-4729-B224-C999E831957A}"/>
              </a:ext>
            </a:extLst>
          </p:cNvPr>
          <p:cNvSpPr txBox="1"/>
          <p:nvPr/>
        </p:nvSpPr>
        <p:spPr>
          <a:xfrm>
            <a:off x="8683778" y="4128701"/>
            <a:ext cx="320342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Irradiations des œufs de poissons avec un faisceau de protons de 68 MeV</a:t>
            </a:r>
          </a:p>
          <a:p>
            <a:endParaRPr lang="fr-FR" dirty="0"/>
          </a:p>
          <a:p>
            <a:r>
              <a:rPr lang="fr-FR" dirty="0"/>
              <a:t>Conventionnel: 0,2Gy/sec</a:t>
            </a:r>
          </a:p>
          <a:p>
            <a:endParaRPr lang="fr-FR" dirty="0"/>
          </a:p>
          <a:p>
            <a:r>
              <a:rPr lang="fr-FR" dirty="0"/>
              <a:t>Flash: 7kGy/sec-70kGy/sec</a:t>
            </a:r>
          </a:p>
        </p:txBody>
      </p:sp>
    </p:spTree>
    <p:extLst>
      <p:ext uri="{BB962C8B-B14F-4D97-AF65-F5344CB8AC3E}">
        <p14:creationId xmlns:p14="http://schemas.microsoft.com/office/powerpoint/2010/main" val="31732510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1">
            <a:extLst>
              <a:ext uri="{FF2B5EF4-FFF2-40B4-BE49-F238E27FC236}">
                <a16:creationId xmlns:a16="http://schemas.microsoft.com/office/drawing/2014/main" id="{04333AB6-7798-42C0-A4E8-399632B818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49" y="985234"/>
            <a:ext cx="11239697" cy="5217603"/>
          </a:xfrm>
        </p:spPr>
        <p:txBody>
          <a:bodyPr/>
          <a:lstStyle/>
          <a:p>
            <a:pPr marL="0" indent="0">
              <a:buNone/>
            </a:pPr>
            <a:r>
              <a:rPr lang="en-US" dirty="0" err="1">
                <a:solidFill>
                  <a:schemeClr val="tx1"/>
                </a:solidFill>
              </a:rPr>
              <a:t>Mise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en</a:t>
            </a:r>
            <a:r>
              <a:rPr lang="en-US" dirty="0">
                <a:solidFill>
                  <a:schemeClr val="tx1"/>
                </a:solidFill>
              </a:rPr>
              <a:t> place d’un </a:t>
            </a:r>
            <a:r>
              <a:rPr lang="en-US" dirty="0" err="1">
                <a:solidFill>
                  <a:schemeClr val="tx1"/>
                </a:solidFill>
              </a:rPr>
              <a:t>système</a:t>
            </a:r>
            <a:r>
              <a:rPr lang="en-US" dirty="0">
                <a:solidFill>
                  <a:schemeClr val="tx1"/>
                </a:solidFill>
              </a:rPr>
              <a:t> de </a:t>
            </a:r>
            <a:r>
              <a:rPr lang="en-US" dirty="0" err="1">
                <a:solidFill>
                  <a:schemeClr val="tx1"/>
                </a:solidFill>
              </a:rPr>
              <a:t>dosimétrie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adapté</a:t>
            </a:r>
            <a:r>
              <a:rPr lang="en-US" dirty="0">
                <a:solidFill>
                  <a:schemeClr val="tx1"/>
                </a:solidFill>
              </a:rPr>
              <a:t> aux ultra </a:t>
            </a:r>
            <a:r>
              <a:rPr lang="en-US" dirty="0" err="1">
                <a:solidFill>
                  <a:schemeClr val="tx1"/>
                </a:solidFill>
              </a:rPr>
              <a:t>hauts</a:t>
            </a:r>
            <a:r>
              <a:rPr lang="en-US" dirty="0">
                <a:solidFill>
                  <a:schemeClr val="tx1"/>
                </a:solidFill>
              </a:rPr>
              <a:t> debits de dose</a:t>
            </a:r>
          </a:p>
        </p:txBody>
      </p:sp>
      <p:sp>
        <p:nvSpPr>
          <p:cNvPr id="5" name="Titre 2">
            <a:extLst>
              <a:ext uri="{FF2B5EF4-FFF2-40B4-BE49-F238E27FC236}">
                <a16:creationId xmlns:a16="http://schemas.microsoft.com/office/drawing/2014/main" id="{1ED7D907-F418-433B-ADA3-CB0DE8C75D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38932"/>
            <a:ext cx="10714190" cy="726839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bg1">
                    <a:lumMod val="50000"/>
                  </a:schemeClr>
                </a:solidFill>
              </a:rPr>
              <a:t>Dosimétrie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C161B07C-D901-40C0-86AE-BD3E3E0CE3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93821" y="1867521"/>
            <a:ext cx="9973358" cy="428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C9E5B8EF-C211-4C90-8B86-DD1457BA24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888737" y="1661380"/>
            <a:ext cx="3154918" cy="950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9EECC8C3-A2FA-458D-948B-E28E4D237A9A}"/>
              </a:ext>
            </a:extLst>
          </p:cNvPr>
          <p:cNvSpPr txBox="1"/>
          <p:nvPr/>
        </p:nvSpPr>
        <p:spPr>
          <a:xfrm>
            <a:off x="8542576" y="1426096"/>
            <a:ext cx="240681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/>
              <a:t>Dosimétrie par film (OC-1)</a:t>
            </a:r>
          </a:p>
        </p:txBody>
      </p:sp>
    </p:spTree>
    <p:extLst>
      <p:ext uri="{BB962C8B-B14F-4D97-AF65-F5344CB8AC3E}">
        <p14:creationId xmlns:p14="http://schemas.microsoft.com/office/powerpoint/2010/main" val="28820817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DE7D935-F0B9-4D89-8D59-1C288051F1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fr-FR" dirty="0">
                <a:solidFill>
                  <a:schemeClr val="bg1">
                    <a:lumMod val="50000"/>
                  </a:schemeClr>
                </a:solidFill>
              </a:rPr>
              <a:t>Dosimétrie par film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E764ED2-395A-44BD-811A-2A40F3BEAA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536" y="1561907"/>
            <a:ext cx="7547917" cy="421173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C863608-6784-4CFA-828D-20B66F27DA21}"/>
              </a:ext>
            </a:extLst>
          </p:cNvPr>
          <p:cNvSpPr/>
          <p:nvPr/>
        </p:nvSpPr>
        <p:spPr>
          <a:xfrm>
            <a:off x="2925263" y="5894343"/>
            <a:ext cx="6692495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fr-FR" sz="1000" dirty="0" err="1">
                <a:latin typeface="Arial" panose="020B0604020202020204" pitchFamily="34" charset="0"/>
                <a:cs typeface="Arial" panose="020B0604020202020204" pitchFamily="34" charset="0"/>
              </a:rPr>
              <a:t>Villoing</a:t>
            </a:r>
            <a:r>
              <a:rPr lang="fr-FR" sz="1000" dirty="0">
                <a:latin typeface="Arial" panose="020B0604020202020204" pitchFamily="34" charset="0"/>
                <a:cs typeface="Arial" panose="020B0604020202020204" pitchFamily="34" charset="0"/>
              </a:rPr>
              <a:t> D. et al.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Proton beam dosimetry at ultra-high dose rates (FLASH): Evaluation of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GAFchromic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(EBT3, EBT-XD) and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OrthoChromic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(OC-1) film performances. Med Phys. 2022 Feb 18.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doi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: 10.1002/mp.15526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Villoing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D. et al. 1er prix 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Poster discussion. Flash Radiotherapy &amp; Particle Therapy (FRPT) conference, Vienna, December 2021.</a:t>
            </a: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4A7F6D95-F05B-4216-BDA0-23DD4CB642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5400000">
            <a:off x="9066701" y="3495411"/>
            <a:ext cx="2596405" cy="782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B12F0692-F2CA-4126-B908-77CA6CF7FC7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4581" t="13480" r="31169" b="5396"/>
          <a:stretch/>
        </p:blipFill>
        <p:spPr>
          <a:xfrm>
            <a:off x="8841357" y="2588286"/>
            <a:ext cx="708608" cy="2751285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9C538E86-0D78-4A75-BBF0-28101E1B6871}"/>
              </a:ext>
            </a:extLst>
          </p:cNvPr>
          <p:cNvSpPr txBox="1"/>
          <p:nvPr/>
        </p:nvSpPr>
        <p:spPr>
          <a:xfrm>
            <a:off x="9549965" y="2165330"/>
            <a:ext cx="14906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Orthochromic</a:t>
            </a:r>
            <a:endParaRPr lang="fr-FR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96F5F154-6112-44BE-B9D5-FAAF889C5CA5}"/>
              </a:ext>
            </a:extLst>
          </p:cNvPr>
          <p:cNvSpPr txBox="1"/>
          <p:nvPr/>
        </p:nvSpPr>
        <p:spPr>
          <a:xfrm>
            <a:off x="8793301" y="2165330"/>
            <a:ext cx="6457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EBT3</a:t>
            </a:r>
          </a:p>
        </p:txBody>
      </p:sp>
    </p:spTree>
    <p:extLst>
      <p:ext uri="{BB962C8B-B14F-4D97-AF65-F5344CB8AC3E}">
        <p14:creationId xmlns:p14="http://schemas.microsoft.com/office/powerpoint/2010/main" val="40411608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1812929-2189-4B2E-8D95-8E341B34B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sz="4800" dirty="0">
                <a:solidFill>
                  <a:schemeClr val="bg1">
                    <a:lumMod val="50000"/>
                  </a:schemeClr>
                </a:solidFill>
              </a:rPr>
              <a:t>Beam monitoring </a:t>
            </a:r>
            <a:r>
              <a:rPr lang="fr-FR" sz="4800" dirty="0" err="1">
                <a:solidFill>
                  <a:schemeClr val="bg1">
                    <a:lumMod val="50000"/>
                  </a:schemeClr>
                </a:solidFill>
              </a:rPr>
              <a:t>with</a:t>
            </a:r>
            <a:r>
              <a:rPr lang="fr-FR" sz="4800" dirty="0">
                <a:solidFill>
                  <a:schemeClr val="bg1">
                    <a:lumMod val="50000"/>
                  </a:schemeClr>
                </a:solidFill>
              </a:rPr>
              <a:t> air fluorescence</a:t>
            </a:r>
            <a:br>
              <a:rPr lang="fr-FR" sz="4800" dirty="0">
                <a:solidFill>
                  <a:srgbClr val="0070C0"/>
                </a:solidFill>
              </a:rPr>
            </a:br>
            <a:endParaRPr lang="fr-FR" b="0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3B784855-78F6-4DD1-9004-0BD5C9AC22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7474" y="1151730"/>
            <a:ext cx="4344847" cy="440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Espace réservé du contenu 4" descr="Atmospheric Fluorescence | SpringerLink">
            <a:extLst>
              <a:ext uri="{FF2B5EF4-FFF2-40B4-BE49-F238E27FC236}">
                <a16:creationId xmlns:a16="http://schemas.microsoft.com/office/drawing/2014/main" id="{04832EE6-DECA-492A-81E6-413A821A465C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4564" y="3918743"/>
            <a:ext cx="3237683" cy="200384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F5045CD-DEEC-4167-8122-8B43847A5F3F}"/>
              </a:ext>
            </a:extLst>
          </p:cNvPr>
          <p:cNvSpPr/>
          <p:nvPr/>
        </p:nvSpPr>
        <p:spPr>
          <a:xfrm>
            <a:off x="3323365" y="5531333"/>
            <a:ext cx="278531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dirty="0"/>
              <a:t>J. –O. Lill, NIMB 150 (1999) 114-117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1F70D61B-5B25-4BB6-9073-E3AB81E22FC8}"/>
              </a:ext>
            </a:extLst>
          </p:cNvPr>
          <p:cNvSpPr txBox="1"/>
          <p:nvPr/>
        </p:nvSpPr>
        <p:spPr>
          <a:xfrm>
            <a:off x="4623685" y="1624084"/>
            <a:ext cx="7609071" cy="26526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sz="2133" dirty="0"/>
          </a:p>
          <a:p>
            <a:pPr marL="457189" indent="-457189">
              <a:spcBef>
                <a:spcPct val="20000"/>
              </a:spcBef>
              <a:spcAft>
                <a:spcPct val="20000"/>
              </a:spcAft>
              <a:buClr>
                <a:srgbClr val="0033CC"/>
              </a:buClr>
              <a:buFont typeface="Wingdings" panose="05000000000000000000" pitchFamily="2" charset="2"/>
              <a:buChar char="Ø"/>
            </a:pPr>
            <a:r>
              <a:rPr lang="fr-FR" sz="2133" dirty="0"/>
              <a:t>Method </a:t>
            </a:r>
            <a:r>
              <a:rPr lang="fr-FR" sz="2133" dirty="0" err="1"/>
              <a:t>already</a:t>
            </a:r>
            <a:r>
              <a:rPr lang="fr-FR" sz="2133" dirty="0"/>
              <a:t> </a:t>
            </a:r>
            <a:r>
              <a:rPr lang="fr-FR" sz="2133" dirty="0" err="1"/>
              <a:t>developed</a:t>
            </a:r>
            <a:r>
              <a:rPr lang="fr-FR" sz="2133" dirty="0"/>
              <a:t> for Ion Beam </a:t>
            </a:r>
            <a:r>
              <a:rPr lang="fr-FR" sz="2133" dirty="0" err="1"/>
              <a:t>Analysis</a:t>
            </a:r>
            <a:r>
              <a:rPr lang="fr-FR" sz="2133" dirty="0"/>
              <a:t> (IBA)</a:t>
            </a:r>
          </a:p>
          <a:p>
            <a:pPr marL="457189" indent="-457189">
              <a:spcBef>
                <a:spcPct val="20000"/>
              </a:spcBef>
              <a:spcAft>
                <a:spcPct val="20000"/>
              </a:spcAft>
              <a:buClr>
                <a:srgbClr val="0033CC"/>
              </a:buClr>
              <a:buFont typeface="Wingdings" panose="05000000000000000000" pitchFamily="2" charset="2"/>
              <a:buChar char="Ø"/>
            </a:pPr>
            <a:r>
              <a:rPr lang="en-US" sz="2133" dirty="0"/>
              <a:t>The beam interacts with the nitrogen molecules and </a:t>
            </a:r>
          </a:p>
          <a:p>
            <a:pPr lvl="0">
              <a:spcBef>
                <a:spcPct val="20000"/>
              </a:spcBef>
              <a:spcAft>
                <a:spcPct val="20000"/>
              </a:spcAft>
              <a:buClr>
                <a:srgbClr val="0033CC"/>
              </a:buClr>
            </a:pPr>
            <a:r>
              <a:rPr lang="en-US" sz="2133" dirty="0"/>
              <a:t>        the UV photons of the excited molecules are emitted</a:t>
            </a:r>
          </a:p>
          <a:p>
            <a:pPr marL="457189" indent="-457189">
              <a:spcBef>
                <a:spcPct val="20000"/>
              </a:spcBef>
              <a:spcAft>
                <a:spcPct val="20000"/>
              </a:spcAft>
              <a:buClr>
                <a:srgbClr val="0033CC"/>
              </a:buClr>
              <a:buFont typeface="Wingdings" panose="05000000000000000000" pitchFamily="2" charset="2"/>
              <a:buChar char="Ø"/>
            </a:pPr>
            <a:r>
              <a:rPr lang="fr-FR" sz="2133" dirty="0">
                <a:solidFill>
                  <a:prstClr val="black"/>
                </a:solidFill>
              </a:rPr>
              <a:t>The </a:t>
            </a:r>
            <a:r>
              <a:rPr lang="fr-FR" sz="2133" dirty="0" err="1">
                <a:solidFill>
                  <a:prstClr val="black"/>
                </a:solidFill>
              </a:rPr>
              <a:t>emitted</a:t>
            </a:r>
            <a:r>
              <a:rPr lang="fr-FR" sz="2133" dirty="0">
                <a:solidFill>
                  <a:prstClr val="black"/>
                </a:solidFill>
              </a:rPr>
              <a:t> photons are </a:t>
            </a:r>
            <a:r>
              <a:rPr lang="fr-FR" sz="2133" dirty="0" err="1">
                <a:solidFill>
                  <a:prstClr val="black"/>
                </a:solidFill>
              </a:rPr>
              <a:t>detected</a:t>
            </a:r>
            <a:r>
              <a:rPr lang="fr-FR" sz="2133" dirty="0">
                <a:solidFill>
                  <a:prstClr val="black"/>
                </a:solidFill>
              </a:rPr>
              <a:t> </a:t>
            </a:r>
            <a:r>
              <a:rPr lang="fr-FR" sz="2133" dirty="0" err="1">
                <a:solidFill>
                  <a:prstClr val="black"/>
                </a:solidFill>
              </a:rPr>
              <a:t>with</a:t>
            </a:r>
            <a:r>
              <a:rPr lang="fr-FR" sz="2133" dirty="0">
                <a:solidFill>
                  <a:prstClr val="black"/>
                </a:solidFill>
              </a:rPr>
              <a:t> a </a:t>
            </a:r>
            <a:r>
              <a:rPr lang="fr-FR" sz="2133" dirty="0" err="1">
                <a:solidFill>
                  <a:prstClr val="black"/>
                </a:solidFill>
              </a:rPr>
              <a:t>photomulitplier</a:t>
            </a:r>
            <a:r>
              <a:rPr lang="fr-FR" sz="2133" dirty="0">
                <a:solidFill>
                  <a:prstClr val="black"/>
                </a:solidFill>
              </a:rPr>
              <a:t> (PM)</a:t>
            </a:r>
            <a:endParaRPr lang="fr-FR" sz="2133" dirty="0"/>
          </a:p>
          <a:p>
            <a:pPr lvl="0">
              <a:spcBef>
                <a:spcPct val="20000"/>
              </a:spcBef>
              <a:spcAft>
                <a:spcPct val="20000"/>
              </a:spcAft>
              <a:buClr>
                <a:srgbClr val="0033CC"/>
              </a:buClr>
            </a:pPr>
            <a:endParaRPr lang="fr-FR" sz="2133" dirty="0"/>
          </a:p>
        </p:txBody>
      </p:sp>
    </p:spTree>
    <p:extLst>
      <p:ext uri="{BB962C8B-B14F-4D97-AF65-F5344CB8AC3E}">
        <p14:creationId xmlns:p14="http://schemas.microsoft.com/office/powerpoint/2010/main" val="26295444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F384F48-0032-414C-B91B-72E7D8F62D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7262"/>
            <a:ext cx="10515600" cy="1325563"/>
          </a:xfrm>
        </p:spPr>
        <p:txBody>
          <a:bodyPr/>
          <a:lstStyle/>
          <a:p>
            <a:r>
              <a:rPr lang="fr-FR" dirty="0">
                <a:solidFill>
                  <a:schemeClr val="bg1">
                    <a:lumMod val="50000"/>
                  </a:schemeClr>
                </a:solidFill>
              </a:rPr>
              <a:t>Le dispositif de mesure avec les PM à </a:t>
            </a:r>
            <a:r>
              <a:rPr lang="fr-FR" dirty="0" err="1">
                <a:solidFill>
                  <a:schemeClr val="bg1">
                    <a:lumMod val="50000"/>
                  </a:schemeClr>
                </a:solidFill>
              </a:rPr>
              <a:t>Arronax</a:t>
            </a:r>
            <a:endParaRPr lang="fr-FR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34C55BE-9710-4022-8A78-CD7AEB17E9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8615" y="1347973"/>
            <a:ext cx="7177020" cy="5382765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8205E576-038E-4396-A912-45CDF94E67A7}"/>
              </a:ext>
            </a:extLst>
          </p:cNvPr>
          <p:cNvSpPr txBox="1"/>
          <p:nvPr/>
        </p:nvSpPr>
        <p:spPr>
          <a:xfrm>
            <a:off x="0" y="4309698"/>
            <a:ext cx="202510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PM pour la mesure </a:t>
            </a:r>
          </a:p>
          <a:p>
            <a:r>
              <a:rPr lang="fr-FR" dirty="0"/>
              <a:t>de la charge </a:t>
            </a:r>
          </a:p>
          <a:p>
            <a:r>
              <a:rPr lang="fr-FR" dirty="0"/>
              <a:t>du faisceau </a:t>
            </a:r>
          </a:p>
          <a:p>
            <a:r>
              <a:rPr lang="fr-FR" dirty="0"/>
              <a:t>en Flash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39D66E7-C74C-4524-8911-EA45977507C8}"/>
              </a:ext>
            </a:extLst>
          </p:cNvPr>
          <p:cNvSpPr txBox="1"/>
          <p:nvPr/>
        </p:nvSpPr>
        <p:spPr>
          <a:xfrm>
            <a:off x="9508124" y="3668176"/>
            <a:ext cx="268387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PM pour la mesure </a:t>
            </a:r>
          </a:p>
          <a:p>
            <a:r>
              <a:rPr lang="fr-FR" dirty="0"/>
              <a:t>de la structure temporelle </a:t>
            </a:r>
          </a:p>
          <a:p>
            <a:r>
              <a:rPr lang="fr-FR" dirty="0"/>
              <a:t>du faisceau</a:t>
            </a:r>
          </a:p>
        </p:txBody>
      </p: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CF2CAF7B-B635-415F-A370-11CCE73620FD}"/>
              </a:ext>
            </a:extLst>
          </p:cNvPr>
          <p:cNvCxnSpPr>
            <a:cxnSpLocks/>
            <a:stCxn id="5" idx="2"/>
          </p:cNvCxnSpPr>
          <p:nvPr/>
        </p:nvCxnSpPr>
        <p:spPr>
          <a:xfrm flipV="1">
            <a:off x="1012553" y="4734560"/>
            <a:ext cx="3691527" cy="775467"/>
          </a:xfrm>
          <a:prstGeom prst="straightConnector1">
            <a:avLst/>
          </a:prstGeom>
          <a:ln w="635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019060AC-2308-4B45-A0FB-915B22B22537}"/>
              </a:ext>
            </a:extLst>
          </p:cNvPr>
          <p:cNvCxnSpPr>
            <a:cxnSpLocks/>
            <a:stCxn id="6" idx="0"/>
          </p:cNvCxnSpPr>
          <p:nvPr/>
        </p:nvCxnSpPr>
        <p:spPr>
          <a:xfrm flipH="1" flipV="1">
            <a:off x="7355840" y="2976880"/>
            <a:ext cx="3494222" cy="691296"/>
          </a:xfrm>
          <a:prstGeom prst="straightConnector1">
            <a:avLst/>
          </a:prstGeom>
          <a:ln w="635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oneTexte 19">
            <a:extLst>
              <a:ext uri="{FF2B5EF4-FFF2-40B4-BE49-F238E27FC236}">
                <a16:creationId xmlns:a16="http://schemas.microsoft.com/office/drawing/2014/main" id="{7AF12A39-306B-4EA2-9F6A-20AFE3D1D9A7}"/>
              </a:ext>
            </a:extLst>
          </p:cNvPr>
          <p:cNvSpPr txBox="1"/>
          <p:nvPr/>
        </p:nvSpPr>
        <p:spPr>
          <a:xfrm>
            <a:off x="178047" y="2719655"/>
            <a:ext cx="1307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Faraday cup</a:t>
            </a:r>
          </a:p>
        </p:txBody>
      </p: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D93BEBE7-0A8A-4F74-87F5-5B44C901B9F3}"/>
              </a:ext>
            </a:extLst>
          </p:cNvPr>
          <p:cNvCxnSpPr>
            <a:cxnSpLocks/>
          </p:cNvCxnSpPr>
          <p:nvPr/>
        </p:nvCxnSpPr>
        <p:spPr>
          <a:xfrm>
            <a:off x="831815" y="3191933"/>
            <a:ext cx="2612384" cy="847422"/>
          </a:xfrm>
          <a:prstGeom prst="straightConnector1">
            <a:avLst/>
          </a:prstGeom>
          <a:ln w="635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03210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4C915CB0-1192-4C44-A492-78A82AD8C04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2" t="9975" r="13042" b="4983"/>
          <a:stretch/>
        </p:blipFill>
        <p:spPr>
          <a:xfrm>
            <a:off x="514497" y="1697314"/>
            <a:ext cx="5077437" cy="403208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3D2A0A2-8343-4C8B-91B0-FE1B5F92939D}"/>
              </a:ext>
            </a:extLst>
          </p:cNvPr>
          <p:cNvSpPr/>
          <p:nvPr/>
        </p:nvSpPr>
        <p:spPr>
          <a:xfrm>
            <a:off x="4078758" y="3553115"/>
            <a:ext cx="1346681" cy="954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867" dirty="0"/>
              <a:t>H+ 68 MeV</a:t>
            </a:r>
          </a:p>
          <a:p>
            <a:r>
              <a:rPr lang="fr-FR" sz="1867" dirty="0"/>
              <a:t>&lt;I&gt; =20 µA</a:t>
            </a:r>
          </a:p>
          <a:p>
            <a:r>
              <a:rPr lang="fr-FR" sz="1867" dirty="0"/>
              <a:t>DT= 10 µs </a:t>
            </a:r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D28BAA92-C8B2-4A94-9380-286FEEC6FB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7" t="9446" r="13464" b="4478"/>
          <a:stretch/>
        </p:blipFill>
        <p:spPr>
          <a:xfrm>
            <a:off x="6325103" y="2008579"/>
            <a:ext cx="3720595" cy="3145592"/>
          </a:xfrm>
          <a:prstGeom prst="rect">
            <a:avLst/>
          </a:prstGeom>
        </p:spPr>
      </p:pic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F8F761A7-B972-4419-8589-C620E0DCBE1D}"/>
              </a:ext>
            </a:extLst>
          </p:cNvPr>
          <p:cNvSpPr txBox="1">
            <a:spLocks/>
          </p:cNvSpPr>
          <p:nvPr/>
        </p:nvSpPr>
        <p:spPr>
          <a:xfrm>
            <a:off x="4274176" y="5606009"/>
            <a:ext cx="7586477" cy="1072687"/>
          </a:xfrm>
          <a:prstGeom prst="rect">
            <a:avLst/>
          </a:prstGeom>
        </p:spPr>
        <p:txBody>
          <a:bodyPr vert="horz" lIns="121920" tIns="60960" rIns="121920" bIns="6096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33CC"/>
              </a:buClr>
              <a:buFont typeface="Wingdings" panose="05000000000000000000" pitchFamily="2" charset="2"/>
              <a:buChar char="Ø"/>
            </a:pPr>
            <a:r>
              <a:rPr lang="fr-FR" sz="2133" dirty="0"/>
              <a:t>At high </a:t>
            </a:r>
            <a:r>
              <a:rPr lang="fr-FR" sz="2133" dirty="0" err="1"/>
              <a:t>intensity</a:t>
            </a:r>
            <a:r>
              <a:rPr lang="fr-FR" sz="2133" dirty="0"/>
              <a:t> the PM can </a:t>
            </a:r>
            <a:r>
              <a:rPr lang="fr-FR" sz="2133" dirty="0" err="1"/>
              <a:t>see</a:t>
            </a:r>
            <a:r>
              <a:rPr lang="fr-FR" sz="2133" dirty="0"/>
              <a:t> </a:t>
            </a:r>
            <a:r>
              <a:rPr lang="fr-FR" sz="2133" dirty="0" err="1"/>
              <a:t>each</a:t>
            </a:r>
            <a:r>
              <a:rPr lang="fr-FR" sz="2133" dirty="0"/>
              <a:t> </a:t>
            </a:r>
            <a:r>
              <a:rPr lang="fr-FR" sz="2133" dirty="0" err="1"/>
              <a:t>bunche</a:t>
            </a:r>
            <a:endParaRPr lang="fr-FR" sz="2133" dirty="0"/>
          </a:p>
          <a:p>
            <a:pPr>
              <a:buClr>
                <a:srgbClr val="0033CC"/>
              </a:buClr>
              <a:buFont typeface="Wingdings" panose="05000000000000000000" pitchFamily="2" charset="2"/>
              <a:buChar char="Ø"/>
            </a:pPr>
            <a:r>
              <a:rPr lang="fr-FR" sz="2133" dirty="0"/>
              <a:t>The </a:t>
            </a:r>
            <a:r>
              <a:rPr lang="fr-FR" sz="2133" dirty="0" err="1"/>
              <a:t>begining</a:t>
            </a:r>
            <a:r>
              <a:rPr lang="fr-FR" sz="2133" dirty="0"/>
              <a:t> of the train can </a:t>
            </a:r>
            <a:r>
              <a:rPr lang="fr-FR" sz="2133" dirty="0" err="1"/>
              <a:t>be</a:t>
            </a:r>
            <a:r>
              <a:rPr lang="fr-FR" sz="2133" dirty="0"/>
              <a:t> </a:t>
            </a:r>
            <a:r>
              <a:rPr lang="fr-FR" sz="2133" dirty="0" err="1"/>
              <a:t>detected</a:t>
            </a:r>
            <a:r>
              <a:rPr lang="fr-FR" sz="2133" dirty="0"/>
              <a:t> </a:t>
            </a:r>
            <a:r>
              <a:rPr lang="fr-FR" sz="2133" dirty="0" err="1"/>
              <a:t>with</a:t>
            </a:r>
            <a:r>
              <a:rPr lang="fr-FR" sz="2133" dirty="0"/>
              <a:t> a ns </a:t>
            </a:r>
            <a:r>
              <a:rPr lang="fr-FR" sz="2133" dirty="0" err="1"/>
              <a:t>precision</a:t>
            </a:r>
            <a:endParaRPr lang="fr-FR" sz="2133" dirty="0"/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6D5591BA-04A5-4071-857F-21B09C6172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Autofit/>
          </a:bodyPr>
          <a:lstStyle/>
          <a:p>
            <a:r>
              <a:rPr lang="fr-FR" sz="4000" dirty="0" err="1">
                <a:solidFill>
                  <a:schemeClr val="bg1">
                    <a:lumMod val="50000"/>
                  </a:schemeClr>
                </a:solidFill>
              </a:rPr>
              <a:t>Pulsed</a:t>
            </a:r>
            <a:r>
              <a:rPr lang="fr-FR" sz="4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4000" dirty="0" err="1">
                <a:solidFill>
                  <a:schemeClr val="bg1">
                    <a:lumMod val="50000"/>
                  </a:schemeClr>
                </a:solidFill>
              </a:rPr>
              <a:t>beam</a:t>
            </a:r>
            <a:r>
              <a:rPr lang="fr-FR" sz="4000" dirty="0">
                <a:solidFill>
                  <a:schemeClr val="bg1">
                    <a:lumMod val="50000"/>
                  </a:schemeClr>
                </a:solidFill>
              </a:rPr>
              <a:t> monitoring (temporal structure </a:t>
            </a:r>
            <a:r>
              <a:rPr lang="fr-FR" sz="4000" dirty="0" err="1">
                <a:solidFill>
                  <a:schemeClr val="bg1">
                    <a:lumMod val="50000"/>
                  </a:schemeClr>
                </a:solidFill>
              </a:rPr>
              <a:t>measurement</a:t>
            </a:r>
            <a:r>
              <a:rPr lang="fr-FR" sz="4000" dirty="0">
                <a:solidFill>
                  <a:schemeClr val="bg1">
                    <a:lumMod val="50000"/>
                  </a:schemeClr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8091332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5A0952F-2103-4134-897B-B95E937CF2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4000" dirty="0" err="1">
                <a:solidFill>
                  <a:schemeClr val="bg1">
                    <a:lumMod val="50000"/>
                  </a:schemeClr>
                </a:solidFill>
              </a:rPr>
              <a:t>Pulsed</a:t>
            </a:r>
            <a:r>
              <a:rPr lang="fr-FR" sz="4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4000" dirty="0" err="1">
                <a:solidFill>
                  <a:schemeClr val="bg1">
                    <a:lumMod val="50000"/>
                  </a:schemeClr>
                </a:solidFill>
              </a:rPr>
              <a:t>beam</a:t>
            </a:r>
            <a:r>
              <a:rPr lang="fr-FR" sz="4000" dirty="0">
                <a:solidFill>
                  <a:schemeClr val="bg1">
                    <a:lumMod val="50000"/>
                  </a:schemeClr>
                </a:solidFill>
              </a:rPr>
              <a:t> monitoring (temporal structure </a:t>
            </a:r>
            <a:r>
              <a:rPr lang="fr-FR" sz="4000" dirty="0" err="1">
                <a:solidFill>
                  <a:schemeClr val="bg1">
                    <a:lumMod val="50000"/>
                  </a:schemeClr>
                </a:solidFill>
              </a:rPr>
              <a:t>measurement</a:t>
            </a:r>
            <a:r>
              <a:rPr lang="fr-FR" sz="4000" dirty="0">
                <a:solidFill>
                  <a:schemeClr val="bg1">
                    <a:lumMod val="50000"/>
                  </a:schemeClr>
                </a:solidFill>
              </a:rPr>
              <a:t>)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C74B6BC8-43E1-4424-AE0C-83B69BC0FE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45" t="9926" r="13382" b="5037"/>
          <a:stretch/>
        </p:blipFill>
        <p:spPr>
          <a:xfrm>
            <a:off x="5344161" y="1534160"/>
            <a:ext cx="5110887" cy="401320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F3749CCA-2C79-40DF-B4F1-B3D95241B2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46" t="10518" r="13495" b="4889"/>
          <a:stretch/>
        </p:blipFill>
        <p:spPr>
          <a:xfrm>
            <a:off x="256564" y="1509232"/>
            <a:ext cx="5154744" cy="4032000"/>
          </a:xfrm>
          <a:prstGeom prst="rect">
            <a:avLst/>
          </a:prstGeom>
        </p:spPr>
      </p:pic>
      <p:sp>
        <p:nvSpPr>
          <p:cNvPr id="17" name="ZoneTexte 115">
            <a:extLst>
              <a:ext uri="{FF2B5EF4-FFF2-40B4-BE49-F238E27FC236}">
                <a16:creationId xmlns:a16="http://schemas.microsoft.com/office/drawing/2014/main" id="{6E6C9279-B7E4-4B51-AB92-CC2E4DA3D863}"/>
              </a:ext>
            </a:extLst>
          </p:cNvPr>
          <p:cNvSpPr txBox="1">
            <a:spLocks noGrp="1" noChangeArrowheads="1"/>
          </p:cNvSpPr>
          <p:nvPr>
            <p:ph idx="1"/>
          </p:nvPr>
        </p:nvSpPr>
        <p:spPr bwMode="auto">
          <a:xfrm>
            <a:off x="569139" y="5526319"/>
            <a:ext cx="10592848" cy="350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fr-FR" sz="1867" dirty="0"/>
              <a:t>The </a:t>
            </a:r>
            <a:r>
              <a:rPr lang="fr-FR" sz="1867" dirty="0" err="1"/>
              <a:t>probability</a:t>
            </a:r>
            <a:r>
              <a:rPr lang="fr-FR" sz="1867" dirty="0"/>
              <a:t> to </a:t>
            </a:r>
            <a:r>
              <a:rPr lang="fr-FR" sz="1867" dirty="0" err="1"/>
              <a:t>detect</a:t>
            </a:r>
            <a:r>
              <a:rPr lang="fr-FR" sz="1867" dirty="0"/>
              <a:t> the first </a:t>
            </a:r>
            <a:r>
              <a:rPr lang="fr-FR" sz="1867" dirty="0" err="1"/>
              <a:t>bunch</a:t>
            </a:r>
            <a:r>
              <a:rPr lang="fr-FR" sz="1867" dirty="0"/>
              <a:t> at 1µA </a:t>
            </a:r>
            <a:r>
              <a:rPr lang="fr-FR" sz="1867" dirty="0" err="1"/>
              <a:t>is</a:t>
            </a:r>
            <a:r>
              <a:rPr lang="fr-FR" sz="1867" dirty="0"/>
              <a:t> </a:t>
            </a:r>
            <a:r>
              <a:rPr lang="fr-FR" sz="1867" dirty="0" err="1"/>
              <a:t>around</a:t>
            </a:r>
            <a:r>
              <a:rPr lang="fr-FR" sz="1867" dirty="0"/>
              <a:t> 50%. </a:t>
            </a:r>
            <a:r>
              <a:rPr lang="en-US" sz="1867" dirty="0">
                <a:sym typeface="Wingdings" panose="05000000000000000000" pitchFamily="2" charset="2"/>
              </a:rPr>
              <a:t>Several PM used to enhance detection</a:t>
            </a:r>
            <a:endParaRPr lang="fr-FR" sz="1867" dirty="0"/>
          </a:p>
        </p:txBody>
      </p:sp>
    </p:spTree>
    <p:extLst>
      <p:ext uri="{BB962C8B-B14F-4D97-AF65-F5344CB8AC3E}">
        <p14:creationId xmlns:p14="http://schemas.microsoft.com/office/powerpoint/2010/main" val="30627334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7048F7D2-45AF-48A1-A2C8-1077DAFA7F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563" y="249574"/>
            <a:ext cx="9676003" cy="790661"/>
          </a:xfrm>
        </p:spPr>
        <p:txBody>
          <a:bodyPr>
            <a:normAutofit fontScale="90000"/>
          </a:bodyPr>
          <a:lstStyle/>
          <a:p>
            <a:r>
              <a:rPr lang="fr-FR" sz="4000" dirty="0">
                <a:solidFill>
                  <a:schemeClr val="bg1">
                    <a:lumMod val="50000"/>
                  </a:schemeClr>
                </a:solidFill>
              </a:rPr>
              <a:t>Validation Faraday Cup (FC) vs. Na24 </a:t>
            </a:r>
            <a:r>
              <a:rPr lang="fr-FR" sz="4000" dirty="0" err="1">
                <a:solidFill>
                  <a:schemeClr val="bg1">
                    <a:lumMod val="50000"/>
                  </a:schemeClr>
                </a:solidFill>
              </a:rPr>
              <a:t>activity</a:t>
            </a:r>
            <a:r>
              <a:rPr lang="fr-FR" sz="4000" dirty="0">
                <a:solidFill>
                  <a:schemeClr val="bg1">
                    <a:lumMod val="50000"/>
                  </a:schemeClr>
                </a:solidFill>
              </a:rPr>
              <a:t> (A0)</a:t>
            </a:r>
          </a:p>
        </p:txBody>
      </p:sp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59D7B560-ACAC-4AD5-9CE0-A9DBE5D41DDB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56564" y="1181228"/>
          <a:ext cx="9571249" cy="3926413"/>
        </p:xfrm>
        <a:graphic>
          <a:graphicData uri="http://schemas.openxmlformats.org/drawingml/2006/table">
            <a:tbl>
              <a:tblPr/>
              <a:tblGrid>
                <a:gridCol w="11260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883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504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4772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5123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3863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91424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678611"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b="0" i="0" u="none" strike="noStrike" dirty="0">
                          <a:latin typeface="Arial"/>
                        </a:rPr>
                        <a:t>&lt;I&gt; (</a:t>
                      </a:r>
                      <a:r>
                        <a:rPr lang="fr-FR" sz="1600" b="0" i="0" u="none" strike="noStrike" dirty="0" err="1">
                          <a:latin typeface="Arial"/>
                        </a:rPr>
                        <a:t>nA</a:t>
                      </a:r>
                      <a:r>
                        <a:rPr lang="fr-FR" sz="1600" b="0" i="0" u="none" strike="noStrike" dirty="0">
                          <a:latin typeface="Arial"/>
                        </a:rPr>
                        <a:t>)</a:t>
                      </a:r>
                    </a:p>
                  </a:txBody>
                  <a:tcPr marL="2853" marR="2853" marT="28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b="0" i="0" u="none" strike="noStrike" dirty="0">
                          <a:latin typeface="Arial"/>
                        </a:rPr>
                        <a:t>DT (µs)</a:t>
                      </a:r>
                    </a:p>
                  </a:txBody>
                  <a:tcPr marL="2853" marR="2853" marT="28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b="0" i="0" u="none" strike="noStrike" dirty="0">
                          <a:latin typeface="Arial"/>
                        </a:rPr>
                        <a:t>DIT (ms)</a:t>
                      </a:r>
                    </a:p>
                  </a:txBody>
                  <a:tcPr marL="2853" marR="2853" marT="28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b="0" i="0" u="none" strike="noStrike" dirty="0">
                          <a:latin typeface="Arial"/>
                        </a:rPr>
                        <a:t>FC(µC)</a:t>
                      </a:r>
                    </a:p>
                  </a:txBody>
                  <a:tcPr marL="2853" marR="2853" marT="28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b="0" i="0" u="none" strike="noStrike" dirty="0">
                          <a:latin typeface="Arial"/>
                        </a:rPr>
                        <a:t>A0/FC</a:t>
                      </a:r>
                    </a:p>
                  </a:txBody>
                  <a:tcPr marL="2853" marR="2853" marT="28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b="0" i="0" u="none" strike="noStrike" dirty="0" err="1">
                          <a:latin typeface="Arial"/>
                        </a:rPr>
                        <a:t>error</a:t>
                      </a:r>
                      <a:r>
                        <a:rPr lang="fr-FR" sz="1600" b="0" i="0" u="none" strike="noStrike" dirty="0">
                          <a:latin typeface="Arial"/>
                        </a:rPr>
                        <a:t>%</a:t>
                      </a:r>
                    </a:p>
                  </a:txBody>
                  <a:tcPr marL="2853" marR="2853" marT="28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b="0" i="0" u="none" strike="noStrike" dirty="0" err="1">
                          <a:latin typeface="Arial"/>
                        </a:rPr>
                        <a:t>pulsed</a:t>
                      </a:r>
                      <a:r>
                        <a:rPr lang="fr-FR" sz="1600" b="0" i="0" u="none" strike="noStrike" dirty="0">
                          <a:latin typeface="Arial"/>
                        </a:rPr>
                        <a:t>/</a:t>
                      </a:r>
                      <a:r>
                        <a:rPr lang="fr-FR" sz="1600" b="0" i="0" u="none" strike="noStrike" dirty="0" err="1">
                          <a:latin typeface="Arial"/>
                        </a:rPr>
                        <a:t>Cont</a:t>
                      </a:r>
                      <a:r>
                        <a:rPr lang="fr-FR" sz="1600" b="0" i="0" u="none" strike="noStrike" dirty="0">
                          <a:latin typeface="Arial"/>
                        </a:rPr>
                        <a:t>.</a:t>
                      </a:r>
                    </a:p>
                  </a:txBody>
                  <a:tcPr marL="2853" marR="2853" marT="28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3672">
                <a:tc>
                  <a:txBody>
                    <a:bodyPr/>
                    <a:lstStyle/>
                    <a:p>
                      <a:pPr algn="ctr" fontAlgn="b"/>
                      <a:r>
                        <a:rPr lang="fr-FR" sz="1900" b="1" i="0" u="none" strike="noStrike" dirty="0">
                          <a:solidFill>
                            <a:srgbClr val="00B050"/>
                          </a:solidFill>
                          <a:latin typeface="Arial"/>
                        </a:rPr>
                        <a:t>10</a:t>
                      </a:r>
                    </a:p>
                  </a:txBody>
                  <a:tcPr marL="2853" marR="2853" marT="28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F0">
                        <a:alpha val="2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900" b="0" i="0" u="none" strike="noStrike" dirty="0">
                          <a:latin typeface="Arial"/>
                        </a:rPr>
                        <a:t> </a:t>
                      </a:r>
                    </a:p>
                  </a:txBody>
                  <a:tcPr marL="2853" marR="2853" marT="28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F0">
                        <a:alpha val="2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900" b="0" i="0" u="none" strike="noStrike" dirty="0">
                          <a:latin typeface="Arial"/>
                        </a:rPr>
                        <a:t> </a:t>
                      </a:r>
                    </a:p>
                  </a:txBody>
                  <a:tcPr marL="2853" marR="2853" marT="28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F0">
                        <a:alpha val="2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 dirty="0">
                          <a:latin typeface="Arial"/>
                        </a:rPr>
                        <a:t>4</a:t>
                      </a:r>
                    </a:p>
                  </a:txBody>
                  <a:tcPr marL="2853" marR="2853" marT="28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F0">
                        <a:alpha val="2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 dirty="0">
                          <a:latin typeface="Arial"/>
                        </a:rPr>
                        <a:t>0,00305</a:t>
                      </a:r>
                    </a:p>
                  </a:txBody>
                  <a:tcPr marL="2853" marR="2853" marT="28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F0">
                        <a:alpha val="2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 dirty="0">
                          <a:latin typeface="Arial"/>
                        </a:rPr>
                        <a:t>2,18</a:t>
                      </a:r>
                    </a:p>
                  </a:txBody>
                  <a:tcPr marL="2853" marR="2853" marT="28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F0">
                        <a:alpha val="2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900" b="0" i="0" u="none" strike="noStrike" dirty="0">
                          <a:latin typeface="Arial"/>
                        </a:rPr>
                        <a:t>1 </a:t>
                      </a:r>
                    </a:p>
                  </a:txBody>
                  <a:tcPr marL="2853" marR="2853" marT="28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7333">
                <a:tc>
                  <a:txBody>
                    <a:bodyPr/>
                    <a:lstStyle/>
                    <a:p>
                      <a:pPr algn="ctr" fontAlgn="b"/>
                      <a:r>
                        <a:rPr lang="fr-FR" sz="1900" b="1" i="0" u="none" strike="noStrike" dirty="0">
                          <a:solidFill>
                            <a:srgbClr val="00B050"/>
                          </a:solidFill>
                          <a:latin typeface="Arial"/>
                        </a:rPr>
                        <a:t>215</a:t>
                      </a:r>
                    </a:p>
                  </a:txBody>
                  <a:tcPr marL="2853" marR="2853" marT="28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900" b="1" i="0" u="none" strike="noStrike" dirty="0">
                          <a:solidFill>
                            <a:srgbClr val="00B0F0"/>
                          </a:solidFill>
                          <a:latin typeface="Arial"/>
                        </a:rPr>
                        <a:t>250</a:t>
                      </a:r>
                    </a:p>
                  </a:txBody>
                  <a:tcPr marL="2853" marR="2853" marT="28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900" b="1" i="0" u="none" strike="noStrike" dirty="0">
                          <a:solidFill>
                            <a:srgbClr val="00B0F0"/>
                          </a:solidFill>
                          <a:latin typeface="Arial"/>
                        </a:rPr>
                        <a:t>5</a:t>
                      </a:r>
                    </a:p>
                  </a:txBody>
                  <a:tcPr marL="2853" marR="2853" marT="28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 dirty="0">
                          <a:latin typeface="Arial"/>
                        </a:rPr>
                        <a:t>4</a:t>
                      </a:r>
                    </a:p>
                  </a:txBody>
                  <a:tcPr marL="2853" marR="2853" marT="28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 dirty="0">
                          <a:latin typeface="Arial"/>
                        </a:rPr>
                        <a:t>0,00306</a:t>
                      </a:r>
                    </a:p>
                  </a:txBody>
                  <a:tcPr marL="2853" marR="2853" marT="28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 dirty="0">
                          <a:latin typeface="Arial"/>
                        </a:rPr>
                        <a:t>2,17</a:t>
                      </a:r>
                    </a:p>
                  </a:txBody>
                  <a:tcPr marL="2853" marR="2853" marT="28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900" b="0" i="0" u="none" strike="noStrike" dirty="0">
                          <a:latin typeface="Arial"/>
                        </a:rPr>
                        <a:t>1,009</a:t>
                      </a:r>
                    </a:p>
                  </a:txBody>
                  <a:tcPr marL="2853" marR="2853" marT="28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7333">
                <a:tc>
                  <a:txBody>
                    <a:bodyPr/>
                    <a:lstStyle/>
                    <a:p>
                      <a:pPr algn="ctr" fontAlgn="b"/>
                      <a:r>
                        <a:rPr lang="fr-FR" sz="1900" b="1" i="0" u="none" strike="noStrike" dirty="0">
                          <a:solidFill>
                            <a:srgbClr val="00B050"/>
                          </a:solidFill>
                          <a:latin typeface="Arial"/>
                        </a:rPr>
                        <a:t>900</a:t>
                      </a:r>
                    </a:p>
                  </a:txBody>
                  <a:tcPr marL="2853" marR="2853" marT="28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900" b="1" i="0" u="none" strike="noStrike">
                          <a:solidFill>
                            <a:srgbClr val="00B0F0"/>
                          </a:solidFill>
                          <a:latin typeface="Arial"/>
                        </a:rPr>
                        <a:t>250</a:t>
                      </a:r>
                    </a:p>
                  </a:txBody>
                  <a:tcPr marL="2853" marR="2853" marT="28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900" b="1" i="0" u="none" strike="noStrike" dirty="0">
                          <a:solidFill>
                            <a:srgbClr val="00B0F0"/>
                          </a:solidFill>
                          <a:latin typeface="Arial"/>
                        </a:rPr>
                        <a:t>21</a:t>
                      </a:r>
                    </a:p>
                  </a:txBody>
                  <a:tcPr marL="2853" marR="2853" marT="28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>
                          <a:latin typeface="Arial"/>
                        </a:rPr>
                        <a:t>4</a:t>
                      </a:r>
                    </a:p>
                  </a:txBody>
                  <a:tcPr marL="2853" marR="2853" marT="28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 dirty="0">
                          <a:latin typeface="Arial"/>
                        </a:rPr>
                        <a:t>0,00308</a:t>
                      </a:r>
                    </a:p>
                  </a:txBody>
                  <a:tcPr marL="2853" marR="2853" marT="28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 dirty="0">
                          <a:latin typeface="Arial"/>
                        </a:rPr>
                        <a:t>2,19</a:t>
                      </a:r>
                    </a:p>
                  </a:txBody>
                  <a:tcPr marL="2853" marR="2853" marT="28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900" b="0" i="0" u="none" strike="noStrike" dirty="0">
                          <a:latin typeface="Arial"/>
                        </a:rPr>
                        <a:t>1,015</a:t>
                      </a:r>
                    </a:p>
                  </a:txBody>
                  <a:tcPr marL="2853" marR="2853" marT="28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7333">
                <a:tc>
                  <a:txBody>
                    <a:bodyPr/>
                    <a:lstStyle/>
                    <a:p>
                      <a:pPr algn="ctr" fontAlgn="b"/>
                      <a:r>
                        <a:rPr lang="fr-FR" sz="1900" b="1" i="0" u="none" strike="noStrike" dirty="0">
                          <a:solidFill>
                            <a:srgbClr val="00B050"/>
                          </a:solidFill>
                          <a:latin typeface="Arial"/>
                        </a:rPr>
                        <a:t>2500</a:t>
                      </a:r>
                    </a:p>
                  </a:txBody>
                  <a:tcPr marL="2853" marR="2853" marT="28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900" b="1" i="0" u="none" strike="noStrike">
                          <a:solidFill>
                            <a:srgbClr val="00B0F0"/>
                          </a:solidFill>
                          <a:latin typeface="Arial"/>
                        </a:rPr>
                        <a:t>250</a:t>
                      </a:r>
                    </a:p>
                  </a:txBody>
                  <a:tcPr marL="2853" marR="2853" marT="28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900" b="1" i="0" u="none" strike="noStrike" dirty="0">
                          <a:solidFill>
                            <a:srgbClr val="00B0F0"/>
                          </a:solidFill>
                          <a:latin typeface="Arial"/>
                        </a:rPr>
                        <a:t>58</a:t>
                      </a:r>
                    </a:p>
                  </a:txBody>
                  <a:tcPr marL="2853" marR="2853" marT="28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>
                          <a:latin typeface="Arial"/>
                        </a:rPr>
                        <a:t>4</a:t>
                      </a:r>
                    </a:p>
                  </a:txBody>
                  <a:tcPr marL="2853" marR="2853" marT="28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 dirty="0">
                          <a:latin typeface="Arial"/>
                        </a:rPr>
                        <a:t>0,00307</a:t>
                      </a:r>
                    </a:p>
                  </a:txBody>
                  <a:tcPr marL="2853" marR="2853" marT="28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 dirty="0">
                          <a:latin typeface="Arial"/>
                        </a:rPr>
                        <a:t>2,18</a:t>
                      </a:r>
                    </a:p>
                  </a:txBody>
                  <a:tcPr marL="2853" marR="2853" marT="28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900" b="0" i="0" u="none" strike="noStrike" dirty="0">
                          <a:latin typeface="Arial"/>
                        </a:rPr>
                        <a:t>1,012</a:t>
                      </a:r>
                    </a:p>
                  </a:txBody>
                  <a:tcPr marL="2853" marR="2853" marT="28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7333">
                <a:tc>
                  <a:txBody>
                    <a:bodyPr/>
                    <a:lstStyle/>
                    <a:p>
                      <a:pPr algn="ctr" fontAlgn="b"/>
                      <a:r>
                        <a:rPr lang="fr-FR" sz="1900" b="1" i="0" u="none" strike="noStrike" dirty="0">
                          <a:solidFill>
                            <a:srgbClr val="00B050"/>
                          </a:solidFill>
                          <a:latin typeface="Arial"/>
                        </a:rPr>
                        <a:t>2500</a:t>
                      </a:r>
                    </a:p>
                  </a:txBody>
                  <a:tcPr marL="2853" marR="2853" marT="28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900" b="1" i="0" u="none" strike="noStrike" dirty="0">
                          <a:solidFill>
                            <a:srgbClr val="00B0F0"/>
                          </a:solidFill>
                          <a:latin typeface="Arial"/>
                        </a:rPr>
                        <a:t>50</a:t>
                      </a:r>
                      <a:r>
                        <a:rPr lang="fr-FR" sz="1200" b="1" i="0" u="none" strike="noStrike" dirty="0">
                          <a:solidFill>
                            <a:srgbClr val="FF0000"/>
                          </a:solidFill>
                          <a:latin typeface="Arial"/>
                        </a:rPr>
                        <a:t>(1Gy/50µs)</a:t>
                      </a:r>
                      <a:endParaRPr lang="fr-FR" sz="900" b="1" i="0" u="none" strike="noStrike" dirty="0">
                        <a:solidFill>
                          <a:srgbClr val="FF0000"/>
                        </a:solidFill>
                        <a:latin typeface="Arial"/>
                      </a:endParaRPr>
                    </a:p>
                  </a:txBody>
                  <a:tcPr marL="2853" marR="2853" marT="28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900" b="1" i="0" u="none" strike="noStrike" dirty="0">
                          <a:solidFill>
                            <a:srgbClr val="00B0F0"/>
                          </a:solidFill>
                          <a:latin typeface="Arial"/>
                        </a:rPr>
                        <a:t>12</a:t>
                      </a:r>
                    </a:p>
                  </a:txBody>
                  <a:tcPr marL="2853" marR="2853" marT="28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 dirty="0">
                          <a:latin typeface="Arial"/>
                        </a:rPr>
                        <a:t>4</a:t>
                      </a:r>
                    </a:p>
                  </a:txBody>
                  <a:tcPr marL="2853" marR="2853" marT="28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 dirty="0">
                          <a:latin typeface="Arial"/>
                        </a:rPr>
                        <a:t>0,00307</a:t>
                      </a:r>
                    </a:p>
                  </a:txBody>
                  <a:tcPr marL="2853" marR="2853" marT="28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 dirty="0">
                          <a:latin typeface="Arial"/>
                        </a:rPr>
                        <a:t>2,18</a:t>
                      </a:r>
                    </a:p>
                  </a:txBody>
                  <a:tcPr marL="2853" marR="2853" marT="28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900" b="0" i="0" u="none" strike="noStrike" dirty="0">
                          <a:latin typeface="Arial"/>
                        </a:rPr>
                        <a:t>1,011</a:t>
                      </a:r>
                    </a:p>
                  </a:txBody>
                  <a:tcPr marL="2853" marR="2853" marT="28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7333">
                <a:tc>
                  <a:txBody>
                    <a:bodyPr/>
                    <a:lstStyle/>
                    <a:p>
                      <a:pPr algn="ctr" fontAlgn="b"/>
                      <a:r>
                        <a:rPr lang="fr-FR" sz="1900" b="1" i="0" u="none" strike="noStrike" dirty="0">
                          <a:solidFill>
                            <a:srgbClr val="00B050"/>
                          </a:solidFill>
                          <a:latin typeface="Arial"/>
                        </a:rPr>
                        <a:t>2500</a:t>
                      </a:r>
                    </a:p>
                  </a:txBody>
                  <a:tcPr marL="2853" marR="2853" marT="28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900" b="1" i="0" u="none" strike="noStrike" dirty="0">
                          <a:solidFill>
                            <a:srgbClr val="00B0F0"/>
                          </a:solidFill>
                          <a:latin typeface="Arial"/>
                        </a:rPr>
                        <a:t>50</a:t>
                      </a:r>
                    </a:p>
                  </a:txBody>
                  <a:tcPr marL="2853" marR="2853" marT="28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900" b="1" i="0" u="none" strike="noStrike" dirty="0">
                          <a:solidFill>
                            <a:srgbClr val="00B0F0"/>
                          </a:solidFill>
                          <a:latin typeface="Arial"/>
                        </a:rPr>
                        <a:t>12</a:t>
                      </a:r>
                    </a:p>
                  </a:txBody>
                  <a:tcPr marL="2853" marR="2853" marT="28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>
                          <a:latin typeface="Arial"/>
                        </a:rPr>
                        <a:t>4</a:t>
                      </a:r>
                    </a:p>
                  </a:txBody>
                  <a:tcPr marL="2853" marR="2853" marT="28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 dirty="0">
                          <a:latin typeface="Arial"/>
                        </a:rPr>
                        <a:t>0,00303</a:t>
                      </a:r>
                    </a:p>
                  </a:txBody>
                  <a:tcPr marL="2853" marR="2853" marT="28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 dirty="0">
                          <a:latin typeface="Arial"/>
                        </a:rPr>
                        <a:t>2,18</a:t>
                      </a:r>
                    </a:p>
                  </a:txBody>
                  <a:tcPr marL="2853" marR="2853" marT="28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900" b="0" i="0" u="none" strike="noStrike" dirty="0">
                          <a:latin typeface="Arial"/>
                        </a:rPr>
                        <a:t>1,000</a:t>
                      </a:r>
                    </a:p>
                  </a:txBody>
                  <a:tcPr marL="2853" marR="2853" marT="28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7333">
                <a:tc>
                  <a:txBody>
                    <a:bodyPr/>
                    <a:lstStyle/>
                    <a:p>
                      <a:pPr algn="ctr" fontAlgn="b"/>
                      <a:r>
                        <a:rPr lang="fr-FR" sz="1900" b="1" i="0" u="none" strike="noStrike" dirty="0">
                          <a:solidFill>
                            <a:srgbClr val="00B050"/>
                          </a:solidFill>
                          <a:latin typeface="Arial"/>
                        </a:rPr>
                        <a:t>2500</a:t>
                      </a:r>
                    </a:p>
                  </a:txBody>
                  <a:tcPr marL="2853" marR="2853" marT="28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900" b="1" i="0" u="none" strike="noStrike">
                          <a:solidFill>
                            <a:srgbClr val="00B0F0"/>
                          </a:solidFill>
                          <a:latin typeface="Arial"/>
                        </a:rPr>
                        <a:t>250</a:t>
                      </a:r>
                    </a:p>
                  </a:txBody>
                  <a:tcPr marL="2853" marR="2853" marT="28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900" b="1" i="0" u="none" strike="noStrike" dirty="0">
                          <a:solidFill>
                            <a:srgbClr val="00B0F0"/>
                          </a:solidFill>
                          <a:latin typeface="Arial"/>
                        </a:rPr>
                        <a:t>58</a:t>
                      </a:r>
                    </a:p>
                  </a:txBody>
                  <a:tcPr marL="2853" marR="2853" marT="28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 dirty="0">
                          <a:latin typeface="Arial"/>
                        </a:rPr>
                        <a:t>4</a:t>
                      </a:r>
                    </a:p>
                  </a:txBody>
                  <a:tcPr marL="2853" marR="2853" marT="28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 dirty="0">
                          <a:latin typeface="Arial"/>
                        </a:rPr>
                        <a:t>0,00305</a:t>
                      </a:r>
                    </a:p>
                  </a:txBody>
                  <a:tcPr marL="2853" marR="2853" marT="28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 dirty="0">
                          <a:latin typeface="Arial"/>
                        </a:rPr>
                        <a:t>2,17</a:t>
                      </a:r>
                    </a:p>
                  </a:txBody>
                  <a:tcPr marL="2853" marR="2853" marT="28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900" b="0" i="0" u="none" strike="noStrike" dirty="0">
                          <a:latin typeface="Arial"/>
                        </a:rPr>
                        <a:t>1,005</a:t>
                      </a:r>
                    </a:p>
                  </a:txBody>
                  <a:tcPr marL="2853" marR="2853" marT="28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7333">
                <a:tc>
                  <a:txBody>
                    <a:bodyPr/>
                    <a:lstStyle/>
                    <a:p>
                      <a:pPr algn="ctr" fontAlgn="b"/>
                      <a:r>
                        <a:rPr lang="fr-FR" sz="1900" b="1" i="0" u="none" strike="noStrike" dirty="0">
                          <a:solidFill>
                            <a:srgbClr val="00B050"/>
                          </a:solidFill>
                          <a:latin typeface="Arial"/>
                        </a:rPr>
                        <a:t>900</a:t>
                      </a:r>
                    </a:p>
                  </a:txBody>
                  <a:tcPr marL="2853" marR="2853" marT="28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900" b="1" i="0" u="none" strike="noStrike">
                          <a:solidFill>
                            <a:srgbClr val="00B0F0"/>
                          </a:solidFill>
                          <a:latin typeface="Arial"/>
                        </a:rPr>
                        <a:t>250</a:t>
                      </a:r>
                    </a:p>
                  </a:txBody>
                  <a:tcPr marL="2853" marR="2853" marT="28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900" b="1" i="0" u="none" strike="noStrike" dirty="0">
                          <a:solidFill>
                            <a:srgbClr val="00B0F0"/>
                          </a:solidFill>
                          <a:latin typeface="Arial"/>
                        </a:rPr>
                        <a:t>21</a:t>
                      </a:r>
                    </a:p>
                  </a:txBody>
                  <a:tcPr marL="2853" marR="2853" marT="28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>
                          <a:latin typeface="Arial"/>
                        </a:rPr>
                        <a:t>4</a:t>
                      </a:r>
                    </a:p>
                  </a:txBody>
                  <a:tcPr marL="2853" marR="2853" marT="28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 dirty="0">
                          <a:latin typeface="Arial"/>
                        </a:rPr>
                        <a:t>0,00304</a:t>
                      </a:r>
                    </a:p>
                  </a:txBody>
                  <a:tcPr marL="2853" marR="2853" marT="28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 dirty="0">
                          <a:latin typeface="Arial"/>
                        </a:rPr>
                        <a:t>2,05</a:t>
                      </a:r>
                    </a:p>
                  </a:txBody>
                  <a:tcPr marL="2853" marR="2853" marT="28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900" b="0" i="0" u="none" strike="noStrike" dirty="0">
                          <a:latin typeface="Arial"/>
                        </a:rPr>
                        <a:t>1,002</a:t>
                      </a:r>
                    </a:p>
                  </a:txBody>
                  <a:tcPr marL="2853" marR="2853" marT="28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7333">
                <a:tc>
                  <a:txBody>
                    <a:bodyPr/>
                    <a:lstStyle/>
                    <a:p>
                      <a:pPr algn="ctr" fontAlgn="b"/>
                      <a:r>
                        <a:rPr lang="fr-FR" sz="1900" b="1" i="0" u="none" strike="noStrike" dirty="0">
                          <a:solidFill>
                            <a:srgbClr val="00B050"/>
                          </a:solidFill>
                          <a:latin typeface="Arial"/>
                        </a:rPr>
                        <a:t>215</a:t>
                      </a:r>
                    </a:p>
                  </a:txBody>
                  <a:tcPr marL="2853" marR="2853" marT="28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900" b="1" i="0" u="none" strike="noStrike">
                          <a:solidFill>
                            <a:srgbClr val="00B0F0"/>
                          </a:solidFill>
                          <a:latin typeface="Arial"/>
                        </a:rPr>
                        <a:t>250</a:t>
                      </a:r>
                    </a:p>
                  </a:txBody>
                  <a:tcPr marL="2853" marR="2853" marT="28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900" b="1" i="0" u="none" strike="noStrike" dirty="0">
                          <a:solidFill>
                            <a:srgbClr val="00B0F0"/>
                          </a:solidFill>
                          <a:latin typeface="Arial"/>
                        </a:rPr>
                        <a:t>5</a:t>
                      </a:r>
                    </a:p>
                  </a:txBody>
                  <a:tcPr marL="2853" marR="2853" marT="28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>
                          <a:latin typeface="Arial"/>
                        </a:rPr>
                        <a:t>4</a:t>
                      </a:r>
                    </a:p>
                  </a:txBody>
                  <a:tcPr marL="2853" marR="2853" marT="28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 dirty="0">
                          <a:latin typeface="Arial"/>
                        </a:rPr>
                        <a:t>0,00304</a:t>
                      </a:r>
                    </a:p>
                  </a:txBody>
                  <a:tcPr marL="2853" marR="2853" marT="28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 dirty="0">
                          <a:latin typeface="Arial"/>
                        </a:rPr>
                        <a:t>2,03</a:t>
                      </a:r>
                    </a:p>
                  </a:txBody>
                  <a:tcPr marL="2853" marR="2853" marT="28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900" b="0" i="0" u="none" strike="noStrike" dirty="0">
                          <a:latin typeface="Arial"/>
                        </a:rPr>
                        <a:t>1,001</a:t>
                      </a:r>
                    </a:p>
                  </a:txBody>
                  <a:tcPr marL="2853" marR="2853" marT="28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87333">
                <a:tc>
                  <a:txBody>
                    <a:bodyPr/>
                    <a:lstStyle/>
                    <a:p>
                      <a:pPr algn="ctr" fontAlgn="b"/>
                      <a:r>
                        <a:rPr lang="fr-FR" sz="1900" b="1" i="0" u="none" strike="noStrike" dirty="0">
                          <a:solidFill>
                            <a:srgbClr val="00B050"/>
                          </a:solidFill>
                          <a:latin typeface="Arial"/>
                        </a:rPr>
                        <a:t>47</a:t>
                      </a:r>
                    </a:p>
                  </a:txBody>
                  <a:tcPr marL="2853" marR="2853" marT="28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F0">
                        <a:alpha val="2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900" b="1" i="0" u="none" strike="noStrike" dirty="0">
                          <a:solidFill>
                            <a:srgbClr val="00B0F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2853" marR="2853" marT="28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F0">
                        <a:alpha val="2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900" b="1" i="0" u="none" strike="noStrike" dirty="0">
                          <a:solidFill>
                            <a:srgbClr val="00B0F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2853" marR="2853" marT="28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F0">
                        <a:alpha val="2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>
                          <a:latin typeface="Arial"/>
                        </a:rPr>
                        <a:t>4</a:t>
                      </a:r>
                    </a:p>
                  </a:txBody>
                  <a:tcPr marL="2853" marR="2853" marT="28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F0">
                        <a:alpha val="2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 dirty="0">
                          <a:latin typeface="Arial"/>
                        </a:rPr>
                        <a:t>0,00303</a:t>
                      </a:r>
                    </a:p>
                  </a:txBody>
                  <a:tcPr marL="2853" marR="2853" marT="28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F0">
                        <a:alpha val="2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 dirty="0">
                          <a:latin typeface="Arial"/>
                        </a:rPr>
                        <a:t>2,10</a:t>
                      </a:r>
                    </a:p>
                  </a:txBody>
                  <a:tcPr marL="2853" marR="2853" marT="28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F0">
                        <a:alpha val="2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900" b="0" i="0" u="none" strike="noStrike" dirty="0">
                          <a:latin typeface="Arial"/>
                        </a:rPr>
                        <a:t>1 </a:t>
                      </a:r>
                    </a:p>
                  </a:txBody>
                  <a:tcPr marL="2853" marR="2853" marT="28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87333">
                <a:tc>
                  <a:txBody>
                    <a:bodyPr/>
                    <a:lstStyle/>
                    <a:p>
                      <a:pPr algn="ctr" fontAlgn="b"/>
                      <a:endParaRPr lang="fr-FR" sz="1900" b="0" i="0" u="none" strike="noStrike" dirty="0">
                        <a:latin typeface="Arial"/>
                      </a:endParaRPr>
                    </a:p>
                  </a:txBody>
                  <a:tcPr marL="2853" marR="2853" marT="28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900" b="0" i="0" u="none" strike="noStrike">
                        <a:latin typeface="Arial"/>
                      </a:endParaRPr>
                    </a:p>
                  </a:txBody>
                  <a:tcPr marL="2853" marR="2853" marT="28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900" b="0" i="0" u="none" strike="noStrike" dirty="0">
                        <a:latin typeface="Arial"/>
                      </a:endParaRPr>
                    </a:p>
                  </a:txBody>
                  <a:tcPr marL="2853" marR="2853" marT="28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900" b="0" i="0" u="none" strike="noStrike" dirty="0">
                        <a:latin typeface="Arial"/>
                      </a:endParaRPr>
                    </a:p>
                  </a:txBody>
                  <a:tcPr marL="2853" marR="2853" marT="28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900" b="0" i="0" u="none" strike="noStrike" dirty="0">
                        <a:latin typeface="Arial"/>
                      </a:endParaRPr>
                    </a:p>
                  </a:txBody>
                  <a:tcPr marL="2853" marR="2853" marT="28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900" b="0" i="0" u="none" strike="noStrike">
                        <a:latin typeface="Arial"/>
                      </a:endParaRPr>
                    </a:p>
                  </a:txBody>
                  <a:tcPr marL="2853" marR="2853" marT="28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900" b="0" i="0" u="none" strike="noStrike" dirty="0">
                        <a:latin typeface="Arial"/>
                      </a:endParaRPr>
                    </a:p>
                  </a:txBody>
                  <a:tcPr marL="2853" marR="2853" marT="28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45385AD8-54ED-470D-AC5D-6F5E54C3C6D2}"/>
              </a:ext>
            </a:extLst>
          </p:cNvPr>
          <p:cNvSpPr/>
          <p:nvPr/>
        </p:nvSpPr>
        <p:spPr>
          <a:xfrm>
            <a:off x="191359" y="4863936"/>
            <a:ext cx="10431052" cy="10770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indent="-457189">
              <a:spcBef>
                <a:spcPct val="20000"/>
              </a:spcBef>
              <a:spcAft>
                <a:spcPct val="20000"/>
              </a:spcAft>
              <a:buClr>
                <a:srgbClr val="0033CC"/>
              </a:buClr>
              <a:buFont typeface="Wingdings" panose="05000000000000000000" pitchFamily="2" charset="2"/>
              <a:buChar char="Ø"/>
            </a:pPr>
            <a:r>
              <a:rPr lang="en-US" sz="2133" dirty="0"/>
              <a:t>Good agreement between the activities produced in the pulsed and continuous beams</a:t>
            </a:r>
            <a:r>
              <a:rPr lang="en-US" sz="2133" dirty="0">
                <a:sym typeface="Wingdings" panose="05000000000000000000" pitchFamily="2" charset="2"/>
              </a:rPr>
              <a:t> </a:t>
            </a:r>
            <a:r>
              <a:rPr lang="en-US" sz="2133" dirty="0">
                <a:solidFill>
                  <a:srgbClr val="0070C0"/>
                </a:solidFill>
              </a:rPr>
              <a:t>validates the use of the FC and the </a:t>
            </a:r>
            <a:r>
              <a:rPr lang="en-US" sz="2133" dirty="0" err="1">
                <a:solidFill>
                  <a:srgbClr val="0070C0"/>
                </a:solidFill>
              </a:rPr>
              <a:t>mulidos</a:t>
            </a:r>
            <a:r>
              <a:rPr lang="en-US" sz="2133" dirty="0">
                <a:solidFill>
                  <a:srgbClr val="0070C0"/>
                </a:solidFill>
              </a:rPr>
              <a:t> electrometer to measure the beam charge in pulsed proton beam.</a:t>
            </a:r>
            <a:endParaRPr lang="fr-FR" sz="2133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34027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1">
            <a:extLst>
              <a:ext uri="{FF2B5EF4-FFF2-40B4-BE49-F238E27FC236}">
                <a16:creationId xmlns:a16="http://schemas.microsoft.com/office/drawing/2014/main" id="{2315932D-415D-4294-92F3-7C0612EA9B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13646"/>
            <a:ext cx="10515600" cy="4705783"/>
          </a:xfrm>
        </p:spPr>
        <p:txBody>
          <a:bodyPr>
            <a:normAutofit lnSpcReduction="10000"/>
          </a:bodyPr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«  </a:t>
            </a:r>
            <a:r>
              <a:rPr lang="en-US" dirty="0">
                <a:solidFill>
                  <a:schemeClr val="tx1"/>
                </a:solidFill>
              </a:rPr>
              <a:t>FLASH radiotherapy is the delivery of ultra-high dose rate radiation several orders of magnitude higher than what is currently used in conventional clinical radiotherapy » </a:t>
            </a:r>
            <a:r>
              <a:rPr lang="en-US" b="0" dirty="0">
                <a:solidFill>
                  <a:schemeClr val="tx1"/>
                </a:solidFill>
              </a:rPr>
              <a:t>(Hughes and Parsons, 2020 )</a:t>
            </a:r>
          </a:p>
          <a:p>
            <a:pPr algn="ctr"/>
            <a:endParaRPr lang="fr-FR" b="0" dirty="0">
              <a:solidFill>
                <a:schemeClr val="tx1"/>
              </a:solidFill>
            </a:endParaRPr>
          </a:p>
          <a:p>
            <a:pPr marL="380990" indent="-38099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fr-FR" sz="2400" dirty="0"/>
              <a:t>Ultra-haut débit de dose ou UHDR</a:t>
            </a:r>
          </a:p>
          <a:p>
            <a:pPr marL="620168" lvl="1" indent="-38099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fr-FR" sz="2133" dirty="0"/>
              <a:t>&gt; 40 Gy/s ou 2400 Gy/min, traitements conventionnels ~ &lt; 10 Gy/min</a:t>
            </a:r>
            <a:endParaRPr lang="fr-FR" sz="4267" dirty="0"/>
          </a:p>
          <a:p>
            <a:pPr marL="380990" indent="-38099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fr-FR" b="0" dirty="0">
                <a:solidFill>
                  <a:schemeClr val="tx1"/>
                </a:solidFill>
              </a:rPr>
              <a:t>Observations </a:t>
            </a:r>
            <a:r>
              <a:rPr lang="fr-FR" b="0" i="1" dirty="0">
                <a:solidFill>
                  <a:schemeClr val="tx1"/>
                </a:solidFill>
              </a:rPr>
              <a:t>in vivo</a:t>
            </a:r>
            <a:r>
              <a:rPr lang="fr-FR" b="0" dirty="0">
                <a:solidFill>
                  <a:schemeClr val="tx1"/>
                </a:solidFill>
              </a:rPr>
              <a:t> de l’effet FLASH</a:t>
            </a:r>
          </a:p>
          <a:p>
            <a:pPr marL="620168" lvl="1" indent="-38099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fr-FR" sz="2133" dirty="0"/>
              <a:t>Epargne du tissu sain</a:t>
            </a:r>
          </a:p>
          <a:p>
            <a:pPr marL="620168" lvl="1" indent="-38099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fr-FR" sz="2133" dirty="0"/>
              <a:t>Efficacité tumorale</a:t>
            </a:r>
          </a:p>
        </p:txBody>
      </p:sp>
      <p:sp>
        <p:nvSpPr>
          <p:cNvPr id="5" name="Titre 2">
            <a:extLst>
              <a:ext uri="{FF2B5EF4-FFF2-40B4-BE49-F238E27FC236}">
                <a16:creationId xmlns:a16="http://schemas.microsoft.com/office/drawing/2014/main" id="{0B1C4FB3-EE90-4AE5-A31F-A65756E518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1110"/>
            <a:ext cx="10515600" cy="655540"/>
          </a:xfrm>
        </p:spPr>
        <p:txBody>
          <a:bodyPr>
            <a:normAutofit fontScale="90000"/>
          </a:bodyPr>
          <a:lstStyle/>
          <a:p>
            <a:r>
              <a:rPr lang="fr-FR" dirty="0">
                <a:solidFill>
                  <a:schemeClr val="bg1">
                    <a:lumMod val="50000"/>
                  </a:schemeClr>
                </a:solidFill>
              </a:rPr>
              <a:t>Définition de la radiothérapie flash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62649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BE569DD8-B693-411C-8D32-1B2C934642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58332" y="1368835"/>
            <a:ext cx="7686059" cy="5124040"/>
          </a:xfr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212D2EA1-70FE-48D1-A27E-74C1324EFFE0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000" dirty="0">
                <a:solidFill>
                  <a:schemeClr val="bg1">
                    <a:lumMod val="50000"/>
                  </a:schemeClr>
                </a:solidFill>
              </a:rPr>
              <a:t>Validation </a:t>
            </a:r>
            <a:r>
              <a:rPr lang="en-US" sz="4000" dirty="0">
                <a:solidFill>
                  <a:schemeClr val="bg1">
                    <a:lumMod val="50000"/>
                  </a:schemeClr>
                </a:solidFill>
              </a:rPr>
              <a:t>PM tube vs Faraday cup</a:t>
            </a:r>
            <a:br>
              <a:rPr lang="fr-FR" sz="40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fr-FR" sz="4000" i="1" dirty="0">
                <a:solidFill>
                  <a:schemeClr val="bg1">
                    <a:lumMod val="50000"/>
                  </a:schemeClr>
                </a:solidFill>
              </a:rPr>
              <a:t>faisceau pulsé longue durée d’irradiation</a:t>
            </a:r>
            <a:endParaRPr lang="fr-FR" sz="4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78226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941ACC80-CBC5-4C3E-9CE4-2317D23E18A6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000" dirty="0">
                <a:solidFill>
                  <a:schemeClr val="bg1">
                    <a:lumMod val="50000"/>
                  </a:schemeClr>
                </a:solidFill>
              </a:rPr>
              <a:t>Validation </a:t>
            </a:r>
            <a:r>
              <a:rPr lang="en-US" sz="4000" dirty="0">
                <a:solidFill>
                  <a:schemeClr val="bg1">
                    <a:lumMod val="50000"/>
                  </a:schemeClr>
                </a:solidFill>
              </a:rPr>
              <a:t>PM tube vs Faraday cup</a:t>
            </a:r>
            <a:br>
              <a:rPr lang="fr-FR" sz="40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fr-FR" sz="4000" i="1" dirty="0">
                <a:solidFill>
                  <a:schemeClr val="bg1">
                    <a:lumMod val="50000"/>
                  </a:schemeClr>
                </a:solidFill>
              </a:rPr>
              <a:t>faisceau pulsé courte durée d’irradiation</a:t>
            </a:r>
            <a:endParaRPr lang="fr-FR" sz="4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Espace réservé du contenu 4">
            <a:extLst>
              <a:ext uri="{FF2B5EF4-FFF2-40B4-BE49-F238E27FC236}">
                <a16:creationId xmlns:a16="http://schemas.microsoft.com/office/drawing/2014/main" id="{A17E3DF3-1C54-4A89-80C5-865504C572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3959" y="1442302"/>
            <a:ext cx="7522589" cy="5015061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B6834962-7A7E-4DC9-A494-1B1AE8EB2B6B}"/>
              </a:ext>
            </a:extLst>
          </p:cNvPr>
          <p:cNvSpPr txBox="1"/>
          <p:nvPr/>
        </p:nvSpPr>
        <p:spPr>
          <a:xfrm flipH="1">
            <a:off x="6963814" y="4492368"/>
            <a:ext cx="26232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I_pulse</a:t>
            </a:r>
            <a:r>
              <a:rPr lang="fr-FR" dirty="0"/>
              <a:t>: 20µA</a:t>
            </a:r>
          </a:p>
          <a:p>
            <a:r>
              <a:rPr lang="fr-FR" dirty="0"/>
              <a:t> Dose_pulse:200kGy/sec 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572735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17BAB5D-EB16-45A2-B299-8AD0335A98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9247"/>
            <a:ext cx="10515600" cy="1325563"/>
          </a:xfrm>
        </p:spPr>
        <p:txBody>
          <a:bodyPr/>
          <a:lstStyle/>
          <a:p>
            <a:r>
              <a:rPr lang="fr-FR" dirty="0">
                <a:solidFill>
                  <a:schemeClr val="bg1">
                    <a:lumMod val="50000"/>
                  </a:schemeClr>
                </a:solidFill>
              </a:rPr>
              <a:t>Conclusions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0CC9482-DB23-48A9-947A-14E07ED465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428" y="1539856"/>
            <a:ext cx="11711731" cy="4518295"/>
          </a:xfrm>
        </p:spPr>
        <p:txBody>
          <a:bodyPr>
            <a:normAutofit fontScale="92500"/>
          </a:bodyPr>
          <a:lstStyle/>
          <a:p>
            <a:r>
              <a:rPr lang="fr-FR" dirty="0"/>
              <a:t>La plateforme d’irradiation d’</a:t>
            </a:r>
            <a:r>
              <a:rPr lang="fr-FR" dirty="0" err="1"/>
              <a:t>Arronax</a:t>
            </a:r>
            <a:r>
              <a:rPr lang="fr-FR" dirty="0"/>
              <a:t> a un large choix du faisceau jusqu’au 70 MeV</a:t>
            </a:r>
          </a:p>
          <a:p>
            <a:r>
              <a:rPr lang="fr-FR" dirty="0"/>
              <a:t>Deux modes de délivrance: continu et pulsé, débit de dose 0,02Gy/sec</a:t>
            </a:r>
            <a:r>
              <a:rPr lang="fr-FR" dirty="0">
                <a:sym typeface="Wingdings" panose="05000000000000000000" pitchFamily="2" charset="2"/>
              </a:rPr>
              <a:t>200kGy/sec (plateau de pic de Bragg)</a:t>
            </a:r>
            <a:endParaRPr lang="fr-FR" dirty="0"/>
          </a:p>
          <a:p>
            <a:r>
              <a:rPr lang="fr-FR" dirty="0"/>
              <a:t>Un moniteur de l’intensité du faisceau (à fort débit) basé sur la détection de la fluorescence de l’air avec un PM a été mis en place</a:t>
            </a:r>
          </a:p>
          <a:p>
            <a:r>
              <a:rPr lang="fr-FR" dirty="0"/>
              <a:t>La réponse du moniteur est linéaire (&lt;3%) sur une large plage d’intensité </a:t>
            </a:r>
          </a:p>
          <a:p>
            <a:pPr marL="0" indent="0">
              <a:buNone/>
            </a:pPr>
            <a:r>
              <a:rPr lang="fr-FR" dirty="0"/>
              <a:t>   (1nA</a:t>
            </a:r>
            <a:r>
              <a:rPr lang="fr-FR" dirty="0">
                <a:sym typeface="Wingdings" panose="05000000000000000000" pitchFamily="2" charset="2"/>
              </a:rPr>
              <a:t>20µA, 0,02Gy/sec 200kGy/sec)</a:t>
            </a:r>
            <a:endParaRPr lang="fr-FR" dirty="0"/>
          </a:p>
          <a:p>
            <a:r>
              <a:rPr lang="fr-FR" u="sng" dirty="0"/>
              <a:t>Etape suivante:</a:t>
            </a:r>
          </a:p>
          <a:p>
            <a:r>
              <a:rPr lang="fr-FR" dirty="0"/>
              <a:t>Construire un profileur faisceau pour mesurer les structures géométrique et temporelle dans un pulse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pPr marL="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657123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4BE4B6D-74F1-46C4-BAED-0AF219DA8C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Aknowledgements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3BE77F2-5DF6-4F88-A8D4-760526B680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6563" y="1346318"/>
            <a:ext cx="11711731" cy="451829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133" dirty="0"/>
              <a:t>Noel </a:t>
            </a:r>
            <a:r>
              <a:rPr lang="en-US" sz="2133" dirty="0" err="1"/>
              <a:t>Servagent</a:t>
            </a:r>
            <a:r>
              <a:rPr lang="en-US" sz="2133" dirty="0"/>
              <a:t>         François </a:t>
            </a:r>
            <a:r>
              <a:rPr lang="en-US" sz="2133" dirty="0" err="1"/>
              <a:t>Bulteau-Harel</a:t>
            </a:r>
            <a:r>
              <a:rPr lang="en-US" sz="2133" dirty="0"/>
              <a:t>        Arthur </a:t>
            </a:r>
            <a:r>
              <a:rPr lang="en-US" sz="2133" dirty="0" err="1"/>
              <a:t>Bongrand</a:t>
            </a:r>
            <a:r>
              <a:rPr lang="en-US" sz="2133" dirty="0"/>
              <a:t>        Sylvain </a:t>
            </a:r>
            <a:r>
              <a:rPr lang="en-US" sz="2133" dirty="0" err="1"/>
              <a:t>Deffet</a:t>
            </a:r>
            <a:endParaRPr lang="en-US" sz="2133" dirty="0"/>
          </a:p>
          <a:p>
            <a:pPr marL="0" indent="0">
              <a:buNone/>
            </a:pPr>
            <a:r>
              <a:rPr lang="en-US" sz="2133" dirty="0"/>
              <a:t>Guillaume Blain         Freddy Poirier                       Sophie </a:t>
            </a:r>
            <a:r>
              <a:rPr lang="en-US" sz="2133" dirty="0" err="1"/>
              <a:t>Chiavassa</a:t>
            </a:r>
            <a:r>
              <a:rPr lang="en-US" sz="2133" dirty="0"/>
              <a:t>       Stephane Lucas</a:t>
            </a:r>
            <a:endParaRPr lang="en-US" sz="2133" baseline="30000" dirty="0"/>
          </a:p>
          <a:p>
            <a:pPr marL="0" indent="0">
              <a:buNone/>
            </a:pPr>
            <a:r>
              <a:rPr lang="en-US" sz="2133" dirty="0"/>
              <a:t>Arnaud Guertin         </a:t>
            </a:r>
            <a:r>
              <a:rPr lang="en-US" sz="2133" dirty="0" err="1"/>
              <a:t>Ferid</a:t>
            </a:r>
            <a:r>
              <a:rPr lang="en-US" sz="2133" dirty="0"/>
              <a:t> Haddad                         </a:t>
            </a:r>
            <a:r>
              <a:rPr lang="en-US" sz="2133" dirty="0" err="1"/>
              <a:t>Grégory</a:t>
            </a:r>
            <a:r>
              <a:rPr lang="en-US" sz="2133" dirty="0"/>
              <a:t> </a:t>
            </a:r>
            <a:r>
              <a:rPr lang="en-US" sz="2133" dirty="0" err="1"/>
              <a:t>Delpon</a:t>
            </a:r>
            <a:r>
              <a:rPr lang="en-US" sz="2133" dirty="0"/>
              <a:t>          Rudi </a:t>
            </a:r>
            <a:r>
              <a:rPr lang="en-US" sz="2133" dirty="0" err="1"/>
              <a:t>Labarbe</a:t>
            </a:r>
            <a:r>
              <a:rPr lang="en-US" sz="2133" dirty="0"/>
              <a:t> </a:t>
            </a:r>
          </a:p>
          <a:p>
            <a:pPr marL="0" indent="0">
              <a:buNone/>
            </a:pPr>
            <a:r>
              <a:rPr lang="en-US" sz="2133" dirty="0"/>
              <a:t>Vincent </a:t>
            </a:r>
            <a:r>
              <a:rPr lang="en-US" sz="2133" dirty="0" err="1"/>
              <a:t>Métivier</a:t>
            </a:r>
            <a:r>
              <a:rPr lang="en-US" sz="2133" dirty="0"/>
              <a:t>                                                        Vincent </a:t>
            </a:r>
            <a:r>
              <a:rPr lang="en-US" sz="2133" dirty="0" err="1"/>
              <a:t>Potiron</a:t>
            </a:r>
            <a:r>
              <a:rPr lang="en-US" sz="2133" dirty="0"/>
              <a:t>          </a:t>
            </a:r>
            <a:r>
              <a:rPr lang="en-US" sz="2133" dirty="0" err="1"/>
              <a:t>Séverine</a:t>
            </a:r>
            <a:r>
              <a:rPr lang="en-US" sz="2133" dirty="0"/>
              <a:t> </a:t>
            </a:r>
            <a:r>
              <a:rPr lang="en-US" sz="2133" dirty="0" err="1"/>
              <a:t>Rossomme</a:t>
            </a:r>
            <a:endParaRPr lang="en-US" sz="2133" dirty="0"/>
          </a:p>
          <a:p>
            <a:pPr marL="0" indent="0">
              <a:buNone/>
            </a:pPr>
            <a:r>
              <a:rPr lang="en-US" sz="2133" dirty="0"/>
              <a:t>Quentin </a:t>
            </a:r>
            <a:r>
              <a:rPr lang="en-US" sz="2133" dirty="0" err="1"/>
              <a:t>Mouchard</a:t>
            </a:r>
            <a:r>
              <a:rPr lang="en-US" sz="2133" dirty="0"/>
              <a:t>                                                    </a:t>
            </a:r>
            <a:r>
              <a:rPr lang="en-US" sz="2133" dirty="0" err="1"/>
              <a:t>Daphnée</a:t>
            </a:r>
            <a:r>
              <a:rPr lang="en-US" sz="2133" dirty="0"/>
              <a:t> </a:t>
            </a:r>
            <a:r>
              <a:rPr lang="en-US" sz="2133" dirty="0" err="1"/>
              <a:t>Villoing</a:t>
            </a:r>
            <a:endParaRPr lang="en-US" sz="2133" dirty="0"/>
          </a:p>
          <a:p>
            <a:pPr marL="0" indent="0">
              <a:buNone/>
            </a:pPr>
            <a:r>
              <a:rPr lang="en-US" sz="2133" dirty="0"/>
              <a:t>Johan </a:t>
            </a:r>
            <a:r>
              <a:rPr lang="en-US" sz="2133" dirty="0" err="1"/>
              <a:t>Vandenborre</a:t>
            </a:r>
            <a:endParaRPr lang="en-US" sz="2133" dirty="0"/>
          </a:p>
          <a:p>
            <a:endParaRPr lang="en-US" sz="2133" dirty="0"/>
          </a:p>
          <a:p>
            <a:pPr marL="0" indent="0">
              <a:buNone/>
            </a:pPr>
            <a:endParaRPr lang="en-US" sz="2133" dirty="0"/>
          </a:p>
          <a:p>
            <a:pPr marL="0" indent="0">
              <a:buNone/>
            </a:pPr>
            <a:endParaRPr lang="en-US" sz="2133" dirty="0"/>
          </a:p>
          <a:p>
            <a:pPr marL="0" indent="0">
              <a:buNone/>
            </a:pPr>
            <a:r>
              <a:rPr lang="en-US" sz="2133" dirty="0"/>
              <a:t>Lucas </a:t>
            </a:r>
            <a:r>
              <a:rPr lang="en-US" sz="2133" dirty="0" err="1"/>
              <a:t>Schoenauen</a:t>
            </a:r>
            <a:r>
              <a:rPr lang="en-US" sz="2133" baseline="30000" dirty="0"/>
              <a:t>                                  </a:t>
            </a:r>
            <a:r>
              <a:rPr lang="en-US" sz="2133" dirty="0"/>
              <a:t>Edmond </a:t>
            </a:r>
            <a:r>
              <a:rPr lang="en-US" sz="2133" dirty="0" err="1"/>
              <a:t>Sterpin</a:t>
            </a:r>
            <a:r>
              <a:rPr lang="en-US" sz="2133" dirty="0"/>
              <a:t>                         Marc </a:t>
            </a:r>
            <a:r>
              <a:rPr lang="en-US" sz="2133" dirty="0" err="1"/>
              <a:t>Verderi</a:t>
            </a:r>
            <a:r>
              <a:rPr lang="en-US" sz="2133" dirty="0"/>
              <a:t> </a:t>
            </a:r>
          </a:p>
          <a:p>
            <a:pPr marL="3657509" lvl="8" indent="0">
              <a:buNone/>
            </a:pPr>
            <a:r>
              <a:rPr lang="en-US" sz="1333" dirty="0"/>
              <a:t>                                                                                </a:t>
            </a:r>
            <a:r>
              <a:rPr lang="en-US" sz="2133" dirty="0"/>
              <a:t>Christophe </a:t>
            </a:r>
            <a:r>
              <a:rPr lang="en-US" sz="2133" dirty="0" err="1"/>
              <a:t>Thiebaux</a:t>
            </a:r>
            <a:endParaRPr lang="fr-FR" sz="1333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346DEE2B-9385-4AD7-969C-77DF1F9F74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965" y="5573575"/>
            <a:ext cx="913520" cy="100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 9">
            <a:extLst>
              <a:ext uri="{FF2B5EF4-FFF2-40B4-BE49-F238E27FC236}">
                <a16:creationId xmlns:a16="http://schemas.microsoft.com/office/drawing/2014/main" id="{C8124933-F888-4834-AC74-50A028F1BC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5149" y="5482235"/>
            <a:ext cx="1909375" cy="628559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9C22819A-D3AE-410F-A814-0FE9B1D5C63E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342185" y="3940070"/>
            <a:ext cx="1729080" cy="658473"/>
          </a:xfrm>
          <a:prstGeom prst="rect">
            <a:avLst/>
          </a:prstGeom>
          <a:ln>
            <a:noFill/>
          </a:ln>
        </p:spPr>
      </p:pic>
      <p:pic>
        <p:nvPicPr>
          <p:cNvPr id="7" name="Picture 2" descr="C:\Documents and Settings\jfchatal\Bureau\poster Alpha-RIT\arronax_rectangle-1.png">
            <a:extLst>
              <a:ext uri="{FF2B5EF4-FFF2-40B4-BE49-F238E27FC236}">
                <a16:creationId xmlns:a16="http://schemas.microsoft.com/office/drawing/2014/main" id="{C3D20904-2237-4844-B8B4-CDBE214586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587" y="4047171"/>
            <a:ext cx="1729081" cy="444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 65" descr="Image result for llr ecole polytechnique">
            <a:extLst>
              <a:ext uri="{FF2B5EF4-FFF2-40B4-BE49-F238E27FC236}">
                <a16:creationId xmlns:a16="http://schemas.microsoft.com/office/drawing/2014/main" id="{4CFADE2B-6980-4B92-8765-FF40130434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814019" y="5520242"/>
            <a:ext cx="1086195" cy="58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Institut de cancérologie de l'Ouest ICO, Centre de Lutte contre le Cancer">
            <a:extLst>
              <a:ext uri="{FF2B5EF4-FFF2-40B4-BE49-F238E27FC236}">
                <a16:creationId xmlns:a16="http://schemas.microsoft.com/office/drawing/2014/main" id="{C8DBE317-B6BE-4647-B9DC-2000B28907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7407" y="3940070"/>
            <a:ext cx="1783767" cy="109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BA recrutement - 136 offres d'emploi | Glassdoor">
            <a:extLst>
              <a:ext uri="{FF2B5EF4-FFF2-40B4-BE49-F238E27FC236}">
                <a16:creationId xmlns:a16="http://schemas.microsoft.com/office/drawing/2014/main" id="{11A1CF53-4335-44DB-8371-A7A74EE83B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9232" y="1678658"/>
            <a:ext cx="1327687" cy="1327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3FF7B48D-CC5F-4D2E-A639-25E9509D60B5}"/>
              </a:ext>
            </a:extLst>
          </p:cNvPr>
          <p:cNvSpPr txBox="1"/>
          <p:nvPr/>
        </p:nvSpPr>
        <p:spPr>
          <a:xfrm>
            <a:off x="2569946" y="2615324"/>
            <a:ext cx="171290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/>
              <a:t>Teddy D</a:t>
            </a:r>
            <a:r>
              <a:rPr lang="fr-FR" sz="2100" dirty="0"/>
              <a:t>urand</a:t>
            </a:r>
            <a:r>
              <a:rPr lang="fr-FR" sz="2000" dirty="0"/>
              <a:t> 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DCA0FD85-4F13-4819-AEC3-05AE8502A7E8}"/>
              </a:ext>
            </a:extLst>
          </p:cNvPr>
          <p:cNvSpPr txBox="1"/>
          <p:nvPr/>
        </p:nvSpPr>
        <p:spPr>
          <a:xfrm>
            <a:off x="2634771" y="3024534"/>
            <a:ext cx="1648080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100" dirty="0"/>
              <a:t>Emeline </a:t>
            </a:r>
            <a:r>
              <a:rPr lang="fr-FR" sz="2100" dirty="0" err="1"/>
              <a:t>Craff</a:t>
            </a:r>
            <a:endParaRPr lang="fr-FR" sz="2100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A9CACCFD-A19B-443C-953A-F187868C38EC}"/>
              </a:ext>
            </a:extLst>
          </p:cNvPr>
          <p:cNvSpPr txBox="1"/>
          <p:nvPr/>
        </p:nvSpPr>
        <p:spPr>
          <a:xfrm>
            <a:off x="5568149" y="3397716"/>
            <a:ext cx="1720407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100" dirty="0"/>
              <a:t>Vincent </a:t>
            </a:r>
            <a:r>
              <a:rPr lang="fr-FR" sz="2100" dirty="0" err="1"/>
              <a:t>Fiegel</a:t>
            </a:r>
            <a:endParaRPr lang="fr-FR" sz="2100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AB01C64C-8A79-48E1-AC04-236F9390B9C9}"/>
              </a:ext>
            </a:extLst>
          </p:cNvPr>
          <p:cNvSpPr txBox="1"/>
          <p:nvPr/>
        </p:nvSpPr>
        <p:spPr>
          <a:xfrm>
            <a:off x="8975487" y="3520978"/>
            <a:ext cx="3033203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100" dirty="0"/>
              <a:t>Robin Molle</a:t>
            </a:r>
          </a:p>
          <a:p>
            <a:r>
              <a:rPr lang="fr-FR" sz="2100" dirty="0"/>
              <a:t>Marie-Laure Gallin-Martel</a:t>
            </a:r>
          </a:p>
          <a:p>
            <a:r>
              <a:rPr lang="fr-FR" sz="2100" dirty="0"/>
              <a:t>Laurent Gallin-Martel</a:t>
            </a:r>
          </a:p>
          <a:p>
            <a:r>
              <a:rPr lang="fr-FR" sz="2100" dirty="0"/>
              <a:t>Denis Dauvergne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DFE994B5-C709-4BE7-8BBD-73A2D898B54E}"/>
              </a:ext>
            </a:extLst>
          </p:cNvPr>
          <p:cNvSpPr txBox="1"/>
          <p:nvPr/>
        </p:nvSpPr>
        <p:spPr>
          <a:xfrm>
            <a:off x="6940610" y="5844875"/>
            <a:ext cx="183550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100" dirty="0"/>
              <a:t>Pascal </a:t>
            </a:r>
            <a:r>
              <a:rPr lang="fr-FR" sz="2100" dirty="0" err="1"/>
              <a:t>Manigot</a:t>
            </a:r>
            <a:endParaRPr lang="fr-FR" sz="2100" dirty="0"/>
          </a:p>
        </p:txBody>
      </p:sp>
      <p:pic>
        <p:nvPicPr>
          <p:cNvPr id="16" name="Picture 2" descr="Liens - LPSC-SI">
            <a:extLst>
              <a:ext uri="{FF2B5EF4-FFF2-40B4-BE49-F238E27FC236}">
                <a16:creationId xmlns:a16="http://schemas.microsoft.com/office/drawing/2014/main" id="{3AF88DAE-21CB-443A-9F81-D6BD887DB1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4051" y="4905973"/>
            <a:ext cx="1556294" cy="827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5188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Zebrafish as a “Biosensor”? Effects of Ionizing Radiation and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8919" y="4073416"/>
            <a:ext cx="9034580" cy="2630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Glow-in-the-dark zebrafish could be the key to finding how cancer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567" y="1144025"/>
            <a:ext cx="324612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9" name="Image 5" descr="image00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2251" y="1107449"/>
            <a:ext cx="3413760" cy="1865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0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9053" y="1107449"/>
            <a:ext cx="2204720" cy="195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re 2"/>
          <p:cNvSpPr>
            <a:spLocks noGrp="1"/>
          </p:cNvSpPr>
          <p:nvPr>
            <p:ph type="title"/>
          </p:nvPr>
        </p:nvSpPr>
        <p:spPr>
          <a:xfrm>
            <a:off x="838200" y="451910"/>
            <a:ext cx="10839923" cy="655540"/>
          </a:xfrm>
        </p:spPr>
        <p:txBody>
          <a:bodyPr/>
          <a:lstStyle/>
          <a:p>
            <a:r>
              <a:rPr lang="fr-FR" dirty="0"/>
              <a:t>APPLICATIONS - RADIOBIOLOGIE : œufs de poisson-zèbre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625642" y="3357517"/>
            <a:ext cx="1082842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rgbClr val="EA56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Objectif : observer le développement de l’embryon en fonction du débit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10887306" y="4815794"/>
            <a:ext cx="9999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CONV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10887306" y="5222893"/>
            <a:ext cx="9999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FF5D00"/>
                </a:solidFill>
              </a:rPr>
              <a:t>UHDR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4722384" y="6180239"/>
            <a:ext cx="770021" cy="318100"/>
          </a:xfrm>
          <a:prstGeom prst="rect">
            <a:avLst/>
          </a:prstGeom>
          <a:noFill/>
          <a:ln>
            <a:solidFill>
              <a:srgbClr val="FF5D00"/>
            </a:solidFill>
          </a:ln>
        </p:spPr>
        <p:txBody>
          <a:bodyPr wrap="square" rtlCol="0">
            <a:spAutoFit/>
          </a:bodyPr>
          <a:lstStyle/>
          <a:p>
            <a:r>
              <a:rPr lang="fr-FR" sz="1467" b="1" dirty="0">
                <a:solidFill>
                  <a:srgbClr val="FF5D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Gy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8063839" y="6180239"/>
            <a:ext cx="770021" cy="318100"/>
          </a:xfrm>
          <a:prstGeom prst="rect">
            <a:avLst/>
          </a:prstGeom>
          <a:noFill/>
          <a:ln>
            <a:solidFill>
              <a:srgbClr val="FF5D00"/>
            </a:solidFill>
          </a:ln>
        </p:spPr>
        <p:txBody>
          <a:bodyPr wrap="square" rtlCol="0">
            <a:spAutoFit/>
          </a:bodyPr>
          <a:lstStyle/>
          <a:p>
            <a:r>
              <a:rPr lang="fr-FR" sz="1467" b="1" dirty="0">
                <a:solidFill>
                  <a:srgbClr val="FF5D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Gy</a:t>
            </a:r>
          </a:p>
        </p:txBody>
      </p:sp>
    </p:spTree>
    <p:extLst>
      <p:ext uri="{BB962C8B-B14F-4D97-AF65-F5344CB8AC3E}">
        <p14:creationId xmlns:p14="http://schemas.microsoft.com/office/powerpoint/2010/main" val="2895885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838200" y="1313647"/>
            <a:ext cx="10515600" cy="2411688"/>
          </a:xfrm>
        </p:spPr>
        <p:txBody>
          <a:bodyPr/>
          <a:lstStyle/>
          <a:p>
            <a:pPr marL="380990" indent="-380990">
              <a:buFont typeface="Wingdings" panose="05000000000000000000" pitchFamily="2" charset="2"/>
              <a:buChar char="q"/>
            </a:pPr>
            <a:r>
              <a:rPr lang="fr-FR" dirty="0">
                <a:solidFill>
                  <a:schemeClr val="tx1"/>
                </a:solidFill>
              </a:rPr>
              <a:t>Epargne des tissus sains (toxicité)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De plus en plus d’observations biologiques…</a:t>
            </a:r>
            <a:endParaRPr lang="en-US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928" y="1835184"/>
            <a:ext cx="1469993" cy="638003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737" y="1853717"/>
            <a:ext cx="1664827" cy="600940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2753564" y="1901445"/>
            <a:ext cx="1915776" cy="584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67" dirty="0" err="1">
                <a:latin typeface="Arial" panose="020B0604020202020204" pitchFamily="34" charset="0"/>
                <a:cs typeface="Arial" panose="020B0604020202020204" pitchFamily="34" charset="0"/>
              </a:rPr>
              <a:t>Montay</a:t>
            </a:r>
            <a:r>
              <a:rPr lang="fr-FR" sz="10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067" dirty="0" err="1">
                <a:latin typeface="Arial" panose="020B0604020202020204" pitchFamily="34" charset="0"/>
                <a:cs typeface="Arial" panose="020B0604020202020204" pitchFamily="34" charset="0"/>
              </a:rPr>
              <a:t>Gruel</a:t>
            </a:r>
            <a:r>
              <a:rPr lang="fr-FR" sz="10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067" i="1" dirty="0">
                <a:latin typeface="Arial" panose="020B0604020202020204" pitchFamily="34" charset="0"/>
                <a:cs typeface="Arial" panose="020B0604020202020204" pitchFamily="34" charset="0"/>
              </a:rPr>
              <a:t>et al.</a:t>
            </a:r>
            <a:r>
              <a:rPr lang="fr-FR" sz="1067" dirty="0">
                <a:latin typeface="Arial" panose="020B0604020202020204" pitchFamily="34" charset="0"/>
                <a:cs typeface="Arial" panose="020B0604020202020204" pitchFamily="34" charset="0"/>
              </a:rPr>
              <a:t> 2019</a:t>
            </a:r>
          </a:p>
          <a:p>
            <a:r>
              <a:rPr lang="fr-FR" sz="1067" dirty="0" err="1">
                <a:latin typeface="Arial" panose="020B0604020202020204" pitchFamily="34" charset="0"/>
                <a:cs typeface="Arial" panose="020B0604020202020204" pitchFamily="34" charset="0"/>
              </a:rPr>
              <a:t>Beyreuther</a:t>
            </a:r>
            <a:r>
              <a:rPr lang="fr-FR" sz="10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067" i="1" dirty="0">
                <a:latin typeface="Arial" panose="020B0604020202020204" pitchFamily="34" charset="0"/>
                <a:cs typeface="Arial" panose="020B0604020202020204" pitchFamily="34" charset="0"/>
              </a:rPr>
              <a:t>et al.</a:t>
            </a:r>
            <a:r>
              <a:rPr lang="fr-FR" sz="1067" dirty="0">
                <a:latin typeface="Arial" panose="020B0604020202020204" pitchFamily="34" charset="0"/>
                <a:cs typeface="Arial" panose="020B0604020202020204" pitchFamily="34" charset="0"/>
              </a:rPr>
              <a:t> 2019</a:t>
            </a:r>
          </a:p>
          <a:p>
            <a:r>
              <a:rPr lang="fr-FR" sz="1067" dirty="0" err="1">
                <a:latin typeface="Arial" panose="020B0604020202020204" pitchFamily="34" charset="0"/>
                <a:cs typeface="Arial" panose="020B0604020202020204" pitchFamily="34" charset="0"/>
              </a:rPr>
              <a:t>Pawelke</a:t>
            </a:r>
            <a:r>
              <a:rPr lang="fr-FR" sz="10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067" i="1" dirty="0">
                <a:latin typeface="Arial" panose="020B0604020202020204" pitchFamily="34" charset="0"/>
                <a:cs typeface="Arial" panose="020B0604020202020204" pitchFamily="34" charset="0"/>
              </a:rPr>
              <a:t>et al. </a:t>
            </a:r>
            <a:r>
              <a:rPr lang="fr-FR" sz="1067" dirty="0">
                <a:latin typeface="Arial" panose="020B0604020202020204" pitchFamily="34" charset="0"/>
                <a:cs typeface="Arial" panose="020B0604020202020204" pitchFamily="34" charset="0"/>
              </a:rPr>
              <a:t>2021</a:t>
            </a:r>
            <a:endParaRPr lang="en-US" sz="106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6096000" y="1602215"/>
            <a:ext cx="4783667" cy="1734449"/>
          </a:xfrm>
          <a:prstGeom prst="rect">
            <a:avLst/>
          </a:prstGeom>
          <a:noFill/>
        </p:spPr>
        <p:txBody>
          <a:bodyPr wrap="square" numCol="3" rtlCol="0">
            <a:spAutoFit/>
          </a:bodyPr>
          <a:lstStyle/>
          <a:p>
            <a:r>
              <a:rPr lang="da-DK" sz="1067" dirty="0">
                <a:latin typeface="Arial" panose="020B0604020202020204" pitchFamily="34" charset="0"/>
                <a:cs typeface="Arial" panose="020B0604020202020204" pitchFamily="34" charset="0"/>
              </a:rPr>
              <a:t>Favaudon</a:t>
            </a:r>
            <a:r>
              <a:rPr lang="da-DK" sz="1067" i="1" dirty="0">
                <a:latin typeface="Arial" panose="020B0604020202020204" pitchFamily="34" charset="0"/>
                <a:cs typeface="Arial" panose="020B0604020202020204" pitchFamily="34" charset="0"/>
              </a:rPr>
              <a:t> et al. </a:t>
            </a:r>
            <a:r>
              <a:rPr lang="da-DK" sz="1067" dirty="0">
                <a:latin typeface="Arial" panose="020B0604020202020204" pitchFamily="34" charset="0"/>
                <a:cs typeface="Arial" panose="020B0604020202020204" pitchFamily="34" charset="0"/>
              </a:rPr>
              <a:t>2014</a:t>
            </a:r>
          </a:p>
          <a:p>
            <a:r>
              <a:rPr lang="da-DK" sz="1067" dirty="0">
                <a:latin typeface="Arial" panose="020B0604020202020204" pitchFamily="34" charset="0"/>
                <a:cs typeface="Arial" panose="020B0604020202020204" pitchFamily="34" charset="0"/>
              </a:rPr>
              <a:t>Montay-Gruel</a:t>
            </a:r>
            <a:r>
              <a:rPr lang="da-DK" sz="1067" i="1" dirty="0">
                <a:latin typeface="Arial" panose="020B0604020202020204" pitchFamily="34" charset="0"/>
                <a:cs typeface="Arial" panose="020B0604020202020204" pitchFamily="34" charset="0"/>
              </a:rPr>
              <a:t> et al. </a:t>
            </a:r>
            <a:r>
              <a:rPr lang="da-DK" sz="1067" dirty="0">
                <a:latin typeface="Arial" panose="020B0604020202020204" pitchFamily="34" charset="0"/>
                <a:cs typeface="Arial" panose="020B0604020202020204" pitchFamily="34" charset="0"/>
              </a:rPr>
              <a:t>2017</a:t>
            </a:r>
          </a:p>
          <a:p>
            <a:r>
              <a:rPr lang="da-DK" sz="1067" dirty="0">
                <a:latin typeface="Arial" panose="020B0604020202020204" pitchFamily="34" charset="0"/>
                <a:cs typeface="Arial" panose="020B0604020202020204" pitchFamily="34" charset="0"/>
              </a:rPr>
              <a:t>Montay Gruel</a:t>
            </a:r>
            <a:r>
              <a:rPr lang="da-DK" sz="1067" i="1" dirty="0">
                <a:latin typeface="Arial" panose="020B0604020202020204" pitchFamily="34" charset="0"/>
                <a:cs typeface="Arial" panose="020B0604020202020204" pitchFamily="34" charset="0"/>
              </a:rPr>
              <a:t> et al. </a:t>
            </a:r>
            <a:r>
              <a:rPr lang="da-DK" sz="1067" dirty="0">
                <a:latin typeface="Arial" panose="020B0604020202020204" pitchFamily="34" charset="0"/>
                <a:cs typeface="Arial" panose="020B0604020202020204" pitchFamily="34" charset="0"/>
              </a:rPr>
              <a:t>2018</a:t>
            </a:r>
          </a:p>
          <a:p>
            <a:r>
              <a:rPr lang="da-DK" sz="1067" dirty="0">
                <a:latin typeface="Arial" panose="020B0604020202020204" pitchFamily="34" charset="0"/>
                <a:cs typeface="Arial" panose="020B0604020202020204" pitchFamily="34" charset="0"/>
              </a:rPr>
              <a:t>Chabi</a:t>
            </a:r>
            <a:r>
              <a:rPr lang="da-DK" sz="1067" i="1" dirty="0">
                <a:latin typeface="Arial" panose="020B0604020202020204" pitchFamily="34" charset="0"/>
                <a:cs typeface="Arial" panose="020B0604020202020204" pitchFamily="34" charset="0"/>
              </a:rPr>
              <a:t> et al. </a:t>
            </a:r>
            <a:r>
              <a:rPr lang="da-DK" sz="1067" dirty="0">
                <a:latin typeface="Arial" panose="020B0604020202020204" pitchFamily="34" charset="0"/>
                <a:cs typeface="Arial" panose="020B0604020202020204" pitchFamily="34" charset="0"/>
              </a:rPr>
              <a:t>2019</a:t>
            </a:r>
          </a:p>
          <a:p>
            <a:r>
              <a:rPr lang="da-DK" sz="1067" dirty="0">
                <a:latin typeface="Arial" panose="020B0604020202020204" pitchFamily="34" charset="0"/>
                <a:cs typeface="Arial" panose="020B0604020202020204" pitchFamily="34" charset="0"/>
              </a:rPr>
              <a:t>Simmons</a:t>
            </a:r>
            <a:r>
              <a:rPr lang="da-DK" sz="1067" i="1" dirty="0">
                <a:latin typeface="Arial" panose="020B0604020202020204" pitchFamily="34" charset="0"/>
                <a:cs typeface="Arial" panose="020B0604020202020204" pitchFamily="34" charset="0"/>
              </a:rPr>
              <a:t> et al. </a:t>
            </a:r>
            <a:r>
              <a:rPr lang="da-DK" sz="1067" dirty="0">
                <a:latin typeface="Arial" panose="020B0604020202020204" pitchFamily="34" charset="0"/>
                <a:cs typeface="Arial" panose="020B0604020202020204" pitchFamily="34" charset="0"/>
              </a:rPr>
              <a:t>2019</a:t>
            </a:r>
          </a:p>
          <a:p>
            <a:r>
              <a:rPr lang="da-DK" sz="1067" dirty="0">
                <a:latin typeface="Arial" panose="020B0604020202020204" pitchFamily="34" charset="0"/>
                <a:cs typeface="Arial" panose="020B0604020202020204" pitchFamily="34" charset="0"/>
              </a:rPr>
              <a:t>Allen</a:t>
            </a:r>
            <a:r>
              <a:rPr lang="da-DK" sz="1067" i="1" dirty="0">
                <a:latin typeface="Arial" panose="020B0604020202020204" pitchFamily="34" charset="0"/>
                <a:cs typeface="Arial" panose="020B0604020202020204" pitchFamily="34" charset="0"/>
              </a:rPr>
              <a:t> et al. </a:t>
            </a:r>
            <a:r>
              <a:rPr lang="da-DK" sz="1067" dirty="0">
                <a:latin typeface="Arial" panose="020B0604020202020204" pitchFamily="34" charset="0"/>
                <a:cs typeface="Arial" panose="020B0604020202020204" pitchFamily="34" charset="0"/>
              </a:rPr>
              <a:t>2020</a:t>
            </a:r>
          </a:p>
          <a:p>
            <a:r>
              <a:rPr lang="da-DK" sz="1067" dirty="0">
                <a:latin typeface="Arial" panose="020B0604020202020204" pitchFamily="34" charset="0"/>
                <a:cs typeface="Arial" panose="020B0604020202020204" pitchFamily="34" charset="0"/>
              </a:rPr>
              <a:t>Alaghban</a:t>
            </a:r>
            <a:r>
              <a:rPr lang="da-DK" sz="1067" i="1" dirty="0">
                <a:latin typeface="Arial" panose="020B0604020202020204" pitchFamily="34" charset="0"/>
                <a:cs typeface="Arial" panose="020B0604020202020204" pitchFamily="34" charset="0"/>
              </a:rPr>
              <a:t> et al. </a:t>
            </a:r>
            <a:r>
              <a:rPr lang="da-DK" sz="1067" dirty="0">
                <a:latin typeface="Arial" panose="020B0604020202020204" pitchFamily="34" charset="0"/>
                <a:cs typeface="Arial" panose="020B0604020202020204" pitchFamily="34" charset="0"/>
              </a:rPr>
              <a:t>2020</a:t>
            </a:r>
          </a:p>
          <a:p>
            <a:r>
              <a:rPr lang="da-DK" sz="1067" dirty="0">
                <a:latin typeface="Arial" panose="020B0604020202020204" pitchFamily="34" charset="0"/>
                <a:cs typeface="Arial" panose="020B0604020202020204" pitchFamily="34" charset="0"/>
              </a:rPr>
              <a:t>Soto</a:t>
            </a:r>
            <a:r>
              <a:rPr lang="da-DK" sz="1067" i="1" dirty="0">
                <a:latin typeface="Arial" panose="020B0604020202020204" pitchFamily="34" charset="0"/>
                <a:cs typeface="Arial" panose="020B0604020202020204" pitchFamily="34" charset="0"/>
              </a:rPr>
              <a:t> et al. </a:t>
            </a:r>
            <a:r>
              <a:rPr lang="da-DK" sz="1067" dirty="0">
                <a:latin typeface="Arial" panose="020B0604020202020204" pitchFamily="34" charset="0"/>
                <a:cs typeface="Arial" panose="020B0604020202020204" pitchFamily="34" charset="0"/>
              </a:rPr>
              <a:t>2020</a:t>
            </a:r>
          </a:p>
          <a:p>
            <a:r>
              <a:rPr lang="da-DK" sz="1067" dirty="0">
                <a:latin typeface="Arial" panose="020B0604020202020204" pitchFamily="34" charset="0"/>
                <a:cs typeface="Arial" panose="020B0604020202020204" pitchFamily="34" charset="0"/>
              </a:rPr>
              <a:t>Fouillade</a:t>
            </a:r>
            <a:r>
              <a:rPr lang="da-DK" sz="1067" i="1" dirty="0">
                <a:latin typeface="Arial" panose="020B0604020202020204" pitchFamily="34" charset="0"/>
                <a:cs typeface="Arial" panose="020B0604020202020204" pitchFamily="34" charset="0"/>
              </a:rPr>
              <a:t> et al. </a:t>
            </a:r>
            <a:r>
              <a:rPr lang="da-DK" sz="1067" dirty="0">
                <a:latin typeface="Arial" panose="020B0604020202020204" pitchFamily="34" charset="0"/>
                <a:cs typeface="Arial" panose="020B0604020202020204" pitchFamily="34" charset="0"/>
              </a:rPr>
              <a:t>2020</a:t>
            </a:r>
          </a:p>
          <a:p>
            <a:r>
              <a:rPr lang="da-DK" sz="1067" dirty="0">
                <a:latin typeface="Arial" panose="020B0604020202020204" pitchFamily="34" charset="0"/>
                <a:cs typeface="Arial" panose="020B0604020202020204" pitchFamily="34" charset="0"/>
              </a:rPr>
              <a:t>Favaudon</a:t>
            </a:r>
            <a:r>
              <a:rPr lang="da-DK" sz="1067" i="1" dirty="0">
                <a:latin typeface="Arial" panose="020B0604020202020204" pitchFamily="34" charset="0"/>
                <a:cs typeface="Arial" panose="020B0604020202020204" pitchFamily="34" charset="0"/>
              </a:rPr>
              <a:t> et al. </a:t>
            </a:r>
            <a:r>
              <a:rPr lang="da-DK" sz="1067" dirty="0">
                <a:latin typeface="Arial" panose="020B0604020202020204" pitchFamily="34" charset="0"/>
                <a:cs typeface="Arial" panose="020B0604020202020204" pitchFamily="34" charset="0"/>
              </a:rPr>
              <a:t>2020</a:t>
            </a:r>
          </a:p>
          <a:p>
            <a:r>
              <a:rPr lang="da-DK" sz="1067" dirty="0">
                <a:latin typeface="Arial" panose="020B0604020202020204" pitchFamily="34" charset="0"/>
                <a:cs typeface="Arial" panose="020B0604020202020204" pitchFamily="34" charset="0"/>
              </a:rPr>
              <a:t>Ruan</a:t>
            </a:r>
            <a:r>
              <a:rPr lang="da-DK" sz="1067" i="1" dirty="0">
                <a:latin typeface="Arial" panose="020B0604020202020204" pitchFamily="34" charset="0"/>
                <a:cs typeface="Arial" panose="020B0604020202020204" pitchFamily="34" charset="0"/>
              </a:rPr>
              <a:t> et al. </a:t>
            </a:r>
            <a:r>
              <a:rPr lang="da-DK" sz="1067" dirty="0">
                <a:latin typeface="Arial" panose="020B0604020202020204" pitchFamily="34" charset="0"/>
                <a:cs typeface="Arial" panose="020B0604020202020204" pitchFamily="34" charset="0"/>
              </a:rPr>
              <a:t>2021</a:t>
            </a:r>
          </a:p>
          <a:p>
            <a:r>
              <a:rPr lang="da-DK" sz="1067" dirty="0">
                <a:latin typeface="Arial" panose="020B0604020202020204" pitchFamily="34" charset="0"/>
                <a:cs typeface="Arial" panose="020B0604020202020204" pitchFamily="34" charset="0"/>
              </a:rPr>
              <a:t>Velalopoulou </a:t>
            </a:r>
            <a:r>
              <a:rPr lang="da-DK" sz="1067" i="1" dirty="0">
                <a:latin typeface="Arial" panose="020B0604020202020204" pitchFamily="34" charset="0"/>
                <a:cs typeface="Arial" panose="020B0604020202020204" pitchFamily="34" charset="0"/>
              </a:rPr>
              <a:t>et al. </a:t>
            </a:r>
            <a:r>
              <a:rPr lang="da-DK" sz="1067" dirty="0">
                <a:latin typeface="Arial" panose="020B0604020202020204" pitchFamily="34" charset="0"/>
                <a:cs typeface="Arial" panose="020B0604020202020204" pitchFamily="34" charset="0"/>
              </a:rPr>
              <a:t>2021</a:t>
            </a:r>
          </a:p>
          <a:p>
            <a:r>
              <a:rPr lang="da-DK" sz="1067" dirty="0">
                <a:latin typeface="Arial" panose="020B0604020202020204" pitchFamily="34" charset="0"/>
                <a:cs typeface="Arial" panose="020B0604020202020204" pitchFamily="34" charset="0"/>
              </a:rPr>
              <a:t>Evans </a:t>
            </a:r>
            <a:r>
              <a:rPr lang="da-DK" sz="1067" i="1" dirty="0">
                <a:latin typeface="Arial" panose="020B0604020202020204" pitchFamily="34" charset="0"/>
                <a:cs typeface="Arial" panose="020B0604020202020204" pitchFamily="34" charset="0"/>
              </a:rPr>
              <a:t>et al. </a:t>
            </a:r>
            <a:r>
              <a:rPr lang="da-DK" sz="1067" dirty="0">
                <a:latin typeface="Arial" panose="020B0604020202020204" pitchFamily="34" charset="0"/>
                <a:cs typeface="Arial" panose="020B0604020202020204" pitchFamily="34" charset="0"/>
              </a:rPr>
              <a:t>2021</a:t>
            </a:r>
          </a:p>
          <a:p>
            <a:endParaRPr lang="da-DK" sz="1067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a-DK" sz="106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964" y="4920734"/>
            <a:ext cx="1422315" cy="1081761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4876927" y="5291361"/>
            <a:ext cx="1923388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67" dirty="0" err="1">
                <a:latin typeface="Arial" panose="020B0604020202020204" pitchFamily="34" charset="0"/>
                <a:cs typeface="Arial" panose="020B0604020202020204" pitchFamily="34" charset="0"/>
              </a:rPr>
              <a:t>Vozenin</a:t>
            </a:r>
            <a:r>
              <a:rPr lang="fr-FR" sz="10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067" i="1" dirty="0">
                <a:latin typeface="Arial" panose="020B0604020202020204" pitchFamily="34" charset="0"/>
                <a:cs typeface="Arial" panose="020B0604020202020204" pitchFamily="34" charset="0"/>
              </a:rPr>
              <a:t>et al.</a:t>
            </a:r>
            <a:r>
              <a:rPr lang="fr-FR" sz="1067" dirty="0">
                <a:latin typeface="Arial" panose="020B0604020202020204" pitchFamily="34" charset="0"/>
                <a:cs typeface="Arial" panose="020B0604020202020204" pitchFamily="34" charset="0"/>
              </a:rPr>
              <a:t> 2018</a:t>
            </a: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3977" y="4896168"/>
            <a:ext cx="1872884" cy="1077643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0254" y="3563953"/>
            <a:ext cx="1141583" cy="1081761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7438289" y="3795285"/>
            <a:ext cx="2641600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67" dirty="0" err="1">
                <a:latin typeface="Arial" panose="020B0604020202020204" pitchFamily="34" charset="0"/>
                <a:cs typeface="Arial" panose="020B0604020202020204" pitchFamily="34" charset="0"/>
              </a:rPr>
              <a:t>Konradsson</a:t>
            </a:r>
            <a:r>
              <a:rPr lang="fr-FR" sz="10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067" i="1" dirty="0">
                <a:latin typeface="Arial" panose="020B0604020202020204" pitchFamily="34" charset="0"/>
                <a:cs typeface="Arial" panose="020B0604020202020204" pitchFamily="34" charset="0"/>
              </a:rPr>
              <a:t>et al.</a:t>
            </a:r>
            <a:r>
              <a:rPr lang="fr-FR" sz="1067" dirty="0">
                <a:latin typeface="Arial" panose="020B0604020202020204" pitchFamily="34" charset="0"/>
                <a:cs typeface="Arial" panose="020B0604020202020204" pitchFamily="34" charset="0"/>
              </a:rPr>
              <a:t> 2021</a:t>
            </a:r>
          </a:p>
          <a:p>
            <a:r>
              <a:rPr lang="da-DK" sz="1067" dirty="0">
                <a:latin typeface="Arial" panose="020B0604020202020204" pitchFamily="34" charset="0"/>
                <a:cs typeface="Arial" panose="020B0604020202020204" pitchFamily="34" charset="0"/>
              </a:rPr>
              <a:t>Velalopoulou</a:t>
            </a:r>
            <a:r>
              <a:rPr lang="fr-FR" sz="10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067" i="1" dirty="0">
                <a:latin typeface="Arial" panose="020B0604020202020204" pitchFamily="34" charset="0"/>
                <a:cs typeface="Arial" panose="020B0604020202020204" pitchFamily="34" charset="0"/>
              </a:rPr>
              <a:t>et al.</a:t>
            </a:r>
            <a:r>
              <a:rPr lang="fr-FR" sz="1067" dirty="0">
                <a:latin typeface="Arial" panose="020B0604020202020204" pitchFamily="34" charset="0"/>
                <a:cs typeface="Arial" panose="020B0604020202020204" pitchFamily="34" charset="0"/>
              </a:rPr>
              <a:t> 2021</a:t>
            </a:r>
            <a:endParaRPr lang="en-US" sz="106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Espace réservé du contenu 1"/>
          <p:cNvSpPr txBox="1">
            <a:spLocks/>
          </p:cNvSpPr>
          <p:nvPr/>
        </p:nvSpPr>
        <p:spPr>
          <a:xfrm>
            <a:off x="838200" y="3040847"/>
            <a:ext cx="10515600" cy="24116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600" b="1" kern="1200">
                <a:solidFill>
                  <a:srgbClr val="73737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79388" indent="-179388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FF5E00"/>
              </a:buClr>
              <a:buFont typeface="Wingdings" panose="05000000000000000000" pitchFamily="2" charset="2"/>
              <a:buChar char="§"/>
              <a:defRPr sz="1200" kern="1200">
                <a:solidFill>
                  <a:srgbClr val="73737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85825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FF5E00"/>
              </a:buClr>
              <a:buFont typeface="Arial" panose="020B0604020202020204" pitchFamily="34" charset="0"/>
              <a:buChar char="□"/>
              <a:defRPr sz="1100" kern="1200">
                <a:solidFill>
                  <a:srgbClr val="73737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427162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FF5E00"/>
              </a:buClr>
              <a:buFont typeface="Arial" panose="020B0604020202020204" pitchFamily="34" charset="0"/>
              <a:buChar char="−"/>
              <a:defRPr sz="1050" kern="1200">
                <a:solidFill>
                  <a:srgbClr val="73737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1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defRPr sz="900" kern="1200">
                <a:solidFill>
                  <a:srgbClr val="73737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0990" indent="-380990">
              <a:buFont typeface="Wingdings" panose="05000000000000000000" pitchFamily="2" charset="2"/>
              <a:buChar char="q"/>
            </a:pPr>
            <a:r>
              <a:rPr lang="fr-FR" sz="2133" dirty="0">
                <a:solidFill>
                  <a:schemeClr val="tx1"/>
                </a:solidFill>
              </a:rPr>
              <a:t>Contrôle tumoral (efficacité) et Epargne des tissus sains (toxicité)</a:t>
            </a:r>
            <a:endParaRPr lang="en-US" sz="2133" dirty="0">
              <a:solidFill>
                <a:schemeClr val="tx1"/>
              </a:solidFill>
            </a:endParaRP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282" y="3785832"/>
            <a:ext cx="1469993" cy="638003"/>
          </a:xfrm>
          <a:prstGeom prst="rect">
            <a:avLst/>
          </a:prstGeom>
        </p:spPr>
      </p:pic>
      <p:sp>
        <p:nvSpPr>
          <p:cNvPr id="18" name="ZoneTexte 17"/>
          <p:cNvSpPr txBox="1"/>
          <p:nvPr/>
        </p:nvSpPr>
        <p:spPr>
          <a:xfrm>
            <a:off x="3461054" y="3509581"/>
            <a:ext cx="1877884" cy="1241815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da-DK" sz="1067" dirty="0">
                <a:latin typeface="Arial" panose="020B0604020202020204" pitchFamily="34" charset="0"/>
                <a:cs typeface="Arial" panose="020B0604020202020204" pitchFamily="34" charset="0"/>
              </a:rPr>
              <a:t>Favaudon</a:t>
            </a:r>
            <a:r>
              <a:rPr lang="da-DK" sz="1067" i="1" dirty="0">
                <a:latin typeface="Arial" panose="020B0604020202020204" pitchFamily="34" charset="0"/>
                <a:cs typeface="Arial" panose="020B0604020202020204" pitchFamily="34" charset="0"/>
              </a:rPr>
              <a:t> et al. </a:t>
            </a:r>
            <a:r>
              <a:rPr lang="da-DK" sz="1067" dirty="0">
                <a:latin typeface="Arial" panose="020B0604020202020204" pitchFamily="34" charset="0"/>
                <a:cs typeface="Arial" panose="020B0604020202020204" pitchFamily="34" charset="0"/>
              </a:rPr>
              <a:t>2014</a:t>
            </a:r>
          </a:p>
          <a:p>
            <a:r>
              <a:rPr lang="da-DK" sz="1067" dirty="0">
                <a:latin typeface="Arial" panose="020B0604020202020204" pitchFamily="34" charset="0"/>
                <a:cs typeface="Arial" panose="020B0604020202020204" pitchFamily="34" charset="0"/>
              </a:rPr>
              <a:t>Rama </a:t>
            </a:r>
            <a:r>
              <a:rPr lang="da-DK" sz="1067" i="1" dirty="0">
                <a:latin typeface="Arial" panose="020B0604020202020204" pitchFamily="34" charset="0"/>
                <a:cs typeface="Arial" panose="020B0604020202020204" pitchFamily="34" charset="0"/>
              </a:rPr>
              <a:t>et al. </a:t>
            </a:r>
            <a:r>
              <a:rPr lang="da-DK" sz="1067" dirty="0">
                <a:latin typeface="Arial" panose="020B0604020202020204" pitchFamily="34" charset="0"/>
                <a:cs typeface="Arial" panose="020B0604020202020204" pitchFamily="34" charset="0"/>
              </a:rPr>
              <a:t>2019</a:t>
            </a:r>
          </a:p>
          <a:p>
            <a:r>
              <a:rPr lang="da-DK" sz="1067" dirty="0">
                <a:latin typeface="Arial" panose="020B0604020202020204" pitchFamily="34" charset="0"/>
                <a:cs typeface="Arial" panose="020B0604020202020204" pitchFamily="34" charset="0"/>
              </a:rPr>
              <a:t>Bourhis</a:t>
            </a:r>
            <a:r>
              <a:rPr lang="da-DK" sz="1067" i="1" dirty="0">
                <a:latin typeface="Arial" panose="020B0604020202020204" pitchFamily="34" charset="0"/>
                <a:cs typeface="Arial" panose="020B0604020202020204" pitchFamily="34" charset="0"/>
              </a:rPr>
              <a:t> et al. </a:t>
            </a:r>
            <a:r>
              <a:rPr lang="da-DK" sz="1067" dirty="0">
                <a:latin typeface="Arial" panose="020B0604020202020204" pitchFamily="34" charset="0"/>
                <a:cs typeface="Arial" panose="020B0604020202020204" pitchFamily="34" charset="0"/>
              </a:rPr>
              <a:t>2019</a:t>
            </a:r>
          </a:p>
          <a:p>
            <a:r>
              <a:rPr lang="da-DK" sz="1067" dirty="0">
                <a:latin typeface="Arial" panose="020B0604020202020204" pitchFamily="34" charset="0"/>
                <a:cs typeface="Arial" panose="020B0604020202020204" pitchFamily="34" charset="0"/>
              </a:rPr>
              <a:t>Levy</a:t>
            </a:r>
            <a:r>
              <a:rPr lang="da-DK" sz="1067" i="1" dirty="0">
                <a:latin typeface="Arial" panose="020B0604020202020204" pitchFamily="34" charset="0"/>
                <a:cs typeface="Arial" panose="020B0604020202020204" pitchFamily="34" charset="0"/>
              </a:rPr>
              <a:t> et al. </a:t>
            </a:r>
            <a:r>
              <a:rPr lang="da-DK" sz="1067" dirty="0">
                <a:latin typeface="Arial" panose="020B0604020202020204" pitchFamily="34" charset="0"/>
                <a:cs typeface="Arial" panose="020B0604020202020204" pitchFamily="34" charset="0"/>
              </a:rPr>
              <a:t>2020</a:t>
            </a:r>
          </a:p>
          <a:p>
            <a:r>
              <a:rPr lang="da-DK" sz="1067" dirty="0">
                <a:latin typeface="Arial" panose="020B0604020202020204" pitchFamily="34" charset="0"/>
                <a:cs typeface="Arial" panose="020B0604020202020204" pitchFamily="34" charset="0"/>
              </a:rPr>
              <a:t>Chabi</a:t>
            </a:r>
            <a:r>
              <a:rPr lang="da-DK" sz="1067" i="1" dirty="0">
                <a:latin typeface="Arial" panose="020B0604020202020204" pitchFamily="34" charset="0"/>
                <a:cs typeface="Arial" panose="020B0604020202020204" pitchFamily="34" charset="0"/>
              </a:rPr>
              <a:t> et al. </a:t>
            </a:r>
            <a:r>
              <a:rPr lang="da-DK" sz="1067" dirty="0">
                <a:latin typeface="Arial" panose="020B0604020202020204" pitchFamily="34" charset="0"/>
                <a:cs typeface="Arial" panose="020B0604020202020204" pitchFamily="34" charset="0"/>
              </a:rPr>
              <a:t>2020</a:t>
            </a:r>
          </a:p>
          <a:p>
            <a:r>
              <a:rPr lang="da-DK" sz="1067" dirty="0">
                <a:latin typeface="Arial" panose="020B0604020202020204" pitchFamily="34" charset="0"/>
                <a:cs typeface="Arial" panose="020B0604020202020204" pitchFamily="34" charset="0"/>
              </a:rPr>
              <a:t>Montay-Gruel</a:t>
            </a:r>
            <a:r>
              <a:rPr lang="da-DK" sz="1067" i="1" dirty="0">
                <a:latin typeface="Arial" panose="020B0604020202020204" pitchFamily="34" charset="0"/>
                <a:cs typeface="Arial" panose="020B0604020202020204" pitchFamily="34" charset="0"/>
              </a:rPr>
              <a:t> et al. </a:t>
            </a:r>
            <a:r>
              <a:rPr lang="da-DK" sz="1067" dirty="0">
                <a:latin typeface="Arial" panose="020B0604020202020204" pitchFamily="34" charset="0"/>
                <a:cs typeface="Arial" panose="020B0604020202020204" pitchFamily="34" charset="0"/>
              </a:rPr>
              <a:t>2020</a:t>
            </a:r>
          </a:p>
          <a:p>
            <a:r>
              <a:rPr lang="da-DK" sz="1067" dirty="0">
                <a:latin typeface="Arial" panose="020B0604020202020204" pitchFamily="34" charset="0"/>
                <a:cs typeface="Arial" panose="020B0604020202020204" pitchFamily="34" charset="0"/>
              </a:rPr>
              <a:t>Cunningham </a:t>
            </a:r>
            <a:r>
              <a:rPr lang="da-DK" sz="1067" i="1" dirty="0">
                <a:latin typeface="Arial" panose="020B0604020202020204" pitchFamily="34" charset="0"/>
                <a:cs typeface="Arial" panose="020B0604020202020204" pitchFamily="34" charset="0"/>
              </a:rPr>
              <a:t>et al. </a:t>
            </a:r>
            <a:r>
              <a:rPr lang="da-DK" sz="1067" dirty="0">
                <a:latin typeface="Arial" panose="020B0604020202020204" pitchFamily="34" charset="0"/>
                <a:cs typeface="Arial" panose="020B0604020202020204" pitchFamily="34" charset="0"/>
              </a:rPr>
              <a:t>2021</a:t>
            </a:r>
          </a:p>
        </p:txBody>
      </p:sp>
      <p:pic>
        <p:nvPicPr>
          <p:cNvPr id="19" name="Imag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1489" y="4597663"/>
            <a:ext cx="2530625" cy="1833155"/>
          </a:xfrm>
          <a:prstGeom prst="rect">
            <a:avLst/>
          </a:prstGeom>
        </p:spPr>
      </p:pic>
      <p:sp>
        <p:nvSpPr>
          <p:cNvPr id="20" name="ZoneTexte 19"/>
          <p:cNvSpPr txBox="1"/>
          <p:nvPr/>
        </p:nvSpPr>
        <p:spPr>
          <a:xfrm>
            <a:off x="9207136" y="5559279"/>
            <a:ext cx="1779520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67" dirty="0" err="1">
                <a:latin typeface="Arial" panose="020B0604020202020204" pitchFamily="34" charset="0"/>
                <a:cs typeface="Arial" panose="020B0604020202020204" pitchFamily="34" charset="0"/>
              </a:rPr>
              <a:t>Bourhis</a:t>
            </a:r>
            <a:r>
              <a:rPr lang="fr-FR" sz="10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067" i="1" dirty="0">
                <a:latin typeface="Arial" panose="020B0604020202020204" pitchFamily="34" charset="0"/>
                <a:cs typeface="Arial" panose="020B0604020202020204" pitchFamily="34" charset="0"/>
              </a:rPr>
              <a:t>et al.</a:t>
            </a:r>
            <a:r>
              <a:rPr lang="fr-FR" sz="1067" dirty="0">
                <a:latin typeface="Arial" panose="020B0604020202020204" pitchFamily="34" charset="0"/>
                <a:cs typeface="Arial" panose="020B0604020202020204" pitchFamily="34" charset="0"/>
              </a:rPr>
              <a:t> 2019</a:t>
            </a:r>
          </a:p>
        </p:txBody>
      </p:sp>
    </p:spTree>
    <p:extLst>
      <p:ext uri="{BB962C8B-B14F-4D97-AF65-F5344CB8AC3E}">
        <p14:creationId xmlns:p14="http://schemas.microsoft.com/office/powerpoint/2010/main" val="2232317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MAIS L’EFFET FLASH N’EST pas toujours observé !</a:t>
            </a:r>
            <a:endParaRPr lang="en-US" dirty="0"/>
          </a:p>
        </p:txBody>
      </p:sp>
      <p:pic>
        <p:nvPicPr>
          <p:cNvPr id="9" name="Espace réservé du contenu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202" y="1348508"/>
            <a:ext cx="9359597" cy="4590475"/>
          </a:xfrm>
        </p:spPr>
      </p:pic>
      <p:sp>
        <p:nvSpPr>
          <p:cNvPr id="10" name="ZoneTexte 9"/>
          <p:cNvSpPr txBox="1"/>
          <p:nvPr/>
        </p:nvSpPr>
        <p:spPr>
          <a:xfrm>
            <a:off x="5580443" y="6005635"/>
            <a:ext cx="609407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333" dirty="0">
                <a:latin typeface="Arial" panose="020B0604020202020204" pitchFamily="34" charset="0"/>
                <a:cs typeface="Arial" panose="020B0604020202020204" pitchFamily="34" charset="0"/>
              </a:rPr>
              <a:t>De MC </a:t>
            </a:r>
            <a:r>
              <a:rPr lang="fr-FR" sz="1333" dirty="0" err="1">
                <a:latin typeface="Arial" panose="020B0604020202020204" pitchFamily="34" charset="0"/>
                <a:cs typeface="Arial" panose="020B0604020202020204" pitchFamily="34" charset="0"/>
              </a:rPr>
              <a:t>Vozenin</a:t>
            </a:r>
            <a:r>
              <a:rPr lang="fr-FR" sz="1333" dirty="0">
                <a:latin typeface="Arial" panose="020B0604020202020204" pitchFamily="34" charset="0"/>
                <a:cs typeface="Arial" panose="020B0604020202020204" pitchFamily="34" charset="0"/>
              </a:rPr>
              <a:t>, adapté de </a:t>
            </a:r>
            <a:r>
              <a:rPr lang="fr-FR" sz="1333" dirty="0" err="1">
                <a:latin typeface="Arial" panose="020B0604020202020204" pitchFamily="34" charset="0"/>
                <a:cs typeface="Arial" panose="020B0604020202020204" pitchFamily="34" charset="0"/>
              </a:rPr>
              <a:t>Montay</a:t>
            </a:r>
            <a:r>
              <a:rPr lang="fr-FR" sz="133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333" dirty="0" err="1">
                <a:latin typeface="Arial" panose="020B0604020202020204" pitchFamily="34" charset="0"/>
                <a:cs typeface="Arial" panose="020B0604020202020204" pitchFamily="34" charset="0"/>
              </a:rPr>
              <a:t>Gruel</a:t>
            </a:r>
            <a:r>
              <a:rPr lang="fr-FR" sz="133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333" i="1" dirty="0">
                <a:latin typeface="Arial" panose="020B0604020202020204" pitchFamily="34" charset="0"/>
                <a:cs typeface="Arial" panose="020B0604020202020204" pitchFamily="34" charset="0"/>
              </a:rPr>
              <a:t>et al. </a:t>
            </a:r>
            <a:r>
              <a:rPr lang="fr-FR" sz="1333" dirty="0">
                <a:latin typeface="Arial" panose="020B0604020202020204" pitchFamily="34" charset="0"/>
                <a:cs typeface="Arial" panose="020B0604020202020204" pitchFamily="34" charset="0"/>
              </a:rPr>
              <a:t>CCR, 2020 </a:t>
            </a:r>
          </a:p>
        </p:txBody>
      </p:sp>
    </p:spTree>
    <p:extLst>
      <p:ext uri="{BB962C8B-B14F-4D97-AF65-F5344CB8AC3E}">
        <p14:creationId xmlns:p14="http://schemas.microsoft.com/office/powerpoint/2010/main" val="761100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799666" y="696762"/>
            <a:ext cx="613938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QUELS SONT LES MECANISMES EN JEU POUR OBTENIR L’EFFET FLASH EN TERMES DE REACTIONS PHYSICO-CHIMIQUES ET BIOLOGIQUES ?</a:t>
            </a:r>
          </a:p>
        </p:txBody>
      </p:sp>
      <p:sp>
        <p:nvSpPr>
          <p:cNvPr id="3" name="Rectangle 2"/>
          <p:cNvSpPr/>
          <p:nvPr/>
        </p:nvSpPr>
        <p:spPr>
          <a:xfrm>
            <a:off x="156177" y="696761"/>
            <a:ext cx="511862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QUELS SONT LES PARAMETRES QUI INFLUENCENT L’EFFET FLASH EN TERMES DE FAISCEAU ?</a:t>
            </a:r>
            <a:endParaRPr lang="fr-FR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Espace réservé du contenu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1" t="3820" r="3808" b="16037"/>
          <a:stretch/>
        </p:blipFill>
        <p:spPr>
          <a:xfrm>
            <a:off x="584409" y="2893965"/>
            <a:ext cx="4262161" cy="1924524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2628200" y="4820631"/>
            <a:ext cx="1654115" cy="2358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33" dirty="0" err="1"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fr-FR" sz="93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933" dirty="0" err="1">
                <a:latin typeface="Arial" panose="020B0604020202020204" pitchFamily="34" charset="0"/>
                <a:cs typeface="Arial" panose="020B0604020202020204" pitchFamily="34" charset="0"/>
              </a:rPr>
              <a:t>Esplen</a:t>
            </a:r>
            <a:r>
              <a:rPr lang="fr-FR" sz="93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933" i="1" dirty="0">
                <a:latin typeface="Arial" panose="020B0604020202020204" pitchFamily="34" charset="0"/>
                <a:cs typeface="Arial" panose="020B0604020202020204" pitchFamily="34" charset="0"/>
              </a:rPr>
              <a:t>et al. </a:t>
            </a:r>
            <a:r>
              <a:rPr lang="fr-FR" sz="933" dirty="0">
                <a:latin typeface="Arial" panose="020B0604020202020204" pitchFamily="34" charset="0"/>
                <a:cs typeface="Arial" panose="020B0604020202020204" pitchFamily="34" charset="0"/>
              </a:rPr>
              <a:t>2020</a:t>
            </a:r>
          </a:p>
        </p:txBody>
      </p:sp>
      <p:pic>
        <p:nvPicPr>
          <p:cNvPr id="6" name="Espace réservé du graphiqu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568" y="2335477"/>
            <a:ext cx="4105576" cy="3041496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9800829" y="4872238"/>
            <a:ext cx="2138219" cy="2358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33" dirty="0" err="1"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fr-FR" sz="93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933" dirty="0" err="1">
                <a:latin typeface="Arial" panose="020B0604020202020204" pitchFamily="34" charset="0"/>
                <a:cs typeface="Arial" panose="020B0604020202020204" pitchFamily="34" charset="0"/>
              </a:rPr>
              <a:t>Montay-Gruel</a:t>
            </a:r>
            <a:r>
              <a:rPr lang="fr-FR" sz="93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933" i="1" dirty="0">
                <a:latin typeface="Arial" panose="020B0604020202020204" pitchFamily="34" charset="0"/>
                <a:cs typeface="Arial" panose="020B0604020202020204" pitchFamily="34" charset="0"/>
              </a:rPr>
              <a:t>et al. </a:t>
            </a:r>
            <a:r>
              <a:rPr lang="fr-FR" sz="933" dirty="0">
                <a:latin typeface="Arial" panose="020B0604020202020204" pitchFamily="34" charset="0"/>
                <a:cs typeface="Arial" panose="020B0604020202020204" pitchFamily="34" charset="0"/>
              </a:rPr>
              <a:t>2019</a:t>
            </a:r>
            <a:endParaRPr lang="en-US" sz="933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Espace réservé du contenu 3"/>
          <p:cNvSpPr txBox="1">
            <a:spLocks/>
          </p:cNvSpPr>
          <p:nvPr/>
        </p:nvSpPr>
        <p:spPr>
          <a:xfrm>
            <a:off x="7311905" y="5380294"/>
            <a:ext cx="3480785" cy="1052813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9585" lvl="1" indent="-380990">
              <a:lnSpc>
                <a:spcPct val="110000"/>
              </a:lnSpc>
              <a:buFont typeface="Wingdings" panose="05000000000000000000" pitchFamily="2" charset="2"/>
              <a:buChar char="q"/>
            </a:pP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Diminution de l’O2 ?</a:t>
            </a:r>
          </a:p>
          <a:p>
            <a:pPr marL="609585" lvl="1" indent="-380990">
              <a:lnSpc>
                <a:spcPct val="110000"/>
              </a:lnSpc>
              <a:buFont typeface="Wingdings" panose="05000000000000000000" pitchFamily="2" charset="2"/>
              <a:buChar char="q"/>
            </a:pP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Recombinaison des radicaux ?</a:t>
            </a:r>
          </a:p>
          <a:p>
            <a:pPr marL="609585" lvl="1" indent="-380990">
              <a:lnSpc>
                <a:spcPct val="110000"/>
              </a:lnSpc>
              <a:buFont typeface="Wingdings" panose="05000000000000000000" pitchFamily="2" charset="2"/>
              <a:buChar char="q"/>
            </a:pP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Stress oxydatif ?</a:t>
            </a:r>
          </a:p>
          <a:p>
            <a:pPr marL="609585" lvl="1" indent="-380990">
              <a:lnSpc>
                <a:spcPct val="110000"/>
              </a:lnSpc>
              <a:buFont typeface="Wingdings" panose="05000000000000000000" pitchFamily="2" charset="2"/>
              <a:buChar char="q"/>
            </a:pP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</p:txBody>
      </p:sp>
      <p:sp>
        <p:nvSpPr>
          <p:cNvPr id="9" name="Espace réservé du contenu 3"/>
          <p:cNvSpPr txBox="1">
            <a:spLocks/>
          </p:cNvSpPr>
          <p:nvPr/>
        </p:nvSpPr>
        <p:spPr>
          <a:xfrm>
            <a:off x="1158038" y="5393209"/>
            <a:ext cx="3114901" cy="102698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9585" lvl="1" indent="-380990">
              <a:lnSpc>
                <a:spcPct val="110000"/>
              </a:lnSpc>
              <a:buFont typeface="Wingdings" panose="05000000000000000000" pitchFamily="2" charset="2"/>
              <a:buChar char="q"/>
            </a:pP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Particule ?</a:t>
            </a:r>
          </a:p>
          <a:p>
            <a:pPr marL="609585" lvl="1" indent="-380990">
              <a:lnSpc>
                <a:spcPct val="110000"/>
              </a:lnSpc>
              <a:buFont typeface="Wingdings" panose="05000000000000000000" pitchFamily="2" charset="2"/>
              <a:buChar char="q"/>
            </a:pP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Débit dans le pulse ?</a:t>
            </a:r>
          </a:p>
          <a:p>
            <a:pPr marL="609585" lvl="1" indent="-380990">
              <a:lnSpc>
                <a:spcPct val="110000"/>
              </a:lnSpc>
              <a:buFont typeface="Wingdings" panose="05000000000000000000" pitchFamily="2" charset="2"/>
              <a:buChar char="q"/>
            </a:pP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Débit moyen ?</a:t>
            </a:r>
          </a:p>
          <a:p>
            <a:pPr marL="609585" lvl="1" indent="-380990">
              <a:lnSpc>
                <a:spcPct val="110000"/>
              </a:lnSpc>
              <a:buFont typeface="Wingdings" panose="05000000000000000000" pitchFamily="2" charset="2"/>
              <a:buChar char="q"/>
            </a:pP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4949516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Espace réservé du contenu 1">
            <a:extLst>
              <a:ext uri="{FF2B5EF4-FFF2-40B4-BE49-F238E27FC236}">
                <a16:creationId xmlns:a16="http://schemas.microsoft.com/office/drawing/2014/main" id="{31B2D1EE-AD77-423E-8C3A-AECB3D7172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11" y="1310616"/>
            <a:ext cx="3092325" cy="86394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sz="14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PRODUCTION DU FAISCEAU</a:t>
            </a:r>
          </a:p>
        </p:txBody>
      </p:sp>
      <p:sp>
        <p:nvSpPr>
          <p:cNvPr id="38" name="Titre 2">
            <a:extLst>
              <a:ext uri="{FF2B5EF4-FFF2-40B4-BE49-F238E27FC236}">
                <a16:creationId xmlns:a16="http://schemas.microsoft.com/office/drawing/2014/main" id="{A018CBE1-E029-476A-B2C9-AD8DCBF31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338932"/>
            <a:ext cx="8598163" cy="800312"/>
          </a:xfrm>
        </p:spPr>
        <p:txBody>
          <a:bodyPr>
            <a:normAutofit fontScale="90000"/>
          </a:bodyPr>
          <a:lstStyle/>
          <a:p>
            <a:r>
              <a:rPr lang="fr-FR" dirty="0">
                <a:solidFill>
                  <a:schemeClr val="bg1">
                    <a:lumMod val="50000"/>
                  </a:schemeClr>
                </a:solidFill>
              </a:rPr>
              <a:t>Le projet de radiothérapie flash à Nantes</a:t>
            </a:r>
          </a:p>
        </p:txBody>
      </p:sp>
      <p:pic>
        <p:nvPicPr>
          <p:cNvPr id="39" name="Picture 2" descr="Z:\Photos Arronax\Vue Grand angle\DSC_0147_2.JPG">
            <a:extLst>
              <a:ext uri="{FF2B5EF4-FFF2-40B4-BE49-F238E27FC236}">
                <a16:creationId xmlns:a16="http://schemas.microsoft.com/office/drawing/2014/main" id="{BC0C24C6-3275-4A0D-9312-6890CCE622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33" r="14865" b="6384"/>
          <a:stretch>
            <a:fillRect/>
          </a:stretch>
        </p:blipFill>
        <p:spPr bwMode="auto">
          <a:xfrm>
            <a:off x="321811" y="1560803"/>
            <a:ext cx="3802474" cy="229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Image 39">
            <a:extLst>
              <a:ext uri="{FF2B5EF4-FFF2-40B4-BE49-F238E27FC236}">
                <a16:creationId xmlns:a16="http://schemas.microsoft.com/office/drawing/2014/main" id="{9C79014D-A83A-4C77-B960-8689AA1C0A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116" t="7299" r="4279" b="11434"/>
          <a:stretch/>
        </p:blipFill>
        <p:spPr>
          <a:xfrm>
            <a:off x="381434" y="4845377"/>
            <a:ext cx="3848969" cy="1749388"/>
          </a:xfrm>
          <a:prstGeom prst="rect">
            <a:avLst/>
          </a:prstGeom>
        </p:spPr>
      </p:pic>
      <p:sp>
        <p:nvSpPr>
          <p:cNvPr id="41" name="Espace réservé du contenu 1">
            <a:extLst>
              <a:ext uri="{FF2B5EF4-FFF2-40B4-BE49-F238E27FC236}">
                <a16:creationId xmlns:a16="http://schemas.microsoft.com/office/drawing/2014/main" id="{14411132-B92B-4EC4-9CAD-716FAE226CF3}"/>
              </a:ext>
            </a:extLst>
          </p:cNvPr>
          <p:cNvSpPr txBox="1">
            <a:spLocks/>
          </p:cNvSpPr>
          <p:nvPr/>
        </p:nvSpPr>
        <p:spPr>
          <a:xfrm>
            <a:off x="166548" y="4263563"/>
            <a:ext cx="3092325" cy="86394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600" b="1" kern="1200">
                <a:solidFill>
                  <a:srgbClr val="73737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79388" indent="-179388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FF5E00"/>
              </a:buClr>
              <a:buFont typeface="Wingdings" panose="05000000000000000000" pitchFamily="2" charset="2"/>
              <a:buChar char="§"/>
              <a:defRPr sz="1200" kern="1200">
                <a:solidFill>
                  <a:srgbClr val="73737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85825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FF5E00"/>
              </a:buClr>
              <a:buFont typeface="Arial" panose="020B0604020202020204" pitchFamily="34" charset="0"/>
              <a:buChar char="□"/>
              <a:defRPr sz="1100" kern="1200">
                <a:solidFill>
                  <a:srgbClr val="73737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427162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FF5E00"/>
              </a:buClr>
              <a:buFont typeface="Arial" panose="020B0604020202020204" pitchFamily="34" charset="0"/>
              <a:buChar char="−"/>
              <a:defRPr sz="1050" kern="1200">
                <a:solidFill>
                  <a:srgbClr val="73737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1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defRPr sz="900" kern="1200">
                <a:solidFill>
                  <a:srgbClr val="73737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400" dirty="0"/>
              <a:t>DOSIMETRIE ET CALCUL</a:t>
            </a:r>
          </a:p>
        </p:txBody>
      </p:sp>
      <p:pic>
        <p:nvPicPr>
          <p:cNvPr id="42" name="Image 41">
            <a:extLst>
              <a:ext uri="{FF2B5EF4-FFF2-40B4-BE49-F238E27FC236}">
                <a16:creationId xmlns:a16="http://schemas.microsoft.com/office/drawing/2014/main" id="{4D8108CD-C53F-4995-9381-158D085BD40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717" t="1460" r="51818" b="53122"/>
          <a:stretch/>
        </p:blipFill>
        <p:spPr>
          <a:xfrm>
            <a:off x="4334622" y="2690661"/>
            <a:ext cx="2610319" cy="2320284"/>
          </a:xfrm>
          <a:prstGeom prst="rect">
            <a:avLst/>
          </a:prstGeom>
        </p:spPr>
      </p:pic>
      <p:sp>
        <p:nvSpPr>
          <p:cNvPr id="43" name="Espace réservé du contenu 1">
            <a:extLst>
              <a:ext uri="{FF2B5EF4-FFF2-40B4-BE49-F238E27FC236}">
                <a16:creationId xmlns:a16="http://schemas.microsoft.com/office/drawing/2014/main" id="{A188D44D-2D44-4C8F-A296-D9698B40604D}"/>
              </a:ext>
            </a:extLst>
          </p:cNvPr>
          <p:cNvSpPr txBox="1">
            <a:spLocks/>
          </p:cNvSpPr>
          <p:nvPr/>
        </p:nvSpPr>
        <p:spPr>
          <a:xfrm>
            <a:off x="6488573" y="1274567"/>
            <a:ext cx="2200373" cy="86394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600" b="1" kern="1200">
                <a:solidFill>
                  <a:srgbClr val="73737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79388" indent="-179388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FF5E00"/>
              </a:buClr>
              <a:buFont typeface="Wingdings" panose="05000000000000000000" pitchFamily="2" charset="2"/>
              <a:buChar char="§"/>
              <a:defRPr sz="1200" kern="1200">
                <a:solidFill>
                  <a:srgbClr val="73737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85825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FF5E00"/>
              </a:buClr>
              <a:buFont typeface="Arial" panose="020B0604020202020204" pitchFamily="34" charset="0"/>
              <a:buChar char="□"/>
              <a:defRPr sz="1100" kern="1200">
                <a:solidFill>
                  <a:srgbClr val="73737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427162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FF5E00"/>
              </a:buClr>
              <a:buFont typeface="Arial" panose="020B0604020202020204" pitchFamily="34" charset="0"/>
              <a:buChar char="−"/>
              <a:defRPr sz="1050" kern="1200">
                <a:solidFill>
                  <a:srgbClr val="73737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1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defRPr sz="900" kern="1200">
                <a:solidFill>
                  <a:srgbClr val="73737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400" dirty="0"/>
              <a:t>APPLICATIONS EXPERIMENTALES</a:t>
            </a:r>
          </a:p>
        </p:txBody>
      </p:sp>
      <p:sp>
        <p:nvSpPr>
          <p:cNvPr id="44" name="Espace réservé du contenu 1">
            <a:extLst>
              <a:ext uri="{FF2B5EF4-FFF2-40B4-BE49-F238E27FC236}">
                <a16:creationId xmlns:a16="http://schemas.microsoft.com/office/drawing/2014/main" id="{B41782F0-074A-4A7B-AAD7-8FA3FAE4B3A3}"/>
              </a:ext>
            </a:extLst>
          </p:cNvPr>
          <p:cNvSpPr txBox="1">
            <a:spLocks/>
          </p:cNvSpPr>
          <p:nvPr/>
        </p:nvSpPr>
        <p:spPr>
          <a:xfrm>
            <a:off x="8688946" y="2273832"/>
            <a:ext cx="2200373" cy="86394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600" b="1" kern="1200">
                <a:solidFill>
                  <a:srgbClr val="73737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79388" indent="-179388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FF5E00"/>
              </a:buClr>
              <a:buFont typeface="Wingdings" panose="05000000000000000000" pitchFamily="2" charset="2"/>
              <a:buChar char="§"/>
              <a:defRPr sz="1200" kern="1200">
                <a:solidFill>
                  <a:srgbClr val="73737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85825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FF5E00"/>
              </a:buClr>
              <a:buFont typeface="Arial" panose="020B0604020202020204" pitchFamily="34" charset="0"/>
              <a:buChar char="□"/>
              <a:defRPr sz="1100" kern="1200">
                <a:solidFill>
                  <a:srgbClr val="73737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427162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FF5E00"/>
              </a:buClr>
              <a:buFont typeface="Arial" panose="020B0604020202020204" pitchFamily="34" charset="0"/>
              <a:buChar char="−"/>
              <a:defRPr sz="1050" kern="1200">
                <a:solidFill>
                  <a:srgbClr val="73737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1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defRPr sz="900" kern="1200">
                <a:solidFill>
                  <a:srgbClr val="73737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400" dirty="0"/>
              <a:t>Radiolyse</a:t>
            </a:r>
          </a:p>
        </p:txBody>
      </p:sp>
      <p:sp>
        <p:nvSpPr>
          <p:cNvPr id="45" name="Espace réservé du contenu 1">
            <a:extLst>
              <a:ext uri="{FF2B5EF4-FFF2-40B4-BE49-F238E27FC236}">
                <a16:creationId xmlns:a16="http://schemas.microsoft.com/office/drawing/2014/main" id="{70E254EF-0261-428B-8E2E-078CDD7441FE}"/>
              </a:ext>
            </a:extLst>
          </p:cNvPr>
          <p:cNvSpPr txBox="1">
            <a:spLocks/>
          </p:cNvSpPr>
          <p:nvPr/>
        </p:nvSpPr>
        <p:spPr>
          <a:xfrm>
            <a:off x="4499253" y="2345930"/>
            <a:ext cx="2200373" cy="86394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600" b="1" kern="1200">
                <a:solidFill>
                  <a:srgbClr val="73737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79388" indent="-179388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FF5E00"/>
              </a:buClr>
              <a:buFont typeface="Wingdings" panose="05000000000000000000" pitchFamily="2" charset="2"/>
              <a:buChar char="§"/>
              <a:defRPr sz="1200" kern="1200">
                <a:solidFill>
                  <a:srgbClr val="73737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85825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FF5E00"/>
              </a:buClr>
              <a:buFont typeface="Arial" panose="020B0604020202020204" pitchFamily="34" charset="0"/>
              <a:buChar char="□"/>
              <a:defRPr sz="1100" kern="1200">
                <a:solidFill>
                  <a:srgbClr val="73737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427162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FF5E00"/>
              </a:buClr>
              <a:buFont typeface="Arial" panose="020B0604020202020204" pitchFamily="34" charset="0"/>
              <a:buChar char="−"/>
              <a:defRPr sz="1050" kern="1200">
                <a:solidFill>
                  <a:srgbClr val="73737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1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defRPr sz="900" kern="1200">
                <a:solidFill>
                  <a:srgbClr val="73737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400" dirty="0"/>
              <a:t>Radiobiologie</a:t>
            </a:r>
          </a:p>
        </p:txBody>
      </p:sp>
      <p:pic>
        <p:nvPicPr>
          <p:cNvPr id="46" name="Image 45">
            <a:extLst>
              <a:ext uri="{FF2B5EF4-FFF2-40B4-BE49-F238E27FC236}">
                <a16:creationId xmlns:a16="http://schemas.microsoft.com/office/drawing/2014/main" id="{BDA35CFE-3171-4C33-80D1-40712572C4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74595" y="2688668"/>
            <a:ext cx="5082017" cy="2935483"/>
          </a:xfrm>
          <a:prstGeom prst="rect">
            <a:avLst/>
          </a:prstGeom>
          <a:ln>
            <a:solidFill>
              <a:srgbClr val="FF5D00"/>
            </a:solidFill>
          </a:ln>
        </p:spPr>
      </p:pic>
    </p:spTree>
    <p:extLst>
      <p:ext uri="{BB962C8B-B14F-4D97-AF65-F5344CB8AC3E}">
        <p14:creationId xmlns:p14="http://schemas.microsoft.com/office/powerpoint/2010/main" val="27380344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63E699B-0C9F-46ED-9FBD-D1B0AD6ADF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bg1">
                    <a:lumMod val="50000"/>
                  </a:schemeClr>
                </a:solidFill>
              </a:rPr>
              <a:t>Les caractéristiques du faisceau d’</a:t>
            </a:r>
            <a:r>
              <a:rPr lang="fr-FR" dirty="0" err="1">
                <a:solidFill>
                  <a:schemeClr val="bg1">
                    <a:lumMod val="50000"/>
                  </a:schemeClr>
                </a:solidFill>
              </a:rPr>
              <a:t>Arronax</a:t>
            </a:r>
            <a:br>
              <a:rPr lang="fr-FR" dirty="0"/>
            </a:br>
            <a:endParaRPr lang="fr-FR" dirty="0"/>
          </a:p>
        </p:txBody>
      </p:sp>
      <p:pic>
        <p:nvPicPr>
          <p:cNvPr id="4" name="Picture 2" descr="Z:\Photos Arronax\Vue Grand angle\DSC_0147_2.JPG">
            <a:extLst>
              <a:ext uri="{FF2B5EF4-FFF2-40B4-BE49-F238E27FC236}">
                <a16:creationId xmlns:a16="http://schemas.microsoft.com/office/drawing/2014/main" id="{01A4B0F2-B812-40B9-9B63-BDEE2EA2C4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33" r="14865" b="6384"/>
          <a:stretch>
            <a:fillRect/>
          </a:stretch>
        </p:blipFill>
        <p:spPr bwMode="auto">
          <a:xfrm>
            <a:off x="386799" y="1285569"/>
            <a:ext cx="4634595" cy="2788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Group 3">
            <a:extLst>
              <a:ext uri="{FF2B5EF4-FFF2-40B4-BE49-F238E27FC236}">
                <a16:creationId xmlns:a16="http://schemas.microsoft.com/office/drawing/2014/main" id="{92D05A0D-6272-4C36-96E8-13889EA0977F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671223" y="2204579"/>
          <a:ext cx="5133979" cy="2660990"/>
        </p:xfrm>
        <a:graphic>
          <a:graphicData uri="http://schemas.openxmlformats.org/drawingml/2006/table">
            <a:tbl>
              <a:tblPr/>
              <a:tblGrid>
                <a:gridCol w="12019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569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569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1818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534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Beam</a:t>
                      </a:r>
                    </a:p>
                  </a:txBody>
                  <a:tcPr marL="121920" marR="121920" marT="60960" marB="6096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Energy range (</a:t>
                      </a: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MeV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)</a:t>
                      </a:r>
                    </a:p>
                  </a:txBody>
                  <a:tcPr marL="121920" marR="121920" marT="60960" marB="609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Range in Water (cm)</a:t>
                      </a:r>
                    </a:p>
                  </a:txBody>
                  <a:tcPr marL="121920" marR="121920" marT="60960" marB="609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Intensity (µA)</a:t>
                      </a:r>
                    </a:p>
                  </a:txBody>
                  <a:tcPr marL="121920" marR="121920" marT="60960" marB="609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8976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C0099"/>
                          </a:solidFill>
                          <a:effectLst/>
                          <a:latin typeface="Arial" charset="0"/>
                        </a:rPr>
                        <a:t>Proton</a:t>
                      </a:r>
                    </a:p>
                  </a:txBody>
                  <a:tcPr marL="121920" marR="121920" marT="60960" marB="6096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30-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B1111"/>
                          </a:solidFill>
                          <a:effectLst/>
                          <a:latin typeface="Arial" charset="0"/>
                        </a:rPr>
                        <a:t>70</a:t>
                      </a:r>
                    </a:p>
                  </a:txBody>
                  <a:tcPr marL="121920" marR="121920" marT="60960" marB="609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0,8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-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3,8</a:t>
                      </a:r>
                    </a:p>
                  </a:txBody>
                  <a:tcPr marL="121920" marR="121920" marT="60960" marB="609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charset="0"/>
                        </a:rPr>
                        <a:t>1</a:t>
                      </a:r>
                      <a:r>
                        <a:rPr kumimoji="0" lang="en-US" sz="16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charset="0"/>
                        </a:rPr>
                        <a:t>-6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charset="0"/>
                        </a:rPr>
                        <a:t> --&gt;375</a:t>
                      </a:r>
                    </a:p>
                  </a:txBody>
                  <a:tcPr marL="121920" marR="121920" marT="60960" marB="609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955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17</a:t>
                      </a:r>
                    </a:p>
                  </a:txBody>
                  <a:tcPr marL="121920" marR="121920" marT="60960" marB="609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0,3</a:t>
                      </a:r>
                    </a:p>
                  </a:txBody>
                  <a:tcPr marL="121920" marR="121920" marT="60960" marB="609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&lt;50</a:t>
                      </a:r>
                    </a:p>
                  </a:txBody>
                  <a:tcPr marL="121920" marR="121920" marT="60960" marB="609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9814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CC0099"/>
                          </a:solidFill>
                          <a:effectLst/>
                          <a:latin typeface="Arial" charset="0"/>
                        </a:rPr>
                        <a:t>Deuteron</a:t>
                      </a:r>
                    </a:p>
                  </a:txBody>
                  <a:tcPr marL="121920" marR="121920" marT="60960" marB="6096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15-35</a:t>
                      </a:r>
                    </a:p>
                  </a:txBody>
                  <a:tcPr marL="121920" marR="121920" marT="60960" marB="609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0,1-0,6</a:t>
                      </a:r>
                    </a:p>
                  </a:txBody>
                  <a:tcPr marL="121920" marR="121920" marT="60960" marB="609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&lt;50</a:t>
                      </a:r>
                    </a:p>
                  </a:txBody>
                  <a:tcPr marL="121920" marR="121920" marT="60960" marB="609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847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CC0099"/>
                          </a:solidFill>
                          <a:effectLst/>
                          <a:latin typeface="Arial" charset="0"/>
                        </a:rPr>
                        <a:t>Alpha</a:t>
                      </a:r>
                    </a:p>
                  </a:txBody>
                  <a:tcPr marL="121920" marR="121920" marT="60960" marB="6096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68</a:t>
                      </a:r>
                    </a:p>
                  </a:txBody>
                  <a:tcPr marL="121920" marR="121920" marT="60960" marB="609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0,3</a:t>
                      </a:r>
                    </a:p>
                  </a:txBody>
                  <a:tcPr marL="121920" marR="121920" marT="60960" marB="609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charset="0"/>
                        </a:rPr>
                        <a:t>1</a:t>
                      </a:r>
                      <a:r>
                        <a:rPr kumimoji="0" lang="en-US" sz="16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charset="0"/>
                        </a:rPr>
                        <a:t>-6 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charset="0"/>
                        </a:rPr>
                        <a:t>--&gt; 70</a:t>
                      </a:r>
                    </a:p>
                  </a:txBody>
                  <a:tcPr marL="121920" marR="121920" marT="60960" marB="609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" name="Rectangle 40">
            <a:extLst>
              <a:ext uri="{FF2B5EF4-FFF2-40B4-BE49-F238E27FC236}">
                <a16:creationId xmlns:a16="http://schemas.microsoft.com/office/drawing/2014/main" id="{EEAE08FE-7A95-4E23-B04B-AC85AAADFA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531" y="4073970"/>
            <a:ext cx="3697280" cy="1528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spcAft>
                <a:spcPct val="20000"/>
              </a:spcAft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fr-FR" sz="1867" b="1" dirty="0">
                <a:solidFill>
                  <a:srgbClr val="000000"/>
                </a:solidFill>
                <a:cs typeface="Arial" charset="0"/>
              </a:rPr>
              <a:t>Main characteristics: </a:t>
            </a:r>
          </a:p>
          <a:p>
            <a:pPr lvl="1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fr-FR" sz="1867" b="1" dirty="0">
                <a:solidFill>
                  <a:srgbClr val="CC0099"/>
                </a:solidFill>
                <a:cs typeface="Arial" charset="0"/>
              </a:rPr>
              <a:t>Multi-particles</a:t>
            </a:r>
          </a:p>
          <a:p>
            <a:pPr lvl="1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fr-FR" sz="1867" b="1" dirty="0">
                <a:solidFill>
                  <a:srgbClr val="FB1111"/>
                </a:solidFill>
                <a:cs typeface="Arial" charset="0"/>
              </a:rPr>
              <a:t>High energy</a:t>
            </a:r>
          </a:p>
          <a:p>
            <a:pPr lvl="1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fr-FR" sz="1867" b="1" dirty="0">
                <a:solidFill>
                  <a:srgbClr val="0070C0"/>
                </a:solidFill>
                <a:cs typeface="Arial" charset="0"/>
              </a:rPr>
              <a:t>Large intensity range</a:t>
            </a:r>
          </a:p>
          <a:p>
            <a:pPr lvl="1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fr-FR" sz="1867" b="1" dirty="0">
                <a:solidFill>
                  <a:srgbClr val="00B050"/>
                </a:solidFill>
                <a:cs typeface="Arial" charset="0"/>
              </a:rPr>
              <a:t>RF frequency 30.45MHZ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D403AFCD-5231-4E44-9977-B6785EB696B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60731" t="11916" r="21295" b="65188"/>
          <a:stretch/>
        </p:blipFill>
        <p:spPr>
          <a:xfrm>
            <a:off x="4369873" y="4237876"/>
            <a:ext cx="2103207" cy="1507440"/>
          </a:xfrm>
          <a:prstGeom prst="rect">
            <a:avLst/>
          </a:prstGeom>
        </p:spPr>
      </p:pic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56C031E5-5B0A-4B28-821A-1BE844CDE3CD}"/>
              </a:ext>
            </a:extLst>
          </p:cNvPr>
          <p:cNvCxnSpPr>
            <a:cxnSpLocks/>
          </p:cNvCxnSpPr>
          <p:nvPr/>
        </p:nvCxnSpPr>
        <p:spPr>
          <a:xfrm>
            <a:off x="5094565" y="4614851"/>
            <a:ext cx="326911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oneTexte 8">
            <a:extLst>
              <a:ext uri="{FF2B5EF4-FFF2-40B4-BE49-F238E27FC236}">
                <a16:creationId xmlns:a16="http://schemas.microsoft.com/office/drawing/2014/main" id="{3317AE8B-A089-4D11-BFD4-71CCA78C3C15}"/>
              </a:ext>
            </a:extLst>
          </p:cNvPr>
          <p:cNvSpPr txBox="1"/>
          <p:nvPr/>
        </p:nvSpPr>
        <p:spPr>
          <a:xfrm>
            <a:off x="4896420" y="4271857"/>
            <a:ext cx="626813" cy="318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67" dirty="0"/>
              <a:t>33ns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B1236D05-A09B-49F7-8C44-AED12C122C70}"/>
              </a:ext>
            </a:extLst>
          </p:cNvPr>
          <p:cNvSpPr txBox="1"/>
          <p:nvPr/>
        </p:nvSpPr>
        <p:spPr>
          <a:xfrm>
            <a:off x="8492696" y="6835891"/>
            <a:ext cx="1449883" cy="543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67" dirty="0"/>
              <a:t>&lt;I&gt;=1nA</a:t>
            </a:r>
            <a:endParaRPr lang="fr-FR" sz="1467" dirty="0">
              <a:sym typeface="Wingdings"/>
            </a:endParaRPr>
          </a:p>
          <a:p>
            <a:r>
              <a:rPr lang="fr-FR" sz="1467" dirty="0">
                <a:sym typeface="Wingdings"/>
              </a:rPr>
              <a:t>200 H+ /</a:t>
            </a:r>
            <a:r>
              <a:rPr lang="fr-FR" sz="1400" dirty="0" err="1">
                <a:sym typeface="Wingdings"/>
              </a:rPr>
              <a:t>bunch</a:t>
            </a:r>
            <a:endParaRPr lang="fr-FR" sz="1467" dirty="0"/>
          </a:p>
        </p:txBody>
      </p:sp>
    </p:spTree>
    <p:extLst>
      <p:ext uri="{BB962C8B-B14F-4D97-AF65-F5344CB8AC3E}">
        <p14:creationId xmlns:p14="http://schemas.microsoft.com/office/powerpoint/2010/main" val="11515704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6C1301A-564E-4C63-ADC1-7ED07802B6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563" y="146251"/>
            <a:ext cx="9676003" cy="790661"/>
          </a:xfrm>
        </p:spPr>
        <p:txBody>
          <a:bodyPr>
            <a:normAutofit fontScale="90000"/>
          </a:bodyPr>
          <a:lstStyle/>
          <a:p>
            <a:r>
              <a:rPr lang="fr-FR" dirty="0">
                <a:solidFill>
                  <a:schemeClr val="bg1">
                    <a:lumMod val="50000"/>
                  </a:schemeClr>
                </a:solidFill>
              </a:rPr>
              <a:t>La production du faisceau pulsée </a:t>
            </a:r>
            <a:br>
              <a:rPr lang="fr-FR" dirty="0"/>
            </a:br>
            <a:endParaRPr lang="fr-FR" dirty="0"/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0AC761DA-8534-49DE-BC73-83A46D09D8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6118" y="1253067"/>
            <a:ext cx="11711516" cy="4519084"/>
          </a:xfrm>
        </p:spPr>
        <p:txBody>
          <a:bodyPr>
            <a:normAutofit/>
          </a:bodyPr>
          <a:lstStyle/>
          <a:p>
            <a:pPr lvl="0">
              <a:buClr>
                <a:srgbClr val="0033CC"/>
              </a:buClr>
              <a:buFontTx/>
              <a:buChar char="►"/>
            </a:pPr>
            <a:r>
              <a:rPr lang="fr-FR" sz="2133" dirty="0" err="1"/>
              <a:t>Based</a:t>
            </a:r>
            <a:r>
              <a:rPr lang="fr-FR" sz="2133" dirty="0"/>
              <a:t> on a </a:t>
            </a:r>
            <a:r>
              <a:rPr lang="fr-FR" sz="2133" dirty="0" err="1"/>
              <a:t>pulsing</a:t>
            </a:r>
            <a:r>
              <a:rPr lang="fr-FR" sz="2133" dirty="0"/>
              <a:t> system </a:t>
            </a:r>
          </a:p>
          <a:p>
            <a:pPr marL="0" indent="0">
              <a:buClr>
                <a:srgbClr val="0033CC"/>
              </a:buClr>
              <a:buNone/>
            </a:pPr>
            <a:r>
              <a:rPr lang="fr-FR" sz="2133" dirty="0"/>
              <a:t>(</a:t>
            </a:r>
            <a:r>
              <a:rPr lang="fr-FR" sz="2133" dirty="0" err="1"/>
              <a:t>two</a:t>
            </a:r>
            <a:r>
              <a:rPr lang="fr-FR" sz="2133" dirty="0"/>
              <a:t> </a:t>
            </a:r>
            <a:r>
              <a:rPr lang="fr-FR" sz="2133" dirty="0" err="1"/>
              <a:t>parallel</a:t>
            </a:r>
            <a:r>
              <a:rPr lang="fr-FR" sz="2133" dirty="0"/>
              <a:t> </a:t>
            </a:r>
            <a:r>
              <a:rPr lang="fr-FR" sz="2133" dirty="0" err="1"/>
              <a:t>copper</a:t>
            </a:r>
            <a:r>
              <a:rPr lang="fr-FR" sz="2133" dirty="0"/>
              <a:t> plates +high voltage switch ) </a:t>
            </a:r>
          </a:p>
          <a:p>
            <a:pPr marL="0" indent="0">
              <a:buClr>
                <a:srgbClr val="0033CC"/>
              </a:buClr>
              <a:buNone/>
            </a:pPr>
            <a:r>
              <a:rPr lang="fr-FR" sz="2133" dirty="0" err="1"/>
              <a:t>located</a:t>
            </a:r>
            <a:r>
              <a:rPr lang="fr-FR" sz="2133" dirty="0"/>
              <a:t> in the injection part of the cyclotron.</a:t>
            </a:r>
          </a:p>
          <a:p>
            <a:endParaRPr lang="fr-FR" sz="2667" dirty="0"/>
          </a:p>
          <a:p>
            <a:pPr marL="0" indent="0">
              <a:buNone/>
            </a:pPr>
            <a:endParaRPr lang="fr-FR" sz="2667" dirty="0"/>
          </a:p>
          <a:p>
            <a:r>
              <a:rPr lang="fr-FR" sz="2667" dirty="0"/>
              <a:t>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E312802-167C-419A-9121-11ED96D316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931" y="2291304"/>
            <a:ext cx="5818029" cy="3313629"/>
          </a:xfrm>
          <a:prstGeom prst="rect">
            <a:avLst/>
          </a:prstGeom>
        </p:spPr>
      </p:pic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948633BE-4FCA-4B5A-AAE5-1EA0FC5263EE}"/>
              </a:ext>
            </a:extLst>
          </p:cNvPr>
          <p:cNvSpPr txBox="1">
            <a:spLocks/>
          </p:cNvSpPr>
          <p:nvPr/>
        </p:nvSpPr>
        <p:spPr>
          <a:xfrm>
            <a:off x="6664960" y="2266749"/>
            <a:ext cx="6083352" cy="2056555"/>
          </a:xfrm>
          <a:prstGeom prst="rect">
            <a:avLst/>
          </a:prstGeom>
        </p:spPr>
        <p:txBody>
          <a:bodyPr vert="horz" lIns="121920" tIns="60960" rIns="121920" bIns="6096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33CC"/>
              </a:buClr>
              <a:buFontTx/>
              <a:buChar char="►"/>
            </a:pPr>
            <a:r>
              <a:rPr lang="fr-FR" sz="2133" dirty="0" err="1"/>
              <a:t>Designed</a:t>
            </a:r>
            <a:r>
              <a:rPr lang="fr-FR" sz="2133" dirty="0"/>
              <a:t> to </a:t>
            </a:r>
            <a:r>
              <a:rPr lang="fr-FR" sz="2133" dirty="0" err="1"/>
              <a:t>provide</a:t>
            </a:r>
            <a:r>
              <a:rPr lang="fr-FR" sz="2133" dirty="0"/>
              <a:t> a variable </a:t>
            </a:r>
            <a:r>
              <a:rPr lang="fr-FR" sz="2133" dirty="0" err="1"/>
              <a:t>number</a:t>
            </a:r>
            <a:r>
              <a:rPr lang="fr-FR" sz="2133" dirty="0"/>
              <a:t>  </a:t>
            </a:r>
          </a:p>
          <a:p>
            <a:pPr marL="0" indent="0">
              <a:buClr>
                <a:srgbClr val="0033CC"/>
              </a:buClr>
              <a:buNone/>
            </a:pPr>
            <a:r>
              <a:rPr lang="fr-FR" sz="2133" dirty="0"/>
              <a:t>of trains of </a:t>
            </a:r>
            <a:r>
              <a:rPr lang="fr-FR" sz="2133" dirty="0" err="1"/>
              <a:t>bunches</a:t>
            </a:r>
            <a:r>
              <a:rPr lang="fr-FR" sz="2133" dirty="0"/>
              <a:t> </a:t>
            </a:r>
            <a:r>
              <a:rPr lang="fr-FR" sz="2133" dirty="0" err="1"/>
              <a:t>from</a:t>
            </a:r>
            <a:r>
              <a:rPr lang="fr-FR" sz="2133" dirty="0"/>
              <a:t> an initial</a:t>
            </a:r>
          </a:p>
          <a:p>
            <a:pPr marL="0" indent="0">
              <a:buClr>
                <a:srgbClr val="0033CC"/>
              </a:buClr>
              <a:buNone/>
            </a:pPr>
            <a:r>
              <a:rPr lang="fr-FR" sz="2133" dirty="0"/>
              <a:t> </a:t>
            </a:r>
            <a:r>
              <a:rPr lang="fr-FR" sz="2133" dirty="0" err="1"/>
              <a:t>continuous</a:t>
            </a:r>
            <a:r>
              <a:rPr lang="fr-FR" sz="2133" dirty="0"/>
              <a:t> </a:t>
            </a:r>
            <a:r>
              <a:rPr lang="fr-FR" sz="2133" dirty="0" err="1"/>
              <a:t>bunch</a:t>
            </a:r>
            <a:r>
              <a:rPr lang="fr-FR" sz="2133" dirty="0"/>
              <a:t> structure (30,45 MHZ)</a:t>
            </a:r>
          </a:p>
          <a:p>
            <a:endParaRPr lang="fr-FR" sz="1867" dirty="0"/>
          </a:p>
          <a:p>
            <a:endParaRPr lang="fr-FR" sz="1867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06F8C4E-D905-4FE6-BF6F-17623ADBB994}"/>
              </a:ext>
            </a:extLst>
          </p:cNvPr>
          <p:cNvSpPr/>
          <p:nvPr/>
        </p:nvSpPr>
        <p:spPr>
          <a:xfrm>
            <a:off x="6736080" y="4663008"/>
            <a:ext cx="545592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/>
              <a:t>F. poirier et al., “the injection and chopper-</a:t>
            </a:r>
            <a:r>
              <a:rPr lang="fr-FR" sz="1400" dirty="0" err="1"/>
              <a:t>based</a:t>
            </a:r>
            <a:r>
              <a:rPr lang="fr-FR" sz="1400" dirty="0"/>
              <a:t> system at </a:t>
            </a:r>
            <a:r>
              <a:rPr lang="fr-FR" sz="1400" dirty="0" err="1"/>
              <a:t>arronax</a:t>
            </a:r>
            <a:endParaRPr lang="fr-FR" sz="1400" dirty="0"/>
          </a:p>
          <a:p>
            <a:r>
              <a:rPr lang="fr-FR" sz="1400" dirty="0"/>
              <a:t> c70xp cyclotron” , </a:t>
            </a:r>
          </a:p>
          <a:p>
            <a:r>
              <a:rPr lang="fr-FR" sz="1400" dirty="0"/>
              <a:t>cyc19, sept. 2019, doi:10.18429/jacow-cyclotrons2019-tup006</a:t>
            </a:r>
          </a:p>
        </p:txBody>
      </p:sp>
    </p:spTree>
    <p:extLst>
      <p:ext uri="{BB962C8B-B14F-4D97-AF65-F5344CB8AC3E}">
        <p14:creationId xmlns:p14="http://schemas.microsoft.com/office/powerpoint/2010/main" val="7281448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C705558-EEB6-4C13-920C-7FE4BA32BE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bg1">
                    <a:lumMod val="50000"/>
                  </a:schemeClr>
                </a:solidFill>
              </a:rPr>
              <a:t>Les caractéristiques du faisceau pulsée</a:t>
            </a:r>
            <a:br>
              <a:rPr lang="fr-FR" dirty="0">
                <a:solidFill>
                  <a:schemeClr val="bg1">
                    <a:lumMod val="50000"/>
                  </a:schemeClr>
                </a:solidFill>
              </a:rPr>
            </a:br>
            <a:endParaRPr lang="fr-FR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C120D630-0FD2-4A04-9267-5921B5C25F1C}"/>
              </a:ext>
            </a:extLst>
          </p:cNvPr>
          <p:cNvGrpSpPr/>
          <p:nvPr/>
        </p:nvGrpSpPr>
        <p:grpSpPr>
          <a:xfrm>
            <a:off x="315041" y="1259843"/>
            <a:ext cx="7914560" cy="2600957"/>
            <a:chOff x="251520" y="1272542"/>
            <a:chExt cx="6975685" cy="2228466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231AC1C6-0B01-40F3-99F1-EE76F697F5F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4872" y="1272542"/>
              <a:ext cx="6858000" cy="805162"/>
            </a:xfrm>
            <a:prstGeom prst="rect">
              <a:avLst/>
            </a:prstGeom>
          </p:spPr>
        </p:pic>
        <p:grpSp>
          <p:nvGrpSpPr>
            <p:cNvPr id="5" name="Groupe 4">
              <a:extLst>
                <a:ext uri="{FF2B5EF4-FFF2-40B4-BE49-F238E27FC236}">
                  <a16:creationId xmlns:a16="http://schemas.microsoft.com/office/drawing/2014/main" id="{724F5551-4B56-4ECB-AE43-2EDDDA625361}"/>
                </a:ext>
              </a:extLst>
            </p:cNvPr>
            <p:cNvGrpSpPr/>
            <p:nvPr/>
          </p:nvGrpSpPr>
          <p:grpSpPr>
            <a:xfrm>
              <a:off x="251520" y="2010846"/>
              <a:ext cx="6836805" cy="1490162"/>
              <a:chOff x="-65909" y="4278983"/>
              <a:chExt cx="9115740" cy="1986882"/>
            </a:xfrm>
          </p:grpSpPr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089EE224-5C02-4212-8E86-E7ED4709D342}"/>
                  </a:ext>
                </a:extLst>
              </p:cNvPr>
              <p:cNvSpPr txBox="1"/>
              <p:nvPr/>
            </p:nvSpPr>
            <p:spPr>
              <a:xfrm>
                <a:off x="-65909" y="4368126"/>
                <a:ext cx="4133484" cy="4337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67" b="1" dirty="0"/>
                  <a:t>Parameters “we play with” </a:t>
                </a:r>
                <a:endParaRPr lang="fr-FR" sz="1867" b="1" dirty="0"/>
              </a:p>
            </p:txBody>
          </p:sp>
          <p:pic>
            <p:nvPicPr>
              <p:cNvPr id="7" name="Image 6">
                <a:extLst>
                  <a:ext uri="{FF2B5EF4-FFF2-40B4-BE49-F238E27FC236}">
                    <a16:creationId xmlns:a16="http://schemas.microsoft.com/office/drawing/2014/main" id="{47E759DD-2354-4664-A14D-00F6C77C68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230" y="4799015"/>
                <a:ext cx="9044601" cy="1466850"/>
              </a:xfrm>
              <a:prstGeom prst="rect">
                <a:avLst/>
              </a:prstGeom>
            </p:spPr>
          </p:pic>
          <p:cxnSp>
            <p:nvCxnSpPr>
              <p:cNvPr id="8" name="Connecteur droit 7">
                <a:extLst>
                  <a:ext uri="{FF2B5EF4-FFF2-40B4-BE49-F238E27FC236}">
                    <a16:creationId xmlns:a16="http://schemas.microsoft.com/office/drawing/2014/main" id="{6FE8D702-C534-40C1-9754-747BDBF185EE}"/>
                  </a:ext>
                </a:extLst>
              </p:cNvPr>
              <p:cNvCxnSpPr/>
              <p:nvPr/>
            </p:nvCxnSpPr>
            <p:spPr>
              <a:xfrm>
                <a:off x="3275856" y="4293096"/>
                <a:ext cx="0" cy="576064"/>
              </a:xfrm>
              <a:prstGeom prst="line">
                <a:avLst/>
              </a:prstGeom>
              <a:ln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Connecteur droit 8">
                <a:extLst>
                  <a:ext uri="{FF2B5EF4-FFF2-40B4-BE49-F238E27FC236}">
                    <a16:creationId xmlns:a16="http://schemas.microsoft.com/office/drawing/2014/main" id="{353B03FD-A2E7-4657-A9C7-1A930059D0CC}"/>
                  </a:ext>
                </a:extLst>
              </p:cNvPr>
              <p:cNvCxnSpPr/>
              <p:nvPr/>
            </p:nvCxnSpPr>
            <p:spPr>
              <a:xfrm>
                <a:off x="3635896" y="4293096"/>
                <a:ext cx="0" cy="576064"/>
              </a:xfrm>
              <a:prstGeom prst="line">
                <a:avLst/>
              </a:prstGeom>
              <a:ln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Connecteur droit 9">
                <a:extLst>
                  <a:ext uri="{FF2B5EF4-FFF2-40B4-BE49-F238E27FC236}">
                    <a16:creationId xmlns:a16="http://schemas.microsoft.com/office/drawing/2014/main" id="{C9953AA8-5DC4-484A-A78B-428EB7587C78}"/>
                  </a:ext>
                </a:extLst>
              </p:cNvPr>
              <p:cNvCxnSpPr/>
              <p:nvPr/>
            </p:nvCxnSpPr>
            <p:spPr>
              <a:xfrm>
                <a:off x="4860032" y="4293096"/>
                <a:ext cx="0" cy="576064"/>
              </a:xfrm>
              <a:prstGeom prst="line">
                <a:avLst/>
              </a:prstGeom>
              <a:ln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Connecteur droit 10">
                <a:extLst>
                  <a:ext uri="{FF2B5EF4-FFF2-40B4-BE49-F238E27FC236}">
                    <a16:creationId xmlns:a16="http://schemas.microsoft.com/office/drawing/2014/main" id="{958A8DC0-D767-43E3-AC16-DE31BF5E4FE2}"/>
                  </a:ext>
                </a:extLst>
              </p:cNvPr>
              <p:cNvCxnSpPr/>
              <p:nvPr/>
            </p:nvCxnSpPr>
            <p:spPr>
              <a:xfrm>
                <a:off x="8100392" y="4350452"/>
                <a:ext cx="0" cy="878748"/>
              </a:xfrm>
              <a:prstGeom prst="line">
                <a:avLst/>
              </a:prstGeom>
              <a:ln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Connecteur droit 11">
                <a:extLst>
                  <a:ext uri="{FF2B5EF4-FFF2-40B4-BE49-F238E27FC236}">
                    <a16:creationId xmlns:a16="http://schemas.microsoft.com/office/drawing/2014/main" id="{88F28C12-2016-4EE4-948C-684A114B75B1}"/>
                  </a:ext>
                </a:extLst>
              </p:cNvPr>
              <p:cNvCxnSpPr/>
              <p:nvPr/>
            </p:nvCxnSpPr>
            <p:spPr>
              <a:xfrm>
                <a:off x="8748464" y="4293096"/>
                <a:ext cx="0" cy="936104"/>
              </a:xfrm>
              <a:prstGeom prst="line">
                <a:avLst/>
              </a:prstGeom>
              <a:ln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Connecteur droit 12">
                <a:extLst>
                  <a:ext uri="{FF2B5EF4-FFF2-40B4-BE49-F238E27FC236}">
                    <a16:creationId xmlns:a16="http://schemas.microsoft.com/office/drawing/2014/main" id="{98270779-BA54-4819-9EFD-1DB938D37830}"/>
                  </a:ext>
                </a:extLst>
              </p:cNvPr>
              <p:cNvCxnSpPr/>
              <p:nvPr/>
            </p:nvCxnSpPr>
            <p:spPr>
              <a:xfrm>
                <a:off x="8437282" y="4304671"/>
                <a:ext cx="0" cy="576064"/>
              </a:xfrm>
              <a:prstGeom prst="line">
                <a:avLst/>
              </a:prstGeom>
              <a:ln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Connecteur droit 13">
                <a:extLst>
                  <a:ext uri="{FF2B5EF4-FFF2-40B4-BE49-F238E27FC236}">
                    <a16:creationId xmlns:a16="http://schemas.microsoft.com/office/drawing/2014/main" id="{762E4061-AE58-4385-B878-A7FB1EEE50F3}"/>
                  </a:ext>
                </a:extLst>
              </p:cNvPr>
              <p:cNvCxnSpPr/>
              <p:nvPr/>
            </p:nvCxnSpPr>
            <p:spPr>
              <a:xfrm>
                <a:off x="3779912" y="4278983"/>
                <a:ext cx="0" cy="878748"/>
              </a:xfrm>
              <a:prstGeom prst="line">
                <a:avLst/>
              </a:prstGeom>
              <a:ln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Connecteur droit 14">
                <a:extLst>
                  <a:ext uri="{FF2B5EF4-FFF2-40B4-BE49-F238E27FC236}">
                    <a16:creationId xmlns:a16="http://schemas.microsoft.com/office/drawing/2014/main" id="{F60887A6-6668-48F7-8710-19A0EE225310}"/>
                  </a:ext>
                </a:extLst>
              </p:cNvPr>
              <p:cNvCxnSpPr/>
              <p:nvPr/>
            </p:nvCxnSpPr>
            <p:spPr>
              <a:xfrm>
                <a:off x="5675270" y="4278983"/>
                <a:ext cx="0" cy="878748"/>
              </a:xfrm>
              <a:prstGeom prst="line">
                <a:avLst/>
              </a:prstGeom>
              <a:ln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Connecteur droit 15">
                <a:extLst>
                  <a:ext uri="{FF2B5EF4-FFF2-40B4-BE49-F238E27FC236}">
                    <a16:creationId xmlns:a16="http://schemas.microsoft.com/office/drawing/2014/main" id="{34CA729B-65F6-45D2-8279-9B1C6CAA3070}"/>
                  </a:ext>
                </a:extLst>
              </p:cNvPr>
              <p:cNvCxnSpPr/>
              <p:nvPr/>
            </p:nvCxnSpPr>
            <p:spPr>
              <a:xfrm>
                <a:off x="4969323" y="4293096"/>
                <a:ext cx="0" cy="878748"/>
              </a:xfrm>
              <a:prstGeom prst="line">
                <a:avLst/>
              </a:prstGeom>
              <a:ln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9177FD45-281C-4712-9953-D94EF56EAFD0}"/>
                </a:ext>
              </a:extLst>
            </p:cNvPr>
            <p:cNvSpPr txBox="1"/>
            <p:nvPr/>
          </p:nvSpPr>
          <p:spPr>
            <a:xfrm>
              <a:off x="6874618" y="2243221"/>
              <a:ext cx="352587" cy="1318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" dirty="0" err="1"/>
                <a:t>F.Poirier</a:t>
              </a:r>
              <a:endParaRPr lang="fr-FR" sz="400" dirty="0"/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93A43336-E689-48CF-A71F-8435462C1AEA}"/>
                </a:ext>
              </a:extLst>
            </p:cNvPr>
            <p:cNvSpPr txBox="1"/>
            <p:nvPr/>
          </p:nvSpPr>
          <p:spPr>
            <a:xfrm>
              <a:off x="2675732" y="2203193"/>
              <a:ext cx="457176" cy="3252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867" dirty="0">
                  <a:solidFill>
                    <a:srgbClr val="0066FF"/>
                  </a:solidFill>
                </a:rPr>
                <a:t>DT</a:t>
              </a:r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2AA9B1E3-5C68-444B-8F42-26CB91B97287}"/>
                </a:ext>
              </a:extLst>
            </p:cNvPr>
            <p:cNvSpPr txBox="1"/>
            <p:nvPr/>
          </p:nvSpPr>
          <p:spPr>
            <a:xfrm>
              <a:off x="4050829" y="2392316"/>
              <a:ext cx="526106" cy="3252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867" dirty="0">
                  <a:solidFill>
                    <a:srgbClr val="0066FF"/>
                  </a:solidFill>
                </a:rPr>
                <a:t>DIT</a:t>
              </a:r>
            </a:p>
          </p:txBody>
        </p:sp>
      </p:grpSp>
      <p:sp>
        <p:nvSpPr>
          <p:cNvPr id="21" name="Espace réservé du contenu 2">
            <a:extLst>
              <a:ext uri="{FF2B5EF4-FFF2-40B4-BE49-F238E27FC236}">
                <a16:creationId xmlns:a16="http://schemas.microsoft.com/office/drawing/2014/main" id="{90BB41A4-84BB-413F-9815-4A021E4DBA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8962" y="4012878"/>
            <a:ext cx="11711516" cy="1408855"/>
          </a:xfrm>
        </p:spPr>
        <p:txBody>
          <a:bodyPr>
            <a:normAutofit/>
          </a:bodyPr>
          <a:lstStyle/>
          <a:p>
            <a:pPr lvl="0">
              <a:buClr>
                <a:srgbClr val="0033CC"/>
              </a:buClr>
              <a:buFontTx/>
              <a:buChar char="►"/>
            </a:pPr>
            <a:r>
              <a:rPr lang="fr-FR" dirty="0"/>
              <a:t>to </a:t>
            </a:r>
            <a:r>
              <a:rPr lang="fr-FR" dirty="0" err="1"/>
              <a:t>modify</a:t>
            </a:r>
            <a:r>
              <a:rPr lang="fr-FR" dirty="0"/>
              <a:t> the Duration of the Train (DT) (1µs to </a:t>
            </a:r>
            <a:r>
              <a:rPr lang="fr-FR" dirty="0" err="1"/>
              <a:t>continuous</a:t>
            </a:r>
            <a:r>
              <a:rPr lang="fr-FR" dirty="0"/>
              <a:t>), the répétition </a:t>
            </a:r>
            <a:r>
              <a:rPr lang="fr-FR" dirty="0" err="1"/>
              <a:t>frequency</a:t>
            </a:r>
            <a:r>
              <a:rPr lang="fr-FR" dirty="0"/>
              <a:t> (10Hz - 50KHz) and the Duration Inter-Train (DIT &gt;DT).</a:t>
            </a:r>
          </a:p>
          <a:p>
            <a:pPr lvl="0">
              <a:buClr>
                <a:srgbClr val="0033CC"/>
              </a:buClr>
              <a:buFontTx/>
              <a:buChar char="►"/>
            </a:pPr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315E13A-B754-4CBC-9960-980186D0EFCD}"/>
              </a:ext>
            </a:extLst>
          </p:cNvPr>
          <p:cNvSpPr/>
          <p:nvPr/>
        </p:nvSpPr>
        <p:spPr>
          <a:xfrm>
            <a:off x="779345" y="5421732"/>
            <a:ext cx="96788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/>
              <a:t>F. poirier et al., “the injection and chopper-</a:t>
            </a:r>
            <a:r>
              <a:rPr lang="fr-FR" sz="1400" dirty="0" err="1"/>
              <a:t>based</a:t>
            </a:r>
            <a:r>
              <a:rPr lang="fr-FR" sz="1400" dirty="0"/>
              <a:t> system at </a:t>
            </a:r>
            <a:r>
              <a:rPr lang="fr-FR" sz="1400" dirty="0" err="1"/>
              <a:t>arronax</a:t>
            </a:r>
            <a:r>
              <a:rPr lang="fr-FR" sz="1400" dirty="0"/>
              <a:t> c70xp cyclotron” , cyc19, sept. 2019, doi:10.18429/jacow-cyclotrons2019-tup006</a:t>
            </a:r>
          </a:p>
        </p:txBody>
      </p:sp>
    </p:spTree>
    <p:extLst>
      <p:ext uri="{BB962C8B-B14F-4D97-AF65-F5344CB8AC3E}">
        <p14:creationId xmlns:p14="http://schemas.microsoft.com/office/powerpoint/2010/main" val="3441577967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215</TotalTime>
  <Words>1357</Words>
  <Application>Microsoft Office PowerPoint</Application>
  <PresentationFormat>Grand écran</PresentationFormat>
  <Paragraphs>298</Paragraphs>
  <Slides>24</Slides>
  <Notes>2</Notes>
  <HiddenSlides>0</HiddenSlides>
  <MMClips>1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24</vt:i4>
      </vt:variant>
    </vt:vector>
  </HeadingPairs>
  <TitlesOfParts>
    <vt:vector size="30" baseType="lpstr">
      <vt:lpstr>Arial</vt:lpstr>
      <vt:lpstr>Calibri</vt:lpstr>
      <vt:lpstr>Calibri Light</vt:lpstr>
      <vt:lpstr>Courier New</vt:lpstr>
      <vt:lpstr>Wingdings</vt:lpstr>
      <vt:lpstr>Thème Office</vt:lpstr>
      <vt:lpstr>Plan </vt:lpstr>
      <vt:lpstr>Définition de la radiothérapie flash</vt:lpstr>
      <vt:lpstr>De plus en plus d’observations biologiques…</vt:lpstr>
      <vt:lpstr>MAIS L’EFFET FLASH N’EST pas toujours observé !</vt:lpstr>
      <vt:lpstr>Présentation PowerPoint</vt:lpstr>
      <vt:lpstr>Le projet de radiothérapie flash à Nantes</vt:lpstr>
      <vt:lpstr>Les caractéristiques du faisceau d’Arronax </vt:lpstr>
      <vt:lpstr>La production du faisceau pulsée  </vt:lpstr>
      <vt:lpstr>Les caractéristiques du faisceau pulsée </vt:lpstr>
      <vt:lpstr>APPLICATIONS - RADIOBIOLOGIE : œufs de poisson-zèbre</vt:lpstr>
      <vt:lpstr>APPLICATIONS - RADIOBIOLOGIE : œufs de poisson-zèbre</vt:lpstr>
      <vt:lpstr>L’homogéneité de la fluence et débit de la dose</vt:lpstr>
      <vt:lpstr>Dosimétrie</vt:lpstr>
      <vt:lpstr>Dosimétrie par film</vt:lpstr>
      <vt:lpstr>Beam monitoring with air fluorescence </vt:lpstr>
      <vt:lpstr>Le dispositif de mesure avec les PM à Arronax</vt:lpstr>
      <vt:lpstr>Pulsed beam monitoring (temporal structure measurement)</vt:lpstr>
      <vt:lpstr>Pulsed beam monitoring (temporal structure measurement)</vt:lpstr>
      <vt:lpstr>Validation Faraday Cup (FC) vs. Na24 activity (A0)</vt:lpstr>
      <vt:lpstr>Présentation PowerPoint</vt:lpstr>
      <vt:lpstr>Présentation PowerPoint</vt:lpstr>
      <vt:lpstr>Conclusions</vt:lpstr>
      <vt:lpstr>Aknowledgements</vt:lpstr>
      <vt:lpstr>APPLICATIONS - RADIOBIOLOGIE : œufs de poisson-zèbre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koumeir</dc:creator>
  <cp:lastModifiedBy>koumeir</cp:lastModifiedBy>
  <cp:revision>30</cp:revision>
  <dcterms:created xsi:type="dcterms:W3CDTF">2022-04-07T21:22:47Z</dcterms:created>
  <dcterms:modified xsi:type="dcterms:W3CDTF">2022-04-08T09:18:57Z</dcterms:modified>
</cp:coreProperties>
</file>