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2"/>
  </p:notesMasterIdLst>
  <p:sldIdLst>
    <p:sldId id="498" r:id="rId3"/>
    <p:sldId id="540" r:id="rId4"/>
    <p:sldId id="543" r:id="rId5"/>
    <p:sldId id="541" r:id="rId6"/>
    <p:sldId id="545" r:id="rId7"/>
    <p:sldId id="542" r:id="rId8"/>
    <p:sldId id="546" r:id="rId9"/>
    <p:sldId id="544" r:id="rId10"/>
    <p:sldId id="293" r:id="rId11"/>
    <p:sldId id="547" r:id="rId12"/>
    <p:sldId id="292" r:id="rId13"/>
    <p:sldId id="500" r:id="rId14"/>
    <p:sldId id="524" r:id="rId15"/>
    <p:sldId id="525" r:id="rId16"/>
    <p:sldId id="538" r:id="rId17"/>
    <p:sldId id="316" r:id="rId18"/>
    <p:sldId id="268" r:id="rId19"/>
    <p:sldId id="548" r:id="rId20"/>
    <p:sldId id="552" r:id="rId21"/>
    <p:sldId id="553" r:id="rId22"/>
    <p:sldId id="549" r:id="rId23"/>
    <p:sldId id="551" r:id="rId24"/>
    <p:sldId id="258" r:id="rId25"/>
    <p:sldId id="257" r:id="rId26"/>
    <p:sldId id="550" r:id="rId27"/>
    <p:sldId id="555" r:id="rId28"/>
    <p:sldId id="556" r:id="rId29"/>
    <p:sldId id="557" r:id="rId30"/>
    <p:sldId id="558" r:id="rId31"/>
    <p:sldId id="559" r:id="rId32"/>
    <p:sldId id="507" r:id="rId33"/>
    <p:sldId id="506" r:id="rId34"/>
    <p:sldId id="486" r:id="rId35"/>
    <p:sldId id="427" r:id="rId36"/>
    <p:sldId id="487" r:id="rId37"/>
    <p:sldId id="532" r:id="rId38"/>
    <p:sldId id="554" r:id="rId39"/>
    <p:sldId id="422" r:id="rId40"/>
    <p:sldId id="536" r:id="rId41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A NEGRA" initials="DN" lastIdx="1" clrIdx="0">
    <p:extLst>
      <p:ext uri="{19B8F6BF-5375-455C-9EA6-DF929625EA0E}">
        <p15:presenceInfo xmlns:p15="http://schemas.microsoft.com/office/powerpoint/2012/main" userId="S-1-5-21-4087870506-3340583420-3770169302-32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00CC"/>
    <a:srgbClr val="3399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8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4A65411-F2C2-4C82-B125-BF2AE1021548}" type="datetimeFigureOut">
              <a:rPr lang="en-GB" smtClean="0"/>
              <a:t>08/04/2022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EACC702-2056-4440-A62E-DB70F4B3116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85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8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slide to compare </a:t>
            </a:r>
            <a:r>
              <a:rPr lang="fr-FR" dirty="0" err="1"/>
              <a:t>with</a:t>
            </a:r>
            <a:r>
              <a:rPr lang="fr-FR" dirty="0"/>
              <a:t> glycine if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remember</a:t>
            </a:r>
            <a:r>
              <a:rPr lang="fr-FR" dirty="0"/>
              <a:t> the first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presented</a:t>
            </a:r>
            <a:r>
              <a:rPr lang="fr-FR" dirty="0"/>
              <a:t> in </a:t>
            </a:r>
            <a:r>
              <a:rPr lang="fr-FR" dirty="0" err="1"/>
              <a:t>my</a:t>
            </a:r>
            <a:r>
              <a:rPr lang="fr-FR" dirty="0"/>
              <a:t> talk the images are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glycine and </a:t>
            </a:r>
            <a:r>
              <a:rPr lang="fr-FR" dirty="0" err="1"/>
              <a:t>this</a:t>
            </a:r>
            <a:r>
              <a:rPr lang="fr-FR" dirty="0"/>
              <a:t> large </a:t>
            </a:r>
            <a:r>
              <a:rPr lang="fr-FR" dirty="0" err="1"/>
              <a:t>molecule</a:t>
            </a:r>
            <a:r>
              <a:rPr lang="fr-FR" dirty="0"/>
              <a:t> in </a:t>
            </a:r>
            <a:r>
              <a:rPr lang="fr-FR" dirty="0" err="1"/>
              <a:t>negative</a:t>
            </a:r>
            <a:r>
              <a:rPr lang="fr-FR" dirty="0"/>
              <a:t> mode !</a:t>
            </a:r>
          </a:p>
          <a:p>
            <a:pPr defTabSz="99047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GB" sz="1300" dirty="0"/>
              <a:t>Curtain emission for intact molecules, perpendicular emission for adduct with very low initial energy and the small fragment large radial energy and emission in the direction of the projectile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53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cette voie nous suivons la procédure de l’IJCLAB avec la demande d’un Codec au dernier trimestre les contacts sont pris pour la réalisation, l’étude de faisabilité a été réalisée en collaboration avec le TAMU en 2015.</a:t>
            </a:r>
          </a:p>
          <a:p>
            <a:endParaRPr lang="fr-FR" dirty="0"/>
          </a:p>
          <a:p>
            <a:r>
              <a:rPr lang="fr-FR" dirty="0"/>
              <a:t>CMP avec microscopie </a:t>
            </a:r>
            <a:r>
              <a:rPr lang="fr-FR" dirty="0" err="1"/>
              <a:t>environmental</a:t>
            </a:r>
            <a:r>
              <a:rPr lang="fr-FR" dirty="0"/>
              <a:t> et MALDI dans les mêmes conditions isomères isobares…..Ion mobilité&gt;&gt;&gt;&gt;</a:t>
            </a:r>
            <a:r>
              <a:rPr lang="fr-FR" dirty="0" err="1"/>
              <a:t>icp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A920F-5361-4FE4-99A7-EE7A2FB06C7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07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E95490-6556-4898-A73D-9190B8E7C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79C3A4-AD63-4A2E-A6EF-49CC6994F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5EE821-AA38-4154-8978-B40AEACED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EBEA36-7486-4B2B-B30D-C6BB3A27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EF3956-C54F-4DC4-A61A-5997C170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69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729DB-0533-4128-8DE5-FEA982D4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E6FDC9-62E6-4E6F-A16C-D0955D061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CA9279-9BED-468F-90DF-F14E6887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1B3BC7-BDE7-49B7-AE98-3B86E89A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5C6BEC-7FFE-4FA9-BB1F-79C37085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2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36B8F30-A5D6-4D92-BA4F-A571F069E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ECE655-C385-4439-BD06-A32EA50EF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7BE4AB-B108-4432-AC06-EAB8E6C52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4A6C10-4F71-4FBB-A5E3-2AEB8759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7BB7DD-23E9-46F3-A743-6B18163C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32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0959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04433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9008556" y="544889"/>
            <a:ext cx="488966" cy="2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92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2971799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7" y="6493267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pied de page 7"/>
          <p:cNvSpPr txBox="1">
            <a:spLocks/>
          </p:cNvSpPr>
          <p:nvPr userDrawn="1"/>
        </p:nvSpPr>
        <p:spPr>
          <a:xfrm>
            <a:off x="3497666" y="6640396"/>
            <a:ext cx="5541624" cy="364730"/>
          </a:xfrm>
          <a:prstGeom prst="rect">
            <a:avLst/>
          </a:prstGeom>
        </p:spPr>
        <p:txBody>
          <a:bodyPr vert="horz" lIns="103486" tIns="51743" rIns="103486" bIns="51743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fr-FR" sz="1358" dirty="0"/>
          </a:p>
        </p:txBody>
      </p:sp>
    </p:spTree>
    <p:extLst>
      <p:ext uri="{BB962C8B-B14F-4D97-AF65-F5344CB8AC3E}">
        <p14:creationId xmlns:p14="http://schemas.microsoft.com/office/powerpoint/2010/main" val="1282135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127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9008556" y="544889"/>
            <a:ext cx="488966" cy="2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92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0775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25021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6911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5B0B6-9772-4B01-8DB5-AE340F9A7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50A54-4A01-4895-BDCE-8318AEA59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8364EB-1484-42CF-A7EC-4F0728C9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D253A1-2F33-4CA8-AF48-D69A0283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E50E85-4AB2-48B2-A1B0-AD08302C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348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IJCLAB 2022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578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IJCLAB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886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>
              <a:defRPr sz="3621"/>
            </a:lvl1pPr>
            <a:lvl2pPr>
              <a:defRPr sz="3169"/>
            </a:lvl2pPr>
            <a:lvl3pPr>
              <a:defRPr sz="2716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IJCLAB 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542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 marL="0" indent="0">
              <a:buNone/>
              <a:defRPr sz="3621"/>
            </a:lvl1pPr>
            <a:lvl2pPr marL="517413" indent="0">
              <a:buNone/>
              <a:defRPr sz="3169"/>
            </a:lvl2pPr>
            <a:lvl3pPr marL="1034826" indent="0">
              <a:buNone/>
              <a:defRPr sz="2716"/>
            </a:lvl3pPr>
            <a:lvl4pPr marL="1552240" indent="0">
              <a:buNone/>
              <a:defRPr sz="2263"/>
            </a:lvl4pPr>
            <a:lvl5pPr marL="2069653" indent="0">
              <a:buNone/>
              <a:defRPr sz="2263"/>
            </a:lvl5pPr>
            <a:lvl6pPr marL="2587066" indent="0">
              <a:buNone/>
              <a:defRPr sz="2263"/>
            </a:lvl6pPr>
            <a:lvl7pPr marL="3104479" indent="0">
              <a:buNone/>
              <a:defRPr sz="2263"/>
            </a:lvl7pPr>
            <a:lvl8pPr marL="3621893" indent="0">
              <a:buNone/>
              <a:defRPr sz="2263"/>
            </a:lvl8pPr>
            <a:lvl9pPr marL="4139306" indent="0">
              <a:buNone/>
              <a:defRPr sz="2263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IJCLAB 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77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IJCLAB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51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485" y="364731"/>
            <a:ext cx="2628485" cy="581232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9032" y="364731"/>
            <a:ext cx="7712976" cy="581232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IJCLAB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083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8869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8994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7EFB6-4B0D-450A-A994-8C2E37F7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5" y="619050"/>
            <a:ext cx="11799276" cy="621862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8D81DD-0B15-4068-9E37-7D155FCBA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54" y="1404644"/>
            <a:ext cx="11799276" cy="5398088"/>
          </a:xfrm>
        </p:spPr>
        <p:txBody>
          <a:bodyPr>
            <a:normAutofit/>
          </a:bodyPr>
          <a:lstStyle>
            <a:lvl1pPr marL="228600" indent="-228600">
              <a:buClr>
                <a:srgbClr val="920000"/>
              </a:buClr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85800" indent="-228600">
              <a:buClr>
                <a:srgbClr val="920000"/>
              </a:buClr>
              <a:buSzPct val="74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33B3C7-BAA6-4DB1-9E46-59D038329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55268"/>
            <a:ext cx="2522054" cy="400050"/>
          </a:xfrm>
          <a:prstGeom prst="rect">
            <a:avLst/>
          </a:prstGeom>
        </p:spPr>
      </p:pic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9F775DE-585E-470E-A50D-19AFB4837303}"/>
              </a:ext>
            </a:extLst>
          </p:cNvPr>
          <p:cNvSpPr txBox="1">
            <a:spLocks/>
          </p:cNvSpPr>
          <p:nvPr/>
        </p:nvSpPr>
        <p:spPr>
          <a:xfrm>
            <a:off x="11747296" y="-315"/>
            <a:ext cx="444704" cy="474683"/>
          </a:xfrm>
          <a:prstGeom prst="rect">
            <a:avLst/>
          </a:prstGeom>
          <a:solidFill>
            <a:srgbClr val="920000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800" b="1" kern="1200">
                <a:solidFill>
                  <a:srgbClr val="84A0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1D0DC6-9E1C-48F9-80B9-05D26B772569}" type="slidenum">
              <a:rPr lang="cs-CZ" sz="1700" smtClean="0">
                <a:solidFill>
                  <a:schemeClr val="bg1"/>
                </a:solidFill>
              </a:rPr>
              <a:pPr/>
              <a:t>‹N°›</a:t>
            </a:fld>
            <a:endParaRPr lang="cs-CZ" sz="1700" dirty="0">
              <a:solidFill>
                <a:schemeClr val="bg1"/>
              </a:solidFill>
            </a:endParaRPr>
          </a:p>
        </p:txBody>
      </p:sp>
      <p:sp>
        <p:nvSpPr>
          <p:cNvPr id="10" name="Zástupný symbol pro text 7" title="Jméno kapitoly">
            <a:extLst>
              <a:ext uri="{FF2B5EF4-FFF2-40B4-BE49-F238E27FC236}">
                <a16:creationId xmlns:a16="http://schemas.microsoft.com/office/drawing/2014/main" id="{F4830551-3E61-40E1-A4FF-8197AFC91F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054" y="55268"/>
            <a:ext cx="8843595" cy="4191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 cap="none" baseline="0">
                <a:solidFill>
                  <a:srgbClr val="92000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869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F89DD-A7FA-4914-A2A0-90E2AF5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BF4ADB-EAB2-4737-81D1-E7E0971D0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DE7A40-140C-4CF0-8523-1142D18B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BEDDD8-9723-4271-8AE2-E6CF5A7B7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E8D53-EDE3-436C-8CAC-1D53EDDF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04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DF5D3-1A19-44C9-9D32-2CC0F0CA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387DE3-B4CF-4E97-BE75-9D2801864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B4B445-F7DE-4CE7-8A65-CA8C34D0F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24E7FA-04A7-4D2C-99B0-9DC5CEAA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A0DA49-AEBA-4DAE-A053-0393D0D4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B34BD3-794C-418F-8E8E-0118F4F0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09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A635E-828D-47B3-8297-EDF32F72C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A46292-49EC-4030-B856-D79EB876D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6995FF-1CDB-4576-A6F8-D5F20883E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C4D58D-AFA2-4AB1-B658-7CFAA3363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8A826A9-F073-47AB-B599-F21D75788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908156-C85A-44A1-A586-8A683429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521112-A78F-4BFE-8517-404E3291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5FD970-899C-4D23-833C-77B6D8E7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70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E74357-4692-4467-8830-2E46818A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61FA04B-506A-4CDB-AB09-64EA43891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984532-E91D-4379-8025-A0333B8A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B3578E-2D1B-4DB2-8BAF-0C108DA0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4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4FAD70-290F-440D-BF79-6E62F2D5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D5EB48-1979-4310-A92D-8D7EF86C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7C8A75-364E-44AB-B8D3-D87A6B59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6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3D061-A5FE-4BDB-B15B-96DCD823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8D9D7F-11ED-403D-863C-C7B0F847A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10D5F1-D97E-4B5F-B504-890CBBC97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BC53FD-BF1F-4CB4-AEC0-68865BA4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1A01AC-7F6A-47A2-B724-B945C76E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3F15EC-8A5D-42CF-89EF-1C2AEC13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6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4A705-6ABF-4436-BAFA-AD69CBC5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983B1-35B1-48A9-849F-39CF2C703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BD3303-3ABF-408A-B999-E06665AF0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11F373-043E-428C-A71E-016E01877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383AA3-8F3B-461A-BC2A-2AC7FB51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IJCLAB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50D80D-5326-4B1A-A15A-466EB13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7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2283B4-41CC-4685-9E14-F12B96CC2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0D4694-7D55-4C69-A10B-18ECAC3A1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C5846D-7357-4A77-B1A7-395B610B0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31 mars 2022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D1E55B-DF39-41C6-B038-D79AEF90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CS IJCLAB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4DD6E-8EE5-48A8-B7E1-342697356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0C54E-9B18-4D7D-B9A8-02A5DD05C25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9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 IJCLAB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81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89" r:id="rId14"/>
    <p:sldLayoutId id="2147483690" r:id="rId15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08/04/2022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/>
          <a:lstStyle/>
          <a:p>
            <a:pPr algn="ctr"/>
            <a:r>
              <a:rPr lang="fr-FR" dirty="0"/>
              <a:t>EMIR&amp;A</a:t>
            </a:r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4D787B-6658-4C27-A3B5-3A51FA3D8866}"/>
              </a:ext>
            </a:extLst>
          </p:cNvPr>
          <p:cNvSpPr txBox="1"/>
          <p:nvPr/>
        </p:nvSpPr>
        <p:spPr>
          <a:xfrm>
            <a:off x="4520742" y="1577869"/>
            <a:ext cx="3779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S. Della </a:t>
            </a:r>
            <a:r>
              <a:rPr lang="fr-FR" sz="2400" b="1" dirty="0" err="1"/>
              <a:t>Negra</a:t>
            </a:r>
            <a:r>
              <a:rPr lang="fr-FR" sz="2400" b="1" dirty="0"/>
              <a:t> pour EMIR&amp;A</a:t>
            </a:r>
          </a:p>
          <a:p>
            <a:endParaRPr lang="fr-FR" sz="2400" b="1" dirty="0"/>
          </a:p>
          <a:p>
            <a:pPr algn="ctr"/>
            <a:r>
              <a:rPr lang="fr-FR" sz="2400" b="1" dirty="0"/>
              <a:t>IJCLAB</a:t>
            </a:r>
            <a:endParaRPr lang="en-GB" sz="2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4DF0E6-D62C-4E47-9AFC-6BD7A89D1C9F}"/>
              </a:ext>
            </a:extLst>
          </p:cNvPr>
          <p:cNvSpPr txBox="1"/>
          <p:nvPr/>
        </p:nvSpPr>
        <p:spPr>
          <a:xfrm>
            <a:off x="4065937" y="3386831"/>
            <a:ext cx="468948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800" dirty="0"/>
              <a:t>Présentation d’EMIR&amp;A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Andromède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« instrumentation faisceau »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180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 err="1"/>
              <a:t>Andromede</a:t>
            </a:r>
            <a:endParaRPr lang="en-GB" sz="2800" dirty="0"/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03DCD0F1-D36B-4AF3-9591-077385C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63A6F8-0E06-4152-B96D-9A7B01AC9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8818" y="4390226"/>
            <a:ext cx="2242687" cy="19250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11D262-8E99-4E92-9AC0-C969952B7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582" y="3852219"/>
            <a:ext cx="7357668" cy="2615694"/>
          </a:xfrm>
          <a:prstGeom prst="rect">
            <a:avLst/>
          </a:prstGeom>
        </p:spPr>
      </p:pic>
      <p:pic>
        <p:nvPicPr>
          <p:cNvPr id="12" name="Picture 22" descr="D:\Andromède\réception accélérateur\DSC_0263.JPG">
            <a:extLst>
              <a:ext uri="{FF2B5EF4-FFF2-40B4-BE49-F238E27FC236}">
                <a16:creationId xmlns:a16="http://schemas.microsoft.com/office/drawing/2014/main" id="{733FAD19-CFF2-4C49-9C15-787F8EE3A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468" y="623995"/>
            <a:ext cx="5739064" cy="322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25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8542" y="135276"/>
            <a:ext cx="6438063" cy="488967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Genesis of the </a:t>
            </a:r>
            <a:r>
              <a:rPr lang="fr-FR" dirty="0" err="1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</a:t>
            </a:r>
            <a:endParaRPr lang="fr-FR" dirty="0">
              <a:solidFill>
                <a:srgbClr val="F392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Espace réservé du texte 1"/>
          <p:cNvSpPr>
            <a:spLocks noGrp="1"/>
          </p:cNvSpPr>
          <p:nvPr>
            <p:ph type="body" idx="1"/>
          </p:nvPr>
        </p:nvSpPr>
        <p:spPr>
          <a:xfrm>
            <a:off x="-116795" y="779246"/>
            <a:ext cx="8149447" cy="822861"/>
          </a:xfrm>
        </p:spPr>
        <p:txBody>
          <a:bodyPr anchor="ctr">
            <a:normAutofit/>
          </a:bodyPr>
          <a:lstStyle/>
          <a:p>
            <a:pPr algn="ctr"/>
            <a:r>
              <a:rPr lang="fr-FR" dirty="0" err="1"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Facility ANDROMEDE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3" b="10237"/>
          <a:stretch/>
        </p:blipFill>
        <p:spPr>
          <a:xfrm>
            <a:off x="413787" y="1531221"/>
            <a:ext cx="7088284" cy="1583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35458" y="2120595"/>
            <a:ext cx="4199226" cy="455098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811" b="1" i="1" dirty="0" err="1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</a:t>
            </a:r>
            <a:r>
              <a:rPr lang="fr-FR" sz="1811" b="1" i="1" dirty="0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key dates 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1811" b="1" i="1" dirty="0">
              <a:solidFill>
                <a:srgbClr val="F392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811" b="1" dirty="0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2010</a:t>
            </a:r>
            <a:r>
              <a:rPr 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811" b="1" dirty="0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2020 </a:t>
            </a:r>
            <a:r>
              <a:rPr 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sz="1811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Equipex</a:t>
            </a:r>
            <a:endParaRPr lang="fr-FR" sz="1811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sz="181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1811" b="1" dirty="0" err="1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Since</a:t>
            </a:r>
            <a:r>
              <a:rPr lang="fr-FR" sz="1811" b="1" dirty="0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2017  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platform labelled IN2P3 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 institutes</a:t>
            </a:r>
            <a:r>
              <a:rPr lang="en-GB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IN2P3, UPS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81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 </a:t>
            </a:r>
            <a:r>
              <a:rPr lang="fr-FR" altLang="fr-FR" sz="181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Laboratory</a:t>
            </a:r>
            <a:r>
              <a:rPr lang="fr-FR" altLang="fr-FR" sz="181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altLang="fr-FR" sz="1811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IJCLab</a:t>
            </a:r>
            <a:r>
              <a:rPr lang="fr-FR" alt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FR" altLang="fr-FR" sz="181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034826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811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defTabSz="10348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11" b="1" dirty="0" err="1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Since</a:t>
            </a:r>
            <a:r>
              <a:rPr lang="fr-FR" sz="1811" b="1" dirty="0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2020</a:t>
            </a:r>
          </a:p>
          <a:p>
            <a:pPr defTabSz="10348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11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Reception</a:t>
            </a:r>
            <a:r>
              <a:rPr 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in the </a:t>
            </a:r>
            <a:r>
              <a:rPr lang="fr-FR" sz="1811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Federation</a:t>
            </a:r>
            <a:r>
              <a:rPr 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EMIR&amp;A</a:t>
            </a:r>
          </a:p>
          <a:p>
            <a:pPr defTabSz="1034826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811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defTabSz="10348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11" b="1" dirty="0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2022</a:t>
            </a:r>
          </a:p>
          <a:p>
            <a:pPr defTabSz="10348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5-year </a:t>
            </a:r>
            <a:r>
              <a:rPr lang="fr-FR" sz="1811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scientific</a:t>
            </a:r>
            <a:r>
              <a:rPr 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1811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strategy</a:t>
            </a:r>
            <a:r>
              <a:rPr 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pPr defTabSz="10348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11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Andromède 201 </a:t>
            </a:r>
            <a:r>
              <a:rPr lang="fr-FR" sz="1811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project</a:t>
            </a:r>
            <a:endParaRPr lang="fr-FR" sz="1811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defTabSz="1034826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81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65410" y="3347505"/>
            <a:ext cx="7334501" cy="2635340"/>
            <a:chOff x="305563" y="1409654"/>
            <a:chExt cx="10417926" cy="412900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95034" y="2764254"/>
              <a:ext cx="52555" cy="52555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668" y="3470074"/>
              <a:ext cx="1552515" cy="1552515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353" y="1601072"/>
              <a:ext cx="1572487" cy="1572487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50" y="3387019"/>
              <a:ext cx="1763906" cy="1763906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56" y="1480069"/>
              <a:ext cx="1572487" cy="1572487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894" y="1409654"/>
              <a:ext cx="1763906" cy="176390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059" y="1409654"/>
              <a:ext cx="1763906" cy="176390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457" y="3392911"/>
              <a:ext cx="2145751" cy="2145751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82" y="3327976"/>
              <a:ext cx="2078032" cy="2078032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305563" y="3197507"/>
              <a:ext cx="1849171" cy="41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32" b="1" dirty="0">
                  <a:solidFill>
                    <a:srgbClr val="EA5A0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FUNDING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102670" y="3197505"/>
              <a:ext cx="1727748" cy="41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32" b="1" dirty="0">
                  <a:solidFill>
                    <a:srgbClr val="EA5A0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SCIENTIFIC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052338" y="3184061"/>
              <a:ext cx="1726243" cy="41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32" b="1" dirty="0">
                  <a:solidFill>
                    <a:srgbClr val="EA5A0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SCIENTIFIC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8997246" y="3184061"/>
              <a:ext cx="1726243" cy="41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32" b="1" dirty="0">
                  <a:solidFill>
                    <a:srgbClr val="EA5A0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SCIENTIFIC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25026" y="5043659"/>
              <a:ext cx="1726243" cy="41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32" b="1" dirty="0">
                  <a:solidFill>
                    <a:srgbClr val="EA5A0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SCIENTIFIC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116888" y="5049471"/>
              <a:ext cx="1726243" cy="41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32" b="1" dirty="0">
                  <a:solidFill>
                    <a:srgbClr val="EA5A0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SCIENTIFIC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213703" y="5043658"/>
              <a:ext cx="1726243" cy="41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32" b="1" dirty="0" err="1">
                  <a:solidFill>
                    <a:srgbClr val="EA5A0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SCIENTIFIc</a:t>
              </a:r>
              <a:endParaRPr lang="fr-FR" sz="1132" b="1" dirty="0">
                <a:solidFill>
                  <a:srgbClr val="EA5A0A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8914778" y="5043659"/>
              <a:ext cx="1726243" cy="41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32" b="1" dirty="0">
                  <a:solidFill>
                    <a:srgbClr val="EA5A0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INDUSTRIAL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910945" y="50817"/>
            <a:ext cx="5281056" cy="1925291"/>
          </a:xfrm>
          <a:prstGeom prst="rect">
            <a:avLst/>
          </a:prstGeom>
          <a:solidFill>
            <a:srgbClr val="1C3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endParaRPr lang="fr-FR" sz="1584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990815" y="51320"/>
            <a:ext cx="5121316" cy="15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584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Multidisciplinary research facility open to the academic and industrial worlds in the fields of: Life sciences and health, Astrobiology, Accelerator sciences, Materials science, Nuclear astrophysics and nucleosynthesis, Nuclear physics, Analytical chemistry, Heritage science </a:t>
            </a:r>
            <a:endParaRPr lang="fr-FR" sz="158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8400" y="6467813"/>
            <a:ext cx="2729259" cy="364719"/>
          </a:xfrm>
        </p:spPr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cs typeface="Arial" charset="0"/>
              </a:rPr>
              <a:t>08/04/2022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Espace réservé du pied de page 6">
            <a:extLst>
              <a:ext uri="{FF2B5EF4-FFF2-40B4-BE49-F238E27FC236}">
                <a16:creationId xmlns:a16="http://schemas.microsoft.com/office/drawing/2014/main" id="{731B0C5E-57F4-4220-88EA-B52B62836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03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ZoneTexte 57">
            <a:extLst>
              <a:ext uri="{FF2B5EF4-FFF2-40B4-BE49-F238E27FC236}">
                <a16:creationId xmlns:a16="http://schemas.microsoft.com/office/drawing/2014/main" id="{F8E1A6B9-A239-4DEE-AE35-40D0DCEF25FD}"/>
              </a:ext>
            </a:extLst>
          </p:cNvPr>
          <p:cNvSpPr txBox="1"/>
          <p:nvPr/>
        </p:nvSpPr>
        <p:spPr>
          <a:xfrm>
            <a:off x="3382897" y="2851529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Particle-Matter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Interaction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08/04/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436390" y="158871"/>
            <a:ext cx="6438063" cy="488983"/>
          </a:xfrm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ANDROMEDE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1D5DC902-E598-40A5-8A5D-7F48A3CA0B4B}"/>
              </a:ext>
            </a:extLst>
          </p:cNvPr>
          <p:cNvGrpSpPr/>
          <p:nvPr/>
        </p:nvGrpSpPr>
        <p:grpSpPr>
          <a:xfrm>
            <a:off x="5022844" y="1107866"/>
            <a:ext cx="7038850" cy="5301615"/>
            <a:chOff x="4279038" y="1090110"/>
            <a:chExt cx="7038850" cy="5301615"/>
          </a:xfrm>
        </p:grpSpPr>
        <p:sp>
          <p:nvSpPr>
            <p:cNvPr id="2" name="Organigramme : Décision 1">
              <a:extLst>
                <a:ext uri="{FF2B5EF4-FFF2-40B4-BE49-F238E27FC236}">
                  <a16:creationId xmlns:a16="http://schemas.microsoft.com/office/drawing/2014/main" id="{39E3DC09-DF0A-45CE-AF19-C31F61BF4F8F}"/>
                </a:ext>
              </a:extLst>
            </p:cNvPr>
            <p:cNvSpPr/>
            <p:nvPr/>
          </p:nvSpPr>
          <p:spPr>
            <a:xfrm>
              <a:off x="4279038" y="2574524"/>
              <a:ext cx="3195960" cy="1171941"/>
            </a:xfrm>
            <a:prstGeom prst="flowChartDecision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ANDROMEDERO, </a:t>
              </a:r>
              <a:r>
                <a:rPr kumimoji="0" lang="fr-F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CoS</a:t>
              </a: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CU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512027FB-BB07-42AD-BF5A-98ED2495BEDF}"/>
                </a:ext>
              </a:extLst>
            </p:cNvPr>
            <p:cNvCxnSpPr>
              <a:cxnSpLocks/>
              <a:stCxn id="2" idx="3"/>
              <a:endCxn id="5" idx="3"/>
            </p:cNvCxnSpPr>
            <p:nvPr/>
          </p:nvCxnSpPr>
          <p:spPr>
            <a:xfrm flipV="1">
              <a:off x="7474998" y="3160450"/>
              <a:ext cx="1468897" cy="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D94E417-D994-492E-B71A-B127E278D1B2}"/>
                </a:ext>
              </a:extLst>
            </p:cNvPr>
            <p:cNvSpPr txBox="1"/>
            <p:nvPr/>
          </p:nvSpPr>
          <p:spPr>
            <a:xfrm>
              <a:off x="7741322" y="2698785"/>
              <a:ext cx="120257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Phys.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Nucl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Astro-Nucl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DE8F00A-E935-46E7-9089-D26C25D769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952" y="2343706"/>
              <a:ext cx="0" cy="16778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66F75AF-E173-4E27-A9A2-229AD7207237}"/>
                </a:ext>
              </a:extLst>
            </p:cNvPr>
            <p:cNvCxnSpPr/>
            <p:nvPr/>
          </p:nvCxnSpPr>
          <p:spPr>
            <a:xfrm>
              <a:off x="8943895" y="2352582"/>
              <a:ext cx="80786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C29DC04-5C4A-47A7-9988-6A4BD1E57598}"/>
                </a:ext>
              </a:extLst>
            </p:cNvPr>
            <p:cNvCxnSpPr/>
            <p:nvPr/>
          </p:nvCxnSpPr>
          <p:spPr>
            <a:xfrm>
              <a:off x="8943895" y="4021583"/>
              <a:ext cx="80786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12BD3CD-D6D6-46DA-9DD6-2EF14BD36969}"/>
                </a:ext>
              </a:extLst>
            </p:cNvPr>
            <p:cNvSpPr txBox="1"/>
            <p:nvPr/>
          </p:nvSpPr>
          <p:spPr>
            <a:xfrm>
              <a:off x="9763820" y="2029416"/>
              <a:ext cx="1411540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Coll. STELLA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IPHC,..IJCLAB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1280196-2BB3-4C31-B2EB-3D77E2DB3A51}"/>
                </a:ext>
              </a:extLst>
            </p:cNvPr>
            <p:cNvSpPr txBox="1"/>
            <p:nvPr/>
          </p:nvSpPr>
          <p:spPr>
            <a:xfrm>
              <a:off x="9765860" y="3698417"/>
              <a:ext cx="1552028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Coll. NEW JEDI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GANIL,..IJCLAB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BA052E5-1FD3-4D6C-8F41-A81F376CB269}"/>
                </a:ext>
              </a:extLst>
            </p:cNvPr>
            <p:cNvCxnSpPr>
              <a:cxnSpLocks/>
              <a:stCxn id="22" idx="0"/>
              <a:endCxn id="2" idx="2"/>
            </p:cNvCxnSpPr>
            <p:nvPr/>
          </p:nvCxnSpPr>
          <p:spPr>
            <a:xfrm flipH="1" flipV="1">
              <a:off x="5877018" y="3746465"/>
              <a:ext cx="585688" cy="667669"/>
            </a:xfrm>
            <a:prstGeom prst="straightConnector1">
              <a:avLst/>
            </a:prstGeom>
            <a:ln w="38100">
              <a:solidFill>
                <a:srgbClr val="F0186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rganigramme : Décision 21">
              <a:extLst>
                <a:ext uri="{FF2B5EF4-FFF2-40B4-BE49-F238E27FC236}">
                  <a16:creationId xmlns:a16="http://schemas.microsoft.com/office/drawing/2014/main" id="{70C92C42-012C-4738-8242-593E30339E4B}"/>
                </a:ext>
              </a:extLst>
            </p:cNvPr>
            <p:cNvSpPr/>
            <p:nvPr/>
          </p:nvSpPr>
          <p:spPr>
            <a:xfrm>
              <a:off x="5491712" y="4414134"/>
              <a:ext cx="1941988" cy="612648"/>
            </a:xfrm>
            <a:prstGeom prst="flowChartDecision">
              <a:avLst/>
            </a:prstGeom>
            <a:solidFill>
              <a:schemeClr val="bg1"/>
            </a:solidFill>
            <a:ln w="38100">
              <a:solidFill>
                <a:srgbClr val="F01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EMIR&amp;A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25D7B4B-917D-486E-A004-888B2FADC62B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5788003" y="5026782"/>
              <a:ext cx="674703" cy="424129"/>
            </a:xfrm>
            <a:prstGeom prst="line">
              <a:avLst/>
            </a:prstGeom>
            <a:ln w="38100">
              <a:solidFill>
                <a:srgbClr val="F01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BD77C683-1C51-42A3-B458-716D782CEC10}"/>
                </a:ext>
              </a:extLst>
            </p:cNvPr>
            <p:cNvCxnSpPr>
              <a:cxnSpLocks/>
            </p:cNvCxnSpPr>
            <p:nvPr/>
          </p:nvCxnSpPr>
          <p:spPr>
            <a:xfrm>
              <a:off x="6449355" y="5032470"/>
              <a:ext cx="731297" cy="444130"/>
            </a:xfrm>
            <a:prstGeom prst="line">
              <a:avLst/>
            </a:prstGeom>
            <a:ln w="38100">
              <a:solidFill>
                <a:srgbClr val="F01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03E1A7-EF82-4966-BB99-379905359EDF}"/>
                </a:ext>
              </a:extLst>
            </p:cNvPr>
            <p:cNvSpPr/>
            <p:nvPr/>
          </p:nvSpPr>
          <p:spPr>
            <a:xfrm>
              <a:off x="5032337" y="5440221"/>
              <a:ext cx="1322773" cy="364730"/>
            </a:xfrm>
            <a:prstGeom prst="rect">
              <a:avLst/>
            </a:prstGeom>
            <a:solidFill>
              <a:srgbClr val="FBBBD2"/>
            </a:solidFill>
            <a:ln>
              <a:solidFill>
                <a:srgbClr val="FBBB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Analysis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C1990C-77AB-4403-932B-BAB50B9D7D82}"/>
                </a:ext>
              </a:extLst>
            </p:cNvPr>
            <p:cNvSpPr/>
            <p:nvPr/>
          </p:nvSpPr>
          <p:spPr>
            <a:xfrm>
              <a:off x="6528921" y="5476731"/>
              <a:ext cx="1322773" cy="364730"/>
            </a:xfrm>
            <a:prstGeom prst="rect">
              <a:avLst/>
            </a:prstGeom>
            <a:solidFill>
              <a:srgbClr val="FBBBD2"/>
            </a:solidFill>
            <a:ln>
              <a:solidFill>
                <a:srgbClr val="FBBB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Irradiation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75AD6E1-8D05-4A38-B2CF-727585EA60CB}"/>
                </a:ext>
              </a:extLst>
            </p:cNvPr>
            <p:cNvSpPr txBox="1"/>
            <p:nvPr/>
          </p:nvSpPr>
          <p:spPr>
            <a:xfrm>
              <a:off x="6253488" y="5937140"/>
              <a:ext cx="492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RBI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22EF344-FA35-4438-BC30-B75A83EE81EB}"/>
                </a:ext>
              </a:extLst>
            </p:cNvPr>
            <p:cNvSpPr/>
            <p:nvPr/>
          </p:nvSpPr>
          <p:spPr>
            <a:xfrm>
              <a:off x="6091338" y="5890039"/>
              <a:ext cx="816746" cy="5016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C1562B5B-46F3-4603-9AF0-A4D62CC8F17A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5877018" y="1757779"/>
              <a:ext cx="1407110" cy="81674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5F3CD5FE-D5D1-47A3-A9BB-76D627A6955B}"/>
                </a:ext>
              </a:extLst>
            </p:cNvPr>
            <p:cNvSpPr txBox="1"/>
            <p:nvPr/>
          </p:nvSpPr>
          <p:spPr>
            <a:xfrm>
              <a:off x="7282120" y="1090110"/>
              <a:ext cx="1398140" cy="64633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Coll.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NanoCR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IJCLAB…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29FF2C7C-5E09-45F4-9FBF-DB12F5F04AFA}"/>
              </a:ext>
            </a:extLst>
          </p:cNvPr>
          <p:cNvCxnSpPr>
            <a:cxnSpLocks/>
            <a:stCxn id="2" idx="0"/>
            <a:endCxn id="51" idx="2"/>
          </p:cNvCxnSpPr>
          <p:nvPr/>
        </p:nvCxnSpPr>
        <p:spPr>
          <a:xfrm flipH="1" flipV="1">
            <a:off x="4303586" y="1734343"/>
            <a:ext cx="2317238" cy="8579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63FF3BE-7E04-412C-8F26-E9AE6E804063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4305686" y="2234614"/>
            <a:ext cx="682245" cy="22491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42CAE967-50BE-47DE-BA22-4F6D3E536113}"/>
              </a:ext>
            </a:extLst>
          </p:cNvPr>
          <p:cNvSpPr txBox="1"/>
          <p:nvPr/>
        </p:nvSpPr>
        <p:spPr>
          <a:xfrm>
            <a:off x="3705959" y="1365011"/>
            <a:ext cx="1195254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MAVERICS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68BAC96-079D-47BA-929D-213CD0C664C7}"/>
              </a:ext>
            </a:extLst>
          </p:cNvPr>
          <p:cNvSpPr txBox="1"/>
          <p:nvPr/>
        </p:nvSpPr>
        <p:spPr>
          <a:xfrm>
            <a:off x="3505952" y="2523542"/>
            <a:ext cx="2183931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 &amp; Surface **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29AD3222-0163-49A9-9C40-69CFD7205521}"/>
              </a:ext>
            </a:extLst>
          </p:cNvPr>
          <p:cNvCxnSpPr>
            <a:stCxn id="2" idx="1"/>
          </p:cNvCxnSpPr>
          <p:nvPr/>
        </p:nvCxnSpPr>
        <p:spPr>
          <a:xfrm flipH="1" flipV="1">
            <a:off x="3432126" y="3178206"/>
            <a:ext cx="1590718" cy="4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35939F2A-2764-41D4-80E7-B4D918C47DE2}"/>
              </a:ext>
            </a:extLst>
          </p:cNvPr>
          <p:cNvSpPr txBox="1"/>
          <p:nvPr/>
        </p:nvSpPr>
        <p:spPr>
          <a:xfrm rot="19733000">
            <a:off x="6780894" y="1996538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Astro-physique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22734179-FE1A-448C-920B-10CC09342985}"/>
              </a:ext>
            </a:extLst>
          </p:cNvPr>
          <p:cNvSpPr txBox="1"/>
          <p:nvPr/>
        </p:nvSpPr>
        <p:spPr>
          <a:xfrm>
            <a:off x="2842454" y="2143258"/>
            <a:ext cx="513410" cy="206287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rganigramme : Décision 62">
            <a:extLst>
              <a:ext uri="{FF2B5EF4-FFF2-40B4-BE49-F238E27FC236}">
                <a16:creationId xmlns:a16="http://schemas.microsoft.com/office/drawing/2014/main" id="{C24187FC-5BE4-4F14-A6C2-F7D81F52F5B5}"/>
              </a:ext>
            </a:extLst>
          </p:cNvPr>
          <p:cNvSpPr/>
          <p:nvPr/>
        </p:nvSpPr>
        <p:spPr>
          <a:xfrm>
            <a:off x="2780631" y="1962995"/>
            <a:ext cx="667746" cy="2482390"/>
          </a:xfrm>
          <a:prstGeom prst="flowChartDecision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E8D6C232-2C33-4228-BD67-AA3F64E43F56}"/>
              </a:ext>
            </a:extLst>
          </p:cNvPr>
          <p:cNvCxnSpPr>
            <a:cxnSpLocks/>
            <a:stCxn id="63" idx="0"/>
            <a:endCxn id="51" idx="2"/>
          </p:cNvCxnSpPr>
          <p:nvPr/>
        </p:nvCxnSpPr>
        <p:spPr>
          <a:xfrm flipV="1">
            <a:off x="3114504" y="1734343"/>
            <a:ext cx="1189082" cy="228652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865E9C44-B184-42DC-A35E-DCC97AB97229}"/>
              </a:ext>
            </a:extLst>
          </p:cNvPr>
          <p:cNvCxnSpPr>
            <a:cxnSpLocks/>
          </p:cNvCxnSpPr>
          <p:nvPr/>
        </p:nvCxnSpPr>
        <p:spPr>
          <a:xfrm>
            <a:off x="3049883" y="1897552"/>
            <a:ext cx="1329422" cy="590043"/>
          </a:xfrm>
          <a:prstGeom prst="straightConnector1">
            <a:avLst/>
          </a:prstGeom>
          <a:ln w="38100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8CC89DA4-29B6-43F8-A92D-A2C873C9F352}"/>
              </a:ext>
            </a:extLst>
          </p:cNvPr>
          <p:cNvCxnSpPr>
            <a:cxnSpLocks/>
            <a:stCxn id="63" idx="1"/>
          </p:cNvCxnSpPr>
          <p:nvPr/>
        </p:nvCxnSpPr>
        <p:spPr>
          <a:xfrm flipH="1">
            <a:off x="2090095" y="3204190"/>
            <a:ext cx="6905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D0DDBD03-B9FF-4998-94B6-6D01B343627D}"/>
              </a:ext>
            </a:extLst>
          </p:cNvPr>
          <p:cNvCxnSpPr>
            <a:cxnSpLocks/>
          </p:cNvCxnSpPr>
          <p:nvPr/>
        </p:nvCxnSpPr>
        <p:spPr>
          <a:xfrm>
            <a:off x="2077375" y="1545939"/>
            <a:ext cx="0" cy="486354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D1CABA1E-E1FD-40D7-962D-C79555C49861}"/>
              </a:ext>
            </a:extLst>
          </p:cNvPr>
          <p:cNvSpPr txBox="1"/>
          <p:nvPr/>
        </p:nvSpPr>
        <p:spPr>
          <a:xfrm>
            <a:off x="2132122" y="1545939"/>
            <a:ext cx="385555" cy="368279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vert="wordArt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47B3566A-24A8-4204-A3D0-8C3C273A94BF}"/>
              </a:ext>
            </a:extLst>
          </p:cNvPr>
          <p:cNvSpPr txBox="1"/>
          <p:nvPr/>
        </p:nvSpPr>
        <p:spPr>
          <a:xfrm>
            <a:off x="285156" y="1574386"/>
            <a:ext cx="1602042" cy="646331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Astrochemistry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185311C-38D8-408F-B791-F660A8B1F788}"/>
              </a:ext>
            </a:extLst>
          </p:cNvPr>
          <p:cNvSpPr txBox="1"/>
          <p:nvPr/>
        </p:nvSpPr>
        <p:spPr>
          <a:xfrm>
            <a:off x="388860" y="2277709"/>
            <a:ext cx="1416478" cy="6463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I2BC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LPS/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Bactéria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F1888C48-2EAA-4D4F-A528-86605AEBD3F0}"/>
              </a:ext>
            </a:extLst>
          </p:cNvPr>
          <p:cNvSpPr txBox="1"/>
          <p:nvPr/>
        </p:nvSpPr>
        <p:spPr>
          <a:xfrm>
            <a:off x="516920" y="3680445"/>
            <a:ext cx="1099147" cy="646331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ICMMO*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Polymers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8FB49BB-0AAA-4F76-B3FA-3AAAFE58D9A1}"/>
              </a:ext>
            </a:extLst>
          </p:cNvPr>
          <p:cNvSpPr txBox="1"/>
          <p:nvPr/>
        </p:nvSpPr>
        <p:spPr>
          <a:xfrm>
            <a:off x="348855" y="4863487"/>
            <a:ext cx="1462773" cy="646331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LAEC (Liban)*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Heritage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49B35D6C-8E29-4DBF-9FDB-BC442632B459}"/>
              </a:ext>
            </a:extLst>
          </p:cNvPr>
          <p:cNvSpPr txBox="1"/>
          <p:nvPr/>
        </p:nvSpPr>
        <p:spPr>
          <a:xfrm>
            <a:off x="693119" y="2971499"/>
            <a:ext cx="786113" cy="64633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ICSN*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E59224A4-ECD1-43FA-8D28-028E422D2E8D}"/>
              </a:ext>
            </a:extLst>
          </p:cNvPr>
          <p:cNvSpPr txBox="1"/>
          <p:nvPr/>
        </p:nvSpPr>
        <p:spPr>
          <a:xfrm>
            <a:off x="20651" y="5603184"/>
            <a:ext cx="2043701" cy="646331"/>
          </a:xfrm>
          <a:prstGeom prst="rect">
            <a:avLst/>
          </a:prstGeom>
          <a:noFill/>
          <a:ln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CCCA/TAMU (USA)*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 &amp;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0FE5C847-00AC-4BF5-BA12-3712B4C6D3C1}"/>
              </a:ext>
            </a:extLst>
          </p:cNvPr>
          <p:cNvGrpSpPr/>
          <p:nvPr/>
        </p:nvGrpSpPr>
        <p:grpSpPr>
          <a:xfrm>
            <a:off x="3114504" y="3764222"/>
            <a:ext cx="3506320" cy="1762913"/>
            <a:chOff x="3087389" y="3618559"/>
            <a:chExt cx="3576903" cy="1915462"/>
          </a:xfrm>
        </p:grpSpPr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F27B2E24-4C70-456B-BD39-456EF23CB589}"/>
                </a:ext>
              </a:extLst>
            </p:cNvPr>
            <p:cNvSpPr txBox="1"/>
            <p:nvPr/>
          </p:nvSpPr>
          <p:spPr>
            <a:xfrm>
              <a:off x="3849191" y="4887690"/>
              <a:ext cx="840102" cy="64633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I2BC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Archea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7E92BAC4-5E5E-455F-A8A5-58BDCAB8962E}"/>
                </a:ext>
              </a:extLst>
            </p:cNvPr>
            <p:cNvCxnSpPr>
              <a:cxnSpLocks/>
              <a:stCxn id="85" idx="1"/>
              <a:endCxn id="63" idx="2"/>
            </p:cNvCxnSpPr>
            <p:nvPr/>
          </p:nvCxnSpPr>
          <p:spPr>
            <a:xfrm flipH="1" flipV="1">
              <a:off x="3087389" y="4358665"/>
              <a:ext cx="761802" cy="852191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DE17F641-A0FC-4FB9-BD8A-C90EC7530360}"/>
                </a:ext>
              </a:extLst>
            </p:cNvPr>
            <p:cNvCxnSpPr>
              <a:cxnSpLocks/>
              <a:stCxn id="85" idx="3"/>
              <a:endCxn id="2" idx="2"/>
            </p:cNvCxnSpPr>
            <p:nvPr/>
          </p:nvCxnSpPr>
          <p:spPr>
            <a:xfrm flipV="1">
              <a:off x="4689292" y="3618559"/>
              <a:ext cx="1975000" cy="1592297"/>
            </a:xfrm>
            <a:prstGeom prst="straightConnector1">
              <a:avLst/>
            </a:prstGeom>
            <a:ln w="38100">
              <a:solidFill>
                <a:srgbClr val="92D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ZoneTexte 104">
            <a:extLst>
              <a:ext uri="{FF2B5EF4-FFF2-40B4-BE49-F238E27FC236}">
                <a16:creationId xmlns:a16="http://schemas.microsoft.com/office/drawing/2014/main" id="{63FEA502-B8D2-4C54-9E36-1596C2FF89C2}"/>
              </a:ext>
            </a:extLst>
          </p:cNvPr>
          <p:cNvSpPr txBox="1"/>
          <p:nvPr/>
        </p:nvSpPr>
        <p:spPr>
          <a:xfrm>
            <a:off x="3750354" y="3486141"/>
            <a:ext cx="1070229" cy="646331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nanotech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5E5F75F3-CB1E-424B-9154-FBC72E78B45E}"/>
              </a:ext>
            </a:extLst>
          </p:cNvPr>
          <p:cNvCxnSpPr>
            <a:cxnSpLocks/>
            <a:stCxn id="105" idx="1"/>
            <a:endCxn id="63" idx="2"/>
          </p:cNvCxnSpPr>
          <p:nvPr/>
        </p:nvCxnSpPr>
        <p:spPr>
          <a:xfrm flipH="1">
            <a:off x="3114504" y="3809307"/>
            <a:ext cx="635850" cy="636078"/>
          </a:xfrm>
          <a:prstGeom prst="straightConnector1">
            <a:avLst/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D7020930-E721-47ED-ACCC-2E94B4484777}"/>
              </a:ext>
            </a:extLst>
          </p:cNvPr>
          <p:cNvCxnSpPr>
            <a:cxnSpLocks/>
            <a:stCxn id="105" idx="3"/>
            <a:endCxn id="2" idx="2"/>
          </p:cNvCxnSpPr>
          <p:nvPr/>
        </p:nvCxnSpPr>
        <p:spPr>
          <a:xfrm flipV="1">
            <a:off x="4820583" y="3764221"/>
            <a:ext cx="1800241" cy="45086"/>
          </a:xfrm>
          <a:prstGeom prst="straightConnector1">
            <a:avLst/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165ED3C2-28FB-4AF2-86C6-7E4EEDB1C905}"/>
              </a:ext>
            </a:extLst>
          </p:cNvPr>
          <p:cNvSpPr txBox="1"/>
          <p:nvPr/>
        </p:nvSpPr>
        <p:spPr>
          <a:xfrm>
            <a:off x="3611335" y="5659786"/>
            <a:ext cx="1302023" cy="646331"/>
          </a:xfrm>
          <a:prstGeom prst="rect">
            <a:avLst/>
          </a:prstGeom>
          <a:noFill/>
          <a:ln>
            <a:solidFill>
              <a:srgbClr val="9933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RBI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Fond.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Phys.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483FB3F7-8C24-419B-830D-0ED347978F36}"/>
              </a:ext>
            </a:extLst>
          </p:cNvPr>
          <p:cNvCxnSpPr>
            <a:cxnSpLocks/>
            <a:stCxn id="118" idx="1"/>
          </p:cNvCxnSpPr>
          <p:nvPr/>
        </p:nvCxnSpPr>
        <p:spPr>
          <a:xfrm flipH="1" flipV="1">
            <a:off x="3120409" y="4391382"/>
            <a:ext cx="490926" cy="1591570"/>
          </a:xfrm>
          <a:prstGeom prst="straightConnector1">
            <a:avLst/>
          </a:prstGeom>
          <a:ln w="38100">
            <a:solidFill>
              <a:srgbClr val="99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3709FF90-F106-47A6-8ED0-D647BF8DCE62}"/>
              </a:ext>
            </a:extLst>
          </p:cNvPr>
          <p:cNvCxnSpPr>
            <a:stCxn id="118" idx="3"/>
            <a:endCxn id="2" idx="2"/>
          </p:cNvCxnSpPr>
          <p:nvPr/>
        </p:nvCxnSpPr>
        <p:spPr>
          <a:xfrm flipV="1">
            <a:off x="4913358" y="3764221"/>
            <a:ext cx="1707466" cy="2218731"/>
          </a:xfrm>
          <a:prstGeom prst="straightConnector1">
            <a:avLst/>
          </a:prstGeom>
          <a:ln w="38100">
            <a:solidFill>
              <a:srgbClr val="9933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ZoneTexte 132">
            <a:extLst>
              <a:ext uri="{FF2B5EF4-FFF2-40B4-BE49-F238E27FC236}">
                <a16:creationId xmlns:a16="http://schemas.microsoft.com/office/drawing/2014/main" id="{2C370EDC-2732-4CC7-89FF-4BF0A48D1A30}"/>
              </a:ext>
            </a:extLst>
          </p:cNvPr>
          <p:cNvSpPr txBox="1"/>
          <p:nvPr/>
        </p:nvSpPr>
        <p:spPr>
          <a:xfrm>
            <a:off x="2141629" y="5676852"/>
            <a:ext cx="12041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Multitechniques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IJCLAB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IJCLAB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CF48261A-66AE-406A-898E-4367447A6699}"/>
              </a:ext>
            </a:extLst>
          </p:cNvPr>
          <p:cNvSpPr txBox="1"/>
          <p:nvPr/>
        </p:nvSpPr>
        <p:spPr>
          <a:xfrm>
            <a:off x="9579712" y="726954"/>
            <a:ext cx="2391232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3research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hysics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CDAD73B3-DDB9-4A3C-A69E-963624D4DC5D}"/>
              </a:ext>
            </a:extLst>
          </p:cNvPr>
          <p:cNvSpPr txBox="1"/>
          <p:nvPr/>
        </p:nvSpPr>
        <p:spPr>
          <a:xfrm>
            <a:off x="8575159" y="4431708"/>
            <a:ext cx="3542293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Committee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Verney,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Isabelle Fournier, labo.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Lille,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instrumentations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O. Stephan LPS,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Directror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019C9FD-F4EE-4809-B679-E443ED9CBFC1}"/>
              </a:ext>
            </a:extLst>
          </p:cNvPr>
          <p:cNvSpPr txBox="1"/>
          <p:nvPr/>
        </p:nvSpPr>
        <p:spPr>
          <a:xfrm>
            <a:off x="3728498" y="4206130"/>
            <a:ext cx="1074718" cy="646331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MOLYBEE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16E8FE3-451C-45EF-83E4-8D2189CBCB6A}"/>
              </a:ext>
            </a:extLst>
          </p:cNvPr>
          <p:cNvCxnSpPr>
            <a:stCxn id="66" idx="3"/>
          </p:cNvCxnSpPr>
          <p:nvPr/>
        </p:nvCxnSpPr>
        <p:spPr>
          <a:xfrm flipV="1">
            <a:off x="4803216" y="3805750"/>
            <a:ext cx="1732125" cy="723546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E4C7C00-E241-40D2-A117-B7B5B3C85C22}"/>
              </a:ext>
            </a:extLst>
          </p:cNvPr>
          <p:cNvCxnSpPr>
            <a:stCxn id="66" idx="1"/>
            <a:endCxn id="63" idx="2"/>
          </p:cNvCxnSpPr>
          <p:nvPr/>
        </p:nvCxnSpPr>
        <p:spPr>
          <a:xfrm flipH="1" flipV="1">
            <a:off x="3114504" y="4445385"/>
            <a:ext cx="613994" cy="83911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3E6D26C-2FBF-480C-B76F-C368AF8C1B33}"/>
              </a:ext>
            </a:extLst>
          </p:cNvPr>
          <p:cNvSpPr txBox="1"/>
          <p:nvPr/>
        </p:nvSpPr>
        <p:spPr>
          <a:xfrm>
            <a:off x="10539610" y="300555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IN2P3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5E69A2-A90C-4980-84B5-A932557898DB}"/>
              </a:ext>
            </a:extLst>
          </p:cNvPr>
          <p:cNvSpPr txBox="1"/>
          <p:nvPr/>
        </p:nvSpPr>
        <p:spPr>
          <a:xfrm>
            <a:off x="478123" y="1217658"/>
            <a:ext cx="123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UP-SACLAY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3F6979-67C0-4F9D-BA19-24D4CC893D7C}"/>
              </a:ext>
            </a:extLst>
          </p:cNvPr>
          <p:cNvSpPr txBox="1"/>
          <p:nvPr/>
        </p:nvSpPr>
        <p:spPr>
          <a:xfrm>
            <a:off x="353255" y="4445385"/>
            <a:ext cx="142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777818-52FF-4E60-9CF4-CF1AB37C9AFB}"/>
              </a:ext>
            </a:extLst>
          </p:cNvPr>
          <p:cNvSpPr txBox="1"/>
          <p:nvPr/>
        </p:nvSpPr>
        <p:spPr>
          <a:xfrm>
            <a:off x="6337770" y="3141638"/>
            <a:ext cx="4138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CS</a:t>
            </a:r>
            <a:endParaRPr lang="en-GB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004A90D-9A83-4643-91C9-E78823973182}"/>
              </a:ext>
            </a:extLst>
          </p:cNvPr>
          <p:cNvSpPr/>
          <p:nvPr/>
        </p:nvSpPr>
        <p:spPr>
          <a:xfrm>
            <a:off x="5391877" y="778022"/>
            <a:ext cx="2402897" cy="11348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practical work  &amp; internships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M1, M2 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F1733A9-F59B-40DB-9F24-A933240CC48E}"/>
              </a:ext>
            </a:extLst>
          </p:cNvPr>
          <p:cNvSpPr txBox="1"/>
          <p:nvPr/>
        </p:nvSpPr>
        <p:spPr>
          <a:xfrm>
            <a:off x="3983233" y="1865282"/>
            <a:ext cx="200939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accelerator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0DF3E38-96D5-4503-AF9E-FFF37B69CEC7}"/>
              </a:ext>
            </a:extLst>
          </p:cNvPr>
          <p:cNvCxnSpPr>
            <a:stCxn id="12" idx="4"/>
            <a:endCxn id="2" idx="0"/>
          </p:cNvCxnSpPr>
          <p:nvPr/>
        </p:nvCxnSpPr>
        <p:spPr>
          <a:xfrm>
            <a:off x="6593326" y="1912890"/>
            <a:ext cx="27498" cy="6793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space réservé du pied de page 6">
            <a:extLst>
              <a:ext uri="{FF2B5EF4-FFF2-40B4-BE49-F238E27FC236}">
                <a16:creationId xmlns:a16="http://schemas.microsoft.com/office/drawing/2014/main" id="{C0CCB514-EA1B-44EE-8430-5EEC5FC1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76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 err="1"/>
              <a:t>Andromede</a:t>
            </a:r>
            <a:endParaRPr lang="en-GB" sz="2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7D3AF0A-281C-4264-9993-467CB2EE76CD}"/>
              </a:ext>
            </a:extLst>
          </p:cNvPr>
          <p:cNvSpPr txBox="1"/>
          <p:nvPr/>
        </p:nvSpPr>
        <p:spPr>
          <a:xfrm>
            <a:off x="3101494" y="3082146"/>
            <a:ext cx="6110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« Nano »</a:t>
            </a:r>
            <a:r>
              <a:rPr lang="fr-FR" sz="3200" dirty="0" err="1"/>
              <a:t>particle-matter</a:t>
            </a:r>
            <a:r>
              <a:rPr lang="fr-FR" sz="3200" dirty="0"/>
              <a:t> interaction</a:t>
            </a:r>
            <a:endParaRPr lang="en-GB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401298-9D0F-4CFD-8740-DCE5CCDC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454" y="2091959"/>
            <a:ext cx="3353091" cy="774259"/>
          </a:xfrm>
          <a:prstGeom prst="rect">
            <a:avLst/>
          </a:prstGeom>
        </p:spPr>
      </p:pic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03DCD0F1-D36B-4AF3-9591-077385C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24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894" y="174154"/>
            <a:ext cx="6617657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 err="1"/>
              <a:t>Andromede</a:t>
            </a:r>
            <a:r>
              <a:rPr lang="fr-FR" sz="2800" dirty="0"/>
              <a:t>, </a:t>
            </a:r>
            <a:r>
              <a:rPr lang="fr-FR" sz="2800" dirty="0" err="1"/>
              <a:t>Nanoparticle-matter</a:t>
            </a:r>
            <a:r>
              <a:rPr lang="fr-FR" sz="2800" dirty="0"/>
              <a:t> interaction</a:t>
            </a:r>
            <a:endParaRPr lang="en-GB" sz="28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ABFEC8-CCCD-4073-8CB6-32727138E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/>
          <a:stretch/>
        </p:blipFill>
        <p:spPr>
          <a:xfrm>
            <a:off x="993458" y="1460036"/>
            <a:ext cx="7199566" cy="47186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2F9A82-2B43-4167-90B3-A5BAD495566C}"/>
              </a:ext>
            </a:extLst>
          </p:cNvPr>
          <p:cNvSpPr/>
          <p:nvPr/>
        </p:nvSpPr>
        <p:spPr>
          <a:xfrm>
            <a:off x="8481140" y="1524281"/>
            <a:ext cx="28083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Vacuum: 10</a:t>
            </a:r>
            <a:r>
              <a:rPr lang="en-GB" sz="16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-8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and 10</a:t>
            </a:r>
            <a:r>
              <a:rPr lang="en-GB" sz="16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-7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mbar</a:t>
            </a:r>
          </a:p>
          <a:p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Continuous or pulsed beam</a:t>
            </a:r>
          </a:p>
          <a:p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Scanning of the sample 500x500 µm2.</a:t>
            </a:r>
          </a:p>
          <a:p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XYZ motorised stage with 100 nm precision</a:t>
            </a:r>
          </a:p>
          <a:p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2 x 2 mm2 field of view cameras</a:t>
            </a:r>
            <a:endParaRPr lang="fr-FR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AE6A02-CB95-4EF1-8CDA-E1ABD7CC1C25}"/>
              </a:ext>
            </a:extLst>
          </p:cNvPr>
          <p:cNvSpPr txBox="1"/>
          <p:nvPr/>
        </p:nvSpPr>
        <p:spPr>
          <a:xfrm>
            <a:off x="5679722" y="1090704"/>
            <a:ext cx="20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C00CC"/>
                </a:solidFill>
              </a:rPr>
              <a:t>One </a:t>
            </a:r>
            <a:r>
              <a:rPr lang="fr-FR" b="1" dirty="0" err="1">
                <a:solidFill>
                  <a:srgbClr val="CC00CC"/>
                </a:solidFill>
              </a:rPr>
              <a:t>Np</a:t>
            </a:r>
            <a:r>
              <a:rPr lang="fr-FR" b="1" dirty="0">
                <a:solidFill>
                  <a:srgbClr val="CC00CC"/>
                </a:solidFill>
              </a:rPr>
              <a:t> per impact</a:t>
            </a:r>
            <a:endParaRPr lang="en-GB" b="1" dirty="0">
              <a:solidFill>
                <a:srgbClr val="CC00CC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5FA0BBD-5075-4D46-83E5-65D8E665BE6A}"/>
              </a:ext>
            </a:extLst>
          </p:cNvPr>
          <p:cNvSpPr/>
          <p:nvPr/>
        </p:nvSpPr>
        <p:spPr>
          <a:xfrm>
            <a:off x="2185416" y="4325112"/>
            <a:ext cx="2880360" cy="126187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FC13F1-8C8D-4FD6-B39B-51E3AE6A927D}"/>
              </a:ext>
            </a:extLst>
          </p:cNvPr>
          <p:cNvSpPr txBox="1"/>
          <p:nvPr/>
        </p:nvSpPr>
        <p:spPr>
          <a:xfrm>
            <a:off x="310686" y="3819372"/>
            <a:ext cx="2604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C00CC"/>
                </a:solidFill>
              </a:rPr>
              <a:t>High </a:t>
            </a:r>
            <a:r>
              <a:rPr lang="fr-FR" b="1" dirty="0" err="1">
                <a:solidFill>
                  <a:srgbClr val="CC00CC"/>
                </a:solidFill>
              </a:rPr>
              <a:t>multiplicity</a:t>
            </a:r>
            <a:r>
              <a:rPr lang="fr-FR" b="1" dirty="0">
                <a:solidFill>
                  <a:srgbClr val="CC00CC"/>
                </a:solidFill>
              </a:rPr>
              <a:t> per </a:t>
            </a:r>
            <a:r>
              <a:rPr lang="fr-FR" b="1" dirty="0" err="1">
                <a:solidFill>
                  <a:srgbClr val="CC00CC"/>
                </a:solidFill>
              </a:rPr>
              <a:t>evt</a:t>
            </a:r>
            <a:endParaRPr lang="fr-FR" b="1" dirty="0">
              <a:solidFill>
                <a:srgbClr val="CC00CC"/>
              </a:solidFill>
            </a:endParaRPr>
          </a:p>
          <a:p>
            <a:r>
              <a:rPr lang="fr-FR" b="1" dirty="0">
                <a:solidFill>
                  <a:srgbClr val="CC00CC"/>
                </a:solidFill>
              </a:rPr>
              <a:t>Initial </a:t>
            </a:r>
            <a:r>
              <a:rPr lang="fr-FR" b="1" dirty="0" err="1">
                <a:solidFill>
                  <a:srgbClr val="CC00CC"/>
                </a:solidFill>
              </a:rPr>
              <a:t>energy</a:t>
            </a:r>
            <a:r>
              <a:rPr lang="fr-FR" b="1" dirty="0">
                <a:solidFill>
                  <a:srgbClr val="CC00CC"/>
                </a:solidFill>
              </a:rPr>
              <a:t> distribution</a:t>
            </a:r>
          </a:p>
          <a:p>
            <a:r>
              <a:rPr lang="fr-FR" b="1" dirty="0" err="1">
                <a:solidFill>
                  <a:srgbClr val="CC00CC"/>
                </a:solidFill>
              </a:rPr>
              <a:t>Angular</a:t>
            </a:r>
            <a:r>
              <a:rPr lang="fr-FR" b="1" dirty="0">
                <a:solidFill>
                  <a:srgbClr val="CC00CC"/>
                </a:solidFill>
              </a:rPr>
              <a:t> distribution</a:t>
            </a:r>
            <a:endParaRPr lang="en-GB" b="1" dirty="0">
              <a:solidFill>
                <a:srgbClr val="CC00CC"/>
              </a:solidFill>
            </a:endParaRPr>
          </a:p>
        </p:txBody>
      </p:sp>
      <p:sp>
        <p:nvSpPr>
          <p:cNvPr id="13" name="Espace réservé du pied de page 6">
            <a:extLst>
              <a:ext uri="{FF2B5EF4-FFF2-40B4-BE49-F238E27FC236}">
                <a16:creationId xmlns:a16="http://schemas.microsoft.com/office/drawing/2014/main" id="{AA56A691-1C5C-44AB-8B32-1FE407300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7431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585" y="181700"/>
            <a:ext cx="6715231" cy="488983"/>
          </a:xfrm>
        </p:spPr>
        <p:txBody>
          <a:bodyPr>
            <a:noAutofit/>
          </a:bodyPr>
          <a:lstStyle/>
          <a:p>
            <a:pPr algn="ctr"/>
            <a:r>
              <a:rPr lang="fr-FR" sz="2800" dirty="0" err="1"/>
              <a:t>Andromede</a:t>
            </a:r>
            <a:r>
              <a:rPr lang="fr-FR" sz="2800" dirty="0"/>
              <a:t>, </a:t>
            </a:r>
            <a:r>
              <a:rPr lang="fr-FR" sz="2800" dirty="0" err="1"/>
              <a:t>Nanoparticle-matter</a:t>
            </a:r>
            <a:r>
              <a:rPr lang="fr-FR" sz="2800" dirty="0"/>
              <a:t> interaction</a:t>
            </a:r>
            <a:endParaRPr lang="en-GB" sz="28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16B6AC8-9D03-4F2D-9BB5-886B5DB33F0E}"/>
              </a:ext>
            </a:extLst>
          </p:cNvPr>
          <p:cNvGrpSpPr/>
          <p:nvPr/>
        </p:nvGrpSpPr>
        <p:grpSpPr>
          <a:xfrm>
            <a:off x="1785328" y="1107761"/>
            <a:ext cx="8983285" cy="5205226"/>
            <a:chOff x="1066336" y="1391847"/>
            <a:chExt cx="7449014" cy="520522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434A115-D90B-4509-B927-6A81AF6B1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336" y="1391847"/>
              <a:ext cx="7449014" cy="520522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30EBAD-2217-40B6-8863-7B1DFB2EAD0A}"/>
                </a:ext>
              </a:extLst>
            </p:cNvPr>
            <p:cNvSpPr/>
            <p:nvPr/>
          </p:nvSpPr>
          <p:spPr>
            <a:xfrm>
              <a:off x="4348532" y="3109378"/>
              <a:ext cx="37812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3 intact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molecules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 / impact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C4D37229-018C-4828-A9A2-79FEED932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793" y="1206010"/>
            <a:ext cx="3847792" cy="15210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77E1451-C2D6-4D59-B054-B415716E0545}"/>
              </a:ext>
            </a:extLst>
          </p:cNvPr>
          <p:cNvSpPr txBox="1"/>
          <p:nvPr/>
        </p:nvSpPr>
        <p:spPr>
          <a:xfrm>
            <a:off x="5630170" y="4819822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C00CC"/>
                </a:solidFill>
              </a:rPr>
              <a:t>Bradykinin</a:t>
            </a:r>
            <a:r>
              <a:rPr lang="fr-FR" dirty="0">
                <a:solidFill>
                  <a:srgbClr val="CC00CC"/>
                </a:solidFill>
              </a:rPr>
              <a:t>, 1060,2</a:t>
            </a:r>
            <a:endParaRPr lang="en-GB" dirty="0">
              <a:solidFill>
                <a:srgbClr val="CC00CC"/>
              </a:solidFill>
            </a:endParaRPr>
          </a:p>
        </p:txBody>
      </p:sp>
      <p:sp>
        <p:nvSpPr>
          <p:cNvPr id="14" name="Espace réservé du pied de page 6">
            <a:extLst>
              <a:ext uri="{FF2B5EF4-FFF2-40B4-BE49-F238E27FC236}">
                <a16:creationId xmlns:a16="http://schemas.microsoft.com/office/drawing/2014/main" id="{EECFC225-0BB3-4643-B79B-3475B841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20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A0A08CC4-6C95-45AB-BCC5-5AA2574EB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652" y="812984"/>
            <a:ext cx="4641142" cy="51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716" dirty="0">
                <a:solidFill>
                  <a:srgbClr val="FF0000"/>
                </a:solidFill>
                <a:latin typeface="Times New Roman" pitchFamily="18" charset="0"/>
              </a:rPr>
              <a:t>Voxel size </a:t>
            </a:r>
            <a:r>
              <a:rPr lang="fr-FR" sz="2716" dirty="0" err="1">
                <a:solidFill>
                  <a:srgbClr val="FF0000"/>
                </a:solidFill>
                <a:latin typeface="Times New Roman" pitchFamily="18" charset="0"/>
              </a:rPr>
              <a:t>with</a:t>
            </a:r>
            <a:r>
              <a:rPr lang="fr-FR" sz="2716" dirty="0">
                <a:solidFill>
                  <a:srgbClr val="FF0000"/>
                </a:solidFill>
                <a:latin typeface="Times New Roman" pitchFamily="18" charset="0"/>
              </a:rPr>
              <a:t> 12 MeV Au</a:t>
            </a:r>
            <a:r>
              <a:rPr lang="fr-FR" sz="2716" baseline="-25000" dirty="0">
                <a:solidFill>
                  <a:srgbClr val="FF0000"/>
                </a:solidFill>
                <a:latin typeface="Times New Roman" pitchFamily="18" charset="0"/>
              </a:rPr>
              <a:t>400</a:t>
            </a:r>
            <a:r>
              <a:rPr lang="fr-FR" sz="2716" baseline="30000" dirty="0">
                <a:solidFill>
                  <a:srgbClr val="FF0000"/>
                </a:solidFill>
                <a:latin typeface="Times New Roman" pitchFamily="18" charset="0"/>
              </a:rPr>
              <a:t>4+</a:t>
            </a:r>
            <a:endParaRPr lang="fr-FR" sz="2716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209A27-B986-4521-95F7-161CD962B3ED}"/>
              </a:ext>
            </a:extLst>
          </p:cNvPr>
          <p:cNvSpPr txBox="1"/>
          <p:nvPr/>
        </p:nvSpPr>
        <p:spPr>
          <a:xfrm>
            <a:off x="1152180" y="1288816"/>
            <a:ext cx="2694520" cy="405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37" dirty="0" err="1"/>
              <a:t>Polymer</a:t>
            </a:r>
            <a:r>
              <a:rPr lang="fr-FR" sz="2037" dirty="0"/>
              <a:t> film (35 nm/Si)</a:t>
            </a:r>
            <a:endParaRPr lang="en-GB" sz="2037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B0AE48C-842D-4810-BCA7-701127DB4F83}"/>
              </a:ext>
            </a:extLst>
          </p:cNvPr>
          <p:cNvGrpSpPr/>
          <p:nvPr/>
        </p:nvGrpSpPr>
        <p:grpSpPr>
          <a:xfrm>
            <a:off x="5237825" y="3072004"/>
            <a:ext cx="6388386" cy="2933315"/>
            <a:chOff x="347679" y="3613935"/>
            <a:chExt cx="4645011" cy="1919575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D0103D6-BC7D-4DD3-8AC0-E0EDB502A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677" b="6012"/>
            <a:stretch/>
          </p:blipFill>
          <p:spPr>
            <a:xfrm>
              <a:off x="347679" y="3613935"/>
              <a:ext cx="4645011" cy="191957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55778E7-C973-4BDA-A438-B969F91C5B5E}"/>
                </a:ext>
              </a:extLst>
            </p:cNvPr>
            <p:cNvGrpSpPr/>
            <p:nvPr/>
          </p:nvGrpSpPr>
          <p:grpSpPr>
            <a:xfrm>
              <a:off x="1844317" y="3964730"/>
              <a:ext cx="1130361" cy="909219"/>
              <a:chOff x="1844317" y="3964730"/>
              <a:chExt cx="1130361" cy="909219"/>
            </a:xfrm>
          </p:grpSpPr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CED2B2A-818A-4A9F-A73F-E72C4490F1AC}"/>
                  </a:ext>
                </a:extLst>
              </p:cNvPr>
              <p:cNvSpPr txBox="1"/>
              <p:nvPr/>
            </p:nvSpPr>
            <p:spPr>
              <a:xfrm>
                <a:off x="1844317" y="3964730"/>
                <a:ext cx="756643" cy="358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37" dirty="0"/>
                  <a:t>70 nm</a:t>
                </a:r>
                <a:endParaRPr lang="en-GB" sz="2037" dirty="0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1033728-97CE-435F-98DD-8DC0F8662818}"/>
                  </a:ext>
                </a:extLst>
              </p:cNvPr>
              <p:cNvSpPr txBox="1"/>
              <p:nvPr/>
            </p:nvSpPr>
            <p:spPr>
              <a:xfrm>
                <a:off x="2218035" y="4515371"/>
                <a:ext cx="756643" cy="358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37" dirty="0"/>
                  <a:t>35 nm</a:t>
                </a:r>
                <a:endParaRPr lang="en-GB" sz="2037" dirty="0"/>
              </a:p>
            </p:txBody>
          </p:sp>
        </p:grpSp>
      </p:grpSp>
      <p:sp>
        <p:nvSpPr>
          <p:cNvPr id="23" name="Titre 5">
            <a:extLst>
              <a:ext uri="{FF2B5EF4-FFF2-40B4-BE49-F238E27FC236}">
                <a16:creationId xmlns:a16="http://schemas.microsoft.com/office/drawing/2014/main" id="{917A7C30-C2FF-40E3-9383-2C56E8CE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028" y="157575"/>
            <a:ext cx="8584684" cy="488967"/>
          </a:xfrm>
        </p:spPr>
        <p:txBody>
          <a:bodyPr>
            <a:noAutofit/>
          </a:bodyPr>
          <a:lstStyle/>
          <a:p>
            <a:pPr algn="ctr"/>
            <a:r>
              <a:rPr lang="fr-FR" sz="2800" dirty="0" err="1"/>
              <a:t>Andromede</a:t>
            </a:r>
            <a:r>
              <a:rPr lang="fr-FR" sz="2800" dirty="0"/>
              <a:t>, </a:t>
            </a:r>
            <a:r>
              <a:rPr lang="fr-FR" sz="2800" dirty="0" err="1"/>
              <a:t>Nanoparticle-matter</a:t>
            </a:r>
            <a:r>
              <a:rPr lang="fr-FR" sz="2800" dirty="0"/>
              <a:t> interaction</a:t>
            </a:r>
            <a:endParaRPr lang="en-GB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37C93D-3633-46F7-94DA-DE0923BC2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56" y="1904936"/>
            <a:ext cx="5084000" cy="384986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CA1E1C1-200C-4654-8514-2E450E85CF15}"/>
              </a:ext>
            </a:extLst>
          </p:cNvPr>
          <p:cNvSpPr txBox="1"/>
          <p:nvPr/>
        </p:nvSpPr>
        <p:spPr>
          <a:xfrm>
            <a:off x="5139511" y="2166795"/>
            <a:ext cx="5969070" cy="71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37" dirty="0"/>
          </a:p>
          <a:p>
            <a:r>
              <a:rPr lang="fr-FR" sz="2037" dirty="0" err="1"/>
              <a:t>Monodisperse</a:t>
            </a:r>
            <a:r>
              <a:rPr lang="fr-FR" sz="2037" dirty="0"/>
              <a:t> volume distribution ! </a:t>
            </a:r>
            <a:r>
              <a:rPr lang="fr-FR" sz="2037" dirty="0" err="1"/>
              <a:t>Diameter</a:t>
            </a:r>
            <a:r>
              <a:rPr lang="fr-FR" sz="2037" dirty="0"/>
              <a:t> &amp; </a:t>
            </a:r>
            <a:r>
              <a:rPr lang="fr-FR" sz="2037" dirty="0" err="1"/>
              <a:t>depth</a:t>
            </a:r>
            <a:endParaRPr lang="en-GB" sz="2037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DCB321-0759-45C5-A6B5-8FF3104ADFA1}"/>
              </a:ext>
            </a:extLst>
          </p:cNvPr>
          <p:cNvSpPr txBox="1"/>
          <p:nvPr/>
        </p:nvSpPr>
        <p:spPr>
          <a:xfrm>
            <a:off x="5167746" y="1654422"/>
            <a:ext cx="5290487" cy="405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37" b="1" dirty="0">
                <a:solidFill>
                  <a:srgbClr val="FF0000"/>
                </a:solidFill>
              </a:rPr>
              <a:t>Giant Volume </a:t>
            </a:r>
            <a:r>
              <a:rPr lang="fr-FR" sz="2037" b="1" dirty="0" err="1">
                <a:solidFill>
                  <a:srgbClr val="FF0000"/>
                </a:solidFill>
              </a:rPr>
              <a:t>correlated</a:t>
            </a:r>
            <a:r>
              <a:rPr lang="fr-FR" sz="2037" b="1" dirty="0">
                <a:solidFill>
                  <a:srgbClr val="FF0000"/>
                </a:solidFill>
              </a:rPr>
              <a:t> to HUGE Ion Emission </a:t>
            </a:r>
            <a:endParaRPr lang="en-GB" sz="2037" b="1" dirty="0">
              <a:solidFill>
                <a:srgbClr val="FF0000"/>
              </a:solidFill>
            </a:endParaRPr>
          </a:p>
        </p:txBody>
      </p:sp>
      <p:sp>
        <p:nvSpPr>
          <p:cNvPr id="16" name="Espace réservé du pied de page 6">
            <a:extLst>
              <a:ext uri="{FF2B5EF4-FFF2-40B4-BE49-F238E27FC236}">
                <a16:creationId xmlns:a16="http://schemas.microsoft.com/office/drawing/2014/main" id="{9B17FEB0-E077-4D71-9E9B-9115C1DA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31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8F5DE80-2154-468D-863F-BDC8691B649F}"/>
              </a:ext>
            </a:extLst>
          </p:cNvPr>
          <p:cNvGrpSpPr/>
          <p:nvPr/>
        </p:nvGrpSpPr>
        <p:grpSpPr>
          <a:xfrm>
            <a:off x="1593030" y="3889176"/>
            <a:ext cx="9373267" cy="2502417"/>
            <a:chOff x="610920" y="4168800"/>
            <a:chExt cx="8282160" cy="2211120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95BB9F7-2686-4EBC-AFA8-F52602DB58BC}"/>
                </a:ext>
              </a:extLst>
            </p:cNvPr>
            <p:cNvGrpSpPr/>
            <p:nvPr/>
          </p:nvGrpSpPr>
          <p:grpSpPr>
            <a:xfrm>
              <a:off x="610920" y="4824360"/>
              <a:ext cx="2160720" cy="1555560"/>
              <a:chOff x="610920" y="4824360"/>
              <a:chExt cx="2160720" cy="1555560"/>
            </a:xfrm>
          </p:grpSpPr>
          <p:sp>
            <p:nvSpPr>
              <p:cNvPr id="31" name="CustomShape 4">
                <a:extLst>
                  <a:ext uri="{FF2B5EF4-FFF2-40B4-BE49-F238E27FC236}">
                    <a16:creationId xmlns:a16="http://schemas.microsoft.com/office/drawing/2014/main" id="{43391421-26CC-4D24-A180-BEE1B72B4329}"/>
                  </a:ext>
                </a:extLst>
              </p:cNvPr>
              <p:cNvSpPr/>
              <p:nvPr/>
            </p:nvSpPr>
            <p:spPr>
              <a:xfrm rot="12840000">
                <a:off x="827280" y="5085360"/>
                <a:ext cx="1213560" cy="913680"/>
              </a:xfrm>
              <a:prstGeom prst="parallelogram">
                <a:avLst>
                  <a:gd name="adj" fmla="val 33203"/>
                </a:avLst>
              </a:prstGeom>
              <a:solidFill>
                <a:schemeClr val="accent1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2" name="Group 5">
                <a:extLst>
                  <a:ext uri="{FF2B5EF4-FFF2-40B4-BE49-F238E27FC236}">
                    <a16:creationId xmlns:a16="http://schemas.microsoft.com/office/drawing/2014/main" id="{9090833A-78F6-4871-AB0B-8BE6CA5C1C28}"/>
                  </a:ext>
                </a:extLst>
              </p:cNvPr>
              <p:cNvGrpSpPr/>
              <p:nvPr/>
            </p:nvGrpSpPr>
            <p:grpSpPr>
              <a:xfrm>
                <a:off x="610920" y="5013000"/>
                <a:ext cx="2160720" cy="1366920"/>
                <a:chOff x="610920" y="5013000"/>
                <a:chExt cx="2160720" cy="1366920"/>
              </a:xfrm>
            </p:grpSpPr>
            <p:sp>
              <p:nvSpPr>
                <p:cNvPr id="33" name="Line 6">
                  <a:extLst>
                    <a:ext uri="{FF2B5EF4-FFF2-40B4-BE49-F238E27FC236}">
                      <a16:creationId xmlns:a16="http://schemas.microsoft.com/office/drawing/2014/main" id="{2CD12C4E-A585-4D8F-9639-752262788849}"/>
                    </a:ext>
                  </a:extLst>
                </p:cNvPr>
                <p:cNvSpPr/>
                <p:nvPr/>
              </p:nvSpPr>
              <p:spPr>
                <a:xfrm flipV="1">
                  <a:off x="1403280" y="5084640"/>
                  <a:ext cx="1368360" cy="50328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round/>
                  <a:head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" name="Line 7">
                  <a:extLst>
                    <a:ext uri="{FF2B5EF4-FFF2-40B4-BE49-F238E27FC236}">
                      <a16:creationId xmlns:a16="http://schemas.microsoft.com/office/drawing/2014/main" id="{4E7A6211-541C-455C-A77C-B9E599BE9982}"/>
                    </a:ext>
                  </a:extLst>
                </p:cNvPr>
                <p:cNvSpPr/>
                <p:nvPr/>
              </p:nvSpPr>
              <p:spPr>
                <a:xfrm>
                  <a:off x="610920" y="5013000"/>
                  <a:ext cx="2087640" cy="136692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E84D8788-BA79-4BCD-9FBB-CDD9F04D3679}"/>
                </a:ext>
              </a:extLst>
            </p:cNvPr>
            <p:cNvSpPr/>
            <p:nvPr/>
          </p:nvSpPr>
          <p:spPr>
            <a:xfrm flipH="1" flipV="1">
              <a:off x="1116000" y="4581360"/>
              <a:ext cx="287280" cy="934920"/>
            </a:xfrm>
            <a:prstGeom prst="line">
              <a:avLst/>
            </a:prstGeom>
            <a:ln w="38160">
              <a:solidFill>
                <a:srgbClr val="0000FF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6FD3CEAB-6B87-453B-8F83-2B47A6FD10CC}"/>
                </a:ext>
              </a:extLst>
            </p:cNvPr>
            <p:cNvSpPr/>
            <p:nvPr/>
          </p:nvSpPr>
          <p:spPr>
            <a:xfrm>
              <a:off x="1908360" y="4724280"/>
              <a:ext cx="892440" cy="45576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/>
            <a:lstStyle/>
            <a:p>
              <a:pPr>
                <a:lnSpc>
                  <a:spcPct val="100000"/>
                </a:lnSpc>
              </a:pPr>
              <a:r>
                <a:rPr lang="fr-FR" sz="2716" spc="-1" dirty="0">
                  <a:solidFill>
                    <a:srgbClr val="FF0000"/>
                  </a:solidFill>
                  <a:latin typeface="Times New Roman"/>
                  <a:ea typeface="DejaVu Sans"/>
                </a:rPr>
                <a:t>Beam</a:t>
              </a:r>
              <a:endParaRPr lang="fr-FR" sz="2716" spc="-1" dirty="0">
                <a:latin typeface="Arial"/>
              </a:endParaRP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2FEC7B49-D10F-407C-8AB0-382890B459E1}"/>
                </a:ext>
              </a:extLst>
            </p:cNvPr>
            <p:cNvGrpSpPr/>
            <p:nvPr/>
          </p:nvGrpSpPr>
          <p:grpSpPr>
            <a:xfrm>
              <a:off x="6732360" y="4824360"/>
              <a:ext cx="2160720" cy="1555560"/>
              <a:chOff x="6732360" y="4824360"/>
              <a:chExt cx="2160720" cy="1555560"/>
            </a:xfrm>
          </p:grpSpPr>
          <p:sp>
            <p:nvSpPr>
              <p:cNvPr id="27" name="CustomShape 11">
                <a:extLst>
                  <a:ext uri="{FF2B5EF4-FFF2-40B4-BE49-F238E27FC236}">
                    <a16:creationId xmlns:a16="http://schemas.microsoft.com/office/drawing/2014/main" id="{B6566662-E7A1-497F-9CA9-2B86D4CB9705}"/>
                  </a:ext>
                </a:extLst>
              </p:cNvPr>
              <p:cNvSpPr/>
              <p:nvPr/>
            </p:nvSpPr>
            <p:spPr>
              <a:xfrm rot="12840000">
                <a:off x="6948720" y="5085360"/>
                <a:ext cx="1213560" cy="913680"/>
              </a:xfrm>
              <a:prstGeom prst="parallelogram">
                <a:avLst>
                  <a:gd name="adj" fmla="val 33203"/>
                </a:avLst>
              </a:prstGeom>
              <a:solidFill>
                <a:schemeClr val="accent1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28" name="Group 12">
                <a:extLst>
                  <a:ext uri="{FF2B5EF4-FFF2-40B4-BE49-F238E27FC236}">
                    <a16:creationId xmlns:a16="http://schemas.microsoft.com/office/drawing/2014/main" id="{FAD67422-363A-4BDD-A734-76D7AB174978}"/>
                  </a:ext>
                </a:extLst>
              </p:cNvPr>
              <p:cNvGrpSpPr/>
              <p:nvPr/>
            </p:nvGrpSpPr>
            <p:grpSpPr>
              <a:xfrm>
                <a:off x="6732360" y="5013000"/>
                <a:ext cx="2160720" cy="1366920"/>
                <a:chOff x="6732360" y="5013000"/>
                <a:chExt cx="2160720" cy="1366920"/>
              </a:xfrm>
            </p:grpSpPr>
            <p:sp>
              <p:nvSpPr>
                <p:cNvPr id="29" name="Line 13">
                  <a:extLst>
                    <a:ext uri="{FF2B5EF4-FFF2-40B4-BE49-F238E27FC236}">
                      <a16:creationId xmlns:a16="http://schemas.microsoft.com/office/drawing/2014/main" id="{70DCDAEB-72A8-424C-B3FA-745B537C8639}"/>
                    </a:ext>
                  </a:extLst>
                </p:cNvPr>
                <p:cNvSpPr/>
                <p:nvPr/>
              </p:nvSpPr>
              <p:spPr>
                <a:xfrm flipV="1">
                  <a:off x="7524720" y="5084640"/>
                  <a:ext cx="1368360" cy="50328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round/>
                  <a:head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" name="Line 14">
                  <a:extLst>
                    <a:ext uri="{FF2B5EF4-FFF2-40B4-BE49-F238E27FC236}">
                      <a16:creationId xmlns:a16="http://schemas.microsoft.com/office/drawing/2014/main" id="{7068EB2B-CBD6-42CD-AC43-044090E61521}"/>
                    </a:ext>
                  </a:extLst>
                </p:cNvPr>
                <p:cNvSpPr/>
                <p:nvPr/>
              </p:nvSpPr>
              <p:spPr>
                <a:xfrm>
                  <a:off x="6732360" y="5013000"/>
                  <a:ext cx="2087640" cy="136692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FA8086EB-44FB-4EB1-9A75-617D9493385D}"/>
                </a:ext>
              </a:extLst>
            </p:cNvPr>
            <p:cNvSpPr/>
            <p:nvPr/>
          </p:nvSpPr>
          <p:spPr>
            <a:xfrm flipV="1">
              <a:off x="7524720" y="4848274"/>
              <a:ext cx="964080" cy="739645"/>
            </a:xfrm>
            <a:prstGeom prst="line">
              <a:avLst/>
            </a:prstGeom>
            <a:ln w="38160">
              <a:solidFill>
                <a:srgbClr val="0000FF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943E04CF-77D5-4538-8830-739BBC1B413D}"/>
                </a:ext>
              </a:extLst>
            </p:cNvPr>
            <p:cNvGrpSpPr/>
            <p:nvPr/>
          </p:nvGrpSpPr>
          <p:grpSpPr>
            <a:xfrm>
              <a:off x="3708360" y="4824360"/>
              <a:ext cx="2160360" cy="1555560"/>
              <a:chOff x="3708360" y="4824360"/>
              <a:chExt cx="2160360" cy="1555560"/>
            </a:xfrm>
          </p:grpSpPr>
          <p:sp>
            <p:nvSpPr>
              <p:cNvPr id="23" name="CustomShape 17">
                <a:extLst>
                  <a:ext uri="{FF2B5EF4-FFF2-40B4-BE49-F238E27FC236}">
                    <a16:creationId xmlns:a16="http://schemas.microsoft.com/office/drawing/2014/main" id="{AD258DEF-2C52-42E3-99F9-5EA0A9D14254}"/>
                  </a:ext>
                </a:extLst>
              </p:cNvPr>
              <p:cNvSpPr/>
              <p:nvPr/>
            </p:nvSpPr>
            <p:spPr>
              <a:xfrm rot="12840000">
                <a:off x="3924720" y="5085360"/>
                <a:ext cx="1213560" cy="913680"/>
              </a:xfrm>
              <a:prstGeom prst="parallelogram">
                <a:avLst>
                  <a:gd name="adj" fmla="val 33203"/>
                </a:avLst>
              </a:prstGeom>
              <a:solidFill>
                <a:schemeClr val="accent1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24" name="Group 18">
                <a:extLst>
                  <a:ext uri="{FF2B5EF4-FFF2-40B4-BE49-F238E27FC236}">
                    <a16:creationId xmlns:a16="http://schemas.microsoft.com/office/drawing/2014/main" id="{2BC5A71A-49E6-4234-8B43-67DCCFD7720E}"/>
                  </a:ext>
                </a:extLst>
              </p:cNvPr>
              <p:cNvGrpSpPr/>
              <p:nvPr/>
            </p:nvGrpSpPr>
            <p:grpSpPr>
              <a:xfrm>
                <a:off x="3708360" y="5013000"/>
                <a:ext cx="2160360" cy="1366920"/>
                <a:chOff x="3708360" y="5013000"/>
                <a:chExt cx="2160360" cy="1366920"/>
              </a:xfrm>
            </p:grpSpPr>
            <p:sp>
              <p:nvSpPr>
                <p:cNvPr id="25" name="Line 19">
                  <a:extLst>
                    <a:ext uri="{FF2B5EF4-FFF2-40B4-BE49-F238E27FC236}">
                      <a16:creationId xmlns:a16="http://schemas.microsoft.com/office/drawing/2014/main" id="{0973E65D-1D43-4915-8981-3A1C362CFEFF}"/>
                    </a:ext>
                  </a:extLst>
                </p:cNvPr>
                <p:cNvSpPr/>
                <p:nvPr/>
              </p:nvSpPr>
              <p:spPr>
                <a:xfrm flipV="1">
                  <a:off x="4500360" y="5084640"/>
                  <a:ext cx="1368360" cy="50328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round/>
                  <a:head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" name="Line 20">
                  <a:extLst>
                    <a:ext uri="{FF2B5EF4-FFF2-40B4-BE49-F238E27FC236}">
                      <a16:creationId xmlns:a16="http://schemas.microsoft.com/office/drawing/2014/main" id="{E29C0070-715C-4BA0-9083-40E6AD7C3FF5}"/>
                    </a:ext>
                  </a:extLst>
                </p:cNvPr>
                <p:cNvSpPr/>
                <p:nvPr/>
              </p:nvSpPr>
              <p:spPr>
                <a:xfrm>
                  <a:off x="3708360" y="5013000"/>
                  <a:ext cx="2087280" cy="136692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19" name="Line 21">
              <a:extLst>
                <a:ext uri="{FF2B5EF4-FFF2-40B4-BE49-F238E27FC236}">
                  <a16:creationId xmlns:a16="http://schemas.microsoft.com/office/drawing/2014/main" id="{CE4D9169-F516-49A3-8E24-C1988A5A25CB}"/>
                </a:ext>
              </a:extLst>
            </p:cNvPr>
            <p:cNvSpPr/>
            <p:nvPr/>
          </p:nvSpPr>
          <p:spPr>
            <a:xfrm flipV="1">
              <a:off x="4500360" y="4581360"/>
              <a:ext cx="360" cy="936720"/>
            </a:xfrm>
            <a:prstGeom prst="line">
              <a:avLst/>
            </a:prstGeom>
            <a:ln w="38160">
              <a:solidFill>
                <a:srgbClr val="0000FF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2">
              <a:extLst>
                <a:ext uri="{FF2B5EF4-FFF2-40B4-BE49-F238E27FC236}">
                  <a16:creationId xmlns:a16="http://schemas.microsoft.com/office/drawing/2014/main" id="{B48D6467-5E40-45A6-A5F7-D1A701B20FC8}"/>
                </a:ext>
              </a:extLst>
            </p:cNvPr>
            <p:cNvSpPr/>
            <p:nvPr/>
          </p:nvSpPr>
          <p:spPr>
            <a:xfrm>
              <a:off x="4499460" y="4215194"/>
              <a:ext cx="1122840" cy="505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/>
            <a:lstStyle/>
            <a:p>
              <a:pPr>
                <a:lnSpc>
                  <a:spcPct val="100000"/>
                </a:lnSpc>
              </a:pPr>
              <a:r>
                <a:rPr lang="fr-FR" sz="2716" spc="-1" dirty="0">
                  <a:solidFill>
                    <a:srgbClr val="0000FF"/>
                  </a:solidFill>
                  <a:latin typeface="Times New Roman"/>
                  <a:ea typeface="DejaVu Sans"/>
                </a:rPr>
                <a:t>AuCN</a:t>
              </a:r>
              <a:r>
                <a:rPr lang="fr-FR" sz="2716" spc="-1" baseline="-25000" dirty="0">
                  <a:solidFill>
                    <a:srgbClr val="0000FF"/>
                  </a:solidFill>
                  <a:latin typeface="Times New Roman"/>
                  <a:ea typeface="DejaVu Sans"/>
                </a:rPr>
                <a:t>2</a:t>
              </a:r>
              <a:r>
                <a:rPr lang="fr-FR" sz="2716" spc="-1" baseline="30000" dirty="0">
                  <a:solidFill>
                    <a:srgbClr val="0000FF"/>
                  </a:solidFill>
                  <a:latin typeface="Times New Roman"/>
                  <a:ea typeface="DejaVu Sans"/>
                </a:rPr>
                <a:t>-</a:t>
              </a:r>
              <a:endParaRPr lang="fr-FR" sz="2716" spc="-1" dirty="0">
                <a:latin typeface="Arial"/>
              </a:endParaRPr>
            </a:p>
          </p:txBody>
        </p:sp>
        <p:sp>
          <p:nvSpPr>
            <p:cNvPr id="21" name="CustomShape 23">
              <a:extLst>
                <a:ext uri="{FF2B5EF4-FFF2-40B4-BE49-F238E27FC236}">
                  <a16:creationId xmlns:a16="http://schemas.microsoft.com/office/drawing/2014/main" id="{034DC72E-B138-4266-8998-4651FB7FE3F6}"/>
                </a:ext>
              </a:extLst>
            </p:cNvPr>
            <p:cNvSpPr/>
            <p:nvPr/>
          </p:nvSpPr>
          <p:spPr>
            <a:xfrm>
              <a:off x="1252080" y="4168800"/>
              <a:ext cx="1125720" cy="5054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/>
            <a:lstStyle/>
            <a:p>
              <a:pPr>
                <a:lnSpc>
                  <a:spcPct val="100000"/>
                </a:lnSpc>
              </a:pPr>
              <a:r>
                <a:rPr lang="fr-FR" sz="2716" spc="-1" dirty="0">
                  <a:solidFill>
                    <a:srgbClr val="0000FF"/>
                  </a:solidFill>
                  <a:latin typeface="Times New Roman"/>
                  <a:ea typeface="DejaVu Sans"/>
                </a:rPr>
                <a:t>(M-H)</a:t>
              </a:r>
              <a:r>
                <a:rPr lang="fr-FR" sz="2716" spc="-1" baseline="30000" dirty="0">
                  <a:solidFill>
                    <a:srgbClr val="0000FF"/>
                  </a:solidFill>
                  <a:latin typeface="Times New Roman"/>
                  <a:ea typeface="DejaVu Sans"/>
                </a:rPr>
                <a:t>-</a:t>
              </a:r>
            </a:p>
            <a:p>
              <a:pPr>
                <a:lnSpc>
                  <a:spcPct val="100000"/>
                </a:lnSpc>
              </a:pPr>
              <a:r>
                <a:rPr lang="fr-FR" sz="2716" spc="-1" baseline="30000" dirty="0" err="1">
                  <a:solidFill>
                    <a:srgbClr val="0000FF"/>
                  </a:solidFill>
                  <a:latin typeface="Times New Roman"/>
                  <a:ea typeface="DejaVu Sans"/>
                </a:rPr>
                <a:t>Bradykinin</a:t>
              </a:r>
              <a:endParaRPr lang="fr-FR" sz="2716" spc="-1" dirty="0">
                <a:latin typeface="Arial"/>
              </a:endParaRPr>
            </a:p>
          </p:txBody>
        </p:sp>
        <p:sp>
          <p:nvSpPr>
            <p:cNvPr id="22" name="CustomShape 24">
              <a:extLst>
                <a:ext uri="{FF2B5EF4-FFF2-40B4-BE49-F238E27FC236}">
                  <a16:creationId xmlns:a16="http://schemas.microsoft.com/office/drawing/2014/main" id="{A2070644-9728-4992-9059-AA7A90E64181}"/>
                </a:ext>
              </a:extLst>
            </p:cNvPr>
            <p:cNvSpPr/>
            <p:nvPr/>
          </p:nvSpPr>
          <p:spPr>
            <a:xfrm>
              <a:off x="8157600" y="4376428"/>
              <a:ext cx="662400" cy="45576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/>
            <a:lstStyle/>
            <a:p>
              <a:pPr>
                <a:lnSpc>
                  <a:spcPct val="100000"/>
                </a:lnSpc>
              </a:pPr>
              <a:r>
                <a:rPr lang="fr-FR" sz="2716" spc="-1" dirty="0">
                  <a:solidFill>
                    <a:srgbClr val="0000FF"/>
                  </a:solidFill>
                  <a:latin typeface="Times New Roman"/>
                  <a:ea typeface="DejaVu Sans"/>
                </a:rPr>
                <a:t>CN</a:t>
              </a:r>
              <a:r>
                <a:rPr lang="fr-FR" sz="2716" spc="-1" baseline="30000" dirty="0">
                  <a:solidFill>
                    <a:srgbClr val="0000FF"/>
                  </a:solidFill>
                  <a:latin typeface="Times New Roman"/>
                  <a:ea typeface="DejaVu Sans"/>
                </a:rPr>
                <a:t>-</a:t>
              </a:r>
              <a:endParaRPr lang="fr-FR" sz="2716" spc="-1" dirty="0">
                <a:latin typeface="Arial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9280E461-9FC4-4ADC-B8F6-36E8D332C74E}"/>
              </a:ext>
            </a:extLst>
          </p:cNvPr>
          <p:cNvGrpSpPr/>
          <p:nvPr/>
        </p:nvGrpSpPr>
        <p:grpSpPr>
          <a:xfrm>
            <a:off x="381834" y="1205367"/>
            <a:ext cx="3366767" cy="2877173"/>
            <a:chOff x="564404" y="1061992"/>
            <a:chExt cx="2974854" cy="254225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9C49D41E-FD72-439E-A0DF-A48C2FAC4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5"/>
            <a:stretch/>
          </p:blipFill>
          <p:spPr>
            <a:xfrm>
              <a:off x="564404" y="1061992"/>
              <a:ext cx="2974854" cy="254225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CA7199-57AD-49B7-BB2F-11EC7214CFA2}"/>
                </a:ext>
              </a:extLst>
            </p:cNvPr>
            <p:cNvSpPr/>
            <p:nvPr/>
          </p:nvSpPr>
          <p:spPr>
            <a:xfrm>
              <a:off x="2613369" y="1148298"/>
              <a:ext cx="900810" cy="3692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06D6957-8747-43F0-81B5-C4EE15E697B8}"/>
              </a:ext>
            </a:extLst>
          </p:cNvPr>
          <p:cNvGrpSpPr/>
          <p:nvPr/>
        </p:nvGrpSpPr>
        <p:grpSpPr>
          <a:xfrm>
            <a:off x="4394076" y="1198677"/>
            <a:ext cx="3366767" cy="2880509"/>
            <a:chOff x="3647333" y="1058470"/>
            <a:chExt cx="2974854" cy="254520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FE45686-12D6-4DE9-B0A2-86C0D65459BF}"/>
                </a:ext>
              </a:extLst>
            </p:cNvPr>
            <p:cNvPicPr/>
            <p:nvPr/>
          </p:nvPicPr>
          <p:blipFill rotWithShape="1">
            <a:blip r:embed="rId4"/>
            <a:srcRect l="34838" t="3167" r="34212" b="48643"/>
            <a:stretch/>
          </p:blipFill>
          <p:spPr>
            <a:xfrm>
              <a:off x="3647333" y="1058470"/>
              <a:ext cx="2974854" cy="2545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85E577-7A7B-423C-B718-08FF86A77C46}"/>
                </a:ext>
              </a:extLst>
            </p:cNvPr>
            <p:cNvSpPr/>
            <p:nvPr/>
          </p:nvSpPr>
          <p:spPr>
            <a:xfrm>
              <a:off x="5628079" y="1210576"/>
              <a:ext cx="910436" cy="307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22B9356-A762-4E2F-A9F4-A993D6A32014}"/>
              </a:ext>
            </a:extLst>
          </p:cNvPr>
          <p:cNvGrpSpPr/>
          <p:nvPr/>
        </p:nvGrpSpPr>
        <p:grpSpPr>
          <a:xfrm>
            <a:off x="8279686" y="1296610"/>
            <a:ext cx="3439432" cy="2877173"/>
            <a:chOff x="7315878" y="1145578"/>
            <a:chExt cx="3039061" cy="2542252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2A60379B-11A6-489B-A10B-41A88EB3E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878" y="1145578"/>
              <a:ext cx="2975106" cy="2542252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91BFDBF-9DA4-4567-97F5-C3B168BDEA52}"/>
                </a:ext>
              </a:extLst>
            </p:cNvPr>
            <p:cNvSpPr/>
            <p:nvPr/>
          </p:nvSpPr>
          <p:spPr>
            <a:xfrm>
              <a:off x="9515151" y="1317567"/>
              <a:ext cx="839788" cy="322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/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3D31F4EF-1EB0-4840-BBD5-4AB9FADF25F7}"/>
              </a:ext>
            </a:extLst>
          </p:cNvPr>
          <p:cNvSpPr txBox="1"/>
          <p:nvPr/>
        </p:nvSpPr>
        <p:spPr>
          <a:xfrm>
            <a:off x="2685292" y="780556"/>
            <a:ext cx="7823465" cy="510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16" b="1" dirty="0"/>
              <a:t>Influence of the molecular </a:t>
            </a:r>
            <a:r>
              <a:rPr lang="fr-FR" sz="2716" b="1" dirty="0" err="1"/>
              <a:t>weight</a:t>
            </a:r>
            <a:r>
              <a:rPr lang="fr-FR" sz="2716" b="1" dirty="0"/>
              <a:t> (</a:t>
            </a:r>
            <a:r>
              <a:rPr lang="fr-FR" sz="2716" b="1" dirty="0" err="1"/>
              <a:t>complexity</a:t>
            </a:r>
            <a:r>
              <a:rPr lang="fr-FR" sz="2716" b="1" dirty="0"/>
              <a:t>)</a:t>
            </a:r>
            <a:endParaRPr lang="en-GB" sz="2716" b="1" dirty="0"/>
          </a:p>
        </p:txBody>
      </p:sp>
      <p:sp>
        <p:nvSpPr>
          <p:cNvPr id="40" name="Titre 5">
            <a:extLst>
              <a:ext uri="{FF2B5EF4-FFF2-40B4-BE49-F238E27FC236}">
                <a16:creationId xmlns:a16="http://schemas.microsoft.com/office/drawing/2014/main" id="{7C384677-9073-43C9-937E-D03398620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38" y="168996"/>
            <a:ext cx="8411729" cy="488686"/>
          </a:xfrm>
        </p:spPr>
        <p:txBody>
          <a:bodyPr>
            <a:noAutofit/>
          </a:bodyPr>
          <a:lstStyle/>
          <a:p>
            <a:pPr algn="ctr"/>
            <a:r>
              <a:rPr lang="fr-FR" sz="2800" dirty="0" err="1"/>
              <a:t>Andromede</a:t>
            </a:r>
            <a:r>
              <a:rPr lang="fr-FR" sz="2800" dirty="0"/>
              <a:t>, </a:t>
            </a:r>
            <a:r>
              <a:rPr lang="fr-FR" sz="2800" dirty="0" err="1"/>
              <a:t>Nanoparticle-matter</a:t>
            </a:r>
            <a:r>
              <a:rPr lang="fr-FR" sz="2800" dirty="0"/>
              <a:t> interaction</a:t>
            </a:r>
            <a:endParaRPr lang="en-GB" sz="2800" dirty="0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2A2A4B37-6874-4F47-8548-F907AA95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984" y="6472910"/>
            <a:ext cx="2729259" cy="364730"/>
          </a:xfrm>
        </p:spPr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41" name="Espace réservé du pied de page 6">
            <a:extLst>
              <a:ext uri="{FF2B5EF4-FFF2-40B4-BE49-F238E27FC236}">
                <a16:creationId xmlns:a16="http://schemas.microsoft.com/office/drawing/2014/main" id="{1C92A390-A616-464E-93C7-09B83A10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6622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EMIR&amp;A, </a:t>
            </a:r>
            <a:r>
              <a:rPr lang="fr-FR" sz="2800" dirty="0" err="1"/>
              <a:t>Andromede</a:t>
            </a:r>
            <a:endParaRPr lang="en-GB" sz="2800" dirty="0"/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03DCD0F1-D36B-4AF3-9591-077385C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4D1EEB-05B9-4CAD-A8F7-F304A1F17434}"/>
              </a:ext>
            </a:extLst>
          </p:cNvPr>
          <p:cNvSpPr txBox="1"/>
          <p:nvPr/>
        </p:nvSpPr>
        <p:spPr>
          <a:xfrm>
            <a:off x="2550695" y="926431"/>
            <a:ext cx="8235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Instrumentation Faisceau / Contrôle faisceau : Contrôle Qualité</a:t>
            </a:r>
            <a:endParaRPr lang="en-GB" sz="2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F254B2-3C5D-4B9D-B774-FC99E865438C}"/>
              </a:ext>
            </a:extLst>
          </p:cNvPr>
          <p:cNvSpPr txBox="1"/>
          <p:nvPr/>
        </p:nvSpPr>
        <p:spPr>
          <a:xfrm>
            <a:off x="1550909" y="1697110"/>
            <a:ext cx="924464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/>
              <a:t> mesure de l’intensité du faisceau  &amp; la dose « </a:t>
            </a:r>
            <a:r>
              <a:rPr lang="fr-FR" b="1" dirty="0"/>
              <a:t>l'intégrale sur le temps du courant ionique »</a:t>
            </a:r>
          </a:p>
          <a:p>
            <a:r>
              <a:rPr lang="fr-FR" b="1" dirty="0"/>
              <a:t>	&gt;&gt;&gt;&gt;&gt;Implantation &amp; modification des matériaux</a:t>
            </a:r>
            <a:r>
              <a:rPr lang="fr-FR" dirty="0"/>
              <a:t> </a:t>
            </a:r>
          </a:p>
          <a:p>
            <a:r>
              <a:rPr lang="fr-FR" dirty="0"/>
              <a:t>	Cage de Faraday, émission électronique (nécessite la connaissance de </a:t>
            </a:r>
            <a:r>
              <a:rPr lang="el-GR" dirty="0"/>
              <a:t>γ</a:t>
            </a:r>
            <a:r>
              <a:rPr lang="fr-FR" baseline="-25000" dirty="0"/>
              <a:t>e</a:t>
            </a:r>
            <a:r>
              <a:rPr lang="fr-FR" dirty="0"/>
              <a:t>)</a:t>
            </a:r>
            <a:endParaRPr lang="fr-FR" baseline="-25000" dirty="0"/>
          </a:p>
          <a:p>
            <a:r>
              <a:rPr lang="fr-FR" baseline="-25000" dirty="0"/>
              <a:t>	</a:t>
            </a:r>
            <a:r>
              <a:rPr lang="fr-FR" dirty="0"/>
              <a:t>Comptage de 1 &gt;&gt;&gt;10</a:t>
            </a:r>
            <a:r>
              <a:rPr lang="fr-FR" baseline="30000" dirty="0"/>
              <a:t>7</a:t>
            </a:r>
          </a:p>
          <a:p>
            <a:endParaRPr lang="fr-FR" baseline="30000" dirty="0"/>
          </a:p>
          <a:p>
            <a:pPr marL="342900" indent="-342900">
              <a:buFont typeface="+mj-lt"/>
              <a:buAutoNum type="arabicPeriod" startAt="2"/>
            </a:pPr>
            <a:r>
              <a:rPr lang="fr-FR" dirty="0"/>
              <a:t>Homogénéité d’un Spot (focalisation) ou  balayage avec des </a:t>
            </a:r>
            <a:r>
              <a:rPr lang="fr-FR" dirty="0" err="1"/>
              <a:t>quadripoles</a:t>
            </a:r>
            <a:r>
              <a:rPr lang="fr-FR" dirty="0"/>
              <a:t> - hexapoles</a:t>
            </a:r>
          </a:p>
          <a:p>
            <a:pPr lvl="1"/>
            <a:r>
              <a:rPr lang="fr-FR" dirty="0"/>
              <a:t>Imagerie (comptage) ou profilomètre en relation avec la dose</a:t>
            </a:r>
          </a:p>
          <a:p>
            <a:pPr lvl="1"/>
            <a:endParaRPr lang="fr-FR" dirty="0"/>
          </a:p>
          <a:p>
            <a:pPr marL="342900" indent="-342900">
              <a:buFont typeface="+mj-lt"/>
              <a:buAutoNum type="arabicPeriod" startAt="2"/>
            </a:pPr>
            <a:r>
              <a:rPr lang="fr-FR" dirty="0"/>
              <a:t>Enveloppe du faisceau forme et taille du spot</a:t>
            </a:r>
          </a:p>
          <a:p>
            <a:r>
              <a:rPr lang="fr-FR" dirty="0"/>
              <a:t> 	millimétrique : Fentes, BPM</a:t>
            </a:r>
          </a:p>
          <a:p>
            <a:r>
              <a:rPr lang="fr-FR" dirty="0"/>
              <a:t>	µm, nm&gt;&gt;&gt; imagerie de l’impact ou déconvolution à partir d’un objet grille ou réseau </a:t>
            </a:r>
          </a:p>
          <a:p>
            <a:endParaRPr lang="fr-FR" dirty="0"/>
          </a:p>
          <a:p>
            <a:pPr marL="342900" indent="-342900">
              <a:buFont typeface="+mj-lt"/>
              <a:buAutoNum type="arabicPeriod" startAt="4"/>
            </a:pPr>
            <a:r>
              <a:rPr lang="fr-FR" dirty="0"/>
              <a:t>Sélection en masse/charge</a:t>
            </a:r>
          </a:p>
          <a:p>
            <a:pPr lvl="1"/>
            <a:r>
              <a:rPr lang="fr-FR" dirty="0"/>
              <a:t> Utilisation de TV + champ magnétique</a:t>
            </a:r>
          </a:p>
          <a:p>
            <a:pPr lvl="1"/>
            <a:endParaRPr lang="fr-FR" dirty="0"/>
          </a:p>
          <a:p>
            <a:pPr marL="342900" lvl="1" indent="-342900">
              <a:buFont typeface="+mj-lt"/>
              <a:buAutoNum type="arabicPeriod" startAt="5"/>
            </a:pPr>
            <a:r>
              <a:rPr lang="fr-FR" b="1" i="1" dirty="0"/>
              <a:t>Mesure de la température de la cible pendant l’irradiation </a:t>
            </a:r>
            <a:r>
              <a:rPr lang="fr-FR" dirty="0"/>
              <a:t>! Cibles à température contrôlée !</a:t>
            </a:r>
          </a:p>
          <a:p>
            <a:pPr marL="342900" indent="-342900">
              <a:buFont typeface="+mj-lt"/>
              <a:buAutoNum type="arabicPeriod" startAt="2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838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EMIR&amp;A, </a:t>
            </a:r>
            <a:r>
              <a:rPr lang="fr-FR" sz="2800" dirty="0" err="1"/>
              <a:t>Andromede</a:t>
            </a:r>
            <a:endParaRPr lang="en-GB" sz="2800" dirty="0"/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03DCD0F1-D36B-4AF3-9591-077385C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4D1EEB-05B9-4CAD-A8F7-F304A1F17434}"/>
              </a:ext>
            </a:extLst>
          </p:cNvPr>
          <p:cNvSpPr txBox="1"/>
          <p:nvPr/>
        </p:nvSpPr>
        <p:spPr>
          <a:xfrm>
            <a:off x="2550695" y="926431"/>
            <a:ext cx="8235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Instrumentation Faisceau / Contrôle faisceau : Contrôle Qualité</a:t>
            </a:r>
            <a:endParaRPr lang="en-GB" sz="24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B5EAEF-A0C5-4620-A459-617CB315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95" y="1388096"/>
            <a:ext cx="6709611" cy="50322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3505D-5F12-402F-8020-3EE631D381C6}"/>
              </a:ext>
            </a:extLst>
          </p:cNvPr>
          <p:cNvSpPr txBox="1"/>
          <p:nvPr/>
        </p:nvSpPr>
        <p:spPr>
          <a:xfrm>
            <a:off x="7086600" y="2009273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BPM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3295F9-1E54-4E0E-B4ED-F46C757C75FE}"/>
              </a:ext>
            </a:extLst>
          </p:cNvPr>
          <p:cNvSpPr txBox="1"/>
          <p:nvPr/>
        </p:nvSpPr>
        <p:spPr>
          <a:xfrm>
            <a:off x="5455343" y="4734863"/>
            <a:ext cx="1787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Fentes XY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73DE1E-FB56-4C08-A594-365FB5DFC16A}"/>
              </a:ext>
            </a:extLst>
          </p:cNvPr>
          <p:cNvSpPr txBox="1"/>
          <p:nvPr/>
        </p:nvSpPr>
        <p:spPr>
          <a:xfrm>
            <a:off x="3656349" y="4165201"/>
            <a:ext cx="1483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Faraday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5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08/04/2022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/>
          <a:lstStyle/>
          <a:p>
            <a:pPr algn="ctr"/>
            <a:r>
              <a:rPr lang="fr-FR" dirty="0"/>
              <a:t>EMIR&amp;A</a:t>
            </a:r>
            <a:endParaRPr lang="en-GB" dirty="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1B8DE8F-460C-499D-80F0-4D351243C66E}"/>
              </a:ext>
            </a:extLst>
          </p:cNvPr>
          <p:cNvGrpSpPr>
            <a:grpSpLocks/>
          </p:cNvGrpSpPr>
          <p:nvPr/>
        </p:nvGrpSpPr>
        <p:grpSpPr bwMode="auto">
          <a:xfrm>
            <a:off x="2124699" y="643096"/>
            <a:ext cx="7729537" cy="5799138"/>
            <a:chOff x="0" y="-1"/>
            <a:chExt cx="7729543" cy="5798795"/>
          </a:xfrm>
        </p:grpSpPr>
        <p:pic>
          <p:nvPicPr>
            <p:cNvPr id="11" name="Picture 4" descr="image4.jpg">
              <a:extLst>
                <a:ext uri="{FF2B5EF4-FFF2-40B4-BE49-F238E27FC236}">
                  <a16:creationId xmlns:a16="http://schemas.microsoft.com/office/drawing/2014/main" id="{806A2F26-655C-4AF8-8B55-BD6D7494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7729543" cy="5798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4D5425-1793-4BC1-90C0-7099E914F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467" y="5584514"/>
              <a:ext cx="1680155" cy="214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41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EMIR&amp;A, </a:t>
            </a:r>
            <a:r>
              <a:rPr lang="fr-FR" sz="2800" dirty="0" err="1"/>
              <a:t>Andromede</a:t>
            </a:r>
            <a:endParaRPr lang="en-GB" sz="2800" dirty="0"/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03DCD0F1-D36B-4AF3-9591-077385C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4D1EEB-05B9-4CAD-A8F7-F304A1F17434}"/>
              </a:ext>
            </a:extLst>
          </p:cNvPr>
          <p:cNvSpPr txBox="1"/>
          <p:nvPr/>
        </p:nvSpPr>
        <p:spPr>
          <a:xfrm>
            <a:off x="2550695" y="926431"/>
            <a:ext cx="8235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Instrumentation Faisceau / Contrôle faisceau : Contrôle Qualité</a:t>
            </a:r>
            <a:endParaRPr lang="en-GB" sz="2400" b="1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7EE736E-5C2C-4C4E-80FF-48D337946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19" y="1530258"/>
            <a:ext cx="71818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DFFBB21-0094-4DBA-97C3-0B3FEDFF6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13" y="1413403"/>
            <a:ext cx="6991009" cy="462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F83BDC-CB1E-4D2C-B493-769B0731E1BA}"/>
              </a:ext>
            </a:extLst>
          </p:cNvPr>
          <p:cNvSpPr txBox="1"/>
          <p:nvPr/>
        </p:nvSpPr>
        <p:spPr>
          <a:xfrm>
            <a:off x="3333219" y="5953336"/>
            <a:ext cx="706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BPM Derrière aimant à 1°29 et un triplet quadripolaire</a:t>
            </a:r>
            <a:endParaRPr lang="en-GB" sz="2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BD1868-7113-4D5C-9417-5D38708E65E3}"/>
              </a:ext>
            </a:extLst>
          </p:cNvPr>
          <p:cNvSpPr txBox="1"/>
          <p:nvPr/>
        </p:nvSpPr>
        <p:spPr>
          <a:xfrm>
            <a:off x="0" y="4138863"/>
            <a:ext cx="3466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Au</a:t>
            </a:r>
            <a:r>
              <a:rPr lang="fr-FR" sz="4400" baseline="-25000" dirty="0"/>
              <a:t>3</a:t>
            </a:r>
            <a:r>
              <a:rPr lang="fr-FR" sz="4400" baseline="30000" dirty="0"/>
              <a:t>+</a:t>
            </a:r>
            <a:r>
              <a:rPr lang="fr-FR" sz="4400" dirty="0"/>
              <a:t> @ 3 MeV</a:t>
            </a:r>
            <a:endParaRPr lang="en-GB" sz="4400" b="1" baseline="30000" dirty="0"/>
          </a:p>
        </p:txBody>
      </p:sp>
    </p:spTree>
    <p:extLst>
      <p:ext uri="{BB962C8B-B14F-4D97-AF65-F5344CB8AC3E}">
        <p14:creationId xmlns:p14="http://schemas.microsoft.com/office/powerpoint/2010/main" val="280414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EMIR&amp;A, </a:t>
            </a:r>
            <a:r>
              <a:rPr lang="fr-FR" sz="2800" dirty="0" err="1"/>
              <a:t>Andromede</a:t>
            </a:r>
            <a:endParaRPr lang="en-GB" sz="2800" dirty="0"/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03DCD0F1-D36B-4AF3-9591-077385C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814951-08C9-457F-A32C-B89B24924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09" y="856896"/>
            <a:ext cx="7658447" cy="55140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7938BE-CC08-4394-9D8B-0E58E2316749}"/>
              </a:ext>
            </a:extLst>
          </p:cNvPr>
          <p:cNvSpPr/>
          <p:nvPr/>
        </p:nvSpPr>
        <p:spPr>
          <a:xfrm>
            <a:off x="2632309" y="856896"/>
            <a:ext cx="76584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mesure de l’intensité du faisceau ?</a:t>
            </a:r>
            <a:endParaRPr lang="en-GB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65D328-EE5C-4EE9-97DC-1B3E7323EACB}"/>
              </a:ext>
            </a:extLst>
          </p:cNvPr>
          <p:cNvSpPr txBox="1"/>
          <p:nvPr/>
        </p:nvSpPr>
        <p:spPr>
          <a:xfrm rot="16200000">
            <a:off x="1477698" y="3429271"/>
            <a:ext cx="267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Nombre d’ions par impact</a:t>
            </a:r>
            <a:endParaRPr lang="en-GB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05AF74-B52B-4ECB-BE79-8D6BC62A9AD2}"/>
              </a:ext>
            </a:extLst>
          </p:cNvPr>
          <p:cNvSpPr txBox="1"/>
          <p:nvPr/>
        </p:nvSpPr>
        <p:spPr>
          <a:xfrm>
            <a:off x="5281863" y="5816438"/>
            <a:ext cx="283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Temps de vol (.8 ns/canaux)</a:t>
            </a:r>
            <a:endParaRPr lang="en-GB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1CD9D7-89EE-469C-A991-6C8DEDE70AB9}"/>
              </a:ext>
            </a:extLst>
          </p:cNvPr>
          <p:cNvSpPr txBox="1"/>
          <p:nvPr/>
        </p:nvSpPr>
        <p:spPr>
          <a:xfrm>
            <a:off x="4403557" y="1751439"/>
            <a:ext cx="52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H</a:t>
            </a:r>
            <a:r>
              <a:rPr lang="fr-FR" sz="2800" b="1" baseline="30000" dirty="0"/>
              <a:t>+</a:t>
            </a:r>
            <a:endParaRPr lang="en-GB" sz="2800" b="1" baseline="3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CC7946-3631-49FC-A664-298376FA097E}"/>
              </a:ext>
            </a:extLst>
          </p:cNvPr>
          <p:cNvSpPr txBox="1"/>
          <p:nvPr/>
        </p:nvSpPr>
        <p:spPr>
          <a:xfrm>
            <a:off x="6805862" y="3044279"/>
            <a:ext cx="49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C</a:t>
            </a:r>
            <a:r>
              <a:rPr lang="fr-FR" sz="2800" b="1" baseline="30000" dirty="0"/>
              <a:t>+</a:t>
            </a:r>
            <a:endParaRPr lang="en-GB" sz="2800" b="1" baseline="30000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AF0AD1C-E3C9-406D-93FD-0308191449E7}"/>
              </a:ext>
            </a:extLst>
          </p:cNvPr>
          <p:cNvSpPr/>
          <p:nvPr/>
        </p:nvSpPr>
        <p:spPr>
          <a:xfrm>
            <a:off x="2867989" y="1415496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53A0C2C-AAC8-42BC-88FF-C534CE5B937D}"/>
              </a:ext>
            </a:extLst>
          </p:cNvPr>
          <p:cNvSpPr txBox="1"/>
          <p:nvPr/>
        </p:nvSpPr>
        <p:spPr>
          <a:xfrm>
            <a:off x="7132385" y="1950587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Au</a:t>
            </a:r>
            <a:r>
              <a:rPr lang="fr-FR" sz="2400" b="1" baseline="-25000" dirty="0"/>
              <a:t>400</a:t>
            </a:r>
            <a:r>
              <a:rPr lang="fr-FR" sz="2400" b="1" baseline="30000" dirty="0"/>
              <a:t>4+</a:t>
            </a:r>
            <a:r>
              <a:rPr lang="fr-FR" sz="2400" b="1" dirty="0"/>
              <a:t>, 12 MeV</a:t>
            </a:r>
            <a:endParaRPr lang="en-GB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16690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EMIR&amp;A, </a:t>
            </a:r>
            <a:r>
              <a:rPr lang="fr-FR" sz="2800" dirty="0" err="1"/>
              <a:t>Andromede</a:t>
            </a:r>
            <a:endParaRPr lang="en-GB" sz="2800" dirty="0"/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03DCD0F1-D36B-4AF3-9591-077385C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CC3175-FD97-4917-B44A-5CCA5C683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3" y="1566722"/>
            <a:ext cx="4448175" cy="3619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662A93-E1BE-4D69-BC47-0B0E21F28F00}"/>
              </a:ext>
            </a:extLst>
          </p:cNvPr>
          <p:cNvSpPr txBox="1"/>
          <p:nvPr/>
        </p:nvSpPr>
        <p:spPr>
          <a:xfrm>
            <a:off x="1443789" y="5457735"/>
            <a:ext cx="221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&gt;&gt;&gt;1 impact = 1 trace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2F8CA5-2EFF-4A5D-A121-D475461E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258" y="3226742"/>
            <a:ext cx="7384913" cy="27281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A26C23-1984-4D09-A751-B7A2A4166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258" y="931479"/>
            <a:ext cx="7086600" cy="1981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E650E8-A088-456C-830A-71C9DBEF4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525" y="1116817"/>
            <a:ext cx="7146377" cy="46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FFF8D6-ED27-4E63-B0E7-C3881996B2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Cross-section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E01D22-EBF9-4F55-A6D3-AC8FD8997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7324" y="725434"/>
            <a:ext cx="4417352" cy="544576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77E75F1-1C6A-41DC-8F43-33D29F542BA2}"/>
              </a:ext>
            </a:extLst>
          </p:cNvPr>
          <p:cNvSpPr txBox="1">
            <a:spLocks/>
          </p:cNvSpPr>
          <p:nvPr/>
        </p:nvSpPr>
        <p:spPr>
          <a:xfrm>
            <a:off x="3887323" y="6236138"/>
            <a:ext cx="4417353" cy="6218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1600" b="0" dirty="0" err="1"/>
              <a:t>CrossSection</a:t>
            </a:r>
            <a:r>
              <a:rPr lang="fr-FR" sz="1600" b="0" dirty="0"/>
              <a:t> @ 100nA 30keV – 80x50µm –           Silicon </a:t>
            </a:r>
            <a:r>
              <a:rPr lang="fr-FR" sz="1600" b="0" dirty="0" err="1"/>
              <a:t>sample</a:t>
            </a:r>
            <a:r>
              <a:rPr lang="fr-FR" sz="1600" b="0" dirty="0"/>
              <a:t> – Total time = 20min</a:t>
            </a:r>
          </a:p>
        </p:txBody>
      </p:sp>
    </p:spTree>
    <p:extLst>
      <p:ext uri="{BB962C8B-B14F-4D97-AF65-F5344CB8AC3E}">
        <p14:creationId xmlns:p14="http://schemas.microsoft.com/office/powerpoint/2010/main" val="3677674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015EEE-716C-49E4-AC64-1A2E398F36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Focus dependent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1A6EE875-8E9C-4949-9956-5AAC4301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5" y="619050"/>
            <a:ext cx="11799276" cy="621862"/>
          </a:xfrm>
        </p:spPr>
        <p:txBody>
          <a:bodyPr/>
          <a:lstStyle/>
          <a:p>
            <a:r>
              <a:rPr lang="en-US" dirty="0"/>
              <a:t>30keV – The objective voltage changed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9A8ED01-4F9C-412D-B6D7-1009D9281828}"/>
              </a:ext>
            </a:extLst>
          </p:cNvPr>
          <p:cNvGrpSpPr/>
          <p:nvPr/>
        </p:nvGrpSpPr>
        <p:grpSpPr>
          <a:xfrm>
            <a:off x="167055" y="1550432"/>
            <a:ext cx="5295436" cy="2096491"/>
            <a:chOff x="167055" y="1550432"/>
            <a:chExt cx="5295436" cy="209649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3E65D33-1239-430C-8117-EA76E456EA5F}"/>
                </a:ext>
              </a:extLst>
            </p:cNvPr>
            <p:cNvGrpSpPr/>
            <p:nvPr/>
          </p:nvGrpSpPr>
          <p:grpSpPr>
            <a:xfrm>
              <a:off x="167055" y="1550432"/>
              <a:ext cx="5295436" cy="1727159"/>
              <a:chOff x="0" y="853535"/>
              <a:chExt cx="8606901" cy="2807226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BE07EF41-888D-4B90-94D4-EF703F7F8A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2597"/>
              <a:stretch/>
            </p:blipFill>
            <p:spPr>
              <a:xfrm>
                <a:off x="0" y="853535"/>
                <a:ext cx="5779363" cy="2807226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A01C98C0-C18C-4389-B9CC-46FD3A34D4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6808"/>
              <a:stretch/>
            </p:blipFill>
            <p:spPr>
              <a:xfrm>
                <a:off x="5779363" y="853535"/>
                <a:ext cx="2827538" cy="2807226"/>
              </a:xfrm>
              <a:prstGeom prst="rect">
                <a:avLst/>
              </a:prstGeom>
            </p:spPr>
          </p:pic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BDAACDB-94BE-4901-A47F-66BF53C26652}"/>
                </a:ext>
              </a:extLst>
            </p:cNvPr>
            <p:cNvSpPr txBox="1"/>
            <p:nvPr/>
          </p:nvSpPr>
          <p:spPr>
            <a:xfrm>
              <a:off x="1105623" y="3277591"/>
              <a:ext cx="3621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 plane – With tail appearing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4E0D3E2-F8BE-4147-A4D4-6ED42459667F}"/>
              </a:ext>
            </a:extLst>
          </p:cNvPr>
          <p:cNvGrpSpPr/>
          <p:nvPr/>
        </p:nvGrpSpPr>
        <p:grpSpPr>
          <a:xfrm>
            <a:off x="6670894" y="1550432"/>
            <a:ext cx="5295437" cy="2096491"/>
            <a:chOff x="6670894" y="1550432"/>
            <a:chExt cx="5295437" cy="2096491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19E38CF9-0648-4D1B-BDD7-E4A0A06FD032}"/>
                </a:ext>
              </a:extLst>
            </p:cNvPr>
            <p:cNvGrpSpPr/>
            <p:nvPr/>
          </p:nvGrpSpPr>
          <p:grpSpPr>
            <a:xfrm>
              <a:off x="6670894" y="1550432"/>
              <a:ext cx="5295437" cy="1754618"/>
              <a:chOff x="0" y="2020924"/>
              <a:chExt cx="8600707" cy="2816152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1B0C6EF1-0BB2-4998-B862-9BA7A19472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495"/>
              <a:stretch/>
            </p:blipFill>
            <p:spPr>
              <a:xfrm>
                <a:off x="5734973" y="2020924"/>
                <a:ext cx="2865734" cy="2816152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22D6C1BE-1D45-47AD-806A-B15E693C1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2670"/>
              <a:stretch/>
            </p:blipFill>
            <p:spPr>
              <a:xfrm>
                <a:off x="0" y="2020924"/>
                <a:ext cx="5770485" cy="2816152"/>
              </a:xfrm>
              <a:prstGeom prst="rect">
                <a:avLst/>
              </a:prstGeom>
            </p:spPr>
          </p:pic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CB97F63-18D3-40DE-B377-BCF02CC33FFB}"/>
                </a:ext>
              </a:extLst>
            </p:cNvPr>
            <p:cNvSpPr txBox="1"/>
            <p:nvPr/>
          </p:nvSpPr>
          <p:spPr>
            <a:xfrm>
              <a:off x="7676579" y="3277591"/>
              <a:ext cx="3286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Overfocused plane – Hollow spot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B55D380-716D-4CE2-8385-6458740A51D9}"/>
              </a:ext>
            </a:extLst>
          </p:cNvPr>
          <p:cNvGrpSpPr/>
          <p:nvPr/>
        </p:nvGrpSpPr>
        <p:grpSpPr>
          <a:xfrm>
            <a:off x="3110407" y="4222612"/>
            <a:ext cx="5971186" cy="2123950"/>
            <a:chOff x="3110407" y="4222612"/>
            <a:chExt cx="5971186" cy="2123950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1D168FBB-DB52-41B7-B8B4-353CE36BB302}"/>
                </a:ext>
              </a:extLst>
            </p:cNvPr>
            <p:cNvGrpSpPr/>
            <p:nvPr/>
          </p:nvGrpSpPr>
          <p:grpSpPr>
            <a:xfrm>
              <a:off x="3448281" y="4222612"/>
              <a:ext cx="5295437" cy="1754618"/>
              <a:chOff x="0" y="2003072"/>
              <a:chExt cx="8606901" cy="2851856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69AE018F-FB5A-453B-A6D9-BCB1C4462C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6808"/>
              <a:stretch/>
            </p:blipFill>
            <p:spPr>
              <a:xfrm>
                <a:off x="5779363" y="2003072"/>
                <a:ext cx="2827538" cy="2851856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D594C11A-0F3C-4148-B3DF-40E28F4068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2597"/>
              <a:stretch/>
            </p:blipFill>
            <p:spPr>
              <a:xfrm>
                <a:off x="0" y="2003072"/>
                <a:ext cx="5779363" cy="2851856"/>
              </a:xfrm>
              <a:prstGeom prst="rect">
                <a:avLst/>
              </a:prstGeom>
            </p:spPr>
          </p:pic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1701B06-33A8-4CAF-9383-F96DDD3EC20E}"/>
                </a:ext>
              </a:extLst>
            </p:cNvPr>
            <p:cNvSpPr txBox="1"/>
            <p:nvPr/>
          </p:nvSpPr>
          <p:spPr>
            <a:xfrm>
              <a:off x="3110407" y="5977230"/>
              <a:ext cx="5971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Least Confusion Disc Map – Spot without tail and high density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310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08/04/2022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EMIR&amp;A, </a:t>
            </a:r>
            <a:r>
              <a:rPr lang="fr-FR" sz="2800" dirty="0" err="1"/>
              <a:t>Andromede</a:t>
            </a:r>
            <a:endParaRPr lang="en-GB" sz="2800" dirty="0"/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03DCD0F1-D36B-4AF3-9591-077385C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F7AF33-CF1E-4F75-9E01-6923CA0C11F6}"/>
              </a:ext>
            </a:extLst>
          </p:cNvPr>
          <p:cNvSpPr/>
          <p:nvPr/>
        </p:nvSpPr>
        <p:spPr>
          <a:xfrm>
            <a:off x="2757726" y="858971"/>
            <a:ext cx="609493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2400" b="1" kern="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reference sample to evaluate lateral resolution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7D2A5A-7350-4EAE-B7A5-5148376F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73" y="1452394"/>
            <a:ext cx="3783818" cy="48920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2F0C7C-E860-44CB-A2B1-FABF424C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13" y="1597379"/>
            <a:ext cx="6536533" cy="44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19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89" y="162544"/>
            <a:ext cx="6438063" cy="488983"/>
          </a:xfrm>
        </p:spPr>
        <p:txBody>
          <a:bodyPr/>
          <a:lstStyle/>
          <a:p>
            <a:pPr algn="ctr"/>
            <a:r>
              <a:rPr lang="fr-FR" dirty="0"/>
              <a:t>Andromède</a:t>
            </a:r>
            <a:r>
              <a:rPr lang="fr-FR"/>
              <a:t>, EPEM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72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89" y="162544"/>
            <a:ext cx="6438063" cy="488983"/>
          </a:xfrm>
        </p:spPr>
        <p:txBody>
          <a:bodyPr/>
          <a:lstStyle/>
          <a:p>
            <a:pPr algn="ctr"/>
            <a:r>
              <a:rPr lang="fr-FR" dirty="0"/>
              <a:t>Andromède, EPEM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199B8B-1EA6-45F8-94B8-D58BA35F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15" y="793491"/>
            <a:ext cx="7376611" cy="553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05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89" y="162544"/>
            <a:ext cx="6438063" cy="488983"/>
          </a:xfrm>
        </p:spPr>
        <p:txBody>
          <a:bodyPr/>
          <a:lstStyle/>
          <a:p>
            <a:pPr algn="ctr"/>
            <a:r>
              <a:rPr lang="fr-FR" dirty="0"/>
              <a:t>Andromède, EPEM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1B0F49-8431-4FCF-B393-738549B7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73" y="840575"/>
            <a:ext cx="7251053" cy="54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0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89" y="162544"/>
            <a:ext cx="6438063" cy="488983"/>
          </a:xfrm>
        </p:spPr>
        <p:txBody>
          <a:bodyPr/>
          <a:lstStyle/>
          <a:p>
            <a:pPr algn="ctr"/>
            <a:r>
              <a:rPr lang="fr-FR" dirty="0"/>
              <a:t>Andromède, EPEM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DCC3AF-0594-4FE4-9F0F-D311C5F6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929" y="651527"/>
            <a:ext cx="7980141" cy="61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08/04/2022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/>
          <a:lstStyle/>
          <a:p>
            <a:pPr algn="ctr"/>
            <a:r>
              <a:rPr lang="fr-FR" dirty="0"/>
              <a:t>EMIR&amp;A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2BAAAC-F1A8-4FB4-9BFA-E042076541F7}"/>
              </a:ext>
            </a:extLst>
          </p:cNvPr>
          <p:cNvSpPr>
            <a:spLocks/>
          </p:cNvSpPr>
          <p:nvPr/>
        </p:nvSpPr>
        <p:spPr bwMode="auto">
          <a:xfrm>
            <a:off x="5207625" y="6762630"/>
            <a:ext cx="3086100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EMIR&amp;A - CDU IN2P3 - 15 février 2022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D77F3-F9B7-44E1-9B76-690E88A2F6C4}"/>
              </a:ext>
            </a:extLst>
          </p:cNvPr>
          <p:cNvSpPr>
            <a:spLocks/>
          </p:cNvSpPr>
          <p:nvPr/>
        </p:nvSpPr>
        <p:spPr bwMode="auto">
          <a:xfrm>
            <a:off x="8636625" y="6621342"/>
            <a:ext cx="2057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7961A5-F4B4-4ACE-B0D8-E723C28F4D4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98770D-B5A7-4BD3-9191-F25C8671258B}"/>
              </a:ext>
            </a:extLst>
          </p:cNvPr>
          <p:cNvSpPr>
            <a:spLocks/>
          </p:cNvSpPr>
          <p:nvPr/>
        </p:nvSpPr>
        <p:spPr bwMode="auto">
          <a:xfrm>
            <a:off x="1766657" y="1527055"/>
            <a:ext cx="9357582" cy="262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lvl="2" indent="0" algn="just">
              <a:lnSpc>
                <a:spcPct val="107000"/>
              </a:lnSpc>
              <a:spcBef>
                <a:spcPts val="800"/>
              </a:spcBef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2014 – 2019 : </a:t>
            </a:r>
          </a:p>
          <a:p>
            <a:pPr marL="0" marR="0" lvl="0" indent="0" algn="just" defTabSz="457200" rtl="0" eaLnBrk="1" fontAlgn="base" latinLnBrk="0" hangingPunct="0">
              <a:lnSpc>
                <a:spcPct val="107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	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Recherches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dédiées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aux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effets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d’irradiation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dans les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matériaux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	    	</a:t>
            </a:r>
          </a:p>
          <a:p>
            <a:pPr marL="0" marR="0" lvl="0" indent="0" algn="just" defTabSz="457200" rtl="0" eaLnBrk="1" fontAlgn="base" latinLnBrk="0" hangingPunct="0">
              <a:lnSpc>
                <a:spcPct val="107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	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Recherches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fondamentales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	Applications 		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											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En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2019 :  Evolution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récente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d’EMIR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EMIR&amp;A</a:t>
            </a:r>
          </a:p>
          <a:p>
            <a:pPr marL="0" marR="0" lvl="0" indent="0" algn="just" defTabSz="457200" rtl="0" eaLnBrk="1" fontAlgn="base" latinLnBrk="0" hangingPunct="0">
              <a:lnSpc>
                <a:spcPct val="107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	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Elargir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les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thématiques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scientifiques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marR="0" lvl="0" indent="0" algn="just" defTabSz="457200" rtl="0" eaLnBrk="1" fontAlgn="base" latinLnBrk="0" hangingPunct="0">
              <a:lnSpc>
                <a:spcPct val="107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		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Fédérer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davantage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la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communauté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scientifique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qui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utilise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les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accélérateurs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	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6DF7-A105-4291-BCA5-89194014265E}"/>
              </a:ext>
            </a:extLst>
          </p:cNvPr>
          <p:cNvSpPr>
            <a:spLocks/>
          </p:cNvSpPr>
          <p:nvPr/>
        </p:nvSpPr>
        <p:spPr bwMode="auto">
          <a:xfrm>
            <a:off x="2842248" y="3947299"/>
            <a:ext cx="874871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0">
              <a:lnSpc>
                <a:spcPct val="107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Effets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l’irradiation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dans les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matériaux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et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molécules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(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incluant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la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radiolyse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)</a:t>
            </a:r>
          </a:p>
          <a:p>
            <a:pPr marL="0" marR="0" lvl="0" indent="0" algn="just" defTabSz="457200" rtl="0" eaLnBrk="1" fontAlgn="base" latinLnBrk="0" hangingPunct="0">
              <a:lnSpc>
                <a:spcPct val="107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L’analyse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par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faisceaux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d’ions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-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rapprochement avec IBAF (Ion Beam Analysis-F)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5BD51E-611B-42E8-8DB5-DE27ACE4888D}"/>
              </a:ext>
            </a:extLst>
          </p:cNvPr>
          <p:cNvSpPr>
            <a:spLocks/>
          </p:cNvSpPr>
          <p:nvPr/>
        </p:nvSpPr>
        <p:spPr bwMode="auto">
          <a:xfrm>
            <a:off x="2389813" y="617417"/>
            <a:ext cx="724217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EMIR =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La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fédération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des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accélérateurs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pour les études des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matériaux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sous irradiation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créée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par le CNRS le 1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er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janvier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 2014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5" name="Picture 6" descr="image5.png">
            <a:extLst>
              <a:ext uri="{FF2B5EF4-FFF2-40B4-BE49-F238E27FC236}">
                <a16:creationId xmlns:a16="http://schemas.microsoft.com/office/drawing/2014/main" id="{883550DD-851E-4C95-BB2E-21C8F87F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25" y="1263530"/>
            <a:ext cx="1096963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7" descr="image6.jpg">
            <a:extLst>
              <a:ext uri="{FF2B5EF4-FFF2-40B4-BE49-F238E27FC236}">
                <a16:creationId xmlns:a16="http://schemas.microsoft.com/office/drawing/2014/main" id="{91552BFB-B02D-4E49-938F-5ED482583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013" y="1185742"/>
            <a:ext cx="550862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D047394-1D38-449B-B9E3-DA4345F35CCA}"/>
              </a:ext>
            </a:extLst>
          </p:cNvPr>
          <p:cNvSpPr>
            <a:spLocks/>
          </p:cNvSpPr>
          <p:nvPr/>
        </p:nvSpPr>
        <p:spPr bwMode="auto">
          <a:xfrm>
            <a:off x="601035" y="4700907"/>
            <a:ext cx="8737600" cy="163121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endParaRPr lang="en-US" altLang="en-US" sz="1000" b="1" dirty="0"/>
          </a:p>
          <a:p>
            <a:r>
              <a:rPr lang="en-US" altLang="en-US" b="1" dirty="0">
                <a:solidFill>
                  <a:srgbClr val="FF0000"/>
                </a:solidFill>
              </a:rPr>
              <a:t>Fédération de Recherche</a:t>
            </a:r>
            <a:r>
              <a:rPr lang="en-US" altLang="en-US" b="1" dirty="0"/>
              <a:t> (FR 3618) </a:t>
            </a:r>
            <a:r>
              <a:rPr lang="en-US" altLang="en-US" b="1" dirty="0" err="1"/>
              <a:t>renouvelée</a:t>
            </a:r>
            <a:r>
              <a:rPr lang="en-US" altLang="en-US" b="1" dirty="0"/>
              <a:t> pour 5 </a:t>
            </a:r>
            <a:r>
              <a:rPr lang="en-US" altLang="en-US" b="1" dirty="0" err="1"/>
              <a:t>ans</a:t>
            </a:r>
            <a:r>
              <a:rPr lang="en-US" altLang="en-US" b="1" dirty="0"/>
              <a:t> </a:t>
            </a:r>
            <a:r>
              <a:rPr lang="en-US" altLang="en-US" b="1" dirty="0" err="1"/>
              <a:t>en</a:t>
            </a:r>
            <a:r>
              <a:rPr lang="en-US" altLang="en-US" b="1" dirty="0"/>
              <a:t> </a:t>
            </a:r>
            <a:r>
              <a:rPr lang="en-US" altLang="en-US" b="1" dirty="0" err="1"/>
              <a:t>janvier</a:t>
            </a:r>
            <a:r>
              <a:rPr lang="en-US" altLang="en-US" b="1" dirty="0"/>
              <a:t> 2022</a:t>
            </a:r>
          </a:p>
          <a:p>
            <a:r>
              <a:rPr lang="en-US" altLang="en-US" dirty="0" err="1"/>
              <a:t>rattachée</a:t>
            </a:r>
            <a:r>
              <a:rPr lang="en-US" altLang="en-US" dirty="0"/>
              <a:t> </a:t>
            </a:r>
            <a:r>
              <a:rPr lang="en-US" altLang="en-US" dirty="0" err="1"/>
              <a:t>principalement</a:t>
            </a:r>
            <a:r>
              <a:rPr lang="en-US" altLang="en-US" dirty="0"/>
              <a:t> à </a:t>
            </a:r>
            <a:r>
              <a:rPr lang="en-US" altLang="en-US" dirty="0" err="1"/>
              <a:t>l’Institut</a:t>
            </a:r>
            <a:r>
              <a:rPr lang="en-US" altLang="en-US" dirty="0"/>
              <a:t> de Physique (INP) et à deux </a:t>
            </a:r>
            <a:r>
              <a:rPr lang="en-US" altLang="en-US" dirty="0" err="1"/>
              <a:t>instituts</a:t>
            </a:r>
            <a:r>
              <a:rPr lang="en-US" altLang="en-US" dirty="0"/>
              <a:t> </a:t>
            </a:r>
            <a:r>
              <a:rPr lang="en-US" altLang="en-US" dirty="0" err="1"/>
              <a:t>secondaires</a:t>
            </a:r>
            <a:r>
              <a:rPr lang="en-US" altLang="en-US" dirty="0"/>
              <a:t>, </a:t>
            </a:r>
            <a:r>
              <a:rPr lang="en-US" altLang="en-US" dirty="0" err="1"/>
              <a:t>l’INC</a:t>
            </a:r>
            <a:r>
              <a:rPr lang="en-US" altLang="en-US" dirty="0"/>
              <a:t> et l’IN2P3 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Infrastructure de Recherche </a:t>
            </a:r>
            <a:r>
              <a:rPr lang="en-US" altLang="en-US" b="1" dirty="0"/>
              <a:t>(IR) </a:t>
            </a:r>
            <a:r>
              <a:rPr lang="en-US" altLang="en-US" dirty="0" err="1"/>
              <a:t>inscrite</a:t>
            </a:r>
            <a:r>
              <a:rPr lang="en-US" altLang="en-US" dirty="0"/>
              <a:t> sur la </a:t>
            </a:r>
            <a:r>
              <a:rPr lang="en-US" altLang="en-US" dirty="0" err="1"/>
              <a:t>feuille</a:t>
            </a:r>
            <a:r>
              <a:rPr lang="en-US" altLang="en-US" dirty="0"/>
              <a:t> de route </a:t>
            </a:r>
            <a:r>
              <a:rPr lang="en-US" altLang="en-US" dirty="0" err="1"/>
              <a:t>nationale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2021-2025 du MESRI</a:t>
            </a:r>
          </a:p>
        </p:txBody>
      </p:sp>
    </p:spTree>
    <p:extLst>
      <p:ext uri="{BB962C8B-B14F-4D97-AF65-F5344CB8AC3E}">
        <p14:creationId xmlns:p14="http://schemas.microsoft.com/office/powerpoint/2010/main" val="177881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89" y="162544"/>
            <a:ext cx="6438063" cy="488983"/>
          </a:xfrm>
        </p:spPr>
        <p:txBody>
          <a:bodyPr/>
          <a:lstStyle/>
          <a:p>
            <a:pPr algn="ctr"/>
            <a:r>
              <a:rPr lang="fr-FR" dirty="0"/>
              <a:t>Andromède, Back-up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830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635D859-A832-4B93-B2E9-C4B9B485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Andromede</a:t>
            </a:r>
            <a:r>
              <a:rPr lang="fr-FR" dirty="0"/>
              <a:t>, Scientific </a:t>
            </a:r>
            <a:r>
              <a:rPr lang="fr-FR" dirty="0" err="1"/>
              <a:t>activities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B82725B-D807-4198-9DC2-A0761113B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76" y="760125"/>
            <a:ext cx="10269415" cy="5759524"/>
          </a:xfrm>
          <a:prstGeom prst="rect">
            <a:avLst/>
          </a:prstGeom>
        </p:spPr>
      </p:pic>
      <p:sp>
        <p:nvSpPr>
          <p:cNvPr id="5" name="Espace réservé de la date 5">
            <a:extLst>
              <a:ext uri="{FF2B5EF4-FFF2-40B4-BE49-F238E27FC236}">
                <a16:creationId xmlns:a16="http://schemas.microsoft.com/office/drawing/2014/main" id="{50BFC4A9-6E99-41A3-AC3C-E1E02198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/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8" name="Espace réservé du pied de page 6">
            <a:extLst>
              <a:ext uri="{FF2B5EF4-FFF2-40B4-BE49-F238E27FC236}">
                <a16:creationId xmlns:a16="http://schemas.microsoft.com/office/drawing/2014/main" id="{1B8AFA87-BA2D-48C8-8068-1ADFD888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9" name="Espace réservé du numéro de diapositive 7">
            <a:extLst>
              <a:ext uri="{FF2B5EF4-FFF2-40B4-BE49-F238E27FC236}">
                <a16:creationId xmlns:a16="http://schemas.microsoft.com/office/drawing/2014/main" id="{094AB857-7006-4EDC-81D4-B750690F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7197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635D859-A832-4B93-B2E9-C4B9B485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Andromède, Scientific </a:t>
            </a:r>
            <a:r>
              <a:rPr lang="fr-FR" dirty="0" err="1"/>
              <a:t>activities</a:t>
            </a:r>
            <a:endParaRPr lang="en-GB" dirty="0"/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C3C1BD79-9C8C-4BCD-9537-217B359D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/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9" name="Espace réservé du pied de page 6">
            <a:extLst>
              <a:ext uri="{FF2B5EF4-FFF2-40B4-BE49-F238E27FC236}">
                <a16:creationId xmlns:a16="http://schemas.microsoft.com/office/drawing/2014/main" id="{AC52E781-A3F7-4AA4-9093-9CE5389E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10" name="Espace réservé du numéro de diapositive 7">
            <a:extLst>
              <a:ext uri="{FF2B5EF4-FFF2-40B4-BE49-F238E27FC236}">
                <a16:creationId xmlns:a16="http://schemas.microsoft.com/office/drawing/2014/main" id="{51DB0859-C441-44CB-A20E-3B909031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5574AB5-4B7F-41E8-A26D-C9F77178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031" y="658099"/>
            <a:ext cx="5216770" cy="579916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EEA5308-CC76-47B1-BF7C-40459EA13D6A}"/>
              </a:ext>
            </a:extLst>
          </p:cNvPr>
          <p:cNvGrpSpPr/>
          <p:nvPr/>
        </p:nvGrpSpPr>
        <p:grpSpPr>
          <a:xfrm>
            <a:off x="436584" y="770304"/>
            <a:ext cx="11318832" cy="5208188"/>
            <a:chOff x="436584" y="770304"/>
            <a:chExt cx="11318832" cy="520818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38F53CF-858C-466C-BE2D-EC0D19DA6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1738" y="770304"/>
              <a:ext cx="8589168" cy="456185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C4CF49-F55B-42B8-A8FC-E70276449D95}"/>
                </a:ext>
              </a:extLst>
            </p:cNvPr>
            <p:cNvSpPr/>
            <p:nvPr/>
          </p:nvSpPr>
          <p:spPr>
            <a:xfrm>
              <a:off x="436584" y="5332161"/>
              <a:ext cx="113188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published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JVSTJournal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Vacuum Science &amp;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Technology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 38, 044008 (2020) </a:t>
              </a:r>
            </a:p>
            <a:p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Confirmed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by XPS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published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2021: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Procceding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IPAC 2021doi.org/10.18429/JACoW-IPAC2021-THPAB290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183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7EB1708-993A-4EA7-88ED-98F4452D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82" y="1016545"/>
            <a:ext cx="9134475" cy="508635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475E5094-D2DC-44AA-B8A8-B4CA38B7A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8" y="169863"/>
            <a:ext cx="6437312" cy="4889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Andromede</a:t>
            </a:r>
            <a:r>
              <a:rPr lang="fr-FR" dirty="0"/>
              <a:t>, Scientific </a:t>
            </a:r>
            <a:r>
              <a:rPr lang="fr-FR" dirty="0" err="1"/>
              <a:t>Activities</a:t>
            </a:r>
            <a:r>
              <a:rPr lang="fr-FR" dirty="0"/>
              <a:t> &amp; Perspectives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47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423B96-5C81-495D-9562-3131FAE03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080" y="1618229"/>
            <a:ext cx="12192000" cy="48539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397E5C6-44C2-478E-A36D-BF90DE13CB2E}"/>
              </a:ext>
            </a:extLst>
          </p:cNvPr>
          <p:cNvSpPr txBox="1"/>
          <p:nvPr/>
        </p:nvSpPr>
        <p:spPr>
          <a:xfrm>
            <a:off x="1251357" y="1325842"/>
            <a:ext cx="1706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</a:rPr>
              <a:t>UV,  VUV</a:t>
            </a:r>
            <a:endParaRPr lang="en-GB" sz="3200" b="1" dirty="0">
              <a:solidFill>
                <a:srgbClr val="7030A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F120EEE-89F6-45E4-891C-528C0EFDBD45}"/>
              </a:ext>
            </a:extLst>
          </p:cNvPr>
          <p:cNvCxnSpPr>
            <a:cxnSpLocks/>
          </p:cNvCxnSpPr>
          <p:nvPr/>
        </p:nvCxnSpPr>
        <p:spPr>
          <a:xfrm>
            <a:off x="10214670" y="2463503"/>
            <a:ext cx="5861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16B0C1F-7BBF-4CD1-98BB-12878D35903D}"/>
              </a:ext>
            </a:extLst>
          </p:cNvPr>
          <p:cNvSpPr txBox="1"/>
          <p:nvPr/>
        </p:nvSpPr>
        <p:spPr>
          <a:xfrm>
            <a:off x="10185912" y="2658223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5-10 nm</a:t>
            </a:r>
            <a:endParaRPr lang="en-GB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48DA8-6D65-462B-8C01-3B0E03175AEE}"/>
              </a:ext>
            </a:extLst>
          </p:cNvPr>
          <p:cNvSpPr/>
          <p:nvPr/>
        </p:nvSpPr>
        <p:spPr>
          <a:xfrm>
            <a:off x="4537528" y="764777"/>
            <a:ext cx="3967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3200" dirty="0">
                <a:solidFill>
                  <a:srgbClr val="FF0000"/>
                </a:solidFill>
              </a:rPr>
              <a:t>New </a:t>
            </a:r>
            <a:r>
              <a:rPr lang="fr-FR" sz="3200" dirty="0" err="1">
                <a:solidFill>
                  <a:srgbClr val="FF0000"/>
                </a:solidFill>
              </a:rPr>
              <a:t>Technology</a:t>
            </a:r>
            <a:r>
              <a:rPr lang="fr-FR" sz="3200" dirty="0">
                <a:solidFill>
                  <a:srgbClr val="FF0000"/>
                </a:solidFill>
              </a:rPr>
              <a:t>: 5 nm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3E8624-E11D-46E3-B101-F418F4C5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IJCLAB 2022</a:t>
            </a:r>
            <a:endParaRPr lang="fr-FR" dirty="0"/>
          </a:p>
        </p:txBody>
      </p:sp>
      <p:sp>
        <p:nvSpPr>
          <p:cNvPr id="15" name="Titre 8">
            <a:extLst>
              <a:ext uri="{FF2B5EF4-FFF2-40B4-BE49-F238E27FC236}">
                <a16:creationId xmlns:a16="http://schemas.microsoft.com/office/drawing/2014/main" id="{6A96D6BD-F5A4-4A0F-84C4-DD178A3D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8" y="169863"/>
            <a:ext cx="6437312" cy="4889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Andromede</a:t>
            </a:r>
            <a:r>
              <a:rPr lang="fr-FR" dirty="0"/>
              <a:t>, Scientific </a:t>
            </a:r>
            <a:r>
              <a:rPr lang="fr-FR" dirty="0" err="1"/>
              <a:t>Activities</a:t>
            </a:r>
            <a:r>
              <a:rPr lang="fr-FR" dirty="0"/>
              <a:t> &amp; Perspectives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417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89C0D1E-F4F0-466B-9CCA-46B10E3D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58" y="1392348"/>
            <a:ext cx="8937511" cy="495038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B70E8C01-3087-4786-97E9-69EA1808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8" y="169863"/>
            <a:ext cx="6437312" cy="4889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Andromede</a:t>
            </a:r>
            <a:r>
              <a:rPr lang="fr-FR" dirty="0"/>
              <a:t>, Scientific </a:t>
            </a:r>
            <a:r>
              <a:rPr lang="fr-FR" dirty="0" err="1"/>
              <a:t>Activities</a:t>
            </a:r>
            <a:r>
              <a:rPr lang="fr-FR" dirty="0"/>
              <a:t> &amp; Perspectives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280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89" y="162544"/>
            <a:ext cx="6438063" cy="488983"/>
          </a:xfrm>
        </p:spPr>
        <p:txBody>
          <a:bodyPr/>
          <a:lstStyle/>
          <a:p>
            <a:pPr algn="ctr"/>
            <a:r>
              <a:rPr lang="fr-FR" dirty="0"/>
              <a:t>Andromède, Back-up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241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mars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IJCLAB 2022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89" y="162544"/>
            <a:ext cx="6438063" cy="488983"/>
          </a:xfrm>
        </p:spPr>
        <p:txBody>
          <a:bodyPr/>
          <a:lstStyle/>
          <a:p>
            <a:pPr algn="ctr"/>
            <a:r>
              <a:rPr lang="fr-FR" dirty="0"/>
              <a:t>Andromède, Back-up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326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144911" y="169222"/>
            <a:ext cx="7107232" cy="488967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Antinoüs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762CDB5-4473-412C-AC90-218A6061A034}"/>
              </a:ext>
            </a:extLst>
          </p:cNvPr>
          <p:cNvSpPr txBox="1"/>
          <p:nvPr/>
        </p:nvSpPr>
        <p:spPr>
          <a:xfrm flipH="1">
            <a:off x="2825261" y="834298"/>
            <a:ext cx="905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NP microbeams at atmospheric pressure</a:t>
            </a:r>
            <a:endParaRPr lang="fr-FR" sz="3200" b="1" dirty="0"/>
          </a:p>
        </p:txBody>
      </p:sp>
      <p:sp>
        <p:nvSpPr>
          <p:cNvPr id="10" name="Espace réservé de la date 5">
            <a:extLst>
              <a:ext uri="{FF2B5EF4-FFF2-40B4-BE49-F238E27FC236}">
                <a16:creationId xmlns:a16="http://schemas.microsoft.com/office/drawing/2014/main" id="{3EE0D125-05B0-4065-BF18-3CABE084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/>
          <a:p>
            <a:r>
              <a:rPr lang="en-US"/>
              <a:t>31 mars 2022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12BF06-17EE-4402-9DBB-B2D60F661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295" y="1419073"/>
            <a:ext cx="8651679" cy="48518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4A590CE-466C-4960-AF66-48F1A4C688A7}"/>
              </a:ext>
            </a:extLst>
          </p:cNvPr>
          <p:cNvGrpSpPr/>
          <p:nvPr/>
        </p:nvGrpSpPr>
        <p:grpSpPr>
          <a:xfrm>
            <a:off x="1194245" y="2239965"/>
            <a:ext cx="9652611" cy="2074301"/>
            <a:chOff x="1194245" y="2239965"/>
            <a:chExt cx="9652611" cy="207430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DFEECE4-2CB3-4E38-BDCA-2A8A8B302435}"/>
                </a:ext>
              </a:extLst>
            </p:cNvPr>
            <p:cNvSpPr txBox="1"/>
            <p:nvPr/>
          </p:nvSpPr>
          <p:spPr>
            <a:xfrm rot="20233782">
              <a:off x="1194245" y="3483269"/>
              <a:ext cx="965261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rgbClr val="FF0000"/>
                  </a:solidFill>
                </a:rPr>
                <a:t>Antinoùs</a:t>
              </a:r>
              <a:r>
                <a:rPr lang="fr-FR" sz="2400" b="1" dirty="0">
                  <a:solidFill>
                    <a:srgbClr val="FF0000"/>
                  </a:solidFill>
                </a:rPr>
                <a:t> pompage différentiel avec connexion au </a:t>
              </a:r>
              <a:r>
                <a:rPr lang="fr-FR" sz="2400" b="1" dirty="0" err="1">
                  <a:solidFill>
                    <a:srgbClr val="FF0000"/>
                  </a:solidFill>
                </a:rPr>
                <a:t>spectro</a:t>
              </a:r>
              <a:endParaRPr lang="fr-FR" sz="2400" b="1" dirty="0">
                <a:solidFill>
                  <a:srgbClr val="FF0000"/>
                </a:solidFill>
              </a:endParaRPr>
            </a:p>
            <a:p>
              <a:r>
                <a:rPr lang="fr-FR" sz="2400" b="1" dirty="0">
                  <a:solidFill>
                    <a:srgbClr val="FF0000"/>
                  </a:solidFill>
                </a:rPr>
                <a:t> sur la ligne 1°29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10" descr="Bruker — Wikipédia">
              <a:extLst>
                <a:ext uri="{FF2B5EF4-FFF2-40B4-BE49-F238E27FC236}">
                  <a16:creationId xmlns:a16="http://schemas.microsoft.com/office/drawing/2014/main" id="{4C0C24CC-1140-4D96-B616-802F3DB1F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46480">
              <a:off x="8584662" y="2239965"/>
              <a:ext cx="1299358" cy="6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237AC85-503C-4F1D-863B-4A4B329E8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IJCLAB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7534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9D49C9-DBA8-41D3-B2FD-877075FB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t>CS IJCLAB 2022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9999B5-7141-4700-A064-9CFE738F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A30F267-95AF-4C97-9264-4128A0D641DB}"/>
              </a:ext>
            </a:extLst>
          </p:cNvPr>
          <p:cNvSpPr txBox="1"/>
          <p:nvPr/>
        </p:nvSpPr>
        <p:spPr>
          <a:xfrm>
            <a:off x="5688527" y="2361285"/>
            <a:ext cx="3464321" cy="788999"/>
          </a:xfrm>
          <a:prstGeom prst="rect">
            <a:avLst/>
          </a:prstGeom>
          <a:noFill/>
          <a:ln>
            <a:noFill/>
          </a:ln>
          <a:scene3d>
            <a:camera prst="perspectiveContrastingLeftFacing" fov="6600000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4527" dirty="0">
                <a:solidFill>
                  <a:prstClr val="white"/>
                </a:solidFill>
                <a:latin typeface="Lucida Calligraphy" panose="03010101010101010101" pitchFamily="66" charset="0"/>
                <a:cs typeface="Arial" charset="0"/>
              </a:rPr>
              <a:t>Cassiopée</a:t>
            </a:r>
            <a:endParaRPr lang="en-GB" sz="4527" dirty="0">
              <a:solidFill>
                <a:prstClr val="white"/>
              </a:solidFill>
              <a:latin typeface="Lucida Calligraphy" panose="03010101010101010101" pitchFamily="66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4CA672-BDBC-41B4-B972-2F0C79F7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350" y="981052"/>
            <a:ext cx="9717301" cy="547027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C66F3AA-4111-4BB8-801B-67CA3169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553" y="168996"/>
            <a:ext cx="7985643" cy="48868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Etude de faisabilité : extraction de </a:t>
            </a:r>
            <a:r>
              <a:rPr lang="fr-FR" dirty="0" err="1"/>
              <a:t>NPs</a:t>
            </a:r>
            <a:r>
              <a:rPr lang="fr-FR" dirty="0"/>
              <a:t> à l’air (</a:t>
            </a:r>
            <a:r>
              <a:rPr lang="fr-FR" dirty="0" err="1"/>
              <a:t>Pegase</a:t>
            </a:r>
            <a:r>
              <a:rPr lang="fr-FR" dirty="0"/>
              <a:t>/TAMU)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E9BA0A-3D7A-48B6-93B6-45106685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mars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511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08/04/2022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/>
          <a:lstStyle/>
          <a:p>
            <a:pPr algn="ctr"/>
            <a:r>
              <a:rPr lang="fr-FR" dirty="0"/>
              <a:t>EMIR&amp;A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37B5F4-3454-4E83-81A3-A2B63EC8FF4A}"/>
              </a:ext>
            </a:extLst>
          </p:cNvPr>
          <p:cNvSpPr>
            <a:spLocks/>
          </p:cNvSpPr>
          <p:nvPr/>
        </p:nvSpPr>
        <p:spPr bwMode="auto">
          <a:xfrm>
            <a:off x="2652072" y="683577"/>
            <a:ext cx="7580313" cy="2859087"/>
          </a:xfrm>
          <a:prstGeom prst="rect">
            <a:avLst/>
          </a:prstGeom>
          <a:solidFill>
            <a:srgbClr val="FFF2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altLang="en-US" sz="2000" b="1"/>
              <a:t>EMIR&amp;A  : </a:t>
            </a:r>
          </a:p>
          <a:p>
            <a:endParaRPr lang="en-US" altLang="en-US" sz="1600" b="1"/>
          </a:p>
          <a:p>
            <a:r>
              <a:rPr lang="en-US" altLang="en-US" sz="2000" b="1"/>
              <a:t>Ensemble d’accélérateurs et d’instrumentations mis à disposition des utilisateurs après évaluation par un conseil scientifique international. </a:t>
            </a:r>
          </a:p>
          <a:p>
            <a:endParaRPr lang="en-US" altLang="en-US" sz="2000"/>
          </a:p>
          <a:p>
            <a:r>
              <a:rPr lang="en-US" altLang="en-US">
                <a:latin typeface="Wingdings" panose="05000000000000000000" pitchFamily="2" charset="2"/>
                <a:sym typeface="Wingdings" panose="05000000000000000000" pitchFamily="2" charset="2"/>
              </a:rPr>
              <a:t>    </a:t>
            </a:r>
            <a:r>
              <a:rPr lang="en-US" altLang="en-US"/>
              <a:t>Portail EMIR&amp;A : </a:t>
            </a:r>
            <a:r>
              <a:rPr lang="en-US" altLang="en-US">
                <a:solidFill>
                  <a:srgbClr val="767171"/>
                </a:solidFill>
              </a:rPr>
              <a:t>https://emira.in2p3.fr/</a:t>
            </a:r>
          </a:p>
          <a:p>
            <a:r>
              <a:rPr lang="en-US" altLang="en-US"/>
              <a:t>        - Un appel à propositions par an </a:t>
            </a:r>
          </a:p>
          <a:p>
            <a:r>
              <a:rPr lang="en-US" altLang="en-US"/>
              <a:t>        - Temps au fil de l’eau pour l’analyse par faisceaux d’ions</a:t>
            </a:r>
            <a:endParaRPr lang="en-US" altLang="en-US" sz="1000"/>
          </a:p>
          <a:p>
            <a:r>
              <a:rPr lang="en-US" altLang="en-US"/>
              <a:t>	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598134-C3DF-4E90-9D64-3480EF20988D}"/>
              </a:ext>
            </a:extLst>
          </p:cNvPr>
          <p:cNvSpPr>
            <a:spLocks/>
          </p:cNvSpPr>
          <p:nvPr/>
        </p:nvSpPr>
        <p:spPr bwMode="auto">
          <a:xfrm>
            <a:off x="2721151" y="3845465"/>
            <a:ext cx="7637463" cy="25050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buSzPct val="100000"/>
              <a:buFontTx/>
              <a:buChar char="-"/>
            </a:pPr>
            <a:r>
              <a:rPr lang="en-US" altLang="en-US" dirty="0"/>
              <a:t>Structure et </a:t>
            </a:r>
            <a:r>
              <a:rPr lang="en-US" altLang="en-US" dirty="0" err="1"/>
              <a:t>rassemble</a:t>
            </a:r>
            <a:r>
              <a:rPr lang="en-US" altLang="en-US" dirty="0"/>
              <a:t> la </a:t>
            </a:r>
            <a:r>
              <a:rPr lang="en-US" altLang="en-US" dirty="0" err="1"/>
              <a:t>communauté</a:t>
            </a:r>
            <a:r>
              <a:rPr lang="en-US" altLang="en-US" dirty="0"/>
              <a:t> </a:t>
            </a:r>
            <a:r>
              <a:rPr lang="en-US" altLang="en-US" dirty="0" err="1"/>
              <a:t>scientifique</a:t>
            </a:r>
            <a:r>
              <a:rPr lang="en-US" altLang="en-US" dirty="0"/>
              <a:t> qui </a:t>
            </a:r>
            <a:r>
              <a:rPr lang="en-US" altLang="en-US" dirty="0" err="1"/>
              <a:t>étudie</a:t>
            </a:r>
            <a:r>
              <a:rPr lang="en-US" altLang="en-US" dirty="0"/>
              <a:t> la matière </a:t>
            </a:r>
            <a:r>
              <a:rPr lang="en-US" altLang="en-US" dirty="0" err="1"/>
              <a:t>condensée</a:t>
            </a:r>
            <a:r>
              <a:rPr lang="en-US" altLang="en-US" dirty="0"/>
              <a:t> avec des ions et des </a:t>
            </a:r>
            <a:r>
              <a:rPr lang="en-US" altLang="en-US" dirty="0" err="1"/>
              <a:t>électrons</a:t>
            </a:r>
            <a:r>
              <a:rPr lang="en-US" altLang="en-US" dirty="0"/>
              <a:t> </a:t>
            </a:r>
            <a:r>
              <a:rPr lang="en-US" altLang="en-US" dirty="0" err="1"/>
              <a:t>accélérés</a:t>
            </a:r>
            <a:endParaRPr lang="en-US" altLang="en-US" dirty="0"/>
          </a:p>
          <a:p>
            <a:endParaRPr lang="en-US" altLang="en-US" sz="1000" dirty="0"/>
          </a:p>
          <a:p>
            <a:pPr>
              <a:buSzPct val="100000"/>
              <a:buFontTx/>
              <a:buChar char="-"/>
            </a:pPr>
            <a:r>
              <a:rPr lang="en-US" altLang="en-US" dirty="0"/>
              <a:t>Encourage des collaborations grâce à </a:t>
            </a:r>
            <a:r>
              <a:rPr lang="en-US" altLang="en-US" dirty="0" err="1"/>
              <a:t>ce</a:t>
            </a:r>
            <a:r>
              <a:rPr lang="en-US" altLang="en-US" dirty="0"/>
              <a:t> pool </a:t>
            </a:r>
            <a:r>
              <a:rPr lang="en-US" altLang="en-US" dirty="0" err="1"/>
              <a:t>d’instruments</a:t>
            </a:r>
            <a:r>
              <a:rPr lang="en-US" altLang="en-US" dirty="0"/>
              <a:t> et à </a:t>
            </a:r>
            <a:r>
              <a:rPr lang="en-US" altLang="en-US" dirty="0" err="1"/>
              <a:t>l’expertise</a:t>
            </a:r>
            <a:r>
              <a:rPr lang="en-US" altLang="en-US" dirty="0"/>
              <a:t> </a:t>
            </a:r>
            <a:r>
              <a:rPr lang="en-US" altLang="en-US" dirty="0" err="1"/>
              <a:t>scientifique</a:t>
            </a:r>
            <a:r>
              <a:rPr lang="en-US" altLang="en-US" dirty="0"/>
              <a:t> et technique </a:t>
            </a:r>
            <a:r>
              <a:rPr lang="en-US" altLang="en-US" dirty="0" err="1"/>
              <a:t>associée</a:t>
            </a:r>
            <a:endParaRPr lang="en-US" altLang="en-US" dirty="0"/>
          </a:p>
          <a:p>
            <a:endParaRPr lang="en-US" altLang="en-US" sz="1000" dirty="0"/>
          </a:p>
          <a:p>
            <a:r>
              <a:rPr lang="en-US" altLang="en-US" dirty="0"/>
              <a:t>-    Anime la </a:t>
            </a:r>
            <a:r>
              <a:rPr lang="en-US" altLang="en-US" dirty="0" err="1"/>
              <a:t>communauté</a:t>
            </a:r>
            <a:r>
              <a:rPr lang="en-US" altLang="en-US" dirty="0"/>
              <a:t> </a:t>
            </a:r>
            <a:r>
              <a:rPr lang="en-US" altLang="en-US" dirty="0" err="1"/>
              <a:t>scientifique</a:t>
            </a:r>
            <a:r>
              <a:rPr lang="en-US" altLang="en-US" dirty="0"/>
              <a:t> : </a:t>
            </a:r>
          </a:p>
          <a:p>
            <a:r>
              <a:rPr lang="en-US" altLang="en-US" dirty="0"/>
              <a:t>         EMIRUM (EMIR&amp;A user Meeting) </a:t>
            </a:r>
            <a:r>
              <a:rPr lang="en-US" altLang="en-US" dirty="0">
                <a:latin typeface="Wingdings" panose="05000000000000000000" pitchFamily="2" charset="2"/>
                <a:sym typeface="Wingdings" panose="05000000000000000000" pitchFamily="2" charset="2"/>
              </a:rPr>
              <a:t> </a:t>
            </a:r>
            <a:r>
              <a:rPr lang="en-US" altLang="en-US" dirty="0"/>
              <a:t>Janvier 2021, Ecole Polytechnique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9705F57B-1B2E-4FDC-916C-33CF91858CEE}"/>
              </a:ext>
            </a:extLst>
          </p:cNvPr>
          <p:cNvSpPr>
            <a:spLocks/>
          </p:cNvSpPr>
          <p:nvPr/>
        </p:nvSpPr>
        <p:spPr bwMode="auto">
          <a:xfrm>
            <a:off x="1595261" y="4970208"/>
            <a:ext cx="476250" cy="255588"/>
          </a:xfrm>
          <a:prstGeom prst="rightArrow">
            <a:avLst>
              <a:gd name="adj1" fmla="val 50000"/>
              <a:gd name="adj2" fmla="val 50034"/>
            </a:avLst>
          </a:prstGeom>
          <a:solidFill>
            <a:srgbClr val="5B9BD5"/>
          </a:solidFill>
          <a:ln w="12700" cap="flat" cmpd="sng">
            <a:solidFill>
              <a:srgbClr val="42719B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4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08/04/2022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/>
          <a:lstStyle/>
          <a:p>
            <a:pPr algn="ctr"/>
            <a:r>
              <a:rPr lang="fr-FR" dirty="0"/>
              <a:t>EMIR&amp;A</a:t>
            </a:r>
            <a:endParaRPr lang="en-GB" dirty="0"/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0528C987-9E84-4F97-A891-364E9B8E76C0}"/>
              </a:ext>
            </a:extLst>
          </p:cNvPr>
          <p:cNvGrpSpPr>
            <a:grpSpLocks/>
          </p:cNvGrpSpPr>
          <p:nvPr/>
        </p:nvGrpSpPr>
        <p:grpSpPr bwMode="auto">
          <a:xfrm>
            <a:off x="2141536" y="1420212"/>
            <a:ext cx="7908927" cy="4425951"/>
            <a:chOff x="-1" y="0"/>
            <a:chExt cx="7908812" cy="4425714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4E76A842-47BE-4AF9-B1CB-B84C1AA899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6937" y="967037"/>
              <a:ext cx="2350850" cy="482821"/>
              <a:chOff x="0" y="0"/>
              <a:chExt cx="2350849" cy="482820"/>
            </a:xfrm>
          </p:grpSpPr>
          <p:sp>
            <p:nvSpPr>
              <p:cNvPr id="48" name="AutoShape 3">
                <a:extLst>
                  <a:ext uri="{FF2B5EF4-FFF2-40B4-BE49-F238E27FC236}">
                    <a16:creationId xmlns:a16="http://schemas.microsoft.com/office/drawing/2014/main" id="{F0276366-DB73-40E1-97F3-FC365BF37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350849" cy="48282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DB9B"/>
                  </a:gs>
                  <a:gs pos="50000">
                    <a:srgbClr val="FFD58D"/>
                  </a:gs>
                  <a:gs pos="100000">
                    <a:srgbClr val="FFD078"/>
                  </a:gs>
                </a:gsLst>
                <a:lin ang="5400000"/>
              </a:gradFill>
              <a:ln w="635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endParaRPr lang="en-US" altLang="en-US" sz="13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B299F3-5827-47B4-A20F-ADD90A9D9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8" y="5189"/>
                <a:ext cx="2303713" cy="472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en-US" sz="1300" b="1"/>
                  <a:t>Expériences IBA</a:t>
                </a:r>
              </a:p>
              <a:p>
                <a:pPr algn="ctr"/>
                <a:r>
                  <a:rPr lang="en-US" altLang="en-US" sz="1300" b="1"/>
                  <a:t>Propositions au fil de l’eau</a:t>
                </a:r>
                <a:endParaRPr lang="en-US" altLang="en-US"/>
              </a:p>
            </p:txBody>
          </p:sp>
        </p:grpSp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083C382D-5993-4C14-A5BB-A67BFB90B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2217" y="1729433"/>
              <a:ext cx="2300289" cy="1043941"/>
              <a:chOff x="0" y="0"/>
              <a:chExt cx="2300288" cy="1043940"/>
            </a:xfrm>
          </p:grpSpPr>
          <p:sp>
            <p:nvSpPr>
              <p:cNvPr id="46" name="AutoShape 6">
                <a:extLst>
                  <a:ext uri="{FF2B5EF4-FFF2-40B4-BE49-F238E27FC236}">
                    <a16:creationId xmlns:a16="http://schemas.microsoft.com/office/drawing/2014/main" id="{BB026D07-3A0F-4F27-8144-EE3962049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64782"/>
                <a:ext cx="2300288" cy="714376"/>
              </a:xfrm>
              <a:prstGeom prst="roundRect">
                <a:avLst>
                  <a:gd name="adj" fmla="val 16667"/>
                </a:avLst>
              </a:prstGeom>
              <a:solidFill>
                <a:srgbClr val="C5E0B4"/>
              </a:solidFill>
              <a:ln w="12700" cap="flat" cmpd="sng">
                <a:solidFill>
                  <a:srgbClr val="42719B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endParaRPr lang="en-US" altLang="en-US" sz="13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2D9DE98-B974-45DA-AEBE-CE3705345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3" y="0"/>
                <a:ext cx="2230541" cy="10439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endParaRPr lang="en-US" altLang="en-US" sz="1300">
                  <a:solidFill>
                    <a:srgbClr val="FFFFFF"/>
                  </a:solidFill>
                </a:endParaRPr>
              </a:p>
              <a:p>
                <a:pPr algn="ctr"/>
                <a:r>
                  <a:rPr lang="en-US" altLang="en-US" sz="1300"/>
                  <a:t>Discussion avec les  responsables scientifiques et</a:t>
                </a:r>
                <a:endParaRPr lang="en-US" altLang="en-US">
                  <a:solidFill>
                    <a:srgbClr val="FFFFFF"/>
                  </a:solidFill>
                </a:endParaRPr>
              </a:p>
              <a:p>
                <a:pPr algn="ctr"/>
                <a:r>
                  <a:rPr lang="en-US" altLang="en-US" sz="1300"/>
                  <a:t>techniques des plateformes</a:t>
                </a:r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2AE98306-C791-42E6-8068-AA23B6433A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840365"/>
              <a:ext cx="4336867" cy="2479101"/>
              <a:chOff x="0" y="0"/>
              <a:chExt cx="4336866" cy="2479101"/>
            </a:xfrm>
          </p:grpSpPr>
          <p:grpSp>
            <p:nvGrpSpPr>
              <p:cNvPr id="33" name="Group 9">
                <a:extLst>
                  <a:ext uri="{FF2B5EF4-FFF2-40B4-BE49-F238E27FC236}">
                    <a16:creationId xmlns:a16="http://schemas.microsoft.com/office/drawing/2014/main" id="{758F187A-B2CB-4CFC-9BB3-259992F9B5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4336866" cy="736165"/>
                <a:chOff x="0" y="0"/>
                <a:chExt cx="4336866" cy="736165"/>
              </a:xfrm>
            </p:grpSpPr>
            <p:sp>
              <p:nvSpPr>
                <p:cNvPr id="44" name="AutoShape 10">
                  <a:extLst>
                    <a:ext uri="{FF2B5EF4-FFF2-40B4-BE49-F238E27FC236}">
                      <a16:creationId xmlns:a16="http://schemas.microsoft.com/office/drawing/2014/main" id="{49E11529-38A4-4456-8515-9488953E5D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336866" cy="73616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2CC"/>
                </a:solidFill>
                <a:ln w="12700" cap="flat" cmpd="sng">
                  <a:solidFill>
                    <a:srgbClr val="42719B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1pPr>
                  <a:lvl2pPr indent="4572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2pPr>
                  <a:lvl3pPr indent="9144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3pPr>
                  <a:lvl4pPr indent="13716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4pPr>
                  <a:lvl5pPr indent="18288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9pPr>
                </a:lstStyle>
                <a:p>
                  <a:pPr algn="ctr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A31F2AF-70D0-4FDA-8099-5B2F3A195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36" y="131861"/>
                  <a:ext cx="4264993" cy="4724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defPPr>
                    <a:defRPr lang="en-US"/>
                  </a:defPPr>
                  <a:lvl1pPr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1pPr>
                  <a:lvl2pPr indent="4572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2pPr>
                  <a:lvl3pPr indent="9144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3pPr>
                  <a:lvl4pPr indent="13716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4pPr>
                  <a:lvl5pPr indent="18288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en-US" altLang="en-US" sz="1300" b="1"/>
                    <a:t>Appel à propositions annuel</a:t>
                  </a:r>
                  <a:endParaRPr lang="en-US" altLang="en-US">
                    <a:solidFill>
                      <a:srgbClr val="FFFFFF"/>
                    </a:solidFill>
                  </a:endParaRPr>
                </a:p>
                <a:p>
                  <a:pPr algn="ctr"/>
                  <a:r>
                    <a:rPr lang="en-US" altLang="en-US" sz="1300" b="1"/>
                    <a:t> </a:t>
                  </a:r>
                  <a:r>
                    <a:rPr lang="en-US" altLang="en-US" sz="1300"/>
                    <a:t>via le portail d’EMIR&amp;A : https://emira.in2p3.fr/</a:t>
                  </a:r>
                  <a:endParaRPr lang="en-US" altLang="en-US"/>
                </a:p>
              </p:txBody>
            </p:sp>
          </p:grpSp>
          <p:grpSp>
            <p:nvGrpSpPr>
              <p:cNvPr id="34" name="Group 12">
                <a:extLst>
                  <a:ext uri="{FF2B5EF4-FFF2-40B4-BE49-F238E27FC236}">
                    <a16:creationId xmlns:a16="http://schemas.microsoft.com/office/drawing/2014/main" id="{9BFD0F72-2452-484F-869C-DD04676CEA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6587"/>
                <a:ext cx="4336866" cy="1043941"/>
                <a:chOff x="0" y="0"/>
                <a:chExt cx="4336866" cy="1043940"/>
              </a:xfrm>
            </p:grpSpPr>
            <p:grpSp>
              <p:nvGrpSpPr>
                <p:cNvPr id="38" name="Group 13">
                  <a:extLst>
                    <a:ext uri="{FF2B5EF4-FFF2-40B4-BE49-F238E27FC236}">
                      <a16:creationId xmlns:a16="http://schemas.microsoft.com/office/drawing/2014/main" id="{29713816-CCE6-4350-AA80-E2940E96FB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164782"/>
                  <a:ext cx="1940480" cy="714376"/>
                  <a:chOff x="0" y="0"/>
                  <a:chExt cx="1940480" cy="714375"/>
                </a:xfrm>
              </p:grpSpPr>
              <p:sp>
                <p:nvSpPr>
                  <p:cNvPr id="42" name="AutoShape 14">
                    <a:extLst>
                      <a:ext uri="{FF2B5EF4-FFF2-40B4-BE49-F238E27FC236}">
                        <a16:creationId xmlns:a16="http://schemas.microsoft.com/office/drawing/2014/main" id="{DC21E81D-97B6-42EF-A607-4B5B754E9E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940480" cy="71437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2CC"/>
                  </a:solidFill>
                  <a:ln w="12700" cap="flat" cmpd="sng">
                    <a:solidFill>
                      <a:srgbClr val="42719B"/>
                    </a:solidFill>
                    <a:prstDash val="solid"/>
                    <a:miter lim="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/>
                  <a:lstStyle>
                    <a:defPPr>
                      <a:defRPr lang="en-US"/>
                    </a:defPPr>
                    <a:lvl1pPr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1pPr>
                    <a:lvl2pPr indent="4572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2pPr>
                    <a:lvl3pPr indent="9144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3pPr>
                    <a:lvl4pPr indent="13716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4pPr>
                    <a:lvl5pPr indent="18288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9pPr>
                  </a:lstStyle>
                  <a:p>
                    <a:pPr algn="ctr"/>
                    <a:endParaRPr lang="en-US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7E616E98-7E0D-44BA-A9B6-4785816BCF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2" y="25717"/>
                    <a:ext cx="1870735" cy="6629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1pPr>
                    <a:lvl2pPr indent="4572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2pPr>
                    <a:lvl3pPr indent="9144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3pPr>
                    <a:lvl4pPr indent="13716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4pPr>
                    <a:lvl5pPr indent="18288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9pPr>
                  </a:lstStyle>
                  <a:p>
                    <a:pPr algn="ctr"/>
                    <a:r>
                      <a:rPr lang="en-US" altLang="en-US" sz="1300"/>
                      <a:t>Evaluation de chaque projet par deux experts scientifiques</a:t>
                    </a:r>
                    <a:endParaRPr lang="en-US" altLang="en-US"/>
                  </a:p>
                </p:txBody>
              </p:sp>
            </p:grpSp>
            <p:grpSp>
              <p:nvGrpSpPr>
                <p:cNvPr id="39" name="Group 16">
                  <a:extLst>
                    <a:ext uri="{FF2B5EF4-FFF2-40B4-BE49-F238E27FC236}">
                      <a16:creationId xmlns:a16="http://schemas.microsoft.com/office/drawing/2014/main" id="{A0ED4276-D9B3-4170-92DC-D75A7D9481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50054" y="0"/>
                  <a:ext cx="1986812" cy="1043940"/>
                  <a:chOff x="0" y="0"/>
                  <a:chExt cx="1986811" cy="1043940"/>
                </a:xfrm>
              </p:grpSpPr>
              <p:sp>
                <p:nvSpPr>
                  <p:cNvPr id="40" name="AutoShape 17">
                    <a:extLst>
                      <a:ext uri="{FF2B5EF4-FFF2-40B4-BE49-F238E27FC236}">
                        <a16:creationId xmlns:a16="http://schemas.microsoft.com/office/drawing/2014/main" id="{2600CE99-7441-467E-83E2-01F54F1B24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164782"/>
                    <a:ext cx="1986811" cy="71437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C5E0B4"/>
                  </a:solidFill>
                  <a:ln w="12700" cap="flat" cmpd="sng">
                    <a:solidFill>
                      <a:srgbClr val="42719B"/>
                    </a:solidFill>
                    <a:prstDash val="solid"/>
                    <a:miter lim="0"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/>
                  <a:lstStyle>
                    <a:defPPr>
                      <a:defRPr lang="en-US"/>
                    </a:defPPr>
                    <a:lvl1pPr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1pPr>
                    <a:lvl2pPr indent="4572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2pPr>
                    <a:lvl3pPr indent="9144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3pPr>
                    <a:lvl4pPr indent="13716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4pPr>
                    <a:lvl5pPr indent="18288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9pPr>
                  </a:lstStyle>
                  <a:p>
                    <a:pPr algn="ctr"/>
                    <a:endParaRPr lang="en-US" altLang="en-US" sz="1300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700882D7-E1D3-4827-8DE6-78DD36AB00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3" y="0"/>
                    <a:ext cx="1917064" cy="10439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1pPr>
                    <a:lvl2pPr indent="4572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2pPr>
                    <a:lvl3pPr indent="9144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3pPr>
                    <a:lvl4pPr indent="13716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4pPr>
                    <a:lvl5pPr indent="1828800" algn="l" defTabSz="457200" rtl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Calibri" panose="020F0502020204030204" pitchFamily="34" charset="0"/>
                      </a:defRPr>
                    </a:lvl9pPr>
                  </a:lstStyle>
                  <a:p>
                    <a:pPr algn="ctr"/>
                    <a:endParaRPr lang="en-US" altLang="en-US" sz="1300">
                      <a:solidFill>
                        <a:srgbClr val="FFFFFF"/>
                      </a:solidFill>
                    </a:endParaRPr>
                  </a:p>
                  <a:p>
                    <a:pPr algn="ctr"/>
                    <a:r>
                      <a:rPr lang="en-US" altLang="en-US" sz="1300"/>
                      <a:t>Avis des responsables </a:t>
                    </a:r>
                    <a:endParaRPr lang="en-US" altLang="en-US">
                      <a:solidFill>
                        <a:srgbClr val="FFFFFF"/>
                      </a:solidFill>
                    </a:endParaRPr>
                  </a:p>
                  <a:p>
                    <a:pPr algn="ctr"/>
                    <a:r>
                      <a:rPr lang="en-US" altLang="en-US" sz="1300"/>
                      <a:t>techniques des plateformes</a:t>
                    </a:r>
                    <a:endParaRPr lang="en-US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5" name="Group 19">
                <a:extLst>
                  <a:ext uri="{FF2B5EF4-FFF2-40B4-BE49-F238E27FC236}">
                    <a16:creationId xmlns:a16="http://schemas.microsoft.com/office/drawing/2014/main" id="{15A5CCF9-5990-4370-A813-0FC6051F88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040950"/>
                <a:ext cx="4336866" cy="438151"/>
                <a:chOff x="0" y="0"/>
                <a:chExt cx="4336866" cy="438150"/>
              </a:xfrm>
            </p:grpSpPr>
            <p:sp>
              <p:nvSpPr>
                <p:cNvPr id="36" name="AutoShape 20">
                  <a:extLst>
                    <a:ext uri="{FF2B5EF4-FFF2-40B4-BE49-F238E27FC236}">
                      <a16:creationId xmlns:a16="http://schemas.microsoft.com/office/drawing/2014/main" id="{1B2DDAF1-28E2-487F-9061-E1B67F9D8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4336866" cy="4381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2CC"/>
                </a:solidFill>
                <a:ln w="12700" cap="flat" cmpd="sng">
                  <a:solidFill>
                    <a:srgbClr val="42719B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1pPr>
                  <a:lvl2pPr indent="4572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2pPr>
                  <a:lvl3pPr indent="9144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3pPr>
                  <a:lvl4pPr indent="13716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4pPr>
                  <a:lvl5pPr indent="18288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9pPr>
                </a:lstStyle>
                <a:p>
                  <a:pPr algn="ctr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46B61C3-4D9A-4029-A727-E6C309123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8" y="78104"/>
                  <a:ext cx="4294089" cy="2819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defPPr>
                    <a:defRPr lang="en-US"/>
                  </a:defPPr>
                  <a:lvl1pPr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1pPr>
                  <a:lvl2pPr indent="4572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2pPr>
                  <a:lvl3pPr indent="9144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3pPr>
                  <a:lvl4pPr indent="13716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4pPr>
                  <a:lvl5pPr indent="1828800" algn="l" defTabSz="457200" rtl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sym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en-US" altLang="en-US" sz="1300" b="1"/>
                    <a:t>Comité d’Evaluation/Comité scientifique</a:t>
                  </a:r>
                  <a:endParaRPr lang="en-US" altLang="en-US"/>
                </a:p>
              </p:txBody>
            </p:sp>
          </p:grp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id="{E84E9C3E-1F0A-4B94-AF04-FB05AD14F6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0304" y="3590754"/>
              <a:ext cx="1812926" cy="444752"/>
              <a:chOff x="0" y="0"/>
              <a:chExt cx="1812925" cy="444751"/>
            </a:xfrm>
          </p:grpSpPr>
          <p:sp>
            <p:nvSpPr>
              <p:cNvPr id="31" name="AutoShape 23">
                <a:extLst>
                  <a:ext uri="{FF2B5EF4-FFF2-40B4-BE49-F238E27FC236}">
                    <a16:creationId xmlns:a16="http://schemas.microsoft.com/office/drawing/2014/main" id="{C1731B1A-52AF-4F29-A988-2D05F00CB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812925" cy="444751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42719B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EB54DC-18C2-4F05-9955-5D9AAE7B0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10" y="81405"/>
                <a:ext cx="1769504" cy="2819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en-US" sz="1300" b="1"/>
                  <a:t>Comité de Pilotage</a:t>
                </a:r>
                <a:endParaRPr lang="en-US" altLang="en-US"/>
              </a:p>
            </p:txBody>
          </p:sp>
        </p:grpSp>
        <p:grpSp>
          <p:nvGrpSpPr>
            <p:cNvPr id="15" name="Group 25">
              <a:extLst>
                <a:ext uri="{FF2B5EF4-FFF2-40B4-BE49-F238E27FC236}">
                  <a16:creationId xmlns:a16="http://schemas.microsoft.com/office/drawing/2014/main" id="{5E11B061-6EF2-439C-911F-6D14446A6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2131" y="3375501"/>
              <a:ext cx="1996680" cy="1050213"/>
              <a:chOff x="0" y="0"/>
              <a:chExt cx="1996679" cy="1050212"/>
            </a:xfrm>
          </p:grpSpPr>
          <p:sp>
            <p:nvSpPr>
              <p:cNvPr id="29" name="AutoShape 26">
                <a:extLst>
                  <a:ext uri="{FF2B5EF4-FFF2-40B4-BE49-F238E27FC236}">
                    <a16:creationId xmlns:a16="http://schemas.microsoft.com/office/drawing/2014/main" id="{28F8F5ED-63E2-4F8E-B2EB-3D108E973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996679" cy="105021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A6B6DF"/>
                  </a:gs>
                  <a:gs pos="50000">
                    <a:srgbClr val="98AAD9"/>
                  </a:gs>
                  <a:gs pos="100000">
                    <a:srgbClr val="869DD7"/>
                  </a:gs>
                </a:gsLst>
                <a:lin ang="5400000"/>
              </a:gradFill>
              <a:ln w="6350" cap="flat" cmpd="sng">
                <a:solidFill>
                  <a:srgbClr val="4472C4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endParaRPr lang="en-US" altLang="en-US" sz="1300" b="1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8880B9D-99AE-4228-956C-25421AC67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66" y="98385"/>
                <a:ext cx="1894146" cy="853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en-US" sz="1300" b="1"/>
                  <a:t>Retour de l’évaluation auprès des utilisateurs via le portail</a:t>
                </a:r>
              </a:p>
              <a:p>
                <a:pPr algn="ctr"/>
                <a:r>
                  <a:rPr lang="en-US" altLang="en-US" sz="1300"/>
                  <a:t>https://emira.in2p3.fr/</a:t>
                </a:r>
                <a:endParaRPr lang="en-US" altLang="en-US"/>
              </a:p>
            </p:txBody>
          </p:sp>
        </p:grpSp>
        <p:sp>
          <p:nvSpPr>
            <p:cNvPr id="16" name="Line 28">
              <a:extLst>
                <a:ext uri="{FF2B5EF4-FFF2-40B4-BE49-F238E27FC236}">
                  <a16:creationId xmlns:a16="http://schemas.microsoft.com/office/drawing/2014/main" id="{0CDDDBBD-5C95-4506-A5BC-EF3645E40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3229" y="3813130"/>
              <a:ext cx="1018903" cy="1"/>
            </a:xfrm>
            <a:prstGeom prst="line">
              <a:avLst/>
            </a:prstGeom>
            <a:noFill/>
            <a:ln w="5715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endParaRPr lang="en-US" altLang="en-US" sz="120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17" name="Line 29">
              <a:extLst>
                <a:ext uri="{FF2B5EF4-FFF2-40B4-BE49-F238E27FC236}">
                  <a16:creationId xmlns:a16="http://schemas.microsoft.com/office/drawing/2014/main" id="{2093B2F2-789F-4E69-80C2-DD12AC80A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64221" y="1449857"/>
              <a:ext cx="1" cy="444360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endParaRPr lang="en-US" altLang="en-US" sz="120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18" name="Line 30">
              <a:extLst>
                <a:ext uri="{FF2B5EF4-FFF2-40B4-BE49-F238E27FC236}">
                  <a16:creationId xmlns:a16="http://schemas.microsoft.com/office/drawing/2014/main" id="{399FAD33-8EBF-4270-B96F-044D78A93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5373" y="487034"/>
              <a:ext cx="1013667" cy="444360"/>
            </a:xfrm>
            <a:prstGeom prst="line">
              <a:avLst/>
            </a:prstGeom>
            <a:noFill/>
            <a:ln w="5715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endParaRPr lang="en-US" altLang="en-US" sz="120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19" name="Line 31">
              <a:extLst>
                <a:ext uri="{FF2B5EF4-FFF2-40B4-BE49-F238E27FC236}">
                  <a16:creationId xmlns:a16="http://schemas.microsoft.com/office/drawing/2014/main" id="{3F34A5E9-3322-4DE3-9F7B-D765E1F4D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36260" y="471311"/>
              <a:ext cx="1007231" cy="346573"/>
            </a:xfrm>
            <a:prstGeom prst="line">
              <a:avLst/>
            </a:prstGeom>
            <a:noFill/>
            <a:ln w="5715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endParaRPr lang="en-US" altLang="en-US" sz="120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04FBB14C-455F-41AE-8520-218D27703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0239" y="1576530"/>
              <a:ext cx="1" cy="295205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endParaRPr lang="en-US" altLang="en-US" sz="120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21" name="Line 33">
              <a:extLst>
                <a:ext uri="{FF2B5EF4-FFF2-40B4-BE49-F238E27FC236}">
                  <a16:creationId xmlns:a16="http://schemas.microsoft.com/office/drawing/2014/main" id="{96290C24-E861-4309-AD09-8EFEC3070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1449" y="1582022"/>
              <a:ext cx="2011" cy="295206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endParaRPr lang="en-US" altLang="en-US" sz="120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22" name="Line 34">
              <a:extLst>
                <a:ext uri="{FF2B5EF4-FFF2-40B4-BE49-F238E27FC236}">
                  <a16:creationId xmlns:a16="http://schemas.microsoft.com/office/drawing/2014/main" id="{BE2A925A-4DB9-4111-A019-C49DEF155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1450" y="2586110"/>
              <a:ext cx="2011" cy="303163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endParaRPr lang="en-US" altLang="en-US" sz="120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23" name="Line 35">
              <a:extLst>
                <a:ext uri="{FF2B5EF4-FFF2-40B4-BE49-F238E27FC236}">
                  <a16:creationId xmlns:a16="http://schemas.microsoft.com/office/drawing/2014/main" id="{192F6324-5D0A-413F-B516-AA2190461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0239" y="2587553"/>
              <a:ext cx="1" cy="293762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endParaRPr lang="en-US" altLang="en-US" sz="120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24" name="AutoShape 36">
              <a:extLst>
                <a:ext uri="{FF2B5EF4-FFF2-40B4-BE49-F238E27FC236}">
                  <a16:creationId xmlns:a16="http://schemas.microsoft.com/office/drawing/2014/main" id="{4834EE1D-3B6F-4342-9015-F66E25DCC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432" y="3330501"/>
              <a:ext cx="911873" cy="4795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/>
              <a:endParaRPr lang="en-US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25" name="AutoShape 37">
              <a:extLst>
                <a:ext uri="{FF2B5EF4-FFF2-40B4-BE49-F238E27FC236}">
                  <a16:creationId xmlns:a16="http://schemas.microsoft.com/office/drawing/2014/main" id="{7039A20A-B4C0-4AD6-93DA-C96DE1040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04" y="2614692"/>
              <a:ext cx="1504951" cy="9699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21600" y="9915"/>
                  </a:lnTo>
                  <a:lnTo>
                    <a:pt x="0" y="9915"/>
                  </a:lnTo>
                  <a:lnTo>
                    <a:pt x="0" y="21600"/>
                  </a:ln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indent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indent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indent="1371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indent="1828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/>
              <a:endParaRPr lang="en-US" altLang="en-US" sz="1300">
                <a:solidFill>
                  <a:srgbClr val="FFFFFF"/>
                </a:solidFill>
              </a:endParaRPr>
            </a:p>
          </p:txBody>
        </p:sp>
        <p:grpSp>
          <p:nvGrpSpPr>
            <p:cNvPr id="26" name="Group 38">
              <a:extLst>
                <a:ext uri="{FF2B5EF4-FFF2-40B4-BE49-F238E27FC236}">
                  <a16:creationId xmlns:a16="http://schemas.microsoft.com/office/drawing/2014/main" id="{5C411BC6-D562-41ED-819C-405781C132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5663" y="0"/>
              <a:ext cx="1873033" cy="522678"/>
              <a:chOff x="0" y="0"/>
              <a:chExt cx="1873032" cy="522678"/>
            </a:xfrm>
          </p:grpSpPr>
          <p:sp>
            <p:nvSpPr>
              <p:cNvPr id="27" name="AutoShape 39">
                <a:extLst>
                  <a:ext uri="{FF2B5EF4-FFF2-40B4-BE49-F238E27FC236}">
                    <a16:creationId xmlns:a16="http://schemas.microsoft.com/office/drawing/2014/main" id="{EEDC88D7-3C42-463D-A46F-D6476589A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873032" cy="522678"/>
              </a:xfrm>
              <a:prstGeom prst="roundRect">
                <a:avLst>
                  <a:gd name="adj" fmla="val 16667"/>
                </a:avLst>
              </a:prstGeom>
              <a:solidFill>
                <a:srgbClr val="ED7D31"/>
              </a:solidFill>
              <a:ln w="12700" cap="flat" cmpd="sng">
                <a:solidFill>
                  <a:srgbClr val="42719B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EE75E46-62FA-4A99-B566-C4A885F9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5" y="25515"/>
                <a:ext cx="1822002" cy="4089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20" rIns="45720">
                <a:spAutoFit/>
              </a:bodyPr>
              <a:lstStyle>
                <a:defPPr>
                  <a:defRPr lang="en-US"/>
                </a:defPPr>
                <a:lvl1pPr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indent="4572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indent="9144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indent="13716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indent="1828800" algn="l" defTabSz="457200" rtl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en-US" sz="2100" b="1"/>
                  <a:t>EMIR&amp;A</a:t>
                </a:r>
                <a:endParaRPr lang="en-US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903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08/04/2022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/>
          <a:lstStyle/>
          <a:p>
            <a:pPr algn="ctr"/>
            <a:r>
              <a:rPr lang="fr-FR" dirty="0"/>
              <a:t>EMIR&amp;A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C7525F-5764-4A94-9C80-F58A17A78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601" y="564673"/>
            <a:ext cx="6676238" cy="6183313"/>
          </a:xfrm>
          <a:prstGeom prst="rect">
            <a:avLst/>
          </a:prstGeom>
          <a:solidFill>
            <a:srgbClr val="FFFFFF">
              <a:alpha val="7829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387350" indent="-260350" algn="l" rtl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619125" indent="-304800" algn="l" rtl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823913" indent="-331788" algn="l" rtl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1001713" indent="-331788" algn="l" rtl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CEMHTI - Orléans, UPR CNRS/INC, 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Université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d’Orléans</a:t>
            </a:r>
            <a:endParaRPr lang="en-US" altLang="en-US" sz="1400" b="1" dirty="0">
              <a:solidFill>
                <a:srgbClr val="000000"/>
              </a:solidFill>
              <a:effectLst/>
            </a:endParaRPr>
          </a:p>
          <a:p>
            <a:pPr marL="0" lvl="1" indent="12700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2E75B6"/>
                </a:solidFill>
                <a:effectLst/>
              </a:rPr>
              <a:t>     	Cyclotron 45 MV, </a:t>
            </a:r>
            <a:r>
              <a:rPr lang="en-US" altLang="en-US" sz="1400" b="1" dirty="0" err="1">
                <a:solidFill>
                  <a:srgbClr val="2E75B6"/>
                </a:solidFill>
                <a:effectLst/>
              </a:rPr>
              <a:t>Pelletron</a:t>
            </a:r>
            <a:r>
              <a:rPr lang="en-US" altLang="en-US" sz="1400" b="1" dirty="0">
                <a:solidFill>
                  <a:srgbClr val="2E75B6"/>
                </a:solidFill>
                <a:effectLst/>
              </a:rPr>
              <a:t> 3 MV</a:t>
            </a:r>
          </a:p>
          <a:p>
            <a:pPr marL="0" lvl="1" indent="12700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endParaRPr lang="en-US" altLang="en-US" sz="1400" b="1" dirty="0">
              <a:solidFill>
                <a:srgbClr val="008000"/>
              </a:solidFill>
              <a:effectLst/>
            </a:endParaRPr>
          </a:p>
          <a:p>
            <a:pPr marL="0" lvl="1" indent="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ICP – Orsay, 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Université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 Paris-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Saclay</a:t>
            </a:r>
            <a:endParaRPr lang="en-US" altLang="en-US" sz="1400" b="1" dirty="0">
              <a:solidFill>
                <a:srgbClr val="008000"/>
              </a:solidFill>
              <a:effectLst/>
            </a:endParaRPr>
          </a:p>
          <a:p>
            <a:pPr marL="0" lvl="1" indent="12700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2E75B6"/>
                </a:solidFill>
                <a:effectLst/>
              </a:rPr>
              <a:t>         	ELYSE, </a:t>
            </a:r>
            <a:r>
              <a:rPr lang="en-US" altLang="en-US" sz="1400" b="1" dirty="0" err="1">
                <a:solidFill>
                  <a:srgbClr val="7030A0"/>
                </a:solidFill>
                <a:effectLst/>
              </a:rPr>
              <a:t>accélérateur</a:t>
            </a:r>
            <a:r>
              <a:rPr lang="en-US" altLang="en-US" sz="1400" b="1" dirty="0">
                <a:solidFill>
                  <a:srgbClr val="7030A0"/>
                </a:solidFill>
                <a:effectLst/>
              </a:rPr>
              <a:t> </a:t>
            </a:r>
            <a:r>
              <a:rPr lang="en-US" altLang="en-US" sz="1400" b="1" dirty="0" err="1">
                <a:solidFill>
                  <a:srgbClr val="7030A0"/>
                </a:solidFill>
                <a:effectLst/>
              </a:rPr>
              <a:t>d’électrons</a:t>
            </a:r>
            <a:r>
              <a:rPr lang="en-US" altLang="en-US" sz="1400" b="1" dirty="0">
                <a:solidFill>
                  <a:srgbClr val="2E75B6"/>
                </a:solidFill>
                <a:effectLst/>
              </a:rPr>
              <a:t>, 9 MeV</a:t>
            </a:r>
            <a:endParaRPr lang="en-US" altLang="en-US" sz="1400" b="1" dirty="0">
              <a:solidFill>
                <a:srgbClr val="008000"/>
              </a:solidFill>
              <a:effectLst/>
            </a:endParaRPr>
          </a:p>
          <a:p>
            <a:pPr marL="0" lvl="1" indent="12700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endParaRPr lang="en-US" altLang="en-US" sz="500" b="1" dirty="0">
              <a:solidFill>
                <a:srgbClr val="2E75B6"/>
              </a:solidFill>
              <a:effectLst/>
            </a:endParaRP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IJCLab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 - Orsay - UMR CNRS/IN2P3, 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Université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 Paris-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Saclay</a:t>
            </a:r>
            <a:endParaRPr lang="en-US" altLang="en-US" sz="1400" b="1" dirty="0">
              <a:solidFill>
                <a:srgbClr val="000000"/>
              </a:solidFill>
              <a:effectLst/>
            </a:endParaRP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  <a:effectLst/>
              </a:rPr>
              <a:t>	</a:t>
            </a:r>
            <a:r>
              <a:rPr lang="en-US" altLang="en-US" sz="1400" b="1" dirty="0" err="1">
                <a:solidFill>
                  <a:srgbClr val="0070C0"/>
                </a:solidFill>
                <a:effectLst/>
              </a:rPr>
              <a:t>JANNuS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-Orsay : IRMA 190 keV </a:t>
            </a:r>
            <a:r>
              <a:rPr lang="en-US" altLang="en-US" sz="1400" b="1" dirty="0" err="1">
                <a:solidFill>
                  <a:srgbClr val="0070C0"/>
                </a:solidFill>
                <a:effectLst/>
              </a:rPr>
              <a:t>implanteur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,  ARAMIS, Tandem-</a:t>
            </a:r>
            <a:r>
              <a:rPr lang="en-US" altLang="en-US" sz="1400" b="1" dirty="0" err="1">
                <a:solidFill>
                  <a:srgbClr val="0070C0"/>
                </a:solidFill>
                <a:effectLst/>
              </a:rPr>
              <a:t>VdG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 2 MV</a:t>
            </a: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2E75B6"/>
                </a:solidFill>
                <a:effectLst/>
              </a:rPr>
              <a:t>	</a:t>
            </a:r>
            <a:r>
              <a:rPr lang="en-US" altLang="en-US" sz="1400" b="1" dirty="0" err="1">
                <a:solidFill>
                  <a:srgbClr val="2E75B6"/>
                </a:solidFill>
                <a:effectLst/>
              </a:rPr>
              <a:t>Andromède</a:t>
            </a:r>
            <a:r>
              <a:rPr lang="en-US" altLang="en-US" sz="1400" b="1" dirty="0">
                <a:solidFill>
                  <a:srgbClr val="2E75B6"/>
                </a:solidFill>
                <a:effectLst/>
              </a:rPr>
              <a:t>, 4 MV </a:t>
            </a:r>
            <a:r>
              <a:rPr lang="en-US" altLang="en-US" sz="1400" b="1" dirty="0" err="1">
                <a:solidFill>
                  <a:srgbClr val="2E75B6"/>
                </a:solidFill>
                <a:effectLst/>
              </a:rPr>
              <a:t>Pelletron</a:t>
            </a:r>
            <a:r>
              <a:rPr lang="en-US" altLang="en-US" sz="1400" b="1" dirty="0">
                <a:solidFill>
                  <a:srgbClr val="2E75B6"/>
                </a:solidFill>
                <a:effectLst/>
              </a:rPr>
              <a:t>, ions </a:t>
            </a:r>
            <a:r>
              <a:rPr lang="en-US" altLang="en-US" sz="1400" b="1" dirty="0" err="1">
                <a:solidFill>
                  <a:srgbClr val="2E75B6"/>
                </a:solidFill>
                <a:effectLst/>
              </a:rPr>
              <a:t>atomiques</a:t>
            </a:r>
            <a:r>
              <a:rPr lang="en-US" altLang="en-US" sz="1400" b="1" dirty="0">
                <a:solidFill>
                  <a:srgbClr val="2E75B6"/>
                </a:solidFill>
                <a:effectLst/>
              </a:rPr>
              <a:t> et </a:t>
            </a:r>
            <a:r>
              <a:rPr lang="en-US" altLang="en-US" sz="1400" b="1" dirty="0" err="1">
                <a:solidFill>
                  <a:srgbClr val="FFC000"/>
                </a:solidFill>
                <a:effectLst/>
              </a:rPr>
              <a:t>moléculaires</a:t>
            </a:r>
            <a:r>
              <a:rPr lang="en-US" altLang="en-US" sz="1400" b="1" dirty="0">
                <a:solidFill>
                  <a:srgbClr val="2E75B6"/>
                </a:solidFill>
                <a:effectLst/>
              </a:rPr>
              <a:t> </a:t>
            </a:r>
            <a:r>
              <a:rPr lang="en-US" altLang="en-US" sz="1400" b="1" dirty="0" err="1">
                <a:solidFill>
                  <a:srgbClr val="2E75B6"/>
                </a:solidFill>
                <a:effectLst/>
              </a:rPr>
              <a:t>multichargés</a:t>
            </a:r>
            <a:endParaRPr lang="en-US" altLang="en-US" sz="1400" b="1" dirty="0">
              <a:solidFill>
                <a:srgbClr val="2E75B6"/>
              </a:solidFill>
              <a:effectLst/>
            </a:endParaRPr>
          </a:p>
          <a:p>
            <a:pPr marL="0" indent="0">
              <a:buSzTx/>
              <a:buFont typeface="Arial" panose="020B0604020202020204" pitchFamily="34" charset="0"/>
              <a:buNone/>
            </a:pPr>
            <a:endParaRPr lang="en-US" altLang="en-US" sz="100" b="1" dirty="0">
              <a:solidFill>
                <a:srgbClr val="2E75B6"/>
              </a:solidFill>
              <a:effectLst/>
            </a:endParaRP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CIMAP -Caen, UMR CEA/DRF/IRAMIS, CNRS/INP, ENSICAEN, Univ. Caen-Normandie</a:t>
            </a:r>
          </a:p>
          <a:p>
            <a:pPr marL="0" lvl="1" indent="12700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  <a:effectLst/>
              </a:rPr>
              <a:t>	CIRIL - SME, IRRSUD</a:t>
            </a:r>
            <a:endParaRPr lang="en-US" altLang="en-US" sz="1400" b="1" dirty="0">
              <a:solidFill>
                <a:srgbClr val="008000"/>
              </a:solidFill>
              <a:effectLst/>
            </a:endParaRPr>
          </a:p>
          <a:p>
            <a:pPr marL="0" lvl="1" indent="127000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400" b="1" dirty="0">
              <a:solidFill>
                <a:srgbClr val="008000"/>
              </a:solidFill>
              <a:effectLst/>
            </a:endParaRPr>
          </a:p>
          <a:p>
            <a:pPr marL="0" lvl="1" indent="0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INSP – UMR  CNRS/INP  Paris-Sorbonne 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Université</a:t>
            </a:r>
            <a:endParaRPr lang="en-US" altLang="en-US" sz="1400" b="1" dirty="0">
              <a:solidFill>
                <a:srgbClr val="000000"/>
              </a:solidFill>
              <a:effectLst/>
            </a:endParaRPr>
          </a:p>
          <a:p>
            <a:pPr marL="0" lvl="1" indent="127000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solidFill>
                  <a:srgbClr val="008000"/>
                </a:solidFill>
                <a:effectLst/>
              </a:rPr>
              <a:t> 	 </a:t>
            </a:r>
            <a:r>
              <a:rPr lang="en-US" altLang="en-US" sz="1400" b="1" dirty="0">
                <a:solidFill>
                  <a:srgbClr val="2E75B6"/>
                </a:solidFill>
                <a:effectLst/>
              </a:rPr>
              <a:t>SAFIR, </a:t>
            </a:r>
            <a:r>
              <a:rPr lang="en-US" altLang="en-US" sz="1400" b="1" dirty="0" err="1">
                <a:solidFill>
                  <a:srgbClr val="2E75B6"/>
                </a:solidFill>
                <a:effectLst/>
              </a:rPr>
              <a:t>accélérateur</a:t>
            </a:r>
            <a:r>
              <a:rPr lang="en-US" altLang="en-US" sz="1400" b="1" dirty="0">
                <a:solidFill>
                  <a:srgbClr val="2E75B6"/>
                </a:solidFill>
                <a:effectLst/>
              </a:rPr>
              <a:t> 2,5 MV </a:t>
            </a:r>
            <a:r>
              <a:rPr lang="en-US" altLang="en-US" sz="1400" b="1" dirty="0" err="1">
                <a:solidFill>
                  <a:srgbClr val="2E75B6"/>
                </a:solidFill>
                <a:effectLst/>
              </a:rPr>
              <a:t>VdG</a:t>
            </a:r>
            <a:endParaRPr lang="en-US" altLang="en-US" sz="100" b="1" dirty="0">
              <a:solidFill>
                <a:srgbClr val="000000"/>
              </a:solidFill>
              <a:effectLst/>
            </a:endParaRP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LSI - 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Palaiseau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, UMR </a:t>
            </a:r>
            <a:r>
              <a:rPr lang="en-US" altLang="en-US" sz="1400" b="1" dirty="0">
                <a:solidFill>
                  <a:srgbClr val="FF0000"/>
                </a:solidFill>
                <a:effectLst/>
              </a:rPr>
              <a:t>CEA/DRF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/IRAMIS, CNRS/INP, École Polytechnique</a:t>
            </a:r>
          </a:p>
          <a:p>
            <a:pPr marL="0" lvl="1" indent="12700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70C0"/>
                </a:solidFill>
                <a:effectLst/>
              </a:rPr>
              <a:t>	SIRIUS, </a:t>
            </a:r>
            <a:r>
              <a:rPr lang="en-US" altLang="en-US" sz="1400" b="1" dirty="0" err="1">
                <a:solidFill>
                  <a:srgbClr val="7030A0"/>
                </a:solidFill>
                <a:effectLst/>
              </a:rPr>
              <a:t>accélérateur</a:t>
            </a:r>
            <a:r>
              <a:rPr lang="en-US" altLang="en-US" sz="1400" b="1" dirty="0">
                <a:solidFill>
                  <a:srgbClr val="7030A0"/>
                </a:solidFill>
                <a:effectLst/>
              </a:rPr>
              <a:t> </a:t>
            </a:r>
            <a:r>
              <a:rPr lang="en-US" altLang="en-US" sz="1400" b="1" dirty="0" err="1">
                <a:solidFill>
                  <a:srgbClr val="7030A0"/>
                </a:solidFill>
                <a:effectLst/>
              </a:rPr>
              <a:t>d’électrons</a:t>
            </a:r>
            <a:r>
              <a:rPr lang="en-US" altLang="en-US" sz="1400" b="1" dirty="0">
                <a:solidFill>
                  <a:srgbClr val="7030A0"/>
                </a:solidFill>
                <a:effectLst/>
              </a:rPr>
              <a:t> 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2,5 MeV </a:t>
            </a:r>
            <a:endParaRPr lang="en-US" altLang="en-US" sz="1400" b="1" dirty="0">
              <a:solidFill>
                <a:srgbClr val="008000"/>
              </a:solidFill>
              <a:effectLst/>
            </a:endParaRP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NIMBE</a:t>
            </a:r>
            <a:r>
              <a:rPr lang="en-US" altLang="en-US" sz="1400" dirty="0">
                <a:solidFill>
                  <a:srgbClr val="000000"/>
                </a:solidFill>
                <a:effectLst/>
              </a:rPr>
              <a:t> - 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Saclay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, UMR CNRS/INC, CEA</a:t>
            </a:r>
          </a:p>
          <a:p>
            <a:pPr marL="0" lvl="1" indent="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	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ALIENOR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 </a:t>
            </a:r>
            <a:r>
              <a:rPr lang="en-US" altLang="en-US" sz="1400" b="1" dirty="0" err="1">
                <a:solidFill>
                  <a:srgbClr val="7030A0"/>
                </a:solidFill>
                <a:effectLst/>
              </a:rPr>
              <a:t>accélérateur</a:t>
            </a:r>
            <a:r>
              <a:rPr lang="en-US" altLang="en-US" sz="1400" b="1" dirty="0">
                <a:solidFill>
                  <a:srgbClr val="7030A0"/>
                </a:solidFill>
                <a:effectLst/>
              </a:rPr>
              <a:t> </a:t>
            </a:r>
            <a:r>
              <a:rPr lang="en-US" altLang="en-US" sz="1400" b="1" dirty="0" err="1">
                <a:solidFill>
                  <a:srgbClr val="7030A0"/>
                </a:solidFill>
                <a:effectLst/>
              </a:rPr>
              <a:t>d’électrons</a:t>
            </a:r>
            <a:r>
              <a:rPr lang="en-US" altLang="en-US" sz="1400" b="1" dirty="0">
                <a:solidFill>
                  <a:srgbClr val="7030A0"/>
                </a:solidFill>
                <a:effectLst/>
              </a:rPr>
              <a:t> </a:t>
            </a:r>
          </a:p>
          <a:p>
            <a:pPr marL="0" lvl="1" indent="0">
              <a:spcBef>
                <a:spcPts val="500"/>
              </a:spcBef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	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LEEL </a:t>
            </a:r>
            <a:r>
              <a:rPr lang="en-US" altLang="en-US" sz="1400" b="1" dirty="0" err="1">
                <a:solidFill>
                  <a:srgbClr val="0070C0"/>
                </a:solidFill>
                <a:effectLst/>
              </a:rPr>
              <a:t>Microsonde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 </a:t>
            </a:r>
            <a:r>
              <a:rPr lang="en-US" altLang="en-US" sz="1400" b="1" dirty="0" err="1">
                <a:solidFill>
                  <a:srgbClr val="0070C0"/>
                </a:solidFill>
                <a:effectLst/>
              </a:rPr>
              <a:t>ionique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 </a:t>
            </a: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FF0000"/>
                </a:solidFill>
                <a:effectLst/>
              </a:rPr>
              <a:t>CEA/DES </a:t>
            </a:r>
            <a:r>
              <a:rPr lang="en-US" altLang="en-US" sz="1400" b="1" dirty="0">
                <a:solidFill>
                  <a:srgbClr val="000000"/>
                </a:solidFill>
                <a:effectLst/>
              </a:rPr>
              <a:t>Paris </a:t>
            </a:r>
            <a:r>
              <a:rPr lang="en-US" altLang="en-US" sz="1400" b="1" dirty="0" err="1">
                <a:solidFill>
                  <a:srgbClr val="000000"/>
                </a:solidFill>
                <a:effectLst/>
              </a:rPr>
              <a:t>Saclay</a:t>
            </a:r>
            <a:endParaRPr lang="en-US" altLang="en-US" sz="1400" b="1" dirty="0">
              <a:solidFill>
                <a:srgbClr val="000000"/>
              </a:solidFill>
              <a:effectLst/>
            </a:endParaRP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SRMP – </a:t>
            </a:r>
            <a:r>
              <a:rPr lang="en-US" altLang="en-US" sz="1400" b="1" dirty="0" err="1">
                <a:solidFill>
                  <a:srgbClr val="0070C0"/>
                </a:solidFill>
                <a:effectLst/>
              </a:rPr>
              <a:t>JANNuS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 </a:t>
            </a:r>
            <a:r>
              <a:rPr lang="en-US" altLang="en-US" sz="1400" b="1" dirty="0" err="1">
                <a:solidFill>
                  <a:srgbClr val="0070C0"/>
                </a:solidFill>
                <a:effectLst/>
              </a:rPr>
              <a:t>Saclay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 : EPIMETHEE, JAPET, PANDORE</a:t>
            </a:r>
          </a:p>
          <a:p>
            <a:pPr marL="0" indent="0">
              <a:buSzTx/>
              <a:buFont typeface="Arial" panose="020B0604020202020204" pitchFamily="34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effectLst/>
              </a:rPr>
              <a:t>SRMA -  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HVTEM (</a:t>
            </a:r>
            <a:r>
              <a:rPr lang="en-US" altLang="en-US" sz="1400" b="1" dirty="0">
                <a:solidFill>
                  <a:srgbClr val="7030A0"/>
                </a:solidFill>
                <a:effectLst/>
              </a:rPr>
              <a:t>1.2 MeV </a:t>
            </a:r>
            <a:r>
              <a:rPr lang="en-US" altLang="en-US" sz="1400" b="1" dirty="0" err="1">
                <a:solidFill>
                  <a:srgbClr val="7030A0"/>
                </a:solidFill>
                <a:effectLst/>
              </a:rPr>
              <a:t>électrons</a:t>
            </a:r>
            <a:r>
              <a:rPr lang="en-US" altLang="en-US" sz="1400" b="1" dirty="0">
                <a:solidFill>
                  <a:srgbClr val="0070C0"/>
                </a:solidFill>
                <a:effectLst/>
              </a:rPr>
              <a:t>)</a:t>
            </a:r>
            <a:endParaRPr lang="en-US" altLang="en-US" sz="180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2F2126-9108-4EA3-AD21-346E5132F3DA}"/>
              </a:ext>
            </a:extLst>
          </p:cNvPr>
          <p:cNvSpPr/>
          <p:nvPr/>
        </p:nvSpPr>
        <p:spPr>
          <a:xfrm>
            <a:off x="9571694" y="2782669"/>
            <a:ext cx="2528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/>
              <a:t>15 </a:t>
            </a:r>
            <a:r>
              <a:rPr lang="en-US" altLang="en-US" b="1" dirty="0" err="1"/>
              <a:t>accélérateurs</a:t>
            </a:r>
            <a:endParaRPr lang="en-US" altLang="en-US" b="1" dirty="0"/>
          </a:p>
          <a:p>
            <a:r>
              <a:rPr lang="en-US" altLang="en-US" b="1" dirty="0"/>
              <a:t>6 sites – 11 </a:t>
            </a:r>
            <a:r>
              <a:rPr lang="en-US" altLang="en-US" b="1" dirty="0" err="1"/>
              <a:t>plateformes</a:t>
            </a:r>
            <a:endParaRPr lang="en-US" alt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E19675-F857-4E65-BDCD-81AFD098A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855" y="867785"/>
            <a:ext cx="1524000" cy="485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3F2F13-D221-42BF-B74F-6E367CB8FD57}"/>
              </a:ext>
            </a:extLst>
          </p:cNvPr>
          <p:cNvSpPr/>
          <p:nvPr/>
        </p:nvSpPr>
        <p:spPr>
          <a:xfrm>
            <a:off x="2456873" y="4839855"/>
            <a:ext cx="3722254" cy="87745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C6847-B600-41DB-BF9C-3F0047E56271}"/>
              </a:ext>
            </a:extLst>
          </p:cNvPr>
          <p:cNvSpPr/>
          <p:nvPr/>
        </p:nvSpPr>
        <p:spPr>
          <a:xfrm>
            <a:off x="2359746" y="3722255"/>
            <a:ext cx="4105709" cy="554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DFE56F-8AA2-4E5D-93A9-426359E33B43}"/>
              </a:ext>
            </a:extLst>
          </p:cNvPr>
          <p:cNvSpPr/>
          <p:nvPr/>
        </p:nvSpPr>
        <p:spPr>
          <a:xfrm>
            <a:off x="3472873" y="2642632"/>
            <a:ext cx="5606472" cy="28007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AF8D90-B610-47EB-8ED3-C9AB27F1C8A4}"/>
              </a:ext>
            </a:extLst>
          </p:cNvPr>
          <p:cNvSpPr/>
          <p:nvPr/>
        </p:nvSpPr>
        <p:spPr>
          <a:xfrm>
            <a:off x="2540000" y="1274618"/>
            <a:ext cx="3925455" cy="48898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FDEA5-B335-4AAE-BAEC-A17A3458DF84}"/>
              </a:ext>
            </a:extLst>
          </p:cNvPr>
          <p:cNvSpPr/>
          <p:nvPr/>
        </p:nvSpPr>
        <p:spPr>
          <a:xfrm>
            <a:off x="2456873" y="524014"/>
            <a:ext cx="4247232" cy="554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42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08/04/2022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/>
          <a:lstStyle/>
          <a:p>
            <a:pPr algn="ctr"/>
            <a:r>
              <a:rPr lang="fr-FR" dirty="0"/>
              <a:t>EMIR&amp;</a:t>
            </a:r>
            <a:r>
              <a:rPr lang="fr-FR" dirty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DB1531-52EA-482F-92AF-A9DF07661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662" y="3153213"/>
            <a:ext cx="7829550" cy="3314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9428F6-230B-47CE-A6E8-8C62E891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325" y="1298105"/>
            <a:ext cx="2439184" cy="18429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ACB3A7C-51C1-46A5-AC23-9CEF6BDF1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028" y="1401033"/>
            <a:ext cx="5513226" cy="166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714A69-1917-4356-A502-EABCEFDE2CE2}"/>
              </a:ext>
            </a:extLst>
          </p:cNvPr>
          <p:cNvSpPr/>
          <p:nvPr/>
        </p:nvSpPr>
        <p:spPr>
          <a:xfrm>
            <a:off x="4160847" y="916604"/>
            <a:ext cx="3672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NIMBE</a:t>
            </a:r>
            <a:r>
              <a:rPr lang="en-US" altLang="en-US" dirty="0">
                <a:solidFill>
                  <a:srgbClr val="FF0000"/>
                </a:solidFill>
              </a:rPr>
              <a:t> - </a:t>
            </a:r>
            <a:r>
              <a:rPr lang="en-US" altLang="en-US" b="1" dirty="0" err="1">
                <a:solidFill>
                  <a:srgbClr val="FF0000"/>
                </a:solidFill>
              </a:rPr>
              <a:t>Saclay</a:t>
            </a:r>
            <a:r>
              <a:rPr lang="en-US" altLang="en-US" b="1" dirty="0">
                <a:solidFill>
                  <a:srgbClr val="FF0000"/>
                </a:solidFill>
              </a:rPr>
              <a:t>, UMR CNRS/INC, CEA</a:t>
            </a:r>
          </a:p>
        </p:txBody>
      </p:sp>
    </p:spTree>
    <p:extLst>
      <p:ext uri="{BB962C8B-B14F-4D97-AF65-F5344CB8AC3E}">
        <p14:creationId xmlns:p14="http://schemas.microsoft.com/office/powerpoint/2010/main" val="346036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F812EF5-9D32-4AD4-9127-B1D592AC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08/04/2022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8C5B04A-84A0-42A5-8046-B60817B9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0F5382C-2C43-43AA-950D-5E34FA78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D93BD1-1D9E-4A74-9D97-EB44A7A0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391" y="128434"/>
            <a:ext cx="4247232" cy="488983"/>
          </a:xfrm>
        </p:spPr>
        <p:txBody>
          <a:bodyPr/>
          <a:lstStyle/>
          <a:p>
            <a:pPr algn="ctr"/>
            <a:r>
              <a:rPr lang="fr-FR" dirty="0"/>
              <a:t>EMIR&amp;A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F78CDE-DE74-4569-80AD-4E91164EA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76" y="3749241"/>
            <a:ext cx="9629775" cy="23336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3FA05F-CD16-49FB-9DB2-B5D43A153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712" y="1514764"/>
            <a:ext cx="2555909" cy="19142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8ED88D-0CD1-4285-85DD-6FB633A95A2E}"/>
              </a:ext>
            </a:extLst>
          </p:cNvPr>
          <p:cNvSpPr>
            <a:spLocks/>
          </p:cNvSpPr>
          <p:nvPr/>
        </p:nvSpPr>
        <p:spPr bwMode="auto">
          <a:xfrm>
            <a:off x="1366981" y="1514764"/>
            <a:ext cx="693364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defTabSz="457200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altLang="en-US" sz="2000" b="1" i="1" dirty="0">
                <a:solidFill>
                  <a:schemeClr val="tx1"/>
                </a:solidFill>
              </a:rPr>
              <a:t>ELYSE - ICP, Orsay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Etudes </a:t>
            </a:r>
            <a:r>
              <a:rPr lang="en-US" altLang="en-US" sz="2000" dirty="0" err="1">
                <a:solidFill>
                  <a:schemeClr val="tx1"/>
                </a:solidFill>
              </a:rPr>
              <a:t>fondamentales</a:t>
            </a:r>
            <a:r>
              <a:rPr lang="en-US" altLang="en-US" sz="2000" dirty="0">
                <a:solidFill>
                  <a:schemeClr val="tx1"/>
                </a:solidFill>
              </a:rPr>
              <a:t> de </a:t>
            </a:r>
            <a:r>
              <a:rPr lang="en-US" altLang="en-US" sz="2000" dirty="0" err="1">
                <a:solidFill>
                  <a:schemeClr val="tx1"/>
                </a:solidFill>
              </a:rPr>
              <a:t>réactions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chimiques</a:t>
            </a:r>
            <a:r>
              <a:rPr lang="en-US" altLang="en-US" sz="2000" dirty="0">
                <a:solidFill>
                  <a:schemeClr val="tx1"/>
                </a:solidFill>
              </a:rPr>
              <a:t>  ultra-</a:t>
            </a:r>
            <a:r>
              <a:rPr lang="en-US" altLang="en-US" sz="2000" dirty="0" err="1">
                <a:solidFill>
                  <a:schemeClr val="tx1"/>
                </a:solidFill>
              </a:rPr>
              <a:t>rapides</a:t>
            </a:r>
            <a:r>
              <a:rPr lang="en-US" altLang="en-US" sz="2000" dirty="0">
                <a:solidFill>
                  <a:schemeClr val="tx1"/>
                </a:solidFill>
              </a:rPr>
              <a:t>  	</a:t>
            </a:r>
            <a:r>
              <a:rPr lang="en-US" altLang="en-US" sz="2000" dirty="0" err="1">
                <a:solidFill>
                  <a:schemeClr val="tx1"/>
                </a:solidFill>
              </a:rPr>
              <a:t>Analyse</a:t>
            </a:r>
            <a:r>
              <a:rPr lang="en-US" altLang="en-US" sz="2000" dirty="0">
                <a:solidFill>
                  <a:schemeClr val="tx1"/>
                </a:solidFill>
              </a:rPr>
              <a:t> de la </a:t>
            </a:r>
            <a:r>
              <a:rPr lang="en-US" altLang="en-US" sz="2000" dirty="0" err="1">
                <a:solidFill>
                  <a:schemeClr val="tx1"/>
                </a:solidFill>
              </a:rPr>
              <a:t>radiolyse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résolue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en</a:t>
            </a:r>
            <a:r>
              <a:rPr lang="en-US" altLang="en-US" sz="2000" dirty="0">
                <a:solidFill>
                  <a:schemeClr val="tx1"/>
                </a:solidFill>
              </a:rPr>
              <a:t> temps</a:t>
            </a:r>
          </a:p>
          <a:p>
            <a:endParaRPr lang="en-US" altLang="en-US" sz="2000" b="1" dirty="0">
              <a:solidFill>
                <a:schemeClr val="tx1"/>
              </a:solidFill>
            </a:endParaRPr>
          </a:p>
          <a:p>
            <a:endParaRPr lang="en-US" altLang="en-US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D528927-3F6F-4FA3-8C7B-61B2EA9803A4}"/>
              </a:ext>
            </a:extLst>
          </p:cNvPr>
          <p:cNvCxnSpPr>
            <a:cxnSpLocks/>
          </p:cNvCxnSpPr>
          <p:nvPr/>
        </p:nvCxnSpPr>
        <p:spPr>
          <a:xfrm>
            <a:off x="1542473" y="2327564"/>
            <a:ext cx="2586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20F64DA-1114-4910-BBA7-3A532723E417}"/>
              </a:ext>
            </a:extLst>
          </p:cNvPr>
          <p:cNvSpPr txBox="1"/>
          <p:nvPr/>
        </p:nvSpPr>
        <p:spPr>
          <a:xfrm>
            <a:off x="5080000" y="988291"/>
            <a:ext cx="220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Faisceaux d’électrons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6962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9758" y="162502"/>
            <a:ext cx="9540714" cy="488967"/>
          </a:xfrm>
        </p:spPr>
        <p:txBody>
          <a:bodyPr>
            <a:normAutofit/>
          </a:bodyPr>
          <a:lstStyle/>
          <a:p>
            <a:r>
              <a:rPr lang="fr-FR" dirty="0" err="1">
                <a:latin typeface="+mn-lt"/>
              </a:rPr>
              <a:t>Andromede</a:t>
            </a:r>
            <a:r>
              <a:rPr lang="fr-FR" dirty="0">
                <a:latin typeface="+mn-lt"/>
              </a:rPr>
              <a:t>: EQUIPEX (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Equipex-ANR-10-EQPX-23)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/>
          <a:stretch/>
        </p:blipFill>
        <p:spPr>
          <a:xfrm>
            <a:off x="431558" y="2007702"/>
            <a:ext cx="6234903" cy="48157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7167842" y="2322467"/>
            <a:ext cx="4808173" cy="9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2037" b="1" i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Beam Line at 1°29 </a:t>
            </a:r>
            <a:endParaRPr lang="fr-FR" sz="2037" i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Primarily dedicated to beams from macromolecules to gold clusters.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112328" y="3352191"/>
            <a:ext cx="4808173" cy="9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2037" b="1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Beam line at 90 °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Atomic and molecular beams from hydrogen to ions with a mass to charge ratio below 70 </a:t>
            </a:r>
            <a:endParaRPr lang="fr-FR" sz="181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30454" y="898753"/>
            <a:ext cx="11714643" cy="134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037" b="1" i="1" dirty="0">
                <a:solidFill>
                  <a:srgbClr val="F392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Accelerator and ion source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037" dirty="0">
                <a:latin typeface="Segoe UI" panose="020B0502040204020203" pitchFamily="34" charset="0"/>
                <a:cs typeface="Segoe UI" panose="020B0502040204020203" pitchFamily="34" charset="0"/>
              </a:rPr>
              <a:t>The ion beams are accelerated to high energy by a 4MV NEC </a:t>
            </a:r>
            <a:r>
              <a:rPr lang="en-GB" sz="2037" dirty="0" err="1">
                <a:latin typeface="Segoe UI" panose="020B0502040204020203" pitchFamily="34" charset="0"/>
                <a:cs typeface="Segoe UI" panose="020B0502040204020203" pitchFamily="34" charset="0"/>
              </a:rPr>
              <a:t>Pelletron</a:t>
            </a:r>
            <a:r>
              <a:rPr lang="en-GB" sz="2037" dirty="0">
                <a:latin typeface="Segoe UI" panose="020B0502040204020203" pitchFamily="34" charset="0"/>
                <a:cs typeface="Segoe UI" panose="020B0502040204020203" pitchFamily="34" charset="0"/>
              </a:rPr>
              <a:t>® accelerator. The terminal of this accelerator is designed to receive two types of ion sources, an electron cyclotron resonance (ECR) source and a liquid metal ion source (LMIS)</a:t>
            </a: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8400" y="6467813"/>
            <a:ext cx="2729259" cy="364719"/>
          </a:xfrm>
        </p:spPr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cs typeface="Arial" charset="0"/>
              </a:rPr>
              <a:t>08/04/2022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0C98B8-09BD-4D25-B61C-BC28F1D4B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57" y="2576079"/>
            <a:ext cx="978203" cy="88681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21F5B31-3D11-41E6-8271-77FC99597F38}"/>
              </a:ext>
            </a:extLst>
          </p:cNvPr>
          <p:cNvGrpSpPr/>
          <p:nvPr/>
        </p:nvGrpSpPr>
        <p:grpSpPr>
          <a:xfrm>
            <a:off x="3762435" y="3756313"/>
            <a:ext cx="3107184" cy="2556769"/>
            <a:chOff x="3657600" y="3719744"/>
            <a:chExt cx="3107184" cy="255676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D72972-0872-4277-BB22-C8C6AC8F8B3E}"/>
                </a:ext>
              </a:extLst>
            </p:cNvPr>
            <p:cNvSpPr/>
            <p:nvPr/>
          </p:nvSpPr>
          <p:spPr>
            <a:xfrm>
              <a:off x="3657600" y="3719744"/>
              <a:ext cx="3107184" cy="1468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EFED60-CEEA-433A-AA9D-A7FC029BBD34}"/>
                </a:ext>
              </a:extLst>
            </p:cNvPr>
            <p:cNvSpPr/>
            <p:nvPr/>
          </p:nvSpPr>
          <p:spPr>
            <a:xfrm>
              <a:off x="4653597" y="5187972"/>
              <a:ext cx="1045868" cy="1088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84445A78-0986-40E0-A43B-6AD650F1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53" y="4664776"/>
            <a:ext cx="7090263" cy="15850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46BE91-9A3F-4BC0-8E6B-B2D4F18DF092}"/>
              </a:ext>
            </a:extLst>
          </p:cNvPr>
          <p:cNvSpPr txBox="1"/>
          <p:nvPr/>
        </p:nvSpPr>
        <p:spPr>
          <a:xfrm>
            <a:off x="1484741" y="559915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</a:t>
            </a:r>
            <a:endParaRPr lang="en-GB" b="1" dirty="0"/>
          </a:p>
        </p:txBody>
      </p:sp>
      <p:sp>
        <p:nvSpPr>
          <p:cNvPr id="17" name="Espace réservé du pied de page 6">
            <a:extLst>
              <a:ext uri="{FF2B5EF4-FFF2-40B4-BE49-F238E27FC236}">
                <a16:creationId xmlns:a16="http://schemas.microsoft.com/office/drawing/2014/main" id="{92CE0814-C747-469A-8568-F7BD60E8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fontAlgn="base"/>
            <a:r>
              <a:rPr lang="en-GB" dirty="0" err="1"/>
              <a:t>Réseaux</a:t>
            </a:r>
            <a:r>
              <a:rPr lang="en-GB" dirty="0"/>
              <a:t> experts Instrumentation </a:t>
            </a:r>
            <a:r>
              <a:rPr lang="en-GB" dirty="0" err="1"/>
              <a:t>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395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1851</Words>
  <Application>Microsoft Office PowerPoint</Application>
  <PresentationFormat>Grand écran</PresentationFormat>
  <Paragraphs>405</Paragraphs>
  <Slides>39</Slides>
  <Notes>3</Notes>
  <HiddenSlides>1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DejaVu Sans</vt:lpstr>
      <vt:lpstr>Helvetica</vt:lpstr>
      <vt:lpstr>Lucida Calligraphy</vt:lpstr>
      <vt:lpstr>Segoe UI</vt:lpstr>
      <vt:lpstr>Times New Roman</vt:lpstr>
      <vt:lpstr>Wingdings</vt:lpstr>
      <vt:lpstr>Thème Office</vt:lpstr>
      <vt:lpstr>Masque IJCLab standard</vt:lpstr>
      <vt:lpstr>EMIR&amp;A</vt:lpstr>
      <vt:lpstr>EMIR&amp;A</vt:lpstr>
      <vt:lpstr>EMIR&amp;A</vt:lpstr>
      <vt:lpstr>EMIR&amp;A</vt:lpstr>
      <vt:lpstr>EMIR&amp;A</vt:lpstr>
      <vt:lpstr>EMIR&amp;A</vt:lpstr>
      <vt:lpstr>EMIR&amp;A</vt:lpstr>
      <vt:lpstr>EMIR&amp;A</vt:lpstr>
      <vt:lpstr>Andromede: EQUIPEX (Equipex-ANR-10-EQPX-23)</vt:lpstr>
      <vt:lpstr>Andromede</vt:lpstr>
      <vt:lpstr>Genesis of the facility</vt:lpstr>
      <vt:lpstr>ANDROMEDE</vt:lpstr>
      <vt:lpstr>Andromede</vt:lpstr>
      <vt:lpstr>Andromede, Nanoparticle-matter interaction</vt:lpstr>
      <vt:lpstr>Andromede, Nanoparticle-matter interaction</vt:lpstr>
      <vt:lpstr>Andromede, Nanoparticle-matter interaction</vt:lpstr>
      <vt:lpstr>Andromede, Nanoparticle-matter interaction</vt:lpstr>
      <vt:lpstr>EMIR&amp;A, Andromede</vt:lpstr>
      <vt:lpstr>EMIR&amp;A, Andromede</vt:lpstr>
      <vt:lpstr>EMIR&amp;A, Andromede</vt:lpstr>
      <vt:lpstr>EMIR&amp;A, Andromede</vt:lpstr>
      <vt:lpstr>EMIR&amp;A, Andromede</vt:lpstr>
      <vt:lpstr>Présentation PowerPoint</vt:lpstr>
      <vt:lpstr>30keV – The objective voltage changed</vt:lpstr>
      <vt:lpstr>EMIR&amp;A, Andromede</vt:lpstr>
      <vt:lpstr>Andromède, EPEM</vt:lpstr>
      <vt:lpstr>Andromède, EPEM</vt:lpstr>
      <vt:lpstr>Andromède, EPEM</vt:lpstr>
      <vt:lpstr>Andromède, EPEM</vt:lpstr>
      <vt:lpstr>Andromède, Back-up</vt:lpstr>
      <vt:lpstr>Andromede, Scientific activities</vt:lpstr>
      <vt:lpstr>Andromède, Scientific activities</vt:lpstr>
      <vt:lpstr>Andromede, Scientific Activities &amp; Perspectives</vt:lpstr>
      <vt:lpstr>Andromede, Scientific Activities &amp; Perspectives</vt:lpstr>
      <vt:lpstr>Andromede, Scientific Activities &amp; Perspectives</vt:lpstr>
      <vt:lpstr>Andromède, Back-up</vt:lpstr>
      <vt:lpstr>Andromède, Back-up</vt:lpstr>
      <vt:lpstr>Antinoüs</vt:lpstr>
      <vt:lpstr>Etude de faisabilité : extraction de NPs à l’air (Pegase/TAMU)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DELLA NEGRA</dc:creator>
  <cp:lastModifiedBy>DELLA NEGRA</cp:lastModifiedBy>
  <cp:revision>100</cp:revision>
  <dcterms:created xsi:type="dcterms:W3CDTF">2022-03-29T10:10:06Z</dcterms:created>
  <dcterms:modified xsi:type="dcterms:W3CDTF">2022-04-08T07:17:02Z</dcterms:modified>
</cp:coreProperties>
</file>