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36" r:id="rId2"/>
    <p:sldId id="263" r:id="rId3"/>
    <p:sldId id="282" r:id="rId4"/>
    <p:sldId id="264" r:id="rId5"/>
    <p:sldId id="337" r:id="rId6"/>
    <p:sldId id="338" r:id="rId7"/>
    <p:sldId id="339" r:id="rId8"/>
    <p:sldId id="341" r:id="rId9"/>
    <p:sldId id="314" r:id="rId10"/>
    <p:sldId id="313" r:id="rId11"/>
    <p:sldId id="322" r:id="rId12"/>
    <p:sldId id="340" r:id="rId13"/>
    <p:sldId id="342" r:id="rId14"/>
    <p:sldId id="343" r:id="rId15"/>
    <p:sldId id="344" r:id="rId16"/>
    <p:sldId id="345" r:id="rId17"/>
    <p:sldId id="346" r:id="rId18"/>
    <p:sldId id="280" r:id="rId19"/>
    <p:sldId id="326" r:id="rId20"/>
    <p:sldId id="333" r:id="rId21"/>
    <p:sldId id="328" r:id="rId22"/>
    <p:sldId id="334" r:id="rId23"/>
    <p:sldId id="347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111D94-A098-D5FD-BC6D-434D3BA4CEE6}" name="Raphaël Verguin" initials="RV" userId="S::raphael.verguin@v2barchitectes.com::c7bc2eaa-a9ad-402b-a509-85d268b9a46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E67"/>
    <a:srgbClr val="CD1719"/>
    <a:srgbClr val="EA5A28"/>
    <a:srgbClr val="87CB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21" autoAdjust="0"/>
    <p:restoredTop sz="94694"/>
  </p:normalViewPr>
  <p:slideViewPr>
    <p:cSldViewPr snapToGrid="0" snapToObjects="1">
      <p:cViewPr varScale="1">
        <p:scale>
          <a:sx n="72" d="100"/>
          <a:sy n="72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714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81FCA3C-70FC-3446-B658-7CDAFAD5E5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022FA87-C9A9-0845-A7EC-C37759184E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5451B-93D8-7B44-AEC4-3B6287947F94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B0144CC-F2D2-7049-B532-4CBF5F9E9F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830CA46-82F3-0243-AA82-328A4E2C27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9B125-01E9-034F-AD78-EBFBAD0F4A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3200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8ABC1-20F7-3A4B-9B89-61F1DD52798E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170D2-B921-3248-AE92-CB4A752035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81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'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EEA969F9-CFB9-814B-9A90-C2761496EDA2}"/>
              </a:ext>
            </a:extLst>
          </p:cNvPr>
          <p:cNvSpPr/>
          <p:nvPr userDrawn="1"/>
        </p:nvSpPr>
        <p:spPr>
          <a:xfrm>
            <a:off x="0" y="0"/>
            <a:ext cx="8377880" cy="6858000"/>
          </a:xfrm>
          <a:custGeom>
            <a:avLst/>
            <a:gdLst>
              <a:gd name="connsiteX0" fmla="*/ 0 w 24377650"/>
              <a:gd name="connsiteY0" fmla="*/ 0 h 13716000"/>
              <a:gd name="connsiteX1" fmla="*/ 24377650 w 24377650"/>
              <a:gd name="connsiteY1" fmla="*/ 0 h 13716000"/>
              <a:gd name="connsiteX2" fmla="*/ 24377650 w 24377650"/>
              <a:gd name="connsiteY2" fmla="*/ 13716000 h 13716000"/>
              <a:gd name="connsiteX3" fmla="*/ 0 w 24377650"/>
              <a:gd name="connsiteY3" fmla="*/ 13716000 h 13716000"/>
              <a:gd name="connsiteX4" fmla="*/ 0 w 24377650"/>
              <a:gd name="connsiteY4" fmla="*/ 0 h 13716000"/>
              <a:gd name="connsiteX0" fmla="*/ 0 w 24377650"/>
              <a:gd name="connsiteY0" fmla="*/ 0 h 13716000"/>
              <a:gd name="connsiteX1" fmla="*/ 24377650 w 24377650"/>
              <a:gd name="connsiteY1" fmla="*/ 0 h 13716000"/>
              <a:gd name="connsiteX2" fmla="*/ 13698765 w 24377650"/>
              <a:gd name="connsiteY2" fmla="*/ 13716000 h 13716000"/>
              <a:gd name="connsiteX3" fmla="*/ 0 w 24377650"/>
              <a:gd name="connsiteY3" fmla="*/ 13716000 h 13716000"/>
              <a:gd name="connsiteX4" fmla="*/ 0 w 24377650"/>
              <a:gd name="connsiteY4" fmla="*/ 0 h 13716000"/>
              <a:gd name="connsiteX0" fmla="*/ 0 w 22352908"/>
              <a:gd name="connsiteY0" fmla="*/ 0 h 13716000"/>
              <a:gd name="connsiteX1" fmla="*/ 22352908 w 22352908"/>
              <a:gd name="connsiteY1" fmla="*/ 0 h 13716000"/>
              <a:gd name="connsiteX2" fmla="*/ 13698765 w 22352908"/>
              <a:gd name="connsiteY2" fmla="*/ 13716000 h 13716000"/>
              <a:gd name="connsiteX3" fmla="*/ 0 w 22352908"/>
              <a:gd name="connsiteY3" fmla="*/ 13716000 h 13716000"/>
              <a:gd name="connsiteX4" fmla="*/ 0 w 22352908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52908" h="13716000">
                <a:moveTo>
                  <a:pt x="0" y="0"/>
                </a:moveTo>
                <a:lnTo>
                  <a:pt x="22352908" y="0"/>
                </a:lnTo>
                <a:lnTo>
                  <a:pt x="13698765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solidFill>
            <a:srgbClr val="C4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2CFEA77-5C04-6F41-B053-964E67EAF5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4787" y="349963"/>
            <a:ext cx="1299424" cy="1067384"/>
          </a:xfrm>
          <a:prstGeom prst="rect">
            <a:avLst/>
          </a:prstGeom>
        </p:spPr>
      </p:pic>
      <p:sp>
        <p:nvSpPr>
          <p:cNvPr id="12" name="Parallélogramme 11">
            <a:extLst>
              <a:ext uri="{FF2B5EF4-FFF2-40B4-BE49-F238E27FC236}">
                <a16:creationId xmlns:a16="http://schemas.microsoft.com/office/drawing/2014/main" id="{95A6EB66-16B2-4F48-9193-D824535F73BE}"/>
              </a:ext>
            </a:extLst>
          </p:cNvPr>
          <p:cNvSpPr/>
          <p:nvPr userDrawn="1"/>
        </p:nvSpPr>
        <p:spPr>
          <a:xfrm>
            <a:off x="5203264" y="0"/>
            <a:ext cx="10724663" cy="6858000"/>
          </a:xfrm>
          <a:prstGeom prst="parallelogram">
            <a:avLst>
              <a:gd name="adj" fmla="val 47139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7CC294B6-EC32-7047-992C-E139E4CB6F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5779" y="2428959"/>
            <a:ext cx="5881687" cy="516472"/>
          </a:xfrm>
        </p:spPr>
        <p:txBody>
          <a:bodyPr wrap="square" anchor="ctr" anchorCtr="0">
            <a:no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Tahoma</a:t>
            </a:r>
            <a:r>
              <a:rPr lang="fr-FR" dirty="0"/>
              <a:t> 40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326401F-A035-B44F-A85C-157303F732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779" y="5354152"/>
            <a:ext cx="4330397" cy="434975"/>
          </a:xfrm>
        </p:spPr>
        <p:txBody>
          <a:bodyPr anchor="t" anchorCtr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Sous-titre </a:t>
            </a:r>
            <a:r>
              <a:rPr lang="fr-FR" dirty="0" err="1"/>
              <a:t>Tahoma</a:t>
            </a:r>
            <a:r>
              <a:rPr lang="fr-FR" dirty="0"/>
              <a:t> 20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071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-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B31C190-ACBB-454B-8609-C7B82DFB7A3F}"/>
              </a:ext>
            </a:extLst>
          </p:cNvPr>
          <p:cNvSpPr/>
          <p:nvPr userDrawn="1"/>
        </p:nvSpPr>
        <p:spPr>
          <a:xfrm flipH="1" flipV="1">
            <a:off x="0" y="768348"/>
            <a:ext cx="6400800" cy="817563"/>
          </a:xfrm>
          <a:custGeom>
            <a:avLst/>
            <a:gdLst>
              <a:gd name="connsiteX0" fmla="*/ 0 w 7609114"/>
              <a:gd name="connsiteY0" fmla="*/ 0 h 2024743"/>
              <a:gd name="connsiteX1" fmla="*/ 7609114 w 7609114"/>
              <a:gd name="connsiteY1" fmla="*/ 0 h 2024743"/>
              <a:gd name="connsiteX2" fmla="*/ 7609114 w 7609114"/>
              <a:gd name="connsiteY2" fmla="*/ 2024743 h 2024743"/>
              <a:gd name="connsiteX3" fmla="*/ 0 w 7609114"/>
              <a:gd name="connsiteY3" fmla="*/ 2024743 h 2024743"/>
              <a:gd name="connsiteX4" fmla="*/ 0 w 7609114"/>
              <a:gd name="connsiteY4" fmla="*/ 0 h 2024743"/>
              <a:gd name="connsiteX0" fmla="*/ 899885 w 7609114"/>
              <a:gd name="connsiteY0" fmla="*/ 14515 h 2024743"/>
              <a:gd name="connsiteX1" fmla="*/ 7609114 w 7609114"/>
              <a:gd name="connsiteY1" fmla="*/ 0 h 2024743"/>
              <a:gd name="connsiteX2" fmla="*/ 7609114 w 7609114"/>
              <a:gd name="connsiteY2" fmla="*/ 2024743 h 2024743"/>
              <a:gd name="connsiteX3" fmla="*/ 0 w 7609114"/>
              <a:gd name="connsiteY3" fmla="*/ 2024743 h 2024743"/>
              <a:gd name="connsiteX4" fmla="*/ 899885 w 7609114"/>
              <a:gd name="connsiteY4" fmla="*/ 14515 h 2024743"/>
              <a:gd name="connsiteX0" fmla="*/ 1147223 w 7609114"/>
              <a:gd name="connsiteY0" fmla="*/ 7020 h 2024743"/>
              <a:gd name="connsiteX1" fmla="*/ 7609114 w 7609114"/>
              <a:gd name="connsiteY1" fmla="*/ 0 h 2024743"/>
              <a:gd name="connsiteX2" fmla="*/ 7609114 w 7609114"/>
              <a:gd name="connsiteY2" fmla="*/ 2024743 h 2024743"/>
              <a:gd name="connsiteX3" fmla="*/ 0 w 7609114"/>
              <a:gd name="connsiteY3" fmla="*/ 2024743 h 2024743"/>
              <a:gd name="connsiteX4" fmla="*/ 1147223 w 7609114"/>
              <a:gd name="connsiteY4" fmla="*/ 7020 h 2024743"/>
              <a:gd name="connsiteX0" fmla="*/ 1162213 w 7609114"/>
              <a:gd name="connsiteY0" fmla="*/ 0 h 2032713"/>
              <a:gd name="connsiteX1" fmla="*/ 7609114 w 7609114"/>
              <a:gd name="connsiteY1" fmla="*/ 7970 h 2032713"/>
              <a:gd name="connsiteX2" fmla="*/ 7609114 w 7609114"/>
              <a:gd name="connsiteY2" fmla="*/ 2032713 h 2032713"/>
              <a:gd name="connsiteX3" fmla="*/ 0 w 7609114"/>
              <a:gd name="connsiteY3" fmla="*/ 2032713 h 2032713"/>
              <a:gd name="connsiteX4" fmla="*/ 1162213 w 7609114"/>
              <a:gd name="connsiteY4" fmla="*/ 0 h 2032713"/>
              <a:gd name="connsiteX0" fmla="*/ 1162213 w 16318915"/>
              <a:gd name="connsiteY0" fmla="*/ 0 h 2032713"/>
              <a:gd name="connsiteX1" fmla="*/ 16318915 w 16318915"/>
              <a:gd name="connsiteY1" fmla="*/ 7970 h 2032713"/>
              <a:gd name="connsiteX2" fmla="*/ 7609114 w 16318915"/>
              <a:gd name="connsiteY2" fmla="*/ 2032713 h 2032713"/>
              <a:gd name="connsiteX3" fmla="*/ 0 w 16318915"/>
              <a:gd name="connsiteY3" fmla="*/ 2032713 h 2032713"/>
              <a:gd name="connsiteX4" fmla="*/ 1162213 w 16318915"/>
              <a:gd name="connsiteY4" fmla="*/ 0 h 2032713"/>
              <a:gd name="connsiteX0" fmla="*/ 1162213 w 16318915"/>
              <a:gd name="connsiteY0" fmla="*/ 0 h 2032713"/>
              <a:gd name="connsiteX1" fmla="*/ 16318915 w 16318915"/>
              <a:gd name="connsiteY1" fmla="*/ 7970 h 2032713"/>
              <a:gd name="connsiteX2" fmla="*/ 16278310 w 16318915"/>
              <a:gd name="connsiteY2" fmla="*/ 2032713 h 2032713"/>
              <a:gd name="connsiteX3" fmla="*/ 0 w 16318915"/>
              <a:gd name="connsiteY3" fmla="*/ 2032713 h 2032713"/>
              <a:gd name="connsiteX4" fmla="*/ 1162213 w 16318915"/>
              <a:gd name="connsiteY4" fmla="*/ 0 h 2032713"/>
              <a:gd name="connsiteX0" fmla="*/ 1162213 w 16298612"/>
              <a:gd name="connsiteY0" fmla="*/ 0 h 2032713"/>
              <a:gd name="connsiteX1" fmla="*/ 16298612 w 16298612"/>
              <a:gd name="connsiteY1" fmla="*/ 7970 h 2032713"/>
              <a:gd name="connsiteX2" fmla="*/ 16278310 w 16298612"/>
              <a:gd name="connsiteY2" fmla="*/ 2032713 h 2032713"/>
              <a:gd name="connsiteX3" fmla="*/ 0 w 16298612"/>
              <a:gd name="connsiteY3" fmla="*/ 2032713 h 2032713"/>
              <a:gd name="connsiteX4" fmla="*/ 1162213 w 16298612"/>
              <a:gd name="connsiteY4" fmla="*/ 0 h 203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98612" h="2032713">
                <a:moveTo>
                  <a:pt x="1162213" y="0"/>
                </a:moveTo>
                <a:lnTo>
                  <a:pt x="16298612" y="7970"/>
                </a:lnTo>
                <a:lnTo>
                  <a:pt x="16278310" y="2032713"/>
                </a:lnTo>
                <a:lnTo>
                  <a:pt x="0" y="2032713"/>
                </a:lnTo>
                <a:lnTo>
                  <a:pt x="116221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7CBC6"/>
              </a:solidFill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25DF0CD-A455-BA4B-BF89-D05E29AD99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741" y="918893"/>
            <a:ext cx="5881687" cy="516472"/>
          </a:xfrm>
        </p:spPr>
        <p:txBody>
          <a:bodyPr wrap="none" anchor="t" anchorCtr="0"/>
          <a:lstStyle>
            <a:lvl1pPr algn="l">
              <a:defRPr sz="3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Tahoma</a:t>
            </a:r>
            <a:r>
              <a:rPr lang="fr-FR" dirty="0"/>
              <a:t> 32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EA12200-7A99-074A-B74D-20CE68C36C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958" y="332249"/>
            <a:ext cx="1164301" cy="872197"/>
          </a:xfrm>
          <a:prstGeom prst="rect">
            <a:avLst/>
          </a:prstGeom>
        </p:spPr>
      </p:pic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8D7DDECC-DCA5-DE48-8BEC-2FB1DDC23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2954" y="6353178"/>
            <a:ext cx="5649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F3D75-FCFB-0743-B0C1-09D62B5F6DAB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FD598C40-3232-764D-A2D0-FF4316272E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10325"/>
            <a:ext cx="12192000" cy="447675"/>
          </a:xfrm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18" name="Espace réservé du texte 10">
            <a:extLst>
              <a:ext uri="{FF2B5EF4-FFF2-40B4-BE49-F238E27FC236}">
                <a16:creationId xmlns:a16="http://schemas.microsoft.com/office/drawing/2014/main" id="{D45E6D33-E0D0-404A-A9D1-68349BF6F0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7214" y="2028825"/>
            <a:ext cx="10615740" cy="3400425"/>
          </a:xfrm>
        </p:spPr>
        <p:txBody>
          <a:bodyPr/>
          <a:lstStyle>
            <a:lvl1pPr algn="just">
              <a:buNone/>
              <a:defRPr sz="18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algn="just">
              <a:buFont typeface="Wingdings" pitchFamily="2" charset="2"/>
              <a:buChar char="§"/>
              <a:defRPr sz="16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/>
              <a:t>Texte niveau 1 Arial 18</a:t>
            </a:r>
          </a:p>
          <a:p>
            <a:pPr lvl="1"/>
            <a:r>
              <a:rPr lang="fr-FR" dirty="0"/>
              <a:t>Texte niveau 2 Arial 16</a:t>
            </a:r>
          </a:p>
        </p:txBody>
      </p:sp>
    </p:spTree>
    <p:extLst>
      <p:ext uri="{BB962C8B-B14F-4D97-AF65-F5344CB8AC3E}">
        <p14:creationId xmlns:p14="http://schemas.microsoft.com/office/powerpoint/2010/main" val="1276872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-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B31C190-ACBB-454B-8609-C7B82DFB7A3F}"/>
              </a:ext>
            </a:extLst>
          </p:cNvPr>
          <p:cNvSpPr/>
          <p:nvPr userDrawn="1"/>
        </p:nvSpPr>
        <p:spPr>
          <a:xfrm flipH="1" flipV="1">
            <a:off x="0" y="768348"/>
            <a:ext cx="6400800" cy="817563"/>
          </a:xfrm>
          <a:custGeom>
            <a:avLst/>
            <a:gdLst>
              <a:gd name="connsiteX0" fmla="*/ 0 w 7609114"/>
              <a:gd name="connsiteY0" fmla="*/ 0 h 2024743"/>
              <a:gd name="connsiteX1" fmla="*/ 7609114 w 7609114"/>
              <a:gd name="connsiteY1" fmla="*/ 0 h 2024743"/>
              <a:gd name="connsiteX2" fmla="*/ 7609114 w 7609114"/>
              <a:gd name="connsiteY2" fmla="*/ 2024743 h 2024743"/>
              <a:gd name="connsiteX3" fmla="*/ 0 w 7609114"/>
              <a:gd name="connsiteY3" fmla="*/ 2024743 h 2024743"/>
              <a:gd name="connsiteX4" fmla="*/ 0 w 7609114"/>
              <a:gd name="connsiteY4" fmla="*/ 0 h 2024743"/>
              <a:gd name="connsiteX0" fmla="*/ 899885 w 7609114"/>
              <a:gd name="connsiteY0" fmla="*/ 14515 h 2024743"/>
              <a:gd name="connsiteX1" fmla="*/ 7609114 w 7609114"/>
              <a:gd name="connsiteY1" fmla="*/ 0 h 2024743"/>
              <a:gd name="connsiteX2" fmla="*/ 7609114 w 7609114"/>
              <a:gd name="connsiteY2" fmla="*/ 2024743 h 2024743"/>
              <a:gd name="connsiteX3" fmla="*/ 0 w 7609114"/>
              <a:gd name="connsiteY3" fmla="*/ 2024743 h 2024743"/>
              <a:gd name="connsiteX4" fmla="*/ 899885 w 7609114"/>
              <a:gd name="connsiteY4" fmla="*/ 14515 h 2024743"/>
              <a:gd name="connsiteX0" fmla="*/ 1147223 w 7609114"/>
              <a:gd name="connsiteY0" fmla="*/ 7020 h 2024743"/>
              <a:gd name="connsiteX1" fmla="*/ 7609114 w 7609114"/>
              <a:gd name="connsiteY1" fmla="*/ 0 h 2024743"/>
              <a:gd name="connsiteX2" fmla="*/ 7609114 w 7609114"/>
              <a:gd name="connsiteY2" fmla="*/ 2024743 h 2024743"/>
              <a:gd name="connsiteX3" fmla="*/ 0 w 7609114"/>
              <a:gd name="connsiteY3" fmla="*/ 2024743 h 2024743"/>
              <a:gd name="connsiteX4" fmla="*/ 1147223 w 7609114"/>
              <a:gd name="connsiteY4" fmla="*/ 7020 h 2024743"/>
              <a:gd name="connsiteX0" fmla="*/ 1162213 w 7609114"/>
              <a:gd name="connsiteY0" fmla="*/ 0 h 2032713"/>
              <a:gd name="connsiteX1" fmla="*/ 7609114 w 7609114"/>
              <a:gd name="connsiteY1" fmla="*/ 7970 h 2032713"/>
              <a:gd name="connsiteX2" fmla="*/ 7609114 w 7609114"/>
              <a:gd name="connsiteY2" fmla="*/ 2032713 h 2032713"/>
              <a:gd name="connsiteX3" fmla="*/ 0 w 7609114"/>
              <a:gd name="connsiteY3" fmla="*/ 2032713 h 2032713"/>
              <a:gd name="connsiteX4" fmla="*/ 1162213 w 7609114"/>
              <a:gd name="connsiteY4" fmla="*/ 0 h 2032713"/>
              <a:gd name="connsiteX0" fmla="*/ 1162213 w 16318915"/>
              <a:gd name="connsiteY0" fmla="*/ 0 h 2032713"/>
              <a:gd name="connsiteX1" fmla="*/ 16318915 w 16318915"/>
              <a:gd name="connsiteY1" fmla="*/ 7970 h 2032713"/>
              <a:gd name="connsiteX2" fmla="*/ 7609114 w 16318915"/>
              <a:gd name="connsiteY2" fmla="*/ 2032713 h 2032713"/>
              <a:gd name="connsiteX3" fmla="*/ 0 w 16318915"/>
              <a:gd name="connsiteY3" fmla="*/ 2032713 h 2032713"/>
              <a:gd name="connsiteX4" fmla="*/ 1162213 w 16318915"/>
              <a:gd name="connsiteY4" fmla="*/ 0 h 2032713"/>
              <a:gd name="connsiteX0" fmla="*/ 1162213 w 16318915"/>
              <a:gd name="connsiteY0" fmla="*/ 0 h 2032713"/>
              <a:gd name="connsiteX1" fmla="*/ 16318915 w 16318915"/>
              <a:gd name="connsiteY1" fmla="*/ 7970 h 2032713"/>
              <a:gd name="connsiteX2" fmla="*/ 16278310 w 16318915"/>
              <a:gd name="connsiteY2" fmla="*/ 2032713 h 2032713"/>
              <a:gd name="connsiteX3" fmla="*/ 0 w 16318915"/>
              <a:gd name="connsiteY3" fmla="*/ 2032713 h 2032713"/>
              <a:gd name="connsiteX4" fmla="*/ 1162213 w 16318915"/>
              <a:gd name="connsiteY4" fmla="*/ 0 h 2032713"/>
              <a:gd name="connsiteX0" fmla="*/ 1162213 w 16298612"/>
              <a:gd name="connsiteY0" fmla="*/ 0 h 2032713"/>
              <a:gd name="connsiteX1" fmla="*/ 16298612 w 16298612"/>
              <a:gd name="connsiteY1" fmla="*/ 7970 h 2032713"/>
              <a:gd name="connsiteX2" fmla="*/ 16278310 w 16298612"/>
              <a:gd name="connsiteY2" fmla="*/ 2032713 h 2032713"/>
              <a:gd name="connsiteX3" fmla="*/ 0 w 16298612"/>
              <a:gd name="connsiteY3" fmla="*/ 2032713 h 2032713"/>
              <a:gd name="connsiteX4" fmla="*/ 1162213 w 16298612"/>
              <a:gd name="connsiteY4" fmla="*/ 0 h 203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98612" h="2032713">
                <a:moveTo>
                  <a:pt x="1162213" y="0"/>
                </a:moveTo>
                <a:lnTo>
                  <a:pt x="16298612" y="7970"/>
                </a:lnTo>
                <a:lnTo>
                  <a:pt x="16278310" y="2032713"/>
                </a:lnTo>
                <a:lnTo>
                  <a:pt x="0" y="2032713"/>
                </a:lnTo>
                <a:lnTo>
                  <a:pt x="1162213" y="0"/>
                </a:lnTo>
                <a:close/>
              </a:path>
            </a:pathLst>
          </a:custGeom>
          <a:solidFill>
            <a:srgbClr val="CD1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1719"/>
              </a:solidFill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25DF0CD-A455-BA4B-BF89-D05E29AD99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741" y="918893"/>
            <a:ext cx="5881687" cy="516472"/>
          </a:xfrm>
        </p:spPr>
        <p:txBody>
          <a:bodyPr wrap="none" anchor="t" anchorCtr="0"/>
          <a:lstStyle>
            <a:lvl1pPr algn="l">
              <a:defRPr sz="3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Tahoma</a:t>
            </a:r>
            <a:r>
              <a:rPr lang="fr-FR" dirty="0"/>
              <a:t> 32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EA12200-7A99-074A-B74D-20CE68C36C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958" y="332249"/>
            <a:ext cx="1164301" cy="872197"/>
          </a:xfrm>
          <a:prstGeom prst="rect">
            <a:avLst/>
          </a:prstGeom>
        </p:spPr>
      </p:pic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8D7DDECC-DCA5-DE48-8BEC-2FB1DDC23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2954" y="6353178"/>
            <a:ext cx="5649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F3D75-FCFB-0743-B0C1-09D62B5F6DAB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FD598C40-3232-764D-A2D0-FF4316272E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10325"/>
            <a:ext cx="12192000" cy="447675"/>
          </a:xfrm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18" name="Espace réservé du texte 10">
            <a:extLst>
              <a:ext uri="{FF2B5EF4-FFF2-40B4-BE49-F238E27FC236}">
                <a16:creationId xmlns:a16="http://schemas.microsoft.com/office/drawing/2014/main" id="{D45E6D33-E0D0-404A-A9D1-68349BF6F0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7214" y="2028825"/>
            <a:ext cx="10615740" cy="3400425"/>
          </a:xfrm>
        </p:spPr>
        <p:txBody>
          <a:bodyPr/>
          <a:lstStyle>
            <a:lvl1pPr algn="just">
              <a:buNone/>
              <a:defRPr sz="18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algn="just">
              <a:buFont typeface="Wingdings" pitchFamily="2" charset="2"/>
              <a:buChar char="§"/>
              <a:defRPr sz="16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/>
              <a:t>Texte niveau 1 Arial 18</a:t>
            </a:r>
          </a:p>
          <a:p>
            <a:pPr lvl="1"/>
            <a:r>
              <a:rPr lang="fr-FR" dirty="0"/>
              <a:t>Texte niveau 2 Arial 16</a:t>
            </a:r>
          </a:p>
        </p:txBody>
      </p:sp>
    </p:spTree>
    <p:extLst>
      <p:ext uri="{BB962C8B-B14F-4D97-AF65-F5344CB8AC3E}">
        <p14:creationId xmlns:p14="http://schemas.microsoft.com/office/powerpoint/2010/main" val="886338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enc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D25DF0CD-A455-BA4B-BF89-D05E29AD99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8973" y="918893"/>
            <a:ext cx="8679351" cy="516472"/>
          </a:xfrm>
        </p:spPr>
        <p:txBody>
          <a:bodyPr wrap="none" anchor="t" anchorCtr="0"/>
          <a:lstStyle>
            <a:lvl1pPr algn="l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Tahoma</a:t>
            </a:r>
            <a:r>
              <a:rPr lang="fr-FR" dirty="0"/>
              <a:t> 32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EA12200-7A99-074A-B74D-20CE68C36C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958" y="332249"/>
            <a:ext cx="1164301" cy="872197"/>
          </a:xfrm>
          <a:prstGeom prst="rect">
            <a:avLst/>
          </a:prstGeom>
        </p:spPr>
      </p:pic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9E48A28C-58E0-314C-BF31-7F143A22F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2954" y="6296026"/>
            <a:ext cx="5649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F3D75-FCFB-0743-B0C1-09D62B5F6DAB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C8B690D4-004B-0E4C-A0F2-586DA3F825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10325"/>
            <a:ext cx="12192000" cy="447675"/>
          </a:xfrm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14" name="Скругленный прямоугольник 14">
            <a:extLst>
              <a:ext uri="{FF2B5EF4-FFF2-40B4-BE49-F238E27FC236}">
                <a16:creationId xmlns:a16="http://schemas.microsoft.com/office/drawing/2014/main" id="{2B722AA4-7CF6-D848-BEA8-9EF46A356655}"/>
              </a:ext>
            </a:extLst>
          </p:cNvPr>
          <p:cNvSpPr/>
          <p:nvPr/>
        </p:nvSpPr>
        <p:spPr>
          <a:xfrm>
            <a:off x="4414905" y="2450147"/>
            <a:ext cx="3362190" cy="3095941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ts val="900"/>
              </a:spcBef>
            </a:pPr>
            <a:endParaRPr lang="ru-RU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Скругленный прямоугольник 20">
            <a:extLst>
              <a:ext uri="{FF2B5EF4-FFF2-40B4-BE49-F238E27FC236}">
                <a16:creationId xmlns:a16="http://schemas.microsoft.com/office/drawing/2014/main" id="{DA1F06BB-D561-A043-B3EE-07C658D43D80}"/>
              </a:ext>
            </a:extLst>
          </p:cNvPr>
          <p:cNvSpPr/>
          <p:nvPr/>
        </p:nvSpPr>
        <p:spPr>
          <a:xfrm>
            <a:off x="8050836" y="2450147"/>
            <a:ext cx="3362190" cy="3095941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ts val="900"/>
              </a:spcBef>
            </a:pPr>
            <a:endParaRPr lang="ru-RU" sz="9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Скругленный прямоугольник 14">
            <a:extLst>
              <a:ext uri="{FF2B5EF4-FFF2-40B4-BE49-F238E27FC236}">
                <a16:creationId xmlns:a16="http://schemas.microsoft.com/office/drawing/2014/main" id="{ABD55305-0CFF-F447-B0DB-8BE234911786}"/>
              </a:ext>
            </a:extLst>
          </p:cNvPr>
          <p:cNvSpPr/>
          <p:nvPr/>
        </p:nvSpPr>
        <p:spPr>
          <a:xfrm>
            <a:off x="778974" y="2450147"/>
            <a:ext cx="3362190" cy="3095941"/>
          </a:xfrm>
          <a:prstGeom prst="roundRect">
            <a:avLst>
              <a:gd name="adj" fmla="val 0"/>
            </a:avLst>
          </a:prstGeom>
          <a:solidFill>
            <a:srgbClr val="87CBC6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ts val="900"/>
              </a:spcBef>
            </a:pPr>
            <a:endParaRPr lang="ru-RU" sz="9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9A35FE-94F5-4A4C-90FC-5B50FD49C2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8974" y="3418708"/>
            <a:ext cx="3362190" cy="310330"/>
          </a:xfrm>
        </p:spPr>
        <p:txBody>
          <a:bodyPr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600" b="1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Idée 1 Arial 16</a:t>
            </a:r>
          </a:p>
          <a:p>
            <a:pPr lvl="0"/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F72B8426-90B8-A14E-A7C9-9037871A98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8852" y="3850825"/>
            <a:ext cx="2857348" cy="742449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2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indent="0" algn="ctr">
              <a:lnSpc>
                <a:spcPct val="140000"/>
              </a:lnSpc>
              <a:spcBef>
                <a:spcPts val="900"/>
              </a:spcBef>
              <a:buNone/>
            </a:pPr>
            <a:r>
              <a:rPr lang="en-US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Tahoma 12 Lorem Ipsum has been the industry’s standard dummy</a:t>
            </a:r>
            <a:endParaRPr lang="ru-RU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fr-FR" dirty="0"/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F519B7FF-BA67-1047-897E-F067013ED3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14905" y="3418708"/>
            <a:ext cx="3362190" cy="310330"/>
          </a:xfrm>
        </p:spPr>
        <p:txBody>
          <a:bodyPr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600" b="1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Idée 2 Arial 16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F8863893-88D0-6147-B005-747CF03465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64783" y="3850825"/>
            <a:ext cx="2857348" cy="742449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4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2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indent="0" algn="ctr">
              <a:lnSpc>
                <a:spcPct val="140000"/>
              </a:lnSpc>
              <a:spcBef>
                <a:spcPts val="900"/>
              </a:spcBef>
              <a:buNone/>
            </a:pPr>
            <a:r>
              <a:rPr lang="en-US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Tahoma 12 Lorem Ipsum has been the industry’s standard dummy</a:t>
            </a:r>
            <a:endParaRPr lang="ru-RU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fr-FR" dirty="0"/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89E745B0-2267-B041-B2D1-458FC7EA91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50836" y="3418708"/>
            <a:ext cx="3362190" cy="310330"/>
          </a:xfrm>
        </p:spPr>
        <p:txBody>
          <a:bodyPr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600" b="1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Idée 3 Arial 16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08085BC0-D446-3841-90F0-9CE99D5F0B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00714" y="3850825"/>
            <a:ext cx="2857348" cy="742449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4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200" b="0" i="0" smtClean="0">
                <a:solidFill>
                  <a:schemeClr val="bg1"/>
                </a:solidFill>
                <a:effectLst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indent="0" algn="ctr">
              <a:lnSpc>
                <a:spcPct val="140000"/>
              </a:lnSpc>
              <a:spcBef>
                <a:spcPts val="900"/>
              </a:spcBef>
              <a:buNone/>
            </a:pPr>
            <a:r>
              <a:rPr lang="en-US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Tahoma 12 Lorem Ipsum has been the industry’s standard dummy</a:t>
            </a:r>
            <a:endParaRPr lang="ru-RU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4AA8A7F-6CAF-FA42-8467-B4E9A35BE64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9463" y="1676400"/>
            <a:ext cx="10633075" cy="419100"/>
          </a:xfrm>
        </p:spPr>
        <p:txBody>
          <a:bodyPr/>
          <a:lstStyle>
            <a:lvl1pPr>
              <a:buFontTx/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fr-FR" dirty="0"/>
              <a:t>Texte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8221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enc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Скругленный прямоугольник 49">
            <a:extLst>
              <a:ext uri="{FF2B5EF4-FFF2-40B4-BE49-F238E27FC236}">
                <a16:creationId xmlns:a16="http://schemas.microsoft.com/office/drawing/2014/main" id="{7FFC3F83-42F6-D34F-ABED-7C30AF66D177}"/>
              </a:ext>
            </a:extLst>
          </p:cNvPr>
          <p:cNvSpPr/>
          <p:nvPr/>
        </p:nvSpPr>
        <p:spPr>
          <a:xfrm>
            <a:off x="4537639" y="297060"/>
            <a:ext cx="3507398" cy="3023942"/>
          </a:xfrm>
          <a:prstGeom prst="roundRect">
            <a:avLst>
              <a:gd name="adj" fmla="val 0"/>
            </a:avLst>
          </a:prstGeom>
          <a:solidFill>
            <a:srgbClr val="87CBC6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ts val="900"/>
              </a:spcBef>
            </a:pPr>
            <a:endParaRPr lang="ru-RU" sz="9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25DF0CD-A455-BA4B-BF89-D05E29AD99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741" y="918893"/>
            <a:ext cx="3665197" cy="535531"/>
          </a:xfrm>
        </p:spPr>
        <p:txBody>
          <a:bodyPr wrap="square" anchor="t" anchorCtr="0">
            <a:spAutoFit/>
          </a:bodyPr>
          <a:lstStyle>
            <a:lvl1pPr algn="l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Tahoma</a:t>
            </a:r>
            <a:r>
              <a:rPr lang="fr-FR" dirty="0"/>
              <a:t> 32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EA12200-7A99-074A-B74D-20CE68C36C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958" y="332249"/>
            <a:ext cx="1164301" cy="872197"/>
          </a:xfrm>
          <a:prstGeom prst="rect">
            <a:avLst/>
          </a:prstGeom>
        </p:spPr>
      </p:pic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C8B690D4-004B-0E4C-A0F2-586DA3F825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410325"/>
            <a:ext cx="4071938" cy="447675"/>
          </a:xfrm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37" name="Скругленный прямоугольник 33">
            <a:extLst>
              <a:ext uri="{FF2B5EF4-FFF2-40B4-BE49-F238E27FC236}">
                <a16:creationId xmlns:a16="http://schemas.microsoft.com/office/drawing/2014/main" id="{A6C12B65-D655-F04D-BF7A-5BAF874CC5DF}"/>
              </a:ext>
            </a:extLst>
          </p:cNvPr>
          <p:cNvSpPr/>
          <p:nvPr/>
        </p:nvSpPr>
        <p:spPr>
          <a:xfrm>
            <a:off x="8289886" y="297060"/>
            <a:ext cx="3507398" cy="3023942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ts val="900"/>
              </a:spcBef>
            </a:pPr>
            <a:endParaRPr lang="ru-RU" sz="9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Скругленный прямоугольник 43">
            <a:extLst>
              <a:ext uri="{FF2B5EF4-FFF2-40B4-BE49-F238E27FC236}">
                <a16:creationId xmlns:a16="http://schemas.microsoft.com/office/drawing/2014/main" id="{E86D6633-15A4-5048-9C91-6DF1FABEEBB2}"/>
              </a:ext>
            </a:extLst>
          </p:cNvPr>
          <p:cNvSpPr/>
          <p:nvPr/>
        </p:nvSpPr>
        <p:spPr>
          <a:xfrm>
            <a:off x="8274422" y="3519864"/>
            <a:ext cx="3507398" cy="3023942"/>
          </a:xfrm>
          <a:prstGeom prst="roundRect">
            <a:avLst>
              <a:gd name="adj" fmla="val 0"/>
            </a:avLst>
          </a:prstGeom>
          <a:solidFill>
            <a:srgbClr val="F7AE67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ts val="900"/>
              </a:spcBef>
            </a:pPr>
            <a:endParaRPr lang="ru-RU" sz="9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Скругленный прямоугольник 46">
            <a:extLst>
              <a:ext uri="{FF2B5EF4-FFF2-40B4-BE49-F238E27FC236}">
                <a16:creationId xmlns:a16="http://schemas.microsoft.com/office/drawing/2014/main" id="{AC70CFFB-898B-E445-A2F5-087390295167}"/>
              </a:ext>
            </a:extLst>
          </p:cNvPr>
          <p:cNvSpPr/>
          <p:nvPr/>
        </p:nvSpPr>
        <p:spPr>
          <a:xfrm>
            <a:off x="4537639" y="3519864"/>
            <a:ext cx="3507398" cy="3023942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ts val="900"/>
              </a:spcBef>
            </a:pPr>
            <a:endParaRPr lang="ru-RU" sz="9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Espace réservé du texte 2">
            <a:extLst>
              <a:ext uri="{FF2B5EF4-FFF2-40B4-BE49-F238E27FC236}">
                <a16:creationId xmlns:a16="http://schemas.microsoft.com/office/drawing/2014/main" id="{207F9551-AB36-AE49-B68E-69E0BA65F5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37639" y="1204446"/>
            <a:ext cx="3491578" cy="386084"/>
          </a:xfrm>
        </p:spPr>
        <p:txBody>
          <a:bodyPr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600" b="1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Idée 1 Arial 16</a:t>
            </a:r>
          </a:p>
          <a:p>
            <a:pPr lvl="0"/>
            <a:endParaRPr lang="fr-FR" dirty="0"/>
          </a:p>
        </p:txBody>
      </p:sp>
      <p:sp>
        <p:nvSpPr>
          <p:cNvPr id="49" name="Espace réservé du texte 2">
            <a:extLst>
              <a:ext uri="{FF2B5EF4-FFF2-40B4-BE49-F238E27FC236}">
                <a16:creationId xmlns:a16="http://schemas.microsoft.com/office/drawing/2014/main" id="{8C514D85-42B6-EB48-8AD6-8318AAE803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87516" y="1712317"/>
            <a:ext cx="2996851" cy="785599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2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indent="0" algn="ctr">
              <a:lnSpc>
                <a:spcPct val="140000"/>
              </a:lnSpc>
              <a:spcBef>
                <a:spcPts val="900"/>
              </a:spcBef>
              <a:buNone/>
            </a:pPr>
            <a:r>
              <a:rPr lang="en-US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Tahoma 12 Lorem Ipsum has been the industry’s standard dummy</a:t>
            </a:r>
            <a:endParaRPr lang="ru-RU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fr-FR" dirty="0"/>
          </a:p>
        </p:txBody>
      </p:sp>
      <p:sp>
        <p:nvSpPr>
          <p:cNvPr id="50" name="Espace réservé du texte 2">
            <a:extLst>
              <a:ext uri="{FF2B5EF4-FFF2-40B4-BE49-F238E27FC236}">
                <a16:creationId xmlns:a16="http://schemas.microsoft.com/office/drawing/2014/main" id="{A8BF7ED8-8FCB-A84C-B2CA-81F612786A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4066" y="1229905"/>
            <a:ext cx="3491578" cy="386084"/>
          </a:xfrm>
        </p:spPr>
        <p:txBody>
          <a:bodyPr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600" b="1" i="0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Idée 2 Arial 16</a:t>
            </a:r>
          </a:p>
          <a:p>
            <a:pPr lvl="0"/>
            <a:endParaRPr lang="fr-FR" dirty="0"/>
          </a:p>
        </p:txBody>
      </p:sp>
      <p:sp>
        <p:nvSpPr>
          <p:cNvPr id="51" name="Espace réservé du texte 2">
            <a:extLst>
              <a:ext uri="{FF2B5EF4-FFF2-40B4-BE49-F238E27FC236}">
                <a16:creationId xmlns:a16="http://schemas.microsoft.com/office/drawing/2014/main" id="{9E72A092-6EB8-BC4A-8431-7140F809F5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23943" y="1737776"/>
            <a:ext cx="2996851" cy="785599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200" b="0" i="0" smtClean="0">
                <a:solidFill>
                  <a:schemeClr val="bg1"/>
                </a:solidFill>
                <a:effectLst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indent="0" algn="ctr">
              <a:lnSpc>
                <a:spcPct val="140000"/>
              </a:lnSpc>
              <a:spcBef>
                <a:spcPts val="900"/>
              </a:spcBef>
              <a:buNone/>
            </a:pPr>
            <a:r>
              <a:rPr lang="en-US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Tahoma 12 Lorem Ipsum has been the industry’s standard dummy</a:t>
            </a:r>
            <a:endParaRPr lang="ru-RU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fr-FR" dirty="0"/>
          </a:p>
        </p:txBody>
      </p:sp>
      <p:sp>
        <p:nvSpPr>
          <p:cNvPr id="52" name="Espace réservé du texte 2">
            <a:extLst>
              <a:ext uri="{FF2B5EF4-FFF2-40B4-BE49-F238E27FC236}">
                <a16:creationId xmlns:a16="http://schemas.microsoft.com/office/drawing/2014/main" id="{657A0EA1-B048-0645-9299-8E30596379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3459" y="4423849"/>
            <a:ext cx="3491578" cy="386084"/>
          </a:xfrm>
        </p:spPr>
        <p:txBody>
          <a:bodyPr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600" b="1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Idée 3 Arial 16</a:t>
            </a:r>
          </a:p>
          <a:p>
            <a:pPr lvl="0"/>
            <a:endParaRPr lang="fr-FR" dirty="0"/>
          </a:p>
        </p:txBody>
      </p:sp>
      <p:sp>
        <p:nvSpPr>
          <p:cNvPr id="53" name="Espace réservé du texte 2">
            <a:extLst>
              <a:ext uri="{FF2B5EF4-FFF2-40B4-BE49-F238E27FC236}">
                <a16:creationId xmlns:a16="http://schemas.microsoft.com/office/drawing/2014/main" id="{77B194D6-4B97-A847-BF1F-73CA74953E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3336" y="4931720"/>
            <a:ext cx="2996851" cy="785599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200" b="0" i="0" smtClean="0">
                <a:solidFill>
                  <a:schemeClr val="bg1"/>
                </a:solidFill>
                <a:effectLst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indent="0" algn="ctr">
              <a:lnSpc>
                <a:spcPct val="140000"/>
              </a:lnSpc>
              <a:spcBef>
                <a:spcPts val="900"/>
              </a:spcBef>
              <a:buNone/>
            </a:pPr>
            <a:r>
              <a:rPr lang="en-US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Tahoma 12 Lorem Ipsum has been the industry’s standard dummy</a:t>
            </a:r>
            <a:endParaRPr lang="ru-RU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fr-FR" dirty="0"/>
          </a:p>
        </p:txBody>
      </p:sp>
      <p:sp>
        <p:nvSpPr>
          <p:cNvPr id="54" name="Espace réservé du texte 2">
            <a:extLst>
              <a:ext uri="{FF2B5EF4-FFF2-40B4-BE49-F238E27FC236}">
                <a16:creationId xmlns:a16="http://schemas.microsoft.com/office/drawing/2014/main" id="{DA76721C-AF9D-6341-B172-2303F22493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74066" y="4423849"/>
            <a:ext cx="3491578" cy="386084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600" b="1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fr-FR" dirty="0"/>
              <a:t>Idée 4 Arial 16</a:t>
            </a:r>
          </a:p>
          <a:p>
            <a:pPr lvl="0"/>
            <a:endParaRPr lang="fr-FR" dirty="0"/>
          </a:p>
        </p:txBody>
      </p:sp>
      <p:sp>
        <p:nvSpPr>
          <p:cNvPr id="55" name="Espace réservé du texte 2">
            <a:extLst>
              <a:ext uri="{FF2B5EF4-FFF2-40B4-BE49-F238E27FC236}">
                <a16:creationId xmlns:a16="http://schemas.microsoft.com/office/drawing/2014/main" id="{9EDD17CB-C0C9-774C-BF16-77AA091406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23943" y="4931720"/>
            <a:ext cx="2996851" cy="785599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200" b="0" i="0" smtClean="0">
                <a:solidFill>
                  <a:schemeClr val="bg1"/>
                </a:solidFill>
                <a:effectLst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indent="0" algn="ctr">
              <a:lnSpc>
                <a:spcPct val="140000"/>
              </a:lnSpc>
              <a:spcBef>
                <a:spcPts val="900"/>
              </a:spcBef>
              <a:buNone/>
            </a:pPr>
            <a:r>
              <a:rPr lang="en-US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Tahoma 12 Lorem Ipsum has been the industry’s standard dummy</a:t>
            </a:r>
            <a:endParaRPr lang="ru-RU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47F0DBA-2885-0F42-8705-40DA1C0AEE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6400" y="3519488"/>
            <a:ext cx="3665538" cy="221599"/>
          </a:xfrm>
        </p:spPr>
        <p:txBody>
          <a:bodyPr lIns="0" tIns="0" rIns="0" bIns="0">
            <a:spAutoFit/>
          </a:bodyPr>
          <a:lstStyle>
            <a:lvl1pPr algn="just">
              <a:buNone/>
              <a:defRPr sz="16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</a:lstStyle>
          <a:p>
            <a:pPr lvl="0"/>
            <a:r>
              <a:rPr lang="fr-FR" dirty="0"/>
              <a:t>Texte Arial 16</a:t>
            </a:r>
          </a:p>
        </p:txBody>
      </p:sp>
    </p:spTree>
    <p:extLst>
      <p:ext uri="{BB962C8B-B14F-4D97-AF65-F5344CB8AC3E}">
        <p14:creationId xmlns:p14="http://schemas.microsoft.com/office/powerpoint/2010/main" val="1394833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 - text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D860AA53-A077-284F-B91F-1677621164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7213" y="1643063"/>
            <a:ext cx="10615741" cy="3786187"/>
          </a:xfrm>
        </p:spPr>
        <p:txBody>
          <a:bodyPr/>
          <a:lstStyle>
            <a:lvl1pPr algn="just">
              <a:buNone/>
              <a:defRPr sz="18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457200" indent="0" algn="just">
              <a:buFont typeface="Wingdings" pitchFamily="2" charset="2"/>
              <a:buNone/>
              <a:defRPr sz="16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/>
              <a:t>Texte niveau 1 Arial 18</a:t>
            </a:r>
          </a:p>
          <a:p>
            <a:pPr lvl="1"/>
            <a:r>
              <a:rPr lang="fr-FR" dirty="0"/>
              <a:t>Texte niveau 2 Arial 16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EA12200-7A99-074A-B74D-20CE68C36C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958" y="332249"/>
            <a:ext cx="1164301" cy="872197"/>
          </a:xfrm>
          <a:prstGeom prst="rect">
            <a:avLst/>
          </a:prstGeom>
        </p:spPr>
      </p:pic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8D7DDECC-DCA5-DE48-8BEC-2FB1DDC23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2954" y="6353178"/>
            <a:ext cx="5649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F3D75-FCFB-0743-B0C1-09D62B5F6DAB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FD598C40-3232-764D-A2D0-FF4316272E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10325"/>
            <a:ext cx="12192000" cy="447675"/>
          </a:xfrm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199815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24504660-D44A-B44F-A5B6-314C43BF98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30" y="5088301"/>
            <a:ext cx="1785970" cy="1337899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FCE893FA-32CC-FE4F-B40E-927528A82D7F}"/>
              </a:ext>
            </a:extLst>
          </p:cNvPr>
          <p:cNvSpPr/>
          <p:nvPr userDrawn="1"/>
        </p:nvSpPr>
        <p:spPr>
          <a:xfrm flipH="1">
            <a:off x="2590800" y="0"/>
            <a:ext cx="9601200" cy="6858000"/>
          </a:xfrm>
          <a:custGeom>
            <a:avLst/>
            <a:gdLst>
              <a:gd name="connsiteX0" fmla="*/ 0 w 24377650"/>
              <a:gd name="connsiteY0" fmla="*/ 0 h 13716000"/>
              <a:gd name="connsiteX1" fmla="*/ 24377650 w 24377650"/>
              <a:gd name="connsiteY1" fmla="*/ 0 h 13716000"/>
              <a:gd name="connsiteX2" fmla="*/ 24377650 w 24377650"/>
              <a:gd name="connsiteY2" fmla="*/ 13716000 h 13716000"/>
              <a:gd name="connsiteX3" fmla="*/ 0 w 24377650"/>
              <a:gd name="connsiteY3" fmla="*/ 13716000 h 13716000"/>
              <a:gd name="connsiteX4" fmla="*/ 0 w 24377650"/>
              <a:gd name="connsiteY4" fmla="*/ 0 h 13716000"/>
              <a:gd name="connsiteX0" fmla="*/ 0 w 24377650"/>
              <a:gd name="connsiteY0" fmla="*/ 0 h 13716000"/>
              <a:gd name="connsiteX1" fmla="*/ 24377650 w 24377650"/>
              <a:gd name="connsiteY1" fmla="*/ 0 h 13716000"/>
              <a:gd name="connsiteX2" fmla="*/ 13698765 w 24377650"/>
              <a:gd name="connsiteY2" fmla="*/ 13716000 h 13716000"/>
              <a:gd name="connsiteX3" fmla="*/ 0 w 24377650"/>
              <a:gd name="connsiteY3" fmla="*/ 13716000 h 13716000"/>
              <a:gd name="connsiteX4" fmla="*/ 0 w 24377650"/>
              <a:gd name="connsiteY4" fmla="*/ 0 h 13716000"/>
              <a:gd name="connsiteX0" fmla="*/ 0 w 22352908"/>
              <a:gd name="connsiteY0" fmla="*/ 0 h 13716000"/>
              <a:gd name="connsiteX1" fmla="*/ 22352908 w 22352908"/>
              <a:gd name="connsiteY1" fmla="*/ 0 h 13716000"/>
              <a:gd name="connsiteX2" fmla="*/ 13698765 w 22352908"/>
              <a:gd name="connsiteY2" fmla="*/ 13716000 h 13716000"/>
              <a:gd name="connsiteX3" fmla="*/ 0 w 22352908"/>
              <a:gd name="connsiteY3" fmla="*/ 13716000 h 13716000"/>
              <a:gd name="connsiteX4" fmla="*/ 0 w 22352908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52908" h="13716000">
                <a:moveTo>
                  <a:pt x="0" y="0"/>
                </a:moveTo>
                <a:lnTo>
                  <a:pt x="22352908" y="0"/>
                </a:lnTo>
                <a:lnTo>
                  <a:pt x="13698765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solidFill>
            <a:srgbClr val="CD1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3DC6421-EAD9-FB41-B73F-941B4900F9D5}"/>
              </a:ext>
            </a:extLst>
          </p:cNvPr>
          <p:cNvSpPr txBox="1"/>
          <p:nvPr userDrawn="1"/>
        </p:nvSpPr>
        <p:spPr>
          <a:xfrm>
            <a:off x="7416800" y="5697278"/>
            <a:ext cx="407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www.sfpnet.fr</a:t>
            </a:r>
            <a:endParaRPr lang="fr-FR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5FB2FDE7-D914-284B-B237-680BEDB3A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2495" y="662378"/>
            <a:ext cx="7048500" cy="749664"/>
          </a:xfrm>
        </p:spPr>
        <p:txBody>
          <a:bodyPr/>
          <a:lstStyle>
            <a:lvl1pPr algn="r">
              <a:defRPr sz="28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Société Française de Physique</a:t>
            </a:r>
          </a:p>
        </p:txBody>
      </p:sp>
      <p:pic>
        <p:nvPicPr>
          <p:cNvPr id="17" name="Image 16" descr="Une image contenant texte, clipart, graphiques vectoriels&#10;&#10;Description générée automatiquement">
            <a:extLst>
              <a:ext uri="{FF2B5EF4-FFF2-40B4-BE49-F238E27FC236}">
                <a16:creationId xmlns:a16="http://schemas.microsoft.com/office/drawing/2014/main" id="{99A8E0AF-740D-1344-812B-824963A343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5020" y="5660601"/>
            <a:ext cx="1047750" cy="535021"/>
          </a:xfrm>
          <a:prstGeom prst="rect">
            <a:avLst/>
          </a:prstGeom>
        </p:spPr>
      </p:pic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F5D33CD1-6C1E-F84C-BB08-3C6F0313A7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22995" y="2460969"/>
            <a:ext cx="5588000" cy="369332"/>
          </a:xfrm>
        </p:spPr>
        <p:txBody>
          <a:bodyPr anchor="t" anchorCtr="0">
            <a:spAutoFit/>
          </a:bodyPr>
          <a:lstStyle>
            <a:lvl1pPr algn="r">
              <a:buNone/>
              <a:defRPr sz="20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fr-FR" dirty="0"/>
              <a:t>Texte </a:t>
            </a:r>
            <a:r>
              <a:rPr lang="fr-FR" dirty="0" err="1"/>
              <a:t>Tahoma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0120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65A4BE50-A139-FF44-ABB6-965FBD216C71}"/>
              </a:ext>
            </a:extLst>
          </p:cNvPr>
          <p:cNvSpPr/>
          <p:nvPr userDrawn="1"/>
        </p:nvSpPr>
        <p:spPr>
          <a:xfrm flipH="1">
            <a:off x="2590800" y="0"/>
            <a:ext cx="9601200" cy="6858000"/>
          </a:xfrm>
          <a:custGeom>
            <a:avLst/>
            <a:gdLst>
              <a:gd name="connsiteX0" fmla="*/ 0 w 24377650"/>
              <a:gd name="connsiteY0" fmla="*/ 0 h 13716000"/>
              <a:gd name="connsiteX1" fmla="*/ 24377650 w 24377650"/>
              <a:gd name="connsiteY1" fmla="*/ 0 h 13716000"/>
              <a:gd name="connsiteX2" fmla="*/ 24377650 w 24377650"/>
              <a:gd name="connsiteY2" fmla="*/ 13716000 h 13716000"/>
              <a:gd name="connsiteX3" fmla="*/ 0 w 24377650"/>
              <a:gd name="connsiteY3" fmla="*/ 13716000 h 13716000"/>
              <a:gd name="connsiteX4" fmla="*/ 0 w 24377650"/>
              <a:gd name="connsiteY4" fmla="*/ 0 h 13716000"/>
              <a:gd name="connsiteX0" fmla="*/ 0 w 24377650"/>
              <a:gd name="connsiteY0" fmla="*/ 0 h 13716000"/>
              <a:gd name="connsiteX1" fmla="*/ 24377650 w 24377650"/>
              <a:gd name="connsiteY1" fmla="*/ 0 h 13716000"/>
              <a:gd name="connsiteX2" fmla="*/ 13698765 w 24377650"/>
              <a:gd name="connsiteY2" fmla="*/ 13716000 h 13716000"/>
              <a:gd name="connsiteX3" fmla="*/ 0 w 24377650"/>
              <a:gd name="connsiteY3" fmla="*/ 13716000 h 13716000"/>
              <a:gd name="connsiteX4" fmla="*/ 0 w 24377650"/>
              <a:gd name="connsiteY4" fmla="*/ 0 h 13716000"/>
              <a:gd name="connsiteX0" fmla="*/ 0 w 22352908"/>
              <a:gd name="connsiteY0" fmla="*/ 0 h 13716000"/>
              <a:gd name="connsiteX1" fmla="*/ 22352908 w 22352908"/>
              <a:gd name="connsiteY1" fmla="*/ 0 h 13716000"/>
              <a:gd name="connsiteX2" fmla="*/ 13698765 w 22352908"/>
              <a:gd name="connsiteY2" fmla="*/ 13716000 h 13716000"/>
              <a:gd name="connsiteX3" fmla="*/ 0 w 22352908"/>
              <a:gd name="connsiteY3" fmla="*/ 13716000 h 13716000"/>
              <a:gd name="connsiteX4" fmla="*/ 0 w 22352908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52908" h="13716000">
                <a:moveTo>
                  <a:pt x="0" y="0"/>
                </a:moveTo>
                <a:lnTo>
                  <a:pt x="22352908" y="0"/>
                </a:lnTo>
                <a:lnTo>
                  <a:pt x="13698765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solidFill>
            <a:srgbClr val="CD1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446167BE-1B1A-014F-B697-06C23A60FFF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8187" y="2178143"/>
            <a:ext cx="4505279" cy="2774769"/>
          </a:xfrm>
        </p:spPr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310C6FD3-427D-0E4B-BA13-23A61929F5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72113" y="675569"/>
            <a:ext cx="5881687" cy="646331"/>
          </a:xfrm>
        </p:spPr>
        <p:txBody>
          <a:bodyPr anchor="t" anchorCtr="0">
            <a:spAutoFit/>
          </a:bodyPr>
          <a:lstStyle>
            <a:lvl1pPr algn="r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Tahoma</a:t>
            </a:r>
            <a:r>
              <a:rPr lang="fr-FR" dirty="0"/>
              <a:t> 40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6395229-60AD-F34B-96C2-C4ADEF20DC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3514" y="5602856"/>
            <a:ext cx="1083499" cy="89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92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- visuel -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161ADED-9298-E141-8E4A-52DC809EBB7A}"/>
              </a:ext>
            </a:extLst>
          </p:cNvPr>
          <p:cNvSpPr/>
          <p:nvPr userDrawn="1"/>
        </p:nvSpPr>
        <p:spPr>
          <a:xfrm>
            <a:off x="7746657" y="2017792"/>
            <a:ext cx="3992302" cy="3473317"/>
          </a:xfrm>
          <a:prstGeom prst="rect">
            <a:avLst/>
          </a:prstGeom>
          <a:solidFill>
            <a:srgbClr val="87C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&lt;&lt;&lt;&lt;&lt;&lt;&lt;&lt;&lt;&lt;&lt;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B31C190-ACBB-454B-8609-C7B82DFB7A3F}"/>
              </a:ext>
            </a:extLst>
          </p:cNvPr>
          <p:cNvSpPr/>
          <p:nvPr userDrawn="1"/>
        </p:nvSpPr>
        <p:spPr>
          <a:xfrm flipH="1" flipV="1">
            <a:off x="0" y="768348"/>
            <a:ext cx="6400800" cy="817563"/>
          </a:xfrm>
          <a:custGeom>
            <a:avLst/>
            <a:gdLst>
              <a:gd name="connsiteX0" fmla="*/ 0 w 7609114"/>
              <a:gd name="connsiteY0" fmla="*/ 0 h 2024743"/>
              <a:gd name="connsiteX1" fmla="*/ 7609114 w 7609114"/>
              <a:gd name="connsiteY1" fmla="*/ 0 h 2024743"/>
              <a:gd name="connsiteX2" fmla="*/ 7609114 w 7609114"/>
              <a:gd name="connsiteY2" fmla="*/ 2024743 h 2024743"/>
              <a:gd name="connsiteX3" fmla="*/ 0 w 7609114"/>
              <a:gd name="connsiteY3" fmla="*/ 2024743 h 2024743"/>
              <a:gd name="connsiteX4" fmla="*/ 0 w 7609114"/>
              <a:gd name="connsiteY4" fmla="*/ 0 h 2024743"/>
              <a:gd name="connsiteX0" fmla="*/ 899885 w 7609114"/>
              <a:gd name="connsiteY0" fmla="*/ 14515 h 2024743"/>
              <a:gd name="connsiteX1" fmla="*/ 7609114 w 7609114"/>
              <a:gd name="connsiteY1" fmla="*/ 0 h 2024743"/>
              <a:gd name="connsiteX2" fmla="*/ 7609114 w 7609114"/>
              <a:gd name="connsiteY2" fmla="*/ 2024743 h 2024743"/>
              <a:gd name="connsiteX3" fmla="*/ 0 w 7609114"/>
              <a:gd name="connsiteY3" fmla="*/ 2024743 h 2024743"/>
              <a:gd name="connsiteX4" fmla="*/ 899885 w 7609114"/>
              <a:gd name="connsiteY4" fmla="*/ 14515 h 2024743"/>
              <a:gd name="connsiteX0" fmla="*/ 1147223 w 7609114"/>
              <a:gd name="connsiteY0" fmla="*/ 7020 h 2024743"/>
              <a:gd name="connsiteX1" fmla="*/ 7609114 w 7609114"/>
              <a:gd name="connsiteY1" fmla="*/ 0 h 2024743"/>
              <a:gd name="connsiteX2" fmla="*/ 7609114 w 7609114"/>
              <a:gd name="connsiteY2" fmla="*/ 2024743 h 2024743"/>
              <a:gd name="connsiteX3" fmla="*/ 0 w 7609114"/>
              <a:gd name="connsiteY3" fmla="*/ 2024743 h 2024743"/>
              <a:gd name="connsiteX4" fmla="*/ 1147223 w 7609114"/>
              <a:gd name="connsiteY4" fmla="*/ 7020 h 2024743"/>
              <a:gd name="connsiteX0" fmla="*/ 1162213 w 7609114"/>
              <a:gd name="connsiteY0" fmla="*/ 0 h 2032713"/>
              <a:gd name="connsiteX1" fmla="*/ 7609114 w 7609114"/>
              <a:gd name="connsiteY1" fmla="*/ 7970 h 2032713"/>
              <a:gd name="connsiteX2" fmla="*/ 7609114 w 7609114"/>
              <a:gd name="connsiteY2" fmla="*/ 2032713 h 2032713"/>
              <a:gd name="connsiteX3" fmla="*/ 0 w 7609114"/>
              <a:gd name="connsiteY3" fmla="*/ 2032713 h 2032713"/>
              <a:gd name="connsiteX4" fmla="*/ 1162213 w 7609114"/>
              <a:gd name="connsiteY4" fmla="*/ 0 h 2032713"/>
              <a:gd name="connsiteX0" fmla="*/ 1162213 w 16318915"/>
              <a:gd name="connsiteY0" fmla="*/ 0 h 2032713"/>
              <a:gd name="connsiteX1" fmla="*/ 16318915 w 16318915"/>
              <a:gd name="connsiteY1" fmla="*/ 7970 h 2032713"/>
              <a:gd name="connsiteX2" fmla="*/ 7609114 w 16318915"/>
              <a:gd name="connsiteY2" fmla="*/ 2032713 h 2032713"/>
              <a:gd name="connsiteX3" fmla="*/ 0 w 16318915"/>
              <a:gd name="connsiteY3" fmla="*/ 2032713 h 2032713"/>
              <a:gd name="connsiteX4" fmla="*/ 1162213 w 16318915"/>
              <a:gd name="connsiteY4" fmla="*/ 0 h 2032713"/>
              <a:gd name="connsiteX0" fmla="*/ 1162213 w 16318915"/>
              <a:gd name="connsiteY0" fmla="*/ 0 h 2032713"/>
              <a:gd name="connsiteX1" fmla="*/ 16318915 w 16318915"/>
              <a:gd name="connsiteY1" fmla="*/ 7970 h 2032713"/>
              <a:gd name="connsiteX2" fmla="*/ 16278310 w 16318915"/>
              <a:gd name="connsiteY2" fmla="*/ 2032713 h 2032713"/>
              <a:gd name="connsiteX3" fmla="*/ 0 w 16318915"/>
              <a:gd name="connsiteY3" fmla="*/ 2032713 h 2032713"/>
              <a:gd name="connsiteX4" fmla="*/ 1162213 w 16318915"/>
              <a:gd name="connsiteY4" fmla="*/ 0 h 2032713"/>
              <a:gd name="connsiteX0" fmla="*/ 1162213 w 16298612"/>
              <a:gd name="connsiteY0" fmla="*/ 0 h 2032713"/>
              <a:gd name="connsiteX1" fmla="*/ 16298612 w 16298612"/>
              <a:gd name="connsiteY1" fmla="*/ 7970 h 2032713"/>
              <a:gd name="connsiteX2" fmla="*/ 16278310 w 16298612"/>
              <a:gd name="connsiteY2" fmla="*/ 2032713 h 2032713"/>
              <a:gd name="connsiteX3" fmla="*/ 0 w 16298612"/>
              <a:gd name="connsiteY3" fmla="*/ 2032713 h 2032713"/>
              <a:gd name="connsiteX4" fmla="*/ 1162213 w 16298612"/>
              <a:gd name="connsiteY4" fmla="*/ 0 h 203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98612" h="2032713">
                <a:moveTo>
                  <a:pt x="1162213" y="0"/>
                </a:moveTo>
                <a:lnTo>
                  <a:pt x="16298612" y="7970"/>
                </a:lnTo>
                <a:lnTo>
                  <a:pt x="16278310" y="2032713"/>
                </a:lnTo>
                <a:lnTo>
                  <a:pt x="0" y="2032713"/>
                </a:lnTo>
                <a:lnTo>
                  <a:pt x="1162213" y="0"/>
                </a:lnTo>
                <a:close/>
              </a:path>
            </a:pathLst>
          </a:custGeom>
          <a:solidFill>
            <a:srgbClr val="87C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7CBC6"/>
              </a:solidFill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25DF0CD-A455-BA4B-BF89-D05E29AD99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740" y="909364"/>
            <a:ext cx="5874789" cy="535531"/>
          </a:xfrm>
        </p:spPr>
        <p:txBody>
          <a:bodyPr wrap="none" anchor="t" anchorCtr="0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Tahoma</a:t>
            </a:r>
            <a:r>
              <a:rPr lang="fr-FR" dirty="0"/>
              <a:t> 32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D860AA53-A077-284F-B91F-1677621164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7214" y="2028825"/>
            <a:ext cx="6629400" cy="3400425"/>
          </a:xfrm>
        </p:spPr>
        <p:txBody>
          <a:bodyPr/>
          <a:lstStyle>
            <a:lvl1pPr algn="just">
              <a:buNone/>
              <a:defRPr sz="18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algn="just">
              <a:buFont typeface="Wingdings" pitchFamily="2" charset="2"/>
              <a:buChar char="§"/>
              <a:defRPr sz="16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/>
              <a:t>Texte niveau 1 Arial 18</a:t>
            </a:r>
          </a:p>
          <a:p>
            <a:pPr lvl="1"/>
            <a:r>
              <a:rPr lang="fr-FR" dirty="0"/>
              <a:t>Texte niveau 2 Arial 16</a:t>
            </a:r>
          </a:p>
        </p:txBody>
      </p:sp>
      <p:pic>
        <p:nvPicPr>
          <p:cNvPr id="3" name="Image 2" descr="Une image contenant personne, extérieur, foule&#10;&#10;Description générée automatiquement">
            <a:extLst>
              <a:ext uri="{FF2B5EF4-FFF2-40B4-BE49-F238E27FC236}">
                <a16:creationId xmlns:a16="http://schemas.microsoft.com/office/drawing/2014/main" id="{EF175A62-2BDB-3F41-BB0C-04063B3C8C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8730" y="2188390"/>
            <a:ext cx="3938818" cy="349049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EA12200-7A99-074A-B74D-20CE68C36C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958" y="332249"/>
            <a:ext cx="1164301" cy="872197"/>
          </a:xfrm>
          <a:prstGeom prst="rect">
            <a:avLst/>
          </a:prstGeom>
        </p:spPr>
      </p:pic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FAF2BFA6-57B6-AC4D-8E88-1316FA16D2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2954" y="6353178"/>
            <a:ext cx="5649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F3D75-FCFB-0743-B0C1-09D62B5F6DAB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52958326-02A9-0E45-BB1F-4F7816A9FE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10325"/>
            <a:ext cx="12192000" cy="447675"/>
          </a:xfrm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4063955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- visuel -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161ADED-9298-E141-8E4A-52DC809EBB7A}"/>
              </a:ext>
            </a:extLst>
          </p:cNvPr>
          <p:cNvSpPr/>
          <p:nvPr userDrawn="1"/>
        </p:nvSpPr>
        <p:spPr>
          <a:xfrm>
            <a:off x="7746657" y="2017792"/>
            <a:ext cx="3992302" cy="3473317"/>
          </a:xfrm>
          <a:prstGeom prst="rect">
            <a:avLst/>
          </a:prstGeom>
          <a:solidFill>
            <a:srgbClr val="EA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&lt;&lt;&lt;&lt;&lt;&lt;&lt;&lt;&lt;&lt;&lt;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B31C190-ACBB-454B-8609-C7B82DFB7A3F}"/>
              </a:ext>
            </a:extLst>
          </p:cNvPr>
          <p:cNvSpPr/>
          <p:nvPr userDrawn="1"/>
        </p:nvSpPr>
        <p:spPr>
          <a:xfrm flipH="1" flipV="1">
            <a:off x="0" y="768348"/>
            <a:ext cx="6400800" cy="817563"/>
          </a:xfrm>
          <a:custGeom>
            <a:avLst/>
            <a:gdLst>
              <a:gd name="connsiteX0" fmla="*/ 0 w 7609114"/>
              <a:gd name="connsiteY0" fmla="*/ 0 h 2024743"/>
              <a:gd name="connsiteX1" fmla="*/ 7609114 w 7609114"/>
              <a:gd name="connsiteY1" fmla="*/ 0 h 2024743"/>
              <a:gd name="connsiteX2" fmla="*/ 7609114 w 7609114"/>
              <a:gd name="connsiteY2" fmla="*/ 2024743 h 2024743"/>
              <a:gd name="connsiteX3" fmla="*/ 0 w 7609114"/>
              <a:gd name="connsiteY3" fmla="*/ 2024743 h 2024743"/>
              <a:gd name="connsiteX4" fmla="*/ 0 w 7609114"/>
              <a:gd name="connsiteY4" fmla="*/ 0 h 2024743"/>
              <a:gd name="connsiteX0" fmla="*/ 899885 w 7609114"/>
              <a:gd name="connsiteY0" fmla="*/ 14515 h 2024743"/>
              <a:gd name="connsiteX1" fmla="*/ 7609114 w 7609114"/>
              <a:gd name="connsiteY1" fmla="*/ 0 h 2024743"/>
              <a:gd name="connsiteX2" fmla="*/ 7609114 w 7609114"/>
              <a:gd name="connsiteY2" fmla="*/ 2024743 h 2024743"/>
              <a:gd name="connsiteX3" fmla="*/ 0 w 7609114"/>
              <a:gd name="connsiteY3" fmla="*/ 2024743 h 2024743"/>
              <a:gd name="connsiteX4" fmla="*/ 899885 w 7609114"/>
              <a:gd name="connsiteY4" fmla="*/ 14515 h 2024743"/>
              <a:gd name="connsiteX0" fmla="*/ 1147223 w 7609114"/>
              <a:gd name="connsiteY0" fmla="*/ 7020 h 2024743"/>
              <a:gd name="connsiteX1" fmla="*/ 7609114 w 7609114"/>
              <a:gd name="connsiteY1" fmla="*/ 0 h 2024743"/>
              <a:gd name="connsiteX2" fmla="*/ 7609114 w 7609114"/>
              <a:gd name="connsiteY2" fmla="*/ 2024743 h 2024743"/>
              <a:gd name="connsiteX3" fmla="*/ 0 w 7609114"/>
              <a:gd name="connsiteY3" fmla="*/ 2024743 h 2024743"/>
              <a:gd name="connsiteX4" fmla="*/ 1147223 w 7609114"/>
              <a:gd name="connsiteY4" fmla="*/ 7020 h 2024743"/>
              <a:gd name="connsiteX0" fmla="*/ 1162213 w 7609114"/>
              <a:gd name="connsiteY0" fmla="*/ 0 h 2032713"/>
              <a:gd name="connsiteX1" fmla="*/ 7609114 w 7609114"/>
              <a:gd name="connsiteY1" fmla="*/ 7970 h 2032713"/>
              <a:gd name="connsiteX2" fmla="*/ 7609114 w 7609114"/>
              <a:gd name="connsiteY2" fmla="*/ 2032713 h 2032713"/>
              <a:gd name="connsiteX3" fmla="*/ 0 w 7609114"/>
              <a:gd name="connsiteY3" fmla="*/ 2032713 h 2032713"/>
              <a:gd name="connsiteX4" fmla="*/ 1162213 w 7609114"/>
              <a:gd name="connsiteY4" fmla="*/ 0 h 2032713"/>
              <a:gd name="connsiteX0" fmla="*/ 1162213 w 16318915"/>
              <a:gd name="connsiteY0" fmla="*/ 0 h 2032713"/>
              <a:gd name="connsiteX1" fmla="*/ 16318915 w 16318915"/>
              <a:gd name="connsiteY1" fmla="*/ 7970 h 2032713"/>
              <a:gd name="connsiteX2" fmla="*/ 7609114 w 16318915"/>
              <a:gd name="connsiteY2" fmla="*/ 2032713 h 2032713"/>
              <a:gd name="connsiteX3" fmla="*/ 0 w 16318915"/>
              <a:gd name="connsiteY3" fmla="*/ 2032713 h 2032713"/>
              <a:gd name="connsiteX4" fmla="*/ 1162213 w 16318915"/>
              <a:gd name="connsiteY4" fmla="*/ 0 h 2032713"/>
              <a:gd name="connsiteX0" fmla="*/ 1162213 w 16318915"/>
              <a:gd name="connsiteY0" fmla="*/ 0 h 2032713"/>
              <a:gd name="connsiteX1" fmla="*/ 16318915 w 16318915"/>
              <a:gd name="connsiteY1" fmla="*/ 7970 h 2032713"/>
              <a:gd name="connsiteX2" fmla="*/ 16278310 w 16318915"/>
              <a:gd name="connsiteY2" fmla="*/ 2032713 h 2032713"/>
              <a:gd name="connsiteX3" fmla="*/ 0 w 16318915"/>
              <a:gd name="connsiteY3" fmla="*/ 2032713 h 2032713"/>
              <a:gd name="connsiteX4" fmla="*/ 1162213 w 16318915"/>
              <a:gd name="connsiteY4" fmla="*/ 0 h 2032713"/>
              <a:gd name="connsiteX0" fmla="*/ 1162213 w 16298612"/>
              <a:gd name="connsiteY0" fmla="*/ 0 h 2032713"/>
              <a:gd name="connsiteX1" fmla="*/ 16298612 w 16298612"/>
              <a:gd name="connsiteY1" fmla="*/ 7970 h 2032713"/>
              <a:gd name="connsiteX2" fmla="*/ 16278310 w 16298612"/>
              <a:gd name="connsiteY2" fmla="*/ 2032713 h 2032713"/>
              <a:gd name="connsiteX3" fmla="*/ 0 w 16298612"/>
              <a:gd name="connsiteY3" fmla="*/ 2032713 h 2032713"/>
              <a:gd name="connsiteX4" fmla="*/ 1162213 w 16298612"/>
              <a:gd name="connsiteY4" fmla="*/ 0 h 203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98612" h="2032713">
                <a:moveTo>
                  <a:pt x="1162213" y="0"/>
                </a:moveTo>
                <a:lnTo>
                  <a:pt x="16298612" y="7970"/>
                </a:lnTo>
                <a:lnTo>
                  <a:pt x="16278310" y="2032713"/>
                </a:lnTo>
                <a:lnTo>
                  <a:pt x="0" y="2032713"/>
                </a:lnTo>
                <a:lnTo>
                  <a:pt x="1162213" y="0"/>
                </a:lnTo>
                <a:close/>
              </a:path>
            </a:pathLst>
          </a:custGeom>
          <a:solidFill>
            <a:srgbClr val="EA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7CBC6"/>
              </a:solidFill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25DF0CD-A455-BA4B-BF89-D05E29AD99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741" y="889527"/>
            <a:ext cx="5881687" cy="516472"/>
          </a:xfrm>
        </p:spPr>
        <p:txBody>
          <a:bodyPr wrap="none" anchor="t" anchorCtr="0"/>
          <a:lstStyle>
            <a:lvl1pPr algn="l">
              <a:defRPr sz="3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Tahoma</a:t>
            </a:r>
            <a:r>
              <a:rPr lang="fr-FR" dirty="0"/>
              <a:t> 32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EA12200-7A99-074A-B74D-20CE68C36C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958" y="332249"/>
            <a:ext cx="1164301" cy="872197"/>
          </a:xfrm>
          <a:prstGeom prst="rect">
            <a:avLst/>
          </a:prstGeom>
        </p:spPr>
      </p:pic>
      <p:pic>
        <p:nvPicPr>
          <p:cNvPr id="6" name="Image 5" descr="Une image contenant personne, mur, intérieur&#10;&#10;Description générée automatiquement">
            <a:extLst>
              <a:ext uri="{FF2B5EF4-FFF2-40B4-BE49-F238E27FC236}">
                <a16:creationId xmlns:a16="http://schemas.microsoft.com/office/drawing/2014/main" id="{F5160DD4-CFF6-374E-A51B-4F00932D53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9234" y="2183993"/>
            <a:ext cx="3938818" cy="3490491"/>
          </a:xfrm>
          <a:prstGeom prst="rect">
            <a:avLst/>
          </a:prstGeom>
        </p:spPr>
      </p:pic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59E8A0DC-16C9-6A4A-8315-F756128F3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2954" y="6353178"/>
            <a:ext cx="5649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F3D75-FCFB-0743-B0C1-09D62B5F6DAB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9F3E9467-22F1-4147-AD88-FBC7034A81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10325"/>
            <a:ext cx="12192000" cy="447675"/>
          </a:xfrm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18" name="Espace réservé du texte 10">
            <a:extLst>
              <a:ext uri="{FF2B5EF4-FFF2-40B4-BE49-F238E27FC236}">
                <a16:creationId xmlns:a16="http://schemas.microsoft.com/office/drawing/2014/main" id="{2A6F2B31-11C4-E44A-A5D6-747324804D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7214" y="2028825"/>
            <a:ext cx="6629400" cy="3400425"/>
          </a:xfrm>
        </p:spPr>
        <p:txBody>
          <a:bodyPr/>
          <a:lstStyle>
            <a:lvl1pPr algn="just">
              <a:buNone/>
              <a:defRPr sz="18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algn="just">
              <a:buFont typeface="Wingdings" pitchFamily="2" charset="2"/>
              <a:buChar char="§"/>
              <a:defRPr sz="16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/>
              <a:t>Texte niveau 1 Arial 18</a:t>
            </a:r>
          </a:p>
          <a:p>
            <a:pPr lvl="1"/>
            <a:r>
              <a:rPr lang="fr-FR" dirty="0"/>
              <a:t>Texte niveau 2 Arial 16</a:t>
            </a:r>
          </a:p>
        </p:txBody>
      </p:sp>
    </p:spTree>
    <p:extLst>
      <p:ext uri="{BB962C8B-B14F-4D97-AF65-F5344CB8AC3E}">
        <p14:creationId xmlns:p14="http://schemas.microsoft.com/office/powerpoint/2010/main" val="1655466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- visuel -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161ADED-9298-E141-8E4A-52DC809EBB7A}"/>
              </a:ext>
            </a:extLst>
          </p:cNvPr>
          <p:cNvSpPr/>
          <p:nvPr userDrawn="1"/>
        </p:nvSpPr>
        <p:spPr>
          <a:xfrm>
            <a:off x="7746657" y="2017792"/>
            <a:ext cx="3992302" cy="3473317"/>
          </a:xfrm>
          <a:prstGeom prst="rect">
            <a:avLst/>
          </a:prstGeom>
          <a:solidFill>
            <a:srgbClr val="F7A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B31C190-ACBB-454B-8609-C7B82DFB7A3F}"/>
              </a:ext>
            </a:extLst>
          </p:cNvPr>
          <p:cNvSpPr/>
          <p:nvPr userDrawn="1"/>
        </p:nvSpPr>
        <p:spPr>
          <a:xfrm flipH="1" flipV="1">
            <a:off x="0" y="768348"/>
            <a:ext cx="6400800" cy="817563"/>
          </a:xfrm>
          <a:custGeom>
            <a:avLst/>
            <a:gdLst>
              <a:gd name="connsiteX0" fmla="*/ 0 w 7609114"/>
              <a:gd name="connsiteY0" fmla="*/ 0 h 2024743"/>
              <a:gd name="connsiteX1" fmla="*/ 7609114 w 7609114"/>
              <a:gd name="connsiteY1" fmla="*/ 0 h 2024743"/>
              <a:gd name="connsiteX2" fmla="*/ 7609114 w 7609114"/>
              <a:gd name="connsiteY2" fmla="*/ 2024743 h 2024743"/>
              <a:gd name="connsiteX3" fmla="*/ 0 w 7609114"/>
              <a:gd name="connsiteY3" fmla="*/ 2024743 h 2024743"/>
              <a:gd name="connsiteX4" fmla="*/ 0 w 7609114"/>
              <a:gd name="connsiteY4" fmla="*/ 0 h 2024743"/>
              <a:gd name="connsiteX0" fmla="*/ 899885 w 7609114"/>
              <a:gd name="connsiteY0" fmla="*/ 14515 h 2024743"/>
              <a:gd name="connsiteX1" fmla="*/ 7609114 w 7609114"/>
              <a:gd name="connsiteY1" fmla="*/ 0 h 2024743"/>
              <a:gd name="connsiteX2" fmla="*/ 7609114 w 7609114"/>
              <a:gd name="connsiteY2" fmla="*/ 2024743 h 2024743"/>
              <a:gd name="connsiteX3" fmla="*/ 0 w 7609114"/>
              <a:gd name="connsiteY3" fmla="*/ 2024743 h 2024743"/>
              <a:gd name="connsiteX4" fmla="*/ 899885 w 7609114"/>
              <a:gd name="connsiteY4" fmla="*/ 14515 h 2024743"/>
              <a:gd name="connsiteX0" fmla="*/ 1147223 w 7609114"/>
              <a:gd name="connsiteY0" fmla="*/ 7020 h 2024743"/>
              <a:gd name="connsiteX1" fmla="*/ 7609114 w 7609114"/>
              <a:gd name="connsiteY1" fmla="*/ 0 h 2024743"/>
              <a:gd name="connsiteX2" fmla="*/ 7609114 w 7609114"/>
              <a:gd name="connsiteY2" fmla="*/ 2024743 h 2024743"/>
              <a:gd name="connsiteX3" fmla="*/ 0 w 7609114"/>
              <a:gd name="connsiteY3" fmla="*/ 2024743 h 2024743"/>
              <a:gd name="connsiteX4" fmla="*/ 1147223 w 7609114"/>
              <a:gd name="connsiteY4" fmla="*/ 7020 h 2024743"/>
              <a:gd name="connsiteX0" fmla="*/ 1162213 w 7609114"/>
              <a:gd name="connsiteY0" fmla="*/ 0 h 2032713"/>
              <a:gd name="connsiteX1" fmla="*/ 7609114 w 7609114"/>
              <a:gd name="connsiteY1" fmla="*/ 7970 h 2032713"/>
              <a:gd name="connsiteX2" fmla="*/ 7609114 w 7609114"/>
              <a:gd name="connsiteY2" fmla="*/ 2032713 h 2032713"/>
              <a:gd name="connsiteX3" fmla="*/ 0 w 7609114"/>
              <a:gd name="connsiteY3" fmla="*/ 2032713 h 2032713"/>
              <a:gd name="connsiteX4" fmla="*/ 1162213 w 7609114"/>
              <a:gd name="connsiteY4" fmla="*/ 0 h 2032713"/>
              <a:gd name="connsiteX0" fmla="*/ 1162213 w 16318915"/>
              <a:gd name="connsiteY0" fmla="*/ 0 h 2032713"/>
              <a:gd name="connsiteX1" fmla="*/ 16318915 w 16318915"/>
              <a:gd name="connsiteY1" fmla="*/ 7970 h 2032713"/>
              <a:gd name="connsiteX2" fmla="*/ 7609114 w 16318915"/>
              <a:gd name="connsiteY2" fmla="*/ 2032713 h 2032713"/>
              <a:gd name="connsiteX3" fmla="*/ 0 w 16318915"/>
              <a:gd name="connsiteY3" fmla="*/ 2032713 h 2032713"/>
              <a:gd name="connsiteX4" fmla="*/ 1162213 w 16318915"/>
              <a:gd name="connsiteY4" fmla="*/ 0 h 2032713"/>
              <a:gd name="connsiteX0" fmla="*/ 1162213 w 16318915"/>
              <a:gd name="connsiteY0" fmla="*/ 0 h 2032713"/>
              <a:gd name="connsiteX1" fmla="*/ 16318915 w 16318915"/>
              <a:gd name="connsiteY1" fmla="*/ 7970 h 2032713"/>
              <a:gd name="connsiteX2" fmla="*/ 16278310 w 16318915"/>
              <a:gd name="connsiteY2" fmla="*/ 2032713 h 2032713"/>
              <a:gd name="connsiteX3" fmla="*/ 0 w 16318915"/>
              <a:gd name="connsiteY3" fmla="*/ 2032713 h 2032713"/>
              <a:gd name="connsiteX4" fmla="*/ 1162213 w 16318915"/>
              <a:gd name="connsiteY4" fmla="*/ 0 h 2032713"/>
              <a:gd name="connsiteX0" fmla="*/ 1162213 w 16298612"/>
              <a:gd name="connsiteY0" fmla="*/ 0 h 2032713"/>
              <a:gd name="connsiteX1" fmla="*/ 16298612 w 16298612"/>
              <a:gd name="connsiteY1" fmla="*/ 7970 h 2032713"/>
              <a:gd name="connsiteX2" fmla="*/ 16278310 w 16298612"/>
              <a:gd name="connsiteY2" fmla="*/ 2032713 h 2032713"/>
              <a:gd name="connsiteX3" fmla="*/ 0 w 16298612"/>
              <a:gd name="connsiteY3" fmla="*/ 2032713 h 2032713"/>
              <a:gd name="connsiteX4" fmla="*/ 1162213 w 16298612"/>
              <a:gd name="connsiteY4" fmla="*/ 0 h 203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98612" h="2032713">
                <a:moveTo>
                  <a:pt x="1162213" y="0"/>
                </a:moveTo>
                <a:lnTo>
                  <a:pt x="16298612" y="7970"/>
                </a:lnTo>
                <a:lnTo>
                  <a:pt x="16278310" y="2032713"/>
                </a:lnTo>
                <a:lnTo>
                  <a:pt x="0" y="2032713"/>
                </a:lnTo>
                <a:lnTo>
                  <a:pt x="1162213" y="0"/>
                </a:lnTo>
                <a:close/>
              </a:path>
            </a:pathLst>
          </a:custGeom>
          <a:solidFill>
            <a:srgbClr val="F7A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7CBC6"/>
              </a:solidFill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25DF0CD-A455-BA4B-BF89-D05E29AD99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741" y="901544"/>
            <a:ext cx="5881687" cy="516472"/>
          </a:xfrm>
        </p:spPr>
        <p:txBody>
          <a:bodyPr wrap="none" anchor="t" anchorCtr="0"/>
          <a:lstStyle>
            <a:lvl1pPr algn="l">
              <a:defRPr sz="3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Tahoma</a:t>
            </a:r>
            <a:r>
              <a:rPr lang="fr-FR" dirty="0"/>
              <a:t> 32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EA12200-7A99-074A-B74D-20CE68C36C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958" y="332249"/>
            <a:ext cx="1164301" cy="872197"/>
          </a:xfrm>
          <a:prstGeom prst="rect">
            <a:avLst/>
          </a:prstGeom>
        </p:spPr>
      </p:pic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57533C5A-7FD9-2A47-A9F6-BF5A4E18A2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2954" y="6353178"/>
            <a:ext cx="5649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F3D75-FCFB-0743-B0C1-09D62B5F6DAB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9AC7A4E7-9EF5-854F-ABA3-117321133F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10325"/>
            <a:ext cx="12192000" cy="447675"/>
          </a:xfrm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18" name="Espace réservé du texte 10">
            <a:extLst>
              <a:ext uri="{FF2B5EF4-FFF2-40B4-BE49-F238E27FC236}">
                <a16:creationId xmlns:a16="http://schemas.microsoft.com/office/drawing/2014/main" id="{2D0D96E6-521D-3449-BD8A-B913EA638A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7214" y="2028825"/>
            <a:ext cx="6629400" cy="3400425"/>
          </a:xfrm>
        </p:spPr>
        <p:txBody>
          <a:bodyPr/>
          <a:lstStyle>
            <a:lvl1pPr algn="just">
              <a:buNone/>
              <a:defRPr sz="18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algn="just">
              <a:buFont typeface="Wingdings" pitchFamily="2" charset="2"/>
              <a:buChar char="§"/>
              <a:defRPr sz="16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/>
              <a:t>Texte niveau 1 Arial 18</a:t>
            </a:r>
          </a:p>
          <a:p>
            <a:pPr lvl="1"/>
            <a:r>
              <a:rPr lang="fr-FR" dirty="0"/>
              <a:t>Texte niveau 2 Arial 16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B3D1283-5618-4996-A147-5C5DEF1296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89804" y="1999282"/>
            <a:ext cx="4706007" cy="348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74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- visuel -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161ADED-9298-E141-8E4A-52DC809EBB7A}"/>
              </a:ext>
            </a:extLst>
          </p:cNvPr>
          <p:cNvSpPr/>
          <p:nvPr userDrawn="1"/>
        </p:nvSpPr>
        <p:spPr>
          <a:xfrm>
            <a:off x="7746657" y="2017792"/>
            <a:ext cx="3992302" cy="347331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B31C190-ACBB-454B-8609-C7B82DFB7A3F}"/>
              </a:ext>
            </a:extLst>
          </p:cNvPr>
          <p:cNvSpPr/>
          <p:nvPr userDrawn="1"/>
        </p:nvSpPr>
        <p:spPr>
          <a:xfrm flipH="1" flipV="1">
            <a:off x="0" y="768348"/>
            <a:ext cx="6400800" cy="817563"/>
          </a:xfrm>
          <a:custGeom>
            <a:avLst/>
            <a:gdLst>
              <a:gd name="connsiteX0" fmla="*/ 0 w 7609114"/>
              <a:gd name="connsiteY0" fmla="*/ 0 h 2024743"/>
              <a:gd name="connsiteX1" fmla="*/ 7609114 w 7609114"/>
              <a:gd name="connsiteY1" fmla="*/ 0 h 2024743"/>
              <a:gd name="connsiteX2" fmla="*/ 7609114 w 7609114"/>
              <a:gd name="connsiteY2" fmla="*/ 2024743 h 2024743"/>
              <a:gd name="connsiteX3" fmla="*/ 0 w 7609114"/>
              <a:gd name="connsiteY3" fmla="*/ 2024743 h 2024743"/>
              <a:gd name="connsiteX4" fmla="*/ 0 w 7609114"/>
              <a:gd name="connsiteY4" fmla="*/ 0 h 2024743"/>
              <a:gd name="connsiteX0" fmla="*/ 899885 w 7609114"/>
              <a:gd name="connsiteY0" fmla="*/ 14515 h 2024743"/>
              <a:gd name="connsiteX1" fmla="*/ 7609114 w 7609114"/>
              <a:gd name="connsiteY1" fmla="*/ 0 h 2024743"/>
              <a:gd name="connsiteX2" fmla="*/ 7609114 w 7609114"/>
              <a:gd name="connsiteY2" fmla="*/ 2024743 h 2024743"/>
              <a:gd name="connsiteX3" fmla="*/ 0 w 7609114"/>
              <a:gd name="connsiteY3" fmla="*/ 2024743 h 2024743"/>
              <a:gd name="connsiteX4" fmla="*/ 899885 w 7609114"/>
              <a:gd name="connsiteY4" fmla="*/ 14515 h 2024743"/>
              <a:gd name="connsiteX0" fmla="*/ 1147223 w 7609114"/>
              <a:gd name="connsiteY0" fmla="*/ 7020 h 2024743"/>
              <a:gd name="connsiteX1" fmla="*/ 7609114 w 7609114"/>
              <a:gd name="connsiteY1" fmla="*/ 0 h 2024743"/>
              <a:gd name="connsiteX2" fmla="*/ 7609114 w 7609114"/>
              <a:gd name="connsiteY2" fmla="*/ 2024743 h 2024743"/>
              <a:gd name="connsiteX3" fmla="*/ 0 w 7609114"/>
              <a:gd name="connsiteY3" fmla="*/ 2024743 h 2024743"/>
              <a:gd name="connsiteX4" fmla="*/ 1147223 w 7609114"/>
              <a:gd name="connsiteY4" fmla="*/ 7020 h 2024743"/>
              <a:gd name="connsiteX0" fmla="*/ 1162213 w 7609114"/>
              <a:gd name="connsiteY0" fmla="*/ 0 h 2032713"/>
              <a:gd name="connsiteX1" fmla="*/ 7609114 w 7609114"/>
              <a:gd name="connsiteY1" fmla="*/ 7970 h 2032713"/>
              <a:gd name="connsiteX2" fmla="*/ 7609114 w 7609114"/>
              <a:gd name="connsiteY2" fmla="*/ 2032713 h 2032713"/>
              <a:gd name="connsiteX3" fmla="*/ 0 w 7609114"/>
              <a:gd name="connsiteY3" fmla="*/ 2032713 h 2032713"/>
              <a:gd name="connsiteX4" fmla="*/ 1162213 w 7609114"/>
              <a:gd name="connsiteY4" fmla="*/ 0 h 2032713"/>
              <a:gd name="connsiteX0" fmla="*/ 1162213 w 16318915"/>
              <a:gd name="connsiteY0" fmla="*/ 0 h 2032713"/>
              <a:gd name="connsiteX1" fmla="*/ 16318915 w 16318915"/>
              <a:gd name="connsiteY1" fmla="*/ 7970 h 2032713"/>
              <a:gd name="connsiteX2" fmla="*/ 7609114 w 16318915"/>
              <a:gd name="connsiteY2" fmla="*/ 2032713 h 2032713"/>
              <a:gd name="connsiteX3" fmla="*/ 0 w 16318915"/>
              <a:gd name="connsiteY3" fmla="*/ 2032713 h 2032713"/>
              <a:gd name="connsiteX4" fmla="*/ 1162213 w 16318915"/>
              <a:gd name="connsiteY4" fmla="*/ 0 h 2032713"/>
              <a:gd name="connsiteX0" fmla="*/ 1162213 w 16318915"/>
              <a:gd name="connsiteY0" fmla="*/ 0 h 2032713"/>
              <a:gd name="connsiteX1" fmla="*/ 16318915 w 16318915"/>
              <a:gd name="connsiteY1" fmla="*/ 7970 h 2032713"/>
              <a:gd name="connsiteX2" fmla="*/ 16278310 w 16318915"/>
              <a:gd name="connsiteY2" fmla="*/ 2032713 h 2032713"/>
              <a:gd name="connsiteX3" fmla="*/ 0 w 16318915"/>
              <a:gd name="connsiteY3" fmla="*/ 2032713 h 2032713"/>
              <a:gd name="connsiteX4" fmla="*/ 1162213 w 16318915"/>
              <a:gd name="connsiteY4" fmla="*/ 0 h 2032713"/>
              <a:gd name="connsiteX0" fmla="*/ 1162213 w 16298612"/>
              <a:gd name="connsiteY0" fmla="*/ 0 h 2032713"/>
              <a:gd name="connsiteX1" fmla="*/ 16298612 w 16298612"/>
              <a:gd name="connsiteY1" fmla="*/ 7970 h 2032713"/>
              <a:gd name="connsiteX2" fmla="*/ 16278310 w 16298612"/>
              <a:gd name="connsiteY2" fmla="*/ 2032713 h 2032713"/>
              <a:gd name="connsiteX3" fmla="*/ 0 w 16298612"/>
              <a:gd name="connsiteY3" fmla="*/ 2032713 h 2032713"/>
              <a:gd name="connsiteX4" fmla="*/ 1162213 w 16298612"/>
              <a:gd name="connsiteY4" fmla="*/ 0 h 203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98612" h="2032713">
                <a:moveTo>
                  <a:pt x="1162213" y="0"/>
                </a:moveTo>
                <a:lnTo>
                  <a:pt x="16298612" y="7970"/>
                </a:lnTo>
                <a:lnTo>
                  <a:pt x="16278310" y="2032713"/>
                </a:lnTo>
                <a:lnTo>
                  <a:pt x="0" y="2032713"/>
                </a:lnTo>
                <a:lnTo>
                  <a:pt x="116221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7CBC6"/>
              </a:solidFill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25DF0CD-A455-BA4B-BF89-D05E29AD99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741" y="918893"/>
            <a:ext cx="5881687" cy="516472"/>
          </a:xfrm>
        </p:spPr>
        <p:txBody>
          <a:bodyPr wrap="none" anchor="t" anchorCtr="0"/>
          <a:lstStyle>
            <a:lvl1pPr algn="l">
              <a:defRPr sz="3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Tahoma</a:t>
            </a:r>
            <a:r>
              <a:rPr lang="fr-FR" dirty="0"/>
              <a:t> 32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EA12200-7A99-074A-B74D-20CE68C36C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958" y="332249"/>
            <a:ext cx="1164301" cy="872197"/>
          </a:xfrm>
          <a:prstGeom prst="rect">
            <a:avLst/>
          </a:prstGeom>
        </p:spPr>
      </p:pic>
      <p:pic>
        <p:nvPicPr>
          <p:cNvPr id="15" name="Image 14" descr="Une image contenant personne, intérieur&#10;&#10;Description générée automatiquement">
            <a:extLst>
              <a:ext uri="{FF2B5EF4-FFF2-40B4-BE49-F238E27FC236}">
                <a16:creationId xmlns:a16="http://schemas.microsoft.com/office/drawing/2014/main" id="{566F5E3C-0F1D-5B4E-98D1-0AB65CB4A0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7966" y="2201175"/>
            <a:ext cx="3929876" cy="3454539"/>
          </a:xfrm>
          <a:prstGeom prst="rect">
            <a:avLst/>
          </a:prstGeom>
        </p:spPr>
      </p:pic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9E725CD0-B6E3-8D44-AC32-2B83866FEA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2954" y="6353178"/>
            <a:ext cx="5649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F3D75-FCFB-0743-B0C1-09D62B5F6DAB}" type="slidenum">
              <a:rPr lang="fr-FR" smtClean="0"/>
              <a:t>‹N°›</a:t>
            </a:fld>
            <a:endParaRPr lang="fr-FR"/>
          </a:p>
        </p:txBody>
      </p:sp>
      <p:sp>
        <p:nvSpPr>
          <p:cNvPr id="18" name="Espace réservé du texte 11">
            <a:extLst>
              <a:ext uri="{FF2B5EF4-FFF2-40B4-BE49-F238E27FC236}">
                <a16:creationId xmlns:a16="http://schemas.microsoft.com/office/drawing/2014/main" id="{2224753A-65FF-314D-B936-027BB283AC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10325"/>
            <a:ext cx="12192000" cy="447675"/>
          </a:xfrm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37792A77-CE2F-404B-81D9-B8C24A08A5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7214" y="2028825"/>
            <a:ext cx="6629400" cy="3400425"/>
          </a:xfrm>
        </p:spPr>
        <p:txBody>
          <a:bodyPr/>
          <a:lstStyle>
            <a:lvl1pPr algn="just">
              <a:buNone/>
              <a:defRPr sz="18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algn="just">
              <a:buFont typeface="Wingdings" pitchFamily="2" charset="2"/>
              <a:buChar char="§"/>
              <a:defRPr sz="16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/>
              <a:t>Texte niveau 1 Arial 18</a:t>
            </a:r>
          </a:p>
          <a:p>
            <a:pPr lvl="1"/>
            <a:r>
              <a:rPr lang="fr-FR" dirty="0"/>
              <a:t>Texte niveau 2 Arial 16</a:t>
            </a:r>
          </a:p>
        </p:txBody>
      </p:sp>
    </p:spTree>
    <p:extLst>
      <p:ext uri="{BB962C8B-B14F-4D97-AF65-F5344CB8AC3E}">
        <p14:creationId xmlns:p14="http://schemas.microsoft.com/office/powerpoint/2010/main" val="3412854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-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B31C190-ACBB-454B-8609-C7B82DFB7A3F}"/>
              </a:ext>
            </a:extLst>
          </p:cNvPr>
          <p:cNvSpPr/>
          <p:nvPr userDrawn="1"/>
        </p:nvSpPr>
        <p:spPr>
          <a:xfrm flipH="1" flipV="1">
            <a:off x="0" y="768348"/>
            <a:ext cx="6400800" cy="817563"/>
          </a:xfrm>
          <a:custGeom>
            <a:avLst/>
            <a:gdLst>
              <a:gd name="connsiteX0" fmla="*/ 0 w 7609114"/>
              <a:gd name="connsiteY0" fmla="*/ 0 h 2024743"/>
              <a:gd name="connsiteX1" fmla="*/ 7609114 w 7609114"/>
              <a:gd name="connsiteY1" fmla="*/ 0 h 2024743"/>
              <a:gd name="connsiteX2" fmla="*/ 7609114 w 7609114"/>
              <a:gd name="connsiteY2" fmla="*/ 2024743 h 2024743"/>
              <a:gd name="connsiteX3" fmla="*/ 0 w 7609114"/>
              <a:gd name="connsiteY3" fmla="*/ 2024743 h 2024743"/>
              <a:gd name="connsiteX4" fmla="*/ 0 w 7609114"/>
              <a:gd name="connsiteY4" fmla="*/ 0 h 2024743"/>
              <a:gd name="connsiteX0" fmla="*/ 899885 w 7609114"/>
              <a:gd name="connsiteY0" fmla="*/ 14515 h 2024743"/>
              <a:gd name="connsiteX1" fmla="*/ 7609114 w 7609114"/>
              <a:gd name="connsiteY1" fmla="*/ 0 h 2024743"/>
              <a:gd name="connsiteX2" fmla="*/ 7609114 w 7609114"/>
              <a:gd name="connsiteY2" fmla="*/ 2024743 h 2024743"/>
              <a:gd name="connsiteX3" fmla="*/ 0 w 7609114"/>
              <a:gd name="connsiteY3" fmla="*/ 2024743 h 2024743"/>
              <a:gd name="connsiteX4" fmla="*/ 899885 w 7609114"/>
              <a:gd name="connsiteY4" fmla="*/ 14515 h 2024743"/>
              <a:gd name="connsiteX0" fmla="*/ 1147223 w 7609114"/>
              <a:gd name="connsiteY0" fmla="*/ 7020 h 2024743"/>
              <a:gd name="connsiteX1" fmla="*/ 7609114 w 7609114"/>
              <a:gd name="connsiteY1" fmla="*/ 0 h 2024743"/>
              <a:gd name="connsiteX2" fmla="*/ 7609114 w 7609114"/>
              <a:gd name="connsiteY2" fmla="*/ 2024743 h 2024743"/>
              <a:gd name="connsiteX3" fmla="*/ 0 w 7609114"/>
              <a:gd name="connsiteY3" fmla="*/ 2024743 h 2024743"/>
              <a:gd name="connsiteX4" fmla="*/ 1147223 w 7609114"/>
              <a:gd name="connsiteY4" fmla="*/ 7020 h 2024743"/>
              <a:gd name="connsiteX0" fmla="*/ 1162213 w 7609114"/>
              <a:gd name="connsiteY0" fmla="*/ 0 h 2032713"/>
              <a:gd name="connsiteX1" fmla="*/ 7609114 w 7609114"/>
              <a:gd name="connsiteY1" fmla="*/ 7970 h 2032713"/>
              <a:gd name="connsiteX2" fmla="*/ 7609114 w 7609114"/>
              <a:gd name="connsiteY2" fmla="*/ 2032713 h 2032713"/>
              <a:gd name="connsiteX3" fmla="*/ 0 w 7609114"/>
              <a:gd name="connsiteY3" fmla="*/ 2032713 h 2032713"/>
              <a:gd name="connsiteX4" fmla="*/ 1162213 w 7609114"/>
              <a:gd name="connsiteY4" fmla="*/ 0 h 2032713"/>
              <a:gd name="connsiteX0" fmla="*/ 1162213 w 16318915"/>
              <a:gd name="connsiteY0" fmla="*/ 0 h 2032713"/>
              <a:gd name="connsiteX1" fmla="*/ 16318915 w 16318915"/>
              <a:gd name="connsiteY1" fmla="*/ 7970 h 2032713"/>
              <a:gd name="connsiteX2" fmla="*/ 7609114 w 16318915"/>
              <a:gd name="connsiteY2" fmla="*/ 2032713 h 2032713"/>
              <a:gd name="connsiteX3" fmla="*/ 0 w 16318915"/>
              <a:gd name="connsiteY3" fmla="*/ 2032713 h 2032713"/>
              <a:gd name="connsiteX4" fmla="*/ 1162213 w 16318915"/>
              <a:gd name="connsiteY4" fmla="*/ 0 h 2032713"/>
              <a:gd name="connsiteX0" fmla="*/ 1162213 w 16318915"/>
              <a:gd name="connsiteY0" fmla="*/ 0 h 2032713"/>
              <a:gd name="connsiteX1" fmla="*/ 16318915 w 16318915"/>
              <a:gd name="connsiteY1" fmla="*/ 7970 h 2032713"/>
              <a:gd name="connsiteX2" fmla="*/ 16278310 w 16318915"/>
              <a:gd name="connsiteY2" fmla="*/ 2032713 h 2032713"/>
              <a:gd name="connsiteX3" fmla="*/ 0 w 16318915"/>
              <a:gd name="connsiteY3" fmla="*/ 2032713 h 2032713"/>
              <a:gd name="connsiteX4" fmla="*/ 1162213 w 16318915"/>
              <a:gd name="connsiteY4" fmla="*/ 0 h 2032713"/>
              <a:gd name="connsiteX0" fmla="*/ 1162213 w 16298612"/>
              <a:gd name="connsiteY0" fmla="*/ 0 h 2032713"/>
              <a:gd name="connsiteX1" fmla="*/ 16298612 w 16298612"/>
              <a:gd name="connsiteY1" fmla="*/ 7970 h 2032713"/>
              <a:gd name="connsiteX2" fmla="*/ 16278310 w 16298612"/>
              <a:gd name="connsiteY2" fmla="*/ 2032713 h 2032713"/>
              <a:gd name="connsiteX3" fmla="*/ 0 w 16298612"/>
              <a:gd name="connsiteY3" fmla="*/ 2032713 h 2032713"/>
              <a:gd name="connsiteX4" fmla="*/ 1162213 w 16298612"/>
              <a:gd name="connsiteY4" fmla="*/ 0 h 203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98612" h="2032713">
                <a:moveTo>
                  <a:pt x="1162213" y="0"/>
                </a:moveTo>
                <a:lnTo>
                  <a:pt x="16298612" y="7970"/>
                </a:lnTo>
                <a:lnTo>
                  <a:pt x="16278310" y="2032713"/>
                </a:lnTo>
                <a:lnTo>
                  <a:pt x="0" y="2032713"/>
                </a:lnTo>
                <a:lnTo>
                  <a:pt x="1162213" y="0"/>
                </a:lnTo>
                <a:close/>
              </a:path>
            </a:pathLst>
          </a:custGeom>
          <a:solidFill>
            <a:srgbClr val="87C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7CBC6"/>
              </a:solidFill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25DF0CD-A455-BA4B-BF89-D05E29AD99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740" y="909364"/>
            <a:ext cx="5689259" cy="535531"/>
          </a:xfrm>
        </p:spPr>
        <p:txBody>
          <a:bodyPr wrap="square" anchor="ctr" anchorCtr="0">
            <a:spAutoFit/>
          </a:bodyPr>
          <a:lstStyle>
            <a:lvl1pPr algn="l">
              <a:defRPr sz="3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Tahoma</a:t>
            </a:r>
            <a:r>
              <a:rPr lang="fr-FR" dirty="0"/>
              <a:t> 32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EA12200-7A99-074A-B74D-20CE68C36C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958" y="332249"/>
            <a:ext cx="1164301" cy="872197"/>
          </a:xfrm>
          <a:prstGeom prst="rect">
            <a:avLst/>
          </a:prstGeom>
        </p:spPr>
      </p:pic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17FD127E-298B-4849-B833-B828C0A5C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2954" y="6353178"/>
            <a:ext cx="5649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F3D75-FCFB-0743-B0C1-09D62B5F6DAB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7FB6269D-3FBF-CD4E-8DA5-CEB65B540E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10325"/>
            <a:ext cx="12192000" cy="447675"/>
          </a:xfrm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E95E2ADC-39B4-A34D-B59B-CADC5BE18A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7214" y="2028825"/>
            <a:ext cx="10615740" cy="3400425"/>
          </a:xfrm>
        </p:spPr>
        <p:txBody>
          <a:bodyPr/>
          <a:lstStyle>
            <a:lvl1pPr algn="just">
              <a:buNone/>
              <a:defRPr sz="18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algn="just">
              <a:buFont typeface="Wingdings" pitchFamily="2" charset="2"/>
              <a:buChar char="§"/>
              <a:defRPr sz="16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/>
              <a:t>Texte niveau 1 Arial 18</a:t>
            </a:r>
          </a:p>
          <a:p>
            <a:pPr lvl="1"/>
            <a:r>
              <a:rPr lang="fr-FR" dirty="0"/>
              <a:t>Texte niveau 2 Arial 16</a:t>
            </a:r>
          </a:p>
        </p:txBody>
      </p:sp>
    </p:spTree>
    <p:extLst>
      <p:ext uri="{BB962C8B-B14F-4D97-AF65-F5344CB8AC3E}">
        <p14:creationId xmlns:p14="http://schemas.microsoft.com/office/powerpoint/2010/main" val="4196733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-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B31C190-ACBB-454B-8609-C7B82DFB7A3F}"/>
              </a:ext>
            </a:extLst>
          </p:cNvPr>
          <p:cNvSpPr/>
          <p:nvPr userDrawn="1"/>
        </p:nvSpPr>
        <p:spPr>
          <a:xfrm flipH="1" flipV="1">
            <a:off x="0" y="768348"/>
            <a:ext cx="6400800" cy="817563"/>
          </a:xfrm>
          <a:custGeom>
            <a:avLst/>
            <a:gdLst>
              <a:gd name="connsiteX0" fmla="*/ 0 w 7609114"/>
              <a:gd name="connsiteY0" fmla="*/ 0 h 2024743"/>
              <a:gd name="connsiteX1" fmla="*/ 7609114 w 7609114"/>
              <a:gd name="connsiteY1" fmla="*/ 0 h 2024743"/>
              <a:gd name="connsiteX2" fmla="*/ 7609114 w 7609114"/>
              <a:gd name="connsiteY2" fmla="*/ 2024743 h 2024743"/>
              <a:gd name="connsiteX3" fmla="*/ 0 w 7609114"/>
              <a:gd name="connsiteY3" fmla="*/ 2024743 h 2024743"/>
              <a:gd name="connsiteX4" fmla="*/ 0 w 7609114"/>
              <a:gd name="connsiteY4" fmla="*/ 0 h 2024743"/>
              <a:gd name="connsiteX0" fmla="*/ 899885 w 7609114"/>
              <a:gd name="connsiteY0" fmla="*/ 14515 h 2024743"/>
              <a:gd name="connsiteX1" fmla="*/ 7609114 w 7609114"/>
              <a:gd name="connsiteY1" fmla="*/ 0 h 2024743"/>
              <a:gd name="connsiteX2" fmla="*/ 7609114 w 7609114"/>
              <a:gd name="connsiteY2" fmla="*/ 2024743 h 2024743"/>
              <a:gd name="connsiteX3" fmla="*/ 0 w 7609114"/>
              <a:gd name="connsiteY3" fmla="*/ 2024743 h 2024743"/>
              <a:gd name="connsiteX4" fmla="*/ 899885 w 7609114"/>
              <a:gd name="connsiteY4" fmla="*/ 14515 h 2024743"/>
              <a:gd name="connsiteX0" fmla="*/ 1147223 w 7609114"/>
              <a:gd name="connsiteY0" fmla="*/ 7020 h 2024743"/>
              <a:gd name="connsiteX1" fmla="*/ 7609114 w 7609114"/>
              <a:gd name="connsiteY1" fmla="*/ 0 h 2024743"/>
              <a:gd name="connsiteX2" fmla="*/ 7609114 w 7609114"/>
              <a:gd name="connsiteY2" fmla="*/ 2024743 h 2024743"/>
              <a:gd name="connsiteX3" fmla="*/ 0 w 7609114"/>
              <a:gd name="connsiteY3" fmla="*/ 2024743 h 2024743"/>
              <a:gd name="connsiteX4" fmla="*/ 1147223 w 7609114"/>
              <a:gd name="connsiteY4" fmla="*/ 7020 h 2024743"/>
              <a:gd name="connsiteX0" fmla="*/ 1162213 w 7609114"/>
              <a:gd name="connsiteY0" fmla="*/ 0 h 2032713"/>
              <a:gd name="connsiteX1" fmla="*/ 7609114 w 7609114"/>
              <a:gd name="connsiteY1" fmla="*/ 7970 h 2032713"/>
              <a:gd name="connsiteX2" fmla="*/ 7609114 w 7609114"/>
              <a:gd name="connsiteY2" fmla="*/ 2032713 h 2032713"/>
              <a:gd name="connsiteX3" fmla="*/ 0 w 7609114"/>
              <a:gd name="connsiteY3" fmla="*/ 2032713 h 2032713"/>
              <a:gd name="connsiteX4" fmla="*/ 1162213 w 7609114"/>
              <a:gd name="connsiteY4" fmla="*/ 0 h 2032713"/>
              <a:gd name="connsiteX0" fmla="*/ 1162213 w 16318915"/>
              <a:gd name="connsiteY0" fmla="*/ 0 h 2032713"/>
              <a:gd name="connsiteX1" fmla="*/ 16318915 w 16318915"/>
              <a:gd name="connsiteY1" fmla="*/ 7970 h 2032713"/>
              <a:gd name="connsiteX2" fmla="*/ 7609114 w 16318915"/>
              <a:gd name="connsiteY2" fmla="*/ 2032713 h 2032713"/>
              <a:gd name="connsiteX3" fmla="*/ 0 w 16318915"/>
              <a:gd name="connsiteY3" fmla="*/ 2032713 h 2032713"/>
              <a:gd name="connsiteX4" fmla="*/ 1162213 w 16318915"/>
              <a:gd name="connsiteY4" fmla="*/ 0 h 2032713"/>
              <a:gd name="connsiteX0" fmla="*/ 1162213 w 16318915"/>
              <a:gd name="connsiteY0" fmla="*/ 0 h 2032713"/>
              <a:gd name="connsiteX1" fmla="*/ 16318915 w 16318915"/>
              <a:gd name="connsiteY1" fmla="*/ 7970 h 2032713"/>
              <a:gd name="connsiteX2" fmla="*/ 16278310 w 16318915"/>
              <a:gd name="connsiteY2" fmla="*/ 2032713 h 2032713"/>
              <a:gd name="connsiteX3" fmla="*/ 0 w 16318915"/>
              <a:gd name="connsiteY3" fmla="*/ 2032713 h 2032713"/>
              <a:gd name="connsiteX4" fmla="*/ 1162213 w 16318915"/>
              <a:gd name="connsiteY4" fmla="*/ 0 h 2032713"/>
              <a:gd name="connsiteX0" fmla="*/ 1162213 w 16298612"/>
              <a:gd name="connsiteY0" fmla="*/ 0 h 2032713"/>
              <a:gd name="connsiteX1" fmla="*/ 16298612 w 16298612"/>
              <a:gd name="connsiteY1" fmla="*/ 7970 h 2032713"/>
              <a:gd name="connsiteX2" fmla="*/ 16278310 w 16298612"/>
              <a:gd name="connsiteY2" fmla="*/ 2032713 h 2032713"/>
              <a:gd name="connsiteX3" fmla="*/ 0 w 16298612"/>
              <a:gd name="connsiteY3" fmla="*/ 2032713 h 2032713"/>
              <a:gd name="connsiteX4" fmla="*/ 1162213 w 16298612"/>
              <a:gd name="connsiteY4" fmla="*/ 0 h 203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98612" h="2032713">
                <a:moveTo>
                  <a:pt x="1162213" y="0"/>
                </a:moveTo>
                <a:lnTo>
                  <a:pt x="16298612" y="7970"/>
                </a:lnTo>
                <a:lnTo>
                  <a:pt x="16278310" y="2032713"/>
                </a:lnTo>
                <a:lnTo>
                  <a:pt x="0" y="2032713"/>
                </a:lnTo>
                <a:lnTo>
                  <a:pt x="1162213" y="0"/>
                </a:lnTo>
                <a:close/>
              </a:path>
            </a:pathLst>
          </a:custGeom>
          <a:solidFill>
            <a:srgbClr val="EA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7CBC6"/>
              </a:solidFill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25DF0CD-A455-BA4B-BF89-D05E29AD99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741" y="889527"/>
            <a:ext cx="5881687" cy="516472"/>
          </a:xfrm>
        </p:spPr>
        <p:txBody>
          <a:bodyPr wrap="none" anchor="t" anchorCtr="0"/>
          <a:lstStyle>
            <a:lvl1pPr algn="l">
              <a:defRPr sz="3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Tahoma</a:t>
            </a:r>
            <a:r>
              <a:rPr lang="fr-FR" dirty="0"/>
              <a:t> 32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EA12200-7A99-074A-B74D-20CE68C36C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958" y="332249"/>
            <a:ext cx="1164301" cy="872197"/>
          </a:xfrm>
          <a:prstGeom prst="rect">
            <a:avLst/>
          </a:prstGeom>
        </p:spPr>
      </p:pic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5B71258E-28F2-D040-A84C-C23BBCEFC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2954" y="6353178"/>
            <a:ext cx="5649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F3D75-FCFB-0743-B0C1-09D62B5F6DAB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Espace réservé du texte 11">
            <a:extLst>
              <a:ext uri="{FF2B5EF4-FFF2-40B4-BE49-F238E27FC236}">
                <a16:creationId xmlns:a16="http://schemas.microsoft.com/office/drawing/2014/main" id="{3C8A79A4-9BB3-7F4C-BC79-FBC11B75B6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10325"/>
            <a:ext cx="12192000" cy="447675"/>
          </a:xfrm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18" name="Espace réservé du texte 10">
            <a:extLst>
              <a:ext uri="{FF2B5EF4-FFF2-40B4-BE49-F238E27FC236}">
                <a16:creationId xmlns:a16="http://schemas.microsoft.com/office/drawing/2014/main" id="{3F73843D-AC31-E74B-8EC5-1F281A6BC7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7214" y="2028825"/>
            <a:ext cx="10615740" cy="3400425"/>
          </a:xfrm>
        </p:spPr>
        <p:txBody>
          <a:bodyPr/>
          <a:lstStyle>
            <a:lvl1pPr algn="just">
              <a:buNone/>
              <a:defRPr sz="18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algn="just">
              <a:buFont typeface="Wingdings" pitchFamily="2" charset="2"/>
              <a:buChar char="§"/>
              <a:defRPr sz="16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/>
              <a:t>Texte niveau 1 Arial 18</a:t>
            </a:r>
          </a:p>
          <a:p>
            <a:pPr lvl="1"/>
            <a:r>
              <a:rPr lang="fr-FR" dirty="0"/>
              <a:t>Texte niveau 2 Arial 16</a:t>
            </a:r>
          </a:p>
        </p:txBody>
      </p:sp>
    </p:spTree>
    <p:extLst>
      <p:ext uri="{BB962C8B-B14F-4D97-AF65-F5344CB8AC3E}">
        <p14:creationId xmlns:p14="http://schemas.microsoft.com/office/powerpoint/2010/main" val="336697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-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B31C190-ACBB-454B-8609-C7B82DFB7A3F}"/>
              </a:ext>
            </a:extLst>
          </p:cNvPr>
          <p:cNvSpPr/>
          <p:nvPr userDrawn="1"/>
        </p:nvSpPr>
        <p:spPr>
          <a:xfrm flipH="1" flipV="1">
            <a:off x="0" y="768348"/>
            <a:ext cx="6400800" cy="817563"/>
          </a:xfrm>
          <a:custGeom>
            <a:avLst/>
            <a:gdLst>
              <a:gd name="connsiteX0" fmla="*/ 0 w 7609114"/>
              <a:gd name="connsiteY0" fmla="*/ 0 h 2024743"/>
              <a:gd name="connsiteX1" fmla="*/ 7609114 w 7609114"/>
              <a:gd name="connsiteY1" fmla="*/ 0 h 2024743"/>
              <a:gd name="connsiteX2" fmla="*/ 7609114 w 7609114"/>
              <a:gd name="connsiteY2" fmla="*/ 2024743 h 2024743"/>
              <a:gd name="connsiteX3" fmla="*/ 0 w 7609114"/>
              <a:gd name="connsiteY3" fmla="*/ 2024743 h 2024743"/>
              <a:gd name="connsiteX4" fmla="*/ 0 w 7609114"/>
              <a:gd name="connsiteY4" fmla="*/ 0 h 2024743"/>
              <a:gd name="connsiteX0" fmla="*/ 899885 w 7609114"/>
              <a:gd name="connsiteY0" fmla="*/ 14515 h 2024743"/>
              <a:gd name="connsiteX1" fmla="*/ 7609114 w 7609114"/>
              <a:gd name="connsiteY1" fmla="*/ 0 h 2024743"/>
              <a:gd name="connsiteX2" fmla="*/ 7609114 w 7609114"/>
              <a:gd name="connsiteY2" fmla="*/ 2024743 h 2024743"/>
              <a:gd name="connsiteX3" fmla="*/ 0 w 7609114"/>
              <a:gd name="connsiteY3" fmla="*/ 2024743 h 2024743"/>
              <a:gd name="connsiteX4" fmla="*/ 899885 w 7609114"/>
              <a:gd name="connsiteY4" fmla="*/ 14515 h 2024743"/>
              <a:gd name="connsiteX0" fmla="*/ 1147223 w 7609114"/>
              <a:gd name="connsiteY0" fmla="*/ 7020 h 2024743"/>
              <a:gd name="connsiteX1" fmla="*/ 7609114 w 7609114"/>
              <a:gd name="connsiteY1" fmla="*/ 0 h 2024743"/>
              <a:gd name="connsiteX2" fmla="*/ 7609114 w 7609114"/>
              <a:gd name="connsiteY2" fmla="*/ 2024743 h 2024743"/>
              <a:gd name="connsiteX3" fmla="*/ 0 w 7609114"/>
              <a:gd name="connsiteY3" fmla="*/ 2024743 h 2024743"/>
              <a:gd name="connsiteX4" fmla="*/ 1147223 w 7609114"/>
              <a:gd name="connsiteY4" fmla="*/ 7020 h 2024743"/>
              <a:gd name="connsiteX0" fmla="*/ 1162213 w 7609114"/>
              <a:gd name="connsiteY0" fmla="*/ 0 h 2032713"/>
              <a:gd name="connsiteX1" fmla="*/ 7609114 w 7609114"/>
              <a:gd name="connsiteY1" fmla="*/ 7970 h 2032713"/>
              <a:gd name="connsiteX2" fmla="*/ 7609114 w 7609114"/>
              <a:gd name="connsiteY2" fmla="*/ 2032713 h 2032713"/>
              <a:gd name="connsiteX3" fmla="*/ 0 w 7609114"/>
              <a:gd name="connsiteY3" fmla="*/ 2032713 h 2032713"/>
              <a:gd name="connsiteX4" fmla="*/ 1162213 w 7609114"/>
              <a:gd name="connsiteY4" fmla="*/ 0 h 2032713"/>
              <a:gd name="connsiteX0" fmla="*/ 1162213 w 16318915"/>
              <a:gd name="connsiteY0" fmla="*/ 0 h 2032713"/>
              <a:gd name="connsiteX1" fmla="*/ 16318915 w 16318915"/>
              <a:gd name="connsiteY1" fmla="*/ 7970 h 2032713"/>
              <a:gd name="connsiteX2" fmla="*/ 7609114 w 16318915"/>
              <a:gd name="connsiteY2" fmla="*/ 2032713 h 2032713"/>
              <a:gd name="connsiteX3" fmla="*/ 0 w 16318915"/>
              <a:gd name="connsiteY3" fmla="*/ 2032713 h 2032713"/>
              <a:gd name="connsiteX4" fmla="*/ 1162213 w 16318915"/>
              <a:gd name="connsiteY4" fmla="*/ 0 h 2032713"/>
              <a:gd name="connsiteX0" fmla="*/ 1162213 w 16318915"/>
              <a:gd name="connsiteY0" fmla="*/ 0 h 2032713"/>
              <a:gd name="connsiteX1" fmla="*/ 16318915 w 16318915"/>
              <a:gd name="connsiteY1" fmla="*/ 7970 h 2032713"/>
              <a:gd name="connsiteX2" fmla="*/ 16278310 w 16318915"/>
              <a:gd name="connsiteY2" fmla="*/ 2032713 h 2032713"/>
              <a:gd name="connsiteX3" fmla="*/ 0 w 16318915"/>
              <a:gd name="connsiteY3" fmla="*/ 2032713 h 2032713"/>
              <a:gd name="connsiteX4" fmla="*/ 1162213 w 16318915"/>
              <a:gd name="connsiteY4" fmla="*/ 0 h 2032713"/>
              <a:gd name="connsiteX0" fmla="*/ 1162213 w 16298612"/>
              <a:gd name="connsiteY0" fmla="*/ 0 h 2032713"/>
              <a:gd name="connsiteX1" fmla="*/ 16298612 w 16298612"/>
              <a:gd name="connsiteY1" fmla="*/ 7970 h 2032713"/>
              <a:gd name="connsiteX2" fmla="*/ 16278310 w 16298612"/>
              <a:gd name="connsiteY2" fmla="*/ 2032713 h 2032713"/>
              <a:gd name="connsiteX3" fmla="*/ 0 w 16298612"/>
              <a:gd name="connsiteY3" fmla="*/ 2032713 h 2032713"/>
              <a:gd name="connsiteX4" fmla="*/ 1162213 w 16298612"/>
              <a:gd name="connsiteY4" fmla="*/ 0 h 203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98612" h="2032713">
                <a:moveTo>
                  <a:pt x="1162213" y="0"/>
                </a:moveTo>
                <a:lnTo>
                  <a:pt x="16298612" y="7970"/>
                </a:lnTo>
                <a:lnTo>
                  <a:pt x="16278310" y="2032713"/>
                </a:lnTo>
                <a:lnTo>
                  <a:pt x="0" y="2032713"/>
                </a:lnTo>
                <a:lnTo>
                  <a:pt x="1162213" y="0"/>
                </a:lnTo>
                <a:close/>
              </a:path>
            </a:pathLst>
          </a:custGeom>
          <a:solidFill>
            <a:srgbClr val="F7A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7CBC6"/>
              </a:solidFill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25DF0CD-A455-BA4B-BF89-D05E29AD99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741" y="901544"/>
            <a:ext cx="5881687" cy="516472"/>
          </a:xfrm>
        </p:spPr>
        <p:txBody>
          <a:bodyPr wrap="none" anchor="t" anchorCtr="0"/>
          <a:lstStyle>
            <a:lvl1pPr algn="l">
              <a:defRPr sz="3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Tahoma</a:t>
            </a:r>
            <a:r>
              <a:rPr lang="fr-FR" dirty="0"/>
              <a:t> 32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EA12200-7A99-074A-B74D-20CE68C36C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958" y="332249"/>
            <a:ext cx="1164301" cy="872197"/>
          </a:xfrm>
          <a:prstGeom prst="rect">
            <a:avLst/>
          </a:prstGeom>
        </p:spPr>
      </p:pic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73675B0D-4AF3-7C4B-AFBC-83CE00494E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2954" y="6353178"/>
            <a:ext cx="5649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F3D75-FCFB-0743-B0C1-09D62B5F6DAB}" type="slidenum">
              <a:rPr lang="fr-FR" smtClean="0"/>
              <a:t>‹N°›</a:t>
            </a:fld>
            <a:endParaRPr lang="fr-FR"/>
          </a:p>
        </p:txBody>
      </p:sp>
      <p:sp>
        <p:nvSpPr>
          <p:cNvPr id="18" name="Espace réservé du texte 11">
            <a:extLst>
              <a:ext uri="{FF2B5EF4-FFF2-40B4-BE49-F238E27FC236}">
                <a16:creationId xmlns:a16="http://schemas.microsoft.com/office/drawing/2014/main" id="{A6F1AE52-6C99-694B-83AB-21209C16A4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10325"/>
            <a:ext cx="12192000" cy="447675"/>
          </a:xfrm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9B0306EF-08A2-5C48-AAFD-9A8C108FC0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7214" y="2028825"/>
            <a:ext cx="10615740" cy="3400425"/>
          </a:xfrm>
        </p:spPr>
        <p:txBody>
          <a:bodyPr/>
          <a:lstStyle>
            <a:lvl1pPr algn="just">
              <a:buNone/>
              <a:defRPr sz="18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algn="just">
              <a:buFont typeface="Wingdings" pitchFamily="2" charset="2"/>
              <a:buChar char="§"/>
              <a:defRPr sz="16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/>
              <a:t>Texte niveau 1 Arial 18</a:t>
            </a:r>
          </a:p>
          <a:p>
            <a:pPr lvl="1"/>
            <a:r>
              <a:rPr lang="fr-FR" dirty="0"/>
              <a:t>Texte niveau 2 Arial 16</a:t>
            </a:r>
          </a:p>
        </p:txBody>
      </p:sp>
    </p:spTree>
    <p:extLst>
      <p:ext uri="{BB962C8B-B14F-4D97-AF65-F5344CB8AC3E}">
        <p14:creationId xmlns:p14="http://schemas.microsoft.com/office/powerpoint/2010/main" val="857817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79DB06F-26C9-B445-B3B7-C41541215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227E5B1-FF6E-E946-97C0-92CB4A8BE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9D6212-C9A6-8942-982F-FF7969B9BC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1B30EF-6F8D-FB4B-ACF8-7D6C96725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6DA7EB-C171-0645-8379-7D0DE53F24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10312"/>
            <a:ext cx="5623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F3D75-FCFB-0743-B0C1-09D62B5F6D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68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70" r:id="rId11"/>
    <p:sldLayoutId id="2147483667" r:id="rId12"/>
    <p:sldLayoutId id="2147483668" r:id="rId13"/>
    <p:sldLayoutId id="2147483669" r:id="rId14"/>
    <p:sldLayoutId id="2147483652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375F4B-9997-434E-8E4B-446713B1D8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3B17782-F1F5-47D4-98DE-F28075CFB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5F3D75-FCFB-0743-B0C1-09D62B5F6DAB}" type="slidenum">
              <a:rPr lang="fr-FR" smtClean="0"/>
              <a:t>0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5A1EC23-C8B7-4064-8CA2-892B34BF7E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F36407E-B469-420F-B7D1-0B1CE18342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935EA57-1870-468D-B308-4B9C89870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04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14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8E68A3-E935-42B0-8DC1-984C31D7DB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Organigramme global 150 ans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F52E80-63D0-4928-90FF-23BB47E59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5F3D75-FCFB-0743-B0C1-09D62B5F6DAB}" type="slidenum">
              <a:rPr lang="fr-FR" smtClean="0"/>
              <a:t>9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6452DBA-4752-486B-898A-FCEFB48C7E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665C4E1-7B2B-4001-B419-1A46962E3F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L’opération globale 150 ans est dotée de plusieurs comités au rôle bien défini :</a:t>
            </a:r>
          </a:p>
          <a:p>
            <a:pPr marL="457200" lvl="1" indent="0">
              <a:buNone/>
            </a:pPr>
            <a:r>
              <a:rPr lang="fr-FR" dirty="0"/>
              <a:t> 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E26AE447-E201-4417-893E-3B98B2E0D6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577144"/>
              </p:ext>
            </p:extLst>
          </p:nvPr>
        </p:nvGraphicFramePr>
        <p:xfrm>
          <a:off x="0" y="1642636"/>
          <a:ext cx="12006468" cy="5188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1617">
                  <a:extLst>
                    <a:ext uri="{9D8B030D-6E8A-4147-A177-3AD203B41FA5}">
                      <a16:colId xmlns:a16="http://schemas.microsoft.com/office/drawing/2014/main" val="125975435"/>
                    </a:ext>
                  </a:extLst>
                </a:gridCol>
                <a:gridCol w="3001617">
                  <a:extLst>
                    <a:ext uri="{9D8B030D-6E8A-4147-A177-3AD203B41FA5}">
                      <a16:colId xmlns:a16="http://schemas.microsoft.com/office/drawing/2014/main" val="2800688852"/>
                    </a:ext>
                  </a:extLst>
                </a:gridCol>
                <a:gridCol w="3001617">
                  <a:extLst>
                    <a:ext uri="{9D8B030D-6E8A-4147-A177-3AD203B41FA5}">
                      <a16:colId xmlns:a16="http://schemas.microsoft.com/office/drawing/2014/main" val="3567278414"/>
                    </a:ext>
                  </a:extLst>
                </a:gridCol>
                <a:gridCol w="3001617">
                  <a:extLst>
                    <a:ext uri="{9D8B030D-6E8A-4147-A177-3AD203B41FA5}">
                      <a16:colId xmlns:a16="http://schemas.microsoft.com/office/drawing/2014/main" val="903131509"/>
                    </a:ext>
                  </a:extLst>
                </a:gridCol>
              </a:tblGrid>
              <a:tr h="655112">
                <a:tc>
                  <a:txBody>
                    <a:bodyPr/>
                    <a:lstStyle/>
                    <a:p>
                      <a:r>
                        <a:rPr lang="fr-FR" dirty="0"/>
                        <a:t>Entité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Rôle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Composition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Fonction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26183"/>
                  </a:ext>
                </a:extLst>
              </a:tr>
              <a:tr h="850816">
                <a:tc>
                  <a:txBody>
                    <a:bodyPr/>
                    <a:lstStyle/>
                    <a:p>
                      <a:r>
                        <a:rPr lang="fr-FR" dirty="0"/>
                        <a:t>Comité d’organisation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Brainstorming,</a:t>
                      </a:r>
                    </a:p>
                    <a:p>
                      <a:r>
                        <a:rPr lang="fr-FR" dirty="0"/>
                        <a:t>Propositions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Responsables de composantes, volontaires 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Transmet avis au comité exécutif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941832"/>
                  </a:ext>
                </a:extLst>
              </a:tr>
              <a:tr h="1302901">
                <a:tc>
                  <a:txBody>
                    <a:bodyPr/>
                    <a:lstStyle/>
                    <a:p>
                      <a:r>
                        <a:rPr lang="fr-FR" dirty="0"/>
                        <a:t>Comité exécutif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Décisions formelles</a:t>
                      </a:r>
                    </a:p>
                    <a:p>
                      <a:r>
                        <a:rPr lang="fr-FR" dirty="0"/>
                        <a:t>Hors budgétaires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Présidence SFP + 6 membres élus du comité d’organisation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Se prononce sur les propositions du comité d’organisation</a:t>
                      </a:r>
                    </a:p>
                    <a:p>
                      <a:r>
                        <a:rPr lang="fr-FR" sz="1600" dirty="0"/>
                        <a:t>Nomme les responsables projets</a:t>
                      </a:r>
                    </a:p>
                    <a:p>
                      <a:r>
                        <a:rPr lang="fr-FR" sz="1600" dirty="0"/>
                        <a:t>Classe les projets émanant des appels à projets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991910"/>
                  </a:ext>
                </a:extLst>
              </a:tr>
              <a:tr h="1554259">
                <a:tc>
                  <a:txBody>
                    <a:bodyPr/>
                    <a:lstStyle/>
                    <a:p>
                      <a:r>
                        <a:rPr lang="fr-FR" dirty="0"/>
                        <a:t>Comité exécutif restreint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Aspects budgétaires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Présidence SFP (</a:t>
                      </a:r>
                      <a:r>
                        <a:rPr lang="fr-FR" dirty="0" err="1"/>
                        <a:t>Président.e</a:t>
                      </a:r>
                      <a:r>
                        <a:rPr lang="fr-FR" dirty="0"/>
                        <a:t>, </a:t>
                      </a:r>
                      <a:r>
                        <a:rPr lang="fr-FR" dirty="0" err="1"/>
                        <a:t>VicePrésident.e</a:t>
                      </a:r>
                      <a:r>
                        <a:rPr lang="fr-FR" dirty="0"/>
                        <a:t>, Secrétaire </a:t>
                      </a:r>
                      <a:r>
                        <a:rPr lang="fr-FR" dirty="0" err="1"/>
                        <a:t>Génnéral.e</a:t>
                      </a:r>
                      <a:r>
                        <a:rPr lang="fr-FR" dirty="0"/>
                        <a:t>, </a:t>
                      </a:r>
                      <a:r>
                        <a:rPr lang="fr-FR" dirty="0" err="1"/>
                        <a:t>Trésorièr.e</a:t>
                      </a:r>
                      <a:r>
                        <a:rPr lang="fr-FR" dirty="0"/>
                        <a:t>, Responsable communication)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Attribue les ressources aux projets</a:t>
                      </a:r>
                    </a:p>
                    <a:p>
                      <a:r>
                        <a:rPr lang="fr-FR" dirty="0"/>
                        <a:t>Décide l’enveloppe globale après  validation au CA SFP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474429"/>
                  </a:ext>
                </a:extLst>
              </a:tr>
              <a:tr h="818032">
                <a:tc>
                  <a:txBody>
                    <a:bodyPr/>
                    <a:lstStyle/>
                    <a:p>
                      <a:r>
                        <a:rPr lang="fr-FR" dirty="0"/>
                        <a:t>Chef de projet Global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Coordonne l’ensemble des 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Nommé par le comité exécutif restreint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Réunit et coordonne l’équipe des responsables projets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852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7871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37C8A5-DC4E-4DB9-AB9D-BC5FA7B2C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89514"/>
            <a:ext cx="5881687" cy="516472"/>
          </a:xfrm>
        </p:spPr>
        <p:txBody>
          <a:bodyPr>
            <a:normAutofit fontScale="90000"/>
          </a:bodyPr>
          <a:lstStyle/>
          <a:p>
            <a:r>
              <a:rPr lang="fr-FR" dirty="0"/>
              <a:t>Organisation Projets 150 ans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FBA5BC0-0DA2-40E1-A025-5A2C26783C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5F3D75-FCFB-0743-B0C1-09D62B5F6DAB}" type="slidenum">
              <a:rPr lang="fr-FR" smtClean="0"/>
              <a:t>10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C7A8E5B-AD64-48C4-A0B8-394FD232AD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F6F2D39-E7C1-42AA-B81A-A28C4056DD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4" y="2028825"/>
            <a:ext cx="10615740" cy="3722618"/>
          </a:xfrm>
        </p:spPr>
        <p:txBody>
          <a:bodyPr>
            <a:normAutofit/>
          </a:bodyPr>
          <a:lstStyle/>
          <a:p>
            <a:pPr marL="0" indent="0"/>
            <a:endParaRPr lang="fr-FR" sz="2800" dirty="0"/>
          </a:p>
          <a:p>
            <a:pPr marL="457200" lvl="1" indent="0">
              <a:buNone/>
            </a:pPr>
            <a:endParaRPr lang="fr-FR" sz="28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FD8B2DC-0AB0-4719-9929-3A9EEF5DEEB1}"/>
              </a:ext>
            </a:extLst>
          </p:cNvPr>
          <p:cNvSpPr txBox="1"/>
          <p:nvPr/>
        </p:nvSpPr>
        <p:spPr>
          <a:xfrm>
            <a:off x="274760" y="1939968"/>
            <a:ext cx="111806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Nous avons un catalogue pour l’instant d’une trentaine de projets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issus de l’appel d’offres lancés auprès des composantes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Issus du niveau central et pilotés par lui  ou délégués à des adhérents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Issus de la cellule communication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Organisation en mode projet avec méthodologie commune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851117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7F8F62-AC33-46D6-A806-0A1E995A97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A767521-C76F-4C30-8A25-D8775393F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5F3D75-FCFB-0743-B0C1-09D62B5F6DAB}" type="slidenum">
              <a:rPr lang="fr-FR" smtClean="0"/>
              <a:t>11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B90DDB-C11A-49B9-8431-68562DB6B6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AC19BC6-CBF0-4A29-8B1C-E4A2EDD3B0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81D386F-2ACA-46F2-BB57-B8988A15C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98157" cy="694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21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767CE3-FC23-4ADF-8AB5-D0AEA6F9A3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6BE8AD1-FEE2-488C-8C97-8B00CF636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5F3D75-FCFB-0743-B0C1-09D62B5F6DAB}" type="slidenum">
              <a:rPr lang="fr-FR" smtClean="0"/>
              <a:t>12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2DF552F-B2A2-42AF-8298-D99F3F6BEE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9FD2E2A-20EE-422B-9C57-CB9559E3A1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16228DF-0FF9-4110-9FB7-B96BE6F27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586"/>
            <a:ext cx="9498355" cy="666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47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E31CF5-DBED-47C8-B4F4-654D204C93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7643257-82B9-4AFE-AB50-FA2AE80BE5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5F3D75-FCFB-0743-B0C1-09D62B5F6DAB}" type="slidenum">
              <a:rPr lang="fr-FR" smtClean="0"/>
              <a:t>13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A4B4773-6BF7-4478-9AA6-BC0653EB70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6F7DCCE-00AD-4560-8EFA-E697DF4A00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A870A32-047E-4C7E-BDD1-5982D26AC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84"/>
            <a:ext cx="8888422" cy="626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31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5B50F3-E44D-49B3-A9A6-69BE0CEE06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35ECDD-F644-4012-8E39-AAEE48F28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5F3D75-FCFB-0743-B0C1-09D62B5F6DAB}" type="slidenum">
              <a:rPr lang="fr-FR" smtClean="0"/>
              <a:t>14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4B19769-29D8-4980-A480-395431C43E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754F5ED-E957-4597-BC0E-1F84796411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B7F3F55-B642-43EA-8A15-9D9652E24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41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26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E76AF5-B4A1-449D-8CB1-8BBD9A90B3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C2AC15F-1C79-4A4B-9C84-13DFE146F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5F3D75-FCFB-0743-B0C1-09D62B5F6DAB}" type="slidenum">
              <a:rPr lang="fr-FR" smtClean="0"/>
              <a:t>15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F49D4CA-9A36-4B1F-B5D6-E2726F8A40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E275E15-9636-4CFE-8522-763460869E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C72C923-E54D-4782-8351-57DFEF1EF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51845"/>
            <a:ext cx="9761895" cy="690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12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578C11-1AE9-4067-8159-E70F1A2CBE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Année de la Physique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8AE4368-65FB-4D97-B0C9-0A0714A84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5F3D75-FCFB-0743-B0C1-09D62B5F6DAB}" type="slidenum">
              <a:rPr lang="fr-FR" smtClean="0"/>
              <a:t>16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90AD82-FF3C-4765-BADD-1D468F3E0F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110860E-3673-4115-B0B9-4959CB8F26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sz="2600" dirty="0"/>
              <a:t> A l’initiative de la SFP,  et en partenariat avec le CNRS, le ministère de l’Education Nationale  va décréter l’année scolaire 2023-2024 « Année de la Physique »</a:t>
            </a:r>
          </a:p>
          <a:p>
            <a:pPr lvl="1"/>
            <a:r>
              <a:rPr lang="fr-FR" sz="2600" dirty="0"/>
              <a:t>Concept déjà rôdé : Année de la Chimie (2018), des Maths (2019), de la Biologie (2021)</a:t>
            </a:r>
          </a:p>
          <a:p>
            <a:pPr lvl="1"/>
            <a:r>
              <a:rPr lang="fr-FR" sz="2400" dirty="0">
                <a:solidFill>
                  <a:srgbClr val="0070C0"/>
                </a:solidFill>
              </a:rPr>
              <a:t>Faire découvrir de nouveaux aspects de la physique</a:t>
            </a:r>
            <a:r>
              <a:rPr lang="fr-FR" sz="2400" dirty="0"/>
              <a:t> aux professeurs et aux élèves</a:t>
            </a:r>
          </a:p>
          <a:p>
            <a:pPr lvl="1"/>
            <a:r>
              <a:rPr lang="fr-FR" sz="2400" dirty="0">
                <a:solidFill>
                  <a:srgbClr val="00B050"/>
                </a:solidFill>
              </a:rPr>
              <a:t>Importance de la démarche scientifique</a:t>
            </a:r>
          </a:p>
          <a:p>
            <a:r>
              <a:rPr lang="fr-FR" sz="2600" dirty="0"/>
              <a:t>Objectif 2022 : préparer </a:t>
            </a:r>
            <a:r>
              <a:rPr lang="fr-FR" sz="2600" dirty="0">
                <a:solidFill>
                  <a:srgbClr val="7030A0"/>
                </a:solidFill>
              </a:rPr>
              <a:t>Plan National Formation </a:t>
            </a:r>
            <a:r>
              <a:rPr lang="fr-FR" sz="2600" dirty="0"/>
              <a:t>et Plans Académiques de formation</a:t>
            </a:r>
          </a:p>
          <a:p>
            <a:r>
              <a:rPr lang="fr-FR" sz="2600" dirty="0"/>
              <a:t>Deux réunions de concertation ont déjà eu lieu : MEN, Inspection Générale, SFP, CNRS-INP/IN2P3/INSU</a:t>
            </a:r>
          </a:p>
        </p:txBody>
      </p:sp>
    </p:spTree>
    <p:extLst>
      <p:ext uri="{BB962C8B-B14F-4D97-AF65-F5344CB8AC3E}">
        <p14:creationId xmlns:p14="http://schemas.microsoft.com/office/powerpoint/2010/main" val="322573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072C35-DEB2-9C4F-B5CC-FA50A752B6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Opérations spéciales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E912D57-053F-7D4D-BDC8-EB5C6FC08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5F3D75-FCFB-0743-B0C1-09D62B5F6DAB}" type="slidenum">
              <a:rPr lang="fr-FR" smtClean="0"/>
              <a:t>17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95C7322-1832-164F-B52E-D69982D25B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D0F2615-FB0E-ED40-A924-9AB7973D18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4" y="2028825"/>
            <a:ext cx="10615740" cy="4689478"/>
          </a:xfrm>
        </p:spPr>
        <p:txBody>
          <a:bodyPr>
            <a:noAutofit/>
          </a:bodyPr>
          <a:lstStyle/>
          <a:p>
            <a:pPr marL="285750" indent="-285750">
              <a:buFontTx/>
              <a:buChar char="-"/>
            </a:pPr>
            <a:r>
              <a:rPr lang="fr-FR" b="1" dirty="0"/>
              <a:t>Jeux concours mensuels sur les Réseaux sociaux</a:t>
            </a:r>
          </a:p>
          <a:p>
            <a:pPr marL="285750" indent="-285750">
              <a:buFontTx/>
              <a:buChar char="-"/>
            </a:pPr>
            <a:endParaRPr lang="fr-FR" b="1" dirty="0"/>
          </a:p>
          <a:p>
            <a:pPr marL="285750" indent="-285750">
              <a:buFontTx/>
              <a:buChar char="-"/>
            </a:pPr>
            <a:r>
              <a:rPr lang="fr-FR" b="1" dirty="0"/>
              <a:t>Concours tous publics dans le cadre du Congrès Général </a:t>
            </a:r>
            <a:endParaRPr lang="fr-FR" dirty="0"/>
          </a:p>
          <a:p>
            <a:pPr marL="0" indent="0"/>
            <a:endParaRPr lang="fr-FR" b="1" dirty="0"/>
          </a:p>
          <a:p>
            <a:pPr marL="285750" indent="-285750">
              <a:buFontTx/>
              <a:buChar char="-"/>
            </a:pPr>
            <a:endParaRPr lang="fr-FR" b="1" dirty="0"/>
          </a:p>
          <a:p>
            <a:pPr marL="285750" indent="-285750">
              <a:buFontTx/>
              <a:buChar char="-"/>
            </a:pPr>
            <a:endParaRPr lang="fr-FR" b="1" dirty="0"/>
          </a:p>
          <a:p>
            <a:pPr marL="285750" indent="-285750">
              <a:buFontTx/>
              <a:buChar char="-"/>
            </a:pPr>
            <a:endParaRPr lang="fr-FR" b="1" dirty="0"/>
          </a:p>
          <a:p>
            <a:pPr marL="285750" indent="-285750">
              <a:buFontTx/>
              <a:buChar char="-"/>
            </a:pPr>
            <a:endParaRPr lang="fr-FR" b="1" dirty="0"/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104003F4-91BE-F84E-8E51-AE44BE032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404" y="3530906"/>
            <a:ext cx="3047359" cy="26120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DC3CDD68-A0B9-4F4D-816A-8795EA0FF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6501" y="1710629"/>
            <a:ext cx="2927757" cy="44322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1204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9875BF-A6C9-415F-A746-875DC7E7C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12278"/>
            <a:ext cx="5881687" cy="516472"/>
          </a:xfrm>
        </p:spPr>
        <p:txBody>
          <a:bodyPr>
            <a:normAutofit fontScale="90000"/>
          </a:bodyPr>
          <a:lstStyle/>
          <a:p>
            <a:r>
              <a:rPr lang="fr-FR" dirty="0"/>
              <a:t>Les quatre sources de recettes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87F5ABB-B25B-47B0-B7FA-0EA675864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5F3D75-FCFB-0743-B0C1-09D62B5F6DAB}" type="slidenum">
              <a:rPr lang="fr-FR" smtClean="0"/>
              <a:t>18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C2727F8-27DB-4C6D-A02B-1722B87CB1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903D7C-E22D-41BA-B8C4-77293032B1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8539" y="1683026"/>
            <a:ext cx="11635409" cy="4670151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Le financement sera assuré </a:t>
            </a:r>
            <a:r>
              <a:rPr lang="fr-FR" sz="2400" dirty="0">
                <a:solidFill>
                  <a:srgbClr val="0070C0"/>
                </a:solidFill>
              </a:rPr>
              <a:t>par 4 sources distinctes:</a:t>
            </a:r>
            <a:r>
              <a:rPr lang="fr-FR" sz="24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Le budget de la SFP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7030A0"/>
                </a:solidFill>
              </a:rPr>
              <a:t>Les subventions « centrales » : </a:t>
            </a:r>
          </a:p>
          <a:p>
            <a:pPr marL="1200150" lvl="2" indent="-285750"/>
            <a:r>
              <a:rPr lang="fr-FR" sz="2400" dirty="0"/>
              <a:t>CNRS (INP-IN2P3-INSU-INSIS)</a:t>
            </a:r>
          </a:p>
          <a:p>
            <a:pPr marL="1200150" lvl="2" indent="-285750"/>
            <a:r>
              <a:rPr lang="fr-FR" sz="2400" dirty="0"/>
              <a:t>CEA (DRF)</a:t>
            </a:r>
          </a:p>
          <a:p>
            <a:pPr marL="1200150" lvl="2" indent="-285750"/>
            <a:r>
              <a:rPr lang="fr-FR" sz="2400" dirty="0"/>
              <a:t>Ministère Education Nationale</a:t>
            </a:r>
          </a:p>
          <a:p>
            <a:pPr marL="1200150" lvl="2" indent="-285750"/>
            <a:r>
              <a:rPr lang="fr-FR" sz="2400" dirty="0"/>
              <a:t>Ministère Enseignement Supérieur, Recherche, Innovation</a:t>
            </a:r>
          </a:p>
          <a:p>
            <a:pPr marL="1200150" lvl="2" indent="-285750"/>
            <a:r>
              <a:rPr lang="fr-FR" sz="2400" dirty="0"/>
              <a:t>Mairie de Paris</a:t>
            </a:r>
          </a:p>
          <a:p>
            <a:pPr marL="1200150" lvl="2" indent="-285750"/>
            <a:r>
              <a:rPr lang="fr-FR" sz="2400" dirty="0"/>
              <a:t>Région Ile de France </a:t>
            </a:r>
          </a:p>
          <a:p>
            <a:pPr marL="1200150" lvl="2" indent="-285750"/>
            <a:r>
              <a:rPr lang="fr-FR" sz="2400" dirty="0"/>
              <a:t>Université Paris-Saclay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C00000"/>
                </a:solidFill>
              </a:rPr>
              <a:t>Les subventions spécifiques à chaque projet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B0F0"/>
                </a:solidFill>
              </a:rPr>
              <a:t>Les recettes générées par les projets eux-mêmes </a:t>
            </a:r>
            <a:r>
              <a:rPr lang="fr-FR" sz="2400" dirty="0"/>
              <a:t>: Inscriptions CG2023, vente boutique, livres, etc…</a:t>
            </a:r>
          </a:p>
        </p:txBody>
      </p:sp>
    </p:spTree>
    <p:extLst>
      <p:ext uri="{BB962C8B-B14F-4D97-AF65-F5344CB8AC3E}">
        <p14:creationId xmlns:p14="http://schemas.microsoft.com/office/powerpoint/2010/main" val="3415219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367FE7-DDE9-3B41-8ABA-98F5415B4A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Introduction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9C0F692-B415-3E42-8F64-B55068FA8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5F3D75-FCFB-0743-B0C1-09D62B5F6DAB}" type="slidenum">
              <a:rPr lang="fr-FR" smtClean="0"/>
              <a:t>1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6EE7553-AB94-B34F-8180-8EEE9F79D1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AB13AC4-022B-144B-B2A9-2ACEC83406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799" y="1722783"/>
            <a:ext cx="7248939" cy="463039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La célébration de nos 150 ans en 2023 sera </a:t>
            </a:r>
            <a:r>
              <a:rPr lang="fr-FR" sz="2000" dirty="0">
                <a:solidFill>
                  <a:srgbClr val="00B050"/>
                </a:solidFill>
              </a:rPr>
              <a:t>une occasion unique de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800" dirty="0"/>
              <a:t>Promouvoir la Physique sous tous ses aspects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800" dirty="0"/>
              <a:t>Promouvoir la SFP et plus généralement les sociétés savantes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800" dirty="0"/>
              <a:t>Favoriser le dynamisme interne à la SFP et de resserrer les liens qui nous unissent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Nous allons nous adresser à </a:t>
            </a:r>
            <a:r>
              <a:rPr lang="fr-FR" sz="2000" dirty="0">
                <a:solidFill>
                  <a:srgbClr val="002060"/>
                </a:solidFill>
              </a:rPr>
              <a:t>différentes « cibles »: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800" dirty="0"/>
              <a:t>Grand public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800" dirty="0"/>
              <a:t>Monde scolaire </a:t>
            </a:r>
            <a:r>
              <a:rPr lang="fr-FR" sz="1800" dirty="0" err="1"/>
              <a:t>professeur.e.s</a:t>
            </a:r>
            <a:r>
              <a:rPr lang="fr-FR" sz="1800" dirty="0"/>
              <a:t> et élèves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800" dirty="0"/>
              <a:t>Collègues </a:t>
            </a:r>
            <a:r>
              <a:rPr lang="fr-FR" sz="1800" dirty="0" err="1"/>
              <a:t>physicien.ne.s</a:t>
            </a:r>
            <a:r>
              <a:rPr lang="fr-FR" sz="1800" dirty="0"/>
              <a:t>, en France et à l’étranger,…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800" dirty="0"/>
              <a:t>Organismes, établissements, pouvoirs publics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800" dirty="0"/>
              <a:t>Médias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800" dirty="0"/>
              <a:t>Collègues autres disciplines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864024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77CC02-2E8B-4A66-ACAB-044BEEF8AD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Retombées attendues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4D4C381-5555-41A3-AEFE-E1A81CB56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5F3D75-FCFB-0743-B0C1-09D62B5F6DAB}" type="slidenum">
              <a:rPr lang="fr-FR" smtClean="0"/>
              <a:t>19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0D52C6A-DDDC-41E2-A111-CC06EF1D16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8671A54-7A02-401E-BAB1-64F5FB1A56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4" y="2028826"/>
            <a:ext cx="11180646" cy="432435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000" dirty="0"/>
              <a:t>Occasion unique d’un très fort coup de projecteur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000" dirty="0"/>
              <a:t>La physique sera très fortement à l’honneur à tous les niveaux</a:t>
            </a:r>
          </a:p>
          <a:p>
            <a:pPr lvl="1"/>
            <a:r>
              <a:rPr lang="fr-FR" sz="3000" dirty="0"/>
              <a:t>Institutionnelle</a:t>
            </a:r>
          </a:p>
          <a:p>
            <a:pPr lvl="1"/>
            <a:r>
              <a:rPr lang="fr-FR" sz="3000" dirty="0"/>
              <a:t>Communauté académique</a:t>
            </a:r>
          </a:p>
          <a:p>
            <a:pPr lvl="1"/>
            <a:r>
              <a:rPr lang="fr-FR" sz="3000" dirty="0"/>
              <a:t>Grand public</a:t>
            </a:r>
          </a:p>
          <a:p>
            <a:pPr lvl="1"/>
            <a:r>
              <a:rPr lang="fr-FR" sz="3000" dirty="0"/>
              <a:t>Universités et régions</a:t>
            </a:r>
          </a:p>
          <a:p>
            <a:pPr lvl="1"/>
            <a:r>
              <a:rPr lang="fr-FR" sz="3000" dirty="0"/>
              <a:t>Monde scolaire</a:t>
            </a:r>
          </a:p>
          <a:p>
            <a:pPr lvl="1"/>
            <a:r>
              <a:rPr lang="fr-FR" sz="3000" dirty="0"/>
              <a:t>Médias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000" dirty="0"/>
              <a:t>Pour la SFP : meilleure image, inversion de l’érosion des adhérents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000" dirty="0"/>
              <a:t>Pour nos partenaires : forte visibilité dans toutes nos actions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6391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5047C4-A1A8-40BA-904A-374CF29E98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30BFB40-09E4-43B7-8840-8141D0024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5F3D75-FCFB-0743-B0C1-09D62B5F6DAB}" type="slidenum">
              <a:rPr lang="fr-FR" smtClean="0"/>
              <a:t>20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E578332-19E4-40CD-8E45-0B7CF8AFFE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54A459A-1074-4FB4-8263-F90CDE849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24" y="0"/>
            <a:ext cx="12023208" cy="675589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06061F6-23FC-45E1-920E-56E88EBEF1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4" y="2028825"/>
            <a:ext cx="10615740" cy="3400425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6257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0C8E2B-A382-4C90-A3C6-123AADC5EC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D9E08F8-EBD5-4F86-ADB6-0D5145E0C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5F3D75-FCFB-0743-B0C1-09D62B5F6DAB}" type="slidenum">
              <a:rPr lang="fr-FR" smtClean="0"/>
              <a:t>21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BDFC655-841A-4AD3-BD11-62B1C20E1B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5503CE4-7EE0-46ED-9A53-DAA49172F9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4" y="2028825"/>
            <a:ext cx="11180646" cy="418465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70C0"/>
                </a:solidFill>
              </a:rPr>
              <a:t>La SFP a conçu un programme très ambitieux </a:t>
            </a:r>
            <a:r>
              <a:rPr lang="fr-FR" sz="2400" dirty="0"/>
              <a:t>pour faire de son 150eme anniversaire </a:t>
            </a:r>
            <a:r>
              <a:rPr lang="fr-FR" sz="2400" dirty="0">
                <a:solidFill>
                  <a:srgbClr val="00B050"/>
                </a:solidFill>
              </a:rPr>
              <a:t>une occasion unique de montrer toutes les beautés de la physique </a:t>
            </a:r>
            <a:r>
              <a:rPr lang="fr-FR" sz="2400" dirty="0"/>
              <a:t>à tous les niveaux avec une très forte visibilité attendue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C00000"/>
                </a:solidFill>
              </a:rPr>
              <a:t>« Mobilisation générale » </a:t>
            </a:r>
            <a:r>
              <a:rPr lang="fr-FR" sz="2400" dirty="0"/>
              <a:t>au sein de la SFP via l’ensemble des composantes et la cellule communication, renforcée à cet effet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7030A0"/>
                </a:solidFill>
              </a:rPr>
              <a:t>Echo important déjà perceptible </a:t>
            </a:r>
            <a:r>
              <a:rPr lang="fr-FR" sz="2400" dirty="0"/>
              <a:t>chez nos partenaires, </a:t>
            </a:r>
            <a:r>
              <a:rPr lang="fr-FR" sz="2400" dirty="0" err="1"/>
              <a:t>cf</a:t>
            </a:r>
            <a:r>
              <a:rPr lang="fr-FR" sz="2400" dirty="0"/>
              <a:t>  Année de la Physique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7516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3A78C5-7EBC-4ADF-AE9D-C84589D76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67007"/>
            <a:ext cx="5881687" cy="516472"/>
          </a:xfrm>
        </p:spPr>
        <p:txBody>
          <a:bodyPr>
            <a:normAutofit fontScale="90000"/>
          </a:bodyPr>
          <a:lstStyle/>
          <a:p>
            <a:r>
              <a:rPr lang="fr-FR" dirty="0"/>
              <a:t>SFP :  Autres Perspectives 2022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1D5ED89-3D2A-463B-817D-10AB20397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5F3D75-FCFB-0743-B0C1-09D62B5F6DAB}" type="slidenum">
              <a:rPr lang="fr-FR" smtClean="0"/>
              <a:t>22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93A986-1AFE-437A-AF41-D59EF80173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78EDE28-7802-4073-9C3C-80BC61BBED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Un bureau et un Conseil d’administration largement renouvelé!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Merci à toutes celles et à tous ceux qui quittent leurs fonctions, vous avez apporté énormément à la SFP</a:t>
            </a:r>
          </a:p>
          <a:p>
            <a:pPr marL="0" indent="0"/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59FEEEF-3B55-4170-B3C2-087DDEE05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4" y="3021032"/>
            <a:ext cx="4182058" cy="351470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3F2317B-5453-428A-A6E0-D40042EF8CFC}"/>
              </a:ext>
            </a:extLst>
          </p:cNvPr>
          <p:cNvSpPr txBox="1"/>
          <p:nvPr/>
        </p:nvSpPr>
        <p:spPr>
          <a:xfrm>
            <a:off x="5247861" y="3260035"/>
            <a:ext cx="69441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Election Présidentielle et Législative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Implication forte sur l’enseignement, Ecole/Collège/Lycée/université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JMC 2022 à Lyon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Congrès SFO Nice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Célébration 150 ans Paul Langevin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Journée de remise des prix 9-10 juin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Liens plus étroits avec l’Académie des Sciences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Interaction avec l’HCERES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Numéro </a:t>
            </a:r>
            <a:r>
              <a:rPr lang="fr-FR"/>
              <a:t>Spécial Reflets Energie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9703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48A906-3E64-4646-BD77-5E76D5FE2B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stratégie générale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07A4DAE-01E4-42F9-B700-D25F277A9E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5F3D75-FCFB-0743-B0C1-09D62B5F6DAB}" type="slidenum">
              <a:rPr lang="fr-FR" smtClean="0"/>
              <a:t>2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988790-4C36-4ABB-9826-04CB4EDEB9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675AF70-81F8-4900-BE6E-1EFF629AB6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2035" y="1762539"/>
            <a:ext cx="7129669" cy="4094922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Série de manifestations de différents types </a:t>
            </a:r>
            <a:r>
              <a:rPr lang="fr-FR" sz="2000" b="1" dirty="0">
                <a:solidFill>
                  <a:srgbClr val="0070C0"/>
                </a:solidFill>
              </a:rPr>
              <a:t>partout en France et tout au long de l’année</a:t>
            </a:r>
            <a:r>
              <a:rPr lang="fr-FR" sz="2000" dirty="0"/>
              <a:t>, labellisées « 150 ans de la SFP »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/>
              <a:t>Envergure et cibles très variée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Initiatives </a:t>
            </a:r>
            <a:r>
              <a:rPr lang="fr-FR" sz="2000" b="1" dirty="0">
                <a:solidFill>
                  <a:srgbClr val="00B050"/>
                </a:solidFill>
              </a:rPr>
              <a:t>provenant de toutes les composantes </a:t>
            </a:r>
            <a:r>
              <a:rPr lang="fr-FR" sz="2000" dirty="0"/>
              <a:t>de la SFP</a:t>
            </a:r>
          </a:p>
          <a:p>
            <a:pPr lvl="1"/>
            <a:r>
              <a:rPr lang="fr-FR" sz="2000" dirty="0"/>
              <a:t>Appel à projet Novembre 2021 pour les projets les plus conséquents en terme de préparation et/ou de budget</a:t>
            </a:r>
          </a:p>
          <a:p>
            <a:pPr lvl="1"/>
            <a:r>
              <a:rPr lang="fr-FR" sz="2000" dirty="0"/>
              <a:t>Appel à projet échéance septembre 2022 pour les autres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Initiatives menées en central par le siège avec des volontaires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Congrès général SFP juillet 2023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23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D0F116-7B58-C647-BD43-D39ADA39FB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79" y="729315"/>
            <a:ext cx="6060321" cy="895630"/>
          </a:xfrm>
        </p:spPr>
        <p:txBody>
          <a:bodyPr/>
          <a:lstStyle/>
          <a:p>
            <a:r>
              <a:rPr lang="fr-FR" sz="2900" dirty="0"/>
              <a:t>Appel à projets Novembre 2021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4C233A7-A180-024F-970F-5DD7A1E6E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5F3D75-FCFB-0743-B0C1-09D62B5F6DAB}" type="slidenum">
              <a:rPr lang="fr-FR" smtClean="0"/>
              <a:t>3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2F11FE8-AD33-DB4F-BD4C-999DE4E5CA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2B09385-66E0-2848-A08C-4974D9438A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4" y="2028825"/>
            <a:ext cx="10615740" cy="432435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16 projets reçus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Réunion du comité exécutif le 18 novembre pour attribution label et finances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10 projets labellisés et soutenus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52BD1DE3-902D-4644-8C0A-D2BCA6079D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963811"/>
              </p:ext>
            </p:extLst>
          </p:nvPr>
        </p:nvGraphicFramePr>
        <p:xfrm>
          <a:off x="454140" y="3093388"/>
          <a:ext cx="9577756" cy="3509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8878">
                  <a:extLst>
                    <a:ext uri="{9D8B030D-6E8A-4147-A177-3AD203B41FA5}">
                      <a16:colId xmlns:a16="http://schemas.microsoft.com/office/drawing/2014/main" val="1561247368"/>
                    </a:ext>
                  </a:extLst>
                </a:gridCol>
                <a:gridCol w="4788878">
                  <a:extLst>
                    <a:ext uri="{9D8B030D-6E8A-4147-A177-3AD203B41FA5}">
                      <a16:colId xmlns:a16="http://schemas.microsoft.com/office/drawing/2014/main" val="954970541"/>
                    </a:ext>
                  </a:extLst>
                </a:gridCol>
              </a:tblGrid>
              <a:tr h="258215">
                <a:tc>
                  <a:txBody>
                    <a:bodyPr/>
                    <a:lstStyle/>
                    <a:p>
                      <a:r>
                        <a:rPr lang="fr-FR" dirty="0"/>
                        <a:t>Projet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Porté par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508618"/>
                  </a:ext>
                </a:extLst>
              </a:tr>
              <a:tr h="258215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Bande Dessinée </a:t>
                      </a:r>
                      <a:r>
                        <a:rPr lang="fr-F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lauréat.e.s</a:t>
                      </a:r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prix de thèse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Commission Femmes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9688611"/>
                  </a:ext>
                </a:extLst>
              </a:tr>
              <a:tr h="258215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Game Jam (Concours Jeu vidéo)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DMC/section Locale Alpes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8584482"/>
                  </a:ext>
                </a:extLst>
              </a:tr>
              <a:tr h="258215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Exposition itinérante 150 ans accélérateurs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Division Accélérateurs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1303429"/>
                  </a:ext>
                </a:extLst>
              </a:tr>
              <a:tr h="258215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Master Class Publications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Commission Publications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0918118"/>
                  </a:ext>
                </a:extLst>
              </a:tr>
              <a:tr h="258215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Portraits de Physiciennes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Commission Femmes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5194367"/>
                  </a:ext>
                </a:extLst>
              </a:tr>
              <a:tr h="258215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Finale en France du Tournoi international IPT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Réseau Jeunes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4936641"/>
                  </a:ext>
                </a:extLst>
              </a:tr>
              <a:tr h="258215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Exposition instrumentation anciens/moderne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locale Paris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0363888"/>
                  </a:ext>
                </a:extLst>
              </a:tr>
              <a:tr h="258215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Paul Langevin et l’’enseignement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Commission Enseignement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4569107"/>
                  </a:ext>
                </a:extLst>
              </a:tr>
              <a:tr h="258215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Congrès de didactique REDP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Commission Enseignement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3232310"/>
                  </a:ext>
                </a:extLst>
              </a:tr>
              <a:tr h="258215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Portraits de physiciens lyonnais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locale Rhône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5219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3638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DE4F15-B9EA-4C50-ADDF-3A8D8D80FC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2312B04-1CEF-46C6-BABD-97B1E14F9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5F3D75-FCFB-0743-B0C1-09D62B5F6DAB}" type="slidenum">
              <a:rPr lang="fr-FR" smtClean="0"/>
              <a:t>4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8A10A33-CDE7-48C2-9E5F-82BB177521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2D01592-C076-45EA-9F93-3306883FA2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C7BE53F-143D-4EC3-9499-9E6E9DF5F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26"/>
            <a:ext cx="9728201" cy="683727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5FDF849-AE27-4555-A0B5-A611AC2A1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201" y="2181886"/>
            <a:ext cx="2191056" cy="25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69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9C7B7B-94AE-47AB-8C6A-CFAFD22BAB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700526A-EE8C-4142-B7C7-3D47808A0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5F3D75-FCFB-0743-B0C1-09D62B5F6DAB}" type="slidenum">
              <a:rPr lang="fr-FR" smtClean="0"/>
              <a:t>5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CCC1FA-58A6-4DC7-9D89-1A98541A5A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357CF8F-9602-4ECD-B783-612EBA6143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3A40381-B3F2-4F24-8E30-E7555D536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6921"/>
            <a:ext cx="9372443" cy="651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68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E344A7-C6B7-4329-A485-805E6B6D3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741" y="773119"/>
            <a:ext cx="5881687" cy="516472"/>
          </a:xfrm>
        </p:spPr>
        <p:txBody>
          <a:bodyPr>
            <a:normAutofit fontScale="90000"/>
          </a:bodyPr>
          <a:lstStyle/>
          <a:p>
            <a:r>
              <a:rPr lang="fr-FR" dirty="0"/>
              <a:t>Le Congrès général 2023</a:t>
            </a:r>
            <a:br>
              <a:rPr lang="fr-FR" dirty="0"/>
            </a:br>
            <a:r>
              <a:rPr lang="fr-FR" dirty="0"/>
              <a:t>     3-7 juillet 2022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5141CA7-8958-4FB7-9C02-2A6281DF0E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5F3D75-FCFB-0743-B0C1-09D62B5F6DAB}" type="slidenum">
              <a:rPr lang="fr-FR" smtClean="0"/>
              <a:t>6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047839-8FA2-4BC6-87CE-8131B82E88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B8FD8A3-EBB6-494E-B8D7-9FD1563451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741" y="1669774"/>
            <a:ext cx="11331119" cy="4740551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70C0"/>
                </a:solidFill>
              </a:rPr>
              <a:t>Congrès « classique »  </a:t>
            </a:r>
            <a:r>
              <a:rPr lang="fr-FR" sz="2400" dirty="0"/>
              <a:t>pour favoriser les échanges et les présentations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/>
              <a:t>Exposés pléniers sur l’état de l’art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/>
              <a:t>Colloques, posters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/>
              <a:t>Sessions autour des questions sociétales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/>
              <a:t>Visites d’installations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Des </a:t>
            </a:r>
            <a:r>
              <a:rPr lang="fr-FR" sz="2400" dirty="0">
                <a:solidFill>
                  <a:srgbClr val="7030A0"/>
                </a:solidFill>
              </a:rPr>
              <a:t>séquences spécifiques </a:t>
            </a:r>
            <a:r>
              <a:rPr lang="fr-FR" sz="2400" dirty="0"/>
              <a:t>liées à nos 150 ans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B050"/>
                </a:solidFill>
              </a:rPr>
              <a:t>Séquence historique </a:t>
            </a:r>
            <a:r>
              <a:rPr lang="fr-FR" sz="2000" dirty="0"/>
              <a:t>dans la cérémonie d’ouverture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C00000"/>
                </a:solidFill>
              </a:rPr>
              <a:t>3 tables rondes prospectives </a:t>
            </a:r>
            <a:r>
              <a:rPr lang="fr-FR" sz="2000" dirty="0"/>
              <a:t>:</a:t>
            </a:r>
          </a:p>
          <a:p>
            <a:pPr marL="1200150" lvl="2" indent="-285750"/>
            <a:r>
              <a:rPr lang="fr-FR" sz="2800" dirty="0"/>
              <a:t>Les grands défis de la physique pour les 50 prochaines années</a:t>
            </a:r>
          </a:p>
          <a:p>
            <a:pPr marL="1200150" lvl="2" indent="-285750"/>
            <a:r>
              <a:rPr lang="fr-FR" sz="2800" dirty="0"/>
              <a:t>Le rôle de la physique pour répondre aux grands défis sociétaux</a:t>
            </a:r>
          </a:p>
          <a:p>
            <a:pPr marL="1200150" lvl="2" indent="-285750"/>
            <a:r>
              <a:rPr lang="fr-FR" sz="2800" dirty="0"/>
              <a:t>Les nouvelles façons de faire  de la physique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/>
              <a:t>Interactions avec le Festival</a:t>
            </a:r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2925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66F932-B3CC-4DE7-A337-7A3E4F3515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festival de Physique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25DC1D3-A4EB-4464-8D0A-188B0F95C8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5F3D75-FCFB-0743-B0C1-09D62B5F6DAB}" type="slidenum">
              <a:rPr lang="fr-FR" smtClean="0"/>
              <a:t>7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78BF724-AB31-4745-8841-A887A1A1F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FDE959-462F-4531-BEB9-BB00B294EF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741" y="2028825"/>
            <a:ext cx="10766213" cy="3400425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Un </a:t>
            </a:r>
            <a:r>
              <a:rPr lang="fr-FR" sz="2800" b="1" dirty="0" err="1">
                <a:solidFill>
                  <a:schemeClr val="accent6">
                    <a:lumMod val="75000"/>
                  </a:schemeClr>
                </a:solidFill>
              </a:rPr>
              <a:t>week</a:t>
            </a: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</a:rPr>
              <a:t> end d’interaction avec le grand public </a:t>
            </a:r>
            <a:r>
              <a:rPr lang="fr-FR" sz="2800" dirty="0"/>
              <a:t>(1-2 Juillet 2023 à Paris)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70C0"/>
                </a:solidFill>
              </a:rPr>
              <a:t>« Parc d’attraction » scientifique </a:t>
            </a:r>
            <a:r>
              <a:rPr lang="fr-FR" sz="2800" dirty="0"/>
              <a:t>: les visiteurs y passent une bonne partie de la journée entre les différentes activités proposées :</a:t>
            </a:r>
          </a:p>
          <a:p>
            <a:pPr marL="0" indent="0"/>
            <a:r>
              <a:rPr lang="fr-FR" sz="2800" dirty="0"/>
              <a:t> Conférences, Ateliers, Démonstrations, Spectacles, Animations, Discussions, Visites virtuelles, stands divers, restauration,..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7030A0"/>
                </a:solidFill>
              </a:rPr>
              <a:t>L’« Arme Fatale » </a:t>
            </a:r>
            <a:r>
              <a:rPr lang="fr-FR" sz="2800" dirty="0"/>
              <a:t>:  les Youtubeurs, David </a:t>
            </a:r>
            <a:r>
              <a:rPr lang="fr-FR" sz="2800" dirty="0" err="1"/>
              <a:t>Louapre</a:t>
            </a:r>
            <a:r>
              <a:rPr lang="fr-FR" sz="2800" dirty="0"/>
              <a:t> en tête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Concept nouveau pour la physique  inspiré par le festival « </a:t>
            </a:r>
            <a:r>
              <a:rPr lang="fr-FR" sz="2800" dirty="0" err="1"/>
              <a:t>Utopiales</a:t>
            </a:r>
            <a:r>
              <a:rPr lang="fr-FR" sz="2800" dirty="0"/>
              <a:t> » de Nantes (Science et Science-Fiction)</a:t>
            </a:r>
          </a:p>
        </p:txBody>
      </p:sp>
    </p:spTree>
    <p:extLst>
      <p:ext uri="{BB962C8B-B14F-4D97-AF65-F5344CB8AC3E}">
        <p14:creationId xmlns:p14="http://schemas.microsoft.com/office/powerpoint/2010/main" val="1295335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BB23F8-A3A1-4D31-BC2C-CDBE476212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603" y="918893"/>
            <a:ext cx="5881687" cy="516472"/>
          </a:xfrm>
        </p:spPr>
        <p:txBody>
          <a:bodyPr>
            <a:normAutofit/>
          </a:bodyPr>
          <a:lstStyle/>
          <a:p>
            <a:r>
              <a:rPr lang="fr-FR" sz="2400" dirty="0"/>
              <a:t>Organigrammes Congrès et Festival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076A00C-EA80-48F7-BE38-08813A036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5F3D75-FCFB-0743-B0C1-09D62B5F6DAB}" type="slidenum">
              <a:rPr lang="fr-FR" smtClean="0"/>
              <a:t>8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FF70B5-5B70-4456-9789-38D82E462A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154F847-8058-47A7-B792-E60DC407FC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4" y="2028825"/>
            <a:ext cx="10615740" cy="4324353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Organisation du Congrès Général très classique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300" dirty="0">
                <a:solidFill>
                  <a:srgbClr val="00B050"/>
                </a:solidFill>
              </a:rPr>
              <a:t>Conseil Scientifique présidé par Jacqueline Bloch</a:t>
            </a:r>
          </a:p>
          <a:p>
            <a:pPr marL="1200150" lvl="2" indent="-285750"/>
            <a:r>
              <a:rPr lang="fr-FR" dirty="0"/>
              <a:t>Composition : au premier ordre responsables des divisions</a:t>
            </a:r>
          </a:p>
          <a:p>
            <a:pPr marL="1200150" lvl="2" indent="-285750"/>
            <a:r>
              <a:rPr lang="fr-FR" dirty="0"/>
              <a:t>Rôle : Contenu scientifique du Congrès : choix des sessions, des orateurs/</a:t>
            </a:r>
            <a:r>
              <a:rPr lang="fr-FR" dirty="0" err="1"/>
              <a:t>trices</a:t>
            </a:r>
            <a:r>
              <a:rPr lang="fr-FR" dirty="0"/>
              <a:t>, des « mini-colloques », des sessions spéciales 150 ans</a:t>
            </a:r>
          </a:p>
          <a:p>
            <a:pPr marL="742950" lvl="1" indent="-285750"/>
            <a:r>
              <a:rPr lang="fr-FR" sz="2100" dirty="0">
                <a:solidFill>
                  <a:srgbClr val="C00000"/>
                </a:solidFill>
              </a:rPr>
              <a:t>Comité local d’organisation (Sarah </a:t>
            </a:r>
            <a:r>
              <a:rPr lang="fr-FR" sz="2100" dirty="0" err="1">
                <a:solidFill>
                  <a:srgbClr val="C00000"/>
                </a:solidFill>
              </a:rPr>
              <a:t>Houver</a:t>
            </a:r>
            <a:r>
              <a:rPr lang="fr-FR" sz="2100" dirty="0">
                <a:solidFill>
                  <a:srgbClr val="C00000"/>
                </a:solidFill>
              </a:rPr>
              <a:t>, Marco </a:t>
            </a:r>
            <a:r>
              <a:rPr lang="fr-FR" sz="2100" dirty="0" err="1">
                <a:solidFill>
                  <a:srgbClr val="C00000"/>
                </a:solidFill>
              </a:rPr>
              <a:t>Cirelli</a:t>
            </a:r>
            <a:r>
              <a:rPr lang="fr-FR" sz="2100" dirty="0">
                <a:solidFill>
                  <a:srgbClr val="C00000"/>
                </a:solidFill>
              </a:rPr>
              <a:t>)</a:t>
            </a:r>
          </a:p>
          <a:p>
            <a:pPr marL="1200150" lvl="2" indent="-285750"/>
            <a:r>
              <a:rPr lang="fr-FR" dirty="0"/>
              <a:t>Composition : Volontaires Ile-de-France</a:t>
            </a:r>
          </a:p>
          <a:p>
            <a:pPr marL="1200150" lvl="2" indent="-285750"/>
            <a:r>
              <a:rPr lang="fr-FR" dirty="0"/>
              <a:t>Rôle : logistique congrès, budget congrès, sessions posters, soirées spéciales, animations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70C0"/>
                </a:solidFill>
              </a:rPr>
              <a:t>Festival de Physique : organisation identique</a:t>
            </a:r>
          </a:p>
          <a:p>
            <a:pPr marL="742950" lvl="1" indent="-285750"/>
            <a:r>
              <a:rPr lang="fr-FR" sz="2300" dirty="0">
                <a:solidFill>
                  <a:srgbClr val="00B050"/>
                </a:solidFill>
              </a:rPr>
              <a:t>Comité éditorial David </a:t>
            </a:r>
            <a:r>
              <a:rPr lang="fr-FR" sz="2300" dirty="0" err="1">
                <a:solidFill>
                  <a:srgbClr val="00B050"/>
                </a:solidFill>
              </a:rPr>
              <a:t>Louapre</a:t>
            </a:r>
            <a:r>
              <a:rPr lang="fr-FR" sz="2300" dirty="0">
                <a:solidFill>
                  <a:srgbClr val="00B050"/>
                </a:solidFill>
              </a:rPr>
              <a:t>, Daniel Hennequin</a:t>
            </a:r>
          </a:p>
          <a:p>
            <a:pPr marL="1200150" lvl="2" indent="-285750"/>
            <a:r>
              <a:rPr lang="fr-FR" dirty="0"/>
              <a:t>Composition  Volontaires, profils variés</a:t>
            </a:r>
          </a:p>
          <a:p>
            <a:pPr marL="1200150" lvl="2" indent="-285750"/>
            <a:r>
              <a:rPr lang="fr-FR" dirty="0"/>
              <a:t>Rôle : contenu du festival, programmation,…</a:t>
            </a:r>
          </a:p>
          <a:p>
            <a:pPr marL="742950" lvl="1" indent="-285750"/>
            <a:r>
              <a:rPr lang="fr-FR" sz="2300" dirty="0">
                <a:solidFill>
                  <a:srgbClr val="C00000"/>
                </a:solidFill>
              </a:rPr>
              <a:t>Comité Local Festival</a:t>
            </a:r>
          </a:p>
          <a:p>
            <a:pPr marL="1200150" lvl="2" indent="-285750"/>
            <a:r>
              <a:rPr lang="fr-FR" dirty="0"/>
              <a:t>Composition : partie commune avec Comité Local Congrès, volontaires Ile de France</a:t>
            </a:r>
          </a:p>
          <a:p>
            <a:pPr marL="1200150" lvl="2" indent="-285750"/>
            <a:r>
              <a:rPr lang="fr-FR" dirty="0"/>
              <a:t>Rôle : logistique festival, certaines recherches de financement, budget festival,</a:t>
            </a:r>
          </a:p>
        </p:txBody>
      </p:sp>
    </p:spTree>
    <p:extLst>
      <p:ext uri="{BB962C8B-B14F-4D97-AF65-F5344CB8AC3E}">
        <p14:creationId xmlns:p14="http://schemas.microsoft.com/office/powerpoint/2010/main" val="5549286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3838</TotalTime>
  <Words>1236</Words>
  <Application>Microsoft Office PowerPoint</Application>
  <PresentationFormat>Grand écran</PresentationFormat>
  <Paragraphs>193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Tahoma</vt:lpstr>
      <vt:lpstr>Wingdings</vt:lpstr>
      <vt:lpstr>Thème Office</vt:lpstr>
      <vt:lpstr>Présentation PowerPoint</vt:lpstr>
      <vt:lpstr>Introduction </vt:lpstr>
      <vt:lpstr>La stratégie générale</vt:lpstr>
      <vt:lpstr>Appel à projets Novembre 2021</vt:lpstr>
      <vt:lpstr>Présentation PowerPoint</vt:lpstr>
      <vt:lpstr>Présentation PowerPoint</vt:lpstr>
      <vt:lpstr>Le Congrès général 2023      3-7 juillet 2022</vt:lpstr>
      <vt:lpstr>Le festival de Physique</vt:lpstr>
      <vt:lpstr>Organigrammes Congrès et Festival</vt:lpstr>
      <vt:lpstr>Organigramme global 150 ans</vt:lpstr>
      <vt:lpstr>Organisation Projets 150 ans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Année de la Physique</vt:lpstr>
      <vt:lpstr>Opérations spéciales</vt:lpstr>
      <vt:lpstr>Les quatre sources de recettes</vt:lpstr>
      <vt:lpstr>Retombées attendues</vt:lpstr>
      <vt:lpstr>Présentation PowerPoint</vt:lpstr>
      <vt:lpstr>Conclusion</vt:lpstr>
      <vt:lpstr>SFP :  Autres Perspectives 2022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Raphaël Verguin</dc:creator>
  <cp:lastModifiedBy>Guy Wormser</cp:lastModifiedBy>
  <cp:revision>86</cp:revision>
  <dcterms:created xsi:type="dcterms:W3CDTF">2020-11-20T11:12:29Z</dcterms:created>
  <dcterms:modified xsi:type="dcterms:W3CDTF">2022-03-30T11:14:52Z</dcterms:modified>
</cp:coreProperties>
</file>