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5"/>
  </p:notesMasterIdLst>
  <p:sldIdLst>
    <p:sldId id="259" r:id="rId2"/>
    <p:sldId id="260" r:id="rId3"/>
    <p:sldId id="426" r:id="rId4"/>
    <p:sldId id="427" r:id="rId5"/>
    <p:sldId id="428" r:id="rId6"/>
    <p:sldId id="429" r:id="rId7"/>
    <p:sldId id="421" r:id="rId8"/>
    <p:sldId id="422" r:id="rId9"/>
    <p:sldId id="423" r:id="rId10"/>
    <p:sldId id="424" r:id="rId11"/>
    <p:sldId id="425" r:id="rId12"/>
    <p:sldId id="266" r:id="rId13"/>
    <p:sldId id="265" r:id="rId14"/>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B"/>
    <a:srgbClr val="4472C4"/>
    <a:srgbClr val="456487"/>
    <a:srgbClr val="FF6700"/>
    <a:srgbClr val="E05314"/>
    <a:srgbClr val="6600CC"/>
    <a:srgbClr val="511F74"/>
    <a:srgbClr val="7A286A"/>
    <a:srgbClr val="DF8A2D"/>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05" autoAdjust="0"/>
    <p:restoredTop sz="96291" autoAdjust="0"/>
  </p:normalViewPr>
  <p:slideViewPr>
    <p:cSldViewPr>
      <p:cViewPr varScale="1">
        <p:scale>
          <a:sx n="143" d="100"/>
          <a:sy n="143" d="100"/>
        </p:scale>
        <p:origin x="352" y="200"/>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06/04/2022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2074019" y="643875"/>
            <a:ext cx="9290048" cy="400125"/>
          </a:xfrm>
        </p:spPr>
        <p:txBody>
          <a:bodyPr anchor="b"/>
          <a:lstStyle>
            <a:lvl1pPr marL="342900" indent="-342900">
              <a:buFont typeface="Wingdings" panose="05000000000000000000" pitchFamily="2" charset="2"/>
              <a:buChar char="Ø"/>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741362" y="1301552"/>
            <a:ext cx="9290049" cy="4167387"/>
          </a:xfrm>
        </p:spPr>
        <p:txBody>
          <a:bodyPr/>
          <a:lstStyle>
            <a:lvl1pPr>
              <a:defRPr sz="2600">
                <a:solidFill>
                  <a:srgbClr val="FF6700"/>
                </a:solidFill>
              </a:defRPr>
            </a:lvl1pPr>
            <a:lvl2pPr>
              <a:defRPr sz="2000">
                <a:solidFill>
                  <a:srgbClr val="00294B"/>
                </a:solidFill>
              </a:defRPr>
            </a:lvl2pPr>
            <a:lvl3pPr>
              <a:defRPr>
                <a:solidFill>
                  <a:srgbClr val="456487"/>
                </a:solidFill>
              </a:defRPr>
            </a:lvl3pPr>
            <a:lvl4pPr marL="1371600" indent="0">
              <a:buNone/>
              <a:defRPr>
                <a:solidFill>
                  <a:schemeClr val="tx1"/>
                </a:solidFill>
              </a:defRPr>
            </a:lvl4pPr>
            <a:lvl5pPr marL="1828800" indent="0">
              <a:buNone/>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 Quatrième niveau</a:t>
            </a:r>
          </a:p>
          <a:p>
            <a:pPr lvl="4"/>
            <a:r>
              <a:rPr lang="fr-FR" dirty="0"/>
              <a:t>- 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pic>
        <p:nvPicPr>
          <p:cNvPr id="15" name="Image 14">
            <a:extLst>
              <a:ext uri="{FF2B5EF4-FFF2-40B4-BE49-F238E27FC236}">
                <a16:creationId xmlns:a16="http://schemas.microsoft.com/office/drawing/2014/main" id="{EB4F3DDF-C2C5-42D2-BC1B-481985CD21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06867" y="1"/>
            <a:ext cx="1065908" cy="643874"/>
          </a:xfrm>
          <a:prstGeom prst="rect">
            <a:avLst/>
          </a:prstGeom>
        </p:spPr>
      </p:pic>
    </p:spTree>
    <p:extLst>
      <p:ext uri="{BB962C8B-B14F-4D97-AF65-F5344CB8AC3E}">
        <p14:creationId xmlns:p14="http://schemas.microsoft.com/office/powerpoint/2010/main" val="220711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pic>
        <p:nvPicPr>
          <p:cNvPr id="11" name="Image 10">
            <a:extLst>
              <a:ext uri="{FF2B5EF4-FFF2-40B4-BE49-F238E27FC236}">
                <a16:creationId xmlns:a16="http://schemas.microsoft.com/office/drawing/2014/main" id="{CD53165E-9093-BB4E-A34D-900E955C1D72}"/>
              </a:ext>
            </a:extLst>
          </p:cNvPr>
          <p:cNvPicPr>
            <a:picLocks noChangeAspect="1"/>
          </p:cNvPicPr>
          <p:nvPr userDrawn="1"/>
        </p:nvPicPr>
        <p:blipFill>
          <a:blip r:embed="rId3"/>
          <a:stretch>
            <a:fillRect/>
          </a:stretch>
        </p:blipFill>
        <p:spPr>
          <a:xfrm>
            <a:off x="9562851" y="0"/>
            <a:ext cx="1209924" cy="730867"/>
          </a:xfrm>
          <a:prstGeom prst="rect">
            <a:avLst/>
          </a:prstGeom>
        </p:spPr>
      </p:pic>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01/03/2020</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Mon exposé - Lieu - Titre</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1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tiff"/><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9.tiff"/><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9.tiff"/><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gi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latin typeface="+mn-lt"/>
              </a:rPr>
              <a:t>Work</a:t>
            </a:r>
            <a:r>
              <a:rPr lang="fr-FR" dirty="0">
                <a:latin typeface="+mn-lt"/>
              </a:rPr>
              <a:t> Package 2 : Accelerator Design</a:t>
            </a:r>
          </a:p>
        </p:txBody>
      </p:sp>
      <p:sp>
        <p:nvSpPr>
          <p:cNvPr id="3" name="Espace réservé du texte 2"/>
          <p:cNvSpPr>
            <a:spLocks noGrp="1"/>
          </p:cNvSpPr>
          <p:nvPr>
            <p:ph type="body" idx="1"/>
          </p:nvPr>
        </p:nvSpPr>
        <p:spPr>
          <a:xfrm>
            <a:off x="4018235" y="1589583"/>
            <a:ext cx="6336704" cy="4164547"/>
          </a:xfrm>
        </p:spPr>
        <p:txBody>
          <a:bodyPr anchor="t" anchorCtr="0">
            <a:noAutofit/>
          </a:bodyPr>
          <a:lstStyle/>
          <a:p>
            <a:pPr marL="342900" indent="-342900">
              <a:buFont typeface="Wingdings" panose="05000000000000000000" pitchFamily="2" charset="2"/>
              <a:buChar char="Ø"/>
            </a:pPr>
            <a:r>
              <a:rPr lang="en-US" sz="1800" dirty="0"/>
              <a:t>Task leader : </a:t>
            </a:r>
            <a:r>
              <a:rPr lang="en-US" sz="1600" dirty="0" err="1"/>
              <a:t>IJCLab</a:t>
            </a:r>
            <a:r>
              <a:rPr lang="en-US" sz="1600" dirty="0"/>
              <a:t> : Luc Perrot / </a:t>
            </a:r>
            <a:r>
              <a:rPr lang="en-US" sz="1600" dirty="0" err="1"/>
              <a:t>Jlab</a:t>
            </a:r>
            <a:r>
              <a:rPr lang="en-US" sz="1600" dirty="0"/>
              <a:t> : Alex </a:t>
            </a:r>
            <a:r>
              <a:rPr lang="en-US" sz="1600" dirty="0" err="1"/>
              <a:t>Bogacz</a:t>
            </a:r>
            <a:endParaRPr lang="en-US" sz="1600" dirty="0"/>
          </a:p>
          <a:p>
            <a:pPr marL="342900" indent="-342900">
              <a:buFont typeface="Wingdings" panose="05000000000000000000" pitchFamily="2" charset="2"/>
              <a:buChar char="Ø"/>
            </a:pPr>
            <a:r>
              <a:rPr lang="en-US" sz="1800" dirty="0" err="1"/>
              <a:t>IJCLab</a:t>
            </a:r>
            <a:r>
              <a:rPr lang="en-US" sz="1800" dirty="0"/>
              <a:t> members on WP2</a:t>
            </a:r>
          </a:p>
          <a:p>
            <a:pPr marL="741600" indent="-284400">
              <a:spcBef>
                <a:spcPts val="500"/>
              </a:spcBef>
              <a:buFont typeface="Arial" panose="020B0604020202020204" pitchFamily="34" charset="0"/>
              <a:buChar char="•"/>
            </a:pPr>
            <a:r>
              <a:rPr lang="en-US" sz="1500" dirty="0" err="1">
                <a:solidFill>
                  <a:schemeClr val="tx1"/>
                </a:solidFill>
              </a:rPr>
              <a:t>Hadil</a:t>
            </a:r>
            <a:r>
              <a:rPr lang="en-US" sz="1500" dirty="0">
                <a:solidFill>
                  <a:schemeClr val="tx1"/>
                </a:solidFill>
              </a:rPr>
              <a:t> </a:t>
            </a:r>
            <a:r>
              <a:rPr lang="en-US" sz="1500" dirty="0" err="1">
                <a:solidFill>
                  <a:schemeClr val="tx1"/>
                </a:solidFill>
              </a:rPr>
              <a:t>Abualrob</a:t>
            </a:r>
            <a:r>
              <a:rPr lang="en-US" sz="1500" dirty="0">
                <a:solidFill>
                  <a:schemeClr val="tx1"/>
                </a:solidFill>
              </a:rPr>
              <a:t>, prof. </a:t>
            </a:r>
            <a:r>
              <a:rPr lang="en-US" sz="1500" dirty="0" err="1">
                <a:solidFill>
                  <a:schemeClr val="tx1"/>
                </a:solidFill>
              </a:rPr>
              <a:t>Naplouse</a:t>
            </a:r>
            <a:r>
              <a:rPr lang="en-US" sz="1500" dirty="0">
                <a:solidFill>
                  <a:schemeClr val="tx1"/>
                </a:solidFill>
              </a:rPr>
              <a:t> Univ.</a:t>
            </a:r>
          </a:p>
          <a:p>
            <a:pPr marL="741600" indent="-284400">
              <a:spcBef>
                <a:spcPts val="500"/>
              </a:spcBef>
              <a:buFont typeface="Arial" panose="020B0604020202020204" pitchFamily="34" charset="0"/>
              <a:buChar char="•"/>
            </a:pPr>
            <a:r>
              <a:rPr lang="en-US" sz="1500" dirty="0">
                <a:solidFill>
                  <a:schemeClr val="tx1"/>
                </a:solidFill>
              </a:rPr>
              <a:t>Alex </a:t>
            </a:r>
            <a:r>
              <a:rPr lang="en-US" sz="1500" dirty="0" err="1">
                <a:solidFill>
                  <a:schemeClr val="tx1"/>
                </a:solidFill>
              </a:rPr>
              <a:t>Fomin</a:t>
            </a:r>
            <a:r>
              <a:rPr lang="en-US" sz="1500" dirty="0">
                <a:solidFill>
                  <a:schemeClr val="tx1"/>
                </a:solidFill>
              </a:rPr>
              <a:t>, Post-doc, from February 2022, 100%</a:t>
            </a:r>
          </a:p>
          <a:p>
            <a:pPr marL="741600" indent="-284400">
              <a:spcBef>
                <a:spcPts val="500"/>
              </a:spcBef>
              <a:buFont typeface="Arial" panose="020B0604020202020204" pitchFamily="34" charset="0"/>
              <a:buChar char="•"/>
            </a:pPr>
            <a:r>
              <a:rPr lang="en-US" sz="1500" dirty="0">
                <a:solidFill>
                  <a:schemeClr val="tx1"/>
                </a:solidFill>
              </a:rPr>
              <a:t>Josh </a:t>
            </a:r>
            <a:r>
              <a:rPr lang="en-US" sz="1500" dirty="0" err="1">
                <a:solidFill>
                  <a:schemeClr val="tx1"/>
                </a:solidFill>
              </a:rPr>
              <a:t>Yoskowitz</a:t>
            </a:r>
            <a:r>
              <a:rPr lang="en-US" sz="1500" dirty="0">
                <a:solidFill>
                  <a:schemeClr val="tx1"/>
                </a:solidFill>
              </a:rPr>
              <a:t>, post-doc, from July 2022, 100%</a:t>
            </a:r>
          </a:p>
          <a:p>
            <a:pPr marL="741600" indent="-284400">
              <a:spcBef>
                <a:spcPts val="500"/>
              </a:spcBef>
              <a:buFont typeface="Arial" panose="020B0604020202020204" pitchFamily="34" charset="0"/>
              <a:buChar char="•"/>
            </a:pPr>
            <a:r>
              <a:rPr lang="en-US" sz="1500" dirty="0" err="1">
                <a:solidFill>
                  <a:schemeClr val="tx1"/>
                </a:solidFill>
              </a:rPr>
              <a:t>Rasha</a:t>
            </a:r>
            <a:r>
              <a:rPr lang="en-US" sz="1500" dirty="0">
                <a:solidFill>
                  <a:schemeClr val="tx1"/>
                </a:solidFill>
              </a:rPr>
              <a:t> </a:t>
            </a:r>
            <a:r>
              <a:rPr lang="en-US" sz="1500" dirty="0" err="1">
                <a:solidFill>
                  <a:schemeClr val="tx1"/>
                </a:solidFill>
              </a:rPr>
              <a:t>Abukeshek</a:t>
            </a:r>
            <a:r>
              <a:rPr lang="en-US" sz="1500" dirty="0">
                <a:solidFill>
                  <a:schemeClr val="tx1"/>
                </a:solidFill>
              </a:rPr>
              <a:t>, 5 months Internship, PhD, 100%</a:t>
            </a:r>
          </a:p>
          <a:p>
            <a:pPr marL="741600" indent="-284400">
              <a:spcBef>
                <a:spcPts val="500"/>
              </a:spcBef>
              <a:buFont typeface="Arial" panose="020B0604020202020204" pitchFamily="34" charset="0"/>
              <a:buChar char="•"/>
            </a:pPr>
            <a:r>
              <a:rPr lang="en-US" sz="1500" dirty="0">
                <a:solidFill>
                  <a:schemeClr val="tx1"/>
                </a:solidFill>
              </a:rPr>
              <a:t>New CNRS researcher October 2022, 100%</a:t>
            </a:r>
          </a:p>
          <a:p>
            <a:pPr marL="741600" indent="-284400">
              <a:spcBef>
                <a:spcPts val="500"/>
              </a:spcBef>
              <a:buFont typeface="Arial" panose="020B0604020202020204" pitchFamily="34" charset="0"/>
              <a:buChar char="•"/>
            </a:pPr>
            <a:r>
              <a:rPr lang="en-US" sz="1500" dirty="0" err="1">
                <a:solidFill>
                  <a:schemeClr val="tx1"/>
                </a:solidFill>
              </a:rPr>
              <a:t>Coline</a:t>
            </a:r>
            <a:r>
              <a:rPr lang="en-US" sz="1500" dirty="0">
                <a:solidFill>
                  <a:schemeClr val="tx1"/>
                </a:solidFill>
              </a:rPr>
              <a:t> </a:t>
            </a:r>
            <a:r>
              <a:rPr lang="en-US" sz="1500" dirty="0" err="1">
                <a:solidFill>
                  <a:schemeClr val="tx1"/>
                </a:solidFill>
              </a:rPr>
              <a:t>Guyot</a:t>
            </a:r>
            <a:r>
              <a:rPr lang="en-US" sz="1500" dirty="0">
                <a:solidFill>
                  <a:schemeClr val="tx1"/>
                </a:solidFill>
              </a:rPr>
              <a:t>, PhD</a:t>
            </a:r>
          </a:p>
          <a:p>
            <a:pPr marL="741600" indent="-284400">
              <a:spcBef>
                <a:spcPts val="500"/>
              </a:spcBef>
              <a:buFont typeface="Arial" panose="020B0604020202020204" pitchFamily="34" charset="0"/>
              <a:buChar char="•"/>
            </a:pPr>
            <a:r>
              <a:rPr lang="en-US" sz="1500" dirty="0" err="1">
                <a:solidFill>
                  <a:schemeClr val="tx1"/>
                </a:solidFill>
              </a:rPr>
              <a:t>Christelle</a:t>
            </a:r>
            <a:r>
              <a:rPr lang="en-US" sz="1500" dirty="0">
                <a:solidFill>
                  <a:schemeClr val="tx1"/>
                </a:solidFill>
              </a:rPr>
              <a:t> </a:t>
            </a:r>
            <a:r>
              <a:rPr lang="en-US" sz="1500" dirty="0" err="1">
                <a:solidFill>
                  <a:schemeClr val="tx1"/>
                </a:solidFill>
              </a:rPr>
              <a:t>Bruni</a:t>
            </a:r>
            <a:r>
              <a:rPr lang="en-US" sz="1500" dirty="0">
                <a:solidFill>
                  <a:schemeClr val="tx1"/>
                </a:solidFill>
              </a:rPr>
              <a:t>, researcher</a:t>
            </a:r>
          </a:p>
          <a:p>
            <a:pPr marL="741600" indent="-284400">
              <a:spcBef>
                <a:spcPts val="500"/>
              </a:spcBef>
              <a:buFont typeface="Arial" panose="020B0604020202020204" pitchFamily="34" charset="0"/>
              <a:buChar char="•"/>
            </a:pPr>
            <a:r>
              <a:rPr lang="en-US" sz="1500" dirty="0" err="1">
                <a:solidFill>
                  <a:schemeClr val="tx1"/>
                </a:solidFill>
              </a:rPr>
              <a:t>Rodolphe</a:t>
            </a:r>
            <a:r>
              <a:rPr lang="en-US" sz="1500" dirty="0">
                <a:solidFill>
                  <a:schemeClr val="tx1"/>
                </a:solidFill>
              </a:rPr>
              <a:t> Marie, mechanic, workshop</a:t>
            </a:r>
            <a:endParaRPr lang="en-US" sz="1200" dirty="0"/>
          </a:p>
          <a:p>
            <a:pPr marL="342900" indent="-342900">
              <a:buFont typeface="Wingdings" panose="05000000000000000000" pitchFamily="2" charset="2"/>
              <a:buChar char="Ø"/>
            </a:pPr>
            <a:r>
              <a:rPr lang="en-US" sz="1600" dirty="0"/>
              <a:t>Partners to WP2</a:t>
            </a:r>
          </a:p>
          <a:p>
            <a:pPr marL="741600" indent="-284400">
              <a:spcBef>
                <a:spcPts val="500"/>
              </a:spcBef>
              <a:buFont typeface="Arial" panose="020B0604020202020204" pitchFamily="34" charset="0"/>
              <a:buChar char="•"/>
            </a:pPr>
            <a:r>
              <a:rPr lang="en-US" sz="1500" dirty="0">
                <a:solidFill>
                  <a:schemeClr val="tx1"/>
                </a:solidFill>
              </a:rPr>
              <a:t>Bertrand </a:t>
            </a:r>
            <a:r>
              <a:rPr lang="en-US" sz="1500" dirty="0" err="1">
                <a:solidFill>
                  <a:schemeClr val="tx1"/>
                </a:solidFill>
              </a:rPr>
              <a:t>Jacquot</a:t>
            </a:r>
            <a:r>
              <a:rPr lang="en-US" sz="1500" dirty="0">
                <a:solidFill>
                  <a:schemeClr val="tx1"/>
                </a:solidFill>
              </a:rPr>
              <a:t> (GANIL), 30%</a:t>
            </a:r>
          </a:p>
          <a:p>
            <a:pPr marL="741600" indent="-284400">
              <a:spcBef>
                <a:spcPts val="500"/>
              </a:spcBef>
              <a:buFont typeface="Arial" panose="020B0604020202020204" pitchFamily="34" charset="0"/>
              <a:buChar char="•"/>
            </a:pPr>
            <a:r>
              <a:rPr lang="en-US" sz="1500" dirty="0">
                <a:solidFill>
                  <a:schemeClr val="tx1"/>
                </a:solidFill>
              </a:rPr>
              <a:t>Post-doc with CEA </a:t>
            </a:r>
            <a:r>
              <a:rPr lang="en-US" sz="1500" dirty="0" err="1">
                <a:solidFill>
                  <a:schemeClr val="tx1"/>
                </a:solidFill>
              </a:rPr>
              <a:t>Saclay</a:t>
            </a:r>
            <a:r>
              <a:rPr lang="en-US" sz="1500" dirty="0">
                <a:solidFill>
                  <a:schemeClr val="tx1"/>
                </a:solidFill>
              </a:rPr>
              <a:t> – DACM, autumn 2022, 100%</a:t>
            </a:r>
          </a:p>
          <a:p>
            <a:pPr marL="741600" indent="-284400">
              <a:spcBef>
                <a:spcPts val="500"/>
              </a:spcBef>
              <a:buFont typeface="Arial" panose="020B0604020202020204" pitchFamily="34" charset="0"/>
              <a:buChar char="•"/>
            </a:pPr>
            <a:r>
              <a:rPr lang="en-US" sz="1500" dirty="0">
                <a:solidFill>
                  <a:schemeClr val="tx1"/>
                </a:solidFill>
              </a:rPr>
              <a:t>PhD at Liverpool University, October 2022</a:t>
            </a:r>
          </a:p>
          <a:p>
            <a:endParaRPr lang="en-US" sz="2000" dirty="0"/>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WP2 – </a:t>
            </a:r>
            <a:r>
              <a:rPr lang="fr-FR" dirty="0" err="1"/>
              <a:t>accelerator</a:t>
            </a:r>
            <a:r>
              <a:rPr lang="fr-FR" dirty="0"/>
              <a:t> Design</a:t>
            </a:r>
          </a:p>
        </p:txBody>
      </p:sp>
      <p:grpSp>
        <p:nvGrpSpPr>
          <p:cNvPr id="8" name="Groupe 7"/>
          <p:cNvGrpSpPr>
            <a:grpSpLocks noChangeAspect="1"/>
          </p:cNvGrpSpPr>
          <p:nvPr/>
        </p:nvGrpSpPr>
        <p:grpSpPr>
          <a:xfrm>
            <a:off x="1959538" y="822156"/>
            <a:ext cx="6019137" cy="590764"/>
            <a:chOff x="1042492" y="1470616"/>
            <a:chExt cx="6771751" cy="664631"/>
          </a:xfrm>
        </p:grpSpPr>
        <p:sp>
          <p:nvSpPr>
            <p:cNvPr id="29" name="ZoneTexte 28"/>
            <p:cNvSpPr txBox="1"/>
            <p:nvPr/>
          </p:nvSpPr>
          <p:spPr>
            <a:xfrm>
              <a:off x="1042492" y="1470616"/>
              <a:ext cx="2349339" cy="664631"/>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b="1" kern="1200" noProof="0" dirty="0">
                  <a:solidFill>
                    <a:schemeClr val="tx1"/>
                  </a:solidFill>
                </a:rPr>
                <a:t>WP2: Accelerator Design</a:t>
              </a:r>
            </a:p>
          </p:txBody>
        </p:sp>
        <p:sp>
          <p:nvSpPr>
            <p:cNvPr id="27" name="ZoneTexte 26"/>
            <p:cNvSpPr txBox="1"/>
            <p:nvPr/>
          </p:nvSpPr>
          <p:spPr>
            <a:xfrm>
              <a:off x="3602913" y="1527692"/>
              <a:ext cx="1321063" cy="563328"/>
            </a:xfrm>
            <a:prstGeom prst="rect">
              <a:avLst/>
            </a:prstGeom>
            <a:solidFill>
              <a:srgbClr val="4472C4"/>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kern="1200" noProof="0" dirty="0">
                  <a:solidFill>
                    <a:schemeClr val="bg1"/>
                  </a:solidFill>
                </a:rPr>
                <a:t>Task 2.1: </a:t>
              </a:r>
            </a:p>
            <a:p>
              <a:pPr lvl="0" algn="ctr" defTabSz="311150">
                <a:lnSpc>
                  <a:spcPct val="90000"/>
                </a:lnSpc>
                <a:spcBef>
                  <a:spcPct val="0"/>
                </a:spcBef>
                <a:spcAft>
                  <a:spcPct val="35000"/>
                </a:spcAft>
              </a:pPr>
              <a:r>
                <a:rPr lang="en-GB" sz="1200" kern="1200" noProof="0" dirty="0">
                  <a:solidFill>
                    <a:schemeClr val="bg1"/>
                  </a:solidFill>
                </a:rPr>
                <a:t>Lattice and optics</a:t>
              </a:r>
            </a:p>
          </p:txBody>
        </p:sp>
        <p:sp>
          <p:nvSpPr>
            <p:cNvPr id="25" name="ZoneTexte 24"/>
            <p:cNvSpPr txBox="1"/>
            <p:nvPr/>
          </p:nvSpPr>
          <p:spPr>
            <a:xfrm>
              <a:off x="5054679" y="1527692"/>
              <a:ext cx="1321063" cy="563328"/>
            </a:xfrm>
            <a:prstGeom prst="rect">
              <a:avLst/>
            </a:prstGeom>
            <a:solidFill>
              <a:srgbClr val="4472C4"/>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kern="1200" noProof="0" dirty="0">
                  <a:solidFill>
                    <a:schemeClr val="bg1"/>
                  </a:solidFill>
                </a:rPr>
                <a:t>Task 2.2: </a:t>
              </a:r>
            </a:p>
            <a:p>
              <a:pPr lvl="0" algn="ctr" defTabSz="311150">
                <a:lnSpc>
                  <a:spcPct val="90000"/>
                </a:lnSpc>
                <a:spcBef>
                  <a:spcPct val="0"/>
                </a:spcBef>
                <a:spcAft>
                  <a:spcPct val="35000"/>
                </a:spcAft>
              </a:pPr>
              <a:r>
                <a:rPr lang="en-GB" sz="1200" kern="1200" noProof="0" dirty="0">
                  <a:solidFill>
                    <a:schemeClr val="bg1"/>
                  </a:solidFill>
                </a:rPr>
                <a:t>Beam Dynamics</a:t>
              </a:r>
            </a:p>
          </p:txBody>
        </p:sp>
        <p:sp>
          <p:nvSpPr>
            <p:cNvPr id="23" name="ZoneTexte 22"/>
            <p:cNvSpPr txBox="1"/>
            <p:nvPr/>
          </p:nvSpPr>
          <p:spPr>
            <a:xfrm>
              <a:off x="6493180" y="1527692"/>
              <a:ext cx="1321063" cy="563328"/>
            </a:xfrm>
            <a:prstGeom prst="rect">
              <a:avLst/>
            </a:prstGeom>
            <a:solidFill>
              <a:schemeClr val="accent5">
                <a:hueOff val="0"/>
                <a:satOff val="0"/>
                <a:lumOff val="0"/>
              </a:schemeClr>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kern="1200" noProof="0" dirty="0">
                  <a:solidFill>
                    <a:schemeClr val="bg1"/>
                  </a:solidFill>
                </a:rPr>
                <a:t>Task 2.3:</a:t>
              </a:r>
            </a:p>
            <a:p>
              <a:pPr lvl="0" algn="ctr" defTabSz="311150">
                <a:lnSpc>
                  <a:spcPct val="90000"/>
                </a:lnSpc>
                <a:spcBef>
                  <a:spcPct val="0"/>
                </a:spcBef>
                <a:spcAft>
                  <a:spcPct val="35000"/>
                </a:spcAft>
              </a:pPr>
              <a:r>
                <a:rPr lang="en-GB" sz="1200" kern="1200" noProof="0" dirty="0">
                  <a:solidFill>
                    <a:schemeClr val="bg1"/>
                  </a:solidFill>
                </a:rPr>
                <a:t>PERLE Footprint</a:t>
              </a:r>
            </a:p>
          </p:txBody>
        </p:sp>
      </p:grpSp>
      <p:grpSp>
        <p:nvGrpSpPr>
          <p:cNvPr id="6" name="Groupe 5"/>
          <p:cNvGrpSpPr/>
          <p:nvPr/>
        </p:nvGrpSpPr>
        <p:grpSpPr>
          <a:xfrm>
            <a:off x="719430" y="2021632"/>
            <a:ext cx="2704320" cy="2876760"/>
            <a:chOff x="6834960" y="1737000"/>
            <a:chExt cx="2704320" cy="2876760"/>
          </a:xfrm>
        </p:grpSpPr>
        <p:sp>
          <p:nvSpPr>
            <p:cNvPr id="30" name="CustomShape 3"/>
            <p:cNvSpPr/>
            <p:nvPr/>
          </p:nvSpPr>
          <p:spPr>
            <a:xfrm>
              <a:off x="6852600" y="1835280"/>
              <a:ext cx="1005840" cy="502920"/>
            </a:xfrm>
            <a:prstGeom prst="rect">
              <a:avLst/>
            </a:prstGeom>
            <a:solidFill>
              <a:srgbClr val="FF6700"/>
            </a:solidFill>
            <a:ln>
              <a:noFill/>
            </a:ln>
          </p:spPr>
          <p:style>
            <a:lnRef idx="0">
              <a:scrgbClr r="0" g="0" b="0"/>
            </a:lnRef>
            <a:fillRef idx="0">
              <a:scrgbClr r="0" g="0" b="0"/>
            </a:fillRef>
            <a:effectRef idx="0">
              <a:scrgbClr r="0" g="0" b="0"/>
            </a:effectRef>
            <a:fontRef idx="minor"/>
          </p:style>
          <p:txBody>
            <a:bodyPr lIns="4320" tIns="4320" rIns="4320" bIns="4320" anchor="ctr"/>
            <a:lstStyle/>
            <a:p>
              <a:pPr algn="ctr">
                <a:lnSpc>
                  <a:spcPct val="90000"/>
                </a:lnSpc>
                <a:spcAft>
                  <a:spcPts val="349"/>
                </a:spcAft>
              </a:pPr>
              <a:r>
                <a:rPr lang="fr-FR" sz="1000" b="1" strike="noStrike" spc="-1">
                  <a:solidFill>
                    <a:srgbClr val="000000"/>
                  </a:solidFill>
                  <a:uFill>
                    <a:solidFill>
                      <a:srgbClr val="FFFFFF"/>
                    </a:solidFill>
                  </a:uFill>
                  <a:latin typeface="Calibri"/>
                </a:rPr>
                <a:t>Injection line</a:t>
              </a:r>
              <a:endParaRPr lang="fr-FR" sz="1000" b="0" strike="noStrike" spc="-1">
                <a:solidFill>
                  <a:srgbClr val="000000"/>
                </a:solidFill>
                <a:uFill>
                  <a:solidFill>
                    <a:srgbClr val="FFFFFF"/>
                  </a:solidFill>
                </a:uFill>
                <a:latin typeface="Arial"/>
              </a:endParaRPr>
            </a:p>
          </p:txBody>
        </p:sp>
        <p:sp>
          <p:nvSpPr>
            <p:cNvPr id="31" name="CustomShape 4"/>
            <p:cNvSpPr/>
            <p:nvPr/>
          </p:nvSpPr>
          <p:spPr>
            <a:xfrm>
              <a:off x="8129160" y="1737000"/>
              <a:ext cx="1410120" cy="69912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36000" tIns="36000" rIns="36000" bIns="36000" anchor="ctr"/>
            <a:lstStyle/>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Source</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booster</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buncher</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Connection section</a:t>
              </a:r>
              <a:endParaRPr lang="fr-FR" sz="900" b="0" strike="noStrike" spc="-1">
                <a:solidFill>
                  <a:srgbClr val="000000"/>
                </a:solidFill>
                <a:uFill>
                  <a:solidFill>
                    <a:srgbClr val="FFFFFF"/>
                  </a:solidFill>
                </a:uFill>
                <a:latin typeface="Arial"/>
              </a:endParaRPr>
            </a:p>
          </p:txBody>
        </p:sp>
        <p:sp>
          <p:nvSpPr>
            <p:cNvPr id="32" name="CustomShape 5"/>
            <p:cNvSpPr/>
            <p:nvPr/>
          </p:nvSpPr>
          <p:spPr>
            <a:xfrm>
              <a:off x="6834960" y="2580840"/>
              <a:ext cx="1005840" cy="502920"/>
            </a:xfrm>
            <a:prstGeom prst="rect">
              <a:avLst/>
            </a:prstGeom>
            <a:solidFill>
              <a:srgbClr val="FF6700"/>
            </a:solidFill>
            <a:ln>
              <a:noFill/>
            </a:ln>
          </p:spPr>
          <p:style>
            <a:lnRef idx="0">
              <a:scrgbClr r="0" g="0" b="0"/>
            </a:lnRef>
            <a:fillRef idx="0">
              <a:scrgbClr r="0" g="0" b="0"/>
            </a:fillRef>
            <a:effectRef idx="0">
              <a:scrgbClr r="0" g="0" b="0"/>
            </a:effectRef>
            <a:fontRef idx="minor"/>
          </p:style>
          <p:txBody>
            <a:bodyPr lIns="4320" tIns="4320" rIns="4320" bIns="4320" anchor="ctr"/>
            <a:lstStyle/>
            <a:p>
              <a:pPr algn="ctr">
                <a:lnSpc>
                  <a:spcPct val="90000"/>
                </a:lnSpc>
                <a:spcAft>
                  <a:spcPts val="349"/>
                </a:spcAft>
              </a:pPr>
              <a:r>
                <a:rPr lang="fr-FR" sz="1000" b="1" strike="noStrike" spc="-1">
                  <a:solidFill>
                    <a:srgbClr val="000000"/>
                  </a:solidFill>
                  <a:uFill>
                    <a:solidFill>
                      <a:srgbClr val="FFFFFF"/>
                    </a:solidFill>
                  </a:uFill>
                  <a:latin typeface="Calibri"/>
                </a:rPr>
                <a:t>Main ERL</a:t>
              </a:r>
              <a:endParaRPr lang="fr-FR" sz="1000" b="0" strike="noStrike" spc="-1">
                <a:solidFill>
                  <a:srgbClr val="000000"/>
                </a:solidFill>
                <a:uFill>
                  <a:solidFill>
                    <a:srgbClr val="FFFFFF"/>
                  </a:solidFill>
                </a:uFill>
                <a:latin typeface="Arial"/>
              </a:endParaRPr>
            </a:p>
          </p:txBody>
        </p:sp>
        <p:sp>
          <p:nvSpPr>
            <p:cNvPr id="33" name="CustomShape 6"/>
            <p:cNvSpPr/>
            <p:nvPr/>
          </p:nvSpPr>
          <p:spPr>
            <a:xfrm>
              <a:off x="8129160" y="2646360"/>
              <a:ext cx="1410120" cy="37152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36000" tIns="36000" rIns="36000" bIns="36000" anchor="ctr"/>
            <a:lstStyle/>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LINAC</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Arcs</a:t>
              </a:r>
              <a:endParaRPr lang="fr-FR" sz="900" b="0" strike="noStrike" spc="-1">
                <a:solidFill>
                  <a:srgbClr val="000000"/>
                </a:solidFill>
                <a:uFill>
                  <a:solidFill>
                    <a:srgbClr val="FFFFFF"/>
                  </a:solidFill>
                </a:uFill>
                <a:latin typeface="Arial"/>
              </a:endParaRPr>
            </a:p>
          </p:txBody>
        </p:sp>
        <p:sp>
          <p:nvSpPr>
            <p:cNvPr id="34" name="CustomShape 7"/>
            <p:cNvSpPr/>
            <p:nvPr/>
          </p:nvSpPr>
          <p:spPr>
            <a:xfrm>
              <a:off x="6852600" y="3371040"/>
              <a:ext cx="1005840" cy="502920"/>
            </a:xfrm>
            <a:prstGeom prst="rect">
              <a:avLst/>
            </a:prstGeom>
            <a:solidFill>
              <a:srgbClr val="FF6700"/>
            </a:solidFill>
            <a:ln>
              <a:noFill/>
            </a:ln>
          </p:spPr>
          <p:style>
            <a:lnRef idx="0">
              <a:scrgbClr r="0" g="0" b="0"/>
            </a:lnRef>
            <a:fillRef idx="0">
              <a:scrgbClr r="0" g="0" b="0"/>
            </a:fillRef>
            <a:effectRef idx="0">
              <a:scrgbClr r="0" g="0" b="0"/>
            </a:effectRef>
            <a:fontRef idx="minor"/>
          </p:style>
          <p:txBody>
            <a:bodyPr lIns="4320" tIns="4320" rIns="4320" bIns="4320" anchor="ctr"/>
            <a:lstStyle/>
            <a:p>
              <a:pPr algn="ctr">
                <a:lnSpc>
                  <a:spcPct val="90000"/>
                </a:lnSpc>
                <a:spcAft>
                  <a:spcPts val="349"/>
                </a:spcAft>
              </a:pPr>
              <a:r>
                <a:rPr lang="fr-FR" sz="1000" b="1" strike="noStrike" spc="-1">
                  <a:solidFill>
                    <a:srgbClr val="000000"/>
                  </a:solidFill>
                  <a:uFill>
                    <a:solidFill>
                      <a:srgbClr val="FFFFFF"/>
                    </a:solidFill>
                  </a:uFill>
                  <a:latin typeface="Calibri"/>
                </a:rPr>
                <a:t>Extraction lines</a:t>
              </a:r>
              <a:endParaRPr lang="fr-FR" sz="1000" b="0" strike="noStrike" spc="-1">
                <a:solidFill>
                  <a:srgbClr val="000000"/>
                </a:solidFill>
                <a:uFill>
                  <a:solidFill>
                    <a:srgbClr val="FFFFFF"/>
                  </a:solidFill>
                </a:uFill>
                <a:latin typeface="Arial"/>
              </a:endParaRPr>
            </a:p>
          </p:txBody>
        </p:sp>
        <p:sp>
          <p:nvSpPr>
            <p:cNvPr id="35" name="CustomShape 8"/>
            <p:cNvSpPr/>
            <p:nvPr/>
          </p:nvSpPr>
          <p:spPr>
            <a:xfrm>
              <a:off x="8129160" y="3354480"/>
              <a:ext cx="1410120" cy="53604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36000" tIns="36000" rIns="36000" bIns="36000" anchor="ctr"/>
            <a:lstStyle/>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Extraction section</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Junction line to users</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Junction line to dump</a:t>
              </a:r>
              <a:endParaRPr lang="fr-FR" sz="900" b="0" strike="noStrike" spc="-1">
                <a:solidFill>
                  <a:srgbClr val="000000"/>
                </a:solidFill>
                <a:uFill>
                  <a:solidFill>
                    <a:srgbClr val="FFFFFF"/>
                  </a:solidFill>
                </a:uFill>
                <a:latin typeface="Arial"/>
              </a:endParaRPr>
            </a:p>
          </p:txBody>
        </p:sp>
        <p:sp>
          <p:nvSpPr>
            <p:cNvPr id="36" name="CustomShape 9"/>
            <p:cNvSpPr/>
            <p:nvPr/>
          </p:nvSpPr>
          <p:spPr>
            <a:xfrm>
              <a:off x="6852600" y="4110840"/>
              <a:ext cx="1005840" cy="502920"/>
            </a:xfrm>
            <a:prstGeom prst="rect">
              <a:avLst/>
            </a:prstGeom>
            <a:solidFill>
              <a:srgbClr val="FF6700"/>
            </a:solidFill>
            <a:ln>
              <a:noFill/>
            </a:ln>
          </p:spPr>
          <p:style>
            <a:lnRef idx="0">
              <a:scrgbClr r="0" g="0" b="0"/>
            </a:lnRef>
            <a:fillRef idx="0">
              <a:scrgbClr r="0" g="0" b="0"/>
            </a:fillRef>
            <a:effectRef idx="0">
              <a:scrgbClr r="0" g="0" b="0"/>
            </a:effectRef>
            <a:fontRef idx="minor"/>
          </p:style>
          <p:txBody>
            <a:bodyPr lIns="4320" tIns="4320" rIns="4320" bIns="4320" anchor="ctr"/>
            <a:lstStyle/>
            <a:p>
              <a:pPr algn="ctr">
                <a:lnSpc>
                  <a:spcPct val="90000"/>
                </a:lnSpc>
                <a:spcAft>
                  <a:spcPts val="349"/>
                </a:spcAft>
              </a:pPr>
              <a:r>
                <a:rPr lang="fr-FR" sz="1000" b="1" strike="noStrike" spc="-1">
                  <a:solidFill>
                    <a:srgbClr val="000000"/>
                  </a:solidFill>
                  <a:uFill>
                    <a:solidFill>
                      <a:srgbClr val="FFFFFF"/>
                    </a:solidFill>
                  </a:uFill>
                  <a:latin typeface="Calibri"/>
                </a:rPr>
                <a:t>Full design</a:t>
              </a:r>
              <a:endParaRPr lang="fr-FR" sz="1000" b="0" strike="noStrike" spc="-1">
                <a:solidFill>
                  <a:srgbClr val="000000"/>
                </a:solidFill>
                <a:uFill>
                  <a:solidFill>
                    <a:srgbClr val="FFFFFF"/>
                  </a:solidFill>
                </a:uFill>
                <a:latin typeface="Arial"/>
              </a:endParaRPr>
            </a:p>
          </p:txBody>
        </p:sp>
        <p:sp>
          <p:nvSpPr>
            <p:cNvPr id="37" name="CustomShape 10"/>
            <p:cNvSpPr/>
            <p:nvPr/>
          </p:nvSpPr>
          <p:spPr>
            <a:xfrm>
              <a:off x="8129160" y="4176360"/>
              <a:ext cx="1410120" cy="37152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36000" tIns="36000" rIns="36000" bIns="36000" anchor="ctr"/>
            <a:lstStyle/>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Optics / beam dynamic</a:t>
              </a:r>
              <a:endParaRPr lang="fr-FR" sz="900" b="0" strike="noStrike" spc="-1">
                <a:solidFill>
                  <a:srgbClr val="000000"/>
                </a:solidFill>
                <a:uFill>
                  <a:solidFill>
                    <a:srgbClr val="FFFFFF"/>
                  </a:solidFill>
                </a:uFill>
                <a:latin typeface="Arial"/>
              </a:endParaRPr>
            </a:p>
            <a:p>
              <a:pPr marL="171360" indent="-171000" algn="just">
                <a:lnSpc>
                  <a:spcPct val="90000"/>
                </a:lnSpc>
                <a:spcAft>
                  <a:spcPts val="315"/>
                </a:spcAft>
                <a:buClr>
                  <a:srgbClr val="000000"/>
                </a:buClr>
                <a:buFont typeface="Arial"/>
                <a:buChar char="•"/>
              </a:pPr>
              <a:r>
                <a:rPr lang="fr-FR" sz="900" b="0" strike="noStrike" spc="-1">
                  <a:solidFill>
                    <a:srgbClr val="000000"/>
                  </a:solidFill>
                  <a:uFill>
                    <a:solidFill>
                      <a:srgbClr val="FFFFFF"/>
                    </a:solidFill>
                  </a:uFill>
                  <a:latin typeface="Calibri"/>
                </a:rPr>
                <a:t>Footprint</a:t>
              </a:r>
              <a:endParaRPr lang="fr-FR" sz="900" b="0" strike="noStrike" spc="-1">
                <a:solidFill>
                  <a:srgbClr val="000000"/>
                </a:solidFill>
                <a:uFill>
                  <a:solidFill>
                    <a:srgbClr val="FFFFFF"/>
                  </a:solidFill>
                </a:uFill>
                <a:latin typeface="Arial"/>
              </a:endParaRPr>
            </a:p>
          </p:txBody>
        </p:sp>
        <p:sp>
          <p:nvSpPr>
            <p:cNvPr id="38" name="Line 11"/>
            <p:cNvSpPr/>
            <p:nvPr/>
          </p:nvSpPr>
          <p:spPr>
            <a:xfrm flipH="1">
              <a:off x="7858800" y="2085480"/>
              <a:ext cx="282960" cy="1800"/>
            </a:xfrm>
            <a:prstGeom prst="line">
              <a:avLst/>
            </a:prstGeom>
            <a:ln/>
          </p:spPr>
          <p:style>
            <a:lnRef idx="1">
              <a:schemeClr val="accent1"/>
            </a:lnRef>
            <a:fillRef idx="0">
              <a:schemeClr val="accent1"/>
            </a:fillRef>
            <a:effectRef idx="0">
              <a:schemeClr val="accent1"/>
            </a:effectRef>
            <a:fontRef idx="minor"/>
          </p:style>
        </p:sp>
        <p:sp>
          <p:nvSpPr>
            <p:cNvPr id="39" name="Line 12"/>
            <p:cNvSpPr/>
            <p:nvPr/>
          </p:nvSpPr>
          <p:spPr>
            <a:xfrm flipH="1">
              <a:off x="7854480" y="2831400"/>
              <a:ext cx="282960" cy="1800"/>
            </a:xfrm>
            <a:prstGeom prst="line">
              <a:avLst/>
            </a:prstGeom>
            <a:ln/>
          </p:spPr>
          <p:style>
            <a:lnRef idx="1">
              <a:schemeClr val="accent1"/>
            </a:lnRef>
            <a:fillRef idx="0">
              <a:schemeClr val="accent1"/>
            </a:fillRef>
            <a:effectRef idx="0">
              <a:schemeClr val="accent1"/>
            </a:effectRef>
            <a:fontRef idx="minor"/>
          </p:style>
        </p:sp>
        <p:sp>
          <p:nvSpPr>
            <p:cNvPr id="40" name="Line 13"/>
            <p:cNvSpPr/>
            <p:nvPr/>
          </p:nvSpPr>
          <p:spPr>
            <a:xfrm flipH="1">
              <a:off x="7861680" y="3621600"/>
              <a:ext cx="282960" cy="1800"/>
            </a:xfrm>
            <a:prstGeom prst="line">
              <a:avLst/>
            </a:prstGeom>
            <a:ln/>
          </p:spPr>
          <p:style>
            <a:lnRef idx="1">
              <a:schemeClr val="accent1"/>
            </a:lnRef>
            <a:fillRef idx="0">
              <a:schemeClr val="accent1"/>
            </a:fillRef>
            <a:effectRef idx="0">
              <a:schemeClr val="accent1"/>
            </a:effectRef>
            <a:fontRef idx="minor"/>
          </p:style>
        </p:sp>
        <p:sp>
          <p:nvSpPr>
            <p:cNvPr id="41" name="Line 14"/>
            <p:cNvSpPr/>
            <p:nvPr/>
          </p:nvSpPr>
          <p:spPr>
            <a:xfrm flipH="1">
              <a:off x="7848360" y="4361400"/>
              <a:ext cx="282960" cy="1800"/>
            </a:xfrm>
            <a:prstGeom prst="line">
              <a:avLst/>
            </a:prstGeom>
            <a:ln/>
          </p:spPr>
          <p:style>
            <a:lnRef idx="1">
              <a:schemeClr val="accent1"/>
            </a:lnRef>
            <a:fillRef idx="0">
              <a:schemeClr val="accent1"/>
            </a:fillRef>
            <a:effectRef idx="0">
              <a:schemeClr val="accent1"/>
            </a:effectRef>
            <a:fontRef idx="minor"/>
          </p:style>
        </p:sp>
      </p:grpSp>
    </p:spTree>
    <p:extLst>
      <p:ext uri="{BB962C8B-B14F-4D97-AF65-F5344CB8AC3E}">
        <p14:creationId xmlns:p14="http://schemas.microsoft.com/office/powerpoint/2010/main" val="176267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10</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694898" y="1154910"/>
            <a:ext cx="10092089" cy="194684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Implantation du canon DC GUN dans l’IGLOO (bât 209C)</a:t>
            </a:r>
            <a:endParaRPr lang="fr-FR" sz="1600" b="0" dirty="0"/>
          </a:p>
          <a:p>
            <a:pPr marL="742950" lvl="1" indent="-285750" fontAlgn="auto">
              <a:spcAft>
                <a:spcPts val="0"/>
              </a:spcAft>
              <a:buFont typeface="Wingdings" pitchFamily="2" charset="2"/>
              <a:buChar char="§"/>
            </a:pPr>
            <a:r>
              <a:rPr lang="fr-FR" sz="1400" dirty="0"/>
              <a:t>Il s’agit d’un générateur électrique émettant des rayons X =&gt; instruction d’un dossier auprès de l’Autorité de Sûreté Nucléaire</a:t>
            </a:r>
          </a:p>
          <a:p>
            <a:pPr marL="742950" lvl="1" indent="-285750" fontAlgn="auto">
              <a:spcAft>
                <a:spcPts val="0"/>
              </a:spcAft>
              <a:buFont typeface="Wingdings" pitchFamily="2" charset="2"/>
              <a:buChar char="§"/>
            </a:pPr>
            <a:r>
              <a:rPr lang="fr-FR" sz="1400" dirty="0"/>
              <a:t>Un dossier doit permettre d’apporter les éléments justificatifs et documentaires nécessaires afin de garantir que l’appareil est détenu et utilisé dans de bonnes conditions et d’assurer la radioprotection des travailleurs et du « public » = collègues</a:t>
            </a:r>
          </a:p>
          <a:p>
            <a:pPr marL="742950" lvl="1" indent="-285750" fontAlgn="auto">
              <a:spcAft>
                <a:spcPts val="0"/>
              </a:spcAft>
              <a:buFont typeface="Wingdings" pitchFamily="2" charset="2"/>
              <a:buChar char="§"/>
            </a:pPr>
            <a:r>
              <a:rPr lang="fr-FR" sz="1400" dirty="0"/>
              <a:t>Instruction du dossier avec les collègues</a:t>
            </a:r>
          </a:p>
          <a:p>
            <a:pPr marL="742950" lvl="1" indent="-285750" fontAlgn="auto">
              <a:spcAft>
                <a:spcPts val="0"/>
              </a:spcAft>
              <a:buFont typeface="Wingdings" pitchFamily="2" charset="2"/>
              <a:buChar char="§"/>
            </a:pPr>
            <a:r>
              <a:rPr lang="fr-FR" sz="1400" dirty="0"/>
              <a:t>Définition de systèmes de sécurité à mettre à place (interlocks)</a:t>
            </a:r>
          </a:p>
          <a:p>
            <a:pPr marL="742950" lvl="1" indent="-285750" fontAlgn="auto">
              <a:spcAft>
                <a:spcPts val="0"/>
              </a:spcAft>
              <a:buFont typeface="Wingdings" pitchFamily="2" charset="2"/>
              <a:buChar char="§"/>
            </a:pPr>
            <a:r>
              <a:rPr lang="fr-FR" sz="1400" dirty="0"/>
              <a:t>Réalisation de calculs de radioprotection pour évaluer les doses, valider les blindages radiologiques et définir le zonage radiologique</a:t>
            </a:r>
          </a:p>
          <a:p>
            <a:pPr lvl="1" fontAlgn="auto">
              <a:spcAft>
                <a:spcPts val="0"/>
              </a:spcAft>
            </a:pPr>
            <a:endParaRPr lang="fr-FR" sz="1400" dirty="0"/>
          </a:p>
        </p:txBody>
      </p:sp>
      <p:pic>
        <p:nvPicPr>
          <p:cNvPr id="8" name="Image 7">
            <a:extLst>
              <a:ext uri="{FF2B5EF4-FFF2-40B4-BE49-F238E27FC236}">
                <a16:creationId xmlns:a16="http://schemas.microsoft.com/office/drawing/2014/main" id="{C2CF9136-6C4D-4056-A6C3-D62953541549}"/>
              </a:ext>
            </a:extLst>
          </p:cNvPr>
          <p:cNvPicPr>
            <a:picLocks noChangeAspect="1"/>
          </p:cNvPicPr>
          <p:nvPr/>
        </p:nvPicPr>
        <p:blipFill>
          <a:blip r:embed="rId3"/>
          <a:stretch>
            <a:fillRect/>
          </a:stretch>
        </p:blipFill>
        <p:spPr>
          <a:xfrm>
            <a:off x="-14213" y="2850207"/>
            <a:ext cx="2088172" cy="3059857"/>
          </a:xfrm>
          <a:prstGeom prst="rect">
            <a:avLst/>
          </a:prstGeom>
        </p:spPr>
      </p:pic>
      <p:pic>
        <p:nvPicPr>
          <p:cNvPr id="26" name="Image 25">
            <a:extLst>
              <a:ext uri="{FF2B5EF4-FFF2-40B4-BE49-F238E27FC236}">
                <a16:creationId xmlns:a16="http://schemas.microsoft.com/office/drawing/2014/main" id="{9B687AB1-389D-4380-B464-CFDE9D461ECB}"/>
              </a:ext>
            </a:extLst>
          </p:cNvPr>
          <p:cNvPicPr>
            <a:picLocks noChangeAspect="1"/>
          </p:cNvPicPr>
          <p:nvPr/>
        </p:nvPicPr>
        <p:blipFill>
          <a:blip r:embed="rId4"/>
          <a:stretch>
            <a:fillRect/>
          </a:stretch>
        </p:blipFill>
        <p:spPr>
          <a:xfrm>
            <a:off x="2141747" y="2800422"/>
            <a:ext cx="5548896" cy="3131114"/>
          </a:xfrm>
          <a:prstGeom prst="rect">
            <a:avLst/>
          </a:prstGeom>
        </p:spPr>
      </p:pic>
      <p:pic>
        <p:nvPicPr>
          <p:cNvPr id="4" name="Image 3">
            <a:extLst>
              <a:ext uri="{FF2B5EF4-FFF2-40B4-BE49-F238E27FC236}">
                <a16:creationId xmlns:a16="http://schemas.microsoft.com/office/drawing/2014/main" id="{DDFFB5FD-3682-433B-879B-11D8325DE7F0}"/>
              </a:ext>
            </a:extLst>
          </p:cNvPr>
          <p:cNvPicPr>
            <a:picLocks noChangeAspect="1"/>
          </p:cNvPicPr>
          <p:nvPr/>
        </p:nvPicPr>
        <p:blipFill>
          <a:blip r:embed="rId5"/>
          <a:stretch>
            <a:fillRect/>
          </a:stretch>
        </p:blipFill>
        <p:spPr>
          <a:xfrm>
            <a:off x="7423550" y="3297476"/>
            <a:ext cx="3291429" cy="2468572"/>
          </a:xfrm>
          <a:prstGeom prst="rect">
            <a:avLst/>
          </a:prstGeom>
          <a:solidFill>
            <a:schemeClr val="bg1"/>
          </a:solidFill>
        </p:spPr>
      </p:pic>
    </p:spTree>
    <p:extLst>
      <p:ext uri="{BB962C8B-B14F-4D97-AF65-F5344CB8AC3E}">
        <p14:creationId xmlns:p14="http://schemas.microsoft.com/office/powerpoint/2010/main" val="272149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11</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993899" y="2885728"/>
            <a:ext cx="10092089" cy="187909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Travail en cours</a:t>
            </a:r>
            <a:endParaRPr lang="fr-FR" sz="1600" b="0" dirty="0"/>
          </a:p>
          <a:p>
            <a:pPr marL="742950" lvl="1" indent="-285750" fontAlgn="auto">
              <a:spcAft>
                <a:spcPts val="0"/>
              </a:spcAft>
              <a:buFont typeface="Wingdings" pitchFamily="2" charset="2"/>
              <a:buChar char="§"/>
            </a:pPr>
            <a:r>
              <a:rPr lang="fr-FR" sz="1400" dirty="0"/>
              <a:t>Définition des points d’interaction et des paramètres « faisceau » afin de vérifier toutes les hypothèses de fuites de rayonnements envisagées</a:t>
            </a:r>
          </a:p>
          <a:p>
            <a:pPr marL="742950" lvl="1" indent="-285750" fontAlgn="auto">
              <a:spcAft>
                <a:spcPts val="0"/>
              </a:spcAft>
              <a:buFont typeface="Wingdings" pitchFamily="2" charset="2"/>
              <a:buChar char="§"/>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marL="742950" lvl="1" indent="-285750" fontAlgn="auto">
              <a:spcAft>
                <a:spcPts val="0"/>
              </a:spcAft>
              <a:buFont typeface="Wingdings" pitchFamily="2" charset="2"/>
              <a:buChar char="§"/>
            </a:pPr>
            <a:r>
              <a:rPr lang="fr-FR" sz="1400" dirty="0"/>
              <a:t>Rédaction de pièces justificatives pour le dossier ASN</a:t>
            </a:r>
          </a:p>
          <a:p>
            <a:pPr lvl="1" fontAlgn="auto">
              <a:spcAft>
                <a:spcPts val="0"/>
              </a:spcAft>
            </a:pPr>
            <a:endParaRPr lang="fr-FR" sz="1400" dirty="0"/>
          </a:p>
        </p:txBody>
      </p:sp>
      <p:sp>
        <p:nvSpPr>
          <p:cNvPr id="23" name="Espace réservé du texte 2">
            <a:extLst>
              <a:ext uri="{FF2B5EF4-FFF2-40B4-BE49-F238E27FC236}">
                <a16:creationId xmlns:a16="http://schemas.microsoft.com/office/drawing/2014/main" id="{1795D799-BEA7-44C5-96D2-53D0F0E91CA8}"/>
              </a:ext>
            </a:extLst>
          </p:cNvPr>
          <p:cNvSpPr txBox="1">
            <a:spLocks/>
          </p:cNvSpPr>
          <p:nvPr/>
        </p:nvSpPr>
        <p:spPr>
          <a:xfrm>
            <a:off x="777875" y="4549234"/>
            <a:ext cx="10092089" cy="81525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La suite : </a:t>
            </a:r>
            <a:r>
              <a:rPr lang="fr-FR" sz="1400" dirty="0"/>
              <a:t>poursuivre et finaliser ces calculs, constituer le dossier ASN pour un fonctionnement du canon à envoyer pour 09-10/2022</a:t>
            </a:r>
          </a:p>
          <a:p>
            <a:pPr lvl="1" fontAlgn="auto">
              <a:spcAft>
                <a:spcPts val="0"/>
              </a:spcAft>
            </a:pPr>
            <a:endParaRPr lang="fr-FR" sz="1400" dirty="0"/>
          </a:p>
        </p:txBody>
      </p:sp>
      <p:pic>
        <p:nvPicPr>
          <p:cNvPr id="13" name="Content Placeholder 8" descr="Diagram&#10;&#10;Description automatically generated">
            <a:extLst>
              <a:ext uri="{FF2B5EF4-FFF2-40B4-BE49-F238E27FC236}">
                <a16:creationId xmlns:a16="http://schemas.microsoft.com/office/drawing/2014/main" id="{67BA7C9B-8A2A-4CA5-8E7C-7D8F5162599A}"/>
              </a:ext>
            </a:extLst>
          </p:cNvPr>
          <p:cNvPicPr>
            <a:picLocks noChangeAspect="1"/>
          </p:cNvPicPr>
          <p:nvPr/>
        </p:nvPicPr>
        <p:blipFill>
          <a:blip r:embed="rId3"/>
          <a:stretch>
            <a:fillRect/>
          </a:stretch>
        </p:blipFill>
        <p:spPr>
          <a:xfrm>
            <a:off x="1663630" y="1543989"/>
            <a:ext cx="6190347" cy="2411257"/>
          </a:xfrm>
          <a:prstGeom prst="rect">
            <a:avLst/>
          </a:prstGeom>
        </p:spPr>
      </p:pic>
      <p:sp>
        <p:nvSpPr>
          <p:cNvPr id="14" name="Rectangle 13">
            <a:extLst>
              <a:ext uri="{FF2B5EF4-FFF2-40B4-BE49-F238E27FC236}">
                <a16:creationId xmlns:a16="http://schemas.microsoft.com/office/drawing/2014/main" id="{38737A92-0E3E-4BFE-8F19-9358C0A58457}"/>
              </a:ext>
            </a:extLst>
          </p:cNvPr>
          <p:cNvSpPr/>
          <p:nvPr/>
        </p:nvSpPr>
        <p:spPr>
          <a:xfrm>
            <a:off x="3298155" y="3905638"/>
            <a:ext cx="3636701" cy="224776"/>
          </a:xfrm>
          <a:prstGeom prst="rect">
            <a:avLst/>
          </a:prstGeom>
        </p:spPr>
        <p:txBody>
          <a:bodyPr wrap="none">
            <a:spAutoFit/>
          </a:bodyPr>
          <a:lstStyle/>
          <a:p>
            <a:r>
              <a:rPr lang="fr-FR" sz="1200" i="1" dirty="0">
                <a:solidFill>
                  <a:srgbClr val="0432FF"/>
                </a:solidFill>
              </a:rPr>
              <a:t>B. </a:t>
            </a:r>
            <a:r>
              <a:rPr lang="fr-FR" sz="1200" i="1" dirty="0" err="1">
                <a:solidFill>
                  <a:srgbClr val="0432FF"/>
                </a:solidFill>
              </a:rPr>
              <a:t>Militsyn</a:t>
            </a:r>
            <a:r>
              <a:rPr lang="fr-FR" sz="1200" i="1" dirty="0">
                <a:solidFill>
                  <a:srgbClr val="0432FF"/>
                </a:solidFill>
              </a:rPr>
              <a:t>, PERLE collaboration meeting, </a:t>
            </a:r>
            <a:r>
              <a:rPr lang="fr-FR" sz="1200" i="1" dirty="0" err="1">
                <a:solidFill>
                  <a:srgbClr val="0432FF"/>
                </a:solidFill>
              </a:rPr>
              <a:t>January</a:t>
            </a:r>
            <a:r>
              <a:rPr lang="fr-FR" sz="1200" i="1" dirty="0">
                <a:solidFill>
                  <a:srgbClr val="0432FF"/>
                </a:solidFill>
              </a:rPr>
              <a:t> 2022 </a:t>
            </a:r>
            <a:endParaRPr lang="fr-FR" sz="1200" i="1" dirty="0"/>
          </a:p>
        </p:txBody>
      </p:sp>
      <p:sp>
        <p:nvSpPr>
          <p:cNvPr id="3" name="Étoile : 5 branches 2">
            <a:extLst>
              <a:ext uri="{FF2B5EF4-FFF2-40B4-BE49-F238E27FC236}">
                <a16:creationId xmlns:a16="http://schemas.microsoft.com/office/drawing/2014/main" id="{13C580D0-1D4D-4A93-B3E0-6E0E3BA5A5B1}"/>
              </a:ext>
            </a:extLst>
          </p:cNvPr>
          <p:cNvSpPr/>
          <p:nvPr/>
        </p:nvSpPr>
        <p:spPr>
          <a:xfrm>
            <a:off x="1739177" y="1939777"/>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C064712A-6F5F-4B09-86DD-0E410B43D7E4}"/>
              </a:ext>
            </a:extLst>
          </p:cNvPr>
          <p:cNvSpPr/>
          <p:nvPr/>
        </p:nvSpPr>
        <p:spPr>
          <a:xfrm>
            <a:off x="2062501" y="3342064"/>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 5 branches 15">
            <a:extLst>
              <a:ext uri="{FF2B5EF4-FFF2-40B4-BE49-F238E27FC236}">
                <a16:creationId xmlns:a16="http://schemas.microsoft.com/office/drawing/2014/main" id="{BF113778-CBC9-4C97-AFFF-07AA16AF2A07}"/>
              </a:ext>
            </a:extLst>
          </p:cNvPr>
          <p:cNvSpPr/>
          <p:nvPr/>
        </p:nvSpPr>
        <p:spPr>
          <a:xfrm>
            <a:off x="2829392" y="2975965"/>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032A72D7-A9A4-4F8A-A895-1959B270ECD0}"/>
              </a:ext>
            </a:extLst>
          </p:cNvPr>
          <p:cNvSpPr/>
          <p:nvPr/>
        </p:nvSpPr>
        <p:spPr>
          <a:xfrm>
            <a:off x="4270587" y="2807082"/>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C60BF369-FBCE-442E-883A-512683C986B8}"/>
              </a:ext>
            </a:extLst>
          </p:cNvPr>
          <p:cNvSpPr/>
          <p:nvPr/>
        </p:nvSpPr>
        <p:spPr>
          <a:xfrm>
            <a:off x="5215751" y="2745261"/>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51167097-3947-4B1D-B3D0-35CCA7A5757D}"/>
              </a:ext>
            </a:extLst>
          </p:cNvPr>
          <p:cNvSpPr/>
          <p:nvPr/>
        </p:nvSpPr>
        <p:spPr>
          <a:xfrm>
            <a:off x="5872325" y="2414966"/>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 5 branches 19">
            <a:extLst>
              <a:ext uri="{FF2B5EF4-FFF2-40B4-BE49-F238E27FC236}">
                <a16:creationId xmlns:a16="http://schemas.microsoft.com/office/drawing/2014/main" id="{F3809851-87BA-41A3-996D-76A183C865A8}"/>
              </a:ext>
            </a:extLst>
          </p:cNvPr>
          <p:cNvSpPr/>
          <p:nvPr/>
        </p:nvSpPr>
        <p:spPr>
          <a:xfrm>
            <a:off x="6215112" y="3085836"/>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BD9EE684-AA4B-4B7F-9695-CAA6C475E98C}"/>
              </a:ext>
            </a:extLst>
          </p:cNvPr>
          <p:cNvSpPr/>
          <p:nvPr/>
        </p:nvSpPr>
        <p:spPr>
          <a:xfrm>
            <a:off x="6538515" y="1633083"/>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E9D376BD-9677-4FE8-AA04-3799A6A2E529}"/>
              </a:ext>
            </a:extLst>
          </p:cNvPr>
          <p:cNvSpPr/>
          <p:nvPr/>
        </p:nvSpPr>
        <p:spPr>
          <a:xfrm>
            <a:off x="7265983" y="2864514"/>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toile : 5 branches 23">
            <a:extLst>
              <a:ext uri="{FF2B5EF4-FFF2-40B4-BE49-F238E27FC236}">
                <a16:creationId xmlns:a16="http://schemas.microsoft.com/office/drawing/2014/main" id="{D9DE4E9E-F84D-4663-80C5-073E058D48BE}"/>
              </a:ext>
            </a:extLst>
          </p:cNvPr>
          <p:cNvSpPr/>
          <p:nvPr/>
        </p:nvSpPr>
        <p:spPr>
          <a:xfrm>
            <a:off x="9189264" y="1387608"/>
            <a:ext cx="550867" cy="489507"/>
          </a:xfrm>
          <a:prstGeom prst="star5">
            <a:avLst>
              <a:gd name="adj" fmla="val 1909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9857DF-DD97-4B2B-82AC-23FFDBBA9D4E}"/>
              </a:ext>
            </a:extLst>
          </p:cNvPr>
          <p:cNvSpPr txBox="1"/>
          <p:nvPr/>
        </p:nvSpPr>
        <p:spPr>
          <a:xfrm>
            <a:off x="8804613" y="2297036"/>
            <a:ext cx="1592925" cy="1754326"/>
          </a:xfrm>
          <a:prstGeom prst="rect">
            <a:avLst/>
          </a:prstGeom>
          <a:noFill/>
        </p:spPr>
        <p:txBody>
          <a:bodyPr wrap="square" rtlCol="0">
            <a:spAutoFit/>
          </a:bodyPr>
          <a:lstStyle/>
          <a:p>
            <a:r>
              <a:rPr lang="fr-FR" sz="1800" dirty="0">
                <a:solidFill>
                  <a:srgbClr val="456487"/>
                </a:solidFill>
              </a:rPr>
              <a:t>« Claquage »</a:t>
            </a:r>
          </a:p>
          <a:p>
            <a:r>
              <a:rPr lang="fr-FR" sz="1800" dirty="0">
                <a:solidFill>
                  <a:srgbClr val="456487"/>
                </a:solidFill>
              </a:rPr>
              <a:t>Ou perte faisceau totale ou partielle à considérer</a:t>
            </a:r>
          </a:p>
        </p:txBody>
      </p:sp>
      <p:sp>
        <p:nvSpPr>
          <p:cNvPr id="5" name="Flèche : bas 4">
            <a:extLst>
              <a:ext uri="{FF2B5EF4-FFF2-40B4-BE49-F238E27FC236}">
                <a16:creationId xmlns:a16="http://schemas.microsoft.com/office/drawing/2014/main" id="{FBDFFB10-B786-4085-A7D4-1A1E5C862F6E}"/>
              </a:ext>
            </a:extLst>
          </p:cNvPr>
          <p:cNvSpPr/>
          <p:nvPr/>
        </p:nvSpPr>
        <p:spPr>
          <a:xfrm>
            <a:off x="9284280" y="1979958"/>
            <a:ext cx="360837" cy="342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6946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12</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1065908" y="1661592"/>
            <a:ext cx="9577064" cy="187909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Pour l’ensemble de la machine…</a:t>
            </a:r>
            <a:endParaRPr lang="fr-FR" sz="1600" b="0" dirty="0"/>
          </a:p>
          <a:p>
            <a:pPr marL="742950" lvl="1" indent="-285750" fontAlgn="auto">
              <a:spcAft>
                <a:spcPts val="0"/>
              </a:spcAft>
              <a:buFont typeface="Wingdings" pitchFamily="2" charset="2"/>
              <a:buChar char="§"/>
            </a:pPr>
            <a:r>
              <a:rPr lang="fr-FR" sz="1400" dirty="0"/>
              <a:t>Nous pouvons nous appuyer sur une étude réalisée en 2018-2019 par nos collègues de l’</a:t>
            </a:r>
            <a:r>
              <a:rPr lang="fr-FR" sz="1400" dirty="0" err="1"/>
              <a:t>iRSD</a:t>
            </a:r>
            <a:r>
              <a:rPr lang="fr-FR" sz="1400" dirty="0"/>
              <a:t> : </a:t>
            </a:r>
          </a:p>
          <a:p>
            <a:pPr lvl="1" fontAlgn="auto">
              <a:spcAft>
                <a:spcPts val="0"/>
              </a:spcAft>
            </a:pPr>
            <a:r>
              <a:rPr lang="fr-FR" sz="1400" dirty="0" err="1"/>
              <a:t>Ingéniérie</a:t>
            </a:r>
            <a:r>
              <a:rPr lang="fr-FR" sz="1400" dirty="0"/>
              <a:t> Radioprotection Sûreté Démantèlement (UAR 3364)</a:t>
            </a:r>
          </a:p>
          <a:p>
            <a:pPr marL="742950" lvl="1" indent="-285750" fontAlgn="auto">
              <a:spcAft>
                <a:spcPts val="0"/>
              </a:spcAft>
              <a:buFont typeface="Wingdings" pitchFamily="2" charset="2"/>
              <a:buChar char="§"/>
            </a:pPr>
            <a:r>
              <a:rPr lang="fr-FR" sz="1400" dirty="0"/>
              <a:t>Cette étude avait pour but de définir le régime administratif de l’installation et notamment vis-à-vis des critères Installation Nucléaire de Base (INB)</a:t>
            </a:r>
          </a:p>
          <a:p>
            <a:pPr marL="742950" lvl="1" indent="-285750" fontAlgn="auto">
              <a:spcAft>
                <a:spcPts val="0"/>
              </a:spcAft>
              <a:buFont typeface="Wingdings" pitchFamily="2" charset="2"/>
              <a:buChar char="§"/>
            </a:pPr>
            <a:r>
              <a:rPr lang="fr-FR" sz="1400" dirty="0"/>
              <a:t>Les accélérateurs d’électrons sont classés INB s’ils remplissent simultanément les deux conditions : </a:t>
            </a:r>
          </a:p>
          <a:p>
            <a:pPr lvl="1" fontAlgn="auto">
              <a:spcAft>
                <a:spcPts val="0"/>
              </a:spcAft>
            </a:pPr>
            <a:r>
              <a:rPr lang="fr-FR" sz="1400" dirty="0"/>
              <a:t>      - L’énergie pouvant être communiquée aux électrons est supérieure à 50 MeV</a:t>
            </a:r>
          </a:p>
          <a:p>
            <a:pPr lvl="1" fontAlgn="auto">
              <a:spcAft>
                <a:spcPts val="0"/>
              </a:spcAft>
            </a:pPr>
            <a:r>
              <a:rPr lang="fr-FR" sz="1400" dirty="0"/>
              <a:t>      - La puissance correspondante du faisceau d’électrons est supérieure à 1 kW</a:t>
            </a:r>
          </a:p>
          <a:p>
            <a:pPr marL="742950" lvl="1" indent="-285750" fontAlgn="auto">
              <a:spcAft>
                <a:spcPts val="0"/>
              </a:spcAft>
              <a:buFont typeface="Wingdings" panose="05000000000000000000" pitchFamily="2" charset="2"/>
              <a:buChar char="§"/>
            </a:pPr>
            <a:r>
              <a:rPr lang="fr-FR" sz="1400" dirty="0"/>
              <a:t>L’</a:t>
            </a:r>
            <a:r>
              <a:rPr lang="fr-FR" sz="1400" dirty="0" err="1"/>
              <a:t>iRSD</a:t>
            </a:r>
            <a:r>
              <a:rPr lang="fr-FR" sz="1400" dirty="0"/>
              <a:t> a étudié divers scénarii et a conclu qu’il n’était pas possible de dépasser les deux critères, y compris dans des conditions « incidentelles »</a:t>
            </a:r>
          </a:p>
        </p:txBody>
      </p:sp>
      <p:sp>
        <p:nvSpPr>
          <p:cNvPr id="23" name="Espace réservé du texte 2">
            <a:extLst>
              <a:ext uri="{FF2B5EF4-FFF2-40B4-BE49-F238E27FC236}">
                <a16:creationId xmlns:a16="http://schemas.microsoft.com/office/drawing/2014/main" id="{1795D799-BEA7-44C5-96D2-53D0F0E91CA8}"/>
              </a:ext>
            </a:extLst>
          </p:cNvPr>
          <p:cNvSpPr txBox="1">
            <a:spLocks/>
          </p:cNvSpPr>
          <p:nvPr/>
        </p:nvSpPr>
        <p:spPr>
          <a:xfrm>
            <a:off x="777875" y="3965848"/>
            <a:ext cx="10092089" cy="81525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Cet important travail est à poursuivre : avec l’étude de pertes de faisceau en fonctionnement sans forcément de scénario d’incident, </a:t>
            </a:r>
            <a:r>
              <a:rPr lang="fr-FR" sz="1800" dirty="0">
                <a:solidFill>
                  <a:srgbClr val="FF0000"/>
                </a:solidFill>
              </a:rPr>
              <a:t>la question du régime administratif de l’installation apparaît primordiale pour la suite</a:t>
            </a:r>
            <a:r>
              <a:rPr lang="fr-FR" sz="1800" dirty="0"/>
              <a:t>.</a:t>
            </a:r>
            <a:endParaRPr lang="fr-FR" sz="1400" dirty="0"/>
          </a:p>
          <a:p>
            <a:pPr lvl="1" fontAlgn="auto">
              <a:spcAft>
                <a:spcPts val="0"/>
              </a:spcAft>
            </a:pPr>
            <a:endParaRPr lang="fr-FR" sz="1400" dirty="0"/>
          </a:p>
        </p:txBody>
      </p:sp>
    </p:spTree>
    <p:extLst>
      <p:ext uri="{BB962C8B-B14F-4D97-AF65-F5344CB8AC3E}">
        <p14:creationId xmlns:p14="http://schemas.microsoft.com/office/powerpoint/2010/main" val="358193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13</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3" name="Espace réservé du texte 2">
            <a:extLst>
              <a:ext uri="{FF2B5EF4-FFF2-40B4-BE49-F238E27FC236}">
                <a16:creationId xmlns:a16="http://schemas.microsoft.com/office/drawing/2014/main" id="{54666838-B2BD-BB4C-B71C-9E9BAEB01772}"/>
              </a:ext>
            </a:extLst>
          </p:cNvPr>
          <p:cNvSpPr txBox="1">
            <a:spLocks/>
          </p:cNvSpPr>
          <p:nvPr/>
        </p:nvSpPr>
        <p:spPr>
          <a:xfrm>
            <a:off x="849883" y="869504"/>
            <a:ext cx="9865096" cy="121425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Calculs de dimensionnements de blindages pour l’accélérateur dans hall SUPER ACO (bât 201A)</a:t>
            </a:r>
          </a:p>
          <a:p>
            <a:pPr marL="742950" lvl="1" indent="-285750" fontAlgn="auto">
              <a:spcAft>
                <a:spcPts val="0"/>
              </a:spcAft>
              <a:buFont typeface="Wingdings" pitchFamily="2" charset="2"/>
              <a:buChar char="§"/>
            </a:pPr>
            <a:r>
              <a:rPr lang="fr-FR" sz="1400" dirty="0"/>
              <a:t>Ici aussi il faudra un dossier ASN plus conséquent concernant un accélérateur de particules</a:t>
            </a:r>
          </a:p>
          <a:p>
            <a:pPr marL="742950" lvl="1" indent="-285750" fontAlgn="auto">
              <a:spcAft>
                <a:spcPts val="0"/>
              </a:spcAft>
              <a:buFont typeface="Wingdings" pitchFamily="2" charset="2"/>
              <a:buChar char="§"/>
            </a:pPr>
            <a:r>
              <a:rPr lang="fr-FR" sz="1400" dirty="0"/>
              <a:t>Pour l’heure : besoin de connaître les contraintes de charge au sol, calculs en cours à partir d’hypothèses issues de la bibliographie pour les scénarios de fuite (dimensionnement casemate entre 1 et 2 m de béton) et pour le dispositif destiné à arrêter le faisceau (E = 7 MeV, i = 20 mA), premiers calculs un dispositif d’environ 5 t pour une emprise d’1 m²</a:t>
            </a:r>
          </a:p>
        </p:txBody>
      </p:sp>
      <p:pic>
        <p:nvPicPr>
          <p:cNvPr id="5" name="Image 4">
            <a:extLst>
              <a:ext uri="{FF2B5EF4-FFF2-40B4-BE49-F238E27FC236}">
                <a16:creationId xmlns:a16="http://schemas.microsoft.com/office/drawing/2014/main" id="{022B93C5-6078-4461-8670-C0073A71F1DE}"/>
              </a:ext>
            </a:extLst>
          </p:cNvPr>
          <p:cNvPicPr>
            <a:picLocks noChangeAspect="1"/>
          </p:cNvPicPr>
          <p:nvPr/>
        </p:nvPicPr>
        <p:blipFill>
          <a:blip r:embed="rId3"/>
          <a:stretch>
            <a:fillRect/>
          </a:stretch>
        </p:blipFill>
        <p:spPr>
          <a:xfrm>
            <a:off x="3318537" y="2346512"/>
            <a:ext cx="3147970" cy="1619653"/>
          </a:xfrm>
          <a:prstGeom prst="rect">
            <a:avLst/>
          </a:prstGeom>
        </p:spPr>
      </p:pic>
      <p:pic>
        <p:nvPicPr>
          <p:cNvPr id="12" name="Image 11">
            <a:extLst>
              <a:ext uri="{FF2B5EF4-FFF2-40B4-BE49-F238E27FC236}">
                <a16:creationId xmlns:a16="http://schemas.microsoft.com/office/drawing/2014/main" id="{D0EB31AE-68E6-4325-84CB-C5E4776CC2F3}"/>
              </a:ext>
            </a:extLst>
          </p:cNvPr>
          <p:cNvPicPr>
            <a:picLocks noChangeAspect="1"/>
          </p:cNvPicPr>
          <p:nvPr/>
        </p:nvPicPr>
        <p:blipFill>
          <a:blip r:embed="rId4"/>
          <a:stretch>
            <a:fillRect/>
          </a:stretch>
        </p:blipFill>
        <p:spPr>
          <a:xfrm>
            <a:off x="3318537" y="4037856"/>
            <a:ext cx="3147970" cy="1607515"/>
          </a:xfrm>
          <a:prstGeom prst="rect">
            <a:avLst/>
          </a:prstGeom>
        </p:spPr>
      </p:pic>
      <p:pic>
        <p:nvPicPr>
          <p:cNvPr id="16" name="Image 15">
            <a:extLst>
              <a:ext uri="{FF2B5EF4-FFF2-40B4-BE49-F238E27FC236}">
                <a16:creationId xmlns:a16="http://schemas.microsoft.com/office/drawing/2014/main" id="{B37884CB-28CC-4C53-A273-CA849FF930A2}"/>
              </a:ext>
            </a:extLst>
          </p:cNvPr>
          <p:cNvPicPr>
            <a:picLocks noChangeAspect="1"/>
          </p:cNvPicPr>
          <p:nvPr/>
        </p:nvPicPr>
        <p:blipFill>
          <a:blip r:embed="rId5"/>
          <a:stretch>
            <a:fillRect/>
          </a:stretch>
        </p:blipFill>
        <p:spPr>
          <a:xfrm>
            <a:off x="129803" y="2357533"/>
            <a:ext cx="3149537" cy="1608315"/>
          </a:xfrm>
          <a:prstGeom prst="rect">
            <a:avLst/>
          </a:prstGeom>
        </p:spPr>
      </p:pic>
      <p:pic>
        <p:nvPicPr>
          <p:cNvPr id="17" name="Image 16">
            <a:extLst>
              <a:ext uri="{FF2B5EF4-FFF2-40B4-BE49-F238E27FC236}">
                <a16:creationId xmlns:a16="http://schemas.microsoft.com/office/drawing/2014/main" id="{536204E7-4B81-4779-9791-A0392A351B90}"/>
              </a:ext>
            </a:extLst>
          </p:cNvPr>
          <p:cNvPicPr>
            <a:picLocks noChangeAspect="1"/>
          </p:cNvPicPr>
          <p:nvPr/>
        </p:nvPicPr>
        <p:blipFill>
          <a:blip r:embed="rId6"/>
          <a:stretch>
            <a:fillRect/>
          </a:stretch>
        </p:blipFill>
        <p:spPr>
          <a:xfrm>
            <a:off x="129803" y="4037856"/>
            <a:ext cx="3147970" cy="1607515"/>
          </a:xfrm>
          <a:prstGeom prst="rect">
            <a:avLst/>
          </a:prstGeom>
        </p:spPr>
      </p:pic>
      <p:pic>
        <p:nvPicPr>
          <p:cNvPr id="14" name="Image 13">
            <a:extLst>
              <a:ext uri="{FF2B5EF4-FFF2-40B4-BE49-F238E27FC236}">
                <a16:creationId xmlns:a16="http://schemas.microsoft.com/office/drawing/2014/main" id="{BA0DE38C-68B2-4586-BAA2-BFEAC72E57E4}"/>
              </a:ext>
            </a:extLst>
          </p:cNvPr>
          <p:cNvPicPr/>
          <p:nvPr/>
        </p:nvPicPr>
        <p:blipFill>
          <a:blip r:embed="rId7"/>
          <a:stretch>
            <a:fillRect/>
          </a:stretch>
        </p:blipFill>
        <p:spPr>
          <a:xfrm>
            <a:off x="6220737" y="2050995"/>
            <a:ext cx="4067651" cy="1925479"/>
          </a:xfrm>
          <a:prstGeom prst="rect">
            <a:avLst/>
          </a:prstGeom>
        </p:spPr>
      </p:pic>
      <p:pic>
        <p:nvPicPr>
          <p:cNvPr id="15" name="Image10">
            <a:extLst>
              <a:ext uri="{FF2B5EF4-FFF2-40B4-BE49-F238E27FC236}">
                <a16:creationId xmlns:a16="http://schemas.microsoft.com/office/drawing/2014/main" id="{9EC4F921-3E2D-4E83-AEB1-151D568DBD5F}"/>
              </a:ext>
            </a:extLst>
          </p:cNvPr>
          <p:cNvPicPr/>
          <p:nvPr/>
        </p:nvPicPr>
        <p:blipFill>
          <a:blip r:embed="rId8"/>
          <a:stretch>
            <a:fillRect/>
          </a:stretch>
        </p:blipFill>
        <p:spPr bwMode="auto">
          <a:xfrm>
            <a:off x="6224905" y="3965848"/>
            <a:ext cx="3888105" cy="2049304"/>
          </a:xfrm>
          <a:prstGeom prst="rect">
            <a:avLst/>
          </a:prstGeom>
        </p:spPr>
      </p:pic>
      <p:sp>
        <p:nvSpPr>
          <p:cNvPr id="3" name="ZoneTexte 2">
            <a:extLst>
              <a:ext uri="{FF2B5EF4-FFF2-40B4-BE49-F238E27FC236}">
                <a16:creationId xmlns:a16="http://schemas.microsoft.com/office/drawing/2014/main" id="{AF1632D7-DCF6-4B6C-8BCA-92C8D201E6D6}"/>
              </a:ext>
            </a:extLst>
          </p:cNvPr>
          <p:cNvSpPr txBox="1"/>
          <p:nvPr/>
        </p:nvSpPr>
        <p:spPr>
          <a:xfrm>
            <a:off x="6927116" y="4810780"/>
            <a:ext cx="1771639" cy="523220"/>
          </a:xfrm>
          <a:prstGeom prst="rect">
            <a:avLst/>
          </a:prstGeom>
          <a:noFill/>
        </p:spPr>
        <p:txBody>
          <a:bodyPr wrap="none" rtlCol="0">
            <a:spAutoFit/>
          </a:bodyPr>
          <a:lstStyle/>
          <a:p>
            <a:r>
              <a:rPr lang="fr-FR" sz="1400" dirty="0"/>
              <a:t>Fuite 500 MeV/2 µA</a:t>
            </a:r>
          </a:p>
          <a:p>
            <a:r>
              <a:rPr lang="fr-FR" sz="1400" dirty="0"/>
              <a:t>Sans blindage</a:t>
            </a:r>
          </a:p>
        </p:txBody>
      </p:sp>
      <p:sp>
        <p:nvSpPr>
          <p:cNvPr id="18" name="ZoneTexte 17">
            <a:extLst>
              <a:ext uri="{FF2B5EF4-FFF2-40B4-BE49-F238E27FC236}">
                <a16:creationId xmlns:a16="http://schemas.microsoft.com/office/drawing/2014/main" id="{3D1AC04C-1070-4939-8232-9E2CACD7760F}"/>
              </a:ext>
            </a:extLst>
          </p:cNvPr>
          <p:cNvSpPr txBox="1"/>
          <p:nvPr/>
        </p:nvSpPr>
        <p:spPr>
          <a:xfrm>
            <a:off x="7140824" y="2813720"/>
            <a:ext cx="1269899" cy="523220"/>
          </a:xfrm>
          <a:prstGeom prst="rect">
            <a:avLst/>
          </a:prstGeom>
          <a:noFill/>
        </p:spPr>
        <p:txBody>
          <a:bodyPr wrap="none" rtlCol="0">
            <a:spAutoFit/>
          </a:bodyPr>
          <a:lstStyle/>
          <a:p>
            <a:r>
              <a:rPr lang="fr-FR" sz="1400" dirty="0"/>
              <a:t>7 MeV/20 mA</a:t>
            </a:r>
          </a:p>
          <a:p>
            <a:r>
              <a:rPr lang="fr-FR" sz="1400" dirty="0"/>
              <a:t>Beam dump</a:t>
            </a:r>
          </a:p>
        </p:txBody>
      </p:sp>
    </p:spTree>
    <p:extLst>
      <p:ext uri="{BB962C8B-B14F-4D97-AF65-F5344CB8AC3E}">
        <p14:creationId xmlns:p14="http://schemas.microsoft.com/office/powerpoint/2010/main" val="343270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latin typeface="+mn-lt"/>
              </a:rPr>
              <a:t>Work</a:t>
            </a:r>
            <a:r>
              <a:rPr lang="fr-FR" dirty="0">
                <a:latin typeface="+mn-lt"/>
              </a:rPr>
              <a:t> Package 2 : Accelerator Design</a:t>
            </a:r>
          </a:p>
        </p:txBody>
      </p:sp>
      <p:sp>
        <p:nvSpPr>
          <p:cNvPr id="3" name="Espace réservé du texte 2"/>
          <p:cNvSpPr>
            <a:spLocks noGrp="1"/>
          </p:cNvSpPr>
          <p:nvPr>
            <p:ph type="body" idx="1"/>
          </p:nvPr>
        </p:nvSpPr>
        <p:spPr>
          <a:xfrm>
            <a:off x="445700" y="903964"/>
            <a:ext cx="6164823" cy="1837748"/>
          </a:xfrm>
        </p:spPr>
        <p:txBody>
          <a:bodyPr anchor="t" anchorCtr="0">
            <a:noAutofit/>
          </a:bodyPr>
          <a:lstStyle/>
          <a:p>
            <a:pPr marL="1257300" lvl="2" indent="-342900">
              <a:buFont typeface="Wingdings" panose="05000000000000000000" pitchFamily="2" charset="2"/>
              <a:buChar char="Ø"/>
            </a:pPr>
            <a:r>
              <a:rPr lang="fr-FR" sz="2000" dirty="0" err="1">
                <a:solidFill>
                  <a:srgbClr val="00294B"/>
                </a:solidFill>
              </a:rPr>
              <a:t>Very</a:t>
            </a:r>
            <a:r>
              <a:rPr lang="fr-FR" sz="2000" dirty="0">
                <a:solidFill>
                  <a:srgbClr val="00294B"/>
                </a:solidFill>
              </a:rPr>
              <a:t> short </a:t>
            </a:r>
            <a:r>
              <a:rPr lang="fr-FR" sz="2000" dirty="0" err="1">
                <a:solidFill>
                  <a:srgbClr val="00294B"/>
                </a:solidFill>
              </a:rPr>
              <a:t>term</a:t>
            </a:r>
            <a:r>
              <a:rPr lang="fr-FR" sz="2000" dirty="0">
                <a:solidFill>
                  <a:srgbClr val="00294B"/>
                </a:solidFill>
              </a:rPr>
              <a:t> </a:t>
            </a:r>
            <a:r>
              <a:rPr lang="fr-FR" sz="2000" dirty="0" err="1">
                <a:solidFill>
                  <a:srgbClr val="00294B"/>
                </a:solidFill>
              </a:rPr>
              <a:t>activities</a:t>
            </a:r>
            <a:endParaRPr lang="fr-FR" sz="2000" dirty="0">
              <a:solidFill>
                <a:srgbClr val="00294B"/>
              </a:solidFill>
            </a:endParaRPr>
          </a:p>
          <a:p>
            <a:pPr marL="180000" lvl="1" indent="-180000">
              <a:buFont typeface="Arial" panose="020B0604020202020204" pitchFamily="34" charset="0"/>
              <a:buChar char="•"/>
            </a:pPr>
            <a:r>
              <a:rPr lang="fr-FR" sz="1500" dirty="0"/>
              <a:t>A full </a:t>
            </a:r>
            <a:r>
              <a:rPr lang="fr-FR" sz="1500" dirty="0" err="1"/>
              <a:t>knowledge</a:t>
            </a:r>
            <a:r>
              <a:rPr lang="fr-FR" sz="1500" dirty="0"/>
              <a:t> of the ERL design made by Alex Bogacz (Alex, Coline)</a:t>
            </a:r>
          </a:p>
          <a:p>
            <a:pPr marL="180000" lvl="1" indent="-180000">
              <a:buFont typeface="Arial" panose="020B0604020202020204" pitchFamily="34" charset="0"/>
              <a:buChar char="•"/>
            </a:pPr>
            <a:r>
              <a:rPr lang="fr-FR" sz="1500" dirty="0"/>
              <a:t>Start the </a:t>
            </a:r>
            <a:r>
              <a:rPr lang="fr-FR" sz="1500" dirty="0" err="1"/>
              <a:t>magnet</a:t>
            </a:r>
            <a:r>
              <a:rPr lang="fr-FR" sz="1500" dirty="0"/>
              <a:t> design </a:t>
            </a:r>
            <a:r>
              <a:rPr lang="fr-FR" sz="1500" dirty="0" err="1"/>
              <a:t>using</a:t>
            </a:r>
            <a:r>
              <a:rPr lang="fr-FR" sz="1500" dirty="0"/>
              <a:t> OPERA (</a:t>
            </a:r>
            <a:r>
              <a:rPr lang="fr-FR" sz="1500" dirty="0" err="1"/>
              <a:t>Hadil</a:t>
            </a:r>
            <a:r>
              <a:rPr lang="fr-FR" sz="1500" dirty="0"/>
              <a:t>, </a:t>
            </a:r>
            <a:r>
              <a:rPr lang="fr-FR" sz="1500" dirty="0" err="1"/>
              <a:t>Rasha</a:t>
            </a:r>
            <a:r>
              <a:rPr lang="fr-FR" sz="1500" dirty="0"/>
              <a:t>)</a:t>
            </a:r>
          </a:p>
          <a:p>
            <a:pPr marL="180000" lvl="1" indent="-180000">
              <a:buFont typeface="Arial" panose="020B0604020202020204" pitchFamily="34" charset="0"/>
              <a:buChar char="•"/>
            </a:pPr>
            <a:r>
              <a:rPr lang="fr-FR" sz="1500" dirty="0"/>
              <a:t>Ajuste the ERL </a:t>
            </a:r>
            <a:r>
              <a:rPr lang="fr-FR" sz="1500" dirty="0" err="1"/>
              <a:t>optics</a:t>
            </a:r>
            <a:r>
              <a:rPr lang="fr-FR" sz="1500" dirty="0"/>
              <a:t> to 250MeV (Alex, Bertrand)</a:t>
            </a:r>
          </a:p>
          <a:p>
            <a:pPr marL="180000" lvl="1" indent="-180000">
              <a:buFont typeface="Arial" panose="020B0604020202020204" pitchFamily="34" charset="0"/>
              <a:buChar char="•"/>
            </a:pPr>
            <a:r>
              <a:rPr lang="fr-FR" sz="1500" dirty="0"/>
              <a:t>Interaction points (Alex, Bertrand)</a:t>
            </a:r>
          </a:p>
          <a:p>
            <a:pPr marL="180000" lvl="1" indent="-180000">
              <a:buFont typeface="Arial" panose="020B0604020202020204" pitchFamily="34" charset="0"/>
              <a:buChar char="•"/>
            </a:pPr>
            <a:r>
              <a:rPr lang="fr-FR" sz="1500" dirty="0"/>
              <a:t>Injection line (Josh, </a:t>
            </a:r>
            <a:r>
              <a:rPr lang="fr-FR" sz="1500" dirty="0" err="1"/>
              <a:t>following</a:t>
            </a:r>
            <a:r>
              <a:rPr lang="fr-FR" sz="1500" dirty="0"/>
              <a:t> Ben </a:t>
            </a:r>
            <a:r>
              <a:rPr lang="fr-FR" sz="1500" dirty="0" err="1"/>
              <a:t>Hounsell</a:t>
            </a:r>
            <a:r>
              <a:rPr lang="fr-FR" sz="1500" dirty="0"/>
              <a:t> </a:t>
            </a:r>
            <a:r>
              <a:rPr lang="fr-FR" sz="1500" dirty="0" err="1"/>
              <a:t>work</a:t>
            </a:r>
            <a:r>
              <a:rPr lang="fr-FR" sz="1500" dirty="0"/>
              <a:t>)</a:t>
            </a:r>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2</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WP2 – </a:t>
            </a:r>
            <a:r>
              <a:rPr lang="fr-FR" dirty="0" err="1"/>
              <a:t>accelerator</a:t>
            </a:r>
            <a:r>
              <a:rPr lang="fr-FR" dirty="0"/>
              <a:t> Design</a:t>
            </a:r>
          </a:p>
        </p:txBody>
      </p:sp>
      <p:sp>
        <p:nvSpPr>
          <p:cNvPr id="14" name="Espace réservé du texte 2"/>
          <p:cNvSpPr>
            <a:spLocks noGrp="1"/>
          </p:cNvSpPr>
          <p:nvPr>
            <p:ph type="body" idx="1"/>
          </p:nvPr>
        </p:nvSpPr>
        <p:spPr>
          <a:xfrm>
            <a:off x="201812" y="2923606"/>
            <a:ext cx="6048672" cy="2842442"/>
          </a:xfrm>
        </p:spPr>
        <p:txBody>
          <a:bodyPr anchor="t" anchorCtr="0">
            <a:noAutofit/>
          </a:bodyPr>
          <a:lstStyle/>
          <a:p>
            <a:pPr marL="342900" indent="-342900">
              <a:buFont typeface="Wingdings" panose="05000000000000000000" pitchFamily="2" charset="2"/>
              <a:buChar char="Ø"/>
            </a:pPr>
            <a:r>
              <a:rPr lang="fr-FR" sz="2000" dirty="0"/>
              <a:t>In the perspective of the TDR : </a:t>
            </a:r>
            <a:r>
              <a:rPr lang="fr-FR" sz="2000" dirty="0" err="1"/>
              <a:t>Accel</a:t>
            </a:r>
            <a:r>
              <a:rPr lang="fr-FR" sz="2000" dirty="0"/>
              <a:t> design &amp; dyn</a:t>
            </a: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Momentum</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acceptance</a:t>
            </a:r>
            <a:r>
              <a:rPr lang="fr-FR" sz="1400" b="0" spc="-1" dirty="0">
                <a:solidFill>
                  <a:srgbClr val="000000"/>
                </a:solidFill>
                <a:uFill>
                  <a:solidFill>
                    <a:srgbClr val="FFFFFF"/>
                  </a:solidFill>
                </a:uFill>
                <a:latin typeface="Arial"/>
              </a:rPr>
              <a:t> and longitudinal match</a:t>
            </a: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Nonlinear</a:t>
            </a:r>
            <a:r>
              <a:rPr lang="fr-FR" sz="1400" b="0" spc="-1" dirty="0">
                <a:solidFill>
                  <a:srgbClr val="000000"/>
                </a:solidFill>
                <a:uFill>
                  <a:solidFill>
                    <a:srgbClr val="FFFFFF"/>
                  </a:solidFill>
                </a:uFill>
                <a:latin typeface="Arial"/>
              </a:rPr>
              <a:t> aberrations corrections </a:t>
            </a:r>
            <a:r>
              <a:rPr lang="fr-FR" sz="1400" b="0" spc="-1" dirty="0" err="1">
                <a:solidFill>
                  <a:srgbClr val="000000"/>
                </a:solidFill>
                <a:uFill>
                  <a:solidFill>
                    <a:srgbClr val="FFFFFF"/>
                  </a:solidFill>
                </a:uFill>
                <a:latin typeface="Arial"/>
              </a:rPr>
              <a:t>with</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multipole</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magnets</a:t>
            </a:r>
            <a:endParaRPr lang="fr-FR" sz="1400" b="0" spc="-1" dirty="0">
              <a:solidFill>
                <a:srgbClr val="000000"/>
              </a:solidFill>
              <a:uFill>
                <a:solidFill>
                  <a:srgbClr val="FFFFFF"/>
                </a:solidFill>
              </a:uFill>
              <a:latin typeface="Arial"/>
            </a:endParaRPr>
          </a:p>
          <a:p>
            <a:pPr marL="432000" lvl="1" indent="-179640">
              <a:lnSpc>
                <a:spcPct val="100000"/>
              </a:lnSpc>
              <a:buClr>
                <a:srgbClr val="000000"/>
              </a:buClr>
              <a:buFont typeface="Arial"/>
              <a:buChar char="•"/>
            </a:pPr>
            <a:r>
              <a:rPr lang="fr-FR" sz="1400" b="0" spc="-1" dirty="0">
                <a:solidFill>
                  <a:srgbClr val="000000"/>
                </a:solidFill>
                <a:uFill>
                  <a:solidFill>
                    <a:srgbClr val="FFFFFF"/>
                  </a:solidFill>
                </a:uFill>
                <a:latin typeface="Arial"/>
              </a:rPr>
              <a:t>Start-to-End simulation </a:t>
            </a:r>
            <a:r>
              <a:rPr lang="fr-FR" sz="1400" b="0" spc="-1" dirty="0" err="1">
                <a:solidFill>
                  <a:srgbClr val="000000"/>
                </a:solidFill>
                <a:uFill>
                  <a:solidFill>
                    <a:srgbClr val="FFFFFF"/>
                  </a:solidFill>
                </a:uFill>
                <a:latin typeface="Arial"/>
              </a:rPr>
              <a:t>with</a:t>
            </a:r>
            <a:r>
              <a:rPr lang="fr-FR" sz="1400" b="0" spc="-1" dirty="0">
                <a:solidFill>
                  <a:srgbClr val="000000"/>
                </a:solidFill>
                <a:uFill>
                  <a:solidFill>
                    <a:srgbClr val="FFFFFF"/>
                  </a:solidFill>
                </a:uFill>
                <a:latin typeface="Arial"/>
              </a:rPr>
              <a:t> CSR &amp; micro-</a:t>
            </a:r>
            <a:r>
              <a:rPr lang="fr-FR" sz="1400" b="0" spc="-1" dirty="0" err="1">
                <a:solidFill>
                  <a:srgbClr val="000000"/>
                </a:solidFill>
                <a:uFill>
                  <a:solidFill>
                    <a:srgbClr val="FFFFFF"/>
                  </a:solidFill>
                </a:uFill>
                <a:latin typeface="Arial"/>
              </a:rPr>
              <a:t>bunching</a:t>
            </a:r>
            <a:endParaRPr lang="fr-FR" sz="1400" b="0" spc="-1" dirty="0">
              <a:solidFill>
                <a:srgbClr val="000000"/>
              </a:solidFill>
              <a:uFill>
                <a:solidFill>
                  <a:srgbClr val="FFFFFF"/>
                </a:solidFill>
              </a:uFill>
              <a:latin typeface="Arial"/>
            </a:endParaRP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Beam</a:t>
            </a:r>
            <a:r>
              <a:rPr lang="fr-FR" sz="1400" b="0" spc="-1" dirty="0">
                <a:solidFill>
                  <a:srgbClr val="000000"/>
                </a:solidFill>
                <a:uFill>
                  <a:solidFill>
                    <a:srgbClr val="FFFFFF"/>
                  </a:solidFill>
                </a:uFill>
                <a:latin typeface="Arial"/>
              </a:rPr>
              <a:t> Break-up </a:t>
            </a:r>
            <a:r>
              <a:rPr lang="fr-FR" sz="1400" b="0" spc="-1" dirty="0" err="1">
                <a:solidFill>
                  <a:srgbClr val="000000"/>
                </a:solidFill>
                <a:uFill>
                  <a:solidFill>
                    <a:srgbClr val="FFFFFF"/>
                  </a:solidFill>
                </a:uFill>
                <a:latin typeface="Arial"/>
              </a:rPr>
              <a:t>Instability</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studies</a:t>
            </a:r>
            <a:endParaRPr lang="fr-FR" sz="1400" b="0" spc="-1" dirty="0">
              <a:solidFill>
                <a:srgbClr val="000000"/>
              </a:solidFill>
              <a:uFill>
                <a:solidFill>
                  <a:srgbClr val="FFFFFF"/>
                </a:solidFill>
              </a:uFill>
              <a:latin typeface="Arial"/>
            </a:endParaRP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Space</a:t>
            </a:r>
            <a:r>
              <a:rPr lang="fr-FR" sz="1400" b="0" spc="-1" dirty="0">
                <a:solidFill>
                  <a:srgbClr val="000000"/>
                </a:solidFill>
                <a:uFill>
                  <a:solidFill>
                    <a:srgbClr val="FFFFFF"/>
                  </a:solidFill>
                </a:uFill>
                <a:latin typeface="Arial"/>
              </a:rPr>
              <a:t>-charge </a:t>
            </a:r>
            <a:r>
              <a:rPr lang="fr-FR" sz="1400" b="0" spc="-1" dirty="0" err="1">
                <a:solidFill>
                  <a:srgbClr val="000000"/>
                </a:solidFill>
                <a:uFill>
                  <a:solidFill>
                    <a:srgbClr val="FFFFFF"/>
                  </a:solidFill>
                </a:uFill>
                <a:latin typeface="Arial"/>
              </a:rPr>
              <a:t>studies</a:t>
            </a:r>
            <a:r>
              <a:rPr lang="fr-FR" sz="1400" b="0" spc="-1" dirty="0">
                <a:solidFill>
                  <a:srgbClr val="000000"/>
                </a:solidFill>
                <a:uFill>
                  <a:solidFill>
                    <a:srgbClr val="FFFFFF"/>
                  </a:solidFill>
                </a:uFill>
                <a:latin typeface="Arial"/>
              </a:rPr>
              <a:t> at injection and more</a:t>
            </a:r>
          </a:p>
          <a:p>
            <a:pPr marL="432000" lvl="1" indent="-179640">
              <a:lnSpc>
                <a:spcPct val="100000"/>
              </a:lnSpc>
              <a:buClr>
                <a:srgbClr val="000000"/>
              </a:buClr>
              <a:buFont typeface="Arial"/>
              <a:buChar char="•"/>
            </a:pPr>
            <a:r>
              <a:rPr lang="fr-FR" sz="1400" b="0" spc="-1" dirty="0">
                <a:solidFill>
                  <a:srgbClr val="000000"/>
                </a:solidFill>
                <a:uFill>
                  <a:solidFill>
                    <a:srgbClr val="FFFFFF"/>
                  </a:solidFill>
                </a:uFill>
                <a:latin typeface="Arial"/>
              </a:rPr>
              <a:t>Multi-</a:t>
            </a:r>
            <a:r>
              <a:rPr lang="fr-FR" sz="1400" b="0" spc="-1" dirty="0" err="1">
                <a:solidFill>
                  <a:srgbClr val="000000"/>
                </a:solidFill>
                <a:uFill>
                  <a:solidFill>
                    <a:srgbClr val="FFFFFF"/>
                  </a:solidFill>
                </a:uFill>
                <a:latin typeface="Arial"/>
              </a:rPr>
              <a:t>particle</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tracking</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studies</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error</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effects</a:t>
            </a:r>
            <a:r>
              <a:rPr lang="fr-FR" sz="1400" b="0" spc="-1" dirty="0">
                <a:solidFill>
                  <a:srgbClr val="000000"/>
                </a:solidFill>
                <a:uFill>
                  <a:solidFill>
                    <a:srgbClr val="FFFFFF"/>
                  </a:solidFill>
                </a:uFill>
                <a:latin typeface="Arial"/>
              </a:rPr>
              <a:t> and halo formation</a:t>
            </a: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Impedance</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analysis</a:t>
            </a:r>
            <a:r>
              <a:rPr lang="fr-FR" sz="1400" b="0" spc="-1" dirty="0">
                <a:solidFill>
                  <a:srgbClr val="000000"/>
                </a:solidFill>
                <a:uFill>
                  <a:solidFill>
                    <a:srgbClr val="FFFFFF"/>
                  </a:solidFill>
                </a:uFill>
                <a:latin typeface="Arial"/>
              </a:rPr>
              <a:t> and </a:t>
            </a:r>
            <a:r>
              <a:rPr lang="fr-FR" sz="1400" b="0" spc="-1" dirty="0" err="1">
                <a:solidFill>
                  <a:srgbClr val="000000"/>
                </a:solidFill>
                <a:uFill>
                  <a:solidFill>
                    <a:srgbClr val="FFFFFF"/>
                  </a:solidFill>
                </a:uFill>
                <a:latin typeface="Arial"/>
              </a:rPr>
              <a:t>wakefield</a:t>
            </a:r>
            <a:r>
              <a:rPr lang="fr-FR" sz="1400" b="0" spc="-1" dirty="0">
                <a:solidFill>
                  <a:srgbClr val="000000"/>
                </a:solidFill>
                <a:uFill>
                  <a:solidFill>
                    <a:srgbClr val="FFFFFF"/>
                  </a:solidFill>
                </a:uFill>
                <a:latin typeface="Arial"/>
              </a:rPr>
              <a:t> </a:t>
            </a:r>
            <a:r>
              <a:rPr lang="fr-FR" sz="1400" b="0" spc="-1" dirty="0" err="1">
                <a:solidFill>
                  <a:srgbClr val="000000"/>
                </a:solidFill>
                <a:uFill>
                  <a:solidFill>
                    <a:srgbClr val="FFFFFF"/>
                  </a:solidFill>
                </a:uFill>
                <a:latin typeface="Arial"/>
              </a:rPr>
              <a:t>effect</a:t>
            </a:r>
            <a:r>
              <a:rPr lang="fr-FR" sz="1400" b="0" spc="-1" dirty="0">
                <a:solidFill>
                  <a:srgbClr val="000000"/>
                </a:solidFill>
                <a:uFill>
                  <a:solidFill>
                    <a:srgbClr val="FFFFFF"/>
                  </a:solidFill>
                </a:uFill>
                <a:latin typeface="Arial"/>
              </a:rPr>
              <a:t> mitigation</a:t>
            </a:r>
          </a:p>
          <a:p>
            <a:pPr marL="432000" lvl="1" indent="-179640">
              <a:lnSpc>
                <a:spcPct val="100000"/>
              </a:lnSpc>
              <a:buClr>
                <a:srgbClr val="000000"/>
              </a:buClr>
              <a:buFont typeface="Arial"/>
              <a:buChar char="•"/>
            </a:pPr>
            <a:r>
              <a:rPr lang="fr-FR" sz="1400" b="0" spc="-1" dirty="0" err="1">
                <a:solidFill>
                  <a:srgbClr val="000000"/>
                </a:solidFill>
                <a:uFill>
                  <a:solidFill>
                    <a:srgbClr val="FFFFFF"/>
                  </a:solidFill>
                </a:uFill>
                <a:latin typeface="Arial"/>
              </a:rPr>
              <a:t>Particle</a:t>
            </a:r>
            <a:r>
              <a:rPr lang="fr-FR" sz="1400" b="0" spc="-1" dirty="0">
                <a:solidFill>
                  <a:srgbClr val="000000"/>
                </a:solidFill>
                <a:uFill>
                  <a:solidFill>
                    <a:srgbClr val="FFFFFF"/>
                  </a:solidFill>
                </a:uFill>
                <a:latin typeface="Arial"/>
              </a:rPr>
              <a:t> cloud</a:t>
            </a:r>
            <a:endParaRPr lang="fr-FR" sz="1400" dirty="0"/>
          </a:p>
        </p:txBody>
      </p:sp>
      <p:grpSp>
        <p:nvGrpSpPr>
          <p:cNvPr id="4" name="Groupe 3"/>
          <p:cNvGrpSpPr/>
          <p:nvPr/>
        </p:nvGrpSpPr>
        <p:grpSpPr>
          <a:xfrm>
            <a:off x="5740158" y="787426"/>
            <a:ext cx="5341127" cy="2900717"/>
            <a:chOff x="-721080" y="533704"/>
            <a:chExt cx="6980400" cy="3027872"/>
          </a:xfrm>
        </p:grpSpPr>
        <p:sp>
          <p:nvSpPr>
            <p:cNvPr id="15" name="CustomShape 5"/>
            <p:cNvSpPr/>
            <p:nvPr/>
          </p:nvSpPr>
          <p:spPr>
            <a:xfrm>
              <a:off x="888291" y="533704"/>
              <a:ext cx="3787123"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100" b="0" strike="noStrike" spc="-1" dirty="0" err="1">
                  <a:solidFill>
                    <a:srgbClr val="002060"/>
                  </a:solidFill>
                  <a:uFill>
                    <a:solidFill>
                      <a:srgbClr val="FFFFFF"/>
                    </a:solidFill>
                  </a:uFill>
                  <a:latin typeface="Arial"/>
                  <a:ea typeface="MS PGothic"/>
                </a:rPr>
                <a:t>Footprint</a:t>
              </a:r>
              <a:r>
                <a:rPr lang="fr-FR" sz="1100" b="0" strike="noStrike" spc="-1" dirty="0">
                  <a:solidFill>
                    <a:srgbClr val="002060"/>
                  </a:solidFill>
                  <a:uFill>
                    <a:solidFill>
                      <a:srgbClr val="FFFFFF"/>
                    </a:solidFill>
                  </a:uFill>
                  <a:latin typeface="Arial"/>
                  <a:ea typeface="MS PGothic"/>
                </a:rPr>
                <a:t>: 29 m × 5.5 m × 0.9 m</a:t>
              </a:r>
              <a:endParaRPr lang="fr-FR" sz="1100" b="0" strike="noStrike" spc="-1" dirty="0">
                <a:solidFill>
                  <a:srgbClr val="000000"/>
                </a:solidFill>
                <a:uFill>
                  <a:solidFill>
                    <a:srgbClr val="FFFFFF"/>
                  </a:solidFill>
                </a:uFill>
                <a:latin typeface="Arial"/>
              </a:endParaRPr>
            </a:p>
          </p:txBody>
        </p:sp>
        <p:pic>
          <p:nvPicPr>
            <p:cNvPr id="16" name="Picture 3"/>
            <p:cNvPicPr/>
            <p:nvPr/>
          </p:nvPicPr>
          <p:blipFill>
            <a:blip r:embed="rId2"/>
            <a:stretch/>
          </p:blipFill>
          <p:spPr>
            <a:xfrm>
              <a:off x="-703441" y="2976216"/>
              <a:ext cx="6962761" cy="585360"/>
            </a:xfrm>
            <a:prstGeom prst="rect">
              <a:avLst/>
            </a:prstGeom>
            <a:ln>
              <a:noFill/>
            </a:ln>
          </p:spPr>
        </p:pic>
        <p:pic>
          <p:nvPicPr>
            <p:cNvPr id="17" name="Picture 2"/>
            <p:cNvPicPr/>
            <p:nvPr/>
          </p:nvPicPr>
          <p:blipFill>
            <a:blip r:embed="rId3"/>
            <a:stretch/>
          </p:blipFill>
          <p:spPr>
            <a:xfrm>
              <a:off x="-721080" y="1751040"/>
              <a:ext cx="6962760" cy="1443960"/>
            </a:xfrm>
            <a:prstGeom prst="rect">
              <a:avLst/>
            </a:prstGeom>
            <a:ln>
              <a:noFill/>
            </a:ln>
          </p:spPr>
        </p:pic>
      </p:grpSp>
      <p:pic>
        <p:nvPicPr>
          <p:cNvPr id="18" name="Picture 71"/>
          <p:cNvPicPr/>
          <p:nvPr/>
        </p:nvPicPr>
        <p:blipFill>
          <a:blip r:embed="rId4"/>
          <a:stretch/>
        </p:blipFill>
        <p:spPr>
          <a:xfrm>
            <a:off x="7318553" y="1080202"/>
            <a:ext cx="2390760" cy="967320"/>
          </a:xfrm>
          <a:prstGeom prst="rect">
            <a:avLst/>
          </a:prstGeom>
          <a:ln>
            <a:noFill/>
          </a:ln>
        </p:spPr>
      </p:pic>
      <p:pic>
        <p:nvPicPr>
          <p:cNvPr id="19" name="Image 18">
            <a:extLst>
              <a:ext uri="{FF2B5EF4-FFF2-40B4-BE49-F238E27FC236}">
                <a16:creationId xmlns:a16="http://schemas.microsoft.com/office/drawing/2014/main" id="{5050F347-B15F-40E3-89A9-F92104CC11BA}"/>
              </a:ext>
            </a:extLst>
          </p:cNvPr>
          <p:cNvPicPr>
            <a:picLocks noChangeAspect="1"/>
          </p:cNvPicPr>
          <p:nvPr/>
        </p:nvPicPr>
        <p:blipFill rotWithShape="1">
          <a:blip r:embed="rId5"/>
          <a:srcRect l="6188" t="15218" r="5533" b="18648"/>
          <a:stretch/>
        </p:blipFill>
        <p:spPr>
          <a:xfrm>
            <a:off x="6120457" y="3776723"/>
            <a:ext cx="4077900" cy="1938097"/>
          </a:xfrm>
          <a:prstGeom prst="rect">
            <a:avLst/>
          </a:prstGeom>
        </p:spPr>
      </p:pic>
    </p:spTree>
    <p:extLst>
      <p:ext uri="{BB962C8B-B14F-4D97-AF65-F5344CB8AC3E}">
        <p14:creationId xmlns:p14="http://schemas.microsoft.com/office/powerpoint/2010/main" val="429219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a:latin typeface="+mn-lt"/>
              </a:rPr>
              <a:t>Work</a:t>
            </a:r>
            <a:r>
              <a:rPr lang="fr-FR" dirty="0">
                <a:latin typeface="+mn-lt"/>
              </a:rPr>
              <a:t> Package 3 : DC </a:t>
            </a:r>
            <a:r>
              <a:rPr lang="fr-FR" dirty="0" err="1">
                <a:latin typeface="+mn-lt"/>
              </a:rPr>
              <a:t>photogun</a:t>
            </a:r>
            <a:endParaRPr lang="fr-FR" dirty="0">
              <a:latin typeface="+mn-lt"/>
            </a:endParaRPr>
          </a:p>
        </p:txBody>
      </p:sp>
      <p:sp>
        <p:nvSpPr>
          <p:cNvPr id="3" name="Espace réservé du texte 2"/>
          <p:cNvSpPr>
            <a:spLocks noGrp="1"/>
          </p:cNvSpPr>
          <p:nvPr>
            <p:ph type="body" idx="1"/>
          </p:nvPr>
        </p:nvSpPr>
        <p:spPr>
          <a:xfrm>
            <a:off x="102308" y="1183869"/>
            <a:ext cx="10355510" cy="4164547"/>
          </a:xfrm>
        </p:spPr>
        <p:txBody>
          <a:bodyPr anchor="t" anchorCtr="0">
            <a:noAutofit/>
          </a:bodyPr>
          <a:lstStyle/>
          <a:p>
            <a:pPr marL="342900" indent="-342900">
              <a:buFont typeface="Wingdings" panose="05000000000000000000" pitchFamily="2" charset="2"/>
              <a:buChar char="Ø"/>
            </a:pPr>
            <a:r>
              <a:rPr lang="en-US" sz="1800" dirty="0">
                <a:solidFill>
                  <a:srgbClr val="4472C4"/>
                </a:solidFill>
              </a:rPr>
              <a:t>Context</a:t>
            </a:r>
            <a:r>
              <a:rPr lang="en-US" sz="2000" dirty="0">
                <a:solidFill>
                  <a:srgbClr val="4472C4"/>
                </a:solidFill>
              </a:rPr>
              <a:t>:</a:t>
            </a:r>
          </a:p>
          <a:p>
            <a:pPr marL="742950" lvl="1" indent="-285750">
              <a:buFont typeface="Arial" panose="020B0604020202020204" pitchFamily="34" charset="0"/>
              <a:buChar char="•"/>
            </a:pPr>
            <a:r>
              <a:rPr lang="fr-FR" sz="1600" dirty="0"/>
              <a:t>DC </a:t>
            </a:r>
            <a:r>
              <a:rPr lang="fr-FR" sz="1600" dirty="0" err="1"/>
              <a:t>photogun</a:t>
            </a:r>
            <a:r>
              <a:rPr lang="fr-FR" sz="1600" dirty="0"/>
              <a:t> ALICE </a:t>
            </a:r>
            <a:r>
              <a:rPr lang="fr-FR" sz="1600" dirty="0" err="1"/>
              <a:t>from</a:t>
            </a:r>
            <a:r>
              <a:rPr lang="fr-FR" sz="1600" dirty="0"/>
              <a:t> ERLP </a:t>
            </a:r>
            <a:r>
              <a:rPr lang="fr-FR" sz="1600" dirty="0" err="1"/>
              <a:t>project</a:t>
            </a:r>
            <a:r>
              <a:rPr lang="fr-FR" sz="1600" dirty="0"/>
              <a:t> (STFC </a:t>
            </a:r>
            <a:r>
              <a:rPr lang="fr-FR" sz="1600" dirty="0" err="1"/>
              <a:t>Daresbury</a:t>
            </a:r>
            <a:r>
              <a:rPr lang="fr-FR" sz="1600" dirty="0"/>
              <a:t>, UK) </a:t>
            </a:r>
            <a:r>
              <a:rPr lang="fr-FR" sz="1600" dirty="0" err="1"/>
              <a:t>provided</a:t>
            </a:r>
            <a:r>
              <a:rPr lang="fr-FR" sz="1600" dirty="0"/>
              <a:t> to </a:t>
            </a:r>
            <a:r>
              <a:rPr lang="fr-FR" sz="1600" dirty="0" err="1"/>
              <a:t>IJCLab</a:t>
            </a:r>
            <a:r>
              <a:rPr lang="fr-FR" sz="1600" dirty="0"/>
              <a:t> to </a:t>
            </a:r>
            <a:r>
              <a:rPr lang="fr-FR" sz="1600" dirty="0" err="1"/>
              <a:t>inject</a:t>
            </a:r>
            <a:r>
              <a:rPr lang="fr-FR" sz="1600" dirty="0"/>
              <a:t> the PERLE machine </a:t>
            </a:r>
            <a:endParaRPr lang="en-US" sz="2000" dirty="0">
              <a:solidFill>
                <a:srgbClr val="4472C4"/>
              </a:solidFill>
            </a:endParaRPr>
          </a:p>
          <a:p>
            <a:pPr marL="342900" indent="-342900">
              <a:buFont typeface="Wingdings" panose="05000000000000000000" pitchFamily="2" charset="2"/>
              <a:buChar char="Ø"/>
            </a:pPr>
            <a:r>
              <a:rPr lang="en-US" sz="1800" dirty="0">
                <a:solidFill>
                  <a:srgbClr val="4472C4"/>
                </a:solidFill>
              </a:rPr>
              <a:t>Goals : </a:t>
            </a:r>
          </a:p>
          <a:p>
            <a:pPr marL="741600" lvl="1" indent="-284400">
              <a:buFont typeface="Arial" panose="020B0604020202020204" pitchFamily="34" charset="0"/>
              <a:buChar char="•"/>
            </a:pPr>
            <a:r>
              <a:rPr lang="fr-FR" sz="1500" dirty="0"/>
              <a:t>Install, commission and test the ALICE </a:t>
            </a:r>
            <a:r>
              <a:rPr lang="fr-FR" sz="1500" dirty="0" err="1"/>
              <a:t>photogun</a:t>
            </a:r>
            <a:r>
              <a:rPr lang="fr-FR" sz="1500" dirty="0"/>
              <a:t> at Orsay in </a:t>
            </a:r>
            <a:r>
              <a:rPr lang="fr-FR" sz="1500" dirty="0" err="1"/>
              <a:t>preparation</a:t>
            </a:r>
            <a:r>
              <a:rPr lang="fr-FR" sz="1500" dirty="0"/>
              <a:t> for injection of the PERLE machine</a:t>
            </a:r>
          </a:p>
          <a:p>
            <a:pPr marL="741600" lvl="1" indent="-284400">
              <a:buFont typeface="Arial" panose="020B0604020202020204" pitchFamily="34" charset="0"/>
              <a:buChar char="•"/>
            </a:pPr>
            <a:r>
              <a:rPr lang="fr-FR" sz="1500" dirty="0" err="1"/>
              <a:t>Demonstrate</a:t>
            </a:r>
            <a:r>
              <a:rPr lang="fr-FR" sz="1500" dirty="0"/>
              <a:t> high </a:t>
            </a:r>
            <a:r>
              <a:rPr lang="fr-FR" sz="1500" dirty="0" err="1"/>
              <a:t>bunch</a:t>
            </a:r>
            <a:r>
              <a:rPr lang="fr-FR" sz="1500" dirty="0"/>
              <a:t> charge </a:t>
            </a:r>
            <a:r>
              <a:rPr lang="fr-FR" sz="1500" dirty="0" err="1"/>
              <a:t>capability</a:t>
            </a:r>
            <a:r>
              <a:rPr lang="fr-FR" sz="1500" dirty="0"/>
              <a:t> (500 </a:t>
            </a:r>
            <a:r>
              <a:rPr lang="fr-FR" sz="1500" dirty="0" err="1"/>
              <a:t>pC</a:t>
            </a:r>
            <a:r>
              <a:rPr lang="fr-FR" sz="1500" dirty="0"/>
              <a:t>) at 40 MHz</a:t>
            </a:r>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3</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WP3 – DC </a:t>
            </a:r>
            <a:r>
              <a:rPr lang="fr-FR" dirty="0" err="1"/>
              <a:t>photogun</a:t>
            </a:r>
            <a:endParaRPr lang="fr-FR" dirty="0"/>
          </a:p>
        </p:txBody>
      </p:sp>
      <p:sp>
        <p:nvSpPr>
          <p:cNvPr id="4" name="Rectangle 3">
            <a:extLst>
              <a:ext uri="{FF2B5EF4-FFF2-40B4-BE49-F238E27FC236}">
                <a16:creationId xmlns:a16="http://schemas.microsoft.com/office/drawing/2014/main" id="{7E1B2646-A7CC-CB43-B761-92EF02E13489}"/>
              </a:ext>
            </a:extLst>
          </p:cNvPr>
          <p:cNvSpPr/>
          <p:nvPr/>
        </p:nvSpPr>
        <p:spPr>
          <a:xfrm>
            <a:off x="7353587" y="4356304"/>
            <a:ext cx="3419188" cy="769441"/>
          </a:xfrm>
          <a:prstGeom prst="rect">
            <a:avLst/>
          </a:prstGeom>
        </p:spPr>
        <p:txBody>
          <a:bodyPr wrap="square">
            <a:spAutoFit/>
          </a:bodyPr>
          <a:lstStyle/>
          <a:p>
            <a:pPr marL="285750" indent="-285750">
              <a:buFont typeface="Wingdings" pitchFamily="2" charset="2"/>
              <a:buChar char="Ø"/>
            </a:pPr>
            <a:r>
              <a:rPr lang="en-US" sz="1600" b="1" dirty="0">
                <a:solidFill>
                  <a:srgbClr val="4472C4"/>
                </a:solidFill>
                <a:latin typeface="+mn-lt"/>
              </a:rPr>
              <a:t>Task leaders : </a:t>
            </a:r>
          </a:p>
          <a:p>
            <a:pPr marL="787400" lvl="1" indent="-285750">
              <a:buFont typeface="Arial" panose="020B0604020202020204" pitchFamily="34" charset="0"/>
              <a:buChar char="•"/>
            </a:pPr>
            <a:r>
              <a:rPr lang="en-US" sz="1400" b="1" dirty="0">
                <a:latin typeface="+mn-lt"/>
              </a:rPr>
              <a:t>France : Maud </a:t>
            </a:r>
            <a:r>
              <a:rPr lang="en-US" sz="1400" b="1" dirty="0" err="1">
                <a:latin typeface="+mn-lt"/>
              </a:rPr>
              <a:t>Baylac</a:t>
            </a:r>
            <a:r>
              <a:rPr lang="en-US" sz="1400" b="1" dirty="0">
                <a:latin typeface="+mn-lt"/>
              </a:rPr>
              <a:t> (LPSC) </a:t>
            </a:r>
          </a:p>
          <a:p>
            <a:pPr marL="787400" lvl="1" indent="-285750">
              <a:buFont typeface="Arial" panose="020B0604020202020204" pitchFamily="34" charset="0"/>
              <a:buChar char="•"/>
            </a:pPr>
            <a:r>
              <a:rPr lang="en-US" sz="1400" b="1" dirty="0">
                <a:latin typeface="+mn-lt"/>
              </a:rPr>
              <a:t>STFC (UK): Boris </a:t>
            </a:r>
            <a:r>
              <a:rPr lang="en-US" sz="1400" b="1" dirty="0" err="1">
                <a:latin typeface="+mn-lt"/>
              </a:rPr>
              <a:t>Militsyn</a:t>
            </a:r>
            <a:endParaRPr lang="en-US" sz="1400" b="1" dirty="0">
              <a:latin typeface="+mn-lt"/>
            </a:endParaRPr>
          </a:p>
        </p:txBody>
      </p:sp>
      <p:pic>
        <p:nvPicPr>
          <p:cNvPr id="26" name="Image 25">
            <a:extLst>
              <a:ext uri="{FF2B5EF4-FFF2-40B4-BE49-F238E27FC236}">
                <a16:creationId xmlns:a16="http://schemas.microsoft.com/office/drawing/2014/main" id="{266042DE-9CD5-7046-98B4-0338EABBC20F}"/>
              </a:ext>
            </a:extLst>
          </p:cNvPr>
          <p:cNvPicPr>
            <a:picLocks noChangeAspect="1"/>
          </p:cNvPicPr>
          <p:nvPr/>
        </p:nvPicPr>
        <p:blipFill>
          <a:blip r:embed="rId2"/>
          <a:stretch>
            <a:fillRect/>
          </a:stretch>
        </p:blipFill>
        <p:spPr>
          <a:xfrm>
            <a:off x="1209923" y="66108"/>
            <a:ext cx="1197408" cy="787768"/>
          </a:xfrm>
          <a:prstGeom prst="rect">
            <a:avLst/>
          </a:prstGeom>
        </p:spPr>
      </p:pic>
      <p:grpSp>
        <p:nvGrpSpPr>
          <p:cNvPr id="14" name="Groupe 13">
            <a:extLst>
              <a:ext uri="{FF2B5EF4-FFF2-40B4-BE49-F238E27FC236}">
                <a16:creationId xmlns:a16="http://schemas.microsoft.com/office/drawing/2014/main" id="{AEB58B99-2B8E-2C4F-9146-E58F1CB0210B}"/>
              </a:ext>
            </a:extLst>
          </p:cNvPr>
          <p:cNvGrpSpPr/>
          <p:nvPr/>
        </p:nvGrpSpPr>
        <p:grpSpPr>
          <a:xfrm>
            <a:off x="7474619" y="2822495"/>
            <a:ext cx="2817155" cy="1442202"/>
            <a:chOff x="1569963" y="749829"/>
            <a:chExt cx="2817155" cy="1442202"/>
          </a:xfrm>
        </p:grpSpPr>
        <p:sp>
          <p:nvSpPr>
            <p:cNvPr id="29" name="ZoneTexte 28"/>
            <p:cNvSpPr txBox="1"/>
            <p:nvPr/>
          </p:nvSpPr>
          <p:spPr>
            <a:xfrm>
              <a:off x="1908446" y="749829"/>
              <a:ext cx="2163588" cy="612082"/>
            </a:xfrm>
            <a:prstGeom prst="rect">
              <a:avLst/>
            </a:prstGeom>
            <a:solidFill>
              <a:schemeClr val="bg2">
                <a:lumMod val="90000"/>
              </a:schemeClr>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b="1" kern="1200" noProof="0" dirty="0">
                  <a:solidFill>
                    <a:schemeClr val="tx1"/>
                  </a:solidFill>
                </a:rPr>
                <a:t>WP3: DC </a:t>
              </a:r>
              <a:r>
                <a:rPr lang="en-GB" sz="1200" b="1" kern="1200" noProof="0" dirty="0" err="1">
                  <a:solidFill>
                    <a:schemeClr val="tx1"/>
                  </a:solidFill>
                </a:rPr>
                <a:t>photogun</a:t>
              </a:r>
              <a:endParaRPr lang="en-GB" sz="1200" b="1" kern="1200" noProof="0" dirty="0">
                <a:solidFill>
                  <a:schemeClr val="tx1"/>
                </a:solidFill>
              </a:endParaRPr>
            </a:p>
          </p:txBody>
        </p:sp>
        <p:sp>
          <p:nvSpPr>
            <p:cNvPr id="27" name="ZoneTexte 26"/>
            <p:cNvSpPr txBox="1"/>
            <p:nvPr/>
          </p:nvSpPr>
          <p:spPr>
            <a:xfrm>
              <a:off x="1569963" y="1673242"/>
              <a:ext cx="1216613" cy="518789"/>
            </a:xfrm>
            <a:prstGeom prst="rect">
              <a:avLst/>
            </a:prstGeom>
            <a:solidFill>
              <a:srgbClr val="4472C4"/>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1200" kern="1200" noProof="0" dirty="0">
                  <a:solidFill>
                    <a:schemeClr val="bg1"/>
                  </a:solidFill>
                </a:rPr>
                <a:t>Task 3.1: </a:t>
              </a:r>
            </a:p>
            <a:p>
              <a:pPr lvl="0" algn="ctr" defTabSz="311150">
                <a:lnSpc>
                  <a:spcPct val="90000"/>
                </a:lnSpc>
                <a:spcBef>
                  <a:spcPct val="0"/>
                </a:spcBef>
                <a:spcAft>
                  <a:spcPct val="35000"/>
                </a:spcAft>
              </a:pPr>
              <a:r>
                <a:rPr lang="en-GB" sz="1200" kern="1200" noProof="0" dirty="0">
                  <a:solidFill>
                    <a:schemeClr val="bg1"/>
                  </a:solidFill>
                </a:rPr>
                <a:t>Gun installation</a:t>
              </a:r>
            </a:p>
          </p:txBody>
        </p:sp>
        <p:sp>
          <p:nvSpPr>
            <p:cNvPr id="25" name="ZoneTexte 24"/>
            <p:cNvSpPr txBox="1"/>
            <p:nvPr/>
          </p:nvSpPr>
          <p:spPr>
            <a:xfrm>
              <a:off x="3170505" y="1673242"/>
              <a:ext cx="1216613" cy="518789"/>
            </a:xfrm>
            <a:prstGeom prst="rect">
              <a:avLst/>
            </a:prstGeom>
            <a:solidFill>
              <a:srgbClr val="4472C4"/>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n-GB" sz="1200" kern="1200" noProof="0" dirty="0">
                <a:solidFill>
                  <a:schemeClr val="bg1"/>
                </a:solidFill>
              </a:endParaRPr>
            </a:p>
            <a:p>
              <a:pPr lvl="0" algn="ctr" defTabSz="311150">
                <a:lnSpc>
                  <a:spcPct val="90000"/>
                </a:lnSpc>
                <a:spcBef>
                  <a:spcPct val="0"/>
                </a:spcBef>
                <a:spcAft>
                  <a:spcPct val="35000"/>
                </a:spcAft>
              </a:pPr>
              <a:r>
                <a:rPr lang="en-GB" sz="1200" kern="1200" noProof="0" dirty="0">
                  <a:solidFill>
                    <a:schemeClr val="bg1"/>
                  </a:solidFill>
                </a:rPr>
                <a:t>Task 3.2:</a:t>
              </a:r>
            </a:p>
            <a:p>
              <a:pPr lvl="0" algn="ctr" defTabSz="311150">
                <a:lnSpc>
                  <a:spcPct val="90000"/>
                </a:lnSpc>
                <a:spcBef>
                  <a:spcPct val="0"/>
                </a:spcBef>
                <a:spcAft>
                  <a:spcPct val="35000"/>
                </a:spcAft>
              </a:pPr>
              <a:r>
                <a:rPr lang="en-GB" sz="1200" dirty="0">
                  <a:solidFill>
                    <a:schemeClr val="bg1"/>
                  </a:solidFill>
                </a:rPr>
                <a:t>Laser system</a:t>
              </a:r>
              <a:endParaRPr lang="en-GB" sz="1200" kern="1200" noProof="0" dirty="0">
                <a:solidFill>
                  <a:schemeClr val="bg1"/>
                </a:solidFill>
              </a:endParaRPr>
            </a:p>
            <a:p>
              <a:pPr lvl="0" algn="ctr" defTabSz="311150">
                <a:lnSpc>
                  <a:spcPct val="90000"/>
                </a:lnSpc>
                <a:spcBef>
                  <a:spcPct val="0"/>
                </a:spcBef>
                <a:spcAft>
                  <a:spcPct val="35000"/>
                </a:spcAft>
              </a:pPr>
              <a:endParaRPr lang="en-GB" sz="1200" kern="1200" noProof="0" dirty="0">
                <a:solidFill>
                  <a:schemeClr val="bg1"/>
                </a:solidFill>
              </a:endParaRPr>
            </a:p>
          </p:txBody>
        </p:sp>
        <p:cxnSp>
          <p:nvCxnSpPr>
            <p:cNvPr id="10" name="Connecteur droit 9">
              <a:extLst>
                <a:ext uri="{FF2B5EF4-FFF2-40B4-BE49-F238E27FC236}">
                  <a16:creationId xmlns:a16="http://schemas.microsoft.com/office/drawing/2014/main" id="{491A1A78-DDC3-034D-AC25-AC97E6F01694}"/>
                </a:ext>
              </a:extLst>
            </p:cNvPr>
            <p:cNvCxnSpPr>
              <a:cxnSpLocks/>
            </p:cNvCxnSpPr>
            <p:nvPr/>
          </p:nvCxnSpPr>
          <p:spPr>
            <a:xfrm>
              <a:off x="2178269" y="1517576"/>
              <a:ext cx="1623942"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DA80763E-AC99-7245-A887-E88277814FAF}"/>
                </a:ext>
              </a:extLst>
            </p:cNvPr>
            <p:cNvCxnSpPr>
              <a:cxnSpLocks/>
            </p:cNvCxnSpPr>
            <p:nvPr/>
          </p:nvCxnSpPr>
          <p:spPr>
            <a:xfrm flipV="1">
              <a:off x="2178269" y="1517576"/>
              <a:ext cx="0" cy="162136"/>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6B412CC-ABB9-104F-8622-B4E24ED31E1A}"/>
                </a:ext>
              </a:extLst>
            </p:cNvPr>
            <p:cNvCxnSpPr>
              <a:cxnSpLocks/>
            </p:cNvCxnSpPr>
            <p:nvPr/>
          </p:nvCxnSpPr>
          <p:spPr>
            <a:xfrm flipV="1">
              <a:off x="3802211" y="1517576"/>
              <a:ext cx="0" cy="162136"/>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78715D2E-AE72-6F4C-A29E-2366881356D2}"/>
                </a:ext>
              </a:extLst>
            </p:cNvPr>
            <p:cNvCxnSpPr>
              <a:cxnSpLocks/>
            </p:cNvCxnSpPr>
            <p:nvPr/>
          </p:nvCxnSpPr>
          <p:spPr>
            <a:xfrm flipV="1">
              <a:off x="3010123" y="1355440"/>
              <a:ext cx="0" cy="162136"/>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6" name="Image 15">
            <a:extLst>
              <a:ext uri="{FF2B5EF4-FFF2-40B4-BE49-F238E27FC236}">
                <a16:creationId xmlns:a16="http://schemas.microsoft.com/office/drawing/2014/main" id="{4E5F6DBA-2757-4749-9922-78E7161AF1F5}"/>
              </a:ext>
            </a:extLst>
          </p:cNvPr>
          <p:cNvPicPr>
            <a:picLocks noChangeAspect="1"/>
          </p:cNvPicPr>
          <p:nvPr/>
        </p:nvPicPr>
        <p:blipFill>
          <a:blip r:embed="rId3"/>
          <a:stretch>
            <a:fillRect/>
          </a:stretch>
        </p:blipFill>
        <p:spPr>
          <a:xfrm>
            <a:off x="592726" y="2822495"/>
            <a:ext cx="6132844" cy="2853804"/>
          </a:xfrm>
          <a:prstGeom prst="rect">
            <a:avLst/>
          </a:prstGeom>
        </p:spPr>
      </p:pic>
    </p:spTree>
    <p:extLst>
      <p:ext uri="{BB962C8B-B14F-4D97-AF65-F5344CB8AC3E}">
        <p14:creationId xmlns:p14="http://schemas.microsoft.com/office/powerpoint/2010/main" val="247126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mn-lt"/>
              </a:rPr>
              <a:t>WP3 : </a:t>
            </a:r>
            <a:r>
              <a:rPr lang="fr-FR" dirty="0" err="1">
                <a:latin typeface="+mn-lt"/>
              </a:rPr>
              <a:t>contributors</a:t>
            </a:r>
            <a:endParaRPr lang="fr-FR" dirty="0">
              <a:latin typeface="+mn-lt"/>
            </a:endParaRPr>
          </a:p>
        </p:txBody>
      </p:sp>
      <p:sp>
        <p:nvSpPr>
          <p:cNvPr id="3" name="Espace réservé du texte 2"/>
          <p:cNvSpPr>
            <a:spLocks noGrp="1"/>
          </p:cNvSpPr>
          <p:nvPr>
            <p:ph type="body" idx="1"/>
          </p:nvPr>
        </p:nvSpPr>
        <p:spPr>
          <a:xfrm>
            <a:off x="239874" y="1150700"/>
            <a:ext cx="10355510" cy="4564119"/>
          </a:xfrm>
        </p:spPr>
        <p:txBody>
          <a:bodyPr anchor="t" anchorCtr="0">
            <a:noAutofit/>
          </a:bodyPr>
          <a:lstStyle/>
          <a:p>
            <a:pPr marL="342900" indent="-342900">
              <a:buFont typeface="Wingdings" panose="05000000000000000000" pitchFamily="2" charset="2"/>
              <a:buChar char="Ø"/>
            </a:pPr>
            <a:r>
              <a:rPr lang="fr-FR" sz="1800" dirty="0" err="1">
                <a:solidFill>
                  <a:srgbClr val="4472C4"/>
                </a:solidFill>
              </a:rPr>
              <a:t>Identified</a:t>
            </a:r>
            <a:r>
              <a:rPr lang="fr-FR" sz="1800" dirty="0">
                <a:solidFill>
                  <a:srgbClr val="4472C4"/>
                </a:solidFill>
              </a:rPr>
              <a:t> </a:t>
            </a:r>
            <a:r>
              <a:rPr lang="fr-FR" sz="1800" dirty="0" err="1">
                <a:solidFill>
                  <a:srgbClr val="4472C4"/>
                </a:solidFill>
              </a:rPr>
              <a:t>contributors</a:t>
            </a:r>
            <a:r>
              <a:rPr lang="fr-FR" sz="1800" dirty="0">
                <a:solidFill>
                  <a:srgbClr val="4472C4"/>
                </a:solidFill>
              </a:rPr>
              <a:t>: 7 people </a:t>
            </a:r>
            <a:r>
              <a:rPr lang="fr-FR" sz="1800" dirty="0" err="1">
                <a:solidFill>
                  <a:srgbClr val="4472C4"/>
                </a:solidFill>
              </a:rPr>
              <a:t>from</a:t>
            </a:r>
            <a:r>
              <a:rPr lang="fr-FR" sz="1800" dirty="0">
                <a:solidFill>
                  <a:srgbClr val="4472C4"/>
                </a:solidFill>
              </a:rPr>
              <a:t> </a:t>
            </a:r>
            <a:r>
              <a:rPr lang="fr-FR" sz="1800" dirty="0" err="1">
                <a:solidFill>
                  <a:srgbClr val="4472C4"/>
                </a:solidFill>
              </a:rPr>
              <a:t>IJCLab</a:t>
            </a:r>
            <a:r>
              <a:rPr lang="fr-FR" sz="1800" dirty="0">
                <a:solidFill>
                  <a:srgbClr val="4472C4"/>
                </a:solidFill>
              </a:rPr>
              <a:t> and LPSC (Grenoble) </a:t>
            </a:r>
            <a:r>
              <a:rPr lang="fr-FR" sz="1600" dirty="0">
                <a:solidFill>
                  <a:srgbClr val="4472C4"/>
                </a:solidFill>
              </a:rPr>
              <a:t>  </a:t>
            </a:r>
          </a:p>
          <a:p>
            <a:pPr marL="742950" lvl="1" indent="-285750">
              <a:buFont typeface="Arial" panose="020B0604020202020204" pitchFamily="34" charset="0"/>
              <a:buChar char="•"/>
            </a:pPr>
            <a:r>
              <a:rPr lang="fr-FR" sz="1500" dirty="0"/>
              <a:t>Project System </a:t>
            </a:r>
            <a:r>
              <a:rPr lang="fr-FR" sz="1500" dirty="0" err="1"/>
              <a:t>Engineer</a:t>
            </a:r>
            <a:r>
              <a:rPr lang="fr-FR" sz="1500" dirty="0"/>
              <a:t> : Denis REYNET </a:t>
            </a:r>
          </a:p>
          <a:p>
            <a:pPr marL="742950" lvl="1" indent="-285750">
              <a:buFont typeface="Arial" panose="020B0604020202020204" pitchFamily="34" charset="0"/>
              <a:buChar char="•"/>
            </a:pPr>
            <a:r>
              <a:rPr lang="fr-FR" sz="1500" dirty="0" err="1"/>
              <a:t>Mechanical</a:t>
            </a:r>
            <a:r>
              <a:rPr lang="fr-FR" sz="1500" dirty="0"/>
              <a:t> </a:t>
            </a:r>
            <a:r>
              <a:rPr lang="fr-FR" sz="1500" dirty="0" err="1"/>
              <a:t>engineer</a:t>
            </a:r>
            <a:r>
              <a:rPr lang="fr-FR" sz="1500" dirty="0"/>
              <a:t>: Sylvain BRAULT  (</a:t>
            </a:r>
            <a:r>
              <a:rPr lang="fr-FR" sz="1500" dirty="0" err="1"/>
              <a:t>available</a:t>
            </a:r>
            <a:r>
              <a:rPr lang="fr-FR" sz="1500" dirty="0"/>
              <a:t> </a:t>
            </a:r>
            <a:r>
              <a:rPr lang="fr-FR" sz="1500" dirty="0" err="1"/>
              <a:t>after</a:t>
            </a:r>
            <a:r>
              <a:rPr lang="fr-FR" sz="1500" dirty="0"/>
              <a:t> </a:t>
            </a:r>
            <a:r>
              <a:rPr lang="fr-FR" sz="1500" dirty="0" err="1"/>
              <a:t>summer</a:t>
            </a:r>
            <a:r>
              <a:rPr lang="fr-FR" sz="1500" dirty="0"/>
              <a:t> 2022)</a:t>
            </a:r>
          </a:p>
          <a:p>
            <a:pPr marL="742950" lvl="1" indent="-285750">
              <a:buFont typeface="Arial" panose="020B0604020202020204" pitchFamily="34" charset="0"/>
              <a:buChar char="•"/>
            </a:pPr>
            <a:r>
              <a:rPr lang="fr-FR" sz="1500" dirty="0" err="1"/>
              <a:t>Mechanical</a:t>
            </a:r>
            <a:r>
              <a:rPr lang="fr-FR" sz="1500" dirty="0"/>
              <a:t> </a:t>
            </a:r>
            <a:r>
              <a:rPr lang="fr-FR" sz="1500" dirty="0" err="1"/>
              <a:t>engineer</a:t>
            </a:r>
            <a:r>
              <a:rPr lang="fr-FR" sz="1500" dirty="0"/>
              <a:t> : Gregory IAQUANIELLO  </a:t>
            </a:r>
          </a:p>
          <a:p>
            <a:pPr marL="742950" lvl="1" indent="-285750">
              <a:buFont typeface="Arial" panose="020B0604020202020204" pitchFamily="34" charset="0"/>
              <a:buChar char="•"/>
            </a:pPr>
            <a:r>
              <a:rPr lang="fr-FR" sz="1500" dirty="0" err="1"/>
              <a:t>Mechanical</a:t>
            </a:r>
            <a:r>
              <a:rPr lang="fr-FR" sz="1500" dirty="0"/>
              <a:t> </a:t>
            </a:r>
            <a:r>
              <a:rPr lang="fr-FR" sz="1500"/>
              <a:t>engineer </a:t>
            </a:r>
            <a:r>
              <a:rPr lang="fr-FR" sz="1500" dirty="0"/>
              <a:t>: Alexandre GALLAS </a:t>
            </a:r>
          </a:p>
          <a:p>
            <a:pPr marL="742950" lvl="1" indent="-285750">
              <a:buFont typeface="Arial" panose="020B0604020202020204" pitchFamily="34" charset="0"/>
              <a:buChar char="•"/>
            </a:pPr>
            <a:r>
              <a:rPr lang="fr-FR" sz="1500" dirty="0" err="1"/>
              <a:t>Safety</a:t>
            </a:r>
            <a:r>
              <a:rPr lang="fr-FR" sz="1500" dirty="0"/>
              <a:t> </a:t>
            </a:r>
            <a:r>
              <a:rPr lang="fr-FR" sz="1500" dirty="0" err="1"/>
              <a:t>engineer</a:t>
            </a:r>
            <a:r>
              <a:rPr lang="fr-FR" sz="1500" dirty="0"/>
              <a:t> : Sébastien WURTH </a:t>
            </a:r>
          </a:p>
          <a:p>
            <a:pPr marL="742950" lvl="1" indent="-285750">
              <a:buFont typeface="Arial" panose="020B0604020202020204" pitchFamily="34" charset="0"/>
              <a:buChar char="•"/>
            </a:pPr>
            <a:r>
              <a:rPr lang="fr-FR" sz="1500" dirty="0"/>
              <a:t>Vacuum </a:t>
            </a:r>
            <a:r>
              <a:rPr lang="fr-FR" sz="1500" dirty="0" err="1"/>
              <a:t>engineer</a:t>
            </a:r>
            <a:r>
              <a:rPr lang="fr-FR" sz="1500" dirty="0"/>
              <a:t> : Bruno MERCIER </a:t>
            </a:r>
          </a:p>
          <a:p>
            <a:pPr marL="742950" lvl="1" indent="-285750">
              <a:buFont typeface="Arial" panose="020B0604020202020204" pitchFamily="34" charset="0"/>
              <a:buChar char="•"/>
            </a:pPr>
            <a:r>
              <a:rPr lang="fr-FR" sz="1500" dirty="0" err="1"/>
              <a:t>Optics</a:t>
            </a:r>
            <a:r>
              <a:rPr lang="fr-FR" sz="1500" dirty="0"/>
              <a:t> and laser </a:t>
            </a:r>
            <a:r>
              <a:rPr lang="fr-FR" sz="1500" dirty="0" err="1"/>
              <a:t>engineer</a:t>
            </a:r>
            <a:r>
              <a:rPr lang="fr-FR" sz="1500" dirty="0"/>
              <a:t> : Kevin CASSOU or </a:t>
            </a:r>
            <a:r>
              <a:rPr lang="fr-FR" sz="1500" dirty="0" err="1"/>
              <a:t>Daniele</a:t>
            </a:r>
            <a:r>
              <a:rPr lang="fr-FR" sz="1500" dirty="0"/>
              <a:t> </a:t>
            </a:r>
            <a:r>
              <a:rPr lang="fr-FR" sz="1500" dirty="0" err="1"/>
              <a:t>Nutarelli</a:t>
            </a:r>
            <a:r>
              <a:rPr lang="fr-FR" sz="1500" dirty="0"/>
              <a:t> ? </a:t>
            </a:r>
            <a:r>
              <a:rPr lang="fr-FR" sz="1500" dirty="0">
                <a:sym typeface="Wingdings" pitchFamily="2" charset="2"/>
              </a:rPr>
              <a:t> </a:t>
            </a:r>
            <a:r>
              <a:rPr lang="fr-FR" sz="1500" dirty="0"/>
              <a:t>To </a:t>
            </a:r>
            <a:r>
              <a:rPr lang="fr-FR" sz="1500" dirty="0" err="1"/>
              <a:t>be</a:t>
            </a:r>
            <a:r>
              <a:rPr lang="fr-FR" sz="1500" dirty="0"/>
              <a:t> </a:t>
            </a:r>
            <a:r>
              <a:rPr lang="fr-FR" sz="1500" dirty="0" err="1"/>
              <a:t>determined</a:t>
            </a:r>
            <a:endParaRPr lang="fr-FR" sz="1500" dirty="0"/>
          </a:p>
          <a:p>
            <a:pPr marL="742950" lvl="1" indent="-285750">
              <a:buFont typeface="Arial" panose="020B0604020202020204" pitchFamily="34" charset="0"/>
              <a:buChar char="•"/>
            </a:pPr>
            <a:r>
              <a:rPr lang="fr-FR" sz="1500" dirty="0" err="1">
                <a:solidFill>
                  <a:srgbClr val="4472C4"/>
                </a:solidFill>
              </a:rPr>
              <a:t>Electrical</a:t>
            </a:r>
            <a:r>
              <a:rPr lang="fr-FR" sz="1500" dirty="0">
                <a:solidFill>
                  <a:srgbClr val="4472C4"/>
                </a:solidFill>
              </a:rPr>
              <a:t> </a:t>
            </a:r>
            <a:r>
              <a:rPr lang="fr-FR" sz="1500" dirty="0" err="1">
                <a:solidFill>
                  <a:srgbClr val="4472C4"/>
                </a:solidFill>
              </a:rPr>
              <a:t>engineer</a:t>
            </a:r>
            <a:r>
              <a:rPr lang="fr-FR" sz="1500" dirty="0">
                <a:solidFill>
                  <a:srgbClr val="4472C4"/>
                </a:solidFill>
              </a:rPr>
              <a:t> HV power </a:t>
            </a:r>
            <a:r>
              <a:rPr lang="fr-FR" sz="1500" dirty="0" err="1">
                <a:solidFill>
                  <a:srgbClr val="4472C4"/>
                </a:solidFill>
              </a:rPr>
              <a:t>supply</a:t>
            </a:r>
            <a:r>
              <a:rPr lang="fr-FR" sz="1500" dirty="0">
                <a:solidFill>
                  <a:srgbClr val="4472C4"/>
                </a:solidFill>
              </a:rPr>
              <a:t> : Etienne LABUSSIERE – LPSC</a:t>
            </a:r>
            <a:endParaRPr lang="en-US" sz="1500" dirty="0">
              <a:solidFill>
                <a:srgbClr val="4472C4"/>
              </a:solidFill>
            </a:endParaRPr>
          </a:p>
          <a:p>
            <a:pPr marL="457200">
              <a:spcBef>
                <a:spcPts val="500"/>
              </a:spcBef>
            </a:pPr>
            <a:r>
              <a:rPr lang="en-US" sz="1500" dirty="0">
                <a:solidFill>
                  <a:schemeClr val="tx1"/>
                </a:solidFill>
              </a:rPr>
              <a:t>+ collaboration with Josh </a:t>
            </a:r>
            <a:r>
              <a:rPr lang="en-US" sz="1500" dirty="0" err="1">
                <a:solidFill>
                  <a:schemeClr val="tx1"/>
                </a:solidFill>
              </a:rPr>
              <a:t>Yoskowitz</a:t>
            </a:r>
            <a:r>
              <a:rPr lang="en-US" sz="1500" dirty="0">
                <a:solidFill>
                  <a:schemeClr val="tx1"/>
                </a:solidFill>
              </a:rPr>
              <a:t>, post-doc WP2, from July 2022</a:t>
            </a:r>
          </a:p>
          <a:p>
            <a:pPr marL="457200">
              <a:spcBef>
                <a:spcPts val="500"/>
              </a:spcBef>
            </a:pPr>
            <a:r>
              <a:rPr lang="en-US" sz="1800" dirty="0">
                <a:solidFill>
                  <a:srgbClr val="4472C4"/>
                </a:solidFill>
              </a:rPr>
              <a:t>And s</a:t>
            </a:r>
            <a:r>
              <a:rPr lang="fr-FR" sz="1800" dirty="0" err="1">
                <a:solidFill>
                  <a:srgbClr val="4472C4"/>
                </a:solidFill>
              </a:rPr>
              <a:t>upport</a:t>
            </a:r>
            <a:r>
              <a:rPr lang="fr-FR" sz="1800" dirty="0">
                <a:solidFill>
                  <a:srgbClr val="4472C4"/>
                </a:solidFill>
              </a:rPr>
              <a:t> </a:t>
            </a:r>
            <a:r>
              <a:rPr lang="fr-FR" sz="1800" dirty="0" err="1">
                <a:solidFill>
                  <a:srgbClr val="4472C4"/>
                </a:solidFill>
              </a:rPr>
              <a:t>still</a:t>
            </a:r>
            <a:r>
              <a:rPr lang="fr-FR" sz="1800" dirty="0">
                <a:solidFill>
                  <a:srgbClr val="4472C4"/>
                </a:solidFill>
              </a:rPr>
              <a:t> </a:t>
            </a:r>
            <a:r>
              <a:rPr lang="fr-FR" sz="1800" dirty="0" err="1">
                <a:solidFill>
                  <a:srgbClr val="4472C4"/>
                </a:solidFill>
              </a:rPr>
              <a:t>missing</a:t>
            </a:r>
            <a:r>
              <a:rPr lang="fr-FR" sz="1800" dirty="0">
                <a:solidFill>
                  <a:srgbClr val="4472C4"/>
                </a:solidFill>
              </a:rPr>
              <a:t> for vacuum, </a:t>
            </a:r>
            <a:r>
              <a:rPr lang="fr-FR" sz="1800" dirty="0" err="1">
                <a:solidFill>
                  <a:srgbClr val="4472C4"/>
                </a:solidFill>
              </a:rPr>
              <a:t>electrical</a:t>
            </a:r>
            <a:r>
              <a:rPr lang="fr-FR" sz="1800" dirty="0">
                <a:solidFill>
                  <a:srgbClr val="4472C4"/>
                </a:solidFill>
              </a:rPr>
              <a:t>, command-control </a:t>
            </a:r>
          </a:p>
          <a:p>
            <a:pPr marL="457200">
              <a:spcBef>
                <a:spcPts val="500"/>
              </a:spcBef>
            </a:pPr>
            <a:endParaRPr lang="fr-FR" sz="1800" dirty="0">
              <a:solidFill>
                <a:srgbClr val="4472C4"/>
              </a:solidFill>
            </a:endParaRPr>
          </a:p>
          <a:p>
            <a:pPr marL="342900" indent="-342900">
              <a:buFont typeface="Wingdings" panose="05000000000000000000" pitchFamily="2" charset="2"/>
              <a:buChar char="Ø"/>
            </a:pPr>
            <a:r>
              <a:rPr lang="fr-FR" sz="1800" dirty="0">
                <a:solidFill>
                  <a:srgbClr val="4472C4"/>
                </a:solidFill>
              </a:rPr>
              <a:t>International </a:t>
            </a:r>
            <a:r>
              <a:rPr lang="fr-FR" sz="1800" dirty="0" err="1">
                <a:solidFill>
                  <a:srgbClr val="4472C4"/>
                </a:solidFill>
              </a:rPr>
              <a:t>collaborators</a:t>
            </a:r>
            <a:r>
              <a:rPr lang="fr-FR" sz="1800" dirty="0">
                <a:solidFill>
                  <a:srgbClr val="4472C4"/>
                </a:solidFill>
              </a:rPr>
              <a:t>  </a:t>
            </a:r>
          </a:p>
          <a:p>
            <a:pPr marL="742950" lvl="1" indent="-285750">
              <a:buFont typeface="Arial" panose="020B0604020202020204" pitchFamily="34" charset="0"/>
              <a:buChar char="•"/>
            </a:pPr>
            <a:r>
              <a:rPr lang="fr-FR" sz="1500" dirty="0"/>
              <a:t>STFC : </a:t>
            </a:r>
            <a:r>
              <a:rPr lang="fr-FR" sz="1500" dirty="0" err="1"/>
              <a:t>mechancial</a:t>
            </a:r>
            <a:r>
              <a:rPr lang="fr-FR" sz="1500" dirty="0"/>
              <a:t> </a:t>
            </a:r>
            <a:r>
              <a:rPr lang="fr-FR" sz="1500" dirty="0" err="1"/>
              <a:t>drawings</a:t>
            </a:r>
            <a:r>
              <a:rPr lang="fr-FR" sz="1500" dirty="0"/>
              <a:t>, </a:t>
            </a:r>
            <a:r>
              <a:rPr lang="fr-FR" sz="1500" dirty="0" err="1"/>
              <a:t>safety</a:t>
            </a:r>
            <a:r>
              <a:rPr lang="fr-FR" sz="1500" dirty="0"/>
              <a:t> file … + </a:t>
            </a:r>
            <a:r>
              <a:rPr lang="fr-FR" sz="1500" dirty="0" err="1"/>
              <a:t>maybe</a:t>
            </a:r>
            <a:r>
              <a:rPr lang="fr-FR" sz="1500" dirty="0"/>
              <a:t> support for installation</a:t>
            </a:r>
          </a:p>
          <a:p>
            <a:pPr marL="742950" lvl="1" indent="-285750">
              <a:buFont typeface="Arial" panose="020B0604020202020204" pitchFamily="34" charset="0"/>
              <a:buChar char="•"/>
            </a:pPr>
            <a:r>
              <a:rPr lang="fr-FR" sz="1500" dirty="0"/>
              <a:t>Jefferson </a:t>
            </a:r>
            <a:r>
              <a:rPr lang="fr-FR" sz="1500" dirty="0" err="1"/>
              <a:t>Lab</a:t>
            </a:r>
            <a:r>
              <a:rPr lang="fr-FR" sz="1500" dirty="0"/>
              <a:t> : expertise on DC </a:t>
            </a:r>
            <a:r>
              <a:rPr lang="fr-FR" sz="1500" dirty="0" err="1"/>
              <a:t>photoguns</a:t>
            </a:r>
            <a:endParaRPr lang="fr-FR" sz="1500" dirty="0"/>
          </a:p>
          <a:p>
            <a:pPr marL="742950" lvl="1" indent="-285750">
              <a:buFont typeface="Arial" panose="020B0604020202020204" pitchFamily="34" charset="0"/>
              <a:buChar char="•"/>
            </a:pPr>
            <a:r>
              <a:rPr lang="fr-FR" sz="1500" dirty="0"/>
              <a:t>Labo for </a:t>
            </a:r>
            <a:r>
              <a:rPr lang="fr-FR" sz="1500" dirty="0" err="1"/>
              <a:t>photocahodes</a:t>
            </a:r>
            <a:r>
              <a:rPr lang="fr-FR" sz="1500" dirty="0"/>
              <a:t> </a:t>
            </a:r>
            <a:r>
              <a:rPr lang="fr-FR" sz="1500" dirty="0" err="1"/>
              <a:t>deposition</a:t>
            </a:r>
            <a:r>
              <a:rPr lang="fr-FR" sz="1500" dirty="0"/>
              <a:t> : INFN ? HZDR ? To </a:t>
            </a:r>
            <a:r>
              <a:rPr lang="fr-FR" sz="1500" dirty="0" err="1"/>
              <a:t>be</a:t>
            </a:r>
            <a:r>
              <a:rPr lang="fr-FR" sz="1500" dirty="0"/>
              <a:t> </a:t>
            </a:r>
            <a:r>
              <a:rPr lang="fr-FR" sz="1500" dirty="0" err="1"/>
              <a:t>determined</a:t>
            </a:r>
            <a:endParaRPr lang="fr-FR" sz="1500" dirty="0"/>
          </a:p>
          <a:p>
            <a:pPr marL="457200">
              <a:spcBef>
                <a:spcPts val="500"/>
              </a:spcBef>
            </a:pPr>
            <a:endParaRPr lang="en-US" sz="1500" dirty="0">
              <a:solidFill>
                <a:schemeClr val="tx1"/>
              </a:solidFill>
            </a:endParaRPr>
          </a:p>
          <a:p>
            <a:endParaRPr lang="en-US" sz="2000" dirty="0"/>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4</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WP3 – DC </a:t>
            </a:r>
            <a:r>
              <a:rPr lang="fr-FR" dirty="0" err="1"/>
              <a:t>photogun</a:t>
            </a:r>
            <a:endParaRPr lang="fr-FR" dirty="0"/>
          </a:p>
        </p:txBody>
      </p:sp>
      <p:pic>
        <p:nvPicPr>
          <p:cNvPr id="26" name="Image 25">
            <a:extLst>
              <a:ext uri="{FF2B5EF4-FFF2-40B4-BE49-F238E27FC236}">
                <a16:creationId xmlns:a16="http://schemas.microsoft.com/office/drawing/2014/main" id="{266042DE-9CD5-7046-98B4-0338EABBC20F}"/>
              </a:ext>
            </a:extLst>
          </p:cNvPr>
          <p:cNvPicPr>
            <a:picLocks noChangeAspect="1"/>
          </p:cNvPicPr>
          <p:nvPr/>
        </p:nvPicPr>
        <p:blipFill>
          <a:blip r:embed="rId2"/>
          <a:stretch>
            <a:fillRect/>
          </a:stretch>
        </p:blipFill>
        <p:spPr>
          <a:xfrm>
            <a:off x="1209923" y="66108"/>
            <a:ext cx="1197408" cy="787768"/>
          </a:xfrm>
          <a:prstGeom prst="rect">
            <a:avLst/>
          </a:prstGeom>
        </p:spPr>
      </p:pic>
    </p:spTree>
    <p:extLst>
      <p:ext uri="{BB962C8B-B14F-4D97-AF65-F5344CB8AC3E}">
        <p14:creationId xmlns:p14="http://schemas.microsoft.com/office/powerpoint/2010/main" val="100396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mn-lt"/>
              </a:rPr>
              <a:t>WP3 : </a:t>
            </a:r>
            <a:r>
              <a:rPr lang="fr-FR" dirty="0" err="1">
                <a:latin typeface="+mn-lt"/>
              </a:rPr>
              <a:t>work</a:t>
            </a:r>
            <a:r>
              <a:rPr lang="fr-FR" dirty="0">
                <a:latin typeface="+mn-lt"/>
              </a:rPr>
              <a:t> plan</a:t>
            </a:r>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5</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WP3 – DC </a:t>
            </a:r>
            <a:r>
              <a:rPr lang="fr-FR" dirty="0" err="1"/>
              <a:t>photogun</a:t>
            </a:r>
            <a:endParaRPr lang="fr-FR" dirty="0"/>
          </a:p>
        </p:txBody>
      </p:sp>
      <p:sp>
        <p:nvSpPr>
          <p:cNvPr id="14" name="Espace réservé du texte 2"/>
          <p:cNvSpPr>
            <a:spLocks noGrp="1"/>
          </p:cNvSpPr>
          <p:nvPr>
            <p:ph type="body" idx="1"/>
          </p:nvPr>
        </p:nvSpPr>
        <p:spPr>
          <a:xfrm>
            <a:off x="417835" y="1517576"/>
            <a:ext cx="10354940" cy="3456384"/>
          </a:xfrm>
        </p:spPr>
        <p:txBody>
          <a:bodyPr anchor="t" anchorCtr="0">
            <a:noAutofit/>
          </a:bodyPr>
          <a:lstStyle/>
          <a:p>
            <a:pPr marL="342900" indent="-342900">
              <a:buFont typeface="Wingdings" panose="05000000000000000000" pitchFamily="2" charset="2"/>
              <a:buChar char="Ø"/>
            </a:pPr>
            <a:r>
              <a:rPr lang="fr-FR" sz="2000" dirty="0"/>
              <a:t>Main </a:t>
            </a:r>
            <a:r>
              <a:rPr lang="fr-FR" sz="2000" dirty="0" err="1"/>
              <a:t>systems</a:t>
            </a:r>
            <a:r>
              <a:rPr lang="fr-FR" sz="2000" dirty="0"/>
              <a:t> </a:t>
            </a:r>
            <a:r>
              <a:rPr lang="fr-FR" sz="2000" dirty="0" err="1"/>
              <a:t>required</a:t>
            </a:r>
            <a:r>
              <a:rPr lang="fr-FR" sz="2000" dirty="0"/>
              <a:t> to </a:t>
            </a:r>
            <a:r>
              <a:rPr lang="fr-FR" sz="2000" dirty="0" err="1"/>
              <a:t>operate</a:t>
            </a:r>
            <a:r>
              <a:rPr lang="fr-FR" sz="2000" dirty="0"/>
              <a:t> the DC </a:t>
            </a:r>
            <a:r>
              <a:rPr lang="fr-FR" sz="2000" dirty="0" err="1"/>
              <a:t>photogun</a:t>
            </a:r>
            <a:endParaRPr lang="fr-FR" sz="2000" dirty="0"/>
          </a:p>
          <a:p>
            <a:pPr marL="800100" lvl="1" indent="-342900">
              <a:buFont typeface="Wingdings" panose="05000000000000000000" pitchFamily="2" charset="2"/>
              <a:buChar char="Ø"/>
            </a:pPr>
            <a:r>
              <a:rPr lang="fr-FR" sz="1600" dirty="0" err="1"/>
              <a:t>Mechanical</a:t>
            </a:r>
            <a:r>
              <a:rPr lang="fr-FR" sz="1600" dirty="0"/>
              <a:t> gun structure </a:t>
            </a:r>
            <a:r>
              <a:rPr lang="fr-FR" sz="1600" dirty="0">
                <a:sym typeface="Wingdings" pitchFamily="2" charset="2"/>
              </a:rPr>
              <a:t> </a:t>
            </a:r>
            <a:r>
              <a:rPr lang="fr-FR" sz="1600" dirty="0" err="1">
                <a:sym typeface="Wingdings" pitchFamily="2" charset="2"/>
              </a:rPr>
              <a:t>provided</a:t>
            </a:r>
            <a:r>
              <a:rPr lang="fr-FR" sz="1600" dirty="0">
                <a:sym typeface="Wingdings" pitchFamily="2" charset="2"/>
              </a:rPr>
              <a:t> by UK  </a:t>
            </a:r>
          </a:p>
          <a:p>
            <a:pPr marL="1257300" lvl="2" indent="-342900">
              <a:buFont typeface="Wingdings" panose="05000000000000000000" pitchFamily="2" charset="2"/>
              <a:buChar char="Ø"/>
            </a:pPr>
            <a:r>
              <a:rPr lang="fr-FR" sz="1400" dirty="0">
                <a:sym typeface="Wingdings" pitchFamily="2" charset="2"/>
              </a:rPr>
              <a:t>Modification to </a:t>
            </a:r>
            <a:r>
              <a:rPr lang="fr-FR" sz="1400" dirty="0" err="1">
                <a:sym typeface="Wingdings" pitchFamily="2" charset="2"/>
              </a:rPr>
              <a:t>be</a:t>
            </a:r>
            <a:r>
              <a:rPr lang="fr-FR" sz="1400" dirty="0">
                <a:sym typeface="Wingdings" pitchFamily="2" charset="2"/>
              </a:rPr>
              <a:t> </a:t>
            </a:r>
            <a:r>
              <a:rPr lang="fr-FR" sz="1400" dirty="0" err="1">
                <a:sym typeface="Wingdings" pitchFamily="2" charset="2"/>
              </a:rPr>
              <a:t>implemented</a:t>
            </a:r>
            <a:r>
              <a:rPr lang="fr-FR" sz="1400" dirty="0">
                <a:sym typeface="Wingdings" pitchFamily="2" charset="2"/>
              </a:rPr>
              <a:t> for interchangeable photocathodes</a:t>
            </a:r>
            <a:endParaRPr lang="fr-FR" sz="1400" dirty="0"/>
          </a:p>
          <a:p>
            <a:pPr marL="800100" lvl="1" indent="-342900">
              <a:buFont typeface="Wingdings" panose="05000000000000000000" pitchFamily="2" charset="2"/>
              <a:buChar char="Ø"/>
            </a:pPr>
            <a:r>
              <a:rPr lang="fr-FR" sz="1600" dirty="0"/>
              <a:t>HV power </a:t>
            </a:r>
            <a:r>
              <a:rPr lang="fr-FR" sz="1600" dirty="0" err="1"/>
              <a:t>supply</a:t>
            </a:r>
            <a:r>
              <a:rPr lang="fr-FR" sz="1600" dirty="0"/>
              <a:t> (350 kV)</a:t>
            </a:r>
            <a:r>
              <a:rPr lang="fr-FR" sz="1600" dirty="0">
                <a:sym typeface="Wingdings" pitchFamily="2" charset="2"/>
              </a:rPr>
              <a:t>  </a:t>
            </a:r>
            <a:r>
              <a:rPr lang="fr-FR" sz="1600" dirty="0" err="1">
                <a:sym typeface="Wingdings" pitchFamily="2" charset="2"/>
              </a:rPr>
              <a:t>provided</a:t>
            </a:r>
            <a:r>
              <a:rPr lang="fr-FR" sz="1600" dirty="0">
                <a:sym typeface="Wingdings" pitchFamily="2" charset="2"/>
              </a:rPr>
              <a:t> by UK </a:t>
            </a:r>
          </a:p>
          <a:p>
            <a:pPr marL="800100" lvl="1" indent="-342900">
              <a:buFont typeface="Wingdings" panose="05000000000000000000" pitchFamily="2" charset="2"/>
              <a:buChar char="Ø"/>
            </a:pPr>
            <a:r>
              <a:rPr lang="fr-FR" sz="1600" dirty="0" err="1">
                <a:sym typeface="Wingdings" pitchFamily="2" charset="2"/>
              </a:rPr>
              <a:t>Beamline</a:t>
            </a:r>
            <a:r>
              <a:rPr lang="fr-FR" sz="1600" dirty="0">
                <a:sym typeface="Wingdings" pitchFamily="2" charset="2"/>
              </a:rPr>
              <a:t> and </a:t>
            </a:r>
            <a:r>
              <a:rPr lang="fr-FR" sz="1600" dirty="0" err="1">
                <a:sym typeface="Wingdings" pitchFamily="2" charset="2"/>
              </a:rPr>
              <a:t>beam</a:t>
            </a:r>
            <a:r>
              <a:rPr lang="fr-FR" sz="1600" dirty="0">
                <a:sym typeface="Wingdings" pitchFamily="2" charset="2"/>
              </a:rPr>
              <a:t> </a:t>
            </a:r>
            <a:r>
              <a:rPr lang="fr-FR" sz="1600" dirty="0" err="1">
                <a:sym typeface="Wingdings" pitchFamily="2" charset="2"/>
              </a:rPr>
              <a:t>optics</a:t>
            </a:r>
            <a:r>
              <a:rPr lang="fr-FR" sz="1600" dirty="0">
                <a:sym typeface="Wingdings" pitchFamily="2" charset="2"/>
              </a:rPr>
              <a:t>  </a:t>
            </a:r>
            <a:r>
              <a:rPr lang="fr-FR" sz="1600" dirty="0" err="1">
                <a:sym typeface="Wingdings" pitchFamily="2" charset="2"/>
              </a:rPr>
              <a:t>provided</a:t>
            </a:r>
            <a:r>
              <a:rPr lang="fr-FR" sz="1600" dirty="0">
                <a:sym typeface="Wingdings" pitchFamily="2" charset="2"/>
              </a:rPr>
              <a:t> by UK </a:t>
            </a:r>
          </a:p>
          <a:p>
            <a:pPr marL="800100" lvl="1" indent="-342900">
              <a:buFont typeface="Wingdings" panose="05000000000000000000" pitchFamily="2" charset="2"/>
              <a:buChar char="Ø"/>
            </a:pPr>
            <a:r>
              <a:rPr lang="fr-FR" sz="1600" dirty="0">
                <a:sym typeface="Wingdings" pitchFamily="2" charset="2"/>
              </a:rPr>
              <a:t>SF6 infrastructures </a:t>
            </a:r>
            <a:r>
              <a:rPr lang="fr-FR" sz="1600" dirty="0">
                <a:solidFill>
                  <a:srgbClr val="FF0000"/>
                </a:solidFill>
                <a:sym typeface="Wingdings" pitchFamily="2" charset="2"/>
              </a:rPr>
              <a:t>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purchased</a:t>
            </a:r>
            <a:r>
              <a:rPr lang="fr-FR" sz="1600" dirty="0">
                <a:solidFill>
                  <a:srgbClr val="FF0000"/>
                </a:solidFill>
                <a:sym typeface="Wingdings" pitchFamily="2" charset="2"/>
              </a:rPr>
              <a:t>  </a:t>
            </a:r>
            <a:endParaRPr lang="fr-FR" sz="1600" dirty="0">
              <a:solidFill>
                <a:srgbClr val="FF0000"/>
              </a:solidFill>
            </a:endParaRPr>
          </a:p>
          <a:p>
            <a:pPr marL="800100" lvl="1" indent="-342900">
              <a:buFont typeface="Wingdings" panose="05000000000000000000" pitchFamily="2" charset="2"/>
              <a:buChar char="Ø"/>
            </a:pPr>
            <a:r>
              <a:rPr lang="fr-FR" sz="1600" dirty="0"/>
              <a:t>Photocathodes + transport </a:t>
            </a:r>
            <a:r>
              <a:rPr lang="fr-FR" sz="1600" dirty="0" err="1"/>
              <a:t>vessel</a:t>
            </a:r>
            <a:r>
              <a:rPr lang="fr-FR" sz="1600" dirty="0">
                <a:solidFill>
                  <a:srgbClr val="FF0000"/>
                </a:solidFill>
                <a:sym typeface="Wingdings" pitchFamily="2" charset="2"/>
              </a:rPr>
              <a:t> 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purchased</a:t>
            </a:r>
            <a:r>
              <a:rPr lang="fr-FR" sz="1600" dirty="0">
                <a:solidFill>
                  <a:srgbClr val="FF0000"/>
                </a:solidFill>
                <a:sym typeface="Wingdings" pitchFamily="2" charset="2"/>
              </a:rPr>
              <a:t> </a:t>
            </a:r>
            <a:endParaRPr lang="fr-FR" sz="1600" dirty="0"/>
          </a:p>
          <a:p>
            <a:pPr marL="800100" lvl="1" indent="-342900">
              <a:buFont typeface="Wingdings" panose="05000000000000000000" pitchFamily="2" charset="2"/>
              <a:buChar char="Ø"/>
            </a:pPr>
            <a:r>
              <a:rPr lang="fr-FR" sz="1600" dirty="0"/>
              <a:t>Ultra-high vacuum </a:t>
            </a:r>
            <a:r>
              <a:rPr lang="fr-FR" sz="1600" dirty="0" err="1"/>
              <a:t>pumping</a:t>
            </a:r>
            <a:r>
              <a:rPr lang="fr-FR" sz="1600" dirty="0"/>
              <a:t> system (&lt;10</a:t>
            </a:r>
            <a:r>
              <a:rPr lang="fr-FR" sz="1600" baseline="30000" dirty="0"/>
              <a:t>-10</a:t>
            </a:r>
            <a:r>
              <a:rPr lang="fr-FR" sz="1600" dirty="0"/>
              <a:t> mbar) </a:t>
            </a:r>
            <a:r>
              <a:rPr lang="fr-FR" sz="1600" dirty="0">
                <a:solidFill>
                  <a:srgbClr val="FF0000"/>
                </a:solidFill>
                <a:sym typeface="Wingdings" pitchFamily="2" charset="2"/>
              </a:rPr>
              <a:t>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purchased</a:t>
            </a:r>
            <a:r>
              <a:rPr lang="fr-FR" sz="1600" dirty="0">
                <a:solidFill>
                  <a:srgbClr val="FF0000"/>
                </a:solidFill>
                <a:sym typeface="Wingdings" pitchFamily="2" charset="2"/>
              </a:rPr>
              <a:t> </a:t>
            </a:r>
            <a:endParaRPr lang="fr-FR" sz="1600" dirty="0"/>
          </a:p>
          <a:p>
            <a:pPr marL="800100" lvl="1" indent="-342900">
              <a:buFont typeface="Wingdings" panose="05000000000000000000" pitchFamily="2" charset="2"/>
              <a:buChar char="Ø"/>
            </a:pPr>
            <a:r>
              <a:rPr lang="fr-FR" sz="1600" dirty="0"/>
              <a:t>Laser system (green light, 10 W, 10-40 MHz)</a:t>
            </a:r>
            <a:r>
              <a:rPr lang="fr-FR" sz="1600" dirty="0">
                <a:solidFill>
                  <a:srgbClr val="FF0000"/>
                </a:solidFill>
                <a:sym typeface="Wingdings" pitchFamily="2" charset="2"/>
              </a:rPr>
              <a:t> 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purchased</a:t>
            </a:r>
            <a:r>
              <a:rPr lang="fr-FR" sz="1600" dirty="0">
                <a:solidFill>
                  <a:srgbClr val="FF0000"/>
                </a:solidFill>
                <a:sym typeface="Wingdings" pitchFamily="2" charset="2"/>
              </a:rPr>
              <a:t> </a:t>
            </a:r>
            <a:endParaRPr lang="fr-FR" sz="1600" dirty="0"/>
          </a:p>
          <a:p>
            <a:pPr marL="800100" lvl="1" indent="-342900">
              <a:buFont typeface="Wingdings" panose="05000000000000000000" pitchFamily="2" charset="2"/>
              <a:buChar char="Ø"/>
            </a:pPr>
            <a:r>
              <a:rPr lang="fr-FR" sz="1600" dirty="0" err="1"/>
              <a:t>Buncher</a:t>
            </a:r>
            <a:r>
              <a:rPr lang="fr-FR" sz="1600" dirty="0"/>
              <a:t> </a:t>
            </a:r>
            <a:r>
              <a:rPr lang="fr-FR" sz="1600" dirty="0">
                <a:solidFill>
                  <a:srgbClr val="FF0000"/>
                </a:solidFill>
                <a:sym typeface="Wingdings" pitchFamily="2" charset="2"/>
              </a:rPr>
              <a:t>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designed</a:t>
            </a:r>
            <a:r>
              <a:rPr lang="fr-FR" sz="1600" dirty="0">
                <a:solidFill>
                  <a:srgbClr val="FF0000"/>
                </a:solidFill>
                <a:sym typeface="Wingdings" pitchFamily="2" charset="2"/>
              </a:rPr>
              <a:t> and </a:t>
            </a:r>
            <a:r>
              <a:rPr lang="fr-FR" sz="1600" dirty="0" err="1">
                <a:solidFill>
                  <a:srgbClr val="FF0000"/>
                </a:solidFill>
                <a:sym typeface="Wingdings" pitchFamily="2" charset="2"/>
              </a:rPr>
              <a:t>manufactured</a:t>
            </a:r>
            <a:r>
              <a:rPr lang="fr-FR" sz="1600" dirty="0">
                <a:solidFill>
                  <a:srgbClr val="FF0000"/>
                </a:solidFill>
                <a:sym typeface="Wingdings" pitchFamily="2" charset="2"/>
              </a:rPr>
              <a:t>  </a:t>
            </a:r>
            <a:endParaRPr lang="fr-FR" sz="1600" dirty="0"/>
          </a:p>
          <a:p>
            <a:pPr marL="800100" lvl="1" indent="-342900">
              <a:buFont typeface="Wingdings" panose="05000000000000000000" pitchFamily="2" charset="2"/>
              <a:buChar char="Ø"/>
            </a:pPr>
            <a:r>
              <a:rPr lang="fr-FR" sz="1600" dirty="0" err="1"/>
              <a:t>Beam</a:t>
            </a:r>
            <a:r>
              <a:rPr lang="fr-FR" sz="1600" dirty="0"/>
              <a:t> diagnostics </a:t>
            </a:r>
            <a:r>
              <a:rPr lang="fr-FR" sz="1600" dirty="0">
                <a:solidFill>
                  <a:srgbClr val="FF0000"/>
                </a:solidFill>
                <a:sym typeface="Wingdings" pitchFamily="2" charset="2"/>
              </a:rPr>
              <a:t> to </a:t>
            </a:r>
            <a:r>
              <a:rPr lang="fr-FR" sz="1600" dirty="0" err="1">
                <a:solidFill>
                  <a:srgbClr val="FF0000"/>
                </a:solidFill>
                <a:sym typeface="Wingdings" pitchFamily="2" charset="2"/>
              </a:rPr>
              <a:t>be</a:t>
            </a:r>
            <a:r>
              <a:rPr lang="fr-FR" sz="1600" dirty="0">
                <a:solidFill>
                  <a:srgbClr val="FF0000"/>
                </a:solidFill>
                <a:sym typeface="Wingdings" pitchFamily="2" charset="2"/>
              </a:rPr>
              <a:t> </a:t>
            </a:r>
            <a:r>
              <a:rPr lang="fr-FR" sz="1600" dirty="0" err="1">
                <a:solidFill>
                  <a:srgbClr val="FF0000"/>
                </a:solidFill>
                <a:sym typeface="Wingdings" pitchFamily="2" charset="2"/>
              </a:rPr>
              <a:t>determined</a:t>
            </a:r>
            <a:r>
              <a:rPr lang="fr-FR" sz="1600" dirty="0">
                <a:solidFill>
                  <a:srgbClr val="FF0000"/>
                </a:solidFill>
                <a:sym typeface="Wingdings" pitchFamily="2" charset="2"/>
              </a:rPr>
              <a:t>  </a:t>
            </a:r>
            <a:endParaRPr lang="fr-FR" sz="1600" dirty="0"/>
          </a:p>
          <a:p>
            <a:pPr marL="342900" indent="-342900">
              <a:buFont typeface="Wingdings" panose="05000000000000000000" pitchFamily="2" charset="2"/>
              <a:buChar char="Ø"/>
            </a:pPr>
            <a:r>
              <a:rPr lang="fr-FR" sz="2000" dirty="0"/>
              <a:t>Implantation on site </a:t>
            </a:r>
            <a:r>
              <a:rPr lang="fr-FR" sz="2000" dirty="0">
                <a:sym typeface="Wingdings" pitchFamily="2" charset="2"/>
              </a:rPr>
              <a:t> </a:t>
            </a:r>
            <a:r>
              <a:rPr lang="fr-FR" sz="2000" dirty="0" err="1">
                <a:sym typeface="Wingdings" pitchFamily="2" charset="2"/>
              </a:rPr>
              <a:t>see</a:t>
            </a:r>
            <a:r>
              <a:rPr lang="fr-FR" sz="2000" dirty="0">
                <a:sym typeface="Wingdings" pitchFamily="2" charset="2"/>
              </a:rPr>
              <a:t> </a:t>
            </a:r>
            <a:r>
              <a:rPr lang="fr-FR" sz="2000" dirty="0" err="1">
                <a:sym typeface="Wingdings" pitchFamily="2" charset="2"/>
              </a:rPr>
              <a:t>presentation</a:t>
            </a:r>
            <a:r>
              <a:rPr lang="fr-FR" sz="2000" dirty="0">
                <a:sym typeface="Wingdings" pitchFamily="2" charset="2"/>
              </a:rPr>
              <a:t> by Alexandre Gallas</a:t>
            </a:r>
          </a:p>
          <a:p>
            <a:pPr marL="342900" indent="-342900">
              <a:buFont typeface="Wingdings" panose="05000000000000000000" pitchFamily="2" charset="2"/>
              <a:buChar char="Ø"/>
            </a:pPr>
            <a:r>
              <a:rPr lang="fr-FR" sz="2000" dirty="0" err="1">
                <a:sym typeface="Wingdings" pitchFamily="2" charset="2"/>
              </a:rPr>
              <a:t>Safety</a:t>
            </a:r>
            <a:r>
              <a:rPr lang="fr-FR" sz="2000" dirty="0">
                <a:sym typeface="Wingdings" pitchFamily="2" charset="2"/>
              </a:rPr>
              <a:t> application to </a:t>
            </a:r>
            <a:r>
              <a:rPr lang="fr-FR" sz="2000" dirty="0" err="1">
                <a:sym typeface="Wingdings" pitchFamily="2" charset="2"/>
              </a:rPr>
              <a:t>be</a:t>
            </a:r>
            <a:r>
              <a:rPr lang="fr-FR" sz="2000" dirty="0">
                <a:sym typeface="Wingdings" pitchFamily="2" charset="2"/>
              </a:rPr>
              <a:t> </a:t>
            </a:r>
            <a:r>
              <a:rPr lang="fr-FR" sz="2000" dirty="0" err="1">
                <a:sym typeface="Wingdings" pitchFamily="2" charset="2"/>
              </a:rPr>
              <a:t>approved</a:t>
            </a:r>
            <a:r>
              <a:rPr lang="fr-FR" sz="2000" dirty="0">
                <a:sym typeface="Wingdings" pitchFamily="2" charset="2"/>
              </a:rPr>
              <a:t> by ASN </a:t>
            </a:r>
            <a:r>
              <a:rPr lang="fr-FR" sz="2000" dirty="0" err="1">
                <a:sym typeface="Wingdings" pitchFamily="2" charset="2"/>
              </a:rPr>
              <a:t>before</a:t>
            </a:r>
            <a:r>
              <a:rPr lang="fr-FR" sz="2000" dirty="0">
                <a:sym typeface="Wingdings" pitchFamily="2" charset="2"/>
              </a:rPr>
              <a:t> </a:t>
            </a:r>
            <a:r>
              <a:rPr lang="fr-FR" sz="2000" dirty="0" err="1">
                <a:sym typeface="Wingdings" pitchFamily="2" charset="2"/>
              </a:rPr>
              <a:t>operation</a:t>
            </a:r>
            <a:r>
              <a:rPr lang="fr-FR" sz="2000" dirty="0">
                <a:sym typeface="Wingdings" pitchFamily="2" charset="2"/>
              </a:rPr>
              <a:t> of HV &gt; 30 kV </a:t>
            </a:r>
            <a:r>
              <a:rPr lang="fr-FR" sz="2000" dirty="0"/>
              <a:t> </a:t>
            </a:r>
          </a:p>
        </p:txBody>
      </p:sp>
      <p:pic>
        <p:nvPicPr>
          <p:cNvPr id="8" name="Image 7">
            <a:extLst>
              <a:ext uri="{FF2B5EF4-FFF2-40B4-BE49-F238E27FC236}">
                <a16:creationId xmlns:a16="http://schemas.microsoft.com/office/drawing/2014/main" id="{B47A3481-B00C-1E43-B3D0-918E74799A97}"/>
              </a:ext>
            </a:extLst>
          </p:cNvPr>
          <p:cNvPicPr>
            <a:picLocks noChangeAspect="1"/>
          </p:cNvPicPr>
          <p:nvPr/>
        </p:nvPicPr>
        <p:blipFill>
          <a:blip r:embed="rId2"/>
          <a:stretch>
            <a:fillRect/>
          </a:stretch>
        </p:blipFill>
        <p:spPr>
          <a:xfrm>
            <a:off x="1209923" y="66108"/>
            <a:ext cx="1197408" cy="787768"/>
          </a:xfrm>
          <a:prstGeom prst="rect">
            <a:avLst/>
          </a:prstGeom>
        </p:spPr>
      </p:pic>
    </p:spTree>
    <p:extLst>
      <p:ext uri="{BB962C8B-B14F-4D97-AF65-F5344CB8AC3E}">
        <p14:creationId xmlns:p14="http://schemas.microsoft.com/office/powerpoint/2010/main" val="31030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mn-lt"/>
              </a:rPr>
              <a:t>WP3 : tentative </a:t>
            </a:r>
            <a:r>
              <a:rPr lang="fr-FR" dirty="0" err="1">
                <a:latin typeface="+mn-lt"/>
              </a:rPr>
              <a:t>schedule</a:t>
            </a:r>
            <a:endParaRPr lang="fr-FR" dirty="0">
              <a:latin typeface="+mn-lt"/>
            </a:endParaRPr>
          </a:p>
        </p:txBody>
      </p:sp>
      <p:sp>
        <p:nvSpPr>
          <p:cNvPr id="7" name="Espace réservé de la date 6"/>
          <p:cNvSpPr>
            <a:spLocks noGrp="1"/>
          </p:cNvSpPr>
          <p:nvPr>
            <p:ph type="dt" sz="half" idx="10"/>
          </p:nvPr>
        </p:nvSpPr>
        <p:spPr>
          <a:xfrm>
            <a:off x="201812" y="5714820"/>
            <a:ext cx="1008111" cy="322263"/>
          </a:xfrm>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6</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a:xfrm>
            <a:off x="3586186" y="5714820"/>
            <a:ext cx="3528393" cy="322263"/>
          </a:xfrm>
        </p:spPr>
        <p:txBody>
          <a:bodyPr/>
          <a:lstStyle/>
          <a:p>
            <a:r>
              <a:rPr lang="fr-FR" dirty="0"/>
              <a:t>WP3 – DC </a:t>
            </a:r>
            <a:r>
              <a:rPr lang="fr-FR" dirty="0" err="1"/>
              <a:t>photogun</a:t>
            </a:r>
            <a:endParaRPr lang="fr-FR" dirty="0"/>
          </a:p>
        </p:txBody>
      </p:sp>
      <p:sp>
        <p:nvSpPr>
          <p:cNvPr id="12" name="Rectangle 11">
            <a:extLst>
              <a:ext uri="{FF2B5EF4-FFF2-40B4-BE49-F238E27FC236}">
                <a16:creationId xmlns:a16="http://schemas.microsoft.com/office/drawing/2014/main" id="{27AAB116-930B-004C-A2E7-1037E7876F66}"/>
              </a:ext>
            </a:extLst>
          </p:cNvPr>
          <p:cNvSpPr/>
          <p:nvPr/>
        </p:nvSpPr>
        <p:spPr>
          <a:xfrm>
            <a:off x="489843" y="5376266"/>
            <a:ext cx="9433047" cy="338554"/>
          </a:xfrm>
          <a:prstGeom prst="rect">
            <a:avLst/>
          </a:prstGeom>
        </p:spPr>
        <p:txBody>
          <a:bodyPr wrap="square">
            <a:spAutoFit/>
          </a:bodyPr>
          <a:lstStyle/>
          <a:p>
            <a:r>
              <a:rPr lang="fr-FR" sz="1600" b="1" dirty="0">
                <a:solidFill>
                  <a:srgbClr val="0432FF"/>
                </a:solidFill>
                <a:sym typeface="Wingdings" pitchFamily="2" charset="2"/>
              </a:rPr>
              <a:t> </a:t>
            </a:r>
            <a:r>
              <a:rPr lang="fr-FR" sz="1600" b="1" dirty="0" err="1">
                <a:solidFill>
                  <a:srgbClr val="0432FF"/>
                </a:solidFill>
              </a:rPr>
              <a:t>Aim</a:t>
            </a:r>
            <a:r>
              <a:rPr lang="fr-FR" sz="1600" b="1" dirty="0">
                <a:solidFill>
                  <a:srgbClr val="0432FF"/>
                </a:solidFill>
              </a:rPr>
              <a:t> at </a:t>
            </a:r>
            <a:r>
              <a:rPr lang="fr-FR" sz="1600" b="1" dirty="0" err="1">
                <a:solidFill>
                  <a:srgbClr val="0432FF"/>
                </a:solidFill>
              </a:rPr>
              <a:t>producing</a:t>
            </a:r>
            <a:r>
              <a:rPr lang="fr-FR" sz="1600" b="1" dirty="0">
                <a:solidFill>
                  <a:srgbClr val="0432FF"/>
                </a:solidFill>
              </a:rPr>
              <a:t> first test </a:t>
            </a:r>
            <a:r>
              <a:rPr lang="fr-FR" sz="1600" b="1" dirty="0" err="1">
                <a:solidFill>
                  <a:srgbClr val="0432FF"/>
                </a:solidFill>
              </a:rPr>
              <a:t>beams</a:t>
            </a:r>
            <a:r>
              <a:rPr lang="fr-FR" sz="1600" b="1" dirty="0">
                <a:solidFill>
                  <a:srgbClr val="0432FF"/>
                </a:solidFill>
              </a:rPr>
              <a:t> by end of 2023 (</a:t>
            </a:r>
            <a:r>
              <a:rPr lang="fr-FR" sz="1600" b="1" dirty="0" err="1">
                <a:solidFill>
                  <a:srgbClr val="0432FF"/>
                </a:solidFill>
              </a:rPr>
              <a:t>metal</a:t>
            </a:r>
            <a:r>
              <a:rPr lang="fr-FR" sz="1600" b="1" dirty="0">
                <a:solidFill>
                  <a:srgbClr val="0432FF"/>
                </a:solidFill>
              </a:rPr>
              <a:t> photocathode, </a:t>
            </a:r>
            <a:r>
              <a:rPr lang="fr-FR" sz="1600" b="1" dirty="0" err="1">
                <a:solidFill>
                  <a:srgbClr val="0432FF"/>
                </a:solidFill>
              </a:rPr>
              <a:t>existing</a:t>
            </a:r>
            <a:r>
              <a:rPr lang="fr-FR" sz="1600" b="1" dirty="0">
                <a:solidFill>
                  <a:srgbClr val="0432FF"/>
                </a:solidFill>
              </a:rPr>
              <a:t> cathode </a:t>
            </a:r>
            <a:r>
              <a:rPr lang="fr-FR" sz="1600" b="1" dirty="0" err="1">
                <a:solidFill>
                  <a:srgbClr val="0432FF"/>
                </a:solidFill>
              </a:rPr>
              <a:t>ball</a:t>
            </a:r>
            <a:r>
              <a:rPr lang="fr-FR" sz="1600" b="1" dirty="0">
                <a:solidFill>
                  <a:srgbClr val="0432FF"/>
                </a:solidFill>
              </a:rPr>
              <a:t>)</a:t>
            </a:r>
          </a:p>
        </p:txBody>
      </p:sp>
      <p:pic>
        <p:nvPicPr>
          <p:cNvPr id="13" name="Image 12">
            <a:extLst>
              <a:ext uri="{FF2B5EF4-FFF2-40B4-BE49-F238E27FC236}">
                <a16:creationId xmlns:a16="http://schemas.microsoft.com/office/drawing/2014/main" id="{68557772-53CC-A44C-B646-0E5D491FA706}"/>
              </a:ext>
            </a:extLst>
          </p:cNvPr>
          <p:cNvPicPr>
            <a:picLocks noChangeAspect="1"/>
          </p:cNvPicPr>
          <p:nvPr/>
        </p:nvPicPr>
        <p:blipFill>
          <a:blip r:embed="rId2"/>
          <a:stretch>
            <a:fillRect/>
          </a:stretch>
        </p:blipFill>
        <p:spPr>
          <a:xfrm>
            <a:off x="1209923" y="66108"/>
            <a:ext cx="1197408" cy="787768"/>
          </a:xfrm>
          <a:prstGeom prst="rect">
            <a:avLst/>
          </a:prstGeom>
        </p:spPr>
      </p:pic>
      <p:pic>
        <p:nvPicPr>
          <p:cNvPr id="4" name="Image 3">
            <a:extLst>
              <a:ext uri="{FF2B5EF4-FFF2-40B4-BE49-F238E27FC236}">
                <a16:creationId xmlns:a16="http://schemas.microsoft.com/office/drawing/2014/main" id="{C685D775-69E1-C34E-AA89-851EE009EA65}"/>
              </a:ext>
            </a:extLst>
          </p:cNvPr>
          <p:cNvPicPr>
            <a:picLocks noChangeAspect="1"/>
          </p:cNvPicPr>
          <p:nvPr/>
        </p:nvPicPr>
        <p:blipFill>
          <a:blip r:embed="rId3"/>
          <a:stretch>
            <a:fillRect/>
          </a:stretch>
        </p:blipFill>
        <p:spPr>
          <a:xfrm>
            <a:off x="1209923" y="673665"/>
            <a:ext cx="7738679" cy="4620505"/>
          </a:xfrm>
          <a:prstGeom prst="rect">
            <a:avLst/>
          </a:prstGeom>
        </p:spPr>
      </p:pic>
    </p:spTree>
    <p:extLst>
      <p:ext uri="{BB962C8B-B14F-4D97-AF65-F5344CB8AC3E}">
        <p14:creationId xmlns:p14="http://schemas.microsoft.com/office/powerpoint/2010/main" val="266882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947BA8E-3E51-4828-B6D9-478DC8245B04}"/>
              </a:ext>
            </a:extLst>
          </p:cNvPr>
          <p:cNvSpPr>
            <a:spLocks noGrp="1"/>
          </p:cNvSpPr>
          <p:nvPr>
            <p:ph type="title"/>
          </p:nvPr>
        </p:nvSpPr>
        <p:spPr/>
        <p:txBody>
          <a:bodyPr/>
          <a:lstStyle/>
          <a:p>
            <a:r>
              <a:rPr lang="fr-FR" dirty="0" err="1">
                <a:solidFill>
                  <a:schemeClr val="accent5">
                    <a:lumMod val="75000"/>
                  </a:schemeClr>
                </a:solidFill>
                <a:latin typeface="+mn-lt"/>
              </a:rPr>
              <a:t>Workpackage</a:t>
            </a:r>
            <a:r>
              <a:rPr lang="fr-FR" dirty="0">
                <a:solidFill>
                  <a:schemeClr val="accent5">
                    <a:lumMod val="75000"/>
                  </a:schemeClr>
                </a:solidFill>
                <a:latin typeface="+mn-lt"/>
              </a:rPr>
              <a:t> 5 : </a:t>
            </a:r>
            <a:r>
              <a:rPr lang="fr-FR" dirty="0" err="1">
                <a:solidFill>
                  <a:schemeClr val="accent5">
                    <a:lumMod val="75000"/>
                  </a:schemeClr>
                </a:solidFill>
                <a:latin typeface="+mn-lt"/>
              </a:rPr>
              <a:t>Cryogenics</a:t>
            </a:r>
            <a:r>
              <a:rPr lang="fr-FR" dirty="0">
                <a:solidFill>
                  <a:schemeClr val="accent5">
                    <a:lumMod val="75000"/>
                  </a:schemeClr>
                </a:solidFill>
                <a:latin typeface="+mn-lt"/>
              </a:rPr>
              <a:t> </a:t>
            </a:r>
          </a:p>
        </p:txBody>
      </p:sp>
      <p:sp>
        <p:nvSpPr>
          <p:cNvPr id="9" name="Espace réservé du texte 8">
            <a:extLst>
              <a:ext uri="{FF2B5EF4-FFF2-40B4-BE49-F238E27FC236}">
                <a16:creationId xmlns:a16="http://schemas.microsoft.com/office/drawing/2014/main" id="{48235B62-64CD-4B93-B2C4-5EB10CFDA6F6}"/>
              </a:ext>
            </a:extLst>
          </p:cNvPr>
          <p:cNvSpPr>
            <a:spLocks noGrp="1"/>
          </p:cNvSpPr>
          <p:nvPr>
            <p:ph type="body" idx="1"/>
          </p:nvPr>
        </p:nvSpPr>
        <p:spPr>
          <a:xfrm>
            <a:off x="2074019" y="941512"/>
            <a:ext cx="9290048" cy="432048"/>
          </a:xfrm>
        </p:spPr>
        <p:txBody>
          <a:bodyPr/>
          <a:lstStyle/>
          <a:p>
            <a:r>
              <a:rPr lang="fr-FR" dirty="0"/>
              <a:t>WP 5 </a:t>
            </a:r>
            <a:r>
              <a:rPr lang="fr-FR" dirty="0" err="1"/>
              <a:t>aims</a:t>
            </a:r>
            <a:r>
              <a:rPr lang="fr-FR" dirty="0"/>
              <a:t> at:</a:t>
            </a:r>
          </a:p>
        </p:txBody>
      </p:sp>
      <p:sp>
        <p:nvSpPr>
          <p:cNvPr id="6" name="Espace réservé du contenu 5">
            <a:extLst>
              <a:ext uri="{FF2B5EF4-FFF2-40B4-BE49-F238E27FC236}">
                <a16:creationId xmlns:a16="http://schemas.microsoft.com/office/drawing/2014/main" id="{C2377616-999A-401A-A392-54FF19461E4C}"/>
              </a:ext>
            </a:extLst>
          </p:cNvPr>
          <p:cNvSpPr>
            <a:spLocks noGrp="1"/>
          </p:cNvSpPr>
          <p:nvPr>
            <p:ph sz="half" idx="2"/>
          </p:nvPr>
        </p:nvSpPr>
        <p:spPr>
          <a:xfrm>
            <a:off x="777875" y="1642131"/>
            <a:ext cx="9577064" cy="2683757"/>
          </a:xfrm>
        </p:spPr>
        <p:txBody>
          <a:bodyPr/>
          <a:lstStyle/>
          <a:p>
            <a:r>
              <a:rPr lang="fr-FR" dirty="0" err="1"/>
              <a:t>providing</a:t>
            </a:r>
            <a:r>
              <a:rPr lang="fr-FR" dirty="0"/>
              <a:t> a </a:t>
            </a:r>
            <a:r>
              <a:rPr lang="fr-FR" dirty="0" err="1"/>
              <a:t>cryogenic</a:t>
            </a:r>
            <a:r>
              <a:rPr lang="fr-FR" dirty="0"/>
              <a:t> </a:t>
            </a:r>
            <a:r>
              <a:rPr lang="fr-FR" dirty="0" err="1"/>
              <a:t>environment</a:t>
            </a:r>
            <a:r>
              <a:rPr lang="fr-FR" dirty="0"/>
              <a:t> to:</a:t>
            </a:r>
          </a:p>
          <a:p>
            <a:pPr lvl="1"/>
            <a:r>
              <a:rPr lang="fr-FR" dirty="0"/>
              <a:t>2x </a:t>
            </a:r>
            <a:r>
              <a:rPr lang="fr-FR" dirty="0" err="1"/>
              <a:t>cyromodules</a:t>
            </a:r>
            <a:r>
              <a:rPr lang="fr-FR" dirty="0"/>
              <a:t> </a:t>
            </a:r>
            <a:r>
              <a:rPr lang="fr-FR" dirty="0" err="1"/>
              <a:t>containing</a:t>
            </a:r>
            <a:r>
              <a:rPr lang="fr-FR" dirty="0"/>
              <a:t> </a:t>
            </a:r>
            <a:r>
              <a:rPr lang="fr-FR" dirty="0" err="1"/>
              <a:t>each</a:t>
            </a:r>
            <a:r>
              <a:rPr lang="fr-FR" dirty="0"/>
              <a:t> 4 SRF </a:t>
            </a:r>
            <a:r>
              <a:rPr lang="fr-FR" dirty="0" err="1"/>
              <a:t>multicell</a:t>
            </a:r>
            <a:r>
              <a:rPr lang="fr-FR" dirty="0"/>
              <a:t> </a:t>
            </a:r>
            <a:r>
              <a:rPr lang="fr-FR" dirty="0" err="1"/>
              <a:t>cavities</a:t>
            </a:r>
            <a:r>
              <a:rPr lang="fr-FR" dirty="0"/>
              <a:t>, cold tuners (and </a:t>
            </a:r>
            <a:r>
              <a:rPr lang="fr-FR" dirty="0" err="1"/>
              <a:t>ancillaries</a:t>
            </a:r>
            <a:r>
              <a:rPr lang="fr-FR" dirty="0"/>
              <a:t>)</a:t>
            </a:r>
          </a:p>
          <a:p>
            <a:pPr lvl="1"/>
            <a:r>
              <a:rPr lang="fr-FR" dirty="0"/>
              <a:t>1x booster </a:t>
            </a:r>
            <a:r>
              <a:rPr lang="fr-FR" dirty="0" err="1"/>
              <a:t>containing</a:t>
            </a:r>
            <a:r>
              <a:rPr lang="fr-FR" dirty="0"/>
              <a:t> 5 SRF single </a:t>
            </a:r>
            <a:r>
              <a:rPr lang="fr-FR" dirty="0" err="1"/>
              <a:t>cell</a:t>
            </a:r>
            <a:r>
              <a:rPr lang="fr-FR" dirty="0"/>
              <a:t> </a:t>
            </a:r>
            <a:r>
              <a:rPr lang="fr-FR" dirty="0" err="1"/>
              <a:t>cavities</a:t>
            </a:r>
            <a:r>
              <a:rPr lang="fr-FR" dirty="0"/>
              <a:t>, (cold tuners and </a:t>
            </a:r>
            <a:r>
              <a:rPr lang="fr-FR" dirty="0" err="1"/>
              <a:t>ancillaries</a:t>
            </a:r>
            <a:r>
              <a:rPr lang="fr-FR" dirty="0"/>
              <a:t>) </a:t>
            </a:r>
          </a:p>
          <a:p>
            <a:r>
              <a:rPr lang="fr-FR" dirty="0" err="1"/>
              <a:t>considering</a:t>
            </a:r>
            <a:r>
              <a:rPr lang="fr-FR" dirty="0"/>
              <a:t> </a:t>
            </a:r>
            <a:r>
              <a:rPr lang="fr-FR" dirty="0" err="1"/>
              <a:t>several</a:t>
            </a:r>
            <a:r>
              <a:rPr lang="fr-FR" dirty="0"/>
              <a:t> </a:t>
            </a:r>
            <a:r>
              <a:rPr lang="fr-FR" dirty="0" err="1"/>
              <a:t>constraints</a:t>
            </a:r>
            <a:r>
              <a:rPr lang="fr-FR" dirty="0"/>
              <a:t> </a:t>
            </a:r>
            <a:r>
              <a:rPr lang="fr-FR" dirty="0" err="1"/>
              <a:t>such</a:t>
            </a:r>
            <a:r>
              <a:rPr lang="fr-FR" dirty="0"/>
              <a:t> as:</a:t>
            </a:r>
          </a:p>
          <a:p>
            <a:pPr lvl="1"/>
            <a:r>
              <a:rPr lang="fr-FR" dirty="0" err="1"/>
              <a:t>working</a:t>
            </a:r>
            <a:r>
              <a:rPr lang="fr-FR" dirty="0"/>
              <a:t> at 2 K </a:t>
            </a:r>
            <a:r>
              <a:rPr lang="fr-FR" dirty="0" err="1"/>
              <a:t>with</a:t>
            </a:r>
            <a:r>
              <a:rPr lang="fr-FR" dirty="0"/>
              <a:t> </a:t>
            </a:r>
            <a:r>
              <a:rPr lang="fr-FR" dirty="0" err="1"/>
              <a:t>superfluid</a:t>
            </a:r>
            <a:r>
              <a:rPr lang="fr-FR" dirty="0"/>
              <a:t> </a:t>
            </a:r>
            <a:r>
              <a:rPr lang="fr-FR" dirty="0" err="1"/>
              <a:t>helium</a:t>
            </a:r>
            <a:r>
              <a:rPr lang="fr-FR" dirty="0"/>
              <a:t> </a:t>
            </a:r>
          </a:p>
          <a:p>
            <a:pPr lvl="1"/>
            <a:r>
              <a:rPr lang="fr-FR" dirty="0"/>
              <a:t>PERLE </a:t>
            </a:r>
            <a:r>
              <a:rPr lang="fr-FR" dirty="0" err="1"/>
              <a:t>is</a:t>
            </a:r>
            <a:r>
              <a:rPr lang="fr-FR" dirty="0"/>
              <a:t> a compact but </a:t>
            </a:r>
            <a:r>
              <a:rPr lang="fr-FR" dirty="0" err="1"/>
              <a:t>powerfull</a:t>
            </a:r>
            <a:r>
              <a:rPr lang="fr-FR" dirty="0"/>
              <a:t> </a:t>
            </a:r>
            <a:r>
              <a:rPr lang="fr-FR" dirty="0" err="1"/>
              <a:t>accelerator</a:t>
            </a:r>
            <a:r>
              <a:rPr lang="fr-FR" dirty="0"/>
              <a:t> </a:t>
            </a:r>
          </a:p>
          <a:p>
            <a:pPr marL="457200" lvl="1" indent="0">
              <a:buNone/>
            </a:pPr>
            <a:r>
              <a:rPr lang="fr-FR" dirty="0">
                <a:sym typeface="Symbol" panose="05050102010706020507" pitchFamily="18" charset="2"/>
              </a:rPr>
              <a:t></a:t>
            </a:r>
            <a:r>
              <a:rPr lang="fr-FR" dirty="0"/>
              <a:t> for </a:t>
            </a:r>
            <a:r>
              <a:rPr lang="fr-FR" dirty="0" err="1"/>
              <a:t>cryogenics</a:t>
            </a:r>
            <a:r>
              <a:rPr lang="fr-FR" dirty="0"/>
              <a:t>: more </a:t>
            </a:r>
            <a:r>
              <a:rPr lang="fr-FR" dirty="0" err="1"/>
              <a:t>than</a:t>
            </a:r>
            <a:r>
              <a:rPr lang="fr-FR" dirty="0"/>
              <a:t> 500 W of </a:t>
            </a:r>
            <a:r>
              <a:rPr lang="fr-FR" dirty="0" err="1"/>
              <a:t>heat</a:t>
            </a:r>
            <a:r>
              <a:rPr lang="fr-FR" dirty="0"/>
              <a:t> to </a:t>
            </a:r>
            <a:r>
              <a:rPr lang="fr-FR" dirty="0" err="1"/>
              <a:t>be</a:t>
            </a:r>
            <a:r>
              <a:rPr lang="fr-FR" dirty="0"/>
              <a:t> </a:t>
            </a:r>
            <a:r>
              <a:rPr lang="fr-FR" dirty="0" err="1"/>
              <a:t>removed</a:t>
            </a:r>
            <a:r>
              <a:rPr lang="fr-FR" dirty="0"/>
              <a:t> </a:t>
            </a:r>
            <a:r>
              <a:rPr lang="fr-FR" dirty="0" err="1"/>
              <a:t>from</a:t>
            </a:r>
            <a:r>
              <a:rPr lang="fr-FR" dirty="0"/>
              <a:t> 2 K </a:t>
            </a:r>
            <a:r>
              <a:rPr lang="fr-FR" dirty="0" err="1"/>
              <a:t>temperature</a:t>
            </a:r>
            <a:r>
              <a:rPr lang="fr-FR" dirty="0"/>
              <a:t> </a:t>
            </a:r>
            <a:r>
              <a:rPr lang="fr-FR" dirty="0" err="1"/>
              <a:t>level</a:t>
            </a:r>
            <a:endParaRPr lang="fr-FR" dirty="0"/>
          </a:p>
        </p:txBody>
      </p:sp>
      <p:sp>
        <p:nvSpPr>
          <p:cNvPr id="4" name="Espace réservé de la date 3">
            <a:extLst>
              <a:ext uri="{FF2B5EF4-FFF2-40B4-BE49-F238E27FC236}">
                <a16:creationId xmlns:a16="http://schemas.microsoft.com/office/drawing/2014/main" id="{F5F92F94-1211-461C-ADCE-0AF369654A76}"/>
              </a:ext>
            </a:extLst>
          </p:cNvPr>
          <p:cNvSpPr>
            <a:spLocks noGrp="1"/>
          </p:cNvSpPr>
          <p:nvPr>
            <p:ph type="dt" sz="half" idx="10"/>
          </p:nvPr>
        </p:nvSpPr>
        <p:spPr/>
        <p:txBody>
          <a:bodyPr/>
          <a:lstStyle/>
          <a:p>
            <a:r>
              <a:rPr lang="fr-FR" dirty="0"/>
              <a:t>06/04/2020</a:t>
            </a:r>
          </a:p>
        </p:txBody>
      </p:sp>
      <p:sp>
        <p:nvSpPr>
          <p:cNvPr id="5" name="Espace réservé du pied de page 4">
            <a:extLst>
              <a:ext uri="{FF2B5EF4-FFF2-40B4-BE49-F238E27FC236}">
                <a16:creationId xmlns:a16="http://schemas.microsoft.com/office/drawing/2014/main" id="{6EDFCD07-9B51-427C-8109-552C271473E2}"/>
              </a:ext>
            </a:extLst>
          </p:cNvPr>
          <p:cNvSpPr>
            <a:spLocks noGrp="1"/>
          </p:cNvSpPr>
          <p:nvPr>
            <p:ph type="ftr" sz="quarter" idx="11"/>
          </p:nvPr>
        </p:nvSpPr>
        <p:spPr/>
        <p:txBody>
          <a:bodyPr/>
          <a:lstStyle/>
          <a:p>
            <a:r>
              <a:rPr lang="fr-FR" dirty="0"/>
              <a:t>PERLE Collaboration Meeting – Orsay </a:t>
            </a:r>
          </a:p>
        </p:txBody>
      </p:sp>
      <p:sp>
        <p:nvSpPr>
          <p:cNvPr id="2" name="Espace réservé du numéro de diapositive 1">
            <a:extLst>
              <a:ext uri="{FF2B5EF4-FFF2-40B4-BE49-F238E27FC236}">
                <a16:creationId xmlns:a16="http://schemas.microsoft.com/office/drawing/2014/main" id="{085339E2-3AFD-4231-BE77-DA901E47C70D}"/>
              </a:ext>
            </a:extLst>
          </p:cNvPr>
          <p:cNvSpPr>
            <a:spLocks noGrp="1"/>
          </p:cNvSpPr>
          <p:nvPr>
            <p:ph type="sldNum" sz="quarter" idx="12"/>
          </p:nvPr>
        </p:nvSpPr>
        <p:spPr/>
        <p:txBody>
          <a:bodyPr/>
          <a:lstStyle/>
          <a:p>
            <a:fld id="{77E71596-5F9D-49C5-9701-16B3CA54319D}" type="slidenum">
              <a:rPr lang="fr-FR" smtClean="0"/>
              <a:pPr/>
              <a:t>7</a:t>
            </a:fld>
            <a:endParaRPr lang="fr-FR" dirty="0"/>
          </a:p>
        </p:txBody>
      </p:sp>
    </p:spTree>
    <p:extLst>
      <p:ext uri="{BB962C8B-B14F-4D97-AF65-F5344CB8AC3E}">
        <p14:creationId xmlns:p14="http://schemas.microsoft.com/office/powerpoint/2010/main" val="101029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B494D-9267-4889-B65C-350BA2066DCA}"/>
              </a:ext>
            </a:extLst>
          </p:cNvPr>
          <p:cNvSpPr>
            <a:spLocks noGrp="1"/>
          </p:cNvSpPr>
          <p:nvPr>
            <p:ph type="title"/>
          </p:nvPr>
        </p:nvSpPr>
        <p:spPr/>
        <p:txBody>
          <a:bodyPr/>
          <a:lstStyle/>
          <a:p>
            <a:r>
              <a:rPr lang="fr-FR" dirty="0" err="1"/>
              <a:t>Workpackage</a:t>
            </a:r>
            <a:r>
              <a:rPr lang="fr-FR" dirty="0"/>
              <a:t> 6 : </a:t>
            </a:r>
            <a:r>
              <a:rPr lang="fr-FR" dirty="0" err="1"/>
              <a:t>Cryogenics</a:t>
            </a:r>
            <a:r>
              <a:rPr lang="fr-FR" dirty="0"/>
              <a:t> </a:t>
            </a:r>
          </a:p>
        </p:txBody>
      </p:sp>
      <p:sp>
        <p:nvSpPr>
          <p:cNvPr id="3" name="Espace réservé du texte 2">
            <a:extLst>
              <a:ext uri="{FF2B5EF4-FFF2-40B4-BE49-F238E27FC236}">
                <a16:creationId xmlns:a16="http://schemas.microsoft.com/office/drawing/2014/main" id="{80118030-602A-4D01-ADA1-6D9F78E58D9D}"/>
              </a:ext>
            </a:extLst>
          </p:cNvPr>
          <p:cNvSpPr>
            <a:spLocks noGrp="1"/>
          </p:cNvSpPr>
          <p:nvPr>
            <p:ph type="body" idx="1"/>
          </p:nvPr>
        </p:nvSpPr>
        <p:spPr>
          <a:xfrm>
            <a:off x="2074019" y="653480"/>
            <a:ext cx="9290048" cy="435785"/>
          </a:xfrm>
        </p:spPr>
        <p:txBody>
          <a:bodyPr/>
          <a:lstStyle/>
          <a:p>
            <a:r>
              <a:rPr lang="fr-FR" dirty="0"/>
              <a:t>WP </a:t>
            </a:r>
            <a:r>
              <a:rPr lang="fr-FR" dirty="0" err="1"/>
              <a:t>organization</a:t>
            </a:r>
            <a:r>
              <a:rPr lang="fr-FR" dirty="0"/>
              <a:t>:</a:t>
            </a:r>
          </a:p>
        </p:txBody>
      </p:sp>
      <p:sp>
        <p:nvSpPr>
          <p:cNvPr id="4" name="Espace réservé du contenu 3">
            <a:extLst>
              <a:ext uri="{FF2B5EF4-FFF2-40B4-BE49-F238E27FC236}">
                <a16:creationId xmlns:a16="http://schemas.microsoft.com/office/drawing/2014/main" id="{5E880F24-F84F-40B2-AACA-90418A478DF3}"/>
              </a:ext>
            </a:extLst>
          </p:cNvPr>
          <p:cNvSpPr>
            <a:spLocks noGrp="1"/>
          </p:cNvSpPr>
          <p:nvPr>
            <p:ph sz="half" idx="2"/>
          </p:nvPr>
        </p:nvSpPr>
        <p:spPr>
          <a:xfrm>
            <a:off x="741362" y="1013521"/>
            <a:ext cx="3076837" cy="467722"/>
          </a:xfrm>
        </p:spPr>
        <p:txBody>
          <a:bodyPr/>
          <a:lstStyle/>
          <a:p>
            <a:r>
              <a:rPr lang="fr-FR" dirty="0"/>
              <a:t>Components/PBS:</a:t>
            </a:r>
          </a:p>
        </p:txBody>
      </p:sp>
      <p:sp>
        <p:nvSpPr>
          <p:cNvPr id="7" name="Espace réservé du numéro de diapositive 6">
            <a:extLst>
              <a:ext uri="{FF2B5EF4-FFF2-40B4-BE49-F238E27FC236}">
                <a16:creationId xmlns:a16="http://schemas.microsoft.com/office/drawing/2014/main" id="{20578719-1626-46C5-84ED-1E0EF4AACE4D}"/>
              </a:ext>
            </a:extLst>
          </p:cNvPr>
          <p:cNvSpPr>
            <a:spLocks noGrp="1"/>
          </p:cNvSpPr>
          <p:nvPr>
            <p:ph type="sldNum" sz="quarter" idx="12"/>
          </p:nvPr>
        </p:nvSpPr>
        <p:spPr/>
        <p:txBody>
          <a:bodyPr/>
          <a:lstStyle/>
          <a:p>
            <a:fld id="{77E71596-5F9D-49C5-9701-16B3CA54319D}" type="slidenum">
              <a:rPr lang="fr-FR" smtClean="0"/>
              <a:pPr/>
              <a:t>8</a:t>
            </a:fld>
            <a:endParaRPr lang="fr-FR" dirty="0"/>
          </a:p>
        </p:txBody>
      </p:sp>
      <p:sp>
        <p:nvSpPr>
          <p:cNvPr id="38" name="Espace réservé du contenu 3">
            <a:extLst>
              <a:ext uri="{FF2B5EF4-FFF2-40B4-BE49-F238E27FC236}">
                <a16:creationId xmlns:a16="http://schemas.microsoft.com/office/drawing/2014/main" id="{074A6F57-0E19-4F60-A388-71FFD9AE8B5C}"/>
              </a:ext>
            </a:extLst>
          </p:cNvPr>
          <p:cNvSpPr txBox="1">
            <a:spLocks/>
          </p:cNvSpPr>
          <p:nvPr/>
        </p:nvSpPr>
        <p:spPr>
          <a:xfrm>
            <a:off x="3790359" y="1172776"/>
            <a:ext cx="6982416" cy="45932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FF67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6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6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6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dirty="0" err="1"/>
              <a:t>Tasks</a:t>
            </a:r>
            <a:r>
              <a:rPr lang="fr-FR" dirty="0"/>
              <a:t>/WBS for </a:t>
            </a:r>
            <a:r>
              <a:rPr lang="fr-FR" dirty="0" err="1"/>
              <a:t>theTDR</a:t>
            </a:r>
            <a:r>
              <a:rPr lang="fr-FR" dirty="0"/>
              <a:t>:</a:t>
            </a:r>
          </a:p>
          <a:p>
            <a:pPr marL="350838" lvl="1" indent="-92075" fontAlgn="auto">
              <a:spcAft>
                <a:spcPts val="0"/>
              </a:spcAft>
            </a:pPr>
            <a:r>
              <a:rPr lang="fr-FR" sz="1800" dirty="0" err="1">
                <a:solidFill>
                  <a:schemeClr val="accent1">
                    <a:lumMod val="75000"/>
                  </a:schemeClr>
                </a:solidFill>
              </a:rPr>
              <a:t>Definition</a:t>
            </a:r>
            <a:r>
              <a:rPr lang="fr-FR" sz="1800" dirty="0">
                <a:solidFill>
                  <a:schemeClr val="accent1">
                    <a:lumMod val="75000"/>
                  </a:schemeClr>
                </a:solidFill>
              </a:rPr>
              <a:t> of </a:t>
            </a:r>
            <a:r>
              <a:rPr lang="fr-FR" sz="1800" dirty="0" err="1">
                <a:solidFill>
                  <a:schemeClr val="accent1">
                    <a:lumMod val="75000"/>
                  </a:schemeClr>
                </a:solidFill>
              </a:rPr>
              <a:t>requirements</a:t>
            </a:r>
            <a:r>
              <a:rPr lang="fr-FR" sz="1800" dirty="0">
                <a:solidFill>
                  <a:schemeClr val="accent1">
                    <a:lumMod val="75000"/>
                  </a:schemeClr>
                </a:solidFill>
              </a:rPr>
              <a:t> to </a:t>
            </a:r>
            <a:r>
              <a:rPr lang="fr-FR" sz="1800" dirty="0" err="1">
                <a:solidFill>
                  <a:schemeClr val="accent1">
                    <a:lumMod val="75000"/>
                  </a:schemeClr>
                </a:solidFill>
              </a:rPr>
              <a:t>settle</a:t>
            </a:r>
            <a:r>
              <a:rPr lang="fr-FR" sz="1800" dirty="0">
                <a:solidFill>
                  <a:schemeClr val="accent1">
                    <a:lumMod val="75000"/>
                  </a:schemeClr>
                </a:solidFill>
              </a:rPr>
              <a:t> down </a:t>
            </a:r>
            <a:r>
              <a:rPr lang="fr-FR" sz="1800" dirty="0" err="1">
                <a:solidFill>
                  <a:schemeClr val="accent1">
                    <a:lumMod val="75000"/>
                  </a:schemeClr>
                </a:solidFill>
              </a:rPr>
              <a:t>parameters</a:t>
            </a:r>
            <a:r>
              <a:rPr lang="fr-FR" sz="1800" dirty="0">
                <a:solidFill>
                  <a:schemeClr val="accent1">
                    <a:lumMod val="75000"/>
                  </a:schemeClr>
                </a:solidFill>
              </a:rPr>
              <a:t>:</a:t>
            </a:r>
          </a:p>
          <a:p>
            <a:pPr marL="715963" lvl="2" indent="0" fontAlgn="auto">
              <a:spcAft>
                <a:spcPts val="0"/>
              </a:spcAft>
              <a:buNone/>
            </a:pPr>
            <a:r>
              <a:rPr lang="fr-FR" sz="1600" dirty="0">
                <a:solidFill>
                  <a:schemeClr val="tx1"/>
                </a:solidFill>
              </a:rPr>
              <a:t>- </a:t>
            </a:r>
            <a:r>
              <a:rPr lang="fr-FR" sz="1600" dirty="0" err="1">
                <a:solidFill>
                  <a:schemeClr val="tx1"/>
                </a:solidFill>
              </a:rPr>
              <a:t>Collect</a:t>
            </a:r>
            <a:r>
              <a:rPr lang="fr-FR" sz="1600" dirty="0">
                <a:solidFill>
                  <a:schemeClr val="tx1"/>
                </a:solidFill>
              </a:rPr>
              <a:t> inputs </a:t>
            </a:r>
            <a:r>
              <a:rPr lang="fr-FR" sz="1600" dirty="0" err="1">
                <a:solidFill>
                  <a:schemeClr val="tx1"/>
                </a:solidFill>
              </a:rPr>
              <a:t>from</a:t>
            </a:r>
            <a:r>
              <a:rPr lang="fr-FR" sz="1600" dirty="0">
                <a:solidFill>
                  <a:schemeClr val="tx1"/>
                </a:solidFill>
              </a:rPr>
              <a:t> the </a:t>
            </a:r>
            <a:r>
              <a:rPr lang="fr-FR" sz="1600" dirty="0" err="1">
                <a:solidFill>
                  <a:schemeClr val="tx1"/>
                </a:solidFill>
              </a:rPr>
              <a:t>current</a:t>
            </a:r>
            <a:r>
              <a:rPr lang="fr-FR" sz="1600" dirty="0">
                <a:solidFill>
                  <a:schemeClr val="tx1"/>
                </a:solidFill>
              </a:rPr>
              <a:t> </a:t>
            </a:r>
            <a:r>
              <a:rPr lang="fr-FR" sz="1600" dirty="0" err="1">
                <a:solidFill>
                  <a:schemeClr val="tx1"/>
                </a:solidFill>
              </a:rPr>
              <a:t>developments</a:t>
            </a:r>
            <a:r>
              <a:rPr lang="fr-FR" sz="1600" dirty="0">
                <a:solidFill>
                  <a:schemeClr val="tx1"/>
                </a:solidFill>
              </a:rPr>
              <a:t> of </a:t>
            </a:r>
            <a:r>
              <a:rPr lang="fr-FR" sz="1600" dirty="0" err="1">
                <a:solidFill>
                  <a:schemeClr val="tx1"/>
                </a:solidFill>
              </a:rPr>
              <a:t>sub-systems</a:t>
            </a:r>
            <a:r>
              <a:rPr lang="fr-FR" sz="1600" dirty="0">
                <a:solidFill>
                  <a:schemeClr val="tx1"/>
                </a:solidFill>
              </a:rPr>
              <a:t> for PERLE (</a:t>
            </a:r>
            <a:r>
              <a:rPr lang="fr-FR" sz="1600" dirty="0" err="1">
                <a:solidFill>
                  <a:schemeClr val="tx1"/>
                </a:solidFill>
              </a:rPr>
              <a:t>heat</a:t>
            </a:r>
            <a:r>
              <a:rPr lang="fr-FR" sz="1600" dirty="0">
                <a:solidFill>
                  <a:schemeClr val="tx1"/>
                </a:solidFill>
              </a:rPr>
              <a:t> </a:t>
            </a:r>
            <a:r>
              <a:rPr lang="fr-FR" sz="1600" dirty="0" err="1">
                <a:solidFill>
                  <a:schemeClr val="tx1"/>
                </a:solidFill>
              </a:rPr>
              <a:t>loads</a:t>
            </a:r>
            <a:r>
              <a:rPr lang="fr-FR" sz="1600" dirty="0">
                <a:solidFill>
                  <a:schemeClr val="tx1"/>
                </a:solidFill>
              </a:rPr>
              <a:t>, </a:t>
            </a:r>
            <a:r>
              <a:rPr lang="fr-FR" sz="1600" dirty="0" err="1">
                <a:solidFill>
                  <a:schemeClr val="tx1"/>
                </a:solidFill>
              </a:rPr>
              <a:t>working</a:t>
            </a:r>
            <a:r>
              <a:rPr lang="fr-FR" sz="1600" dirty="0">
                <a:solidFill>
                  <a:schemeClr val="tx1"/>
                </a:solidFill>
              </a:rPr>
              <a:t> </a:t>
            </a:r>
            <a:r>
              <a:rPr lang="fr-FR" sz="1600" dirty="0" err="1">
                <a:solidFill>
                  <a:schemeClr val="tx1"/>
                </a:solidFill>
              </a:rPr>
              <a:t>press</a:t>
            </a:r>
            <a:r>
              <a:rPr lang="fr-FR" sz="1600" dirty="0">
                <a:solidFill>
                  <a:schemeClr val="tx1"/>
                </a:solidFill>
              </a:rPr>
              <a:t> and T°, </a:t>
            </a:r>
            <a:r>
              <a:rPr lang="fr-FR" sz="1600" dirty="0" err="1">
                <a:solidFill>
                  <a:schemeClr val="tx1"/>
                </a:solidFill>
              </a:rPr>
              <a:t>press</a:t>
            </a:r>
            <a:r>
              <a:rPr lang="fr-FR" sz="1600" dirty="0">
                <a:solidFill>
                  <a:schemeClr val="tx1"/>
                </a:solidFill>
              </a:rPr>
              <a:t> </a:t>
            </a:r>
            <a:r>
              <a:rPr lang="fr-FR" sz="1600" dirty="0" err="1">
                <a:solidFill>
                  <a:schemeClr val="tx1"/>
                </a:solidFill>
              </a:rPr>
              <a:t>stability</a:t>
            </a:r>
            <a:r>
              <a:rPr lang="fr-FR" sz="1600" dirty="0">
                <a:solidFill>
                  <a:schemeClr val="tx1"/>
                </a:solidFill>
              </a:rPr>
              <a:t>, operating modes…)</a:t>
            </a:r>
          </a:p>
          <a:p>
            <a:pPr marL="715963" lvl="2" indent="0" fontAlgn="auto">
              <a:spcAft>
                <a:spcPts val="0"/>
              </a:spcAft>
              <a:buNone/>
            </a:pPr>
            <a:r>
              <a:rPr lang="fr-FR" sz="1600" dirty="0">
                <a:solidFill>
                  <a:schemeClr val="tx1"/>
                </a:solidFill>
              </a:rPr>
              <a:t>- </a:t>
            </a:r>
            <a:r>
              <a:rPr lang="fr-FR" sz="1600" dirty="0" err="1">
                <a:solidFill>
                  <a:schemeClr val="tx1"/>
                </a:solidFill>
              </a:rPr>
              <a:t>Collect</a:t>
            </a:r>
            <a:r>
              <a:rPr lang="fr-FR" sz="1600" dirty="0">
                <a:solidFill>
                  <a:schemeClr val="tx1"/>
                </a:solidFill>
              </a:rPr>
              <a:t> inputs </a:t>
            </a:r>
            <a:r>
              <a:rPr lang="fr-FR" sz="1600" dirty="0" err="1">
                <a:solidFill>
                  <a:schemeClr val="tx1"/>
                </a:solidFill>
              </a:rPr>
              <a:t>from</a:t>
            </a:r>
            <a:r>
              <a:rPr lang="fr-FR" sz="1600" dirty="0">
                <a:solidFill>
                  <a:schemeClr val="tx1"/>
                </a:solidFill>
              </a:rPr>
              <a:t> </a:t>
            </a:r>
            <a:r>
              <a:rPr lang="fr-FR" sz="1600" dirty="0" err="1">
                <a:solidFill>
                  <a:schemeClr val="tx1"/>
                </a:solidFill>
              </a:rPr>
              <a:t>current</a:t>
            </a:r>
            <a:r>
              <a:rPr lang="fr-FR" sz="1600" dirty="0">
                <a:solidFill>
                  <a:schemeClr val="tx1"/>
                </a:solidFill>
              </a:rPr>
              <a:t> </a:t>
            </a:r>
            <a:r>
              <a:rPr lang="fr-FR" sz="1600" dirty="0" err="1">
                <a:solidFill>
                  <a:schemeClr val="tx1"/>
                </a:solidFill>
              </a:rPr>
              <a:t>working</a:t>
            </a:r>
            <a:r>
              <a:rPr lang="fr-FR" sz="1600" dirty="0">
                <a:solidFill>
                  <a:schemeClr val="tx1"/>
                </a:solidFill>
              </a:rPr>
              <a:t> machines (</a:t>
            </a:r>
            <a:r>
              <a:rPr lang="fr-FR" sz="1600" dirty="0" err="1">
                <a:solidFill>
                  <a:schemeClr val="tx1"/>
                </a:solidFill>
              </a:rPr>
              <a:t>specifically</a:t>
            </a:r>
            <a:r>
              <a:rPr lang="fr-FR" sz="1600" dirty="0">
                <a:solidFill>
                  <a:schemeClr val="tx1"/>
                </a:solidFill>
              </a:rPr>
              <a:t> </a:t>
            </a:r>
            <a:r>
              <a:rPr lang="fr-FR" sz="1600" dirty="0" err="1">
                <a:solidFill>
                  <a:schemeClr val="tx1"/>
                </a:solidFill>
              </a:rPr>
              <a:t>when</a:t>
            </a:r>
            <a:r>
              <a:rPr lang="fr-FR" sz="1600" dirty="0">
                <a:solidFill>
                  <a:schemeClr val="tx1"/>
                </a:solidFill>
              </a:rPr>
              <a:t> no data </a:t>
            </a:r>
            <a:r>
              <a:rPr lang="fr-FR" sz="1600" dirty="0" err="1">
                <a:solidFill>
                  <a:schemeClr val="tx1"/>
                </a:solidFill>
              </a:rPr>
              <a:t>from</a:t>
            </a:r>
            <a:r>
              <a:rPr lang="fr-FR" sz="1600" dirty="0">
                <a:solidFill>
                  <a:schemeClr val="tx1"/>
                </a:solidFill>
              </a:rPr>
              <a:t> the </a:t>
            </a:r>
            <a:r>
              <a:rPr lang="fr-FR" sz="1600" dirty="0" err="1">
                <a:solidFill>
                  <a:schemeClr val="tx1"/>
                </a:solidFill>
              </a:rPr>
              <a:t>project</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available</a:t>
            </a:r>
            <a:r>
              <a:rPr lang="fr-FR" sz="1600" dirty="0">
                <a:solidFill>
                  <a:schemeClr val="tx1"/>
                </a:solidFill>
              </a:rPr>
              <a:t>)</a:t>
            </a:r>
          </a:p>
          <a:p>
            <a:pPr marL="441325" lvl="1" indent="-182563" fontAlgn="auto">
              <a:spcAft>
                <a:spcPts val="0"/>
              </a:spcAft>
            </a:pPr>
            <a:r>
              <a:rPr lang="fr-FR" sz="1800" dirty="0" err="1">
                <a:solidFill>
                  <a:schemeClr val="accent1">
                    <a:lumMod val="75000"/>
                  </a:schemeClr>
                </a:solidFill>
              </a:rPr>
              <a:t>Conceptual</a:t>
            </a:r>
            <a:r>
              <a:rPr lang="fr-FR" sz="1800" dirty="0">
                <a:solidFill>
                  <a:schemeClr val="accent1">
                    <a:lumMod val="75000"/>
                  </a:schemeClr>
                </a:solidFill>
              </a:rPr>
              <a:t> design: </a:t>
            </a:r>
          </a:p>
          <a:p>
            <a:pPr marL="982663" lvl="3" indent="-266700" fontAlgn="auto">
              <a:spcAft>
                <a:spcPts val="0"/>
              </a:spcAft>
              <a:buNone/>
            </a:pPr>
            <a:r>
              <a:rPr lang="fr-FR" sz="1600" dirty="0">
                <a:solidFill>
                  <a:schemeClr val="tx1"/>
                </a:solidFill>
              </a:rPr>
              <a:t>- Analyse the </a:t>
            </a:r>
            <a:r>
              <a:rPr lang="fr-FR" sz="1600" dirty="0" err="1">
                <a:solidFill>
                  <a:schemeClr val="tx1"/>
                </a:solidFill>
              </a:rPr>
              <a:t>different</a:t>
            </a:r>
            <a:r>
              <a:rPr lang="fr-FR" sz="1600" dirty="0">
                <a:solidFill>
                  <a:schemeClr val="tx1"/>
                </a:solidFill>
              </a:rPr>
              <a:t> possible architectures for the </a:t>
            </a:r>
            <a:r>
              <a:rPr lang="fr-FR" sz="1600" dirty="0" err="1">
                <a:solidFill>
                  <a:schemeClr val="tx1"/>
                </a:solidFill>
              </a:rPr>
              <a:t>whole</a:t>
            </a:r>
            <a:r>
              <a:rPr lang="fr-FR" sz="1600" dirty="0">
                <a:solidFill>
                  <a:schemeClr val="tx1"/>
                </a:solidFill>
              </a:rPr>
              <a:t> system </a:t>
            </a:r>
          </a:p>
          <a:p>
            <a:pPr marL="982663" lvl="3" indent="-266700" fontAlgn="auto">
              <a:spcAft>
                <a:spcPts val="0"/>
              </a:spcAft>
              <a:buNone/>
            </a:pPr>
            <a:r>
              <a:rPr lang="fr-FR" sz="1600" dirty="0">
                <a:solidFill>
                  <a:schemeClr val="tx1"/>
                </a:solidFill>
              </a:rPr>
              <a:t>- </a:t>
            </a:r>
            <a:r>
              <a:rPr lang="fr-FR" sz="1600" dirty="0" err="1">
                <a:solidFill>
                  <a:schemeClr val="tx1"/>
                </a:solidFill>
              </a:rPr>
              <a:t>Define</a:t>
            </a:r>
            <a:r>
              <a:rPr lang="fr-FR" sz="1600" dirty="0">
                <a:solidFill>
                  <a:schemeClr val="tx1"/>
                </a:solidFill>
              </a:rPr>
              <a:t> and analyse the operating modes</a:t>
            </a:r>
          </a:p>
          <a:p>
            <a:pPr marL="982663" lvl="3" indent="-266700" fontAlgn="auto">
              <a:spcAft>
                <a:spcPts val="0"/>
              </a:spcAft>
              <a:buNone/>
            </a:pPr>
            <a:r>
              <a:rPr lang="fr-FR" sz="1600" dirty="0">
                <a:solidFill>
                  <a:schemeClr val="tx1"/>
                </a:solidFill>
              </a:rPr>
              <a:t>- </a:t>
            </a:r>
            <a:r>
              <a:rPr lang="fr-FR" sz="1600" dirty="0" err="1">
                <a:solidFill>
                  <a:schemeClr val="tx1"/>
                </a:solidFill>
              </a:rPr>
              <a:t>Assess</a:t>
            </a:r>
            <a:r>
              <a:rPr lang="fr-FR" sz="1600" dirty="0">
                <a:solidFill>
                  <a:schemeClr val="tx1"/>
                </a:solidFill>
              </a:rPr>
              <a:t> as </a:t>
            </a:r>
            <a:r>
              <a:rPr lang="fr-FR" sz="1600" dirty="0" err="1">
                <a:solidFill>
                  <a:schemeClr val="tx1"/>
                </a:solidFill>
              </a:rPr>
              <a:t>much</a:t>
            </a:r>
            <a:r>
              <a:rPr lang="fr-FR" sz="1600" dirty="0">
                <a:solidFill>
                  <a:schemeClr val="tx1"/>
                </a:solidFill>
              </a:rPr>
              <a:t> as possible the transient states (</a:t>
            </a:r>
            <a:r>
              <a:rPr lang="fr-FR" sz="1600" dirty="0" err="1">
                <a:solidFill>
                  <a:schemeClr val="tx1"/>
                </a:solidFill>
              </a:rPr>
              <a:t>dynamic</a:t>
            </a:r>
            <a:r>
              <a:rPr lang="fr-FR" sz="1600" dirty="0">
                <a:solidFill>
                  <a:schemeClr val="tx1"/>
                </a:solidFill>
              </a:rPr>
              <a:t> simulation </a:t>
            </a:r>
            <a:r>
              <a:rPr lang="fr-FR" sz="1600" dirty="0" err="1">
                <a:solidFill>
                  <a:schemeClr val="tx1"/>
                </a:solidFill>
              </a:rPr>
              <a:t>might</a:t>
            </a:r>
            <a:r>
              <a:rPr lang="fr-FR" sz="1600" dirty="0">
                <a:solidFill>
                  <a:schemeClr val="tx1"/>
                </a:solidFill>
              </a:rPr>
              <a:t> </a:t>
            </a:r>
            <a:r>
              <a:rPr lang="fr-FR" sz="1600" dirty="0" err="1">
                <a:solidFill>
                  <a:schemeClr val="tx1"/>
                </a:solidFill>
              </a:rPr>
              <a:t>be</a:t>
            </a:r>
            <a:r>
              <a:rPr lang="fr-FR" sz="1600" dirty="0">
                <a:solidFill>
                  <a:schemeClr val="tx1"/>
                </a:solidFill>
              </a:rPr>
              <a:t> of </a:t>
            </a:r>
            <a:r>
              <a:rPr lang="fr-FR" sz="1600" dirty="0" err="1">
                <a:solidFill>
                  <a:schemeClr val="tx1"/>
                </a:solidFill>
              </a:rPr>
              <a:t>great</a:t>
            </a:r>
            <a:r>
              <a:rPr lang="fr-FR" sz="1600" dirty="0">
                <a:solidFill>
                  <a:schemeClr val="tx1"/>
                </a:solidFill>
              </a:rPr>
              <a:t> help)</a:t>
            </a:r>
          </a:p>
          <a:p>
            <a:pPr marL="982663" lvl="3" indent="-266700" fontAlgn="auto">
              <a:spcAft>
                <a:spcPts val="0"/>
              </a:spcAft>
              <a:buNone/>
            </a:pPr>
            <a:r>
              <a:rPr lang="fr-FR" sz="1600" dirty="0">
                <a:solidFill>
                  <a:schemeClr val="tx1"/>
                </a:solidFill>
              </a:rPr>
              <a:t>- </a:t>
            </a:r>
            <a:r>
              <a:rPr lang="fr-FR" sz="1600" dirty="0" err="1">
                <a:solidFill>
                  <a:schemeClr val="tx1"/>
                </a:solidFill>
              </a:rPr>
              <a:t>Include</a:t>
            </a:r>
            <a:r>
              <a:rPr lang="fr-FR" sz="1600" dirty="0">
                <a:solidFill>
                  <a:schemeClr val="tx1"/>
                </a:solidFill>
              </a:rPr>
              <a:t> the commissioning </a:t>
            </a:r>
            <a:r>
              <a:rPr lang="fr-FR" sz="1600" dirty="0" err="1">
                <a:solidFill>
                  <a:schemeClr val="tx1"/>
                </a:solidFill>
              </a:rPr>
              <a:t>operations</a:t>
            </a:r>
            <a:r>
              <a:rPr lang="fr-FR" sz="1600" dirty="0">
                <a:solidFill>
                  <a:schemeClr val="tx1"/>
                </a:solidFill>
              </a:rPr>
              <a:t> in </a:t>
            </a:r>
            <a:r>
              <a:rPr lang="fr-FR" sz="1600" dirty="0" err="1">
                <a:solidFill>
                  <a:schemeClr val="tx1"/>
                </a:solidFill>
              </a:rPr>
              <a:t>this</a:t>
            </a:r>
            <a:r>
              <a:rPr lang="fr-FR" sz="1600" dirty="0">
                <a:solidFill>
                  <a:schemeClr val="tx1"/>
                </a:solidFill>
              </a:rPr>
              <a:t> design</a:t>
            </a:r>
          </a:p>
          <a:p>
            <a:pPr marL="982663" lvl="3" indent="-266700" fontAlgn="auto">
              <a:spcAft>
                <a:spcPts val="0"/>
              </a:spcAft>
              <a:buNone/>
            </a:pPr>
            <a:r>
              <a:rPr lang="fr-FR" sz="1600" dirty="0">
                <a:solidFill>
                  <a:schemeClr val="tx1"/>
                </a:solidFill>
              </a:rPr>
              <a:t>- </a:t>
            </a:r>
            <a:r>
              <a:rPr lang="fr-FR" sz="1600" dirty="0" err="1">
                <a:solidFill>
                  <a:schemeClr val="tx1"/>
                </a:solidFill>
              </a:rPr>
              <a:t>Involve</a:t>
            </a:r>
            <a:r>
              <a:rPr lang="fr-FR" sz="1600" dirty="0">
                <a:solidFill>
                  <a:schemeClr val="tx1"/>
                </a:solidFill>
              </a:rPr>
              <a:t> </a:t>
            </a:r>
            <a:r>
              <a:rPr lang="fr-FR" sz="1600" dirty="0" err="1">
                <a:solidFill>
                  <a:schemeClr val="tx1"/>
                </a:solidFill>
              </a:rPr>
              <a:t>industry</a:t>
            </a:r>
            <a:r>
              <a:rPr lang="fr-FR" sz="1600" dirty="0">
                <a:solidFill>
                  <a:schemeClr val="tx1"/>
                </a:solidFill>
              </a:rPr>
              <a:t> as </a:t>
            </a:r>
            <a:r>
              <a:rPr lang="fr-FR" sz="1600" dirty="0" err="1">
                <a:solidFill>
                  <a:schemeClr val="tx1"/>
                </a:solidFill>
              </a:rPr>
              <a:t>much</a:t>
            </a:r>
            <a:r>
              <a:rPr lang="fr-FR" sz="1600" dirty="0">
                <a:solidFill>
                  <a:schemeClr val="tx1"/>
                </a:solidFill>
              </a:rPr>
              <a:t> as possible at </a:t>
            </a:r>
            <a:r>
              <a:rPr lang="fr-FR" sz="1600" dirty="0" err="1">
                <a:solidFill>
                  <a:schemeClr val="tx1"/>
                </a:solidFill>
              </a:rPr>
              <a:t>this</a:t>
            </a:r>
            <a:r>
              <a:rPr lang="fr-FR" sz="1600" dirty="0">
                <a:solidFill>
                  <a:schemeClr val="tx1"/>
                </a:solidFill>
              </a:rPr>
              <a:t> stage </a:t>
            </a:r>
          </a:p>
          <a:p>
            <a:pPr marL="441325" lvl="1" indent="-182563" fontAlgn="auto">
              <a:spcAft>
                <a:spcPts val="0"/>
              </a:spcAft>
            </a:pPr>
            <a:r>
              <a:rPr lang="fr-FR" sz="1800" dirty="0" err="1">
                <a:solidFill>
                  <a:schemeClr val="accent1">
                    <a:lumMod val="75000"/>
                  </a:schemeClr>
                </a:solidFill>
                <a:sym typeface="Symbol" panose="05050102010706020507" pitchFamily="18" charset="2"/>
              </a:rPr>
              <a:t>Technical</a:t>
            </a:r>
            <a:r>
              <a:rPr lang="fr-FR" sz="1800" dirty="0">
                <a:solidFill>
                  <a:schemeClr val="accent1">
                    <a:lumMod val="75000"/>
                  </a:schemeClr>
                </a:solidFill>
                <a:sym typeface="Symbol" panose="05050102010706020507" pitchFamily="18" charset="2"/>
              </a:rPr>
              <a:t> </a:t>
            </a:r>
            <a:r>
              <a:rPr lang="fr-FR" sz="1800" dirty="0" err="1">
                <a:solidFill>
                  <a:schemeClr val="accent1">
                    <a:lumMod val="75000"/>
                  </a:schemeClr>
                </a:solidFill>
                <a:sym typeface="Symbol" panose="05050102010706020507" pitchFamily="18" charset="2"/>
              </a:rPr>
              <a:t>speci</a:t>
            </a:r>
            <a:r>
              <a:rPr lang="fr-FR" sz="1800" dirty="0">
                <a:solidFill>
                  <a:schemeClr val="accent1">
                    <a:lumMod val="75000"/>
                  </a:schemeClr>
                </a:solidFill>
                <a:sym typeface="Symbol" panose="05050102010706020507" pitchFamily="18" charset="2"/>
              </a:rPr>
              <a:t> (</a:t>
            </a:r>
            <a:r>
              <a:rPr lang="fr-FR" sz="1800" dirty="0" err="1">
                <a:solidFill>
                  <a:schemeClr val="accent1">
                    <a:lumMod val="75000"/>
                  </a:schemeClr>
                </a:solidFill>
                <a:sym typeface="Symbol" panose="05050102010706020507" pitchFamily="18" charset="2"/>
              </a:rPr>
              <a:t>almost</a:t>
            </a:r>
            <a:r>
              <a:rPr lang="fr-FR" sz="1800" dirty="0">
                <a:solidFill>
                  <a:schemeClr val="accent1">
                    <a:lumMod val="75000"/>
                  </a:schemeClr>
                </a:solidFill>
                <a:sym typeface="Symbol" panose="05050102010706020507" pitchFamily="18" charset="2"/>
              </a:rPr>
              <a:t>) </a:t>
            </a:r>
            <a:r>
              <a:rPr lang="fr-FR" sz="1800" dirty="0" err="1">
                <a:solidFill>
                  <a:schemeClr val="accent1">
                    <a:lumMod val="75000"/>
                  </a:schemeClr>
                </a:solidFill>
                <a:sym typeface="Symbol" panose="05050102010706020507" pitchFamily="18" charset="2"/>
              </a:rPr>
              <a:t>ready</a:t>
            </a:r>
            <a:r>
              <a:rPr lang="fr-FR" sz="1800" dirty="0">
                <a:solidFill>
                  <a:schemeClr val="accent1">
                    <a:lumMod val="75000"/>
                  </a:schemeClr>
                </a:solidFill>
                <a:sym typeface="Symbol" panose="05050102010706020507" pitchFamily="18" charset="2"/>
              </a:rPr>
              <a:t> </a:t>
            </a:r>
            <a:r>
              <a:rPr lang="fr-FR" sz="1800" dirty="0">
                <a:solidFill>
                  <a:schemeClr val="accent1">
                    <a:lumMod val="75000"/>
                  </a:schemeClr>
                </a:solidFill>
              </a:rPr>
              <a:t>for the call for tender of the </a:t>
            </a:r>
            <a:r>
              <a:rPr lang="fr-FR" sz="1800" dirty="0" err="1">
                <a:solidFill>
                  <a:schemeClr val="accent1">
                    <a:lumMod val="75000"/>
                  </a:schemeClr>
                </a:solidFill>
              </a:rPr>
              <a:t>cryoplant</a:t>
            </a:r>
            <a:r>
              <a:rPr lang="fr-FR" sz="1800" dirty="0">
                <a:solidFill>
                  <a:schemeClr val="accent1">
                    <a:lumMod val="75000"/>
                  </a:schemeClr>
                </a:solidFill>
              </a:rPr>
              <a:t> </a:t>
            </a:r>
          </a:p>
          <a:p>
            <a:pPr marL="258762" lvl="1" indent="0" fontAlgn="auto">
              <a:spcAft>
                <a:spcPts val="0"/>
              </a:spcAft>
              <a:buNone/>
            </a:pPr>
            <a:r>
              <a:rPr lang="fr-FR" sz="1600" dirty="0">
                <a:solidFill>
                  <a:schemeClr val="tx1"/>
                </a:solidFill>
              </a:rPr>
              <a:t>	(NB: call for tender in the design phase of PERLE)</a:t>
            </a:r>
          </a:p>
          <a:p>
            <a:pPr fontAlgn="auto">
              <a:spcAft>
                <a:spcPts val="0"/>
              </a:spcAft>
            </a:pPr>
            <a:r>
              <a:rPr lang="fr-FR" dirty="0" err="1"/>
              <a:t>Task</a:t>
            </a:r>
            <a:r>
              <a:rPr lang="fr-FR" dirty="0"/>
              <a:t> force:</a:t>
            </a:r>
          </a:p>
          <a:p>
            <a:pPr marL="350838" lvl="1" indent="-92075" fontAlgn="auto">
              <a:spcAft>
                <a:spcPts val="0"/>
              </a:spcAft>
            </a:pPr>
            <a:r>
              <a:rPr lang="fr-FR" sz="1800" dirty="0">
                <a:solidFill>
                  <a:schemeClr val="accent1">
                    <a:lumMod val="75000"/>
                  </a:schemeClr>
                </a:solidFill>
              </a:rPr>
              <a:t> </a:t>
            </a:r>
            <a:r>
              <a:rPr lang="fr-FR" sz="1800" dirty="0" err="1">
                <a:solidFill>
                  <a:schemeClr val="accent1">
                    <a:lumMod val="75000"/>
                  </a:schemeClr>
                </a:solidFill>
              </a:rPr>
              <a:t>IJCLab</a:t>
            </a:r>
            <a:r>
              <a:rPr lang="fr-FR" sz="1800" dirty="0">
                <a:solidFill>
                  <a:schemeClr val="accent1">
                    <a:lumMod val="75000"/>
                  </a:schemeClr>
                </a:solidFill>
              </a:rPr>
              <a:t>:</a:t>
            </a:r>
            <a:r>
              <a:rPr lang="fr-FR" sz="1800" dirty="0"/>
              <a:t> Patxi DUTHIL, Hervé SAUGNAC, Matthieu PIERENS</a:t>
            </a:r>
          </a:p>
          <a:p>
            <a:pPr marL="350838" lvl="1" indent="-92075" fontAlgn="auto">
              <a:spcAft>
                <a:spcPts val="0"/>
              </a:spcAft>
            </a:pPr>
            <a:r>
              <a:rPr lang="fr-FR" sz="1800" dirty="0">
                <a:solidFill>
                  <a:schemeClr val="accent1">
                    <a:lumMod val="75000"/>
                  </a:schemeClr>
                </a:solidFill>
              </a:rPr>
              <a:t> </a:t>
            </a:r>
            <a:r>
              <a:rPr lang="fr-FR" sz="1800" dirty="0" err="1">
                <a:solidFill>
                  <a:schemeClr val="accent1">
                    <a:lumMod val="75000"/>
                  </a:schemeClr>
                </a:solidFill>
              </a:rPr>
              <a:t>Partners</a:t>
            </a:r>
            <a:r>
              <a:rPr lang="fr-FR" sz="1800" dirty="0">
                <a:solidFill>
                  <a:schemeClr val="accent1">
                    <a:lumMod val="75000"/>
                  </a:schemeClr>
                </a:solidFill>
              </a:rPr>
              <a:t>? </a:t>
            </a:r>
          </a:p>
        </p:txBody>
      </p:sp>
      <p:grpSp>
        <p:nvGrpSpPr>
          <p:cNvPr id="39" name="Groupe 38">
            <a:extLst>
              <a:ext uri="{FF2B5EF4-FFF2-40B4-BE49-F238E27FC236}">
                <a16:creationId xmlns:a16="http://schemas.microsoft.com/office/drawing/2014/main" id="{70E8F046-A6C7-421A-8CBD-9E84681194C6}"/>
              </a:ext>
            </a:extLst>
          </p:cNvPr>
          <p:cNvGrpSpPr/>
          <p:nvPr/>
        </p:nvGrpSpPr>
        <p:grpSpPr>
          <a:xfrm>
            <a:off x="57795" y="1395091"/>
            <a:ext cx="3929413" cy="4115140"/>
            <a:chOff x="1355315" y="1395091"/>
            <a:chExt cx="3929413" cy="4115140"/>
          </a:xfrm>
        </p:grpSpPr>
        <p:sp>
          <p:nvSpPr>
            <p:cNvPr id="21" name="Rectangle 20">
              <a:extLst>
                <a:ext uri="{FF2B5EF4-FFF2-40B4-BE49-F238E27FC236}">
                  <a16:creationId xmlns:a16="http://schemas.microsoft.com/office/drawing/2014/main" id="{B91D7454-28E2-4316-B5A3-84AB270FBCF5}"/>
                </a:ext>
              </a:extLst>
            </p:cNvPr>
            <p:cNvSpPr/>
            <p:nvPr/>
          </p:nvSpPr>
          <p:spPr>
            <a:xfrm>
              <a:off x="3473582" y="2094555"/>
              <a:ext cx="1328546" cy="96061"/>
            </a:xfrm>
            <a:prstGeom prst="rect">
              <a:avLst/>
            </a:pr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r>
                <a:rPr lang="fr-FR" sz="700" dirty="0"/>
                <a:t>OIL REMOVAL SYSTEM</a:t>
              </a:r>
            </a:p>
          </p:txBody>
        </p:sp>
        <p:sp>
          <p:nvSpPr>
            <p:cNvPr id="22" name="Rectangle 21">
              <a:extLst>
                <a:ext uri="{FF2B5EF4-FFF2-40B4-BE49-F238E27FC236}">
                  <a16:creationId xmlns:a16="http://schemas.microsoft.com/office/drawing/2014/main" id="{BF90F6CC-3AA8-4777-BA01-0470538A42E4}"/>
                </a:ext>
              </a:extLst>
            </p:cNvPr>
            <p:cNvSpPr/>
            <p:nvPr/>
          </p:nvSpPr>
          <p:spPr>
            <a:xfrm>
              <a:off x="3473582" y="2206797"/>
              <a:ext cx="1328546" cy="96061"/>
            </a:xfrm>
            <a:prstGeom prst="rect">
              <a:avLst/>
            </a:pr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r>
                <a:rPr lang="fr-FR" sz="700" dirty="0"/>
                <a:t>GAS DRYER</a:t>
              </a:r>
            </a:p>
          </p:txBody>
        </p:sp>
        <p:sp>
          <p:nvSpPr>
            <p:cNvPr id="23" name="Rectangle 22">
              <a:extLst>
                <a:ext uri="{FF2B5EF4-FFF2-40B4-BE49-F238E27FC236}">
                  <a16:creationId xmlns:a16="http://schemas.microsoft.com/office/drawing/2014/main" id="{CA32FCD0-A7E7-4C56-B7E0-290FBC63E8CC}"/>
                </a:ext>
              </a:extLst>
            </p:cNvPr>
            <p:cNvSpPr/>
            <p:nvPr/>
          </p:nvSpPr>
          <p:spPr>
            <a:xfrm>
              <a:off x="3473582" y="2338188"/>
              <a:ext cx="1811146" cy="96061"/>
            </a:xfrm>
            <a:prstGeom prst="rect">
              <a:avLst/>
            </a:pr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r>
                <a:rPr lang="fr-FR" sz="700" dirty="0"/>
                <a:t>GAS STORAGE (GAS BAGS, HP STORAGE)</a:t>
              </a:r>
            </a:p>
          </p:txBody>
        </p:sp>
        <p:sp>
          <p:nvSpPr>
            <p:cNvPr id="24" name="Rectangle 23">
              <a:extLst>
                <a:ext uri="{FF2B5EF4-FFF2-40B4-BE49-F238E27FC236}">
                  <a16:creationId xmlns:a16="http://schemas.microsoft.com/office/drawing/2014/main" id="{318696E5-A1A7-44E8-B7EA-24B13DAA92E7}"/>
                </a:ext>
              </a:extLst>
            </p:cNvPr>
            <p:cNvSpPr/>
            <p:nvPr/>
          </p:nvSpPr>
          <p:spPr>
            <a:xfrm>
              <a:off x="3473582" y="2456568"/>
              <a:ext cx="1811146" cy="96061"/>
            </a:xfrm>
            <a:prstGeom prst="rect">
              <a:avLst/>
            </a:pr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r>
                <a:rPr lang="fr-FR" sz="700" dirty="0"/>
                <a:t>HP COMPRESSORS</a:t>
              </a:r>
            </a:p>
          </p:txBody>
        </p:sp>
        <p:sp>
          <p:nvSpPr>
            <p:cNvPr id="14" name="Rectangle 13">
              <a:extLst>
                <a:ext uri="{FF2B5EF4-FFF2-40B4-BE49-F238E27FC236}">
                  <a16:creationId xmlns:a16="http://schemas.microsoft.com/office/drawing/2014/main" id="{E68BBEBB-727D-439B-9248-C56ABD73E034}"/>
                </a:ext>
              </a:extLst>
            </p:cNvPr>
            <p:cNvSpPr/>
            <p:nvPr/>
          </p:nvSpPr>
          <p:spPr>
            <a:xfrm>
              <a:off x="2290044" y="1395091"/>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REFRIGERATOR (COLD BOX)</a:t>
              </a:r>
            </a:p>
          </p:txBody>
        </p:sp>
        <p:sp>
          <p:nvSpPr>
            <p:cNvPr id="15" name="Rectangle 14">
              <a:extLst>
                <a:ext uri="{FF2B5EF4-FFF2-40B4-BE49-F238E27FC236}">
                  <a16:creationId xmlns:a16="http://schemas.microsoft.com/office/drawing/2014/main" id="{587F9C64-FE5A-4F92-B8A2-DE290168DCC7}"/>
                </a:ext>
              </a:extLst>
            </p:cNvPr>
            <p:cNvSpPr/>
            <p:nvPr/>
          </p:nvSpPr>
          <p:spPr>
            <a:xfrm>
              <a:off x="2290044" y="1518038"/>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CYCLE COMPRESSOR</a:t>
              </a:r>
            </a:p>
          </p:txBody>
        </p:sp>
        <p:sp>
          <p:nvSpPr>
            <p:cNvPr id="16" name="Rectangle 15">
              <a:extLst>
                <a:ext uri="{FF2B5EF4-FFF2-40B4-BE49-F238E27FC236}">
                  <a16:creationId xmlns:a16="http://schemas.microsoft.com/office/drawing/2014/main" id="{99639355-101F-43BB-9560-672C3D929027}"/>
                </a:ext>
              </a:extLst>
            </p:cNvPr>
            <p:cNvSpPr/>
            <p:nvPr/>
          </p:nvSpPr>
          <p:spPr>
            <a:xfrm>
              <a:off x="2290044" y="1640985"/>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CRYOGENIC PURIFIER</a:t>
              </a:r>
            </a:p>
          </p:txBody>
        </p:sp>
        <p:sp>
          <p:nvSpPr>
            <p:cNvPr id="17" name="Rectangle 16">
              <a:extLst>
                <a:ext uri="{FF2B5EF4-FFF2-40B4-BE49-F238E27FC236}">
                  <a16:creationId xmlns:a16="http://schemas.microsoft.com/office/drawing/2014/main" id="{57DAF86E-B45A-4EA6-8BEA-FD0F761C2038}"/>
                </a:ext>
              </a:extLst>
            </p:cNvPr>
            <p:cNvSpPr/>
            <p:nvPr/>
          </p:nvSpPr>
          <p:spPr>
            <a:xfrm>
              <a:off x="2290044" y="1763932"/>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PURE GAS STORAGE</a:t>
              </a:r>
            </a:p>
          </p:txBody>
        </p:sp>
        <p:sp>
          <p:nvSpPr>
            <p:cNvPr id="18" name="Rectangle 17">
              <a:extLst>
                <a:ext uri="{FF2B5EF4-FFF2-40B4-BE49-F238E27FC236}">
                  <a16:creationId xmlns:a16="http://schemas.microsoft.com/office/drawing/2014/main" id="{FD51E130-1EB7-4A33-96A4-AB31325DF3E4}"/>
                </a:ext>
              </a:extLst>
            </p:cNvPr>
            <p:cNvSpPr/>
            <p:nvPr/>
          </p:nvSpPr>
          <p:spPr>
            <a:xfrm>
              <a:off x="2290044" y="1886879"/>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GAS ANALYSER</a:t>
              </a:r>
            </a:p>
          </p:txBody>
        </p:sp>
        <p:sp>
          <p:nvSpPr>
            <p:cNvPr id="19" name="Rectangle 18">
              <a:extLst>
                <a:ext uri="{FF2B5EF4-FFF2-40B4-BE49-F238E27FC236}">
                  <a16:creationId xmlns:a16="http://schemas.microsoft.com/office/drawing/2014/main" id="{27CCF745-FC1D-4287-BB81-53814F8BE1C4}"/>
                </a:ext>
              </a:extLst>
            </p:cNvPr>
            <p:cNvSpPr/>
            <p:nvPr/>
          </p:nvSpPr>
          <p:spPr>
            <a:xfrm>
              <a:off x="2290044" y="2142683"/>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PURIFICATION SYSTEM</a:t>
              </a:r>
            </a:p>
          </p:txBody>
        </p:sp>
        <p:sp>
          <p:nvSpPr>
            <p:cNvPr id="20" name="Rectangle 19">
              <a:extLst>
                <a:ext uri="{FF2B5EF4-FFF2-40B4-BE49-F238E27FC236}">
                  <a16:creationId xmlns:a16="http://schemas.microsoft.com/office/drawing/2014/main" id="{9BE8D74F-1449-495A-8897-42E4F5AF738E}"/>
                </a:ext>
              </a:extLst>
            </p:cNvPr>
            <p:cNvSpPr/>
            <p:nvPr/>
          </p:nvSpPr>
          <p:spPr>
            <a:xfrm>
              <a:off x="2290044" y="2354847"/>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HELIUM RECOVERY SYSTEM</a:t>
              </a:r>
            </a:p>
          </p:txBody>
        </p:sp>
        <p:sp>
          <p:nvSpPr>
            <p:cNvPr id="25" name="Rectangle 24">
              <a:extLst>
                <a:ext uri="{FF2B5EF4-FFF2-40B4-BE49-F238E27FC236}">
                  <a16:creationId xmlns:a16="http://schemas.microsoft.com/office/drawing/2014/main" id="{4E547ADA-510C-4610-8C04-418C4A6F9805}"/>
                </a:ext>
              </a:extLst>
            </p:cNvPr>
            <p:cNvSpPr/>
            <p:nvPr/>
          </p:nvSpPr>
          <p:spPr>
            <a:xfrm>
              <a:off x="2290044" y="2567012"/>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LIQUID STORAGE</a:t>
              </a:r>
            </a:p>
          </p:txBody>
        </p:sp>
        <p:sp>
          <p:nvSpPr>
            <p:cNvPr id="26" name="Rectangle 25">
              <a:extLst>
                <a:ext uri="{FF2B5EF4-FFF2-40B4-BE49-F238E27FC236}">
                  <a16:creationId xmlns:a16="http://schemas.microsoft.com/office/drawing/2014/main" id="{343085CC-69A8-4BC5-8982-7D6E0C8D3847}"/>
                </a:ext>
              </a:extLst>
            </p:cNvPr>
            <p:cNvSpPr/>
            <p:nvPr/>
          </p:nvSpPr>
          <p:spPr>
            <a:xfrm>
              <a:off x="2290044" y="5086785"/>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LN2 TANK</a:t>
              </a:r>
            </a:p>
          </p:txBody>
        </p:sp>
        <p:sp>
          <p:nvSpPr>
            <p:cNvPr id="27" name="Rectangle 26">
              <a:extLst>
                <a:ext uri="{FF2B5EF4-FFF2-40B4-BE49-F238E27FC236}">
                  <a16:creationId xmlns:a16="http://schemas.microsoft.com/office/drawing/2014/main" id="{FF95E343-05E0-42EA-928B-446D773AA467}"/>
                </a:ext>
              </a:extLst>
            </p:cNvPr>
            <p:cNvSpPr/>
            <p:nvPr/>
          </p:nvSpPr>
          <p:spPr>
            <a:xfrm>
              <a:off x="2283694" y="5270215"/>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LN2 DISTRIBUTION SYSTEM</a:t>
              </a:r>
            </a:p>
          </p:txBody>
        </p:sp>
        <p:sp>
          <p:nvSpPr>
            <p:cNvPr id="28" name="Rectangle 27">
              <a:extLst>
                <a:ext uri="{FF2B5EF4-FFF2-40B4-BE49-F238E27FC236}">
                  <a16:creationId xmlns:a16="http://schemas.microsoft.com/office/drawing/2014/main" id="{3BDDF38F-943B-4FA3-B879-F2CCA3B931D1}"/>
                </a:ext>
              </a:extLst>
            </p:cNvPr>
            <p:cNvSpPr/>
            <p:nvPr/>
          </p:nvSpPr>
          <p:spPr>
            <a:xfrm>
              <a:off x="2283694" y="2861393"/>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CRYOGENIC DISTRIBUTION LINES (CDL)</a:t>
              </a:r>
            </a:p>
          </p:txBody>
        </p:sp>
        <p:sp>
          <p:nvSpPr>
            <p:cNvPr id="29" name="Rectangle 28">
              <a:extLst>
                <a:ext uri="{FF2B5EF4-FFF2-40B4-BE49-F238E27FC236}">
                  <a16:creationId xmlns:a16="http://schemas.microsoft.com/office/drawing/2014/main" id="{E6C3F879-C765-4D56-8737-F0AB0CEF7A07}"/>
                </a:ext>
              </a:extLst>
            </p:cNvPr>
            <p:cNvSpPr/>
            <p:nvPr/>
          </p:nvSpPr>
          <p:spPr>
            <a:xfrm>
              <a:off x="2290044" y="2996792"/>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VALVE BOXES (VBs)</a:t>
              </a:r>
            </a:p>
          </p:txBody>
        </p:sp>
        <p:sp>
          <p:nvSpPr>
            <p:cNvPr id="30" name="Rectangle 29">
              <a:extLst>
                <a:ext uri="{FF2B5EF4-FFF2-40B4-BE49-F238E27FC236}">
                  <a16:creationId xmlns:a16="http://schemas.microsoft.com/office/drawing/2014/main" id="{7C3A6F2D-CF76-4A0D-B404-479D8AA702F4}"/>
                </a:ext>
              </a:extLst>
            </p:cNvPr>
            <p:cNvSpPr/>
            <p:nvPr/>
          </p:nvSpPr>
          <p:spPr>
            <a:xfrm>
              <a:off x="2283694" y="3132191"/>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AUXILIARY LINES (</a:t>
              </a:r>
              <a:r>
                <a:rPr lang="fr-FR" sz="700" dirty="0" err="1"/>
                <a:t>AuxL</a:t>
              </a:r>
              <a:r>
                <a:rPr lang="fr-FR" sz="700" dirty="0"/>
                <a:t>)</a:t>
              </a:r>
            </a:p>
          </p:txBody>
        </p:sp>
        <p:sp>
          <p:nvSpPr>
            <p:cNvPr id="31" name="Rectangle 30">
              <a:extLst>
                <a:ext uri="{FF2B5EF4-FFF2-40B4-BE49-F238E27FC236}">
                  <a16:creationId xmlns:a16="http://schemas.microsoft.com/office/drawing/2014/main" id="{A0B66ADF-31D8-4DBB-89F1-CC6ECCF0EFB8}"/>
                </a:ext>
              </a:extLst>
            </p:cNvPr>
            <p:cNvSpPr/>
            <p:nvPr/>
          </p:nvSpPr>
          <p:spPr>
            <a:xfrm>
              <a:off x="2290044" y="3267589"/>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END BOX (EB)? TBD</a:t>
              </a:r>
            </a:p>
          </p:txBody>
        </p:sp>
        <p:sp>
          <p:nvSpPr>
            <p:cNvPr id="32" name="Rectangle 31">
              <a:extLst>
                <a:ext uri="{FF2B5EF4-FFF2-40B4-BE49-F238E27FC236}">
                  <a16:creationId xmlns:a16="http://schemas.microsoft.com/office/drawing/2014/main" id="{8BD81DA9-5518-4E8C-A87F-76B8D3E61477}"/>
                </a:ext>
              </a:extLst>
            </p:cNvPr>
            <p:cNvSpPr/>
            <p:nvPr/>
          </p:nvSpPr>
          <p:spPr>
            <a:xfrm>
              <a:off x="2290044" y="3578314"/>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SENSORS </a:t>
              </a:r>
            </a:p>
          </p:txBody>
        </p:sp>
        <p:sp>
          <p:nvSpPr>
            <p:cNvPr id="33" name="Rectangle 32">
              <a:extLst>
                <a:ext uri="{FF2B5EF4-FFF2-40B4-BE49-F238E27FC236}">
                  <a16:creationId xmlns:a16="http://schemas.microsoft.com/office/drawing/2014/main" id="{B944169B-6382-427E-AD49-269BE3FCC27E}"/>
                </a:ext>
              </a:extLst>
            </p:cNvPr>
            <p:cNvSpPr/>
            <p:nvPr/>
          </p:nvSpPr>
          <p:spPr>
            <a:xfrm>
              <a:off x="2290044" y="3710063"/>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PLC</a:t>
              </a:r>
            </a:p>
          </p:txBody>
        </p:sp>
        <p:sp>
          <p:nvSpPr>
            <p:cNvPr id="34" name="Rectangle 33">
              <a:extLst>
                <a:ext uri="{FF2B5EF4-FFF2-40B4-BE49-F238E27FC236}">
                  <a16:creationId xmlns:a16="http://schemas.microsoft.com/office/drawing/2014/main" id="{BF1DEF3E-C739-4138-A122-B19D6DFC0B76}"/>
                </a:ext>
              </a:extLst>
            </p:cNvPr>
            <p:cNvSpPr/>
            <p:nvPr/>
          </p:nvSpPr>
          <p:spPr>
            <a:xfrm>
              <a:off x="2290044" y="3841812"/>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SIGNAL CONDITIONERS</a:t>
              </a:r>
            </a:p>
          </p:txBody>
        </p:sp>
        <p:sp>
          <p:nvSpPr>
            <p:cNvPr id="35" name="Rectangle 34">
              <a:extLst>
                <a:ext uri="{FF2B5EF4-FFF2-40B4-BE49-F238E27FC236}">
                  <a16:creationId xmlns:a16="http://schemas.microsoft.com/office/drawing/2014/main" id="{DA76088C-A9F0-4CA2-AFD9-2407B92977C5}"/>
                </a:ext>
              </a:extLst>
            </p:cNvPr>
            <p:cNvSpPr/>
            <p:nvPr/>
          </p:nvSpPr>
          <p:spPr>
            <a:xfrm>
              <a:off x="2290044" y="3973562"/>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CABLES AND SIGNAL ROUTING</a:t>
              </a:r>
            </a:p>
          </p:txBody>
        </p:sp>
        <p:sp>
          <p:nvSpPr>
            <p:cNvPr id="36" name="Rectangle 35">
              <a:extLst>
                <a:ext uri="{FF2B5EF4-FFF2-40B4-BE49-F238E27FC236}">
                  <a16:creationId xmlns:a16="http://schemas.microsoft.com/office/drawing/2014/main" id="{6747E345-34C4-4AED-81FA-E744CC1FC296}"/>
                </a:ext>
              </a:extLst>
            </p:cNvPr>
            <p:cNvSpPr/>
            <p:nvPr/>
          </p:nvSpPr>
          <p:spPr>
            <a:xfrm>
              <a:off x="2290044" y="4421545"/>
              <a:ext cx="1620646" cy="96061"/>
            </a:xfrm>
            <a:prstGeom prst="rect">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700" dirty="0"/>
                <a:t>E.G. POWER GENERATOR SYSTEMS</a:t>
              </a:r>
            </a:p>
          </p:txBody>
        </p:sp>
        <p:sp>
          <p:nvSpPr>
            <p:cNvPr id="8" name="Rectangle 7">
              <a:extLst>
                <a:ext uri="{FF2B5EF4-FFF2-40B4-BE49-F238E27FC236}">
                  <a16:creationId xmlns:a16="http://schemas.microsoft.com/office/drawing/2014/main" id="{D291C070-C87E-4F7C-B126-8C446D6EBCA6}"/>
                </a:ext>
              </a:extLst>
            </p:cNvPr>
            <p:cNvSpPr/>
            <p:nvPr/>
          </p:nvSpPr>
          <p:spPr>
            <a:xfrm>
              <a:off x="1355316" y="1434503"/>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algn="ctr"/>
              <a:r>
                <a:rPr lang="fr-FR" sz="800" dirty="0"/>
                <a:t>CRYOPLANT</a:t>
              </a:r>
            </a:p>
          </p:txBody>
        </p:sp>
        <p:sp>
          <p:nvSpPr>
            <p:cNvPr id="9" name="Rectangle 8">
              <a:extLst>
                <a:ext uri="{FF2B5EF4-FFF2-40B4-BE49-F238E27FC236}">
                  <a16:creationId xmlns:a16="http://schemas.microsoft.com/office/drawing/2014/main" id="{240D7246-371D-43D1-B86F-9FEEEDD95F73}"/>
                </a:ext>
              </a:extLst>
            </p:cNvPr>
            <p:cNvSpPr/>
            <p:nvPr/>
          </p:nvSpPr>
          <p:spPr>
            <a:xfrm>
              <a:off x="1355316" y="2149014"/>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lvl="0" algn="ctr" defTabSz="311150">
                <a:lnSpc>
                  <a:spcPct val="90000"/>
                </a:lnSpc>
                <a:spcBef>
                  <a:spcPct val="0"/>
                </a:spcBef>
                <a:spcAft>
                  <a:spcPct val="35000"/>
                </a:spcAft>
              </a:pPr>
              <a:r>
                <a:rPr lang="fr-FR" sz="800" dirty="0"/>
                <a:t>HELIUM RECOVERY, PURIFICATION AND STORAGE SYSTEM</a:t>
              </a:r>
            </a:p>
            <a:p>
              <a:pPr lvl="0" algn="ctr" defTabSz="311150">
                <a:lnSpc>
                  <a:spcPct val="90000"/>
                </a:lnSpc>
                <a:spcBef>
                  <a:spcPct val="0"/>
                </a:spcBef>
                <a:spcAft>
                  <a:spcPct val="35000"/>
                </a:spcAft>
              </a:pPr>
              <a:r>
                <a:rPr lang="fr-FR" sz="800" dirty="0"/>
                <a:t>(HERECPUSS)</a:t>
              </a:r>
            </a:p>
          </p:txBody>
        </p:sp>
        <p:sp>
          <p:nvSpPr>
            <p:cNvPr id="10" name="Rectangle 9">
              <a:extLst>
                <a:ext uri="{FF2B5EF4-FFF2-40B4-BE49-F238E27FC236}">
                  <a16:creationId xmlns:a16="http://schemas.microsoft.com/office/drawing/2014/main" id="{724052E6-876C-4D6A-96AC-4B8F10153D5A}"/>
                </a:ext>
              </a:extLst>
            </p:cNvPr>
            <p:cNvSpPr/>
            <p:nvPr/>
          </p:nvSpPr>
          <p:spPr>
            <a:xfrm>
              <a:off x="1355315" y="2863525"/>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lvl="0" algn="ctr" defTabSz="311150">
                <a:lnSpc>
                  <a:spcPct val="90000"/>
                </a:lnSpc>
                <a:spcBef>
                  <a:spcPct val="0"/>
                </a:spcBef>
                <a:spcAft>
                  <a:spcPct val="35000"/>
                </a:spcAft>
              </a:pPr>
              <a:r>
                <a:rPr lang="fr-FR" sz="800" dirty="0"/>
                <a:t>CRYOGENIC DISTRIBUTION SYSTEM</a:t>
              </a:r>
            </a:p>
            <a:p>
              <a:pPr lvl="0" algn="ctr" defTabSz="311150">
                <a:lnSpc>
                  <a:spcPct val="90000"/>
                </a:lnSpc>
                <a:spcBef>
                  <a:spcPct val="0"/>
                </a:spcBef>
                <a:spcAft>
                  <a:spcPct val="35000"/>
                </a:spcAft>
              </a:pPr>
              <a:r>
                <a:rPr lang="fr-FR" sz="800" dirty="0"/>
                <a:t>(CDS)</a:t>
              </a:r>
            </a:p>
          </p:txBody>
        </p:sp>
        <p:sp>
          <p:nvSpPr>
            <p:cNvPr id="11" name="Rectangle 10">
              <a:extLst>
                <a:ext uri="{FF2B5EF4-FFF2-40B4-BE49-F238E27FC236}">
                  <a16:creationId xmlns:a16="http://schemas.microsoft.com/office/drawing/2014/main" id="{8AB77022-3D7B-49F6-A9D0-39C3139B5505}"/>
                </a:ext>
              </a:extLst>
            </p:cNvPr>
            <p:cNvSpPr/>
            <p:nvPr/>
          </p:nvSpPr>
          <p:spPr>
            <a:xfrm>
              <a:off x="1355315" y="3578035"/>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lvl="0" algn="ctr" defTabSz="311150">
                <a:lnSpc>
                  <a:spcPct val="90000"/>
                </a:lnSpc>
                <a:spcBef>
                  <a:spcPct val="0"/>
                </a:spcBef>
                <a:spcAft>
                  <a:spcPct val="35000"/>
                </a:spcAft>
              </a:pPr>
              <a:r>
                <a:rPr lang="fr-FR" sz="800" dirty="0"/>
                <a:t>CONTROL AND CONTROL SYSTEM</a:t>
              </a:r>
            </a:p>
            <a:p>
              <a:pPr lvl="0" algn="ctr" defTabSz="311150">
                <a:lnSpc>
                  <a:spcPct val="90000"/>
                </a:lnSpc>
                <a:spcBef>
                  <a:spcPct val="0"/>
                </a:spcBef>
                <a:spcAft>
                  <a:spcPct val="35000"/>
                </a:spcAft>
              </a:pPr>
              <a:r>
                <a:rPr lang="fr-FR" sz="800" dirty="0"/>
                <a:t>(CC)</a:t>
              </a:r>
            </a:p>
          </p:txBody>
        </p:sp>
        <p:sp>
          <p:nvSpPr>
            <p:cNvPr id="12" name="Rectangle 11">
              <a:extLst>
                <a:ext uri="{FF2B5EF4-FFF2-40B4-BE49-F238E27FC236}">
                  <a16:creationId xmlns:a16="http://schemas.microsoft.com/office/drawing/2014/main" id="{5EC224A9-D29E-4A3F-87A9-EDABB461D898}"/>
                </a:ext>
              </a:extLst>
            </p:cNvPr>
            <p:cNvSpPr/>
            <p:nvPr/>
          </p:nvSpPr>
          <p:spPr>
            <a:xfrm>
              <a:off x="1355698" y="4292545"/>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lvl="0" algn="ctr" defTabSz="311150">
                <a:lnSpc>
                  <a:spcPct val="90000"/>
                </a:lnSpc>
                <a:spcBef>
                  <a:spcPct val="0"/>
                </a:spcBef>
                <a:spcAft>
                  <a:spcPct val="35000"/>
                </a:spcAft>
              </a:pPr>
              <a:r>
                <a:rPr lang="fr-FR" sz="800" dirty="0"/>
                <a:t>BACK-UP SYSTEMS</a:t>
              </a:r>
            </a:p>
          </p:txBody>
        </p:sp>
        <p:sp>
          <p:nvSpPr>
            <p:cNvPr id="13" name="Rectangle 12">
              <a:extLst>
                <a:ext uri="{FF2B5EF4-FFF2-40B4-BE49-F238E27FC236}">
                  <a16:creationId xmlns:a16="http://schemas.microsoft.com/office/drawing/2014/main" id="{A9A2DF63-194B-431B-AE50-CCA3C522378B}"/>
                </a:ext>
              </a:extLst>
            </p:cNvPr>
            <p:cNvSpPr/>
            <p:nvPr/>
          </p:nvSpPr>
          <p:spPr>
            <a:xfrm>
              <a:off x="1355315" y="5007055"/>
              <a:ext cx="1006353" cy="50317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lvl="0" algn="ctr" defTabSz="311150">
                <a:lnSpc>
                  <a:spcPct val="90000"/>
                </a:lnSpc>
                <a:spcBef>
                  <a:spcPct val="0"/>
                </a:spcBef>
                <a:spcAft>
                  <a:spcPct val="35000"/>
                </a:spcAft>
              </a:pPr>
              <a:r>
                <a:rPr lang="fr-FR" sz="800" dirty="0"/>
                <a:t>LN2 </a:t>
              </a:r>
              <a:r>
                <a:rPr lang="fr-FR" sz="800" dirty="0" err="1"/>
                <a:t>suply</a:t>
              </a:r>
              <a:r>
                <a:rPr lang="fr-FR" sz="800" dirty="0"/>
                <a:t> system?</a:t>
              </a:r>
            </a:p>
            <a:p>
              <a:pPr lvl="0" algn="ctr" defTabSz="311150">
                <a:lnSpc>
                  <a:spcPct val="90000"/>
                </a:lnSpc>
                <a:spcBef>
                  <a:spcPct val="0"/>
                </a:spcBef>
                <a:spcAft>
                  <a:spcPct val="35000"/>
                </a:spcAft>
              </a:pPr>
              <a:r>
                <a:rPr lang="fr-FR" sz="800" dirty="0"/>
                <a:t>TBD</a:t>
              </a:r>
            </a:p>
          </p:txBody>
        </p:sp>
      </p:grpSp>
      <p:pic>
        <p:nvPicPr>
          <p:cNvPr id="40" name="Picture 4" descr="D:\TRAVAIL\SUPRATECH\LIQUEFACTEUR\PHOTOS_SUPRATECH_LIQUE\cadres.jpg">
            <a:extLst>
              <a:ext uri="{FF2B5EF4-FFF2-40B4-BE49-F238E27FC236}">
                <a16:creationId xmlns:a16="http://schemas.microsoft.com/office/drawing/2014/main" id="{0DCEEFD9-B086-41F4-B730-2A9F31A008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3336586" y="2026117"/>
            <a:ext cx="773999" cy="581899"/>
          </a:xfrm>
          <a:prstGeom prst="rect">
            <a:avLst/>
          </a:prstGeom>
          <a:noFill/>
          <a:ln w="9525">
            <a:noFill/>
            <a:miter lim="800000"/>
            <a:headEnd/>
            <a:tailEnd/>
          </a:ln>
        </p:spPr>
      </p:pic>
      <p:pic>
        <p:nvPicPr>
          <p:cNvPr id="41" name="Picture 2" descr="D:\TRAVAIL\SUPRATECH\LIQUEFACTEUR\PHOTOS_SUPRATECH_LIQUE\liqué.jpg">
            <a:extLst>
              <a:ext uri="{FF2B5EF4-FFF2-40B4-BE49-F238E27FC236}">
                <a16:creationId xmlns:a16="http://schemas.microsoft.com/office/drawing/2014/main" id="{D6A682D3-BC99-4C3F-84B1-98F340EA7C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9989" y="1370774"/>
            <a:ext cx="873616" cy="655343"/>
          </a:xfrm>
          <a:prstGeom prst="rect">
            <a:avLst/>
          </a:prstGeom>
          <a:noFill/>
          <a:ln w="9525">
            <a:noFill/>
            <a:miter lim="800000"/>
            <a:headEnd/>
            <a:tailEnd/>
          </a:ln>
        </p:spPr>
      </p:pic>
      <p:pic>
        <p:nvPicPr>
          <p:cNvPr id="42" name="Image 41">
            <a:extLst>
              <a:ext uri="{FF2B5EF4-FFF2-40B4-BE49-F238E27FC236}">
                <a16:creationId xmlns:a16="http://schemas.microsoft.com/office/drawing/2014/main" id="{DB89600B-0E24-4BB1-9D29-4F363158F7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811846" y="2689530"/>
            <a:ext cx="1006353" cy="850592"/>
          </a:xfrm>
          <a:prstGeom prst="rect">
            <a:avLst/>
          </a:prstGeom>
          <a:noFill/>
        </p:spPr>
      </p:pic>
      <p:sp>
        <p:nvSpPr>
          <p:cNvPr id="43" name="Espace réservé de la date 3">
            <a:extLst>
              <a:ext uri="{FF2B5EF4-FFF2-40B4-BE49-F238E27FC236}">
                <a16:creationId xmlns:a16="http://schemas.microsoft.com/office/drawing/2014/main" id="{39BCA745-4E20-384E-A01F-D3E1836CEF62}"/>
              </a:ext>
            </a:extLst>
          </p:cNvPr>
          <p:cNvSpPr>
            <a:spLocks noGrp="1"/>
          </p:cNvSpPr>
          <p:nvPr>
            <p:ph type="dt" sz="half" idx="10"/>
          </p:nvPr>
        </p:nvSpPr>
        <p:spPr>
          <a:xfrm>
            <a:off x="201812" y="5714820"/>
            <a:ext cx="2411556" cy="322263"/>
          </a:xfrm>
        </p:spPr>
        <p:txBody>
          <a:bodyPr/>
          <a:lstStyle/>
          <a:p>
            <a:r>
              <a:rPr lang="fr-FR" dirty="0"/>
              <a:t>06/04/2020</a:t>
            </a:r>
          </a:p>
        </p:txBody>
      </p:sp>
      <p:sp>
        <p:nvSpPr>
          <p:cNvPr id="44" name="Espace réservé du pied de page 4">
            <a:extLst>
              <a:ext uri="{FF2B5EF4-FFF2-40B4-BE49-F238E27FC236}">
                <a16:creationId xmlns:a16="http://schemas.microsoft.com/office/drawing/2014/main" id="{88C1AFD8-8BF7-2C45-B728-825D0131AD27}"/>
              </a:ext>
            </a:extLst>
          </p:cNvPr>
          <p:cNvSpPr>
            <a:spLocks noGrp="1"/>
          </p:cNvSpPr>
          <p:nvPr>
            <p:ph type="ftr" sz="quarter" idx="11"/>
          </p:nvPr>
        </p:nvSpPr>
        <p:spPr>
          <a:xfrm>
            <a:off x="2938116" y="5714820"/>
            <a:ext cx="4896544" cy="322263"/>
          </a:xfrm>
        </p:spPr>
        <p:txBody>
          <a:bodyPr/>
          <a:lstStyle/>
          <a:p>
            <a:r>
              <a:rPr lang="fr-FR" dirty="0"/>
              <a:t>PERLE Collaboration Meeting – Orsay </a:t>
            </a:r>
          </a:p>
        </p:txBody>
      </p:sp>
    </p:spTree>
    <p:extLst>
      <p:ext uri="{BB962C8B-B14F-4D97-AF65-F5344CB8AC3E}">
        <p14:creationId xmlns:p14="http://schemas.microsoft.com/office/powerpoint/2010/main" val="39067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3" name="Espace réservé du texte 2"/>
          <p:cNvSpPr>
            <a:spLocks noGrp="1"/>
          </p:cNvSpPr>
          <p:nvPr>
            <p:ph type="body" idx="1"/>
          </p:nvPr>
        </p:nvSpPr>
        <p:spPr>
          <a:xfrm>
            <a:off x="608498" y="1085529"/>
            <a:ext cx="9865096" cy="4176463"/>
          </a:xfrm>
        </p:spPr>
        <p:txBody>
          <a:bodyPr>
            <a:normAutofit/>
          </a:bodyPr>
          <a:lstStyle/>
          <a:p>
            <a:pPr marL="285750" indent="-285750">
              <a:buFont typeface="Courier New" panose="02070309020205020404" pitchFamily="49" charset="0"/>
              <a:buChar char="o"/>
            </a:pPr>
            <a:r>
              <a:rPr lang="fr-FR" sz="2000" dirty="0"/>
              <a:t>Aspect prévention des risques du projet pris en charge par le Service Prévention des Risques </a:t>
            </a:r>
            <a:r>
              <a:rPr lang="fr-FR" sz="2000" dirty="0" err="1"/>
              <a:t>IJCLab</a:t>
            </a:r>
            <a:endParaRPr lang="fr-FR" sz="2000" dirty="0"/>
          </a:p>
          <a:p>
            <a:pPr marL="742950" lvl="1" indent="-285750">
              <a:buFont typeface="Wingdings" pitchFamily="2" charset="2"/>
              <a:buChar char="§"/>
            </a:pPr>
            <a:r>
              <a:rPr lang="fr-FR" dirty="0"/>
              <a:t>Inventaire et évaluation des risques : les principaux</a:t>
            </a:r>
          </a:p>
          <a:p>
            <a:pPr marL="742950" lvl="1" indent="-285750">
              <a:buFont typeface="Wingdings" pitchFamily="2" charset="2"/>
              <a:buChar char="§"/>
            </a:pPr>
            <a:endParaRPr lang="fr-FR" dirty="0"/>
          </a:p>
          <a:p>
            <a:pPr lvl="1"/>
            <a:endParaRPr lang="fr-FR" dirty="0"/>
          </a:p>
          <a:p>
            <a:pPr marL="742950" lvl="1" indent="-285750">
              <a:buFont typeface="Wingdings" pitchFamily="2" charset="2"/>
              <a:buChar char="§"/>
            </a:pPr>
            <a:r>
              <a:rPr lang="fr-FR" dirty="0"/>
              <a:t>L’action du SPR se répartit pour l’instant sur deux aspects :</a:t>
            </a:r>
          </a:p>
          <a:p>
            <a:pPr lvl="1"/>
            <a:r>
              <a:rPr lang="fr-FR" dirty="0"/>
              <a:t>     - Implantation du canon DC GUN dans l’IGLOO</a:t>
            </a:r>
          </a:p>
          <a:p>
            <a:pPr lvl="1"/>
            <a:r>
              <a:rPr lang="fr-FR" dirty="0"/>
              <a:t>     - Calculs de dimensionnements de blindages radiologiques pour l’accélérateur dans le hall SUPER ACO</a:t>
            </a:r>
          </a:p>
          <a:p>
            <a:pPr marL="800100" lvl="1" indent="-342900">
              <a:buFont typeface="Wingdings" panose="05000000000000000000" pitchFamily="2" charset="2"/>
              <a:buChar char="§"/>
            </a:pPr>
            <a:r>
              <a:rPr lang="fr-FR" dirty="0"/>
              <a:t>Deux agents du service impliqués à ce stade : F. </a:t>
            </a:r>
            <a:r>
              <a:rPr lang="fr-FR" dirty="0" err="1"/>
              <a:t>Razafimamonjy</a:t>
            </a:r>
            <a:r>
              <a:rPr lang="fr-FR" dirty="0"/>
              <a:t>, S. Wurth</a:t>
            </a:r>
          </a:p>
          <a:p>
            <a:pPr marL="800100" lvl="1" indent="-342900">
              <a:buFont typeface="Wingdings" panose="05000000000000000000" pitchFamily="2" charset="2"/>
              <a:buChar char="§"/>
            </a:pPr>
            <a:r>
              <a:rPr lang="fr-FR" dirty="0"/>
              <a:t>Les activités de ce WP ne peuvent se faire qu’en interaction avec les autres acteurs et pour l’instant en particulier avec le bureau d’étude et les agents du WP DC GUN</a:t>
            </a:r>
          </a:p>
          <a:p>
            <a:pPr lvl="1"/>
            <a:endParaRPr lang="fr-FR" dirty="0"/>
          </a:p>
        </p:txBody>
      </p:sp>
      <p:sp>
        <p:nvSpPr>
          <p:cNvPr id="7" name="Espace réservé de la date 6"/>
          <p:cNvSpPr>
            <a:spLocks noGrp="1"/>
          </p:cNvSpPr>
          <p:nvPr>
            <p:ph type="dt" sz="half" idx="10"/>
          </p:nvPr>
        </p:nvSpPr>
        <p:spPr/>
        <p:txBody>
          <a:bodyPr/>
          <a:lstStyle/>
          <a:p>
            <a:r>
              <a:rPr lang="fr-FR" dirty="0"/>
              <a:t>06/04/2022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9</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pic>
        <p:nvPicPr>
          <p:cNvPr id="14" name="Image 13" descr="radioactif.gif">
            <a:extLst>
              <a:ext uri="{FF2B5EF4-FFF2-40B4-BE49-F238E27FC236}">
                <a16:creationId xmlns:a16="http://schemas.microsoft.com/office/drawing/2014/main" id="{6D69A2C6-CA2B-4C79-AF67-701950D97E53}"/>
              </a:ext>
            </a:extLst>
          </p:cNvPr>
          <p:cNvPicPr>
            <a:picLocks noChangeAspect="1"/>
          </p:cNvPicPr>
          <p:nvPr/>
        </p:nvPicPr>
        <p:blipFill>
          <a:blip r:embed="rId3" cstate="print"/>
          <a:stretch>
            <a:fillRect/>
          </a:stretch>
        </p:blipFill>
        <p:spPr>
          <a:xfrm>
            <a:off x="1757406" y="2101845"/>
            <a:ext cx="532638" cy="457200"/>
          </a:xfrm>
          <a:prstGeom prst="rect">
            <a:avLst/>
          </a:prstGeom>
        </p:spPr>
      </p:pic>
      <p:pic>
        <p:nvPicPr>
          <p:cNvPr id="15" name="Image 14" descr="laser.gif">
            <a:extLst>
              <a:ext uri="{FF2B5EF4-FFF2-40B4-BE49-F238E27FC236}">
                <a16:creationId xmlns:a16="http://schemas.microsoft.com/office/drawing/2014/main" id="{A8DE2698-79B8-4783-955C-ECE0B8DCFEDE}"/>
              </a:ext>
            </a:extLst>
          </p:cNvPr>
          <p:cNvPicPr>
            <a:picLocks noChangeAspect="1"/>
          </p:cNvPicPr>
          <p:nvPr/>
        </p:nvPicPr>
        <p:blipFill>
          <a:blip r:embed="rId4" cstate="print"/>
          <a:stretch>
            <a:fillRect/>
          </a:stretch>
        </p:blipFill>
        <p:spPr>
          <a:xfrm>
            <a:off x="2434059" y="2109245"/>
            <a:ext cx="532638" cy="457200"/>
          </a:xfrm>
          <a:prstGeom prst="rect">
            <a:avLst/>
          </a:prstGeom>
        </p:spPr>
      </p:pic>
      <p:pic>
        <p:nvPicPr>
          <p:cNvPr id="16" name="Image 15">
            <a:extLst>
              <a:ext uri="{FF2B5EF4-FFF2-40B4-BE49-F238E27FC236}">
                <a16:creationId xmlns:a16="http://schemas.microsoft.com/office/drawing/2014/main" id="{7439AB96-DD63-4686-99EF-4B2DB57B8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323" y="2169538"/>
            <a:ext cx="457200" cy="457200"/>
          </a:xfrm>
          <a:prstGeom prst="rect">
            <a:avLst/>
          </a:prstGeom>
        </p:spPr>
      </p:pic>
      <p:pic>
        <p:nvPicPr>
          <p:cNvPr id="17" name="Image 16">
            <a:extLst>
              <a:ext uri="{FF2B5EF4-FFF2-40B4-BE49-F238E27FC236}">
                <a16:creationId xmlns:a16="http://schemas.microsoft.com/office/drawing/2014/main" id="{BDC08446-63C7-4EF7-A3F6-62482535F4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523" y="2131772"/>
            <a:ext cx="526446" cy="526446"/>
          </a:xfrm>
          <a:prstGeom prst="rect">
            <a:avLst/>
          </a:prstGeom>
        </p:spPr>
      </p:pic>
      <p:pic>
        <p:nvPicPr>
          <p:cNvPr id="18" name="Image 17">
            <a:extLst>
              <a:ext uri="{FF2B5EF4-FFF2-40B4-BE49-F238E27FC236}">
                <a16:creationId xmlns:a16="http://schemas.microsoft.com/office/drawing/2014/main" id="{EED8E824-2D10-47DC-A72D-63DA6F2512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0809" y="2161035"/>
            <a:ext cx="501557" cy="501557"/>
          </a:xfrm>
          <a:prstGeom prst="rect">
            <a:avLst/>
          </a:prstGeom>
        </p:spPr>
      </p:pic>
      <p:pic>
        <p:nvPicPr>
          <p:cNvPr id="19" name="Image 18">
            <a:extLst>
              <a:ext uri="{FF2B5EF4-FFF2-40B4-BE49-F238E27FC236}">
                <a16:creationId xmlns:a16="http://schemas.microsoft.com/office/drawing/2014/main" id="{051F08AF-CBE8-4AE8-A1D6-CF8C93AF41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324" y="2115611"/>
            <a:ext cx="609300" cy="609300"/>
          </a:xfrm>
          <a:prstGeom prst="rect">
            <a:avLst/>
          </a:prstGeom>
        </p:spPr>
      </p:pic>
      <p:pic>
        <p:nvPicPr>
          <p:cNvPr id="20" name="Image 19">
            <a:extLst>
              <a:ext uri="{FF2B5EF4-FFF2-40B4-BE49-F238E27FC236}">
                <a16:creationId xmlns:a16="http://schemas.microsoft.com/office/drawing/2014/main" id="{05C5708D-77A4-4109-BD33-F3E180B97A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2667" y="2090206"/>
            <a:ext cx="468000" cy="468000"/>
          </a:xfrm>
          <a:prstGeom prst="rect">
            <a:avLst/>
          </a:prstGeom>
        </p:spPr>
      </p:pic>
      <p:pic>
        <p:nvPicPr>
          <p:cNvPr id="21" name="Image 20">
            <a:extLst>
              <a:ext uri="{FF2B5EF4-FFF2-40B4-BE49-F238E27FC236}">
                <a16:creationId xmlns:a16="http://schemas.microsoft.com/office/drawing/2014/main" id="{84EB2507-58A8-4D23-B4C8-F0FBFB651B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2255" y="2169538"/>
            <a:ext cx="457200" cy="457200"/>
          </a:xfrm>
          <a:prstGeom prst="rect">
            <a:avLst/>
          </a:prstGeom>
        </p:spPr>
      </p:pic>
      <p:pic>
        <p:nvPicPr>
          <p:cNvPr id="22" name="Image 21">
            <a:extLst>
              <a:ext uri="{FF2B5EF4-FFF2-40B4-BE49-F238E27FC236}">
                <a16:creationId xmlns:a16="http://schemas.microsoft.com/office/drawing/2014/main" id="{FDC62357-AF8E-4CA9-8BB9-C9686B8058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9756" y="2131772"/>
            <a:ext cx="457200" cy="457200"/>
          </a:xfrm>
          <a:prstGeom prst="rect">
            <a:avLst/>
          </a:prstGeom>
        </p:spPr>
      </p:pic>
    </p:spTree>
    <p:extLst>
      <p:ext uri="{BB962C8B-B14F-4D97-AF65-F5344CB8AC3E}">
        <p14:creationId xmlns:p14="http://schemas.microsoft.com/office/powerpoint/2010/main" val="4026314713"/>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15544</TotalTime>
  <Words>1690</Words>
  <Application>Microsoft Macintosh PowerPoint</Application>
  <PresentationFormat>Personnalisé</PresentationFormat>
  <Paragraphs>255</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Courier New</vt:lpstr>
      <vt:lpstr>Wingdings</vt:lpstr>
      <vt:lpstr>1_modele-IJCLAb-powerpoint</vt:lpstr>
      <vt:lpstr>Work Package 2 : Accelerator Design</vt:lpstr>
      <vt:lpstr>Work Package 2 : Accelerator Design</vt:lpstr>
      <vt:lpstr>Work Package 3 : DC photogun</vt:lpstr>
      <vt:lpstr>WP3 : contributors</vt:lpstr>
      <vt:lpstr>WP3 : work plan</vt:lpstr>
      <vt:lpstr>WP3 : tentative schedule</vt:lpstr>
      <vt:lpstr>Workpackage 5 : Cryogenics </vt:lpstr>
      <vt:lpstr>Workpackage 6 : Cryogenics </vt:lpstr>
      <vt:lpstr>Nouvelles du WP9 : Prévention des risques</vt:lpstr>
      <vt:lpstr>Nouvelles du WP9 : Prévention des risques</vt:lpstr>
      <vt:lpstr>Nouvelles du WP9 : Prévention des risques</vt:lpstr>
      <vt:lpstr>Nouvelles du WP9 : Prévention des risques</vt:lpstr>
      <vt:lpstr>Nouvelles du WP9 : Prévention des risques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Walid Kaabi</cp:lastModifiedBy>
  <cp:revision>1559</cp:revision>
  <dcterms:created xsi:type="dcterms:W3CDTF">2011-03-09T16:37:49Z</dcterms:created>
  <dcterms:modified xsi:type="dcterms:W3CDTF">2022-04-06T12:53:06Z</dcterms:modified>
</cp:coreProperties>
</file>