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12"/>
  </p:notesMasterIdLst>
  <p:sldIdLst>
    <p:sldId id="269" r:id="rId2"/>
    <p:sldId id="270" r:id="rId3"/>
    <p:sldId id="263" r:id="rId4"/>
    <p:sldId id="267" r:id="rId5"/>
    <p:sldId id="264" r:id="rId6"/>
    <p:sldId id="265" r:id="rId7"/>
    <p:sldId id="272" r:id="rId8"/>
    <p:sldId id="266" r:id="rId9"/>
    <p:sldId id="268" r:id="rId10"/>
    <p:sldId id="271" r:id="rId11"/>
  </p:sldIdLst>
  <p:sldSz cx="10772775" cy="6059488"/>
  <p:notesSz cx="6858000" cy="9144000"/>
  <p:defaultTextStyle>
    <a:defPPr>
      <a:defRPr lang="fr-FR"/>
    </a:defPPr>
    <a:lvl1pPr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1650" indent="-44450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4888" indent="-90488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8125" indent="-13652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9775" indent="-18097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09">
          <p15:clr>
            <a:srgbClr val="A4A3A4"/>
          </p15:clr>
        </p15:guide>
        <p15:guide id="2" pos="339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5314"/>
    <a:srgbClr val="456487"/>
    <a:srgbClr val="00294B"/>
    <a:srgbClr val="FF6700"/>
    <a:srgbClr val="6600CC"/>
    <a:srgbClr val="511F74"/>
    <a:srgbClr val="7A286A"/>
    <a:srgbClr val="DF8A2D"/>
    <a:srgbClr val="F39200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23" autoAdjust="0"/>
    <p:restoredTop sz="96291" autoAdjust="0"/>
  </p:normalViewPr>
  <p:slideViewPr>
    <p:cSldViewPr>
      <p:cViewPr varScale="1">
        <p:scale>
          <a:sx n="149" d="100"/>
          <a:sy n="149" d="100"/>
        </p:scale>
        <p:origin x="624" y="168"/>
      </p:cViewPr>
      <p:guideLst>
        <p:guide orient="horz" pos="1909"/>
        <p:guide pos="33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6" d="100"/>
          <a:sy n="96" d="100"/>
        </p:scale>
        <p:origin x="3688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/>
              <a:pPr>
                <a:defRPr/>
              </a:pPr>
              <a:t>07/04/2022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952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logo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0257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7070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2562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ijc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208911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3263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0620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680099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5913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614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065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7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6109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01/03/2020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46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1" r:id="rId3"/>
    <p:sldLayoutId id="2147483708" r:id="rId4"/>
    <p:sldLayoutId id="2147483709" r:id="rId5"/>
    <p:sldLayoutId id="2147483702" r:id="rId6"/>
    <p:sldLayoutId id="2147483703" r:id="rId7"/>
    <p:sldLayoutId id="2147483704" r:id="rId8"/>
    <p:sldLayoutId id="2147483710" r:id="rId9"/>
    <p:sldLayoutId id="2147483711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tiff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tiff"/><Relationship Id="rId4" Type="http://schemas.openxmlformats.org/officeDocument/2006/relationships/image" Target="../media/image2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jpg"/><Relationship Id="rId4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jpg"/><Relationship Id="rId4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tiff"/><Relationship Id="rId4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FAD512-2AAC-417C-8D90-28E7F8554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200" dirty="0">
                <a:latin typeface="+mn-lt"/>
              </a:rPr>
              <a:t>WP3.1 : Installation DC GUN Perle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A8217ED-D621-49F9-AB72-7BC3B753C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</a:t>
            </a:fld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27B364C-2D90-473D-898D-427FE2451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746" t="25468" r="7811" b="23833"/>
          <a:stretch/>
        </p:blipFill>
        <p:spPr>
          <a:xfrm>
            <a:off x="930255" y="2093640"/>
            <a:ext cx="5688632" cy="2844317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528E7AB4-9EE4-4BE5-8BFC-5DAE984E9CCA}"/>
              </a:ext>
            </a:extLst>
          </p:cNvPr>
          <p:cNvSpPr/>
          <p:nvPr/>
        </p:nvSpPr>
        <p:spPr>
          <a:xfrm>
            <a:off x="777875" y="3486750"/>
            <a:ext cx="1044905" cy="7158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EF21510-950A-4EF0-8027-E31792A1A47B}"/>
              </a:ext>
            </a:extLst>
          </p:cNvPr>
          <p:cNvSpPr txBox="1"/>
          <p:nvPr/>
        </p:nvSpPr>
        <p:spPr>
          <a:xfrm>
            <a:off x="417835" y="3086640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DC Gun</a:t>
            </a:r>
          </a:p>
        </p:txBody>
      </p:sp>
      <p:pic>
        <p:nvPicPr>
          <p:cNvPr id="1026" name="Picture 2" descr="ERLP layout 41B A4">
            <a:extLst>
              <a:ext uri="{FF2B5EF4-FFF2-40B4-BE49-F238E27FC236}">
                <a16:creationId xmlns:a16="http://schemas.microsoft.com/office/drawing/2014/main" id="{E6F07F6F-C7B7-4231-A9C8-5D806309E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547" y="897056"/>
            <a:ext cx="3855739" cy="232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A2AE8D4B-985A-4BD6-BA94-A5866C71E5B8}"/>
              </a:ext>
            </a:extLst>
          </p:cNvPr>
          <p:cNvSpPr/>
          <p:nvPr/>
        </p:nvSpPr>
        <p:spPr>
          <a:xfrm>
            <a:off x="7042571" y="1877145"/>
            <a:ext cx="631344" cy="4329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space réservé du pied de page 7">
            <a:extLst>
              <a:ext uri="{FF2B5EF4-FFF2-40B4-BE49-F238E27FC236}">
                <a16:creationId xmlns:a16="http://schemas.microsoft.com/office/drawing/2014/main" id="{F9BA5839-4FFF-47A2-85C3-F25AB3238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/>
              <a:t>Collaboration PERLE _ GALLAS</a:t>
            </a:r>
          </a:p>
        </p:txBody>
      </p:sp>
      <p:sp>
        <p:nvSpPr>
          <p:cNvPr id="16" name="Espace réservé de la date 6">
            <a:extLst>
              <a:ext uri="{FF2B5EF4-FFF2-40B4-BE49-F238E27FC236}">
                <a16:creationId xmlns:a16="http://schemas.microsoft.com/office/drawing/2014/main" id="{1437F620-DA24-4E05-A11E-D2F3C72B43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r>
              <a:rPr lang="fr-FR" dirty="0"/>
              <a:t>06/04/2022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33C5E47E-0EB1-4871-AB9E-54FB0A6281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6867" y="0"/>
            <a:ext cx="1065908" cy="64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0780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3A4BB9-35C5-4EE6-B45E-03E95D38A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200" dirty="0">
                <a:latin typeface="+mn-lt"/>
              </a:rPr>
              <a:t>2. Tests HV  &amp;  Montage Photocathode 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B4BA519-60AA-4A24-9188-0B24D42B1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ADF315-BD5C-4536-AB6B-D8362DFB2F59}"/>
              </a:ext>
            </a:extLst>
          </p:cNvPr>
          <p:cNvSpPr/>
          <p:nvPr/>
        </p:nvSpPr>
        <p:spPr>
          <a:xfrm>
            <a:off x="1497955" y="869504"/>
            <a:ext cx="8047840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auto">
              <a:spcAft>
                <a:spcPts val="0"/>
              </a:spcAft>
            </a:pPr>
            <a:r>
              <a:rPr lang="fr-FR" sz="1200" dirty="0"/>
              <a:t> </a:t>
            </a:r>
          </a:p>
          <a:p>
            <a:pPr marL="742950" lvl="1" indent="-285750" fontAlgn="auto">
              <a:spcAft>
                <a:spcPts val="0"/>
              </a:spcAft>
              <a:buFont typeface="Wingdings" pitchFamily="2" charset="2"/>
              <a:buChar char="§"/>
            </a:pPr>
            <a:r>
              <a:rPr lang="fr-FR" sz="1400" b="1" dirty="0">
                <a:latin typeface="+mn-lt"/>
              </a:rPr>
              <a:t>Pilotage HV, vide, diagnostique : </a:t>
            </a:r>
            <a:r>
              <a:rPr lang="fr-FR" sz="1400" dirty="0">
                <a:latin typeface="+mn-lt"/>
              </a:rPr>
              <a:t>test contrôle commande depuis salle de contrôle et automate Andromède prévu ou éventuel pupitre de commande à la sortie de la casemate </a:t>
            </a:r>
          </a:p>
          <a:p>
            <a:pPr marL="742950" lvl="1" indent="-285750" fontAlgn="auto">
              <a:spcAft>
                <a:spcPts val="0"/>
              </a:spcAft>
              <a:buFont typeface="Wingdings" pitchFamily="2" charset="2"/>
              <a:buChar char="§"/>
            </a:pPr>
            <a:endParaRPr lang="fr-FR" sz="1400" b="1" dirty="0"/>
          </a:p>
          <a:p>
            <a:pPr marL="457200" lvl="1" indent="0" fontAlgn="auto">
              <a:spcAft>
                <a:spcPts val="0"/>
              </a:spcAft>
            </a:pPr>
            <a:endParaRPr lang="fr-FR" sz="1400" b="1" dirty="0"/>
          </a:p>
          <a:p>
            <a:pPr marL="457200" lvl="1" indent="0" fontAlgn="auto">
              <a:spcAft>
                <a:spcPts val="0"/>
              </a:spcAft>
            </a:pPr>
            <a:endParaRPr lang="fr-FR" sz="1400" b="1" dirty="0"/>
          </a:p>
          <a:p>
            <a:pPr marL="457200" lvl="1" indent="0" fontAlgn="auto">
              <a:spcAft>
                <a:spcPts val="0"/>
              </a:spcAft>
            </a:pPr>
            <a:r>
              <a:rPr lang="fr-FR" sz="2200" b="1" dirty="0">
                <a:latin typeface="+mn-lt"/>
              </a:rPr>
              <a:t>3. Montage Photocathode</a:t>
            </a:r>
          </a:p>
          <a:p>
            <a:pPr marL="457200" lvl="1" indent="0" fontAlgn="auto">
              <a:spcAft>
                <a:spcPts val="0"/>
              </a:spcAft>
            </a:pPr>
            <a:endParaRPr lang="fr-FR" sz="1400" b="1" dirty="0"/>
          </a:p>
          <a:p>
            <a:pPr marL="742950" lvl="1" indent="-285750" fontAlgn="auto">
              <a:spcAft>
                <a:spcPts val="0"/>
              </a:spcAft>
              <a:buFont typeface="Wingdings" pitchFamily="2" charset="2"/>
              <a:buChar char="§"/>
            </a:pPr>
            <a:r>
              <a:rPr lang="fr-FR" sz="1400" b="1" dirty="0">
                <a:latin typeface="+mn-lt"/>
              </a:rPr>
              <a:t>Définition ligne laser</a:t>
            </a:r>
          </a:p>
          <a:p>
            <a:pPr marL="742950" lvl="1" indent="-285750" fontAlgn="auto">
              <a:spcAft>
                <a:spcPts val="0"/>
              </a:spcAft>
              <a:buFont typeface="Wingdings" pitchFamily="2" charset="2"/>
              <a:buChar char="§"/>
            </a:pPr>
            <a:r>
              <a:rPr lang="fr-FR" sz="1400" b="1" dirty="0">
                <a:latin typeface="+mn-lt"/>
              </a:rPr>
              <a:t>Photocathode et chambres de préparation</a:t>
            </a:r>
          </a:p>
          <a:p>
            <a:pPr marL="457200" lvl="1" indent="0" fontAlgn="auto">
              <a:spcAft>
                <a:spcPts val="0"/>
              </a:spcAft>
            </a:pPr>
            <a:endParaRPr lang="fr-FR" sz="1400" b="1" dirty="0"/>
          </a:p>
          <a:p>
            <a:pPr marL="457200" lvl="1" indent="0" fontAlgn="auto">
              <a:spcAft>
                <a:spcPts val="0"/>
              </a:spcAft>
            </a:pPr>
            <a:endParaRPr lang="fr-FR" sz="1400" b="1" dirty="0"/>
          </a:p>
          <a:p>
            <a:pPr lvl="1" fontAlgn="auto">
              <a:spcAft>
                <a:spcPts val="0"/>
              </a:spcAft>
            </a:pPr>
            <a:r>
              <a:rPr lang="fr-FR" sz="1400" dirty="0">
                <a:latin typeface="+mn-lt"/>
              </a:rPr>
              <a:t>1</a:t>
            </a:r>
            <a:r>
              <a:rPr lang="fr-FR" sz="1400" baseline="30000" dirty="0">
                <a:latin typeface="+mn-lt"/>
              </a:rPr>
              <a:t>ers</a:t>
            </a:r>
            <a:r>
              <a:rPr lang="fr-FR" sz="1400" dirty="0">
                <a:latin typeface="+mn-lt"/>
              </a:rPr>
              <a:t> tests avec cathode métallique. </a:t>
            </a:r>
          </a:p>
          <a:p>
            <a:pPr lvl="1" fontAlgn="auto">
              <a:spcAft>
                <a:spcPts val="0"/>
              </a:spcAft>
            </a:pPr>
            <a:r>
              <a:rPr lang="fr-FR" sz="1400" dirty="0">
                <a:latin typeface="+mn-lt"/>
              </a:rPr>
              <a:t>Besoin de préparation: nettoyage et tests des chambres de préparation et de transfert,</a:t>
            </a:r>
          </a:p>
          <a:p>
            <a:pPr lvl="1" fontAlgn="auto">
              <a:spcAft>
                <a:spcPts val="0"/>
              </a:spcAft>
            </a:pPr>
            <a:r>
              <a:rPr lang="fr-FR" sz="1400" dirty="0">
                <a:latin typeface="+mn-lt"/>
              </a:rPr>
              <a:t>préparation light box </a:t>
            </a:r>
          </a:p>
          <a:p>
            <a:pPr lvl="1" fontAlgn="auto">
              <a:spcAft>
                <a:spcPts val="0"/>
              </a:spcAft>
            </a:pPr>
            <a:r>
              <a:rPr lang="fr-FR" sz="1400" dirty="0">
                <a:latin typeface="+mn-lt"/>
              </a:rPr>
              <a:t>Définition en cours des besoins des appareillage pour le vide, des capacités de pompage et d’étuvage  </a:t>
            </a:r>
          </a:p>
          <a:p>
            <a:pPr lvl="1" fontAlgn="auto">
              <a:spcAft>
                <a:spcPts val="0"/>
              </a:spcAft>
            </a:pPr>
            <a:endParaRPr lang="fr-FR" sz="1400" dirty="0"/>
          </a:p>
          <a:p>
            <a:pPr lvl="1" fontAlgn="auto">
              <a:spcAft>
                <a:spcPts val="0"/>
              </a:spcAft>
            </a:pPr>
            <a:endParaRPr lang="fr-FR" sz="1400" dirty="0"/>
          </a:p>
          <a:p>
            <a:pPr lvl="1" fontAlgn="auto">
              <a:spcAft>
                <a:spcPts val="0"/>
              </a:spcAft>
            </a:pPr>
            <a:endParaRPr lang="fr-FR" sz="1400" dirty="0"/>
          </a:p>
          <a:p>
            <a:pPr lvl="1" fontAlgn="auto">
              <a:spcAft>
                <a:spcPts val="0"/>
              </a:spcAft>
            </a:pPr>
            <a:endParaRPr lang="fr-FR" sz="1400" dirty="0"/>
          </a:p>
          <a:p>
            <a:pPr marL="457200" lvl="1" indent="0" fontAlgn="auto">
              <a:spcAft>
                <a:spcPts val="0"/>
              </a:spcAft>
            </a:pPr>
            <a:endParaRPr lang="fr-FR" sz="1400" dirty="0"/>
          </a:p>
          <a:p>
            <a:pPr lvl="1" fontAlgn="auto">
              <a:spcAft>
                <a:spcPts val="0"/>
              </a:spcAft>
            </a:pPr>
            <a:endParaRPr lang="fr-FR" sz="14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B15FD8D-C62A-4567-8795-AC5E1ABF5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6867" y="0"/>
            <a:ext cx="1065908" cy="64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055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8158A9-C82C-45C2-B6F4-01436E4F5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200" dirty="0">
                <a:latin typeface="+mn-lt"/>
              </a:rPr>
              <a:t>Installation DC GUN _ Remontage et Test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3CE5E6A-11F0-4AB6-A033-CA886D7B1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</a:t>
            </a:fld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A278437-5948-4769-AC91-3258553E1840}"/>
              </a:ext>
            </a:extLst>
          </p:cNvPr>
          <p:cNvPicPr/>
          <p:nvPr/>
        </p:nvPicPr>
        <p:blipFill rotWithShape="1">
          <a:blip r:embed="rId2"/>
          <a:srcRect l="17295" t="31690" r="17081" b="7014"/>
          <a:stretch/>
        </p:blipFill>
        <p:spPr bwMode="auto">
          <a:xfrm>
            <a:off x="2506067" y="1024202"/>
            <a:ext cx="2952328" cy="20882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D503939-A2B5-492F-BF92-4613BA7DAFEE}"/>
              </a:ext>
            </a:extLst>
          </p:cNvPr>
          <p:cNvPicPr/>
          <p:nvPr/>
        </p:nvPicPr>
        <p:blipFill rotWithShape="1">
          <a:blip r:embed="rId3"/>
          <a:srcRect l="46553" t="21508" b="222"/>
          <a:stretch/>
        </p:blipFill>
        <p:spPr bwMode="auto">
          <a:xfrm>
            <a:off x="5602411" y="1024202"/>
            <a:ext cx="1872208" cy="21596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D7FEFDAD-1A8C-4946-8ABF-E2B9F77683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" t="22028" r="10675" b="14182"/>
          <a:stretch/>
        </p:blipFill>
        <p:spPr>
          <a:xfrm>
            <a:off x="2954148" y="3249139"/>
            <a:ext cx="3276364" cy="1817155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87E14C58-30E6-413D-AA4C-6862A4E38FD6}"/>
              </a:ext>
            </a:extLst>
          </p:cNvPr>
          <p:cNvSpPr/>
          <p:nvPr/>
        </p:nvSpPr>
        <p:spPr>
          <a:xfrm>
            <a:off x="345827" y="1877616"/>
            <a:ext cx="1728192" cy="115212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Haute Tension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2E817F9-02CA-4D28-83C9-B1C2F7042A16}"/>
              </a:ext>
            </a:extLst>
          </p:cNvPr>
          <p:cNvSpPr/>
          <p:nvPr/>
        </p:nvSpPr>
        <p:spPr>
          <a:xfrm>
            <a:off x="957868" y="2994992"/>
            <a:ext cx="1799407" cy="108012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Injection/stockage SF6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8CAD4DE2-1D0A-40BD-9978-A4074665FB89}"/>
              </a:ext>
            </a:extLst>
          </p:cNvPr>
          <p:cNvSpPr/>
          <p:nvPr/>
        </p:nvSpPr>
        <p:spPr>
          <a:xfrm>
            <a:off x="8473635" y="1949624"/>
            <a:ext cx="1512168" cy="10081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Vide UHV &amp; Etuvage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E6655C3-78E2-46E3-84AE-EA47E7CCD8A1}"/>
              </a:ext>
            </a:extLst>
          </p:cNvPr>
          <p:cNvSpPr/>
          <p:nvPr/>
        </p:nvSpPr>
        <p:spPr>
          <a:xfrm>
            <a:off x="7468289" y="1068408"/>
            <a:ext cx="1670484" cy="10081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Montage propre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5F64A03-4235-49E4-A178-76201D9101E4}"/>
              </a:ext>
            </a:extLst>
          </p:cNvPr>
          <p:cNvSpPr/>
          <p:nvPr/>
        </p:nvSpPr>
        <p:spPr>
          <a:xfrm>
            <a:off x="6518640" y="3230415"/>
            <a:ext cx="1901062" cy="115212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Interaction ligne laser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9789C2BF-98E0-4EE9-BDB9-CCB6C2D73B81}"/>
              </a:ext>
            </a:extLst>
          </p:cNvPr>
          <p:cNvSpPr/>
          <p:nvPr/>
        </p:nvSpPr>
        <p:spPr>
          <a:xfrm>
            <a:off x="7947550" y="4099437"/>
            <a:ext cx="2376264" cy="10081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Transfert Photocathode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7214C14-EE42-4079-9ABF-B5742449F7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6867" y="0"/>
            <a:ext cx="1065908" cy="64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44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6192687" cy="432048"/>
          </a:xfrm>
        </p:spPr>
        <p:txBody>
          <a:bodyPr>
            <a:normAutofit/>
          </a:bodyPr>
          <a:lstStyle/>
          <a:p>
            <a:r>
              <a:rPr lang="fr-FR" sz="2200" dirty="0">
                <a:latin typeface="+mn-lt"/>
              </a:rPr>
              <a:t>Installation DC GUN Perle_ Remontage et test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209923" y="659326"/>
            <a:ext cx="9289032" cy="1235032"/>
          </a:xfrm>
        </p:spPr>
        <p:txBody>
          <a:bodyPr anchor="t" anchorCtr="0">
            <a:noAutofit/>
          </a:bodyPr>
          <a:lstStyle/>
          <a:p>
            <a:r>
              <a:rPr lang="fr-FR" sz="1800" dirty="0"/>
              <a:t>		Infrastructure : Casemate ex. Andromède Igloo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800" dirty="0"/>
              <a:t> </a:t>
            </a:r>
            <a:r>
              <a:rPr lang="fr-FR" sz="1400" dirty="0"/>
              <a:t>Implantation temporaire du DC Gun pour tests HV &amp; interaction laser/photocathode dans l’infrastructure pré existante de l’accélérateur Andromède: Casemate + salle de contrôle</a:t>
            </a:r>
          </a:p>
          <a:p>
            <a:pPr lvl="1"/>
            <a:endParaRPr lang="fr-FR" sz="1400" b="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fr-FR" sz="1400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D53165E-9093-BB4E-A34D-900E955C1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6867" y="0"/>
            <a:ext cx="1065908" cy="643873"/>
          </a:xfrm>
          <a:prstGeom prst="rect">
            <a:avLst/>
          </a:prstGeom>
        </p:spPr>
      </p:pic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0639249B-E0D7-6340-86D5-1C9DD3826CDB}"/>
              </a:ext>
            </a:extLst>
          </p:cNvPr>
          <p:cNvSpPr txBox="1">
            <a:spLocks/>
          </p:cNvSpPr>
          <p:nvPr/>
        </p:nvSpPr>
        <p:spPr>
          <a:xfrm>
            <a:off x="489843" y="4983844"/>
            <a:ext cx="10009112" cy="64807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fr-FR" sz="1800" dirty="0"/>
          </a:p>
          <a:p>
            <a:pPr lvl="1" fontAlgn="auto">
              <a:spcAft>
                <a:spcPts val="0"/>
              </a:spcAft>
            </a:pPr>
            <a:endParaRPr lang="fr-FR" sz="1400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257331F4-78A6-416B-BE3B-329913CB9C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12" r="10099" b="10369"/>
          <a:stretch/>
        </p:blipFill>
        <p:spPr>
          <a:xfrm>
            <a:off x="250408" y="1877617"/>
            <a:ext cx="3803291" cy="216394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7B447B4-3C61-4498-A532-2FE0904D01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532" y="1553770"/>
            <a:ext cx="2407477" cy="180560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6956B78-4A24-4687-A676-450B5710AA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01" r="4163" b="9031"/>
          <a:stretch/>
        </p:blipFill>
        <p:spPr>
          <a:xfrm>
            <a:off x="4522291" y="1493521"/>
            <a:ext cx="2936719" cy="190647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B03F748-1440-4D5E-B74F-8F9058391E6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83"/>
          <a:stretch/>
        </p:blipFill>
        <p:spPr>
          <a:xfrm>
            <a:off x="3425583" y="3441444"/>
            <a:ext cx="4752528" cy="2231924"/>
          </a:xfrm>
          <a:prstGeom prst="rect">
            <a:avLst/>
          </a:prstGeom>
        </p:spPr>
      </p:pic>
      <p:sp>
        <p:nvSpPr>
          <p:cNvPr id="17" name="Étoile : 4 branches 16">
            <a:extLst>
              <a:ext uri="{FF2B5EF4-FFF2-40B4-BE49-F238E27FC236}">
                <a16:creationId xmlns:a16="http://schemas.microsoft.com/office/drawing/2014/main" id="{D24258FB-BF81-49D6-9A83-7A0CD2C8D35F}"/>
              </a:ext>
            </a:extLst>
          </p:cNvPr>
          <p:cNvSpPr/>
          <p:nvPr/>
        </p:nvSpPr>
        <p:spPr>
          <a:xfrm>
            <a:off x="5782431" y="3101752"/>
            <a:ext cx="144016" cy="153935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EBFBD26-7380-4D3A-B15E-CF400C89E22D}"/>
              </a:ext>
            </a:extLst>
          </p:cNvPr>
          <p:cNvSpPr/>
          <p:nvPr/>
        </p:nvSpPr>
        <p:spPr>
          <a:xfrm rot="2551176">
            <a:off x="6312748" y="1913460"/>
            <a:ext cx="262899" cy="175056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Parallélogramme 19">
            <a:extLst>
              <a:ext uri="{FF2B5EF4-FFF2-40B4-BE49-F238E27FC236}">
                <a16:creationId xmlns:a16="http://schemas.microsoft.com/office/drawing/2014/main" id="{958F13AF-D1A9-4206-84A6-75F3E34F739F}"/>
              </a:ext>
            </a:extLst>
          </p:cNvPr>
          <p:cNvSpPr/>
          <p:nvPr/>
        </p:nvSpPr>
        <p:spPr>
          <a:xfrm rot="2842119">
            <a:off x="6603857" y="1928244"/>
            <a:ext cx="230129" cy="184379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Parallélogramme 20">
            <a:extLst>
              <a:ext uri="{FF2B5EF4-FFF2-40B4-BE49-F238E27FC236}">
                <a16:creationId xmlns:a16="http://schemas.microsoft.com/office/drawing/2014/main" id="{A65E133C-E538-4A8E-8322-CA43E8544DAD}"/>
              </a:ext>
            </a:extLst>
          </p:cNvPr>
          <p:cNvSpPr/>
          <p:nvPr/>
        </p:nvSpPr>
        <p:spPr>
          <a:xfrm rot="2842119">
            <a:off x="6566903" y="2109672"/>
            <a:ext cx="150011" cy="80137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82290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283EBD-1842-466C-AEFB-11CB2C466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3" y="149425"/>
            <a:ext cx="6780419" cy="432048"/>
          </a:xfrm>
        </p:spPr>
        <p:txBody>
          <a:bodyPr>
            <a:normAutofit/>
          </a:bodyPr>
          <a:lstStyle/>
          <a:p>
            <a:r>
              <a:rPr lang="fr-FR" sz="2200" dirty="0">
                <a:latin typeface="+mn-lt"/>
              </a:rPr>
              <a:t>DC GUN _ Implantation Igloo ex casemate Andromède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6B44EB9-D9E6-4E45-9E64-5D1A5700F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9F9E386-8EDE-465C-91DD-FEF808D569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849"/>
          <a:stretch/>
        </p:blipFill>
        <p:spPr>
          <a:xfrm rot="5400000">
            <a:off x="8779201" y="1594410"/>
            <a:ext cx="1627073" cy="92386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D2F169C-1F3E-41FF-915C-7C201B790B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57" r="4035"/>
          <a:stretch/>
        </p:blipFill>
        <p:spPr>
          <a:xfrm>
            <a:off x="345826" y="1817529"/>
            <a:ext cx="4355353" cy="226999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7B34016-7D06-4545-AC8C-EC0939FEAC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95" t="19653" r="10563"/>
          <a:stretch/>
        </p:blipFill>
        <p:spPr>
          <a:xfrm>
            <a:off x="4923509" y="3052720"/>
            <a:ext cx="4877016" cy="22699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C674CA4-8F59-488D-9300-2CD85B1C13E2}"/>
              </a:ext>
            </a:extLst>
          </p:cNvPr>
          <p:cNvSpPr/>
          <p:nvPr/>
        </p:nvSpPr>
        <p:spPr>
          <a:xfrm>
            <a:off x="1281931" y="736775"/>
            <a:ext cx="83529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sz="1400" dirty="0"/>
              <a:t>casemate a accès contrôlée épaisseur béton 0,3 à 1m. Alimentation électrique et HT,</a:t>
            </a:r>
          </a:p>
          <a:p>
            <a:pPr marL="457200" lvl="1" indent="0"/>
            <a:r>
              <a:rPr lang="fr-FR" sz="1400" dirty="0"/>
              <a:t>  sonde mesure ambiance et distribution existante d’eau, air comprimée, chauffage.</a:t>
            </a:r>
          </a:p>
          <a:p>
            <a:pPr lvl="1"/>
            <a:r>
              <a:rPr lang="fr-FR" sz="1400" dirty="0"/>
              <a:t>_ Contrainte de radioprotection: modélisation en cours (puissance 350KV, 8mA _ 370KeV)</a:t>
            </a:r>
          </a:p>
          <a:p>
            <a:pPr lvl="1"/>
            <a:r>
              <a:rPr lang="fr-FR" sz="1400" dirty="0"/>
              <a:t>_ Volume conséquent devrait permettre l’implantation du système de récupération du SF6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08BB3DB-1F8B-4618-B32B-DC98820F5C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6867" y="0"/>
            <a:ext cx="1065908" cy="64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563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6840759" cy="432048"/>
          </a:xfrm>
        </p:spPr>
        <p:txBody>
          <a:bodyPr>
            <a:normAutofit/>
          </a:bodyPr>
          <a:lstStyle/>
          <a:p>
            <a:r>
              <a:rPr lang="fr-FR" sz="2200" dirty="0">
                <a:latin typeface="+mn-lt"/>
              </a:rPr>
              <a:t>DC GUN _ Implantation Igloo ex casemate Andromède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2344773-F65F-4EF2-AA33-1BB0674E7204}"/>
              </a:ext>
            </a:extLst>
          </p:cNvPr>
          <p:cNvSpPr txBox="1"/>
          <p:nvPr/>
        </p:nvSpPr>
        <p:spPr>
          <a:xfrm>
            <a:off x="4666307" y="2493999"/>
            <a:ext cx="216024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800" b="1" dirty="0">
                <a:solidFill>
                  <a:schemeClr val="accent1"/>
                </a:solidFill>
              </a:rPr>
              <a:t>A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5C62871-2CBC-4A13-8660-9AB2DEAC50C8}"/>
              </a:ext>
            </a:extLst>
          </p:cNvPr>
          <p:cNvSpPr txBox="1"/>
          <p:nvPr/>
        </p:nvSpPr>
        <p:spPr>
          <a:xfrm>
            <a:off x="5314379" y="2709443"/>
            <a:ext cx="253596" cy="2154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800" dirty="0">
                <a:solidFill>
                  <a:schemeClr val="accent1"/>
                </a:solidFill>
              </a:rPr>
              <a:t>B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4A161F3-D88D-4C40-A5CF-D80342EC49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248" t="8521" r="10793" b="37774"/>
          <a:stretch/>
        </p:blipFill>
        <p:spPr>
          <a:xfrm>
            <a:off x="1930003" y="1069879"/>
            <a:ext cx="6828706" cy="4287615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5BD6A17D-06B3-47A8-AC88-365465A83AA6}"/>
              </a:ext>
            </a:extLst>
          </p:cNvPr>
          <p:cNvSpPr txBox="1"/>
          <p:nvPr/>
        </p:nvSpPr>
        <p:spPr>
          <a:xfrm>
            <a:off x="5080742" y="2751592"/>
            <a:ext cx="2696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A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4F049BB-AB87-4968-B082-300D89CF12F2}"/>
              </a:ext>
            </a:extLst>
          </p:cNvPr>
          <p:cNvSpPr txBox="1"/>
          <p:nvPr/>
        </p:nvSpPr>
        <p:spPr>
          <a:xfrm>
            <a:off x="5692033" y="2924887"/>
            <a:ext cx="2696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B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8FBE2BE-CDB4-48FE-AC73-1FC408306B96}"/>
              </a:ext>
            </a:extLst>
          </p:cNvPr>
          <p:cNvSpPr/>
          <p:nvPr/>
        </p:nvSpPr>
        <p:spPr>
          <a:xfrm>
            <a:off x="1641971" y="682497"/>
            <a:ext cx="9346048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 indent="0"/>
            <a:r>
              <a:rPr lang="fr-FR" sz="1200" b="1" dirty="0"/>
              <a:t>Etude d’implantation</a:t>
            </a:r>
          </a:p>
          <a:p>
            <a:pPr marL="457200" lvl="1" indent="0"/>
            <a:r>
              <a:rPr lang="fr-FR" sz="1200" dirty="0"/>
              <a:t>Besoin additionnel d’une salle laser, d’un système d’injection et de récupération du SF6, d’une tente propre nécessaire au montage cathode</a:t>
            </a:r>
          </a:p>
          <a:p>
            <a:pPr marL="457200" lvl="1" indent="0"/>
            <a:r>
              <a:rPr lang="fr-FR" sz="1100" dirty="0">
                <a:solidFill>
                  <a:srgbClr val="0070C0"/>
                </a:solidFill>
              </a:rPr>
              <a:t> _ La tente flux laminaire peut permettre de monter les éléments de haute tension, il est intéressant de l’avoir rapidement.</a:t>
            </a:r>
          </a:p>
          <a:p>
            <a:pPr marL="457200" lvl="1" indent="0"/>
            <a:r>
              <a:rPr lang="fr-FR" sz="1100" dirty="0">
                <a:solidFill>
                  <a:srgbClr val="0070C0"/>
                </a:solidFill>
              </a:rPr>
              <a:t> _ Besoin de précision à propos de la salle et de la ligne laser, du système de récupération du SF6 pour valider l’implantation.</a:t>
            </a:r>
          </a:p>
          <a:p>
            <a:pPr marL="457200" lvl="1" indent="0"/>
            <a:r>
              <a:rPr lang="fr-FR" sz="1100" dirty="0">
                <a:solidFill>
                  <a:srgbClr val="0070C0"/>
                </a:solidFill>
              </a:rPr>
              <a:t> _ Validation du plan d’infrastructure existant. </a:t>
            </a:r>
          </a:p>
          <a:p>
            <a:pPr marL="457200" lvl="1" indent="0"/>
            <a:endParaRPr lang="fr-FR" sz="1000" dirty="0">
              <a:solidFill>
                <a:srgbClr val="0070C0"/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B0EC374-93C6-4037-AA70-F319025E5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6867" y="0"/>
            <a:ext cx="1065908" cy="64387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9B18D3E1-9E96-45CF-B2F4-87B822F97E41}"/>
              </a:ext>
            </a:extLst>
          </p:cNvPr>
          <p:cNvSpPr txBox="1"/>
          <p:nvPr/>
        </p:nvSpPr>
        <p:spPr>
          <a:xfrm>
            <a:off x="6754539" y="4181872"/>
            <a:ext cx="18918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A: HV Vessel</a:t>
            </a:r>
          </a:p>
          <a:p>
            <a:r>
              <a:rPr lang="fr-FR" sz="1000" dirty="0"/>
              <a:t>B: chambre transfert Cathode</a:t>
            </a:r>
          </a:p>
          <a:p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1261458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8B5079-DD34-427A-8F3D-14B661F4C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679D47F-7B20-4D3E-9649-3EC502FEE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3E6AF49-7EB7-4133-882C-B9DD340EDBD6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2"/>
          <a:stretch/>
        </p:blipFill>
        <p:spPr bwMode="auto">
          <a:xfrm>
            <a:off x="6106467" y="2669704"/>
            <a:ext cx="4191252" cy="24482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855692B-2224-49E6-A974-171A4E608CDC}"/>
              </a:ext>
            </a:extLst>
          </p:cNvPr>
          <p:cNvSpPr/>
          <p:nvPr/>
        </p:nvSpPr>
        <p:spPr>
          <a:xfrm>
            <a:off x="2578075" y="127166"/>
            <a:ext cx="692525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b="1" dirty="0">
                <a:latin typeface="+mn-lt"/>
              </a:rPr>
              <a:t>DC GUN _ Implantation Igloo ex casemate Andromède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D297878-09BD-47A8-93F6-DAE31A2E973D}"/>
              </a:ext>
            </a:extLst>
          </p:cNvPr>
          <p:cNvSpPr txBox="1"/>
          <p:nvPr/>
        </p:nvSpPr>
        <p:spPr>
          <a:xfrm>
            <a:off x="6322491" y="941512"/>
            <a:ext cx="41912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+mn-lt"/>
              </a:rPr>
              <a:t>Exemple encombrement /implantation :</a:t>
            </a:r>
          </a:p>
          <a:p>
            <a:r>
              <a:rPr lang="fr-FR" sz="1400" dirty="0">
                <a:latin typeface="+mn-lt"/>
              </a:rPr>
              <a:t>_Système Injection/stockage SF6</a:t>
            </a:r>
          </a:p>
          <a:p>
            <a:r>
              <a:rPr lang="fr-FR" sz="1400" dirty="0">
                <a:latin typeface="+mn-lt"/>
              </a:rPr>
              <a:t>_ valise transfert photo cathode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A351F35-0820-4A00-981B-4E29508252FE}"/>
              </a:ext>
            </a:extLst>
          </p:cNvPr>
          <p:cNvSpPr/>
          <p:nvPr/>
        </p:nvSpPr>
        <p:spPr>
          <a:xfrm>
            <a:off x="6250483" y="3965848"/>
            <a:ext cx="1440160" cy="792088"/>
          </a:xfrm>
          <a:prstGeom prst="ellipse">
            <a:avLst/>
          </a:prstGeom>
          <a:noFill/>
          <a:ln>
            <a:solidFill>
              <a:srgbClr val="E053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08AA444F-04B7-4E60-80F8-3FF86BB45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60" y="1284724"/>
            <a:ext cx="5301058" cy="2969156"/>
          </a:xfrm>
          <a:prstGeom prst="rect">
            <a:avLst/>
          </a:prstGeom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2518B3CD-2FD5-4F55-86A3-BA64D59471B4}"/>
              </a:ext>
            </a:extLst>
          </p:cNvPr>
          <p:cNvSpPr/>
          <p:nvPr/>
        </p:nvSpPr>
        <p:spPr>
          <a:xfrm>
            <a:off x="633860" y="1661592"/>
            <a:ext cx="1440159" cy="23042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EB8104D-4161-4F41-BDEB-9A7C537BE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6867" y="0"/>
            <a:ext cx="1065908" cy="64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711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17A9A1-EB22-4927-9E1B-B52AAE981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200" dirty="0">
                <a:latin typeface="+mn-lt"/>
              </a:rPr>
              <a:t>1. Montage et Test HV Vessel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3C7992C-5AD6-4B32-9E05-D86A846B0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7</a:t>
            </a:fld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8CBB890-4826-4F84-BC5E-348797D370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332" t="7478" r="6552" b="17291"/>
          <a:stretch/>
        </p:blipFill>
        <p:spPr>
          <a:xfrm>
            <a:off x="237104" y="2333816"/>
            <a:ext cx="4752528" cy="3312369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74A4D34D-2D7D-403E-AA74-15261017F3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1491296"/>
              </p:ext>
            </p:extLst>
          </p:nvPr>
        </p:nvGraphicFramePr>
        <p:xfrm>
          <a:off x="1245928" y="1085528"/>
          <a:ext cx="2088232" cy="1762605"/>
        </p:xfrm>
        <a:graphic>
          <a:graphicData uri="http://schemas.openxmlformats.org/drawingml/2006/table">
            <a:tbl>
              <a:tblPr/>
              <a:tblGrid>
                <a:gridCol w="2088232">
                  <a:extLst>
                    <a:ext uri="{9D8B030D-6E8A-4147-A177-3AD203B41FA5}">
                      <a16:colId xmlns:a16="http://schemas.microsoft.com/office/drawing/2014/main" val="3048997530"/>
                    </a:ext>
                  </a:extLst>
                </a:gridCol>
              </a:tblGrid>
              <a:tr h="17910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1.1.1. Générateur HT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046907"/>
                  </a:ext>
                </a:extLst>
              </a:tr>
              <a:tr h="17910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1.1.2. Cuve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059555"/>
                  </a:ext>
                </a:extLst>
              </a:tr>
              <a:tr h="17910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1.1.3. Enceinte DC GUN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6480994"/>
                  </a:ext>
                </a:extLst>
              </a:tr>
              <a:tr h="17910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1.1.4.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201686"/>
                  </a:ext>
                </a:extLst>
              </a:tr>
              <a:tr h="17910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1.1.5.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2677529"/>
                  </a:ext>
                </a:extLst>
              </a:tr>
              <a:tr h="22336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1.1.6. Enceinte Photocathode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8450683"/>
                  </a:ext>
                </a:extLst>
              </a:tr>
              <a:tr h="17910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1.1.7. ligne faisceau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1715450"/>
                  </a:ext>
                </a:extLst>
              </a:tr>
              <a:tr h="17910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1.1.8. Diagnostics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810777"/>
                  </a:ext>
                </a:extLst>
              </a:tr>
              <a:tr h="17910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1.1.9. </a:t>
                      </a:r>
                      <a:r>
                        <a:rPr lang="fr-FR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Solénoîde</a:t>
                      </a:r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011152"/>
                  </a:ext>
                </a:extLst>
              </a:tr>
            </a:tbl>
          </a:graphicData>
        </a:graphic>
      </p:graphicFrame>
      <p:sp>
        <p:nvSpPr>
          <p:cNvPr id="13" name="ZoneTexte 12">
            <a:extLst>
              <a:ext uri="{FF2B5EF4-FFF2-40B4-BE49-F238E27FC236}">
                <a16:creationId xmlns:a16="http://schemas.microsoft.com/office/drawing/2014/main" id="{52D0F5A4-9C3A-4EAF-8FF1-F4D0E57017E4}"/>
              </a:ext>
            </a:extLst>
          </p:cNvPr>
          <p:cNvSpPr txBox="1"/>
          <p:nvPr/>
        </p:nvSpPr>
        <p:spPr>
          <a:xfrm>
            <a:off x="3874219" y="821696"/>
            <a:ext cx="57966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1400" b="1" dirty="0">
                <a:latin typeface="+mn-lt"/>
              </a:rPr>
              <a:t>Plan de montage</a:t>
            </a:r>
          </a:p>
          <a:p>
            <a:r>
              <a:rPr lang="fr-FR" dirty="0"/>
              <a:t>                 </a:t>
            </a:r>
            <a:r>
              <a:rPr lang="fr-FR" sz="1400" dirty="0">
                <a:latin typeface="+mn-lt"/>
              </a:rPr>
              <a:t>Besoin préalable : </a:t>
            </a:r>
          </a:p>
          <a:p>
            <a:r>
              <a:rPr lang="fr-FR" sz="1400" dirty="0">
                <a:latin typeface="+mn-lt"/>
              </a:rPr>
              <a:t>   _ élaboration d’un PBS et d’un dossier de plan</a:t>
            </a:r>
          </a:p>
          <a:p>
            <a:r>
              <a:rPr lang="fr-FR" sz="1400" dirty="0">
                <a:latin typeface="+mn-lt"/>
              </a:rPr>
              <a:t>   _  contrôle</a:t>
            </a:r>
          </a:p>
          <a:p>
            <a:r>
              <a:rPr lang="fr-FR" sz="1400" dirty="0">
                <a:latin typeface="+mn-lt"/>
              </a:rPr>
              <a:t>   _ nettoyage</a:t>
            </a:r>
          </a:p>
          <a:p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CD97A57-06F8-4CB1-9C20-B85AFB8E17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22" r="4830"/>
          <a:stretch/>
        </p:blipFill>
        <p:spPr>
          <a:xfrm>
            <a:off x="6682531" y="1589584"/>
            <a:ext cx="3642308" cy="198965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FA2D5F4-F73C-4B7D-AA57-506FCFAB0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6867" y="0"/>
            <a:ext cx="1065908" cy="64387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A3AF9C0-1CFB-4A07-85F4-7E5559F5B4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856" t="3631" r="30987" b="6208"/>
          <a:stretch/>
        </p:blipFill>
        <p:spPr>
          <a:xfrm rot="5400000">
            <a:off x="4939937" y="3470046"/>
            <a:ext cx="2189043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99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9AAC28-C00D-44EB-BAFF-BD6EEBB07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3" y="149425"/>
            <a:ext cx="6336703" cy="432048"/>
          </a:xfrm>
        </p:spPr>
        <p:txBody>
          <a:bodyPr>
            <a:normAutofit/>
          </a:bodyPr>
          <a:lstStyle/>
          <a:p>
            <a:r>
              <a:rPr lang="fr-FR" sz="2200" dirty="0">
                <a:latin typeface="+mn-lt"/>
              </a:rPr>
              <a:t>1. Montage et Test HV Vessel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B1B3FD5-0D00-4BE8-9EB6-278652643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4AEE9323-421E-4C57-AA4F-D4B854A4A6AF}"/>
              </a:ext>
            </a:extLst>
          </p:cNvPr>
          <p:cNvSpPr txBox="1">
            <a:spLocks/>
          </p:cNvSpPr>
          <p:nvPr/>
        </p:nvSpPr>
        <p:spPr>
          <a:xfrm>
            <a:off x="1117700" y="1157536"/>
            <a:ext cx="10020081" cy="422116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1400" dirty="0"/>
              <a:t>Fixation l’embase de la cuve HT </a:t>
            </a:r>
          </a:p>
          <a:p>
            <a:pPr lvl="1" fontAlgn="auto">
              <a:spcAft>
                <a:spcPts val="0"/>
              </a:spcAft>
            </a:pPr>
            <a:r>
              <a:rPr lang="fr-FR" sz="1400" b="0" dirty="0"/>
              <a:t>Contrôle planéité et sol pour décision de fixation directement au sol ou sur embase réglable.</a:t>
            </a:r>
            <a:endParaRPr lang="fr-FR" sz="1200" b="0" dirty="0"/>
          </a:p>
          <a:p>
            <a:pPr marL="742950" lvl="1" indent="-285750" fontAlgn="auto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chemeClr val="tx1"/>
                </a:solidFill>
              </a:rPr>
              <a:t>Nettoyage cuve HT</a:t>
            </a:r>
          </a:p>
          <a:p>
            <a:r>
              <a:rPr lang="fr-FR" sz="1200" b="0" dirty="0">
                <a:solidFill>
                  <a:schemeClr val="tx1"/>
                </a:solidFill>
              </a:rPr>
              <a:t>            </a:t>
            </a:r>
            <a:r>
              <a:rPr lang="fr-FR" sz="1400" b="0" dirty="0">
                <a:solidFill>
                  <a:schemeClr val="tx1"/>
                </a:solidFill>
              </a:rPr>
              <a:t>mode opératoire :</a:t>
            </a:r>
            <a:r>
              <a:rPr lang="fr-FR" sz="1400" dirty="0">
                <a:solidFill>
                  <a:schemeClr val="tx1"/>
                </a:solidFill>
              </a:rPr>
              <a:t> </a:t>
            </a:r>
            <a:r>
              <a:rPr lang="fr-FR" sz="1400" b="0" dirty="0">
                <a:solidFill>
                  <a:schemeClr val="tx1"/>
                </a:solidFill>
              </a:rPr>
              <a:t>1 /pré nettoyage au sol des surfaces accessibles et internes à l’eau + détergent</a:t>
            </a:r>
          </a:p>
          <a:p>
            <a:pPr lvl="0"/>
            <a:r>
              <a:rPr lang="fr-FR" sz="1200" dirty="0">
                <a:solidFill>
                  <a:schemeClr val="tx1"/>
                </a:solidFill>
              </a:rPr>
              <a:t>	</a:t>
            </a:r>
            <a:r>
              <a:rPr lang="fr-FR" sz="1400" dirty="0">
                <a:solidFill>
                  <a:schemeClr val="tx1"/>
                </a:solidFill>
              </a:rPr>
              <a:t>                </a:t>
            </a:r>
            <a:r>
              <a:rPr lang="fr-FR" sz="1400" b="0" dirty="0">
                <a:solidFill>
                  <a:schemeClr val="tx1"/>
                </a:solidFill>
              </a:rPr>
              <a:t>2/Fermeture des 2 demi coquilles à l’horizontale, installation de la charnière                      </a:t>
            </a:r>
            <a:r>
              <a:rPr lang="fr-FR" sz="1200" b="0" dirty="0">
                <a:solidFill>
                  <a:schemeClr val="tx1"/>
                </a:solidFill>
              </a:rPr>
              <a:t>-&gt; Avril</a:t>
            </a:r>
          </a:p>
          <a:p>
            <a:r>
              <a:rPr lang="fr-FR" sz="1200" dirty="0">
                <a:solidFill>
                  <a:schemeClr val="tx1"/>
                </a:solidFill>
              </a:rPr>
              <a:t>	             </a:t>
            </a:r>
            <a:r>
              <a:rPr lang="fr-FR" sz="1400" b="0" dirty="0">
                <a:solidFill>
                  <a:schemeClr val="tx1"/>
                </a:solidFill>
              </a:rPr>
              <a:t>3/ mise en place de l’ensemble sur le pied support                                                                          </a:t>
            </a:r>
            <a:r>
              <a:rPr lang="fr-FR" sz="1200" b="0" dirty="0">
                <a:solidFill>
                  <a:schemeClr val="tx1"/>
                </a:solidFill>
              </a:rPr>
              <a:t>-&gt; Mai</a:t>
            </a:r>
            <a:r>
              <a:rPr lang="fr-FR" sz="1200" dirty="0"/>
              <a:t> </a:t>
            </a:r>
          </a:p>
          <a:p>
            <a:pPr lvl="1"/>
            <a:r>
              <a:rPr lang="fr-FR" sz="1200" b="0" dirty="0"/>
              <a:t>Contrôles (boulons, charnière, roulette) et fourniture quincaillerie (cheville fixation,  joints) _Perçage et chevillage au sol</a:t>
            </a:r>
          </a:p>
          <a:p>
            <a:pPr lvl="1"/>
            <a:endParaRPr lang="fr-FR" sz="1200" dirty="0"/>
          </a:p>
          <a:p>
            <a:pPr lvl="1" fontAlgn="auto">
              <a:spcAft>
                <a:spcPts val="0"/>
              </a:spcAft>
            </a:pPr>
            <a:endParaRPr lang="fr-FR" sz="1400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A84A7BE-FEFE-46DC-85C4-6E939EF101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47" r="32621"/>
          <a:stretch/>
        </p:blipFill>
        <p:spPr>
          <a:xfrm rot="16200000">
            <a:off x="643414" y="3829024"/>
            <a:ext cx="1565066" cy="144016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5BBEB3B4-9625-41C4-88C3-7542343B862B}"/>
              </a:ext>
            </a:extLst>
          </p:cNvPr>
          <p:cNvSpPr txBox="1"/>
          <p:nvPr/>
        </p:nvSpPr>
        <p:spPr>
          <a:xfrm>
            <a:off x="4024089" y="3392106"/>
            <a:ext cx="2658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Retournement de la demie cuve « mobile » pour nettoyage et mise en place sur la partie fixe / alignement charnière puis installation sur le pied en position verticale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2C7B45C3-6EDC-4FD3-8340-861ED8DC35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21" t="12327" r="13237" b="5631"/>
          <a:stretch/>
        </p:blipFill>
        <p:spPr>
          <a:xfrm>
            <a:off x="4018235" y="4253880"/>
            <a:ext cx="2546511" cy="1211642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9DBB44F6-D419-49B5-9A82-6A72A0C19E16}"/>
              </a:ext>
            </a:extLst>
          </p:cNvPr>
          <p:cNvSpPr txBox="1"/>
          <p:nvPr/>
        </p:nvSpPr>
        <p:spPr>
          <a:xfrm>
            <a:off x="749876" y="3345939"/>
            <a:ext cx="1352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Démontage du pied et fixation au sol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E3B764D-EA4D-4397-91D3-D4841AA547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6867" y="0"/>
            <a:ext cx="1065908" cy="64387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1DD6B39-1A44-4940-90C5-943C072AEC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r="8408" b="19087"/>
          <a:stretch/>
        </p:blipFill>
        <p:spPr>
          <a:xfrm rot="5400000">
            <a:off x="2516809" y="3410599"/>
            <a:ext cx="1506698" cy="135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83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28E0F6-12D6-4D2C-B715-8333B6027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200" dirty="0">
                <a:latin typeface="+mn-lt"/>
              </a:rPr>
              <a:t>2. Tests HV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B6A6FA4-9A94-470B-9CA7-3F7FCD8AC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1016920C-B052-49D2-831A-9DAF39EAFA71}"/>
              </a:ext>
            </a:extLst>
          </p:cNvPr>
          <p:cNvSpPr txBox="1">
            <a:spLocks/>
          </p:cNvSpPr>
          <p:nvPr/>
        </p:nvSpPr>
        <p:spPr>
          <a:xfrm>
            <a:off x="1569963" y="437456"/>
            <a:ext cx="10092089" cy="491677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200" dirty="0"/>
          </a:p>
          <a:p>
            <a:pPr marL="742950" lvl="1" indent="-285750" fontAlgn="auto">
              <a:spcAft>
                <a:spcPts val="0"/>
              </a:spcAft>
              <a:buFont typeface="Wingdings" pitchFamily="2" charset="2"/>
              <a:buChar char="§"/>
            </a:pPr>
            <a:r>
              <a:rPr lang="fr-FR" sz="1400" dirty="0"/>
              <a:t>Montage et Test Alimentation H.T Power </a:t>
            </a:r>
            <a:r>
              <a:rPr lang="fr-FR" sz="1400" dirty="0" err="1"/>
              <a:t>Supply</a:t>
            </a:r>
            <a:endParaRPr lang="fr-FR" sz="1400" dirty="0"/>
          </a:p>
          <a:p>
            <a:pPr lvl="1"/>
            <a:r>
              <a:rPr lang="fr-FR" sz="1200" dirty="0"/>
              <a:t>_ listing de l’existant : nomenclature à renseigner</a:t>
            </a:r>
          </a:p>
          <a:p>
            <a:pPr lvl="1"/>
            <a:r>
              <a:rPr lang="fr-FR" sz="1200" b="0" dirty="0"/>
              <a:t>La version actuelle du PBS renseigne une partie seulement des composants, </a:t>
            </a:r>
          </a:p>
          <a:p>
            <a:pPr lvl="1"/>
            <a:r>
              <a:rPr lang="fr-FR" sz="1200" b="0" dirty="0"/>
              <a:t>la partie alimentation haute tension du PBS est à créer avec l’appuis d’un spécialiste. </a:t>
            </a:r>
          </a:p>
          <a:p>
            <a:pPr lvl="1"/>
            <a:r>
              <a:rPr lang="fr-FR" sz="1200" b="0" dirty="0"/>
              <a:t>Il est prévu une visite de  </a:t>
            </a:r>
            <a:r>
              <a:rPr lang="fr-FR" sz="1200" b="0" dirty="0" err="1"/>
              <a:t>E.Labussiere</a:t>
            </a:r>
            <a:r>
              <a:rPr lang="fr-FR" sz="1200" b="0" dirty="0"/>
              <a:t> et </a:t>
            </a:r>
            <a:r>
              <a:rPr lang="fr-FR" sz="1200" b="0" dirty="0" err="1"/>
              <a:t>M.Baylac</a:t>
            </a:r>
            <a:r>
              <a:rPr lang="fr-FR" sz="1200" b="0" dirty="0"/>
              <a:t> les 25 et 26 avril. Il semble nécessaire débuter la nomenclature et planifier des réunions </a:t>
            </a:r>
          </a:p>
          <a:p>
            <a:pPr lvl="1"/>
            <a:r>
              <a:rPr lang="fr-FR" sz="1200" b="0" dirty="0"/>
              <a:t>rapidement.</a:t>
            </a:r>
          </a:p>
          <a:p>
            <a:pPr lvl="1"/>
            <a:r>
              <a:rPr lang="fr-FR" sz="1200" b="0" dirty="0"/>
              <a:t> -&gt; Besoin humain pour établir la nomenclature complète et réaliser les tests de l’alimentation HV.</a:t>
            </a:r>
          </a:p>
          <a:p>
            <a:pPr lvl="1"/>
            <a:endParaRPr lang="fr-FR" sz="1200" dirty="0"/>
          </a:p>
          <a:p>
            <a:pPr lvl="1"/>
            <a:endParaRPr lang="fr-FR" sz="1200" dirty="0"/>
          </a:p>
          <a:p>
            <a:pPr lvl="1"/>
            <a:endParaRPr lang="fr-FR" sz="1200" dirty="0"/>
          </a:p>
          <a:p>
            <a:pPr lvl="1"/>
            <a:endParaRPr lang="fr-FR" sz="1200" dirty="0"/>
          </a:p>
          <a:p>
            <a:pPr lvl="1"/>
            <a:endParaRPr lang="fr-FR" sz="1200" dirty="0"/>
          </a:p>
          <a:p>
            <a:pPr lvl="1"/>
            <a:endParaRPr lang="fr-FR" sz="1200" dirty="0"/>
          </a:p>
          <a:p>
            <a:pPr lvl="1"/>
            <a:endParaRPr lang="fr-FR" sz="1200" dirty="0"/>
          </a:p>
          <a:p>
            <a:pPr lvl="1"/>
            <a:r>
              <a:rPr lang="fr-FR" sz="1200" b="0" dirty="0" err="1"/>
              <a:t>Glassman</a:t>
            </a:r>
            <a:r>
              <a:rPr lang="fr-FR" sz="1200" b="0" dirty="0"/>
              <a:t> PK </a:t>
            </a:r>
            <a:r>
              <a:rPr lang="fr-FR" sz="1200" b="0" dirty="0" err="1"/>
              <a:t>series</a:t>
            </a:r>
            <a:r>
              <a:rPr lang="fr-FR" sz="1200" b="0" dirty="0"/>
              <a:t> </a:t>
            </a:r>
            <a:r>
              <a:rPr lang="fr-FR" sz="1200" b="0" dirty="0" err="1"/>
              <a:t>regulated</a:t>
            </a:r>
            <a:r>
              <a:rPr lang="fr-FR" sz="1200" b="0" dirty="0"/>
              <a:t> high Voltage DC power supplies</a:t>
            </a:r>
          </a:p>
          <a:p>
            <a:pPr lvl="1"/>
            <a:r>
              <a:rPr lang="fr-FR" sz="1200" dirty="0"/>
              <a:t>                                      _ Montage et Plan de tests à élaborer                                </a:t>
            </a:r>
            <a:r>
              <a:rPr lang="fr-FR" sz="1200" b="0" dirty="0"/>
              <a:t>-&gt; Mai</a:t>
            </a:r>
          </a:p>
          <a:p>
            <a:pPr lvl="1"/>
            <a:endParaRPr lang="fr-FR" sz="1200" b="0" dirty="0"/>
          </a:p>
          <a:p>
            <a:pPr marL="742950" lvl="1" indent="-285750" fontAlgn="auto">
              <a:spcAft>
                <a:spcPts val="0"/>
              </a:spcAft>
              <a:buFont typeface="Wingdings" pitchFamily="2" charset="2"/>
              <a:buChar char="§"/>
            </a:pPr>
            <a:r>
              <a:rPr lang="fr-FR" sz="1400" dirty="0"/>
              <a:t>SF6 et pompage HT Vessel :</a:t>
            </a:r>
          </a:p>
          <a:p>
            <a:pPr lvl="1" fontAlgn="auto">
              <a:spcAft>
                <a:spcPts val="0"/>
              </a:spcAft>
            </a:pPr>
            <a:r>
              <a:rPr lang="fr-FR" sz="1200" b="0" dirty="0"/>
              <a:t>Un volume de près de 5m</a:t>
            </a:r>
            <a:r>
              <a:rPr lang="fr-FR" sz="1200" b="0" baseline="30000" dirty="0"/>
              <a:t>3 </a:t>
            </a:r>
            <a:r>
              <a:rPr lang="fr-FR" sz="1200" b="0" dirty="0"/>
              <a:t>de SF6 doit pouvoir être injecté, pompé et stocké. </a:t>
            </a:r>
          </a:p>
          <a:p>
            <a:pPr lvl="1" fontAlgn="auto">
              <a:spcAft>
                <a:spcPts val="0"/>
              </a:spcAft>
            </a:pPr>
            <a:r>
              <a:rPr lang="fr-FR" sz="1200" b="0" dirty="0"/>
              <a:t>En attente d’une proposition technique pour satisfaire le besoin, finaliser l’implantation  et débuter les tests HT.</a:t>
            </a:r>
          </a:p>
          <a:p>
            <a:pPr lvl="1"/>
            <a:endParaRPr lang="fr-FR" sz="1200" b="0" dirty="0"/>
          </a:p>
          <a:p>
            <a:pPr lvl="1" fontAlgn="auto">
              <a:spcAft>
                <a:spcPts val="0"/>
              </a:spcAft>
            </a:pPr>
            <a:endParaRPr lang="fr-FR" sz="14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39D32AA-3CCB-498E-8F9B-2CDCE51873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33" r="10785"/>
          <a:stretch/>
        </p:blipFill>
        <p:spPr>
          <a:xfrm rot="10800000">
            <a:off x="1407590" y="2309664"/>
            <a:ext cx="2238790" cy="163977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31178AD-C959-4631-BC2C-05FEDEE857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05" r="15242"/>
          <a:stretch/>
        </p:blipFill>
        <p:spPr>
          <a:xfrm>
            <a:off x="4306267" y="2308543"/>
            <a:ext cx="2520280" cy="16409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21312BF-B93C-4AD5-8BCC-E4D952E887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78" t="6531" r="27942" b="9429"/>
          <a:stretch/>
        </p:blipFill>
        <p:spPr>
          <a:xfrm>
            <a:off x="7316450" y="2308543"/>
            <a:ext cx="2376264" cy="166052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C0CC6CD-953F-43FB-BF0A-EEF5619054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6867" y="0"/>
            <a:ext cx="1065908" cy="64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74656"/>
      </p:ext>
    </p:extLst>
  </p:cSld>
  <p:clrMapOvr>
    <a:masterClrMapping/>
  </p:clrMapOvr>
</p:sld>
</file>

<file path=ppt/theme/theme1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19716</TotalTime>
  <Words>734</Words>
  <Application>Microsoft Macintosh PowerPoint</Application>
  <PresentationFormat>Personnalisé</PresentationFormat>
  <Paragraphs>113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1_modele-IJCLAb-powerpoint</vt:lpstr>
      <vt:lpstr>WP3.1 : Installation DC GUN Perle</vt:lpstr>
      <vt:lpstr>Installation DC GUN _ Remontage et Test</vt:lpstr>
      <vt:lpstr>Installation DC GUN Perle_ Remontage et test</vt:lpstr>
      <vt:lpstr>DC GUN _ Implantation Igloo ex casemate Andromède</vt:lpstr>
      <vt:lpstr>DC GUN _ Implantation Igloo ex casemate Andromède</vt:lpstr>
      <vt:lpstr> </vt:lpstr>
      <vt:lpstr>1. Montage et Test HV Vessel</vt:lpstr>
      <vt:lpstr>1. Montage et Test HV Vessel</vt:lpstr>
      <vt:lpstr>2. Tests HV</vt:lpstr>
      <vt:lpstr>2. Tests HV  &amp;  Montage Photocathode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Petizon</dc:creator>
  <cp:lastModifiedBy>Walid Kaabi</cp:lastModifiedBy>
  <cp:revision>1601</cp:revision>
  <dcterms:created xsi:type="dcterms:W3CDTF">2011-03-09T16:37:49Z</dcterms:created>
  <dcterms:modified xsi:type="dcterms:W3CDTF">2022-04-07T08:32:38Z</dcterms:modified>
</cp:coreProperties>
</file>