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6"/>
  </p:notesMasterIdLst>
  <p:handoutMasterIdLst>
    <p:handoutMasterId r:id="rId17"/>
  </p:handoutMasterIdLst>
  <p:sldIdLst>
    <p:sldId id="298" r:id="rId2"/>
    <p:sldId id="322" r:id="rId3"/>
    <p:sldId id="323" r:id="rId4"/>
    <p:sldId id="324" r:id="rId5"/>
    <p:sldId id="325" r:id="rId6"/>
    <p:sldId id="326" r:id="rId7"/>
    <p:sldId id="330" r:id="rId8"/>
    <p:sldId id="332" r:id="rId9"/>
    <p:sldId id="334" r:id="rId10"/>
    <p:sldId id="331" r:id="rId11"/>
    <p:sldId id="327" r:id="rId12"/>
    <p:sldId id="328" r:id="rId13"/>
    <p:sldId id="333" r:id="rId14"/>
    <p:sldId id="329" r:id="rId15"/>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719"/>
    <a:srgbClr val="EA5A28"/>
    <a:srgbClr val="F7AE67"/>
    <a:srgbClr val="87CB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napToObjects="1">
      <p:cViewPr varScale="1">
        <p:scale>
          <a:sx n="72" d="100"/>
          <a:sy n="72" d="100"/>
        </p:scale>
        <p:origin x="660" y="78"/>
      </p:cViewPr>
      <p:guideLst/>
    </p:cSldViewPr>
  </p:slideViewPr>
  <p:notesTextViewPr>
    <p:cViewPr>
      <p:scale>
        <a:sx n="1" d="1"/>
        <a:sy n="1" d="1"/>
      </p:scale>
      <p:origin x="0" y="0"/>
    </p:cViewPr>
  </p:notesTextViewPr>
  <p:sorterViewPr>
    <p:cViewPr varScale="1">
      <p:scale>
        <a:sx n="1" d="1"/>
        <a:sy n="1" d="1"/>
      </p:scale>
      <p:origin x="0" y="-2706"/>
    </p:cViewPr>
  </p:sorterViewPr>
  <p:notesViewPr>
    <p:cSldViewPr snapToGrid="0" snapToObjects="1">
      <p:cViewPr varScale="1">
        <p:scale>
          <a:sx n="89" d="100"/>
          <a:sy n="89" d="100"/>
        </p:scale>
        <p:origin x="3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81FCA3C-70FC-3446-B658-7CDAFAD5E501}"/>
              </a:ext>
            </a:extLst>
          </p:cNvPr>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D022FA87-C9A9-0845-A7EC-C37759184EF1}"/>
              </a:ext>
            </a:extLst>
          </p:cNvPr>
          <p:cNvSpPr>
            <a:spLocks noGrp="1"/>
          </p:cNvSpPr>
          <p:nvPr>
            <p:ph type="dt" sz="quarter" idx="1"/>
          </p:nvPr>
        </p:nvSpPr>
        <p:spPr>
          <a:xfrm>
            <a:off x="3902597" y="0"/>
            <a:ext cx="2985558" cy="502676"/>
          </a:xfrm>
          <a:prstGeom prst="rect">
            <a:avLst/>
          </a:prstGeom>
        </p:spPr>
        <p:txBody>
          <a:bodyPr vert="horz" lIns="96616" tIns="48308" rIns="96616" bIns="48308" rtlCol="0"/>
          <a:lstStyle>
            <a:lvl1pPr algn="r">
              <a:defRPr sz="1300"/>
            </a:lvl1pPr>
          </a:lstStyle>
          <a:p>
            <a:fld id="{6F05451B-93D8-7B44-AEC4-3B6287947F94}" type="datetimeFigureOut">
              <a:rPr lang="fr-FR" smtClean="0"/>
              <a:t>31/03/2022</a:t>
            </a:fld>
            <a:endParaRPr lang="fr-FR"/>
          </a:p>
        </p:txBody>
      </p:sp>
      <p:sp>
        <p:nvSpPr>
          <p:cNvPr id="4" name="Espace réservé du pied de page 3">
            <a:extLst>
              <a:ext uri="{FF2B5EF4-FFF2-40B4-BE49-F238E27FC236}">
                <a16:creationId xmlns:a16="http://schemas.microsoft.com/office/drawing/2014/main" id="{DB0144CC-F2D2-7049-B532-4CBF5F9E9F08}"/>
              </a:ext>
            </a:extLst>
          </p:cNvPr>
          <p:cNvSpPr>
            <a:spLocks noGrp="1"/>
          </p:cNvSpPr>
          <p:nvPr>
            <p:ph type="ftr" sz="quarter" idx="2"/>
          </p:nvPr>
        </p:nvSpPr>
        <p:spPr>
          <a:xfrm>
            <a:off x="0" y="9516039"/>
            <a:ext cx="2985558" cy="502674"/>
          </a:xfrm>
          <a:prstGeom prst="rect">
            <a:avLst/>
          </a:prstGeom>
        </p:spPr>
        <p:txBody>
          <a:bodyPr vert="horz" lIns="96616" tIns="48308" rIns="96616" bIns="4830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0830CA46-82F3-0243-AA82-328A4E2C27C1}"/>
              </a:ext>
            </a:extLst>
          </p:cNvPr>
          <p:cNvSpPr>
            <a:spLocks noGrp="1"/>
          </p:cNvSpPr>
          <p:nvPr>
            <p:ph type="sldNum" sz="quarter" idx="3"/>
          </p:nvPr>
        </p:nvSpPr>
        <p:spPr>
          <a:xfrm>
            <a:off x="3902597" y="9516039"/>
            <a:ext cx="2985558" cy="502674"/>
          </a:xfrm>
          <a:prstGeom prst="rect">
            <a:avLst/>
          </a:prstGeom>
        </p:spPr>
        <p:txBody>
          <a:bodyPr vert="horz" lIns="96616" tIns="48308" rIns="96616" bIns="48308" rtlCol="0" anchor="b"/>
          <a:lstStyle>
            <a:lvl1pPr algn="r">
              <a:defRPr sz="1300"/>
            </a:lvl1pPr>
          </a:lstStyle>
          <a:p>
            <a:fld id="{1DF9B125-01E9-034F-AD78-EBFBAD0F4AAB}" type="slidenum">
              <a:rPr lang="fr-FR" smtClean="0"/>
              <a:t>‹N°›</a:t>
            </a:fld>
            <a:endParaRPr lang="fr-FR"/>
          </a:p>
        </p:txBody>
      </p:sp>
    </p:spTree>
    <p:extLst>
      <p:ext uri="{BB962C8B-B14F-4D97-AF65-F5344CB8AC3E}">
        <p14:creationId xmlns:p14="http://schemas.microsoft.com/office/powerpoint/2010/main" val="3833200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4E48ABC1-20F7-3A4B-9B89-61F1DD52798E}" type="datetimeFigureOut">
              <a:rPr lang="fr-FR" smtClean="0"/>
              <a:t>31/03/2022</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notes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D80170D2-B921-3248-AE92-CB4A75203563}" type="slidenum">
              <a:rPr lang="fr-FR" smtClean="0"/>
              <a:t>‹N°›</a:t>
            </a:fld>
            <a:endParaRPr lang="fr-FR"/>
          </a:p>
        </p:txBody>
      </p:sp>
    </p:spTree>
    <p:extLst>
      <p:ext uri="{BB962C8B-B14F-4D97-AF65-F5344CB8AC3E}">
        <p14:creationId xmlns:p14="http://schemas.microsoft.com/office/powerpoint/2010/main" val="4015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ouverture">
    <p:spTree>
      <p:nvGrpSpPr>
        <p:cNvPr id="1" name=""/>
        <p:cNvGrpSpPr/>
        <p:nvPr/>
      </p:nvGrpSpPr>
      <p:grpSpPr>
        <a:xfrm>
          <a:off x="0" y="0"/>
          <a:ext cx="0" cy="0"/>
          <a:chOff x="0" y="0"/>
          <a:chExt cx="0" cy="0"/>
        </a:xfrm>
      </p:grpSpPr>
      <p:sp>
        <p:nvSpPr>
          <p:cNvPr id="24" name="Rectangle 1">
            <a:extLst>
              <a:ext uri="{FF2B5EF4-FFF2-40B4-BE49-F238E27FC236}">
                <a16:creationId xmlns:a16="http://schemas.microsoft.com/office/drawing/2014/main" id="{B920FEA0-81AD-474E-9F53-27B80E417C68}"/>
              </a:ext>
            </a:extLst>
          </p:cNvPr>
          <p:cNvSpPr/>
          <p:nvPr userDrawn="1"/>
        </p:nvSpPr>
        <p:spPr>
          <a:xfrm>
            <a:off x="0" y="0"/>
            <a:ext cx="10009415"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Rectangle 1">
            <a:extLst>
              <a:ext uri="{FF2B5EF4-FFF2-40B4-BE49-F238E27FC236}">
                <a16:creationId xmlns:a16="http://schemas.microsoft.com/office/drawing/2014/main" id="{4F527C0B-AC18-AD4F-BC3D-8AA9BD8952E2}"/>
              </a:ext>
            </a:extLst>
          </p:cNvPr>
          <p:cNvSpPr/>
          <p:nvPr userDrawn="1"/>
        </p:nvSpPr>
        <p:spPr>
          <a:xfrm>
            <a:off x="0" y="0"/>
            <a:ext cx="10009415"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solidFill>
            <a:srgbClr val="CD1719">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8" name="Image 27">
            <a:extLst>
              <a:ext uri="{FF2B5EF4-FFF2-40B4-BE49-F238E27FC236}">
                <a16:creationId xmlns:a16="http://schemas.microsoft.com/office/drawing/2014/main" id="{43EB538B-AD60-0C48-81F0-4469B8D73F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12215" y="5166799"/>
            <a:ext cx="1770186" cy="1326076"/>
          </a:xfrm>
          <a:prstGeom prst="rect">
            <a:avLst/>
          </a:prstGeom>
        </p:spPr>
      </p:pic>
      <p:sp>
        <p:nvSpPr>
          <p:cNvPr id="2" name="Titre 1">
            <a:extLst>
              <a:ext uri="{FF2B5EF4-FFF2-40B4-BE49-F238E27FC236}">
                <a16:creationId xmlns:a16="http://schemas.microsoft.com/office/drawing/2014/main" id="{52C92AD5-9B9E-3D47-BA3F-A8A222DCC1ED}"/>
              </a:ext>
            </a:extLst>
          </p:cNvPr>
          <p:cNvSpPr>
            <a:spLocks noGrp="1"/>
          </p:cNvSpPr>
          <p:nvPr>
            <p:ph type="ctrTitle" hasCustomPrompt="1"/>
          </p:nvPr>
        </p:nvSpPr>
        <p:spPr>
          <a:xfrm>
            <a:off x="569913" y="940430"/>
            <a:ext cx="5259773" cy="664797"/>
          </a:xfrm>
        </p:spPr>
        <p:txBody>
          <a:bodyPr wrap="square" lIns="0" tIns="0" rIns="0" bIns="0" anchor="t" anchorCtr="0">
            <a:spAutoFit/>
          </a:bodyPr>
          <a:lstStyle>
            <a:lvl1pPr algn="l">
              <a:defRPr sz="48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48</a:t>
            </a:r>
          </a:p>
        </p:txBody>
      </p:sp>
      <p:sp>
        <p:nvSpPr>
          <p:cNvPr id="10" name="Espace réservé du texte 9">
            <a:extLst>
              <a:ext uri="{FF2B5EF4-FFF2-40B4-BE49-F238E27FC236}">
                <a16:creationId xmlns:a16="http://schemas.microsoft.com/office/drawing/2014/main" id="{CC16F989-CCC0-4641-881C-16DBCB897B3A}"/>
              </a:ext>
            </a:extLst>
          </p:cNvPr>
          <p:cNvSpPr>
            <a:spLocks noGrp="1"/>
          </p:cNvSpPr>
          <p:nvPr>
            <p:ph type="body" sz="quarter" idx="10" hasCustomPrompt="1"/>
          </p:nvPr>
        </p:nvSpPr>
        <p:spPr>
          <a:xfrm>
            <a:off x="600075" y="4714875"/>
            <a:ext cx="5700713" cy="276999"/>
          </a:xfrm>
        </p:spPr>
        <p:txBody>
          <a:bodyPr lIns="0" tIns="0" rIns="0" bIns="0">
            <a:spAutoFit/>
          </a:bodyPr>
          <a:lstStyle>
            <a:lvl1pPr algn="just">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just">
              <a:buNone/>
              <a:defRPr/>
            </a:lvl2pPr>
            <a:lvl3pPr algn="just">
              <a:buNone/>
              <a:defRPr/>
            </a:lvl3pPr>
            <a:lvl4pPr algn="just">
              <a:buNone/>
              <a:defRPr/>
            </a:lvl4pPr>
            <a:lvl5pPr algn="just">
              <a:buNone/>
              <a:defRPr/>
            </a:lvl5pPr>
          </a:lstStyle>
          <a:p>
            <a:pPr lvl="0"/>
            <a:r>
              <a:rPr lang="fr-FR" dirty="0"/>
              <a:t>Sous-titre </a:t>
            </a:r>
            <a:r>
              <a:rPr lang="fr-FR" dirty="0" err="1"/>
              <a:t>Tahoma</a:t>
            </a:r>
            <a:r>
              <a:rPr lang="fr-FR" dirty="0"/>
              <a:t> 20</a:t>
            </a:r>
          </a:p>
        </p:txBody>
      </p:sp>
    </p:spTree>
    <p:extLst>
      <p:ext uri="{BB962C8B-B14F-4D97-AF65-F5344CB8AC3E}">
        <p14:creationId xmlns:p14="http://schemas.microsoft.com/office/powerpoint/2010/main" val="379071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6" name="Espace réservé du numéro de diapositive 5">
            <a:extLst>
              <a:ext uri="{FF2B5EF4-FFF2-40B4-BE49-F238E27FC236}">
                <a16:creationId xmlns:a16="http://schemas.microsoft.com/office/drawing/2014/main" id="{8D7DDECC-DCA5-DE48-8BEC-2FB1DDC23F1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FD598C40-3232-764D-A2D0-FF4316272E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D45E6D33-E0D0-404A-A9D1-68349BF6F0A4}"/>
              </a:ext>
            </a:extLst>
          </p:cNvPr>
          <p:cNvSpPr>
            <a:spLocks noGrp="1"/>
          </p:cNvSpPr>
          <p:nvPr>
            <p:ph type="body" sz="quarter" idx="13" hasCustomPrompt="1"/>
          </p:nvPr>
        </p:nvSpPr>
        <p:spPr>
          <a:xfrm>
            <a:off x="557214" y="2028825"/>
            <a:ext cx="10615740" cy="3400425"/>
          </a:xfrm>
        </p:spPr>
        <p:txBody>
          <a:bodyPr/>
          <a:lstStyle>
            <a:lvl1pPr algn="just">
              <a:buNone/>
              <a:defRPr sz="1800">
                <a:latin typeface="Tahoma" panose="020B0604030504040204" pitchFamily="34" charset="0"/>
                <a:ea typeface="Tahoma" panose="020B0604030504040204" pitchFamily="34" charset="0"/>
                <a:cs typeface="Tahoma" panose="020B0604030504040204" pitchFamily="34" charset="0"/>
              </a:defRPr>
            </a:lvl1pPr>
            <a:lvl2pPr algn="just">
              <a:buFont typeface="Wingdings" pitchFamily="2" charset="2"/>
              <a:buChar char="§"/>
              <a:defRPr sz="16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12768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1719"/>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6" name="Espace réservé du numéro de diapositive 5">
            <a:extLst>
              <a:ext uri="{FF2B5EF4-FFF2-40B4-BE49-F238E27FC236}">
                <a16:creationId xmlns:a16="http://schemas.microsoft.com/office/drawing/2014/main" id="{8D7DDECC-DCA5-DE48-8BEC-2FB1DDC23F1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FD598C40-3232-764D-A2D0-FF4316272E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D45E6D33-E0D0-404A-A9D1-68349BF6F0A4}"/>
              </a:ext>
            </a:extLst>
          </p:cNvPr>
          <p:cNvSpPr>
            <a:spLocks noGrp="1"/>
          </p:cNvSpPr>
          <p:nvPr>
            <p:ph type="body" sz="quarter" idx="13" hasCustomPrompt="1"/>
          </p:nvPr>
        </p:nvSpPr>
        <p:spPr>
          <a:xfrm>
            <a:off x="557214" y="2028825"/>
            <a:ext cx="10615740" cy="3400425"/>
          </a:xfrm>
        </p:spPr>
        <p:txBody>
          <a:bodyPr/>
          <a:lstStyle>
            <a:lvl1pPr algn="just">
              <a:buNone/>
              <a:defRPr sz="1800">
                <a:latin typeface="Tahoma" panose="020B0604030504040204" pitchFamily="34" charset="0"/>
                <a:ea typeface="Tahoma" panose="020B0604030504040204" pitchFamily="34" charset="0"/>
                <a:cs typeface="Tahoma" panose="020B0604030504040204" pitchFamily="34" charset="0"/>
              </a:defRPr>
            </a:lvl1pPr>
            <a:lvl2pPr algn="just">
              <a:buFont typeface="Wingdings" pitchFamily="2" charset="2"/>
              <a:buChar char="§"/>
              <a:defRPr sz="16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pic>
        <p:nvPicPr>
          <p:cNvPr id="3" name="Image 2"/>
          <p:cNvPicPr>
            <a:picLocks noChangeAspect="1"/>
          </p:cNvPicPr>
          <p:nvPr userDrawn="1"/>
        </p:nvPicPr>
        <p:blipFill>
          <a:blip r:embed="rId3"/>
          <a:stretch>
            <a:fillRect/>
          </a:stretch>
        </p:blipFill>
        <p:spPr>
          <a:xfrm>
            <a:off x="10270573" y="187416"/>
            <a:ext cx="1514686" cy="1247949"/>
          </a:xfrm>
          <a:prstGeom prst="rect">
            <a:avLst/>
          </a:prstGeom>
        </p:spPr>
      </p:pic>
    </p:spTree>
    <p:extLst>
      <p:ext uri="{BB962C8B-B14F-4D97-AF65-F5344CB8AC3E}">
        <p14:creationId xmlns:p14="http://schemas.microsoft.com/office/powerpoint/2010/main" val="60211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encarts">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778973" y="918893"/>
            <a:ext cx="8679351" cy="516472"/>
          </a:xfrm>
        </p:spPr>
        <p:txBody>
          <a:bodyPr wrap="none" anchor="t" anchorCtr="0"/>
          <a:lstStyle>
            <a:lvl1pPr algn="l">
              <a:defRPr sz="32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2" name="Espace réservé du numéro de diapositive 5">
            <a:extLst>
              <a:ext uri="{FF2B5EF4-FFF2-40B4-BE49-F238E27FC236}">
                <a16:creationId xmlns:a16="http://schemas.microsoft.com/office/drawing/2014/main" id="{9E48A28C-58E0-314C-BF31-7F143A22F6E9}"/>
              </a:ext>
            </a:extLst>
          </p:cNvPr>
          <p:cNvSpPr>
            <a:spLocks noGrp="1"/>
          </p:cNvSpPr>
          <p:nvPr>
            <p:ph type="sldNum" sz="quarter" idx="4"/>
          </p:nvPr>
        </p:nvSpPr>
        <p:spPr>
          <a:xfrm>
            <a:off x="11172954" y="6296026"/>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3" name="Espace réservé du texte 11">
            <a:extLst>
              <a:ext uri="{FF2B5EF4-FFF2-40B4-BE49-F238E27FC236}">
                <a16:creationId xmlns:a16="http://schemas.microsoft.com/office/drawing/2014/main" id="{C8B690D4-004B-0E4C-A0F2-586DA3F825C5}"/>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4" name="Скругленный прямоугольник 14">
            <a:extLst>
              <a:ext uri="{FF2B5EF4-FFF2-40B4-BE49-F238E27FC236}">
                <a16:creationId xmlns:a16="http://schemas.microsoft.com/office/drawing/2014/main" id="{2B722AA4-7CF6-D848-BEA8-9EF46A356655}"/>
              </a:ext>
            </a:extLst>
          </p:cNvPr>
          <p:cNvSpPr/>
          <p:nvPr/>
        </p:nvSpPr>
        <p:spPr>
          <a:xfrm>
            <a:off x="4414905" y="2450147"/>
            <a:ext cx="3362190" cy="3095941"/>
          </a:xfrm>
          <a:prstGeom prst="roundRect">
            <a:avLst>
              <a:gd name="adj" fmla="val 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dirty="0">
              <a:latin typeface="Tahoma" panose="020B0604030504040204" pitchFamily="34" charset="0"/>
              <a:ea typeface="Tahoma" panose="020B0604030504040204" pitchFamily="34" charset="0"/>
              <a:cs typeface="Tahoma" panose="020B0604030504040204" pitchFamily="34" charset="0"/>
            </a:endParaRPr>
          </a:p>
        </p:txBody>
      </p:sp>
      <p:sp>
        <p:nvSpPr>
          <p:cNvPr id="17" name="Скругленный прямоугольник 20">
            <a:extLst>
              <a:ext uri="{FF2B5EF4-FFF2-40B4-BE49-F238E27FC236}">
                <a16:creationId xmlns:a16="http://schemas.microsoft.com/office/drawing/2014/main" id="{DA1F06BB-D561-A043-B3EE-07C658D43D80}"/>
              </a:ext>
            </a:extLst>
          </p:cNvPr>
          <p:cNvSpPr/>
          <p:nvPr/>
        </p:nvSpPr>
        <p:spPr>
          <a:xfrm>
            <a:off x="8050836" y="2450147"/>
            <a:ext cx="3362190" cy="3095941"/>
          </a:xfrm>
          <a:prstGeom prst="roundRect">
            <a:avLst>
              <a:gd name="adj" fmla="val 0"/>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20" name="Скругленный прямоугольник 14">
            <a:extLst>
              <a:ext uri="{FF2B5EF4-FFF2-40B4-BE49-F238E27FC236}">
                <a16:creationId xmlns:a16="http://schemas.microsoft.com/office/drawing/2014/main" id="{ABD55305-0CFF-F447-B0DB-8BE234911786}"/>
              </a:ext>
            </a:extLst>
          </p:cNvPr>
          <p:cNvSpPr/>
          <p:nvPr/>
        </p:nvSpPr>
        <p:spPr>
          <a:xfrm>
            <a:off x="778974" y="2450147"/>
            <a:ext cx="3362190" cy="3095941"/>
          </a:xfrm>
          <a:prstGeom prst="roundRect">
            <a:avLst>
              <a:gd name="adj" fmla="val 0"/>
            </a:avLst>
          </a:prstGeom>
          <a:solidFill>
            <a:srgbClr val="87CBC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texte 2">
            <a:extLst>
              <a:ext uri="{FF2B5EF4-FFF2-40B4-BE49-F238E27FC236}">
                <a16:creationId xmlns:a16="http://schemas.microsoft.com/office/drawing/2014/main" id="{7C9A35FE-94F5-4A4C-90FC-5B50FD49C2D3}"/>
              </a:ext>
            </a:extLst>
          </p:cNvPr>
          <p:cNvSpPr>
            <a:spLocks noGrp="1"/>
          </p:cNvSpPr>
          <p:nvPr>
            <p:ph type="body" sz="quarter" idx="15" hasCustomPrompt="1"/>
          </p:nvPr>
        </p:nvSpPr>
        <p:spPr>
          <a:xfrm>
            <a:off x="778974" y="3418708"/>
            <a:ext cx="3362190" cy="31033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smtClean="0">
                <a:solidFill>
                  <a:schemeClr val="bg1"/>
                </a:solidFill>
                <a:effectLst/>
              </a:defRPr>
            </a:lvl1pPr>
            <a:lvl2pPr>
              <a:buNone/>
              <a:defRPr/>
            </a:lvl2pPr>
            <a:lvl3pPr>
              <a:buNone/>
              <a:defRPr/>
            </a:lvl3pPr>
            <a:lvl4pPr>
              <a:buNone/>
              <a:defRPr/>
            </a:lvl4pPr>
            <a:lvl5pPr>
              <a:buNone/>
              <a:defRPr/>
            </a:lvl5pPr>
          </a:lstStyle>
          <a:p>
            <a:pPr lvl="0"/>
            <a:r>
              <a:rPr lang="fr-FR" dirty="0"/>
              <a:t>Idée 1 </a:t>
            </a:r>
            <a:r>
              <a:rPr lang="fr-FR" dirty="0" err="1"/>
              <a:t>Tahoma</a:t>
            </a:r>
            <a:r>
              <a:rPr lang="fr-FR" dirty="0"/>
              <a:t> 16</a:t>
            </a:r>
          </a:p>
          <a:p>
            <a:pPr lvl="0"/>
            <a:endParaRPr lang="fr-FR" dirty="0"/>
          </a:p>
        </p:txBody>
      </p:sp>
      <p:sp>
        <p:nvSpPr>
          <p:cNvPr id="22" name="Espace réservé du texte 2">
            <a:extLst>
              <a:ext uri="{FF2B5EF4-FFF2-40B4-BE49-F238E27FC236}">
                <a16:creationId xmlns:a16="http://schemas.microsoft.com/office/drawing/2014/main" id="{F72B8426-90B8-A14E-A7C9-9037871A9803}"/>
              </a:ext>
            </a:extLst>
          </p:cNvPr>
          <p:cNvSpPr>
            <a:spLocks noGrp="1"/>
          </p:cNvSpPr>
          <p:nvPr>
            <p:ph type="body" sz="quarter" idx="16" hasCustomPrompt="1"/>
          </p:nvPr>
        </p:nvSpPr>
        <p:spPr>
          <a:xfrm>
            <a:off x="1028852" y="3850825"/>
            <a:ext cx="2857348" cy="74244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23" name="Espace réservé du texte 2">
            <a:extLst>
              <a:ext uri="{FF2B5EF4-FFF2-40B4-BE49-F238E27FC236}">
                <a16:creationId xmlns:a16="http://schemas.microsoft.com/office/drawing/2014/main" id="{F519B7FF-BA67-1047-897E-F067013ED323}"/>
              </a:ext>
            </a:extLst>
          </p:cNvPr>
          <p:cNvSpPr>
            <a:spLocks noGrp="1"/>
          </p:cNvSpPr>
          <p:nvPr>
            <p:ph type="body" sz="quarter" idx="17" hasCustomPrompt="1"/>
          </p:nvPr>
        </p:nvSpPr>
        <p:spPr>
          <a:xfrm>
            <a:off x="4414905" y="3418708"/>
            <a:ext cx="3362190" cy="31033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smtClean="0">
                <a:solidFill>
                  <a:schemeClr val="bg1"/>
                </a:solidFill>
                <a:effectLst/>
              </a:defRPr>
            </a:lvl1pPr>
            <a:lvl2pPr>
              <a:buNone/>
              <a:defRPr/>
            </a:lvl2pPr>
            <a:lvl3pPr>
              <a:buNone/>
              <a:defRPr/>
            </a:lvl3pPr>
            <a:lvl4pPr>
              <a:buNone/>
              <a:defRPr/>
            </a:lvl4pPr>
            <a:lvl5pPr>
              <a:buNone/>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Idée 2 </a:t>
            </a:r>
            <a:r>
              <a:rPr lang="fr-FR" dirty="0" err="1"/>
              <a:t>Tahoma</a:t>
            </a:r>
            <a:r>
              <a:rPr lang="fr-FR" dirty="0"/>
              <a:t> 16</a:t>
            </a:r>
          </a:p>
          <a:p>
            <a:pPr lvl="0"/>
            <a:endParaRPr lang="fr-FR" dirty="0"/>
          </a:p>
          <a:p>
            <a:pPr lvl="0"/>
            <a:endParaRPr lang="fr-FR" dirty="0"/>
          </a:p>
        </p:txBody>
      </p:sp>
      <p:sp>
        <p:nvSpPr>
          <p:cNvPr id="24" name="Espace réservé du texte 2">
            <a:extLst>
              <a:ext uri="{FF2B5EF4-FFF2-40B4-BE49-F238E27FC236}">
                <a16:creationId xmlns:a16="http://schemas.microsoft.com/office/drawing/2014/main" id="{F8863893-88D0-6147-B005-747CF0346571}"/>
              </a:ext>
            </a:extLst>
          </p:cNvPr>
          <p:cNvSpPr>
            <a:spLocks noGrp="1"/>
          </p:cNvSpPr>
          <p:nvPr>
            <p:ph type="body" sz="quarter" idx="18" hasCustomPrompt="1"/>
          </p:nvPr>
        </p:nvSpPr>
        <p:spPr>
          <a:xfrm>
            <a:off x="4664783" y="3850825"/>
            <a:ext cx="2857348" cy="742449"/>
          </a:xfrm>
        </p:spPr>
        <p:txBody>
          <a:bodyPr/>
          <a:lstStyle>
            <a:lvl1pPr marL="0" marR="0" indent="0" algn="ctr" defTabSz="914400" rtl="0" eaLnBrk="1" fontAlgn="auto" latinLnBrk="0" hangingPunct="1">
              <a:lnSpc>
                <a:spcPct val="140000"/>
              </a:lnSpc>
              <a:spcBef>
                <a:spcPts val="900"/>
              </a:spcBef>
              <a:spcAft>
                <a:spcPts val="0"/>
              </a:spcAft>
              <a:buClrTx/>
              <a:buSzTx/>
              <a:buFont typeface="Arial" panose="020B0604020202020204" pitchFamily="34" charset="0"/>
              <a:buNone/>
              <a:tabLst/>
              <a:defRPr lang="fr-FR" sz="1200" b="0" i="0" smtClean="0">
                <a:solidFill>
                  <a:schemeClr val="bg1"/>
                </a:solidFill>
                <a:effectLst/>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25" name="Espace réservé du texte 2">
            <a:extLst>
              <a:ext uri="{FF2B5EF4-FFF2-40B4-BE49-F238E27FC236}">
                <a16:creationId xmlns:a16="http://schemas.microsoft.com/office/drawing/2014/main" id="{89E745B0-2267-B041-B2D1-458FC7EA915B}"/>
              </a:ext>
            </a:extLst>
          </p:cNvPr>
          <p:cNvSpPr>
            <a:spLocks noGrp="1"/>
          </p:cNvSpPr>
          <p:nvPr>
            <p:ph type="body" sz="quarter" idx="19" hasCustomPrompt="1"/>
          </p:nvPr>
        </p:nvSpPr>
        <p:spPr>
          <a:xfrm>
            <a:off x="8050836" y="3418708"/>
            <a:ext cx="3362190" cy="31033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smtClean="0">
                <a:solidFill>
                  <a:schemeClr val="bg1"/>
                </a:solidFill>
                <a:effectLst/>
              </a:defRPr>
            </a:lvl1pPr>
            <a:lvl2pPr>
              <a:buNone/>
              <a:defRPr/>
            </a:lvl2pPr>
            <a:lvl3pPr>
              <a:buNone/>
              <a:defRPr/>
            </a:lvl3pPr>
            <a:lvl4pPr>
              <a:buNone/>
              <a:defRPr/>
            </a:lvl4pPr>
            <a:lvl5pPr>
              <a:buNone/>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Idée 3 </a:t>
            </a:r>
            <a:r>
              <a:rPr lang="fr-FR" dirty="0" err="1"/>
              <a:t>Tahoma</a:t>
            </a:r>
            <a:r>
              <a:rPr lang="fr-FR" dirty="0"/>
              <a:t> 16</a:t>
            </a:r>
          </a:p>
          <a:p>
            <a:pPr lvl="0"/>
            <a:endParaRPr lang="fr-FR" dirty="0"/>
          </a:p>
          <a:p>
            <a:pPr lvl="0"/>
            <a:endParaRPr lang="fr-FR" dirty="0"/>
          </a:p>
        </p:txBody>
      </p:sp>
      <p:sp>
        <p:nvSpPr>
          <p:cNvPr id="26" name="Espace réservé du texte 2">
            <a:extLst>
              <a:ext uri="{FF2B5EF4-FFF2-40B4-BE49-F238E27FC236}">
                <a16:creationId xmlns:a16="http://schemas.microsoft.com/office/drawing/2014/main" id="{08085BC0-D446-3841-90F0-9CE99D5F0B74}"/>
              </a:ext>
            </a:extLst>
          </p:cNvPr>
          <p:cNvSpPr>
            <a:spLocks noGrp="1"/>
          </p:cNvSpPr>
          <p:nvPr>
            <p:ph type="body" sz="quarter" idx="20" hasCustomPrompt="1"/>
          </p:nvPr>
        </p:nvSpPr>
        <p:spPr>
          <a:xfrm>
            <a:off x="8300714" y="3850825"/>
            <a:ext cx="2857348" cy="742449"/>
          </a:xfrm>
        </p:spPr>
        <p:txBody>
          <a:bodyPr/>
          <a:lstStyle>
            <a:lvl1pPr marL="0" marR="0" indent="0" algn="ctr" defTabSz="914400" rtl="0" eaLnBrk="1" fontAlgn="auto" latinLnBrk="0" hangingPunct="1">
              <a:lnSpc>
                <a:spcPct val="140000"/>
              </a:lnSpc>
              <a:spcBef>
                <a:spcPts val="900"/>
              </a:spcBef>
              <a:spcAft>
                <a:spcPts val="0"/>
              </a:spcAft>
              <a:buClrTx/>
              <a:buSzTx/>
              <a:buFont typeface="Arial" panose="020B0604020202020204" pitchFamily="34" charset="0"/>
              <a:buNone/>
              <a:tabLst/>
              <a:defRPr lang="fr-FR" sz="1200" b="0" i="0" smtClean="0">
                <a:solidFill>
                  <a:schemeClr val="bg1"/>
                </a:solidFill>
                <a:effectLst/>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6" name="Espace réservé du texte 5">
            <a:extLst>
              <a:ext uri="{FF2B5EF4-FFF2-40B4-BE49-F238E27FC236}">
                <a16:creationId xmlns:a16="http://schemas.microsoft.com/office/drawing/2014/main" id="{34AA8A7F-6CAF-FA42-8467-B4E9A35BE64C}"/>
              </a:ext>
            </a:extLst>
          </p:cNvPr>
          <p:cNvSpPr>
            <a:spLocks noGrp="1"/>
          </p:cNvSpPr>
          <p:nvPr>
            <p:ph type="body" sz="quarter" idx="21" hasCustomPrompt="1"/>
          </p:nvPr>
        </p:nvSpPr>
        <p:spPr>
          <a:xfrm>
            <a:off x="779463" y="1676400"/>
            <a:ext cx="10633075" cy="419100"/>
          </a:xfrm>
        </p:spPr>
        <p:txBody>
          <a:bodyPr/>
          <a:lstStyle>
            <a:lvl1pPr>
              <a:buFontTx/>
              <a:buNone/>
              <a:defRPr sz="1600">
                <a:latin typeface="Tahoma" panose="020B0604030504040204" pitchFamily="34" charset="0"/>
                <a:ea typeface="Tahoma" panose="020B0604030504040204" pitchFamily="34" charset="0"/>
                <a:cs typeface="Tahoma" panose="020B0604030504040204" pitchFamily="34" charset="0"/>
              </a:defRPr>
            </a:lvl1pPr>
            <a:lvl2pPr>
              <a:buNone/>
              <a:defRPr/>
            </a:lvl2pPr>
          </a:lstStyle>
          <a:p>
            <a:pPr lvl="0"/>
            <a:r>
              <a:rPr lang="fr-FR" dirty="0" err="1"/>
              <a:t>Tahoma</a:t>
            </a:r>
            <a:r>
              <a:rPr lang="fr-FR" dirty="0"/>
              <a:t> 16</a:t>
            </a:r>
          </a:p>
        </p:txBody>
      </p:sp>
    </p:spTree>
    <p:extLst>
      <p:ext uri="{BB962C8B-B14F-4D97-AF65-F5344CB8AC3E}">
        <p14:creationId xmlns:p14="http://schemas.microsoft.com/office/powerpoint/2010/main" val="333822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encarts">
    <p:spTree>
      <p:nvGrpSpPr>
        <p:cNvPr id="1" name=""/>
        <p:cNvGrpSpPr/>
        <p:nvPr/>
      </p:nvGrpSpPr>
      <p:grpSpPr>
        <a:xfrm>
          <a:off x="0" y="0"/>
          <a:ext cx="0" cy="0"/>
          <a:chOff x="0" y="0"/>
          <a:chExt cx="0" cy="0"/>
        </a:xfrm>
      </p:grpSpPr>
      <p:sp>
        <p:nvSpPr>
          <p:cNvPr id="46" name="Скругленный прямоугольник 49">
            <a:extLst>
              <a:ext uri="{FF2B5EF4-FFF2-40B4-BE49-F238E27FC236}">
                <a16:creationId xmlns:a16="http://schemas.microsoft.com/office/drawing/2014/main" id="{7FFC3F83-42F6-D34F-ABED-7C30AF66D177}"/>
              </a:ext>
            </a:extLst>
          </p:cNvPr>
          <p:cNvSpPr/>
          <p:nvPr/>
        </p:nvSpPr>
        <p:spPr>
          <a:xfrm>
            <a:off x="4537639" y="297060"/>
            <a:ext cx="3507398" cy="3023942"/>
          </a:xfrm>
          <a:prstGeom prst="roundRect">
            <a:avLst>
              <a:gd name="adj" fmla="val 0"/>
            </a:avLst>
          </a:prstGeom>
          <a:solidFill>
            <a:srgbClr val="87CBC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3665197" cy="535531"/>
          </a:xfrm>
        </p:spPr>
        <p:txBody>
          <a:bodyPr wrap="square" anchor="t" anchorCtr="0">
            <a:spAutoFit/>
          </a:bodyPr>
          <a:lstStyle>
            <a:lvl1pPr algn="l">
              <a:defRPr sz="32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3" name="Espace réservé du texte 11">
            <a:extLst>
              <a:ext uri="{FF2B5EF4-FFF2-40B4-BE49-F238E27FC236}">
                <a16:creationId xmlns:a16="http://schemas.microsoft.com/office/drawing/2014/main" id="{C8B690D4-004B-0E4C-A0F2-586DA3F825C5}"/>
              </a:ext>
            </a:extLst>
          </p:cNvPr>
          <p:cNvSpPr>
            <a:spLocks noGrp="1"/>
          </p:cNvSpPr>
          <p:nvPr>
            <p:ph type="body" sz="quarter" idx="14" hasCustomPrompt="1"/>
          </p:nvPr>
        </p:nvSpPr>
        <p:spPr>
          <a:xfrm>
            <a:off x="1" y="6410325"/>
            <a:ext cx="4071938"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37" name="Скругленный прямоугольник 33">
            <a:extLst>
              <a:ext uri="{FF2B5EF4-FFF2-40B4-BE49-F238E27FC236}">
                <a16:creationId xmlns:a16="http://schemas.microsoft.com/office/drawing/2014/main" id="{A6C12B65-D655-F04D-BF7A-5BAF874CC5DF}"/>
              </a:ext>
            </a:extLst>
          </p:cNvPr>
          <p:cNvSpPr/>
          <p:nvPr/>
        </p:nvSpPr>
        <p:spPr>
          <a:xfrm>
            <a:off x="8289886" y="297060"/>
            <a:ext cx="3507398" cy="3023942"/>
          </a:xfrm>
          <a:prstGeom prst="roundRect">
            <a:avLst>
              <a:gd name="adj" fmla="val 0"/>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40" name="Скругленный прямоугольник 43">
            <a:extLst>
              <a:ext uri="{FF2B5EF4-FFF2-40B4-BE49-F238E27FC236}">
                <a16:creationId xmlns:a16="http://schemas.microsoft.com/office/drawing/2014/main" id="{E86D6633-15A4-5048-9C91-6DF1FABEEBB2}"/>
              </a:ext>
            </a:extLst>
          </p:cNvPr>
          <p:cNvSpPr/>
          <p:nvPr/>
        </p:nvSpPr>
        <p:spPr>
          <a:xfrm>
            <a:off x="8274422" y="3519864"/>
            <a:ext cx="3507398" cy="3023942"/>
          </a:xfrm>
          <a:prstGeom prst="roundRect">
            <a:avLst>
              <a:gd name="adj" fmla="val 0"/>
            </a:avLst>
          </a:prstGeom>
          <a:solidFill>
            <a:srgbClr val="F7AE6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43" name="Скругленный прямоугольник 46">
            <a:extLst>
              <a:ext uri="{FF2B5EF4-FFF2-40B4-BE49-F238E27FC236}">
                <a16:creationId xmlns:a16="http://schemas.microsoft.com/office/drawing/2014/main" id="{AC70CFFB-898B-E445-A2F5-087390295167}"/>
              </a:ext>
            </a:extLst>
          </p:cNvPr>
          <p:cNvSpPr/>
          <p:nvPr/>
        </p:nvSpPr>
        <p:spPr>
          <a:xfrm>
            <a:off x="4537639" y="3519864"/>
            <a:ext cx="3507398" cy="3023942"/>
          </a:xfrm>
          <a:prstGeom prst="roundRect">
            <a:avLst>
              <a:gd name="adj" fmla="val 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48" name="Espace réservé du texte 2">
            <a:extLst>
              <a:ext uri="{FF2B5EF4-FFF2-40B4-BE49-F238E27FC236}">
                <a16:creationId xmlns:a16="http://schemas.microsoft.com/office/drawing/2014/main" id="{207F9551-AB36-AE49-B68E-69E0BA65F514}"/>
              </a:ext>
            </a:extLst>
          </p:cNvPr>
          <p:cNvSpPr>
            <a:spLocks noGrp="1"/>
          </p:cNvSpPr>
          <p:nvPr>
            <p:ph type="body" sz="quarter" idx="15" hasCustomPrompt="1"/>
          </p:nvPr>
        </p:nvSpPr>
        <p:spPr>
          <a:xfrm>
            <a:off x="4537639" y="1204446"/>
            <a:ext cx="3491578" cy="386084"/>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800" b="1" i="0" smtClean="0">
                <a:solidFill>
                  <a:schemeClr val="bg1"/>
                </a:solidFill>
                <a:effectLst/>
              </a:defRPr>
            </a:lvl1pPr>
            <a:lvl2pPr>
              <a:buNone/>
              <a:defRPr/>
            </a:lvl2pPr>
            <a:lvl3pPr>
              <a:buNone/>
              <a:defRPr/>
            </a:lvl3pPr>
            <a:lvl4pPr>
              <a:buNone/>
              <a:defRPr/>
            </a:lvl4pPr>
            <a:lvl5pPr>
              <a:buNone/>
              <a:defRPr/>
            </a:lvl5pPr>
          </a:lstStyle>
          <a:p>
            <a:pPr lvl="0"/>
            <a:r>
              <a:rPr lang="fr-FR" dirty="0"/>
              <a:t>Idée 1 </a:t>
            </a:r>
            <a:r>
              <a:rPr lang="fr-FR" dirty="0" err="1"/>
              <a:t>Tahoma</a:t>
            </a:r>
            <a:r>
              <a:rPr lang="fr-FR" dirty="0"/>
              <a:t> 16</a:t>
            </a:r>
          </a:p>
          <a:p>
            <a:pPr lvl="0"/>
            <a:endParaRPr lang="fr-FR" dirty="0"/>
          </a:p>
        </p:txBody>
      </p:sp>
      <p:sp>
        <p:nvSpPr>
          <p:cNvPr id="49" name="Espace réservé du texte 2">
            <a:extLst>
              <a:ext uri="{FF2B5EF4-FFF2-40B4-BE49-F238E27FC236}">
                <a16:creationId xmlns:a16="http://schemas.microsoft.com/office/drawing/2014/main" id="{8C514D85-42B6-EB48-8AD6-8318AAE8033A}"/>
              </a:ext>
            </a:extLst>
          </p:cNvPr>
          <p:cNvSpPr>
            <a:spLocks noGrp="1"/>
          </p:cNvSpPr>
          <p:nvPr>
            <p:ph type="body" sz="quarter" idx="16" hasCustomPrompt="1"/>
          </p:nvPr>
        </p:nvSpPr>
        <p:spPr>
          <a:xfrm>
            <a:off x="4787516" y="1712317"/>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50" name="Espace réservé du texte 2">
            <a:extLst>
              <a:ext uri="{FF2B5EF4-FFF2-40B4-BE49-F238E27FC236}">
                <a16:creationId xmlns:a16="http://schemas.microsoft.com/office/drawing/2014/main" id="{A8BF7ED8-8FCB-A84C-B2CA-81F612786A2F}"/>
              </a:ext>
            </a:extLst>
          </p:cNvPr>
          <p:cNvSpPr>
            <a:spLocks noGrp="1"/>
          </p:cNvSpPr>
          <p:nvPr>
            <p:ph type="body" sz="quarter" idx="17" hasCustomPrompt="1"/>
          </p:nvPr>
        </p:nvSpPr>
        <p:spPr>
          <a:xfrm>
            <a:off x="8274066" y="1229905"/>
            <a:ext cx="3491578" cy="386084"/>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800" b="1" i="0" smtClean="0">
                <a:solidFill>
                  <a:schemeClr val="bg1"/>
                </a:solidFill>
                <a:effectLst/>
              </a:defRPr>
            </a:lvl1pPr>
            <a:lvl2pPr>
              <a:buNone/>
              <a:defRPr/>
            </a:lvl2pPr>
            <a:lvl3pPr>
              <a:buNone/>
              <a:defRPr/>
            </a:lvl3pPr>
            <a:lvl4pPr>
              <a:buNone/>
              <a:defRPr/>
            </a:lvl4pPr>
            <a:lvl5pPr>
              <a:buNone/>
              <a:defRPr/>
            </a:lvl5pPr>
          </a:lstStyle>
          <a:p>
            <a:pPr lvl="0"/>
            <a:r>
              <a:rPr lang="fr-FR" dirty="0"/>
              <a:t>Idée 2 </a:t>
            </a:r>
            <a:r>
              <a:rPr lang="fr-FR" dirty="0" err="1"/>
              <a:t>Tahoma</a:t>
            </a:r>
            <a:r>
              <a:rPr lang="fr-FR" dirty="0"/>
              <a:t> 16</a:t>
            </a:r>
          </a:p>
          <a:p>
            <a:pPr lvl="0"/>
            <a:endParaRPr lang="fr-FR" dirty="0"/>
          </a:p>
        </p:txBody>
      </p:sp>
      <p:sp>
        <p:nvSpPr>
          <p:cNvPr id="51" name="Espace réservé du texte 2">
            <a:extLst>
              <a:ext uri="{FF2B5EF4-FFF2-40B4-BE49-F238E27FC236}">
                <a16:creationId xmlns:a16="http://schemas.microsoft.com/office/drawing/2014/main" id="{9E72A092-6EB8-BC4A-8431-7140F809F520}"/>
              </a:ext>
            </a:extLst>
          </p:cNvPr>
          <p:cNvSpPr>
            <a:spLocks noGrp="1"/>
          </p:cNvSpPr>
          <p:nvPr>
            <p:ph type="body" sz="quarter" idx="18" hasCustomPrompt="1"/>
          </p:nvPr>
        </p:nvSpPr>
        <p:spPr>
          <a:xfrm>
            <a:off x="8523943" y="1737776"/>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52" name="Espace réservé du texte 2">
            <a:extLst>
              <a:ext uri="{FF2B5EF4-FFF2-40B4-BE49-F238E27FC236}">
                <a16:creationId xmlns:a16="http://schemas.microsoft.com/office/drawing/2014/main" id="{657A0EA1-B048-0645-9299-8E3059637953}"/>
              </a:ext>
            </a:extLst>
          </p:cNvPr>
          <p:cNvSpPr>
            <a:spLocks noGrp="1"/>
          </p:cNvSpPr>
          <p:nvPr>
            <p:ph type="body" sz="quarter" idx="19" hasCustomPrompt="1"/>
          </p:nvPr>
        </p:nvSpPr>
        <p:spPr>
          <a:xfrm>
            <a:off x="4553459" y="4423849"/>
            <a:ext cx="3491578" cy="386084"/>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800" b="1" i="0" smtClean="0">
                <a:solidFill>
                  <a:schemeClr val="bg1"/>
                </a:solidFill>
                <a:effectLst/>
              </a:defRPr>
            </a:lvl1pPr>
            <a:lvl2pPr>
              <a:buNone/>
              <a:defRPr/>
            </a:lvl2pPr>
            <a:lvl3pPr>
              <a:buNone/>
              <a:defRPr/>
            </a:lvl3pPr>
            <a:lvl4pPr>
              <a:buNone/>
              <a:defRPr/>
            </a:lvl4pPr>
            <a:lvl5pPr>
              <a:buNone/>
              <a:defRPr/>
            </a:lvl5pPr>
          </a:lstStyle>
          <a:p>
            <a:pPr lvl="0"/>
            <a:r>
              <a:rPr lang="fr-FR" dirty="0"/>
              <a:t>Idée 3 </a:t>
            </a:r>
            <a:r>
              <a:rPr lang="fr-FR" dirty="0" err="1"/>
              <a:t>Tahoma</a:t>
            </a:r>
            <a:r>
              <a:rPr lang="fr-FR" dirty="0"/>
              <a:t> 16</a:t>
            </a:r>
          </a:p>
          <a:p>
            <a:pPr lvl="0"/>
            <a:endParaRPr lang="fr-FR" dirty="0"/>
          </a:p>
        </p:txBody>
      </p:sp>
      <p:sp>
        <p:nvSpPr>
          <p:cNvPr id="53" name="Espace réservé du texte 2">
            <a:extLst>
              <a:ext uri="{FF2B5EF4-FFF2-40B4-BE49-F238E27FC236}">
                <a16:creationId xmlns:a16="http://schemas.microsoft.com/office/drawing/2014/main" id="{77B194D6-4B97-A847-BF1F-73CA74953E95}"/>
              </a:ext>
            </a:extLst>
          </p:cNvPr>
          <p:cNvSpPr>
            <a:spLocks noGrp="1"/>
          </p:cNvSpPr>
          <p:nvPr>
            <p:ph type="body" sz="quarter" idx="20" hasCustomPrompt="1"/>
          </p:nvPr>
        </p:nvSpPr>
        <p:spPr>
          <a:xfrm>
            <a:off x="4803336" y="4931720"/>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54" name="Espace réservé du texte 2">
            <a:extLst>
              <a:ext uri="{FF2B5EF4-FFF2-40B4-BE49-F238E27FC236}">
                <a16:creationId xmlns:a16="http://schemas.microsoft.com/office/drawing/2014/main" id="{DA76721C-AF9D-6341-B172-2303F22493C8}"/>
              </a:ext>
            </a:extLst>
          </p:cNvPr>
          <p:cNvSpPr>
            <a:spLocks noGrp="1"/>
          </p:cNvSpPr>
          <p:nvPr>
            <p:ph type="body" sz="quarter" idx="21" hasCustomPrompt="1"/>
          </p:nvPr>
        </p:nvSpPr>
        <p:spPr>
          <a:xfrm>
            <a:off x="8274066" y="4423849"/>
            <a:ext cx="3491578" cy="386084"/>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800" b="1" i="0" smtClean="0">
                <a:solidFill>
                  <a:schemeClr val="bg1"/>
                </a:solidFill>
                <a:effectLst/>
              </a:defRPr>
            </a:lvl1pPr>
            <a:lvl2pPr>
              <a:buNone/>
              <a:defRPr/>
            </a:lvl2pPr>
            <a:lvl3pPr>
              <a:buNone/>
              <a:defRPr/>
            </a:lvl3pPr>
            <a:lvl4pPr>
              <a:buNone/>
              <a:defRPr/>
            </a:lvl4pPr>
            <a:lvl5pPr>
              <a:buNone/>
              <a:defRPr/>
            </a:lvl5pPr>
          </a:lstStyle>
          <a:p>
            <a:pPr lvl="0"/>
            <a:r>
              <a:rPr lang="fr-FR" dirty="0"/>
              <a:t>Idée 4 </a:t>
            </a:r>
            <a:r>
              <a:rPr lang="fr-FR" dirty="0" err="1"/>
              <a:t>Tahoma</a:t>
            </a:r>
            <a:r>
              <a:rPr lang="fr-FR" dirty="0"/>
              <a:t> 16</a:t>
            </a:r>
          </a:p>
          <a:p>
            <a:pPr lvl="0"/>
            <a:endParaRPr lang="fr-FR" dirty="0"/>
          </a:p>
        </p:txBody>
      </p:sp>
      <p:sp>
        <p:nvSpPr>
          <p:cNvPr id="55" name="Espace réservé du texte 2">
            <a:extLst>
              <a:ext uri="{FF2B5EF4-FFF2-40B4-BE49-F238E27FC236}">
                <a16:creationId xmlns:a16="http://schemas.microsoft.com/office/drawing/2014/main" id="{9EDD17CB-C0C9-774C-BF16-77AA091406B3}"/>
              </a:ext>
            </a:extLst>
          </p:cNvPr>
          <p:cNvSpPr>
            <a:spLocks noGrp="1"/>
          </p:cNvSpPr>
          <p:nvPr>
            <p:ph type="body" sz="quarter" idx="22" hasCustomPrompt="1"/>
          </p:nvPr>
        </p:nvSpPr>
        <p:spPr>
          <a:xfrm>
            <a:off x="8523943" y="4931720"/>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4" name="Espace réservé du texte 3">
            <a:extLst>
              <a:ext uri="{FF2B5EF4-FFF2-40B4-BE49-F238E27FC236}">
                <a16:creationId xmlns:a16="http://schemas.microsoft.com/office/drawing/2014/main" id="{247F0DBA-2885-0F42-8705-40DA1C0AEE27}"/>
              </a:ext>
            </a:extLst>
          </p:cNvPr>
          <p:cNvSpPr>
            <a:spLocks noGrp="1"/>
          </p:cNvSpPr>
          <p:nvPr>
            <p:ph type="body" sz="quarter" idx="23" hasCustomPrompt="1"/>
          </p:nvPr>
        </p:nvSpPr>
        <p:spPr>
          <a:xfrm>
            <a:off x="406400" y="3519488"/>
            <a:ext cx="3665538" cy="221599"/>
          </a:xfrm>
        </p:spPr>
        <p:txBody>
          <a:bodyPr lIns="0" tIns="0" rIns="0" bIns="0">
            <a:spAutoFit/>
          </a:bodyPr>
          <a:lstStyle>
            <a:lvl1pPr algn="just">
              <a:buNone/>
              <a:defRPr sz="1600">
                <a:latin typeface="Tahoma" panose="020B0604030504040204" pitchFamily="34" charset="0"/>
                <a:ea typeface="Tahoma" panose="020B0604030504040204" pitchFamily="34" charset="0"/>
                <a:cs typeface="Tahoma" panose="020B0604030504040204" pitchFamily="34" charset="0"/>
              </a:defRPr>
            </a:lvl1pPr>
            <a:lvl2pPr>
              <a:buNone/>
              <a:defRPr sz="1600">
                <a:latin typeface="Tahoma" panose="020B0604030504040204" pitchFamily="34" charset="0"/>
                <a:ea typeface="Tahoma" panose="020B0604030504040204" pitchFamily="34" charset="0"/>
                <a:cs typeface="Tahoma" panose="020B0604030504040204" pitchFamily="34" charset="0"/>
              </a:defRPr>
            </a:lvl2pPr>
          </a:lstStyle>
          <a:p>
            <a:pPr lvl="0"/>
            <a:r>
              <a:rPr lang="fr-FR" dirty="0"/>
              <a:t>Texte </a:t>
            </a:r>
            <a:r>
              <a:rPr lang="fr-FR" dirty="0" err="1"/>
              <a:t>Tahoma</a:t>
            </a:r>
            <a:r>
              <a:rPr lang="fr-FR" dirty="0"/>
              <a:t> 16</a:t>
            </a:r>
          </a:p>
        </p:txBody>
      </p:sp>
    </p:spTree>
    <p:extLst>
      <p:ext uri="{BB962C8B-B14F-4D97-AF65-F5344CB8AC3E}">
        <p14:creationId xmlns:p14="http://schemas.microsoft.com/office/powerpoint/2010/main" val="1394833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 texte simple">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D860AA53-A077-284F-B91F-167762116450}"/>
              </a:ext>
            </a:extLst>
          </p:cNvPr>
          <p:cNvSpPr>
            <a:spLocks noGrp="1"/>
          </p:cNvSpPr>
          <p:nvPr>
            <p:ph type="body" sz="quarter" idx="13" hasCustomPrompt="1"/>
          </p:nvPr>
        </p:nvSpPr>
        <p:spPr>
          <a:xfrm>
            <a:off x="557213" y="1643063"/>
            <a:ext cx="10615741" cy="3786187"/>
          </a:xfrm>
        </p:spPr>
        <p:txBody>
          <a:bodyPr/>
          <a:lstStyle>
            <a:lvl1pPr algn="just">
              <a:buNone/>
              <a:defRPr sz="1800">
                <a:latin typeface="Tahoma" panose="020B0604030504040204" pitchFamily="34" charset="0"/>
                <a:ea typeface="Tahoma" panose="020B0604030504040204" pitchFamily="34" charset="0"/>
                <a:cs typeface="Tahoma" panose="020B0604030504040204" pitchFamily="34" charset="0"/>
              </a:defRPr>
            </a:lvl1pPr>
            <a:lvl2pPr algn="just">
              <a:buFont typeface="Wingdings" pitchFamily="2" charset="2"/>
              <a:buChar char="§"/>
              <a:defRPr sz="16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6" name="Espace réservé du numéro de diapositive 5">
            <a:extLst>
              <a:ext uri="{FF2B5EF4-FFF2-40B4-BE49-F238E27FC236}">
                <a16:creationId xmlns:a16="http://schemas.microsoft.com/office/drawing/2014/main" id="{8D7DDECC-DCA5-DE48-8BEC-2FB1DDC23F1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FD598C40-3232-764D-A2D0-FF4316272E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Tree>
    <p:extLst>
      <p:ext uri="{BB962C8B-B14F-4D97-AF65-F5344CB8AC3E}">
        <p14:creationId xmlns:p14="http://schemas.microsoft.com/office/powerpoint/2010/main" val="219981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4504660-D44A-B44F-A5B6-314C43BF98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30" y="5088301"/>
            <a:ext cx="1785970" cy="1337899"/>
          </a:xfrm>
          <a:prstGeom prst="rect">
            <a:avLst/>
          </a:prstGeom>
        </p:spPr>
      </p:pic>
      <p:sp>
        <p:nvSpPr>
          <p:cNvPr id="9" name="Rectangle 1">
            <a:extLst>
              <a:ext uri="{FF2B5EF4-FFF2-40B4-BE49-F238E27FC236}">
                <a16:creationId xmlns:a16="http://schemas.microsoft.com/office/drawing/2014/main" id="{FCE893FA-32CC-FE4F-B40E-927528A82D7F}"/>
              </a:ext>
            </a:extLst>
          </p:cNvPr>
          <p:cNvSpPr/>
          <p:nvPr userDrawn="1"/>
        </p:nvSpPr>
        <p:spPr>
          <a:xfrm flipH="1">
            <a:off x="2590800" y="0"/>
            <a:ext cx="9601200"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solidFill>
            <a:srgbClr val="CD171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A3DC6421-EAD9-FB41-B73F-941B4900F9D5}"/>
              </a:ext>
            </a:extLst>
          </p:cNvPr>
          <p:cNvSpPr txBox="1"/>
          <p:nvPr userDrawn="1"/>
        </p:nvSpPr>
        <p:spPr>
          <a:xfrm>
            <a:off x="7416800" y="5697278"/>
            <a:ext cx="4076700" cy="461665"/>
          </a:xfrm>
          <a:prstGeom prst="rect">
            <a:avLst/>
          </a:prstGeom>
          <a:noFill/>
        </p:spPr>
        <p:txBody>
          <a:bodyPr wrap="square" rtlCol="0">
            <a:spAutoFit/>
          </a:bodyPr>
          <a:lstStyle/>
          <a:p>
            <a:pPr algn="ctr"/>
            <a:r>
              <a:rPr lang="fr-F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www.sfpnet.fr</a:t>
            </a:r>
            <a:endParaRPr lang="fr-FR"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itre 14">
            <a:extLst>
              <a:ext uri="{FF2B5EF4-FFF2-40B4-BE49-F238E27FC236}">
                <a16:creationId xmlns:a16="http://schemas.microsoft.com/office/drawing/2014/main" id="{5FB2FDE7-D914-284B-B237-680BEDB3A713}"/>
              </a:ext>
            </a:extLst>
          </p:cNvPr>
          <p:cNvSpPr>
            <a:spLocks noGrp="1"/>
          </p:cNvSpPr>
          <p:nvPr>
            <p:ph type="title" hasCustomPrompt="1"/>
          </p:nvPr>
        </p:nvSpPr>
        <p:spPr>
          <a:xfrm>
            <a:off x="4462495" y="662378"/>
            <a:ext cx="7048500" cy="749664"/>
          </a:xfrm>
        </p:spPr>
        <p:txBody>
          <a:bodyPr/>
          <a:lstStyle>
            <a:lvl1pPr algn="r">
              <a:defRPr sz="28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Société Française de Physique</a:t>
            </a:r>
          </a:p>
        </p:txBody>
      </p:sp>
      <p:pic>
        <p:nvPicPr>
          <p:cNvPr id="17" name="Image 16" descr="Une image contenant texte, clipart, graphiques vectoriels&#10;&#10;Description générée automatiquement">
            <a:extLst>
              <a:ext uri="{FF2B5EF4-FFF2-40B4-BE49-F238E27FC236}">
                <a16:creationId xmlns:a16="http://schemas.microsoft.com/office/drawing/2014/main" id="{99A8E0AF-740D-1344-812B-824963A343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5020" y="5660601"/>
            <a:ext cx="1047750" cy="535021"/>
          </a:xfrm>
          <a:prstGeom prst="rect">
            <a:avLst/>
          </a:prstGeom>
        </p:spPr>
      </p:pic>
      <p:sp>
        <p:nvSpPr>
          <p:cNvPr id="20" name="Espace réservé du texte 19">
            <a:extLst>
              <a:ext uri="{FF2B5EF4-FFF2-40B4-BE49-F238E27FC236}">
                <a16:creationId xmlns:a16="http://schemas.microsoft.com/office/drawing/2014/main" id="{F5D33CD1-6C1E-F84C-BB08-3C6F0313A7AF}"/>
              </a:ext>
            </a:extLst>
          </p:cNvPr>
          <p:cNvSpPr>
            <a:spLocks noGrp="1"/>
          </p:cNvSpPr>
          <p:nvPr>
            <p:ph type="body" sz="quarter" idx="10" hasCustomPrompt="1"/>
          </p:nvPr>
        </p:nvSpPr>
        <p:spPr>
          <a:xfrm>
            <a:off x="5922995" y="2460969"/>
            <a:ext cx="5588000" cy="369332"/>
          </a:xfrm>
        </p:spPr>
        <p:txBody>
          <a:bodyPr anchor="t" anchorCtr="0">
            <a:spAutoFit/>
          </a:bodyPr>
          <a:lstStyle>
            <a:lvl1pPr algn="r">
              <a:buNone/>
              <a:defRPr sz="2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Texte </a:t>
            </a:r>
            <a:r>
              <a:rPr lang="fr-FR" dirty="0" err="1"/>
              <a:t>Tahoma</a:t>
            </a:r>
            <a:r>
              <a:rPr lang="fr-FR" dirty="0"/>
              <a:t> </a:t>
            </a:r>
          </a:p>
        </p:txBody>
      </p:sp>
    </p:spTree>
    <p:extLst>
      <p:ext uri="{BB962C8B-B14F-4D97-AF65-F5344CB8AC3E}">
        <p14:creationId xmlns:p14="http://schemas.microsoft.com/office/powerpoint/2010/main" val="235012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65A4BE50-A139-FF44-ABB6-965FBD216C71}"/>
              </a:ext>
            </a:extLst>
          </p:cNvPr>
          <p:cNvSpPr/>
          <p:nvPr userDrawn="1"/>
        </p:nvSpPr>
        <p:spPr>
          <a:xfrm flipH="1">
            <a:off x="2590800" y="0"/>
            <a:ext cx="9601200"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solidFill>
            <a:srgbClr val="CD171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3">
            <a:extLst>
              <a:ext uri="{FF2B5EF4-FFF2-40B4-BE49-F238E27FC236}">
                <a16:creationId xmlns:a16="http://schemas.microsoft.com/office/drawing/2014/main" id="{446167BE-1B1A-014F-B697-06C23A60FFFD}"/>
              </a:ext>
            </a:extLst>
          </p:cNvPr>
          <p:cNvSpPr>
            <a:spLocks noGrp="1"/>
          </p:cNvSpPr>
          <p:nvPr>
            <p:ph type="pic" sz="quarter" idx="15"/>
          </p:nvPr>
        </p:nvSpPr>
        <p:spPr>
          <a:xfrm>
            <a:off x="738187" y="2178143"/>
            <a:ext cx="4505279" cy="2774769"/>
          </a:xfrm>
        </p:spPr>
      </p:sp>
      <p:sp>
        <p:nvSpPr>
          <p:cNvPr id="13" name="Titre 1">
            <a:extLst>
              <a:ext uri="{FF2B5EF4-FFF2-40B4-BE49-F238E27FC236}">
                <a16:creationId xmlns:a16="http://schemas.microsoft.com/office/drawing/2014/main" id="{310C6FD3-427D-0E4B-BA13-23A61929F5F3}"/>
              </a:ext>
            </a:extLst>
          </p:cNvPr>
          <p:cNvSpPr>
            <a:spLocks noGrp="1"/>
          </p:cNvSpPr>
          <p:nvPr>
            <p:ph type="ctrTitle" hasCustomPrompt="1"/>
          </p:nvPr>
        </p:nvSpPr>
        <p:spPr>
          <a:xfrm>
            <a:off x="5472113" y="675569"/>
            <a:ext cx="5881687" cy="701731"/>
          </a:xfrm>
        </p:spPr>
        <p:txBody>
          <a:bodyPr anchor="t" anchorCtr="0">
            <a:spAutoFit/>
          </a:bodyPr>
          <a:lstStyle>
            <a:lvl1pPr algn="r">
              <a:defRPr sz="44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44</a:t>
            </a:r>
          </a:p>
        </p:txBody>
      </p:sp>
      <p:pic>
        <p:nvPicPr>
          <p:cNvPr id="15" name="Image 14">
            <a:extLst>
              <a:ext uri="{FF2B5EF4-FFF2-40B4-BE49-F238E27FC236}">
                <a16:creationId xmlns:a16="http://schemas.microsoft.com/office/drawing/2014/main" id="{06395229-60AD-F34B-96C2-C4ADEF20DC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3514" y="5602856"/>
            <a:ext cx="1083499" cy="890018"/>
          </a:xfrm>
          <a:prstGeom prst="rect">
            <a:avLst/>
          </a:prstGeom>
        </p:spPr>
      </p:pic>
    </p:spTree>
    <p:extLst>
      <p:ext uri="{BB962C8B-B14F-4D97-AF65-F5344CB8AC3E}">
        <p14:creationId xmlns:p14="http://schemas.microsoft.com/office/powerpoint/2010/main" val="376649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 visuel -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61ADED-9298-E141-8E4A-52DC809EBB7A}"/>
              </a:ext>
            </a:extLst>
          </p:cNvPr>
          <p:cNvSpPr/>
          <p:nvPr userDrawn="1"/>
        </p:nvSpPr>
        <p:spPr>
          <a:xfrm>
            <a:off x="7746657" y="2017792"/>
            <a:ext cx="3992302" cy="3473317"/>
          </a:xfrm>
          <a:prstGeom prst="rect">
            <a:avLst/>
          </a:prstGeom>
          <a:solidFill>
            <a:srgbClr val="87C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&lt;&lt;&lt;&lt;&lt;&lt;&lt;&lt;&lt;&lt;&lt;</a:t>
            </a:r>
          </a:p>
        </p:txBody>
      </p:sp>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87C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09364"/>
            <a:ext cx="3563796" cy="535531"/>
          </a:xfrm>
        </p:spPr>
        <p:txBody>
          <a:bodyPr wrap="none" anchor="t" anchorCtr="0">
            <a:normAutofit/>
          </a:bodyPr>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sp>
        <p:nvSpPr>
          <p:cNvPr id="11" name="Espace réservé du texte 10">
            <a:extLst>
              <a:ext uri="{FF2B5EF4-FFF2-40B4-BE49-F238E27FC236}">
                <a16:creationId xmlns:a16="http://schemas.microsoft.com/office/drawing/2014/main" id="{D860AA53-A077-284F-B91F-167762116450}"/>
              </a:ext>
            </a:extLst>
          </p:cNvPr>
          <p:cNvSpPr>
            <a:spLocks noGrp="1"/>
          </p:cNvSpPr>
          <p:nvPr>
            <p:ph type="body" sz="quarter" idx="13" hasCustomPrompt="1"/>
          </p:nvPr>
        </p:nvSpPr>
        <p:spPr>
          <a:xfrm>
            <a:off x="557214" y="2028825"/>
            <a:ext cx="6629400" cy="3400425"/>
          </a:xfrm>
        </p:spPr>
        <p:txBody>
          <a:bodyPr/>
          <a:lstStyle>
            <a:lvl1pPr algn="just">
              <a:buNone/>
              <a:defRPr sz="1800">
                <a:latin typeface="Tahoma" panose="020B0604030504040204" pitchFamily="34" charset="0"/>
                <a:ea typeface="Tahoma" panose="020B0604030504040204" pitchFamily="34" charset="0"/>
                <a:cs typeface="Tahoma" panose="020B0604030504040204" pitchFamily="34" charset="0"/>
              </a:defRPr>
            </a:lvl1pPr>
            <a:lvl2pPr algn="just">
              <a:buFont typeface="Wingdings" pitchFamily="2" charset="2"/>
              <a:buChar char="§"/>
              <a:defRPr sz="16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pic>
        <p:nvPicPr>
          <p:cNvPr id="3" name="Image 2" descr="Une image contenant personne, extérieur, foule&#10;&#10;Description générée automatiquement">
            <a:extLst>
              <a:ext uri="{FF2B5EF4-FFF2-40B4-BE49-F238E27FC236}">
                <a16:creationId xmlns:a16="http://schemas.microsoft.com/office/drawing/2014/main" id="{EF175A62-2BDB-3F41-BB0C-04063B3C8C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08730" y="2188390"/>
            <a:ext cx="3938818" cy="3490491"/>
          </a:xfrm>
          <a:prstGeom prst="rect">
            <a:avLst/>
          </a:prstGeom>
        </p:spPr>
      </p:pic>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6" name="Espace réservé du numéro de diapositive 5">
            <a:extLst>
              <a:ext uri="{FF2B5EF4-FFF2-40B4-BE49-F238E27FC236}">
                <a16:creationId xmlns:a16="http://schemas.microsoft.com/office/drawing/2014/main" id="{FAF2BFA6-57B6-AC4D-8E88-1316FA16D232}"/>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2" name="Espace réservé du texte 11">
            <a:extLst>
              <a:ext uri="{FF2B5EF4-FFF2-40B4-BE49-F238E27FC236}">
                <a16:creationId xmlns:a16="http://schemas.microsoft.com/office/drawing/2014/main" id="{52958326-02A9-0E45-BB1F-4F7816A9FEE3}"/>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Tree>
    <p:extLst>
      <p:ext uri="{BB962C8B-B14F-4D97-AF65-F5344CB8AC3E}">
        <p14:creationId xmlns:p14="http://schemas.microsoft.com/office/powerpoint/2010/main" val="406395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 visuel -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61ADED-9298-E141-8E4A-52DC809EBB7A}"/>
              </a:ext>
            </a:extLst>
          </p:cNvPr>
          <p:cNvSpPr/>
          <p:nvPr userDrawn="1"/>
        </p:nvSpPr>
        <p:spPr>
          <a:xfrm>
            <a:off x="7746657" y="2017792"/>
            <a:ext cx="3992302" cy="3473317"/>
          </a:xfrm>
          <a:prstGeom prst="rect">
            <a:avLst/>
          </a:prstGeom>
          <a:solidFill>
            <a:srgbClr val="EA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&lt;&lt;&lt;&lt;&lt;&lt;&lt;&lt;&lt;&lt;&lt;</a:t>
            </a:r>
          </a:p>
        </p:txBody>
      </p:sp>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EA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889527"/>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pic>
        <p:nvPicPr>
          <p:cNvPr id="6" name="Image 5" descr="Une image contenant personne, mur, intérieur&#10;&#10;Description générée automatiquement">
            <a:extLst>
              <a:ext uri="{FF2B5EF4-FFF2-40B4-BE49-F238E27FC236}">
                <a16:creationId xmlns:a16="http://schemas.microsoft.com/office/drawing/2014/main" id="{F5160DD4-CFF6-374E-A51B-4F00932D53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29234" y="2183993"/>
            <a:ext cx="3938818" cy="3490491"/>
          </a:xfrm>
          <a:prstGeom prst="rect">
            <a:avLst/>
          </a:prstGeom>
        </p:spPr>
      </p:pic>
      <p:sp>
        <p:nvSpPr>
          <p:cNvPr id="15" name="Espace réservé du numéro de diapositive 5">
            <a:extLst>
              <a:ext uri="{FF2B5EF4-FFF2-40B4-BE49-F238E27FC236}">
                <a16:creationId xmlns:a16="http://schemas.microsoft.com/office/drawing/2014/main" id="{59E8A0DC-16C9-6A4A-8315-F756128F306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9F3E9467-22F1-4147-AD88-FBC7034A81AD}"/>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2A6F2B31-11C4-E44A-A5D6-747324804D10}"/>
              </a:ext>
            </a:extLst>
          </p:cNvPr>
          <p:cNvSpPr>
            <a:spLocks noGrp="1"/>
          </p:cNvSpPr>
          <p:nvPr>
            <p:ph type="body" sz="quarter" idx="13" hasCustomPrompt="1"/>
          </p:nvPr>
        </p:nvSpPr>
        <p:spPr>
          <a:xfrm>
            <a:off x="557214" y="2028825"/>
            <a:ext cx="6629400" cy="3400425"/>
          </a:xfrm>
        </p:spPr>
        <p:txBody>
          <a:bodyPr/>
          <a:lstStyle>
            <a:lvl1pPr algn="just">
              <a:buNone/>
              <a:defRPr sz="1800">
                <a:latin typeface="Tahoma" panose="020B0604030504040204" pitchFamily="34" charset="0"/>
                <a:ea typeface="Tahoma" panose="020B0604030504040204" pitchFamily="34" charset="0"/>
                <a:cs typeface="Tahoma" panose="020B0604030504040204" pitchFamily="34" charset="0"/>
              </a:defRPr>
            </a:lvl1pPr>
            <a:lvl2pPr algn="just">
              <a:buFont typeface="Wingdings" pitchFamily="2" charset="2"/>
              <a:buChar char="§"/>
              <a:defRPr sz="16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165546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 visuel -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61ADED-9298-E141-8E4A-52DC809EBB7A}"/>
              </a:ext>
            </a:extLst>
          </p:cNvPr>
          <p:cNvSpPr/>
          <p:nvPr userDrawn="1"/>
        </p:nvSpPr>
        <p:spPr>
          <a:xfrm>
            <a:off x="7746657" y="2017792"/>
            <a:ext cx="3992302" cy="3473317"/>
          </a:xfrm>
          <a:prstGeom prst="rect">
            <a:avLst/>
          </a:prstGeom>
          <a:solidFill>
            <a:srgbClr val="F7A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F7A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01544"/>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pic>
        <p:nvPicPr>
          <p:cNvPr id="3" name="Image 2" descr="Une image contenant personne, extérieur, foule, surveillant&#10;&#10;Description générée automatiquement">
            <a:extLst>
              <a:ext uri="{FF2B5EF4-FFF2-40B4-BE49-F238E27FC236}">
                <a16:creationId xmlns:a16="http://schemas.microsoft.com/office/drawing/2014/main" id="{88ADC904-E6A1-2748-B031-44FE8657CC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58612" y="2188919"/>
            <a:ext cx="3929876" cy="3462284"/>
          </a:xfrm>
          <a:prstGeom prst="rect">
            <a:avLst/>
          </a:prstGeom>
        </p:spPr>
      </p:pic>
      <p:sp>
        <p:nvSpPr>
          <p:cNvPr id="15" name="Espace réservé du numéro de diapositive 5">
            <a:extLst>
              <a:ext uri="{FF2B5EF4-FFF2-40B4-BE49-F238E27FC236}">
                <a16:creationId xmlns:a16="http://schemas.microsoft.com/office/drawing/2014/main" id="{57533C5A-7FD9-2A47-A9F6-BF5A4E18A241}"/>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9AC7A4E7-9EF5-854F-ABA3-117321133FC8}"/>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2D0D96E6-521D-3449-BD8A-B913EA638A01}"/>
              </a:ext>
            </a:extLst>
          </p:cNvPr>
          <p:cNvSpPr>
            <a:spLocks noGrp="1"/>
          </p:cNvSpPr>
          <p:nvPr>
            <p:ph type="body" sz="quarter" idx="13" hasCustomPrompt="1"/>
          </p:nvPr>
        </p:nvSpPr>
        <p:spPr>
          <a:xfrm>
            <a:off x="557214" y="2028825"/>
            <a:ext cx="6629400" cy="3400425"/>
          </a:xfrm>
        </p:spPr>
        <p:txBody>
          <a:bodyPr/>
          <a:lstStyle>
            <a:lvl1pPr algn="just">
              <a:buNone/>
              <a:defRPr sz="1800">
                <a:latin typeface="Tahoma" panose="020B0604030504040204" pitchFamily="34" charset="0"/>
                <a:ea typeface="Tahoma" panose="020B0604030504040204" pitchFamily="34" charset="0"/>
                <a:cs typeface="Tahoma" panose="020B0604030504040204" pitchFamily="34" charset="0"/>
              </a:defRPr>
            </a:lvl1pPr>
            <a:lvl2pPr algn="just">
              <a:buFont typeface="Wingdings" pitchFamily="2" charset="2"/>
              <a:buChar char="§"/>
              <a:defRPr sz="16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311247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 visuel -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61ADED-9298-E141-8E4A-52DC809EBB7A}"/>
              </a:ext>
            </a:extLst>
          </p:cNvPr>
          <p:cNvSpPr/>
          <p:nvPr userDrawn="1"/>
        </p:nvSpPr>
        <p:spPr>
          <a:xfrm>
            <a:off x="7746657" y="2017792"/>
            <a:ext cx="3992302" cy="34733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pic>
        <p:nvPicPr>
          <p:cNvPr id="15" name="Image 14" descr="Une image contenant personne, intérieur&#10;&#10;Description générée automatiquement">
            <a:extLst>
              <a:ext uri="{FF2B5EF4-FFF2-40B4-BE49-F238E27FC236}">
                <a16:creationId xmlns:a16="http://schemas.microsoft.com/office/drawing/2014/main" id="{566F5E3C-0F1D-5B4E-98D1-0AB65CB4A0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37966" y="2201175"/>
            <a:ext cx="3929876" cy="3454539"/>
          </a:xfrm>
          <a:prstGeom prst="rect">
            <a:avLst/>
          </a:prstGeom>
        </p:spPr>
      </p:pic>
      <p:sp>
        <p:nvSpPr>
          <p:cNvPr id="17" name="Espace réservé du numéro de diapositive 5">
            <a:extLst>
              <a:ext uri="{FF2B5EF4-FFF2-40B4-BE49-F238E27FC236}">
                <a16:creationId xmlns:a16="http://schemas.microsoft.com/office/drawing/2014/main" id="{9E725CD0-B6E3-8D44-AC32-2B83866FEA17}"/>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8" name="Espace réservé du texte 11">
            <a:extLst>
              <a:ext uri="{FF2B5EF4-FFF2-40B4-BE49-F238E27FC236}">
                <a16:creationId xmlns:a16="http://schemas.microsoft.com/office/drawing/2014/main" id="{2224753A-65FF-314D-B936-027BB283AC0A}"/>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9" name="Espace réservé du texte 10">
            <a:extLst>
              <a:ext uri="{FF2B5EF4-FFF2-40B4-BE49-F238E27FC236}">
                <a16:creationId xmlns:a16="http://schemas.microsoft.com/office/drawing/2014/main" id="{37792A77-CE2F-404B-81D9-B8C24A08A513}"/>
              </a:ext>
            </a:extLst>
          </p:cNvPr>
          <p:cNvSpPr>
            <a:spLocks noGrp="1"/>
          </p:cNvSpPr>
          <p:nvPr>
            <p:ph type="body" sz="quarter" idx="13" hasCustomPrompt="1"/>
          </p:nvPr>
        </p:nvSpPr>
        <p:spPr>
          <a:xfrm>
            <a:off x="557214" y="2028825"/>
            <a:ext cx="6629400" cy="3400425"/>
          </a:xfrm>
        </p:spPr>
        <p:txBody>
          <a:bodyPr/>
          <a:lstStyle>
            <a:lvl1pPr algn="just">
              <a:buNone/>
              <a:defRPr sz="1800">
                <a:latin typeface="Tahoma" panose="020B0604030504040204" pitchFamily="34" charset="0"/>
                <a:ea typeface="Tahoma" panose="020B0604030504040204" pitchFamily="34" charset="0"/>
                <a:cs typeface="Tahoma" panose="020B0604030504040204" pitchFamily="34" charset="0"/>
              </a:defRPr>
            </a:lvl1pPr>
            <a:lvl2pPr algn="just">
              <a:buFont typeface="Wingdings" pitchFamily="2" charset="2"/>
              <a:buChar char="§"/>
              <a:defRPr sz="16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341285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87C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09364"/>
            <a:ext cx="3563796" cy="535531"/>
          </a:xfrm>
        </p:spPr>
        <p:txBody>
          <a:bodyPr wrap="none" anchor="ctr" anchorCtr="0">
            <a:spAutoFit/>
          </a:bodyPr>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3" name="Espace réservé du numéro de diapositive 5">
            <a:extLst>
              <a:ext uri="{FF2B5EF4-FFF2-40B4-BE49-F238E27FC236}">
                <a16:creationId xmlns:a16="http://schemas.microsoft.com/office/drawing/2014/main" id="{17FD127E-298B-4849-B833-B828C0A5CCE0}"/>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5" name="Espace réservé du texte 11">
            <a:extLst>
              <a:ext uri="{FF2B5EF4-FFF2-40B4-BE49-F238E27FC236}">
                <a16:creationId xmlns:a16="http://schemas.microsoft.com/office/drawing/2014/main" id="{7FB6269D-3FBF-CD4E-8DA5-CEB65B540E9B}"/>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7" name="Espace réservé du texte 10">
            <a:extLst>
              <a:ext uri="{FF2B5EF4-FFF2-40B4-BE49-F238E27FC236}">
                <a16:creationId xmlns:a16="http://schemas.microsoft.com/office/drawing/2014/main" id="{E95E2ADC-39B4-A34D-B59B-CADC5BE18A19}"/>
              </a:ext>
            </a:extLst>
          </p:cNvPr>
          <p:cNvSpPr>
            <a:spLocks noGrp="1"/>
          </p:cNvSpPr>
          <p:nvPr>
            <p:ph type="body" sz="quarter" idx="13" hasCustomPrompt="1"/>
          </p:nvPr>
        </p:nvSpPr>
        <p:spPr>
          <a:xfrm>
            <a:off x="557214" y="2028825"/>
            <a:ext cx="6629400" cy="3400425"/>
          </a:xfrm>
        </p:spPr>
        <p:txBody>
          <a:bodyPr/>
          <a:lstStyle>
            <a:lvl1pPr algn="just">
              <a:buNone/>
              <a:defRPr sz="1800">
                <a:latin typeface="Tahoma" panose="020B0604030504040204" pitchFamily="34" charset="0"/>
                <a:ea typeface="Tahoma" panose="020B0604030504040204" pitchFamily="34" charset="0"/>
                <a:cs typeface="Tahoma" panose="020B0604030504040204" pitchFamily="34" charset="0"/>
              </a:defRPr>
            </a:lvl1pPr>
            <a:lvl2pPr algn="just">
              <a:buFont typeface="Wingdings" pitchFamily="2" charset="2"/>
              <a:buChar char="§"/>
              <a:defRPr sz="16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419673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EA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889527"/>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5" name="Espace réservé du numéro de diapositive 5">
            <a:extLst>
              <a:ext uri="{FF2B5EF4-FFF2-40B4-BE49-F238E27FC236}">
                <a16:creationId xmlns:a16="http://schemas.microsoft.com/office/drawing/2014/main" id="{5B71258E-28F2-D040-A84C-C23BBCEFCFB2}"/>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6" name="Espace réservé du texte 11">
            <a:extLst>
              <a:ext uri="{FF2B5EF4-FFF2-40B4-BE49-F238E27FC236}">
                <a16:creationId xmlns:a16="http://schemas.microsoft.com/office/drawing/2014/main" id="{3C8A79A4-9BB3-7F4C-BC79-FBC11B75B6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3F73843D-AC31-E74B-8EC5-1F281A6BC786}"/>
              </a:ext>
            </a:extLst>
          </p:cNvPr>
          <p:cNvSpPr>
            <a:spLocks noGrp="1"/>
          </p:cNvSpPr>
          <p:nvPr>
            <p:ph type="body" sz="quarter" idx="13" hasCustomPrompt="1"/>
          </p:nvPr>
        </p:nvSpPr>
        <p:spPr>
          <a:xfrm>
            <a:off x="557214" y="2028825"/>
            <a:ext cx="10615740" cy="3400425"/>
          </a:xfrm>
        </p:spPr>
        <p:txBody>
          <a:bodyPr/>
          <a:lstStyle>
            <a:lvl1pPr algn="just">
              <a:buNone/>
              <a:defRPr sz="1800">
                <a:latin typeface="Tahoma" panose="020B0604030504040204" pitchFamily="34" charset="0"/>
                <a:ea typeface="Tahoma" panose="020B0604030504040204" pitchFamily="34" charset="0"/>
                <a:cs typeface="Tahoma" panose="020B0604030504040204" pitchFamily="34" charset="0"/>
              </a:defRPr>
            </a:lvl1pPr>
            <a:lvl2pPr algn="just">
              <a:buFont typeface="Wingdings" pitchFamily="2" charset="2"/>
              <a:buChar char="§"/>
              <a:defRPr sz="16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33669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F7A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01544"/>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7" name="Espace réservé du numéro de diapositive 5">
            <a:extLst>
              <a:ext uri="{FF2B5EF4-FFF2-40B4-BE49-F238E27FC236}">
                <a16:creationId xmlns:a16="http://schemas.microsoft.com/office/drawing/2014/main" id="{73675B0D-4AF3-7C4B-AFBC-83CE00494EDD}"/>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8" name="Espace réservé du texte 11">
            <a:extLst>
              <a:ext uri="{FF2B5EF4-FFF2-40B4-BE49-F238E27FC236}">
                <a16:creationId xmlns:a16="http://schemas.microsoft.com/office/drawing/2014/main" id="{A6F1AE52-6C99-694B-83AB-21209C16A4B1}"/>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9" name="Espace réservé du texte 10">
            <a:extLst>
              <a:ext uri="{FF2B5EF4-FFF2-40B4-BE49-F238E27FC236}">
                <a16:creationId xmlns:a16="http://schemas.microsoft.com/office/drawing/2014/main" id="{9B0306EF-08A2-5C48-AAFD-9A8C108FC009}"/>
              </a:ext>
            </a:extLst>
          </p:cNvPr>
          <p:cNvSpPr>
            <a:spLocks noGrp="1"/>
          </p:cNvSpPr>
          <p:nvPr>
            <p:ph type="body" sz="quarter" idx="13" hasCustomPrompt="1"/>
          </p:nvPr>
        </p:nvSpPr>
        <p:spPr>
          <a:xfrm>
            <a:off x="557214" y="2028825"/>
            <a:ext cx="10615740" cy="3400425"/>
          </a:xfrm>
        </p:spPr>
        <p:txBody>
          <a:bodyPr/>
          <a:lstStyle>
            <a:lvl1pPr algn="just">
              <a:buNone/>
              <a:defRPr sz="1800">
                <a:latin typeface="Tahoma" panose="020B0604030504040204" pitchFamily="34" charset="0"/>
                <a:ea typeface="Tahoma" panose="020B0604030504040204" pitchFamily="34" charset="0"/>
                <a:cs typeface="Tahoma" panose="020B0604030504040204" pitchFamily="34" charset="0"/>
              </a:defRPr>
            </a:lvl1pPr>
            <a:lvl2pPr algn="just">
              <a:buFont typeface="Wingdings" pitchFamily="2" charset="2"/>
              <a:buChar char="§"/>
              <a:defRPr sz="16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85781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9DB06F-26C9-B445-B3B7-C41541215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227E5B1-FF6E-E946-97C0-92CB4A8BE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A9D6212-C9A6-8942-982F-FF7969B9BC18}"/>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B51B30EF-6F8D-FB4B-ACF8-7D6C96725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076DA7EB-C171-0645-8379-7D0DE53F2446}"/>
              </a:ext>
            </a:extLst>
          </p:cNvPr>
          <p:cNvSpPr>
            <a:spLocks noGrp="1"/>
          </p:cNvSpPr>
          <p:nvPr>
            <p:ph type="sldNum" sz="quarter" idx="4"/>
          </p:nvPr>
        </p:nvSpPr>
        <p:spPr>
          <a:xfrm>
            <a:off x="838200" y="6310312"/>
            <a:ext cx="5623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Tree>
    <p:extLst>
      <p:ext uri="{BB962C8B-B14F-4D97-AF65-F5344CB8AC3E}">
        <p14:creationId xmlns:p14="http://schemas.microsoft.com/office/powerpoint/2010/main" val="2929684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0" r:id="rId4"/>
    <p:sldLayoutId id="2147483661" r:id="rId5"/>
    <p:sldLayoutId id="2147483662" r:id="rId6"/>
    <p:sldLayoutId id="2147483663" r:id="rId7"/>
    <p:sldLayoutId id="2147483664" r:id="rId8"/>
    <p:sldLayoutId id="2147483665" r:id="rId9"/>
    <p:sldLayoutId id="2147483666" r:id="rId10"/>
    <p:sldLayoutId id="2147483671" r:id="rId11"/>
    <p:sldLayoutId id="2147483667" r:id="rId12"/>
    <p:sldLayoutId id="2147483668" r:id="rId13"/>
    <p:sldLayoutId id="2147483669" r:id="rId14"/>
    <p:sldLayoutId id="214748365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569913" y="940430"/>
            <a:ext cx="7839796" cy="3157788"/>
          </a:xfrm>
        </p:spPr>
        <p:txBody>
          <a:bodyPr/>
          <a:lstStyle/>
          <a:p>
            <a:r>
              <a:rPr lang="fr-FR" dirty="0"/>
              <a:t>Bilan des lieux visités</a:t>
            </a:r>
            <a:br>
              <a:rPr lang="fr-FR" dirty="0"/>
            </a:br>
            <a:r>
              <a:rPr lang="fr-FR" sz="4000" dirty="0"/>
              <a:t>pour le Festival de Physique</a:t>
            </a:r>
            <a:br>
              <a:rPr lang="fr-FR" sz="4000" dirty="0"/>
            </a:br>
            <a:br>
              <a:rPr lang="fr-FR" sz="4000" dirty="0"/>
            </a:br>
            <a:br>
              <a:rPr lang="fr-FR" sz="4000" dirty="0"/>
            </a:br>
            <a:r>
              <a:rPr lang="fr-FR" sz="4000" dirty="0"/>
              <a:t>Comité local d’organisation</a:t>
            </a:r>
            <a:br>
              <a:rPr lang="fr-FR" sz="4000" dirty="0"/>
            </a:br>
            <a:r>
              <a:rPr lang="fr-FR" sz="2000" dirty="0"/>
              <a:t>Marie d’Angelo, Pierre-François </a:t>
            </a:r>
            <a:r>
              <a:rPr lang="fr-FR" sz="2000" dirty="0" err="1"/>
              <a:t>Cohadon</a:t>
            </a:r>
            <a:r>
              <a:rPr lang="fr-FR" sz="2000" dirty="0"/>
              <a:t>, Guy Wormser</a:t>
            </a:r>
          </a:p>
        </p:txBody>
      </p:sp>
      <p:sp>
        <p:nvSpPr>
          <p:cNvPr id="7" name="Espace réservé du texte 6"/>
          <p:cNvSpPr>
            <a:spLocks noGrp="1"/>
          </p:cNvSpPr>
          <p:nvPr>
            <p:ph type="body" sz="quarter" idx="10"/>
          </p:nvPr>
        </p:nvSpPr>
        <p:spPr/>
        <p:txBody>
          <a:bodyPr/>
          <a:lstStyle/>
          <a:p>
            <a:r>
              <a:rPr lang="fr-FR" dirty="0"/>
              <a:t>Vendredi 1</a:t>
            </a:r>
            <a:r>
              <a:rPr lang="fr-FR" baseline="30000" dirty="0"/>
              <a:t>er</a:t>
            </a:r>
            <a:r>
              <a:rPr lang="fr-FR" dirty="0"/>
              <a:t> avril 2022</a:t>
            </a:r>
          </a:p>
        </p:txBody>
      </p:sp>
      <p:sp>
        <p:nvSpPr>
          <p:cNvPr id="3" name="Espace réservé du numéro de diapositive 2"/>
          <p:cNvSpPr>
            <a:spLocks noGrp="1"/>
          </p:cNvSpPr>
          <p:nvPr>
            <p:ph type="sldNum" sz="quarter" idx="4294967295"/>
          </p:nvPr>
        </p:nvSpPr>
        <p:spPr>
          <a:xfrm>
            <a:off x="11626850" y="6353175"/>
            <a:ext cx="565150" cy="365125"/>
          </a:xfrm>
        </p:spPr>
        <p:txBody>
          <a:bodyPr/>
          <a:lstStyle/>
          <a:p>
            <a:fld id="{185F3D75-FCFB-0743-B0C1-09D62B5F6DAB}" type="slidenum">
              <a:rPr lang="fr-FR" smtClean="0"/>
              <a:t>0</a:t>
            </a:fld>
            <a:endParaRPr lang="fr-FR"/>
          </a:p>
        </p:txBody>
      </p:sp>
      <p:pic>
        <p:nvPicPr>
          <p:cNvPr id="2" name="Image 1">
            <a:extLst>
              <a:ext uri="{FF2B5EF4-FFF2-40B4-BE49-F238E27FC236}">
                <a16:creationId xmlns:a16="http://schemas.microsoft.com/office/drawing/2014/main" id="{391BA3DD-8E9F-41FC-8808-B6ACBB02B09C}"/>
              </a:ext>
            </a:extLst>
          </p:cNvPr>
          <p:cNvPicPr>
            <a:picLocks noChangeAspect="1"/>
          </p:cNvPicPr>
          <p:nvPr/>
        </p:nvPicPr>
        <p:blipFill>
          <a:blip r:embed="rId2"/>
          <a:stretch>
            <a:fillRect/>
          </a:stretch>
        </p:blipFill>
        <p:spPr>
          <a:xfrm>
            <a:off x="8219521" y="3429000"/>
            <a:ext cx="3972479" cy="3172268"/>
          </a:xfrm>
          <a:prstGeom prst="rect">
            <a:avLst/>
          </a:prstGeom>
        </p:spPr>
      </p:pic>
    </p:spTree>
    <p:extLst>
      <p:ext uri="{BB962C8B-B14F-4D97-AF65-F5344CB8AC3E}">
        <p14:creationId xmlns:p14="http://schemas.microsoft.com/office/powerpoint/2010/main" val="147427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030BA-86D7-4E01-A0F5-9C8F7EC5B3E0}"/>
              </a:ext>
            </a:extLst>
          </p:cNvPr>
          <p:cNvSpPr>
            <a:spLocks noGrp="1"/>
          </p:cNvSpPr>
          <p:nvPr>
            <p:ph type="ctrTitle"/>
          </p:nvPr>
        </p:nvSpPr>
        <p:spPr>
          <a:xfrm>
            <a:off x="-16603" y="923386"/>
            <a:ext cx="5881687" cy="516472"/>
          </a:xfrm>
        </p:spPr>
        <p:txBody>
          <a:bodyPr>
            <a:normAutofit fontScale="90000"/>
          </a:bodyPr>
          <a:lstStyle/>
          <a:p>
            <a:r>
              <a:rPr lang="fr-FR" dirty="0"/>
              <a:t>Le musée de la cité des sciences</a:t>
            </a:r>
          </a:p>
        </p:txBody>
      </p:sp>
      <p:sp>
        <p:nvSpPr>
          <p:cNvPr id="3" name="Espace réservé du numéro de diapositive 2">
            <a:extLst>
              <a:ext uri="{FF2B5EF4-FFF2-40B4-BE49-F238E27FC236}">
                <a16:creationId xmlns:a16="http://schemas.microsoft.com/office/drawing/2014/main" id="{414CE6A3-194D-479C-9F9E-9AC2C8355E70}"/>
              </a:ext>
            </a:extLst>
          </p:cNvPr>
          <p:cNvSpPr>
            <a:spLocks noGrp="1"/>
          </p:cNvSpPr>
          <p:nvPr>
            <p:ph type="sldNum" sz="quarter" idx="4"/>
          </p:nvPr>
        </p:nvSpPr>
        <p:spPr/>
        <p:txBody>
          <a:bodyPr/>
          <a:lstStyle/>
          <a:p>
            <a:fld id="{185F3D75-FCFB-0743-B0C1-09D62B5F6DAB}" type="slidenum">
              <a:rPr lang="fr-FR" smtClean="0"/>
              <a:t>9</a:t>
            </a:fld>
            <a:endParaRPr lang="fr-FR"/>
          </a:p>
        </p:txBody>
      </p:sp>
      <p:sp>
        <p:nvSpPr>
          <p:cNvPr id="4" name="Espace réservé du texte 3">
            <a:extLst>
              <a:ext uri="{FF2B5EF4-FFF2-40B4-BE49-F238E27FC236}">
                <a16:creationId xmlns:a16="http://schemas.microsoft.com/office/drawing/2014/main" id="{C1785634-1A64-4173-B877-DF13E526C0B8}"/>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E8AEE5B5-5ADB-4B3C-A748-2AE7FA9FC8B5}"/>
              </a:ext>
            </a:extLst>
          </p:cNvPr>
          <p:cNvSpPr>
            <a:spLocks noGrp="1"/>
          </p:cNvSpPr>
          <p:nvPr>
            <p:ph type="body" sz="quarter" idx="13"/>
          </p:nvPr>
        </p:nvSpPr>
        <p:spPr/>
        <p:txBody>
          <a:bodyPr/>
          <a:lstStyle/>
          <a:p>
            <a:endParaRPr lang="fr-FR" dirty="0"/>
          </a:p>
        </p:txBody>
      </p:sp>
      <p:pic>
        <p:nvPicPr>
          <p:cNvPr id="7" name="Image 6">
            <a:extLst>
              <a:ext uri="{FF2B5EF4-FFF2-40B4-BE49-F238E27FC236}">
                <a16:creationId xmlns:a16="http://schemas.microsoft.com/office/drawing/2014/main" id="{97686688-6B48-4584-A85C-9A9309004193}"/>
              </a:ext>
            </a:extLst>
          </p:cNvPr>
          <p:cNvPicPr>
            <a:picLocks noChangeAspect="1"/>
          </p:cNvPicPr>
          <p:nvPr/>
        </p:nvPicPr>
        <p:blipFill>
          <a:blip r:embed="rId2"/>
          <a:stretch>
            <a:fillRect/>
          </a:stretch>
        </p:blipFill>
        <p:spPr>
          <a:xfrm>
            <a:off x="406741" y="2028825"/>
            <a:ext cx="3404336" cy="1914939"/>
          </a:xfrm>
          <a:prstGeom prst="rect">
            <a:avLst/>
          </a:prstGeom>
        </p:spPr>
      </p:pic>
      <p:pic>
        <p:nvPicPr>
          <p:cNvPr id="9" name="Image 8">
            <a:extLst>
              <a:ext uri="{FF2B5EF4-FFF2-40B4-BE49-F238E27FC236}">
                <a16:creationId xmlns:a16="http://schemas.microsoft.com/office/drawing/2014/main" id="{31B532D9-9CB6-44CB-9AD3-7F5B7594AA82}"/>
              </a:ext>
            </a:extLst>
          </p:cNvPr>
          <p:cNvPicPr>
            <a:picLocks noChangeAspect="1"/>
          </p:cNvPicPr>
          <p:nvPr/>
        </p:nvPicPr>
        <p:blipFill>
          <a:blip r:embed="rId3"/>
          <a:stretch>
            <a:fillRect/>
          </a:stretch>
        </p:blipFill>
        <p:spPr>
          <a:xfrm>
            <a:off x="3961550" y="2068581"/>
            <a:ext cx="3333659" cy="1875183"/>
          </a:xfrm>
          <a:prstGeom prst="rect">
            <a:avLst/>
          </a:prstGeom>
        </p:spPr>
      </p:pic>
    </p:spTree>
    <p:extLst>
      <p:ext uri="{BB962C8B-B14F-4D97-AF65-F5344CB8AC3E}">
        <p14:creationId xmlns:p14="http://schemas.microsoft.com/office/powerpoint/2010/main" val="63006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ACCF3-3E52-41AA-9B24-12DB4138BE43}"/>
              </a:ext>
            </a:extLst>
          </p:cNvPr>
          <p:cNvSpPr>
            <a:spLocks noGrp="1"/>
          </p:cNvSpPr>
          <p:nvPr>
            <p:ph type="ctrTitle"/>
          </p:nvPr>
        </p:nvSpPr>
        <p:spPr/>
        <p:txBody>
          <a:bodyPr>
            <a:normAutofit fontScale="90000"/>
          </a:bodyPr>
          <a:lstStyle/>
          <a:p>
            <a:r>
              <a:rPr lang="fr-FR" dirty="0"/>
              <a:t>Les autres critères </a:t>
            </a:r>
          </a:p>
        </p:txBody>
      </p:sp>
      <p:sp>
        <p:nvSpPr>
          <p:cNvPr id="3" name="Espace réservé du numéro de diapositive 2">
            <a:extLst>
              <a:ext uri="{FF2B5EF4-FFF2-40B4-BE49-F238E27FC236}">
                <a16:creationId xmlns:a16="http://schemas.microsoft.com/office/drawing/2014/main" id="{DD0E3675-231E-4C54-9E38-B1D885BB021D}"/>
              </a:ext>
            </a:extLst>
          </p:cNvPr>
          <p:cNvSpPr>
            <a:spLocks noGrp="1"/>
          </p:cNvSpPr>
          <p:nvPr>
            <p:ph type="sldNum" sz="quarter" idx="4"/>
          </p:nvPr>
        </p:nvSpPr>
        <p:spPr/>
        <p:txBody>
          <a:bodyPr/>
          <a:lstStyle/>
          <a:p>
            <a:fld id="{185F3D75-FCFB-0743-B0C1-09D62B5F6DAB}" type="slidenum">
              <a:rPr lang="fr-FR" smtClean="0"/>
              <a:t>10</a:t>
            </a:fld>
            <a:endParaRPr lang="fr-FR"/>
          </a:p>
        </p:txBody>
      </p:sp>
      <p:sp>
        <p:nvSpPr>
          <p:cNvPr id="4" name="Espace réservé du texte 3">
            <a:extLst>
              <a:ext uri="{FF2B5EF4-FFF2-40B4-BE49-F238E27FC236}">
                <a16:creationId xmlns:a16="http://schemas.microsoft.com/office/drawing/2014/main" id="{E5CDA4B2-0D7C-47AC-BD5A-984F3489C34B}"/>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87441FC1-7E18-4335-8C4D-6F9CEF2C7A93}"/>
              </a:ext>
            </a:extLst>
          </p:cNvPr>
          <p:cNvSpPr>
            <a:spLocks noGrp="1"/>
          </p:cNvSpPr>
          <p:nvPr>
            <p:ph type="body" sz="quarter" idx="13"/>
          </p:nvPr>
        </p:nvSpPr>
        <p:spPr/>
        <p:txBody>
          <a:bodyPr/>
          <a:lstStyle/>
          <a:p>
            <a:endParaRPr lang="fr-FR"/>
          </a:p>
        </p:txBody>
      </p:sp>
      <p:graphicFrame>
        <p:nvGraphicFramePr>
          <p:cNvPr id="6" name="Tableau 5">
            <a:extLst>
              <a:ext uri="{FF2B5EF4-FFF2-40B4-BE49-F238E27FC236}">
                <a16:creationId xmlns:a16="http://schemas.microsoft.com/office/drawing/2014/main" id="{B80BD47D-D51A-4718-BADB-EB752094C39F}"/>
              </a:ext>
            </a:extLst>
          </p:cNvPr>
          <p:cNvGraphicFramePr>
            <a:graphicFrameLocks noGrp="1"/>
          </p:cNvGraphicFramePr>
          <p:nvPr>
            <p:extLst>
              <p:ext uri="{D42A27DB-BD31-4B8C-83A1-F6EECF244321}">
                <p14:modId xmlns:p14="http://schemas.microsoft.com/office/powerpoint/2010/main" val="2297522862"/>
              </p:ext>
            </p:extLst>
          </p:nvPr>
        </p:nvGraphicFramePr>
        <p:xfrm>
          <a:off x="837108" y="1435365"/>
          <a:ext cx="9881706" cy="5646086"/>
        </p:xfrm>
        <a:graphic>
          <a:graphicData uri="http://schemas.openxmlformats.org/drawingml/2006/table">
            <a:tbl>
              <a:tblPr firstRow="1" bandRow="1">
                <a:tableStyleId>{5C22544A-7EE6-4342-B048-85BDC9FD1C3A}</a:tableStyleId>
              </a:tblPr>
              <a:tblGrid>
                <a:gridCol w="1646951">
                  <a:extLst>
                    <a:ext uri="{9D8B030D-6E8A-4147-A177-3AD203B41FA5}">
                      <a16:colId xmlns:a16="http://schemas.microsoft.com/office/drawing/2014/main" val="2206370142"/>
                    </a:ext>
                  </a:extLst>
                </a:gridCol>
                <a:gridCol w="1646951">
                  <a:extLst>
                    <a:ext uri="{9D8B030D-6E8A-4147-A177-3AD203B41FA5}">
                      <a16:colId xmlns:a16="http://schemas.microsoft.com/office/drawing/2014/main" val="3077103780"/>
                    </a:ext>
                  </a:extLst>
                </a:gridCol>
                <a:gridCol w="1646951">
                  <a:extLst>
                    <a:ext uri="{9D8B030D-6E8A-4147-A177-3AD203B41FA5}">
                      <a16:colId xmlns:a16="http://schemas.microsoft.com/office/drawing/2014/main" val="3867026447"/>
                    </a:ext>
                  </a:extLst>
                </a:gridCol>
                <a:gridCol w="1646951">
                  <a:extLst>
                    <a:ext uri="{9D8B030D-6E8A-4147-A177-3AD203B41FA5}">
                      <a16:colId xmlns:a16="http://schemas.microsoft.com/office/drawing/2014/main" val="2222945653"/>
                    </a:ext>
                  </a:extLst>
                </a:gridCol>
                <a:gridCol w="1646951">
                  <a:extLst>
                    <a:ext uri="{9D8B030D-6E8A-4147-A177-3AD203B41FA5}">
                      <a16:colId xmlns:a16="http://schemas.microsoft.com/office/drawing/2014/main" val="1487671807"/>
                    </a:ext>
                  </a:extLst>
                </a:gridCol>
                <a:gridCol w="1646951">
                  <a:extLst>
                    <a:ext uri="{9D8B030D-6E8A-4147-A177-3AD203B41FA5}">
                      <a16:colId xmlns:a16="http://schemas.microsoft.com/office/drawing/2014/main" val="1940917360"/>
                    </a:ext>
                  </a:extLst>
                </a:gridCol>
              </a:tblGrid>
              <a:tr h="1008041">
                <a:tc>
                  <a:txBody>
                    <a:bodyPr/>
                    <a:lstStyle/>
                    <a:p>
                      <a:endParaRPr lang="fr-FR" dirty="0"/>
                    </a:p>
                  </a:txBody>
                  <a:tcPr/>
                </a:tc>
                <a:tc>
                  <a:txBody>
                    <a:bodyPr/>
                    <a:lstStyle/>
                    <a:p>
                      <a:r>
                        <a:rPr lang="fr-FR" dirty="0"/>
                        <a:t>Mutualité</a:t>
                      </a:r>
                    </a:p>
                  </a:txBody>
                  <a:tcPr/>
                </a:tc>
                <a:tc>
                  <a:txBody>
                    <a:bodyPr/>
                    <a:lstStyle/>
                    <a:p>
                      <a:r>
                        <a:rPr lang="fr-FR" dirty="0"/>
                        <a:t>Hall5</a:t>
                      </a:r>
                    </a:p>
                  </a:txBody>
                  <a:tcPr/>
                </a:tc>
                <a:tc>
                  <a:txBody>
                    <a:bodyPr/>
                    <a:lstStyle/>
                    <a:p>
                      <a:r>
                        <a:rPr lang="fr-FR" dirty="0"/>
                        <a:t>Palais des Congrès</a:t>
                      </a:r>
                    </a:p>
                  </a:txBody>
                  <a:tcPr/>
                </a:tc>
                <a:tc>
                  <a:txBody>
                    <a:bodyPr/>
                    <a:lstStyle/>
                    <a:p>
                      <a:r>
                        <a:rPr lang="fr-FR" dirty="0"/>
                        <a:t>Docks de Paris</a:t>
                      </a:r>
                    </a:p>
                  </a:txBody>
                  <a:tcPr/>
                </a:tc>
                <a:tc>
                  <a:txBody>
                    <a:bodyPr/>
                    <a:lstStyle/>
                    <a:p>
                      <a:r>
                        <a:rPr lang="fr-FR" dirty="0"/>
                        <a:t>Cité des sciences</a:t>
                      </a:r>
                    </a:p>
                  </a:txBody>
                  <a:tcPr/>
                </a:tc>
                <a:extLst>
                  <a:ext uri="{0D108BD9-81ED-4DB2-BD59-A6C34878D82A}">
                    <a16:rowId xmlns:a16="http://schemas.microsoft.com/office/drawing/2014/main" val="2235390511"/>
                  </a:ext>
                </a:extLst>
              </a:tr>
              <a:tr h="584025">
                <a:tc>
                  <a:txBody>
                    <a:bodyPr/>
                    <a:lstStyle/>
                    <a:p>
                      <a:r>
                        <a:rPr lang="fr-FR" dirty="0"/>
                        <a:t>Restauration</a:t>
                      </a:r>
                    </a:p>
                  </a:txBody>
                  <a:tcPr/>
                </a:tc>
                <a:tc>
                  <a:txBody>
                    <a:bodyPr/>
                    <a:lstStyle/>
                    <a:p>
                      <a:r>
                        <a:rPr lang="fr-FR" dirty="0"/>
                        <a:t>Non</a:t>
                      </a:r>
                    </a:p>
                  </a:txBody>
                  <a:tcPr/>
                </a:tc>
                <a:tc>
                  <a:txBody>
                    <a:bodyPr/>
                    <a:lstStyle/>
                    <a:p>
                      <a:r>
                        <a:rPr lang="fr-FR" dirty="0"/>
                        <a:t>A installer</a:t>
                      </a:r>
                    </a:p>
                  </a:txBody>
                  <a:tcPr/>
                </a:tc>
                <a:tc>
                  <a:txBody>
                    <a:bodyPr/>
                    <a:lstStyle/>
                    <a:p>
                      <a:r>
                        <a:rPr lang="fr-FR" dirty="0"/>
                        <a:t>Oui</a:t>
                      </a:r>
                    </a:p>
                  </a:txBody>
                  <a:tcPr/>
                </a:tc>
                <a:tc>
                  <a:txBody>
                    <a:bodyPr/>
                    <a:lstStyle/>
                    <a:p>
                      <a:r>
                        <a:rPr lang="fr-FR" dirty="0" err="1"/>
                        <a:t>Exterieur</a:t>
                      </a:r>
                      <a:endParaRPr lang="fr-FR" dirty="0"/>
                    </a:p>
                  </a:txBody>
                  <a:tcPr/>
                </a:tc>
                <a:tc>
                  <a:txBody>
                    <a:bodyPr/>
                    <a:lstStyle/>
                    <a:p>
                      <a:r>
                        <a:rPr lang="fr-FR" dirty="0"/>
                        <a:t>Oui</a:t>
                      </a:r>
                    </a:p>
                  </a:txBody>
                  <a:tcPr/>
                </a:tc>
                <a:extLst>
                  <a:ext uri="{0D108BD9-81ED-4DB2-BD59-A6C34878D82A}">
                    <a16:rowId xmlns:a16="http://schemas.microsoft.com/office/drawing/2014/main" val="1734224326"/>
                  </a:ext>
                </a:extLst>
              </a:tr>
              <a:tr h="772220">
                <a:tc>
                  <a:txBody>
                    <a:bodyPr/>
                    <a:lstStyle/>
                    <a:p>
                      <a:r>
                        <a:rPr lang="fr-FR" dirty="0"/>
                        <a:t>Espace Bar</a:t>
                      </a:r>
                    </a:p>
                  </a:txBody>
                  <a:tcPr/>
                </a:tc>
                <a:tc>
                  <a:txBody>
                    <a:bodyPr/>
                    <a:lstStyle/>
                    <a:p>
                      <a:r>
                        <a:rPr lang="fr-FR" dirty="0"/>
                        <a:t>non</a:t>
                      </a:r>
                    </a:p>
                  </a:txBody>
                  <a:tcPr/>
                </a:tc>
                <a:tc>
                  <a:txBody>
                    <a:bodyPr/>
                    <a:lstStyle/>
                    <a:p>
                      <a:r>
                        <a:rPr lang="fr-FR" dirty="0"/>
                        <a:t>A installer</a:t>
                      </a:r>
                    </a:p>
                  </a:txBody>
                  <a:tcPr/>
                </a:tc>
                <a:tc>
                  <a:txBody>
                    <a:bodyPr/>
                    <a:lstStyle/>
                    <a:p>
                      <a:r>
                        <a:rPr lang="fr-FR" dirty="0"/>
                        <a:t>Oui pas privé</a:t>
                      </a:r>
                    </a:p>
                  </a:txBody>
                  <a:tcPr/>
                </a:tc>
                <a:tc>
                  <a:txBody>
                    <a:bodyPr/>
                    <a:lstStyle/>
                    <a:p>
                      <a:r>
                        <a:rPr lang="fr-FR" dirty="0"/>
                        <a:t>Oui </a:t>
                      </a:r>
                      <a:r>
                        <a:rPr lang="fr-FR" dirty="0" err="1"/>
                        <a:t>exterieur</a:t>
                      </a:r>
                      <a:endParaRPr lang="fr-FR" dirty="0"/>
                    </a:p>
                  </a:txBody>
                  <a:tcPr/>
                </a:tc>
                <a:tc>
                  <a:txBody>
                    <a:bodyPr/>
                    <a:lstStyle/>
                    <a:p>
                      <a:r>
                        <a:rPr lang="fr-FR" dirty="0"/>
                        <a:t>A installer</a:t>
                      </a:r>
                    </a:p>
                  </a:txBody>
                  <a:tcPr/>
                </a:tc>
                <a:extLst>
                  <a:ext uri="{0D108BD9-81ED-4DB2-BD59-A6C34878D82A}">
                    <a16:rowId xmlns:a16="http://schemas.microsoft.com/office/drawing/2014/main" val="1424932173"/>
                  </a:ext>
                </a:extLst>
              </a:tr>
              <a:tr h="772220">
                <a:tc>
                  <a:txBody>
                    <a:bodyPr/>
                    <a:lstStyle/>
                    <a:p>
                      <a:r>
                        <a:rPr lang="fr-FR" dirty="0"/>
                        <a:t>Utilisation </a:t>
                      </a:r>
                      <a:r>
                        <a:rPr lang="fr-FR" dirty="0" err="1"/>
                        <a:t>exterieur</a:t>
                      </a:r>
                      <a:endParaRPr lang="fr-FR" dirty="0"/>
                    </a:p>
                  </a:txBody>
                  <a:tcPr/>
                </a:tc>
                <a:tc>
                  <a:txBody>
                    <a:bodyPr/>
                    <a:lstStyle/>
                    <a:p>
                      <a:r>
                        <a:rPr lang="fr-FR" dirty="0"/>
                        <a:t>non</a:t>
                      </a:r>
                    </a:p>
                  </a:txBody>
                  <a:tcPr/>
                </a:tc>
                <a:tc>
                  <a:txBody>
                    <a:bodyPr/>
                    <a:lstStyle/>
                    <a:p>
                      <a:r>
                        <a:rPr lang="fr-FR" dirty="0"/>
                        <a:t>non</a:t>
                      </a:r>
                    </a:p>
                  </a:txBody>
                  <a:tcPr/>
                </a:tc>
                <a:tc>
                  <a:txBody>
                    <a:bodyPr/>
                    <a:lstStyle/>
                    <a:p>
                      <a:r>
                        <a:rPr lang="fr-FR" dirty="0"/>
                        <a:t>non</a:t>
                      </a:r>
                    </a:p>
                  </a:txBody>
                  <a:tcPr/>
                </a:tc>
                <a:tc>
                  <a:txBody>
                    <a:bodyPr/>
                    <a:lstStyle/>
                    <a:p>
                      <a:r>
                        <a:rPr lang="fr-FR" dirty="0"/>
                        <a:t>Possible</a:t>
                      </a:r>
                    </a:p>
                  </a:txBody>
                  <a:tcPr/>
                </a:tc>
                <a:tc>
                  <a:txBody>
                    <a:bodyPr/>
                    <a:lstStyle/>
                    <a:p>
                      <a:r>
                        <a:rPr lang="fr-FR" dirty="0"/>
                        <a:t>Possible</a:t>
                      </a:r>
                    </a:p>
                  </a:txBody>
                  <a:tcPr/>
                </a:tc>
                <a:extLst>
                  <a:ext uri="{0D108BD9-81ED-4DB2-BD59-A6C34878D82A}">
                    <a16:rowId xmlns:a16="http://schemas.microsoft.com/office/drawing/2014/main" val="2121668220"/>
                  </a:ext>
                </a:extLst>
              </a:tr>
              <a:tr h="1103172">
                <a:tc>
                  <a:txBody>
                    <a:bodyPr/>
                    <a:lstStyle/>
                    <a:p>
                      <a:r>
                        <a:rPr lang="fr-FR" dirty="0"/>
                        <a:t>Spécificités</a:t>
                      </a:r>
                    </a:p>
                  </a:txBody>
                  <a:tcPr/>
                </a:tc>
                <a:tc>
                  <a:txBody>
                    <a:bodyPr/>
                    <a:lstStyle/>
                    <a:p>
                      <a:r>
                        <a:rPr lang="fr-FR" dirty="0"/>
                        <a:t>Central dans Paris</a:t>
                      </a:r>
                    </a:p>
                    <a:p>
                      <a:endParaRPr lang="fr-FR" dirty="0"/>
                    </a:p>
                  </a:txBody>
                  <a:tcPr/>
                </a:tc>
                <a:tc>
                  <a:txBody>
                    <a:bodyPr/>
                    <a:lstStyle/>
                    <a:p>
                      <a:r>
                        <a:rPr lang="fr-FR" dirty="0"/>
                        <a:t>Lieu habituel d’expositions, foires salons, </a:t>
                      </a:r>
                      <a:r>
                        <a:rPr lang="fr-FR" dirty="0" err="1"/>
                        <a:t>etc</a:t>
                      </a:r>
                      <a:endParaRPr lang="fr-FR" dirty="0"/>
                    </a:p>
                  </a:txBody>
                  <a:tcPr/>
                </a:tc>
                <a:tc>
                  <a:txBody>
                    <a:bodyPr/>
                    <a:lstStyle/>
                    <a:p>
                      <a:r>
                        <a:rPr lang="fr-FR" dirty="0"/>
                        <a:t>Environnement « haut de gamme », boutiques, </a:t>
                      </a:r>
                      <a:r>
                        <a:rPr lang="fr-FR" dirty="0" err="1"/>
                        <a:t>etc</a:t>
                      </a:r>
                      <a:endParaRPr lang="fr-FR" dirty="0"/>
                    </a:p>
                  </a:txBody>
                  <a:tcPr/>
                </a:tc>
                <a:tc>
                  <a:txBody>
                    <a:bodyPr/>
                    <a:lstStyle/>
                    <a:p>
                      <a:r>
                        <a:rPr lang="fr-FR" dirty="0"/>
                        <a:t>Un peu en dehors de Paris mais accessible </a:t>
                      </a:r>
                      <a:r>
                        <a:rPr lang="fr-FR" dirty="0" err="1"/>
                        <a:t>metro</a:t>
                      </a:r>
                      <a:r>
                        <a:rPr lang="fr-FR" dirty="0"/>
                        <a:t> et RER</a:t>
                      </a:r>
                    </a:p>
                  </a:txBody>
                  <a:tcPr/>
                </a:tc>
                <a:tc>
                  <a:txBody>
                    <a:bodyPr/>
                    <a:lstStyle/>
                    <a:p>
                      <a:r>
                        <a:rPr lang="fr-FR" dirty="0"/>
                        <a:t>5000 visiteurs par week-end</a:t>
                      </a:r>
                    </a:p>
                    <a:p>
                      <a:r>
                        <a:rPr lang="fr-FR" dirty="0"/>
                        <a:t>Couplage musée</a:t>
                      </a:r>
                    </a:p>
                    <a:p>
                      <a:r>
                        <a:rPr lang="fr-FR" dirty="0"/>
                        <a:t>Symbiose Congrès</a:t>
                      </a:r>
                    </a:p>
                  </a:txBody>
                  <a:tcPr/>
                </a:tc>
                <a:extLst>
                  <a:ext uri="{0D108BD9-81ED-4DB2-BD59-A6C34878D82A}">
                    <a16:rowId xmlns:a16="http://schemas.microsoft.com/office/drawing/2014/main" val="3731048942"/>
                  </a:ext>
                </a:extLst>
              </a:tr>
              <a:tr h="77222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r>
                        <a:rPr lang="fr-FR" dirty="0"/>
                        <a:t>Entrée payante</a:t>
                      </a:r>
                    </a:p>
                  </a:txBody>
                  <a:tcPr/>
                </a:tc>
                <a:extLst>
                  <a:ext uri="{0D108BD9-81ED-4DB2-BD59-A6C34878D82A}">
                    <a16:rowId xmlns:a16="http://schemas.microsoft.com/office/drawing/2014/main" val="1698618542"/>
                  </a:ext>
                </a:extLst>
              </a:tr>
            </a:tbl>
          </a:graphicData>
        </a:graphic>
      </p:graphicFrame>
    </p:spTree>
    <p:extLst>
      <p:ext uri="{BB962C8B-B14F-4D97-AF65-F5344CB8AC3E}">
        <p14:creationId xmlns:p14="http://schemas.microsoft.com/office/powerpoint/2010/main" val="409524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9E9B3-1BDF-43CD-9AA6-75421A69EB6D}"/>
              </a:ext>
            </a:extLst>
          </p:cNvPr>
          <p:cNvSpPr>
            <a:spLocks noGrp="1"/>
          </p:cNvSpPr>
          <p:nvPr>
            <p:ph type="ctrTitle"/>
          </p:nvPr>
        </p:nvSpPr>
        <p:spPr/>
        <p:txBody>
          <a:bodyPr>
            <a:normAutofit fontScale="90000"/>
          </a:bodyPr>
          <a:lstStyle/>
          <a:p>
            <a:r>
              <a:rPr lang="fr-FR" dirty="0"/>
              <a:t>Les devis obtenus</a:t>
            </a:r>
          </a:p>
        </p:txBody>
      </p:sp>
      <p:sp>
        <p:nvSpPr>
          <p:cNvPr id="3" name="Espace réservé du numéro de diapositive 2">
            <a:extLst>
              <a:ext uri="{FF2B5EF4-FFF2-40B4-BE49-F238E27FC236}">
                <a16:creationId xmlns:a16="http://schemas.microsoft.com/office/drawing/2014/main" id="{B74D37DF-8214-4F8E-96B3-8533E9CDF927}"/>
              </a:ext>
            </a:extLst>
          </p:cNvPr>
          <p:cNvSpPr>
            <a:spLocks noGrp="1"/>
          </p:cNvSpPr>
          <p:nvPr>
            <p:ph type="sldNum" sz="quarter" idx="4"/>
          </p:nvPr>
        </p:nvSpPr>
        <p:spPr/>
        <p:txBody>
          <a:bodyPr/>
          <a:lstStyle/>
          <a:p>
            <a:fld id="{185F3D75-FCFB-0743-B0C1-09D62B5F6DAB}" type="slidenum">
              <a:rPr lang="fr-FR" smtClean="0"/>
              <a:t>11</a:t>
            </a:fld>
            <a:endParaRPr lang="fr-FR"/>
          </a:p>
        </p:txBody>
      </p:sp>
      <p:sp>
        <p:nvSpPr>
          <p:cNvPr id="4" name="Espace réservé du texte 3">
            <a:extLst>
              <a:ext uri="{FF2B5EF4-FFF2-40B4-BE49-F238E27FC236}">
                <a16:creationId xmlns:a16="http://schemas.microsoft.com/office/drawing/2014/main" id="{89024A14-09E5-48E0-86EE-BAA31AE538FD}"/>
              </a:ext>
            </a:extLst>
          </p:cNvPr>
          <p:cNvSpPr>
            <a:spLocks noGrp="1"/>
          </p:cNvSpPr>
          <p:nvPr>
            <p:ph type="body" sz="quarter" idx="14"/>
          </p:nvPr>
        </p:nvSpPr>
        <p:spPr>
          <a:xfrm>
            <a:off x="0" y="6488647"/>
            <a:ext cx="12192000" cy="447675"/>
          </a:xfrm>
        </p:spPr>
        <p:txBody>
          <a:bodyPr/>
          <a:lstStyle/>
          <a:p>
            <a:endParaRPr lang="fr-FR" dirty="0"/>
          </a:p>
        </p:txBody>
      </p:sp>
      <p:sp>
        <p:nvSpPr>
          <p:cNvPr id="5" name="Espace réservé du texte 4">
            <a:extLst>
              <a:ext uri="{FF2B5EF4-FFF2-40B4-BE49-F238E27FC236}">
                <a16:creationId xmlns:a16="http://schemas.microsoft.com/office/drawing/2014/main" id="{A3E7ED71-38D0-420E-A900-3535BEA56067}"/>
              </a:ext>
            </a:extLst>
          </p:cNvPr>
          <p:cNvSpPr>
            <a:spLocks noGrp="1"/>
          </p:cNvSpPr>
          <p:nvPr>
            <p:ph type="body" sz="quarter" idx="13"/>
          </p:nvPr>
        </p:nvSpPr>
        <p:spPr/>
        <p:txBody>
          <a:bodyPr/>
          <a:lstStyle/>
          <a:p>
            <a:r>
              <a:rPr lang="fr-FR" dirty="0"/>
              <a:t>ON compare un peu des pommes et des oranges vu que les couts d’installation de la configuration souhaitée, de technique de scénographie seront très différents d’un endroit à l’autre</a:t>
            </a:r>
          </a:p>
          <a:p>
            <a:r>
              <a:rPr lang="fr-FR" dirty="0"/>
              <a:t>Ces devis n’ont pas encore fait l’objet d’une « négociation » . Les couts sont TTC. Ils comprennent le montage. Le devis Docks de Paris comprend au moins une partie de l’infrastructure et de la logistique. Une réduction très significative vient d’arriver  côté Cité des Sciences. </a:t>
            </a:r>
          </a:p>
          <a:p>
            <a:endParaRPr lang="fr-FR" dirty="0"/>
          </a:p>
          <a:p>
            <a:endParaRPr lang="fr-FR" dirty="0"/>
          </a:p>
        </p:txBody>
      </p:sp>
      <p:graphicFrame>
        <p:nvGraphicFramePr>
          <p:cNvPr id="6" name="Tableau 5">
            <a:extLst>
              <a:ext uri="{FF2B5EF4-FFF2-40B4-BE49-F238E27FC236}">
                <a16:creationId xmlns:a16="http://schemas.microsoft.com/office/drawing/2014/main" id="{2037CDB1-0FD1-4742-A430-6315551D2930}"/>
              </a:ext>
            </a:extLst>
          </p:cNvPr>
          <p:cNvGraphicFramePr>
            <a:graphicFrameLocks noGrp="1"/>
          </p:cNvGraphicFramePr>
          <p:nvPr>
            <p:extLst>
              <p:ext uri="{D42A27DB-BD31-4B8C-83A1-F6EECF244321}">
                <p14:modId xmlns:p14="http://schemas.microsoft.com/office/powerpoint/2010/main" val="856268973"/>
              </p:ext>
            </p:extLst>
          </p:nvPr>
        </p:nvGraphicFramePr>
        <p:xfrm>
          <a:off x="1501913" y="3546427"/>
          <a:ext cx="10000974" cy="3749040"/>
        </p:xfrm>
        <a:graphic>
          <a:graphicData uri="http://schemas.openxmlformats.org/drawingml/2006/table">
            <a:tbl>
              <a:tblPr firstRow="1" bandRow="1">
                <a:tableStyleId>{5C22544A-7EE6-4342-B048-85BDC9FD1C3A}</a:tableStyleId>
              </a:tblPr>
              <a:tblGrid>
                <a:gridCol w="1666829">
                  <a:extLst>
                    <a:ext uri="{9D8B030D-6E8A-4147-A177-3AD203B41FA5}">
                      <a16:colId xmlns:a16="http://schemas.microsoft.com/office/drawing/2014/main" val="2059594869"/>
                    </a:ext>
                  </a:extLst>
                </a:gridCol>
                <a:gridCol w="1666829">
                  <a:extLst>
                    <a:ext uri="{9D8B030D-6E8A-4147-A177-3AD203B41FA5}">
                      <a16:colId xmlns:a16="http://schemas.microsoft.com/office/drawing/2014/main" val="601998084"/>
                    </a:ext>
                  </a:extLst>
                </a:gridCol>
                <a:gridCol w="1666829">
                  <a:extLst>
                    <a:ext uri="{9D8B030D-6E8A-4147-A177-3AD203B41FA5}">
                      <a16:colId xmlns:a16="http://schemas.microsoft.com/office/drawing/2014/main" val="2278555726"/>
                    </a:ext>
                  </a:extLst>
                </a:gridCol>
                <a:gridCol w="1666829">
                  <a:extLst>
                    <a:ext uri="{9D8B030D-6E8A-4147-A177-3AD203B41FA5}">
                      <a16:colId xmlns:a16="http://schemas.microsoft.com/office/drawing/2014/main" val="3946308883"/>
                    </a:ext>
                  </a:extLst>
                </a:gridCol>
                <a:gridCol w="2034617">
                  <a:extLst>
                    <a:ext uri="{9D8B030D-6E8A-4147-A177-3AD203B41FA5}">
                      <a16:colId xmlns:a16="http://schemas.microsoft.com/office/drawing/2014/main" val="3450016579"/>
                    </a:ext>
                  </a:extLst>
                </a:gridCol>
                <a:gridCol w="1299041">
                  <a:extLst>
                    <a:ext uri="{9D8B030D-6E8A-4147-A177-3AD203B41FA5}">
                      <a16:colId xmlns:a16="http://schemas.microsoft.com/office/drawing/2014/main" val="1967929671"/>
                    </a:ext>
                  </a:extLst>
                </a:gridCol>
              </a:tblGrid>
              <a:tr h="512220">
                <a:tc>
                  <a:txBody>
                    <a:bodyPr/>
                    <a:lstStyle/>
                    <a:p>
                      <a:endParaRPr lang="fr-FR" dirty="0"/>
                    </a:p>
                  </a:txBody>
                  <a:tcPr/>
                </a:tc>
                <a:tc>
                  <a:txBody>
                    <a:bodyPr/>
                    <a:lstStyle/>
                    <a:p>
                      <a:r>
                        <a:rPr lang="fr-FR" dirty="0"/>
                        <a:t>Mutualité</a:t>
                      </a:r>
                    </a:p>
                  </a:txBody>
                  <a:tcPr/>
                </a:tc>
                <a:tc>
                  <a:txBody>
                    <a:bodyPr/>
                    <a:lstStyle/>
                    <a:p>
                      <a:r>
                        <a:rPr lang="fr-FR" dirty="0"/>
                        <a:t>Hall5</a:t>
                      </a:r>
                    </a:p>
                  </a:txBody>
                  <a:tcPr/>
                </a:tc>
                <a:tc>
                  <a:txBody>
                    <a:bodyPr/>
                    <a:lstStyle/>
                    <a:p>
                      <a:r>
                        <a:rPr lang="fr-FR" dirty="0"/>
                        <a:t>Palais des Congrès</a:t>
                      </a:r>
                    </a:p>
                  </a:txBody>
                  <a:tcPr/>
                </a:tc>
                <a:tc>
                  <a:txBody>
                    <a:bodyPr/>
                    <a:lstStyle/>
                    <a:p>
                      <a:r>
                        <a:rPr lang="fr-FR" dirty="0"/>
                        <a:t>Docks de Paris</a:t>
                      </a:r>
                    </a:p>
                  </a:txBody>
                  <a:tcPr/>
                </a:tc>
                <a:tc>
                  <a:txBody>
                    <a:bodyPr/>
                    <a:lstStyle/>
                    <a:p>
                      <a:r>
                        <a:rPr lang="fr-FR" dirty="0"/>
                        <a:t> Cité des Sciences</a:t>
                      </a:r>
                    </a:p>
                  </a:txBody>
                  <a:tcPr/>
                </a:tc>
                <a:extLst>
                  <a:ext uri="{0D108BD9-81ED-4DB2-BD59-A6C34878D82A}">
                    <a16:rowId xmlns:a16="http://schemas.microsoft.com/office/drawing/2014/main" val="3125782371"/>
                  </a:ext>
                </a:extLst>
              </a:tr>
              <a:tr h="512220">
                <a:tc>
                  <a:txBody>
                    <a:bodyPr/>
                    <a:lstStyle/>
                    <a:p>
                      <a:endParaRPr lang="fr-FR" dirty="0"/>
                    </a:p>
                  </a:txBody>
                  <a:tcPr/>
                </a:tc>
                <a:tc>
                  <a:txBody>
                    <a:bodyPr/>
                    <a:lstStyle/>
                    <a:p>
                      <a:r>
                        <a:rPr lang="fr-FR" dirty="0"/>
                        <a:t>77 </a:t>
                      </a:r>
                    </a:p>
                  </a:txBody>
                  <a:tcPr/>
                </a:tc>
                <a:tc>
                  <a:txBody>
                    <a:bodyPr/>
                    <a:lstStyle/>
                    <a:p>
                      <a:r>
                        <a:rPr lang="fr-FR" dirty="0"/>
                        <a:t>80</a:t>
                      </a:r>
                    </a:p>
                  </a:txBody>
                  <a:tcPr/>
                </a:tc>
                <a:tc>
                  <a:txBody>
                    <a:bodyPr/>
                    <a:lstStyle/>
                    <a:p>
                      <a:r>
                        <a:rPr lang="fr-FR" dirty="0"/>
                        <a:t>68</a:t>
                      </a:r>
                    </a:p>
                  </a:txBody>
                  <a:tcPr/>
                </a:tc>
                <a:tc>
                  <a:txBody>
                    <a:bodyPr/>
                    <a:lstStyle/>
                    <a:p>
                      <a:r>
                        <a:rPr lang="fr-FR" dirty="0"/>
                        <a:t>37,2</a:t>
                      </a:r>
                    </a:p>
                  </a:txBody>
                  <a:tcPr/>
                </a:tc>
                <a:tc>
                  <a:txBody>
                    <a:bodyPr/>
                    <a:lstStyle/>
                    <a:p>
                      <a:r>
                        <a:rPr lang="fr-FR" dirty="0"/>
                        <a:t>62 (avec Hall)</a:t>
                      </a:r>
                    </a:p>
                  </a:txBody>
                  <a:tcPr/>
                </a:tc>
                <a:extLst>
                  <a:ext uri="{0D108BD9-81ED-4DB2-BD59-A6C34878D82A}">
                    <a16:rowId xmlns:a16="http://schemas.microsoft.com/office/drawing/2014/main" val="1894326387"/>
                  </a:ext>
                </a:extLst>
              </a:tr>
              <a:tr h="139031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r>
                        <a:rPr lang="fr-FR" dirty="0" err="1"/>
                        <a:t>Chaises,infra</a:t>
                      </a:r>
                      <a:r>
                        <a:rPr lang="fr-FR" dirty="0"/>
                        <a:t> comprises</a:t>
                      </a:r>
                    </a:p>
                  </a:txBody>
                  <a:tcPr/>
                </a:tc>
                <a:tc>
                  <a:txBody>
                    <a:bodyPr/>
                    <a:lstStyle/>
                    <a:p>
                      <a:r>
                        <a:rPr lang="fr-FR" dirty="0"/>
                        <a:t>Gratuit selon leur proposition reçue le 1</a:t>
                      </a:r>
                      <a:r>
                        <a:rPr lang="fr-FR" baseline="30000" dirty="0"/>
                        <a:t>er</a:t>
                      </a:r>
                      <a:r>
                        <a:rPr lang="fr-FR" dirty="0"/>
                        <a:t> avril (sans hall)</a:t>
                      </a:r>
                    </a:p>
                  </a:txBody>
                  <a:tcPr/>
                </a:tc>
                <a:extLst>
                  <a:ext uri="{0D108BD9-81ED-4DB2-BD59-A6C34878D82A}">
                    <a16:rowId xmlns:a16="http://schemas.microsoft.com/office/drawing/2014/main" val="1173886780"/>
                  </a:ext>
                </a:extLst>
              </a:tr>
              <a:tr h="292697">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083118515"/>
                  </a:ext>
                </a:extLst>
              </a:tr>
              <a:tr h="292697">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981672334"/>
                  </a:ext>
                </a:extLst>
              </a:tr>
            </a:tbl>
          </a:graphicData>
        </a:graphic>
      </p:graphicFrame>
      <p:sp>
        <p:nvSpPr>
          <p:cNvPr id="7" name="ZoneTexte 6">
            <a:extLst>
              <a:ext uri="{FF2B5EF4-FFF2-40B4-BE49-F238E27FC236}">
                <a16:creationId xmlns:a16="http://schemas.microsoft.com/office/drawing/2014/main" id="{B5CC92AD-1B42-41F6-8557-E8892E391F6C}"/>
              </a:ext>
            </a:extLst>
          </p:cNvPr>
          <p:cNvSpPr txBox="1"/>
          <p:nvPr/>
        </p:nvSpPr>
        <p:spPr>
          <a:xfrm>
            <a:off x="2160104" y="5711687"/>
            <a:ext cx="5022574" cy="646331"/>
          </a:xfrm>
          <a:prstGeom prst="rect">
            <a:avLst/>
          </a:prstGeom>
          <a:noFill/>
        </p:spPr>
        <p:txBody>
          <a:bodyPr wrap="square" rtlCol="0">
            <a:spAutoFit/>
          </a:bodyPr>
          <a:lstStyle/>
          <a:p>
            <a:r>
              <a:rPr lang="fr-FR" dirty="0"/>
              <a:t>Pour rappel , Jussieu RPER 13 k€ à multiplier environ par 3 pour extrapoler au festival 40k€</a:t>
            </a:r>
          </a:p>
        </p:txBody>
      </p:sp>
    </p:spTree>
    <p:extLst>
      <p:ext uri="{BB962C8B-B14F-4D97-AF65-F5344CB8AC3E}">
        <p14:creationId xmlns:p14="http://schemas.microsoft.com/office/powerpoint/2010/main" val="1580598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02F6FE-1033-470E-BD4A-48F2D8225C87}"/>
              </a:ext>
            </a:extLst>
          </p:cNvPr>
          <p:cNvSpPr>
            <a:spLocks noGrp="1"/>
          </p:cNvSpPr>
          <p:nvPr>
            <p:ph type="ctrTitle"/>
          </p:nvPr>
        </p:nvSpPr>
        <p:spPr>
          <a:xfrm>
            <a:off x="0" y="763580"/>
            <a:ext cx="7412042" cy="516472"/>
          </a:xfrm>
        </p:spPr>
        <p:txBody>
          <a:bodyPr>
            <a:normAutofit fontScale="90000"/>
          </a:bodyPr>
          <a:lstStyle/>
          <a:p>
            <a:r>
              <a:rPr lang="fr-FR" dirty="0"/>
              <a:t>La proposition de la cité </a:t>
            </a:r>
            <a:br>
              <a:rPr lang="fr-FR" dirty="0"/>
            </a:br>
            <a:r>
              <a:rPr lang="fr-FR" dirty="0"/>
              <a:t>des Sciences</a:t>
            </a:r>
          </a:p>
        </p:txBody>
      </p:sp>
      <p:sp>
        <p:nvSpPr>
          <p:cNvPr id="3" name="Espace réservé du numéro de diapositive 2">
            <a:extLst>
              <a:ext uri="{FF2B5EF4-FFF2-40B4-BE49-F238E27FC236}">
                <a16:creationId xmlns:a16="http://schemas.microsoft.com/office/drawing/2014/main" id="{C9784BAC-95D9-4249-9473-945F7FF337D2}"/>
              </a:ext>
            </a:extLst>
          </p:cNvPr>
          <p:cNvSpPr>
            <a:spLocks noGrp="1"/>
          </p:cNvSpPr>
          <p:nvPr>
            <p:ph type="sldNum" sz="quarter" idx="4"/>
          </p:nvPr>
        </p:nvSpPr>
        <p:spPr/>
        <p:txBody>
          <a:bodyPr/>
          <a:lstStyle/>
          <a:p>
            <a:fld id="{185F3D75-FCFB-0743-B0C1-09D62B5F6DAB}" type="slidenum">
              <a:rPr lang="fr-FR" smtClean="0"/>
              <a:t>12</a:t>
            </a:fld>
            <a:endParaRPr lang="fr-FR"/>
          </a:p>
        </p:txBody>
      </p:sp>
      <p:sp>
        <p:nvSpPr>
          <p:cNvPr id="4" name="Espace réservé du texte 3">
            <a:extLst>
              <a:ext uri="{FF2B5EF4-FFF2-40B4-BE49-F238E27FC236}">
                <a16:creationId xmlns:a16="http://schemas.microsoft.com/office/drawing/2014/main" id="{67DCC03E-E2E0-46DA-A3B7-844272486D0E}"/>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0A005B36-86CD-4F47-9146-138C7322CD2D}"/>
              </a:ext>
            </a:extLst>
          </p:cNvPr>
          <p:cNvSpPr>
            <a:spLocks noGrp="1"/>
          </p:cNvSpPr>
          <p:nvPr>
            <p:ph type="body" sz="quarter" idx="13"/>
          </p:nvPr>
        </p:nvSpPr>
        <p:spPr/>
        <p:txBody>
          <a:bodyPr/>
          <a:lstStyle/>
          <a:p>
            <a:r>
              <a:rPr lang="fr-FR" dirty="0"/>
              <a:t>Basée sur un cout locatif de 33 k€ (espaces musée + auditorium)</a:t>
            </a:r>
          </a:p>
          <a:p>
            <a:r>
              <a:rPr lang="fr-FR" dirty="0"/>
              <a:t>Gratuité jusqu’à 54 k€ de recettes pour le musée (36 k€ en temps normal) (Hors TVA)</a:t>
            </a:r>
          </a:p>
          <a:p>
            <a:r>
              <a:rPr lang="fr-FR" dirty="0"/>
              <a:t>50% du cout locatif à verser si on double la participation (72 k€) </a:t>
            </a:r>
          </a:p>
          <a:p>
            <a:r>
              <a:rPr lang="fr-FR" dirty="0"/>
              <a:t>50% </a:t>
            </a:r>
            <a:r>
              <a:rPr lang="fr-FR" dirty="0" err="1"/>
              <a:t>ds</a:t>
            </a:r>
            <a:r>
              <a:rPr lang="fr-FR" dirty="0"/>
              <a:t> recettes reversées à la SFP au-delà de 36 k€</a:t>
            </a:r>
          </a:p>
        </p:txBody>
      </p:sp>
      <p:pic>
        <p:nvPicPr>
          <p:cNvPr id="7" name="Image 6">
            <a:extLst>
              <a:ext uri="{FF2B5EF4-FFF2-40B4-BE49-F238E27FC236}">
                <a16:creationId xmlns:a16="http://schemas.microsoft.com/office/drawing/2014/main" id="{58FC7962-17E0-4887-8E37-035C3AB9F7EE}"/>
              </a:ext>
            </a:extLst>
          </p:cNvPr>
          <p:cNvPicPr>
            <a:picLocks noChangeAspect="1"/>
          </p:cNvPicPr>
          <p:nvPr/>
        </p:nvPicPr>
        <p:blipFill>
          <a:blip r:embed="rId2"/>
          <a:stretch>
            <a:fillRect/>
          </a:stretch>
        </p:blipFill>
        <p:spPr>
          <a:xfrm>
            <a:off x="2835965" y="3690870"/>
            <a:ext cx="4386469" cy="2670969"/>
          </a:xfrm>
          <a:prstGeom prst="rect">
            <a:avLst/>
          </a:prstGeom>
        </p:spPr>
      </p:pic>
    </p:spTree>
    <p:extLst>
      <p:ext uri="{BB962C8B-B14F-4D97-AF65-F5344CB8AC3E}">
        <p14:creationId xmlns:p14="http://schemas.microsoft.com/office/powerpoint/2010/main" val="173028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051C7-E75C-421E-9A91-019A7BC18017}"/>
              </a:ext>
            </a:extLst>
          </p:cNvPr>
          <p:cNvSpPr>
            <a:spLocks noGrp="1"/>
          </p:cNvSpPr>
          <p:nvPr>
            <p:ph type="ctrTitle"/>
          </p:nvPr>
        </p:nvSpPr>
        <p:spPr/>
        <p:txBody>
          <a:bodyPr>
            <a:normAutofit fontScale="90000"/>
          </a:bodyPr>
          <a:lstStyle/>
          <a:p>
            <a:r>
              <a:rPr lang="fr-FR" dirty="0"/>
              <a:t>Vers le choix</a:t>
            </a:r>
          </a:p>
        </p:txBody>
      </p:sp>
      <p:sp>
        <p:nvSpPr>
          <p:cNvPr id="3" name="Espace réservé du numéro de diapositive 2">
            <a:extLst>
              <a:ext uri="{FF2B5EF4-FFF2-40B4-BE49-F238E27FC236}">
                <a16:creationId xmlns:a16="http://schemas.microsoft.com/office/drawing/2014/main" id="{4324C24D-31D6-471C-8A7F-FA29C4ADB0EA}"/>
              </a:ext>
            </a:extLst>
          </p:cNvPr>
          <p:cNvSpPr>
            <a:spLocks noGrp="1"/>
          </p:cNvSpPr>
          <p:nvPr>
            <p:ph type="sldNum" sz="quarter" idx="4"/>
          </p:nvPr>
        </p:nvSpPr>
        <p:spPr/>
        <p:txBody>
          <a:bodyPr/>
          <a:lstStyle/>
          <a:p>
            <a:fld id="{185F3D75-FCFB-0743-B0C1-09D62B5F6DAB}" type="slidenum">
              <a:rPr lang="fr-FR" smtClean="0"/>
              <a:t>13</a:t>
            </a:fld>
            <a:endParaRPr lang="fr-FR"/>
          </a:p>
        </p:txBody>
      </p:sp>
      <p:sp>
        <p:nvSpPr>
          <p:cNvPr id="4" name="Espace réservé du texte 3">
            <a:extLst>
              <a:ext uri="{FF2B5EF4-FFF2-40B4-BE49-F238E27FC236}">
                <a16:creationId xmlns:a16="http://schemas.microsoft.com/office/drawing/2014/main" id="{2ECDBC2D-0642-41E7-BC5E-403C83C62ECE}"/>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914C157A-2634-4852-9356-A138715B4BA8}"/>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r>
              <a:rPr lang="fr-FR" sz="2800" dirty="0"/>
              <a:t>Aujourd’hui recueillir des avis et </a:t>
            </a:r>
            <a:r>
              <a:rPr lang="fr-FR" sz="2800" dirty="0" err="1"/>
              <a:t>eventuellmment</a:t>
            </a:r>
            <a:r>
              <a:rPr lang="fr-FR" sz="2800" dirty="0"/>
              <a:t> des critères de choix, ou des indications de priorité entre critères</a:t>
            </a:r>
          </a:p>
          <a:p>
            <a:pPr marL="285750" indent="-285750">
              <a:buFont typeface="Arial" panose="020B0604020202020204" pitchFamily="34" charset="0"/>
              <a:buChar char="•"/>
            </a:pPr>
            <a:r>
              <a:rPr lang="fr-FR" sz="2800" dirty="0"/>
              <a:t>Réunion prochaine CLO pour préparer tous les éléments d’une décision . Il nous manque au moins une visite aux Docks de Paris et la proposition commerciale de la Cité des Sciences</a:t>
            </a:r>
          </a:p>
          <a:p>
            <a:pPr marL="285750" indent="-285750">
              <a:buFont typeface="Arial" panose="020B0604020202020204" pitchFamily="34" charset="0"/>
              <a:buChar char="•"/>
            </a:pPr>
            <a:r>
              <a:rPr lang="fr-FR" sz="2800" dirty="0"/>
              <a:t>Dossier complet envoyé au Comité éditorial d’ici fin avril ou plus tôt si possible</a:t>
            </a:r>
          </a:p>
        </p:txBody>
      </p:sp>
    </p:spTree>
    <p:extLst>
      <p:ext uri="{BB962C8B-B14F-4D97-AF65-F5344CB8AC3E}">
        <p14:creationId xmlns:p14="http://schemas.microsoft.com/office/powerpoint/2010/main" val="125166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7C8A5-DC4E-4DB9-AB9D-BC5FA7B2C71A}"/>
              </a:ext>
            </a:extLst>
          </p:cNvPr>
          <p:cNvSpPr>
            <a:spLocks noGrp="1"/>
          </p:cNvSpPr>
          <p:nvPr>
            <p:ph type="ctrTitle"/>
          </p:nvPr>
        </p:nvSpPr>
        <p:spPr>
          <a:xfrm>
            <a:off x="-124691" y="752450"/>
            <a:ext cx="5881687" cy="516472"/>
          </a:xfrm>
        </p:spPr>
        <p:txBody>
          <a:bodyPr>
            <a:normAutofit fontScale="90000"/>
          </a:bodyPr>
          <a:lstStyle/>
          <a:p>
            <a:r>
              <a:rPr lang="fr-FR" dirty="0"/>
              <a:t> Type de lieux </a:t>
            </a:r>
          </a:p>
        </p:txBody>
      </p:sp>
      <p:sp>
        <p:nvSpPr>
          <p:cNvPr id="3" name="Espace réservé du numéro de diapositive 2">
            <a:extLst>
              <a:ext uri="{FF2B5EF4-FFF2-40B4-BE49-F238E27FC236}">
                <a16:creationId xmlns:a16="http://schemas.microsoft.com/office/drawing/2014/main" id="{2FBA5BC0-0DA2-40E1-A025-5A2C26783C87}"/>
              </a:ext>
            </a:extLst>
          </p:cNvPr>
          <p:cNvSpPr>
            <a:spLocks noGrp="1"/>
          </p:cNvSpPr>
          <p:nvPr>
            <p:ph type="sldNum" sz="quarter" idx="4"/>
          </p:nvPr>
        </p:nvSpPr>
        <p:spPr/>
        <p:txBody>
          <a:bodyPr/>
          <a:lstStyle/>
          <a:p>
            <a:fld id="{185F3D75-FCFB-0743-B0C1-09D62B5F6DAB}" type="slidenum">
              <a:rPr lang="fr-FR" smtClean="0"/>
              <a:t>1</a:t>
            </a:fld>
            <a:endParaRPr lang="fr-FR"/>
          </a:p>
        </p:txBody>
      </p:sp>
      <p:sp>
        <p:nvSpPr>
          <p:cNvPr id="4" name="Espace réservé du texte 3">
            <a:extLst>
              <a:ext uri="{FF2B5EF4-FFF2-40B4-BE49-F238E27FC236}">
                <a16:creationId xmlns:a16="http://schemas.microsoft.com/office/drawing/2014/main" id="{EC7A8E5B-AD64-48C4-A0B8-394FD232AD1C}"/>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BF6F2D39-E7C1-42AA-B81A-A28C4056DD82}"/>
              </a:ext>
            </a:extLst>
          </p:cNvPr>
          <p:cNvSpPr>
            <a:spLocks noGrp="1"/>
          </p:cNvSpPr>
          <p:nvPr>
            <p:ph type="body" sz="quarter" idx="13"/>
          </p:nvPr>
        </p:nvSpPr>
        <p:spPr>
          <a:xfrm>
            <a:off x="557214" y="2028825"/>
            <a:ext cx="10615740" cy="3722618"/>
          </a:xfrm>
        </p:spPr>
        <p:txBody>
          <a:bodyPr>
            <a:normAutofit/>
          </a:bodyPr>
          <a:lstStyle/>
          <a:p>
            <a:pPr marL="0" indent="0"/>
            <a:endParaRPr lang="fr-FR" sz="2800" dirty="0"/>
          </a:p>
          <a:p>
            <a:pPr marL="457200" lvl="1" indent="0">
              <a:buNone/>
            </a:pPr>
            <a:endParaRPr lang="fr-FR" sz="2800" dirty="0"/>
          </a:p>
        </p:txBody>
      </p:sp>
      <p:sp>
        <p:nvSpPr>
          <p:cNvPr id="6" name="ZoneTexte 5">
            <a:extLst>
              <a:ext uri="{FF2B5EF4-FFF2-40B4-BE49-F238E27FC236}">
                <a16:creationId xmlns:a16="http://schemas.microsoft.com/office/drawing/2014/main" id="{4FD8B2DC-0AB0-4719-9929-3A9EEF5DEEB1}"/>
              </a:ext>
            </a:extLst>
          </p:cNvPr>
          <p:cNvSpPr txBox="1"/>
          <p:nvPr/>
        </p:nvSpPr>
        <p:spPr>
          <a:xfrm>
            <a:off x="274760" y="1939968"/>
            <a:ext cx="11180647" cy="3785652"/>
          </a:xfrm>
          <a:prstGeom prst="rect">
            <a:avLst/>
          </a:prstGeom>
          <a:noFill/>
        </p:spPr>
        <p:txBody>
          <a:bodyPr wrap="square" rtlCol="0">
            <a:spAutoFit/>
          </a:bodyPr>
          <a:lstStyle/>
          <a:p>
            <a:pPr marL="342900" indent="-342900">
              <a:buFont typeface="Arial" panose="020B0604020202020204" pitchFamily="34" charset="0"/>
              <a:buChar char="•"/>
            </a:pPr>
            <a:r>
              <a:rPr lang="fr-FR" sz="2400" dirty="0"/>
              <a:t>Différents styles de locaux ont été envisagés dans les premiers échanges au sein du comité éditorial :</a:t>
            </a:r>
          </a:p>
          <a:p>
            <a:pPr marL="914400" lvl="1" indent="-457200">
              <a:buFont typeface="+mj-lt"/>
              <a:buAutoNum type="arabicPeriod"/>
            </a:pPr>
            <a:r>
              <a:rPr lang="fr-FR" sz="2400" dirty="0"/>
              <a:t>Lieux en extérieur (place St Sulpice, Place du Trocadéro,..)</a:t>
            </a:r>
          </a:p>
          <a:p>
            <a:pPr marL="914400" lvl="1" indent="-457200">
              <a:buFont typeface="+mj-lt"/>
              <a:buAutoNum type="arabicPeriod"/>
            </a:pPr>
            <a:r>
              <a:rPr lang="fr-FR" sz="2400" dirty="0"/>
              <a:t>Lieux universitaires (Jussieu, Faculté des Saints Pères)</a:t>
            </a:r>
          </a:p>
          <a:p>
            <a:pPr marL="914400" lvl="1" indent="-457200">
              <a:buFont typeface="+mj-lt"/>
              <a:buAutoNum type="arabicPeriod"/>
            </a:pPr>
            <a:r>
              <a:rPr lang="fr-FR" sz="2400" dirty="0" err="1"/>
              <a:t>Batiment</a:t>
            </a:r>
            <a:r>
              <a:rPr lang="fr-FR" sz="2400" dirty="0"/>
              <a:t> couvert abritant l’ensemble du festival</a:t>
            </a:r>
          </a:p>
          <a:p>
            <a:r>
              <a:rPr lang="fr-FR" sz="2400" dirty="0"/>
              <a:t>Nous avons compris que du fait de l’analogie souhaitée avec les « </a:t>
            </a:r>
            <a:r>
              <a:rPr lang="fr-FR" sz="2400" dirty="0" err="1"/>
              <a:t>Utopiales</a:t>
            </a:r>
            <a:r>
              <a:rPr lang="fr-FR" sz="2400" dirty="0"/>
              <a:t> » , la priorité devait être donnée au choix 3.</a:t>
            </a:r>
          </a:p>
          <a:p>
            <a:pPr marL="342900" indent="-342900">
              <a:buFont typeface="Arial" panose="020B0604020202020204" pitchFamily="34" charset="0"/>
              <a:buChar char="•"/>
            </a:pPr>
            <a:r>
              <a:rPr lang="fr-FR" sz="2400" dirty="0"/>
              <a:t>Ceci ne signifie pas évidemment que les choix 1 ou 2 (ou autres) sont définitivement abandonnés.</a:t>
            </a:r>
          </a:p>
          <a:p>
            <a:pPr marL="342900" indent="-342900">
              <a:buFont typeface="Arial" panose="020B0604020202020204" pitchFamily="34" charset="0"/>
              <a:buChar char="•"/>
            </a:pPr>
            <a:endParaRPr lang="fr-FR" sz="2400" dirty="0"/>
          </a:p>
        </p:txBody>
      </p:sp>
    </p:spTree>
    <p:extLst>
      <p:ext uri="{BB962C8B-B14F-4D97-AF65-F5344CB8AC3E}">
        <p14:creationId xmlns:p14="http://schemas.microsoft.com/office/powerpoint/2010/main" val="185111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081E64-FF47-4102-BADC-FCE486644390}"/>
              </a:ext>
            </a:extLst>
          </p:cNvPr>
          <p:cNvSpPr>
            <a:spLocks noGrp="1"/>
          </p:cNvSpPr>
          <p:nvPr>
            <p:ph type="ctrTitle"/>
          </p:nvPr>
        </p:nvSpPr>
        <p:spPr/>
        <p:txBody>
          <a:bodyPr>
            <a:normAutofit fontScale="90000"/>
          </a:bodyPr>
          <a:lstStyle/>
          <a:p>
            <a:r>
              <a:rPr lang="fr-FR" dirty="0"/>
              <a:t>Cahier des charges</a:t>
            </a:r>
          </a:p>
        </p:txBody>
      </p:sp>
      <p:sp>
        <p:nvSpPr>
          <p:cNvPr id="3" name="Espace réservé du numéro de diapositive 2">
            <a:extLst>
              <a:ext uri="{FF2B5EF4-FFF2-40B4-BE49-F238E27FC236}">
                <a16:creationId xmlns:a16="http://schemas.microsoft.com/office/drawing/2014/main" id="{669FA515-AA4F-4D7D-8F41-742798BBE8DF}"/>
              </a:ext>
            </a:extLst>
          </p:cNvPr>
          <p:cNvSpPr>
            <a:spLocks noGrp="1"/>
          </p:cNvSpPr>
          <p:nvPr>
            <p:ph type="sldNum" sz="quarter" idx="4"/>
          </p:nvPr>
        </p:nvSpPr>
        <p:spPr/>
        <p:txBody>
          <a:bodyPr/>
          <a:lstStyle/>
          <a:p>
            <a:fld id="{185F3D75-FCFB-0743-B0C1-09D62B5F6DAB}" type="slidenum">
              <a:rPr lang="fr-FR" smtClean="0"/>
              <a:t>2</a:t>
            </a:fld>
            <a:endParaRPr lang="fr-FR"/>
          </a:p>
        </p:txBody>
      </p:sp>
      <p:sp>
        <p:nvSpPr>
          <p:cNvPr id="4" name="Espace réservé du texte 3">
            <a:extLst>
              <a:ext uri="{FF2B5EF4-FFF2-40B4-BE49-F238E27FC236}">
                <a16:creationId xmlns:a16="http://schemas.microsoft.com/office/drawing/2014/main" id="{A03F0409-7D5F-40E1-986C-0ADA6D9AC71B}"/>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5157F52B-4C0C-48F6-89EF-D497A4988A77}"/>
              </a:ext>
            </a:extLst>
          </p:cNvPr>
          <p:cNvSpPr>
            <a:spLocks noGrp="1"/>
          </p:cNvSpPr>
          <p:nvPr>
            <p:ph type="body" sz="quarter" idx="13"/>
          </p:nvPr>
        </p:nvSpPr>
        <p:spPr>
          <a:xfrm>
            <a:off x="557214" y="2028825"/>
            <a:ext cx="10852908" cy="4184656"/>
          </a:xfrm>
        </p:spPr>
        <p:txBody>
          <a:bodyPr>
            <a:normAutofit fontScale="85000" lnSpcReduction="20000"/>
          </a:bodyPr>
          <a:lstStyle/>
          <a:p>
            <a:pPr marL="0" indent="0"/>
            <a:r>
              <a:rPr lang="fr-FR" sz="2600" dirty="0"/>
              <a:t>Le comité local d’organisation du festival travaille donc depuis quelques mois sur cette hypothèse avec le cahier des charges suivant </a:t>
            </a:r>
          </a:p>
          <a:p>
            <a:pPr marL="0" indent="0"/>
            <a:endParaRPr lang="fr-FR" sz="2600" dirty="0"/>
          </a:p>
          <a:p>
            <a:pPr marL="800100" lvl="1" indent="-342900">
              <a:buFont typeface="Arial" panose="020B0604020202020204" pitchFamily="34" charset="0"/>
              <a:buChar char="•"/>
            </a:pPr>
            <a:r>
              <a:rPr lang="fr-FR" sz="2400" dirty="0"/>
              <a:t>Local couvert unique pour l’ensemble du festival</a:t>
            </a:r>
          </a:p>
          <a:p>
            <a:pPr marL="800100" lvl="1" indent="-342900">
              <a:buFont typeface="Arial" panose="020B0604020202020204" pitchFamily="34" charset="0"/>
              <a:buChar char="•"/>
            </a:pPr>
            <a:r>
              <a:rPr lang="fr-FR" sz="2400" dirty="0"/>
              <a:t>Présence d’un espace central d’au moins 500 m2 pour accueillir une scène et 200-300 personnes autour</a:t>
            </a:r>
          </a:p>
          <a:p>
            <a:pPr marL="800100" lvl="1" indent="-342900">
              <a:buFont typeface="Arial" panose="020B0604020202020204" pitchFamily="34" charset="0"/>
              <a:buChar char="•"/>
            </a:pPr>
            <a:r>
              <a:rPr lang="fr-FR" sz="2400" dirty="0"/>
              <a:t>4 espaces disposés le plus possible autour de cette scène  dont au moins une salle pouvant accueillir une conférence avec 200-300 personnes ou un spectacle</a:t>
            </a:r>
          </a:p>
          <a:p>
            <a:pPr marL="800100" lvl="1" indent="-342900">
              <a:buFont typeface="Arial" panose="020B0604020202020204" pitchFamily="34" charset="0"/>
              <a:buChar char="•"/>
            </a:pPr>
            <a:r>
              <a:rPr lang="fr-FR" sz="2400" dirty="0"/>
              <a:t>Espaces de stands/ateliers/posters </a:t>
            </a:r>
            <a:r>
              <a:rPr lang="fr-FR" sz="2400" dirty="0" err="1"/>
              <a:t>etc</a:t>
            </a:r>
            <a:r>
              <a:rPr lang="fr-FR" sz="2400" dirty="0"/>
              <a:t> dans les circulations entre ces différents lieux</a:t>
            </a:r>
          </a:p>
          <a:p>
            <a:pPr marL="800100" lvl="1" indent="-342900">
              <a:buFont typeface="Arial" panose="020B0604020202020204" pitchFamily="34" charset="0"/>
              <a:buChar char="•"/>
            </a:pPr>
            <a:r>
              <a:rPr lang="fr-FR" sz="2400" dirty="0"/>
              <a:t>Possibilité de restauration sur place avec un bar </a:t>
            </a:r>
          </a:p>
          <a:p>
            <a:pPr marL="800100" lvl="1" indent="-342900">
              <a:buFont typeface="Arial" panose="020B0604020202020204" pitchFamily="34" charset="0"/>
              <a:buChar char="•"/>
            </a:pPr>
            <a:r>
              <a:rPr lang="fr-FR" sz="2400" dirty="0"/>
              <a:t>Configuration plutôt ouverte des espaces entre eux</a:t>
            </a:r>
          </a:p>
          <a:p>
            <a:pPr marL="800100" lvl="1" indent="-342900">
              <a:buFont typeface="Arial" panose="020B0604020202020204" pitchFamily="34" charset="0"/>
              <a:buChar char="•"/>
            </a:pPr>
            <a:r>
              <a:rPr lang="fr-FR" sz="2400" dirty="0"/>
              <a:t>Jauge à un moment donné &gt;1000 personnes</a:t>
            </a:r>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r>
              <a:rPr lang="fr-FR" sz="2400" dirty="0"/>
              <a:t>Symbolique et positionnement géographique du lieu adéquats</a:t>
            </a:r>
          </a:p>
          <a:p>
            <a:pPr marL="800100" lvl="1" indent="-342900">
              <a:buFont typeface="Arial" panose="020B0604020202020204" pitchFamily="34" charset="0"/>
              <a:buChar char="•"/>
            </a:pPr>
            <a:r>
              <a:rPr lang="fr-FR" sz="2400" dirty="0"/>
              <a:t>Disponible les 1 et 2 juillet 2023</a:t>
            </a:r>
          </a:p>
          <a:p>
            <a:pPr marL="457200" lvl="1" indent="0">
              <a:buNone/>
            </a:pPr>
            <a:endParaRPr lang="fr-FR" sz="2400" dirty="0"/>
          </a:p>
          <a:p>
            <a:endParaRPr lang="fr-FR" dirty="0"/>
          </a:p>
        </p:txBody>
      </p:sp>
    </p:spTree>
    <p:extLst>
      <p:ext uri="{BB962C8B-B14F-4D97-AF65-F5344CB8AC3E}">
        <p14:creationId xmlns:p14="http://schemas.microsoft.com/office/powerpoint/2010/main" val="211734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6ED8E-0AB3-4CD3-9C32-19C49DACD4D8}"/>
              </a:ext>
            </a:extLst>
          </p:cNvPr>
          <p:cNvSpPr>
            <a:spLocks noGrp="1"/>
          </p:cNvSpPr>
          <p:nvPr>
            <p:ph type="ctrTitle"/>
          </p:nvPr>
        </p:nvSpPr>
        <p:spPr>
          <a:xfrm>
            <a:off x="406741" y="763580"/>
            <a:ext cx="5881687" cy="516472"/>
          </a:xfrm>
        </p:spPr>
        <p:txBody>
          <a:bodyPr>
            <a:normAutofit fontScale="90000"/>
          </a:bodyPr>
          <a:lstStyle/>
          <a:p>
            <a:r>
              <a:rPr lang="fr-FR" dirty="0"/>
              <a:t>Les lieux étudiés </a:t>
            </a:r>
            <a:br>
              <a:rPr lang="fr-FR" dirty="0"/>
            </a:br>
            <a:r>
              <a:rPr lang="fr-FR" dirty="0"/>
              <a:t>qui ne conviennent pas </a:t>
            </a:r>
          </a:p>
        </p:txBody>
      </p:sp>
      <p:sp>
        <p:nvSpPr>
          <p:cNvPr id="3" name="Espace réservé du numéro de diapositive 2">
            <a:extLst>
              <a:ext uri="{FF2B5EF4-FFF2-40B4-BE49-F238E27FC236}">
                <a16:creationId xmlns:a16="http://schemas.microsoft.com/office/drawing/2014/main" id="{41A27764-6E68-4BAD-B5FD-753526B9E02A}"/>
              </a:ext>
            </a:extLst>
          </p:cNvPr>
          <p:cNvSpPr>
            <a:spLocks noGrp="1"/>
          </p:cNvSpPr>
          <p:nvPr>
            <p:ph type="sldNum" sz="quarter" idx="4"/>
          </p:nvPr>
        </p:nvSpPr>
        <p:spPr/>
        <p:txBody>
          <a:bodyPr/>
          <a:lstStyle/>
          <a:p>
            <a:fld id="{185F3D75-FCFB-0743-B0C1-09D62B5F6DAB}" type="slidenum">
              <a:rPr lang="fr-FR" smtClean="0"/>
              <a:t>3</a:t>
            </a:fld>
            <a:endParaRPr lang="fr-FR"/>
          </a:p>
        </p:txBody>
      </p:sp>
      <p:sp>
        <p:nvSpPr>
          <p:cNvPr id="4" name="Espace réservé du texte 3">
            <a:extLst>
              <a:ext uri="{FF2B5EF4-FFF2-40B4-BE49-F238E27FC236}">
                <a16:creationId xmlns:a16="http://schemas.microsoft.com/office/drawing/2014/main" id="{4DF9ECB6-D99F-42F4-9A5E-C5A0B033A33B}"/>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9E408234-6BD3-4AD7-9AC2-8A709DD6137A}"/>
              </a:ext>
            </a:extLst>
          </p:cNvPr>
          <p:cNvSpPr>
            <a:spLocks noGrp="1"/>
          </p:cNvSpPr>
          <p:nvPr>
            <p:ph type="body" sz="quarter" idx="13"/>
          </p:nvPr>
        </p:nvSpPr>
        <p:spPr/>
        <p:txBody>
          <a:bodyPr/>
          <a:lstStyle/>
          <a:p>
            <a:r>
              <a:rPr lang="fr-FR" dirty="0"/>
              <a:t>GROUND CONTROL : pas privatisable le dimanche</a:t>
            </a:r>
          </a:p>
          <a:p>
            <a:r>
              <a:rPr lang="fr-FR" dirty="0"/>
              <a:t>Cité Universitaire  : pas d’espace en intérieur répondant au cahier des charges</a:t>
            </a:r>
          </a:p>
          <a:p>
            <a:r>
              <a:rPr lang="fr-FR" dirty="0"/>
              <a:t>Centre Congrès de la Cité des Sciences : pas d’espace répondant au cahier des charges</a:t>
            </a:r>
          </a:p>
          <a:p>
            <a:r>
              <a:rPr lang="fr-FR" dirty="0"/>
              <a:t>Grande Halle de la Villette : Pas libre en Juillet 2023</a:t>
            </a:r>
          </a:p>
        </p:txBody>
      </p:sp>
    </p:spTree>
    <p:extLst>
      <p:ext uri="{BB962C8B-B14F-4D97-AF65-F5344CB8AC3E}">
        <p14:creationId xmlns:p14="http://schemas.microsoft.com/office/powerpoint/2010/main" val="400260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7869AF-D953-442C-936C-CA96B2612C93}"/>
              </a:ext>
            </a:extLst>
          </p:cNvPr>
          <p:cNvSpPr>
            <a:spLocks noGrp="1"/>
          </p:cNvSpPr>
          <p:nvPr>
            <p:ph type="ctrTitle"/>
          </p:nvPr>
        </p:nvSpPr>
        <p:spPr>
          <a:xfrm>
            <a:off x="406741" y="789514"/>
            <a:ext cx="5881687" cy="516472"/>
          </a:xfrm>
        </p:spPr>
        <p:txBody>
          <a:bodyPr>
            <a:normAutofit fontScale="90000"/>
          </a:bodyPr>
          <a:lstStyle/>
          <a:p>
            <a:r>
              <a:rPr lang="fr-FR" dirty="0"/>
              <a:t>Les lieux étudiés qui peuvent </a:t>
            </a:r>
            <a:br>
              <a:rPr lang="fr-FR" dirty="0"/>
            </a:br>
            <a:r>
              <a:rPr lang="fr-FR" dirty="0"/>
              <a:t>convenir</a:t>
            </a:r>
          </a:p>
        </p:txBody>
      </p:sp>
      <p:sp>
        <p:nvSpPr>
          <p:cNvPr id="3" name="Espace réservé du numéro de diapositive 2">
            <a:extLst>
              <a:ext uri="{FF2B5EF4-FFF2-40B4-BE49-F238E27FC236}">
                <a16:creationId xmlns:a16="http://schemas.microsoft.com/office/drawing/2014/main" id="{E92298B4-E783-475A-A4A4-02664E5DDE66}"/>
              </a:ext>
            </a:extLst>
          </p:cNvPr>
          <p:cNvSpPr>
            <a:spLocks noGrp="1"/>
          </p:cNvSpPr>
          <p:nvPr>
            <p:ph type="sldNum" sz="quarter" idx="4"/>
          </p:nvPr>
        </p:nvSpPr>
        <p:spPr/>
        <p:txBody>
          <a:bodyPr/>
          <a:lstStyle/>
          <a:p>
            <a:fld id="{185F3D75-FCFB-0743-B0C1-09D62B5F6DAB}" type="slidenum">
              <a:rPr lang="fr-FR" smtClean="0"/>
              <a:t>4</a:t>
            </a:fld>
            <a:endParaRPr lang="fr-FR"/>
          </a:p>
        </p:txBody>
      </p:sp>
      <p:sp>
        <p:nvSpPr>
          <p:cNvPr id="4" name="Espace réservé du texte 3">
            <a:extLst>
              <a:ext uri="{FF2B5EF4-FFF2-40B4-BE49-F238E27FC236}">
                <a16:creationId xmlns:a16="http://schemas.microsoft.com/office/drawing/2014/main" id="{5561E54B-5A89-4D98-BD9C-1950D55AB5F0}"/>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15C4677B-A3E5-4811-BEF4-A39CFDDEDA22}"/>
              </a:ext>
            </a:extLst>
          </p:cNvPr>
          <p:cNvSpPr>
            <a:spLocks noGrp="1"/>
          </p:cNvSpPr>
          <p:nvPr>
            <p:ph type="body" sz="quarter" idx="13"/>
          </p:nvPr>
        </p:nvSpPr>
        <p:spPr/>
        <p:txBody>
          <a:bodyPr/>
          <a:lstStyle/>
          <a:p>
            <a:pPr marL="342900" indent="-342900">
              <a:buFont typeface="+mj-lt"/>
              <a:buAutoNum type="arabicPeriod"/>
            </a:pPr>
            <a:r>
              <a:rPr lang="fr-FR" dirty="0"/>
              <a:t>Musée de la Cité des Sciences (lien avec le Congrès) (Porte de la Villette)</a:t>
            </a:r>
          </a:p>
          <a:p>
            <a:pPr marL="0" indent="0"/>
            <a:r>
              <a:rPr lang="fr-FR" dirty="0"/>
              <a:t>2. La maison de la Mutualité (Boulevard Saint Germain)</a:t>
            </a:r>
          </a:p>
          <a:p>
            <a:pPr marL="0" indent="0"/>
            <a:r>
              <a:rPr lang="fr-FR" dirty="0"/>
              <a:t>3. Hall 5 de la porte de Versailles (Porte de Versailles)</a:t>
            </a:r>
          </a:p>
          <a:p>
            <a:pPr marL="0" indent="0"/>
            <a:r>
              <a:rPr lang="fr-FR" dirty="0"/>
              <a:t>4. Palais des Congrès de la Porte Maillot (Porte Maillot)</a:t>
            </a:r>
          </a:p>
          <a:p>
            <a:pPr marL="0" indent="0"/>
            <a:r>
              <a:rPr lang="fr-FR" dirty="0"/>
              <a:t>5. Docks de Paris (Stade de France- un peu en dehors de Paris intra-muros)</a:t>
            </a:r>
          </a:p>
        </p:txBody>
      </p:sp>
    </p:spTree>
    <p:extLst>
      <p:ext uri="{BB962C8B-B14F-4D97-AF65-F5344CB8AC3E}">
        <p14:creationId xmlns:p14="http://schemas.microsoft.com/office/powerpoint/2010/main" val="334570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682A80-A5AC-4677-8012-7A11D3751D64}"/>
              </a:ext>
            </a:extLst>
          </p:cNvPr>
          <p:cNvSpPr>
            <a:spLocks noGrp="1"/>
          </p:cNvSpPr>
          <p:nvPr>
            <p:ph type="ctrTitle"/>
          </p:nvPr>
        </p:nvSpPr>
        <p:spPr/>
        <p:txBody>
          <a:bodyPr>
            <a:normAutofit fontScale="90000"/>
          </a:bodyPr>
          <a:lstStyle/>
          <a:p>
            <a:r>
              <a:rPr lang="fr-FR" dirty="0"/>
              <a:t>Géographie interne</a:t>
            </a:r>
          </a:p>
        </p:txBody>
      </p:sp>
      <p:sp>
        <p:nvSpPr>
          <p:cNvPr id="3" name="Espace réservé du numéro de diapositive 2">
            <a:extLst>
              <a:ext uri="{FF2B5EF4-FFF2-40B4-BE49-F238E27FC236}">
                <a16:creationId xmlns:a16="http://schemas.microsoft.com/office/drawing/2014/main" id="{E24D8E07-D302-47CE-97A0-917713F17922}"/>
              </a:ext>
            </a:extLst>
          </p:cNvPr>
          <p:cNvSpPr>
            <a:spLocks noGrp="1"/>
          </p:cNvSpPr>
          <p:nvPr>
            <p:ph type="sldNum" sz="quarter" idx="4"/>
          </p:nvPr>
        </p:nvSpPr>
        <p:spPr/>
        <p:txBody>
          <a:bodyPr/>
          <a:lstStyle/>
          <a:p>
            <a:fld id="{185F3D75-FCFB-0743-B0C1-09D62B5F6DAB}" type="slidenum">
              <a:rPr lang="fr-FR" smtClean="0"/>
              <a:t>5</a:t>
            </a:fld>
            <a:endParaRPr lang="fr-FR"/>
          </a:p>
        </p:txBody>
      </p:sp>
      <p:sp>
        <p:nvSpPr>
          <p:cNvPr id="4" name="Espace réservé du texte 3">
            <a:extLst>
              <a:ext uri="{FF2B5EF4-FFF2-40B4-BE49-F238E27FC236}">
                <a16:creationId xmlns:a16="http://schemas.microsoft.com/office/drawing/2014/main" id="{A2FBE144-FC85-42B9-9901-E19D8EC04E47}"/>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A03545A9-4870-4D7F-8AA0-E53DEC531E7B}"/>
              </a:ext>
            </a:extLst>
          </p:cNvPr>
          <p:cNvSpPr>
            <a:spLocks noGrp="1"/>
          </p:cNvSpPr>
          <p:nvPr>
            <p:ph type="body" sz="quarter" idx="13"/>
          </p:nvPr>
        </p:nvSpPr>
        <p:spPr/>
        <p:txBody>
          <a:bodyPr/>
          <a:lstStyle/>
          <a:p>
            <a:endParaRPr lang="fr-FR" dirty="0"/>
          </a:p>
        </p:txBody>
      </p:sp>
      <p:graphicFrame>
        <p:nvGraphicFramePr>
          <p:cNvPr id="6" name="Tableau 5">
            <a:extLst>
              <a:ext uri="{FF2B5EF4-FFF2-40B4-BE49-F238E27FC236}">
                <a16:creationId xmlns:a16="http://schemas.microsoft.com/office/drawing/2014/main" id="{A30D09D8-0840-4E42-AAE4-A0B5AB61EB4E}"/>
              </a:ext>
            </a:extLst>
          </p:cNvPr>
          <p:cNvGraphicFramePr>
            <a:graphicFrameLocks noGrp="1"/>
          </p:cNvGraphicFramePr>
          <p:nvPr>
            <p:extLst>
              <p:ext uri="{D42A27DB-BD31-4B8C-83A1-F6EECF244321}">
                <p14:modId xmlns:p14="http://schemas.microsoft.com/office/powerpoint/2010/main" val="2286600438"/>
              </p:ext>
            </p:extLst>
          </p:nvPr>
        </p:nvGraphicFramePr>
        <p:xfrm>
          <a:off x="1899478" y="1697805"/>
          <a:ext cx="8128002" cy="46634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542170226"/>
                    </a:ext>
                  </a:extLst>
                </a:gridCol>
                <a:gridCol w="1354667">
                  <a:extLst>
                    <a:ext uri="{9D8B030D-6E8A-4147-A177-3AD203B41FA5}">
                      <a16:colId xmlns:a16="http://schemas.microsoft.com/office/drawing/2014/main" val="3610271224"/>
                    </a:ext>
                  </a:extLst>
                </a:gridCol>
                <a:gridCol w="1354667">
                  <a:extLst>
                    <a:ext uri="{9D8B030D-6E8A-4147-A177-3AD203B41FA5}">
                      <a16:colId xmlns:a16="http://schemas.microsoft.com/office/drawing/2014/main" val="542921366"/>
                    </a:ext>
                  </a:extLst>
                </a:gridCol>
                <a:gridCol w="1354667">
                  <a:extLst>
                    <a:ext uri="{9D8B030D-6E8A-4147-A177-3AD203B41FA5}">
                      <a16:colId xmlns:a16="http://schemas.microsoft.com/office/drawing/2014/main" val="1603952554"/>
                    </a:ext>
                  </a:extLst>
                </a:gridCol>
                <a:gridCol w="1354667">
                  <a:extLst>
                    <a:ext uri="{9D8B030D-6E8A-4147-A177-3AD203B41FA5}">
                      <a16:colId xmlns:a16="http://schemas.microsoft.com/office/drawing/2014/main" val="4145856146"/>
                    </a:ext>
                  </a:extLst>
                </a:gridCol>
                <a:gridCol w="1354667">
                  <a:extLst>
                    <a:ext uri="{9D8B030D-6E8A-4147-A177-3AD203B41FA5}">
                      <a16:colId xmlns:a16="http://schemas.microsoft.com/office/drawing/2014/main" val="2686555548"/>
                    </a:ext>
                  </a:extLst>
                </a:gridCol>
              </a:tblGrid>
              <a:tr h="370840">
                <a:tc>
                  <a:txBody>
                    <a:bodyPr/>
                    <a:lstStyle/>
                    <a:p>
                      <a:endParaRPr lang="fr-FR" dirty="0"/>
                    </a:p>
                  </a:txBody>
                  <a:tcPr/>
                </a:tc>
                <a:tc>
                  <a:txBody>
                    <a:bodyPr/>
                    <a:lstStyle/>
                    <a:p>
                      <a:r>
                        <a:rPr lang="fr-FR" dirty="0"/>
                        <a:t>Mutualité</a:t>
                      </a:r>
                    </a:p>
                  </a:txBody>
                  <a:tcPr/>
                </a:tc>
                <a:tc>
                  <a:txBody>
                    <a:bodyPr/>
                    <a:lstStyle/>
                    <a:p>
                      <a:r>
                        <a:rPr lang="fr-FR" dirty="0"/>
                        <a:t>Hall 5</a:t>
                      </a:r>
                    </a:p>
                  </a:txBody>
                  <a:tcPr/>
                </a:tc>
                <a:tc>
                  <a:txBody>
                    <a:bodyPr/>
                    <a:lstStyle/>
                    <a:p>
                      <a:r>
                        <a:rPr lang="fr-FR" dirty="0"/>
                        <a:t>Palais des Congrès</a:t>
                      </a:r>
                    </a:p>
                  </a:txBody>
                  <a:tcPr/>
                </a:tc>
                <a:tc>
                  <a:txBody>
                    <a:bodyPr/>
                    <a:lstStyle/>
                    <a:p>
                      <a:r>
                        <a:rPr lang="fr-FR" dirty="0"/>
                        <a:t>Docks de Paris</a:t>
                      </a:r>
                    </a:p>
                  </a:txBody>
                  <a:tcPr/>
                </a:tc>
                <a:tc>
                  <a:txBody>
                    <a:bodyPr/>
                    <a:lstStyle/>
                    <a:p>
                      <a:r>
                        <a:rPr lang="fr-FR" dirty="0"/>
                        <a:t>Cité des Sciences</a:t>
                      </a:r>
                    </a:p>
                  </a:txBody>
                  <a:tcPr/>
                </a:tc>
                <a:extLst>
                  <a:ext uri="{0D108BD9-81ED-4DB2-BD59-A6C34878D82A}">
                    <a16:rowId xmlns:a16="http://schemas.microsoft.com/office/drawing/2014/main" val="964796364"/>
                  </a:ext>
                </a:extLst>
              </a:tr>
              <a:tr h="370840">
                <a:tc>
                  <a:txBody>
                    <a:bodyPr/>
                    <a:lstStyle/>
                    <a:p>
                      <a:r>
                        <a:rPr lang="fr-FR" dirty="0"/>
                        <a:t>Espace disponible</a:t>
                      </a:r>
                    </a:p>
                  </a:txBody>
                  <a:tcPr/>
                </a:tc>
                <a:tc>
                  <a:txBody>
                    <a:bodyPr/>
                    <a:lstStyle/>
                    <a:p>
                      <a:r>
                        <a:rPr lang="fr-FR" dirty="0"/>
                        <a:t>750 </a:t>
                      </a:r>
                    </a:p>
                  </a:txBody>
                  <a:tcPr/>
                </a:tc>
                <a:tc>
                  <a:txBody>
                    <a:bodyPr/>
                    <a:lstStyle/>
                    <a:p>
                      <a:r>
                        <a:rPr lang="fr-FR" dirty="0"/>
                        <a:t>5000</a:t>
                      </a:r>
                    </a:p>
                  </a:txBody>
                  <a:tcPr/>
                </a:tc>
                <a:tc>
                  <a:txBody>
                    <a:bodyPr/>
                    <a:lstStyle/>
                    <a:p>
                      <a:r>
                        <a:rPr lang="fr-FR" dirty="0"/>
                        <a:t>5000</a:t>
                      </a:r>
                    </a:p>
                  </a:txBody>
                  <a:tcPr/>
                </a:tc>
                <a:tc>
                  <a:txBody>
                    <a:bodyPr/>
                    <a:lstStyle/>
                    <a:p>
                      <a:r>
                        <a:rPr lang="fr-FR" dirty="0"/>
                        <a:t>1500</a:t>
                      </a:r>
                    </a:p>
                  </a:txBody>
                  <a:tcPr/>
                </a:tc>
                <a:tc>
                  <a:txBody>
                    <a:bodyPr/>
                    <a:lstStyle/>
                    <a:p>
                      <a:r>
                        <a:rPr lang="fr-FR" dirty="0"/>
                        <a:t>1000</a:t>
                      </a:r>
                    </a:p>
                  </a:txBody>
                  <a:tcPr/>
                </a:tc>
                <a:extLst>
                  <a:ext uri="{0D108BD9-81ED-4DB2-BD59-A6C34878D82A}">
                    <a16:rowId xmlns:a16="http://schemas.microsoft.com/office/drawing/2014/main" val="2952829775"/>
                  </a:ext>
                </a:extLst>
              </a:tr>
              <a:tr h="370840">
                <a:tc>
                  <a:txBody>
                    <a:bodyPr/>
                    <a:lstStyle/>
                    <a:p>
                      <a:r>
                        <a:rPr lang="fr-FR" dirty="0" err="1"/>
                        <a:t>Scene</a:t>
                      </a:r>
                      <a:r>
                        <a:rPr lang="fr-FR" dirty="0"/>
                        <a:t> centrale</a:t>
                      </a:r>
                    </a:p>
                  </a:txBody>
                  <a:tcPr/>
                </a:tc>
                <a:tc>
                  <a:txBody>
                    <a:bodyPr/>
                    <a:lstStyle/>
                    <a:p>
                      <a:r>
                        <a:rPr lang="fr-FR" dirty="0"/>
                        <a:t>Oui _ à équiper</a:t>
                      </a:r>
                    </a:p>
                  </a:txBody>
                  <a:tcPr/>
                </a:tc>
                <a:tc>
                  <a:txBody>
                    <a:bodyPr/>
                    <a:lstStyle/>
                    <a:p>
                      <a:r>
                        <a:rPr lang="fr-FR" dirty="0"/>
                        <a:t>Oui-à équiper</a:t>
                      </a:r>
                    </a:p>
                  </a:txBody>
                  <a:tcPr/>
                </a:tc>
                <a:tc>
                  <a:txBody>
                    <a:bodyPr/>
                    <a:lstStyle/>
                    <a:p>
                      <a:r>
                        <a:rPr lang="fr-FR" dirty="0"/>
                        <a:t>Oui à équiper</a:t>
                      </a:r>
                    </a:p>
                  </a:txBody>
                  <a:tcPr/>
                </a:tc>
                <a:tc>
                  <a:txBody>
                    <a:bodyPr/>
                    <a:lstStyle/>
                    <a:p>
                      <a:r>
                        <a:rPr lang="fr-FR" dirty="0"/>
                        <a:t>Oui</a:t>
                      </a:r>
                    </a:p>
                  </a:txBody>
                  <a:tcPr/>
                </a:tc>
                <a:tc>
                  <a:txBody>
                    <a:bodyPr/>
                    <a:lstStyle/>
                    <a:p>
                      <a:r>
                        <a:rPr lang="fr-FR" dirty="0"/>
                        <a:t>Oui à équiper</a:t>
                      </a:r>
                    </a:p>
                  </a:txBody>
                  <a:tcPr/>
                </a:tc>
                <a:extLst>
                  <a:ext uri="{0D108BD9-81ED-4DB2-BD59-A6C34878D82A}">
                    <a16:rowId xmlns:a16="http://schemas.microsoft.com/office/drawing/2014/main" val="649445359"/>
                  </a:ext>
                </a:extLst>
              </a:tr>
              <a:tr h="370840">
                <a:tc>
                  <a:txBody>
                    <a:bodyPr/>
                    <a:lstStyle/>
                    <a:p>
                      <a:r>
                        <a:rPr lang="fr-FR" dirty="0"/>
                        <a:t>Amphis disponibles</a:t>
                      </a:r>
                    </a:p>
                  </a:txBody>
                  <a:tcPr/>
                </a:tc>
                <a:tc>
                  <a:txBody>
                    <a:bodyPr/>
                    <a:lstStyle/>
                    <a:p>
                      <a:r>
                        <a:rPr lang="fr-FR" dirty="0"/>
                        <a:t> 2 salles annexes</a:t>
                      </a:r>
                    </a:p>
                  </a:txBody>
                  <a:tcPr/>
                </a:tc>
                <a:tc>
                  <a:txBody>
                    <a:bodyPr/>
                    <a:lstStyle/>
                    <a:p>
                      <a:r>
                        <a:rPr lang="fr-FR" dirty="0"/>
                        <a:t>Autant qu’on veut mais à construire</a:t>
                      </a:r>
                    </a:p>
                  </a:txBody>
                  <a:tcPr/>
                </a:tc>
                <a:tc>
                  <a:txBody>
                    <a:bodyPr/>
                    <a:lstStyle/>
                    <a:p>
                      <a:r>
                        <a:rPr lang="fr-FR" dirty="0"/>
                        <a:t>2 amphis existants</a:t>
                      </a:r>
                    </a:p>
                  </a:txBody>
                  <a:tcPr/>
                </a:tc>
                <a:tc>
                  <a:txBody>
                    <a:bodyPr/>
                    <a:lstStyle/>
                    <a:p>
                      <a:r>
                        <a:rPr lang="fr-FR" dirty="0"/>
                        <a:t>A construire</a:t>
                      </a:r>
                    </a:p>
                    <a:p>
                      <a:endParaRPr lang="fr-FR" dirty="0"/>
                    </a:p>
                  </a:txBody>
                  <a:tcPr/>
                </a:tc>
                <a:tc>
                  <a:txBody>
                    <a:bodyPr/>
                    <a:lstStyle/>
                    <a:p>
                      <a:r>
                        <a:rPr lang="fr-FR" dirty="0"/>
                        <a:t>1 grand existant</a:t>
                      </a:r>
                    </a:p>
                    <a:p>
                      <a:r>
                        <a:rPr lang="fr-FR" dirty="0"/>
                        <a:t>Plus existant possible</a:t>
                      </a:r>
                    </a:p>
                  </a:txBody>
                  <a:tcPr/>
                </a:tc>
                <a:extLst>
                  <a:ext uri="{0D108BD9-81ED-4DB2-BD59-A6C34878D82A}">
                    <a16:rowId xmlns:a16="http://schemas.microsoft.com/office/drawing/2014/main" val="2945539178"/>
                  </a:ext>
                </a:extLst>
              </a:tr>
              <a:tr h="370840">
                <a:tc>
                  <a:txBody>
                    <a:bodyPr/>
                    <a:lstStyle/>
                    <a:p>
                      <a:r>
                        <a:rPr lang="fr-FR" dirty="0"/>
                        <a:t>Circulation entre espaces</a:t>
                      </a:r>
                    </a:p>
                  </a:txBody>
                  <a:tcPr/>
                </a:tc>
                <a:tc>
                  <a:txBody>
                    <a:bodyPr/>
                    <a:lstStyle/>
                    <a:p>
                      <a:r>
                        <a:rPr lang="fr-FR" dirty="0"/>
                        <a:t>OK </a:t>
                      </a:r>
                    </a:p>
                  </a:txBody>
                  <a:tcPr/>
                </a:tc>
                <a:tc>
                  <a:txBody>
                    <a:bodyPr/>
                    <a:lstStyle/>
                    <a:p>
                      <a:r>
                        <a:rPr lang="fr-FR" dirty="0"/>
                        <a:t>OK</a:t>
                      </a:r>
                    </a:p>
                  </a:txBody>
                  <a:tcPr/>
                </a:tc>
                <a:tc>
                  <a:txBody>
                    <a:bodyPr/>
                    <a:lstStyle/>
                    <a:p>
                      <a:r>
                        <a:rPr lang="fr-FR" dirty="0"/>
                        <a:t>OK</a:t>
                      </a:r>
                    </a:p>
                  </a:txBody>
                  <a:tcPr/>
                </a:tc>
                <a:tc>
                  <a:txBody>
                    <a:bodyPr/>
                    <a:lstStyle/>
                    <a:p>
                      <a:r>
                        <a:rPr lang="fr-FR" dirty="0"/>
                        <a:t>OK</a:t>
                      </a:r>
                    </a:p>
                  </a:txBody>
                  <a:tcPr/>
                </a:tc>
                <a:tc>
                  <a:txBody>
                    <a:bodyPr/>
                    <a:lstStyle/>
                    <a:p>
                      <a:r>
                        <a:rPr lang="fr-FR" dirty="0"/>
                        <a:t>Promenade dans le musée</a:t>
                      </a:r>
                    </a:p>
                  </a:txBody>
                  <a:tcPr/>
                </a:tc>
                <a:extLst>
                  <a:ext uri="{0D108BD9-81ED-4DB2-BD59-A6C34878D82A}">
                    <a16:rowId xmlns:a16="http://schemas.microsoft.com/office/drawing/2014/main" val="1893384567"/>
                  </a:ext>
                </a:extLst>
              </a:tr>
              <a:tr h="370840">
                <a:tc>
                  <a:txBody>
                    <a:bodyPr/>
                    <a:lstStyle/>
                    <a:p>
                      <a:r>
                        <a:rPr lang="fr-FR" dirty="0"/>
                        <a:t>Stands/ateliers/posters</a:t>
                      </a:r>
                    </a:p>
                  </a:txBody>
                  <a:tcPr/>
                </a:tc>
                <a:tc>
                  <a:txBody>
                    <a:bodyPr/>
                    <a:lstStyle/>
                    <a:p>
                      <a:r>
                        <a:rPr lang="fr-FR" dirty="0"/>
                        <a:t> très limité</a:t>
                      </a:r>
                    </a:p>
                  </a:txBody>
                  <a:tcPr/>
                </a:tc>
                <a:tc>
                  <a:txBody>
                    <a:bodyPr/>
                    <a:lstStyle/>
                    <a:p>
                      <a:r>
                        <a:rPr lang="fr-FR" dirty="0"/>
                        <a:t>OK</a:t>
                      </a:r>
                    </a:p>
                  </a:txBody>
                  <a:tcPr/>
                </a:tc>
                <a:tc>
                  <a:txBody>
                    <a:bodyPr/>
                    <a:lstStyle/>
                    <a:p>
                      <a:r>
                        <a:rPr lang="fr-FR" dirty="0"/>
                        <a:t>OK</a:t>
                      </a:r>
                    </a:p>
                  </a:txBody>
                  <a:tcPr/>
                </a:tc>
                <a:tc>
                  <a:txBody>
                    <a:bodyPr/>
                    <a:lstStyle/>
                    <a:p>
                      <a:r>
                        <a:rPr lang="fr-FR" dirty="0"/>
                        <a:t>OK</a:t>
                      </a:r>
                    </a:p>
                  </a:txBody>
                  <a:tcPr/>
                </a:tc>
                <a:tc>
                  <a:txBody>
                    <a:bodyPr/>
                    <a:lstStyle/>
                    <a:p>
                      <a:r>
                        <a:rPr lang="fr-FR" dirty="0"/>
                        <a:t>OK</a:t>
                      </a:r>
                    </a:p>
                  </a:txBody>
                  <a:tcPr/>
                </a:tc>
                <a:extLst>
                  <a:ext uri="{0D108BD9-81ED-4DB2-BD59-A6C34878D82A}">
                    <a16:rowId xmlns:a16="http://schemas.microsoft.com/office/drawing/2014/main" val="1276989550"/>
                  </a:ext>
                </a:extLst>
              </a:tr>
            </a:tbl>
          </a:graphicData>
        </a:graphic>
      </p:graphicFrame>
    </p:spTree>
    <p:extLst>
      <p:ext uri="{BB962C8B-B14F-4D97-AF65-F5344CB8AC3E}">
        <p14:creationId xmlns:p14="http://schemas.microsoft.com/office/powerpoint/2010/main" val="32085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90B14B-4818-44A6-83FC-10C865A28723}"/>
              </a:ext>
            </a:extLst>
          </p:cNvPr>
          <p:cNvSpPr>
            <a:spLocks noGrp="1"/>
          </p:cNvSpPr>
          <p:nvPr>
            <p:ph type="ctrTitle"/>
          </p:nvPr>
        </p:nvSpPr>
        <p:spPr>
          <a:xfrm>
            <a:off x="406741" y="814023"/>
            <a:ext cx="5881687" cy="516472"/>
          </a:xfrm>
        </p:spPr>
        <p:txBody>
          <a:bodyPr>
            <a:normAutofit fontScale="90000"/>
          </a:bodyPr>
          <a:lstStyle/>
          <a:p>
            <a:r>
              <a:rPr lang="fr-FR" dirty="0"/>
              <a:t>Plan Hall </a:t>
            </a:r>
            <a:r>
              <a:rPr lang="fr-FR" dirty="0" err="1"/>
              <a:t>Haussman</a:t>
            </a:r>
            <a:br>
              <a:rPr lang="fr-FR" dirty="0"/>
            </a:br>
            <a:r>
              <a:rPr lang="fr-FR" dirty="0"/>
              <a:t> Docks de Paris</a:t>
            </a:r>
          </a:p>
        </p:txBody>
      </p:sp>
      <p:sp>
        <p:nvSpPr>
          <p:cNvPr id="3" name="Espace réservé du numéro de diapositive 2">
            <a:extLst>
              <a:ext uri="{FF2B5EF4-FFF2-40B4-BE49-F238E27FC236}">
                <a16:creationId xmlns:a16="http://schemas.microsoft.com/office/drawing/2014/main" id="{3C3EDF5C-26FB-4961-BEC4-92388DF7E4B1}"/>
              </a:ext>
            </a:extLst>
          </p:cNvPr>
          <p:cNvSpPr>
            <a:spLocks noGrp="1"/>
          </p:cNvSpPr>
          <p:nvPr>
            <p:ph type="sldNum" sz="quarter" idx="4"/>
          </p:nvPr>
        </p:nvSpPr>
        <p:spPr/>
        <p:txBody>
          <a:bodyPr/>
          <a:lstStyle/>
          <a:p>
            <a:fld id="{185F3D75-FCFB-0743-B0C1-09D62B5F6DAB}" type="slidenum">
              <a:rPr lang="fr-FR" smtClean="0"/>
              <a:t>6</a:t>
            </a:fld>
            <a:endParaRPr lang="fr-FR"/>
          </a:p>
        </p:txBody>
      </p:sp>
      <p:sp>
        <p:nvSpPr>
          <p:cNvPr id="4" name="Espace réservé du texte 3">
            <a:extLst>
              <a:ext uri="{FF2B5EF4-FFF2-40B4-BE49-F238E27FC236}">
                <a16:creationId xmlns:a16="http://schemas.microsoft.com/office/drawing/2014/main" id="{F5CA8A24-F851-4C3A-A9D2-7D5DBA17DE6D}"/>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7BEB4BC9-120C-4ACE-A6D4-70E839061EFF}"/>
              </a:ext>
            </a:extLst>
          </p:cNvPr>
          <p:cNvSpPr>
            <a:spLocks noGrp="1"/>
          </p:cNvSpPr>
          <p:nvPr>
            <p:ph type="body" sz="quarter" idx="13"/>
          </p:nvPr>
        </p:nvSpPr>
        <p:spPr/>
        <p:txBody>
          <a:bodyPr/>
          <a:lstStyle/>
          <a:p>
            <a:endParaRPr lang="fr-FR" dirty="0"/>
          </a:p>
        </p:txBody>
      </p:sp>
      <p:pic>
        <p:nvPicPr>
          <p:cNvPr id="6" name="Image 5">
            <a:extLst>
              <a:ext uri="{FF2B5EF4-FFF2-40B4-BE49-F238E27FC236}">
                <a16:creationId xmlns:a16="http://schemas.microsoft.com/office/drawing/2014/main" id="{0CF4EBF7-F5F7-4581-BCAF-3AF564591E57}"/>
              </a:ext>
            </a:extLst>
          </p:cNvPr>
          <p:cNvPicPr>
            <a:picLocks noChangeAspect="1"/>
          </p:cNvPicPr>
          <p:nvPr/>
        </p:nvPicPr>
        <p:blipFill>
          <a:blip r:embed="rId2"/>
          <a:stretch>
            <a:fillRect/>
          </a:stretch>
        </p:blipFill>
        <p:spPr>
          <a:xfrm>
            <a:off x="3918715" y="2239617"/>
            <a:ext cx="6964265" cy="3804360"/>
          </a:xfrm>
          <a:prstGeom prst="rect">
            <a:avLst/>
          </a:prstGeom>
        </p:spPr>
      </p:pic>
    </p:spTree>
    <p:extLst>
      <p:ext uri="{BB962C8B-B14F-4D97-AF65-F5344CB8AC3E}">
        <p14:creationId xmlns:p14="http://schemas.microsoft.com/office/powerpoint/2010/main" val="2897848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005BE-049A-40E0-8BB4-304BA76FD2B3}"/>
              </a:ext>
            </a:extLst>
          </p:cNvPr>
          <p:cNvSpPr>
            <a:spLocks noGrp="1"/>
          </p:cNvSpPr>
          <p:nvPr>
            <p:ph type="ctrTitle"/>
          </p:nvPr>
        </p:nvSpPr>
        <p:spPr/>
        <p:txBody>
          <a:bodyPr>
            <a:normAutofit fontScale="90000"/>
          </a:bodyPr>
          <a:lstStyle/>
          <a:p>
            <a:r>
              <a:rPr lang="fr-FR" dirty="0"/>
              <a:t>Plan Maison de la Mutualité</a:t>
            </a:r>
          </a:p>
        </p:txBody>
      </p:sp>
      <p:sp>
        <p:nvSpPr>
          <p:cNvPr id="3" name="Espace réservé du numéro de diapositive 2">
            <a:extLst>
              <a:ext uri="{FF2B5EF4-FFF2-40B4-BE49-F238E27FC236}">
                <a16:creationId xmlns:a16="http://schemas.microsoft.com/office/drawing/2014/main" id="{C743F401-D39E-4CED-B284-840515F5D879}"/>
              </a:ext>
            </a:extLst>
          </p:cNvPr>
          <p:cNvSpPr>
            <a:spLocks noGrp="1"/>
          </p:cNvSpPr>
          <p:nvPr>
            <p:ph type="sldNum" sz="quarter" idx="4"/>
          </p:nvPr>
        </p:nvSpPr>
        <p:spPr/>
        <p:txBody>
          <a:bodyPr/>
          <a:lstStyle/>
          <a:p>
            <a:fld id="{185F3D75-FCFB-0743-B0C1-09D62B5F6DAB}" type="slidenum">
              <a:rPr lang="fr-FR" smtClean="0"/>
              <a:t>7</a:t>
            </a:fld>
            <a:endParaRPr lang="fr-FR"/>
          </a:p>
        </p:txBody>
      </p:sp>
      <p:sp>
        <p:nvSpPr>
          <p:cNvPr id="4" name="Espace réservé du texte 3">
            <a:extLst>
              <a:ext uri="{FF2B5EF4-FFF2-40B4-BE49-F238E27FC236}">
                <a16:creationId xmlns:a16="http://schemas.microsoft.com/office/drawing/2014/main" id="{BC33A5AC-3D20-4BFA-B856-6EE51C2179A5}"/>
              </a:ext>
            </a:extLst>
          </p:cNvPr>
          <p:cNvSpPr>
            <a:spLocks noGrp="1"/>
          </p:cNvSpPr>
          <p:nvPr>
            <p:ph type="body" sz="quarter" idx="14"/>
          </p:nvPr>
        </p:nvSpPr>
        <p:spPr/>
        <p:txBody>
          <a:bodyPr/>
          <a:lstStyle/>
          <a:p>
            <a:endParaRPr lang="fr-FR"/>
          </a:p>
        </p:txBody>
      </p:sp>
      <p:pic>
        <p:nvPicPr>
          <p:cNvPr id="6" name="Image 5">
            <a:extLst>
              <a:ext uri="{FF2B5EF4-FFF2-40B4-BE49-F238E27FC236}">
                <a16:creationId xmlns:a16="http://schemas.microsoft.com/office/drawing/2014/main" id="{9C3830B3-6D7E-4C51-901A-A578AF1B5DF7}"/>
              </a:ext>
            </a:extLst>
          </p:cNvPr>
          <p:cNvPicPr>
            <a:picLocks noChangeAspect="1"/>
          </p:cNvPicPr>
          <p:nvPr/>
        </p:nvPicPr>
        <p:blipFill>
          <a:blip r:embed="rId2"/>
          <a:stretch>
            <a:fillRect/>
          </a:stretch>
        </p:blipFill>
        <p:spPr>
          <a:xfrm>
            <a:off x="3457206" y="1693684"/>
            <a:ext cx="5277587" cy="4458322"/>
          </a:xfrm>
          <a:prstGeom prst="rect">
            <a:avLst/>
          </a:prstGeom>
        </p:spPr>
      </p:pic>
      <p:sp>
        <p:nvSpPr>
          <p:cNvPr id="5" name="Espace réservé du texte 4">
            <a:extLst>
              <a:ext uri="{FF2B5EF4-FFF2-40B4-BE49-F238E27FC236}">
                <a16:creationId xmlns:a16="http://schemas.microsoft.com/office/drawing/2014/main" id="{7F7872FB-6238-4C8A-9C9E-1C303941F9FC}"/>
              </a:ext>
            </a:extLst>
          </p:cNvPr>
          <p:cNvSpPr>
            <a:spLocks noGrp="1"/>
          </p:cNvSpPr>
          <p:nvPr>
            <p:ph type="body" sz="quarter" idx="13"/>
          </p:nvPr>
        </p:nvSpPr>
        <p:spPr/>
        <p:txBody>
          <a:bodyPr/>
          <a:lstStyle/>
          <a:p>
            <a:endParaRPr lang="fr-FR" dirty="0"/>
          </a:p>
        </p:txBody>
      </p:sp>
    </p:spTree>
    <p:extLst>
      <p:ext uri="{BB962C8B-B14F-4D97-AF65-F5344CB8AC3E}">
        <p14:creationId xmlns:p14="http://schemas.microsoft.com/office/powerpoint/2010/main" val="332557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8E7702-91D4-4492-ADDE-8B5DE31B66D1}"/>
              </a:ext>
            </a:extLst>
          </p:cNvPr>
          <p:cNvSpPr>
            <a:spLocks noGrp="1"/>
          </p:cNvSpPr>
          <p:nvPr>
            <p:ph type="ctrTitle"/>
          </p:nvPr>
        </p:nvSpPr>
        <p:spPr/>
        <p:txBody>
          <a:bodyPr>
            <a:normAutofit fontScale="90000"/>
          </a:bodyPr>
          <a:lstStyle/>
          <a:p>
            <a:r>
              <a:rPr lang="fr-FR" dirty="0"/>
              <a:t>Plan Porte Maillot</a:t>
            </a:r>
          </a:p>
        </p:txBody>
      </p:sp>
      <p:sp>
        <p:nvSpPr>
          <p:cNvPr id="3" name="Espace réservé du numéro de diapositive 2">
            <a:extLst>
              <a:ext uri="{FF2B5EF4-FFF2-40B4-BE49-F238E27FC236}">
                <a16:creationId xmlns:a16="http://schemas.microsoft.com/office/drawing/2014/main" id="{01789B5C-825C-4D88-BAC5-886F02410E4C}"/>
              </a:ext>
            </a:extLst>
          </p:cNvPr>
          <p:cNvSpPr>
            <a:spLocks noGrp="1"/>
          </p:cNvSpPr>
          <p:nvPr>
            <p:ph type="sldNum" sz="quarter" idx="4"/>
          </p:nvPr>
        </p:nvSpPr>
        <p:spPr/>
        <p:txBody>
          <a:bodyPr/>
          <a:lstStyle/>
          <a:p>
            <a:fld id="{185F3D75-FCFB-0743-B0C1-09D62B5F6DAB}" type="slidenum">
              <a:rPr lang="fr-FR" smtClean="0"/>
              <a:t>8</a:t>
            </a:fld>
            <a:endParaRPr lang="fr-FR"/>
          </a:p>
        </p:txBody>
      </p:sp>
      <p:sp>
        <p:nvSpPr>
          <p:cNvPr id="4" name="Espace réservé du texte 3">
            <a:extLst>
              <a:ext uri="{FF2B5EF4-FFF2-40B4-BE49-F238E27FC236}">
                <a16:creationId xmlns:a16="http://schemas.microsoft.com/office/drawing/2014/main" id="{F5B8CC58-58B6-47F7-903A-ADC9657668F1}"/>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341854C3-E85F-464A-B12D-5B776EA8835B}"/>
              </a:ext>
            </a:extLst>
          </p:cNvPr>
          <p:cNvSpPr>
            <a:spLocks noGrp="1"/>
          </p:cNvSpPr>
          <p:nvPr>
            <p:ph type="body" sz="quarter" idx="13"/>
          </p:nvPr>
        </p:nvSpPr>
        <p:spPr/>
        <p:txBody>
          <a:bodyPr/>
          <a:lstStyle/>
          <a:p>
            <a:endParaRPr lang="fr-FR"/>
          </a:p>
        </p:txBody>
      </p:sp>
      <p:pic>
        <p:nvPicPr>
          <p:cNvPr id="6" name="Image 5">
            <a:extLst>
              <a:ext uri="{FF2B5EF4-FFF2-40B4-BE49-F238E27FC236}">
                <a16:creationId xmlns:a16="http://schemas.microsoft.com/office/drawing/2014/main" id="{4EAFD58A-DE97-41C9-AF68-12014530B947}"/>
              </a:ext>
            </a:extLst>
          </p:cNvPr>
          <p:cNvPicPr>
            <a:picLocks noChangeAspect="1"/>
          </p:cNvPicPr>
          <p:nvPr/>
        </p:nvPicPr>
        <p:blipFill>
          <a:blip r:embed="rId2"/>
          <a:stretch>
            <a:fillRect/>
          </a:stretch>
        </p:blipFill>
        <p:spPr>
          <a:xfrm>
            <a:off x="3132550" y="1931842"/>
            <a:ext cx="4972744" cy="3982006"/>
          </a:xfrm>
          <a:prstGeom prst="rect">
            <a:avLst/>
          </a:prstGeom>
        </p:spPr>
      </p:pic>
    </p:spTree>
    <p:extLst>
      <p:ext uri="{BB962C8B-B14F-4D97-AF65-F5344CB8AC3E}">
        <p14:creationId xmlns:p14="http://schemas.microsoft.com/office/powerpoint/2010/main" val="38872346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45150</TotalTime>
  <Words>868</Words>
  <Application>Microsoft Office PowerPoint</Application>
  <PresentationFormat>Grand écran</PresentationFormat>
  <Paragraphs>146</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Tahoma</vt:lpstr>
      <vt:lpstr>Wingdings</vt:lpstr>
      <vt:lpstr>Thème Office</vt:lpstr>
      <vt:lpstr>Bilan des lieux visités pour le Festival de Physique   Comité local d’organisation Marie d’Angelo, Pierre-François Cohadon, Guy Wormser</vt:lpstr>
      <vt:lpstr> Type de lieux </vt:lpstr>
      <vt:lpstr>Cahier des charges</vt:lpstr>
      <vt:lpstr>Les lieux étudiés  qui ne conviennent pas </vt:lpstr>
      <vt:lpstr>Les lieux étudiés qui peuvent  convenir</vt:lpstr>
      <vt:lpstr>Géographie interne</vt:lpstr>
      <vt:lpstr>Plan Hall Haussman  Docks de Paris</vt:lpstr>
      <vt:lpstr>Plan Maison de la Mutualité</vt:lpstr>
      <vt:lpstr>Plan Porte Maillot</vt:lpstr>
      <vt:lpstr>Le musée de la cité des sciences</vt:lpstr>
      <vt:lpstr>Les autres critères </vt:lpstr>
      <vt:lpstr>Les devis obtenus</vt:lpstr>
      <vt:lpstr>La proposition de la cité  des Sciences</vt:lpstr>
      <vt:lpstr>Vers le choix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Raphaël Verguin</dc:creator>
  <cp:lastModifiedBy>Guy Wormser</cp:lastModifiedBy>
  <cp:revision>278</cp:revision>
  <cp:lastPrinted>2022-03-29T07:18:01Z</cp:lastPrinted>
  <dcterms:created xsi:type="dcterms:W3CDTF">2020-11-20T11:12:29Z</dcterms:created>
  <dcterms:modified xsi:type="dcterms:W3CDTF">2022-04-01T12:48:12Z</dcterms:modified>
</cp:coreProperties>
</file>