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13" r:id="rId2"/>
  </p:sldMasterIdLst>
  <p:notesMasterIdLst>
    <p:notesMasterId r:id="rId27"/>
  </p:notesMasterIdLst>
  <p:sldIdLst>
    <p:sldId id="256" r:id="rId3"/>
    <p:sldId id="1646" r:id="rId4"/>
    <p:sldId id="1635" r:id="rId5"/>
    <p:sldId id="1647" r:id="rId6"/>
    <p:sldId id="1626" r:id="rId7"/>
    <p:sldId id="1643" r:id="rId8"/>
    <p:sldId id="1641" r:id="rId9"/>
    <p:sldId id="282" r:id="rId10"/>
    <p:sldId id="1642" r:id="rId11"/>
    <p:sldId id="1644" r:id="rId12"/>
    <p:sldId id="1640" r:id="rId13"/>
    <p:sldId id="1645" r:id="rId14"/>
    <p:sldId id="413" r:id="rId15"/>
    <p:sldId id="1638" r:id="rId16"/>
    <p:sldId id="1623" r:id="rId17"/>
    <p:sldId id="386" r:id="rId18"/>
    <p:sldId id="1620" r:id="rId19"/>
    <p:sldId id="1639" r:id="rId20"/>
    <p:sldId id="1622" r:id="rId21"/>
    <p:sldId id="1629" r:id="rId22"/>
    <p:sldId id="1637" r:id="rId23"/>
    <p:sldId id="1631" r:id="rId24"/>
    <p:sldId id="1632" r:id="rId25"/>
    <p:sldId id="1634" r:id="rId26"/>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6600CC"/>
    <a:srgbClr val="FF6700"/>
    <a:srgbClr val="CC0066"/>
    <a:srgbClr val="7A286A"/>
    <a:srgbClr val="511F74"/>
    <a:srgbClr val="00294B"/>
    <a:srgbClr val="456487"/>
    <a:srgbClr val="E05314"/>
    <a:srgbClr val="DF8A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07" autoAdjust="0"/>
    <p:restoredTop sz="96291" autoAdjust="0"/>
  </p:normalViewPr>
  <p:slideViewPr>
    <p:cSldViewPr>
      <p:cViewPr varScale="1">
        <p:scale>
          <a:sx n="143" d="100"/>
          <a:sy n="143" d="100"/>
        </p:scale>
        <p:origin x="256" y="200"/>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28/04/2022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901638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9610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03060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048089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87427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11971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28/04/2022</a:t>
            </a:r>
          </a:p>
        </p:txBody>
      </p:sp>
      <p:sp>
        <p:nvSpPr>
          <p:cNvPr id="4" name="Espace réservé du pied de page 3"/>
          <p:cNvSpPr>
            <a:spLocks noGrp="1"/>
          </p:cNvSpPr>
          <p:nvPr>
            <p:ph type="ftr" sz="quarter" idx="11"/>
          </p:nvPr>
        </p:nvSpPr>
        <p:spPr/>
        <p:txBody>
          <a:bodyPr/>
          <a:lstStyle/>
          <a:p>
            <a:r>
              <a:rPr lang="fr-FR"/>
              <a:t>PERLE Collaboration Board PERLE  </a:t>
            </a:r>
          </a:p>
        </p:txBody>
      </p:sp>
      <p:sp>
        <p:nvSpPr>
          <p:cNvPr id="5" name="Espace réservé du numéro de diapositive 4"/>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220660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28/04/2022</a:t>
            </a:r>
          </a:p>
        </p:txBody>
      </p:sp>
      <p:sp>
        <p:nvSpPr>
          <p:cNvPr id="3" name="Espace réservé du pied de page 2"/>
          <p:cNvSpPr>
            <a:spLocks noGrp="1"/>
          </p:cNvSpPr>
          <p:nvPr>
            <p:ph type="ftr" sz="quarter" idx="11"/>
          </p:nvPr>
        </p:nvSpPr>
        <p:spPr/>
        <p:txBody>
          <a:bodyPr/>
          <a:lstStyle/>
          <a:p>
            <a:r>
              <a:rPr lang="fr-FR"/>
              <a:t>PERLE Collaboration Board PERLE  </a:t>
            </a: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260810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28/04/2022</a:t>
            </a:r>
          </a:p>
        </p:txBody>
      </p:sp>
      <p:sp>
        <p:nvSpPr>
          <p:cNvPr id="6" name="Espace réservé du pied de page 5"/>
          <p:cNvSpPr>
            <a:spLocks noGrp="1"/>
          </p:cNvSpPr>
          <p:nvPr>
            <p:ph type="ftr" sz="quarter" idx="11"/>
          </p:nvPr>
        </p:nvSpPr>
        <p:spPr/>
        <p:txBody>
          <a:bodyPr/>
          <a:lstStyle/>
          <a:p>
            <a:r>
              <a:rPr lang="fr-FR"/>
              <a:t>PERLE Collaboration Board PERLE  </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47146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28/04/2022</a:t>
            </a:r>
          </a:p>
        </p:txBody>
      </p:sp>
      <p:sp>
        <p:nvSpPr>
          <p:cNvPr id="6" name="Espace réservé du pied de page 5"/>
          <p:cNvSpPr>
            <a:spLocks noGrp="1"/>
          </p:cNvSpPr>
          <p:nvPr>
            <p:ph type="ftr" sz="quarter" idx="11"/>
          </p:nvPr>
        </p:nvSpPr>
        <p:spPr/>
        <p:txBody>
          <a:bodyPr/>
          <a:lstStyle/>
          <a:p>
            <a:r>
              <a:rPr lang="fr-FR"/>
              <a:t>PERLE Collaboration Board PERLE  </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827469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28/04/2022</a:t>
            </a:r>
          </a:p>
        </p:txBody>
      </p:sp>
      <p:sp>
        <p:nvSpPr>
          <p:cNvPr id="5" name="Espace réservé du pied de page 4"/>
          <p:cNvSpPr>
            <a:spLocks noGrp="1"/>
          </p:cNvSpPr>
          <p:nvPr>
            <p:ph type="ftr" sz="quarter" idx="11"/>
          </p:nvPr>
        </p:nvSpPr>
        <p:spPr/>
        <p:txBody>
          <a:bodyPr/>
          <a:lstStyle/>
          <a:p>
            <a:r>
              <a:rPr lang="fr-FR"/>
              <a:t>PERLE Collaboration Board PERLE  </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340879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28/04/2022</a:t>
            </a:r>
          </a:p>
        </p:txBody>
      </p:sp>
      <p:sp>
        <p:nvSpPr>
          <p:cNvPr id="5" name="Espace réservé du pied de page 4"/>
          <p:cNvSpPr>
            <a:spLocks noGrp="1"/>
          </p:cNvSpPr>
          <p:nvPr>
            <p:ph type="ftr" sz="quarter" idx="11"/>
          </p:nvPr>
        </p:nvSpPr>
        <p:spPr/>
        <p:txBody>
          <a:bodyPr/>
          <a:lstStyle/>
          <a:p>
            <a:r>
              <a:rPr lang="fr-FR"/>
              <a:t>PERLE Collaboration Board PERLE  </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149616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52891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28/04/2022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Collaboration Board PERLE  </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28/04/2022</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PERLE Collaboration Board PERLE  </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28/04/2022</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PERLE Collaboration Board PERLE  </a:t>
            </a: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4671780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perle-web.ijclab.in2p3.fr/"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emf"/><Relationship Id="rId1" Type="http://schemas.openxmlformats.org/officeDocument/2006/relationships/slideLayout" Target="../slideLayouts/slideLayout10.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70.png"/><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emf"/><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 Id="rId4" Type="http://schemas.openxmlformats.org/officeDocument/2006/relationships/image" Target="../media/image63.emf"/></Relationships>
</file>

<file path=ppt/slides/_rels/slide3.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3.tiff"/><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E74E1BE-AD65-4B68-AC57-84B7E9FE6238}"/>
              </a:ext>
            </a:extLst>
          </p:cNvPr>
          <p:cNvSpPr>
            <a:spLocks noGrp="1"/>
          </p:cNvSpPr>
          <p:nvPr>
            <p:ph type="dt" sz="half" idx="10"/>
          </p:nvPr>
        </p:nvSpPr>
        <p:spPr/>
        <p:txBody>
          <a:bodyPr/>
          <a:lstStyle/>
          <a:p>
            <a:r>
              <a:rPr lang="fr-FR">
                <a:latin typeface="+mn-lt"/>
              </a:rPr>
              <a:t>28/04/2022</a:t>
            </a:r>
            <a:endParaRPr lang="fr-FR" dirty="0">
              <a:latin typeface="+mn-lt"/>
            </a:endParaRPr>
          </a:p>
        </p:txBody>
      </p:sp>
      <p:sp>
        <p:nvSpPr>
          <p:cNvPr id="3" name="Espace réservé du pied de page 2">
            <a:extLst>
              <a:ext uri="{FF2B5EF4-FFF2-40B4-BE49-F238E27FC236}">
                <a16:creationId xmlns:a16="http://schemas.microsoft.com/office/drawing/2014/main" id="{C25E3D29-9117-4276-9F1A-8E5E06EF9893}"/>
              </a:ext>
            </a:extLst>
          </p:cNvPr>
          <p:cNvSpPr>
            <a:spLocks noGrp="1"/>
          </p:cNvSpPr>
          <p:nvPr>
            <p:ph type="ftr" sz="quarter" idx="11"/>
          </p:nvPr>
        </p:nvSpPr>
        <p:spPr/>
        <p:txBody>
          <a:bodyPr/>
          <a:lstStyle/>
          <a:p>
            <a:r>
              <a:rPr lang="fr-FR">
                <a:latin typeface="+mn-lt"/>
              </a:rPr>
              <a:t>PERLE Collaboration Board PERLE  </a:t>
            </a:r>
            <a:endParaRPr lang="fr-FR" dirty="0">
              <a:latin typeface="+mn-lt"/>
            </a:endParaRPr>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latin typeface="+mn-lt"/>
              </a:rPr>
              <a:pPr/>
              <a:t>1</a:t>
            </a:fld>
            <a:endParaRPr lang="fr-FR" dirty="0">
              <a:latin typeface="+mn-lt"/>
            </a:endParaRPr>
          </a:p>
        </p:txBody>
      </p:sp>
      <p:pic>
        <p:nvPicPr>
          <p:cNvPr id="16" name="Image 15">
            <a:extLst>
              <a:ext uri="{FF2B5EF4-FFF2-40B4-BE49-F238E27FC236}">
                <a16:creationId xmlns:a16="http://schemas.microsoft.com/office/drawing/2014/main" id="{3E006C54-BB0B-2547-9AE5-CF54732EFF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2731" y="804954"/>
            <a:ext cx="1912125" cy="1155040"/>
          </a:xfrm>
          <a:prstGeom prst="rect">
            <a:avLst/>
          </a:prstGeom>
        </p:spPr>
      </p:pic>
      <p:sp>
        <p:nvSpPr>
          <p:cNvPr id="9" name="ZoneTexte 8">
            <a:extLst>
              <a:ext uri="{FF2B5EF4-FFF2-40B4-BE49-F238E27FC236}">
                <a16:creationId xmlns:a16="http://schemas.microsoft.com/office/drawing/2014/main" id="{1A10385A-BED1-48A5-9E1B-B1DF96BA3AB1}"/>
              </a:ext>
            </a:extLst>
          </p:cNvPr>
          <p:cNvSpPr txBox="1"/>
          <p:nvPr/>
        </p:nvSpPr>
        <p:spPr>
          <a:xfrm>
            <a:off x="345827" y="1517576"/>
            <a:ext cx="10204012" cy="4093428"/>
          </a:xfrm>
          <a:prstGeom prst="rect">
            <a:avLst/>
          </a:prstGeom>
          <a:noFill/>
        </p:spPr>
        <p:txBody>
          <a:bodyPr wrap="square" rtlCol="0">
            <a:spAutoFit/>
          </a:bodyPr>
          <a:lstStyle/>
          <a:p>
            <a:pPr algn="ctr"/>
            <a:r>
              <a:rPr lang="en-ZA" sz="2800" b="1" dirty="0">
                <a:solidFill>
                  <a:schemeClr val="accent5">
                    <a:lumMod val="75000"/>
                  </a:schemeClr>
                </a:solidFill>
                <a:latin typeface="+mn-lt"/>
              </a:rPr>
              <a:t>PERLE Collaboration Board Meeting</a:t>
            </a:r>
          </a:p>
          <a:p>
            <a:endParaRPr lang="en-ZA" sz="1800" b="1" dirty="0">
              <a:latin typeface="+mn-lt"/>
            </a:endParaRPr>
          </a:p>
          <a:p>
            <a:r>
              <a:rPr lang="en-ZA" sz="2400" b="1" u="sng" dirty="0">
                <a:latin typeface="+mn-lt"/>
              </a:rPr>
              <a:t>Agenda: </a:t>
            </a:r>
          </a:p>
          <a:p>
            <a:endParaRPr lang="en-ZA" sz="1800" b="1" dirty="0">
              <a:latin typeface="+mn-lt"/>
            </a:endParaRPr>
          </a:p>
          <a:p>
            <a:pPr marL="285750" indent="-285750">
              <a:buFont typeface="Courier New" panose="02070309020205020404" pitchFamily="49" charset="0"/>
              <a:buChar char="o"/>
            </a:pPr>
            <a:r>
              <a:rPr lang="fr-FR" sz="1800" dirty="0" err="1">
                <a:latin typeface="+mn-lt"/>
                <a:cs typeface="Calibri" panose="020F0502020204030204" pitchFamily="34" charset="0"/>
              </a:rPr>
              <a:t>Approval</a:t>
            </a:r>
            <a:r>
              <a:rPr lang="fr-FR" sz="1800" dirty="0">
                <a:latin typeface="+mn-lt"/>
                <a:cs typeface="Calibri" panose="020F0502020204030204" pitchFamily="34" charset="0"/>
              </a:rPr>
              <a:t> of last meeting minutes </a:t>
            </a:r>
          </a:p>
          <a:p>
            <a:pPr marL="285750" indent="-285750">
              <a:buFont typeface="Courier New" panose="02070309020205020404" pitchFamily="49" charset="0"/>
              <a:buChar char="o"/>
            </a:pPr>
            <a:r>
              <a:rPr lang="fr-FR" sz="1800" dirty="0">
                <a:latin typeface="+mn-lt"/>
                <a:cs typeface="Calibri" panose="020F0502020204030204" pitchFamily="34" charset="0"/>
              </a:rPr>
              <a:t>ERL roadmap </a:t>
            </a:r>
            <a:r>
              <a:rPr lang="fr-FR" sz="1800" dirty="0" err="1">
                <a:latin typeface="+mn-lt"/>
                <a:cs typeface="Calibri" panose="020F0502020204030204" pitchFamily="34" charset="0"/>
              </a:rPr>
              <a:t>implementation</a:t>
            </a:r>
            <a:endParaRPr lang="fr-FR" sz="1800" dirty="0">
              <a:latin typeface="+mn-lt"/>
              <a:cs typeface="Calibri" panose="020F0502020204030204" pitchFamily="34" charset="0"/>
            </a:endParaRPr>
          </a:p>
          <a:p>
            <a:pPr marL="285750" indent="-285750">
              <a:buFont typeface="Courier New" panose="02070309020205020404" pitchFamily="49" charset="0"/>
              <a:buChar char="o"/>
            </a:pPr>
            <a:r>
              <a:rPr lang="fr-FR" sz="1800" dirty="0" err="1">
                <a:latin typeface="+mn-lt"/>
                <a:cs typeface="Calibri" panose="020F0502020204030204" pitchFamily="34" charset="0"/>
              </a:rPr>
              <a:t>Status</a:t>
            </a:r>
            <a:r>
              <a:rPr lang="fr-FR" sz="1800" dirty="0">
                <a:latin typeface="+mn-lt"/>
                <a:cs typeface="Calibri" panose="020F0502020204030204" pitchFamily="34" charset="0"/>
              </a:rPr>
              <a:t> of the collaboration (ICRADA, Novosibirsk case, </a:t>
            </a:r>
            <a:r>
              <a:rPr lang="fr-FR" sz="1800" dirty="0" err="1">
                <a:latin typeface="+mn-lt"/>
                <a:cs typeface="Calibri" panose="020F0502020204030204" pitchFamily="34" charset="0"/>
              </a:rPr>
              <a:t>Najah</a:t>
            </a:r>
            <a:r>
              <a:rPr lang="fr-FR" sz="1800" dirty="0">
                <a:latin typeface="+mn-lt"/>
                <a:cs typeface="Calibri" panose="020F0502020204030204" pitchFamily="34" charset="0"/>
              </a:rPr>
              <a:t> </a:t>
            </a:r>
            <a:r>
              <a:rPr lang="fr-FR" sz="1800" dirty="0" err="1">
                <a:latin typeface="+mn-lt"/>
                <a:cs typeface="Calibri" panose="020F0502020204030204" pitchFamily="34" charset="0"/>
              </a:rPr>
              <a:t>University</a:t>
            </a:r>
            <a:r>
              <a:rPr lang="fr-FR" sz="1800" dirty="0">
                <a:latin typeface="+mn-lt"/>
                <a:cs typeface="Calibri" panose="020F0502020204030204" pitchFamily="34" charset="0"/>
              </a:rPr>
              <a:t>)</a:t>
            </a:r>
          </a:p>
          <a:p>
            <a:pPr marL="285750" indent="-285750">
              <a:buFont typeface="Courier New" panose="02070309020205020404" pitchFamily="49" charset="0"/>
              <a:buChar char="o"/>
            </a:pPr>
            <a:r>
              <a:rPr lang="fr-FR" sz="1800" dirty="0">
                <a:latin typeface="+mn-lt"/>
                <a:cs typeface="Calibri" panose="020F0502020204030204" pitchFamily="34" charset="0"/>
              </a:rPr>
              <a:t>Update on </a:t>
            </a:r>
            <a:r>
              <a:rPr lang="fr-FR" sz="1800" dirty="0" err="1">
                <a:latin typeface="+mn-lt"/>
                <a:cs typeface="Calibri" panose="020F0502020204030204" pitchFamily="34" charset="0"/>
              </a:rPr>
              <a:t>project</a:t>
            </a:r>
            <a:r>
              <a:rPr lang="fr-FR" sz="1800" dirty="0">
                <a:latin typeface="+mn-lt"/>
                <a:cs typeface="Calibri" panose="020F0502020204030204" pitchFamily="34" charset="0"/>
              </a:rPr>
              <a:t> </a:t>
            </a:r>
            <a:r>
              <a:rPr lang="fr-FR" sz="1800" dirty="0" err="1">
                <a:latin typeface="+mn-lt"/>
                <a:cs typeface="Calibri" panose="020F0502020204030204" pitchFamily="34" charset="0"/>
              </a:rPr>
              <a:t>progress</a:t>
            </a:r>
            <a:r>
              <a:rPr lang="fr-FR" sz="1800" dirty="0">
                <a:latin typeface="+mn-lt"/>
                <a:cs typeface="Calibri" panose="020F0502020204030204" pitchFamily="34" charset="0"/>
              </a:rPr>
              <a:t> (organisation, </a:t>
            </a:r>
            <a:r>
              <a:rPr lang="fr-FR" sz="1800" dirty="0" err="1">
                <a:latin typeface="+mn-lt"/>
                <a:cs typeface="Calibri" panose="020F0502020204030204" pitchFamily="34" charset="0"/>
              </a:rPr>
              <a:t>activities</a:t>
            </a:r>
            <a:r>
              <a:rPr lang="fr-FR" sz="1800" dirty="0">
                <a:latin typeface="+mn-lt"/>
                <a:cs typeface="Calibri" panose="020F0502020204030204" pitchFamily="34" charset="0"/>
              </a:rPr>
              <a:t>, new </a:t>
            </a:r>
            <a:r>
              <a:rPr lang="fr-FR" sz="1800" dirty="0" err="1">
                <a:latin typeface="+mn-lt"/>
                <a:cs typeface="Calibri" panose="020F0502020204030204" pitchFamily="34" charset="0"/>
              </a:rPr>
              <a:t>comers</a:t>
            </a:r>
            <a:r>
              <a:rPr lang="fr-FR" sz="1800" dirty="0">
                <a:latin typeface="+mn-lt"/>
                <a:cs typeface="Calibri" panose="020F0502020204030204" pitchFamily="34" charset="0"/>
              </a:rPr>
              <a:t>, user workshop organisation) </a:t>
            </a:r>
          </a:p>
          <a:p>
            <a:pPr marL="285750" indent="-285750">
              <a:buFont typeface="Courier New" panose="02070309020205020404" pitchFamily="49" charset="0"/>
              <a:buChar char="o"/>
            </a:pPr>
            <a:r>
              <a:rPr lang="fr-FR" sz="1800" dirty="0">
                <a:latin typeface="+mn-lt"/>
                <a:cs typeface="Calibri" panose="020F0502020204030204" pitchFamily="34" charset="0"/>
              </a:rPr>
              <a:t>Round table </a:t>
            </a:r>
          </a:p>
          <a:p>
            <a:pPr marL="285750" indent="-285750">
              <a:buFont typeface="Courier New" panose="02070309020205020404" pitchFamily="49" charset="0"/>
              <a:buChar char="o"/>
            </a:pPr>
            <a:r>
              <a:rPr lang="fr-FR" sz="1800" dirty="0" err="1">
                <a:latin typeface="+mn-lt"/>
                <a:cs typeface="Calibri" panose="020F0502020204030204" pitchFamily="34" charset="0"/>
              </a:rPr>
              <a:t>AoB</a:t>
            </a:r>
            <a:r>
              <a:rPr lang="fr-FR" sz="1800" dirty="0">
                <a:latin typeface="+mn-lt"/>
                <a:cs typeface="Calibri" panose="020F0502020204030204" pitchFamily="34" charset="0"/>
              </a:rPr>
              <a:t> </a:t>
            </a:r>
          </a:p>
          <a:p>
            <a:endParaRPr lang="en-ZA" sz="2400" i="1" dirty="0">
              <a:latin typeface="+mn-lt"/>
            </a:endParaRPr>
          </a:p>
          <a:p>
            <a:pPr algn="ctr"/>
            <a:r>
              <a:rPr lang="en-ZA" b="1" dirty="0">
                <a:solidFill>
                  <a:schemeClr val="accent5">
                    <a:lumMod val="75000"/>
                  </a:schemeClr>
                </a:solidFill>
                <a:latin typeface="+mn-lt"/>
              </a:rPr>
              <a:t>Walid </a:t>
            </a:r>
            <a:r>
              <a:rPr lang="en-ZA" b="1" dirty="0" err="1">
                <a:solidFill>
                  <a:schemeClr val="accent5">
                    <a:lumMod val="75000"/>
                  </a:schemeClr>
                </a:solidFill>
                <a:latin typeface="+mn-lt"/>
              </a:rPr>
              <a:t>Kaabi</a:t>
            </a:r>
            <a:r>
              <a:rPr lang="en-ZA" b="1" dirty="0">
                <a:solidFill>
                  <a:schemeClr val="accent5">
                    <a:lumMod val="75000"/>
                  </a:schemeClr>
                </a:solidFill>
                <a:latin typeface="+mn-lt"/>
              </a:rPr>
              <a:t>, Denis </a:t>
            </a:r>
            <a:r>
              <a:rPr lang="en-ZA" b="1" dirty="0" err="1">
                <a:solidFill>
                  <a:schemeClr val="accent5">
                    <a:lumMod val="75000"/>
                  </a:schemeClr>
                </a:solidFill>
                <a:latin typeface="+mn-lt"/>
              </a:rPr>
              <a:t>Reynet</a:t>
            </a:r>
            <a:r>
              <a:rPr lang="en-ZA" b="1" dirty="0">
                <a:solidFill>
                  <a:schemeClr val="accent5">
                    <a:lumMod val="75000"/>
                  </a:schemeClr>
                </a:solidFill>
                <a:latin typeface="+mn-lt"/>
              </a:rPr>
              <a:t>, </a:t>
            </a:r>
            <a:r>
              <a:rPr lang="en-ZA" b="1" dirty="0">
                <a:solidFill>
                  <a:srgbClr val="4472C4">
                    <a:lumMod val="75000"/>
                  </a:srgbClr>
                </a:solidFill>
                <a:latin typeface="Calibri" panose="020F0502020204030204"/>
              </a:rPr>
              <a:t>Achille Stocchi</a:t>
            </a:r>
            <a:endParaRPr lang="en-ZA" b="1" dirty="0">
              <a:solidFill>
                <a:schemeClr val="accent5">
                  <a:lumMod val="75000"/>
                </a:schemeClr>
              </a:solidFill>
              <a:latin typeface="+mn-lt"/>
            </a:endParaRPr>
          </a:p>
          <a:p>
            <a:pPr algn="ctr"/>
            <a:r>
              <a:rPr lang="en-ZA" b="1" dirty="0">
                <a:solidFill>
                  <a:schemeClr val="accent5">
                    <a:lumMod val="75000"/>
                  </a:schemeClr>
                </a:solidFill>
                <a:latin typeface="+mn-lt"/>
              </a:rPr>
              <a:t> April 28</a:t>
            </a:r>
            <a:r>
              <a:rPr lang="en-ZA" b="1" baseline="30000" dirty="0">
                <a:solidFill>
                  <a:schemeClr val="accent5">
                    <a:lumMod val="75000"/>
                  </a:schemeClr>
                </a:solidFill>
                <a:latin typeface="+mn-lt"/>
              </a:rPr>
              <a:t>th</a:t>
            </a:r>
            <a:r>
              <a:rPr lang="en-ZA" b="1" dirty="0">
                <a:solidFill>
                  <a:schemeClr val="accent5">
                    <a:lumMod val="75000"/>
                  </a:schemeClr>
                </a:solidFill>
                <a:latin typeface="+mn-lt"/>
              </a:rPr>
              <a:t> 2022</a:t>
            </a:r>
          </a:p>
        </p:txBody>
      </p:sp>
    </p:spTree>
    <p:extLst>
      <p:ext uri="{BB962C8B-B14F-4D97-AF65-F5344CB8AC3E}">
        <p14:creationId xmlns:p14="http://schemas.microsoft.com/office/powerpoint/2010/main" val="38305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28/04/2022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fr-FR">
                <a:latin typeface="+mn-lt"/>
              </a:rPr>
              <a:t>PERLE Collaboration Board PERLE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10</a:t>
            </a:fld>
            <a:endParaRPr lang="en-US" dirty="0">
              <a:latin typeface="+mn-lt"/>
            </a:endParaRPr>
          </a:p>
        </p:txBody>
      </p:sp>
      <p:grpSp>
        <p:nvGrpSpPr>
          <p:cNvPr id="15" name="Groupe 14">
            <a:extLst>
              <a:ext uri="{FF2B5EF4-FFF2-40B4-BE49-F238E27FC236}">
                <a16:creationId xmlns:a16="http://schemas.microsoft.com/office/drawing/2014/main" id="{5C3A9F35-3C7E-2CD6-2DEB-B7170465584D}"/>
              </a:ext>
            </a:extLst>
          </p:cNvPr>
          <p:cNvGrpSpPr/>
          <p:nvPr/>
        </p:nvGrpSpPr>
        <p:grpSpPr>
          <a:xfrm>
            <a:off x="777875" y="1301552"/>
            <a:ext cx="8640514" cy="4176464"/>
            <a:chOff x="922337" y="581472"/>
            <a:chExt cx="8928100" cy="4968552"/>
          </a:xfrm>
        </p:grpSpPr>
        <p:pic>
          <p:nvPicPr>
            <p:cNvPr id="11" name="Image 10">
              <a:extLst>
                <a:ext uri="{FF2B5EF4-FFF2-40B4-BE49-F238E27FC236}">
                  <a16:creationId xmlns:a16="http://schemas.microsoft.com/office/drawing/2014/main" id="{8D8CE177-274C-53FF-5673-CF81738A4497}"/>
                </a:ext>
              </a:extLst>
            </p:cNvPr>
            <p:cNvPicPr>
              <a:picLocks noChangeAspect="1"/>
            </p:cNvPicPr>
            <p:nvPr/>
          </p:nvPicPr>
          <p:blipFill>
            <a:blip r:embed="rId2"/>
            <a:stretch>
              <a:fillRect/>
            </a:stretch>
          </p:blipFill>
          <p:spPr>
            <a:xfrm>
              <a:off x="922337" y="581472"/>
              <a:ext cx="8928100" cy="533400"/>
            </a:xfrm>
            <a:prstGeom prst="rect">
              <a:avLst/>
            </a:prstGeom>
          </p:spPr>
        </p:pic>
        <p:pic>
          <p:nvPicPr>
            <p:cNvPr id="14" name="Image 13">
              <a:extLst>
                <a:ext uri="{FF2B5EF4-FFF2-40B4-BE49-F238E27FC236}">
                  <a16:creationId xmlns:a16="http://schemas.microsoft.com/office/drawing/2014/main" id="{31C388BF-165B-3169-D22F-6D7980201CD1}"/>
                </a:ext>
              </a:extLst>
            </p:cNvPr>
            <p:cNvPicPr>
              <a:picLocks noChangeAspect="1"/>
            </p:cNvPicPr>
            <p:nvPr/>
          </p:nvPicPr>
          <p:blipFill>
            <a:blip r:embed="rId3"/>
            <a:stretch>
              <a:fillRect/>
            </a:stretch>
          </p:blipFill>
          <p:spPr>
            <a:xfrm>
              <a:off x="922337" y="952624"/>
              <a:ext cx="8928100" cy="4597400"/>
            </a:xfrm>
            <a:prstGeom prst="rect">
              <a:avLst/>
            </a:prstGeom>
          </p:spPr>
        </p:pic>
      </p:grpSp>
      <p:sp>
        <p:nvSpPr>
          <p:cNvPr id="16" name="ZoneTexte 15">
            <a:extLst>
              <a:ext uri="{FF2B5EF4-FFF2-40B4-BE49-F238E27FC236}">
                <a16:creationId xmlns:a16="http://schemas.microsoft.com/office/drawing/2014/main" id="{FB549C80-096B-5229-E2B3-DBC84C8EC89D}"/>
              </a:ext>
            </a:extLst>
          </p:cNvPr>
          <p:cNvSpPr txBox="1"/>
          <p:nvPr/>
        </p:nvSpPr>
        <p:spPr>
          <a:xfrm>
            <a:off x="57795" y="581472"/>
            <a:ext cx="10657184" cy="646331"/>
          </a:xfrm>
          <a:prstGeom prst="rect">
            <a:avLst/>
          </a:prstGeom>
          <a:noFill/>
        </p:spPr>
        <p:txBody>
          <a:bodyPr wrap="square" rtlCol="0">
            <a:spAutoFit/>
          </a:bodyPr>
          <a:lstStyle/>
          <a:p>
            <a:r>
              <a:rPr lang="en-GB" sz="1800" dirty="0">
                <a:latin typeface="+mn-lt"/>
              </a:rPr>
              <a:t>Scope for the TDR phase: re-install and operate the DC-gun with the Alice parameters and first studies of the DC gun upgrade</a:t>
            </a:r>
          </a:p>
        </p:txBody>
      </p:sp>
      <p:sp>
        <p:nvSpPr>
          <p:cNvPr id="13" name="Titre 1">
            <a:extLst>
              <a:ext uri="{FF2B5EF4-FFF2-40B4-BE49-F238E27FC236}">
                <a16:creationId xmlns:a16="http://schemas.microsoft.com/office/drawing/2014/main" id="{683DB07F-000B-46E5-A458-5BE508CE6552}"/>
              </a:ext>
            </a:extLst>
          </p:cNvPr>
          <p:cNvSpPr>
            <a:spLocks noGrp="1"/>
          </p:cNvSpPr>
          <p:nvPr>
            <p:ph type="title"/>
          </p:nvPr>
        </p:nvSpPr>
        <p:spPr>
          <a:xfrm>
            <a:off x="1569963" y="126821"/>
            <a:ext cx="8136904" cy="432048"/>
          </a:xfrm>
        </p:spPr>
        <p:txBody>
          <a:bodyPr>
            <a:noAutofit/>
          </a:bodyPr>
          <a:lstStyle/>
          <a:p>
            <a:r>
              <a:rPr lang="en-US" dirty="0">
                <a:solidFill>
                  <a:schemeClr val="accent5">
                    <a:lumMod val="75000"/>
                  </a:schemeClr>
                </a:solidFill>
                <a:latin typeface="+mn-lt"/>
              </a:rPr>
              <a:t>Project Progress: WP3</a:t>
            </a:r>
          </a:p>
        </p:txBody>
      </p:sp>
    </p:spTree>
    <p:extLst>
      <p:ext uri="{BB962C8B-B14F-4D97-AF65-F5344CB8AC3E}">
        <p14:creationId xmlns:p14="http://schemas.microsoft.com/office/powerpoint/2010/main" val="250938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p:txBody>
          <a:bodyPr/>
          <a:lstStyle/>
          <a:p>
            <a:r>
              <a:rPr lang="fr-FR">
                <a:latin typeface="+mn-lt"/>
              </a:rPr>
              <a:t>28/04/2022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p:txBody>
          <a:bodyPr/>
          <a:lstStyle/>
          <a:p>
            <a:r>
              <a:rPr lang="fr-FR">
                <a:latin typeface="+mn-lt"/>
              </a:rPr>
              <a:t>PERLE Collaboration Board PERLE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p:txBody>
          <a:bodyPr/>
          <a:lstStyle/>
          <a:p>
            <a:fld id="{77E71596-5F9D-49C5-9701-16B3CA54319D}" type="slidenum">
              <a:rPr lang="en-US" smtClean="0">
                <a:latin typeface="+mn-lt"/>
              </a:rPr>
              <a:pPr/>
              <a:t>11</a:t>
            </a:fld>
            <a:endParaRPr lang="en-US" dirty="0">
              <a:latin typeface="+mn-lt"/>
            </a:endParaRPr>
          </a:p>
        </p:txBody>
      </p:sp>
      <p:sp>
        <p:nvSpPr>
          <p:cNvPr id="2" name="ZoneTexte 1">
            <a:extLst>
              <a:ext uri="{FF2B5EF4-FFF2-40B4-BE49-F238E27FC236}">
                <a16:creationId xmlns:a16="http://schemas.microsoft.com/office/drawing/2014/main" id="{9A06E802-FD4F-CD74-8216-D6C0B54ED23F}"/>
              </a:ext>
            </a:extLst>
          </p:cNvPr>
          <p:cNvSpPr txBox="1"/>
          <p:nvPr/>
        </p:nvSpPr>
        <p:spPr>
          <a:xfrm>
            <a:off x="0" y="554253"/>
            <a:ext cx="10601683" cy="5139869"/>
          </a:xfrm>
          <a:prstGeom prst="rect">
            <a:avLst/>
          </a:prstGeom>
          <a:noFill/>
        </p:spPr>
        <p:txBody>
          <a:bodyPr wrap="square" rtlCol="0">
            <a:spAutoFit/>
          </a:bodyPr>
          <a:lstStyle/>
          <a:p>
            <a:endParaRPr lang="en-GB" sz="1800" dirty="0">
              <a:latin typeface="+mn-lt"/>
            </a:endParaRPr>
          </a:p>
          <a:p>
            <a:r>
              <a:rPr lang="en-GB" sz="1800" dirty="0">
                <a:latin typeface="+mn-lt"/>
              </a:rPr>
              <a:t>WP4 (RF Systems): Monthly meeting between Frank </a:t>
            </a:r>
            <a:r>
              <a:rPr lang="en-GB" sz="1800" dirty="0" err="1">
                <a:latin typeface="+mn-lt"/>
              </a:rPr>
              <a:t>Gerigk</a:t>
            </a:r>
            <a:r>
              <a:rPr lang="en-GB" sz="1800" dirty="0">
                <a:latin typeface="+mn-lt"/>
              </a:rPr>
              <a:t> (CERN)- Bob </a:t>
            </a:r>
            <a:r>
              <a:rPr lang="en-GB" sz="1800" dirty="0" err="1">
                <a:latin typeface="+mn-lt"/>
              </a:rPr>
              <a:t>Rimmer</a:t>
            </a:r>
            <a:r>
              <a:rPr lang="en-GB" sz="1800" dirty="0">
                <a:latin typeface="+mn-lt"/>
              </a:rPr>
              <a:t> (</a:t>
            </a:r>
            <a:r>
              <a:rPr lang="en-GB" sz="1800" dirty="0" err="1">
                <a:latin typeface="+mn-lt"/>
              </a:rPr>
              <a:t>JLab</a:t>
            </a:r>
            <a:r>
              <a:rPr lang="en-GB" sz="1800" dirty="0">
                <a:latin typeface="+mn-lt"/>
              </a:rPr>
              <a:t>) and </a:t>
            </a:r>
            <a:r>
              <a:rPr lang="en-GB" sz="1800" dirty="0" err="1">
                <a:latin typeface="+mn-lt"/>
              </a:rPr>
              <a:t>Guillame</a:t>
            </a:r>
            <a:r>
              <a:rPr lang="en-GB" sz="1800" dirty="0">
                <a:latin typeface="+mn-lt"/>
              </a:rPr>
              <a:t> </a:t>
            </a:r>
            <a:r>
              <a:rPr lang="en-GB" sz="1800" dirty="0" err="1">
                <a:latin typeface="+mn-lt"/>
              </a:rPr>
              <a:t>Olry</a:t>
            </a:r>
            <a:r>
              <a:rPr lang="en-GB" sz="1800" dirty="0">
                <a:latin typeface="+mn-lt"/>
              </a:rPr>
              <a:t> (IJCLab). People identified to contribute by task:</a:t>
            </a:r>
          </a:p>
          <a:p>
            <a:endParaRPr lang="en-GB" sz="1800" dirty="0">
              <a:latin typeface="+mn-lt"/>
            </a:endParaRPr>
          </a:p>
          <a:p>
            <a:pPr marL="285741" indent="-285741">
              <a:buFont typeface="Courier New" panose="02070309020205020404" pitchFamily="49" charset="0"/>
              <a:buChar char="o"/>
            </a:pPr>
            <a:r>
              <a:rPr lang="en-GB" sz="1600" b="1" dirty="0">
                <a:latin typeface="+mn-lt"/>
              </a:rPr>
              <a:t>Task 4.1 (Cavity and HOM design): </a:t>
            </a:r>
          </a:p>
          <a:p>
            <a:r>
              <a:rPr lang="en-GB" sz="1600" dirty="0">
                <a:latin typeface="+mn-lt"/>
              </a:rPr>
              <a:t>	CERN: R. </a:t>
            </a:r>
            <a:r>
              <a:rPr lang="en-GB" sz="1600" dirty="0" err="1">
                <a:latin typeface="+mn-lt"/>
              </a:rPr>
              <a:t>Calaga</a:t>
            </a:r>
            <a:r>
              <a:rPr lang="en-GB" sz="1600" dirty="0">
                <a:latin typeface="+mn-lt"/>
              </a:rPr>
              <a:t>, J. Mitchell, E. Montesinos. </a:t>
            </a:r>
          </a:p>
          <a:p>
            <a:r>
              <a:rPr lang="en-GB" sz="1600" dirty="0">
                <a:latin typeface="+mn-lt"/>
              </a:rPr>
              <a:t>	</a:t>
            </a:r>
            <a:r>
              <a:rPr lang="en-GB" sz="1600" dirty="0" err="1">
                <a:latin typeface="+mn-lt"/>
              </a:rPr>
              <a:t>Jlab</a:t>
            </a:r>
            <a:r>
              <a:rPr lang="en-GB" sz="1600" dirty="0">
                <a:latin typeface="+mn-lt"/>
              </a:rPr>
              <a:t>: H. Wang, G. Park, R. </a:t>
            </a:r>
            <a:r>
              <a:rPr lang="en-GB" sz="1600" dirty="0" err="1">
                <a:latin typeface="+mn-lt"/>
              </a:rPr>
              <a:t>Rimmer</a:t>
            </a:r>
            <a:endParaRPr lang="en-GB" sz="1600" dirty="0">
              <a:latin typeface="+mn-lt"/>
            </a:endParaRPr>
          </a:p>
          <a:p>
            <a:r>
              <a:rPr lang="en-GB" sz="1600" dirty="0">
                <a:latin typeface="+mn-lt"/>
              </a:rPr>
              <a:t>	IJCLab: C. </a:t>
            </a:r>
            <a:r>
              <a:rPr lang="en-GB" sz="1600" dirty="0" err="1">
                <a:latin typeface="+mn-lt"/>
              </a:rPr>
              <a:t>Barbagallo</a:t>
            </a:r>
            <a:r>
              <a:rPr lang="en-GB" sz="1600" dirty="0">
                <a:latin typeface="+mn-lt"/>
              </a:rPr>
              <a:t>, P. </a:t>
            </a:r>
            <a:r>
              <a:rPr lang="en-GB" sz="1600" dirty="0" err="1">
                <a:latin typeface="+mn-lt"/>
              </a:rPr>
              <a:t>Duschene</a:t>
            </a:r>
            <a:r>
              <a:rPr lang="en-GB" sz="1600" dirty="0">
                <a:latin typeface="+mn-lt"/>
              </a:rPr>
              <a:t> and G. </a:t>
            </a:r>
            <a:r>
              <a:rPr lang="en-GB" sz="1600" dirty="0" err="1">
                <a:latin typeface="+mn-lt"/>
              </a:rPr>
              <a:t>Olry</a:t>
            </a:r>
            <a:r>
              <a:rPr lang="en-GB" sz="1600" dirty="0">
                <a:latin typeface="+mn-lt"/>
              </a:rPr>
              <a:t>.</a:t>
            </a:r>
          </a:p>
          <a:p>
            <a:pPr marL="285741" indent="-285741">
              <a:buFont typeface="Courier New" panose="02070309020205020404" pitchFamily="49" charset="0"/>
              <a:buChar char="o"/>
            </a:pPr>
            <a:r>
              <a:rPr lang="en-GB" sz="1600" b="1" dirty="0">
                <a:latin typeface="+mn-lt"/>
              </a:rPr>
              <a:t>Task 4.2 (Power Coupler): </a:t>
            </a:r>
          </a:p>
          <a:p>
            <a:r>
              <a:rPr lang="en-GB" sz="1600" dirty="0">
                <a:latin typeface="+mn-lt"/>
              </a:rPr>
              <a:t>	CERN: E. Montesinos, J. Mitchell</a:t>
            </a:r>
          </a:p>
          <a:p>
            <a:r>
              <a:rPr lang="en-GB" sz="1600" dirty="0">
                <a:latin typeface="+mn-lt"/>
              </a:rPr>
              <a:t>	</a:t>
            </a:r>
            <a:r>
              <a:rPr lang="en-GB" sz="1600" dirty="0" err="1">
                <a:latin typeface="+mn-lt"/>
              </a:rPr>
              <a:t>JLab</a:t>
            </a:r>
            <a:r>
              <a:rPr lang="en-GB" sz="1600" dirty="0">
                <a:latin typeface="+mn-lt"/>
              </a:rPr>
              <a:t>: J. Guo, H. Wang</a:t>
            </a:r>
          </a:p>
          <a:p>
            <a:r>
              <a:rPr lang="en-GB" sz="1600" dirty="0">
                <a:latin typeface="+mn-lt"/>
              </a:rPr>
              <a:t>	</a:t>
            </a:r>
            <a:r>
              <a:rPr lang="en-GB" sz="1600" dirty="0" err="1">
                <a:latin typeface="+mn-lt"/>
              </a:rPr>
              <a:t>lJCLab</a:t>
            </a:r>
            <a:r>
              <a:rPr lang="en-GB" sz="1600" dirty="0">
                <a:latin typeface="+mn-lt"/>
              </a:rPr>
              <a:t> + LPSC : Y. Gomez-Martinez, W. Kaabi, Ch. Joly</a:t>
            </a:r>
          </a:p>
          <a:p>
            <a:pPr marL="285741" indent="-285741">
              <a:buFont typeface="Courier New" panose="02070309020205020404" pitchFamily="49" charset="0"/>
              <a:buChar char="o"/>
            </a:pPr>
            <a:r>
              <a:rPr lang="en-GB" sz="1600" b="1" dirty="0">
                <a:latin typeface="+mn-lt"/>
              </a:rPr>
              <a:t>Task 4.3 (SPL CM adaptation): </a:t>
            </a:r>
          </a:p>
          <a:p>
            <a:r>
              <a:rPr lang="en-GB" sz="1600" dirty="0">
                <a:latin typeface="+mn-lt"/>
              </a:rPr>
              <a:t>	CERN: L. </a:t>
            </a:r>
            <a:r>
              <a:rPr lang="en-GB" sz="1600" dirty="0" err="1">
                <a:latin typeface="+mn-lt"/>
              </a:rPr>
              <a:t>Dassa</a:t>
            </a:r>
            <a:r>
              <a:rPr lang="en-GB" sz="1600" dirty="0">
                <a:latin typeface="+mn-lt"/>
              </a:rPr>
              <a:t>, V. Parma</a:t>
            </a:r>
          </a:p>
          <a:p>
            <a:r>
              <a:rPr lang="en-GB" sz="1600" dirty="0">
                <a:latin typeface="+mn-lt"/>
              </a:rPr>
              <a:t>	</a:t>
            </a:r>
            <a:r>
              <a:rPr lang="en-GB" sz="1600" dirty="0" err="1">
                <a:latin typeface="+mn-lt"/>
              </a:rPr>
              <a:t>Jlab</a:t>
            </a:r>
            <a:r>
              <a:rPr lang="en-GB" sz="1600" dirty="0">
                <a:latin typeface="+mn-lt"/>
              </a:rPr>
              <a:t>: J. Henry, R. </a:t>
            </a:r>
            <a:r>
              <a:rPr lang="en-GB" sz="1600" dirty="0" err="1">
                <a:latin typeface="+mn-lt"/>
              </a:rPr>
              <a:t>Rimmer</a:t>
            </a:r>
            <a:endParaRPr lang="en-GB" sz="1600" dirty="0">
              <a:latin typeface="+mn-lt"/>
            </a:endParaRPr>
          </a:p>
          <a:p>
            <a:r>
              <a:rPr lang="en-GB" sz="1600" dirty="0">
                <a:latin typeface="+mn-lt"/>
              </a:rPr>
              <a:t>	IJCLab: G. Olivier, H. </a:t>
            </a:r>
            <a:r>
              <a:rPr lang="en-GB" sz="1600" dirty="0" err="1">
                <a:latin typeface="+mn-lt"/>
              </a:rPr>
              <a:t>Sognac</a:t>
            </a:r>
            <a:r>
              <a:rPr lang="en-GB" sz="1600" dirty="0">
                <a:latin typeface="+mn-lt"/>
              </a:rPr>
              <a:t>  </a:t>
            </a:r>
          </a:p>
          <a:p>
            <a:pPr marL="285741" indent="-285741">
              <a:buFont typeface="Courier New" panose="02070309020205020404" pitchFamily="49" charset="0"/>
              <a:buChar char="o"/>
            </a:pPr>
            <a:r>
              <a:rPr lang="en-GB" sz="1600" b="1" dirty="0">
                <a:latin typeface="+mn-lt"/>
              </a:rPr>
              <a:t>Task 4.4 (Tuning system &amp; FRT): </a:t>
            </a:r>
          </a:p>
          <a:p>
            <a:r>
              <a:rPr lang="en-GB" sz="1600" dirty="0">
                <a:latin typeface="+mn-lt"/>
              </a:rPr>
              <a:t>	CERN: A. Macpherson, N. Shipman, L. </a:t>
            </a:r>
            <a:r>
              <a:rPr lang="en-GB" sz="1600" dirty="0" err="1">
                <a:latin typeface="+mn-lt"/>
              </a:rPr>
              <a:t>Dassa</a:t>
            </a:r>
            <a:endParaRPr lang="en-GB" sz="1600" dirty="0">
              <a:latin typeface="+mn-lt"/>
            </a:endParaRPr>
          </a:p>
          <a:p>
            <a:r>
              <a:rPr lang="en-GB" sz="1600" dirty="0">
                <a:latin typeface="+mn-lt"/>
              </a:rPr>
              <a:t>	</a:t>
            </a:r>
            <a:r>
              <a:rPr lang="en-GB" sz="1600" dirty="0" err="1">
                <a:latin typeface="+mn-lt"/>
              </a:rPr>
              <a:t>JLab</a:t>
            </a:r>
            <a:r>
              <a:rPr lang="en-GB" sz="1600" dirty="0">
                <a:latin typeface="+mn-lt"/>
              </a:rPr>
              <a:t>: T. Powers, C. </a:t>
            </a:r>
            <a:r>
              <a:rPr lang="en-GB" sz="1600" dirty="0" err="1">
                <a:latin typeface="+mn-lt"/>
              </a:rPr>
              <a:t>Hovater</a:t>
            </a:r>
            <a:r>
              <a:rPr lang="en-GB" sz="1600" dirty="0">
                <a:latin typeface="+mn-lt"/>
              </a:rPr>
              <a:t>, T. </a:t>
            </a:r>
            <a:r>
              <a:rPr lang="en-GB" sz="1600" dirty="0" err="1">
                <a:latin typeface="+mn-lt"/>
              </a:rPr>
              <a:t>Plawski</a:t>
            </a:r>
            <a:endParaRPr lang="en-GB" sz="1600" dirty="0">
              <a:latin typeface="+mn-lt"/>
            </a:endParaRPr>
          </a:p>
          <a:p>
            <a:r>
              <a:rPr lang="en-GB" sz="1600" dirty="0">
                <a:latin typeface="+mn-lt"/>
              </a:rPr>
              <a:t>	IJCLab: N. Gandolfo, D. Le </a:t>
            </a:r>
            <a:r>
              <a:rPr lang="en-GB" sz="1600" dirty="0" err="1">
                <a:latin typeface="+mn-lt"/>
              </a:rPr>
              <a:t>Dréan</a:t>
            </a:r>
            <a:endParaRPr lang="en-GB" sz="1600" dirty="0">
              <a:latin typeface="+mn-lt"/>
            </a:endParaRPr>
          </a:p>
        </p:txBody>
      </p:sp>
      <p:sp>
        <p:nvSpPr>
          <p:cNvPr id="6" name="ZoneTexte 5">
            <a:extLst>
              <a:ext uri="{FF2B5EF4-FFF2-40B4-BE49-F238E27FC236}">
                <a16:creationId xmlns:a16="http://schemas.microsoft.com/office/drawing/2014/main" id="{5DC7368F-2F7D-0C89-5383-D2993ECA49CD}"/>
              </a:ext>
            </a:extLst>
          </p:cNvPr>
          <p:cNvSpPr txBox="1"/>
          <p:nvPr/>
        </p:nvSpPr>
        <p:spPr>
          <a:xfrm>
            <a:off x="5818436" y="1661592"/>
            <a:ext cx="4954340" cy="3570208"/>
          </a:xfrm>
          <a:prstGeom prst="rect">
            <a:avLst/>
          </a:prstGeom>
          <a:noFill/>
        </p:spPr>
        <p:txBody>
          <a:bodyPr wrap="square" rtlCol="0">
            <a:spAutoFit/>
          </a:bodyPr>
          <a:lstStyle/>
          <a:p>
            <a:pPr marL="285741" indent="-285741">
              <a:buFont typeface="Courier New" panose="02070309020205020404" pitchFamily="49" charset="0"/>
              <a:buChar char="o"/>
            </a:pPr>
            <a:r>
              <a:rPr lang="fr-FR" sz="1600" b="1" dirty="0" err="1">
                <a:latin typeface="+mn-lt"/>
              </a:rPr>
              <a:t>Task</a:t>
            </a:r>
            <a:r>
              <a:rPr lang="fr-FR" sz="1600" b="1" dirty="0">
                <a:latin typeface="+mn-lt"/>
              </a:rPr>
              <a:t> 4.5 (LLRF):</a:t>
            </a:r>
            <a:endParaRPr lang="en-GB" sz="1600" b="1" dirty="0">
              <a:latin typeface="+mn-lt"/>
            </a:endParaRPr>
          </a:p>
          <a:p>
            <a:pPr lvl="0"/>
            <a:r>
              <a:rPr lang="en-GB" sz="1600" dirty="0">
                <a:latin typeface="+mn-lt"/>
              </a:rPr>
              <a:t>	IJCLab: C. Joly, S. Berthelot</a:t>
            </a:r>
          </a:p>
          <a:p>
            <a:pPr lvl="0"/>
            <a:r>
              <a:rPr lang="en-GB" sz="1600" dirty="0">
                <a:latin typeface="+mn-lt"/>
              </a:rPr>
              <a:t>	</a:t>
            </a:r>
            <a:r>
              <a:rPr lang="en-GB" sz="1600" dirty="0" err="1">
                <a:latin typeface="+mn-lt"/>
              </a:rPr>
              <a:t>JLab</a:t>
            </a:r>
            <a:r>
              <a:rPr lang="en-GB" sz="1600" dirty="0">
                <a:latin typeface="+mn-lt"/>
              </a:rPr>
              <a:t>: </a:t>
            </a:r>
            <a:r>
              <a:rPr lang="fr-FR" sz="1600" dirty="0">
                <a:latin typeface="+mn-lt"/>
              </a:rPr>
              <a:t>C. </a:t>
            </a:r>
            <a:r>
              <a:rPr lang="fr-FR" sz="1600" dirty="0" err="1">
                <a:latin typeface="+mn-lt"/>
              </a:rPr>
              <a:t>Hovater</a:t>
            </a:r>
            <a:r>
              <a:rPr lang="fr-FR" sz="1600" dirty="0">
                <a:latin typeface="+mn-lt"/>
              </a:rPr>
              <a:t>, </a:t>
            </a:r>
            <a:r>
              <a:rPr lang="fr-FR" sz="1600" dirty="0" err="1">
                <a:latin typeface="+mn-lt"/>
              </a:rPr>
              <a:t>T</a:t>
            </a:r>
            <a:r>
              <a:rPr lang="fr-FR" sz="1600" dirty="0">
                <a:latin typeface="+mn-lt"/>
              </a:rPr>
              <a:t>. </a:t>
            </a:r>
            <a:r>
              <a:rPr lang="fr-FR" sz="1600" dirty="0" err="1">
                <a:latin typeface="+mn-lt"/>
              </a:rPr>
              <a:t>Plawski</a:t>
            </a:r>
            <a:endParaRPr lang="fr-FR" sz="1600" dirty="0">
              <a:latin typeface="+mn-lt"/>
            </a:endParaRPr>
          </a:p>
          <a:p>
            <a:pPr lvl="0"/>
            <a:endParaRPr lang="fr-FR" sz="1600" dirty="0">
              <a:latin typeface="+mn-lt"/>
            </a:endParaRPr>
          </a:p>
          <a:p>
            <a:pPr marL="285741" indent="-285741">
              <a:buFont typeface="Courier New" panose="02070309020205020404" pitchFamily="49" charset="0"/>
              <a:buChar char="o"/>
            </a:pPr>
            <a:r>
              <a:rPr lang="en-GB" sz="1600" b="1" dirty="0">
                <a:latin typeface="+mn-lt"/>
              </a:rPr>
              <a:t>Task 4.6 (RF power source):</a:t>
            </a:r>
          </a:p>
          <a:p>
            <a:pPr lvl="0"/>
            <a:r>
              <a:rPr lang="en-GB" sz="1600" dirty="0">
                <a:latin typeface="+mn-lt"/>
              </a:rPr>
              <a:t>	IJCLab: C. Joly, S. Berthelot, F. Fournier</a:t>
            </a:r>
          </a:p>
          <a:p>
            <a:pPr lvl="0"/>
            <a:r>
              <a:rPr lang="en-GB" sz="1600" dirty="0">
                <a:latin typeface="+mn-lt"/>
              </a:rPr>
              <a:t>	</a:t>
            </a:r>
            <a:r>
              <a:rPr lang="en-GB" sz="1600" dirty="0" err="1">
                <a:latin typeface="+mn-lt"/>
              </a:rPr>
              <a:t>JLab</a:t>
            </a:r>
            <a:r>
              <a:rPr lang="en-GB" sz="1600" dirty="0">
                <a:latin typeface="+mn-lt"/>
              </a:rPr>
              <a:t>: </a:t>
            </a:r>
            <a:r>
              <a:rPr lang="fr-FR" sz="1600" dirty="0">
                <a:latin typeface="+mn-lt"/>
              </a:rPr>
              <a:t>C. </a:t>
            </a:r>
            <a:r>
              <a:rPr lang="fr-FR" sz="1600" dirty="0" err="1">
                <a:latin typeface="+mn-lt"/>
              </a:rPr>
              <a:t>Hovater</a:t>
            </a:r>
            <a:endParaRPr lang="en-GB" sz="1600" dirty="0">
              <a:latin typeface="+mn-lt"/>
            </a:endParaRPr>
          </a:p>
          <a:p>
            <a:pPr lvl="0"/>
            <a:endParaRPr lang="en-GB" sz="1600" dirty="0">
              <a:latin typeface="+mn-lt"/>
            </a:endParaRPr>
          </a:p>
          <a:p>
            <a:pPr marL="285741" indent="-285741">
              <a:buFont typeface="Courier New" panose="02070309020205020404" pitchFamily="49" charset="0"/>
              <a:buChar char="o"/>
            </a:pPr>
            <a:r>
              <a:rPr lang="en-GB" sz="1600" b="1" dirty="0">
                <a:latin typeface="+mn-lt"/>
              </a:rPr>
              <a:t>Task 4.7 (Booster design):</a:t>
            </a:r>
          </a:p>
          <a:p>
            <a:pPr lvl="0"/>
            <a:r>
              <a:rPr lang="en-GB" sz="1800" dirty="0">
                <a:latin typeface="+mn-lt"/>
              </a:rPr>
              <a:t>	</a:t>
            </a:r>
            <a:r>
              <a:rPr lang="en-GB" sz="1600" dirty="0" err="1">
                <a:latin typeface="+mn-lt"/>
              </a:rPr>
              <a:t>JLab</a:t>
            </a:r>
            <a:r>
              <a:rPr lang="en-GB" sz="1600" dirty="0">
                <a:latin typeface="+mn-lt"/>
              </a:rPr>
              <a:t>: </a:t>
            </a:r>
            <a:r>
              <a:rPr lang="fr-FR" sz="1600" dirty="0">
                <a:latin typeface="+mn-lt"/>
              </a:rPr>
              <a:t>H. Wang, R. Rimmer</a:t>
            </a:r>
          </a:p>
          <a:p>
            <a:pPr lvl="0"/>
            <a:r>
              <a:rPr lang="fr-FR" sz="1600" dirty="0">
                <a:latin typeface="+mn-lt"/>
              </a:rPr>
              <a:t>	IJCLab: TBD</a:t>
            </a:r>
          </a:p>
          <a:p>
            <a:pPr marL="285741" indent="-285741">
              <a:buFont typeface="Courier New" panose="02070309020205020404" pitchFamily="49" charset="0"/>
              <a:buChar char="o"/>
            </a:pPr>
            <a:r>
              <a:rPr lang="en-GB" sz="1600" b="1" dirty="0">
                <a:latin typeface="+mn-lt"/>
              </a:rPr>
              <a:t>Task 4.8 (Buncher design):</a:t>
            </a:r>
          </a:p>
          <a:p>
            <a:pPr lvl="0"/>
            <a:r>
              <a:rPr lang="en-GB" sz="1600" dirty="0">
                <a:latin typeface="+mn-lt"/>
              </a:rPr>
              <a:t>	IJCLab+ LPSC: Y. Gomez-Martinez + F. </a:t>
            </a:r>
            <a:r>
              <a:rPr lang="en-GB" sz="1600" dirty="0" err="1">
                <a:latin typeface="+mn-lt"/>
              </a:rPr>
              <a:t>Bouly</a:t>
            </a:r>
            <a:r>
              <a:rPr lang="en-GB" sz="1600" dirty="0">
                <a:latin typeface="+mn-lt"/>
              </a:rPr>
              <a:t> + …</a:t>
            </a:r>
          </a:p>
        </p:txBody>
      </p:sp>
      <p:sp>
        <p:nvSpPr>
          <p:cNvPr id="11" name="Titre 1">
            <a:extLst>
              <a:ext uri="{FF2B5EF4-FFF2-40B4-BE49-F238E27FC236}">
                <a16:creationId xmlns:a16="http://schemas.microsoft.com/office/drawing/2014/main" id="{B5C2C4FD-8B44-4F64-9C03-6A827DB087D2}"/>
              </a:ext>
            </a:extLst>
          </p:cNvPr>
          <p:cNvSpPr>
            <a:spLocks noGrp="1"/>
          </p:cNvSpPr>
          <p:nvPr>
            <p:ph type="title"/>
          </p:nvPr>
        </p:nvSpPr>
        <p:spPr>
          <a:xfrm>
            <a:off x="1569963" y="126821"/>
            <a:ext cx="8136904" cy="432048"/>
          </a:xfrm>
        </p:spPr>
        <p:txBody>
          <a:bodyPr>
            <a:noAutofit/>
          </a:bodyPr>
          <a:lstStyle/>
          <a:p>
            <a:r>
              <a:rPr lang="en-US" dirty="0">
                <a:solidFill>
                  <a:schemeClr val="accent5">
                    <a:lumMod val="75000"/>
                  </a:schemeClr>
                </a:solidFill>
                <a:latin typeface="+mn-lt"/>
              </a:rPr>
              <a:t>Project Progress: WP4</a:t>
            </a:r>
          </a:p>
        </p:txBody>
      </p:sp>
      <p:sp>
        <p:nvSpPr>
          <p:cNvPr id="12" name="ZoneTexte 11">
            <a:extLst>
              <a:ext uri="{FF2B5EF4-FFF2-40B4-BE49-F238E27FC236}">
                <a16:creationId xmlns:a16="http://schemas.microsoft.com/office/drawing/2014/main" id="{FFC963DC-2B6A-48BA-AFAE-248BA1DEA5A2}"/>
              </a:ext>
            </a:extLst>
          </p:cNvPr>
          <p:cNvSpPr txBox="1"/>
          <p:nvPr/>
        </p:nvSpPr>
        <p:spPr>
          <a:xfrm>
            <a:off x="6754539" y="5231800"/>
            <a:ext cx="2485104" cy="400110"/>
          </a:xfrm>
          <a:prstGeom prst="rect">
            <a:avLst/>
          </a:prstGeom>
          <a:noFill/>
        </p:spPr>
        <p:txBody>
          <a:bodyPr wrap="none" rtlCol="0">
            <a:spAutoFit/>
          </a:bodyPr>
          <a:lstStyle/>
          <a:p>
            <a:r>
              <a:rPr lang="fr-FR" dirty="0">
                <a:highlight>
                  <a:srgbClr val="F39200"/>
                </a:highlight>
              </a:rPr>
              <a:t>Timeline in </a:t>
            </a:r>
            <a:r>
              <a:rPr lang="fr-FR" dirty="0" err="1">
                <a:highlight>
                  <a:srgbClr val="F39200"/>
                </a:highlight>
              </a:rPr>
              <a:t>progress</a:t>
            </a:r>
            <a:endParaRPr lang="fr-FR" dirty="0">
              <a:highlight>
                <a:srgbClr val="F39200"/>
              </a:highlight>
            </a:endParaRPr>
          </a:p>
        </p:txBody>
      </p:sp>
    </p:spTree>
    <p:extLst>
      <p:ext uri="{BB962C8B-B14F-4D97-AF65-F5344CB8AC3E}">
        <p14:creationId xmlns:p14="http://schemas.microsoft.com/office/powerpoint/2010/main" val="2399506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28/04/2022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fr-FR">
                <a:latin typeface="+mn-lt"/>
              </a:rPr>
              <a:t>PERLE Collaboration Board PERLE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12</a:t>
            </a:fld>
            <a:endParaRPr lang="en-US" dirty="0">
              <a:latin typeface="+mn-lt"/>
            </a:endParaRPr>
          </a:p>
        </p:txBody>
      </p:sp>
      <p:grpSp>
        <p:nvGrpSpPr>
          <p:cNvPr id="13" name="Groupe 12">
            <a:extLst>
              <a:ext uri="{FF2B5EF4-FFF2-40B4-BE49-F238E27FC236}">
                <a16:creationId xmlns:a16="http://schemas.microsoft.com/office/drawing/2014/main" id="{A6B45801-AB51-BDB9-367F-35A96ED1CC99}"/>
              </a:ext>
            </a:extLst>
          </p:cNvPr>
          <p:cNvGrpSpPr/>
          <p:nvPr/>
        </p:nvGrpSpPr>
        <p:grpSpPr>
          <a:xfrm>
            <a:off x="350613" y="2143843"/>
            <a:ext cx="9822108" cy="1469504"/>
            <a:chOff x="345826" y="3720480"/>
            <a:chExt cx="9822108" cy="1469504"/>
          </a:xfrm>
        </p:grpSpPr>
        <p:pic>
          <p:nvPicPr>
            <p:cNvPr id="11" name="Image 10">
              <a:extLst>
                <a:ext uri="{FF2B5EF4-FFF2-40B4-BE49-F238E27FC236}">
                  <a16:creationId xmlns:a16="http://schemas.microsoft.com/office/drawing/2014/main" id="{E1FD6488-1BEA-E223-9DDC-E3682367C531}"/>
                </a:ext>
              </a:extLst>
            </p:cNvPr>
            <p:cNvPicPr>
              <a:picLocks noChangeAspect="1"/>
            </p:cNvPicPr>
            <p:nvPr/>
          </p:nvPicPr>
          <p:blipFill>
            <a:blip r:embed="rId2"/>
            <a:stretch>
              <a:fillRect/>
            </a:stretch>
          </p:blipFill>
          <p:spPr>
            <a:xfrm>
              <a:off x="345827" y="4253880"/>
              <a:ext cx="9822107" cy="936104"/>
            </a:xfrm>
            <a:prstGeom prst="rect">
              <a:avLst/>
            </a:prstGeom>
          </p:spPr>
        </p:pic>
        <p:pic>
          <p:nvPicPr>
            <p:cNvPr id="12" name="Image 11">
              <a:extLst>
                <a:ext uri="{FF2B5EF4-FFF2-40B4-BE49-F238E27FC236}">
                  <a16:creationId xmlns:a16="http://schemas.microsoft.com/office/drawing/2014/main" id="{63F37B87-86C9-B1F2-5CC0-FCF5F404F72A}"/>
                </a:ext>
              </a:extLst>
            </p:cNvPr>
            <p:cNvPicPr>
              <a:picLocks noChangeAspect="1"/>
            </p:cNvPicPr>
            <p:nvPr/>
          </p:nvPicPr>
          <p:blipFill>
            <a:blip r:embed="rId3"/>
            <a:stretch>
              <a:fillRect/>
            </a:stretch>
          </p:blipFill>
          <p:spPr>
            <a:xfrm>
              <a:off x="345826" y="3720480"/>
              <a:ext cx="9822107" cy="533400"/>
            </a:xfrm>
            <a:prstGeom prst="rect">
              <a:avLst/>
            </a:prstGeom>
          </p:spPr>
        </p:pic>
      </p:grpSp>
      <p:sp>
        <p:nvSpPr>
          <p:cNvPr id="2" name="ZoneTexte 1">
            <a:extLst>
              <a:ext uri="{FF2B5EF4-FFF2-40B4-BE49-F238E27FC236}">
                <a16:creationId xmlns:a16="http://schemas.microsoft.com/office/drawing/2014/main" id="{85BF45E3-DEF5-9D07-7A5E-E04F2F5C56C4}"/>
              </a:ext>
            </a:extLst>
          </p:cNvPr>
          <p:cNvSpPr txBox="1"/>
          <p:nvPr/>
        </p:nvSpPr>
        <p:spPr>
          <a:xfrm>
            <a:off x="345826" y="745565"/>
            <a:ext cx="10081121" cy="1200329"/>
          </a:xfrm>
          <a:prstGeom prst="rect">
            <a:avLst/>
          </a:prstGeom>
          <a:noFill/>
        </p:spPr>
        <p:txBody>
          <a:bodyPr wrap="square" rtlCol="0">
            <a:spAutoFit/>
          </a:bodyPr>
          <a:lstStyle/>
          <a:p>
            <a:r>
              <a:rPr lang="en-GB" sz="1800" b="1" u="sng" dirty="0">
                <a:latin typeface="+mn-lt"/>
              </a:rPr>
              <a:t>WP5: Cryogenics</a:t>
            </a:r>
          </a:p>
          <a:p>
            <a:endParaRPr lang="en-GB" sz="1800" b="1" u="sng" dirty="0">
              <a:latin typeface="+mn-lt"/>
            </a:endParaRPr>
          </a:p>
          <a:p>
            <a:r>
              <a:rPr lang="en-GB" sz="1800" b="1" dirty="0">
                <a:latin typeface="+mn-lt"/>
              </a:rPr>
              <a:t>Scope for the TDR Phase: </a:t>
            </a:r>
            <a:r>
              <a:rPr lang="en-GB" sz="1800" dirty="0">
                <a:latin typeface="+mn-lt"/>
              </a:rPr>
              <a:t>Define the Cryogenic requirements and propose the adequate design of the </a:t>
            </a:r>
            <a:r>
              <a:rPr lang="en-GB" sz="1800" dirty="0" err="1">
                <a:latin typeface="+mn-lt"/>
              </a:rPr>
              <a:t>cryoplant</a:t>
            </a:r>
            <a:r>
              <a:rPr lang="en-GB" sz="1800" dirty="0">
                <a:latin typeface="+mn-lt"/>
              </a:rPr>
              <a:t> and the cryogenic distribution.    </a:t>
            </a:r>
          </a:p>
        </p:txBody>
      </p:sp>
      <p:sp>
        <p:nvSpPr>
          <p:cNvPr id="14" name="Titre 1">
            <a:extLst>
              <a:ext uri="{FF2B5EF4-FFF2-40B4-BE49-F238E27FC236}">
                <a16:creationId xmlns:a16="http://schemas.microsoft.com/office/drawing/2014/main" id="{B3B6748F-BB4B-4F77-B04B-93F3BF4AA7C3}"/>
              </a:ext>
            </a:extLst>
          </p:cNvPr>
          <p:cNvSpPr>
            <a:spLocks noGrp="1"/>
          </p:cNvSpPr>
          <p:nvPr>
            <p:ph type="title"/>
          </p:nvPr>
        </p:nvSpPr>
        <p:spPr>
          <a:xfrm>
            <a:off x="1569963" y="126821"/>
            <a:ext cx="8136904" cy="432048"/>
          </a:xfrm>
        </p:spPr>
        <p:txBody>
          <a:bodyPr>
            <a:noAutofit/>
          </a:bodyPr>
          <a:lstStyle/>
          <a:p>
            <a:r>
              <a:rPr lang="en-US" dirty="0">
                <a:solidFill>
                  <a:schemeClr val="accent5">
                    <a:lumMod val="75000"/>
                  </a:schemeClr>
                </a:solidFill>
                <a:latin typeface="+mn-lt"/>
              </a:rPr>
              <a:t>Project Progress: WP5</a:t>
            </a:r>
          </a:p>
        </p:txBody>
      </p:sp>
    </p:spTree>
    <p:extLst>
      <p:ext uri="{BB962C8B-B14F-4D97-AF65-F5344CB8AC3E}">
        <p14:creationId xmlns:p14="http://schemas.microsoft.com/office/powerpoint/2010/main" val="4128745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66421"/>
            <a:ext cx="5688632" cy="432048"/>
          </a:xfrm>
        </p:spPr>
        <p:txBody>
          <a:bodyPr/>
          <a:lstStyle/>
          <a:p>
            <a:r>
              <a:rPr lang="en-GB" dirty="0">
                <a:solidFill>
                  <a:schemeClr val="tx1"/>
                </a:solidFill>
                <a:latin typeface="+mn-lt"/>
              </a:rPr>
              <a:t>ERL- Physics Applications</a:t>
            </a:r>
          </a:p>
        </p:txBody>
      </p:sp>
      <p:sp>
        <p:nvSpPr>
          <p:cNvPr id="9" name="Espace réservé du numéro de diapositive 8"/>
          <p:cNvSpPr>
            <a:spLocks noGrp="1"/>
          </p:cNvSpPr>
          <p:nvPr>
            <p:ph type="sldNum" sz="quarter" idx="12"/>
          </p:nvPr>
        </p:nvSpPr>
        <p:spPr>
          <a:xfrm>
            <a:off x="8159407" y="5731817"/>
            <a:ext cx="2422525" cy="322263"/>
          </a:xfrm>
        </p:spPr>
        <p:txBody>
          <a:bodyPr/>
          <a:lstStyle/>
          <a:p>
            <a:fld id="{77E71596-5F9D-49C5-9701-16B3CA54319D}" type="slidenum">
              <a:rPr lang="fr-FR" smtClean="0">
                <a:latin typeface="+mn-lt"/>
              </a:rPr>
              <a:pPr/>
              <a:t>13</a:t>
            </a:fld>
            <a:endParaRPr lang="fr-FR" dirty="0">
              <a:latin typeface="+mn-lt"/>
            </a:endParaRPr>
          </a:p>
        </p:txBody>
      </p:sp>
      <p:sp>
        <p:nvSpPr>
          <p:cNvPr id="7" name="Espace réservé de la date 5">
            <a:extLst>
              <a:ext uri="{FF2B5EF4-FFF2-40B4-BE49-F238E27FC236}">
                <a16:creationId xmlns:a16="http://schemas.microsoft.com/office/drawing/2014/main" id="{87BF774A-A55F-1D40-90AD-5B639A018C1D}"/>
              </a:ext>
            </a:extLst>
          </p:cNvPr>
          <p:cNvSpPr>
            <a:spLocks noGrp="1"/>
          </p:cNvSpPr>
          <p:nvPr>
            <p:ph type="dt" sz="half" idx="10"/>
          </p:nvPr>
        </p:nvSpPr>
        <p:spPr>
          <a:xfrm>
            <a:off x="201812" y="5731817"/>
            <a:ext cx="2411556" cy="322263"/>
          </a:xfrm>
        </p:spPr>
        <p:txBody>
          <a:bodyPr/>
          <a:lstStyle/>
          <a:p>
            <a:r>
              <a:rPr lang="fr-FR" dirty="0">
                <a:latin typeface="+mn-lt"/>
              </a:rPr>
              <a:t>11/01/2022</a:t>
            </a:r>
          </a:p>
        </p:txBody>
      </p:sp>
      <p:sp>
        <p:nvSpPr>
          <p:cNvPr id="4" name="Espace réservé du pied de page 3">
            <a:extLst>
              <a:ext uri="{FF2B5EF4-FFF2-40B4-BE49-F238E27FC236}">
                <a16:creationId xmlns:a16="http://schemas.microsoft.com/office/drawing/2014/main" id="{70F4B01A-63DB-40C6-A814-401C415E7DAD}"/>
              </a:ext>
            </a:extLst>
          </p:cNvPr>
          <p:cNvSpPr>
            <a:spLocks noGrp="1"/>
          </p:cNvSpPr>
          <p:nvPr>
            <p:ph type="ftr" sz="quarter" idx="11"/>
          </p:nvPr>
        </p:nvSpPr>
        <p:spPr>
          <a:xfrm>
            <a:off x="2938116" y="5731817"/>
            <a:ext cx="4896544" cy="322263"/>
          </a:xfrm>
        </p:spPr>
        <p:txBody>
          <a:bodyPr/>
          <a:lstStyle/>
          <a:p>
            <a:r>
              <a:rPr lang="fr-FR" dirty="0">
                <a:latin typeface="+mn-lt"/>
              </a:rPr>
              <a:t>PERLE Collaboration Meeting </a:t>
            </a:r>
          </a:p>
        </p:txBody>
      </p:sp>
      <p:sp>
        <p:nvSpPr>
          <p:cNvPr id="8" name="Titre 1">
            <a:extLst>
              <a:ext uri="{FF2B5EF4-FFF2-40B4-BE49-F238E27FC236}">
                <a16:creationId xmlns:a16="http://schemas.microsoft.com/office/drawing/2014/main" id="{3ABD452C-10E2-495E-90BA-057D81610933}"/>
              </a:ext>
            </a:extLst>
          </p:cNvPr>
          <p:cNvSpPr txBox="1">
            <a:spLocks/>
          </p:cNvSpPr>
          <p:nvPr/>
        </p:nvSpPr>
        <p:spPr>
          <a:xfrm>
            <a:off x="2290044" y="166421"/>
            <a:ext cx="5688632" cy="43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a:solidFill>
                  <a:schemeClr val="tx1"/>
                </a:solidFill>
                <a:latin typeface="+mn-lt"/>
              </a:rPr>
              <a:t>ERL- Physics Applications</a:t>
            </a:r>
            <a:endParaRPr lang="en-GB" dirty="0">
              <a:solidFill>
                <a:schemeClr val="tx1"/>
              </a:solidFill>
              <a:latin typeface="+mn-lt"/>
            </a:endParaRPr>
          </a:p>
        </p:txBody>
      </p:sp>
      <p:sp>
        <p:nvSpPr>
          <p:cNvPr id="10" name="Rectangle 9">
            <a:extLst>
              <a:ext uri="{FF2B5EF4-FFF2-40B4-BE49-F238E27FC236}">
                <a16:creationId xmlns:a16="http://schemas.microsoft.com/office/drawing/2014/main" id="{9226E445-B24A-4106-BBB6-F0C1D0C7E79D}"/>
              </a:ext>
            </a:extLst>
          </p:cNvPr>
          <p:cNvSpPr/>
          <p:nvPr/>
        </p:nvSpPr>
        <p:spPr>
          <a:xfrm>
            <a:off x="329866" y="1174533"/>
            <a:ext cx="10477164" cy="3511859"/>
          </a:xfrm>
          <a:prstGeom prst="rect">
            <a:avLst/>
          </a:prstGeom>
        </p:spPr>
        <p:txBody>
          <a:bodyPr wrap="square">
            <a:spAutoFit/>
          </a:bodyPr>
          <a:lstStyle/>
          <a:p>
            <a:pPr marL="285750" indent="-285750" algn="just">
              <a:buFont typeface="Arial" panose="020B0604020202020204" pitchFamily="34" charset="0"/>
              <a:buChar char="•"/>
            </a:pPr>
            <a:r>
              <a:rPr lang="en-AU" sz="1800" b="1" dirty="0">
                <a:latin typeface="+mn-lt"/>
                <a:sym typeface="Wingdings" pitchFamily="2" charset="2"/>
              </a:rPr>
              <a:t>DESTIN (</a:t>
            </a:r>
            <a:r>
              <a:rPr lang="en-AU" sz="1800" b="1" dirty="0" err="1">
                <a:latin typeface="+mn-lt"/>
                <a:sym typeface="Wingdings" pitchFamily="2" charset="2"/>
              </a:rPr>
              <a:t>DEep</a:t>
            </a:r>
            <a:r>
              <a:rPr lang="en-AU" sz="1800" b="1" dirty="0">
                <a:latin typeface="+mn-lt"/>
                <a:sym typeface="Wingdings" pitchFamily="2" charset="2"/>
              </a:rPr>
              <a:t> </a:t>
            </a:r>
            <a:r>
              <a:rPr lang="en-AU" sz="1800" b="1" dirty="0" err="1">
                <a:latin typeface="+mn-lt"/>
                <a:sym typeface="Wingdings" pitchFamily="2" charset="2"/>
              </a:rPr>
              <a:t>STructure</a:t>
            </a:r>
            <a:r>
              <a:rPr lang="en-AU" sz="1800" b="1" dirty="0">
                <a:latin typeface="+mn-lt"/>
                <a:sym typeface="Wingdings" pitchFamily="2" charset="2"/>
              </a:rPr>
              <a:t> Investigation of exotic Nuclei) </a:t>
            </a:r>
            <a:r>
              <a:rPr lang="en-AU" sz="1800" b="1" dirty="0" err="1">
                <a:latin typeface="+mn-lt"/>
                <a:sym typeface="Wingdings" pitchFamily="2" charset="2"/>
              </a:rPr>
              <a:t>PERLE@Orsay</a:t>
            </a:r>
            <a:endParaRPr lang="en-AU" sz="1800" b="1" dirty="0">
              <a:latin typeface="+mn-lt"/>
              <a:sym typeface="Wingdings" pitchFamily="2" charset="2"/>
            </a:endParaRPr>
          </a:p>
          <a:p>
            <a:pPr lvl="1" algn="just"/>
            <a:r>
              <a:rPr lang="en-AU" sz="1800" i="1" u="sng" dirty="0">
                <a:latin typeface="+mn-lt"/>
                <a:ea typeface="Calibri" panose="020F0502020204030204" pitchFamily="34" charset="0"/>
                <a:cs typeface="Times New Roman" panose="02020603050405020304" pitchFamily="18" charset="0"/>
              </a:rPr>
              <a:t>Starts to be structured in Orsay </a:t>
            </a:r>
            <a:r>
              <a:rPr lang="en-AU" sz="1800" i="1" dirty="0">
                <a:latin typeface="+mn-lt"/>
                <a:ea typeface="Calibri" panose="020F0502020204030204" pitchFamily="34" charset="0"/>
                <a:cs typeface="Times New Roman" panose="02020603050405020304" pitchFamily="18" charset="0"/>
              </a:rPr>
              <a:t>and involving national and international communities. Coupled to the future of GANIL reflexions. A</a:t>
            </a:r>
            <a:r>
              <a:rPr lang="en-AU" sz="1800" i="1" dirty="0">
                <a:latin typeface="+mn-lt"/>
              </a:rPr>
              <a:t> priority for Nuclear Physics Perspectives at national level. </a:t>
            </a:r>
            <a:endParaRPr lang="en-AU" sz="1800" i="1" dirty="0">
              <a:latin typeface="+mn-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AU" sz="1800" b="1" dirty="0">
                <a:latin typeface="+mn-lt"/>
                <a:sym typeface="Wingdings" pitchFamily="2" charset="2"/>
              </a:rPr>
              <a:t>Photonics with Inverse Compton Scattering (ICS)</a:t>
            </a:r>
          </a:p>
          <a:p>
            <a:pPr lvl="1" algn="just"/>
            <a:r>
              <a:rPr lang="en-AU" sz="1800" i="1" u="sng" dirty="0">
                <a:latin typeface="+mn-lt"/>
                <a:ea typeface="Calibri" panose="020F0502020204030204" pitchFamily="34" charset="0"/>
                <a:cs typeface="Times New Roman" panose="02020603050405020304" pitchFamily="18" charset="0"/>
              </a:rPr>
              <a:t>Important community working in Orsay </a:t>
            </a:r>
            <a:r>
              <a:rPr lang="en-AU" sz="1800" i="1" dirty="0">
                <a:latin typeface="+mn-lt"/>
                <a:ea typeface="Calibri" panose="020F0502020204030204" pitchFamily="34" charset="0"/>
                <a:cs typeface="Times New Roman" panose="02020603050405020304" pitchFamily="18" charset="0"/>
              </a:rPr>
              <a:t>with large experience in past (Japan, USA) and present ICS experiments (</a:t>
            </a:r>
            <a:r>
              <a:rPr lang="en-AU" sz="1800" i="1" dirty="0" err="1">
                <a:latin typeface="+mn-lt"/>
                <a:ea typeface="Calibri" panose="020F0502020204030204" pitchFamily="34" charset="0"/>
                <a:cs typeface="Times New Roman" panose="02020603050405020304" pitchFamily="18" charset="0"/>
              </a:rPr>
              <a:t>ThomX</a:t>
            </a:r>
            <a:r>
              <a:rPr lang="en-AU" sz="1800" i="1" dirty="0">
                <a:latin typeface="+mn-lt"/>
                <a:ea typeface="Calibri" panose="020F0502020204030204" pitchFamily="34" charset="0"/>
                <a:cs typeface="Times New Roman" panose="02020603050405020304" pitchFamily="18" charset="0"/>
              </a:rPr>
              <a:t>) and in innovative R&amp;D.</a:t>
            </a:r>
          </a:p>
          <a:p>
            <a:pPr marL="285750" indent="-285750" algn="just">
              <a:buFont typeface="Arial" panose="020B0604020202020204" pitchFamily="34" charset="0"/>
              <a:buChar char="•"/>
            </a:pPr>
            <a:r>
              <a:rPr lang="en-AU" sz="1800" b="1" dirty="0">
                <a:latin typeface="+mn-lt"/>
                <a:sym typeface="Wingdings" pitchFamily="2" charset="2"/>
              </a:rPr>
              <a:t>ep Physics. </a:t>
            </a:r>
          </a:p>
          <a:p>
            <a:pPr lvl="1" algn="just"/>
            <a:r>
              <a:rPr lang="en-AU" sz="1800" i="1" dirty="0">
                <a:latin typeface="+mn-lt"/>
                <a:ea typeface="Calibri" panose="020F0502020204030204" pitchFamily="34" charset="0"/>
                <a:cs typeface="Times New Roman" panose="02020603050405020304" pitchFamily="18" charset="0"/>
              </a:rPr>
              <a:t>Important international community with large interest in proton radius, electroweak measurements, dark photons…</a:t>
            </a:r>
          </a:p>
          <a:p>
            <a:pPr marL="285750" indent="-285750" algn="just">
              <a:buFont typeface="Arial" panose="020B0604020202020204" pitchFamily="34" charset="0"/>
              <a:buChar char="•"/>
            </a:pPr>
            <a:r>
              <a:rPr lang="en-AU" sz="1800" b="1" dirty="0">
                <a:latin typeface="+mn-lt"/>
                <a:sym typeface="Wingdings" pitchFamily="2" charset="2"/>
              </a:rPr>
              <a:t>Applications</a:t>
            </a:r>
          </a:p>
          <a:p>
            <a:pPr marL="285750" indent="-285750" algn="just">
              <a:buFont typeface="Arial" panose="020B0604020202020204" pitchFamily="34" charset="0"/>
              <a:buChar char="•"/>
            </a:pPr>
            <a:r>
              <a:rPr lang="en-AU" sz="1800" b="1" dirty="0">
                <a:latin typeface="+mn-lt"/>
                <a:sym typeface="Wingdings" pitchFamily="2" charset="2"/>
              </a:rPr>
              <a:t>Accelerator R&amp;D</a:t>
            </a:r>
          </a:p>
          <a:p>
            <a:pPr lvl="1" algn="just">
              <a:lnSpc>
                <a:spcPct val="150000"/>
              </a:lnSpc>
            </a:pPr>
            <a:endParaRPr lang="en-AU" sz="1800" i="1" dirty="0">
              <a:latin typeface="+mn-l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C0A8F3D-F6FD-48D9-86AE-B5A3ECA8F7C6}"/>
              </a:ext>
            </a:extLst>
          </p:cNvPr>
          <p:cNvSpPr/>
          <p:nvPr/>
        </p:nvSpPr>
        <p:spPr>
          <a:xfrm>
            <a:off x="2728243" y="4314809"/>
            <a:ext cx="8078787" cy="1208279"/>
          </a:xfrm>
          <a:prstGeom prst="rect">
            <a:avLst/>
          </a:prstGeom>
        </p:spPr>
        <p:txBody>
          <a:bodyPr wrap="square">
            <a:spAutoFit/>
          </a:bodyPr>
          <a:lstStyle/>
          <a:p>
            <a:pPr>
              <a:lnSpc>
                <a:spcPct val="115000"/>
              </a:lnSpc>
              <a:spcAft>
                <a:spcPts val="0"/>
              </a:spcAft>
            </a:pPr>
            <a:r>
              <a:rPr lang="en-US" sz="1600" i="1" dirty="0">
                <a:latin typeface="+mn-lt"/>
                <a:ea typeface="Calibri" panose="020F0502020204030204" pitchFamily="34" charset="0"/>
                <a:cs typeface="Times New Roman" panose="02020603050405020304" pitchFamily="18" charset="0"/>
              </a:rPr>
              <a:t>a) the scientific motivation for this to be interesting and competitive in 5-10 years, and </a:t>
            </a:r>
            <a:endParaRPr lang="fr-FR" sz="1600" i="1" dirty="0">
              <a:latin typeface="+mn-lt"/>
              <a:ea typeface="Calibri" panose="020F0502020204030204" pitchFamily="34" charset="0"/>
              <a:cs typeface="Times New Roman" panose="02020603050405020304" pitchFamily="18" charset="0"/>
            </a:endParaRPr>
          </a:p>
          <a:p>
            <a:pPr>
              <a:lnSpc>
                <a:spcPct val="115000"/>
              </a:lnSpc>
              <a:spcAft>
                <a:spcPts val="0"/>
              </a:spcAft>
            </a:pPr>
            <a:r>
              <a:rPr lang="en-US" sz="1600" i="1" dirty="0">
                <a:latin typeface="+mn-lt"/>
                <a:ea typeface="Calibri" panose="020F0502020204030204" pitchFamily="34" charset="0"/>
                <a:cs typeface="Times New Roman" panose="02020603050405020304" pitchFamily="18" charset="0"/>
              </a:rPr>
              <a:t>b) the instrumental consequences on PERLE footprint, including apparatus sketches in interaction region and nearby. The operation demands (Required beam parameters, the duration of an experiment, other particular experimental requirements…).</a:t>
            </a:r>
            <a:endParaRPr lang="fr-FR" sz="1600" i="1" dirty="0">
              <a:latin typeface="+mn-lt"/>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56E50302-1405-4AB4-A1A8-A142A429771D}"/>
              </a:ext>
            </a:extLst>
          </p:cNvPr>
          <p:cNvSpPr txBox="1"/>
          <p:nvPr/>
        </p:nvSpPr>
        <p:spPr>
          <a:xfrm>
            <a:off x="6970563" y="742485"/>
            <a:ext cx="3484224" cy="400110"/>
          </a:xfrm>
          <a:prstGeom prst="rect">
            <a:avLst/>
          </a:prstGeom>
          <a:noFill/>
        </p:spPr>
        <p:txBody>
          <a:bodyPr wrap="none" rtlCol="0">
            <a:spAutoFit/>
          </a:bodyPr>
          <a:lstStyle/>
          <a:p>
            <a:r>
              <a:rPr lang="fr-FR" dirty="0">
                <a:latin typeface="+mn-lt"/>
              </a:rPr>
              <a:t>Workshop the 9th May at 15:00</a:t>
            </a:r>
          </a:p>
        </p:txBody>
      </p:sp>
    </p:spTree>
    <p:extLst>
      <p:ext uri="{BB962C8B-B14F-4D97-AF65-F5344CB8AC3E}">
        <p14:creationId xmlns:p14="http://schemas.microsoft.com/office/powerpoint/2010/main" val="50124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41871D2C-7CD9-4DD6-ACF3-558B08270844}"/>
              </a:ext>
            </a:extLst>
          </p:cNvPr>
          <p:cNvSpPr>
            <a:spLocks noGrp="1"/>
          </p:cNvSpPr>
          <p:nvPr>
            <p:ph type="dt" sz="half" idx="10"/>
          </p:nvPr>
        </p:nvSpPr>
        <p:spPr/>
        <p:txBody>
          <a:bodyPr/>
          <a:lstStyle/>
          <a:p>
            <a:r>
              <a:rPr lang="fr-FR">
                <a:latin typeface="+mn-lt"/>
              </a:rPr>
              <a:t>28/04/2022</a:t>
            </a:r>
            <a:endParaRPr lang="fr-FR" dirty="0">
              <a:latin typeface="+mn-lt"/>
            </a:endParaRPr>
          </a:p>
        </p:txBody>
      </p:sp>
      <p:sp>
        <p:nvSpPr>
          <p:cNvPr id="8" name="Espace réservé du pied de page 7">
            <a:extLst>
              <a:ext uri="{FF2B5EF4-FFF2-40B4-BE49-F238E27FC236}">
                <a16:creationId xmlns:a16="http://schemas.microsoft.com/office/drawing/2014/main" id="{5495C7C9-F59A-4ED2-AB41-403C411E47F8}"/>
              </a:ext>
            </a:extLst>
          </p:cNvPr>
          <p:cNvSpPr>
            <a:spLocks noGrp="1"/>
          </p:cNvSpPr>
          <p:nvPr>
            <p:ph type="ftr" sz="quarter" idx="11"/>
          </p:nvPr>
        </p:nvSpPr>
        <p:spPr/>
        <p:txBody>
          <a:bodyPr/>
          <a:lstStyle/>
          <a:p>
            <a:r>
              <a:rPr lang="fr-FR">
                <a:latin typeface="+mn-lt"/>
              </a:rPr>
              <a:t>PERLE Collaboration Board PERLE  </a:t>
            </a:r>
            <a:endParaRPr lang="fr-FR" dirty="0">
              <a:latin typeface="+mn-lt"/>
            </a:endParaRPr>
          </a:p>
        </p:txBody>
      </p:sp>
      <p:sp>
        <p:nvSpPr>
          <p:cNvPr id="9" name="Espace réservé du numéro de diapositive 8">
            <a:extLst>
              <a:ext uri="{FF2B5EF4-FFF2-40B4-BE49-F238E27FC236}">
                <a16:creationId xmlns:a16="http://schemas.microsoft.com/office/drawing/2014/main" id="{26DD3113-EBE8-4191-B47E-0727906D0294}"/>
              </a:ext>
            </a:extLst>
          </p:cNvPr>
          <p:cNvSpPr>
            <a:spLocks noGrp="1"/>
          </p:cNvSpPr>
          <p:nvPr>
            <p:ph type="sldNum" sz="quarter" idx="12"/>
          </p:nvPr>
        </p:nvSpPr>
        <p:spPr/>
        <p:txBody>
          <a:bodyPr/>
          <a:lstStyle/>
          <a:p>
            <a:fld id="{77E71596-5F9D-49C5-9701-16B3CA54319D}" type="slidenum">
              <a:rPr lang="fr-FR" smtClean="0">
                <a:latin typeface="+mn-lt"/>
              </a:rPr>
              <a:pPr/>
              <a:t>14</a:t>
            </a:fld>
            <a:endParaRPr lang="fr-FR" dirty="0">
              <a:latin typeface="+mn-lt"/>
            </a:endParaRPr>
          </a:p>
        </p:txBody>
      </p:sp>
      <p:pic>
        <p:nvPicPr>
          <p:cNvPr id="11" name="Image 10">
            <a:extLst>
              <a:ext uri="{FF2B5EF4-FFF2-40B4-BE49-F238E27FC236}">
                <a16:creationId xmlns:a16="http://schemas.microsoft.com/office/drawing/2014/main" id="{0D5B58BD-E85D-46D6-A069-034BAD180E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1812" y="614146"/>
            <a:ext cx="4638356" cy="2942573"/>
          </a:xfrm>
          <a:prstGeom prst="rect">
            <a:avLst/>
          </a:prstGeom>
        </p:spPr>
      </p:pic>
      <p:pic>
        <p:nvPicPr>
          <p:cNvPr id="12" name="Image 11">
            <a:extLst>
              <a:ext uri="{FF2B5EF4-FFF2-40B4-BE49-F238E27FC236}">
                <a16:creationId xmlns:a16="http://schemas.microsoft.com/office/drawing/2014/main" id="{4ECA81D2-E87A-4A14-868F-5BD5F1A469F8}"/>
              </a:ext>
            </a:extLst>
          </p:cNvPr>
          <p:cNvPicPr>
            <a:picLocks noChangeAspect="1"/>
          </p:cNvPicPr>
          <p:nvPr/>
        </p:nvPicPr>
        <p:blipFill>
          <a:blip r:embed="rId3"/>
          <a:stretch>
            <a:fillRect/>
          </a:stretch>
        </p:blipFill>
        <p:spPr>
          <a:xfrm>
            <a:off x="6062158" y="2802662"/>
            <a:ext cx="4487731" cy="2847017"/>
          </a:xfrm>
          <a:prstGeom prst="rect">
            <a:avLst/>
          </a:prstGeom>
        </p:spPr>
      </p:pic>
      <p:sp>
        <p:nvSpPr>
          <p:cNvPr id="15" name="Flèche : droite 14">
            <a:extLst>
              <a:ext uri="{FF2B5EF4-FFF2-40B4-BE49-F238E27FC236}">
                <a16:creationId xmlns:a16="http://schemas.microsoft.com/office/drawing/2014/main" id="{EF62EB9A-B86C-41E6-B2C8-8392748573E4}"/>
              </a:ext>
            </a:extLst>
          </p:cNvPr>
          <p:cNvSpPr/>
          <p:nvPr/>
        </p:nvSpPr>
        <p:spPr>
          <a:xfrm rot="1070584">
            <a:off x="3134517" y="3129256"/>
            <a:ext cx="4417416" cy="281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D5829567-7715-4545-9BC2-0B860D002903}"/>
              </a:ext>
            </a:extLst>
          </p:cNvPr>
          <p:cNvSpPr txBox="1"/>
          <p:nvPr/>
        </p:nvSpPr>
        <p:spPr>
          <a:xfrm>
            <a:off x="1392141" y="671952"/>
            <a:ext cx="4380045" cy="400110"/>
          </a:xfrm>
          <a:prstGeom prst="rect">
            <a:avLst/>
          </a:prstGeom>
          <a:noFill/>
        </p:spPr>
        <p:txBody>
          <a:bodyPr wrap="none" rtlCol="0">
            <a:spAutoFit/>
          </a:bodyPr>
          <a:lstStyle/>
          <a:p>
            <a:pPr algn="ctr"/>
            <a:r>
              <a:rPr lang="fr-FR" dirty="0">
                <a:latin typeface="+mn-lt"/>
              </a:rPr>
              <a:t>Work on </a:t>
            </a:r>
            <a:r>
              <a:rPr lang="fr-FR" dirty="0" err="1">
                <a:latin typeface="+mn-lt"/>
              </a:rPr>
              <a:t>going</a:t>
            </a:r>
            <a:r>
              <a:rPr lang="fr-FR" dirty="0">
                <a:latin typeface="+mn-lt"/>
              </a:rPr>
              <a:t> for the </a:t>
            </a:r>
            <a:r>
              <a:rPr lang="fr-FR" dirty="0" err="1">
                <a:latin typeface="+mn-lt"/>
              </a:rPr>
              <a:t>Physics</a:t>
            </a:r>
            <a:r>
              <a:rPr lang="fr-FR" dirty="0">
                <a:latin typeface="+mn-lt"/>
              </a:rPr>
              <a:t> Workshop</a:t>
            </a:r>
          </a:p>
        </p:txBody>
      </p:sp>
      <p:pic>
        <p:nvPicPr>
          <p:cNvPr id="2" name="Image 1">
            <a:extLst>
              <a:ext uri="{FF2B5EF4-FFF2-40B4-BE49-F238E27FC236}">
                <a16:creationId xmlns:a16="http://schemas.microsoft.com/office/drawing/2014/main" id="{B9A85F9F-32A0-4AD6-92FF-877832AD94F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41858" y="4163694"/>
            <a:ext cx="2007455" cy="1320936"/>
          </a:xfrm>
          <a:prstGeom prst="rect">
            <a:avLst/>
          </a:prstGeom>
        </p:spPr>
      </p:pic>
      <p:pic>
        <p:nvPicPr>
          <p:cNvPr id="3" name="Image 2">
            <a:extLst>
              <a:ext uri="{FF2B5EF4-FFF2-40B4-BE49-F238E27FC236}">
                <a16:creationId xmlns:a16="http://schemas.microsoft.com/office/drawing/2014/main" id="{29D5FBB5-331E-4AC0-9F6D-37149AB8694D}"/>
              </a:ext>
            </a:extLst>
          </p:cNvPr>
          <p:cNvPicPr>
            <a:picLocks noChangeAspect="1"/>
          </p:cNvPicPr>
          <p:nvPr/>
        </p:nvPicPr>
        <p:blipFill>
          <a:blip r:embed="rId5"/>
          <a:stretch>
            <a:fillRect/>
          </a:stretch>
        </p:blipFill>
        <p:spPr>
          <a:xfrm>
            <a:off x="479792" y="4482438"/>
            <a:ext cx="1325510" cy="981317"/>
          </a:xfrm>
          <a:prstGeom prst="rect">
            <a:avLst/>
          </a:prstGeom>
        </p:spPr>
      </p:pic>
      <p:sp>
        <p:nvSpPr>
          <p:cNvPr id="13" name="Titre 11">
            <a:extLst>
              <a:ext uri="{FF2B5EF4-FFF2-40B4-BE49-F238E27FC236}">
                <a16:creationId xmlns:a16="http://schemas.microsoft.com/office/drawing/2014/main" id="{D56AC9F2-C658-4952-B497-0EB3B8806A73}"/>
              </a:ext>
            </a:extLst>
          </p:cNvPr>
          <p:cNvSpPr txBox="1">
            <a:spLocks noGrp="1"/>
          </p:cNvSpPr>
          <p:nvPr>
            <p:ph type="title"/>
          </p:nvPr>
        </p:nvSpPr>
        <p:spPr>
          <a:xfrm>
            <a:off x="1547877" y="120760"/>
            <a:ext cx="4901085" cy="424732"/>
          </a:xfrm>
          <a:prstGeom prst="rect">
            <a:avLst/>
          </a:prstGeom>
          <a:noFill/>
        </p:spPr>
        <p:txBody>
          <a:bodyPr wrap="none" rtlCol="0">
            <a:spAutoFit/>
          </a:bodyPr>
          <a:lstStyle/>
          <a:p>
            <a:r>
              <a:rPr lang="fr-FR" dirty="0" err="1">
                <a:solidFill>
                  <a:schemeClr val="accent5">
                    <a:lumMod val="75000"/>
                  </a:schemeClr>
                </a:solidFill>
                <a:latin typeface="+mn-lt"/>
              </a:rPr>
              <a:t>Some</a:t>
            </a:r>
            <a:r>
              <a:rPr lang="fr-FR" dirty="0">
                <a:solidFill>
                  <a:schemeClr val="accent5">
                    <a:lumMod val="75000"/>
                  </a:schemeClr>
                </a:solidFill>
                <a:latin typeface="+mn-lt"/>
              </a:rPr>
              <a:t> </a:t>
            </a:r>
            <a:r>
              <a:rPr lang="fr-FR" dirty="0" err="1">
                <a:solidFill>
                  <a:schemeClr val="accent5">
                    <a:lumMod val="75000"/>
                  </a:schemeClr>
                </a:solidFill>
                <a:latin typeface="+mn-lt"/>
              </a:rPr>
              <a:t>example</a:t>
            </a:r>
            <a:r>
              <a:rPr lang="fr-FR" dirty="0">
                <a:solidFill>
                  <a:schemeClr val="accent5">
                    <a:lumMod val="75000"/>
                  </a:schemeClr>
                </a:solidFill>
                <a:latin typeface="+mn-lt"/>
              </a:rPr>
              <a:t> : « Une vue d’esprit » </a:t>
            </a:r>
          </a:p>
        </p:txBody>
      </p:sp>
      <p:pic>
        <p:nvPicPr>
          <p:cNvPr id="4" name="Image 3">
            <a:extLst>
              <a:ext uri="{FF2B5EF4-FFF2-40B4-BE49-F238E27FC236}">
                <a16:creationId xmlns:a16="http://schemas.microsoft.com/office/drawing/2014/main" id="{BDCC0367-13C2-49A6-BE45-C6D4ECA8B213}"/>
              </a:ext>
            </a:extLst>
          </p:cNvPr>
          <p:cNvPicPr>
            <a:picLocks noChangeAspect="1"/>
          </p:cNvPicPr>
          <p:nvPr/>
        </p:nvPicPr>
        <p:blipFill>
          <a:blip r:embed="rId6"/>
          <a:stretch>
            <a:fillRect/>
          </a:stretch>
        </p:blipFill>
        <p:spPr>
          <a:xfrm>
            <a:off x="1919838" y="3687631"/>
            <a:ext cx="2036556" cy="1896277"/>
          </a:xfrm>
          <a:prstGeom prst="rect">
            <a:avLst/>
          </a:prstGeom>
        </p:spPr>
      </p:pic>
      <p:sp>
        <p:nvSpPr>
          <p:cNvPr id="6" name="Rectangle 5">
            <a:extLst>
              <a:ext uri="{FF2B5EF4-FFF2-40B4-BE49-F238E27FC236}">
                <a16:creationId xmlns:a16="http://schemas.microsoft.com/office/drawing/2014/main" id="{FE30EBAC-7990-44DF-84BB-8625CA2E035E}"/>
              </a:ext>
            </a:extLst>
          </p:cNvPr>
          <p:cNvSpPr/>
          <p:nvPr/>
        </p:nvSpPr>
        <p:spPr>
          <a:xfrm>
            <a:off x="5395529" y="1393814"/>
            <a:ext cx="5280470" cy="1208279"/>
          </a:xfrm>
          <a:prstGeom prst="rect">
            <a:avLst/>
          </a:prstGeom>
        </p:spPr>
        <p:txBody>
          <a:bodyPr wrap="square">
            <a:spAutoFit/>
          </a:bodyPr>
          <a:lstStyle/>
          <a:p>
            <a:pPr algn="just">
              <a:lnSpc>
                <a:spcPct val="115000"/>
              </a:lnSpc>
              <a:spcAft>
                <a:spcPts val="0"/>
              </a:spcAft>
            </a:pPr>
            <a:r>
              <a:rPr lang="en-US" sz="1600" i="1" dirty="0">
                <a:latin typeface="+mn-lt"/>
                <a:ea typeface="Calibri" panose="020F0502020204030204" pitchFamily="34" charset="0"/>
                <a:cs typeface="Times New Roman" panose="02020603050405020304" pitchFamily="18" charset="0"/>
              </a:rPr>
              <a:t>The implementation of nuclear physics requirements is implying a new design of the interaction region and in particular the extension of the last arc + many other “constraints” which we will discuss at the workshop.</a:t>
            </a:r>
            <a:endParaRPr lang="fr-FR" sz="1600" i="1" dirty="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8281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9E4E63CC-7580-417A-A417-9D3FB765ADF4}"/>
              </a:ext>
            </a:extLst>
          </p:cNvPr>
          <p:cNvSpPr>
            <a:spLocks noGrp="1"/>
          </p:cNvSpPr>
          <p:nvPr>
            <p:ph type="dt" sz="half" idx="10"/>
          </p:nvPr>
        </p:nvSpPr>
        <p:spPr/>
        <p:txBody>
          <a:bodyPr/>
          <a:lstStyle/>
          <a:p>
            <a:r>
              <a:rPr lang="fr-FR">
                <a:latin typeface="+mn-lt"/>
              </a:rPr>
              <a:t>28/04/2022</a:t>
            </a:r>
            <a:endParaRPr lang="fr-FR" dirty="0">
              <a:latin typeface="+mn-lt"/>
            </a:endParaRPr>
          </a:p>
        </p:txBody>
      </p:sp>
      <p:sp>
        <p:nvSpPr>
          <p:cNvPr id="8" name="Espace réservé du pied de page 7">
            <a:extLst>
              <a:ext uri="{FF2B5EF4-FFF2-40B4-BE49-F238E27FC236}">
                <a16:creationId xmlns:a16="http://schemas.microsoft.com/office/drawing/2014/main" id="{6FB08FE7-D852-49F9-B3A3-9880BC3E9359}"/>
              </a:ext>
            </a:extLst>
          </p:cNvPr>
          <p:cNvSpPr>
            <a:spLocks noGrp="1"/>
          </p:cNvSpPr>
          <p:nvPr>
            <p:ph type="ftr" sz="quarter" idx="11"/>
          </p:nvPr>
        </p:nvSpPr>
        <p:spPr/>
        <p:txBody>
          <a:bodyPr/>
          <a:lstStyle/>
          <a:p>
            <a:r>
              <a:rPr lang="fr-FR">
                <a:latin typeface="+mn-lt"/>
              </a:rPr>
              <a:t>PERLE Collaboration Board PERLE  </a:t>
            </a:r>
            <a:endParaRPr lang="fr-FR" dirty="0">
              <a:latin typeface="+mn-lt"/>
            </a:endParaRPr>
          </a:p>
        </p:txBody>
      </p:sp>
      <p:sp>
        <p:nvSpPr>
          <p:cNvPr id="9" name="Espace réservé du numéro de diapositive 8">
            <a:extLst>
              <a:ext uri="{FF2B5EF4-FFF2-40B4-BE49-F238E27FC236}">
                <a16:creationId xmlns:a16="http://schemas.microsoft.com/office/drawing/2014/main" id="{64CE4383-F342-48B4-ADCE-08605EE5D708}"/>
              </a:ext>
            </a:extLst>
          </p:cNvPr>
          <p:cNvSpPr>
            <a:spLocks noGrp="1"/>
          </p:cNvSpPr>
          <p:nvPr>
            <p:ph type="sldNum" sz="quarter" idx="12"/>
          </p:nvPr>
        </p:nvSpPr>
        <p:spPr/>
        <p:txBody>
          <a:bodyPr/>
          <a:lstStyle/>
          <a:p>
            <a:fld id="{77E71596-5F9D-49C5-9701-16B3CA54319D}" type="slidenum">
              <a:rPr lang="fr-FR" smtClean="0">
                <a:latin typeface="+mn-lt"/>
              </a:rPr>
              <a:pPr/>
              <a:t>15</a:t>
            </a:fld>
            <a:endParaRPr lang="fr-FR" dirty="0">
              <a:latin typeface="+mn-lt"/>
            </a:endParaRPr>
          </a:p>
        </p:txBody>
      </p:sp>
      <p:sp>
        <p:nvSpPr>
          <p:cNvPr id="10" name="ZoneTexte 9">
            <a:extLst>
              <a:ext uri="{FF2B5EF4-FFF2-40B4-BE49-F238E27FC236}">
                <a16:creationId xmlns:a16="http://schemas.microsoft.com/office/drawing/2014/main" id="{F54B4396-549E-4488-91C4-CC01C5C8D045}"/>
              </a:ext>
            </a:extLst>
          </p:cNvPr>
          <p:cNvSpPr txBox="1"/>
          <p:nvPr/>
        </p:nvSpPr>
        <p:spPr>
          <a:xfrm>
            <a:off x="3440595" y="782109"/>
            <a:ext cx="4680520" cy="338554"/>
          </a:xfrm>
          <a:prstGeom prst="rect">
            <a:avLst/>
          </a:prstGeom>
          <a:noFill/>
        </p:spPr>
        <p:txBody>
          <a:bodyPr wrap="square" rtlCol="0">
            <a:spAutoFit/>
          </a:bodyPr>
          <a:lstStyle/>
          <a:p>
            <a:r>
              <a:rPr lang="fr-FR" sz="1600" dirty="0">
                <a:latin typeface="+mn-lt"/>
              </a:rPr>
              <a:t>Page web PERLE : </a:t>
            </a:r>
            <a:r>
              <a:rPr lang="fr-FR" sz="1600" dirty="0">
                <a:latin typeface="+mn-lt"/>
                <a:hlinkClick r:id="rId2"/>
              </a:rPr>
              <a:t>https://perle-web.ijclab.in2p3.fr/</a:t>
            </a:r>
            <a:endParaRPr lang="fr-FR" sz="1600" dirty="0">
              <a:latin typeface="+mn-lt"/>
            </a:endParaRPr>
          </a:p>
        </p:txBody>
      </p:sp>
      <p:pic>
        <p:nvPicPr>
          <p:cNvPr id="2" name="Image 1">
            <a:extLst>
              <a:ext uri="{FF2B5EF4-FFF2-40B4-BE49-F238E27FC236}">
                <a16:creationId xmlns:a16="http://schemas.microsoft.com/office/drawing/2014/main" id="{8CAE196F-2A97-6D4E-9A83-73C59C7AFA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5987" y="1120663"/>
            <a:ext cx="7368964" cy="4397780"/>
          </a:xfrm>
          <a:prstGeom prst="rect">
            <a:avLst/>
          </a:prstGeom>
          <a:ln>
            <a:solidFill>
              <a:schemeClr val="tx1"/>
            </a:solidFill>
          </a:ln>
        </p:spPr>
      </p:pic>
      <p:sp>
        <p:nvSpPr>
          <p:cNvPr id="14" name="Titre 1">
            <a:extLst>
              <a:ext uri="{FF2B5EF4-FFF2-40B4-BE49-F238E27FC236}">
                <a16:creationId xmlns:a16="http://schemas.microsoft.com/office/drawing/2014/main" id="{C9B5209F-A7EF-704B-9AF0-2AFBD205EF4B}"/>
              </a:ext>
            </a:extLst>
          </p:cNvPr>
          <p:cNvSpPr>
            <a:spLocks noGrp="1"/>
          </p:cNvSpPr>
          <p:nvPr>
            <p:ph type="title"/>
          </p:nvPr>
        </p:nvSpPr>
        <p:spPr>
          <a:xfrm>
            <a:off x="2720516" y="149424"/>
            <a:ext cx="6120679" cy="432048"/>
          </a:xfrm>
        </p:spPr>
        <p:txBody>
          <a:bodyPr>
            <a:normAutofit/>
          </a:bodyPr>
          <a:lstStyle/>
          <a:p>
            <a:r>
              <a:rPr lang="en-US" dirty="0">
                <a:solidFill>
                  <a:schemeClr val="accent5">
                    <a:lumMod val="75000"/>
                  </a:schemeClr>
                </a:solidFill>
                <a:latin typeface="+mn-lt"/>
                <a:ea typeface="Arial" charset="0"/>
              </a:rPr>
              <a:t>Web page in preparation</a:t>
            </a:r>
            <a:endParaRPr lang="fr-FR" dirty="0">
              <a:solidFill>
                <a:schemeClr val="accent5">
                  <a:lumMod val="75000"/>
                </a:schemeClr>
              </a:solidFill>
              <a:latin typeface="+mn-lt"/>
            </a:endParaRPr>
          </a:p>
        </p:txBody>
      </p:sp>
    </p:spTree>
    <p:extLst>
      <p:ext uri="{BB962C8B-B14F-4D97-AF65-F5344CB8AC3E}">
        <p14:creationId xmlns:p14="http://schemas.microsoft.com/office/powerpoint/2010/main" val="1002789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7344816" cy="432048"/>
          </a:xfrm>
        </p:spPr>
        <p:txBody>
          <a:bodyPr>
            <a:normAutofit/>
          </a:bodyPr>
          <a:lstStyle/>
          <a:p>
            <a:r>
              <a:rPr lang="en-US" dirty="0">
                <a:solidFill>
                  <a:schemeClr val="accent5">
                    <a:lumMod val="75000"/>
                  </a:schemeClr>
                </a:solidFill>
                <a:latin typeface="+mn-lt"/>
                <a:ea typeface="Arial" charset="0"/>
              </a:rPr>
              <a:t>PERLE Timeline </a:t>
            </a:r>
            <a:endParaRPr lang="fr-FR" dirty="0">
              <a:solidFill>
                <a:schemeClr val="accent5">
                  <a:lumMod val="75000"/>
                </a:schemeClr>
              </a:solidFill>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16</a:t>
            </a:fld>
            <a:endParaRPr lang="fr-FR" dirty="0"/>
          </a:p>
        </p:txBody>
      </p:sp>
      <p:sp>
        <p:nvSpPr>
          <p:cNvPr id="4" name="Rectangle 1">
            <a:extLst>
              <a:ext uri="{FF2B5EF4-FFF2-40B4-BE49-F238E27FC236}">
                <a16:creationId xmlns:a16="http://schemas.microsoft.com/office/drawing/2014/main" id="{6F8F8014-D50E-3342-A051-5DA63A5A4670}"/>
              </a:ext>
            </a:extLst>
          </p:cNvPr>
          <p:cNvSpPr>
            <a:spLocks noChangeArrowheads="1"/>
          </p:cNvSpPr>
          <p:nvPr/>
        </p:nvSpPr>
        <p:spPr bwMode="auto">
          <a:xfrm>
            <a:off x="1641971" y="595988"/>
            <a:ext cx="87129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TDR by 2022,</a:t>
            </a:r>
            <a:r>
              <a:rPr kumimoji="0" lang="en-GB" altLang="fr-FR" sz="1600" b="0" i="0" u="none" strike="noStrike" cap="none" normalizeH="0" baseline="0" dirty="0">
                <a:ln>
                  <a:noFill/>
                </a:ln>
                <a:solidFill>
                  <a:srgbClr val="FF0000"/>
                </a:solidFill>
                <a:effectLst/>
                <a:latin typeface="+mn-lt"/>
                <a:ea typeface="Times New Roman" panose="02020603050405020304" pitchFamily="18" charset="0"/>
                <a:cs typeface="Calibri" panose="020F0502020204030204" pitchFamily="34" charset="0"/>
              </a:rPr>
              <a:t> this date as you have seen is probably shifted but it does not </a:t>
            </a:r>
            <a:r>
              <a:rPr lang="en-GB" altLang="fr-FR" sz="1600" dirty="0">
                <a:solidFill>
                  <a:srgbClr val="FF0000"/>
                </a:solidFill>
                <a:latin typeface="+mn-lt"/>
                <a:ea typeface="Times New Roman" panose="02020603050405020304" pitchFamily="18" charset="0"/>
                <a:cs typeface="Calibri" panose="020F0502020204030204" pitchFamily="34" charset="0"/>
              </a:rPr>
              <a:t>necessarily imply the global schedule of the other phases. Discussions on what  TDR should include and the possible effects on the interaction with funding agencies </a:t>
            </a:r>
            <a:endParaRPr kumimoji="0" lang="en-GB" altLang="fr-F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Phase 0 2025, </a:t>
            </a:r>
            <a:r>
              <a:rPr kumimoji="0" lang="en-GB" altLang="fr-FR" sz="1600" b="0" i="0" u="none" strike="noStrike" cap="none" normalizeH="0" baseline="0" dirty="0">
                <a:ln>
                  <a:noFill/>
                </a:ln>
                <a:solidFill>
                  <a:srgbClr val="FF0000"/>
                </a:solidFill>
                <a:effectLst/>
                <a:latin typeface="+mn-lt"/>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Phase 1 2028 </a:t>
            </a:r>
            <a:endParaRPr lang="en-GB" altLang="fr-FR" sz="1600" dirty="0">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Phase </a:t>
            </a:r>
            <a:r>
              <a:rPr kumimoji="0" lang="en-GB" altLang="fr-FR" sz="1600" b="0" i="0" strike="noStrike" cap="none" normalizeH="0" baseline="0" dirty="0">
                <a:ln>
                  <a:noFill/>
                </a:ln>
                <a:effectLst/>
                <a:latin typeface="+mn-lt"/>
                <a:ea typeface="Times New Roman" panose="02020603050405020304" pitchFamily="18" charset="0"/>
                <a:cs typeface="Calibri" panose="020F0502020204030204" pitchFamily="34" charset="0"/>
              </a:rPr>
              <a:t>2</a:t>
            </a:r>
            <a:r>
              <a:rPr kumimoji="0" lang="en-GB" altLang="fr-F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2030.  </a:t>
            </a:r>
            <a:endParaRPr kumimoji="0" lang="en-GB" altLang="fr-FR" sz="1600" b="0" i="0" u="none" strike="noStrike" cap="none" normalizeH="0" baseline="0" dirty="0">
              <a:ln>
                <a:noFill/>
              </a:ln>
              <a:solidFill>
                <a:schemeClr val="tx1"/>
              </a:solidFill>
              <a:effectLst/>
              <a:latin typeface="+mn-lt"/>
            </a:endParaRPr>
          </a:p>
        </p:txBody>
      </p:sp>
      <p:grpSp>
        <p:nvGrpSpPr>
          <p:cNvPr id="10" name="Groupe 9">
            <a:extLst>
              <a:ext uri="{FF2B5EF4-FFF2-40B4-BE49-F238E27FC236}">
                <a16:creationId xmlns:a16="http://schemas.microsoft.com/office/drawing/2014/main" id="{58E45FF1-C071-DF4A-BCB7-03AAE1ACFCD0}"/>
              </a:ext>
            </a:extLst>
          </p:cNvPr>
          <p:cNvGrpSpPr>
            <a:grpSpLocks noChangeAspect="1"/>
          </p:cNvGrpSpPr>
          <p:nvPr/>
        </p:nvGrpSpPr>
        <p:grpSpPr>
          <a:xfrm>
            <a:off x="1441798" y="2113739"/>
            <a:ext cx="7761013" cy="3220261"/>
            <a:chOff x="551530" y="1255601"/>
            <a:chExt cx="11414062" cy="4736034"/>
          </a:xfrm>
        </p:grpSpPr>
        <p:grpSp>
          <p:nvGrpSpPr>
            <p:cNvPr id="12" name="Groupe 11">
              <a:extLst>
                <a:ext uri="{FF2B5EF4-FFF2-40B4-BE49-F238E27FC236}">
                  <a16:creationId xmlns:a16="http://schemas.microsoft.com/office/drawing/2014/main" id="{96F288F5-DF75-4A46-879E-B11FECC31B70}"/>
                </a:ext>
              </a:extLst>
            </p:cNvPr>
            <p:cNvGrpSpPr/>
            <p:nvPr/>
          </p:nvGrpSpPr>
          <p:grpSpPr>
            <a:xfrm>
              <a:off x="551530" y="1255601"/>
              <a:ext cx="11414062" cy="4736034"/>
              <a:chOff x="551530" y="1255601"/>
              <a:chExt cx="11414062" cy="4736034"/>
            </a:xfrm>
          </p:grpSpPr>
          <p:cxnSp>
            <p:nvCxnSpPr>
              <p:cNvPr id="26" name="Connecteur droit 25">
                <a:extLst>
                  <a:ext uri="{FF2B5EF4-FFF2-40B4-BE49-F238E27FC236}">
                    <a16:creationId xmlns:a16="http://schemas.microsoft.com/office/drawing/2014/main" id="{8171770A-2860-D849-8F29-76B177384AB1}"/>
                  </a:ext>
                </a:extLst>
              </p:cNvPr>
              <p:cNvCxnSpPr>
                <a:cxnSpLocks/>
              </p:cNvCxnSpPr>
              <p:nvPr/>
            </p:nvCxnSpPr>
            <p:spPr>
              <a:xfrm flipV="1">
                <a:off x="551530" y="3470176"/>
                <a:ext cx="11113254" cy="10396"/>
              </a:xfrm>
              <a:prstGeom prst="line">
                <a:avLst/>
              </a:prstGeom>
              <a:ln w="25400">
                <a:solidFill>
                  <a:schemeClr val="bg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7" name="Groupe 26">
                <a:extLst>
                  <a:ext uri="{FF2B5EF4-FFF2-40B4-BE49-F238E27FC236}">
                    <a16:creationId xmlns:a16="http://schemas.microsoft.com/office/drawing/2014/main" id="{3ED9FC19-6093-274A-A5E6-76449CD1A667}"/>
                  </a:ext>
                </a:extLst>
              </p:cNvPr>
              <p:cNvGrpSpPr/>
              <p:nvPr/>
            </p:nvGrpSpPr>
            <p:grpSpPr>
              <a:xfrm>
                <a:off x="2090937" y="3035049"/>
                <a:ext cx="905515" cy="2019365"/>
                <a:chOff x="2090937" y="3035049"/>
                <a:chExt cx="905515" cy="2019365"/>
              </a:xfrm>
            </p:grpSpPr>
            <p:sp>
              <p:nvSpPr>
                <p:cNvPr id="44" name="Ellipse 43">
                  <a:extLst>
                    <a:ext uri="{FF2B5EF4-FFF2-40B4-BE49-F238E27FC236}">
                      <a16:creationId xmlns:a16="http://schemas.microsoft.com/office/drawing/2014/main" id="{56BF3C49-48C7-2C40-A489-89DF179B309F}"/>
                    </a:ext>
                  </a:extLst>
                </p:cNvPr>
                <p:cNvSpPr>
                  <a:spLocks noChangeAspect="1"/>
                </p:cNvSpPr>
                <p:nvPr/>
              </p:nvSpPr>
              <p:spPr>
                <a:xfrm>
                  <a:off x="2463915" y="3405341"/>
                  <a:ext cx="155232" cy="15411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0658DC1D-D8BD-F44E-9186-8450FDFA6F1C}"/>
                    </a:ext>
                  </a:extLst>
                </p:cNvPr>
                <p:cNvSpPr>
                  <a:spLocks noChangeAspect="1"/>
                </p:cNvSpPr>
                <p:nvPr/>
              </p:nvSpPr>
              <p:spPr>
                <a:xfrm>
                  <a:off x="2485152" y="4951672"/>
                  <a:ext cx="103488" cy="10274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45">
                  <a:extLst>
                    <a:ext uri="{FF2B5EF4-FFF2-40B4-BE49-F238E27FC236}">
                      <a16:creationId xmlns:a16="http://schemas.microsoft.com/office/drawing/2014/main" id="{5B10C101-1CDB-9044-B843-ED80AE71A15E}"/>
                    </a:ext>
                  </a:extLst>
                </p:cNvPr>
                <p:cNvCxnSpPr>
                  <a:cxnSpLocks/>
                </p:cNvCxnSpPr>
                <p:nvPr/>
              </p:nvCxnSpPr>
              <p:spPr>
                <a:xfrm flipH="1">
                  <a:off x="2535170" y="3477389"/>
                  <a:ext cx="15155" cy="148975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768B7E71-79C0-EC4D-B35D-5294684A0CD7}"/>
                    </a:ext>
                  </a:extLst>
                </p:cNvPr>
                <p:cNvSpPr>
                  <a:spLocks noChangeAspect="1"/>
                </p:cNvSpPr>
                <p:nvPr/>
              </p:nvSpPr>
              <p:spPr>
                <a:xfrm>
                  <a:off x="2343219" y="3284933"/>
                  <a:ext cx="413950" cy="410967"/>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C3ADD3E3-9637-0C45-B0B3-70E1222FE4ED}"/>
                    </a:ext>
                  </a:extLst>
                </p:cNvPr>
                <p:cNvSpPr>
                  <a:spLocks noChangeAspect="1"/>
                </p:cNvSpPr>
                <p:nvPr/>
              </p:nvSpPr>
              <p:spPr>
                <a:xfrm>
                  <a:off x="2236651" y="3189281"/>
                  <a:ext cx="620924" cy="616452"/>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Arc 48">
                  <a:extLst>
                    <a:ext uri="{FF2B5EF4-FFF2-40B4-BE49-F238E27FC236}">
                      <a16:creationId xmlns:a16="http://schemas.microsoft.com/office/drawing/2014/main" id="{AEDDB1D4-50DE-3949-AD71-87D7017E85F6}"/>
                    </a:ext>
                  </a:extLst>
                </p:cNvPr>
                <p:cNvSpPr>
                  <a:spLocks noChangeAspect="1"/>
                </p:cNvSpPr>
                <p:nvPr/>
              </p:nvSpPr>
              <p:spPr>
                <a:xfrm>
                  <a:off x="2090937" y="3035049"/>
                  <a:ext cx="905515" cy="898992"/>
                </a:xfrm>
                <a:prstGeom prst="arc">
                  <a:avLst>
                    <a:gd name="adj1" fmla="val 5520542"/>
                    <a:gd name="adj2" fmla="val 10850638"/>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8" name="ZoneTexte 27">
                <a:extLst>
                  <a:ext uri="{FF2B5EF4-FFF2-40B4-BE49-F238E27FC236}">
                    <a16:creationId xmlns:a16="http://schemas.microsoft.com/office/drawing/2014/main" id="{D0A532AA-44C7-F340-9A6E-E2787EB707CE}"/>
                  </a:ext>
                </a:extLst>
              </p:cNvPr>
              <p:cNvSpPr txBox="1"/>
              <p:nvPr/>
            </p:nvSpPr>
            <p:spPr>
              <a:xfrm>
                <a:off x="5646917" y="5222136"/>
                <a:ext cx="3777037" cy="769499"/>
              </a:xfrm>
              <a:prstGeom prst="rect">
                <a:avLst/>
              </a:prstGeom>
              <a:noFill/>
            </p:spPr>
            <p:txBody>
              <a:bodyPr wrap="square" rtlCol="0">
                <a:spAutoFit/>
              </a:bodyPr>
              <a:lstStyle/>
              <a:p>
                <a:pPr algn="ctr"/>
                <a:r>
                  <a:rPr lang="fr-FR" sz="1400" b="1" dirty="0">
                    <a:solidFill>
                      <a:srgbClr val="C00000"/>
                    </a:solidFill>
                    <a:latin typeface="+mn-lt"/>
                  </a:rPr>
                  <a:t>2028</a:t>
                </a:r>
              </a:p>
              <a:p>
                <a:pPr algn="ctr"/>
                <a:r>
                  <a:rPr lang="fr-FR" sz="1400" b="1" dirty="0">
                    <a:solidFill>
                      <a:srgbClr val="C00000"/>
                    </a:solidFill>
                    <a:latin typeface="+mn-lt"/>
                  </a:rPr>
                  <a:t>End Phase 1: PERLE @ 250MeV</a:t>
                </a:r>
              </a:p>
            </p:txBody>
          </p:sp>
          <p:sp>
            <p:nvSpPr>
              <p:cNvPr id="29" name="ZoneTexte 28">
                <a:extLst>
                  <a:ext uri="{FF2B5EF4-FFF2-40B4-BE49-F238E27FC236}">
                    <a16:creationId xmlns:a16="http://schemas.microsoft.com/office/drawing/2014/main" id="{D4BEF1C3-5CCE-4040-841A-6264B72DF8B8}"/>
                  </a:ext>
                </a:extLst>
              </p:cNvPr>
              <p:cNvSpPr txBox="1"/>
              <p:nvPr/>
            </p:nvSpPr>
            <p:spPr>
              <a:xfrm>
                <a:off x="7831010" y="1283785"/>
                <a:ext cx="4134582" cy="702260"/>
              </a:xfrm>
              <a:prstGeom prst="rect">
                <a:avLst/>
              </a:prstGeom>
              <a:noFill/>
            </p:spPr>
            <p:txBody>
              <a:bodyPr wrap="square" rtlCol="0">
                <a:spAutoFit/>
              </a:bodyPr>
              <a:lstStyle/>
              <a:p>
                <a:pPr algn="ctr"/>
                <a:r>
                  <a:rPr lang="fr-FR" sz="1400" b="1" dirty="0">
                    <a:solidFill>
                      <a:srgbClr val="92D050"/>
                    </a:solidFill>
                    <a:latin typeface="+mn-lt"/>
                  </a:rPr>
                  <a:t>2030</a:t>
                </a:r>
              </a:p>
              <a:p>
                <a:pPr algn="ctr"/>
                <a:r>
                  <a:rPr lang="fr-FR" sz="1400" b="1" dirty="0">
                    <a:solidFill>
                      <a:srgbClr val="92D050"/>
                    </a:solidFill>
                    <a:latin typeface="+mn-lt"/>
                  </a:rPr>
                  <a:t>End Phase 2: PERLE @ 500MeV </a:t>
                </a:r>
              </a:p>
            </p:txBody>
          </p:sp>
          <p:sp>
            <p:nvSpPr>
              <p:cNvPr id="30" name="ZoneTexte 29">
                <a:extLst>
                  <a:ext uri="{FF2B5EF4-FFF2-40B4-BE49-F238E27FC236}">
                    <a16:creationId xmlns:a16="http://schemas.microsoft.com/office/drawing/2014/main" id="{BD6C0810-87EC-2240-99D4-5C47AB0533D5}"/>
                  </a:ext>
                </a:extLst>
              </p:cNvPr>
              <p:cNvSpPr txBox="1"/>
              <p:nvPr/>
            </p:nvSpPr>
            <p:spPr>
              <a:xfrm>
                <a:off x="3387562" y="1255601"/>
                <a:ext cx="3254329" cy="769499"/>
              </a:xfrm>
              <a:prstGeom prst="rect">
                <a:avLst/>
              </a:prstGeom>
              <a:noFill/>
            </p:spPr>
            <p:txBody>
              <a:bodyPr wrap="square" rtlCol="0">
                <a:spAutoFit/>
              </a:bodyPr>
              <a:lstStyle/>
              <a:p>
                <a:pPr algn="ctr"/>
                <a:r>
                  <a:rPr lang="fr-FR" sz="1400" b="1" dirty="0">
                    <a:solidFill>
                      <a:schemeClr val="accent4"/>
                    </a:solidFill>
                    <a:latin typeface="+mn-lt"/>
                  </a:rPr>
                  <a:t>2025</a:t>
                </a:r>
              </a:p>
              <a:p>
                <a:pPr algn="ctr"/>
                <a:r>
                  <a:rPr lang="fr-FR" sz="1400" b="1" dirty="0">
                    <a:solidFill>
                      <a:schemeClr val="accent4"/>
                    </a:solidFill>
                    <a:latin typeface="+mn-lt"/>
                  </a:rPr>
                  <a:t>End Phase 0: Injection line </a:t>
                </a:r>
              </a:p>
            </p:txBody>
          </p:sp>
          <p:sp>
            <p:nvSpPr>
              <p:cNvPr id="31" name="ZoneTexte 30">
                <a:extLst>
                  <a:ext uri="{FF2B5EF4-FFF2-40B4-BE49-F238E27FC236}">
                    <a16:creationId xmlns:a16="http://schemas.microsoft.com/office/drawing/2014/main" id="{7B417BA1-1B2B-E747-8DEF-E7BD262CD554}"/>
                  </a:ext>
                </a:extLst>
              </p:cNvPr>
              <p:cNvSpPr txBox="1"/>
              <p:nvPr/>
            </p:nvSpPr>
            <p:spPr>
              <a:xfrm>
                <a:off x="981978" y="5229760"/>
                <a:ext cx="3103330" cy="702260"/>
              </a:xfrm>
              <a:prstGeom prst="rect">
                <a:avLst/>
              </a:prstGeom>
              <a:noFill/>
            </p:spPr>
            <p:txBody>
              <a:bodyPr wrap="square" rtlCol="0">
                <a:spAutoFit/>
              </a:bodyPr>
              <a:lstStyle/>
              <a:p>
                <a:pPr algn="ctr"/>
                <a:r>
                  <a:rPr lang="fr-FR" sz="1400" b="1" dirty="0">
                    <a:solidFill>
                      <a:srgbClr val="00B0F0"/>
                    </a:solidFill>
                    <a:latin typeface="+mn-lt"/>
                  </a:rPr>
                  <a:t>2022</a:t>
                </a:r>
              </a:p>
              <a:p>
                <a:pPr algn="ctr"/>
                <a:r>
                  <a:rPr lang="fr-FR" sz="1400" b="1" dirty="0">
                    <a:solidFill>
                      <a:srgbClr val="00B0F0"/>
                    </a:solidFill>
                    <a:latin typeface="+mn-lt"/>
                  </a:rPr>
                  <a:t>PERLE TDR </a:t>
                </a:r>
              </a:p>
            </p:txBody>
          </p:sp>
          <p:grpSp>
            <p:nvGrpSpPr>
              <p:cNvPr id="32" name="Groupe 31">
                <a:extLst>
                  <a:ext uri="{FF2B5EF4-FFF2-40B4-BE49-F238E27FC236}">
                    <a16:creationId xmlns:a16="http://schemas.microsoft.com/office/drawing/2014/main" id="{6A6011FC-A977-A34A-9D02-8671C3BE1D38}"/>
                  </a:ext>
                </a:extLst>
              </p:cNvPr>
              <p:cNvGrpSpPr/>
              <p:nvPr/>
            </p:nvGrpSpPr>
            <p:grpSpPr>
              <a:xfrm>
                <a:off x="4504531" y="2075464"/>
                <a:ext cx="905515" cy="1835417"/>
                <a:chOff x="4504531" y="2075464"/>
                <a:chExt cx="905515" cy="1835417"/>
              </a:xfrm>
            </p:grpSpPr>
            <p:sp>
              <p:nvSpPr>
                <p:cNvPr id="38" name="Ellipse 37">
                  <a:extLst>
                    <a:ext uri="{FF2B5EF4-FFF2-40B4-BE49-F238E27FC236}">
                      <a16:creationId xmlns:a16="http://schemas.microsoft.com/office/drawing/2014/main" id="{BFB794C6-E686-4F41-8BF4-E2CCB6BF55C0}"/>
                    </a:ext>
                  </a:extLst>
                </p:cNvPr>
                <p:cNvSpPr>
                  <a:spLocks noChangeAspect="1"/>
                </p:cNvSpPr>
                <p:nvPr/>
              </p:nvSpPr>
              <p:spPr>
                <a:xfrm>
                  <a:off x="4877510" y="3382181"/>
                  <a:ext cx="155232" cy="15411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7B70CA15-B433-A948-9904-0865DDF6FDB1}"/>
                    </a:ext>
                  </a:extLst>
                </p:cNvPr>
                <p:cNvCxnSpPr>
                  <a:cxnSpLocks/>
                </p:cNvCxnSpPr>
                <p:nvPr/>
              </p:nvCxnSpPr>
              <p:spPr>
                <a:xfrm flipV="1">
                  <a:off x="4951562" y="2128487"/>
                  <a:ext cx="16007" cy="132574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493EA0B2-7244-F747-A248-0E9C314CB29D}"/>
                    </a:ext>
                  </a:extLst>
                </p:cNvPr>
                <p:cNvSpPr>
                  <a:spLocks noChangeAspect="1"/>
                </p:cNvSpPr>
                <p:nvPr/>
              </p:nvSpPr>
              <p:spPr>
                <a:xfrm>
                  <a:off x="4756814" y="3261774"/>
                  <a:ext cx="413950" cy="410967"/>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ABE98508-69DA-AA40-B2A6-9A8A89AEA250}"/>
                    </a:ext>
                  </a:extLst>
                </p:cNvPr>
                <p:cNvSpPr>
                  <a:spLocks noChangeAspect="1"/>
                </p:cNvSpPr>
                <p:nvPr/>
              </p:nvSpPr>
              <p:spPr>
                <a:xfrm>
                  <a:off x="4650246" y="3166121"/>
                  <a:ext cx="620924" cy="616451"/>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Arc 41">
                  <a:extLst>
                    <a:ext uri="{FF2B5EF4-FFF2-40B4-BE49-F238E27FC236}">
                      <a16:creationId xmlns:a16="http://schemas.microsoft.com/office/drawing/2014/main" id="{2434420A-5D62-E343-804A-36829030F3C0}"/>
                    </a:ext>
                  </a:extLst>
                </p:cNvPr>
                <p:cNvSpPr>
                  <a:spLocks noChangeAspect="1"/>
                </p:cNvSpPr>
                <p:nvPr/>
              </p:nvSpPr>
              <p:spPr>
                <a:xfrm rot="5400000">
                  <a:off x="4507793" y="3008627"/>
                  <a:ext cx="898992" cy="905515"/>
                </a:xfrm>
                <a:prstGeom prst="arc">
                  <a:avLst>
                    <a:gd name="adj1" fmla="val 5183532"/>
                    <a:gd name="adj2" fmla="val 10850638"/>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Ellipse 42">
                  <a:extLst>
                    <a:ext uri="{FF2B5EF4-FFF2-40B4-BE49-F238E27FC236}">
                      <a16:creationId xmlns:a16="http://schemas.microsoft.com/office/drawing/2014/main" id="{E978ABA9-D238-1643-99D3-4E82221334B2}"/>
                    </a:ext>
                  </a:extLst>
                </p:cNvPr>
                <p:cNvSpPr>
                  <a:spLocks noChangeAspect="1"/>
                </p:cNvSpPr>
                <p:nvPr/>
              </p:nvSpPr>
              <p:spPr>
                <a:xfrm>
                  <a:off x="4917090" y="2075464"/>
                  <a:ext cx="103488" cy="10274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grpSp>
          <p:sp>
            <p:nvSpPr>
              <p:cNvPr id="33" name="Ellipse 32">
                <a:extLst>
                  <a:ext uri="{FF2B5EF4-FFF2-40B4-BE49-F238E27FC236}">
                    <a16:creationId xmlns:a16="http://schemas.microsoft.com/office/drawing/2014/main" id="{387B413D-77EC-EF4A-B4B1-9B5516E4398F}"/>
                  </a:ext>
                </a:extLst>
              </p:cNvPr>
              <p:cNvSpPr>
                <a:spLocks noChangeAspect="1"/>
              </p:cNvSpPr>
              <p:nvPr/>
            </p:nvSpPr>
            <p:spPr>
              <a:xfrm>
                <a:off x="9847043" y="2090700"/>
                <a:ext cx="103488" cy="1027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cxnSp>
            <p:nvCxnSpPr>
              <p:cNvPr id="34" name="Connecteur droit 33">
                <a:extLst>
                  <a:ext uri="{FF2B5EF4-FFF2-40B4-BE49-F238E27FC236}">
                    <a16:creationId xmlns:a16="http://schemas.microsoft.com/office/drawing/2014/main" id="{46CD391D-D99C-EE49-9F4E-620ADA8A6A7F}"/>
                  </a:ext>
                </a:extLst>
              </p:cNvPr>
              <p:cNvCxnSpPr/>
              <p:nvPr/>
            </p:nvCxnSpPr>
            <p:spPr>
              <a:xfrm>
                <a:off x="8628434" y="2015417"/>
                <a:ext cx="250973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91726D53-B072-7949-8E2C-9D3D59956F42}"/>
                  </a:ext>
                </a:extLst>
              </p:cNvPr>
              <p:cNvCxnSpPr/>
              <p:nvPr/>
            </p:nvCxnSpPr>
            <p:spPr>
              <a:xfrm>
                <a:off x="6222981" y="5182873"/>
                <a:ext cx="25097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C7955D1F-5D3C-7541-8CB1-4E1ABA9D8F52}"/>
                  </a:ext>
                </a:extLst>
              </p:cNvPr>
              <p:cNvCxnSpPr/>
              <p:nvPr/>
            </p:nvCxnSpPr>
            <p:spPr>
              <a:xfrm>
                <a:off x="3693956" y="2011298"/>
                <a:ext cx="250973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93CDE274-6679-6940-AB73-D09250A0DF42}"/>
                  </a:ext>
                </a:extLst>
              </p:cNvPr>
              <p:cNvCxnSpPr/>
              <p:nvPr/>
            </p:nvCxnSpPr>
            <p:spPr>
              <a:xfrm>
                <a:off x="1510923" y="5178754"/>
                <a:ext cx="198000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3" name="Groupe 12">
              <a:extLst>
                <a:ext uri="{FF2B5EF4-FFF2-40B4-BE49-F238E27FC236}">
                  <a16:creationId xmlns:a16="http://schemas.microsoft.com/office/drawing/2014/main" id="{D5156EB0-BA24-0F45-9517-E0AA50CE0D9D}"/>
                </a:ext>
              </a:extLst>
            </p:cNvPr>
            <p:cNvGrpSpPr/>
            <p:nvPr/>
          </p:nvGrpSpPr>
          <p:grpSpPr>
            <a:xfrm>
              <a:off x="7102317" y="3038858"/>
              <a:ext cx="905515" cy="2019365"/>
              <a:chOff x="7102317" y="3038858"/>
              <a:chExt cx="905515" cy="2019365"/>
            </a:xfrm>
          </p:grpSpPr>
          <p:sp>
            <p:nvSpPr>
              <p:cNvPr id="20" name="Ellipse 19">
                <a:extLst>
                  <a:ext uri="{FF2B5EF4-FFF2-40B4-BE49-F238E27FC236}">
                    <a16:creationId xmlns:a16="http://schemas.microsoft.com/office/drawing/2014/main" id="{6489D1D9-41A2-E545-A827-4D19A7513D9E}"/>
                  </a:ext>
                </a:extLst>
              </p:cNvPr>
              <p:cNvSpPr>
                <a:spLocks noChangeAspect="1"/>
              </p:cNvSpPr>
              <p:nvPr/>
            </p:nvSpPr>
            <p:spPr>
              <a:xfrm>
                <a:off x="7475295" y="3409150"/>
                <a:ext cx="155232" cy="15411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0371699-78F4-6643-8C77-C8816668D82E}"/>
                  </a:ext>
                </a:extLst>
              </p:cNvPr>
              <p:cNvSpPr>
                <a:spLocks noChangeAspect="1"/>
              </p:cNvSpPr>
              <p:nvPr/>
            </p:nvSpPr>
            <p:spPr>
              <a:xfrm>
                <a:off x="7484175" y="4955481"/>
                <a:ext cx="103488" cy="10274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4772255B-D7F9-9F42-B80F-02CE9B9AC5D6}"/>
                  </a:ext>
                </a:extLst>
              </p:cNvPr>
              <p:cNvCxnSpPr>
                <a:cxnSpLocks/>
              </p:cNvCxnSpPr>
              <p:nvPr/>
            </p:nvCxnSpPr>
            <p:spPr>
              <a:xfrm flipH="1">
                <a:off x="7534193" y="3481198"/>
                <a:ext cx="15155" cy="14897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97F31D0A-50B3-264D-9CF2-CC6789C1D778}"/>
                  </a:ext>
                </a:extLst>
              </p:cNvPr>
              <p:cNvSpPr>
                <a:spLocks noChangeAspect="1"/>
              </p:cNvSpPr>
              <p:nvPr/>
            </p:nvSpPr>
            <p:spPr>
              <a:xfrm>
                <a:off x="7354599" y="3288742"/>
                <a:ext cx="413950" cy="410967"/>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438DE9FE-3A18-9647-B349-96553BDAF507}"/>
                  </a:ext>
                </a:extLst>
              </p:cNvPr>
              <p:cNvSpPr>
                <a:spLocks noChangeAspect="1"/>
              </p:cNvSpPr>
              <p:nvPr/>
            </p:nvSpPr>
            <p:spPr>
              <a:xfrm>
                <a:off x="7248031" y="3193090"/>
                <a:ext cx="620924" cy="616452"/>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Arc 24">
                <a:extLst>
                  <a:ext uri="{FF2B5EF4-FFF2-40B4-BE49-F238E27FC236}">
                    <a16:creationId xmlns:a16="http://schemas.microsoft.com/office/drawing/2014/main" id="{9DE1C3A2-D476-F443-B554-CEAB2BDF14F8}"/>
                  </a:ext>
                </a:extLst>
              </p:cNvPr>
              <p:cNvSpPr>
                <a:spLocks noChangeAspect="1"/>
              </p:cNvSpPr>
              <p:nvPr/>
            </p:nvSpPr>
            <p:spPr>
              <a:xfrm>
                <a:off x="7102317" y="3038858"/>
                <a:ext cx="905515" cy="898992"/>
              </a:xfrm>
              <a:prstGeom prst="arc">
                <a:avLst>
                  <a:gd name="adj1" fmla="val 5520542"/>
                  <a:gd name="adj2" fmla="val 10850638"/>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C00000"/>
                  </a:solidFill>
                </a:endParaRPr>
              </a:p>
            </p:txBody>
          </p:sp>
        </p:grpSp>
        <p:grpSp>
          <p:nvGrpSpPr>
            <p:cNvPr id="14" name="Groupe 13">
              <a:extLst>
                <a:ext uri="{FF2B5EF4-FFF2-40B4-BE49-F238E27FC236}">
                  <a16:creationId xmlns:a16="http://schemas.microsoft.com/office/drawing/2014/main" id="{E2BE2FDC-E1C7-AD4A-8620-138D43BFE0B4}"/>
                </a:ext>
              </a:extLst>
            </p:cNvPr>
            <p:cNvGrpSpPr/>
            <p:nvPr/>
          </p:nvGrpSpPr>
          <p:grpSpPr>
            <a:xfrm>
              <a:off x="9443006" y="2139916"/>
              <a:ext cx="905515" cy="1782395"/>
              <a:chOff x="9443006" y="2139916"/>
              <a:chExt cx="905515" cy="1782395"/>
            </a:xfrm>
          </p:grpSpPr>
          <p:sp>
            <p:nvSpPr>
              <p:cNvPr id="15" name="Ellipse 14">
                <a:extLst>
                  <a:ext uri="{FF2B5EF4-FFF2-40B4-BE49-F238E27FC236}">
                    <a16:creationId xmlns:a16="http://schemas.microsoft.com/office/drawing/2014/main" id="{573615A1-FB95-9D44-8064-160540F50187}"/>
                  </a:ext>
                </a:extLst>
              </p:cNvPr>
              <p:cNvSpPr>
                <a:spLocks noChangeAspect="1"/>
              </p:cNvSpPr>
              <p:nvPr/>
            </p:nvSpPr>
            <p:spPr>
              <a:xfrm>
                <a:off x="9815985" y="3393611"/>
                <a:ext cx="155232" cy="15411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DB6BA4BD-5823-BD45-9FB7-26ECB1963FDF}"/>
                  </a:ext>
                </a:extLst>
              </p:cNvPr>
              <p:cNvCxnSpPr>
                <a:cxnSpLocks/>
              </p:cNvCxnSpPr>
              <p:nvPr/>
            </p:nvCxnSpPr>
            <p:spPr>
              <a:xfrm flipV="1">
                <a:off x="9890037" y="2139916"/>
                <a:ext cx="16007" cy="132574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95A1C67B-9419-D142-AF65-01FFFF104341}"/>
                  </a:ext>
                </a:extLst>
              </p:cNvPr>
              <p:cNvSpPr>
                <a:spLocks noChangeAspect="1"/>
              </p:cNvSpPr>
              <p:nvPr/>
            </p:nvSpPr>
            <p:spPr>
              <a:xfrm>
                <a:off x="9695289" y="3273203"/>
                <a:ext cx="413950" cy="410967"/>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37B6D04C-6A2A-E445-9EE0-F3BF04ADFDA1}"/>
                  </a:ext>
                </a:extLst>
              </p:cNvPr>
              <p:cNvSpPr>
                <a:spLocks noChangeAspect="1"/>
              </p:cNvSpPr>
              <p:nvPr/>
            </p:nvSpPr>
            <p:spPr>
              <a:xfrm>
                <a:off x="9588721" y="3177550"/>
                <a:ext cx="620924" cy="616452"/>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Arc 18">
                <a:extLst>
                  <a:ext uri="{FF2B5EF4-FFF2-40B4-BE49-F238E27FC236}">
                    <a16:creationId xmlns:a16="http://schemas.microsoft.com/office/drawing/2014/main" id="{089B94CF-D20D-DC4A-BFB3-053875E02DCE}"/>
                  </a:ext>
                </a:extLst>
              </p:cNvPr>
              <p:cNvSpPr>
                <a:spLocks noChangeAspect="1"/>
              </p:cNvSpPr>
              <p:nvPr/>
            </p:nvSpPr>
            <p:spPr>
              <a:xfrm rot="5400000">
                <a:off x="9446268" y="3020057"/>
                <a:ext cx="898992" cy="905515"/>
              </a:xfrm>
              <a:prstGeom prst="arc">
                <a:avLst>
                  <a:gd name="adj1" fmla="val 5183532"/>
                  <a:gd name="adj2" fmla="val 10850638"/>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sp>
        <p:nvSpPr>
          <p:cNvPr id="50" name="Espace réservé de la date 6">
            <a:extLst>
              <a:ext uri="{FF2B5EF4-FFF2-40B4-BE49-F238E27FC236}">
                <a16:creationId xmlns:a16="http://schemas.microsoft.com/office/drawing/2014/main" id="{7198C80D-2EE0-AD4B-AD6A-C6D087DE312B}"/>
              </a:ext>
            </a:extLst>
          </p:cNvPr>
          <p:cNvSpPr txBox="1">
            <a:spLocks/>
          </p:cNvSpPr>
          <p:nvPr/>
        </p:nvSpPr>
        <p:spPr>
          <a:xfrm>
            <a:off x="201812" y="5714820"/>
            <a:ext cx="2431388" cy="322263"/>
          </a:xfrm>
          <a:prstGeom prst="rect">
            <a:avLst/>
          </a:prstGeom>
        </p:spPr>
        <p:txBody>
          <a:bodyPr vert="horz" lIns="91440" tIns="45720" rIns="91440" bIns="45720" rtlCol="0" anchor="ctr"/>
          <a:lstStyle>
            <a:defPPr>
              <a:defRPr lang="fr-FR"/>
            </a:defPPr>
            <a:lvl1pPr algn="l"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r>
              <a:rPr lang="fr-FR">
                <a:latin typeface="+mn-lt"/>
              </a:rPr>
              <a:t>06/04/2022</a:t>
            </a:r>
            <a:endParaRPr lang="en-US" dirty="0">
              <a:latin typeface="+mn-lt"/>
            </a:endParaRPr>
          </a:p>
        </p:txBody>
      </p:sp>
      <p:sp>
        <p:nvSpPr>
          <p:cNvPr id="51" name="Espace réservé du pied de page 7">
            <a:extLst>
              <a:ext uri="{FF2B5EF4-FFF2-40B4-BE49-F238E27FC236}">
                <a16:creationId xmlns:a16="http://schemas.microsoft.com/office/drawing/2014/main" id="{5A07CF6B-C814-FD44-9484-E3832F223842}"/>
              </a:ext>
            </a:extLst>
          </p:cNvPr>
          <p:cNvSpPr>
            <a:spLocks noGrp="1"/>
          </p:cNvSpPr>
          <p:nvPr>
            <p:ph type="ftr" sz="quarter" idx="11"/>
          </p:nvPr>
        </p:nvSpPr>
        <p:spPr>
          <a:xfrm>
            <a:off x="2938116" y="5714820"/>
            <a:ext cx="4936812" cy="322263"/>
          </a:xfrm>
        </p:spPr>
        <p:txBody>
          <a:bodyPr/>
          <a:lstStyle/>
          <a:p>
            <a:r>
              <a:rPr lang="fr-FR" dirty="0">
                <a:latin typeface="+mn-lt"/>
              </a:rPr>
              <a:t>Réunion de Collaboration PERLE- France  </a:t>
            </a:r>
            <a:endParaRPr lang="en-US" dirty="0">
              <a:latin typeface="+mn-lt"/>
            </a:endParaRPr>
          </a:p>
        </p:txBody>
      </p:sp>
      <p:sp>
        <p:nvSpPr>
          <p:cNvPr id="3" name="Espace réservé de la date 2">
            <a:extLst>
              <a:ext uri="{FF2B5EF4-FFF2-40B4-BE49-F238E27FC236}">
                <a16:creationId xmlns:a16="http://schemas.microsoft.com/office/drawing/2014/main" id="{E85F7ED3-7855-40A0-BAD9-2B9F44214F66}"/>
              </a:ext>
            </a:extLst>
          </p:cNvPr>
          <p:cNvSpPr>
            <a:spLocks noGrp="1"/>
          </p:cNvSpPr>
          <p:nvPr>
            <p:ph type="dt" sz="half" idx="10"/>
          </p:nvPr>
        </p:nvSpPr>
        <p:spPr/>
        <p:txBody>
          <a:bodyPr/>
          <a:lstStyle/>
          <a:p>
            <a:r>
              <a:rPr lang="fr-FR"/>
              <a:t>06/04/2022</a:t>
            </a:r>
            <a:endParaRPr lang="fr-FR" dirty="0"/>
          </a:p>
        </p:txBody>
      </p:sp>
      <p:pic>
        <p:nvPicPr>
          <p:cNvPr id="53" name="Picture 15" descr="alessia_1g.png">
            <a:extLst>
              <a:ext uri="{FF2B5EF4-FFF2-40B4-BE49-F238E27FC236}">
                <a16:creationId xmlns:a16="http://schemas.microsoft.com/office/drawing/2014/main" id="{65F20C73-A4FC-41AF-ADA2-6E398FE08F7B}"/>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6417297" y="3893840"/>
            <a:ext cx="1565836" cy="770656"/>
          </a:xfrm>
          <a:prstGeom prst="rect">
            <a:avLst/>
          </a:prstGeom>
          <a:ln>
            <a:solidFill>
              <a:srgbClr val="C00000"/>
            </a:solidFill>
          </a:ln>
        </p:spPr>
      </p:pic>
      <p:pic>
        <p:nvPicPr>
          <p:cNvPr id="56" name="Image 55">
            <a:extLst>
              <a:ext uri="{FF2B5EF4-FFF2-40B4-BE49-F238E27FC236}">
                <a16:creationId xmlns:a16="http://schemas.microsoft.com/office/drawing/2014/main" id="{422FF33E-9175-4954-A11C-A80C7C1C6A78}"/>
              </a:ext>
            </a:extLst>
          </p:cNvPr>
          <p:cNvPicPr/>
          <p:nvPr/>
        </p:nvPicPr>
        <p:blipFill>
          <a:blip r:embed="rId3" cstate="email">
            <a:extLst>
              <a:ext uri="{28A0092B-C50C-407E-A947-70E740481C1C}">
                <a14:useLocalDpi xmlns:a14="http://schemas.microsoft.com/office/drawing/2010/main"/>
              </a:ext>
            </a:extLst>
          </a:blip>
          <a:stretch>
            <a:fillRect/>
          </a:stretch>
        </p:blipFill>
        <p:spPr>
          <a:xfrm>
            <a:off x="8244541" y="2702803"/>
            <a:ext cx="1746418" cy="830997"/>
          </a:xfrm>
          <a:prstGeom prst="rect">
            <a:avLst/>
          </a:prstGeom>
          <a:ln>
            <a:solidFill>
              <a:schemeClr val="accent6">
                <a:lumMod val="75000"/>
              </a:schemeClr>
            </a:solidFill>
          </a:ln>
        </p:spPr>
      </p:pic>
      <p:pic>
        <p:nvPicPr>
          <p:cNvPr id="52" name="Picture 457">
            <a:extLst>
              <a:ext uri="{FF2B5EF4-FFF2-40B4-BE49-F238E27FC236}">
                <a16:creationId xmlns:a16="http://schemas.microsoft.com/office/drawing/2014/main" id="{B6B2D3C5-9609-224D-A077-A9ECCA3B2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0003" y="2160776"/>
            <a:ext cx="1534925" cy="940976"/>
          </a:xfrm>
          <a:prstGeom prst="rect">
            <a:avLst/>
          </a:prstGeom>
          <a:ln>
            <a:solidFill>
              <a:srgbClr val="FFC000"/>
            </a:solidFill>
          </a:ln>
        </p:spPr>
      </p:pic>
      <p:sp>
        <p:nvSpPr>
          <p:cNvPr id="5" name="Flèche : droite 4">
            <a:extLst>
              <a:ext uri="{FF2B5EF4-FFF2-40B4-BE49-F238E27FC236}">
                <a16:creationId xmlns:a16="http://schemas.microsoft.com/office/drawing/2014/main" id="{88BADE8B-7A18-4685-9840-F0D5BACAE1E5}"/>
              </a:ext>
            </a:extLst>
          </p:cNvPr>
          <p:cNvSpPr/>
          <p:nvPr/>
        </p:nvSpPr>
        <p:spPr>
          <a:xfrm>
            <a:off x="2742128" y="4256428"/>
            <a:ext cx="494197" cy="208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DFFA253C-BB2A-492F-B79F-02C96867A650}"/>
              </a:ext>
            </a:extLst>
          </p:cNvPr>
          <p:cNvCxnSpPr/>
          <p:nvPr/>
        </p:nvCxnSpPr>
        <p:spPr>
          <a:xfrm>
            <a:off x="3226147" y="3215427"/>
            <a:ext cx="0" cy="186213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D3FCFB67-B283-4E53-9B7A-46885A53B13A}"/>
              </a:ext>
            </a:extLst>
          </p:cNvPr>
          <p:cNvSpPr txBox="1"/>
          <p:nvPr/>
        </p:nvSpPr>
        <p:spPr>
          <a:xfrm>
            <a:off x="3238814" y="4792301"/>
            <a:ext cx="498855" cy="261610"/>
          </a:xfrm>
          <a:prstGeom prst="rect">
            <a:avLst/>
          </a:prstGeom>
          <a:noFill/>
        </p:spPr>
        <p:txBody>
          <a:bodyPr wrap="none" rtlCol="0">
            <a:spAutoFit/>
          </a:bodyPr>
          <a:lstStyle/>
          <a:p>
            <a:r>
              <a:rPr lang="fr-FR" sz="1100" dirty="0">
                <a:solidFill>
                  <a:schemeClr val="accent1"/>
                </a:solidFill>
              </a:rPr>
              <a:t>2023</a:t>
            </a:r>
          </a:p>
        </p:txBody>
      </p:sp>
    </p:spTree>
    <p:extLst>
      <p:ext uri="{BB962C8B-B14F-4D97-AF65-F5344CB8AC3E}">
        <p14:creationId xmlns:p14="http://schemas.microsoft.com/office/powerpoint/2010/main" val="2429074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9E4E63CC-7580-417A-A417-9D3FB765ADF4}"/>
              </a:ext>
            </a:extLst>
          </p:cNvPr>
          <p:cNvSpPr>
            <a:spLocks noGrp="1"/>
          </p:cNvSpPr>
          <p:nvPr>
            <p:ph type="dt" sz="half" idx="10"/>
          </p:nvPr>
        </p:nvSpPr>
        <p:spPr/>
        <p:txBody>
          <a:bodyPr/>
          <a:lstStyle/>
          <a:p>
            <a:r>
              <a:rPr lang="fr-FR">
                <a:latin typeface="+mn-lt"/>
              </a:rPr>
              <a:t>28/04/2022</a:t>
            </a:r>
            <a:endParaRPr lang="fr-FR" dirty="0">
              <a:latin typeface="+mn-lt"/>
            </a:endParaRPr>
          </a:p>
        </p:txBody>
      </p:sp>
      <p:sp>
        <p:nvSpPr>
          <p:cNvPr id="8" name="Espace réservé du pied de page 7">
            <a:extLst>
              <a:ext uri="{FF2B5EF4-FFF2-40B4-BE49-F238E27FC236}">
                <a16:creationId xmlns:a16="http://schemas.microsoft.com/office/drawing/2014/main" id="{6FB08FE7-D852-49F9-B3A3-9880BC3E9359}"/>
              </a:ext>
            </a:extLst>
          </p:cNvPr>
          <p:cNvSpPr>
            <a:spLocks noGrp="1"/>
          </p:cNvSpPr>
          <p:nvPr>
            <p:ph type="ftr" sz="quarter" idx="11"/>
          </p:nvPr>
        </p:nvSpPr>
        <p:spPr/>
        <p:txBody>
          <a:bodyPr/>
          <a:lstStyle/>
          <a:p>
            <a:r>
              <a:rPr lang="fr-FR">
                <a:latin typeface="+mn-lt"/>
              </a:rPr>
              <a:t>PERLE Collaboration Board PERLE  </a:t>
            </a:r>
            <a:endParaRPr lang="fr-FR" dirty="0">
              <a:latin typeface="+mn-lt"/>
            </a:endParaRPr>
          </a:p>
        </p:txBody>
      </p:sp>
      <p:sp>
        <p:nvSpPr>
          <p:cNvPr id="9" name="Espace réservé du numéro de diapositive 8">
            <a:extLst>
              <a:ext uri="{FF2B5EF4-FFF2-40B4-BE49-F238E27FC236}">
                <a16:creationId xmlns:a16="http://schemas.microsoft.com/office/drawing/2014/main" id="{64CE4383-F342-48B4-ADCE-08605EE5D708}"/>
              </a:ext>
            </a:extLst>
          </p:cNvPr>
          <p:cNvSpPr>
            <a:spLocks noGrp="1"/>
          </p:cNvSpPr>
          <p:nvPr>
            <p:ph type="sldNum" sz="quarter" idx="12"/>
          </p:nvPr>
        </p:nvSpPr>
        <p:spPr/>
        <p:txBody>
          <a:bodyPr/>
          <a:lstStyle/>
          <a:p>
            <a:fld id="{77E71596-5F9D-49C5-9701-16B3CA54319D}" type="slidenum">
              <a:rPr lang="fr-FR" smtClean="0">
                <a:latin typeface="+mn-lt"/>
              </a:rPr>
              <a:pPr/>
              <a:t>17</a:t>
            </a:fld>
            <a:endParaRPr lang="fr-FR" dirty="0">
              <a:latin typeface="+mn-lt"/>
            </a:endParaRPr>
          </a:p>
        </p:txBody>
      </p:sp>
      <p:sp>
        <p:nvSpPr>
          <p:cNvPr id="10" name="ZoneTexte 9">
            <a:extLst>
              <a:ext uri="{FF2B5EF4-FFF2-40B4-BE49-F238E27FC236}">
                <a16:creationId xmlns:a16="http://schemas.microsoft.com/office/drawing/2014/main" id="{F54B4396-549E-4488-91C4-CC01C5C8D045}"/>
              </a:ext>
            </a:extLst>
          </p:cNvPr>
          <p:cNvSpPr txBox="1"/>
          <p:nvPr/>
        </p:nvSpPr>
        <p:spPr>
          <a:xfrm>
            <a:off x="345827" y="997802"/>
            <a:ext cx="10153128" cy="4616648"/>
          </a:xfrm>
          <a:prstGeom prst="rect">
            <a:avLst/>
          </a:prstGeom>
          <a:noFill/>
        </p:spPr>
        <p:txBody>
          <a:bodyPr wrap="square" rtlCol="0">
            <a:spAutoFit/>
          </a:bodyPr>
          <a:lstStyle/>
          <a:p>
            <a:endParaRPr lang="en-US" dirty="0">
              <a:latin typeface="+mn-lt"/>
            </a:endParaRPr>
          </a:p>
          <a:p>
            <a:r>
              <a:rPr lang="en-US" sz="1800" b="1" dirty="0">
                <a:latin typeface="+mn-lt"/>
              </a:rPr>
              <a:t>Next Meetings:</a:t>
            </a:r>
            <a:endParaRPr lang="en-US" sz="1600" dirty="0">
              <a:latin typeface="+mn-lt"/>
            </a:endParaRPr>
          </a:p>
          <a:p>
            <a:pPr marL="342900" indent="-342900">
              <a:buSzPct val="85000"/>
              <a:buFont typeface="Courier New" panose="02070309020205020404" pitchFamily="49" charset="0"/>
              <a:buChar char="o"/>
            </a:pPr>
            <a:r>
              <a:rPr lang="en-US" sz="1600" dirty="0">
                <a:latin typeface="+mn-lt"/>
              </a:rPr>
              <a:t>Workshop « Physics with PERLE »  09 Mai 2022.</a:t>
            </a:r>
          </a:p>
          <a:p>
            <a:pPr marL="342900" indent="-342900">
              <a:buSzPct val="85000"/>
              <a:buFont typeface="Courier New" panose="02070309020205020404" pitchFamily="49" charset="0"/>
              <a:buChar char="o"/>
            </a:pPr>
            <a:r>
              <a:rPr lang="en-US" sz="1600" dirty="0">
                <a:latin typeface="+mn-lt"/>
              </a:rPr>
              <a:t>Several meetings at local and national level :</a:t>
            </a:r>
          </a:p>
          <a:p>
            <a:pPr marL="844550" lvl="1" indent="-342900">
              <a:buSzPct val="85000"/>
              <a:buFont typeface="Courier New" panose="02070309020205020404" pitchFamily="49" charset="0"/>
              <a:buChar char="o"/>
            </a:pPr>
            <a:r>
              <a:rPr lang="en-US" sz="1600" dirty="0" err="1">
                <a:latin typeface="+mn-lt"/>
              </a:rPr>
              <a:t>IJClab</a:t>
            </a:r>
            <a:r>
              <a:rPr lang="en-US" sz="1600" dirty="0">
                <a:latin typeface="+mn-lt"/>
              </a:rPr>
              <a:t> revue for 2022 and 2023 founding and RH requests (9 Mai)</a:t>
            </a:r>
          </a:p>
          <a:p>
            <a:pPr marL="844550" lvl="1" indent="-342900">
              <a:buSzPct val="85000"/>
              <a:buFont typeface="Courier New" panose="02070309020205020404" pitchFamily="49" charset="0"/>
              <a:buChar char="o"/>
            </a:pPr>
            <a:r>
              <a:rPr lang="en-US" sz="1600" dirty="0">
                <a:latin typeface="+mn-lt"/>
              </a:rPr>
              <a:t>Project PERLE (IN2P3) for 2022 and 2023 founding and RH requests ( 24 Mai)</a:t>
            </a:r>
          </a:p>
          <a:p>
            <a:pPr marL="844550" lvl="1" indent="-342900">
              <a:buSzPct val="85000"/>
              <a:buFont typeface="Courier New" panose="02070309020205020404" pitchFamily="49" charset="0"/>
              <a:buChar char="o"/>
            </a:pPr>
            <a:r>
              <a:rPr lang="en-US" sz="1600" dirty="0">
                <a:latin typeface="+mn-lt"/>
              </a:rPr>
              <a:t>Scientific Council </a:t>
            </a:r>
            <a:r>
              <a:rPr lang="en-US" sz="1600" dirty="0" err="1">
                <a:latin typeface="+mn-lt"/>
              </a:rPr>
              <a:t>IJCLab</a:t>
            </a:r>
            <a:r>
              <a:rPr lang="en-US" sz="1600" dirty="0">
                <a:latin typeface="+mn-lt"/>
              </a:rPr>
              <a:t>  (fall 2022). </a:t>
            </a:r>
          </a:p>
          <a:p>
            <a:pPr marL="342900" indent="-342900">
              <a:buSzPct val="85000"/>
              <a:buFont typeface="Courier New" panose="02070309020205020404" pitchFamily="49" charset="0"/>
              <a:buChar char="o"/>
            </a:pPr>
            <a:endParaRPr lang="en-US" sz="1600" dirty="0">
              <a:latin typeface="+mn-lt"/>
            </a:endParaRPr>
          </a:p>
          <a:p>
            <a:pPr>
              <a:buSzPct val="85000"/>
            </a:pPr>
            <a:r>
              <a:rPr lang="en-US" sz="1600" b="1" dirty="0">
                <a:latin typeface="+mn-lt"/>
              </a:rPr>
              <a:t>Conferences and workshops </a:t>
            </a:r>
          </a:p>
          <a:p>
            <a:pPr marL="285750" indent="-285750">
              <a:buSzPct val="85000"/>
              <a:buFont typeface="Courier New" panose="02070309020205020404" pitchFamily="49" charset="0"/>
              <a:buChar char="o"/>
            </a:pPr>
            <a:r>
              <a:rPr lang="en-US" sz="1600" dirty="0">
                <a:latin typeface="+mn-lt"/>
              </a:rPr>
              <a:t>Thesis defense of Benjamin Hounsell « Conceptual design of the PERLE injector » Mai 2022.</a:t>
            </a:r>
          </a:p>
          <a:p>
            <a:pPr marL="285750" indent="-285750">
              <a:buSzPct val="85000"/>
              <a:buFont typeface="Courier New" panose="02070309020205020404" pitchFamily="49" charset="0"/>
              <a:buChar char="o"/>
            </a:pPr>
            <a:r>
              <a:rPr lang="en-US" sz="1600" dirty="0">
                <a:latin typeface="+mn-lt"/>
              </a:rPr>
              <a:t>DIS – Santiago de Compostela « </a:t>
            </a:r>
            <a:r>
              <a:rPr lang="en-US" sz="1600" dirty="0" err="1">
                <a:latin typeface="+mn-lt"/>
              </a:rPr>
              <a:t>PERLE@Orsay</a:t>
            </a:r>
            <a:r>
              <a:rPr lang="en-US" sz="1600" dirty="0">
                <a:latin typeface="+mn-lt"/>
              </a:rPr>
              <a:t> »  3-4 Mai 2022 (A. </a:t>
            </a:r>
            <a:r>
              <a:rPr lang="en-US" sz="1600" dirty="0" err="1">
                <a:latin typeface="+mn-lt"/>
              </a:rPr>
              <a:t>Stocchi</a:t>
            </a:r>
            <a:r>
              <a:rPr lang="en-US" sz="1600" dirty="0">
                <a:latin typeface="+mn-lt"/>
              </a:rPr>
              <a:t> for M. Klein)</a:t>
            </a:r>
          </a:p>
          <a:p>
            <a:pPr marL="285750" indent="-285750">
              <a:buSzPct val="85000"/>
              <a:buFont typeface="Courier New" panose="02070309020205020404" pitchFamily="49" charset="0"/>
              <a:buChar char="o"/>
            </a:pPr>
            <a:r>
              <a:rPr lang="en-US" sz="1600" dirty="0">
                <a:latin typeface="+mn-lt"/>
              </a:rPr>
              <a:t>ARIEL Kick off – Vancouver 26 may 2022 (A. </a:t>
            </a:r>
            <a:r>
              <a:rPr lang="en-US" sz="1600" dirty="0" err="1">
                <a:latin typeface="+mn-lt"/>
              </a:rPr>
              <a:t>Stocchi</a:t>
            </a:r>
            <a:r>
              <a:rPr lang="en-US" sz="1600" dirty="0">
                <a:latin typeface="+mn-lt"/>
              </a:rPr>
              <a:t>)</a:t>
            </a:r>
          </a:p>
          <a:p>
            <a:pPr marL="285750" indent="-285750">
              <a:buSzPct val="85000"/>
              <a:buFont typeface="Courier New" panose="02070309020205020404" pitchFamily="49" charset="0"/>
              <a:buChar char="o"/>
            </a:pPr>
            <a:r>
              <a:rPr lang="en-US" sz="1600" dirty="0">
                <a:latin typeface="+mn-lt"/>
              </a:rPr>
              <a:t>Participation à LINAC’22: HOM studies (C. </a:t>
            </a:r>
            <a:r>
              <a:rPr lang="en-US" sz="1600" dirty="0" err="1">
                <a:latin typeface="+mn-lt"/>
              </a:rPr>
              <a:t>Barbagallo</a:t>
            </a:r>
            <a:r>
              <a:rPr lang="en-US" sz="1600" dirty="0">
                <a:latin typeface="+mn-lt"/>
              </a:rPr>
              <a:t>) + PERLE Injector design (Ben Hounsell) </a:t>
            </a:r>
          </a:p>
          <a:p>
            <a:pPr marL="285750" indent="-285750">
              <a:buSzPct val="85000"/>
              <a:buFont typeface="Courier New" panose="02070309020205020404" pitchFamily="49" charset="0"/>
              <a:buChar char="o"/>
            </a:pPr>
            <a:r>
              <a:rPr lang="en-US" sz="1600" dirty="0">
                <a:latin typeface="+mn-lt"/>
              </a:rPr>
              <a:t>Participation au workshop International ERL (Cornell)- </a:t>
            </a:r>
          </a:p>
          <a:p>
            <a:pPr marL="787400" lvl="1" indent="-285750">
              <a:buSzPct val="85000"/>
              <a:buFont typeface="Wingdings" pitchFamily="2" charset="2"/>
              <a:buChar char="§"/>
            </a:pPr>
            <a:r>
              <a:rPr lang="en-US" sz="1600" dirty="0">
                <a:latin typeface="+mn-lt"/>
              </a:rPr>
              <a:t>Invited talk “Status PERLE” (W. Kaabi)</a:t>
            </a:r>
          </a:p>
          <a:p>
            <a:pPr marL="787400" lvl="1" indent="-285750">
              <a:buSzPct val="85000"/>
              <a:buFont typeface="Wingdings" pitchFamily="2" charset="2"/>
              <a:buChar char="§"/>
            </a:pPr>
            <a:r>
              <a:rPr lang="en-US" sz="1600" dirty="0">
                <a:latin typeface="+mn-lt"/>
              </a:rPr>
              <a:t>Invited talk HOM studies (Carmelo B.)</a:t>
            </a:r>
          </a:p>
          <a:p>
            <a:pPr marL="787400" lvl="1" indent="-285750">
              <a:buSzPct val="85000"/>
              <a:buFont typeface="Wingdings" pitchFamily="2" charset="2"/>
              <a:buChar char="§"/>
            </a:pPr>
            <a:r>
              <a:rPr lang="en-US" sz="1600" dirty="0">
                <a:latin typeface="+mn-lt"/>
              </a:rPr>
              <a:t>Invited talk Collective effect on PERLE (K. André)</a:t>
            </a:r>
          </a:p>
          <a:p>
            <a:pPr marL="787400" lvl="1" indent="-285750">
              <a:buSzPct val="85000"/>
              <a:buFont typeface="Wingdings" pitchFamily="2" charset="2"/>
              <a:buChar char="§"/>
            </a:pPr>
            <a:r>
              <a:rPr lang="en-US" sz="1600" dirty="0">
                <a:latin typeface="+mn-lt"/>
              </a:rPr>
              <a:t>Invited talk Longitudinal matching on PERLE (G. Perez </a:t>
            </a:r>
            <a:r>
              <a:rPr lang="en-US" sz="1600" dirty="0" err="1">
                <a:latin typeface="+mn-lt"/>
              </a:rPr>
              <a:t>Segurana</a:t>
            </a:r>
            <a:r>
              <a:rPr lang="en-US" sz="1600" dirty="0">
                <a:latin typeface="+mn-lt"/>
              </a:rPr>
              <a:t>)</a:t>
            </a:r>
          </a:p>
        </p:txBody>
      </p:sp>
      <p:sp>
        <p:nvSpPr>
          <p:cNvPr id="12" name="Titre 1">
            <a:extLst>
              <a:ext uri="{FF2B5EF4-FFF2-40B4-BE49-F238E27FC236}">
                <a16:creationId xmlns:a16="http://schemas.microsoft.com/office/drawing/2014/main" id="{E5382760-0EDB-BE45-B8E8-5E5D0E8FEB37}"/>
              </a:ext>
            </a:extLst>
          </p:cNvPr>
          <p:cNvSpPr>
            <a:spLocks noGrp="1"/>
          </p:cNvSpPr>
          <p:nvPr>
            <p:ph type="title"/>
          </p:nvPr>
        </p:nvSpPr>
        <p:spPr>
          <a:xfrm>
            <a:off x="1785988" y="149425"/>
            <a:ext cx="6120679" cy="432048"/>
          </a:xfrm>
        </p:spPr>
        <p:txBody>
          <a:bodyPr>
            <a:normAutofit/>
          </a:bodyPr>
          <a:lstStyle/>
          <a:p>
            <a:r>
              <a:rPr lang="en-US" dirty="0">
                <a:solidFill>
                  <a:schemeClr val="accent1">
                    <a:lumMod val="75000"/>
                  </a:schemeClr>
                </a:solidFill>
                <a:latin typeface="+mn-lt"/>
                <a:ea typeface="Arial" charset="0"/>
              </a:rPr>
              <a:t>PERLE next meetings and conferences</a:t>
            </a:r>
            <a:endParaRPr lang="fr-FR" dirty="0">
              <a:solidFill>
                <a:schemeClr val="accent1">
                  <a:lumMod val="75000"/>
                </a:schemeClr>
              </a:solidFill>
              <a:latin typeface="+mn-lt"/>
            </a:endParaRPr>
          </a:p>
        </p:txBody>
      </p:sp>
    </p:spTree>
    <p:extLst>
      <p:ext uri="{BB962C8B-B14F-4D97-AF65-F5344CB8AC3E}">
        <p14:creationId xmlns:p14="http://schemas.microsoft.com/office/powerpoint/2010/main" val="1428445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FEC5A6-F9B7-465C-AE87-BA3B0AE7749E}"/>
              </a:ext>
            </a:extLst>
          </p:cNvPr>
          <p:cNvSpPr>
            <a:spLocks noGrp="1"/>
          </p:cNvSpPr>
          <p:nvPr>
            <p:ph type="title"/>
          </p:nvPr>
        </p:nvSpPr>
        <p:spPr/>
        <p:txBody>
          <a:bodyPr/>
          <a:lstStyle/>
          <a:p>
            <a:endParaRPr lang="fr-FR"/>
          </a:p>
        </p:txBody>
      </p:sp>
      <p:sp>
        <p:nvSpPr>
          <p:cNvPr id="7" name="Espace réservé de la date 6">
            <a:extLst>
              <a:ext uri="{FF2B5EF4-FFF2-40B4-BE49-F238E27FC236}">
                <a16:creationId xmlns:a16="http://schemas.microsoft.com/office/drawing/2014/main" id="{ED9F50DF-3BB2-4A79-9F1D-3B1AAF53DED7}"/>
              </a:ext>
            </a:extLst>
          </p:cNvPr>
          <p:cNvSpPr>
            <a:spLocks noGrp="1"/>
          </p:cNvSpPr>
          <p:nvPr>
            <p:ph type="dt" sz="half" idx="10"/>
          </p:nvPr>
        </p:nvSpPr>
        <p:spPr/>
        <p:txBody>
          <a:bodyPr/>
          <a:lstStyle/>
          <a:p>
            <a:r>
              <a:rPr lang="fr-FR"/>
              <a:t>28/04/2022</a:t>
            </a:r>
            <a:endParaRPr lang="fr-FR" dirty="0"/>
          </a:p>
        </p:txBody>
      </p:sp>
      <p:sp>
        <p:nvSpPr>
          <p:cNvPr id="8" name="Espace réservé du pied de page 7">
            <a:extLst>
              <a:ext uri="{FF2B5EF4-FFF2-40B4-BE49-F238E27FC236}">
                <a16:creationId xmlns:a16="http://schemas.microsoft.com/office/drawing/2014/main" id="{005A52C8-2ECC-41D3-8B64-6CAEB6CC0304}"/>
              </a:ext>
            </a:extLst>
          </p:cNvPr>
          <p:cNvSpPr>
            <a:spLocks noGrp="1"/>
          </p:cNvSpPr>
          <p:nvPr>
            <p:ph type="ftr" sz="quarter" idx="11"/>
          </p:nvPr>
        </p:nvSpPr>
        <p:spPr/>
        <p:txBody>
          <a:bodyPr/>
          <a:lstStyle/>
          <a:p>
            <a:r>
              <a:rPr lang="fr-FR"/>
              <a:t>PERLE Collaboration Board PERLE  </a:t>
            </a:r>
            <a:endParaRPr lang="fr-FR" dirty="0"/>
          </a:p>
        </p:txBody>
      </p:sp>
      <p:sp>
        <p:nvSpPr>
          <p:cNvPr id="9" name="Espace réservé du numéro de diapositive 8">
            <a:extLst>
              <a:ext uri="{FF2B5EF4-FFF2-40B4-BE49-F238E27FC236}">
                <a16:creationId xmlns:a16="http://schemas.microsoft.com/office/drawing/2014/main" id="{2A47BBA2-4F59-4FDA-BA9E-273143AAEF2B}"/>
              </a:ext>
            </a:extLst>
          </p:cNvPr>
          <p:cNvSpPr>
            <a:spLocks noGrp="1"/>
          </p:cNvSpPr>
          <p:nvPr>
            <p:ph type="sldNum" sz="quarter" idx="12"/>
          </p:nvPr>
        </p:nvSpPr>
        <p:spPr/>
        <p:txBody>
          <a:bodyPr/>
          <a:lstStyle/>
          <a:p>
            <a:fld id="{77E71596-5F9D-49C5-9701-16B3CA54319D}" type="slidenum">
              <a:rPr lang="fr-FR" smtClean="0"/>
              <a:pPr/>
              <a:t>18</a:t>
            </a:fld>
            <a:endParaRPr lang="fr-FR" dirty="0"/>
          </a:p>
        </p:txBody>
      </p:sp>
      <p:sp>
        <p:nvSpPr>
          <p:cNvPr id="10" name="ZoneTexte 9">
            <a:extLst>
              <a:ext uri="{FF2B5EF4-FFF2-40B4-BE49-F238E27FC236}">
                <a16:creationId xmlns:a16="http://schemas.microsoft.com/office/drawing/2014/main" id="{4B2BA86F-31D9-46F3-B86C-405A8DF77E57}"/>
              </a:ext>
            </a:extLst>
          </p:cNvPr>
          <p:cNvSpPr txBox="1"/>
          <p:nvPr/>
        </p:nvSpPr>
        <p:spPr>
          <a:xfrm>
            <a:off x="817668" y="2021632"/>
            <a:ext cx="9137438" cy="1323439"/>
          </a:xfrm>
          <a:prstGeom prst="rect">
            <a:avLst/>
          </a:prstGeom>
          <a:noFill/>
        </p:spPr>
        <p:txBody>
          <a:bodyPr wrap="none" rtlCol="0">
            <a:spAutoFit/>
          </a:bodyPr>
          <a:lstStyle/>
          <a:p>
            <a:r>
              <a:rPr lang="en-GB" sz="8000"/>
              <a:t>Additional Materials</a:t>
            </a:r>
          </a:p>
        </p:txBody>
      </p:sp>
    </p:spTree>
    <p:extLst>
      <p:ext uri="{BB962C8B-B14F-4D97-AF65-F5344CB8AC3E}">
        <p14:creationId xmlns:p14="http://schemas.microsoft.com/office/powerpoint/2010/main" val="2633749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PERLE Configuration and parameters </a:t>
            </a:r>
            <a:endParaRPr lang="en-GB" dirty="0">
              <a:solidFill>
                <a:schemeClr val="accent5">
                  <a:lumMod val="75000"/>
                </a:schemeClr>
              </a:solidFill>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19</a:t>
            </a:fld>
            <a:endParaRPr lang="fr-FR" dirty="0"/>
          </a:p>
        </p:txBody>
      </p:sp>
      <p:sp>
        <p:nvSpPr>
          <p:cNvPr id="164" name="Espace réservé du pied de page 2">
            <a:extLst>
              <a:ext uri="{FF2B5EF4-FFF2-40B4-BE49-F238E27FC236}">
                <a16:creationId xmlns:a16="http://schemas.microsoft.com/office/drawing/2014/main" id="{B633083F-FF73-5E4F-A645-B4B6DCB9B339}"/>
              </a:ext>
            </a:extLst>
          </p:cNvPr>
          <p:cNvSpPr>
            <a:spLocks noGrp="1"/>
          </p:cNvSpPr>
          <p:nvPr>
            <p:ph type="ftr" sz="quarter" idx="11"/>
          </p:nvPr>
        </p:nvSpPr>
        <p:spPr>
          <a:xfrm>
            <a:off x="2938116" y="5714820"/>
            <a:ext cx="4896544" cy="322263"/>
          </a:xfrm>
        </p:spPr>
        <p:txBody>
          <a:bodyPr/>
          <a:lstStyle/>
          <a:p>
            <a:r>
              <a:rPr lang="fr-FR">
                <a:latin typeface="+mn-lt"/>
              </a:rPr>
              <a:t>PERLE Collaboration Board PERLE  </a:t>
            </a:r>
            <a:endParaRPr lang="fr-FR" dirty="0">
              <a:latin typeface="+mn-lt"/>
            </a:endParaRPr>
          </a:p>
        </p:txBody>
      </p:sp>
      <p:sp>
        <p:nvSpPr>
          <p:cNvPr id="168" name="Espace réservé de la date 1">
            <a:extLst>
              <a:ext uri="{FF2B5EF4-FFF2-40B4-BE49-F238E27FC236}">
                <a16:creationId xmlns:a16="http://schemas.microsoft.com/office/drawing/2014/main" id="{99E5DAC0-3A5D-7545-82AB-743910CF7CD6}"/>
              </a:ext>
            </a:extLst>
          </p:cNvPr>
          <p:cNvSpPr>
            <a:spLocks noGrp="1"/>
          </p:cNvSpPr>
          <p:nvPr>
            <p:ph type="dt" sz="half" idx="10"/>
          </p:nvPr>
        </p:nvSpPr>
        <p:spPr>
          <a:xfrm>
            <a:off x="201812" y="5714820"/>
            <a:ext cx="2411556" cy="322263"/>
          </a:xfrm>
        </p:spPr>
        <p:txBody>
          <a:bodyPr/>
          <a:lstStyle/>
          <a:p>
            <a:r>
              <a:rPr lang="fr-FR">
                <a:latin typeface="+mn-lt"/>
              </a:rPr>
              <a:t>28/04/2022</a:t>
            </a:r>
            <a:endParaRPr lang="fr-FR" dirty="0">
              <a:latin typeface="+mn-lt"/>
            </a:endParaRPr>
          </a:p>
        </p:txBody>
      </p:sp>
      <p:sp>
        <p:nvSpPr>
          <p:cNvPr id="41" name="ZoneTexte 90">
            <a:extLst>
              <a:ext uri="{FF2B5EF4-FFF2-40B4-BE49-F238E27FC236}">
                <a16:creationId xmlns:a16="http://schemas.microsoft.com/office/drawing/2014/main" id="{162CD636-FC87-E341-A2FE-AA074682CA7A}"/>
              </a:ext>
            </a:extLst>
          </p:cNvPr>
          <p:cNvSpPr txBox="1"/>
          <p:nvPr/>
        </p:nvSpPr>
        <p:spPr>
          <a:xfrm>
            <a:off x="417835" y="1494635"/>
            <a:ext cx="4248472" cy="850617"/>
          </a:xfrm>
          <a:prstGeom prst="rect">
            <a:avLst/>
          </a:prstGeom>
          <a:ln w="12700">
            <a:miter lim="400000"/>
          </a:ln>
          <a:extLst>
            <a:ext uri="{C572A759-6A51-4108-AA02-DFA0A04FC94B}">
              <ma14:wrappingTextBoxFlag xmlns="" xmlns:ma14="http://schemas.microsoft.com/office/mac/drawingml/2011/main" val="1"/>
            </a:ext>
          </a:extLst>
        </p:spPr>
        <p:txBody>
          <a:bodyPr wrap="square" lIns="40396" rIns="40396">
            <a:spAutoFit/>
          </a:bodyPr>
          <a:lstStyle/>
          <a:p>
            <a:pPr marL="285750" indent="-285750">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sz="1400" dirty="0">
                <a:solidFill>
                  <a:schemeClr val="tx1">
                    <a:lumMod val="95000"/>
                    <a:lumOff val="5000"/>
                  </a:schemeClr>
                </a:solidFill>
                <a:latin typeface="+mn-lt"/>
              </a:rPr>
              <a:t>2 Linacs (Four 5-Cell 801.58 MHz SC cavities)</a:t>
            </a:r>
            <a:endParaRPr lang="fr-FR" sz="1400" dirty="0">
              <a:solidFill>
                <a:schemeClr val="tx1">
                  <a:lumMod val="95000"/>
                  <a:lumOff val="5000"/>
                </a:schemeClr>
              </a:solidFill>
              <a:latin typeface="+mn-lt"/>
            </a:endParaRPr>
          </a:p>
          <a:p>
            <a:pPr marL="285750" indent="-285750">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sz="1400" dirty="0">
                <a:solidFill>
                  <a:schemeClr val="tx1">
                    <a:lumMod val="95000"/>
                    <a:lumOff val="5000"/>
                  </a:schemeClr>
                </a:solidFill>
                <a:latin typeface="+mn-lt"/>
              </a:rPr>
              <a:t>3 turns </a:t>
            </a:r>
            <a:r>
              <a:rPr lang="en-US" sz="1400" dirty="0">
                <a:solidFill>
                  <a:schemeClr val="tx1">
                    <a:lumMod val="95000"/>
                    <a:lumOff val="5000"/>
                  </a:schemeClr>
                </a:solidFill>
                <a:latin typeface="+mn-lt"/>
              </a:rPr>
              <a:t>(</a:t>
            </a:r>
            <a:r>
              <a:rPr lang="en-US" sz="1400" dirty="0">
                <a:solidFill>
                  <a:schemeClr val="tx1">
                    <a:lumMod val="95000"/>
                    <a:lumOff val="5000"/>
                  </a:schemeClr>
                </a:solidFill>
                <a:latin typeface="+mn-lt"/>
                <a:sym typeface="Wingdings" pitchFamily="2" charset="2"/>
              </a:rPr>
              <a:t>164</a:t>
            </a:r>
            <a:r>
              <a:rPr sz="1400" dirty="0">
                <a:solidFill>
                  <a:schemeClr val="tx1">
                    <a:lumMod val="95000"/>
                    <a:lumOff val="5000"/>
                  </a:schemeClr>
                </a:solidFill>
                <a:latin typeface="+mn-lt"/>
              </a:rPr>
              <a:t> MeV/turn)</a:t>
            </a:r>
            <a:endParaRPr lang="fr-FR" sz="1400" dirty="0">
              <a:solidFill>
                <a:schemeClr val="tx1">
                  <a:lumMod val="95000"/>
                  <a:lumOff val="5000"/>
                </a:schemeClr>
              </a:solidFill>
              <a:latin typeface="+mn-lt"/>
            </a:endParaRPr>
          </a:p>
          <a:p>
            <a:pPr marL="285750" indent="-285750">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sz="1400" dirty="0">
                <a:solidFill>
                  <a:schemeClr val="tx1">
                    <a:lumMod val="95000"/>
                    <a:lumOff val="5000"/>
                  </a:schemeClr>
                </a:solidFill>
                <a:latin typeface="+mn-lt"/>
              </a:rPr>
              <a:t>Max. beam energy </a:t>
            </a:r>
            <a:r>
              <a:rPr lang="en-US" sz="1400" dirty="0">
                <a:solidFill>
                  <a:schemeClr val="tx1">
                    <a:lumMod val="95000"/>
                    <a:lumOff val="5000"/>
                  </a:schemeClr>
                </a:solidFill>
                <a:latin typeface="+mn-lt"/>
              </a:rPr>
              <a:t>5</a:t>
            </a:r>
            <a:r>
              <a:rPr sz="1400" dirty="0">
                <a:solidFill>
                  <a:schemeClr val="tx1">
                    <a:lumMod val="95000"/>
                    <a:lumOff val="5000"/>
                  </a:schemeClr>
                </a:solidFill>
                <a:latin typeface="+mn-lt"/>
              </a:rPr>
              <a:t>00 MeV</a:t>
            </a:r>
          </a:p>
        </p:txBody>
      </p:sp>
      <p:grpSp>
        <p:nvGrpSpPr>
          <p:cNvPr id="33" name="Groupe 32">
            <a:extLst>
              <a:ext uri="{FF2B5EF4-FFF2-40B4-BE49-F238E27FC236}">
                <a16:creationId xmlns:a16="http://schemas.microsoft.com/office/drawing/2014/main" id="{3BBCF51A-DEE5-7442-AA77-B9DB6CC6E41C}"/>
              </a:ext>
            </a:extLst>
          </p:cNvPr>
          <p:cNvGrpSpPr/>
          <p:nvPr/>
        </p:nvGrpSpPr>
        <p:grpSpPr>
          <a:xfrm>
            <a:off x="1641971" y="2453680"/>
            <a:ext cx="7060418" cy="2808312"/>
            <a:chOff x="1641971" y="2165648"/>
            <a:chExt cx="7060418" cy="2808312"/>
          </a:xfrm>
        </p:grpSpPr>
        <p:pic>
          <p:nvPicPr>
            <p:cNvPr id="3" name="Image 2">
              <a:extLst>
                <a:ext uri="{FF2B5EF4-FFF2-40B4-BE49-F238E27FC236}">
                  <a16:creationId xmlns:a16="http://schemas.microsoft.com/office/drawing/2014/main" id="{8510505F-E1BD-534A-92EB-12A979D9D0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7995" y="2165648"/>
              <a:ext cx="6656396" cy="2808312"/>
            </a:xfrm>
            <a:prstGeom prst="rect">
              <a:avLst/>
            </a:prstGeom>
          </p:spPr>
        </p:pic>
        <p:sp>
          <p:nvSpPr>
            <p:cNvPr id="14" name="Rectangle : coins arrondis 13">
              <a:extLst>
                <a:ext uri="{FF2B5EF4-FFF2-40B4-BE49-F238E27FC236}">
                  <a16:creationId xmlns:a16="http://schemas.microsoft.com/office/drawing/2014/main" id="{41AFCC78-BEF0-3E48-9362-BB45BBE067DC}"/>
                </a:ext>
              </a:extLst>
            </p:cNvPr>
            <p:cNvSpPr/>
            <p:nvPr/>
          </p:nvSpPr>
          <p:spPr>
            <a:xfrm rot="613983">
              <a:off x="3680784" y="4081730"/>
              <a:ext cx="532035" cy="244158"/>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accent6">
                      <a:lumMod val="75000"/>
                    </a:schemeClr>
                  </a:solidFill>
                </a:rPr>
                <a:t>Dump</a:t>
              </a:r>
            </a:p>
          </p:txBody>
        </p:sp>
        <p:sp>
          <p:nvSpPr>
            <p:cNvPr id="23" name="TextBox 13">
              <a:extLst>
                <a:ext uri="{FF2B5EF4-FFF2-40B4-BE49-F238E27FC236}">
                  <a16:creationId xmlns:a16="http://schemas.microsoft.com/office/drawing/2014/main" id="{59D5FED0-2BCE-3C41-B76A-10E8AFAF11B9}"/>
                </a:ext>
              </a:extLst>
            </p:cNvPr>
            <p:cNvSpPr txBox="1"/>
            <p:nvPr/>
          </p:nvSpPr>
          <p:spPr>
            <a:xfrm rot="748274">
              <a:off x="5838447" y="3153014"/>
              <a:ext cx="860770" cy="2184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solidFill>
                    <a:schemeClr val="accent5">
                      <a:lumMod val="75000"/>
                    </a:schemeClr>
                  </a:solidFill>
                </a:rPr>
                <a:t>D</a:t>
              </a:r>
              <a:r>
                <a:rPr sz="800" dirty="0">
                  <a:solidFill>
                    <a:schemeClr val="accent5">
                      <a:lumMod val="75000"/>
                    </a:schemeClr>
                  </a:solidFill>
                  <a:latin typeface="Arial Unicode MS"/>
                  <a:ea typeface="Arial Unicode MS"/>
                  <a:cs typeface="Arial Unicode MS"/>
                  <a:sym typeface="Arial Unicode MS"/>
                </a:rPr>
                <a:t>E = </a:t>
              </a:r>
              <a:r>
                <a:rPr lang="en-US" sz="800" dirty="0">
                  <a:solidFill>
                    <a:schemeClr val="accent5">
                      <a:lumMod val="75000"/>
                    </a:schemeClr>
                  </a:solidFill>
                  <a:latin typeface="Arial Unicode MS"/>
                  <a:ea typeface="Arial Unicode MS"/>
                  <a:cs typeface="Arial Unicode MS"/>
                  <a:sym typeface="Arial Unicode MS"/>
                </a:rPr>
                <a:t>82.2</a:t>
              </a:r>
              <a:r>
                <a:rPr sz="800" dirty="0">
                  <a:solidFill>
                    <a:schemeClr val="accent5">
                      <a:lumMod val="75000"/>
                    </a:schemeClr>
                  </a:solidFill>
                  <a:latin typeface="Arial Unicode MS"/>
                  <a:ea typeface="Arial Unicode MS"/>
                  <a:cs typeface="Arial Unicode MS"/>
                  <a:sym typeface="Arial Unicode MS"/>
                </a:rPr>
                <a:t> </a:t>
              </a:r>
              <a:r>
                <a:rPr sz="800" dirty="0">
                  <a:solidFill>
                    <a:schemeClr val="accent5">
                      <a:lumMod val="75000"/>
                    </a:schemeClr>
                  </a:solidFill>
                  <a:latin typeface="+mn-lt"/>
                  <a:ea typeface="Arial Unicode MS"/>
                  <a:cs typeface="Arial Unicode MS"/>
                  <a:sym typeface="Arial Unicode MS"/>
                </a:rPr>
                <a:t>MeV</a:t>
              </a:r>
            </a:p>
          </p:txBody>
        </p:sp>
        <p:sp>
          <p:nvSpPr>
            <p:cNvPr id="24" name="TextBox 13">
              <a:extLst>
                <a:ext uri="{FF2B5EF4-FFF2-40B4-BE49-F238E27FC236}">
                  <a16:creationId xmlns:a16="http://schemas.microsoft.com/office/drawing/2014/main" id="{10352098-7348-A946-97FE-216C3A446C96}"/>
                </a:ext>
              </a:extLst>
            </p:cNvPr>
            <p:cNvSpPr txBox="1"/>
            <p:nvPr/>
          </p:nvSpPr>
          <p:spPr>
            <a:xfrm rot="748274">
              <a:off x="4872229" y="4377150"/>
              <a:ext cx="860770" cy="2184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solidFill>
                    <a:schemeClr val="accent5">
                      <a:lumMod val="75000"/>
                    </a:schemeClr>
                  </a:solidFill>
                </a:rPr>
                <a:t>D</a:t>
              </a:r>
              <a:r>
                <a:rPr sz="800" dirty="0">
                  <a:solidFill>
                    <a:schemeClr val="accent5">
                      <a:lumMod val="75000"/>
                    </a:schemeClr>
                  </a:solidFill>
                  <a:latin typeface="Arial Unicode MS"/>
                  <a:ea typeface="Arial Unicode MS"/>
                  <a:cs typeface="Arial Unicode MS"/>
                  <a:sym typeface="Arial Unicode MS"/>
                </a:rPr>
                <a:t>E = </a:t>
              </a:r>
              <a:r>
                <a:rPr lang="en-US" sz="800" dirty="0">
                  <a:solidFill>
                    <a:schemeClr val="accent5">
                      <a:lumMod val="75000"/>
                    </a:schemeClr>
                  </a:solidFill>
                  <a:latin typeface="Arial Unicode MS"/>
                  <a:ea typeface="Arial Unicode MS"/>
                  <a:cs typeface="Arial Unicode MS"/>
                  <a:sym typeface="Arial Unicode MS"/>
                </a:rPr>
                <a:t>82.2</a:t>
              </a:r>
              <a:r>
                <a:rPr sz="800" dirty="0">
                  <a:solidFill>
                    <a:schemeClr val="accent5">
                      <a:lumMod val="75000"/>
                    </a:schemeClr>
                  </a:solidFill>
                  <a:latin typeface="Arial Unicode MS"/>
                  <a:ea typeface="Arial Unicode MS"/>
                  <a:cs typeface="Arial Unicode MS"/>
                  <a:sym typeface="Arial Unicode MS"/>
                </a:rPr>
                <a:t> </a:t>
              </a:r>
              <a:r>
                <a:rPr sz="800" dirty="0">
                  <a:solidFill>
                    <a:schemeClr val="accent5">
                      <a:lumMod val="75000"/>
                    </a:schemeClr>
                  </a:solidFill>
                  <a:latin typeface="+mn-lt"/>
                  <a:ea typeface="Arial Unicode MS"/>
                  <a:cs typeface="Arial Unicode MS"/>
                  <a:sym typeface="Arial Unicode MS"/>
                </a:rPr>
                <a:t>MeV</a:t>
              </a:r>
            </a:p>
          </p:txBody>
        </p:sp>
        <p:sp>
          <p:nvSpPr>
            <p:cNvPr id="25" name="TextBox 12">
              <a:extLst>
                <a:ext uri="{FF2B5EF4-FFF2-40B4-BE49-F238E27FC236}">
                  <a16:creationId xmlns:a16="http://schemas.microsoft.com/office/drawing/2014/main" id="{7C521DC2-C15E-0348-B44E-F623B4F1B382}"/>
                </a:ext>
              </a:extLst>
            </p:cNvPr>
            <p:cNvSpPr txBox="1"/>
            <p:nvPr/>
          </p:nvSpPr>
          <p:spPr>
            <a:xfrm rot="3282304">
              <a:off x="4780876" y="2881470"/>
              <a:ext cx="472568" cy="217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pPr algn="ctr"/>
              <a:r>
                <a:rPr lang="en-US" sz="800" dirty="0">
                  <a:solidFill>
                    <a:schemeClr val="accent5">
                      <a:lumMod val="75000"/>
                    </a:schemeClr>
                  </a:solidFill>
                </a:rPr>
                <a:t>7</a:t>
              </a:r>
              <a:r>
                <a:rPr sz="800" dirty="0">
                  <a:solidFill>
                    <a:schemeClr val="accent5">
                      <a:lumMod val="75000"/>
                    </a:schemeClr>
                  </a:solidFill>
                </a:rPr>
                <a:t> MeV</a:t>
              </a:r>
            </a:p>
          </p:txBody>
        </p:sp>
        <p:sp>
          <p:nvSpPr>
            <p:cNvPr id="26" name="Rectangle : coins arrondis 25">
              <a:extLst>
                <a:ext uri="{FF2B5EF4-FFF2-40B4-BE49-F238E27FC236}">
                  <a16:creationId xmlns:a16="http://schemas.microsoft.com/office/drawing/2014/main" id="{C46C0BE4-9652-2142-B2A2-A7CCCC6411CB}"/>
                </a:ext>
              </a:extLst>
            </p:cNvPr>
            <p:cNvSpPr/>
            <p:nvPr/>
          </p:nvSpPr>
          <p:spPr>
            <a:xfrm rot="2217562">
              <a:off x="4233038" y="2606450"/>
              <a:ext cx="653649" cy="244158"/>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accent1">
                      <a:lumMod val="50000"/>
                    </a:schemeClr>
                  </a:solidFill>
                </a:rPr>
                <a:t>Injector</a:t>
              </a:r>
            </a:p>
          </p:txBody>
        </p:sp>
        <p:cxnSp>
          <p:nvCxnSpPr>
            <p:cNvPr id="18" name="Connecteur droit avec flèche 17">
              <a:extLst>
                <a:ext uri="{FF2B5EF4-FFF2-40B4-BE49-F238E27FC236}">
                  <a16:creationId xmlns:a16="http://schemas.microsoft.com/office/drawing/2014/main" id="{399C2046-A674-6848-B3F5-0277B3EB1272}"/>
                </a:ext>
              </a:extLst>
            </p:cNvPr>
            <p:cNvCxnSpPr>
              <a:cxnSpLocks/>
              <a:stCxn id="26" idx="3"/>
            </p:cNvCxnSpPr>
            <p:nvPr/>
          </p:nvCxnSpPr>
          <p:spPr>
            <a:xfrm>
              <a:off x="4821016" y="2925032"/>
              <a:ext cx="205331" cy="337188"/>
            </a:xfrm>
            <a:prstGeom prst="straightConnector1">
              <a:avLst/>
            </a:prstGeom>
            <a:ln>
              <a:headEnd type="none"/>
              <a:tailEnd type="stealth"/>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56E4B663-72D5-114B-BF73-50154CE59299}"/>
                </a:ext>
              </a:extLst>
            </p:cNvPr>
            <p:cNvCxnSpPr>
              <a:cxnSpLocks/>
              <a:endCxn id="14" idx="3"/>
            </p:cNvCxnSpPr>
            <p:nvPr/>
          </p:nvCxnSpPr>
          <p:spPr>
            <a:xfrm flipH="1">
              <a:off x="4208588" y="4034363"/>
              <a:ext cx="612428" cy="21670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12">
              <a:extLst>
                <a:ext uri="{FF2B5EF4-FFF2-40B4-BE49-F238E27FC236}">
                  <a16:creationId xmlns:a16="http://schemas.microsoft.com/office/drawing/2014/main" id="{E343CA8E-83D6-9F4D-B279-EF604C992D90}"/>
                </a:ext>
              </a:extLst>
            </p:cNvPr>
            <p:cNvSpPr txBox="1"/>
            <p:nvPr/>
          </p:nvSpPr>
          <p:spPr>
            <a:xfrm rot="20460468">
              <a:off x="4327928" y="4175426"/>
              <a:ext cx="472568" cy="217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pPr algn="ctr"/>
              <a:r>
                <a:rPr lang="en-US" sz="800" dirty="0">
                  <a:solidFill>
                    <a:schemeClr val="accent6">
                      <a:lumMod val="75000"/>
                    </a:schemeClr>
                  </a:solidFill>
                </a:rPr>
                <a:t>7</a:t>
              </a:r>
              <a:r>
                <a:rPr sz="800" dirty="0">
                  <a:solidFill>
                    <a:schemeClr val="accent6">
                      <a:lumMod val="75000"/>
                    </a:schemeClr>
                  </a:solidFill>
                </a:rPr>
                <a:t> MeV</a:t>
              </a:r>
            </a:p>
          </p:txBody>
        </p:sp>
        <p:sp>
          <p:nvSpPr>
            <p:cNvPr id="38" name="TextBox 21">
              <a:extLst>
                <a:ext uri="{FF2B5EF4-FFF2-40B4-BE49-F238E27FC236}">
                  <a16:creationId xmlns:a16="http://schemas.microsoft.com/office/drawing/2014/main" id="{9546601D-EC68-7543-80F0-D3E5D210454A}"/>
                </a:ext>
              </a:extLst>
            </p:cNvPr>
            <p:cNvSpPr txBox="1"/>
            <p:nvPr/>
          </p:nvSpPr>
          <p:spPr>
            <a:xfrm>
              <a:off x="2376153" y="2434477"/>
              <a:ext cx="665499" cy="219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solidFill>
                    <a:schemeClr val="tx1">
                      <a:lumMod val="95000"/>
                      <a:lumOff val="5000"/>
                    </a:schemeClr>
                  </a:solidFill>
                </a:rPr>
                <a:t>D</a:t>
              </a:r>
              <a:r>
                <a:rPr sz="800" dirty="0">
                  <a:solidFill>
                    <a:schemeClr val="tx1">
                      <a:lumMod val="95000"/>
                      <a:lumOff val="5000"/>
                    </a:schemeClr>
                  </a:solidFill>
                  <a:latin typeface="Arial Unicode MS"/>
                  <a:ea typeface="Arial Unicode MS"/>
                  <a:cs typeface="Arial Unicode MS"/>
                  <a:sym typeface="Arial Unicode MS"/>
                </a:rPr>
                <a:t>C = </a:t>
              </a:r>
              <a:r>
                <a:rPr sz="800" dirty="0" err="1">
                  <a:solidFill>
                    <a:schemeClr val="tx1">
                      <a:lumMod val="95000"/>
                      <a:lumOff val="5000"/>
                    </a:schemeClr>
                  </a:solidFill>
                </a:rPr>
                <a:t>l</a:t>
              </a:r>
              <a:r>
                <a:rPr sz="800" baseline="-25000" dirty="0" err="1">
                  <a:solidFill>
                    <a:schemeClr val="tx1">
                      <a:lumMod val="95000"/>
                      <a:lumOff val="5000"/>
                    </a:schemeClr>
                  </a:solidFill>
                  <a:latin typeface="Arial"/>
                  <a:ea typeface="Arial"/>
                  <a:cs typeface="Arial"/>
                  <a:sym typeface="Arial"/>
                </a:rPr>
                <a:t>RF</a:t>
              </a:r>
              <a:r>
                <a:rPr sz="800" dirty="0">
                  <a:solidFill>
                    <a:schemeClr val="tx1">
                      <a:lumMod val="95000"/>
                      <a:lumOff val="5000"/>
                    </a:schemeClr>
                  </a:solidFill>
                  <a:latin typeface="Arial Unicode MS"/>
                  <a:ea typeface="Arial Unicode MS"/>
                  <a:cs typeface="Arial Unicode MS"/>
                  <a:sym typeface="Arial Unicode MS"/>
                </a:rPr>
                <a:t>/2</a:t>
              </a:r>
            </a:p>
          </p:txBody>
        </p:sp>
        <p:sp>
          <p:nvSpPr>
            <p:cNvPr id="31" name="ZoneTexte 30">
              <a:extLst>
                <a:ext uri="{FF2B5EF4-FFF2-40B4-BE49-F238E27FC236}">
                  <a16:creationId xmlns:a16="http://schemas.microsoft.com/office/drawing/2014/main" id="{2E6644A3-1DCD-A34F-9CB8-13DBB6BF9243}"/>
                </a:ext>
              </a:extLst>
            </p:cNvPr>
            <p:cNvSpPr txBox="1"/>
            <p:nvPr/>
          </p:nvSpPr>
          <p:spPr>
            <a:xfrm>
              <a:off x="7834660" y="3544833"/>
              <a:ext cx="867729" cy="276999"/>
            </a:xfrm>
            <a:prstGeom prst="rect">
              <a:avLst/>
            </a:prstGeom>
            <a:noFill/>
          </p:spPr>
          <p:txBody>
            <a:bodyPr wrap="square" rtlCol="0">
              <a:spAutoFit/>
            </a:bodyPr>
            <a:lstStyle/>
            <a:p>
              <a:r>
                <a:rPr lang="fr-FR" sz="1200" dirty="0">
                  <a:latin typeface="+mn-lt"/>
                </a:rPr>
                <a:t>Arcs 1:3:5</a:t>
              </a:r>
            </a:p>
          </p:txBody>
        </p:sp>
        <p:sp>
          <p:nvSpPr>
            <p:cNvPr id="40" name="ZoneTexte 39">
              <a:extLst>
                <a:ext uri="{FF2B5EF4-FFF2-40B4-BE49-F238E27FC236}">
                  <a16:creationId xmlns:a16="http://schemas.microsoft.com/office/drawing/2014/main" id="{2078AEB9-DBBC-7749-938D-965A1CEB3AE2}"/>
                </a:ext>
              </a:extLst>
            </p:cNvPr>
            <p:cNvSpPr txBox="1"/>
            <p:nvPr/>
          </p:nvSpPr>
          <p:spPr>
            <a:xfrm>
              <a:off x="1745639" y="3534925"/>
              <a:ext cx="867729" cy="276999"/>
            </a:xfrm>
            <a:prstGeom prst="rect">
              <a:avLst/>
            </a:prstGeom>
            <a:noFill/>
          </p:spPr>
          <p:txBody>
            <a:bodyPr wrap="square" rtlCol="0">
              <a:spAutoFit/>
            </a:bodyPr>
            <a:lstStyle/>
            <a:p>
              <a:r>
                <a:rPr lang="fr-FR" sz="1200" dirty="0">
                  <a:latin typeface="+mn-lt"/>
                </a:rPr>
                <a:t>Arcs 2:4:6</a:t>
              </a:r>
            </a:p>
          </p:txBody>
        </p:sp>
        <p:sp>
          <p:nvSpPr>
            <p:cNvPr id="32" name="ZoneTexte 31">
              <a:extLst>
                <a:ext uri="{FF2B5EF4-FFF2-40B4-BE49-F238E27FC236}">
                  <a16:creationId xmlns:a16="http://schemas.microsoft.com/office/drawing/2014/main" id="{35733753-03CB-A04B-BCE5-20B018C57A3D}"/>
                </a:ext>
              </a:extLst>
            </p:cNvPr>
            <p:cNvSpPr txBox="1"/>
            <p:nvPr/>
          </p:nvSpPr>
          <p:spPr>
            <a:xfrm>
              <a:off x="1641971" y="4613920"/>
              <a:ext cx="3149978" cy="338554"/>
            </a:xfrm>
            <a:prstGeom prst="rect">
              <a:avLst/>
            </a:prstGeom>
            <a:noFill/>
          </p:spPr>
          <p:txBody>
            <a:bodyPr wrap="square" rtlCol="0">
              <a:spAutoFit/>
            </a:bodyPr>
            <a:lstStyle/>
            <a:p>
              <a:r>
                <a:rPr lang="fr-FR" sz="1600" u="sng" dirty="0" err="1">
                  <a:latin typeface="+mn-lt"/>
                </a:rPr>
                <a:t>Footprint</a:t>
              </a:r>
              <a:r>
                <a:rPr lang="fr-FR" sz="1600" u="sng" dirty="0">
                  <a:latin typeface="+mn-lt"/>
                </a:rPr>
                <a:t>: 31.5 x 5.5 x 0.9</a:t>
              </a:r>
            </a:p>
          </p:txBody>
        </p:sp>
      </p:grpSp>
      <p:pic>
        <p:nvPicPr>
          <p:cNvPr id="43" name="Picture 457">
            <a:extLst>
              <a:ext uri="{FF2B5EF4-FFF2-40B4-BE49-F238E27FC236}">
                <a16:creationId xmlns:a16="http://schemas.microsoft.com/office/drawing/2014/main" id="{2469654E-5F33-344F-BD08-3BC012279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1051" y="1149126"/>
            <a:ext cx="2245456" cy="1376562"/>
          </a:xfrm>
          <a:prstGeom prst="rect">
            <a:avLst/>
          </a:prstGeom>
          <a:ln>
            <a:solidFill>
              <a:schemeClr val="accent1">
                <a:lumMod val="50000"/>
              </a:schemeClr>
            </a:solidFill>
          </a:ln>
        </p:spPr>
      </p:pic>
      <p:cxnSp>
        <p:nvCxnSpPr>
          <p:cNvPr id="35" name="Connecteur droit avec flèche 34">
            <a:extLst>
              <a:ext uri="{FF2B5EF4-FFF2-40B4-BE49-F238E27FC236}">
                <a16:creationId xmlns:a16="http://schemas.microsoft.com/office/drawing/2014/main" id="{F28F9D21-8410-7C41-9C88-F4D651225C70}"/>
              </a:ext>
            </a:extLst>
          </p:cNvPr>
          <p:cNvCxnSpPr>
            <a:cxnSpLocks/>
            <a:stCxn id="43" idx="2"/>
            <a:endCxn id="26" idx="0"/>
          </p:cNvCxnSpPr>
          <p:nvPr/>
        </p:nvCxnSpPr>
        <p:spPr>
          <a:xfrm flipH="1">
            <a:off x="4633263" y="2525688"/>
            <a:ext cx="710516" cy="393325"/>
          </a:xfrm>
          <a:prstGeom prst="straightConnector1">
            <a:avLst/>
          </a:prstGeom>
          <a:ln>
            <a:solidFill>
              <a:schemeClr val="accent1">
                <a:lumMod val="50000"/>
              </a:schemeClr>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47" name="Tableau 46">
            <a:extLst>
              <a:ext uri="{FF2B5EF4-FFF2-40B4-BE49-F238E27FC236}">
                <a16:creationId xmlns:a16="http://schemas.microsoft.com/office/drawing/2014/main" id="{0F9A3308-CF38-EF41-98C9-EB2CB8986BCE}"/>
              </a:ext>
            </a:extLst>
          </p:cNvPr>
          <p:cNvGraphicFramePr>
            <a:graphicFrameLocks noGrp="1"/>
          </p:cNvGraphicFramePr>
          <p:nvPr/>
        </p:nvGraphicFramePr>
        <p:xfrm>
          <a:off x="6898555" y="1301552"/>
          <a:ext cx="3493081" cy="2135180"/>
        </p:xfrm>
        <a:graphic>
          <a:graphicData uri="http://schemas.openxmlformats.org/drawingml/2006/table">
            <a:tbl>
              <a:tblPr firstRow="1" firstCol="1" bandRow="1"/>
              <a:tblGrid>
                <a:gridCol w="1728192">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972801">
                  <a:extLst>
                    <a:ext uri="{9D8B030D-6E8A-4147-A177-3AD203B41FA5}">
                      <a16:colId xmlns:a16="http://schemas.microsoft.com/office/drawing/2014/main" val="20002"/>
                    </a:ext>
                  </a:extLst>
                </a:gridCol>
              </a:tblGrid>
              <a:tr h="256640">
                <a:tc>
                  <a:txBody>
                    <a:bodyPr/>
                    <a:lstStyle/>
                    <a:p>
                      <a:pPr algn="l">
                        <a:spcAft>
                          <a:spcPts val="0"/>
                        </a:spcAft>
                      </a:pPr>
                      <a:r>
                        <a:rPr lang="en-GB" sz="1300" b="0" dirty="0">
                          <a:effectLst/>
                          <a:latin typeface="Arial" charset="0"/>
                          <a:ea typeface="Arial" charset="0"/>
                          <a:cs typeface="Arial" charset="0"/>
                        </a:rPr>
                        <a:t>Target Parameter</a:t>
                      </a:r>
                      <a:endParaRPr lang="fr-FR" sz="13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300" b="0" dirty="0">
                          <a:effectLst/>
                          <a:latin typeface="Arial" charset="0"/>
                          <a:ea typeface="Arial" charset="0"/>
                          <a:cs typeface="Arial" charset="0"/>
                        </a:rPr>
                        <a:t>Unit</a:t>
                      </a:r>
                      <a:endParaRPr lang="fr-FR" sz="13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300" b="0" dirty="0">
                          <a:effectLst/>
                          <a:latin typeface="Arial" charset="0"/>
                          <a:ea typeface="Arial" charset="0"/>
                          <a:cs typeface="Arial" charset="0"/>
                        </a:rPr>
                        <a:t>Value</a:t>
                      </a:r>
                      <a:endParaRPr lang="fr-FR" sz="13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44093">
                <a:tc>
                  <a:txBody>
                    <a:bodyPr/>
                    <a:lstStyle/>
                    <a:p>
                      <a:pPr algn="l">
                        <a:spcAft>
                          <a:spcPts val="0"/>
                        </a:spcAft>
                      </a:pPr>
                      <a:r>
                        <a:rPr lang="en-GB" sz="1100" b="0" dirty="0">
                          <a:effectLst/>
                          <a:latin typeface="+mn-lt"/>
                          <a:ea typeface="Arial" charset="0"/>
                          <a:cs typeface="Arial" charset="0"/>
                        </a:rPr>
                        <a:t>Injection energy</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MeV</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7</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85921">
                <a:tc>
                  <a:txBody>
                    <a:bodyPr/>
                    <a:lstStyle/>
                    <a:p>
                      <a:pPr algn="l">
                        <a:spcAft>
                          <a:spcPts val="0"/>
                        </a:spcAft>
                      </a:pPr>
                      <a:r>
                        <a:rPr lang="en-GB" sz="1100" b="0" dirty="0">
                          <a:effectLst/>
                          <a:latin typeface="+mn-lt"/>
                          <a:ea typeface="Arial" charset="0"/>
                          <a:cs typeface="Arial" charset="0"/>
                        </a:rPr>
                        <a:t>Electron beam energy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MeV</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44093">
                <a:tc>
                  <a:txBody>
                    <a:bodyPr/>
                    <a:lstStyle/>
                    <a:p>
                      <a:pPr algn="l">
                        <a:spcAft>
                          <a:spcPts val="0"/>
                        </a:spcAft>
                      </a:pPr>
                      <a:r>
                        <a:rPr lang="en-GB" sz="1100" b="0" dirty="0">
                          <a:effectLst/>
                          <a:latin typeface="+mn-lt"/>
                          <a:ea typeface="Arial" charset="0"/>
                          <a:cs typeface="Arial" charset="0"/>
                        </a:rPr>
                        <a:t>Normalised Emittance </a:t>
                      </a:r>
                      <a:r>
                        <a:rPr lang="en-GB" sz="1100" b="0" dirty="0" err="1">
                          <a:effectLst/>
                          <a:latin typeface="+mn-lt"/>
                          <a:ea typeface="Arial" charset="0"/>
                          <a:cs typeface="Arial" charset="0"/>
                        </a:rPr>
                        <a:t>γε</a:t>
                      </a:r>
                      <a:r>
                        <a:rPr lang="en-GB" sz="1100" b="0" baseline="-25000" dirty="0" err="1">
                          <a:effectLst/>
                          <a:latin typeface="+mn-lt"/>
                          <a:ea typeface="Arial" charset="0"/>
                          <a:cs typeface="Arial" charset="0"/>
                        </a:rPr>
                        <a:t>x,y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mm mrad</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6</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164250">
                <a:tc>
                  <a:txBody>
                    <a:bodyPr/>
                    <a:lstStyle/>
                    <a:p>
                      <a:pPr algn="l">
                        <a:spcAft>
                          <a:spcPts val="0"/>
                        </a:spcAft>
                      </a:pPr>
                      <a:r>
                        <a:rPr lang="en-GB" sz="1100" b="0" dirty="0">
                          <a:effectLst/>
                          <a:latin typeface="+mn-lt"/>
                          <a:ea typeface="Arial" charset="0"/>
                          <a:cs typeface="Arial" charset="0"/>
                        </a:rPr>
                        <a:t>Average beam current</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mA</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24702">
                <a:tc>
                  <a:txBody>
                    <a:bodyPr/>
                    <a:lstStyle/>
                    <a:p>
                      <a:pPr algn="l">
                        <a:spcAft>
                          <a:spcPts val="0"/>
                        </a:spcAft>
                      </a:pPr>
                      <a:r>
                        <a:rPr lang="en-GB" sz="1100" b="0" dirty="0">
                          <a:effectLst/>
                          <a:latin typeface="+mn-lt"/>
                          <a:ea typeface="Arial" charset="0"/>
                          <a:cs typeface="Arial" charset="0"/>
                        </a:rPr>
                        <a:t>Bunch charge</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pC</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164250">
                <a:tc>
                  <a:txBody>
                    <a:bodyPr/>
                    <a:lstStyle/>
                    <a:p>
                      <a:pPr algn="l">
                        <a:spcAft>
                          <a:spcPts val="0"/>
                        </a:spcAft>
                      </a:pPr>
                      <a:r>
                        <a:rPr lang="en-GB" sz="1100" b="0" dirty="0">
                          <a:effectLst/>
                          <a:latin typeface="+mn-lt"/>
                          <a:ea typeface="Arial" charset="0"/>
                          <a:cs typeface="Arial" charset="0"/>
                        </a:rPr>
                        <a:t>Bunch length</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mm</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3</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38390">
                <a:tc>
                  <a:txBody>
                    <a:bodyPr/>
                    <a:lstStyle/>
                    <a:p>
                      <a:pPr algn="l">
                        <a:spcAft>
                          <a:spcPts val="0"/>
                        </a:spcAft>
                      </a:pPr>
                      <a:r>
                        <a:rPr lang="en-GB" sz="1100" b="0" dirty="0">
                          <a:effectLst/>
                          <a:latin typeface="+mn-lt"/>
                          <a:ea typeface="Arial" charset="0"/>
                          <a:cs typeface="Arial" charset="0"/>
                        </a:rPr>
                        <a:t>Bunch spacing</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ns</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25</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169383">
                <a:tc>
                  <a:txBody>
                    <a:bodyPr/>
                    <a:lstStyle/>
                    <a:p>
                      <a:pPr algn="l">
                        <a:spcAft>
                          <a:spcPts val="0"/>
                        </a:spcAft>
                      </a:pPr>
                      <a:r>
                        <a:rPr lang="en-GB" sz="1100" b="0" dirty="0">
                          <a:effectLst/>
                          <a:latin typeface="+mn-lt"/>
                          <a:ea typeface="Arial" charset="0"/>
                          <a:cs typeface="Arial" charset="0"/>
                        </a:rPr>
                        <a:t>RF frequency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MHz</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801.58</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36678">
                <a:tc>
                  <a:txBody>
                    <a:bodyPr/>
                    <a:lstStyle/>
                    <a:p>
                      <a:pPr algn="l">
                        <a:spcAft>
                          <a:spcPts val="0"/>
                        </a:spcAft>
                      </a:pPr>
                      <a:r>
                        <a:rPr lang="en-GB" sz="1100" b="0" dirty="0">
                          <a:effectLst/>
                          <a:latin typeface="+mn-lt"/>
                          <a:ea typeface="Arial" charset="0"/>
                          <a:cs typeface="Arial" charset="0"/>
                        </a:rPr>
                        <a:t>Duty factor</a:t>
                      </a:r>
                      <a:endParaRPr lang="fr-FR" sz="1100" b="0" dirty="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a:effectLst/>
                          <a:latin typeface="+mn-lt"/>
                          <a:ea typeface="Arial" charset="0"/>
                          <a:cs typeface="Arial" charset="0"/>
                        </a:rPr>
                        <a:t> </a:t>
                      </a:r>
                      <a:endParaRPr lang="fr-FR" sz="1100" b="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CW</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5" name="ZoneTexte 4">
            <a:extLst>
              <a:ext uri="{FF2B5EF4-FFF2-40B4-BE49-F238E27FC236}">
                <a16:creationId xmlns:a16="http://schemas.microsoft.com/office/drawing/2014/main" id="{13F03D17-08B3-4658-9623-BA37BCDFB28F}"/>
              </a:ext>
            </a:extLst>
          </p:cNvPr>
          <p:cNvSpPr txBox="1"/>
          <p:nvPr/>
        </p:nvSpPr>
        <p:spPr>
          <a:xfrm>
            <a:off x="6754539" y="5261992"/>
            <a:ext cx="2494786" cy="338554"/>
          </a:xfrm>
          <a:prstGeom prst="rect">
            <a:avLst/>
          </a:prstGeom>
          <a:noFill/>
        </p:spPr>
        <p:txBody>
          <a:bodyPr wrap="none" rtlCol="0">
            <a:spAutoFit/>
          </a:bodyPr>
          <a:lstStyle/>
          <a:p>
            <a:r>
              <a:rPr lang="en-GB" sz="1600" i="1" u="sng">
                <a:solidFill>
                  <a:schemeClr val="accent1">
                    <a:lumMod val="75000"/>
                  </a:schemeClr>
                </a:solidFill>
                <a:latin typeface="+mn-lt"/>
              </a:rPr>
              <a:t>Courtesy to Rodolphe Marie</a:t>
            </a:r>
          </a:p>
        </p:txBody>
      </p:sp>
    </p:spTree>
    <p:extLst>
      <p:ext uri="{BB962C8B-B14F-4D97-AF65-F5344CB8AC3E}">
        <p14:creationId xmlns:p14="http://schemas.microsoft.com/office/powerpoint/2010/main" val="2830012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6849-A29E-4079-BDB3-409AC6C21A4D}"/>
              </a:ext>
            </a:extLst>
          </p:cNvPr>
          <p:cNvSpPr>
            <a:spLocks noGrp="1"/>
          </p:cNvSpPr>
          <p:nvPr>
            <p:ph type="title"/>
          </p:nvPr>
        </p:nvSpPr>
        <p:spPr>
          <a:xfrm>
            <a:off x="1497955" y="176465"/>
            <a:ext cx="6696744" cy="432048"/>
          </a:xfrm>
        </p:spPr>
        <p:txBody>
          <a:bodyPr>
            <a:normAutofit/>
          </a:bodyPr>
          <a:lstStyle/>
          <a:p>
            <a:r>
              <a:rPr lang="en-US" dirty="0">
                <a:solidFill>
                  <a:schemeClr val="accent5">
                    <a:lumMod val="75000"/>
                  </a:schemeClr>
                </a:solidFill>
                <a:latin typeface="+mn-lt"/>
              </a:rPr>
              <a:t>A brief history of the effort over the past 4 years</a:t>
            </a:r>
            <a:endParaRPr lang="en-AU" dirty="0">
              <a:solidFill>
                <a:schemeClr val="accent5">
                  <a:lumMod val="75000"/>
                </a:schemeClr>
              </a:solidFill>
              <a:latin typeface="+mn-lt"/>
            </a:endParaRPr>
          </a:p>
        </p:txBody>
      </p:sp>
      <p:sp>
        <p:nvSpPr>
          <p:cNvPr id="7" name="Espace réservé de la date 6">
            <a:extLst>
              <a:ext uri="{FF2B5EF4-FFF2-40B4-BE49-F238E27FC236}">
                <a16:creationId xmlns:a16="http://schemas.microsoft.com/office/drawing/2014/main" id="{2E5B5B1F-FCFB-428B-B8D7-9D5FDAE00B25}"/>
              </a:ext>
            </a:extLst>
          </p:cNvPr>
          <p:cNvSpPr>
            <a:spLocks noGrp="1"/>
          </p:cNvSpPr>
          <p:nvPr>
            <p:ph type="dt" sz="half" idx="10"/>
          </p:nvPr>
        </p:nvSpPr>
        <p:spPr/>
        <p:txBody>
          <a:bodyPr/>
          <a:lstStyle/>
          <a:p>
            <a:r>
              <a:rPr lang="fr-FR">
                <a:latin typeface="+mn-lt"/>
              </a:rPr>
              <a:t>06/04/2022</a:t>
            </a:r>
            <a:endParaRPr lang="en-AU">
              <a:latin typeface="+mn-lt"/>
            </a:endParaRPr>
          </a:p>
        </p:txBody>
      </p:sp>
      <p:sp>
        <p:nvSpPr>
          <p:cNvPr id="8" name="Espace réservé du pied de page 7">
            <a:extLst>
              <a:ext uri="{FF2B5EF4-FFF2-40B4-BE49-F238E27FC236}">
                <a16:creationId xmlns:a16="http://schemas.microsoft.com/office/drawing/2014/main" id="{9FEC05A7-FBA4-4845-A362-ED665E6CDCAA}"/>
              </a:ext>
            </a:extLst>
          </p:cNvPr>
          <p:cNvSpPr>
            <a:spLocks noGrp="1"/>
          </p:cNvSpPr>
          <p:nvPr>
            <p:ph type="ftr" sz="quarter" idx="11"/>
          </p:nvPr>
        </p:nvSpPr>
        <p:spPr/>
        <p:txBody>
          <a:bodyPr/>
          <a:lstStyle/>
          <a:p>
            <a:r>
              <a:rPr lang="fr-FR">
                <a:latin typeface="+mn-lt"/>
              </a:rPr>
              <a:t>Réunion de Collaboration PERLE- France  </a:t>
            </a:r>
            <a:endParaRPr lang="en-AU">
              <a:latin typeface="+mn-lt"/>
            </a:endParaRPr>
          </a:p>
        </p:txBody>
      </p:sp>
      <p:sp>
        <p:nvSpPr>
          <p:cNvPr id="9" name="Espace réservé du numéro de diapositive 8">
            <a:extLst>
              <a:ext uri="{FF2B5EF4-FFF2-40B4-BE49-F238E27FC236}">
                <a16:creationId xmlns:a16="http://schemas.microsoft.com/office/drawing/2014/main" id="{E38E4AC0-289D-44A4-B5D5-17253F787637}"/>
              </a:ext>
            </a:extLst>
          </p:cNvPr>
          <p:cNvSpPr>
            <a:spLocks noGrp="1"/>
          </p:cNvSpPr>
          <p:nvPr>
            <p:ph type="sldNum" sz="quarter" idx="12"/>
          </p:nvPr>
        </p:nvSpPr>
        <p:spPr/>
        <p:txBody>
          <a:bodyPr/>
          <a:lstStyle/>
          <a:p>
            <a:fld id="{77E71596-5F9D-49C5-9701-16B3CA54319D}" type="slidenum">
              <a:rPr lang="en-AU" smtClean="0">
                <a:latin typeface="+mn-lt"/>
              </a:rPr>
              <a:pPr/>
              <a:t>2</a:t>
            </a:fld>
            <a:endParaRPr lang="en-AU">
              <a:latin typeface="+mn-lt"/>
            </a:endParaRPr>
          </a:p>
        </p:txBody>
      </p:sp>
      <p:sp>
        <p:nvSpPr>
          <p:cNvPr id="16" name="ZoneTexte 15">
            <a:extLst>
              <a:ext uri="{FF2B5EF4-FFF2-40B4-BE49-F238E27FC236}">
                <a16:creationId xmlns:a16="http://schemas.microsoft.com/office/drawing/2014/main" id="{38F315D9-BC43-4A5D-890A-C18A5D54D2CC}"/>
              </a:ext>
            </a:extLst>
          </p:cNvPr>
          <p:cNvSpPr txBox="1"/>
          <p:nvPr/>
        </p:nvSpPr>
        <p:spPr>
          <a:xfrm>
            <a:off x="501877" y="799812"/>
            <a:ext cx="5820614" cy="4708981"/>
          </a:xfrm>
          <a:prstGeom prst="rect">
            <a:avLst/>
          </a:prstGeom>
          <a:noFill/>
        </p:spPr>
        <p:txBody>
          <a:bodyPr wrap="square" rtlCol="0">
            <a:spAutoFit/>
          </a:bodyPr>
          <a:lstStyle/>
          <a:p>
            <a:pPr marL="285750" indent="-285750" algn="just">
              <a:buFont typeface="Wingdings" panose="05000000000000000000" pitchFamily="2" charset="2"/>
              <a:buChar char="Ø"/>
            </a:pPr>
            <a:r>
              <a:rPr lang="en-US" sz="1200" dirty="0">
                <a:latin typeface="+mn-lt"/>
              </a:rPr>
              <a:t>The development of ERLs has been recognized as one of the five main pillars of accelerators R&amp;D in support of the European Strategy for Particle Physics (ESPP).  </a:t>
            </a:r>
          </a:p>
          <a:p>
            <a:pPr marL="285750" indent="-285750" algn="just">
              <a:buFont typeface="Wingdings" panose="05000000000000000000" pitchFamily="2" charset="2"/>
              <a:buChar char="Ø"/>
            </a:pPr>
            <a:endParaRPr lang="en-US" sz="1200" dirty="0">
              <a:latin typeface="+mn-lt"/>
            </a:endParaRPr>
          </a:p>
          <a:p>
            <a:pPr marL="285750" indent="-285750" algn="just">
              <a:buFont typeface="Wingdings" panose="05000000000000000000" pitchFamily="2" charset="2"/>
              <a:buChar char="Ø"/>
            </a:pPr>
            <a:r>
              <a:rPr lang="en-US" sz="1200" dirty="0">
                <a:latin typeface="+mn-lt"/>
              </a:rPr>
              <a:t>Following the recommendations of the ESPP, the CERN Council mandated the Laboratory Directors Group (LDG) to define and maintain a priority roadmap for accelerators R&amp;D.</a:t>
            </a:r>
          </a:p>
          <a:p>
            <a:pPr marL="285750" indent="-285750" algn="just">
              <a:buFont typeface="Wingdings" panose="05000000000000000000" pitchFamily="2" charset="2"/>
              <a:buChar char="Ø"/>
            </a:pPr>
            <a:endParaRPr lang="en-US" sz="1200" dirty="0">
              <a:latin typeface="+mn-lt"/>
            </a:endParaRPr>
          </a:p>
          <a:p>
            <a:pPr marL="285750" indent="-285750" algn="just">
              <a:buFont typeface="Wingdings" panose="05000000000000000000" pitchFamily="2" charset="2"/>
              <a:buChar char="Ø"/>
            </a:pPr>
            <a:r>
              <a:rPr lang="en-US" sz="1200" dirty="0">
                <a:latin typeface="+mn-lt"/>
              </a:rPr>
              <a:t>The LDG decided to create Expert Panels for each of the five selected priority areas for accelerators R&amp;D. </a:t>
            </a:r>
          </a:p>
          <a:p>
            <a:pPr marL="285750" indent="-285750" algn="just">
              <a:buFont typeface="Wingdings" panose="05000000000000000000" pitchFamily="2" charset="2"/>
              <a:buChar char="Ø"/>
            </a:pPr>
            <a:endParaRPr lang="en-US" sz="1200" dirty="0">
              <a:latin typeface="+mn-lt"/>
            </a:endParaRPr>
          </a:p>
          <a:p>
            <a:pPr marL="285750" indent="-285750" algn="just">
              <a:buFont typeface="Wingdings" panose="05000000000000000000" pitchFamily="2" charset="2"/>
              <a:buChar char="Ø"/>
            </a:pPr>
            <a:r>
              <a:rPr lang="en-US" sz="1200" dirty="0">
                <a:latin typeface="+mn-lt"/>
              </a:rPr>
              <a:t>The ERL Roadmap Panel, chaired by Max Klein and Andrew Hutton, has done a tremendous job with broad and active participation. </a:t>
            </a:r>
            <a:r>
              <a:rPr lang="en-US" sz="1200" b="1" dirty="0">
                <a:latin typeface="+mn-lt"/>
              </a:rPr>
              <a:t>The PERLE project was recognized as one of the "essential pillars of the ERL</a:t>
            </a:r>
            <a:r>
              <a:rPr lang="en-US" sz="1200" dirty="0">
                <a:latin typeface="+mn-lt"/>
              </a:rPr>
              <a:t>," with milestones to be achieved by the next ESPP in 2026.</a:t>
            </a:r>
          </a:p>
          <a:p>
            <a:pPr marL="285750" indent="-285750" algn="just">
              <a:buFont typeface="Wingdings" panose="05000000000000000000" pitchFamily="2" charset="2"/>
              <a:buChar char="Ø"/>
            </a:pPr>
            <a:endParaRPr lang="en-US" sz="1200" dirty="0">
              <a:latin typeface="+mn-lt"/>
            </a:endParaRPr>
          </a:p>
          <a:p>
            <a:pPr marL="285750" indent="-285750" algn="just">
              <a:buFont typeface="Wingdings" panose="05000000000000000000" pitchFamily="2" charset="2"/>
              <a:buChar char="Ø"/>
            </a:pPr>
            <a:r>
              <a:rPr lang="en-US" sz="1200" dirty="0">
                <a:latin typeface="+mn-lt"/>
              </a:rPr>
              <a:t>The accelerators roadmap was presented and approved by the CERN Council in December 2021, and recently published as the CERN Yellow Report: https://doi.org/10.23731/CYRM-2022-001 </a:t>
            </a:r>
          </a:p>
          <a:p>
            <a:pPr marL="285750" indent="-285750" algn="just">
              <a:buFont typeface="Wingdings" panose="05000000000000000000" pitchFamily="2" charset="2"/>
              <a:buChar char="Ø"/>
            </a:pPr>
            <a:endParaRPr lang="en-US" sz="1200" dirty="0">
              <a:latin typeface="+mn-lt"/>
            </a:endParaRPr>
          </a:p>
          <a:p>
            <a:pPr marL="285750" indent="-285750" algn="just">
              <a:buFont typeface="Wingdings" panose="05000000000000000000" pitchFamily="2" charset="2"/>
              <a:buChar char="Ø"/>
            </a:pPr>
            <a:r>
              <a:rPr lang="en-US" sz="1200" dirty="0">
                <a:latin typeface="+mn-lt"/>
              </a:rPr>
              <a:t>The implementation of the roadmap will be followed by LDG (*)</a:t>
            </a:r>
          </a:p>
          <a:p>
            <a:pPr algn="just"/>
            <a:endParaRPr lang="en-US" sz="1200" dirty="0">
              <a:latin typeface="+mn-lt"/>
            </a:endParaRPr>
          </a:p>
          <a:p>
            <a:pPr algn="just"/>
            <a:r>
              <a:rPr lang="en-US" sz="1200" dirty="0">
                <a:latin typeface="+mn-lt"/>
              </a:rPr>
              <a:t>Next to come :</a:t>
            </a:r>
          </a:p>
          <a:p>
            <a:pPr marL="285750" indent="-285750" algn="just">
              <a:buFont typeface="Wingdings" panose="05000000000000000000" pitchFamily="2" charset="2"/>
              <a:buChar char="Ø"/>
            </a:pPr>
            <a:endParaRPr lang="en-US" sz="1200" baseline="30000" dirty="0">
              <a:latin typeface="+mn-lt"/>
            </a:endParaRPr>
          </a:p>
          <a:p>
            <a:pPr marL="285750" indent="-285750" algn="just">
              <a:buFont typeface="Wingdings" panose="05000000000000000000" pitchFamily="2" charset="2"/>
              <a:buChar char="Ø"/>
            </a:pPr>
            <a:r>
              <a:rPr lang="en-US" sz="1400" b="1" u="sng" dirty="0">
                <a:solidFill>
                  <a:srgbClr val="FF0000"/>
                </a:solidFill>
                <a:latin typeface="+mn-lt"/>
              </a:rPr>
              <a:t>The proposal to follow the implementation of ERL Roadmap by a new panel, including the  previous chairs.  On going</a:t>
            </a:r>
            <a:endParaRPr lang="en-AU" sz="1400" b="1" u="sng" dirty="0">
              <a:solidFill>
                <a:srgbClr val="FF0000"/>
              </a:solidFill>
              <a:latin typeface="+mn-lt"/>
            </a:endParaRPr>
          </a:p>
        </p:txBody>
      </p:sp>
      <p:sp>
        <p:nvSpPr>
          <p:cNvPr id="10" name="Rectangle 9">
            <a:extLst>
              <a:ext uri="{FF2B5EF4-FFF2-40B4-BE49-F238E27FC236}">
                <a16:creationId xmlns:a16="http://schemas.microsoft.com/office/drawing/2014/main" id="{5AE0538B-6063-9A4C-A812-31387FED371A}"/>
              </a:ext>
            </a:extLst>
          </p:cNvPr>
          <p:cNvSpPr/>
          <p:nvPr/>
        </p:nvSpPr>
        <p:spPr>
          <a:xfrm>
            <a:off x="6894146" y="3984139"/>
            <a:ext cx="3532801" cy="1107996"/>
          </a:xfrm>
          <a:prstGeom prst="rect">
            <a:avLst/>
          </a:prstGeom>
          <a:ln>
            <a:solidFill>
              <a:schemeClr val="tx1"/>
            </a:solidFill>
          </a:ln>
        </p:spPr>
        <p:txBody>
          <a:bodyPr wrap="square">
            <a:spAutoFit/>
          </a:bodyPr>
          <a:lstStyle/>
          <a:p>
            <a:pPr algn="just"/>
            <a:r>
              <a:rPr lang="fr-FR" sz="1100" i="1" baseline="30000" dirty="0">
                <a:latin typeface="+mn-lt"/>
              </a:rPr>
              <a:t>(*)</a:t>
            </a:r>
            <a:r>
              <a:rPr lang="fr-FR" sz="1100" i="1" dirty="0">
                <a:latin typeface="+mn-lt"/>
              </a:rPr>
              <a:t> </a:t>
            </a:r>
            <a:r>
              <a:rPr lang="en-US" sz="1100" i="1" dirty="0">
                <a:latin typeface="+mn-lt"/>
              </a:rPr>
              <a:t>"The Council invites ECFA and LDG to develop, in collaboration with SPC, funding agencies and relevant research organizations in Europe and beyond, detailed implementation plans defining milestones, priorities and funding sources, for consideration by the CERN Council at its spring 2022 session."</a:t>
            </a:r>
            <a:endParaRPr lang="fr-FR" sz="1100" i="1" dirty="0">
              <a:latin typeface="+mn-lt"/>
            </a:endParaRPr>
          </a:p>
        </p:txBody>
      </p:sp>
      <p:pic>
        <p:nvPicPr>
          <p:cNvPr id="11" name="Picture 6">
            <a:extLst>
              <a:ext uri="{FF2B5EF4-FFF2-40B4-BE49-F238E27FC236}">
                <a16:creationId xmlns:a16="http://schemas.microsoft.com/office/drawing/2014/main" id="{6081D645-8BE8-F04C-A321-12CB42567C1D}"/>
              </a:ext>
            </a:extLst>
          </p:cNvPr>
          <p:cNvPicPr>
            <a:picLocks noChangeAspect="1"/>
          </p:cNvPicPr>
          <p:nvPr/>
        </p:nvPicPr>
        <p:blipFill>
          <a:blip r:embed="rId2"/>
          <a:stretch>
            <a:fillRect/>
          </a:stretch>
        </p:blipFill>
        <p:spPr>
          <a:xfrm>
            <a:off x="6322491" y="1113149"/>
            <a:ext cx="4176464" cy="2369548"/>
          </a:xfrm>
          <a:prstGeom prst="rect">
            <a:avLst/>
          </a:prstGeom>
        </p:spPr>
      </p:pic>
      <p:sp>
        <p:nvSpPr>
          <p:cNvPr id="12" name="ZoneTexte 11">
            <a:extLst>
              <a:ext uri="{FF2B5EF4-FFF2-40B4-BE49-F238E27FC236}">
                <a16:creationId xmlns:a16="http://schemas.microsoft.com/office/drawing/2014/main" id="{D35E21DA-4A2E-4645-9073-4BAFA7E45BA2}"/>
              </a:ext>
            </a:extLst>
          </p:cNvPr>
          <p:cNvSpPr txBox="1"/>
          <p:nvPr/>
        </p:nvSpPr>
        <p:spPr>
          <a:xfrm>
            <a:off x="6836355" y="941512"/>
            <a:ext cx="3590592" cy="261610"/>
          </a:xfrm>
          <a:prstGeom prst="rect">
            <a:avLst/>
          </a:prstGeom>
          <a:noFill/>
        </p:spPr>
        <p:txBody>
          <a:bodyPr wrap="square" rtlCol="0">
            <a:spAutoFit/>
          </a:bodyPr>
          <a:lstStyle/>
          <a:p>
            <a:r>
              <a:rPr lang="fr-FR" sz="1100" i="1" dirty="0">
                <a:solidFill>
                  <a:srgbClr val="C00000"/>
                </a:solidFill>
                <a:latin typeface="+mn-lt"/>
              </a:rPr>
              <a:t>A. Hutton, </a:t>
            </a:r>
            <a:r>
              <a:rPr lang="en-US" sz="1100" i="1" dirty="0">
                <a:solidFill>
                  <a:srgbClr val="C00000"/>
                </a:solidFill>
                <a:latin typeface="+mn-lt"/>
              </a:rPr>
              <a:t>Report from the ERL Roadmap Panel- July 9, 2021</a:t>
            </a:r>
            <a:endParaRPr lang="fr-FR" sz="1100" i="1" dirty="0">
              <a:solidFill>
                <a:srgbClr val="C00000"/>
              </a:solidFill>
              <a:latin typeface="+mn-lt"/>
            </a:endParaRPr>
          </a:p>
        </p:txBody>
      </p:sp>
      <p:cxnSp>
        <p:nvCxnSpPr>
          <p:cNvPr id="14" name="Connecteur droit avec flèche 13">
            <a:extLst>
              <a:ext uri="{FF2B5EF4-FFF2-40B4-BE49-F238E27FC236}">
                <a16:creationId xmlns:a16="http://schemas.microsoft.com/office/drawing/2014/main" id="{F6C4825C-176B-F741-88CE-C1D7B0A8F022}"/>
              </a:ext>
            </a:extLst>
          </p:cNvPr>
          <p:cNvCxnSpPr>
            <a:cxnSpLocks/>
          </p:cNvCxnSpPr>
          <p:nvPr/>
        </p:nvCxnSpPr>
        <p:spPr>
          <a:xfrm flipV="1">
            <a:off x="10498955" y="1373560"/>
            <a:ext cx="0" cy="360000"/>
          </a:xfrm>
          <a:prstGeom prst="straightConnector1">
            <a:avLst/>
          </a:prstGeom>
          <a:ln w="19050">
            <a:solidFill>
              <a:srgbClr val="C00000"/>
            </a:solidFill>
            <a:headEnd type="none"/>
            <a:tailEnd type="stealth" w="sm" len="lg"/>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BEBA3C3F-3D63-5B4D-9BDF-90BC62711A80}"/>
              </a:ext>
            </a:extLst>
          </p:cNvPr>
          <p:cNvSpPr txBox="1"/>
          <p:nvPr/>
        </p:nvSpPr>
        <p:spPr>
          <a:xfrm>
            <a:off x="10354939" y="1733600"/>
            <a:ext cx="338554" cy="976850"/>
          </a:xfrm>
          <a:prstGeom prst="rect">
            <a:avLst/>
          </a:prstGeom>
          <a:noFill/>
        </p:spPr>
        <p:txBody>
          <a:bodyPr vert="vert" wrap="square" rtlCol="0">
            <a:spAutoFit/>
          </a:bodyPr>
          <a:lstStyle/>
          <a:p>
            <a:r>
              <a:rPr lang="en-GB" sz="1000" dirty="0">
                <a:solidFill>
                  <a:srgbClr val="C00000"/>
                </a:solidFill>
                <a:latin typeface="+mn-lt"/>
              </a:rPr>
              <a:t>Funding Limited</a:t>
            </a:r>
          </a:p>
        </p:txBody>
      </p:sp>
      <p:sp>
        <p:nvSpPr>
          <p:cNvPr id="17" name="ZoneTexte 16">
            <a:extLst>
              <a:ext uri="{FF2B5EF4-FFF2-40B4-BE49-F238E27FC236}">
                <a16:creationId xmlns:a16="http://schemas.microsoft.com/office/drawing/2014/main" id="{C50EDD8D-75EE-9348-BBBC-6537720400E5}"/>
              </a:ext>
            </a:extLst>
          </p:cNvPr>
          <p:cNvSpPr txBox="1"/>
          <p:nvPr/>
        </p:nvSpPr>
        <p:spPr>
          <a:xfrm rot="16200000">
            <a:off x="9465582" y="2644443"/>
            <a:ext cx="338554" cy="1872208"/>
          </a:xfrm>
          <a:prstGeom prst="rect">
            <a:avLst/>
          </a:prstGeom>
          <a:noFill/>
        </p:spPr>
        <p:txBody>
          <a:bodyPr vert="vert" wrap="square" rtlCol="0">
            <a:spAutoFit/>
          </a:bodyPr>
          <a:lstStyle/>
          <a:p>
            <a:r>
              <a:rPr lang="en-GB" sz="1000" dirty="0">
                <a:solidFill>
                  <a:srgbClr val="C00000"/>
                </a:solidFill>
                <a:latin typeface="+mn-lt"/>
              </a:rPr>
              <a:t>Technology Limited</a:t>
            </a:r>
          </a:p>
        </p:txBody>
      </p:sp>
      <p:cxnSp>
        <p:nvCxnSpPr>
          <p:cNvPr id="18" name="Connecteur droit avec flèche 17">
            <a:extLst>
              <a:ext uri="{FF2B5EF4-FFF2-40B4-BE49-F238E27FC236}">
                <a16:creationId xmlns:a16="http://schemas.microsoft.com/office/drawing/2014/main" id="{23CAD722-2F4F-B64D-B525-8169A90BD4BB}"/>
              </a:ext>
            </a:extLst>
          </p:cNvPr>
          <p:cNvCxnSpPr>
            <a:cxnSpLocks/>
          </p:cNvCxnSpPr>
          <p:nvPr/>
        </p:nvCxnSpPr>
        <p:spPr>
          <a:xfrm flipV="1">
            <a:off x="9850923" y="3559062"/>
            <a:ext cx="360000" cy="0"/>
          </a:xfrm>
          <a:prstGeom prst="straightConnector1">
            <a:avLst/>
          </a:prstGeom>
          <a:ln w="19050">
            <a:solidFill>
              <a:srgbClr val="C00000"/>
            </a:solidFill>
            <a:headEnd type="none"/>
            <a:tailEnd type="stealth" w="med" len="lg"/>
          </a:ln>
        </p:spPr>
        <p:style>
          <a:lnRef idx="1">
            <a:schemeClr val="accent1"/>
          </a:lnRef>
          <a:fillRef idx="0">
            <a:schemeClr val="accent1"/>
          </a:fillRef>
          <a:effectRef idx="0">
            <a:schemeClr val="accent1"/>
          </a:effectRef>
          <a:fontRef idx="minor">
            <a:schemeClr val="tx1"/>
          </a:fontRef>
        </p:style>
      </p:cxnSp>
      <p:grpSp>
        <p:nvGrpSpPr>
          <p:cNvPr id="19" name="Groupe 18">
            <a:extLst>
              <a:ext uri="{FF2B5EF4-FFF2-40B4-BE49-F238E27FC236}">
                <a16:creationId xmlns:a16="http://schemas.microsoft.com/office/drawing/2014/main" id="{899C2C5D-F4B2-6E4C-873F-7B5B9D907EBB}"/>
              </a:ext>
            </a:extLst>
          </p:cNvPr>
          <p:cNvGrpSpPr/>
          <p:nvPr/>
        </p:nvGrpSpPr>
        <p:grpSpPr>
          <a:xfrm>
            <a:off x="5170363" y="1805608"/>
            <a:ext cx="4956519" cy="2541764"/>
            <a:chOff x="777875" y="2237656"/>
            <a:chExt cx="8136904" cy="5464494"/>
          </a:xfrm>
        </p:grpSpPr>
        <p:sp>
          <p:nvSpPr>
            <p:cNvPr id="20" name="Arc 19">
              <a:extLst>
                <a:ext uri="{FF2B5EF4-FFF2-40B4-BE49-F238E27FC236}">
                  <a16:creationId xmlns:a16="http://schemas.microsoft.com/office/drawing/2014/main" id="{1FEE360D-8C4D-6144-BC00-25083697EC4A}"/>
                </a:ext>
              </a:extLst>
            </p:cNvPr>
            <p:cNvSpPr/>
            <p:nvPr/>
          </p:nvSpPr>
          <p:spPr>
            <a:xfrm>
              <a:off x="777875" y="2237656"/>
              <a:ext cx="8136904" cy="5464494"/>
            </a:xfrm>
            <a:prstGeom prst="arc">
              <a:avLst>
                <a:gd name="adj1" fmla="val 17347168"/>
                <a:gd name="adj2" fmla="val 9781"/>
              </a:avLst>
            </a:prstGeom>
            <a:ln w="15875">
              <a:solidFill>
                <a:srgbClr val="00B05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21" name="Arc 20">
              <a:extLst>
                <a:ext uri="{FF2B5EF4-FFF2-40B4-BE49-F238E27FC236}">
                  <a16:creationId xmlns:a16="http://schemas.microsoft.com/office/drawing/2014/main" id="{E566179A-3E38-9D47-96DF-A23AA31E03A0}"/>
                </a:ext>
              </a:extLst>
            </p:cNvPr>
            <p:cNvSpPr/>
            <p:nvPr/>
          </p:nvSpPr>
          <p:spPr>
            <a:xfrm>
              <a:off x="1575846" y="2741712"/>
              <a:ext cx="6834877" cy="4344104"/>
            </a:xfrm>
            <a:prstGeom prst="arc">
              <a:avLst>
                <a:gd name="adj1" fmla="val 17355853"/>
                <a:gd name="adj2" fmla="val 59659"/>
              </a:avLst>
            </a:prstGeom>
            <a:ln w="15875">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spTree>
    <p:extLst>
      <p:ext uri="{BB962C8B-B14F-4D97-AF65-F5344CB8AC3E}">
        <p14:creationId xmlns:p14="http://schemas.microsoft.com/office/powerpoint/2010/main" val="276843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6849-A29E-4079-BDB3-409AC6C21A4D}"/>
              </a:ext>
            </a:extLst>
          </p:cNvPr>
          <p:cNvSpPr>
            <a:spLocks noGrp="1"/>
          </p:cNvSpPr>
          <p:nvPr>
            <p:ph type="title"/>
          </p:nvPr>
        </p:nvSpPr>
        <p:spPr>
          <a:xfrm>
            <a:off x="1497955" y="176465"/>
            <a:ext cx="6696744" cy="432048"/>
          </a:xfrm>
        </p:spPr>
        <p:txBody>
          <a:bodyPr>
            <a:normAutofit/>
          </a:bodyPr>
          <a:lstStyle/>
          <a:p>
            <a:r>
              <a:rPr lang="en-US" dirty="0">
                <a:solidFill>
                  <a:schemeClr val="accent5">
                    <a:lumMod val="75000"/>
                  </a:schemeClr>
                </a:solidFill>
                <a:latin typeface="+mn-lt"/>
              </a:rPr>
              <a:t>A brief history of the effort over the past 4 years</a:t>
            </a:r>
            <a:endParaRPr lang="en-AU" dirty="0">
              <a:solidFill>
                <a:schemeClr val="accent5">
                  <a:lumMod val="75000"/>
                </a:schemeClr>
              </a:solidFill>
              <a:latin typeface="+mn-lt"/>
            </a:endParaRPr>
          </a:p>
        </p:txBody>
      </p:sp>
      <p:sp>
        <p:nvSpPr>
          <p:cNvPr id="7" name="Espace réservé de la date 6">
            <a:extLst>
              <a:ext uri="{FF2B5EF4-FFF2-40B4-BE49-F238E27FC236}">
                <a16:creationId xmlns:a16="http://schemas.microsoft.com/office/drawing/2014/main" id="{2E5B5B1F-FCFB-428B-B8D7-9D5FDAE00B25}"/>
              </a:ext>
            </a:extLst>
          </p:cNvPr>
          <p:cNvSpPr>
            <a:spLocks noGrp="1"/>
          </p:cNvSpPr>
          <p:nvPr>
            <p:ph type="dt" sz="half" idx="10"/>
          </p:nvPr>
        </p:nvSpPr>
        <p:spPr/>
        <p:txBody>
          <a:bodyPr/>
          <a:lstStyle/>
          <a:p>
            <a:r>
              <a:rPr lang="fr-FR">
                <a:latin typeface="+mn-lt"/>
              </a:rPr>
              <a:t>28/04/2022</a:t>
            </a:r>
            <a:endParaRPr lang="en-AU">
              <a:latin typeface="+mn-lt"/>
            </a:endParaRPr>
          </a:p>
        </p:txBody>
      </p:sp>
      <p:sp>
        <p:nvSpPr>
          <p:cNvPr id="8" name="Espace réservé du pied de page 7">
            <a:extLst>
              <a:ext uri="{FF2B5EF4-FFF2-40B4-BE49-F238E27FC236}">
                <a16:creationId xmlns:a16="http://schemas.microsoft.com/office/drawing/2014/main" id="{9FEC05A7-FBA4-4845-A362-ED665E6CDCAA}"/>
              </a:ext>
            </a:extLst>
          </p:cNvPr>
          <p:cNvSpPr>
            <a:spLocks noGrp="1"/>
          </p:cNvSpPr>
          <p:nvPr>
            <p:ph type="ftr" sz="quarter" idx="11"/>
          </p:nvPr>
        </p:nvSpPr>
        <p:spPr/>
        <p:txBody>
          <a:bodyPr/>
          <a:lstStyle/>
          <a:p>
            <a:r>
              <a:rPr lang="fr-FR">
                <a:latin typeface="+mn-lt"/>
              </a:rPr>
              <a:t>PERLE Collaboration Board PERLE  </a:t>
            </a:r>
            <a:endParaRPr lang="en-AU">
              <a:latin typeface="+mn-lt"/>
            </a:endParaRPr>
          </a:p>
        </p:txBody>
      </p:sp>
      <p:sp>
        <p:nvSpPr>
          <p:cNvPr id="9" name="Espace réservé du numéro de diapositive 8">
            <a:extLst>
              <a:ext uri="{FF2B5EF4-FFF2-40B4-BE49-F238E27FC236}">
                <a16:creationId xmlns:a16="http://schemas.microsoft.com/office/drawing/2014/main" id="{E38E4AC0-289D-44A4-B5D5-17253F787637}"/>
              </a:ext>
            </a:extLst>
          </p:cNvPr>
          <p:cNvSpPr>
            <a:spLocks noGrp="1"/>
          </p:cNvSpPr>
          <p:nvPr>
            <p:ph type="sldNum" sz="quarter" idx="12"/>
          </p:nvPr>
        </p:nvSpPr>
        <p:spPr/>
        <p:txBody>
          <a:bodyPr/>
          <a:lstStyle/>
          <a:p>
            <a:fld id="{77E71596-5F9D-49C5-9701-16B3CA54319D}" type="slidenum">
              <a:rPr lang="en-AU" smtClean="0">
                <a:latin typeface="+mn-lt"/>
              </a:rPr>
              <a:pPr/>
              <a:t>20</a:t>
            </a:fld>
            <a:endParaRPr lang="en-AU">
              <a:latin typeface="+mn-lt"/>
            </a:endParaRPr>
          </a:p>
        </p:txBody>
      </p:sp>
      <p:sp>
        <p:nvSpPr>
          <p:cNvPr id="16" name="ZoneTexte 15">
            <a:extLst>
              <a:ext uri="{FF2B5EF4-FFF2-40B4-BE49-F238E27FC236}">
                <a16:creationId xmlns:a16="http://schemas.microsoft.com/office/drawing/2014/main" id="{38F315D9-BC43-4A5D-890A-C18A5D54D2CC}"/>
              </a:ext>
            </a:extLst>
          </p:cNvPr>
          <p:cNvSpPr txBox="1"/>
          <p:nvPr/>
        </p:nvSpPr>
        <p:spPr>
          <a:xfrm>
            <a:off x="501877" y="799812"/>
            <a:ext cx="5820614" cy="4616648"/>
          </a:xfrm>
          <a:prstGeom prst="rect">
            <a:avLst/>
          </a:prstGeom>
          <a:noFill/>
        </p:spPr>
        <p:txBody>
          <a:bodyPr wrap="square" rtlCol="0">
            <a:spAutoFit/>
          </a:bodyPr>
          <a:lstStyle/>
          <a:p>
            <a:pPr marL="285750" indent="-285750" algn="just">
              <a:buFont typeface="Wingdings" panose="05000000000000000000" pitchFamily="2" charset="2"/>
              <a:buChar char="Ø"/>
            </a:pPr>
            <a:r>
              <a:rPr lang="en-US" sz="1400" b="1" dirty="0">
                <a:solidFill>
                  <a:srgbClr val="FF0000"/>
                </a:solidFill>
                <a:latin typeface="+mn-lt"/>
              </a:rPr>
              <a:t>The development of ERLs has been recognized as one of the five main pillars of accelerators R&amp;D in support of the European Strategy for Particle Physics (ESPP).  </a:t>
            </a:r>
          </a:p>
          <a:p>
            <a:pPr marL="285750" indent="-285750" algn="just">
              <a:buFont typeface="Wingdings" panose="05000000000000000000" pitchFamily="2" charset="2"/>
              <a:buChar char="Ø"/>
            </a:pPr>
            <a:endParaRPr lang="en-US" sz="1400" dirty="0">
              <a:latin typeface="+mn-lt"/>
            </a:endParaRPr>
          </a:p>
          <a:p>
            <a:pPr marL="285750" indent="-285750" algn="just">
              <a:buFont typeface="Wingdings" panose="05000000000000000000" pitchFamily="2" charset="2"/>
              <a:buChar char="Ø"/>
            </a:pPr>
            <a:r>
              <a:rPr lang="en-US" sz="1400" dirty="0">
                <a:latin typeface="+mn-lt"/>
              </a:rPr>
              <a:t>Following the recommendations of the ESPP, the CERN Council mandated the Laboratory Directors Group (LDG) to define and maintain a priority roadmap for accelerators R&amp;D.</a:t>
            </a:r>
          </a:p>
          <a:p>
            <a:pPr marL="285750" indent="-285750" algn="just">
              <a:buFont typeface="Wingdings" panose="05000000000000000000" pitchFamily="2" charset="2"/>
              <a:buChar char="Ø"/>
            </a:pPr>
            <a:endParaRPr lang="en-US" sz="1400" dirty="0">
              <a:latin typeface="+mn-lt"/>
            </a:endParaRPr>
          </a:p>
          <a:p>
            <a:pPr marL="285750" indent="-285750" algn="just">
              <a:buFont typeface="Wingdings" panose="05000000000000000000" pitchFamily="2" charset="2"/>
              <a:buChar char="Ø"/>
            </a:pPr>
            <a:r>
              <a:rPr lang="en-US" sz="1400" dirty="0">
                <a:latin typeface="+mn-lt"/>
              </a:rPr>
              <a:t>The LDG decided to create Expert Panels for each of the five selected priority areas for accelerators R&amp;D. </a:t>
            </a:r>
          </a:p>
          <a:p>
            <a:pPr marL="285750" indent="-285750" algn="just">
              <a:buFont typeface="Wingdings" panose="05000000000000000000" pitchFamily="2" charset="2"/>
              <a:buChar char="Ø"/>
            </a:pPr>
            <a:endParaRPr lang="en-US" sz="1400" dirty="0">
              <a:latin typeface="+mn-lt"/>
            </a:endParaRPr>
          </a:p>
          <a:p>
            <a:pPr marL="285750" indent="-285750" algn="just">
              <a:buFont typeface="Wingdings" panose="05000000000000000000" pitchFamily="2" charset="2"/>
              <a:buChar char="Ø"/>
            </a:pPr>
            <a:r>
              <a:rPr lang="en-US" sz="1400" dirty="0">
                <a:latin typeface="+mn-lt"/>
              </a:rPr>
              <a:t>The ERL Roadmap Panel, chaired by Max Klein and Andrew Hutton, has done a tremendous job with broad and active participation. </a:t>
            </a:r>
            <a:r>
              <a:rPr lang="en-US" sz="1400" b="1" dirty="0">
                <a:solidFill>
                  <a:srgbClr val="FF0000"/>
                </a:solidFill>
                <a:latin typeface="+mn-lt"/>
              </a:rPr>
              <a:t>The PERLE project was recognized as one of the "essential pillars of the ERL</a:t>
            </a:r>
            <a:r>
              <a:rPr lang="en-US" sz="1400" dirty="0">
                <a:latin typeface="+mn-lt"/>
              </a:rPr>
              <a:t>," with milestones to be achieved by the next ESPP in 2026.</a:t>
            </a:r>
          </a:p>
          <a:p>
            <a:pPr marL="285750" indent="-285750" algn="just">
              <a:buFont typeface="Wingdings" panose="05000000000000000000" pitchFamily="2" charset="2"/>
              <a:buChar char="Ø"/>
            </a:pPr>
            <a:endParaRPr lang="en-US" sz="1400" dirty="0">
              <a:latin typeface="+mn-lt"/>
            </a:endParaRPr>
          </a:p>
          <a:p>
            <a:pPr marL="285750" indent="-285750" algn="just">
              <a:buFont typeface="Wingdings" panose="05000000000000000000" pitchFamily="2" charset="2"/>
              <a:buChar char="Ø"/>
            </a:pPr>
            <a:r>
              <a:rPr lang="en-US" sz="1400" dirty="0">
                <a:latin typeface="+mn-lt"/>
              </a:rPr>
              <a:t>The accelerators roadmap was presented and approved by the CERN Council in December 2021, and recently published as the CERN Yellow Report: https://doi.org/10.23731/CYRM-2022-001 </a:t>
            </a:r>
          </a:p>
          <a:p>
            <a:pPr marL="285750" indent="-285750" algn="just">
              <a:buFont typeface="Wingdings" panose="05000000000000000000" pitchFamily="2" charset="2"/>
              <a:buChar char="Ø"/>
            </a:pPr>
            <a:endParaRPr lang="en-US" sz="1400" dirty="0">
              <a:latin typeface="+mn-lt"/>
            </a:endParaRPr>
          </a:p>
          <a:p>
            <a:pPr marL="285750" indent="-285750" algn="just">
              <a:buFont typeface="Wingdings" panose="05000000000000000000" pitchFamily="2" charset="2"/>
              <a:buChar char="Ø"/>
            </a:pPr>
            <a:r>
              <a:rPr lang="en-US" sz="1400" dirty="0">
                <a:latin typeface="+mn-lt"/>
              </a:rPr>
              <a:t>The implementation of the roadmap will be followed by LDG (*)</a:t>
            </a:r>
            <a:endParaRPr lang="en-AU" sz="1400" baseline="30000" dirty="0">
              <a:latin typeface="+mn-lt"/>
            </a:endParaRPr>
          </a:p>
        </p:txBody>
      </p:sp>
      <p:sp>
        <p:nvSpPr>
          <p:cNvPr id="10" name="Rectangle 9">
            <a:extLst>
              <a:ext uri="{FF2B5EF4-FFF2-40B4-BE49-F238E27FC236}">
                <a16:creationId xmlns:a16="http://schemas.microsoft.com/office/drawing/2014/main" id="{5AE0538B-6063-9A4C-A812-31387FED371A}"/>
              </a:ext>
            </a:extLst>
          </p:cNvPr>
          <p:cNvSpPr/>
          <p:nvPr/>
        </p:nvSpPr>
        <p:spPr>
          <a:xfrm>
            <a:off x="6894146" y="3984139"/>
            <a:ext cx="3532801" cy="1107996"/>
          </a:xfrm>
          <a:prstGeom prst="rect">
            <a:avLst/>
          </a:prstGeom>
          <a:ln>
            <a:solidFill>
              <a:schemeClr val="tx1"/>
            </a:solidFill>
          </a:ln>
        </p:spPr>
        <p:txBody>
          <a:bodyPr wrap="square">
            <a:spAutoFit/>
          </a:bodyPr>
          <a:lstStyle/>
          <a:p>
            <a:pPr algn="just"/>
            <a:r>
              <a:rPr lang="fr-FR" sz="1100" i="1" baseline="30000" dirty="0">
                <a:latin typeface="+mn-lt"/>
              </a:rPr>
              <a:t>(*)</a:t>
            </a:r>
            <a:r>
              <a:rPr lang="fr-FR" sz="1100" i="1" dirty="0">
                <a:latin typeface="+mn-lt"/>
              </a:rPr>
              <a:t> </a:t>
            </a:r>
            <a:r>
              <a:rPr lang="en-US" sz="1100" i="1" dirty="0">
                <a:latin typeface="+mn-lt"/>
              </a:rPr>
              <a:t>"The Council invites ECFA and LDG to develop, in collaboration with SPC, funding agencies and relevant research organizations in Europe and beyond, detailed implementation plans defining milestones, priorities and funding sources, for consideration by the CERN Council at its spring 2022 session."</a:t>
            </a:r>
            <a:endParaRPr lang="fr-FR" sz="1100" i="1" dirty="0">
              <a:latin typeface="+mn-lt"/>
            </a:endParaRPr>
          </a:p>
        </p:txBody>
      </p:sp>
      <p:pic>
        <p:nvPicPr>
          <p:cNvPr id="11" name="Picture 6">
            <a:extLst>
              <a:ext uri="{FF2B5EF4-FFF2-40B4-BE49-F238E27FC236}">
                <a16:creationId xmlns:a16="http://schemas.microsoft.com/office/drawing/2014/main" id="{6081D645-8BE8-F04C-A321-12CB42567C1D}"/>
              </a:ext>
            </a:extLst>
          </p:cNvPr>
          <p:cNvPicPr>
            <a:picLocks noChangeAspect="1"/>
          </p:cNvPicPr>
          <p:nvPr/>
        </p:nvPicPr>
        <p:blipFill>
          <a:blip r:embed="rId2"/>
          <a:stretch>
            <a:fillRect/>
          </a:stretch>
        </p:blipFill>
        <p:spPr>
          <a:xfrm>
            <a:off x="6322491" y="1113149"/>
            <a:ext cx="4176464" cy="2369548"/>
          </a:xfrm>
          <a:prstGeom prst="rect">
            <a:avLst/>
          </a:prstGeom>
        </p:spPr>
      </p:pic>
      <p:sp>
        <p:nvSpPr>
          <p:cNvPr id="12" name="ZoneTexte 11">
            <a:extLst>
              <a:ext uri="{FF2B5EF4-FFF2-40B4-BE49-F238E27FC236}">
                <a16:creationId xmlns:a16="http://schemas.microsoft.com/office/drawing/2014/main" id="{D35E21DA-4A2E-4645-9073-4BAFA7E45BA2}"/>
              </a:ext>
            </a:extLst>
          </p:cNvPr>
          <p:cNvSpPr txBox="1"/>
          <p:nvPr/>
        </p:nvSpPr>
        <p:spPr>
          <a:xfrm>
            <a:off x="6836355" y="941512"/>
            <a:ext cx="3590592" cy="261610"/>
          </a:xfrm>
          <a:prstGeom prst="rect">
            <a:avLst/>
          </a:prstGeom>
          <a:noFill/>
        </p:spPr>
        <p:txBody>
          <a:bodyPr wrap="square" rtlCol="0">
            <a:spAutoFit/>
          </a:bodyPr>
          <a:lstStyle/>
          <a:p>
            <a:r>
              <a:rPr lang="fr-FR" sz="1100" i="1" dirty="0">
                <a:solidFill>
                  <a:srgbClr val="C00000"/>
                </a:solidFill>
                <a:latin typeface="+mn-lt"/>
              </a:rPr>
              <a:t>A. Hutton, </a:t>
            </a:r>
            <a:r>
              <a:rPr lang="en-US" sz="1100" i="1" dirty="0">
                <a:solidFill>
                  <a:srgbClr val="C00000"/>
                </a:solidFill>
                <a:latin typeface="+mn-lt"/>
              </a:rPr>
              <a:t>Report from the ERL Roadmap Panel- July 9, 2021</a:t>
            </a:r>
            <a:endParaRPr lang="fr-FR" sz="1100" i="1" dirty="0">
              <a:solidFill>
                <a:srgbClr val="C00000"/>
              </a:solidFill>
              <a:latin typeface="+mn-lt"/>
            </a:endParaRPr>
          </a:p>
        </p:txBody>
      </p:sp>
      <p:cxnSp>
        <p:nvCxnSpPr>
          <p:cNvPr id="14" name="Connecteur droit avec flèche 13">
            <a:extLst>
              <a:ext uri="{FF2B5EF4-FFF2-40B4-BE49-F238E27FC236}">
                <a16:creationId xmlns:a16="http://schemas.microsoft.com/office/drawing/2014/main" id="{F6C4825C-176B-F741-88CE-C1D7B0A8F022}"/>
              </a:ext>
            </a:extLst>
          </p:cNvPr>
          <p:cNvCxnSpPr>
            <a:cxnSpLocks/>
          </p:cNvCxnSpPr>
          <p:nvPr/>
        </p:nvCxnSpPr>
        <p:spPr>
          <a:xfrm flipV="1">
            <a:off x="10498955" y="1373560"/>
            <a:ext cx="0" cy="360000"/>
          </a:xfrm>
          <a:prstGeom prst="straightConnector1">
            <a:avLst/>
          </a:prstGeom>
          <a:ln w="19050">
            <a:solidFill>
              <a:srgbClr val="C00000"/>
            </a:solidFill>
            <a:headEnd type="none"/>
            <a:tailEnd type="stealth" w="sm" len="lg"/>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BEBA3C3F-3D63-5B4D-9BDF-90BC62711A80}"/>
              </a:ext>
            </a:extLst>
          </p:cNvPr>
          <p:cNvSpPr txBox="1"/>
          <p:nvPr/>
        </p:nvSpPr>
        <p:spPr>
          <a:xfrm>
            <a:off x="10354939" y="1733600"/>
            <a:ext cx="338554" cy="976850"/>
          </a:xfrm>
          <a:prstGeom prst="rect">
            <a:avLst/>
          </a:prstGeom>
          <a:noFill/>
        </p:spPr>
        <p:txBody>
          <a:bodyPr vert="vert" wrap="square" rtlCol="0">
            <a:spAutoFit/>
          </a:bodyPr>
          <a:lstStyle/>
          <a:p>
            <a:r>
              <a:rPr lang="en-GB" sz="1000" dirty="0">
                <a:solidFill>
                  <a:srgbClr val="C00000"/>
                </a:solidFill>
                <a:latin typeface="+mn-lt"/>
              </a:rPr>
              <a:t>Funding Limited</a:t>
            </a:r>
          </a:p>
        </p:txBody>
      </p:sp>
      <p:sp>
        <p:nvSpPr>
          <p:cNvPr id="17" name="ZoneTexte 16">
            <a:extLst>
              <a:ext uri="{FF2B5EF4-FFF2-40B4-BE49-F238E27FC236}">
                <a16:creationId xmlns:a16="http://schemas.microsoft.com/office/drawing/2014/main" id="{C50EDD8D-75EE-9348-BBBC-6537720400E5}"/>
              </a:ext>
            </a:extLst>
          </p:cNvPr>
          <p:cNvSpPr txBox="1"/>
          <p:nvPr/>
        </p:nvSpPr>
        <p:spPr>
          <a:xfrm rot="16200000">
            <a:off x="9465582" y="2644443"/>
            <a:ext cx="338554" cy="1872208"/>
          </a:xfrm>
          <a:prstGeom prst="rect">
            <a:avLst/>
          </a:prstGeom>
          <a:noFill/>
        </p:spPr>
        <p:txBody>
          <a:bodyPr vert="vert" wrap="square" rtlCol="0">
            <a:spAutoFit/>
          </a:bodyPr>
          <a:lstStyle/>
          <a:p>
            <a:r>
              <a:rPr lang="en-GB" sz="1000" dirty="0">
                <a:solidFill>
                  <a:srgbClr val="C00000"/>
                </a:solidFill>
                <a:latin typeface="+mn-lt"/>
              </a:rPr>
              <a:t>Technology Limited</a:t>
            </a:r>
          </a:p>
        </p:txBody>
      </p:sp>
      <p:cxnSp>
        <p:nvCxnSpPr>
          <p:cNvPr id="18" name="Connecteur droit avec flèche 17">
            <a:extLst>
              <a:ext uri="{FF2B5EF4-FFF2-40B4-BE49-F238E27FC236}">
                <a16:creationId xmlns:a16="http://schemas.microsoft.com/office/drawing/2014/main" id="{23CAD722-2F4F-B64D-B525-8169A90BD4BB}"/>
              </a:ext>
            </a:extLst>
          </p:cNvPr>
          <p:cNvCxnSpPr>
            <a:cxnSpLocks/>
          </p:cNvCxnSpPr>
          <p:nvPr/>
        </p:nvCxnSpPr>
        <p:spPr>
          <a:xfrm flipV="1">
            <a:off x="9850923" y="3559062"/>
            <a:ext cx="360000" cy="0"/>
          </a:xfrm>
          <a:prstGeom prst="straightConnector1">
            <a:avLst/>
          </a:prstGeom>
          <a:ln w="19050">
            <a:solidFill>
              <a:srgbClr val="C00000"/>
            </a:solidFill>
            <a:headEnd type="none"/>
            <a:tailEnd type="stealth" w="med" len="lg"/>
          </a:ln>
        </p:spPr>
        <p:style>
          <a:lnRef idx="1">
            <a:schemeClr val="accent1"/>
          </a:lnRef>
          <a:fillRef idx="0">
            <a:schemeClr val="accent1"/>
          </a:fillRef>
          <a:effectRef idx="0">
            <a:schemeClr val="accent1"/>
          </a:effectRef>
          <a:fontRef idx="minor">
            <a:schemeClr val="tx1"/>
          </a:fontRef>
        </p:style>
      </p:cxnSp>
      <p:grpSp>
        <p:nvGrpSpPr>
          <p:cNvPr id="19" name="Groupe 18">
            <a:extLst>
              <a:ext uri="{FF2B5EF4-FFF2-40B4-BE49-F238E27FC236}">
                <a16:creationId xmlns:a16="http://schemas.microsoft.com/office/drawing/2014/main" id="{899C2C5D-F4B2-6E4C-873F-7B5B9D907EBB}"/>
              </a:ext>
            </a:extLst>
          </p:cNvPr>
          <p:cNvGrpSpPr/>
          <p:nvPr/>
        </p:nvGrpSpPr>
        <p:grpSpPr>
          <a:xfrm>
            <a:off x="5170363" y="1805608"/>
            <a:ext cx="4956519" cy="2541764"/>
            <a:chOff x="777875" y="2237656"/>
            <a:chExt cx="8136904" cy="5464494"/>
          </a:xfrm>
        </p:grpSpPr>
        <p:sp>
          <p:nvSpPr>
            <p:cNvPr id="20" name="Arc 19">
              <a:extLst>
                <a:ext uri="{FF2B5EF4-FFF2-40B4-BE49-F238E27FC236}">
                  <a16:creationId xmlns:a16="http://schemas.microsoft.com/office/drawing/2014/main" id="{1FEE360D-8C4D-6144-BC00-25083697EC4A}"/>
                </a:ext>
              </a:extLst>
            </p:cNvPr>
            <p:cNvSpPr/>
            <p:nvPr/>
          </p:nvSpPr>
          <p:spPr>
            <a:xfrm>
              <a:off x="777875" y="2237656"/>
              <a:ext cx="8136904" cy="5464494"/>
            </a:xfrm>
            <a:prstGeom prst="arc">
              <a:avLst>
                <a:gd name="adj1" fmla="val 17347168"/>
                <a:gd name="adj2" fmla="val 9781"/>
              </a:avLst>
            </a:prstGeom>
            <a:ln w="15875">
              <a:solidFill>
                <a:srgbClr val="00B05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21" name="Arc 20">
              <a:extLst>
                <a:ext uri="{FF2B5EF4-FFF2-40B4-BE49-F238E27FC236}">
                  <a16:creationId xmlns:a16="http://schemas.microsoft.com/office/drawing/2014/main" id="{E566179A-3E38-9D47-96DF-A23AA31E03A0}"/>
                </a:ext>
              </a:extLst>
            </p:cNvPr>
            <p:cNvSpPr/>
            <p:nvPr/>
          </p:nvSpPr>
          <p:spPr>
            <a:xfrm>
              <a:off x="1575846" y="2741712"/>
              <a:ext cx="6834877" cy="4344104"/>
            </a:xfrm>
            <a:prstGeom prst="arc">
              <a:avLst>
                <a:gd name="adj1" fmla="val 17355853"/>
                <a:gd name="adj2" fmla="val 59659"/>
              </a:avLst>
            </a:prstGeom>
            <a:ln w="15875">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spTree>
    <p:extLst>
      <p:ext uri="{BB962C8B-B14F-4D97-AF65-F5344CB8AC3E}">
        <p14:creationId xmlns:p14="http://schemas.microsoft.com/office/powerpoint/2010/main" val="427075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3B391-9B42-4CAA-9058-79BF95701ED6}"/>
              </a:ext>
            </a:extLst>
          </p:cNvPr>
          <p:cNvSpPr>
            <a:spLocks noGrp="1"/>
          </p:cNvSpPr>
          <p:nvPr>
            <p:ph type="title"/>
          </p:nvPr>
        </p:nvSpPr>
        <p:spPr>
          <a:xfrm>
            <a:off x="1425947" y="149425"/>
            <a:ext cx="8280920" cy="432048"/>
          </a:xfrm>
        </p:spPr>
        <p:txBody>
          <a:bodyPr>
            <a:noAutofit/>
          </a:bodyPr>
          <a:lstStyle/>
          <a:p>
            <a:r>
              <a:rPr lang="fr-FR" dirty="0">
                <a:solidFill>
                  <a:schemeClr val="accent1">
                    <a:lumMod val="50000"/>
                  </a:schemeClr>
                </a:solidFill>
                <a:latin typeface="+mn-lt"/>
              </a:rPr>
              <a:t> </a:t>
            </a:r>
            <a:r>
              <a:rPr lang="fr-FR" dirty="0" err="1">
                <a:solidFill>
                  <a:schemeClr val="accent1">
                    <a:lumMod val="50000"/>
                  </a:schemeClr>
                </a:solidFill>
                <a:latin typeface="+mn-lt"/>
              </a:rPr>
              <a:t>Why</a:t>
            </a:r>
            <a:r>
              <a:rPr lang="fr-FR" dirty="0">
                <a:solidFill>
                  <a:schemeClr val="accent1">
                    <a:lumMod val="50000"/>
                  </a:schemeClr>
                </a:solidFill>
                <a:latin typeface="+mn-lt"/>
              </a:rPr>
              <a:t> </a:t>
            </a:r>
            <a:r>
              <a:rPr lang="fr-FR" dirty="0" err="1">
                <a:solidFill>
                  <a:schemeClr val="accent1">
                    <a:lumMod val="50000"/>
                  </a:schemeClr>
                </a:solidFill>
                <a:latin typeface="+mn-lt"/>
              </a:rPr>
              <a:t>PERLE@Orsay</a:t>
            </a:r>
            <a:r>
              <a:rPr lang="fr-FR" dirty="0">
                <a:solidFill>
                  <a:schemeClr val="accent1">
                    <a:lumMod val="50000"/>
                  </a:schemeClr>
                </a:solidFill>
                <a:latin typeface="+mn-lt"/>
              </a:rPr>
              <a:t>  and </a:t>
            </a:r>
            <a:r>
              <a:rPr lang="fr-FR" dirty="0" err="1">
                <a:solidFill>
                  <a:schemeClr val="accent1">
                    <a:lumMod val="50000"/>
                  </a:schemeClr>
                </a:solidFill>
                <a:latin typeface="+mn-lt"/>
              </a:rPr>
              <a:t>which</a:t>
            </a:r>
            <a:r>
              <a:rPr lang="fr-FR" dirty="0">
                <a:solidFill>
                  <a:schemeClr val="accent1">
                    <a:lumMod val="50000"/>
                  </a:schemeClr>
                </a:solidFill>
                <a:latin typeface="+mn-lt"/>
              </a:rPr>
              <a:t> </a:t>
            </a:r>
            <a:r>
              <a:rPr lang="fr-FR" dirty="0" err="1">
                <a:solidFill>
                  <a:schemeClr val="accent1">
                    <a:lumMod val="50000"/>
                  </a:schemeClr>
                </a:solidFill>
                <a:latin typeface="+mn-lt"/>
              </a:rPr>
              <a:t>Physics</a:t>
            </a:r>
            <a:r>
              <a:rPr lang="fr-FR" dirty="0">
                <a:solidFill>
                  <a:schemeClr val="accent1">
                    <a:lumMod val="50000"/>
                  </a:schemeClr>
                </a:solidFill>
                <a:latin typeface="+mn-lt"/>
              </a:rPr>
              <a:t> </a:t>
            </a:r>
            <a:r>
              <a:rPr lang="fr-FR" dirty="0" err="1">
                <a:solidFill>
                  <a:schemeClr val="accent1">
                    <a:lumMod val="50000"/>
                  </a:schemeClr>
                </a:solidFill>
                <a:latin typeface="+mn-lt"/>
              </a:rPr>
              <a:t>with</a:t>
            </a:r>
            <a:r>
              <a:rPr lang="fr-FR" dirty="0">
                <a:solidFill>
                  <a:schemeClr val="accent1">
                    <a:lumMod val="50000"/>
                  </a:schemeClr>
                </a:solidFill>
                <a:latin typeface="+mn-lt"/>
              </a:rPr>
              <a:t> at </a:t>
            </a:r>
            <a:r>
              <a:rPr lang="fr-FR" dirty="0" err="1">
                <a:solidFill>
                  <a:schemeClr val="accent1">
                    <a:lumMod val="50000"/>
                  </a:schemeClr>
                </a:solidFill>
                <a:latin typeface="+mn-lt"/>
              </a:rPr>
              <a:t>PERLE@Orsay</a:t>
            </a:r>
            <a:endParaRPr lang="fr-FR" dirty="0">
              <a:solidFill>
                <a:schemeClr val="accent1">
                  <a:lumMod val="50000"/>
                </a:schemeClr>
              </a:solidFill>
              <a:latin typeface="+mn-lt"/>
            </a:endParaRPr>
          </a:p>
        </p:txBody>
      </p:sp>
      <p:sp>
        <p:nvSpPr>
          <p:cNvPr id="7" name="Espace réservé de la date 6">
            <a:extLst>
              <a:ext uri="{FF2B5EF4-FFF2-40B4-BE49-F238E27FC236}">
                <a16:creationId xmlns:a16="http://schemas.microsoft.com/office/drawing/2014/main" id="{1C3BC400-7D74-445A-8BED-11F7075DB0EB}"/>
              </a:ext>
            </a:extLst>
          </p:cNvPr>
          <p:cNvSpPr>
            <a:spLocks noGrp="1"/>
          </p:cNvSpPr>
          <p:nvPr>
            <p:ph type="dt" sz="half" idx="10"/>
          </p:nvPr>
        </p:nvSpPr>
        <p:spPr/>
        <p:txBody>
          <a:bodyPr/>
          <a:lstStyle/>
          <a:p>
            <a:r>
              <a:rPr lang="fr-FR"/>
              <a:t>28/04/2022</a:t>
            </a:r>
            <a:endParaRPr lang="fr-FR" dirty="0"/>
          </a:p>
        </p:txBody>
      </p:sp>
      <p:sp>
        <p:nvSpPr>
          <p:cNvPr id="8" name="Espace réservé du pied de page 7">
            <a:extLst>
              <a:ext uri="{FF2B5EF4-FFF2-40B4-BE49-F238E27FC236}">
                <a16:creationId xmlns:a16="http://schemas.microsoft.com/office/drawing/2014/main" id="{17C7800B-6B0C-4C51-B164-23CBDFD39231}"/>
              </a:ext>
            </a:extLst>
          </p:cNvPr>
          <p:cNvSpPr>
            <a:spLocks noGrp="1"/>
          </p:cNvSpPr>
          <p:nvPr>
            <p:ph type="ftr" sz="quarter" idx="11"/>
          </p:nvPr>
        </p:nvSpPr>
        <p:spPr/>
        <p:txBody>
          <a:bodyPr/>
          <a:lstStyle/>
          <a:p>
            <a:r>
              <a:rPr lang="fr-FR"/>
              <a:t>PERLE Collaboration Board PERLE  </a:t>
            </a:r>
            <a:endParaRPr lang="fr-FR" dirty="0"/>
          </a:p>
        </p:txBody>
      </p:sp>
      <p:sp>
        <p:nvSpPr>
          <p:cNvPr id="9" name="Espace réservé du numéro de diapositive 8">
            <a:extLst>
              <a:ext uri="{FF2B5EF4-FFF2-40B4-BE49-F238E27FC236}">
                <a16:creationId xmlns:a16="http://schemas.microsoft.com/office/drawing/2014/main" id="{D4B74828-453C-4450-877B-3A7E70185117}"/>
              </a:ext>
            </a:extLst>
          </p:cNvPr>
          <p:cNvSpPr>
            <a:spLocks noGrp="1"/>
          </p:cNvSpPr>
          <p:nvPr>
            <p:ph type="sldNum" sz="quarter" idx="12"/>
          </p:nvPr>
        </p:nvSpPr>
        <p:spPr/>
        <p:txBody>
          <a:bodyPr/>
          <a:lstStyle/>
          <a:p>
            <a:fld id="{77E71596-5F9D-49C5-9701-16B3CA54319D}" type="slidenum">
              <a:rPr lang="fr-FR" smtClean="0"/>
              <a:pPr/>
              <a:t>21</a:t>
            </a:fld>
            <a:endParaRPr lang="fr-FR" dirty="0"/>
          </a:p>
        </p:txBody>
      </p:sp>
      <p:sp>
        <p:nvSpPr>
          <p:cNvPr id="10" name="ZoneTexte 9">
            <a:extLst>
              <a:ext uri="{FF2B5EF4-FFF2-40B4-BE49-F238E27FC236}">
                <a16:creationId xmlns:a16="http://schemas.microsoft.com/office/drawing/2014/main" id="{AA6C2F32-F7A1-475E-AB7B-6A64D59E170B}"/>
              </a:ext>
            </a:extLst>
          </p:cNvPr>
          <p:cNvSpPr txBox="1"/>
          <p:nvPr/>
        </p:nvSpPr>
        <p:spPr>
          <a:xfrm>
            <a:off x="273819" y="1006113"/>
            <a:ext cx="10369152" cy="4047262"/>
          </a:xfrm>
          <a:prstGeom prst="rect">
            <a:avLst/>
          </a:prstGeom>
          <a:noFill/>
        </p:spPr>
        <p:txBody>
          <a:bodyPr wrap="square" rtlCol="0">
            <a:spAutoFit/>
          </a:bodyPr>
          <a:lstStyle/>
          <a:p>
            <a:pPr algn="ctr"/>
            <a:r>
              <a:rPr lang="en-GB" sz="1800" b="1" u="sng" dirty="0">
                <a:solidFill>
                  <a:srgbClr val="FF0000"/>
                </a:solidFill>
                <a:latin typeface="+mn-lt"/>
              </a:rPr>
              <a:t>ERL machines open a new Frontier for the physics of “the electromagnetic probe”</a:t>
            </a:r>
          </a:p>
          <a:p>
            <a:endParaRPr lang="en-GB" sz="1800" b="1" u="sng" dirty="0">
              <a:solidFill>
                <a:srgbClr val="FF0000"/>
              </a:solidFill>
              <a:latin typeface="+mn-lt"/>
            </a:endParaRPr>
          </a:p>
          <a:p>
            <a:pPr marL="342900" indent="-342900">
              <a:buAutoNum type="arabicParenBoth"/>
            </a:pPr>
            <a:r>
              <a:rPr lang="en-GB" sz="1700" dirty="0">
                <a:latin typeface="+mn-lt"/>
              </a:rPr>
              <a:t>At low energy 	      e Nuclei    (PERLE and </a:t>
            </a:r>
            <a:r>
              <a:rPr lang="en-GB" sz="1700" dirty="0" err="1">
                <a:latin typeface="+mn-lt"/>
              </a:rPr>
              <a:t>Destin@Orsay</a:t>
            </a:r>
            <a:r>
              <a:rPr lang="en-GB" sz="1700" dirty="0">
                <a:latin typeface="+mn-lt"/>
              </a:rPr>
              <a:t>)  	 250-500 MeV</a:t>
            </a:r>
          </a:p>
          <a:p>
            <a:r>
              <a:rPr lang="en-GB" sz="1700" dirty="0">
                <a:latin typeface="+mn-lt"/>
              </a:rPr>
              <a:t>(2) At Higher Energy	      e p (e A)    (</a:t>
            </a:r>
            <a:r>
              <a:rPr lang="en-GB" sz="1700" dirty="0" err="1">
                <a:latin typeface="+mn-lt"/>
              </a:rPr>
              <a:t>LHeC</a:t>
            </a:r>
            <a:r>
              <a:rPr lang="en-GB" sz="1700" dirty="0">
                <a:latin typeface="+mn-lt"/>
              </a:rPr>
              <a:t> and/or FCC-eh)	     60 GeV       </a:t>
            </a:r>
          </a:p>
          <a:p>
            <a:endParaRPr lang="en-GB" sz="1700" dirty="0">
              <a:latin typeface="+mn-lt"/>
            </a:endParaRPr>
          </a:p>
          <a:p>
            <a:r>
              <a:rPr lang="en-GB" sz="1700" dirty="0">
                <a:latin typeface="+mn-lt"/>
              </a:rPr>
              <a:t>You need high luminosity 			</a:t>
            </a:r>
            <a:r>
              <a:rPr lang="en-GB" sz="1700" dirty="0">
                <a:latin typeface="+mn-lt"/>
                <a:sym typeface="Wingdings" panose="05000000000000000000" pitchFamily="2" charset="2"/>
              </a:rPr>
              <a:t> </a:t>
            </a:r>
            <a:r>
              <a:rPr lang="en-GB" sz="1700" u="sng" dirty="0">
                <a:latin typeface="+mn-lt"/>
                <a:sym typeface="Wingdings" panose="05000000000000000000" pitchFamily="2" charset="2"/>
              </a:rPr>
              <a:t>H</a:t>
            </a:r>
            <a:r>
              <a:rPr lang="en-GB" sz="1700" u="sng" dirty="0">
                <a:latin typeface="+mn-lt"/>
              </a:rPr>
              <a:t>igh current </a:t>
            </a:r>
            <a:r>
              <a:rPr lang="en-GB" sz="1700" dirty="0">
                <a:latin typeface="+mn-lt"/>
              </a:rPr>
              <a:t>(from 10mA up to 100mA)</a:t>
            </a:r>
          </a:p>
          <a:p>
            <a:r>
              <a:rPr lang="en-GB" sz="1700" dirty="0">
                <a:latin typeface="+mn-lt"/>
              </a:rPr>
              <a:t>You need to increase the energy (remaining compact)       </a:t>
            </a:r>
            <a:r>
              <a:rPr lang="en-GB" sz="1700" dirty="0">
                <a:latin typeface="+mn-lt"/>
                <a:sym typeface="Wingdings" panose="05000000000000000000" pitchFamily="2" charset="2"/>
              </a:rPr>
              <a:t> </a:t>
            </a:r>
            <a:r>
              <a:rPr lang="en-GB" sz="1700" u="sng" dirty="0">
                <a:latin typeface="+mn-lt"/>
                <a:sym typeface="Wingdings" panose="05000000000000000000" pitchFamily="2" charset="2"/>
              </a:rPr>
              <a:t>Multi turns </a:t>
            </a:r>
            <a:endParaRPr lang="en-GB" sz="1700" dirty="0">
              <a:latin typeface="+mn-lt"/>
              <a:sym typeface="Wingdings" panose="05000000000000000000" pitchFamily="2" charset="2"/>
            </a:endParaRPr>
          </a:p>
          <a:p>
            <a:endParaRPr lang="en-GB" sz="1700" dirty="0">
              <a:latin typeface="+mn-lt"/>
              <a:sym typeface="Wingdings" panose="05000000000000000000" pitchFamily="2" charset="2"/>
            </a:endParaRPr>
          </a:p>
          <a:p>
            <a:r>
              <a:rPr lang="en-GB" sz="1700" dirty="0">
                <a:latin typeface="+mn-lt"/>
                <a:sym typeface="Wingdings" panose="05000000000000000000" pitchFamily="2" charset="2"/>
              </a:rPr>
              <a:t>The (1) machine (</a:t>
            </a:r>
            <a:r>
              <a:rPr lang="en-GB" sz="1700" dirty="0" err="1">
                <a:latin typeface="+mn-lt"/>
                <a:sym typeface="Wingdings" panose="05000000000000000000" pitchFamily="2" charset="2"/>
              </a:rPr>
              <a:t>PERLE@Orsay</a:t>
            </a:r>
            <a:r>
              <a:rPr lang="en-GB" sz="1700" dirty="0">
                <a:latin typeface="+mn-lt"/>
                <a:sym typeface="Wingdings" panose="05000000000000000000" pitchFamily="2" charset="2"/>
              </a:rPr>
              <a:t>) </a:t>
            </a:r>
          </a:p>
          <a:p>
            <a:pPr marL="787400" lvl="1" indent="-285750">
              <a:buFont typeface="Wingdings" panose="05000000000000000000" pitchFamily="2" charset="2"/>
              <a:buChar char="Ø"/>
            </a:pPr>
            <a:r>
              <a:rPr lang="en-GB" sz="1700" dirty="0">
                <a:latin typeface="+mn-lt"/>
                <a:sym typeface="Wingdings" panose="05000000000000000000" pitchFamily="2" charset="2"/>
              </a:rPr>
              <a:t>will be the </a:t>
            </a:r>
            <a:r>
              <a:rPr lang="en-GB" sz="1700" b="1" dirty="0">
                <a:latin typeface="+mn-lt"/>
                <a:sym typeface="Wingdings" panose="05000000000000000000" pitchFamily="2" charset="2"/>
              </a:rPr>
              <a:t>first ERL dedicated to Nuclear Physics </a:t>
            </a:r>
            <a:r>
              <a:rPr lang="en-GB" sz="1700" dirty="0">
                <a:latin typeface="+mn-lt"/>
                <a:sym typeface="Wingdings" panose="05000000000000000000" pitchFamily="2" charset="2"/>
              </a:rPr>
              <a:t>for studying the  </a:t>
            </a:r>
          </a:p>
          <a:p>
            <a:pPr marL="787400" lvl="1" indent="-285750">
              <a:buFont typeface="Wingdings" panose="05000000000000000000" pitchFamily="2" charset="2"/>
              <a:buChar char="Ø"/>
            </a:pPr>
            <a:r>
              <a:rPr lang="en-GB" sz="1700" dirty="0">
                <a:latin typeface="+mn-lt"/>
                <a:sym typeface="Wingdings" panose="05000000000000000000" pitchFamily="2" charset="2"/>
              </a:rPr>
              <a:t>It’s a </a:t>
            </a:r>
            <a:r>
              <a:rPr lang="en-GB" sz="1700" b="1" dirty="0">
                <a:latin typeface="+mn-lt"/>
                <a:sym typeface="Wingdings" panose="05000000000000000000" pitchFamily="2" charset="2"/>
              </a:rPr>
              <a:t>necessary demonstrator for the (2) -HEP machine- </a:t>
            </a:r>
            <a:r>
              <a:rPr lang="en-GB" sz="1700" dirty="0">
                <a:latin typeface="+mn-lt"/>
                <a:sym typeface="Wingdings" panose="05000000000000000000" pitchFamily="2" charset="2"/>
              </a:rPr>
              <a:t>(same technological choices &amp; beam parameters)</a:t>
            </a:r>
          </a:p>
          <a:p>
            <a:endParaRPr lang="en-GB" sz="1700" dirty="0">
              <a:latin typeface="+mn-lt"/>
              <a:sym typeface="Wingdings" panose="05000000000000000000" pitchFamily="2" charset="2"/>
            </a:endParaRPr>
          </a:p>
          <a:p>
            <a:r>
              <a:rPr lang="en-GB" sz="1700" dirty="0">
                <a:latin typeface="+mn-lt"/>
                <a:sym typeface="Wingdings" panose="05000000000000000000" pitchFamily="2" charset="2"/>
              </a:rPr>
              <a:t>The key points : high power (current x energy) and complex machine in terms of beam dynamics</a:t>
            </a:r>
          </a:p>
          <a:p>
            <a:endParaRPr lang="en-GB" sz="1700" dirty="0">
              <a:latin typeface="+mn-lt"/>
            </a:endParaRPr>
          </a:p>
          <a:p>
            <a:r>
              <a:rPr lang="en-GB" sz="1700" dirty="0">
                <a:latin typeface="+mn-lt"/>
              </a:rPr>
              <a:t>+ </a:t>
            </a:r>
            <a:r>
              <a:rPr lang="en-GB" sz="1700" dirty="0" err="1">
                <a:latin typeface="+mn-lt"/>
              </a:rPr>
              <a:t>PERLE@Orsay</a:t>
            </a:r>
            <a:r>
              <a:rPr lang="en-GB" sz="1700" dirty="0">
                <a:latin typeface="+mn-lt"/>
              </a:rPr>
              <a:t> is also a necessary demonstrator for other future machines and applications</a:t>
            </a:r>
          </a:p>
        </p:txBody>
      </p:sp>
    </p:spTree>
    <p:extLst>
      <p:ext uri="{BB962C8B-B14F-4D97-AF65-F5344CB8AC3E}">
        <p14:creationId xmlns:p14="http://schemas.microsoft.com/office/powerpoint/2010/main" val="4033330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13">
            <a:extLst>
              <a:ext uri="{FF2B5EF4-FFF2-40B4-BE49-F238E27FC236}">
                <a16:creationId xmlns:a16="http://schemas.microsoft.com/office/drawing/2014/main" id="{2A90EB4E-3DA8-4B32-AD8F-BC8A958EC731}"/>
              </a:ext>
            </a:extLst>
          </p:cNvPr>
          <p:cNvPicPr>
            <a:picLocks noGrp="1" noChangeAspect="1"/>
          </p:cNvPicPr>
          <p:nvPr>
            <p:ph sz="quarter" idx="4"/>
          </p:nvPr>
        </p:nvPicPr>
        <p:blipFill>
          <a:blip r:embed="rId2"/>
          <a:stretch>
            <a:fillRect/>
          </a:stretch>
        </p:blipFill>
        <p:spPr>
          <a:xfrm>
            <a:off x="35378" y="2235602"/>
            <a:ext cx="5279001" cy="2625199"/>
          </a:xfrm>
          <a:prstGeom prst="rect">
            <a:avLst/>
          </a:prstGeom>
        </p:spPr>
      </p:pic>
      <p:sp>
        <p:nvSpPr>
          <p:cNvPr id="7" name="Espace réservé de la date 6">
            <a:extLst>
              <a:ext uri="{FF2B5EF4-FFF2-40B4-BE49-F238E27FC236}">
                <a16:creationId xmlns:a16="http://schemas.microsoft.com/office/drawing/2014/main" id="{1282D066-EB34-4F67-9ACB-5C3884187EB6}"/>
              </a:ext>
            </a:extLst>
          </p:cNvPr>
          <p:cNvSpPr>
            <a:spLocks noGrp="1"/>
          </p:cNvSpPr>
          <p:nvPr>
            <p:ph type="dt" sz="half" idx="10"/>
          </p:nvPr>
        </p:nvSpPr>
        <p:spPr/>
        <p:txBody>
          <a:bodyPr/>
          <a:lstStyle/>
          <a:p>
            <a:r>
              <a:rPr lang="fr-FR">
                <a:latin typeface="+mn-lt"/>
              </a:rPr>
              <a:t>28/04/2022</a:t>
            </a:r>
            <a:endParaRPr lang="fr-FR" dirty="0">
              <a:latin typeface="+mn-lt"/>
            </a:endParaRPr>
          </a:p>
        </p:txBody>
      </p:sp>
      <p:sp>
        <p:nvSpPr>
          <p:cNvPr id="8" name="Espace réservé du pied de page 7">
            <a:extLst>
              <a:ext uri="{FF2B5EF4-FFF2-40B4-BE49-F238E27FC236}">
                <a16:creationId xmlns:a16="http://schemas.microsoft.com/office/drawing/2014/main" id="{836237A1-F912-4100-82FD-C4C04C2E670F}"/>
              </a:ext>
            </a:extLst>
          </p:cNvPr>
          <p:cNvSpPr>
            <a:spLocks noGrp="1"/>
          </p:cNvSpPr>
          <p:nvPr>
            <p:ph type="ftr" sz="quarter" idx="11"/>
          </p:nvPr>
        </p:nvSpPr>
        <p:spPr/>
        <p:txBody>
          <a:bodyPr/>
          <a:lstStyle/>
          <a:p>
            <a:r>
              <a:rPr lang="fr-FR">
                <a:latin typeface="+mn-lt"/>
              </a:rPr>
              <a:t>PERLE Collaboration Board PERLE  </a:t>
            </a:r>
            <a:endParaRPr lang="fr-FR" dirty="0">
              <a:latin typeface="+mn-lt"/>
            </a:endParaRPr>
          </a:p>
        </p:txBody>
      </p:sp>
      <p:sp>
        <p:nvSpPr>
          <p:cNvPr id="9" name="Espace réservé du numéro de diapositive 8">
            <a:extLst>
              <a:ext uri="{FF2B5EF4-FFF2-40B4-BE49-F238E27FC236}">
                <a16:creationId xmlns:a16="http://schemas.microsoft.com/office/drawing/2014/main" id="{A72587EE-AD13-4C4C-8C79-7C3E5099CBCA}"/>
              </a:ext>
            </a:extLst>
          </p:cNvPr>
          <p:cNvSpPr>
            <a:spLocks noGrp="1"/>
          </p:cNvSpPr>
          <p:nvPr>
            <p:ph type="sldNum" sz="quarter" idx="12"/>
          </p:nvPr>
        </p:nvSpPr>
        <p:spPr>
          <a:xfrm>
            <a:off x="8159407" y="5443785"/>
            <a:ext cx="2422525" cy="322263"/>
          </a:xfrm>
        </p:spPr>
        <p:txBody>
          <a:bodyPr/>
          <a:lstStyle/>
          <a:p>
            <a:fld id="{77E71596-5F9D-49C5-9701-16B3CA54319D}" type="slidenum">
              <a:rPr lang="fr-FR" smtClean="0">
                <a:latin typeface="+mn-lt"/>
              </a:rPr>
              <a:pPr/>
              <a:t>22</a:t>
            </a:fld>
            <a:endParaRPr lang="fr-FR" dirty="0">
              <a:latin typeface="+mn-lt"/>
            </a:endParaRPr>
          </a:p>
        </p:txBody>
      </p:sp>
      <p:sp>
        <p:nvSpPr>
          <p:cNvPr id="15" name="Rectangle 14">
            <a:extLst>
              <a:ext uri="{FF2B5EF4-FFF2-40B4-BE49-F238E27FC236}">
                <a16:creationId xmlns:a16="http://schemas.microsoft.com/office/drawing/2014/main" id="{72B7FD8F-34DC-4BBD-84B5-69F19EF55A9C}"/>
              </a:ext>
            </a:extLst>
          </p:cNvPr>
          <p:cNvSpPr/>
          <p:nvPr/>
        </p:nvSpPr>
        <p:spPr>
          <a:xfrm>
            <a:off x="209946" y="1819892"/>
            <a:ext cx="5043945" cy="400110"/>
          </a:xfrm>
          <a:prstGeom prst="rect">
            <a:avLst/>
          </a:prstGeom>
        </p:spPr>
        <p:txBody>
          <a:bodyPr wrap="none">
            <a:spAutoFit/>
          </a:bodyPr>
          <a:lstStyle/>
          <a:p>
            <a:r>
              <a:rPr lang="en-US" b="1" dirty="0" err="1">
                <a:latin typeface="+mn-lt"/>
              </a:rPr>
              <a:t>LHeC</a:t>
            </a:r>
            <a:r>
              <a:rPr lang="en-US" dirty="0">
                <a:latin typeface="+mn-lt"/>
              </a:rPr>
              <a:t> and </a:t>
            </a:r>
            <a:r>
              <a:rPr lang="en-US" b="1" dirty="0">
                <a:latin typeface="+mn-lt"/>
              </a:rPr>
              <a:t>FCC-eh</a:t>
            </a:r>
            <a:r>
              <a:rPr lang="en-US" dirty="0">
                <a:latin typeface="+mn-lt"/>
              </a:rPr>
              <a:t> are partners of LHC and FCC. </a:t>
            </a:r>
            <a:endParaRPr lang="fr-FR" dirty="0">
              <a:latin typeface="+mn-lt"/>
            </a:endParaRPr>
          </a:p>
        </p:txBody>
      </p:sp>
      <p:sp>
        <p:nvSpPr>
          <p:cNvPr id="18" name="Espace réservé du texte 2">
            <a:extLst>
              <a:ext uri="{FF2B5EF4-FFF2-40B4-BE49-F238E27FC236}">
                <a16:creationId xmlns:a16="http://schemas.microsoft.com/office/drawing/2014/main" id="{B1783123-74C9-4924-BCB2-B3235180E404}"/>
              </a:ext>
            </a:extLst>
          </p:cNvPr>
          <p:cNvSpPr txBox="1">
            <a:spLocks/>
          </p:cNvSpPr>
          <p:nvPr/>
        </p:nvSpPr>
        <p:spPr>
          <a:xfrm>
            <a:off x="417835" y="870395"/>
            <a:ext cx="4596803" cy="688831"/>
          </a:xfrm>
          <a:prstGeom prst="rect">
            <a:avLst/>
          </a:prstGeom>
          <a:solidFill>
            <a:schemeClr val="accent4">
              <a:lumMod val="40000"/>
              <a:lumOff val="60000"/>
            </a:schemeClr>
          </a:solid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sz="2000" dirty="0"/>
              <a:t>Energy frontier DIS at HEP </a:t>
            </a:r>
            <a:r>
              <a:rPr lang="en-US" sz="2000" b="0" dirty="0"/>
              <a:t>is necessary to explore SM and beyond</a:t>
            </a:r>
          </a:p>
        </p:txBody>
      </p:sp>
      <p:sp>
        <p:nvSpPr>
          <p:cNvPr id="20" name="ZoneTexte 19">
            <a:extLst>
              <a:ext uri="{FF2B5EF4-FFF2-40B4-BE49-F238E27FC236}">
                <a16:creationId xmlns:a16="http://schemas.microsoft.com/office/drawing/2014/main" id="{D1B605EC-B3DD-46DF-A48E-6362979F6B52}"/>
              </a:ext>
            </a:extLst>
          </p:cNvPr>
          <p:cNvSpPr txBox="1"/>
          <p:nvPr/>
        </p:nvSpPr>
        <p:spPr>
          <a:xfrm>
            <a:off x="296680" y="4732659"/>
            <a:ext cx="4717958" cy="338554"/>
          </a:xfrm>
          <a:prstGeom prst="rect">
            <a:avLst/>
          </a:prstGeom>
          <a:noFill/>
        </p:spPr>
        <p:txBody>
          <a:bodyPr wrap="none" rtlCol="0">
            <a:spAutoFit/>
          </a:bodyPr>
          <a:lstStyle/>
          <a:p>
            <a:r>
              <a:rPr lang="fr-FR" sz="1600" dirty="0" err="1"/>
              <a:t>Same</a:t>
            </a:r>
            <a:r>
              <a:rPr lang="fr-FR" sz="1600" dirty="0"/>
              <a:t> </a:t>
            </a:r>
            <a:r>
              <a:rPr lang="fr-FR" sz="1600" dirty="0" err="1"/>
              <a:t>parameters</a:t>
            </a:r>
            <a:r>
              <a:rPr lang="fr-FR" sz="1600" dirty="0"/>
              <a:t> as the </a:t>
            </a:r>
            <a:r>
              <a:rPr lang="fr-FR" sz="1600" dirty="0" err="1"/>
              <a:t>ones</a:t>
            </a:r>
            <a:r>
              <a:rPr lang="fr-FR" sz="1600" dirty="0"/>
              <a:t> for </a:t>
            </a:r>
            <a:r>
              <a:rPr lang="fr-FR" sz="1600" dirty="0" err="1"/>
              <a:t>PERLE@Orsay</a:t>
            </a:r>
            <a:endParaRPr lang="fr-FR" sz="1600" dirty="0"/>
          </a:p>
        </p:txBody>
      </p:sp>
      <p:grpSp>
        <p:nvGrpSpPr>
          <p:cNvPr id="24" name="Groupe 23">
            <a:extLst>
              <a:ext uri="{FF2B5EF4-FFF2-40B4-BE49-F238E27FC236}">
                <a16:creationId xmlns:a16="http://schemas.microsoft.com/office/drawing/2014/main" id="{02731A39-F906-44E3-A497-24563A3FF1C1}"/>
              </a:ext>
            </a:extLst>
          </p:cNvPr>
          <p:cNvGrpSpPr/>
          <p:nvPr/>
        </p:nvGrpSpPr>
        <p:grpSpPr>
          <a:xfrm>
            <a:off x="9444331" y="4217640"/>
            <a:ext cx="1529474" cy="1442988"/>
            <a:chOff x="12146879" y="-627200"/>
            <a:chExt cx="2612582" cy="2682536"/>
          </a:xfrm>
        </p:grpSpPr>
        <p:pic>
          <p:nvPicPr>
            <p:cNvPr id="21" name="Picture 3">
              <a:extLst>
                <a:ext uri="{FF2B5EF4-FFF2-40B4-BE49-F238E27FC236}">
                  <a16:creationId xmlns:a16="http://schemas.microsoft.com/office/drawing/2014/main" id="{B3B29859-CAD9-4DBA-B631-6562E9E1CC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76653" y="-627200"/>
              <a:ext cx="1703580" cy="2682536"/>
            </a:xfrm>
            <a:prstGeom prst="rect">
              <a:avLst/>
            </a:prstGeom>
            <a:ln>
              <a:solidFill>
                <a:srgbClr val="002060"/>
              </a:solidFill>
            </a:ln>
          </p:spPr>
        </p:pic>
        <p:sp>
          <p:nvSpPr>
            <p:cNvPr id="22" name="TextBox 5">
              <a:extLst>
                <a:ext uri="{FF2B5EF4-FFF2-40B4-BE49-F238E27FC236}">
                  <a16:creationId xmlns:a16="http://schemas.microsoft.com/office/drawing/2014/main" id="{D7735325-0D24-434F-9B3C-339EA3BAEC48}"/>
                </a:ext>
              </a:extLst>
            </p:cNvPr>
            <p:cNvSpPr txBox="1"/>
            <p:nvPr/>
          </p:nvSpPr>
          <p:spPr>
            <a:xfrm>
              <a:off x="12451090" y="1698258"/>
              <a:ext cx="2308371" cy="257472"/>
            </a:xfrm>
            <a:prstGeom prst="rect">
              <a:avLst/>
            </a:prstGeom>
            <a:noFill/>
          </p:spPr>
          <p:txBody>
            <a:bodyPr wrap="square" rtlCol="0">
              <a:spAutoFit/>
            </a:bodyPr>
            <a:lstStyle/>
            <a:p>
              <a:r>
                <a:rPr lang="en-DE" sz="300" dirty="0">
                  <a:solidFill>
                    <a:srgbClr val="002060"/>
                  </a:solidFill>
                  <a:latin typeface="+mn-lt"/>
                </a:rPr>
                <a:t>arXiv:2007:14491 (400 pages, 300 authors)</a:t>
              </a:r>
            </a:p>
          </p:txBody>
        </p:sp>
        <p:sp>
          <p:nvSpPr>
            <p:cNvPr id="23" name="Title 1">
              <a:extLst>
                <a:ext uri="{FF2B5EF4-FFF2-40B4-BE49-F238E27FC236}">
                  <a16:creationId xmlns:a16="http://schemas.microsoft.com/office/drawing/2014/main" id="{0B823EB3-AF83-4F8B-9B9D-3F008A8FBC30}"/>
                </a:ext>
              </a:extLst>
            </p:cNvPr>
            <p:cNvSpPr txBox="1">
              <a:spLocks/>
            </p:cNvSpPr>
            <p:nvPr/>
          </p:nvSpPr>
          <p:spPr>
            <a:xfrm>
              <a:off x="12146879" y="-488079"/>
              <a:ext cx="2089001" cy="541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DE" sz="900" b="1" dirty="0">
                  <a:solidFill>
                    <a:srgbClr val="C00000"/>
                  </a:solidFill>
                  <a:latin typeface="+mn-lt"/>
                </a:rPr>
                <a:t>Published in 2020</a:t>
              </a:r>
            </a:p>
          </p:txBody>
        </p:sp>
      </p:grpSp>
      <p:sp>
        <p:nvSpPr>
          <p:cNvPr id="26" name="Rectangle 25">
            <a:extLst>
              <a:ext uri="{FF2B5EF4-FFF2-40B4-BE49-F238E27FC236}">
                <a16:creationId xmlns:a16="http://schemas.microsoft.com/office/drawing/2014/main" id="{77CD0078-316F-436A-9D7A-3E53B57D1AA8}"/>
              </a:ext>
            </a:extLst>
          </p:cNvPr>
          <p:cNvSpPr/>
          <p:nvPr/>
        </p:nvSpPr>
        <p:spPr>
          <a:xfrm>
            <a:off x="3467441" y="2235602"/>
            <a:ext cx="1573817"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200" b="1" kern="0" dirty="0">
                <a:solidFill>
                  <a:prstClr val="black"/>
                </a:solidFill>
                <a:latin typeface="Calibri" panose="020F0502020204030204"/>
                <a:cs typeface="+mn-cs"/>
              </a:rPr>
              <a:t>I(e) = </a:t>
            </a:r>
            <a:r>
              <a:rPr kumimoji="0" lang="de-DE" sz="1200" b="1" i="0" u="none" strike="noStrike" kern="0" cap="none" spc="0" normalizeH="0" baseline="0" noProof="0" dirty="0">
                <a:ln>
                  <a:noFill/>
                </a:ln>
                <a:solidFill>
                  <a:prstClr val="black"/>
                </a:solidFill>
                <a:effectLst/>
                <a:uLnTx/>
                <a:uFillTx/>
                <a:latin typeface="Calibri" panose="020F0502020204030204"/>
                <a:cs typeface="+mn-cs"/>
              </a:rPr>
              <a:t>20mA</a:t>
            </a:r>
            <a:endParaRPr kumimoji="0" lang="fr-FR" sz="1200" b="1" i="0" u="none" strike="noStrike" kern="0" cap="none" spc="0" normalizeH="0" baseline="0" noProof="0" dirty="0">
              <a:ln>
                <a:noFill/>
              </a:ln>
              <a:solidFill>
                <a:sysClr val="windowText" lastClr="000000"/>
              </a:solidFill>
              <a:effectLst/>
              <a:uLnTx/>
              <a:uFillTx/>
            </a:endParaRPr>
          </a:p>
        </p:txBody>
      </p:sp>
      <p:pic>
        <p:nvPicPr>
          <p:cNvPr id="28" name="Picture 2">
            <a:extLst>
              <a:ext uri="{FF2B5EF4-FFF2-40B4-BE49-F238E27FC236}">
                <a16:creationId xmlns:a16="http://schemas.microsoft.com/office/drawing/2014/main" id="{E3AD9D7E-9F2E-4E4E-B8A7-E3A6FB4EBE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5845" y="749311"/>
            <a:ext cx="3479134" cy="3414139"/>
          </a:xfrm>
          <a:prstGeom prst="rect">
            <a:avLst/>
          </a:prstGeom>
        </p:spPr>
      </p:pic>
      <p:sp>
        <p:nvSpPr>
          <p:cNvPr id="29" name="TextBox 4">
            <a:extLst>
              <a:ext uri="{FF2B5EF4-FFF2-40B4-BE49-F238E27FC236}">
                <a16:creationId xmlns:a16="http://schemas.microsoft.com/office/drawing/2014/main" id="{9EC6DFBE-EF92-4777-B4EB-A505D8EFDBEE}"/>
              </a:ext>
            </a:extLst>
          </p:cNvPr>
          <p:cNvSpPr txBox="1"/>
          <p:nvPr/>
        </p:nvSpPr>
        <p:spPr>
          <a:xfrm>
            <a:off x="5360848" y="4265851"/>
            <a:ext cx="5244060" cy="1015663"/>
          </a:xfrm>
          <a:prstGeom prst="rect">
            <a:avLst/>
          </a:prstGeom>
          <a:noFill/>
          <a:ln w="15875">
            <a:noFill/>
          </a:ln>
        </p:spPr>
        <p:txBody>
          <a:bodyPr wrap="square" rtlCol="0">
            <a:spAutoFit/>
          </a:bodyPr>
          <a:lstStyle/>
          <a:p>
            <a:pPr marL="285750" indent="-285750">
              <a:buFont typeface="Arial" panose="020B0604020202020204" pitchFamily="34" charset="0"/>
              <a:buChar char="•"/>
            </a:pPr>
            <a:r>
              <a:rPr lang="en-US" sz="1200" dirty="0">
                <a:solidFill>
                  <a:srgbClr val="000090"/>
                </a:solidFill>
                <a:latin typeface="+mn-lt"/>
              </a:rPr>
              <a:t>Cleanest High Resolution  Microscope: QCD Discovery</a:t>
            </a:r>
          </a:p>
          <a:p>
            <a:pPr marL="285750" indent="-285750">
              <a:buFont typeface="Arial" panose="020B0604020202020204" pitchFamily="34" charset="0"/>
              <a:buChar char="•"/>
            </a:pPr>
            <a:r>
              <a:rPr lang="en-US" sz="1200" dirty="0">
                <a:solidFill>
                  <a:srgbClr val="000090"/>
                </a:solidFill>
                <a:latin typeface="+mn-lt"/>
              </a:rPr>
              <a:t>Empowering the LHC/FCC Search </a:t>
            </a:r>
            <a:r>
              <a:rPr lang="en-US" sz="1200" dirty="0" err="1">
                <a:solidFill>
                  <a:srgbClr val="000090"/>
                </a:solidFill>
                <a:latin typeface="+mn-lt"/>
              </a:rPr>
              <a:t>Programme</a:t>
            </a:r>
            <a:endParaRPr lang="en-US" sz="1200" dirty="0">
              <a:solidFill>
                <a:srgbClr val="000090"/>
              </a:solidFill>
              <a:latin typeface="+mn-lt"/>
            </a:endParaRPr>
          </a:p>
          <a:p>
            <a:pPr marL="285750" indent="-285750">
              <a:buFont typeface="Arial" panose="020B0604020202020204" pitchFamily="34" charset="0"/>
              <a:buChar char="•"/>
            </a:pPr>
            <a:r>
              <a:rPr lang="en-US" sz="1200" dirty="0">
                <a:solidFill>
                  <a:srgbClr val="000090"/>
                </a:solidFill>
                <a:latin typeface="+mn-lt"/>
              </a:rPr>
              <a:t>Transformation of LHC/</a:t>
            </a:r>
            <a:r>
              <a:rPr lang="en-US" sz="1200" dirty="0" err="1">
                <a:solidFill>
                  <a:srgbClr val="000090"/>
                </a:solidFill>
                <a:latin typeface="+mn-lt"/>
              </a:rPr>
              <a:t>FCChh</a:t>
            </a:r>
            <a:r>
              <a:rPr lang="en-US" sz="1200" dirty="0">
                <a:solidFill>
                  <a:srgbClr val="000090"/>
                </a:solidFill>
                <a:latin typeface="+mn-lt"/>
              </a:rPr>
              <a:t> into high precision Higgs facility</a:t>
            </a:r>
          </a:p>
          <a:p>
            <a:pPr marL="285750" indent="-285750">
              <a:buFont typeface="Arial" panose="020B0604020202020204" pitchFamily="34" charset="0"/>
              <a:buChar char="•"/>
            </a:pPr>
            <a:r>
              <a:rPr lang="en-US" sz="1200" dirty="0">
                <a:solidFill>
                  <a:srgbClr val="000090"/>
                </a:solidFill>
                <a:latin typeface="+mn-lt"/>
              </a:rPr>
              <a:t>Discovery (top, H, heavy </a:t>
            </a:r>
            <a:r>
              <a:rPr lang="en-US" sz="1200" dirty="0" err="1">
                <a:solidFill>
                  <a:srgbClr val="000090"/>
                </a:solidFill>
                <a:latin typeface="+mn-lt"/>
              </a:rPr>
              <a:t>ν’s</a:t>
            </a:r>
            <a:r>
              <a:rPr lang="en-US" sz="1200" dirty="0">
                <a:solidFill>
                  <a:srgbClr val="000090"/>
                </a:solidFill>
                <a:latin typeface="+mn-lt"/>
              </a:rPr>
              <a:t>..)  Beyond the Standard Model</a:t>
            </a:r>
          </a:p>
          <a:p>
            <a:pPr marL="285750" indent="-285750">
              <a:buFont typeface="Arial" panose="020B0604020202020204" pitchFamily="34" charset="0"/>
              <a:buChar char="•"/>
            </a:pPr>
            <a:r>
              <a:rPr lang="en-US" sz="1200" dirty="0">
                <a:solidFill>
                  <a:srgbClr val="000090"/>
                </a:solidFill>
                <a:latin typeface="+mn-lt"/>
              </a:rPr>
              <a:t>A Unique Nuclear Physics Facility</a:t>
            </a:r>
          </a:p>
        </p:txBody>
      </p:sp>
      <p:pic>
        <p:nvPicPr>
          <p:cNvPr id="30" name="Picture 5">
            <a:extLst>
              <a:ext uri="{FF2B5EF4-FFF2-40B4-BE49-F238E27FC236}">
                <a16:creationId xmlns:a16="http://schemas.microsoft.com/office/drawing/2014/main" id="{522AA9A7-57E7-4681-8A2D-430DCD87E1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8375" y="749311"/>
            <a:ext cx="1838212" cy="2041583"/>
          </a:xfrm>
          <a:prstGeom prst="rect">
            <a:avLst/>
          </a:prstGeom>
        </p:spPr>
      </p:pic>
      <p:pic>
        <p:nvPicPr>
          <p:cNvPr id="31" name="Picture 6">
            <a:extLst>
              <a:ext uri="{FF2B5EF4-FFF2-40B4-BE49-F238E27FC236}">
                <a16:creationId xmlns:a16="http://schemas.microsoft.com/office/drawing/2014/main" id="{7C1CA474-70AB-4A71-B087-D821280FE0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43518" y="2790894"/>
            <a:ext cx="1987085" cy="1448135"/>
          </a:xfrm>
          <a:prstGeom prst="rect">
            <a:avLst/>
          </a:prstGeom>
        </p:spPr>
      </p:pic>
      <p:sp>
        <p:nvSpPr>
          <p:cNvPr id="32" name="Rectangle 31">
            <a:extLst>
              <a:ext uri="{FF2B5EF4-FFF2-40B4-BE49-F238E27FC236}">
                <a16:creationId xmlns:a16="http://schemas.microsoft.com/office/drawing/2014/main" id="{53751814-1E0E-4331-A595-1AED6AF071D0}"/>
              </a:ext>
            </a:extLst>
          </p:cNvPr>
          <p:cNvSpPr/>
          <p:nvPr/>
        </p:nvSpPr>
        <p:spPr>
          <a:xfrm>
            <a:off x="7228246" y="2250713"/>
            <a:ext cx="150920" cy="381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09C74D54-D818-44B0-AFF0-98B7E186D6ED}"/>
              </a:ext>
            </a:extLst>
          </p:cNvPr>
          <p:cNvSpPr/>
          <p:nvPr/>
        </p:nvSpPr>
        <p:spPr>
          <a:xfrm>
            <a:off x="142559" y="1819892"/>
            <a:ext cx="5043945" cy="35861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a:t>
            </a:r>
          </a:p>
        </p:txBody>
      </p:sp>
      <p:sp>
        <p:nvSpPr>
          <p:cNvPr id="34" name="Rectangle 33">
            <a:extLst>
              <a:ext uri="{FF2B5EF4-FFF2-40B4-BE49-F238E27FC236}">
                <a16:creationId xmlns:a16="http://schemas.microsoft.com/office/drawing/2014/main" id="{4AC3CA81-4B28-469E-B6D3-7312F6E09361}"/>
              </a:ext>
            </a:extLst>
          </p:cNvPr>
          <p:cNvSpPr/>
          <p:nvPr/>
        </p:nvSpPr>
        <p:spPr>
          <a:xfrm>
            <a:off x="5281867" y="749310"/>
            <a:ext cx="5433112" cy="4965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a:t>
            </a:r>
          </a:p>
        </p:txBody>
      </p:sp>
      <p:sp>
        <p:nvSpPr>
          <p:cNvPr id="35" name="ZoneTexte 34">
            <a:extLst>
              <a:ext uri="{FF2B5EF4-FFF2-40B4-BE49-F238E27FC236}">
                <a16:creationId xmlns:a16="http://schemas.microsoft.com/office/drawing/2014/main" id="{BBFB9CB7-CACD-4ABF-AD95-EE5E62ECA4E1}"/>
              </a:ext>
            </a:extLst>
          </p:cNvPr>
          <p:cNvSpPr txBox="1"/>
          <p:nvPr/>
        </p:nvSpPr>
        <p:spPr>
          <a:xfrm>
            <a:off x="7336340" y="5417041"/>
            <a:ext cx="2010487" cy="276999"/>
          </a:xfrm>
          <a:prstGeom prst="rect">
            <a:avLst/>
          </a:prstGeom>
          <a:noFill/>
        </p:spPr>
        <p:txBody>
          <a:bodyPr wrap="none" rtlCol="0">
            <a:spAutoFit/>
          </a:bodyPr>
          <a:lstStyle/>
          <a:p>
            <a:r>
              <a:rPr lang="fr-FR" sz="1200" i="1" dirty="0"/>
              <a:t>Collection : </a:t>
            </a:r>
            <a:r>
              <a:rPr lang="fr-FR" sz="1200" i="1" dirty="0" err="1"/>
              <a:t>from</a:t>
            </a:r>
            <a:r>
              <a:rPr lang="fr-FR" sz="1200" i="1" dirty="0"/>
              <a:t> Max Klein</a:t>
            </a:r>
          </a:p>
        </p:txBody>
      </p:sp>
      <p:sp>
        <p:nvSpPr>
          <p:cNvPr id="36" name="ZoneTexte 35">
            <a:extLst>
              <a:ext uri="{FF2B5EF4-FFF2-40B4-BE49-F238E27FC236}">
                <a16:creationId xmlns:a16="http://schemas.microsoft.com/office/drawing/2014/main" id="{5CA0DFB2-20DD-4CC5-898F-58DF8581806C}"/>
              </a:ext>
            </a:extLst>
          </p:cNvPr>
          <p:cNvSpPr txBox="1"/>
          <p:nvPr/>
        </p:nvSpPr>
        <p:spPr>
          <a:xfrm>
            <a:off x="1162837" y="149145"/>
            <a:ext cx="8249823" cy="400110"/>
          </a:xfrm>
          <a:prstGeom prst="rect">
            <a:avLst/>
          </a:prstGeom>
          <a:noFill/>
        </p:spPr>
        <p:txBody>
          <a:bodyPr wrap="none" rtlCol="0">
            <a:spAutoFit/>
          </a:bodyPr>
          <a:lstStyle/>
          <a:p>
            <a:r>
              <a:rPr lang="fr-FR" b="1" dirty="0">
                <a:latin typeface="+mn-lt"/>
              </a:rPr>
              <a:t>DIS (</a:t>
            </a:r>
            <a:r>
              <a:rPr lang="fr-FR" b="1" dirty="0" err="1">
                <a:latin typeface="+mn-lt"/>
              </a:rPr>
              <a:t>Deep</a:t>
            </a:r>
            <a:r>
              <a:rPr lang="fr-FR" b="1" dirty="0">
                <a:latin typeface="+mn-lt"/>
              </a:rPr>
              <a:t> </a:t>
            </a:r>
            <a:r>
              <a:rPr lang="fr-FR" b="1" dirty="0" err="1">
                <a:latin typeface="+mn-lt"/>
              </a:rPr>
              <a:t>Inelastic</a:t>
            </a:r>
            <a:r>
              <a:rPr lang="fr-FR" b="1" dirty="0">
                <a:latin typeface="+mn-lt"/>
              </a:rPr>
              <a:t> </a:t>
            </a:r>
            <a:r>
              <a:rPr lang="fr-FR" b="1" dirty="0" err="1">
                <a:latin typeface="+mn-lt"/>
              </a:rPr>
              <a:t>Scattering</a:t>
            </a:r>
            <a:r>
              <a:rPr lang="fr-FR" b="1" dirty="0">
                <a:latin typeface="+mn-lt"/>
              </a:rPr>
              <a:t>) </a:t>
            </a:r>
            <a:r>
              <a:rPr lang="fr-FR" b="1" dirty="0" err="1">
                <a:latin typeface="+mn-lt"/>
              </a:rPr>
              <a:t>ep</a:t>
            </a:r>
            <a:r>
              <a:rPr lang="fr-FR" b="1" dirty="0">
                <a:latin typeface="+mn-lt"/>
              </a:rPr>
              <a:t> </a:t>
            </a:r>
            <a:r>
              <a:rPr lang="fr-FR" b="1" dirty="0" err="1">
                <a:latin typeface="+mn-lt"/>
              </a:rPr>
              <a:t>Physics</a:t>
            </a:r>
            <a:r>
              <a:rPr lang="fr-FR" b="1" dirty="0">
                <a:latin typeface="+mn-lt"/>
              </a:rPr>
              <a:t> at High Energy in the </a:t>
            </a:r>
            <a:r>
              <a:rPr lang="fr-FR" b="1" dirty="0" err="1">
                <a:latin typeface="+mn-lt"/>
              </a:rPr>
              <a:t>next</a:t>
            </a:r>
            <a:r>
              <a:rPr lang="fr-FR" b="1" dirty="0">
                <a:latin typeface="+mn-lt"/>
              </a:rPr>
              <a:t> </a:t>
            </a:r>
            <a:r>
              <a:rPr lang="fr-FR" b="1" dirty="0" err="1">
                <a:latin typeface="+mn-lt"/>
              </a:rPr>
              <a:t>decades</a:t>
            </a:r>
            <a:endParaRPr lang="fr-FR" b="1" dirty="0">
              <a:latin typeface="+mn-lt"/>
            </a:endParaRPr>
          </a:p>
        </p:txBody>
      </p:sp>
    </p:spTree>
    <p:extLst>
      <p:ext uri="{BB962C8B-B14F-4D97-AF65-F5344CB8AC3E}">
        <p14:creationId xmlns:p14="http://schemas.microsoft.com/office/powerpoint/2010/main" val="210480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B6D53EFD-D3FA-4A1D-BD8C-1F2A5063870D}"/>
              </a:ext>
            </a:extLst>
          </p:cNvPr>
          <p:cNvSpPr>
            <a:spLocks noGrp="1"/>
          </p:cNvSpPr>
          <p:nvPr>
            <p:ph type="dt" sz="half" idx="10"/>
          </p:nvPr>
        </p:nvSpPr>
        <p:spPr/>
        <p:txBody>
          <a:bodyPr/>
          <a:lstStyle/>
          <a:p>
            <a:r>
              <a:rPr lang="fr-FR"/>
              <a:t>28/04/2022</a:t>
            </a:r>
            <a:endParaRPr lang="fr-FR" dirty="0"/>
          </a:p>
        </p:txBody>
      </p:sp>
      <p:sp>
        <p:nvSpPr>
          <p:cNvPr id="8" name="Espace réservé du pied de page 7">
            <a:extLst>
              <a:ext uri="{FF2B5EF4-FFF2-40B4-BE49-F238E27FC236}">
                <a16:creationId xmlns:a16="http://schemas.microsoft.com/office/drawing/2014/main" id="{E75C91E5-C6E3-4F56-9596-994BD743A5F9}"/>
              </a:ext>
            </a:extLst>
          </p:cNvPr>
          <p:cNvSpPr>
            <a:spLocks noGrp="1"/>
          </p:cNvSpPr>
          <p:nvPr>
            <p:ph type="ftr" sz="quarter" idx="11"/>
          </p:nvPr>
        </p:nvSpPr>
        <p:spPr/>
        <p:txBody>
          <a:bodyPr/>
          <a:lstStyle/>
          <a:p>
            <a:r>
              <a:rPr lang="fr-FR"/>
              <a:t>PERLE Collaboration Board PERLE  </a:t>
            </a:r>
            <a:endParaRPr lang="fr-FR" dirty="0"/>
          </a:p>
        </p:txBody>
      </p:sp>
      <p:sp>
        <p:nvSpPr>
          <p:cNvPr id="9" name="Espace réservé du numéro de diapositive 8">
            <a:extLst>
              <a:ext uri="{FF2B5EF4-FFF2-40B4-BE49-F238E27FC236}">
                <a16:creationId xmlns:a16="http://schemas.microsoft.com/office/drawing/2014/main" id="{859B749E-2F81-4195-91D3-4222BB1E5D1A}"/>
              </a:ext>
            </a:extLst>
          </p:cNvPr>
          <p:cNvSpPr>
            <a:spLocks noGrp="1"/>
          </p:cNvSpPr>
          <p:nvPr>
            <p:ph type="sldNum" sz="quarter" idx="12"/>
          </p:nvPr>
        </p:nvSpPr>
        <p:spPr/>
        <p:txBody>
          <a:bodyPr/>
          <a:lstStyle/>
          <a:p>
            <a:fld id="{77E71596-5F9D-49C5-9701-16B3CA54319D}" type="slidenum">
              <a:rPr lang="fr-FR" smtClean="0"/>
              <a:pPr/>
              <a:t>23</a:t>
            </a:fld>
            <a:endParaRPr lang="fr-FR" dirty="0"/>
          </a:p>
        </p:txBody>
      </p:sp>
      <p:sp>
        <p:nvSpPr>
          <p:cNvPr id="12" name="Titre 11">
            <a:extLst>
              <a:ext uri="{FF2B5EF4-FFF2-40B4-BE49-F238E27FC236}">
                <a16:creationId xmlns:a16="http://schemas.microsoft.com/office/drawing/2014/main" id="{B000D9CA-B9B9-4601-9D9F-8DB25D2FA4A6}"/>
              </a:ext>
            </a:extLst>
          </p:cNvPr>
          <p:cNvSpPr txBox="1">
            <a:spLocks noGrp="1"/>
          </p:cNvSpPr>
          <p:nvPr>
            <p:ph type="title"/>
          </p:nvPr>
        </p:nvSpPr>
        <p:spPr>
          <a:xfrm>
            <a:off x="1547877" y="120760"/>
            <a:ext cx="8154155" cy="424732"/>
          </a:xfrm>
          <a:prstGeom prst="rect">
            <a:avLst/>
          </a:prstGeom>
          <a:noFill/>
        </p:spPr>
        <p:txBody>
          <a:bodyPr wrap="none" rtlCol="0">
            <a:spAutoFit/>
          </a:bodyPr>
          <a:lstStyle/>
          <a:p>
            <a:r>
              <a:rPr lang="fr-FR" dirty="0">
                <a:solidFill>
                  <a:schemeClr val="accent5">
                    <a:lumMod val="75000"/>
                  </a:schemeClr>
                </a:solidFill>
                <a:latin typeface="+mn-lt"/>
              </a:rPr>
              <a:t>The New Frontier : e-RIB (Radioactive </a:t>
            </a:r>
            <a:r>
              <a:rPr lang="fr-FR" dirty="0" err="1">
                <a:solidFill>
                  <a:schemeClr val="accent5">
                    <a:lumMod val="75000"/>
                  </a:schemeClr>
                </a:solidFill>
                <a:latin typeface="+mn-lt"/>
              </a:rPr>
              <a:t>Nuclei</a:t>
            </a:r>
            <a:r>
              <a:rPr lang="fr-FR" dirty="0">
                <a:solidFill>
                  <a:schemeClr val="accent5">
                    <a:lumMod val="75000"/>
                  </a:schemeClr>
                </a:solidFill>
                <a:latin typeface="+mn-lt"/>
              </a:rPr>
              <a:t> Beam)</a:t>
            </a:r>
            <a:r>
              <a:rPr lang="fr-FR" dirty="0" err="1">
                <a:solidFill>
                  <a:schemeClr val="accent5">
                    <a:lumMod val="75000"/>
                  </a:schemeClr>
                </a:solidFill>
                <a:latin typeface="+mn-lt"/>
              </a:rPr>
              <a:t>scattering</a:t>
            </a:r>
            <a:r>
              <a:rPr lang="fr-FR" dirty="0">
                <a:solidFill>
                  <a:schemeClr val="accent5">
                    <a:lumMod val="75000"/>
                  </a:schemeClr>
                </a:solidFill>
                <a:latin typeface="+mn-lt"/>
              </a:rPr>
              <a:t> !</a:t>
            </a:r>
          </a:p>
        </p:txBody>
      </p:sp>
      <p:sp>
        <p:nvSpPr>
          <p:cNvPr id="14" name="Rectangle 13">
            <a:extLst>
              <a:ext uri="{FF2B5EF4-FFF2-40B4-BE49-F238E27FC236}">
                <a16:creationId xmlns:a16="http://schemas.microsoft.com/office/drawing/2014/main" id="{E0843341-E1FC-405C-94BF-FAFCEA71BF7B}"/>
              </a:ext>
            </a:extLst>
          </p:cNvPr>
          <p:cNvSpPr/>
          <p:nvPr/>
        </p:nvSpPr>
        <p:spPr>
          <a:xfrm>
            <a:off x="2064951" y="655221"/>
            <a:ext cx="6633804" cy="646331"/>
          </a:xfrm>
          <a:prstGeom prst="rect">
            <a:avLst/>
          </a:prstGeom>
          <a:solidFill>
            <a:schemeClr val="accent4">
              <a:lumMod val="20000"/>
              <a:lumOff val="80000"/>
            </a:schemeClr>
          </a:solidFill>
        </p:spPr>
        <p:txBody>
          <a:bodyPr wrap="square">
            <a:spAutoFit/>
          </a:bodyPr>
          <a:lstStyle/>
          <a:p>
            <a:pPr algn="ctr"/>
            <a:r>
              <a:rPr lang="en-US" sz="1800" dirty="0">
                <a:solidFill>
                  <a:prstClr val="black"/>
                </a:solidFill>
                <a:latin typeface="+mn-lt"/>
              </a:rPr>
              <a:t>A completely new horizon, explore the interior of exotic nuclei : </a:t>
            </a:r>
          </a:p>
          <a:p>
            <a:pPr algn="ctr"/>
            <a:r>
              <a:rPr lang="fr-FR" sz="1800" dirty="0">
                <a:solidFill>
                  <a:srgbClr val="FF0000"/>
                </a:solidFill>
                <a:latin typeface="+mn-lt"/>
              </a:rPr>
              <a:t>charge radius, </a:t>
            </a:r>
            <a:r>
              <a:rPr lang="fr-FR" sz="1800" dirty="0" err="1">
                <a:solidFill>
                  <a:srgbClr val="FF0000"/>
                </a:solidFill>
                <a:latin typeface="+mn-lt"/>
              </a:rPr>
              <a:t>shape</a:t>
            </a:r>
            <a:r>
              <a:rPr lang="fr-FR" sz="1800" dirty="0">
                <a:solidFill>
                  <a:srgbClr val="FF0000"/>
                </a:solidFill>
                <a:latin typeface="+mn-lt"/>
              </a:rPr>
              <a:t>… New </a:t>
            </a:r>
            <a:r>
              <a:rPr lang="fr-FR" sz="1800" dirty="0" err="1">
                <a:solidFill>
                  <a:srgbClr val="FF0000"/>
                </a:solidFill>
                <a:latin typeface="+mn-lt"/>
              </a:rPr>
              <a:t>properties</a:t>
            </a:r>
            <a:r>
              <a:rPr lang="fr-FR" sz="1800" dirty="0">
                <a:solidFill>
                  <a:srgbClr val="FF0000"/>
                </a:solidFill>
                <a:latin typeface="+mn-lt"/>
              </a:rPr>
              <a:t> are </a:t>
            </a:r>
            <a:r>
              <a:rPr lang="fr-FR" sz="1800" dirty="0" err="1">
                <a:solidFill>
                  <a:srgbClr val="FF0000"/>
                </a:solidFill>
                <a:latin typeface="+mn-lt"/>
              </a:rPr>
              <a:t>emerging</a:t>
            </a:r>
            <a:r>
              <a:rPr lang="fr-FR" sz="1800" dirty="0">
                <a:solidFill>
                  <a:srgbClr val="FF0000"/>
                </a:solidFill>
                <a:latin typeface="+mn-lt"/>
              </a:rPr>
              <a:t> (halo, </a:t>
            </a:r>
            <a:r>
              <a:rPr lang="fr-FR" sz="1800" dirty="0" err="1">
                <a:solidFill>
                  <a:srgbClr val="FF0000"/>
                </a:solidFill>
                <a:latin typeface="+mn-lt"/>
              </a:rPr>
              <a:t>pairing</a:t>
            </a:r>
            <a:r>
              <a:rPr lang="fr-FR" sz="1800" dirty="0">
                <a:solidFill>
                  <a:srgbClr val="FF0000"/>
                </a:solidFill>
                <a:latin typeface="+mn-lt"/>
              </a:rPr>
              <a:t>..) ! </a:t>
            </a:r>
            <a:endParaRPr lang="fr-FR" sz="1800" dirty="0">
              <a:latin typeface="+mn-lt"/>
            </a:endParaRPr>
          </a:p>
        </p:txBody>
      </p:sp>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740BAB77-D94F-48E1-A025-0FFF9AF8B387}"/>
                  </a:ext>
                </a:extLst>
              </p:cNvPr>
              <p:cNvSpPr txBox="1"/>
              <p:nvPr/>
            </p:nvSpPr>
            <p:spPr>
              <a:xfrm>
                <a:off x="163420" y="1490077"/>
                <a:ext cx="5395304" cy="1820691"/>
              </a:xfrm>
              <a:prstGeom prst="rect">
                <a:avLst/>
              </a:prstGeom>
              <a:noFill/>
              <a:ln w="28575">
                <a:noFill/>
              </a:ln>
            </p:spPr>
            <p:txBody>
              <a:bodyPr wrap="square" rtlCol="0">
                <a:spAutoFit/>
              </a:bodyPr>
              <a:lstStyle/>
              <a:p>
                <a:pPr marL="285741" indent="-285741" algn="just" defTabSz="914372">
                  <a:buFont typeface="Arial" charset="0"/>
                  <a:buChar char="•"/>
                </a:pPr>
                <a:r>
                  <a:rPr lang="en-US" sz="1400" dirty="0">
                    <a:latin typeface="+mn-lt"/>
                  </a:rPr>
                  <a:t>all interesting phenomena occur at </a:t>
                </a:r>
                <a14:m>
                  <m:oMath xmlns:m="http://schemas.openxmlformats.org/officeDocument/2006/math">
                    <m:r>
                      <a:rPr lang="fr-FR" sz="1400" i="1" dirty="0">
                        <a:latin typeface="Cambria Math" panose="02040503050406030204" pitchFamily="18" charset="0"/>
                      </a:rPr>
                      <m:t>𝑞</m:t>
                    </m:r>
                    <m:r>
                      <a:rPr lang="fr-FR" sz="1400" i="1" dirty="0">
                        <a:latin typeface="Cambria Math" panose="02040503050406030204" pitchFamily="18" charset="0"/>
                        <a:ea typeface="Cambria Math"/>
                      </a:rPr>
                      <m:t>≳</m:t>
                    </m:r>
                    <m:r>
                      <a:rPr lang="fr-FR" sz="1400" i="1" dirty="0">
                        <a:latin typeface="Cambria Math" panose="02040503050406030204" pitchFamily="18" charset="0"/>
                      </a:rPr>
                      <m:t>2</m:t>
                    </m:r>
                  </m:oMath>
                </a14:m>
                <a:r>
                  <a:rPr lang="en-US" sz="1400" dirty="0">
                    <a:latin typeface="+mn-lt"/>
                  </a:rPr>
                  <a:t>fm</a:t>
                </a:r>
                <a:r>
                  <a:rPr lang="en-US" sz="1400" baseline="30000" dirty="0">
                    <a:latin typeface="+mn-lt"/>
                  </a:rPr>
                  <a:t>-1</a:t>
                </a:r>
                <a:r>
                  <a:rPr lang="en-US" sz="1400" dirty="0">
                    <a:latin typeface="+mn-lt"/>
                  </a:rPr>
                  <a:t> ; the higher the q transferred the lower the cross section; consider previous achievements in this domain  </a:t>
                </a:r>
              </a:p>
              <a:p>
                <a:pPr algn="just" defTabSz="914372"/>
                <a:r>
                  <a:rPr lang="en-US" sz="1400" b="1" dirty="0">
                    <a:solidFill>
                      <a:srgbClr val="FF0000"/>
                    </a:solidFill>
                    <a:latin typeface="+mn-lt"/>
                    <a:sym typeface="Symbol"/>
                  </a:rPr>
                  <a:t>          </a:t>
                </a:r>
                <a:r>
                  <a:rPr lang="en-US" sz="1400" b="1" dirty="0">
                    <a:solidFill>
                      <a:srgbClr val="FF0000"/>
                    </a:solidFill>
                    <a:latin typeface="+mn-lt"/>
                    <a:sym typeface="Wingdings" panose="05000000000000000000" pitchFamily="2" charset="2"/>
                  </a:rPr>
                  <a:t></a:t>
                </a:r>
                <a:r>
                  <a:rPr lang="en-US" sz="1400" b="1" dirty="0">
                    <a:solidFill>
                      <a:srgbClr val="FF0000"/>
                    </a:solidFill>
                    <a:latin typeface="+mn-lt"/>
                  </a:rPr>
                  <a:t> compromise starting at </a:t>
                </a:r>
                <a14:m>
                  <m:oMath xmlns:m="http://schemas.openxmlformats.org/officeDocument/2006/math">
                    <m:sSub>
                      <m:sSubPr>
                        <m:ctrlPr>
                          <a:rPr lang="en-US" sz="1400" b="1" i="1">
                            <a:solidFill>
                              <a:srgbClr val="FF0000"/>
                            </a:solidFill>
                            <a:latin typeface="Cambria Math" panose="02040503050406030204" pitchFamily="18" charset="0"/>
                            <a:ea typeface="Cambria Math"/>
                          </a:rPr>
                        </m:ctrlPr>
                      </m:sSubPr>
                      <m:e>
                        <m:r>
                          <a:rPr lang="fr-FR" sz="1400" b="1" i="1">
                            <a:solidFill>
                              <a:srgbClr val="FF0000"/>
                            </a:solidFill>
                            <a:latin typeface="Cambria Math" panose="02040503050406030204" pitchFamily="18" charset="0"/>
                            <a:ea typeface="Cambria Math"/>
                          </a:rPr>
                          <m:t>𝑬</m:t>
                        </m:r>
                      </m:e>
                      <m:sub>
                        <m:r>
                          <a:rPr lang="fr-FR" sz="1400" b="1" i="1">
                            <a:solidFill>
                              <a:srgbClr val="FF0000"/>
                            </a:solidFill>
                            <a:latin typeface="Cambria Math" panose="02040503050406030204" pitchFamily="18" charset="0"/>
                            <a:ea typeface="Cambria Math"/>
                          </a:rPr>
                          <m:t>𝒆</m:t>
                        </m:r>
                      </m:sub>
                    </m:sSub>
                    <m:r>
                      <a:rPr lang="fr-FR" sz="1400" b="1" i="1">
                        <a:solidFill>
                          <a:srgbClr val="FF0000"/>
                        </a:solidFill>
                        <a:latin typeface="Cambria Math" panose="02040503050406030204" pitchFamily="18" charset="0"/>
                        <a:ea typeface="Cambria Math"/>
                      </a:rPr>
                      <m:t>=</m:t>
                    </m:r>
                    <m:r>
                      <a:rPr lang="fr-FR" sz="1400" b="1" i="1">
                        <a:solidFill>
                          <a:srgbClr val="FF0000"/>
                        </a:solidFill>
                        <a:latin typeface="Cambria Math" panose="02040503050406030204" pitchFamily="18" charset="0"/>
                        <a:ea typeface="Cambria Math"/>
                      </a:rPr>
                      <m:t>𝟐𝟓𝟎</m:t>
                    </m:r>
                    <m:r>
                      <a:rPr lang="fr-FR" sz="1400" b="1" i="1">
                        <a:solidFill>
                          <a:srgbClr val="FF0000"/>
                        </a:solidFill>
                        <a:latin typeface="Cambria Math" panose="02040503050406030204" pitchFamily="18" charset="0"/>
                        <a:ea typeface="Cambria Math"/>
                      </a:rPr>
                      <m:t> −→ ≃</m:t>
                    </m:r>
                    <m:r>
                      <a:rPr lang="fr-FR" sz="1400" b="1" i="1">
                        <a:solidFill>
                          <a:srgbClr val="FF0000"/>
                        </a:solidFill>
                        <a:latin typeface="Cambria Math" panose="02040503050406030204" pitchFamily="18" charset="0"/>
                        <a:ea typeface="Cambria Math"/>
                      </a:rPr>
                      <m:t>𝟓𝟎𝟎</m:t>
                    </m:r>
                  </m:oMath>
                </a14:m>
                <a:r>
                  <a:rPr lang="en-US" sz="1400" b="1" baseline="30000" dirty="0">
                    <a:solidFill>
                      <a:srgbClr val="FF0000"/>
                    </a:solidFill>
                    <a:latin typeface="+mn-lt"/>
                  </a:rPr>
                  <a:t> </a:t>
                </a:r>
                <a:r>
                  <a:rPr lang="en-US" sz="1400" b="1" dirty="0">
                    <a:solidFill>
                      <a:srgbClr val="FF0000"/>
                    </a:solidFill>
                    <a:latin typeface="+mn-lt"/>
                  </a:rPr>
                  <a:t>MeV (~0.5fm)</a:t>
                </a:r>
              </a:p>
              <a:p>
                <a:pPr algn="just" defTabSz="914372"/>
                <a:endParaRPr lang="en-US" sz="1400" b="1" dirty="0">
                  <a:solidFill>
                    <a:srgbClr val="FF0000"/>
                  </a:solidFill>
                  <a:latin typeface="+mn-lt"/>
                </a:endParaRPr>
              </a:p>
              <a:p>
                <a:pPr marL="285741" indent="-285741" algn="just" defTabSz="914372">
                  <a:buFont typeface="Arial" charset="0"/>
                  <a:buChar char="•"/>
                </a:pPr>
                <a:r>
                  <a:rPr lang="en-US" sz="1400" dirty="0">
                    <a:latin typeface="+mn-lt"/>
                    <a:sym typeface="Symbol"/>
                  </a:rPr>
                  <a:t>aimed luminosity should be 10</a:t>
                </a:r>
                <a:r>
                  <a:rPr lang="en-US" sz="1400" baseline="30000" dirty="0">
                    <a:latin typeface="+mn-lt"/>
                    <a:sym typeface="Symbol"/>
                  </a:rPr>
                  <a:t>29</a:t>
                </a:r>
                <a:r>
                  <a:rPr lang="en-US" sz="1400" dirty="0">
                    <a:latin typeface="+mn-lt"/>
                    <a:sym typeface="Symbol"/>
                  </a:rPr>
                  <a:t> cm</a:t>
                </a:r>
                <a:r>
                  <a:rPr lang="en-US" sz="1400" baseline="30000" dirty="0">
                    <a:latin typeface="+mn-lt"/>
                    <a:sym typeface="Symbol"/>
                  </a:rPr>
                  <a:t>-2</a:t>
                </a:r>
                <a:r>
                  <a:rPr lang="en-US" sz="1400" dirty="0">
                    <a:latin typeface="+mn-lt"/>
                    <a:sym typeface="Symbol"/>
                  </a:rPr>
                  <a:t>s</a:t>
                </a:r>
                <a:r>
                  <a:rPr lang="en-US" sz="1400" baseline="30000" dirty="0">
                    <a:latin typeface="+mn-lt"/>
                    <a:sym typeface="Symbol"/>
                  </a:rPr>
                  <a:t>-1 </a:t>
                </a:r>
                <a:r>
                  <a:rPr lang="en-US" sz="1400" dirty="0">
                    <a:latin typeface="+mn-lt"/>
                    <a:sym typeface="Symbol"/>
                  </a:rPr>
                  <a:t>  but much can be already done at </a:t>
                </a:r>
              </a:p>
              <a:p>
                <a:pPr algn="just" defTabSz="914372"/>
                <a:r>
                  <a:rPr lang="en-US" sz="1400" b="1" dirty="0">
                    <a:solidFill>
                      <a:srgbClr val="FF0000"/>
                    </a:solidFill>
                    <a:latin typeface="+mn-lt"/>
                    <a:ea typeface="Cambria Math"/>
                    <a:sym typeface="Wingdings" panose="05000000000000000000" pitchFamily="2" charset="2"/>
                  </a:rPr>
                  <a:t>          </a:t>
                </a:r>
                <a14:m>
                  <m:oMath xmlns:m="http://schemas.openxmlformats.org/officeDocument/2006/math">
                    <m:r>
                      <a:rPr lang="en-US" sz="1400" b="1" i="1">
                        <a:solidFill>
                          <a:srgbClr val="FF0000"/>
                        </a:solidFill>
                        <a:latin typeface="Cambria Math" panose="02040503050406030204" pitchFamily="18" charset="0"/>
                        <a:ea typeface="Cambria Math"/>
                        <a:sym typeface="Symbol"/>
                      </a:rPr>
                      <m:t>𝓛</m:t>
                    </m:r>
                    <m:r>
                      <a:rPr lang="en-US" sz="1400" b="1" i="1">
                        <a:solidFill>
                          <a:srgbClr val="FF0000"/>
                        </a:solidFill>
                        <a:latin typeface="Cambria Math" panose="02040503050406030204" pitchFamily="18" charset="0"/>
                        <a:ea typeface="Cambria Math"/>
                        <a:sym typeface="Symbol"/>
                      </a:rPr>
                      <m:t>≃</m:t>
                    </m:r>
                    <m:sSup>
                      <m:sSupPr>
                        <m:ctrlPr>
                          <a:rPr lang="en-US" sz="1400" b="1" i="1">
                            <a:solidFill>
                              <a:srgbClr val="FF0000"/>
                            </a:solidFill>
                            <a:latin typeface="Cambria Math" panose="02040503050406030204" pitchFamily="18" charset="0"/>
                            <a:ea typeface="Cambria Math"/>
                            <a:sym typeface="Symbol"/>
                          </a:rPr>
                        </m:ctrlPr>
                      </m:sSupPr>
                      <m:e>
                        <m:r>
                          <a:rPr lang="fr-FR" sz="1400" b="1" i="1">
                            <a:solidFill>
                              <a:srgbClr val="FF0000"/>
                            </a:solidFill>
                            <a:latin typeface="Cambria Math" panose="02040503050406030204" pitchFamily="18" charset="0"/>
                            <a:ea typeface="Cambria Math"/>
                            <a:sym typeface="Symbol"/>
                          </a:rPr>
                          <m:t>𝟏𝟎</m:t>
                        </m:r>
                        <m:r>
                          <a:rPr lang="fr-FR" sz="1400" b="1" i="1" baseline="30000">
                            <a:solidFill>
                              <a:srgbClr val="FF0000"/>
                            </a:solidFill>
                            <a:latin typeface="Cambria Math" panose="02040503050406030204" pitchFamily="18" charset="0"/>
                            <a:ea typeface="Cambria Math"/>
                            <a:sym typeface="Symbol"/>
                          </a:rPr>
                          <m:t>𝟐𝟕</m:t>
                        </m:r>
                        <m:r>
                          <a:rPr lang="fr-FR" sz="1400" b="1" i="1" baseline="30000">
                            <a:solidFill>
                              <a:srgbClr val="FF0000"/>
                            </a:solidFill>
                            <a:latin typeface="Cambria Math" panose="02040503050406030204" pitchFamily="18" charset="0"/>
                            <a:ea typeface="Cambria Math"/>
                            <a:sym typeface="Symbol"/>
                          </a:rPr>
                          <m:t> −</m:t>
                        </m:r>
                        <m:r>
                          <a:rPr lang="fr-FR" sz="1400" b="1" i="1">
                            <a:solidFill>
                              <a:srgbClr val="FF0000"/>
                            </a:solidFill>
                            <a:latin typeface="Cambria Math" panose="02040503050406030204" pitchFamily="18" charset="0"/>
                            <a:ea typeface="Cambria Math"/>
                            <a:sym typeface="Symbol"/>
                          </a:rPr>
                          <m:t>𝟏𝟎</m:t>
                        </m:r>
                      </m:e>
                      <m:sup>
                        <m:r>
                          <a:rPr lang="fr-FR" sz="1400" b="1" i="1">
                            <a:solidFill>
                              <a:srgbClr val="FF0000"/>
                            </a:solidFill>
                            <a:latin typeface="Cambria Math" panose="02040503050406030204" pitchFamily="18" charset="0"/>
                            <a:ea typeface="Cambria Math"/>
                            <a:sym typeface="Symbol"/>
                          </a:rPr>
                          <m:t>𝟐𝟖</m:t>
                        </m:r>
                        <m:r>
                          <a:rPr lang="fr-FR" sz="1400" b="1" i="1">
                            <a:solidFill>
                              <a:srgbClr val="FF0000"/>
                            </a:solidFill>
                            <a:latin typeface="Cambria Math" panose="02040503050406030204" pitchFamily="18" charset="0"/>
                            <a:ea typeface="Cambria Math"/>
                            <a:sym typeface="Symbol"/>
                          </a:rPr>
                          <m:t> </m:t>
                        </m:r>
                      </m:sup>
                    </m:sSup>
                  </m:oMath>
                </a14:m>
                <a:r>
                  <a:rPr lang="en-US" sz="1400" b="1" dirty="0">
                    <a:solidFill>
                      <a:srgbClr val="FF0000"/>
                    </a:solidFill>
                    <a:latin typeface="+mn-lt"/>
                  </a:rPr>
                  <a:t>(with unstable nuclei EVERYTHING is new !)</a:t>
                </a:r>
                <a:endParaRPr lang="en-US" sz="1400" dirty="0">
                  <a:solidFill>
                    <a:prstClr val="black"/>
                  </a:solidFill>
                  <a:latin typeface="+mn-lt"/>
                </a:endParaRPr>
              </a:p>
            </p:txBody>
          </p:sp>
        </mc:Choice>
        <mc:Fallback xmlns="">
          <p:sp>
            <p:nvSpPr>
              <p:cNvPr id="42" name="ZoneTexte 41">
                <a:extLst>
                  <a:ext uri="{FF2B5EF4-FFF2-40B4-BE49-F238E27FC236}">
                    <a16:creationId xmlns:a16="http://schemas.microsoft.com/office/drawing/2014/main" id="{740BAB77-D94F-48E1-A025-0FFF9AF8B387}"/>
                  </a:ext>
                </a:extLst>
              </p:cNvPr>
              <p:cNvSpPr txBox="1">
                <a:spLocks noRot="1" noChangeAspect="1" noMove="1" noResize="1" noEditPoints="1" noAdjustHandles="1" noChangeArrowheads="1" noChangeShapeType="1" noTextEdit="1"/>
              </p:cNvSpPr>
              <p:nvPr/>
            </p:nvSpPr>
            <p:spPr>
              <a:xfrm>
                <a:off x="163420" y="1490077"/>
                <a:ext cx="5395304" cy="1820691"/>
              </a:xfrm>
              <a:prstGeom prst="rect">
                <a:avLst/>
              </a:prstGeom>
              <a:blipFill>
                <a:blip r:embed="rId2"/>
                <a:stretch>
                  <a:fillRect l="-226" t="-334" r="-339" b="-2676"/>
                </a:stretch>
              </a:blipFill>
              <a:ln w="28575">
                <a:noFill/>
              </a:ln>
            </p:spPr>
            <p:txBody>
              <a:bodyPr/>
              <a:lstStyle/>
              <a:p>
                <a:r>
                  <a:rPr lang="fr-FR">
                    <a:noFill/>
                  </a:rPr>
                  <a:t> </a:t>
                </a:r>
              </a:p>
            </p:txBody>
          </p:sp>
        </mc:Fallback>
      </mc:AlternateContent>
      <p:sp>
        <p:nvSpPr>
          <p:cNvPr id="43" name="Rectangle 42">
            <a:extLst>
              <a:ext uri="{FF2B5EF4-FFF2-40B4-BE49-F238E27FC236}">
                <a16:creationId xmlns:a16="http://schemas.microsoft.com/office/drawing/2014/main" id="{073E6D83-567E-485A-92FB-F10DC41195DB}"/>
              </a:ext>
            </a:extLst>
          </p:cNvPr>
          <p:cNvSpPr/>
          <p:nvPr/>
        </p:nvSpPr>
        <p:spPr>
          <a:xfrm>
            <a:off x="68183" y="3475716"/>
            <a:ext cx="5710195" cy="1017138"/>
          </a:xfrm>
          <a:prstGeom prst="rect">
            <a:avLst/>
          </a:prstGeom>
        </p:spPr>
        <p:txBody>
          <a:bodyPr wrap="square">
            <a:spAutoFit/>
          </a:bodyPr>
          <a:lstStyle/>
          <a:p>
            <a:r>
              <a:rPr lang="en-US" sz="1414" dirty="0">
                <a:latin typeface="+mn-lt"/>
              </a:rPr>
              <a:t>A long road ahead before reaching  the full tomography of an exotic nucleus</a:t>
            </a:r>
            <a:endParaRPr lang="en-US" sz="1414" b="1" dirty="0">
              <a:latin typeface="+mn-lt"/>
              <a:sym typeface="Symbol"/>
            </a:endParaRPr>
          </a:p>
          <a:p>
            <a:r>
              <a:rPr lang="en-US" sz="1414" dirty="0">
                <a:latin typeface="+mn-lt"/>
                <a:sym typeface="Symbol"/>
              </a:rPr>
              <a:t>The starting point is :</a:t>
            </a:r>
          </a:p>
          <a:p>
            <a:endParaRPr lang="en-US" sz="1414" dirty="0">
              <a:latin typeface="+mn-lt"/>
              <a:sym typeface="Symbol"/>
            </a:endParaRPr>
          </a:p>
          <a:p>
            <a:r>
              <a:rPr lang="en-US" sz="1414" dirty="0">
                <a:latin typeface="+mn-lt"/>
                <a:sym typeface="Symbol"/>
              </a:rPr>
              <a:t> </a:t>
            </a:r>
            <a:r>
              <a:rPr lang="en-US" sz="1767" dirty="0">
                <a:solidFill>
                  <a:srgbClr val="FF0000"/>
                </a:solidFill>
                <a:latin typeface="+mn-lt"/>
                <a:sym typeface="Symbol"/>
              </a:rPr>
              <a:t>DESTIN [</a:t>
            </a:r>
            <a:r>
              <a:rPr lang="en-US" sz="1767" b="1" dirty="0" err="1">
                <a:solidFill>
                  <a:srgbClr val="FF0000"/>
                </a:solidFill>
                <a:latin typeface="+mn-lt"/>
                <a:sym typeface="Symbol"/>
              </a:rPr>
              <a:t>DE</a:t>
            </a:r>
            <a:r>
              <a:rPr lang="en-US" sz="1767" dirty="0" err="1">
                <a:solidFill>
                  <a:srgbClr val="FF0000"/>
                </a:solidFill>
                <a:latin typeface="+mn-lt"/>
                <a:sym typeface="Symbol"/>
              </a:rPr>
              <a:t>ep</a:t>
            </a:r>
            <a:r>
              <a:rPr lang="en-US" sz="1767" dirty="0">
                <a:solidFill>
                  <a:srgbClr val="FF0000"/>
                </a:solidFill>
                <a:latin typeface="+mn-lt"/>
                <a:sym typeface="Symbol"/>
              </a:rPr>
              <a:t> </a:t>
            </a:r>
            <a:r>
              <a:rPr lang="en-US" sz="1767" b="1" dirty="0" err="1">
                <a:solidFill>
                  <a:srgbClr val="FF0000"/>
                </a:solidFill>
                <a:latin typeface="+mn-lt"/>
                <a:sym typeface="Symbol"/>
              </a:rPr>
              <a:t>ST</a:t>
            </a:r>
            <a:r>
              <a:rPr lang="en-US" sz="1767" dirty="0" err="1">
                <a:solidFill>
                  <a:srgbClr val="FF0000"/>
                </a:solidFill>
                <a:latin typeface="+mn-lt"/>
                <a:sym typeface="Symbol"/>
              </a:rPr>
              <a:t>ructure</a:t>
            </a:r>
            <a:r>
              <a:rPr lang="en-US" sz="1767" dirty="0">
                <a:solidFill>
                  <a:srgbClr val="FF0000"/>
                </a:solidFill>
                <a:latin typeface="+mn-lt"/>
                <a:sym typeface="Symbol"/>
              </a:rPr>
              <a:t> </a:t>
            </a:r>
            <a:r>
              <a:rPr lang="en-US" sz="1767" b="1" dirty="0">
                <a:solidFill>
                  <a:srgbClr val="FF0000"/>
                </a:solidFill>
                <a:latin typeface="+mn-lt"/>
                <a:sym typeface="Symbol"/>
              </a:rPr>
              <a:t>I</a:t>
            </a:r>
            <a:r>
              <a:rPr lang="en-US" sz="1767" dirty="0">
                <a:solidFill>
                  <a:srgbClr val="FF0000"/>
                </a:solidFill>
                <a:latin typeface="+mn-lt"/>
                <a:sym typeface="Symbol"/>
              </a:rPr>
              <a:t>nvestigation of (exotic) </a:t>
            </a:r>
            <a:r>
              <a:rPr lang="en-US" sz="1767" b="1" dirty="0">
                <a:solidFill>
                  <a:srgbClr val="FF0000"/>
                </a:solidFill>
                <a:latin typeface="+mn-lt"/>
                <a:sym typeface="Symbol"/>
              </a:rPr>
              <a:t>N</a:t>
            </a:r>
            <a:r>
              <a:rPr lang="en-US" sz="1767" dirty="0">
                <a:solidFill>
                  <a:srgbClr val="FF0000"/>
                </a:solidFill>
                <a:latin typeface="+mn-lt"/>
                <a:sym typeface="Symbol"/>
              </a:rPr>
              <a:t>uclei]</a:t>
            </a:r>
          </a:p>
        </p:txBody>
      </p:sp>
      <p:sp>
        <p:nvSpPr>
          <p:cNvPr id="44" name="ZoneTexte 43">
            <a:extLst>
              <a:ext uri="{FF2B5EF4-FFF2-40B4-BE49-F238E27FC236}">
                <a16:creationId xmlns:a16="http://schemas.microsoft.com/office/drawing/2014/main" id="{A643F76D-A95B-4C6D-86A3-498736199C1E}"/>
              </a:ext>
            </a:extLst>
          </p:cNvPr>
          <p:cNvSpPr txBox="1"/>
          <p:nvPr/>
        </p:nvSpPr>
        <p:spPr>
          <a:xfrm>
            <a:off x="609930" y="4483560"/>
            <a:ext cx="4462338" cy="1077218"/>
          </a:xfrm>
          <a:prstGeom prst="rect">
            <a:avLst/>
          </a:prstGeom>
          <a:noFill/>
        </p:spPr>
        <p:txBody>
          <a:bodyPr wrap="square" rtlCol="0">
            <a:spAutoFit/>
          </a:bodyPr>
          <a:lstStyle/>
          <a:p>
            <a:pPr algn="ctr"/>
            <a:r>
              <a:rPr lang="fr-FR" sz="1600" dirty="0">
                <a:latin typeface="+mn-lt"/>
              </a:rPr>
              <a:t>Very </a:t>
            </a:r>
            <a:r>
              <a:rPr lang="fr-FR" sz="1600" dirty="0" err="1">
                <a:latin typeface="+mn-lt"/>
              </a:rPr>
              <a:t>chanellenging</a:t>
            </a:r>
            <a:endParaRPr lang="fr-FR" sz="1600" dirty="0">
              <a:latin typeface="+mn-lt"/>
            </a:endParaRPr>
          </a:p>
          <a:p>
            <a:pPr algn="ctr"/>
            <a:r>
              <a:rPr lang="fr-FR" sz="1600" dirty="0">
                <a:latin typeface="+mn-lt"/>
              </a:rPr>
              <a:t>The </a:t>
            </a:r>
            <a:r>
              <a:rPr lang="fr-FR" sz="1600" dirty="0" err="1">
                <a:latin typeface="+mn-lt"/>
              </a:rPr>
              <a:t>beam</a:t>
            </a:r>
            <a:r>
              <a:rPr lang="fr-FR" sz="1600" dirty="0">
                <a:latin typeface="+mn-lt"/>
              </a:rPr>
              <a:t> </a:t>
            </a:r>
            <a:r>
              <a:rPr lang="fr-FR" sz="1600" dirty="0" err="1">
                <a:latin typeface="+mn-lt"/>
              </a:rPr>
              <a:t>will</a:t>
            </a:r>
            <a:r>
              <a:rPr lang="fr-FR" sz="1600" dirty="0">
                <a:latin typeface="+mn-lt"/>
              </a:rPr>
              <a:t> confine RIB in longitudinal plane e- </a:t>
            </a:r>
            <a:r>
              <a:rPr lang="fr-FR" sz="1600" dirty="0" err="1">
                <a:latin typeface="+mn-lt"/>
              </a:rPr>
              <a:t>with</a:t>
            </a:r>
            <a:r>
              <a:rPr lang="fr-FR" sz="1600" dirty="0">
                <a:latin typeface="+mn-lt"/>
              </a:rPr>
              <a:t> positive ions), and traps have to </a:t>
            </a:r>
            <a:r>
              <a:rPr lang="fr-FR" sz="1600" dirty="0" err="1">
                <a:latin typeface="+mn-lt"/>
              </a:rPr>
              <a:t>confined</a:t>
            </a:r>
            <a:r>
              <a:rPr lang="fr-FR" sz="1600" dirty="0">
                <a:latin typeface="+mn-lt"/>
              </a:rPr>
              <a:t> RIB in transversal plane ( à la SCRIT at RIKEN)</a:t>
            </a:r>
          </a:p>
        </p:txBody>
      </p:sp>
      <p:grpSp>
        <p:nvGrpSpPr>
          <p:cNvPr id="45" name="Groupe 44">
            <a:extLst>
              <a:ext uri="{FF2B5EF4-FFF2-40B4-BE49-F238E27FC236}">
                <a16:creationId xmlns:a16="http://schemas.microsoft.com/office/drawing/2014/main" id="{3A52AA99-0085-4C8B-B110-5D25D7E9E248}"/>
              </a:ext>
            </a:extLst>
          </p:cNvPr>
          <p:cNvGrpSpPr/>
          <p:nvPr/>
        </p:nvGrpSpPr>
        <p:grpSpPr>
          <a:xfrm>
            <a:off x="5314379" y="4268618"/>
            <a:ext cx="3667548" cy="1425422"/>
            <a:chOff x="5650048" y="4135771"/>
            <a:chExt cx="3940047" cy="1629134"/>
          </a:xfrm>
        </p:grpSpPr>
        <p:pic>
          <p:nvPicPr>
            <p:cNvPr id="46" name="Picture 3">
              <a:extLst>
                <a:ext uri="{FF2B5EF4-FFF2-40B4-BE49-F238E27FC236}">
                  <a16:creationId xmlns:a16="http://schemas.microsoft.com/office/drawing/2014/main" id="{82160229-F971-406F-A138-A2B5A29950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0048" y="4135771"/>
              <a:ext cx="3940047" cy="1629134"/>
            </a:xfrm>
            <a:prstGeom prst="rect">
              <a:avLst/>
            </a:prstGeom>
            <a:solidFill>
              <a:schemeClr val="bg1"/>
            </a:solidFill>
            <a:ln>
              <a:noFill/>
            </a:ln>
          </p:spPr>
        </p:pic>
        <p:sp>
          <p:nvSpPr>
            <p:cNvPr id="47" name="Rectangle 46">
              <a:extLst>
                <a:ext uri="{FF2B5EF4-FFF2-40B4-BE49-F238E27FC236}">
                  <a16:creationId xmlns:a16="http://schemas.microsoft.com/office/drawing/2014/main" id="{32942DA8-5A31-41CA-996B-37CC8C5E6A8B}"/>
                </a:ext>
              </a:extLst>
            </p:cNvPr>
            <p:cNvSpPr/>
            <p:nvPr/>
          </p:nvSpPr>
          <p:spPr>
            <a:xfrm>
              <a:off x="6526584" y="4148977"/>
              <a:ext cx="1924310" cy="337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793" tIns="40397" rIns="80793" bIns="40397" numCol="1" spcCol="0" rtlCol="0" fromWordArt="0" anchor="ctr" anchorCtr="0" forceAA="0" compatLnSpc="1">
              <a:prstTxWarp prst="textNoShape">
                <a:avLst/>
              </a:prstTxWarp>
              <a:noAutofit/>
            </a:bodyPr>
            <a:lstStyle/>
            <a:p>
              <a:pPr algn="ctr"/>
              <a:endParaRPr lang="fr-FR" sz="1767"/>
            </a:p>
          </p:txBody>
        </p:sp>
      </p:grpSp>
      <p:pic>
        <p:nvPicPr>
          <p:cNvPr id="49" name="Image 48">
            <a:extLst>
              <a:ext uri="{FF2B5EF4-FFF2-40B4-BE49-F238E27FC236}">
                <a16:creationId xmlns:a16="http://schemas.microsoft.com/office/drawing/2014/main" id="{64790873-0D22-44D3-84C8-BAB29F1F3B92}"/>
              </a:ext>
            </a:extLst>
          </p:cNvPr>
          <p:cNvPicPr>
            <a:picLocks noChangeAspect="1"/>
          </p:cNvPicPr>
          <p:nvPr/>
        </p:nvPicPr>
        <p:blipFill>
          <a:blip r:embed="rId4"/>
          <a:stretch>
            <a:fillRect/>
          </a:stretch>
        </p:blipFill>
        <p:spPr>
          <a:xfrm>
            <a:off x="5945611" y="1482200"/>
            <a:ext cx="1392118" cy="916852"/>
          </a:xfrm>
          <a:prstGeom prst="rect">
            <a:avLst/>
          </a:prstGeom>
        </p:spPr>
      </p:pic>
      <p:pic>
        <p:nvPicPr>
          <p:cNvPr id="50" name="Image 49">
            <a:extLst>
              <a:ext uri="{FF2B5EF4-FFF2-40B4-BE49-F238E27FC236}">
                <a16:creationId xmlns:a16="http://schemas.microsoft.com/office/drawing/2014/main" id="{35A75C51-3E3B-47B0-B0AD-2C655DA4A8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76186" y="1259761"/>
            <a:ext cx="3050762" cy="1121473"/>
          </a:xfrm>
          <a:prstGeom prst="rect">
            <a:avLst/>
          </a:prstGeom>
        </p:spPr>
      </p:pic>
      <p:pic>
        <p:nvPicPr>
          <p:cNvPr id="51" name="Image 50">
            <a:extLst>
              <a:ext uri="{FF2B5EF4-FFF2-40B4-BE49-F238E27FC236}">
                <a16:creationId xmlns:a16="http://schemas.microsoft.com/office/drawing/2014/main" id="{D9CEA2C6-1E06-48F4-92DF-B2E83FD2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92713" y="1797093"/>
            <a:ext cx="1176021" cy="589578"/>
          </a:xfrm>
          <a:prstGeom prst="rect">
            <a:avLst/>
          </a:prstGeom>
        </p:spPr>
      </p:pic>
      <p:grpSp>
        <p:nvGrpSpPr>
          <p:cNvPr id="52" name="Groupe 51">
            <a:extLst>
              <a:ext uri="{FF2B5EF4-FFF2-40B4-BE49-F238E27FC236}">
                <a16:creationId xmlns:a16="http://schemas.microsoft.com/office/drawing/2014/main" id="{A1062096-7CBA-4021-98D3-5A71F7C48068}"/>
              </a:ext>
            </a:extLst>
          </p:cNvPr>
          <p:cNvGrpSpPr/>
          <p:nvPr/>
        </p:nvGrpSpPr>
        <p:grpSpPr>
          <a:xfrm>
            <a:off x="5938082" y="2339517"/>
            <a:ext cx="4488866" cy="2130387"/>
            <a:chOff x="3547386" y="2270970"/>
            <a:chExt cx="7181631" cy="3353247"/>
          </a:xfrm>
        </p:grpSpPr>
        <p:pic>
          <p:nvPicPr>
            <p:cNvPr id="53" name="Image 52">
              <a:extLst>
                <a:ext uri="{FF2B5EF4-FFF2-40B4-BE49-F238E27FC236}">
                  <a16:creationId xmlns:a16="http://schemas.microsoft.com/office/drawing/2014/main" id="{BAF8ACCC-A5E3-43BE-BB76-AF08C82F61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7386" y="2974294"/>
              <a:ext cx="2952327" cy="2498123"/>
            </a:xfrm>
            <a:prstGeom prst="rect">
              <a:avLst/>
            </a:prstGeom>
          </p:spPr>
        </p:pic>
        <p:pic>
          <p:nvPicPr>
            <p:cNvPr id="54" name="Image 53">
              <a:extLst>
                <a:ext uri="{FF2B5EF4-FFF2-40B4-BE49-F238E27FC236}">
                  <a16:creationId xmlns:a16="http://schemas.microsoft.com/office/drawing/2014/main" id="{10D472B0-0EAA-4708-8F32-133C2DBFAE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0184" y="2270970"/>
              <a:ext cx="3188833" cy="3249905"/>
            </a:xfrm>
            <a:prstGeom prst="rect">
              <a:avLst/>
            </a:prstGeom>
          </p:spPr>
        </p:pic>
        <p:sp>
          <p:nvSpPr>
            <p:cNvPr id="55" name="Flèche : droite 54">
              <a:extLst>
                <a:ext uri="{FF2B5EF4-FFF2-40B4-BE49-F238E27FC236}">
                  <a16:creationId xmlns:a16="http://schemas.microsoft.com/office/drawing/2014/main" id="{2D37C772-5B12-41D8-A883-D0F2223CEB9C}"/>
                </a:ext>
              </a:extLst>
            </p:cNvPr>
            <p:cNvSpPr/>
            <p:nvPr/>
          </p:nvSpPr>
          <p:spPr>
            <a:xfrm>
              <a:off x="6543510" y="2510372"/>
              <a:ext cx="792797"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95"/>
            </a:p>
          </p:txBody>
        </p:sp>
        <p:pic>
          <p:nvPicPr>
            <p:cNvPr id="56" name="Image 55">
              <a:extLst>
                <a:ext uri="{FF2B5EF4-FFF2-40B4-BE49-F238E27FC236}">
                  <a16:creationId xmlns:a16="http://schemas.microsoft.com/office/drawing/2014/main" id="{45093895-D12F-4AD8-841E-FD0F4C5B2F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00021" y="5465038"/>
              <a:ext cx="3057566" cy="159179"/>
            </a:xfrm>
            <a:prstGeom prst="rect">
              <a:avLst/>
            </a:prstGeom>
          </p:spPr>
        </p:pic>
        <p:sp>
          <p:nvSpPr>
            <p:cNvPr id="57" name="ZoneTexte 56">
              <a:extLst>
                <a:ext uri="{FF2B5EF4-FFF2-40B4-BE49-F238E27FC236}">
                  <a16:creationId xmlns:a16="http://schemas.microsoft.com/office/drawing/2014/main" id="{94955285-7755-450B-8130-8E88459CD0FE}"/>
                </a:ext>
              </a:extLst>
            </p:cNvPr>
            <p:cNvSpPr txBox="1"/>
            <p:nvPr/>
          </p:nvSpPr>
          <p:spPr>
            <a:xfrm>
              <a:off x="5063731" y="2622866"/>
              <a:ext cx="1401564" cy="337899"/>
            </a:xfrm>
            <a:prstGeom prst="rect">
              <a:avLst/>
            </a:prstGeom>
            <a:noFill/>
            <a:ln w="28575">
              <a:solidFill>
                <a:srgbClr val="456487"/>
              </a:solidFill>
            </a:ln>
          </p:spPr>
          <p:txBody>
            <a:bodyPr wrap="square" rtlCol="0">
              <a:spAutoFit/>
            </a:bodyPr>
            <a:lstStyle/>
            <a:p>
              <a:r>
                <a:rPr lang="en-US" sz="795">
                  <a:latin typeface="+mn-lt"/>
                </a:rPr>
                <a:t>Simple imaging</a:t>
              </a:r>
            </a:p>
          </p:txBody>
        </p:sp>
        <p:sp>
          <p:nvSpPr>
            <p:cNvPr id="58" name="ZoneTexte 57">
              <a:extLst>
                <a:ext uri="{FF2B5EF4-FFF2-40B4-BE49-F238E27FC236}">
                  <a16:creationId xmlns:a16="http://schemas.microsoft.com/office/drawing/2014/main" id="{57A12EA6-1CE4-4454-B193-88528CBAA9DE}"/>
                </a:ext>
              </a:extLst>
            </p:cNvPr>
            <p:cNvSpPr txBox="1"/>
            <p:nvPr/>
          </p:nvSpPr>
          <p:spPr>
            <a:xfrm>
              <a:off x="7402610" y="2631594"/>
              <a:ext cx="1598345" cy="337899"/>
            </a:xfrm>
            <a:prstGeom prst="rect">
              <a:avLst/>
            </a:prstGeom>
            <a:noFill/>
            <a:ln w="28575">
              <a:solidFill>
                <a:srgbClr val="456487"/>
              </a:solidFill>
            </a:ln>
          </p:spPr>
          <p:txBody>
            <a:bodyPr wrap="square" rtlCol="0">
              <a:spAutoFit/>
            </a:bodyPr>
            <a:lstStyle/>
            <a:p>
              <a:pPr algn="ctr"/>
              <a:r>
                <a:rPr lang="en-US" sz="795" dirty="0">
                  <a:latin typeface="+mn-lt"/>
                </a:rPr>
                <a:t>Full tomography</a:t>
              </a:r>
            </a:p>
          </p:txBody>
        </p:sp>
      </p:grpSp>
      <p:sp>
        <p:nvSpPr>
          <p:cNvPr id="59" name="Rectangle 58">
            <a:extLst>
              <a:ext uri="{FF2B5EF4-FFF2-40B4-BE49-F238E27FC236}">
                <a16:creationId xmlns:a16="http://schemas.microsoft.com/office/drawing/2014/main" id="{325610AF-FA81-4186-AD62-402F8166FA2B}"/>
              </a:ext>
            </a:extLst>
          </p:cNvPr>
          <p:cNvSpPr/>
          <p:nvPr/>
        </p:nvSpPr>
        <p:spPr>
          <a:xfrm>
            <a:off x="5780263" y="1301180"/>
            <a:ext cx="4801669" cy="31687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793" tIns="40397" rIns="80793" bIns="40397" numCol="1" spcCol="0" rtlCol="0" fromWordArt="0" anchor="ctr" anchorCtr="0" forceAA="0" compatLnSpc="1">
            <a:prstTxWarp prst="textNoShape">
              <a:avLst/>
            </a:prstTxWarp>
            <a:noAutofit/>
          </a:bodyPr>
          <a:lstStyle/>
          <a:p>
            <a:pPr algn="ctr"/>
            <a:endParaRPr lang="fr-FR" sz="1767"/>
          </a:p>
        </p:txBody>
      </p:sp>
      <p:sp>
        <p:nvSpPr>
          <p:cNvPr id="60" name="ZoneTexte 59">
            <a:extLst>
              <a:ext uri="{FF2B5EF4-FFF2-40B4-BE49-F238E27FC236}">
                <a16:creationId xmlns:a16="http://schemas.microsoft.com/office/drawing/2014/main" id="{EA148985-831D-48E1-B964-270856F1EBA0}"/>
              </a:ext>
            </a:extLst>
          </p:cNvPr>
          <p:cNvSpPr txBox="1"/>
          <p:nvPr/>
        </p:nvSpPr>
        <p:spPr>
          <a:xfrm>
            <a:off x="8551570" y="5368187"/>
            <a:ext cx="2251642" cy="276999"/>
          </a:xfrm>
          <a:prstGeom prst="rect">
            <a:avLst/>
          </a:prstGeom>
          <a:noFill/>
        </p:spPr>
        <p:txBody>
          <a:bodyPr wrap="none" rtlCol="0">
            <a:spAutoFit/>
          </a:bodyPr>
          <a:lstStyle/>
          <a:p>
            <a:r>
              <a:rPr lang="fr-FR" sz="1200" i="1" dirty="0"/>
              <a:t>Collection : </a:t>
            </a:r>
            <a:r>
              <a:rPr lang="fr-FR" sz="1200" i="1" dirty="0" err="1"/>
              <a:t>from</a:t>
            </a:r>
            <a:r>
              <a:rPr lang="fr-FR" sz="1200" i="1" dirty="0"/>
              <a:t> David Verney</a:t>
            </a:r>
          </a:p>
        </p:txBody>
      </p:sp>
    </p:spTree>
    <p:extLst>
      <p:ext uri="{BB962C8B-B14F-4D97-AF65-F5344CB8AC3E}">
        <p14:creationId xmlns:p14="http://schemas.microsoft.com/office/powerpoint/2010/main" val="8350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FC37C-65FE-4E01-8203-5343E4809B2A}"/>
              </a:ext>
            </a:extLst>
          </p:cNvPr>
          <p:cNvSpPr>
            <a:spLocks noGrp="1"/>
          </p:cNvSpPr>
          <p:nvPr>
            <p:ph type="title"/>
          </p:nvPr>
        </p:nvSpPr>
        <p:spPr/>
        <p:txBody>
          <a:bodyPr/>
          <a:lstStyle/>
          <a:p>
            <a:r>
              <a:rPr lang="fr-FR" dirty="0">
                <a:solidFill>
                  <a:schemeClr val="accent5">
                    <a:lumMod val="75000"/>
                  </a:schemeClr>
                </a:solidFill>
                <a:latin typeface="+mn-lt"/>
              </a:rPr>
              <a:t>But </a:t>
            </a:r>
            <a:r>
              <a:rPr lang="fr-FR" dirty="0" err="1">
                <a:solidFill>
                  <a:schemeClr val="accent5">
                    <a:lumMod val="75000"/>
                  </a:schemeClr>
                </a:solidFill>
                <a:latin typeface="+mn-lt"/>
              </a:rPr>
              <a:t>also</a:t>
            </a:r>
            <a:r>
              <a:rPr lang="fr-FR" dirty="0">
                <a:solidFill>
                  <a:schemeClr val="accent5">
                    <a:lumMod val="75000"/>
                  </a:schemeClr>
                </a:solidFill>
                <a:latin typeface="+mn-lt"/>
              </a:rPr>
              <a:t>…</a:t>
            </a:r>
          </a:p>
        </p:txBody>
      </p:sp>
      <p:sp>
        <p:nvSpPr>
          <p:cNvPr id="7" name="Espace réservé de la date 6">
            <a:extLst>
              <a:ext uri="{FF2B5EF4-FFF2-40B4-BE49-F238E27FC236}">
                <a16:creationId xmlns:a16="http://schemas.microsoft.com/office/drawing/2014/main" id="{5C3C2F5D-682E-4160-B5AE-C1D604870EF1}"/>
              </a:ext>
            </a:extLst>
          </p:cNvPr>
          <p:cNvSpPr>
            <a:spLocks noGrp="1"/>
          </p:cNvSpPr>
          <p:nvPr>
            <p:ph type="dt" sz="half" idx="10"/>
          </p:nvPr>
        </p:nvSpPr>
        <p:spPr/>
        <p:txBody>
          <a:bodyPr/>
          <a:lstStyle/>
          <a:p>
            <a:r>
              <a:rPr lang="fr-FR"/>
              <a:t>28/04/2022</a:t>
            </a:r>
            <a:endParaRPr lang="fr-FR" dirty="0"/>
          </a:p>
        </p:txBody>
      </p:sp>
      <p:sp>
        <p:nvSpPr>
          <p:cNvPr id="8" name="Espace réservé du pied de page 7">
            <a:extLst>
              <a:ext uri="{FF2B5EF4-FFF2-40B4-BE49-F238E27FC236}">
                <a16:creationId xmlns:a16="http://schemas.microsoft.com/office/drawing/2014/main" id="{0523D8D3-9A7B-4FF0-B56A-EA8E87106297}"/>
              </a:ext>
            </a:extLst>
          </p:cNvPr>
          <p:cNvSpPr>
            <a:spLocks noGrp="1"/>
          </p:cNvSpPr>
          <p:nvPr>
            <p:ph type="ftr" sz="quarter" idx="11"/>
          </p:nvPr>
        </p:nvSpPr>
        <p:spPr/>
        <p:txBody>
          <a:bodyPr/>
          <a:lstStyle/>
          <a:p>
            <a:r>
              <a:rPr lang="fr-FR"/>
              <a:t>PERLE Collaboration Board PERLE  </a:t>
            </a:r>
            <a:endParaRPr lang="fr-FR" dirty="0"/>
          </a:p>
        </p:txBody>
      </p:sp>
      <p:sp>
        <p:nvSpPr>
          <p:cNvPr id="9" name="Espace réservé du numéro de diapositive 8">
            <a:extLst>
              <a:ext uri="{FF2B5EF4-FFF2-40B4-BE49-F238E27FC236}">
                <a16:creationId xmlns:a16="http://schemas.microsoft.com/office/drawing/2014/main" id="{F1EF8416-C857-4136-A895-F03BEB11DA1D}"/>
              </a:ext>
            </a:extLst>
          </p:cNvPr>
          <p:cNvSpPr>
            <a:spLocks noGrp="1"/>
          </p:cNvSpPr>
          <p:nvPr>
            <p:ph type="sldNum" sz="quarter" idx="12"/>
          </p:nvPr>
        </p:nvSpPr>
        <p:spPr/>
        <p:txBody>
          <a:bodyPr/>
          <a:lstStyle/>
          <a:p>
            <a:fld id="{77E71596-5F9D-49C5-9701-16B3CA54319D}" type="slidenum">
              <a:rPr lang="fr-FR" smtClean="0"/>
              <a:pPr/>
              <a:t>24</a:t>
            </a:fld>
            <a:endParaRPr lang="fr-FR" dirty="0"/>
          </a:p>
        </p:txBody>
      </p:sp>
      <p:pic>
        <p:nvPicPr>
          <p:cNvPr id="10" name="Image 9">
            <a:extLst>
              <a:ext uri="{FF2B5EF4-FFF2-40B4-BE49-F238E27FC236}">
                <a16:creationId xmlns:a16="http://schemas.microsoft.com/office/drawing/2014/main" id="{22ADDA25-3F63-4E00-8E4D-3684F0C4CF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812" y="764381"/>
            <a:ext cx="5688632" cy="2411186"/>
          </a:xfrm>
          <a:prstGeom prst="rect">
            <a:avLst/>
          </a:prstGeom>
          <a:solidFill>
            <a:srgbClr val="FF0000"/>
          </a:solidFill>
          <a:ln w="38100">
            <a:solidFill>
              <a:srgbClr val="FF0000"/>
            </a:solidFill>
          </a:ln>
        </p:spPr>
      </p:pic>
      <p:grpSp>
        <p:nvGrpSpPr>
          <p:cNvPr id="11" name="Groupe 10">
            <a:extLst>
              <a:ext uri="{FF2B5EF4-FFF2-40B4-BE49-F238E27FC236}">
                <a16:creationId xmlns:a16="http://schemas.microsoft.com/office/drawing/2014/main" id="{41C77A18-FCBE-4764-8B3E-466593FE47A0}"/>
              </a:ext>
            </a:extLst>
          </p:cNvPr>
          <p:cNvGrpSpPr/>
          <p:nvPr/>
        </p:nvGrpSpPr>
        <p:grpSpPr>
          <a:xfrm>
            <a:off x="6119256" y="704909"/>
            <a:ext cx="4626639" cy="3292475"/>
            <a:chOff x="433632" y="136525"/>
            <a:chExt cx="8613981" cy="5895981"/>
          </a:xfrm>
        </p:grpSpPr>
        <p:pic>
          <p:nvPicPr>
            <p:cNvPr id="12" name="Image 11">
              <a:extLst>
                <a:ext uri="{FF2B5EF4-FFF2-40B4-BE49-F238E27FC236}">
                  <a16:creationId xmlns:a16="http://schemas.microsoft.com/office/drawing/2014/main" id="{1CFAD3F8-2378-4DF2-9256-F1644C918A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632" y="136525"/>
              <a:ext cx="8283409" cy="5895981"/>
            </a:xfrm>
            <a:prstGeom prst="rect">
              <a:avLst/>
            </a:prstGeom>
            <a:ln w="38100">
              <a:solidFill>
                <a:srgbClr val="7A286A"/>
              </a:solidFill>
            </a:ln>
          </p:spPr>
        </p:pic>
        <p:sp>
          <p:nvSpPr>
            <p:cNvPr id="13" name="Rectangle 12">
              <a:extLst>
                <a:ext uri="{FF2B5EF4-FFF2-40B4-BE49-F238E27FC236}">
                  <a16:creationId xmlns:a16="http://schemas.microsoft.com/office/drawing/2014/main" id="{A6F57EA3-E00B-44EA-95A7-D5736B97BCA0}"/>
                </a:ext>
              </a:extLst>
            </p:cNvPr>
            <p:cNvSpPr/>
            <p:nvPr/>
          </p:nvSpPr>
          <p:spPr>
            <a:xfrm>
              <a:off x="6535258" y="4778650"/>
              <a:ext cx="2512355" cy="1253856"/>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t>Evaluation </a:t>
              </a:r>
              <a:r>
                <a:rPr lang="fr-FR" sz="1100" b="1" dirty="0" err="1"/>
                <a:t>is</a:t>
              </a:r>
              <a:r>
                <a:rPr lang="fr-FR" sz="1100" b="1" dirty="0"/>
                <a:t> </a:t>
              </a:r>
              <a:r>
                <a:rPr lang="fr-FR" sz="1100" b="1" dirty="0" err="1"/>
                <a:t>going</a:t>
              </a:r>
              <a:r>
                <a:rPr lang="fr-FR" sz="1100" b="1" dirty="0"/>
                <a:t> : </a:t>
              </a:r>
            </a:p>
            <a:p>
              <a:pPr algn="ctr"/>
              <a:r>
                <a:rPr lang="fr-FR" sz="1100" b="1" dirty="0"/>
                <a:t>250 &amp; 500 MeV </a:t>
              </a:r>
              <a:r>
                <a:rPr lang="fr-FR" sz="1100" b="1" dirty="0" err="1"/>
                <a:t>beam</a:t>
              </a:r>
              <a:endParaRPr lang="fr-FR" sz="1100" b="1" dirty="0"/>
            </a:p>
          </p:txBody>
        </p:sp>
      </p:grpSp>
      <p:sp>
        <p:nvSpPr>
          <p:cNvPr id="14" name="ZoneTexte 13">
            <a:extLst>
              <a:ext uri="{FF2B5EF4-FFF2-40B4-BE49-F238E27FC236}">
                <a16:creationId xmlns:a16="http://schemas.microsoft.com/office/drawing/2014/main" id="{65AF3390-61AB-4E77-9B79-6251DC0C95D8}"/>
              </a:ext>
            </a:extLst>
          </p:cNvPr>
          <p:cNvSpPr txBox="1"/>
          <p:nvPr/>
        </p:nvSpPr>
        <p:spPr>
          <a:xfrm>
            <a:off x="2067564" y="5295107"/>
            <a:ext cx="6263446" cy="400110"/>
          </a:xfrm>
          <a:prstGeom prst="rect">
            <a:avLst/>
          </a:prstGeom>
          <a:solidFill>
            <a:schemeClr val="accent4"/>
          </a:solidFill>
        </p:spPr>
        <p:txBody>
          <a:bodyPr wrap="none" rtlCol="0">
            <a:spAutoFit/>
          </a:bodyPr>
          <a:lstStyle/>
          <a:p>
            <a:r>
              <a:rPr lang="fr-FR" dirty="0" err="1"/>
              <a:t>Physics</a:t>
            </a:r>
            <a:r>
              <a:rPr lang="fr-FR" dirty="0"/>
              <a:t> Workshop </a:t>
            </a:r>
            <a:r>
              <a:rPr lang="fr-FR" dirty="0" err="1"/>
              <a:t>organised</a:t>
            </a:r>
            <a:r>
              <a:rPr lang="fr-FR" dirty="0"/>
              <a:t> @ Orsay   9th Mai 2022</a:t>
            </a:r>
          </a:p>
        </p:txBody>
      </p:sp>
      <p:sp>
        <p:nvSpPr>
          <p:cNvPr id="15" name="ZoneTexte 14">
            <a:extLst>
              <a:ext uri="{FF2B5EF4-FFF2-40B4-BE49-F238E27FC236}">
                <a16:creationId xmlns:a16="http://schemas.microsoft.com/office/drawing/2014/main" id="{004C181F-16DF-49E6-81A9-F39925D4A538}"/>
              </a:ext>
            </a:extLst>
          </p:cNvPr>
          <p:cNvSpPr txBox="1"/>
          <p:nvPr/>
        </p:nvSpPr>
        <p:spPr>
          <a:xfrm>
            <a:off x="560707" y="3550274"/>
            <a:ext cx="2557861" cy="954107"/>
          </a:xfrm>
          <a:prstGeom prst="rect">
            <a:avLst/>
          </a:prstGeom>
          <a:noFill/>
        </p:spPr>
        <p:txBody>
          <a:bodyPr wrap="square" rtlCol="0">
            <a:spAutoFit/>
          </a:bodyPr>
          <a:lstStyle/>
          <a:p>
            <a:pPr algn="ctr"/>
            <a:r>
              <a:rPr lang="fr-FR" sz="1400" b="1" dirty="0" err="1">
                <a:solidFill>
                  <a:srgbClr val="FF0000"/>
                </a:solidFill>
                <a:latin typeface="+mn-lt"/>
              </a:rPr>
              <a:t>ep</a:t>
            </a:r>
            <a:r>
              <a:rPr lang="fr-FR" sz="1400" b="1" dirty="0">
                <a:solidFill>
                  <a:srgbClr val="FF0000"/>
                </a:solidFill>
                <a:latin typeface="+mn-lt"/>
              </a:rPr>
              <a:t> </a:t>
            </a:r>
            <a:r>
              <a:rPr lang="fr-FR" sz="1400" b="1" dirty="0" err="1">
                <a:solidFill>
                  <a:srgbClr val="FF0000"/>
                </a:solidFill>
                <a:latin typeface="+mn-lt"/>
              </a:rPr>
              <a:t>physics</a:t>
            </a:r>
            <a:r>
              <a:rPr lang="fr-FR" sz="1400" b="1" dirty="0">
                <a:solidFill>
                  <a:srgbClr val="FF0000"/>
                </a:solidFill>
                <a:latin typeface="+mn-lt"/>
              </a:rPr>
              <a:t> at 250MeV. </a:t>
            </a:r>
          </a:p>
          <a:p>
            <a:r>
              <a:rPr lang="fr-FR" sz="1400" dirty="0" err="1">
                <a:latin typeface="+mn-lt"/>
              </a:rPr>
              <a:t>Interesting</a:t>
            </a:r>
            <a:r>
              <a:rPr lang="fr-FR" sz="1400" dirty="0">
                <a:latin typeface="+mn-lt"/>
              </a:rPr>
              <a:t> </a:t>
            </a:r>
            <a:r>
              <a:rPr lang="fr-FR" sz="1400" dirty="0" err="1">
                <a:latin typeface="+mn-lt"/>
              </a:rPr>
              <a:t>measurement</a:t>
            </a:r>
            <a:r>
              <a:rPr lang="fr-FR" sz="1400" dirty="0">
                <a:latin typeface="+mn-lt"/>
              </a:rPr>
              <a:t> of </a:t>
            </a:r>
            <a:r>
              <a:rPr lang="fr-FR" sz="1400" dirty="0" err="1">
                <a:latin typeface="+mn-lt"/>
              </a:rPr>
              <a:t>nucleon</a:t>
            </a:r>
            <a:r>
              <a:rPr lang="fr-FR" sz="1400" dirty="0">
                <a:latin typeface="+mn-lt"/>
              </a:rPr>
              <a:t> </a:t>
            </a:r>
            <a:r>
              <a:rPr lang="fr-FR" sz="1400" dirty="0" err="1">
                <a:latin typeface="+mn-lt"/>
              </a:rPr>
              <a:t>form</a:t>
            </a:r>
            <a:r>
              <a:rPr lang="fr-FR" sz="1400" dirty="0">
                <a:latin typeface="+mn-lt"/>
              </a:rPr>
              <a:t> factor…</a:t>
            </a:r>
          </a:p>
          <a:p>
            <a:r>
              <a:rPr lang="fr-FR" sz="1400" dirty="0">
                <a:latin typeface="+mn-lt"/>
                <a:sym typeface="Wingdings" panose="05000000000000000000" pitchFamily="2" charset="2"/>
              </a:rPr>
              <a:t> </a:t>
            </a:r>
            <a:r>
              <a:rPr lang="fr-FR" sz="1400" dirty="0">
                <a:latin typeface="+mn-lt"/>
              </a:rPr>
              <a:t>Need and </a:t>
            </a:r>
            <a:r>
              <a:rPr lang="fr-FR" sz="1400" dirty="0" err="1">
                <a:latin typeface="+mn-lt"/>
              </a:rPr>
              <a:t>experiment</a:t>
            </a:r>
            <a:r>
              <a:rPr lang="fr-FR" sz="1400" dirty="0">
                <a:latin typeface="+mn-lt"/>
              </a:rPr>
              <a:t> at 50°</a:t>
            </a:r>
          </a:p>
        </p:txBody>
      </p:sp>
      <p:pic>
        <p:nvPicPr>
          <p:cNvPr id="16" name="Image 15">
            <a:extLst>
              <a:ext uri="{FF2B5EF4-FFF2-40B4-BE49-F238E27FC236}">
                <a16:creationId xmlns:a16="http://schemas.microsoft.com/office/drawing/2014/main" id="{DB792E12-C374-4EE9-AB02-3D9CDCEF8C0B}"/>
              </a:ext>
            </a:extLst>
          </p:cNvPr>
          <p:cNvPicPr>
            <a:picLocks noChangeAspect="1"/>
          </p:cNvPicPr>
          <p:nvPr/>
        </p:nvPicPr>
        <p:blipFill>
          <a:blip r:embed="rId4"/>
          <a:stretch>
            <a:fillRect/>
          </a:stretch>
        </p:blipFill>
        <p:spPr>
          <a:xfrm>
            <a:off x="2948249" y="3319599"/>
            <a:ext cx="2150107" cy="1918623"/>
          </a:xfrm>
          <a:prstGeom prst="rect">
            <a:avLst/>
          </a:prstGeom>
        </p:spPr>
      </p:pic>
      <p:sp>
        <p:nvSpPr>
          <p:cNvPr id="17" name="Rectangle 16">
            <a:extLst>
              <a:ext uri="{FF2B5EF4-FFF2-40B4-BE49-F238E27FC236}">
                <a16:creationId xmlns:a16="http://schemas.microsoft.com/office/drawing/2014/main" id="{700FC321-128A-4DE7-8A2F-17FE8AC11D52}"/>
              </a:ext>
            </a:extLst>
          </p:cNvPr>
          <p:cNvSpPr/>
          <p:nvPr/>
        </p:nvSpPr>
        <p:spPr>
          <a:xfrm>
            <a:off x="471717" y="3253789"/>
            <a:ext cx="5130694" cy="198443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65C0DCA8-E6E8-4CA2-B8C5-C84692026E79}"/>
              </a:ext>
            </a:extLst>
          </p:cNvPr>
          <p:cNvSpPr txBox="1"/>
          <p:nvPr/>
        </p:nvSpPr>
        <p:spPr>
          <a:xfrm>
            <a:off x="5985266" y="4027327"/>
            <a:ext cx="4691488" cy="584775"/>
          </a:xfrm>
          <a:prstGeom prst="rect">
            <a:avLst/>
          </a:prstGeom>
          <a:noFill/>
        </p:spPr>
        <p:txBody>
          <a:bodyPr wrap="square" rtlCol="0">
            <a:spAutoFit/>
          </a:bodyPr>
          <a:lstStyle/>
          <a:p>
            <a:r>
              <a:rPr lang="fr-FR" sz="1600" dirty="0">
                <a:latin typeface="+mn-lt"/>
              </a:rPr>
              <a:t>Investigations of applications </a:t>
            </a:r>
            <a:r>
              <a:rPr lang="fr-FR" sz="1600" dirty="0" err="1">
                <a:latin typeface="+mn-lt"/>
              </a:rPr>
              <a:t>uning</a:t>
            </a:r>
            <a:r>
              <a:rPr lang="fr-FR" sz="1600" dirty="0">
                <a:latin typeface="+mn-lt"/>
              </a:rPr>
              <a:t> the </a:t>
            </a:r>
            <a:r>
              <a:rPr lang="fr-FR" sz="1600" dirty="0" err="1">
                <a:latin typeface="+mn-lt"/>
              </a:rPr>
              <a:t>electron</a:t>
            </a:r>
            <a:r>
              <a:rPr lang="fr-FR" sz="1600" dirty="0">
                <a:latin typeface="+mn-lt"/>
              </a:rPr>
              <a:t> and photon </a:t>
            </a:r>
            <a:r>
              <a:rPr lang="fr-FR" sz="1600" dirty="0" err="1">
                <a:latin typeface="+mn-lt"/>
              </a:rPr>
              <a:t>beam</a:t>
            </a:r>
            <a:r>
              <a:rPr lang="fr-FR" sz="1600" dirty="0">
                <a:latin typeface="+mn-lt"/>
              </a:rPr>
              <a:t> (</a:t>
            </a:r>
            <a:r>
              <a:rPr lang="fr-FR" sz="1600" dirty="0" err="1">
                <a:latin typeface="+mn-lt"/>
              </a:rPr>
              <a:t>industrial</a:t>
            </a:r>
            <a:r>
              <a:rPr lang="fr-FR" sz="1600" dirty="0">
                <a:latin typeface="+mn-lt"/>
              </a:rPr>
              <a:t>, </a:t>
            </a:r>
            <a:r>
              <a:rPr lang="fr-FR" sz="1600" dirty="0" err="1">
                <a:latin typeface="+mn-lt"/>
              </a:rPr>
              <a:t>health</a:t>
            </a:r>
            <a:r>
              <a:rPr lang="fr-FR" sz="1600" dirty="0">
                <a:latin typeface="+mn-lt"/>
              </a:rPr>
              <a:t>, </a:t>
            </a:r>
            <a:r>
              <a:rPr lang="fr-FR" sz="1600" dirty="0" err="1">
                <a:latin typeface="+mn-lt"/>
              </a:rPr>
              <a:t>energy</a:t>
            </a:r>
            <a:r>
              <a:rPr lang="fr-FR" sz="1600" dirty="0">
                <a:latin typeface="+mn-lt"/>
              </a:rPr>
              <a:t>..)</a:t>
            </a:r>
          </a:p>
        </p:txBody>
      </p:sp>
    </p:spTree>
    <p:extLst>
      <p:ext uri="{BB962C8B-B14F-4D97-AF65-F5344CB8AC3E}">
        <p14:creationId xmlns:p14="http://schemas.microsoft.com/office/powerpoint/2010/main" val="1198631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6552727" cy="432048"/>
          </a:xfrm>
        </p:spPr>
        <p:txBody>
          <a:bodyPr>
            <a:noAutofit/>
          </a:bodyPr>
          <a:lstStyle/>
          <a:p>
            <a:r>
              <a:rPr lang="fr-FR" dirty="0">
                <a:solidFill>
                  <a:schemeClr val="accent1">
                    <a:lumMod val="50000"/>
                  </a:schemeClr>
                </a:solidFill>
                <a:latin typeface="+mn-lt"/>
              </a:rPr>
              <a:t>PERLE Collaboration  &amp; PERLE- France </a:t>
            </a: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28/04/2022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a:t>
            </a:fld>
            <a:endParaRPr lang="fr-FR">
              <a:latin typeface="+mn-lt"/>
            </a:endParaRPr>
          </a:p>
        </p:txBody>
      </p:sp>
      <p:sp>
        <p:nvSpPr>
          <p:cNvPr id="3" name="Rectangle 2">
            <a:extLst>
              <a:ext uri="{FF2B5EF4-FFF2-40B4-BE49-F238E27FC236}">
                <a16:creationId xmlns:a16="http://schemas.microsoft.com/office/drawing/2014/main" id="{46267820-6682-8449-9110-DCF5A4FE5176}"/>
              </a:ext>
            </a:extLst>
          </p:cNvPr>
          <p:cNvSpPr/>
          <p:nvPr/>
        </p:nvSpPr>
        <p:spPr>
          <a:xfrm>
            <a:off x="60473" y="649868"/>
            <a:ext cx="5444511" cy="369332"/>
          </a:xfrm>
          <a:prstGeom prst="rect">
            <a:avLst/>
          </a:prstGeom>
        </p:spPr>
        <p:txBody>
          <a:bodyPr wrap="square">
            <a:spAutoFit/>
          </a:bodyPr>
          <a:lstStyle/>
          <a:p>
            <a:pPr marL="285750" indent="-285750" algn="just">
              <a:buFont typeface="Wingdings" panose="05000000000000000000" pitchFamily="2" charset="2"/>
              <a:buChar char="Ø"/>
            </a:pPr>
            <a:r>
              <a:rPr lang="fr-FR" sz="1800" b="1" u="sng" dirty="0">
                <a:latin typeface="+mn-lt"/>
                <a:ea typeface="Times New Roman" panose="02020603050405020304" pitchFamily="18" charset="0"/>
              </a:rPr>
              <a:t>PERLE </a:t>
            </a:r>
            <a:r>
              <a:rPr lang="fr-FR" sz="1600" b="1" u="sng" dirty="0">
                <a:latin typeface="+mn-lt"/>
                <a:ea typeface="Times New Roman" panose="02020603050405020304" pitchFamily="18" charset="0"/>
              </a:rPr>
              <a:t>international collaboration</a:t>
            </a:r>
            <a:endParaRPr lang="fr-FR" sz="1600" dirty="0">
              <a:latin typeface="+mn-lt"/>
            </a:endParaRPr>
          </a:p>
        </p:txBody>
      </p:sp>
      <p:pic>
        <p:nvPicPr>
          <p:cNvPr id="7" name="image16.png">
            <a:extLst>
              <a:ext uri="{FF2B5EF4-FFF2-40B4-BE49-F238E27FC236}">
                <a16:creationId xmlns:a16="http://schemas.microsoft.com/office/drawing/2014/main" id="{EB865BB6-3575-2347-B979-A0203E47D9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8892" y="1122322"/>
            <a:ext cx="1676092" cy="438364"/>
          </a:xfrm>
          <a:prstGeom prst="rect">
            <a:avLst/>
          </a:prstGeom>
          <a:ln w="12700">
            <a:miter lim="400000"/>
          </a:ln>
        </p:spPr>
      </p:pic>
      <p:pic>
        <p:nvPicPr>
          <p:cNvPr id="8" name="image19.png">
            <a:extLst>
              <a:ext uri="{FF2B5EF4-FFF2-40B4-BE49-F238E27FC236}">
                <a16:creationId xmlns:a16="http://schemas.microsoft.com/office/drawing/2014/main" id="{3F0873F5-71C6-A04A-8E89-6942882AD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3679" y="1114609"/>
            <a:ext cx="1842498" cy="438364"/>
          </a:xfrm>
          <a:prstGeom prst="rect">
            <a:avLst/>
          </a:prstGeom>
          <a:ln w="12700">
            <a:miter lim="400000"/>
          </a:ln>
        </p:spPr>
      </p:pic>
      <p:pic>
        <p:nvPicPr>
          <p:cNvPr id="10" name="Picture 2" descr="Fichier:Logo CERN.jpg">
            <a:extLst>
              <a:ext uri="{FF2B5EF4-FFF2-40B4-BE49-F238E27FC236}">
                <a16:creationId xmlns:a16="http://schemas.microsoft.com/office/drawing/2014/main" id="{A7B4B1F5-58C9-414C-96E6-5D6D2C4862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5952" y="1026072"/>
            <a:ext cx="620810" cy="6198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ésultat de recherche d'images pour &quot;Liverpool university logo&quot;">
            <a:extLst>
              <a:ext uri="{FF2B5EF4-FFF2-40B4-BE49-F238E27FC236}">
                <a16:creationId xmlns:a16="http://schemas.microsoft.com/office/drawing/2014/main" id="{4C566A39-0D0D-6644-8789-EDF95A82DEB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94993" y="1041786"/>
            <a:ext cx="1233899" cy="504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ésultat de recherche d'images pour &quot;Budker institute novosibirsk logo&quot;">
            <a:extLst>
              <a:ext uri="{FF2B5EF4-FFF2-40B4-BE49-F238E27FC236}">
                <a16:creationId xmlns:a16="http://schemas.microsoft.com/office/drawing/2014/main" id="{D341206B-5809-8D41-B871-39CAD93429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27017" y="1041786"/>
            <a:ext cx="1239611" cy="6198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ésultat de recherche d'images pour &quot;logo in2p3&quot;">
            <a:extLst>
              <a:ext uri="{FF2B5EF4-FFF2-40B4-BE49-F238E27FC236}">
                <a16:creationId xmlns:a16="http://schemas.microsoft.com/office/drawing/2014/main" id="{254FD55E-6BF6-0A44-BC42-BCFF97B0F4E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9370" y="1023889"/>
            <a:ext cx="1115654" cy="61980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AFD66D63-B18D-3342-B10B-2970594A02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98836" y="1023888"/>
            <a:ext cx="658545" cy="619807"/>
          </a:xfrm>
          <a:prstGeom prst="rect">
            <a:avLst/>
          </a:prstGeom>
        </p:spPr>
      </p:pic>
      <p:sp>
        <p:nvSpPr>
          <p:cNvPr id="15" name="Rectangle 14">
            <a:extLst>
              <a:ext uri="{FF2B5EF4-FFF2-40B4-BE49-F238E27FC236}">
                <a16:creationId xmlns:a16="http://schemas.microsoft.com/office/drawing/2014/main" id="{876FCB3A-BC68-1546-AF51-22180526F5ED}"/>
              </a:ext>
            </a:extLst>
          </p:cNvPr>
          <p:cNvSpPr/>
          <p:nvPr/>
        </p:nvSpPr>
        <p:spPr>
          <a:xfrm>
            <a:off x="594280" y="1808937"/>
            <a:ext cx="10009112" cy="1351588"/>
          </a:xfrm>
          <a:prstGeom prst="rect">
            <a:avLst/>
          </a:prstGeom>
        </p:spPr>
        <p:txBody>
          <a:bodyPr wrap="square">
            <a:spAutoFit/>
          </a:bodyPr>
          <a:lstStyle/>
          <a:p>
            <a:pPr marL="285750" indent="-285750" algn="just">
              <a:lnSpc>
                <a:spcPct val="150000"/>
              </a:lnSpc>
              <a:buFont typeface="Courier New" panose="02070309020205020404" pitchFamily="49" charset="0"/>
              <a:buChar char="o"/>
            </a:pPr>
            <a:r>
              <a:rPr lang="en-US" sz="1400" b="1" u="sng" dirty="0">
                <a:latin typeface="+mn-lt"/>
                <a:ea typeface="Times New Roman" panose="02020603050405020304" pitchFamily="18" charset="0"/>
              </a:rPr>
              <a:t>A collaboration agreement (CA) signed by all partners</a:t>
            </a:r>
            <a:r>
              <a:rPr lang="en-US" sz="1400" dirty="0">
                <a:latin typeface="+mn-lt"/>
                <a:ea typeface="Times New Roman" panose="02020603050405020304" pitchFamily="18" charset="0"/>
              </a:rPr>
              <a:t>. </a:t>
            </a:r>
          </a:p>
          <a:p>
            <a:pPr marL="285750" indent="-285750" algn="just">
              <a:lnSpc>
                <a:spcPct val="150000"/>
              </a:lnSpc>
              <a:buFont typeface="Courier New" panose="02070309020205020404" pitchFamily="49" charset="0"/>
              <a:buChar char="o"/>
            </a:pPr>
            <a:r>
              <a:rPr lang="en-US" sz="1400" dirty="0">
                <a:solidFill>
                  <a:srgbClr val="FF0000"/>
                </a:solidFill>
                <a:latin typeface="+mn-lt"/>
                <a:ea typeface="Times New Roman" panose="02020603050405020304" pitchFamily="18" charset="0"/>
              </a:rPr>
              <a:t>The bilateral ICRADA DOE- </a:t>
            </a:r>
            <a:r>
              <a:rPr lang="en-US" sz="1400" dirty="0" err="1">
                <a:solidFill>
                  <a:srgbClr val="FF0000"/>
                </a:solidFill>
                <a:latin typeface="+mn-lt"/>
                <a:ea typeface="Times New Roman" panose="02020603050405020304" pitchFamily="18" charset="0"/>
              </a:rPr>
              <a:t>JLab</a:t>
            </a:r>
            <a:r>
              <a:rPr lang="en-US" sz="1400" dirty="0">
                <a:solidFill>
                  <a:srgbClr val="FF0000"/>
                </a:solidFill>
                <a:latin typeface="+mn-lt"/>
                <a:ea typeface="Times New Roman" panose="02020603050405020304" pitchFamily="18" charset="0"/>
              </a:rPr>
              <a:t> with CNRS is still pending in DOE for signature.</a:t>
            </a:r>
          </a:p>
          <a:p>
            <a:pPr marL="285750" indent="-285750" algn="just">
              <a:lnSpc>
                <a:spcPct val="150000"/>
              </a:lnSpc>
              <a:buFont typeface="Courier New" panose="02070309020205020404" pitchFamily="49" charset="0"/>
              <a:buChar char="o"/>
            </a:pPr>
            <a:r>
              <a:rPr lang="en-US" sz="1400" dirty="0">
                <a:solidFill>
                  <a:srgbClr val="FF0000"/>
                </a:solidFill>
                <a:latin typeface="+mn-lt"/>
                <a:ea typeface="Times New Roman" panose="02020603050405020304" pitchFamily="18" charset="0"/>
              </a:rPr>
              <a:t>Position of </a:t>
            </a:r>
            <a:r>
              <a:rPr lang="en-US" sz="1400" dirty="0" err="1">
                <a:solidFill>
                  <a:srgbClr val="FF0000"/>
                </a:solidFill>
                <a:latin typeface="+mn-lt"/>
                <a:ea typeface="Times New Roman" panose="02020603050405020304" pitchFamily="18" charset="0"/>
              </a:rPr>
              <a:t>Budker</a:t>
            </a:r>
            <a:r>
              <a:rPr lang="en-US" sz="1400" dirty="0">
                <a:solidFill>
                  <a:srgbClr val="FF0000"/>
                </a:solidFill>
                <a:latin typeface="+mn-lt"/>
                <a:ea typeface="Times New Roman" panose="02020603050405020304" pitchFamily="18" charset="0"/>
              </a:rPr>
              <a:t> Institute of Nuclear Physics. Participation suspended ?</a:t>
            </a:r>
          </a:p>
          <a:p>
            <a:pPr marL="285750" indent="-285750" algn="just">
              <a:lnSpc>
                <a:spcPct val="150000"/>
              </a:lnSpc>
              <a:buFont typeface="Courier New" panose="02070309020205020404" pitchFamily="49" charset="0"/>
              <a:buChar char="o"/>
            </a:pPr>
            <a:r>
              <a:rPr lang="en-US" sz="1400" dirty="0">
                <a:solidFill>
                  <a:srgbClr val="FF0000"/>
                </a:solidFill>
                <a:latin typeface="+mn-lt"/>
                <a:ea typeface="Times New Roman" panose="02020603050405020304" pitchFamily="18" charset="0"/>
              </a:rPr>
              <a:t>New request of An-Najah – Palestine to joint the collaboration. If agreed we have to start their formal inclusion.</a:t>
            </a:r>
            <a:endParaRPr lang="fr-FR" sz="1400" dirty="0">
              <a:solidFill>
                <a:srgbClr val="FF0000"/>
              </a:solidFill>
              <a:latin typeface="+mn-lt"/>
              <a:ea typeface="Times New Roman" panose="02020603050405020304" pitchFamily="18" charset="0"/>
            </a:endParaRPr>
          </a:p>
        </p:txBody>
      </p:sp>
      <p:sp>
        <p:nvSpPr>
          <p:cNvPr id="5" name="ZoneTexte 4">
            <a:extLst>
              <a:ext uri="{FF2B5EF4-FFF2-40B4-BE49-F238E27FC236}">
                <a16:creationId xmlns:a16="http://schemas.microsoft.com/office/drawing/2014/main" id="{D8A1597D-E21C-40ED-90F3-00167CFCA6EF}"/>
              </a:ext>
            </a:extLst>
          </p:cNvPr>
          <p:cNvSpPr txBox="1"/>
          <p:nvPr/>
        </p:nvSpPr>
        <p:spPr>
          <a:xfrm>
            <a:off x="60473" y="3284540"/>
            <a:ext cx="9944899" cy="241200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fr-FR" sz="1800" b="1" u="sng" dirty="0">
                <a:latin typeface="+mn-lt"/>
              </a:rPr>
              <a:t>PERLE in France. Important News.</a:t>
            </a:r>
            <a:endParaRPr lang="fr-FR" sz="1800" dirty="0">
              <a:latin typeface="+mn-lt"/>
            </a:endParaRPr>
          </a:p>
          <a:p>
            <a:pPr marL="787400" lvl="1" indent="-285750">
              <a:lnSpc>
                <a:spcPct val="150000"/>
              </a:lnSpc>
              <a:buFont typeface="Courier New" panose="02070309020205020404" pitchFamily="49" charset="0"/>
              <a:buChar char="o"/>
            </a:pPr>
            <a:r>
              <a:rPr lang="en-US" sz="1400" dirty="0">
                <a:latin typeface="+mn-lt"/>
              </a:rPr>
              <a:t>IN2P3/CNRS National Strategy (end of 2021): </a:t>
            </a:r>
            <a:r>
              <a:rPr lang="en-US" sz="1400" dirty="0" err="1">
                <a:latin typeface="+mn-lt"/>
              </a:rPr>
              <a:t>Perle@Orsay</a:t>
            </a:r>
            <a:r>
              <a:rPr lang="en-US" sz="1400" dirty="0">
                <a:latin typeface="+mn-lt"/>
              </a:rPr>
              <a:t> a priority for accelerators in line with the ESPP</a:t>
            </a:r>
          </a:p>
          <a:p>
            <a:pPr marL="787400" lvl="1" indent="-285750">
              <a:lnSpc>
                <a:spcPct val="150000"/>
              </a:lnSpc>
              <a:buFont typeface="Courier New" panose="02070309020205020404" pitchFamily="49" charset="0"/>
              <a:buChar char="o"/>
            </a:pPr>
            <a:r>
              <a:rPr lang="en-US" sz="1400" dirty="0">
                <a:latin typeface="+mn-lt"/>
              </a:rPr>
              <a:t>Project submitted to the recovery plan for 2022 (possibility of obtaining financial support for phase 1 of PERLE). Ministry response is asking us to resubmit in next phase in June together with another project (SUpra2030)</a:t>
            </a:r>
          </a:p>
          <a:p>
            <a:pPr marL="787400" lvl="1" indent="-285750">
              <a:lnSpc>
                <a:spcPct val="150000"/>
              </a:lnSpc>
              <a:buFont typeface="Courier New" panose="02070309020205020404" pitchFamily="49" charset="0"/>
              <a:buChar char="o"/>
            </a:pPr>
            <a:r>
              <a:rPr lang="en-US" sz="1400" dirty="0">
                <a:latin typeface="+mn-lt"/>
              </a:rPr>
              <a:t>Infrastructure funding obtained: 2M€ available from 2022 for PERLE infrastructures.</a:t>
            </a:r>
          </a:p>
          <a:p>
            <a:pPr marL="285750" indent="-285750">
              <a:lnSpc>
                <a:spcPct val="150000"/>
              </a:lnSpc>
              <a:buFont typeface="Courier New" panose="02070309020205020404" pitchFamily="49" charset="0"/>
              <a:buChar char="o"/>
            </a:pPr>
            <a:endParaRPr lang="en-US" sz="1400" b="1" u="sng" dirty="0">
              <a:latin typeface="+mn-lt"/>
            </a:endParaRPr>
          </a:p>
          <a:p>
            <a:pPr marL="787400" lvl="1" indent="-285750">
              <a:lnSpc>
                <a:spcPct val="150000"/>
              </a:lnSpc>
              <a:buFont typeface="Courier New" panose="02070309020205020404" pitchFamily="49" charset="0"/>
              <a:buChar char="o"/>
            </a:pPr>
            <a:r>
              <a:rPr lang="en-US" sz="1400" b="1" u="sng" dirty="0">
                <a:latin typeface="+mn-lt"/>
              </a:rPr>
              <a:t>New Organization in France and significant increase of people involved   </a:t>
            </a:r>
            <a:r>
              <a:rPr lang="en-US" sz="1400" b="1" u="sng" dirty="0">
                <a:latin typeface="+mn-lt"/>
                <a:sym typeface="Wingdings" panose="05000000000000000000" pitchFamily="2" charset="2"/>
              </a:rPr>
              <a:t></a:t>
            </a:r>
            <a:endParaRPr lang="fr-FR" sz="1400" b="1" u="sng" dirty="0">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Collaboration Board PERLE  </a:t>
            </a:r>
          </a:p>
        </p:txBody>
      </p:sp>
    </p:spTree>
    <p:extLst>
      <p:ext uri="{BB962C8B-B14F-4D97-AF65-F5344CB8AC3E}">
        <p14:creationId xmlns:p14="http://schemas.microsoft.com/office/powerpoint/2010/main" val="226930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en-ZA">
                <a:latin typeface="+mn-lt"/>
              </a:rPr>
              <a:t>25/01/2022</a:t>
            </a:r>
            <a:endParaRPr lang="en-ZA"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en-ZA">
                <a:latin typeface="+mn-lt"/>
              </a:rPr>
              <a:t>PERLE : Meeting avec la direction</a:t>
            </a:r>
            <a:endParaRPr lang="en-ZA"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ZA" smtClean="0">
                <a:latin typeface="+mn-lt"/>
              </a:rPr>
              <a:pPr/>
              <a:t>4</a:t>
            </a:fld>
            <a:endParaRPr lang="en-ZA" dirty="0">
              <a:latin typeface="+mn-lt"/>
            </a:endParaRPr>
          </a:p>
        </p:txBody>
      </p:sp>
      <p:sp>
        <p:nvSpPr>
          <p:cNvPr id="14" name="ZoneTexte 13">
            <a:extLst>
              <a:ext uri="{FF2B5EF4-FFF2-40B4-BE49-F238E27FC236}">
                <a16:creationId xmlns:a16="http://schemas.microsoft.com/office/drawing/2014/main" id="{88B96D3D-4111-4FA9-A861-65B7A3069887}"/>
              </a:ext>
            </a:extLst>
          </p:cNvPr>
          <p:cNvSpPr txBox="1"/>
          <p:nvPr/>
        </p:nvSpPr>
        <p:spPr>
          <a:xfrm>
            <a:off x="201812" y="2862020"/>
            <a:ext cx="4032447" cy="2092881"/>
          </a:xfrm>
          <a:prstGeom prst="rect">
            <a:avLst/>
          </a:prstGeom>
          <a:noFill/>
          <a:ln>
            <a:solidFill>
              <a:srgbClr val="FF6700"/>
            </a:solidFill>
          </a:ln>
        </p:spPr>
        <p:txBody>
          <a:bodyPr wrap="square" rtlCol="0">
            <a:spAutoFit/>
          </a:bodyPr>
          <a:lstStyle/>
          <a:p>
            <a:r>
              <a:rPr lang="en-ZA" sz="1300" b="1" dirty="0">
                <a:latin typeface="+mn-lt"/>
              </a:rPr>
              <a:t>Denis </a:t>
            </a:r>
            <a:r>
              <a:rPr lang="en-ZA" sz="1300" b="1" dirty="0" err="1">
                <a:latin typeface="+mn-lt"/>
              </a:rPr>
              <a:t>Reynet</a:t>
            </a:r>
            <a:r>
              <a:rPr lang="en-ZA" sz="1300" b="1" dirty="0">
                <a:latin typeface="+mn-lt"/>
              </a:rPr>
              <a:t>           </a:t>
            </a:r>
            <a:r>
              <a:rPr lang="en-ZA" sz="1300" dirty="0">
                <a:latin typeface="+mn-lt"/>
              </a:rPr>
              <a:t>System Engineers (</a:t>
            </a:r>
            <a:r>
              <a:rPr lang="en-ZA" sz="1300" dirty="0">
                <a:solidFill>
                  <a:prstClr val="black"/>
                </a:solidFill>
                <a:latin typeface="+mn-lt"/>
              </a:rPr>
              <a:t>IJCLab</a:t>
            </a:r>
            <a:r>
              <a:rPr lang="en-ZA" sz="1300" dirty="0">
                <a:latin typeface="+mn-lt"/>
              </a:rPr>
              <a:t>)</a:t>
            </a:r>
          </a:p>
          <a:p>
            <a:r>
              <a:rPr lang="en-ZA" sz="1300" b="1" dirty="0">
                <a:latin typeface="+mn-lt"/>
              </a:rPr>
              <a:t>Luc Perrot</a:t>
            </a:r>
            <a:r>
              <a:rPr lang="en-ZA" sz="1300" dirty="0">
                <a:latin typeface="+mn-lt"/>
              </a:rPr>
              <a:t>	        Beam Dynamics (</a:t>
            </a:r>
            <a:r>
              <a:rPr lang="en-ZA" sz="1300" dirty="0">
                <a:solidFill>
                  <a:prstClr val="black"/>
                </a:solidFill>
                <a:latin typeface="+mn-lt"/>
              </a:rPr>
              <a:t>IJCLab</a:t>
            </a:r>
            <a:r>
              <a:rPr lang="en-ZA" sz="1300" dirty="0">
                <a:latin typeface="+mn-lt"/>
              </a:rPr>
              <a:t>)</a:t>
            </a:r>
          </a:p>
          <a:p>
            <a:r>
              <a:rPr lang="en-ZA" sz="1300" b="1" dirty="0">
                <a:latin typeface="+mn-lt"/>
              </a:rPr>
              <a:t>Maud </a:t>
            </a:r>
            <a:r>
              <a:rPr lang="en-ZA" sz="1300" b="1" dirty="0" err="1">
                <a:latin typeface="+mn-lt"/>
              </a:rPr>
              <a:t>Baylac</a:t>
            </a:r>
            <a:r>
              <a:rPr lang="en-ZA" sz="1300" b="1" dirty="0">
                <a:latin typeface="+mn-lt"/>
              </a:rPr>
              <a:t>          </a:t>
            </a:r>
            <a:r>
              <a:rPr lang="en-ZA" sz="1300" dirty="0">
                <a:latin typeface="+mn-lt"/>
              </a:rPr>
              <a:t> Gun Installation and Operation (</a:t>
            </a:r>
            <a:r>
              <a:rPr lang="en-ZA" sz="1300" dirty="0">
                <a:solidFill>
                  <a:prstClr val="black"/>
                </a:solidFill>
                <a:latin typeface="+mn-lt"/>
              </a:rPr>
              <a:t>LPSC</a:t>
            </a:r>
            <a:r>
              <a:rPr lang="en-ZA" sz="1300" dirty="0">
                <a:latin typeface="+mn-lt"/>
              </a:rPr>
              <a:t>)</a:t>
            </a:r>
          </a:p>
          <a:p>
            <a:r>
              <a:rPr lang="en-ZA" sz="1300" b="1" dirty="0">
                <a:latin typeface="+mn-lt"/>
              </a:rPr>
              <a:t>Guillaume </a:t>
            </a:r>
            <a:r>
              <a:rPr lang="en-ZA" sz="1300" b="1" dirty="0" err="1">
                <a:latin typeface="+mn-lt"/>
              </a:rPr>
              <a:t>Olry</a:t>
            </a:r>
            <a:r>
              <a:rPr lang="en-ZA" sz="1300" b="1" dirty="0">
                <a:latin typeface="+mn-lt"/>
              </a:rPr>
              <a:t>       </a:t>
            </a:r>
            <a:r>
              <a:rPr lang="en-ZA" sz="1300" dirty="0">
                <a:latin typeface="+mn-lt"/>
              </a:rPr>
              <a:t>RF System (</a:t>
            </a:r>
            <a:r>
              <a:rPr lang="en-ZA" sz="1300" dirty="0">
                <a:solidFill>
                  <a:prstClr val="black"/>
                </a:solidFill>
                <a:latin typeface="+mn-lt"/>
              </a:rPr>
              <a:t>IJCLab</a:t>
            </a:r>
            <a:r>
              <a:rPr lang="en-ZA" sz="1300" dirty="0">
                <a:latin typeface="+mn-lt"/>
              </a:rPr>
              <a:t>)</a:t>
            </a:r>
          </a:p>
          <a:p>
            <a:r>
              <a:rPr lang="en-ZA" sz="1300" b="1" dirty="0" err="1">
                <a:latin typeface="+mn-lt"/>
              </a:rPr>
              <a:t>Patxi</a:t>
            </a:r>
            <a:r>
              <a:rPr lang="en-ZA" sz="1300" b="1" dirty="0">
                <a:latin typeface="+mn-lt"/>
              </a:rPr>
              <a:t> </a:t>
            </a:r>
            <a:r>
              <a:rPr lang="en-ZA" sz="1300" b="1" dirty="0" err="1">
                <a:latin typeface="+mn-lt"/>
              </a:rPr>
              <a:t>Duthil</a:t>
            </a:r>
            <a:r>
              <a:rPr lang="en-ZA" sz="1300" b="1" dirty="0">
                <a:latin typeface="+mn-lt"/>
              </a:rPr>
              <a:t>	        </a:t>
            </a:r>
            <a:r>
              <a:rPr lang="en-ZA" sz="1300" dirty="0">
                <a:latin typeface="+mn-lt"/>
              </a:rPr>
              <a:t>Cryogenic (</a:t>
            </a:r>
            <a:r>
              <a:rPr lang="en-ZA" sz="1300" dirty="0">
                <a:solidFill>
                  <a:prstClr val="black"/>
                </a:solidFill>
                <a:latin typeface="+mn-lt"/>
              </a:rPr>
              <a:t>IJCLab</a:t>
            </a:r>
            <a:r>
              <a:rPr lang="en-ZA" sz="1300" dirty="0">
                <a:latin typeface="+mn-lt"/>
              </a:rPr>
              <a:t>)</a:t>
            </a:r>
          </a:p>
          <a:p>
            <a:r>
              <a:rPr lang="en-ZA" sz="1300" b="1" dirty="0" err="1">
                <a:latin typeface="+mn-lt"/>
              </a:rPr>
              <a:t>Hadil</a:t>
            </a:r>
            <a:r>
              <a:rPr lang="en-ZA" sz="1300" b="1" dirty="0">
                <a:latin typeface="+mn-lt"/>
              </a:rPr>
              <a:t> </a:t>
            </a:r>
            <a:r>
              <a:rPr lang="en-ZA" sz="1300" b="1" dirty="0" err="1">
                <a:latin typeface="+mn-lt"/>
              </a:rPr>
              <a:t>Aboualrob</a:t>
            </a:r>
            <a:r>
              <a:rPr lang="en-ZA" sz="1300" b="1" dirty="0">
                <a:latin typeface="+mn-lt"/>
              </a:rPr>
              <a:t>     </a:t>
            </a:r>
            <a:r>
              <a:rPr lang="en-ZA" sz="1300" dirty="0">
                <a:latin typeface="+mn-lt"/>
              </a:rPr>
              <a:t>Magnets (An-Najah / IJCLab)</a:t>
            </a:r>
          </a:p>
          <a:p>
            <a:r>
              <a:rPr lang="en-ZA" sz="1300" b="1" dirty="0">
                <a:latin typeface="+mn-lt"/>
              </a:rPr>
              <a:t>Sébastien Wurth    </a:t>
            </a:r>
            <a:r>
              <a:rPr lang="en-ZA" sz="1300" dirty="0">
                <a:latin typeface="+mn-lt"/>
              </a:rPr>
              <a:t>Security Issues (</a:t>
            </a:r>
            <a:r>
              <a:rPr lang="en-ZA" sz="1300" dirty="0">
                <a:solidFill>
                  <a:prstClr val="black"/>
                </a:solidFill>
                <a:latin typeface="+mn-lt"/>
              </a:rPr>
              <a:t>IJCLab</a:t>
            </a:r>
            <a:r>
              <a:rPr lang="en-ZA" sz="1300" dirty="0">
                <a:latin typeface="+mn-lt"/>
              </a:rPr>
              <a:t>)</a:t>
            </a:r>
          </a:p>
          <a:p>
            <a:r>
              <a:rPr lang="en-ZA" sz="1300" b="1" dirty="0">
                <a:latin typeface="+mn-lt"/>
              </a:rPr>
              <a:t>Marc </a:t>
            </a:r>
            <a:r>
              <a:rPr lang="en-ZA" sz="1300" b="1" dirty="0" err="1">
                <a:latin typeface="+mn-lt"/>
              </a:rPr>
              <a:t>Langlet</a:t>
            </a:r>
            <a:r>
              <a:rPr lang="en-ZA" sz="1300" b="1" dirty="0">
                <a:latin typeface="+mn-lt"/>
              </a:rPr>
              <a:t>           </a:t>
            </a:r>
            <a:r>
              <a:rPr lang="en-ZA" sz="1300" dirty="0">
                <a:latin typeface="+mn-lt"/>
              </a:rPr>
              <a:t>Infrastructures (</a:t>
            </a:r>
            <a:r>
              <a:rPr lang="en-ZA" sz="1300" dirty="0">
                <a:solidFill>
                  <a:prstClr val="black"/>
                </a:solidFill>
                <a:latin typeface="+mn-lt"/>
              </a:rPr>
              <a:t>IJCLab</a:t>
            </a:r>
            <a:r>
              <a:rPr lang="en-ZA" sz="1300" dirty="0">
                <a:latin typeface="+mn-lt"/>
              </a:rPr>
              <a:t>)</a:t>
            </a:r>
          </a:p>
          <a:p>
            <a:r>
              <a:rPr lang="en-ZA" sz="1300" b="1" dirty="0">
                <a:latin typeface="+mn-lt"/>
              </a:rPr>
              <a:t>Bruno Mercier         </a:t>
            </a:r>
            <a:r>
              <a:rPr lang="en-ZA" sz="1300" dirty="0">
                <a:latin typeface="+mn-lt"/>
              </a:rPr>
              <a:t>Vacuum System (IJCLab)   	</a:t>
            </a:r>
          </a:p>
        </p:txBody>
      </p:sp>
      <p:sp>
        <p:nvSpPr>
          <p:cNvPr id="15" name="ZoneTexte 14">
            <a:extLst>
              <a:ext uri="{FF2B5EF4-FFF2-40B4-BE49-F238E27FC236}">
                <a16:creationId xmlns:a16="http://schemas.microsoft.com/office/drawing/2014/main" id="{03BCD326-1730-4E3D-8B59-4EAB7D3DC7FA}"/>
              </a:ext>
            </a:extLst>
          </p:cNvPr>
          <p:cNvSpPr txBox="1"/>
          <p:nvPr/>
        </p:nvSpPr>
        <p:spPr>
          <a:xfrm>
            <a:off x="4299434" y="2702928"/>
            <a:ext cx="6473341" cy="2492990"/>
          </a:xfrm>
          <a:prstGeom prst="rect">
            <a:avLst/>
          </a:prstGeom>
          <a:noFill/>
          <a:ln>
            <a:solidFill>
              <a:srgbClr val="FF0000"/>
            </a:solidFill>
          </a:ln>
        </p:spPr>
        <p:txBody>
          <a:bodyPr wrap="square" rtlCol="0">
            <a:spAutoFit/>
          </a:bodyPr>
          <a:lstStyle/>
          <a:p>
            <a:pPr marL="285750" lvl="0" indent="-285750">
              <a:buFont typeface="Wingdings" panose="05000000000000000000" pitchFamily="2" charset="2"/>
              <a:buChar char="Ø"/>
            </a:pPr>
            <a:r>
              <a:rPr lang="en-ZA" sz="1300" dirty="0">
                <a:solidFill>
                  <a:srgbClr val="FF0000"/>
                </a:solidFill>
                <a:latin typeface="+mn-lt"/>
              </a:rPr>
              <a:t>PHD student (ending now)  </a:t>
            </a:r>
            <a:r>
              <a:rPr lang="en-ZA" sz="1300" dirty="0">
                <a:latin typeface="+mn-lt"/>
              </a:rPr>
              <a:t>injection lines :    </a:t>
            </a:r>
            <a:r>
              <a:rPr lang="en-ZA" sz="1300" b="1" dirty="0">
                <a:latin typeface="+mn-lt"/>
              </a:rPr>
              <a:t>Ben Hounsell </a:t>
            </a:r>
            <a:r>
              <a:rPr lang="en-ZA" sz="1300" dirty="0">
                <a:solidFill>
                  <a:prstClr val="black"/>
                </a:solidFill>
                <a:latin typeface="+mn-lt"/>
              </a:rPr>
              <a:t>(100% PERLE)</a:t>
            </a:r>
            <a:endParaRPr lang="en-ZA" sz="1300" dirty="0">
              <a:latin typeface="+mn-lt"/>
            </a:endParaRPr>
          </a:p>
          <a:p>
            <a:pPr marL="285750" indent="-285750">
              <a:buFont typeface="Wingdings" panose="05000000000000000000" pitchFamily="2" charset="2"/>
              <a:buChar char="Ø"/>
            </a:pPr>
            <a:r>
              <a:rPr lang="en-ZA" sz="1300" dirty="0">
                <a:solidFill>
                  <a:srgbClr val="FF0000"/>
                </a:solidFill>
                <a:latin typeface="+mn-lt"/>
              </a:rPr>
              <a:t>PHD student (2</a:t>
            </a:r>
            <a:r>
              <a:rPr lang="en-ZA" sz="1300" baseline="30000" dirty="0">
                <a:solidFill>
                  <a:srgbClr val="FF0000"/>
                </a:solidFill>
                <a:latin typeface="+mn-lt"/>
              </a:rPr>
              <a:t>nd</a:t>
            </a:r>
            <a:r>
              <a:rPr lang="en-ZA" sz="1300" dirty="0">
                <a:solidFill>
                  <a:srgbClr val="FF0000"/>
                </a:solidFill>
                <a:latin typeface="+mn-lt"/>
              </a:rPr>
              <a:t> year) </a:t>
            </a:r>
            <a:r>
              <a:rPr lang="en-ZA" sz="1300" dirty="0">
                <a:latin typeface="+mn-lt"/>
              </a:rPr>
              <a:t>on RF/HOM/cavities : </a:t>
            </a:r>
            <a:r>
              <a:rPr lang="en-ZA" sz="1300" b="1" dirty="0">
                <a:latin typeface="+mn-lt"/>
              </a:rPr>
              <a:t>Carmelo </a:t>
            </a:r>
            <a:r>
              <a:rPr lang="en-ZA" sz="1300" b="1" dirty="0" err="1">
                <a:latin typeface="+mn-lt"/>
              </a:rPr>
              <a:t>Barbagallo</a:t>
            </a:r>
            <a:r>
              <a:rPr lang="en-ZA" sz="1300" b="1" dirty="0">
                <a:latin typeface="+mn-lt"/>
              </a:rPr>
              <a:t>   </a:t>
            </a:r>
            <a:r>
              <a:rPr lang="en-ZA" sz="1300" dirty="0">
                <a:latin typeface="+mn-lt"/>
              </a:rPr>
              <a:t>(100% PERLE)</a:t>
            </a:r>
          </a:p>
          <a:p>
            <a:pPr marL="285750" indent="-285750">
              <a:buFont typeface="Wingdings" panose="05000000000000000000" pitchFamily="2" charset="2"/>
              <a:buChar char="Ø"/>
            </a:pPr>
            <a:r>
              <a:rPr lang="en-ZA" sz="1300" dirty="0">
                <a:solidFill>
                  <a:srgbClr val="FF0000"/>
                </a:solidFill>
                <a:latin typeface="+mn-lt"/>
              </a:rPr>
              <a:t>PHD student (1</a:t>
            </a:r>
            <a:r>
              <a:rPr lang="en-ZA" sz="1300" baseline="30000" dirty="0">
                <a:solidFill>
                  <a:srgbClr val="FF0000"/>
                </a:solidFill>
                <a:latin typeface="+mn-lt"/>
              </a:rPr>
              <a:t>st</a:t>
            </a:r>
            <a:r>
              <a:rPr lang="en-ZA" sz="1300" dirty="0">
                <a:solidFill>
                  <a:srgbClr val="FF0000"/>
                </a:solidFill>
                <a:latin typeface="+mn-lt"/>
              </a:rPr>
              <a:t> year) </a:t>
            </a:r>
            <a:r>
              <a:rPr lang="en-ZA" sz="1300" dirty="0">
                <a:latin typeface="+mn-lt"/>
              </a:rPr>
              <a:t>on Beam Dynamics  : </a:t>
            </a:r>
            <a:r>
              <a:rPr lang="en-ZA" sz="1300" b="1" dirty="0" err="1">
                <a:latin typeface="+mn-lt"/>
              </a:rPr>
              <a:t>Coline</a:t>
            </a:r>
            <a:r>
              <a:rPr lang="en-ZA" sz="1300" b="1" dirty="0">
                <a:latin typeface="+mn-lt"/>
              </a:rPr>
              <a:t> Guyot</a:t>
            </a:r>
            <a:r>
              <a:rPr lang="en-ZA" sz="1300" dirty="0">
                <a:latin typeface="+mn-lt"/>
              </a:rPr>
              <a:t> (50% in PERLE)</a:t>
            </a:r>
          </a:p>
          <a:p>
            <a:pPr marL="285750" indent="-285750">
              <a:buFont typeface="Wingdings" panose="05000000000000000000" pitchFamily="2" charset="2"/>
              <a:buChar char="Ø"/>
            </a:pPr>
            <a:r>
              <a:rPr lang="en-ZA" sz="1300" dirty="0">
                <a:solidFill>
                  <a:srgbClr val="00B0F0"/>
                </a:solidFill>
                <a:latin typeface="+mn-lt"/>
              </a:rPr>
              <a:t>Postdoc </a:t>
            </a:r>
            <a:r>
              <a:rPr lang="en-ZA" sz="1300" dirty="0">
                <a:latin typeface="+mn-lt"/>
              </a:rPr>
              <a:t>(beam dynamics) </a:t>
            </a:r>
            <a:r>
              <a:rPr lang="en-ZA" sz="1300" b="1" dirty="0">
                <a:latin typeface="+mn-lt"/>
              </a:rPr>
              <a:t>Alex </a:t>
            </a:r>
            <a:r>
              <a:rPr lang="en-ZA" sz="1300" b="1" dirty="0" err="1">
                <a:latin typeface="+mn-lt"/>
              </a:rPr>
              <a:t>Fomin</a:t>
            </a:r>
            <a:endParaRPr lang="en-ZA" sz="1300" b="1" dirty="0">
              <a:latin typeface="+mn-lt"/>
            </a:endParaRPr>
          </a:p>
          <a:p>
            <a:pPr marL="285750" indent="-285750">
              <a:buFont typeface="Wingdings" panose="05000000000000000000" pitchFamily="2" charset="2"/>
              <a:buChar char="Ø"/>
            </a:pPr>
            <a:r>
              <a:rPr lang="en-ZA" sz="1300" dirty="0">
                <a:latin typeface="+mn-lt"/>
              </a:rPr>
              <a:t>5 months interns</a:t>
            </a:r>
            <a:r>
              <a:rPr lang="en-ZA" sz="1300" dirty="0">
                <a:latin typeface="+mn-lt"/>
                <a:sym typeface="Wingdings" panose="05000000000000000000" pitchFamily="2" charset="2"/>
              </a:rPr>
              <a:t> </a:t>
            </a:r>
            <a:r>
              <a:rPr lang="en-ZA" sz="1300" dirty="0">
                <a:latin typeface="+mn-lt"/>
              </a:rPr>
              <a:t>(Magnets/beam dynamics)</a:t>
            </a:r>
            <a:r>
              <a:rPr lang="en-ZA" sz="1300" dirty="0">
                <a:latin typeface="+mn-lt"/>
                <a:sym typeface="Wingdings" panose="05000000000000000000" pitchFamily="2" charset="2"/>
              </a:rPr>
              <a:t></a:t>
            </a:r>
            <a:r>
              <a:rPr lang="en-ZA" sz="1300" dirty="0">
                <a:solidFill>
                  <a:srgbClr val="FF0000"/>
                </a:solidFill>
                <a:latin typeface="+mn-lt"/>
                <a:sym typeface="Wingdings" panose="05000000000000000000" pitchFamily="2" charset="2"/>
              </a:rPr>
              <a:t>PHD thesis 2022</a:t>
            </a:r>
            <a:r>
              <a:rPr lang="en-ZA" sz="1300" dirty="0">
                <a:latin typeface="+mn-lt"/>
              </a:rPr>
              <a:t>:</a:t>
            </a:r>
            <a:r>
              <a:rPr lang="en-ZA" sz="1300" b="1" dirty="0">
                <a:latin typeface="+mn-lt"/>
              </a:rPr>
              <a:t>Rasha </a:t>
            </a:r>
            <a:r>
              <a:rPr lang="en-ZA" sz="1300" b="1" dirty="0" err="1">
                <a:latin typeface="+mn-lt"/>
              </a:rPr>
              <a:t>Abukeshek</a:t>
            </a:r>
            <a:endParaRPr lang="en-ZA" sz="1300" b="1" dirty="0">
              <a:latin typeface="+mn-lt"/>
            </a:endParaRPr>
          </a:p>
          <a:p>
            <a:pPr marL="285750" indent="-285750">
              <a:buFont typeface="Wingdings" panose="05000000000000000000" pitchFamily="2" charset="2"/>
              <a:buChar char="Ø"/>
            </a:pPr>
            <a:endParaRPr lang="en-ZA" sz="1300" u="sng" dirty="0">
              <a:latin typeface="+mn-lt"/>
            </a:endParaRPr>
          </a:p>
          <a:p>
            <a:pPr marL="285750" indent="-285750">
              <a:buFont typeface="Wingdings" panose="05000000000000000000" pitchFamily="2" charset="2"/>
              <a:buChar char="Ø"/>
            </a:pPr>
            <a:r>
              <a:rPr lang="en-ZA" sz="1300" u="sng" dirty="0">
                <a:latin typeface="+mn-lt"/>
              </a:rPr>
              <a:t>From Jul 2022</a:t>
            </a:r>
            <a:r>
              <a:rPr lang="en-ZA" sz="1300" dirty="0">
                <a:latin typeface="+mn-lt"/>
              </a:rPr>
              <a:t> </a:t>
            </a:r>
          </a:p>
          <a:p>
            <a:pPr marL="787400" lvl="1" indent="-285750">
              <a:buFont typeface="Arial" panose="020B0604020202020204" pitchFamily="34" charset="0"/>
              <a:buChar char="•"/>
            </a:pPr>
            <a:r>
              <a:rPr lang="en-ZA" sz="1300" dirty="0">
                <a:solidFill>
                  <a:srgbClr val="00B0F0"/>
                </a:solidFill>
                <a:latin typeface="+mn-lt"/>
              </a:rPr>
              <a:t>Postdoc</a:t>
            </a:r>
            <a:r>
              <a:rPr lang="en-ZA" sz="1300" dirty="0">
                <a:latin typeface="+mn-lt"/>
              </a:rPr>
              <a:t> (Injection line) </a:t>
            </a:r>
            <a:r>
              <a:rPr lang="en-ZA" sz="1300" b="1" dirty="0">
                <a:latin typeface="+mn-lt"/>
              </a:rPr>
              <a:t>Joshua </a:t>
            </a:r>
            <a:r>
              <a:rPr lang="en-ZA" sz="1300" b="1" dirty="0" err="1">
                <a:latin typeface="+mn-lt"/>
              </a:rPr>
              <a:t>Yoskowitz</a:t>
            </a:r>
            <a:endParaRPr lang="en-ZA" sz="1300" b="1" dirty="0">
              <a:latin typeface="+mn-lt"/>
            </a:endParaRPr>
          </a:p>
          <a:p>
            <a:pPr marL="285750" indent="-285750">
              <a:buFont typeface="Wingdings" panose="05000000000000000000" pitchFamily="2" charset="2"/>
              <a:buChar char="Ø"/>
            </a:pPr>
            <a:r>
              <a:rPr lang="en-ZA" sz="1300" u="sng" dirty="0">
                <a:latin typeface="+mn-lt"/>
              </a:rPr>
              <a:t>From Oct. 2022 </a:t>
            </a:r>
          </a:p>
          <a:p>
            <a:pPr marL="787400" lvl="1" indent="-285750">
              <a:buFont typeface="Arial" panose="020B0604020202020204" pitchFamily="34" charset="0"/>
              <a:buChar char="•"/>
            </a:pPr>
            <a:r>
              <a:rPr lang="en-ZA" sz="1300" dirty="0">
                <a:solidFill>
                  <a:srgbClr val="6600CC"/>
                </a:solidFill>
                <a:latin typeface="+mn-lt"/>
              </a:rPr>
              <a:t>Permanent CRNS position </a:t>
            </a:r>
            <a:r>
              <a:rPr lang="en-ZA" sz="1300" dirty="0">
                <a:latin typeface="+mn-lt"/>
              </a:rPr>
              <a:t>(beam dynamics) </a:t>
            </a:r>
            <a:r>
              <a:rPr lang="en-ZA" sz="1300" b="1" dirty="0">
                <a:latin typeface="+mn-lt"/>
              </a:rPr>
              <a:t>Julien Michaud </a:t>
            </a:r>
          </a:p>
          <a:p>
            <a:pPr marL="787400" lvl="1" indent="-285750">
              <a:buFont typeface="Arial" panose="020B0604020202020204" pitchFamily="34" charset="0"/>
              <a:buChar char="•"/>
            </a:pPr>
            <a:r>
              <a:rPr lang="en-ZA" sz="1300" dirty="0">
                <a:solidFill>
                  <a:srgbClr val="FF0000"/>
                </a:solidFill>
                <a:latin typeface="+mn-lt"/>
              </a:rPr>
              <a:t>PHD thesis </a:t>
            </a:r>
            <a:r>
              <a:rPr lang="en-ZA" sz="1300" dirty="0">
                <a:latin typeface="+mn-lt"/>
              </a:rPr>
              <a:t>Liverpool/</a:t>
            </a:r>
            <a:r>
              <a:rPr lang="en-ZA" sz="1300" dirty="0" err="1">
                <a:latin typeface="+mn-lt"/>
              </a:rPr>
              <a:t>AsTec</a:t>
            </a:r>
            <a:r>
              <a:rPr lang="en-ZA" sz="1300" dirty="0">
                <a:latin typeface="+mn-lt"/>
              </a:rPr>
              <a:t>/IJCLab  (injections)  </a:t>
            </a:r>
            <a:r>
              <a:rPr lang="en-ZA" sz="1300" b="1" dirty="0">
                <a:latin typeface="+mn-lt"/>
              </a:rPr>
              <a:t>Connor  Monaghan</a:t>
            </a:r>
          </a:p>
          <a:p>
            <a:pPr marL="787400" lvl="1" indent="-285750">
              <a:buFont typeface="Arial" panose="020B0604020202020204" pitchFamily="34" charset="0"/>
              <a:buChar char="•"/>
            </a:pPr>
            <a:endParaRPr lang="en-ZA" sz="1300" b="1" dirty="0">
              <a:latin typeface="+mn-lt"/>
            </a:endParaRPr>
          </a:p>
        </p:txBody>
      </p:sp>
      <p:sp>
        <p:nvSpPr>
          <p:cNvPr id="23" name="ZoneTexte 22">
            <a:extLst>
              <a:ext uri="{FF2B5EF4-FFF2-40B4-BE49-F238E27FC236}">
                <a16:creationId xmlns:a16="http://schemas.microsoft.com/office/drawing/2014/main" id="{8F3BEB8C-C3C5-4825-9E35-020FAE281C4C}"/>
              </a:ext>
            </a:extLst>
          </p:cNvPr>
          <p:cNvSpPr txBox="1"/>
          <p:nvPr/>
        </p:nvSpPr>
        <p:spPr>
          <a:xfrm>
            <a:off x="7710707" y="138406"/>
            <a:ext cx="3029718" cy="369332"/>
          </a:xfrm>
          <a:prstGeom prst="rect">
            <a:avLst/>
          </a:prstGeom>
          <a:solidFill>
            <a:srgbClr val="FFFF00"/>
          </a:solidFill>
        </p:spPr>
        <p:txBody>
          <a:bodyPr wrap="square" rtlCol="0">
            <a:spAutoFit/>
          </a:bodyPr>
          <a:lstStyle/>
          <a:p>
            <a:pPr algn="ctr"/>
            <a:r>
              <a:rPr lang="en-ZA" sz="1800" b="1">
                <a:latin typeface="+mn-lt"/>
              </a:rPr>
              <a:t>Lot of effort the last months</a:t>
            </a:r>
            <a:endParaRPr lang="en-ZA" sz="1800" dirty="0">
              <a:latin typeface="+mn-lt"/>
            </a:endParaRPr>
          </a:p>
        </p:txBody>
      </p:sp>
      <p:sp>
        <p:nvSpPr>
          <p:cNvPr id="2" name="Flèche : droite 1">
            <a:extLst>
              <a:ext uri="{FF2B5EF4-FFF2-40B4-BE49-F238E27FC236}">
                <a16:creationId xmlns:a16="http://schemas.microsoft.com/office/drawing/2014/main" id="{C2972D02-502E-4113-B740-DCA049CCF83E}"/>
              </a:ext>
            </a:extLst>
          </p:cNvPr>
          <p:cNvSpPr/>
          <p:nvPr/>
        </p:nvSpPr>
        <p:spPr>
          <a:xfrm>
            <a:off x="5997950" y="4873193"/>
            <a:ext cx="4508189" cy="635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ALL in ALL many new join PERLE</a:t>
            </a:r>
          </a:p>
        </p:txBody>
      </p:sp>
      <p:sp>
        <p:nvSpPr>
          <p:cNvPr id="44" name="Titre 1">
            <a:extLst>
              <a:ext uri="{FF2B5EF4-FFF2-40B4-BE49-F238E27FC236}">
                <a16:creationId xmlns:a16="http://schemas.microsoft.com/office/drawing/2014/main" id="{14EA8F9C-9FBE-40EF-A024-83919B350420}"/>
              </a:ext>
            </a:extLst>
          </p:cNvPr>
          <p:cNvSpPr txBox="1">
            <a:spLocks/>
          </p:cNvSpPr>
          <p:nvPr/>
        </p:nvSpPr>
        <p:spPr>
          <a:xfrm>
            <a:off x="879982" y="134157"/>
            <a:ext cx="6882669"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fr-FR" dirty="0">
                <a:solidFill>
                  <a:schemeClr val="accent1">
                    <a:lumMod val="50000"/>
                  </a:schemeClr>
                </a:solidFill>
                <a:latin typeface="+mn-lt"/>
              </a:rPr>
              <a:t>PERLE Collaboration  &amp; PERLE- France : Organisation </a:t>
            </a:r>
          </a:p>
        </p:txBody>
      </p:sp>
      <p:pic>
        <p:nvPicPr>
          <p:cNvPr id="3" name="Image 2">
            <a:extLst>
              <a:ext uri="{FF2B5EF4-FFF2-40B4-BE49-F238E27FC236}">
                <a16:creationId xmlns:a16="http://schemas.microsoft.com/office/drawing/2014/main" id="{E64ABF45-4E55-A72E-6726-D4D69A5A9902}"/>
              </a:ext>
            </a:extLst>
          </p:cNvPr>
          <p:cNvPicPr>
            <a:picLocks noChangeAspect="1"/>
          </p:cNvPicPr>
          <p:nvPr/>
        </p:nvPicPr>
        <p:blipFill>
          <a:blip r:embed="rId2"/>
          <a:stretch>
            <a:fillRect/>
          </a:stretch>
        </p:blipFill>
        <p:spPr>
          <a:xfrm>
            <a:off x="-1" y="653480"/>
            <a:ext cx="10772775" cy="1944835"/>
          </a:xfrm>
          <a:prstGeom prst="rect">
            <a:avLst/>
          </a:prstGeom>
        </p:spPr>
      </p:pic>
      <p:sp>
        <p:nvSpPr>
          <p:cNvPr id="13" name="ZoneTexte 12">
            <a:extLst>
              <a:ext uri="{FF2B5EF4-FFF2-40B4-BE49-F238E27FC236}">
                <a16:creationId xmlns:a16="http://schemas.microsoft.com/office/drawing/2014/main" id="{6DC98F2D-3F3B-4CB5-9958-4F1FB84A5B22}"/>
              </a:ext>
            </a:extLst>
          </p:cNvPr>
          <p:cNvSpPr txBox="1"/>
          <p:nvPr/>
        </p:nvSpPr>
        <p:spPr>
          <a:xfrm>
            <a:off x="-158229" y="869504"/>
            <a:ext cx="5160373" cy="769441"/>
          </a:xfrm>
          <a:prstGeom prst="rect">
            <a:avLst/>
          </a:prstGeom>
          <a:noFill/>
        </p:spPr>
        <p:txBody>
          <a:bodyPr wrap="square" rtlCol="0">
            <a:spAutoFit/>
          </a:bodyPr>
          <a:lstStyle/>
          <a:p>
            <a:pPr algn="ctr"/>
            <a:r>
              <a:rPr lang="en-ZA" sz="1600" u="sng" dirty="0">
                <a:latin typeface="+mn-lt"/>
              </a:rPr>
              <a:t>We have finalised an internal organisation in France led by two laboratories: </a:t>
            </a:r>
            <a:r>
              <a:rPr lang="en-ZA" sz="1600" u="sng" dirty="0" err="1">
                <a:latin typeface="+mn-lt"/>
              </a:rPr>
              <a:t>IJCLab</a:t>
            </a:r>
            <a:r>
              <a:rPr lang="en-ZA" sz="1600" u="sng" dirty="0">
                <a:latin typeface="+mn-lt"/>
              </a:rPr>
              <a:t>/LPSC. </a:t>
            </a:r>
          </a:p>
          <a:p>
            <a:pPr algn="ctr"/>
            <a:r>
              <a:rPr lang="en-ZA" sz="1200" i="1" dirty="0">
                <a:solidFill>
                  <a:prstClr val="black"/>
                </a:solidFill>
              </a:rPr>
              <a:t>WBS already defined aiming a « local person » for each WP system </a:t>
            </a:r>
            <a:endParaRPr lang="en-ZA" sz="1600" b="1" i="1" u="sng" dirty="0">
              <a:latin typeface="+mn-lt"/>
            </a:endParaRPr>
          </a:p>
        </p:txBody>
      </p:sp>
    </p:spTree>
    <p:extLst>
      <p:ext uri="{BB962C8B-B14F-4D97-AF65-F5344CB8AC3E}">
        <p14:creationId xmlns:p14="http://schemas.microsoft.com/office/powerpoint/2010/main" val="3722876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28/04/2022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fr-FR">
                <a:latin typeface="+mn-lt"/>
              </a:rPr>
              <a:t>PERLE Collaboration Board PERLE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5</a:t>
            </a:fld>
            <a:endParaRPr lang="en-US" dirty="0">
              <a:latin typeface="+mn-lt"/>
            </a:endParaRPr>
          </a:p>
        </p:txBody>
      </p:sp>
      <p:grpSp>
        <p:nvGrpSpPr>
          <p:cNvPr id="12" name="Groupe 11">
            <a:extLst>
              <a:ext uri="{FF2B5EF4-FFF2-40B4-BE49-F238E27FC236}">
                <a16:creationId xmlns:a16="http://schemas.microsoft.com/office/drawing/2014/main" id="{551862D6-0AD5-E74D-9081-66666F8973F7}"/>
              </a:ext>
            </a:extLst>
          </p:cNvPr>
          <p:cNvGrpSpPr/>
          <p:nvPr/>
        </p:nvGrpSpPr>
        <p:grpSpPr>
          <a:xfrm>
            <a:off x="891819" y="673736"/>
            <a:ext cx="7056784" cy="4989332"/>
            <a:chOff x="1785987" y="704708"/>
            <a:chExt cx="7056784" cy="4989332"/>
          </a:xfrm>
        </p:grpSpPr>
        <p:pic>
          <p:nvPicPr>
            <p:cNvPr id="2" name="Image 1">
              <a:extLst>
                <a:ext uri="{FF2B5EF4-FFF2-40B4-BE49-F238E27FC236}">
                  <a16:creationId xmlns:a16="http://schemas.microsoft.com/office/drawing/2014/main" id="{7EE64BDB-7FB1-CF47-A716-9886A01D5D13}"/>
                </a:ext>
              </a:extLst>
            </p:cNvPr>
            <p:cNvPicPr>
              <a:picLocks noChangeAspect="1"/>
            </p:cNvPicPr>
            <p:nvPr/>
          </p:nvPicPr>
          <p:blipFill>
            <a:blip r:embed="rId2"/>
            <a:stretch>
              <a:fillRect/>
            </a:stretch>
          </p:blipFill>
          <p:spPr>
            <a:xfrm>
              <a:off x="1785987" y="704708"/>
              <a:ext cx="7056784" cy="4109383"/>
            </a:xfrm>
            <a:prstGeom prst="rect">
              <a:avLst/>
            </a:prstGeom>
            <a:ln>
              <a:solidFill>
                <a:schemeClr val="tx1"/>
              </a:solidFill>
            </a:ln>
          </p:spPr>
        </p:pic>
        <p:pic>
          <p:nvPicPr>
            <p:cNvPr id="5" name="Image 4">
              <a:extLst>
                <a:ext uri="{FF2B5EF4-FFF2-40B4-BE49-F238E27FC236}">
                  <a16:creationId xmlns:a16="http://schemas.microsoft.com/office/drawing/2014/main" id="{DD679A52-0484-244A-8D83-4D3819508998}"/>
                </a:ext>
              </a:extLst>
            </p:cNvPr>
            <p:cNvPicPr>
              <a:picLocks noChangeAspect="1"/>
            </p:cNvPicPr>
            <p:nvPr/>
          </p:nvPicPr>
          <p:blipFill>
            <a:blip r:embed="rId3"/>
            <a:stretch>
              <a:fillRect/>
            </a:stretch>
          </p:blipFill>
          <p:spPr>
            <a:xfrm>
              <a:off x="1785987" y="4894993"/>
              <a:ext cx="7043187" cy="799047"/>
            </a:xfrm>
            <a:prstGeom prst="rect">
              <a:avLst/>
            </a:prstGeom>
            <a:ln>
              <a:solidFill>
                <a:schemeClr val="tx1"/>
              </a:solidFill>
            </a:ln>
          </p:spPr>
        </p:pic>
      </p:grpSp>
      <p:sp>
        <p:nvSpPr>
          <p:cNvPr id="4" name="ZoneTexte 3">
            <a:extLst>
              <a:ext uri="{FF2B5EF4-FFF2-40B4-BE49-F238E27FC236}">
                <a16:creationId xmlns:a16="http://schemas.microsoft.com/office/drawing/2014/main" id="{49E30211-8F14-4E1C-B17F-BE7B804ED750}"/>
              </a:ext>
            </a:extLst>
          </p:cNvPr>
          <p:cNvSpPr txBox="1"/>
          <p:nvPr/>
        </p:nvSpPr>
        <p:spPr>
          <a:xfrm>
            <a:off x="8137909" y="2374484"/>
            <a:ext cx="2406429" cy="707886"/>
          </a:xfrm>
          <a:prstGeom prst="rect">
            <a:avLst/>
          </a:prstGeom>
          <a:noFill/>
        </p:spPr>
        <p:txBody>
          <a:bodyPr wrap="none" rtlCol="0">
            <a:spAutoFit/>
          </a:bodyPr>
          <a:lstStyle/>
          <a:p>
            <a:pPr algn="ctr"/>
            <a:r>
              <a:rPr lang="fr-FR" dirty="0"/>
              <a:t>~40 people in </a:t>
            </a:r>
          </a:p>
          <a:p>
            <a:pPr algn="ctr"/>
            <a:r>
              <a:rPr lang="fr-FR" dirty="0" err="1"/>
              <a:t>with</a:t>
            </a:r>
            <a:r>
              <a:rPr lang="fr-FR" dirty="0"/>
              <a:t> about 10 FTE !</a:t>
            </a:r>
          </a:p>
        </p:txBody>
      </p:sp>
      <p:sp>
        <p:nvSpPr>
          <p:cNvPr id="14" name="Titre 1">
            <a:extLst>
              <a:ext uri="{FF2B5EF4-FFF2-40B4-BE49-F238E27FC236}">
                <a16:creationId xmlns:a16="http://schemas.microsoft.com/office/drawing/2014/main" id="{39F3C994-585C-4EFE-B053-D11A05AD833D}"/>
              </a:ext>
            </a:extLst>
          </p:cNvPr>
          <p:cNvSpPr>
            <a:spLocks noGrp="1"/>
          </p:cNvSpPr>
          <p:nvPr>
            <p:ph type="title"/>
          </p:nvPr>
        </p:nvSpPr>
        <p:spPr>
          <a:xfrm>
            <a:off x="2290043" y="149425"/>
            <a:ext cx="7596527" cy="432048"/>
          </a:xfrm>
        </p:spPr>
        <p:txBody>
          <a:bodyPr>
            <a:noAutofit/>
          </a:bodyPr>
          <a:lstStyle/>
          <a:p>
            <a:r>
              <a:rPr lang="fr-FR" dirty="0">
                <a:solidFill>
                  <a:schemeClr val="accent1">
                    <a:lumMod val="50000"/>
                  </a:schemeClr>
                </a:solidFill>
                <a:latin typeface="+mn-lt"/>
              </a:rPr>
              <a:t>PERLE Collaboration  &amp; PERLE- France  :  New </a:t>
            </a:r>
            <a:r>
              <a:rPr lang="fr-FR" dirty="0" err="1">
                <a:solidFill>
                  <a:schemeClr val="accent1">
                    <a:lumMod val="50000"/>
                  </a:schemeClr>
                </a:solidFill>
                <a:latin typeface="+mn-lt"/>
              </a:rPr>
              <a:t>members</a:t>
            </a:r>
            <a:r>
              <a:rPr lang="fr-FR" dirty="0">
                <a:solidFill>
                  <a:schemeClr val="accent1">
                    <a:lumMod val="50000"/>
                  </a:schemeClr>
                </a:solidFill>
                <a:latin typeface="+mn-lt"/>
              </a:rPr>
              <a:t> ! </a:t>
            </a:r>
          </a:p>
        </p:txBody>
      </p:sp>
    </p:spTree>
    <p:extLst>
      <p:ext uri="{BB962C8B-B14F-4D97-AF65-F5344CB8AC3E}">
        <p14:creationId xmlns:p14="http://schemas.microsoft.com/office/powerpoint/2010/main" val="2719822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28/04/2022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fr-FR">
                <a:latin typeface="+mn-lt"/>
              </a:rPr>
              <a:t>PERLE Collaboration Board PERLE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6</a:t>
            </a:fld>
            <a:endParaRPr lang="en-US" dirty="0">
              <a:latin typeface="+mn-lt"/>
            </a:endParaRPr>
          </a:p>
        </p:txBody>
      </p:sp>
      <p:sp>
        <p:nvSpPr>
          <p:cNvPr id="10" name="Titre 1">
            <a:extLst>
              <a:ext uri="{FF2B5EF4-FFF2-40B4-BE49-F238E27FC236}">
                <a16:creationId xmlns:a16="http://schemas.microsoft.com/office/drawing/2014/main" id="{EFABE0EF-0445-45A5-8B48-3A9EA630532E}"/>
              </a:ext>
            </a:extLst>
          </p:cNvPr>
          <p:cNvSpPr>
            <a:spLocks noGrp="1"/>
          </p:cNvSpPr>
          <p:nvPr>
            <p:ph type="title"/>
          </p:nvPr>
        </p:nvSpPr>
        <p:spPr>
          <a:xfrm>
            <a:off x="1569963" y="126821"/>
            <a:ext cx="8136904" cy="432048"/>
          </a:xfrm>
        </p:spPr>
        <p:txBody>
          <a:bodyPr>
            <a:noAutofit/>
          </a:bodyPr>
          <a:lstStyle/>
          <a:p>
            <a:r>
              <a:rPr lang="en-US" dirty="0">
                <a:solidFill>
                  <a:schemeClr val="accent5">
                    <a:lumMod val="75000"/>
                  </a:schemeClr>
                </a:solidFill>
                <a:latin typeface="+mn-lt"/>
              </a:rPr>
              <a:t>Project Progress: WP2</a:t>
            </a:r>
          </a:p>
        </p:txBody>
      </p:sp>
      <p:pic>
        <p:nvPicPr>
          <p:cNvPr id="4" name="Image 3">
            <a:extLst>
              <a:ext uri="{FF2B5EF4-FFF2-40B4-BE49-F238E27FC236}">
                <a16:creationId xmlns:a16="http://schemas.microsoft.com/office/drawing/2014/main" id="{07484651-6B3E-9F6A-026A-88AF4709B96B}"/>
              </a:ext>
            </a:extLst>
          </p:cNvPr>
          <p:cNvPicPr>
            <a:picLocks noChangeAspect="1"/>
          </p:cNvPicPr>
          <p:nvPr/>
        </p:nvPicPr>
        <p:blipFill>
          <a:blip r:embed="rId2"/>
          <a:stretch>
            <a:fillRect/>
          </a:stretch>
        </p:blipFill>
        <p:spPr>
          <a:xfrm>
            <a:off x="346719" y="3073276"/>
            <a:ext cx="9871360" cy="2260724"/>
          </a:xfrm>
          <a:prstGeom prst="rect">
            <a:avLst/>
          </a:prstGeom>
        </p:spPr>
      </p:pic>
      <p:sp>
        <p:nvSpPr>
          <p:cNvPr id="15" name="ZoneTexte 14">
            <a:extLst>
              <a:ext uri="{FF2B5EF4-FFF2-40B4-BE49-F238E27FC236}">
                <a16:creationId xmlns:a16="http://schemas.microsoft.com/office/drawing/2014/main" id="{C85211B4-DA88-95CA-0AB1-C15ABCEF91FC}"/>
              </a:ext>
            </a:extLst>
          </p:cNvPr>
          <p:cNvSpPr txBox="1"/>
          <p:nvPr/>
        </p:nvSpPr>
        <p:spPr>
          <a:xfrm>
            <a:off x="273819" y="869504"/>
            <a:ext cx="10255135" cy="2031325"/>
          </a:xfrm>
          <a:prstGeom prst="rect">
            <a:avLst/>
          </a:prstGeom>
          <a:noFill/>
        </p:spPr>
        <p:txBody>
          <a:bodyPr wrap="square" rtlCol="0">
            <a:spAutoFit/>
          </a:bodyPr>
          <a:lstStyle/>
          <a:p>
            <a:r>
              <a:rPr lang="en-GB" sz="1800" dirty="0">
                <a:latin typeface="+mn-lt"/>
              </a:rPr>
              <a:t>WP2: Accelerator Design </a:t>
            </a:r>
          </a:p>
          <a:p>
            <a:pPr marL="285750" indent="-285750">
              <a:buFont typeface="Wingdings" pitchFamily="2" charset="2"/>
              <a:buChar char="§"/>
            </a:pPr>
            <a:r>
              <a:rPr lang="en-GB" sz="1800" dirty="0">
                <a:latin typeface="+mn-lt"/>
              </a:rPr>
              <a:t>A first meeting was held last February with A. </a:t>
            </a:r>
            <a:r>
              <a:rPr lang="en-GB" sz="1800" dirty="0" err="1">
                <a:latin typeface="+mn-lt"/>
              </a:rPr>
              <a:t>Bogacz</a:t>
            </a:r>
            <a:r>
              <a:rPr lang="en-GB" sz="1800" dirty="0">
                <a:latin typeface="+mn-lt"/>
              </a:rPr>
              <a:t> to introduce A. </a:t>
            </a:r>
            <a:r>
              <a:rPr lang="en-GB" sz="1800" dirty="0" err="1">
                <a:latin typeface="+mn-lt"/>
              </a:rPr>
              <a:t>Fomin</a:t>
            </a:r>
            <a:r>
              <a:rPr lang="en-GB" sz="1800" dirty="0">
                <a:latin typeface="+mn-lt"/>
              </a:rPr>
              <a:t> and discuss the work plan.</a:t>
            </a:r>
          </a:p>
          <a:p>
            <a:pPr marL="285750" indent="-285750">
              <a:buFont typeface="Wingdings" pitchFamily="2" charset="2"/>
              <a:buChar char="§"/>
            </a:pPr>
            <a:r>
              <a:rPr lang="en-GB" sz="1800" dirty="0">
                <a:latin typeface="+mn-lt"/>
              </a:rPr>
              <a:t>New commers are expected in this WP stating from this summer to re-enforce the team @ IJCLab. </a:t>
            </a:r>
          </a:p>
          <a:p>
            <a:pPr marL="285750" indent="-285750">
              <a:buFont typeface="Wingdings" pitchFamily="2" charset="2"/>
              <a:buChar char="§"/>
            </a:pPr>
            <a:r>
              <a:rPr lang="en-GB" sz="1800" dirty="0">
                <a:latin typeface="+mn-lt"/>
              </a:rPr>
              <a:t>S. </a:t>
            </a:r>
            <a:r>
              <a:rPr lang="en-GB" sz="1800" dirty="0" err="1">
                <a:latin typeface="+mn-lt"/>
              </a:rPr>
              <a:t>Saitiniyazi</a:t>
            </a:r>
            <a:r>
              <a:rPr lang="en-GB" sz="1800" dirty="0">
                <a:latin typeface="+mn-lt"/>
              </a:rPr>
              <a:t>, R. </a:t>
            </a:r>
            <a:r>
              <a:rPr lang="en-GB" sz="1800" dirty="0" err="1">
                <a:latin typeface="+mn-lt"/>
              </a:rPr>
              <a:t>Apsimon</a:t>
            </a:r>
            <a:r>
              <a:rPr lang="en-GB" sz="1800" dirty="0">
                <a:latin typeface="+mn-lt"/>
              </a:rPr>
              <a:t> (Lancaster) &amp; P. Williams are studying the optimisation of the bunch filling pattern of PERLE. </a:t>
            </a:r>
          </a:p>
          <a:p>
            <a:r>
              <a:rPr lang="en-GB" sz="1800" b="1" u="sng" dirty="0">
                <a:latin typeface="+mn-lt"/>
              </a:rPr>
              <a:t>Scope for the TDR Phase</a:t>
            </a:r>
            <a:r>
              <a:rPr lang="en-GB" sz="1800" dirty="0">
                <a:latin typeface="+mn-lt"/>
              </a:rPr>
              <a:t>: Consolidate the PERLE Lattice, studies of the collective effects, propose a lattice for 250 MeV version of PERLE. </a:t>
            </a:r>
          </a:p>
        </p:txBody>
      </p:sp>
    </p:spTree>
    <p:extLst>
      <p:ext uri="{BB962C8B-B14F-4D97-AF65-F5344CB8AC3E}">
        <p14:creationId xmlns:p14="http://schemas.microsoft.com/office/powerpoint/2010/main" val="2405930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p:txBody>
          <a:bodyPr/>
          <a:lstStyle/>
          <a:p>
            <a:r>
              <a:rPr lang="fr-FR">
                <a:latin typeface="+mn-lt"/>
              </a:rPr>
              <a:t>28/04/2022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p:txBody>
          <a:bodyPr/>
          <a:lstStyle/>
          <a:p>
            <a:r>
              <a:rPr lang="fr-FR">
                <a:latin typeface="+mn-lt"/>
              </a:rPr>
              <a:t>PERLE Collaboration Board PERLE  </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p:txBody>
          <a:bodyPr/>
          <a:lstStyle/>
          <a:p>
            <a:fld id="{77E71596-5F9D-49C5-9701-16B3CA54319D}" type="slidenum">
              <a:rPr lang="en-US" smtClean="0">
                <a:latin typeface="+mn-lt"/>
              </a:rPr>
              <a:pPr/>
              <a:t>7</a:t>
            </a:fld>
            <a:endParaRPr lang="en-US" dirty="0">
              <a:latin typeface="+mn-lt"/>
            </a:endParaRPr>
          </a:p>
        </p:txBody>
      </p:sp>
      <p:pic>
        <p:nvPicPr>
          <p:cNvPr id="3" name="Image 2">
            <a:extLst>
              <a:ext uri="{FF2B5EF4-FFF2-40B4-BE49-F238E27FC236}">
                <a16:creationId xmlns:a16="http://schemas.microsoft.com/office/drawing/2014/main" id="{1DA38FBF-C75E-FFE1-E8DB-E85ADECCCE69}"/>
              </a:ext>
            </a:extLst>
          </p:cNvPr>
          <p:cNvPicPr>
            <a:picLocks noChangeAspect="1"/>
          </p:cNvPicPr>
          <p:nvPr/>
        </p:nvPicPr>
        <p:blipFill>
          <a:blip r:embed="rId2"/>
          <a:stretch>
            <a:fillRect/>
          </a:stretch>
        </p:blipFill>
        <p:spPr>
          <a:xfrm>
            <a:off x="3670497" y="1085528"/>
            <a:ext cx="7061190" cy="4188841"/>
          </a:xfrm>
          <a:prstGeom prst="rect">
            <a:avLst/>
          </a:prstGeom>
        </p:spPr>
      </p:pic>
      <p:sp>
        <p:nvSpPr>
          <p:cNvPr id="4" name="ZoneTexte 3">
            <a:extLst>
              <a:ext uri="{FF2B5EF4-FFF2-40B4-BE49-F238E27FC236}">
                <a16:creationId xmlns:a16="http://schemas.microsoft.com/office/drawing/2014/main" id="{90B0C4CA-3D6B-4126-A974-F6D286256C28}"/>
              </a:ext>
            </a:extLst>
          </p:cNvPr>
          <p:cNvSpPr txBox="1"/>
          <p:nvPr/>
        </p:nvSpPr>
        <p:spPr>
          <a:xfrm>
            <a:off x="41088" y="1817985"/>
            <a:ext cx="4738141" cy="3185487"/>
          </a:xfrm>
          <a:prstGeom prst="rect">
            <a:avLst/>
          </a:prstGeom>
          <a:solidFill>
            <a:schemeClr val="bg1"/>
          </a:solidFill>
        </p:spPr>
        <p:txBody>
          <a:bodyPr wrap="square" rtlCol="0">
            <a:spAutoFit/>
          </a:bodyPr>
          <a:lstStyle/>
          <a:p>
            <a:r>
              <a:rPr lang="en-GB" sz="1200" b="1" u="sng" dirty="0">
                <a:latin typeface="+mn-lt"/>
              </a:rPr>
              <a:t>Participants/contact persons from STFC </a:t>
            </a:r>
            <a:endParaRPr lang="en-GB" sz="1200" dirty="0">
              <a:latin typeface="+mn-lt"/>
            </a:endParaRPr>
          </a:p>
          <a:p>
            <a:pPr lvl="0"/>
            <a:r>
              <a:rPr lang="en-GB" sz="1100" b="1" dirty="0">
                <a:latin typeface="+mn-lt"/>
              </a:rPr>
              <a:t>Rachael Buckley</a:t>
            </a:r>
            <a:r>
              <a:rPr lang="en-GB" sz="1100" dirty="0">
                <a:latin typeface="+mn-lt"/>
              </a:rPr>
              <a:t> : radiation protection, site management</a:t>
            </a:r>
          </a:p>
          <a:p>
            <a:pPr lvl="0"/>
            <a:r>
              <a:rPr lang="en-GB" sz="1100" b="1" dirty="0">
                <a:latin typeface="+mn-lt"/>
              </a:rPr>
              <a:t>Ryan Cash </a:t>
            </a:r>
            <a:r>
              <a:rPr lang="en-GB" sz="1100" dirty="0">
                <a:latin typeface="+mn-lt"/>
              </a:rPr>
              <a:t>: mechanics engineer, design of upgraded ALICE gun, prep chamber </a:t>
            </a:r>
          </a:p>
          <a:p>
            <a:pPr lvl="0"/>
            <a:r>
              <a:rPr lang="en-GB" sz="1100" b="1" dirty="0">
                <a:latin typeface="+mn-lt"/>
              </a:rPr>
              <a:t>Andy Goulden </a:t>
            </a:r>
            <a:r>
              <a:rPr lang="en-GB" sz="1100" dirty="0">
                <a:latin typeface="+mn-lt"/>
              </a:rPr>
              <a:t>: operation manager, SF6 infrastructures, radiation safety   </a:t>
            </a:r>
          </a:p>
          <a:p>
            <a:pPr lvl="0"/>
            <a:r>
              <a:rPr lang="en-GB" sz="1100" b="1" dirty="0">
                <a:latin typeface="+mn-lt"/>
              </a:rPr>
              <a:t>Lee Jones </a:t>
            </a:r>
            <a:r>
              <a:rPr lang="en-GB" sz="1100" dirty="0">
                <a:latin typeface="+mn-lt"/>
              </a:rPr>
              <a:t>: photocathodes, drive laser, HV conditioning and commissioning</a:t>
            </a:r>
          </a:p>
          <a:p>
            <a:pPr lvl="0"/>
            <a:r>
              <a:rPr lang="en-GB" sz="1100" b="1" dirty="0">
                <a:latin typeface="+mn-lt"/>
              </a:rPr>
              <a:t>Keith Middleman </a:t>
            </a:r>
            <a:r>
              <a:rPr lang="en-GB" sz="1100" dirty="0">
                <a:latin typeface="+mn-lt"/>
              </a:rPr>
              <a:t>: vacuum expert, excused for the meeting  </a:t>
            </a:r>
          </a:p>
          <a:p>
            <a:pPr lvl="0"/>
            <a:r>
              <a:rPr lang="en-GB" sz="1100" b="1" dirty="0">
                <a:latin typeface="+mn-lt"/>
              </a:rPr>
              <a:t>Boris Militsyn</a:t>
            </a:r>
            <a:r>
              <a:rPr lang="en-GB" sz="1100" dirty="0">
                <a:latin typeface="+mn-lt"/>
              </a:rPr>
              <a:t> : gun coordinator, primary contact</a:t>
            </a:r>
          </a:p>
          <a:p>
            <a:pPr lvl="0"/>
            <a:r>
              <a:rPr lang="en-GB" sz="1100" b="1" dirty="0">
                <a:latin typeface="+mn-lt"/>
              </a:rPr>
              <a:t>Rob Smith </a:t>
            </a:r>
            <a:r>
              <a:rPr lang="en-GB" sz="1100" dirty="0">
                <a:latin typeface="+mn-lt"/>
              </a:rPr>
              <a:t>: HV engineer, operation of HV supply </a:t>
            </a:r>
          </a:p>
          <a:p>
            <a:endParaRPr lang="en-GB" sz="1200" b="1" u="sng" dirty="0">
              <a:latin typeface="+mn-lt"/>
            </a:endParaRPr>
          </a:p>
          <a:p>
            <a:r>
              <a:rPr lang="en-GB" sz="1200" b="1" u="sng" dirty="0">
                <a:latin typeface="+mn-lt"/>
              </a:rPr>
              <a:t>Contact person from CNRS/IN2P3 </a:t>
            </a:r>
            <a:endParaRPr lang="en-GB" sz="1200" dirty="0">
              <a:latin typeface="+mn-lt"/>
            </a:endParaRPr>
          </a:p>
          <a:p>
            <a:pPr lvl="0"/>
            <a:r>
              <a:rPr lang="en-GB" sz="1100" b="1" u="sng" dirty="0">
                <a:latin typeface="+mn-lt"/>
              </a:rPr>
              <a:t>IJCLab-Orsay </a:t>
            </a:r>
          </a:p>
          <a:p>
            <a:pPr lvl="1"/>
            <a:r>
              <a:rPr lang="en-GB" sz="1100" b="1" dirty="0">
                <a:latin typeface="+mn-lt"/>
              </a:rPr>
              <a:t>A. Gallas </a:t>
            </a:r>
            <a:r>
              <a:rPr lang="en-GB" sz="1100" dirty="0">
                <a:latin typeface="+mn-lt"/>
              </a:rPr>
              <a:t>: mechanical engineer  </a:t>
            </a:r>
          </a:p>
          <a:p>
            <a:pPr lvl="1"/>
            <a:r>
              <a:rPr lang="en-GB" sz="1100" b="1" dirty="0">
                <a:latin typeface="+mn-lt"/>
              </a:rPr>
              <a:t>W. Kaabi </a:t>
            </a:r>
            <a:r>
              <a:rPr lang="en-GB" sz="1100" dirty="0">
                <a:latin typeface="+mn-lt"/>
              </a:rPr>
              <a:t>: PERLE project leader </a:t>
            </a:r>
          </a:p>
          <a:p>
            <a:pPr lvl="1"/>
            <a:r>
              <a:rPr lang="en-GB" sz="1100" b="1" dirty="0">
                <a:latin typeface="+mn-lt"/>
              </a:rPr>
              <a:t>D. Reynet </a:t>
            </a:r>
            <a:r>
              <a:rPr lang="en-GB" sz="1100" dirty="0">
                <a:latin typeface="+mn-lt"/>
              </a:rPr>
              <a:t>: PERLE system engineer </a:t>
            </a:r>
          </a:p>
          <a:p>
            <a:pPr lvl="1"/>
            <a:r>
              <a:rPr lang="en-GB" sz="1100" b="1" dirty="0">
                <a:latin typeface="+mn-lt"/>
              </a:rPr>
              <a:t>S.  Wurth </a:t>
            </a:r>
            <a:r>
              <a:rPr lang="en-GB" sz="1100" dirty="0">
                <a:latin typeface="+mn-lt"/>
              </a:rPr>
              <a:t>: IJCLab safety engineer </a:t>
            </a:r>
          </a:p>
          <a:p>
            <a:pPr lvl="0"/>
            <a:r>
              <a:rPr lang="en-GB" sz="1100" b="1" u="sng" dirty="0">
                <a:latin typeface="+mn-lt"/>
              </a:rPr>
              <a:t>LPSC-Grenoble</a:t>
            </a:r>
            <a:r>
              <a:rPr lang="en-GB" sz="1100" dirty="0">
                <a:latin typeface="+mn-lt"/>
              </a:rPr>
              <a:t> </a:t>
            </a:r>
          </a:p>
          <a:p>
            <a:pPr lvl="1"/>
            <a:r>
              <a:rPr lang="en-GB" sz="1100" b="1" dirty="0">
                <a:latin typeface="+mn-lt"/>
              </a:rPr>
              <a:t>M. Baylac </a:t>
            </a:r>
            <a:r>
              <a:rPr lang="en-GB" sz="1100" dirty="0">
                <a:latin typeface="+mn-lt"/>
              </a:rPr>
              <a:t>: gun assembly coordinator </a:t>
            </a:r>
          </a:p>
          <a:p>
            <a:pPr lvl="1"/>
            <a:r>
              <a:rPr lang="en-GB" sz="1100" b="1" dirty="0">
                <a:latin typeface="+mn-lt"/>
              </a:rPr>
              <a:t>E. Labussière </a:t>
            </a:r>
            <a:r>
              <a:rPr lang="en-GB" sz="1100" dirty="0">
                <a:latin typeface="+mn-lt"/>
              </a:rPr>
              <a:t>: HV power supply</a:t>
            </a:r>
          </a:p>
        </p:txBody>
      </p:sp>
      <p:sp>
        <p:nvSpPr>
          <p:cNvPr id="16" name="Titre 1">
            <a:extLst>
              <a:ext uri="{FF2B5EF4-FFF2-40B4-BE49-F238E27FC236}">
                <a16:creationId xmlns:a16="http://schemas.microsoft.com/office/drawing/2014/main" id="{87383FBF-4D63-4B9C-BC35-DECCF9827657}"/>
              </a:ext>
            </a:extLst>
          </p:cNvPr>
          <p:cNvSpPr>
            <a:spLocks noGrp="1"/>
          </p:cNvSpPr>
          <p:nvPr>
            <p:ph type="title"/>
          </p:nvPr>
        </p:nvSpPr>
        <p:spPr>
          <a:xfrm>
            <a:off x="1569963" y="126821"/>
            <a:ext cx="8136904" cy="432048"/>
          </a:xfrm>
        </p:spPr>
        <p:txBody>
          <a:bodyPr>
            <a:noAutofit/>
          </a:bodyPr>
          <a:lstStyle/>
          <a:p>
            <a:r>
              <a:rPr lang="en-US" dirty="0">
                <a:solidFill>
                  <a:schemeClr val="accent5">
                    <a:lumMod val="75000"/>
                  </a:schemeClr>
                </a:solidFill>
                <a:latin typeface="+mn-lt"/>
              </a:rPr>
              <a:t>Project Progress: WP3</a:t>
            </a:r>
          </a:p>
        </p:txBody>
      </p:sp>
    </p:spTree>
    <p:extLst>
      <p:ext uri="{BB962C8B-B14F-4D97-AF65-F5344CB8AC3E}">
        <p14:creationId xmlns:p14="http://schemas.microsoft.com/office/powerpoint/2010/main" val="3628533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5987" y="149425"/>
            <a:ext cx="8986787" cy="432048"/>
          </a:xfrm>
        </p:spPr>
        <p:txBody>
          <a:bodyPr>
            <a:normAutofit fontScale="90000"/>
          </a:bodyPr>
          <a:lstStyle/>
          <a:p>
            <a:r>
              <a:rPr lang="en-GB" dirty="0">
                <a:solidFill>
                  <a:schemeClr val="accent5">
                    <a:lumMod val="75000"/>
                  </a:schemeClr>
                </a:solidFill>
                <a:latin typeface="+mn-lt"/>
              </a:rPr>
              <a:t>Proposed implantation @ </a:t>
            </a:r>
            <a:r>
              <a:rPr lang="en-GB" dirty="0" err="1">
                <a:solidFill>
                  <a:schemeClr val="accent5">
                    <a:lumMod val="75000"/>
                  </a:schemeClr>
                </a:solidFill>
                <a:latin typeface="+mn-lt"/>
              </a:rPr>
              <a:t>IJCLab</a:t>
            </a:r>
            <a:r>
              <a:rPr lang="en-GB" dirty="0">
                <a:solidFill>
                  <a:schemeClr val="accent5">
                    <a:lumMod val="75000"/>
                  </a:schemeClr>
                </a:solidFill>
                <a:latin typeface="+mn-lt"/>
              </a:rPr>
              <a:t>-Orsay and initial studies of the footprint</a:t>
            </a:r>
          </a:p>
        </p:txBody>
      </p:sp>
      <p:pic>
        <p:nvPicPr>
          <p:cNvPr id="15" name="Picture 2">
            <a:extLst>
              <a:ext uri="{FF2B5EF4-FFF2-40B4-BE49-F238E27FC236}">
                <a16:creationId xmlns:a16="http://schemas.microsoft.com/office/drawing/2014/main" id="{4CF8FF7C-1CD6-4B1F-B7E7-4C2B35FC89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19946" y="3034458"/>
            <a:ext cx="3801440" cy="2411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Ellipse 15">
            <a:extLst>
              <a:ext uri="{FF2B5EF4-FFF2-40B4-BE49-F238E27FC236}">
                <a16:creationId xmlns:a16="http://schemas.microsoft.com/office/drawing/2014/main" id="{E0F4CE42-1179-432F-A4AB-2375D2EDDC62}"/>
              </a:ext>
            </a:extLst>
          </p:cNvPr>
          <p:cNvSpPr/>
          <p:nvPr/>
        </p:nvSpPr>
        <p:spPr>
          <a:xfrm>
            <a:off x="5624564" y="4149104"/>
            <a:ext cx="266180" cy="2225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sp>
        <p:nvSpPr>
          <p:cNvPr id="17" name="Rectangle 16">
            <a:extLst>
              <a:ext uri="{FF2B5EF4-FFF2-40B4-BE49-F238E27FC236}">
                <a16:creationId xmlns:a16="http://schemas.microsoft.com/office/drawing/2014/main" id="{7DF55A3F-73E5-4F85-BDCF-DA3292C16CFA}"/>
              </a:ext>
            </a:extLst>
          </p:cNvPr>
          <p:cNvSpPr/>
          <p:nvPr/>
        </p:nvSpPr>
        <p:spPr>
          <a:xfrm>
            <a:off x="5890744" y="3970484"/>
            <a:ext cx="407484" cy="222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cxnSp>
        <p:nvCxnSpPr>
          <p:cNvPr id="18" name="Connecteur droit 17">
            <a:extLst>
              <a:ext uri="{FF2B5EF4-FFF2-40B4-BE49-F238E27FC236}">
                <a16:creationId xmlns:a16="http://schemas.microsoft.com/office/drawing/2014/main" id="{BBA8E05D-ECE8-4946-982D-0A523B550FF8}"/>
              </a:ext>
            </a:extLst>
          </p:cNvPr>
          <p:cNvCxnSpPr>
            <a:cxnSpLocks/>
            <a:endCxn id="17" idx="0"/>
          </p:cNvCxnSpPr>
          <p:nvPr/>
        </p:nvCxnSpPr>
        <p:spPr>
          <a:xfrm flipH="1" flipV="1">
            <a:off x="6094487" y="3970484"/>
            <a:ext cx="71200" cy="155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8777F57C-DE79-4532-ADF6-E103FE5016D4}"/>
              </a:ext>
            </a:extLst>
          </p:cNvPr>
          <p:cNvCxnSpPr>
            <a:cxnSpLocks/>
          </p:cNvCxnSpPr>
          <p:nvPr/>
        </p:nvCxnSpPr>
        <p:spPr>
          <a:xfrm flipH="1" flipV="1">
            <a:off x="6165686" y="4125678"/>
            <a:ext cx="1325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74A90C3-1A55-4C8E-9AE6-79A45ADD2A7C}"/>
              </a:ext>
            </a:extLst>
          </p:cNvPr>
          <p:cNvCxnSpPr>
            <a:stCxn id="16" idx="0"/>
            <a:endCxn id="16" idx="4"/>
          </p:cNvCxnSpPr>
          <p:nvPr/>
        </p:nvCxnSpPr>
        <p:spPr>
          <a:xfrm>
            <a:off x="5757654" y="4149104"/>
            <a:ext cx="0" cy="2225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0">
            <a:extLst>
              <a:ext uri="{FF2B5EF4-FFF2-40B4-BE49-F238E27FC236}">
                <a16:creationId xmlns:a16="http://schemas.microsoft.com/office/drawing/2014/main" id="{BF6262A6-B2EA-43F4-A27C-A6320F9BE66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1386" y="3283053"/>
            <a:ext cx="1815445" cy="970827"/>
          </a:xfrm>
          <a:prstGeom prst="rect">
            <a:avLst/>
          </a:prstGeom>
          <a:noFill/>
          <a:ln w="28575">
            <a:solidFill>
              <a:srgbClr val="FF6700"/>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9">
            <a:extLst>
              <a:ext uri="{FF2B5EF4-FFF2-40B4-BE49-F238E27FC236}">
                <a16:creationId xmlns:a16="http://schemas.microsoft.com/office/drawing/2014/main" id="{62952463-CD03-462C-9D2C-D4BD6773FCFE}"/>
              </a:ext>
            </a:extLst>
          </p:cNvPr>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437083" y="4237823"/>
            <a:ext cx="883818" cy="21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Connecteur droit avec flèche 22">
            <a:extLst>
              <a:ext uri="{FF2B5EF4-FFF2-40B4-BE49-F238E27FC236}">
                <a16:creationId xmlns:a16="http://schemas.microsoft.com/office/drawing/2014/main" id="{65945EE6-7107-4A91-864F-D25C693DFE1C}"/>
              </a:ext>
            </a:extLst>
          </p:cNvPr>
          <p:cNvCxnSpPr>
            <a:cxnSpLocks/>
            <a:stCxn id="21" idx="2"/>
          </p:cNvCxnSpPr>
          <p:nvPr/>
        </p:nvCxnSpPr>
        <p:spPr>
          <a:xfrm flipH="1" flipV="1">
            <a:off x="6264140" y="4037213"/>
            <a:ext cx="3064969" cy="216667"/>
          </a:xfrm>
          <a:prstGeom prst="straightConnector1">
            <a:avLst/>
          </a:prstGeom>
          <a:ln w="19050">
            <a:solidFill>
              <a:srgbClr val="FF67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4">
            <a:extLst>
              <a:ext uri="{FF2B5EF4-FFF2-40B4-BE49-F238E27FC236}">
                <a16:creationId xmlns:a16="http://schemas.microsoft.com/office/drawing/2014/main" id="{B144F389-3FAF-43B2-9AE2-8BD28DFC0A7A}"/>
              </a:ext>
            </a:extLst>
          </p:cNvPr>
          <p:cNvPicPr>
            <a:picLocks noChangeAspect="1" noChangeArrowheads="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934559" y="3123651"/>
            <a:ext cx="1616923" cy="913562"/>
          </a:xfrm>
          <a:prstGeom prst="rect">
            <a:avLst/>
          </a:prstGeom>
          <a:noFill/>
          <a:ln w="28575">
            <a:solidFill>
              <a:srgbClr val="FF6700"/>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8">
            <a:extLst>
              <a:ext uri="{FF2B5EF4-FFF2-40B4-BE49-F238E27FC236}">
                <a16:creationId xmlns:a16="http://schemas.microsoft.com/office/drawing/2014/main" id="{08F5C662-2B4B-470B-97C2-D1406B377CDB}"/>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91510" y="2764253"/>
            <a:ext cx="1317931" cy="277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Connecteur droit avec flèche 26">
            <a:extLst>
              <a:ext uri="{FF2B5EF4-FFF2-40B4-BE49-F238E27FC236}">
                <a16:creationId xmlns:a16="http://schemas.microsoft.com/office/drawing/2014/main" id="{93A6CFB2-31CF-4858-864C-8FB397D22AAB}"/>
              </a:ext>
            </a:extLst>
          </p:cNvPr>
          <p:cNvCxnSpPr>
            <a:cxnSpLocks/>
            <a:stCxn id="24" idx="3"/>
          </p:cNvCxnSpPr>
          <p:nvPr/>
        </p:nvCxnSpPr>
        <p:spPr>
          <a:xfrm>
            <a:off x="4551482" y="3580432"/>
            <a:ext cx="1141931" cy="673448"/>
          </a:xfrm>
          <a:prstGeom prst="straightConnector1">
            <a:avLst/>
          </a:prstGeom>
          <a:ln w="19050">
            <a:solidFill>
              <a:srgbClr val="FF6700"/>
            </a:solidFill>
            <a:tailEnd type="arrow"/>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B2E0C78C-D4E7-4E56-8BCA-4B790FCACC74}"/>
              </a:ext>
            </a:extLst>
          </p:cNvPr>
          <p:cNvGrpSpPr/>
          <p:nvPr/>
        </p:nvGrpSpPr>
        <p:grpSpPr>
          <a:xfrm>
            <a:off x="2168140" y="686250"/>
            <a:ext cx="3505033" cy="2001770"/>
            <a:chOff x="5417712" y="5680672"/>
            <a:chExt cx="1706295" cy="1045813"/>
          </a:xfrm>
        </p:grpSpPr>
        <p:pic>
          <p:nvPicPr>
            <p:cNvPr id="29" name="Image 28">
              <a:extLst>
                <a:ext uri="{FF2B5EF4-FFF2-40B4-BE49-F238E27FC236}">
                  <a16:creationId xmlns:a16="http://schemas.microsoft.com/office/drawing/2014/main" id="{4E90B961-16C2-4FDE-8E6A-2DEC3BBD4527}"/>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0612" y="5696603"/>
              <a:ext cx="1623395" cy="1029882"/>
            </a:xfrm>
            <a:prstGeom prst="rect">
              <a:avLst/>
            </a:prstGeom>
            <a:ln w="28575">
              <a:solidFill>
                <a:srgbClr val="FF6700"/>
              </a:solidFill>
            </a:ln>
          </p:spPr>
        </p:pic>
        <p:pic>
          <p:nvPicPr>
            <p:cNvPr id="30" name="Image 29">
              <a:extLst>
                <a:ext uri="{FF2B5EF4-FFF2-40B4-BE49-F238E27FC236}">
                  <a16:creationId xmlns:a16="http://schemas.microsoft.com/office/drawing/2014/main" id="{6BB5CC53-AFC9-4978-8526-D0F339385048}"/>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7712" y="5680672"/>
              <a:ext cx="758095" cy="457935"/>
            </a:xfrm>
            <a:prstGeom prst="rect">
              <a:avLst/>
            </a:prstGeom>
          </p:spPr>
        </p:pic>
      </p:grpSp>
      <p:cxnSp>
        <p:nvCxnSpPr>
          <p:cNvPr id="31" name="Connecteur droit avec flèche 30">
            <a:extLst>
              <a:ext uri="{FF2B5EF4-FFF2-40B4-BE49-F238E27FC236}">
                <a16:creationId xmlns:a16="http://schemas.microsoft.com/office/drawing/2014/main" id="{E08C5C74-C509-422B-8598-E4202DD438E6}"/>
              </a:ext>
            </a:extLst>
          </p:cNvPr>
          <p:cNvCxnSpPr>
            <a:cxnSpLocks/>
            <a:stCxn id="29" idx="2"/>
          </p:cNvCxnSpPr>
          <p:nvPr/>
        </p:nvCxnSpPr>
        <p:spPr>
          <a:xfrm>
            <a:off x="4005802" y="2688020"/>
            <a:ext cx="1474721" cy="1519382"/>
          </a:xfrm>
          <a:prstGeom prst="straightConnector1">
            <a:avLst/>
          </a:prstGeom>
          <a:ln w="19050">
            <a:solidFill>
              <a:srgbClr val="FF6700"/>
            </a:solidFill>
            <a:tailEnd type="arrow"/>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2EDE8300-164F-4A56-AFE0-40586B1D84A9}"/>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96976" y="4109309"/>
            <a:ext cx="1995843" cy="1468814"/>
          </a:xfrm>
          <a:prstGeom prst="rect">
            <a:avLst/>
          </a:prstGeom>
          <a:ln w="28575">
            <a:solidFill>
              <a:srgbClr val="FF6700"/>
            </a:solidFill>
          </a:ln>
        </p:spPr>
      </p:pic>
      <p:cxnSp>
        <p:nvCxnSpPr>
          <p:cNvPr id="33" name="Connecteur droit avec flèche 32">
            <a:extLst>
              <a:ext uri="{FF2B5EF4-FFF2-40B4-BE49-F238E27FC236}">
                <a16:creationId xmlns:a16="http://schemas.microsoft.com/office/drawing/2014/main" id="{6FA725CF-18EF-4919-8AE0-4F94C523C543}"/>
              </a:ext>
            </a:extLst>
          </p:cNvPr>
          <p:cNvCxnSpPr>
            <a:cxnSpLocks/>
            <a:stCxn id="32" idx="3"/>
          </p:cNvCxnSpPr>
          <p:nvPr/>
        </p:nvCxnSpPr>
        <p:spPr>
          <a:xfrm flipV="1">
            <a:off x="4392819" y="4253880"/>
            <a:ext cx="1444610" cy="589836"/>
          </a:xfrm>
          <a:prstGeom prst="straightConnector1">
            <a:avLst/>
          </a:prstGeom>
          <a:ln w="19050">
            <a:solidFill>
              <a:srgbClr val="FF6700"/>
            </a:solidFill>
            <a:tailEnd type="arrow"/>
          </a:ln>
        </p:spPr>
        <p:style>
          <a:lnRef idx="1">
            <a:schemeClr val="accent1"/>
          </a:lnRef>
          <a:fillRef idx="0">
            <a:schemeClr val="accent1"/>
          </a:fillRef>
          <a:effectRef idx="0">
            <a:schemeClr val="accent1"/>
          </a:effectRef>
          <a:fontRef idx="minor">
            <a:schemeClr val="tx1"/>
          </a:fontRef>
        </p:style>
      </p:cxnSp>
      <p:pic>
        <p:nvPicPr>
          <p:cNvPr id="34" name="Image 33">
            <a:extLst>
              <a:ext uri="{FF2B5EF4-FFF2-40B4-BE49-F238E27FC236}">
                <a16:creationId xmlns:a16="http://schemas.microsoft.com/office/drawing/2014/main" id="{8F842DB7-FDFA-484B-9D88-024DCBE1431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308823" y="3034961"/>
            <a:ext cx="3129779" cy="1964495"/>
          </a:xfrm>
          <a:prstGeom prst="rect">
            <a:avLst/>
          </a:prstGeom>
        </p:spPr>
      </p:pic>
      <p:pic>
        <p:nvPicPr>
          <p:cNvPr id="35" name="Image 34">
            <a:extLst>
              <a:ext uri="{FF2B5EF4-FFF2-40B4-BE49-F238E27FC236}">
                <a16:creationId xmlns:a16="http://schemas.microsoft.com/office/drawing/2014/main" id="{8F2F9DBC-ED50-45D3-9D6F-D630BB58986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2078" y="1400821"/>
            <a:ext cx="1053084" cy="692819"/>
          </a:xfrm>
          <a:prstGeom prst="rect">
            <a:avLst/>
          </a:prstGeom>
        </p:spPr>
      </p:pic>
      <p:sp>
        <p:nvSpPr>
          <p:cNvPr id="26" name="Espace réservé de la date 6">
            <a:extLst>
              <a:ext uri="{FF2B5EF4-FFF2-40B4-BE49-F238E27FC236}">
                <a16:creationId xmlns:a16="http://schemas.microsoft.com/office/drawing/2014/main" id="{DF701F2B-4536-EB42-ABB2-D50C4B4411F5}"/>
              </a:ext>
            </a:extLst>
          </p:cNvPr>
          <p:cNvSpPr>
            <a:spLocks noGrp="1"/>
          </p:cNvSpPr>
          <p:nvPr>
            <p:ph type="dt" sz="half" idx="10"/>
          </p:nvPr>
        </p:nvSpPr>
        <p:spPr>
          <a:xfrm>
            <a:off x="201812" y="5714820"/>
            <a:ext cx="2411556" cy="322263"/>
          </a:xfrm>
        </p:spPr>
        <p:txBody>
          <a:bodyPr/>
          <a:lstStyle/>
          <a:p>
            <a:r>
              <a:rPr lang="fr-FR">
                <a:latin typeface="+mn-lt"/>
              </a:rPr>
              <a:t>28/04/2022</a:t>
            </a:r>
            <a:endParaRPr lang="fr-FR" dirty="0">
              <a:latin typeface="+mn-lt"/>
            </a:endParaRPr>
          </a:p>
        </p:txBody>
      </p:sp>
      <p:sp>
        <p:nvSpPr>
          <p:cNvPr id="36" name="Espace réservé du pied de page 7">
            <a:extLst>
              <a:ext uri="{FF2B5EF4-FFF2-40B4-BE49-F238E27FC236}">
                <a16:creationId xmlns:a16="http://schemas.microsoft.com/office/drawing/2014/main" id="{C8AD8353-8F75-344E-9E56-56F052AB4A8F}"/>
              </a:ext>
            </a:extLst>
          </p:cNvPr>
          <p:cNvSpPr>
            <a:spLocks noGrp="1"/>
          </p:cNvSpPr>
          <p:nvPr>
            <p:ph type="ftr" sz="quarter" idx="11"/>
          </p:nvPr>
        </p:nvSpPr>
        <p:spPr>
          <a:xfrm>
            <a:off x="2938116" y="5714820"/>
            <a:ext cx="4896544" cy="322263"/>
          </a:xfrm>
        </p:spPr>
        <p:txBody>
          <a:bodyPr/>
          <a:lstStyle/>
          <a:p>
            <a:r>
              <a:rPr lang="fr-FR">
                <a:latin typeface="+mn-lt"/>
              </a:rPr>
              <a:t>PERLE Collaboration Board PERLE  </a:t>
            </a:r>
            <a:endParaRPr lang="fr-FR" dirty="0">
              <a:latin typeface="+mn-lt"/>
            </a:endParaRPr>
          </a:p>
        </p:txBody>
      </p:sp>
      <p:sp>
        <p:nvSpPr>
          <p:cNvPr id="3" name="Espace réservé du numéro de diapositive 2">
            <a:extLst>
              <a:ext uri="{FF2B5EF4-FFF2-40B4-BE49-F238E27FC236}">
                <a16:creationId xmlns:a16="http://schemas.microsoft.com/office/drawing/2014/main" id="{13197C5D-C12B-644A-CE67-EDF17F5695E8}"/>
              </a:ext>
            </a:extLst>
          </p:cNvPr>
          <p:cNvSpPr>
            <a:spLocks noGrp="1"/>
          </p:cNvSpPr>
          <p:nvPr>
            <p:ph type="sldNum" sz="quarter" idx="12"/>
          </p:nvPr>
        </p:nvSpPr>
        <p:spPr/>
        <p:txBody>
          <a:bodyPr/>
          <a:lstStyle/>
          <a:p>
            <a:fld id="{77E71596-5F9D-49C5-9701-16B3CA54319D}" type="slidenum">
              <a:rPr lang="fr-FR" smtClean="0">
                <a:latin typeface="+mn-lt"/>
              </a:rPr>
              <a:pPr/>
              <a:t>8</a:t>
            </a:fld>
            <a:endParaRPr lang="fr-FR" dirty="0">
              <a:latin typeface="+mn-lt"/>
            </a:endParaRPr>
          </a:p>
        </p:txBody>
      </p:sp>
      <p:grpSp>
        <p:nvGrpSpPr>
          <p:cNvPr id="52" name="Groupe 51">
            <a:extLst>
              <a:ext uri="{FF2B5EF4-FFF2-40B4-BE49-F238E27FC236}">
                <a16:creationId xmlns:a16="http://schemas.microsoft.com/office/drawing/2014/main" id="{0621C612-4049-409A-B2EA-356F70CA8E96}"/>
              </a:ext>
            </a:extLst>
          </p:cNvPr>
          <p:cNvGrpSpPr/>
          <p:nvPr/>
        </p:nvGrpSpPr>
        <p:grpSpPr>
          <a:xfrm>
            <a:off x="5529602" y="803386"/>
            <a:ext cx="5243171" cy="2085424"/>
            <a:chOff x="1641971" y="2165648"/>
            <a:chExt cx="7060418" cy="2808312"/>
          </a:xfrm>
        </p:grpSpPr>
        <p:pic>
          <p:nvPicPr>
            <p:cNvPr id="53" name="Image 52">
              <a:extLst>
                <a:ext uri="{FF2B5EF4-FFF2-40B4-BE49-F238E27FC236}">
                  <a16:creationId xmlns:a16="http://schemas.microsoft.com/office/drawing/2014/main" id="{EC9C24ED-B523-4F99-A8E7-E098665AB73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57995" y="2165648"/>
              <a:ext cx="6656396" cy="2808312"/>
            </a:xfrm>
            <a:prstGeom prst="rect">
              <a:avLst/>
            </a:prstGeom>
          </p:spPr>
        </p:pic>
        <p:sp>
          <p:nvSpPr>
            <p:cNvPr id="54" name="Rectangle : coins arrondis 53">
              <a:extLst>
                <a:ext uri="{FF2B5EF4-FFF2-40B4-BE49-F238E27FC236}">
                  <a16:creationId xmlns:a16="http://schemas.microsoft.com/office/drawing/2014/main" id="{4B745F58-A08C-4A10-A2F9-D9F2991C9D3E}"/>
                </a:ext>
              </a:extLst>
            </p:cNvPr>
            <p:cNvSpPr/>
            <p:nvPr/>
          </p:nvSpPr>
          <p:spPr>
            <a:xfrm rot="613983">
              <a:off x="3335385" y="4050270"/>
              <a:ext cx="873847" cy="316388"/>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accent6">
                      <a:lumMod val="75000"/>
                    </a:schemeClr>
                  </a:solidFill>
                </a:rPr>
                <a:t>Dump</a:t>
              </a:r>
            </a:p>
          </p:txBody>
        </p:sp>
        <p:sp>
          <p:nvSpPr>
            <p:cNvPr id="55" name="TextBox 13">
              <a:extLst>
                <a:ext uri="{FF2B5EF4-FFF2-40B4-BE49-F238E27FC236}">
                  <a16:creationId xmlns:a16="http://schemas.microsoft.com/office/drawing/2014/main" id="{A951D4EC-D76C-41FE-BD34-89E873532F42}"/>
                </a:ext>
              </a:extLst>
            </p:cNvPr>
            <p:cNvSpPr txBox="1"/>
            <p:nvPr/>
          </p:nvSpPr>
          <p:spPr>
            <a:xfrm rot="748274">
              <a:off x="5829781" y="3171225"/>
              <a:ext cx="1169851" cy="2941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solidFill>
                    <a:schemeClr val="accent5">
                      <a:lumMod val="75000"/>
                    </a:schemeClr>
                  </a:solidFill>
                  <a:latin typeface="+mn-lt"/>
                </a:rPr>
                <a:t>D</a:t>
              </a:r>
              <a:r>
                <a:rPr sz="800" dirty="0">
                  <a:solidFill>
                    <a:schemeClr val="accent5">
                      <a:lumMod val="75000"/>
                    </a:schemeClr>
                  </a:solidFill>
                  <a:latin typeface="+mn-lt"/>
                  <a:ea typeface="Arial Unicode MS"/>
                  <a:cs typeface="Arial Unicode MS"/>
                  <a:sym typeface="Arial Unicode MS"/>
                </a:rPr>
                <a:t>E = </a:t>
              </a:r>
              <a:r>
                <a:rPr lang="en-US" sz="800" dirty="0">
                  <a:solidFill>
                    <a:schemeClr val="accent5">
                      <a:lumMod val="75000"/>
                    </a:schemeClr>
                  </a:solidFill>
                  <a:latin typeface="+mn-lt"/>
                  <a:ea typeface="Arial Unicode MS"/>
                  <a:cs typeface="Arial Unicode MS"/>
                  <a:sym typeface="Arial Unicode MS"/>
                </a:rPr>
                <a:t>82.2</a:t>
              </a:r>
              <a:r>
                <a:rPr sz="800" dirty="0">
                  <a:solidFill>
                    <a:schemeClr val="accent5">
                      <a:lumMod val="75000"/>
                    </a:schemeClr>
                  </a:solidFill>
                  <a:latin typeface="+mn-lt"/>
                  <a:ea typeface="Arial Unicode MS"/>
                  <a:cs typeface="Arial Unicode MS"/>
                  <a:sym typeface="Arial Unicode MS"/>
                </a:rPr>
                <a:t> MeV</a:t>
              </a:r>
            </a:p>
          </p:txBody>
        </p:sp>
        <p:sp>
          <p:nvSpPr>
            <p:cNvPr id="56" name="TextBox 13">
              <a:extLst>
                <a:ext uri="{FF2B5EF4-FFF2-40B4-BE49-F238E27FC236}">
                  <a16:creationId xmlns:a16="http://schemas.microsoft.com/office/drawing/2014/main" id="{9413AFBC-4244-484C-8E40-0678476E639E}"/>
                </a:ext>
              </a:extLst>
            </p:cNvPr>
            <p:cNvSpPr txBox="1"/>
            <p:nvPr/>
          </p:nvSpPr>
          <p:spPr>
            <a:xfrm rot="748274">
              <a:off x="4862603" y="4395359"/>
              <a:ext cx="1090291" cy="2941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solidFill>
                    <a:schemeClr val="accent5">
                      <a:lumMod val="75000"/>
                    </a:schemeClr>
                  </a:solidFill>
                  <a:latin typeface="+mn-lt"/>
                </a:rPr>
                <a:t>D</a:t>
              </a:r>
              <a:r>
                <a:rPr sz="800" dirty="0">
                  <a:solidFill>
                    <a:schemeClr val="accent5">
                      <a:lumMod val="75000"/>
                    </a:schemeClr>
                  </a:solidFill>
                  <a:latin typeface="+mn-lt"/>
                  <a:ea typeface="Arial Unicode MS"/>
                  <a:cs typeface="Arial Unicode MS"/>
                  <a:sym typeface="Arial Unicode MS"/>
                </a:rPr>
                <a:t>E = </a:t>
              </a:r>
              <a:r>
                <a:rPr lang="en-US" sz="800" dirty="0">
                  <a:solidFill>
                    <a:schemeClr val="accent5">
                      <a:lumMod val="75000"/>
                    </a:schemeClr>
                  </a:solidFill>
                  <a:latin typeface="+mn-lt"/>
                  <a:ea typeface="Arial Unicode MS"/>
                  <a:cs typeface="Arial Unicode MS"/>
                  <a:sym typeface="Arial Unicode MS"/>
                </a:rPr>
                <a:t>82.2</a:t>
              </a:r>
              <a:r>
                <a:rPr sz="800" dirty="0">
                  <a:solidFill>
                    <a:schemeClr val="accent5">
                      <a:lumMod val="75000"/>
                    </a:schemeClr>
                  </a:solidFill>
                  <a:latin typeface="+mn-lt"/>
                  <a:ea typeface="Arial Unicode MS"/>
                  <a:cs typeface="Arial Unicode MS"/>
                  <a:sym typeface="Arial Unicode MS"/>
                </a:rPr>
                <a:t> MeV</a:t>
              </a:r>
            </a:p>
          </p:txBody>
        </p:sp>
        <p:sp>
          <p:nvSpPr>
            <p:cNvPr id="57" name="TextBox 12">
              <a:extLst>
                <a:ext uri="{FF2B5EF4-FFF2-40B4-BE49-F238E27FC236}">
                  <a16:creationId xmlns:a16="http://schemas.microsoft.com/office/drawing/2014/main" id="{1D09D118-A73A-4BF6-BA9E-6CFE96C550AE}"/>
                </a:ext>
              </a:extLst>
            </p:cNvPr>
            <p:cNvSpPr txBox="1"/>
            <p:nvPr/>
          </p:nvSpPr>
          <p:spPr>
            <a:xfrm rot="3282304">
              <a:off x="4805441" y="2855777"/>
              <a:ext cx="591761" cy="2955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pPr algn="ctr"/>
              <a:r>
                <a:rPr lang="en-US" sz="800" dirty="0">
                  <a:solidFill>
                    <a:schemeClr val="accent5">
                      <a:lumMod val="75000"/>
                    </a:schemeClr>
                  </a:solidFill>
                  <a:latin typeface="+mn-lt"/>
                </a:rPr>
                <a:t>7</a:t>
              </a:r>
              <a:r>
                <a:rPr sz="800" dirty="0">
                  <a:solidFill>
                    <a:schemeClr val="accent5">
                      <a:lumMod val="75000"/>
                    </a:schemeClr>
                  </a:solidFill>
                  <a:latin typeface="+mn-lt"/>
                </a:rPr>
                <a:t> MeV</a:t>
              </a:r>
            </a:p>
          </p:txBody>
        </p:sp>
        <p:sp>
          <p:nvSpPr>
            <p:cNvPr id="58" name="Rectangle : coins arrondis 57">
              <a:extLst>
                <a:ext uri="{FF2B5EF4-FFF2-40B4-BE49-F238E27FC236}">
                  <a16:creationId xmlns:a16="http://schemas.microsoft.com/office/drawing/2014/main" id="{5B01FFAD-48DC-42B7-9B8D-840543AF022F}"/>
                </a:ext>
              </a:extLst>
            </p:cNvPr>
            <p:cNvSpPr/>
            <p:nvPr/>
          </p:nvSpPr>
          <p:spPr>
            <a:xfrm rot="2217562">
              <a:off x="3927582" y="2502605"/>
              <a:ext cx="960062" cy="345089"/>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accent1">
                      <a:lumMod val="50000"/>
                    </a:schemeClr>
                  </a:solidFill>
                </a:rPr>
                <a:t>Injector</a:t>
              </a:r>
            </a:p>
          </p:txBody>
        </p:sp>
        <p:cxnSp>
          <p:nvCxnSpPr>
            <p:cNvPr id="59" name="Connecteur droit avec flèche 58">
              <a:extLst>
                <a:ext uri="{FF2B5EF4-FFF2-40B4-BE49-F238E27FC236}">
                  <a16:creationId xmlns:a16="http://schemas.microsoft.com/office/drawing/2014/main" id="{5ED7D352-ED59-418F-A14D-903A13A2F7D7}"/>
                </a:ext>
              </a:extLst>
            </p:cNvPr>
            <p:cNvCxnSpPr>
              <a:cxnSpLocks/>
              <a:stCxn id="58" idx="3"/>
            </p:cNvCxnSpPr>
            <p:nvPr/>
          </p:nvCxnSpPr>
          <p:spPr>
            <a:xfrm>
              <a:off x="4791188" y="2968746"/>
              <a:ext cx="235159" cy="293473"/>
            </a:xfrm>
            <a:prstGeom prst="straightConnector1">
              <a:avLst/>
            </a:prstGeom>
            <a:ln>
              <a:headEnd type="none"/>
              <a:tailEnd type="stealth"/>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F756822F-7036-48B5-B58C-EF0753A71458}"/>
                </a:ext>
              </a:extLst>
            </p:cNvPr>
            <p:cNvCxnSpPr>
              <a:cxnSpLocks/>
              <a:endCxn id="54" idx="3"/>
            </p:cNvCxnSpPr>
            <p:nvPr/>
          </p:nvCxnSpPr>
          <p:spPr>
            <a:xfrm flipH="1">
              <a:off x="4202281" y="4034364"/>
              <a:ext cx="618736" cy="25306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12">
              <a:extLst>
                <a:ext uri="{FF2B5EF4-FFF2-40B4-BE49-F238E27FC236}">
                  <a16:creationId xmlns:a16="http://schemas.microsoft.com/office/drawing/2014/main" id="{77B80BD6-F315-4BB0-B418-02A9953AC257}"/>
                </a:ext>
              </a:extLst>
            </p:cNvPr>
            <p:cNvSpPr txBox="1"/>
            <p:nvPr/>
          </p:nvSpPr>
          <p:spPr>
            <a:xfrm rot="20460468">
              <a:off x="4345865" y="4174406"/>
              <a:ext cx="640044" cy="2955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pPr algn="ctr"/>
              <a:r>
                <a:rPr lang="en-US" sz="800" dirty="0">
                  <a:solidFill>
                    <a:schemeClr val="accent6">
                      <a:lumMod val="75000"/>
                    </a:schemeClr>
                  </a:solidFill>
                  <a:latin typeface="+mn-lt"/>
                </a:rPr>
                <a:t>7</a:t>
              </a:r>
              <a:r>
                <a:rPr sz="800" dirty="0">
                  <a:solidFill>
                    <a:schemeClr val="accent6">
                      <a:lumMod val="75000"/>
                    </a:schemeClr>
                  </a:solidFill>
                  <a:latin typeface="+mn-lt"/>
                </a:rPr>
                <a:t> MeV</a:t>
              </a:r>
            </a:p>
          </p:txBody>
        </p:sp>
        <p:sp>
          <p:nvSpPr>
            <p:cNvPr id="62" name="TextBox 21">
              <a:extLst>
                <a:ext uri="{FF2B5EF4-FFF2-40B4-BE49-F238E27FC236}">
                  <a16:creationId xmlns:a16="http://schemas.microsoft.com/office/drawing/2014/main" id="{0E0669A4-7E54-4AC9-B12F-00A56C1E2D8D}"/>
                </a:ext>
              </a:extLst>
            </p:cNvPr>
            <p:cNvSpPr txBox="1"/>
            <p:nvPr/>
          </p:nvSpPr>
          <p:spPr>
            <a:xfrm>
              <a:off x="2376152" y="2434477"/>
              <a:ext cx="818345" cy="2955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solidFill>
                    <a:schemeClr val="tx1">
                      <a:lumMod val="95000"/>
                      <a:lumOff val="5000"/>
                    </a:schemeClr>
                  </a:solidFill>
                  <a:latin typeface="+mn-lt"/>
                </a:rPr>
                <a:t>D</a:t>
              </a:r>
              <a:r>
                <a:rPr sz="800" dirty="0">
                  <a:solidFill>
                    <a:schemeClr val="tx1">
                      <a:lumMod val="95000"/>
                      <a:lumOff val="5000"/>
                    </a:schemeClr>
                  </a:solidFill>
                  <a:latin typeface="+mn-lt"/>
                  <a:ea typeface="Arial Unicode MS"/>
                  <a:cs typeface="Arial Unicode MS"/>
                  <a:sym typeface="Arial Unicode MS"/>
                </a:rPr>
                <a:t>C = </a:t>
              </a:r>
              <a:r>
                <a:rPr sz="800" dirty="0" err="1">
                  <a:solidFill>
                    <a:schemeClr val="tx1">
                      <a:lumMod val="95000"/>
                      <a:lumOff val="5000"/>
                    </a:schemeClr>
                  </a:solidFill>
                  <a:latin typeface="+mn-lt"/>
                </a:rPr>
                <a:t>l</a:t>
              </a:r>
              <a:r>
                <a:rPr sz="800" baseline="-25000" dirty="0" err="1">
                  <a:solidFill>
                    <a:schemeClr val="tx1">
                      <a:lumMod val="95000"/>
                      <a:lumOff val="5000"/>
                    </a:schemeClr>
                  </a:solidFill>
                  <a:latin typeface="+mn-lt"/>
                  <a:ea typeface="Arial"/>
                  <a:cs typeface="Arial"/>
                  <a:sym typeface="Arial"/>
                </a:rPr>
                <a:t>RF</a:t>
              </a:r>
              <a:r>
                <a:rPr sz="800" dirty="0">
                  <a:solidFill>
                    <a:schemeClr val="tx1">
                      <a:lumMod val="95000"/>
                      <a:lumOff val="5000"/>
                    </a:schemeClr>
                  </a:solidFill>
                  <a:latin typeface="+mn-lt"/>
                  <a:ea typeface="Arial Unicode MS"/>
                  <a:cs typeface="Arial Unicode MS"/>
                  <a:sym typeface="Arial Unicode MS"/>
                </a:rPr>
                <a:t>/2</a:t>
              </a:r>
            </a:p>
          </p:txBody>
        </p:sp>
        <p:sp>
          <p:nvSpPr>
            <p:cNvPr id="63" name="ZoneTexte 62">
              <a:extLst>
                <a:ext uri="{FF2B5EF4-FFF2-40B4-BE49-F238E27FC236}">
                  <a16:creationId xmlns:a16="http://schemas.microsoft.com/office/drawing/2014/main" id="{058844A8-A980-4FAC-855E-71EA340DECCD}"/>
                </a:ext>
              </a:extLst>
            </p:cNvPr>
            <p:cNvSpPr txBox="1"/>
            <p:nvPr/>
          </p:nvSpPr>
          <p:spPr>
            <a:xfrm>
              <a:off x="7834661" y="3544833"/>
              <a:ext cx="867728" cy="310847"/>
            </a:xfrm>
            <a:prstGeom prst="rect">
              <a:avLst/>
            </a:prstGeom>
            <a:noFill/>
          </p:spPr>
          <p:txBody>
            <a:bodyPr wrap="square" rtlCol="0">
              <a:spAutoFit/>
            </a:bodyPr>
            <a:lstStyle/>
            <a:p>
              <a:r>
                <a:rPr lang="fr-FR" sz="900" dirty="0">
                  <a:latin typeface="+mn-lt"/>
                </a:rPr>
                <a:t>Arcs 1:3:5</a:t>
              </a:r>
            </a:p>
          </p:txBody>
        </p:sp>
        <p:sp>
          <p:nvSpPr>
            <p:cNvPr id="64" name="ZoneTexte 63">
              <a:extLst>
                <a:ext uri="{FF2B5EF4-FFF2-40B4-BE49-F238E27FC236}">
                  <a16:creationId xmlns:a16="http://schemas.microsoft.com/office/drawing/2014/main" id="{F0484AB4-D051-40A5-A136-670C5D1DB224}"/>
                </a:ext>
              </a:extLst>
            </p:cNvPr>
            <p:cNvSpPr txBox="1"/>
            <p:nvPr/>
          </p:nvSpPr>
          <p:spPr>
            <a:xfrm>
              <a:off x="1745638" y="3534923"/>
              <a:ext cx="867728" cy="621696"/>
            </a:xfrm>
            <a:prstGeom prst="rect">
              <a:avLst/>
            </a:prstGeom>
            <a:noFill/>
          </p:spPr>
          <p:txBody>
            <a:bodyPr wrap="square" rtlCol="0">
              <a:spAutoFit/>
            </a:bodyPr>
            <a:lstStyle/>
            <a:p>
              <a:r>
                <a:rPr lang="fr-FR" sz="1200" dirty="0">
                  <a:latin typeface="+mn-lt"/>
                </a:rPr>
                <a:t>Arcs 2:4:6</a:t>
              </a:r>
            </a:p>
          </p:txBody>
        </p:sp>
        <p:sp>
          <p:nvSpPr>
            <p:cNvPr id="65" name="ZoneTexte 64">
              <a:extLst>
                <a:ext uri="{FF2B5EF4-FFF2-40B4-BE49-F238E27FC236}">
                  <a16:creationId xmlns:a16="http://schemas.microsoft.com/office/drawing/2014/main" id="{F46BB3F2-6290-4326-80ED-16921AEE0DE2}"/>
                </a:ext>
              </a:extLst>
            </p:cNvPr>
            <p:cNvSpPr txBox="1"/>
            <p:nvPr/>
          </p:nvSpPr>
          <p:spPr>
            <a:xfrm>
              <a:off x="1641971" y="4613920"/>
              <a:ext cx="3149979" cy="341933"/>
            </a:xfrm>
            <a:prstGeom prst="rect">
              <a:avLst/>
            </a:prstGeom>
            <a:noFill/>
          </p:spPr>
          <p:txBody>
            <a:bodyPr wrap="square" rtlCol="0">
              <a:spAutoFit/>
            </a:bodyPr>
            <a:lstStyle/>
            <a:p>
              <a:r>
                <a:rPr lang="fr-FR" sz="1050" u="sng" dirty="0" err="1">
                  <a:latin typeface="+mn-lt"/>
                </a:rPr>
                <a:t>Footprint</a:t>
              </a:r>
              <a:r>
                <a:rPr lang="fr-FR" sz="1050" u="sng" dirty="0">
                  <a:latin typeface="+mn-lt"/>
                </a:rPr>
                <a:t>: 31.5 x 5.5 x 0.9</a:t>
              </a:r>
            </a:p>
          </p:txBody>
        </p:sp>
      </p:grpSp>
      <p:sp>
        <p:nvSpPr>
          <p:cNvPr id="8" name="ZoneTexte 7">
            <a:extLst>
              <a:ext uri="{FF2B5EF4-FFF2-40B4-BE49-F238E27FC236}">
                <a16:creationId xmlns:a16="http://schemas.microsoft.com/office/drawing/2014/main" id="{87D554B6-41FE-47A2-B5F0-9952B00A0435}"/>
              </a:ext>
            </a:extLst>
          </p:cNvPr>
          <p:cNvSpPr txBox="1"/>
          <p:nvPr/>
        </p:nvSpPr>
        <p:spPr>
          <a:xfrm>
            <a:off x="8190572" y="1037734"/>
            <a:ext cx="2457917" cy="307777"/>
          </a:xfrm>
          <a:prstGeom prst="rect">
            <a:avLst/>
          </a:prstGeom>
          <a:noFill/>
        </p:spPr>
        <p:txBody>
          <a:bodyPr wrap="none" rtlCol="0">
            <a:spAutoFit/>
          </a:bodyPr>
          <a:lstStyle/>
          <a:p>
            <a:r>
              <a:rPr lang="fr-FR" sz="1400" i="1" dirty="0" err="1">
                <a:latin typeface="+mn-lt"/>
              </a:rPr>
              <a:t>Footprinting</a:t>
            </a:r>
            <a:r>
              <a:rPr lang="fr-FR" sz="1400" i="1" dirty="0">
                <a:latin typeface="+mn-lt"/>
              </a:rPr>
              <a:t> </a:t>
            </a:r>
            <a:r>
              <a:rPr lang="fr-FR" sz="1400" i="1" dirty="0" err="1">
                <a:latin typeface="+mn-lt"/>
              </a:rPr>
              <a:t>recently</a:t>
            </a:r>
            <a:r>
              <a:rPr lang="fr-FR" sz="1400" i="1" dirty="0">
                <a:latin typeface="+mn-lt"/>
              </a:rPr>
              <a:t> </a:t>
            </a:r>
            <a:r>
              <a:rPr lang="fr-FR" sz="1400" i="1" dirty="0" err="1">
                <a:latin typeface="+mn-lt"/>
              </a:rPr>
              <a:t>produced</a:t>
            </a:r>
            <a:endParaRPr lang="fr-FR" sz="1400" i="1" dirty="0">
              <a:latin typeface="+mn-lt"/>
            </a:endParaRPr>
          </a:p>
        </p:txBody>
      </p:sp>
    </p:spTree>
    <p:extLst>
      <p:ext uri="{BB962C8B-B14F-4D97-AF65-F5344CB8AC3E}">
        <p14:creationId xmlns:p14="http://schemas.microsoft.com/office/powerpoint/2010/main" val="22390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B0E6C8F6-E8C2-430A-8DBD-7D2FB017212A}"/>
              </a:ext>
            </a:extLst>
          </p:cNvPr>
          <p:cNvSpPr>
            <a:spLocks noGrp="1"/>
          </p:cNvSpPr>
          <p:nvPr>
            <p:ph type="dt" sz="half" idx="10"/>
          </p:nvPr>
        </p:nvSpPr>
        <p:spPr/>
        <p:txBody>
          <a:bodyPr/>
          <a:lstStyle/>
          <a:p>
            <a:r>
              <a:rPr lang="fr-FR">
                <a:latin typeface="+mn-lt"/>
              </a:rPr>
              <a:t>28/04/2022</a:t>
            </a:r>
            <a:endParaRPr lang="fr-FR" dirty="0">
              <a:latin typeface="+mn-lt"/>
            </a:endParaRPr>
          </a:p>
        </p:txBody>
      </p:sp>
      <p:sp>
        <p:nvSpPr>
          <p:cNvPr id="8" name="Espace réservé du pied de page 7">
            <a:extLst>
              <a:ext uri="{FF2B5EF4-FFF2-40B4-BE49-F238E27FC236}">
                <a16:creationId xmlns:a16="http://schemas.microsoft.com/office/drawing/2014/main" id="{BD8FFA76-5468-4BC2-AEBD-5A34E42B0EFA}"/>
              </a:ext>
            </a:extLst>
          </p:cNvPr>
          <p:cNvSpPr>
            <a:spLocks noGrp="1"/>
          </p:cNvSpPr>
          <p:nvPr>
            <p:ph type="ftr" sz="quarter" idx="11"/>
          </p:nvPr>
        </p:nvSpPr>
        <p:spPr/>
        <p:txBody>
          <a:bodyPr/>
          <a:lstStyle/>
          <a:p>
            <a:r>
              <a:rPr lang="fr-FR">
                <a:latin typeface="+mn-lt"/>
              </a:rPr>
              <a:t>PERLE Collaboration Board PERLE  </a:t>
            </a:r>
            <a:endParaRPr lang="fr-FR" dirty="0">
              <a:latin typeface="+mn-lt"/>
            </a:endParaRPr>
          </a:p>
        </p:txBody>
      </p:sp>
      <p:sp>
        <p:nvSpPr>
          <p:cNvPr id="9" name="Espace réservé du numéro de diapositive 8">
            <a:extLst>
              <a:ext uri="{FF2B5EF4-FFF2-40B4-BE49-F238E27FC236}">
                <a16:creationId xmlns:a16="http://schemas.microsoft.com/office/drawing/2014/main" id="{004B6A82-3783-4873-8606-96B61CEBA2C5}"/>
              </a:ext>
            </a:extLst>
          </p:cNvPr>
          <p:cNvSpPr>
            <a:spLocks noGrp="1"/>
          </p:cNvSpPr>
          <p:nvPr>
            <p:ph type="sldNum" sz="quarter" idx="12"/>
          </p:nvPr>
        </p:nvSpPr>
        <p:spPr/>
        <p:txBody>
          <a:bodyPr/>
          <a:lstStyle/>
          <a:p>
            <a:fld id="{77E71596-5F9D-49C5-9701-16B3CA54319D}" type="slidenum">
              <a:rPr lang="fr-FR" smtClean="0">
                <a:latin typeface="+mn-lt"/>
              </a:rPr>
              <a:pPr/>
              <a:t>9</a:t>
            </a:fld>
            <a:endParaRPr lang="fr-FR" dirty="0">
              <a:latin typeface="+mn-lt"/>
            </a:endParaRPr>
          </a:p>
        </p:txBody>
      </p:sp>
      <p:pic>
        <p:nvPicPr>
          <p:cNvPr id="19" name="Image 18">
            <a:extLst>
              <a:ext uri="{FF2B5EF4-FFF2-40B4-BE49-F238E27FC236}">
                <a16:creationId xmlns:a16="http://schemas.microsoft.com/office/drawing/2014/main" id="{7FA68095-3850-4A08-820C-B59244F58E22}"/>
              </a:ext>
            </a:extLst>
          </p:cNvPr>
          <p:cNvPicPr>
            <a:picLocks noChangeAspect="1"/>
          </p:cNvPicPr>
          <p:nvPr/>
        </p:nvPicPr>
        <p:blipFill rotWithShape="1">
          <a:blip r:embed="rId2"/>
          <a:srcRect l="1883"/>
          <a:stretch/>
        </p:blipFill>
        <p:spPr>
          <a:xfrm>
            <a:off x="0" y="1680402"/>
            <a:ext cx="5208725" cy="2446168"/>
          </a:xfrm>
          <a:prstGeom prst="rect">
            <a:avLst/>
          </a:prstGeom>
        </p:spPr>
      </p:pic>
      <p:pic>
        <p:nvPicPr>
          <p:cNvPr id="20" name="Image 19">
            <a:extLst>
              <a:ext uri="{FF2B5EF4-FFF2-40B4-BE49-F238E27FC236}">
                <a16:creationId xmlns:a16="http://schemas.microsoft.com/office/drawing/2014/main" id="{DF787FE2-4790-451F-BE98-9BFBAC1D3FAA}"/>
              </a:ext>
            </a:extLst>
          </p:cNvPr>
          <p:cNvPicPr>
            <a:picLocks noChangeAspect="1"/>
          </p:cNvPicPr>
          <p:nvPr/>
        </p:nvPicPr>
        <p:blipFill rotWithShape="1">
          <a:blip r:embed="rId3"/>
          <a:srcRect l="9895" t="19653" r="10563"/>
          <a:stretch/>
        </p:blipFill>
        <p:spPr>
          <a:xfrm>
            <a:off x="5386387" y="1680402"/>
            <a:ext cx="5219636" cy="2429464"/>
          </a:xfrm>
          <a:prstGeom prst="rect">
            <a:avLst/>
          </a:prstGeom>
        </p:spPr>
      </p:pic>
      <p:cxnSp>
        <p:nvCxnSpPr>
          <p:cNvPr id="21" name="Connecteur droit 20">
            <a:extLst>
              <a:ext uri="{FF2B5EF4-FFF2-40B4-BE49-F238E27FC236}">
                <a16:creationId xmlns:a16="http://schemas.microsoft.com/office/drawing/2014/main" id="{3493A3E5-F4A4-4DBD-8FFC-356D0BB708F9}"/>
              </a:ext>
            </a:extLst>
          </p:cNvPr>
          <p:cNvCxnSpPr>
            <a:cxnSpLocks/>
          </p:cNvCxnSpPr>
          <p:nvPr/>
        </p:nvCxnSpPr>
        <p:spPr>
          <a:xfrm>
            <a:off x="5286157" y="1547193"/>
            <a:ext cx="0" cy="2744767"/>
          </a:xfrm>
          <a:prstGeom prst="line">
            <a:avLst/>
          </a:prstGeom>
          <a:noFill/>
          <a:ln w="76200" cap="flat" cmpd="sng" algn="ctr">
            <a:solidFill>
              <a:srgbClr val="FF0000"/>
            </a:solidFill>
            <a:prstDash val="solid"/>
            <a:miter lim="800000"/>
          </a:ln>
          <a:effectLst/>
        </p:spPr>
      </p:cxnSp>
      <p:sp>
        <p:nvSpPr>
          <p:cNvPr id="22" name="ZoneTexte 21">
            <a:extLst>
              <a:ext uri="{FF2B5EF4-FFF2-40B4-BE49-F238E27FC236}">
                <a16:creationId xmlns:a16="http://schemas.microsoft.com/office/drawing/2014/main" id="{4871A652-C5A2-4C54-A077-328E5FD66290}"/>
              </a:ext>
            </a:extLst>
          </p:cNvPr>
          <p:cNvSpPr txBox="1"/>
          <p:nvPr/>
        </p:nvSpPr>
        <p:spPr>
          <a:xfrm>
            <a:off x="2530045" y="1085528"/>
            <a:ext cx="5629362" cy="461665"/>
          </a:xfrm>
          <a:prstGeom prst="rect">
            <a:avLst/>
          </a:prstGeom>
          <a:noFill/>
        </p:spPr>
        <p:txBody>
          <a:bodyPr wrap="none" rtlCol="0">
            <a:spAutoFit/>
          </a:bodyPr>
          <a:lstStyle/>
          <a:p>
            <a:pPr defTabSz="914400" fontAlgn="auto">
              <a:spcBef>
                <a:spcPts val="0"/>
              </a:spcBef>
              <a:spcAft>
                <a:spcPts val="0"/>
              </a:spcAft>
            </a:pPr>
            <a:r>
              <a:rPr lang="fr-FR" sz="2400" b="1" dirty="0">
                <a:solidFill>
                  <a:prstClr val="black"/>
                </a:solidFill>
                <a:latin typeface="+mn-lt"/>
                <a:cs typeface="+mn-cs"/>
              </a:rPr>
              <a:t>DC GUN in the IGLOO AREA  – March 2022</a:t>
            </a:r>
          </a:p>
        </p:txBody>
      </p:sp>
      <p:sp>
        <p:nvSpPr>
          <p:cNvPr id="24" name="Titre 1">
            <a:extLst>
              <a:ext uri="{FF2B5EF4-FFF2-40B4-BE49-F238E27FC236}">
                <a16:creationId xmlns:a16="http://schemas.microsoft.com/office/drawing/2014/main" id="{0625CE9F-A36D-438F-9D1C-09B01942D265}"/>
              </a:ext>
            </a:extLst>
          </p:cNvPr>
          <p:cNvSpPr>
            <a:spLocks noGrp="1"/>
          </p:cNvSpPr>
          <p:nvPr>
            <p:ph type="title"/>
          </p:nvPr>
        </p:nvSpPr>
        <p:spPr>
          <a:xfrm>
            <a:off x="2290043" y="149425"/>
            <a:ext cx="6552727" cy="432048"/>
          </a:xfrm>
        </p:spPr>
        <p:txBody>
          <a:bodyPr>
            <a:noAutofit/>
          </a:bodyPr>
          <a:lstStyle/>
          <a:p>
            <a:r>
              <a:rPr lang="fr-FR" dirty="0" err="1">
                <a:solidFill>
                  <a:schemeClr val="accent1">
                    <a:lumMod val="50000"/>
                  </a:schemeClr>
                </a:solidFill>
                <a:latin typeface="+mn-lt"/>
              </a:rPr>
              <a:t>Daresbury</a:t>
            </a:r>
            <a:r>
              <a:rPr lang="fr-FR" dirty="0">
                <a:solidFill>
                  <a:schemeClr val="accent1">
                    <a:lumMod val="50000"/>
                  </a:schemeClr>
                </a:solidFill>
                <a:latin typeface="+mn-lt"/>
              </a:rPr>
              <a:t> DC-Gun for PERLE in the IGLOO Area</a:t>
            </a:r>
          </a:p>
        </p:txBody>
      </p:sp>
    </p:spTree>
    <p:extLst>
      <p:ext uri="{BB962C8B-B14F-4D97-AF65-F5344CB8AC3E}">
        <p14:creationId xmlns:p14="http://schemas.microsoft.com/office/powerpoint/2010/main" val="3693053200"/>
      </p:ext>
    </p:extLst>
  </p:cSld>
  <p:clrMapOvr>
    <a:masterClrMapping/>
  </p:clrMapOvr>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39921</TotalTime>
  <Words>2957</Words>
  <Application>Microsoft Macintosh PowerPoint</Application>
  <PresentationFormat>Personnalisé</PresentationFormat>
  <Paragraphs>394</Paragraphs>
  <Slides>24</Slides>
  <Notes>0</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24</vt:i4>
      </vt:variant>
    </vt:vector>
  </HeadingPairs>
  <TitlesOfParts>
    <vt:vector size="34" baseType="lpstr">
      <vt:lpstr>Arial Unicode MS</vt:lpstr>
      <vt:lpstr>Arial</vt:lpstr>
      <vt:lpstr>Calibri</vt:lpstr>
      <vt:lpstr>Calibri Light</vt:lpstr>
      <vt:lpstr>Cambria Math</vt:lpstr>
      <vt:lpstr>Courier New</vt:lpstr>
      <vt:lpstr>Symbol</vt:lpstr>
      <vt:lpstr>Wingdings</vt:lpstr>
      <vt:lpstr>1_modele-IJCLAb-powerpoint</vt:lpstr>
      <vt:lpstr>Masque IJCLab standard</vt:lpstr>
      <vt:lpstr>Présentation PowerPoint</vt:lpstr>
      <vt:lpstr>A brief history of the effort over the past 4 years</vt:lpstr>
      <vt:lpstr>PERLE Collaboration  &amp; PERLE- France </vt:lpstr>
      <vt:lpstr>Présentation PowerPoint</vt:lpstr>
      <vt:lpstr>PERLE Collaboration  &amp; PERLE- France  :  New members ! </vt:lpstr>
      <vt:lpstr>Project Progress: WP2</vt:lpstr>
      <vt:lpstr>Project Progress: WP3</vt:lpstr>
      <vt:lpstr>Proposed implantation @ IJCLab-Orsay and initial studies of the footprint</vt:lpstr>
      <vt:lpstr>Daresbury DC-Gun for PERLE in the IGLOO Area</vt:lpstr>
      <vt:lpstr>Project Progress: WP3</vt:lpstr>
      <vt:lpstr>Project Progress: WP4</vt:lpstr>
      <vt:lpstr>Project Progress: WP5</vt:lpstr>
      <vt:lpstr>ERL- Physics Applications</vt:lpstr>
      <vt:lpstr>Some example : « Une vue d’esprit » </vt:lpstr>
      <vt:lpstr>Web page in preparation</vt:lpstr>
      <vt:lpstr>PERLE Timeline </vt:lpstr>
      <vt:lpstr>PERLE next meetings and conferences</vt:lpstr>
      <vt:lpstr>Présentation PowerPoint</vt:lpstr>
      <vt:lpstr>PERLE Configuration and parameters </vt:lpstr>
      <vt:lpstr>A brief history of the effort over the past 4 years</vt:lpstr>
      <vt:lpstr> Why PERLE@Orsay  and which Physics with at PERLE@Orsay</vt:lpstr>
      <vt:lpstr>Présentation PowerPoint</vt:lpstr>
      <vt:lpstr>The New Frontier : e-RIB (Radioactive Nuclei Beam)scattering !</vt:lpstr>
      <vt:lpstr>But also…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Walid Kaabi</cp:lastModifiedBy>
  <cp:revision>1952</cp:revision>
  <cp:lastPrinted>2020-10-08T11:35:12Z</cp:lastPrinted>
  <dcterms:created xsi:type="dcterms:W3CDTF">2011-03-09T16:37:49Z</dcterms:created>
  <dcterms:modified xsi:type="dcterms:W3CDTF">2022-04-28T22:12:43Z</dcterms:modified>
</cp:coreProperties>
</file>