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66" r:id="rId2"/>
    <p:sldId id="277" r:id="rId3"/>
    <p:sldId id="302" r:id="rId4"/>
    <p:sldId id="273" r:id="rId5"/>
    <p:sldId id="278" r:id="rId6"/>
    <p:sldId id="282" r:id="rId7"/>
    <p:sldId id="281" r:id="rId8"/>
    <p:sldId id="283" r:id="rId9"/>
    <p:sldId id="286" r:id="rId10"/>
    <p:sldId id="285" r:id="rId11"/>
    <p:sldId id="288" r:id="rId12"/>
    <p:sldId id="287" r:id="rId13"/>
    <p:sldId id="292" r:id="rId14"/>
    <p:sldId id="298" r:id="rId15"/>
    <p:sldId id="303" r:id="rId16"/>
    <p:sldId id="295" r:id="rId17"/>
    <p:sldId id="300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E48"/>
    <a:srgbClr val="630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5179"/>
  </p:normalViewPr>
  <p:slideViewPr>
    <p:cSldViewPr snapToGrid="0">
      <p:cViewPr varScale="1">
        <p:scale>
          <a:sx n="163" d="100"/>
          <a:sy n="163" d="100"/>
        </p:scale>
        <p:origin x="152" y="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07A44-ACB3-49FA-BFDD-E508664716F1}" type="datetimeFigureOut">
              <a:rPr lang="fr-FR" smtClean="0"/>
              <a:t>30/05/2022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477D0-182A-42F5-9A8C-08B75B3622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834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-pr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fr-FR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838" y="2165229"/>
            <a:ext cx="11073789" cy="325216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838" y="5529529"/>
            <a:ext cx="6383999" cy="746185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CCED8E4-03E2-C641-B9BA-6496983B9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667"/>
            <a:ext cx="5060127" cy="22742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A81BAC5-B4CB-4226-BD63-557B08DF9AA4}"/>
              </a:ext>
            </a:extLst>
          </p:cNvPr>
          <p:cNvSpPr/>
          <p:nvPr userDrawn="1"/>
        </p:nvSpPr>
        <p:spPr>
          <a:xfrm>
            <a:off x="-1" y="6633307"/>
            <a:ext cx="12192000" cy="224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15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-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838" y="2165229"/>
            <a:ext cx="11073789" cy="325216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838" y="5529529"/>
            <a:ext cx="6383999" cy="746185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C93E39-FEFE-534E-B4C9-ED4AA686B2EE}"/>
              </a:ext>
            </a:extLst>
          </p:cNvPr>
          <p:cNvSpPr/>
          <p:nvPr userDrawn="1"/>
        </p:nvSpPr>
        <p:spPr>
          <a:xfrm>
            <a:off x="10217427" y="6092687"/>
            <a:ext cx="1881808" cy="540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0" name="Picture 9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5D4A79C7-3F98-8143-8BB5-9CB0D74ADD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8986"/>
            <a:ext cx="5060133" cy="227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8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838" y="1360159"/>
            <a:ext cx="11073789" cy="3252160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80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23651" y="1360159"/>
            <a:ext cx="4412975" cy="3252160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51E25D8-6A00-F044-8E2A-6518EFC40F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6745817" cy="663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5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ple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51E25D8-6A00-F044-8E2A-6518EFC40F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0231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65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+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7178" y="365127"/>
            <a:ext cx="4819289" cy="1325563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313E48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7177" y="1825626"/>
            <a:ext cx="4819291" cy="409809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560B01FE-025F-8749-84F2-207CBD08AC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6745817" cy="663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623392" y="274638"/>
            <a:ext cx="10177131" cy="562074"/>
          </a:xfrm>
          <a:noFill/>
        </p:spPr>
        <p:txBody>
          <a:bodyPr>
            <a:normAutofit/>
          </a:bodyPr>
          <a:lstStyle>
            <a:lvl1pPr>
              <a:defRPr lang="fr-FR" sz="3400" dirty="0">
                <a:solidFill>
                  <a:srgbClr val="313E48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2"/>
          <p:cNvSpPr>
            <a:spLocks noGrp="1"/>
          </p:cNvSpPr>
          <p:nvPr>
            <p:ph idx="1"/>
          </p:nvPr>
        </p:nvSpPr>
        <p:spPr>
          <a:xfrm>
            <a:off x="623393" y="1556793"/>
            <a:ext cx="10177132" cy="436693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1930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623392" y="274638"/>
            <a:ext cx="10177131" cy="562074"/>
          </a:xfrm>
          <a:noFill/>
        </p:spPr>
        <p:txBody>
          <a:bodyPr>
            <a:normAutofit/>
          </a:bodyPr>
          <a:lstStyle>
            <a:lvl1pPr>
              <a:defRPr lang="fr-FR" sz="3400" dirty="0">
                <a:solidFill>
                  <a:srgbClr val="313E48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23393" y="1556793"/>
            <a:ext cx="5472608" cy="4406462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solidFill>
                  <a:srgbClr val="313E48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2000">
                <a:solidFill>
                  <a:srgbClr val="313E48"/>
                </a:solidFill>
              </a:defRPr>
            </a:lvl3pPr>
            <a:lvl4pPr>
              <a:defRPr sz="1800">
                <a:solidFill>
                  <a:srgbClr val="313E48"/>
                </a:solidFill>
              </a:defRPr>
            </a:lvl4pPr>
            <a:lvl5pPr>
              <a:defRPr sz="1800">
                <a:solidFill>
                  <a:srgbClr val="313E48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BFDE980C-7B70-AF40-9C52-BF3DA44CAF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53811" y="1563081"/>
            <a:ext cx="5114797" cy="440039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22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9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0712" y="6170349"/>
            <a:ext cx="1705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03783" y="6155158"/>
            <a:ext cx="52776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fr-FR" dirty="0"/>
              <a:t>Titre de la présentation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551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A0B0FBA5-3649-4193-81EC-FC1C61F9B58C}" type="slidenum">
              <a:rPr lang="fr-FR" smtClean="0"/>
              <a:pPr algn="l"/>
              <a:t>‹N°›</a:t>
            </a:fld>
            <a:endParaRPr lang="fr-FR" dirty="0"/>
          </a:p>
        </p:txBody>
      </p:sp>
      <p:pic>
        <p:nvPicPr>
          <p:cNvPr id="11" name="Image 7">
            <a:extLst>
              <a:ext uri="{FF2B5EF4-FFF2-40B4-BE49-F238E27FC236}">
                <a16:creationId xmlns:a16="http://schemas.microsoft.com/office/drawing/2014/main" id="{CC3E8F88-5F38-024E-AB58-87B87AE4353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157" y="6067203"/>
            <a:ext cx="1279285" cy="4530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7762BEB-03BA-4D4E-ACB1-B7EE993543FB}"/>
              </a:ext>
            </a:extLst>
          </p:cNvPr>
          <p:cNvSpPr/>
          <p:nvPr userDrawn="1"/>
        </p:nvSpPr>
        <p:spPr>
          <a:xfrm>
            <a:off x="-1" y="6633307"/>
            <a:ext cx="12192000" cy="2246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294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7" r:id="rId3"/>
    <p:sldLayoutId id="2147483678" r:id="rId4"/>
    <p:sldLayoutId id="2147483679" r:id="rId5"/>
    <p:sldLayoutId id="2147483674" r:id="rId6"/>
    <p:sldLayoutId id="2147483675" r:id="rId7"/>
    <p:sldLayoutId id="2147483680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rgbClr val="313E4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13E4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13E4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13E4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13E4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0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1.jpeg"/><Relationship Id="rId7" Type="http://schemas.openxmlformats.org/officeDocument/2006/relationships/image" Target="../media/image20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22.jpe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86F00-5537-9147-8C8C-6310EAD5E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838" y="2456916"/>
            <a:ext cx="11073789" cy="2610338"/>
          </a:xfrm>
        </p:spPr>
        <p:txBody>
          <a:bodyPr>
            <a:normAutofit fontScale="90000"/>
          </a:bodyPr>
          <a:lstStyle/>
          <a:p>
            <a:r>
              <a:rPr lang="en-US" sz="5300" b="0" dirty="0"/>
              <a:t>Some aspects of simulation of complex many-body systems on</a:t>
            </a:r>
            <a:br>
              <a:rPr lang="en-US" sz="5300" dirty="0"/>
            </a:br>
            <a:r>
              <a:rPr lang="en-US" sz="5300" b="0" dirty="0"/>
              <a:t>quantum computers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8D9F51-B9DA-4E4C-A2E3-826B759FB1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Edgar Andres Ruiz Guzman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F920F29-9A8F-4F1F-B439-5B642A1F3A50}"/>
              </a:ext>
            </a:extLst>
          </p:cNvPr>
          <p:cNvSpPr txBox="1">
            <a:spLocks/>
          </p:cNvSpPr>
          <p:nvPr/>
        </p:nvSpPr>
        <p:spPr>
          <a:xfrm>
            <a:off x="5399855" y="5529528"/>
            <a:ext cx="6383999" cy="7461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313E48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313E48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13E48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13E48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31 May 2022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8EC6F7E-C202-457C-A325-D60DE3270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295" y="582286"/>
            <a:ext cx="1771459" cy="138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Règlement intérieur EDPHENIICS">
            <a:extLst>
              <a:ext uri="{FF2B5EF4-FFF2-40B4-BE49-F238E27FC236}">
                <a16:creationId xmlns:a16="http://schemas.microsoft.com/office/drawing/2014/main" id="{8B3014E4-C0B7-4D81-AC25-DCB05BCB9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249" y="582286"/>
            <a:ext cx="1844383" cy="138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28F356B3-47E4-404F-89F0-476FA0301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206" y="582286"/>
            <a:ext cx="1379587" cy="137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689DDADC-55CE-4D01-8507-371266345D09}"/>
              </a:ext>
            </a:extLst>
          </p:cNvPr>
          <p:cNvSpPr txBox="1">
            <a:spLocks/>
          </p:cNvSpPr>
          <p:nvPr/>
        </p:nvSpPr>
        <p:spPr>
          <a:xfrm>
            <a:off x="512844" y="5529528"/>
            <a:ext cx="11316318" cy="7461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313E48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313E48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13E48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13E48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year PhD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30ED613-3198-4169-8769-25EFD18B24E3}"/>
              </a:ext>
            </a:extLst>
          </p:cNvPr>
          <p:cNvSpPr txBox="1"/>
          <p:nvPr/>
        </p:nvSpPr>
        <p:spPr>
          <a:xfrm>
            <a:off x="7591681" y="4886957"/>
            <a:ext cx="41921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Nuclear Physics Team - Theory Pole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Supervisor: Denis Lacroix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299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FCBFD5-0F3B-48E4-A3AF-82CDC0F12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4" y="1633644"/>
            <a:ext cx="10177132" cy="436693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tx2"/>
                </a:solidFill>
              </a:rPr>
              <a:t>fd</a:t>
            </a:r>
            <a:endParaRPr lang="en-US" dirty="0">
              <a:solidFill>
                <a:schemeClr val="tx2"/>
              </a:solidFill>
            </a:endParaRPr>
          </a:p>
          <a:p>
            <a:endParaRPr lang="en-US" sz="18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2">
                <a:extLst>
                  <a:ext uri="{FF2B5EF4-FFF2-40B4-BE49-F238E27FC236}">
                    <a16:creationId xmlns:a16="http://schemas.microsoft.com/office/drawing/2014/main" id="{B4BD5582-E7E0-4508-A919-3DEDEA1516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3394" y="1650577"/>
                <a:ext cx="10177132" cy="4366930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313E48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313E48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313E48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313E48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chemeClr val="tx2"/>
                    </a:solidFill>
                  </a:rPr>
                  <a:t>Q-PAV:</a:t>
                </a:r>
              </a:p>
              <a:p>
                <a:pPr marL="457200" lvl="1" indent="0" algn="ctr">
                  <a:buNone/>
                </a:pPr>
                <a:r>
                  <a:rPr lang="en-US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,…</m:t>
                            </m:r>
                          </m:e>
                        </m:d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d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𝑉𝑄𝐸</m:t>
                        </m:r>
                      </m:e>
                    </m:groupCh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Ψ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</m:d>
                      </m:e>
                    </m:d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𝑃𝐸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  <m:r>
                          <m:rPr>
                            <m:brk m:alnAt="2"/>
                          </m:r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groupChr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,|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r>
                  <a:rPr lang="en-US" dirty="0">
                    <a:solidFill>
                      <a:schemeClr val="tx2"/>
                    </a:solidFill>
                  </a:rPr>
                  <a:t>Q-VAP:</a:t>
                </a:r>
              </a:p>
              <a:p>
                <a:pPr marL="457200" lvl="1" indent="0" algn="ctr">
                  <a:buNone/>
                </a:pPr>
                <a:r>
                  <a:rPr lang="en-US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,…</m:t>
                            </m:r>
                          </m:e>
                        </m:d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d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𝑃𝐸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  <m:r>
                          <m:rPr>
                            <m:brk m:alnAt="2"/>
                          </m:r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groupChr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,|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⟩</m:t>
                    </m:r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𝑉𝑄𝐸</m:t>
                        </m:r>
                      </m:e>
                    </m:groupCh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Ψ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Ψ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marL="457200" lvl="1" indent="0" algn="ctr">
                  <a:buNone/>
                </a:pPr>
                <a:endParaRPr lang="en-US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marL="457200" lvl="1" indent="0" algn="ctr">
                  <a:buNone/>
                </a:pPr>
                <a:endParaRPr lang="en-US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sz="2000" dirty="0">
                    <a:solidFill>
                      <a:schemeClr val="tx2"/>
                    </a:solidFill>
                  </a:rPr>
                  <a:t>     8 levels, 4 particles. </a:t>
                </a:r>
              </a:p>
              <a:p>
                <a:pPr marL="457200" lvl="1" indent="0">
                  <a:buNone/>
                </a:pPr>
                <a:r>
                  <a:rPr lang="en-US" sz="2000" dirty="0">
                    <a:solidFill>
                      <a:schemeClr val="tx2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%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000" dirty="0">
                    <a:solidFill>
                      <a:schemeClr val="tx2"/>
                    </a:solidFill>
                  </a:rPr>
                  <a:t> Percentage distance</a:t>
                </a:r>
              </a:p>
              <a:p>
                <a:pPr marL="457200" lvl="1" indent="0">
                  <a:buNone/>
                </a:pPr>
                <a:r>
                  <a:rPr lang="fr-FR" sz="2000" dirty="0">
                    <a:solidFill>
                      <a:schemeClr val="tx2"/>
                    </a:solidFill>
                  </a:rPr>
                  <a:t>     to the </a:t>
                </a:r>
                <a:r>
                  <a:rPr lang="fr-FR" sz="2000" dirty="0" err="1">
                    <a:solidFill>
                      <a:schemeClr val="tx2"/>
                    </a:solidFill>
                  </a:rPr>
                  <a:t>ground</a:t>
                </a:r>
                <a:r>
                  <a:rPr lang="fr-FR" sz="2000" dirty="0">
                    <a:solidFill>
                      <a:schemeClr val="tx2"/>
                    </a:solidFill>
                  </a:rPr>
                  <a:t> state.</a:t>
                </a:r>
              </a:p>
              <a:p>
                <a:pPr marL="457200" lvl="1" indent="0">
                  <a:buNone/>
                </a:pPr>
                <a:endParaRPr lang="en-US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marL="457200" lvl="1" indent="0" algn="ctr">
                  <a:buNone/>
                </a:pPr>
                <a:endParaRPr lang="en-US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marL="457200" lvl="1" indent="0" algn="ctr">
                  <a:buNone/>
                </a:pPr>
                <a:endParaRPr lang="en-US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marL="457200" lvl="1" indent="0" algn="ctr">
                  <a:buNone/>
                </a:pPr>
                <a:endParaRPr lang="en-US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marL="457200" lvl="1" indent="0" algn="ctr">
                  <a:buNone/>
                </a:pPr>
                <a:endParaRPr lang="en-US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marL="457200" lvl="1" indent="0" algn="ctr">
                  <a:buNone/>
                </a:pPr>
                <a:endParaRPr lang="en-US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marL="457200" lvl="1" indent="0" algn="ctr">
                  <a:buNone/>
                </a:pPr>
                <a:endParaRPr lang="en-US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Espace réservé du contenu 2">
                <a:extLst>
                  <a:ext uri="{FF2B5EF4-FFF2-40B4-BE49-F238E27FC236}">
                    <a16:creationId xmlns:a16="http://schemas.microsoft.com/office/drawing/2014/main" id="{B4BD5582-E7E0-4508-A919-3DEDEA151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4" y="1650577"/>
                <a:ext cx="10177132" cy="4366930"/>
              </a:xfrm>
              <a:prstGeom prst="rect">
                <a:avLst/>
              </a:prstGeom>
              <a:blipFill>
                <a:blip r:embed="rId2"/>
                <a:stretch>
                  <a:fillRect l="-1078" t="-25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re 1">
            <a:extLst>
              <a:ext uri="{FF2B5EF4-FFF2-40B4-BE49-F238E27FC236}">
                <a16:creationId xmlns:a16="http://schemas.microsoft.com/office/drawing/2014/main" id="{595C61E0-766C-4B59-B592-6D1F58664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5" y="618516"/>
            <a:ext cx="10177131" cy="562074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Quantum-Projection After Variation (Q-PAV)  and Quantum-Variation After Projection (Q-VAP)</a:t>
            </a:r>
            <a:endParaRPr lang="fr-FR" sz="3200" dirty="0">
              <a:solidFill>
                <a:schemeClr val="tx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C4E6391-9675-4965-9352-F35F477D90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" t="5238" r="3106" b="6605"/>
          <a:stretch/>
        </p:blipFill>
        <p:spPr>
          <a:xfrm>
            <a:off x="6096000" y="3978759"/>
            <a:ext cx="3793068" cy="238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41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A07EE5-1C41-45C3-967D-960F2E5DE4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3. Post-processing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9509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498E15-7180-4D63-B11B-6109C38E3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5" y="618516"/>
            <a:ext cx="10177131" cy="562074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Quantum Phase Estimation(QPE) for Hamiltonians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Hamiltonian Phase Estimation</a:t>
            </a:r>
            <a:endParaRPr lang="fr-FR" sz="3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C8FCBFD5-0F3B-48E4-A3AF-82CDC0F127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3394" y="1650577"/>
                <a:ext cx="10177132" cy="43669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18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18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i="1" dirty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d>
                                  <m:dPr>
                                    <m:begChr m:val="|"/>
                                    <m:endChr m:val="⟩"/>
                                    <m:ctrlPr>
                                      <a:rPr lang="en-US" sz="1800" i="1" dirty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 dirty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 dirty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  <m:sub>
                                        <m:r>
                                          <a:rPr lang="en-US" sz="1800" i="1" dirty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800" i="1" dirty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800" i="1" dirty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800" i="1" dirty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1800" i="1" dirty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sz="1800" i="1" dirty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sz="1800" i="1" dirty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1800" i="1" dirty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⟩</m:t>
                                </m:r>
                                <m:r>
                                  <m:rPr>
                                    <m:nor/>
                                  </m:rPr>
                                  <a:rPr lang="en-US" sz="1800" dirty="0">
                                    <a:solidFill>
                                      <a:schemeClr val="tx2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800" i="1" dirty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d>
                                  <m:dPr>
                                    <m:begChr m:val="|"/>
                                    <m:endChr m:val="⟩"/>
                                    <m:ctrlPr>
                                      <a:rPr lang="en-US" sz="18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Ψ</m:t>
                                    </m:r>
                                  </m:e>
                                </m:d>
                                <m:r>
                                  <a:rPr lang="en-US" sz="18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18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8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US" sz="18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⟩</m:t>
                                </m:r>
                                <m:r>
                                  <m:rPr>
                                    <m:nor/>
                                  </m:rPr>
                                  <a:rPr lang="en-US" sz="1800" dirty="0">
                                    <a:solidFill>
                                      <a:schemeClr val="tx2"/>
                                    </a:solidFill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→ </m:t>
                      </m:r>
                      <m:r>
                        <a:rPr lang="en-US" sz="18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𝑄𝑃𝐸</m:t>
                      </m:r>
                      <m:d>
                        <m:dPr>
                          <m:ctrlPr>
                            <a:rPr lang="en-US" sz="18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18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,|</m:t>
                          </m:r>
                          <m:r>
                            <m:rPr>
                              <m:sty m:val="p"/>
                            </m:rPr>
                            <a:rPr lang="en-US" sz="1800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  <m:r>
                            <a:rPr lang="en-US" sz="18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⟩</m:t>
                          </m:r>
                        </m:e>
                      </m:d>
                      <m:r>
                        <a:rPr lang="en-US" sz="18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8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i="1" dirty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 dirty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 dirty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1800" i="1" dirty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8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8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tx2"/>
                    </a:solidFill>
                  </a:rPr>
                  <a:t>     E.g. 8 levels, 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tx2"/>
                    </a:solidFill>
                  </a:rPr>
                  <a:t>       4 particles</a:t>
                </a:r>
                <a:endParaRPr lang="en-US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C8FCBFD5-0F3B-48E4-A3AF-82CDC0F127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4" y="1650577"/>
                <a:ext cx="10177132" cy="436693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>
            <a:extLst>
              <a:ext uri="{FF2B5EF4-FFF2-40B4-BE49-F238E27FC236}">
                <a16:creationId xmlns:a16="http://schemas.microsoft.com/office/drawing/2014/main" id="{FD135D00-43F2-483C-8581-9F18EE87408D}"/>
              </a:ext>
            </a:extLst>
          </p:cNvPr>
          <p:cNvSpPr txBox="1"/>
          <p:nvPr/>
        </p:nvSpPr>
        <p:spPr>
          <a:xfrm>
            <a:off x="6628825" y="1913465"/>
            <a:ext cx="64" cy="7078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endParaRPr lang="en-US" sz="2800" dirty="0">
              <a:solidFill>
                <a:schemeClr val="tx2"/>
              </a:solidFill>
            </a:endParaRPr>
          </a:p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F1ED21B-075D-41A3-B404-379F920A7518}"/>
              </a:ext>
            </a:extLst>
          </p:cNvPr>
          <p:cNvSpPr txBox="1"/>
          <p:nvPr/>
        </p:nvSpPr>
        <p:spPr>
          <a:xfrm>
            <a:off x="4145462" y="3687823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4 ancilla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C113725-89F1-4975-A364-156A372EF5CB}"/>
              </a:ext>
            </a:extLst>
          </p:cNvPr>
          <p:cNvSpPr txBox="1"/>
          <p:nvPr/>
        </p:nvSpPr>
        <p:spPr>
          <a:xfrm>
            <a:off x="7013172" y="3687823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6 ancilla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5A41321-D354-4951-A68A-00A53A9D9F52}"/>
              </a:ext>
            </a:extLst>
          </p:cNvPr>
          <p:cNvSpPr txBox="1"/>
          <p:nvPr/>
        </p:nvSpPr>
        <p:spPr>
          <a:xfrm>
            <a:off x="9924803" y="3687781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8 ancilla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872C470-2F94-4B8A-BFE8-ADB7325A8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170" y="1285770"/>
            <a:ext cx="6559079" cy="213912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8194F9D-B6A8-45B1-80FB-D49D47571A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282" y="4057113"/>
            <a:ext cx="9099068" cy="215664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833AC1B2-3A2A-4AF1-8243-A5EB347C33CC}"/>
              </a:ext>
            </a:extLst>
          </p:cNvPr>
          <p:cNvSpPr txBox="1"/>
          <p:nvPr/>
        </p:nvSpPr>
        <p:spPr>
          <a:xfrm>
            <a:off x="6862425" y="3375844"/>
            <a:ext cx="3158237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" dirty="0">
                <a:solidFill>
                  <a:srgbClr val="313E48"/>
                </a:solidFill>
              </a:rPr>
              <a:t>https://www.swissquantumhub.com/quantum-supremacy-quantum-hybrid-hhl-algorithm-for-solving-a-system-of-linear-equation/</a:t>
            </a:r>
          </a:p>
        </p:txBody>
      </p:sp>
    </p:spTree>
    <p:extLst>
      <p:ext uri="{BB962C8B-B14F-4D97-AF65-F5344CB8AC3E}">
        <p14:creationId xmlns:p14="http://schemas.microsoft.com/office/powerpoint/2010/main" val="2765433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498E15-7180-4D63-B11B-6109C38E3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5" y="618516"/>
            <a:ext cx="10177131" cy="562074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Quantum </a:t>
            </a:r>
            <a:r>
              <a:rPr lang="en-US" sz="3200" dirty="0" err="1">
                <a:solidFill>
                  <a:schemeClr val="tx1"/>
                </a:solidFill>
              </a:rPr>
              <a:t>Krylov</a:t>
            </a:r>
            <a:endParaRPr lang="fr-FR" sz="3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C8FCBFD5-0F3B-48E4-A3AF-82CDC0F127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3394" y="1650577"/>
                <a:ext cx="10177132" cy="4366930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>
                    <a:solidFill>
                      <a:schemeClr val="tx2"/>
                    </a:solidFill>
                  </a:rPr>
                  <a:t>Change of basis </a:t>
                </a:r>
                <a:r>
                  <a:rPr lang="en-US" sz="1800" spc="1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Krylov</a:t>
                </a:r>
                <a:r>
                  <a:rPr lang="en-US" sz="1800" dirty="0">
                    <a:solidFill>
                      <a:schemeClr val="tx2"/>
                    </a:solidFill>
                  </a:rPr>
                  <a:t> basis of size M:</a:t>
                </a:r>
              </a:p>
              <a:p>
                <a:endParaRPr lang="en-US" sz="1800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1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sz="18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</m:d>
                        </m:e>
                      </m:d>
                      <m:r>
                        <a:rPr lang="en-US" sz="1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d>
                        <m:dPr>
                          <m:begChr m:val="|"/>
                          <m:endChr m:val="⟩"/>
                          <m:ctrlPr>
                            <a:rPr lang="en-US" sz="1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lang="en-US" sz="18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"/>
                          <m:endChr m:val="}"/>
                          <m:ctrlPr>
                            <a:rPr lang="en-US" sz="18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sz="1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18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18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800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chemeClr val="tx2"/>
                  </a:solidFill>
                </a:endParaRPr>
              </a:p>
              <a:p>
                <a:r>
                  <a:rPr lang="en-US" sz="1800" dirty="0">
                    <a:solidFill>
                      <a:schemeClr val="tx2"/>
                    </a:solidFill>
                  </a:rPr>
                  <a:t>Hadamard Test </a:t>
                </a:r>
                <a:r>
                  <a:rPr lang="en-US" sz="1800" spc="1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1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begChr m:val="|"/>
                            <m:endChr m:val="|"/>
                            <m:ctrlPr>
                              <a:rPr lang="en-US" sz="1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sSub>
                          <m:sSubPr>
                            <m:ctrlPr>
                              <a:rPr lang="en-US" sz="1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1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=⟨</m:t>
                    </m:r>
                    <m:r>
                      <m:rPr>
                        <m:sty m:val="p"/>
                      </m:rPr>
                      <a:rPr lang="en-US" sz="18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Ψ</m:t>
                    </m:r>
                    <m:r>
                      <a:rPr lang="en-US" sz="1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en-US" sz="1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1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1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p>
                    <m:r>
                      <a:rPr lang="en-US" sz="1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sz="18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Ψ</m:t>
                    </m:r>
                    <m:r>
                      <a:rPr lang="en-US" sz="1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sz="1800" dirty="0">
                  <a:solidFill>
                    <a:schemeClr val="tx2"/>
                  </a:solidFill>
                </a:endParaRPr>
              </a:p>
              <a:p>
                <a:endParaRPr lang="en-US" sz="1800" dirty="0">
                  <a:solidFill>
                    <a:schemeClr val="tx2"/>
                  </a:solidFill>
                </a:endParaRPr>
              </a:p>
              <a:p>
                <a:r>
                  <a:rPr lang="en-US" sz="1800" dirty="0">
                    <a:solidFill>
                      <a:schemeClr val="tx2"/>
                    </a:solidFill>
                  </a:rPr>
                  <a:t>Diagonalization of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sz="1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sSub>
                      <m:sSubPr>
                        <m:ctrlPr>
                          <a:rPr lang="en-US" sz="1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spc="1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</a:t>
                </a:r>
                <a:r>
                  <a:rPr lang="en-US" sz="1800" dirty="0">
                    <a:solidFill>
                      <a:schemeClr val="tx2"/>
                    </a:solidFill>
                  </a:rPr>
                  <a:t> Approximated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1800" dirty="0">
                  <a:solidFill>
                    <a:schemeClr val="tx2"/>
                  </a:solidFill>
                </a:endParaRPr>
              </a:p>
              <a:p>
                <a:endParaRPr lang="en-US" sz="1800" dirty="0">
                  <a:solidFill>
                    <a:schemeClr val="tx2"/>
                  </a:solidFill>
                </a:endParaRPr>
              </a:p>
              <a:p>
                <a:r>
                  <a:rPr lang="en-US" sz="1800" dirty="0">
                    <a:solidFill>
                      <a:schemeClr val="tx2"/>
                    </a:solidFill>
                  </a:rPr>
                  <a:t>E.g. 8 levels, 4 particles.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1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∗0.3</m:t>
                    </m:r>
                  </m:oMath>
                </a14:m>
                <a:endParaRPr lang="en-US" sz="1800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2"/>
                  </a:solidFill>
                </a:endParaRPr>
              </a:p>
              <a:p>
                <a:endParaRPr lang="en-US" dirty="0">
                  <a:solidFill>
                    <a:schemeClr val="tx2"/>
                  </a:solidFill>
                </a:endParaRPr>
              </a:p>
              <a:p>
                <a:endParaRPr lang="en-US" dirty="0">
                  <a:solidFill>
                    <a:schemeClr val="tx2"/>
                  </a:solidFill>
                </a:endParaRPr>
              </a:p>
              <a:p>
                <a:endParaRPr lang="en-US" dirty="0">
                  <a:solidFill>
                    <a:schemeClr val="tx2"/>
                  </a:solidFill>
                </a:endParaRPr>
              </a:p>
              <a:p>
                <a:endParaRPr lang="en-US" dirty="0">
                  <a:solidFill>
                    <a:schemeClr val="tx2"/>
                  </a:solidFill>
                </a:endParaRPr>
              </a:p>
              <a:p>
                <a:endParaRPr lang="en-US" dirty="0">
                  <a:solidFill>
                    <a:schemeClr val="tx2"/>
                  </a:solidFill>
                </a:endParaRPr>
              </a:p>
              <a:p>
                <a:endParaRPr lang="en-US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2"/>
                  </a:solidFill>
                </a:endParaRPr>
              </a:p>
              <a:p>
                <a:endParaRPr lang="en-US" dirty="0">
                  <a:solidFill>
                    <a:schemeClr val="tx2"/>
                  </a:solidFill>
                </a:endParaRPr>
              </a:p>
              <a:p>
                <a:endParaRPr lang="en-US" dirty="0">
                  <a:solidFill>
                    <a:schemeClr val="tx2"/>
                  </a:solidFill>
                </a:endParaRPr>
              </a:p>
              <a:p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C8FCBFD5-0F3B-48E4-A3AF-82CDC0F127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4" y="1650577"/>
                <a:ext cx="10177132" cy="4366930"/>
              </a:xfrm>
              <a:blipFill>
                <a:blip r:embed="rId2"/>
                <a:stretch>
                  <a:fillRect l="-359" t="-13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>
            <a:extLst>
              <a:ext uri="{FF2B5EF4-FFF2-40B4-BE49-F238E27FC236}">
                <a16:creationId xmlns:a16="http://schemas.microsoft.com/office/drawing/2014/main" id="{FD135D00-43F2-483C-8581-9F18EE87408D}"/>
              </a:ext>
            </a:extLst>
          </p:cNvPr>
          <p:cNvSpPr txBox="1"/>
          <p:nvPr/>
        </p:nvSpPr>
        <p:spPr>
          <a:xfrm>
            <a:off x="6628825" y="1913465"/>
            <a:ext cx="64" cy="7078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endParaRPr lang="en-US" sz="2800" dirty="0">
              <a:solidFill>
                <a:schemeClr val="tx2"/>
              </a:solidFill>
            </a:endParaRPr>
          </a:p>
          <a:p>
            <a:pPr algn="ctr"/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EBB2828-6BCE-4CF1-AE72-8F28DABEA1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024" y="2765108"/>
            <a:ext cx="4447913" cy="132778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232EDCE-CBAC-41A9-A88B-99B5E07B7A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718" y="4201812"/>
            <a:ext cx="3428523" cy="228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59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498E15-7180-4D63-B11B-6109C38E3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5" y="618516"/>
            <a:ext cx="10177131" cy="562074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Rodeo algorithm</a:t>
            </a:r>
            <a:endParaRPr lang="fr-FR" sz="3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C8FCBFD5-0F3B-48E4-A3AF-82CDC0F127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3394" y="1650577"/>
                <a:ext cx="10177132" cy="436693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fr-FR" sz="2200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spc="1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</a:t>
                </a:r>
                <a:r>
                  <a:rPr lang="fr-FR" sz="2200" dirty="0">
                    <a:solidFill>
                      <a:schemeClr val="tx2"/>
                    </a:solidFill>
                  </a:rPr>
                  <a:t> </a:t>
                </a:r>
                <a:r>
                  <a:rPr lang="fr-FR" sz="2200" dirty="0" err="1">
                    <a:solidFill>
                      <a:schemeClr val="tx2"/>
                    </a:solidFill>
                  </a:rPr>
                  <a:t>Random</a:t>
                </a:r>
                <a:r>
                  <a:rPr lang="fr-FR" sz="2200" dirty="0">
                    <a:solidFill>
                      <a:schemeClr val="tx2"/>
                    </a:solidFill>
                  </a:rPr>
                  <a:t> </a:t>
                </a:r>
                <a:r>
                  <a:rPr lang="fr-FR" sz="2200" dirty="0" err="1">
                    <a:solidFill>
                      <a:schemeClr val="tx2"/>
                    </a:solidFill>
                  </a:rPr>
                  <a:t>Gaussian</a:t>
                </a:r>
                <a:r>
                  <a:rPr lang="fr-FR" sz="2200" dirty="0">
                    <a:solidFill>
                      <a:schemeClr val="tx2"/>
                    </a:solidFill>
                  </a:rPr>
                  <a:t> distribution </a:t>
                </a:r>
                <a:r>
                  <a:rPr lang="fr-FR" sz="2200" dirty="0" err="1">
                    <a:solidFill>
                      <a:schemeClr val="tx2"/>
                    </a:solidFill>
                  </a:rPr>
                  <a:t>with</a:t>
                </a:r>
                <a:r>
                  <a:rPr lang="fr-FR" sz="2200" dirty="0">
                    <a:solidFill>
                      <a:schemeClr val="tx2"/>
                    </a:solidFill>
                  </a:rPr>
                  <a:t> standard </a:t>
                </a:r>
                <a:r>
                  <a:rPr lang="fr-FR" sz="2200" dirty="0" err="1">
                    <a:solidFill>
                      <a:schemeClr val="tx2"/>
                    </a:solidFill>
                  </a:rPr>
                  <a:t>deviation</a:t>
                </a:r>
                <a:r>
                  <a:rPr lang="fr-FR" sz="22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fr-FR" sz="2200" dirty="0">
                    <a:solidFill>
                      <a:schemeClr val="tx2"/>
                    </a:solidFill>
                  </a:rPr>
                  <a:t>.</a:t>
                </a:r>
              </a:p>
              <a:p>
                <a:endParaRPr lang="en-US" sz="2200" dirty="0">
                  <a:solidFill>
                    <a:schemeClr val="tx2"/>
                  </a:solidFill>
                </a:endParaRPr>
              </a:p>
              <a:p>
                <a:endParaRPr lang="en-US" sz="2200" dirty="0">
                  <a:solidFill>
                    <a:schemeClr val="tx2"/>
                  </a:solidFill>
                </a:endParaRPr>
              </a:p>
              <a:p>
                <a:endParaRPr lang="en-US" sz="2200" dirty="0">
                  <a:solidFill>
                    <a:schemeClr val="tx2"/>
                  </a:solidFill>
                </a:endParaRPr>
              </a:p>
              <a:p>
                <a:endParaRPr lang="en-US" sz="2200" dirty="0">
                  <a:solidFill>
                    <a:schemeClr val="tx2"/>
                  </a:solidFill>
                </a:endParaRPr>
              </a:p>
              <a:p>
                <a:endParaRPr lang="en-US" sz="2200" dirty="0">
                  <a:solidFill>
                    <a:schemeClr val="tx2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sz="2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sub>
                    </m:sSub>
                  </m:oMath>
                </a14:m>
                <a:r>
                  <a:rPr lang="fr-FR" sz="2200" dirty="0">
                    <a:solidFill>
                      <a:schemeClr val="tx2"/>
                    </a:solidFill>
                  </a:rPr>
                  <a:t> has </a:t>
                </a:r>
                <a:r>
                  <a:rPr lang="fr-FR" sz="2200" dirty="0" err="1">
                    <a:solidFill>
                      <a:schemeClr val="tx2"/>
                    </a:solidFill>
                  </a:rPr>
                  <a:t>Gaussian</a:t>
                </a:r>
                <a:r>
                  <a:rPr lang="fr-FR" sz="2200">
                    <a:solidFill>
                      <a:schemeClr val="tx2"/>
                    </a:solidFill>
                  </a:rPr>
                  <a:t> distributions </a:t>
                </a:r>
                <a:r>
                  <a:rPr lang="fr-FR" sz="2200" dirty="0" err="1">
                    <a:solidFill>
                      <a:schemeClr val="tx2"/>
                    </a:solidFill>
                  </a:rPr>
                  <a:t>around</a:t>
                </a:r>
                <a:r>
                  <a:rPr lang="fr-FR" sz="2200" dirty="0">
                    <a:solidFill>
                      <a:schemeClr val="tx2"/>
                    </a:solidFill>
                  </a:rPr>
                  <a:t> </a:t>
                </a:r>
                <a:r>
                  <a:rPr lang="fr-FR" sz="2200" dirty="0" err="1">
                    <a:solidFill>
                      <a:schemeClr val="tx2"/>
                    </a:solidFill>
                  </a:rPr>
                  <a:t>eigenvalues</a:t>
                </a:r>
                <a:r>
                  <a:rPr lang="fr-FR" sz="22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fr-FR" sz="2200" dirty="0">
                  <a:solidFill>
                    <a:schemeClr val="tx2"/>
                  </a:solidFill>
                </a:endParaRPr>
              </a:p>
              <a:p>
                <a:endParaRPr lang="fr-FR" sz="2200" dirty="0">
                  <a:solidFill>
                    <a:schemeClr val="tx2"/>
                  </a:solidFill>
                </a:endParaRPr>
              </a:p>
              <a:p>
                <a:endParaRPr lang="en-US" sz="2200" dirty="0">
                  <a:solidFill>
                    <a:schemeClr val="tx2"/>
                  </a:solidFill>
                </a:endParaRPr>
              </a:p>
              <a:p>
                <a:endParaRPr lang="en-US" sz="2200" dirty="0">
                  <a:solidFill>
                    <a:schemeClr val="tx2"/>
                  </a:solidFill>
                </a:endParaRPr>
              </a:p>
              <a:p>
                <a:endParaRPr lang="en-US" sz="2200" dirty="0">
                  <a:solidFill>
                    <a:schemeClr val="tx2"/>
                  </a:solidFill>
                </a:endParaRPr>
              </a:p>
              <a:p>
                <a:endParaRPr lang="en-US" sz="2200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2"/>
                  </a:solidFill>
                </a:endParaRPr>
              </a:p>
              <a:p>
                <a:endParaRPr lang="en-US" sz="1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C8FCBFD5-0F3B-48E4-A3AF-82CDC0F127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4" y="1650577"/>
                <a:ext cx="10177132" cy="4366930"/>
              </a:xfrm>
              <a:blipFill>
                <a:blip r:embed="rId2"/>
                <a:stretch>
                  <a:fillRect l="-659" t="-16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>
            <a:extLst>
              <a:ext uri="{FF2B5EF4-FFF2-40B4-BE49-F238E27FC236}">
                <a16:creationId xmlns:a16="http://schemas.microsoft.com/office/drawing/2014/main" id="{620CF4C3-AF0E-46B8-B8A7-0AF0C2AD1B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002" y="2098039"/>
            <a:ext cx="5413995" cy="15207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8D304149-B7E0-461F-A522-9B9286F40AA4}"/>
                  </a:ext>
                </a:extLst>
              </p:cNvPr>
              <p:cNvSpPr txBox="1"/>
              <p:nvPr/>
            </p:nvSpPr>
            <p:spPr>
              <a:xfrm>
                <a:off x="3775596" y="5110480"/>
                <a:ext cx="3872727" cy="8031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sSup>
                        <m:sSup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tx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chemeClr val="tx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𝐸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solidFill>
                                                        <a:schemeClr val="tx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𝜆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8D304149-B7E0-461F-A522-9B9286F40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596" y="5110480"/>
                <a:ext cx="3872727" cy="8031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 9">
            <a:extLst>
              <a:ext uri="{FF2B5EF4-FFF2-40B4-BE49-F238E27FC236}">
                <a16:creationId xmlns:a16="http://schemas.microsoft.com/office/drawing/2014/main" id="{A7EF4ACB-2C57-4FF2-BF31-0ABD093C8D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240" y="3618824"/>
            <a:ext cx="3439165" cy="229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3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498E15-7180-4D63-B11B-6109C38E3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5" y="618516"/>
            <a:ext cx="10177131" cy="562074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Conclusions</a:t>
            </a:r>
            <a:endParaRPr lang="fr-FR" sz="3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C8FCBFD5-0F3B-48E4-A3AF-82CDC0F127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3394" y="1650577"/>
                <a:ext cx="10177132" cy="4366930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>
                    <a:solidFill>
                      <a:schemeClr val="tx2"/>
                    </a:solidFill>
                  </a:rPr>
                  <a:t>We have implemented the Quantum Projection After Variation (Q-PAV) method and the Quantum Variation After Projection (Q-VAP) method. Both processes can be applied to any ansatz.</a:t>
                </a:r>
              </a:p>
              <a:p>
                <a:pPr marL="0" indent="0">
                  <a:buNone/>
                </a:pPr>
                <a:endParaRPr lang="en-US" sz="2200" dirty="0">
                  <a:solidFill>
                    <a:schemeClr val="tx2"/>
                  </a:solidFill>
                </a:endParaRPr>
              </a:p>
              <a:p>
                <a:r>
                  <a:rPr lang="en-US" sz="2200" dirty="0">
                    <a:solidFill>
                      <a:schemeClr val="tx2"/>
                    </a:solidFill>
                  </a:rPr>
                  <a:t>Several post-processing methods have been explored to recover approximations of the ground and excited states energies of a Hamiltonian. </a:t>
                </a:r>
              </a:p>
              <a:p>
                <a:endParaRPr lang="en-US" sz="2200" dirty="0">
                  <a:solidFill>
                    <a:schemeClr val="tx2"/>
                  </a:solidFill>
                </a:endParaRPr>
              </a:p>
              <a:p>
                <a:r>
                  <a:rPr lang="en-US" sz="2200" dirty="0">
                    <a:solidFill>
                      <a:schemeClr val="tx2"/>
                    </a:solidFill>
                  </a:rPr>
                  <a:t>Information about the initial state </a:t>
                </a:r>
                <a14:m>
                  <m:oMath xmlns:m="http://schemas.openxmlformats.org/officeDocument/2006/math">
                    <m:r>
                      <a:rPr lang="en-US" sz="2200">
                        <a:solidFill>
                          <a:schemeClr val="tx2"/>
                        </a:solidFill>
                      </a:rPr>
                      <m:t>|</m:t>
                    </m:r>
                    <m:r>
                      <a:rPr lang="en-US" sz="2200">
                        <a:solidFill>
                          <a:schemeClr val="tx2"/>
                        </a:solidFill>
                      </a:rPr>
                      <m:t>𝜓</m:t>
                    </m:r>
                    <m:r>
                      <a:rPr lang="en-US" sz="2200">
                        <a:solidFill>
                          <a:schemeClr val="tx2"/>
                        </a:solidFill>
                      </a:rPr>
                      <m:t>⟩</m:t>
                    </m:r>
                  </m:oMath>
                </a14:m>
                <a:r>
                  <a:rPr lang="fr-FR" sz="2200" dirty="0">
                    <a:solidFill>
                      <a:schemeClr val="tx2"/>
                    </a:solidFill>
                  </a:rPr>
                  <a:t> </a:t>
                </a:r>
                <a:r>
                  <a:rPr lang="en-US" sz="2200" dirty="0">
                    <a:solidFill>
                      <a:schemeClr val="tx2"/>
                    </a:solidFill>
                  </a:rPr>
                  <a:t>can</a:t>
                </a:r>
                <a:r>
                  <a:rPr lang="fr-FR" sz="2200" dirty="0">
                    <a:solidFill>
                      <a:schemeClr val="tx2"/>
                    </a:solidFill>
                  </a:rPr>
                  <a:t> </a:t>
                </a:r>
                <a:r>
                  <a:rPr lang="en-US" sz="2200" dirty="0">
                    <a:solidFill>
                      <a:schemeClr val="tx2"/>
                    </a:solidFill>
                  </a:rPr>
                  <a:t>be</a:t>
                </a:r>
                <a:r>
                  <a:rPr lang="fr-FR" sz="2200" dirty="0">
                    <a:solidFill>
                      <a:schemeClr val="tx2"/>
                    </a:solidFill>
                  </a:rPr>
                  <a:t> </a:t>
                </a:r>
                <a:r>
                  <a:rPr lang="en-US" sz="2200" dirty="0">
                    <a:solidFill>
                      <a:schemeClr val="tx2"/>
                    </a:solidFill>
                  </a:rPr>
                  <a:t>retrieved</a:t>
                </a:r>
                <a:r>
                  <a:rPr lang="fr-FR" sz="2200" dirty="0">
                    <a:solidFill>
                      <a:schemeClr val="tx2"/>
                    </a:solidFill>
                  </a:rPr>
                  <a:t> in </a:t>
                </a:r>
                <a:r>
                  <a:rPr lang="en-US" sz="2200" dirty="0">
                    <a:solidFill>
                      <a:schemeClr val="tx2"/>
                    </a:solidFill>
                  </a:rPr>
                  <a:t>some</a:t>
                </a:r>
                <a:r>
                  <a:rPr lang="fr-FR" sz="2200" dirty="0">
                    <a:solidFill>
                      <a:schemeClr val="tx2"/>
                    </a:solidFill>
                  </a:rPr>
                  <a:t> of the </a:t>
                </a:r>
                <a:r>
                  <a:rPr lang="en-US" sz="2200" dirty="0">
                    <a:solidFill>
                      <a:schemeClr val="tx2"/>
                    </a:solidFill>
                  </a:rPr>
                  <a:t>post-processing</a:t>
                </a:r>
                <a:r>
                  <a:rPr lang="fr-FR" sz="2200" dirty="0">
                    <a:solidFill>
                      <a:schemeClr val="tx2"/>
                    </a:solidFill>
                  </a:rPr>
                  <a:t> </a:t>
                </a:r>
                <a:r>
                  <a:rPr lang="en-US" sz="2200" dirty="0">
                    <a:solidFill>
                      <a:schemeClr val="tx2"/>
                    </a:solidFill>
                  </a:rPr>
                  <a:t>methods </a:t>
                </a:r>
                <a:r>
                  <a:rPr lang="fr-FR" sz="2200" dirty="0">
                    <a:solidFill>
                      <a:schemeClr val="tx2"/>
                    </a:solidFill>
                  </a:rPr>
                  <a:t>(QPE, </a:t>
                </a:r>
                <a:r>
                  <a:rPr lang="en-US" sz="2200" dirty="0">
                    <a:solidFill>
                      <a:schemeClr val="tx2"/>
                    </a:solidFill>
                  </a:rPr>
                  <a:t>Rodeo</a:t>
                </a:r>
                <a:r>
                  <a:rPr lang="fr-FR" sz="2200" dirty="0">
                    <a:solidFill>
                      <a:schemeClr val="tx2"/>
                    </a:solidFill>
                  </a:rPr>
                  <a:t>)</a:t>
                </a:r>
                <a:r>
                  <a:rPr lang="en-US" sz="2200" dirty="0">
                    <a:solidFill>
                      <a:schemeClr val="tx2"/>
                    </a:solidFill>
                  </a:rPr>
                  <a:t>. An approximation of its evolution can also be obtained (Quantum </a:t>
                </a:r>
                <a:r>
                  <a:rPr lang="en-US" sz="2200" dirty="0" err="1">
                    <a:solidFill>
                      <a:schemeClr val="tx2"/>
                    </a:solidFill>
                  </a:rPr>
                  <a:t>Krylov</a:t>
                </a:r>
                <a:r>
                  <a:rPr lang="en-US" sz="2200" dirty="0">
                    <a:solidFill>
                      <a:schemeClr val="tx2"/>
                    </a:solidFill>
                  </a:rPr>
                  <a:t>).</a:t>
                </a:r>
              </a:p>
              <a:p>
                <a:endParaRPr lang="en-US" sz="2200" dirty="0">
                  <a:solidFill>
                    <a:schemeClr val="tx2"/>
                  </a:solidFill>
                </a:endParaRPr>
              </a:p>
              <a:p>
                <a:endParaRPr lang="en-US" sz="2200" dirty="0">
                  <a:solidFill>
                    <a:schemeClr val="tx2"/>
                  </a:solidFill>
                </a:endParaRPr>
              </a:p>
              <a:p>
                <a:endParaRPr lang="en-US" sz="2200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2"/>
                  </a:solidFill>
                </a:endParaRPr>
              </a:p>
              <a:p>
                <a:endParaRPr lang="en-US" sz="18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C8FCBFD5-0F3B-48E4-A3AF-82CDC0F127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4" y="1650577"/>
                <a:ext cx="10177132" cy="4366930"/>
              </a:xfrm>
              <a:blipFill>
                <a:blip r:embed="rId2"/>
                <a:stretch>
                  <a:fillRect l="-659" t="-1676" r="-13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2084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498E15-7180-4D63-B11B-6109C38E3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434" y="3147963"/>
            <a:ext cx="10177131" cy="562074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Questions ?</a:t>
            </a:r>
            <a:endParaRPr lang="fr-F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252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498E15-7180-4D63-B11B-6109C38E3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5" y="618516"/>
            <a:ext cx="10177131" cy="562074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Measurement-Based Quantum Computing(MBQC)</a:t>
            </a:r>
            <a:endParaRPr lang="fr-FR" sz="3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C8FCBFD5-0F3B-48E4-A3AF-82CDC0F127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3394" y="1650577"/>
                <a:ext cx="10177132" cy="436693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200" dirty="0">
                    <a:solidFill>
                      <a:schemeClr val="tx2"/>
                    </a:solidFill>
                  </a:rPr>
                  <a:t>Graph states -&gt; Entangled qubits in the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2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+|1⟩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tx2"/>
                    </a:solidFill>
                  </a:rPr>
                  <a:t>:</a:t>
                </a:r>
              </a:p>
              <a:p>
                <a:pPr marL="0" indent="0">
                  <a:buNone/>
                </a:pPr>
                <a:endParaRPr lang="en-US" sz="2200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en-US" sz="2200" dirty="0">
                  <a:solidFill>
                    <a:schemeClr val="tx2"/>
                  </a:solidFill>
                </a:endParaRPr>
              </a:p>
              <a:p>
                <a:endParaRPr lang="en-US" sz="2200" dirty="0">
                  <a:solidFill>
                    <a:schemeClr val="tx2"/>
                  </a:solidFill>
                </a:endParaRPr>
              </a:p>
              <a:p>
                <a:endParaRPr lang="en-US" sz="2200" dirty="0">
                  <a:solidFill>
                    <a:schemeClr val="tx2"/>
                  </a:solidFill>
                </a:endParaRPr>
              </a:p>
              <a:p>
                <a:endParaRPr lang="en-US" sz="2200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en-US" sz="2200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en-US" sz="2200" dirty="0">
                  <a:solidFill>
                    <a:schemeClr val="tx2"/>
                  </a:solidFill>
                </a:endParaRPr>
              </a:p>
              <a:p>
                <a:r>
                  <a:rPr lang="fr-FR" sz="2200" dirty="0">
                    <a:solidFill>
                      <a:schemeClr val="tx2"/>
                    </a:solidFill>
                  </a:rPr>
                  <a:t>Gates </a:t>
                </a:r>
                <a:r>
                  <a:rPr lang="en-US" sz="2200" dirty="0">
                    <a:solidFill>
                      <a:schemeClr val="tx2"/>
                    </a:solidFill>
                  </a:rPr>
                  <a:t>-&gt;</a:t>
                </a:r>
                <a:r>
                  <a:rPr lang="fr-FR" sz="2200" dirty="0">
                    <a:solidFill>
                      <a:schemeClr val="tx2"/>
                    </a:solidFill>
                  </a:rPr>
                  <a:t> </a:t>
                </a:r>
                <a:r>
                  <a:rPr lang="en-US" sz="2200" dirty="0">
                    <a:solidFill>
                      <a:schemeClr val="tx2"/>
                    </a:solidFill>
                  </a:rPr>
                  <a:t>Measurement over</a:t>
                </a:r>
                <a:r>
                  <a:rPr lang="fr-FR" sz="2200" dirty="0">
                    <a:solidFill>
                      <a:schemeClr val="tx2"/>
                    </a:solidFill>
                  </a:rPr>
                  <a:t> qubits on a </a:t>
                </a:r>
                <a:r>
                  <a:rPr lang="en-US" sz="2200" dirty="0">
                    <a:solidFill>
                      <a:schemeClr val="tx2"/>
                    </a:solidFill>
                  </a:rPr>
                  <a:t>rotated</a:t>
                </a:r>
                <a:r>
                  <a:rPr lang="fr-FR" sz="2200" dirty="0">
                    <a:solidFill>
                      <a:schemeClr val="tx2"/>
                    </a:solidFill>
                  </a:rPr>
                  <a:t> basis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2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</m:e>
                        </m:d>
                        <m: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,|</m:t>
                        </m:r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</m:d>
                  </m:oMath>
                </a14:m>
                <a:r>
                  <a:rPr lang="fr-FR" sz="2200" dirty="0">
                    <a:solidFill>
                      <a:schemeClr val="tx2"/>
                    </a:solidFill>
                  </a:rPr>
                  <a:t>: </a:t>
                </a:r>
              </a:p>
              <a:p>
                <a:endParaRPr lang="fr-FR" sz="2200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en-US" sz="2200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en-US" sz="2200" b="0" dirty="0">
                    <a:solidFill>
                      <a:schemeClr val="tx2"/>
                    </a:solidFill>
                  </a:rPr>
                  <a:t>                                     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l-PL" sz="2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22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sz="2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𝐻𝑃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sSub>
                      <m:sSubPr>
                        <m:ctrlP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2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  <m:sub>
                        <m: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200" dirty="0">
                  <a:solidFill>
                    <a:schemeClr val="tx2"/>
                  </a:solidFill>
                </a:endParaRPr>
              </a:p>
              <a:p>
                <a:endParaRPr lang="en-US" sz="2200" dirty="0">
                  <a:solidFill>
                    <a:schemeClr val="tx2"/>
                  </a:solidFill>
                </a:endParaRPr>
              </a:p>
              <a:p>
                <a:endParaRPr lang="en-US" sz="2200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2"/>
                  </a:solidFill>
                </a:endParaRPr>
              </a:p>
              <a:p>
                <a:endParaRPr lang="en-US" sz="1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C8FCBFD5-0F3B-48E4-A3AF-82CDC0F127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4" y="1650577"/>
                <a:ext cx="10177132" cy="4366930"/>
              </a:xfrm>
              <a:blipFill>
                <a:blip r:embed="rId2"/>
                <a:stretch>
                  <a:fillRect l="-539" t="-181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>
            <a:extLst>
              <a:ext uri="{FF2B5EF4-FFF2-40B4-BE49-F238E27FC236}">
                <a16:creationId xmlns:a16="http://schemas.microsoft.com/office/drawing/2014/main" id="{6E7AE3AB-182C-4929-91C7-67FE13A22A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884" y="2090281"/>
            <a:ext cx="2478753" cy="241591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9EFF0BB-D54D-47B9-BB25-217A1B95F6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573" y="4945896"/>
            <a:ext cx="2453853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51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A07EE5-1C41-45C3-967D-960F2E5DE4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1. Introduction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8150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498E15-7180-4D63-B11B-6109C38E3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5" y="618516"/>
            <a:ext cx="10177131" cy="562074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What does a many-body problem look like?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FCBFD5-0F3B-48E4-A3AF-82CDC0F12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4" y="1650576"/>
            <a:ext cx="10070006" cy="4892464"/>
          </a:xfrm>
        </p:spPr>
        <p:txBody>
          <a:bodyPr>
            <a:normAutofit/>
          </a:bodyPr>
          <a:lstStyle/>
          <a:p>
            <a:r>
              <a:rPr lang="en-US" sz="2400" spc="10" dirty="0">
                <a:solidFill>
                  <a:schemeClr val="tx2"/>
                </a:solidFill>
              </a:rPr>
              <a:t>Many-body problem </a:t>
            </a:r>
            <a:r>
              <a:rPr lang="en-US" sz="2400" spc="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spc="10" dirty="0">
                <a:solidFill>
                  <a:schemeClr val="tx2"/>
                </a:solidFill>
              </a:rPr>
              <a:t>Many quantum particles in interaction.</a:t>
            </a:r>
          </a:p>
          <a:p>
            <a:endParaRPr lang="en-US" sz="2400" spc="10" dirty="0">
              <a:solidFill>
                <a:schemeClr val="tx2"/>
              </a:solidFill>
            </a:endParaRPr>
          </a:p>
          <a:p>
            <a:endParaRPr lang="en-US" sz="2400" spc="10" dirty="0">
              <a:solidFill>
                <a:schemeClr val="tx2"/>
              </a:solidFill>
            </a:endParaRPr>
          </a:p>
          <a:p>
            <a:endParaRPr lang="en-US" sz="2400" spc="10" dirty="0">
              <a:solidFill>
                <a:schemeClr val="tx2"/>
              </a:solidFill>
            </a:endParaRPr>
          </a:p>
          <a:p>
            <a:endParaRPr lang="en-US" sz="2400" spc="10" dirty="0">
              <a:solidFill>
                <a:schemeClr val="tx2"/>
              </a:solidFill>
            </a:endParaRPr>
          </a:p>
          <a:p>
            <a:r>
              <a:rPr lang="en-US" sz="2400" spc="10" dirty="0">
                <a:solidFill>
                  <a:schemeClr val="tx2"/>
                </a:solidFill>
              </a:rPr>
              <a:t>Pairing model:</a:t>
            </a:r>
          </a:p>
          <a:p>
            <a:endParaRPr lang="en-US" sz="2400" spc="10" dirty="0">
              <a:solidFill>
                <a:schemeClr val="tx2"/>
              </a:solidFill>
            </a:endParaRPr>
          </a:p>
          <a:p>
            <a:endParaRPr lang="en-US" sz="2400" spc="10" dirty="0">
              <a:solidFill>
                <a:schemeClr val="tx2"/>
              </a:solidFill>
            </a:endParaRPr>
          </a:p>
          <a:p>
            <a:endParaRPr lang="en-US" sz="2400" spc="1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400" spc="10" dirty="0">
              <a:solidFill>
                <a:schemeClr val="tx2"/>
              </a:solidFill>
            </a:endParaRPr>
          </a:p>
          <a:p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1028" name="Picture 4" descr="Workshop – Nicolò Defenu">
            <a:extLst>
              <a:ext uri="{FF2B5EF4-FFF2-40B4-BE49-F238E27FC236}">
                <a16:creationId xmlns:a16="http://schemas.microsoft.com/office/drawing/2014/main" id="{02157D99-92BD-4AA1-992E-96D24218D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960" y="2108708"/>
            <a:ext cx="4048000" cy="183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7EA1A9-148C-44F6-8405-0F00453CFDB0}"/>
                  </a:ext>
                </a:extLst>
              </p:cNvPr>
              <p:cNvSpPr/>
              <p:nvPr/>
            </p:nvSpPr>
            <p:spPr>
              <a:xfrm>
                <a:off x="1263559" y="4813441"/>
                <a:ext cx="4033284" cy="1030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313E4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rgbClr val="313E4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313E48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rgbClr val="313E48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i="1">
                          <a:solidFill>
                            <a:srgbClr val="313E48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solidFill>
                                <a:srgbClr val="313E48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rgbClr val="313E48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313E4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313E48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313E48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sSubSup>
                        <m:sSubSupPr>
                          <m:ctrlPr>
                            <a:rPr lang="en-US" sz="2400" i="1" smtClean="0">
                              <a:solidFill>
                                <a:srgbClr val="313E4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rgbClr val="313E4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313E48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rgbClr val="313E48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313E48"/>
                              </a:solidFill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sSub>
                        <m:sSubPr>
                          <m:ctrlPr>
                            <a:rPr lang="en-US" sz="2400" i="1">
                              <a:solidFill>
                                <a:srgbClr val="313E4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rgbClr val="313E4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313E48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rgbClr val="313E48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solidFill>
                            <a:srgbClr val="313E48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solidFill>
                            <a:srgbClr val="313E48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solidFill>
                                <a:srgbClr val="313E48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rgbClr val="313E48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313E48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313E48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313E4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solidFill>
                                        <a:srgbClr val="313E48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rgbClr val="313E48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solidFill>
                                    <a:srgbClr val="313E48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313E48"/>
                                  </a:solidFill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313E4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solidFill>
                                        <a:srgbClr val="313E48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rgbClr val="313E48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solidFill>
                                    <a:srgbClr val="313E48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7EA1A9-148C-44F6-8405-0F00453CFD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559" y="4813441"/>
                <a:ext cx="4033284" cy="10303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s://i.stack.imgur.com/XoyM0.png">
            <a:extLst>
              <a:ext uri="{FF2B5EF4-FFF2-40B4-BE49-F238E27FC236}">
                <a16:creationId xmlns:a16="http://schemas.microsoft.com/office/drawing/2014/main" id="{2697840F-1A02-4742-995C-799F3ECEF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67201"/>
            <a:ext cx="4115574" cy="171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320A832-CFFA-4768-93FB-D5717C776725}"/>
              </a:ext>
            </a:extLst>
          </p:cNvPr>
          <p:cNvSpPr txBox="1"/>
          <p:nvPr/>
        </p:nvSpPr>
        <p:spPr>
          <a:xfrm>
            <a:off x="3870087" y="3927531"/>
            <a:ext cx="3576620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00" dirty="0">
                <a:solidFill>
                  <a:srgbClr val="313E48"/>
                </a:solidFill>
              </a:rPr>
              <a:t>https://www.uni-heidelberg.de/presse/news2016/pm20160128_what-are-the-special-properties-of-an-atomic-gas.html</a:t>
            </a:r>
          </a:p>
        </p:txBody>
      </p:sp>
    </p:spTree>
    <p:extLst>
      <p:ext uri="{BB962C8B-B14F-4D97-AF65-F5344CB8AC3E}">
        <p14:creationId xmlns:p14="http://schemas.microsoft.com/office/powerpoint/2010/main" val="2563107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498E15-7180-4D63-B11B-6109C38E3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5" y="618516"/>
            <a:ext cx="10177131" cy="562074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Why solve many-body problems with quantum computers?</a:t>
            </a:r>
            <a:endParaRPr lang="fr-FR" sz="3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C8FCBFD5-0F3B-48E4-A3AF-82CDC0F127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3394" y="1650576"/>
                <a:ext cx="10070006" cy="4892464"/>
              </a:xfrm>
            </p:spPr>
            <p:txBody>
              <a:bodyPr>
                <a:normAutofit/>
              </a:bodyPr>
              <a:lstStyle/>
              <a:p>
                <a:r>
                  <a:rPr lang="en-US" sz="2400" b="0" spc="10" dirty="0">
                    <a:solidFill>
                      <a:schemeClr val="tx2"/>
                    </a:solidFill>
                  </a:rPr>
                  <a:t>Resources for the description of</a:t>
                </a:r>
              </a:p>
              <a:p>
                <a:pPr marL="0" indent="0">
                  <a:buNone/>
                </a:pPr>
                <a:r>
                  <a:rPr lang="en-US" sz="2400" b="0" spc="10" dirty="0">
                    <a:solidFill>
                      <a:schemeClr val="tx2"/>
                    </a:solidFill>
                  </a:rPr>
                  <a:t>the configuration space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pc="1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spc="1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spc="1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400" i="1" spc="1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spc="1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400" i="1" spc="1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𝑞𝑢𝑏𝑖𝑡𝑠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US" sz="2400" b="0" i="1" spc="1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spc="10" dirty="0">
                    <a:solidFill>
                      <a:schemeClr val="tx2"/>
                    </a:solidFill>
                  </a:rPr>
                  <a:t>:</a:t>
                </a:r>
              </a:p>
              <a:p>
                <a:pPr marL="0" indent="0">
                  <a:buNone/>
                </a:pPr>
                <a:endParaRPr lang="en-US" sz="2400" b="0" spc="10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0" spc="10" dirty="0">
                    <a:solidFill>
                      <a:schemeClr val="tx2"/>
                    </a:solidFill>
                  </a:rPr>
                  <a:t>Classical computer   </a:t>
                </a:r>
                <a:r>
                  <a:rPr lang="en-US" sz="2400" spc="1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</a:t>
                </a:r>
                <a:r>
                  <a:rPr lang="en-US" sz="2400" b="0" spc="10" dirty="0">
                    <a:solidFill>
                      <a:schemeClr val="tx2"/>
                    </a:solidFill>
                  </a:rPr>
                  <a:t> exponential scaling</a:t>
                </a:r>
                <a:r>
                  <a:rPr lang="en-US" sz="2400" spc="10" dirty="0">
                    <a:solidFill>
                      <a:schemeClr val="tx2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spc="10" dirty="0">
                    <a:solidFill>
                      <a:schemeClr val="tx2"/>
                    </a:solidFill>
                  </a:rPr>
                  <a:t>Quantum computer </a:t>
                </a:r>
                <a:r>
                  <a:rPr lang="en-US" sz="2400" spc="1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</a:t>
                </a:r>
                <a:r>
                  <a:rPr lang="en-US" sz="2400" spc="10" dirty="0">
                    <a:solidFill>
                      <a:schemeClr val="tx2"/>
                    </a:solidFill>
                  </a:rPr>
                  <a:t>  polynomial scaling.</a:t>
                </a:r>
              </a:p>
              <a:p>
                <a:pPr marL="0" indent="0">
                  <a:buNone/>
                </a:pPr>
                <a:endParaRPr lang="en-US" sz="2400" spc="10" dirty="0">
                  <a:solidFill>
                    <a:schemeClr val="tx2"/>
                  </a:solidFill>
                </a:endParaRPr>
              </a:p>
              <a:p>
                <a:r>
                  <a:rPr lang="en-US" sz="2400" spc="10" dirty="0">
                    <a:solidFill>
                      <a:schemeClr val="tx2"/>
                    </a:solidFill>
                  </a:rPr>
                  <a:t>Various quantum algorithms that have up to an exponential speed-up over their classical counterparts.</a:t>
                </a:r>
              </a:p>
              <a:p>
                <a:pPr marL="0" indent="0">
                  <a:buNone/>
                </a:pPr>
                <a:r>
                  <a:rPr lang="en-US" sz="2400" spc="10" dirty="0">
                    <a:solidFill>
                      <a:schemeClr val="tx2"/>
                    </a:solidFill>
                  </a:rPr>
                  <a:t>	</a:t>
                </a:r>
                <a:endParaRPr lang="en-US" sz="2400" dirty="0"/>
              </a:p>
              <a:p>
                <a:r>
                  <a:rPr lang="en-US" sz="2400" spc="10" dirty="0">
                    <a:solidFill>
                      <a:schemeClr val="tx2"/>
                    </a:solidFill>
                  </a:rPr>
                  <a:t>Dynamical quantum computing ecosystem with real devices available for the public (e.g., IBM experience).</a:t>
                </a:r>
              </a:p>
              <a:p>
                <a:endParaRPr lang="fr-FR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C8FCBFD5-0F3B-48E4-A3AF-82CDC0F127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4" y="1650576"/>
                <a:ext cx="10070006" cy="4892464"/>
              </a:xfrm>
              <a:blipFill>
                <a:blip r:embed="rId2"/>
                <a:stretch>
                  <a:fillRect l="-908" t="-16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4" name="Picture 6" descr="https://o.aolcdn.com/images/dar/5845cadfecd996e0372f/7ad74438d2cdf74d4dec9b1975aa1b4bc1cc7f0d/aHR0cDovL28uYW9sY2RuLmNvbS9oc3Mvc3RvcmFnZS9taWRhcy9hYjAxMDNjYTViMjFiMTM5ZWU4NDBjMjkzZGI3ZDFjMC8yMDY3MTEzNDMvMTIrRmFjdG9yaW5nLmdpZg==">
            <a:extLst>
              <a:ext uri="{FF2B5EF4-FFF2-40B4-BE49-F238E27FC236}">
                <a16:creationId xmlns:a16="http://schemas.microsoft.com/office/drawing/2014/main" id="{9721A52C-DEC7-4D61-A51D-F04CFC5162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580" y="1063556"/>
            <a:ext cx="2373435" cy="179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Quantum Chemistry in the Age of Quantum Computing | Chemical Reviews">
            <a:extLst>
              <a:ext uri="{FF2B5EF4-FFF2-40B4-BE49-F238E27FC236}">
                <a16:creationId xmlns:a16="http://schemas.microsoft.com/office/drawing/2014/main" id="{41AAABF7-1390-47C6-9269-3DA27CFB1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016" y="2106933"/>
            <a:ext cx="3447861" cy="198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7DC7EC7-0FB0-4066-ABC9-892A000BA8BD}"/>
              </a:ext>
            </a:extLst>
          </p:cNvPr>
          <p:cNvSpPr txBox="1"/>
          <p:nvPr/>
        </p:nvSpPr>
        <p:spPr>
          <a:xfrm>
            <a:off x="8330565" y="4092901"/>
            <a:ext cx="34387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>
                <a:solidFill>
                  <a:srgbClr val="313E48"/>
                </a:solidFill>
              </a:rPr>
              <a:t>https://pubs.acs.org/doi/10.1021/acs.chemrev.8b00803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2A749C2-3836-4D1D-9FEB-86F4D945260C}"/>
              </a:ext>
            </a:extLst>
          </p:cNvPr>
          <p:cNvSpPr txBox="1"/>
          <p:nvPr/>
        </p:nvSpPr>
        <p:spPr>
          <a:xfrm>
            <a:off x="5630963" y="2861614"/>
            <a:ext cx="2534668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" dirty="0">
                <a:solidFill>
                  <a:srgbClr val="313E48"/>
                </a:solidFill>
              </a:rPr>
              <a:t>https://www.engadget.com/2018-10-04-d-wave-takes-quantum-computers-mainstream-with-leap.html</a:t>
            </a:r>
          </a:p>
        </p:txBody>
      </p:sp>
    </p:spTree>
    <p:extLst>
      <p:ext uri="{BB962C8B-B14F-4D97-AF65-F5344CB8AC3E}">
        <p14:creationId xmlns:p14="http://schemas.microsoft.com/office/powerpoint/2010/main" val="2656387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498E15-7180-4D63-B11B-6109C38E3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5" y="618516"/>
            <a:ext cx="10177131" cy="562074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Problematics</a:t>
            </a:r>
            <a:endParaRPr lang="fr-FR" sz="3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C8FCBFD5-0F3B-48E4-A3AF-82CDC0F127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3394" y="1465385"/>
                <a:ext cx="10095406" cy="484163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200" dirty="0">
                    <a:solidFill>
                      <a:schemeClr val="tx2"/>
                    </a:solidFill>
                  </a:rPr>
                  <a:t>Create ansatzes that can reproduce the eigenstates of a Hamiltonian.</a:t>
                </a:r>
              </a:p>
              <a:p>
                <a:endParaRPr lang="fr-FR" sz="2200" dirty="0">
                  <a:solidFill>
                    <a:schemeClr val="tx2"/>
                  </a:solidFill>
                </a:endParaRPr>
              </a:p>
              <a:p>
                <a:endParaRPr lang="en-US" sz="2200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en-US" sz="2200" dirty="0">
                  <a:solidFill>
                    <a:schemeClr val="tx2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sz="1800" dirty="0">
                    <a:solidFill>
                      <a:schemeClr val="tx2"/>
                    </a:solidFill>
                  </a:rPr>
                  <a:t>Ansatz: Circuit that creates a variational quantum state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d>
                    <m:r>
                      <a:rPr lang="en-US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1800" dirty="0">
                    <a:solidFill>
                      <a:schemeClr val="tx2"/>
                    </a:solidFill>
                  </a:rPr>
                  <a:t> in a quantum register.</a:t>
                </a:r>
                <a:endParaRPr lang="en-US" sz="2200" dirty="0">
                  <a:solidFill>
                    <a:schemeClr val="tx2"/>
                  </a:solidFill>
                </a:endParaRPr>
              </a:p>
              <a:p>
                <a:r>
                  <a:rPr lang="en-US" sz="2200" dirty="0">
                    <a:solidFill>
                      <a:schemeClr val="tx2"/>
                    </a:solidFill>
                  </a:rPr>
                  <a:t>Find </a:t>
                </a:r>
                <a:r>
                  <a:rPr lang="en-US" sz="2200">
                    <a:solidFill>
                      <a:schemeClr val="tx2"/>
                    </a:solidFill>
                  </a:rPr>
                  <a:t>the spectrum </a:t>
                </a:r>
                <a:r>
                  <a:rPr lang="en-US" sz="2200" dirty="0">
                    <a:solidFill>
                      <a:schemeClr val="tx2"/>
                    </a:solidFill>
                  </a:rPr>
                  <a:t>of a many-body Hamiltonian.</a:t>
                </a:r>
              </a:p>
              <a:p>
                <a:endParaRPr lang="en-US" sz="2200" dirty="0">
                  <a:solidFill>
                    <a:schemeClr val="tx2"/>
                  </a:solidFill>
                </a:endParaRPr>
              </a:p>
              <a:p>
                <a:endParaRPr lang="en-US" sz="2200" dirty="0">
                  <a:solidFill>
                    <a:schemeClr val="tx2"/>
                  </a:solidFill>
                </a:endParaRPr>
              </a:p>
              <a:p>
                <a:r>
                  <a:rPr lang="en-US" sz="2200" dirty="0">
                    <a:solidFill>
                      <a:schemeClr val="tx2"/>
                    </a:solidFill>
                  </a:rPr>
                  <a:t>Obtain the quantum state evolution/dynamics.</a:t>
                </a:r>
              </a:p>
              <a:p>
                <a:pPr marL="0" indent="0">
                  <a:buNone/>
                </a:pPr>
                <a:endParaRPr lang="en-US" sz="2200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chemeClr val="tx2"/>
                    </a:solidFill>
                  </a:rPr>
                  <a:t>Notes:</a:t>
                </a:r>
              </a:p>
              <a:p>
                <a:pPr>
                  <a:buFontTx/>
                  <a:buChar char="-"/>
                </a:pPr>
                <a:r>
                  <a:rPr lang="en-US" sz="2200" dirty="0">
                    <a:solidFill>
                      <a:schemeClr val="tx2"/>
                    </a:solidFill>
                  </a:rPr>
                  <a:t>Applications made on schematic Pairing or Hubbard Hamiltonian.</a:t>
                </a:r>
              </a:p>
              <a:p>
                <a:pPr>
                  <a:buFontTx/>
                  <a:buChar char="-"/>
                </a:pPr>
                <a:r>
                  <a:rPr lang="en-US" sz="2200" dirty="0">
                    <a:solidFill>
                      <a:schemeClr val="tx2"/>
                    </a:solidFill>
                  </a:rPr>
                  <a:t>Hamiltonians encoded on qubits using the Jordan-Wigner transformation.</a:t>
                </a:r>
              </a:p>
              <a:p>
                <a:endParaRPr lang="en-US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2"/>
                  </a:solidFill>
                </a:endParaRPr>
              </a:p>
              <a:p>
                <a:endParaRPr lang="en-US" sz="18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C8FCBFD5-0F3B-48E4-A3AF-82CDC0F127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4" y="1465385"/>
                <a:ext cx="10095406" cy="4841630"/>
              </a:xfrm>
              <a:blipFill>
                <a:blip r:embed="rId2"/>
                <a:stretch>
                  <a:fillRect l="-785" t="-1761" b="-8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4" name="Picture 6">
            <a:extLst>
              <a:ext uri="{FF2B5EF4-FFF2-40B4-BE49-F238E27FC236}">
                <a16:creationId xmlns:a16="http://schemas.microsoft.com/office/drawing/2014/main" id="{0D934219-BAE8-43F8-882C-F49E56D13D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t="18163" r="680" b="10125"/>
          <a:stretch/>
        </p:blipFill>
        <p:spPr bwMode="auto">
          <a:xfrm>
            <a:off x="3597746" y="1785183"/>
            <a:ext cx="4638432" cy="97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785C5315-CF66-4969-9738-17E10AA2B65F}"/>
                  </a:ext>
                </a:extLst>
              </p:cNvPr>
              <p:cNvSpPr txBox="1"/>
              <p:nvPr/>
            </p:nvSpPr>
            <p:spPr>
              <a:xfrm>
                <a:off x="7196478" y="4591193"/>
                <a:ext cx="1267591" cy="285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𝑖𝑡𝐻</m:t>
                          </m:r>
                        </m:sup>
                      </m:sSup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785C5315-CF66-4969-9738-17E10AA2B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6478" y="4591193"/>
                <a:ext cx="1267591" cy="285912"/>
              </a:xfrm>
              <a:prstGeom prst="rect">
                <a:avLst/>
              </a:prstGeom>
              <a:blipFill>
                <a:blip r:embed="rId4"/>
                <a:stretch>
                  <a:fillRect l="-1932" t="-2128" r="-1932" b="-361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>
            <a:extLst>
              <a:ext uri="{FF2B5EF4-FFF2-40B4-BE49-F238E27FC236}">
                <a16:creationId xmlns:a16="http://schemas.microsoft.com/office/drawing/2014/main" id="{D17D5264-53ED-446A-B6BC-5DA7CDE50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069" y="4098286"/>
            <a:ext cx="2336457" cy="155763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79A12DD-4C6C-444E-9AE9-7B6816D851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270" y="3285640"/>
            <a:ext cx="1730602" cy="92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76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A07EE5-1C41-45C3-967D-960F2E5DE4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2. Ansatzes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9782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498E15-7180-4D63-B11B-6109C38E3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5" y="618516"/>
            <a:ext cx="10177131" cy="562074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Bardeen–Cooper–Schrieffer(BCS) ansatz</a:t>
            </a:r>
            <a:endParaRPr lang="fr-FR" sz="3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C8FCBFD5-0F3B-48E4-A3AF-82CDC0F127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3394" y="1650577"/>
                <a:ext cx="11084052" cy="4366930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>
                    <a:solidFill>
                      <a:schemeClr val="tx2"/>
                    </a:solidFill>
                  </a:rPr>
                  <a:t>BCS theory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solidFill>
                      <a:schemeClr val="tx2"/>
                    </a:solidFill>
                  </a:rPr>
                  <a:t>first microscopic theory of superconductivity.  </a:t>
                </a:r>
              </a:p>
              <a:p>
                <a:endParaRPr lang="en-US" sz="2000" dirty="0">
                  <a:solidFill>
                    <a:schemeClr val="tx2"/>
                  </a:solidFill>
                </a:endParaRPr>
              </a:p>
              <a:p>
                <a:r>
                  <a:rPr lang="en-US" sz="2000" dirty="0">
                    <a:solidFill>
                      <a:schemeClr val="tx2"/>
                    </a:solidFill>
                  </a:rPr>
                  <a:t>Equation:</a:t>
                </a:r>
              </a:p>
              <a:p>
                <a:endParaRPr lang="en-US" sz="2000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0" dirty="0">
                    <a:solidFill>
                      <a:schemeClr val="tx2"/>
                    </a:solidFill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BCS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{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⨂"/>
                        <m:grow m:val="on"/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|"/>
                                    <m:endChr m:val="⟩"/>
                                    <m:ctrlPr>
                                      <a:rPr lang="en-US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|"/>
                                    <m:endChr m:val="⟩"/>
                                    <m:ctrlPr>
                                      <a:rPr lang="en-US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nary>
                  </m:oMath>
                </a14:m>
                <a:endParaRPr lang="en-US" sz="2400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fr-FR" sz="2000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2"/>
                    </a:solidFill>
                  </a:rPr>
                  <a:t>Superposition</a:t>
                </a:r>
                <a:r>
                  <a:rPr lang="fr-FR" sz="2000" dirty="0">
                    <a:solidFill>
                      <a:schemeClr val="tx2"/>
                    </a:solidFill>
                  </a:rPr>
                  <a:t> of states </a:t>
                </a:r>
                <a:r>
                  <a:rPr lang="en-US" sz="2000" dirty="0">
                    <a:solidFill>
                      <a:schemeClr val="tx2"/>
                    </a:solidFill>
                  </a:rPr>
                  <a:t>with</a:t>
                </a:r>
                <a:r>
                  <a:rPr lang="fr-FR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>
                    <a:solidFill>
                      <a:schemeClr val="tx2"/>
                    </a:solidFill>
                  </a:rPr>
                  <a:t>different</a:t>
                </a:r>
                <a:r>
                  <a:rPr lang="fr-FR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>
                    <a:solidFill>
                      <a:schemeClr val="tx2"/>
                    </a:solidFill>
                  </a:rPr>
                  <a:t>number</a:t>
                </a:r>
                <a:r>
                  <a:rPr lang="fr-FR" sz="2000" dirty="0">
                    <a:solidFill>
                      <a:schemeClr val="tx2"/>
                    </a:solidFill>
                  </a:rPr>
                  <a:t> of pairs. </a:t>
                </a:r>
              </a:p>
              <a:p>
                <a:endParaRPr lang="en-US" sz="2000" dirty="0">
                  <a:solidFill>
                    <a:schemeClr val="tx2"/>
                  </a:solidFill>
                </a:endParaRPr>
              </a:p>
              <a:p>
                <a:r>
                  <a:rPr lang="en-US" sz="2000" dirty="0">
                    <a:solidFill>
                      <a:schemeClr val="tx2"/>
                    </a:solidFill>
                  </a:rPr>
                  <a:t>Circuit:</a:t>
                </a:r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C8FCBFD5-0F3B-48E4-A3AF-82CDC0F127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4" y="1650577"/>
                <a:ext cx="11084052" cy="4366930"/>
              </a:xfrm>
              <a:blipFill>
                <a:blip r:embed="rId2"/>
                <a:stretch>
                  <a:fillRect l="-550" t="-13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4" name="Picture 10">
            <a:extLst>
              <a:ext uri="{FF2B5EF4-FFF2-40B4-BE49-F238E27FC236}">
                <a16:creationId xmlns:a16="http://schemas.microsoft.com/office/drawing/2014/main" id="{C35E5E95-AE7B-4740-93A7-827DCAED5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832" y="5050693"/>
            <a:ext cx="4482255" cy="140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894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FCBFD5-0F3B-48E4-A3AF-82CDC0F12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4" y="1633644"/>
            <a:ext cx="10177132" cy="436693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tx2"/>
                </a:solidFill>
              </a:rPr>
              <a:t>fd</a:t>
            </a:r>
            <a:endParaRPr lang="en-US" dirty="0">
              <a:solidFill>
                <a:schemeClr val="tx2"/>
              </a:solidFill>
            </a:endParaRPr>
          </a:p>
          <a:p>
            <a:endParaRPr lang="en-US" sz="18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Espace réservé du contenu 2">
                <a:extLst>
                  <a:ext uri="{FF2B5EF4-FFF2-40B4-BE49-F238E27FC236}">
                    <a16:creationId xmlns:a16="http://schemas.microsoft.com/office/drawing/2014/main" id="{B4BD5582-E7E0-4508-A919-3DEDEA1516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3394" y="1375272"/>
                <a:ext cx="10945212" cy="4642235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313E48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313E48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313E48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313E48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sz="1400" dirty="0">
                  <a:solidFill>
                    <a:schemeClr val="tx2"/>
                  </a:solidFill>
                </a:endParaRPr>
              </a:p>
              <a:p>
                <a:r>
                  <a:rPr lang="en-US" sz="1800" dirty="0">
                    <a:solidFill>
                      <a:schemeClr val="tx2"/>
                    </a:solidFill>
                  </a:rPr>
                  <a:t>Quantum Phase Estimation (QPE)</a:t>
                </a:r>
                <a:r>
                  <a:rPr lang="en-US" sz="1800" spc="1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→</a:t>
                </a:r>
                <a:r>
                  <a:rPr lang="en-US" sz="1800" dirty="0">
                    <a:solidFill>
                      <a:schemeClr val="tx2"/>
                    </a:solidFill>
                  </a:rPr>
                  <a:t> eigenvalues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solidFill>
                      <a:schemeClr val="tx2"/>
                    </a:solidFill>
                  </a:rPr>
                  <a:t> and eigenstates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fr-FR" sz="1800" dirty="0">
                    <a:solidFill>
                      <a:schemeClr val="tx2"/>
                    </a:solidFill>
                  </a:rPr>
                  <a:t>:</a:t>
                </a:r>
              </a:p>
              <a:p>
                <a:pPr marL="0" indent="0">
                  <a:buNone/>
                </a:pPr>
                <a:endParaRPr lang="en-US" sz="1800" b="0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chemeClr val="tx2"/>
                    </a:solidFill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acc>
                      <m:accPr>
                        <m:chr m:val="⃗"/>
                        <m:ctrlPr>
                          <a:rPr lang="en-US" sz="2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0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2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→|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sz="2400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tx2"/>
                    </a:solidFill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begChr m:val="|"/>
                        <m:endChr m:val="⟩"/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  <m:d>
                      <m:dPr>
                        <m:begChr m:val="|"/>
                        <m:endChr m:val="⟩"/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sz="1800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chemeClr val="tx2"/>
                  </a:solidFill>
                </a:endParaRPr>
              </a:p>
              <a:p>
                <a:r>
                  <a:rPr lang="en-US" sz="1800" dirty="0">
                    <a:solidFill>
                      <a:schemeClr val="tx2"/>
                    </a:solidFill>
                  </a:rPr>
                  <a:t>Projection:</a:t>
                </a:r>
              </a:p>
              <a:p>
                <a:endParaRPr lang="en-US" sz="1800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,…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𝑄𝑃𝐸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,|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5" name="Espace réservé du contenu 2">
                <a:extLst>
                  <a:ext uri="{FF2B5EF4-FFF2-40B4-BE49-F238E27FC236}">
                    <a16:creationId xmlns:a16="http://schemas.microsoft.com/office/drawing/2014/main" id="{B4BD5582-E7E0-4508-A919-3DEDEA151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4" y="1375272"/>
                <a:ext cx="10945212" cy="4642235"/>
              </a:xfrm>
              <a:prstGeom prst="rect">
                <a:avLst/>
              </a:prstGeom>
              <a:blipFill>
                <a:blip r:embed="rId2"/>
                <a:stretch>
                  <a:fillRect l="-33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re 1">
            <a:extLst>
              <a:ext uri="{FF2B5EF4-FFF2-40B4-BE49-F238E27FC236}">
                <a16:creationId xmlns:a16="http://schemas.microsoft.com/office/drawing/2014/main" id="{595C61E0-766C-4B59-B592-6D1F58664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5" y="618516"/>
            <a:ext cx="10177131" cy="562074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Projection on a fixed number of particles</a:t>
            </a:r>
            <a:endParaRPr lang="fr-FR" sz="3200" dirty="0">
              <a:solidFill>
                <a:schemeClr val="tx1"/>
              </a:solidFill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22D16E17-15EE-4116-968D-47C032867463}"/>
              </a:ext>
            </a:extLst>
          </p:cNvPr>
          <p:cNvGrpSpPr/>
          <p:nvPr/>
        </p:nvGrpSpPr>
        <p:grpSpPr>
          <a:xfrm>
            <a:off x="6096000" y="2144414"/>
            <a:ext cx="5472606" cy="2662048"/>
            <a:chOff x="6593929" y="3007570"/>
            <a:chExt cx="5058791" cy="2475158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CB14D62B-B055-4140-842C-FAF82EFFD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3929" y="3007570"/>
              <a:ext cx="5058791" cy="2304337"/>
            </a:xfrm>
            <a:prstGeom prst="rect">
              <a:avLst/>
            </a:prstGeom>
          </p:spPr>
        </p:pic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9B146E1C-6FA0-47A5-8A83-FFC38A10A8C8}"/>
                </a:ext>
              </a:extLst>
            </p:cNvPr>
            <p:cNvSpPr txBox="1"/>
            <p:nvPr/>
          </p:nvSpPr>
          <p:spPr>
            <a:xfrm>
              <a:off x="7544205" y="5328840"/>
              <a:ext cx="3158237" cy="153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" dirty="0">
                  <a:solidFill>
                    <a:srgbClr val="313E48"/>
                  </a:solidFill>
                </a:rPr>
                <a:t>https://www.swissquantumhub.com/quantum-supremacy-quantum-hybrid-hhl-algorithm-for-solving-a-system-of-linear-equation/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051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498E15-7180-4D63-B11B-6109C38E3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5" y="618516"/>
            <a:ext cx="10177131" cy="562074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Variational Quantum </a:t>
            </a:r>
            <a:r>
              <a:rPr lang="en-US" sz="3200" dirty="0" err="1">
                <a:solidFill>
                  <a:schemeClr val="tx1"/>
                </a:solidFill>
              </a:rPr>
              <a:t>Eigensolver</a:t>
            </a:r>
            <a:r>
              <a:rPr lang="en-US" sz="3200" dirty="0">
                <a:solidFill>
                  <a:schemeClr val="tx1"/>
                </a:solidFill>
              </a:rPr>
              <a:t> (VQE)</a:t>
            </a:r>
            <a:endParaRPr lang="fr-FR" sz="3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C8FCBFD5-0F3B-48E4-A3AF-82CDC0F127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3394" y="1650577"/>
                <a:ext cx="10177132" cy="4366930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Hamiltonian decomposition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.</a:t>
                </a:r>
              </a:p>
              <a:p>
                <a:endParaRPr lang="en-US" dirty="0">
                  <a:solidFill>
                    <a:schemeClr val="tx2"/>
                  </a:solidFill>
                </a:endParaRPr>
              </a:p>
              <a:p>
                <a:r>
                  <a:rPr lang="en-US" dirty="0">
                    <a:solidFill>
                      <a:schemeClr val="tx2"/>
                    </a:solidFill>
                  </a:rPr>
                  <a:t>VQE:</a:t>
                </a:r>
              </a:p>
              <a:p>
                <a:endParaRPr lang="en-US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C8FCBFD5-0F3B-48E4-A3AF-82CDC0F127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4" y="1650577"/>
                <a:ext cx="10177132" cy="4366930"/>
              </a:xfrm>
              <a:blipFill>
                <a:blip r:embed="rId2"/>
                <a:stretch>
                  <a:fillRect l="-1078" t="-25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 descr="The world&amp;#39;s fastest supercomputer is back in America - The Verge">
            <a:extLst>
              <a:ext uri="{FF2B5EF4-FFF2-40B4-BE49-F238E27FC236}">
                <a16:creationId xmlns:a16="http://schemas.microsoft.com/office/drawing/2014/main" id="{30299984-B726-4F48-B128-9F99E917BF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9" t="-800" r="24850" b="1756"/>
          <a:stretch/>
        </p:blipFill>
        <p:spPr bwMode="auto">
          <a:xfrm>
            <a:off x="689971" y="3449004"/>
            <a:ext cx="2568167" cy="255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s the U.S. Lagging in the Quest for Quantum Computing? - Scientific  American">
            <a:extLst>
              <a:ext uri="{FF2B5EF4-FFF2-40B4-BE49-F238E27FC236}">
                <a16:creationId xmlns:a16="http://schemas.microsoft.com/office/drawing/2014/main" id="{2060A74A-C036-45D7-8054-C12D6378C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535" y="3447110"/>
            <a:ext cx="1678885" cy="256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08462FC0-BCC4-4D2B-A8C9-DFE24574CB19}"/>
                  </a:ext>
                </a:extLst>
              </p:cNvPr>
              <p:cNvSpPr txBox="1"/>
              <p:nvPr/>
            </p:nvSpPr>
            <p:spPr>
              <a:xfrm>
                <a:off x="7364881" y="3540770"/>
                <a:ext cx="9076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fr-FR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08462FC0-BCC4-4D2B-A8C9-DFE24574C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4881" y="3540770"/>
                <a:ext cx="907684" cy="276999"/>
              </a:xfrm>
              <a:prstGeom prst="rect">
                <a:avLst/>
              </a:prstGeom>
              <a:blipFill>
                <a:blip r:embed="rId5"/>
                <a:stretch>
                  <a:fillRect l="-8054" r="-8725" b="-4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8C362180-2E38-4AE1-B923-764FC75731E1}"/>
                  </a:ext>
                </a:extLst>
              </p:cNvPr>
              <p:cNvSpPr txBox="1"/>
              <p:nvPr/>
            </p:nvSpPr>
            <p:spPr>
              <a:xfrm>
                <a:off x="7364881" y="4617871"/>
                <a:ext cx="567207" cy="13849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tx2"/>
                  </a:solidFill>
                </a:endParaRPr>
              </a:p>
              <a:p>
                <a:pPr algn="ctr"/>
                <a:endParaRPr lang="en-US" b="0" dirty="0">
                  <a:solidFill>
                    <a:schemeClr val="tx2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  <m:r>
                            <a:rPr lang="en-US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</m:d>
                    </m:oMath>
                  </m:oMathPara>
                </a14:m>
                <a:endParaRPr lang="fr-FR" dirty="0">
                  <a:solidFill>
                    <a:schemeClr val="tx2"/>
                  </a:solidFill>
                </a:endParaRPr>
              </a:p>
              <a:p>
                <a:pPr algn="ctr"/>
                <a:endParaRPr lang="en-US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b="0" dirty="0">
                    <a:solidFill>
                      <a:schemeClr val="tx2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fr-FR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 </a:t>
                </a:r>
                <a:endParaRPr lang="en-US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8C362180-2E38-4AE1-B923-764FC7573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4881" y="4617871"/>
                <a:ext cx="567207" cy="1384995"/>
              </a:xfrm>
              <a:prstGeom prst="rect">
                <a:avLst/>
              </a:prstGeom>
              <a:blipFill>
                <a:blip r:embed="rId6"/>
                <a:stretch>
                  <a:fillRect r="-655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lèche : bas 6">
            <a:extLst>
              <a:ext uri="{FF2B5EF4-FFF2-40B4-BE49-F238E27FC236}">
                <a16:creationId xmlns:a16="http://schemas.microsoft.com/office/drawing/2014/main" id="{042EBB8D-EBBD-420A-AA5C-D895151547DB}"/>
              </a:ext>
            </a:extLst>
          </p:cNvPr>
          <p:cNvSpPr/>
          <p:nvPr/>
        </p:nvSpPr>
        <p:spPr>
          <a:xfrm>
            <a:off x="7699296" y="4089400"/>
            <a:ext cx="259080" cy="421640"/>
          </a:xfrm>
          <a:prstGeom prst="downArrow">
            <a:avLst/>
          </a:prstGeom>
          <a:solidFill>
            <a:schemeClr val="tx1">
              <a:lumMod val="90000"/>
              <a:lumOff val="1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1FE65236-71B6-4EA9-8C4B-916E2A29B000}"/>
                  </a:ext>
                </a:extLst>
              </p:cNvPr>
              <p:cNvSpPr txBox="1"/>
              <p:nvPr/>
            </p:nvSpPr>
            <p:spPr>
              <a:xfrm>
                <a:off x="3436973" y="5734826"/>
                <a:ext cx="23042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1FE65236-71B6-4EA9-8C4B-916E2A29B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973" y="5734826"/>
                <a:ext cx="2304285" cy="276999"/>
              </a:xfrm>
              <a:prstGeom prst="rect">
                <a:avLst/>
              </a:prstGeom>
              <a:blipFill>
                <a:blip r:embed="rId7"/>
                <a:stretch>
                  <a:fillRect r="-265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lèche : bas 11">
            <a:extLst>
              <a:ext uri="{FF2B5EF4-FFF2-40B4-BE49-F238E27FC236}">
                <a16:creationId xmlns:a16="http://schemas.microsoft.com/office/drawing/2014/main" id="{75360E74-F1F3-4AC6-99BE-F683426CA635}"/>
              </a:ext>
            </a:extLst>
          </p:cNvPr>
          <p:cNvSpPr/>
          <p:nvPr/>
        </p:nvSpPr>
        <p:spPr>
          <a:xfrm rot="10800000">
            <a:off x="4459575" y="5039252"/>
            <a:ext cx="259080" cy="421640"/>
          </a:xfrm>
          <a:prstGeom prst="downArrow">
            <a:avLst/>
          </a:prstGeom>
          <a:solidFill>
            <a:schemeClr val="tx1">
              <a:lumMod val="90000"/>
              <a:lumOff val="1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58EBD3C6-5E2C-49C9-96DB-E01BD3242197}"/>
                  </a:ext>
                </a:extLst>
              </p:cNvPr>
              <p:cNvSpPr txBox="1"/>
              <p:nvPr/>
            </p:nvSpPr>
            <p:spPr>
              <a:xfrm>
                <a:off x="4330872" y="4665759"/>
                <a:ext cx="5164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58EBD3C6-5E2C-49C9-96DB-E01BD3242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872" y="4665759"/>
                <a:ext cx="516487" cy="276999"/>
              </a:xfrm>
              <a:prstGeom prst="rect">
                <a:avLst/>
              </a:prstGeom>
              <a:blipFill>
                <a:blip r:embed="rId8"/>
                <a:stretch>
                  <a:fillRect b="-108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lèche : bas 14">
            <a:extLst>
              <a:ext uri="{FF2B5EF4-FFF2-40B4-BE49-F238E27FC236}">
                <a16:creationId xmlns:a16="http://schemas.microsoft.com/office/drawing/2014/main" id="{0948D1BC-B2DB-4A67-AC0A-CCC314ED8583}"/>
              </a:ext>
            </a:extLst>
          </p:cNvPr>
          <p:cNvSpPr/>
          <p:nvPr/>
        </p:nvSpPr>
        <p:spPr>
          <a:xfrm rot="10800000">
            <a:off x="4459575" y="4056231"/>
            <a:ext cx="259080" cy="421640"/>
          </a:xfrm>
          <a:prstGeom prst="downArrow">
            <a:avLst/>
          </a:prstGeom>
          <a:solidFill>
            <a:schemeClr val="tx1">
              <a:lumMod val="90000"/>
              <a:lumOff val="1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D58F2841-40A9-4AA6-AC50-6300D77CBE89}"/>
                  </a:ext>
                </a:extLst>
              </p:cNvPr>
              <p:cNvSpPr txBox="1"/>
              <p:nvPr/>
            </p:nvSpPr>
            <p:spPr>
              <a:xfrm>
                <a:off x="4399799" y="3540770"/>
                <a:ext cx="3786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D58F2841-40A9-4AA6-AC50-6300D77CB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799" y="3540770"/>
                <a:ext cx="378629" cy="276999"/>
              </a:xfrm>
              <a:prstGeom prst="rect">
                <a:avLst/>
              </a:prstGeom>
              <a:blipFill>
                <a:blip r:embed="rId9"/>
                <a:stretch>
                  <a:fillRect l="-22581" r="-20968" b="-422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lèche : bas 16">
            <a:extLst>
              <a:ext uri="{FF2B5EF4-FFF2-40B4-BE49-F238E27FC236}">
                <a16:creationId xmlns:a16="http://schemas.microsoft.com/office/drawing/2014/main" id="{8F700313-8BD5-49F2-BBB3-4A258BE1C0E4}"/>
              </a:ext>
            </a:extLst>
          </p:cNvPr>
          <p:cNvSpPr/>
          <p:nvPr/>
        </p:nvSpPr>
        <p:spPr>
          <a:xfrm rot="16200000">
            <a:off x="6250819" y="3493413"/>
            <a:ext cx="259080" cy="421640"/>
          </a:xfrm>
          <a:prstGeom prst="downArrow">
            <a:avLst/>
          </a:prstGeom>
          <a:solidFill>
            <a:schemeClr val="tx1">
              <a:lumMod val="90000"/>
              <a:lumOff val="1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 : bas 17">
            <a:extLst>
              <a:ext uri="{FF2B5EF4-FFF2-40B4-BE49-F238E27FC236}">
                <a16:creationId xmlns:a16="http://schemas.microsoft.com/office/drawing/2014/main" id="{5330AC4E-A252-4B38-B95F-44A449D292EF}"/>
              </a:ext>
            </a:extLst>
          </p:cNvPr>
          <p:cNvSpPr/>
          <p:nvPr/>
        </p:nvSpPr>
        <p:spPr>
          <a:xfrm rot="5400000">
            <a:off x="6258600" y="5662506"/>
            <a:ext cx="259080" cy="421640"/>
          </a:xfrm>
          <a:prstGeom prst="downArrow">
            <a:avLst/>
          </a:prstGeom>
          <a:solidFill>
            <a:schemeClr val="tx1">
              <a:lumMod val="90000"/>
              <a:lumOff val="1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3413F2-B55E-4E96-91AA-C96ABED0626E}"/>
              </a:ext>
            </a:extLst>
          </p:cNvPr>
          <p:cNvSpPr/>
          <p:nvPr/>
        </p:nvSpPr>
        <p:spPr>
          <a:xfrm>
            <a:off x="623394" y="3286760"/>
            <a:ext cx="5383039" cy="287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48B4B21-7638-42CE-8652-6A52F1B3E4F6}"/>
              </a:ext>
            </a:extLst>
          </p:cNvPr>
          <p:cNvSpPr/>
          <p:nvPr/>
        </p:nvSpPr>
        <p:spPr>
          <a:xfrm>
            <a:off x="6770159" y="3281098"/>
            <a:ext cx="4030367" cy="287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59F3C91-E21B-455A-B312-B5DF9F47A295}"/>
              </a:ext>
            </a:extLst>
          </p:cNvPr>
          <p:cNvSpPr txBox="1"/>
          <p:nvPr/>
        </p:nvSpPr>
        <p:spPr>
          <a:xfrm>
            <a:off x="715076" y="6002866"/>
            <a:ext cx="2550698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" dirty="0">
                <a:solidFill>
                  <a:srgbClr val="313E48"/>
                </a:solidFill>
              </a:rPr>
              <a:t>https://www.theverge.com/circuitbreaker/2018/6/12/17453918/ibm-summit-worlds-fastest-supercomputer-america-department-of-energy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5D7C985-311E-437D-AB0B-1B61105773FB}"/>
              </a:ext>
            </a:extLst>
          </p:cNvPr>
          <p:cNvSpPr txBox="1"/>
          <p:nvPr/>
        </p:nvSpPr>
        <p:spPr>
          <a:xfrm>
            <a:off x="8880097" y="5987795"/>
            <a:ext cx="183575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00" dirty="0">
                <a:solidFill>
                  <a:srgbClr val="313E48"/>
                </a:solidFill>
              </a:rPr>
              <a:t>https://pulsenews.co.kr/view.php?year=2019&amp;no=321975</a:t>
            </a:r>
          </a:p>
        </p:txBody>
      </p:sp>
    </p:spTree>
    <p:extLst>
      <p:ext uri="{BB962C8B-B14F-4D97-AF65-F5344CB8AC3E}">
        <p14:creationId xmlns:p14="http://schemas.microsoft.com/office/powerpoint/2010/main" val="1063308241"/>
      </p:ext>
    </p:extLst>
  </p:cSld>
  <p:clrMapOvr>
    <a:masterClrMapping/>
  </p:clrMapOvr>
</p:sld>
</file>

<file path=ppt/theme/theme1.xml><?xml version="1.0" encoding="utf-8"?>
<a:theme xmlns:a="http://schemas.openxmlformats.org/drawingml/2006/main" name="1_UPSACLAY">
  <a:themeElements>
    <a:clrScheme name="UPSACLAY">
      <a:dk1>
        <a:srgbClr val="63003C"/>
      </a:dk1>
      <a:lt1>
        <a:srgbClr val="FFFFFF"/>
      </a:lt1>
      <a:dk2>
        <a:srgbClr val="303E48"/>
      </a:dk2>
      <a:lt2>
        <a:srgbClr val="BDC4BC"/>
      </a:lt2>
      <a:accent1>
        <a:srgbClr val="DA5200"/>
      </a:accent1>
      <a:accent2>
        <a:srgbClr val="006996"/>
      </a:accent2>
      <a:accent3>
        <a:srgbClr val="FFFFFF"/>
      </a:accent3>
      <a:accent4>
        <a:srgbClr val="86B700"/>
      </a:accent4>
      <a:accent5>
        <a:srgbClr val="464595"/>
      </a:accent5>
      <a:accent6>
        <a:srgbClr val="80143C"/>
      </a:accent6>
      <a:hlink>
        <a:srgbClr val="63003C"/>
      </a:hlink>
      <a:folHlink>
        <a:srgbClr val="B8ACD7"/>
      </a:folHlink>
    </a:clrScheme>
    <a:fontScheme name="Université Paris-Saclay">
      <a:majorFont>
        <a:latin typeface="Open Sans"/>
        <a:ea typeface=""/>
        <a:cs typeface="Arial Unicode MS"/>
      </a:majorFont>
      <a:minorFont>
        <a:latin typeface="Open Sans"/>
        <a:ea typeface=""/>
        <a:cs typeface="Arial Unicode MS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 refaire" id="{94AEBCF8-AF65-4DB5-B259-1F3F1BE73777}" vid="{6FB0EB57-A501-4BEC-859A-9BC2B4F2B6C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5468</TotalTime>
  <Words>738</Words>
  <Application>Microsoft Office PowerPoint</Application>
  <PresentationFormat>Grand écran</PresentationFormat>
  <Paragraphs>179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Arial</vt:lpstr>
      <vt:lpstr>Arial Unicode MS</vt:lpstr>
      <vt:lpstr>Calibri</vt:lpstr>
      <vt:lpstr>Cambria Math</vt:lpstr>
      <vt:lpstr>Open Sans</vt:lpstr>
      <vt:lpstr>Times New Roman</vt:lpstr>
      <vt:lpstr>1_UPSACLAY</vt:lpstr>
      <vt:lpstr>Some aspects of simulation of complex many-body systems on quantum computers </vt:lpstr>
      <vt:lpstr>1. Introduction</vt:lpstr>
      <vt:lpstr>What does a many-body problem look like?</vt:lpstr>
      <vt:lpstr>Why solve many-body problems with quantum computers?</vt:lpstr>
      <vt:lpstr>Problematics</vt:lpstr>
      <vt:lpstr>2. Ansatzes</vt:lpstr>
      <vt:lpstr>Bardeen–Cooper–Schrieffer(BCS) ansatz</vt:lpstr>
      <vt:lpstr>Projection on a fixed number of particles</vt:lpstr>
      <vt:lpstr>Variational Quantum Eigensolver (VQE)</vt:lpstr>
      <vt:lpstr>Quantum-Projection After Variation (Q-PAV)  and Quantum-Variation After Projection (Q-VAP)</vt:lpstr>
      <vt:lpstr>3. Post-processing</vt:lpstr>
      <vt:lpstr>Quantum Phase Estimation(QPE) for Hamiltonians Hamiltonian Phase Estimation</vt:lpstr>
      <vt:lpstr>Quantum Krylov</vt:lpstr>
      <vt:lpstr>Rodeo algorithm</vt:lpstr>
      <vt:lpstr>Conclusions</vt:lpstr>
      <vt:lpstr>Questions ?</vt:lpstr>
      <vt:lpstr>Measurement-Based Quantum Computing(MBQC)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Virginie Paris</dc:creator>
  <cp:lastModifiedBy>Edgar-Andres Ruiz-Guzman</cp:lastModifiedBy>
  <cp:revision>246</cp:revision>
  <dcterms:created xsi:type="dcterms:W3CDTF">2020-02-07T10:36:28Z</dcterms:created>
  <dcterms:modified xsi:type="dcterms:W3CDTF">2022-05-31T11:58:00Z</dcterms:modified>
</cp:coreProperties>
</file>