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276" r:id="rId3"/>
    <p:sldId id="302" r:id="rId4"/>
    <p:sldId id="303" r:id="rId5"/>
    <p:sldId id="260" r:id="rId6"/>
    <p:sldId id="262" r:id="rId7"/>
    <p:sldId id="304" r:id="rId8"/>
    <p:sldId id="305" r:id="rId9"/>
    <p:sldId id="307" r:id="rId10"/>
    <p:sldId id="308" r:id="rId11"/>
    <p:sldId id="313" r:id="rId12"/>
    <p:sldId id="282" r:id="rId13"/>
    <p:sldId id="284" r:id="rId14"/>
    <p:sldId id="265" r:id="rId15"/>
    <p:sldId id="266" r:id="rId16"/>
    <p:sldId id="267" r:id="rId17"/>
    <p:sldId id="268" r:id="rId18"/>
    <p:sldId id="269" r:id="rId19"/>
    <p:sldId id="327" r:id="rId20"/>
    <p:sldId id="328" r:id="rId21"/>
    <p:sldId id="318" r:id="rId22"/>
    <p:sldId id="319" r:id="rId23"/>
    <p:sldId id="320" r:id="rId24"/>
    <p:sldId id="264" r:id="rId25"/>
    <p:sldId id="323" r:id="rId26"/>
    <p:sldId id="321" r:id="rId27"/>
    <p:sldId id="325" r:id="rId28"/>
    <p:sldId id="314" r:id="rId29"/>
    <p:sldId id="322" r:id="rId30"/>
    <p:sldId id="324" r:id="rId31"/>
    <p:sldId id="326" r:id="rId32"/>
    <p:sldId id="274" r:id="rId33"/>
    <p:sldId id="278" r:id="rId34"/>
    <p:sldId id="281" r:id="rId35"/>
    <p:sldId id="280" r:id="rId3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75"/>
    <a:srgbClr val="FDF3ED"/>
    <a:srgbClr val="C7D5ED"/>
    <a:srgbClr val="F6F8FC"/>
    <a:srgbClr val="EBF0F9"/>
    <a:srgbClr val="FF2525"/>
    <a:srgbClr val="F7C4A1"/>
    <a:srgbClr val="1FB130"/>
    <a:srgbClr val="157926"/>
    <a:srgbClr val="FE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3" autoAdjust="0"/>
  </p:normalViewPr>
  <p:slideViewPr>
    <p:cSldViewPr snapToGrid="0">
      <p:cViewPr varScale="1">
        <p:scale>
          <a:sx n="92" d="100"/>
          <a:sy n="92" d="100"/>
        </p:scale>
        <p:origin x="2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F25D67-D735-4595-B785-D22573F54E7C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487A40E-E462-41BE-9EBD-8150A376E7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0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|cos </a:t>
            </a:r>
            <a:r>
              <a:rPr lang="el-GR" b="1" i="1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θ</a:t>
            </a:r>
            <a:r>
              <a:rPr lang="en-GB" b="1" i="1" dirty="0"/>
              <a:t>*| </a:t>
            </a:r>
            <a:r>
              <a:rPr lang="en-GB" dirty="0"/>
              <a:t>seems to be the most interesting and practical observable to compare runs, as it keeps a sufficient cross-section in each bin (e.g. this is not the case for m</a:t>
            </a:r>
            <a:r>
              <a:rPr lang="en-GB" baseline="-25000" dirty="0"/>
              <a:t>4l</a:t>
            </a:r>
            <a:r>
              <a:rPr lang="en-GB" dirty="0"/>
              <a:t>), while having different-looking profiles for each operators.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9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0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9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2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5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this will need to be tested, validated and benchmarked.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7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9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A40E-E462-41BE-9EBD-8150A376E7E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5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_un </a:t>
            </a:r>
            <a:r>
              <a:rPr lang="en-GB" dirty="0" err="1"/>
              <a:t>opérateur</a:t>
            </a:r>
            <a:r>
              <a:rPr lang="en-GB" dirty="0"/>
              <a:t>, </a:t>
            </a:r>
            <a:r>
              <a:rPr lang="en-GB" dirty="0" err="1"/>
              <a:t>tous</a:t>
            </a:r>
            <a:r>
              <a:rPr lang="en-GB" dirty="0"/>
              <a:t> les variables</a:t>
            </a:r>
          </a:p>
          <a:p>
            <a:r>
              <a:rPr lang="en-GB" dirty="0"/>
              <a:t>_</a:t>
            </a:r>
            <a:r>
              <a:rPr lang="en-GB" dirty="0" err="1"/>
              <a:t>une</a:t>
            </a:r>
            <a:r>
              <a:rPr lang="en-GB" dirty="0"/>
              <a:t> variable,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opérateurs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A8B1-919C-4F02-A85E-C655124C03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0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_un </a:t>
            </a:r>
            <a:r>
              <a:rPr lang="en-GB" dirty="0" err="1"/>
              <a:t>opérateur</a:t>
            </a:r>
            <a:r>
              <a:rPr lang="en-GB" dirty="0"/>
              <a:t>, </a:t>
            </a:r>
            <a:r>
              <a:rPr lang="en-GB" dirty="0" err="1"/>
              <a:t>tous</a:t>
            </a:r>
            <a:r>
              <a:rPr lang="en-GB" dirty="0"/>
              <a:t> les variables</a:t>
            </a:r>
          </a:p>
          <a:p>
            <a:r>
              <a:rPr lang="en-GB" dirty="0"/>
              <a:t>_</a:t>
            </a:r>
            <a:r>
              <a:rPr lang="en-GB" dirty="0" err="1"/>
              <a:t>une</a:t>
            </a:r>
            <a:r>
              <a:rPr lang="en-GB" dirty="0"/>
              <a:t> variable,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opérateurs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A8B1-919C-4F02-A85E-C655124C03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9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_un </a:t>
            </a:r>
            <a:r>
              <a:rPr lang="en-GB" dirty="0" err="1"/>
              <a:t>opérateur</a:t>
            </a:r>
            <a:r>
              <a:rPr lang="en-GB" dirty="0"/>
              <a:t>, </a:t>
            </a:r>
            <a:r>
              <a:rPr lang="en-GB" dirty="0" err="1"/>
              <a:t>tous</a:t>
            </a:r>
            <a:r>
              <a:rPr lang="en-GB" dirty="0"/>
              <a:t> les variables</a:t>
            </a:r>
          </a:p>
          <a:p>
            <a:r>
              <a:rPr lang="en-GB" dirty="0"/>
              <a:t>_</a:t>
            </a:r>
            <a:r>
              <a:rPr lang="en-GB" dirty="0" err="1"/>
              <a:t>une</a:t>
            </a:r>
            <a:r>
              <a:rPr lang="en-GB" dirty="0"/>
              <a:t> variable,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opérateurs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A8B1-919C-4F02-A85E-C655124C03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7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6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9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5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5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Dimensionality curse: coined by Richard Bellman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204C4-3446-4A88-BC8C-EA73653B6F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4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AEB9C-98B0-498F-8038-FD163236C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B90D1F-0B08-466B-A9C7-B0D86E095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15DDD-5227-4923-855A-D1B3696B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DE73-480F-480D-97EB-7A6A4745D3DF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FDB0E3-F56A-4724-B649-E88AE729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5880A-09C6-43F3-8347-BBE9EEF6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5D494-302B-4B7E-A66E-EE5FAB28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0F95CA-99AA-4D56-BFB4-4311571E2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847C91-2859-4B97-9CE2-259CAF1C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AA34-E374-4622-8B9B-D92D0EE816D3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44C32-9E01-458B-A1FF-534DA617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E49E7E-FAAA-4269-9ED5-5D612291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7344FA-68F8-4CFD-9987-6B6A55B01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ACED39-1C0E-4075-820F-36B662DB6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2CB341-395D-4121-8DF3-F2714A3C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36D3-BA67-4DE1-92D7-492BAFE8B685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6B568-9BE0-46DC-8655-88FD4865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6F79C-59B3-44C3-AA94-6A9BFE95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A6098-ED9D-4CDF-867A-2D90D9BC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E6B1B-9BE0-414F-AA9A-E6773000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7B664-20CE-47E8-B811-F540A5B5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EBBB-64B7-409B-A859-1D7E5D7A1B70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6DAEE-92E4-421F-BEBC-5BD67B3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2B8891-8C36-4A13-9677-AEA99EC0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12ECA-7D7F-4424-9A84-4D7C4B22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4ABA1E-5F6B-45C7-9E4B-BD98CD8B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AEE08-0AC1-4CDE-AAD6-7C02B512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63E4-FA95-4E8D-96AD-AF5B6639DEA8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2B4A99-1CE7-4776-BA0C-A274317F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457DCD-EC84-47DD-91CC-163C280C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C38BB-F376-4DE3-8629-06D1B06D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0DB50A-A288-447D-A689-FADBFBF16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928300-49A6-4CED-8086-4573A3E8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3F9397-6060-492E-BD63-71529C02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403F-3AAA-42C0-83CA-FC5489D5396D}" type="datetime1">
              <a:rPr lang="en-GB" smtClean="0"/>
              <a:t>07/06/2022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E51495-733F-4490-82CC-57CC33F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A89A55-505E-40D7-AF4F-C3ADD265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3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92D14-E0CF-4F68-B7B0-2B6F79F6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A8C8E5-C925-4850-A231-E3DF136D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083672-2B69-485B-9428-10E095D1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F1E43A-BD7C-41EF-9E41-8B807FCC9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E359F7-0E56-4B01-BF4E-7E3B2D071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16C844-F8EB-48B1-8F30-91523311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B4B-DFFD-4D8C-9653-23B9EB1E16EE}" type="datetime1">
              <a:rPr lang="en-GB" smtClean="0"/>
              <a:t>07/06/2022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DFCC08-8DEF-4DF7-9FBF-1074D456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C41463-C172-49A4-8729-4EBADDB8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7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74721-897B-4D82-B008-90E71741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DE4C72-03B3-4D4C-84D5-08D56481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55E6-CC92-4D9B-B946-0B2D4651CAE2}" type="datetime1">
              <a:rPr lang="en-GB" smtClean="0"/>
              <a:t>07/06/2022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08D4A2-7997-452C-93F0-6BE145C3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DEA6C8-34E9-4740-B758-13D969EA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9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ACB129-749D-443C-9B0E-F93CADFE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7719-D40D-4ACC-A596-13306B819552}" type="datetime1">
              <a:rPr lang="en-GB" smtClean="0"/>
              <a:t>07/06/2022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984B77-20B9-420A-9322-1D52B107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020BC1-17C5-4C1B-B2C5-14E1A2F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9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DB5B5-C6A0-47F6-B1F6-F10CA4A3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3F45D-810D-4A59-AAB3-50631EEA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2BBDF9-9B36-496B-B8EE-89DBD361C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688330-08E1-4426-AEC2-931EBD16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FEC0-0CED-4DC0-B27F-6F36A329E1F3}" type="datetime1">
              <a:rPr lang="en-GB" smtClean="0"/>
              <a:t>07/06/2022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776A75-02B9-46EE-BFF5-0A942EEC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27EC4A-88C9-43E4-BFE4-C98E7969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0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10993-A9CA-4138-A865-06A9C51C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E404F8-9AB2-4CCE-BB31-05E27C0D5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6CF97E-9876-400C-8117-14E75E794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CAEDD0-F077-44B8-B58B-C3ED680A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8D42-BDCE-486C-A53C-16CB3BD05636}" type="datetime1">
              <a:rPr lang="en-GB" smtClean="0"/>
              <a:t>07/06/2022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B0322D-48C9-437E-B324-657DF517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3DCF6-73A8-4AE8-A65E-168F7AED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5E7F2D-D538-4A78-8C11-EA9CF143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41BFAA-0FAE-4E55-8A24-FC196C86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B45EF-980C-4DBB-B8D1-BF4B7D1D3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4D38-31AD-47FD-B659-95A965FD1219}" type="datetime1">
              <a:rPr lang="en-GB" smtClean="0"/>
              <a:t>07/06/2022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3F7A1-8BD2-4439-824D-AF8EECBA3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A2BDDA-1FEA-447A-838B-80EA804CA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ED4B-A692-4781-8091-262E109F33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8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001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6.480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1.408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141CD-B7A6-4538-8072-3E5FA600F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212" y="160332"/>
            <a:ext cx="9885576" cy="1939595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Off-shell Higgs into 4 leptons &amp; electron tracking in ATLAS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7D557-ED38-4AF2-A035-CE31F925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2939"/>
            <a:ext cx="9144000" cy="2348591"/>
          </a:xfrm>
        </p:spPr>
        <p:txBody>
          <a:bodyPr>
            <a:noAutofit/>
          </a:bodyPr>
          <a:lstStyle/>
          <a:p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Arnaud Maury</a:t>
            </a:r>
            <a:b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PhD </a:t>
            </a:r>
            <a:r>
              <a:rPr lang="fr-FR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supervised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by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David Rousseau</a:t>
            </a:r>
          </a:p>
          <a:p>
            <a:endParaRPr lang="fr-FR" sz="23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2300" b="1" i="1" dirty="0">
                <a:latin typeface="Segoe UI" panose="020B0502040204020203" pitchFamily="34" charset="0"/>
                <a:cs typeface="Segoe UI" panose="020B0502040204020203" pitchFamily="34" charset="0"/>
              </a:rPr>
              <a:t>Séminaire du CAT des doctorants de 2</a:t>
            </a:r>
            <a:r>
              <a:rPr lang="fr-FR" sz="2300" b="1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sz="2300" b="1" i="1" dirty="0">
                <a:latin typeface="Segoe UI" panose="020B0502040204020203" pitchFamily="34" charset="0"/>
                <a:cs typeface="Segoe UI" panose="020B0502040204020203" pitchFamily="34" charset="0"/>
              </a:rPr>
              <a:t> année - 2022</a:t>
            </a:r>
            <a:endParaRPr lang="fr-FR" sz="23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7A812E-DC3C-4B9C-9FC7-7FCD7E85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C608E4EB-E737-4307-8E6C-45E807F3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4861173"/>
            <a:ext cx="2743200" cy="1927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EDBB15-983C-4A2A-BA64-DC7936609666}"/>
              </a:ext>
            </a:extLst>
          </p:cNvPr>
          <p:cNvSpPr/>
          <p:nvPr/>
        </p:nvSpPr>
        <p:spPr>
          <a:xfrm>
            <a:off x="3019338" y="4983703"/>
            <a:ext cx="6034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Laboratoire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des 2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Infinis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Irène Joliot-Curie</a:t>
            </a:r>
            <a:b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Orsay</a:t>
            </a:r>
          </a:p>
        </p:txBody>
      </p:sp>
      <p:pic>
        <p:nvPicPr>
          <p:cNvPr id="9" name="Image 8" descr="Une image contenant objet, alimentation, dessin&#10;&#10;Description générée automatiquement">
            <a:extLst>
              <a:ext uri="{FF2B5EF4-FFF2-40B4-BE49-F238E27FC236}">
                <a16:creationId xmlns:a16="http://schemas.microsoft.com/office/drawing/2014/main" id="{2AA7E7E4-B504-4F92-8E77-2A4006716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05" y="5088048"/>
            <a:ext cx="3940740" cy="1331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E59D68-DB29-43B0-8673-1AC5DB90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48" y="2417690"/>
            <a:ext cx="1901078" cy="19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552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Validation plots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10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0CEF0A-175E-4A78-B63C-47BED4E8957A}"/>
              </a:ext>
            </a:extLst>
          </p:cNvPr>
          <p:cNvSpPr txBox="1"/>
          <p:nvPr/>
        </p:nvSpPr>
        <p:spPr>
          <a:xfrm>
            <a:off x="1" y="1620879"/>
            <a:ext cx="12191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000" dirty="0"/>
              <a:t>The main goal: compare </a:t>
            </a:r>
            <a:r>
              <a:rPr lang="fr-FR" sz="3000" dirty="0" err="1"/>
              <a:t>two</a:t>
            </a:r>
            <a:r>
              <a:rPr lang="fr-FR" sz="3000" dirty="0"/>
              <a:t> versions of the « </a:t>
            </a:r>
            <a:r>
              <a:rPr lang="fr-FR" sz="3000" dirty="0" err="1"/>
              <a:t>SMEFTatNLO</a:t>
            </a:r>
            <a:r>
              <a:rPr lang="fr-FR" sz="3000" dirty="0"/>
              <a:t> » model</a:t>
            </a:r>
            <a:br>
              <a:rPr lang="fr-FR" sz="3000" dirty="0"/>
            </a:br>
            <a:r>
              <a:rPr lang="fr-FR" sz="3000" dirty="0"/>
              <a:t>(v0.1 vs v1.0).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000" dirty="0" err="1"/>
              <a:t>Two</a:t>
            </a:r>
            <a:r>
              <a:rPr lang="fr-FR" sz="3000" dirty="0"/>
              <a:t> versions of </a:t>
            </a:r>
            <a:r>
              <a:rPr lang="fr-FR" sz="3000" dirty="0" err="1"/>
              <a:t>MadGraph</a:t>
            </a:r>
            <a:r>
              <a:rPr lang="fr-FR" sz="3000" dirty="0"/>
              <a:t> </a:t>
            </a:r>
            <a:r>
              <a:rPr lang="fr-FR" sz="3000" dirty="0" err="1"/>
              <a:t>were</a:t>
            </a:r>
            <a:r>
              <a:rPr lang="fr-FR" sz="3000" dirty="0"/>
              <a:t> </a:t>
            </a:r>
            <a:r>
              <a:rPr lang="fr-FR" sz="3000" dirty="0" err="1"/>
              <a:t>finally</a:t>
            </a:r>
            <a:r>
              <a:rPr lang="fr-FR" sz="3000" dirty="0"/>
              <a:t> </a:t>
            </a:r>
            <a:r>
              <a:rPr lang="fr-FR" sz="3000" dirty="0" err="1"/>
              <a:t>used</a:t>
            </a:r>
            <a:r>
              <a:rPr lang="fr-FR" sz="3000" dirty="0"/>
              <a:t>: MGv2.7.3 and MGv2.9.3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000" dirty="0"/>
              <a:t>Plots for </a:t>
            </a:r>
            <a:r>
              <a:rPr lang="fr-FR" sz="3000" dirty="0" err="1"/>
              <a:t>these</a:t>
            </a:r>
            <a:r>
              <a:rPr lang="fr-FR" sz="3000" dirty="0"/>
              <a:t> observables: </a:t>
            </a:r>
            <a:r>
              <a:rPr lang="fr-FR" sz="3000" b="1" dirty="0"/>
              <a:t>|cos </a:t>
            </a:r>
            <a:r>
              <a:rPr lang="el-GR" sz="3000" b="1" dirty="0"/>
              <a:t>θ*|</a:t>
            </a:r>
            <a:r>
              <a:rPr lang="el-GR" sz="3000" dirty="0"/>
              <a:t>,</a:t>
            </a:r>
            <a:r>
              <a:rPr lang="el-GR" sz="3000" b="1" dirty="0"/>
              <a:t> </a:t>
            </a:r>
            <a:r>
              <a:rPr lang="el-GR" sz="3000" dirty="0"/>
              <a:t>|</a:t>
            </a:r>
            <a:r>
              <a:rPr lang="fr-FR" sz="3000" dirty="0"/>
              <a:t>y</a:t>
            </a:r>
            <a:r>
              <a:rPr lang="fr-FR" sz="3000" baseline="-25000" dirty="0"/>
              <a:t>4l</a:t>
            </a:r>
            <a:r>
              <a:rPr lang="fr-FR" sz="3000" dirty="0"/>
              <a:t>|, cos(</a:t>
            </a:r>
            <a:r>
              <a:rPr lang="el-GR" sz="3000" dirty="0"/>
              <a:t>θ</a:t>
            </a:r>
            <a:r>
              <a:rPr lang="el-GR" sz="3000" baseline="-25000" dirty="0"/>
              <a:t>1</a:t>
            </a:r>
            <a:r>
              <a:rPr lang="el-GR" sz="3000" dirty="0"/>
              <a:t>), </a:t>
            </a:r>
            <a:r>
              <a:rPr lang="fr-FR" sz="3000" dirty="0"/>
              <a:t>cos(</a:t>
            </a:r>
            <a:r>
              <a:rPr lang="el-GR" sz="3000" dirty="0"/>
              <a:t>θ</a:t>
            </a:r>
            <a:r>
              <a:rPr lang="el-GR" sz="3000" baseline="-25000" dirty="0"/>
              <a:t>2</a:t>
            </a:r>
            <a:r>
              <a:rPr lang="el-GR" sz="3000" dirty="0"/>
              <a:t>), </a:t>
            </a:r>
            <a:r>
              <a:rPr lang="fr-FR" sz="3000" dirty="0"/>
              <a:t>m</a:t>
            </a:r>
            <a:r>
              <a:rPr lang="fr-FR" sz="3000" baseline="-25000" dirty="0"/>
              <a:t>4l</a:t>
            </a:r>
            <a:r>
              <a:rPr lang="fr-FR" sz="3000" dirty="0"/>
              <a:t>, </a:t>
            </a:r>
            <a:r>
              <a:rPr lang="fr-FR" sz="3000" dirty="0" err="1"/>
              <a:t>p</a:t>
            </a:r>
            <a:r>
              <a:rPr lang="fr-FR" sz="3000" baseline="-25000" dirty="0" err="1"/>
              <a:t>T</a:t>
            </a:r>
            <a:r>
              <a:rPr lang="fr-FR" sz="3000" dirty="0"/>
              <a:t>(4l), </a:t>
            </a:r>
            <a:r>
              <a:rPr lang="el-GR" sz="3000" dirty="0"/>
              <a:t>Φ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000" dirty="0"/>
              <a:t>Relevant EFT </a:t>
            </a:r>
            <a:r>
              <a:rPr lang="fr-FR" sz="3000" dirty="0" err="1"/>
              <a:t>operators</a:t>
            </a:r>
            <a:r>
              <a:rPr lang="fr-FR" sz="3000" dirty="0"/>
              <a:t>: </a:t>
            </a:r>
            <a:r>
              <a:rPr lang="fr-FR" sz="3000" dirty="0" err="1"/>
              <a:t>Opt</a:t>
            </a:r>
            <a:r>
              <a:rPr lang="fr-FR" sz="3000" dirty="0"/>
              <a:t>, </a:t>
            </a:r>
            <a:r>
              <a:rPr lang="fr-FR" sz="3000" dirty="0" err="1"/>
              <a:t>Otp</a:t>
            </a:r>
            <a:r>
              <a:rPr lang="fr-FR" sz="3000" dirty="0"/>
              <a:t>, </a:t>
            </a:r>
            <a:r>
              <a:rPr lang="fr-FR" sz="3000" dirty="0" err="1"/>
              <a:t>OpG</a:t>
            </a:r>
            <a:endParaRPr lang="fr-FR" sz="3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3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952233-9FB0-4F88-8BDD-050A527B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43CC0-A38F-4DD7-B413-C6EE962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1438"/>
          </a:xfrm>
        </p:spPr>
        <p:txBody>
          <a:bodyPr/>
          <a:lstStyle/>
          <a:p>
            <a:r>
              <a:rPr lang="en-GB" b="1" dirty="0" err="1"/>
              <a:t>SMEFTatNLO</a:t>
            </a:r>
            <a:r>
              <a:rPr lang="en-GB" b="1" dirty="0"/>
              <a:t> v1.0 vs v0.1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588891-29D7-455F-95C9-B60F74D38DD6}"/>
              </a:ext>
            </a:extLst>
          </p:cNvPr>
          <p:cNvSpPr txBox="1"/>
          <p:nvPr/>
        </p:nvSpPr>
        <p:spPr>
          <a:xfrm>
            <a:off x="0" y="566773"/>
            <a:ext cx="80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</a:t>
            </a:r>
            <a:r>
              <a:rPr lang="en-GB" dirty="0" err="1"/>
              <a:t>MadGraph</a:t>
            </a:r>
            <a:r>
              <a:rPr lang="en-GB" dirty="0"/>
              <a:t> v2.9.3 (release 21.6.71)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CB61F-024E-4490-A00A-694E9DF3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988C-AA59-453F-A835-84D6F0662073}" type="slidenum">
              <a:rPr lang="en-GB" smtClean="0"/>
              <a:t>11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619A19-CF70-4054-A513-C9D9955C8BF0}"/>
              </a:ext>
            </a:extLst>
          </p:cNvPr>
          <p:cNvSpPr txBox="1"/>
          <p:nvPr/>
        </p:nvSpPr>
        <p:spPr>
          <a:xfrm>
            <a:off x="5168397" y="566773"/>
            <a:ext cx="68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Observable: </a:t>
            </a:r>
            <a:r>
              <a:rPr lang="en-GB" b="1" i="1" dirty="0"/>
              <a:t>|cos </a:t>
            </a:r>
            <a:r>
              <a:rPr lang="el-GR" b="1" i="1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θ</a:t>
            </a:r>
            <a:r>
              <a:rPr lang="en-GB" b="1" i="1" dirty="0"/>
              <a:t>*|	</a:t>
            </a:r>
            <a:r>
              <a:rPr lang="en-GB" i="1" dirty="0"/>
              <a:t>Operator: </a:t>
            </a:r>
            <a:r>
              <a:rPr lang="en-GB" b="1" i="1" dirty="0" err="1"/>
              <a:t>cpt</a:t>
            </a:r>
            <a:r>
              <a:rPr lang="en-GB" b="1" i="1" dirty="0"/>
              <a:t>	</a:t>
            </a:r>
            <a:r>
              <a:rPr lang="en-GB" i="1" dirty="0"/>
              <a:t>Quadratic contribution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AB5797-57CA-430B-9BC3-E713F4DD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15" y="1502877"/>
            <a:ext cx="5437970" cy="49183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A31F3E-341D-4EA3-BB25-585BF129B8BA}"/>
              </a:ext>
            </a:extLst>
          </p:cNvPr>
          <p:cNvSpPr txBox="1"/>
          <p:nvPr/>
        </p:nvSpPr>
        <p:spPr>
          <a:xfrm>
            <a:off x="10239469" y="136525"/>
            <a:ext cx="1813334" cy="373405"/>
          </a:xfrm>
          <a:prstGeom prst="rect">
            <a:avLst/>
          </a:prstGeom>
          <a:solidFill>
            <a:srgbClr val="FFBDBD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Same observable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BE51BB-67CE-4C92-B345-28165E2E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43CC0-A38F-4DD7-B413-C6EE962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1438"/>
          </a:xfrm>
        </p:spPr>
        <p:txBody>
          <a:bodyPr/>
          <a:lstStyle/>
          <a:p>
            <a:r>
              <a:rPr lang="en-GB" b="1" dirty="0" err="1"/>
              <a:t>SMEFTatNLO</a:t>
            </a:r>
            <a:r>
              <a:rPr lang="en-GB" b="1" dirty="0"/>
              <a:t> v1.0 vs v0.1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588891-29D7-455F-95C9-B60F74D38DD6}"/>
              </a:ext>
            </a:extLst>
          </p:cNvPr>
          <p:cNvSpPr txBox="1"/>
          <p:nvPr/>
        </p:nvSpPr>
        <p:spPr>
          <a:xfrm>
            <a:off x="0" y="566773"/>
            <a:ext cx="80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</a:t>
            </a:r>
            <a:r>
              <a:rPr lang="en-GB" dirty="0" err="1"/>
              <a:t>MadGraph</a:t>
            </a:r>
            <a:r>
              <a:rPr lang="en-GB" dirty="0"/>
              <a:t> v2.9.3 (release 21.6.71)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CB61F-024E-4490-A00A-694E9DF3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988C-AA59-453F-A835-84D6F0662073}" type="slidenum">
              <a:rPr lang="en-GB" smtClean="0"/>
              <a:t>12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619A19-CF70-4054-A513-C9D9955C8BF0}"/>
              </a:ext>
            </a:extLst>
          </p:cNvPr>
          <p:cNvSpPr txBox="1"/>
          <p:nvPr/>
        </p:nvSpPr>
        <p:spPr>
          <a:xfrm>
            <a:off x="5168397" y="566773"/>
            <a:ext cx="68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Observable: </a:t>
            </a:r>
            <a:r>
              <a:rPr lang="en-GB" b="1" i="1" dirty="0"/>
              <a:t>|cos </a:t>
            </a:r>
            <a:r>
              <a:rPr lang="el-GR" b="1" i="1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θ</a:t>
            </a:r>
            <a:r>
              <a:rPr lang="en-GB" b="1" i="1" dirty="0"/>
              <a:t>*|	</a:t>
            </a:r>
            <a:r>
              <a:rPr lang="en-GB" i="1" dirty="0"/>
              <a:t>Operator: </a:t>
            </a:r>
            <a:r>
              <a:rPr lang="en-GB" b="1" i="1" dirty="0" err="1"/>
              <a:t>ctp</a:t>
            </a:r>
            <a:r>
              <a:rPr lang="en-GB" b="1" i="1" dirty="0"/>
              <a:t>	</a:t>
            </a:r>
            <a:r>
              <a:rPr lang="en-GB" i="1" dirty="0"/>
              <a:t>Quadratic contribution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AB5797-57CA-430B-9BC3-E713F4DD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924" y="1500083"/>
            <a:ext cx="5444152" cy="4923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A31F3E-341D-4EA3-BB25-585BF129B8BA}"/>
              </a:ext>
            </a:extLst>
          </p:cNvPr>
          <p:cNvSpPr txBox="1"/>
          <p:nvPr/>
        </p:nvSpPr>
        <p:spPr>
          <a:xfrm>
            <a:off x="10239469" y="136525"/>
            <a:ext cx="1813334" cy="373405"/>
          </a:xfrm>
          <a:prstGeom prst="rect">
            <a:avLst/>
          </a:prstGeom>
          <a:solidFill>
            <a:srgbClr val="FFBDBD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Same observable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19AFE5-36B4-4C97-8F2A-185D073F9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4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43CC0-A38F-4DD7-B413-C6EE962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1438"/>
          </a:xfrm>
        </p:spPr>
        <p:txBody>
          <a:bodyPr/>
          <a:lstStyle/>
          <a:p>
            <a:r>
              <a:rPr lang="en-GB" b="1" dirty="0" err="1"/>
              <a:t>SMEFTatNLO</a:t>
            </a:r>
            <a:r>
              <a:rPr lang="en-GB" b="1" dirty="0"/>
              <a:t> v1.0 vs v0.1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588891-29D7-455F-95C9-B60F74D38DD6}"/>
              </a:ext>
            </a:extLst>
          </p:cNvPr>
          <p:cNvSpPr txBox="1"/>
          <p:nvPr/>
        </p:nvSpPr>
        <p:spPr>
          <a:xfrm>
            <a:off x="0" y="566773"/>
            <a:ext cx="80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</a:t>
            </a:r>
            <a:r>
              <a:rPr lang="en-GB" dirty="0" err="1"/>
              <a:t>MadGraph</a:t>
            </a:r>
            <a:r>
              <a:rPr lang="en-GB" dirty="0"/>
              <a:t> v2.9.3 (release 21.6.71)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CB61F-024E-4490-A00A-694E9DF3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988C-AA59-453F-A835-84D6F0662073}" type="slidenum">
              <a:rPr lang="en-GB" smtClean="0"/>
              <a:t>13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619A19-CF70-4054-A513-C9D9955C8BF0}"/>
              </a:ext>
            </a:extLst>
          </p:cNvPr>
          <p:cNvSpPr txBox="1"/>
          <p:nvPr/>
        </p:nvSpPr>
        <p:spPr>
          <a:xfrm>
            <a:off x="5168397" y="566773"/>
            <a:ext cx="68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Observable: </a:t>
            </a:r>
            <a:r>
              <a:rPr lang="en-GB" b="1" i="1" dirty="0"/>
              <a:t>|cos </a:t>
            </a:r>
            <a:r>
              <a:rPr lang="el-GR" b="1" i="1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θ</a:t>
            </a:r>
            <a:r>
              <a:rPr lang="en-GB" b="1" i="1" dirty="0"/>
              <a:t>*|	</a:t>
            </a:r>
            <a:r>
              <a:rPr lang="en-GB" i="1" dirty="0"/>
              <a:t>Operator: </a:t>
            </a:r>
            <a:r>
              <a:rPr lang="en-GB" b="1" i="1" dirty="0" err="1"/>
              <a:t>cpG</a:t>
            </a:r>
            <a:r>
              <a:rPr lang="en-GB" b="1" i="1" dirty="0"/>
              <a:t>	</a:t>
            </a:r>
            <a:r>
              <a:rPr lang="en-GB" i="1" dirty="0"/>
              <a:t>Quadratic contribution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AB5797-57CA-430B-9BC3-E713F4DD1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7014" y="1502877"/>
            <a:ext cx="5437970" cy="49183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A31F3E-341D-4EA3-BB25-585BF129B8BA}"/>
              </a:ext>
            </a:extLst>
          </p:cNvPr>
          <p:cNvSpPr txBox="1"/>
          <p:nvPr/>
        </p:nvSpPr>
        <p:spPr>
          <a:xfrm>
            <a:off x="10239469" y="136525"/>
            <a:ext cx="1813334" cy="373405"/>
          </a:xfrm>
          <a:prstGeom prst="rect">
            <a:avLst/>
          </a:prstGeom>
          <a:solidFill>
            <a:srgbClr val="FFBDBD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Same observable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30651D-3CC5-4407-8470-E483B78A1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1F8E-4AF1-4BC6-BD12-FEF80948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38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n-lt"/>
              </a:rPr>
              <a:t>What we are trying to achieve: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95FF5B-EF07-4495-849B-1F09F958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714789"/>
            <a:ext cx="4177146" cy="3873212"/>
          </a:xfrm>
          <a:prstGeom prst="roundRect">
            <a:avLst>
              <a:gd name="adj" fmla="val 671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/>
              <a:t>Theory parameters: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Signal strength </a:t>
            </a:r>
            <a:r>
              <a:rPr lang="el-GR" dirty="0"/>
              <a:t>μ</a:t>
            </a:r>
            <a:endParaRPr lang="fr-FR" dirty="0"/>
          </a:p>
          <a:p>
            <a:r>
              <a:rPr lang="fr-FR" dirty="0" err="1"/>
              <a:t>Couplings</a:t>
            </a:r>
            <a:r>
              <a:rPr lang="fr-FR" dirty="0"/>
              <a:t> of the Higgs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particles</a:t>
            </a:r>
            <a:endParaRPr lang="fr-FR" dirty="0"/>
          </a:p>
          <a:p>
            <a:r>
              <a:rPr lang="fr-FR" dirty="0" err="1"/>
              <a:t>EFTs</a:t>
            </a:r>
            <a:r>
              <a:rPr lang="fr-FR" dirty="0"/>
              <a:t>: Wilson coefficients</a:t>
            </a:r>
          </a:p>
          <a:p>
            <a:r>
              <a:rPr lang="fr-FR" dirty="0"/>
              <a:t>…</a:t>
            </a:r>
            <a:endParaRPr lang="en-GB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56E5411-A61B-4429-A976-2FED566DA946}"/>
              </a:ext>
            </a:extLst>
          </p:cNvPr>
          <p:cNvSpPr txBox="1">
            <a:spLocks/>
          </p:cNvSpPr>
          <p:nvPr/>
        </p:nvSpPr>
        <p:spPr>
          <a:xfrm>
            <a:off x="7176654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/>
              <a:t>Physical observables: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fr-FR" dirty="0" err="1"/>
              <a:t>Fireworks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C80288-1D15-41E1-9F9B-E4E959F4A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EC1D7B-334B-4AE4-9F43-1D4A2FE0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14</a:t>
            </a:fld>
            <a:endParaRPr lang="en-GB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85E0F9C-E448-4280-83D0-9ABED09A53E3}"/>
              </a:ext>
            </a:extLst>
          </p:cNvPr>
          <p:cNvSpPr txBox="1">
            <a:spLocks/>
          </p:cNvSpPr>
          <p:nvPr/>
        </p:nvSpPr>
        <p:spPr>
          <a:xfrm>
            <a:off x="838200" y="61877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56E5411-A61B-4429-A976-2FED566DA946}"/>
              </a:ext>
            </a:extLst>
          </p:cNvPr>
          <p:cNvSpPr txBox="1">
            <a:spLocks/>
          </p:cNvSpPr>
          <p:nvPr/>
        </p:nvSpPr>
        <p:spPr>
          <a:xfrm>
            <a:off x="7176654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/>
              <a:t>Physical observables: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fr-FR" strike="sngStrike" dirty="0" err="1"/>
              <a:t>Fireworks</a:t>
            </a:r>
            <a:endParaRPr lang="fr-FR" strike="sngStrike" dirty="0"/>
          </a:p>
          <a:p>
            <a:r>
              <a:rPr lang="fr-FR" dirty="0"/>
              <a:t>Mass,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trajectories</a:t>
            </a:r>
            <a:r>
              <a:rPr lang="fr-FR" dirty="0"/>
              <a:t> of </a:t>
            </a:r>
            <a:r>
              <a:rPr lang="fr-FR" dirty="0" err="1"/>
              <a:t>particles</a:t>
            </a:r>
            <a:r>
              <a:rPr lang="fr-FR" dirty="0"/>
              <a:t> (interaction </a:t>
            </a:r>
            <a:r>
              <a:rPr lang="fr-FR" dirty="0" err="1"/>
              <a:t>with</a:t>
            </a:r>
            <a:r>
              <a:rPr lang="fr-FR" dirty="0"/>
              <a:t> the detector)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74EA34-CDDF-4BA0-AC60-4399A3016DE0}"/>
              </a:ext>
            </a:extLst>
          </p:cNvPr>
          <p:cNvSpPr txBox="1">
            <a:spLocks/>
          </p:cNvSpPr>
          <p:nvPr/>
        </p:nvSpPr>
        <p:spPr>
          <a:xfrm>
            <a:off x="450273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/>
              <a:t>Theory parameters: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/>
          </a:p>
          <a:p>
            <a:r>
              <a:rPr lang="en-GB"/>
              <a:t>Signal strength </a:t>
            </a:r>
            <a:r>
              <a:rPr lang="el-GR"/>
              <a:t>μ</a:t>
            </a:r>
            <a:endParaRPr lang="fr-FR"/>
          </a:p>
          <a:p>
            <a:r>
              <a:rPr lang="fr-FR"/>
              <a:t>Couplings of the Higgs with other particles</a:t>
            </a:r>
          </a:p>
          <a:p>
            <a:r>
              <a:rPr lang="fr-FR"/>
              <a:t>EFTs: Wilson coefficients</a:t>
            </a:r>
          </a:p>
          <a:p>
            <a:r>
              <a:rPr lang="fr-FR"/>
              <a:t>…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945E5A-C3F4-4788-A3E5-4F7B357E3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54BA-9A5E-4C2A-B0CB-9C100F16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15</a:t>
            </a:fld>
            <a:endParaRPr lang="en-GB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0BC4B6D-4E7C-EF1C-273D-A3BDF65E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38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n-lt"/>
              </a:rPr>
              <a:t>What we are trying to achieve: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19C3C25-07C5-E3DB-F241-9DA2C68AF9FF}"/>
              </a:ext>
            </a:extLst>
          </p:cNvPr>
          <p:cNvSpPr txBox="1">
            <a:spLocks/>
          </p:cNvSpPr>
          <p:nvPr/>
        </p:nvSpPr>
        <p:spPr>
          <a:xfrm>
            <a:off x="838200" y="61877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56E5411-A61B-4429-A976-2FED566DA946}"/>
              </a:ext>
            </a:extLst>
          </p:cNvPr>
          <p:cNvSpPr txBox="1">
            <a:spLocks/>
          </p:cNvSpPr>
          <p:nvPr/>
        </p:nvSpPr>
        <p:spPr>
          <a:xfrm>
            <a:off x="7176654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/>
              <a:t>Physical observables: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fr-FR" strike="sngStrike" dirty="0" err="1"/>
              <a:t>Fireworks</a:t>
            </a:r>
            <a:endParaRPr lang="fr-FR" strike="sngStrike" dirty="0"/>
          </a:p>
          <a:p>
            <a:r>
              <a:rPr lang="fr-FR" dirty="0"/>
              <a:t>Mass,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trajectories</a:t>
            </a:r>
            <a:r>
              <a:rPr lang="fr-FR" dirty="0"/>
              <a:t> of </a:t>
            </a:r>
            <a:r>
              <a:rPr lang="fr-FR" dirty="0" err="1"/>
              <a:t>particles</a:t>
            </a:r>
            <a:r>
              <a:rPr lang="fr-FR" dirty="0"/>
              <a:t> (interaction </a:t>
            </a:r>
            <a:r>
              <a:rPr lang="fr-FR" dirty="0" err="1"/>
              <a:t>with</a:t>
            </a:r>
            <a:r>
              <a:rPr lang="fr-FR" dirty="0"/>
              <a:t> the detector)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48C94B1-3101-4439-9F1F-B880A3CB5D12}"/>
              </a:ext>
            </a:extLst>
          </p:cNvPr>
          <p:cNvSpPr/>
          <p:nvPr/>
        </p:nvSpPr>
        <p:spPr>
          <a:xfrm>
            <a:off x="4765964" y="2032000"/>
            <a:ext cx="2318327" cy="277091"/>
          </a:xfrm>
          <a:prstGeom prst="rightArrow">
            <a:avLst>
              <a:gd name="adj1" fmla="val 30000"/>
              <a:gd name="adj2" fmla="val 136666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CCC209-56D8-4C44-84D6-DDBAB8CCC0A4}"/>
              </a:ext>
            </a:extLst>
          </p:cNvPr>
          <p:cNvSpPr txBox="1"/>
          <p:nvPr/>
        </p:nvSpPr>
        <p:spPr>
          <a:xfrm>
            <a:off x="5107710" y="1770205"/>
            <a:ext cx="1570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Simulation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AAC811A6-9A0E-4FA6-BCAC-7BFBE9DB3F4C}"/>
              </a:ext>
            </a:extLst>
          </p:cNvPr>
          <p:cNvSpPr txBox="1">
            <a:spLocks/>
          </p:cNvSpPr>
          <p:nvPr/>
        </p:nvSpPr>
        <p:spPr>
          <a:xfrm>
            <a:off x="450273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/>
              <a:t>Theory parameters: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/>
          </a:p>
          <a:p>
            <a:r>
              <a:rPr lang="en-GB"/>
              <a:t>Signal strength </a:t>
            </a:r>
            <a:r>
              <a:rPr lang="el-GR"/>
              <a:t>μ</a:t>
            </a:r>
            <a:endParaRPr lang="fr-FR"/>
          </a:p>
          <a:p>
            <a:r>
              <a:rPr lang="fr-FR"/>
              <a:t>Couplings of the Higgs with other particles</a:t>
            </a:r>
          </a:p>
          <a:p>
            <a:r>
              <a:rPr lang="fr-FR"/>
              <a:t>EFTs: Wilson coefficients</a:t>
            </a:r>
          </a:p>
          <a:p>
            <a:r>
              <a:rPr lang="fr-FR"/>
              <a:t>…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F709A33-B01A-4C3F-890D-0323DA5F1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7FF572-3E3A-462B-95D7-26C120F1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16</a:t>
            </a:fld>
            <a:endParaRPr lang="en-GB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B90A36C-CD99-CC45-DE6F-70816661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38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n-lt"/>
              </a:rPr>
              <a:t>What we are trying to achieve: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0E02A69-CFA4-F253-0744-D72217918D97}"/>
              </a:ext>
            </a:extLst>
          </p:cNvPr>
          <p:cNvSpPr txBox="1">
            <a:spLocks/>
          </p:cNvSpPr>
          <p:nvPr/>
        </p:nvSpPr>
        <p:spPr>
          <a:xfrm>
            <a:off x="838200" y="61877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6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56E5411-A61B-4429-A976-2FED566DA946}"/>
              </a:ext>
            </a:extLst>
          </p:cNvPr>
          <p:cNvSpPr txBox="1">
            <a:spLocks/>
          </p:cNvSpPr>
          <p:nvPr/>
        </p:nvSpPr>
        <p:spPr>
          <a:xfrm>
            <a:off x="7176654" y="1714788"/>
            <a:ext cx="4177146" cy="3873213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/>
              <a:t>Physical observables: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fr-FR" strike="sngStrike" dirty="0" err="1"/>
              <a:t>Fireworks</a:t>
            </a:r>
            <a:endParaRPr lang="fr-FR" strike="sngStrike" dirty="0"/>
          </a:p>
          <a:p>
            <a:r>
              <a:rPr lang="fr-FR" dirty="0"/>
              <a:t>Mass,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trajectories</a:t>
            </a:r>
            <a:r>
              <a:rPr lang="fr-FR" dirty="0"/>
              <a:t> of </a:t>
            </a:r>
            <a:r>
              <a:rPr lang="fr-FR" dirty="0" err="1"/>
              <a:t>particles</a:t>
            </a:r>
            <a:r>
              <a:rPr lang="fr-FR" dirty="0"/>
              <a:t> (interaction </a:t>
            </a:r>
            <a:r>
              <a:rPr lang="fr-FR" dirty="0" err="1"/>
              <a:t>with</a:t>
            </a:r>
            <a:r>
              <a:rPr lang="fr-FR" dirty="0"/>
              <a:t> the detector)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48C94B1-3101-4439-9F1F-B880A3CB5D12}"/>
              </a:ext>
            </a:extLst>
          </p:cNvPr>
          <p:cNvSpPr/>
          <p:nvPr/>
        </p:nvSpPr>
        <p:spPr>
          <a:xfrm>
            <a:off x="4765964" y="2032000"/>
            <a:ext cx="2318327" cy="277091"/>
          </a:xfrm>
          <a:prstGeom prst="rightArrow">
            <a:avLst>
              <a:gd name="adj1" fmla="val 30000"/>
              <a:gd name="adj2" fmla="val 136666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CCC209-56D8-4C44-84D6-DDBAB8CCC0A4}"/>
              </a:ext>
            </a:extLst>
          </p:cNvPr>
          <p:cNvSpPr txBox="1"/>
          <p:nvPr/>
        </p:nvSpPr>
        <p:spPr>
          <a:xfrm>
            <a:off x="5107710" y="1770205"/>
            <a:ext cx="1570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Simulation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A2DB151-21BF-4F25-BFB0-61D2C360ED37}"/>
              </a:ext>
            </a:extLst>
          </p:cNvPr>
          <p:cNvSpPr/>
          <p:nvPr/>
        </p:nvSpPr>
        <p:spPr>
          <a:xfrm flipH="1">
            <a:off x="4765964" y="5066145"/>
            <a:ext cx="2318327" cy="277091"/>
          </a:xfrm>
          <a:prstGeom prst="rightArrow">
            <a:avLst>
              <a:gd name="adj1" fmla="val 30000"/>
              <a:gd name="adj2" fmla="val 136666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3B6DB5-1C85-44F1-A7C2-E32F40950D01}"/>
              </a:ext>
            </a:extLst>
          </p:cNvPr>
          <p:cNvSpPr txBox="1"/>
          <p:nvPr/>
        </p:nvSpPr>
        <p:spPr>
          <a:xfrm>
            <a:off x="5107710" y="4776642"/>
            <a:ext cx="1570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Likelihood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B364AA5F-D259-430C-A806-8B845C56EBE8}"/>
              </a:ext>
            </a:extLst>
          </p:cNvPr>
          <p:cNvSpPr txBox="1">
            <a:spLocks/>
          </p:cNvSpPr>
          <p:nvPr/>
        </p:nvSpPr>
        <p:spPr>
          <a:xfrm>
            <a:off x="450273" y="1714789"/>
            <a:ext cx="4177146" cy="3873212"/>
          </a:xfrm>
          <a:prstGeom prst="roundRect">
            <a:avLst>
              <a:gd name="adj" fmla="val 6717"/>
            </a:avLst>
          </a:prstGeom>
          <a:ln w="38100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/>
              <a:t>Theory parameters: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/>
          </a:p>
          <a:p>
            <a:r>
              <a:rPr lang="en-GB"/>
              <a:t>Signal strength </a:t>
            </a:r>
            <a:r>
              <a:rPr lang="el-GR"/>
              <a:t>μ</a:t>
            </a:r>
            <a:endParaRPr lang="fr-FR"/>
          </a:p>
          <a:p>
            <a:r>
              <a:rPr lang="fr-FR"/>
              <a:t>Couplings of the Higgs with other particles</a:t>
            </a:r>
          </a:p>
          <a:p>
            <a:r>
              <a:rPr lang="fr-FR"/>
              <a:t>EFTs: Wilson coefficients</a:t>
            </a:r>
          </a:p>
          <a:p>
            <a:r>
              <a:rPr lang="fr-FR"/>
              <a:t>…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2FE778-B6C8-4502-8F0F-4236983D1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CA8641-1D5D-47C0-A9FA-29F63F4D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17</a:t>
            </a:fld>
            <a:endParaRPr lang="en-GB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69F98F-8A7F-9088-0F2B-9473400E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38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n-lt"/>
              </a:rPr>
              <a:t>What we are trying to achieve: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192D34B-A172-2721-EEDE-158DDFF8D1AD}"/>
              </a:ext>
            </a:extLst>
          </p:cNvPr>
          <p:cNvSpPr txBox="1">
            <a:spLocks/>
          </p:cNvSpPr>
          <p:nvPr/>
        </p:nvSpPr>
        <p:spPr>
          <a:xfrm>
            <a:off x="838200" y="61877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9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625268E-C1F4-419F-9E30-8B19247F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17" y="1253330"/>
            <a:ext cx="11483110" cy="4583955"/>
          </a:xfrm>
        </p:spPr>
        <p:txBody>
          <a:bodyPr>
            <a:normAutofit/>
          </a:bodyPr>
          <a:lstStyle/>
          <a:p>
            <a:r>
              <a:rPr lang="en-GB" sz="2800" dirty="0"/>
              <a:t>Intractable problem (like in thermodynamics, epidemiology, meteorology, etc)</a:t>
            </a:r>
          </a:p>
          <a:p>
            <a:r>
              <a:rPr lang="en-GB" sz="2800" dirty="0"/>
              <a:t>Here, the likelihood function is </a:t>
            </a:r>
            <a:r>
              <a:rPr lang="en-GB" sz="2800" b="1" dirty="0"/>
              <a:t>not tractable</a:t>
            </a:r>
            <a:r>
              <a:rPr lang="en-GB" dirty="0"/>
              <a:t>, because of the high dimension of the problem (dimensionality curse), non-analytical processes (e.g. </a:t>
            </a:r>
            <a:r>
              <a:rPr lang="en-GB" dirty="0" err="1"/>
              <a:t>parton</a:t>
            </a:r>
            <a:r>
              <a:rPr lang="en-GB" dirty="0"/>
              <a:t> shower), incomplete computation (only </a:t>
            </a:r>
            <a:r>
              <a:rPr lang="en-GB" dirty="0" err="1"/>
              <a:t>upto</a:t>
            </a:r>
            <a:r>
              <a:rPr lang="en-GB" dirty="0"/>
              <a:t> NLO diagrams), experimental effects…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Main idea: train DNNs to estimate several probability ratios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8B76C13-D618-4F17-A7AC-C0F9878DD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B398C-E066-4ED1-B495-EE4C84AD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18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30DC2D-BF8E-445F-C7E5-3E7E766DC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8100"/>
            <a:ext cx="12192000" cy="128249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74DC3C2-6645-9276-24CF-36AC44E25727}"/>
              </a:ext>
            </a:extLst>
          </p:cNvPr>
          <p:cNvSpPr txBox="1">
            <a:spLocks/>
          </p:cNvSpPr>
          <p:nvPr/>
        </p:nvSpPr>
        <p:spPr>
          <a:xfrm>
            <a:off x="838200" y="61877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1F8E-4AF1-4BC6-BD12-FEF80948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0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Mixture Model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D8EF1EA-E8F3-433C-94A1-0BAFBC91457A}"/>
                  </a:ext>
                </a:extLst>
              </p:cNvPr>
              <p:cNvSpPr txBox="1"/>
              <p:nvPr/>
            </p:nvSpPr>
            <p:spPr>
              <a:xfrm>
                <a:off x="249382" y="1183372"/>
                <a:ext cx="11582400" cy="4569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800" i="1" dirty="0"/>
                  <a:t>“Mixture model”</a:t>
                </a:r>
                <a:r>
                  <a:rPr lang="en-GB" sz="2800" dirty="0"/>
                  <a:t> idea: train 3 different DNNs to estimate 3 probability ratios: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800" dirty="0"/>
                  <a:t>SBI vs S: </a:t>
                </a:r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𝑆𝐵𝐼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200" b="0" dirty="0"/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800" dirty="0"/>
                  <a:t>B vs S: </a:t>
                </a:r>
                <a:r>
                  <a:rPr lang="en-GB" sz="3200" i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320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800" dirty="0" err="1"/>
                  <a:t>qqZZ</a:t>
                </a:r>
                <a:r>
                  <a:rPr lang="en-GB" sz="2800" dirty="0"/>
                  <a:t> vs S:</a:t>
                </a:r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𝑞𝑞𝑍𝑍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3200" i="1" dirty="0"/>
                  <a:t> .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endParaRPr lang="en-GB" sz="2800" i="1" dirty="0"/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GB" sz="2800" dirty="0"/>
                  <a:t>Reminder: There are 4 processes studied here: S, B, SBI and </a:t>
                </a:r>
                <a:r>
                  <a:rPr lang="en-GB" sz="2800" dirty="0" err="1"/>
                  <a:t>qqZZ</a:t>
                </a:r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D8EF1EA-E8F3-433C-94A1-0BAFBC914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183372"/>
                <a:ext cx="11582400" cy="4569521"/>
              </a:xfrm>
              <a:prstGeom prst="rect">
                <a:avLst/>
              </a:prstGeom>
              <a:blipFill>
                <a:blip r:embed="rId3"/>
                <a:stretch>
                  <a:fillRect l="-947" t="-1200" r="-526" b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B1189377-8196-4D25-8B01-2FF7402A2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DC37D1-2986-425D-BAD5-D52D978F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Arnaud MAURY - 15/12/2021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0E80CE-4530-4373-BB64-203480C3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0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2263671-BEFF-4D08-992D-DB531F14754E}"/>
              </a:ext>
            </a:extLst>
          </p:cNvPr>
          <p:cNvSpPr txBox="1">
            <a:spLocks/>
          </p:cNvSpPr>
          <p:nvPr/>
        </p:nvSpPr>
        <p:spPr>
          <a:xfrm>
            <a:off x="1153212" y="42640"/>
            <a:ext cx="9885576" cy="1145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/>
              <a:t>Off-shell Higgs into 4 leptons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0DEA28-AEC3-4F1F-96B3-E6FF680777ED}"/>
              </a:ext>
            </a:extLst>
          </p:cNvPr>
          <p:cNvSpPr txBox="1"/>
          <p:nvPr/>
        </p:nvSpPr>
        <p:spPr>
          <a:xfrm>
            <a:off x="395335" y="1222220"/>
            <a:ext cx="114013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000" dirty="0">
                <a:latin typeface="Bahnschrift SemiBold" panose="020B0502040204020203" pitchFamily="34" charset="0"/>
              </a:rPr>
              <a:t>EFT Monte-Carlo </a:t>
            </a:r>
            <a:r>
              <a:rPr lang="fr-FR" sz="4000" dirty="0" err="1">
                <a:latin typeface="Bahnschrift SemiBold" panose="020B0502040204020203" pitchFamily="34" charset="0"/>
              </a:rPr>
              <a:t>generation</a:t>
            </a:r>
            <a:r>
              <a:rPr lang="fr-FR" sz="4000" dirty="0">
                <a:latin typeface="Bahnschrift SemiBold" panose="020B0502040204020203" pitchFamily="34" charset="0"/>
              </a:rPr>
              <a:t> of off-</a:t>
            </a:r>
            <a:r>
              <a:rPr lang="fr-FR" sz="4000" dirty="0" err="1">
                <a:latin typeface="Bahnschrift SemiBold" panose="020B0502040204020203" pitchFamily="34" charset="0"/>
              </a:rPr>
              <a:t>shell</a:t>
            </a:r>
            <a:r>
              <a:rPr lang="fr-FR" sz="4000" dirty="0">
                <a:latin typeface="Bahnschrift SemiBold" panose="020B0502040204020203" pitchFamily="34" charset="0"/>
              </a:rPr>
              <a:t> Higgs: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Bahnschrift SemiBold" panose="020B0502040204020203" pitchFamily="34" charset="0"/>
              </a:rPr>
              <a:t>Higgs: a bit of </a:t>
            </a:r>
            <a:r>
              <a:rPr lang="fr-FR" sz="4000" dirty="0" err="1">
                <a:latin typeface="Bahnschrift SemiBold" panose="020B0502040204020203" pitchFamily="34" charset="0"/>
              </a:rPr>
              <a:t>history</a:t>
            </a:r>
            <a:endParaRPr lang="fr-FR" sz="4000" dirty="0">
              <a:latin typeface="Bahnschrift SemiBold" panose="020B0502040204020203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Bahnschrift SemiBold" panose="020B0502040204020203" pitchFamily="34" charset="0"/>
              </a:rPr>
              <a:t>H4l: the golden </a:t>
            </a:r>
            <a:r>
              <a:rPr lang="fr-FR" sz="4000" dirty="0" err="1">
                <a:latin typeface="Bahnschrift SemiBold" panose="020B0502040204020203" pitchFamily="34" charset="0"/>
              </a:rPr>
              <a:t>channel</a:t>
            </a:r>
            <a:endParaRPr lang="fr-FR" sz="4000" dirty="0">
              <a:latin typeface="Bahnschrift SemiBold" panose="020B0502040204020203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Bahnschrift SemiBold" panose="020B0502040204020203" pitchFamily="34" charset="0"/>
              </a:rPr>
              <a:t>Off-</a:t>
            </a:r>
            <a:r>
              <a:rPr lang="fr-FR" sz="4000" dirty="0" err="1">
                <a:latin typeface="Bahnschrift SemiBold" panose="020B0502040204020203" pitchFamily="34" charset="0"/>
              </a:rPr>
              <a:t>shell</a:t>
            </a:r>
            <a:r>
              <a:rPr lang="fr-FR" sz="4000" dirty="0">
                <a:latin typeface="Bahnschrift SemiBold" panose="020B0502040204020203" pitchFamily="34" charset="0"/>
              </a:rPr>
              <a:t> Higgs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 err="1">
                <a:latin typeface="Bahnschrift SemiBold" panose="020B0502040204020203" pitchFamily="34" charset="0"/>
              </a:rPr>
              <a:t>What</a:t>
            </a:r>
            <a:r>
              <a:rPr lang="fr-FR" sz="4000" dirty="0">
                <a:latin typeface="Bahnschrift SemiBold" panose="020B0502040204020203" pitchFamily="34" charset="0"/>
              </a:rPr>
              <a:t> </a:t>
            </a:r>
            <a:r>
              <a:rPr lang="fr-FR" sz="4000" dirty="0" err="1">
                <a:latin typeface="Bahnschrift SemiBold" panose="020B0502040204020203" pitchFamily="34" charset="0"/>
              </a:rPr>
              <a:t>is</a:t>
            </a:r>
            <a:r>
              <a:rPr lang="fr-FR" sz="4000" dirty="0">
                <a:latin typeface="Bahnschrift SemiBold" panose="020B0502040204020203" pitchFamily="34" charset="0"/>
              </a:rPr>
              <a:t> SMEFT?</a:t>
            </a:r>
            <a:endParaRPr lang="en-GB" sz="4000" dirty="0">
              <a:latin typeface="Bahnschrift SemiBold" panose="020B0502040204020203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Bahnschrift SemiBold" panose="020B0502040204020203" pitchFamily="34" charset="0"/>
              </a:rPr>
              <a:t>Basics of Monte-Carlo generation for HEP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Bahnschrift SemiBold" panose="020B0502040204020203" pitchFamily="34" charset="0"/>
              </a:rPr>
              <a:t>Validation plots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latin typeface="Bahnschrift SemiBol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400" dirty="0">
                <a:latin typeface="Bahnschrift SemiBold" panose="020B0502040204020203" pitchFamily="34" charset="0"/>
              </a:rPr>
              <a:t>Simulation-</a:t>
            </a:r>
            <a:r>
              <a:rPr lang="fr-FR" sz="4400" dirty="0" err="1">
                <a:latin typeface="Bahnschrift SemiBold" panose="020B0502040204020203" pitchFamily="34" charset="0"/>
              </a:rPr>
              <a:t>based</a:t>
            </a:r>
            <a:r>
              <a:rPr lang="fr-FR" sz="4400" dirty="0">
                <a:latin typeface="Bahnschrift SemiBold" panose="020B0502040204020203" pitchFamily="34" charset="0"/>
              </a:rPr>
              <a:t> </a:t>
            </a:r>
            <a:r>
              <a:rPr lang="fr-FR" sz="4400" dirty="0" err="1">
                <a:latin typeface="Bahnschrift SemiBold" panose="020B0502040204020203" pitchFamily="34" charset="0"/>
              </a:rPr>
              <a:t>inference</a:t>
            </a:r>
            <a:r>
              <a:rPr lang="fr-FR" sz="4400" dirty="0">
                <a:latin typeface="Bahnschrift SemiBold" panose="020B0502040204020203" pitchFamily="34" charset="0"/>
              </a:rPr>
              <a:t> (</a:t>
            </a:r>
            <a:r>
              <a:rPr lang="fr-FR" sz="4400" dirty="0" err="1">
                <a:latin typeface="Bahnschrift SemiBold" panose="020B0502040204020203" pitchFamily="34" charset="0"/>
              </a:rPr>
              <a:t>with</a:t>
            </a:r>
            <a:r>
              <a:rPr lang="fr-FR" sz="4400" dirty="0">
                <a:latin typeface="Bahnschrift SemiBold" panose="020B0502040204020203" pitchFamily="34" charset="0"/>
              </a:rPr>
              <a:t> ML)</a:t>
            </a:r>
          </a:p>
        </p:txBody>
      </p:sp>
    </p:spTree>
    <p:extLst>
      <p:ext uri="{BB962C8B-B14F-4D97-AF65-F5344CB8AC3E}">
        <p14:creationId xmlns:p14="http://schemas.microsoft.com/office/powerpoint/2010/main" val="38985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1F8E-4AF1-4BC6-BD12-FEF80948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0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Mixture Model (2/2)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8EF1EA-E8F3-433C-94A1-0BAFBC91457A}"/>
              </a:ext>
            </a:extLst>
          </p:cNvPr>
          <p:cNvSpPr txBox="1"/>
          <p:nvPr/>
        </p:nvSpPr>
        <p:spPr>
          <a:xfrm>
            <a:off x="249382" y="1183372"/>
            <a:ext cx="1158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i="1" dirty="0"/>
              <a:t>“Mixture model”</a:t>
            </a:r>
            <a:r>
              <a:rPr lang="en-GB" sz="2800" dirty="0"/>
              <a:t> idea:</a:t>
            </a:r>
            <a:br>
              <a:rPr lang="en-GB" sz="2800" dirty="0"/>
            </a:br>
            <a:r>
              <a:rPr lang="en-GB" sz="2800" dirty="0"/>
              <a:t>re-express the likelihood ratio into those 3 probability ratios.</a:t>
            </a:r>
            <a:endParaRPr lang="en-GB" sz="2800" i="1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6CD1F0-8431-4444-8913-2515B7989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4240245"/>
            <a:ext cx="11822546" cy="150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29EF582-73B2-4801-9D55-ACB44F1481CE}"/>
                  </a:ext>
                </a:extLst>
              </p:cNvPr>
              <p:cNvSpPr txBox="1"/>
              <p:nvPr/>
            </p:nvSpPr>
            <p:spPr>
              <a:xfrm>
                <a:off x="838200" y="2693522"/>
                <a:ext cx="10515600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200" dirty="0"/>
                  <a:t>3 ratios: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𝑆𝐵𝐼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3200" i="1" dirty="0">
                    <a:latin typeface="Cambria Math" panose="02040503050406030204" pitchFamily="18" charset="0"/>
                  </a:rPr>
                  <a:t> </a:t>
                </a:r>
                <a:r>
                  <a:rPr lang="fr-FR" sz="3200" i="1" dirty="0"/>
                  <a:t>  </a:t>
                </a:r>
                <a:r>
                  <a:rPr lang="fr-FR" sz="2800" i="1" dirty="0"/>
                  <a:t>and</a:t>
                </a:r>
                <a:r>
                  <a:rPr lang="fr-FR" sz="3200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𝑞𝑞𝑍𝑍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3200" i="1" dirty="0"/>
                  <a:t> 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GB" sz="3200" i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29EF582-73B2-4801-9D55-ACB44F148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3522"/>
                <a:ext cx="10515600" cy="1523174"/>
              </a:xfrm>
              <a:prstGeom prst="rect">
                <a:avLst/>
              </a:prstGeom>
              <a:blipFill>
                <a:blip r:embed="rId4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virage 6">
            <a:extLst>
              <a:ext uri="{FF2B5EF4-FFF2-40B4-BE49-F238E27FC236}">
                <a16:creationId xmlns:a16="http://schemas.microsoft.com/office/drawing/2014/main" id="{1E0B154C-1653-4BC7-BFD1-4ACE05EE9C6E}"/>
              </a:ext>
            </a:extLst>
          </p:cNvPr>
          <p:cNvSpPr/>
          <p:nvPr/>
        </p:nvSpPr>
        <p:spPr>
          <a:xfrm rot="5400000">
            <a:off x="7909560" y="2948018"/>
            <a:ext cx="804672" cy="911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DBDD03A-C530-4946-ACF2-9966FA848FA1}"/>
              </a:ext>
            </a:extLst>
          </p:cNvPr>
          <p:cNvSpPr/>
          <p:nvPr/>
        </p:nvSpPr>
        <p:spPr>
          <a:xfrm>
            <a:off x="201444" y="4512072"/>
            <a:ext cx="1033272" cy="919644"/>
          </a:xfrm>
          <a:prstGeom prst="roundRect">
            <a:avLst/>
          </a:prstGeom>
          <a:noFill/>
          <a:ln w="57150"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917681-9EF9-4D7B-AD86-72B394D38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6F6A39-BF5E-4507-B29B-7BBF2620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Arnaud MAURY - 15/12/2021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98941-9740-48B7-A099-7884F38E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A0B7-267E-4516-BB52-0B3EC8FD64D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21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7EF9A6-36A4-471A-B922-9F5DB6FFEE40}"/>
              </a:ext>
            </a:extLst>
          </p:cNvPr>
          <p:cNvSpPr txBox="1">
            <a:spLocks/>
          </p:cNvSpPr>
          <p:nvPr/>
        </p:nvSpPr>
        <p:spPr>
          <a:xfrm>
            <a:off x="306309" y="136524"/>
            <a:ext cx="11579382" cy="130822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 applied to off-shell H4l</a:t>
            </a:r>
            <a:br>
              <a:rPr lang="en-GB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to find 1 parameter (signal strength </a:t>
            </a:r>
            <a:r>
              <a:rPr lang="el-GR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θ</a:t>
            </a:r>
            <a:r>
              <a:rPr lang="en-GB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): work by Jay </a:t>
            </a:r>
            <a:r>
              <a:rPr lang="en-GB" sz="32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Sandesara</a:t>
            </a:r>
            <a:endParaRPr lang="fr-FR" sz="3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EC875E-55F8-46D8-9506-1E52F0FF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7878716-7F83-4BCA-8B5B-1D8AABFD89BC}"/>
                  </a:ext>
                </a:extLst>
              </p:cNvPr>
              <p:cNvSpPr txBox="1"/>
              <p:nvPr/>
            </p:nvSpPr>
            <p:spPr>
              <a:xfrm>
                <a:off x="838200" y="2037742"/>
                <a:ext cx="10515600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200" dirty="0"/>
                  <a:t>3 ratios: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𝑆𝐵𝐼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3200" i="1" dirty="0">
                    <a:latin typeface="Cambria Math" panose="02040503050406030204" pitchFamily="18" charset="0"/>
                  </a:rPr>
                  <a:t> </a:t>
                </a:r>
                <a:r>
                  <a:rPr lang="fr-FR" sz="3200" i="1" dirty="0"/>
                  <a:t>  </a:t>
                </a:r>
                <a:r>
                  <a:rPr lang="fr-FR" sz="2800" i="1" dirty="0"/>
                  <a:t>and</a:t>
                </a:r>
                <a:r>
                  <a:rPr lang="fr-FR" sz="3200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𝑞𝑞𝑍𝑍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3200" i="1" dirty="0"/>
                  <a:t> 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GB" sz="3200" i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7878716-7F83-4BCA-8B5B-1D8AABFD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7742"/>
                <a:ext cx="10515600" cy="1523174"/>
              </a:xfrm>
              <a:prstGeom prst="rect">
                <a:avLst/>
              </a:prstGeom>
              <a:blipFill>
                <a:blip r:embed="rId3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DABF7B-D32B-4F14-85FA-61BA3FD70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3293293"/>
            <a:ext cx="11966448" cy="1525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Flèche : virage 3">
            <a:extLst>
              <a:ext uri="{FF2B5EF4-FFF2-40B4-BE49-F238E27FC236}">
                <a16:creationId xmlns:a16="http://schemas.microsoft.com/office/drawing/2014/main" id="{43002BF2-EE74-4B5E-8B52-C22A55ED6EF3}"/>
              </a:ext>
            </a:extLst>
          </p:cNvPr>
          <p:cNvSpPr/>
          <p:nvPr/>
        </p:nvSpPr>
        <p:spPr>
          <a:xfrm rot="5400000">
            <a:off x="7909560" y="2292238"/>
            <a:ext cx="804672" cy="911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6ABF6C8-B424-4E28-AF9F-47F92E95C8E2}"/>
              </a:ext>
            </a:extLst>
          </p:cNvPr>
          <p:cNvSpPr/>
          <p:nvPr/>
        </p:nvSpPr>
        <p:spPr>
          <a:xfrm>
            <a:off x="173736" y="3579204"/>
            <a:ext cx="1033272" cy="919644"/>
          </a:xfrm>
          <a:prstGeom prst="roundRect">
            <a:avLst/>
          </a:prstGeom>
          <a:noFill/>
          <a:ln w="57150"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6D7EA08-5AD2-4BFC-933F-28A8571CEB48}"/>
                  </a:ext>
                </a:extLst>
              </p:cNvPr>
              <p:cNvSpPr txBox="1"/>
              <p:nvPr/>
            </p:nvSpPr>
            <p:spPr>
              <a:xfrm>
                <a:off x="173736" y="4906404"/>
                <a:ext cx="12018264" cy="137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|1)</m:t>
                        </m:r>
                      </m:den>
                    </m:f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i="1" dirty="0"/>
                  <a:t> </a:t>
                </a:r>
                <a:r>
                  <a:rPr lang="en-GB" sz="3200" dirty="0"/>
                  <a:t>is our main goal: the likelihood ratio for the parameter strength. 	      This is what we can and will use to analyse experimental data</a:t>
                </a:r>
                <a:endParaRPr lang="en-GB" sz="3200" i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6D7EA08-5AD2-4BFC-933F-28A8571CE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" y="4906404"/>
                <a:ext cx="12018264" cy="1370503"/>
              </a:xfrm>
              <a:prstGeom prst="rect">
                <a:avLst/>
              </a:prstGeom>
              <a:blipFill>
                <a:blip r:embed="rId5"/>
                <a:stretch>
                  <a:fillRect r="-304" b="-13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548CD2E-F9BC-4683-8472-458FF426B083}"/>
              </a:ext>
            </a:extLst>
          </p:cNvPr>
          <p:cNvSpPr/>
          <p:nvPr/>
        </p:nvSpPr>
        <p:spPr>
          <a:xfrm>
            <a:off x="1294374" y="3346704"/>
            <a:ext cx="10696458" cy="13874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79000"/>
                </a:schemeClr>
              </a:gs>
              <a:gs pos="83000">
                <a:schemeClr val="bg1">
                  <a:lumMod val="85000"/>
                  <a:shade val="67500"/>
                  <a:satMod val="115000"/>
                  <a:alpha val="79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18B01F-90FA-496B-B9D6-3EF23B2D7F74}"/>
              </a:ext>
            </a:extLst>
          </p:cNvPr>
          <p:cNvSpPr txBox="1"/>
          <p:nvPr/>
        </p:nvSpPr>
        <p:spPr>
          <a:xfrm>
            <a:off x="10817352" y="6123540"/>
            <a:ext cx="160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/>
              <a:t>(one day)</a:t>
            </a:r>
            <a:r>
              <a:rPr lang="en-GB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6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22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7EF9A6-36A4-471A-B922-9F5DB6FFEE40}"/>
              </a:ext>
            </a:extLst>
          </p:cNvPr>
          <p:cNvSpPr txBox="1">
            <a:spLocks/>
          </p:cNvSpPr>
          <p:nvPr/>
        </p:nvSpPr>
        <p:spPr>
          <a:xfrm>
            <a:off x="306309" y="136525"/>
            <a:ext cx="11579382" cy="130822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Comparison between “conventional” histogram method and this NN/statistics method: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EC875E-55F8-46D8-9506-1E52F0FF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2C0A3D8-F4A1-4A02-9A37-A37E9300F773}"/>
              </a:ext>
            </a:extLst>
          </p:cNvPr>
          <p:cNvGrpSpPr/>
          <p:nvPr/>
        </p:nvGrpSpPr>
        <p:grpSpPr>
          <a:xfrm>
            <a:off x="2790444" y="1556185"/>
            <a:ext cx="6611112" cy="5192451"/>
            <a:chOff x="2093976" y="288813"/>
            <a:chExt cx="7996272" cy="628037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D7AC5E5-2DBC-43A7-9C9E-A95F5656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751" y="288813"/>
              <a:ext cx="7988497" cy="62803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5DF21D-BEB5-4F90-863F-2F907026FA6C}"/>
                </a:ext>
              </a:extLst>
            </p:cNvPr>
            <p:cNvSpPr/>
            <p:nvPr/>
          </p:nvSpPr>
          <p:spPr>
            <a:xfrm>
              <a:off x="2093976" y="4526280"/>
              <a:ext cx="402336" cy="61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2C9561E5-4AAC-41F7-A0E1-D01C0144B232}"/>
              </a:ext>
            </a:extLst>
          </p:cNvPr>
          <p:cNvSpPr txBox="1"/>
          <p:nvPr/>
        </p:nvSpPr>
        <p:spPr>
          <a:xfrm>
            <a:off x="3581401" y="637930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Work by Jay </a:t>
            </a:r>
            <a:r>
              <a:rPr lang="en-GB" sz="1800" b="1" dirty="0" err="1"/>
              <a:t>Sandesara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488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23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7EF9A6-36A4-471A-B922-9F5DB6FFEE40}"/>
              </a:ext>
            </a:extLst>
          </p:cNvPr>
          <p:cNvSpPr txBox="1">
            <a:spLocks/>
          </p:cNvSpPr>
          <p:nvPr/>
        </p:nvSpPr>
        <p:spPr>
          <a:xfrm>
            <a:off x="306309" y="136525"/>
            <a:ext cx="11579382" cy="1308228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Comparison between “conventional” histogram method and this NN/statistics method: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EC875E-55F8-46D8-9506-1E52F0FF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2C0A3D8-F4A1-4A02-9A37-A37E9300F773}"/>
              </a:ext>
            </a:extLst>
          </p:cNvPr>
          <p:cNvGrpSpPr/>
          <p:nvPr/>
        </p:nvGrpSpPr>
        <p:grpSpPr>
          <a:xfrm>
            <a:off x="1464564" y="1556185"/>
            <a:ext cx="6611112" cy="5192451"/>
            <a:chOff x="2093976" y="288813"/>
            <a:chExt cx="7996272" cy="628037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D7AC5E5-2DBC-43A7-9C9E-A95F5656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751" y="288813"/>
              <a:ext cx="7988497" cy="62803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5DF21D-BEB5-4F90-863F-2F907026FA6C}"/>
                </a:ext>
              </a:extLst>
            </p:cNvPr>
            <p:cNvSpPr/>
            <p:nvPr/>
          </p:nvSpPr>
          <p:spPr>
            <a:xfrm>
              <a:off x="2093976" y="4526280"/>
              <a:ext cx="402336" cy="61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FDD7F3-8766-47CE-8843-CEEDE0D2B088}"/>
              </a:ext>
            </a:extLst>
          </p:cNvPr>
          <p:cNvSpPr txBox="1"/>
          <p:nvPr/>
        </p:nvSpPr>
        <p:spPr>
          <a:xfrm rot="19931079">
            <a:off x="2282953" y="3232051"/>
            <a:ext cx="4974336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 IN PROGRESS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D5F580-D61F-4C28-A5EE-8EC278D83ED2}"/>
              </a:ext>
            </a:extLst>
          </p:cNvPr>
          <p:cNvSpPr txBox="1"/>
          <p:nvPr/>
        </p:nvSpPr>
        <p:spPr>
          <a:xfrm>
            <a:off x="8156447" y="1661842"/>
            <a:ext cx="3830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Need to </a:t>
            </a:r>
            <a:r>
              <a:rPr lang="fr-FR" sz="2400" dirty="0" err="1"/>
              <a:t>take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</a:t>
            </a:r>
            <a:r>
              <a:rPr lang="fr-FR" sz="2400" dirty="0" err="1"/>
              <a:t>account</a:t>
            </a:r>
            <a:br>
              <a:rPr lang="fr-FR" sz="2400" dirty="0"/>
            </a:br>
            <a:r>
              <a:rPr lang="fr-FR" sz="2400" dirty="0" err="1"/>
              <a:t>systematics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NN training: the </a:t>
            </a:r>
            <a:r>
              <a:rPr lang="fr-FR" sz="2400" dirty="0" err="1"/>
              <a:t>problem</a:t>
            </a:r>
            <a:r>
              <a:rPr lang="fr-FR" sz="2400" dirty="0"/>
              <a:t> of </a:t>
            </a:r>
            <a:r>
              <a:rPr lang="fr-FR" sz="2400" dirty="0" err="1"/>
              <a:t>negative</a:t>
            </a:r>
            <a:r>
              <a:rPr lang="fr-FR" sz="2400" dirty="0"/>
              <a:t> </a:t>
            </a:r>
            <a:r>
              <a:rPr lang="fr-FR" sz="2400" dirty="0" err="1"/>
              <a:t>weights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This </a:t>
            </a:r>
            <a:r>
              <a:rPr lang="fr-FR" sz="2400" dirty="0" err="1"/>
              <a:t>method</a:t>
            </a:r>
            <a:r>
              <a:rPr lang="fr-FR" sz="2400" dirty="0"/>
              <a:t> </a:t>
            </a:r>
            <a:r>
              <a:rPr lang="fr-FR" sz="2400" dirty="0" err="1"/>
              <a:t>still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very</a:t>
            </a:r>
            <a:r>
              <a:rPr lang="fr-FR" sz="2400" dirty="0"/>
              <a:t> stable: </a:t>
            </a:r>
            <a:r>
              <a:rPr lang="fr-FR" sz="2400" dirty="0" err="1"/>
              <a:t>either</a:t>
            </a:r>
            <a:r>
              <a:rPr lang="fr-FR" sz="2400" dirty="0"/>
              <a:t> 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much</a:t>
            </a:r>
            <a:r>
              <a:rPr lang="fr-FR" sz="2400" dirty="0"/>
              <a:t> </a:t>
            </a:r>
            <a:r>
              <a:rPr lang="fr-FR" sz="2400" dirty="0" err="1"/>
              <a:t>bias</a:t>
            </a:r>
            <a:r>
              <a:rPr lang="fr-FR" sz="2400" dirty="0"/>
              <a:t> or 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much</a:t>
            </a:r>
            <a:r>
              <a:rPr lang="fr-FR" sz="2400" dirty="0"/>
              <a:t> variance…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E81FAC-BF9D-4791-BFAD-DA6EFAF31243}"/>
              </a:ext>
            </a:extLst>
          </p:cNvPr>
          <p:cNvSpPr txBox="1"/>
          <p:nvPr/>
        </p:nvSpPr>
        <p:spPr>
          <a:xfrm>
            <a:off x="2248662" y="633512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Work by Jay </a:t>
            </a:r>
            <a:r>
              <a:rPr lang="en-GB" sz="1800" b="1" dirty="0" err="1"/>
              <a:t>Sandesara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1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24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B24D2A-CC0A-41A9-B158-F371EE5F79F4}"/>
              </a:ext>
            </a:extLst>
          </p:cNvPr>
          <p:cNvSpPr txBox="1"/>
          <p:nvPr/>
        </p:nvSpPr>
        <p:spPr>
          <a:xfrm>
            <a:off x="920433" y="1222220"/>
            <a:ext cx="114013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 err="1">
                <a:latin typeface="Bahnschrift SemiBold" panose="020B0502040204020203" pitchFamily="34" charset="0"/>
              </a:rPr>
              <a:t>ITk</a:t>
            </a:r>
            <a:r>
              <a:rPr lang="fr-FR" sz="3600" dirty="0">
                <a:latin typeface="Bahnschrift SemiBold" panose="020B0502040204020203" pitchFamily="34" charset="0"/>
              </a:rPr>
              <a:t>, a new all-</a:t>
            </a:r>
            <a:r>
              <a:rPr lang="fr-FR" sz="3600" dirty="0" err="1">
                <a:latin typeface="Bahnschrift SemiBold" panose="020B0502040204020203" pitchFamily="34" charset="0"/>
              </a:rPr>
              <a:t>silicon</a:t>
            </a:r>
            <a:r>
              <a:rPr lang="fr-FR" sz="3600" dirty="0">
                <a:latin typeface="Bahnschrift SemiBold" panose="020B0502040204020203" pitchFamily="34" charset="0"/>
              </a:rPr>
              <a:t> tracker for ATLAS: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Bahnschrift SemiBold" panose="020B0502040204020203" pitchFamily="34" charset="0"/>
              </a:rPr>
              <a:t>Tracking</a:t>
            </a:r>
            <a:r>
              <a:rPr lang="fr-FR" sz="3600" dirty="0">
                <a:latin typeface="Bahnschrift SemiBold" panose="020B0502040204020203" pitchFamily="34" charset="0"/>
              </a:rPr>
              <a:t>: </a:t>
            </a:r>
            <a:r>
              <a:rPr lang="fr-FR" sz="3600" dirty="0" err="1">
                <a:latin typeface="Bahnschrift SemiBold" panose="020B0502040204020203" pitchFamily="34" charset="0"/>
              </a:rPr>
              <a:t>what</a:t>
            </a:r>
            <a:r>
              <a:rPr lang="fr-FR" sz="3600" dirty="0">
                <a:latin typeface="Bahnschrift SemiBold" panose="020B0502040204020203" pitchFamily="34" charset="0"/>
              </a:rPr>
              <a:t> </a:t>
            </a:r>
            <a:r>
              <a:rPr lang="fr-FR" sz="3600" dirty="0" err="1">
                <a:latin typeface="Bahnschrift SemiBold" panose="020B0502040204020203" pitchFamily="34" charset="0"/>
              </a:rPr>
              <a:t>is</a:t>
            </a:r>
            <a:r>
              <a:rPr lang="fr-FR" sz="3600" dirty="0">
                <a:latin typeface="Bahnschrift SemiBold" panose="020B0502040204020203" pitchFamily="34" charset="0"/>
              </a:rPr>
              <a:t> a </a:t>
            </a:r>
            <a:r>
              <a:rPr lang="fr-FR" sz="3600" dirty="0" err="1">
                <a:latin typeface="Bahnschrift SemiBold" panose="020B0502040204020203" pitchFamily="34" charset="0"/>
              </a:rPr>
              <a:t>track</a:t>
            </a:r>
            <a:r>
              <a:rPr lang="fr-FR" sz="3600" dirty="0">
                <a:latin typeface="Bahnschrift SemiBold" panose="020B0502040204020203" pitchFamily="34" charset="0"/>
              </a:rPr>
              <a:t>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Bahnschrift SemiBold" panose="020B0502040204020203" pitchFamily="34" charset="0"/>
              </a:rPr>
              <a:t>How to </a:t>
            </a:r>
            <a:r>
              <a:rPr lang="fr-FR" sz="3600" dirty="0" err="1">
                <a:latin typeface="Bahnschrift SemiBold" panose="020B0502040204020203" pitchFamily="34" charset="0"/>
              </a:rPr>
              <a:t>find</a:t>
            </a:r>
            <a:r>
              <a:rPr lang="fr-FR" sz="3600" dirty="0">
                <a:latin typeface="Bahnschrift SemiBold" panose="020B0502040204020203" pitchFamily="34" charset="0"/>
              </a:rPr>
              <a:t> </a:t>
            </a:r>
            <a:r>
              <a:rPr lang="fr-FR" sz="3600" dirty="0" err="1">
                <a:latin typeface="Bahnschrift SemiBold" panose="020B0502040204020203" pitchFamily="34" charset="0"/>
              </a:rPr>
              <a:t>tracks</a:t>
            </a:r>
            <a:endParaRPr lang="fr-FR" sz="3600" dirty="0">
              <a:latin typeface="Bahnschrift SemiBold" panose="020B0502040204020203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Bahnschrift SemiBold" panose="020B0502040204020203" pitchFamily="34" charset="0"/>
              </a:rPr>
              <a:t>The </a:t>
            </a:r>
            <a:r>
              <a:rPr lang="fr-FR" sz="3600" dirty="0" err="1">
                <a:latin typeface="Bahnschrift SemiBold" panose="020B0502040204020203" pitchFamily="34" charset="0"/>
              </a:rPr>
              <a:t>problem</a:t>
            </a:r>
            <a:r>
              <a:rPr lang="fr-FR" sz="3600" dirty="0">
                <a:latin typeface="Bahnschrift SemiBold" panose="020B0502040204020203" pitchFamily="34" charset="0"/>
              </a:rPr>
              <a:t> of </a:t>
            </a:r>
            <a:r>
              <a:rPr lang="fr-FR" sz="3600" dirty="0" err="1">
                <a:latin typeface="Bahnschrift SemiBold" panose="020B0502040204020203" pitchFamily="34" charset="0"/>
              </a:rPr>
              <a:t>electrons</a:t>
            </a:r>
            <a:r>
              <a:rPr lang="fr-FR" sz="3600" dirty="0">
                <a:latin typeface="Bahnschrift SemiBold" panose="020B0502040204020203" pitchFamily="34" charset="0"/>
              </a:rPr>
              <a:t> </a:t>
            </a:r>
            <a:r>
              <a:rPr lang="fr-FR" sz="1600" dirty="0">
                <a:latin typeface="Bahnschrift SemiBold" panose="020B0502040204020203" pitchFamily="34" charset="0"/>
              </a:rPr>
              <a:t>(spoiler </a:t>
            </a:r>
            <a:r>
              <a:rPr lang="fr-FR" sz="1600" dirty="0" err="1">
                <a:latin typeface="Bahnschrift SemiBold" panose="020B0502040204020203" pitchFamily="34" charset="0"/>
              </a:rPr>
              <a:t>alert</a:t>
            </a:r>
            <a:r>
              <a:rPr lang="fr-FR" sz="1600" dirty="0">
                <a:latin typeface="Bahnschrift SemiBold" panose="020B0502040204020203" pitchFamily="34" charset="0"/>
              </a:rPr>
              <a:t>, </a:t>
            </a:r>
            <a:r>
              <a:rPr lang="fr-FR" sz="1600" dirty="0" err="1">
                <a:latin typeface="Bahnschrift SemiBold" panose="020B0502040204020203" pitchFamily="34" charset="0"/>
              </a:rPr>
              <a:t>it’s</a:t>
            </a:r>
            <a:r>
              <a:rPr lang="fr-FR" sz="1600" dirty="0">
                <a:latin typeface="Bahnschrift SemiBold" panose="020B0502040204020203" pitchFamily="34" charset="0"/>
              </a:rPr>
              <a:t> </a:t>
            </a:r>
            <a:r>
              <a:rPr lang="fr-FR" sz="1600" dirty="0" err="1">
                <a:latin typeface="Bahnschrift SemiBold" panose="020B0502040204020203" pitchFamily="34" charset="0"/>
              </a:rPr>
              <a:t>because</a:t>
            </a:r>
            <a:r>
              <a:rPr lang="fr-FR" sz="1600" dirty="0">
                <a:latin typeface="Bahnschrift SemiBold" panose="020B0502040204020203" pitchFamily="34" charset="0"/>
              </a:rPr>
              <a:t> of </a:t>
            </a:r>
            <a:r>
              <a:rPr lang="fr-FR" sz="1600" dirty="0" err="1">
                <a:latin typeface="Bahnschrift SemiBold" panose="020B0502040204020203" pitchFamily="34" charset="0"/>
              </a:rPr>
              <a:t>bremsstrahlung</a:t>
            </a:r>
            <a:r>
              <a:rPr lang="fr-FR" sz="1600" dirty="0">
                <a:latin typeface="Bahnschrift SemiBold" panose="020B0502040204020203" pitchFamily="34" charset="0"/>
              </a:rPr>
              <a:t>)</a:t>
            </a:r>
            <a:endParaRPr lang="fr-FR" sz="4000" dirty="0">
              <a:latin typeface="Bahnschrift SemiBold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000" dirty="0">
              <a:latin typeface="Bahnschrift SemiBold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Bahnschrift SemiBold" panose="020B0502040204020203" pitchFamily="34" charset="0"/>
              </a:rPr>
              <a:t>The ACTS software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Bahnschrift SemiBold" panose="020B0502040204020203" pitchFamily="34" charset="0"/>
              </a:rPr>
              <a:t>Adaptation to ITK and </a:t>
            </a:r>
            <a:r>
              <a:rPr lang="fr-FR" sz="3600" dirty="0" err="1">
                <a:latin typeface="Bahnschrift SemiBold" panose="020B0502040204020203" pitchFamily="34" charset="0"/>
              </a:rPr>
              <a:t>integration</a:t>
            </a:r>
            <a:r>
              <a:rPr lang="fr-FR" sz="3600" dirty="0">
                <a:latin typeface="Bahnschrift SemiBold" panose="020B0502040204020203" pitchFamily="34" charset="0"/>
              </a:rPr>
              <a:t> to </a:t>
            </a:r>
            <a:r>
              <a:rPr lang="fr-FR" sz="3600" dirty="0" err="1">
                <a:latin typeface="Bahnschrift SemiBold" panose="020B0502040204020203" pitchFamily="34" charset="0"/>
              </a:rPr>
              <a:t>Athena</a:t>
            </a:r>
            <a:endParaRPr lang="fr-FR" sz="3600" dirty="0">
              <a:latin typeface="Bahnschrift SemiBold" panose="020B0502040204020203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Bahnschrift SemiBold" panose="020B0502040204020203" pitchFamily="34" charset="0"/>
              </a:rPr>
              <a:t>Integration</a:t>
            </a:r>
            <a:r>
              <a:rPr lang="fr-FR" sz="3600" dirty="0">
                <a:latin typeface="Bahnschrift SemiBold" panose="020B0502040204020203" pitchFamily="34" charset="0"/>
              </a:rPr>
              <a:t> of a new </a:t>
            </a:r>
            <a:r>
              <a:rPr lang="fr-FR" sz="3600" dirty="0" err="1">
                <a:latin typeface="Bahnschrift SemiBold" panose="020B0502040204020203" pitchFamily="34" charset="0"/>
              </a:rPr>
              <a:t>track</a:t>
            </a:r>
            <a:r>
              <a:rPr lang="fr-FR" sz="3600" dirty="0">
                <a:latin typeface="Bahnschrift SemiBold" panose="020B0502040204020203" pitchFamily="34" charset="0"/>
              </a:rPr>
              <a:t> </a:t>
            </a:r>
            <a:r>
              <a:rPr lang="fr-FR" sz="3600" dirty="0" err="1">
                <a:latin typeface="Bahnschrift SemiBold" panose="020B0502040204020203" pitchFamily="34" charset="0"/>
              </a:rPr>
              <a:t>fitting</a:t>
            </a:r>
            <a:r>
              <a:rPr lang="fr-FR" sz="3600" dirty="0">
                <a:latin typeface="Bahnschrift SemiBold" panose="020B0502040204020203" pitchFamily="34" charset="0"/>
              </a:rPr>
              <a:t> </a:t>
            </a:r>
            <a:r>
              <a:rPr lang="fr-FR" sz="3600" dirty="0" err="1">
                <a:latin typeface="Bahnschrift SemiBold" panose="020B0502040204020203" pitchFamily="34" charset="0"/>
              </a:rPr>
              <a:t>algorithm</a:t>
            </a:r>
            <a:r>
              <a:rPr lang="fr-FR" sz="3600" dirty="0">
                <a:latin typeface="Bahnschrift SemiBold" panose="020B0502040204020203" pitchFamily="34" charset="0"/>
              </a:rPr>
              <a:t> (GSF)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Bahnschrift SemiBold" panose="020B0502040204020203" pitchFamily="34" charset="0"/>
              </a:rPr>
              <a:t>Pull plots, a </a:t>
            </a:r>
            <a:r>
              <a:rPr lang="fr-FR" sz="3600" dirty="0" err="1">
                <a:latin typeface="Bahnschrift SemiBold" panose="020B0502040204020203" pitchFamily="34" charset="0"/>
              </a:rPr>
              <a:t>useful</a:t>
            </a:r>
            <a:r>
              <a:rPr lang="fr-FR" sz="3600" dirty="0">
                <a:latin typeface="Bahnschrift SemiBold" panose="020B0502040204020203" pitchFamily="34" charset="0"/>
              </a:rPr>
              <a:t> diagnostic </a:t>
            </a:r>
            <a:r>
              <a:rPr lang="fr-FR" sz="3600" dirty="0" err="1">
                <a:latin typeface="Bahnschrift SemiBold" panose="020B0502040204020203" pitchFamily="34" charset="0"/>
              </a:rPr>
              <a:t>tool</a:t>
            </a:r>
            <a:endParaRPr lang="fr-FR" sz="3600" dirty="0">
              <a:latin typeface="Bahnschrift SemiBold" panose="020B05020402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E80C50-561A-498C-9A96-5D778C539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E4A223B-2615-C139-74B0-C28833537288}"/>
              </a:ext>
            </a:extLst>
          </p:cNvPr>
          <p:cNvSpPr txBox="1">
            <a:spLocks/>
          </p:cNvSpPr>
          <p:nvPr/>
        </p:nvSpPr>
        <p:spPr>
          <a:xfrm>
            <a:off x="838986" y="136525"/>
            <a:ext cx="10818828" cy="1054150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Electron</a:t>
            </a:r>
            <a:r>
              <a:rPr lang="fr-FR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tracking</a:t>
            </a:r>
            <a:r>
              <a:rPr lang="fr-FR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in ATLAS (</a:t>
            </a:r>
            <a:r>
              <a:rPr lang="fr-FR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ITk</a:t>
            </a:r>
            <a:r>
              <a:rPr lang="fr-FR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)</a:t>
            </a:r>
            <a:endParaRPr lang="en-GB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The ACTS software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041E1-2B39-49EA-B6CF-777213B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7FFA1F-2FE6-42DA-BCCE-8BFBB9302246}"/>
              </a:ext>
            </a:extLst>
          </p:cNvPr>
          <p:cNvSpPr txBox="1"/>
          <p:nvPr/>
        </p:nvSpPr>
        <p:spPr>
          <a:xfrm>
            <a:off x="114823" y="1560945"/>
            <a:ext cx="1196235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ommon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rackin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oftware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Originates from the indigenous tracking software developed at ATLAS.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Was then restarted from scratch as an experiment-independent software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The project now: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integrate to ACTS a new track fitting algorithm (GSF);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integrate it back to ATLAS (for </a:t>
            </a:r>
            <a:r>
              <a:rPr lang="en-GB" sz="3000" dirty="0" err="1">
                <a:solidFill>
                  <a:prstClr val="black"/>
                </a:solidFill>
                <a:latin typeface="Calibri" panose="020F0502020204030204"/>
              </a:rPr>
              <a:t>ITk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);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GB" sz="3000" b="1" dirty="0">
                <a:solidFill>
                  <a:prstClr val="black"/>
                </a:solidFill>
                <a:latin typeface="Calibri" panose="020F0502020204030204"/>
              </a:rPr>
              <a:t>Validation: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Physics must be accurate, execution should be efficient.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4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26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What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is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track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?</a:t>
            </a:r>
            <a:endParaRPr lang="en-GB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041E1-2B39-49EA-B6CF-777213B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pic>
        <p:nvPicPr>
          <p:cNvPr id="3" name="Image 2" descr="Une image contenant ciel, très coloré&#10;&#10;Description générée automatiquement">
            <a:extLst>
              <a:ext uri="{FF2B5EF4-FFF2-40B4-BE49-F238E27FC236}">
                <a16:creationId xmlns:a16="http://schemas.microsoft.com/office/drawing/2014/main" id="{360E4D51-8CB4-4048-93CB-189AD570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82" y="1437688"/>
            <a:ext cx="4007136" cy="457424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65C49E0-467D-43C4-9270-32DC805EA580}"/>
              </a:ext>
            </a:extLst>
          </p:cNvPr>
          <p:cNvCxnSpPr/>
          <p:nvPr/>
        </p:nvCxnSpPr>
        <p:spPr>
          <a:xfrm flipH="1" flipV="1">
            <a:off x="5394960" y="5678424"/>
            <a:ext cx="1463040" cy="484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BA1165F-A4AB-42E2-8D61-F3EE4615112A}"/>
              </a:ext>
            </a:extLst>
          </p:cNvPr>
          <p:cNvSpPr txBox="1"/>
          <p:nvPr/>
        </p:nvSpPr>
        <p:spPr>
          <a:xfrm>
            <a:off x="6839712" y="5993643"/>
            <a:ext cx="31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Detector layer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4DD03CD-4872-4D08-AAFD-D21BFB2B608E}"/>
              </a:ext>
            </a:extLst>
          </p:cNvPr>
          <p:cNvCxnSpPr>
            <a:cxnSpLocks/>
          </p:cNvCxnSpPr>
          <p:nvPr/>
        </p:nvCxnSpPr>
        <p:spPr>
          <a:xfrm flipH="1">
            <a:off x="5074920" y="1759971"/>
            <a:ext cx="1463040" cy="15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C1B4CB3-BA57-450A-B01C-D4684784F445}"/>
              </a:ext>
            </a:extLst>
          </p:cNvPr>
          <p:cNvSpPr txBox="1"/>
          <p:nvPr/>
        </p:nvSpPr>
        <p:spPr>
          <a:xfrm>
            <a:off x="6596050" y="1559916"/>
            <a:ext cx="400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Trajectory of the particle: a track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77AA79-7EEB-4570-824A-06F7B582ACC4}"/>
              </a:ext>
            </a:extLst>
          </p:cNvPr>
          <p:cNvSpPr txBox="1"/>
          <p:nvPr/>
        </p:nvSpPr>
        <p:spPr>
          <a:xfrm>
            <a:off x="6839712" y="2371413"/>
            <a:ext cx="49540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We can only measure points, at the intersection of the track and the detectors !</a:t>
            </a:r>
          </a:p>
          <a:p>
            <a:endParaRPr lang="en-GB" sz="12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A46FA2-E8A0-4750-A654-3955C7E238D3}"/>
              </a:ext>
            </a:extLst>
          </p:cNvPr>
          <p:cNvSpPr txBox="1"/>
          <p:nvPr/>
        </p:nvSpPr>
        <p:spPr>
          <a:xfrm>
            <a:off x="1417301" y="6488668"/>
            <a:ext cx="8958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/>
              </a:rPr>
              <a:t>Figure from A</a:t>
            </a:r>
            <a:r>
              <a:rPr lang="en-GB" b="1" dirty="0"/>
              <a:t>ndreas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Salzburger</a:t>
            </a:r>
            <a:r>
              <a:rPr lang="en-GB" b="1" dirty="0">
                <a:effectLst/>
              </a:rPr>
              <a:t> </a:t>
            </a:r>
            <a:r>
              <a:rPr lang="en-GB" b="1" dirty="0"/>
              <a:t>(</a:t>
            </a:r>
            <a:r>
              <a:rPr lang="en-GB" b="1" dirty="0">
                <a:effectLst/>
              </a:rPr>
              <a:t>Track and Vertex Reconstruction - HCPSS Aug 11-22, 2014)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888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27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What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is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track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?</a:t>
            </a:r>
            <a:endParaRPr lang="en-GB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BA26EB-87AB-4CEB-B1AC-CA01E2F3CC06}"/>
              </a:ext>
            </a:extLst>
          </p:cNvPr>
          <p:cNvSpPr txBox="1"/>
          <p:nvPr/>
        </p:nvSpPr>
        <p:spPr>
          <a:xfrm>
            <a:off x="313182" y="884289"/>
            <a:ext cx="11601450" cy="550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track is (uniquely) defined by 5 parameters: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d0</a:t>
            </a:r>
            <a:endParaRPr lang="en-GB" sz="30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z0</a:t>
            </a:r>
            <a:endParaRPr lang="en-GB" sz="30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θ : angle with the beam axis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3000" dirty="0">
                <a:solidFill>
                  <a:prstClr val="black"/>
                </a:solidFill>
                <a:latin typeface="Calibri" panose="020F0502020204030204"/>
              </a:rPr>
              <a:t>φ</a:t>
            </a:r>
            <a:r>
              <a:rPr lang="fr-FR" sz="3000" dirty="0">
                <a:solidFill>
                  <a:prstClr val="black"/>
                </a:solidFill>
                <a:latin typeface="Calibri" panose="020F0502020204030204"/>
              </a:rPr>
              <a:t> : angle in the normal plan of the </a:t>
            </a:r>
            <a:r>
              <a:rPr lang="fr-FR" sz="3000" dirty="0" err="1">
                <a:solidFill>
                  <a:prstClr val="black"/>
                </a:solidFill>
                <a:latin typeface="Calibri" panose="020F0502020204030204"/>
              </a:rPr>
              <a:t>beam</a:t>
            </a:r>
            <a:r>
              <a:rPr lang="fr-FR" sz="3000" dirty="0">
                <a:solidFill>
                  <a:prstClr val="black"/>
                </a:solidFill>
                <a:latin typeface="Calibri" panose="020F0502020204030204"/>
              </a:rPr>
              <a:t> axis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000" dirty="0">
                <a:solidFill>
                  <a:prstClr val="black"/>
                </a:solidFill>
                <a:latin typeface="Calibri" panose="020F0502020204030204"/>
              </a:rPr>
              <a:t>q/p : </a:t>
            </a:r>
            <a:r>
              <a:rPr lang="fr-FR" sz="3000" dirty="0" err="1">
                <a:solidFill>
                  <a:prstClr val="black"/>
                </a:solidFill>
                <a:latin typeface="Calibri" panose="020F0502020204030204"/>
              </a:rPr>
              <a:t>electric</a:t>
            </a:r>
            <a:r>
              <a:rPr lang="fr-FR" sz="3000" dirty="0">
                <a:solidFill>
                  <a:prstClr val="black"/>
                </a:solidFill>
                <a:latin typeface="Calibri" panose="020F0502020204030204"/>
              </a:rPr>
              <a:t> charge over </a:t>
            </a:r>
            <a:r>
              <a:rPr lang="fr-FR" sz="3000" dirty="0" err="1">
                <a:solidFill>
                  <a:prstClr val="black"/>
                </a:solidFill>
                <a:latin typeface="Calibri" panose="020F0502020204030204"/>
              </a:rPr>
              <a:t>momentum</a:t>
            </a:r>
            <a:endParaRPr lang="fr-FR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6129B69-F220-4DD9-8A69-B3F50EC0FC2C}"/>
              </a:ext>
            </a:extLst>
          </p:cNvPr>
          <p:cNvGrpSpPr/>
          <p:nvPr/>
        </p:nvGrpSpPr>
        <p:grpSpPr>
          <a:xfrm>
            <a:off x="5614416" y="1729637"/>
            <a:ext cx="6300216" cy="3129384"/>
            <a:chOff x="2731514" y="1854593"/>
            <a:chExt cx="6339334" cy="3148814"/>
          </a:xfrm>
        </p:grpSpPr>
        <p:pic>
          <p:nvPicPr>
            <p:cNvPr id="4" name="Image 3" descr="Une image contenant texte, skiant, ligne&#10;&#10;Description générée automatiquement">
              <a:extLst>
                <a:ext uri="{FF2B5EF4-FFF2-40B4-BE49-F238E27FC236}">
                  <a16:creationId xmlns:a16="http://schemas.microsoft.com/office/drawing/2014/main" id="{B5AD722C-E577-4122-B849-2B8CC6879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0"/>
            <a:stretch/>
          </p:blipFill>
          <p:spPr>
            <a:xfrm>
              <a:off x="2731514" y="1854593"/>
              <a:ext cx="6339334" cy="31488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E80A4F-F244-458B-B364-54C168D246DB}"/>
                </a:ext>
              </a:extLst>
            </p:cNvPr>
            <p:cNvSpPr/>
            <p:nvPr/>
          </p:nvSpPr>
          <p:spPr>
            <a:xfrm>
              <a:off x="8293608" y="4288536"/>
              <a:ext cx="777240" cy="70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3138A-C778-4E36-85B7-F6A2536A04AB}"/>
                </a:ext>
              </a:extLst>
            </p:cNvPr>
            <p:cNvSpPr/>
            <p:nvPr/>
          </p:nvSpPr>
          <p:spPr>
            <a:xfrm>
              <a:off x="2731514" y="3076956"/>
              <a:ext cx="459742" cy="70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3CF7CA59-3602-4645-9191-B77B4F214964}"/>
              </a:ext>
            </a:extLst>
          </p:cNvPr>
          <p:cNvSpPr txBox="1"/>
          <p:nvPr/>
        </p:nvSpPr>
        <p:spPr>
          <a:xfrm>
            <a:off x="1417301" y="6488668"/>
            <a:ext cx="8958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/>
              </a:rPr>
              <a:t>Figure from A</a:t>
            </a:r>
            <a:r>
              <a:rPr lang="en-GB" b="1" dirty="0"/>
              <a:t>ndreas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Salzburger</a:t>
            </a:r>
            <a:r>
              <a:rPr lang="en-GB" b="1" dirty="0">
                <a:effectLst/>
              </a:rPr>
              <a:t> </a:t>
            </a:r>
            <a:r>
              <a:rPr lang="en-GB" b="1" dirty="0"/>
              <a:t>(</a:t>
            </a:r>
            <a:r>
              <a:rPr lang="en-GB" b="1" dirty="0">
                <a:effectLst/>
              </a:rPr>
              <a:t>Track and Vertex Reconstruction - HCPSS Aug 11-22, 2014)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533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28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How to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find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tracks</a:t>
            </a:r>
            <a:endParaRPr lang="fr-FR" sz="6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041E1-2B39-49EA-B6CF-777213B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7FFA1F-2FE6-42DA-BCCE-8BFBB9302246}"/>
              </a:ext>
            </a:extLst>
          </p:cNvPr>
          <p:cNvSpPr txBox="1"/>
          <p:nvPr/>
        </p:nvSpPr>
        <p:spPr>
          <a:xfrm>
            <a:off x="313182" y="1250049"/>
            <a:ext cx="11601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those points, we must find a track. But this is not always trivial…</a:t>
            </a:r>
          </a:p>
        </p:txBody>
      </p:sp>
      <p:pic>
        <p:nvPicPr>
          <p:cNvPr id="12" name="Image 11" descr="Une image contenant ciel, rouge, blanc, air&#10;&#10;Description générée automatiquement">
            <a:extLst>
              <a:ext uri="{FF2B5EF4-FFF2-40B4-BE49-F238E27FC236}">
                <a16:creationId xmlns:a16="http://schemas.microsoft.com/office/drawing/2014/main" id="{B1D71C02-7254-4426-A2E9-23CC0877D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4" y="1804047"/>
            <a:ext cx="3763183" cy="468462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A678094-1C22-4293-BF07-9430E52D5A71}"/>
              </a:ext>
            </a:extLst>
          </p:cNvPr>
          <p:cNvSpPr txBox="1"/>
          <p:nvPr/>
        </p:nvSpPr>
        <p:spPr>
          <a:xfrm>
            <a:off x="1417301" y="6488668"/>
            <a:ext cx="8958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/>
              </a:rPr>
              <a:t>Figure from A</a:t>
            </a:r>
            <a:r>
              <a:rPr lang="en-GB" b="1" dirty="0"/>
              <a:t>ndreas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Salzburger</a:t>
            </a:r>
            <a:r>
              <a:rPr lang="en-GB" b="1" dirty="0">
                <a:effectLst/>
              </a:rPr>
              <a:t> </a:t>
            </a:r>
            <a:r>
              <a:rPr lang="en-GB" b="1" dirty="0"/>
              <a:t>(</a:t>
            </a:r>
            <a:r>
              <a:rPr lang="en-GB" b="1" dirty="0">
                <a:effectLst/>
              </a:rPr>
              <a:t>Track and Vertex Reconstruction - HCPSS Aug 11-22, 2014)</a:t>
            </a:r>
            <a:endParaRPr lang="en-GB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750847-A2AC-4C78-AE77-C3B640EFAF42}"/>
              </a:ext>
            </a:extLst>
          </p:cNvPr>
          <p:cNvSpPr txBox="1"/>
          <p:nvPr/>
        </p:nvSpPr>
        <p:spPr>
          <a:xfrm>
            <a:off x="5623560" y="2097987"/>
            <a:ext cx="63804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000" dirty="0"/>
              <a:t>Basic idea: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000" dirty="0"/>
              <a:t>Find a seed (a crude first guess)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000" dirty="0"/>
              <a:t>Refine this “idea” by propagation</a:t>
            </a:r>
            <a:br>
              <a:rPr lang="en-GB" sz="3000" dirty="0"/>
            </a:br>
            <a:r>
              <a:rPr lang="en-GB" sz="3000" dirty="0"/>
              <a:t>(B field map, magnetic force, Runge-</a:t>
            </a:r>
            <a:r>
              <a:rPr lang="en-GB" sz="3000" dirty="0" err="1"/>
              <a:t>Kutta</a:t>
            </a:r>
            <a:r>
              <a:rPr lang="en-GB" sz="3000" dirty="0"/>
              <a:t>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000" dirty="0"/>
              <a:t>Fitting: do a chi-square minimization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dirty="0"/>
              <a:t>Current default method: Combinatorial Kalman Filter (</a:t>
            </a:r>
            <a:r>
              <a:rPr lang="en-GB" sz="2400" b="1" i="1" dirty="0"/>
              <a:t>CKF</a:t>
            </a:r>
            <a:r>
              <a:rPr lang="en-GB" i="1" dirty="0"/>
              <a:t>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E9C46BA-EFFF-87D5-AC6F-F837C71A82B3}"/>
              </a:ext>
            </a:extLst>
          </p:cNvPr>
          <p:cNvSpPr/>
          <p:nvPr/>
        </p:nvSpPr>
        <p:spPr>
          <a:xfrm>
            <a:off x="5623560" y="4823927"/>
            <a:ext cx="6380465" cy="6251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29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The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problem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of (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low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energy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)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electrons</a:t>
            </a:r>
            <a:endParaRPr lang="fr-FR" sz="6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041E1-2B39-49EA-B6CF-777213B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7FFA1F-2FE6-42DA-BCCE-8BFBB9302246}"/>
              </a:ext>
            </a:extLst>
          </p:cNvPr>
          <p:cNvSpPr txBox="1"/>
          <p:nvPr/>
        </p:nvSpPr>
        <p:spPr>
          <a:xfrm>
            <a:off x="313182" y="1250049"/>
            <a:ext cx="116014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“low” energies (in the order of 5 to 10 GeV), electrons radiate and lose a lot of energy by bremsstrahlung.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Reminder: the curvature is inversely proportional to the momentum.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Consequence: the trajectory gets more curved than expected.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Solution: use a fitting algorithm that can take this phenomenon into account and better fit electron tracks: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/>
              </a:rPr>
              <a:t>Gaussian Sum Filtering (GSF)</a:t>
            </a:r>
            <a:endParaRPr lang="en-GB" sz="3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69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552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Higgs: a bit of history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C147139-22BC-44A2-82FA-4EC8C85F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209"/>
            <a:ext cx="10515600" cy="463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Discovered at CERN in 2012!</a:t>
            </a:r>
          </a:p>
        </p:txBody>
      </p:sp>
      <p:pic>
        <p:nvPicPr>
          <p:cNvPr id="9" name="Image 8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11EFA23A-DD18-43AA-AF7F-D00B3749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6" y="2205562"/>
            <a:ext cx="6661608" cy="44299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0ED112-FC21-403C-97B9-00A72D17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30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Pull plots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041E1-2B39-49EA-B6CF-777213B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7FFA1F-2FE6-42DA-BCCE-8BFBB9302246}"/>
              </a:ext>
            </a:extLst>
          </p:cNvPr>
          <p:cNvSpPr txBox="1"/>
          <p:nvPr/>
        </p:nvSpPr>
        <p:spPr>
          <a:xfrm>
            <a:off x="114823" y="1240905"/>
            <a:ext cx="11962353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Pull defined as: (</a:t>
            </a:r>
            <a:r>
              <a:rPr lang="en-GB" sz="3000" dirty="0" err="1">
                <a:solidFill>
                  <a:prstClr val="black"/>
                </a:solidFill>
                <a:latin typeface="Calibri" panose="020F0502020204030204"/>
              </a:rPr>
              <a:t>true_value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en-GB" sz="3000" dirty="0" err="1">
                <a:solidFill>
                  <a:prstClr val="black"/>
                </a:solidFill>
                <a:latin typeface="Calibri" panose="020F0502020204030204"/>
              </a:rPr>
              <a:t>fitted_value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) / </a:t>
            </a:r>
            <a:r>
              <a:rPr lang="en-GB" sz="3000" dirty="0" err="1">
                <a:solidFill>
                  <a:prstClr val="black"/>
                </a:solidFill>
                <a:latin typeface="Calibri" panose="020F0502020204030204"/>
              </a:rPr>
              <a:t>error_value</a:t>
            </a:r>
            <a:endParaRPr lang="en-GB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For each track, for each parameter (one of 6), we have a pull value.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Plot the histogram. Must be ideally: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a gaussian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centred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a standard deviation of 1.</a:t>
            </a:r>
          </a:p>
        </p:txBody>
      </p:sp>
    </p:spTree>
    <p:extLst>
      <p:ext uri="{BB962C8B-B14F-4D97-AF65-F5344CB8AC3E}">
        <p14:creationId xmlns:p14="http://schemas.microsoft.com/office/powerpoint/2010/main" val="117338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A55A"/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B9EA71-FA7F-4185-B03B-EE59B0B7BD1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0985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Electrons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: GSF vs CKF,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</a:t>
            </a:r>
            <a:r>
              <a:rPr lang="fr-FR" sz="6000" b="1" baseline="-25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</a:t>
            </a:r>
            <a:r>
              <a:rPr lang="fr-FR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=5 </a:t>
            </a:r>
            <a:r>
              <a:rPr lang="fr-FR" sz="60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GeV</a:t>
            </a:r>
            <a:endParaRPr lang="fr-FR" sz="6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E9FBB6-E8E7-74A1-E88B-29321CCFA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382" y="1185615"/>
            <a:ext cx="4414590" cy="24832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0921F7-4F3B-D91B-1984-570D3B157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653" y="1185614"/>
            <a:ext cx="4414588" cy="24832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069818-F208-F477-051E-BC0889E04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386" y="3668820"/>
            <a:ext cx="4414586" cy="24832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422E2C3-61C0-D4A3-820B-C8F428F33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654" y="3668819"/>
            <a:ext cx="4414587" cy="24832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90FC04F-F7C0-BE1C-1820-8C22A66B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F830AF-E2F1-E819-00B0-F9B9A62A65FA}"/>
              </a:ext>
            </a:extLst>
          </p:cNvPr>
          <p:cNvSpPr txBox="1"/>
          <p:nvPr/>
        </p:nvSpPr>
        <p:spPr>
          <a:xfrm>
            <a:off x="3284376" y="6288833"/>
            <a:ext cx="560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Better performance from the GSF (left)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8F962-E5E7-A141-B3F3-C12987BE2B98}"/>
              </a:ext>
            </a:extLst>
          </p:cNvPr>
          <p:cNvSpPr/>
          <p:nvPr/>
        </p:nvSpPr>
        <p:spPr>
          <a:xfrm>
            <a:off x="2547256" y="1319930"/>
            <a:ext cx="588445" cy="15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6826E-4D89-7534-E54A-C298ACF443D9}"/>
              </a:ext>
            </a:extLst>
          </p:cNvPr>
          <p:cNvSpPr/>
          <p:nvPr/>
        </p:nvSpPr>
        <p:spPr>
          <a:xfrm>
            <a:off x="8092724" y="1319929"/>
            <a:ext cx="588445" cy="15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C6335-0137-614B-E5CD-999095FEA6D9}"/>
              </a:ext>
            </a:extLst>
          </p:cNvPr>
          <p:cNvSpPr/>
          <p:nvPr/>
        </p:nvSpPr>
        <p:spPr>
          <a:xfrm>
            <a:off x="8087092" y="3798147"/>
            <a:ext cx="588445" cy="15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5CF20D-4B26-F34E-7F99-6E10E85F8EB1}"/>
              </a:ext>
            </a:extLst>
          </p:cNvPr>
          <p:cNvSpPr/>
          <p:nvPr/>
        </p:nvSpPr>
        <p:spPr>
          <a:xfrm>
            <a:off x="2544620" y="3799985"/>
            <a:ext cx="588445" cy="15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739F8F-4BCE-26FC-9A63-33646AE67E39}"/>
              </a:ext>
            </a:extLst>
          </p:cNvPr>
          <p:cNvSpPr txBox="1"/>
          <p:nvPr/>
        </p:nvSpPr>
        <p:spPr>
          <a:xfrm>
            <a:off x="2018579" y="1570897"/>
            <a:ext cx="2061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Work in progress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DE4A44-5285-67D5-1859-D8FE5C82CE99}"/>
              </a:ext>
            </a:extLst>
          </p:cNvPr>
          <p:cNvSpPr txBox="1"/>
          <p:nvPr/>
        </p:nvSpPr>
        <p:spPr>
          <a:xfrm>
            <a:off x="2044456" y="4028224"/>
            <a:ext cx="2061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Work in progress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C99DBA8-8666-6A48-490C-F85DBC52E34B}"/>
              </a:ext>
            </a:extLst>
          </p:cNvPr>
          <p:cNvSpPr txBox="1"/>
          <p:nvPr/>
        </p:nvSpPr>
        <p:spPr>
          <a:xfrm>
            <a:off x="6795856" y="1570895"/>
            <a:ext cx="2061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Work in progress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1958E0-6ECB-238E-983D-051D8E8276C9}"/>
              </a:ext>
            </a:extLst>
          </p:cNvPr>
          <p:cNvSpPr txBox="1"/>
          <p:nvPr/>
        </p:nvSpPr>
        <p:spPr>
          <a:xfrm>
            <a:off x="6813108" y="4023303"/>
            <a:ext cx="2061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60935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77000">
              <a:schemeClr val="accent1">
                <a:lumMod val="60000"/>
                <a:lumOff val="4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CB74D4-4C61-4C66-AED9-78FFFB97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32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2326623-C8C8-4E55-B2DA-25E6D8042B94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82359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Conclusion </a:t>
            </a:r>
            <a:r>
              <a:rPr lang="fr-FR" sz="5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                  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49639D1-265E-44B9-8410-59ED06A8C05A}"/>
              </a:ext>
            </a:extLst>
          </p:cNvPr>
          <p:cNvSpPr txBox="1">
            <a:spLocks/>
          </p:cNvSpPr>
          <p:nvPr/>
        </p:nvSpPr>
        <p:spPr>
          <a:xfrm>
            <a:off x="2387097" y="6024538"/>
            <a:ext cx="7417806" cy="687900"/>
          </a:xfrm>
          <a:prstGeom prst="rect">
            <a:avLst/>
          </a:prstGeom>
          <a:solidFill>
            <a:srgbClr val="15792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Thank</a:t>
            </a:r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you</a:t>
            </a:r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for </a:t>
            </a:r>
            <a:r>
              <a:rPr lang="fr-FR" sz="36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your</a:t>
            </a:r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attention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16629A2-BEA2-4DE8-9561-68076A05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1303918"/>
            <a:ext cx="580948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There are interesting new studies to be done in the </a:t>
            </a:r>
            <a:r>
              <a:rPr lang="en-GB" b="1" dirty="0"/>
              <a:t>off-shell Higgs</a:t>
            </a:r>
            <a:r>
              <a:rPr lang="en-GB" dirty="0"/>
              <a:t>’ study!</a:t>
            </a:r>
          </a:p>
          <a:p>
            <a:r>
              <a:rPr lang="en-GB" dirty="0"/>
              <a:t>Monte-Carlo generation is challenging especially for EFT samples.</a:t>
            </a:r>
          </a:p>
          <a:p>
            <a:r>
              <a:rPr lang="en-GB" dirty="0"/>
              <a:t>But MC is our main source of data when developing new stat/ML techniques or tracking algorithms.</a:t>
            </a:r>
          </a:p>
          <a:p>
            <a:r>
              <a:rPr lang="en-GB" dirty="0"/>
              <a:t>With HL-LHC coming up, aggressive R&amp;D is a must. Computational progress will not be able to keep up.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A84AFAD2-DBD0-4D03-A44D-C2E42E0B8571}"/>
              </a:ext>
            </a:extLst>
          </p:cNvPr>
          <p:cNvSpPr txBox="1">
            <a:spLocks/>
          </p:cNvSpPr>
          <p:nvPr/>
        </p:nvSpPr>
        <p:spPr>
          <a:xfrm>
            <a:off x="6306312" y="1368485"/>
            <a:ext cx="5809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GB" dirty="0"/>
              <a:t>Run 3 and the </a:t>
            </a:r>
            <a:r>
              <a:rPr lang="en-GB" dirty="0" err="1"/>
              <a:t>ITk</a:t>
            </a:r>
            <a:r>
              <a:rPr lang="en-GB" dirty="0"/>
              <a:t> upgrade are coming up soon.</a:t>
            </a:r>
          </a:p>
          <a:p>
            <a:pPr>
              <a:spcBef>
                <a:spcPts val="2400"/>
              </a:spcBef>
            </a:pPr>
            <a:r>
              <a:rPr lang="en-GB" dirty="0"/>
              <a:t>Work to integrate a new track fitting algorithm (GSF) to ACTS.</a:t>
            </a:r>
          </a:p>
          <a:p>
            <a:pPr>
              <a:spcBef>
                <a:spcPts val="2400"/>
              </a:spcBef>
            </a:pPr>
            <a:r>
              <a:rPr lang="en-GB" dirty="0"/>
              <a:t>Work to make ACTS work for </a:t>
            </a:r>
            <a:r>
              <a:rPr lang="en-GB" dirty="0" err="1"/>
              <a:t>ITk</a:t>
            </a:r>
            <a:r>
              <a:rPr lang="en-GB" dirty="0"/>
              <a:t>.</a:t>
            </a:r>
          </a:p>
          <a:p>
            <a:pPr>
              <a:spcBef>
                <a:spcPts val="2400"/>
              </a:spcBef>
            </a:pPr>
            <a:r>
              <a:rPr lang="en-GB" dirty="0"/>
              <a:t>In progress: validate ACTS GSF</a:t>
            </a:r>
            <a:br>
              <a:rPr lang="en-GB" dirty="0"/>
            </a:br>
            <a:r>
              <a:rPr lang="en-GB" dirty="0"/>
              <a:t>vs the existing ATLAS GSF in Athena, the software versioning framework of ATLAS.</a:t>
            </a:r>
          </a:p>
        </p:txBody>
      </p:sp>
    </p:spTree>
    <p:extLst>
      <p:ext uri="{BB962C8B-B14F-4D97-AF65-F5344CB8AC3E}">
        <p14:creationId xmlns:p14="http://schemas.microsoft.com/office/powerpoint/2010/main" val="21671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77000">
              <a:schemeClr val="accent1">
                <a:lumMod val="60000"/>
                <a:lumOff val="4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07C8AB-0273-4E0E-A0A1-9A55B549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33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35877C0-0603-416B-B96B-3C14CC6D4497}"/>
              </a:ext>
            </a:extLst>
          </p:cNvPr>
          <p:cNvSpPr txBox="1">
            <a:spLocks/>
          </p:cNvSpPr>
          <p:nvPr/>
        </p:nvSpPr>
        <p:spPr>
          <a:xfrm>
            <a:off x="838200" y="2472256"/>
            <a:ext cx="10515600" cy="95674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3937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77000">
              <a:schemeClr val="accent1">
                <a:lumMod val="60000"/>
                <a:lumOff val="4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0D68CED-48A3-4546-95BB-91B6D31A3B25}"/>
              </a:ext>
            </a:extLst>
          </p:cNvPr>
          <p:cNvGrpSpPr/>
          <p:nvPr/>
        </p:nvGrpSpPr>
        <p:grpSpPr>
          <a:xfrm>
            <a:off x="208512" y="1600406"/>
            <a:ext cx="6524533" cy="2122691"/>
            <a:chOff x="519063" y="1172688"/>
            <a:chExt cx="11298725" cy="3675926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C5CD76F-1941-4F0B-976B-CDC5D0F490DF}"/>
                </a:ext>
              </a:extLst>
            </p:cNvPr>
            <p:cNvSpPr txBox="1"/>
            <p:nvPr/>
          </p:nvSpPr>
          <p:spPr>
            <a:xfrm>
              <a:off x="4040193" y="1172688"/>
              <a:ext cx="3963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/>
                <a:t>Gluon-gluon fusion (</a:t>
              </a:r>
              <a:r>
                <a:rPr lang="fr-FR" sz="2400" b="1" i="1" dirty="0" err="1"/>
                <a:t>ggF</a:t>
              </a:r>
              <a:r>
                <a:rPr lang="fr-FR" sz="2400" b="1" i="1" dirty="0"/>
                <a:t>)</a:t>
              </a:r>
              <a:endParaRPr lang="en-GB" sz="2400" b="1" i="1" dirty="0"/>
            </a:p>
          </p:txBody>
        </p:sp>
        <p:sp>
          <p:nvSpPr>
            <p:cNvPr id="13" name="Rectangle : avec coins arrondis en haut 12">
              <a:extLst>
                <a:ext uri="{FF2B5EF4-FFF2-40B4-BE49-F238E27FC236}">
                  <a16:creationId xmlns:a16="http://schemas.microsoft.com/office/drawing/2014/main" id="{A2329ABD-0517-45F8-8954-F9D90F6A25DC}"/>
                </a:ext>
              </a:extLst>
            </p:cNvPr>
            <p:cNvSpPr/>
            <p:nvPr/>
          </p:nvSpPr>
          <p:spPr>
            <a:xfrm rot="10800000">
              <a:off x="1517964" y="4191745"/>
              <a:ext cx="9156072" cy="656869"/>
            </a:xfrm>
            <a:prstGeom prst="round2SameRect">
              <a:avLst/>
            </a:prstGeom>
            <a:solidFill>
              <a:srgbClr val="FFFFAB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2DC5546-AC59-4C32-88B6-34803B1F4F86}"/>
                </a:ext>
              </a:extLst>
            </p:cNvPr>
            <p:cNvSpPr txBox="1"/>
            <p:nvPr/>
          </p:nvSpPr>
          <p:spPr>
            <a:xfrm>
              <a:off x="2296562" y="4155732"/>
              <a:ext cx="7598877" cy="69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Total signal SBI (negative interference)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DC3DA94E-6455-445B-B1A7-B6D2E5ED2C53}"/>
                </a:ext>
              </a:extLst>
            </p:cNvPr>
            <p:cNvGrpSpPr/>
            <p:nvPr/>
          </p:nvGrpSpPr>
          <p:grpSpPr>
            <a:xfrm>
              <a:off x="519063" y="1242395"/>
              <a:ext cx="11298725" cy="2989010"/>
              <a:chOff x="446637" y="1228288"/>
              <a:chExt cx="11298725" cy="2989010"/>
            </a:xfrm>
          </p:grpSpPr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EF76167C-24C9-4A71-A1A8-6338FF285838}"/>
                  </a:ext>
                </a:extLst>
              </p:cNvPr>
              <p:cNvSpPr/>
              <p:nvPr/>
            </p:nvSpPr>
            <p:spPr>
              <a:xfrm>
                <a:off x="446637" y="1228288"/>
                <a:ext cx="11298725" cy="298901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6C342F73-71F9-4BEE-B44F-26B4DD4B9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27" y="1486487"/>
                <a:ext cx="4504982" cy="2455395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790AF14-975C-4EA7-9C74-DBE827109FF2}"/>
                  </a:ext>
                </a:extLst>
              </p:cNvPr>
              <p:cNvSpPr txBox="1"/>
              <p:nvPr/>
            </p:nvSpPr>
            <p:spPr>
              <a:xfrm>
                <a:off x="2401761" y="1448562"/>
                <a:ext cx="1566006" cy="53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Signal S :</a:t>
                </a:r>
                <a:endParaRPr lang="en-GB" sz="1400" b="1" dirty="0"/>
              </a:p>
            </p:txBody>
          </p:sp>
          <p:pic>
            <p:nvPicPr>
              <p:cNvPr id="4" name="Image 3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4E60BA0D-3810-4379-9683-D0822175D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2493" y="1486487"/>
                <a:ext cx="3963740" cy="2534391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B5F157A-650A-487A-A24E-BBD54F440BA1}"/>
                  </a:ext>
                </a:extLst>
              </p:cNvPr>
              <p:cNvSpPr txBox="1"/>
              <p:nvPr/>
            </p:nvSpPr>
            <p:spPr>
              <a:xfrm>
                <a:off x="8158831" y="1353752"/>
                <a:ext cx="2389871" cy="53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Background B:</a:t>
                </a:r>
                <a:endParaRPr lang="en-GB" sz="1400" b="1" dirty="0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79640D9-3017-4086-B9E2-90C0BE76F457}"/>
                  </a:ext>
                </a:extLst>
              </p:cNvPr>
              <p:cNvSpPr txBox="1"/>
              <p:nvPr/>
            </p:nvSpPr>
            <p:spPr>
              <a:xfrm>
                <a:off x="6022063" y="2252519"/>
                <a:ext cx="5703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endParaRPr lang="en-GB" sz="5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7144156-F61F-4EEA-9AF6-0FFBCDCC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34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C08BEC2-646C-483E-9B7F-5DD91E4E7A83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Interference and background(s)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F98130-24AB-4B84-A506-2AA8168AA60D}"/>
              </a:ext>
            </a:extLst>
          </p:cNvPr>
          <p:cNvSpPr txBox="1"/>
          <p:nvPr/>
        </p:nvSpPr>
        <p:spPr>
          <a:xfrm>
            <a:off x="6957335" y="3374719"/>
            <a:ext cx="521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Note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b="1" dirty="0" err="1"/>
              <a:t>negative</a:t>
            </a:r>
            <a:r>
              <a:rPr lang="fr-FR" sz="2000" dirty="0"/>
              <a:t> (</a:t>
            </a:r>
            <a:r>
              <a:rPr lang="fr-FR" sz="2000" dirty="0" err="1"/>
              <a:t>here</a:t>
            </a:r>
            <a:r>
              <a:rPr lang="fr-FR" sz="2000" dirty="0"/>
              <a:t>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the case).</a:t>
            </a:r>
            <a:endParaRPr lang="en-GB" sz="2000" dirty="0"/>
          </a:p>
        </p:txBody>
      </p:sp>
      <p:pic>
        <p:nvPicPr>
          <p:cNvPr id="9" name="Image 8" descr="Une image contenant couteau, table&#10;&#10;Description générée automatiquement">
            <a:extLst>
              <a:ext uri="{FF2B5EF4-FFF2-40B4-BE49-F238E27FC236}">
                <a16:creationId xmlns:a16="http://schemas.microsoft.com/office/drawing/2014/main" id="{A5A7CCB2-0453-4D0C-B5FC-7E6EF1307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1" y="1781644"/>
            <a:ext cx="5282834" cy="14808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AE5D291-9BA1-42F2-BCC5-27688196C326}"/>
              </a:ext>
            </a:extLst>
          </p:cNvPr>
          <p:cNvSpPr txBox="1"/>
          <p:nvPr/>
        </p:nvSpPr>
        <p:spPr>
          <a:xfrm>
            <a:off x="3134734" y="4940730"/>
            <a:ext cx="570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+</a:t>
            </a:r>
            <a:endParaRPr lang="en-GB" sz="5400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88A90B-29C7-4D7D-8C78-84563FDDA5C4}"/>
              </a:ext>
            </a:extLst>
          </p:cNvPr>
          <p:cNvSpPr txBox="1"/>
          <p:nvPr/>
        </p:nvSpPr>
        <p:spPr>
          <a:xfrm>
            <a:off x="3716316" y="5136634"/>
            <a:ext cx="254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Background B2:</a:t>
            </a:r>
            <a:endParaRPr lang="en-GB" sz="2800" b="1" dirty="0"/>
          </a:p>
        </p:txBody>
      </p:sp>
      <p:pic>
        <p:nvPicPr>
          <p:cNvPr id="26" name="Image 25" descr="Une image contenant objet, table, oiseau, horloge&#10;&#10;Description générée automatiquement">
            <a:extLst>
              <a:ext uri="{FF2B5EF4-FFF2-40B4-BE49-F238E27FC236}">
                <a16:creationId xmlns:a16="http://schemas.microsoft.com/office/drawing/2014/main" id="{6A76BCCD-FD31-4FA7-9DE5-7A26A25E1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5" y="4337658"/>
            <a:ext cx="2087707" cy="2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2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675"/>
            </a:gs>
            <a:gs pos="100000">
              <a:srgbClr val="FDF3ED"/>
            </a:gs>
            <a:gs pos="12000">
              <a:srgbClr val="FDF3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242E0-D000-4401-8652-9E5DF17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35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7EF9A6-36A4-471A-B922-9F5DB6FFEE40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14400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Simulation-based inference</a:t>
            </a:r>
            <a:endParaRPr lang="fr-FR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BE1EC5B5-AF96-4953-B68F-CA85D234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" y="1343468"/>
            <a:ext cx="11980752" cy="37364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15D7BA-5102-427A-B6D8-CC65FF625992}"/>
              </a:ext>
            </a:extLst>
          </p:cNvPr>
          <p:cNvSpPr/>
          <p:nvPr/>
        </p:nvSpPr>
        <p:spPr>
          <a:xfrm>
            <a:off x="1603218" y="5164160"/>
            <a:ext cx="89191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Constraining Effective Field Theories with Machine Learning,</a:t>
            </a:r>
          </a:p>
          <a:p>
            <a:r>
              <a:rPr lang="en-GB" sz="2800" dirty="0"/>
              <a:t>J. </a:t>
            </a:r>
            <a:r>
              <a:rPr lang="en-GB" sz="2800" dirty="0" err="1"/>
              <a:t>Brehmer</a:t>
            </a:r>
            <a:r>
              <a:rPr lang="en-GB" sz="2800" dirty="0"/>
              <a:t>, K. Cranmer, G. </a:t>
            </a:r>
            <a:r>
              <a:rPr lang="en-GB" sz="2800" dirty="0" err="1"/>
              <a:t>Louppe</a:t>
            </a:r>
            <a:r>
              <a:rPr lang="en-GB" sz="2800" dirty="0"/>
              <a:t> and J. </a:t>
            </a:r>
            <a:r>
              <a:rPr lang="en-GB" sz="2800" dirty="0" err="1"/>
              <a:t>Pavez</a:t>
            </a:r>
            <a:endParaRPr lang="en-GB" sz="2800" dirty="0"/>
          </a:p>
          <a:p>
            <a:r>
              <a:rPr lang="en-GB" sz="2800" dirty="0">
                <a:hlinkClick r:id="rId3"/>
              </a:rPr>
              <a:t>arXiv:1805.00013</a:t>
            </a:r>
            <a:r>
              <a:rPr lang="en-GB" sz="2800" b="1" dirty="0"/>
              <a:t> [hep-</a:t>
            </a:r>
            <a:r>
              <a:rPr lang="en-GB" sz="2800" b="1" dirty="0" err="1"/>
              <a:t>ph</a:t>
            </a:r>
            <a:r>
              <a:rPr lang="en-GB" sz="2800" b="1" dirty="0"/>
              <a:t>]</a:t>
            </a:r>
            <a:endParaRPr lang="en-GB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EC875E-55F8-46D8-9506-1E52F0FF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552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H4l </a:t>
            </a:r>
            <a:r>
              <a:rPr lang="fr-FR" sz="5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decay</a:t>
            </a:r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mode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B0682-DD82-4F28-A23B-6870A60F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527"/>
            <a:ext cx="10515600" cy="4630523"/>
          </a:xfrm>
        </p:spPr>
        <p:txBody>
          <a:bodyPr>
            <a:normAutofit/>
          </a:bodyPr>
          <a:lstStyle/>
          <a:p>
            <a:r>
              <a:rPr lang="en-GB" dirty="0"/>
              <a:t>H -&gt; ZZ* -&gt; </a:t>
            </a:r>
            <a:r>
              <a:rPr lang="en-GB" dirty="0" err="1">
                <a:latin typeface="Mistral" panose="03090702030407020403" pitchFamily="66" charset="0"/>
              </a:rPr>
              <a:t>l</a:t>
            </a:r>
            <a:r>
              <a:rPr lang="en-GB" baseline="30000" dirty="0" err="1"/>
              <a:t>+</a:t>
            </a:r>
            <a:r>
              <a:rPr lang="en-GB" dirty="0" err="1">
                <a:latin typeface="Mistral" panose="03090702030407020403" pitchFamily="66" charset="0"/>
              </a:rPr>
              <a:t>l</a:t>
            </a:r>
            <a:r>
              <a:rPr lang="en-GB" baseline="30000" dirty="0"/>
              <a:t>-</a:t>
            </a:r>
            <a:r>
              <a:rPr lang="en-GB" dirty="0">
                <a:latin typeface="Mistral" panose="03090702030407020403" pitchFamily="66" charset="0"/>
              </a:rPr>
              <a:t> </a:t>
            </a:r>
            <a:r>
              <a:rPr lang="en-GB" dirty="0" err="1">
                <a:latin typeface="Mistral" panose="03090702030407020403" pitchFamily="66" charset="0"/>
              </a:rPr>
              <a:t>l</a:t>
            </a:r>
            <a:r>
              <a:rPr lang="en-GB" baseline="30000" dirty="0" err="1"/>
              <a:t>+</a:t>
            </a:r>
            <a:r>
              <a:rPr lang="en-GB" dirty="0" err="1">
                <a:latin typeface="Mistral" panose="03090702030407020403" pitchFamily="66" charset="0"/>
              </a:rPr>
              <a:t>l</a:t>
            </a:r>
            <a:r>
              <a:rPr lang="en-GB" baseline="30000" dirty="0"/>
              <a:t>-</a:t>
            </a:r>
            <a:r>
              <a:rPr lang="en-GB" dirty="0"/>
              <a:t>  (</a:t>
            </a:r>
            <a:r>
              <a:rPr lang="en-GB" b="1" u="sng" dirty="0">
                <a:solidFill>
                  <a:srgbClr val="FF0000"/>
                </a:solidFill>
              </a:rPr>
              <a:t>/!\</a:t>
            </a:r>
            <a:r>
              <a:rPr lang="en-GB" dirty="0"/>
              <a:t> :  </a:t>
            </a:r>
            <a:r>
              <a:rPr lang="en-GB" dirty="0">
                <a:latin typeface="Mistral" panose="03090702030407020403" pitchFamily="66" charset="0"/>
              </a:rPr>
              <a:t>l </a:t>
            </a:r>
            <a:r>
              <a:rPr lang="en-GB" dirty="0"/>
              <a:t>= e or </a:t>
            </a:r>
            <a:r>
              <a:rPr lang="el-GR" dirty="0">
                <a:cs typeface="Segoe UI" panose="020B0502040204020203" pitchFamily="34" charset="0"/>
              </a:rPr>
              <a:t>μ</a:t>
            </a:r>
            <a:r>
              <a:rPr lang="fr-FR" dirty="0">
                <a:cs typeface="Segoe UI" panose="020B0502040204020203" pitchFamily="34" charset="0"/>
              </a:rPr>
              <a:t>)</a:t>
            </a:r>
            <a:endParaRPr lang="en-GB" baseline="30000" dirty="0"/>
          </a:p>
          <a:p>
            <a:endParaRPr lang="en-GB" dirty="0"/>
          </a:p>
          <a:p>
            <a:r>
              <a:rPr lang="en-GB" dirty="0"/>
              <a:t>Called the “</a:t>
            </a:r>
            <a:r>
              <a:rPr lang="en-GB" i="1" dirty="0"/>
              <a:t>golden channel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yields a very clean signal</a:t>
            </a:r>
          </a:p>
          <a:p>
            <a:pPr lvl="1"/>
            <a:r>
              <a:rPr lang="en-GB" dirty="0"/>
              <a:t>is one of the Higgs decay modes with the best resolution</a:t>
            </a:r>
          </a:p>
          <a:p>
            <a:endParaRPr lang="en-GB" dirty="0"/>
          </a:p>
          <a:p>
            <a:r>
              <a:rPr lang="en-GB" dirty="0"/>
              <a:t>Downside: low number of events</a:t>
            </a:r>
          </a:p>
          <a:p>
            <a:pPr lvl="1"/>
            <a:r>
              <a:rPr lang="en-GB" dirty="0"/>
              <a:t>BR(H -&gt; ZZ) = 2.6%    (in comparison, BR(H -&gt; bb) = 58%, BR(H -&gt; W</a:t>
            </a:r>
            <a:r>
              <a:rPr lang="en-GB" baseline="30000" dirty="0"/>
              <a:t>+</a:t>
            </a:r>
            <a:r>
              <a:rPr lang="en-GB" dirty="0"/>
              <a:t>W</a:t>
            </a:r>
            <a:r>
              <a:rPr lang="en-GB" baseline="30000" dirty="0"/>
              <a:t>-</a:t>
            </a:r>
            <a:r>
              <a:rPr lang="en-GB" dirty="0"/>
              <a:t>) = 21%)</a:t>
            </a:r>
          </a:p>
          <a:p>
            <a:pPr lvl="1"/>
            <a:r>
              <a:rPr lang="en-GB" dirty="0"/>
              <a:t>BR(Z -&gt; </a:t>
            </a:r>
            <a:r>
              <a:rPr lang="en-GB" dirty="0" err="1"/>
              <a:t>l</a:t>
            </a:r>
            <a:r>
              <a:rPr lang="en-GB" baseline="30000" dirty="0" err="1"/>
              <a:t>+</a:t>
            </a:r>
            <a:r>
              <a:rPr lang="en-GB" dirty="0" err="1"/>
              <a:t>l</a:t>
            </a:r>
            <a:r>
              <a:rPr lang="en-GB" baseline="30000" dirty="0"/>
              <a:t>-</a:t>
            </a:r>
            <a:r>
              <a:rPr lang="en-GB" dirty="0"/>
              <a:t> ) = 6.7%</a:t>
            </a:r>
          </a:p>
          <a:p>
            <a:pPr marL="457200" lvl="1" indent="0">
              <a:buNone/>
            </a:pPr>
            <a:r>
              <a:rPr lang="en-GB" dirty="0"/>
              <a:t>(at </a:t>
            </a:r>
            <a:r>
              <a:rPr lang="en-GB" dirty="0" err="1"/>
              <a:t>m</a:t>
            </a:r>
            <a:r>
              <a:rPr lang="en-GB" baseline="-25000" dirty="0" err="1"/>
              <a:t>H</a:t>
            </a:r>
            <a:r>
              <a:rPr lang="en-GB" dirty="0"/>
              <a:t> = 125 GeV)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4</a:t>
            </a:fld>
            <a:endParaRPr lang="en-GB" sz="1600" b="1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082110-B63C-4447-BD9D-EAD67A41E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837286"/>
            <a:ext cx="1206983" cy="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7C5CD76F-1941-4F0B-976B-CDC5D0F490DF}"/>
              </a:ext>
            </a:extLst>
          </p:cNvPr>
          <p:cNvSpPr txBox="1"/>
          <p:nvPr/>
        </p:nvSpPr>
        <p:spPr>
          <a:xfrm>
            <a:off x="4040193" y="1172688"/>
            <a:ext cx="39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Gluon-gluon fusion (</a:t>
            </a:r>
            <a:r>
              <a:rPr lang="fr-FR" sz="2400" b="1" i="1" dirty="0" err="1"/>
              <a:t>ggF</a:t>
            </a:r>
            <a:r>
              <a:rPr lang="fr-FR" sz="2400" b="1" i="1" dirty="0"/>
              <a:t>)</a:t>
            </a:r>
            <a:endParaRPr lang="en-GB" sz="2400" b="1" i="1" dirty="0"/>
          </a:p>
        </p:txBody>
      </p: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A2329ABD-0517-45F8-8954-F9D90F6A25DC}"/>
              </a:ext>
            </a:extLst>
          </p:cNvPr>
          <p:cNvSpPr/>
          <p:nvPr/>
        </p:nvSpPr>
        <p:spPr>
          <a:xfrm rot="10800000">
            <a:off x="1517964" y="4191746"/>
            <a:ext cx="9156072" cy="487206"/>
          </a:xfrm>
          <a:prstGeom prst="round2SameRect">
            <a:avLst/>
          </a:prstGeom>
          <a:solidFill>
            <a:srgbClr val="FFFFAB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DC5546-AC59-4C32-88B6-34803B1F4F86}"/>
              </a:ext>
            </a:extLst>
          </p:cNvPr>
          <p:cNvSpPr txBox="1"/>
          <p:nvPr/>
        </p:nvSpPr>
        <p:spPr>
          <a:xfrm>
            <a:off x="2296562" y="4155732"/>
            <a:ext cx="759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Total signal SBI (negative interference)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C3DA94E-6455-445B-B1A7-B6D2E5ED2C53}"/>
              </a:ext>
            </a:extLst>
          </p:cNvPr>
          <p:cNvGrpSpPr/>
          <p:nvPr/>
        </p:nvGrpSpPr>
        <p:grpSpPr>
          <a:xfrm>
            <a:off x="446637" y="1713773"/>
            <a:ext cx="11298725" cy="2989010"/>
            <a:chOff x="446637" y="1228288"/>
            <a:chExt cx="11298725" cy="298901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F76167C-24C9-4A71-A1A8-6338FF285838}"/>
                </a:ext>
              </a:extLst>
            </p:cNvPr>
            <p:cNvSpPr/>
            <p:nvPr/>
          </p:nvSpPr>
          <p:spPr>
            <a:xfrm>
              <a:off x="446637" y="1228288"/>
              <a:ext cx="11298725" cy="298901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C342F73-71F9-4BEE-B44F-26B4DD4B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27" y="1486487"/>
              <a:ext cx="4504982" cy="245539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90AF14-975C-4EA7-9C74-DBE827109FF2}"/>
                </a:ext>
              </a:extLst>
            </p:cNvPr>
            <p:cNvSpPr txBox="1"/>
            <p:nvPr/>
          </p:nvSpPr>
          <p:spPr>
            <a:xfrm>
              <a:off x="2454896" y="1228288"/>
              <a:ext cx="1566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/>
                <a:t>Signal S :</a:t>
              </a:r>
              <a:endParaRPr lang="en-GB" sz="2800" b="1" dirty="0"/>
            </a:p>
          </p:txBody>
        </p:sp>
        <p:pic>
          <p:nvPicPr>
            <p:cNvPr id="4" name="Image 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E60BA0D-3810-4379-9683-D0822175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493" y="1486487"/>
              <a:ext cx="3963740" cy="2534391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B5F157A-650A-487A-A24E-BBD54F440BA1}"/>
                </a:ext>
              </a:extLst>
            </p:cNvPr>
            <p:cNvSpPr txBox="1"/>
            <p:nvPr/>
          </p:nvSpPr>
          <p:spPr>
            <a:xfrm>
              <a:off x="7942728" y="1228288"/>
              <a:ext cx="2389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/>
                <a:t>Background B:</a:t>
              </a:r>
              <a:endParaRPr lang="en-GB" sz="280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79640D9-3017-4086-B9E2-90C0BE76F457}"/>
                </a:ext>
              </a:extLst>
            </p:cNvPr>
            <p:cNvSpPr txBox="1"/>
            <p:nvPr/>
          </p:nvSpPr>
          <p:spPr>
            <a:xfrm>
              <a:off x="6022063" y="2252519"/>
              <a:ext cx="570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endParaRPr lang="en-GB" sz="5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B02AC633-6010-4B35-A67C-C7A5DFE2F0CA}"/>
              </a:ext>
            </a:extLst>
          </p:cNvPr>
          <p:cNvSpPr txBox="1"/>
          <p:nvPr/>
        </p:nvSpPr>
        <p:spPr>
          <a:xfrm>
            <a:off x="3041209" y="5395609"/>
            <a:ext cx="570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+</a:t>
            </a:r>
            <a:endParaRPr lang="en-GB" sz="5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59F121-477A-4C02-9345-6B44B05FD804}"/>
              </a:ext>
            </a:extLst>
          </p:cNvPr>
          <p:cNvSpPr txBox="1"/>
          <p:nvPr/>
        </p:nvSpPr>
        <p:spPr>
          <a:xfrm>
            <a:off x="3622791" y="5591513"/>
            <a:ext cx="304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Background </a:t>
            </a:r>
            <a:r>
              <a:rPr lang="fr-FR" sz="2800" b="1" dirty="0" err="1"/>
              <a:t>qqZZ</a:t>
            </a:r>
            <a:r>
              <a:rPr lang="fr-FR" sz="2800" b="1" dirty="0"/>
              <a:t>:</a:t>
            </a:r>
            <a:endParaRPr lang="en-GB" sz="2800" b="1" dirty="0"/>
          </a:p>
        </p:txBody>
      </p:sp>
      <p:pic>
        <p:nvPicPr>
          <p:cNvPr id="17" name="Image 16" descr="Une image contenant objet, table, oiseau, horloge&#10;&#10;Description générée automatiquement">
            <a:extLst>
              <a:ext uri="{FF2B5EF4-FFF2-40B4-BE49-F238E27FC236}">
                <a16:creationId xmlns:a16="http://schemas.microsoft.com/office/drawing/2014/main" id="{A050B344-DFB9-428E-865C-80980874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44" y="4792537"/>
            <a:ext cx="2087707" cy="2018692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7144156-F61F-4EEA-9AF6-0FFBCDCC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5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C08BEC2-646C-483E-9B7F-5DD91E4E7A83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Interference and background(s)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21A7BC-D03B-40D6-9229-E4099F086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07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F859406-FB15-4C90-BED2-0190C814C54C}"/>
              </a:ext>
            </a:extLst>
          </p:cNvPr>
          <p:cNvGrpSpPr/>
          <p:nvPr/>
        </p:nvGrpSpPr>
        <p:grpSpPr>
          <a:xfrm>
            <a:off x="1581339" y="2504228"/>
            <a:ext cx="9029321" cy="3983524"/>
            <a:chOff x="1581339" y="2630971"/>
            <a:chExt cx="9029321" cy="398352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E30B858-DE08-4CA5-9129-A5EAC1BC8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339" y="2630971"/>
              <a:ext cx="9029321" cy="3983524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63A73E2-53F9-4BC1-ACB9-293775EE4E59}"/>
                </a:ext>
              </a:extLst>
            </p:cNvPr>
            <p:cNvSpPr txBox="1"/>
            <p:nvPr/>
          </p:nvSpPr>
          <p:spPr>
            <a:xfrm>
              <a:off x="4710024" y="3035727"/>
              <a:ext cx="540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SBI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9B2B922-6A30-4D47-A196-DB9016880DE1}"/>
                </a:ext>
              </a:extLst>
            </p:cNvPr>
            <p:cNvSpPr txBox="1"/>
            <p:nvPr/>
          </p:nvSpPr>
          <p:spPr>
            <a:xfrm>
              <a:off x="9247518" y="3222701"/>
              <a:ext cx="540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SBI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409136F-C06E-49C4-8ADA-9FD3FDDC3327}"/>
                </a:ext>
              </a:extLst>
            </p:cNvPr>
            <p:cNvSpPr txBox="1"/>
            <p:nvPr/>
          </p:nvSpPr>
          <p:spPr>
            <a:xfrm>
              <a:off x="9247518" y="3044788"/>
              <a:ext cx="540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S + B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7ECA701-97BF-489C-867C-D86995007F4D}"/>
              </a:ext>
            </a:extLst>
          </p:cNvPr>
          <p:cNvSpPr txBox="1"/>
          <p:nvPr/>
        </p:nvSpPr>
        <p:spPr>
          <a:xfrm>
            <a:off x="443620" y="1077358"/>
            <a:ext cx="114164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/>
              <a:t>High-Mass (HM) </a:t>
            </a:r>
            <a:r>
              <a:rPr lang="fr-FR" sz="2000" i="1" dirty="0" err="1"/>
              <a:t>region</a:t>
            </a:r>
            <a:r>
              <a:rPr lang="fr-FR" sz="2000" i="1" dirty="0"/>
              <a:t>: </a:t>
            </a:r>
            <a:r>
              <a:rPr lang="fr-FR" sz="2000" dirty="0"/>
              <a:t>m</a:t>
            </a:r>
            <a:r>
              <a:rPr lang="fr-FR" sz="2000" baseline="-25000" dirty="0"/>
              <a:t>4l</a:t>
            </a:r>
            <a:r>
              <a:rPr lang="fr-FR" sz="2000" dirty="0"/>
              <a:t> &gt; 220 </a:t>
            </a:r>
            <a:r>
              <a:rPr lang="fr-FR" sz="2000" dirty="0" err="1"/>
              <a:t>GeV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Off-</a:t>
            </a:r>
            <a:r>
              <a:rPr lang="fr-FR" sz="2000" dirty="0" err="1"/>
              <a:t>shell</a:t>
            </a:r>
            <a:r>
              <a:rPr lang="fr-FR" sz="2000" dirty="0"/>
              <a:t> Higgs production </a:t>
            </a:r>
            <a:r>
              <a:rPr lang="fr-FR" sz="2000" dirty="0" err="1"/>
              <a:t>is</a:t>
            </a:r>
            <a:r>
              <a:rPr lang="fr-FR" sz="2000" dirty="0"/>
              <a:t> not </a:t>
            </a:r>
            <a:r>
              <a:rPr lang="fr-FR" sz="2000" dirty="0" err="1"/>
              <a:t>negligible</a:t>
            </a:r>
            <a:r>
              <a:rPr lang="fr-FR" sz="2000" dirty="0"/>
              <a:t> (</a:t>
            </a:r>
            <a:r>
              <a:rPr lang="fr-FR" sz="2000" dirty="0" err="1"/>
              <a:t>kinematics</a:t>
            </a:r>
            <a:r>
              <a:rPr lang="fr-FR" sz="2000" dirty="0"/>
              <a:t>: on-</a:t>
            </a:r>
            <a:r>
              <a:rPr lang="fr-FR" sz="2000" dirty="0" err="1"/>
              <a:t>shell</a:t>
            </a:r>
            <a:r>
              <a:rPr lang="fr-FR" sz="2000" dirty="0"/>
              <a:t> ZZ at 180 </a:t>
            </a:r>
            <a:r>
              <a:rPr lang="fr-FR" sz="2000" dirty="0" err="1"/>
              <a:t>GeV</a:t>
            </a:r>
            <a:r>
              <a:rPr lang="fr-FR" sz="2000" dirty="0"/>
              <a:t>, tt </a:t>
            </a:r>
            <a:r>
              <a:rPr lang="fr-FR" sz="2000" dirty="0" err="1"/>
              <a:t>threshold</a:t>
            </a:r>
            <a:r>
              <a:rPr lang="fr-FR" sz="2000" dirty="0"/>
              <a:t> at ~350 </a:t>
            </a:r>
            <a:r>
              <a:rPr lang="fr-FR" sz="2000" dirty="0" err="1"/>
              <a:t>GeV</a:t>
            </a:r>
            <a:r>
              <a:rPr lang="fr-FR" sz="2000" dirty="0"/>
              <a:t>).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But still, </a:t>
            </a:r>
            <a:r>
              <a:rPr lang="en-GB" sz="2000" dirty="0" err="1"/>
              <a:t>m</a:t>
            </a:r>
            <a:r>
              <a:rPr lang="en-GB" sz="2000" baseline="-25000" dirty="0" err="1"/>
              <a:t>H</a:t>
            </a:r>
            <a:r>
              <a:rPr lang="en-GB" sz="2000" dirty="0"/>
              <a:t> = 125 GeV while </a:t>
            </a:r>
            <a:r>
              <a:rPr lang="el-GR" sz="2000" dirty="0"/>
              <a:t> Γ</a:t>
            </a:r>
            <a:r>
              <a:rPr lang="en-GB" sz="2000" baseline="-25000" dirty="0"/>
              <a:t>H</a:t>
            </a:r>
            <a:r>
              <a:rPr lang="en-GB" sz="2000" dirty="0"/>
              <a:t> = 4.1 MeV…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Zero-Width Approximation works well around 125 GeV, but not in the High-Mass region </a:t>
            </a:r>
            <a:endParaRPr lang="fr-FR" sz="2000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A8393B2-1C9F-4BE1-8154-114A745A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80" y="6341134"/>
            <a:ext cx="2743200" cy="365125"/>
          </a:xfrm>
        </p:spPr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80BD965-215F-41BA-83AA-04564AF95FAC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56744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Off-</a:t>
            </a:r>
            <a:r>
              <a:rPr lang="fr-FR" sz="5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shell</a:t>
            </a:r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Higgs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D965ADF-6086-4264-A580-63667BBB477C}"/>
              </a:ext>
            </a:extLst>
          </p:cNvPr>
          <p:cNvSpPr/>
          <p:nvPr/>
        </p:nvSpPr>
        <p:spPr>
          <a:xfrm>
            <a:off x="9634450" y="4104028"/>
            <a:ext cx="828296" cy="340868"/>
          </a:xfrm>
          <a:prstGeom prst="ellipse">
            <a:avLst/>
          </a:prstGeom>
          <a:noFill/>
          <a:ln w="28575">
            <a:solidFill>
              <a:srgbClr val="157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55541B-A12B-4617-81C3-917405AAFE11}"/>
              </a:ext>
            </a:extLst>
          </p:cNvPr>
          <p:cNvSpPr txBox="1"/>
          <p:nvPr/>
        </p:nvSpPr>
        <p:spPr>
          <a:xfrm>
            <a:off x="-8302" y="6498332"/>
            <a:ext cx="1141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Inadequacy of zero-width approximation for a light Higgs boson signal</a:t>
            </a:r>
            <a:r>
              <a:rPr lang="en-GB" dirty="0"/>
              <a:t>, N. </a:t>
            </a:r>
            <a:r>
              <a:rPr lang="en-GB" dirty="0" err="1"/>
              <a:t>Kauer</a:t>
            </a:r>
            <a:r>
              <a:rPr lang="en-GB" dirty="0"/>
              <a:t>, G. </a:t>
            </a:r>
            <a:r>
              <a:rPr lang="en-GB" dirty="0" err="1"/>
              <a:t>Passarino</a:t>
            </a:r>
            <a:r>
              <a:rPr lang="en-GB" dirty="0"/>
              <a:t>, </a:t>
            </a:r>
            <a:r>
              <a:rPr lang="en-GB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arXiv:1206.4803</a:t>
            </a:r>
            <a:r>
              <a:rPr lang="en-GB" b="1" i="1" dirty="0"/>
              <a:t> </a:t>
            </a:r>
            <a:r>
              <a:rPr lang="en-GB" b="1" dirty="0"/>
              <a:t>[hep-</a:t>
            </a:r>
            <a:r>
              <a:rPr lang="en-GB" b="1" dirty="0" err="1"/>
              <a:t>ph</a:t>
            </a:r>
            <a:r>
              <a:rPr lang="en-GB" b="1" dirty="0"/>
              <a:t>]</a:t>
            </a:r>
            <a:endParaRPr lang="en-GB" i="1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83C8FBB-FCF4-4DEC-8350-6FE93B7F50AB}"/>
              </a:ext>
            </a:extLst>
          </p:cNvPr>
          <p:cNvGrpSpPr/>
          <p:nvPr/>
        </p:nvGrpSpPr>
        <p:grpSpPr>
          <a:xfrm>
            <a:off x="7582620" y="4286799"/>
            <a:ext cx="2375046" cy="649904"/>
            <a:chOff x="7582620" y="4413542"/>
            <a:chExt cx="2375046" cy="649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89B10-6B65-47AD-A15B-B033ACD8F332}"/>
                </a:ext>
              </a:extLst>
            </p:cNvPr>
            <p:cNvSpPr/>
            <p:nvPr/>
          </p:nvSpPr>
          <p:spPr>
            <a:xfrm>
              <a:off x="7709869" y="4755669"/>
              <a:ext cx="10021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/>
                <a:t>on-</a:t>
              </a:r>
              <a:r>
                <a:rPr lang="fr-FR" sz="1400" i="1" dirty="0" err="1"/>
                <a:t>shell</a:t>
              </a:r>
              <a:r>
                <a:rPr lang="fr-FR" sz="1400" i="1" dirty="0"/>
                <a:t> ZZ </a:t>
              </a:r>
              <a:endParaRPr lang="en-GB" sz="1400" i="1" dirty="0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A92ECE48-4AF8-4060-A426-098B4232C3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2620" y="4546121"/>
              <a:ext cx="340742" cy="2889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168614E2-F535-4F36-8F40-1CCBC3783C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2066" y="4413542"/>
              <a:ext cx="340742" cy="2889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EC250F-4503-47C3-88DE-5326E3630684}"/>
                </a:ext>
              </a:extLst>
            </p:cNvPr>
            <p:cNvSpPr/>
            <p:nvPr/>
          </p:nvSpPr>
          <p:spPr>
            <a:xfrm>
              <a:off x="8923280" y="4635773"/>
              <a:ext cx="10343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/>
                <a:t>tt </a:t>
              </a:r>
              <a:r>
                <a:rPr lang="fr-FR" sz="1400" i="1" dirty="0" err="1"/>
                <a:t>threshold</a:t>
              </a:r>
              <a:endParaRPr lang="en-GB" sz="1400" i="1" dirty="0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E84BB34-EB78-45AE-A2C0-4D4DC43D6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146" y="4725962"/>
              <a:ext cx="670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143BECE-4832-4A2F-8A15-69DA5EB4B6F4}"/>
              </a:ext>
            </a:extLst>
          </p:cNvPr>
          <p:cNvCxnSpPr>
            <a:cxnSpLocks/>
          </p:cNvCxnSpPr>
          <p:nvPr/>
        </p:nvCxnSpPr>
        <p:spPr>
          <a:xfrm flipH="1">
            <a:off x="9043755" y="1481462"/>
            <a:ext cx="788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670BCC0C-E12E-4188-B0FF-26683197B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416423"/>
            <a:ext cx="1428647" cy="10787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47A02F-A495-5D86-D1E9-F4980EAED90F}"/>
              </a:ext>
            </a:extLst>
          </p:cNvPr>
          <p:cNvSpPr txBox="1"/>
          <p:nvPr/>
        </p:nvSpPr>
        <p:spPr>
          <a:xfrm>
            <a:off x="10564005" y="3778900"/>
            <a:ext cx="132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negative interference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1F3648C-90F2-2E00-4221-2D081CB784DC}"/>
              </a:ext>
            </a:extLst>
          </p:cNvPr>
          <p:cNvCxnSpPr>
            <a:cxnSpLocks/>
          </p:cNvCxnSpPr>
          <p:nvPr/>
        </p:nvCxnSpPr>
        <p:spPr>
          <a:xfrm flipH="1">
            <a:off x="10217020" y="3974840"/>
            <a:ext cx="393640" cy="11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62"/>
            <a:ext cx="10515600" cy="1456887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SMEFT:</a:t>
            </a:r>
            <a:b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an Effective Field Theory for the SM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7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450ABA-0604-4935-B779-ED7895AA4F81}"/>
              </a:ext>
            </a:extLst>
          </p:cNvPr>
          <p:cNvSpPr txBox="1"/>
          <p:nvPr/>
        </p:nvSpPr>
        <p:spPr>
          <a:xfrm>
            <a:off x="371565" y="1883427"/>
            <a:ext cx="114488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L_SMEFT = L_SM + L_5 + L_6 + L_7 + L_8 +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600" dirty="0"/>
              <a:t>c</a:t>
            </a:r>
            <a:r>
              <a:rPr lang="fr-FR" sz="3600" baseline="-25000" dirty="0"/>
              <a:t>i</a:t>
            </a:r>
            <a:r>
              <a:rPr lang="fr-FR" sz="2400" dirty="0"/>
              <a:t> : Wilson coefficients			</a:t>
            </a:r>
            <a:r>
              <a:rPr lang="fr-FR" sz="3600" dirty="0" err="1"/>
              <a:t>O</a:t>
            </a:r>
            <a:r>
              <a:rPr lang="fr-FR" sz="3600" baseline="-25000" dirty="0" err="1"/>
              <a:t>i</a:t>
            </a:r>
            <a:r>
              <a:rPr lang="fr-FR" sz="3600" dirty="0"/>
              <a:t> </a:t>
            </a:r>
            <a:r>
              <a:rPr lang="fr-FR" sz="2400" dirty="0"/>
              <a:t>: Wilson </a:t>
            </a:r>
            <a:r>
              <a:rPr lang="fr-FR" sz="2400" dirty="0" err="1"/>
              <a:t>operators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We treat the SM as an effective theory.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consider</a:t>
            </a:r>
            <a:r>
              <a:rPr lang="fr-FR" sz="2400" dirty="0"/>
              <a:t> dimension-6 </a:t>
            </a:r>
            <a:r>
              <a:rPr lang="fr-FR" sz="2400" dirty="0" err="1"/>
              <a:t>operators</a:t>
            </a:r>
            <a:r>
              <a:rPr lang="fr-FR" sz="2400" dirty="0"/>
              <a:t>.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b="1" u="sng" dirty="0"/>
              <a:t>Considered operators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O_pg</a:t>
            </a:r>
            <a:r>
              <a:rPr lang="en-GB" sz="2400" dirty="0"/>
              <a:t>, </a:t>
            </a:r>
            <a:r>
              <a:rPr lang="en-GB" sz="2400" dirty="0" err="1"/>
              <a:t>O_pt</a:t>
            </a:r>
            <a:r>
              <a:rPr lang="en-GB" sz="2400" dirty="0"/>
              <a:t>, </a:t>
            </a:r>
            <a:r>
              <a:rPr lang="en-GB" sz="2400" dirty="0" err="1"/>
              <a:t>O_tp</a:t>
            </a:r>
            <a:endParaRPr lang="en-GB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6BF899-C3DF-472A-859B-86C1A99F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F86980-9163-4B13-BD48-768A77218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" b="14226"/>
          <a:stretch/>
        </p:blipFill>
        <p:spPr>
          <a:xfrm>
            <a:off x="748421" y="1703425"/>
            <a:ext cx="7001346" cy="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552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Monte-Carlo </a:t>
            </a:r>
            <a:r>
              <a:rPr lang="fr-FR" sz="5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generation</a:t>
            </a:r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101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8</a:t>
            </a:fld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738D77-3E7C-4B71-9ECA-1A61BA4D3061}"/>
              </a:ext>
            </a:extLst>
          </p:cNvPr>
          <p:cNvSpPr txBox="1"/>
          <p:nvPr/>
        </p:nvSpPr>
        <p:spPr>
          <a:xfrm>
            <a:off x="371565" y="1539398"/>
            <a:ext cx="11448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/>
              <a:t>Parton </a:t>
            </a:r>
            <a:r>
              <a:rPr lang="fr-FR" sz="2800" dirty="0" err="1"/>
              <a:t>level</a:t>
            </a:r>
            <a:r>
              <a:rPr lang="fr-FR" sz="2800" dirty="0"/>
              <a:t> process (hard </a:t>
            </a:r>
            <a:r>
              <a:rPr lang="fr-FR" sz="2800" dirty="0" err="1"/>
              <a:t>scattering</a:t>
            </a:r>
            <a:r>
              <a:rPr lang="fr-FR" sz="2800" dirty="0"/>
              <a:t>) : </a:t>
            </a:r>
            <a:r>
              <a:rPr lang="fr-FR" sz="2800" dirty="0" err="1"/>
              <a:t>MadGraph</a:t>
            </a: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/>
              <a:t>Parton </a:t>
            </a:r>
            <a:r>
              <a:rPr lang="fr-FR" sz="2800" dirty="0" err="1"/>
              <a:t>shower</a:t>
            </a:r>
            <a:r>
              <a:rPr lang="fr-FR" sz="2800" dirty="0"/>
              <a:t> (</a:t>
            </a:r>
            <a:r>
              <a:rPr lang="fr-FR" sz="2800" dirty="0" err="1"/>
              <a:t>Pythia</a:t>
            </a:r>
            <a:r>
              <a:rPr lang="fr-FR" sz="2800" dirty="0"/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03ABB6-8EDA-4FFC-B427-8701E44A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6" y="2164021"/>
            <a:ext cx="3897205" cy="21241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64F0BB-45CD-4BCD-B984-8E8D2652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669915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7D5ED"/>
            </a:gs>
            <a:gs pos="27000">
              <a:srgbClr val="F6F8FC"/>
            </a:gs>
            <a:gs pos="100000">
              <a:srgbClr val="F6F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D749-47C5-4B7E-9BEA-D3D6DE7D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552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Monte-Carlo </a:t>
            </a:r>
            <a:r>
              <a:rPr lang="fr-FR" sz="5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generation</a:t>
            </a:r>
            <a:r>
              <a:rPr lang="fr-FR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101</a:t>
            </a:r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269C3-303E-4F72-9740-D1CE8905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ED4B-A692-4781-8091-262E109F339A}" type="slidenum">
              <a:rPr lang="en-GB" sz="1600" b="1" smtClean="0">
                <a:solidFill>
                  <a:schemeClr val="tx1"/>
                </a:solidFill>
              </a:rPr>
              <a:t>9</a:t>
            </a:fld>
            <a:endParaRPr lang="en-GB" sz="1600" b="1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CAF094-620C-4B74-9315-74A527F6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03" y="1505533"/>
            <a:ext cx="5383794" cy="47696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F22CC7-95DC-4F44-B2D2-3FEE2E08E2E4}"/>
              </a:ext>
            </a:extLst>
          </p:cNvPr>
          <p:cNvSpPr txBox="1"/>
          <p:nvPr/>
        </p:nvSpPr>
        <p:spPr>
          <a:xfrm>
            <a:off x="-8302" y="6498332"/>
            <a:ext cx="1141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Introduction to </a:t>
            </a:r>
            <a:r>
              <a:rPr lang="en-GB" i="1" dirty="0" err="1"/>
              <a:t>parton</a:t>
            </a:r>
            <a:r>
              <a:rPr lang="en-GB" i="1" dirty="0"/>
              <a:t>-shower event generators</a:t>
            </a:r>
            <a:r>
              <a:rPr lang="en-GB" dirty="0"/>
              <a:t>, Stefan </a:t>
            </a:r>
            <a:r>
              <a:rPr lang="en-GB" dirty="0" err="1"/>
              <a:t>Höche</a:t>
            </a:r>
            <a:r>
              <a:rPr lang="en-GB" dirty="0"/>
              <a:t>, </a:t>
            </a:r>
            <a:r>
              <a:rPr lang="en-GB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arXiv:1411.4085</a:t>
            </a:r>
            <a:r>
              <a:rPr lang="en-GB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[hep-</a:t>
            </a:r>
            <a:r>
              <a:rPr lang="en-GB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GB" i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BC107A-D4B6-421C-A154-A17301664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" y="5362100"/>
            <a:ext cx="1428647" cy="10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1884</Words>
  <Application>Microsoft Office PowerPoint</Application>
  <PresentationFormat>Grand écran</PresentationFormat>
  <Paragraphs>325</Paragraphs>
  <Slides>35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Bahnschrift SemiBold</vt:lpstr>
      <vt:lpstr>Calibri</vt:lpstr>
      <vt:lpstr>Calibri Light</vt:lpstr>
      <vt:lpstr>Cambria Math</vt:lpstr>
      <vt:lpstr>Mistral</vt:lpstr>
      <vt:lpstr>Segoe UI</vt:lpstr>
      <vt:lpstr>Segoe UI Semibold</vt:lpstr>
      <vt:lpstr>Times New Roman</vt:lpstr>
      <vt:lpstr>Wingdings</vt:lpstr>
      <vt:lpstr>Thème Office</vt:lpstr>
      <vt:lpstr>Off-shell Higgs into 4 leptons &amp; electron tracking in ATLAS</vt:lpstr>
      <vt:lpstr>Présentation PowerPoint</vt:lpstr>
      <vt:lpstr>Higgs: a bit of history</vt:lpstr>
      <vt:lpstr>H4l decay mode</vt:lpstr>
      <vt:lpstr>Présentation PowerPoint</vt:lpstr>
      <vt:lpstr>Présentation PowerPoint</vt:lpstr>
      <vt:lpstr>SMEFT: an Effective Field Theory for the SM</vt:lpstr>
      <vt:lpstr>Monte-Carlo generation 101</vt:lpstr>
      <vt:lpstr>Monte-Carlo generation 101</vt:lpstr>
      <vt:lpstr>Validation plots</vt:lpstr>
      <vt:lpstr>SMEFTatNLO v1.0 vs v0.1</vt:lpstr>
      <vt:lpstr>SMEFTatNLO v1.0 vs v0.1</vt:lpstr>
      <vt:lpstr>SMEFTatNLO v1.0 vs v0.1</vt:lpstr>
      <vt:lpstr>What we are trying to achieve:</vt:lpstr>
      <vt:lpstr>What we are trying to achieve:</vt:lpstr>
      <vt:lpstr>What we are trying to achieve:</vt:lpstr>
      <vt:lpstr>What we are trying to achieve:</vt:lpstr>
      <vt:lpstr>Présentation PowerPoint</vt:lpstr>
      <vt:lpstr>Mixture Model (1/2)</vt:lpstr>
      <vt:lpstr>Mixture Model (2/2)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Off-Shell Higgs cross-section in the H4l channel</dc:title>
  <dc:creator>AM</dc:creator>
  <cp:lastModifiedBy>Arnaud Maury</cp:lastModifiedBy>
  <cp:revision>615</cp:revision>
  <dcterms:created xsi:type="dcterms:W3CDTF">2020-05-22T07:52:44Z</dcterms:created>
  <dcterms:modified xsi:type="dcterms:W3CDTF">2022-06-07T11:49:07Z</dcterms:modified>
</cp:coreProperties>
</file>