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638" r:id="rId3"/>
    <p:sldId id="639" r:id="rId4"/>
    <p:sldId id="660" r:id="rId5"/>
    <p:sldId id="659" r:id="rId6"/>
    <p:sldId id="661" r:id="rId7"/>
    <p:sldId id="653" r:id="rId8"/>
    <p:sldId id="642" r:id="rId9"/>
    <p:sldId id="654" r:id="rId10"/>
    <p:sldId id="655" r:id="rId11"/>
    <p:sldId id="647" r:id="rId12"/>
    <p:sldId id="652" r:id="rId13"/>
    <p:sldId id="594" r:id="rId14"/>
    <p:sldId id="528" r:id="rId15"/>
    <p:sldId id="656" r:id="rId16"/>
    <p:sldId id="662" r:id="rId17"/>
    <p:sldId id="620" r:id="rId18"/>
    <p:sldId id="545" r:id="rId19"/>
    <p:sldId id="645" r:id="rId20"/>
    <p:sldId id="536" r:id="rId21"/>
    <p:sldId id="553" r:id="rId22"/>
    <p:sldId id="564" r:id="rId23"/>
    <p:sldId id="551" r:id="rId24"/>
    <p:sldId id="522" r:id="rId25"/>
    <p:sldId id="541" r:id="rId26"/>
    <p:sldId id="658" r:id="rId27"/>
    <p:sldId id="543" r:id="rId28"/>
    <p:sldId id="621" r:id="rId29"/>
    <p:sldId id="624" r:id="rId30"/>
    <p:sldId id="596" r:id="rId31"/>
    <p:sldId id="665" r:id="rId32"/>
    <p:sldId id="657" r:id="rId33"/>
    <p:sldId id="664" r:id="rId34"/>
    <p:sldId id="663" r:id="rId35"/>
  </p:sldIdLst>
  <p:sldSz cx="9144000" cy="5715000" type="screen16x10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E75112"/>
    <a:srgbClr val="92D050"/>
    <a:srgbClr val="62C4DD"/>
    <a:srgbClr val="000090"/>
    <a:srgbClr val="00294B"/>
    <a:srgbClr val="456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944"/>
    <p:restoredTop sz="95321"/>
  </p:normalViewPr>
  <p:slideViewPr>
    <p:cSldViewPr>
      <p:cViewPr varScale="1">
        <p:scale>
          <a:sx n="125" d="100"/>
          <a:sy n="125" d="100"/>
        </p:scale>
        <p:origin x="160" y="32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232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109BA-520D-1340-92EB-A7B9C5BDB741}" type="datetimeFigureOut">
              <a:rPr lang="fr-FR" smtClean="0"/>
              <a:t>02/06/2022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BE4EC-60E7-EB4D-8F83-1843E309D1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8310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7F24A-4044-434C-BEEA-F4F4DA9256D8}" type="datetimeFigureOut">
              <a:rPr lang="fr-FR" smtClean="0"/>
              <a:t>02/06/2022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864A8-E5E8-4C6C-89E7-BC8C8B486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9422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41D656-9428-A147-90D2-8B718A36EA7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560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41D656-9428-A147-90D2-8B718A36EA7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727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41D656-9428-A147-90D2-8B718A36EA7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577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Besseren </a:t>
            </a:r>
            <a:r>
              <a:rPr lang="de-DE" dirty="0" err="1"/>
              <a:t>übergang</a:t>
            </a:r>
            <a:r>
              <a:rPr lang="de-DE" dirty="0"/>
              <a:t> von Teilchen zu Feld erklären und erklären was die Quanteninformationen sind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04307-18F3-4C22-BB55-6058CAF67C1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802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64A8-E5E8-4C6C-89E7-BC8C8B4867B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571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41D656-9428-A147-90D2-8B718A36EA7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16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 txBox="1">
            <a:spLocks/>
          </p:cNvSpPr>
          <p:nvPr userDrawn="1"/>
        </p:nvSpPr>
        <p:spPr>
          <a:xfrm>
            <a:off x="2123728" y="123393"/>
            <a:ext cx="6933456" cy="1181720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altLang="fr-FR" sz="30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Institut national de physique nucléaire </a:t>
            </a:r>
          </a:p>
          <a:p>
            <a:pPr algn="r"/>
            <a:r>
              <a:rPr lang="fr-FR" altLang="fr-FR" sz="30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et de physique des particules</a:t>
            </a:r>
            <a:endParaRPr lang="fr-FR" sz="3000" dirty="0">
              <a:solidFill>
                <a:srgbClr val="E75112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87624" y="5430000"/>
            <a:ext cx="6768000" cy="30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7" b="1">
                <a:solidFill>
                  <a:srgbClr val="E75112"/>
                </a:solidFill>
              </a:defRPr>
            </a:lvl1pPr>
          </a:lstStyle>
          <a:p>
            <a:r>
              <a:rPr lang="fr-FR"/>
              <a:t>Institut National de Physique Nucléaire et de Physique des Particules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691680" y="4330694"/>
            <a:ext cx="7380312" cy="387013"/>
          </a:xfrm>
        </p:spPr>
        <p:txBody>
          <a:bodyPr>
            <a:noAutofit/>
          </a:bodyPr>
          <a:lstStyle>
            <a:lvl1pPr algn="r">
              <a:defRPr sz="2500" b="0" i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présentation - Date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92277" y="4837907"/>
            <a:ext cx="7343775" cy="3598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33" i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sz="1833" dirty="0"/>
              <a:t>Nom de l’intervenant - fonction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DB2C3FF-2DB1-E547-BAE5-C0F29771E0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6435" y="123393"/>
            <a:ext cx="1229221" cy="12601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1BC385-AF62-ADD2-D56B-ABBFA200B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2" t="41229" r="1490" b="14591"/>
          <a:stretch/>
        </p:blipFill>
        <p:spPr>
          <a:xfrm>
            <a:off x="1" y="1561356"/>
            <a:ext cx="9144000" cy="26253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661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267968" y="5415000"/>
            <a:ext cx="5184000" cy="300000"/>
          </a:xfrm>
          <a:prstGeom prst="rect">
            <a:avLst/>
          </a:prstGeom>
        </p:spPr>
        <p:txBody>
          <a:bodyPr/>
          <a:lstStyle>
            <a:lvl1pPr>
              <a:defRPr sz="1167">
                <a:solidFill>
                  <a:srgbClr val="E75112"/>
                </a:solidFill>
              </a:defRPr>
            </a:lvl1pPr>
          </a:lstStyle>
          <a:p>
            <a:r>
              <a:rPr lang="fr-FR" dirty="0"/>
              <a:t>Institut National de Physique Nucléaire et de Physique des Particules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316416" y="5430000"/>
            <a:ext cx="720000" cy="300000"/>
          </a:xfrm>
        </p:spPr>
        <p:txBody>
          <a:bodyPr/>
          <a:lstStyle/>
          <a:p>
            <a:fld id="{5A41D906-68FB-4FCF-A226-CB4AF2FE6205}" type="slidenum">
              <a:rPr lang="fr-FR" smtClean="0"/>
              <a:t>‹N°›</a:t>
            </a:fld>
            <a:endParaRPr lang="fr-FR" dirty="0"/>
          </a:p>
        </p:txBody>
      </p:sp>
      <p:grpSp>
        <p:nvGrpSpPr>
          <p:cNvPr id="6" name="Groupe 5"/>
          <p:cNvGrpSpPr/>
          <p:nvPr userDrawn="1"/>
        </p:nvGrpSpPr>
        <p:grpSpPr>
          <a:xfrm>
            <a:off x="3635894" y="0"/>
            <a:ext cx="5508106" cy="1597360"/>
            <a:chOff x="3635894" y="234904"/>
            <a:chExt cx="5508106" cy="1916832"/>
          </a:xfrm>
        </p:grpSpPr>
        <p:sp>
          <p:nvSpPr>
            <p:cNvPr id="8" name="Rectangle 7"/>
            <p:cNvSpPr/>
            <p:nvPr/>
          </p:nvSpPr>
          <p:spPr>
            <a:xfrm>
              <a:off x="3635896" y="836712"/>
              <a:ext cx="5508104" cy="1315024"/>
            </a:xfrm>
            <a:prstGeom prst="rect">
              <a:avLst/>
            </a:prstGeom>
            <a:solidFill>
              <a:srgbClr val="E75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00" dirty="0"/>
            </a:p>
          </p:txBody>
        </p:sp>
        <p:sp>
          <p:nvSpPr>
            <p:cNvPr id="9" name="Titre 1"/>
            <p:cNvSpPr txBox="1">
              <a:spLocks/>
            </p:cNvSpPr>
            <p:nvPr/>
          </p:nvSpPr>
          <p:spPr>
            <a:xfrm>
              <a:off x="3635896" y="927600"/>
              <a:ext cx="550810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fr-FR" sz="2333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" name="Titre 1"/>
            <p:cNvSpPr txBox="1">
              <a:spLocks/>
            </p:cNvSpPr>
            <p:nvPr/>
          </p:nvSpPr>
          <p:spPr>
            <a:xfrm>
              <a:off x="3635894" y="234904"/>
              <a:ext cx="5503331" cy="6018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fr-FR" altLang="fr-FR" sz="1417" b="0" dirty="0">
                  <a:solidFill>
                    <a:srgbClr val="E75112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rPr>
                <a:t>Institut national de physique nucléaire et de physique des particules</a:t>
              </a:r>
              <a:endParaRPr lang="fr-FR" sz="1417" b="0" dirty="0">
                <a:solidFill>
                  <a:srgbClr val="E75112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3635898" y="877281"/>
            <a:ext cx="5503329" cy="2883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333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e la date 1">
            <a:extLst>
              <a:ext uri="{FF2B5EF4-FFF2-40B4-BE49-F238E27FC236}">
                <a16:creationId xmlns:a16="http://schemas.microsoft.com/office/drawing/2014/main" id="{3E74307C-4BAD-5C4A-BBA5-DD2514130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6" y="5430000"/>
            <a:ext cx="1152000" cy="30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9AEE6BF-7AD6-B548-821D-DDF005CE30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5501" y="37188"/>
            <a:ext cx="446448" cy="37204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271EEE0-4D0F-EB53-31FB-D8D1A2283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5" t="44393" r="2972" b="20378"/>
          <a:stretch/>
        </p:blipFill>
        <p:spPr>
          <a:xfrm>
            <a:off x="-1" y="509865"/>
            <a:ext cx="3848654" cy="1083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2300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3728" y="1"/>
            <a:ext cx="7020272" cy="50558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316416" y="5430000"/>
            <a:ext cx="720000" cy="300000"/>
          </a:xfrm>
        </p:spPr>
        <p:txBody>
          <a:bodyPr/>
          <a:lstStyle/>
          <a:p>
            <a:fld id="{5A41D906-68FB-4FCF-A226-CB4AF2FE6205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0EAFB9D0-342E-0D42-8DB6-E8BD34F33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5656" y="5430000"/>
            <a:ext cx="1152000" cy="30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221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97452" y="1"/>
            <a:ext cx="5112696" cy="505582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333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33502"/>
            <a:ext cx="82296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16416" y="5430000"/>
            <a:ext cx="720000" cy="300000"/>
          </a:xfrm>
        </p:spPr>
        <p:txBody>
          <a:bodyPr/>
          <a:lstStyle/>
          <a:p>
            <a:fld id="{5A41D906-68FB-4FCF-A226-CB4AF2FE6205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88E2FC32-ED7C-FA4B-94C4-3D0E5B749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5656" y="5430000"/>
            <a:ext cx="1152000" cy="30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42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9952" y="157201"/>
            <a:ext cx="4762872" cy="288376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333502"/>
            <a:ext cx="4038600" cy="3771636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33502"/>
            <a:ext cx="4038600" cy="3771636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16416" y="5430000"/>
            <a:ext cx="720000" cy="300000"/>
          </a:xfrm>
        </p:spPr>
        <p:txBody>
          <a:bodyPr/>
          <a:lstStyle/>
          <a:p>
            <a:fld id="{5A41D906-68FB-4FCF-A226-CB4AF2FE6205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11D35837-75E8-3C49-AE75-8F9B87B1E69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475656" y="5430000"/>
            <a:ext cx="1152000" cy="30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773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 userDrawn="1"/>
        </p:nvSpPr>
        <p:spPr>
          <a:xfrm>
            <a:off x="3635896" y="773000"/>
            <a:ext cx="5508104" cy="952500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333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95828"/>
            <a:ext cx="9144000" cy="191704"/>
          </a:xfrm>
          <a:prstGeom prst="rect">
            <a:avLst/>
          </a:prstGeom>
          <a:gradFill flip="none" rotWithShape="1">
            <a:gsLst>
              <a:gs pos="0">
                <a:srgbClr val="E75112"/>
              </a:gs>
              <a:gs pos="66000">
                <a:schemeClr val="accent3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50" y="95828"/>
            <a:ext cx="636050" cy="19170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58D3F99-05B4-280D-3A67-DEB42C6E0068}"/>
              </a:ext>
            </a:extLst>
          </p:cNvPr>
          <p:cNvGrpSpPr/>
          <p:nvPr userDrawn="1"/>
        </p:nvGrpSpPr>
        <p:grpSpPr>
          <a:xfrm>
            <a:off x="21157" y="5306110"/>
            <a:ext cx="995876" cy="412870"/>
            <a:chOff x="21156" y="6367338"/>
            <a:chExt cx="995876" cy="495445"/>
          </a:xfrm>
        </p:grpSpPr>
        <p:pic>
          <p:nvPicPr>
            <p:cNvPr id="14" name="Image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20" y="6453336"/>
              <a:ext cx="347674" cy="347674"/>
            </a:xfrm>
            <a:prstGeom prst="rect">
              <a:avLst/>
            </a:prstGeom>
          </p:spPr>
        </p:pic>
        <p:sp>
          <p:nvSpPr>
            <p:cNvPr id="15" name="Text Box 6"/>
            <p:cNvSpPr txBox="1">
              <a:spLocks noChangeArrowheads="1"/>
            </p:cNvSpPr>
            <p:nvPr userDrawn="1"/>
          </p:nvSpPr>
          <p:spPr bwMode="auto">
            <a:xfrm>
              <a:off x="21156" y="6367338"/>
              <a:ext cx="995876" cy="495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fr-FR" sz="833" b="1" dirty="0">
                  <a:solidFill>
                    <a:srgbClr val="E75112"/>
                  </a:solidFill>
                  <a:latin typeface="Arial Narrow" panose="020B0606020202030204" pitchFamily="34" charset="0"/>
                </a:rPr>
                <a:t>                            IN2P3</a:t>
              </a:r>
            </a:p>
            <a:p>
              <a:pPr algn="r"/>
              <a:r>
                <a:rPr lang="fr-FR" sz="417" b="0" dirty="0">
                  <a:solidFill>
                    <a:srgbClr val="E75112"/>
                  </a:solidFill>
                  <a:latin typeface="Arial Narrow" panose="020B0606020202030204" pitchFamily="34" charset="0"/>
                </a:rPr>
                <a:t>Les</a:t>
              </a:r>
              <a:r>
                <a:rPr lang="fr-FR" sz="417" b="1" baseline="0" dirty="0">
                  <a:solidFill>
                    <a:srgbClr val="E75112"/>
                  </a:solidFill>
                  <a:latin typeface="Arial Narrow" panose="020B0606020202030204" pitchFamily="34" charset="0"/>
                </a:rPr>
                <a:t> deux infinis</a:t>
              </a:r>
              <a:endParaRPr lang="fr-FR" sz="500" b="1" dirty="0">
                <a:solidFill>
                  <a:srgbClr val="E75112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316416" y="5430000"/>
            <a:ext cx="720000" cy="300000"/>
          </a:xfrm>
        </p:spPr>
        <p:txBody>
          <a:bodyPr/>
          <a:lstStyle/>
          <a:p>
            <a:fld id="{5A41D906-68FB-4FCF-A226-CB4AF2FE6205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0" y="408885"/>
            <a:ext cx="8507950" cy="28837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E7511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e la date 1">
            <a:extLst>
              <a:ext uri="{FF2B5EF4-FFF2-40B4-BE49-F238E27FC236}">
                <a16:creationId xmlns:a16="http://schemas.microsoft.com/office/drawing/2014/main" id="{CF4F2A73-E7E8-ED4E-B141-EBEDEC70A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5656" y="5430001"/>
            <a:ext cx="1152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22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C8F2D711-EBDC-48E7-59C3-295153102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5C5E0E2-C780-5D60-E79E-F1E481CD5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1"/>
            <a:ext cx="7020272" cy="50558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e la date 1">
            <a:extLst>
              <a:ext uri="{FF2B5EF4-FFF2-40B4-BE49-F238E27FC236}">
                <a16:creationId xmlns:a16="http://schemas.microsoft.com/office/drawing/2014/main" id="{7A2D5D82-0411-C4B2-E1D5-5EB78E9732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1640" y="5410731"/>
            <a:ext cx="1152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408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710D3CE5-DD78-A325-24D4-4E5F9DBDFD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5656" y="5430001"/>
            <a:ext cx="1152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45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62866"/>
            <a:ext cx="9144000" cy="62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16416" y="5377813"/>
            <a:ext cx="720000" cy="30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977480" y="217208"/>
            <a:ext cx="4762872" cy="2883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/>
          </a:p>
        </p:txBody>
      </p:sp>
      <p:sp>
        <p:nvSpPr>
          <p:cNvPr id="11" name="Espace réservé du titr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7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4291813-79F0-465B-1D7B-00DBD5656AEF}"/>
              </a:ext>
            </a:extLst>
          </p:cNvPr>
          <p:cNvCxnSpPr>
            <a:cxnSpLocks/>
          </p:cNvCxnSpPr>
          <p:nvPr userDrawn="1"/>
        </p:nvCxnSpPr>
        <p:spPr>
          <a:xfrm>
            <a:off x="0" y="577247"/>
            <a:ext cx="91440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BC462E5-B5F7-5E7A-3904-AC385ACAC40A}"/>
              </a:ext>
            </a:extLst>
          </p:cNvPr>
          <p:cNvGrpSpPr/>
          <p:nvPr userDrawn="1"/>
        </p:nvGrpSpPr>
        <p:grpSpPr>
          <a:xfrm>
            <a:off x="21157" y="5306110"/>
            <a:ext cx="878435" cy="412870"/>
            <a:chOff x="21156" y="6367338"/>
            <a:chExt cx="995876" cy="495445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7D75537-8CD3-8F26-82A5-D61F2B7659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20" y="6453336"/>
              <a:ext cx="347674" cy="347674"/>
            </a:xfrm>
            <a:prstGeom prst="rect">
              <a:avLst/>
            </a:prstGeom>
          </p:spPr>
        </p:pic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D0789E88-28E7-BE28-091A-B1394919CD61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21156" y="6367338"/>
              <a:ext cx="995876" cy="495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fr-FR" sz="833" b="1" dirty="0">
                  <a:solidFill>
                    <a:srgbClr val="E75112"/>
                  </a:solidFill>
                  <a:latin typeface="Arial Narrow" panose="020B0606020202030204" pitchFamily="34" charset="0"/>
                </a:rPr>
                <a:t>                            IN2P3</a:t>
              </a:r>
            </a:p>
            <a:p>
              <a:pPr algn="r"/>
              <a:r>
                <a:rPr lang="fr-FR" sz="417" b="0" dirty="0">
                  <a:solidFill>
                    <a:srgbClr val="E75112"/>
                  </a:solidFill>
                  <a:latin typeface="Arial Narrow" panose="020B0606020202030204" pitchFamily="34" charset="0"/>
                </a:rPr>
                <a:t>Les</a:t>
              </a:r>
              <a:r>
                <a:rPr lang="fr-FR" sz="417" b="1" baseline="0" dirty="0">
                  <a:solidFill>
                    <a:srgbClr val="E75112"/>
                  </a:solidFill>
                  <a:latin typeface="Arial Narrow" panose="020B0606020202030204" pitchFamily="34" charset="0"/>
                </a:rPr>
                <a:t> deux infinis</a:t>
              </a:r>
              <a:endParaRPr lang="fr-FR" sz="500" b="1" dirty="0">
                <a:solidFill>
                  <a:srgbClr val="E75112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840898B8-A124-E238-C88A-6C1C5ABE7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5" t="44393" r="1489" b="14591"/>
          <a:stretch/>
        </p:blipFill>
        <p:spPr>
          <a:xfrm>
            <a:off x="21157" y="7953"/>
            <a:ext cx="1670524" cy="5692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569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0" r:id="rId4"/>
    <p:sldLayoutId id="2147483652" r:id="rId5"/>
    <p:sldLayoutId id="2147483656" r:id="rId6"/>
    <p:sldLayoutId id="2147483657" r:id="rId7"/>
    <p:sldLayoutId id="2147483658" r:id="rId8"/>
  </p:sldLayoutIdLst>
  <p:hf sldNum="0" hdr="0" dt="0"/>
  <p:txStyles>
    <p:titleStyle>
      <a:lvl1pPr algn="r" defTabSz="761973" rtl="0" eaLnBrk="1" latinLnBrk="0" hangingPunct="1">
        <a:spcBef>
          <a:spcPct val="0"/>
        </a:spcBef>
        <a:buNone/>
        <a:defRPr sz="2333" b="0" kern="120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85739" indent="-285739" algn="l" defTabSz="761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4" indent="-238118" algn="l" defTabSz="761973" rtl="0" eaLnBrk="1" latinLnBrk="0" hangingPunct="1">
        <a:spcBef>
          <a:spcPct val="20000"/>
        </a:spcBef>
        <a:buFont typeface="Arial" panose="020B0604020202020204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6" indent="-190494" algn="l" defTabSz="761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53" indent="-190494" algn="l" defTabSz="761973" rtl="0" eaLnBrk="1" latinLnBrk="0" hangingPunct="1">
        <a:spcBef>
          <a:spcPct val="20000"/>
        </a:spcBef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41" indent="-190494" algn="l" defTabSz="761973" rtl="0" eaLnBrk="1" latinLnBrk="0" hangingPunct="1">
        <a:spcBef>
          <a:spcPct val="20000"/>
        </a:spcBef>
        <a:buFont typeface="Arial" panose="020B0604020202020204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27" indent="-190494" algn="l" defTabSz="761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14" indent="-190494" algn="l" defTabSz="761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400" indent="-190494" algn="l" defTabSz="761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87" indent="-190494" algn="l" defTabSz="761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6197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7" algn="l" defTabSz="76197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3" algn="l" defTabSz="76197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61" algn="l" defTabSz="76197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47" algn="l" defTabSz="76197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33" algn="l" defTabSz="76197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19" algn="l" defTabSz="76197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07" algn="l" defTabSz="76197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94" algn="l" defTabSz="76197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jp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843808" y="4297660"/>
            <a:ext cx="6150260" cy="387013"/>
          </a:xfrm>
        </p:spPr>
        <p:txBody>
          <a:bodyPr/>
          <a:lstStyle/>
          <a:p>
            <a:r>
              <a:rPr lang="en-GB" dirty="0"/>
              <a:t>Particle Physics and the FCC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2836912" y="4873724"/>
            <a:ext cx="6119812" cy="300302"/>
          </a:xfrm>
        </p:spPr>
        <p:txBody>
          <a:bodyPr/>
          <a:lstStyle/>
          <a:p>
            <a:r>
              <a:rPr lang="en-GB" dirty="0"/>
              <a:t>Ursula Bassler</a:t>
            </a:r>
          </a:p>
          <a:p>
            <a:r>
              <a:rPr lang="en-GB" sz="1500" dirty="0"/>
              <a:t>Scientific Director IN2P3</a:t>
            </a:r>
          </a:p>
        </p:txBody>
      </p:sp>
    </p:spTree>
    <p:extLst>
      <p:ext uri="{BB962C8B-B14F-4D97-AF65-F5344CB8AC3E}">
        <p14:creationId xmlns:p14="http://schemas.microsoft.com/office/powerpoint/2010/main" val="2290752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4B8310-51C3-6533-7670-60B42F0D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…and marvellous detectors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1025D9A-FD32-01FA-2844-FCD25D4060A1}"/>
              </a:ext>
            </a:extLst>
          </p:cNvPr>
          <p:cNvSpPr txBox="1"/>
          <p:nvPr/>
        </p:nvSpPr>
        <p:spPr>
          <a:xfrm>
            <a:off x="6447436" y="5165288"/>
            <a:ext cx="267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  <a:sym typeface="Wingdings" pitchFamily="2" charset="2"/>
              </a:rPr>
              <a:t> Talk by Didier </a:t>
            </a:r>
            <a:r>
              <a:rPr lang="en-GB" sz="1800" b="1" dirty="0" err="1">
                <a:solidFill>
                  <a:srgbClr val="FF0000"/>
                </a:solidFill>
                <a:sym typeface="Wingdings" pitchFamily="2" charset="2"/>
              </a:rPr>
              <a:t>Contardo</a:t>
            </a:r>
            <a:endParaRPr lang="en-GB" sz="1800" b="1" dirty="0">
              <a:solidFill>
                <a:srgbClr val="FF0000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D274065-54BE-1BF7-958B-07BF7E581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2" r="4371" b="1822"/>
          <a:stretch/>
        </p:blipFill>
        <p:spPr>
          <a:xfrm>
            <a:off x="4680520" y="625252"/>
            <a:ext cx="4439988" cy="453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35C6058-251E-5F7F-5459-25F68D13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3" t="163" r="17297" b="-163"/>
          <a:stretch/>
        </p:blipFill>
        <p:spPr>
          <a:xfrm>
            <a:off x="39647" y="625252"/>
            <a:ext cx="4662638" cy="4536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3661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27BB42-05D0-F629-7048-46DC77D3747C}"/>
              </a:ext>
            </a:extLst>
          </p:cNvPr>
          <p:cNvSpPr/>
          <p:nvPr/>
        </p:nvSpPr>
        <p:spPr>
          <a:xfrm>
            <a:off x="0" y="616243"/>
            <a:ext cx="9144000" cy="519358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CE8B59-7CE7-CB3E-59FE-EFF12395D9FC}"/>
              </a:ext>
            </a:extLst>
          </p:cNvPr>
          <p:cNvSpPr/>
          <p:nvPr/>
        </p:nvSpPr>
        <p:spPr>
          <a:xfrm>
            <a:off x="899592" y="5411838"/>
            <a:ext cx="7554416" cy="3548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6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38E9FB-E954-1A05-D734-1980E80C4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LHC: what has been done so far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B0AE44B-934E-7160-EE2D-43592E75BB93}"/>
              </a:ext>
            </a:extLst>
          </p:cNvPr>
          <p:cNvGrpSpPr/>
          <p:nvPr/>
        </p:nvGrpSpPr>
        <p:grpSpPr>
          <a:xfrm>
            <a:off x="921360" y="644839"/>
            <a:ext cx="7337139" cy="5098757"/>
            <a:chOff x="14390" y="2543848"/>
            <a:chExt cx="6020710" cy="436059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C4B8109-9E16-F74D-42B9-3549B7A2F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5" r="3101" b="-1"/>
            <a:stretch/>
          </p:blipFill>
          <p:spPr>
            <a:xfrm>
              <a:off x="14390" y="2543848"/>
              <a:ext cx="6009147" cy="4228581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3C4FD74-4299-C052-083A-01114B3CF94C}"/>
                </a:ext>
              </a:extLst>
            </p:cNvPr>
            <p:cNvSpPr txBox="1"/>
            <p:nvPr/>
          </p:nvSpPr>
          <p:spPr>
            <a:xfrm>
              <a:off x="4902130" y="6641625"/>
              <a:ext cx="1132970" cy="194363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GB" sz="917" dirty="0">
                  <a:solidFill>
                    <a:schemeClr val="bg1"/>
                  </a:solidFill>
                </a:rPr>
                <a:t>Florencia </a:t>
              </a:r>
              <a:r>
                <a:rPr lang="en-GB" sz="917" dirty="0" err="1">
                  <a:solidFill>
                    <a:schemeClr val="bg1"/>
                  </a:solidFill>
                </a:rPr>
                <a:t>Canelli</a:t>
              </a:r>
              <a:endParaRPr lang="en-GB" sz="917" dirty="0">
                <a:solidFill>
                  <a:schemeClr val="bg1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3075AE6-05BE-47FD-00EF-1B2935F9C21A}"/>
                </a:ext>
              </a:extLst>
            </p:cNvPr>
            <p:cNvSpPr txBox="1"/>
            <p:nvPr/>
          </p:nvSpPr>
          <p:spPr>
            <a:xfrm>
              <a:off x="1796647" y="6571336"/>
              <a:ext cx="3105482" cy="33310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GB" sz="2000" b="1" dirty="0">
                  <a:solidFill>
                    <a:srgbClr val="FF40FF"/>
                  </a:solidFill>
                </a:rPr>
                <a:t>Higgs boson: 8 million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2749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A9DC47-B210-EA4C-8FA6-C17FEFD60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0267" y="5430926"/>
            <a:ext cx="2370667" cy="290541"/>
          </a:xfrm>
          <a:prstGeom prst="rect">
            <a:avLst/>
          </a:prstGeom>
        </p:spPr>
        <p:txBody>
          <a:bodyPr vert="horz" lIns="76200" tIns="38100" rIns="76200" bIns="38100" rtlCol="0" anchor="ctr"/>
          <a:lstStyle>
            <a:defPPr>
              <a:defRPr lang="fr-FR"/>
            </a:defPPr>
            <a:lvl1pPr marL="0" algn="r" defTabSz="761955" rtl="0" eaLnBrk="1" latinLnBrk="0" hangingPunct="1">
              <a:defRPr sz="10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380978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55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32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09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887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863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40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18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4668DC-857F-487D-BFFA-8C0CA5037977}" type="slidenum">
              <a:rPr lang="fr-BE" smtClean="0"/>
              <a:pPr/>
              <a:t>11</a:t>
            </a:fld>
            <a:endParaRPr lang="fr-BE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AA4BA8B-15F3-A84F-8970-60E6B9F1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LHC cross-section measurements</a:t>
            </a:r>
          </a:p>
        </p:txBody>
      </p:sp>
      <p:pic>
        <p:nvPicPr>
          <p:cNvPr id="24580" name="Picture 4" descr="page6image47971776">
            <a:extLst>
              <a:ext uri="{FF2B5EF4-FFF2-40B4-BE49-F238E27FC236}">
                <a16:creationId xmlns:a16="http://schemas.microsoft.com/office/drawing/2014/main" id="{8352A8FD-1C03-5A46-B557-EA56BAE84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" y="769269"/>
            <a:ext cx="565866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C56A43E-944C-0845-ADE8-DC9528A02B1E}"/>
              </a:ext>
            </a:extLst>
          </p:cNvPr>
          <p:cNvSpPr txBox="1"/>
          <p:nvPr/>
        </p:nvSpPr>
        <p:spPr>
          <a:xfrm>
            <a:off x="5495379" y="1062714"/>
            <a:ext cx="3635896" cy="3589572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l"/>
            <a:r>
              <a:rPr lang="en-GB" sz="1800" b="1" dirty="0">
                <a:solidFill>
                  <a:srgbClr val="0432FF"/>
                </a:solidFill>
              </a:rPr>
              <a:t>Measurement of production rates over 10 orders of magnitude:</a:t>
            </a:r>
          </a:p>
          <a:p>
            <a:pPr algn="l"/>
            <a:r>
              <a:rPr lang="en-GB" sz="1800" dirty="0"/>
              <a:t>From jet-production to multi-boson processes</a:t>
            </a:r>
          </a:p>
          <a:p>
            <a:pPr marL="178588" indent="-178588">
              <a:buFont typeface="Arial" panose="020B0604020202020204" pitchFamily="34" charset="0"/>
              <a:buChar char="•"/>
            </a:pPr>
            <a:r>
              <a:rPr lang="en-GB" sz="1800" i="1" dirty="0"/>
              <a:t>high precision measurements with inclusive production</a:t>
            </a:r>
          </a:p>
          <a:p>
            <a:pPr marL="178588" indent="-178588">
              <a:buFont typeface="Arial" panose="020B0604020202020204" pitchFamily="34" charset="0"/>
              <a:buChar char="•"/>
            </a:pPr>
            <a:r>
              <a:rPr lang="en-GB" sz="1800" i="1" dirty="0"/>
              <a:t>measurements of different production modes </a:t>
            </a:r>
          </a:p>
          <a:p>
            <a:pPr marL="178588" indent="-178588">
              <a:buFont typeface="Arial" panose="020B0604020202020204" pitchFamily="34" charset="0"/>
              <a:buChar char="•"/>
            </a:pPr>
            <a:r>
              <a:rPr lang="en-GB" sz="1800" i="1" dirty="0"/>
              <a:t>examine differential distributions</a:t>
            </a:r>
            <a:endParaRPr lang="en-GB" sz="1800" dirty="0"/>
          </a:p>
          <a:p>
            <a:pPr marL="178588" indent="-178588">
              <a:buFont typeface="Wingdings" pitchFamily="2" charset="2"/>
              <a:buChar char="è"/>
            </a:pPr>
            <a:r>
              <a:rPr lang="en-GB" sz="1800" i="1" dirty="0"/>
              <a:t>Test high order QCD and EW  calculations,</a:t>
            </a:r>
          </a:p>
          <a:p>
            <a:pPr marL="178588" indent="-178588">
              <a:buFont typeface="Wingdings" pitchFamily="2" charset="2"/>
              <a:buChar char="è"/>
            </a:pPr>
            <a:r>
              <a:rPr lang="en-GB" sz="1800" i="1" dirty="0"/>
              <a:t>check for deviations from SM</a:t>
            </a:r>
            <a:endParaRPr lang="en-GB" sz="1800" dirty="0"/>
          </a:p>
          <a:p>
            <a:pPr algn="l"/>
            <a:endParaRPr lang="en-GB" sz="1126" dirty="0"/>
          </a:p>
        </p:txBody>
      </p:sp>
    </p:spTree>
    <p:extLst>
      <p:ext uri="{BB962C8B-B14F-4D97-AF65-F5344CB8AC3E}">
        <p14:creationId xmlns:p14="http://schemas.microsoft.com/office/powerpoint/2010/main" val="3712648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C661DC2-8745-E14F-85F3-3551B513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1532" y="5389421"/>
            <a:ext cx="1494202" cy="290541"/>
          </a:xfrm>
          <a:prstGeom prst="rect">
            <a:avLst/>
          </a:prstGeom>
        </p:spPr>
        <p:txBody>
          <a:bodyPr vert="horz" lIns="76200" tIns="38100" rIns="76200" bIns="38100" rtlCol="0" anchor="ctr"/>
          <a:lstStyle>
            <a:defPPr>
              <a:defRPr lang="fr-FR"/>
            </a:defPPr>
            <a:lvl1pPr marL="0" algn="l" defTabSz="761955" rtl="0" eaLnBrk="1" latinLnBrk="0" hangingPunct="1">
              <a:defRPr sz="10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380978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55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32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09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887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863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40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18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B150F2-56E4-FA4B-B114-D91144840B6B}" type="datetime1">
              <a:rPr lang="fr-FR" smtClean="0">
                <a:solidFill>
                  <a:schemeClr val="tx1"/>
                </a:solidFill>
              </a:rPr>
              <a:pPr/>
              <a:t>02/06/2022</a:t>
            </a:fld>
            <a:endParaRPr lang="fr-BE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5F74990-C71A-4E4C-8BA7-965C938E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0267" y="5430926"/>
            <a:ext cx="2370667" cy="290541"/>
          </a:xfrm>
          <a:prstGeom prst="rect">
            <a:avLst/>
          </a:prstGeom>
        </p:spPr>
        <p:txBody>
          <a:bodyPr vert="horz" lIns="76200" tIns="38100" rIns="76200" bIns="38100" rtlCol="0" anchor="ctr"/>
          <a:lstStyle>
            <a:defPPr>
              <a:defRPr lang="fr-FR"/>
            </a:defPPr>
            <a:lvl1pPr marL="0" algn="r" defTabSz="761955" rtl="0" eaLnBrk="1" latinLnBrk="0" hangingPunct="1">
              <a:defRPr sz="10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380978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55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32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09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887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863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40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18" algn="l" defTabSz="76195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4668DC-857F-487D-BFFA-8C0CA5037977}" type="slidenum">
              <a:rPr lang="fr-BE" smtClean="0"/>
              <a:pPr/>
              <a:t>12</a:t>
            </a:fld>
            <a:endParaRPr lang="fr-BE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3A9D8B0-39DE-7345-B247-2B8775EDA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Discoveries at the LHC:  Exotic hadrons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924DD9-CBE3-B042-9649-9759DBF81626}"/>
              </a:ext>
            </a:extLst>
          </p:cNvPr>
          <p:cNvSpPr txBox="1"/>
          <p:nvPr/>
        </p:nvSpPr>
        <p:spPr>
          <a:xfrm>
            <a:off x="4924881" y="667030"/>
            <a:ext cx="4157881" cy="2646878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en-GB" sz="2000" b="1" dirty="0">
                <a:solidFill>
                  <a:srgbClr val="0432FF"/>
                </a:solidFill>
              </a:rPr>
              <a:t>LHC: More than 60 hadrons discovered !</a:t>
            </a:r>
          </a:p>
          <a:p>
            <a:pPr algn="l"/>
            <a:r>
              <a:rPr lang="en-GB" sz="1800" b="1" dirty="0"/>
              <a:t>Catching hadrons:</a:t>
            </a:r>
          </a:p>
          <a:p>
            <a:pPr marL="285750" indent="-285750" algn="l">
              <a:buFontTx/>
              <a:buChar char="-"/>
            </a:pPr>
            <a:r>
              <a:rPr lang="en-GB" sz="1800" dirty="0"/>
              <a:t>50 mesons possible : 1 undiscovered</a:t>
            </a:r>
          </a:p>
          <a:p>
            <a:pPr marL="285750" indent="-285750" algn="l">
              <a:buFontTx/>
              <a:buChar char="-"/>
            </a:pPr>
            <a:r>
              <a:rPr lang="en-GB" sz="1800" dirty="0"/>
              <a:t>75 baryons possible: ≈ 50 seen so far</a:t>
            </a:r>
            <a:endParaRPr lang="en-GB" sz="1800" b="1" dirty="0">
              <a:sym typeface="Wingdings" pitchFamily="2" charset="2"/>
            </a:endParaRPr>
          </a:p>
          <a:p>
            <a:pPr algn="l"/>
            <a:r>
              <a:rPr lang="en-GB" sz="1800" b="1" dirty="0">
                <a:sym typeface="Wingdings" pitchFamily="2" charset="2"/>
              </a:rPr>
              <a:t></a:t>
            </a:r>
            <a:r>
              <a:rPr lang="en-GB" sz="1800" b="1" dirty="0"/>
              <a:t>exotic hadrons @ LHC: </a:t>
            </a:r>
          </a:p>
          <a:p>
            <a:pPr marL="178588" indent="-178588">
              <a:buFontTx/>
              <a:buChar char="-"/>
            </a:pPr>
            <a:r>
              <a:rPr lang="en-GB" sz="1800" dirty="0"/>
              <a:t>13 tetraquarks : 3 </a:t>
            </a:r>
            <a:r>
              <a:rPr lang="en-GB" sz="1800" dirty="0" err="1"/>
              <a:t>cqqq</a:t>
            </a:r>
            <a:r>
              <a:rPr lang="en-GB" sz="1800" dirty="0"/>
              <a:t>, 8 </a:t>
            </a:r>
            <a:r>
              <a:rPr lang="en-GB" sz="1800" dirty="0" err="1"/>
              <a:t>ccqq</a:t>
            </a:r>
            <a:r>
              <a:rPr lang="en-GB" sz="1800" dirty="0"/>
              <a:t>, 1 </a:t>
            </a:r>
            <a:r>
              <a:rPr lang="en-GB" sz="1800" dirty="0" err="1"/>
              <a:t>cccc</a:t>
            </a:r>
            <a:endParaRPr lang="en-GB" sz="1800" dirty="0"/>
          </a:p>
          <a:p>
            <a:pPr marL="178588" indent="-178588">
              <a:buFontTx/>
              <a:buChar char="-"/>
            </a:pPr>
            <a:r>
              <a:rPr lang="en-GB" sz="1800" dirty="0"/>
              <a:t>5 pentaquarks: </a:t>
            </a:r>
            <a:r>
              <a:rPr lang="en-GB" sz="1800" dirty="0" err="1"/>
              <a:t>ccqqq</a:t>
            </a:r>
            <a:endParaRPr lang="en-GB" sz="1800" dirty="0"/>
          </a:p>
          <a:p>
            <a:pPr marL="178588" indent="-178588">
              <a:buFontTx/>
              <a:buChar char="-"/>
            </a:pPr>
            <a:r>
              <a:rPr lang="en-GB" sz="1800" dirty="0"/>
              <a:t>Do hexaquarks exist?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0CF164D-BB51-667C-3F38-DE2F40DFED0B}"/>
              </a:ext>
            </a:extLst>
          </p:cNvPr>
          <p:cNvGrpSpPr/>
          <p:nvPr/>
        </p:nvGrpSpPr>
        <p:grpSpPr>
          <a:xfrm>
            <a:off x="88615" y="643570"/>
            <a:ext cx="4771417" cy="2665523"/>
            <a:chOff x="779577" y="1263577"/>
            <a:chExt cx="4630499" cy="257249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61A9B4D-935C-5C4A-A859-AD2632636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77" y="1263577"/>
              <a:ext cx="4630499" cy="257249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57F4E9A-24E0-3849-A686-2B0B2A1D69C0}"/>
                </a:ext>
              </a:extLst>
            </p:cNvPr>
            <p:cNvSpPr/>
            <p:nvPr/>
          </p:nvSpPr>
          <p:spPr>
            <a:xfrm>
              <a:off x="3942492" y="2612204"/>
              <a:ext cx="441289" cy="281527"/>
            </a:xfrm>
            <a:prstGeom prst="rect">
              <a:avLst/>
            </a:prstGeom>
            <a:solidFill>
              <a:srgbClr val="00FDFF">
                <a:alpha val="3647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26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8183CF-EA6E-944E-B940-81A2678F7560}"/>
                </a:ext>
              </a:extLst>
            </p:cNvPr>
            <p:cNvSpPr/>
            <p:nvPr/>
          </p:nvSpPr>
          <p:spPr>
            <a:xfrm>
              <a:off x="2484603" y="2638095"/>
              <a:ext cx="481417" cy="281527"/>
            </a:xfrm>
            <a:prstGeom prst="rect">
              <a:avLst/>
            </a:prstGeom>
            <a:solidFill>
              <a:srgbClr val="00FDFF">
                <a:alpha val="3647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26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91837B4-835D-C048-8138-533C90D53AF2}"/>
                </a:ext>
              </a:extLst>
            </p:cNvPr>
            <p:cNvSpPr/>
            <p:nvPr/>
          </p:nvSpPr>
          <p:spPr>
            <a:xfrm>
              <a:off x="2995404" y="2582021"/>
              <a:ext cx="598704" cy="341896"/>
            </a:xfrm>
            <a:prstGeom prst="rect">
              <a:avLst/>
            </a:prstGeom>
            <a:solidFill>
              <a:srgbClr val="00FA00">
                <a:alpha val="3647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26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3B058C-F4EC-1244-92AD-539B5B365C9D}"/>
                </a:ext>
              </a:extLst>
            </p:cNvPr>
            <p:cNvSpPr/>
            <p:nvPr/>
          </p:nvSpPr>
          <p:spPr>
            <a:xfrm>
              <a:off x="1998421" y="2789353"/>
              <a:ext cx="459687" cy="165937"/>
            </a:xfrm>
            <a:prstGeom prst="rect">
              <a:avLst/>
            </a:prstGeom>
            <a:solidFill>
              <a:srgbClr val="00FA00">
                <a:alpha val="3647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26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CCF24C-5700-6043-BD27-7331B396503D}"/>
                </a:ext>
              </a:extLst>
            </p:cNvPr>
            <p:cNvSpPr/>
            <p:nvPr/>
          </p:nvSpPr>
          <p:spPr>
            <a:xfrm>
              <a:off x="3980959" y="2904728"/>
              <a:ext cx="402822" cy="154847"/>
            </a:xfrm>
            <a:prstGeom prst="rect">
              <a:avLst/>
            </a:prstGeom>
            <a:solidFill>
              <a:srgbClr val="00FA00">
                <a:alpha val="3647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26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90262F-3494-7F4D-8B5C-43E22F213531}"/>
                </a:ext>
              </a:extLst>
            </p:cNvPr>
            <p:cNvSpPr/>
            <p:nvPr/>
          </p:nvSpPr>
          <p:spPr>
            <a:xfrm>
              <a:off x="4595462" y="2554659"/>
              <a:ext cx="481417" cy="393799"/>
            </a:xfrm>
            <a:prstGeom prst="rect">
              <a:avLst/>
            </a:prstGeom>
            <a:solidFill>
              <a:srgbClr val="00FA00">
                <a:alpha val="3647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26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7DA347-EFB0-C341-9DB3-CF381B366BAB}"/>
                </a:ext>
              </a:extLst>
            </p:cNvPr>
            <p:cNvSpPr/>
            <p:nvPr/>
          </p:nvSpPr>
          <p:spPr>
            <a:xfrm>
              <a:off x="4422863" y="1732375"/>
              <a:ext cx="481417" cy="154847"/>
            </a:xfrm>
            <a:prstGeom prst="rect">
              <a:avLst/>
            </a:prstGeom>
            <a:solidFill>
              <a:srgbClr val="00FA00">
                <a:alpha val="3647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26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0EDCE7-D392-6449-837F-800BCE4E3684}"/>
                </a:ext>
              </a:extLst>
            </p:cNvPr>
            <p:cNvSpPr/>
            <p:nvPr/>
          </p:nvSpPr>
          <p:spPr>
            <a:xfrm>
              <a:off x="4480253" y="3227278"/>
              <a:ext cx="481417" cy="206064"/>
            </a:xfrm>
            <a:prstGeom prst="rect">
              <a:avLst/>
            </a:prstGeom>
            <a:solidFill>
              <a:srgbClr val="00FA00">
                <a:alpha val="3647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26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747FA8-9D3E-8C44-86CA-A58E84D3B6CC}"/>
                </a:ext>
              </a:extLst>
            </p:cNvPr>
            <p:cNvSpPr/>
            <p:nvPr/>
          </p:nvSpPr>
          <p:spPr>
            <a:xfrm>
              <a:off x="4779912" y="2942486"/>
              <a:ext cx="363516" cy="103032"/>
            </a:xfrm>
            <a:prstGeom prst="rect">
              <a:avLst/>
            </a:prstGeom>
            <a:solidFill>
              <a:srgbClr val="00FA00">
                <a:alpha val="3647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26">
                <a:solidFill>
                  <a:schemeClr val="tx1"/>
                </a:solidFill>
              </a:endParaRPr>
            </a:p>
          </p:txBody>
        </p:sp>
      </p:grpSp>
      <p:pic>
        <p:nvPicPr>
          <p:cNvPr id="19457" name="Picture 1" descr="page7image48156112">
            <a:extLst>
              <a:ext uri="{FF2B5EF4-FFF2-40B4-BE49-F238E27FC236}">
                <a16:creationId xmlns:a16="http://schemas.microsoft.com/office/drawing/2014/main" id="{C9709BAA-DCCD-F045-8DA2-609C05B5B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959" y="3893027"/>
            <a:ext cx="159714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page7image48166720">
            <a:extLst>
              <a:ext uri="{FF2B5EF4-FFF2-40B4-BE49-F238E27FC236}">
                <a16:creationId xmlns:a16="http://schemas.microsoft.com/office/drawing/2014/main" id="{0F392061-33CA-B443-96FA-322E2B52C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17" y="3880768"/>
            <a:ext cx="31071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2B42F9B0-5E66-F348-B6CC-008E3F65216A}"/>
              </a:ext>
            </a:extLst>
          </p:cNvPr>
          <p:cNvSpPr txBox="1"/>
          <p:nvPr/>
        </p:nvSpPr>
        <p:spPr>
          <a:xfrm>
            <a:off x="103120" y="3798518"/>
            <a:ext cx="24961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1" dirty="0">
                <a:solidFill>
                  <a:srgbClr val="E75112"/>
                </a:solidFill>
              </a:rPr>
              <a:t>compact tetraquarks:</a:t>
            </a:r>
            <a:r>
              <a:rPr lang="en-GB" sz="1800" b="1" dirty="0">
                <a:solidFill>
                  <a:srgbClr val="0432FF"/>
                </a:solidFill>
              </a:rPr>
              <a:t> </a:t>
            </a:r>
          </a:p>
          <a:p>
            <a:pPr algn="l"/>
            <a:r>
              <a:rPr lang="en-GB" sz="1800" dirty="0"/>
              <a:t>all 4 quarks see the colour of the others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1C7715A-369E-0F47-954A-D87D93B47FF8}"/>
              </a:ext>
            </a:extLst>
          </p:cNvPr>
          <p:cNvSpPr txBox="1"/>
          <p:nvPr/>
        </p:nvSpPr>
        <p:spPr>
          <a:xfrm>
            <a:off x="3923616" y="3823445"/>
            <a:ext cx="2330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1" dirty="0">
                <a:solidFill>
                  <a:srgbClr val="E75112"/>
                </a:solidFill>
              </a:rPr>
              <a:t>hadronic molecules: </a:t>
            </a:r>
          </a:p>
          <a:p>
            <a:pPr algn="l"/>
            <a:r>
              <a:rPr lang="en-GB" sz="1800" dirty="0"/>
              <a:t>2 colour-neutral di-quarks coupled through light meson-exchange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8670D04-2B2B-D849-C866-4B317AC8D4A3}"/>
              </a:ext>
            </a:extLst>
          </p:cNvPr>
          <p:cNvSpPr txBox="1"/>
          <p:nvPr/>
        </p:nvSpPr>
        <p:spPr>
          <a:xfrm>
            <a:off x="84030" y="3397193"/>
            <a:ext cx="34683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76"/>
              </a:spcBef>
            </a:pPr>
            <a:r>
              <a:rPr lang="en-GB" sz="2000" b="1" dirty="0">
                <a:solidFill>
                  <a:srgbClr val="E75112"/>
                </a:solidFill>
              </a:rPr>
              <a:t>Structure of the tetraquarks?</a:t>
            </a:r>
          </a:p>
        </p:txBody>
      </p:sp>
    </p:spTree>
    <p:extLst>
      <p:ext uri="{BB962C8B-B14F-4D97-AF65-F5344CB8AC3E}">
        <p14:creationId xmlns:p14="http://schemas.microsoft.com/office/powerpoint/2010/main" val="3460759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A6E7A3E-23DF-1E4D-8C66-AFC4A7CC7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UB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44FA521-948B-3241-9BF9-4CAADBAA6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”discovery” at the LHC: Higgs boson !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24434C-E8D3-1D4A-9963-1C045C7C0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052" y="5417195"/>
            <a:ext cx="1926167" cy="304271"/>
          </a:xfrm>
          <a:prstGeom prst="rect">
            <a:avLst/>
          </a:prstGeom>
        </p:spPr>
        <p:txBody>
          <a:bodyPr vert="horz" lIns="76200" tIns="38100" rIns="76200" bIns="38100" rtlCol="0" anchor="ctr"/>
          <a:lstStyle>
            <a:defPPr>
              <a:defRPr lang="fr-FR"/>
            </a:defPPr>
            <a:lvl1pPr marL="0" algn="l" defTabSz="670533" rtl="0" eaLnBrk="1" latinLnBrk="0" hangingPunct="1">
              <a:defRPr sz="81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35268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533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00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068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333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01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46867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82134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06A1BD-CF18-8940-9AE6-F06E8901EBF8}" type="datetime1">
              <a:rPr lang="fr-FR" smtClean="0"/>
              <a:pPr/>
              <a:t>02/06/2022</a:t>
            </a:fld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B7099C-59CB-DD4A-BA55-D4C3E7367B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t="12428" r="185" b="2050"/>
          <a:stretch/>
        </p:blipFill>
        <p:spPr>
          <a:xfrm>
            <a:off x="2736000" y="2980799"/>
            <a:ext cx="6408000" cy="272475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A1C6234-AA2B-E940-8137-D917F3842D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t="12617" r="-72" b="24059"/>
          <a:stretch/>
        </p:blipFill>
        <p:spPr>
          <a:xfrm>
            <a:off x="2736000" y="689442"/>
            <a:ext cx="6408502" cy="22680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9" name="Picture 1" descr="page103image839695936">
            <a:extLst>
              <a:ext uri="{FF2B5EF4-FFF2-40B4-BE49-F238E27FC236}">
                <a16:creationId xmlns:a16="http://schemas.microsoft.com/office/drawing/2014/main" id="{1B967CB8-9D0D-61A6-9214-3930831EA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8" t="2182" r="4961" b="8554"/>
          <a:stretch/>
        </p:blipFill>
        <p:spPr bwMode="auto">
          <a:xfrm>
            <a:off x="-36512" y="604341"/>
            <a:ext cx="2824202" cy="252551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Untitled.png">
            <a:extLst>
              <a:ext uri="{FF2B5EF4-FFF2-40B4-BE49-F238E27FC236}">
                <a16:creationId xmlns:a16="http://schemas.microsoft.com/office/drawing/2014/main" id="{06FF6F62-B3E1-5041-61AF-441B071988C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" y="3198988"/>
            <a:ext cx="2729081" cy="252551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78046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B9F0DA-CB2B-6E41-B5F3-F07C7D14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205" y="21479"/>
            <a:ext cx="7620000" cy="57724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Higgs mass: coherence of the SM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A3B8976-3EE1-DC44-941D-67C6AD91FDDC}"/>
              </a:ext>
            </a:extLst>
          </p:cNvPr>
          <p:cNvSpPr txBox="1"/>
          <p:nvPr/>
        </p:nvSpPr>
        <p:spPr>
          <a:xfrm>
            <a:off x="222528" y="711060"/>
            <a:ext cx="8892480" cy="206210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600" dirty="0"/>
              <a:t>Measurement of the Higgs mass at the 1 ‰ level !</a:t>
            </a:r>
          </a:p>
          <a:p>
            <a:r>
              <a:rPr lang="en-GB" sz="1600" b="1" dirty="0">
                <a:sym typeface="Wingdings" pitchFamily="2" charset="2"/>
              </a:rPr>
              <a:t>Top, W and Higgs mass </a:t>
            </a:r>
            <a:r>
              <a:rPr lang="en-GB" sz="1600" dirty="0">
                <a:sym typeface="Wingdings" pitchFamily="2" charset="2"/>
              </a:rPr>
              <a:t> consistency check</a:t>
            </a:r>
          </a:p>
          <a:p>
            <a:endParaRPr lang="en-GB" sz="1600" b="1" dirty="0">
              <a:solidFill>
                <a:srgbClr val="0432FF"/>
              </a:solidFill>
              <a:sym typeface="Wingdings" pitchFamily="2" charset="2"/>
            </a:endParaRPr>
          </a:p>
          <a:p>
            <a:endParaRPr lang="en-GB" sz="1600" b="1" dirty="0">
              <a:solidFill>
                <a:srgbClr val="0432FF"/>
              </a:solidFill>
              <a:sym typeface="Wingdings" pitchFamily="2" charset="2"/>
            </a:endParaRPr>
          </a:p>
          <a:p>
            <a:pPr marL="238118" indent="-238118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E75112"/>
                </a:solidFill>
                <a:sym typeface="Wingdings" pitchFamily="2" charset="2"/>
              </a:rPr>
              <a:t>Increased precision from future colliders - FCC-</a:t>
            </a:r>
            <a:r>
              <a:rPr lang="en-GB" sz="1600" b="1" dirty="0" err="1">
                <a:solidFill>
                  <a:srgbClr val="E75112"/>
                </a:solidFill>
                <a:sym typeface="Wingdings" pitchFamily="2" charset="2"/>
              </a:rPr>
              <a:t>ee</a:t>
            </a:r>
            <a:r>
              <a:rPr lang="en-GB" sz="1600" b="1" dirty="0">
                <a:solidFill>
                  <a:srgbClr val="E75112"/>
                </a:solidFill>
                <a:sym typeface="Wingdings" pitchFamily="2" charset="2"/>
              </a:rPr>
              <a:t> should produce :</a:t>
            </a:r>
          </a:p>
          <a:p>
            <a:pPr marL="214305" indent="-214305">
              <a:buFont typeface="Wingdings" pitchFamily="2" charset="2"/>
              <a:buChar char="à"/>
            </a:pPr>
            <a:r>
              <a:rPr lang="en-GB" sz="1600" dirty="0">
                <a:solidFill>
                  <a:srgbClr val="E75112"/>
                </a:solidFill>
                <a:sym typeface="Wingdings" pitchFamily="2" charset="2"/>
              </a:rPr>
              <a:t>10</a:t>
            </a:r>
            <a:r>
              <a:rPr lang="en-GB" sz="1600" baseline="30000" dirty="0">
                <a:solidFill>
                  <a:srgbClr val="E75112"/>
                </a:solidFill>
                <a:sym typeface="Wingdings" pitchFamily="2" charset="2"/>
              </a:rPr>
              <a:t> </a:t>
            </a:r>
            <a:r>
              <a:rPr lang="en-GB" sz="1600" dirty="0">
                <a:solidFill>
                  <a:srgbClr val="E75112"/>
                </a:solidFill>
                <a:sym typeface="Wingdings" pitchFamily="2" charset="2"/>
              </a:rPr>
              <a:t>million WW events for precision W-mass measurements  precision 0.5 MeV</a:t>
            </a:r>
          </a:p>
          <a:p>
            <a:pPr marL="214305" indent="-214305">
              <a:buFont typeface="Wingdings" pitchFamily="2" charset="2"/>
              <a:buChar char="à"/>
            </a:pPr>
            <a:r>
              <a:rPr lang="en-GB" sz="1600" dirty="0">
                <a:solidFill>
                  <a:srgbClr val="E75112"/>
                </a:solidFill>
                <a:sym typeface="Wingdings" pitchFamily="2" charset="2"/>
              </a:rPr>
              <a:t>1 million top anti-top events for the first model independent top-mass measurement </a:t>
            </a:r>
          </a:p>
          <a:p>
            <a:r>
              <a:rPr lang="en-GB" sz="1600" dirty="0">
                <a:solidFill>
                  <a:srgbClr val="E75112"/>
                </a:solidFill>
                <a:sym typeface="Wingdings" pitchFamily="2" charset="2"/>
              </a:rPr>
              <a:t>	 precision 16MeV</a:t>
            </a:r>
            <a:r>
              <a:rPr lang="en-GB" sz="1600" dirty="0">
                <a:sym typeface="Wingdings" pitchFamily="2" charset="2"/>
              </a:rPr>
              <a:t>	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BFD7492-D27A-6D47-890C-06392A104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46" y="2983387"/>
            <a:ext cx="3902609" cy="2537541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6F2236-69F8-0E40-8C30-61D23660D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337" y="2830432"/>
            <a:ext cx="3484683" cy="2245611"/>
          </a:xfrm>
          <a:prstGeom prst="rect">
            <a:avLst/>
          </a:prstGeom>
          <a:ln>
            <a:noFill/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B79B20A-F47A-FC40-850E-C02C894B0C9F}"/>
              </a:ext>
            </a:extLst>
          </p:cNvPr>
          <p:cNvCxnSpPr/>
          <p:nvPr/>
        </p:nvCxnSpPr>
        <p:spPr>
          <a:xfrm flipV="1">
            <a:off x="1278717" y="1905802"/>
            <a:ext cx="3272347" cy="507047"/>
          </a:xfrm>
          <a:prstGeom prst="straightConnector1">
            <a:avLst/>
          </a:prstGeom>
          <a:ln w="38100">
            <a:noFill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CC393B9-C321-184A-A6D4-63C577C2DEF4}"/>
              </a:ext>
            </a:extLst>
          </p:cNvPr>
          <p:cNvCxnSpPr>
            <a:cxnSpLocks/>
          </p:cNvCxnSpPr>
          <p:nvPr/>
        </p:nvCxnSpPr>
        <p:spPr>
          <a:xfrm>
            <a:off x="1194742" y="3797039"/>
            <a:ext cx="3571838" cy="453263"/>
          </a:xfrm>
          <a:prstGeom prst="straightConnector1">
            <a:avLst/>
          </a:prstGeom>
          <a:ln w="38100">
            <a:noFill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73B7C11-FA78-F244-B4AD-E1E15512FAA3}"/>
              </a:ext>
            </a:extLst>
          </p:cNvPr>
          <p:cNvCxnSpPr>
            <a:cxnSpLocks/>
          </p:cNvCxnSpPr>
          <p:nvPr/>
        </p:nvCxnSpPr>
        <p:spPr>
          <a:xfrm flipV="1">
            <a:off x="1194744" y="2885498"/>
            <a:ext cx="3815719" cy="6355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D75D919-BA5F-714B-80B0-3B39E9ECB54F}"/>
              </a:ext>
            </a:extLst>
          </p:cNvPr>
          <p:cNvCxnSpPr>
            <a:cxnSpLocks/>
          </p:cNvCxnSpPr>
          <p:nvPr/>
        </p:nvCxnSpPr>
        <p:spPr>
          <a:xfrm>
            <a:off x="1161724" y="4505812"/>
            <a:ext cx="3848739" cy="264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0C48E6E-5C99-EBFC-30E5-B099AE83A34B}"/>
              </a:ext>
            </a:extLst>
          </p:cNvPr>
          <p:cNvCxnSpPr>
            <a:cxnSpLocks/>
          </p:cNvCxnSpPr>
          <p:nvPr/>
        </p:nvCxnSpPr>
        <p:spPr>
          <a:xfrm>
            <a:off x="4860032" y="3775498"/>
            <a:ext cx="425497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8DDB2A30-3B8D-45EB-45FC-542D36CE92D6}"/>
              </a:ext>
            </a:extLst>
          </p:cNvPr>
          <p:cNvSpPr txBox="1"/>
          <p:nvPr/>
        </p:nvSpPr>
        <p:spPr>
          <a:xfrm>
            <a:off x="8090897" y="2979565"/>
            <a:ext cx="9444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3"/>
                </a:solidFill>
              </a:rPr>
              <a:t>Projected FCC-</a:t>
            </a:r>
            <a:r>
              <a:rPr lang="en-GB" sz="1400" b="1" dirty="0" err="1">
                <a:solidFill>
                  <a:schemeClr val="accent3"/>
                </a:solidFill>
              </a:rPr>
              <a:t>ee</a:t>
            </a:r>
            <a:r>
              <a:rPr lang="en-GB" sz="1400" b="1" dirty="0">
                <a:solidFill>
                  <a:schemeClr val="accent3"/>
                </a:solidFill>
              </a:rPr>
              <a:t> precision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23F71434-CD6D-8EFD-2BED-E6B2200F1AC6}"/>
              </a:ext>
            </a:extLst>
          </p:cNvPr>
          <p:cNvCxnSpPr>
            <a:cxnSpLocks/>
          </p:cNvCxnSpPr>
          <p:nvPr/>
        </p:nvCxnSpPr>
        <p:spPr>
          <a:xfrm>
            <a:off x="6711220" y="2569468"/>
            <a:ext cx="0" cy="26642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815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B9F0DA-CB2B-6E41-B5F3-F07C7D14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205" y="21479"/>
            <a:ext cx="7620000" cy="57724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Higgs mass: coherence of the SM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A3B8976-3EE1-DC44-941D-67C6AD91FDDC}"/>
              </a:ext>
            </a:extLst>
          </p:cNvPr>
          <p:cNvSpPr txBox="1"/>
          <p:nvPr/>
        </p:nvSpPr>
        <p:spPr>
          <a:xfrm>
            <a:off x="222528" y="711060"/>
            <a:ext cx="8892480" cy="206210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600" dirty="0"/>
              <a:t>Measurement of the Higgs mass at the 1 ‰ level !</a:t>
            </a:r>
          </a:p>
          <a:p>
            <a:r>
              <a:rPr lang="en-GB" sz="1600" b="1" dirty="0">
                <a:sym typeface="Wingdings" pitchFamily="2" charset="2"/>
              </a:rPr>
              <a:t>Top, W and Higgs mass </a:t>
            </a:r>
            <a:r>
              <a:rPr lang="en-GB" sz="1600" dirty="0">
                <a:sym typeface="Wingdings" pitchFamily="2" charset="2"/>
              </a:rPr>
              <a:t> consistency check</a:t>
            </a:r>
          </a:p>
          <a:p>
            <a:r>
              <a:rPr lang="en-GB" sz="1600" dirty="0">
                <a:solidFill>
                  <a:srgbClr val="0432FF"/>
                </a:solidFill>
                <a:sym typeface="Wingdings" pitchFamily="2" charset="2"/>
              </a:rPr>
              <a:t>Recent mass measurement from CDF : </a:t>
            </a:r>
            <a:r>
              <a:rPr lang="en-GB" sz="1600" dirty="0">
                <a:solidFill>
                  <a:srgbClr val="0432FF"/>
                </a:solidFill>
              </a:rPr>
              <a:t>80,433.5 ± 6.4 (stat) ± 6.9 (</a:t>
            </a:r>
            <a:r>
              <a:rPr lang="en-GB" sz="1600" dirty="0" err="1">
                <a:solidFill>
                  <a:srgbClr val="0432FF"/>
                </a:solidFill>
              </a:rPr>
              <a:t>syst</a:t>
            </a:r>
            <a:r>
              <a:rPr lang="en-GB" sz="1600" dirty="0">
                <a:solidFill>
                  <a:srgbClr val="0432FF"/>
                </a:solidFill>
              </a:rPr>
              <a:t>) MeV  </a:t>
            </a:r>
            <a:r>
              <a:rPr lang="en-GB" sz="1600" b="1" dirty="0">
                <a:solidFill>
                  <a:srgbClr val="0432FF"/>
                </a:solidFill>
              </a:rPr>
              <a:t>to be investigated!</a:t>
            </a:r>
          </a:p>
          <a:p>
            <a:endParaRPr lang="en-GB" sz="1600" b="1" dirty="0">
              <a:solidFill>
                <a:srgbClr val="0432FF"/>
              </a:solidFill>
              <a:sym typeface="Wingdings" pitchFamily="2" charset="2"/>
            </a:endParaRPr>
          </a:p>
          <a:p>
            <a:pPr marL="238118" indent="-238118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E75112"/>
                </a:solidFill>
                <a:sym typeface="Wingdings" pitchFamily="2" charset="2"/>
              </a:rPr>
              <a:t>Increased precision from future colliders - FCC-</a:t>
            </a:r>
            <a:r>
              <a:rPr lang="en-GB" sz="1600" b="1" dirty="0" err="1">
                <a:solidFill>
                  <a:srgbClr val="E75112"/>
                </a:solidFill>
                <a:sym typeface="Wingdings" pitchFamily="2" charset="2"/>
              </a:rPr>
              <a:t>ee</a:t>
            </a:r>
            <a:r>
              <a:rPr lang="en-GB" sz="1600" b="1" dirty="0">
                <a:solidFill>
                  <a:srgbClr val="E75112"/>
                </a:solidFill>
                <a:sym typeface="Wingdings" pitchFamily="2" charset="2"/>
              </a:rPr>
              <a:t> should produce :</a:t>
            </a:r>
          </a:p>
          <a:p>
            <a:pPr marL="214305" indent="-214305">
              <a:buFont typeface="Wingdings" pitchFamily="2" charset="2"/>
              <a:buChar char="à"/>
            </a:pPr>
            <a:r>
              <a:rPr lang="en-GB" sz="1600" dirty="0">
                <a:solidFill>
                  <a:srgbClr val="E75112"/>
                </a:solidFill>
                <a:sym typeface="Wingdings" pitchFamily="2" charset="2"/>
              </a:rPr>
              <a:t>10</a:t>
            </a:r>
            <a:r>
              <a:rPr lang="en-GB" sz="1600" baseline="30000" dirty="0">
                <a:solidFill>
                  <a:srgbClr val="E75112"/>
                </a:solidFill>
                <a:sym typeface="Wingdings" pitchFamily="2" charset="2"/>
              </a:rPr>
              <a:t> </a:t>
            </a:r>
            <a:r>
              <a:rPr lang="en-GB" sz="1600" dirty="0">
                <a:solidFill>
                  <a:srgbClr val="E75112"/>
                </a:solidFill>
                <a:sym typeface="Wingdings" pitchFamily="2" charset="2"/>
              </a:rPr>
              <a:t>million WW events for precision W-mass measurements  precision 0.5 MeV</a:t>
            </a:r>
          </a:p>
          <a:p>
            <a:pPr marL="214305" indent="-214305">
              <a:buFont typeface="Wingdings" pitchFamily="2" charset="2"/>
              <a:buChar char="à"/>
            </a:pPr>
            <a:r>
              <a:rPr lang="en-GB" sz="1600" dirty="0">
                <a:solidFill>
                  <a:srgbClr val="E75112"/>
                </a:solidFill>
                <a:sym typeface="Wingdings" pitchFamily="2" charset="2"/>
              </a:rPr>
              <a:t>1 million top anti-top events for the first model independent top-mass measurement </a:t>
            </a:r>
          </a:p>
          <a:p>
            <a:r>
              <a:rPr lang="en-GB" sz="1600" dirty="0">
                <a:solidFill>
                  <a:srgbClr val="E75112"/>
                </a:solidFill>
                <a:sym typeface="Wingdings" pitchFamily="2" charset="2"/>
              </a:rPr>
              <a:t>	 precision 16MeV</a:t>
            </a:r>
            <a:r>
              <a:rPr lang="en-GB" sz="1600" dirty="0">
                <a:sym typeface="Wingdings" pitchFamily="2" charset="2"/>
              </a:rPr>
              <a:t>	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BFD7492-D27A-6D47-890C-06392A104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46" y="2983387"/>
            <a:ext cx="3902609" cy="2537541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6F2236-69F8-0E40-8C30-61D23660D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337" y="2830432"/>
            <a:ext cx="3484683" cy="2245611"/>
          </a:xfrm>
          <a:prstGeom prst="rect">
            <a:avLst/>
          </a:prstGeom>
          <a:ln>
            <a:noFill/>
          </a:ln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B79B20A-F47A-FC40-850E-C02C894B0C9F}"/>
              </a:ext>
            </a:extLst>
          </p:cNvPr>
          <p:cNvCxnSpPr/>
          <p:nvPr/>
        </p:nvCxnSpPr>
        <p:spPr>
          <a:xfrm flipV="1">
            <a:off x="1278717" y="1905802"/>
            <a:ext cx="3272347" cy="507047"/>
          </a:xfrm>
          <a:prstGeom prst="straightConnector1">
            <a:avLst/>
          </a:prstGeom>
          <a:ln w="38100">
            <a:noFill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CC393B9-C321-184A-A6D4-63C577C2DEF4}"/>
              </a:ext>
            </a:extLst>
          </p:cNvPr>
          <p:cNvCxnSpPr>
            <a:cxnSpLocks/>
          </p:cNvCxnSpPr>
          <p:nvPr/>
        </p:nvCxnSpPr>
        <p:spPr>
          <a:xfrm>
            <a:off x="1194742" y="3797039"/>
            <a:ext cx="3571838" cy="453263"/>
          </a:xfrm>
          <a:prstGeom prst="straightConnector1">
            <a:avLst/>
          </a:prstGeom>
          <a:ln w="38100">
            <a:noFill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73B7C11-FA78-F244-B4AD-E1E15512FAA3}"/>
              </a:ext>
            </a:extLst>
          </p:cNvPr>
          <p:cNvCxnSpPr>
            <a:cxnSpLocks/>
          </p:cNvCxnSpPr>
          <p:nvPr/>
        </p:nvCxnSpPr>
        <p:spPr>
          <a:xfrm flipV="1">
            <a:off x="1194744" y="2885498"/>
            <a:ext cx="3815719" cy="6355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D75D919-BA5F-714B-80B0-3B39E9ECB54F}"/>
              </a:ext>
            </a:extLst>
          </p:cNvPr>
          <p:cNvCxnSpPr>
            <a:cxnSpLocks/>
          </p:cNvCxnSpPr>
          <p:nvPr/>
        </p:nvCxnSpPr>
        <p:spPr>
          <a:xfrm>
            <a:off x="1161724" y="4505812"/>
            <a:ext cx="3848739" cy="264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C0C3D2B-7CED-3661-A2A6-1D7E134D69CF}"/>
              </a:ext>
            </a:extLst>
          </p:cNvPr>
          <p:cNvSpPr/>
          <p:nvPr/>
        </p:nvSpPr>
        <p:spPr>
          <a:xfrm>
            <a:off x="847195" y="3721612"/>
            <a:ext cx="3919384" cy="144000"/>
          </a:xfrm>
          <a:prstGeom prst="rect">
            <a:avLst/>
          </a:prstGeom>
          <a:pattFill prst="wdUpDiag">
            <a:fgClr>
              <a:srgbClr val="0432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6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0C48E6E-5C99-EBFC-30E5-B099AE83A34B}"/>
              </a:ext>
            </a:extLst>
          </p:cNvPr>
          <p:cNvCxnSpPr>
            <a:cxnSpLocks/>
          </p:cNvCxnSpPr>
          <p:nvPr/>
        </p:nvCxnSpPr>
        <p:spPr>
          <a:xfrm>
            <a:off x="4860032" y="3775498"/>
            <a:ext cx="425497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8DDB2A30-3B8D-45EB-45FC-542D36CE92D6}"/>
              </a:ext>
            </a:extLst>
          </p:cNvPr>
          <p:cNvSpPr txBox="1"/>
          <p:nvPr/>
        </p:nvSpPr>
        <p:spPr>
          <a:xfrm>
            <a:off x="8090897" y="2979565"/>
            <a:ext cx="9444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3"/>
                </a:solidFill>
              </a:rPr>
              <a:t>Projected FCC-</a:t>
            </a:r>
            <a:r>
              <a:rPr lang="en-GB" sz="1400" b="1" dirty="0" err="1">
                <a:solidFill>
                  <a:schemeClr val="accent3"/>
                </a:solidFill>
              </a:rPr>
              <a:t>ee</a:t>
            </a:r>
            <a:r>
              <a:rPr lang="en-GB" sz="1400" b="1" dirty="0">
                <a:solidFill>
                  <a:schemeClr val="accent3"/>
                </a:solidFill>
              </a:rPr>
              <a:t> precision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62AC456-C273-71F3-4E2F-9BD9BE104F19}"/>
              </a:ext>
            </a:extLst>
          </p:cNvPr>
          <p:cNvSpPr txBox="1"/>
          <p:nvPr/>
        </p:nvSpPr>
        <p:spPr>
          <a:xfrm>
            <a:off x="35496" y="3637538"/>
            <a:ext cx="8964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432FF"/>
                </a:solidFill>
              </a:rPr>
              <a:t>≈M</a:t>
            </a:r>
            <a:r>
              <a:rPr lang="en-GB" b="1" baseline="-25000" dirty="0">
                <a:solidFill>
                  <a:srgbClr val="0432FF"/>
                </a:solidFill>
              </a:rPr>
              <a:t>W </a:t>
            </a:r>
            <a:r>
              <a:rPr lang="en-GB" b="1" dirty="0">
                <a:solidFill>
                  <a:srgbClr val="0432FF"/>
                </a:solidFill>
              </a:rPr>
              <a:t>CDF </a:t>
            </a:r>
            <a:endParaRPr lang="en-GB" b="1" baseline="-25000" dirty="0">
              <a:solidFill>
                <a:srgbClr val="0432FF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23F71434-CD6D-8EFD-2BED-E6B2200F1AC6}"/>
              </a:ext>
            </a:extLst>
          </p:cNvPr>
          <p:cNvCxnSpPr>
            <a:cxnSpLocks/>
          </p:cNvCxnSpPr>
          <p:nvPr/>
        </p:nvCxnSpPr>
        <p:spPr>
          <a:xfrm>
            <a:off x="6711220" y="2569468"/>
            <a:ext cx="0" cy="26642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535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C37D9932-A610-814D-935A-861F179EC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89" r="64888"/>
          <a:stretch/>
        </p:blipFill>
        <p:spPr>
          <a:xfrm>
            <a:off x="5853488" y="2356672"/>
            <a:ext cx="3256841" cy="32544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3B9F0DA-CB2B-6E41-B5F3-F07C7D14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505" y="46147"/>
            <a:ext cx="7620000" cy="57724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Higgs mass: stability of the </a:t>
            </a:r>
            <a:r>
              <a:rPr lang="en-GB" dirty="0"/>
              <a:t>U</a:t>
            </a:r>
            <a:r>
              <a:rPr lang="en-GB" dirty="0">
                <a:solidFill>
                  <a:schemeClr val="tx1"/>
                </a:solidFill>
              </a:rPr>
              <a:t>niverse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0C1C70B-4272-5246-9A06-160081FD5A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64EB4F-5A37-F84D-BE86-50051335FFB7}" type="datetime1">
              <a:rPr lang="fr-FR" smtClean="0">
                <a:solidFill>
                  <a:schemeClr val="tx1"/>
                </a:solidFill>
              </a:rPr>
              <a:t>02/06/2022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F9FA42-76A1-C743-B086-086FDA64C5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92347" y="5377813"/>
            <a:ext cx="600000" cy="300000"/>
          </a:xfrm>
        </p:spPr>
        <p:txBody>
          <a:bodyPr/>
          <a:lstStyle/>
          <a:p>
            <a:fld id="{E390C614-3A77-1A40-B973-33A73F8700EC}" type="slidenum">
              <a:rPr lang="fr-FR" smtClean="0">
                <a:solidFill>
                  <a:schemeClr val="tx1"/>
                </a:solidFill>
              </a:rPr>
              <a:pPr/>
              <a:t>16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E5C2F2E-594B-FD44-9A75-4C45DB4E779A}"/>
              </a:ext>
            </a:extLst>
          </p:cNvPr>
          <p:cNvSpPr txBox="1"/>
          <p:nvPr/>
        </p:nvSpPr>
        <p:spPr>
          <a:xfrm>
            <a:off x="0" y="647363"/>
            <a:ext cx="92525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Is the vacuum state of the Universe stable?</a:t>
            </a:r>
          </a:p>
          <a:p>
            <a:r>
              <a:rPr lang="en-GB" sz="1600" dirty="0"/>
              <a:t>Evolution of the vacuum up to the Planck scale: </a:t>
            </a:r>
            <a:r>
              <a:rPr lang="en-GB" sz="1600" dirty="0">
                <a:solidFill>
                  <a:srgbClr val="0432FF"/>
                </a:solidFill>
                <a:sym typeface="Wingdings" pitchFamily="2" charset="2"/>
              </a:rPr>
              <a:t>Current analysis indicate meta stability at 1.3-2.8</a:t>
            </a:r>
            <a:r>
              <a:rPr lang="en-GB" sz="1600" dirty="0">
                <a:solidFill>
                  <a:srgbClr val="0432FF"/>
                </a:solidFill>
                <a:latin typeface="Symbol" pitchFamily="2" charset="2"/>
                <a:sym typeface="Wingdings" pitchFamily="2" charset="2"/>
              </a:rPr>
              <a:t>s</a:t>
            </a:r>
            <a:endParaRPr lang="en-GB" sz="1600" dirty="0">
              <a:latin typeface="Symbol" pitchFamily="2" charset="2"/>
              <a:sym typeface="Wingdings" pitchFamily="2" charset="2"/>
            </a:endParaRPr>
          </a:p>
          <a:p>
            <a:pPr marL="133938" indent="-133938">
              <a:buFont typeface="Wingdings" pitchFamily="2" charset="2"/>
              <a:buChar char="è"/>
            </a:pPr>
            <a:r>
              <a:rPr lang="en-GB" sz="1600" dirty="0">
                <a:sym typeface="Wingdings" pitchFamily="2" charset="2"/>
              </a:rPr>
              <a:t>Or Universe may transit to another vacuum state sometime… </a:t>
            </a:r>
            <a:r>
              <a:rPr lang="en-GB" sz="1600" i="1" dirty="0">
                <a:sym typeface="Wingdings" pitchFamily="2" charset="2"/>
              </a:rPr>
              <a:t>but maybe we have other problems before</a:t>
            </a:r>
          </a:p>
          <a:p>
            <a:pPr marL="133938" indent="-133938">
              <a:buFont typeface="Wingdings" pitchFamily="2" charset="2"/>
              <a:buChar char="è"/>
            </a:pPr>
            <a:r>
              <a:rPr lang="en-GB" sz="1600" dirty="0">
                <a:sym typeface="Wingdings" pitchFamily="2" charset="2"/>
              </a:rPr>
              <a:t>New physics?</a:t>
            </a:r>
          </a:p>
          <a:p>
            <a:pPr marL="133938" indent="-133938">
              <a:buFont typeface="Wingdings" pitchFamily="2" charset="2"/>
              <a:buChar char="è"/>
            </a:pPr>
            <a:endParaRPr lang="en-GB" sz="1600" dirty="0"/>
          </a:p>
          <a:p>
            <a:r>
              <a:rPr lang="en-GB" sz="1600" dirty="0">
                <a:sym typeface="Wingdings" pitchFamily="2" charset="2"/>
              </a:rPr>
              <a:t>Calculation based on the </a:t>
            </a:r>
            <a:r>
              <a:rPr lang="en-GB" sz="1600" b="1" dirty="0">
                <a:sym typeface="Wingdings" pitchFamily="2" charset="2"/>
              </a:rPr>
              <a:t>Higgs mass </a:t>
            </a:r>
            <a:r>
              <a:rPr lang="en-GB" sz="1600" dirty="0">
                <a:sym typeface="Wingdings" pitchFamily="2" charset="2"/>
              </a:rPr>
              <a:t>and the </a:t>
            </a:r>
            <a:r>
              <a:rPr lang="en-GB" sz="1600" b="1" dirty="0">
                <a:sym typeface="Wingdings" pitchFamily="2" charset="2"/>
              </a:rPr>
              <a:t>top pole-mass</a:t>
            </a:r>
          </a:p>
          <a:p>
            <a:pPr marL="133938" indent="-133938">
              <a:buFont typeface="Wingdings" pitchFamily="2" charset="2"/>
              <a:buChar char="è"/>
            </a:pPr>
            <a:r>
              <a:rPr lang="en-GB" sz="1600" dirty="0" err="1">
                <a:sym typeface="Wingdings" pitchFamily="2" charset="2"/>
              </a:rPr>
              <a:t>ee</a:t>
            </a:r>
            <a:r>
              <a:rPr lang="en-GB" sz="1600" dirty="0">
                <a:sym typeface="Wingdings" pitchFamily="2" charset="2"/>
              </a:rPr>
              <a:t>-collider at </a:t>
            </a:r>
            <a:r>
              <a:rPr lang="en-GB" sz="1600" dirty="0" err="1">
                <a:sym typeface="Wingdings" pitchFamily="2" charset="2"/>
              </a:rPr>
              <a:t>tt</a:t>
            </a:r>
            <a:r>
              <a:rPr lang="en-GB" sz="1600" dirty="0">
                <a:sym typeface="Wingdings" pitchFamily="2" charset="2"/>
              </a:rPr>
              <a:t>-bar threshold: </a:t>
            </a:r>
            <a:r>
              <a:rPr lang="en-GB" sz="1600" b="1" dirty="0">
                <a:solidFill>
                  <a:schemeClr val="accent3"/>
                </a:solidFill>
                <a:sym typeface="Wingdings" pitchFamily="2" charset="2"/>
              </a:rPr>
              <a:t>model independent top mass measurement!</a:t>
            </a:r>
          </a:p>
          <a:p>
            <a:pPr marL="133938" indent="-133938">
              <a:buFont typeface="Wingdings" pitchFamily="2" charset="2"/>
              <a:buChar char="è"/>
            </a:pPr>
            <a:r>
              <a:rPr lang="en-GB" sz="1600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GB" sz="1600" b="1" dirty="0">
                <a:solidFill>
                  <a:schemeClr val="accent3"/>
                </a:solidFill>
                <a:sym typeface="Wingdings" pitchFamily="2" charset="2"/>
              </a:rPr>
              <a:t>FCC-</a:t>
            </a:r>
            <a:r>
              <a:rPr lang="en-GB" sz="1600" b="1" dirty="0" err="1">
                <a:solidFill>
                  <a:schemeClr val="accent3"/>
                </a:solidFill>
                <a:sym typeface="Wingdings" pitchFamily="2" charset="2"/>
              </a:rPr>
              <a:t>ee</a:t>
            </a:r>
            <a:r>
              <a:rPr lang="en-GB" sz="1600" b="1" dirty="0">
                <a:solidFill>
                  <a:schemeClr val="accent3"/>
                </a:solidFill>
                <a:sym typeface="Wingdings" pitchFamily="2" charset="2"/>
              </a:rPr>
              <a:t>: improvement on top and Higgs mass by at least a factor 10!</a:t>
            </a:r>
          </a:p>
        </p:txBody>
      </p:sp>
      <p:pic>
        <p:nvPicPr>
          <p:cNvPr id="26628" name="Picture 4" descr="page8image47715824">
            <a:extLst>
              <a:ext uri="{FF2B5EF4-FFF2-40B4-BE49-F238E27FC236}">
                <a16:creationId xmlns:a16="http://schemas.microsoft.com/office/drawing/2014/main" id="{AB0C1356-D524-4E4B-B0CC-B13409F5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714378"/>
            <a:ext cx="31750" cy="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page8image133042112">
            <a:extLst>
              <a:ext uri="{FF2B5EF4-FFF2-40B4-BE49-F238E27FC236}">
                <a16:creationId xmlns:a16="http://schemas.microsoft.com/office/drawing/2014/main" id="{254C418A-BC78-D043-9CC8-18A00290F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4" y="714378"/>
            <a:ext cx="23812" cy="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page8image133045472">
            <a:extLst>
              <a:ext uri="{FF2B5EF4-FFF2-40B4-BE49-F238E27FC236}">
                <a16:creationId xmlns:a16="http://schemas.microsoft.com/office/drawing/2014/main" id="{755C2B0C-DA09-A949-8DCF-49C54C50B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4" y="714378"/>
            <a:ext cx="23812" cy="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page8image133038304">
            <a:extLst>
              <a:ext uri="{FF2B5EF4-FFF2-40B4-BE49-F238E27FC236}">
                <a16:creationId xmlns:a16="http://schemas.microsoft.com/office/drawing/2014/main" id="{36C3AE11-A372-E947-B5EB-B152FCF70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4" y="714378"/>
            <a:ext cx="23812" cy="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 descr="page8image133039872">
            <a:extLst>
              <a:ext uri="{FF2B5EF4-FFF2-40B4-BE49-F238E27FC236}">
                <a16:creationId xmlns:a16="http://schemas.microsoft.com/office/drawing/2014/main" id="{7DD57226-8341-5947-9822-7AE85BA3A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4" y="714376"/>
            <a:ext cx="23812" cy="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page8image133047152">
            <a:extLst>
              <a:ext uri="{FF2B5EF4-FFF2-40B4-BE49-F238E27FC236}">
                <a16:creationId xmlns:a16="http://schemas.microsoft.com/office/drawing/2014/main" id="{AA0044FF-71B6-454F-8EB4-4B77F70CA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4" y="714378"/>
            <a:ext cx="23812" cy="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11" descr="page8image133038080">
            <a:extLst>
              <a:ext uri="{FF2B5EF4-FFF2-40B4-BE49-F238E27FC236}">
                <a16:creationId xmlns:a16="http://schemas.microsoft.com/office/drawing/2014/main" id="{9B952FD4-9084-9B43-A8A3-EF3C5E63E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4" y="714378"/>
            <a:ext cx="23812" cy="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7" name="Picture 13" descr="page8image133045696">
            <a:extLst>
              <a:ext uri="{FF2B5EF4-FFF2-40B4-BE49-F238E27FC236}">
                <a16:creationId xmlns:a16="http://schemas.microsoft.com/office/drawing/2014/main" id="{3ED1720E-5D4D-964E-B8C7-20D3AB57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4" y="714378"/>
            <a:ext cx="23812" cy="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page8image47725184">
            <a:extLst>
              <a:ext uri="{FF2B5EF4-FFF2-40B4-BE49-F238E27FC236}">
                <a16:creationId xmlns:a16="http://schemas.microsoft.com/office/drawing/2014/main" id="{D1713F83-556D-E641-B771-4CCE62EFD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3" y="714378"/>
            <a:ext cx="39688" cy="3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9" name="Picture 15" descr="page8image133041888">
            <a:extLst>
              <a:ext uri="{FF2B5EF4-FFF2-40B4-BE49-F238E27FC236}">
                <a16:creationId xmlns:a16="http://schemas.microsoft.com/office/drawing/2014/main" id="{65646B0B-432F-3F47-A14F-F0576E00C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4" y="714378"/>
            <a:ext cx="23812" cy="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16" descr="page8image133049392">
            <a:extLst>
              <a:ext uri="{FF2B5EF4-FFF2-40B4-BE49-F238E27FC236}">
                <a16:creationId xmlns:a16="http://schemas.microsoft.com/office/drawing/2014/main" id="{A167AC5B-9E5C-E940-ABB1-390767C18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4" y="714376"/>
            <a:ext cx="23812" cy="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1" name="Picture 17" descr="page8image133042000">
            <a:extLst>
              <a:ext uri="{FF2B5EF4-FFF2-40B4-BE49-F238E27FC236}">
                <a16:creationId xmlns:a16="http://schemas.microsoft.com/office/drawing/2014/main" id="{BD993AEF-F4EF-E747-805E-16B0F8448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4" y="714378"/>
            <a:ext cx="23812" cy="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2" name="Picture 18" descr="page8image133043120">
            <a:extLst>
              <a:ext uri="{FF2B5EF4-FFF2-40B4-BE49-F238E27FC236}">
                <a16:creationId xmlns:a16="http://schemas.microsoft.com/office/drawing/2014/main" id="{941CCBAF-EEA6-1D47-A47A-8C6407BEA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4" y="714378"/>
            <a:ext cx="23812" cy="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BC5E9D02-8608-9014-70CE-772508EFC508}"/>
              </a:ext>
            </a:extLst>
          </p:cNvPr>
          <p:cNvSpPr txBox="1"/>
          <p:nvPr/>
        </p:nvSpPr>
        <p:spPr>
          <a:xfrm>
            <a:off x="6228184" y="4729708"/>
            <a:ext cx="1093249" cy="227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76" dirty="0" err="1">
                <a:latin typeface="NimbusSanL"/>
              </a:rPr>
              <a:t>Shaposhnikov</a:t>
            </a:r>
            <a:r>
              <a:rPr lang="fr-FR" sz="876" dirty="0">
                <a:latin typeface="NimbusSanL"/>
              </a:rPr>
              <a:t> </a:t>
            </a:r>
            <a:endParaRPr lang="fr-FR" sz="876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1A9298A-38CC-3A0E-0A69-F0453A1A49D7}"/>
              </a:ext>
            </a:extLst>
          </p:cNvPr>
          <p:cNvGrpSpPr/>
          <p:nvPr/>
        </p:nvGrpSpPr>
        <p:grpSpPr>
          <a:xfrm>
            <a:off x="179512" y="2989852"/>
            <a:ext cx="4003641" cy="2328785"/>
            <a:chOff x="4283968" y="2648007"/>
            <a:chExt cx="4003641" cy="232878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BACE568-C4E8-2CD7-D413-8C4A78756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968" y="2648007"/>
              <a:ext cx="4003641" cy="2328785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686FD18C-6FC1-0852-8E9B-B2938A691A9A}"/>
                </a:ext>
              </a:extLst>
            </p:cNvPr>
            <p:cNvSpPr txBox="1"/>
            <p:nvPr/>
          </p:nvSpPr>
          <p:spPr>
            <a:xfrm>
              <a:off x="5070091" y="3022497"/>
              <a:ext cx="110879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metastable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CAD4C680-DF3E-2888-BE95-F7B40B2E5AE5}"/>
                </a:ext>
              </a:extLst>
            </p:cNvPr>
            <p:cNvSpPr txBox="1"/>
            <p:nvPr/>
          </p:nvSpPr>
          <p:spPr>
            <a:xfrm>
              <a:off x="6226487" y="2864921"/>
              <a:ext cx="79378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unstable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1CDE0715-628A-FEF6-7326-361ED1B3A079}"/>
                </a:ext>
              </a:extLst>
            </p:cNvPr>
            <p:cNvSpPr txBox="1"/>
            <p:nvPr/>
          </p:nvSpPr>
          <p:spPr>
            <a:xfrm>
              <a:off x="7195934" y="3642046"/>
              <a:ext cx="79378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stable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9423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AF7D8-FFAF-DE37-80D6-A35E7F44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91831"/>
            <a:ext cx="7020272" cy="505582"/>
          </a:xfrm>
        </p:spPr>
        <p:txBody>
          <a:bodyPr/>
          <a:lstStyle/>
          <a:p>
            <a:r>
              <a:rPr lang="en-GB" dirty="0"/>
              <a:t>Higgs Couplings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230330-7F91-FC0A-CECD-C94881BE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052" y="5417195"/>
            <a:ext cx="1926167" cy="304271"/>
          </a:xfrm>
          <a:prstGeom prst="rect">
            <a:avLst/>
          </a:prstGeom>
        </p:spPr>
        <p:txBody>
          <a:bodyPr vert="horz" lIns="76200" tIns="38100" rIns="76200" bIns="38100" rtlCol="0" anchor="ctr"/>
          <a:lstStyle>
            <a:defPPr>
              <a:defRPr lang="fr-FR"/>
            </a:defPPr>
            <a:lvl1pPr marL="0" algn="l" defTabSz="670533" rtl="0" eaLnBrk="1" latinLnBrk="0" hangingPunct="1">
              <a:defRPr sz="81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35268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533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00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068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333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01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46867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82134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06A1BD-CF18-8940-9AE6-F06E8901EBF8}" type="datetime1">
              <a:rPr lang="fr-FR" smtClean="0"/>
              <a:pPr/>
              <a:t>02/06/2022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FB1AB0-AD11-ECF0-440C-C6B26F590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362" y="652235"/>
            <a:ext cx="2786857" cy="2673614"/>
          </a:xfrm>
          <a:prstGeom prst="rect">
            <a:avLst/>
          </a:prstGeom>
          <a:ln>
            <a:noFill/>
          </a:ln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379DCA4E-B041-FDD3-B3DA-4D0171CE932A}"/>
              </a:ext>
            </a:extLst>
          </p:cNvPr>
          <p:cNvGrpSpPr/>
          <p:nvPr/>
        </p:nvGrpSpPr>
        <p:grpSpPr>
          <a:xfrm>
            <a:off x="367628" y="663342"/>
            <a:ext cx="4835181" cy="2495392"/>
            <a:chOff x="367628" y="663342"/>
            <a:chExt cx="4835181" cy="249539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8F1486A-88C9-669B-380B-9ADA879F3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2586" r="383"/>
            <a:stretch/>
          </p:blipFill>
          <p:spPr bwMode="auto">
            <a:xfrm>
              <a:off x="367628" y="668108"/>
              <a:ext cx="4835181" cy="249062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2542CC-D6F8-1EAF-19B2-4F73D0F9FF79}"/>
                </a:ext>
              </a:extLst>
            </p:cNvPr>
            <p:cNvSpPr/>
            <p:nvPr/>
          </p:nvSpPr>
          <p:spPr>
            <a:xfrm>
              <a:off x="1951209" y="663342"/>
              <a:ext cx="1800200" cy="443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923" dirty="0">
                  <a:solidFill>
                    <a:schemeClr val="tx1"/>
                  </a:solidFill>
                </a:rPr>
                <a:t>The size of the symbols is proportional to the particle mass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39F855B2-6FEA-C521-5BEA-D78089F18632}"/>
              </a:ext>
            </a:extLst>
          </p:cNvPr>
          <p:cNvSpPr txBox="1"/>
          <p:nvPr/>
        </p:nvSpPr>
        <p:spPr>
          <a:xfrm>
            <a:off x="-1016" y="3223344"/>
            <a:ext cx="9145016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ym typeface="Wingdings" pitchFamily="2" charset="2"/>
              </a:rPr>
              <a:t>-Couplings of the Higgs boson to elementary particles (quarks, leptons, bosons) proportional to their mass</a:t>
            </a:r>
          </a:p>
          <a:p>
            <a:r>
              <a:rPr lang="en-GB" sz="1600" dirty="0">
                <a:sym typeface="Wingdings" pitchFamily="2" charset="2"/>
              </a:rPr>
              <a:t>-</a:t>
            </a:r>
            <a:r>
              <a:rPr lang="en-GB" sz="1600" dirty="0"/>
              <a:t> The interaction with the Higgs field is the only interaction that distinguishes fermion families ! </a:t>
            </a:r>
            <a:endParaRPr lang="en-GB" sz="1600" dirty="0">
              <a:sym typeface="Wingdings" pitchFamily="2" charset="2"/>
            </a:endParaRPr>
          </a:p>
          <a:p>
            <a:r>
              <a:rPr lang="en-GB" sz="1600" b="1" dirty="0"/>
              <a:t> </a:t>
            </a:r>
            <a:r>
              <a:rPr lang="en-GB" sz="1600" b="1" dirty="0">
                <a:sym typeface="Wingdings" pitchFamily="2" charset="2"/>
              </a:rPr>
              <a:t></a:t>
            </a:r>
            <a:r>
              <a:rPr lang="en-GB" sz="1600" b="1" dirty="0"/>
              <a:t> the higher the mass, the easier to verify !</a:t>
            </a:r>
          </a:p>
          <a:p>
            <a:r>
              <a:rPr lang="en-GB" sz="1600" dirty="0">
                <a:sym typeface="Wingdings" pitchFamily="2" charset="2"/>
              </a:rPr>
              <a:t>Verification down to the 2</a:t>
            </a:r>
            <a:r>
              <a:rPr lang="en-GB" sz="1600" baseline="30000" dirty="0">
                <a:sym typeface="Wingdings" pitchFamily="2" charset="2"/>
              </a:rPr>
              <a:t>nd</a:t>
            </a:r>
            <a:r>
              <a:rPr lang="en-GB" sz="1600" dirty="0">
                <a:sym typeface="Wingdings" pitchFamily="2" charset="2"/>
              </a:rPr>
              <a:t> generation</a:t>
            </a:r>
          </a:p>
          <a:p>
            <a:pPr marL="160724" indent="-160724">
              <a:buFont typeface="Wingdings" pitchFamily="2" charset="2"/>
              <a:buChar char="à"/>
            </a:pPr>
            <a:r>
              <a:rPr lang="en-GB" sz="1600" dirty="0">
                <a:sym typeface="Wingdings" pitchFamily="2" charset="2"/>
              </a:rPr>
              <a:t> 1</a:t>
            </a:r>
            <a:r>
              <a:rPr lang="en-GB" sz="1600" baseline="30000" dirty="0">
                <a:sym typeface="Wingdings" pitchFamily="2" charset="2"/>
              </a:rPr>
              <a:t>st</a:t>
            </a:r>
            <a:r>
              <a:rPr lang="en-GB" sz="1600" dirty="0">
                <a:sym typeface="Wingdings" pitchFamily="2" charset="2"/>
              </a:rPr>
              <a:t> generation: t</a:t>
            </a:r>
            <a:r>
              <a:rPr lang="en-GB" sz="1600" dirty="0"/>
              <a:t>oo small to be measured ~O(10</a:t>
            </a:r>
            <a:r>
              <a:rPr lang="en-GB" sz="1600" baseline="30000" dirty="0"/>
              <a:t>-9</a:t>
            </a:r>
            <a:r>
              <a:rPr lang="en-GB" sz="1600" b="1" dirty="0"/>
              <a:t>) </a:t>
            </a:r>
          </a:p>
          <a:p>
            <a:r>
              <a:rPr lang="en-GB" sz="1600" b="1" dirty="0">
                <a:solidFill>
                  <a:srgbClr val="E75112"/>
                </a:solidFill>
              </a:rPr>
              <a:t>	</a:t>
            </a:r>
            <a:r>
              <a:rPr lang="en-GB" sz="1800" b="1" dirty="0">
                <a:solidFill>
                  <a:srgbClr val="E75112"/>
                </a:solidFill>
              </a:rPr>
              <a:t>except </a:t>
            </a:r>
            <a:r>
              <a:rPr lang="en-GB" sz="1800" dirty="0">
                <a:solidFill>
                  <a:srgbClr val="E75112"/>
                </a:solidFill>
              </a:rPr>
              <a:t>through Higgs production in monochromatic </a:t>
            </a:r>
            <a:r>
              <a:rPr lang="en-GB" sz="1800" dirty="0" err="1">
                <a:solidFill>
                  <a:srgbClr val="E75112"/>
                </a:solidFill>
              </a:rPr>
              <a:t>ee</a:t>
            </a:r>
            <a:r>
              <a:rPr lang="en-GB" sz="1800" dirty="0">
                <a:solidFill>
                  <a:srgbClr val="E75112"/>
                </a:solidFill>
              </a:rPr>
              <a:t> collisions </a:t>
            </a:r>
            <a:r>
              <a:rPr lang="en-GB" sz="1800" b="1" dirty="0">
                <a:solidFill>
                  <a:srgbClr val="E75112"/>
                </a:solidFill>
              </a:rPr>
              <a:t>under study </a:t>
            </a:r>
            <a:r>
              <a:rPr lang="en-GB" sz="1800" dirty="0">
                <a:solidFill>
                  <a:srgbClr val="E75112"/>
                </a:solidFill>
              </a:rPr>
              <a:t>!</a:t>
            </a:r>
            <a:endParaRPr lang="en-GB" sz="1600" dirty="0">
              <a:solidFill>
                <a:srgbClr val="E75112"/>
              </a:solidFill>
              <a:sym typeface="Wingdings" pitchFamily="2" charset="2"/>
            </a:endParaRPr>
          </a:p>
          <a:p>
            <a:r>
              <a:rPr lang="en-GB" sz="1800" dirty="0">
                <a:sym typeface="Wingdings" pitchFamily="2" charset="2"/>
              </a:rPr>
              <a:t>Physics beyond the Standard Model : deviations at &lt; 1% </a:t>
            </a:r>
            <a:r>
              <a:rPr lang="en-GB" sz="1800" b="1" dirty="0">
                <a:solidFill>
                  <a:srgbClr val="E75112"/>
                </a:solidFill>
                <a:sym typeface="Wingdings" pitchFamily="2" charset="2"/>
              </a:rPr>
              <a:t>can be reached at FCC-</a:t>
            </a:r>
            <a:r>
              <a:rPr lang="en-GB" sz="1800" b="1" dirty="0" err="1">
                <a:solidFill>
                  <a:srgbClr val="E75112"/>
                </a:solidFill>
                <a:sym typeface="Wingdings" pitchFamily="2" charset="2"/>
              </a:rPr>
              <a:t>ee</a:t>
            </a:r>
            <a:r>
              <a:rPr lang="en-GB" sz="1800" b="1" dirty="0">
                <a:solidFill>
                  <a:srgbClr val="E75112"/>
                </a:solidFill>
                <a:sym typeface="Wingdings" pitchFamily="2" charset="2"/>
              </a:rPr>
              <a:t> !</a:t>
            </a:r>
          </a:p>
          <a:p>
            <a:r>
              <a:rPr lang="en-GB" sz="1800" b="1" dirty="0">
                <a:solidFill>
                  <a:srgbClr val="0432FF"/>
                </a:solidFill>
                <a:sym typeface="Wingdings" pitchFamily="2" charset="2"/>
              </a:rPr>
              <a:t>Projections for HL-LHC:</a:t>
            </a:r>
            <a:r>
              <a:rPr lang="en-GB" sz="1800" dirty="0">
                <a:solidFill>
                  <a:srgbClr val="0432FF"/>
                </a:solidFill>
                <a:sym typeface="Wingdings" pitchFamily="2" charset="2"/>
              </a:rPr>
              <a:t> ≈ 5% range</a:t>
            </a:r>
          </a:p>
        </p:txBody>
      </p:sp>
    </p:spTree>
    <p:extLst>
      <p:ext uri="{BB962C8B-B14F-4D97-AF65-F5344CB8AC3E}">
        <p14:creationId xmlns:p14="http://schemas.microsoft.com/office/powerpoint/2010/main" val="2714571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3F49D1-B548-0E44-AB0E-FC01DEF21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41" y="0"/>
            <a:ext cx="7620000" cy="57724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Higgs self-coupling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16A0E11-2F04-E446-87D7-8716B21162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8E6F5A4-130B-EB43-A283-E8D3D701B349}" type="datetime1">
              <a:rPr lang="fr-FR" smtClean="0">
                <a:solidFill>
                  <a:schemeClr val="tx1"/>
                </a:solidFill>
              </a:rPr>
              <a:t>02/06/2022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E54FE89-4BBC-A343-8757-43807725AF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92347" y="5377813"/>
            <a:ext cx="600000" cy="300000"/>
          </a:xfrm>
        </p:spPr>
        <p:txBody>
          <a:bodyPr/>
          <a:lstStyle/>
          <a:p>
            <a:fld id="{E390C614-3A77-1A40-B973-33A73F8700EC}" type="slidenum">
              <a:rPr lang="fr-FR" smtClean="0">
                <a:solidFill>
                  <a:schemeClr val="tx1"/>
                </a:solidFill>
              </a:rPr>
              <a:pPr/>
              <a:t>18</a:t>
            </a:fld>
            <a:endParaRPr lang="fr-FR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33C628C-5A17-4444-8377-57E05C02BBFB}"/>
                  </a:ext>
                </a:extLst>
              </p:cNvPr>
              <p:cNvSpPr txBox="1"/>
              <p:nvPr/>
            </p:nvSpPr>
            <p:spPr>
              <a:xfrm>
                <a:off x="3618253" y="677167"/>
                <a:ext cx="5388686" cy="2636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/>
                  <a:t>Higgs boson has a mass </a:t>
                </a:r>
                <a:r>
                  <a:rPr lang="en-GB" sz="2000" b="1" dirty="0">
                    <a:sym typeface="Wingdings" pitchFamily="2" charset="2"/>
                  </a:rPr>
                  <a:t> it couples to itself!</a:t>
                </a:r>
              </a:p>
              <a:p>
                <a:endParaRPr lang="en-GB" sz="2000" dirty="0">
                  <a:sym typeface="Wingdings" pitchFamily="2" charset="2"/>
                </a:endParaRPr>
              </a:p>
              <a:p>
                <a:r>
                  <a:rPr lang="en-GB" sz="2000" dirty="0">
                    <a:sym typeface="Wingdings" pitchFamily="2" charset="2"/>
                  </a:rPr>
                  <a:t>Potential of the Higgs boson “Mexican Hat” :</a:t>
                </a:r>
              </a:p>
              <a:p>
                <a:pPr algn="ctr"/>
                <a:r>
                  <a:rPr lang="en-GB" sz="2000" dirty="0">
                    <a:sym typeface="Wingdings" pitchFamily="2" charset="2"/>
                  </a:rPr>
                  <a:t>V=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fr-FR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1</m:t>
                        </m:r>
                      </m:num>
                      <m:den>
                        <m:r>
                          <a:rPr lang="fr-FR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en-GB" sz="20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Sup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𝑚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𝐻</m:t>
                        </m:r>
                      </m:sub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bSup>
                    <m:r>
                      <m:rPr>
                        <m:sty m:val="p"/>
                      </m:rPr>
                      <a:rPr lang="en-GB" sz="200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H</m:t>
                    </m:r>
                  </m:oMath>
                </a14:m>
                <a:r>
                  <a:rPr lang="en-GB" sz="2000" baseline="30000" dirty="0">
                    <a:sym typeface="Wingdings" pitchFamily="2" charset="2"/>
                  </a:rPr>
                  <a:t>2</a:t>
                </a:r>
                <a:r>
                  <a:rPr lang="en-GB" sz="2000" dirty="0">
                    <a:sym typeface="Wingdings" pitchFamily="2" charset="2"/>
                  </a:rPr>
                  <a:t>+</a:t>
                </a:r>
                <a:r>
                  <a:rPr lang="en-GB" sz="2000" dirty="0"/>
                  <a:t> λ</a:t>
                </a:r>
                <a:r>
                  <a:rPr lang="en-GB" sz="2000" dirty="0">
                    <a:sym typeface="Wingdings" pitchFamily="2" charset="2"/>
                  </a:rPr>
                  <a:t> </a:t>
                </a:r>
                <a:r>
                  <a:rPr lang="en-GB" sz="2000" dirty="0">
                    <a:latin typeface="Symbol" pitchFamily="2" charset="2"/>
                    <a:sym typeface="Wingdings" pitchFamily="2" charset="2"/>
                  </a:rPr>
                  <a:t>n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i="1">
                        <a:latin typeface="Cambria Math" panose="02040503050406030204" pitchFamily="18" charset="0"/>
                        <a:sym typeface="Wingdings" pitchFamily="2" charset="2"/>
                      </a:rPr>
                      <m:t>H</m:t>
                    </m:r>
                    <m:r>
                      <a:rPr lang="fr-FR" sz="2000" b="0" i="0" baseline="30000" smtClean="0">
                        <a:latin typeface="Cambria Math" panose="02040503050406030204" pitchFamily="18" charset="0"/>
                        <a:sym typeface="Wingdings" pitchFamily="2" charset="2"/>
                      </a:rPr>
                      <m:t>3</m:t>
                    </m:r>
                  </m:oMath>
                </a14:m>
                <a:r>
                  <a:rPr lang="en-GB" sz="2000" dirty="0">
                    <a:sym typeface="Wingdings" pitchFamily="2" charset="2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1</m:t>
                        </m:r>
                      </m:num>
                      <m:den>
                        <m:r>
                          <a:rPr lang="fr-FR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000" dirty="0"/>
                  <a:t> λ</a:t>
                </a:r>
                <a:r>
                  <a:rPr lang="en-GB" sz="200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i="1">
                        <a:latin typeface="Cambria Math" panose="02040503050406030204" pitchFamily="18" charset="0"/>
                        <a:sym typeface="Wingdings" pitchFamily="2" charset="2"/>
                      </a:rPr>
                      <m:t>H</m:t>
                    </m:r>
                    <m:r>
                      <a:rPr lang="fr-FR" sz="2000" b="0" i="0" baseline="30000" smtClean="0">
                        <a:latin typeface="Cambria Math" panose="02040503050406030204" pitchFamily="18" charset="0"/>
                        <a:sym typeface="Wingdings" pitchFamily="2" charset="2"/>
                      </a:rPr>
                      <m:t>4</m:t>
                    </m:r>
                  </m:oMath>
                </a14:m>
                <a:r>
                  <a:rPr lang="en-GB" sz="2000" dirty="0">
                    <a:sym typeface="Wingdings" pitchFamily="2" charset="2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000" dirty="0"/>
                          <m:t>λ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000" dirty="0"/>
                  <a:t> </a:t>
                </a:r>
                <a:r>
                  <a:rPr lang="en-GB" sz="20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GB" sz="2000" baseline="30000" dirty="0">
                    <a:latin typeface="Symbol" pitchFamily="2" charset="2"/>
                    <a:sym typeface="Wingdings" pitchFamily="2" charset="2"/>
                  </a:rPr>
                  <a:t>4</a:t>
                </a:r>
                <a:endParaRPr lang="en-GB" sz="2000" baseline="30000" dirty="0">
                  <a:sym typeface="Wingdings" pitchFamily="2" charset="2"/>
                </a:endParaRPr>
              </a:p>
              <a:p>
                <a:endParaRPr lang="en-GB" sz="2000" baseline="30000" dirty="0"/>
              </a:p>
              <a:p>
                <a:r>
                  <a:rPr lang="en-GB" sz="2000" dirty="0">
                    <a:sym typeface="Wingdings" pitchFamily="2" charset="2"/>
                  </a:rPr>
                  <a:t>Vacuum expectation value (</a:t>
                </a:r>
                <a:r>
                  <a:rPr lang="en-GB" sz="2000" dirty="0" err="1">
                    <a:sym typeface="Wingdings" pitchFamily="2" charset="2"/>
                  </a:rPr>
                  <a:t>vev</a:t>
                </a:r>
                <a:r>
                  <a:rPr lang="en-GB" sz="2000" dirty="0">
                    <a:sym typeface="Wingdings" pitchFamily="2" charset="2"/>
                  </a:rPr>
                  <a:t>) </a:t>
                </a:r>
                <a:r>
                  <a:rPr lang="en-GB" sz="20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GB" sz="2000" dirty="0"/>
                  <a:t>=</a:t>
                </a:r>
                <a:r>
                  <a:rPr lang="en-GB" sz="2000" dirty="0">
                    <a:sym typeface="Wingdings" pitchFamily="2" charset="2"/>
                  </a:rPr>
                  <a:t>246 GeV</a:t>
                </a:r>
                <a:r>
                  <a:rPr lang="en-GB" sz="2000" dirty="0"/>
                  <a:t> </a:t>
                </a:r>
              </a:p>
              <a:p>
                <a:pPr marL="285750" indent="-285750">
                  <a:buFont typeface="Wingdings" pitchFamily="2" charset="2"/>
                  <a:buChar char="à"/>
                </a:pPr>
                <a:r>
                  <a:rPr lang="en-GB" sz="2000" dirty="0"/>
                  <a:t>computed from M</a:t>
                </a:r>
                <a:r>
                  <a:rPr lang="en-GB" sz="2000" baseline="-25000" dirty="0"/>
                  <a:t>W</a:t>
                </a:r>
                <a:r>
                  <a:rPr lang="en-GB" sz="2000" dirty="0"/>
                  <a:t> and the weak coupling g</a:t>
                </a:r>
                <a:endParaRPr lang="en-GB" sz="2000" baseline="30000" dirty="0"/>
              </a:p>
              <a:p>
                <a:r>
                  <a:rPr lang="en-GB" sz="2000" dirty="0" err="1"/>
                  <a:t>λ</a:t>
                </a:r>
                <a:r>
                  <a:rPr lang="en-GB" sz="2000" dirty="0"/>
                  <a:t>=</a:t>
                </a:r>
                <a:r>
                  <a:rPr lang="en-GB" sz="2000" i="1" dirty="0"/>
                  <a:t> </a:t>
                </a:r>
                <a:r>
                  <a:rPr lang="en-GB" sz="2000" dirty="0"/>
                  <a:t>= </a:t>
                </a:r>
                <a:r>
                  <a:rPr lang="en-GB" sz="2000" i="1" dirty="0"/>
                  <a:t>m</a:t>
                </a:r>
                <a:r>
                  <a:rPr lang="en-GB" sz="2000" baseline="-25000" dirty="0"/>
                  <a:t>H</a:t>
                </a:r>
                <a:r>
                  <a:rPr lang="en-GB" sz="2000" baseline="30000" dirty="0"/>
                  <a:t>2</a:t>
                </a:r>
                <a:r>
                  <a:rPr lang="en-GB" sz="2000" dirty="0"/>
                  <a:t>/2</a:t>
                </a:r>
                <a:r>
                  <a:rPr lang="en-GB" sz="20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GB" sz="2000" baseline="30000" dirty="0"/>
                  <a:t>2</a:t>
                </a:r>
                <a:r>
                  <a:rPr lang="en-GB" sz="2000" dirty="0"/>
                  <a:t>≈ 0.13 </a:t>
                </a:r>
                <a:r>
                  <a:rPr lang="en-GB" sz="2000" dirty="0">
                    <a:sym typeface="Wingdings" pitchFamily="2" charset="2"/>
                  </a:rPr>
                  <a:t> strong prediction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33C628C-5A17-4444-8377-57E05C02B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253" y="677167"/>
                <a:ext cx="5388686" cy="2636106"/>
              </a:xfrm>
              <a:prstGeom prst="rect">
                <a:avLst/>
              </a:prstGeom>
              <a:blipFill>
                <a:blip r:embed="rId3"/>
                <a:stretch>
                  <a:fillRect l="-1412" t="-1435" b="-28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3F31DF56-5694-AC46-BB96-1678B2F6E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29531" cy="110100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74D41113-4320-B72C-7E24-29FE76588D1F}"/>
              </a:ext>
            </a:extLst>
          </p:cNvPr>
          <p:cNvGrpSpPr/>
          <p:nvPr/>
        </p:nvGrpSpPr>
        <p:grpSpPr>
          <a:xfrm>
            <a:off x="99563" y="1219117"/>
            <a:ext cx="2818555" cy="2101089"/>
            <a:chOff x="97197" y="695692"/>
            <a:chExt cx="2818555" cy="210108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F3D78DD-D190-9541-8612-E45EAA1AD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197" y="918452"/>
              <a:ext cx="2818555" cy="1778555"/>
            </a:xfrm>
            <a:prstGeom prst="rect">
              <a:avLst/>
            </a:prstGeom>
          </p:spPr>
        </p:pic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797B50BE-1AA2-7542-8C9D-78539B8074B8}"/>
                </a:ext>
              </a:extLst>
            </p:cNvPr>
            <p:cNvCxnSpPr>
              <a:cxnSpLocks/>
            </p:cNvCxnSpPr>
            <p:nvPr/>
          </p:nvCxnSpPr>
          <p:spPr>
            <a:xfrm>
              <a:off x="1804152" y="2300397"/>
              <a:ext cx="405132" cy="19706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2202604-964F-F047-B574-31EDFEC6AE2D}"/>
                </a:ext>
              </a:extLst>
            </p:cNvPr>
            <p:cNvSpPr txBox="1"/>
            <p:nvPr/>
          </p:nvSpPr>
          <p:spPr>
            <a:xfrm>
              <a:off x="1994677" y="2496699"/>
              <a:ext cx="64794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vev</a:t>
              </a:r>
              <a:endParaRPr lang="en-GB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E7542BD-4756-B1D7-3A38-175558C507E4}"/>
                </a:ext>
              </a:extLst>
            </p:cNvPr>
            <p:cNvSpPr txBox="1"/>
            <p:nvPr/>
          </p:nvSpPr>
          <p:spPr>
            <a:xfrm>
              <a:off x="1031667" y="695692"/>
              <a:ext cx="145197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Higgs potential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D17A011B-2A92-7BBB-FB6B-902BDA2C0B52}"/>
              </a:ext>
            </a:extLst>
          </p:cNvPr>
          <p:cNvSpPr txBox="1"/>
          <p:nvPr/>
        </p:nvSpPr>
        <p:spPr>
          <a:xfrm>
            <a:off x="99563" y="3475048"/>
            <a:ext cx="89073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ym typeface="Wingdings" pitchFamily="2" charset="2"/>
              </a:rPr>
              <a:t> </a:t>
            </a:r>
            <a:r>
              <a:rPr lang="en-GB" sz="2000" dirty="0"/>
              <a:t>HHH measurements give direct access to </a:t>
            </a:r>
            <a:r>
              <a:rPr lang="en-GB" sz="2000" dirty="0" err="1"/>
              <a:t>λ</a:t>
            </a:r>
            <a:endParaRPr lang="en-GB" sz="2000" baseline="-25000" dirty="0"/>
          </a:p>
          <a:p>
            <a:r>
              <a:rPr lang="en-GB" sz="2000" dirty="0"/>
              <a:t>But: small cross section: experimentally challenging</a:t>
            </a:r>
          </a:p>
          <a:p>
            <a:r>
              <a:rPr lang="en-GB" sz="2000" dirty="0">
                <a:solidFill>
                  <a:srgbClr val="0432FF"/>
                </a:solidFill>
                <a:sym typeface="Wingdings" pitchFamily="2" charset="2"/>
              </a:rPr>
              <a:t>HL-LHC: about </a:t>
            </a:r>
            <a:r>
              <a:rPr lang="en-GB" sz="2000" dirty="0">
                <a:solidFill>
                  <a:srgbClr val="0432FF"/>
                </a:solidFill>
              </a:rPr>
              <a:t>~ 100k HH produced, but very difficult to identify </a:t>
            </a:r>
          </a:p>
          <a:p>
            <a:r>
              <a:rPr lang="en-GB" sz="2000" dirty="0">
                <a:solidFill>
                  <a:srgbClr val="0432FF"/>
                </a:solidFill>
                <a:sym typeface="Wingdings" pitchFamily="2" charset="2"/>
              </a:rPr>
              <a:t> determine if self-coupling exists</a:t>
            </a:r>
            <a:endParaRPr lang="en-GB" sz="2000" dirty="0"/>
          </a:p>
          <a:p>
            <a:r>
              <a:rPr lang="en-GB" sz="2000" dirty="0" err="1">
                <a:solidFill>
                  <a:srgbClr val="E75112"/>
                </a:solidFill>
              </a:rPr>
              <a:t>ee</a:t>
            </a:r>
            <a:r>
              <a:rPr lang="en-GB" sz="2000" dirty="0">
                <a:solidFill>
                  <a:srgbClr val="E75112"/>
                </a:solidFill>
              </a:rPr>
              <a:t>-colliders: directly measurement ZHH channel with √s ≳ 400 GeV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sz="2000" b="1" dirty="0">
                <a:solidFill>
                  <a:srgbClr val="E75112"/>
                </a:solidFill>
                <a:sym typeface="Wingdings" pitchFamily="2" charset="2"/>
              </a:rPr>
              <a:t>FCC-</a:t>
            </a:r>
            <a:r>
              <a:rPr lang="en-GB" sz="2000" b="1" dirty="0" err="1">
                <a:solidFill>
                  <a:srgbClr val="E75112"/>
                </a:solidFill>
                <a:sym typeface="Wingdings" pitchFamily="2" charset="2"/>
              </a:rPr>
              <a:t>ee</a:t>
            </a:r>
            <a:r>
              <a:rPr lang="en-GB" sz="2000" b="1" dirty="0">
                <a:solidFill>
                  <a:srgbClr val="E75112"/>
                </a:solidFill>
                <a:sym typeface="Wingdings" pitchFamily="2" charset="2"/>
              </a:rPr>
              <a:t> indirect measurements :  </a:t>
            </a:r>
            <a:r>
              <a:rPr lang="en-GB" sz="2000" dirty="0">
                <a:solidFill>
                  <a:srgbClr val="E75112"/>
                </a:solidFill>
                <a:sym typeface="Wingdings" pitchFamily="2" charset="2"/>
              </a:rPr>
              <a:t>NLO effects in single H production</a:t>
            </a:r>
          </a:p>
        </p:txBody>
      </p:sp>
    </p:spTree>
    <p:extLst>
      <p:ext uri="{BB962C8B-B14F-4D97-AF65-F5344CB8AC3E}">
        <p14:creationId xmlns:p14="http://schemas.microsoft.com/office/powerpoint/2010/main" val="926200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84DC37C4-5966-9185-D495-D30D7571D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675"/>
            <a:ext cx="4274892" cy="23403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FDCCC9B-C592-262E-4032-8C8216491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72" y="-3542"/>
            <a:ext cx="3381376" cy="140229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595E14-8EC1-D1D7-B5EE-65F384A05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644" y="0"/>
            <a:ext cx="3027687" cy="27663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9AE2E52-5581-23D9-3D86-188FA07DB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843">
            <a:off x="176553" y="2964683"/>
            <a:ext cx="4835447" cy="1464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29663A-1999-71EB-CF3D-5636FBE29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738">
            <a:off x="3514803" y="1730000"/>
            <a:ext cx="5645271" cy="18735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E47CC1-5E6C-3B55-CDE9-B6D1024F6F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420" y="3470125"/>
            <a:ext cx="5040605" cy="222839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0E9D25D-3EEC-F52F-C0D2-E0B0746402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7349"/>
            <a:ext cx="3344333" cy="129116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CA2858A-A65A-F56B-36E7-265E035780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99" y="-13988"/>
            <a:ext cx="3868633" cy="20163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52ED2C1-B91C-5711-C20D-7D84FD6DD1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1583">
            <a:off x="2657301" y="3635945"/>
            <a:ext cx="4304850" cy="95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9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770F8E-4BB1-9CD2-9804-81A8FF493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Higgs Field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4BCCC66-6DE9-D5B6-B4D0-A2CC828DDF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052" y="5417195"/>
            <a:ext cx="1926167" cy="304271"/>
          </a:xfrm>
          <a:prstGeom prst="rect">
            <a:avLst/>
          </a:prstGeom>
        </p:spPr>
        <p:txBody>
          <a:bodyPr vert="horz" lIns="76200" tIns="38100" rIns="76200" bIns="38100" rtlCol="0" anchor="ctr"/>
          <a:lstStyle>
            <a:defPPr>
              <a:defRPr lang="fr-FR"/>
            </a:defPPr>
            <a:lvl1pPr marL="0" algn="l" defTabSz="670533" rtl="0" eaLnBrk="1" latinLnBrk="0" hangingPunct="1">
              <a:defRPr sz="81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35268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533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00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068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333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01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46867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82134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06A1BD-CF18-8940-9AE6-F06E8901EBF8}" type="datetime1">
              <a:rPr lang="fr-FR" smtClean="0"/>
              <a:pPr/>
              <a:t>02/06/2022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63A2037-5828-FE3F-F094-50B57D133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CDU IN2P3 - janvier 2022</a:t>
            </a:r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410C48-C7E3-118C-C880-E0D1373EF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20842" y="5430926"/>
            <a:ext cx="1926167" cy="290541"/>
          </a:xfrm>
          <a:prstGeom prst="rect">
            <a:avLst/>
          </a:prstGeom>
        </p:spPr>
        <p:txBody>
          <a:bodyPr vert="horz" lIns="76200" tIns="38100" rIns="76200" bIns="38100" rtlCol="0" anchor="ctr"/>
          <a:lstStyle>
            <a:defPPr>
              <a:defRPr lang="fr-FR"/>
            </a:defPPr>
            <a:lvl1pPr marL="0" algn="r" defTabSz="670533" rtl="0" eaLnBrk="1" latinLnBrk="0" hangingPunct="1">
              <a:defRPr sz="81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35268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533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00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068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333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01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46867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82134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4668DC-857F-487D-BFFA-8C0CA5037977}" type="slidenum">
              <a:rPr lang="fr-BE" smtClean="0"/>
              <a:pPr/>
              <a:t>19</a:t>
            </a:fld>
            <a:endParaRPr lang="fr-BE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3D57197-0A8D-F0A4-8542-48C5665E4567}"/>
              </a:ext>
            </a:extLst>
          </p:cNvPr>
          <p:cNvSpPr txBox="1"/>
          <p:nvPr/>
        </p:nvSpPr>
        <p:spPr>
          <a:xfrm flipH="1">
            <a:off x="4215735" y="683325"/>
            <a:ext cx="4928265" cy="1477328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en-GB" sz="1800" dirty="0"/>
              <a:t>In Quantum Field Theory:</a:t>
            </a:r>
          </a:p>
          <a:p>
            <a:r>
              <a:rPr lang="en-GB" sz="1800" dirty="0"/>
              <a:t>All particles are considered as excitations of the underlying field</a:t>
            </a:r>
          </a:p>
          <a:p>
            <a:r>
              <a:rPr lang="en-GB" sz="1800" dirty="0">
                <a:sym typeface="Wingdings" pitchFamily="2" charset="2"/>
              </a:rPr>
              <a:t> Every electron is an excitation of the same  electron-field filling up the whole Universe</a:t>
            </a:r>
            <a:endParaRPr lang="en-GB" sz="18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EF0A33-AD35-9072-50AE-3D4ACA02D9D7}"/>
              </a:ext>
            </a:extLst>
          </p:cNvPr>
          <p:cNvSpPr txBox="1"/>
          <p:nvPr/>
        </p:nvSpPr>
        <p:spPr>
          <a:xfrm>
            <a:off x="-1016" y="2302894"/>
            <a:ext cx="9145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ym typeface="Wingdings" pitchFamily="2" charset="2"/>
              </a:rPr>
              <a:t> </a:t>
            </a:r>
            <a:r>
              <a:rPr lang="en-GB" sz="1800" dirty="0"/>
              <a:t>allows to compute the probability, to find a given particle at a given time at a certain position</a:t>
            </a:r>
          </a:p>
          <a:p>
            <a:r>
              <a:rPr lang="en-GB" sz="1800" dirty="0">
                <a:sym typeface="Wingdings" pitchFamily="2" charset="2"/>
              </a:rPr>
              <a:t></a:t>
            </a:r>
            <a:r>
              <a:rPr lang="en-GB" sz="1800" dirty="0"/>
              <a:t> field contains all the quantum information associated to a type of particle</a:t>
            </a:r>
          </a:p>
          <a:p>
            <a:r>
              <a:rPr lang="en-GB" sz="1800" dirty="0">
                <a:sym typeface="Wingdings" pitchFamily="2" charset="2"/>
              </a:rPr>
              <a:t></a:t>
            </a:r>
            <a:r>
              <a:rPr lang="en-GB" sz="1800" dirty="0"/>
              <a:t> mean “ground state energy”, the vacuum expectation value (</a:t>
            </a:r>
            <a:r>
              <a:rPr lang="en-GB" sz="1800" dirty="0" err="1"/>
              <a:t>vev</a:t>
            </a:r>
            <a:r>
              <a:rPr lang="en-GB" sz="1800" dirty="0"/>
              <a:t>) contained in a field is 0, except</a:t>
            </a:r>
            <a:r>
              <a:rPr lang="en-GB" sz="1600" dirty="0"/>
              <a:t>…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53B16B-5B63-EE85-5A7E-B825042C3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" y="3490902"/>
            <a:ext cx="4876241" cy="18869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4317E6D-EED5-4715-75C3-5361C401A70D}"/>
              </a:ext>
            </a:extLst>
          </p:cNvPr>
          <p:cNvSpPr txBox="1"/>
          <p:nvPr/>
        </p:nvSpPr>
        <p:spPr>
          <a:xfrm>
            <a:off x="4932040" y="3466969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…</a:t>
            </a:r>
            <a:r>
              <a:rPr lang="en-GB" sz="1800" dirty="0"/>
              <a:t>for the Higgs field: </a:t>
            </a:r>
          </a:p>
          <a:p>
            <a:r>
              <a:rPr lang="en-GB" sz="1800" dirty="0"/>
              <a:t>scaler field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sz="1800" dirty="0"/>
              <a:t>symmetry can be broken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sz="1800" dirty="0"/>
              <a:t>vacuum expectation value can be  ≠ 0</a:t>
            </a:r>
            <a:endParaRPr lang="en-GB" sz="1600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064FDFA-9F1F-93A1-5B44-9B3574B57E9A}"/>
              </a:ext>
            </a:extLst>
          </p:cNvPr>
          <p:cNvGrpSpPr/>
          <p:nvPr/>
        </p:nvGrpSpPr>
        <p:grpSpPr>
          <a:xfrm>
            <a:off x="-23817" y="729502"/>
            <a:ext cx="4131966" cy="1517445"/>
            <a:chOff x="-23817" y="729502"/>
            <a:chExt cx="4131966" cy="15174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C3A17DD-74E8-8787-33B5-313E6691B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" r="10376"/>
            <a:stretch/>
          </p:blipFill>
          <p:spPr>
            <a:xfrm>
              <a:off x="0" y="729502"/>
              <a:ext cx="4108149" cy="145413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1DA1252-34CA-2781-ECA7-887D70E63C3A}"/>
                </a:ext>
              </a:extLst>
            </p:cNvPr>
            <p:cNvSpPr txBox="1"/>
            <p:nvPr/>
          </p:nvSpPr>
          <p:spPr>
            <a:xfrm>
              <a:off x="-23817" y="2000726"/>
              <a:ext cx="12241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©</a:t>
              </a:r>
              <a:r>
                <a:rPr lang="en-GB" sz="1000" dirty="0" err="1"/>
                <a:t>shutterstock</a:t>
              </a:r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4917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770F8E-4BB1-9CD2-9804-81A8FF493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Higgs boson in the primordial Univers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4BCCC66-6DE9-D5B6-B4D0-A2CC828DDF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052" y="5417195"/>
            <a:ext cx="1926167" cy="304271"/>
          </a:xfrm>
          <a:prstGeom prst="rect">
            <a:avLst/>
          </a:prstGeom>
        </p:spPr>
        <p:txBody>
          <a:bodyPr vert="horz" lIns="76200" tIns="38100" rIns="76200" bIns="38100" rtlCol="0" anchor="ctr"/>
          <a:lstStyle>
            <a:defPPr>
              <a:defRPr lang="fr-FR"/>
            </a:defPPr>
            <a:lvl1pPr marL="0" algn="l" defTabSz="670533" rtl="0" eaLnBrk="1" latinLnBrk="0" hangingPunct="1">
              <a:defRPr sz="81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35268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533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00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068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333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01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46867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82134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06A1BD-CF18-8940-9AE6-F06E8901EBF8}" type="datetime1">
              <a:rPr lang="fr-FR" smtClean="0"/>
              <a:pPr/>
              <a:t>02/06/2022</a:t>
            </a:fld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410C48-C7E3-118C-C880-E0D1373EF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20842" y="5430926"/>
            <a:ext cx="1926167" cy="290541"/>
          </a:xfrm>
          <a:prstGeom prst="rect">
            <a:avLst/>
          </a:prstGeom>
        </p:spPr>
        <p:txBody>
          <a:bodyPr vert="horz" lIns="76200" tIns="38100" rIns="76200" bIns="38100" rtlCol="0" anchor="ctr"/>
          <a:lstStyle>
            <a:defPPr>
              <a:defRPr lang="fr-FR"/>
            </a:defPPr>
            <a:lvl1pPr marL="0" algn="r" defTabSz="670533" rtl="0" eaLnBrk="1" latinLnBrk="0" hangingPunct="1">
              <a:defRPr sz="81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35268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533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00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068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333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01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46867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82134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4668DC-857F-487D-BFFA-8C0CA5037977}" type="slidenum">
              <a:rPr lang="fr-BE" smtClean="0"/>
              <a:pPr/>
              <a:t>20</a:t>
            </a:fld>
            <a:endParaRPr lang="fr-BE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96D3B04-45D6-41E6-98C4-E74B56F26397}"/>
              </a:ext>
            </a:extLst>
          </p:cNvPr>
          <p:cNvGrpSpPr/>
          <p:nvPr/>
        </p:nvGrpSpPr>
        <p:grpSpPr>
          <a:xfrm>
            <a:off x="150016" y="720435"/>
            <a:ext cx="4221896" cy="1608989"/>
            <a:chOff x="187646" y="841276"/>
            <a:chExt cx="4221896" cy="1608989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513434B-9226-5DFC-B357-6FC8F4556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841276"/>
              <a:ext cx="4158022" cy="1608989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E4B17A7-50B5-F5DC-AFBB-55565FFB0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064" b="54550" l="9458" r="851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78" r="5418" b="40264"/>
            <a:stretch/>
          </p:blipFill>
          <p:spPr>
            <a:xfrm>
              <a:off x="187646" y="1377415"/>
              <a:ext cx="3932746" cy="834381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3B6B117-E0D2-F91C-4734-4518EC0A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064" b="54550" l="9458" r="851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78" r="5418" b="40264"/>
            <a:stretch/>
          </p:blipFill>
          <p:spPr>
            <a:xfrm>
              <a:off x="244031" y="968210"/>
              <a:ext cx="3932746" cy="834381"/>
            </a:xfrm>
            <a:prstGeom prst="rect">
              <a:avLst/>
            </a:prstGeom>
          </p:spPr>
        </p:pic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47F0A921-910E-CE05-30D9-79E9D5D55A63}"/>
                </a:ext>
              </a:extLst>
            </p:cNvPr>
            <p:cNvCxnSpPr/>
            <p:nvPr/>
          </p:nvCxnSpPr>
          <p:spPr>
            <a:xfrm flipV="1">
              <a:off x="564410" y="1568434"/>
              <a:ext cx="0" cy="36108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B4397A42-9DF4-A4C1-993F-D2780D568D50}"/>
              </a:ext>
            </a:extLst>
          </p:cNvPr>
          <p:cNvSpPr txBox="1"/>
          <p:nvPr/>
        </p:nvSpPr>
        <p:spPr>
          <a:xfrm>
            <a:off x="4452037" y="528933"/>
            <a:ext cx="4691963" cy="2862322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en-GB" sz="1800" dirty="0"/>
              <a:t>≈ 10</a:t>
            </a:r>
            <a:r>
              <a:rPr lang="en-GB" sz="1800" baseline="30000" dirty="0"/>
              <a:t>-12 </a:t>
            </a:r>
            <a:r>
              <a:rPr lang="en-GB" sz="1800" dirty="0"/>
              <a:t> after the Big Bang, the Higgs boson underwent a phase transition: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the potential energy of the Higgs field became minimal at a non-zero vacuum expectation value</a:t>
            </a:r>
          </a:p>
          <a:p>
            <a:pPr marL="285750" indent="-285750">
              <a:buFontTx/>
              <a:buChar char="-"/>
            </a:pPr>
            <a:r>
              <a:rPr lang="en-GB" sz="1800" b="1" dirty="0"/>
              <a:t>symmetry breaking :  </a:t>
            </a:r>
          </a:p>
          <a:p>
            <a:r>
              <a:rPr lang="en-GB" sz="1800" b="1" dirty="0"/>
              <a:t>	massive Z and W±  + a H boson</a:t>
            </a:r>
          </a:p>
          <a:p>
            <a:r>
              <a:rPr lang="en-GB" sz="1800" dirty="0"/>
              <a:t>- matter particles interact with the Higgs field and appear massive</a:t>
            </a:r>
            <a:br>
              <a:rPr lang="en-GB" sz="1800" dirty="0"/>
            </a:br>
            <a:r>
              <a:rPr lang="en-GB" sz="1800" b="1" dirty="0"/>
              <a:t>… the Universe as we know it!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B18F0A-6F20-70BC-DB9D-1F7FDAD88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339" y="3376035"/>
            <a:ext cx="3895358" cy="233471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BB6745D-4AA1-3E41-36C7-EF34CBC4AD22}"/>
              </a:ext>
            </a:extLst>
          </p:cNvPr>
          <p:cNvSpPr txBox="1"/>
          <p:nvPr/>
        </p:nvSpPr>
        <p:spPr>
          <a:xfrm>
            <a:off x="5855451" y="5233764"/>
            <a:ext cx="6607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vev</a:t>
            </a:r>
            <a:endParaRPr lang="en-GB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7B0A20A-B854-6DD3-350E-1383C30FAFD0}"/>
              </a:ext>
            </a:extLst>
          </p:cNvPr>
          <p:cNvSpPr txBox="1"/>
          <p:nvPr/>
        </p:nvSpPr>
        <p:spPr>
          <a:xfrm>
            <a:off x="8425007" y="4695990"/>
            <a:ext cx="6607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vev</a:t>
            </a:r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D9ADC01-412C-A513-52C5-9A77751F0B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4" t="43503" r="52270" b="10168"/>
          <a:stretch/>
        </p:blipFill>
        <p:spPr>
          <a:xfrm>
            <a:off x="-90701" y="2540050"/>
            <a:ext cx="4374669" cy="317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4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67E666-6932-984D-B07E-304BC0212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617" y="27551"/>
            <a:ext cx="7620000" cy="57724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Higgs phase transition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15E897-3911-F748-93F1-4A7A3F871F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92347" y="5377813"/>
            <a:ext cx="600000" cy="300000"/>
          </a:xfrm>
        </p:spPr>
        <p:txBody>
          <a:bodyPr/>
          <a:lstStyle/>
          <a:p>
            <a:fld id="{E390C614-3A77-1A40-B973-33A73F8700EC}" type="slidenum">
              <a:rPr lang="fr-FR" smtClean="0">
                <a:solidFill>
                  <a:schemeClr val="tx1"/>
                </a:solidFill>
              </a:rPr>
              <a:pPr/>
              <a:t>21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4D25A32-D56F-A44F-AC6E-6DEAAF18F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651"/>
            <a:ext cx="2939047" cy="1824859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779CD29-E24E-414B-B4D0-F1B6FB3AA7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D6AF075-5E18-1B4C-9E46-D6F4B6404549}" type="datetime1">
              <a:rPr lang="fr-FR" smtClean="0">
                <a:solidFill>
                  <a:schemeClr val="tx1"/>
                </a:solidFill>
              </a:rPr>
              <a:t>02/06/2022</a:t>
            </a:fld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39E99-CAD0-DA40-9577-7F5DF073B7D3}"/>
              </a:ext>
            </a:extLst>
          </p:cNvPr>
          <p:cNvGrpSpPr/>
          <p:nvPr/>
        </p:nvGrpSpPr>
        <p:grpSpPr>
          <a:xfrm>
            <a:off x="0" y="2857500"/>
            <a:ext cx="2987824" cy="1824858"/>
            <a:chOff x="0" y="3818486"/>
            <a:chExt cx="4897677" cy="3039513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FEBEB54-2B85-974E-8062-9D3481953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818486"/>
              <a:ext cx="4897677" cy="303951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9F21EE-5EFD-6A45-9EBD-5DBC22E56824}"/>
                </a:ext>
              </a:extLst>
            </p:cNvPr>
            <p:cNvSpPr/>
            <p:nvPr/>
          </p:nvSpPr>
          <p:spPr>
            <a:xfrm>
              <a:off x="988359" y="6022227"/>
              <a:ext cx="1459006" cy="365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44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3A11F1D-06BB-A748-B52C-F79F4959CA9C}"/>
                </a:ext>
              </a:extLst>
            </p:cNvPr>
            <p:cNvSpPr/>
            <p:nvPr/>
          </p:nvSpPr>
          <p:spPr>
            <a:xfrm>
              <a:off x="988359" y="5872091"/>
              <a:ext cx="793378" cy="300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44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C3659B-AB09-6D42-A3B1-E2E90EFB6836}"/>
                </a:ext>
              </a:extLst>
            </p:cNvPr>
            <p:cNvSpPr/>
            <p:nvPr/>
          </p:nvSpPr>
          <p:spPr>
            <a:xfrm>
              <a:off x="914398" y="5797023"/>
              <a:ext cx="457202" cy="300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44">
                <a:solidFill>
                  <a:schemeClr val="tx1"/>
                </a:solidFill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6CF7D2F2-EAB9-CA46-8B7B-1FB7F76C733F}"/>
              </a:ext>
            </a:extLst>
          </p:cNvPr>
          <p:cNvSpPr txBox="1"/>
          <p:nvPr/>
        </p:nvSpPr>
        <p:spPr>
          <a:xfrm>
            <a:off x="3347864" y="883850"/>
            <a:ext cx="532859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Higgs potential must have evolved during the cool-down of the Universe : How?</a:t>
            </a:r>
          </a:p>
          <a:p>
            <a:endParaRPr lang="en-GB" sz="1800" dirty="0"/>
          </a:p>
          <a:p>
            <a:r>
              <a:rPr lang="en-GB" sz="1800" b="1" dirty="0"/>
              <a:t>2</a:t>
            </a:r>
            <a:r>
              <a:rPr lang="en-GB" sz="1800" b="1" baseline="30000" dirty="0"/>
              <a:t>nd </a:t>
            </a:r>
            <a:r>
              <a:rPr lang="en-GB" sz="1800" b="1" dirty="0"/>
              <a:t>order phase transition: </a:t>
            </a:r>
            <a:r>
              <a:rPr lang="en-GB" sz="1800" dirty="0"/>
              <a:t>Universe stays in thermic equilibrium </a:t>
            </a:r>
            <a:r>
              <a:rPr lang="en-GB" sz="1800" dirty="0">
                <a:sym typeface="Wingdings" pitchFamily="2" charset="2"/>
              </a:rPr>
              <a:t> favoured by the Higgs mass measurement (</a:t>
            </a:r>
            <a:r>
              <a:rPr lang="en-GB" sz="1800" dirty="0" err="1">
                <a:sym typeface="Wingdings" pitchFamily="2" charset="2"/>
              </a:rPr>
              <a:t>m</a:t>
            </a:r>
            <a:r>
              <a:rPr lang="en-GB" sz="1800" baseline="-25000" dirty="0" err="1">
                <a:sym typeface="Wingdings" pitchFamily="2" charset="2"/>
              </a:rPr>
              <a:t>H</a:t>
            </a:r>
            <a:r>
              <a:rPr lang="en-GB" sz="1800" dirty="0">
                <a:sym typeface="Wingdings" pitchFamily="2" charset="2"/>
              </a:rPr>
              <a:t>&gt;70 GeV):  matter creation?</a:t>
            </a:r>
          </a:p>
          <a:p>
            <a:endParaRPr lang="en-GB" sz="1800" dirty="0">
              <a:sym typeface="Wingdings" pitchFamily="2" charset="2"/>
            </a:endParaRPr>
          </a:p>
          <a:p>
            <a:endParaRPr lang="en-GB" sz="1800" dirty="0">
              <a:sym typeface="Wingdings" pitchFamily="2" charset="2"/>
            </a:endParaRPr>
          </a:p>
          <a:p>
            <a:r>
              <a:rPr lang="en-GB" sz="1800" b="1" dirty="0">
                <a:sym typeface="Wingdings" pitchFamily="2" charset="2"/>
              </a:rPr>
              <a:t>1</a:t>
            </a:r>
            <a:r>
              <a:rPr lang="en-GB" sz="1800" b="1" baseline="30000" dirty="0">
                <a:sym typeface="Wingdings" pitchFamily="2" charset="2"/>
              </a:rPr>
              <a:t>st</a:t>
            </a:r>
            <a:r>
              <a:rPr lang="en-GB" sz="1800" b="1" dirty="0">
                <a:sym typeface="Wingdings" pitchFamily="2" charset="2"/>
              </a:rPr>
              <a:t> order phase transition: </a:t>
            </a:r>
          </a:p>
          <a:p>
            <a:r>
              <a:rPr lang="en-GB" sz="1800" dirty="0">
                <a:sym typeface="Wingdings" pitchFamily="2" charset="2"/>
              </a:rPr>
              <a:t>No thermic equilibrium  formation of “bubbles” and tunnelling effects :  required for baryogenesis, but physics beyond the Standard Model necessary i.e. additional scaler fields</a:t>
            </a:r>
            <a:endParaRPr lang="en-GB" sz="1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A6D2BB9-A2F7-E8FF-BE97-D4C8991009B2}"/>
              </a:ext>
            </a:extLst>
          </p:cNvPr>
          <p:cNvSpPr txBox="1"/>
          <p:nvPr/>
        </p:nvSpPr>
        <p:spPr>
          <a:xfrm>
            <a:off x="2868648" y="4692601"/>
            <a:ext cx="609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è"/>
            </a:pPr>
            <a:r>
              <a:rPr lang="en-GB" sz="2000" dirty="0">
                <a:solidFill>
                  <a:srgbClr val="00B050"/>
                </a:solidFill>
              </a:rPr>
              <a:t>Primordial gravitational waves may help understand!</a:t>
            </a:r>
          </a:p>
          <a:p>
            <a:pPr marL="342900" indent="-342900">
              <a:buFont typeface="Wingdings" pitchFamily="2" charset="2"/>
              <a:buChar char="è"/>
            </a:pPr>
            <a:r>
              <a:rPr lang="en-GB" sz="2000" dirty="0">
                <a:solidFill>
                  <a:srgbClr val="00B050"/>
                </a:solidFill>
              </a:rPr>
              <a:t>LISA satellite ?</a:t>
            </a:r>
          </a:p>
        </p:txBody>
      </p:sp>
    </p:spTree>
    <p:extLst>
      <p:ext uri="{BB962C8B-B14F-4D97-AF65-F5344CB8AC3E}">
        <p14:creationId xmlns:p14="http://schemas.microsoft.com/office/powerpoint/2010/main" val="1049116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DBCA75-8047-3F4E-A2AD-6DD38DB5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0"/>
            <a:ext cx="6236954" cy="57724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Higgs</a:t>
            </a:r>
            <a:r>
              <a:rPr lang="en-GB" dirty="0"/>
              <a:t> and cosmic </a:t>
            </a:r>
            <a:r>
              <a:rPr lang="en-GB" dirty="0">
                <a:solidFill>
                  <a:schemeClr val="tx1"/>
                </a:solidFill>
              </a:rPr>
              <a:t>inflation?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29ECA7B-BB70-7C4C-8B6C-B87C3435A9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CAEBC6A-F733-3B48-A286-1B0C94C880D9}" type="datetime1">
              <a:rPr lang="fr-FR" smtClean="0">
                <a:solidFill>
                  <a:schemeClr val="tx1"/>
                </a:solidFill>
              </a:rPr>
              <a:t>02/06/2022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EEA6B74-1AF3-A146-AFAE-F24FD1DE9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92347" y="5377813"/>
            <a:ext cx="600000" cy="300000"/>
          </a:xfrm>
        </p:spPr>
        <p:txBody>
          <a:bodyPr/>
          <a:lstStyle/>
          <a:p>
            <a:fld id="{E390C614-3A77-1A40-B973-33A73F8700EC}" type="slidenum">
              <a:rPr lang="fr-FR" smtClean="0">
                <a:solidFill>
                  <a:schemeClr val="tx1"/>
                </a:solidFill>
              </a:rPr>
              <a:pPr/>
              <a:t>22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64A624-4820-1D44-8FFC-FD11D9F3271D}"/>
              </a:ext>
            </a:extLst>
          </p:cNvPr>
          <p:cNvSpPr/>
          <p:nvPr/>
        </p:nvSpPr>
        <p:spPr>
          <a:xfrm>
            <a:off x="2771800" y="593788"/>
            <a:ext cx="655272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ym typeface="Wingdings" pitchFamily="2" charset="2"/>
              </a:rPr>
              <a:t>The Observation of a homogeneous Universe led to assumption that Cosmic Inflation could describe the very early expansion:</a:t>
            </a:r>
          </a:p>
          <a:p>
            <a:r>
              <a:rPr lang="en-GB" sz="1600" b="1" dirty="0">
                <a:sym typeface="Wingdings" pitchFamily="2" charset="2"/>
              </a:rPr>
              <a:t> </a:t>
            </a:r>
            <a:r>
              <a:rPr lang="en-GB" sz="1600" dirty="0">
                <a:sym typeface="Wingdings" pitchFamily="2" charset="2"/>
              </a:rPr>
              <a:t>in the very first</a:t>
            </a:r>
            <a:r>
              <a:rPr lang="en-GB" sz="1600" dirty="0"/>
              <a:t> 10</a:t>
            </a:r>
            <a:r>
              <a:rPr lang="en-GB" sz="1600" baseline="30000" dirty="0"/>
              <a:t>-34</a:t>
            </a:r>
            <a:r>
              <a:rPr lang="en-GB" sz="1600" dirty="0"/>
              <a:t>s the Universe expanded by a factor 10</a:t>
            </a:r>
            <a:r>
              <a:rPr lang="en-GB" sz="1600" baseline="30000" dirty="0"/>
              <a:t>26</a:t>
            </a:r>
            <a:endParaRPr lang="en-GB" sz="1600" dirty="0"/>
          </a:p>
          <a:p>
            <a:endParaRPr lang="en-GB" sz="1600" b="1" dirty="0">
              <a:sym typeface="Wingdings" pitchFamily="2" charset="2"/>
            </a:endParaRPr>
          </a:p>
          <a:p>
            <a:pPr marL="160724" indent="-160724"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itchFamily="2" charset="2"/>
              </a:rPr>
              <a:t>Expansion would be due to the scaler </a:t>
            </a:r>
            <a:r>
              <a:rPr lang="en-GB" sz="1600" dirty="0" err="1">
                <a:sym typeface="Wingdings" pitchFamily="2" charset="2"/>
              </a:rPr>
              <a:t>inflaton</a:t>
            </a:r>
            <a:r>
              <a:rPr lang="en-GB" sz="1600" dirty="0">
                <a:sym typeface="Wingdings" pitchFamily="2" charset="2"/>
              </a:rPr>
              <a:t>-field</a:t>
            </a:r>
          </a:p>
          <a:p>
            <a:r>
              <a:rPr lang="en-GB" sz="1600" dirty="0">
                <a:sym typeface="Wingdings" pitchFamily="2" charset="2"/>
              </a:rPr>
              <a:t>- the  potential of the </a:t>
            </a:r>
            <a:r>
              <a:rPr lang="en-GB" sz="1600" dirty="0" err="1">
                <a:sym typeface="Wingdings" pitchFamily="2" charset="2"/>
              </a:rPr>
              <a:t>inflaton</a:t>
            </a:r>
            <a:r>
              <a:rPr lang="en-GB" sz="1600" dirty="0">
                <a:sym typeface="Wingdings" pitchFamily="2" charset="2"/>
              </a:rPr>
              <a:t>-field would decrease over time</a:t>
            </a:r>
          </a:p>
          <a:p>
            <a:r>
              <a:rPr lang="en-GB" sz="1600" dirty="0">
                <a:sym typeface="Wingdings" pitchFamily="2" charset="2"/>
              </a:rPr>
              <a:t> generation of matter-antimatter particles creates  negative pression</a:t>
            </a:r>
          </a:p>
          <a:p>
            <a:endParaRPr lang="en-GB" sz="1600" dirty="0">
              <a:sym typeface="Wingdings" pitchFamily="2" charset="2"/>
            </a:endParaRPr>
          </a:p>
          <a:p>
            <a:r>
              <a:rPr lang="en-GB" sz="1600" b="1" dirty="0">
                <a:solidFill>
                  <a:srgbClr val="0432FF"/>
                </a:solidFill>
                <a:sym typeface="Wingdings" pitchFamily="2" charset="2"/>
              </a:rPr>
              <a:t>Good news: </a:t>
            </a:r>
            <a:r>
              <a:rPr lang="en-GB" sz="1600" dirty="0">
                <a:sym typeface="Wingdings" pitchFamily="2" charset="2"/>
              </a:rPr>
              <a:t>scaler fields exist !</a:t>
            </a:r>
          </a:p>
          <a:p>
            <a:r>
              <a:rPr lang="en-GB" sz="1600" b="1" dirty="0">
                <a:solidFill>
                  <a:srgbClr val="0432FF"/>
                </a:solidFill>
                <a:sym typeface="Wingdings" pitchFamily="2" charset="2"/>
              </a:rPr>
              <a:t>Bad news: </a:t>
            </a:r>
            <a:r>
              <a:rPr lang="en-GB" sz="1600" dirty="0">
                <a:sym typeface="Wingdings" pitchFamily="2" charset="2"/>
              </a:rPr>
              <a:t>doesn’t look to be the Higgs field : Higgs is to heavy and the expansion rate by a factor </a:t>
            </a:r>
            <a:r>
              <a:rPr lang="de-DE" sz="1600" dirty="0"/>
              <a:t>10</a:t>
            </a:r>
            <a:r>
              <a:rPr lang="de-DE" sz="1600" baseline="30000" dirty="0"/>
              <a:t>118</a:t>
            </a:r>
            <a:r>
              <a:rPr lang="de-DE" sz="1600" dirty="0"/>
              <a:t>x </a:t>
            </a:r>
            <a:r>
              <a:rPr lang="de-DE" sz="1600" dirty="0" err="1"/>
              <a:t>too</a:t>
            </a:r>
            <a:r>
              <a:rPr lang="de-DE" sz="1600" dirty="0"/>
              <a:t> fast!</a:t>
            </a:r>
          </a:p>
          <a:p>
            <a:endParaRPr lang="en-GB" sz="1600" dirty="0">
              <a:sym typeface="Wingdings" pitchFamily="2" charset="2"/>
            </a:endParaRPr>
          </a:p>
          <a:p>
            <a:r>
              <a:rPr lang="en-GB" sz="1600" dirty="0">
                <a:sym typeface="Wingdings" pitchFamily="2" charset="2"/>
              </a:rPr>
              <a:t>But: Search for Higgs-</a:t>
            </a:r>
            <a:r>
              <a:rPr lang="en-GB" sz="1600" dirty="0" err="1">
                <a:sym typeface="Wingdings" pitchFamily="2" charset="2"/>
              </a:rPr>
              <a:t>inflaton</a:t>
            </a:r>
            <a:r>
              <a:rPr lang="en-GB" sz="1600" dirty="0">
                <a:sym typeface="Wingdings" pitchFamily="2" charset="2"/>
              </a:rPr>
              <a:t> oscillations in B meson decays</a:t>
            </a:r>
          </a:p>
          <a:p>
            <a:r>
              <a:rPr lang="en-GB" sz="1600" dirty="0">
                <a:sym typeface="Wingdings" pitchFamily="2" charset="2"/>
              </a:rPr>
              <a:t> not observation disfavours existence of light </a:t>
            </a:r>
            <a:r>
              <a:rPr lang="en-GB" sz="1600" dirty="0" err="1">
                <a:sym typeface="Wingdings" pitchFamily="2" charset="2"/>
              </a:rPr>
              <a:t>inflaton</a:t>
            </a:r>
            <a:r>
              <a:rPr lang="en-GB" sz="1600" dirty="0">
                <a:sym typeface="Wingdings" pitchFamily="2" charset="2"/>
              </a:rPr>
              <a:t> </a:t>
            </a:r>
          </a:p>
          <a:p>
            <a:endParaRPr lang="en-GB" sz="1600" dirty="0"/>
          </a:p>
          <a:p>
            <a:r>
              <a:rPr lang="en-GB" sz="1600" b="1" dirty="0"/>
              <a:t>Future investigations on inflation:</a:t>
            </a:r>
          </a:p>
          <a:p>
            <a:pPr marL="160724" indent="-160724">
              <a:buFontTx/>
              <a:buChar char="-"/>
            </a:pPr>
            <a:r>
              <a:rPr lang="en-GB" sz="1600" dirty="0"/>
              <a:t>Inflation should have produced primordial gravitational wave</a:t>
            </a:r>
          </a:p>
          <a:p>
            <a:pPr marL="160724" indent="-160724">
              <a:buFont typeface="Wingdings" pitchFamily="2" charset="2"/>
              <a:buChar char="è"/>
            </a:pPr>
            <a:r>
              <a:rPr lang="en-GB" sz="1600" dirty="0">
                <a:sym typeface="Wingdings" pitchFamily="2" charset="2"/>
              </a:rPr>
              <a:t>Polarised CMB, LISA satellite </a:t>
            </a:r>
          </a:p>
          <a:p>
            <a:r>
              <a:rPr lang="en-GB" sz="1600" dirty="0">
                <a:sym typeface="Wingdings" pitchFamily="2" charset="2"/>
              </a:rPr>
              <a:t>     or observation of cosmic gravitational wave background</a:t>
            </a:r>
            <a:endParaRPr lang="en-GB" sz="1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37C587-1307-FA54-3D4C-39C918D54F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0" r="75286"/>
          <a:stretch/>
        </p:blipFill>
        <p:spPr>
          <a:xfrm>
            <a:off x="-38167" y="-1"/>
            <a:ext cx="2738651" cy="567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94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380FA4-531B-154A-9F5A-93B507656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6213" y="58789"/>
            <a:ext cx="4393502" cy="443126"/>
          </a:xfrm>
        </p:spPr>
        <p:txBody>
          <a:bodyPr>
            <a:normAutofit fontScale="90000"/>
          </a:bodyPr>
          <a:lstStyle/>
          <a:p>
            <a:r>
              <a:rPr lang="de-DE" dirty="0"/>
              <a:t>Higgs and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?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13A249E-DF63-4545-8559-82D4C46135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052" y="5417195"/>
            <a:ext cx="1926167" cy="304271"/>
          </a:xfrm>
          <a:prstGeom prst="rect">
            <a:avLst/>
          </a:prstGeom>
        </p:spPr>
        <p:txBody>
          <a:bodyPr vert="horz" lIns="76200" tIns="38100" rIns="76200" bIns="38100" rtlCol="0" anchor="ctr"/>
          <a:lstStyle>
            <a:defPPr>
              <a:defRPr lang="fr-FR"/>
            </a:defPPr>
            <a:lvl1pPr marL="0" algn="l" defTabSz="670533" rtl="0" eaLnBrk="1" latinLnBrk="0" hangingPunct="1">
              <a:defRPr sz="81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35268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533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00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068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333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01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46867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82134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06A1BD-CF18-8940-9AE6-F06E8901EBF8}" type="datetime1">
              <a:rPr lang="fr-FR" smtClean="0"/>
              <a:pPr/>
              <a:t>02/06/2022</a:t>
            </a:fld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EF0C6E-996B-9B44-9DF4-37771C1D31DB}"/>
              </a:ext>
            </a:extLst>
          </p:cNvPr>
          <p:cNvSpPr/>
          <p:nvPr/>
        </p:nvSpPr>
        <p:spPr>
          <a:xfrm>
            <a:off x="3335326" y="631540"/>
            <a:ext cx="57010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/>
              <a:t>The expansion of the Universe has different phases: </a:t>
            </a:r>
          </a:p>
          <a:p>
            <a:pPr marL="263766" indent="-263766">
              <a:buFontTx/>
              <a:buChar char="-"/>
            </a:pPr>
            <a:r>
              <a:rPr lang="en-GB" sz="1800" dirty="0"/>
              <a:t>Rapid expansion dominated by the negative pressure of photons and relativistic particles</a:t>
            </a:r>
          </a:p>
          <a:p>
            <a:pPr marL="263766" indent="-263766">
              <a:buFontTx/>
              <a:buChar char="-"/>
            </a:pPr>
            <a:r>
              <a:rPr lang="en-GB" sz="1800" dirty="0"/>
              <a:t>Slowed down by matter and its gravitational attraction</a:t>
            </a:r>
          </a:p>
          <a:p>
            <a:pPr marL="263766" indent="-263766">
              <a:buFontTx/>
              <a:buChar char="-"/>
            </a:pPr>
            <a:r>
              <a:rPr lang="en-GB" sz="1800" dirty="0"/>
              <a:t>Current acceleration due to a constant “dark energy“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F6240D-3C9F-BD5D-9E59-E3A1A5D39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0" y="-1"/>
            <a:ext cx="3197943" cy="268627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98BD5A1-14D2-E70E-EDEE-E526378E8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6" y="2877907"/>
            <a:ext cx="4270433" cy="284355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BEAB737-B9A1-5684-CB24-76DC3652728B}"/>
              </a:ext>
            </a:extLst>
          </p:cNvPr>
          <p:cNvSpPr txBox="1"/>
          <p:nvPr/>
        </p:nvSpPr>
        <p:spPr>
          <a:xfrm>
            <a:off x="4339176" y="2277874"/>
            <a:ext cx="4697240" cy="3139321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en-GB" sz="1800" b="1" dirty="0"/>
              <a:t>Not much is know about Dark Energy:</a:t>
            </a:r>
          </a:p>
          <a:p>
            <a:pPr algn="ctr"/>
            <a:r>
              <a:rPr lang="en-GB" sz="1400" dirty="0"/>
              <a:t>« could be a property of spacetime itself, or just a huge misunderstanding of how gravity works on a cosmic scale. » </a:t>
            </a:r>
            <a:r>
              <a:rPr lang="en-GB" sz="2000" b="1" dirty="0"/>
              <a:t> </a:t>
            </a:r>
            <a:endParaRPr lang="en-GB" sz="1800" b="1" dirty="0"/>
          </a:p>
          <a:p>
            <a:pPr algn="ctr"/>
            <a:r>
              <a:rPr lang="en-GB" sz="1800" b="1" dirty="0"/>
              <a:t>at colliders?</a:t>
            </a:r>
          </a:p>
          <a:p>
            <a:pPr algn="ctr"/>
            <a:r>
              <a:rPr lang="en-GB" sz="1400" dirty="0"/>
              <a:t>Hmm « trying to determine the nature of a weak long range interaction through its interactions on the smallest possible length scales involving the highest possible terrestrial energies… »</a:t>
            </a:r>
            <a:endParaRPr lang="en-GB" sz="1400" b="1" dirty="0"/>
          </a:p>
          <a:p>
            <a:pPr algn="ctr"/>
            <a:endParaRPr lang="en-GB" sz="1800" b="1" dirty="0"/>
          </a:p>
          <a:p>
            <a:pPr algn="ctr"/>
            <a:r>
              <a:rPr lang="en-GB" sz="1800" b="1" dirty="0">
                <a:solidFill>
                  <a:srgbClr val="0432FF"/>
                </a:solidFill>
                <a:sym typeface="Wingdings" pitchFamily="2" charset="2"/>
              </a:rPr>
              <a:t>models builders</a:t>
            </a:r>
            <a:r>
              <a:rPr lang="en-GB" sz="1800" b="1" dirty="0">
                <a:solidFill>
                  <a:srgbClr val="0432FF"/>
                </a:solidFill>
              </a:rPr>
              <a:t> are looking for possible links to the Higgs boson and first searches at LHC started !</a:t>
            </a:r>
          </a:p>
        </p:txBody>
      </p:sp>
    </p:spTree>
    <p:extLst>
      <p:ext uri="{BB962C8B-B14F-4D97-AF65-F5344CB8AC3E}">
        <p14:creationId xmlns:p14="http://schemas.microsoft.com/office/powerpoint/2010/main" val="491957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>
            <a:extLst>
              <a:ext uri="{FF2B5EF4-FFF2-40B4-BE49-F238E27FC236}">
                <a16:creationId xmlns:a16="http://schemas.microsoft.com/office/drawing/2014/main" id="{EC24A0CC-5E60-A48F-91D3-337B2AF9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5" t="-157" r="42959" b="-1"/>
          <a:stretch/>
        </p:blipFill>
        <p:spPr>
          <a:xfrm>
            <a:off x="0" y="0"/>
            <a:ext cx="4315729" cy="57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195DA35-0150-AC70-68C3-45A0E2C0D682}"/>
              </a:ext>
            </a:extLst>
          </p:cNvPr>
          <p:cNvSpPr/>
          <p:nvPr/>
        </p:nvSpPr>
        <p:spPr>
          <a:xfrm>
            <a:off x="1094398" y="2493263"/>
            <a:ext cx="2409529" cy="3434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750" cap="all">
                <a:latin typeface="GeoBrandRegular"/>
              </a:rPr>
              <a:t>VOLKER SPRINGEL, MAX PLANCK INSTITUTE FOR ASTROPHYSICS, ET AL</a:t>
            </a:r>
            <a:endParaRPr lang="en-GB" sz="75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2B9FA15-0C38-7346-AA57-57B054AF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976" y="0"/>
            <a:ext cx="4788024" cy="57724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Higgs: portal to Dark Matter?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D3E8514-1C29-064F-B477-77A13C56AA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CD87F83-2B52-5D4C-A568-78F4B90A9C99}" type="datetime1">
              <a:rPr lang="fr-FR" smtClean="0">
                <a:solidFill>
                  <a:schemeClr val="tx1"/>
                </a:solidFill>
              </a:rPr>
              <a:t>02/06/2022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B364D4-1DD5-4147-BBE8-CCA085A81353}"/>
              </a:ext>
            </a:extLst>
          </p:cNvPr>
          <p:cNvSpPr txBox="1"/>
          <p:nvPr/>
        </p:nvSpPr>
        <p:spPr>
          <a:xfrm>
            <a:off x="4387367" y="2514329"/>
            <a:ext cx="449913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All massive particles should couple to the Higgs boson:</a:t>
            </a:r>
          </a:p>
          <a:p>
            <a:r>
              <a:rPr lang="en-GB" sz="1600" b="1" dirty="0"/>
              <a:t>Could we see </a:t>
            </a:r>
            <a:r>
              <a:rPr lang="en-GB" sz="1600" b="1" dirty="0">
                <a:sym typeface="Wingdings" pitchFamily="2" charset="2"/>
              </a:rPr>
              <a:t>Dark Matter particles through the Higgs boson?</a:t>
            </a:r>
          </a:p>
          <a:p>
            <a:endParaRPr lang="en-GB" sz="1600" dirty="0">
              <a:solidFill>
                <a:srgbClr val="0432FF"/>
              </a:solidFill>
              <a:sym typeface="Wingdings" pitchFamily="2" charset="2"/>
            </a:endParaRPr>
          </a:p>
          <a:p>
            <a:r>
              <a:rPr lang="en-GB" sz="1600" dirty="0">
                <a:sym typeface="Wingdings" pitchFamily="2" charset="2"/>
              </a:rPr>
              <a:t>Higgs as Dark Matter mediator: </a:t>
            </a:r>
          </a:p>
          <a:p>
            <a:pPr lvl="1"/>
            <a:r>
              <a:rPr lang="en-GB" sz="1600" dirty="0">
                <a:sym typeface="Wingdings" pitchFamily="2" charset="2"/>
              </a:rPr>
              <a:t>Direct searches as for H  XX</a:t>
            </a:r>
          </a:p>
          <a:p>
            <a:pPr lvl="1"/>
            <a:r>
              <a:rPr lang="en-GB" sz="1600" dirty="0">
                <a:solidFill>
                  <a:srgbClr val="0432FF"/>
                </a:solidFill>
              </a:rPr>
              <a:t>Exclude </a:t>
            </a:r>
            <a:r>
              <a:rPr lang="en-GB" sz="1600" dirty="0">
                <a:solidFill>
                  <a:srgbClr val="0432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</a:t>
            </a:r>
            <a:r>
              <a:rPr lang="en-GB" sz="1600" dirty="0">
                <a:solidFill>
                  <a:srgbClr val="0432FF"/>
                </a:solidFill>
              </a:rPr>
              <a:t>(</a:t>
            </a:r>
            <a:r>
              <a:rPr lang="en-GB" sz="1600" i="1" dirty="0">
                <a:solidFill>
                  <a:srgbClr val="0432FF"/>
                </a:solidFill>
              </a:rPr>
              <a:t>H </a:t>
            </a:r>
            <a:r>
              <a:rPr lang="en-GB" sz="1600" dirty="0">
                <a:solidFill>
                  <a:srgbClr val="0432FF"/>
                </a:solidFill>
              </a:rPr>
              <a:t>→ </a:t>
            </a:r>
            <a:r>
              <a:rPr lang="en-GB" sz="1600" i="1" dirty="0" err="1">
                <a:solidFill>
                  <a:srgbClr val="0432FF"/>
                </a:solidFill>
              </a:rPr>
              <a:t>Z</a:t>
            </a:r>
            <a:r>
              <a:rPr lang="en-GB" sz="1600" i="1" baseline="-25000" dirty="0" err="1">
                <a:solidFill>
                  <a:srgbClr val="0432FF"/>
                </a:solidFill>
              </a:rPr>
              <a:t>d</a:t>
            </a:r>
            <a:r>
              <a:rPr lang="en-GB" sz="1600" i="1" dirty="0">
                <a:solidFill>
                  <a:srgbClr val="0432FF"/>
                </a:solidFill>
              </a:rPr>
              <a:t> </a:t>
            </a:r>
            <a:r>
              <a:rPr lang="en-GB" sz="1600" i="1" dirty="0" err="1">
                <a:solidFill>
                  <a:srgbClr val="0432FF"/>
                </a:solidFill>
              </a:rPr>
              <a:t>Z</a:t>
            </a:r>
            <a:r>
              <a:rPr lang="en-GB" sz="1600" i="1" baseline="-25000" dirty="0" err="1">
                <a:solidFill>
                  <a:srgbClr val="0432FF"/>
                </a:solidFill>
              </a:rPr>
              <a:t>d</a:t>
            </a:r>
            <a:r>
              <a:rPr lang="en-GB" sz="1600" dirty="0">
                <a:solidFill>
                  <a:srgbClr val="0432FF"/>
                </a:solidFill>
              </a:rPr>
              <a:t>) as low as 2-8 x 10</a:t>
            </a:r>
            <a:r>
              <a:rPr lang="en-GB" sz="1600" baseline="30000" dirty="0">
                <a:solidFill>
                  <a:srgbClr val="0432FF"/>
                </a:solidFill>
              </a:rPr>
              <a:t>-5</a:t>
            </a:r>
            <a:r>
              <a:rPr lang="en-GB" sz="1600" dirty="0"/>
              <a:t> </a:t>
            </a:r>
          </a:p>
          <a:p>
            <a:pPr lvl="1"/>
            <a:r>
              <a:rPr lang="en-GB" sz="1600" dirty="0"/>
              <a:t>Higgs boson coupling to Dark Matter: </a:t>
            </a:r>
          </a:p>
          <a:p>
            <a:pPr lvl="1"/>
            <a:r>
              <a:rPr lang="en-GB" sz="1600" dirty="0">
                <a:solidFill>
                  <a:srgbClr val="0432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</a:t>
            </a:r>
            <a:r>
              <a:rPr lang="en-GB" sz="1600" dirty="0">
                <a:solidFill>
                  <a:srgbClr val="0432FF"/>
                </a:solidFill>
              </a:rPr>
              <a:t>(</a:t>
            </a:r>
            <a:r>
              <a:rPr lang="en-GB" sz="1600" dirty="0" err="1">
                <a:solidFill>
                  <a:srgbClr val="0432FF"/>
                </a:solidFill>
              </a:rPr>
              <a:t>H</a:t>
            </a:r>
            <a:r>
              <a:rPr lang="en-GB" sz="1600" dirty="0" err="1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GB" sz="1600" dirty="0" err="1">
                <a:solidFill>
                  <a:srgbClr val="0432FF"/>
                </a:solidFill>
              </a:rPr>
              <a:t>inv</a:t>
            </a:r>
            <a:r>
              <a:rPr lang="en-GB" sz="1600" dirty="0">
                <a:solidFill>
                  <a:srgbClr val="0432FF"/>
                </a:solidFill>
              </a:rPr>
              <a:t>) &lt; 11% at 90% CL </a:t>
            </a:r>
          </a:p>
          <a:p>
            <a:endParaRPr lang="en-GB" sz="1600" dirty="0"/>
          </a:p>
          <a:p>
            <a:r>
              <a:rPr lang="en-GB" sz="1600" b="1" dirty="0">
                <a:solidFill>
                  <a:srgbClr val="FF0000"/>
                </a:solidFill>
                <a:sym typeface="Wingdings" pitchFamily="2" charset="2"/>
              </a:rPr>
              <a:t> FCC-</a:t>
            </a:r>
            <a:r>
              <a:rPr lang="en-GB" sz="1600" b="1" dirty="0" err="1">
                <a:solidFill>
                  <a:srgbClr val="FF0000"/>
                </a:solidFill>
                <a:sym typeface="Wingdings" pitchFamily="2" charset="2"/>
              </a:rPr>
              <a:t>ee</a:t>
            </a:r>
            <a:r>
              <a:rPr lang="en-GB" sz="1600" b="1" dirty="0">
                <a:solidFill>
                  <a:srgbClr val="FF0000"/>
                </a:solidFill>
                <a:sym typeface="Wingdings" pitchFamily="2" charset="2"/>
              </a:rPr>
              <a:t>: discovery potential to decays of 0.5%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CAD9160-7105-DE4B-956B-1BBE9152DBFF}"/>
              </a:ext>
            </a:extLst>
          </p:cNvPr>
          <p:cNvSpPr txBox="1"/>
          <p:nvPr/>
        </p:nvSpPr>
        <p:spPr>
          <a:xfrm>
            <a:off x="4354117" y="581817"/>
            <a:ext cx="4788024" cy="1815882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en-GB" sz="1400" dirty="0"/>
              <a:t>Since the 1930’s astrophysical observations point to the existence of Dark Matter</a:t>
            </a:r>
          </a:p>
          <a:p>
            <a:pPr marL="214305" indent="-214305">
              <a:buFont typeface="Arial" panose="020B0604020202020204" pitchFamily="34" charset="0"/>
              <a:buChar char="•"/>
            </a:pPr>
            <a:r>
              <a:rPr lang="en-GB" sz="1400" dirty="0"/>
              <a:t>The Standard Model of Cosmology </a:t>
            </a:r>
            <a:r>
              <a:rPr lang="en-GB" sz="1400" dirty="0">
                <a:latin typeface="Symbol" pitchFamily="2" charset="2"/>
              </a:rPr>
              <a:t>L</a:t>
            </a:r>
            <a:r>
              <a:rPr lang="en-GB" sz="1400" dirty="0"/>
              <a:t>CDM based on the existence of Dark Matter and Dark Energy</a:t>
            </a:r>
          </a:p>
          <a:p>
            <a:pPr marL="214305" indent="-214305">
              <a:buFont typeface="Arial" panose="020B0604020202020204" pitchFamily="34" charset="0"/>
              <a:buChar char="•"/>
            </a:pPr>
            <a:r>
              <a:rPr lang="en-GB" sz="1400" dirty="0"/>
              <a:t>Direct Dark Matter searches have reached an impressive sensitivity</a:t>
            </a:r>
          </a:p>
          <a:p>
            <a:pPr marL="214305" indent="-214305">
              <a:buFont typeface="Wingdings" pitchFamily="2" charset="2"/>
              <a:buChar char="à"/>
            </a:pPr>
            <a:r>
              <a:rPr lang="en-GB" sz="1400" dirty="0"/>
              <a:t>in the high energy range through nucleon recoils</a:t>
            </a:r>
          </a:p>
          <a:p>
            <a:pPr marL="214305" indent="-214305">
              <a:buFont typeface="Wingdings" pitchFamily="2" charset="2"/>
              <a:buChar char="à"/>
            </a:pPr>
            <a:r>
              <a:rPr lang="en-GB" sz="1400" dirty="0"/>
              <a:t>In the low energy range through electron recoil </a:t>
            </a:r>
          </a:p>
        </p:txBody>
      </p:sp>
      <p:pic>
        <p:nvPicPr>
          <p:cNvPr id="22" name="Picture 1" descr="page27image47886112">
            <a:extLst>
              <a:ext uri="{FF2B5EF4-FFF2-40B4-BE49-F238E27FC236}">
                <a16:creationId xmlns:a16="http://schemas.microsoft.com/office/drawing/2014/main" id="{5D87BE64-C25D-AE4A-8CCD-93B822340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" y="3890036"/>
            <a:ext cx="3055727" cy="184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79861C-04E7-210B-8ACE-7A3604A242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" b="-1370"/>
          <a:stretch/>
        </p:blipFill>
        <p:spPr>
          <a:xfrm>
            <a:off x="270508" y="1931144"/>
            <a:ext cx="3241191" cy="1990938"/>
          </a:xfrm>
          <a:prstGeom prst="rect">
            <a:avLst/>
          </a:prstGeom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09AA2804-7F11-58AD-C871-9DF4E15FE3D1}"/>
              </a:ext>
            </a:extLst>
          </p:cNvPr>
          <p:cNvCxnSpPr>
            <a:cxnSpLocks/>
          </p:cNvCxnSpPr>
          <p:nvPr/>
        </p:nvCxnSpPr>
        <p:spPr>
          <a:xfrm flipV="1">
            <a:off x="343348" y="3602004"/>
            <a:ext cx="328637" cy="15853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3833120-CAF9-2FB1-A8F2-694D55BB0553}"/>
              </a:ext>
            </a:extLst>
          </p:cNvPr>
          <p:cNvCxnSpPr>
            <a:cxnSpLocks/>
          </p:cNvCxnSpPr>
          <p:nvPr/>
        </p:nvCxnSpPr>
        <p:spPr>
          <a:xfrm flipV="1">
            <a:off x="343348" y="2099743"/>
            <a:ext cx="328637" cy="21471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585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A7CB8C7-BE8C-1456-D222-29F48189A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5" y="0"/>
            <a:ext cx="8281290" cy="5715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E58E1872-B1CE-D349-424B-41961BCF7BF8}"/>
              </a:ext>
            </a:extLst>
          </p:cNvPr>
          <p:cNvSpPr/>
          <p:nvPr/>
        </p:nvSpPr>
        <p:spPr>
          <a:xfrm>
            <a:off x="4788024" y="1417340"/>
            <a:ext cx="2592288" cy="2448272"/>
          </a:xfrm>
          <a:prstGeom prst="ellipse">
            <a:avLst/>
          </a:prstGeom>
          <a:solidFill>
            <a:srgbClr val="92D050">
              <a:alpha val="36078"/>
            </a:srgb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596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258BCB-65D5-734C-9170-65C00215E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-18107"/>
            <a:ext cx="7164288" cy="57724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Where is the antimatter?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EBA11C1-0650-2F47-B3BA-C1ED292D22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07352C6-3CB8-164A-A330-88E50DF23896}" type="datetime1">
              <a:rPr lang="fr-FR" smtClean="0">
                <a:solidFill>
                  <a:schemeClr val="tx1"/>
                </a:solidFill>
              </a:rPr>
              <a:t>02/06/2022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B757FA-CD01-644A-9BC2-F792F53E71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92347" y="5377813"/>
            <a:ext cx="600000" cy="300000"/>
          </a:xfrm>
        </p:spPr>
        <p:txBody>
          <a:bodyPr/>
          <a:lstStyle/>
          <a:p>
            <a:fld id="{E390C614-3A77-1A40-B973-33A73F8700EC}" type="slidenum">
              <a:rPr lang="fr-FR" smtClean="0">
                <a:solidFill>
                  <a:schemeClr val="tx1"/>
                </a:solidFill>
              </a:rPr>
              <a:pPr/>
              <a:t>26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A80C01E-67DA-7C41-BC6B-37E3B7C309B8}"/>
              </a:ext>
            </a:extLst>
          </p:cNvPr>
          <p:cNvSpPr txBox="1"/>
          <p:nvPr/>
        </p:nvSpPr>
        <p:spPr>
          <a:xfrm>
            <a:off x="3887525" y="2786763"/>
            <a:ext cx="49458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3 Sakharov conditions for baryogenesis:</a:t>
            </a:r>
          </a:p>
          <a:p>
            <a:r>
              <a:rPr lang="en-GB" sz="2000" b="1" dirty="0"/>
              <a:t>1) No thermal equilibrium: </a:t>
            </a:r>
          </a:p>
          <a:p>
            <a:pPr lvl="1"/>
            <a:r>
              <a:rPr lang="en-GB" sz="2000" dirty="0"/>
              <a:t>reaction and backwards reaction not in equilibrium</a:t>
            </a:r>
          </a:p>
          <a:p>
            <a:pPr marL="628650" lvl="1" indent="-285750">
              <a:buFont typeface="Wingdings" pitchFamily="2" charset="2"/>
              <a:buChar char="à"/>
            </a:pPr>
            <a:r>
              <a:rPr lang="en-GB" sz="2000" dirty="0"/>
              <a:t>1</a:t>
            </a:r>
            <a:r>
              <a:rPr lang="en-GB" sz="2000" baseline="30000" dirty="0"/>
              <a:t>st</a:t>
            </a:r>
            <a:r>
              <a:rPr lang="en-GB" sz="2000" dirty="0"/>
              <a:t> order phase transition </a:t>
            </a:r>
          </a:p>
          <a:p>
            <a:pPr marL="628650" lvl="1" indent="-285750">
              <a:buFont typeface="Wingdings" pitchFamily="2" charset="2"/>
              <a:buChar char="à"/>
            </a:pPr>
            <a:r>
              <a:rPr lang="en-GB" sz="2000" dirty="0">
                <a:sym typeface="Wingdings" pitchFamily="2" charset="2"/>
              </a:rPr>
              <a:t>measurement of Higgs potential</a:t>
            </a:r>
            <a:endParaRPr lang="en-GB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E6E50C-B17F-8744-9DC5-AB021B0140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828" t="751" r="548" b="1917"/>
          <a:stretch/>
        </p:blipFill>
        <p:spPr>
          <a:xfrm>
            <a:off x="0" y="1195320"/>
            <a:ext cx="3504905" cy="38224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9E5AA8-6DAD-6446-A238-49F3FEE7DEA9}"/>
              </a:ext>
            </a:extLst>
          </p:cNvPr>
          <p:cNvSpPr/>
          <p:nvPr/>
        </p:nvSpPr>
        <p:spPr>
          <a:xfrm>
            <a:off x="2915816" y="1583973"/>
            <a:ext cx="6300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latin typeface="Helvetica" pitchFamily="2" charset="0"/>
              </a:rPr>
              <a:t>1 </a:t>
            </a:r>
            <a:r>
              <a:rPr lang="en-GB" sz="1800" dirty="0" err="1">
                <a:latin typeface="Helvetica" pitchFamily="2" charset="0"/>
              </a:rPr>
              <a:t>μs</a:t>
            </a:r>
            <a:r>
              <a:rPr lang="en-GB" sz="1800" dirty="0">
                <a:latin typeface="Helvetica" pitchFamily="2" charset="0"/>
              </a:rPr>
              <a:t> after the Big Bang:</a:t>
            </a:r>
          </a:p>
          <a:p>
            <a:pPr algn="ctr"/>
            <a:r>
              <a:rPr lang="en-GB" sz="1800" dirty="0">
                <a:latin typeface="Helvetica" pitchFamily="2" charset="0"/>
              </a:rPr>
              <a:t>500 000 001 quarks and 500 000 000 antiquarks annihilate!</a:t>
            </a:r>
            <a:endParaRPr lang="fr-FR" sz="1800" dirty="0">
              <a:latin typeface="Helvetica" pitchFamily="2" charset="0"/>
              <a:sym typeface="Wingdings" pitchFamily="2" charset="2"/>
            </a:endParaRPr>
          </a:p>
          <a:p>
            <a:pPr algn="ctr"/>
            <a:r>
              <a:rPr lang="en-GB" sz="1800" dirty="0">
                <a:latin typeface="Helvetica" pitchFamily="2" charset="0"/>
                <a:sym typeface="Wingdings" pitchFamily="2" charset="2"/>
              </a:rPr>
              <a:t>	Why does matter exist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F37E3B-538A-EF40-8F3F-74DD87C69B57}"/>
              </a:ext>
            </a:extLst>
          </p:cNvPr>
          <p:cNvSpPr/>
          <p:nvPr/>
        </p:nvSpPr>
        <p:spPr>
          <a:xfrm>
            <a:off x="1115616" y="662967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Helvetica" pitchFamily="2" charset="0"/>
                <a:sym typeface="Wingdings" pitchFamily="2" charset="2"/>
              </a:rPr>
              <a:t>In the current Universe: 10</a:t>
            </a:r>
            <a:r>
              <a:rPr lang="en-GB" sz="2000" baseline="30000" dirty="0">
                <a:latin typeface="Helvetica" pitchFamily="2" charset="0"/>
                <a:sym typeface="Wingdings" pitchFamily="2" charset="2"/>
              </a:rPr>
              <a:t>9 </a:t>
            </a:r>
            <a:r>
              <a:rPr lang="en-GB" sz="2000" dirty="0">
                <a:latin typeface="Helvetica" pitchFamily="2" charset="0"/>
                <a:sym typeface="Wingdings" pitchFamily="2" charset="2"/>
              </a:rPr>
              <a:t>photons, 1 proton - 0 antiprotons</a:t>
            </a:r>
          </a:p>
          <a:p>
            <a:pPr algn="ctr"/>
            <a:r>
              <a:rPr lang="en-GB" sz="2000" dirty="0">
                <a:latin typeface="Helvetica" pitchFamily="2" charset="0"/>
                <a:sym typeface="Wingdings" pitchFamily="2" charset="2"/>
              </a:rPr>
              <a:t>Yet, matter and antimatter should have been created in equal amounts!</a:t>
            </a:r>
          </a:p>
        </p:txBody>
      </p:sp>
    </p:spTree>
    <p:extLst>
      <p:ext uri="{BB962C8B-B14F-4D97-AF65-F5344CB8AC3E}">
        <p14:creationId xmlns:p14="http://schemas.microsoft.com/office/powerpoint/2010/main" val="928727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014F7FB-C88D-DF45-9854-A4C9522903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B150F2-56E4-FA4B-B114-D91144840B6B}" type="datetime1">
              <a:rPr lang="fr-FR" smtClean="0">
                <a:solidFill>
                  <a:schemeClr val="tx1"/>
                </a:solidFill>
              </a:rPr>
              <a:t>02/06/2022</a:t>
            </a:fld>
            <a:endParaRPr lang="fr-BE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284799-2949-F348-BC35-CB289A5787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92347" y="5377813"/>
            <a:ext cx="600000" cy="300000"/>
          </a:xfrm>
        </p:spPr>
        <p:txBody>
          <a:bodyPr/>
          <a:lstStyle/>
          <a:p>
            <a:fld id="{CF4668DC-857F-487D-BFFA-8C0CA5037977}" type="slidenum">
              <a:rPr lang="fr-BE" smtClean="0">
                <a:solidFill>
                  <a:schemeClr val="tx1"/>
                </a:solidFill>
              </a:rPr>
              <a:t>27</a:t>
            </a:fld>
            <a:endParaRPr lang="fr-BE">
              <a:solidFill>
                <a:schemeClr val="tx1"/>
              </a:solidFill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10F2041-47D6-2148-88E6-3BC92D407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7620000" cy="57724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Baryogenesis</a:t>
            </a:r>
          </a:p>
        </p:txBody>
      </p:sp>
      <p:pic>
        <p:nvPicPr>
          <p:cNvPr id="28673" name="Picture 1" descr="page27image914648112">
            <a:extLst>
              <a:ext uri="{FF2B5EF4-FFF2-40B4-BE49-F238E27FC236}">
                <a16:creationId xmlns:a16="http://schemas.microsoft.com/office/drawing/2014/main" id="{442E81F4-3015-1D47-87C3-5ED62DB06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42" y="3037522"/>
            <a:ext cx="2844182" cy="272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7065E9-6F9C-E749-8E0C-9387A1E7D73D}"/>
              </a:ext>
            </a:extLst>
          </p:cNvPr>
          <p:cNvSpPr/>
          <p:nvPr/>
        </p:nvSpPr>
        <p:spPr>
          <a:xfrm>
            <a:off x="220663" y="768449"/>
            <a:ext cx="5930879" cy="4439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2) </a:t>
            </a:r>
            <a:r>
              <a:rPr lang="en-GB" sz="1800" b="1" dirty="0"/>
              <a:t>Non-conservation of the baryon number: </a:t>
            </a:r>
          </a:p>
          <a:p>
            <a:pPr lvl="1"/>
            <a:r>
              <a:rPr lang="en-GB" sz="1800" dirty="0">
                <a:sym typeface="Wingdings" pitchFamily="2" charset="2"/>
              </a:rPr>
              <a:t>stability of the proton measured to 10</a:t>
            </a:r>
            <a:r>
              <a:rPr lang="en-GB" sz="1800" baseline="30000" dirty="0">
                <a:sym typeface="Wingdings" pitchFamily="2" charset="2"/>
              </a:rPr>
              <a:t>31</a:t>
            </a:r>
            <a:r>
              <a:rPr lang="en-GB" sz="1800" dirty="0">
                <a:sym typeface="Wingdings" pitchFamily="2" charset="2"/>
              </a:rPr>
              <a:t>: limit to be reached 10</a:t>
            </a:r>
            <a:r>
              <a:rPr lang="en-GB" sz="1800" baseline="30000" dirty="0">
                <a:sym typeface="Wingdings" pitchFamily="2" charset="2"/>
              </a:rPr>
              <a:t>39</a:t>
            </a:r>
          </a:p>
          <a:p>
            <a:pPr lvl="1"/>
            <a:endParaRPr lang="en-GB" sz="1800" b="1" dirty="0">
              <a:sym typeface="Wingdings" pitchFamily="2" charset="2"/>
            </a:endParaRPr>
          </a:p>
          <a:p>
            <a:pPr lvl="1"/>
            <a:r>
              <a:rPr lang="en-GB" sz="1800" b="1" dirty="0" err="1">
                <a:sym typeface="Wingdings" pitchFamily="2" charset="2"/>
              </a:rPr>
              <a:t>Sphaleron</a:t>
            </a:r>
            <a:r>
              <a:rPr lang="en-GB" sz="1800" b="1" dirty="0">
                <a:sym typeface="Wingdings" pitchFamily="2" charset="2"/>
              </a:rPr>
              <a:t>: </a:t>
            </a:r>
            <a:r>
              <a:rPr lang="en-GB" sz="1800" dirty="0">
                <a:sym typeface="Wingdings" pitchFamily="2" charset="2"/>
              </a:rPr>
              <a:t>non-perturbative process at high energy </a:t>
            </a:r>
          </a:p>
          <a:p>
            <a:pPr lvl="1"/>
            <a:r>
              <a:rPr lang="en-GB" sz="1800" dirty="0">
                <a:sym typeface="Wingdings" pitchFamily="2" charset="2"/>
              </a:rPr>
              <a:t>in the Standard Model  predicted by </a:t>
            </a:r>
            <a:r>
              <a:rPr lang="en-GB" sz="1800" dirty="0" err="1">
                <a:sym typeface="Wingdings" pitchFamily="2" charset="2"/>
              </a:rPr>
              <a:t>d’Hooft</a:t>
            </a:r>
            <a:r>
              <a:rPr lang="en-GB" sz="1800" dirty="0">
                <a:sym typeface="Wingdings" pitchFamily="2" charset="2"/>
              </a:rPr>
              <a:t> in 1976</a:t>
            </a:r>
          </a:p>
          <a:p>
            <a:pPr lvl="1"/>
            <a:r>
              <a:rPr lang="en-GB" sz="1800" dirty="0">
                <a:sym typeface="Wingdings" pitchFamily="2" charset="2"/>
              </a:rPr>
              <a:t>-  transformation of 3 baryons into 3 anti-leptons </a:t>
            </a:r>
          </a:p>
          <a:p>
            <a:pPr lvl="1"/>
            <a:r>
              <a:rPr lang="en-GB" sz="1800" dirty="0">
                <a:sym typeface="Wingdings" pitchFamily="2" charset="2"/>
              </a:rPr>
              <a:t>  first searches at the LHC: </a:t>
            </a:r>
            <a:r>
              <a:rPr lang="en-GB" sz="1800" dirty="0" err="1">
                <a:sym typeface="Wingdings" pitchFamily="2" charset="2"/>
              </a:rPr>
              <a:t>BaryoGen</a:t>
            </a:r>
            <a:r>
              <a:rPr lang="en-GB" sz="1800" dirty="0">
                <a:sym typeface="Wingdings" pitchFamily="2" charset="2"/>
              </a:rPr>
              <a:t> generator </a:t>
            </a:r>
          </a:p>
          <a:p>
            <a:pPr lvl="1"/>
            <a:r>
              <a:rPr lang="en-GB" sz="1800" dirty="0">
                <a:sym typeface="Wingdings" pitchFamily="2" charset="2"/>
              </a:rPr>
              <a:t>	</a:t>
            </a:r>
          </a:p>
          <a:p>
            <a:pPr lvl="1"/>
            <a:r>
              <a:rPr lang="en-GB" sz="1800" dirty="0">
                <a:sym typeface="Wingdings" pitchFamily="2" charset="2"/>
              </a:rPr>
              <a:t>Production should occur above ≈9 </a:t>
            </a:r>
            <a:r>
              <a:rPr lang="en-GB" sz="1800" dirty="0" err="1">
                <a:sym typeface="Wingdings" pitchFamily="2" charset="2"/>
              </a:rPr>
              <a:t>TeV</a:t>
            </a:r>
            <a:r>
              <a:rPr lang="en-GB" sz="1800" dirty="0">
                <a:sym typeface="Wingdings" pitchFamily="2" charset="2"/>
              </a:rPr>
              <a:t> </a:t>
            </a:r>
          </a:p>
          <a:p>
            <a:pPr marL="500038" lvl="1" indent="-214305">
              <a:buFont typeface="Wingdings" pitchFamily="2" charset="2"/>
              <a:buChar char="à"/>
            </a:pPr>
            <a:r>
              <a:rPr lang="en-GB" sz="1800" dirty="0">
                <a:sym typeface="Wingdings" pitchFamily="2" charset="2"/>
              </a:rPr>
              <a:t>Higgs mass last missing piece for prediction</a:t>
            </a:r>
          </a:p>
          <a:p>
            <a:pPr lvl="1"/>
            <a:r>
              <a:rPr lang="en-GB" sz="1800" b="1" dirty="0">
                <a:sym typeface="Wingdings" pitchFamily="2" charset="2"/>
              </a:rPr>
              <a:t>Event signature: </a:t>
            </a:r>
          </a:p>
          <a:p>
            <a:pPr lvl="1"/>
            <a:r>
              <a:rPr lang="en-GB" sz="1800" dirty="0"/>
              <a:t>“Fireball” final states: around twelve 0.8 </a:t>
            </a:r>
            <a:r>
              <a:rPr lang="en-GB" sz="1800" dirty="0" err="1"/>
              <a:t>TeV</a:t>
            </a:r>
            <a:r>
              <a:rPr lang="en-GB" sz="1800" dirty="0"/>
              <a:t> particles</a:t>
            </a:r>
          </a:p>
          <a:p>
            <a:pPr lvl="1"/>
            <a:endParaRPr lang="en-GB" sz="1800" dirty="0"/>
          </a:p>
          <a:p>
            <a:pPr lvl="1"/>
            <a:r>
              <a:rPr lang="en-GB" sz="1800" b="1" dirty="0">
                <a:solidFill>
                  <a:srgbClr val="FF0000"/>
                </a:solidFill>
                <a:sym typeface="Wingdings" pitchFamily="2" charset="2"/>
              </a:rPr>
              <a:t> High energy hadron collider ideal for searches</a:t>
            </a:r>
            <a:r>
              <a:rPr lang="en-GB" sz="1800" b="1" dirty="0">
                <a:solidFill>
                  <a:srgbClr val="FF0000"/>
                </a:solidFill>
              </a:rPr>
              <a:t> </a:t>
            </a:r>
          </a:p>
          <a:p>
            <a:pPr lvl="1"/>
            <a:endParaRPr lang="en-GB" sz="1250" dirty="0"/>
          </a:p>
        </p:txBody>
      </p:sp>
      <p:pic>
        <p:nvPicPr>
          <p:cNvPr id="28674" name="Picture 2" descr="page6image4254731520">
            <a:extLst>
              <a:ext uri="{FF2B5EF4-FFF2-40B4-BE49-F238E27FC236}">
                <a16:creationId xmlns:a16="http://schemas.microsoft.com/office/drawing/2014/main" id="{60B12E11-5C37-A44A-98D7-6F804B9FD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87" y="626481"/>
            <a:ext cx="2740937" cy="2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252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A96DF6-DA97-A845-8B42-C0EC9A05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7620000" cy="577247"/>
          </a:xfrm>
        </p:spPr>
        <p:txBody>
          <a:bodyPr>
            <a:noAutofit/>
          </a:bodyPr>
          <a:lstStyle/>
          <a:p>
            <a:r>
              <a:rPr lang="en-GB" dirty="0"/>
              <a:t>CP-violation</a:t>
            </a:r>
            <a:r>
              <a:rPr lang="en-GB" sz="2250" dirty="0"/>
              <a:t>: Anti-matter in the mirror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8B8A73-21D3-414C-B127-5C303C2351F9}"/>
              </a:ext>
            </a:extLst>
          </p:cNvPr>
          <p:cNvSpPr/>
          <p:nvPr/>
        </p:nvSpPr>
        <p:spPr>
          <a:xfrm>
            <a:off x="3309332" y="662628"/>
            <a:ext cx="552700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3) CP violation:</a:t>
            </a:r>
          </a:p>
          <a:p>
            <a:r>
              <a:rPr lang="en-GB" sz="1600" b="1" dirty="0"/>
              <a:t>Charge-Parity symmetry is not conserved : </a:t>
            </a:r>
            <a:r>
              <a:rPr lang="en-GB" sz="1600" dirty="0"/>
              <a:t>matter and anti-matter behaves differently</a:t>
            </a:r>
          </a:p>
          <a:p>
            <a:r>
              <a:rPr lang="en-GB" sz="1600" b="1" dirty="0"/>
              <a:t>Baryogenesis:  </a:t>
            </a:r>
            <a:r>
              <a:rPr lang="en-GB" sz="1600" dirty="0"/>
              <a:t>CP violation from weak interactions in the quark sector too small x 10</a:t>
            </a:r>
            <a:r>
              <a:rPr lang="en-GB" sz="1600" baseline="30000" dirty="0"/>
              <a:t>9</a:t>
            </a:r>
          </a:p>
          <a:p>
            <a:pPr marL="214305" indent="-214305">
              <a:buFont typeface="Wingdings" pitchFamily="2" charset="2"/>
              <a:buChar char="à"/>
            </a:pPr>
            <a:r>
              <a:rPr lang="en-GB" sz="1600" dirty="0">
                <a:sym typeface="Wingdings" pitchFamily="2" charset="2"/>
              </a:rPr>
              <a:t>Precision increase in the determination of the CKM parameters with HL-LHC statistics and upgraded detectors</a:t>
            </a:r>
          </a:p>
          <a:p>
            <a:pPr marL="214305" indent="-214305">
              <a:buFont typeface="Wingdings" pitchFamily="2" charset="2"/>
              <a:buChar char="à"/>
            </a:pPr>
            <a:r>
              <a:rPr lang="en-GB" sz="1600" dirty="0">
                <a:sym typeface="Wingdings" pitchFamily="2" charset="2"/>
              </a:rPr>
              <a:t>Complementary measurements from Belle-2 in </a:t>
            </a:r>
            <a:r>
              <a:rPr lang="en-GB" sz="1600" dirty="0" err="1">
                <a:sym typeface="Wingdings" pitchFamily="2" charset="2"/>
              </a:rPr>
              <a:t>ee</a:t>
            </a:r>
            <a:r>
              <a:rPr lang="en-GB" sz="1600" dirty="0">
                <a:sym typeface="Wingdings" pitchFamily="2" charset="2"/>
              </a:rPr>
              <a:t> collisions</a:t>
            </a:r>
          </a:p>
          <a:p>
            <a:pPr marL="214305" indent="-214305">
              <a:buFont typeface="Wingdings" pitchFamily="2" charset="2"/>
              <a:buChar char="à"/>
            </a:pPr>
            <a:r>
              <a:rPr lang="en-GB" sz="1600" dirty="0"/>
              <a:t>Coherence tests of SM </a:t>
            </a:r>
          </a:p>
          <a:p>
            <a:pPr marL="214305" indent="-214305">
              <a:buFont typeface="Wingdings" pitchFamily="2" charset="2"/>
              <a:buChar char="à"/>
            </a:pPr>
            <a:endParaRPr lang="en-GB" sz="1600" dirty="0"/>
          </a:p>
          <a:p>
            <a:endParaRPr lang="en-GB" sz="1600" dirty="0"/>
          </a:p>
        </p:txBody>
      </p:sp>
      <p:pic>
        <p:nvPicPr>
          <p:cNvPr id="12" name="Picture 1" descr="page12image63660160">
            <a:extLst>
              <a:ext uri="{FF2B5EF4-FFF2-40B4-BE49-F238E27FC236}">
                <a16:creationId xmlns:a16="http://schemas.microsoft.com/office/drawing/2014/main" id="{CBF7B1AA-C663-A54C-A55E-6AF5A84ED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1" y="656369"/>
            <a:ext cx="3360763" cy="50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4C71073-E948-8246-B39B-97A0FFDCA341}"/>
              </a:ext>
            </a:extLst>
          </p:cNvPr>
          <p:cNvSpPr txBox="1"/>
          <p:nvPr/>
        </p:nvSpPr>
        <p:spPr>
          <a:xfrm>
            <a:off x="1755772" y="818752"/>
            <a:ext cx="627061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" b="1" dirty="0"/>
              <a:t>2018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88CD43D-3B1A-2141-A770-DB9211D7CC03}"/>
              </a:ext>
            </a:extLst>
          </p:cNvPr>
          <p:cNvSpPr txBox="1"/>
          <p:nvPr/>
        </p:nvSpPr>
        <p:spPr>
          <a:xfrm>
            <a:off x="1922457" y="2493043"/>
            <a:ext cx="460376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" b="1" dirty="0"/>
              <a:t>LHC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DA57078-6792-2A46-B497-6DEB4BCCC7BF}"/>
              </a:ext>
            </a:extLst>
          </p:cNvPr>
          <p:cNvSpPr txBox="1"/>
          <p:nvPr/>
        </p:nvSpPr>
        <p:spPr>
          <a:xfrm>
            <a:off x="1755772" y="3779302"/>
            <a:ext cx="698631" cy="26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26" b="1" dirty="0"/>
              <a:t>HL-LHC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FBDE3BD-F9F6-18B7-7AEB-B2C94C681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" b="3432"/>
          <a:stretch/>
        </p:blipFill>
        <p:spPr>
          <a:xfrm>
            <a:off x="3291793" y="2994748"/>
            <a:ext cx="3008400" cy="270463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9284290-D31E-4C9C-602E-D73C9D52C9CC}"/>
              </a:ext>
            </a:extLst>
          </p:cNvPr>
          <p:cNvSpPr txBox="1"/>
          <p:nvPr/>
        </p:nvSpPr>
        <p:spPr>
          <a:xfrm>
            <a:off x="6012160" y="3192904"/>
            <a:ext cx="313184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FCC-</a:t>
            </a:r>
            <a:r>
              <a:rPr lang="en-GB" sz="1600" dirty="0" err="1"/>
              <a:t>ee</a:t>
            </a:r>
            <a:r>
              <a:rPr lang="en-GB" sz="1600" dirty="0"/>
              <a:t>: boosted b-production at the Z-peak</a:t>
            </a:r>
          </a:p>
          <a:p>
            <a:r>
              <a:rPr lang="en-GB" sz="1600" dirty="0">
                <a:sym typeface="Wingdings" pitchFamily="2" charset="2"/>
              </a:rPr>
              <a:t> at least </a:t>
            </a:r>
            <a:r>
              <a:rPr lang="en-GB" sz="1600" dirty="0"/>
              <a:t>5 10</a:t>
            </a:r>
            <a:r>
              <a:rPr lang="en-GB" sz="1600" baseline="30000" dirty="0"/>
              <a:t>12</a:t>
            </a:r>
            <a:r>
              <a:rPr lang="en-GB" sz="1600" dirty="0"/>
              <a:t> Z decays needed </a:t>
            </a:r>
          </a:p>
          <a:p>
            <a:r>
              <a:rPr lang="en-GB" sz="1600" dirty="0"/>
              <a:t>~15 times Belle II anticipated statistics</a:t>
            </a:r>
            <a:br>
              <a:rPr lang="en-GB" sz="1600" dirty="0"/>
            </a:br>
            <a:r>
              <a:rPr lang="en-GB" sz="1600" dirty="0"/>
              <a:t>• All species of </a:t>
            </a:r>
            <a:r>
              <a:rPr lang="en-GB" sz="1600" i="1" dirty="0"/>
              <a:t>b</a:t>
            </a:r>
            <a:r>
              <a:rPr lang="en-GB" sz="1600" dirty="0"/>
              <a:t>-hadrons are produced</a:t>
            </a:r>
          </a:p>
          <a:p>
            <a:r>
              <a:rPr lang="en-GB" sz="1600" b="1" dirty="0">
                <a:solidFill>
                  <a:srgbClr val="FF0000"/>
                </a:solidFill>
                <a:sym typeface="Wingdings" pitchFamily="2" charset="2"/>
              </a:rPr>
              <a:t> Constraints on limits on new Physics up to 20 </a:t>
            </a:r>
            <a:r>
              <a:rPr lang="en-GB" sz="1600" b="1" dirty="0" err="1">
                <a:solidFill>
                  <a:srgbClr val="FF0000"/>
                </a:solidFill>
                <a:sym typeface="Wingdings" pitchFamily="2" charset="2"/>
              </a:rPr>
              <a:t>TeV</a:t>
            </a:r>
            <a:br>
              <a:rPr lang="fr-FR" sz="1600" dirty="0"/>
            </a:br>
            <a:endParaRPr lang="fr-FR" sz="1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03EAD02-C511-6769-E2E5-718171AE2A5B}"/>
              </a:ext>
            </a:extLst>
          </p:cNvPr>
          <p:cNvSpPr txBox="1"/>
          <p:nvPr/>
        </p:nvSpPr>
        <p:spPr>
          <a:xfrm>
            <a:off x="5237500" y="5089748"/>
            <a:ext cx="10386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S. </a:t>
            </a:r>
            <a:r>
              <a:rPr lang="en-GB" sz="900" dirty="0" err="1"/>
              <a:t>Monteil</a:t>
            </a:r>
            <a:endParaRPr lang="en-GB" sz="900" dirty="0"/>
          </a:p>
        </p:txBody>
      </p:sp>
      <p:pic>
        <p:nvPicPr>
          <p:cNvPr id="2049" name="Picture 1" descr="page8image709705472">
            <a:extLst>
              <a:ext uri="{FF2B5EF4-FFF2-40B4-BE49-F238E27FC236}">
                <a16:creationId xmlns:a16="http://schemas.microsoft.com/office/drawing/2014/main" id="{6E1EADE6-F445-F06D-043D-BD2ABD6E7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9100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414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C3A923-2D66-BFFD-48DF-113494DA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304" y="0"/>
            <a:ext cx="4595696" cy="50558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</a:rPr>
              <a:t>2020 European Strategy for Particle Physics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CFFF18-3DC3-90C6-B2CE-152926D91C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 t="114" r="8177" b="1082"/>
          <a:stretch/>
        </p:blipFill>
        <p:spPr>
          <a:xfrm>
            <a:off x="0" y="-29324"/>
            <a:ext cx="3563888" cy="568207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FAE969F-7030-EE6B-DC7A-FB5F1D03F7FE}"/>
              </a:ext>
            </a:extLst>
          </p:cNvPr>
          <p:cNvSpPr txBox="1"/>
          <p:nvPr/>
        </p:nvSpPr>
        <p:spPr>
          <a:xfrm>
            <a:off x="3563889" y="2316014"/>
            <a:ext cx="535769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b="1" dirty="0">
                <a:solidFill>
                  <a:srgbClr val="E75112"/>
                </a:solidFill>
                <a:latin typeface="Helvetica" pitchFamily="2" charset="0"/>
              </a:rPr>
              <a:t>An electron-positron Higgs factory is the highest-priority next collider. For the longer term, the European particle physics community has the ambition to operate a proton- proton collider at the highest achievable energy. Accomplishing these compelling goals will require innovation and cutting-edge technology.</a:t>
            </a:r>
          </a:p>
          <a:p>
            <a:pPr algn="just"/>
            <a:endParaRPr lang="en-GB" sz="1400" dirty="0">
              <a:solidFill>
                <a:srgbClr val="FF0000"/>
              </a:solidFill>
              <a:latin typeface="Helvetica" pitchFamily="2" charset="0"/>
            </a:endParaRPr>
          </a:p>
          <a:p>
            <a:pPr algn="just"/>
            <a:r>
              <a:rPr lang="en-GB" sz="1400" i="1" dirty="0">
                <a:solidFill>
                  <a:srgbClr val="E75112"/>
                </a:solidFill>
              </a:rPr>
              <a:t>Europe, together with its international partners, should investigate the technical and financial feasibility of a future hadron collider at CERN with a centre-of-mass energy of at least 100 </a:t>
            </a:r>
            <a:r>
              <a:rPr lang="en-GB" sz="1400" i="1" dirty="0" err="1">
                <a:solidFill>
                  <a:srgbClr val="E75112"/>
                </a:solidFill>
              </a:rPr>
              <a:t>TeV</a:t>
            </a:r>
            <a:r>
              <a:rPr lang="en-GB" sz="1400" i="1" dirty="0">
                <a:solidFill>
                  <a:srgbClr val="E75112"/>
                </a:solidFill>
              </a:rPr>
              <a:t> and with an electron-positron Higgs and electroweak factory as a possible first stage. Such a feasibility study of the colliders and related infrastructure should be established as a global endeavour and be completed on the timescale of the next Strategy update.</a:t>
            </a:r>
            <a:endParaRPr lang="en-GB" sz="1600" dirty="0">
              <a:solidFill>
                <a:srgbClr val="E75112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D852C2C-44EF-60BC-476C-B10A17AEC925}"/>
              </a:ext>
            </a:extLst>
          </p:cNvPr>
          <p:cNvSpPr txBox="1"/>
          <p:nvPr/>
        </p:nvSpPr>
        <p:spPr>
          <a:xfrm>
            <a:off x="3563888" y="544688"/>
            <a:ext cx="5357697" cy="17774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est. </a:t>
            </a:r>
            <a:r>
              <a:rPr lang="en-GB" sz="1600" b="1" dirty="0"/>
              <a:t>2005</a:t>
            </a:r>
            <a:r>
              <a:rPr lang="en-GB" sz="1600" dirty="0"/>
              <a:t>:  updated every 5-7 years by the CERN Council:</a:t>
            </a:r>
          </a:p>
          <a:p>
            <a:pPr marL="342900" indent="-342900">
              <a:buFontTx/>
              <a:buChar char="-"/>
            </a:pPr>
            <a:r>
              <a:rPr lang="en-GB" sz="1600" b="1" dirty="0"/>
              <a:t>bottom-up</a:t>
            </a:r>
            <a:r>
              <a:rPr lang="en-GB" sz="1600" dirty="0"/>
              <a:t> process with about 160 contributions received and discussed during an Open Symposium 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GB" sz="1600" dirty="0">
                <a:sym typeface="Wingdings" pitchFamily="2" charset="2"/>
              </a:rPr>
              <a:t>Produced a 200 page briefing book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“</a:t>
            </a:r>
            <a:r>
              <a:rPr lang="en-GB" sz="1600" b="1" dirty="0" err="1"/>
              <a:t>topish</a:t>
            </a:r>
            <a:r>
              <a:rPr lang="en-GB" sz="1600" b="1" dirty="0"/>
              <a:t>-down”: </a:t>
            </a:r>
            <a:r>
              <a:rPr lang="en-GB" sz="1600" dirty="0"/>
              <a:t>delegates from all European Member States of CERN formulate the strategy 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45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036932F-9CDF-9F4C-8443-57A4F70181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CD5365-75A7-D945-BAB0-4DDEC980A982}" type="datetime1">
              <a:rPr lang="fr-FR" smtClean="0"/>
              <a:t>02/06/2022</a:t>
            </a:fld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0F07CE-2134-0645-9E7A-2A1A7E1D49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92347" y="5377813"/>
            <a:ext cx="600000" cy="300000"/>
          </a:xfrm>
        </p:spPr>
        <p:txBody>
          <a:bodyPr/>
          <a:lstStyle/>
          <a:p>
            <a:fld id="{CF4668DC-857F-487D-BFFA-8C0CA5037977}" type="slidenum">
              <a:rPr lang="fr-BE" smtClean="0">
                <a:solidFill>
                  <a:schemeClr val="tx1"/>
                </a:solidFill>
              </a:rPr>
              <a:t>29</a:t>
            </a:fld>
            <a:endParaRPr lang="fr-BE">
              <a:solidFill>
                <a:schemeClr val="tx1"/>
              </a:solidFill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3A0B57E-17AA-8041-B5CB-D46FB0FB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7620000" cy="57724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Lepton-Flavour Universality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FE9BC3-F884-7A4F-86B8-3CFEA2A48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7" y="646812"/>
            <a:ext cx="3346575" cy="231869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C984234-AC60-C540-B56A-91082A43B5A5}"/>
              </a:ext>
            </a:extLst>
          </p:cNvPr>
          <p:cNvSpPr txBox="1"/>
          <p:nvPr/>
        </p:nvSpPr>
        <p:spPr>
          <a:xfrm>
            <a:off x="3672657" y="586541"/>
            <a:ext cx="5471343" cy="2800767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en-GB" sz="1600" dirty="0"/>
              <a:t>- In the Standard Model all three lepton families should behave the same in electroweak decays, but…</a:t>
            </a:r>
          </a:p>
          <a:p>
            <a:r>
              <a:rPr lang="en-GB" sz="1600" dirty="0"/>
              <a:t>Measurements from </a:t>
            </a:r>
            <a:r>
              <a:rPr lang="en-GB" sz="1600" dirty="0" err="1"/>
              <a:t>LHCb</a:t>
            </a:r>
            <a:r>
              <a:rPr lang="en-GB" sz="1600" dirty="0"/>
              <a:t> confirms deviations observed!</a:t>
            </a:r>
          </a:p>
          <a:p>
            <a:endParaRPr lang="en-GB" sz="1600" dirty="0"/>
          </a:p>
          <a:p>
            <a:r>
              <a:rPr lang="en-GB" sz="1600" b="1" dirty="0"/>
              <a:t>Lepton-flavour universality measurement through the ratio  </a:t>
            </a:r>
            <a:endParaRPr lang="en-GB" sz="1600" dirty="0"/>
          </a:p>
          <a:p>
            <a:r>
              <a:rPr lang="en-GB" sz="1600" dirty="0"/>
              <a:t>R</a:t>
            </a:r>
            <a:r>
              <a:rPr lang="en-GB" sz="1600" baseline="-25000" dirty="0"/>
              <a:t>K</a:t>
            </a:r>
            <a:r>
              <a:rPr lang="en-GB" sz="1600" dirty="0"/>
              <a:t> = BR(B(</a:t>
            </a:r>
            <a:r>
              <a:rPr lang="en-GB" sz="1600" dirty="0" err="1"/>
              <a:t>ub</a:t>
            </a:r>
            <a:r>
              <a:rPr lang="en-GB" sz="1600" dirty="0"/>
              <a:t>)</a:t>
            </a:r>
            <a:r>
              <a:rPr lang="en-GB" sz="1600" baseline="30000" dirty="0"/>
              <a:t>+</a:t>
            </a:r>
            <a:r>
              <a:rPr lang="en-GB" sz="1600" dirty="0"/>
              <a:t>→K(us)</a:t>
            </a:r>
            <a:r>
              <a:rPr lang="en-GB" sz="1600" baseline="30000" dirty="0"/>
              <a:t>+</a:t>
            </a:r>
            <a:r>
              <a:rPr lang="en-GB" sz="1600" dirty="0" err="1"/>
              <a:t>μ</a:t>
            </a:r>
            <a:r>
              <a:rPr lang="en-GB" sz="1600" baseline="30000" dirty="0" err="1"/>
              <a:t>+</a:t>
            </a:r>
            <a:r>
              <a:rPr lang="en-GB" sz="1600" dirty="0" err="1"/>
              <a:t>μ</a:t>
            </a:r>
            <a:r>
              <a:rPr lang="en-GB" sz="1600" baseline="30000" dirty="0"/>
              <a:t>–</a:t>
            </a:r>
            <a:r>
              <a:rPr lang="en-GB" sz="1600" dirty="0"/>
              <a:t>)/BR(B</a:t>
            </a:r>
            <a:r>
              <a:rPr lang="en-GB" sz="1600" baseline="30000" dirty="0"/>
              <a:t>+</a:t>
            </a:r>
            <a:r>
              <a:rPr lang="en-GB" sz="1600" dirty="0"/>
              <a:t>→</a:t>
            </a:r>
            <a:r>
              <a:rPr lang="en-GB" sz="1600" dirty="0" err="1"/>
              <a:t>K</a:t>
            </a:r>
            <a:r>
              <a:rPr lang="en-GB" sz="1600" baseline="30000" dirty="0" err="1"/>
              <a:t>+</a:t>
            </a:r>
            <a:r>
              <a:rPr lang="en-GB" sz="1600" dirty="0" err="1"/>
              <a:t>e</a:t>
            </a:r>
            <a:r>
              <a:rPr lang="en-GB" sz="1600" baseline="30000" dirty="0" err="1"/>
              <a:t>+</a:t>
            </a:r>
            <a:r>
              <a:rPr lang="en-GB" sz="1600" dirty="0" err="1"/>
              <a:t>e</a:t>
            </a:r>
            <a:r>
              <a:rPr lang="en-GB" sz="1600" baseline="30000" dirty="0"/>
              <a:t>–</a:t>
            </a:r>
            <a:r>
              <a:rPr lang="en-GB" sz="1600" dirty="0"/>
              <a:t>) </a:t>
            </a:r>
          </a:p>
          <a:p>
            <a:r>
              <a:rPr lang="en-GB" sz="1600" dirty="0"/>
              <a:t>      = 0.846</a:t>
            </a:r>
            <a:r>
              <a:rPr lang="en-GB" sz="1600" baseline="30000" dirty="0"/>
              <a:t>+0.042</a:t>
            </a:r>
            <a:r>
              <a:rPr lang="en-GB" sz="1600" baseline="-25000" dirty="0"/>
              <a:t>-0.039 </a:t>
            </a:r>
            <a:r>
              <a:rPr lang="en-GB" sz="1600" dirty="0"/>
              <a:t>(stat.) </a:t>
            </a:r>
            <a:r>
              <a:rPr lang="en-GB" sz="1600" baseline="30000" dirty="0"/>
              <a:t>+0.013</a:t>
            </a:r>
            <a:r>
              <a:rPr lang="en-GB" sz="1600" baseline="-25000" dirty="0"/>
              <a:t>-0.012</a:t>
            </a:r>
            <a:r>
              <a:rPr lang="en-GB" sz="1600" dirty="0"/>
              <a:t> (syst.)</a:t>
            </a:r>
          </a:p>
          <a:p>
            <a:r>
              <a:rPr lang="en-GB" sz="1600" dirty="0"/>
              <a:t>SM prediction: R</a:t>
            </a:r>
            <a:r>
              <a:rPr lang="en-GB" sz="1600" baseline="-25000" dirty="0"/>
              <a:t>K</a:t>
            </a:r>
            <a:r>
              <a:rPr lang="en-GB" sz="1600" dirty="0"/>
              <a:t>=1</a:t>
            </a:r>
            <a:r>
              <a:rPr lang="fr-FR" sz="1600" dirty="0"/>
              <a:t>± O(10</a:t>
            </a:r>
            <a:r>
              <a:rPr lang="fr-FR" sz="1600" baseline="30000" dirty="0"/>
              <a:t>-4</a:t>
            </a:r>
            <a:r>
              <a:rPr lang="fr-FR" sz="1600" dirty="0"/>
              <a:t>)[QCD] ± O(10</a:t>
            </a:r>
            <a:r>
              <a:rPr lang="fr-FR" sz="1600" baseline="30000" dirty="0"/>
              <a:t>-2</a:t>
            </a:r>
            <a:r>
              <a:rPr lang="fr-FR" sz="1600" dirty="0"/>
              <a:t>)[QED] </a:t>
            </a:r>
            <a:endParaRPr lang="en-GB" sz="1600" dirty="0"/>
          </a:p>
          <a:p>
            <a:pPr marL="214305" indent="-214305">
              <a:buFont typeface="Wingdings" pitchFamily="2" charset="2"/>
              <a:buChar char="è"/>
            </a:pPr>
            <a:r>
              <a:rPr lang="en-GB" sz="1600" dirty="0">
                <a:sym typeface="Wingdings" pitchFamily="2" charset="2"/>
              </a:rPr>
              <a:t> 3.1</a:t>
            </a:r>
            <a:r>
              <a:rPr lang="en-GB" sz="1600" dirty="0">
                <a:latin typeface="Symbol" pitchFamily="2" charset="2"/>
                <a:sym typeface="Wingdings" pitchFamily="2" charset="2"/>
              </a:rPr>
              <a:t> s </a:t>
            </a:r>
            <a:r>
              <a:rPr lang="en-GB" sz="1600" dirty="0">
                <a:sym typeface="Wingdings" pitchFamily="2" charset="2"/>
              </a:rPr>
              <a:t>evidence for LFV</a:t>
            </a:r>
          </a:p>
          <a:p>
            <a:r>
              <a:rPr lang="en-GB" sz="1600" dirty="0">
                <a:sym typeface="Wingdings" pitchFamily="2" charset="2"/>
              </a:rPr>
              <a:t> Measurement with upgraded detector and higher statistics to come in new LHC Run and Belle-II</a:t>
            </a:r>
          </a:p>
        </p:txBody>
      </p:sp>
      <p:pic>
        <p:nvPicPr>
          <p:cNvPr id="3073" name="Picture 1" descr="page9image605624624">
            <a:extLst>
              <a:ext uri="{FF2B5EF4-FFF2-40B4-BE49-F238E27FC236}">
                <a16:creationId xmlns:a16="http://schemas.microsoft.com/office/drawing/2014/main" id="{3378363F-D5D0-629D-F7DB-65BD18A70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7" y="3015140"/>
            <a:ext cx="2660885" cy="269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C6F1499-6A64-C40A-BA73-C3768B185010}"/>
              </a:ext>
            </a:extLst>
          </p:cNvPr>
          <p:cNvSpPr txBox="1"/>
          <p:nvPr/>
        </p:nvSpPr>
        <p:spPr>
          <a:xfrm>
            <a:off x="3104862" y="3473193"/>
            <a:ext cx="6080864" cy="199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Lepton flavour Universality from </a:t>
            </a:r>
            <a:r>
              <a:rPr lang="en-GB" sz="1600" i="1" dirty="0" err="1"/>
              <a:t>τ</a:t>
            </a:r>
            <a:r>
              <a:rPr lang="en-GB" sz="1600" i="1" dirty="0"/>
              <a:t> </a:t>
            </a:r>
            <a:r>
              <a:rPr lang="en-GB" sz="1600" dirty="0"/>
              <a:t>decays: </a:t>
            </a:r>
          </a:p>
          <a:p>
            <a:r>
              <a:rPr lang="en-GB" sz="1600" dirty="0"/>
              <a:t>Branching-faction into electrons depend on the </a:t>
            </a:r>
            <a:r>
              <a:rPr lang="en-GB" sz="1600" i="1" dirty="0" err="1"/>
              <a:t>τ</a:t>
            </a:r>
            <a:r>
              <a:rPr lang="en-GB" sz="1600" dirty="0"/>
              <a:t>-mass</a:t>
            </a:r>
          </a:p>
          <a:p>
            <a:endParaRPr lang="en-GB" sz="1600" dirty="0"/>
          </a:p>
          <a:p>
            <a:r>
              <a:rPr lang="en-GB" sz="1600" b="1" dirty="0">
                <a:solidFill>
                  <a:srgbClr val="FF0000"/>
                </a:solidFill>
              </a:rPr>
              <a:t>Current measurement show tensions </a:t>
            </a:r>
          </a:p>
          <a:p>
            <a:r>
              <a:rPr lang="en-GB" sz="16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GB" sz="1600" b="1" dirty="0">
                <a:solidFill>
                  <a:srgbClr val="FF0000"/>
                </a:solidFill>
              </a:rPr>
              <a:t> FCC-</a:t>
            </a:r>
            <a:r>
              <a:rPr lang="en-GB" sz="1600" b="1" dirty="0" err="1">
                <a:solidFill>
                  <a:srgbClr val="FF0000"/>
                </a:solidFill>
              </a:rPr>
              <a:t>ee</a:t>
            </a:r>
            <a:r>
              <a:rPr lang="en-GB" sz="1600" b="1" dirty="0">
                <a:solidFill>
                  <a:srgbClr val="FF0000"/>
                </a:solidFill>
              </a:rPr>
              <a:t> increases precision by a factor 10</a:t>
            </a:r>
          </a:p>
          <a:p>
            <a:endParaRPr lang="en-GB" dirty="0">
              <a:sym typeface="Wingdings" pitchFamily="2" charset="2"/>
            </a:endParaRPr>
          </a:p>
          <a:p>
            <a:r>
              <a:rPr lang="en-GB" sz="1400" dirty="0">
                <a:sym typeface="Wingdings" pitchFamily="2" charset="2"/>
              </a:rPr>
              <a:t>Lepton flavour violation in Z-decays </a:t>
            </a:r>
            <a:r>
              <a:rPr lang="en-GB" sz="1400" dirty="0"/>
              <a:t>typically &lt; 10</a:t>
            </a:r>
            <a:r>
              <a:rPr lang="en-GB" sz="1400" baseline="30000" dirty="0"/>
              <a:t>-50 </a:t>
            </a:r>
            <a:r>
              <a:rPr lang="en-GB" sz="1400" dirty="0"/>
              <a:t>in the Standard Model</a:t>
            </a:r>
          </a:p>
          <a:p>
            <a:r>
              <a:rPr lang="en-GB" sz="16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GB" sz="1600" b="1" dirty="0">
                <a:solidFill>
                  <a:srgbClr val="FF0000"/>
                </a:solidFill>
              </a:rPr>
              <a:t> Z-statistics at </a:t>
            </a:r>
            <a:r>
              <a:rPr lang="en-GB" sz="1600" b="1" dirty="0" err="1">
                <a:solidFill>
                  <a:srgbClr val="FF0000"/>
                </a:solidFill>
              </a:rPr>
              <a:t>FCCee</a:t>
            </a:r>
            <a:r>
              <a:rPr lang="en-GB" sz="1600" b="1" dirty="0">
                <a:solidFill>
                  <a:srgbClr val="FF0000"/>
                </a:solidFill>
              </a:rPr>
              <a:t> pushes sensitivity by 3 orders of magnitude</a:t>
            </a:r>
          </a:p>
        </p:txBody>
      </p:sp>
    </p:spTree>
    <p:extLst>
      <p:ext uri="{BB962C8B-B14F-4D97-AF65-F5344CB8AC3E}">
        <p14:creationId xmlns:p14="http://schemas.microsoft.com/office/powerpoint/2010/main" val="1898711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9D9085-C4C6-AEEB-1816-87DD16B83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Neutrinos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781BE1-28F1-028C-31B5-08240CC61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25252"/>
            <a:ext cx="5613846" cy="1293242"/>
          </a:xfrm>
          <a:prstGeom prst="rect">
            <a:avLst/>
          </a:prstGeom>
        </p:spPr>
      </p:pic>
      <p:pic>
        <p:nvPicPr>
          <p:cNvPr id="1025" name="Picture 1" descr="page12image48482752">
            <a:extLst>
              <a:ext uri="{FF2B5EF4-FFF2-40B4-BE49-F238E27FC236}">
                <a16:creationId xmlns:a16="http://schemas.microsoft.com/office/drawing/2014/main" id="{7873CB0A-72C9-46AF-F63E-75BB9D0FB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63027"/>
            <a:ext cx="2476691" cy="28702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42ADC0-5CD3-5196-1EF9-24CADCE8CFEF}"/>
              </a:ext>
            </a:extLst>
          </p:cNvPr>
          <p:cNvSpPr txBox="1"/>
          <p:nvPr/>
        </p:nvSpPr>
        <p:spPr>
          <a:xfrm>
            <a:off x="5544443" y="671708"/>
            <a:ext cx="3618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Standard Model: </a:t>
            </a:r>
          </a:p>
          <a:p>
            <a:r>
              <a:rPr lang="en-GB" sz="1800" dirty="0"/>
              <a:t>no right handed neutrinos !</a:t>
            </a:r>
          </a:p>
          <a:p>
            <a:r>
              <a:rPr lang="en-GB" sz="1800" dirty="0"/>
              <a:t>1998 discovery of Neutrino oscillations </a:t>
            </a:r>
            <a:r>
              <a:rPr lang="en-GB" sz="1800" dirty="0">
                <a:sym typeface="Wingdings" pitchFamily="2" charset="2"/>
              </a:rPr>
              <a:t> </a:t>
            </a:r>
            <a:r>
              <a:rPr lang="en-GB" sz="1800" dirty="0"/>
              <a:t>neutrinos have a mass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BE3910-B983-E333-F358-96FAA55E32C4}"/>
              </a:ext>
            </a:extLst>
          </p:cNvPr>
          <p:cNvSpPr txBox="1"/>
          <p:nvPr/>
        </p:nvSpPr>
        <p:spPr>
          <a:xfrm>
            <a:off x="0" y="1921396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sz="1800" dirty="0">
                <a:sym typeface="Wingdings" pitchFamily="2" charset="2"/>
              </a:rPr>
              <a:t>if neutrinos acquire mass through the Higgs mechanism, right handed neutrinos should exist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sz="1800" dirty="0">
                <a:sym typeface="Wingdings" pitchFamily="2" charset="2"/>
              </a:rPr>
              <a:t>“See-saw’” mechanism: right-handed neutrinos could be very heavy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sz="1800" dirty="0">
                <a:sym typeface="Wingdings" pitchFamily="2" charset="2"/>
              </a:rPr>
              <a:t>Could explain Matter-Antimatter Asymmetry through “</a:t>
            </a:r>
            <a:r>
              <a:rPr lang="en-GB" sz="1800" dirty="0" err="1">
                <a:sym typeface="Wingdings" pitchFamily="2" charset="2"/>
              </a:rPr>
              <a:t>leptogenesis</a:t>
            </a:r>
            <a:r>
              <a:rPr lang="en-GB" sz="1800" dirty="0">
                <a:sym typeface="Wingdings" pitchFamily="2" charset="2"/>
              </a:rPr>
              <a:t>” </a:t>
            </a:r>
          </a:p>
        </p:txBody>
      </p:sp>
      <p:pic>
        <p:nvPicPr>
          <p:cNvPr id="1026" name="Picture 2" descr="page10image131647456">
            <a:extLst>
              <a:ext uri="{FF2B5EF4-FFF2-40B4-BE49-F238E27FC236}">
                <a16:creationId xmlns:a16="http://schemas.microsoft.com/office/drawing/2014/main" id="{5D9B76B6-D6DB-5E7A-FAC3-573038AC4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1999" r="-1498"/>
          <a:stretch/>
        </p:blipFill>
        <p:spPr bwMode="auto">
          <a:xfrm flipH="1">
            <a:off x="7164288" y="2326718"/>
            <a:ext cx="1462238" cy="5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CAB6E0C7-30BF-B305-4342-E01B2217DCC9}"/>
              </a:ext>
            </a:extLst>
          </p:cNvPr>
          <p:cNvSpPr/>
          <p:nvPr/>
        </p:nvSpPr>
        <p:spPr>
          <a:xfrm>
            <a:off x="2555776" y="2894085"/>
            <a:ext cx="361429" cy="755503"/>
          </a:xfrm>
          <a:prstGeom prst="rightBrace">
            <a:avLst>
              <a:gd name="adj1" fmla="val 3995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67F19EC-094E-21C8-7152-9444BDB410E9}"/>
              </a:ext>
            </a:extLst>
          </p:cNvPr>
          <p:cNvSpPr txBox="1"/>
          <p:nvPr/>
        </p:nvSpPr>
        <p:spPr>
          <a:xfrm>
            <a:off x="2958512" y="2844726"/>
            <a:ext cx="2259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If mass &gt; 140 MeV: for matter anti-matter asymmetry</a:t>
            </a:r>
          </a:p>
        </p:txBody>
      </p: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39097FFE-0647-6031-0348-A9AC3C126AEB}"/>
              </a:ext>
            </a:extLst>
          </p:cNvPr>
          <p:cNvSpPr/>
          <p:nvPr/>
        </p:nvSpPr>
        <p:spPr>
          <a:xfrm>
            <a:off x="2554635" y="4081636"/>
            <a:ext cx="361429" cy="360544"/>
          </a:xfrm>
          <a:prstGeom prst="rightBrace">
            <a:avLst>
              <a:gd name="adj1" fmla="val 18900"/>
              <a:gd name="adj2" fmla="val 5352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AFF241C-5A19-0F3A-4F7F-2922AB9593CF}"/>
              </a:ext>
            </a:extLst>
          </p:cNvPr>
          <p:cNvSpPr txBox="1"/>
          <p:nvPr/>
        </p:nvSpPr>
        <p:spPr>
          <a:xfrm>
            <a:off x="2958512" y="3882664"/>
            <a:ext cx="1830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Constraint:  </a:t>
            </a:r>
          </a:p>
          <a:p>
            <a:r>
              <a:rPr lang="en-GB" sz="1800" dirty="0"/>
              <a:t>mass = 1-50 keV</a:t>
            </a:r>
          </a:p>
          <a:p>
            <a:r>
              <a:rPr lang="en-GB" sz="1800" dirty="0"/>
              <a:t>Search through: N </a:t>
            </a:r>
            <a:r>
              <a:rPr lang="en-GB" sz="1800" dirty="0">
                <a:sym typeface="Wingdings" pitchFamily="2" charset="2"/>
              </a:rPr>
              <a:t> </a:t>
            </a:r>
            <a:r>
              <a:rPr lang="en-GB" sz="1800" dirty="0">
                <a:latin typeface="Symbol" pitchFamily="2" charset="2"/>
              </a:rPr>
              <a:t>ng</a:t>
            </a:r>
            <a:r>
              <a:rPr lang="en-GB" sz="1800" dirty="0"/>
              <a:t> ongoing</a:t>
            </a:r>
            <a:endParaRPr lang="en-GB" sz="1800" dirty="0">
              <a:latin typeface="Symbol" pitchFamily="2" charset="2"/>
            </a:endParaRPr>
          </a:p>
        </p:txBody>
      </p:sp>
      <p:pic>
        <p:nvPicPr>
          <p:cNvPr id="1027" name="Picture 3" descr="page13image47371760">
            <a:extLst>
              <a:ext uri="{FF2B5EF4-FFF2-40B4-BE49-F238E27FC236}">
                <a16:creationId xmlns:a16="http://schemas.microsoft.com/office/drawing/2014/main" id="{FAFD4D07-50ED-C520-EE73-552DAFEED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306" y="3103535"/>
            <a:ext cx="2017853" cy="102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9ED6D8C-95E5-4216-9912-A64E471435F6}"/>
              </a:ext>
            </a:extLst>
          </p:cNvPr>
          <p:cNvSpPr txBox="1"/>
          <p:nvPr/>
        </p:nvSpPr>
        <p:spPr>
          <a:xfrm>
            <a:off x="4809692" y="4157480"/>
            <a:ext cx="4332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E75112"/>
                </a:solidFill>
                <a:sym typeface="Wingdings" pitchFamily="2" charset="2"/>
              </a:rPr>
              <a:t></a:t>
            </a:r>
            <a:r>
              <a:rPr lang="en-GB" sz="2000" b="1" dirty="0">
                <a:solidFill>
                  <a:srgbClr val="E75112"/>
                </a:solidFill>
              </a:rPr>
              <a:t>Pairs of left- and right-handed neutrinos can be produced at FCC-</a:t>
            </a:r>
            <a:r>
              <a:rPr lang="en-GB" sz="2000" b="1" dirty="0" err="1">
                <a:solidFill>
                  <a:srgbClr val="E75112"/>
                </a:solidFill>
              </a:rPr>
              <a:t>ee</a:t>
            </a:r>
            <a:r>
              <a:rPr lang="en-GB" sz="2000" b="1" dirty="0">
                <a:solidFill>
                  <a:srgbClr val="E75112"/>
                </a:solidFill>
              </a:rPr>
              <a:t>!</a:t>
            </a:r>
          </a:p>
          <a:p>
            <a:r>
              <a:rPr lang="en-GB" sz="2000" b="1" dirty="0">
                <a:solidFill>
                  <a:srgbClr val="E75112"/>
                </a:solidFill>
              </a:rPr>
              <a:t>Sensitivity FCC‐</a:t>
            </a:r>
            <a:r>
              <a:rPr lang="en-GB" sz="2000" b="1" dirty="0" err="1">
                <a:solidFill>
                  <a:srgbClr val="E75112"/>
                </a:solidFill>
              </a:rPr>
              <a:t>ee</a:t>
            </a:r>
            <a:r>
              <a:rPr lang="en-GB" sz="2000" b="1" dirty="0">
                <a:solidFill>
                  <a:srgbClr val="E75112"/>
                </a:solidFill>
              </a:rPr>
              <a:t> : </a:t>
            </a:r>
          </a:p>
          <a:p>
            <a:r>
              <a:rPr lang="en-GB" sz="2000" b="1" dirty="0">
                <a:solidFill>
                  <a:srgbClr val="E75112"/>
                </a:solidFill>
              </a:rPr>
              <a:t>8 orders of magnitude higher than LEP!</a:t>
            </a:r>
          </a:p>
        </p:txBody>
      </p:sp>
    </p:spTree>
    <p:extLst>
      <p:ext uri="{BB962C8B-B14F-4D97-AF65-F5344CB8AC3E}">
        <p14:creationId xmlns:p14="http://schemas.microsoft.com/office/powerpoint/2010/main" val="112348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EBF22A-C6E9-D541-B3F0-394C83AB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678" y="0"/>
            <a:ext cx="5014810" cy="577247"/>
          </a:xfrm>
        </p:spPr>
        <p:txBody>
          <a:bodyPr>
            <a:normAutofit/>
          </a:bodyPr>
          <a:lstStyle/>
          <a:p>
            <a:r>
              <a:rPr lang="en-GB" dirty="0"/>
              <a:t>FCC : looking backwards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9191E57-6195-4AC5-10F5-649BDD5BB0B0}"/>
              </a:ext>
            </a:extLst>
          </p:cNvPr>
          <p:cNvGrpSpPr/>
          <p:nvPr/>
        </p:nvGrpSpPr>
        <p:grpSpPr>
          <a:xfrm>
            <a:off x="395537" y="860688"/>
            <a:ext cx="8188894" cy="3869020"/>
            <a:chOff x="514713" y="860688"/>
            <a:chExt cx="8069717" cy="364235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FE0DC92-BAEE-47E2-F2BC-CE19256C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7"/>
            <a:stretch/>
          </p:blipFill>
          <p:spPr>
            <a:xfrm>
              <a:off x="827584" y="2065412"/>
              <a:ext cx="7620000" cy="2437635"/>
            </a:xfrm>
            <a:prstGeom prst="rect">
              <a:avLst/>
            </a:prstGeom>
          </p:spPr>
        </p:pic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FF647FC8-7097-6CF7-D372-B7C5E3ABB3B0}"/>
                </a:ext>
              </a:extLst>
            </p:cNvPr>
            <p:cNvCxnSpPr>
              <a:cxnSpLocks/>
            </p:cNvCxnSpPr>
            <p:nvPr/>
          </p:nvCxnSpPr>
          <p:spPr>
            <a:xfrm>
              <a:off x="1208520" y="1697410"/>
              <a:ext cx="0" cy="36800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036E3F5-8611-482F-3DAE-85B78789C373}"/>
                </a:ext>
              </a:extLst>
            </p:cNvPr>
            <p:cNvSpPr txBox="1"/>
            <p:nvPr/>
          </p:nvSpPr>
          <p:spPr>
            <a:xfrm>
              <a:off x="7860849" y="1601110"/>
              <a:ext cx="660069" cy="265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26" b="1" dirty="0">
                  <a:solidFill>
                    <a:srgbClr val="FF0000"/>
                  </a:solidFill>
                </a:rPr>
                <a:t>2020</a:t>
              </a: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18205CE1-AE6E-C9B0-69C8-A129F387B67E}"/>
                </a:ext>
              </a:extLst>
            </p:cNvPr>
            <p:cNvCxnSpPr/>
            <p:nvPr/>
          </p:nvCxnSpPr>
          <p:spPr>
            <a:xfrm>
              <a:off x="2936712" y="1712283"/>
              <a:ext cx="0" cy="36800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80369D9E-825B-A0F9-9800-E64CB19EA3A8}"/>
                </a:ext>
              </a:extLst>
            </p:cNvPr>
            <p:cNvCxnSpPr/>
            <p:nvPr/>
          </p:nvCxnSpPr>
          <p:spPr>
            <a:xfrm>
              <a:off x="4304864" y="1712283"/>
              <a:ext cx="0" cy="36800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B140206B-FEB7-67A6-8E0F-43A921ED0487}"/>
                </a:ext>
              </a:extLst>
            </p:cNvPr>
            <p:cNvCxnSpPr/>
            <p:nvPr/>
          </p:nvCxnSpPr>
          <p:spPr>
            <a:xfrm>
              <a:off x="7041168" y="1708812"/>
              <a:ext cx="0" cy="36800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ACA2E3EB-0EE5-6A66-9CD5-093E05F71B0D}"/>
                </a:ext>
              </a:extLst>
            </p:cNvPr>
            <p:cNvCxnSpPr/>
            <p:nvPr/>
          </p:nvCxnSpPr>
          <p:spPr>
            <a:xfrm>
              <a:off x="7833256" y="1708812"/>
              <a:ext cx="0" cy="36800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850D02B0-9041-2024-1F16-DE76C841F8B7}"/>
                </a:ext>
              </a:extLst>
            </p:cNvPr>
            <p:cNvSpPr txBox="1"/>
            <p:nvPr/>
          </p:nvSpPr>
          <p:spPr>
            <a:xfrm>
              <a:off x="6276674" y="1623277"/>
              <a:ext cx="7369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FF0000"/>
                  </a:solidFill>
                </a:rPr>
                <a:t>1995: top discovery</a:t>
              </a: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15320A58-DA4D-30F8-CC8D-6C902C024A7A}"/>
                </a:ext>
              </a:extLst>
            </p:cNvPr>
            <p:cNvCxnSpPr/>
            <p:nvPr/>
          </p:nvCxnSpPr>
          <p:spPr>
            <a:xfrm>
              <a:off x="5376641" y="1682695"/>
              <a:ext cx="0" cy="36800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C19E62D-05E4-6862-340A-7B534885BAE3}"/>
                </a:ext>
              </a:extLst>
            </p:cNvPr>
            <p:cNvSpPr txBox="1"/>
            <p:nvPr/>
          </p:nvSpPr>
          <p:spPr>
            <a:xfrm>
              <a:off x="5403650" y="1620475"/>
              <a:ext cx="10447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FF0000"/>
                  </a:solidFill>
                </a:rPr>
                <a:t>1983: W/Z discovery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C81D197-37C0-6C21-11C3-BC7FD44550D5}"/>
                </a:ext>
              </a:extLst>
            </p:cNvPr>
            <p:cNvSpPr txBox="1"/>
            <p:nvPr/>
          </p:nvSpPr>
          <p:spPr>
            <a:xfrm>
              <a:off x="2928960" y="1582781"/>
              <a:ext cx="9222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FF0000"/>
                  </a:solidFill>
                </a:rPr>
                <a:t>1962: 2 types of neutrinos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EE4B55C-EE10-7D6D-8B8A-4B316F04C0A2}"/>
                </a:ext>
              </a:extLst>
            </p:cNvPr>
            <p:cNvSpPr txBox="1"/>
            <p:nvPr/>
          </p:nvSpPr>
          <p:spPr>
            <a:xfrm>
              <a:off x="4330976" y="1587626"/>
              <a:ext cx="9222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FF0000"/>
                  </a:solidFill>
                </a:rPr>
                <a:t>1968: proton substructure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054E4C1-F826-4519-BB57-CEC36FFB98BA}"/>
                </a:ext>
              </a:extLst>
            </p:cNvPr>
            <p:cNvSpPr txBox="1"/>
            <p:nvPr/>
          </p:nvSpPr>
          <p:spPr>
            <a:xfrm>
              <a:off x="514713" y="1607252"/>
              <a:ext cx="9222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FF0000"/>
                  </a:solidFill>
                </a:rPr>
                <a:t>1950: </a:t>
              </a:r>
              <a:r>
                <a:rPr lang="en-GB" sz="1000" b="1" dirty="0">
                  <a:solidFill>
                    <a:srgbClr val="FF0000"/>
                  </a:solidFill>
                  <a:latin typeface="Symbol" pitchFamily="2" charset="2"/>
                </a:rPr>
                <a:t>p</a:t>
              </a:r>
              <a:r>
                <a:rPr lang="en-GB" sz="1000" b="1" baseline="30000" dirty="0">
                  <a:solidFill>
                    <a:srgbClr val="FF0000"/>
                  </a:solidFill>
                </a:rPr>
                <a:t>0 </a:t>
              </a:r>
              <a:r>
                <a:rPr lang="en-GB" sz="1000" b="1" dirty="0">
                  <a:solidFill>
                    <a:srgbClr val="FF0000"/>
                  </a:solidFill>
                </a:rPr>
                <a:t>discovery</a:t>
              </a:r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A7547512-B8E6-74C8-26D2-41A21F244A02}"/>
                </a:ext>
              </a:extLst>
            </p:cNvPr>
            <p:cNvCxnSpPr/>
            <p:nvPr/>
          </p:nvCxnSpPr>
          <p:spPr>
            <a:xfrm>
              <a:off x="1856592" y="1700000"/>
              <a:ext cx="0" cy="36800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52A5A03-B0F0-0F90-464E-A48776A39D21}"/>
                </a:ext>
              </a:extLst>
            </p:cNvPr>
            <p:cNvSpPr txBox="1"/>
            <p:nvPr/>
          </p:nvSpPr>
          <p:spPr>
            <a:xfrm>
              <a:off x="1879074" y="1587626"/>
              <a:ext cx="9222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FF0000"/>
                  </a:solidFill>
                </a:rPr>
                <a:t>1954: CERN creation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655C8616-815D-3909-F69A-12412B3140AD}"/>
                </a:ext>
              </a:extLst>
            </p:cNvPr>
            <p:cNvSpPr txBox="1"/>
            <p:nvPr/>
          </p:nvSpPr>
          <p:spPr>
            <a:xfrm>
              <a:off x="6448413" y="860688"/>
              <a:ext cx="213601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srgbClr val="FF0000"/>
                  </a:solidFill>
                </a:rPr>
                <a:t>Dark Energy, CP-violation in the B-sector, Neutrino oscillations, Higgs boson, Gravitational waves </a:t>
              </a:r>
            </a:p>
          </p:txBody>
        </p:sp>
        <p:sp>
          <p:nvSpPr>
            <p:cNvPr id="7" name="Accolade fermante 6">
              <a:extLst>
                <a:ext uri="{FF2B5EF4-FFF2-40B4-BE49-F238E27FC236}">
                  <a16:creationId xmlns:a16="http://schemas.microsoft.com/office/drawing/2014/main" id="{4409DAC2-3448-3BCA-271F-551337196942}"/>
                </a:ext>
              </a:extLst>
            </p:cNvPr>
            <p:cNvSpPr/>
            <p:nvPr/>
          </p:nvSpPr>
          <p:spPr>
            <a:xfrm rot="5400000">
              <a:off x="7339239" y="492399"/>
              <a:ext cx="265586" cy="1951088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902C7A46-5A75-9ACF-3B26-A6FF21AD98B7}"/>
                </a:ext>
              </a:extLst>
            </p:cNvPr>
            <p:cNvCxnSpPr/>
            <p:nvPr/>
          </p:nvCxnSpPr>
          <p:spPr>
            <a:xfrm>
              <a:off x="1043608" y="4503047"/>
              <a:ext cx="69847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0629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FE0DC92-BAEE-47E2-F2BC-CE19256C3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7"/>
          <a:stretch/>
        </p:blipFill>
        <p:spPr>
          <a:xfrm>
            <a:off x="713029" y="2140381"/>
            <a:ext cx="7732535" cy="2589327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02C7A46-5A75-9ACF-3B26-A6FF21AD98B7}"/>
              </a:ext>
            </a:extLst>
          </p:cNvPr>
          <p:cNvCxnSpPr/>
          <p:nvPr/>
        </p:nvCxnSpPr>
        <p:spPr>
          <a:xfrm>
            <a:off x="932243" y="4729708"/>
            <a:ext cx="70879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ED6F452-D6B7-B5C9-DB7D-CD59C1DE026E}"/>
              </a:ext>
            </a:extLst>
          </p:cNvPr>
          <p:cNvCxnSpPr>
            <a:cxnSpLocks/>
          </p:cNvCxnSpPr>
          <p:nvPr/>
        </p:nvCxnSpPr>
        <p:spPr>
          <a:xfrm>
            <a:off x="1328533" y="1776413"/>
            <a:ext cx="0" cy="3680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0B827B0C-82FE-FED0-F5CB-FD16EC1A6527}"/>
              </a:ext>
            </a:extLst>
          </p:cNvPr>
          <p:cNvSpPr txBox="1"/>
          <p:nvPr/>
        </p:nvSpPr>
        <p:spPr>
          <a:xfrm>
            <a:off x="1316784" y="1737316"/>
            <a:ext cx="660069" cy="26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26" b="1" dirty="0">
                <a:solidFill>
                  <a:srgbClr val="FF0000"/>
                </a:solidFill>
              </a:rPr>
              <a:t>Today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915F03A-61E3-543A-59C1-659A2283C26D}"/>
              </a:ext>
            </a:extLst>
          </p:cNvPr>
          <p:cNvCxnSpPr/>
          <p:nvPr/>
        </p:nvCxnSpPr>
        <p:spPr>
          <a:xfrm>
            <a:off x="2720688" y="1776413"/>
            <a:ext cx="0" cy="3680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3A3C6CBD-E260-BDF1-E6F3-4478BFCE919A}"/>
              </a:ext>
            </a:extLst>
          </p:cNvPr>
          <p:cNvSpPr txBox="1"/>
          <p:nvPr/>
        </p:nvSpPr>
        <p:spPr>
          <a:xfrm>
            <a:off x="2838435" y="1731255"/>
            <a:ext cx="79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</a:rPr>
              <a:t>2032: I will retire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BD74A82-3962-4729-8659-5D4A7C3D8EAB}"/>
              </a:ext>
            </a:extLst>
          </p:cNvPr>
          <p:cNvSpPr txBox="1"/>
          <p:nvPr/>
        </p:nvSpPr>
        <p:spPr>
          <a:xfrm>
            <a:off x="4429543" y="1576358"/>
            <a:ext cx="79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</a:rPr>
              <a:t>2040: I’ll turn 75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5BED70D7-8E9B-F130-9945-5CC54521DF02}"/>
              </a:ext>
            </a:extLst>
          </p:cNvPr>
          <p:cNvCxnSpPr/>
          <p:nvPr/>
        </p:nvCxnSpPr>
        <p:spPr>
          <a:xfrm>
            <a:off x="4441046" y="1776413"/>
            <a:ext cx="0" cy="3680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BF5E5309-4E7A-9963-1A85-90882D413A67}"/>
              </a:ext>
            </a:extLst>
          </p:cNvPr>
          <p:cNvCxnSpPr/>
          <p:nvPr/>
        </p:nvCxnSpPr>
        <p:spPr>
          <a:xfrm>
            <a:off x="5229916" y="1780663"/>
            <a:ext cx="0" cy="3680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9DFF8DEB-4C02-C578-68FA-E82F26CB5487}"/>
              </a:ext>
            </a:extLst>
          </p:cNvPr>
          <p:cNvSpPr txBox="1"/>
          <p:nvPr/>
        </p:nvSpPr>
        <p:spPr>
          <a:xfrm>
            <a:off x="5247845" y="1561356"/>
            <a:ext cx="1146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</a:rPr>
              <a:t>2055: hopefully </a:t>
            </a:r>
            <a:r>
              <a:rPr lang="en-GB" sz="1000" b="1" dirty="0" err="1">
                <a:solidFill>
                  <a:srgbClr val="FF0000"/>
                </a:solidFill>
              </a:rPr>
              <a:t>I‘lI</a:t>
            </a:r>
            <a:r>
              <a:rPr lang="en-GB" sz="1000" b="1" dirty="0">
                <a:solidFill>
                  <a:srgbClr val="FF0000"/>
                </a:solidFill>
              </a:rPr>
              <a:t> get 90!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D2B278D-A086-79A1-BE0B-D044C89F43FD}"/>
              </a:ext>
            </a:extLst>
          </p:cNvPr>
          <p:cNvCxnSpPr/>
          <p:nvPr/>
        </p:nvCxnSpPr>
        <p:spPr>
          <a:xfrm>
            <a:off x="6796830" y="1747309"/>
            <a:ext cx="0" cy="3680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8B0A36EC-8C8F-5BD7-1864-C3D581FA8C3A}"/>
              </a:ext>
            </a:extLst>
          </p:cNvPr>
          <p:cNvSpPr txBox="1"/>
          <p:nvPr/>
        </p:nvSpPr>
        <p:spPr>
          <a:xfrm>
            <a:off x="6867651" y="1561864"/>
            <a:ext cx="1301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</a:rPr>
              <a:t>2065: not very optimistic to get 100</a:t>
            </a: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D64CC913-AA66-DDF2-544B-238855B89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FCC : looking forwards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055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FE0DC92-BAEE-47E2-F2BC-CE19256C3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7"/>
          <a:stretch/>
        </p:blipFill>
        <p:spPr>
          <a:xfrm>
            <a:off x="713029" y="2140381"/>
            <a:ext cx="7732535" cy="2589327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02C7A46-5A75-9ACF-3B26-A6FF21AD98B7}"/>
              </a:ext>
            </a:extLst>
          </p:cNvPr>
          <p:cNvCxnSpPr/>
          <p:nvPr/>
        </p:nvCxnSpPr>
        <p:spPr>
          <a:xfrm>
            <a:off x="932243" y="4729708"/>
            <a:ext cx="70879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ED6F452-D6B7-B5C9-DB7D-CD59C1DE026E}"/>
              </a:ext>
            </a:extLst>
          </p:cNvPr>
          <p:cNvCxnSpPr>
            <a:cxnSpLocks/>
          </p:cNvCxnSpPr>
          <p:nvPr/>
        </p:nvCxnSpPr>
        <p:spPr>
          <a:xfrm>
            <a:off x="1328533" y="2082758"/>
            <a:ext cx="0" cy="3680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0B827B0C-82FE-FED0-F5CB-FD16EC1A6527}"/>
              </a:ext>
            </a:extLst>
          </p:cNvPr>
          <p:cNvSpPr txBox="1"/>
          <p:nvPr/>
        </p:nvSpPr>
        <p:spPr>
          <a:xfrm>
            <a:off x="1316784" y="2043661"/>
            <a:ext cx="660069" cy="26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26" b="1" dirty="0">
                <a:solidFill>
                  <a:srgbClr val="FF0000"/>
                </a:solidFill>
              </a:rPr>
              <a:t>Today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915F03A-61E3-543A-59C1-659A2283C26D}"/>
              </a:ext>
            </a:extLst>
          </p:cNvPr>
          <p:cNvCxnSpPr/>
          <p:nvPr/>
        </p:nvCxnSpPr>
        <p:spPr>
          <a:xfrm>
            <a:off x="2720688" y="2082758"/>
            <a:ext cx="0" cy="3680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3A3C6CBD-E260-BDF1-E6F3-4478BFCE919A}"/>
              </a:ext>
            </a:extLst>
          </p:cNvPr>
          <p:cNvSpPr txBox="1"/>
          <p:nvPr/>
        </p:nvSpPr>
        <p:spPr>
          <a:xfrm>
            <a:off x="2838435" y="2037600"/>
            <a:ext cx="79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</a:rPr>
              <a:t>2032: I will retire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BD74A82-3962-4729-8659-5D4A7C3D8EAB}"/>
              </a:ext>
            </a:extLst>
          </p:cNvPr>
          <p:cNvSpPr txBox="1"/>
          <p:nvPr/>
        </p:nvSpPr>
        <p:spPr>
          <a:xfrm>
            <a:off x="4429543" y="1882703"/>
            <a:ext cx="79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</a:rPr>
              <a:t>2040: I’ll turn 75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5BED70D7-8E9B-F130-9945-5CC54521DF02}"/>
              </a:ext>
            </a:extLst>
          </p:cNvPr>
          <p:cNvCxnSpPr/>
          <p:nvPr/>
        </p:nvCxnSpPr>
        <p:spPr>
          <a:xfrm>
            <a:off x="4441046" y="2082758"/>
            <a:ext cx="0" cy="3680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BF5E5309-4E7A-9963-1A85-90882D413A67}"/>
              </a:ext>
            </a:extLst>
          </p:cNvPr>
          <p:cNvCxnSpPr/>
          <p:nvPr/>
        </p:nvCxnSpPr>
        <p:spPr>
          <a:xfrm>
            <a:off x="5229916" y="2087008"/>
            <a:ext cx="0" cy="3680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9DFF8DEB-4C02-C578-68FA-E82F26CB5487}"/>
              </a:ext>
            </a:extLst>
          </p:cNvPr>
          <p:cNvSpPr txBox="1"/>
          <p:nvPr/>
        </p:nvSpPr>
        <p:spPr>
          <a:xfrm>
            <a:off x="5247845" y="1867701"/>
            <a:ext cx="1146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</a:rPr>
              <a:t>2055: hopefully </a:t>
            </a:r>
            <a:r>
              <a:rPr lang="en-GB" sz="1000" b="1" dirty="0" err="1">
                <a:solidFill>
                  <a:srgbClr val="FF0000"/>
                </a:solidFill>
              </a:rPr>
              <a:t>I‘lI</a:t>
            </a:r>
            <a:r>
              <a:rPr lang="en-GB" sz="1000" b="1" dirty="0">
                <a:solidFill>
                  <a:srgbClr val="FF0000"/>
                </a:solidFill>
              </a:rPr>
              <a:t> get 90!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D2B278D-A086-79A1-BE0B-D044C89F43FD}"/>
              </a:ext>
            </a:extLst>
          </p:cNvPr>
          <p:cNvCxnSpPr/>
          <p:nvPr/>
        </p:nvCxnSpPr>
        <p:spPr>
          <a:xfrm>
            <a:off x="6796830" y="2053654"/>
            <a:ext cx="0" cy="3680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8B0A36EC-8C8F-5BD7-1864-C3D581FA8C3A}"/>
              </a:ext>
            </a:extLst>
          </p:cNvPr>
          <p:cNvSpPr txBox="1"/>
          <p:nvPr/>
        </p:nvSpPr>
        <p:spPr>
          <a:xfrm>
            <a:off x="6867651" y="1868209"/>
            <a:ext cx="1301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</a:rPr>
              <a:t>2065: not very optimistic to get 100</a:t>
            </a: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D64CC913-AA66-DDF2-544B-238855B89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FCC : looking forwards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EE8AEA30-9DDC-84B8-F1B7-C26CA3DD3C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0" t="969" b="1"/>
          <a:stretch/>
        </p:blipFill>
        <p:spPr>
          <a:xfrm>
            <a:off x="103862" y="1273324"/>
            <a:ext cx="2983569" cy="28688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87D78FB-6CE2-1709-2DB6-5B7A2A30DEEE}"/>
              </a:ext>
            </a:extLst>
          </p:cNvPr>
          <p:cNvSpPr/>
          <p:nvPr/>
        </p:nvSpPr>
        <p:spPr>
          <a:xfrm>
            <a:off x="3087431" y="1129308"/>
            <a:ext cx="5845097" cy="40934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222222"/>
                </a:solidFill>
                <a:latin typeface="Arial" panose="020B0604020202020204" pitchFamily="34" charset="0"/>
              </a:rPr>
              <a:t>« </a:t>
            </a:r>
            <a:r>
              <a:rPr lang="fr-FR" sz="2000" i="1" dirty="0">
                <a:solidFill>
                  <a:srgbClr val="222222"/>
                </a:solidFill>
                <a:latin typeface="Arial" panose="020B0604020202020204" pitchFamily="34" charset="0"/>
              </a:rPr>
              <a:t>Je voudrais revenir sur terre, un instant, dans mille ans, juste le temps de voir ce que trente générations de savants auront su découvrir, et entendre ce que les hommes </a:t>
            </a:r>
            <a:r>
              <a:rPr lang="fr-FR" sz="2000" i="1" dirty="0">
                <a:solidFill>
                  <a:srgbClr val="FF0000"/>
                </a:solidFill>
                <a:latin typeface="Arial" panose="020B0604020202020204" pitchFamily="34" charset="0"/>
              </a:rPr>
              <a:t>(et femmes) </a:t>
            </a:r>
            <a:r>
              <a:rPr lang="fr-FR" sz="2000" i="1" dirty="0">
                <a:solidFill>
                  <a:srgbClr val="222222"/>
                </a:solidFill>
                <a:latin typeface="Arial" panose="020B0604020202020204" pitchFamily="34" charset="0"/>
              </a:rPr>
              <a:t>de science seront alors en humeur de dire.  »</a:t>
            </a:r>
          </a:p>
          <a:p>
            <a:pPr algn="r"/>
            <a:r>
              <a:rPr lang="fr-FR" sz="2000" dirty="0">
                <a:solidFill>
                  <a:srgbClr val="222222"/>
                </a:solidFill>
                <a:latin typeface="Arial" panose="020B0604020202020204" pitchFamily="34" charset="0"/>
              </a:rPr>
              <a:t>					Hubert Curien</a:t>
            </a:r>
          </a:p>
          <a:p>
            <a:pPr algn="r"/>
            <a:endParaRPr lang="fr-FR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r"/>
            <a:r>
              <a:rPr lang="fr-FR" sz="2000" dirty="0">
                <a:solidFill>
                  <a:srgbClr val="222222"/>
                </a:solidFill>
                <a:latin typeface="Arial" panose="020B0604020202020204" pitchFamily="34" charset="0"/>
              </a:rPr>
              <a:t>Ministre délégué à la Recherche</a:t>
            </a:r>
          </a:p>
          <a:p>
            <a:pPr algn="r"/>
            <a:r>
              <a:rPr lang="fr-FR" sz="2000" dirty="0">
                <a:solidFill>
                  <a:srgbClr val="222222"/>
                </a:solidFill>
                <a:latin typeface="Arial" panose="020B0604020202020204" pitchFamily="34" charset="0"/>
              </a:rPr>
              <a:t>DG CNRS</a:t>
            </a:r>
          </a:p>
          <a:p>
            <a:pPr algn="r"/>
            <a:r>
              <a:rPr lang="fr-FR" sz="2000" dirty="0">
                <a:solidFill>
                  <a:srgbClr val="222222"/>
                </a:solidFill>
                <a:latin typeface="Arial" panose="020B0604020202020204" pitchFamily="34" charset="0"/>
              </a:rPr>
              <a:t>Président du CNES</a:t>
            </a:r>
          </a:p>
          <a:p>
            <a:pPr algn="r"/>
            <a:r>
              <a:rPr lang="fr-FR" sz="2000" dirty="0">
                <a:solidFill>
                  <a:srgbClr val="222222"/>
                </a:solidFill>
                <a:latin typeface="Arial" panose="020B0604020202020204" pitchFamily="34" charset="0"/>
              </a:rPr>
              <a:t>Président de l’ESA</a:t>
            </a:r>
          </a:p>
          <a:p>
            <a:pPr algn="r"/>
            <a:r>
              <a:rPr lang="fr-FR" sz="2000" dirty="0">
                <a:solidFill>
                  <a:srgbClr val="222222"/>
                </a:solidFill>
                <a:latin typeface="Arial" panose="020B0604020202020204" pitchFamily="34" charset="0"/>
              </a:rPr>
              <a:t>Président du conseil du CERN</a:t>
            </a:r>
          </a:p>
          <a:p>
            <a:pPr algn="r"/>
            <a:r>
              <a:rPr lang="fr-FR" sz="2000" dirty="0">
                <a:solidFill>
                  <a:srgbClr val="222222"/>
                </a:solidFill>
                <a:latin typeface="Arial" panose="020B0604020202020204" pitchFamily="34" charset="0"/>
              </a:rPr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5370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854D7-54B4-BE2E-99AF-DEDED3C52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F4B705-4C90-D3AB-205D-BB5844CDEC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4" t="-648" r="6867" b="648"/>
          <a:stretch/>
        </p:blipFill>
        <p:spPr>
          <a:xfrm>
            <a:off x="11171" y="0"/>
            <a:ext cx="9326842" cy="5714999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EAF326D-197E-3B4D-A2FB-D9D3E4AD91CF}"/>
              </a:ext>
            </a:extLst>
          </p:cNvPr>
          <p:cNvCxnSpPr>
            <a:cxnSpLocks/>
          </p:cNvCxnSpPr>
          <p:nvPr/>
        </p:nvCxnSpPr>
        <p:spPr>
          <a:xfrm flipH="1">
            <a:off x="4139952" y="2209428"/>
            <a:ext cx="2736304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ABDA80F-403F-D55E-7E21-4BC76CC72ACB}"/>
              </a:ext>
            </a:extLst>
          </p:cNvPr>
          <p:cNvCxnSpPr>
            <a:cxnSpLocks/>
          </p:cNvCxnSpPr>
          <p:nvPr/>
        </p:nvCxnSpPr>
        <p:spPr>
          <a:xfrm flipH="1">
            <a:off x="5340756" y="1057300"/>
            <a:ext cx="1031444" cy="2649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1C9B8E0C-A9CF-D5B1-E93A-B74CB9F63C06}"/>
              </a:ext>
            </a:extLst>
          </p:cNvPr>
          <p:cNvSpPr txBox="1"/>
          <p:nvPr/>
        </p:nvSpPr>
        <p:spPr>
          <a:xfrm>
            <a:off x="6370172" y="704744"/>
            <a:ext cx="1031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Annecy</a:t>
            </a:r>
          </a:p>
        </p:txBody>
      </p:sp>
    </p:spTree>
    <p:extLst>
      <p:ext uri="{BB962C8B-B14F-4D97-AF65-F5344CB8AC3E}">
        <p14:creationId xmlns:p14="http://schemas.microsoft.com/office/powerpoint/2010/main" val="3908650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AA33A7-E0C7-3767-6A7D-D025E049C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 studies</a:t>
            </a:r>
          </a:p>
        </p:txBody>
      </p:sp>
      <p:pic>
        <p:nvPicPr>
          <p:cNvPr id="4" name="Picture 1" descr="page3image2070408864">
            <a:extLst>
              <a:ext uri="{FF2B5EF4-FFF2-40B4-BE49-F238E27FC236}">
                <a16:creationId xmlns:a16="http://schemas.microsoft.com/office/drawing/2014/main" id="{68397AB2-8074-58C2-E6EB-1A304CB74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17784" y="2982462"/>
            <a:ext cx="9126216" cy="302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3174D82-D189-0F54-A013-58D64A11AFB1}"/>
              </a:ext>
            </a:extLst>
          </p:cNvPr>
          <p:cNvSpPr txBox="1"/>
          <p:nvPr/>
        </p:nvSpPr>
        <p:spPr>
          <a:xfrm>
            <a:off x="-19697" y="682738"/>
            <a:ext cx="51041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800" b="1" dirty="0"/>
              <a:t>Design study started in 2014</a:t>
            </a:r>
          </a:p>
          <a:p>
            <a:pPr marL="285750" indent="-285750">
              <a:buFontTx/>
              <a:buChar char="-"/>
            </a:pPr>
            <a:r>
              <a:rPr lang="en-GB" sz="1800" b="1" dirty="0"/>
              <a:t>Feasibility study 2021-2025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Concept : 100km tunnel hosts successively different colliders (LEP/LHC) </a:t>
            </a:r>
          </a:p>
          <a:p>
            <a:r>
              <a:rPr lang="en-GB" sz="1800" dirty="0">
                <a:sym typeface="Wingdings" pitchFamily="2" charset="2"/>
              </a:rPr>
              <a:t> optimal use of tunnel investment</a:t>
            </a:r>
          </a:p>
          <a:p>
            <a:pPr marL="285750" indent="-285750">
              <a:buFontTx/>
              <a:buChar char="-"/>
            </a:pPr>
            <a:r>
              <a:rPr lang="en-GB" sz="1800" dirty="0">
                <a:sym typeface="Wingdings" pitchFamily="2" charset="2"/>
              </a:rPr>
              <a:t>Location in Geneva area  1/3 Swiss, 2/3 France </a:t>
            </a:r>
          </a:p>
          <a:p>
            <a:r>
              <a:rPr lang="en-GB" sz="1800" dirty="0">
                <a:sym typeface="Wingdings" pitchFamily="2" charset="2"/>
              </a:rPr>
              <a:t>	 cooperation with regional authorities </a:t>
            </a:r>
          </a:p>
          <a:p>
            <a:r>
              <a:rPr lang="en-GB" sz="1800" dirty="0">
                <a:sym typeface="Wingdings" pitchFamily="2" charset="2"/>
              </a:rPr>
              <a:t>	 assessment of geological conditions</a:t>
            </a:r>
          </a:p>
          <a:p>
            <a:r>
              <a:rPr lang="en-GB" sz="1800" dirty="0">
                <a:sym typeface="Wingdings" pitchFamily="2" charset="2"/>
              </a:rPr>
              <a:t>	 cost estimation</a:t>
            </a:r>
            <a:endParaRPr lang="en-GB" sz="1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E2C42A8-CF9C-7DB3-700A-C552F4CFF6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" t="5788" r="8485" b="14412"/>
          <a:stretch/>
        </p:blipFill>
        <p:spPr>
          <a:xfrm>
            <a:off x="5084477" y="682738"/>
            <a:ext cx="3964504" cy="23233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9744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88FF66-8E23-7FBF-16D2-9C8825170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636" y="10585"/>
            <a:ext cx="7020272" cy="505582"/>
          </a:xfrm>
        </p:spPr>
        <p:txBody>
          <a:bodyPr/>
          <a:lstStyle/>
          <a:p>
            <a:r>
              <a:rPr lang="en-GB" dirty="0"/>
              <a:t>FCC project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51893EB-284B-52BE-DC50-1DD348AAAB95}"/>
              </a:ext>
            </a:extLst>
          </p:cNvPr>
          <p:cNvGrpSpPr/>
          <p:nvPr/>
        </p:nvGrpSpPr>
        <p:grpSpPr>
          <a:xfrm>
            <a:off x="99092" y="2139674"/>
            <a:ext cx="9036496" cy="861403"/>
            <a:chOff x="0" y="483929"/>
            <a:chExt cx="9036496" cy="861403"/>
          </a:xfrm>
        </p:grpSpPr>
        <p:pic>
          <p:nvPicPr>
            <p:cNvPr id="4" name="Picture 1" descr="page3image2070408864">
              <a:extLst>
                <a:ext uri="{FF2B5EF4-FFF2-40B4-BE49-F238E27FC236}">
                  <a16:creationId xmlns:a16="http://schemas.microsoft.com/office/drawing/2014/main" id="{F0CC25DD-03A8-0DF8-010A-378028D055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3" b="78814"/>
            <a:stretch/>
          </p:blipFill>
          <p:spPr bwMode="auto">
            <a:xfrm>
              <a:off x="0" y="483929"/>
              <a:ext cx="9036496" cy="717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09E4A20-335C-0F5C-F35F-9E45F136F8B2}"/>
                </a:ext>
              </a:extLst>
            </p:cNvPr>
            <p:cNvSpPr/>
            <p:nvPr/>
          </p:nvSpPr>
          <p:spPr>
            <a:xfrm>
              <a:off x="5724128" y="1057300"/>
              <a:ext cx="1296144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C1F88A-1E47-926F-09D0-972E7039D585}"/>
                </a:ext>
              </a:extLst>
            </p:cNvPr>
            <p:cNvSpPr/>
            <p:nvPr/>
          </p:nvSpPr>
          <p:spPr>
            <a:xfrm>
              <a:off x="2743176" y="1129308"/>
              <a:ext cx="154079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B40266D8-DCC2-32A6-E6A8-9CFCFF3B0C02}"/>
              </a:ext>
            </a:extLst>
          </p:cNvPr>
          <p:cNvSpPr txBox="1"/>
          <p:nvPr/>
        </p:nvSpPr>
        <p:spPr>
          <a:xfrm>
            <a:off x="1492379" y="706157"/>
            <a:ext cx="2976248" cy="1131079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748439840">
                  <a:custGeom>
                    <a:avLst/>
                    <a:gdLst>
                      <a:gd name="connsiteX0" fmla="*/ 0 w 2976248"/>
                      <a:gd name="connsiteY0" fmla="*/ 0 h 1131079"/>
                      <a:gd name="connsiteX1" fmla="*/ 565487 w 2976248"/>
                      <a:gd name="connsiteY1" fmla="*/ 0 h 1131079"/>
                      <a:gd name="connsiteX2" fmla="*/ 1220262 w 2976248"/>
                      <a:gd name="connsiteY2" fmla="*/ 0 h 1131079"/>
                      <a:gd name="connsiteX3" fmla="*/ 1875036 w 2976248"/>
                      <a:gd name="connsiteY3" fmla="*/ 0 h 1131079"/>
                      <a:gd name="connsiteX4" fmla="*/ 2380998 w 2976248"/>
                      <a:gd name="connsiteY4" fmla="*/ 0 h 1131079"/>
                      <a:gd name="connsiteX5" fmla="*/ 2976248 w 2976248"/>
                      <a:gd name="connsiteY5" fmla="*/ 0 h 1131079"/>
                      <a:gd name="connsiteX6" fmla="*/ 2976248 w 2976248"/>
                      <a:gd name="connsiteY6" fmla="*/ 565540 h 1131079"/>
                      <a:gd name="connsiteX7" fmla="*/ 2976248 w 2976248"/>
                      <a:gd name="connsiteY7" fmla="*/ 1131079 h 1131079"/>
                      <a:gd name="connsiteX8" fmla="*/ 2380998 w 2976248"/>
                      <a:gd name="connsiteY8" fmla="*/ 1131079 h 1131079"/>
                      <a:gd name="connsiteX9" fmla="*/ 1845274 w 2976248"/>
                      <a:gd name="connsiteY9" fmla="*/ 1131079 h 1131079"/>
                      <a:gd name="connsiteX10" fmla="*/ 1309549 w 2976248"/>
                      <a:gd name="connsiteY10" fmla="*/ 1131079 h 1131079"/>
                      <a:gd name="connsiteX11" fmla="*/ 714300 w 2976248"/>
                      <a:gd name="connsiteY11" fmla="*/ 1131079 h 1131079"/>
                      <a:gd name="connsiteX12" fmla="*/ 0 w 2976248"/>
                      <a:gd name="connsiteY12" fmla="*/ 1131079 h 1131079"/>
                      <a:gd name="connsiteX13" fmla="*/ 0 w 2976248"/>
                      <a:gd name="connsiteY13" fmla="*/ 554229 h 1131079"/>
                      <a:gd name="connsiteX14" fmla="*/ 0 w 2976248"/>
                      <a:gd name="connsiteY14" fmla="*/ 0 h 11310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976248" h="1131079" extrusionOk="0">
                        <a:moveTo>
                          <a:pt x="0" y="0"/>
                        </a:moveTo>
                        <a:cubicBezTo>
                          <a:pt x="248555" y="26319"/>
                          <a:pt x="360082" y="11426"/>
                          <a:pt x="565487" y="0"/>
                        </a:cubicBezTo>
                        <a:cubicBezTo>
                          <a:pt x="770892" y="-11426"/>
                          <a:pt x="1087266" y="4584"/>
                          <a:pt x="1220262" y="0"/>
                        </a:cubicBezTo>
                        <a:cubicBezTo>
                          <a:pt x="1353259" y="-4584"/>
                          <a:pt x="1689655" y="23063"/>
                          <a:pt x="1875036" y="0"/>
                        </a:cubicBezTo>
                        <a:cubicBezTo>
                          <a:pt x="2060417" y="-23063"/>
                          <a:pt x="2128645" y="16393"/>
                          <a:pt x="2380998" y="0"/>
                        </a:cubicBezTo>
                        <a:cubicBezTo>
                          <a:pt x="2633351" y="-16393"/>
                          <a:pt x="2797019" y="17020"/>
                          <a:pt x="2976248" y="0"/>
                        </a:cubicBezTo>
                        <a:cubicBezTo>
                          <a:pt x="2957664" y="262305"/>
                          <a:pt x="2948677" y="343922"/>
                          <a:pt x="2976248" y="565540"/>
                        </a:cubicBezTo>
                        <a:cubicBezTo>
                          <a:pt x="3003819" y="787158"/>
                          <a:pt x="2989940" y="932384"/>
                          <a:pt x="2976248" y="1131079"/>
                        </a:cubicBezTo>
                        <a:cubicBezTo>
                          <a:pt x="2840598" y="1142353"/>
                          <a:pt x="2620285" y="1142556"/>
                          <a:pt x="2380998" y="1131079"/>
                        </a:cubicBezTo>
                        <a:cubicBezTo>
                          <a:pt x="2141711" y="1119603"/>
                          <a:pt x="2042860" y="1144625"/>
                          <a:pt x="1845274" y="1131079"/>
                        </a:cubicBezTo>
                        <a:cubicBezTo>
                          <a:pt x="1647688" y="1117533"/>
                          <a:pt x="1486726" y="1136782"/>
                          <a:pt x="1309549" y="1131079"/>
                        </a:cubicBezTo>
                        <a:cubicBezTo>
                          <a:pt x="1132372" y="1125376"/>
                          <a:pt x="941916" y="1138043"/>
                          <a:pt x="714300" y="1131079"/>
                        </a:cubicBezTo>
                        <a:cubicBezTo>
                          <a:pt x="486684" y="1124115"/>
                          <a:pt x="340228" y="1112394"/>
                          <a:pt x="0" y="1131079"/>
                        </a:cubicBezTo>
                        <a:cubicBezTo>
                          <a:pt x="-5689" y="928256"/>
                          <a:pt x="-12954" y="829181"/>
                          <a:pt x="0" y="554229"/>
                        </a:cubicBezTo>
                        <a:cubicBezTo>
                          <a:pt x="12954" y="279277"/>
                          <a:pt x="-8879" y="25612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dirty="0"/>
              <a:t>FCC-</a:t>
            </a:r>
            <a:r>
              <a:rPr lang="en-GB" dirty="0" err="1"/>
              <a:t>ee</a:t>
            </a:r>
            <a:endParaRPr lang="en-GB" dirty="0"/>
          </a:p>
          <a:p>
            <a:r>
              <a:rPr lang="en-GB" dirty="0"/>
              <a:t>Z peak  	90 GeV		 4 years	</a:t>
            </a:r>
          </a:p>
          <a:p>
            <a:r>
              <a:rPr lang="en-GB" dirty="0"/>
              <a:t>WW 	160 GeV		2 years</a:t>
            </a:r>
          </a:p>
          <a:p>
            <a:r>
              <a:rPr lang="en-GB" dirty="0"/>
              <a:t>H 	240 GeV		3 years</a:t>
            </a:r>
          </a:p>
          <a:p>
            <a:r>
              <a:rPr lang="en-GB" dirty="0"/>
              <a:t>Top 	≈365 GeV 	5 years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62D3A4-BFFE-5270-5E0D-D2B2DB96D8D2}"/>
              </a:ext>
            </a:extLst>
          </p:cNvPr>
          <p:cNvSpPr txBox="1"/>
          <p:nvPr/>
        </p:nvSpPr>
        <p:spPr>
          <a:xfrm>
            <a:off x="6538333" y="686191"/>
            <a:ext cx="2537710" cy="715581"/>
          </a:xfrm>
          <a:prstGeom prst="rect">
            <a:avLst/>
          </a:prstGeom>
          <a:noFill/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982038771">
                  <a:custGeom>
                    <a:avLst/>
                    <a:gdLst>
                      <a:gd name="connsiteX0" fmla="*/ 0 w 2537710"/>
                      <a:gd name="connsiteY0" fmla="*/ 0 h 715581"/>
                      <a:gd name="connsiteX1" fmla="*/ 685182 w 2537710"/>
                      <a:gd name="connsiteY1" fmla="*/ 0 h 715581"/>
                      <a:gd name="connsiteX2" fmla="*/ 1344986 w 2537710"/>
                      <a:gd name="connsiteY2" fmla="*/ 0 h 715581"/>
                      <a:gd name="connsiteX3" fmla="*/ 2537710 w 2537710"/>
                      <a:gd name="connsiteY3" fmla="*/ 0 h 715581"/>
                      <a:gd name="connsiteX4" fmla="*/ 2537710 w 2537710"/>
                      <a:gd name="connsiteY4" fmla="*/ 357791 h 715581"/>
                      <a:gd name="connsiteX5" fmla="*/ 2537710 w 2537710"/>
                      <a:gd name="connsiteY5" fmla="*/ 715581 h 715581"/>
                      <a:gd name="connsiteX6" fmla="*/ 1928660 w 2537710"/>
                      <a:gd name="connsiteY6" fmla="*/ 715581 h 715581"/>
                      <a:gd name="connsiteX7" fmla="*/ 1319609 w 2537710"/>
                      <a:gd name="connsiteY7" fmla="*/ 715581 h 715581"/>
                      <a:gd name="connsiteX8" fmla="*/ 685182 w 2537710"/>
                      <a:gd name="connsiteY8" fmla="*/ 715581 h 715581"/>
                      <a:gd name="connsiteX9" fmla="*/ 0 w 2537710"/>
                      <a:gd name="connsiteY9" fmla="*/ 715581 h 715581"/>
                      <a:gd name="connsiteX10" fmla="*/ 0 w 2537710"/>
                      <a:gd name="connsiteY10" fmla="*/ 357791 h 715581"/>
                      <a:gd name="connsiteX11" fmla="*/ 0 w 2537710"/>
                      <a:gd name="connsiteY11" fmla="*/ 0 h 715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537710" h="715581" extrusionOk="0">
                        <a:moveTo>
                          <a:pt x="0" y="0"/>
                        </a:moveTo>
                        <a:cubicBezTo>
                          <a:pt x="210090" y="10045"/>
                          <a:pt x="369780" y="-29293"/>
                          <a:pt x="685182" y="0"/>
                        </a:cubicBezTo>
                        <a:cubicBezTo>
                          <a:pt x="1000584" y="29293"/>
                          <a:pt x="1023711" y="-8067"/>
                          <a:pt x="1344986" y="0"/>
                        </a:cubicBezTo>
                        <a:cubicBezTo>
                          <a:pt x="1666261" y="8067"/>
                          <a:pt x="2278593" y="14783"/>
                          <a:pt x="2537710" y="0"/>
                        </a:cubicBezTo>
                        <a:cubicBezTo>
                          <a:pt x="2545787" y="128854"/>
                          <a:pt x="2544338" y="232860"/>
                          <a:pt x="2537710" y="357791"/>
                        </a:cubicBezTo>
                        <a:cubicBezTo>
                          <a:pt x="2531082" y="482722"/>
                          <a:pt x="2523977" y="628736"/>
                          <a:pt x="2537710" y="715581"/>
                        </a:cubicBezTo>
                        <a:cubicBezTo>
                          <a:pt x="2307028" y="740138"/>
                          <a:pt x="2184263" y="732740"/>
                          <a:pt x="1928660" y="715581"/>
                        </a:cubicBezTo>
                        <a:cubicBezTo>
                          <a:pt x="1673057" y="698423"/>
                          <a:pt x="1471704" y="714127"/>
                          <a:pt x="1319609" y="715581"/>
                        </a:cubicBezTo>
                        <a:cubicBezTo>
                          <a:pt x="1167514" y="717035"/>
                          <a:pt x="997875" y="710561"/>
                          <a:pt x="685182" y="715581"/>
                        </a:cubicBezTo>
                        <a:cubicBezTo>
                          <a:pt x="372489" y="720601"/>
                          <a:pt x="216710" y="746124"/>
                          <a:pt x="0" y="715581"/>
                        </a:cubicBezTo>
                        <a:cubicBezTo>
                          <a:pt x="3940" y="595929"/>
                          <a:pt x="10354" y="523919"/>
                          <a:pt x="0" y="357791"/>
                        </a:cubicBezTo>
                        <a:cubicBezTo>
                          <a:pt x="-10354" y="191663"/>
                          <a:pt x="14178" y="1253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dirty="0"/>
              <a:t>FCC-</a:t>
            </a:r>
            <a:r>
              <a:rPr lang="en-GB" dirty="0" err="1"/>
              <a:t>hh</a:t>
            </a:r>
            <a:endParaRPr lang="en-GB" dirty="0"/>
          </a:p>
          <a:p>
            <a:r>
              <a:rPr lang="en-GB" dirty="0"/>
              <a:t>pp	100 </a:t>
            </a:r>
            <a:r>
              <a:rPr lang="en-GB" dirty="0" err="1"/>
              <a:t>TeV</a:t>
            </a:r>
            <a:r>
              <a:rPr lang="en-GB" dirty="0"/>
              <a:t>	 25 years	</a:t>
            </a:r>
          </a:p>
          <a:p>
            <a:r>
              <a:rPr lang="en-GB" dirty="0" err="1"/>
              <a:t>PbPb</a:t>
            </a:r>
            <a:r>
              <a:rPr lang="en-GB" dirty="0"/>
              <a:t> 	39 </a:t>
            </a:r>
            <a:r>
              <a:rPr lang="en-GB" dirty="0" err="1"/>
              <a:t>TeV</a:t>
            </a:r>
            <a:r>
              <a:rPr lang="en-GB" dirty="0"/>
              <a:t>	1 month/year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2CCD098-AD0C-31FA-B089-C33EFCC53975}"/>
              </a:ext>
            </a:extLst>
          </p:cNvPr>
          <p:cNvCxnSpPr>
            <a:cxnSpLocks/>
          </p:cNvCxnSpPr>
          <p:nvPr/>
        </p:nvCxnSpPr>
        <p:spPr>
          <a:xfrm>
            <a:off x="1523873" y="1837236"/>
            <a:ext cx="3433883" cy="542644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77458D8-1611-3DC0-DDDF-BBB1EB38B212}"/>
              </a:ext>
            </a:extLst>
          </p:cNvPr>
          <p:cNvCxnSpPr>
            <a:cxnSpLocks/>
          </p:cNvCxnSpPr>
          <p:nvPr/>
        </p:nvCxnSpPr>
        <p:spPr>
          <a:xfrm>
            <a:off x="4517066" y="1856592"/>
            <a:ext cx="1275727" cy="559638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D8B93B8-0227-79E4-47B2-DD243AFBDCB5}"/>
              </a:ext>
            </a:extLst>
          </p:cNvPr>
          <p:cNvCxnSpPr>
            <a:cxnSpLocks/>
          </p:cNvCxnSpPr>
          <p:nvPr/>
        </p:nvCxnSpPr>
        <p:spPr>
          <a:xfrm flipH="1">
            <a:off x="8797606" y="1442307"/>
            <a:ext cx="247302" cy="105606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F9DB9DC-6108-B91D-6712-90D8786587B4}"/>
              </a:ext>
            </a:extLst>
          </p:cNvPr>
          <p:cNvCxnSpPr>
            <a:cxnSpLocks/>
          </p:cNvCxnSpPr>
          <p:nvPr/>
        </p:nvCxnSpPr>
        <p:spPr>
          <a:xfrm>
            <a:off x="6747963" y="1419779"/>
            <a:ext cx="1214606" cy="99645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hart 1">
            <a:extLst>
              <a:ext uri="{FF2B5EF4-FFF2-40B4-BE49-F238E27FC236}">
                <a16:creationId xmlns:a16="http://schemas.microsoft.com/office/drawing/2014/main" id="{FBAF2116-74F0-660B-BE10-0B95AF923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1794" r="1781" b="3379"/>
          <a:stretch/>
        </p:blipFill>
        <p:spPr bwMode="auto">
          <a:xfrm>
            <a:off x="2051720" y="3788288"/>
            <a:ext cx="3703002" cy="19146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CC98BA29-F872-3EE0-C091-AF76E0438F71}"/>
              </a:ext>
            </a:extLst>
          </p:cNvPr>
          <p:cNvSpPr txBox="1"/>
          <p:nvPr/>
        </p:nvSpPr>
        <p:spPr>
          <a:xfrm>
            <a:off x="26479" y="3747423"/>
            <a:ext cx="2189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Preliminary cost estimation for FCC-</a:t>
            </a:r>
            <a:r>
              <a:rPr lang="en-GB" sz="1600" b="1" dirty="0" err="1"/>
              <a:t>ee</a:t>
            </a:r>
            <a:r>
              <a:rPr lang="en-GB" sz="1600" b="1" dirty="0"/>
              <a:t>: </a:t>
            </a:r>
            <a:r>
              <a:rPr lang="en-GB" sz="1600" dirty="0"/>
              <a:t>≈ 11 Md CHF</a:t>
            </a:r>
          </a:p>
          <a:p>
            <a:r>
              <a:rPr lang="en-GB" sz="1600" dirty="0"/>
              <a:t>including </a:t>
            </a:r>
          </a:p>
          <a:p>
            <a:r>
              <a:rPr lang="en-GB" sz="1600" dirty="0"/>
              <a:t>≈ 5 Md CHF civil engineering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D9877E2-FE0E-3623-35DE-E13DD5AFE18C}"/>
              </a:ext>
            </a:extLst>
          </p:cNvPr>
          <p:cNvCxnSpPr>
            <a:cxnSpLocks/>
          </p:cNvCxnSpPr>
          <p:nvPr/>
        </p:nvCxnSpPr>
        <p:spPr>
          <a:xfrm flipV="1">
            <a:off x="616836" y="2863469"/>
            <a:ext cx="12309" cy="3511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A6552E94-851B-8F82-8B8A-BFDFF755410E}"/>
              </a:ext>
            </a:extLst>
          </p:cNvPr>
          <p:cNvSpPr txBox="1"/>
          <p:nvPr/>
        </p:nvSpPr>
        <p:spPr>
          <a:xfrm>
            <a:off x="288331" y="3198698"/>
            <a:ext cx="660069" cy="26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26" b="1" dirty="0">
                <a:solidFill>
                  <a:srgbClr val="FF0000"/>
                </a:solidFill>
              </a:rPr>
              <a:t>Today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E6899D1-2816-6A00-0A00-19A17E5002A0}"/>
              </a:ext>
            </a:extLst>
          </p:cNvPr>
          <p:cNvCxnSpPr>
            <a:cxnSpLocks/>
          </p:cNvCxnSpPr>
          <p:nvPr/>
        </p:nvCxnSpPr>
        <p:spPr>
          <a:xfrm flipV="1">
            <a:off x="2699792" y="2837927"/>
            <a:ext cx="0" cy="3215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6B9484E5-CA5D-CC1C-E509-51FA55191700}"/>
              </a:ext>
            </a:extLst>
          </p:cNvPr>
          <p:cNvSpPr txBox="1"/>
          <p:nvPr/>
        </p:nvSpPr>
        <p:spPr>
          <a:xfrm>
            <a:off x="2444337" y="3199564"/>
            <a:ext cx="795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</a:rPr>
              <a:t>2030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9997443-A404-9AE6-07F6-AA733753CE80}"/>
              </a:ext>
            </a:extLst>
          </p:cNvPr>
          <p:cNvSpPr txBox="1"/>
          <p:nvPr/>
        </p:nvSpPr>
        <p:spPr>
          <a:xfrm>
            <a:off x="4658613" y="3159448"/>
            <a:ext cx="795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</a:rPr>
              <a:t>2040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CD1A9737-AD1A-DE81-6E08-DB08CA6CAC3C}"/>
              </a:ext>
            </a:extLst>
          </p:cNvPr>
          <p:cNvCxnSpPr>
            <a:cxnSpLocks/>
          </p:cNvCxnSpPr>
          <p:nvPr/>
        </p:nvCxnSpPr>
        <p:spPr>
          <a:xfrm flipH="1" flipV="1">
            <a:off x="5792793" y="2776444"/>
            <a:ext cx="4516" cy="3553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D27E9E37-FC3B-83F0-AA30-78F45744FB5B}"/>
              </a:ext>
            </a:extLst>
          </p:cNvPr>
          <p:cNvSpPr txBox="1"/>
          <p:nvPr/>
        </p:nvSpPr>
        <p:spPr>
          <a:xfrm>
            <a:off x="5597163" y="3151167"/>
            <a:ext cx="550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</a:rPr>
              <a:t>2055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B14C1DD5-E7B0-2B5F-AC91-5D32DC11DF6F}"/>
              </a:ext>
            </a:extLst>
          </p:cNvPr>
          <p:cNvCxnSpPr>
            <a:cxnSpLocks/>
          </p:cNvCxnSpPr>
          <p:nvPr/>
        </p:nvCxnSpPr>
        <p:spPr>
          <a:xfrm flipV="1">
            <a:off x="7917395" y="2799802"/>
            <a:ext cx="0" cy="3555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730E2A53-D9D2-7933-B056-0FF589522E96}"/>
              </a:ext>
            </a:extLst>
          </p:cNvPr>
          <p:cNvSpPr txBox="1"/>
          <p:nvPr/>
        </p:nvSpPr>
        <p:spPr>
          <a:xfrm>
            <a:off x="7668746" y="3149507"/>
            <a:ext cx="587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</a:rPr>
              <a:t>2065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AFB44660-E989-307D-764C-3B598B0697F3}"/>
              </a:ext>
            </a:extLst>
          </p:cNvPr>
          <p:cNvCxnSpPr>
            <a:cxnSpLocks/>
          </p:cNvCxnSpPr>
          <p:nvPr/>
        </p:nvCxnSpPr>
        <p:spPr>
          <a:xfrm flipV="1">
            <a:off x="8956005" y="2735323"/>
            <a:ext cx="0" cy="3555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4759818B-1C89-7817-9BE9-1C1500D9AEC1}"/>
              </a:ext>
            </a:extLst>
          </p:cNvPr>
          <p:cNvSpPr txBox="1"/>
          <p:nvPr/>
        </p:nvSpPr>
        <p:spPr>
          <a:xfrm>
            <a:off x="8715427" y="3166943"/>
            <a:ext cx="516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</a:rPr>
              <a:t>2090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9231F84E-613C-51C0-7125-4E71FD13E6A6}"/>
              </a:ext>
            </a:extLst>
          </p:cNvPr>
          <p:cNvCxnSpPr>
            <a:cxnSpLocks/>
          </p:cNvCxnSpPr>
          <p:nvPr/>
        </p:nvCxnSpPr>
        <p:spPr>
          <a:xfrm flipH="1" flipV="1">
            <a:off x="4884575" y="2811576"/>
            <a:ext cx="4516" cy="3553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078C5902-562D-EF62-85E0-6FE93E601221}"/>
              </a:ext>
            </a:extLst>
          </p:cNvPr>
          <p:cNvCxnSpPr>
            <a:cxnSpLocks/>
          </p:cNvCxnSpPr>
          <p:nvPr/>
        </p:nvCxnSpPr>
        <p:spPr>
          <a:xfrm flipV="1">
            <a:off x="2067735" y="2672766"/>
            <a:ext cx="488041" cy="1115522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62CD5EAC-52AD-926D-B407-752A30EB6297}"/>
              </a:ext>
            </a:extLst>
          </p:cNvPr>
          <p:cNvCxnSpPr>
            <a:cxnSpLocks/>
          </p:cNvCxnSpPr>
          <p:nvPr/>
        </p:nvCxnSpPr>
        <p:spPr>
          <a:xfrm flipH="1" flipV="1">
            <a:off x="5281359" y="2767382"/>
            <a:ext cx="473363" cy="1020906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9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6564B33-CFD1-DB6F-F306-8D46685D49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16" r="4651" b="15252"/>
          <a:stretch/>
        </p:blipFill>
        <p:spPr>
          <a:xfrm>
            <a:off x="6300192" y="4200407"/>
            <a:ext cx="2275160" cy="1465405"/>
          </a:xfrm>
          <a:prstGeom prst="rect">
            <a:avLst/>
          </a:prstGeom>
        </p:spPr>
      </p:pic>
      <p:sp>
        <p:nvSpPr>
          <p:cNvPr id="62" name="Ellipse 61">
            <a:extLst>
              <a:ext uri="{FF2B5EF4-FFF2-40B4-BE49-F238E27FC236}">
                <a16:creationId xmlns:a16="http://schemas.microsoft.com/office/drawing/2014/main" id="{F990BEB3-2E11-421E-A8C8-138F680FACCE}"/>
              </a:ext>
            </a:extLst>
          </p:cNvPr>
          <p:cNvSpPr/>
          <p:nvPr/>
        </p:nvSpPr>
        <p:spPr>
          <a:xfrm>
            <a:off x="6046814" y="4194039"/>
            <a:ext cx="2951085" cy="146979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00" name="ZoneTexte 4099">
            <a:extLst>
              <a:ext uri="{FF2B5EF4-FFF2-40B4-BE49-F238E27FC236}">
                <a16:creationId xmlns:a16="http://schemas.microsoft.com/office/drawing/2014/main" id="{AB07D0A9-EF3C-B303-153F-C0DCE509905A}"/>
              </a:ext>
            </a:extLst>
          </p:cNvPr>
          <p:cNvSpPr txBox="1"/>
          <p:nvPr/>
        </p:nvSpPr>
        <p:spPr>
          <a:xfrm>
            <a:off x="6183721" y="3365703"/>
            <a:ext cx="3079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B050"/>
                </a:solidFill>
              </a:rPr>
              <a:t>FCC-</a:t>
            </a:r>
            <a:r>
              <a:rPr lang="en-GB" sz="1400" b="1" dirty="0" err="1">
                <a:solidFill>
                  <a:srgbClr val="00B050"/>
                </a:solidFill>
              </a:rPr>
              <a:t>hh</a:t>
            </a:r>
            <a:r>
              <a:rPr lang="en-GB" sz="1400" b="1" dirty="0">
                <a:solidFill>
                  <a:srgbClr val="00B050"/>
                </a:solidFill>
              </a:rPr>
              <a:t>: one of the cost-drivers: </a:t>
            </a:r>
          </a:p>
          <a:p>
            <a:r>
              <a:rPr lang="fr-FR" sz="1400" dirty="0">
                <a:solidFill>
                  <a:srgbClr val="00B050"/>
                </a:solidFill>
              </a:rPr>
              <a:t>4,700 16 </a:t>
            </a:r>
            <a:r>
              <a:rPr lang="fr-FR" sz="1400" dirty="0" err="1">
                <a:solidFill>
                  <a:srgbClr val="00B050"/>
                </a:solidFill>
              </a:rPr>
              <a:t>T</a:t>
            </a:r>
            <a:r>
              <a:rPr lang="fr-FR" sz="1400" dirty="0">
                <a:solidFill>
                  <a:srgbClr val="00B050"/>
                </a:solidFill>
              </a:rPr>
              <a:t> magnets </a:t>
            </a:r>
            <a:r>
              <a:rPr lang="fr-FR" sz="1400" dirty="0">
                <a:solidFill>
                  <a:srgbClr val="00B050"/>
                </a:solidFill>
                <a:sym typeface="Wingdings" pitchFamily="2" charset="2"/>
              </a:rPr>
              <a:t></a:t>
            </a:r>
            <a:endParaRPr lang="en-GB" sz="1400" b="1" dirty="0">
              <a:solidFill>
                <a:srgbClr val="00B050"/>
              </a:solidFill>
            </a:endParaRPr>
          </a:p>
          <a:p>
            <a:r>
              <a:rPr lang="en-GB" sz="1400" dirty="0">
                <a:solidFill>
                  <a:srgbClr val="00B050"/>
                </a:solidFill>
              </a:rPr>
              <a:t>high field magnets in development</a:t>
            </a:r>
            <a:endParaRPr lang="en-GB" dirty="0">
              <a:solidFill>
                <a:srgbClr val="00B050"/>
              </a:solidFill>
            </a:endParaRPr>
          </a:p>
        </p:txBody>
      </p:sp>
      <p:grpSp>
        <p:nvGrpSpPr>
          <p:cNvPr id="4110" name="Groupe 4109">
            <a:extLst>
              <a:ext uri="{FF2B5EF4-FFF2-40B4-BE49-F238E27FC236}">
                <a16:creationId xmlns:a16="http://schemas.microsoft.com/office/drawing/2014/main" id="{5080A0FD-3A60-5C48-C78B-F654F2F5FDD5}"/>
              </a:ext>
            </a:extLst>
          </p:cNvPr>
          <p:cNvGrpSpPr/>
          <p:nvPr/>
        </p:nvGrpSpPr>
        <p:grpSpPr>
          <a:xfrm rot="500479">
            <a:off x="-48970" y="794274"/>
            <a:ext cx="1493208" cy="1548000"/>
            <a:chOff x="864670" y="328366"/>
            <a:chExt cx="1493208" cy="1548000"/>
          </a:xfrm>
        </p:grpSpPr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5D991376-DAE9-7840-E330-71D92E73C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4550">
              <a:off x="864670" y="328366"/>
              <a:ext cx="1442695" cy="1548000"/>
            </a:xfrm>
            <a:prstGeom prst="rect">
              <a:avLst/>
            </a:prstGeom>
          </p:spPr>
        </p:pic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0040D6A4-4318-D236-82EA-08B1A35AE12A}"/>
                </a:ext>
              </a:extLst>
            </p:cNvPr>
            <p:cNvSpPr txBox="1"/>
            <p:nvPr/>
          </p:nvSpPr>
          <p:spPr>
            <a:xfrm rot="20202169">
              <a:off x="955228" y="690596"/>
              <a:ext cx="14026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latin typeface="APPLE CHANCERY" panose="03020702040506060504" pitchFamily="66" charset="-79"/>
                  <a:cs typeface="APPLE CHANCERY" panose="03020702040506060504" pitchFamily="66" charset="-79"/>
                </a:rPr>
                <a:t>LEP data accumulated in the first  3’!</a:t>
              </a:r>
            </a:p>
          </p:txBody>
        </p:sp>
      </p:grpSp>
      <p:pic>
        <p:nvPicPr>
          <p:cNvPr id="4112" name="Image 4111">
            <a:extLst>
              <a:ext uri="{FF2B5EF4-FFF2-40B4-BE49-F238E27FC236}">
                <a16:creationId xmlns:a16="http://schemas.microsoft.com/office/drawing/2014/main" id="{FA59EAD7-79B3-9FFC-E9BF-0A27D34FA5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" t="5844" r="8332" b="8487"/>
          <a:stretch/>
        </p:blipFill>
        <p:spPr>
          <a:xfrm rot="19905375">
            <a:off x="4759389" y="339451"/>
            <a:ext cx="1708570" cy="1613244"/>
          </a:xfrm>
          <a:prstGeom prst="rect">
            <a:avLst/>
          </a:prstGeom>
        </p:spPr>
      </p:pic>
      <p:sp>
        <p:nvSpPr>
          <p:cNvPr id="86" name="ZoneTexte 85">
            <a:extLst>
              <a:ext uri="{FF2B5EF4-FFF2-40B4-BE49-F238E27FC236}">
                <a16:creationId xmlns:a16="http://schemas.microsoft.com/office/drawing/2014/main" id="{A0BE6B5F-CBDC-21E4-117E-C0EEEA252049}"/>
              </a:ext>
            </a:extLst>
          </p:cNvPr>
          <p:cNvSpPr txBox="1"/>
          <p:nvPr/>
        </p:nvSpPr>
        <p:spPr>
          <a:xfrm rot="19846016">
            <a:off x="5007229" y="330457"/>
            <a:ext cx="1398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Increase in energy and luminosity similar to Tevatron to LHC</a:t>
            </a:r>
          </a:p>
        </p:txBody>
      </p:sp>
    </p:spTree>
    <p:extLst>
      <p:ext uri="{BB962C8B-B14F-4D97-AF65-F5344CB8AC3E}">
        <p14:creationId xmlns:p14="http://schemas.microsoft.com/office/powerpoint/2010/main" val="1826302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518CC48-A858-3252-04AD-2A636CBD5FD6}"/>
              </a:ext>
            </a:extLst>
          </p:cNvPr>
          <p:cNvSpPr txBox="1"/>
          <p:nvPr/>
        </p:nvSpPr>
        <p:spPr>
          <a:xfrm>
            <a:off x="1331640" y="997294"/>
            <a:ext cx="6300700" cy="365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67" b="1" dirty="0">
                <a:latin typeface="Bradley Hand" pitchFamily="2" charset="77"/>
              </a:rPr>
              <a:t>What is so interesting about the Higgs Boson?</a:t>
            </a:r>
          </a:p>
          <a:p>
            <a:endParaRPr lang="en-GB" sz="3667" b="1" dirty="0"/>
          </a:p>
          <a:p>
            <a:pPr algn="ctr"/>
            <a:r>
              <a:rPr lang="en-GB" sz="3667" b="1" dirty="0">
                <a:latin typeface="Courier" pitchFamily="2" charset="0"/>
              </a:rPr>
              <a:t>and can FCC help answer “the big questions”?</a:t>
            </a:r>
          </a:p>
          <a:p>
            <a:endParaRPr lang="en-GB" sz="1126" dirty="0"/>
          </a:p>
        </p:txBody>
      </p:sp>
    </p:spTree>
    <p:extLst>
      <p:ext uri="{BB962C8B-B14F-4D97-AF65-F5344CB8AC3E}">
        <p14:creationId xmlns:p14="http://schemas.microsoft.com/office/powerpoint/2010/main" val="3502531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FA521-948B-3241-9BF9-4CAADBAA6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Standard Model of Particle Physics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24434C-E8D3-1D4A-9963-1C045C7C0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1350" y="4945163"/>
            <a:ext cx="1926167" cy="304271"/>
          </a:xfrm>
          <a:prstGeom prst="rect">
            <a:avLst/>
          </a:prstGeom>
        </p:spPr>
        <p:txBody>
          <a:bodyPr vert="horz" lIns="76200" tIns="38100" rIns="76200" bIns="38100" rtlCol="0" anchor="ctr"/>
          <a:lstStyle>
            <a:defPPr>
              <a:defRPr lang="fr-FR"/>
            </a:defPPr>
            <a:lvl1pPr marL="0" algn="l" defTabSz="670533" rtl="0" eaLnBrk="1" latinLnBrk="0" hangingPunct="1">
              <a:defRPr sz="81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35268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533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00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068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333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01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46867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82134" algn="l" defTabSz="670533" rtl="0" eaLnBrk="1" latinLnBrk="0" hangingPunct="1"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06A1BD-CF18-8940-9AE6-F06E8901EBF8}" type="datetime1">
              <a:rPr lang="fr-FR" smtClean="0"/>
              <a:pPr/>
              <a:t>02/06/2022</a:t>
            </a:fld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E32D617-DBDD-95BB-4C99-F61C0F81A29B}"/>
              </a:ext>
            </a:extLst>
          </p:cNvPr>
          <p:cNvGrpSpPr/>
          <p:nvPr/>
        </p:nvGrpSpPr>
        <p:grpSpPr>
          <a:xfrm>
            <a:off x="75174" y="1777380"/>
            <a:ext cx="3686654" cy="3576677"/>
            <a:chOff x="93898" y="1144715"/>
            <a:chExt cx="4792650" cy="464968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B86FA1B-0870-44C8-178F-5F92BAF98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17" t="7639" r="19725" b="5218"/>
            <a:stretch/>
          </p:blipFill>
          <p:spPr>
            <a:xfrm>
              <a:off x="93898" y="1144715"/>
              <a:ext cx="4792650" cy="464968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E8BBF7-5C1B-AFD2-A028-2F6D078DBC9F}"/>
                </a:ext>
              </a:extLst>
            </p:cNvPr>
            <p:cNvSpPr/>
            <p:nvPr/>
          </p:nvSpPr>
          <p:spPr>
            <a:xfrm>
              <a:off x="116463" y="1216723"/>
              <a:ext cx="1308145" cy="26806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90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684A635D-5232-4DBF-C205-352AD462BF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/>
          <a:stretch/>
        </p:blipFill>
        <p:spPr>
          <a:xfrm>
            <a:off x="4543332" y="1777380"/>
            <a:ext cx="3792719" cy="320646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01C16E7-BD99-9BDF-36CF-CD639E726603}"/>
              </a:ext>
            </a:extLst>
          </p:cNvPr>
          <p:cNvSpPr txBox="1"/>
          <p:nvPr/>
        </p:nvSpPr>
        <p:spPr>
          <a:xfrm>
            <a:off x="4549013" y="4990916"/>
            <a:ext cx="3540393" cy="3745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17" dirty="0"/>
              <a:t>For comparison:</a:t>
            </a:r>
          </a:p>
          <a:p>
            <a:r>
              <a:rPr lang="en-GB" sz="917" dirty="0"/>
              <a:t>Gravitational waves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1821159-7D89-3C88-C455-403EAC694570}"/>
              </a:ext>
            </a:extLst>
          </p:cNvPr>
          <p:cNvCxnSpPr>
            <a:cxnSpLocks/>
          </p:cNvCxnSpPr>
          <p:nvPr/>
        </p:nvCxnSpPr>
        <p:spPr>
          <a:xfrm>
            <a:off x="6009212" y="5161756"/>
            <a:ext cx="2340193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2DE1616-B37E-EA76-50D0-C6CE1EE21F85}"/>
              </a:ext>
            </a:extLst>
          </p:cNvPr>
          <p:cNvCxnSpPr>
            <a:cxnSpLocks/>
          </p:cNvCxnSpPr>
          <p:nvPr/>
        </p:nvCxnSpPr>
        <p:spPr>
          <a:xfrm>
            <a:off x="6009212" y="5061746"/>
            <a:ext cx="0" cy="2220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85BA2BB-18E6-E892-19CC-30D403556E93}"/>
              </a:ext>
            </a:extLst>
          </p:cNvPr>
          <p:cNvCxnSpPr>
            <a:cxnSpLocks/>
          </p:cNvCxnSpPr>
          <p:nvPr/>
        </p:nvCxnSpPr>
        <p:spPr>
          <a:xfrm>
            <a:off x="8349405" y="5061746"/>
            <a:ext cx="0" cy="2220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0B1D02CD-36CB-8ED3-110D-7C05AE93C0D7}"/>
              </a:ext>
            </a:extLst>
          </p:cNvPr>
          <p:cNvSpPr txBox="1"/>
          <p:nvPr/>
        </p:nvSpPr>
        <p:spPr>
          <a:xfrm>
            <a:off x="76260" y="782042"/>
            <a:ext cx="8947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Nearly 120 years ago, the first particle of the Standard Model was discovered: the electron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About 50 years ago, the theory concepts behind the standard model have been established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10 years ago the Higgs boson was the last particle of the standard model to be discovered</a:t>
            </a:r>
          </a:p>
        </p:txBody>
      </p:sp>
    </p:spTree>
    <p:extLst>
      <p:ext uri="{BB962C8B-B14F-4D97-AF65-F5344CB8AC3E}">
        <p14:creationId xmlns:p14="http://schemas.microsoft.com/office/powerpoint/2010/main" val="3464795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4B8310-51C3-6533-7670-60B42F0D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Workhorse of modern particle physics: Colliders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613F48-8913-2985-3F12-C2EC6A8CC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291"/>
            <a:ext cx="2189820" cy="1670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D8BB74C-2E09-C405-7237-9AE5D5112D7C}"/>
              </a:ext>
            </a:extLst>
          </p:cNvPr>
          <p:cNvSpPr txBox="1"/>
          <p:nvPr/>
        </p:nvSpPr>
        <p:spPr>
          <a:xfrm>
            <a:off x="2277134" y="609759"/>
            <a:ext cx="22948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0432FF"/>
                </a:solidFill>
              </a:rPr>
              <a:t>1963: </a:t>
            </a:r>
            <a:r>
              <a:rPr lang="en-GB" sz="1800" dirty="0"/>
              <a:t>The first electron-positron collider </a:t>
            </a:r>
            <a:r>
              <a:rPr lang="en-GB" sz="1800" b="1" dirty="0" err="1">
                <a:solidFill>
                  <a:srgbClr val="0432FF"/>
                </a:solidFill>
              </a:rPr>
              <a:t>AdA</a:t>
            </a:r>
            <a:r>
              <a:rPr lang="en-GB" sz="1800" b="1" dirty="0"/>
              <a:t> </a:t>
            </a:r>
            <a:r>
              <a:rPr lang="en-GB" sz="1800" dirty="0"/>
              <a:t>was constructed in Frascati and the first collisions observed in Orsay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D6F542-4801-8545-2EE7-9C08259F3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92" y="649690"/>
            <a:ext cx="2399908" cy="15999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0C0CE45-57EC-5745-F35B-83AD04E16C18}"/>
              </a:ext>
            </a:extLst>
          </p:cNvPr>
          <p:cNvSpPr txBox="1"/>
          <p:nvPr/>
        </p:nvSpPr>
        <p:spPr>
          <a:xfrm>
            <a:off x="4691705" y="650221"/>
            <a:ext cx="1965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0432FF"/>
                </a:solidFill>
              </a:rPr>
              <a:t>1971: </a:t>
            </a:r>
            <a:r>
              <a:rPr lang="en-GB" sz="1800" dirty="0"/>
              <a:t>First proton-proton collisions at the </a:t>
            </a:r>
            <a:r>
              <a:rPr lang="en-GB" sz="1800" b="1" dirty="0">
                <a:solidFill>
                  <a:srgbClr val="0432FF"/>
                </a:solidFill>
              </a:rPr>
              <a:t>ISR</a:t>
            </a:r>
            <a:r>
              <a:rPr lang="en-GB" sz="1800" dirty="0">
                <a:solidFill>
                  <a:srgbClr val="0432FF"/>
                </a:solidFill>
              </a:rPr>
              <a:t> </a:t>
            </a:r>
            <a:r>
              <a:rPr lang="en-GB" sz="1800" dirty="0"/>
              <a:t>at CERN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94EC8F6-5893-089E-E176-73EC2CA26F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" t="18325" r="3790" b="512"/>
          <a:stretch/>
        </p:blipFill>
        <p:spPr>
          <a:xfrm>
            <a:off x="6758079" y="2303967"/>
            <a:ext cx="2371934" cy="169581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E9EB120-5E09-D991-2A46-07AA4EAA0428}"/>
              </a:ext>
            </a:extLst>
          </p:cNvPr>
          <p:cNvSpPr txBox="1"/>
          <p:nvPr/>
        </p:nvSpPr>
        <p:spPr>
          <a:xfrm>
            <a:off x="4697993" y="2318272"/>
            <a:ext cx="1979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0432FF"/>
                </a:solidFill>
              </a:rPr>
              <a:t>1981: </a:t>
            </a:r>
            <a:r>
              <a:rPr lang="en-GB" sz="1800" dirty="0"/>
              <a:t>First proton-antiproton collisions at the </a:t>
            </a:r>
            <a:r>
              <a:rPr lang="en-GB" sz="1800" b="1" dirty="0" err="1">
                <a:solidFill>
                  <a:srgbClr val="0432FF"/>
                </a:solidFill>
              </a:rPr>
              <a:t>SppS</a:t>
            </a:r>
            <a:r>
              <a:rPr lang="en-GB" sz="1800" dirty="0"/>
              <a:t> at CERN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DC6C40F-A4C4-266F-B9D0-480C68AD2B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6744092" y="4054117"/>
            <a:ext cx="2399908" cy="159993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97834A1-8B8F-C57B-CAD9-1FB042D68C5B}"/>
              </a:ext>
            </a:extLst>
          </p:cNvPr>
          <p:cNvSpPr txBox="1"/>
          <p:nvPr/>
        </p:nvSpPr>
        <p:spPr>
          <a:xfrm>
            <a:off x="4691705" y="4078544"/>
            <a:ext cx="1884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0432FF"/>
                </a:solidFill>
              </a:rPr>
              <a:t>1991:</a:t>
            </a:r>
            <a:r>
              <a:rPr lang="en-GB" sz="1800" dirty="0"/>
              <a:t> First proton-electron collisions at </a:t>
            </a:r>
            <a:r>
              <a:rPr lang="en-GB" sz="1800" b="1" dirty="0">
                <a:solidFill>
                  <a:srgbClr val="0432FF"/>
                </a:solidFill>
              </a:rPr>
              <a:t>HERA </a:t>
            </a:r>
            <a:r>
              <a:rPr lang="en-GB" sz="1800" dirty="0"/>
              <a:t>in DESY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3DA4531-1EAE-FA00-3EAA-43D16D05FC83}"/>
              </a:ext>
            </a:extLst>
          </p:cNvPr>
          <p:cNvSpPr txBox="1"/>
          <p:nvPr/>
        </p:nvSpPr>
        <p:spPr>
          <a:xfrm>
            <a:off x="0" y="2468261"/>
            <a:ext cx="3881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0432FF"/>
                </a:solidFill>
              </a:rPr>
              <a:t>LEP/LHC at CERN: </a:t>
            </a:r>
          </a:p>
          <a:p>
            <a:r>
              <a:rPr lang="en-GB" sz="1800" dirty="0"/>
              <a:t>electron-positron collider </a:t>
            </a:r>
            <a:r>
              <a:rPr lang="en-GB" sz="1800" dirty="0">
                <a:solidFill>
                  <a:srgbClr val="0432FF"/>
                </a:solidFill>
              </a:rPr>
              <a:t>(1989-2000) </a:t>
            </a:r>
            <a:r>
              <a:rPr lang="en-GB" sz="1800" dirty="0"/>
              <a:t>and proton-proton collider </a:t>
            </a:r>
            <a:r>
              <a:rPr lang="en-GB" sz="1800" dirty="0">
                <a:solidFill>
                  <a:srgbClr val="0432FF"/>
                </a:solidFill>
              </a:rPr>
              <a:t>(since 2009) </a:t>
            </a:r>
            <a:r>
              <a:rPr lang="en-GB" sz="1800" dirty="0"/>
              <a:t>using the same tunnel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702D1B6-0A49-0A46-6816-3EC05930A3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 r="2965"/>
          <a:stretch/>
        </p:blipFill>
        <p:spPr>
          <a:xfrm>
            <a:off x="0" y="3628418"/>
            <a:ext cx="3524074" cy="2075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1025D9A-FD32-01FA-2844-FCD25D4060A1}"/>
              </a:ext>
            </a:extLst>
          </p:cNvPr>
          <p:cNvSpPr txBox="1"/>
          <p:nvPr/>
        </p:nvSpPr>
        <p:spPr>
          <a:xfrm>
            <a:off x="3629841" y="5388470"/>
            <a:ext cx="2670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sym typeface="Wingdings" pitchFamily="2" charset="2"/>
              </a:rPr>
              <a:t> Talk by Pierre Vedrine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71696"/>
      </p:ext>
    </p:extLst>
  </p:cSld>
  <p:clrMapOvr>
    <a:masterClrMapping/>
  </p:clrMapOvr>
</p:sld>
</file>

<file path=ppt/theme/theme1.xml><?xml version="1.0" encoding="utf-8"?>
<a:theme xmlns:a="http://schemas.openxmlformats.org/drawingml/2006/main" name="Modele presentation IN2P3">
  <a:themeElements>
    <a:clrScheme name="Thème IN2P3">
      <a:dk1>
        <a:srgbClr val="00294B"/>
      </a:dk1>
      <a:lt1>
        <a:srgbClr val="FFFFFF"/>
      </a:lt1>
      <a:dk2>
        <a:srgbClr val="456487"/>
      </a:dk2>
      <a:lt2>
        <a:srgbClr val="FFFFFF"/>
      </a:lt2>
      <a:accent1>
        <a:srgbClr val="00294B"/>
      </a:accent1>
      <a:accent2>
        <a:srgbClr val="456487"/>
      </a:accent2>
      <a:accent3>
        <a:srgbClr val="E75112"/>
      </a:accent3>
      <a:accent4>
        <a:srgbClr val="62C4DD"/>
      </a:accent4>
      <a:accent5>
        <a:srgbClr val="000000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 presentation IN2P3</Template>
  <TotalTime>11274</TotalTime>
  <Words>2655</Words>
  <Application>Microsoft Macintosh PowerPoint</Application>
  <PresentationFormat>Affichage à l'écran (16:10)</PresentationFormat>
  <Paragraphs>364</Paragraphs>
  <Slides>34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8" baseType="lpstr">
      <vt:lpstr>APPLE CHANCERY</vt:lpstr>
      <vt:lpstr>APPLE CHANCERY</vt:lpstr>
      <vt:lpstr>Arial</vt:lpstr>
      <vt:lpstr>Arial Narrow</vt:lpstr>
      <vt:lpstr>Bradley Hand</vt:lpstr>
      <vt:lpstr>Calibri</vt:lpstr>
      <vt:lpstr>Cambria Math</vt:lpstr>
      <vt:lpstr>Courier</vt:lpstr>
      <vt:lpstr>GeoBrandRegular</vt:lpstr>
      <vt:lpstr>Helvetica</vt:lpstr>
      <vt:lpstr>NimbusSanL</vt:lpstr>
      <vt:lpstr>Symbol</vt:lpstr>
      <vt:lpstr>Wingdings</vt:lpstr>
      <vt:lpstr>Modele presentation IN2P3</vt:lpstr>
      <vt:lpstr>Particle Physics and the FCC</vt:lpstr>
      <vt:lpstr>Présentation PowerPoint</vt:lpstr>
      <vt:lpstr>2020 European Strategy for Particle Physics</vt:lpstr>
      <vt:lpstr>Présentation PowerPoint</vt:lpstr>
      <vt:lpstr>FCC studies</vt:lpstr>
      <vt:lpstr>FCC project</vt:lpstr>
      <vt:lpstr>Présentation PowerPoint</vt:lpstr>
      <vt:lpstr>The Standard Model of Particle Physics</vt:lpstr>
      <vt:lpstr>Workhorse of modern particle physics: Colliders </vt:lpstr>
      <vt:lpstr>…and marvellous detectors</vt:lpstr>
      <vt:lpstr>LHC: what has been done so far</vt:lpstr>
      <vt:lpstr>LHC cross-section measurements</vt:lpstr>
      <vt:lpstr>Discoveries at the LHC:  Exotic hadrons</vt:lpstr>
      <vt:lpstr>The ”discovery” at the LHC: Higgs boson !</vt:lpstr>
      <vt:lpstr>Higgs mass: coherence of the SM</vt:lpstr>
      <vt:lpstr>Higgs mass: coherence of the SM</vt:lpstr>
      <vt:lpstr>Higgs mass: stability of the Universe</vt:lpstr>
      <vt:lpstr>Higgs Couplings</vt:lpstr>
      <vt:lpstr>Higgs self-coupling</vt:lpstr>
      <vt:lpstr>Higgs Field</vt:lpstr>
      <vt:lpstr>Higgs boson in the primordial Univers</vt:lpstr>
      <vt:lpstr>Higgs phase transition</vt:lpstr>
      <vt:lpstr>Higgs and cosmic inflation?</vt:lpstr>
      <vt:lpstr>Higgs and dark energy?</vt:lpstr>
      <vt:lpstr>Higgs: portal to Dark Matter?</vt:lpstr>
      <vt:lpstr>Présentation PowerPoint</vt:lpstr>
      <vt:lpstr>Where is the antimatter?</vt:lpstr>
      <vt:lpstr>Baryogenesis</vt:lpstr>
      <vt:lpstr>CP-violation: Anti-matter in the mirror</vt:lpstr>
      <vt:lpstr>Lepton-Flavour Universality</vt:lpstr>
      <vt:lpstr>Neutrinos</vt:lpstr>
      <vt:lpstr>FCC : looking backwards</vt:lpstr>
      <vt:lpstr>FCC : looking forwards</vt:lpstr>
      <vt:lpstr>FCC : looking forwards</vt:lpstr>
    </vt:vector>
  </TitlesOfParts>
  <Company>CNRS DR16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MERCIER Francois</dc:creator>
  <cp:lastModifiedBy>Ursula Bassler</cp:lastModifiedBy>
  <cp:revision>314</cp:revision>
  <cp:lastPrinted>2020-01-16T17:36:56Z</cp:lastPrinted>
  <dcterms:created xsi:type="dcterms:W3CDTF">2017-07-31T09:41:10Z</dcterms:created>
  <dcterms:modified xsi:type="dcterms:W3CDTF">2022-06-02T14:23:39Z</dcterms:modified>
</cp:coreProperties>
</file>