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99" r:id="rId2"/>
    <p:sldId id="2948" r:id="rId3"/>
    <p:sldId id="2621" r:id="rId4"/>
    <p:sldId id="2954" r:id="rId5"/>
    <p:sldId id="2959" r:id="rId6"/>
    <p:sldId id="3043" r:id="rId7"/>
    <p:sldId id="2693" r:id="rId8"/>
    <p:sldId id="2712" r:id="rId9"/>
    <p:sldId id="2952" r:id="rId10"/>
    <p:sldId id="2711" r:id="rId11"/>
    <p:sldId id="2734" r:id="rId12"/>
    <p:sldId id="2984" r:id="rId13"/>
    <p:sldId id="3042" r:id="rId14"/>
    <p:sldId id="2628" r:id="rId15"/>
    <p:sldId id="2729" r:id="rId16"/>
    <p:sldId id="2730" r:id="rId17"/>
    <p:sldId id="2993" r:id="rId18"/>
    <p:sldId id="3044" r:id="rId19"/>
    <p:sldId id="2727" r:id="rId20"/>
    <p:sldId id="3045" r:id="rId21"/>
    <p:sldId id="3017" r:id="rId22"/>
    <p:sldId id="2735" r:id="rId23"/>
    <p:sldId id="3046" r:id="rId24"/>
    <p:sldId id="3030" r:id="rId25"/>
    <p:sldId id="3032" r:id="rId26"/>
    <p:sldId id="3019" r:id="rId27"/>
    <p:sldId id="296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/>
  <p:cmAuthor id="2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97BFF"/>
    <a:srgbClr val="F4D600"/>
    <a:srgbClr val="FFEC7D"/>
    <a:srgbClr val="FEF5A9"/>
    <a:srgbClr val="FFC3DC"/>
    <a:srgbClr val="FDF8BB"/>
    <a:srgbClr val="FEF8D4"/>
    <a:srgbClr val="FFF4C4"/>
    <a:srgbClr val="FEE7E7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9" autoAdjust="0"/>
    <p:restoredTop sz="95761" autoAdjust="0"/>
  </p:normalViewPr>
  <p:slideViewPr>
    <p:cSldViewPr snapToGrid="0" snapToObjects="1">
      <p:cViewPr>
        <p:scale>
          <a:sx n="110" d="100"/>
          <a:sy n="110" d="100"/>
        </p:scale>
        <p:origin x="144" y="-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6/2/22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6/2/22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at%C3%A9riau_bidimensionne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r.wikipedia.org/wiki/Cristal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9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25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4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41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2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4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45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47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99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3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49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98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51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65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Avenir Next" panose="020B0503020202020204" pitchFamily="34" charset="0"/>
              </a:rPr>
              <a:t>O(4000)m2 for muon system in simplification for technology transfer for production</a:t>
            </a:r>
          </a:p>
          <a:p>
            <a:r>
              <a:rPr lang="en-US" sz="1600" dirty="0">
                <a:latin typeface="Avenir Next" panose="020B0503020202020204" pitchFamily="34" charset="0"/>
              </a:rPr>
              <a:t>Graphene </a:t>
            </a:r>
            <a:r>
              <a:rPr lang="en-GB" sz="1600" dirty="0">
                <a:hlinkClick r:id="rId3"/>
              </a:rPr>
              <a:t>matériau bidimensionnel</a:t>
            </a:r>
            <a:r>
              <a:rPr lang="en-GB" sz="1600" dirty="0"/>
              <a:t> </a:t>
            </a:r>
            <a:r>
              <a:rPr lang="en-GB" sz="1600" dirty="0">
                <a:hlinkClick r:id="rId4" tooltip="Cristal"/>
              </a:rPr>
              <a:t>cristallin</a:t>
            </a:r>
            <a:r>
              <a:rPr lang="en-GB" sz="1600" dirty="0"/>
              <a:t> </a:t>
            </a:r>
            <a:r>
              <a:rPr lang="en-GB" sz="1600" dirty="0" err="1"/>
              <a:t>tres</a:t>
            </a:r>
            <a:r>
              <a:rPr lang="en-GB" sz="1600" dirty="0"/>
              <a:t> bonne </a:t>
            </a:r>
            <a:r>
              <a:rPr lang="en-GB" sz="1600" dirty="0" err="1"/>
              <a:t>conductivite</a:t>
            </a:r>
            <a:r>
              <a:rPr lang="en-GB" sz="1600" dirty="0"/>
              <a:t> </a:t>
            </a:r>
            <a:r>
              <a:rPr lang="en-GB" sz="1600" dirty="0" err="1"/>
              <a:t>electrique</a:t>
            </a:r>
            <a:r>
              <a:rPr lang="en-GB" sz="1600" dirty="0"/>
              <a:t> et </a:t>
            </a:r>
            <a:r>
              <a:rPr lang="en-GB" sz="1600" dirty="0" err="1"/>
              <a:t>thermique</a:t>
            </a:r>
            <a:r>
              <a:rPr lang="en-GB" sz="1600" dirty="0"/>
              <a:t>, resistance </a:t>
            </a:r>
            <a:r>
              <a:rPr lang="en-GB" sz="1600" dirty="0" err="1"/>
              <a:t>mecanique</a:t>
            </a:r>
            <a:r>
              <a:rPr lang="en-GB" sz="1600" dirty="0"/>
              <a:t> </a:t>
            </a:r>
            <a:r>
              <a:rPr lang="en-GB" sz="1600" dirty="0" err="1"/>
              <a:t>souplesse</a:t>
            </a:r>
            <a:r>
              <a:rPr lang="en-GB" sz="1600" dirty="0"/>
              <a:t> </a:t>
            </a:r>
            <a:r>
              <a:rPr lang="en-GB" sz="1600" dirty="0" err="1"/>
              <a:t>transparence</a:t>
            </a:r>
            <a:r>
              <a:rPr lang="en-GB" sz="1600" dirty="0"/>
              <a:t> </a:t>
            </a:r>
            <a:r>
              <a:rPr lang="en-GB" sz="1600" dirty="0" err="1"/>
              <a:t>optique</a:t>
            </a:r>
            <a:r>
              <a:rPr lang="en-GB" sz="1600" dirty="0"/>
              <a:t> </a:t>
            </a:r>
            <a:r>
              <a:rPr lang="en-GB" sz="1600" dirty="0" err="1"/>
              <a:t>impermeabilite</a:t>
            </a:r>
            <a:r>
              <a:rPr lang="en-GB" sz="1600" dirty="0"/>
              <a:t> </a:t>
            </a:r>
            <a:r>
              <a:rPr lang="en-GB" sz="1600" dirty="0" err="1"/>
              <a:t>moleculaire</a:t>
            </a:r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11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98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73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4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37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63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66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41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48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3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91D-76D8-3D4B-B8E9-2C206960910D}" type="datetime1">
              <a:rPr lang="fr-FR" smtClean="0"/>
              <a:t>02/06/2022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E6943-21D6-1541-8DAC-9A6BCA481D3F}" type="datetime1">
              <a:rPr lang="fr-FR" smtClean="0"/>
              <a:t>02/06/2022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F3E-088F-AF4C-B653-FE9494FE498D}" type="datetime1">
              <a:rPr lang="fr-FR" smtClean="0"/>
              <a:t>02/06/2022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FE42-A824-554C-B5DA-7A342A1B9663}" type="datetime1">
              <a:rPr lang="fr-FR" smtClean="0"/>
              <a:t>02/06/2022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E08F-AC3C-E046-82DD-F0E812C9ABD1}" type="datetime1">
              <a:rPr lang="fr-FR" smtClean="0"/>
              <a:t>02/06/2022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64FB-5D8C-EA49-A3BF-D63E2CB869C5}" type="datetime1">
              <a:rPr lang="fr-FR" smtClean="0"/>
              <a:t>02/06/2022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2814-3DBF-7846-BBBD-D0B593A0EACA}" type="datetime1">
              <a:rPr lang="fr-FR" smtClean="0"/>
              <a:t>02/06/2022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31BF-FD3D-9643-92C1-0D2B04AF5CA3}" type="datetime1">
              <a:rPr lang="fr-FR" smtClean="0"/>
              <a:t>02/06/2022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2B-B766-9E4B-980A-8E05707CDBCC}" type="datetime1">
              <a:rPr lang="fr-FR" smtClean="0"/>
              <a:t>02/06/2022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3F57-1C70-5247-916D-493E1F483166}" type="datetime1">
              <a:rPr lang="fr-FR" smtClean="0"/>
              <a:t>02/06/2022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00B39-DE47-E245-94D8-D9B3841CBAD4}" type="datetime1">
              <a:rPr lang="fr-FR" smtClean="0"/>
              <a:t>02/06/2022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ome.cern/fr/news/press-release/accelerators/international-collaboration-publishes-concept-design-post-lhc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hyperlink" Target="http://www.nupecc.org/jena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ractice-ic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hyperlink" Target="https://attract-eu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tiff"/><Relationship Id="rId9" Type="http://schemas.openxmlformats.org/officeDocument/2006/relationships/image" Target="../media/image5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hyperlink" Target="https://cms.cern/detector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tiff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tiff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jpeg"/><Relationship Id="rId5" Type="http://schemas.openxmlformats.org/officeDocument/2006/relationships/image" Target="../media/image105.tiff"/><Relationship Id="rId10" Type="http://schemas.openxmlformats.org/officeDocument/2006/relationships/image" Target="../media/image110.png"/><Relationship Id="rId4" Type="http://schemas.openxmlformats.org/officeDocument/2006/relationships/image" Target="../media/image104.wmf"/><Relationship Id="rId9" Type="http://schemas.openxmlformats.org/officeDocument/2006/relationships/image" Target="../media/image10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ithub.com/karlrupp/microprocessor-trend-data" TargetMode="External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osc-portal.e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ojectescape.eu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cfa.web.cern.ch/" TargetMode="External"/><Relationship Id="rId7" Type="http://schemas.openxmlformats.org/officeDocument/2006/relationships/hyperlink" Target="https://attract-eu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idainnova.web.cern.ch/" TargetMode="External"/><Relationship Id="rId5" Type="http://schemas.openxmlformats.org/officeDocument/2006/relationships/image" Target="../media/image120.png"/><Relationship Id="rId4" Type="http://schemas.openxmlformats.org/officeDocument/2006/relationships/hyperlink" Target="https://cds.cern.ch/record/278489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ms.cern/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atlas.cer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hyperlink" Target="https://alice.cern/" TargetMode="External"/><Relationship Id="rId4" Type="http://schemas.openxmlformats.org/officeDocument/2006/relationships/image" Target="../media/image10.emf"/><Relationship Id="rId9" Type="http://schemas.openxmlformats.org/officeDocument/2006/relationships/hyperlink" Target="https://lhcb-outreach.web.cern.c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F55F1-AC8C-1D40-AB66-F44F26ED5F41}"/>
              </a:ext>
            </a:extLst>
          </p:cNvPr>
          <p:cNvSpPr txBox="1"/>
          <p:nvPr/>
        </p:nvSpPr>
        <p:spPr>
          <a:xfrm>
            <a:off x="275491" y="966015"/>
            <a:ext cx="116410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Challenges for detectors at FCC experiments</a:t>
            </a:r>
          </a:p>
        </p:txBody>
      </p:sp>
      <p:pic>
        <p:nvPicPr>
          <p:cNvPr id="6" name="Picture 4" descr="Leading physicists back future circular collider – CERN Courier">
            <a:extLst>
              <a:ext uri="{FF2B5EF4-FFF2-40B4-BE49-F238E27FC236}">
                <a16:creationId xmlns:a16="http://schemas.microsoft.com/office/drawing/2014/main" id="{2EDEE55C-CD97-7FDB-0332-C5D0C592B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1" b="19705"/>
          <a:stretch/>
        </p:blipFill>
        <p:spPr bwMode="auto">
          <a:xfrm>
            <a:off x="0" y="1924541"/>
            <a:ext cx="12192000" cy="363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2AD8C4-8AB1-DAB0-5CBE-2C580BB7D951}"/>
              </a:ext>
            </a:extLst>
          </p:cNvPr>
          <p:cNvSpPr txBox="1"/>
          <p:nvPr/>
        </p:nvSpPr>
        <p:spPr>
          <a:xfrm>
            <a:off x="75447" y="6537741"/>
            <a:ext cx="12041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  <a:ea typeface="Geneva" panose="020B0503030404040204" pitchFamily="34" charset="0"/>
                <a:cs typeface="Diwan Thuluth" pitchFamily="2" charset="-78"/>
              </a:rPr>
              <a:t>FCC-week public event, June 3/2022                                                                                                              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Contardo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, CNRS-IN2P3 IP2I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5A248-1B86-4E6F-C33A-C543EE48B8F4}"/>
              </a:ext>
            </a:extLst>
          </p:cNvPr>
          <p:cNvSpPr txBox="1"/>
          <p:nvPr/>
        </p:nvSpPr>
        <p:spPr>
          <a:xfrm>
            <a:off x="11098244" y="5349708"/>
            <a:ext cx="1132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credit Polar Media</a:t>
            </a:r>
            <a:endParaRPr lang="en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51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8FB8B02-2DB9-564D-9096-C3D82F8E6814}"/>
              </a:ext>
            </a:extLst>
          </p:cNvPr>
          <p:cNvGrpSpPr/>
          <p:nvPr/>
        </p:nvGrpSpPr>
        <p:grpSpPr>
          <a:xfrm>
            <a:off x="2816805" y="2987406"/>
            <a:ext cx="8365055" cy="3174915"/>
            <a:chOff x="2816805" y="2576386"/>
            <a:chExt cx="8365055" cy="317491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9EC8E14-BBB2-1580-0640-CC95EBDCCBE8}"/>
                </a:ext>
              </a:extLst>
            </p:cNvPr>
            <p:cNvGrpSpPr/>
            <p:nvPr/>
          </p:nvGrpSpPr>
          <p:grpSpPr>
            <a:xfrm>
              <a:off x="2816805" y="2604345"/>
              <a:ext cx="8323809" cy="3146956"/>
              <a:chOff x="2816805" y="2708516"/>
              <a:chExt cx="8323809" cy="314695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156254A-B375-3C52-0A0F-D72F251AAC09}"/>
                  </a:ext>
                </a:extLst>
              </p:cNvPr>
              <p:cNvGrpSpPr/>
              <p:nvPr/>
            </p:nvGrpSpPr>
            <p:grpSpPr>
              <a:xfrm>
                <a:off x="2816805" y="2708516"/>
                <a:ext cx="8323809" cy="3029640"/>
                <a:chOff x="2830057" y="2390465"/>
                <a:chExt cx="8323809" cy="3029640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F0DEBFB-3DBA-E7B9-101E-F5CA6EC158E3}"/>
                    </a:ext>
                  </a:extLst>
                </p:cNvPr>
                <p:cNvSpPr txBox="1"/>
                <p:nvPr/>
              </p:nvSpPr>
              <p:spPr>
                <a:xfrm>
                  <a:off x="2830057" y="4250554"/>
                  <a:ext cx="6340415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Avenir Next" panose="020B0503020202020204" pitchFamily="34" charset="0"/>
                    </a:rPr>
                    <a:t>Homogenous Crystal electromagnetic segment </a:t>
                  </a:r>
                </a:p>
                <a:p>
                  <a:pPr algn="r"/>
                  <a:r>
                    <a:rPr lang="en-GB" sz="16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" panose="020B0503020202020204" pitchFamily="34" charset="0"/>
                    </a:rPr>
                    <a:t>best e/𝛾 resolution</a:t>
                  </a:r>
                </a:p>
                <a:p>
                  <a:pPr algn="r"/>
                  <a:r>
                    <a:rPr lang="en-GB" dirty="0">
                      <a:latin typeface="Avenir Next" panose="020B0503020202020204" pitchFamily="34" charset="0"/>
                    </a:rPr>
                    <a:t>Followed by Dual Readout or Scintillating tiles </a:t>
                  </a:r>
                </a:p>
                <a:p>
                  <a:pPr algn="r"/>
                  <a:r>
                    <a:rPr lang="en-GB" dirty="0">
                      <a:latin typeface="Avenir Next" panose="020B0503020202020204" pitchFamily="34" charset="0"/>
                    </a:rPr>
                    <a:t>hadronic segment</a:t>
                  </a: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BA5B105-7EF8-7F6D-012F-DF54848BAB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98861" y="2390465"/>
                  <a:ext cx="2088883" cy="1839203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F726A434-47F5-4F24-AF8A-F70B839FCE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4983" y="2390465"/>
                  <a:ext cx="2088883" cy="1851999"/>
                </a:xfrm>
                <a:prstGeom prst="rect">
                  <a:avLst/>
                </a:prstGeom>
              </p:spPr>
            </p:pic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90579C3-038D-C945-633A-2802A6ED62CE}"/>
                  </a:ext>
                </a:extLst>
              </p:cNvPr>
              <p:cNvGrpSpPr/>
              <p:nvPr/>
            </p:nvGrpSpPr>
            <p:grpSpPr>
              <a:xfrm>
                <a:off x="9148675" y="4709403"/>
                <a:ext cx="1991939" cy="1146069"/>
                <a:chOff x="9148675" y="4709403"/>
                <a:chExt cx="1991939" cy="114606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99D0E853-292F-F8E6-C9D3-A7038D27E8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6484" t="16871"/>
                <a:stretch/>
              </p:blipFill>
              <p:spPr>
                <a:xfrm>
                  <a:off x="9148675" y="4709403"/>
                  <a:ext cx="1952170" cy="1116000"/>
                </a:xfrm>
                <a:prstGeom prst="rect">
                  <a:avLst/>
                </a:prstGeom>
              </p:spPr>
            </p:pic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3D905C95-4C0F-50F0-E850-BBB262A33A24}"/>
                    </a:ext>
                  </a:extLst>
                </p:cNvPr>
                <p:cNvSpPr txBox="1"/>
                <p:nvPr/>
              </p:nvSpPr>
              <p:spPr>
                <a:xfrm>
                  <a:off x="9160614" y="5393807"/>
                  <a:ext cx="19800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schemeClr val="bg1"/>
                      </a:solidFill>
                      <a:latin typeface="Avenir Next" panose="020B0503020202020204" pitchFamily="34" charset="0"/>
                    </a:rPr>
                    <a:t>e/𝛾 shower </a:t>
                  </a:r>
                </a:p>
                <a:p>
                  <a:r>
                    <a:rPr lang="en-GB" sz="1200" dirty="0">
                      <a:solidFill>
                        <a:schemeClr val="bg1"/>
                      </a:solidFill>
                      <a:latin typeface="Avenir Next" panose="020B0503020202020204" pitchFamily="34" charset="0"/>
                    </a:rPr>
                    <a:t>electromagnetic segment</a:t>
                  </a:r>
                  <a:endParaRPr lang="en-FR" sz="1200" dirty="0">
                    <a:solidFill>
                      <a:schemeClr val="bg1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E0F2C9-1030-84C4-D713-F22D0F35AC0F}"/>
                </a:ext>
              </a:extLst>
            </p:cNvPr>
            <p:cNvSpPr txBox="1"/>
            <p:nvPr/>
          </p:nvSpPr>
          <p:spPr>
            <a:xfrm>
              <a:off x="9067660" y="2576386"/>
              <a:ext cx="21142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CMS endcap </a:t>
              </a:r>
            </a:p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Electromagnetic calo.</a:t>
              </a:r>
              <a:endParaRPr lang="en-FR" sz="12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8579D9-895E-EA9B-AE27-01D5F965CC7C}"/>
                </a:ext>
              </a:extLst>
            </p:cNvPr>
            <p:cNvSpPr txBox="1"/>
            <p:nvPr/>
          </p:nvSpPr>
          <p:spPr>
            <a:xfrm>
              <a:off x="6721170" y="4162563"/>
              <a:ext cx="15926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CMS PbWO</a:t>
              </a:r>
              <a:r>
                <a:rPr lang="en-GB" sz="1200" baseline="-25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3 </a:t>
              </a:r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crystal</a:t>
              </a:r>
              <a:endParaRPr lang="en-FR" sz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EA4492-6FF1-189E-61AC-ED8C763E218E}"/>
                </a:ext>
              </a:extLst>
            </p:cNvPr>
            <p:cNvSpPr txBox="1"/>
            <p:nvPr/>
          </p:nvSpPr>
          <p:spPr>
            <a:xfrm>
              <a:off x="8390066" y="2577213"/>
              <a:ext cx="62230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APD</a:t>
              </a:r>
              <a:endParaRPr lang="en-FR" sz="1200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CE1A0F6-E6F0-CA79-D977-937873A5826D}"/>
              </a:ext>
            </a:extLst>
          </p:cNvPr>
          <p:cNvSpPr txBox="1"/>
          <p:nvPr/>
        </p:nvSpPr>
        <p:spPr>
          <a:xfrm>
            <a:off x="28230" y="6578027"/>
            <a:ext cx="11902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** </a:t>
            </a:r>
            <a:r>
              <a:rPr lang="en-GB" sz="1400" i="1" dirty="0">
                <a:latin typeface="Avenir Next" panose="020B0503020202020204" pitchFamily="34" charset="0"/>
              </a:rPr>
              <a:t>French flagship accordion concept development</a:t>
            </a:r>
            <a:endParaRPr lang="en-FR" sz="1400" i="1" dirty="0">
              <a:latin typeface="Avenir Next" panose="020B0503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534849-13FC-0C05-FA42-69EB8BF7AA08}"/>
              </a:ext>
            </a:extLst>
          </p:cNvPr>
          <p:cNvGrpSpPr/>
          <p:nvPr/>
        </p:nvGrpSpPr>
        <p:grpSpPr>
          <a:xfrm>
            <a:off x="658143" y="2105517"/>
            <a:ext cx="9238211" cy="4066488"/>
            <a:chOff x="658143" y="2354897"/>
            <a:chExt cx="9238211" cy="40664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114F27C-CEF2-2E38-CCF9-E4F0A12E7495}"/>
                </a:ext>
              </a:extLst>
            </p:cNvPr>
            <p:cNvGrpSpPr/>
            <p:nvPr/>
          </p:nvGrpSpPr>
          <p:grpSpPr>
            <a:xfrm>
              <a:off x="687688" y="2354897"/>
              <a:ext cx="9208666" cy="4066488"/>
              <a:chOff x="459632" y="1990648"/>
              <a:chExt cx="9208666" cy="4066488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187FD6F-D249-0A2E-423D-16D80F75055D}"/>
                  </a:ext>
                </a:extLst>
              </p:cNvPr>
              <p:cNvGrpSpPr/>
              <p:nvPr/>
            </p:nvGrpSpPr>
            <p:grpSpPr>
              <a:xfrm>
                <a:off x="459632" y="1990648"/>
                <a:ext cx="9208666" cy="4066488"/>
                <a:chOff x="459632" y="1840819"/>
                <a:chExt cx="9208666" cy="4066488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14A64BDB-07FE-AA0E-F93C-AA58695B7F87}"/>
                    </a:ext>
                  </a:extLst>
                </p:cNvPr>
                <p:cNvGrpSpPr/>
                <p:nvPr/>
              </p:nvGrpSpPr>
              <p:grpSpPr>
                <a:xfrm>
                  <a:off x="509544" y="1840819"/>
                  <a:ext cx="9158754" cy="2758470"/>
                  <a:chOff x="1346445" y="1522768"/>
                  <a:chExt cx="9158754" cy="2758470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F13541A-1E5E-C7BE-6ED2-86432F3741ED}"/>
                      </a:ext>
                    </a:extLst>
                  </p:cNvPr>
                  <p:cNvSpPr txBox="1"/>
                  <p:nvPr/>
                </p:nvSpPr>
                <p:spPr>
                  <a:xfrm>
                    <a:off x="1346445" y="1522768"/>
                    <a:ext cx="9158754" cy="892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latin typeface="Avenir Next" panose="020B0503020202020204" pitchFamily="34" charset="0"/>
                      </a:rPr>
                      <a:t>Noble Liquid Gas (</a:t>
                    </a:r>
                    <a:r>
                      <a:rPr lang="en-GB" dirty="0" err="1">
                        <a:latin typeface="Avenir Next" panose="020B0503020202020204" pitchFamily="34" charset="0"/>
                      </a:rPr>
                      <a:t>Ar</a:t>
                    </a:r>
                    <a:r>
                      <a:rPr lang="en-GB" dirty="0">
                        <a:latin typeface="Avenir Next" panose="020B0503020202020204" pitchFamily="34" charset="0"/>
                      </a:rPr>
                      <a:t>/Kr/Xe) electromagnetic segment</a:t>
                    </a:r>
                  </a:p>
                  <a:p>
                    <a:r>
                      <a:rPr lang="en-GB" dirty="0">
                        <a:latin typeface="Avenir Next" panose="020B0503020202020204" pitchFamily="34" charset="0"/>
                      </a:rPr>
                      <a:t>Followed by scintillating tiles hadronic segment</a:t>
                    </a:r>
                    <a:endParaRPr lang="en-GB" sz="1600" dirty="0">
                      <a:latin typeface="Avenir Next" panose="020B0503020202020204" pitchFamily="34" charset="0"/>
                    </a:endParaRPr>
                  </a:p>
                  <a:p>
                    <a:r>
                      <a: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venir Next" panose="020B0503020202020204" pitchFamily="34" charset="0"/>
                      </a:rPr>
                      <a:t>good energy compromise, high stability, most radiation tolerant  </a:t>
                    </a:r>
                    <a:endParaRPr lang="en-FR" sz="16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pic>
                <p:nvPicPr>
                  <p:cNvPr id="28" name="C:\Gil Documents\Presentations\Scanned items\PhysicsFigures\hadron_cal_tile2.jpeg" descr="C:\Gil Documents\Presentations\Scanned items\PhysicsFigures\hadron_cal_tile2.jpeg">
                    <a:extLst>
                      <a:ext uri="{FF2B5EF4-FFF2-40B4-BE49-F238E27FC236}">
                        <a16:creationId xmlns:a16="http://schemas.microsoft.com/office/drawing/2014/main" id="{1DCA8AAB-6DD2-14A0-70E1-195F972051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653706" y="2442035"/>
                    <a:ext cx="2088883" cy="1839203"/>
                  </a:xfrm>
                  <a:prstGeom prst="rect">
                    <a:avLst/>
                  </a:prstGeom>
                  <a:ln w="12700">
                    <a:miter lim="400000"/>
                  </a:ln>
                  <a:effectLst/>
                </p:spPr>
              </p:pic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FCF103-BB7A-1485-3831-7DAD8BA64EAA}"/>
                    </a:ext>
                  </a:extLst>
                </p:cNvPr>
                <p:cNvGrpSpPr/>
                <p:nvPr/>
              </p:nvGrpSpPr>
              <p:grpSpPr>
                <a:xfrm>
                  <a:off x="459632" y="4754692"/>
                  <a:ext cx="1984464" cy="1152615"/>
                  <a:chOff x="459632" y="4812567"/>
                  <a:chExt cx="1984464" cy="1152615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219592C1-B77E-62B1-34F3-7D80AC03022C}"/>
                      </a:ext>
                    </a:extLst>
                  </p:cNvPr>
                  <p:cNvGrpSpPr/>
                  <p:nvPr/>
                </p:nvGrpSpPr>
                <p:grpSpPr>
                  <a:xfrm>
                    <a:off x="459632" y="4812567"/>
                    <a:ext cx="1952170" cy="1116000"/>
                    <a:chOff x="459632" y="4852827"/>
                    <a:chExt cx="1952170" cy="1116000"/>
                  </a:xfrm>
                </p:grpSpPr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0AFCECD3-D188-4066-DFD4-65D29275B8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6484" t="16871"/>
                    <a:stretch/>
                  </p:blipFill>
                  <p:spPr>
                    <a:xfrm>
                      <a:off x="459632" y="4852827"/>
                      <a:ext cx="1952170" cy="1116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00DF817F-2FF2-184E-29E5-05338C014D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743" y="4863255"/>
                      <a:ext cx="108000" cy="1080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07B34246-1B47-EFF6-46F3-696D98D5E8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688" y="4863255"/>
                      <a:ext cx="108000" cy="1080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75087B8D-35B6-6D79-2490-C9F6BA2D3C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3798" y="4863255"/>
                      <a:ext cx="108000" cy="1080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04C0FBD3-19AF-2443-40C0-179D2AADF4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7633" y="4863255"/>
                      <a:ext cx="108000" cy="1080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0BADE47F-0784-F394-A4BF-BBE559A80D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88" y="4863255"/>
                      <a:ext cx="108000" cy="1080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A270CF21-184A-D065-DAE3-C53C58B76B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4778" y="4863255"/>
                      <a:ext cx="108000" cy="1080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89BECB5B-DA99-62C9-5FEA-EBB1156AF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7868" y="4863255"/>
                      <a:ext cx="108000" cy="1080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D7098509-CC73-E21E-D81C-758BBFB83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1351" y="4863255"/>
                      <a:ext cx="108000" cy="1080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</p:grp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4355023C-1BBA-49A3-F40D-92EE92383120}"/>
                      </a:ext>
                    </a:extLst>
                  </p:cNvPr>
                  <p:cNvSpPr txBox="1"/>
                  <p:nvPr/>
                </p:nvSpPr>
                <p:spPr>
                  <a:xfrm>
                    <a:off x="464096" y="5503517"/>
                    <a:ext cx="1980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e/𝛾 shower </a:t>
                    </a:r>
                  </a:p>
                  <a:p>
                    <a:r>
                      <a:rPr lang="en-GB" sz="12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electromagnetic segment</a:t>
                    </a:r>
                    <a:endParaRPr lang="en-FR" sz="1200" dirty="0">
                      <a:solidFill>
                        <a:schemeClr val="bg1"/>
                      </a:solidFill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4E62B3E-E8A9-4E80-6002-FF6040CF9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246" y="2909915"/>
                <a:ext cx="2088883" cy="1842309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AA5044-22D9-CE59-EA38-43155D28BCF3}"/>
                </a:ext>
              </a:extLst>
            </p:cNvPr>
            <p:cNvSpPr txBox="1"/>
            <p:nvPr/>
          </p:nvSpPr>
          <p:spPr>
            <a:xfrm>
              <a:off x="658143" y="3254589"/>
              <a:ext cx="198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ATLAS </a:t>
              </a:r>
              <a:r>
                <a:rPr lang="en-GB" sz="12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LAr</a:t>
              </a:r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concept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D42F78-06BB-DE7D-6C84-3EE401903EB6}"/>
                </a:ext>
              </a:extLst>
            </p:cNvPr>
            <p:cNvSpPr txBox="1"/>
            <p:nvPr/>
          </p:nvSpPr>
          <p:spPr>
            <a:xfrm>
              <a:off x="3019461" y="3254589"/>
              <a:ext cx="198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ATLAS </a:t>
              </a:r>
              <a:r>
                <a:rPr lang="en-GB" sz="12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Scint.tiles</a:t>
              </a:r>
              <a:endParaRPr lang="en-GB" sz="1200" dirty="0">
                <a:solidFill>
                  <a:schemeClr val="bg1"/>
                </a:solidFill>
                <a:latin typeface="Avenir Next" panose="020B0503020202020204" pitchFamily="34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9C89216C-9D79-FB30-D633-4C4A7933481D}"/>
              </a:ext>
            </a:extLst>
          </p:cNvPr>
          <p:cNvSpPr/>
          <p:nvPr/>
        </p:nvSpPr>
        <p:spPr>
          <a:xfrm>
            <a:off x="261092" y="285868"/>
            <a:ext cx="116698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US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calorimetry high</a:t>
            </a:r>
            <a:r>
              <a:rPr lang="en-US" sz="2400" dirty="0">
                <a:latin typeface="Avenir Next" panose="020B0503020202020204" pitchFamily="34" charset="0"/>
              </a:rPr>
              <a:t> energy resolutions is needed for e/𝛾/h and jets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Best performance for all objects is not yet achieved in a single calorimeter or detector concept</a:t>
            </a:r>
            <a:endParaRPr lang="en-US" sz="2400" dirty="0">
              <a:latin typeface="Avenir Next" panose="020B0503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833A6E-E451-031E-E13D-0C874740D935}"/>
              </a:ext>
            </a:extLst>
          </p:cNvPr>
          <p:cNvSpPr txBox="1"/>
          <p:nvPr/>
        </p:nvSpPr>
        <p:spPr>
          <a:xfrm>
            <a:off x="687688" y="1318649"/>
            <a:ext cx="108166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Several possible combinations of configurations and technologies can be considered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below two options </a:t>
            </a:r>
            <a:r>
              <a:rPr lang="en-US" dirty="0">
                <a:latin typeface="Avenir Next" panose="020B0503020202020204" pitchFamily="34" charset="0"/>
              </a:rPr>
              <a:t>with different concepts for electromagnetic and hadronic segments</a:t>
            </a:r>
          </a:p>
        </p:txBody>
      </p:sp>
      <p:sp>
        <p:nvSpPr>
          <p:cNvPr id="51" name="Slide Number Placeholder 1">
            <a:extLst>
              <a:ext uri="{FF2B5EF4-FFF2-40B4-BE49-F238E27FC236}">
                <a16:creationId xmlns:a16="http://schemas.microsoft.com/office/drawing/2014/main" id="{AE925190-F535-EFD1-68D5-F4E651331C46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018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D3BFB2E-9BDC-307E-6371-9E4144007CEC}"/>
              </a:ext>
            </a:extLst>
          </p:cNvPr>
          <p:cNvSpPr/>
          <p:nvPr/>
        </p:nvSpPr>
        <p:spPr>
          <a:xfrm>
            <a:off x="154308" y="230400"/>
            <a:ext cx="11883384" cy="104644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FCC-</a:t>
            </a:r>
            <a:r>
              <a:rPr lang="en-US" sz="2400" dirty="0" err="1">
                <a:latin typeface="Avenir Next" panose="020B0503020202020204" pitchFamily="34" charset="0"/>
              </a:rPr>
              <a:t>ee</a:t>
            </a:r>
            <a:r>
              <a:rPr lang="en-US" sz="2400" dirty="0">
                <a:latin typeface="Avenir Next" panose="020B0503020202020204" pitchFamily="34" charset="0"/>
              </a:rPr>
              <a:t> Muon system, existing Gas Detectors achieve performance needs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Several configurations of signal collection can be tailored to requirements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simplified devices for easier production assembly will be highly welcomed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79CB7E-3A6C-3022-C71C-8E732E587CAE}"/>
              </a:ext>
            </a:extLst>
          </p:cNvPr>
          <p:cNvGrpSpPr/>
          <p:nvPr/>
        </p:nvGrpSpPr>
        <p:grpSpPr>
          <a:xfrm>
            <a:off x="1126493" y="1345335"/>
            <a:ext cx="9700998" cy="2810238"/>
            <a:chOff x="1126493" y="1251613"/>
            <a:chExt cx="9700998" cy="281023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7A686F-EC26-98F3-1E99-D63DF10D5625}"/>
                </a:ext>
              </a:extLst>
            </p:cNvPr>
            <p:cNvGrpSpPr/>
            <p:nvPr/>
          </p:nvGrpSpPr>
          <p:grpSpPr>
            <a:xfrm>
              <a:off x="1126493" y="1493218"/>
              <a:ext cx="9700998" cy="2568633"/>
              <a:chOff x="843184" y="1400620"/>
              <a:chExt cx="9700998" cy="256863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917778C-FDBA-2450-3F38-2862B03B2D82}"/>
                  </a:ext>
                </a:extLst>
              </p:cNvPr>
              <p:cNvGrpSpPr/>
              <p:nvPr/>
            </p:nvGrpSpPr>
            <p:grpSpPr>
              <a:xfrm>
                <a:off x="843184" y="1400620"/>
                <a:ext cx="9700998" cy="2568633"/>
                <a:chOff x="109839" y="2107199"/>
                <a:chExt cx="9700998" cy="2568633"/>
              </a:xfrm>
            </p:grpSpPr>
            <p:pic>
              <p:nvPicPr>
                <p:cNvPr id="72" name="Image 62">
                  <a:extLst>
                    <a:ext uri="{FF2B5EF4-FFF2-40B4-BE49-F238E27FC236}">
                      <a16:creationId xmlns:a16="http://schemas.microsoft.com/office/drawing/2014/main" id="{1900931E-8C5E-F92E-2A65-5D1162AFFF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691" b="6183"/>
                <a:stretch/>
              </p:blipFill>
              <p:spPr>
                <a:xfrm>
                  <a:off x="5102363" y="3359111"/>
                  <a:ext cx="2159048" cy="1316721"/>
                </a:xfrm>
                <a:prstGeom prst="rect">
                  <a:avLst/>
                </a:prstGeom>
              </p:spPr>
            </p:pic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A53BB2F-7D55-C1A9-E091-28B1F97E44A0}"/>
                    </a:ext>
                  </a:extLst>
                </p:cNvPr>
                <p:cNvSpPr txBox="1"/>
                <p:nvPr/>
              </p:nvSpPr>
              <p:spPr>
                <a:xfrm>
                  <a:off x="5186212" y="2130915"/>
                  <a:ext cx="1991351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</a:rPr>
                    <a:t>Drift Tubes (x = </a:t>
                  </a:r>
                  <a:r>
                    <a:rPr lang="en-US" sz="1600" dirty="0" err="1">
                      <a:latin typeface="Avenir Next" panose="020B0503020202020204" pitchFamily="34" charset="0"/>
                    </a:rPr>
                    <a:t>vt</a:t>
                  </a:r>
                  <a:r>
                    <a:rPr lang="en-US" sz="1600" dirty="0">
                      <a:latin typeface="Avenir Next" panose="020B0503020202020204" pitchFamily="34" charset="0"/>
                    </a:rPr>
                    <a:t>)</a:t>
                  </a:r>
                  <a:endParaRPr lang="en-FR" sz="1600" dirty="0"/>
                </a:p>
              </p:txBody>
            </p:sp>
            <p:pic>
              <p:nvPicPr>
                <p:cNvPr id="75" name="Image 26">
                  <a:extLst>
                    <a:ext uri="{FF2B5EF4-FFF2-40B4-BE49-F238E27FC236}">
                      <a16:creationId xmlns:a16="http://schemas.microsoft.com/office/drawing/2014/main" id="{050F6957-F471-4666-30EE-94D67A5A87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9026" b="5848"/>
                <a:stretch/>
              </p:blipFill>
              <p:spPr>
                <a:xfrm>
                  <a:off x="7651787" y="3359111"/>
                  <a:ext cx="2159050" cy="1316721"/>
                </a:xfrm>
                <a:prstGeom prst="rect">
                  <a:avLst/>
                </a:prstGeom>
              </p:spPr>
            </p:pic>
            <p:pic>
              <p:nvPicPr>
                <p:cNvPr id="67" name="Image 57">
                  <a:extLst>
                    <a:ext uri="{FF2B5EF4-FFF2-40B4-BE49-F238E27FC236}">
                      <a16:creationId xmlns:a16="http://schemas.microsoft.com/office/drawing/2014/main" id="{20DB4545-7AF0-8797-9852-EB943BE0883B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5"/>
                <a:srcRect t="25398" b="5052"/>
                <a:stretch/>
              </p:blipFill>
              <p:spPr>
                <a:xfrm>
                  <a:off x="2625165" y="3359111"/>
                  <a:ext cx="2160000" cy="1316721"/>
                </a:xfrm>
                <a:prstGeom prst="rect">
                  <a:avLst/>
                </a:prstGeom>
              </p:spPr>
            </p:pic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D12ADC21-F2EA-AEF0-CDEF-F8AB9AF00A00}"/>
                    </a:ext>
                  </a:extLst>
                </p:cNvPr>
                <p:cNvSpPr txBox="1"/>
                <p:nvPr/>
              </p:nvSpPr>
              <p:spPr>
                <a:xfrm>
                  <a:off x="2407545" y="2137608"/>
                  <a:ext cx="259205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</a:rPr>
                    <a:t>Cathode Strip Cham. </a:t>
                  </a:r>
                </a:p>
              </p:txBody>
            </p:sp>
            <p:pic>
              <p:nvPicPr>
                <p:cNvPr id="60" name="Image 10">
                  <a:extLst>
                    <a:ext uri="{FF2B5EF4-FFF2-40B4-BE49-F238E27FC236}">
                      <a16:creationId xmlns:a16="http://schemas.microsoft.com/office/drawing/2014/main" id="{D2E95A21-DD38-7578-A38F-45C7CAACA2D4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6"/>
                <a:srcRect l="2696" t="30622" r="56572" b="9714"/>
                <a:stretch/>
              </p:blipFill>
              <p:spPr>
                <a:xfrm>
                  <a:off x="109839" y="3400810"/>
                  <a:ext cx="2160000" cy="1275022"/>
                </a:xfrm>
                <a:prstGeom prst="rect">
                  <a:avLst/>
                </a:prstGeom>
              </p:spPr>
            </p:pic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4C4CE8E-79BE-F77D-030A-9F5FE0519045}"/>
                    </a:ext>
                  </a:extLst>
                </p:cNvPr>
                <p:cNvSpPr txBox="1"/>
                <p:nvPr/>
              </p:nvSpPr>
              <p:spPr>
                <a:xfrm>
                  <a:off x="569544" y="2182853"/>
                  <a:ext cx="134302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</a:rPr>
                    <a:t>Straw Tube</a:t>
                  </a:r>
                  <a:endParaRPr lang="en-FR" sz="1600" dirty="0"/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4EBAFC75-394F-1861-0E50-9527FE31DF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51787" y="2309231"/>
                  <a:ext cx="2035801" cy="107568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8C4E3599-17A5-7F1D-6AC3-C31353E0DF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87063" y="2415540"/>
                  <a:ext cx="1991351" cy="897886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33020567-7194-9367-AD1B-2F95BF97B9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59028" y="2428539"/>
                  <a:ext cx="1689093" cy="897886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5C2990FA-72CF-BF78-2822-3C6AB13D4B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4296" y="2549349"/>
                  <a:ext cx="1573523" cy="746757"/>
                </a:xfrm>
                <a:prstGeom prst="rect">
                  <a:avLst/>
                </a:prstGeom>
              </p:spPr>
            </p:pic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D903FFE-6FB3-4845-58FE-2BE50FBA41B8}"/>
                    </a:ext>
                  </a:extLst>
                </p:cNvPr>
                <p:cNvSpPr txBox="1"/>
                <p:nvPr/>
              </p:nvSpPr>
              <p:spPr>
                <a:xfrm>
                  <a:off x="7533787" y="2107199"/>
                  <a:ext cx="227179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</a:rPr>
                    <a:t>Resistive Plate Cham.</a:t>
                  </a:r>
                </a:p>
              </p:txBody>
            </p:sp>
          </p:grpSp>
          <p:sp>
            <p:nvSpPr>
              <p:cNvPr id="61" name="ZoneTexte 20">
                <a:extLst>
                  <a:ext uri="{FF2B5EF4-FFF2-40B4-BE49-F238E27FC236}">
                    <a16:creationId xmlns:a16="http://schemas.microsoft.com/office/drawing/2014/main" id="{075D41EF-CEBD-7735-11E7-DA7704547363}"/>
                  </a:ext>
                </a:extLst>
              </p:cNvPr>
              <p:cNvSpPr txBox="1"/>
              <p:nvPr/>
            </p:nvSpPr>
            <p:spPr>
              <a:xfrm>
                <a:off x="849709" y="3686541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LHCb</a:t>
                </a:r>
                <a:endParaRPr lang="fr-FR" sz="12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62" name="ZoneTexte 20">
                <a:extLst>
                  <a:ext uri="{FF2B5EF4-FFF2-40B4-BE49-F238E27FC236}">
                    <a16:creationId xmlns:a16="http://schemas.microsoft.com/office/drawing/2014/main" id="{E3A086B3-6633-B029-45A5-3D34F2CC69F7}"/>
                  </a:ext>
                </a:extLst>
              </p:cNvPr>
              <p:cNvSpPr txBox="1"/>
              <p:nvPr/>
            </p:nvSpPr>
            <p:spPr>
              <a:xfrm>
                <a:off x="3393560" y="2624684"/>
                <a:ext cx="6435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ATLAS</a:t>
                </a:r>
              </a:p>
            </p:txBody>
          </p:sp>
          <p:sp>
            <p:nvSpPr>
              <p:cNvPr id="63" name="ZoneTexte 20">
                <a:extLst>
                  <a:ext uri="{FF2B5EF4-FFF2-40B4-BE49-F238E27FC236}">
                    <a16:creationId xmlns:a16="http://schemas.microsoft.com/office/drawing/2014/main" id="{F0D73B43-6A7C-89EE-A511-04BF013C61B6}"/>
                  </a:ext>
                </a:extLst>
              </p:cNvPr>
              <p:cNvSpPr txBox="1"/>
              <p:nvPr/>
            </p:nvSpPr>
            <p:spPr>
              <a:xfrm>
                <a:off x="5812399" y="2635806"/>
                <a:ext cx="6435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ATLAS</a:t>
                </a:r>
              </a:p>
            </p:txBody>
          </p:sp>
          <p:sp>
            <p:nvSpPr>
              <p:cNvPr id="65" name="ZoneTexte 20">
                <a:extLst>
                  <a:ext uri="{FF2B5EF4-FFF2-40B4-BE49-F238E27FC236}">
                    <a16:creationId xmlns:a16="http://schemas.microsoft.com/office/drawing/2014/main" id="{FA8AAC6F-0346-142B-7002-13AC388F9196}"/>
                  </a:ext>
                </a:extLst>
              </p:cNvPr>
              <p:cNvSpPr txBox="1"/>
              <p:nvPr/>
            </p:nvSpPr>
            <p:spPr>
              <a:xfrm>
                <a:off x="8381773" y="2624684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CMS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A6BC9CF-245D-8244-EADE-DE602148BD55}"/>
                </a:ext>
              </a:extLst>
            </p:cNvPr>
            <p:cNvSpPr txBox="1"/>
            <p:nvPr/>
          </p:nvSpPr>
          <p:spPr>
            <a:xfrm>
              <a:off x="2245569" y="1251613"/>
              <a:ext cx="75156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venir Next" panose="020B0503020202020204" pitchFamily="34" charset="0"/>
                </a:rPr>
                <a:t>Wires/strips/pads electrodes, precision O(0.1 – 1) mm and rates ≲ 10 kHz/cm</a:t>
              </a:r>
              <a:r>
                <a:rPr lang="en-US" sz="1600" baseline="30000" dirty="0">
                  <a:latin typeface="Avenir Next" panose="020B0503020202020204" pitchFamily="34" charset="0"/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1708B8-C5EF-4A4B-E87F-7B8201690E71}"/>
              </a:ext>
            </a:extLst>
          </p:cNvPr>
          <p:cNvGrpSpPr/>
          <p:nvPr/>
        </p:nvGrpSpPr>
        <p:grpSpPr>
          <a:xfrm>
            <a:off x="869323" y="4337376"/>
            <a:ext cx="10088186" cy="2296044"/>
            <a:chOff x="869323" y="4435279"/>
            <a:chExt cx="10088186" cy="229604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00ED8FA-5478-730C-181D-ED8C6B4F6DEC}"/>
                </a:ext>
              </a:extLst>
            </p:cNvPr>
            <p:cNvGrpSpPr/>
            <p:nvPr/>
          </p:nvGrpSpPr>
          <p:grpSpPr>
            <a:xfrm>
              <a:off x="869323" y="4713607"/>
              <a:ext cx="10088186" cy="2017716"/>
              <a:chOff x="626254" y="4644158"/>
              <a:chExt cx="10088186" cy="201771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32381D9-2CB7-3C94-FA56-F9A8E105A198}"/>
                  </a:ext>
                </a:extLst>
              </p:cNvPr>
              <p:cNvGrpSpPr/>
              <p:nvPr/>
            </p:nvGrpSpPr>
            <p:grpSpPr>
              <a:xfrm>
                <a:off x="5730247" y="4644158"/>
                <a:ext cx="4984193" cy="1997080"/>
                <a:chOff x="5637649" y="4656454"/>
                <a:chExt cx="4984193" cy="1997080"/>
              </a:xfrm>
            </p:grpSpPr>
            <p:pic>
              <p:nvPicPr>
                <p:cNvPr id="45" name="Picture 14" descr="MM_principle.jpg">
                  <a:extLst>
                    <a:ext uri="{FF2B5EF4-FFF2-40B4-BE49-F238E27FC236}">
                      <a16:creationId xmlns:a16="http://schemas.microsoft.com/office/drawing/2014/main" id="{416A848F-FC28-C29C-7B72-1FA0B72440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095"/>
                <a:stretch/>
              </p:blipFill>
              <p:spPr>
                <a:xfrm>
                  <a:off x="5637649" y="4931764"/>
                  <a:ext cx="2604702" cy="1721770"/>
                </a:xfrm>
                <a:prstGeom prst="rect">
                  <a:avLst/>
                </a:prstGeom>
              </p:spPr>
            </p:pic>
            <p:sp>
              <p:nvSpPr>
                <p:cNvPr id="47" name="ZoneTexte 33">
                  <a:extLst>
                    <a:ext uri="{FF2B5EF4-FFF2-40B4-BE49-F238E27FC236}">
                      <a16:creationId xmlns:a16="http://schemas.microsoft.com/office/drawing/2014/main" id="{5C14C0A9-605C-65D1-B659-3A409C77B629}"/>
                    </a:ext>
                  </a:extLst>
                </p:cNvPr>
                <p:cNvSpPr txBox="1"/>
                <p:nvPr/>
              </p:nvSpPr>
              <p:spPr>
                <a:xfrm>
                  <a:off x="7169038" y="4656454"/>
                  <a:ext cx="20612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 err="1">
                      <a:latin typeface="Avenir Next" panose="020B0503020202020204" pitchFamily="34" charset="0"/>
                    </a:rPr>
                    <a:t>MicroMegas</a:t>
                  </a:r>
                  <a:r>
                    <a:rPr lang="fr-FR" sz="1600" dirty="0">
                      <a:latin typeface="Avenir Next" panose="020B0503020202020204" pitchFamily="34" charset="0"/>
                    </a:rPr>
                    <a:t>** (MM)</a:t>
                  </a:r>
                </a:p>
              </p:txBody>
            </p:sp>
            <p:pic>
              <p:nvPicPr>
                <p:cNvPr id="50" name="Picture 11">
                  <a:extLst>
                    <a:ext uri="{FF2B5EF4-FFF2-40B4-BE49-F238E27FC236}">
                      <a16:creationId xmlns:a16="http://schemas.microsoft.com/office/drawing/2014/main" id="{A0208F81-515B-CC1C-03B5-32809D33947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23159" y="4993387"/>
                  <a:ext cx="2160000" cy="1317600"/>
                </a:xfrm>
                <a:prstGeom prst="rect">
                  <a:avLst/>
                </a:prstGeom>
              </p:spPr>
            </p:pic>
            <p:sp>
              <p:nvSpPr>
                <p:cNvPr id="54" name="ZoneTexte 20">
                  <a:extLst>
                    <a:ext uri="{FF2B5EF4-FFF2-40B4-BE49-F238E27FC236}">
                      <a16:creationId xmlns:a16="http://schemas.microsoft.com/office/drawing/2014/main" id="{D17CFC6F-A6FC-8D30-D6CE-5DE68F768C90}"/>
                    </a:ext>
                  </a:extLst>
                </p:cNvPr>
                <p:cNvSpPr txBox="1"/>
                <p:nvPr/>
              </p:nvSpPr>
              <p:spPr>
                <a:xfrm>
                  <a:off x="7885505" y="6300207"/>
                  <a:ext cx="27363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venir Next" panose="020B0503020202020204" pitchFamily="34" charset="0"/>
                    </a:rPr>
                    <a:t>** CEA/IRFU flagship development </a:t>
                  </a:r>
                </a:p>
              </p:txBody>
            </p:sp>
            <p:sp>
              <p:nvSpPr>
                <p:cNvPr id="49" name="ZoneTexte 20">
                  <a:extLst>
                    <a:ext uri="{FF2B5EF4-FFF2-40B4-BE49-F238E27FC236}">
                      <a16:creationId xmlns:a16="http://schemas.microsoft.com/office/drawing/2014/main" id="{8DB5C586-39DE-4927-75F5-10375F36B3BD}"/>
                    </a:ext>
                  </a:extLst>
                </p:cNvPr>
                <p:cNvSpPr txBox="1"/>
                <p:nvPr/>
              </p:nvSpPr>
              <p:spPr>
                <a:xfrm>
                  <a:off x="8289175" y="4960103"/>
                  <a:ext cx="64350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Avenir Next" panose="020B0503020202020204" pitchFamily="34" charset="0"/>
                    </a:rPr>
                    <a:t>ATLAS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E5740E1-B308-CE9A-2DAF-E760BE3CA7E7}"/>
                  </a:ext>
                </a:extLst>
              </p:cNvPr>
              <p:cNvGrpSpPr/>
              <p:nvPr/>
            </p:nvGrpSpPr>
            <p:grpSpPr>
              <a:xfrm>
                <a:off x="626254" y="4644158"/>
                <a:ext cx="4932496" cy="2017716"/>
                <a:chOff x="798924" y="4637350"/>
                <a:chExt cx="4932496" cy="2017716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11267C32-A941-C9C6-E2A0-D265F4AE5A02}"/>
                    </a:ext>
                  </a:extLst>
                </p:cNvPr>
                <p:cNvGrpSpPr/>
                <p:nvPr/>
              </p:nvGrpSpPr>
              <p:grpSpPr>
                <a:xfrm>
                  <a:off x="798924" y="4637350"/>
                  <a:ext cx="4925157" cy="2017716"/>
                  <a:chOff x="660028" y="4637350"/>
                  <a:chExt cx="4925157" cy="2017716"/>
                </a:xfrm>
              </p:grpSpPr>
              <p:pic>
                <p:nvPicPr>
                  <p:cNvPr id="46" name="Picture 16">
                    <a:extLst>
                      <a:ext uri="{FF2B5EF4-FFF2-40B4-BE49-F238E27FC236}">
                        <a16:creationId xmlns:a16="http://schemas.microsoft.com/office/drawing/2014/main" id="{C98E4F8B-49DC-7D70-0BFF-0EFB0D5ED6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60028" y="4827700"/>
                    <a:ext cx="2672774" cy="1827366"/>
                  </a:xfrm>
                  <a:prstGeom prst="rect">
                    <a:avLst/>
                  </a:prstGeom>
                </p:spPr>
              </p:pic>
              <p:sp>
                <p:nvSpPr>
                  <p:cNvPr id="48" name="ZoneTexte 34">
                    <a:extLst>
                      <a:ext uri="{FF2B5EF4-FFF2-40B4-BE49-F238E27FC236}">
                        <a16:creationId xmlns:a16="http://schemas.microsoft.com/office/drawing/2014/main" id="{2EAEF07A-1CDD-6886-D6BC-5E8F9B54B92F}"/>
                      </a:ext>
                    </a:extLst>
                  </p:cNvPr>
                  <p:cNvSpPr txBox="1"/>
                  <p:nvPr/>
                </p:nvSpPr>
                <p:spPr>
                  <a:xfrm>
                    <a:off x="1780435" y="4637350"/>
                    <a:ext cx="294773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600" dirty="0">
                        <a:latin typeface="Avenir Next" panose="020B0503020202020204" pitchFamily="34" charset="0"/>
                      </a:rPr>
                      <a:t>Gaz Electron Multiplier (GEM)</a:t>
                    </a:r>
                  </a:p>
                </p:txBody>
              </p:sp>
              <p:pic>
                <p:nvPicPr>
                  <p:cNvPr id="51" name="Picture 13">
                    <a:extLst>
                      <a:ext uri="{FF2B5EF4-FFF2-40B4-BE49-F238E27FC236}">
                        <a16:creationId xmlns:a16="http://schemas.microsoft.com/office/drawing/2014/main" id="{9EA455B2-7817-B9AF-46A4-9F55EF8C52DC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 rotWithShape="1">
                  <a:blip r:embed="rId14"/>
                  <a:srcRect l="1" r="68056"/>
                  <a:stretch/>
                </p:blipFill>
                <p:spPr>
                  <a:xfrm>
                    <a:off x="3425185" y="5004499"/>
                    <a:ext cx="2160000" cy="13176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ZoneTexte 20">
                  <a:extLst>
                    <a:ext uri="{FF2B5EF4-FFF2-40B4-BE49-F238E27FC236}">
                      <a16:creationId xmlns:a16="http://schemas.microsoft.com/office/drawing/2014/main" id="{CFCC6410-4595-37BE-F49E-AEA851F67179}"/>
                    </a:ext>
                  </a:extLst>
                </p:cNvPr>
                <p:cNvSpPr txBox="1"/>
                <p:nvPr/>
              </p:nvSpPr>
              <p:spPr>
                <a:xfrm>
                  <a:off x="5213329" y="4970445"/>
                  <a:ext cx="5180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solidFill>
                        <a:schemeClr val="bg1"/>
                      </a:solidFill>
                      <a:latin typeface="Avenir Next" panose="020B0503020202020204" pitchFamily="34" charset="0"/>
                    </a:rPr>
                    <a:t>CMS</a:t>
                  </a:r>
                </a:p>
              </p:txBody>
            </p:sp>
          </p:grp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C26C7C-405E-BA3C-41FE-E4ED021416D8}"/>
                </a:ext>
              </a:extLst>
            </p:cNvPr>
            <p:cNvSpPr txBox="1"/>
            <p:nvPr/>
          </p:nvSpPr>
          <p:spPr>
            <a:xfrm>
              <a:off x="2565722" y="4435279"/>
              <a:ext cx="70605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latin typeface="Avenir Next" panose="020B0503020202020204" pitchFamily="34" charset="0"/>
                </a:rPr>
                <a:t>MicroPattern</a:t>
              </a:r>
              <a:r>
                <a:rPr lang="en-US" sz="1600" dirty="0">
                  <a:latin typeface="Avenir Next" panose="020B0503020202020204" pitchFamily="34" charset="0"/>
                </a:rPr>
                <a:t> Gas Detectors precision O(0.05) mm and rates O(1) MHz/cm</a:t>
              </a:r>
              <a:r>
                <a:rPr lang="en-US" sz="1600" baseline="30000" dirty="0">
                  <a:latin typeface="Avenir Next" panose="020B0503020202020204" pitchFamily="34" charset="0"/>
                </a:rPr>
                <a:t>2</a:t>
              </a:r>
              <a:endParaRPr lang="en-US" sz="16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CF45CD98-CA43-FF7C-28EE-FF76B373C2FF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1709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 312">
            <a:extLst>
              <a:ext uri="{FF2B5EF4-FFF2-40B4-BE49-F238E27FC236}">
                <a16:creationId xmlns:a16="http://schemas.microsoft.com/office/drawing/2014/main" id="{7802A19D-9468-F440-BCF5-8DE346781584}"/>
              </a:ext>
            </a:extLst>
          </p:cNvPr>
          <p:cNvSpPr/>
          <p:nvPr/>
        </p:nvSpPr>
        <p:spPr>
          <a:xfrm>
            <a:off x="186580" y="230399"/>
            <a:ext cx="11669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2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tector Conceptual Designs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9AE018-6237-9921-44C8-CC825DEB68F7}"/>
              </a:ext>
            </a:extLst>
          </p:cNvPr>
          <p:cNvGrpSpPr/>
          <p:nvPr/>
        </p:nvGrpSpPr>
        <p:grpSpPr>
          <a:xfrm>
            <a:off x="1936257" y="3968248"/>
            <a:ext cx="7810189" cy="2714263"/>
            <a:chOff x="2997842" y="4014549"/>
            <a:chExt cx="7810189" cy="2772138"/>
          </a:xfrm>
        </p:grpSpPr>
        <p:pic>
          <p:nvPicPr>
            <p:cNvPr id="311" name="Picture 310">
              <a:extLst>
                <a:ext uri="{FF2B5EF4-FFF2-40B4-BE49-F238E27FC236}">
                  <a16:creationId xmlns:a16="http://schemas.microsoft.com/office/drawing/2014/main" id="{7B896020-4EA2-CDA3-D76B-27E96E1E0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7842" y="4014549"/>
              <a:ext cx="7810189" cy="2772138"/>
            </a:xfrm>
            <a:prstGeom prst="rect">
              <a:avLst/>
            </a:prstGeom>
          </p:spPr>
        </p:pic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FB9D1FAE-2A09-3E3B-9F4C-3F8BCF54B07F}"/>
                </a:ext>
              </a:extLst>
            </p:cNvPr>
            <p:cNvSpPr txBox="1"/>
            <p:nvPr/>
          </p:nvSpPr>
          <p:spPr>
            <a:xfrm>
              <a:off x="4110390" y="5293030"/>
              <a:ext cx="6071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Size and coverage in forward regions increase due to the particle boost 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0ED5438-FFE4-6ECE-9E8C-7D42B4773C9A}"/>
              </a:ext>
            </a:extLst>
          </p:cNvPr>
          <p:cNvSpPr txBox="1"/>
          <p:nvPr/>
        </p:nvSpPr>
        <p:spPr>
          <a:xfrm>
            <a:off x="327561" y="704063"/>
            <a:ext cx="1153687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with 4 detectors is cost effective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to increase statistics against operation time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en-FR" dirty="0">
                <a:latin typeface="Avenir Next" panose="020B0503020202020204" pitchFamily="34" charset="0"/>
              </a:rPr>
              <a:t>Also allowing different perf. optimizations, technical risk mitigation, </a:t>
            </a:r>
            <a:r>
              <a:rPr lang="en-GB" dirty="0">
                <a:latin typeface="Avenir Next" panose="020B0503020202020204" pitchFamily="34" charset="0"/>
              </a:rPr>
              <a:t>b</a:t>
            </a:r>
            <a:r>
              <a:rPr lang="en-FR" dirty="0">
                <a:latin typeface="Avenir Next" panose="020B0503020202020204" pitchFamily="34" charset="0"/>
              </a:rPr>
              <a:t>elow 4 ex. based on options presented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2F5FFD-1106-4718-E6A6-D7D3DB82509B}"/>
              </a:ext>
            </a:extLst>
          </p:cNvPr>
          <p:cNvSpPr/>
          <p:nvPr/>
        </p:nvSpPr>
        <p:spPr>
          <a:xfrm>
            <a:off x="186580" y="3666951"/>
            <a:ext cx="116698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one feasibility conceptual design (at this stage)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61694-F238-1A2A-D420-C4FE0A80C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379" y="1306817"/>
            <a:ext cx="8835242" cy="2368597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00225A9-BBAF-3078-EE56-9C5F3F799940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041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A7A2DB-B96D-E65C-C80F-18899CEB9F4C}"/>
              </a:ext>
            </a:extLst>
          </p:cNvPr>
          <p:cNvSpPr/>
          <p:nvPr/>
        </p:nvSpPr>
        <p:spPr>
          <a:xfrm>
            <a:off x="261092" y="230400"/>
            <a:ext cx="116698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Detector design optimization is complex in itself 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It must anticipate the experiment from end to end in simulation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75CC5-BD71-9574-3916-FA23D1A9B685}"/>
              </a:ext>
            </a:extLst>
          </p:cNvPr>
          <p:cNvSpPr txBox="1"/>
          <p:nvPr/>
        </p:nvSpPr>
        <p:spPr>
          <a:xfrm>
            <a:off x="190654" y="5554485"/>
            <a:ext cx="11669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GB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building on common software framework developments to facilitate </a:t>
            </a:r>
            <a:r>
              <a:rPr lang="en-GB" dirty="0">
                <a:latin typeface="Avenir Next" panose="020B0503020202020204" pitchFamily="34" charset="0"/>
              </a:rPr>
              <a:t>comparison </a:t>
            </a:r>
            <a:r>
              <a:rPr lang="en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of design scenarios</a:t>
            </a:r>
          </a:p>
          <a:p>
            <a:pPr algn="ctr"/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First attempt at Machine Learning made to link detector design parameters to physics reach (versus cost)*</a:t>
            </a:r>
          </a:p>
          <a:p>
            <a:pPr algn="ctr"/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by FCC-</a:t>
            </a:r>
            <a:r>
              <a:rPr lang="en-GB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this may be how experiments will be optimized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04D98-8A7B-1483-0DF7-3245F376C88C}"/>
              </a:ext>
            </a:extLst>
          </p:cNvPr>
          <p:cNvSpPr txBox="1"/>
          <p:nvPr/>
        </p:nvSpPr>
        <p:spPr>
          <a:xfrm>
            <a:off x="-18045" y="6568144"/>
            <a:ext cx="6100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/>
              </a:rPr>
              <a:t>mode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project of 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Joint ECFA-</a:t>
            </a:r>
            <a:r>
              <a:rPr lang="en-GB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NuPPEC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-APPEC Activities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  <a:endParaRPr lang="en-GB" sz="1400" i="1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2531F-0F9C-9753-DBFC-22DF4B2012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30"/>
          <a:stretch/>
        </p:blipFill>
        <p:spPr>
          <a:xfrm>
            <a:off x="1099828" y="1294413"/>
            <a:ext cx="9992344" cy="4068369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83B65D9-B0A4-37C1-B1B1-04F1CA89230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91045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D8EF3E-0425-191C-A7FE-4023676DE42A}"/>
              </a:ext>
            </a:extLst>
          </p:cNvPr>
          <p:cNvSpPr/>
          <p:nvPr/>
        </p:nvSpPr>
        <p:spPr>
          <a:xfrm>
            <a:off x="538705" y="230400"/>
            <a:ext cx="11114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Schematic of common problematic and trends in R&amp;D for all systems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4A165-43CC-21E7-F2D9-04D26114868C}"/>
              </a:ext>
            </a:extLst>
          </p:cNvPr>
          <p:cNvSpPr txBox="1"/>
          <p:nvPr/>
        </p:nvSpPr>
        <p:spPr>
          <a:xfrm>
            <a:off x="261090" y="5038140"/>
            <a:ext cx="1166981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Typical R&amp;D path (not exclusive)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Develop sensor material and fabrication process with university, national research foundations, startups, 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then transfer to medium size companies with commercial interest and production capabilities </a:t>
            </a:r>
            <a:endParaRPr lang="en-GB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For microelectronics access to large companies needed, requiring frame contracts (managed by CERN…)</a:t>
            </a:r>
          </a:p>
          <a:p>
            <a:pPr algn="ctr"/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Also facilitating EU programs ex. </a:t>
            </a: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/>
              </a:rPr>
              <a:t>Europractice</a:t>
            </a: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(multi-project runs), </a:t>
            </a: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ATTRACT</a:t>
            </a: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for industrial partners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826D0-36E3-C115-D3E3-AD77DD60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14" y="831218"/>
            <a:ext cx="10562373" cy="417219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13A8AD-ABA8-2F2B-CFC3-600923CD554B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268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561A3A-D750-2C3E-E85E-C1613013DA3F}"/>
              </a:ext>
            </a:extLst>
          </p:cNvPr>
          <p:cNvSpPr/>
          <p:nvPr/>
        </p:nvSpPr>
        <p:spPr>
          <a:xfrm>
            <a:off x="407534" y="230400"/>
            <a:ext cx="11376932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Solid State Devices 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Semi-conductor materials (mostly Silicon as in microelectronics), provide highest granularity 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and fast signal development for high precision, rate and radiation tolerance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CE4106-6331-32D1-9CEE-7849EEA71A5E}"/>
              </a:ext>
            </a:extLst>
          </p:cNvPr>
          <p:cNvSpPr txBox="1"/>
          <p:nvPr/>
        </p:nvSpPr>
        <p:spPr>
          <a:xfrm>
            <a:off x="-16507" y="6559415"/>
            <a:ext cx="11952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Note: several design variants  exist, also for connection to electronics, in different process, technologies (ex.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SoI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Bi-CMOS for MAPS)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3FA71C-0A60-C27A-7178-D38735A922DD}"/>
              </a:ext>
            </a:extLst>
          </p:cNvPr>
          <p:cNvGrpSpPr/>
          <p:nvPr/>
        </p:nvGrpSpPr>
        <p:grpSpPr>
          <a:xfrm>
            <a:off x="1218446" y="1457744"/>
            <a:ext cx="10193738" cy="2462416"/>
            <a:chOff x="1800964" y="1721177"/>
            <a:chExt cx="10193738" cy="24624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74F2C9-E4E6-FD44-12DA-54EA149C6AFF}"/>
                </a:ext>
              </a:extLst>
            </p:cNvPr>
            <p:cNvGrpSpPr/>
            <p:nvPr/>
          </p:nvGrpSpPr>
          <p:grpSpPr>
            <a:xfrm>
              <a:off x="1800964" y="1721177"/>
              <a:ext cx="10193738" cy="2462416"/>
              <a:chOff x="1800964" y="1721177"/>
              <a:chExt cx="10193738" cy="246241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D22EAE5-C8CC-10D0-4C69-14760C8563F9}"/>
                  </a:ext>
                </a:extLst>
              </p:cNvPr>
              <p:cNvGrpSpPr/>
              <p:nvPr/>
            </p:nvGrpSpPr>
            <p:grpSpPr>
              <a:xfrm>
                <a:off x="1800964" y="1721177"/>
                <a:ext cx="10193738" cy="2462416"/>
                <a:chOff x="1800964" y="1924377"/>
                <a:chExt cx="10193738" cy="2462416"/>
              </a:xfrm>
            </p:grpSpPr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B08375B8-78C5-0C44-3C7B-A1E5C2A6589F}"/>
                    </a:ext>
                  </a:extLst>
                </p:cNvPr>
                <p:cNvSpPr txBox="1"/>
                <p:nvPr/>
              </p:nvSpPr>
              <p:spPr>
                <a:xfrm>
                  <a:off x="8616945" y="4048239"/>
                  <a:ext cx="337775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Highest granularity &amp; transparency      </a:t>
                  </a:r>
                </a:p>
              </p:txBody>
            </p: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3FED6E5E-62A9-6194-7F92-E29FB958D9C0}"/>
                    </a:ext>
                  </a:extLst>
                </p:cNvPr>
                <p:cNvGrpSpPr/>
                <p:nvPr/>
              </p:nvGrpSpPr>
              <p:grpSpPr>
                <a:xfrm>
                  <a:off x="1800964" y="1924377"/>
                  <a:ext cx="9914133" cy="2283776"/>
                  <a:chOff x="975464" y="2813377"/>
                  <a:chExt cx="9914133" cy="2283776"/>
                </a:xfrm>
              </p:grpSpPr>
              <p:grpSp>
                <p:nvGrpSpPr>
                  <p:cNvPr id="2" name="Group 1">
                    <a:extLst>
                      <a:ext uri="{FF2B5EF4-FFF2-40B4-BE49-F238E27FC236}">
                        <a16:creationId xmlns:a16="http://schemas.microsoft.com/office/drawing/2014/main" id="{BD5E2D09-A028-6D43-D2B0-EEA392D15DFB}"/>
                      </a:ext>
                    </a:extLst>
                  </p:cNvPr>
                  <p:cNvGrpSpPr/>
                  <p:nvPr/>
                </p:nvGrpSpPr>
                <p:grpSpPr>
                  <a:xfrm>
                    <a:off x="7630615" y="3645223"/>
                    <a:ext cx="2407556" cy="1294636"/>
                    <a:chOff x="8344259" y="1640022"/>
                    <a:chExt cx="3289634" cy="1536573"/>
                  </a:xfrm>
                </p:grpSpPr>
                <p:pic>
                  <p:nvPicPr>
                    <p:cNvPr id="70" name="Picture 69">
                      <a:extLst>
                        <a:ext uri="{FF2B5EF4-FFF2-40B4-BE49-F238E27FC236}">
                          <a16:creationId xmlns:a16="http://schemas.microsoft.com/office/drawing/2014/main" id="{28D7753F-276C-D281-F171-7D99D42CF8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8344259" y="1640022"/>
                      <a:ext cx="3289634" cy="153657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" name="Picture 70">
                      <a:extLst>
                        <a:ext uri="{FF2B5EF4-FFF2-40B4-BE49-F238E27FC236}">
                          <a16:creationId xmlns:a16="http://schemas.microsoft.com/office/drawing/2014/main" id="{1542402E-0058-3DD4-44C8-B291ADC899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2763" t="41794" r="60587" b="21292"/>
                    <a:stretch/>
                  </p:blipFill>
                  <p:spPr>
                    <a:xfrm rot="5400000">
                      <a:off x="8618077" y="2212112"/>
                      <a:ext cx="425972" cy="620918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5FBFE8F2-FCB2-E23E-844D-5B565BE8820C}"/>
                      </a:ext>
                    </a:extLst>
                  </p:cNvPr>
                  <p:cNvGrpSpPr/>
                  <p:nvPr/>
                </p:nvGrpSpPr>
                <p:grpSpPr>
                  <a:xfrm>
                    <a:off x="975464" y="3030272"/>
                    <a:ext cx="5376012" cy="2066881"/>
                    <a:chOff x="975464" y="3030272"/>
                    <a:chExt cx="5376012" cy="2066881"/>
                  </a:xfrm>
                </p:grpSpPr>
                <p:pic>
                  <p:nvPicPr>
                    <p:cNvPr id="74" name="Image 11">
                      <a:extLst>
                        <a:ext uri="{FF2B5EF4-FFF2-40B4-BE49-F238E27FC236}">
                          <a16:creationId xmlns:a16="http://schemas.microsoft.com/office/drawing/2014/main" id="{B24A32FA-633F-58B6-3F16-381A86C801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164705" y="3655514"/>
                      <a:ext cx="2656747" cy="144163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2834E66E-8A47-7517-C66E-2BE7B96262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5464" y="3030272"/>
                      <a:ext cx="5376012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Hybrid design, electronics bump bonded</a:t>
                      </a:r>
                    </a:p>
                    <a:p>
                      <a:pPr algn="ctr"/>
                      <a:r>
                        <a:rPr lang="en-US" sz="1600" dirty="0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to planar sensor, highest radiation tolerance</a:t>
                      </a:r>
                    </a:p>
                  </p:txBody>
                </p:sp>
              </p:grp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38DC2095-DE57-F668-01B4-7BD018D3FFF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5231" y="2813377"/>
                    <a:ext cx="4214366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Monolithic Active (CMOS) Pixels Sensors</a:t>
                    </a:r>
                  </a:p>
                  <a:p>
                    <a:pPr algn="ctr"/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with electronic built on sensitive element </a:t>
                    </a:r>
                  </a:p>
                  <a:p>
                    <a:pPr algn="ctr"/>
                    <a:r>
                      <a:rPr lang="en-FR" sz="1600" dirty="0">
                        <a:latin typeface="Avenir Next" panose="020B0503020202020204" pitchFamily="34" charset="0"/>
                      </a:rPr>
                      <a:t>(French flagship pioneering development)</a:t>
                    </a:r>
                  </a:p>
                </p:txBody>
              </p:sp>
            </p:grpSp>
          </p:grp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DA2EC57-ECA8-CABD-318A-CD9996F03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74"/>
              <a:stretch/>
            </p:blipFill>
            <p:spPr>
              <a:xfrm>
                <a:off x="4527684" y="2616618"/>
                <a:ext cx="2377717" cy="1236054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9B2CEDF-B20A-29A4-1F25-DA15AA37FCD6}"/>
                </a:ext>
              </a:extLst>
            </p:cNvPr>
            <p:cNvSpPr txBox="1"/>
            <p:nvPr/>
          </p:nvSpPr>
          <p:spPr>
            <a:xfrm>
              <a:off x="5999283" y="3470044"/>
              <a:ext cx="92680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Timepix</a:t>
              </a:r>
              <a:endParaRPr lang="en-US" sz="1400" dirty="0">
                <a:solidFill>
                  <a:schemeClr val="bg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A20325-F099-5EFB-87C8-7225B7CFA4D4}"/>
              </a:ext>
            </a:extLst>
          </p:cNvPr>
          <p:cNvGrpSpPr/>
          <p:nvPr/>
        </p:nvGrpSpPr>
        <p:grpSpPr>
          <a:xfrm>
            <a:off x="976295" y="3657961"/>
            <a:ext cx="10180035" cy="2451250"/>
            <a:chOff x="976295" y="3657961"/>
            <a:chExt cx="10180035" cy="24512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12B412-A8F6-CB9D-AB9A-70E02FC7EEA6}"/>
                </a:ext>
              </a:extLst>
            </p:cNvPr>
            <p:cNvGrpSpPr/>
            <p:nvPr/>
          </p:nvGrpSpPr>
          <p:grpSpPr>
            <a:xfrm>
              <a:off x="976295" y="3657961"/>
              <a:ext cx="10156284" cy="2451250"/>
              <a:chOff x="976295" y="3706089"/>
              <a:chExt cx="10156284" cy="245125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A85C6DA-8BC5-847A-6DE3-647542157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1274" y="3706089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D3C6B4C-EBD7-E63E-786A-D49B405873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3640" y="3721929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3457B18-6C7B-4BD2-CBDC-23739346DE69}"/>
                  </a:ext>
                </a:extLst>
              </p:cNvPr>
              <p:cNvGrpSpPr/>
              <p:nvPr/>
            </p:nvGrpSpPr>
            <p:grpSpPr>
              <a:xfrm>
                <a:off x="976295" y="4070106"/>
                <a:ext cx="10156284" cy="2087233"/>
                <a:chOff x="1572065" y="4285411"/>
                <a:chExt cx="10156284" cy="2087233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CDA34E1-8CFF-745E-843E-E7C6B8CE4000}"/>
                    </a:ext>
                  </a:extLst>
                </p:cNvPr>
                <p:cNvGrpSpPr/>
                <p:nvPr/>
              </p:nvGrpSpPr>
              <p:grpSpPr>
                <a:xfrm>
                  <a:off x="1572065" y="4285411"/>
                  <a:ext cx="10156284" cy="2087233"/>
                  <a:chOff x="1660965" y="4285411"/>
                  <a:chExt cx="10156284" cy="208723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9B48A810-39D3-BEEA-5B32-1429C54FB452}"/>
                      </a:ext>
                    </a:extLst>
                  </p:cNvPr>
                  <p:cNvGrpSpPr/>
                  <p:nvPr/>
                </p:nvGrpSpPr>
                <p:grpSpPr>
                  <a:xfrm>
                    <a:off x="1660965" y="4285411"/>
                    <a:ext cx="5754482" cy="1985265"/>
                    <a:chOff x="2601358" y="4437811"/>
                    <a:chExt cx="5754482" cy="1985265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C5DA21FF-6570-AF7D-1ABD-20FB933778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776" y="4644889"/>
                      <a:ext cx="5648064" cy="1778187"/>
                      <a:chOff x="2580776" y="4682989"/>
                      <a:chExt cx="5648064" cy="1778187"/>
                    </a:xfrm>
                  </p:grpSpPr>
                  <p:pic>
                    <p:nvPicPr>
                      <p:cNvPr id="24" name="Content Placeholder 3">
                        <a:extLst>
                          <a:ext uri="{FF2B5EF4-FFF2-40B4-BE49-F238E27FC236}">
                            <a16:creationId xmlns:a16="http://schemas.microsoft.com/office/drawing/2014/main" id="{D6441723-10A2-CEF5-B948-72FCCDBA81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68" r="9964"/>
                      <a:stretch/>
                    </p:blipFill>
                    <p:spPr>
                      <a:xfrm>
                        <a:off x="2590604" y="5066095"/>
                        <a:ext cx="2062355" cy="135731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14A33718-C4C1-0B17-6536-547B94361E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770" r="4459"/>
                      <a:stretch/>
                    </p:blipFill>
                    <p:spPr>
                      <a:xfrm>
                        <a:off x="4712174" y="5059701"/>
                        <a:ext cx="2069644" cy="135731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29216762-46D3-059B-F82F-C5760FFCC0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806"/>
                      <a:stretch/>
                    </p:blipFill>
                    <p:spPr>
                      <a:xfrm>
                        <a:off x="6849287" y="4682989"/>
                        <a:ext cx="1333913" cy="17373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8" name="Shape 173">
                        <a:extLst>
                          <a:ext uri="{FF2B5EF4-FFF2-40B4-BE49-F238E27FC236}">
                            <a16:creationId xmlns:a16="http://schemas.microsoft.com/office/drawing/2014/main" id="{004FA492-A9B7-1EEC-8383-84793DF03AC1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6818023" y="5921054"/>
                        <a:ext cx="1410817" cy="5239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lIns="91440" tIns="45720" rIns="91440" bIns="45720" rtlCol="0" anchor="t">
                        <a:noAutofit/>
                      </a:bodyPr>
                      <a:lstStyle>
                        <a:lvl1pPr algn="l" defTabSz="457200" rtl="0" eaLnBrk="1" latinLnBrk="0" hangingPunct="1">
                          <a:spcBef>
                            <a:spcPct val="0"/>
                          </a:spcBef>
                          <a:buNone/>
                          <a:defRPr sz="2800" kern="1200">
                            <a:solidFill>
                              <a:schemeClr val="tx1"/>
                            </a:solidFill>
                            <a:latin typeface="+mj-lt"/>
                            <a:ea typeface="+mj-ea"/>
                            <a:cs typeface="+mj-cs"/>
                          </a:defRPr>
                        </a:lvl1pPr>
                      </a:lstStyle>
                      <a:p>
                        <a:pPr defTabSz="221806">
                          <a:defRPr sz="4320"/>
                        </a:pPr>
                        <a:r>
                          <a:rPr lang="en-US" sz="1400" dirty="0" err="1">
                            <a:solidFill>
                              <a:schemeClr val="bg1"/>
                            </a:solidFill>
                            <a:latin typeface="Raleway" charset="0"/>
                            <a:ea typeface="Raleway" charset="0"/>
                            <a:cs typeface="Raleway" charset="0"/>
                          </a:rPr>
                          <a:t>InsightArt</a:t>
                        </a:r>
                        <a:r>
                          <a:rPr lang="en-US" sz="1400" dirty="0">
                            <a:solidFill>
                              <a:schemeClr val="bg1"/>
                            </a:solidFill>
                            <a:latin typeface="Raleway" charset="0"/>
                            <a:ea typeface="Raleway" charset="0"/>
                            <a:cs typeface="Raleway" charset="0"/>
                          </a:rPr>
                          <a:t>: goods analysis</a:t>
                        </a:r>
                      </a:p>
                    </p:txBody>
                  </p:sp>
                  <p:sp>
                    <p:nvSpPr>
                      <p:cNvPr id="29" name="Shape 153">
                        <a:extLst>
                          <a:ext uri="{FF2B5EF4-FFF2-40B4-BE49-F238E27FC236}">
                            <a16:creationId xmlns:a16="http://schemas.microsoft.com/office/drawing/2014/main" id="{9517D8DF-BA00-58FD-6E3F-5EF59DE10F63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5591673" y="5801392"/>
                        <a:ext cx="1410817" cy="6597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lIns="91440" tIns="45720" rIns="91440" bIns="45720" rtlCol="0" anchor="b">
                        <a:noAutofit/>
                      </a:bodyPr>
                      <a:lstStyle>
                        <a:lvl1pPr defTabSz="21359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buNone/>
                          <a:defRPr sz="3200">
                            <a:latin typeface="Raleway" charset="0"/>
                            <a:ea typeface="Raleway" charset="0"/>
                            <a:cs typeface="Raleway" charset="0"/>
                          </a:defRPr>
                        </a:lvl1pPr>
                      </a:lstStyle>
                      <a:p>
                        <a:r>
                          <a:rPr lang="en-US" sz="14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</a:rPr>
                          <a:t>MARS Bio: </a:t>
                        </a:r>
                      </a:p>
                      <a:p>
                        <a:r>
                          <a:rPr lang="en-US" sz="14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</a:rPr>
                          <a:t>X ray in color </a:t>
                        </a:r>
                      </a:p>
                    </p:txBody>
                  </p:sp>
                  <p:sp>
                    <p:nvSpPr>
                      <p:cNvPr id="30" name="Shape 173">
                        <a:extLst>
                          <a:ext uri="{FF2B5EF4-FFF2-40B4-BE49-F238E27FC236}">
                            <a16:creationId xmlns:a16="http://schemas.microsoft.com/office/drawing/2014/main" id="{F1E1ADB0-73C0-5AAA-BEE9-9771C4CF8374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2580776" y="5934449"/>
                        <a:ext cx="2006600" cy="524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lIns="91440" tIns="45720" rIns="91440" bIns="45720" rtlCol="0" anchor="t">
                        <a:noAutofit/>
                      </a:bodyPr>
                      <a:lstStyle>
                        <a:lvl1pPr algn="l" defTabSz="457200" rtl="0" eaLnBrk="1" latinLnBrk="0" hangingPunct="1">
                          <a:spcBef>
                            <a:spcPct val="0"/>
                          </a:spcBef>
                          <a:buNone/>
                          <a:defRPr sz="2800" kern="1200">
                            <a:solidFill>
                              <a:schemeClr val="tx1"/>
                            </a:solidFill>
                            <a:latin typeface="+mj-lt"/>
                            <a:ea typeface="+mj-ea"/>
                            <a:cs typeface="+mj-cs"/>
                          </a:defRPr>
                        </a:lvl1pPr>
                      </a:lstStyle>
                      <a:p>
                        <a:pPr defTabSz="221806">
                          <a:defRPr sz="4320"/>
                        </a:pPr>
                        <a:r>
                          <a:rPr lang="en-US" sz="14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Raleway" charset="0"/>
                            <a:cs typeface="Raleway" charset="0"/>
                          </a:rPr>
                          <a:t>ESA/NASA </a:t>
                        </a:r>
                      </a:p>
                      <a:p>
                        <a:pPr defTabSz="221806">
                          <a:defRPr sz="4320"/>
                        </a:pPr>
                        <a:r>
                          <a:rPr lang="en-US" sz="14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Raleway" charset="0"/>
                            <a:cs typeface="Raleway" charset="0"/>
                          </a:rPr>
                          <a:t>radiation monitoring</a:t>
                        </a:r>
                        <a:br>
                          <a:rPr lang="en-US" sz="14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Raleway" charset="0"/>
                            <a:cs typeface="Raleway" charset="0"/>
                          </a:rPr>
                        </a:br>
                        <a:endParaRPr lang="en-US" sz="14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ea typeface="Raleway" charset="0"/>
                          <a:cs typeface="Raleway" charset="0"/>
                        </a:endParaRPr>
                      </a:p>
                    </p:txBody>
                  </p:sp>
                </p:grpSp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2F223BFD-A169-FDB4-6FDF-1F33D0AF39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01358" y="4437811"/>
                      <a:ext cx="454572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Technology Transfer (</a:t>
                      </a:r>
                      <a:r>
                        <a:rPr lang="en-US" sz="1600" dirty="0" err="1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medipix</a:t>
                      </a:r>
                      <a:r>
                        <a:rPr lang="en-US" sz="1600" dirty="0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 CERN program)</a:t>
                      </a:r>
                    </a:p>
                    <a:p>
                      <a:r>
                        <a:rPr lang="en-US" sz="1600" dirty="0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ADVACAM single photon X-ray color camera</a:t>
                      </a:r>
                    </a:p>
                  </p:txBody>
                </p:sp>
              </p:grpSp>
              <p:pic>
                <p:nvPicPr>
                  <p:cNvPr id="39" name="Imagen 14">
                    <a:extLst>
                      <a:ext uri="{FF2B5EF4-FFF2-40B4-BE49-F238E27FC236}">
                        <a16:creationId xmlns:a16="http://schemas.microsoft.com/office/drawing/2014/main" id="{B9195AD0-9157-996B-EF7F-253F1E5CF0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8617" t="5857"/>
                  <a:stretch/>
                </p:blipFill>
                <p:spPr>
                  <a:xfrm>
                    <a:off x="7710100" y="4898930"/>
                    <a:ext cx="2062152" cy="1473714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n 16">
                    <a:extLst>
                      <a:ext uri="{FF2B5EF4-FFF2-40B4-BE49-F238E27FC236}">
                        <a16:creationId xmlns:a16="http://schemas.microsoft.com/office/drawing/2014/main" id="{6CB0729C-9413-A712-F666-1FC7C68692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10649" y="4917956"/>
                    <a:ext cx="2006600" cy="1302252"/>
                  </a:xfrm>
                  <a:prstGeom prst="rect">
                    <a:avLst/>
                  </a:prstGeom>
                </p:spPr>
              </p:pic>
              <p:sp>
                <p:nvSpPr>
                  <p:cNvPr id="45" name="Rectángulo 17">
                    <a:extLst>
                      <a:ext uri="{FF2B5EF4-FFF2-40B4-BE49-F238E27FC236}">
                        <a16:creationId xmlns:a16="http://schemas.microsoft.com/office/drawing/2014/main" id="{23F9168B-9758-157E-DF14-58016F08E9E7}"/>
                      </a:ext>
                    </a:extLst>
                  </p:cNvPr>
                  <p:cNvSpPr/>
                  <p:nvPr/>
                </p:nvSpPr>
                <p:spPr>
                  <a:xfrm>
                    <a:off x="9940583" y="4536303"/>
                    <a:ext cx="174118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600" dirty="0">
                        <a:latin typeface="Avenir Next" panose="020B0503020202020204" pitchFamily="34" charset="0"/>
                      </a:rPr>
                      <a:t>CSES-</a:t>
                    </a:r>
                    <a:r>
                      <a:rPr lang="en-GB" sz="1600" dirty="0" err="1">
                        <a:latin typeface="Avenir Next" panose="020B0503020202020204" pitchFamily="34" charset="0"/>
                      </a:rPr>
                      <a:t>Limadou</a:t>
                    </a:r>
                    <a:r>
                      <a:rPr lang="en-GB" sz="1600" dirty="0">
                        <a:latin typeface="Avenir Next" panose="020B0503020202020204" pitchFamily="34" charset="0"/>
                      </a:rPr>
                      <a:t> 2</a:t>
                    </a:r>
                  </a:p>
                </p:txBody>
              </p:sp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30B3EBB1-85E7-6DB0-265E-A31CADD8E402}"/>
                      </a:ext>
                    </a:extLst>
                  </p:cNvPr>
                  <p:cNvSpPr txBox="1"/>
                  <p:nvPr/>
                </p:nvSpPr>
                <p:spPr>
                  <a:xfrm>
                    <a:off x="7761788" y="4550158"/>
                    <a:ext cx="1702539" cy="6617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FR" sz="1600" dirty="0">
                        <a:latin typeface="Avenir Next" panose="020B0503020202020204" pitchFamily="34" charset="0"/>
                      </a:rPr>
                      <a:t>iMPACT</a:t>
                    </a:r>
                    <a:endParaRPr lang="en-FR" sz="1600" dirty="0">
                      <a:solidFill>
                        <a:schemeClr val="bg1"/>
                      </a:solidFill>
                      <a:latin typeface="Avenir Next" panose="020B0503020202020204" pitchFamily="34" charset="0"/>
                    </a:endParaRPr>
                  </a:p>
                  <a:p>
                    <a:r>
                      <a:rPr lang="en-FR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hadron therapy</a:t>
                    </a:r>
                  </a:p>
                </p:txBody>
              </p: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7385D77-06F6-7277-3A49-FD51B5E39B1F}"/>
                    </a:ext>
                  </a:extLst>
                </p:cNvPr>
                <p:cNvSpPr txBox="1"/>
                <p:nvPr/>
              </p:nvSpPr>
              <p:spPr>
                <a:xfrm>
                  <a:off x="8027213" y="5873885"/>
                  <a:ext cx="132343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FR" sz="1400" dirty="0">
                      <a:solidFill>
                        <a:schemeClr val="bg1"/>
                      </a:solidFill>
                      <a:latin typeface="Avenir Next" panose="020B0503020202020204" pitchFamily="34" charset="0"/>
                    </a:rPr>
                    <a:t>pCT scanner </a:t>
                  </a:r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51E933-9D87-FBCA-0E8A-808D981D9904}"/>
                </a:ext>
              </a:extLst>
            </p:cNvPr>
            <p:cNvSpPr txBox="1"/>
            <p:nvPr/>
          </p:nvSpPr>
          <p:spPr>
            <a:xfrm>
              <a:off x="7049180" y="4021978"/>
              <a:ext cx="41071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Use of ALPIDE ALICE sensors in</a:t>
              </a:r>
            </a:p>
          </p:txBody>
        </p:sp>
      </p:grp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24250C7C-56DE-98B7-66CB-164B526FDFDF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7437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80C632-6975-5D41-9C57-81E1C5E7D05E}"/>
              </a:ext>
            </a:extLst>
          </p:cNvPr>
          <p:cNvSpPr/>
          <p:nvPr/>
        </p:nvSpPr>
        <p:spPr>
          <a:xfrm>
            <a:off x="407534" y="230400"/>
            <a:ext cx="11376932" cy="10464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Solid State Devices, precision and transparency priority at FCC-</a:t>
            </a:r>
            <a:r>
              <a:rPr lang="en-US" sz="2400" dirty="0" err="1">
                <a:latin typeface="Avenir Next" panose="020B0503020202020204" pitchFamily="34" charset="0"/>
              </a:rPr>
              <a:t>ee</a:t>
            </a:r>
            <a:endParaRPr lang="en-US" sz="2400" dirty="0">
              <a:latin typeface="Avenir Next" panose="020B0503020202020204" pitchFamily="34" charset="0"/>
            </a:endParaRP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≲ 3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μm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- large area sensors - low power dissipation O(20)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/cm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2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GB" dirty="0">
                <a:latin typeface="Avenir Next" panose="020B0503020202020204" pitchFamily="34" charset="0"/>
              </a:rPr>
              <a:t>best candidate is the </a:t>
            </a:r>
            <a:r>
              <a:rPr lang="en-FR" dirty="0">
                <a:latin typeface="Avenir Next" panose="020B0503020202020204" pitchFamily="34" charset="0"/>
              </a:rPr>
              <a:t>CMOS Imaging Sensor commercial process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0CA55F-5730-E114-A478-4BA0EFF8E013}"/>
              </a:ext>
            </a:extLst>
          </p:cNvPr>
          <p:cNvSpPr txBox="1"/>
          <p:nvPr/>
        </p:nvSpPr>
        <p:spPr>
          <a:xfrm>
            <a:off x="1098860" y="3496483"/>
            <a:ext cx="1536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1200" dirty="0">
                <a:solidFill>
                  <a:schemeClr val="bg1"/>
                </a:solidFill>
                <a:latin typeface="Avenir Next" panose="020B0503020202020204" pitchFamily="34" charset="0"/>
              </a:rPr>
              <a:t>MAPS 180 nm MicroSemi/Intel</a:t>
            </a:r>
            <a:endParaRPr lang="en-FR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666186-9F2A-2BC4-8085-17A72EE006CB}"/>
              </a:ext>
            </a:extLst>
          </p:cNvPr>
          <p:cNvGrpSpPr>
            <a:grpSpLocks noChangeAspect="1"/>
          </p:cNvGrpSpPr>
          <p:nvPr/>
        </p:nvGrpSpPr>
        <p:grpSpPr>
          <a:xfrm>
            <a:off x="376977" y="2301176"/>
            <a:ext cx="3057806" cy="3037622"/>
            <a:chOff x="238575" y="1873690"/>
            <a:chExt cx="3714853" cy="36903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EAC5B5-9983-8214-5D51-6713160A05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575" y="1873690"/>
              <a:ext cx="3714853" cy="3690329"/>
              <a:chOff x="906526" y="1353359"/>
              <a:chExt cx="4383689" cy="435475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F57C6F-5AE7-721B-567B-0A7B35F1A164}"/>
                  </a:ext>
                </a:extLst>
              </p:cNvPr>
              <p:cNvGrpSpPr/>
              <p:nvPr/>
            </p:nvGrpSpPr>
            <p:grpSpPr>
              <a:xfrm>
                <a:off x="958926" y="1353359"/>
                <a:ext cx="4026527" cy="3695904"/>
                <a:chOff x="333283" y="1341327"/>
                <a:chExt cx="4026527" cy="3695904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08952CA-9FFC-A8FE-E01A-F3B41D74EB1F}"/>
                    </a:ext>
                  </a:extLst>
                </p:cNvPr>
                <p:cNvGrpSpPr/>
                <p:nvPr/>
              </p:nvGrpSpPr>
              <p:grpSpPr>
                <a:xfrm>
                  <a:off x="333283" y="1341327"/>
                  <a:ext cx="4026527" cy="3695904"/>
                  <a:chOff x="286799" y="230400"/>
                  <a:chExt cx="5789895" cy="519875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03CB5B1D-74C2-FD2A-4B0B-AE9C068369CE}"/>
                      </a:ext>
                    </a:extLst>
                  </p:cNvPr>
                  <p:cNvGrpSpPr/>
                  <p:nvPr/>
                </p:nvGrpSpPr>
                <p:grpSpPr>
                  <a:xfrm>
                    <a:off x="286799" y="230400"/>
                    <a:ext cx="5789895" cy="5198759"/>
                    <a:chOff x="286799" y="230400"/>
                    <a:chExt cx="5789895" cy="5198759"/>
                  </a:xfrm>
                </p:grpSpPr>
                <p:grpSp>
                  <p:nvGrpSpPr>
                    <p:cNvPr id="34" name="Groupe 32">
                      <a:extLst>
                        <a:ext uri="{FF2B5EF4-FFF2-40B4-BE49-F238E27FC236}">
                          <a16:creationId xmlns:a16="http://schemas.microsoft.com/office/drawing/2014/main" id="{EAA72CE4-D7A5-ED4C-BBA3-D18DBC347D5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86799" y="230400"/>
                      <a:ext cx="5789895" cy="5198759"/>
                      <a:chOff x="9138222" y="-452345"/>
                      <a:chExt cx="4673143" cy="3999002"/>
                    </a:xfrm>
                  </p:grpSpPr>
                  <p:pic>
                    <p:nvPicPr>
                      <p:cNvPr id="38" name="Picture 1" descr="age24image5952672">
                        <a:extLst>
                          <a:ext uri="{FF2B5EF4-FFF2-40B4-BE49-F238E27FC236}">
                            <a16:creationId xmlns:a16="http://schemas.microsoft.com/office/drawing/2014/main" id="{33680894-77D9-0F46-9222-2E456AF160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86" r="7418"/>
                      <a:stretch/>
                    </p:blipFill>
                    <p:spPr bwMode="auto">
                      <a:xfrm>
                        <a:off x="9212146" y="-452345"/>
                        <a:ext cx="4553226" cy="39544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745E6FAA-91DC-6044-8900-465147570E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38222" y="3340213"/>
                        <a:ext cx="822436" cy="2064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D877317C-B36F-2043-B488-EABEBBC5C2D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3233769" y="2847316"/>
                        <a:ext cx="577596" cy="4995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</p:grpSp>
                <p:pic>
                  <p:nvPicPr>
                    <p:cNvPr id="5" name="Picture 4">
                      <a:extLst>
                        <a:ext uri="{FF2B5EF4-FFF2-40B4-BE49-F238E27FC236}">
                          <a16:creationId xmlns:a16="http://schemas.microsoft.com/office/drawing/2014/main" id="{06E2A932-E39D-2F67-92E5-94C972A9F0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937927">
                      <a:off x="1663608" y="4028429"/>
                      <a:ext cx="781534" cy="65751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B7B84530-7FF1-D5ED-B209-29BBC7C365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013944">
                    <a:off x="1724741" y="3228808"/>
                    <a:ext cx="892579" cy="5969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D189236-D781-9047-C37B-B47A41364293}"/>
                    </a:ext>
                  </a:extLst>
                </p:cNvPr>
                <p:cNvSpPr/>
                <p:nvPr/>
              </p:nvSpPr>
              <p:spPr>
                <a:xfrm flipH="1">
                  <a:off x="923081" y="4665672"/>
                  <a:ext cx="708638" cy="3385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927C62D-6DDF-C843-6A6C-AA31B70937C5}"/>
                  </a:ext>
                </a:extLst>
              </p:cNvPr>
              <p:cNvSpPr txBox="1"/>
              <p:nvPr/>
            </p:nvSpPr>
            <p:spPr>
              <a:xfrm>
                <a:off x="906526" y="5046268"/>
                <a:ext cx="4383689" cy="661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latin typeface="Avenir Next" panose="020B0503020202020204" pitchFamily="34" charset="0"/>
                  </a:rPr>
                  <a:t>ALICE MAPS </a:t>
                </a:r>
                <a:r>
                  <a:rPr lang="en-FR" sz="1200" dirty="0">
                    <a:latin typeface="Avenir Next" panose="020B0503020202020204" pitchFamily="34" charset="0"/>
                  </a:rPr>
                  <a:t>180 nm MicroSemi/Intel</a:t>
                </a:r>
              </a:p>
              <a:p>
                <a:pPr algn="ctr"/>
                <a:r>
                  <a:rPr lang="en-GB" sz="1200" dirty="0">
                    <a:latin typeface="Avenir Next" panose="020B0503020202020204" pitchFamily="34" charset="0"/>
                  </a:rPr>
                  <a:t>Being </a:t>
                </a:r>
                <a:r>
                  <a:rPr lang="en-FR" sz="1200" dirty="0">
                    <a:latin typeface="Avenir Next" panose="020B0503020202020204" pitchFamily="34" charset="0"/>
                  </a:rPr>
                  <a:t>ported to 65nm for pitch&lt; 20 </a:t>
                </a:r>
                <a:r>
                  <a:rPr lang="en-US" sz="1200" dirty="0">
                    <a:latin typeface="Avenir Next" panose="020B0503020202020204" pitchFamily="34" charset="0"/>
                  </a:rPr>
                  <a:t> µm</a:t>
                </a:r>
                <a:r>
                  <a:rPr lang="en-FR" sz="1200" dirty="0">
                    <a:latin typeface="Avenir Next" panose="020B0503020202020204" pitchFamily="34" charset="0"/>
                  </a:rPr>
                  <a:t> </a:t>
                </a:r>
                <a:endParaRPr lang="en-FR" sz="1200" dirty="0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9B93B04-C364-4414-A6F1-7C7117723614}"/>
                </a:ext>
              </a:extLst>
            </p:cNvPr>
            <p:cNvSpPr/>
            <p:nvPr/>
          </p:nvSpPr>
          <p:spPr>
            <a:xfrm rot="16427828" flipH="1">
              <a:off x="2999454" y="3317212"/>
              <a:ext cx="1482789" cy="391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2D40974-C0F3-EA44-BB5E-B7FD01E6EF4C}"/>
              </a:ext>
            </a:extLst>
          </p:cNvPr>
          <p:cNvSpPr txBox="1"/>
          <p:nvPr/>
        </p:nvSpPr>
        <p:spPr>
          <a:xfrm>
            <a:off x="3349199" y="2637578"/>
            <a:ext cx="47619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venir Next" panose="020B0503020202020204" pitchFamily="34" charset="0"/>
              </a:rPr>
              <a:t>M</a:t>
            </a:r>
            <a:r>
              <a:rPr lang="en-FR" sz="1600" dirty="0">
                <a:latin typeface="Avenir Next" panose="020B0503020202020204" pitchFamily="34" charset="0"/>
              </a:rPr>
              <a:t>odified process for full depletion  </a:t>
            </a:r>
          </a:p>
          <a:p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faster, more radiation tolerant</a:t>
            </a:r>
          </a:p>
          <a:p>
            <a:r>
              <a:rPr lang="en-FR" sz="1600" dirty="0">
                <a:latin typeface="Avenir Next" panose="020B0503020202020204" pitchFamily="34" charset="0"/>
              </a:rPr>
              <a:t>Mask stitching on 12’’ wafers </a:t>
            </a:r>
          </a:p>
          <a:p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system transparency</a:t>
            </a:r>
          </a:p>
          <a:p>
            <a:r>
              <a:rPr lang="en-FR" sz="1600" dirty="0">
                <a:latin typeface="Avenir Next" panose="020B0503020202020204" pitchFamily="34" charset="0"/>
              </a:rPr>
              <a:t>Electronics architecture, fast </a:t>
            </a:r>
          </a:p>
          <a:p>
            <a:r>
              <a:rPr lang="en-FR" sz="1600" dirty="0">
                <a:latin typeface="Avenir Next" panose="020B0503020202020204" pitchFamily="34" charset="0"/>
              </a:rPr>
              <a:t>with low noise &amp; power at high rate</a:t>
            </a:r>
          </a:p>
          <a:p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O(100) MHz/cm</a:t>
            </a:r>
            <a:r>
              <a:rPr lang="en-FR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 &amp; precision &lt;100 ps</a:t>
            </a:r>
          </a:p>
          <a:p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critical to transparency for gas flow cooling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878EF5-7DA5-AF2D-016B-9398FF2C2BB0}"/>
              </a:ext>
            </a:extLst>
          </p:cNvPr>
          <p:cNvSpPr txBox="1"/>
          <p:nvPr/>
        </p:nvSpPr>
        <p:spPr>
          <a:xfrm>
            <a:off x="1187711" y="1830100"/>
            <a:ext cx="981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venir Next" panose="020B0503020202020204" pitchFamily="34" charset="0"/>
              </a:rPr>
              <a:t>Specific feature are being developed in the limit of tolerable adjustment of foundry process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3080DB-CA19-6477-C424-FD8A60F4DFF3}"/>
              </a:ext>
            </a:extLst>
          </p:cNvPr>
          <p:cNvSpPr txBox="1"/>
          <p:nvPr/>
        </p:nvSpPr>
        <p:spPr>
          <a:xfrm>
            <a:off x="1187711" y="5395201"/>
            <a:ext cx="981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Developments for ALICE inner tracker upgrade in 2026-28, paving the path toward FCC-</a:t>
            </a:r>
            <a:r>
              <a:rPr lang="en-US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6071C2A-46FD-5237-A7AD-FE054AC70CBD}"/>
              </a:ext>
            </a:extLst>
          </p:cNvPr>
          <p:cNvCxnSpPr>
            <a:cxnSpLocks/>
          </p:cNvCxnSpPr>
          <p:nvPr/>
        </p:nvCxnSpPr>
        <p:spPr>
          <a:xfrm flipH="1">
            <a:off x="8155750" y="3157714"/>
            <a:ext cx="272283" cy="2291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F1F676D-8B1C-2992-A8C9-B7CF445DECC5}"/>
              </a:ext>
            </a:extLst>
          </p:cNvPr>
          <p:cNvGrpSpPr/>
          <p:nvPr/>
        </p:nvGrpSpPr>
        <p:grpSpPr>
          <a:xfrm>
            <a:off x="6399536" y="2789775"/>
            <a:ext cx="5286654" cy="1725603"/>
            <a:chOff x="6602736" y="2789775"/>
            <a:chExt cx="5286654" cy="172560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163EC30-938C-E9C4-D4E7-9E421519A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798" t="8569" r="10037" b="187"/>
            <a:stretch/>
          </p:blipFill>
          <p:spPr>
            <a:xfrm flipH="1">
              <a:off x="6602736" y="2876777"/>
              <a:ext cx="2604010" cy="1638601"/>
            </a:xfrm>
            <a:custGeom>
              <a:avLst/>
              <a:gdLst>
                <a:gd name="connsiteX0" fmla="*/ 6639635 w 8454788"/>
                <a:gd name="connsiteY0" fmla="*/ 0 h 6257499"/>
                <a:gd name="connsiteX1" fmla="*/ 6721522 w 8454788"/>
                <a:gd name="connsiteY1" fmla="*/ 47767 h 6257499"/>
                <a:gd name="connsiteX2" fmla="*/ 6735170 w 8454788"/>
                <a:gd name="connsiteY2" fmla="*/ 320722 h 6257499"/>
                <a:gd name="connsiteX3" fmla="*/ 6810232 w 8454788"/>
                <a:gd name="connsiteY3" fmla="*/ 279779 h 6257499"/>
                <a:gd name="connsiteX4" fmla="*/ 6810232 w 8454788"/>
                <a:gd name="connsiteY4" fmla="*/ 368490 h 6257499"/>
                <a:gd name="connsiteX5" fmla="*/ 6919415 w 8454788"/>
                <a:gd name="connsiteY5" fmla="*/ 300251 h 6257499"/>
                <a:gd name="connsiteX6" fmla="*/ 6933062 w 8454788"/>
                <a:gd name="connsiteY6" fmla="*/ 368490 h 6257499"/>
                <a:gd name="connsiteX7" fmla="*/ 6960358 w 8454788"/>
                <a:gd name="connsiteY7" fmla="*/ 504967 h 6257499"/>
                <a:gd name="connsiteX8" fmla="*/ 6987653 w 8454788"/>
                <a:gd name="connsiteY8" fmla="*/ 552734 h 6257499"/>
                <a:gd name="connsiteX9" fmla="*/ 7014949 w 8454788"/>
                <a:gd name="connsiteY9" fmla="*/ 634621 h 6257499"/>
                <a:gd name="connsiteX10" fmla="*/ 7049068 w 8454788"/>
                <a:gd name="connsiteY10" fmla="*/ 689212 h 6257499"/>
                <a:gd name="connsiteX11" fmla="*/ 7103659 w 8454788"/>
                <a:gd name="connsiteY11" fmla="*/ 750627 h 6257499"/>
                <a:gd name="connsiteX12" fmla="*/ 7151426 w 8454788"/>
                <a:gd name="connsiteY12" fmla="*/ 805218 h 6257499"/>
                <a:gd name="connsiteX13" fmla="*/ 7219665 w 8454788"/>
                <a:gd name="connsiteY13" fmla="*/ 859809 h 6257499"/>
                <a:gd name="connsiteX14" fmla="*/ 7301552 w 8454788"/>
                <a:gd name="connsiteY14" fmla="*/ 873457 h 6257499"/>
                <a:gd name="connsiteX15" fmla="*/ 7690513 w 8454788"/>
                <a:gd name="connsiteY15" fmla="*/ 641445 h 6257499"/>
                <a:gd name="connsiteX16" fmla="*/ 7649570 w 8454788"/>
                <a:gd name="connsiteY16" fmla="*/ 730155 h 6257499"/>
                <a:gd name="connsiteX17" fmla="*/ 7724632 w 8454788"/>
                <a:gd name="connsiteY17" fmla="*/ 764275 h 6257499"/>
                <a:gd name="connsiteX18" fmla="*/ 7806519 w 8454788"/>
                <a:gd name="connsiteY18" fmla="*/ 709684 h 6257499"/>
                <a:gd name="connsiteX19" fmla="*/ 7765576 w 8454788"/>
                <a:gd name="connsiteY19" fmla="*/ 825690 h 6257499"/>
                <a:gd name="connsiteX20" fmla="*/ 7792871 w 8454788"/>
                <a:gd name="connsiteY20" fmla="*/ 839337 h 6257499"/>
                <a:gd name="connsiteX21" fmla="*/ 7942997 w 8454788"/>
                <a:gd name="connsiteY21" fmla="*/ 757451 h 6257499"/>
                <a:gd name="connsiteX22" fmla="*/ 7895229 w 8454788"/>
                <a:gd name="connsiteY22" fmla="*/ 880281 h 6257499"/>
                <a:gd name="connsiteX23" fmla="*/ 8024883 w 8454788"/>
                <a:gd name="connsiteY23" fmla="*/ 928048 h 6257499"/>
                <a:gd name="connsiteX24" fmla="*/ 8379725 w 8454788"/>
                <a:gd name="connsiteY24" fmla="*/ 702860 h 6257499"/>
                <a:gd name="connsiteX25" fmla="*/ 8454788 w 8454788"/>
                <a:gd name="connsiteY25" fmla="*/ 757451 h 6257499"/>
                <a:gd name="connsiteX26" fmla="*/ 8454788 w 8454788"/>
                <a:gd name="connsiteY26" fmla="*/ 784746 h 6257499"/>
                <a:gd name="connsiteX27" fmla="*/ 8420668 w 8454788"/>
                <a:gd name="connsiteY27" fmla="*/ 887105 h 6257499"/>
                <a:gd name="connsiteX28" fmla="*/ 8366077 w 8454788"/>
                <a:gd name="connsiteY28" fmla="*/ 1016758 h 6257499"/>
                <a:gd name="connsiteX29" fmla="*/ 8277367 w 8454788"/>
                <a:gd name="connsiteY29" fmla="*/ 1146412 h 6257499"/>
                <a:gd name="connsiteX30" fmla="*/ 8202304 w 8454788"/>
                <a:gd name="connsiteY30" fmla="*/ 1235122 h 6257499"/>
                <a:gd name="connsiteX31" fmla="*/ 7786047 w 8454788"/>
                <a:gd name="connsiteY31" fmla="*/ 1514902 h 6257499"/>
                <a:gd name="connsiteX32" fmla="*/ 8154537 w 8454788"/>
                <a:gd name="connsiteY32" fmla="*/ 1671851 h 6257499"/>
                <a:gd name="connsiteX33" fmla="*/ 8147713 w 8454788"/>
                <a:gd name="connsiteY33" fmla="*/ 1815152 h 6257499"/>
                <a:gd name="connsiteX34" fmla="*/ 1862919 w 8454788"/>
                <a:gd name="connsiteY34" fmla="*/ 6257499 h 6257499"/>
                <a:gd name="connsiteX35" fmla="*/ 464023 w 8454788"/>
                <a:gd name="connsiteY35" fmla="*/ 4694830 h 6257499"/>
                <a:gd name="connsiteX36" fmla="*/ 457200 w 8454788"/>
                <a:gd name="connsiteY36" fmla="*/ 4544705 h 6257499"/>
                <a:gd name="connsiteX37" fmla="*/ 532262 w 8454788"/>
                <a:gd name="connsiteY37" fmla="*/ 4496937 h 6257499"/>
                <a:gd name="connsiteX38" fmla="*/ 395785 w 8454788"/>
                <a:gd name="connsiteY38" fmla="*/ 4271749 h 6257499"/>
                <a:gd name="connsiteX39" fmla="*/ 259307 w 8454788"/>
                <a:gd name="connsiteY39" fmla="*/ 4032914 h 6257499"/>
                <a:gd name="connsiteX40" fmla="*/ 136477 w 8454788"/>
                <a:gd name="connsiteY40" fmla="*/ 3794078 h 6257499"/>
                <a:gd name="connsiteX41" fmla="*/ 68238 w 8454788"/>
                <a:gd name="connsiteY41" fmla="*/ 3623481 h 6257499"/>
                <a:gd name="connsiteX42" fmla="*/ 20471 w 8454788"/>
                <a:gd name="connsiteY42" fmla="*/ 3521122 h 6257499"/>
                <a:gd name="connsiteX43" fmla="*/ 0 w 8454788"/>
                <a:gd name="connsiteY43" fmla="*/ 3452884 h 625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454788" h="6257499">
                  <a:moveTo>
                    <a:pt x="6639635" y="0"/>
                  </a:moveTo>
                  <a:lnTo>
                    <a:pt x="6721522" y="47767"/>
                  </a:lnTo>
                  <a:lnTo>
                    <a:pt x="6735170" y="320722"/>
                  </a:lnTo>
                  <a:lnTo>
                    <a:pt x="6810232" y="279779"/>
                  </a:lnTo>
                  <a:lnTo>
                    <a:pt x="6810232" y="368490"/>
                  </a:lnTo>
                  <a:lnTo>
                    <a:pt x="6919415" y="300251"/>
                  </a:lnTo>
                  <a:lnTo>
                    <a:pt x="6933062" y="368490"/>
                  </a:lnTo>
                  <a:lnTo>
                    <a:pt x="6960358" y="504967"/>
                  </a:lnTo>
                  <a:lnTo>
                    <a:pt x="6987653" y="552734"/>
                  </a:lnTo>
                  <a:lnTo>
                    <a:pt x="7014949" y="634621"/>
                  </a:lnTo>
                  <a:lnTo>
                    <a:pt x="7049068" y="689212"/>
                  </a:lnTo>
                  <a:lnTo>
                    <a:pt x="7103659" y="750627"/>
                  </a:lnTo>
                  <a:lnTo>
                    <a:pt x="7151426" y="805218"/>
                  </a:lnTo>
                  <a:lnTo>
                    <a:pt x="7219665" y="859809"/>
                  </a:lnTo>
                  <a:lnTo>
                    <a:pt x="7301552" y="873457"/>
                  </a:lnTo>
                  <a:lnTo>
                    <a:pt x="7690513" y="641445"/>
                  </a:lnTo>
                  <a:lnTo>
                    <a:pt x="7649570" y="730155"/>
                  </a:lnTo>
                  <a:lnTo>
                    <a:pt x="7724632" y="764275"/>
                  </a:lnTo>
                  <a:lnTo>
                    <a:pt x="7806519" y="709684"/>
                  </a:lnTo>
                  <a:lnTo>
                    <a:pt x="7765576" y="825690"/>
                  </a:lnTo>
                  <a:lnTo>
                    <a:pt x="7792871" y="839337"/>
                  </a:lnTo>
                  <a:lnTo>
                    <a:pt x="7942997" y="757451"/>
                  </a:lnTo>
                  <a:lnTo>
                    <a:pt x="7895229" y="880281"/>
                  </a:lnTo>
                  <a:lnTo>
                    <a:pt x="8024883" y="928048"/>
                  </a:lnTo>
                  <a:lnTo>
                    <a:pt x="8379725" y="702860"/>
                  </a:lnTo>
                  <a:lnTo>
                    <a:pt x="8454788" y="757451"/>
                  </a:lnTo>
                  <a:lnTo>
                    <a:pt x="8454788" y="784746"/>
                  </a:lnTo>
                  <a:lnTo>
                    <a:pt x="8420668" y="887105"/>
                  </a:lnTo>
                  <a:lnTo>
                    <a:pt x="8366077" y="1016758"/>
                  </a:lnTo>
                  <a:lnTo>
                    <a:pt x="8277367" y="1146412"/>
                  </a:lnTo>
                  <a:lnTo>
                    <a:pt x="8202304" y="1235122"/>
                  </a:lnTo>
                  <a:lnTo>
                    <a:pt x="7786047" y="1514902"/>
                  </a:lnTo>
                  <a:lnTo>
                    <a:pt x="8154537" y="1671851"/>
                  </a:lnTo>
                  <a:lnTo>
                    <a:pt x="8147713" y="1815152"/>
                  </a:lnTo>
                  <a:lnTo>
                    <a:pt x="1862919" y="6257499"/>
                  </a:lnTo>
                  <a:lnTo>
                    <a:pt x="464023" y="4694830"/>
                  </a:lnTo>
                  <a:lnTo>
                    <a:pt x="457200" y="4544705"/>
                  </a:lnTo>
                  <a:lnTo>
                    <a:pt x="532262" y="4496937"/>
                  </a:lnTo>
                  <a:lnTo>
                    <a:pt x="395785" y="4271749"/>
                  </a:lnTo>
                  <a:lnTo>
                    <a:pt x="259307" y="4032914"/>
                  </a:lnTo>
                  <a:lnTo>
                    <a:pt x="136477" y="3794078"/>
                  </a:lnTo>
                  <a:lnTo>
                    <a:pt x="68238" y="3623481"/>
                  </a:lnTo>
                  <a:lnTo>
                    <a:pt x="20471" y="3521122"/>
                  </a:lnTo>
                  <a:lnTo>
                    <a:pt x="0" y="3452884"/>
                  </a:lnTo>
                  <a:close/>
                </a:path>
              </a:pathLst>
            </a:cu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6085D0-BA4F-7FF4-2F30-5724E7050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386" t="43965" r="3424" b="6599"/>
            <a:stretch/>
          </p:blipFill>
          <p:spPr>
            <a:xfrm>
              <a:off x="9285380" y="2789775"/>
              <a:ext cx="2604010" cy="163860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514090B-F31A-0BA2-3931-11FE5143C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</a:blip>
            <a:srcRect l="51131" t="16110" r="1528" b="10521"/>
            <a:stretch/>
          </p:blipFill>
          <p:spPr>
            <a:xfrm>
              <a:off x="8468198" y="2833837"/>
              <a:ext cx="729265" cy="690774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E7A835-E7AF-93BF-7D29-EDAD7E5664B0}"/>
                </a:ext>
              </a:extLst>
            </p:cNvPr>
            <p:cNvSpPr txBox="1"/>
            <p:nvPr/>
          </p:nvSpPr>
          <p:spPr>
            <a:xfrm>
              <a:off x="8413374" y="2948391"/>
              <a:ext cx="84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Carbon foam</a:t>
              </a:r>
              <a:endParaRPr lang="en-GB" sz="1200" dirty="0">
                <a:solidFill>
                  <a:schemeClr val="bg1"/>
                </a:solidFill>
                <a:latin typeface="Avenir Next" panose="020B0503020202020204" pitchFamily="34" charset="0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29BA73-6908-81DA-A87F-CAE4BD95054F}"/>
              </a:ext>
            </a:extLst>
          </p:cNvPr>
          <p:cNvCxnSpPr>
            <a:cxnSpLocks/>
          </p:cNvCxnSpPr>
          <p:nvPr/>
        </p:nvCxnSpPr>
        <p:spPr>
          <a:xfrm>
            <a:off x="5613140" y="3546801"/>
            <a:ext cx="78639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B5219D6E-29DC-787F-B66D-CEC94154E0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87342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561A3A-D750-2C3E-E85E-C1613013DA3F}"/>
              </a:ext>
            </a:extLst>
          </p:cNvPr>
          <p:cNvSpPr/>
          <p:nvPr/>
        </p:nvSpPr>
        <p:spPr>
          <a:xfrm>
            <a:off x="142506" y="230400"/>
            <a:ext cx="11875324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Solid State Devices, time precision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≲10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target will require new designs and electronics  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challenging to reconcile with real estate at small pixel pitch and with low power  requirements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72877F-5F78-75DA-F4D7-C01B5A7A26D1}"/>
              </a:ext>
            </a:extLst>
          </p:cNvPr>
          <p:cNvGrpSpPr/>
          <p:nvPr/>
        </p:nvGrpSpPr>
        <p:grpSpPr>
          <a:xfrm>
            <a:off x="556589" y="4143182"/>
            <a:ext cx="5871883" cy="2256997"/>
            <a:chOff x="17228" y="4033526"/>
            <a:chExt cx="6112374" cy="243606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038D7A4-A86B-CBDF-A8A3-79AB2FCB080B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213"/>
            <a:stretch/>
          </p:blipFill>
          <p:spPr>
            <a:xfrm>
              <a:off x="3144559" y="4742285"/>
              <a:ext cx="2985043" cy="172730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170" name="Picture 2" descr="Localization through time-of-flight PET showing effect of improving timing resolution. Better timing resolution translates into higher effective sensitivity due to improved localization of each event. ">
              <a:extLst>
                <a:ext uri="{FF2B5EF4-FFF2-40B4-BE49-F238E27FC236}">
                  <a16:creationId xmlns:a16="http://schemas.microsoft.com/office/drawing/2014/main" id="{FF8E4E76-56C8-D061-E944-871483904D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6" t="8100" r="2876" b="5986"/>
            <a:stretch/>
          </p:blipFill>
          <p:spPr bwMode="auto">
            <a:xfrm>
              <a:off x="17228" y="4702524"/>
              <a:ext cx="2985043" cy="1726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BE041-82A8-43AB-3108-C326072AFBAC}"/>
                </a:ext>
              </a:extLst>
            </p:cNvPr>
            <p:cNvSpPr txBox="1"/>
            <p:nvPr/>
          </p:nvSpPr>
          <p:spPr>
            <a:xfrm>
              <a:off x="35102" y="4033526"/>
              <a:ext cx="6050340" cy="697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Avenir Next" panose="020B0503020202020204" pitchFamily="34" charset="0"/>
                </a:rPr>
                <a:t>Strong interest in health care for </a:t>
              </a:r>
              <a:r>
                <a:rPr lang="en-FR" dirty="0">
                  <a:latin typeface="Avenir Next" panose="020B0503020202020204" pitchFamily="34" charset="0"/>
                </a:rPr>
                <a:t>Time of Flight PET and dose distribution in X-ray and hadron therapy </a:t>
              </a:r>
              <a:endParaRPr lang="en-GB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8A1D88-633C-5056-3B58-9312681FB151}"/>
              </a:ext>
            </a:extLst>
          </p:cNvPr>
          <p:cNvGrpSpPr/>
          <p:nvPr/>
        </p:nvGrpSpPr>
        <p:grpSpPr>
          <a:xfrm>
            <a:off x="497259" y="1523557"/>
            <a:ext cx="11469640" cy="2473615"/>
            <a:chOff x="497259" y="1203582"/>
            <a:chExt cx="11469640" cy="24736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E45FF3-3EC6-1AC2-7BFC-47D748EBE84B}"/>
                </a:ext>
              </a:extLst>
            </p:cNvPr>
            <p:cNvGrpSpPr/>
            <p:nvPr/>
          </p:nvGrpSpPr>
          <p:grpSpPr>
            <a:xfrm>
              <a:off x="497259" y="1203582"/>
              <a:ext cx="6241876" cy="2473615"/>
              <a:chOff x="461634" y="1207854"/>
              <a:chExt cx="6241876" cy="247361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23C6E62-2D3D-62E9-7BD5-8C6BEF0CF25F}"/>
                  </a:ext>
                </a:extLst>
              </p:cNvPr>
              <p:cNvGrpSpPr/>
              <p:nvPr/>
            </p:nvGrpSpPr>
            <p:grpSpPr>
              <a:xfrm>
                <a:off x="461634" y="1207854"/>
                <a:ext cx="6232854" cy="2473615"/>
                <a:chOff x="1167196" y="1306735"/>
                <a:chExt cx="6232854" cy="247361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BEA54289-46BA-5858-DD2C-E5886160C5DA}"/>
                    </a:ext>
                  </a:extLst>
                </p:cNvPr>
                <p:cNvGrpSpPr/>
                <p:nvPr/>
              </p:nvGrpSpPr>
              <p:grpSpPr>
                <a:xfrm>
                  <a:off x="1167196" y="1306735"/>
                  <a:ext cx="4366506" cy="2314571"/>
                  <a:chOff x="1167196" y="1465192"/>
                  <a:chExt cx="4366506" cy="2314571"/>
                </a:xfrm>
              </p:grpSpPr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5FBFE8F2-FCB2-E23E-844D-5B565BE8820C}"/>
                      </a:ext>
                    </a:extLst>
                  </p:cNvPr>
                  <p:cNvGrpSpPr/>
                  <p:nvPr/>
                </p:nvGrpSpPr>
                <p:grpSpPr>
                  <a:xfrm>
                    <a:off x="1197680" y="1465192"/>
                    <a:ext cx="4336022" cy="2314571"/>
                    <a:chOff x="2055209" y="2557392"/>
                    <a:chExt cx="4336022" cy="2314571"/>
                  </a:xfrm>
                </p:grpSpPr>
                <p:pic>
                  <p:nvPicPr>
                    <p:cNvPr id="4" name="Picture 3">
                      <a:extLst>
                        <a:ext uri="{FF2B5EF4-FFF2-40B4-BE49-F238E27FC236}">
                          <a16:creationId xmlns:a16="http://schemas.microsoft.com/office/drawing/2014/main" id="{8FC2E535-B083-9E83-A33D-CBC604933D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25071" r="16873" b="34033"/>
                    <a:stretch/>
                  </p:blipFill>
                  <p:spPr>
                    <a:xfrm>
                      <a:off x="2055209" y="3599646"/>
                      <a:ext cx="2017375" cy="127231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2834E66E-8A47-7517-C66E-2BE7B96262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23622" y="2557392"/>
                      <a:ext cx="256760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Designs without gain </a:t>
                      </a:r>
                    </a:p>
                  </p:txBody>
                </p:sp>
              </p:grp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C193BACF-FA14-BC2F-B851-B68BD35E9D25}"/>
                      </a:ext>
                    </a:extLst>
                  </p:cNvPr>
                  <p:cNvSpPr txBox="1"/>
                  <p:nvPr/>
                </p:nvSpPr>
                <p:spPr>
                  <a:xfrm>
                    <a:off x="1167196" y="1939056"/>
                    <a:ext cx="2068737" cy="5847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3D electrodes</a:t>
                    </a:r>
                  </a:p>
                  <a:p>
                    <a:pPr algn="ctr"/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O(30) </a:t>
                    </a:r>
                    <a:r>
                      <a:rPr lang="en-US" sz="1600" dirty="0" err="1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ps</a:t>
                    </a:r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 today </a:t>
                    </a:r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C5740CB9-0FE9-CEE0-385E-7920886D1019}"/>
                    </a:ext>
                  </a:extLst>
                </p:cNvPr>
                <p:cNvGrpSpPr/>
                <p:nvPr/>
              </p:nvGrpSpPr>
              <p:grpSpPr>
                <a:xfrm>
                  <a:off x="3271424" y="1780599"/>
                  <a:ext cx="4128626" cy="1999751"/>
                  <a:chOff x="3271424" y="1780599"/>
                  <a:chExt cx="4128626" cy="1999751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B9DCF79C-7C3F-C46B-DB8B-80449E628F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t="32359" r="34825" b="20579"/>
                  <a:stretch/>
                </p:blipFill>
                <p:spPr>
                  <a:xfrm>
                    <a:off x="3271424" y="2502890"/>
                    <a:ext cx="2017375" cy="1130291"/>
                  </a:xfrm>
                  <a:prstGeom prst="rect">
                    <a:avLst/>
                  </a:prstGeom>
                </p:spPr>
              </p:pic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4E9B462-944A-B249-CCB1-448893BF58E2}"/>
                      </a:ext>
                    </a:extLst>
                  </p:cNvPr>
                  <p:cNvSpPr txBox="1"/>
                  <p:nvPr/>
                </p:nvSpPr>
                <p:spPr>
                  <a:xfrm>
                    <a:off x="3366354" y="1780599"/>
                    <a:ext cx="4033696" cy="5847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 err="1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SIGe</a:t>
                    </a:r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dirty="0" err="1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BiCMOS</a:t>
                    </a:r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 – CMOS planar large electrodes O(50) </a:t>
                    </a:r>
                    <a:r>
                      <a:rPr lang="en-US" sz="1600" dirty="0" err="1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ps</a:t>
                    </a:r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 expected</a:t>
                    </a:r>
                  </a:p>
                </p:txBody>
              </p:sp>
              <p:pic>
                <p:nvPicPr>
                  <p:cNvPr id="28" name="Image 23">
                    <a:extLst>
                      <a:ext uri="{FF2B5EF4-FFF2-40B4-BE49-F238E27FC236}">
                        <a16:creationId xmlns:a16="http://schemas.microsoft.com/office/drawing/2014/main" id="{88E7546F-4624-6037-34ED-4AE6974F12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r="15965"/>
                  <a:stretch/>
                </p:blipFill>
                <p:spPr>
                  <a:xfrm>
                    <a:off x="5371327" y="2376102"/>
                    <a:ext cx="1991487" cy="140424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7" name="Right Brace 36">
                <a:extLst>
                  <a:ext uri="{FF2B5EF4-FFF2-40B4-BE49-F238E27FC236}">
                    <a16:creationId xmlns:a16="http://schemas.microsoft.com/office/drawing/2014/main" id="{16F84EBF-4E2E-83E8-102D-C27D583EC571}"/>
                  </a:ext>
                </a:extLst>
              </p:cNvPr>
              <p:cNvSpPr/>
              <p:nvPr/>
            </p:nvSpPr>
            <p:spPr>
              <a:xfrm rot="16200000">
                <a:off x="3481510" y="-1466931"/>
                <a:ext cx="216000" cy="6228000"/>
              </a:xfrm>
              <a:prstGeom prst="rightBrac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BC9DC5-C042-3325-010F-5FA2CAF60E8B}"/>
                </a:ext>
              </a:extLst>
            </p:cNvPr>
            <p:cNvGrpSpPr/>
            <p:nvPr/>
          </p:nvGrpSpPr>
          <p:grpSpPr>
            <a:xfrm>
              <a:off x="6722628" y="1203582"/>
              <a:ext cx="5244271" cy="2353697"/>
              <a:chOff x="6722628" y="1203582"/>
              <a:chExt cx="5244271" cy="235369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F921B35-3708-8549-D8D9-C7D0D7DE8CB6}"/>
                  </a:ext>
                </a:extLst>
              </p:cNvPr>
              <p:cNvSpPr txBox="1"/>
              <p:nvPr/>
            </p:nvSpPr>
            <p:spPr>
              <a:xfrm>
                <a:off x="9137743" y="1677446"/>
                <a:ext cx="28291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Single Photon Avalanche Diode O(20) </a:t>
                </a:r>
                <a:r>
                  <a:rPr lang="en-US" sz="16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ps</a:t>
                </a:r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today</a:t>
                </a:r>
              </a:p>
            </p:txBody>
          </p:sp>
          <p:pic>
            <p:nvPicPr>
              <p:cNvPr id="32" name="Picture 2" descr="Novel strategies for fine-segmented Low Gain Avalanche Diodes -  ScienceDirect">
                <a:extLst>
                  <a:ext uri="{FF2B5EF4-FFF2-40B4-BE49-F238E27FC236}">
                    <a16:creationId xmlns:a16="http://schemas.microsoft.com/office/drawing/2014/main" id="{BCAD8294-A74E-D4EF-8F2A-D7D7B3862E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7" t="8704" r="51267" b="52077"/>
              <a:stretch/>
            </p:blipFill>
            <p:spPr bwMode="auto">
              <a:xfrm>
                <a:off x="7138549" y="2230459"/>
                <a:ext cx="1991487" cy="1326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D65CB5-E9C0-E2FD-D47A-CB12115FCC45}"/>
                  </a:ext>
                </a:extLst>
              </p:cNvPr>
              <p:cNvSpPr txBox="1"/>
              <p:nvPr/>
            </p:nvSpPr>
            <p:spPr>
              <a:xfrm>
                <a:off x="6722628" y="1677446"/>
                <a:ext cx="268442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Low Gain Avalanche Diode</a:t>
                </a:r>
              </a:p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O(30) </a:t>
                </a:r>
                <a:r>
                  <a:rPr lang="en-US" sz="16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ps</a:t>
                </a:r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today</a:t>
                </a:r>
              </a:p>
            </p:txBody>
          </p:sp>
          <p:pic>
            <p:nvPicPr>
              <p:cNvPr id="35" name="Image 33">
                <a:extLst>
                  <a:ext uri="{FF2B5EF4-FFF2-40B4-BE49-F238E27FC236}">
                    <a16:creationId xmlns:a16="http://schemas.microsoft.com/office/drawing/2014/main" id="{541E61A4-7DB9-67AB-E996-CCE09DFBE5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23340"/>
              <a:stretch/>
            </p:blipFill>
            <p:spPr>
              <a:xfrm>
                <a:off x="9521853" y="2392160"/>
                <a:ext cx="1991487" cy="111641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47C6E1-5204-054F-BEC2-68D0A4507749}"/>
                  </a:ext>
                </a:extLst>
              </p:cNvPr>
              <p:cNvSpPr txBox="1"/>
              <p:nvPr/>
            </p:nvSpPr>
            <p:spPr>
              <a:xfrm>
                <a:off x="8149841" y="1203582"/>
                <a:ext cx="22507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Designs with gain </a:t>
                </a:r>
              </a:p>
            </p:txBody>
          </p:sp>
          <p:sp>
            <p:nvSpPr>
              <p:cNvPr id="38" name="Right Brace 37">
                <a:extLst>
                  <a:ext uri="{FF2B5EF4-FFF2-40B4-BE49-F238E27FC236}">
                    <a16:creationId xmlns:a16="http://schemas.microsoft.com/office/drawing/2014/main" id="{0B9926EB-726B-4F8D-6CAC-36D2A66103C9}"/>
                  </a:ext>
                </a:extLst>
              </p:cNvPr>
              <p:cNvSpPr/>
              <p:nvPr/>
            </p:nvSpPr>
            <p:spPr>
              <a:xfrm rot="16200000">
                <a:off x="9181126" y="-859203"/>
                <a:ext cx="216000" cy="5004000"/>
              </a:xfrm>
              <a:prstGeom prst="rightBrac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7FD1E1-D9F5-9BF8-34EA-C5AFB3457200}"/>
              </a:ext>
            </a:extLst>
          </p:cNvPr>
          <p:cNvGrpSpPr/>
          <p:nvPr/>
        </p:nvGrpSpPr>
        <p:grpSpPr>
          <a:xfrm>
            <a:off x="6777235" y="4661716"/>
            <a:ext cx="2560962" cy="1606736"/>
            <a:chOff x="7369675" y="4679821"/>
            <a:chExt cx="3571019" cy="16067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04A5650-2B88-3189-4529-5B53FCF2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12600" y="4679821"/>
              <a:ext cx="3328094" cy="158079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5EE65FE-F3BA-2F14-2C6D-7C26D40A891D}"/>
                </a:ext>
              </a:extLst>
            </p:cNvPr>
            <p:cNvSpPr txBox="1"/>
            <p:nvPr/>
          </p:nvSpPr>
          <p:spPr>
            <a:xfrm>
              <a:off x="7369675" y="5640226"/>
              <a:ext cx="33280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venir Next" panose="020B0503020202020204" pitchFamily="34" charset="0"/>
                </a:rPr>
                <a:t>e</a:t>
              </a:r>
              <a:r>
                <a:rPr lang="en-FR" sz="1200" dirty="0">
                  <a:latin typeface="Avenir Next" panose="020B0503020202020204" pitchFamily="34" charset="0"/>
                </a:rPr>
                <a:t>x. </a:t>
              </a:r>
              <a:r>
                <a:rPr lang="en-GB" sz="1200" dirty="0">
                  <a:latin typeface="Avenir Next" panose="020B0503020202020204" pitchFamily="34" charset="0"/>
                </a:rPr>
                <a:t>O</a:t>
              </a:r>
              <a:r>
                <a:rPr lang="en-FR" sz="1200" dirty="0">
                  <a:latin typeface="Avenir Next" panose="020B0503020202020204" pitchFamily="34" charset="0"/>
                </a:rPr>
                <a:t>f development </a:t>
              </a:r>
            </a:p>
            <a:p>
              <a:r>
                <a:rPr lang="en-FR" sz="1200" dirty="0">
                  <a:latin typeface="Avenir Next" panose="020B0503020202020204" pitchFamily="34" charset="0"/>
                </a:rPr>
                <a:t>path from national research </a:t>
              </a:r>
            </a:p>
            <a:p>
              <a:r>
                <a:rPr lang="en-FR" sz="1200" dirty="0">
                  <a:latin typeface="Avenir Next" panose="020B0503020202020204" pitchFamily="34" charset="0"/>
                </a:rPr>
                <a:t>labs to industry</a:t>
              </a:r>
              <a:endParaRPr lang="en-FR" sz="12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1E99DFB-8D24-977C-E51A-486AABF5EDE3}"/>
              </a:ext>
            </a:extLst>
          </p:cNvPr>
          <p:cNvSpPr txBox="1"/>
          <p:nvPr/>
        </p:nvSpPr>
        <p:spPr>
          <a:xfrm>
            <a:off x="9356533" y="4056682"/>
            <a:ext cx="2610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venir Next" panose="020B0503020202020204" pitchFamily="34" charset="0"/>
              </a:rPr>
              <a:t>It is a photosensors for light devices problematic is similar to other SSD with specific issue of Dark Current and UV sensitivity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BE9EF9-931A-51AC-5910-9E2EF2F71B55}"/>
              </a:ext>
            </a:extLst>
          </p:cNvPr>
          <p:cNvCxnSpPr>
            <a:cxnSpLocks/>
          </p:cNvCxnSpPr>
          <p:nvPr/>
        </p:nvCxnSpPr>
        <p:spPr>
          <a:xfrm>
            <a:off x="8137141" y="3915354"/>
            <a:ext cx="0" cy="5963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6CEC0D-DAF0-1D57-8FFD-1D7548EB0141}"/>
              </a:ext>
            </a:extLst>
          </p:cNvPr>
          <p:cNvCxnSpPr>
            <a:cxnSpLocks/>
          </p:cNvCxnSpPr>
          <p:nvPr/>
        </p:nvCxnSpPr>
        <p:spPr>
          <a:xfrm>
            <a:off x="10661781" y="3899326"/>
            <a:ext cx="0" cy="2278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A2FDDB67-D942-AC7C-75B1-100A4783855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170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561A3A-D750-2C3E-E85E-C1613013DA3F}"/>
              </a:ext>
            </a:extLst>
          </p:cNvPr>
          <p:cNvSpPr/>
          <p:nvPr/>
        </p:nvSpPr>
        <p:spPr>
          <a:xfrm>
            <a:off x="142506" y="230400"/>
            <a:ext cx="1187532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Solid State Devices further prospect</a:t>
            </a:r>
            <a:endParaRPr lang="en-US" dirty="0">
              <a:latin typeface="Avenir Next" panose="020B0503020202020204" pitchFamily="34" charset="0"/>
            </a:endParaRPr>
          </a:p>
        </p:txBody>
      </p:sp>
      <p:grpSp>
        <p:nvGrpSpPr>
          <p:cNvPr id="39" name="Groupe 13">
            <a:extLst>
              <a:ext uri="{FF2B5EF4-FFF2-40B4-BE49-F238E27FC236}">
                <a16:creationId xmlns:a16="http://schemas.microsoft.com/office/drawing/2014/main" id="{0A9D3CC3-3FB5-65A1-8B4B-57E5F1A6FE2B}"/>
              </a:ext>
            </a:extLst>
          </p:cNvPr>
          <p:cNvGrpSpPr/>
          <p:nvPr/>
        </p:nvGrpSpPr>
        <p:grpSpPr>
          <a:xfrm>
            <a:off x="6615556" y="1589641"/>
            <a:ext cx="4381997" cy="1979209"/>
            <a:chOff x="1678688" y="3769640"/>
            <a:chExt cx="5197180" cy="2390885"/>
          </a:xfrm>
        </p:grpSpPr>
        <p:pic>
          <p:nvPicPr>
            <p:cNvPr id="40" name="Image 14">
              <a:extLst>
                <a:ext uri="{FF2B5EF4-FFF2-40B4-BE49-F238E27FC236}">
                  <a16:creationId xmlns:a16="http://schemas.microsoft.com/office/drawing/2014/main" id="{40696AA3-62D9-E0E9-6CCA-21EF56172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4" t="59484" r="52051" b="6829"/>
            <a:stretch/>
          </p:blipFill>
          <p:spPr>
            <a:xfrm>
              <a:off x="1703606" y="3769640"/>
              <a:ext cx="2788832" cy="209155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871C63C-5472-A44C-9A5E-72AF158581E6}"/>
                </a:ext>
              </a:extLst>
            </p:cNvPr>
            <p:cNvSpPr/>
            <p:nvPr/>
          </p:nvSpPr>
          <p:spPr>
            <a:xfrm>
              <a:off x="1678688" y="5788730"/>
              <a:ext cx="5197180" cy="371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venir Next" panose="020B0503020202020204" pitchFamily="34" charset="0"/>
                </a:rPr>
                <a:t>Heterogenous </a:t>
              </a:r>
              <a:r>
                <a:rPr lang="en-US" sz="1400" dirty="0" err="1">
                  <a:latin typeface="Avenir Next" panose="020B0503020202020204" pitchFamily="34" charset="0"/>
                </a:rPr>
                <a:t>FOrwardCALorimeter</a:t>
              </a:r>
              <a:r>
                <a:rPr lang="en-US" sz="1400" dirty="0">
                  <a:latin typeface="Avenir Next" panose="020B0503020202020204" pitchFamily="34" charset="0"/>
                </a:rPr>
                <a:t> ALICE project </a:t>
              </a:r>
              <a:endParaRPr lang="fr-FR" sz="1400" dirty="0"/>
            </a:p>
          </p:txBody>
        </p:sp>
        <p:pic>
          <p:nvPicPr>
            <p:cNvPr id="42" name="Image 25">
              <a:extLst>
                <a:ext uri="{FF2B5EF4-FFF2-40B4-BE49-F238E27FC236}">
                  <a16:creationId xmlns:a16="http://schemas.microsoft.com/office/drawing/2014/main" id="{7B0F0807-043F-D4E1-B9D7-3DE136C121AE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580946" y="3957129"/>
              <a:ext cx="1976557" cy="1762459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F424E86-16EB-C724-CAA9-46891258DFC8}"/>
              </a:ext>
            </a:extLst>
          </p:cNvPr>
          <p:cNvSpPr txBox="1"/>
          <p:nvPr/>
        </p:nvSpPr>
        <p:spPr>
          <a:xfrm>
            <a:off x="558799" y="937881"/>
            <a:ext cx="10920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In High Granularity Calorimeter MAPs of large size, 3D electronics integration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Can improve compactness, homogeneity and reduce dead materials for energy resolution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3E92CB-2B74-3726-BF0C-49BBC9526B95}"/>
              </a:ext>
            </a:extLst>
          </p:cNvPr>
          <p:cNvGrpSpPr/>
          <p:nvPr/>
        </p:nvGrpSpPr>
        <p:grpSpPr>
          <a:xfrm>
            <a:off x="6577490" y="4576468"/>
            <a:ext cx="4103355" cy="1994388"/>
            <a:chOff x="7727164" y="3047940"/>
            <a:chExt cx="4103355" cy="1994388"/>
          </a:xfrm>
        </p:grpSpPr>
        <p:pic>
          <p:nvPicPr>
            <p:cNvPr id="25" name="Image 15">
              <a:extLst>
                <a:ext uri="{FF2B5EF4-FFF2-40B4-BE49-F238E27FC236}">
                  <a16:creationId xmlns:a16="http://schemas.microsoft.com/office/drawing/2014/main" id="{6675907B-57E4-97BA-847F-3C9A08216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39" r="19338"/>
            <a:stretch/>
          </p:blipFill>
          <p:spPr>
            <a:xfrm>
              <a:off x="7727164" y="3047940"/>
              <a:ext cx="2645828" cy="1994388"/>
            </a:xfrm>
            <a:prstGeom prst="rect">
              <a:avLst/>
            </a:prstGeom>
          </p:spPr>
        </p:pic>
        <p:pic>
          <p:nvPicPr>
            <p:cNvPr id="26" name="Immagine 7">
              <a:extLst>
                <a:ext uri="{FF2B5EF4-FFF2-40B4-BE49-F238E27FC236}">
                  <a16:creationId xmlns:a16="http://schemas.microsoft.com/office/drawing/2014/main" id="{6540D938-E051-15ED-E31D-6EB9B4A2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390" y="3047940"/>
              <a:ext cx="1372129" cy="1950899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E8CB64E-EAFA-0659-77C7-D648F49A5356}"/>
              </a:ext>
            </a:extLst>
          </p:cNvPr>
          <p:cNvSpPr txBox="1"/>
          <p:nvPr/>
        </p:nvSpPr>
        <p:spPr>
          <a:xfrm>
            <a:off x="261206" y="3822551"/>
            <a:ext cx="11397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venir Next" panose="020B0503020202020204" pitchFamily="34" charset="0"/>
              </a:rPr>
              <a:t>CMOS imaging technology can offer more, lower nodes and</a:t>
            </a:r>
            <a:r>
              <a:rPr lang="en-FR" dirty="0">
                <a:latin typeface="Avenir Next" panose="020B0503020202020204" pitchFamily="34" charset="0"/>
              </a:rPr>
              <a:t> 3D integration of electronics functions  </a:t>
            </a:r>
          </a:p>
          <a:p>
            <a:pPr algn="ctr"/>
            <a:r>
              <a:rPr lang="en-GB" dirty="0">
                <a:latin typeface="Avenir Next" panose="020B0503020202020204" pitchFamily="34" charset="0"/>
              </a:rPr>
              <a:t>may naturally b</a:t>
            </a:r>
            <a:r>
              <a:rPr lang="en-FR" dirty="0">
                <a:latin typeface="Avenir Next" panose="020B0503020202020204" pitchFamily="34" charset="0"/>
              </a:rPr>
              <a:t>ring ultimate hit &amp; time precision, at lower power consumption &amp; higher radiation tolerance</a:t>
            </a:r>
          </a:p>
        </p:txBody>
      </p:sp>
      <p:sp>
        <p:nvSpPr>
          <p:cNvPr id="28" name="ZoneTexte 20">
            <a:extLst>
              <a:ext uri="{FF2B5EF4-FFF2-40B4-BE49-F238E27FC236}">
                <a16:creationId xmlns:a16="http://schemas.microsoft.com/office/drawing/2014/main" id="{14C25AC5-9F6E-B7F3-FFBE-57CA8352FF7A}"/>
              </a:ext>
            </a:extLst>
          </p:cNvPr>
          <p:cNvSpPr txBox="1"/>
          <p:nvPr/>
        </p:nvSpPr>
        <p:spPr>
          <a:xfrm>
            <a:off x="507999" y="5013308"/>
            <a:ext cx="5703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venir Next" panose="020B0503020202020204" pitchFamily="34" charset="0"/>
              </a:rPr>
              <a:t>Commercial imagers</a:t>
            </a:r>
          </a:p>
          <a:p>
            <a:pPr algn="r"/>
            <a:r>
              <a:rPr lang="en-US" sz="1600" dirty="0">
                <a:latin typeface="Avenir Next" panose="020B0503020202020204" pitchFamily="34" charset="0"/>
              </a:rPr>
              <a:t>Left: Sony(left) 3D layer thinned to 3 µm, DRAM for 960 fps Right: Samsung (right) 1.2 µm pixel pitch, </a:t>
            </a:r>
          </a:p>
          <a:p>
            <a:pPr algn="r"/>
            <a:r>
              <a:rPr lang="en-US" sz="1600" dirty="0">
                <a:latin typeface="Avenir Next" panose="020B0503020202020204" pitchFamily="34" charset="0"/>
              </a:rPr>
              <a:t>2.5 µm TSV 6.3 µm pitch,  20 nm DRAM, 28 nm logic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499C4B-6A6D-48F7-D62A-A7AAC08D5822}"/>
              </a:ext>
            </a:extLst>
          </p:cNvPr>
          <p:cNvSpPr txBox="1"/>
          <p:nvPr/>
        </p:nvSpPr>
        <p:spPr>
          <a:xfrm>
            <a:off x="988460" y="2051868"/>
            <a:ext cx="5247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Vertex Detector type MAPS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counting particles with time precision O(&lt;10) </a:t>
            </a:r>
            <a:r>
              <a:rPr lang="en-US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ps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could provide ultimate shower measurement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9341271-2709-05E8-2CA8-0715E7794559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8470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80C632-6975-5D41-9C57-81E1C5E7D05E}"/>
              </a:ext>
            </a:extLst>
          </p:cNvPr>
          <p:cNvSpPr/>
          <p:nvPr/>
        </p:nvSpPr>
        <p:spPr>
          <a:xfrm>
            <a:off x="407534" y="230400"/>
            <a:ext cx="1137693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Solid State Devices, radiation tolerance at FCC-</a:t>
            </a:r>
            <a:r>
              <a:rPr lang="en-US" sz="2400" dirty="0" err="1">
                <a:latin typeface="Avenir Next" panose="020B0503020202020204" pitchFamily="34" charset="0"/>
              </a:rPr>
              <a:t>hh</a:t>
            </a:r>
            <a:endParaRPr lang="en-US" sz="2400" dirty="0">
              <a:latin typeface="Avenir Next" panose="020B0503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FR" sz="2000" dirty="0">
                <a:latin typeface="Avenir Next" panose="020B0503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  Most radiation tolerant design today would not survive below a radius of O(30) cm </a:t>
            </a:r>
            <a:endParaRPr lang="en-US" sz="20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grpSp>
        <p:nvGrpSpPr>
          <p:cNvPr id="24" name="Groupe 12">
            <a:extLst>
              <a:ext uri="{FF2B5EF4-FFF2-40B4-BE49-F238E27FC236}">
                <a16:creationId xmlns:a16="http://schemas.microsoft.com/office/drawing/2014/main" id="{2EED9D3E-4AAE-F86C-72E7-59D450DAA703}"/>
              </a:ext>
            </a:extLst>
          </p:cNvPr>
          <p:cNvGrpSpPr/>
          <p:nvPr/>
        </p:nvGrpSpPr>
        <p:grpSpPr>
          <a:xfrm>
            <a:off x="1673322" y="3841109"/>
            <a:ext cx="8502857" cy="2103723"/>
            <a:chOff x="1519050" y="3804106"/>
            <a:chExt cx="8502857" cy="2396062"/>
          </a:xfrm>
        </p:grpSpPr>
        <p:grpSp>
          <p:nvGrpSpPr>
            <p:cNvPr id="26" name="Groupe 5">
              <a:extLst>
                <a:ext uri="{FF2B5EF4-FFF2-40B4-BE49-F238E27FC236}">
                  <a16:creationId xmlns:a16="http://schemas.microsoft.com/office/drawing/2014/main" id="{26B932B0-D7C1-DEF0-A795-0204BE0BF731}"/>
                </a:ext>
              </a:extLst>
            </p:cNvPr>
            <p:cNvGrpSpPr/>
            <p:nvPr/>
          </p:nvGrpSpPr>
          <p:grpSpPr>
            <a:xfrm>
              <a:off x="1519050" y="3804601"/>
              <a:ext cx="4825767" cy="2395567"/>
              <a:chOff x="1519050" y="3804601"/>
              <a:chExt cx="4825767" cy="2395567"/>
            </a:xfrm>
          </p:grpSpPr>
          <p:sp>
            <p:nvSpPr>
              <p:cNvPr id="31" name="ZoneTexte 6">
                <a:extLst>
                  <a:ext uri="{FF2B5EF4-FFF2-40B4-BE49-F238E27FC236}">
                    <a16:creationId xmlns:a16="http://schemas.microsoft.com/office/drawing/2014/main" id="{1002BAB2-E192-C937-8D53-C07433D50CB4}"/>
                  </a:ext>
                </a:extLst>
              </p:cNvPr>
              <p:cNvSpPr txBox="1"/>
              <p:nvPr/>
            </p:nvSpPr>
            <p:spPr>
              <a:xfrm>
                <a:off x="2168610" y="3804601"/>
                <a:ext cx="35337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sym typeface="Wingdings" pitchFamily="2" charset="2"/>
                  </a:rPr>
                  <a:t>ex. CVD-diamond 3D pixel sensors</a:t>
                </a:r>
              </a:p>
            </p:txBody>
          </p:sp>
          <p:pic>
            <p:nvPicPr>
              <p:cNvPr id="32" name="Image 7">
                <a:extLst>
                  <a:ext uri="{FF2B5EF4-FFF2-40B4-BE49-F238E27FC236}">
                    <a16:creationId xmlns:a16="http://schemas.microsoft.com/office/drawing/2014/main" id="{BB055CDF-644E-83D1-2C45-880EE98FAE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1462"/>
              <a:stretch/>
            </p:blipFill>
            <p:spPr>
              <a:xfrm>
                <a:off x="1519050" y="4220414"/>
                <a:ext cx="2284981" cy="1979754"/>
              </a:xfrm>
              <a:prstGeom prst="rect">
                <a:avLst/>
              </a:prstGeom>
            </p:spPr>
          </p:pic>
          <p:pic>
            <p:nvPicPr>
              <p:cNvPr id="33" name="Picture 7">
                <a:extLst>
                  <a:ext uri="{FF2B5EF4-FFF2-40B4-BE49-F238E27FC236}">
                    <a16:creationId xmlns:a16="http://schemas.microsoft.com/office/drawing/2014/main" id="{530D22D3-658B-70ED-7343-979839E59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8455" y="4296266"/>
                <a:ext cx="2486362" cy="1588148"/>
              </a:xfrm>
              <a:prstGeom prst="rect">
                <a:avLst/>
              </a:prstGeom>
            </p:spPr>
          </p:pic>
        </p:grpSp>
        <p:grpSp>
          <p:nvGrpSpPr>
            <p:cNvPr id="27" name="Groupe 8">
              <a:extLst>
                <a:ext uri="{FF2B5EF4-FFF2-40B4-BE49-F238E27FC236}">
                  <a16:creationId xmlns:a16="http://schemas.microsoft.com/office/drawing/2014/main" id="{DAD6DA31-333B-36ED-6D50-25D1BFFD7857}"/>
                </a:ext>
              </a:extLst>
            </p:cNvPr>
            <p:cNvGrpSpPr/>
            <p:nvPr/>
          </p:nvGrpSpPr>
          <p:grpSpPr>
            <a:xfrm>
              <a:off x="6818051" y="3804106"/>
              <a:ext cx="3203856" cy="2091080"/>
              <a:chOff x="6818051" y="3804106"/>
              <a:chExt cx="3203856" cy="2091080"/>
            </a:xfrm>
          </p:grpSpPr>
          <p:pic>
            <p:nvPicPr>
              <p:cNvPr id="28" name="Immagine 22">
                <a:extLst>
                  <a:ext uri="{FF2B5EF4-FFF2-40B4-BE49-F238E27FC236}">
                    <a16:creationId xmlns:a16="http://schemas.microsoft.com/office/drawing/2014/main" id="{14B1E9B9-4FD5-F7A8-8D8C-80140B93B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6642" y="4164680"/>
                <a:ext cx="2812073" cy="1730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ZoneTexte 14">
                <a:extLst>
                  <a:ext uri="{FF2B5EF4-FFF2-40B4-BE49-F238E27FC236}">
                    <a16:creationId xmlns:a16="http://schemas.microsoft.com/office/drawing/2014/main" id="{0110555E-3D3F-1ECE-174D-63823F53B50D}"/>
                  </a:ext>
                </a:extLst>
              </p:cNvPr>
              <p:cNvSpPr txBox="1"/>
              <p:nvPr/>
            </p:nvSpPr>
            <p:spPr>
              <a:xfrm>
                <a:off x="6818051" y="3804106"/>
                <a:ext cx="32038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sym typeface="Wingdings" pitchFamily="2" charset="2"/>
                  </a:rPr>
                  <a:t>ex. microelectronics 3D </a:t>
                </a:r>
                <a:r>
                  <a:rPr lang="en-US" sz="1600" dirty="0" err="1">
                    <a:latin typeface="Avenir Next" panose="020B0503020202020204" pitchFamily="34" charset="0"/>
                    <a:sym typeface="Wingdings" pitchFamily="2" charset="2"/>
                  </a:rPr>
                  <a:t>FinFET</a:t>
                </a:r>
                <a:r>
                  <a:rPr lang="en-US" sz="1600" dirty="0"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2B12108-78C7-748A-859C-51C34BA2127A}"/>
              </a:ext>
            </a:extLst>
          </p:cNvPr>
          <p:cNvSpPr/>
          <p:nvPr/>
        </p:nvSpPr>
        <p:spPr>
          <a:xfrm>
            <a:off x="252192" y="1236674"/>
            <a:ext cx="11687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Non Ionizing Energy Loss affect sensors (signal), tolerance needs to increase from O(10</a:t>
            </a:r>
            <a:r>
              <a:rPr lang="en-US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16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 to O(10</a:t>
            </a:r>
            <a:r>
              <a:rPr lang="en-US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18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 </a:t>
            </a:r>
            <a:r>
              <a:rPr lang="en-US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neq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/cm</a:t>
            </a:r>
            <a:r>
              <a:rPr lang="en-US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</a:p>
          <a:p>
            <a:pPr lvl="1" algn="ctr"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3D sensors may still work al lowest radii with O(year) replacement*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Total Integrated Dose affects electronics, tolerance needs to increase 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from O(1) </a:t>
            </a:r>
            <a:r>
              <a:rPr lang="en-US" sz="16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GRad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to O(30) </a:t>
            </a:r>
            <a:r>
              <a:rPr lang="en-US" sz="16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GRad</a:t>
            </a:r>
            <a:endParaRPr lang="en-US" sz="1600" dirty="0">
              <a:latin typeface="Avenir Next" panose="020B0503020202020204" pitchFamily="34" charset="0"/>
              <a:cs typeface="Arial" panose="020B0604020202020204" pitchFamily="34" charset="0"/>
              <a:sym typeface="Wingdings"/>
            </a:endParaRP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Finer nodes than those explored so far (&lt; 65 nm) could provide improvements, to be evaluated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New materials / 3D process are likely to provide more radiation tolerance</a:t>
            </a:r>
          </a:p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Wide Band Gap semi-conductors expected to be more radiation tolerant (ex Diamond already used in HEP)</a:t>
            </a:r>
          </a:p>
          <a:p>
            <a:pPr algn="ctr"/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SiC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/Graphene technologies are now used in microelectronics industry**, driven by energy efficiency/photonic</a:t>
            </a:r>
          </a:p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igher dielectric oxide and multiple gates designs in 3D are also being implemented in deep node technologies ≲ 5nm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cs typeface="Arial" panose="020B0604020202020204" pitchFamily="34" charset="0"/>
              <a:sym typeface="Wingding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5B998-2709-F9D9-5743-B2477DC3FDFF}"/>
              </a:ext>
            </a:extLst>
          </p:cNvPr>
          <p:cNvSpPr txBox="1"/>
          <p:nvPr/>
        </p:nvSpPr>
        <p:spPr>
          <a:xfrm>
            <a:off x="-1517" y="6358844"/>
            <a:ext cx="1190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qualification above 10</a:t>
            </a:r>
            <a:r>
              <a:rPr lang="en-US" sz="1400" i="1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17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neq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/cm</a:t>
            </a:r>
            <a:r>
              <a:rPr lang="en-US" sz="1400" i="1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not easy, but recent tests indicate an unexpected saturation of leakage current and smaller charge trapping</a:t>
            </a:r>
          </a:p>
          <a:p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** Starting to be accessible through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europractice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Multi Project Wafers (ex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Franhaufer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IISB)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7F7D6A2-139F-0D45-93AB-8CEF6A1C8AB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495509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ector | CMS Experiment">
            <a:extLst>
              <a:ext uri="{FF2B5EF4-FFF2-40B4-BE49-F238E27FC236}">
                <a16:creationId xmlns:a16="http://schemas.microsoft.com/office/drawing/2014/main" id="{2F9A025D-98B0-BD48-AB44-0BADC9490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 b="11010"/>
          <a:stretch/>
        </p:blipFill>
        <p:spPr bwMode="auto">
          <a:xfrm>
            <a:off x="0" y="852618"/>
            <a:ext cx="12192000" cy="53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3FE5CE-BA7C-1B49-B8DC-659D93B079DB}"/>
              </a:ext>
            </a:extLst>
          </p:cNvPr>
          <p:cNvSpPr txBox="1"/>
          <p:nvPr/>
        </p:nvSpPr>
        <p:spPr>
          <a:xfrm>
            <a:off x="1339230" y="5753535"/>
            <a:ext cx="9513539" cy="3385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Hermeticity allows to assess missing energy carried by non-interacting particles 𝜈, Dark Matter</a:t>
            </a:r>
            <a:endParaRPr lang="en-FR" sz="16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A9185D-3383-6447-81BF-1ACD468F3EDF}"/>
              </a:ext>
            </a:extLst>
          </p:cNvPr>
          <p:cNvSpPr/>
          <p:nvPr/>
        </p:nvSpPr>
        <p:spPr>
          <a:xfrm>
            <a:off x="620889" y="339659"/>
            <a:ext cx="10950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Ideally the detector measures all particles produced in each beam collision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1740C0-6DDA-4D4B-92C9-3113F9909D95}"/>
              </a:ext>
            </a:extLst>
          </p:cNvPr>
          <p:cNvSpPr txBox="1"/>
          <p:nvPr/>
        </p:nvSpPr>
        <p:spPr>
          <a:xfrm rot="16322921">
            <a:off x="2412514" y="3352400"/>
            <a:ext cx="1880957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Muon Chambers</a:t>
            </a:r>
            <a:endParaRPr lang="en-FR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8F4179-315F-CD40-8212-EAEC7DF1F8AC}"/>
              </a:ext>
            </a:extLst>
          </p:cNvPr>
          <p:cNvSpPr txBox="1"/>
          <p:nvPr/>
        </p:nvSpPr>
        <p:spPr>
          <a:xfrm rot="16200000">
            <a:off x="3445758" y="3352400"/>
            <a:ext cx="1090385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Solenoid</a:t>
            </a:r>
            <a:endParaRPr lang="en-FR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4557BE-64DA-E241-9E2B-15CB58D92EB6}"/>
              </a:ext>
            </a:extLst>
          </p:cNvPr>
          <p:cNvSpPr txBox="1"/>
          <p:nvPr/>
        </p:nvSpPr>
        <p:spPr>
          <a:xfrm rot="16200000">
            <a:off x="5306542" y="3352400"/>
            <a:ext cx="955840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Tracker</a:t>
            </a:r>
            <a:endParaRPr lang="en-FR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885F2-3CA3-D541-B597-22C7DCEE8872}"/>
              </a:ext>
            </a:extLst>
          </p:cNvPr>
          <p:cNvSpPr txBox="1"/>
          <p:nvPr/>
        </p:nvSpPr>
        <p:spPr>
          <a:xfrm rot="16200000">
            <a:off x="3801644" y="3352401"/>
            <a:ext cx="3035394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Electromagnetic Calorimeter</a:t>
            </a:r>
            <a:endParaRPr lang="en-FR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6D67EC-CBB5-994F-8BAC-15C12965494A}"/>
              </a:ext>
            </a:extLst>
          </p:cNvPr>
          <p:cNvSpPr txBox="1"/>
          <p:nvPr/>
        </p:nvSpPr>
        <p:spPr>
          <a:xfrm rot="16200000">
            <a:off x="3617126" y="3352400"/>
            <a:ext cx="2354031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Hadronic Calorimeter</a:t>
            </a:r>
            <a:endParaRPr lang="en-FR" sz="16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BADC7D-6C6E-2380-18C7-26FB4B684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108"/>
          <a:stretch/>
        </p:blipFill>
        <p:spPr>
          <a:xfrm>
            <a:off x="6096000" y="2370308"/>
            <a:ext cx="777059" cy="2501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EF81AA-F559-D372-CFEE-2FBB9373A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2" r="77024"/>
          <a:stretch/>
        </p:blipFill>
        <p:spPr>
          <a:xfrm>
            <a:off x="6570253" y="2359680"/>
            <a:ext cx="667604" cy="2501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F96E51-D7A8-ABAA-69DE-D199B1CCB9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93" r="63984"/>
          <a:stretch/>
        </p:blipFill>
        <p:spPr>
          <a:xfrm>
            <a:off x="6897195" y="2347869"/>
            <a:ext cx="983924" cy="2501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4828F1-D499-87D4-D828-B38668C965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27" r="50000"/>
          <a:stretch/>
        </p:blipFill>
        <p:spPr>
          <a:xfrm>
            <a:off x="7728566" y="2347869"/>
            <a:ext cx="888572" cy="2501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927A62-C055-FC71-E9E5-A5C382FFAF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53" r="-1"/>
          <a:stretch/>
        </p:blipFill>
        <p:spPr>
          <a:xfrm>
            <a:off x="8480916" y="2056232"/>
            <a:ext cx="2452696" cy="31007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B56859-86B4-5835-FC46-F8E845AB3D86}"/>
              </a:ext>
            </a:extLst>
          </p:cNvPr>
          <p:cNvSpPr txBox="1">
            <a:spLocks/>
          </p:cNvSpPr>
          <p:nvPr/>
        </p:nvSpPr>
        <p:spPr>
          <a:xfrm>
            <a:off x="6651286" y="2694862"/>
            <a:ext cx="396000" cy="39600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γ</a:t>
            </a:r>
            <a:endParaRPr lang="en-FR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7D37B5-9828-7676-9381-9AB1DB5F028E}"/>
              </a:ext>
            </a:extLst>
          </p:cNvPr>
          <p:cNvSpPr txBox="1">
            <a:spLocks/>
          </p:cNvSpPr>
          <p:nvPr/>
        </p:nvSpPr>
        <p:spPr>
          <a:xfrm>
            <a:off x="7141160" y="2715231"/>
            <a:ext cx="468000" cy="40011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</a:t>
            </a:r>
            <a:r>
              <a:rPr lang="en-US" sz="2000" b="1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0</a:t>
            </a:r>
            <a:endParaRPr lang="en-FR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34D15E-BBCC-0768-A487-709879232631}"/>
              </a:ext>
            </a:extLst>
          </p:cNvPr>
          <p:cNvSpPr txBox="1">
            <a:spLocks/>
          </p:cNvSpPr>
          <p:nvPr/>
        </p:nvSpPr>
        <p:spPr>
          <a:xfrm>
            <a:off x="7123160" y="4129304"/>
            <a:ext cx="504000" cy="39960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</a:t>
            </a:r>
            <a:r>
              <a:rPr lang="en-US" sz="2000" b="1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±</a:t>
            </a:r>
            <a:endParaRPr lang="en-FR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0E64F7-544E-844B-3EB8-E30D132C5929}"/>
              </a:ext>
            </a:extLst>
          </p:cNvPr>
          <p:cNvSpPr txBox="1">
            <a:spLocks/>
          </p:cNvSpPr>
          <p:nvPr/>
        </p:nvSpPr>
        <p:spPr>
          <a:xfrm>
            <a:off x="6597286" y="3768666"/>
            <a:ext cx="504000" cy="39600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</a:t>
            </a:r>
            <a:r>
              <a:rPr lang="en-US" sz="2000" b="1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±</a:t>
            </a:r>
            <a:endParaRPr lang="en-FR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EDE9FF-9080-C25C-7B1F-AA71B9E6FD36}"/>
              </a:ext>
            </a:extLst>
          </p:cNvPr>
          <p:cNvSpPr txBox="1">
            <a:spLocks/>
          </p:cNvSpPr>
          <p:nvPr/>
        </p:nvSpPr>
        <p:spPr>
          <a:xfrm>
            <a:off x="9166157" y="3094972"/>
            <a:ext cx="396000" cy="40011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endParaRPr lang="en-FR" sz="2000" b="1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F0D3F-2443-5EE3-88B7-3CB5872716BE}"/>
              </a:ext>
            </a:extLst>
          </p:cNvPr>
          <p:cNvSpPr txBox="1"/>
          <p:nvPr/>
        </p:nvSpPr>
        <p:spPr>
          <a:xfrm>
            <a:off x="-18154" y="821445"/>
            <a:ext cx="26366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0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Front view of the CMS detector barrel part</a:t>
            </a:r>
            <a:endParaRPr lang="en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8BFEEA6-8866-348C-63B3-24BBBCDD225A}"/>
              </a:ext>
            </a:extLst>
          </p:cNvPr>
          <p:cNvSpPr/>
          <p:nvPr/>
        </p:nvSpPr>
        <p:spPr>
          <a:xfrm>
            <a:off x="331200" y="230400"/>
            <a:ext cx="1126329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Light devices for Dual Readout calorimetry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DC463B-F112-C7DF-5242-32C6C54230F9}"/>
              </a:ext>
            </a:extLst>
          </p:cNvPr>
          <p:cNvGrpSpPr/>
          <p:nvPr/>
        </p:nvGrpSpPr>
        <p:grpSpPr>
          <a:xfrm>
            <a:off x="7929335" y="2413057"/>
            <a:ext cx="2979965" cy="1836276"/>
            <a:chOff x="9102517" y="4009219"/>
            <a:chExt cx="2979965" cy="183627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6DC222-A555-FECE-90AF-ED0BB4E5E059}"/>
                </a:ext>
              </a:extLst>
            </p:cNvPr>
            <p:cNvGrpSpPr/>
            <p:nvPr/>
          </p:nvGrpSpPr>
          <p:grpSpPr>
            <a:xfrm>
              <a:off x="10470687" y="4016534"/>
              <a:ext cx="1611795" cy="1828961"/>
              <a:chOff x="8415539" y="3767338"/>
              <a:chExt cx="1611795" cy="182896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90E8220-32CE-E43A-B166-B7C4160074FD}"/>
                  </a:ext>
                </a:extLst>
              </p:cNvPr>
              <p:cNvGrpSpPr/>
              <p:nvPr/>
            </p:nvGrpSpPr>
            <p:grpSpPr>
              <a:xfrm>
                <a:off x="8415539" y="3767338"/>
                <a:ext cx="1611795" cy="1828961"/>
                <a:chOff x="9007572" y="3653512"/>
                <a:chExt cx="1611795" cy="1828961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826E80E-5D0C-8455-03AE-686645C8D6C2}"/>
                    </a:ext>
                  </a:extLst>
                </p:cNvPr>
                <p:cNvGrpSpPr/>
                <p:nvPr/>
              </p:nvGrpSpPr>
              <p:grpSpPr>
                <a:xfrm>
                  <a:off x="9007572" y="3653512"/>
                  <a:ext cx="1611795" cy="1828961"/>
                  <a:chOff x="7252748" y="3655622"/>
                  <a:chExt cx="1611795" cy="1828961"/>
                </a:xfrm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AFCD0508-F9D7-2759-4CF8-303DBEEA74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996" r="47620"/>
                  <a:stretch/>
                </p:blipFill>
                <p:spPr>
                  <a:xfrm>
                    <a:off x="7252748" y="3655622"/>
                    <a:ext cx="1611795" cy="1828961"/>
                  </a:xfrm>
                  <a:prstGeom prst="rect">
                    <a:avLst/>
                  </a:prstGeom>
                </p:spPr>
              </p:pic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2C09CC45-8C6B-FD67-18D0-9C7AFDCD4FE7}"/>
                      </a:ext>
                    </a:extLst>
                  </p:cNvPr>
                  <p:cNvSpPr txBox="1"/>
                  <p:nvPr/>
                </p:nvSpPr>
                <p:spPr>
                  <a:xfrm>
                    <a:off x="7805107" y="3866300"/>
                    <a:ext cx="1008000" cy="5040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200" dirty="0">
                        <a:effectLst/>
                        <a:latin typeface="Avenir Next" panose="020B0503020202020204" pitchFamily="34" charset="0"/>
                      </a:rPr>
                      <a:t>Cerenkov </a:t>
                    </a:r>
                  </a:p>
                  <a:p>
                    <a:r>
                      <a:rPr lang="en-GB" sz="1200" dirty="0">
                        <a:latin typeface="Avenir Next" panose="020B0503020202020204" pitchFamily="34" charset="0"/>
                      </a:rPr>
                      <a:t>Scintillation</a:t>
                    </a:r>
                  </a:p>
                </p:txBody>
              </p: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50401E98-F5A1-B9B1-AAB9-31EEC840C5E2}"/>
                      </a:ext>
                    </a:extLst>
                  </p:cNvPr>
                  <p:cNvSpPr txBox="1"/>
                  <p:nvPr/>
                </p:nvSpPr>
                <p:spPr>
                  <a:xfrm>
                    <a:off x="7593441" y="4954856"/>
                    <a:ext cx="1245390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200" dirty="0">
                        <a:effectLst/>
                        <a:latin typeface="Avenir Next" panose="020B0503020202020204" pitchFamily="34" charset="0"/>
                      </a:rPr>
                      <a:t>SiO</a:t>
                    </a:r>
                    <a:r>
                      <a:rPr lang="en-GB" sz="1200" baseline="-25000" dirty="0">
                        <a:effectLst/>
                        <a:latin typeface="Avenir Next" panose="020B0503020202020204" pitchFamily="34" charset="0"/>
                      </a:rPr>
                      <a:t>2</a:t>
                    </a:r>
                    <a:r>
                      <a:rPr lang="en-GB" sz="1200" dirty="0">
                        <a:effectLst/>
                        <a:latin typeface="Avenir Next" panose="020B0503020202020204" pitchFamily="34" charset="0"/>
                      </a:rPr>
                      <a:t>:Ce </a:t>
                    </a:r>
                    <a:r>
                      <a:rPr lang="en-GB" sz="1200" dirty="0" err="1">
                        <a:effectLst/>
                        <a:latin typeface="Avenir Next" panose="020B0503020202020204" pitchFamily="34" charset="0"/>
                      </a:rPr>
                      <a:t>fibers</a:t>
                    </a:r>
                    <a:endParaRPr lang="en-GB" sz="1200" dirty="0">
                      <a:effectLst/>
                      <a:latin typeface="Avenir Next" panose="020B0503020202020204" pitchFamily="34" charset="0"/>
                    </a:endParaRPr>
                  </a:p>
                </p:txBody>
              </p:sp>
            </p:grp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3A0F3432-40AF-168E-E573-39E6DE102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64101" y="4070427"/>
                  <a:ext cx="11447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1CD3A890-FCC1-F857-3821-C1407E761A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5320" y="4394695"/>
                <a:ext cx="107795" cy="2011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E1AF690-B818-B5F9-26B7-C9B1EB0072FE}"/>
                </a:ext>
              </a:extLst>
            </p:cNvPr>
            <p:cNvGrpSpPr/>
            <p:nvPr/>
          </p:nvGrpSpPr>
          <p:grpSpPr>
            <a:xfrm>
              <a:off x="9306369" y="4009219"/>
              <a:ext cx="1008000" cy="870964"/>
              <a:chOff x="7334094" y="3517286"/>
              <a:chExt cx="1008000" cy="87096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548A183-CB54-3B8E-9D0B-7155CD2EE4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154" t="14657" r="34506" b="13420"/>
              <a:stretch/>
            </p:blipFill>
            <p:spPr>
              <a:xfrm>
                <a:off x="7334094" y="3569526"/>
                <a:ext cx="1008000" cy="81872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6FAD289-8811-64F8-E9CD-7AFD0EDA20B5}"/>
                  </a:ext>
                </a:extLst>
              </p:cNvPr>
              <p:cNvSpPr txBox="1"/>
              <p:nvPr/>
            </p:nvSpPr>
            <p:spPr>
              <a:xfrm>
                <a:off x="7334094" y="3517286"/>
                <a:ext cx="1008000" cy="276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 err="1">
                    <a:solidFill>
                      <a:schemeClr val="bg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Sapphire:Ti</a:t>
                </a:r>
                <a:endParaRPr lang="en-FR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3910585-00E8-6F3F-1A71-A7ABD1866155}"/>
                </a:ext>
              </a:extLst>
            </p:cNvPr>
            <p:cNvGrpSpPr/>
            <p:nvPr/>
          </p:nvGrpSpPr>
          <p:grpSpPr>
            <a:xfrm>
              <a:off x="9102517" y="4881792"/>
              <a:ext cx="1321920" cy="855486"/>
              <a:chOff x="6974604" y="4864521"/>
              <a:chExt cx="1321920" cy="855486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C6EFD5FF-BA62-8B97-71BA-A3C9CFADE5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34" t="19373" r="16961"/>
              <a:stretch/>
            </p:blipFill>
            <p:spPr>
              <a:xfrm>
                <a:off x="7197342" y="4908337"/>
                <a:ext cx="1008000" cy="798685"/>
              </a:xfrm>
              <a:prstGeom prst="rect">
                <a:avLst/>
              </a:prstGeom>
            </p:spPr>
          </p:pic>
          <p:sp>
            <p:nvSpPr>
              <p:cNvPr id="100" name="TextBox 74">
                <a:extLst>
                  <a:ext uri="{FF2B5EF4-FFF2-40B4-BE49-F238E27FC236}">
                    <a16:creationId xmlns:a16="http://schemas.microsoft.com/office/drawing/2014/main" id="{1F86BBAD-38FB-3702-B343-1C69593D5DC5}"/>
                  </a:ext>
                </a:extLst>
              </p:cNvPr>
              <p:cNvSpPr txBox="1"/>
              <p:nvPr/>
            </p:nvSpPr>
            <p:spPr>
              <a:xfrm>
                <a:off x="6974604" y="4864521"/>
                <a:ext cx="1008001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30000"/>
                  </a:lnSpc>
                  <a:defRPr sz="1200" b="1"/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BaSiO</a:t>
                </a:r>
                <a:r>
                  <a:rPr lang="en-US" b="0" baseline="-25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2</a:t>
                </a:r>
                <a:endParaRPr lang="en-US" b="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DBAD2BD-DA8C-8796-A37A-088D7C569277}"/>
                  </a:ext>
                </a:extLst>
              </p:cNvPr>
              <p:cNvSpPr txBox="1"/>
              <p:nvPr/>
            </p:nvSpPr>
            <p:spPr>
              <a:xfrm>
                <a:off x="7058273" y="5473786"/>
                <a:ext cx="123825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000" b="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Attract/</a:t>
                </a:r>
                <a:r>
                  <a:rPr lang="en-US" sz="1000" b="0" dirty="0" err="1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Preciosa</a:t>
                </a:r>
                <a:r>
                  <a:rPr lang="en-US" sz="1000" b="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                      </a:t>
                </a:r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F58828F-EBA3-982E-2CE1-5F60FCFAD898}"/>
              </a:ext>
            </a:extLst>
          </p:cNvPr>
          <p:cNvSpPr txBox="1"/>
          <p:nvPr/>
        </p:nvSpPr>
        <p:spPr>
          <a:xfrm>
            <a:off x="408857" y="707858"/>
            <a:ext cx="11374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Several new materials investigated for high light yields &amp; sub-ns precision integrated in single medium 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Basis is doping of crystals/glass, embedding quantum/nanomaterial for fast signals, in fibers, cubes…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New fabrication techniques, square fibers, 3D printing both for sensitive material and absorber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Allow new designs with: higher ⊥ granularity, // segmentation physical or from time precision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129765-1A19-3FA5-D484-ADB514B4C659}"/>
              </a:ext>
            </a:extLst>
          </p:cNvPr>
          <p:cNvGrpSpPr/>
          <p:nvPr/>
        </p:nvGrpSpPr>
        <p:grpSpPr>
          <a:xfrm>
            <a:off x="642887" y="2047893"/>
            <a:ext cx="7076422" cy="1929266"/>
            <a:chOff x="834054" y="4798599"/>
            <a:chExt cx="7076422" cy="1929266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875480B-4E98-E4CD-7082-5074C3960B04}"/>
                </a:ext>
              </a:extLst>
            </p:cNvPr>
            <p:cNvGrpSpPr/>
            <p:nvPr/>
          </p:nvGrpSpPr>
          <p:grpSpPr>
            <a:xfrm>
              <a:off x="834054" y="4798599"/>
              <a:ext cx="7076422" cy="1778429"/>
              <a:chOff x="1832956" y="4433500"/>
              <a:chExt cx="7076422" cy="177842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20C1ABE-FFB2-3845-BAAA-6734374628B7}"/>
                  </a:ext>
                </a:extLst>
              </p:cNvPr>
              <p:cNvSpPr/>
              <p:nvPr/>
            </p:nvSpPr>
            <p:spPr>
              <a:xfrm>
                <a:off x="4750342" y="4443601"/>
                <a:ext cx="179371" cy="202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3094617A-C92A-A4BB-BC8F-EA79350E10A5}"/>
                  </a:ext>
                </a:extLst>
              </p:cNvPr>
              <p:cNvGrpSpPr/>
              <p:nvPr/>
            </p:nvGrpSpPr>
            <p:grpSpPr>
              <a:xfrm>
                <a:off x="1832956" y="4433500"/>
                <a:ext cx="7076422" cy="1778429"/>
                <a:chOff x="1598496" y="4763005"/>
                <a:chExt cx="7076422" cy="1778429"/>
              </a:xfrm>
            </p:grpSpPr>
            <p:pic>
              <p:nvPicPr>
                <p:cNvPr id="132" name="Image 4">
                  <a:extLst>
                    <a:ext uri="{FF2B5EF4-FFF2-40B4-BE49-F238E27FC236}">
                      <a16:creationId xmlns:a16="http://schemas.microsoft.com/office/drawing/2014/main" id="{FF32A842-005F-022B-EE6E-EF96F7056B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91015" y="5243034"/>
                  <a:ext cx="970089" cy="977517"/>
                </a:xfrm>
                <a:prstGeom prst="rect">
                  <a:avLst/>
                </a:prstGeom>
              </p:spPr>
            </p:pic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EBAE85D-A16A-E923-01D6-123234D7D0D1}"/>
                    </a:ext>
                  </a:extLst>
                </p:cNvPr>
                <p:cNvGrpSpPr/>
                <p:nvPr/>
              </p:nvGrpSpPr>
              <p:grpSpPr>
                <a:xfrm>
                  <a:off x="1598496" y="4763005"/>
                  <a:ext cx="7076422" cy="1778429"/>
                  <a:chOff x="684102" y="4587160"/>
                  <a:chExt cx="7076422" cy="1778429"/>
                </a:xfrm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F45B438F-87B3-C1C8-2BF5-9183F1AD8D52}"/>
                      </a:ext>
                    </a:extLst>
                  </p:cNvPr>
                  <p:cNvGrpSpPr/>
                  <p:nvPr/>
                </p:nvGrpSpPr>
                <p:grpSpPr>
                  <a:xfrm>
                    <a:off x="684102" y="4587160"/>
                    <a:ext cx="7076422" cy="1778429"/>
                    <a:chOff x="1167535" y="4323526"/>
                    <a:chExt cx="7076422" cy="1778429"/>
                  </a:xfrm>
                </p:grpSpPr>
                <p:pic>
                  <p:nvPicPr>
                    <p:cNvPr id="58" name="Image 24">
                      <a:extLst>
                        <a:ext uri="{FF2B5EF4-FFF2-40B4-BE49-F238E27FC236}">
                          <a16:creationId xmlns:a16="http://schemas.microsoft.com/office/drawing/2014/main" id="{726C9663-C176-B394-F910-90E428C944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3381" t="14573" r="54231" b="1"/>
                    <a:stretch/>
                  </p:blipFill>
                  <p:spPr>
                    <a:xfrm>
                      <a:off x="2482761" y="4735942"/>
                      <a:ext cx="1309821" cy="136601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5274EFE2-8BF2-888B-5571-8629E1B0B3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535" y="4323526"/>
                      <a:ext cx="7076422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ex. Quantum dots allow tuning of wavelength, </a:t>
                      </a:r>
                      <a:r>
                        <a:rPr lang="en-US" sz="1400" dirty="0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opening new idea for // segmentation </a:t>
                      </a:r>
                    </a:p>
                  </p:txBody>
                </p:sp>
              </p:grpSp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5D6F31CC-3B96-40BD-6DF9-4B5D4780C7A4}"/>
                      </a:ext>
                    </a:extLst>
                  </p:cNvPr>
                  <p:cNvSpPr txBox="1"/>
                  <p:nvPr/>
                </p:nvSpPr>
                <p:spPr>
                  <a:xfrm>
                    <a:off x="901926" y="5814712"/>
                    <a:ext cx="1189336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ex. perovskite in </a:t>
                    </a:r>
                    <a:r>
                      <a:rPr lang="en-US" sz="1200" dirty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polymere</a:t>
                    </a:r>
                    <a:endParaRPr lang="en-FR" sz="1200" dirty="0"/>
                  </a:p>
                </p:txBody>
              </p:sp>
            </p:grpSp>
          </p:grpSp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FB5DBD13-E77A-90B1-5892-59E2134ED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3381" y="5140261"/>
              <a:ext cx="3884563" cy="1587604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55BB5115-BA56-C575-AC1C-64B884BBCE64}"/>
              </a:ext>
            </a:extLst>
          </p:cNvPr>
          <p:cNvSpPr/>
          <p:nvPr/>
        </p:nvSpPr>
        <p:spPr>
          <a:xfrm>
            <a:off x="8018225" y="1854577"/>
            <a:ext cx="2891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ex. low cost dopped glass for homogenous hadron calorimeter</a:t>
            </a:r>
            <a:endParaRPr lang="en-US" sz="14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DA5206-0D31-7D0B-F62F-F53624157845}"/>
              </a:ext>
            </a:extLst>
          </p:cNvPr>
          <p:cNvSpPr txBox="1"/>
          <p:nvPr/>
        </p:nvSpPr>
        <p:spPr>
          <a:xfrm>
            <a:off x="8018225" y="4159245"/>
            <a:ext cx="37405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Pulse sampling for precise time and to discriminate </a:t>
            </a:r>
            <a:r>
              <a:rPr lang="en-US" sz="14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Scint</a:t>
            </a: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. &amp; Cerenkov components </a:t>
            </a:r>
            <a:endParaRPr lang="en-FR" sz="14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04A2EC9-BE2E-052C-954E-35E166CE18D4}"/>
              </a:ext>
            </a:extLst>
          </p:cNvPr>
          <p:cNvGrpSpPr/>
          <p:nvPr/>
        </p:nvGrpSpPr>
        <p:grpSpPr>
          <a:xfrm>
            <a:off x="755079" y="4758178"/>
            <a:ext cx="5731176" cy="1715966"/>
            <a:chOff x="684072" y="4617504"/>
            <a:chExt cx="5731176" cy="171596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B6CBD6A-8A35-7864-3E57-5F6879E7A677}"/>
                </a:ext>
              </a:extLst>
            </p:cNvPr>
            <p:cNvGrpSpPr/>
            <p:nvPr/>
          </p:nvGrpSpPr>
          <p:grpSpPr>
            <a:xfrm>
              <a:off x="684072" y="4617504"/>
              <a:ext cx="3615372" cy="1715966"/>
              <a:chOff x="684072" y="5147590"/>
              <a:chExt cx="3615372" cy="1715966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0053701-D436-7F8B-8461-4B0169C9ECB6}"/>
                  </a:ext>
                </a:extLst>
              </p:cNvPr>
              <p:cNvGrpSpPr/>
              <p:nvPr/>
            </p:nvGrpSpPr>
            <p:grpSpPr>
              <a:xfrm>
                <a:off x="684072" y="5174033"/>
                <a:ext cx="3615372" cy="1689523"/>
                <a:chOff x="684072" y="5174033"/>
                <a:chExt cx="3615372" cy="1689523"/>
              </a:xfrm>
            </p:grpSpPr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53C6A435-386C-3DBF-FA10-608CDE039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4072" y="5174033"/>
                  <a:ext cx="1768105" cy="1689523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14309274-23D7-5D7D-10DB-4D14EE30A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94398" y="5236048"/>
                  <a:ext cx="1612900" cy="1473200"/>
                </a:xfrm>
                <a:prstGeom prst="rect">
                  <a:avLst/>
                </a:prstGeom>
              </p:spPr>
            </p:pic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D496CA9-A7BC-0988-FA05-1BB40A51B8C8}"/>
                    </a:ext>
                  </a:extLst>
                </p:cNvPr>
                <p:cNvSpPr txBox="1"/>
                <p:nvPr/>
              </p:nvSpPr>
              <p:spPr>
                <a:xfrm>
                  <a:off x="1343183" y="5224325"/>
                  <a:ext cx="2077994" cy="307777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5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ClearPET</a:t>
                  </a:r>
                  <a:r>
                    <a:rPr lang="en-US" sz="14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 small animals</a:t>
                  </a:r>
                  <a:endParaRPr lang="en-FR" sz="1400" dirty="0"/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F132C7E0-2D5D-55C1-B521-4A09D5452E58}"/>
                    </a:ext>
                  </a:extLst>
                </p:cNvPr>
                <p:cNvSpPr txBox="1"/>
                <p:nvPr/>
              </p:nvSpPr>
              <p:spPr>
                <a:xfrm>
                  <a:off x="2422172" y="6426923"/>
                  <a:ext cx="1877272" cy="292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3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Crystal module 2 cm</a:t>
                  </a:r>
                  <a:r>
                    <a:rPr lang="en-US" sz="1300" baseline="300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2</a:t>
                  </a:r>
                  <a:endParaRPr lang="en-FR" sz="1300" dirty="0"/>
                </a:p>
              </p:txBody>
            </p: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176C267-3B62-21C2-7A6A-CA2003DD97C4}"/>
                  </a:ext>
                </a:extLst>
              </p:cNvPr>
              <p:cNvSpPr txBox="1"/>
              <p:nvPr/>
            </p:nvSpPr>
            <p:spPr>
              <a:xfrm rot="16200000">
                <a:off x="68225" y="5812376"/>
                <a:ext cx="1637350" cy="307777"/>
              </a:xfrm>
              <a:prstGeom prst="rect">
                <a:avLst/>
              </a:prstGeom>
              <a:solidFill>
                <a:schemeClr val="bg1">
                  <a:lumMod val="95000"/>
                  <a:alpha val="46000"/>
                </a:schemeClr>
              </a:solidFill>
              <a:effectLst>
                <a:outerShdw blurRad="50800" dist="50800" dir="5400000" algn="ctr" rotWithShape="0">
                  <a:srgbClr val="000000">
                    <a:alpha val="51000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CMS calorimeter</a:t>
                </a:r>
                <a:endParaRPr lang="en-FR" sz="1400" dirty="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BE753A9-DB16-9009-14B5-423CC6D3DF2D}"/>
                </a:ext>
              </a:extLst>
            </p:cNvPr>
            <p:cNvGrpSpPr/>
            <p:nvPr/>
          </p:nvGrpSpPr>
          <p:grpSpPr>
            <a:xfrm>
              <a:off x="4262042" y="4729147"/>
              <a:ext cx="2153206" cy="1465874"/>
              <a:chOff x="4602009" y="5259233"/>
              <a:chExt cx="2153206" cy="1465874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54DD37DB-75EE-573B-8A2C-87CAB47B2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39903" y="5259233"/>
                <a:ext cx="2115312" cy="1465874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299BE7D-6B14-6AE3-31B8-1289EAEAEEAA}"/>
                  </a:ext>
                </a:extLst>
              </p:cNvPr>
              <p:cNvSpPr txBox="1"/>
              <p:nvPr/>
            </p:nvSpPr>
            <p:spPr>
              <a:xfrm>
                <a:off x="4602009" y="5269506"/>
                <a:ext cx="1669567" cy="307777"/>
              </a:xfrm>
              <a:prstGeom prst="rect">
                <a:avLst/>
              </a:prstGeom>
              <a:solidFill>
                <a:schemeClr val="bg1">
                  <a:lumMod val="95000"/>
                  <a:alpha val="5016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ClearPEM</a:t>
                </a:r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breast </a:t>
                </a:r>
                <a:endParaRPr lang="en-FR" sz="1400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7128859-1918-6985-1B35-44934643801B}"/>
                  </a:ext>
                </a:extLst>
              </p:cNvPr>
              <p:cNvSpPr txBox="1"/>
              <p:nvPr/>
            </p:nvSpPr>
            <p:spPr>
              <a:xfrm>
                <a:off x="4610314" y="6407445"/>
                <a:ext cx="1092604" cy="307777"/>
              </a:xfrm>
              <a:prstGeom prst="rect">
                <a:avLst/>
              </a:prstGeom>
              <a:solidFill>
                <a:schemeClr val="bg1">
                  <a:lumMod val="95000"/>
                  <a:alpha val="5016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CMS APDs </a:t>
                </a:r>
                <a:endParaRPr lang="en-FR" sz="1400" dirty="0"/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841436D-97EE-6614-F3A3-9C42CAC05E95}"/>
              </a:ext>
            </a:extLst>
          </p:cNvPr>
          <p:cNvGrpSpPr/>
          <p:nvPr/>
        </p:nvGrpSpPr>
        <p:grpSpPr>
          <a:xfrm>
            <a:off x="6825443" y="4825152"/>
            <a:ext cx="4144726" cy="1587603"/>
            <a:chOff x="7231510" y="5227264"/>
            <a:chExt cx="4144726" cy="1587603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68B922B0-29F5-3FA5-40BF-CEFBEA321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39667" y="5247711"/>
              <a:ext cx="866710" cy="1465873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330AEB2C-CBA0-10E1-9ED5-660CC772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20824" y="5242293"/>
              <a:ext cx="2739346" cy="1449904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1252F44-C309-F187-3D96-DC58332934A6}"/>
                </a:ext>
              </a:extLst>
            </p:cNvPr>
            <p:cNvSpPr txBox="1"/>
            <p:nvPr/>
          </p:nvSpPr>
          <p:spPr>
            <a:xfrm rot="16200000">
              <a:off x="6699318" y="5759456"/>
              <a:ext cx="15876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CMS LYSO timing detector </a:t>
              </a:r>
              <a:endParaRPr lang="en-FR" sz="1400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6A9BDBE-A3D2-BB38-4B4B-0D541C478CC4}"/>
                </a:ext>
              </a:extLst>
            </p:cNvPr>
            <p:cNvSpPr txBox="1"/>
            <p:nvPr/>
          </p:nvSpPr>
          <p:spPr>
            <a:xfrm>
              <a:off x="10014732" y="5378213"/>
              <a:ext cx="13615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endo TOFPET</a:t>
              </a:r>
              <a:endParaRPr lang="en-FR" sz="1400" dirty="0"/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B9C68B6-B016-925B-8532-D79D149B0A45}"/>
              </a:ext>
            </a:extLst>
          </p:cNvPr>
          <p:cNvSpPr txBox="1"/>
          <p:nvPr/>
        </p:nvSpPr>
        <p:spPr>
          <a:xfrm>
            <a:off x="719087" y="4102175"/>
            <a:ext cx="748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Large interest in materials developments for PETs with  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                       synergies in fast electronics development</a:t>
            </a:r>
          </a:p>
        </p:txBody>
      </p:sp>
      <p:sp>
        <p:nvSpPr>
          <p:cNvPr id="52" name="Slide Number Placeholder 1">
            <a:extLst>
              <a:ext uri="{FF2B5EF4-FFF2-40B4-BE49-F238E27FC236}">
                <a16:creationId xmlns:a16="http://schemas.microsoft.com/office/drawing/2014/main" id="{DE3CDBDB-BBC0-5E93-897A-D3AC5832DEA2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9197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707CD0-D2C2-4E44-B03F-067AE4A1074F}"/>
              </a:ext>
            </a:extLst>
          </p:cNvPr>
          <p:cNvSpPr/>
          <p:nvPr/>
        </p:nvSpPr>
        <p:spPr>
          <a:xfrm>
            <a:off x="244549" y="241033"/>
            <a:ext cx="11710281" cy="16004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Front-End ASICs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Will require smaller nodes, this is driven by microelectronics industry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Time consuming to train and get expertise, specific design rules to develop for radiation tolerance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work is started on 28 nm, technologies for FCC-</a:t>
            </a:r>
            <a:r>
              <a:rPr lang="en-US" dirty="0" err="1">
                <a:latin typeface="Avenir Next" panose="020B0503020202020204" pitchFamily="34" charset="0"/>
              </a:rPr>
              <a:t>hh</a:t>
            </a:r>
            <a:r>
              <a:rPr lang="en-US" dirty="0">
                <a:latin typeface="Avenir Next" panose="020B0503020202020204" pitchFamily="34" charset="0"/>
              </a:rPr>
              <a:t> not yet predictable 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Developments needed for NBL calorimeters for higher ⊥ &amp; // segmentation with low power &amp; cold electronics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CE543B-A1B2-95F3-28A6-593AA1ED7F0D}"/>
              </a:ext>
            </a:extLst>
          </p:cNvPr>
          <p:cNvGrpSpPr/>
          <p:nvPr/>
        </p:nvGrpSpPr>
        <p:grpSpPr>
          <a:xfrm>
            <a:off x="363254" y="3882499"/>
            <a:ext cx="11591576" cy="2633964"/>
            <a:chOff x="363254" y="3882499"/>
            <a:chExt cx="11591576" cy="263396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B0C601-4401-92C6-300D-B785C6DF5CAD}"/>
                </a:ext>
              </a:extLst>
            </p:cNvPr>
            <p:cNvSpPr txBox="1"/>
            <p:nvPr/>
          </p:nvSpPr>
          <p:spPr>
            <a:xfrm>
              <a:off x="1075147" y="3882499"/>
              <a:ext cx="100417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</a:rPr>
                <a:t>Expertise and specific property of custom designs are of interest for exploitation outside HEP</a:t>
              </a:r>
            </a:p>
            <a:p>
              <a:r>
                <a:rPr lang="en-US" dirty="0">
                  <a:latin typeface="Avenir Next" panose="020B0503020202020204" pitchFamily="34" charset="0"/>
                </a:rPr>
                <a:t>ex. Omega (IN2P3/CNRS) </a:t>
              </a:r>
              <a:r>
                <a:rPr lang="en-US" dirty="0" err="1">
                  <a:latin typeface="Avenir Next" panose="020B0503020202020204" pitchFamily="34" charset="0"/>
                </a:rPr>
                <a:t>Weeroc</a:t>
              </a:r>
              <a:r>
                <a:rPr lang="en-US" dirty="0">
                  <a:latin typeface="Avenir Next" panose="020B0503020202020204" pitchFamily="34" charset="0"/>
                </a:rPr>
                <a:t> startup (</a:t>
              </a:r>
              <a:r>
                <a:rPr lang="en-US" dirty="0" err="1">
                  <a:latin typeface="Avenir Next" panose="020B0503020202020204" pitchFamily="34" charset="0"/>
                </a:rPr>
                <a:t>parternship</a:t>
              </a:r>
              <a:r>
                <a:rPr lang="en-US" dirty="0">
                  <a:latin typeface="Avenir Next" panose="020B0503020202020204" pitchFamily="34" charset="0"/>
                </a:rPr>
                <a:t> MICROCHIP – ATMEL – AIRBUS – CNES)   </a:t>
              </a:r>
              <a:endParaRPr lang="en-FR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CAED67-52B2-0270-00EC-DCB7F100FFD1}"/>
                </a:ext>
              </a:extLst>
            </p:cNvPr>
            <p:cNvGrpSpPr/>
            <p:nvPr/>
          </p:nvGrpSpPr>
          <p:grpSpPr>
            <a:xfrm>
              <a:off x="363254" y="4649683"/>
              <a:ext cx="11591576" cy="1866780"/>
              <a:chOff x="363254" y="4649683"/>
              <a:chExt cx="11591576" cy="186678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D805D9F-BBB1-A814-0E8E-74DB64F411C6}"/>
                  </a:ext>
                </a:extLst>
              </p:cNvPr>
              <p:cNvGrpSpPr/>
              <p:nvPr/>
            </p:nvGrpSpPr>
            <p:grpSpPr>
              <a:xfrm>
                <a:off x="363254" y="4649683"/>
                <a:ext cx="6743212" cy="1866780"/>
                <a:chOff x="363254" y="4637157"/>
                <a:chExt cx="6743212" cy="186678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7FBE4708-CFE8-0E2F-E601-9885A9ECAD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3254" y="4637157"/>
                  <a:ext cx="4684735" cy="1866780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543091DE-DB6E-BC65-41D6-DE30EC82A6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74466" y="4655597"/>
                  <a:ext cx="2032000" cy="1778000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540552C-F1F5-197C-F335-126BFD778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530"/>
              <a:stretch/>
            </p:blipFill>
            <p:spPr>
              <a:xfrm>
                <a:off x="7413466" y="4668123"/>
                <a:ext cx="2032000" cy="17780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75412EC-700A-AE51-A4A7-1DC7640CB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4530"/>
              <a:stretch/>
            </p:blipFill>
            <p:spPr>
              <a:xfrm>
                <a:off x="9752466" y="4668122"/>
                <a:ext cx="2032000" cy="1778001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173911-1EC6-F353-A987-08D16C2000D3}"/>
                  </a:ext>
                </a:extLst>
              </p:cNvPr>
              <p:cNvSpPr txBox="1"/>
              <p:nvPr/>
            </p:nvSpPr>
            <p:spPr>
              <a:xfrm>
                <a:off x="7400940" y="6113766"/>
                <a:ext cx="191021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ASTRI CTA telescope</a:t>
                </a:r>
                <a:endParaRPr lang="en-F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748CAF-3D4E-1E1C-BC83-B3C4848FC54C}"/>
                  </a:ext>
                </a:extLst>
              </p:cNvPr>
              <p:cNvSpPr txBox="1"/>
              <p:nvPr/>
            </p:nvSpPr>
            <p:spPr>
              <a:xfrm>
                <a:off x="9757466" y="6113766"/>
                <a:ext cx="219736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Ariane 5 et satellites</a:t>
                </a:r>
                <a:endParaRPr lang="en-F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A72DA3-25B8-18F1-EA1E-16957702CA30}"/>
                  </a:ext>
                </a:extLst>
              </p:cNvPr>
              <p:cNvSpPr txBox="1"/>
              <p:nvPr/>
            </p:nvSpPr>
            <p:spPr>
              <a:xfrm>
                <a:off x="470187" y="6113766"/>
                <a:ext cx="193443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PET IRM </a:t>
                </a:r>
                <a:r>
                  <a:rPr lang="en-US" sz="1400" dirty="0" err="1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Trimage</a:t>
                </a:r>
                <a:endParaRPr lang="en-FR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38D96F-75B3-7D76-50BB-88FBEE8788AE}"/>
              </a:ext>
            </a:extLst>
          </p:cNvPr>
          <p:cNvGrpSpPr/>
          <p:nvPr/>
        </p:nvGrpSpPr>
        <p:grpSpPr>
          <a:xfrm>
            <a:off x="279687" y="2006030"/>
            <a:ext cx="11691502" cy="1675717"/>
            <a:chOff x="279687" y="2044130"/>
            <a:chExt cx="11691502" cy="167571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00F49AB-370E-F0AF-9B3B-187160A9DF93}"/>
                </a:ext>
              </a:extLst>
            </p:cNvPr>
            <p:cNvGrpSpPr/>
            <p:nvPr/>
          </p:nvGrpSpPr>
          <p:grpSpPr>
            <a:xfrm>
              <a:off x="6751286" y="2044130"/>
              <a:ext cx="5219903" cy="1675717"/>
              <a:chOff x="8171787" y="1937404"/>
              <a:chExt cx="5922878" cy="2074199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F775C973-DAFA-8D5F-A0A1-C2562925F5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34888"/>
              <a:stretch/>
            </p:blipFill>
            <p:spPr>
              <a:xfrm>
                <a:off x="8171787" y="2389378"/>
                <a:ext cx="4457795" cy="162222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F1856371-761E-1CF7-9E15-95EEA4326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88479" y="2459534"/>
                <a:ext cx="1406186" cy="1462726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3D6E59D-13BD-1704-2C3F-9854318D6162}"/>
                  </a:ext>
                </a:extLst>
              </p:cNvPr>
              <p:cNvSpPr txBox="1"/>
              <p:nvPr/>
            </p:nvSpPr>
            <p:spPr>
              <a:xfrm>
                <a:off x="8594214" y="1937404"/>
                <a:ext cx="4519856" cy="41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Synergies with DUNE TPC full cold chain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C9391F-6AB6-EC35-E70A-DA4D5B2564E3}"/>
                  </a:ext>
                </a:extLst>
              </p:cNvPr>
              <p:cNvSpPr txBox="1"/>
              <p:nvPr/>
            </p:nvSpPr>
            <p:spPr>
              <a:xfrm>
                <a:off x="8417067" y="2464858"/>
                <a:ext cx="1043730" cy="380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FE ASIC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9EFF80A-25BF-529E-8BCC-5BBCB7823F8C}"/>
                  </a:ext>
                </a:extLst>
              </p:cNvPr>
              <p:cNvSpPr txBox="1"/>
              <p:nvPr/>
            </p:nvSpPr>
            <p:spPr>
              <a:xfrm>
                <a:off x="9882313" y="2475642"/>
                <a:ext cx="85281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ADC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A7F732-11C9-9DA0-4FB3-E1694BDC4D12}"/>
                </a:ext>
              </a:extLst>
            </p:cNvPr>
            <p:cNvGrpSpPr/>
            <p:nvPr/>
          </p:nvGrpSpPr>
          <p:grpSpPr>
            <a:xfrm>
              <a:off x="279687" y="2051823"/>
              <a:ext cx="6461073" cy="1660330"/>
              <a:chOff x="512459" y="1968466"/>
              <a:chExt cx="7331204" cy="205515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E432C0A8-B66E-94D5-4337-97C8B1222ED1}"/>
                  </a:ext>
                </a:extLst>
              </p:cNvPr>
              <p:cNvGrpSpPr/>
              <p:nvPr/>
            </p:nvGrpSpPr>
            <p:grpSpPr>
              <a:xfrm>
                <a:off x="512459" y="1968466"/>
                <a:ext cx="7331204" cy="2055154"/>
                <a:chOff x="637719" y="2231512"/>
                <a:chExt cx="7331204" cy="2055154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67570716-C3D6-6D8A-B543-655797B6C2D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37719" y="2558666"/>
                  <a:ext cx="7173124" cy="1728000"/>
                  <a:chOff x="630223" y="2558666"/>
                  <a:chExt cx="7855154" cy="1892300"/>
                </a:xfrm>
              </p:grpSpPr>
              <p:pic>
                <p:nvPicPr>
                  <p:cNvPr id="87" name="Picture 86">
                    <a:extLst>
                      <a:ext uri="{FF2B5EF4-FFF2-40B4-BE49-F238E27FC236}">
                        <a16:creationId xmlns:a16="http://schemas.microsoft.com/office/drawing/2014/main" id="{5C6F9BAC-C781-205E-90E8-FAD05F59F1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30223" y="2558666"/>
                    <a:ext cx="2082800" cy="1892300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32E91A89-FB63-69F3-DFE5-0D39E889BF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508830" y="2699247"/>
                    <a:ext cx="1736097" cy="1685453"/>
                  </a:xfrm>
                  <a:prstGeom prst="rect">
                    <a:avLst/>
                  </a:prstGeom>
                </p:spPr>
              </p:pic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BED9D7FC-1A05-8CC2-8E6A-B8FAB43F0F29}"/>
                      </a:ext>
                    </a:extLst>
                  </p:cNvPr>
                  <p:cNvSpPr txBox="1"/>
                  <p:nvPr/>
                </p:nvSpPr>
                <p:spPr>
                  <a:xfrm>
                    <a:off x="3124914" y="2753921"/>
                    <a:ext cx="773094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40 cm </a:t>
                    </a:r>
                    <a:endParaRPr lang="en-FR" sz="1400" dirty="0"/>
                  </a:p>
                </p:txBody>
              </p:sp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C71CF257-D3CC-0D7F-7106-96175836B8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271486" y="2685189"/>
                    <a:ext cx="2204387" cy="1644736"/>
                  </a:xfrm>
                  <a:prstGeom prst="rect">
                    <a:avLst/>
                  </a:prstGeom>
                </p:spPr>
              </p:pic>
              <p:pic>
                <p:nvPicPr>
                  <p:cNvPr id="91" name="Picture 90">
                    <a:extLst>
                      <a:ext uri="{FF2B5EF4-FFF2-40B4-BE49-F238E27FC236}">
                        <a16:creationId xmlns:a16="http://schemas.microsoft.com/office/drawing/2014/main" id="{77D715F2-7C12-C181-8319-0ED3B13FA0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574661" y="2695133"/>
                    <a:ext cx="1910716" cy="1644736"/>
                  </a:xfrm>
                  <a:prstGeom prst="rect">
                    <a:avLst/>
                  </a:prstGeom>
                </p:spPr>
              </p:pic>
              <p:cxnSp>
                <p:nvCxnSpPr>
                  <p:cNvPr id="92" name="Straight Arrow Connector 91">
                    <a:extLst>
                      <a:ext uri="{FF2B5EF4-FFF2-40B4-BE49-F238E27FC236}">
                        <a16:creationId xmlns:a16="http://schemas.microsoft.com/office/drawing/2014/main" id="{173D80AE-D172-5189-EEAD-62183FCE7A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45850" y="3048981"/>
                    <a:ext cx="1329914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triangl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AFD0466B-3E33-D818-1DF0-A1F8F185FF28}"/>
                      </a:ext>
                    </a:extLst>
                  </p:cNvPr>
                  <p:cNvSpPr txBox="1"/>
                  <p:nvPr/>
                </p:nvSpPr>
                <p:spPr>
                  <a:xfrm>
                    <a:off x="4271486" y="2717581"/>
                    <a:ext cx="2185381" cy="33704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multiple layers PCB</a:t>
                    </a:r>
                  </a:p>
                </p:txBody>
              </p:sp>
            </p:grp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7135BF3-19AB-B40F-7EE1-6D6F27118E83}"/>
                    </a:ext>
                  </a:extLst>
                </p:cNvPr>
                <p:cNvSpPr txBox="1"/>
                <p:nvPr/>
              </p:nvSpPr>
              <p:spPr>
                <a:xfrm>
                  <a:off x="875942" y="2231512"/>
                  <a:ext cx="7092981" cy="4190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New design for 12 depth segmentation with multiple layers PCB</a:t>
                  </a:r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FDBA62B-90F4-F4CA-452C-9CDF8EDC6F20}"/>
                  </a:ext>
                </a:extLst>
              </p:cNvPr>
              <p:cNvSpPr txBox="1"/>
              <p:nvPr/>
            </p:nvSpPr>
            <p:spPr>
              <a:xfrm>
                <a:off x="983660" y="2999539"/>
                <a:ext cx="77309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barrel </a:t>
                </a:r>
                <a:endParaRPr lang="en-FR" sz="1400" dirty="0"/>
              </a:p>
            </p:txBody>
          </p:sp>
        </p:grpSp>
      </p:grp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5A9ACAA8-8E47-D430-79F4-46E680035072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76410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B707CD0-D2C2-4E44-B03F-067AE4A1074F}"/>
              </a:ext>
            </a:extLst>
          </p:cNvPr>
          <p:cNvSpPr/>
          <p:nvPr/>
        </p:nvSpPr>
        <p:spPr>
          <a:xfrm>
            <a:off x="154308" y="230400"/>
            <a:ext cx="11883384" cy="1600438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Gas Detectors, approaching performance of Solid State Devices 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Exploit Printed Board Circuit technology with new single amplification stage design 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Implement in CMOS process on ASIC, with conversion stage for time precision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Also important goal to minimize/recuperate/drop GHG</a:t>
            </a:r>
          </a:p>
          <a:p>
            <a:pPr algn="ctr"/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6AEA9D-8966-5ECD-1E5B-D31322A81858}"/>
              </a:ext>
            </a:extLst>
          </p:cNvPr>
          <p:cNvGrpSpPr/>
          <p:nvPr/>
        </p:nvGrpSpPr>
        <p:grpSpPr>
          <a:xfrm>
            <a:off x="514717" y="1802598"/>
            <a:ext cx="7012111" cy="1562445"/>
            <a:chOff x="1030909" y="3110698"/>
            <a:chExt cx="7012111" cy="1562445"/>
          </a:xfrm>
        </p:grpSpPr>
        <p:pic>
          <p:nvPicPr>
            <p:cNvPr id="1025" name="Picture 1" descr="page28image468663952">
              <a:extLst>
                <a:ext uri="{FF2B5EF4-FFF2-40B4-BE49-F238E27FC236}">
                  <a16:creationId xmlns:a16="http://schemas.microsoft.com/office/drawing/2014/main" id="{0E45489A-F57E-FF26-B87E-2EF3F5C62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909" y="3110698"/>
              <a:ext cx="2180581" cy="1535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AC617B7-03E9-6B4B-0290-866591DC6EE4}"/>
                </a:ext>
              </a:extLst>
            </p:cNvPr>
            <p:cNvGrpSpPr/>
            <p:nvPr/>
          </p:nvGrpSpPr>
          <p:grpSpPr>
            <a:xfrm>
              <a:off x="1378273" y="3122735"/>
              <a:ext cx="6664747" cy="1550408"/>
              <a:chOff x="1173738" y="3133204"/>
              <a:chExt cx="6664747" cy="1550408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F5DEBF2-4D74-8741-9701-42ECB94E175F}"/>
                  </a:ext>
                </a:extLst>
              </p:cNvPr>
              <p:cNvGrpSpPr/>
              <p:nvPr/>
            </p:nvGrpSpPr>
            <p:grpSpPr>
              <a:xfrm>
                <a:off x="1173738" y="3148621"/>
                <a:ext cx="4097415" cy="1534991"/>
                <a:chOff x="802540" y="2756571"/>
                <a:chExt cx="4097415" cy="1534991"/>
              </a:xfrm>
            </p:grpSpPr>
            <p:pic>
              <p:nvPicPr>
                <p:cNvPr id="61" name="Picture 18">
                  <a:extLst>
                    <a:ext uri="{FF2B5EF4-FFF2-40B4-BE49-F238E27FC236}">
                      <a16:creationId xmlns:a16="http://schemas.microsoft.com/office/drawing/2014/main" id="{510ABE9A-92A8-72E8-1CE1-F97DFC7AD3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t="3053" b="-1"/>
                <a:stretch/>
              </p:blipFill>
              <p:spPr bwMode="auto">
                <a:xfrm rot="5400000">
                  <a:off x="3070123" y="2405822"/>
                  <a:ext cx="1479084" cy="21805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AC57388-3BD6-602D-88FD-F876A67C3135}"/>
                    </a:ext>
                  </a:extLst>
                </p:cNvPr>
                <p:cNvGrpSpPr/>
                <p:nvPr/>
              </p:nvGrpSpPr>
              <p:grpSpPr>
                <a:xfrm>
                  <a:off x="802540" y="3734875"/>
                  <a:ext cx="4097254" cy="556687"/>
                  <a:chOff x="3074950" y="3966193"/>
                  <a:chExt cx="4097254" cy="556687"/>
                </a:xfrm>
              </p:grpSpPr>
              <p:sp>
                <p:nvSpPr>
                  <p:cNvPr id="44" name="ZoneTexte 1">
                    <a:extLst>
                      <a:ext uri="{FF2B5EF4-FFF2-40B4-BE49-F238E27FC236}">
                        <a16:creationId xmlns:a16="http://schemas.microsoft.com/office/drawing/2014/main" id="{52675228-5700-F860-88C2-BFA39A73C9EE}"/>
                      </a:ext>
                    </a:extLst>
                  </p:cNvPr>
                  <p:cNvSpPr txBox="1"/>
                  <p:nvPr/>
                </p:nvSpPr>
                <p:spPr>
                  <a:xfrm>
                    <a:off x="4991623" y="3966193"/>
                    <a:ext cx="218058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ex. </a:t>
                    </a:r>
                    <a:r>
                      <a:rPr lang="fr-FR" sz="1400" dirty="0" err="1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InGrid</a:t>
                    </a:r>
                    <a:r>
                      <a:rPr lang="fr-FR" sz="14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 CMOS MM </a:t>
                    </a:r>
                  </a:p>
                  <a:p>
                    <a:pPr algn="ctr"/>
                    <a:r>
                      <a:rPr lang="fr-FR" sz="1400" dirty="0" err="1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grid</a:t>
                    </a:r>
                    <a:r>
                      <a:rPr lang="fr-FR" sz="14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 on pixel ASIC chip</a:t>
                    </a: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EFB23173-D9F3-0158-8704-A683DCF6CF5A}"/>
                      </a:ext>
                    </a:extLst>
                  </p:cNvPr>
                  <p:cNvSpPr/>
                  <p:nvPr/>
                </p:nvSpPr>
                <p:spPr>
                  <a:xfrm>
                    <a:off x="3074950" y="4215103"/>
                    <a:ext cx="849021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indent="-72900">
                      <a:spcAft>
                        <a:spcPts val="600"/>
                      </a:spcAft>
                    </a:pPr>
                    <a:r>
                      <a:rPr lang="en-US" sz="1400" dirty="0" err="1">
                        <a:solidFill>
                          <a:srgbClr val="000000"/>
                        </a:solidFill>
                        <a:latin typeface="Avenir Next" panose="020B0503020202020204" pitchFamily="34" charset="0"/>
                      </a:rPr>
                      <a:t>μ-RWell</a:t>
                    </a:r>
                    <a:endParaRPr lang="en-US" sz="1400" dirty="0">
                      <a:solidFill>
                        <a:srgbClr val="000000"/>
                      </a:solidFill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4F89AC9-A86E-94E0-E5CD-5C1FDB1A061E}"/>
                  </a:ext>
                </a:extLst>
              </p:cNvPr>
              <p:cNvGrpSpPr/>
              <p:nvPr/>
            </p:nvGrpSpPr>
            <p:grpSpPr>
              <a:xfrm>
                <a:off x="5365380" y="3133204"/>
                <a:ext cx="2473105" cy="1535323"/>
                <a:chOff x="2861692" y="4337082"/>
                <a:chExt cx="2473105" cy="1535323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316BF7E-5B00-EECA-02FC-0810422761B3}"/>
                    </a:ext>
                  </a:extLst>
                </p:cNvPr>
                <p:cNvGrpSpPr/>
                <p:nvPr/>
              </p:nvGrpSpPr>
              <p:grpSpPr>
                <a:xfrm>
                  <a:off x="2861692" y="4337082"/>
                  <a:ext cx="2404280" cy="1535323"/>
                  <a:chOff x="2861692" y="4337082"/>
                  <a:chExt cx="2404280" cy="1535323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7EED736B-90E7-DBB8-6EB2-F1D59EDAAF95}"/>
                      </a:ext>
                    </a:extLst>
                  </p:cNvPr>
                  <p:cNvGrpSpPr/>
                  <p:nvPr/>
                </p:nvGrpSpPr>
                <p:grpSpPr>
                  <a:xfrm>
                    <a:off x="2861692" y="4337082"/>
                    <a:ext cx="2404280" cy="1535323"/>
                    <a:chOff x="2861692" y="4337082"/>
                    <a:chExt cx="2404280" cy="1535323"/>
                  </a:xfrm>
                </p:grpSpPr>
                <p:pic>
                  <p:nvPicPr>
                    <p:cNvPr id="43" name="Image 15">
                      <a:extLst>
                        <a:ext uri="{FF2B5EF4-FFF2-40B4-BE49-F238E27FC236}">
                          <a16:creationId xmlns:a16="http://schemas.microsoft.com/office/drawing/2014/main" id="{3879BB8F-E3F9-7C01-1CA7-FA0977FC063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6026" t="17843" r="17996"/>
                    <a:stretch/>
                  </p:blipFill>
                  <p:spPr>
                    <a:xfrm>
                      <a:off x="2861692" y="4337082"/>
                      <a:ext cx="2404280" cy="153532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" name="Rectangle 10">
                      <a:extLst>
                        <a:ext uri="{FF2B5EF4-FFF2-40B4-BE49-F238E27FC236}">
                          <a16:creationId xmlns:a16="http://schemas.microsoft.com/office/drawing/2014/main" id="{D76D1664-8027-2119-1DF3-7B8742DA3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5631" y="5017327"/>
                      <a:ext cx="464933" cy="1748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2885D59-BF92-E8BF-E75E-AC24D8B155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6578" y="5311019"/>
                      <a:ext cx="464933" cy="108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</p:grp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332BDE67-81C0-2FAF-6A63-AA80DC4EF3DA}"/>
                      </a:ext>
                    </a:extLst>
                  </p:cNvPr>
                  <p:cNvSpPr/>
                  <p:nvPr/>
                </p:nvSpPr>
                <p:spPr>
                  <a:xfrm>
                    <a:off x="3874652" y="4439065"/>
                    <a:ext cx="1146569" cy="7848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indent="-72900" algn="ctr"/>
                    <a:r>
                      <a:rPr lang="en-US" sz="900" dirty="0">
                        <a:solidFill>
                          <a:srgbClr val="000000"/>
                        </a:solidFill>
                        <a:latin typeface="Avenir Next" panose="020B0503020202020204" pitchFamily="34" charset="0"/>
                      </a:rPr>
                      <a:t>Cerenkov radiator +</a:t>
                    </a:r>
                  </a:p>
                  <a:p>
                    <a:pPr indent="-72900" algn="ctr"/>
                    <a:r>
                      <a:rPr lang="en-US" sz="900" dirty="0">
                        <a:solidFill>
                          <a:srgbClr val="000000"/>
                        </a:solidFill>
                        <a:latin typeface="Avenir Next" panose="020B0503020202020204" pitchFamily="34" charset="0"/>
                      </a:rPr>
                      <a:t>Photocathode</a:t>
                    </a:r>
                  </a:p>
                  <a:p>
                    <a:pPr indent="-72900" algn="ctr"/>
                    <a:r>
                      <a:rPr lang="en-US" sz="900" dirty="0">
                        <a:solidFill>
                          <a:srgbClr val="000000"/>
                        </a:solidFill>
                        <a:latin typeface="Avenir Next" panose="020B0503020202020204" pitchFamily="34" charset="0"/>
                      </a:rPr>
                      <a:t>+</a:t>
                    </a:r>
                  </a:p>
                  <a:p>
                    <a:pPr indent="-72900" algn="ctr">
                      <a:spcAft>
                        <a:spcPts val="600"/>
                      </a:spcAft>
                    </a:pPr>
                    <a:r>
                      <a:rPr lang="en-US" sz="900" dirty="0">
                        <a:solidFill>
                          <a:srgbClr val="000000"/>
                        </a:solidFill>
                        <a:latin typeface="Avenir Next" panose="020B0503020202020204" pitchFamily="34" charset="0"/>
                      </a:rPr>
                      <a:t> Micromegas</a:t>
                    </a:r>
                  </a:p>
                </p:txBody>
              </p:sp>
            </p:grp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A1AB8B8-9A3B-FAE5-D4C6-49C774517256}"/>
                    </a:ext>
                  </a:extLst>
                </p:cNvPr>
                <p:cNvSpPr/>
                <p:nvPr/>
              </p:nvSpPr>
              <p:spPr>
                <a:xfrm>
                  <a:off x="3052934" y="5554192"/>
                  <a:ext cx="22818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 err="1">
                      <a:latin typeface="Avenir Next" panose="020B0503020202020204" pitchFamily="34" charset="0"/>
                    </a:rPr>
                    <a:t>Picosec</a:t>
                  </a:r>
                  <a:r>
                    <a:rPr lang="en-US" sz="1400" dirty="0">
                      <a:latin typeface="Avenir Next" panose="020B0503020202020204" pitchFamily="34" charset="0"/>
                    </a:rPr>
                    <a:t>: 24 </a:t>
                  </a:r>
                  <a:r>
                    <a:rPr lang="en-US" sz="1400" dirty="0" err="1">
                      <a:latin typeface="Avenir Next" panose="020B0503020202020204" pitchFamily="34" charset="0"/>
                    </a:rPr>
                    <a:t>ps</a:t>
                  </a:r>
                  <a:r>
                    <a:rPr lang="en-US" sz="1400" dirty="0">
                      <a:latin typeface="Avenir Next" panose="020B0503020202020204" pitchFamily="34" charset="0"/>
                    </a:rPr>
                    <a:t> precision </a:t>
                  </a:r>
                </a:p>
              </p:txBody>
            </p: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B8D9AF-3A9D-C201-7DF7-09DA9F4F2CF6}"/>
              </a:ext>
            </a:extLst>
          </p:cNvPr>
          <p:cNvGrpSpPr/>
          <p:nvPr/>
        </p:nvGrpSpPr>
        <p:grpSpPr>
          <a:xfrm>
            <a:off x="7751554" y="1608985"/>
            <a:ext cx="4109162" cy="1774977"/>
            <a:chOff x="7751554" y="1761385"/>
            <a:chExt cx="4109162" cy="177497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23531D-0B1A-2C29-2F61-71CE202CF94D}"/>
                </a:ext>
              </a:extLst>
            </p:cNvPr>
            <p:cNvSpPr txBox="1"/>
            <p:nvPr/>
          </p:nvSpPr>
          <p:spPr>
            <a:xfrm>
              <a:off x="8520289" y="1761385"/>
              <a:ext cx="28892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New idea with Graphene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0F71B53-68B5-7B95-0BBB-A83E8391A8AD}"/>
                </a:ext>
              </a:extLst>
            </p:cNvPr>
            <p:cNvGrpSpPr/>
            <p:nvPr/>
          </p:nvGrpSpPr>
          <p:grpSpPr>
            <a:xfrm>
              <a:off x="7751554" y="2000378"/>
              <a:ext cx="4109162" cy="1535984"/>
              <a:chOff x="7751554" y="2051178"/>
              <a:chExt cx="4109162" cy="153598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7D8529E-7BD1-209C-02BC-CEF74F33D2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8403" t="4506" r="607" b="55469"/>
              <a:stretch/>
            </p:blipFill>
            <p:spPr>
              <a:xfrm>
                <a:off x="9556461" y="2051178"/>
                <a:ext cx="2304255" cy="153598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D197C47-96DC-0119-FFE2-B1AB754010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08" t="2638" r="61796" b="55469"/>
              <a:stretch/>
            </p:blipFill>
            <p:spPr>
              <a:xfrm>
                <a:off x="7751554" y="2140045"/>
                <a:ext cx="1885068" cy="1358250"/>
              </a:xfrm>
              <a:prstGeom prst="rect">
                <a:avLst/>
              </a:prstGeom>
            </p:spPr>
          </p:pic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85647B4-AAA0-A0A8-1BEB-3838C16697CF}"/>
              </a:ext>
            </a:extLst>
          </p:cNvPr>
          <p:cNvSpPr/>
          <p:nvPr/>
        </p:nvSpPr>
        <p:spPr>
          <a:xfrm>
            <a:off x="154308" y="3770479"/>
            <a:ext cx="11883384" cy="954107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Versatile, relatively easy systems to use and to adjust to several needs at low cost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X-rays, hadrons (medical applications), neutrons (ESS, ITER, reactors…) and other radiation monitoring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Exploiting cosmic Muons to analyze large structures for homeland security, geophysics, infrastructures…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A841F0-56E8-ECA7-F253-E9B213CD3967}"/>
              </a:ext>
            </a:extLst>
          </p:cNvPr>
          <p:cNvGrpSpPr/>
          <p:nvPr/>
        </p:nvGrpSpPr>
        <p:grpSpPr>
          <a:xfrm>
            <a:off x="566229" y="4892368"/>
            <a:ext cx="11059543" cy="1585230"/>
            <a:chOff x="778009" y="4930468"/>
            <a:chExt cx="11059543" cy="1585230"/>
          </a:xfrm>
        </p:grpSpPr>
        <p:pic>
          <p:nvPicPr>
            <p:cNvPr id="38" name="Picture 6" descr="Imaging Fukushima Daiichi reactors with muons: AIP Advances: Vol 3, No 5">
              <a:extLst>
                <a:ext uri="{FF2B5EF4-FFF2-40B4-BE49-F238E27FC236}">
                  <a16:creationId xmlns:a16="http://schemas.microsoft.com/office/drawing/2014/main" id="{5499A772-5B91-3E39-5DF9-90D72F504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512" y="4991818"/>
              <a:ext cx="2641851" cy="1523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F9C71F9-BEED-7869-0884-7A01688B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751"/>
            <a:stretch/>
          </p:blipFill>
          <p:spPr>
            <a:xfrm>
              <a:off x="6384418" y="4991818"/>
              <a:ext cx="2641851" cy="1523879"/>
            </a:xfrm>
            <a:prstGeom prst="rect">
              <a:avLst/>
            </a:prstGeom>
          </p:spPr>
        </p:pic>
        <p:pic>
          <p:nvPicPr>
            <p:cNvPr id="40" name="Picture 2" descr="NP Muon Radiography at LANL | U.S. DOE Office of Science (SC)">
              <a:extLst>
                <a:ext uri="{FF2B5EF4-FFF2-40B4-BE49-F238E27FC236}">
                  <a16:creationId xmlns:a16="http://schemas.microsoft.com/office/drawing/2014/main" id="{2142756B-8997-B37A-8F0D-351ECAD0B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009" y="4930468"/>
              <a:ext cx="2638670" cy="158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DA1E949-A7F5-74C4-3786-15ABFB89100A}"/>
                </a:ext>
              </a:extLst>
            </p:cNvPr>
            <p:cNvGrpSpPr/>
            <p:nvPr/>
          </p:nvGrpSpPr>
          <p:grpSpPr>
            <a:xfrm>
              <a:off x="9188879" y="4972500"/>
              <a:ext cx="2648673" cy="1543198"/>
              <a:chOff x="7976633" y="1665948"/>
              <a:chExt cx="3663178" cy="248487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834C154-B698-A5C7-C5A3-986B69101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86067" y="1682420"/>
                <a:ext cx="3653744" cy="2468406"/>
              </a:xfrm>
              <a:prstGeom prst="rect">
                <a:avLst/>
              </a:prstGeom>
            </p:spPr>
          </p:pic>
          <p:pic>
            <p:nvPicPr>
              <p:cNvPr id="45" name="Picture 4">
                <a:extLst>
                  <a:ext uri="{FF2B5EF4-FFF2-40B4-BE49-F238E27FC236}">
                    <a16:creationId xmlns:a16="http://schemas.microsoft.com/office/drawing/2014/main" id="{4D63C7BE-1082-5AE4-98B3-37E60913C4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7442" y="1682419"/>
                <a:ext cx="1542369" cy="1344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ECC2F68-BE2C-0935-C8F1-BD40CCFE8EA5}"/>
                  </a:ext>
                </a:extLst>
              </p:cNvPr>
              <p:cNvSpPr txBox="1"/>
              <p:nvPr/>
            </p:nvSpPr>
            <p:spPr>
              <a:xfrm>
                <a:off x="7976633" y="1665948"/>
                <a:ext cx="3126796" cy="84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ex. La Soufriere Guadeloupe </a:t>
                </a:r>
                <a:endParaRPr lang="en-FR" sz="1400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E2C92C-2E83-03A9-FB54-56C94602996F}"/>
                </a:ext>
              </a:extLst>
            </p:cNvPr>
            <p:cNvSpPr txBox="1"/>
            <p:nvPr/>
          </p:nvSpPr>
          <p:spPr>
            <a:xfrm>
              <a:off x="3637374" y="4972500"/>
              <a:ext cx="26253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Fukushima reactor imaging</a:t>
              </a:r>
              <a:endParaRPr lang="en-FR" sz="14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0C0FBF-2413-79F6-A0A6-60102F932F17}"/>
                </a:ext>
              </a:extLst>
            </p:cNvPr>
            <p:cNvSpPr txBox="1"/>
            <p:nvPr/>
          </p:nvSpPr>
          <p:spPr>
            <a:xfrm>
              <a:off x="6364639" y="4972500"/>
              <a:ext cx="24872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Khufu pyramid at Giza </a:t>
              </a:r>
              <a:endParaRPr lang="en-F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8A99D554-02C7-E0C3-D1E8-A781267DDC32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974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00882C-9110-8DE6-CB9D-CF53C7900C10}"/>
              </a:ext>
            </a:extLst>
          </p:cNvPr>
          <p:cNvGrpSpPr/>
          <p:nvPr/>
        </p:nvGrpSpPr>
        <p:grpSpPr>
          <a:xfrm>
            <a:off x="159605" y="1037240"/>
            <a:ext cx="11872791" cy="3830599"/>
            <a:chOff x="2226716" y="1416861"/>
            <a:chExt cx="11872791" cy="38305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FEE8D31-4490-CD3E-87F8-1AE8A44FC38D}"/>
                </a:ext>
              </a:extLst>
            </p:cNvPr>
            <p:cNvGrpSpPr/>
            <p:nvPr/>
          </p:nvGrpSpPr>
          <p:grpSpPr>
            <a:xfrm>
              <a:off x="5754398" y="1416861"/>
              <a:ext cx="8345109" cy="3830599"/>
              <a:chOff x="5259342" y="1461105"/>
              <a:chExt cx="8345109" cy="383059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1E1927-BD1E-2DFE-C8FB-10D57A759500}"/>
                  </a:ext>
                </a:extLst>
              </p:cNvPr>
              <p:cNvSpPr txBox="1"/>
              <p:nvPr/>
            </p:nvSpPr>
            <p:spPr>
              <a:xfrm>
                <a:off x="7166640" y="1593167"/>
                <a:ext cx="643781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ASICs in 3D integration </a:t>
                </a:r>
              </a:p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with AI for data reduction (ex. Dynamic Sensor Vision)</a:t>
                </a:r>
              </a:p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+ wireless communication between layers for further data reduction </a:t>
                </a:r>
              </a:p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plus photonics for high bandwidth transfer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85BF3F-1674-9960-3A86-32D175DA4813}"/>
                  </a:ext>
                </a:extLst>
              </p:cNvPr>
              <p:cNvSpPr txBox="1"/>
              <p:nvPr/>
            </p:nvSpPr>
            <p:spPr>
              <a:xfrm>
                <a:off x="7166641" y="2863895"/>
                <a:ext cx="251398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Cots optical links</a:t>
                </a:r>
              </a:p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custom </a:t>
                </a:r>
                <a:r>
                  <a:rPr lang="en-US" sz="16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BackEnd</a:t>
                </a:r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boards </a:t>
                </a:r>
              </a:p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&amp; commercial network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88040E-BA3F-0353-23DD-B410FC830015}"/>
                  </a:ext>
                </a:extLst>
              </p:cNvPr>
              <p:cNvSpPr txBox="1"/>
              <p:nvPr/>
            </p:nvSpPr>
            <p:spPr>
              <a:xfrm>
                <a:off x="7156170" y="3765519"/>
                <a:ext cx="634330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Event building &amp; data selection, custom FPGA boards, GPU &amp; CPU</a:t>
                </a:r>
              </a:p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continuous progress already at LHC, AI algorithms ported in FPGA</a:t>
                </a:r>
              </a:p>
              <a:p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LHCb</a:t>
                </a:r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demonstrated GPUs data selection at 5TB/s, ALICE performs full reconstruction on-line with GPUs, CMS achieved 25% off-loaded of selection to GPUs</a:t>
                </a:r>
              </a:p>
            </p:txBody>
          </p:sp>
          <p:sp>
            <p:nvSpPr>
              <p:cNvPr id="21" name="Right Brace 20">
                <a:extLst>
                  <a:ext uri="{FF2B5EF4-FFF2-40B4-BE49-F238E27FC236}">
                    <a16:creationId xmlns:a16="http://schemas.microsoft.com/office/drawing/2014/main" id="{759BE691-9AAF-2460-2E17-B79E52D95B09}"/>
                  </a:ext>
                </a:extLst>
              </p:cNvPr>
              <p:cNvSpPr/>
              <p:nvPr/>
            </p:nvSpPr>
            <p:spPr>
              <a:xfrm rot="10800000" flipH="1">
                <a:off x="6971817" y="1514403"/>
                <a:ext cx="184353" cy="1269889"/>
              </a:xfrm>
              <a:prstGeom prst="rightBrac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2" name="Right Brace 21">
                <a:extLst>
                  <a:ext uri="{FF2B5EF4-FFF2-40B4-BE49-F238E27FC236}">
                    <a16:creationId xmlns:a16="http://schemas.microsoft.com/office/drawing/2014/main" id="{CBEF4302-9FCE-8D28-DD11-F96698C15B65}"/>
                  </a:ext>
                </a:extLst>
              </p:cNvPr>
              <p:cNvSpPr/>
              <p:nvPr/>
            </p:nvSpPr>
            <p:spPr>
              <a:xfrm rot="10800000" flipH="1">
                <a:off x="6972570" y="3745295"/>
                <a:ext cx="183600" cy="936000"/>
              </a:xfrm>
              <a:prstGeom prst="rightBrac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8CB9492-243B-8758-32DE-E03BD9C0FBE8}"/>
                  </a:ext>
                </a:extLst>
              </p:cNvPr>
              <p:cNvGrpSpPr/>
              <p:nvPr/>
            </p:nvGrpSpPr>
            <p:grpSpPr>
              <a:xfrm>
                <a:off x="5259342" y="1461105"/>
                <a:ext cx="1682298" cy="3830599"/>
                <a:chOff x="5053910" y="1878228"/>
                <a:chExt cx="1682298" cy="3830599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DC35DE23-876D-A5CA-CC46-53A58BB2CCB4}"/>
                    </a:ext>
                  </a:extLst>
                </p:cNvPr>
                <p:cNvGrpSpPr/>
                <p:nvPr/>
              </p:nvGrpSpPr>
              <p:grpSpPr>
                <a:xfrm>
                  <a:off x="5053910" y="1878228"/>
                  <a:ext cx="1682298" cy="3830599"/>
                  <a:chOff x="4811579" y="740163"/>
                  <a:chExt cx="2850025" cy="5576865"/>
                </a:xfrm>
              </p:grpSpPr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B87D8BD9-8DEB-AC35-C9F1-B3A04BD40F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80817" r="40599"/>
                  <a:stretch/>
                </p:blipFill>
                <p:spPr>
                  <a:xfrm>
                    <a:off x="4863194" y="5225414"/>
                    <a:ext cx="2789629" cy="109161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E62A9584-32E2-33B5-7F49-5A36B4BB13AE}"/>
                      </a:ext>
                    </a:extLst>
                  </p:cNvPr>
                  <p:cNvGrpSpPr/>
                  <p:nvPr/>
                </p:nvGrpSpPr>
                <p:grpSpPr>
                  <a:xfrm>
                    <a:off x="4811579" y="740163"/>
                    <a:ext cx="2850025" cy="4214896"/>
                    <a:chOff x="4811579" y="740163"/>
                    <a:chExt cx="2850025" cy="4214896"/>
                  </a:xfrm>
                </p:grpSpPr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9ADEBE1A-BF97-48C9-1344-83520C9E6C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r="40599" b="25931"/>
                    <a:stretch/>
                  </p:blipFill>
                  <p:spPr>
                    <a:xfrm>
                      <a:off x="4811579" y="740163"/>
                      <a:ext cx="2843433" cy="421489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21536EB3-358C-E655-8E1A-6B64EAB9F5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6388" y="4048963"/>
                      <a:ext cx="445216" cy="32495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 dirty="0"/>
                    </a:p>
                  </p:txBody>
                </p:sp>
              </p:grpSp>
            </p:grp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39DDA32-6246-5177-B030-D1164D08D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07200" y="4659433"/>
                  <a:ext cx="0" cy="468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Right Brace 23">
                <a:extLst>
                  <a:ext uri="{FF2B5EF4-FFF2-40B4-BE49-F238E27FC236}">
                    <a16:creationId xmlns:a16="http://schemas.microsoft.com/office/drawing/2014/main" id="{EB919735-2038-D52A-2AC0-DEC11E9A3456}"/>
                  </a:ext>
                </a:extLst>
              </p:cNvPr>
              <p:cNvSpPr/>
              <p:nvPr/>
            </p:nvSpPr>
            <p:spPr>
              <a:xfrm rot="10800000" flipH="1">
                <a:off x="6971817" y="2792990"/>
                <a:ext cx="185104" cy="944523"/>
              </a:xfrm>
              <a:prstGeom prst="rightBrac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1DCEFB6-1338-348C-6363-0BC8E7828723}"/>
                </a:ext>
              </a:extLst>
            </p:cNvPr>
            <p:cNvGrpSpPr/>
            <p:nvPr/>
          </p:nvGrpSpPr>
          <p:grpSpPr>
            <a:xfrm>
              <a:off x="2226716" y="1825802"/>
              <a:ext cx="3607832" cy="3197424"/>
              <a:chOff x="8117599" y="1939060"/>
              <a:chExt cx="3607832" cy="319742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8F8BC7-D728-B646-C749-175BB7A66264}"/>
                  </a:ext>
                </a:extLst>
              </p:cNvPr>
              <p:cNvSpPr txBox="1"/>
              <p:nvPr/>
            </p:nvSpPr>
            <p:spPr>
              <a:xfrm>
                <a:off x="8117599" y="2692613"/>
                <a:ext cx="360783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8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O(300) TB/s muon – calo.</a:t>
                </a:r>
                <a:endPara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  <a:p>
                <a:pPr algn="r"/>
                <a:r>
                  <a:rPr lang="en-US" sz="18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O(3) PB/s tracker likely to require partial transfer </a:t>
                </a:r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to </a:t>
                </a:r>
                <a:r>
                  <a:rPr lang="en-US" sz="18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contain #links</a:t>
                </a:r>
                <a:endParaRPr lang="en-FR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157FA3-50C3-C2AE-4A6F-54C245EA8081}"/>
                  </a:ext>
                </a:extLst>
              </p:cNvPr>
              <p:cNvSpPr txBox="1"/>
              <p:nvPr/>
            </p:nvSpPr>
            <p:spPr>
              <a:xfrm>
                <a:off x="8276907" y="3936155"/>
                <a:ext cx="344852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1</a:t>
                </a:r>
                <a:r>
                  <a:rPr lang="en-US" sz="1800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st</a:t>
                </a:r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selection O(10) </a:t>
                </a:r>
                <a:r>
                  <a:rPr lang="en-US" sz="18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μs</a:t>
                </a:r>
                <a:r>
                  <a:rPr lang="en-US" sz="18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requiring efficient </a:t>
                </a:r>
                <a:r>
                  <a:rPr lang="en-US" sz="18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pile-up rejection</a:t>
                </a:r>
                <a:endPara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  <a:p>
                <a:pPr algn="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</a:t>
                </a:r>
                <a:r>
                  <a:rPr lang="en-US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nd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selection O(100 ) </a:t>
                </a:r>
                <a:r>
                  <a:rPr lang="en-US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ms</a:t>
                </a: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  <a:p>
                <a:pPr algn="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O(500kHz) physics output</a:t>
                </a:r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</a:t>
                </a:r>
              </a:p>
            </p:txBody>
          </p:sp>
          <p:cxnSp>
            <p:nvCxnSpPr>
              <p:cNvPr id="13" name="Elbow Connector 12">
                <a:extLst>
                  <a:ext uri="{FF2B5EF4-FFF2-40B4-BE49-F238E27FC236}">
                    <a16:creationId xmlns:a16="http://schemas.microsoft.com/office/drawing/2014/main" id="{4C0EC1F5-234E-224F-2F5E-C4ABAD5F0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20574" y="2207379"/>
                <a:ext cx="3324707" cy="1917700"/>
              </a:xfrm>
              <a:prstGeom prst="bentConnector3">
                <a:avLst>
                  <a:gd name="adj1" fmla="val -4242"/>
                </a:avLst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7845B4-47B1-6FED-10CD-AF9E5D5BBBFC}"/>
                  </a:ext>
                </a:extLst>
              </p:cNvPr>
              <p:cNvSpPr txBox="1"/>
              <p:nvPr/>
            </p:nvSpPr>
            <p:spPr>
              <a:xfrm>
                <a:off x="8197769" y="1939060"/>
                <a:ext cx="128994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Full readout</a:t>
                </a:r>
                <a:endParaRPr lang="en-FR" sz="1600" dirty="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3282CA-7087-4DAF-EDA0-00D167C793F3}"/>
              </a:ext>
            </a:extLst>
          </p:cNvPr>
          <p:cNvGrpSpPr/>
          <p:nvPr/>
        </p:nvGrpSpPr>
        <p:grpSpPr>
          <a:xfrm>
            <a:off x="1165945" y="5028213"/>
            <a:ext cx="9860111" cy="1447187"/>
            <a:chOff x="999512" y="5091713"/>
            <a:chExt cx="9860111" cy="144718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7F276B2-C15C-C9D6-089B-EE9015388038}"/>
                </a:ext>
              </a:extLst>
            </p:cNvPr>
            <p:cNvGrpSpPr/>
            <p:nvPr/>
          </p:nvGrpSpPr>
          <p:grpSpPr>
            <a:xfrm>
              <a:off x="999512" y="5103732"/>
              <a:ext cx="4789550" cy="1435168"/>
              <a:chOff x="778204" y="5005588"/>
              <a:chExt cx="4789550" cy="143516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25B21F2-C689-937D-B6E1-D3741C349847}"/>
                  </a:ext>
                </a:extLst>
              </p:cNvPr>
              <p:cNvGrpSpPr/>
              <p:nvPr/>
            </p:nvGrpSpPr>
            <p:grpSpPr>
              <a:xfrm>
                <a:off x="778204" y="5350553"/>
                <a:ext cx="4751450" cy="1090203"/>
                <a:chOff x="778204" y="5304253"/>
                <a:chExt cx="4751450" cy="1090203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A0556A4-A63E-7210-F02E-B3548B979C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8204" y="5304253"/>
                  <a:ext cx="3390900" cy="1090203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BD9944C-1582-0463-3094-35ACD47B82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20494" y="5317238"/>
                  <a:ext cx="1409160" cy="1077218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F46088-2D00-1AC9-1408-ABD0D19A6B92}"/>
                  </a:ext>
                </a:extLst>
              </p:cNvPr>
              <p:cNvSpPr txBox="1"/>
              <p:nvPr/>
            </p:nvSpPr>
            <p:spPr>
              <a:xfrm>
                <a:off x="816306" y="5005588"/>
                <a:ext cx="47514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Wireless: WADAPT 60 GHz RFIC and HR </a:t>
                </a:r>
                <a:r>
                  <a:rPr lang="en-US" sz="14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SoI</a:t>
                </a:r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antenna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CC033A9-D7C6-31B5-2C8B-B1FB6C5CB1AE}"/>
                </a:ext>
              </a:extLst>
            </p:cNvPr>
            <p:cNvGrpSpPr/>
            <p:nvPr/>
          </p:nvGrpSpPr>
          <p:grpSpPr>
            <a:xfrm>
              <a:off x="5931810" y="5091713"/>
              <a:ext cx="4927813" cy="1438690"/>
              <a:chOff x="6096910" y="4723413"/>
              <a:chExt cx="4927813" cy="143869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731C8AF-8F39-D700-F331-D974202E36A2}"/>
                  </a:ext>
                </a:extLst>
              </p:cNvPr>
              <p:cNvGrpSpPr/>
              <p:nvPr/>
            </p:nvGrpSpPr>
            <p:grpSpPr>
              <a:xfrm>
                <a:off x="6270531" y="5046366"/>
                <a:ext cx="4629791" cy="1115737"/>
                <a:chOff x="6352893" y="3233832"/>
                <a:chExt cx="4629791" cy="1115737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B5810440-E697-7725-CF82-7AC3191A6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330" t="6546" b="2749"/>
                <a:stretch/>
              </p:blipFill>
              <p:spPr>
                <a:xfrm>
                  <a:off x="6352893" y="3233832"/>
                  <a:ext cx="2717637" cy="1115737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E7CC5872-88AE-0930-F8A5-AB2D82EB4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53966" y="3236704"/>
                  <a:ext cx="1828718" cy="1109343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9DA891-FB25-BB6F-C218-BEE9F94F9A85}"/>
                  </a:ext>
                </a:extLst>
              </p:cNvPr>
              <p:cNvSpPr txBox="1"/>
              <p:nvPr/>
            </p:nvSpPr>
            <p:spPr>
              <a:xfrm>
                <a:off x="6096910" y="4723413"/>
                <a:ext cx="492781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Integrated ASIC and plasmonic modulator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9EE90D-99E9-5206-E4BB-3892FE3A659C}"/>
                  </a:ext>
                </a:extLst>
              </p:cNvPr>
              <p:cNvSpPr txBox="1"/>
              <p:nvPr/>
            </p:nvSpPr>
            <p:spPr>
              <a:xfrm>
                <a:off x="6248397" y="5021070"/>
                <a:ext cx="15467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ex. IEF ETH Zurich</a:t>
                </a:r>
                <a:endParaRPr lang="en-FR" sz="1200" dirty="0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91E701-344F-0E5A-E2AA-A93557D54DAF}"/>
              </a:ext>
            </a:extLst>
          </p:cNvPr>
          <p:cNvGrpSpPr/>
          <p:nvPr/>
        </p:nvGrpSpPr>
        <p:grpSpPr>
          <a:xfrm>
            <a:off x="8087262" y="2306342"/>
            <a:ext cx="2123538" cy="1067833"/>
            <a:chOff x="8201562" y="2598442"/>
            <a:chExt cx="2123538" cy="106783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82EE63-F49D-69B2-7BCC-575B76B6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2313" y="2651718"/>
              <a:ext cx="2028909" cy="95495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00B530E-3667-EEBB-30F5-3679D1EC67BA}"/>
                </a:ext>
              </a:extLst>
            </p:cNvPr>
            <p:cNvSpPr txBox="1"/>
            <p:nvPr/>
          </p:nvSpPr>
          <p:spPr>
            <a:xfrm>
              <a:off x="8201562" y="2598442"/>
              <a:ext cx="202354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LHCb</a:t>
              </a:r>
              <a:r>
                <a:rPr lang="en-US" sz="12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generic DAQ board</a:t>
              </a:r>
              <a:endParaRPr lang="en-FR" sz="12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21A8CCC-7BF4-3004-FC90-1048B728EC8C}"/>
                </a:ext>
              </a:extLst>
            </p:cNvPr>
            <p:cNvSpPr txBox="1"/>
            <p:nvPr/>
          </p:nvSpPr>
          <p:spPr>
            <a:xfrm>
              <a:off x="9585863" y="3358498"/>
              <a:ext cx="7392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CPPM</a:t>
              </a:r>
              <a:endParaRPr lang="en-FR" sz="1400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8F98596E-9771-0FE3-4429-D966343E09E2}"/>
              </a:ext>
            </a:extLst>
          </p:cNvPr>
          <p:cNvSpPr/>
          <p:nvPr/>
        </p:nvSpPr>
        <p:spPr>
          <a:xfrm>
            <a:off x="261092" y="230400"/>
            <a:ext cx="11669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Data acquisition and selection scheme, a challenge at FCC-</a:t>
            </a:r>
            <a:r>
              <a:rPr lang="en-US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D37DD6-563F-176C-0A26-FF605CC98045}"/>
              </a:ext>
            </a:extLst>
          </p:cNvPr>
          <p:cNvSpPr txBox="1"/>
          <p:nvPr/>
        </p:nvSpPr>
        <p:spPr>
          <a:xfrm>
            <a:off x="4505061" y="6182121"/>
            <a:ext cx="14662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IRFU/CEA &amp; LETI</a:t>
            </a:r>
            <a:endParaRPr lang="en-FR" sz="1200" dirty="0">
              <a:solidFill>
                <a:schemeClr val="bg1"/>
              </a:solidFill>
            </a:endParaRPr>
          </a:p>
        </p:txBody>
      </p:sp>
      <p:sp>
        <p:nvSpPr>
          <p:cNvPr id="55" name="Slide Number Placeholder 1">
            <a:extLst>
              <a:ext uri="{FF2B5EF4-FFF2-40B4-BE49-F238E27FC236}">
                <a16:creationId xmlns:a16="http://schemas.microsoft.com/office/drawing/2014/main" id="{D903BDB7-D6AD-6E33-E199-F7EB6E42109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164136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03">
            <a:extLst>
              <a:ext uri="{FF2B5EF4-FFF2-40B4-BE49-F238E27FC236}">
                <a16:creationId xmlns:a16="http://schemas.microsoft.com/office/drawing/2014/main" id="{CD07C237-CBEF-9110-54F2-0C1924A4E962}"/>
              </a:ext>
            </a:extLst>
          </p:cNvPr>
          <p:cNvSpPr/>
          <p:nvPr/>
        </p:nvSpPr>
        <p:spPr>
          <a:xfrm>
            <a:off x="261092" y="230400"/>
            <a:ext cx="11669817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Off-line computing and software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FCC–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requirements will be similar to those of HL-LHC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benefiting from further progress in continuous process to minimize resources 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At FCC-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a factor O(x50) in data scale will need a new technical leap to contain costs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6A547F-129B-DBEF-15AE-AE8703D201D6}"/>
              </a:ext>
            </a:extLst>
          </p:cNvPr>
          <p:cNvSpPr txBox="1"/>
          <p:nvPr/>
        </p:nvSpPr>
        <p:spPr>
          <a:xfrm>
            <a:off x="494858" y="1914544"/>
            <a:ext cx="115081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Microprocessor clock frequency limits throughput of serial codes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034832-1D5C-A095-CE42-2375362CA172}"/>
              </a:ext>
            </a:extLst>
          </p:cNvPr>
          <p:cNvGrpSpPr/>
          <p:nvPr/>
        </p:nvGrpSpPr>
        <p:grpSpPr>
          <a:xfrm>
            <a:off x="8180039" y="4204845"/>
            <a:ext cx="3731345" cy="2220833"/>
            <a:chOff x="7152969" y="4460286"/>
            <a:chExt cx="3731345" cy="22208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593376-0D27-8197-1FB7-21F72DE9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2969" y="4460286"/>
              <a:ext cx="3731345" cy="2220833"/>
            </a:xfrm>
            <a:prstGeom prst="rect">
              <a:avLst/>
            </a:prstGeom>
            <a:gradFill>
              <a:gsLst>
                <a:gs pos="33000">
                  <a:schemeClr val="accent1">
                    <a:tint val="100000"/>
                    <a:shade val="100000"/>
                    <a:satMod val="130000"/>
                    <a:alpha val="49948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E92366-CC34-B4F5-C56B-206B2E353F5C}"/>
                </a:ext>
              </a:extLst>
            </p:cNvPr>
            <p:cNvSpPr txBox="1"/>
            <p:nvPr/>
          </p:nvSpPr>
          <p:spPr>
            <a:xfrm>
              <a:off x="7152969" y="4460286"/>
              <a:ext cx="3731345" cy="692497"/>
            </a:xfrm>
            <a:prstGeom prst="rect">
              <a:avLst/>
            </a:prstGeom>
            <a:solidFill>
              <a:schemeClr val="bg1">
                <a:lumMod val="95000"/>
                <a:alpha val="51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3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Jean </a:t>
              </a:r>
              <a:r>
                <a:rPr lang="en-US" sz="13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Zay</a:t>
              </a:r>
              <a:r>
                <a:rPr lang="en-US" sz="13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GENCI-IDRIS HPC 109</a:t>
              </a:r>
              <a:r>
                <a:rPr lang="en-US" sz="1300" baseline="30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th</a:t>
              </a:r>
              <a:r>
                <a:rPr lang="en-US" sz="13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world rank academic &amp; industrial research for HPC associated to IA, 1</a:t>
              </a:r>
              <a:r>
                <a:rPr lang="en-US" sz="1300" baseline="30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st </a:t>
              </a:r>
              <a:r>
                <a:rPr lang="en-US" sz="13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photonic co-processor</a:t>
              </a:r>
              <a:endParaRPr lang="en-FR" sz="13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C5ED5B-9866-6008-4A93-D0816F9AAA89}"/>
              </a:ext>
            </a:extLst>
          </p:cNvPr>
          <p:cNvSpPr txBox="1"/>
          <p:nvPr/>
        </p:nvSpPr>
        <p:spPr>
          <a:xfrm>
            <a:off x="488974" y="3494605"/>
            <a:ext cx="7975601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Multiple centers, with opportunistic computing at HPC 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and Cloud data management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	&gt; 10% of computing reached today at LHC with test of GPUs on-going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C42908-3766-4651-8B4E-A6EAC283C892}"/>
              </a:ext>
            </a:extLst>
          </p:cNvPr>
          <p:cNvGrpSpPr/>
          <p:nvPr/>
        </p:nvGrpSpPr>
        <p:grpSpPr>
          <a:xfrm>
            <a:off x="8317539" y="1757279"/>
            <a:ext cx="3570885" cy="2262919"/>
            <a:chOff x="8317539" y="1757279"/>
            <a:chExt cx="3570885" cy="22629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790695-81E6-C208-1410-1D84A0B32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7539" y="1757279"/>
              <a:ext cx="3570885" cy="226291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13A372-A43C-ED6F-89FD-03D81383547D}"/>
                </a:ext>
              </a:extLst>
            </p:cNvPr>
            <p:cNvSpPr txBox="1"/>
            <p:nvPr/>
          </p:nvSpPr>
          <p:spPr>
            <a:xfrm>
              <a:off x="8505691" y="1933484"/>
              <a:ext cx="7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>
                  <a:latin typeface="Avenir Next" panose="020B0503020202020204" pitchFamily="34" charset="0"/>
                  <a:hlinkClick r:id="rId5"/>
                </a:rPr>
                <a:t>K. Rupp</a:t>
              </a:r>
              <a:endParaRPr lang="en-FR" sz="12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4AD7125-E050-DC56-677E-8427C082B63F}"/>
              </a:ext>
            </a:extLst>
          </p:cNvPr>
          <p:cNvSpPr txBox="1"/>
          <p:nvPr/>
        </p:nvSpPr>
        <p:spPr>
          <a:xfrm>
            <a:off x="488974" y="4574379"/>
            <a:ext cx="76664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Migration has started with challenges to orchestrate use of different resources, automatize flows, adapt codes &amp; train users</a:t>
            </a:r>
          </a:p>
          <a:p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Other efforts, minimize number of data reconstruction,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reduce event size, improve algorithms performance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Other considerations, sustainability, minimize GHG emission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AF500-B018-DFDC-57BC-8BAB7982CAC0}"/>
              </a:ext>
            </a:extLst>
          </p:cNvPr>
          <p:cNvSpPr txBox="1"/>
          <p:nvPr/>
        </p:nvSpPr>
        <p:spPr>
          <a:xfrm>
            <a:off x="488974" y="2301805"/>
            <a:ext cx="7524726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Growth is now through: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Parallel processing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GPU well suited for ML, high throughput, less for data movements 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Opportunities FPGA, specialized proc. (ex. Tensor Processing Units for NN)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0FF372E3-7214-AB3A-1AEB-81E456ECFBA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0744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3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83FDBDA-E872-85FC-89C2-4040E7F851C7}"/>
              </a:ext>
            </a:extLst>
          </p:cNvPr>
          <p:cNvSpPr/>
          <p:nvPr/>
        </p:nvSpPr>
        <p:spPr>
          <a:xfrm>
            <a:off x="261091" y="230400"/>
            <a:ext cx="11669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Open data and analyses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D5DFB-EB5A-4EF0-C4FC-8B2EDE5E8CDE}"/>
              </a:ext>
            </a:extLst>
          </p:cNvPr>
          <p:cNvSpPr txBox="1"/>
          <p:nvPr/>
        </p:nvSpPr>
        <p:spPr>
          <a:xfrm>
            <a:off x="1153609" y="1016239"/>
            <a:ext cx="988478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Data are becoming pubic through the Data European Open Science Cloud (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/>
              </a:rPr>
              <a:t>EOSC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providing s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eamless access to individual researchers and citizens</a:t>
            </a:r>
          </a:p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The European Science Cluster of Astronomy &amp; Particle Physics ESFRI (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hlinkClick r:id="rId4"/>
              </a:rPr>
              <a:t>ESCAPE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)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stablishes infrastructure and data management in relation with EOSC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4EE47-F13E-55ED-9BB9-8C003B8F947D}"/>
              </a:ext>
            </a:extLst>
          </p:cNvPr>
          <p:cNvSpPr txBox="1"/>
          <p:nvPr/>
        </p:nvSpPr>
        <p:spPr>
          <a:xfrm>
            <a:off x="261091" y="2485513"/>
            <a:ext cx="11753431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Boosted Decision tree, Neural Network are used since beginning of LHC analyses O(10) years</a:t>
            </a:r>
          </a:p>
          <a:p>
            <a:pPr algn="ctr">
              <a:spcAft>
                <a:spcPts val="300"/>
              </a:spcAft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enabled gain of 50% to 100% for evidence of signals observed much earlier than anticipated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Deep NN now outperform NN, on-going work on ML (systematic uncertainties, parametrized…)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EC5AE-5375-8EBA-420D-D1C5DAB423F3}"/>
              </a:ext>
            </a:extLst>
          </p:cNvPr>
          <p:cNvSpPr txBox="1"/>
          <p:nvPr/>
        </p:nvSpPr>
        <p:spPr>
          <a:xfrm>
            <a:off x="550607" y="3716260"/>
            <a:ext cx="1109078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ML developments are entering all stages of data treatment exploring several versions of NN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ex. Generative Adversarial Network to generate set of shower patterns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ex. Recurrent/Convolution/Graph NN specific to physics object reconstruction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Implementation in FPGA for fast first level data selection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Ideas emerge to to implement ML in custom ASICs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73720-71BC-3D29-E1EA-436FCF30874F}"/>
              </a:ext>
            </a:extLst>
          </p:cNvPr>
          <p:cNvSpPr txBox="1"/>
          <p:nvPr/>
        </p:nvSpPr>
        <p:spPr>
          <a:xfrm>
            <a:off x="592413" y="5431755"/>
            <a:ext cx="1109078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ML experts can provide very efficient contributions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already experienced in Hackathons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39286AC-46E1-3534-5AF2-7B67979F9084}"/>
              </a:ext>
            </a:extLst>
          </p:cNvPr>
          <p:cNvSpPr txBox="1">
            <a:spLocks/>
          </p:cNvSpPr>
          <p:nvPr/>
        </p:nvSpPr>
        <p:spPr>
          <a:xfrm>
            <a:off x="10904237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6437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03">
            <a:extLst>
              <a:ext uri="{FF2B5EF4-FFF2-40B4-BE49-F238E27FC236}">
                <a16:creationId xmlns:a16="http://schemas.microsoft.com/office/drawing/2014/main" id="{CD07C237-CBEF-9110-54F2-0C1924A4E962}"/>
              </a:ext>
            </a:extLst>
          </p:cNvPr>
          <p:cNvSpPr/>
          <p:nvPr/>
        </p:nvSpPr>
        <p:spPr>
          <a:xfrm>
            <a:off x="261092" y="230400"/>
            <a:ext cx="1166981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Detector R&amp;D organization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Following approval of European Strategy for Particle Physics by the CERN Council in June 2020 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/>
              </a:rPr>
              <a:t>ECFA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prepared a detector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roadmap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approved by the CC in Dec.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B06E4-D89A-52D5-09DD-27AE7EA85C40}"/>
              </a:ext>
            </a:extLst>
          </p:cNvPr>
          <p:cNvSpPr txBox="1"/>
          <p:nvPr/>
        </p:nvSpPr>
        <p:spPr>
          <a:xfrm>
            <a:off x="261092" y="1565779"/>
            <a:ext cx="11669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Wide consultation of the community,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 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8 domains with working groups led to</a:t>
            </a:r>
            <a:r>
              <a:rPr lang="en-FR" dirty="0">
                <a:latin typeface="Avenir Next" panose="020B0503020202020204" pitchFamily="34" charset="0"/>
              </a:rPr>
              <a:t> </a:t>
            </a:r>
            <a:r>
              <a:rPr lang="en-GB" dirty="0">
                <a:latin typeface="Avenir Next" panose="020B0503020202020204" pitchFamily="34" charset="0"/>
              </a:rPr>
              <a:t>RD programs for future facilities</a:t>
            </a:r>
            <a:endParaRPr lang="en-FR" sz="1800" dirty="0">
              <a:latin typeface="Avenir Next" panose="020B0503020202020204" pitchFamily="34" charset="0"/>
            </a:endParaRP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9BAC2477-0805-2297-60A9-FE3688319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391" y="2039286"/>
            <a:ext cx="5929226" cy="23848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296AC8-1E65-F40B-FE22-E7A17968D7C7}"/>
              </a:ext>
            </a:extLst>
          </p:cNvPr>
          <p:cNvSpPr txBox="1"/>
          <p:nvPr/>
        </p:nvSpPr>
        <p:spPr>
          <a:xfrm>
            <a:off x="546603" y="4690975"/>
            <a:ext cx="108508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ECFA is now developing implementation building on previous RD collaboration’s model 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Coordination framework recognized by institutions 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Working Groups in all R&amp;D aspects with worldwide expertise (including outside HEP)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Relation/access to technology research foundation and industrial partners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Training and knowledge dissemination  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Relation to EU supported programs, </a:t>
            </a:r>
            <a:r>
              <a:rPr lang="en-US" dirty="0">
                <a:latin typeface="Avenir Next" panose="020B0503020202020204" pitchFamily="34" charset="0"/>
                <a:hlinkClick r:id="rId6"/>
              </a:rPr>
              <a:t>AIDAInnova</a:t>
            </a:r>
            <a:r>
              <a:rPr lang="en-US" dirty="0">
                <a:latin typeface="Avenir Next" panose="020B0503020202020204" pitchFamily="34" charset="0"/>
              </a:rPr>
              <a:t>, </a:t>
            </a:r>
            <a:r>
              <a:rPr lang="en-US" dirty="0">
                <a:latin typeface="Avenir Next" panose="020B0503020202020204" pitchFamily="34" charset="0"/>
                <a:hlinkClick r:id="rId7"/>
              </a:rPr>
              <a:t>ATTRACT</a:t>
            </a:r>
            <a:r>
              <a:rPr lang="en-US" dirty="0">
                <a:latin typeface="Avenir Next" panose="020B0503020202020204" pitchFamily="34" charset="0"/>
              </a:rPr>
              <a:t>… and to other regions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D0D11BA-060D-19CA-2B4A-DE5EF3B54C3C}"/>
              </a:ext>
            </a:extLst>
          </p:cNvPr>
          <p:cNvSpPr txBox="1">
            <a:spLocks/>
          </p:cNvSpPr>
          <p:nvPr/>
        </p:nvSpPr>
        <p:spPr>
          <a:xfrm>
            <a:off x="10904237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66795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C1FC37-B75C-86FD-9E35-10A14893ECC9}"/>
              </a:ext>
            </a:extLst>
          </p:cNvPr>
          <p:cNvSpPr txBox="1"/>
          <p:nvPr/>
        </p:nvSpPr>
        <p:spPr>
          <a:xfrm>
            <a:off x="304167" y="1774701"/>
            <a:ext cx="11583667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The FCC program is a unique opportunity to unveil mysteries of the universe 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Necessary instrumentation and data treatment progress are multi-disciplinary, 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well in line with society needs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We are calling on and contributing to the technical developments 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 other science and at industrial companies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Looking forward to new ideas and collaborators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we can offer an inspiring framework for young people, to bring 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or gain expertise in their preferred area, they can make a difference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Thank you for your interest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A2C6E78-00DD-73F4-E471-EA24A05A6BE2}"/>
              </a:ext>
            </a:extLst>
          </p:cNvPr>
          <p:cNvSpPr txBox="1">
            <a:spLocks/>
          </p:cNvSpPr>
          <p:nvPr/>
        </p:nvSpPr>
        <p:spPr>
          <a:xfrm>
            <a:off x="10904237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436482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95200" y="229196"/>
            <a:ext cx="1160492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Ideally data are reduced to sought signals and background 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of known physics process leading to a same final state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event reconstruction is a local and global complex process*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selection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is based on energy content and event topologies** 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apparatus efficiencies are corrected in analyses of datasets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75941B-8A2C-CE72-F28B-DC55AF125B4D}"/>
              </a:ext>
            </a:extLst>
          </p:cNvPr>
          <p:cNvGrpSpPr/>
          <p:nvPr/>
        </p:nvGrpSpPr>
        <p:grpSpPr>
          <a:xfrm>
            <a:off x="2450190" y="2220801"/>
            <a:ext cx="7367821" cy="3616437"/>
            <a:chOff x="2069059" y="2220136"/>
            <a:chExt cx="8253046" cy="3616437"/>
          </a:xfrm>
        </p:grpSpPr>
        <p:pic>
          <p:nvPicPr>
            <p:cNvPr id="13314" name="Picture 2" descr="Displays of collision events from the observation of top quark production  in association with a Z boson at CMS - CERN Document Server">
              <a:extLst>
                <a:ext uri="{FF2B5EF4-FFF2-40B4-BE49-F238E27FC236}">
                  <a16:creationId xmlns:a16="http://schemas.microsoft.com/office/drawing/2014/main" id="{52ABCCC6-48BB-8340-B1E4-164A181DEC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17" r="32308" b="8859"/>
            <a:stretch/>
          </p:blipFill>
          <p:spPr bwMode="auto">
            <a:xfrm>
              <a:off x="2069059" y="2220136"/>
              <a:ext cx="8253046" cy="3616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CCF542-4A70-FC4B-9477-CE69A93EAC85}"/>
                </a:ext>
              </a:extLst>
            </p:cNvPr>
            <p:cNvGrpSpPr/>
            <p:nvPr/>
          </p:nvGrpSpPr>
          <p:grpSpPr>
            <a:xfrm>
              <a:off x="2072845" y="2327618"/>
              <a:ext cx="2700868" cy="1605219"/>
              <a:chOff x="94292" y="3044908"/>
              <a:chExt cx="2700868" cy="160521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EC1DDAE-975F-5B4D-ABFF-69113D9CCCB3}"/>
                  </a:ext>
                </a:extLst>
              </p:cNvPr>
              <p:cNvGrpSpPr/>
              <p:nvPr/>
            </p:nvGrpSpPr>
            <p:grpSpPr>
              <a:xfrm>
                <a:off x="94292" y="3044908"/>
                <a:ext cx="2700868" cy="1605219"/>
                <a:chOff x="94292" y="3044908"/>
                <a:chExt cx="2700868" cy="1605219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6681B51-79CF-D04B-8592-6C3938BAC432}"/>
                    </a:ext>
                  </a:extLst>
                </p:cNvPr>
                <p:cNvSpPr/>
                <p:nvPr/>
              </p:nvSpPr>
              <p:spPr>
                <a:xfrm>
                  <a:off x="1665515" y="4311573"/>
                  <a:ext cx="808000" cy="338554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600" dirty="0" err="1">
                      <a:solidFill>
                        <a:srgbClr val="FF0000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μ</a:t>
                  </a:r>
                  <a:r>
                    <a:rPr lang="en-GB" sz="1600" dirty="0">
                      <a:solidFill>
                        <a:srgbClr val="FF0000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 + 𝜈</a:t>
                  </a:r>
                  <a:endParaRPr lang="en-US" sz="1600" dirty="0">
                    <a:solidFill>
                      <a:srgbClr val="FF0000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7" name="ZoneTexte 16">
                  <a:extLst>
                    <a:ext uri="{FF2B5EF4-FFF2-40B4-BE49-F238E27FC236}">
                      <a16:creationId xmlns:a16="http://schemas.microsoft.com/office/drawing/2014/main" id="{E9D26C6A-7510-F34C-B1FA-4C8021D53B89}"/>
                    </a:ext>
                  </a:extLst>
                </p:cNvPr>
                <p:cNvSpPr txBox="1"/>
                <p:nvPr/>
              </p:nvSpPr>
              <p:spPr>
                <a:xfrm>
                  <a:off x="94292" y="3044908"/>
                  <a:ext cx="2700868" cy="1384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F0000"/>
                      </a:solidFill>
                      <a:latin typeface="Avenir Next" panose="020B0503020202020204" pitchFamily="34" charset="0"/>
                    </a:rPr>
                    <a:t>ex. </a:t>
                  </a:r>
                  <a:r>
                    <a:rPr lang="en-GB" dirty="0" err="1">
                      <a:solidFill>
                        <a:srgbClr val="FF0000"/>
                      </a:solidFill>
                      <a:latin typeface="Avenir Next" panose="020B0503020202020204" pitchFamily="34" charset="0"/>
                    </a:rPr>
                    <a:t>t</a:t>
                  </a:r>
                  <a:r>
                    <a:rPr lang="en-GB" dirty="0" err="1">
                      <a:solidFill>
                        <a:srgbClr val="00B050"/>
                      </a:solidFill>
                      <a:latin typeface="Avenir Next" panose="020B0503020202020204" pitchFamily="34" charset="0"/>
                    </a:rPr>
                    <a:t>Z</a:t>
                  </a:r>
                  <a:r>
                    <a:rPr lang="en-GB" dirty="0" err="1">
                      <a:solidFill>
                        <a:schemeClr val="accent6"/>
                      </a:solidFill>
                      <a:latin typeface="Avenir Next" panose="020B0503020202020204" pitchFamily="34" charset="0"/>
                    </a:rPr>
                    <a:t>q</a:t>
                  </a:r>
                  <a:r>
                    <a:rPr lang="en-GB" dirty="0">
                      <a:solidFill>
                        <a:schemeClr val="bg1"/>
                      </a:solidFill>
                      <a:latin typeface="Avenir Next" panose="020B0503020202020204" pitchFamily="34" charset="0"/>
                    </a:rPr>
                    <a:t> candidate event </a:t>
                  </a:r>
                </a:p>
                <a:p>
                  <a:endParaRPr lang="en-GB" dirty="0">
                    <a:latin typeface="Avenir Next" panose="020B0503020202020204" pitchFamily="34" charset="0"/>
                  </a:endParaRPr>
                </a:p>
                <a:p>
                  <a:endParaRPr lang="en-GB" dirty="0">
                    <a:latin typeface="Avenir Next" panose="020B0503020202020204" pitchFamily="34" charset="0"/>
                  </a:endParaRPr>
                </a:p>
                <a:p>
                  <a:endParaRPr lang="en-GB" dirty="0">
                    <a:latin typeface="Avenir Next" panose="020B0503020202020204" pitchFamily="34" charset="0"/>
                    <a:sym typeface="Wingdings" pitchFamily="2" charset="2"/>
                  </a:endParaRPr>
                </a:p>
                <a:p>
                  <a:endParaRPr lang="en-GB" baseline="30000" dirty="0">
                    <a:latin typeface="Avenir Next" panose="020B0503020202020204" pitchFamily="34" charset="0"/>
                    <a:sym typeface="Wingdings" pitchFamily="2" charset="2"/>
                  </a:endParaRP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7F2C87C8-1DDB-1849-8118-68221E18FA8A}"/>
                    </a:ext>
                  </a:extLst>
                </p:cNvPr>
                <p:cNvCxnSpPr/>
                <p:nvPr/>
              </p:nvCxnSpPr>
              <p:spPr>
                <a:xfrm>
                  <a:off x="914649" y="3641556"/>
                  <a:ext cx="288758" cy="0"/>
                </a:xfrm>
                <a:prstGeom prst="straightConnector1">
                  <a:avLst/>
                </a:prstGeom>
                <a:ln w="12700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14424DF-AE5D-9541-9F0C-A4E9AE85C4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4591" y="3408218"/>
                  <a:ext cx="0" cy="466676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9BF55A1E-C0D8-1C4D-9797-435DC42B72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4333" y="3874894"/>
                  <a:ext cx="409024" cy="0"/>
                </a:xfrm>
                <a:prstGeom prst="straightConnector1">
                  <a:avLst/>
                </a:prstGeom>
                <a:ln w="12700">
                  <a:solidFill>
                    <a:srgbClr val="00B05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4831F85-F43B-8B48-9814-968E2096D3AC}"/>
                    </a:ext>
                  </a:extLst>
                </p:cNvPr>
                <p:cNvSpPr txBox="1"/>
                <p:nvPr/>
              </p:nvSpPr>
              <p:spPr>
                <a:xfrm>
                  <a:off x="1235441" y="3440848"/>
                  <a:ext cx="52256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dirty="0">
                      <a:solidFill>
                        <a:schemeClr val="accent6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jet 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426B973-0094-BB47-8FBA-C705B63CA79F}"/>
                    </a:ext>
                  </a:extLst>
                </p:cNvPr>
                <p:cNvSpPr txBox="1"/>
                <p:nvPr/>
              </p:nvSpPr>
              <p:spPr>
                <a:xfrm>
                  <a:off x="1235441" y="3669902"/>
                  <a:ext cx="69095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dirty="0" err="1">
                      <a:solidFill>
                        <a:srgbClr val="00B050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e</a:t>
                  </a:r>
                  <a:r>
                    <a:rPr lang="en-GB" baseline="30000" dirty="0" err="1">
                      <a:solidFill>
                        <a:srgbClr val="00B050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+</a:t>
                  </a:r>
                  <a:r>
                    <a:rPr lang="en-GB" dirty="0" err="1">
                      <a:solidFill>
                        <a:srgbClr val="00B050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e</a:t>
                  </a:r>
                  <a:r>
                    <a:rPr lang="en-GB" baseline="30000" dirty="0">
                      <a:solidFill>
                        <a:srgbClr val="00B050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- </a:t>
                  </a:r>
                  <a:endParaRPr lang="en-FR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92C669C-604F-A74A-AEA6-80FA29BDD6D9}"/>
                    </a:ext>
                  </a:extLst>
                </p:cNvPr>
                <p:cNvSpPr txBox="1"/>
                <p:nvPr/>
              </p:nvSpPr>
              <p:spPr>
                <a:xfrm>
                  <a:off x="1235441" y="3996734"/>
                  <a:ext cx="14025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dirty="0">
                      <a:solidFill>
                        <a:srgbClr val="FF0000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W + </a:t>
                  </a:r>
                  <a:r>
                    <a:rPr lang="en-GB" dirty="0">
                      <a:solidFill>
                        <a:schemeClr val="accent6"/>
                      </a:solidFill>
                      <a:latin typeface="Avenir Next" panose="020B0503020202020204" pitchFamily="34" charset="0"/>
                      <a:sym typeface="Wingdings" pitchFamily="2" charset="2"/>
                    </a:rPr>
                    <a:t>b-jet</a:t>
                  </a:r>
                  <a:endParaRPr lang="en-FR" dirty="0">
                    <a:solidFill>
                      <a:schemeClr val="accent6"/>
                    </a:solidFill>
                  </a:endParaRP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D807370-E180-9A40-8F37-08896DF270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0263" y="3408218"/>
                  <a:ext cx="0" cy="77318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8D357466-3A19-E14E-BBA6-6CF14009C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0004" y="4181400"/>
                  <a:ext cx="553353" cy="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1E0D0E2-4155-AB43-BECD-7137768EFA44}"/>
                    </a:ext>
                  </a:extLst>
                </p:cNvPr>
                <p:cNvCxnSpPr/>
                <p:nvPr/>
              </p:nvCxnSpPr>
              <p:spPr>
                <a:xfrm>
                  <a:off x="1431954" y="4297387"/>
                  <a:ext cx="0" cy="1800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0BE16CD-2403-8F40-BE56-364F1DC25E2F}"/>
                    </a:ext>
                  </a:extLst>
                </p:cNvPr>
                <p:cNvCxnSpPr/>
                <p:nvPr/>
              </p:nvCxnSpPr>
              <p:spPr>
                <a:xfrm>
                  <a:off x="1431696" y="4485752"/>
                  <a:ext cx="288758" cy="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08C484C-9A94-B44B-834F-D6499E29C1EE}"/>
                  </a:ext>
                </a:extLst>
              </p:cNvPr>
              <p:cNvCxnSpPr/>
              <p:nvPr/>
            </p:nvCxnSpPr>
            <p:spPr>
              <a:xfrm>
                <a:off x="918504" y="3408218"/>
                <a:ext cx="0" cy="233338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4881829-C0BB-EC4C-A1FB-1CBE0421F03C}"/>
              </a:ext>
            </a:extLst>
          </p:cNvPr>
          <p:cNvSpPr/>
          <p:nvPr/>
        </p:nvSpPr>
        <p:spPr>
          <a:xfrm>
            <a:off x="-2284" y="6163222"/>
            <a:ext cx="1172322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Forming 1) particle hits in layers: channel calibration and clustering, and 2) physics objects: all hits combined to form trajectories of identified particles associated to a same collision with calibrated parameters</a:t>
            </a:r>
          </a:p>
          <a:p>
            <a:r>
              <a:rPr lang="en-US" sz="1400" i="1" dirty="0">
                <a:latin typeface="Avenir Next" panose="020B0503020202020204" pitchFamily="34" charset="0"/>
              </a:rPr>
              <a:t>** a fast pre-selection can be performed at data taking (online), full precision is eventually used for final physics analysis selection (offline)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F68CEC4B-E1AA-9C41-4068-46414F2D1C19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5905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C59410-5C29-0C42-6340-810A5518F9D0}"/>
              </a:ext>
            </a:extLst>
          </p:cNvPr>
          <p:cNvGrpSpPr/>
          <p:nvPr/>
        </p:nvGrpSpPr>
        <p:grpSpPr>
          <a:xfrm>
            <a:off x="-12000" y="1384341"/>
            <a:ext cx="12204000" cy="4089319"/>
            <a:chOff x="-12000" y="1709781"/>
            <a:chExt cx="12204000" cy="40893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B98ADD-BC57-044A-BD51-23EF53847311}"/>
                </a:ext>
              </a:extLst>
            </p:cNvPr>
            <p:cNvGrpSpPr/>
            <p:nvPr/>
          </p:nvGrpSpPr>
          <p:grpSpPr>
            <a:xfrm>
              <a:off x="-12000" y="1709781"/>
              <a:ext cx="12204000" cy="3258086"/>
              <a:chOff x="-12000" y="1384125"/>
              <a:chExt cx="12204000" cy="325808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32706" y="1384125"/>
                <a:ext cx="1111458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LHC detectors can be visited at CERN</a:t>
                </a:r>
              </a:p>
              <a:p>
                <a:pPr algn="ctr"/>
                <a:r>
                  <a:rPr lang="en-US" sz="16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here in open configurations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9" name="Groupe 4">
                <a:extLst>
                  <a:ext uri="{FF2B5EF4-FFF2-40B4-BE49-F238E27FC236}">
                    <a16:creationId xmlns:a16="http://schemas.microsoft.com/office/drawing/2014/main" id="{6FD1AE44-5274-5E43-B3FB-E3E65D17D0DC}"/>
                  </a:ext>
                </a:extLst>
              </p:cNvPr>
              <p:cNvGrpSpPr/>
              <p:nvPr/>
            </p:nvGrpSpPr>
            <p:grpSpPr>
              <a:xfrm>
                <a:off x="-12000" y="2215358"/>
                <a:ext cx="12204000" cy="2426853"/>
                <a:chOff x="-21979" y="1563617"/>
                <a:chExt cx="12204000" cy="2426853"/>
              </a:xfrm>
            </p:grpSpPr>
            <p:grpSp>
              <p:nvGrpSpPr>
                <p:cNvPr id="10" name="Groupe 5">
                  <a:extLst>
                    <a:ext uri="{FF2B5EF4-FFF2-40B4-BE49-F238E27FC236}">
                      <a16:creationId xmlns:a16="http://schemas.microsoft.com/office/drawing/2014/main" id="{76854D76-F128-CC4C-8CB9-B9576F1E6711}"/>
                    </a:ext>
                  </a:extLst>
                </p:cNvPr>
                <p:cNvGrpSpPr/>
                <p:nvPr/>
              </p:nvGrpSpPr>
              <p:grpSpPr>
                <a:xfrm>
                  <a:off x="-21979" y="1563617"/>
                  <a:ext cx="12204000" cy="2426853"/>
                  <a:chOff x="27883" y="1149273"/>
                  <a:chExt cx="12101512" cy="2426853"/>
                </a:xfrm>
              </p:grpSpPr>
              <p:pic>
                <p:nvPicPr>
                  <p:cNvPr id="16" name="0805017_02-A4-at-144-dpi.jpg">
                    <a:extLst>
                      <a:ext uri="{FF2B5EF4-FFF2-40B4-BE49-F238E27FC236}">
                        <a16:creationId xmlns:a16="http://schemas.microsoft.com/office/drawing/2014/main" id="{EBFC1E07-F340-4A41-AF84-2F10C9059C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7883" y="1149273"/>
                    <a:ext cx="3028950" cy="2426853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pic>
                <p:nvPicPr>
                  <p:cNvPr id="17" name="Picture 4" descr="PastedGraphic-2.pdf">
                    <a:extLst>
                      <a:ext uri="{FF2B5EF4-FFF2-40B4-BE49-F238E27FC236}">
                        <a16:creationId xmlns:a16="http://schemas.microsoft.com/office/drawing/2014/main" id="{5462B868-C2E0-CF48-B709-B6A3263433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42545" y="1149273"/>
                    <a:ext cx="3028950" cy="2426853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2" descr="Résultat de recherche d'images pour &quot;lhcb detector&quot;">
                    <a:extLst>
                      <a:ext uri="{FF2B5EF4-FFF2-40B4-BE49-F238E27FC236}">
                        <a16:creationId xmlns:a16="http://schemas.microsoft.com/office/drawing/2014/main" id="{9B1B8C8E-916D-434D-950F-EDA9B5049F2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71495" y="1149273"/>
                    <a:ext cx="3028950" cy="242685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" name="Picture 4" descr="Image associée">
                    <a:extLst>
                      <a:ext uri="{FF2B5EF4-FFF2-40B4-BE49-F238E27FC236}">
                        <a16:creationId xmlns:a16="http://schemas.microsoft.com/office/drawing/2014/main" id="{62FA015F-E3B4-CC4F-AE0B-94F2FE80CB5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100445" y="1149273"/>
                    <a:ext cx="3028950" cy="242685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1" name="ZoneTexte 6">
                  <a:extLst>
                    <a:ext uri="{FF2B5EF4-FFF2-40B4-BE49-F238E27FC236}">
                      <a16:creationId xmlns:a16="http://schemas.microsoft.com/office/drawing/2014/main" id="{21BDFAA0-52CE-AC42-A739-41F0073AF1DB}"/>
                    </a:ext>
                  </a:extLst>
                </p:cNvPr>
                <p:cNvSpPr txBox="1"/>
                <p:nvPr/>
              </p:nvSpPr>
              <p:spPr>
                <a:xfrm>
                  <a:off x="2334" y="3635426"/>
                  <a:ext cx="7975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bg1"/>
                      </a:solidFill>
                      <a:latin typeface="Avenir Next" panose="020B0503020202020204" pitchFamily="34" charset="0"/>
                      <a:hlinkClick r:id="rId7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ATLAS</a:t>
                  </a:r>
                  <a:endParaRPr lang="fr-FR" sz="1600" dirty="0">
                    <a:solidFill>
                      <a:schemeClr val="bg1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3" name="ZoneTexte 8">
                  <a:extLst>
                    <a:ext uri="{FF2B5EF4-FFF2-40B4-BE49-F238E27FC236}">
                      <a16:creationId xmlns:a16="http://schemas.microsoft.com/office/drawing/2014/main" id="{0F897A0F-7BEA-724B-B7FA-3DFBA3C05001}"/>
                    </a:ext>
                  </a:extLst>
                </p:cNvPr>
                <p:cNvSpPr txBox="1"/>
                <p:nvPr/>
              </p:nvSpPr>
              <p:spPr>
                <a:xfrm>
                  <a:off x="3089892" y="3635426"/>
                  <a:ext cx="62869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bg1"/>
                      </a:solidFill>
                      <a:latin typeface="Avenir Next" panose="020B0503020202020204" pitchFamily="34" charset="0"/>
                      <a:hlinkClick r:id="rId8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CMS</a:t>
                  </a:r>
                  <a:endParaRPr lang="fr-FR" sz="1600" dirty="0">
                    <a:solidFill>
                      <a:schemeClr val="bg1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4" name="ZoneTexte 9">
                  <a:extLst>
                    <a:ext uri="{FF2B5EF4-FFF2-40B4-BE49-F238E27FC236}">
                      <a16:creationId xmlns:a16="http://schemas.microsoft.com/office/drawing/2014/main" id="{8035C7FD-92EF-C64C-95BE-3B2F7CE9568F}"/>
                    </a:ext>
                  </a:extLst>
                </p:cNvPr>
                <p:cNvSpPr txBox="1"/>
                <p:nvPr/>
              </p:nvSpPr>
              <p:spPr>
                <a:xfrm>
                  <a:off x="6127503" y="3635426"/>
                  <a:ext cx="7152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 err="1">
                      <a:solidFill>
                        <a:schemeClr val="bg1"/>
                      </a:solidFill>
                      <a:latin typeface="Avenir Next" panose="020B0503020202020204" pitchFamily="34" charset="0"/>
                      <a:hlinkClick r:id="rId9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LHCb</a:t>
                  </a:r>
                  <a:endParaRPr lang="fr-FR" sz="1600" dirty="0">
                    <a:solidFill>
                      <a:schemeClr val="bg1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5" name="ZoneTexte 10">
                  <a:extLst>
                    <a:ext uri="{FF2B5EF4-FFF2-40B4-BE49-F238E27FC236}">
                      <a16:creationId xmlns:a16="http://schemas.microsoft.com/office/drawing/2014/main" id="{FDF5CAB1-58EE-D64D-A61F-8A7699FD1198}"/>
                    </a:ext>
                  </a:extLst>
                </p:cNvPr>
                <p:cNvSpPr txBox="1"/>
                <p:nvPr/>
              </p:nvSpPr>
              <p:spPr>
                <a:xfrm>
                  <a:off x="9141706" y="3635426"/>
                  <a:ext cx="7553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bg1"/>
                      </a:solidFill>
                      <a:latin typeface="Avenir Next" panose="020B0503020202020204" pitchFamily="34" charset="0"/>
                      <a:hlinkClick r:id="rId10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ALICE</a:t>
                  </a:r>
                  <a:endParaRPr lang="fr-FR" sz="1600" dirty="0">
                    <a:solidFill>
                      <a:schemeClr val="bg1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2642C-C147-92AD-80F4-00748E95D095}"/>
                </a:ext>
              </a:extLst>
            </p:cNvPr>
            <p:cNvSpPr txBox="1"/>
            <p:nvPr/>
          </p:nvSpPr>
          <p:spPr>
            <a:xfrm>
              <a:off x="393701" y="5091214"/>
              <a:ext cx="113792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Illustrations in the following are mostly taken from these detectors </a:t>
              </a:r>
            </a:p>
            <a:p>
              <a:pPr algn="ctr"/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or State of the Art developments</a:t>
              </a:r>
            </a:p>
          </p:txBody>
        </p:sp>
      </p:grp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21FE8BCE-A177-EF75-5DEC-188F6E9FA78F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683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93536" y="581020"/>
            <a:ext cx="11604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Timeline of the FCC program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6DB6C4-D4D3-ABC1-4024-1424A32B03CD}"/>
              </a:ext>
            </a:extLst>
          </p:cNvPr>
          <p:cNvSpPr txBox="1"/>
          <p:nvPr/>
        </p:nvSpPr>
        <p:spPr>
          <a:xfrm>
            <a:off x="852060" y="5550953"/>
            <a:ext cx="10010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Experiment upgrades for the High Luminosity LHC are stepping stones toward FCC detectors*</a:t>
            </a:r>
          </a:p>
          <a:p>
            <a:r>
              <a:rPr lang="en-GB" dirty="0">
                <a:latin typeface="Avenir Next" panose="020B0503020202020204" pitchFamily="34" charset="0"/>
              </a:rPr>
              <a:t>T</a:t>
            </a:r>
            <a:r>
              <a:rPr lang="en-FR" dirty="0">
                <a:latin typeface="Avenir Next" panose="020B0503020202020204" pitchFamily="34" charset="0"/>
              </a:rPr>
              <a:t>echnology progress over &gt; 20 years of R&amp;D by FCC-hh are hardly predictable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2DE44C-DBF9-9945-5EA0-713E8EC20745}"/>
              </a:ext>
            </a:extLst>
          </p:cNvPr>
          <p:cNvSpPr/>
          <p:nvPr/>
        </p:nvSpPr>
        <p:spPr>
          <a:xfrm>
            <a:off x="-2284" y="6575894"/>
            <a:ext cx="1105356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During long shutdowns of the accelerator: in 2026-28 and 2033-34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FFAA26-541D-5816-D053-6ED282F1035B}"/>
              </a:ext>
            </a:extLst>
          </p:cNvPr>
          <p:cNvGrpSpPr/>
          <p:nvPr/>
        </p:nvGrpSpPr>
        <p:grpSpPr>
          <a:xfrm>
            <a:off x="874094" y="1487057"/>
            <a:ext cx="11411593" cy="3951112"/>
            <a:chOff x="874094" y="1546432"/>
            <a:chExt cx="11411593" cy="395111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FAABC15-C25D-85B2-E1ED-316ECC4D9D95}"/>
                </a:ext>
              </a:extLst>
            </p:cNvPr>
            <p:cNvGrpSpPr/>
            <p:nvPr/>
          </p:nvGrpSpPr>
          <p:grpSpPr>
            <a:xfrm>
              <a:off x="874094" y="1546432"/>
              <a:ext cx="10568504" cy="3951112"/>
              <a:chOff x="874094" y="1606592"/>
              <a:chExt cx="10568504" cy="3951112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0206F1C-31C9-5D15-FCF6-60068C8A1C93}"/>
                  </a:ext>
                </a:extLst>
              </p:cNvPr>
              <p:cNvGrpSpPr/>
              <p:nvPr/>
            </p:nvGrpSpPr>
            <p:grpSpPr>
              <a:xfrm>
                <a:off x="874094" y="1606592"/>
                <a:ext cx="10568504" cy="3951112"/>
                <a:chOff x="874094" y="1606592"/>
                <a:chExt cx="10568504" cy="3951112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C19CE170-AB2A-BB29-1A1E-7517BB4D2ABA}"/>
                    </a:ext>
                  </a:extLst>
                </p:cNvPr>
                <p:cNvGrpSpPr/>
                <p:nvPr/>
              </p:nvGrpSpPr>
              <p:grpSpPr>
                <a:xfrm>
                  <a:off x="874094" y="1606592"/>
                  <a:ext cx="10568504" cy="3951112"/>
                  <a:chOff x="874094" y="1558464"/>
                  <a:chExt cx="10568504" cy="3951112"/>
                </a:xfrm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572E76FE-3C26-C3D1-081C-FA20F88E35C8}"/>
                      </a:ext>
                    </a:extLst>
                  </p:cNvPr>
                  <p:cNvGrpSpPr/>
                  <p:nvPr/>
                </p:nvGrpSpPr>
                <p:grpSpPr>
                  <a:xfrm>
                    <a:off x="874094" y="1558464"/>
                    <a:ext cx="10568504" cy="3951112"/>
                    <a:chOff x="482774" y="1606953"/>
                    <a:chExt cx="11226451" cy="3951112"/>
                  </a:xfrm>
                </p:grpSpPr>
                <p:grpSp>
                  <p:nvGrpSpPr>
                    <p:cNvPr id="63" name="Group 62">
                      <a:extLst>
                        <a:ext uri="{FF2B5EF4-FFF2-40B4-BE49-F238E27FC236}">
                          <a16:creationId xmlns:a16="http://schemas.microsoft.com/office/drawing/2014/main" id="{1D87C5D8-25E1-D048-489D-D30F36C1F2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2774" y="1606953"/>
                      <a:ext cx="11226451" cy="3951112"/>
                      <a:chOff x="482774" y="1328661"/>
                      <a:chExt cx="11226451" cy="3951112"/>
                    </a:xfrm>
                  </p:grpSpPr>
                  <p:grpSp>
                    <p:nvGrpSpPr>
                      <p:cNvPr id="67" name="Group 66">
                        <a:extLst>
                          <a:ext uri="{FF2B5EF4-FFF2-40B4-BE49-F238E27FC236}">
                            <a16:creationId xmlns:a16="http://schemas.microsoft.com/office/drawing/2014/main" id="{6194F930-B828-D88D-A622-B01A052AE6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2774" y="1925832"/>
                        <a:ext cx="11226451" cy="3353941"/>
                        <a:chOff x="482774" y="1741492"/>
                        <a:chExt cx="11226451" cy="3353941"/>
                      </a:xfrm>
                    </p:grpSpPr>
                    <p:pic>
                      <p:nvPicPr>
                        <p:cNvPr id="72" name="Picture 5" descr="Diagram, timeline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219228DE-2083-DB74-E338-55440B6ED6AE}"/>
                            </a:ext>
                          </a:extLst>
                        </p:cNvPr>
                        <p:cNvPicPr preferRelativeResize="0">
                          <a:picLocks noChangeAspect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9875"/>
                        <a:stretch/>
                      </p:blipFill>
                      <p:spPr bwMode="auto">
                        <a:xfrm>
                          <a:off x="482774" y="1741492"/>
                          <a:ext cx="11226451" cy="335394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73" name="Rounded Rectangle 72">
                          <a:extLst>
                            <a:ext uri="{FF2B5EF4-FFF2-40B4-BE49-F238E27FC236}">
                              <a16:creationId xmlns:a16="http://schemas.microsoft.com/office/drawing/2014/main" id="{EDF473CB-BAD4-41D9-D6A7-7BC6F8DC2584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5295909" y="2070558"/>
                          <a:ext cx="338824" cy="184160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2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FR" sz="13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4" name="TextBox 73">
                          <a:extLst>
                            <a:ext uri="{FF2B5EF4-FFF2-40B4-BE49-F238E27FC236}">
                              <a16:creationId xmlns:a16="http://schemas.microsoft.com/office/drawing/2014/main" id="{384AC975-D7AF-7655-A617-CD207D90F4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234615" y="2014524"/>
                          <a:ext cx="4408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:r>
                            <a:rPr lang="en-FR" sz="1200" dirty="0">
                              <a:solidFill>
                                <a:schemeClr val="tx2"/>
                              </a:solidFill>
                            </a:rPr>
                            <a:t>18</a:t>
                          </a:r>
                        </a:p>
                      </p:txBody>
                    </p:sp>
                  </p:grpSp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04C8AB97-F6B7-4185-D3A9-851CFEF4A2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0228" y="1374266"/>
                        <a:ext cx="1410259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final system </a:t>
                        </a:r>
                      </a:p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engineering</a:t>
                        </a:r>
                        <a:endParaRPr lang="en-FR" sz="1600" dirty="0">
                          <a:latin typeface="Avenir Next" panose="020B0503020202020204" pitchFamily="34" charset="0"/>
                        </a:endParaRPr>
                      </a:p>
                    </p:txBody>
                  </p:sp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F45FAC00-5412-3EFA-C164-B1608FBC5E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8221" y="1328661"/>
                        <a:ext cx="2035185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t</a:t>
                        </a:r>
                        <a:r>
                          <a:rPr lang="en-FR" sz="1600" dirty="0">
                            <a:latin typeface="Avenir Next" panose="020B0503020202020204" pitchFamily="34" charset="0"/>
                          </a:rPr>
                          <a:t>echnologies R&amp;D</a:t>
                        </a:r>
                      </a:p>
                      <a:p>
                        <a:r>
                          <a:rPr lang="en-FR" sz="1600" dirty="0">
                            <a:latin typeface="Avenir Next" panose="020B0503020202020204" pitchFamily="34" charset="0"/>
                          </a:rPr>
                          <a:t>conceptual design</a:t>
                        </a:r>
                      </a:p>
                    </p:txBody>
                  </p:sp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A77499E6-A541-00A4-F6FA-D4A2598D6AF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43408" y="1852666"/>
                        <a:ext cx="81965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Instal. </a:t>
                        </a:r>
                      </a:p>
                    </p:txBody>
                  </p:sp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58847D16-32FA-01FE-27B3-5701059DB91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95557" y="1839945"/>
                        <a:ext cx="1453700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production</a:t>
                        </a:r>
                        <a:endParaRPr lang="en-FR" sz="1600" dirty="0"/>
                      </a:p>
                    </p:txBody>
                  </p:sp>
                </p:grpSp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775A1E80-7F8D-C7FB-4283-B064CFBDF7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64010" y="1902098"/>
                      <a:ext cx="307246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600" dirty="0">
                          <a:latin typeface="Avenir Next" panose="020B0503020202020204" pitchFamily="34" charset="0"/>
                        </a:rPr>
                        <a:t>FCC-</a:t>
                      </a:r>
                      <a:r>
                        <a:rPr lang="en-GB" sz="1600" dirty="0" err="1">
                          <a:latin typeface="Avenir Next" panose="020B0503020202020204" pitchFamily="34" charset="0"/>
                        </a:rPr>
                        <a:t>ee</a:t>
                      </a:r>
                      <a:r>
                        <a:rPr lang="en-GB" sz="1600" dirty="0">
                          <a:latin typeface="Avenir Next" panose="020B0503020202020204" pitchFamily="34" charset="0"/>
                        </a:rPr>
                        <a:t> detector preparation</a:t>
                      </a:r>
                      <a:endParaRPr lang="en-FR" sz="1600" dirty="0">
                        <a:latin typeface="Avenir Next" panose="020B0503020202020204" pitchFamily="34" charset="0"/>
                      </a:endParaRPr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45B5753D-54F1-F59B-C5F6-160E91C2A5AB}"/>
                      </a:ext>
                    </a:extLst>
                  </p:cNvPr>
                  <p:cNvSpPr/>
                  <p:nvPr/>
                </p:nvSpPr>
                <p:spPr>
                  <a:xfrm>
                    <a:off x="874094" y="2454443"/>
                    <a:ext cx="5490611" cy="2406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</p:grp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C2D50B10-C9AE-2ADA-1821-DD8A868D4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6966" y="2286529"/>
                  <a:ext cx="0" cy="2463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C4E4A15B-002D-21ED-5A1F-977A9B6829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1958" y="1908241"/>
                  <a:ext cx="0" cy="62458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CF3F6350-69F9-DC8D-C3C1-0314B0BD8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4444" y="1933936"/>
                  <a:ext cx="0" cy="598893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Right Brace 57">
                  <a:extLst>
                    <a:ext uri="{FF2B5EF4-FFF2-40B4-BE49-F238E27FC236}">
                      <a16:creationId xmlns:a16="http://schemas.microsoft.com/office/drawing/2014/main" id="{E89E61A8-F235-FEF4-B469-0D31D08A2933}"/>
                    </a:ext>
                  </a:extLst>
                </p:cNvPr>
                <p:cNvSpPr/>
                <p:nvPr/>
              </p:nvSpPr>
              <p:spPr>
                <a:xfrm>
                  <a:off x="6273455" y="1665160"/>
                  <a:ext cx="184666" cy="817455"/>
                </a:xfrm>
                <a:prstGeom prst="rightBrac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89033B5-6F9D-76F0-03B0-A05E6A161688}"/>
                  </a:ext>
                </a:extLst>
              </p:cNvPr>
              <p:cNvSpPr txBox="1"/>
              <p:nvPr/>
            </p:nvSpPr>
            <p:spPr>
              <a:xfrm>
                <a:off x="935342" y="2508676"/>
                <a:ext cx="63521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2021</a:t>
                </a:r>
                <a:endParaRPr lang="en-FR" sz="1400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4AE5541-2E17-EB0A-1DFB-9A1A7B991094}"/>
                  </a:ext>
                </a:extLst>
              </p:cNvPr>
              <p:cNvSpPr txBox="1"/>
              <p:nvPr/>
            </p:nvSpPr>
            <p:spPr>
              <a:xfrm>
                <a:off x="2426291" y="2508676"/>
                <a:ext cx="92885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2026-27</a:t>
                </a:r>
                <a:endParaRPr lang="en-FR" sz="1400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63E300F-AD11-DEA6-C892-36D1CD9A80F8}"/>
                  </a:ext>
                </a:extLst>
              </p:cNvPr>
              <p:cNvSpPr txBox="1"/>
              <p:nvPr/>
            </p:nvSpPr>
            <p:spPr>
              <a:xfrm>
                <a:off x="4220387" y="2508676"/>
                <a:ext cx="6352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2035</a:t>
                </a:r>
                <a:endParaRPr lang="en-FR" sz="14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2636C6E-C7B0-48AE-26E1-C4CFFBD3628B}"/>
                  </a:ext>
                </a:extLst>
              </p:cNvPr>
              <p:cNvSpPr txBox="1"/>
              <p:nvPr/>
            </p:nvSpPr>
            <p:spPr>
              <a:xfrm>
                <a:off x="5493332" y="2518047"/>
                <a:ext cx="92884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2043-45</a:t>
                </a:r>
                <a:endParaRPr lang="en-FR" sz="1400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5A5CED-E68D-D2C9-E1DC-2338262D8861}"/>
                  </a:ext>
                </a:extLst>
              </p:cNvPr>
              <p:cNvSpPr txBox="1"/>
              <p:nvPr/>
            </p:nvSpPr>
            <p:spPr>
              <a:xfrm>
                <a:off x="3714683" y="2505885"/>
                <a:ext cx="63521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2032</a:t>
                </a:r>
                <a:endParaRPr lang="en-FR" sz="1400" dirty="0"/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7E3BA40-B7E0-B666-C0BD-32783FBF04DF}"/>
                </a:ext>
              </a:extLst>
            </p:cNvPr>
            <p:cNvCxnSpPr>
              <a:cxnSpLocks/>
            </p:cNvCxnSpPr>
            <p:nvPr/>
          </p:nvCxnSpPr>
          <p:spPr>
            <a:xfrm>
              <a:off x="5539446" y="2226369"/>
              <a:ext cx="0" cy="2463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58B280-3D0F-0BB1-745E-C1F05C0B1D2B}"/>
                </a:ext>
              </a:extLst>
            </p:cNvPr>
            <p:cNvSpPr txBox="1"/>
            <p:nvPr/>
          </p:nvSpPr>
          <p:spPr>
            <a:xfrm>
              <a:off x="12100956" y="165067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FR" dirty="0"/>
            </a:p>
          </p:txBody>
        </p:sp>
      </p:grp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4C1704C7-7F53-5506-97DF-1FBD5D96DA8E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3981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568146" y="412002"/>
            <a:ext cx="11503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 Next" panose="020B0503020202020204" pitchFamily="34" charset="0"/>
                <a:sym typeface="Wingdings"/>
              </a:rPr>
              <a:t> 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7802A19D-9468-F440-BCF5-8DE346781584}"/>
              </a:ext>
            </a:extLst>
          </p:cNvPr>
          <p:cNvSpPr/>
          <p:nvPr/>
        </p:nvSpPr>
        <p:spPr>
          <a:xfrm>
            <a:off x="920329" y="672596"/>
            <a:ext cx="10340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US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detectors uncertainties should be brought to the statistical level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This requires unprecedented measurement precision 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 all components of each system, altogether, and in metrology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beam energy O(10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-6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), luminosity O(10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-4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), detector acceptance O(10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-5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), B-field to O(10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6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4FDE0526-A31F-ADA5-47EE-87E893B23926}"/>
              </a:ext>
            </a:extLst>
          </p:cNvPr>
          <p:cNvSpPr/>
          <p:nvPr/>
        </p:nvSpPr>
        <p:spPr>
          <a:xfrm>
            <a:off x="920329" y="2394034"/>
            <a:ext cx="1034023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US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detectors will have to cope with unprecedented collision rate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30 GHz - &lt;1000&gt;/ bunch crossing every 25 ns, and O(10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 x LHC irradiation levels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It will require similar features as for precision in FCC-</a:t>
            </a:r>
            <a:r>
              <a:rPr lang="en-US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detectors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plus new paradigm of 4D measurements with time precision &lt; 10 </a:t>
            </a:r>
            <a:r>
              <a:rPr lang="en-US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ps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to separate collisions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It will demand on-detector processing for data reduction and new range of transfer bandwidths  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New materials will be needed in several systems for radiation tolerance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B3E28C-C7D2-F411-363F-C4D444816648}"/>
              </a:ext>
            </a:extLst>
          </p:cNvPr>
          <p:cNvGrpSpPr/>
          <p:nvPr/>
        </p:nvGrpSpPr>
        <p:grpSpPr>
          <a:xfrm>
            <a:off x="920330" y="4383663"/>
            <a:ext cx="10340232" cy="1915972"/>
            <a:chOff x="920330" y="4492042"/>
            <a:chExt cx="10340232" cy="191597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151A393-41CF-556B-4B3A-827B10B3B158}"/>
                </a:ext>
              </a:extLst>
            </p:cNvPr>
            <p:cNvGrpSpPr/>
            <p:nvPr/>
          </p:nvGrpSpPr>
          <p:grpSpPr>
            <a:xfrm>
              <a:off x="920330" y="4492042"/>
              <a:ext cx="10340232" cy="1915972"/>
              <a:chOff x="1095631" y="4334357"/>
              <a:chExt cx="9896708" cy="1469708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AFBF7B27-CA63-1D3A-E3E8-4BB753C90E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52" t="30615" r="19533" b="29742"/>
              <a:stretch/>
            </p:blipFill>
            <p:spPr>
              <a:xfrm>
                <a:off x="1095631" y="4341091"/>
                <a:ext cx="4865497" cy="1462974"/>
              </a:xfrm>
              <a:prstGeom prst="rect">
                <a:avLst/>
              </a:prstGeom>
              <a:effectLst/>
            </p:spPr>
          </p:pic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1FA7AC89-6A5C-4054-9EF1-6F837A1F04C1}"/>
                  </a:ext>
                </a:extLst>
              </p:cNvPr>
              <p:cNvSpPr txBox="1"/>
              <p:nvPr/>
            </p:nvSpPr>
            <p:spPr>
              <a:xfrm>
                <a:off x="2907684" y="4351568"/>
                <a:ext cx="12626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3D tracking</a:t>
                </a:r>
              </a:p>
            </p:txBody>
          </p:sp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72F8D8FE-AA89-CC3C-1229-893EE4496B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77" t="29308" r="19353" b="31268"/>
              <a:stretch/>
            </p:blipFill>
            <p:spPr>
              <a:xfrm>
                <a:off x="6126843" y="4334357"/>
                <a:ext cx="4865496" cy="1462974"/>
              </a:xfrm>
              <a:prstGeom prst="rect">
                <a:avLst/>
              </a:prstGeom>
              <a:effectLst/>
            </p:spPr>
          </p:pic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CDFD8018-5FA2-FEF9-9FBB-8E8036B19444}"/>
                  </a:ext>
                </a:extLst>
              </p:cNvPr>
              <p:cNvSpPr txBox="1"/>
              <p:nvPr/>
            </p:nvSpPr>
            <p:spPr>
              <a:xfrm>
                <a:off x="7928265" y="4357691"/>
                <a:ext cx="12626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4D tracking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83CA2F-400E-7493-DCB5-77300191D2B8}"/>
                </a:ext>
              </a:extLst>
            </p:cNvPr>
            <p:cNvSpPr txBox="1"/>
            <p:nvPr/>
          </p:nvSpPr>
          <p:spPr>
            <a:xfrm>
              <a:off x="920330" y="6088511"/>
              <a:ext cx="50835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FCC-</a:t>
              </a:r>
              <a:r>
                <a:rPr lang="en-US" sz="1400" i="1" dirty="0" err="1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hh</a:t>
              </a:r>
              <a:r>
                <a:rPr lang="en-US" sz="1400" i="1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collisions are separated by &lt;170&gt; </a:t>
              </a:r>
              <a:r>
                <a:rPr lang="en-US" sz="1400" i="1" dirty="0" err="1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μm</a:t>
              </a:r>
              <a:r>
                <a:rPr lang="en-US" sz="1400" i="1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and &lt;0.5&gt; </a:t>
              </a:r>
              <a:r>
                <a:rPr lang="en-US" sz="1400" i="1" dirty="0" err="1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ps</a:t>
              </a:r>
              <a:r>
                <a:rPr lang="en-US" sz="1400" i="1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</a:t>
              </a:r>
              <a:endParaRPr lang="en-FR" sz="1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3EE7211-B0DD-8C4E-9317-FD13C37AFD92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368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1D496CB-B62E-D87C-9474-97CEA0E50D09}"/>
              </a:ext>
            </a:extLst>
          </p:cNvPr>
          <p:cNvGrpSpPr/>
          <p:nvPr/>
        </p:nvGrpSpPr>
        <p:grpSpPr>
          <a:xfrm>
            <a:off x="407534" y="2533253"/>
            <a:ext cx="6117786" cy="3085828"/>
            <a:chOff x="407534" y="2841186"/>
            <a:chExt cx="6117786" cy="3085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4C9C396-ABAF-BC40-F6FF-882AF4E350C4}"/>
                </a:ext>
              </a:extLst>
            </p:cNvPr>
            <p:cNvGrpSpPr/>
            <p:nvPr/>
          </p:nvGrpSpPr>
          <p:grpSpPr>
            <a:xfrm>
              <a:off x="407534" y="2841186"/>
              <a:ext cx="6117786" cy="3085828"/>
              <a:chOff x="407534" y="2841186"/>
              <a:chExt cx="6117786" cy="308582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6529AFA-9EEA-AABF-9949-B51D049EEF77}"/>
                  </a:ext>
                </a:extLst>
              </p:cNvPr>
              <p:cNvGrpSpPr/>
              <p:nvPr/>
            </p:nvGrpSpPr>
            <p:grpSpPr>
              <a:xfrm>
                <a:off x="407534" y="2841186"/>
                <a:ext cx="6117786" cy="3085828"/>
                <a:chOff x="407534" y="2644670"/>
                <a:chExt cx="6117786" cy="3085828"/>
              </a:xfrm>
            </p:grpSpPr>
            <p:pic>
              <p:nvPicPr>
                <p:cNvPr id="33" name="Image 42">
                  <a:extLst>
                    <a:ext uri="{FF2B5EF4-FFF2-40B4-BE49-F238E27FC236}">
                      <a16:creationId xmlns:a16="http://schemas.microsoft.com/office/drawing/2014/main" id="{95113A45-2F8D-895E-1D54-CE3E79F8B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63573" y="3200399"/>
                  <a:ext cx="2361747" cy="2530099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121E0141-8FD4-3C86-9FDB-E2CF4D8F53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9547" t="6305" r="17319" b="-856"/>
                <a:stretch/>
              </p:blipFill>
              <p:spPr>
                <a:xfrm>
                  <a:off x="1391944" y="3371553"/>
                  <a:ext cx="2405421" cy="2189728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31F4878-552A-C5E8-E0B6-122C3B821D74}"/>
                    </a:ext>
                  </a:extLst>
                </p:cNvPr>
                <p:cNvSpPr txBox="1"/>
                <p:nvPr/>
              </p:nvSpPr>
              <p:spPr>
                <a:xfrm>
                  <a:off x="407534" y="2644670"/>
                  <a:ext cx="457443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dirty="0">
                      <a:solidFill>
                        <a:srgbClr val="00B0F0"/>
                      </a:solidFill>
                      <a:latin typeface="Avenir Next" panose="020B0503020202020204" pitchFamily="34" charset="0"/>
                    </a:rPr>
                    <a:t>Solid State Devices tracker,</a:t>
                  </a:r>
                  <a:r>
                    <a:rPr lang="en-FR" sz="1600" dirty="0">
                      <a:solidFill>
                        <a:srgbClr val="00B0F0"/>
                      </a:solidFill>
                      <a:latin typeface="Avenir Next" panose="020B0503020202020204" pitchFamily="34" charset="0"/>
                    </a:rPr>
                    <a:t> </a:t>
                  </a:r>
                  <a:r>
                    <a:rPr lang="en-FR" sz="1600" dirty="0">
                      <a:latin typeface="Avenir Next" panose="020B0503020202020204" pitchFamily="34" charset="0"/>
                    </a:rPr>
                    <a:t>O(10) layers </a:t>
                  </a:r>
                </a:p>
                <a:p>
                  <a:pPr algn="ctr"/>
                  <a:r>
                    <a:rPr lang="en-GB" sz="1600" dirty="0">
                      <a:latin typeface="Avenir Next" panose="020B0503020202020204" pitchFamily="34" charset="0"/>
                    </a:rPr>
                    <a:t>b</a:t>
                  </a:r>
                  <a:r>
                    <a:rPr lang="en-FR" sz="1600" dirty="0">
                      <a:latin typeface="Avenir Next" panose="020B0503020202020204" pitchFamily="34" charset="0"/>
                    </a:rPr>
                    <a:t>est accuracy &lt; 10 μm, not most tansparent</a:t>
                  </a:r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5956D24A-BDAF-3E95-E4F7-11ED1FBD88DE}"/>
                    </a:ext>
                  </a:extLst>
                </p:cNvPr>
                <p:cNvCxnSpPr>
                  <a:cxnSpLocks/>
                  <a:stCxn id="59" idx="3"/>
                </p:cNvCxnSpPr>
                <p:nvPr/>
              </p:nvCxnSpPr>
              <p:spPr>
                <a:xfrm flipV="1">
                  <a:off x="3797365" y="4041216"/>
                  <a:ext cx="836026" cy="425201"/>
                </a:xfrm>
                <a:prstGeom prst="straightConnector1">
                  <a:avLst/>
                </a:prstGeom>
                <a:ln w="9525">
                  <a:solidFill>
                    <a:srgbClr val="00B05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41766364-0CDC-C408-72E5-FD77AAD731C8}"/>
                    </a:ext>
                  </a:extLst>
                </p:cNvPr>
                <p:cNvCxnSpPr>
                  <a:cxnSpLocks/>
                  <a:stCxn id="59" idx="3"/>
                </p:cNvCxnSpPr>
                <p:nvPr/>
              </p:nvCxnSpPr>
              <p:spPr>
                <a:xfrm>
                  <a:off x="3797365" y="4466417"/>
                  <a:ext cx="620602" cy="1053987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B50E3724-6AC2-6CA6-69A6-1A527A454838}"/>
                    </a:ext>
                  </a:extLst>
                </p:cNvPr>
                <p:cNvCxnSpPr>
                  <a:cxnSpLocks/>
                  <a:stCxn id="59" idx="3"/>
                </p:cNvCxnSpPr>
                <p:nvPr/>
              </p:nvCxnSpPr>
              <p:spPr>
                <a:xfrm flipV="1">
                  <a:off x="3797365" y="3425604"/>
                  <a:ext cx="591449" cy="1040813"/>
                </a:xfrm>
                <a:prstGeom prst="straightConnector1">
                  <a:avLst/>
                </a:prstGeom>
                <a:ln w="9525">
                  <a:solidFill>
                    <a:srgbClr val="00B0F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22D191D-397E-CF52-532F-8A2B01A4AC7B}"/>
                  </a:ext>
                </a:extLst>
              </p:cNvPr>
              <p:cNvSpPr txBox="1"/>
              <p:nvPr/>
            </p:nvSpPr>
            <p:spPr>
              <a:xfrm>
                <a:off x="1341144" y="3532553"/>
                <a:ext cx="156431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ALICE inner tracker</a:t>
                </a:r>
                <a:endParaRPr lang="en-FR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7765F2-E00E-456C-69CF-0C802A891775}"/>
                </a:ext>
              </a:extLst>
            </p:cNvPr>
            <p:cNvSpPr txBox="1"/>
            <p:nvPr/>
          </p:nvSpPr>
          <p:spPr>
            <a:xfrm rot="3570355">
              <a:off x="3548456" y="4991429"/>
              <a:ext cx="12538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200" dirty="0">
                  <a:solidFill>
                    <a:srgbClr val="FF0000"/>
                  </a:solidFill>
                  <a:latin typeface="Avenir Next" panose="020B0503020202020204" pitchFamily="34" charset="0"/>
                </a:rPr>
                <a:t>Vertex detector </a:t>
              </a:r>
              <a:endParaRPr lang="en-FR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D6E8D5C-D098-D569-449F-4BA0897E5FAC}"/>
              </a:ext>
            </a:extLst>
          </p:cNvPr>
          <p:cNvSpPr/>
          <p:nvPr/>
        </p:nvSpPr>
        <p:spPr>
          <a:xfrm>
            <a:off x="407534" y="366549"/>
            <a:ext cx="11376932" cy="11772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FCC-</a:t>
            </a:r>
            <a:r>
              <a:rPr lang="en-US" sz="2400" dirty="0" err="1">
                <a:latin typeface="Avenir Next" panose="020B0503020202020204" pitchFamily="34" charset="0"/>
              </a:rPr>
              <a:t>ee</a:t>
            </a:r>
            <a:r>
              <a:rPr lang="en-US" sz="2400" dirty="0">
                <a:latin typeface="Avenir Next" panose="020B0503020202020204" pitchFamily="34" charset="0"/>
              </a:rPr>
              <a:t> tracking must measure particle origin (Vertex Detector) with </a:t>
            </a:r>
          </a:p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</a:rPr>
              <a:t>O(1) </a:t>
            </a:r>
            <a:r>
              <a:rPr lang="en-US" sz="2400" dirty="0" err="1">
                <a:latin typeface="Avenir Next" panose="020B0503020202020204" pitchFamily="34" charset="0"/>
              </a:rPr>
              <a:t>μm</a:t>
            </a:r>
            <a:r>
              <a:rPr lang="en-US" sz="2400" dirty="0">
                <a:latin typeface="Avenir Next" panose="020B0503020202020204" pitchFamily="34" charset="0"/>
              </a:rPr>
              <a:t> precision &amp; transverse momenta (Central Tracker)</a:t>
            </a:r>
            <a:r>
              <a:rPr lang="en-US" sz="2400" baseline="30000" dirty="0">
                <a:latin typeface="Avenir Next" panose="020B0503020202020204" pitchFamily="34" charset="0"/>
              </a:rPr>
              <a:t> </a:t>
            </a:r>
            <a:r>
              <a:rPr lang="en-US" sz="2400" dirty="0">
                <a:latin typeface="Avenir Next" panose="020B0503020202020204" pitchFamily="34" charset="0"/>
              </a:rPr>
              <a:t>to O(10</a:t>
            </a:r>
            <a:r>
              <a:rPr lang="en-US" sz="2400" baseline="30000" dirty="0">
                <a:latin typeface="Avenir Next" panose="020B0503020202020204" pitchFamily="34" charset="0"/>
              </a:rPr>
              <a:t>-5) </a:t>
            </a:r>
            <a:r>
              <a:rPr lang="en-US" sz="2400" dirty="0">
                <a:latin typeface="Avenir Next" panose="020B0503020202020204" pitchFamily="34" charset="0"/>
              </a:rPr>
              <a:t>/GeV 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A challenge for hit position precision and for transparency of the overall system*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B3F283-B24C-7DA3-7CA2-77BFF175E955}"/>
              </a:ext>
            </a:extLst>
          </p:cNvPr>
          <p:cNvSpPr txBox="1"/>
          <p:nvPr/>
        </p:nvSpPr>
        <p:spPr>
          <a:xfrm>
            <a:off x="-1" y="6578232"/>
            <a:ext cx="121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 To minimize multiple scattering energy loss and interactions in crossed materials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8B9DA0-F30B-BC8B-C39D-D95AE2923A49}"/>
              </a:ext>
            </a:extLst>
          </p:cNvPr>
          <p:cNvSpPr txBox="1"/>
          <p:nvPr/>
        </p:nvSpPr>
        <p:spPr>
          <a:xfrm>
            <a:off x="1855848" y="1749432"/>
            <a:ext cx="8480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Two conceptual designs and 3 technology options can be considered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17A0A8-C9BD-F459-D0EE-19FFF3D687A0}"/>
              </a:ext>
            </a:extLst>
          </p:cNvPr>
          <p:cNvGrpSpPr/>
          <p:nvPr/>
        </p:nvGrpSpPr>
        <p:grpSpPr>
          <a:xfrm>
            <a:off x="4335810" y="2287031"/>
            <a:ext cx="7408893" cy="3170479"/>
            <a:chOff x="4335810" y="2607664"/>
            <a:chExt cx="7408893" cy="31704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79C608C-4368-E573-BD96-90DDEDEE788A}"/>
                </a:ext>
              </a:extLst>
            </p:cNvPr>
            <p:cNvGrpSpPr/>
            <p:nvPr/>
          </p:nvGrpSpPr>
          <p:grpSpPr>
            <a:xfrm>
              <a:off x="4335810" y="2607664"/>
              <a:ext cx="7408893" cy="3170479"/>
              <a:chOff x="4335810" y="2594964"/>
              <a:chExt cx="7408893" cy="317047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78D1FD0-0221-995B-9794-2CBF4FEBBDF4}"/>
                  </a:ext>
                </a:extLst>
              </p:cNvPr>
              <p:cNvGrpSpPr/>
              <p:nvPr/>
            </p:nvGrpSpPr>
            <p:grpSpPr>
              <a:xfrm>
                <a:off x="4335810" y="2594964"/>
                <a:ext cx="7408893" cy="3143555"/>
                <a:chOff x="4411670" y="2392704"/>
                <a:chExt cx="7408893" cy="3143555"/>
              </a:xfrm>
            </p:grpSpPr>
            <p:pic>
              <p:nvPicPr>
                <p:cNvPr id="19" name="Image 4">
                  <a:extLst>
                    <a:ext uri="{FF2B5EF4-FFF2-40B4-BE49-F238E27FC236}">
                      <a16:creationId xmlns:a16="http://schemas.microsoft.com/office/drawing/2014/main" id="{91CD0046-4F9D-ECF9-F48D-A582F1960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15142" y="3342198"/>
                  <a:ext cx="2405421" cy="2189727"/>
                </a:xfrm>
                <a:prstGeom prst="rect">
                  <a:avLst/>
                </a:prstGeom>
              </p:spPr>
            </p:pic>
            <p:pic>
              <p:nvPicPr>
                <p:cNvPr id="20" name="Image 32">
                  <a:extLst>
                    <a:ext uri="{FF2B5EF4-FFF2-40B4-BE49-F238E27FC236}">
                      <a16:creationId xmlns:a16="http://schemas.microsoft.com/office/drawing/2014/main" id="{C002A87D-9B02-3958-26D8-34E105E06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087" t="23573" r="40449" b="22316"/>
                <a:stretch/>
              </p:blipFill>
              <p:spPr>
                <a:xfrm>
                  <a:off x="6885418" y="3347366"/>
                  <a:ext cx="2389635" cy="2188893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7D8CAF8-F2D1-0550-81C4-B9EB7E9704CE}"/>
                    </a:ext>
                  </a:extLst>
                </p:cNvPr>
                <p:cNvSpPr txBox="1"/>
                <p:nvPr/>
              </p:nvSpPr>
              <p:spPr>
                <a:xfrm>
                  <a:off x="7285897" y="2392704"/>
                  <a:ext cx="452338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dirty="0">
                      <a:solidFill>
                        <a:srgbClr val="00B0F0"/>
                      </a:solidFill>
                      <a:latin typeface="Avenir Next" panose="020B0503020202020204" pitchFamily="34" charset="0"/>
                    </a:rPr>
                    <a:t>Solid State Detectors </a:t>
                  </a:r>
                  <a:r>
                    <a:rPr lang="en-GB" sz="1600" dirty="0">
                      <a:solidFill>
                        <a:srgbClr val="002060"/>
                      </a:solidFill>
                      <a:latin typeface="Avenir Next" panose="020B0503020202020204" pitchFamily="34" charset="0"/>
                    </a:rPr>
                    <a:t>surrounding </a:t>
                  </a:r>
                  <a:r>
                    <a:rPr lang="en-GB" sz="1600" dirty="0">
                      <a:solidFill>
                        <a:schemeClr val="tx2"/>
                      </a:solidFill>
                      <a:latin typeface="Avenir Next" panose="020B0503020202020204" pitchFamily="34" charset="0"/>
                    </a:rPr>
                    <a:t>Central Gas Detector: Drift or Time Projection Chamber   </a:t>
                  </a:r>
                  <a:endParaRPr lang="en-FR" sz="1600" dirty="0">
                    <a:solidFill>
                      <a:schemeClr val="tx2"/>
                    </a:solidFill>
                    <a:latin typeface="Avenir Next" panose="020B0503020202020204" pitchFamily="34" charset="0"/>
                  </a:endParaRPr>
                </a:p>
                <a:p>
                  <a:pPr algn="ctr"/>
                  <a:r>
                    <a:rPr lang="en-GB" sz="1600" dirty="0">
                      <a:latin typeface="Avenir Next" panose="020B0503020202020204" pitchFamily="34" charset="0"/>
                    </a:rPr>
                    <a:t>O(100) points at O(100) </a:t>
                  </a:r>
                  <a:r>
                    <a:rPr lang="en-FR" sz="1600" dirty="0">
                      <a:latin typeface="Avenir Next" panose="020B0503020202020204" pitchFamily="34" charset="0"/>
                    </a:rPr>
                    <a:t>μm,</a:t>
                  </a:r>
                  <a:r>
                    <a:rPr lang="en-GB" sz="1600" dirty="0">
                      <a:latin typeface="Avenir Next" panose="020B0503020202020204" pitchFamily="34" charset="0"/>
                    </a:rPr>
                    <a:t> best transparency</a:t>
                  </a:r>
                  <a:endParaRPr lang="en-FR" sz="1600" dirty="0">
                    <a:latin typeface="Avenir Next" panose="020B0503020202020204" pitchFamily="34" charset="0"/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A47995F7-8570-7B94-0B46-9AF9D9C89614}"/>
                    </a:ext>
                  </a:extLst>
                </p:cNvPr>
                <p:cNvGrpSpPr/>
                <p:nvPr/>
              </p:nvGrpSpPr>
              <p:grpSpPr>
                <a:xfrm>
                  <a:off x="4411670" y="3374331"/>
                  <a:ext cx="1995532" cy="2068904"/>
                  <a:chOff x="4411670" y="3374331"/>
                  <a:chExt cx="1995532" cy="2068904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98973698-5B39-70E4-E950-0A8BF9B86405}"/>
                      </a:ext>
                    </a:extLst>
                  </p:cNvPr>
                  <p:cNvSpPr/>
                  <p:nvPr/>
                </p:nvSpPr>
                <p:spPr>
                  <a:xfrm>
                    <a:off x="4437897" y="3448543"/>
                    <a:ext cx="1870805" cy="1646186"/>
                  </a:xfrm>
                  <a:prstGeom prst="rect">
                    <a:avLst/>
                  </a:prstGeom>
                  <a:noFill/>
                  <a:ln w="28575">
                    <a:solidFill>
                      <a:srgbClr val="005FA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2" name="Connecteur droit 40">
                    <a:extLst>
                      <a:ext uri="{FF2B5EF4-FFF2-40B4-BE49-F238E27FC236}">
                        <a16:creationId xmlns:a16="http://schemas.microsoft.com/office/drawing/2014/main" id="{9495F69E-D3DD-EC36-12A5-706377237A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17967" y="3410379"/>
                    <a:ext cx="1977244" cy="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necteur droit 36">
                    <a:extLst>
                      <a:ext uri="{FF2B5EF4-FFF2-40B4-BE49-F238E27FC236}">
                        <a16:creationId xmlns:a16="http://schemas.microsoft.com/office/drawing/2014/main" id="{58EE6663-3B3A-F3F1-6A8B-4AC6D0B530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57785" y="3446427"/>
                    <a:ext cx="0" cy="1646186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onnecteur droit 41">
                    <a:extLst>
                      <a:ext uri="{FF2B5EF4-FFF2-40B4-BE49-F238E27FC236}">
                        <a16:creationId xmlns:a16="http://schemas.microsoft.com/office/drawing/2014/main" id="{D1DBE170-81D8-E783-5243-E314D27DB1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11670" y="5144769"/>
                    <a:ext cx="1977244" cy="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1116ECF8-7A99-36E3-A661-F8440FA36B47}"/>
                      </a:ext>
                    </a:extLst>
                  </p:cNvPr>
                  <p:cNvGrpSpPr/>
                  <p:nvPr/>
                </p:nvGrpSpPr>
                <p:grpSpPr>
                  <a:xfrm>
                    <a:off x="4411670" y="3374331"/>
                    <a:ext cx="1995532" cy="2068904"/>
                    <a:chOff x="4340790" y="3374331"/>
                    <a:chExt cx="1995532" cy="2068904"/>
                  </a:xfrm>
                </p:grpSpPr>
                <p:cxnSp>
                  <p:nvCxnSpPr>
                    <p:cNvPr id="67" name="Connecteur droit 41">
                      <a:extLst>
                        <a:ext uri="{FF2B5EF4-FFF2-40B4-BE49-F238E27FC236}">
                          <a16:creationId xmlns:a16="http://schemas.microsoft.com/office/drawing/2014/main" id="{0BDC9DA6-1E5E-5F03-7A43-88C4F62DC1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351199" y="3374331"/>
                      <a:ext cx="1977244" cy="0"/>
                    </a:xfrm>
                    <a:prstGeom prst="line">
                      <a:avLst/>
                    </a:prstGeom>
                    <a:ln>
                      <a:solidFill>
                        <a:srgbClr val="00B0F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Connecteur droit 37">
                      <a:extLst>
                        <a:ext uri="{FF2B5EF4-FFF2-40B4-BE49-F238E27FC236}">
                          <a16:creationId xmlns:a16="http://schemas.microsoft.com/office/drawing/2014/main" id="{B718BBD8-630F-318B-3574-6E7FF4146A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36322" y="3446427"/>
                      <a:ext cx="0" cy="1646186"/>
                    </a:xfrm>
                    <a:prstGeom prst="line">
                      <a:avLst/>
                    </a:prstGeom>
                    <a:ln>
                      <a:solidFill>
                        <a:srgbClr val="00B0F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Connecteur droit 41">
                      <a:extLst>
                        <a:ext uri="{FF2B5EF4-FFF2-40B4-BE49-F238E27FC236}">
                          <a16:creationId xmlns:a16="http://schemas.microsoft.com/office/drawing/2014/main" id="{F0DB6B06-8509-A084-E56C-BA658C5EF3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340790" y="5189425"/>
                      <a:ext cx="1977244" cy="0"/>
                    </a:xfrm>
                    <a:prstGeom prst="line">
                      <a:avLst/>
                    </a:prstGeom>
                    <a:ln>
                      <a:solidFill>
                        <a:srgbClr val="00B0F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Connecteur droit 46">
                      <a:extLst>
                        <a:ext uri="{FF2B5EF4-FFF2-40B4-BE49-F238E27FC236}">
                          <a16:creationId xmlns:a16="http://schemas.microsoft.com/office/drawing/2014/main" id="{A41EA738-05D4-3F6B-9485-2D9FB7C203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683168" y="5209617"/>
                      <a:ext cx="0" cy="233618"/>
                    </a:xfrm>
                    <a:prstGeom prst="line">
                      <a:avLst/>
                    </a:prstGeom>
                    <a:ln>
                      <a:solidFill>
                        <a:srgbClr val="00B0F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Connecteur droit 48">
                      <a:extLst>
                        <a:ext uri="{FF2B5EF4-FFF2-40B4-BE49-F238E27FC236}">
                          <a16:creationId xmlns:a16="http://schemas.microsoft.com/office/drawing/2014/main" id="{4FA7E7A7-C8BC-3503-58C4-F5B84A795A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02722" y="5209617"/>
                      <a:ext cx="0" cy="126167"/>
                    </a:xfrm>
                    <a:prstGeom prst="line">
                      <a:avLst/>
                    </a:prstGeom>
                    <a:ln>
                      <a:solidFill>
                        <a:srgbClr val="00B0F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BC076D6F-4B5C-1881-22DB-F3F07C00DB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04638" y="4379763"/>
                  <a:ext cx="579828" cy="0"/>
                </a:xfrm>
                <a:prstGeom prst="straightConnector1">
                  <a:avLst/>
                </a:prstGeom>
                <a:ln w="9525">
                  <a:solidFill>
                    <a:srgbClr val="0070C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630536-D3DD-D6FC-09BB-0E0F0E8BBCB3}"/>
                  </a:ext>
                </a:extLst>
              </p:cNvPr>
              <p:cNvSpPr txBox="1"/>
              <p:nvPr/>
            </p:nvSpPr>
            <p:spPr>
              <a:xfrm>
                <a:off x="6785456" y="5488444"/>
                <a:ext cx="96154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M</a:t>
                </a:r>
                <a:r>
                  <a:rPr lang="en-GB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e</a:t>
                </a:r>
                <a:r>
                  <a:rPr lang="en-FR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g-II DC</a:t>
                </a:r>
                <a:endParaRPr lang="en-F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D7A307D-1AB1-C0FD-767D-EC4D5553F130}"/>
                  </a:ext>
                </a:extLst>
              </p:cNvPr>
              <p:cNvSpPr txBox="1"/>
              <p:nvPr/>
            </p:nvSpPr>
            <p:spPr>
              <a:xfrm>
                <a:off x="9301182" y="3544458"/>
                <a:ext cx="96154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sz="1200" dirty="0">
                    <a:latin typeface="Avenir Next" panose="020B0503020202020204" pitchFamily="34" charset="0"/>
                  </a:rPr>
                  <a:t>ALICE TPC</a:t>
                </a:r>
                <a:endParaRPr lang="en-FR" sz="1200" dirty="0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FC67E1A-AD18-7D7F-DE57-A04BBE2DA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6145" y="4007133"/>
              <a:ext cx="432461" cy="594438"/>
            </a:xfrm>
            <a:prstGeom prst="straightConnector1">
              <a:avLst/>
            </a:prstGeom>
            <a:ln w="9525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896A4370-6081-B775-0F74-9E8825657163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274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5AE2B1-88E1-EACE-B660-DD146F403EAB}"/>
              </a:ext>
            </a:extLst>
          </p:cNvPr>
          <p:cNvSpPr/>
          <p:nvPr/>
        </p:nvSpPr>
        <p:spPr>
          <a:xfrm>
            <a:off x="261091" y="230400"/>
            <a:ext cx="116698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US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Avenir Next" panose="020B0503020202020204" pitchFamily="34" charset="0"/>
              </a:rPr>
              <a:t>e/π/K/p identification must cover O[1,&gt;50] GeV/c 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not yet achieved in a single system, the range reached depends on measurement precision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46EB6-6E53-220D-7FDA-7976C6FDEF57}"/>
              </a:ext>
            </a:extLst>
          </p:cNvPr>
          <p:cNvSpPr txBox="1"/>
          <p:nvPr/>
        </p:nvSpPr>
        <p:spPr>
          <a:xfrm>
            <a:off x="7997868" y="1673129"/>
            <a:ext cx="3641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Ring Image Cherenkov </a:t>
            </a:r>
          </a:p>
          <a:p>
            <a:pPr algn="r"/>
            <a:r>
              <a:rPr lang="en-US" sz="1600" dirty="0">
                <a:latin typeface="Avenir Next" panose="020B0503020202020204" pitchFamily="34" charset="0"/>
              </a:rPr>
              <a:t>O[5, &gt;50] GeV/c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</a:endParaRPr>
          </a:p>
          <a:p>
            <a:pPr algn="r"/>
            <a:r>
              <a:rPr lang="en-GB" sz="1600" dirty="0">
                <a:latin typeface="Avenir Next" panose="020B0503020202020204" pitchFamily="34" charset="0"/>
              </a:rPr>
              <a:t>light, thin outside tracker, new design   </a:t>
            </a:r>
          </a:p>
          <a:p>
            <a:pPr algn="r"/>
            <a:r>
              <a:rPr lang="en-US" sz="1600" dirty="0">
                <a:latin typeface="Avenir Next" panose="020B0503020202020204" pitchFamily="34" charset="0"/>
              </a:rPr>
              <a:t>coupling aerogel + gas radiators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CCC84-6A06-216C-A5B1-D0777690D272}"/>
              </a:ext>
            </a:extLst>
          </p:cNvPr>
          <p:cNvSpPr txBox="1"/>
          <p:nvPr/>
        </p:nvSpPr>
        <p:spPr>
          <a:xfrm>
            <a:off x="405116" y="1673129"/>
            <a:ext cx="4125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Tracker Drift / Time Projection Chamber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Up to &gt;50 GeV,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ineffic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. at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dE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/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dX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 crossing </a:t>
            </a:r>
          </a:p>
          <a:p>
            <a:r>
              <a:rPr lang="en-GB" sz="1600" dirty="0">
                <a:latin typeface="Avenir Next" panose="020B0503020202020204" pitchFamily="34" charset="0"/>
              </a:rPr>
              <a:t>requires new </a:t>
            </a:r>
            <a:r>
              <a:rPr lang="en-GB" sz="1600" dirty="0" err="1">
                <a:latin typeface="Avenir Next" panose="020B0503020202020204" pitchFamily="34" charset="0"/>
              </a:rPr>
              <a:t>dN</a:t>
            </a:r>
            <a:r>
              <a:rPr lang="en-GB" sz="1600" dirty="0">
                <a:latin typeface="Avenir Next" panose="020B0503020202020204" pitchFamily="34" charset="0"/>
              </a:rPr>
              <a:t>/dx technique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D931667-EB4E-E4DF-B20F-CD02AC778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1" t="49837" r="61875" b="1"/>
          <a:stretch/>
        </p:blipFill>
        <p:spPr>
          <a:xfrm>
            <a:off x="2125270" y="2786622"/>
            <a:ext cx="2151908" cy="166336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5E0C90D-E87D-69C5-C912-EC7DFB570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6" r="63796" b="56452"/>
          <a:stretch/>
        </p:blipFill>
        <p:spPr>
          <a:xfrm>
            <a:off x="474269" y="2896288"/>
            <a:ext cx="1858521" cy="14440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BCB58AD-FD2B-7CA5-021D-370A1B47B0A6}"/>
              </a:ext>
            </a:extLst>
          </p:cNvPr>
          <p:cNvGrpSpPr/>
          <p:nvPr/>
        </p:nvGrpSpPr>
        <p:grpSpPr>
          <a:xfrm>
            <a:off x="7975886" y="2723521"/>
            <a:ext cx="3301600" cy="1789567"/>
            <a:chOff x="483001" y="2728259"/>
            <a:chExt cx="3301600" cy="1789567"/>
          </a:xfrm>
        </p:grpSpPr>
        <p:sp>
          <p:nvSpPr>
            <p:cNvPr id="70" name="ZoneTexte 26">
              <a:extLst>
                <a:ext uri="{FF2B5EF4-FFF2-40B4-BE49-F238E27FC236}">
                  <a16:creationId xmlns:a16="http://schemas.microsoft.com/office/drawing/2014/main" id="{48F10AF6-BD59-AD04-FCF4-E8A6936EB52B}"/>
                </a:ext>
              </a:extLst>
            </p:cNvPr>
            <p:cNvSpPr txBox="1"/>
            <p:nvPr/>
          </p:nvSpPr>
          <p:spPr>
            <a:xfrm rot="16200000">
              <a:off x="59808" y="3474973"/>
              <a:ext cx="11233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Next" panose="020B0503020202020204" pitchFamily="34" charset="0"/>
                </a:rPr>
                <a:t>20 cm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4BC1166-3567-D836-518E-08E77B90DF8D}"/>
                </a:ext>
              </a:extLst>
            </p:cNvPr>
            <p:cNvGrpSpPr/>
            <p:nvPr/>
          </p:nvGrpSpPr>
          <p:grpSpPr>
            <a:xfrm>
              <a:off x="648153" y="2728259"/>
              <a:ext cx="3136448" cy="1789567"/>
              <a:chOff x="648153" y="2801779"/>
              <a:chExt cx="3136448" cy="178956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733EF02-4143-5FA0-05EF-81AC9F1D6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8153" y="2801779"/>
                <a:ext cx="3136448" cy="1789567"/>
              </a:xfrm>
              <a:prstGeom prst="rect">
                <a:avLst/>
              </a:prstGeom>
            </p:spPr>
          </p:pic>
          <p:sp>
            <p:nvSpPr>
              <p:cNvPr id="21" name="ZoneTexte 26">
                <a:extLst>
                  <a:ext uri="{FF2B5EF4-FFF2-40B4-BE49-F238E27FC236}">
                    <a16:creationId xmlns:a16="http://schemas.microsoft.com/office/drawing/2014/main" id="{8189BA6E-7DB2-D2BE-FF15-1C3B35E139A6}"/>
                  </a:ext>
                </a:extLst>
              </p:cNvPr>
              <p:cNvSpPr txBox="1"/>
              <p:nvPr/>
            </p:nvSpPr>
            <p:spPr>
              <a:xfrm>
                <a:off x="797828" y="4157640"/>
                <a:ext cx="759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latin typeface="Avenir Next" panose="020B0503020202020204" pitchFamily="34" charset="0"/>
                  </a:rPr>
                  <a:t>SiPM</a:t>
                </a:r>
                <a:endParaRPr lang="en-US" sz="1200" dirty="0">
                  <a:latin typeface="Avenir Next" panose="020B050302020202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CA1F906-5E66-D176-D62D-E2AA7110AC99}"/>
              </a:ext>
            </a:extLst>
          </p:cNvPr>
          <p:cNvGrpSpPr/>
          <p:nvPr/>
        </p:nvGrpSpPr>
        <p:grpSpPr>
          <a:xfrm>
            <a:off x="4995066" y="4630673"/>
            <a:ext cx="6899898" cy="1790937"/>
            <a:chOff x="233614" y="4874763"/>
            <a:chExt cx="6899898" cy="17909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FA66D4-39FF-1A69-0621-AB7A23D33C81}"/>
                </a:ext>
              </a:extLst>
            </p:cNvPr>
            <p:cNvGrpSpPr/>
            <p:nvPr/>
          </p:nvGrpSpPr>
          <p:grpSpPr>
            <a:xfrm>
              <a:off x="278601" y="4874763"/>
              <a:ext cx="6854911" cy="1785465"/>
              <a:chOff x="278601" y="4874763"/>
              <a:chExt cx="6854911" cy="1785465"/>
            </a:xfrm>
          </p:grpSpPr>
          <p:pic>
            <p:nvPicPr>
              <p:cNvPr id="36" name="Image 12">
                <a:extLst>
                  <a:ext uri="{FF2B5EF4-FFF2-40B4-BE49-F238E27FC236}">
                    <a16:creationId xmlns:a16="http://schemas.microsoft.com/office/drawing/2014/main" id="{B94AC4B4-5313-1A04-EC9D-247C11AD6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601" y="4883790"/>
                <a:ext cx="2251217" cy="1772891"/>
              </a:xfrm>
              <a:prstGeom prst="rect">
                <a:avLst/>
              </a:prstGeom>
            </p:spPr>
          </p:pic>
          <p:pic>
            <p:nvPicPr>
              <p:cNvPr id="40" name="Picture 2" descr="Résultat de recherche d'images pour &quot;LHCB rich event display&quot;">
                <a:extLst>
                  <a:ext uri="{FF2B5EF4-FFF2-40B4-BE49-F238E27FC236}">
                    <a16:creationId xmlns:a16="http://schemas.microsoft.com/office/drawing/2014/main" id="{71865A2D-DF01-C3BC-535F-08B94459F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00" t="15604" r="15267" b="8794"/>
              <a:stretch/>
            </p:blipFill>
            <p:spPr bwMode="auto">
              <a:xfrm>
                <a:off x="2579292" y="4883790"/>
                <a:ext cx="2251217" cy="1776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6E17075-1805-9B1B-71EA-4E0A9243104E}"/>
                  </a:ext>
                </a:extLst>
              </p:cNvPr>
              <p:cNvGrpSpPr/>
              <p:nvPr/>
            </p:nvGrpSpPr>
            <p:grpSpPr>
              <a:xfrm>
                <a:off x="4866920" y="4874763"/>
                <a:ext cx="2266592" cy="1782730"/>
                <a:chOff x="4147083" y="2858629"/>
                <a:chExt cx="2425160" cy="2074338"/>
              </a:xfrm>
            </p:grpSpPr>
            <p:pic>
              <p:nvPicPr>
                <p:cNvPr id="39" name="Picture 4" descr="Résultat de recherche d'images pour &quot;LHCB rich event display&quot;">
                  <a:extLst>
                    <a:ext uri="{FF2B5EF4-FFF2-40B4-BE49-F238E27FC236}">
                      <a16:creationId xmlns:a16="http://schemas.microsoft.com/office/drawing/2014/main" id="{A65D2455-1D73-CE59-565A-314C857472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68" t="7350" r="59893"/>
                <a:stretch/>
              </p:blipFill>
              <p:spPr bwMode="auto">
                <a:xfrm>
                  <a:off x="4147083" y="2862967"/>
                  <a:ext cx="1254301" cy="207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" descr="Résultat de recherche d'images pour &quot;LHCB rich event display&quot;">
                  <a:extLst>
                    <a:ext uri="{FF2B5EF4-FFF2-40B4-BE49-F238E27FC236}">
                      <a16:creationId xmlns:a16="http://schemas.microsoft.com/office/drawing/2014/main" id="{3E6449D6-CD69-191F-4A8A-F9DC8ACED9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989" t="7350" r="6942"/>
                <a:stretch/>
              </p:blipFill>
              <p:spPr bwMode="auto">
                <a:xfrm>
                  <a:off x="5398515" y="2858629"/>
                  <a:ext cx="1173728" cy="207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A6D175-FBBA-D5C8-4884-96D3A4613D55}"/>
                </a:ext>
              </a:extLst>
            </p:cNvPr>
            <p:cNvSpPr txBox="1"/>
            <p:nvPr/>
          </p:nvSpPr>
          <p:spPr>
            <a:xfrm>
              <a:off x="233614" y="6388701"/>
              <a:ext cx="20904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200" dirty="0">
                  <a:latin typeface="Avenir Next" panose="020B0503020202020204" pitchFamily="34" charset="0"/>
                </a:rPr>
                <a:t>Belle-2 aerogel RICH</a:t>
              </a:r>
              <a:endParaRPr lang="en-FR" sz="1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F7E26A-B533-BFA3-E8CB-A25E354ADBED}"/>
                </a:ext>
              </a:extLst>
            </p:cNvPr>
            <p:cNvSpPr txBox="1"/>
            <p:nvPr/>
          </p:nvSpPr>
          <p:spPr>
            <a:xfrm>
              <a:off x="2581305" y="6388701"/>
              <a:ext cx="20904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LHCb gas RICH</a:t>
              </a:r>
              <a:endParaRPr lang="en-F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CBFA28-E42C-75AF-4BE6-3A36AC9F0228}"/>
              </a:ext>
            </a:extLst>
          </p:cNvPr>
          <p:cNvGrpSpPr/>
          <p:nvPr/>
        </p:nvGrpSpPr>
        <p:grpSpPr>
          <a:xfrm>
            <a:off x="251759" y="4630673"/>
            <a:ext cx="4548531" cy="1793727"/>
            <a:chOff x="7184999" y="4871973"/>
            <a:chExt cx="4548531" cy="179372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C3B74B-281E-5A3A-2D80-D395F7A4CAC5}"/>
                </a:ext>
              </a:extLst>
            </p:cNvPr>
            <p:cNvGrpSpPr/>
            <p:nvPr/>
          </p:nvGrpSpPr>
          <p:grpSpPr>
            <a:xfrm>
              <a:off x="7184999" y="4871973"/>
              <a:ext cx="4548531" cy="1776619"/>
              <a:chOff x="7362799" y="4846573"/>
              <a:chExt cx="4548531" cy="1776619"/>
            </a:xfrm>
          </p:grpSpPr>
          <p:pic>
            <p:nvPicPr>
              <p:cNvPr id="25" name="Image 4">
                <a:extLst>
                  <a:ext uri="{FF2B5EF4-FFF2-40B4-BE49-F238E27FC236}">
                    <a16:creationId xmlns:a16="http://schemas.microsoft.com/office/drawing/2014/main" id="{33FE33DC-0575-01AE-A702-EC152A13F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45241" y="4846573"/>
                <a:ext cx="2266089" cy="1772891"/>
              </a:xfrm>
              <a:prstGeom prst="rect">
                <a:avLst/>
              </a:prstGeom>
            </p:spPr>
          </p:pic>
          <p:pic>
            <p:nvPicPr>
              <p:cNvPr id="26" name="Image 32">
                <a:extLst>
                  <a:ext uri="{FF2B5EF4-FFF2-40B4-BE49-F238E27FC236}">
                    <a16:creationId xmlns:a16="http://schemas.microsoft.com/office/drawing/2014/main" id="{E637E7B8-8BAB-5D98-CAA6-4891EDAC5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087" t="23573" r="40449" b="22316"/>
              <a:stretch/>
            </p:blipFill>
            <p:spPr>
              <a:xfrm>
                <a:off x="7362799" y="4850977"/>
                <a:ext cx="2251217" cy="1772215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636906-14CC-0EDB-72CB-3DD0A3C9BEA3}"/>
                </a:ext>
              </a:extLst>
            </p:cNvPr>
            <p:cNvSpPr txBox="1"/>
            <p:nvPr/>
          </p:nvSpPr>
          <p:spPr>
            <a:xfrm>
              <a:off x="7216957" y="6388701"/>
              <a:ext cx="9615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M</a:t>
              </a:r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e</a:t>
              </a:r>
              <a:r>
                <a:rPr lang="en-FR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g-II DC</a:t>
              </a:r>
              <a:endParaRPr lang="en-FR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1C78AE-0475-3180-6EAE-4231BAC768A3}"/>
                </a:ext>
              </a:extLst>
            </p:cNvPr>
            <p:cNvSpPr txBox="1"/>
            <p:nvPr/>
          </p:nvSpPr>
          <p:spPr>
            <a:xfrm>
              <a:off x="9430144" y="4878491"/>
              <a:ext cx="9615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200" dirty="0">
                  <a:latin typeface="Avenir Next" panose="020B0503020202020204" pitchFamily="34" charset="0"/>
                </a:rPr>
                <a:t>ALICE TPC</a:t>
              </a:r>
              <a:endParaRPr lang="en-FR" sz="12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8F262C8-3A93-808E-2C4F-7E3E91973473}"/>
              </a:ext>
            </a:extLst>
          </p:cNvPr>
          <p:cNvSpPr txBox="1"/>
          <p:nvPr/>
        </p:nvSpPr>
        <p:spPr>
          <a:xfrm>
            <a:off x="687688" y="1221470"/>
            <a:ext cx="1081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3 complementary methods with different technology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EDADBB-46A3-BDB6-0F20-1EACE93614B6}"/>
              </a:ext>
            </a:extLst>
          </p:cNvPr>
          <p:cNvGrpSpPr/>
          <p:nvPr/>
        </p:nvGrpSpPr>
        <p:grpSpPr>
          <a:xfrm>
            <a:off x="4345698" y="1673129"/>
            <a:ext cx="3724772" cy="2879125"/>
            <a:chOff x="4345698" y="1673129"/>
            <a:chExt cx="3724772" cy="287912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AD071D7-DFCD-6309-4139-C4D657D71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3792" y="2684355"/>
              <a:ext cx="2816992" cy="1867899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291913F-47A3-A4C3-8444-3EC4EED7965B}"/>
                </a:ext>
              </a:extLst>
            </p:cNvPr>
            <p:cNvSpPr txBox="1"/>
            <p:nvPr/>
          </p:nvSpPr>
          <p:spPr>
            <a:xfrm>
              <a:off x="4624064" y="1673129"/>
              <a:ext cx="313644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</a:rPr>
                <a:t>Time of Flight layer(s) (≲ 10 </a:t>
              </a: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</a:rPr>
                <a:t>ps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</a:rPr>
                <a:t>) </a:t>
              </a:r>
            </a:p>
            <a:p>
              <a:pPr algn="ctr"/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</a:rPr>
                <a:t>O[0.1-5] GeV/c</a:t>
              </a:r>
            </a:p>
            <a:p>
              <a:pPr algn="ctr"/>
              <a:r>
                <a:rPr lang="en-GB" sz="1600" dirty="0">
                  <a:latin typeface="Avenir Next" panose="020B0503020202020204" pitchFamily="34" charset="0"/>
                </a:rPr>
                <a:t>Integrated with tracker</a:t>
              </a:r>
            </a:p>
            <a:p>
              <a:pPr algn="ctr"/>
              <a:r>
                <a:rPr lang="en-GB" sz="1600" dirty="0">
                  <a:latin typeface="Avenir Next" panose="020B0503020202020204" pitchFamily="34" charset="0"/>
                </a:rPr>
                <a:t>Solid State/Scintillator/Gas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7565600-BBA4-FD98-E69A-7E4331C0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345698" y="2095876"/>
              <a:ext cx="3714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98586CC-F9C6-CC06-1D42-3BDAD6079C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9003" y="2095876"/>
              <a:ext cx="3714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508C58D7-0FFA-3541-974A-497672F0151D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268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5AE2B1-88E1-EACE-B660-DD146F403EAB}"/>
              </a:ext>
            </a:extLst>
          </p:cNvPr>
          <p:cNvSpPr/>
          <p:nvPr/>
        </p:nvSpPr>
        <p:spPr>
          <a:xfrm>
            <a:off x="261092" y="285868"/>
            <a:ext cx="116698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US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calorimetry high</a:t>
            </a:r>
            <a:r>
              <a:rPr lang="en-US" sz="2400" dirty="0">
                <a:latin typeface="Avenir Next" panose="020B0503020202020204" pitchFamily="34" charset="0"/>
              </a:rPr>
              <a:t> energy resolutions is needed for e/𝛾/h and jets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Best performance for all objects is not yet achieved in a single calorimeter or detector concept</a:t>
            </a:r>
            <a:endParaRPr lang="en-US" sz="2400" dirty="0">
              <a:latin typeface="Avenir Next" panose="020B05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16628-1A12-85F5-522F-8D45BDD99245}"/>
              </a:ext>
            </a:extLst>
          </p:cNvPr>
          <p:cNvSpPr txBox="1"/>
          <p:nvPr/>
        </p:nvSpPr>
        <p:spPr>
          <a:xfrm>
            <a:off x="687688" y="1318649"/>
            <a:ext cx="108166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Several possible combinations of configurations and technologies can be considered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below two options </a:t>
            </a:r>
            <a:r>
              <a:rPr lang="en-US" dirty="0">
                <a:latin typeface="Avenir Next" panose="020B0503020202020204" pitchFamily="34" charset="0"/>
              </a:rPr>
              <a:t>with single concept for electromagnetic and hadronic segments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16FBB4-E8DD-4079-8D08-FFE5F257DDF9}"/>
              </a:ext>
            </a:extLst>
          </p:cNvPr>
          <p:cNvGrpSpPr/>
          <p:nvPr/>
        </p:nvGrpSpPr>
        <p:grpSpPr>
          <a:xfrm>
            <a:off x="3635910" y="2954098"/>
            <a:ext cx="7558775" cy="3130147"/>
            <a:chOff x="3547010" y="2881031"/>
            <a:chExt cx="7558775" cy="313014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EEC6A3-1FA8-A7C1-0BB9-6B957C4C6489}"/>
                </a:ext>
              </a:extLst>
            </p:cNvPr>
            <p:cNvGrpSpPr/>
            <p:nvPr/>
          </p:nvGrpSpPr>
          <p:grpSpPr>
            <a:xfrm>
              <a:off x="3547010" y="2881031"/>
              <a:ext cx="7558775" cy="3130147"/>
              <a:chOff x="3547010" y="2547842"/>
              <a:chExt cx="7558775" cy="313014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B94E6AE-1811-5FB2-2562-962439929943}"/>
                  </a:ext>
                </a:extLst>
              </p:cNvPr>
              <p:cNvSpPr txBox="1"/>
              <p:nvPr/>
            </p:nvSpPr>
            <p:spPr>
              <a:xfrm>
                <a:off x="3547010" y="4444181"/>
                <a:ext cx="536883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Avenir Next" panose="020B0503020202020204" pitchFamily="34" charset="0"/>
                  </a:rPr>
                  <a:t>Dual Readout Calorimeter</a:t>
                </a:r>
              </a:p>
              <a:p>
                <a:pPr algn="r"/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</a:rPr>
                  <a:t>longitudinal Scintillating &amp; Cerenkov fibres in absorber</a:t>
                </a:r>
              </a:p>
              <a:p>
                <a:pPr algn="r"/>
                <a:r>
                  <a:rPr lang="en-GB" sz="1600" dirty="0">
                    <a:latin typeface="Avenir Next" panose="020B0503020202020204" pitchFamily="34" charset="0"/>
                  </a:rPr>
                  <a:t>best hadron energy resolution, 2D showers so far </a:t>
                </a:r>
                <a:endParaRPr lang="en-FR" sz="1600" dirty="0"/>
              </a:p>
            </p:txBody>
          </p:sp>
          <p:pic>
            <p:nvPicPr>
              <p:cNvPr id="50" name="Picture 4">
                <a:extLst>
                  <a:ext uri="{FF2B5EF4-FFF2-40B4-BE49-F238E27FC236}">
                    <a16:creationId xmlns:a16="http://schemas.microsoft.com/office/drawing/2014/main" id="{61FE940A-CDA8-1EF5-DEB0-202C7C2D04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74" t="11717" r="56259" b="36473"/>
              <a:stretch/>
            </p:blipFill>
            <p:spPr>
              <a:xfrm>
                <a:off x="6789345" y="2547842"/>
                <a:ext cx="2090267" cy="1839203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2D966D2-C35E-D066-70ED-9BFD16C02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967" t="4221" r="14460" b="5652"/>
              <a:stretch/>
            </p:blipFill>
            <p:spPr>
              <a:xfrm>
                <a:off x="9009183" y="2556243"/>
                <a:ext cx="2082148" cy="182455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ACEC6FF-2984-34CE-7F49-4C45A1BB2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835" t="24457" r="11685" b="12786"/>
              <a:stretch/>
            </p:blipFill>
            <p:spPr>
              <a:xfrm>
                <a:off x="9023638" y="4453242"/>
                <a:ext cx="2082147" cy="1224747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7A44067-5002-7AEB-EF0B-900F344BF551}"/>
                  </a:ext>
                </a:extLst>
              </p:cNvPr>
              <p:cNvSpPr txBox="1"/>
              <p:nvPr/>
            </p:nvSpPr>
            <p:spPr>
              <a:xfrm>
                <a:off x="9039966" y="5215844"/>
                <a:ext cx="16298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H</a:t>
                </a:r>
                <a:r>
                  <a:rPr lang="en-FR" sz="1200" dirty="0">
                    <a:solidFill>
                      <a:schemeClr val="bg1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WW4j</a:t>
                </a:r>
                <a:endParaRPr lang="en-FR" sz="12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0D4112C-4C7E-6F6C-1821-EE511016F37B}"/>
                  </a:ext>
                </a:extLst>
              </p:cNvPr>
              <p:cNvSpPr txBox="1"/>
              <p:nvPr/>
            </p:nvSpPr>
            <p:spPr>
              <a:xfrm>
                <a:off x="9488449" y="4517486"/>
                <a:ext cx="13475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1200" dirty="0">
                    <a:solidFill>
                      <a:schemeClr val="bg1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H ZZ 4j</a:t>
                </a:r>
                <a:endParaRPr lang="en-FR" sz="12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C3CE2BA-FC9E-7AAB-1B3B-C6D1C373713F}"/>
                </a:ext>
              </a:extLst>
            </p:cNvPr>
            <p:cNvSpPr txBox="1"/>
            <p:nvPr/>
          </p:nvSpPr>
          <p:spPr>
            <a:xfrm>
              <a:off x="6789345" y="4449054"/>
              <a:ext cx="1211647" cy="276999"/>
            </a:xfrm>
            <a:prstGeom prst="rect">
              <a:avLst/>
            </a:prstGeom>
            <a:solidFill>
              <a:schemeClr val="bg1">
                <a:lumMod val="95000"/>
                <a:alpha val="69878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FR" sz="1200" dirty="0">
                  <a:latin typeface="Avenir Next" panose="020B0503020202020204" pitchFamily="34" charset="0"/>
                </a:rPr>
                <a:t>IDEA FCC-ee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4328EC6-4B63-7481-97FC-7F7827A135BB}"/>
              </a:ext>
            </a:extLst>
          </p:cNvPr>
          <p:cNvGrpSpPr/>
          <p:nvPr/>
        </p:nvGrpSpPr>
        <p:grpSpPr>
          <a:xfrm>
            <a:off x="922868" y="2032584"/>
            <a:ext cx="9389531" cy="4087186"/>
            <a:chOff x="922868" y="2032584"/>
            <a:chExt cx="9389531" cy="40871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7596E9-9CC6-7B4C-7AD9-75E95CF60DC5}"/>
                </a:ext>
              </a:extLst>
            </p:cNvPr>
            <p:cNvGrpSpPr/>
            <p:nvPr/>
          </p:nvGrpSpPr>
          <p:grpSpPr>
            <a:xfrm>
              <a:off x="922868" y="2032584"/>
              <a:ext cx="9389531" cy="4087186"/>
              <a:chOff x="1072963" y="1716313"/>
              <a:chExt cx="9389531" cy="408718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5846E83-F8BB-0917-1DA8-1C35E2BC1E2D}"/>
                  </a:ext>
                </a:extLst>
              </p:cNvPr>
              <p:cNvGrpSpPr/>
              <p:nvPr/>
            </p:nvGrpSpPr>
            <p:grpSpPr>
              <a:xfrm>
                <a:off x="1072963" y="1716313"/>
                <a:ext cx="9389531" cy="4087186"/>
                <a:chOff x="1072963" y="1652032"/>
                <a:chExt cx="9389531" cy="4087186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445A7F1-C24A-5188-4266-EAE86C6A6C00}"/>
                    </a:ext>
                  </a:extLst>
                </p:cNvPr>
                <p:cNvSpPr txBox="1"/>
                <p:nvPr/>
              </p:nvSpPr>
              <p:spPr>
                <a:xfrm>
                  <a:off x="3394610" y="3259913"/>
                  <a:ext cx="27515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600" dirty="0">
                      <a:solidFill>
                        <a:schemeClr val="bg1"/>
                      </a:solidFill>
                      <a:latin typeface="Avenir Next" panose="020B0503020202020204" pitchFamily="34" charset="0"/>
                    </a:rPr>
                    <a:t>CALICE*</a:t>
                  </a: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7361EC43-7CBD-04ED-E7B0-49EA577A3A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78889" y="3659869"/>
                  <a:ext cx="0" cy="627018"/>
                </a:xfrm>
                <a:prstGeom prst="straightConnector1">
                  <a:avLst/>
                </a:prstGeom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75828F7B-F7F9-15E1-D1FC-FBC03A994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3456" y="3385545"/>
                  <a:ext cx="0" cy="774951"/>
                </a:xfrm>
                <a:prstGeom prst="straightConnector1">
                  <a:avLst/>
                </a:prstGeom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8202429-804B-7BB5-6FC1-C7DC123336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0271" t="38344" r="52546" b="37311"/>
                <a:stretch/>
              </p:blipFill>
              <p:spPr>
                <a:xfrm>
                  <a:off x="1203918" y="4482450"/>
                  <a:ext cx="1920807" cy="1222043"/>
                </a:xfrm>
                <a:prstGeom prst="rect">
                  <a:avLst/>
                </a:prstGeom>
                <a:effectLst/>
              </p:spPr>
            </p:pic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E30B97-7BEB-3596-59D2-7BD68690D465}"/>
                    </a:ext>
                  </a:extLst>
                </p:cNvPr>
                <p:cNvSpPr txBox="1"/>
                <p:nvPr/>
              </p:nvSpPr>
              <p:spPr>
                <a:xfrm>
                  <a:off x="1072963" y="1652032"/>
                  <a:ext cx="9389531" cy="8617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Avenir Next" panose="020B0503020202020204" pitchFamily="34" charset="0"/>
                    </a:rPr>
                    <a:t>High Granularity Calorimeter</a:t>
                  </a:r>
                </a:p>
                <a:p>
                  <a:r>
                    <a:rPr lang="en-US" sz="16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" panose="020B0503020202020204" pitchFamily="34" charset="0"/>
                    </a:rPr>
                    <a:t>sandwich of several absorber &amp; sensitive layers: s</a:t>
                  </a:r>
                  <a:r>
                    <a:rPr lang="en-US" sz="1600" dirty="0">
                      <a:latin typeface="Avenir Next" panose="020B0503020202020204" pitchFamily="34" charset="0"/>
                    </a:rPr>
                    <a:t>olid state device/scintillator/gas </a:t>
                  </a:r>
                </a:p>
                <a:p>
                  <a:r>
                    <a:rPr lang="en-GB" sz="1600" dirty="0">
                      <a:latin typeface="Avenir Next" panose="020B0503020202020204" pitchFamily="34" charset="0"/>
                    </a:rPr>
                    <a:t>3D shower topology provide very good particle ID, pointing, matching to tracks for jet resolution</a:t>
                  </a:r>
                  <a:endParaRPr lang="en-FR" sz="1600" dirty="0">
                    <a:latin typeface="Avenir Next" panose="020B0503020202020204" pitchFamily="34" charset="0"/>
                  </a:endParaRPr>
                </a:p>
              </p:txBody>
            </p:sp>
            <p:pic>
              <p:nvPicPr>
                <p:cNvPr id="28" name="Image 18">
                  <a:extLst>
                    <a:ext uri="{FF2B5EF4-FFF2-40B4-BE49-F238E27FC236}">
                      <a16:creationId xmlns:a16="http://schemas.microsoft.com/office/drawing/2014/main" id="{EE65A945-8345-BC13-462A-6C4BB81D85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1886" t="8378" r="11069" b="9445"/>
                <a:stretch/>
              </p:blipFill>
              <p:spPr>
                <a:xfrm>
                  <a:off x="1092286" y="2569495"/>
                  <a:ext cx="2167871" cy="1850684"/>
                </a:xfrm>
                <a:prstGeom prst="rect">
                  <a:avLst/>
                </a:prstGeom>
              </p:spPr>
            </p:pic>
            <p:pic>
              <p:nvPicPr>
                <p:cNvPr id="29" name="IMG_1476.jpeg" descr="IMG_1476.jpeg">
                  <a:extLst>
                    <a:ext uri="{FF2B5EF4-FFF2-40B4-BE49-F238E27FC236}">
                      <a16:creationId xmlns:a16="http://schemas.microsoft.com/office/drawing/2014/main" id="{38E86470-ED91-4916-704B-3338D5AE54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l="18589" t="37573" r="43220" b="21091"/>
                <a:stretch>
                  <a:fillRect/>
                </a:stretch>
              </p:blipFill>
              <p:spPr>
                <a:xfrm>
                  <a:off x="3396553" y="2592144"/>
                  <a:ext cx="2083442" cy="182803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A72A2EB-3BC3-60BB-5580-0DA83B067F32}"/>
                    </a:ext>
                  </a:extLst>
                </p:cNvPr>
                <p:cNvSpPr txBox="1"/>
                <p:nvPr/>
              </p:nvSpPr>
              <p:spPr>
                <a:xfrm>
                  <a:off x="3389727" y="2571462"/>
                  <a:ext cx="875167" cy="276999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69878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FR" sz="1200" dirty="0">
                      <a:latin typeface="Avenir Next" panose="020B0503020202020204" pitchFamily="34" charset="0"/>
                    </a:rPr>
                    <a:t>CALICE</a:t>
                  </a:r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F0A8C21B-9742-EC9C-DFE6-B4AF5A420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21629" y="3882504"/>
                  <a:ext cx="0" cy="774951"/>
                </a:xfrm>
                <a:prstGeom prst="straightConnector1">
                  <a:avLst/>
                </a:prstGeom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1DE16B3-EBDC-C6CA-E93B-545F49BF003A}"/>
                    </a:ext>
                  </a:extLst>
                </p:cNvPr>
                <p:cNvSpPr txBox="1"/>
                <p:nvPr/>
              </p:nvSpPr>
              <p:spPr>
                <a:xfrm>
                  <a:off x="1217695" y="5431441"/>
                  <a:ext cx="19208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venir Next" panose="020B0503020202020204" pitchFamily="34" charset="0"/>
                    </a:rPr>
                    <a:t>hadron shower</a:t>
                  </a:r>
                  <a:endParaRPr lang="en-FR" sz="1400" dirty="0">
                    <a:latin typeface="Avenir Next" panose="020B0503020202020204" pitchFamily="34" charset="0"/>
                  </a:endParaRP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4034915F-C4DF-91D2-D3B0-957286D75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71666" y="4092684"/>
                  <a:ext cx="0" cy="774951"/>
                </a:xfrm>
                <a:prstGeom prst="straightConnector1">
                  <a:avLst/>
                </a:prstGeom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6FCD34E1-BF9A-B54C-7AD7-736AF18BDE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20048" y="4232760"/>
                  <a:ext cx="0" cy="774951"/>
                </a:xfrm>
                <a:prstGeom prst="straightConnector1">
                  <a:avLst/>
                </a:prstGeom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18CDDD-5168-C1ED-8956-50402CF15E84}"/>
                  </a:ext>
                </a:extLst>
              </p:cNvPr>
              <p:cNvSpPr txBox="1"/>
              <p:nvPr/>
            </p:nvSpPr>
            <p:spPr>
              <a:xfrm>
                <a:off x="1087217" y="2654525"/>
                <a:ext cx="1289237" cy="280998"/>
              </a:xfrm>
              <a:prstGeom prst="rect">
                <a:avLst/>
              </a:prstGeom>
              <a:solidFill>
                <a:schemeClr val="bg1">
                  <a:lumMod val="95000"/>
                  <a:alpha val="69878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FR" sz="1200" dirty="0">
                    <a:latin typeface="Avenir Next" panose="020B0503020202020204" pitchFamily="34" charset="0"/>
                  </a:rPr>
                  <a:t>CMS at HL-LHC</a:t>
                </a:r>
                <a:endParaRPr lang="en-FR" sz="1200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8DDFB4-09D2-5300-6B87-510D47594F13}"/>
                </a:ext>
              </a:extLst>
            </p:cNvPr>
            <p:cNvSpPr txBox="1"/>
            <p:nvPr/>
          </p:nvSpPr>
          <p:spPr>
            <a:xfrm>
              <a:off x="3247661" y="4404454"/>
              <a:ext cx="2089066" cy="396000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latin typeface="Avenir Next" panose="020B0503020202020204" pitchFamily="34" charset="0"/>
                </a:rPr>
                <a:t>French flagship pioneering development for ILC</a:t>
              </a:r>
              <a:endParaRPr lang="en-FR" sz="1200" i="1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8B41B51C-FEB6-368A-C107-9314E89EDEA0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346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365891</TotalTime>
  <Words>3283</Words>
  <Application>Microsoft Macintosh PowerPoint</Application>
  <PresentationFormat>Widescreen</PresentationFormat>
  <Paragraphs>448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Avenir Next</vt:lpstr>
      <vt:lpstr>Calibri</vt:lpstr>
      <vt:lpstr>Courier New</vt:lpstr>
      <vt:lpstr>Lucida Grande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Microsoft Office User</cp:lastModifiedBy>
  <cp:revision>15545</cp:revision>
  <cp:lastPrinted>2020-01-16T15:11:18Z</cp:lastPrinted>
  <dcterms:created xsi:type="dcterms:W3CDTF">2015-10-09T13:44:56Z</dcterms:created>
  <dcterms:modified xsi:type="dcterms:W3CDTF">2022-06-02T13:03:00Z</dcterms:modified>
</cp:coreProperties>
</file>