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  <p:sldMasterId id="2147483650" r:id="rId3"/>
  </p:sldMasterIdLst>
  <p:notesMasterIdLst>
    <p:notesMasterId r:id="rId36"/>
  </p:notesMasterIdLst>
  <p:sldIdLst>
    <p:sldId id="275" r:id="rId4"/>
    <p:sldId id="263" r:id="rId5"/>
    <p:sldId id="500" r:id="rId6"/>
    <p:sldId id="477" r:id="rId7"/>
    <p:sldId id="479" r:id="rId8"/>
    <p:sldId id="485" r:id="rId9"/>
    <p:sldId id="487" r:id="rId10"/>
    <p:sldId id="504" r:id="rId11"/>
    <p:sldId id="641" r:id="rId12"/>
    <p:sldId id="514" r:id="rId13"/>
    <p:sldId id="780" r:id="rId14"/>
    <p:sldId id="501" r:id="rId15"/>
    <p:sldId id="533" r:id="rId16"/>
    <p:sldId id="559" r:id="rId17"/>
    <p:sldId id="759" r:id="rId18"/>
    <p:sldId id="499" r:id="rId19"/>
    <p:sldId id="783" r:id="rId20"/>
    <p:sldId id="788" r:id="rId21"/>
    <p:sldId id="789" r:id="rId22"/>
    <p:sldId id="564" r:id="rId23"/>
    <p:sldId id="719" r:id="rId24"/>
    <p:sldId id="781" r:id="rId25"/>
    <p:sldId id="721" r:id="rId26"/>
    <p:sldId id="774" r:id="rId27"/>
    <p:sldId id="738" r:id="rId28"/>
    <p:sldId id="785" r:id="rId29"/>
    <p:sldId id="670" r:id="rId30"/>
    <p:sldId id="786" r:id="rId31"/>
    <p:sldId id="672" r:id="rId32"/>
    <p:sldId id="697" r:id="rId33"/>
    <p:sldId id="784" r:id="rId34"/>
    <p:sldId id="779" r:id="rId35"/>
  </p:sldIdLst>
  <p:sldSz cx="9144000" cy="5143500" type="screen16x9"/>
  <p:notesSz cx="6858000" cy="9144000"/>
  <p:defaultTextStyle>
    <a:defPPr>
      <a:defRPr lang="de-DE"/>
    </a:defPPr>
    <a:lvl1pPr marL="0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9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54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1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8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45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0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B035FEC-B7DB-45A1-9532-D96C8BE340EC}">
          <p14:sldIdLst>
            <p14:sldId id="275"/>
            <p14:sldId id="263"/>
            <p14:sldId id="500"/>
            <p14:sldId id="477"/>
            <p14:sldId id="479"/>
            <p14:sldId id="485"/>
            <p14:sldId id="487"/>
            <p14:sldId id="504"/>
            <p14:sldId id="641"/>
            <p14:sldId id="514"/>
            <p14:sldId id="780"/>
            <p14:sldId id="501"/>
            <p14:sldId id="533"/>
            <p14:sldId id="559"/>
            <p14:sldId id="759"/>
            <p14:sldId id="499"/>
            <p14:sldId id="783"/>
            <p14:sldId id="788"/>
            <p14:sldId id="789"/>
            <p14:sldId id="564"/>
            <p14:sldId id="719"/>
            <p14:sldId id="781"/>
            <p14:sldId id="721"/>
            <p14:sldId id="774"/>
            <p14:sldId id="738"/>
            <p14:sldId id="785"/>
            <p14:sldId id="670"/>
            <p14:sldId id="786"/>
            <p14:sldId id="672"/>
            <p14:sldId id="697"/>
            <p14:sldId id="784"/>
            <p14:sldId id="779"/>
          </p14:sldIdLst>
        </p14:section>
        <p14:section name="Toolbox Slides" id="{878827CB-F001-431E-8642-0DF02B629B7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CB4"/>
    <a:srgbClr val="0F124A"/>
    <a:srgbClr val="DFDFDF"/>
    <a:srgbClr val="F6FDA3"/>
    <a:srgbClr val="D4BEF7"/>
    <a:srgbClr val="B8BAFA"/>
    <a:srgbClr val="DBDBE4"/>
    <a:srgbClr val="FFE4DF"/>
    <a:srgbClr val="DAEEDB"/>
    <a:srgbClr val="EE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46" autoAdjust="0"/>
    <p:restoredTop sz="94712" autoAdjust="0"/>
  </p:normalViewPr>
  <p:slideViewPr>
    <p:cSldViewPr>
      <p:cViewPr varScale="1">
        <p:scale>
          <a:sx n="91" d="100"/>
          <a:sy n="91" d="100"/>
        </p:scale>
        <p:origin x="136" y="56"/>
      </p:cViewPr>
      <p:guideLst/>
    </p:cSldViewPr>
  </p:slideViewPr>
  <p:outlineViewPr>
    <p:cViewPr>
      <p:scale>
        <a:sx n="33" d="100"/>
        <a:sy n="33" d="100"/>
      </p:scale>
      <p:origin x="0" y="-9414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9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DC35-68C2-4BDA-9BF4-910782E0ECF3}" type="datetimeFigureOut">
              <a:rPr lang="de-AT" smtClean="0"/>
              <a:t>10.06.2022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BA44-2749-4505-B776-1307762B45EE}" type="slidenum">
              <a:rPr lang="de-AT" smtClean="0"/>
              <a:t>‹N°›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43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40D98-607F-4119-9BAC-AC62A0AB7092}" type="slidenum">
              <a:rPr lang="en-GB" altLang="fr-FR"/>
              <a:pPr/>
              <a:t>6</a:t>
            </a:fld>
            <a:endParaRPr lang="en-GB" altLang="fr-FR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68950" y="355600"/>
            <a:ext cx="3140075" cy="1766888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1827" y="2240200"/>
            <a:ext cx="10477204" cy="2122292"/>
          </a:xfrm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754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4313" y="533400"/>
            <a:ext cx="4727575" cy="2660650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462" y="3372170"/>
            <a:ext cx="8187690" cy="319468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334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687E4-95A5-4DC6-9EE8-AC1906381982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4006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983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">
            <a:extLst>
              <a:ext uri="{FF2B5EF4-FFF2-40B4-BE49-F238E27FC236}">
                <a16:creationId xmlns:a16="http://schemas.microsoft.com/office/drawing/2014/main" id="{4E38255B-83E6-42BE-B9C1-6E6CC13E71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A4C87531-EA7C-45E4-9208-72F5D5FC70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38D06D29-D04A-40BF-AC81-6CC6799F27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99CEB362-F068-4F89-83F3-79A680256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016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33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Gill Sans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82E53344-8AF7-4643-9608-6AB769727CE7}" type="slidenum">
              <a:rPr lang="en-US" altLang="fr-FR" sz="1200"/>
              <a:pPr eaLnBrk="1" hangingPunct="1"/>
              <a:t>30</a:t>
            </a:fld>
            <a:endParaRPr lang="en-US" altLang="fr-FR" sz="1200"/>
          </a:p>
        </p:txBody>
      </p:sp>
    </p:spTree>
    <p:extLst>
      <p:ext uri="{BB962C8B-B14F-4D97-AF65-F5344CB8AC3E}">
        <p14:creationId xmlns:p14="http://schemas.microsoft.com/office/powerpoint/2010/main" val="4213438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mov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5791F61-4EBB-4F31-815E-D8EAD2B04A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algn="ctr">
              <a:lnSpc>
                <a:spcPct val="2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259478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200" indent="-340200">
              <a:lnSpc>
                <a:spcPts val="1950"/>
              </a:lnSpc>
              <a:defRPr sz="1600"/>
            </a:lvl2pPr>
            <a:lvl3pPr marL="680400" indent="-340200">
              <a:lnSpc>
                <a:spcPts val="1950"/>
              </a:lnSpc>
              <a:defRPr sz="1600"/>
            </a:lvl3pPr>
            <a:lvl4pPr marL="1020600" indent="-340200">
              <a:lnSpc>
                <a:spcPts val="1950"/>
              </a:lnSpc>
              <a:defRPr sz="1600"/>
            </a:lvl4pPr>
            <a:lvl5pPr marL="1360800" indent="-340200">
              <a:lnSpc>
                <a:spcPts val="195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216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90834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55124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200" indent="-340200">
              <a:lnSpc>
                <a:spcPts val="1950"/>
              </a:lnSpc>
              <a:defRPr sz="1600"/>
            </a:lvl2pPr>
            <a:lvl3pPr marL="680400" indent="-340200">
              <a:lnSpc>
                <a:spcPts val="1950"/>
              </a:lnSpc>
              <a:defRPr sz="1600"/>
            </a:lvl3pPr>
            <a:lvl4pPr marL="1020600" indent="-340200">
              <a:lnSpc>
                <a:spcPts val="1950"/>
              </a:lnSpc>
              <a:defRPr sz="1600"/>
            </a:lvl4pPr>
            <a:lvl5pPr marL="1360800" indent="-340200">
              <a:lnSpc>
                <a:spcPts val="195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0800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4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7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0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4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7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36155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22320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49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48868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299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94999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0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0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538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657105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5628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20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96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82250" indent="-182250">
              <a:buFont typeface="Arial"/>
              <a:buChar char="•"/>
              <a:defRPr sz="1013">
                <a:solidFill>
                  <a:schemeClr val="tx2"/>
                </a:solidFill>
              </a:defRPr>
            </a:lvl2pPr>
            <a:lvl3pPr marL="364500" indent="-18225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546750" indent="-18225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1157288" indent="-128588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2436395" y="4806001"/>
            <a:ext cx="650897" cy="273844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3194447" y="4806001"/>
            <a:ext cx="4929166" cy="273844"/>
          </a:xfrm>
        </p:spPr>
        <p:txBody>
          <a:bodyPr/>
          <a:lstStyle/>
          <a:p>
            <a:pPr>
              <a:defRPr/>
            </a:pPr>
            <a:r>
              <a:rPr lang="en-US" dirty="0"/>
              <a:t>J. Osborne SMB-SE-FAS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8298415" y="4806001"/>
            <a:ext cx="510941" cy="273844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52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12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6805" y="830505"/>
            <a:ext cx="3537393" cy="35400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49" y="96027"/>
            <a:ext cx="448964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3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800" y="849150"/>
            <a:ext cx="4099482" cy="3599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95786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72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788663"/>
            <a:ext cx="8263350" cy="1790700"/>
          </a:xfrm>
        </p:spPr>
        <p:txBody>
          <a:bodyPr anchor="ctr" anchorCtr="0"/>
          <a:lstStyle>
            <a:lvl1pPr algn="ctr">
              <a:lnSpc>
                <a:spcPts val="3563"/>
              </a:lnSpc>
              <a:defRPr sz="3375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B95F-DC2F-4BF2-8D16-A11BDF3BF94A}" type="datetime1">
              <a:rPr lang="en-GB" smtClean="0"/>
              <a:t>10/06/2022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Future Circular Collider Study FCC Week 2019 Alexandra Tudora, IOWG, 5 June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85225-BDA4-43F2-83C8-6E0607761C3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672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A26C-C385-4F3C-984D-E928578692B6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C6BA-967F-43B9-AC3E-EBF8B8F814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1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4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7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0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4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7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02521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4097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5791200" cy="274637"/>
          </a:xfrm>
        </p:spPr>
        <p:txBody>
          <a:bodyPr/>
          <a:lstStyle/>
          <a:p>
            <a:r>
              <a:rPr lang="en-GB" smtClean="0"/>
              <a:t>Thomas Otto et al. (CERN): FCC Safety Feasibility Study - FCC Week 2022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8313" y="1059583"/>
            <a:ext cx="8351837" cy="367275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80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374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9552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tx2"/>
                </a:solidFill>
              </a:defRPr>
            </a:lvl1pPr>
          </a:lstStyle>
          <a:p>
            <a:r>
              <a:rPr lang="de-AT"/>
              <a:t> </a:t>
            </a:r>
            <a:fld id="{88A1DFE4-5FC5-43BD-BB7E-75EAD82B965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0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  <p:sldLayoutId id="2147483663" r:id="rId4"/>
    <p:sldLayoutId id="2147483672" r:id="rId5"/>
    <p:sldLayoutId id="2147483674" r:id="rId6"/>
    <p:sldLayoutId id="2147483699" r:id="rId7"/>
    <p:sldLayoutId id="2147483701" r:id="rId8"/>
    <p:sldLayoutId id="2147483706" r:id="rId9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06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94965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21" y="90000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8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67" r:id="rId11"/>
    <p:sldLayoutId id="2147483670" r:id="rId12"/>
    <p:sldLayoutId id="2147483671" r:id="rId13"/>
    <p:sldLayoutId id="2147483686" r:id="rId14"/>
    <p:sldLayoutId id="2147483703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png"/><Relationship Id="rId5" Type="http://schemas.openxmlformats.org/officeDocument/2006/relationships/image" Target="../media/image61.png"/><Relationship Id="rId4" Type="http://schemas.openxmlformats.org/officeDocument/2006/relationships/image" Target="../media/image69.png"/><Relationship Id="rId9" Type="http://schemas.openxmlformats.org/officeDocument/2006/relationships/image" Target="../media/image7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3.emf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11" Type="http://schemas.openxmlformats.org/officeDocument/2006/relationships/image" Target="../media/image1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CC_anim_shortlogo_powerpoint_alternative">
            <a:hlinkClick r:id="" action="ppaction://media"/>
            <a:extLst>
              <a:ext uri="{FF2B5EF4-FFF2-40B4-BE49-F238E27FC236}">
                <a16:creationId xmlns:a16="http://schemas.microsoft.com/office/drawing/2014/main" id="{3D62928E-2328-4EA5-BB75-F7CBB9452A4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104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502792"/>
            <a:ext cx="8263350" cy="804066"/>
          </a:xfrm>
        </p:spPr>
        <p:txBody>
          <a:bodyPr/>
          <a:lstStyle/>
          <a:p>
            <a:r>
              <a:rPr lang="en-US" dirty="0" smtClean="0"/>
              <a:t>FCC–</a:t>
            </a:r>
            <a:r>
              <a:rPr lang="en-US" dirty="0" err="1" smtClean="0"/>
              <a:t>ee</a:t>
            </a:r>
            <a:r>
              <a:rPr lang="en-US" dirty="0" smtClean="0"/>
              <a:t>					FCC-</a:t>
            </a:r>
            <a:r>
              <a:rPr lang="en-US" dirty="0" err="1" smtClean="0"/>
              <a:t>hh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DAF206-B640-4EF2-AC9A-E4713D7812BF}"/>
              </a:ext>
            </a:extLst>
          </p:cNvPr>
          <p:cNvSpPr txBox="1">
            <a:spLocks/>
          </p:cNvSpPr>
          <p:nvPr/>
        </p:nvSpPr>
        <p:spPr>
          <a:xfrm>
            <a:off x="0" y="987574"/>
            <a:ext cx="8640960" cy="360040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" indent="0" defTabSz="685800">
              <a:spcBef>
                <a:spcPts val="900"/>
              </a:spcBef>
              <a:buClr>
                <a:srgbClr val="0C377B"/>
              </a:buClr>
              <a:buNone/>
              <a:defRPr/>
            </a:pPr>
            <a:r>
              <a:rPr lang="en-US" sz="1650" b="1" dirty="0" smtClean="0">
                <a:solidFill>
                  <a:srgbClr val="115CA9"/>
                </a:solidFill>
                <a:latin typeface="Arial"/>
              </a:rPr>
              <a:t>	Double </a:t>
            </a:r>
            <a:r>
              <a:rPr lang="en-US" sz="1650" b="1" dirty="0">
                <a:solidFill>
                  <a:srgbClr val="115CA9"/>
                </a:solidFill>
                <a:latin typeface="Arial"/>
              </a:rPr>
              <a:t>ring </a:t>
            </a:r>
            <a:r>
              <a:rPr lang="en-US" sz="1650" dirty="0" err="1">
                <a:solidFill>
                  <a:srgbClr val="115CA9"/>
                </a:solidFill>
                <a:latin typeface="Arial"/>
              </a:rPr>
              <a:t>e+e</a:t>
            </a:r>
            <a:r>
              <a:rPr lang="en-US" sz="1650" dirty="0">
                <a:solidFill>
                  <a:srgbClr val="115CA9"/>
                </a:solidFill>
                <a:latin typeface="Arial"/>
              </a:rPr>
              <a:t>- </a:t>
            </a:r>
            <a:r>
              <a:rPr lang="en-US" sz="1650" dirty="0" smtClean="0">
                <a:solidFill>
                  <a:srgbClr val="115CA9"/>
                </a:solidFill>
                <a:latin typeface="Arial"/>
              </a:rPr>
              <a:t>collider            </a:t>
            </a:r>
            <a:r>
              <a:rPr lang="en-US" sz="1650" b="1" dirty="0" smtClean="0">
                <a:solidFill>
                  <a:srgbClr val="115CA9"/>
                </a:solidFill>
                <a:latin typeface="Arial"/>
              </a:rPr>
              <a:t>Common footprint	</a:t>
            </a:r>
            <a:r>
              <a:rPr lang="en-US" sz="1650" b="1" dirty="0">
                <a:solidFill>
                  <a:srgbClr val="115CA9"/>
                </a:solidFill>
              </a:rPr>
              <a:t> Two in one </a:t>
            </a:r>
            <a:r>
              <a:rPr lang="en-US" sz="1650" dirty="0">
                <a:solidFill>
                  <a:srgbClr val="115CA9"/>
                </a:solidFill>
              </a:rPr>
              <a:t>magnets</a:t>
            </a:r>
          </a:p>
          <a:p>
            <a:pPr marL="27432" indent="0" defTabSz="685800">
              <a:spcBef>
                <a:spcPts val="900"/>
              </a:spcBef>
              <a:buClr>
                <a:srgbClr val="0C377B"/>
              </a:buClr>
              <a:buNone/>
              <a:defRPr/>
            </a:pPr>
            <a:r>
              <a:rPr lang="en-US" sz="1650" b="1" dirty="0">
                <a:solidFill>
                  <a:srgbClr val="115CA9"/>
                </a:solidFill>
                <a:latin typeface="Arial"/>
              </a:rPr>
              <a:t>O</a:t>
            </a:r>
            <a:r>
              <a:rPr lang="en-US" sz="1650" b="1" dirty="0" smtClean="0">
                <a:solidFill>
                  <a:srgbClr val="115CA9"/>
                </a:solidFill>
                <a:latin typeface="Arial"/>
              </a:rPr>
              <a:t>ne ring</a:t>
            </a:r>
            <a:r>
              <a:rPr lang="en-US" sz="1650" dirty="0" smtClean="0">
                <a:solidFill>
                  <a:srgbClr val="115CA9"/>
                </a:solidFill>
                <a:latin typeface="Arial"/>
              </a:rPr>
              <a:t> booster 20 GeV -&gt; 182 GeV									</a:t>
            </a:r>
            <a:endParaRPr lang="en-US" sz="1650" dirty="0">
              <a:solidFill>
                <a:srgbClr val="115CA9"/>
              </a:solidFill>
              <a:latin typeface="Arial"/>
            </a:endParaRPr>
          </a:p>
        </p:txBody>
      </p:sp>
      <p:pic>
        <p:nvPicPr>
          <p:cNvPr id="13" name="Picture 12" descr="Diagram, radar chart&#10;&#10;Description automatically generated">
            <a:extLst>
              <a:ext uri="{FF2B5EF4-FFF2-40B4-BE49-F238E27FC236}">
                <a16:creationId xmlns:a16="http://schemas.microsoft.com/office/drawing/2014/main" id="{329FAA70-2FD2-4BD7-B6EF-6DF2CC4390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655327"/>
            <a:ext cx="4455559" cy="348817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928" y="1475546"/>
            <a:ext cx="4461606" cy="366795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800" y="771175"/>
            <a:ext cx="849634" cy="81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5FB8A36-ED1F-460B-94CD-D3A59784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48" y="378186"/>
            <a:ext cx="8263350" cy="804066"/>
          </a:xfrm>
        </p:spPr>
        <p:txBody>
          <a:bodyPr/>
          <a:lstStyle/>
          <a:p>
            <a:r>
              <a:rPr lang="en-US" sz="2800" dirty="0" smtClean="0"/>
              <a:t>Tunnel Cross-section</a:t>
            </a:r>
            <a:endParaRPr lang="en-US" sz="2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88" y="950994"/>
            <a:ext cx="3958994" cy="4113422"/>
          </a:xfrm>
          <a:prstGeom prst="rect">
            <a:avLst/>
          </a:prstGeom>
        </p:spPr>
      </p:pic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D4C15D8-02C4-45A0-B960-0862A33A7BAE}"/>
              </a:ext>
            </a:extLst>
          </p:cNvPr>
          <p:cNvSpPr txBox="1">
            <a:spLocks/>
          </p:cNvSpPr>
          <p:nvPr/>
        </p:nvSpPr>
        <p:spPr>
          <a:xfrm>
            <a:off x="461788" y="950994"/>
            <a:ext cx="8572991" cy="3672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. 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6819249" y="4237014"/>
            <a:ext cx="22306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/>
              <a:t>See </a:t>
            </a:r>
            <a:r>
              <a:rPr lang="en-GB" sz="1600" dirty="0" smtClean="0"/>
              <a:t>next Presentation by Oriol Rios </a:t>
            </a:r>
            <a:endParaRPr lang="en-GB" sz="1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448" y="950994"/>
            <a:ext cx="4965296" cy="4209993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 txBox="1">
            <a:spLocks/>
          </p:cNvSpPr>
          <p:nvPr/>
        </p:nvSpPr>
        <p:spPr>
          <a:xfrm>
            <a:off x="1691680" y="646805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FCC–</a:t>
            </a:r>
            <a:r>
              <a:rPr lang="en-US" sz="2000" dirty="0" err="1" smtClean="0"/>
              <a:t>ee</a:t>
            </a:r>
            <a:r>
              <a:rPr lang="en-US" sz="2000" dirty="0" smtClean="0"/>
              <a:t>					FCC-</a:t>
            </a:r>
            <a:r>
              <a:rPr lang="en-US" sz="2000" dirty="0" err="1" smtClean="0"/>
              <a:t>hh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2411760" y="2427734"/>
            <a:ext cx="955914" cy="13681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0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23528" y="2657759"/>
            <a:ext cx="8263350" cy="1790700"/>
          </a:xfrm>
        </p:spPr>
        <p:txBody>
          <a:bodyPr/>
          <a:lstStyle/>
          <a:p>
            <a:r>
              <a:rPr lang="en-US" dirty="0"/>
              <a:t>The tunnel </a:t>
            </a:r>
            <a:r>
              <a:rPr lang="en-US" dirty="0" smtClean="0"/>
              <a:t>challenge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waste </a:t>
            </a:r>
            <a:r>
              <a:rPr lang="en-US" dirty="0"/>
              <a:t>management and environmental impact</a:t>
            </a:r>
            <a:r>
              <a:rPr lang="fr-FR" dirty="0" smtClean="0"/>
              <a:t>.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023" y="56512"/>
            <a:ext cx="2139127" cy="198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3243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D7280504-520A-4D13-B205-82B6D590A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71" y="876888"/>
            <a:ext cx="3882995" cy="295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337" y="1015976"/>
            <a:ext cx="2964004" cy="275559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72337" y="3363838"/>
            <a:ext cx="1710725" cy="494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FR" sz="1600" u="sng" dirty="0" smtClean="0"/>
              <a:t>50 initial </a:t>
            </a:r>
            <a:r>
              <a:rPr lang="fr-FR" sz="1600" u="sng" dirty="0" err="1" smtClean="0"/>
              <a:t>variants</a:t>
            </a:r>
            <a:endParaRPr lang="fr-FR" sz="1600" u="sng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3796808"/>
            <a:ext cx="6358796" cy="139469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5FB8A36-ED1F-460B-94CD-D3A59784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03" y="711078"/>
            <a:ext cx="8263350" cy="804066"/>
          </a:xfrm>
        </p:spPr>
        <p:txBody>
          <a:bodyPr/>
          <a:lstStyle/>
          <a:p>
            <a:r>
              <a:rPr lang="en-US" sz="1600" u="sng" dirty="0"/>
              <a:t>Geology </a:t>
            </a:r>
            <a:r>
              <a:rPr lang="en-US" sz="1600" u="sng" dirty="0" smtClean="0"/>
              <a:t>constrains</a:t>
            </a:r>
            <a:endParaRPr lang="en-US" sz="1600" u="sng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92481" y="222102"/>
            <a:ext cx="5760640" cy="756084"/>
          </a:xfrm>
          <a:prstGeom prst="rect">
            <a:avLst/>
          </a:prstGeom>
          <a:noFill/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200" b="0" kern="0" dirty="0" smtClean="0">
                <a:solidFill>
                  <a:schemeClr val="tx1"/>
                </a:solidFill>
              </a:rPr>
              <a:t>Implementation studies</a:t>
            </a:r>
            <a:endParaRPr lang="en-US" sz="3200" b="0" kern="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6526" y="357027"/>
            <a:ext cx="4175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Based on geology and surface (land, availability, </a:t>
            </a:r>
            <a:r>
              <a:rPr lang="en-US" sz="1200" dirty="0" err="1"/>
              <a:t>acess</a:t>
            </a:r>
            <a:r>
              <a:rPr lang="en-US" sz="1200" dirty="0"/>
              <a:t>, etc..) environment (protected zone), infrastructure (water, electricity, transport,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66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5FB8A36-ED1F-460B-94CD-D3A59784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3" y="472934"/>
            <a:ext cx="8263350" cy="804066"/>
          </a:xfrm>
        </p:spPr>
        <p:txBody>
          <a:bodyPr/>
          <a:lstStyle/>
          <a:p>
            <a:r>
              <a:rPr lang="en-US" dirty="0"/>
              <a:t>Tunnel </a:t>
            </a:r>
            <a:r>
              <a:rPr lang="en-US" dirty="0" smtClean="0"/>
              <a:t>Layout and Cross Section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1" y="899728"/>
            <a:ext cx="5660335" cy="37480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229E1A-A509-4790-B727-7BC2B9FA2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486" y="1277801"/>
            <a:ext cx="2759515" cy="3149242"/>
          </a:xfrm>
          <a:prstGeom prst="rect">
            <a:avLst/>
          </a:prstGeom>
        </p:spPr>
      </p:pic>
      <p:sp>
        <p:nvSpPr>
          <p:cNvPr id="18" name="TextBox 14"/>
          <p:cNvSpPr txBox="1"/>
          <p:nvPr/>
        </p:nvSpPr>
        <p:spPr>
          <a:xfrm>
            <a:off x="80492" y="4515966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latin typeface="Arial"/>
              </a:rPr>
              <a:t>Total construction duration 7 years</a:t>
            </a:r>
          </a:p>
          <a:p>
            <a:pPr marL="342891" indent="-342891" defTabSz="914377"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latin typeface="Arial"/>
              </a:rPr>
              <a:t>First sectors ready after 4.5 years</a:t>
            </a:r>
          </a:p>
          <a:p>
            <a:pPr marL="457189" lvl="1" defTabSz="914377">
              <a:defRPr/>
            </a:pPr>
            <a:endParaRPr lang="de-DE" sz="16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4334558" y="4553699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latin typeface="Arial"/>
              </a:rPr>
              <a:t>150 m </a:t>
            </a:r>
            <a:r>
              <a:rPr lang="de-DE" sz="1600" b="1" dirty="0" err="1" smtClean="0">
                <a:latin typeface="Arial"/>
              </a:rPr>
              <a:t>to</a:t>
            </a:r>
            <a:r>
              <a:rPr lang="de-DE" sz="1600" b="1" dirty="0" smtClean="0">
                <a:latin typeface="Arial"/>
              </a:rPr>
              <a:t> 400 m </a:t>
            </a:r>
            <a:r>
              <a:rPr lang="de-DE" sz="1600" b="1" dirty="0" err="1" smtClean="0">
                <a:latin typeface="Arial"/>
              </a:rPr>
              <a:t>deep</a:t>
            </a:r>
            <a:r>
              <a:rPr lang="de-DE" sz="1600" b="1" dirty="0" smtClean="0">
                <a:latin typeface="Arial"/>
              </a:rPr>
              <a:t> </a:t>
            </a:r>
            <a:r>
              <a:rPr lang="de-DE" sz="1600" b="1" dirty="0" err="1" smtClean="0">
                <a:latin typeface="Arial"/>
              </a:rPr>
              <a:t>underground</a:t>
            </a:r>
            <a:endParaRPr lang="de-DE" sz="1600" b="1" dirty="0">
              <a:latin typeface="Arial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A53CC6-5F25-43C9-AAD9-F92B9B73F07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05972" y="2073562"/>
            <a:ext cx="2945023" cy="1962150"/>
          </a:xfrm>
        </p:spPr>
        <p:txBody>
          <a:bodyPr/>
          <a:lstStyle/>
          <a:p>
            <a:pPr marL="257175" indent="-257175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8 sites –use of land &lt;40 ha </a:t>
            </a:r>
          </a:p>
          <a:p>
            <a:pPr marL="257175" indent="-257175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Possibility for 4 experiment sites </a:t>
            </a:r>
          </a:p>
          <a:p>
            <a:pPr marL="257175" indent="-257175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All sites close to road infrastructures </a:t>
            </a:r>
          </a:p>
          <a:p>
            <a:pPr marL="257175" indent="-257175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(&lt; 5 km of new road constructions )</a:t>
            </a:r>
          </a:p>
          <a:p>
            <a:pPr marL="257175" indent="-257175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Vicinity of several sites to 400 kV electrical grid lines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3684411"/>
            <a:ext cx="7632848" cy="804066"/>
          </a:xfrm>
        </p:spPr>
        <p:txBody>
          <a:bodyPr/>
          <a:lstStyle/>
          <a:p>
            <a:r>
              <a:rPr lang="en-US" sz="900" dirty="0"/>
              <a:t/>
            </a:r>
            <a:br>
              <a:rPr lang="en-US" sz="900" dirty="0"/>
            </a:b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>
                <a:latin typeface="+mn-lt"/>
              </a:rPr>
              <a:t/>
            </a:r>
            <a:br>
              <a:rPr lang="en-US" sz="900" dirty="0">
                <a:latin typeface="+mn-lt"/>
              </a:rPr>
            </a:br>
            <a:endParaRPr lang="fr-FR" sz="900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4E629-CFBD-D441-A1BE-FE967723193F}" type="slidenum">
              <a:rPr lang="es-ES" smtClean="0"/>
              <a:t>15</a:t>
            </a:fld>
            <a:endParaRPr lang="es-ES" dirty="0"/>
          </a:p>
        </p:txBody>
      </p:sp>
      <p:sp>
        <p:nvSpPr>
          <p:cNvPr id="5" name="Rectangle 4"/>
          <p:cNvSpPr/>
          <p:nvPr/>
        </p:nvSpPr>
        <p:spPr>
          <a:xfrm>
            <a:off x="179512" y="390749"/>
            <a:ext cx="7767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+mj-lt"/>
              </a:rPr>
              <a:t>Waste Management and Environmental Impact </a:t>
            </a:r>
            <a:endParaRPr lang="fr-FR" sz="2400" dirty="0"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3793841"/>
            <a:ext cx="1304657" cy="13046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357" y="1676970"/>
            <a:ext cx="1317797" cy="19217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951761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Long-term environmental </a:t>
            </a:r>
            <a:r>
              <a:rPr lang="en-US" b="1" dirty="0" smtClean="0"/>
              <a:t>sustainability</a:t>
            </a: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85008" y="1540377"/>
            <a:ext cx="50259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“Éviter, Réduire, Compenser” </a:t>
            </a:r>
            <a:r>
              <a:rPr lang="fr-FR" dirty="0"/>
              <a:t>(</a:t>
            </a:r>
            <a:r>
              <a:rPr lang="fr-FR" dirty="0" err="1"/>
              <a:t>Avoid</a:t>
            </a:r>
            <a:r>
              <a:rPr lang="fr-FR" dirty="0"/>
              <a:t>, </a:t>
            </a:r>
            <a:r>
              <a:rPr lang="fr-FR" dirty="0" err="1"/>
              <a:t>Reduce</a:t>
            </a:r>
            <a:r>
              <a:rPr lang="fr-FR" dirty="0"/>
              <a:t>, </a:t>
            </a:r>
            <a:r>
              <a:rPr lang="fr-FR" dirty="0" err="1"/>
              <a:t>Compensate</a:t>
            </a:r>
            <a:r>
              <a:rPr lang="fr-FR" dirty="0"/>
              <a:t>) </a:t>
            </a:r>
            <a:r>
              <a:rPr lang="fr-FR" dirty="0" err="1"/>
              <a:t>principle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46996" y="2221029"/>
            <a:ext cx="4881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One example </a:t>
            </a:r>
            <a:r>
              <a:rPr lang="en-US" dirty="0" smtClean="0"/>
              <a:t>: </a:t>
            </a:r>
            <a:r>
              <a:rPr lang="en-US" sz="1400" dirty="0" smtClean="0"/>
              <a:t>Underground </a:t>
            </a:r>
            <a:r>
              <a:rPr lang="en-US" sz="1400" dirty="0"/>
              <a:t>structure (tunnel, alcoves at regular intervals, large caverns and access </a:t>
            </a:r>
            <a:r>
              <a:rPr lang="en-US" sz="1400" dirty="0" smtClean="0"/>
              <a:t>shafts) </a:t>
            </a:r>
          </a:p>
          <a:p>
            <a:r>
              <a:rPr lang="en-US" sz="1400" dirty="0" smtClean="0"/>
              <a:t>-&gt;  </a:t>
            </a:r>
            <a:r>
              <a:rPr lang="en-US" sz="1400" i="1" dirty="0"/>
              <a:t>9 million m</a:t>
            </a:r>
            <a:r>
              <a:rPr lang="en-US" sz="1400" i="1" baseline="30000" dirty="0"/>
              <a:t>3</a:t>
            </a:r>
            <a:r>
              <a:rPr lang="en-US" sz="1400" i="1" dirty="0"/>
              <a:t> of excavated materials with a large quantity </a:t>
            </a:r>
            <a:r>
              <a:rPr lang="en-US" sz="1400" i="1" dirty="0" smtClean="0"/>
              <a:t>of molasses</a:t>
            </a:r>
            <a:r>
              <a:rPr lang="en-US" sz="1400" dirty="0" smtClean="0"/>
              <a:t>.</a:t>
            </a:r>
            <a:endParaRPr lang="fr-FR" sz="1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2998417"/>
            <a:ext cx="1681254" cy="1170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621" y="1676970"/>
            <a:ext cx="1317797" cy="192178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34180" y="1851670"/>
            <a:ext cx="612149" cy="1259901"/>
          </a:xfrm>
          <a:prstGeom prst="rect">
            <a:avLst/>
          </a:prstGeom>
          <a:solidFill>
            <a:srgbClr val="D2CCB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128203" y="1844264"/>
            <a:ext cx="612149" cy="1259901"/>
          </a:xfrm>
          <a:prstGeom prst="rect">
            <a:avLst/>
          </a:prstGeom>
          <a:solidFill>
            <a:srgbClr val="D2CCB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00437" y="4240267"/>
            <a:ext cx="62075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“Mining the </a:t>
            </a:r>
            <a:r>
              <a:rPr lang="en-US" b="1" dirty="0" smtClean="0"/>
              <a:t>future” competition</a:t>
            </a:r>
            <a:r>
              <a:rPr lang="en-US" dirty="0"/>
              <a:t> </a:t>
            </a:r>
            <a:r>
              <a:rPr lang="en-US" dirty="0" smtClean="0"/>
              <a:t>: identify </a:t>
            </a:r>
            <a:r>
              <a:rPr lang="en-US" dirty="0"/>
              <a:t>credible solutions for innovative reuse and sustainable management of the estimated large quantities of excavated materials.</a:t>
            </a:r>
            <a:br>
              <a:rPr lang="en-US" dirty="0"/>
            </a:br>
            <a:endParaRPr lang="fr-FR" dirty="0"/>
          </a:p>
        </p:txBody>
      </p:sp>
      <p:pic>
        <p:nvPicPr>
          <p:cNvPr id="9218" name="Picture 2" descr="I- LA PYRAMIDE DE KHÉOPS | Odysseu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6839" y="1064593"/>
            <a:ext cx="774681" cy="47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- LA PYRAMIDE DE KHÉOPS | Odysseu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1446" y="1066949"/>
            <a:ext cx="774681" cy="47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- LA PYRAMIDE DE KHÉOPS | Odysseu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151" y="1070521"/>
            <a:ext cx="774681" cy="47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- LA PYRAMIDE DE KHÉOPS | Odysseum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623"/>
          <a:stretch/>
        </p:blipFill>
        <p:spPr bwMode="auto">
          <a:xfrm>
            <a:off x="7908856" y="1072072"/>
            <a:ext cx="351527" cy="47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96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683568" y="2499742"/>
            <a:ext cx="8263350" cy="1790700"/>
          </a:xfrm>
        </p:spPr>
        <p:txBody>
          <a:bodyPr/>
          <a:lstStyle/>
          <a:p>
            <a:r>
              <a:rPr lang="en-US" dirty="0"/>
              <a:t>technological </a:t>
            </a:r>
            <a:r>
              <a:rPr lang="en-US" dirty="0" smtClean="0"/>
              <a:t>challenges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r>
              <a:rPr lang="en-US" dirty="0"/>
              <a:t>and their possible societal impact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948" y="251152"/>
            <a:ext cx="2536156" cy="173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8524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Interaction </a:t>
            </a:r>
            <a:r>
              <a:rPr lang="fr-FR" dirty="0" err="1" smtClean="0"/>
              <a:t>region</a:t>
            </a:r>
            <a:endParaRPr lang="fr-FR" dirty="0"/>
          </a:p>
        </p:txBody>
      </p:sp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Espace réservé pour une image  2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Espace réservé pour une image  2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Espace réservé pour une image  2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Espace réservé pour une image  16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Espace réservé pour une image  17"/>
          <p:cNvPicPr>
            <a:picLocks noGrp="1" noChangeAspect="1"/>
          </p:cNvPicPr>
          <p:nvPr>
            <p:ph type="pic" sz="quarter" idx="17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FCC </a:t>
            </a:r>
            <a:r>
              <a:rPr lang="fr-FR" dirty="0" err="1" smtClean="0"/>
              <a:t>optics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 smtClean="0"/>
              <a:t>Positron source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smtClean="0"/>
              <a:t>Vacuum system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 smtClean="0"/>
              <a:t>RF </a:t>
            </a:r>
            <a:r>
              <a:rPr lang="fr-FR" dirty="0" err="1" smtClean="0"/>
              <a:t>Accelerating</a:t>
            </a:r>
            <a:r>
              <a:rPr lang="fr-FR" dirty="0" smtClean="0"/>
              <a:t> System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 err="1" smtClean="0"/>
              <a:t>Magnets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179512" y="339502"/>
            <a:ext cx="4267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Technological Challenges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13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878" y="1920179"/>
            <a:ext cx="3494244" cy="1837815"/>
          </a:xfrm>
          <a:prstGeom prst="rect">
            <a:avLst/>
          </a:prstGeom>
        </p:spPr>
      </p:pic>
      <p:pic>
        <p:nvPicPr>
          <p:cNvPr id="8" name="Picture 7" descr="CWRF08 02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450" y="2047953"/>
            <a:ext cx="2381509" cy="1709075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486" y="1978388"/>
            <a:ext cx="2693259" cy="17011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1986" y="3857275"/>
            <a:ext cx="25756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defRPr/>
            </a:pPr>
            <a:r>
              <a:rPr lang="en-GB" sz="1400" b="1" kern="0" dirty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MHz 1-cell </a:t>
            </a:r>
            <a:r>
              <a:rPr lang="en-GB" sz="1400" b="1" kern="0" dirty="0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cavities </a:t>
            </a:r>
            <a:r>
              <a:rPr lang="en-GB" sz="1400" b="1" kern="0" dirty="0" err="1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</a:t>
            </a:r>
            <a:r>
              <a:rPr lang="en-GB" sz="1400" b="1" kern="0" dirty="0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02026" y="3848662"/>
            <a:ext cx="27511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GB" sz="1400" b="1" kern="0" dirty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MHz </a:t>
            </a:r>
            <a:r>
              <a:rPr lang="en-GB" sz="1400" b="1" kern="0" dirty="0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2-cell cavities </a:t>
            </a:r>
            <a:r>
              <a:rPr lang="en-GB" sz="1400" b="1" kern="0" dirty="0" err="1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</a:t>
            </a:r>
            <a:r>
              <a:rPr lang="en-GB" sz="1400" b="1" kern="0" dirty="0" smtClean="0">
                <a:solidFill>
                  <a:srgbClr val="BFA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/Cu</a:t>
            </a:r>
            <a:endParaRPr lang="en-GB" sz="1400" b="1" kern="0" dirty="0">
              <a:solidFill>
                <a:srgbClr val="BFA1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8184" y="3844135"/>
            <a:ext cx="31703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defRPr/>
            </a:pPr>
            <a:r>
              <a:rPr lang="en-GB" sz="14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</a:t>
            </a:r>
            <a:r>
              <a:rPr lang="en-GB" sz="14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MHz </a:t>
            </a:r>
            <a:r>
              <a:rPr lang="en-GB" sz="14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5-cell cavities Bulk </a:t>
            </a:r>
            <a:r>
              <a:rPr lang="en-GB" sz="1400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</a:t>
            </a:r>
            <a:endParaRPr lang="en-GB" sz="1400" b="1" kern="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5180425" y="2172116"/>
            <a:ext cx="613379" cy="13136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15"/>
          <p:cNvSpPr txBox="1"/>
          <p:nvPr/>
        </p:nvSpPr>
        <p:spPr>
          <a:xfrm>
            <a:off x="1852654" y="1911927"/>
            <a:ext cx="746962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1800" dirty="0" smtClean="0">
                <a:solidFill>
                  <a:schemeClr val="bg1"/>
                </a:solidFill>
              </a:rPr>
              <a:t>LHC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2282" y="2104876"/>
            <a:ext cx="680132" cy="5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1800" dirty="0" smtClean="0">
                <a:solidFill>
                  <a:schemeClr val="bg1"/>
                </a:solidFill>
              </a:rPr>
              <a:t>LEP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52271" y="1899331"/>
            <a:ext cx="803562" cy="5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1800" dirty="0" smtClean="0">
                <a:solidFill>
                  <a:schemeClr val="bg1"/>
                </a:solidFill>
              </a:rPr>
              <a:t>JLAB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5857" y="1978388"/>
            <a:ext cx="1884218" cy="535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3000" dirty="0" smtClean="0">
                <a:solidFill>
                  <a:srgbClr val="FF0000"/>
                </a:solidFill>
              </a:rPr>
              <a:t>New </a:t>
            </a:r>
            <a:endParaRPr lang="fr-FR" sz="3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051" y="3290453"/>
            <a:ext cx="488805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2000" dirty="0" smtClean="0">
                <a:solidFill>
                  <a:schemeClr val="accent2">
                    <a:lumMod val="75000"/>
                  </a:schemeClr>
                </a:solidFill>
              </a:rPr>
              <a:t>Z </a:t>
            </a:r>
            <a:endParaRPr lang="fr-F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89588" y="3307040"/>
            <a:ext cx="1095806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1800" dirty="0" smtClean="0">
                <a:solidFill>
                  <a:schemeClr val="accent2">
                    <a:lumMod val="75000"/>
                  </a:schemeClr>
                </a:solidFill>
              </a:rPr>
              <a:t>W, H </a:t>
            </a:r>
            <a:endParaRPr lang="fr-FR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42781" y="3195001"/>
            <a:ext cx="620422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CH" sz="2000" dirty="0" err="1" smtClean="0">
                <a:solidFill>
                  <a:schemeClr val="tx2"/>
                </a:solidFill>
              </a:rPr>
              <a:t>ttb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25" name="Multiply 14"/>
          <p:cNvSpPr/>
          <p:nvPr/>
        </p:nvSpPr>
        <p:spPr>
          <a:xfrm>
            <a:off x="4556449" y="2172117"/>
            <a:ext cx="613379" cy="13136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40" y="4120381"/>
            <a:ext cx="1762791" cy="98491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844" y="4120381"/>
            <a:ext cx="1964438" cy="9515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8936" y="1431372"/>
            <a:ext cx="2246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dirty="0" err="1"/>
              <a:t>E</a:t>
            </a:r>
            <a:r>
              <a:rPr lang="en-US" sz="1400" b="1" baseline="-25000" dirty="0" err="1"/>
              <a:t>acc</a:t>
            </a:r>
            <a:r>
              <a:rPr lang="en-US" sz="1400" b="1" dirty="0"/>
              <a:t> = 12 MV/m, Q</a:t>
            </a:r>
            <a:r>
              <a:rPr lang="en-US" sz="1400" b="1" baseline="-25000" dirty="0"/>
              <a:t>0</a:t>
            </a:r>
            <a:r>
              <a:rPr lang="en-US" sz="1400" b="1" dirty="0"/>
              <a:t> = </a:t>
            </a:r>
            <a:r>
              <a:rPr lang="en-US" sz="1400" b="1" dirty="0" smtClean="0"/>
              <a:t>3e9</a:t>
            </a:r>
          </a:p>
          <a:p>
            <a:pPr algn="ctr">
              <a:lnSpc>
                <a:spcPct val="100000"/>
              </a:lnSpc>
            </a:pPr>
            <a:r>
              <a:rPr lang="en-US" sz="1400" b="1" dirty="0" smtClean="0"/>
              <a:t>P</a:t>
            </a:r>
            <a:r>
              <a:rPr lang="en-US" sz="1400" b="1" baseline="-25000" dirty="0" smtClean="0"/>
              <a:t>RF</a:t>
            </a:r>
            <a:r>
              <a:rPr lang="en-US" sz="1400" b="1" dirty="0" smtClean="0"/>
              <a:t> </a:t>
            </a:r>
            <a:r>
              <a:rPr lang="en-US" sz="1400" b="1" dirty="0"/>
              <a:t>= 450 kW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0662" y="1489811"/>
            <a:ext cx="2395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err="1"/>
              <a:t>E</a:t>
            </a:r>
            <a:r>
              <a:rPr lang="en-US" sz="1400" b="1" baseline="-25000" dirty="0" err="1"/>
              <a:t>acc</a:t>
            </a:r>
            <a:r>
              <a:rPr lang="en-US" sz="1400" b="1" dirty="0"/>
              <a:t> = 5.7 MV/m, Q</a:t>
            </a:r>
            <a:r>
              <a:rPr lang="en-US" sz="1400" b="1" baseline="-25000" dirty="0"/>
              <a:t>0</a:t>
            </a:r>
            <a:r>
              <a:rPr lang="en-US" sz="1400" b="1" dirty="0"/>
              <a:t> = 3e9, 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P</a:t>
            </a:r>
            <a:r>
              <a:rPr lang="en-US" sz="1400" b="1" baseline="-25000" dirty="0" smtClean="0"/>
              <a:t>RF</a:t>
            </a:r>
            <a:r>
              <a:rPr lang="en-US" sz="1400" b="1" dirty="0" smtClean="0"/>
              <a:t> </a:t>
            </a:r>
            <a:r>
              <a:rPr lang="en-US" sz="1400" b="1" dirty="0"/>
              <a:t>= 900 kW</a:t>
            </a:r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6499041" y="1487211"/>
            <a:ext cx="2601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1400" b="1" dirty="0" err="1"/>
              <a:t>E</a:t>
            </a:r>
            <a:r>
              <a:rPr lang="en-US" sz="1400" b="1" baseline="-25000" dirty="0" err="1"/>
              <a:t>acc</a:t>
            </a:r>
            <a:r>
              <a:rPr lang="en-US" sz="1400" b="1" dirty="0" smtClean="0"/>
              <a:t> </a:t>
            </a:r>
            <a:r>
              <a:rPr lang="en-US" sz="1400" b="1" dirty="0"/>
              <a:t>= 25 MV/m, Q0 = </a:t>
            </a:r>
            <a:r>
              <a:rPr lang="en-US" sz="1400" b="1" dirty="0" smtClean="0"/>
              <a:t>2e10 </a:t>
            </a:r>
            <a:endParaRPr lang="en-US" sz="1400" b="1" dirty="0"/>
          </a:p>
          <a:p>
            <a:pPr marL="0" lvl="2" algn="ctr"/>
            <a:r>
              <a:rPr lang="en-US" sz="1400" b="1" dirty="0"/>
              <a:t>P</a:t>
            </a:r>
            <a:r>
              <a:rPr lang="en-US" sz="1400" b="1" baseline="-25000" dirty="0"/>
              <a:t>RF</a:t>
            </a:r>
            <a:r>
              <a:rPr lang="en-US" sz="1400" b="1" dirty="0"/>
              <a:t> </a:t>
            </a:r>
            <a:r>
              <a:rPr lang="en-US" sz="1400" b="1" dirty="0" smtClean="0"/>
              <a:t>= </a:t>
            </a:r>
            <a:r>
              <a:rPr lang="en-US" sz="1400" b="1" dirty="0"/>
              <a:t>200 kW</a:t>
            </a:r>
          </a:p>
        </p:txBody>
      </p:sp>
      <p:pic>
        <p:nvPicPr>
          <p:cNvPr id="28" name="Picture 6" descr="A picture containing gear&#10;&#10;Description automatically generated">
            <a:extLst>
              <a:ext uri="{FF2B5EF4-FFF2-40B4-BE49-F238E27FC236}">
                <a16:creationId xmlns:a16="http://schemas.microsoft.com/office/drawing/2014/main" id="{4373FE82-423A-4A34-99A4-65B3DEE71D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017" y="4146350"/>
            <a:ext cx="2540520" cy="899641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 txBox="1">
            <a:spLocks/>
          </p:cNvSpPr>
          <p:nvPr/>
        </p:nvSpPr>
        <p:spPr>
          <a:xfrm>
            <a:off x="179512" y="453401"/>
            <a:ext cx="8263350" cy="80406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SRF Technology : </a:t>
            </a:r>
          </a:p>
          <a:p>
            <a:r>
              <a:rPr lang="en-US" sz="2400" dirty="0" smtClean="0"/>
              <a:t>Efficient superconducting cavities</a:t>
            </a:r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0945" y="404659"/>
            <a:ext cx="636432" cy="10607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9"/>
          <a:srcRect l="68073" t="34042" r="3226" b="37626"/>
          <a:stretch/>
        </p:blipFill>
        <p:spPr>
          <a:xfrm>
            <a:off x="8005178" y="524465"/>
            <a:ext cx="875368" cy="86409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982348" y="877460"/>
            <a:ext cx="1350050" cy="494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FR" sz="1600" dirty="0" smtClean="0">
                <a:solidFill>
                  <a:srgbClr val="00B0F0"/>
                </a:solidFill>
              </a:rPr>
              <a:t>-271/-269 °C</a:t>
            </a:r>
            <a:endParaRPr lang="fr-FR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B1A91-989E-4FD6-BF4B-3E6E7CE1D4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512" y="550470"/>
            <a:ext cx="8262937" cy="554038"/>
          </a:xfrm>
        </p:spPr>
        <p:txBody>
          <a:bodyPr/>
          <a:lstStyle/>
          <a:p>
            <a:r>
              <a:rPr lang="en-US" sz="3200" dirty="0" smtClean="0"/>
              <a:t>2-cell 600 MHz cavity for Z, W, H</a:t>
            </a:r>
            <a:endParaRPr lang="en-US" sz="3200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B39C4833-2895-4C79-AA25-34DBB76CA01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" y="1491630"/>
            <a:ext cx="3995936" cy="359948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Alternative cavity option </a:t>
            </a:r>
            <a:r>
              <a:rPr lang="en-US" sz="1600" b="0" dirty="0" smtClean="0"/>
              <a:t>to cover the three machines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1600" dirty="0" smtClean="0"/>
              <a:t>	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acc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12.5 </a:t>
            </a:r>
            <a:r>
              <a:rPr lang="en-US" sz="1600" dirty="0"/>
              <a:t>MV/m, </a:t>
            </a:r>
            <a:r>
              <a:rPr lang="en-US" sz="1600" dirty="0" smtClean="0"/>
              <a:t>P</a:t>
            </a:r>
            <a:r>
              <a:rPr lang="en-US" sz="1600" baseline="-25000" dirty="0" smtClean="0"/>
              <a:t>RF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600 kW</a:t>
            </a:r>
            <a:endParaRPr lang="en-US" sz="1600" b="0" dirty="0"/>
          </a:p>
          <a:p>
            <a:pPr marL="342900" indent="-3429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b="0" dirty="0" smtClean="0"/>
              <a:t>Robust against vibrations and electromagnetic force deformations</a:t>
            </a:r>
          </a:p>
          <a:p>
            <a:pPr marL="342900" indent="-3429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b="0" dirty="0" smtClean="0"/>
              <a:t>Innovative concept compatible with </a:t>
            </a:r>
            <a:r>
              <a:rPr lang="en-US" sz="1600" b="0" dirty="0" err="1" smtClean="0"/>
              <a:t>Nb</a:t>
            </a:r>
            <a:r>
              <a:rPr lang="en-US" sz="1600" b="0" dirty="0" smtClean="0"/>
              <a:t>/Cu technology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426" y="1223972"/>
            <a:ext cx="3514185" cy="34112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1567" y="4246883"/>
            <a:ext cx="988472" cy="7848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/>
              <a:t>I. Syratchev</a:t>
            </a:r>
          </a:p>
          <a:p>
            <a:pPr algn="ctr"/>
            <a:r>
              <a:rPr lang="en-GB" sz="900" dirty="0" smtClean="0"/>
              <a:t>F</a:t>
            </a:r>
            <a:r>
              <a:rPr lang="en-GB" sz="900" dirty="0"/>
              <a:t>. </a:t>
            </a:r>
            <a:r>
              <a:rPr lang="en-GB" sz="900" dirty="0" smtClean="0"/>
              <a:t>Peauger</a:t>
            </a:r>
          </a:p>
          <a:p>
            <a:pPr algn="ctr"/>
            <a:r>
              <a:rPr lang="en-GB" sz="900" dirty="0" smtClean="0"/>
              <a:t>O. Brunner</a:t>
            </a:r>
          </a:p>
          <a:p>
            <a:pPr algn="ctr"/>
            <a:r>
              <a:rPr lang="en-GB" sz="900" dirty="0" smtClean="0"/>
              <a:t>S</a:t>
            </a:r>
            <a:r>
              <a:rPr lang="en-GB" sz="900" dirty="0"/>
              <a:t>. </a:t>
            </a:r>
            <a:r>
              <a:rPr lang="en-GB" sz="900" dirty="0" err="1"/>
              <a:t>Gorgi</a:t>
            </a:r>
            <a:r>
              <a:rPr lang="en-GB" sz="900" dirty="0"/>
              <a:t> </a:t>
            </a:r>
            <a:r>
              <a:rPr lang="en-GB" sz="900" dirty="0" err="1" smtClean="0"/>
              <a:t>Zadeh</a:t>
            </a:r>
            <a:endParaRPr lang="en-GB" sz="900" dirty="0" smtClean="0"/>
          </a:p>
          <a:p>
            <a:pPr algn="ctr"/>
            <a:r>
              <a:rPr lang="en-GB" sz="900" dirty="0" smtClean="0"/>
              <a:t>CERN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7685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3497BF1-535F-4C7D-B075-C8FADBCE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211710"/>
            <a:ext cx="8263350" cy="1790700"/>
          </a:xfrm>
        </p:spPr>
        <p:txBody>
          <a:bodyPr/>
          <a:lstStyle/>
          <a:p>
            <a:r>
              <a:rPr lang="fr-FR" b="1" dirty="0" smtClean="0"/>
              <a:t> FUTUR CIRCULAR COLLIDER</a:t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FCC </a:t>
            </a:r>
            <a:br>
              <a:rPr lang="fr-FR" b="1" dirty="0" smtClean="0"/>
            </a:br>
            <a:endParaRPr lang="en-US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0C44E76C-472D-4CD1-B3E8-9FBF11960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950" y="4522589"/>
            <a:ext cx="8263350" cy="1241822"/>
          </a:xfrm>
        </p:spPr>
        <p:txBody>
          <a:bodyPr/>
          <a:lstStyle/>
          <a:p>
            <a:r>
              <a:rPr lang="en-US" sz="2400" b="1" dirty="0"/>
              <a:t>a new large </a:t>
            </a:r>
            <a:r>
              <a:rPr lang="en-US" sz="2400" b="1" dirty="0" smtClean="0"/>
              <a:t>collider for </a:t>
            </a:r>
            <a:r>
              <a:rPr lang="en-US" sz="2400" b="1" dirty="0"/>
              <a:t>the 21st century</a:t>
            </a:r>
            <a:endParaRPr lang="en-US" sz="24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2431DF6-41CB-4397-A2A3-BFCE07E6B182}"/>
              </a:ext>
            </a:extLst>
          </p:cNvPr>
          <p:cNvSpPr txBox="1"/>
          <p:nvPr/>
        </p:nvSpPr>
        <p:spPr>
          <a:xfrm>
            <a:off x="1007831" y="97423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2</a:t>
            </a:r>
            <a:r>
              <a:rPr lang="en-US" sz="900" dirty="0" smtClean="0">
                <a:solidFill>
                  <a:schemeClr val="bg1"/>
                </a:solidFill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</a:rPr>
              <a:t>juin</a:t>
            </a:r>
            <a:r>
              <a:rPr lang="en-US" sz="900" dirty="0" smtClean="0">
                <a:solidFill>
                  <a:schemeClr val="bg1"/>
                </a:solidFill>
              </a:rPr>
              <a:t> 2022 </a:t>
            </a:r>
            <a:r>
              <a:rPr lang="en-US" sz="900" dirty="0">
                <a:solidFill>
                  <a:schemeClr val="bg1"/>
                </a:solidFill>
              </a:rPr>
              <a:t>/ </a:t>
            </a:r>
            <a:r>
              <a:rPr lang="en-US" sz="900" dirty="0" smtClean="0">
                <a:solidFill>
                  <a:schemeClr val="bg1"/>
                </a:solidFill>
              </a:rPr>
              <a:t>Public event</a:t>
            </a:r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9335305-5BED-4A23-8A5C-34ED427E5A35}"/>
              </a:ext>
            </a:extLst>
          </p:cNvPr>
          <p:cNvSpPr txBox="1"/>
          <p:nvPr/>
        </p:nvSpPr>
        <p:spPr>
          <a:xfrm>
            <a:off x="3829644" y="97423"/>
            <a:ext cx="95838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 smtClean="0">
                <a:solidFill>
                  <a:schemeClr val="bg1"/>
                </a:solidFill>
              </a:rPr>
              <a:t>Pierre </a:t>
            </a:r>
            <a:r>
              <a:rPr lang="en-US" sz="900" dirty="0" err="1" smtClean="0">
                <a:solidFill>
                  <a:schemeClr val="bg1"/>
                </a:solidFill>
              </a:rPr>
              <a:t>Védrine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027" y="3661300"/>
            <a:ext cx="1969643" cy="118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5591338" y="987574"/>
            <a:ext cx="3475037" cy="24749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41745" indent="-214313">
              <a:spcBef>
                <a:spcPts val="9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order of magnitude performance increase </a:t>
            </a:r>
            <a:r>
              <a:rPr lang="en-US" sz="135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in both </a:t>
            </a:r>
            <a:r>
              <a:rPr lang="en-US" sz="135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energy &amp; luminosity </a:t>
            </a:r>
          </a:p>
          <a:p>
            <a:pPr marL="241745" indent="-214313">
              <a:spcBef>
                <a:spcPts val="9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100 </a:t>
            </a:r>
            <a:r>
              <a:rPr lang="en-US" sz="1350" b="1" dirty="0" err="1">
                <a:solidFill>
                  <a:srgbClr val="FF0000"/>
                </a:solidFill>
                <a:latin typeface="Arial"/>
                <a:ea typeface="+mn-ea"/>
                <a:cs typeface="+mn-cs"/>
              </a:rPr>
              <a:t>TeV</a:t>
            </a:r>
            <a:r>
              <a:rPr lang="en-US" sz="135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cm collision energy                          </a:t>
            </a:r>
            <a:r>
              <a:rPr lang="en-US" sz="135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(vs 14 </a:t>
            </a:r>
            <a:r>
              <a:rPr lang="en-US" sz="1350" dirty="0" err="1">
                <a:solidFill>
                  <a:srgbClr val="0C377B"/>
                </a:solidFill>
                <a:latin typeface="Arial"/>
                <a:ea typeface="+mn-ea"/>
                <a:cs typeface="+mn-cs"/>
              </a:rPr>
              <a:t>TeV</a:t>
            </a:r>
            <a:r>
              <a:rPr lang="en-US" sz="135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 for LHC)</a:t>
            </a:r>
            <a:r>
              <a:rPr lang="en-US" sz="1350" dirty="0">
                <a:solidFill>
                  <a:srgbClr val="0C377B"/>
                </a:solidFill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  <a:p>
            <a:pPr marL="241745" indent="-214313">
              <a:spcBef>
                <a:spcPts val="9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dirty="0" smtClean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similar </a:t>
            </a:r>
            <a:r>
              <a:rPr lang="en-US" sz="135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performance increase as from </a:t>
            </a:r>
            <a:r>
              <a:rPr lang="en-US" sz="1350" dirty="0" err="1">
                <a:solidFill>
                  <a:srgbClr val="0C377B"/>
                </a:solidFill>
                <a:latin typeface="Arial"/>
                <a:ea typeface="+mn-ea"/>
                <a:cs typeface="+mn-cs"/>
              </a:rPr>
              <a:t>Tevatron</a:t>
            </a:r>
            <a:r>
              <a:rPr lang="en-US" sz="135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 to LHC</a:t>
            </a:r>
          </a:p>
          <a:p>
            <a:pPr marL="241745" indent="-214313">
              <a:spcBef>
                <a:spcPts val="9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b="1" u="sng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key technology: high-field magnets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 idx="4294967295"/>
          </p:nvPr>
        </p:nvSpPr>
        <p:spPr>
          <a:xfrm>
            <a:off x="84956" y="418758"/>
            <a:ext cx="8676456" cy="641350"/>
          </a:xfrm>
        </p:spPr>
        <p:txBody>
          <a:bodyPr/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: highest collision energies</a:t>
            </a:r>
            <a:endParaRPr lang="en-US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4294967295"/>
          </p:nvPr>
        </p:nvSpPr>
        <p:spPr>
          <a:xfrm>
            <a:off x="8378825" y="4849813"/>
            <a:ext cx="765175" cy="242887"/>
          </a:xfrm>
        </p:spPr>
        <p:txBody>
          <a:bodyPr/>
          <a:lstStyle/>
          <a:p>
            <a:fld id="{ECF4100A-E962-4EDC-8177-67B64A99A009}" type="slidenum">
              <a:rPr lang="en-GB" smtClean="0"/>
              <a:t>20</a:t>
            </a:fld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353224" y="3070970"/>
            <a:ext cx="138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FNAL dipole demonstrator </a:t>
            </a:r>
          </a:p>
          <a:p>
            <a:pPr algn="ctr" defTabSz="342892"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14.5 T Nb3Sn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7480" y="3040007"/>
            <a:ext cx="2250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from </a:t>
            </a:r>
          </a:p>
          <a:p>
            <a:pPr algn="ctr" defTabSz="342892"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LHC technology </a:t>
            </a:r>
          </a:p>
          <a:p>
            <a:pPr algn="ctr" defTabSz="342892"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8.3 T </a:t>
            </a:r>
            <a:r>
              <a:rPr lang="en-US" sz="1200" b="1" dirty="0" err="1">
                <a:solidFill>
                  <a:srgbClr val="0C377B"/>
                </a:solidFill>
                <a:latin typeface="Arial"/>
              </a:rPr>
              <a:t>NbTi</a:t>
            </a:r>
            <a:r>
              <a:rPr lang="en-US" sz="1200" b="1" dirty="0">
                <a:solidFill>
                  <a:srgbClr val="0C377B"/>
                </a:solidFill>
                <a:latin typeface="Arial"/>
              </a:rPr>
              <a:t> dipole</a:t>
            </a:r>
            <a:endParaRPr lang="en-US" sz="12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7828" y="2998305"/>
            <a:ext cx="190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892"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via </a:t>
            </a:r>
          </a:p>
          <a:p>
            <a:pPr algn="ctr" defTabSz="342892"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HL-LHC technology </a:t>
            </a:r>
          </a:p>
          <a:p>
            <a:pPr algn="ctr" defTabSz="342892">
              <a:defRPr/>
            </a:pPr>
            <a:r>
              <a:rPr lang="en-US" sz="1200" b="1" dirty="0">
                <a:solidFill>
                  <a:srgbClr val="0C377B"/>
                </a:solidFill>
                <a:latin typeface="Arial"/>
              </a:rPr>
              <a:t>12 T Nb3Sn quadrupole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064154" y="848809"/>
            <a:ext cx="4083208" cy="2235642"/>
            <a:chOff x="1136865" y="831659"/>
            <a:chExt cx="3271526" cy="173467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865" y="831659"/>
              <a:ext cx="3271526" cy="1734678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 flipV="1">
              <a:off x="2742954" y="1657197"/>
              <a:ext cx="432048" cy="29496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3551143" y="1181170"/>
              <a:ext cx="432048" cy="29496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>
            <a:stCxn id="5" idx="3"/>
            <a:endCxn id="4" idx="1"/>
          </p:cNvCxnSpPr>
          <p:nvPr/>
        </p:nvCxnSpPr>
        <p:spPr>
          <a:xfrm>
            <a:off x="3262670" y="4255300"/>
            <a:ext cx="576947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3"/>
            <a:endCxn id="6" idx="1"/>
          </p:cNvCxnSpPr>
          <p:nvPr/>
        </p:nvCxnSpPr>
        <p:spPr>
          <a:xfrm>
            <a:off x="5618539" y="4255300"/>
            <a:ext cx="576948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DEF8952-17D8-4139-8075-39ED7CE797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487" y="3661300"/>
            <a:ext cx="1584000" cy="118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BDBB53-6551-4FE2-9241-EE34F823B8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617" y="3661300"/>
            <a:ext cx="1778922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7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6D725A-2851-4A55-8BBD-FEBDE097D3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995686"/>
            <a:ext cx="4790474" cy="317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4028A6F-894B-4E61-AB49-20E9C00430B3}"/>
              </a:ext>
            </a:extLst>
          </p:cNvPr>
          <p:cNvSpPr txBox="1">
            <a:spLocks/>
          </p:cNvSpPr>
          <p:nvPr/>
        </p:nvSpPr>
        <p:spPr>
          <a:xfrm>
            <a:off x="-2196752" y="411510"/>
            <a:ext cx="10873208" cy="578024"/>
          </a:xfrm>
          <a:prstGeom prst="rect">
            <a:avLst/>
          </a:prstGeom>
          <a:noFill/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                </a:t>
            </a:r>
            <a:r>
              <a:rPr lang="en-GB" altLang="en-GB" sz="3000" b="0" dirty="0">
                <a:solidFill>
                  <a:schemeClr val="tx1"/>
                </a:solidFill>
              </a:rPr>
              <a:t>High-field magnets </a:t>
            </a:r>
            <a:r>
              <a:rPr lang="en-GB" altLang="en-GB" sz="3000" b="0" dirty="0" smtClean="0">
                <a:solidFill>
                  <a:schemeClr val="tx1"/>
                </a:solidFill>
              </a:rPr>
              <a:t>R&amp;D towards </a:t>
            </a:r>
            <a:r>
              <a:rPr lang="en-GB" altLang="en-GB" sz="3000" b="0" dirty="0">
                <a:solidFill>
                  <a:schemeClr val="tx1"/>
                </a:solidFill>
              </a:rPr>
              <a:t>FCC-</a:t>
            </a:r>
            <a:r>
              <a:rPr lang="en-GB" altLang="en-GB" sz="3000" b="0" dirty="0" err="1">
                <a:solidFill>
                  <a:schemeClr val="tx1"/>
                </a:solidFill>
              </a:rPr>
              <a:t>hh</a:t>
            </a:r>
            <a:endParaRPr lang="en-GB" altLang="en-GB" sz="3000" b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2" y="1995686"/>
            <a:ext cx="4475956" cy="3138208"/>
          </a:xfrm>
          <a:prstGeom prst="rect">
            <a:avLst/>
          </a:prstGeom>
        </p:spPr>
      </p:pic>
      <p:sp>
        <p:nvSpPr>
          <p:cNvPr id="3" name="Étoile à 8 branches 2"/>
          <p:cNvSpPr/>
          <p:nvPr/>
        </p:nvSpPr>
        <p:spPr>
          <a:xfrm>
            <a:off x="1835696" y="3075806"/>
            <a:ext cx="187797" cy="216024"/>
          </a:xfrm>
          <a:prstGeom prst="star8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8 branches 8"/>
          <p:cNvSpPr/>
          <p:nvPr/>
        </p:nvSpPr>
        <p:spPr>
          <a:xfrm>
            <a:off x="2217911" y="3075806"/>
            <a:ext cx="187797" cy="216024"/>
          </a:xfrm>
          <a:prstGeom prst="star8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955" y="590871"/>
            <a:ext cx="636432" cy="10607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139" y="578814"/>
            <a:ext cx="1072777" cy="107277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790672" y="1028166"/>
            <a:ext cx="824265" cy="494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FR" sz="1600" dirty="0" smtClean="0">
                <a:solidFill>
                  <a:srgbClr val="00B0F0"/>
                </a:solidFill>
              </a:rPr>
              <a:t>-271°C</a:t>
            </a:r>
            <a:endParaRPr lang="fr-FR" sz="1600" dirty="0">
              <a:solidFill>
                <a:srgbClr val="00B0F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826591"/>
            <a:ext cx="2199490" cy="1392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8"/>
          <a:srcRect l="15194" t="21802" r="25750"/>
          <a:stretch/>
        </p:blipFill>
        <p:spPr>
          <a:xfrm>
            <a:off x="630615" y="1035736"/>
            <a:ext cx="1008112" cy="9630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6537" y="1006571"/>
            <a:ext cx="1808141" cy="95480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90118" y="1411429"/>
            <a:ext cx="591829" cy="480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FR" sz="1100" dirty="0" smtClean="0"/>
              <a:t>Nb</a:t>
            </a:r>
            <a:r>
              <a:rPr lang="fr-FR" sz="1100" baseline="-25000" dirty="0" smtClean="0"/>
              <a:t>3</a:t>
            </a:r>
            <a:r>
              <a:rPr lang="fr-FR" sz="1100" dirty="0" smtClean="0"/>
              <a:t>Sn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7861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684CC-7079-2245-9101-DC143D4D76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37103" y="555526"/>
            <a:ext cx="6170613" cy="7048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Main Conceptual Design Highlights: </a:t>
            </a:r>
            <a:br>
              <a:rPr lang="en-US" dirty="0"/>
            </a:br>
            <a:r>
              <a:rPr lang="en-US" dirty="0"/>
              <a:t>Variants for the </a:t>
            </a:r>
            <a:r>
              <a:rPr lang="en-US" dirty="0" smtClean="0"/>
              <a:t>FCC </a:t>
            </a:r>
            <a:r>
              <a:rPr lang="en-US" dirty="0" err="1" smtClean="0"/>
              <a:t>hh</a:t>
            </a:r>
            <a:r>
              <a:rPr lang="en-US" dirty="0" smtClean="0"/>
              <a:t> </a:t>
            </a:r>
            <a:r>
              <a:rPr lang="en-US" dirty="0"/>
              <a:t>Dipoles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EBDC8524-A9B5-54FA-A95F-D28E249253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67763" y="4767263"/>
            <a:ext cx="376237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4" name="Groupe 3"/>
          <p:cNvGrpSpPr/>
          <p:nvPr/>
        </p:nvGrpSpPr>
        <p:grpSpPr>
          <a:xfrm>
            <a:off x="1433463" y="2172517"/>
            <a:ext cx="7350894" cy="2077600"/>
            <a:chOff x="3153449" y="2001606"/>
            <a:chExt cx="4642981" cy="13553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561FE5-7C65-694B-A57F-01BA9DBFB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85185" y="2395336"/>
              <a:ext cx="988730" cy="95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117810-DAA9-7244-ABEF-B44DB014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3153449" y="2405619"/>
              <a:ext cx="1006521" cy="9513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Common">
              <a:extLst>
                <a:ext uri="{FF2B5EF4-FFF2-40B4-BE49-F238E27FC236}">
                  <a16:creationId xmlns:a16="http://schemas.microsoft.com/office/drawing/2014/main" id="{FA9315A8-E850-5A47-B06D-B4589FA13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69898" y="2395140"/>
              <a:ext cx="973392" cy="95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679512-C263-9F4F-8C78-9300F7E47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9273" y="2347915"/>
              <a:ext cx="1057157" cy="9517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085B71-AB96-0A4E-8021-D73B84C72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4317" y="2001606"/>
              <a:ext cx="681547" cy="34630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37570B7-BF69-6B4D-A025-9F63A062A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6380" y="2022982"/>
              <a:ext cx="447756" cy="32983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5013C07-0DF7-7443-A24D-A5D516CE8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4419" y="2014902"/>
              <a:ext cx="410259" cy="33446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D4935A4-13DB-4149-9D1D-A02EBA9E1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0880" y="2007336"/>
              <a:ext cx="793944" cy="291041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B37C0A2-033C-B445-A7FA-FE275115BF6D}"/>
              </a:ext>
            </a:extLst>
          </p:cNvPr>
          <p:cNvSpPr/>
          <p:nvPr/>
        </p:nvSpPr>
        <p:spPr>
          <a:xfrm>
            <a:off x="78792" y="1803185"/>
            <a:ext cx="15121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 smtClean="0"/>
              <a:t>Dia</a:t>
            </a:r>
            <a:r>
              <a:rPr lang="en-GB" sz="1400" dirty="0" smtClean="0"/>
              <a:t> </a:t>
            </a:r>
            <a:r>
              <a:rPr lang="en-GB" sz="1400" dirty="0"/>
              <a:t>= 600 mm</a:t>
            </a:r>
          </a:p>
          <a:p>
            <a:r>
              <a:rPr lang="en-GB" sz="1400" dirty="0" smtClean="0"/>
              <a:t>50 </a:t>
            </a:r>
            <a:r>
              <a:rPr lang="en-GB" sz="1400" dirty="0"/>
              <a:t>mm aperture</a:t>
            </a:r>
          </a:p>
          <a:p>
            <a:r>
              <a:rPr lang="en-GB" sz="1400" i="1" dirty="0" err="1"/>
              <a:t>B</a:t>
            </a:r>
            <a:r>
              <a:rPr lang="en-GB" sz="1400" baseline="-25000" dirty="0" err="1"/>
              <a:t>ultimate</a:t>
            </a:r>
            <a:r>
              <a:rPr lang="en-GB" sz="1400" dirty="0"/>
              <a:t> = 16 T</a:t>
            </a:r>
          </a:p>
        </p:txBody>
      </p:sp>
    </p:spTree>
    <p:extLst>
      <p:ext uri="{BB962C8B-B14F-4D97-AF65-F5344CB8AC3E}">
        <p14:creationId xmlns:p14="http://schemas.microsoft.com/office/powerpoint/2010/main" val="38442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45CC62-4522-4BDC-B449-CC254C1F49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Power applications</a:t>
            </a:r>
            <a:endParaRPr lang="en-US" dirty="0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Espace réservé pour une image  5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9250" y="2921079"/>
            <a:ext cx="2538413" cy="1734750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A2F4F9F-E5C9-432E-A536-5250E9B501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NMR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7EF9FE7-9963-4354-8050-46F723F5BD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High Field Magnets</a:t>
            </a:r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30BDA15-7616-48DC-BD8C-C69CE8FE2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Fusion</a:t>
            </a: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6E202CA-986B-46D7-AB5B-16B90AD726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MRI</a:t>
            </a:r>
            <a:endParaRPr lang="en-US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07EB45C-5734-45C1-9AE0-7D6D9E0E35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smtClean="0"/>
              <a:t>Ion Therapy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764508"/>
            <a:ext cx="1731414" cy="1871634"/>
          </a:xfrm>
          <a:prstGeom prst="rect">
            <a:avLst/>
          </a:prstGeom>
        </p:spPr>
      </p:pic>
      <p:pic>
        <p:nvPicPr>
          <p:cNvPr id="25" name="Espace réservé pour une image  24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Espace réservé pour une image  23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1" name="Espace réservé pour une image  30"/>
          <p:cNvPicPr>
            <a:picLocks noGrp="1" noChangeAspect="1"/>
          </p:cNvPicPr>
          <p:nvPr>
            <p:ph type="pic" sz="quarter" idx="17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7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 txBox="1">
            <a:spLocks/>
          </p:cNvSpPr>
          <p:nvPr/>
        </p:nvSpPr>
        <p:spPr>
          <a:xfrm>
            <a:off x="179512" y="369470"/>
            <a:ext cx="8263350" cy="80406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Societal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3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539552" y="2203403"/>
            <a:ext cx="8263350" cy="1790700"/>
          </a:xfrm>
        </p:spPr>
        <p:txBody>
          <a:bodyPr/>
          <a:lstStyle/>
          <a:p>
            <a:r>
              <a:rPr lang="en-US" dirty="0"/>
              <a:t>the energy challenge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227" y="151671"/>
            <a:ext cx="4413887" cy="20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4066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C036C8B9-6A48-451E-B6EE-F493C8CC0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wrap="none" anchor="ctr">
            <a:normAutofit fontScale="25000" lnSpcReduction="20000"/>
          </a:bodyPr>
          <a:lstStyle/>
          <a:p>
            <a:pPr>
              <a:spcAft>
                <a:spcPts val="225"/>
              </a:spcAft>
            </a:pPr>
            <a:fld id="{88A1DFE4-5FC5-43BD-BB7E-75EAD82B965F}" type="slidenum">
              <a:rPr lang="en-US" noProof="0" smtClean="0"/>
              <a:pPr>
                <a:spcAft>
                  <a:spcPts val="225"/>
                </a:spcAft>
              </a:pPr>
              <a:t>25</a:t>
            </a:fld>
            <a:endParaRPr lang="en-US" noProof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688241" y="1429640"/>
            <a:ext cx="4023000" cy="212558"/>
          </a:xfrm>
        </p:spPr>
        <p:txBody>
          <a:bodyPr/>
          <a:lstStyle/>
          <a:p>
            <a:r>
              <a:rPr lang="fr-FR" sz="1800" dirty="0" smtClean="0"/>
              <a:t>FCC </a:t>
            </a:r>
            <a:r>
              <a:rPr lang="fr-FR" sz="1800" dirty="0" err="1" smtClean="0"/>
              <a:t>ee</a:t>
            </a:r>
            <a:endParaRPr lang="fr-FR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1343" y="630536"/>
            <a:ext cx="8263350" cy="804066"/>
          </a:xfrm>
        </p:spPr>
        <p:txBody>
          <a:bodyPr/>
          <a:lstStyle/>
          <a:p>
            <a:r>
              <a:rPr lang="en-GB" dirty="0" smtClean="0"/>
              <a:t>Electrical Power Estimate</a:t>
            </a:r>
            <a:endParaRPr lang="en-GB" dirty="0"/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4294967295"/>
          </p:nvPr>
        </p:nvSpPr>
        <p:spPr>
          <a:xfrm>
            <a:off x="4976409" y="1478782"/>
            <a:ext cx="4022725" cy="212725"/>
          </a:xfrm>
        </p:spPr>
        <p:txBody>
          <a:bodyPr/>
          <a:lstStyle/>
          <a:p>
            <a:r>
              <a:rPr lang="fr-FR" sz="1800" b="1" dirty="0"/>
              <a:t>FCC </a:t>
            </a:r>
            <a:r>
              <a:rPr lang="fr-FR" sz="1800" b="1" dirty="0" err="1"/>
              <a:t>hh</a:t>
            </a:r>
            <a:endParaRPr lang="fr-FR" sz="18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849794"/>
            <a:ext cx="4586020" cy="2342794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4493018" y="2067694"/>
            <a:ext cx="4250931" cy="2880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2758075" y="4358372"/>
            <a:ext cx="3974165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1800" dirty="0" smtClean="0">
                <a:solidFill>
                  <a:srgbClr val="002060"/>
                </a:solidFill>
              </a:rPr>
              <a:t>~Half </a:t>
            </a:r>
            <a:r>
              <a:rPr lang="en-US" sz="1800" dirty="0">
                <a:solidFill>
                  <a:srgbClr val="002060"/>
                </a:solidFill>
              </a:rPr>
              <a:t>unit of </a:t>
            </a:r>
            <a:r>
              <a:rPr lang="en-US" sz="1800" dirty="0" smtClean="0">
                <a:solidFill>
                  <a:srgbClr val="002060"/>
                </a:solidFill>
              </a:rPr>
              <a:t>an electrical power </a:t>
            </a:r>
            <a:r>
              <a:rPr lang="en-US" sz="1800" dirty="0">
                <a:solidFill>
                  <a:srgbClr val="002060"/>
                </a:solidFill>
              </a:rPr>
              <a:t>plant</a:t>
            </a:r>
            <a:endParaRPr lang="fr-FR" sz="1800" dirty="0">
              <a:solidFill>
                <a:srgbClr val="002060"/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3846168" y="4107656"/>
            <a:ext cx="339872" cy="3356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>
            <a:off x="5652120" y="4171324"/>
            <a:ext cx="360039" cy="3591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b="42139"/>
          <a:stretch/>
        </p:blipFill>
        <p:spPr>
          <a:xfrm>
            <a:off x="378891" y="1849794"/>
            <a:ext cx="3767993" cy="2232201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251520" y="2283718"/>
            <a:ext cx="41044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563888" y="3867894"/>
            <a:ext cx="504056" cy="21410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5861874" y="3856678"/>
            <a:ext cx="504056" cy="21410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1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C036C8B9-6A48-451E-B6EE-F493C8CC00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55075" y="52388"/>
            <a:ext cx="288925" cy="169862"/>
          </a:xfrm>
        </p:spPr>
        <p:txBody>
          <a:bodyPr wrap="none" anchor="ctr">
            <a:normAutofit fontScale="25000" lnSpcReduction="20000"/>
          </a:bodyPr>
          <a:lstStyle/>
          <a:p>
            <a:pPr>
              <a:spcAft>
                <a:spcPts val="225"/>
              </a:spcAft>
            </a:pPr>
            <a:fld id="{88A1DFE4-5FC5-43BD-BB7E-75EAD82B965F}" type="slidenum">
              <a:rPr lang="en-US" noProof="0" smtClean="0"/>
              <a:pPr>
                <a:spcAft>
                  <a:spcPts val="225"/>
                </a:spcAft>
              </a:pPr>
              <a:t>26</a:t>
            </a:fld>
            <a:endParaRPr lang="en-US" noProof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6" y="913300"/>
            <a:ext cx="4722471" cy="39759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31" y="1057133"/>
            <a:ext cx="4489986" cy="38320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975" y="483518"/>
            <a:ext cx="2278963" cy="18488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412750"/>
            <a:ext cx="8262938" cy="804863"/>
          </a:xfrm>
        </p:spPr>
        <p:txBody>
          <a:bodyPr/>
          <a:lstStyle/>
          <a:p>
            <a:r>
              <a:rPr lang="en-GB" dirty="0" smtClean="0"/>
              <a:t>Connection to the Electrical Network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27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532"/>
            <a:ext cx="8263350" cy="804066"/>
          </a:xfrm>
        </p:spPr>
        <p:txBody>
          <a:bodyPr/>
          <a:lstStyle/>
          <a:p>
            <a:r>
              <a:rPr lang="en-GB" dirty="0" smtClean="0"/>
              <a:t>Motivation for Efficient Accelerator	</a:t>
            </a:r>
            <a:endParaRPr lang="en-GB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67"/>
          <a:stretch/>
        </p:blipFill>
        <p:spPr>
          <a:xfrm>
            <a:off x="395536" y="987574"/>
            <a:ext cx="6768752" cy="394998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32240" y="1635646"/>
            <a:ext cx="20882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~0.9</a:t>
            </a:r>
            <a:r>
              <a:rPr lang="en-US" dirty="0"/>
              <a:t>% of France's annual electricity </a:t>
            </a:r>
            <a:r>
              <a:rPr lang="en-US" dirty="0" smtClean="0"/>
              <a:t>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Low static losses of RF cavities</a:t>
            </a:r>
          </a:p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High-</a:t>
            </a:r>
            <a:r>
              <a:rPr lang="fr-FR" dirty="0" err="1"/>
              <a:t>efficiency</a:t>
            </a:r>
            <a:r>
              <a:rPr lang="fr-FR" dirty="0"/>
              <a:t> </a:t>
            </a:r>
            <a:r>
              <a:rPr lang="fr-FR" dirty="0" smtClean="0"/>
              <a:t>RF klystron</a:t>
            </a:r>
            <a:r>
              <a:rPr lang="fr-FR" dirty="0"/>
              <a:t>, </a:t>
            </a:r>
            <a:r>
              <a:rPr lang="fr-FR" dirty="0" err="1"/>
              <a:t>target</a:t>
            </a:r>
            <a:r>
              <a:rPr lang="fr-FR" dirty="0"/>
              <a:t> 80%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3048300" y="2625756"/>
            <a:ext cx="2605500" cy="208547"/>
          </a:xfrm>
        </p:spPr>
        <p:txBody>
          <a:bodyPr/>
          <a:lstStyle/>
          <a:p>
            <a:r>
              <a:rPr lang="en-US" dirty="0" smtClean="0"/>
              <a:t>High efficiency large-scale cryogenics infrastructure</a:t>
            </a:r>
            <a:endParaRPr lang="en-US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3320059" y="4688556"/>
            <a:ext cx="2605500" cy="208547"/>
          </a:xfrm>
        </p:spPr>
        <p:txBody>
          <a:bodyPr/>
          <a:lstStyle/>
          <a:p>
            <a:r>
              <a:rPr lang="fr-FR" dirty="0" err="1"/>
              <a:t>Economic</a:t>
            </a:r>
            <a:r>
              <a:rPr lang="fr-FR" dirty="0"/>
              <a:t> mode for </a:t>
            </a:r>
            <a:r>
              <a:rPr lang="fr-FR" dirty="0" err="1" smtClean="0"/>
              <a:t>accelerator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1"/>
          </p:nvPr>
        </p:nvSpPr>
        <p:spPr>
          <a:xfrm>
            <a:off x="6129243" y="2634503"/>
            <a:ext cx="2605500" cy="208547"/>
          </a:xfrm>
        </p:spPr>
        <p:txBody>
          <a:bodyPr/>
          <a:lstStyle/>
          <a:p>
            <a:r>
              <a:rPr lang="fr-FR" dirty="0" err="1"/>
              <a:t>Low-loss</a:t>
            </a:r>
            <a:r>
              <a:rPr lang="fr-FR" dirty="0"/>
              <a:t> </a:t>
            </a:r>
            <a:r>
              <a:rPr lang="fr-FR" dirty="0" err="1"/>
              <a:t>magnet</a:t>
            </a:r>
            <a:r>
              <a:rPr lang="fr-FR" dirty="0"/>
              <a:t> design</a:t>
            </a:r>
          </a:p>
          <a:p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 err="1" smtClean="0"/>
              <a:t>Heat</a:t>
            </a:r>
            <a:r>
              <a:rPr lang="fr-FR" dirty="0" smtClean="0"/>
              <a:t> </a:t>
            </a:r>
            <a:r>
              <a:rPr lang="fr-FR" dirty="0" err="1" smtClean="0"/>
              <a:t>Recycling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179512" y="267494"/>
            <a:ext cx="6191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err="1" smtClean="0"/>
              <a:t>Reducing</a:t>
            </a:r>
            <a:r>
              <a:rPr lang="fr-FR" sz="3200" dirty="0" smtClean="0"/>
              <a:t> - </a:t>
            </a:r>
            <a:r>
              <a:rPr lang="fr-FR" sz="3200" dirty="0" err="1" smtClean="0"/>
              <a:t>Efficiency</a:t>
            </a:r>
            <a:r>
              <a:rPr lang="fr-FR" sz="3200" dirty="0" smtClean="0"/>
              <a:t> Challenges</a:t>
            </a:r>
            <a:endParaRPr lang="fr-FR" sz="3200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Espace réservé pour une image  8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Espace réservé pour une image  21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2787" y="852269"/>
            <a:ext cx="2538413" cy="1734750"/>
          </a:xfrm>
          <a:prstGeom prst="rect">
            <a:avLst/>
          </a:prstGeom>
        </p:spPr>
      </p:pic>
      <p:pic>
        <p:nvPicPr>
          <p:cNvPr id="28" name="Espace réservé pour une image  27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0" name="Espace réservé pour une image  29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2626" y="2895750"/>
            <a:ext cx="2538413" cy="1734750"/>
          </a:xfrm>
          <a:prstGeom prst="rect">
            <a:avLst/>
          </a:prstGeom>
        </p:spPr>
      </p:pic>
      <p:pic>
        <p:nvPicPr>
          <p:cNvPr id="32" name="Espace réservé pour une image  3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3823" b="382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5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461189"/>
            <a:ext cx="7491413" cy="765175"/>
          </a:xfrm>
        </p:spPr>
        <p:txBody>
          <a:bodyPr/>
          <a:lstStyle/>
          <a:p>
            <a:r>
              <a:rPr lang="en-GB" sz="3200" dirty="0" err="1"/>
              <a:t>Powerflow</a:t>
            </a:r>
            <a:r>
              <a:rPr lang="en-GB" sz="3200" dirty="0"/>
              <a:t> in Accelerator Facilities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1257300"/>
            <a:ext cx="571500" cy="2714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GB" sz="3000" b="1" dirty="0"/>
              <a:t>public</a:t>
            </a:r>
            <a:r>
              <a:rPr lang="en-GB" sz="3000" dirty="0"/>
              <a:t> </a:t>
            </a:r>
            <a:r>
              <a:rPr lang="en-GB" sz="3000" b="1" dirty="0"/>
              <a:t>GRID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7450" y="1257300"/>
            <a:ext cx="2114550" cy="1085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b="1" dirty="0">
                <a:solidFill>
                  <a:schemeClr val="tx1">
                    <a:lumMod val="50000"/>
                  </a:schemeClr>
                </a:solidFill>
              </a:rPr>
              <a:t>Accelerator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>
                    <a:lumMod val="50000"/>
                  </a:schemeClr>
                </a:solidFill>
              </a:rPr>
              <a:t>Radio Frequency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>
                    <a:lumMod val="50000"/>
                  </a:schemeClr>
                </a:solidFill>
              </a:rPr>
              <a:t>Magnets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>
                    <a:lumMod val="50000"/>
                  </a:schemeClr>
                </a:solidFill>
              </a:rPr>
              <a:t>Vacuum etc.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57450" y="2457450"/>
            <a:ext cx="2114550" cy="857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b="1" dirty="0">
                <a:solidFill>
                  <a:schemeClr val="tx1">
                    <a:lumMod val="50000"/>
                  </a:schemeClr>
                </a:solidFill>
              </a:rPr>
              <a:t>Auxiliary</a:t>
            </a:r>
            <a:r>
              <a:rPr lang="en-GB" sz="15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1500" b="1" dirty="0">
                <a:solidFill>
                  <a:schemeClr val="tx1">
                    <a:lumMod val="50000"/>
                  </a:schemeClr>
                </a:solidFill>
              </a:rPr>
              <a:t>systems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>
                    <a:lumMod val="50000"/>
                  </a:schemeClr>
                </a:solidFill>
              </a:rPr>
              <a:t>cryogenics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>
                    <a:lumMod val="50000"/>
                  </a:schemeClr>
                </a:solidFill>
              </a:rPr>
              <a:t>conv. cooling, AC etc.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57450" y="3429000"/>
            <a:ext cx="2114550" cy="542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13" b="1" dirty="0">
                <a:solidFill>
                  <a:schemeClr val="tx1">
                    <a:lumMod val="50000"/>
                  </a:schemeClr>
                </a:solidFill>
              </a:rPr>
              <a:t>Instruments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13" dirty="0">
                <a:solidFill>
                  <a:schemeClr val="tx1">
                    <a:lumMod val="50000"/>
                  </a:schemeClr>
                </a:solidFill>
              </a:rPr>
              <a:t>e.g. particle detectors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143500" y="1949797"/>
            <a:ext cx="685800" cy="20221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1013" dirty="0"/>
              <a:t>conversion to secondary radiation (beam collisions, targets, </a:t>
            </a:r>
            <a:r>
              <a:rPr lang="en-GB" sz="1013" dirty="0" err="1"/>
              <a:t>undulators</a:t>
            </a:r>
            <a:r>
              <a:rPr lang="en-GB" sz="1013" dirty="0"/>
              <a:t> …)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0" y="1153425"/>
            <a:ext cx="1943100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>
                <a:solidFill>
                  <a:schemeClr val="tx1">
                    <a:lumMod val="50000"/>
                  </a:schemeClr>
                </a:solidFill>
              </a:rPr>
              <a:t>rare: direct application</a:t>
            </a:r>
            <a:r>
              <a:rPr lang="en-GB" sz="1013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13" dirty="0">
                <a:solidFill>
                  <a:schemeClr val="tx1">
                    <a:lumMod val="50000"/>
                  </a:schemeClr>
                </a:solidFill>
              </a:rPr>
              <a:t>p-therapy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13" dirty="0">
                <a:solidFill>
                  <a:schemeClr val="tx1">
                    <a:lumMod val="50000"/>
                  </a:schemeClr>
                </a:solidFill>
              </a:rPr>
              <a:t>isotope production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3600" y="2111202"/>
            <a:ext cx="1943100" cy="102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b="1" dirty="0">
                <a:solidFill>
                  <a:schemeClr val="tx1">
                    <a:lumMod val="50000"/>
                  </a:schemeClr>
                </a:solidFill>
              </a:rPr>
              <a:t>secondary radiation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13" dirty="0">
                <a:solidFill>
                  <a:schemeClr val="tx1">
                    <a:lumMod val="50000"/>
                  </a:schemeClr>
                </a:solidFill>
              </a:rPr>
              <a:t>exotic particles, e.g. Higgs, B-mesons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13" dirty="0">
                <a:solidFill>
                  <a:schemeClr val="tx1">
                    <a:lumMod val="50000"/>
                  </a:schemeClr>
                </a:solidFill>
              </a:rPr>
              <a:t>synchrotron radiation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13" dirty="0">
                <a:solidFill>
                  <a:schemeClr val="tx1">
                    <a:lumMod val="50000"/>
                  </a:schemeClr>
                </a:solidFill>
              </a:rPr>
              <a:t>neutrons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13" dirty="0" err="1">
                <a:solidFill>
                  <a:schemeClr val="tx1">
                    <a:lumMod val="50000"/>
                  </a:schemeClr>
                </a:solidFill>
              </a:rPr>
              <a:t>muons</a:t>
            </a:r>
            <a:endParaRPr lang="en-GB" sz="1013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720071" y="1371600"/>
            <a:ext cx="1223530" cy="23194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5" name="Right Arrow 14"/>
          <p:cNvSpPr/>
          <p:nvPr/>
        </p:nvSpPr>
        <p:spPr>
          <a:xfrm>
            <a:off x="2000250" y="1684251"/>
            <a:ext cx="366280" cy="23194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6" name="Right Arrow 15"/>
          <p:cNvSpPr/>
          <p:nvPr/>
        </p:nvSpPr>
        <p:spPr>
          <a:xfrm>
            <a:off x="2000250" y="2844887"/>
            <a:ext cx="366280" cy="23194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7" name="Right Arrow 16"/>
          <p:cNvSpPr/>
          <p:nvPr/>
        </p:nvSpPr>
        <p:spPr>
          <a:xfrm>
            <a:off x="2000250" y="3584488"/>
            <a:ext cx="366280" cy="23194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9" name="Right Arrow 18"/>
          <p:cNvSpPr/>
          <p:nvPr/>
        </p:nvSpPr>
        <p:spPr>
          <a:xfrm>
            <a:off x="4723968" y="1995227"/>
            <a:ext cx="362383" cy="23194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0" name="TextBox 19"/>
          <p:cNvSpPr txBox="1"/>
          <p:nvPr/>
        </p:nvSpPr>
        <p:spPr>
          <a:xfrm>
            <a:off x="4686300" y="1666101"/>
            <a:ext cx="62345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dirty="0">
                <a:solidFill>
                  <a:schemeClr val="tx2"/>
                </a:solidFill>
              </a:rPr>
              <a:t>beam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31" y="638322"/>
            <a:ext cx="1202474" cy="18191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258" y="2571750"/>
            <a:ext cx="1475444" cy="1280165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968142" y="2614612"/>
            <a:ext cx="3222664" cy="1999661"/>
            <a:chOff x="5968142" y="2614612"/>
            <a:chExt cx="3222664" cy="1999661"/>
          </a:xfrm>
        </p:grpSpPr>
        <p:sp>
          <p:nvSpPr>
            <p:cNvPr id="21" name="Right Arrow 20"/>
            <p:cNvSpPr/>
            <p:nvPr/>
          </p:nvSpPr>
          <p:spPr>
            <a:xfrm rot="998980">
              <a:off x="5968142" y="3633631"/>
              <a:ext cx="823176" cy="676588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34721" y="3905901"/>
              <a:ext cx="1094830" cy="55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13" b="1" dirty="0">
                  <a:solidFill>
                    <a:schemeClr val="tx2"/>
                  </a:solidFill>
                </a:rPr>
                <a:t>finally </a:t>
              </a:r>
              <a:r>
                <a:rPr lang="en-GB" sz="1013" b="1" dirty="0" smtClean="0">
                  <a:solidFill>
                    <a:schemeClr val="tx2"/>
                  </a:solidFill>
                </a:rPr>
                <a:t>~ 90 % converted </a:t>
              </a:r>
              <a:r>
                <a:rPr lang="en-GB" sz="1013" b="1" dirty="0">
                  <a:solidFill>
                    <a:schemeClr val="tx2"/>
                  </a:solidFill>
                </a:rPr>
                <a:t>to waste heat !</a:t>
              </a: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6411" y="2614612"/>
              <a:ext cx="1414395" cy="1999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433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FCC</a:t>
            </a:r>
            <a:endParaRPr lang="fr-FR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442800" y="3249958"/>
            <a:ext cx="8263350" cy="1241822"/>
          </a:xfrm>
        </p:spPr>
        <p:txBody>
          <a:bodyPr/>
          <a:lstStyle/>
          <a:p>
            <a:r>
              <a:rPr lang="en-US" sz="2400" dirty="0" smtClean="0"/>
              <a:t>collider 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What </a:t>
            </a:r>
            <a:r>
              <a:rPr lang="en-US" sz="2400" dirty="0"/>
              <a:t>it is and how it </a:t>
            </a:r>
            <a:r>
              <a:rPr lang="en-US" sz="2400" dirty="0" smtClean="0"/>
              <a:t>works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040" y="240043"/>
            <a:ext cx="3912488" cy="205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33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080" y="1419622"/>
            <a:ext cx="6115880" cy="2879561"/>
          </a:xfrm>
          <a:prstGeom prst="rect">
            <a:avLst/>
          </a:prstGeom>
        </p:spPr>
      </p:pic>
      <p:sp>
        <p:nvSpPr>
          <p:cNvPr id="17409" name="Title 1"/>
          <p:cNvSpPr>
            <a:spLocks noGrp="1"/>
          </p:cNvSpPr>
          <p:nvPr>
            <p:ph type="title" idx="4294967295"/>
          </p:nvPr>
        </p:nvSpPr>
        <p:spPr>
          <a:xfrm>
            <a:off x="219374" y="585819"/>
            <a:ext cx="4808538" cy="469900"/>
          </a:xfrm>
        </p:spPr>
        <p:txBody>
          <a:bodyPr/>
          <a:lstStyle/>
          <a:p>
            <a:pPr defTabSz="685727"/>
            <a:r>
              <a:rPr lang="en-US" altLang="fr-FR" sz="3200" dirty="0" smtClean="0">
                <a:latin typeface="+mn-lt"/>
                <a:ea typeface="+mn-ea"/>
                <a:cs typeface="+mn-cs"/>
              </a:rPr>
              <a:t>Heat Recycling</a:t>
            </a:r>
            <a:endParaRPr lang="en-US" altLang="fr-FR" sz="3200" dirty="0">
              <a:latin typeface="+mn-lt"/>
              <a:ea typeface="+mn-ea"/>
              <a:cs typeface="+mn-cs"/>
            </a:endParaRPr>
          </a:p>
        </p:txBody>
      </p: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74638" y="1419622"/>
            <a:ext cx="3561258" cy="184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indent="0" eaLnBrk="1" hangingPunct="1"/>
            <a:r>
              <a:rPr lang="en-US" altLang="fr-FR" sz="1898" b="1" dirty="0" smtClean="0"/>
              <a:t>Hot </a:t>
            </a:r>
            <a:r>
              <a:rPr lang="en-US" altLang="fr-FR" sz="1898" b="1" dirty="0"/>
              <a:t>water </a:t>
            </a:r>
            <a:r>
              <a:rPr lang="en-US" altLang="fr-FR" sz="1898" dirty="0"/>
              <a:t>collected </a:t>
            </a:r>
            <a:r>
              <a:rPr lang="en-US" altLang="fr-FR" sz="1898" dirty="0" smtClean="0"/>
              <a:t>and  diverted </a:t>
            </a:r>
            <a:r>
              <a:rPr lang="en-US" altLang="fr-FR" sz="1898" dirty="0"/>
              <a:t>to </a:t>
            </a:r>
            <a:r>
              <a:rPr lang="en-US" altLang="fr-FR" sz="1898" dirty="0" smtClean="0"/>
              <a:t>parallel circuits</a:t>
            </a:r>
          </a:p>
          <a:p>
            <a:pPr marL="0" indent="0" eaLnBrk="1" hangingPunct="1"/>
            <a:endParaRPr lang="en-US" altLang="fr-FR" sz="1898" dirty="0"/>
          </a:p>
          <a:p>
            <a:pPr marL="0" indent="0" eaLnBrk="1" hangingPunct="1"/>
            <a:r>
              <a:rPr lang="en-US" altLang="fr-FR" sz="1898" b="1" dirty="0" smtClean="0"/>
              <a:t>to supply </a:t>
            </a:r>
            <a:r>
              <a:rPr lang="en-US" altLang="fr-FR" sz="1898" b="1" dirty="0"/>
              <a:t>the heating system </a:t>
            </a:r>
            <a:r>
              <a:rPr lang="en-US" altLang="fr-FR" sz="1898" dirty="0"/>
              <a:t>of a new </a:t>
            </a:r>
            <a:r>
              <a:rPr lang="en-US" altLang="fr-FR" sz="1898" dirty="0" smtClean="0"/>
              <a:t>areas </a:t>
            </a:r>
            <a:r>
              <a:rPr lang="en-US" altLang="fr-FR" sz="1898" dirty="0"/>
              <a:t>currently under </a:t>
            </a:r>
            <a:r>
              <a:rPr lang="en-US" altLang="fr-FR" sz="1898" dirty="0" smtClean="0"/>
              <a:t>construction.</a:t>
            </a:r>
            <a:endParaRPr lang="en-US" altLang="fr-FR" sz="1898" dirty="0"/>
          </a:p>
        </p:txBody>
      </p:sp>
    </p:spTree>
    <p:extLst>
      <p:ext uri="{BB962C8B-B14F-4D97-AF65-F5344CB8AC3E}">
        <p14:creationId xmlns:p14="http://schemas.microsoft.com/office/powerpoint/2010/main" val="3078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860032" y="1691366"/>
            <a:ext cx="30460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Future </a:t>
            </a:r>
            <a:r>
              <a:rPr lang="fr-FR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Circular</a:t>
            </a:r>
            <a:r>
              <a:rPr lang="fr-F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Collider</a:t>
            </a:r>
            <a:endParaRPr lang="fr-FR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Espace réservé pour une image  1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306" b="8306"/>
          <a:stretch>
            <a:fillRect/>
          </a:stretch>
        </p:blipFill>
        <p:spPr>
          <a:xfrm>
            <a:off x="0" y="360040"/>
            <a:ext cx="9144000" cy="4803998"/>
          </a:xfrm>
          <a:prstGeom prst="rect">
            <a:avLst/>
          </a:prstGeom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323528" y="524038"/>
            <a:ext cx="8263350" cy="8040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FCC … a </a:t>
            </a:r>
            <a:r>
              <a:rPr lang="en-US" sz="3600" b="1" dirty="0">
                <a:solidFill>
                  <a:schemeClr val="bg1"/>
                </a:solidFill>
              </a:rPr>
              <a:t>new large collider for the 21st century </a:t>
            </a:r>
            <a:r>
              <a:rPr lang="en-US" sz="3600" b="1" dirty="0" smtClean="0">
                <a:solidFill>
                  <a:schemeClr val="bg1"/>
                </a:solidFill>
              </a:rPr>
              <a:t>…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3648" y="4055348"/>
            <a:ext cx="7622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… </a:t>
            </a:r>
            <a:r>
              <a:rPr lang="en-US" sz="3600" b="1" dirty="0">
                <a:solidFill>
                  <a:schemeClr val="bg1"/>
                </a:solidFill>
              </a:rPr>
              <a:t>for new discoveries in physics!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1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E85B2-BABC-412F-8D5C-AE83A32F1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23" y="2283718"/>
            <a:ext cx="8263350" cy="1790700"/>
          </a:xfrm>
        </p:spPr>
        <p:txBody>
          <a:bodyPr/>
          <a:lstStyle/>
          <a:p>
            <a:r>
              <a:rPr lang="en-US" dirty="0" smtClean="0"/>
              <a:t>Merci </a:t>
            </a:r>
            <a:br>
              <a:rPr lang="en-US" dirty="0" smtClean="0"/>
            </a:br>
            <a:r>
              <a:rPr lang="en-US" dirty="0" smtClean="0"/>
              <a:t>pour </a:t>
            </a:r>
            <a:r>
              <a:rPr lang="en-US" dirty="0" err="1" smtClean="0"/>
              <a:t>votre</a:t>
            </a:r>
            <a:r>
              <a:rPr lang="en-US" dirty="0" smtClean="0"/>
              <a:t> attention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Thank </a:t>
            </a:r>
            <a:r>
              <a:rPr lang="en-US" dirty="0"/>
              <a:t>you </a:t>
            </a:r>
            <a:br>
              <a:rPr lang="en-US" dirty="0"/>
            </a:br>
            <a:r>
              <a:rPr lang="en-US" dirty="0"/>
              <a:t>for your </a:t>
            </a:r>
            <a:r>
              <a:rPr lang="en-US" dirty="0" smtClean="0"/>
              <a:t>attention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.</a:t>
            </a:r>
            <a:endParaRPr lang="de-AT" dirty="0"/>
          </a:p>
        </p:txBody>
      </p:sp>
      <p:sp>
        <p:nvSpPr>
          <p:cNvPr id="8" name="Foliennummernplatzhalter 1">
            <a:extLst>
              <a:ext uri="{FF2B5EF4-FFF2-40B4-BE49-F238E27FC236}">
                <a16:creationId xmlns:a16="http://schemas.microsoft.com/office/drawing/2014/main" id="{38C1E07E-32FB-B241-A391-8BD4A6B0F32D}"/>
              </a:ext>
            </a:extLst>
          </p:cNvPr>
          <p:cNvSpPr txBox="1">
            <a:spLocks/>
          </p:cNvSpPr>
          <p:nvPr/>
        </p:nvSpPr>
        <p:spPr>
          <a:xfrm>
            <a:off x="8745300" y="97423"/>
            <a:ext cx="289479" cy="17007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3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27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54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1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8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45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0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1DFE4-5FC5-43BD-BB7E-75EAD82B965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9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83518"/>
            <a:ext cx="8263350" cy="804066"/>
          </a:xfrm>
        </p:spPr>
        <p:txBody>
          <a:bodyPr/>
          <a:lstStyle/>
          <a:p>
            <a:r>
              <a:rPr lang="en-US" sz="3200" dirty="0" smtClean="0"/>
              <a:t>Particle </a:t>
            </a:r>
            <a:r>
              <a:rPr lang="en-US" sz="3200" dirty="0"/>
              <a:t>Accelerators </a:t>
            </a:r>
            <a:r>
              <a:rPr lang="en-US" sz="3200" dirty="0" smtClean="0"/>
              <a:t> </a:t>
            </a:r>
            <a:r>
              <a:rPr lang="en-US" sz="2000" dirty="0" smtClean="0"/>
              <a:t>what </a:t>
            </a:r>
            <a:r>
              <a:rPr lang="en-US" sz="2000" dirty="0"/>
              <a:t>it </a:t>
            </a:r>
            <a:r>
              <a:rPr lang="en-US" sz="2000" dirty="0" smtClean="0"/>
              <a:t>is ?</a:t>
            </a:r>
            <a:endParaRPr lang="en-US" sz="3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28" t="70410" r="30600"/>
          <a:stretch/>
        </p:blipFill>
        <p:spPr>
          <a:xfrm>
            <a:off x="1660802" y="3996748"/>
            <a:ext cx="3384377" cy="120691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92" t="37074" r="21498" b="32915"/>
          <a:stretch/>
        </p:blipFill>
        <p:spPr>
          <a:xfrm>
            <a:off x="2843808" y="2673256"/>
            <a:ext cx="2874029" cy="122413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28" r="27187" b="69988"/>
          <a:stretch/>
        </p:blipFill>
        <p:spPr>
          <a:xfrm>
            <a:off x="729770" y="1425112"/>
            <a:ext cx="4608512" cy="8640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2973" y="1035320"/>
            <a:ext cx="28264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/>
              <a:t>Study</a:t>
            </a:r>
            <a:r>
              <a:rPr lang="fr-FR" sz="1600" dirty="0"/>
              <a:t> the </a:t>
            </a:r>
            <a:r>
              <a:rPr lang="fr-FR" sz="1600" dirty="0" err="1" smtClean="0"/>
              <a:t>matter</a:t>
            </a:r>
            <a:r>
              <a:rPr lang="fr-FR" sz="1600" dirty="0" smtClean="0"/>
              <a:t> -&gt; collisions</a:t>
            </a:r>
            <a:endParaRPr lang="fr-FR" sz="1600" dirty="0"/>
          </a:p>
        </p:txBody>
      </p:sp>
      <p:sp>
        <p:nvSpPr>
          <p:cNvPr id="14" name="Rectangle 13"/>
          <p:cNvSpPr/>
          <p:nvPr/>
        </p:nvSpPr>
        <p:spPr>
          <a:xfrm>
            <a:off x="671007" y="2310994"/>
            <a:ext cx="31486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Synchrotron </a:t>
            </a:r>
            <a:r>
              <a:rPr lang="fr-FR" sz="1600" dirty="0"/>
              <a:t>radiation production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6695" y="3977907"/>
            <a:ext cx="10967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Irradiation</a:t>
            </a:r>
            <a:endParaRPr lang="fr-FR" sz="1600" dirty="0"/>
          </a:p>
        </p:txBody>
      </p:sp>
      <p:sp>
        <p:nvSpPr>
          <p:cNvPr id="16" name="Rectangle 15"/>
          <p:cNvSpPr/>
          <p:nvPr/>
        </p:nvSpPr>
        <p:spPr>
          <a:xfrm>
            <a:off x="6803009" y="723416"/>
            <a:ext cx="1572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User </a:t>
            </a:r>
            <a:r>
              <a:rPr lang="fr-FR" sz="1400" b="1" dirty="0" err="1">
                <a:solidFill>
                  <a:srgbClr val="FFC000"/>
                </a:solidFill>
              </a:rPr>
              <a:t>community</a:t>
            </a:r>
            <a:endParaRPr lang="fr-FR" sz="1400" b="1" dirty="0">
              <a:solidFill>
                <a:srgbClr val="FFC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992243" y="1472466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Particle physicists</a:t>
            </a:r>
          </a:p>
          <a:p>
            <a:pPr algn="l"/>
            <a:r>
              <a:rPr lang="en-US" sz="1400" dirty="0" smtClean="0"/>
              <a:t>Nuclear physicists</a:t>
            </a:r>
            <a:endParaRPr lang="en-US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992243" y="2289208"/>
            <a:ext cx="117051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Physicists</a:t>
            </a:r>
          </a:p>
          <a:p>
            <a:pPr algn="l"/>
            <a:r>
              <a:rPr lang="en-US" sz="1400" dirty="0" smtClean="0"/>
              <a:t>Chemists</a:t>
            </a:r>
          </a:p>
          <a:p>
            <a:pPr algn="l"/>
            <a:r>
              <a:rPr lang="en-US" sz="1400" dirty="0" smtClean="0"/>
              <a:t>Biologists</a:t>
            </a:r>
          </a:p>
          <a:p>
            <a:pPr algn="l"/>
            <a:r>
              <a:rPr lang="en-US" sz="1400" dirty="0" smtClean="0"/>
              <a:t>Engineers</a:t>
            </a:r>
          </a:p>
          <a:p>
            <a:r>
              <a:rPr lang="en-US" sz="1400" dirty="0" smtClean="0"/>
              <a:t>Industrialists</a:t>
            </a:r>
          </a:p>
          <a:p>
            <a:pPr algn="l"/>
            <a:r>
              <a:rPr lang="en-US" sz="1400" dirty="0" smtClean="0"/>
              <a:t>Historians</a:t>
            </a:r>
          </a:p>
          <a:p>
            <a:pPr algn="l"/>
            <a:r>
              <a:rPr lang="en-US" sz="1400" dirty="0" smtClean="0"/>
              <a:t>Artists</a:t>
            </a:r>
            <a:endParaRPr lang="en-US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992243" y="4046382"/>
            <a:ext cx="1146468" cy="1161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Physicists</a:t>
            </a:r>
          </a:p>
          <a:p>
            <a:r>
              <a:rPr lang="en-US" sz="1400" dirty="0" smtClean="0"/>
              <a:t>Chemists</a:t>
            </a:r>
          </a:p>
          <a:p>
            <a:r>
              <a:rPr lang="en-US" sz="1400" dirty="0" smtClean="0"/>
              <a:t>Physicians</a:t>
            </a:r>
          </a:p>
          <a:p>
            <a:r>
              <a:rPr lang="en-US" dirty="0" smtClean="0"/>
              <a:t>Industrialists</a:t>
            </a:r>
          </a:p>
          <a:p>
            <a:endParaRPr lang="en-US" sz="1400" dirty="0" smtClean="0"/>
          </a:p>
        </p:txBody>
      </p:sp>
      <p:sp>
        <p:nvSpPr>
          <p:cNvPr id="20" name="Accolade ouvrante 19"/>
          <p:cNvSpPr/>
          <p:nvPr/>
        </p:nvSpPr>
        <p:spPr>
          <a:xfrm>
            <a:off x="6595496" y="1544499"/>
            <a:ext cx="207513" cy="379154"/>
          </a:xfrm>
          <a:prstGeom prst="leftBrace">
            <a:avLst>
              <a:gd name="adj1" fmla="val 8333"/>
              <a:gd name="adj2" fmla="val 48131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ccolade ouvrante 20"/>
          <p:cNvSpPr/>
          <p:nvPr/>
        </p:nvSpPr>
        <p:spPr>
          <a:xfrm>
            <a:off x="6615048" y="2461035"/>
            <a:ext cx="207513" cy="1283014"/>
          </a:xfrm>
          <a:prstGeom prst="leftBrace">
            <a:avLst>
              <a:gd name="adj1" fmla="val 8333"/>
              <a:gd name="adj2" fmla="val 48131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Accolade ouvrante 21"/>
          <p:cNvSpPr/>
          <p:nvPr/>
        </p:nvSpPr>
        <p:spPr>
          <a:xfrm>
            <a:off x="6733841" y="4226136"/>
            <a:ext cx="128245" cy="660311"/>
          </a:xfrm>
          <a:prstGeom prst="leftBrace">
            <a:avLst>
              <a:gd name="adj1" fmla="val 8333"/>
              <a:gd name="adj2" fmla="val 48131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98" y="2747109"/>
            <a:ext cx="1666744" cy="12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37" r="14947" b="23306"/>
          <a:stretch/>
        </p:blipFill>
        <p:spPr>
          <a:xfrm>
            <a:off x="4788024" y="1802357"/>
            <a:ext cx="3384376" cy="24255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5637" y="1168498"/>
            <a:ext cx="43260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Beam: a set of charged particles with an overall velocity</a:t>
            </a:r>
            <a:endParaRPr lang="fr-FR" sz="1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625321"/>
            <a:ext cx="1393131" cy="678013"/>
          </a:xfrm>
          <a:prstGeom prst="rect">
            <a:avLst/>
          </a:prstGeom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509155"/>
              </p:ext>
            </p:extLst>
          </p:nvPr>
        </p:nvGraphicFramePr>
        <p:xfrm>
          <a:off x="6204669" y="455594"/>
          <a:ext cx="2426065" cy="561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2" name="Equation" r:id="rId5" imgW="1041120" imgH="241200" progId="Equation.3">
                  <p:embed/>
                </p:oleObj>
              </mc:Choice>
              <mc:Fallback>
                <p:oleObj name="Equation" r:id="rId5" imgW="1041120" imgH="241200" progId="Equation.3">
                  <p:embed/>
                  <p:pic>
                    <p:nvPicPr>
                      <p:cNvPr id="6471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4669" y="455594"/>
                        <a:ext cx="2426065" cy="561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304" y="1428482"/>
            <a:ext cx="1438781" cy="9361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5344" y="3291830"/>
            <a:ext cx="1059452" cy="9885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87" y="1712074"/>
            <a:ext cx="3952725" cy="303116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313723DF-FA16-40E7-A7C4-714562C8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84" y="388623"/>
            <a:ext cx="5835000" cy="804066"/>
          </a:xfrm>
        </p:spPr>
        <p:txBody>
          <a:bodyPr/>
          <a:lstStyle/>
          <a:p>
            <a:r>
              <a:rPr lang="en-US" dirty="0" smtClean="0"/>
              <a:t>Particle Accelerators </a:t>
            </a:r>
            <a:r>
              <a:rPr lang="en-US" sz="2000" dirty="0" smtClean="0"/>
              <a:t>how </a:t>
            </a:r>
            <a:r>
              <a:rPr lang="en-US" sz="2000" dirty="0"/>
              <a:t>it </a:t>
            </a:r>
            <a:r>
              <a:rPr lang="en-US" sz="2000" dirty="0" smtClean="0"/>
              <a:t>works ?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42179" y="4317763"/>
            <a:ext cx="438774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Force parallel to speed: acceleration, energy increases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4539684" y="4624807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Force perpendicular to speed: deflection, energy remains constant</a:t>
            </a:r>
            <a:endParaRPr lang="en-US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39" y="1065026"/>
            <a:ext cx="1656030" cy="87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930400"/>
            <a:ext cx="1225756" cy="1202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23" y="945540"/>
            <a:ext cx="1481416" cy="111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2" name="Connecteur droit avec flèche 21"/>
          <p:cNvCxnSpPr/>
          <p:nvPr/>
        </p:nvCxnSpPr>
        <p:spPr>
          <a:xfrm flipV="1">
            <a:off x="3317518" y="1484372"/>
            <a:ext cx="648072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481093" y="710063"/>
            <a:ext cx="320922" cy="494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FR" sz="1600" i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endParaRPr lang="fr-FR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550178" y="4351166"/>
            <a:ext cx="669" cy="26667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920222" y="4352806"/>
            <a:ext cx="1034" cy="2821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586269" y="4470421"/>
            <a:ext cx="320922" cy="494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fr-FR" sz="1600" i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650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129" y="1593988"/>
            <a:ext cx="4035888" cy="3048693"/>
          </a:xfrm>
          <a:prstGeom prst="rect">
            <a:avLst/>
          </a:prstGeom>
        </p:spPr>
      </p:pic>
      <p:sp>
        <p:nvSpPr>
          <p:cNvPr id="478213" name="Rectangle 5"/>
          <p:cNvSpPr>
            <a:spLocks noGrp="1" noChangeArrowheads="1"/>
          </p:cNvSpPr>
          <p:nvPr>
            <p:ph type="body" sz="quarter" idx="12"/>
          </p:nvPr>
        </p:nvSpPr>
        <p:spPr>
          <a:xfrm>
            <a:off x="306497" y="952948"/>
            <a:ext cx="7865903" cy="2747250"/>
          </a:xfrm>
        </p:spPr>
        <p:txBody>
          <a:bodyPr/>
          <a:lstStyle/>
          <a:p>
            <a:pPr marL="73819" indent="-73819"/>
            <a:r>
              <a:rPr lang="fr-FR" altLang="fr-FR" sz="1350" dirty="0"/>
              <a:t> </a:t>
            </a:r>
            <a:r>
              <a:rPr lang="en-US" altLang="fr-FR" sz="1350" b="1" dirty="0"/>
              <a:t>14 </a:t>
            </a:r>
            <a:r>
              <a:rPr lang="en-US" altLang="fr-FR" sz="1350" b="1" dirty="0" err="1"/>
              <a:t>TeV</a:t>
            </a:r>
            <a:r>
              <a:rPr lang="en-US" altLang="fr-FR" sz="1350" b="1" dirty="0"/>
              <a:t> </a:t>
            </a:r>
            <a:r>
              <a:rPr lang="en-US" altLang="fr-FR" sz="1350" dirty="0"/>
              <a:t>proton-proton </a:t>
            </a:r>
            <a:r>
              <a:rPr lang="en-US" altLang="fr-FR" sz="1350" dirty="0" smtClean="0"/>
              <a:t>27-km collider </a:t>
            </a:r>
            <a:r>
              <a:rPr lang="en-US" altLang="fr-FR" sz="1350" dirty="0"/>
              <a:t>with </a:t>
            </a:r>
            <a:r>
              <a:rPr lang="en-US" altLang="fr-FR" sz="1350" b="1" dirty="0" smtClean="0"/>
              <a:t>8.3 T</a:t>
            </a:r>
            <a:r>
              <a:rPr lang="en-US" altLang="fr-FR" sz="1350" dirty="0" smtClean="0"/>
              <a:t> superconducting </a:t>
            </a:r>
            <a:r>
              <a:rPr lang="en-US" altLang="fr-FR" sz="1350" dirty="0"/>
              <a:t>magnets: </a:t>
            </a:r>
          </a:p>
          <a:p>
            <a:pPr marL="73819" indent="-73819"/>
            <a:r>
              <a:rPr lang="en-US" altLang="fr-FR" sz="1350" dirty="0">
                <a:solidFill>
                  <a:srgbClr val="0070C0"/>
                </a:solidFill>
              </a:rPr>
              <a:t>Installed in a 27 km tunnel, to produce the events needed to study the "Standard Model" of particles to understand "mass", the Higgs boson and more...</a:t>
            </a:r>
            <a:endParaRPr lang="fr-FR" altLang="fr-FR" sz="1350" dirty="0">
              <a:solidFill>
                <a:srgbClr val="0070C0"/>
              </a:solidFill>
            </a:endParaRPr>
          </a:p>
          <a:p>
            <a:pPr marL="73819" indent="-73819"/>
            <a:r>
              <a:rPr lang="fr-FR" altLang="fr-FR" sz="1350" dirty="0"/>
              <a:t> </a:t>
            </a:r>
            <a:endParaRPr lang="fr-FR" altLang="fr-FR" sz="1350" dirty="0">
              <a:solidFill>
                <a:srgbClr val="0070C0"/>
              </a:solidFill>
            </a:endParaRPr>
          </a:p>
        </p:txBody>
      </p:sp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2570" y="455670"/>
            <a:ext cx="8237862" cy="457474"/>
          </a:xfrm>
        </p:spPr>
        <p:txBody>
          <a:bodyPr/>
          <a:lstStyle/>
          <a:p>
            <a:r>
              <a:rPr lang="en-US" altLang="fr-FR" dirty="0"/>
              <a:t>Large Hadron Collider @ CERN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162040"/>
            <a:ext cx="480363" cy="480363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222570" y="1659827"/>
            <a:ext cx="4023000" cy="212558"/>
          </a:xfrm>
        </p:spPr>
        <p:txBody>
          <a:bodyPr/>
          <a:lstStyle/>
          <a:p>
            <a:r>
              <a:rPr lang="fr-FR" dirty="0" err="1" smtClean="0"/>
              <a:t>Higgs</a:t>
            </a:r>
            <a:r>
              <a:rPr lang="fr-FR" dirty="0" smtClean="0"/>
              <a:t> boson </a:t>
            </a:r>
            <a:r>
              <a:rPr lang="fr-FR" dirty="0" err="1" smtClean="0"/>
              <a:t>discovery</a:t>
            </a:r>
            <a:r>
              <a:rPr lang="fr-FR" dirty="0" smtClean="0"/>
              <a:t> 2012 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173" y="2039789"/>
            <a:ext cx="2052246" cy="288570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929672"/>
            <a:ext cx="3182982" cy="17904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662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23528" y="483518"/>
            <a:ext cx="8263350" cy="804066"/>
          </a:xfrm>
        </p:spPr>
        <p:txBody>
          <a:bodyPr/>
          <a:lstStyle/>
          <a:p>
            <a:r>
              <a:rPr lang="fr-FR" dirty="0" smtClean="0"/>
              <a:t>LHC </a:t>
            </a:r>
            <a:r>
              <a:rPr lang="fr-FR" dirty="0" err="1" smtClean="0"/>
              <a:t>Superconducting</a:t>
            </a:r>
            <a:r>
              <a:rPr lang="fr-FR" dirty="0" smtClean="0"/>
              <a:t> </a:t>
            </a:r>
            <a:r>
              <a:rPr lang="fr-FR" dirty="0" err="1" smtClean="0"/>
              <a:t>Magnet</a:t>
            </a:r>
            <a:r>
              <a:rPr lang="fr-FR" dirty="0" err="1"/>
              <a:t>s</a:t>
            </a:r>
            <a:endParaRPr lang="fr-FR" dirty="0"/>
          </a:p>
        </p:txBody>
      </p:sp>
      <p:pic>
        <p:nvPicPr>
          <p:cNvPr id="572418" name="Picture 2" descr="0704009_02-A5-at-72-dp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789785"/>
            <a:ext cx="2771925" cy="41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pture-003924web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65" y="3661694"/>
            <a:ext cx="2060993" cy="141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0" name="Picture 2" descr="http://press.web.cern.ch/sites/press.web.cern.ch/files/welding-pic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3403" y="3651870"/>
            <a:ext cx="2002529" cy="14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915566"/>
            <a:ext cx="3842896" cy="262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6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039" y="627534"/>
            <a:ext cx="5951850" cy="44011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81759" y="4890152"/>
            <a:ext cx="1361270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13" dirty="0">
                <a:solidFill>
                  <a:prstClr val="black"/>
                </a:solidFill>
              </a:rPr>
              <a:t>Courtesy V. </a:t>
            </a:r>
            <a:r>
              <a:rPr lang="en-GB" sz="1013" dirty="0" err="1">
                <a:solidFill>
                  <a:prstClr val="black"/>
                </a:solidFill>
              </a:rPr>
              <a:t>Shiltsev</a:t>
            </a:r>
            <a:endParaRPr lang="en-GB" sz="1013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653898" y="897564"/>
            <a:ext cx="2875058" cy="102611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783931" y="2355726"/>
            <a:ext cx="2570267" cy="180324"/>
          </a:xfrm>
          <a:prstGeom prst="line">
            <a:avLst/>
          </a:prstGeom>
          <a:ln w="3492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86047" y="931926"/>
            <a:ext cx="34496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b="1" i="1" dirty="0">
                <a:solidFill>
                  <a:srgbClr val="FF0000"/>
                </a:solidFill>
              </a:rPr>
              <a:t>pp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3756" y="2417935"/>
            <a:ext cx="4090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b="1" i="1" dirty="0" err="1">
                <a:solidFill>
                  <a:srgbClr val="000066"/>
                </a:solidFill>
              </a:rPr>
              <a:t>e</a:t>
            </a:r>
            <a:r>
              <a:rPr lang="en-GB" sz="1013" b="1" i="1" baseline="30000" dirty="0" err="1">
                <a:solidFill>
                  <a:srgbClr val="000066"/>
                </a:solidFill>
              </a:rPr>
              <a:t>+</a:t>
            </a:r>
            <a:r>
              <a:rPr lang="en-GB" sz="1013" b="1" i="1" dirty="0" err="1">
                <a:solidFill>
                  <a:srgbClr val="000066"/>
                </a:solidFill>
              </a:rPr>
              <a:t>e</a:t>
            </a:r>
            <a:r>
              <a:rPr lang="en-GB" sz="1013" b="1" i="1" baseline="30000" dirty="0">
                <a:solidFill>
                  <a:srgbClr val="000066"/>
                </a:solidFill>
              </a:rPr>
              <a:t>-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627784" y="1653649"/>
            <a:ext cx="1242138" cy="1404155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49742" y="2445888"/>
            <a:ext cx="1728192" cy="1776530"/>
          </a:xfrm>
          <a:prstGeom prst="line">
            <a:avLst/>
          </a:prstGeom>
          <a:ln w="34925">
            <a:solidFill>
              <a:srgbClr val="00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27129" y="1539896"/>
            <a:ext cx="1217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factor </a:t>
            </a:r>
            <a:r>
              <a:rPr lang="en-GB" sz="1100" b="1" dirty="0" smtClean="0">
                <a:solidFill>
                  <a:srgbClr val="FF0000"/>
                </a:solidFill>
              </a:rPr>
              <a:t>10</a:t>
            </a:r>
            <a:r>
              <a:rPr lang="en-GB" sz="1100" b="1" dirty="0">
                <a:solidFill>
                  <a:srgbClr val="FF0000"/>
                </a:solidFill>
              </a:rPr>
              <a:t> </a:t>
            </a:r>
            <a:r>
              <a:rPr lang="en-GB" sz="1100" b="1" dirty="0" smtClean="0">
                <a:solidFill>
                  <a:srgbClr val="FF0000"/>
                </a:solidFill>
              </a:rPr>
              <a:t>every </a:t>
            </a:r>
          </a:p>
          <a:p>
            <a:r>
              <a:rPr lang="en-GB" sz="1100" b="1" dirty="0" smtClean="0">
                <a:solidFill>
                  <a:srgbClr val="FF0000"/>
                </a:solidFill>
              </a:rPr>
              <a:t>20-30 </a:t>
            </a:r>
            <a:r>
              <a:rPr lang="en-GB" sz="1100" b="1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02257" y="1653649"/>
            <a:ext cx="1141659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b="1" dirty="0">
                <a:solidFill>
                  <a:srgbClr val="FF0000"/>
                </a:solidFill>
              </a:rPr>
              <a:t>factor 10 every </a:t>
            </a:r>
          </a:p>
          <a:p>
            <a:r>
              <a:rPr lang="en-GB" sz="1013" b="1" dirty="0">
                <a:solidFill>
                  <a:srgbClr val="FF0000"/>
                </a:solidFill>
              </a:rPr>
              <a:t>10 years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41254" y="2613594"/>
            <a:ext cx="19652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000066"/>
                </a:solidFill>
              </a:rPr>
              <a:t>factor 10</a:t>
            </a:r>
            <a:r>
              <a:rPr lang="en-GB" sz="1100" b="1" baseline="30000" dirty="0">
                <a:solidFill>
                  <a:srgbClr val="000066"/>
                </a:solidFill>
              </a:rPr>
              <a:t>5</a:t>
            </a:r>
            <a:r>
              <a:rPr lang="en-GB" sz="1100" b="1" dirty="0">
                <a:solidFill>
                  <a:srgbClr val="000066"/>
                </a:solidFill>
              </a:rPr>
              <a:t>-10</a:t>
            </a:r>
            <a:r>
              <a:rPr lang="en-GB" sz="1100" b="1" baseline="30000" dirty="0">
                <a:solidFill>
                  <a:srgbClr val="000066"/>
                </a:solidFill>
              </a:rPr>
              <a:t>7</a:t>
            </a:r>
            <a:r>
              <a:rPr lang="en-GB" sz="1100" b="1" dirty="0">
                <a:solidFill>
                  <a:srgbClr val="000066"/>
                </a:solidFill>
              </a:rPr>
              <a:t> in </a:t>
            </a:r>
            <a:r>
              <a:rPr lang="en-GB" sz="1100" b="1" i="1" dirty="0" err="1">
                <a:solidFill>
                  <a:srgbClr val="000066"/>
                </a:solidFill>
              </a:rPr>
              <a:t>e</a:t>
            </a:r>
            <a:r>
              <a:rPr lang="en-GB" sz="1100" b="1" i="1" baseline="30000" dirty="0" err="1">
                <a:solidFill>
                  <a:srgbClr val="000066"/>
                </a:solidFill>
              </a:rPr>
              <a:t>+</a:t>
            </a:r>
            <a:r>
              <a:rPr lang="en-GB" sz="1100" b="1" i="1" dirty="0" err="1">
                <a:solidFill>
                  <a:srgbClr val="000066"/>
                </a:solidFill>
              </a:rPr>
              <a:t>e</a:t>
            </a:r>
            <a:r>
              <a:rPr lang="en-GB" sz="1100" b="1" i="1" baseline="30000" dirty="0">
                <a:solidFill>
                  <a:srgbClr val="000066"/>
                </a:solidFill>
              </a:rPr>
              <a:t>-</a:t>
            </a:r>
          </a:p>
          <a:p>
            <a:pPr algn="ctr"/>
            <a:r>
              <a:rPr lang="en-GB" sz="1100" b="1" dirty="0">
                <a:solidFill>
                  <a:srgbClr val="000066"/>
                </a:solidFill>
              </a:rPr>
              <a:t> luminosity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163228" y="1070425"/>
                <a:ext cx="1446230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b="1" i="1" dirty="0" smtClean="0">
                    <a:solidFill>
                      <a:srgbClr val="FF0000"/>
                    </a:solidFill>
                  </a:rPr>
                  <a:t>E</a:t>
                </a:r>
                <a:r>
                  <a:rPr lang="en-GB" sz="2400" b="1" i="1" baseline="-25000" dirty="0" err="1" smtClean="0">
                    <a:solidFill>
                      <a:srgbClr val="FF0000"/>
                    </a:solidFill>
                  </a:rPr>
                  <a:t>cm</a:t>
                </a:r>
                <a:r>
                  <a:rPr lang="en-GB" sz="2400" b="1" i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b="1" i="1" dirty="0" smtClean="0">
                    <a:solidFill>
                      <a:srgbClr val="FF0000"/>
                    </a:solidFill>
                  </a:rPr>
                  <a:t>B</a:t>
                </a:r>
                <a:r>
                  <a:rPr lang="en-GB" sz="2400" b="1" i="1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r</a:t>
                </a:r>
                <a:endParaRPr lang="en-GB" sz="2400" b="1" i="1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228" y="1070425"/>
                <a:ext cx="1446230" cy="461665"/>
              </a:xfrm>
              <a:prstGeom prst="rect">
                <a:avLst/>
              </a:prstGeom>
              <a:blipFill>
                <a:blip r:embed="rId4"/>
                <a:stretch>
                  <a:fillRect l="-6329" t="-10667" r="-5907" b="-3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7073811" y="1091351"/>
            <a:ext cx="500185" cy="43858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8472" y="2355726"/>
            <a:ext cx="108012" cy="901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91349" y="1452034"/>
            <a:ext cx="101153" cy="7145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3717" y="1384993"/>
            <a:ext cx="9380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hadron-lepton</a:t>
            </a:r>
          </a:p>
        </p:txBody>
      </p:sp>
      <p:sp>
        <p:nvSpPr>
          <p:cNvPr id="21" name="Rectangle 20"/>
          <p:cNvSpPr/>
          <p:nvPr/>
        </p:nvSpPr>
        <p:spPr>
          <a:xfrm flipH="1">
            <a:off x="6515173" y="1707654"/>
            <a:ext cx="174764" cy="9435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46620" y="1785179"/>
            <a:ext cx="62709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FCC-he</a:t>
            </a:r>
          </a:p>
        </p:txBody>
      </p:sp>
      <p:sp>
        <p:nvSpPr>
          <p:cNvPr id="23" name="Rectangle 22"/>
          <p:cNvSpPr/>
          <p:nvPr/>
        </p:nvSpPr>
        <p:spPr>
          <a:xfrm flipH="1">
            <a:off x="5649146" y="1935062"/>
            <a:ext cx="174758" cy="1260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63652" y="1958076"/>
            <a:ext cx="52450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LHeC</a:t>
            </a:r>
            <a:endParaRPr lang="en-GB" sz="1013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>
            <a:endCxn id="21" idx="2"/>
          </p:cNvCxnSpPr>
          <p:nvPr/>
        </p:nvCxnSpPr>
        <p:spPr>
          <a:xfrm flipV="1">
            <a:off x="3986681" y="1802011"/>
            <a:ext cx="2615874" cy="598799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3185" y="2244719"/>
            <a:ext cx="686714" cy="37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5866107" y="1640586"/>
            <a:ext cx="33695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b="1" i="1" dirty="0" err="1">
                <a:solidFill>
                  <a:srgbClr val="00B050"/>
                </a:solidFill>
              </a:rPr>
              <a:t>ep</a:t>
            </a:r>
            <a:endParaRPr lang="en-GB" sz="1013" b="1" i="1" dirty="0">
              <a:solidFill>
                <a:srgbClr val="00B050"/>
              </a:solidFill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64452" y="365042"/>
            <a:ext cx="6408712" cy="68154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F124A"/>
                </a:solidFill>
              </a:rPr>
              <a:t>What’s next after the LHC…</a:t>
            </a:r>
            <a:endParaRPr lang="en-US" dirty="0" smtClean="0">
              <a:solidFill>
                <a:srgbClr val="0F12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1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084" y="470750"/>
            <a:ext cx="8508380" cy="804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>
              <a:defRPr/>
            </a:pPr>
            <a:r>
              <a:rPr lang="en-US" dirty="0">
                <a:solidFill>
                  <a:srgbClr val="0F124A"/>
                </a:solidFill>
              </a:rPr>
              <a:t>Introduction to the Future Circular Collider (FCC)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2526" y="1023898"/>
            <a:ext cx="4033209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19" y="1320132"/>
            <a:ext cx="2520281" cy="1200329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3366C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 sz="1200" b="1" kern="0" dirty="0">
                <a:solidFill>
                  <a:srgbClr val="0066CC"/>
                </a:solidFill>
              </a:rPr>
              <a:t>e+ e- </a:t>
            </a:r>
            <a:r>
              <a:rPr lang="fr-CH" sz="1200" b="1" kern="0" dirty="0" err="1">
                <a:solidFill>
                  <a:srgbClr val="0066CC"/>
                </a:solidFill>
              </a:rPr>
              <a:t>collider</a:t>
            </a:r>
            <a:endParaRPr lang="fr-CH" sz="1200" b="1" kern="0" dirty="0">
              <a:solidFill>
                <a:srgbClr val="0066CC"/>
              </a:solidFill>
            </a:endParaRPr>
          </a:p>
          <a:p>
            <a:pPr>
              <a:defRPr/>
            </a:pPr>
            <a:r>
              <a:rPr lang="fr-CH" sz="1200" kern="0" dirty="0">
                <a:solidFill>
                  <a:srgbClr val="0066CC"/>
                </a:solidFill>
              </a:rPr>
              <a:t>Collision </a:t>
            </a:r>
            <a:r>
              <a:rPr lang="fr-CH" sz="1200" kern="0" dirty="0" err="1">
                <a:solidFill>
                  <a:srgbClr val="0066CC"/>
                </a:solidFill>
              </a:rPr>
              <a:t>energy</a:t>
            </a:r>
            <a:r>
              <a:rPr lang="fr-CH" sz="1200" kern="0" dirty="0">
                <a:solidFill>
                  <a:srgbClr val="0066CC"/>
                </a:solidFill>
              </a:rPr>
              <a:t> 90 to 350 </a:t>
            </a:r>
            <a:r>
              <a:rPr lang="fr-CH" sz="1200" kern="0" dirty="0" err="1" smtClean="0">
                <a:solidFill>
                  <a:srgbClr val="0066CC"/>
                </a:solidFill>
              </a:rPr>
              <a:t>GeV</a:t>
            </a:r>
            <a:endParaRPr lang="fr-CH" sz="1200" kern="0" dirty="0" smtClean="0">
              <a:solidFill>
                <a:srgbClr val="0066CC"/>
              </a:solidFill>
            </a:endParaRPr>
          </a:p>
          <a:p>
            <a:pPr>
              <a:defRPr/>
            </a:pPr>
            <a:r>
              <a:rPr lang="fr-CH" sz="1200" kern="0" dirty="0" smtClean="0">
                <a:solidFill>
                  <a:srgbClr val="0066CC"/>
                </a:solidFill>
              </a:rPr>
              <a:t>~600 </a:t>
            </a:r>
            <a:r>
              <a:rPr lang="fr-CH" sz="1200" kern="0" dirty="0" err="1" smtClean="0">
                <a:solidFill>
                  <a:srgbClr val="0066CC"/>
                </a:solidFill>
              </a:rPr>
              <a:t>cavities</a:t>
            </a:r>
            <a:r>
              <a:rPr lang="fr-CH" sz="1200" kern="0" dirty="0" smtClean="0">
                <a:solidFill>
                  <a:srgbClr val="0066CC"/>
                </a:solidFill>
              </a:rPr>
              <a:t> ~ 7000 NC </a:t>
            </a:r>
            <a:r>
              <a:rPr lang="fr-CH" sz="1200" kern="0" dirty="0" err="1" smtClean="0">
                <a:solidFill>
                  <a:srgbClr val="0066CC"/>
                </a:solidFill>
              </a:rPr>
              <a:t>magnets</a:t>
            </a:r>
            <a:endParaRPr lang="fr-CH" sz="1200" kern="0" dirty="0" smtClean="0">
              <a:solidFill>
                <a:srgbClr val="0066CC"/>
              </a:solidFill>
            </a:endParaRPr>
          </a:p>
          <a:p>
            <a:pPr>
              <a:defRPr/>
            </a:pPr>
            <a:r>
              <a:rPr lang="fr-CH" sz="1200" kern="0" dirty="0" err="1" smtClean="0">
                <a:solidFill>
                  <a:srgbClr val="0066CC"/>
                </a:solidFill>
              </a:rPr>
              <a:t>Higgs</a:t>
            </a:r>
            <a:r>
              <a:rPr lang="fr-CH" sz="1200" kern="0" dirty="0" smtClean="0">
                <a:solidFill>
                  <a:srgbClr val="0066CC"/>
                </a:solidFill>
              </a:rPr>
              <a:t> </a:t>
            </a:r>
            <a:r>
              <a:rPr lang="fr-CH" sz="1200" kern="0" dirty="0" err="1" smtClean="0">
                <a:solidFill>
                  <a:srgbClr val="0066CC"/>
                </a:solidFill>
              </a:rPr>
              <a:t>Factory</a:t>
            </a:r>
            <a:r>
              <a:rPr lang="fr-CH" sz="1200" kern="0" dirty="0" smtClean="0">
                <a:solidFill>
                  <a:srgbClr val="0066CC"/>
                </a:solidFill>
              </a:rPr>
              <a:t> </a:t>
            </a:r>
            <a:endParaRPr lang="fr-CH" sz="1200" kern="0" dirty="0">
              <a:solidFill>
                <a:srgbClr val="0066CC"/>
              </a:solidFill>
            </a:endParaRPr>
          </a:p>
          <a:p>
            <a:pPr>
              <a:defRPr/>
            </a:pPr>
            <a:r>
              <a:rPr lang="fr-CH" sz="1200" kern="0" dirty="0" err="1">
                <a:solidFill>
                  <a:srgbClr val="0066CC"/>
                </a:solidFill>
                <a:sym typeface="Symbol"/>
              </a:rPr>
              <a:t>Very</a:t>
            </a:r>
            <a:r>
              <a:rPr lang="fr-CH" sz="1200" kern="0" dirty="0">
                <a:solidFill>
                  <a:srgbClr val="0066CC"/>
                </a:solidFill>
                <a:sym typeface="Symbol"/>
              </a:rPr>
              <a:t> high </a:t>
            </a:r>
            <a:r>
              <a:rPr lang="fr-CH" sz="1200" kern="0" dirty="0" err="1" smtClean="0">
                <a:solidFill>
                  <a:srgbClr val="0066CC"/>
                </a:solidFill>
                <a:sym typeface="Symbol"/>
              </a:rPr>
              <a:t>luminosity</a:t>
            </a:r>
            <a:r>
              <a:rPr lang="fr-CH" sz="1200" kern="0" dirty="0" smtClean="0">
                <a:solidFill>
                  <a:srgbClr val="0066CC"/>
                </a:solidFill>
                <a:sym typeface="Symbol"/>
              </a:rPr>
              <a:t> </a:t>
            </a:r>
          </a:p>
          <a:p>
            <a:pPr>
              <a:defRPr/>
            </a:pPr>
            <a:r>
              <a:rPr lang="fr-CH" sz="1200" kern="0" dirty="0">
                <a:solidFill>
                  <a:srgbClr val="0066CC"/>
                </a:solidFill>
                <a:sym typeface="Symbol"/>
              </a:rPr>
              <a:t>	</a:t>
            </a:r>
            <a:r>
              <a:rPr lang="fr-CH" sz="1200" b="1" kern="0" dirty="0" smtClean="0">
                <a:solidFill>
                  <a:srgbClr val="0066CC"/>
                </a:solidFill>
                <a:sym typeface="Symbol"/>
              </a:rPr>
              <a:t>2045-2060</a:t>
            </a:r>
            <a:endParaRPr lang="fr-CH" sz="1200" b="1" kern="0" dirty="0">
              <a:solidFill>
                <a:srgbClr val="0066CC"/>
              </a:solidFill>
              <a:sym typeface="Symbo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084" y="3651870"/>
            <a:ext cx="2425770" cy="1200329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0066C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 sz="1200" b="1" kern="0" dirty="0" smtClean="0">
                <a:solidFill>
                  <a:srgbClr val="0066CC"/>
                </a:solidFill>
              </a:rPr>
              <a:t>Hadron </a:t>
            </a:r>
            <a:r>
              <a:rPr lang="fr-CH" sz="1200" b="1" kern="0" dirty="0" err="1">
                <a:solidFill>
                  <a:srgbClr val="0066CC"/>
                </a:solidFill>
              </a:rPr>
              <a:t>collider</a:t>
            </a:r>
            <a:endParaRPr lang="fr-CH" sz="1200" b="1" kern="0" dirty="0">
              <a:solidFill>
                <a:srgbClr val="0066CC"/>
              </a:solidFill>
            </a:endParaRPr>
          </a:p>
          <a:p>
            <a:pPr>
              <a:defRPr/>
            </a:pPr>
            <a:r>
              <a:rPr lang="fr-CH" sz="1200" kern="0" dirty="0">
                <a:solidFill>
                  <a:srgbClr val="0066CC"/>
                </a:solidFill>
              </a:rPr>
              <a:t>16 T </a:t>
            </a:r>
            <a:r>
              <a:rPr lang="fr-CH" sz="1200" kern="0" dirty="0">
                <a:solidFill>
                  <a:srgbClr val="0066CC"/>
                </a:solidFill>
                <a:sym typeface="Symbol"/>
              </a:rPr>
              <a:t> 100 </a:t>
            </a:r>
            <a:r>
              <a:rPr lang="fr-CH" sz="1200" kern="0" dirty="0" err="1">
                <a:solidFill>
                  <a:srgbClr val="0066CC"/>
                </a:solidFill>
                <a:sym typeface="Symbol"/>
              </a:rPr>
              <a:t>TeV</a:t>
            </a:r>
            <a:r>
              <a:rPr lang="fr-CH" sz="1200" kern="0" dirty="0">
                <a:solidFill>
                  <a:srgbClr val="0066CC"/>
                </a:solidFill>
                <a:sym typeface="Symbol"/>
              </a:rPr>
              <a:t> for </a:t>
            </a:r>
            <a:r>
              <a:rPr lang="fr-CH" sz="1200" kern="0" dirty="0" smtClean="0">
                <a:solidFill>
                  <a:srgbClr val="0066CC"/>
                </a:solidFill>
                <a:sym typeface="Symbol"/>
              </a:rPr>
              <a:t>91 km</a:t>
            </a:r>
          </a:p>
          <a:p>
            <a:pPr>
              <a:defRPr/>
            </a:pPr>
            <a:r>
              <a:rPr lang="fr-CH" sz="1200" kern="0" dirty="0">
                <a:solidFill>
                  <a:srgbClr val="0066CC"/>
                </a:solidFill>
                <a:sym typeface="Symbol"/>
              </a:rPr>
              <a:t>~</a:t>
            </a:r>
            <a:r>
              <a:rPr lang="fr-CH" sz="1200" kern="0" dirty="0" smtClean="0">
                <a:solidFill>
                  <a:srgbClr val="0066CC"/>
                </a:solidFill>
                <a:sym typeface="Symbol"/>
              </a:rPr>
              <a:t>17 000 SC </a:t>
            </a:r>
            <a:r>
              <a:rPr lang="fr-CH" sz="1200" kern="0" dirty="0" err="1" smtClean="0">
                <a:solidFill>
                  <a:srgbClr val="0066CC"/>
                </a:solidFill>
                <a:sym typeface="Symbol"/>
              </a:rPr>
              <a:t>magnets</a:t>
            </a:r>
            <a:r>
              <a:rPr lang="fr-CH" sz="1200" kern="0" dirty="0" smtClean="0">
                <a:solidFill>
                  <a:srgbClr val="0066CC"/>
                </a:solidFill>
                <a:sym typeface="Symbol"/>
              </a:rPr>
              <a:t> 48 </a:t>
            </a:r>
            <a:r>
              <a:rPr lang="fr-CH" sz="1200" kern="0" dirty="0" err="1" smtClean="0">
                <a:solidFill>
                  <a:srgbClr val="0066CC"/>
                </a:solidFill>
                <a:sym typeface="Symbol"/>
              </a:rPr>
              <a:t>cavities</a:t>
            </a:r>
            <a:endParaRPr lang="fr-CH" sz="1200" kern="0" dirty="0" smtClean="0">
              <a:solidFill>
                <a:srgbClr val="0066CC"/>
              </a:solidFill>
              <a:sym typeface="Symbol"/>
            </a:endParaRPr>
          </a:p>
          <a:p>
            <a:pPr>
              <a:defRPr/>
            </a:pPr>
            <a:r>
              <a:rPr lang="fr-CH" sz="1200" b="1" kern="0" dirty="0" smtClean="0">
                <a:solidFill>
                  <a:srgbClr val="0066CC"/>
                </a:solidFill>
                <a:sym typeface="Symbol"/>
              </a:rPr>
              <a:t>16 T </a:t>
            </a:r>
            <a:r>
              <a:rPr lang="fr-CH" sz="1200" b="1" kern="0" dirty="0" err="1" smtClean="0">
                <a:solidFill>
                  <a:srgbClr val="0066CC"/>
                </a:solidFill>
                <a:sym typeface="Symbol"/>
              </a:rPr>
              <a:t>bending</a:t>
            </a:r>
            <a:r>
              <a:rPr lang="fr-CH" sz="1200" b="1" kern="0" dirty="0" smtClean="0">
                <a:solidFill>
                  <a:srgbClr val="0066CC"/>
                </a:solidFill>
                <a:sym typeface="Symbol"/>
              </a:rPr>
              <a:t> </a:t>
            </a:r>
            <a:r>
              <a:rPr lang="fr-CH" sz="1200" b="1" kern="0" dirty="0" err="1" smtClean="0">
                <a:solidFill>
                  <a:srgbClr val="0066CC"/>
                </a:solidFill>
                <a:sym typeface="Symbol"/>
              </a:rPr>
              <a:t>dipole</a:t>
            </a:r>
            <a:r>
              <a:rPr lang="fr-CH" sz="1200" b="1" kern="0" dirty="0" smtClean="0">
                <a:solidFill>
                  <a:srgbClr val="0066CC"/>
                </a:solidFill>
                <a:sym typeface="Symbol"/>
              </a:rPr>
              <a:t> </a:t>
            </a:r>
            <a:r>
              <a:rPr lang="fr-CH" sz="1200" b="1" kern="0" dirty="0" err="1" smtClean="0">
                <a:solidFill>
                  <a:srgbClr val="0066CC"/>
                </a:solidFill>
                <a:sym typeface="Symbol"/>
              </a:rPr>
              <a:t>magnet</a:t>
            </a:r>
            <a:endParaRPr lang="fr-CH" sz="1200" b="1" kern="0" dirty="0" smtClean="0">
              <a:solidFill>
                <a:srgbClr val="0066CC"/>
              </a:solidFill>
              <a:sym typeface="Symbol"/>
            </a:endParaRPr>
          </a:p>
          <a:p>
            <a:pPr>
              <a:defRPr/>
            </a:pPr>
            <a:r>
              <a:rPr lang="fr-CH" sz="1200" kern="0" dirty="0" err="1" smtClean="0">
                <a:solidFill>
                  <a:srgbClr val="0066CC"/>
                </a:solidFill>
                <a:sym typeface="Symbol"/>
              </a:rPr>
              <a:t>Energy</a:t>
            </a:r>
            <a:r>
              <a:rPr lang="fr-CH" sz="1200" kern="0" dirty="0" smtClean="0">
                <a:solidFill>
                  <a:srgbClr val="0066CC"/>
                </a:solidFill>
                <a:sym typeface="Symbol"/>
              </a:rPr>
              <a:t> Frontier</a:t>
            </a:r>
          </a:p>
          <a:p>
            <a:pPr>
              <a:defRPr/>
            </a:pPr>
            <a:r>
              <a:rPr lang="fr-CH" sz="1200" kern="0" dirty="0">
                <a:solidFill>
                  <a:srgbClr val="0066CC"/>
                </a:solidFill>
                <a:sym typeface="Symbol"/>
              </a:rPr>
              <a:t>	</a:t>
            </a:r>
            <a:r>
              <a:rPr lang="fr-CH" sz="1200" b="1" kern="0" dirty="0" smtClean="0">
                <a:solidFill>
                  <a:srgbClr val="0066CC"/>
                </a:solidFill>
                <a:sym typeface="Symbol"/>
              </a:rPr>
              <a:t>2070-2090++</a:t>
            </a:r>
            <a:endParaRPr lang="fr-CH" sz="1200" b="1" kern="0" dirty="0">
              <a:solidFill>
                <a:srgbClr val="0066CC"/>
              </a:solidFill>
              <a:sym typeface="Symbo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6731" y="1294572"/>
            <a:ext cx="3008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</a:rPr>
              <a:t>International FCC collaboration </a:t>
            </a:r>
            <a:r>
              <a:rPr lang="en-GB" sz="1800" dirty="0" smtClean="0">
                <a:solidFill>
                  <a:srgbClr val="0070C0"/>
                </a:solidFill>
              </a:rPr>
              <a:t>for </a:t>
            </a:r>
            <a:r>
              <a:rPr lang="en-GB" sz="1800" dirty="0">
                <a:solidFill>
                  <a:srgbClr val="0070C0"/>
                </a:solidFill>
              </a:rPr>
              <a:t>the study of Future Circular Colliders in a quasi-circular tunnel of </a:t>
            </a:r>
            <a:r>
              <a:rPr lang="en-GB" sz="1800" b="1" dirty="0" smtClean="0">
                <a:solidFill>
                  <a:srgbClr val="0070C0"/>
                </a:solidFill>
              </a:rPr>
              <a:t>91-km </a:t>
            </a:r>
            <a:r>
              <a:rPr lang="en-GB" sz="1800" b="1" dirty="0">
                <a:solidFill>
                  <a:srgbClr val="0070C0"/>
                </a:solidFill>
              </a:rPr>
              <a:t>perimeter</a:t>
            </a:r>
          </a:p>
        </p:txBody>
      </p:sp>
      <p:sp>
        <p:nvSpPr>
          <p:cNvPr id="2" name="Rectangle 1"/>
          <p:cNvSpPr/>
          <p:nvPr/>
        </p:nvSpPr>
        <p:spPr>
          <a:xfrm>
            <a:off x="6104284" y="3291829"/>
            <a:ext cx="3024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Complementary physics</a:t>
            </a:r>
          </a:p>
          <a:p>
            <a:endParaRPr lang="en-US" sz="1400" dirty="0"/>
          </a:p>
          <a:p>
            <a:r>
              <a:rPr lang="en-US" sz="1400" dirty="0" smtClean="0"/>
              <a:t>Common </a:t>
            </a:r>
            <a:r>
              <a:rPr lang="en-US" sz="1400" dirty="0"/>
              <a:t>civil engineering and technical infrastructures, </a:t>
            </a:r>
            <a:endParaRPr lang="en-US" sz="1400" dirty="0" smtClean="0"/>
          </a:p>
          <a:p>
            <a:r>
              <a:rPr lang="en-US" sz="1400" dirty="0" smtClean="0"/>
              <a:t>building </a:t>
            </a:r>
            <a:r>
              <a:rPr lang="en-US" sz="1400" dirty="0"/>
              <a:t>on and reusing CERN’s existing </a:t>
            </a:r>
            <a:r>
              <a:rPr lang="en-US" sz="1400" dirty="0" smtClean="0"/>
              <a:t>infrastructure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945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slides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4883A209-7B8A-46EB-84F4-7D42C372EF83}"/>
    </a:ext>
  </a:extLst>
</a:theme>
</file>

<file path=ppt/theme/theme2.xml><?xml version="1.0" encoding="utf-8"?>
<a:theme xmlns:a="http://schemas.openxmlformats.org/drawingml/2006/main" name="Titleslides, Conclusion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D39DB606-C1EC-4187-964F-4A57669AE4E6}"/>
    </a:ext>
  </a:extLst>
</a:theme>
</file>

<file path=ppt/theme/theme3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PPT-FCC-template</Template>
  <TotalTime>3780</TotalTime>
  <Words>1012</Words>
  <Application>Microsoft Office PowerPoint</Application>
  <PresentationFormat>Affichage à l'écran (16:9)</PresentationFormat>
  <Paragraphs>221</Paragraphs>
  <Slides>32</Slides>
  <Notes>8</Notes>
  <HiddenSlides>0</HiddenSlides>
  <MMClips>1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Cambria Math</vt:lpstr>
      <vt:lpstr>DejaVu Sans</vt:lpstr>
      <vt:lpstr>Gill Sans</vt:lpstr>
      <vt:lpstr>Symbol</vt:lpstr>
      <vt:lpstr>Times New Roman</vt:lpstr>
      <vt:lpstr>Wingdings</vt:lpstr>
      <vt:lpstr>ヒラギノ角ゴ ProN W3</vt:lpstr>
      <vt:lpstr>Introslides</vt:lpstr>
      <vt:lpstr>Titleslides, Conclusion</vt:lpstr>
      <vt:lpstr>Content Slides - Deep Blue</vt:lpstr>
      <vt:lpstr>Equation</vt:lpstr>
      <vt:lpstr>Présentation PowerPoint</vt:lpstr>
      <vt:lpstr> FUTUR CIRCULAR COLLIDER   FCC  </vt:lpstr>
      <vt:lpstr>FCC</vt:lpstr>
      <vt:lpstr>Particle Accelerators  what it is ?</vt:lpstr>
      <vt:lpstr>Particle Accelerators how it works ? </vt:lpstr>
      <vt:lpstr>Large Hadron Collider @ CERN</vt:lpstr>
      <vt:lpstr>LHC Superconducting Magnets</vt:lpstr>
      <vt:lpstr>Présentation PowerPoint</vt:lpstr>
      <vt:lpstr>Introduction to the Future Circular Collider (FCC)</vt:lpstr>
      <vt:lpstr>FCC–ee     FCC-hh</vt:lpstr>
      <vt:lpstr>Tunnel Cross-section</vt:lpstr>
      <vt:lpstr>The tunnel challenge  waste management and environmental impact. </vt:lpstr>
      <vt:lpstr>Geology constrains</vt:lpstr>
      <vt:lpstr>Tunnel Layout and Cross Section</vt:lpstr>
      <vt:lpstr>   </vt:lpstr>
      <vt:lpstr>technological challenges   and their possible societal impact</vt:lpstr>
      <vt:lpstr>Présentation PowerPoint</vt:lpstr>
      <vt:lpstr>Présentation PowerPoint</vt:lpstr>
      <vt:lpstr>2-cell 600 MHz cavity for Z, W, H</vt:lpstr>
      <vt:lpstr>FCC-hh: highest collision energies</vt:lpstr>
      <vt:lpstr>Présentation PowerPoint</vt:lpstr>
      <vt:lpstr>Main Conceptual Design Highlights:  Variants for the FCC hh Dipoles</vt:lpstr>
      <vt:lpstr>Présentation PowerPoint</vt:lpstr>
      <vt:lpstr>the energy challenge   </vt:lpstr>
      <vt:lpstr>Electrical Power Estimate</vt:lpstr>
      <vt:lpstr>Connection to the Electrical Network</vt:lpstr>
      <vt:lpstr>Motivation for Efficient Accelerator </vt:lpstr>
      <vt:lpstr>Présentation PowerPoint</vt:lpstr>
      <vt:lpstr>Powerflow in Accelerator Facilities</vt:lpstr>
      <vt:lpstr>Heat Recycling</vt:lpstr>
      <vt:lpstr>Présentation PowerPoint</vt:lpstr>
      <vt:lpstr>Merci  pour votre attention  Thank you  for your attention  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Menghini</dc:creator>
  <cp:lastModifiedBy>VEDRINE Pierre</cp:lastModifiedBy>
  <cp:revision>175</cp:revision>
  <dcterms:created xsi:type="dcterms:W3CDTF">2020-10-27T09:23:42Z</dcterms:created>
  <dcterms:modified xsi:type="dcterms:W3CDTF">2022-06-10T08:31:06Z</dcterms:modified>
</cp:coreProperties>
</file>