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8"/>
  </p:notesMasterIdLst>
  <p:sldIdLst>
    <p:sldId id="1507" r:id="rId2"/>
    <p:sldId id="1417" r:id="rId3"/>
    <p:sldId id="1567" r:id="rId4"/>
    <p:sldId id="1648" r:id="rId5"/>
    <p:sldId id="1644" r:id="rId6"/>
    <p:sldId id="1589" r:id="rId7"/>
    <p:sldId id="1643" r:id="rId8"/>
    <p:sldId id="1655" r:id="rId9"/>
    <p:sldId id="1656" r:id="rId10"/>
    <p:sldId id="1657" r:id="rId11"/>
    <p:sldId id="1662" r:id="rId12"/>
    <p:sldId id="1592" r:id="rId13"/>
    <p:sldId id="1653" r:id="rId14"/>
    <p:sldId id="1659" r:id="rId15"/>
    <p:sldId id="1647" r:id="rId16"/>
    <p:sldId id="1649" r:id="rId17"/>
    <p:sldId id="1593" r:id="rId18"/>
    <p:sldId id="1660" r:id="rId19"/>
    <p:sldId id="1650" r:id="rId20"/>
    <p:sldId id="1658" r:id="rId21"/>
    <p:sldId id="1651" r:id="rId22"/>
    <p:sldId id="1661" r:id="rId23"/>
    <p:sldId id="1652" r:id="rId24"/>
    <p:sldId id="1654" r:id="rId25"/>
    <p:sldId id="1663" r:id="rId26"/>
    <p:sldId id="1588" r:id="rId27"/>
  </p:sldIdLst>
  <p:sldSz cx="9906000" cy="6858000" type="A4"/>
  <p:notesSz cx="6724650" cy="97742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ABC"/>
    <a:srgbClr val="00FF00"/>
    <a:srgbClr val="000000"/>
    <a:srgbClr val="000066"/>
    <a:srgbClr val="FFFFFF"/>
    <a:srgbClr val="CC66FF"/>
    <a:srgbClr val="000CBD"/>
    <a:srgbClr val="9D70A1"/>
    <a:srgbClr val="008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49" autoAdjust="0"/>
    <p:restoredTop sz="94381" autoAdjust="0"/>
  </p:normalViewPr>
  <p:slideViewPr>
    <p:cSldViewPr snapToGrid="0">
      <p:cViewPr varScale="1">
        <p:scale>
          <a:sx n="85" d="100"/>
          <a:sy n="85" d="100"/>
        </p:scale>
        <p:origin x="-1819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33425"/>
            <a:ext cx="52943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43438"/>
            <a:ext cx="538162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AB9E1896-88F2-4035-A968-60F443BAAA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7081-18EC-324C-8C54-CB7B9288B6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1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383C739-6BD8-4917-B79F-0FE9794CD600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2985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defTabSz="9080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defTabSz="9080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383C739-6BD8-4917-B79F-0FE9794CD600}" type="slidenum">
              <a:rPr lang="fr-FR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fr-FR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43438"/>
            <a:ext cx="4930775" cy="4397375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0740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66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769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2178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88548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35159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7815"/>
            <a:ext cx="89154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95300" y="1600202"/>
            <a:ext cx="4381501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April, 12th 2011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IBIS polarization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117953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099300" y="6337300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95300" y="6337300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384550" y="6337300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3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2" name="Freeform 2"/>
          <p:cNvSpPr>
            <a:spLocks/>
          </p:cNvSpPr>
          <p:nvPr/>
        </p:nvSpPr>
        <p:spPr bwMode="hidden">
          <a:xfrm>
            <a:off x="7180263" y="6429375"/>
            <a:ext cx="309563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6" y="4267200"/>
            <a:ext cx="9902825" cy="2590800"/>
            <a:chOff x="2" y="2688"/>
            <a:chExt cx="5758" cy="1632"/>
          </a:xfrm>
        </p:grpSpPr>
        <p:sp>
          <p:nvSpPr>
            <p:cNvPr id="17971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97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4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0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58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4" name="Freeform 14"/>
              <p:cNvSpPr>
                <a:spLocks/>
              </p:cNvSpPr>
              <p:nvPr/>
            </p:nvSpPr>
            <p:spPr bwMode="hidden">
              <a:xfrm>
                <a:off x="3570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5" name="Freeform 15"/>
              <p:cNvSpPr>
                <a:spLocks/>
              </p:cNvSpPr>
              <p:nvPr/>
            </p:nvSpPr>
            <p:spPr bwMode="hidden">
              <a:xfrm>
                <a:off x="4038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97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54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97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6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59" name="Freeform 39"/>
              <p:cNvSpPr>
                <a:spLocks/>
              </p:cNvSpPr>
              <p:nvPr/>
            </p:nvSpPr>
            <p:spPr bwMode="hidden">
              <a:xfrm>
                <a:off x="4794" y="3360"/>
                <a:ext cx="606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0" name="Freeform 40"/>
              <p:cNvSpPr>
                <a:spLocks/>
              </p:cNvSpPr>
              <p:nvPr/>
            </p:nvSpPr>
            <p:spPr bwMode="hidden">
              <a:xfrm>
                <a:off x="5250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1" name="Freeform 41"/>
              <p:cNvSpPr>
                <a:spLocks/>
              </p:cNvSpPr>
              <p:nvPr/>
            </p:nvSpPr>
            <p:spPr bwMode="hidden">
              <a:xfrm>
                <a:off x="4506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4" name="Freeform 44"/>
              <p:cNvSpPr>
                <a:spLocks/>
              </p:cNvSpPr>
              <p:nvPr/>
            </p:nvSpPr>
            <p:spPr bwMode="hidden">
              <a:xfrm>
                <a:off x="4446" y="3552"/>
                <a:ext cx="714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15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6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90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7971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971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104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7971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971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971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0" y="3109"/>
                  <a:ext cx="126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971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4" y="3125"/>
                  <a:ext cx="78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sp>
        <p:nvSpPr>
          <p:cNvPr id="1797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5"/>
            <a:ext cx="89154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97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97193" name="Line 73"/>
          <p:cNvSpPr>
            <a:spLocks noChangeShapeType="1"/>
          </p:cNvSpPr>
          <p:nvPr userDrawn="1"/>
        </p:nvSpPr>
        <p:spPr bwMode="auto">
          <a:xfrm>
            <a:off x="495300" y="6451600"/>
            <a:ext cx="8967788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Rectangle 74"/>
          <p:cNvSpPr>
            <a:spLocks noChangeArrowheads="1"/>
          </p:cNvSpPr>
          <p:nvPr/>
        </p:nvSpPr>
        <p:spPr bwMode="auto">
          <a:xfrm>
            <a:off x="7210425" y="641667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defTabSz="449263">
              <a:lnSpc>
                <a:spcPct val="124000"/>
              </a:lnSpc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05551E-B696-4096-835D-16D49C19A886}" type="slidenum">
              <a:rPr lang="fr-FR" sz="1200">
                <a:solidFill>
                  <a:schemeClr val="folHlink"/>
                </a:solidFill>
                <a:effectLst/>
                <a:latin typeface="Arial" charset="0"/>
              </a:rPr>
              <a:pPr algn="r" defTabSz="449263">
                <a:lnSpc>
                  <a:spcPct val="124000"/>
                </a:lnSpc>
                <a:buClr>
                  <a:srgbClr val="33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‹N°›</a:t>
            </a:fld>
            <a:endParaRPr lang="fr-FR" sz="1200" dirty="0">
              <a:solidFill>
                <a:schemeClr val="folHlink"/>
              </a:solidFill>
              <a:effectLst/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4" r:id="rId3"/>
    <p:sldLayoutId id="2147483795" r:id="rId4"/>
    <p:sldLayoutId id="2147483796" r:id="rId5"/>
    <p:sldLayoutId id="2147483800" r:id="rId6"/>
    <p:sldLayoutId id="2147483802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269" y="1739179"/>
            <a:ext cx="9597845" cy="1139825"/>
          </a:xfrm>
        </p:spPr>
        <p:txBody>
          <a:bodyPr/>
          <a:lstStyle/>
          <a:p>
            <a:r>
              <a:rPr lang="en-US" sz="4800" dirty="0"/>
              <a:t>20 years of </a:t>
            </a:r>
            <a:r>
              <a:rPr lang="en-US" sz="4800" dirty="0" smtClean="0"/>
              <a:t>observation </a:t>
            </a:r>
            <a:br>
              <a:rPr lang="en-US" sz="4800" dirty="0" smtClean="0"/>
            </a:br>
            <a:r>
              <a:rPr lang="en-US" sz="4800" dirty="0" smtClean="0"/>
              <a:t>of the transient sky </a:t>
            </a:r>
            <a:br>
              <a:rPr lang="en-US" sz="4800" dirty="0" smtClean="0"/>
            </a:br>
            <a:r>
              <a:rPr lang="fr-FR" sz="4800" dirty="0" err="1" smtClean="0"/>
              <a:t>with</a:t>
            </a:r>
            <a:r>
              <a:rPr lang="fr-FR" sz="4800" dirty="0" smtClean="0"/>
              <a:t> </a:t>
            </a:r>
            <a:r>
              <a:rPr lang="fr-FR" sz="4800" dirty="0"/>
              <a:t>INTEGRAL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800" dirty="0" smtClean="0"/>
              <a:t>P. Laurent (IRFU/Dap)</a:t>
            </a:r>
            <a:r>
              <a:rPr lang="en-GB" sz="7200" dirty="0" smtClean="0"/>
              <a:t/>
            </a:r>
            <a:br>
              <a:rPr lang="en-GB" sz="7200" dirty="0" smtClean="0"/>
            </a:br>
            <a:endParaRPr lang="en-GB" sz="7200" dirty="0" smtClean="0"/>
          </a:p>
        </p:txBody>
      </p:sp>
      <p:pic>
        <p:nvPicPr>
          <p:cNvPr id="5" name="Picture 9" descr="integ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33" y="3373669"/>
            <a:ext cx="3058336" cy="25741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700" name="Rectangle 4"/>
          <p:cNvSpPr>
            <a:spLocks noGrp="1" noChangeArrowheads="1"/>
          </p:cNvSpPr>
          <p:nvPr>
            <p:ph type="title"/>
          </p:nvPr>
        </p:nvSpPr>
        <p:spPr>
          <a:xfrm>
            <a:off x="870438" y="121206"/>
            <a:ext cx="8229600" cy="1052146"/>
          </a:xfrm>
        </p:spPr>
        <p:txBody>
          <a:bodyPr/>
          <a:lstStyle/>
          <a:p>
            <a:pPr eaLnBrk="1" hangingPunct="1">
              <a:defRPr/>
            </a:pPr>
            <a:r>
              <a:rPr lang="en-GB" sz="3323" dirty="0">
                <a:latin typeface="Calibri" panose="020F0502020204030204" pitchFamily="34" charset="0"/>
                <a:cs typeface="Calibri" panose="020F0502020204030204" pitchFamily="34" charset="0"/>
              </a:rPr>
              <a:t>INTEGRAL “polarigrams”</a:t>
            </a:r>
          </a:p>
        </p:txBody>
      </p:sp>
      <p:sp>
        <p:nvSpPr>
          <p:cNvPr id="1821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0013" y="1334204"/>
            <a:ext cx="7759998" cy="134232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031" dirty="0">
                <a:sym typeface="Symbol"/>
              </a:rPr>
              <a:t>So, Compton events show in </a:t>
            </a:r>
            <a:r>
              <a:rPr lang="en-GB" sz="2031" dirty="0" err="1">
                <a:sym typeface="Symbol"/>
              </a:rPr>
              <a:t>PiCsiT</a:t>
            </a:r>
            <a:r>
              <a:rPr lang="en-GB" sz="2031" dirty="0">
                <a:sym typeface="Symbol"/>
              </a:rPr>
              <a:t> a -periodic m</a:t>
            </a:r>
            <a:r>
              <a:rPr lang="en-GB" sz="2031" dirty="0"/>
              <a:t>odulation in their azimuthal angle, that we fit afterward with the predicted modulation 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03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03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03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031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2031" dirty="0"/>
          </a:p>
        </p:txBody>
      </p:sp>
      <p:grpSp>
        <p:nvGrpSpPr>
          <p:cNvPr id="2" name="Groupe 1"/>
          <p:cNvGrpSpPr/>
          <p:nvPr/>
        </p:nvGrpSpPr>
        <p:grpSpPr>
          <a:xfrm>
            <a:off x="5536474" y="2944929"/>
            <a:ext cx="3563564" cy="2757151"/>
            <a:chOff x="4981761" y="1671618"/>
            <a:chExt cx="3700096" cy="3028498"/>
          </a:xfrm>
        </p:grpSpPr>
        <p:pic>
          <p:nvPicPr>
            <p:cNvPr id="10" name="Imag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472"/>
            <a:stretch/>
          </p:blipFill>
          <p:spPr bwMode="auto">
            <a:xfrm>
              <a:off x="4981761" y="1671618"/>
              <a:ext cx="3700096" cy="302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2"/>
            <p:cNvCxnSpPr/>
            <p:nvPr/>
          </p:nvCxnSpPr>
          <p:spPr bwMode="auto">
            <a:xfrm flipH="1" flipV="1">
              <a:off x="6976149" y="1820105"/>
              <a:ext cx="17585" cy="2242038"/>
            </a:xfrm>
            <a:prstGeom prst="line">
              <a:avLst/>
            </a:prstGeom>
            <a:noFill/>
            <a:ln w="412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87181" y="3589180"/>
            <a:ext cx="4990011" cy="290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GB" sz="2031" dirty="0"/>
              <a:t>a = modulation factor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GB" sz="2031" dirty="0"/>
              <a:t>PF = a/a</a:t>
            </a:r>
            <a:r>
              <a:rPr lang="en-GB" sz="2031" baseline="-25000" dirty="0"/>
              <a:t>100  </a:t>
            </a:r>
            <a:r>
              <a:rPr lang="en-GB" sz="2031" dirty="0">
                <a:sym typeface="Symbol" pitchFamily="18" charset="2"/>
              </a:rPr>
              <a:t>with a</a:t>
            </a:r>
            <a:r>
              <a:rPr lang="en-GB" sz="2031" baseline="-25000" dirty="0">
                <a:sym typeface="Symbol" pitchFamily="18" charset="2"/>
              </a:rPr>
              <a:t>100</a:t>
            </a:r>
            <a:r>
              <a:rPr lang="en-GB" sz="2031" dirty="0">
                <a:sym typeface="Symbol" pitchFamily="18" charset="2"/>
              </a:rPr>
              <a:t>, the modulation for a 100 % polarized source.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GB" sz="1846" dirty="0"/>
              <a:t>a</a:t>
            </a:r>
            <a:r>
              <a:rPr lang="en-GB" sz="1846" baseline="-25000" dirty="0"/>
              <a:t>100</a:t>
            </a:r>
            <a:r>
              <a:rPr lang="en-GB" sz="1846" dirty="0"/>
              <a:t> between 0.2 and 0.3 for IBIS.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GB" sz="1846" dirty="0"/>
              <a:t>polar. angle = PA = </a:t>
            </a:r>
            <a:r>
              <a:rPr lang="en-GB" sz="1846" dirty="0">
                <a:sym typeface="Symbol" pitchFamily="18" charset="2"/>
              </a:rPr>
              <a:t></a:t>
            </a:r>
            <a:r>
              <a:rPr lang="en-GB" sz="1846" baseline="-25000" dirty="0">
                <a:sym typeface="Symbol" pitchFamily="18" charset="2"/>
              </a:rPr>
              <a:t>0</a:t>
            </a:r>
            <a:r>
              <a:rPr lang="en-GB" sz="1846" dirty="0">
                <a:sym typeface="Symbol" pitchFamily="18" charset="2"/>
              </a:rPr>
              <a:t> - /2 + n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3412670" y="2173462"/>
          <a:ext cx="3810000" cy="51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Équation" r:id="rId5" imgW="1727200" imgH="254000" progId="Equation.3">
                  <p:embed/>
                </p:oleObj>
              </mc:Choice>
              <mc:Fallback>
                <p:oleObj name="Équation" r:id="rId5" imgW="1727200" imgH="25400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670" y="2173462"/>
                        <a:ext cx="3810000" cy="51728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flipV="1">
            <a:off x="4186647" y="4474560"/>
            <a:ext cx="2333897" cy="568281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e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8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1" y="900582"/>
            <a:ext cx="8420100" cy="1362075"/>
          </a:xfrm>
        </p:spPr>
        <p:txBody>
          <a:bodyPr/>
          <a:lstStyle/>
          <a:p>
            <a:pPr algn="ctr"/>
            <a:r>
              <a:rPr lang="fr-FR" sz="6000" dirty="0" err="1" smtClean="0"/>
              <a:t>Integral</a:t>
            </a:r>
            <a:r>
              <a:rPr lang="fr-FR" sz="6000" dirty="0" smtClean="0"/>
              <a:t> </a:t>
            </a:r>
            <a:br>
              <a:rPr lang="fr-FR" sz="6000" dirty="0" smtClean="0"/>
            </a:br>
            <a:r>
              <a:rPr lang="fr-FR" sz="6000" dirty="0" smtClean="0"/>
              <a:t>15+ YEARS REVIEW</a:t>
            </a:r>
            <a:endParaRPr lang="fr-FR" sz="6000" dirty="0"/>
          </a:p>
        </p:txBody>
      </p:sp>
      <p:sp>
        <p:nvSpPr>
          <p:cNvPr id="3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99883" y="3603812"/>
            <a:ext cx="7306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n-lt"/>
              </a:rPr>
              <a:t>15 </a:t>
            </a:r>
            <a:r>
              <a:rPr lang="fr-FR" i="1" dirty="0" err="1" smtClean="0">
                <a:latin typeface="+mn-lt"/>
              </a:rPr>
              <a:t>papers</a:t>
            </a:r>
            <a:r>
              <a:rPr lang="fr-FR" i="1" dirty="0" smtClean="0">
                <a:latin typeface="+mn-lt"/>
              </a:rPr>
              <a:t> on INTEGRAL science </a:t>
            </a:r>
            <a:r>
              <a:rPr lang="fr-FR" i="1" dirty="0" err="1" smtClean="0">
                <a:latin typeface="+mn-lt"/>
              </a:rPr>
              <a:t>published</a:t>
            </a:r>
            <a:r>
              <a:rPr lang="fr-FR" i="1" dirty="0" smtClean="0">
                <a:latin typeface="+mn-lt"/>
              </a:rPr>
              <a:t> in New </a:t>
            </a:r>
            <a:r>
              <a:rPr lang="fr-FR" i="1" dirty="0" err="1" smtClean="0">
                <a:latin typeface="+mn-lt"/>
              </a:rPr>
              <a:t>Astronomy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Review</a:t>
            </a:r>
            <a:endParaRPr lang="fr-F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17" y="814361"/>
            <a:ext cx="4337166" cy="5593990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1268496" y="168176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Multi-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messenger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astronomy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INTEGRAL 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97334" y="4914900"/>
            <a:ext cx="256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Ferrigno C. et al.,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Astronomy </a:t>
            </a:r>
            <a:r>
              <a:rPr lang="fr-FR" sz="1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92, 101595,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fr-FR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30" y="733423"/>
            <a:ext cx="4308141" cy="5593990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982746" y="168176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INTEGRAL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GRB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97334" y="4914900"/>
            <a:ext cx="256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Götz D. et al.,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Astronomy </a:t>
            </a:r>
            <a:r>
              <a:rPr lang="fr-FR" sz="1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87, 101537,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fr-FR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2559052"/>
            <a:ext cx="8420100" cy="1362075"/>
          </a:xfrm>
        </p:spPr>
        <p:txBody>
          <a:bodyPr/>
          <a:lstStyle/>
          <a:p>
            <a:r>
              <a:rPr lang="fr-FR" sz="6000" dirty="0" smtClean="0"/>
              <a:t>Main </a:t>
            </a:r>
            <a:r>
              <a:rPr lang="fr-FR" sz="6000" dirty="0" err="1" smtClean="0"/>
              <a:t>results</a:t>
            </a:r>
            <a:r>
              <a:rPr lang="fr-FR" sz="6000" dirty="0" smtClean="0"/>
              <a:t> on GW</a:t>
            </a:r>
            <a:r>
              <a:rPr lang="fr-FR" sz="6000" dirty="0" smtClean="0"/>
              <a:t>/ Neutrinos</a:t>
            </a:r>
            <a:endParaRPr lang="fr-FR" sz="6000" dirty="0"/>
          </a:p>
        </p:txBody>
      </p:sp>
      <p:sp>
        <p:nvSpPr>
          <p:cNvPr id="3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11" y="824997"/>
            <a:ext cx="5566189" cy="5510248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1363746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INTEGRAL all-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sky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LVT151012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30353" y="1927411"/>
            <a:ext cx="2375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+ eccentric orbit </a:t>
            </a:r>
          </a:p>
          <a:p>
            <a:pPr algn="l"/>
            <a:r>
              <a:rPr lang="en-US" sz="2400" dirty="0" smtClean="0">
                <a:latin typeface="+mn-lt"/>
                <a:sym typeface="Symbol"/>
              </a:rPr>
              <a:t> </a:t>
            </a:r>
            <a:r>
              <a:rPr lang="en-US" sz="2400" dirty="0" smtClean="0">
                <a:latin typeface="+mn-lt"/>
              </a:rPr>
              <a:t>85% useful observation time each orbit.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2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4" b="44024"/>
          <a:stretch/>
        </p:blipFill>
        <p:spPr>
          <a:xfrm>
            <a:off x="688798" y="1247004"/>
            <a:ext cx="7610607" cy="4226652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982746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GW 170807/GRB 170807A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27520" y="5473655"/>
            <a:ext cx="294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INTEGRAL </a:t>
            </a:r>
            <a:r>
              <a:rPr lang="fr-FR" sz="1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Savchenko V. et al.,</a:t>
            </a:r>
          </a:p>
          <a:p>
            <a:r>
              <a:rPr lang="fr-FR" sz="1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ApJ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848, L15, 2017</a:t>
            </a:r>
            <a:endParaRPr lang="fr-FR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3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 descr="c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982746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Neutrinos </a:t>
            </a:r>
            <a:r>
              <a:rPr lang="fr-FR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endParaRPr lang="fr-F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0574" y="1752600"/>
            <a:ext cx="83801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effectLst/>
                <a:latin typeface="+mn-lt"/>
              </a:rPr>
              <a:t>IceCube-170922A /TXS 0506+0</a:t>
            </a:r>
            <a:r>
              <a:rPr lang="fr-FR" sz="2800" dirty="0" smtClean="0">
                <a:solidFill>
                  <a:srgbClr val="FFFF00"/>
                </a:solidFill>
                <a:effectLst/>
                <a:latin typeface="+mn-lt"/>
              </a:rPr>
              <a:t>56 </a:t>
            </a:r>
          </a:p>
          <a:p>
            <a:pPr algn="l"/>
            <a:endParaRPr lang="fr-FR" sz="2800" dirty="0" smtClean="0">
              <a:solidFill>
                <a:srgbClr val="FFFF00"/>
              </a:solidFill>
              <a:effectLst/>
              <a:latin typeface="+mn-lt"/>
            </a:endParaRP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fr-FR" sz="2400" dirty="0" smtClean="0">
                <a:effectLst/>
                <a:latin typeface="+mn-lt"/>
              </a:rPr>
              <a:t>Neutrino – gamma-ray (Fermi/MAGIC) possible association </a:t>
            </a:r>
            <a:r>
              <a:rPr lang="fr-FR" sz="2400" dirty="0" err="1" smtClean="0">
                <a:effectLst/>
                <a:latin typeface="+mn-lt"/>
              </a:rPr>
              <a:t>from</a:t>
            </a:r>
            <a:r>
              <a:rPr lang="fr-FR" sz="2400" dirty="0" smtClean="0">
                <a:effectLst/>
                <a:latin typeface="+mn-lt"/>
              </a:rPr>
              <a:t> a </a:t>
            </a:r>
            <a:r>
              <a:rPr lang="fr-FR" sz="2400" dirty="0" err="1" smtClean="0">
                <a:effectLst/>
                <a:latin typeface="+mn-lt"/>
              </a:rPr>
              <a:t>blazar</a:t>
            </a:r>
            <a:r>
              <a:rPr lang="fr-FR" sz="2400" dirty="0" smtClean="0">
                <a:effectLst/>
                <a:latin typeface="+mn-lt"/>
              </a:rPr>
              <a:t>.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fr-FR" sz="2400" dirty="0" smtClean="0">
                <a:effectLst/>
                <a:latin typeface="+mn-lt"/>
              </a:rPr>
              <a:t>INTEGRAL made a </a:t>
            </a:r>
            <a:r>
              <a:rPr lang="fr-FR" sz="2400" dirty="0" err="1" smtClean="0">
                <a:effectLst/>
                <a:latin typeface="+mn-lt"/>
              </a:rPr>
              <a:t>follow</a:t>
            </a:r>
            <a:r>
              <a:rPr lang="fr-FR" sz="2400" dirty="0" smtClean="0">
                <a:effectLst/>
                <a:latin typeface="+mn-lt"/>
              </a:rPr>
              <a:t>-up observation (32 </a:t>
            </a:r>
            <a:r>
              <a:rPr lang="fr-FR" sz="2400" dirty="0" err="1" smtClean="0">
                <a:effectLst/>
                <a:latin typeface="+mn-lt"/>
              </a:rPr>
              <a:t>ks</a:t>
            </a:r>
            <a:r>
              <a:rPr lang="fr-FR" sz="2400" dirty="0" smtClean="0">
                <a:effectLst/>
                <a:latin typeface="+mn-lt"/>
              </a:rPr>
              <a:t>) </a:t>
            </a:r>
            <a:r>
              <a:rPr lang="fr-FR" sz="2400" dirty="0" smtClean="0">
                <a:effectLst/>
                <a:latin typeface="+mn-lt"/>
                <a:sym typeface="Symbol"/>
              </a:rPr>
              <a:t> </a:t>
            </a:r>
            <a:r>
              <a:rPr lang="fr-FR" sz="2400" dirty="0" err="1" smtClean="0">
                <a:effectLst/>
                <a:latin typeface="+mn-lt"/>
                <a:sym typeface="Symbol"/>
              </a:rPr>
              <a:t>upper</a:t>
            </a:r>
            <a:r>
              <a:rPr lang="fr-FR" sz="2400" dirty="0" smtClean="0">
                <a:effectLst/>
                <a:latin typeface="+mn-lt"/>
                <a:sym typeface="Symbol"/>
              </a:rPr>
              <a:t> </a:t>
            </a:r>
            <a:r>
              <a:rPr lang="fr-FR" sz="2400" dirty="0" err="1" smtClean="0">
                <a:effectLst/>
                <a:latin typeface="+mn-lt"/>
                <a:sym typeface="Symbol"/>
              </a:rPr>
              <a:t>limit</a:t>
            </a:r>
            <a:r>
              <a:rPr lang="fr-FR" sz="2400" dirty="0" smtClean="0">
                <a:effectLst/>
                <a:latin typeface="+mn-lt"/>
                <a:sym typeface="Symbol"/>
              </a:rPr>
              <a:t> of 10</a:t>
            </a:r>
            <a:r>
              <a:rPr lang="fr-FR" sz="2400" baseline="30000" dirty="0" smtClean="0">
                <a:effectLst/>
                <a:latin typeface="+mn-lt"/>
                <a:sym typeface="Symbol"/>
              </a:rPr>
              <a:t>-10</a:t>
            </a:r>
            <a:r>
              <a:rPr lang="fr-FR" sz="2400" dirty="0" smtClean="0">
                <a:effectLst/>
                <a:latin typeface="+mn-lt"/>
                <a:sym typeface="Symbol"/>
              </a:rPr>
              <a:t> erg/cm</a:t>
            </a:r>
            <a:r>
              <a:rPr lang="fr-FR" sz="2400" baseline="30000" dirty="0" smtClean="0">
                <a:effectLst/>
                <a:latin typeface="+mn-lt"/>
                <a:sym typeface="Symbol"/>
              </a:rPr>
              <a:t>2</a:t>
            </a:r>
            <a:r>
              <a:rPr lang="fr-FR" sz="2400" dirty="0" smtClean="0">
                <a:effectLst/>
                <a:latin typeface="+mn-lt"/>
                <a:sym typeface="Symbol"/>
              </a:rPr>
              <a:t>/s.</a:t>
            </a:r>
          </a:p>
          <a:p>
            <a:pPr marL="1028700" lvl="1" indent="-571500" algn="l">
              <a:buFont typeface="Wingdings" panose="05000000000000000000" pitchFamily="2" charset="2"/>
              <a:buChar char="§"/>
            </a:pPr>
            <a:r>
              <a:rPr lang="fr-FR" sz="2400" dirty="0" smtClean="0">
                <a:effectLst/>
                <a:latin typeface="+mn-lt"/>
              </a:rPr>
              <a:t>Not </a:t>
            </a:r>
            <a:r>
              <a:rPr lang="fr-FR" sz="2400" dirty="0" err="1" smtClean="0">
                <a:effectLst/>
                <a:latin typeface="+mn-lt"/>
              </a:rPr>
              <a:t>strong</a:t>
            </a:r>
            <a:r>
              <a:rPr lang="fr-FR" sz="2400" dirty="0" smtClean="0">
                <a:effectLst/>
                <a:latin typeface="+mn-lt"/>
              </a:rPr>
              <a:t> but unique </a:t>
            </a:r>
            <a:r>
              <a:rPr lang="fr-FR" sz="2400" dirty="0" err="1" smtClean="0">
                <a:effectLst/>
                <a:latin typeface="+mn-lt"/>
              </a:rPr>
              <a:t>constraint</a:t>
            </a:r>
            <a:r>
              <a:rPr lang="fr-FR" sz="2400" dirty="0" smtClean="0">
                <a:effectLst/>
                <a:latin typeface="+mn-lt"/>
              </a:rPr>
              <a:t> on the </a:t>
            </a:r>
            <a:r>
              <a:rPr lang="fr-FR" sz="2400" dirty="0" err="1" smtClean="0">
                <a:effectLst/>
                <a:latin typeface="+mn-lt"/>
              </a:rPr>
              <a:t>blazar</a:t>
            </a:r>
            <a:r>
              <a:rPr lang="fr-FR" sz="2400" dirty="0" smtClean="0">
                <a:effectLst/>
                <a:latin typeface="+mn-lt"/>
              </a:rPr>
              <a:t> SED </a:t>
            </a:r>
            <a:r>
              <a:rPr lang="fr-FR" sz="2400" dirty="0" err="1" smtClean="0">
                <a:effectLst/>
                <a:latin typeface="+mn-lt"/>
              </a:rPr>
              <a:t>between</a:t>
            </a:r>
            <a:r>
              <a:rPr lang="fr-FR" sz="2400" dirty="0" smtClean="0">
                <a:effectLst/>
                <a:latin typeface="+mn-lt"/>
              </a:rPr>
              <a:t> 80 keV and 1 MeV.</a:t>
            </a:r>
            <a:endParaRPr lang="fr-FR" sz="2400" dirty="0">
              <a:effectLst/>
              <a:latin typeface="+mn-lt"/>
            </a:endParaRPr>
          </a:p>
        </p:txBody>
      </p:sp>
      <p:sp>
        <p:nvSpPr>
          <p:cNvPr id="9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2559052"/>
            <a:ext cx="8420100" cy="1362075"/>
          </a:xfrm>
        </p:spPr>
        <p:txBody>
          <a:bodyPr/>
          <a:lstStyle/>
          <a:p>
            <a:r>
              <a:rPr lang="fr-FR" sz="6000" dirty="0" smtClean="0"/>
              <a:t>FRB and </a:t>
            </a:r>
            <a:r>
              <a:rPr lang="fr-FR" sz="6000" dirty="0" err="1" smtClean="0"/>
              <a:t>magnetar</a:t>
            </a:r>
            <a:endParaRPr lang="fr-FR" sz="6000" dirty="0"/>
          </a:p>
        </p:txBody>
      </p:sp>
      <p:sp>
        <p:nvSpPr>
          <p:cNvPr id="3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867151" y="1285103"/>
            <a:ext cx="5566189" cy="4001272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982746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FRB200428/SGR 1935+2154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27520" y="5473655"/>
            <a:ext cx="294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INTEGRAL </a:t>
            </a:r>
            <a:r>
              <a:rPr lang="fr-FR" sz="1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Mereghetti S. et al.,</a:t>
            </a:r>
          </a:p>
          <a:p>
            <a:r>
              <a:rPr lang="fr-FR" sz="18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ApJ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898, L29, 2020</a:t>
            </a:r>
            <a:endParaRPr lang="fr-FR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2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594703" y="1853383"/>
            <a:ext cx="3006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+mn-lt"/>
              </a:rPr>
              <a:t>Two </a:t>
            </a:r>
            <a:r>
              <a:rPr lang="en-US" sz="2000" dirty="0">
                <a:effectLst/>
                <a:latin typeface="+mn-lt"/>
              </a:rPr>
              <a:t>of </a:t>
            </a:r>
            <a:r>
              <a:rPr lang="en-US" sz="2000" dirty="0" smtClean="0">
                <a:effectLst/>
                <a:latin typeface="+mn-lt"/>
              </a:rPr>
              <a:t>the </a:t>
            </a:r>
            <a:r>
              <a:rPr lang="en-US" sz="2000" dirty="0" err="1">
                <a:effectLst/>
                <a:latin typeface="+mn-lt"/>
              </a:rPr>
              <a:t>subpeaks</a:t>
            </a:r>
            <a:r>
              <a:rPr lang="en-US" sz="2000" dirty="0">
                <a:effectLst/>
                <a:latin typeface="+mn-lt"/>
              </a:rPr>
              <a:t> occurred just 6.5 </a:t>
            </a:r>
            <a:r>
              <a:rPr lang="en-US" sz="2000" dirty="0" err="1">
                <a:effectLst/>
                <a:latin typeface="+mn-lt"/>
              </a:rPr>
              <a:t>ms</a:t>
            </a:r>
            <a:r>
              <a:rPr lang="en-US" sz="2000" dirty="0">
                <a:effectLst/>
                <a:latin typeface="+mn-lt"/>
              </a:rPr>
              <a:t> after the radio </a:t>
            </a:r>
            <a:r>
              <a:rPr lang="en-US" sz="2000" dirty="0" smtClean="0">
                <a:effectLst/>
                <a:latin typeface="+mn-lt"/>
              </a:rPr>
              <a:t>pulses.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 smtClean="0">
              <a:effectLst/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+mn-lt"/>
              </a:rPr>
              <a:t>They are </a:t>
            </a:r>
            <a:r>
              <a:rPr lang="en-US" sz="2000" dirty="0">
                <a:effectLst/>
                <a:latin typeface="+mn-lt"/>
              </a:rPr>
              <a:t>separated by 30 </a:t>
            </a:r>
            <a:r>
              <a:rPr lang="en-US" sz="2000" dirty="0" err="1">
                <a:effectLst/>
                <a:latin typeface="+mn-lt"/>
              </a:rPr>
              <a:t>ms</a:t>
            </a:r>
            <a:r>
              <a:rPr lang="en-US" sz="2000" dirty="0">
                <a:effectLst/>
                <a:latin typeface="+mn-lt"/>
              </a:rPr>
              <a:t>, exactly as the radio pulses.</a:t>
            </a:r>
            <a:endParaRPr lang="fr-FR" sz="2000" dirty="0">
              <a:effectLst/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67152" y="5427488"/>
            <a:ext cx="557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  <a:latin typeface="+mn-lt"/>
              </a:rPr>
              <a:t>FRB radio bursts superimposed to the </a:t>
            </a:r>
            <a:r>
              <a:rPr lang="en-US" sz="2000" dirty="0" err="1" smtClean="0">
                <a:effectLst/>
                <a:latin typeface="+mn-lt"/>
              </a:rPr>
              <a:t>magnetar</a:t>
            </a:r>
            <a:r>
              <a:rPr lang="en-US" sz="2000" dirty="0" smtClean="0">
                <a:effectLst/>
                <a:latin typeface="+mn-lt"/>
              </a:rPr>
              <a:t> light curve </a:t>
            </a:r>
            <a:endParaRPr lang="fr-FR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7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launch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5" b="1364"/>
          <a:stretch>
            <a:fillRect/>
          </a:stretch>
        </p:blipFill>
        <p:spPr>
          <a:xfrm>
            <a:off x="-12039" y="0"/>
            <a:ext cx="9918039" cy="686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896899" y="521809"/>
            <a:ext cx="646209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INTEGRAL : 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ESA M mission</a:t>
            </a:r>
          </a:p>
          <a:p>
            <a:pPr algn="ctr" eaLnBrk="0" hangingPunct="0"/>
            <a:r>
              <a:rPr lang="fr-FR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Launched</a:t>
            </a:r>
            <a:r>
              <a:rPr lang="fr-FR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on </a:t>
            </a:r>
            <a:r>
              <a:rPr lang="fr-FR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October</a:t>
            </a:r>
            <a:r>
              <a:rPr lang="fr-FR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17th 2002</a:t>
            </a:r>
          </a:p>
          <a:p>
            <a:pPr algn="ctr" eaLnBrk="0" hangingPunct="0"/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by a PROTON rocket</a:t>
            </a:r>
            <a:endParaRPr lang="fr-FR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ZoneTexte 1"/>
          <p:cNvSpPr txBox="1"/>
          <p:nvPr/>
        </p:nvSpPr>
        <p:spPr>
          <a:xfrm>
            <a:off x="6225414" y="1888665"/>
            <a:ext cx="3262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FF00"/>
                </a:solidFill>
                <a:latin typeface="+mn-lt"/>
              </a:rPr>
              <a:t>Eccentric</a:t>
            </a:r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latin typeface="+mn-lt"/>
              </a:rPr>
              <a:t>Orbit</a:t>
            </a:r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  :</a:t>
            </a:r>
          </a:p>
          <a:p>
            <a:endParaRPr lang="fr-FR" sz="2400" dirty="0" smtClean="0">
              <a:solidFill>
                <a:srgbClr val="FFFF00"/>
              </a:solidFill>
              <a:latin typeface="+mn-lt"/>
            </a:endParaRPr>
          </a:p>
          <a:p>
            <a:pPr algn="l"/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Apogée: 13 000 km</a:t>
            </a:r>
          </a:p>
          <a:p>
            <a:pPr algn="l"/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Périgée : 152 000 km</a:t>
            </a:r>
          </a:p>
          <a:p>
            <a:pPr algn="l"/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Inclinaison : 51°</a:t>
            </a:r>
          </a:p>
          <a:p>
            <a:pPr algn="l"/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Durée : 72h</a:t>
            </a:r>
          </a:p>
          <a:p>
            <a:pPr algn="l"/>
            <a:endParaRPr lang="fr-FR" sz="2400" dirty="0">
              <a:solidFill>
                <a:srgbClr val="FFFF00"/>
              </a:solidFill>
              <a:latin typeface="+mn-lt"/>
            </a:endParaRPr>
          </a:p>
          <a:p>
            <a:pPr algn="l"/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Mission </a:t>
            </a:r>
            <a:r>
              <a:rPr lang="fr-FR" sz="2400" dirty="0" err="1" smtClean="0">
                <a:solidFill>
                  <a:srgbClr val="FFFF00"/>
                </a:solidFill>
                <a:latin typeface="+mn-lt"/>
              </a:rPr>
              <a:t>extended</a:t>
            </a:r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 up to mid-2023 </a:t>
            </a:r>
          </a:p>
          <a:p>
            <a:pPr algn="l"/>
            <a:r>
              <a:rPr lang="fr-FR" sz="2400" dirty="0" err="1" smtClean="0">
                <a:solidFill>
                  <a:srgbClr val="FFFF00"/>
                </a:solidFill>
                <a:latin typeface="+mn-lt"/>
              </a:rPr>
              <a:t>Desorbitation</a:t>
            </a:r>
            <a:r>
              <a:rPr lang="fr-FR" sz="2400" dirty="0" smtClean="0">
                <a:solidFill>
                  <a:srgbClr val="FFFF00"/>
                </a:solidFill>
                <a:latin typeface="+mn-lt"/>
              </a:rPr>
              <a:t> : 2029</a:t>
            </a:r>
            <a:endParaRPr lang="fr-FR" sz="24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313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2559052"/>
            <a:ext cx="8420100" cy="1362075"/>
          </a:xfrm>
        </p:spPr>
        <p:txBody>
          <a:bodyPr/>
          <a:lstStyle/>
          <a:p>
            <a:r>
              <a:rPr lang="fr-FR" sz="6000" dirty="0" smtClean="0"/>
              <a:t>GRB </a:t>
            </a:r>
            <a:r>
              <a:rPr lang="fr-FR" sz="6000" dirty="0" err="1" smtClean="0"/>
              <a:t>studies</a:t>
            </a:r>
            <a:endParaRPr lang="fr-FR" sz="6000" dirty="0"/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7" y="1274500"/>
            <a:ext cx="6516507" cy="3222369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982746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IBIS GRB spatial distribution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81259" y="4748120"/>
            <a:ext cx="559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Distribution of </a:t>
            </a:r>
            <a:r>
              <a:rPr lang="en-US" sz="2400" dirty="0" smtClean="0">
                <a:latin typeface="+mn-lt"/>
              </a:rPr>
              <a:t>the 127 GRBs detected in the IBIS FOV in </a:t>
            </a:r>
            <a:r>
              <a:rPr lang="en-US" sz="2400" dirty="0">
                <a:latin typeface="+mn-lt"/>
              </a:rPr>
              <a:t>galactic coordinates.</a:t>
            </a:r>
            <a:endParaRPr lang="fr-FR" sz="2400" dirty="0">
              <a:latin typeface="+mn-lt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3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30" y="932678"/>
            <a:ext cx="5982540" cy="4552978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982746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IBIS GRB timing and flux distribution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8530" y="5472021"/>
            <a:ext cx="788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Distribution of </a:t>
            </a:r>
            <a:r>
              <a:rPr lang="en-US" sz="2400" dirty="0" smtClean="0">
                <a:latin typeface="+mn-lt"/>
              </a:rPr>
              <a:t>T0 and F</a:t>
            </a:r>
            <a:r>
              <a:rPr lang="en-US" sz="2400" baseline="-25000" dirty="0" smtClean="0">
                <a:latin typeface="+mn-lt"/>
              </a:rPr>
              <a:t>peak</a:t>
            </a:r>
            <a:r>
              <a:rPr lang="en-US" sz="2400" dirty="0" smtClean="0">
                <a:latin typeface="+mn-lt"/>
              </a:rPr>
              <a:t> for the IBIS GRB, compared to Swift BAT</a:t>
            </a:r>
            <a:r>
              <a:rPr lang="en-US" sz="2400" dirty="0" smtClean="0">
                <a:latin typeface="+mn-lt"/>
                <a:sym typeface="Symbol"/>
              </a:rPr>
              <a:t> INTEGRAL </a:t>
            </a:r>
            <a:r>
              <a:rPr lang="en-US" sz="2400" dirty="0" smtClean="0">
                <a:latin typeface="+mn-lt"/>
                <a:sym typeface="Symbol"/>
              </a:rPr>
              <a:t>catches </a:t>
            </a:r>
            <a:r>
              <a:rPr lang="en-US" sz="2400" dirty="0" smtClean="0">
                <a:latin typeface="+mn-lt"/>
                <a:sym typeface="Symbol"/>
              </a:rPr>
              <a:t>fainter bursts</a:t>
            </a:r>
            <a:endParaRPr lang="fr-FR" sz="2400" dirty="0">
              <a:latin typeface="+mn-lt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3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1"/>
          <a:stretch/>
        </p:blipFill>
        <p:spPr>
          <a:xfrm>
            <a:off x="3977250" y="1170803"/>
            <a:ext cx="5566189" cy="3921633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1495801" y="316273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hangingPunct="0"/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GRB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polarization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the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GRB041219A 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8068" y="5291044"/>
            <a:ext cx="5590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Variable polarization angles </a:t>
            </a:r>
          </a:p>
          <a:p>
            <a:r>
              <a:rPr lang="en-US" sz="2400" dirty="0" smtClean="0">
                <a:latin typeface="+mn-lt"/>
              </a:rPr>
              <a:t>during the GRB duration.</a:t>
            </a:r>
            <a:endParaRPr lang="fr-FR" sz="24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1381" y="5383378"/>
            <a:ext cx="294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Götz D. et al.,</a:t>
            </a:r>
          </a:p>
          <a:p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MNRAS</a:t>
            </a:r>
            <a:r>
              <a:rPr lang="fr-F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413, </a:t>
            </a:r>
            <a:r>
              <a:rPr lang="fr-FR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2173, 2011</a:t>
            </a:r>
            <a:endParaRPr lang="fr-FR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1245"/>
          <a:stretch>
            <a:fillRect/>
          </a:stretch>
        </p:blipFill>
        <p:spPr bwMode="auto">
          <a:xfrm>
            <a:off x="297269" y="1797772"/>
            <a:ext cx="3541713" cy="273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8" y="1458095"/>
            <a:ext cx="9572224" cy="3941811"/>
          </a:xfrm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297270" y="316273"/>
            <a:ext cx="9369244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hangingPunct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IBAS online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catalog</a:t>
            </a:r>
          </a:p>
          <a:p>
            <a:pPr eaLnBrk="0" hangingPunct="0"/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(http://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ibas.iasf-milano.inaf.it/IBAS_Results.html)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7" y="876228"/>
            <a:ext cx="9416424" cy="5492915"/>
          </a:xfrm>
          <a:solidFill>
            <a:srgbClr val="FFC000"/>
          </a:solidFill>
        </p:spPr>
      </p:pic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297270" y="316273"/>
            <a:ext cx="9369244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0" hangingPunct="0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last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mtClean="0">
                <a:latin typeface="Calibri" panose="020F0502020204030204" pitchFamily="34" charset="0"/>
                <a:cs typeface="Calibri" panose="020F0502020204030204" pitchFamily="34" charset="0"/>
              </a:rPr>
              <a:t>ctober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monster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(GRB 221009A)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963" y="2930527"/>
            <a:ext cx="8420100" cy="1362075"/>
          </a:xfrm>
        </p:spPr>
        <p:txBody>
          <a:bodyPr/>
          <a:lstStyle/>
          <a:p>
            <a:r>
              <a:rPr lang="fr-FR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FR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  <a:endParaRPr lang="fr-FR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 descr="c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tr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17184"/>
          <a:stretch>
            <a:fillRect/>
          </a:stretch>
        </p:blipFill>
        <p:spPr bwMode="auto">
          <a:xfrm>
            <a:off x="3" y="-1588"/>
            <a:ext cx="99180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3391432" y="1150938"/>
            <a:ext cx="1785144" cy="1439862"/>
            <a:chOff x="1972" y="725"/>
            <a:chExt cx="1038" cy="907"/>
          </a:xfrm>
        </p:grpSpPr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 rot="10800000">
              <a:off x="1972" y="725"/>
              <a:ext cx="113" cy="907"/>
            </a:xfrm>
            <a:prstGeom prst="upArrow">
              <a:avLst>
                <a:gd name="adj1" fmla="val 36287"/>
                <a:gd name="adj2" fmla="val 181415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effectLst/>
                <a:latin typeface="Calibri"/>
              </a:endParaRP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2013" y="725"/>
              <a:ext cx="997" cy="227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algn="l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OMC (</a:t>
              </a:r>
              <a:r>
                <a:rPr lang="fr-FR" sz="1800" dirty="0" err="1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optical</a:t>
              </a:r>
              <a:r>
                <a:rPr lang="fr-FR" sz="18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3780102" y="2338393"/>
            <a:ext cx="1080029" cy="2232025"/>
            <a:chOff x="2198" y="1473"/>
            <a:chExt cx="628" cy="1406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2198" y="1473"/>
              <a:ext cx="113" cy="1406"/>
            </a:xfrm>
            <a:prstGeom prst="upDownArrow">
              <a:avLst>
                <a:gd name="adj1" fmla="val 37454"/>
                <a:gd name="adj2" fmla="val 15270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effectLst/>
                <a:latin typeface="Calibri"/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237" y="1717"/>
              <a:ext cx="589" cy="227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2000" tIns="0" rIns="0" bIns="0" anchor="ctr"/>
            <a:lstStyle/>
            <a:p>
              <a:pPr algn="l" defTabSz="45720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800">
                  <a:solidFill>
                    <a:srgbClr val="FFFF00"/>
                  </a:solidFill>
                  <a:effectLst/>
                  <a:latin typeface="Comic Sans MS" charset="0"/>
                </a:rPr>
                <a:t>JEM-X</a:t>
              </a:r>
            </a:p>
          </p:txBody>
        </p:sp>
      </p:grp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3117983" y="260350"/>
            <a:ext cx="667107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INTEGRAL Scientific </a:t>
            </a:r>
            <a:r>
              <a:rPr lang="fr-F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payload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803497" y="4881806"/>
            <a:ext cx="1893491" cy="17235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72000" tIns="0" rIns="72000" bIns="0" anchor="ctr">
            <a:spAutoFit/>
          </a:bodyPr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SPI</a:t>
            </a:r>
          </a:p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FFFF00"/>
              </a:solidFill>
              <a:effectLst/>
              <a:latin typeface="Comic Sans MS" charset="0"/>
            </a:endParaRPr>
          </a:p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effectLst/>
                <a:latin typeface="Comic Sans MS" charset="0"/>
              </a:rPr>
              <a:t>20 </a:t>
            </a:r>
            <a:r>
              <a:rPr lang="fr-FR" sz="1600" dirty="0" err="1">
                <a:solidFill>
                  <a:prstClr val="black"/>
                </a:solidFill>
                <a:effectLst/>
                <a:latin typeface="Comic Sans MS" charset="0"/>
              </a:rPr>
              <a:t>keV</a:t>
            </a:r>
            <a:r>
              <a:rPr lang="fr-FR" sz="1600" dirty="0">
                <a:solidFill>
                  <a:prstClr val="black"/>
                </a:solidFill>
                <a:effectLst/>
                <a:latin typeface="Comic Sans MS" charset="0"/>
              </a:rPr>
              <a:t> – 8 MeV</a:t>
            </a:r>
          </a:p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effectLst/>
                <a:latin typeface="Comic Sans MS" charset="0"/>
              </a:rPr>
              <a:t>2 </a:t>
            </a:r>
            <a:r>
              <a:rPr lang="fr-FR" sz="1600" dirty="0" err="1">
                <a:solidFill>
                  <a:prstClr val="black"/>
                </a:solidFill>
                <a:effectLst/>
                <a:latin typeface="Comic Sans MS" charset="0"/>
              </a:rPr>
              <a:t>keV</a:t>
            </a:r>
            <a:r>
              <a:rPr lang="fr-FR" sz="1600" dirty="0">
                <a:solidFill>
                  <a:prstClr val="black"/>
                </a:solidFill>
                <a:effectLst/>
                <a:latin typeface="Comic Sans MS" charset="0"/>
              </a:rPr>
              <a:t> FWHM</a:t>
            </a:r>
          </a:p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effectLst/>
                <a:latin typeface="Comic Sans MS" charset="0"/>
              </a:rPr>
              <a:t>26° </a:t>
            </a:r>
            <a:r>
              <a:rPr lang="en-US" sz="1600" dirty="0" err="1">
                <a:solidFill>
                  <a:prstClr val="black"/>
                </a:solidFill>
                <a:effectLst/>
                <a:latin typeface="Comic Sans MS" charset="0"/>
              </a:rPr>
              <a:t>Ø</a:t>
            </a:r>
            <a:r>
              <a:rPr lang="en-US" sz="1600" dirty="0">
                <a:solidFill>
                  <a:prstClr val="black"/>
                </a:solidFill>
                <a:effectLst/>
                <a:latin typeface="Comic Sans MS" charset="0"/>
              </a:rPr>
              <a:t> </a:t>
            </a:r>
            <a:r>
              <a:rPr lang="fr-FR" sz="1600" dirty="0">
                <a:solidFill>
                  <a:prstClr val="black"/>
                </a:solidFill>
                <a:effectLst/>
                <a:latin typeface="Comic Sans MS" charset="0"/>
              </a:rPr>
              <a:t>FOV</a:t>
            </a:r>
          </a:p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effectLst/>
                <a:latin typeface="Comic Sans MS" charset="0"/>
              </a:rPr>
              <a:t>ACS </a:t>
            </a:r>
            <a:r>
              <a:rPr lang="fr-FR" sz="1600" dirty="0" smtClean="0">
                <a:solidFill>
                  <a:prstClr val="black"/>
                </a:solidFill>
                <a:effectLst/>
                <a:latin typeface="Comic Sans MS" charset="0"/>
                <a:sym typeface="Symbol"/>
              </a:rPr>
              <a:t> 4 FOV</a:t>
            </a:r>
            <a:endParaRPr lang="fr-FR" sz="1600" dirty="0">
              <a:solidFill>
                <a:prstClr val="black"/>
              </a:solidFill>
              <a:effectLst/>
              <a:latin typeface="Comic Sans MS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3117983" y="1762130"/>
            <a:ext cx="194336" cy="2447925"/>
          </a:xfrm>
          <a:prstGeom prst="upDownArrow">
            <a:avLst>
              <a:gd name="adj1" fmla="val 37454"/>
              <a:gd name="adj2" fmla="val 16748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16948" y="2174875"/>
            <a:ext cx="2105025" cy="1936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72000" tIns="0" rIns="0" bIns="0" anchor="ctr">
            <a:spAutoFit/>
          </a:bodyPr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IBIS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effectLst/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effectLst/>
                <a:latin typeface="Comic Sans MS" charset="0"/>
              </a:rPr>
              <a:t>15 </a:t>
            </a:r>
            <a:r>
              <a:rPr lang="en-US" sz="1600" dirty="0" err="1">
                <a:solidFill>
                  <a:prstClr val="black"/>
                </a:solidFill>
                <a:effectLst/>
                <a:latin typeface="Comic Sans MS" charset="0"/>
              </a:rPr>
              <a:t>keV</a:t>
            </a:r>
            <a:r>
              <a:rPr lang="en-US" sz="1600" dirty="0">
                <a:solidFill>
                  <a:prstClr val="black"/>
                </a:solidFill>
                <a:effectLst/>
                <a:latin typeface="Comic Sans MS" charset="0"/>
              </a:rPr>
              <a:t> – 10 MeV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effectLst/>
                <a:latin typeface="Comic Sans MS" charset="0"/>
              </a:rPr>
              <a:t>12’ FWHM imaging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effectLst/>
                <a:latin typeface="Comic Sans MS" charset="0"/>
              </a:rPr>
              <a:t>&lt;1’ source location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effectLst/>
                <a:latin typeface="Comic Sans MS" charset="0"/>
              </a:rPr>
              <a:t>19°x19° FOV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prstClr val="black"/>
              </a:solidFill>
              <a:effectLst/>
              <a:latin typeface="Comic Sans MS" charset="0"/>
            </a:endParaRPr>
          </a:p>
        </p:txBody>
      </p:sp>
      <p:grpSp>
        <p:nvGrpSpPr>
          <p:cNvPr id="3135" name="Group 63"/>
          <p:cNvGrpSpPr>
            <a:grpSpLocks/>
          </p:cNvGrpSpPr>
          <p:nvPr/>
        </p:nvGrpSpPr>
        <p:grpSpPr bwMode="auto">
          <a:xfrm>
            <a:off x="5924685" y="2247900"/>
            <a:ext cx="3508375" cy="2362200"/>
            <a:chOff x="3445" y="1416"/>
            <a:chExt cx="2040" cy="1488"/>
          </a:xfrm>
        </p:grpSpPr>
        <p:pic>
          <p:nvPicPr>
            <p:cNvPr id="3125" name="Picture 53" descr="Chateau_Ecog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5" r="9351"/>
            <a:stretch>
              <a:fillRect/>
            </a:stretch>
          </p:blipFill>
          <p:spPr bwMode="auto">
            <a:xfrm>
              <a:off x="3445" y="1416"/>
              <a:ext cx="204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445" y="1416"/>
              <a:ext cx="2040" cy="148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effectLst/>
                <a:latin typeface="Calibri"/>
              </a:endParaRPr>
            </a:p>
          </p:txBody>
        </p:sp>
      </p:grp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5924683" y="2247900"/>
            <a:ext cx="1169458" cy="360363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0" rIns="0" bIns="0" anchor="ctr"/>
          <a:lstStyle/>
          <a:p>
            <a:pPr algn="l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00"/>
                </a:solidFill>
                <a:effectLst/>
                <a:latin typeface="Comic Sans MS" charset="0"/>
              </a:rPr>
              <a:t>ISDC</a:t>
            </a:r>
            <a:endParaRPr lang="fr-FR" sz="1800" dirty="0">
              <a:solidFill>
                <a:srgbClr val="FFFF00"/>
              </a:solidFill>
              <a:effectLst/>
              <a:latin typeface="Calibri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924683" y="2247900"/>
            <a:ext cx="1169458" cy="3603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2221974" y="3141663"/>
            <a:ext cx="101467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4854975" y="5724525"/>
            <a:ext cx="195024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4817137" y="4394205"/>
            <a:ext cx="0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116949" y="115892"/>
            <a:ext cx="2495418" cy="1570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457200" eaLnBrk="0" fontAlgn="auto" hangingPunct="0">
              <a:lnSpc>
                <a:spcPct val="60000"/>
              </a:lnSpc>
              <a:spcBef>
                <a:spcPct val="35000"/>
              </a:spcBef>
              <a:spcAft>
                <a:spcPts val="0"/>
              </a:spcAft>
            </a:pPr>
            <a:endParaRPr lang="en-US" sz="800" dirty="0">
              <a:solidFill>
                <a:prstClr val="black"/>
              </a:solidFill>
              <a:effectLst/>
              <a:latin typeface="Comic Sans MS" charset="0"/>
            </a:endParaRPr>
          </a:p>
          <a:p>
            <a:pPr algn="l" defTabSz="457200" eaLnBrk="0" fontAlgn="auto" hangingPunct="0">
              <a:lnSpc>
                <a:spcPct val="600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Satellite</a:t>
            </a:r>
          </a:p>
          <a:p>
            <a:pPr algn="l" defTabSz="457200" eaLnBrk="0" fontAlgn="auto" hangingPunct="0">
              <a:lnSpc>
                <a:spcPct val="600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/>
                <a:latin typeface="Comic Sans MS" charset="0"/>
              </a:rPr>
              <a:t>4.1 tons</a:t>
            </a:r>
          </a:p>
          <a:p>
            <a:pPr algn="l" defTabSz="457200" eaLnBrk="0" fontAlgn="auto" hangingPunct="0">
              <a:lnSpc>
                <a:spcPct val="600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/>
                <a:latin typeface="Comic Sans MS" charset="0"/>
              </a:rPr>
              <a:t>5 m height</a:t>
            </a:r>
          </a:p>
          <a:p>
            <a:pPr algn="l" defTabSz="457200" eaLnBrk="0" fontAlgn="auto" hangingPunct="0">
              <a:lnSpc>
                <a:spcPct val="600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/>
                <a:latin typeface="Comic Sans MS" charset="0"/>
              </a:rPr>
              <a:t>3.7 m diameter</a:t>
            </a:r>
          </a:p>
          <a:p>
            <a:pPr algn="l" defTabSz="457200" eaLnBrk="0" fontAlgn="auto" hangingPunct="0">
              <a:lnSpc>
                <a:spcPct val="600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/>
                <a:latin typeface="Comic Sans MS" charset="0"/>
              </a:rPr>
              <a:t>16 m solar </a:t>
            </a:r>
            <a:r>
              <a:rPr lang="en-US" sz="1800" dirty="0" smtClean="0">
                <a:solidFill>
                  <a:prstClr val="black"/>
                </a:solidFill>
                <a:effectLst/>
                <a:latin typeface="Comic Sans MS" charset="0"/>
              </a:rPr>
              <a:t>panels</a:t>
            </a:r>
            <a:endParaRPr lang="en-GB" sz="1800" dirty="0">
              <a:solidFill>
                <a:prstClr val="black"/>
              </a:solidFill>
              <a:effectLst/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035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7747"/>
            <a:ext cx="8915400" cy="10521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The IBIS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telescope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76889" y="2165840"/>
            <a:ext cx="3587750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62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1" y="1063871"/>
            <a:ext cx="8943975" cy="510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5468939" y="766900"/>
            <a:ext cx="2729310" cy="3317631"/>
            <a:chOff x="3180" y="171"/>
            <a:chExt cx="1587" cy="2264"/>
          </a:xfrm>
        </p:grpSpPr>
        <p:pic>
          <p:nvPicPr>
            <p:cNvPr id="151556" name="Picture 4" descr="Cyg_X1_14-40(IBIS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9" t="9854" r="8081" b="7742"/>
            <a:stretch>
              <a:fillRect/>
            </a:stretch>
          </p:blipFill>
          <p:spPr bwMode="auto">
            <a:xfrm>
              <a:off x="3180" y="171"/>
              <a:ext cx="1587" cy="158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1557" name="Group 5"/>
            <p:cNvGrpSpPr>
              <a:grpSpLocks/>
            </p:cNvGrpSpPr>
            <p:nvPr/>
          </p:nvGrpSpPr>
          <p:grpSpPr bwMode="auto">
            <a:xfrm>
              <a:off x="3405" y="1642"/>
              <a:ext cx="1134" cy="793"/>
              <a:chOff x="3400" y="1670"/>
              <a:chExt cx="1134" cy="793"/>
            </a:xfrm>
          </p:grpSpPr>
          <p:sp>
            <p:nvSpPr>
              <p:cNvPr id="151558" name="AutoShape 6"/>
              <p:cNvSpPr>
                <a:spLocks noChangeArrowheads="1"/>
              </p:cNvSpPr>
              <p:nvPr/>
            </p:nvSpPr>
            <p:spPr bwMode="auto">
              <a:xfrm>
                <a:off x="3853" y="1670"/>
                <a:ext cx="227" cy="793"/>
              </a:xfrm>
              <a:prstGeom prst="upArrow">
                <a:avLst>
                  <a:gd name="adj1" fmla="val 50657"/>
                  <a:gd name="adj2" fmla="val 54180"/>
                </a:avLst>
              </a:prstGeom>
              <a:solidFill>
                <a:srgbClr val="FF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62"/>
              </a:p>
            </p:txBody>
          </p:sp>
          <p:sp>
            <p:nvSpPr>
              <p:cNvPr id="151559" name="Text Box 7"/>
              <p:cNvSpPr txBox="1">
                <a:spLocks noChangeArrowheads="1"/>
              </p:cNvSpPr>
              <p:nvPr/>
            </p:nvSpPr>
            <p:spPr bwMode="auto">
              <a:xfrm>
                <a:off x="3400" y="1904"/>
                <a:ext cx="1134" cy="2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eaLnBrk="0" hangingPunct="0"/>
                <a:r>
                  <a:rPr lang="fr-FR" sz="1846" dirty="0" err="1">
                    <a:solidFill>
                      <a:srgbClr val="FFFF00"/>
                    </a:solidFill>
                  </a:rPr>
                  <a:t>decoding</a:t>
                </a:r>
                <a:endParaRPr lang="en-US" sz="1846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51560" name="Picture 8" descr="Cyg_X1_15_1000_Mask-IBIS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9" y="3776800"/>
            <a:ext cx="2729310" cy="23255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2994160" y="6344155"/>
            <a:ext cx="3929723" cy="165588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662"/>
          </a:p>
        </p:txBody>
      </p:sp>
      <p:grpSp>
        <p:nvGrpSpPr>
          <p:cNvPr id="151562" name="Group 10"/>
          <p:cNvGrpSpPr>
            <a:grpSpLocks/>
          </p:cNvGrpSpPr>
          <p:nvPr/>
        </p:nvGrpSpPr>
        <p:grpSpPr bwMode="auto">
          <a:xfrm>
            <a:off x="1709473" y="2767150"/>
            <a:ext cx="2729310" cy="3335215"/>
            <a:chOff x="994" y="1536"/>
            <a:chExt cx="1587" cy="2276"/>
          </a:xfrm>
        </p:grpSpPr>
        <p:pic>
          <p:nvPicPr>
            <p:cNvPr id="151563" name="Picture 11" descr="Masque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9" r="12549"/>
            <a:stretch>
              <a:fillRect/>
            </a:stretch>
          </p:blipFill>
          <p:spPr bwMode="auto">
            <a:xfrm>
              <a:off x="994" y="2225"/>
              <a:ext cx="1587" cy="1587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1564" name="Group 12"/>
            <p:cNvGrpSpPr>
              <a:grpSpLocks/>
            </p:cNvGrpSpPr>
            <p:nvPr/>
          </p:nvGrpSpPr>
          <p:grpSpPr bwMode="auto">
            <a:xfrm>
              <a:off x="1224" y="1536"/>
              <a:ext cx="1134" cy="793"/>
              <a:chOff x="1224" y="1561"/>
              <a:chExt cx="1134" cy="793"/>
            </a:xfrm>
          </p:grpSpPr>
          <p:sp>
            <p:nvSpPr>
              <p:cNvPr id="151565" name="AutoShape 13"/>
              <p:cNvSpPr>
                <a:spLocks noChangeArrowheads="1"/>
              </p:cNvSpPr>
              <p:nvPr/>
            </p:nvSpPr>
            <p:spPr bwMode="auto">
              <a:xfrm>
                <a:off x="1677" y="1561"/>
                <a:ext cx="227" cy="793"/>
              </a:xfrm>
              <a:prstGeom prst="downArrow">
                <a:avLst>
                  <a:gd name="adj1" fmla="val 48898"/>
                  <a:gd name="adj2" fmla="val 49344"/>
                </a:avLst>
              </a:prstGeom>
              <a:solidFill>
                <a:srgbClr val="FF000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1662"/>
              </a:p>
            </p:txBody>
          </p:sp>
          <p:sp>
            <p:nvSpPr>
              <p:cNvPr id="151566" name="Text Box 14"/>
              <p:cNvSpPr txBox="1">
                <a:spLocks noChangeArrowheads="1"/>
              </p:cNvSpPr>
              <p:nvPr/>
            </p:nvSpPr>
            <p:spPr bwMode="auto">
              <a:xfrm>
                <a:off x="1224" y="1904"/>
                <a:ext cx="1134" cy="22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 algn="ctr" eaLnBrk="0" hangingPunct="0"/>
                <a:r>
                  <a:rPr lang="fr-FR" sz="1846" dirty="0">
                    <a:solidFill>
                      <a:srgbClr val="FFFF00"/>
                    </a:solidFill>
                  </a:rPr>
                  <a:t>observation</a:t>
                </a:r>
                <a:endParaRPr lang="en-US" sz="1846" dirty="0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51567" name="Picture 15" descr="Cygn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r="16978" b="2187"/>
          <a:stretch>
            <a:fillRect/>
          </a:stretch>
        </p:blipFill>
        <p:spPr bwMode="auto">
          <a:xfrm>
            <a:off x="1706035" y="766900"/>
            <a:ext cx="2729310" cy="232703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568" name="Group 16"/>
          <p:cNvGrpSpPr>
            <a:grpSpLocks/>
          </p:cNvGrpSpPr>
          <p:nvPr/>
        </p:nvGrpSpPr>
        <p:grpSpPr bwMode="auto">
          <a:xfrm>
            <a:off x="2994160" y="5979272"/>
            <a:ext cx="4034631" cy="615462"/>
            <a:chOff x="1741" y="3728"/>
            <a:chExt cx="2346" cy="420"/>
          </a:xfrm>
        </p:grpSpPr>
        <p:sp>
          <p:nvSpPr>
            <p:cNvPr id="151569" name="Rectangle 17"/>
            <p:cNvSpPr>
              <a:spLocks noChangeArrowheads="1"/>
            </p:cNvSpPr>
            <p:nvPr/>
          </p:nvSpPr>
          <p:spPr bwMode="auto">
            <a:xfrm>
              <a:off x="1741" y="3751"/>
              <a:ext cx="113" cy="33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151570" name="AutoShape 18"/>
            <p:cNvSpPr>
              <a:spLocks noChangeArrowheads="1"/>
            </p:cNvSpPr>
            <p:nvPr/>
          </p:nvSpPr>
          <p:spPr bwMode="auto">
            <a:xfrm>
              <a:off x="3860" y="3728"/>
              <a:ext cx="227" cy="360"/>
            </a:xfrm>
            <a:prstGeom prst="upArrow">
              <a:avLst>
                <a:gd name="adj1" fmla="val 48898"/>
                <a:gd name="adj2" fmla="val 40088"/>
              </a:avLst>
            </a:prstGeom>
            <a:solidFill>
              <a:srgbClr val="FF0000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2319" y="3921"/>
              <a:ext cx="1134" cy="22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/>
              <a:r>
                <a:rPr lang="fr-FR" sz="1846" dirty="0">
                  <a:solidFill>
                    <a:srgbClr val="FFFF00"/>
                  </a:solidFill>
                </a:rPr>
                <a:t>transmission</a:t>
              </a:r>
              <a:endParaRPr lang="en-US" sz="1846" dirty="0">
                <a:solidFill>
                  <a:srgbClr val="FFFF00"/>
                </a:solidFill>
              </a:endParaRPr>
            </a:p>
          </p:txBody>
        </p:sp>
        <p:sp>
          <p:nvSpPr>
            <p:cNvPr id="151572" name="Rectangle 20"/>
            <p:cNvSpPr>
              <a:spLocks noChangeArrowheads="1"/>
            </p:cNvSpPr>
            <p:nvPr/>
          </p:nvSpPr>
          <p:spPr bwMode="auto">
            <a:xfrm>
              <a:off x="1776" y="3984"/>
              <a:ext cx="96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  <p:sp>
          <p:nvSpPr>
            <p:cNvPr id="151573" name="Rectangle 21"/>
            <p:cNvSpPr>
              <a:spLocks noChangeArrowheads="1"/>
            </p:cNvSpPr>
            <p:nvPr/>
          </p:nvSpPr>
          <p:spPr bwMode="auto">
            <a:xfrm>
              <a:off x="3840" y="3984"/>
              <a:ext cx="96" cy="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62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8198250" y="1035998"/>
            <a:ext cx="1602976" cy="94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46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FCFOV </a:t>
            </a:r>
            <a:r>
              <a:rPr lang="fr-FR" sz="1846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9°</a:t>
            </a:r>
          </a:p>
          <a:p>
            <a:r>
              <a:rPr lang="fr-FR" sz="1846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PCFOV </a:t>
            </a:r>
            <a:r>
              <a:rPr lang="fr-FR" sz="1846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46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fr-FR" sz="1846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</a:p>
          <a:p>
            <a:r>
              <a:rPr lang="fr-FR" sz="1846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fr-FR" sz="1846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: 12’</a:t>
            </a:r>
          </a:p>
        </p:txBody>
      </p:sp>
      <p:sp>
        <p:nvSpPr>
          <p:cNvPr id="28" name="Text Box 90"/>
          <p:cNvSpPr txBox="1">
            <a:spLocks noChangeArrowheads="1"/>
          </p:cNvSpPr>
          <p:nvPr/>
        </p:nvSpPr>
        <p:spPr bwMode="auto">
          <a:xfrm>
            <a:off x="1378986" y="194897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INTEGRAL </a:t>
            </a: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r>
              <a:rPr lang="fr-FR" sz="32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fr-F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1" descr="ce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27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33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1378986" y="594947"/>
            <a:ext cx="8187929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INTEGRAL </a:t>
            </a:r>
            <a:r>
              <a:rPr lang="fr-F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sky</a:t>
            </a:r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coverage</a:t>
            </a: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32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galactic</a:t>
            </a: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coordinates</a:t>
            </a:r>
            <a:endParaRPr lang="fr-FR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fr-FR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max </a:t>
            </a: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r-FR" sz="32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84" y="1548699"/>
            <a:ext cx="9632611" cy="42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782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INTEGRAL main </a:t>
            </a:r>
            <a:r>
              <a:rPr lang="fr-FR" sz="32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fr-FR" sz="320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389657"/>
            <a:ext cx="8905875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8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INTEGRAL has enabled to: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Study in details the spectral and timing behaviour of high energy sources (few keV – few MeV) and over a very long time (spectral states, fast variabilities, </a:t>
            </a:r>
            <a:r>
              <a:rPr lang="en-GB" sz="28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Hardness/Intensity </a:t>
            </a:r>
            <a:r>
              <a:rPr lang="en-GB" sz="28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diagram).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5300" y="3577536"/>
            <a:ext cx="8905875" cy="8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 for possible polarization emission (vs energy band, spectral state, …).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" y="4889366"/>
            <a:ext cx="8905875" cy="11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 for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transients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(GRB, FRB, GW and neutrinos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…)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rapid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repointing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kern="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fr-FR" sz="2800" kern="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kern="0" dirty="0" smtClean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" descr="c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2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470" y="294501"/>
            <a:ext cx="8229600" cy="723900"/>
          </a:xfrm>
        </p:spPr>
        <p:txBody>
          <a:bodyPr/>
          <a:lstStyle/>
          <a:p>
            <a:pPr eaLnBrk="1" hangingPunct="1">
              <a:defRPr/>
            </a:pPr>
            <a:r>
              <a:rPr lang="fr-FR" sz="3323" dirty="0">
                <a:latin typeface="Calibri" panose="020F0502020204030204" pitchFamily="34" charset="0"/>
                <a:cs typeface="Calibri" panose="020F0502020204030204" pitchFamily="34" charset="0"/>
              </a:rPr>
              <a:t>IBIS as a Compton </a:t>
            </a:r>
            <a:r>
              <a:rPr lang="fr-FR" sz="3323" dirty="0" smtClean="0">
                <a:latin typeface="Calibri" panose="020F0502020204030204" pitchFamily="34" charset="0"/>
                <a:cs typeface="Calibri" panose="020F0502020204030204" pitchFamily="34" charset="0"/>
              </a:rPr>
              <a:t>polarimeter</a:t>
            </a:r>
            <a:endParaRPr lang="fr-FR" sz="332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28898" y="1674056"/>
            <a:ext cx="3311769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62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05351" y="1341413"/>
            <a:ext cx="4819650" cy="30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2585" dirty="0">
                <a:solidFill>
                  <a:schemeClr val="tx1"/>
                </a:solidFill>
                <a:latin typeface="+mn-lt"/>
              </a:rPr>
              <a:t> The IBIS telescope is a coded mask telescope which could be used as a Compton telescope.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GB" sz="2585" dirty="0">
                <a:solidFill>
                  <a:schemeClr val="tx1"/>
                </a:solidFill>
                <a:latin typeface="+mn-lt"/>
              </a:rPr>
              <a:t> The Compton mode events are ISGRI and PICSIT events in temporal coincidence, within a window </a:t>
            </a:r>
            <a:r>
              <a:rPr lang="en-GB" sz="2585" dirty="0">
                <a:solidFill>
                  <a:schemeClr val="tx1"/>
                </a:solidFill>
                <a:latin typeface="+mn-lt"/>
                <a:sym typeface="Symbol" pitchFamily="18" charset="2"/>
              </a:rPr>
              <a:t></a:t>
            </a:r>
            <a:r>
              <a:rPr lang="en-GB" sz="2585" baseline="-25000" dirty="0">
                <a:solidFill>
                  <a:schemeClr val="tx1"/>
                </a:solidFill>
                <a:latin typeface="+mn-lt"/>
                <a:sym typeface="Symbol" pitchFamily="18" charset="2"/>
              </a:rPr>
              <a:t>W </a:t>
            </a:r>
            <a:r>
              <a:rPr lang="en-GB" sz="2585" dirty="0">
                <a:solidFill>
                  <a:schemeClr val="tx1"/>
                </a:solidFill>
                <a:latin typeface="+mn-lt"/>
                <a:sym typeface="Symbol" pitchFamily="18" charset="2"/>
              </a:rPr>
              <a:t></a:t>
            </a:r>
            <a:r>
              <a:rPr lang="en-GB" sz="2585" dirty="0">
                <a:solidFill>
                  <a:schemeClr val="tx1"/>
                </a:solidFill>
                <a:latin typeface="+mn-lt"/>
              </a:rPr>
              <a:t> 3.8 </a:t>
            </a:r>
            <a:r>
              <a:rPr lang="en-GB" sz="2585" dirty="0">
                <a:solidFill>
                  <a:schemeClr val="tx1"/>
                </a:solidFill>
                <a:latin typeface="+mn-lt"/>
                <a:sym typeface="Symbol" pitchFamily="18" charset="2"/>
              </a:rPr>
              <a:t>s.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581009" y="1564736"/>
            <a:ext cx="3938954" cy="264502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662"/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651348" y="1711275"/>
            <a:ext cx="3739662" cy="2567354"/>
            <a:chOff x="929" y="527"/>
            <a:chExt cx="4072" cy="2268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929" y="1752"/>
              <a:ext cx="3857" cy="953"/>
            </a:xfrm>
            <a:prstGeom prst="parallelogram">
              <a:avLst>
                <a:gd name="adj" fmla="val 145756"/>
              </a:avLst>
            </a:prstGeom>
            <a:gradFill rotWithShape="1">
              <a:gsLst>
                <a:gs pos="0">
                  <a:srgbClr val="53566C"/>
                </a:gs>
                <a:gs pos="100000">
                  <a:srgbClr val="B4B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662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2789" y="1389"/>
              <a:ext cx="49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931" y="935"/>
              <a:ext cx="3719" cy="953"/>
            </a:xfrm>
            <a:prstGeom prst="parallelogram">
              <a:avLst>
                <a:gd name="adj" fmla="val 140615"/>
              </a:avLst>
            </a:prstGeom>
            <a:gradFill rotWithShape="1">
              <a:gsLst>
                <a:gs pos="0">
                  <a:srgbClr val="53566C"/>
                </a:gs>
                <a:gs pos="100000">
                  <a:srgbClr val="B4B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662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836" y="527"/>
              <a:ext cx="0" cy="90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36" y="1434"/>
              <a:ext cx="5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36" y="618"/>
              <a:ext cx="0" cy="15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337" y="2205"/>
              <a:ext cx="2995" cy="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017" y="1888"/>
              <a:ext cx="1270" cy="90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063" y="1979"/>
              <a:ext cx="1497" cy="5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sz="1662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2652" y="1434"/>
              <a:ext cx="183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cxnSp>
          <p:nvCxnSpPr>
            <p:cNvPr id="27" name="Connecteur droit avec flèche 31"/>
            <p:cNvCxnSpPr>
              <a:cxnSpLocks noChangeShapeType="1"/>
            </p:cNvCxnSpPr>
            <p:nvPr/>
          </p:nvCxnSpPr>
          <p:spPr bwMode="auto">
            <a:xfrm rot="10800000" flipV="1">
              <a:off x="2448" y="2008"/>
              <a:ext cx="666" cy="491"/>
            </a:xfrm>
            <a:prstGeom prst="straightConnector1">
              <a:avLst/>
            </a:prstGeom>
            <a:noFill/>
            <a:ln w="15875">
              <a:solidFill>
                <a:srgbClr val="008000"/>
              </a:solidFill>
              <a:prstDash val="sysDash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2876" y="968"/>
              <a:ext cx="17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477">
                  <a:solidFill>
                    <a:srgbClr val="FFFF00"/>
                  </a:solidFill>
                </a:rPr>
                <a:t>Incident photon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072" y="1977"/>
              <a:ext cx="192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477">
                  <a:solidFill>
                    <a:srgbClr val="FFFF00"/>
                  </a:solidFill>
                </a:rPr>
                <a:t>Scattered photon</a:t>
              </a: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48" y="1433"/>
              <a:ext cx="2993" cy="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2836" y="2205"/>
              <a:ext cx="7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V="1">
              <a:off x="1920" y="864"/>
              <a:ext cx="1728" cy="1200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836" y="1434"/>
              <a:ext cx="362" cy="104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62"/>
            </a:p>
          </p:txBody>
        </p:sp>
        <p:cxnSp>
          <p:nvCxnSpPr>
            <p:cNvPr id="34" name="Connecteur droit 38"/>
            <p:cNvCxnSpPr>
              <a:cxnSpLocks noChangeShapeType="1"/>
              <a:stCxn id="33" idx="1"/>
            </p:cNvCxnSpPr>
            <p:nvPr/>
          </p:nvCxnSpPr>
          <p:spPr bwMode="auto">
            <a:xfrm rot="16200000" flipV="1">
              <a:off x="2618" y="1916"/>
              <a:ext cx="494" cy="652"/>
            </a:xfrm>
            <a:prstGeom prst="line">
              <a:avLst/>
            </a:prstGeom>
            <a:noFill/>
            <a:ln w="12700">
              <a:solidFill>
                <a:schemeClr val="bg1">
                  <a:alpha val="50195"/>
                </a:schemeClr>
              </a:solidFill>
              <a:prstDash val="lg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2477" y="1389"/>
              <a:ext cx="39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662" b="1">
                  <a:solidFill>
                    <a:schemeClr val="accent2"/>
                  </a:solidFill>
                </a:rPr>
                <a:t>e</a:t>
              </a:r>
            </a:p>
          </p:txBody>
        </p:sp>
      </p:grpSp>
      <p:sp>
        <p:nvSpPr>
          <p:cNvPr id="36" name="ZoneTexte 27"/>
          <p:cNvSpPr txBox="1">
            <a:spLocks noChangeArrowheads="1"/>
          </p:cNvSpPr>
          <p:nvPr/>
        </p:nvSpPr>
        <p:spPr bwMode="auto">
          <a:xfrm>
            <a:off x="651349" y="2625676"/>
            <a:ext cx="895350" cy="6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846" dirty="0">
                <a:solidFill>
                  <a:srgbClr val="FF0000"/>
                </a:solidFill>
              </a:rPr>
              <a:t>ISGRI</a:t>
            </a:r>
          </a:p>
        </p:txBody>
      </p:sp>
      <p:sp>
        <p:nvSpPr>
          <p:cNvPr id="37" name="ZoneTexte 28"/>
          <p:cNvSpPr txBox="1">
            <a:spLocks noChangeArrowheads="1"/>
          </p:cNvSpPr>
          <p:nvPr/>
        </p:nvSpPr>
        <p:spPr bwMode="auto">
          <a:xfrm>
            <a:off x="581010" y="3399399"/>
            <a:ext cx="981808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sz="1846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PICsIT</a:t>
            </a:r>
            <a:endParaRPr lang="fr-FR" sz="3323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1" descr="c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41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1095103" y="1403350"/>
            <a:ext cx="7772673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GB" sz="2400" dirty="0">
                <a:solidFill>
                  <a:srgbClr val="FFFFFF"/>
                </a:solidFill>
              </a:rPr>
              <a:t>Klein-</a:t>
            </a:r>
            <a:r>
              <a:rPr lang="en-GB" sz="2400" dirty="0" err="1">
                <a:solidFill>
                  <a:srgbClr val="FFFFFF"/>
                </a:solidFill>
              </a:rPr>
              <a:t>Nishina</a:t>
            </a:r>
            <a:r>
              <a:rPr lang="en-GB" sz="2400" dirty="0">
                <a:solidFill>
                  <a:srgbClr val="FFFFFF"/>
                </a:solidFill>
              </a:rPr>
              <a:t> cross section is maximum for photons scattered at right angle to the direction of the incident electric vector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  <a:sym typeface="Symbol" charset="0"/>
              </a:rPr>
              <a:t> </a:t>
            </a:r>
            <a:r>
              <a:rPr lang="en-GB" sz="2400" dirty="0">
                <a:solidFill>
                  <a:srgbClr val="FFFFFF"/>
                </a:solidFill>
              </a:rPr>
              <a:t>non-uniformity of the azimuthal profile S of scattered events (</a:t>
            </a:r>
            <a:r>
              <a:rPr lang="en-GB" sz="2400" dirty="0">
                <a:sym typeface="Symbol"/>
              </a:rPr>
              <a:t>-periodic m</a:t>
            </a:r>
            <a:r>
              <a:rPr lang="en-GB" sz="2400" dirty="0"/>
              <a:t>odulation</a:t>
            </a:r>
            <a:r>
              <a:rPr lang="en-GB" sz="2400" dirty="0">
                <a:solidFill>
                  <a:srgbClr val="FFFFFF"/>
                </a:solidFill>
              </a:rPr>
              <a:t>).</a:t>
            </a:r>
            <a:endParaRPr lang="en-GB" sz="2400" dirty="0"/>
          </a:p>
        </p:txBody>
      </p:sp>
      <p:sp>
        <p:nvSpPr>
          <p:cNvPr id="1821700" name="Rectangle 4"/>
          <p:cNvSpPr>
            <a:spLocks noGrp="1" noChangeArrowheads="1"/>
          </p:cNvSpPr>
          <p:nvPr>
            <p:ph type="title"/>
          </p:nvPr>
        </p:nvSpPr>
        <p:spPr>
          <a:xfrm>
            <a:off x="870438" y="121206"/>
            <a:ext cx="8229600" cy="1052146"/>
          </a:xfrm>
        </p:spPr>
        <p:txBody>
          <a:bodyPr/>
          <a:lstStyle/>
          <a:p>
            <a:pPr eaLnBrk="1" hangingPunct="1">
              <a:defRPr/>
            </a:pPr>
            <a:r>
              <a:rPr lang="en-GB" sz="3323" dirty="0">
                <a:latin typeface="Calibri" panose="020F0502020204030204" pitchFamily="34" charset="0"/>
                <a:cs typeface="Calibri" panose="020F0502020204030204" pitchFamily="34" charset="0"/>
              </a:rPr>
              <a:t>Compton polarimetry principles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88" y="2431187"/>
            <a:ext cx="4389500" cy="929721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/>
          </p:nvPr>
        </p:nvGraphicFramePr>
        <p:xfrm>
          <a:off x="3048000" y="4964114"/>
          <a:ext cx="3810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Équation" r:id="rId5" imgW="1727200" imgH="254000" progId="Equation.3">
                  <p:embed/>
                </p:oleObj>
              </mc:Choice>
              <mc:Fallback>
                <p:oleObj name="Équation" r:id="rId5" imgW="1727200" imgH="254000" progId="Equation.3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64114"/>
                        <a:ext cx="3810000" cy="517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" descr="ce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142876"/>
            <a:ext cx="1257299" cy="1027927"/>
          </a:xfrm>
          <a:prstGeom prst="rect">
            <a:avLst/>
          </a:prstGeom>
        </p:spPr>
      </p:pic>
      <p:sp>
        <p:nvSpPr>
          <p:cNvPr id="15" name="Espace réservé de la date 3"/>
          <p:cNvSpPr txBox="1">
            <a:spLocks/>
          </p:cNvSpPr>
          <p:nvPr/>
        </p:nvSpPr>
        <p:spPr>
          <a:xfrm>
            <a:off x="297269" y="6494076"/>
            <a:ext cx="2311400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sz="1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15th, 2022</a:t>
            </a:r>
            <a:endParaRPr lang="fr-FR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de la date 3"/>
          <p:cNvSpPr txBox="1">
            <a:spLocks/>
          </p:cNvSpPr>
          <p:nvPr/>
        </p:nvSpPr>
        <p:spPr>
          <a:xfrm>
            <a:off x="3459982" y="6504966"/>
            <a:ext cx="2986038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symposium 2022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17712</TotalTime>
  <Words>845</Words>
  <Application>Microsoft Office PowerPoint</Application>
  <PresentationFormat>Format A4 (210 x 297 mm)</PresentationFormat>
  <Paragraphs>174</Paragraphs>
  <Slides>26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Ondulation</vt:lpstr>
      <vt:lpstr>Équation</vt:lpstr>
      <vt:lpstr>20 years of observation  of the transient sky  with INTEGRAL P. Laurent (IRFU/Dap) </vt:lpstr>
      <vt:lpstr>Présentation PowerPoint</vt:lpstr>
      <vt:lpstr>Présentation PowerPoint</vt:lpstr>
      <vt:lpstr>The IBIS telescope</vt:lpstr>
      <vt:lpstr>Présentation PowerPoint</vt:lpstr>
      <vt:lpstr>Présentation PowerPoint</vt:lpstr>
      <vt:lpstr>INTEGRAL main outcomes</vt:lpstr>
      <vt:lpstr>IBIS as a Compton polarimeter</vt:lpstr>
      <vt:lpstr>Compton polarimetry principles</vt:lpstr>
      <vt:lpstr>INTEGRAL “polarigrams”</vt:lpstr>
      <vt:lpstr>Integral  15+ YEARS REVIEW</vt:lpstr>
      <vt:lpstr>Présentation PowerPoint</vt:lpstr>
      <vt:lpstr>Présentation PowerPoint</vt:lpstr>
      <vt:lpstr>Main results on GW/ Neutrinos</vt:lpstr>
      <vt:lpstr>Présentation PowerPoint</vt:lpstr>
      <vt:lpstr>Présentation PowerPoint</vt:lpstr>
      <vt:lpstr>Présentation PowerPoint</vt:lpstr>
      <vt:lpstr>FRB and magnetar</vt:lpstr>
      <vt:lpstr>Présentation PowerPoint</vt:lpstr>
      <vt:lpstr>GRB studies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!</vt:lpstr>
    </vt:vector>
  </TitlesOfParts>
  <Manager>P. Laurent</Manager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Contributions françaises  à INTEGRAL  P. Laurent (APC)</dc:title>
  <dc:creator>P. Laurent</dc:creator>
  <cp:lastModifiedBy>Philippe Laurent</cp:lastModifiedBy>
  <cp:revision>2359</cp:revision>
  <cp:lastPrinted>2014-04-01T17:33:21Z</cp:lastPrinted>
  <dcterms:created xsi:type="dcterms:W3CDTF">2004-06-21T08:50:55Z</dcterms:created>
  <dcterms:modified xsi:type="dcterms:W3CDTF">2022-11-14T22:56:28Z</dcterms:modified>
</cp:coreProperties>
</file>