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1"/>
  </p:sldMasterIdLst>
  <p:notesMasterIdLst>
    <p:notesMasterId r:id="rId32"/>
  </p:notesMasterIdLst>
  <p:sldIdLst>
    <p:sldId id="444" r:id="rId2"/>
    <p:sldId id="411" r:id="rId3"/>
    <p:sldId id="438" r:id="rId4"/>
    <p:sldId id="407" r:id="rId5"/>
    <p:sldId id="430" r:id="rId6"/>
    <p:sldId id="429" r:id="rId7"/>
    <p:sldId id="442" r:id="rId8"/>
    <p:sldId id="460" r:id="rId9"/>
    <p:sldId id="441" r:id="rId10"/>
    <p:sldId id="450" r:id="rId11"/>
    <p:sldId id="447" r:id="rId12"/>
    <p:sldId id="452" r:id="rId13"/>
    <p:sldId id="453" r:id="rId14"/>
    <p:sldId id="417" r:id="rId15"/>
    <p:sldId id="426" r:id="rId16"/>
    <p:sldId id="425" r:id="rId17"/>
    <p:sldId id="462" r:id="rId18"/>
    <p:sldId id="457" r:id="rId19"/>
    <p:sldId id="455" r:id="rId20"/>
    <p:sldId id="463" r:id="rId21"/>
    <p:sldId id="446" r:id="rId22"/>
    <p:sldId id="464" r:id="rId23"/>
    <p:sldId id="454" r:id="rId24"/>
    <p:sldId id="458" r:id="rId25"/>
    <p:sldId id="465" r:id="rId26"/>
    <p:sldId id="412" r:id="rId27"/>
    <p:sldId id="422" r:id="rId28"/>
    <p:sldId id="418" r:id="rId29"/>
    <p:sldId id="409" r:id="rId30"/>
    <p:sldId id="461" r:id="rId3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AA00"/>
    <a:srgbClr val="00C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2"/>
    <p:restoredTop sz="94953"/>
  </p:normalViewPr>
  <p:slideViewPr>
    <p:cSldViewPr snapToGrid="0" snapToObjects="1">
      <p:cViewPr>
        <p:scale>
          <a:sx n="95" d="100"/>
          <a:sy n="95" d="100"/>
        </p:scale>
        <p:origin x="776" y="-1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148E7B-6B45-6246-A7A2-1A8963DB6616}" type="datetimeFigureOut">
              <a:rPr lang="it-IT" smtClean="0"/>
              <a:t>14/11/22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ADA2B8-4DA1-1E4A-A4E4-CFD31AA159D8}" type="slidenum">
              <a:rPr lang="it-IT" smtClean="0"/>
              <a:t>‹N›</a:t>
            </a:fld>
            <a:endParaRPr lang="it-IT"/>
          </a:p>
        </p:txBody>
      </p:sp>
    </p:spTree>
    <p:extLst>
      <p:ext uri="{BB962C8B-B14F-4D97-AF65-F5344CB8AC3E}">
        <p14:creationId xmlns:p14="http://schemas.microsoft.com/office/powerpoint/2010/main" val="2843399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9ADA2B8-4DA1-1E4A-A4E4-CFD31AA159D8}" type="slidenum">
              <a:rPr lang="it-IT" smtClean="0"/>
              <a:t>1</a:t>
            </a:fld>
            <a:endParaRPr lang="it-IT"/>
          </a:p>
        </p:txBody>
      </p:sp>
    </p:spTree>
    <p:extLst>
      <p:ext uri="{BB962C8B-B14F-4D97-AF65-F5344CB8AC3E}">
        <p14:creationId xmlns:p14="http://schemas.microsoft.com/office/powerpoint/2010/main" val="1050204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9ADA2B8-4DA1-1E4A-A4E4-CFD31AA159D8}" type="slidenum">
              <a:rPr lang="it-IT" smtClean="0"/>
              <a:t>6</a:t>
            </a:fld>
            <a:endParaRPr lang="it-IT"/>
          </a:p>
        </p:txBody>
      </p:sp>
    </p:spTree>
    <p:extLst>
      <p:ext uri="{BB962C8B-B14F-4D97-AF65-F5344CB8AC3E}">
        <p14:creationId xmlns:p14="http://schemas.microsoft.com/office/powerpoint/2010/main" val="2381362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9ADA2B8-4DA1-1E4A-A4E4-CFD31AA159D8}" type="slidenum">
              <a:rPr lang="it-IT" smtClean="0"/>
              <a:t>12</a:t>
            </a:fld>
            <a:endParaRPr lang="it-IT"/>
          </a:p>
        </p:txBody>
      </p:sp>
    </p:spTree>
    <p:extLst>
      <p:ext uri="{BB962C8B-B14F-4D97-AF65-F5344CB8AC3E}">
        <p14:creationId xmlns:p14="http://schemas.microsoft.com/office/powerpoint/2010/main" val="3751504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9ADA2B8-4DA1-1E4A-A4E4-CFD31AA159D8}" type="slidenum">
              <a:rPr lang="it-IT" smtClean="0"/>
              <a:t>13</a:t>
            </a:fld>
            <a:endParaRPr lang="it-IT"/>
          </a:p>
        </p:txBody>
      </p:sp>
    </p:spTree>
    <p:extLst>
      <p:ext uri="{BB962C8B-B14F-4D97-AF65-F5344CB8AC3E}">
        <p14:creationId xmlns:p14="http://schemas.microsoft.com/office/powerpoint/2010/main" val="1996633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99ADA2B8-4DA1-1E4A-A4E4-CFD31AA159D8}" type="slidenum">
              <a:rPr lang="it-IT" smtClean="0"/>
              <a:t>14</a:t>
            </a:fld>
            <a:endParaRPr lang="it-IT"/>
          </a:p>
        </p:txBody>
      </p:sp>
    </p:spTree>
    <p:extLst>
      <p:ext uri="{BB962C8B-B14F-4D97-AF65-F5344CB8AC3E}">
        <p14:creationId xmlns:p14="http://schemas.microsoft.com/office/powerpoint/2010/main" val="861556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F4E480B-94D6-46F9-A2B6-B98D311FDC19}"/>
              </a:ext>
            </a:extLst>
          </p:cNvPr>
          <p:cNvGrpSpPr/>
          <p:nvPr/>
        </p:nvGrpSpPr>
        <p:grpSpPr>
          <a:xfrm>
            <a:off x="0" y="0"/>
            <a:ext cx="12191999" cy="6861600"/>
            <a:chOff x="1" y="0"/>
            <a:chExt cx="12191999" cy="6861600"/>
          </a:xfrm>
        </p:grpSpPr>
        <p:sp>
          <p:nvSpPr>
            <p:cNvPr id="10" name="Rectangle 9">
              <a:extLst>
                <a:ext uri="{FF2B5EF4-FFF2-40B4-BE49-F238E27FC236}">
                  <a16:creationId xmlns:a16="http://schemas.microsoft.com/office/drawing/2014/main" id="{07183CDE-91A1-40C3-8E80-66F89E1C2D53}"/>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 name="Oval 10">
              <a:extLst>
                <a:ext uri="{FF2B5EF4-FFF2-40B4-BE49-F238E27FC236}">
                  <a16:creationId xmlns:a16="http://schemas.microsoft.com/office/drawing/2014/main" id="{A6756515-F9AA-46BD-8DD2-AA15BA492AC0}"/>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BA365E2-8B71-408B-9092-0104216AC7AC}"/>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3" name="Group 12">
              <a:extLst>
                <a:ext uri="{FF2B5EF4-FFF2-40B4-BE49-F238E27FC236}">
                  <a16:creationId xmlns:a16="http://schemas.microsoft.com/office/drawing/2014/main" id="{BEDB8D7A-1BF6-4CDB-B93A-7736955F5043}"/>
                </a:ext>
              </a:extLst>
            </p:cNvPr>
            <p:cNvGrpSpPr>
              <a:grpSpLocks noChangeAspect="1"/>
            </p:cNvGrpSpPr>
            <p:nvPr/>
          </p:nvGrpSpPr>
          <p:grpSpPr>
            <a:xfrm>
              <a:off x="690092" y="0"/>
              <a:ext cx="10800000" cy="6858000"/>
              <a:chOff x="2328000" y="0"/>
              <a:chExt cx="2880000" cy="1440000"/>
            </a:xfrm>
          </p:grpSpPr>
          <p:sp>
            <p:nvSpPr>
              <p:cNvPr id="18" name="Rectangle 17">
                <a:extLst>
                  <a:ext uri="{FF2B5EF4-FFF2-40B4-BE49-F238E27FC236}">
                    <a16:creationId xmlns:a16="http://schemas.microsoft.com/office/drawing/2014/main" id="{5AACD774-5167-46C7-8A62-6E2FE4BE9469}"/>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06E0F2D8-452E-48F9-9912-C47EAEAE180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4" name="Group 13">
              <a:extLst>
                <a:ext uri="{FF2B5EF4-FFF2-40B4-BE49-F238E27FC236}">
                  <a16:creationId xmlns:a16="http://schemas.microsoft.com/office/drawing/2014/main" id="{91FBBF95-430B-427C-A6E8-DB899217FC00}"/>
                </a:ext>
              </a:extLst>
            </p:cNvPr>
            <p:cNvGrpSpPr>
              <a:grpSpLocks noChangeAspect="1"/>
            </p:cNvGrpSpPr>
            <p:nvPr/>
          </p:nvGrpSpPr>
          <p:grpSpPr>
            <a:xfrm rot="5400000">
              <a:off x="7048499" y="1714500"/>
              <a:ext cx="6858000" cy="3429000"/>
              <a:chOff x="0" y="0"/>
              <a:chExt cx="2880000" cy="1440000"/>
            </a:xfrm>
          </p:grpSpPr>
          <p:sp>
            <p:nvSpPr>
              <p:cNvPr id="16" name="Rectangle 15">
                <a:extLst>
                  <a:ext uri="{FF2B5EF4-FFF2-40B4-BE49-F238E27FC236}">
                    <a16:creationId xmlns:a16="http://schemas.microsoft.com/office/drawing/2014/main" id="{BEE64698-3ED2-4395-B7FC-65248E437E0A}"/>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FE20B1E1-CE09-4C2A-A3FB-DB8026C54E9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5" name="Rectangle 14">
              <a:extLst>
                <a:ext uri="{FF2B5EF4-FFF2-40B4-BE49-F238E27FC236}">
                  <a16:creationId xmlns:a16="http://schemas.microsoft.com/office/drawing/2014/main" id="{0CB2405B-A907-48B3-906A-FB3573C0B282}"/>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0" name="Rectangle 19">
            <a:extLst>
              <a:ext uri="{FF2B5EF4-FFF2-40B4-BE49-F238E27FC236}">
                <a16:creationId xmlns:a16="http://schemas.microsoft.com/office/drawing/2014/main" id="{6DC8E2D9-6729-4614-8667-C1016D3182E4}"/>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5CEEBB1-1A1F-4A2C-B805-719CF98F68AB}"/>
              </a:ext>
            </a:extLst>
          </p:cNvPr>
          <p:cNvSpPr>
            <a:spLocks noGrp="1"/>
          </p:cNvSpPr>
          <p:nvPr>
            <p:ph type="ctrTitle"/>
          </p:nvPr>
        </p:nvSpPr>
        <p:spPr>
          <a:xfrm>
            <a:off x="540000" y="540000"/>
            <a:ext cx="11090273" cy="3798000"/>
          </a:xfrm>
        </p:spPr>
        <p:txBody>
          <a:bodyPr anchor="b"/>
          <a:lstStyle>
            <a:lvl1pPr algn="l">
              <a:defRPr sz="8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D6CC87B-ED2D-4303-BD40-E7AF14C03EF1}"/>
              </a:ext>
            </a:extLst>
          </p:cNvPr>
          <p:cNvSpPr>
            <a:spLocks noGrp="1"/>
          </p:cNvSpPr>
          <p:nvPr>
            <p:ph type="subTitle" idx="1"/>
          </p:nvPr>
        </p:nvSpPr>
        <p:spPr>
          <a:xfrm>
            <a:off x="540000" y="4508500"/>
            <a:ext cx="7345362" cy="1800224"/>
          </a:xfrm>
        </p:spPr>
        <p:txBody>
          <a:bodyPr/>
          <a:lstStyle>
            <a:lvl1pPr marL="0" indent="0" algn="l">
              <a:buNone/>
              <a:defRPr sz="16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5D880B4-5679-491C-963F-EC47B048C559}"/>
              </a:ext>
            </a:extLst>
          </p:cNvPr>
          <p:cNvSpPr>
            <a:spLocks noGrp="1"/>
          </p:cNvSpPr>
          <p:nvPr>
            <p:ph type="dt" sz="half" idx="10"/>
          </p:nvPr>
        </p:nvSpPr>
        <p:spPr/>
        <p:txBody>
          <a:bodyPr/>
          <a:lstStyle/>
          <a:p>
            <a:fld id="{7CF0BCE0-945C-4FDF-95A1-2149B1FF5B83}" type="datetimeFigureOut">
              <a:rPr lang="en-US" smtClean="0"/>
              <a:t>11/14/22</a:t>
            </a:fld>
            <a:endParaRPr lang="en-US"/>
          </a:p>
        </p:txBody>
      </p:sp>
      <p:sp>
        <p:nvSpPr>
          <p:cNvPr id="5" name="Footer Placeholder 4">
            <a:extLst>
              <a:ext uri="{FF2B5EF4-FFF2-40B4-BE49-F238E27FC236}">
                <a16:creationId xmlns:a16="http://schemas.microsoft.com/office/drawing/2014/main" id="{01865D6D-3F98-4BE8-A069-B96409902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0CD51D-8E06-4959-88C9-647415079FC1}"/>
              </a:ext>
            </a:extLst>
          </p:cNvPr>
          <p:cNvSpPr>
            <a:spLocks noGrp="1"/>
          </p:cNvSpPr>
          <p:nvPr>
            <p:ph type="sldNum" sz="quarter" idx="12"/>
          </p:nvPr>
        </p:nvSpPr>
        <p:spPr/>
        <p:txBody>
          <a:bodyPr/>
          <a:lstStyle/>
          <a:p>
            <a:fld id="{4CD77608-3819-479B-BB98-C216BA724EFE}" type="slidenum">
              <a:rPr lang="en-US" smtClean="0"/>
              <a:t>‹N›</a:t>
            </a:fld>
            <a:endParaRPr lang="en-US"/>
          </a:p>
        </p:txBody>
      </p:sp>
    </p:spTree>
    <p:extLst>
      <p:ext uri="{BB962C8B-B14F-4D97-AF65-F5344CB8AC3E}">
        <p14:creationId xmlns:p14="http://schemas.microsoft.com/office/powerpoint/2010/main" val="1766028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C461672-F18A-4768-9850-0531FD3720BA}"/>
              </a:ext>
            </a:extLst>
          </p:cNvPr>
          <p:cNvGrpSpPr/>
          <p:nvPr/>
        </p:nvGrpSpPr>
        <p:grpSpPr>
          <a:xfrm rot="10800000">
            <a:off x="5921828" y="2876440"/>
            <a:ext cx="6270171" cy="3981559"/>
            <a:chOff x="0" y="0"/>
            <a:chExt cx="10800000" cy="6858000"/>
          </a:xfrm>
        </p:grpSpPr>
        <p:sp>
          <p:nvSpPr>
            <p:cNvPr id="8" name="Rectangle 7">
              <a:extLst>
                <a:ext uri="{FF2B5EF4-FFF2-40B4-BE49-F238E27FC236}">
                  <a16:creationId xmlns:a16="http://schemas.microsoft.com/office/drawing/2014/main" id="{9FA73898-D78C-45F9-AFC1-2AB16F6725C2}"/>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9" name="Rectangle 8">
              <a:extLst>
                <a:ext uri="{FF2B5EF4-FFF2-40B4-BE49-F238E27FC236}">
                  <a16:creationId xmlns:a16="http://schemas.microsoft.com/office/drawing/2014/main" id="{4FC423E3-700B-43D6-A2CB-F3C871632C20}"/>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a:extLst>
              <a:ext uri="{FF2B5EF4-FFF2-40B4-BE49-F238E27FC236}">
                <a16:creationId xmlns:a16="http://schemas.microsoft.com/office/drawing/2014/main" id="{82F05B2A-1EC7-4131-B899-C7ECB9A502EB}"/>
              </a:ext>
            </a:extLst>
          </p:cNvPr>
          <p:cNvGrpSpPr>
            <a:grpSpLocks noChangeAspect="1"/>
          </p:cNvGrpSpPr>
          <p:nvPr/>
        </p:nvGrpSpPr>
        <p:grpSpPr>
          <a:xfrm flipH="1">
            <a:off x="0" y="-1"/>
            <a:ext cx="9361714" cy="4680857"/>
            <a:chOff x="0" y="0"/>
            <a:chExt cx="2880000" cy="1440000"/>
          </a:xfrm>
        </p:grpSpPr>
        <p:sp>
          <p:nvSpPr>
            <p:cNvPr id="11" name="Rectangle 10">
              <a:extLst>
                <a:ext uri="{FF2B5EF4-FFF2-40B4-BE49-F238E27FC236}">
                  <a16:creationId xmlns:a16="http://schemas.microsoft.com/office/drawing/2014/main" id="{97711D4C-4FFE-4151-B53D-60890F0F5827}"/>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Rectangle 11">
              <a:extLst>
                <a:ext uri="{FF2B5EF4-FFF2-40B4-BE49-F238E27FC236}">
                  <a16:creationId xmlns:a16="http://schemas.microsoft.com/office/drawing/2014/main" id="{F69D6393-413D-4151-BC2C-43161BE4A79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3" name="Rectangle 12">
            <a:extLst>
              <a:ext uri="{FF2B5EF4-FFF2-40B4-BE49-F238E27FC236}">
                <a16:creationId xmlns:a16="http://schemas.microsoft.com/office/drawing/2014/main" id="{A96370B9-6459-4B05-9A8B-A9E7FA8966CD}"/>
              </a:ext>
            </a:extLst>
          </p:cNvPr>
          <p:cNvSpPr>
            <a:spLocks noChangeAspect="1"/>
          </p:cNvSpPr>
          <p:nvPr/>
        </p:nvSpPr>
        <p:spPr>
          <a:xfrm rot="10800000">
            <a:off x="8430794" y="3096793"/>
            <a:ext cx="3761205" cy="3761205"/>
          </a:xfrm>
          <a:prstGeom prst="rect">
            <a:avLst/>
          </a:prstGeom>
          <a:gradFill flip="none" rotWithShape="1">
            <a:gsLst>
              <a:gs pos="0">
                <a:schemeClr val="accent1">
                  <a:alpha val="4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DA3AC0C6-74C3-4E55-AA42-A9F1A4B1B210}"/>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132C27A4-86D3-4C83-8022-E37A8672A993}"/>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8F1FF59-E1BE-4475-953B-5BF6FBC10C57}"/>
              </a:ext>
            </a:extLst>
          </p:cNvPr>
          <p:cNvSpPr>
            <a:spLocks noGrp="1"/>
          </p:cNvSpPr>
          <p:nvPr>
            <p:ph type="title"/>
          </p:nvPr>
        </p:nvSpPr>
        <p:spPr>
          <a:xfrm>
            <a:off x="540000" y="540000"/>
            <a:ext cx="11090273" cy="1800224"/>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8F1F045-44C5-4165-A640-4E4D33A59580}"/>
              </a:ext>
            </a:extLst>
          </p:cNvPr>
          <p:cNvSpPr>
            <a:spLocks noGrp="1"/>
          </p:cNvSpPr>
          <p:nvPr>
            <p:ph type="body" orient="vert" idx="1"/>
          </p:nvPr>
        </p:nvSpPr>
        <p:spPr>
          <a:xfrm>
            <a:off x="540000" y="2528887"/>
            <a:ext cx="11090276" cy="3779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517047A-D05B-44E9-A240-BDB881C4296A}"/>
              </a:ext>
            </a:extLst>
          </p:cNvPr>
          <p:cNvSpPr>
            <a:spLocks noGrp="1"/>
          </p:cNvSpPr>
          <p:nvPr>
            <p:ph type="dt" sz="half" idx="10"/>
          </p:nvPr>
        </p:nvSpPr>
        <p:spPr/>
        <p:txBody>
          <a:bodyPr/>
          <a:lstStyle/>
          <a:p>
            <a:fld id="{7CF0BCE0-945C-4FDF-95A1-2149B1FF5B83}" type="datetimeFigureOut">
              <a:rPr lang="en-US" smtClean="0"/>
              <a:t>11/14/22</a:t>
            </a:fld>
            <a:endParaRPr lang="en-US"/>
          </a:p>
        </p:txBody>
      </p:sp>
      <p:sp>
        <p:nvSpPr>
          <p:cNvPr id="5" name="Footer Placeholder 4">
            <a:extLst>
              <a:ext uri="{FF2B5EF4-FFF2-40B4-BE49-F238E27FC236}">
                <a16:creationId xmlns:a16="http://schemas.microsoft.com/office/drawing/2014/main" id="{7FDCB2E8-A68D-478D-A728-C9612848C8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7E4F1D-3280-4DB5-B2E0-DA7F10717EB4}"/>
              </a:ext>
            </a:extLst>
          </p:cNvPr>
          <p:cNvSpPr>
            <a:spLocks noGrp="1"/>
          </p:cNvSpPr>
          <p:nvPr>
            <p:ph type="sldNum" sz="quarter" idx="12"/>
          </p:nvPr>
        </p:nvSpPr>
        <p:spPr/>
        <p:txBody>
          <a:bodyPr/>
          <a:lstStyle/>
          <a:p>
            <a:fld id="{4CD77608-3819-479B-BB98-C216BA724EFE}" type="slidenum">
              <a:rPr lang="en-US" smtClean="0"/>
              <a:t>‹N›</a:t>
            </a:fld>
            <a:endParaRPr lang="en-US"/>
          </a:p>
        </p:txBody>
      </p:sp>
    </p:spTree>
    <p:extLst>
      <p:ext uri="{BB962C8B-B14F-4D97-AF65-F5344CB8AC3E}">
        <p14:creationId xmlns:p14="http://schemas.microsoft.com/office/powerpoint/2010/main" val="1460114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C627D45-FE54-49FF-A37F-6206993AEFD8}"/>
              </a:ext>
            </a:extLst>
          </p:cNvPr>
          <p:cNvGrpSpPr/>
          <p:nvPr/>
        </p:nvGrpSpPr>
        <p:grpSpPr>
          <a:xfrm>
            <a:off x="0" y="-3"/>
            <a:ext cx="12192000" cy="6858003"/>
            <a:chOff x="0" y="-3"/>
            <a:chExt cx="12192000" cy="6858003"/>
          </a:xfrm>
        </p:grpSpPr>
        <p:sp useBgFill="1">
          <p:nvSpPr>
            <p:cNvPr id="8" name="Rectangle 7">
              <a:extLst>
                <a:ext uri="{FF2B5EF4-FFF2-40B4-BE49-F238E27FC236}">
                  <a16:creationId xmlns:a16="http://schemas.microsoft.com/office/drawing/2014/main" id="{879CEFA6-CCA5-4FEF-B53D-E74B1E67E9C7}"/>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CFCD768-2100-4B20-87EF-9F92EFBD8FA8}"/>
                </a:ext>
              </a:extLst>
            </p:cNvPr>
            <p:cNvGrpSpPr>
              <a:grpSpLocks noChangeAspect="1"/>
            </p:cNvGrpSpPr>
            <p:nvPr/>
          </p:nvGrpSpPr>
          <p:grpSpPr>
            <a:xfrm>
              <a:off x="672000" y="-3"/>
              <a:ext cx="11520000" cy="5760000"/>
              <a:chOff x="5981700" y="-1"/>
              <a:chExt cx="6042660" cy="3021330"/>
            </a:xfrm>
          </p:grpSpPr>
          <p:sp>
            <p:nvSpPr>
              <p:cNvPr id="16" name="Rectangle 15">
                <a:extLst>
                  <a:ext uri="{FF2B5EF4-FFF2-40B4-BE49-F238E27FC236}">
                    <a16:creationId xmlns:a16="http://schemas.microsoft.com/office/drawing/2014/main" id="{E0D1B599-DFF1-4E00-9EAE-EE32BD7B4860}"/>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0FCF7F6-290B-4DE7-BA60-863CBF95C2AF}"/>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F59358AB-E1C9-402B-9F3F-28B4F50DAC6F}"/>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78C24EC-8C5D-4A7E-9D57-C752E0DC9485}"/>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6C0B30A-4855-4424-B3A8-AC110CA8356F}"/>
                </a:ext>
              </a:extLst>
            </p:cNvPr>
            <p:cNvGrpSpPr/>
            <p:nvPr/>
          </p:nvGrpSpPr>
          <p:grpSpPr>
            <a:xfrm rot="10800000">
              <a:off x="1" y="2948940"/>
              <a:ext cx="7818118" cy="3909059"/>
              <a:chOff x="0" y="0"/>
              <a:chExt cx="2880000" cy="1440000"/>
            </a:xfrm>
          </p:grpSpPr>
          <p:sp>
            <p:nvSpPr>
              <p:cNvPr id="14" name="Rectangle 13">
                <a:extLst>
                  <a:ext uri="{FF2B5EF4-FFF2-40B4-BE49-F238E27FC236}">
                    <a16:creationId xmlns:a16="http://schemas.microsoft.com/office/drawing/2014/main" id="{DC119EB9-1A9A-45A4-AE16-9968A70C5C35}"/>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A5B7B85-4DC3-4343-B734-4852DD5DF03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73F3733E-DBA5-4A25-9315-B7A1A5E7A1FF}"/>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AAB30D07-BE85-45CD-8055-8C57B00E2957}"/>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Vertical Title 1">
            <a:extLst>
              <a:ext uri="{FF2B5EF4-FFF2-40B4-BE49-F238E27FC236}">
                <a16:creationId xmlns:a16="http://schemas.microsoft.com/office/drawing/2014/main" id="{737FFCCA-9DBF-4E0A-BDC6-F7B8F39BD72F}"/>
              </a:ext>
            </a:extLst>
          </p:cNvPr>
          <p:cNvSpPr>
            <a:spLocks noGrp="1"/>
          </p:cNvSpPr>
          <p:nvPr>
            <p:ph type="title" orient="vert"/>
          </p:nvPr>
        </p:nvSpPr>
        <p:spPr>
          <a:xfrm>
            <a:off x="9012238" y="539999"/>
            <a:ext cx="2628900" cy="576872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511F1B23-21CD-4A3B-938B-5502019A13CD}"/>
              </a:ext>
            </a:extLst>
          </p:cNvPr>
          <p:cNvSpPr>
            <a:spLocks noGrp="1"/>
          </p:cNvSpPr>
          <p:nvPr>
            <p:ph type="body" orient="vert" idx="1"/>
          </p:nvPr>
        </p:nvSpPr>
        <p:spPr>
          <a:xfrm>
            <a:off x="550863" y="539999"/>
            <a:ext cx="8245475" cy="57687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9C884-5A98-4C01-BB89-098AC6966496}"/>
              </a:ext>
            </a:extLst>
          </p:cNvPr>
          <p:cNvSpPr>
            <a:spLocks noGrp="1"/>
          </p:cNvSpPr>
          <p:nvPr>
            <p:ph type="dt" sz="half" idx="10"/>
          </p:nvPr>
        </p:nvSpPr>
        <p:spPr/>
        <p:txBody>
          <a:bodyPr/>
          <a:lstStyle/>
          <a:p>
            <a:fld id="{7CF0BCE0-945C-4FDF-95A1-2149B1FF5B83}" type="datetimeFigureOut">
              <a:rPr lang="en-US" smtClean="0"/>
              <a:t>11/14/22</a:t>
            </a:fld>
            <a:endParaRPr lang="en-US"/>
          </a:p>
        </p:txBody>
      </p:sp>
      <p:sp>
        <p:nvSpPr>
          <p:cNvPr id="5" name="Footer Placeholder 4">
            <a:extLst>
              <a:ext uri="{FF2B5EF4-FFF2-40B4-BE49-F238E27FC236}">
                <a16:creationId xmlns:a16="http://schemas.microsoft.com/office/drawing/2014/main" id="{7DF54D22-9CD7-4FC6-9444-21948246C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ECC14-D66C-401A-A0C9-DFCA5533A5C7}"/>
              </a:ext>
            </a:extLst>
          </p:cNvPr>
          <p:cNvSpPr>
            <a:spLocks noGrp="1"/>
          </p:cNvSpPr>
          <p:nvPr>
            <p:ph type="sldNum" sz="quarter" idx="12"/>
          </p:nvPr>
        </p:nvSpPr>
        <p:spPr/>
        <p:txBody>
          <a:bodyPr/>
          <a:lstStyle/>
          <a:p>
            <a:fld id="{4CD77608-3819-479B-BB98-C216BA724EFE}" type="slidenum">
              <a:rPr lang="en-US" smtClean="0"/>
              <a:t>‹N›</a:t>
            </a:fld>
            <a:endParaRPr lang="en-US"/>
          </a:p>
        </p:txBody>
      </p:sp>
    </p:spTree>
    <p:extLst>
      <p:ext uri="{BB962C8B-B14F-4D97-AF65-F5344CB8AC3E}">
        <p14:creationId xmlns:p14="http://schemas.microsoft.com/office/powerpoint/2010/main" val="2975193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olo">
    <p:spTree>
      <p:nvGrpSpPr>
        <p:cNvPr id="1" name=""/>
        <p:cNvGrpSpPr/>
        <p:nvPr/>
      </p:nvGrpSpPr>
      <p:grpSpPr>
        <a:xfrm>
          <a:off x="0" y="0"/>
          <a:ext cx="0" cy="0"/>
          <a:chOff x="0" y="0"/>
          <a:chExt cx="0" cy="0"/>
        </a:xfrm>
      </p:grpSpPr>
      <p:sp>
        <p:nvSpPr>
          <p:cNvPr id="11" name="Autore e data"/>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Autore e data</a:t>
            </a:r>
          </a:p>
        </p:txBody>
      </p:sp>
      <p:sp>
        <p:nvSpPr>
          <p:cNvPr id="12" name="Titolo presentazion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Titolo presentazione</a:t>
            </a:r>
          </a:p>
        </p:txBody>
      </p:sp>
      <p:sp>
        <p:nvSpPr>
          <p:cNvPr id="13" name="Corpo livello uno…"/>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Sottotitolo presentazione</a:t>
            </a:r>
          </a:p>
          <a:p>
            <a:pPr lvl="1"/>
            <a:endParaRPr/>
          </a:p>
          <a:p>
            <a:pPr lvl="2"/>
            <a:endParaRPr/>
          </a:p>
          <a:p>
            <a:pPr lvl="3"/>
            <a:endParaRPr/>
          </a:p>
          <a:p>
            <a:pPr lvl="4"/>
            <a:endParaRPr/>
          </a:p>
        </p:txBody>
      </p:sp>
      <p:sp>
        <p:nvSpPr>
          <p:cNvPr id="1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09306443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562" y="273352"/>
            <a:ext cx="10971249" cy="1144682"/>
          </a:xfrm>
          <a:prstGeom prst="rect">
            <a:avLst/>
          </a:prstGeom>
        </p:spPr>
        <p:txBody>
          <a:bodyPr lIns="0" tIns="0" rIns="0" bIns="0" anchor="ctr"/>
          <a:lstStyle/>
          <a:p>
            <a:pPr algn="ctr"/>
            <a:endParaRPr lang="en-US" sz="3992" b="0" strike="noStrike" spc="-1">
              <a:solidFill>
                <a:srgbClr val="000000"/>
              </a:solidFill>
              <a:uFill>
                <a:solidFill>
                  <a:srgbClr val="FFFFFF"/>
                </a:solidFill>
              </a:uFill>
              <a:latin typeface="Arial"/>
            </a:endParaRPr>
          </a:p>
        </p:txBody>
      </p:sp>
      <p:sp>
        <p:nvSpPr>
          <p:cNvPr id="5" name="PlaceHolder 2"/>
          <p:cNvSpPr>
            <a:spLocks noGrp="1"/>
          </p:cNvSpPr>
          <p:nvPr>
            <p:ph type="body"/>
          </p:nvPr>
        </p:nvSpPr>
        <p:spPr>
          <a:xfrm>
            <a:off x="609562" y="1604514"/>
            <a:ext cx="10972120" cy="3977158"/>
          </a:xfrm>
          <a:prstGeom prst="rect">
            <a:avLst/>
          </a:prstGeom>
        </p:spPr>
        <p:txBody>
          <a:bodyPr lIns="0" tIns="0" rIns="0" bIns="0">
            <a:normAutofit/>
          </a:bodyPr>
          <a:lstStyle/>
          <a:p>
            <a:endParaRPr lang="en-US" sz="2903"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652369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67416F32-9D98-4340-82E8-E90CE00AD2AC}"/>
              </a:ext>
            </a:extLst>
          </p:cNvPr>
          <p:cNvGrpSpPr/>
          <p:nvPr/>
        </p:nvGrpSpPr>
        <p:grpSpPr>
          <a:xfrm flipV="1">
            <a:off x="0" y="-1"/>
            <a:ext cx="12191999" cy="6861601"/>
            <a:chOff x="0" y="-1"/>
            <a:chExt cx="12191999" cy="6861601"/>
          </a:xfrm>
        </p:grpSpPr>
        <p:sp>
          <p:nvSpPr>
            <p:cNvPr id="20" name="Rectangle 19">
              <a:extLst>
                <a:ext uri="{FF2B5EF4-FFF2-40B4-BE49-F238E27FC236}">
                  <a16:creationId xmlns:a16="http://schemas.microsoft.com/office/drawing/2014/main" id="{66375AB4-82BB-418F-A50F-6180F68724A4}"/>
                </a:ext>
              </a:extLst>
            </p:cNvPr>
            <p:cNvSpPr>
              <a:spLocks noChangeAspect="1"/>
            </p:cNvSpPr>
            <p:nvPr/>
          </p:nvSpPr>
          <p:spPr>
            <a:xfrm>
              <a:off x="0" y="0"/>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 name="Oval 20">
              <a:extLst>
                <a:ext uri="{FF2B5EF4-FFF2-40B4-BE49-F238E27FC236}">
                  <a16:creationId xmlns:a16="http://schemas.microsoft.com/office/drawing/2014/main" id="{3FDD54B2-4A3F-4BFE-8FF0-82CA73F4AE8F}"/>
                </a:ext>
              </a:extLst>
            </p:cNvPr>
            <p:cNvSpPr>
              <a:spLocks noChangeAspect="1"/>
            </p:cNvSpPr>
            <p:nvPr/>
          </p:nvSpPr>
          <p:spPr>
            <a:xfrm>
              <a:off x="5750280" y="2148106"/>
              <a:ext cx="4320000" cy="4320000"/>
            </a:xfrm>
            <a:prstGeom prst="ellipse">
              <a:avLst/>
            </a:prstGeom>
            <a:solidFill>
              <a:schemeClr val="accent3">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2" name="Oval 21">
              <a:extLst>
                <a:ext uri="{FF2B5EF4-FFF2-40B4-BE49-F238E27FC236}">
                  <a16:creationId xmlns:a16="http://schemas.microsoft.com/office/drawing/2014/main" id="{30876F96-77AB-4E72-B1D2-FA45F4E3C04D}"/>
                </a:ext>
              </a:extLst>
            </p:cNvPr>
            <p:cNvSpPr>
              <a:spLocks noChangeAspect="1"/>
            </p:cNvSpPr>
            <p:nvPr/>
          </p:nvSpPr>
          <p:spPr>
            <a:xfrm>
              <a:off x="0" y="0"/>
              <a:ext cx="6347046" cy="6347046"/>
            </a:xfrm>
            <a:prstGeom prst="ellipse">
              <a:avLst/>
            </a:prstGeom>
            <a:solidFill>
              <a:schemeClr val="accent3">
                <a:alpha val="2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23" name="Group 22">
              <a:extLst>
                <a:ext uri="{FF2B5EF4-FFF2-40B4-BE49-F238E27FC236}">
                  <a16:creationId xmlns:a16="http://schemas.microsoft.com/office/drawing/2014/main" id="{BB08A2E9-6518-449E-940B-8518A1D850BB}"/>
                </a:ext>
              </a:extLst>
            </p:cNvPr>
            <p:cNvGrpSpPr>
              <a:grpSpLocks noChangeAspect="1"/>
            </p:cNvGrpSpPr>
            <p:nvPr/>
          </p:nvGrpSpPr>
          <p:grpSpPr>
            <a:xfrm rot="10800000">
              <a:off x="0" y="-1"/>
              <a:ext cx="10800000" cy="6858000"/>
              <a:chOff x="2328000" y="0"/>
              <a:chExt cx="2880000" cy="1440000"/>
            </a:xfrm>
          </p:grpSpPr>
          <p:sp>
            <p:nvSpPr>
              <p:cNvPr id="28" name="Rectangle 27">
                <a:extLst>
                  <a:ext uri="{FF2B5EF4-FFF2-40B4-BE49-F238E27FC236}">
                    <a16:creationId xmlns:a16="http://schemas.microsoft.com/office/drawing/2014/main" id="{60A86BE0-76B3-4EA0-BA2D-05266013A814}"/>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9" name="Rectangle 28">
                <a:extLst>
                  <a:ext uri="{FF2B5EF4-FFF2-40B4-BE49-F238E27FC236}">
                    <a16:creationId xmlns:a16="http://schemas.microsoft.com/office/drawing/2014/main" id="{6BA13564-810C-4398-AA63-67B020811FCB}"/>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5" name="Rectangle 24">
              <a:extLst>
                <a:ext uri="{FF2B5EF4-FFF2-40B4-BE49-F238E27FC236}">
                  <a16:creationId xmlns:a16="http://schemas.microsoft.com/office/drawing/2014/main" id="{3555E1EF-6216-47FA-BBCA-7C0C8C2DAB8C}"/>
                </a:ext>
              </a:extLst>
            </p:cNvPr>
            <p:cNvSpPr>
              <a:spLocks noChangeAspect="1"/>
            </p:cNvSpPr>
            <p:nvPr/>
          </p:nvSpPr>
          <p:spPr>
            <a:xfrm rot="10800000">
              <a:off x="5602286" y="271887"/>
              <a:ext cx="6589713" cy="6589713"/>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32" name="Rectangle 31">
            <a:extLst>
              <a:ext uri="{FF2B5EF4-FFF2-40B4-BE49-F238E27FC236}">
                <a16:creationId xmlns:a16="http://schemas.microsoft.com/office/drawing/2014/main" id="{D8D85657-6A77-4466-887F-EE948B9CD2B2}"/>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C5D35498-B0C3-40BD-9407-6D0C0587E52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492F85E-0893-4D8C-816A-5193CC6DC9C0}"/>
              </a:ext>
            </a:extLst>
          </p:cNvPr>
          <p:cNvSpPr>
            <a:spLocks noGrp="1"/>
          </p:cNvSpPr>
          <p:nvPr>
            <p:ph idx="1"/>
          </p:nvPr>
        </p:nvSpPr>
        <p:spPr/>
        <p:txBody>
          <a:bodyPr/>
          <a:lstStyle>
            <a:lvl1pPr marL="270000">
              <a:defRPr/>
            </a:lvl1pPr>
            <a:lvl2pP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5D46A9C-9655-49F5-85B3-A8A37F4F5A8F}"/>
              </a:ext>
            </a:extLst>
          </p:cNvPr>
          <p:cNvSpPr>
            <a:spLocks noGrp="1"/>
          </p:cNvSpPr>
          <p:nvPr>
            <p:ph type="dt" sz="half" idx="10"/>
          </p:nvPr>
        </p:nvSpPr>
        <p:spPr/>
        <p:txBody>
          <a:bodyPr/>
          <a:lstStyle/>
          <a:p>
            <a:fld id="{7CF0BCE0-945C-4FDF-95A1-2149B1FF5B83}" type="datetimeFigureOut">
              <a:rPr lang="en-US" smtClean="0"/>
              <a:t>11/14/22</a:t>
            </a:fld>
            <a:endParaRPr lang="en-US"/>
          </a:p>
        </p:txBody>
      </p:sp>
      <p:sp>
        <p:nvSpPr>
          <p:cNvPr id="5" name="Footer Placeholder 4">
            <a:extLst>
              <a:ext uri="{FF2B5EF4-FFF2-40B4-BE49-F238E27FC236}">
                <a16:creationId xmlns:a16="http://schemas.microsoft.com/office/drawing/2014/main" id="{72EF896C-71D7-487F-A1B9-CBBE6DF4D6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228E8-7B8A-4153-BEB2-BD5A69F25131}"/>
              </a:ext>
            </a:extLst>
          </p:cNvPr>
          <p:cNvSpPr>
            <a:spLocks noGrp="1"/>
          </p:cNvSpPr>
          <p:nvPr>
            <p:ph type="sldNum" sz="quarter" idx="12"/>
          </p:nvPr>
        </p:nvSpPr>
        <p:spPr/>
        <p:txBody>
          <a:bodyPr/>
          <a:lstStyle/>
          <a:p>
            <a:fld id="{4CD77608-3819-479B-BB98-C216BA724EFE}" type="slidenum">
              <a:rPr lang="en-US" smtClean="0"/>
              <a:t>‹N›</a:t>
            </a:fld>
            <a:endParaRPr lang="en-US"/>
          </a:p>
        </p:txBody>
      </p:sp>
    </p:spTree>
    <p:extLst>
      <p:ext uri="{BB962C8B-B14F-4D97-AF65-F5344CB8AC3E}">
        <p14:creationId xmlns:p14="http://schemas.microsoft.com/office/powerpoint/2010/main" val="1545387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E54407D-DBA4-414C-ACA5-30D7B87C652B}"/>
              </a:ext>
            </a:extLst>
          </p:cNvPr>
          <p:cNvGrpSpPr/>
          <p:nvPr/>
        </p:nvGrpSpPr>
        <p:grpSpPr>
          <a:xfrm>
            <a:off x="0" y="0"/>
            <a:ext cx="12192000" cy="6858000"/>
            <a:chOff x="0" y="0"/>
            <a:chExt cx="12192000" cy="6858000"/>
          </a:xfrm>
        </p:grpSpPr>
        <p:sp>
          <p:nvSpPr>
            <p:cNvPr id="7" name="Rectangle 6">
              <a:extLst>
                <a:ext uri="{FF2B5EF4-FFF2-40B4-BE49-F238E27FC236}">
                  <a16:creationId xmlns:a16="http://schemas.microsoft.com/office/drawing/2014/main" id="{6BD518BC-8E44-4DAA-A8B9-2CFBD91DCDCD}"/>
                </a:ext>
              </a:extLst>
            </p:cNvPr>
            <p:cNvSpPr/>
            <p:nvPr/>
          </p:nvSpPr>
          <p:spPr>
            <a:xfrm rot="10800000" flipH="1">
              <a:off x="0" y="2019649"/>
              <a:ext cx="4838350" cy="483835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67C3660-39CD-431D-8E64-37508FFEAC96}"/>
                </a:ext>
              </a:extLst>
            </p:cNvPr>
            <p:cNvGrpSpPr>
              <a:grpSpLocks noChangeAspect="1"/>
            </p:cNvGrpSpPr>
            <p:nvPr/>
          </p:nvGrpSpPr>
          <p:grpSpPr>
            <a:xfrm>
              <a:off x="5603875" y="0"/>
              <a:ext cx="6521820" cy="3260910"/>
              <a:chOff x="0" y="0"/>
              <a:chExt cx="2880000" cy="1440000"/>
            </a:xfrm>
          </p:grpSpPr>
          <p:sp>
            <p:nvSpPr>
              <p:cNvPr id="9" name="Rectangle 8">
                <a:extLst>
                  <a:ext uri="{FF2B5EF4-FFF2-40B4-BE49-F238E27FC236}">
                    <a16:creationId xmlns:a16="http://schemas.microsoft.com/office/drawing/2014/main" id="{C4CCE569-E461-438A-A235-B96A542AF82F}"/>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3F9DF1F-1F74-476C-AD41-22AC3F8A65A0}"/>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EBE49ED5-9713-43D1-AE9E-3F9FE5574077}"/>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21A2854-1482-4441-85EA-D7B9F3EF56D2}"/>
                </a:ext>
              </a:extLst>
            </p:cNvPr>
            <p:cNvSpPr>
              <a:spLocks noChangeAspect="1"/>
            </p:cNvSpPr>
            <p:nvPr/>
          </p:nvSpPr>
          <p:spPr>
            <a:xfrm>
              <a:off x="494887" y="2538000"/>
              <a:ext cx="4320000" cy="4320000"/>
            </a:xfrm>
            <a:prstGeom prst="ellipse">
              <a:avLst/>
            </a:prstGeom>
            <a:solidFill>
              <a:schemeClr val="accent2">
                <a:alpha val="2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FED36A6D-894D-44DA-851C-345A414F3F68}"/>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9D36F1DF-CD42-4695-A7D0-2F5B193057E9}"/>
              </a:ext>
            </a:extLst>
          </p:cNvPr>
          <p:cNvSpPr>
            <a:spLocks noGrp="1"/>
          </p:cNvSpPr>
          <p:nvPr>
            <p:ph type="title"/>
          </p:nvPr>
        </p:nvSpPr>
        <p:spPr>
          <a:xfrm>
            <a:off x="540000" y="540000"/>
            <a:ext cx="7345362" cy="5768725"/>
          </a:xfrm>
        </p:spPr>
        <p:txBody>
          <a:bodyPr anchor="t"/>
          <a:lstStyle>
            <a:lvl1pPr>
              <a:defRPr sz="8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549160-0F86-4FCA-8718-6980E99C7938}"/>
              </a:ext>
            </a:extLst>
          </p:cNvPr>
          <p:cNvSpPr>
            <a:spLocks noGrp="1"/>
          </p:cNvSpPr>
          <p:nvPr>
            <p:ph type="body" idx="1"/>
          </p:nvPr>
        </p:nvSpPr>
        <p:spPr>
          <a:xfrm>
            <a:off x="8075612" y="540000"/>
            <a:ext cx="3565523" cy="5768725"/>
          </a:xfrm>
        </p:spPr>
        <p:txBody>
          <a:bodyPr anchor="t"/>
          <a:lstStyle>
            <a:lvl1pPr marL="0" indent="0">
              <a:buNone/>
              <a:defRPr sz="1800" cap="all" spc="3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5C6CBB-DABA-4F2E-8574-46747E15EA1A}"/>
              </a:ext>
            </a:extLst>
          </p:cNvPr>
          <p:cNvSpPr>
            <a:spLocks noGrp="1"/>
          </p:cNvSpPr>
          <p:nvPr>
            <p:ph type="dt" sz="half" idx="10"/>
          </p:nvPr>
        </p:nvSpPr>
        <p:spPr/>
        <p:txBody>
          <a:bodyPr/>
          <a:lstStyle/>
          <a:p>
            <a:fld id="{7CF0BCE0-945C-4FDF-95A1-2149B1FF5B83}" type="datetimeFigureOut">
              <a:rPr lang="en-US" smtClean="0"/>
              <a:t>11/14/22</a:t>
            </a:fld>
            <a:endParaRPr lang="en-US" dirty="0"/>
          </a:p>
        </p:txBody>
      </p:sp>
      <p:sp>
        <p:nvSpPr>
          <p:cNvPr id="5" name="Footer Placeholder 4">
            <a:extLst>
              <a:ext uri="{FF2B5EF4-FFF2-40B4-BE49-F238E27FC236}">
                <a16:creationId xmlns:a16="http://schemas.microsoft.com/office/drawing/2014/main" id="{8FAF86BC-9ECC-439C-BF2E-F0B7EF193B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742552-C4C9-44EE-B7CB-5A652393BA20}"/>
              </a:ext>
            </a:extLst>
          </p:cNvPr>
          <p:cNvSpPr>
            <a:spLocks noGrp="1"/>
          </p:cNvSpPr>
          <p:nvPr>
            <p:ph type="sldNum" sz="quarter" idx="12"/>
          </p:nvPr>
        </p:nvSpPr>
        <p:spPr/>
        <p:txBody>
          <a:bodyPr/>
          <a:lstStyle/>
          <a:p>
            <a:fld id="{4CD77608-3819-479B-BB98-C216BA724EFE}" type="slidenum">
              <a:rPr lang="en-US" smtClean="0"/>
              <a:t>‹N›</a:t>
            </a:fld>
            <a:endParaRPr lang="en-US"/>
          </a:p>
        </p:txBody>
      </p:sp>
    </p:spTree>
    <p:extLst>
      <p:ext uri="{BB962C8B-B14F-4D97-AF65-F5344CB8AC3E}">
        <p14:creationId xmlns:p14="http://schemas.microsoft.com/office/powerpoint/2010/main" val="67786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774299-531D-4CAC-881D-7EB68BC99FCC}"/>
              </a:ext>
            </a:extLst>
          </p:cNvPr>
          <p:cNvGrpSpPr/>
          <p:nvPr/>
        </p:nvGrpSpPr>
        <p:grpSpPr>
          <a:xfrm>
            <a:off x="0" y="-3"/>
            <a:ext cx="12192000" cy="6858003"/>
            <a:chOff x="0" y="-3"/>
            <a:chExt cx="12192000" cy="6858003"/>
          </a:xfrm>
        </p:grpSpPr>
        <p:sp useBgFill="1">
          <p:nvSpPr>
            <p:cNvPr id="9" name="Rectangle 8">
              <a:extLst>
                <a:ext uri="{FF2B5EF4-FFF2-40B4-BE49-F238E27FC236}">
                  <a16:creationId xmlns:a16="http://schemas.microsoft.com/office/drawing/2014/main" id="{A17676CF-DDCC-48C1-AC68-CDA0B9E47FD8}"/>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E052D363-F6F5-455B-A2F2-A12B30CEE528}"/>
                </a:ext>
              </a:extLst>
            </p:cNvPr>
            <p:cNvGrpSpPr>
              <a:grpSpLocks noChangeAspect="1"/>
            </p:cNvGrpSpPr>
            <p:nvPr/>
          </p:nvGrpSpPr>
          <p:grpSpPr>
            <a:xfrm>
              <a:off x="672000" y="-3"/>
              <a:ext cx="11520000" cy="5760000"/>
              <a:chOff x="5981700" y="-1"/>
              <a:chExt cx="6042660" cy="3021330"/>
            </a:xfrm>
          </p:grpSpPr>
          <p:sp>
            <p:nvSpPr>
              <p:cNvPr id="17" name="Rectangle 16">
                <a:extLst>
                  <a:ext uri="{FF2B5EF4-FFF2-40B4-BE49-F238E27FC236}">
                    <a16:creationId xmlns:a16="http://schemas.microsoft.com/office/drawing/2014/main" id="{D0C396B8-00CA-4AE9-A0A5-B4E2B2A2AC07}"/>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660166-3107-4058-A259-59B0527306BD}"/>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42BE934E-3063-4D0F-AFDE-68D58D336CBE}"/>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39660FA-744A-4CB3-9BED-C59793E3BF32}"/>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E313EEC-733B-4019-8A0B-3FA768B8DB7A}"/>
                </a:ext>
              </a:extLst>
            </p:cNvPr>
            <p:cNvGrpSpPr/>
            <p:nvPr/>
          </p:nvGrpSpPr>
          <p:grpSpPr>
            <a:xfrm rot="10800000">
              <a:off x="1" y="2948940"/>
              <a:ext cx="7818118" cy="3909059"/>
              <a:chOff x="0" y="0"/>
              <a:chExt cx="2880000" cy="1440000"/>
            </a:xfrm>
          </p:grpSpPr>
          <p:sp>
            <p:nvSpPr>
              <p:cNvPr id="15" name="Rectangle 14">
                <a:extLst>
                  <a:ext uri="{FF2B5EF4-FFF2-40B4-BE49-F238E27FC236}">
                    <a16:creationId xmlns:a16="http://schemas.microsoft.com/office/drawing/2014/main" id="{421FE91F-780C-4ABD-ADE8-0EFDB7196A10}"/>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9EA389-EE78-4475-A390-5EDED23C2D6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5E492A94-8867-4C62-9D40-4023C41E0AF8}"/>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A3DAD7C5-BA12-4557-8BC4-72C69B0D59DD}"/>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54412EC-56C0-4009-B2E3-D63F9EECB9D4}"/>
              </a:ext>
            </a:extLst>
          </p:cNvPr>
          <p:cNvSpPr>
            <a:spLocks noGrp="1"/>
          </p:cNvSpPr>
          <p:nvPr>
            <p:ph type="title"/>
          </p:nvPr>
        </p:nvSpPr>
        <p:spPr>
          <a:xfrm>
            <a:off x="540000" y="539999"/>
            <a:ext cx="11090275" cy="120960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B70C84F-F3B7-4BF4-A328-BCF5ADD32944}"/>
              </a:ext>
            </a:extLst>
          </p:cNvPr>
          <p:cNvSpPr>
            <a:spLocks noGrp="1"/>
          </p:cNvSpPr>
          <p:nvPr>
            <p:ph sz="half" idx="1"/>
          </p:nvPr>
        </p:nvSpPr>
        <p:spPr>
          <a:xfrm>
            <a:off x="54000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F919CD5-DBB4-4749-980D-B5B40ECB67B9}"/>
              </a:ext>
            </a:extLst>
          </p:cNvPr>
          <p:cNvSpPr>
            <a:spLocks noGrp="1"/>
          </p:cNvSpPr>
          <p:nvPr>
            <p:ph sz="half" idx="2"/>
          </p:nvPr>
        </p:nvSpPr>
        <p:spPr>
          <a:xfrm>
            <a:off x="620395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BCFC378-6572-43DF-8344-59DE8122CD12}"/>
              </a:ext>
            </a:extLst>
          </p:cNvPr>
          <p:cNvSpPr>
            <a:spLocks noGrp="1"/>
          </p:cNvSpPr>
          <p:nvPr>
            <p:ph type="dt" sz="half" idx="10"/>
          </p:nvPr>
        </p:nvSpPr>
        <p:spPr/>
        <p:txBody>
          <a:bodyPr/>
          <a:lstStyle/>
          <a:p>
            <a:fld id="{7CF0BCE0-945C-4FDF-95A1-2149B1FF5B83}" type="datetimeFigureOut">
              <a:rPr lang="en-US" smtClean="0"/>
              <a:t>11/14/22</a:t>
            </a:fld>
            <a:endParaRPr lang="en-US"/>
          </a:p>
        </p:txBody>
      </p:sp>
      <p:sp>
        <p:nvSpPr>
          <p:cNvPr id="6" name="Footer Placeholder 5">
            <a:extLst>
              <a:ext uri="{FF2B5EF4-FFF2-40B4-BE49-F238E27FC236}">
                <a16:creationId xmlns:a16="http://schemas.microsoft.com/office/drawing/2014/main" id="{36967A14-246A-4DDF-865C-68F6E16906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674B6D-E110-478C-94B9-2F8199E586DC}"/>
              </a:ext>
            </a:extLst>
          </p:cNvPr>
          <p:cNvSpPr>
            <a:spLocks noGrp="1"/>
          </p:cNvSpPr>
          <p:nvPr>
            <p:ph type="sldNum" sz="quarter" idx="12"/>
          </p:nvPr>
        </p:nvSpPr>
        <p:spPr/>
        <p:txBody>
          <a:bodyPr/>
          <a:lstStyle/>
          <a:p>
            <a:fld id="{4CD77608-3819-479B-BB98-C216BA724EFE}" type="slidenum">
              <a:rPr lang="en-US" smtClean="0"/>
              <a:t>‹N›</a:t>
            </a:fld>
            <a:endParaRPr lang="en-US"/>
          </a:p>
        </p:txBody>
      </p:sp>
    </p:spTree>
    <p:extLst>
      <p:ext uri="{BB962C8B-B14F-4D97-AF65-F5344CB8AC3E}">
        <p14:creationId xmlns:p14="http://schemas.microsoft.com/office/powerpoint/2010/main" val="218498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130F7E5-A40E-4C9C-8E4F-3935B9182C4A}"/>
              </a:ext>
            </a:extLst>
          </p:cNvPr>
          <p:cNvGrpSpPr/>
          <p:nvPr/>
        </p:nvGrpSpPr>
        <p:grpSpPr>
          <a:xfrm>
            <a:off x="0" y="-2"/>
            <a:ext cx="12191999" cy="6858001"/>
            <a:chOff x="0" y="-2"/>
            <a:chExt cx="12191999" cy="6858001"/>
          </a:xfrm>
        </p:grpSpPr>
        <p:sp>
          <p:nvSpPr>
            <p:cNvPr id="12" name="Rectangle 11">
              <a:extLst>
                <a:ext uri="{FF2B5EF4-FFF2-40B4-BE49-F238E27FC236}">
                  <a16:creationId xmlns:a16="http://schemas.microsoft.com/office/drawing/2014/main" id="{AE67B504-02A7-4203-87D0-07D333D71917}"/>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A1158F3-E1C3-400D-8505-628DB94365CE}"/>
                </a:ext>
              </a:extLst>
            </p:cNvPr>
            <p:cNvGrpSpPr/>
            <p:nvPr/>
          </p:nvGrpSpPr>
          <p:grpSpPr>
            <a:xfrm rot="16200000">
              <a:off x="2295528" y="-2295528"/>
              <a:ext cx="6858000" cy="11449051"/>
              <a:chOff x="0" y="2333625"/>
              <a:chExt cx="9515474" cy="3766109"/>
            </a:xfrm>
          </p:grpSpPr>
          <p:sp>
            <p:nvSpPr>
              <p:cNvPr id="23" name="Rectangle 22">
                <a:extLst>
                  <a:ext uri="{FF2B5EF4-FFF2-40B4-BE49-F238E27FC236}">
                    <a16:creationId xmlns:a16="http://schemas.microsoft.com/office/drawing/2014/main" id="{0AEADDCE-3295-4F24-8700-C93B5457C2B7}"/>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F95C76A-5429-458C-BC9D-E1053EF7B84F}"/>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3D0E8A42-259A-43FA-B284-B459D7364097}"/>
                </a:ext>
              </a:extLst>
            </p:cNvPr>
            <p:cNvGrpSpPr>
              <a:grpSpLocks noChangeAspect="1"/>
            </p:cNvGrpSpPr>
            <p:nvPr/>
          </p:nvGrpSpPr>
          <p:grpSpPr>
            <a:xfrm rot="5400000">
              <a:off x="3583369" y="-3583369"/>
              <a:ext cx="4713262" cy="11880000"/>
              <a:chOff x="1" y="0"/>
              <a:chExt cx="8305797" cy="6858000"/>
            </a:xfrm>
          </p:grpSpPr>
          <p:sp>
            <p:nvSpPr>
              <p:cNvPr id="21" name="Rectangle 20">
                <a:extLst>
                  <a:ext uri="{FF2B5EF4-FFF2-40B4-BE49-F238E27FC236}">
                    <a16:creationId xmlns:a16="http://schemas.microsoft.com/office/drawing/2014/main" id="{7900B4F1-619C-4C0E-B749-1843F22C946A}"/>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E6F70BB-DCCC-4CF0-B5BB-95A965A99947}"/>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83E6C50C-C1DA-44E1-B254-3B7228879DCD}"/>
                </a:ext>
              </a:extLst>
            </p:cNvPr>
            <p:cNvGrpSpPr/>
            <p:nvPr/>
          </p:nvGrpSpPr>
          <p:grpSpPr>
            <a:xfrm>
              <a:off x="2676525" y="0"/>
              <a:ext cx="9515473" cy="3766109"/>
              <a:chOff x="2333625" y="2433367"/>
              <a:chExt cx="9897159" cy="3766109"/>
            </a:xfrm>
          </p:grpSpPr>
          <p:sp>
            <p:nvSpPr>
              <p:cNvPr id="19" name="Rectangle 18">
                <a:extLst>
                  <a:ext uri="{FF2B5EF4-FFF2-40B4-BE49-F238E27FC236}">
                    <a16:creationId xmlns:a16="http://schemas.microsoft.com/office/drawing/2014/main" id="{DFC6EEED-A40A-4D1C-BE6B-11DD62770607}"/>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27FF3FB-FDFC-4659-A7D6-ABED74010E82}"/>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51548ED5-6668-4672-88DC-40E92508ACA2}"/>
                </a:ext>
              </a:extLst>
            </p:cNvPr>
            <p:cNvGrpSpPr/>
            <p:nvPr/>
          </p:nvGrpSpPr>
          <p:grpSpPr>
            <a:xfrm>
              <a:off x="0" y="0"/>
              <a:ext cx="9515473" cy="3766109"/>
              <a:chOff x="0" y="2333625"/>
              <a:chExt cx="9515473" cy="3766109"/>
            </a:xfrm>
          </p:grpSpPr>
          <p:sp>
            <p:nvSpPr>
              <p:cNvPr id="17" name="Rectangle 16">
                <a:extLst>
                  <a:ext uri="{FF2B5EF4-FFF2-40B4-BE49-F238E27FC236}">
                    <a16:creationId xmlns:a16="http://schemas.microsoft.com/office/drawing/2014/main" id="{975AE1B2-E73F-4E6E-AAFB-FB1C02684D3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750F2D6-C0E1-4AFE-AB87-083292737609}"/>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Rectangle 24">
            <a:extLst>
              <a:ext uri="{FF2B5EF4-FFF2-40B4-BE49-F238E27FC236}">
                <a16:creationId xmlns:a16="http://schemas.microsoft.com/office/drawing/2014/main" id="{4ECC0D66-F2BE-4BF4-87F6-CE618B5C8916}"/>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9A0BCA11-08C2-4C9A-B0A3-31C9051CDF9E}"/>
              </a:ext>
            </a:extLst>
          </p:cNvPr>
          <p:cNvSpPr>
            <a:spLocks noGrp="1"/>
          </p:cNvSpPr>
          <p:nvPr>
            <p:ph type="title"/>
          </p:nvPr>
        </p:nvSpPr>
        <p:spPr>
          <a:xfrm>
            <a:off x="540000" y="539999"/>
            <a:ext cx="11090273" cy="1210396"/>
          </a:xfrm>
        </p:spPr>
        <p:txBody>
          <a:bodyPr>
            <a:normAutofit/>
          </a:bodyPr>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662CEB0-C969-40EA-A5E2-8D875E28A6B6}"/>
              </a:ext>
            </a:extLst>
          </p:cNvPr>
          <p:cNvSpPr>
            <a:spLocks noGrp="1"/>
          </p:cNvSpPr>
          <p:nvPr>
            <p:ph type="body" idx="1"/>
          </p:nvPr>
        </p:nvSpPr>
        <p:spPr>
          <a:xfrm>
            <a:off x="540000" y="1929783"/>
            <a:ext cx="5448052" cy="792161"/>
          </a:xfrm>
        </p:spPr>
        <p:txBody>
          <a:bodyPr anchor="b"/>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0F41A6-112E-4305-A0BA-6E119A77AC10}"/>
              </a:ext>
            </a:extLst>
          </p:cNvPr>
          <p:cNvSpPr>
            <a:spLocks noGrp="1"/>
          </p:cNvSpPr>
          <p:nvPr>
            <p:ph sz="half" idx="2"/>
          </p:nvPr>
        </p:nvSpPr>
        <p:spPr>
          <a:xfrm>
            <a:off x="54000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AC672C5-31B9-443B-8DEE-5523646891F7}"/>
              </a:ext>
            </a:extLst>
          </p:cNvPr>
          <p:cNvSpPr>
            <a:spLocks noGrp="1"/>
          </p:cNvSpPr>
          <p:nvPr>
            <p:ph type="body" sz="quarter" idx="3"/>
          </p:nvPr>
        </p:nvSpPr>
        <p:spPr>
          <a:xfrm>
            <a:off x="6203949" y="1929782"/>
            <a:ext cx="5437187" cy="792000"/>
          </a:xfrm>
        </p:spPr>
        <p:txBody>
          <a:bodyPr anchor="b"/>
          <a:lstStyle>
            <a:lvl1pPr marL="0" indent="0">
              <a:buNone/>
              <a:defRPr sz="1600" b="0"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D18B9D-8B21-4249-A3AD-8FBE48F0F55B}"/>
              </a:ext>
            </a:extLst>
          </p:cNvPr>
          <p:cNvSpPr>
            <a:spLocks noGrp="1"/>
          </p:cNvSpPr>
          <p:nvPr>
            <p:ph sz="quarter" idx="4"/>
          </p:nvPr>
        </p:nvSpPr>
        <p:spPr>
          <a:xfrm>
            <a:off x="620395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05B60881-13B2-4064-84FB-6D071F36C433}"/>
              </a:ext>
            </a:extLst>
          </p:cNvPr>
          <p:cNvSpPr>
            <a:spLocks noGrp="1"/>
          </p:cNvSpPr>
          <p:nvPr>
            <p:ph type="dt" sz="half" idx="10"/>
          </p:nvPr>
        </p:nvSpPr>
        <p:spPr/>
        <p:txBody>
          <a:bodyPr/>
          <a:lstStyle/>
          <a:p>
            <a:fld id="{7CF0BCE0-945C-4FDF-95A1-2149B1FF5B83}" type="datetimeFigureOut">
              <a:rPr lang="en-US" smtClean="0"/>
              <a:t>11/14/22</a:t>
            </a:fld>
            <a:endParaRPr lang="en-US"/>
          </a:p>
        </p:txBody>
      </p:sp>
      <p:sp>
        <p:nvSpPr>
          <p:cNvPr id="8" name="Footer Placeholder 7">
            <a:extLst>
              <a:ext uri="{FF2B5EF4-FFF2-40B4-BE49-F238E27FC236}">
                <a16:creationId xmlns:a16="http://schemas.microsoft.com/office/drawing/2014/main" id="{249FCE5D-D5EF-485D-97FA-2614FF9642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F204FC-4F66-417C-8E4B-74772ED05701}"/>
              </a:ext>
            </a:extLst>
          </p:cNvPr>
          <p:cNvSpPr>
            <a:spLocks noGrp="1"/>
          </p:cNvSpPr>
          <p:nvPr>
            <p:ph type="sldNum" sz="quarter" idx="12"/>
          </p:nvPr>
        </p:nvSpPr>
        <p:spPr/>
        <p:txBody>
          <a:bodyPr/>
          <a:lstStyle/>
          <a:p>
            <a:fld id="{4CD77608-3819-479B-BB98-C216BA724EFE}" type="slidenum">
              <a:rPr lang="en-US" smtClean="0"/>
              <a:t>‹N›</a:t>
            </a:fld>
            <a:endParaRPr lang="en-US"/>
          </a:p>
        </p:txBody>
      </p:sp>
    </p:spTree>
    <p:extLst>
      <p:ext uri="{BB962C8B-B14F-4D97-AF65-F5344CB8AC3E}">
        <p14:creationId xmlns:p14="http://schemas.microsoft.com/office/powerpoint/2010/main" val="1825357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521FD20-B9D4-4FD1-9AAD-F4157555AD62}"/>
              </a:ext>
            </a:extLst>
          </p:cNvPr>
          <p:cNvGrpSpPr/>
          <p:nvPr/>
        </p:nvGrpSpPr>
        <p:grpSpPr>
          <a:xfrm rot="10800000">
            <a:off x="1392000" y="0"/>
            <a:ext cx="10800000" cy="6858000"/>
            <a:chOff x="0" y="0"/>
            <a:chExt cx="10800000" cy="6858000"/>
          </a:xfrm>
        </p:grpSpPr>
        <p:sp>
          <p:nvSpPr>
            <p:cNvPr id="15" name="Rectangle 14">
              <a:extLst>
                <a:ext uri="{FF2B5EF4-FFF2-40B4-BE49-F238E27FC236}">
                  <a16:creationId xmlns:a16="http://schemas.microsoft.com/office/drawing/2014/main" id="{27477A35-8424-45D6-A66E-8ACFA6C405B5}"/>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8BFBA1CE-E9AC-40C0-A7F9-E5671F5FEF9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a:extLst>
              <a:ext uri="{FF2B5EF4-FFF2-40B4-BE49-F238E27FC236}">
                <a16:creationId xmlns:a16="http://schemas.microsoft.com/office/drawing/2014/main" id="{D0C2729A-59F8-46A4-9AAA-7665E5966E2D}"/>
              </a:ext>
            </a:extLst>
          </p:cNvPr>
          <p:cNvGrpSpPr>
            <a:grpSpLocks noChangeAspect="1"/>
          </p:cNvGrpSpPr>
          <p:nvPr/>
        </p:nvGrpSpPr>
        <p:grpSpPr>
          <a:xfrm rot="16200000" flipH="1">
            <a:off x="-1714500" y="1714500"/>
            <a:ext cx="6858000" cy="3429000"/>
            <a:chOff x="0" y="0"/>
            <a:chExt cx="2880000" cy="1440000"/>
          </a:xfrm>
        </p:grpSpPr>
        <p:sp>
          <p:nvSpPr>
            <p:cNvPr id="13" name="Rectangle 12">
              <a:extLst>
                <a:ext uri="{FF2B5EF4-FFF2-40B4-BE49-F238E27FC236}">
                  <a16:creationId xmlns:a16="http://schemas.microsoft.com/office/drawing/2014/main" id="{83EBBB96-590D-4704-87AD-A00AE2424DE8}"/>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889BAB7D-5298-40B9-910B-136D0C6A9934}"/>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2" name="Rectangle 11">
            <a:extLst>
              <a:ext uri="{FF2B5EF4-FFF2-40B4-BE49-F238E27FC236}">
                <a16:creationId xmlns:a16="http://schemas.microsoft.com/office/drawing/2014/main" id="{F323EA00-E168-4864-883B-358A7CDF9153}"/>
              </a:ext>
            </a:extLst>
          </p:cNvPr>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CA4F2DFA-2F27-43FB-B08C-0787FA44B0D1}"/>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7D750354-CD8D-4A3B-A7AC-04622BCB0499}"/>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7F3ED3C6-DA43-4D1C-9056-407A4FB1C6AB}"/>
              </a:ext>
            </a:extLst>
          </p:cNvPr>
          <p:cNvSpPr>
            <a:spLocks noGrp="1"/>
          </p:cNvSpPr>
          <p:nvPr>
            <p:ph type="title"/>
          </p:nvPr>
        </p:nvSpPr>
        <p:spPr>
          <a:xfrm>
            <a:off x="550863" y="549276"/>
            <a:ext cx="11090275" cy="5759450"/>
          </a:xfrm>
        </p:spPr>
        <p:txBody>
          <a:bodyPr/>
          <a:lstStyle>
            <a:lvl1pPr>
              <a:defRPr sz="8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20CEB41-E921-45ED-951A-861E31E01336}"/>
              </a:ext>
            </a:extLst>
          </p:cNvPr>
          <p:cNvSpPr>
            <a:spLocks noGrp="1"/>
          </p:cNvSpPr>
          <p:nvPr>
            <p:ph type="dt" sz="half" idx="10"/>
          </p:nvPr>
        </p:nvSpPr>
        <p:spPr/>
        <p:txBody>
          <a:bodyPr/>
          <a:lstStyle/>
          <a:p>
            <a:fld id="{7CF0BCE0-945C-4FDF-95A1-2149B1FF5B83}" type="datetimeFigureOut">
              <a:rPr lang="en-US" smtClean="0"/>
              <a:t>11/14/22</a:t>
            </a:fld>
            <a:endParaRPr lang="en-US"/>
          </a:p>
        </p:txBody>
      </p:sp>
      <p:sp>
        <p:nvSpPr>
          <p:cNvPr id="4" name="Footer Placeholder 3">
            <a:extLst>
              <a:ext uri="{FF2B5EF4-FFF2-40B4-BE49-F238E27FC236}">
                <a16:creationId xmlns:a16="http://schemas.microsoft.com/office/drawing/2014/main" id="{8F6B422D-769C-4E63-8763-ABBB885007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38FB6F-2D68-40C0-B628-142011F34A01}"/>
              </a:ext>
            </a:extLst>
          </p:cNvPr>
          <p:cNvSpPr>
            <a:spLocks noGrp="1"/>
          </p:cNvSpPr>
          <p:nvPr>
            <p:ph type="sldNum" sz="quarter" idx="12"/>
          </p:nvPr>
        </p:nvSpPr>
        <p:spPr/>
        <p:txBody>
          <a:bodyPr/>
          <a:lstStyle/>
          <a:p>
            <a:fld id="{4CD77608-3819-479B-BB98-C216BA724EFE}" type="slidenum">
              <a:rPr lang="en-US" smtClean="0"/>
              <a:t>‹N›</a:t>
            </a:fld>
            <a:endParaRPr lang="en-US"/>
          </a:p>
        </p:txBody>
      </p:sp>
    </p:spTree>
    <p:extLst>
      <p:ext uri="{BB962C8B-B14F-4D97-AF65-F5344CB8AC3E}">
        <p14:creationId xmlns:p14="http://schemas.microsoft.com/office/powerpoint/2010/main" val="4014707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ED88E92-14F3-4B58-9E48-1D79E139A89E}"/>
              </a:ext>
            </a:extLst>
          </p:cNvPr>
          <p:cNvGrpSpPr/>
          <p:nvPr/>
        </p:nvGrpSpPr>
        <p:grpSpPr>
          <a:xfrm>
            <a:off x="0" y="0"/>
            <a:ext cx="12191999" cy="6861600"/>
            <a:chOff x="1" y="0"/>
            <a:chExt cx="12191999" cy="6861600"/>
          </a:xfrm>
        </p:grpSpPr>
        <p:sp>
          <p:nvSpPr>
            <p:cNvPr id="6" name="Rectangle 5">
              <a:extLst>
                <a:ext uri="{FF2B5EF4-FFF2-40B4-BE49-F238E27FC236}">
                  <a16:creationId xmlns:a16="http://schemas.microsoft.com/office/drawing/2014/main" id="{A6466AE7-32B6-4334-AF41-B9387E6726C5}"/>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Oval 6">
              <a:extLst>
                <a:ext uri="{FF2B5EF4-FFF2-40B4-BE49-F238E27FC236}">
                  <a16:creationId xmlns:a16="http://schemas.microsoft.com/office/drawing/2014/main" id="{659C09F8-90CD-443F-9AA1-D08C56A605BB}"/>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8" name="Oval 7">
              <a:extLst>
                <a:ext uri="{FF2B5EF4-FFF2-40B4-BE49-F238E27FC236}">
                  <a16:creationId xmlns:a16="http://schemas.microsoft.com/office/drawing/2014/main" id="{DC7304AB-BE7D-45AC-A876-4A24543AE5B3}"/>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9" name="Group 8">
              <a:extLst>
                <a:ext uri="{FF2B5EF4-FFF2-40B4-BE49-F238E27FC236}">
                  <a16:creationId xmlns:a16="http://schemas.microsoft.com/office/drawing/2014/main" id="{8E11922B-DDB3-46D7-B1BD-C1CCDB3C42E3}"/>
                </a:ext>
              </a:extLst>
            </p:cNvPr>
            <p:cNvGrpSpPr>
              <a:grpSpLocks noChangeAspect="1"/>
            </p:cNvGrpSpPr>
            <p:nvPr/>
          </p:nvGrpSpPr>
          <p:grpSpPr>
            <a:xfrm>
              <a:off x="690092" y="0"/>
              <a:ext cx="10800000" cy="6858000"/>
              <a:chOff x="2328000" y="0"/>
              <a:chExt cx="2880000" cy="1440000"/>
            </a:xfrm>
          </p:grpSpPr>
          <p:sp>
            <p:nvSpPr>
              <p:cNvPr id="14" name="Rectangle 13">
                <a:extLst>
                  <a:ext uri="{FF2B5EF4-FFF2-40B4-BE49-F238E27FC236}">
                    <a16:creationId xmlns:a16="http://schemas.microsoft.com/office/drawing/2014/main" id="{C580F8F6-E662-4BCD-AC9C-7E5DDBD5A773}"/>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9A333FE5-ADB0-48EE-A1A6-9AA36DA343A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a:extLst>
                <a:ext uri="{FF2B5EF4-FFF2-40B4-BE49-F238E27FC236}">
                  <a16:creationId xmlns:a16="http://schemas.microsoft.com/office/drawing/2014/main" id="{0B09CD4F-6DF4-48AA-BD35-23E3F2A643F7}"/>
                </a:ext>
              </a:extLst>
            </p:cNvPr>
            <p:cNvGrpSpPr>
              <a:grpSpLocks noChangeAspect="1"/>
            </p:cNvGrpSpPr>
            <p:nvPr/>
          </p:nvGrpSpPr>
          <p:grpSpPr>
            <a:xfrm rot="5400000">
              <a:off x="7048499" y="1714500"/>
              <a:ext cx="6858000" cy="3429000"/>
              <a:chOff x="0" y="0"/>
              <a:chExt cx="2880000" cy="1440000"/>
            </a:xfrm>
          </p:grpSpPr>
          <p:sp>
            <p:nvSpPr>
              <p:cNvPr id="12" name="Rectangle 11">
                <a:extLst>
                  <a:ext uri="{FF2B5EF4-FFF2-40B4-BE49-F238E27FC236}">
                    <a16:creationId xmlns:a16="http://schemas.microsoft.com/office/drawing/2014/main" id="{02223219-ACCC-42F2-A1B4-E3C8C8AB12A4}"/>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1510B0E9-9BA0-4357-9E04-554C19BAAC8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1" name="Rectangle 10">
              <a:extLst>
                <a:ext uri="{FF2B5EF4-FFF2-40B4-BE49-F238E27FC236}">
                  <a16:creationId xmlns:a16="http://schemas.microsoft.com/office/drawing/2014/main" id="{DF06DA80-525A-4C9E-A441-50630AA772A4}"/>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6" name="Rectangle 15">
            <a:extLst>
              <a:ext uri="{FF2B5EF4-FFF2-40B4-BE49-F238E27FC236}">
                <a16:creationId xmlns:a16="http://schemas.microsoft.com/office/drawing/2014/main" id="{E841E027-8E53-4FEB-8605-2124D85731CA}"/>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Date Placeholder 1">
            <a:extLst>
              <a:ext uri="{FF2B5EF4-FFF2-40B4-BE49-F238E27FC236}">
                <a16:creationId xmlns:a16="http://schemas.microsoft.com/office/drawing/2014/main" id="{7DD871A2-AE80-4408-AA95-DC60D132E9E3}"/>
              </a:ext>
            </a:extLst>
          </p:cNvPr>
          <p:cNvSpPr>
            <a:spLocks noGrp="1"/>
          </p:cNvSpPr>
          <p:nvPr>
            <p:ph type="dt" sz="half" idx="10"/>
          </p:nvPr>
        </p:nvSpPr>
        <p:spPr/>
        <p:txBody>
          <a:bodyPr/>
          <a:lstStyle/>
          <a:p>
            <a:fld id="{7CF0BCE0-945C-4FDF-95A1-2149B1FF5B83}" type="datetimeFigureOut">
              <a:rPr lang="en-US" smtClean="0"/>
              <a:t>11/14/22</a:t>
            </a:fld>
            <a:endParaRPr lang="en-US"/>
          </a:p>
        </p:txBody>
      </p:sp>
      <p:sp>
        <p:nvSpPr>
          <p:cNvPr id="3" name="Footer Placeholder 2">
            <a:extLst>
              <a:ext uri="{FF2B5EF4-FFF2-40B4-BE49-F238E27FC236}">
                <a16:creationId xmlns:a16="http://schemas.microsoft.com/office/drawing/2014/main" id="{DDD122A1-7B97-4979-B319-1CE0A4A497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209A76-7DCD-477A-A6BA-EEA63FF94082}"/>
              </a:ext>
            </a:extLst>
          </p:cNvPr>
          <p:cNvSpPr>
            <a:spLocks noGrp="1"/>
          </p:cNvSpPr>
          <p:nvPr>
            <p:ph type="sldNum" sz="quarter" idx="12"/>
          </p:nvPr>
        </p:nvSpPr>
        <p:spPr/>
        <p:txBody>
          <a:bodyPr/>
          <a:lstStyle/>
          <a:p>
            <a:fld id="{4CD77608-3819-479B-BB98-C216BA724EFE}" type="slidenum">
              <a:rPr lang="en-US" smtClean="0"/>
              <a:t>‹N›</a:t>
            </a:fld>
            <a:endParaRPr lang="en-US"/>
          </a:p>
        </p:txBody>
      </p:sp>
    </p:spTree>
    <p:extLst>
      <p:ext uri="{BB962C8B-B14F-4D97-AF65-F5344CB8AC3E}">
        <p14:creationId xmlns:p14="http://schemas.microsoft.com/office/powerpoint/2010/main" val="3102225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D5C0F5C-A529-490C-8941-78F10C6A00D3}"/>
              </a:ext>
            </a:extLst>
          </p:cNvPr>
          <p:cNvGrpSpPr/>
          <p:nvPr/>
        </p:nvGrpSpPr>
        <p:grpSpPr>
          <a:xfrm flipH="1">
            <a:off x="0" y="0"/>
            <a:ext cx="12191999" cy="6858001"/>
            <a:chOff x="0" y="-2"/>
            <a:chExt cx="12191999" cy="6858001"/>
          </a:xfrm>
        </p:grpSpPr>
        <p:sp>
          <p:nvSpPr>
            <p:cNvPr id="9" name="Rectangle 8">
              <a:extLst>
                <a:ext uri="{FF2B5EF4-FFF2-40B4-BE49-F238E27FC236}">
                  <a16:creationId xmlns:a16="http://schemas.microsoft.com/office/drawing/2014/main" id="{14A8D739-B942-4545-9459-A6CAF0444D1F}"/>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BB38CCA-110B-4404-9363-BFFA76C096D2}"/>
                </a:ext>
              </a:extLst>
            </p:cNvPr>
            <p:cNvGrpSpPr/>
            <p:nvPr/>
          </p:nvGrpSpPr>
          <p:grpSpPr>
            <a:xfrm rot="16200000">
              <a:off x="2295528" y="-2295528"/>
              <a:ext cx="6858000" cy="11449051"/>
              <a:chOff x="0" y="2333625"/>
              <a:chExt cx="9515474" cy="3766109"/>
            </a:xfrm>
          </p:grpSpPr>
          <p:sp>
            <p:nvSpPr>
              <p:cNvPr id="20" name="Rectangle 19">
                <a:extLst>
                  <a:ext uri="{FF2B5EF4-FFF2-40B4-BE49-F238E27FC236}">
                    <a16:creationId xmlns:a16="http://schemas.microsoft.com/office/drawing/2014/main" id="{B223FE99-C58F-4A56-8F8E-2942FF74E4BD}"/>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BBD4511-8AB6-4BD3-8410-7FB3EC8D42B2}"/>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6A8CA067-2248-4BD3-B56E-2C014AEB2273}"/>
                </a:ext>
              </a:extLst>
            </p:cNvPr>
            <p:cNvGrpSpPr>
              <a:grpSpLocks noChangeAspect="1"/>
            </p:cNvGrpSpPr>
            <p:nvPr/>
          </p:nvGrpSpPr>
          <p:grpSpPr>
            <a:xfrm rot="5400000">
              <a:off x="3583369" y="-3583369"/>
              <a:ext cx="4713262" cy="11880000"/>
              <a:chOff x="1" y="0"/>
              <a:chExt cx="8305797" cy="6858000"/>
            </a:xfrm>
          </p:grpSpPr>
          <p:sp>
            <p:nvSpPr>
              <p:cNvPr id="18" name="Rectangle 17">
                <a:extLst>
                  <a:ext uri="{FF2B5EF4-FFF2-40B4-BE49-F238E27FC236}">
                    <a16:creationId xmlns:a16="http://schemas.microsoft.com/office/drawing/2014/main" id="{8C017B9B-2727-4255-8F80-9D4C2A5AE297}"/>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693C5F16-BC47-4707-B6B7-DC5262ACDC51}"/>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2E88FE13-0734-4BB3-B4D1-7C53A194DA84}"/>
                </a:ext>
              </a:extLst>
            </p:cNvPr>
            <p:cNvGrpSpPr/>
            <p:nvPr/>
          </p:nvGrpSpPr>
          <p:grpSpPr>
            <a:xfrm>
              <a:off x="2676525" y="0"/>
              <a:ext cx="9515473" cy="3766109"/>
              <a:chOff x="2333625" y="2433367"/>
              <a:chExt cx="9897159" cy="3766109"/>
            </a:xfrm>
          </p:grpSpPr>
          <p:sp>
            <p:nvSpPr>
              <p:cNvPr id="16" name="Rectangle 15">
                <a:extLst>
                  <a:ext uri="{FF2B5EF4-FFF2-40B4-BE49-F238E27FC236}">
                    <a16:creationId xmlns:a16="http://schemas.microsoft.com/office/drawing/2014/main" id="{5C9B7EF7-1EDF-4AC7-8E40-C2801783AC85}"/>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25CA0A0-9A3F-498E-983D-B3285EF5AD9A}"/>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A5171814-E4F0-44B5-BC3F-588512210991}"/>
                </a:ext>
              </a:extLst>
            </p:cNvPr>
            <p:cNvGrpSpPr/>
            <p:nvPr/>
          </p:nvGrpSpPr>
          <p:grpSpPr>
            <a:xfrm>
              <a:off x="0" y="0"/>
              <a:ext cx="9515473" cy="3766109"/>
              <a:chOff x="0" y="2333625"/>
              <a:chExt cx="9515473" cy="3766109"/>
            </a:xfrm>
          </p:grpSpPr>
          <p:sp>
            <p:nvSpPr>
              <p:cNvPr id="14" name="Rectangle 13">
                <a:extLst>
                  <a:ext uri="{FF2B5EF4-FFF2-40B4-BE49-F238E27FC236}">
                    <a16:creationId xmlns:a16="http://schemas.microsoft.com/office/drawing/2014/main" id="{8E666ACD-EB1C-4732-971B-C3B26061DB8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A4E213B-7F96-44C1-90B3-B72E9387BF73}"/>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Rectangle 21">
            <a:extLst>
              <a:ext uri="{FF2B5EF4-FFF2-40B4-BE49-F238E27FC236}">
                <a16:creationId xmlns:a16="http://schemas.microsoft.com/office/drawing/2014/main" id="{BFE392AA-35E5-40E5-9309-284A0C541061}"/>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71A8188C-9713-46E1-AA5C-C84FE515F3A2}"/>
              </a:ext>
            </a:extLst>
          </p:cNvPr>
          <p:cNvSpPr>
            <a:spLocks noGrp="1"/>
          </p:cNvSpPr>
          <p:nvPr>
            <p:ph type="title"/>
          </p:nvPr>
        </p:nvSpPr>
        <p:spPr>
          <a:xfrm>
            <a:off x="539999" y="540000"/>
            <a:ext cx="4511425" cy="2771774"/>
          </a:xfrm>
        </p:spPr>
        <p:txBody>
          <a:bodyPr anchor="t"/>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E192CC-893A-4A84-A7E9-F389D83F0B16}"/>
              </a:ext>
            </a:extLst>
          </p:cNvPr>
          <p:cNvSpPr>
            <a:spLocks noGrp="1"/>
          </p:cNvSpPr>
          <p:nvPr>
            <p:ph idx="1"/>
          </p:nvPr>
        </p:nvSpPr>
        <p:spPr>
          <a:xfrm>
            <a:off x="5232400" y="540000"/>
            <a:ext cx="6408736" cy="5759450"/>
          </a:xfrm>
        </p:spPr>
        <p:txBody>
          <a:bodyPr/>
          <a:lstStyle>
            <a:lvl1pPr>
              <a:defRPr sz="3200"/>
            </a:lvl1pPr>
            <a:lvl2pPr>
              <a:defRPr sz="24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6CC7765-7D44-43DD-A1DF-419D3E1C625F}"/>
              </a:ext>
            </a:extLst>
          </p:cNvPr>
          <p:cNvSpPr>
            <a:spLocks noGrp="1"/>
          </p:cNvSpPr>
          <p:nvPr>
            <p:ph type="body" sz="half" idx="2"/>
          </p:nvPr>
        </p:nvSpPr>
        <p:spPr>
          <a:xfrm>
            <a:off x="540000" y="3536950"/>
            <a:ext cx="4511426" cy="2771775"/>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D36875-AFB0-4905-8C9E-A72B4F59775E}"/>
              </a:ext>
            </a:extLst>
          </p:cNvPr>
          <p:cNvSpPr>
            <a:spLocks noGrp="1"/>
          </p:cNvSpPr>
          <p:nvPr>
            <p:ph type="dt" sz="half" idx="10"/>
          </p:nvPr>
        </p:nvSpPr>
        <p:spPr/>
        <p:txBody>
          <a:bodyPr/>
          <a:lstStyle/>
          <a:p>
            <a:fld id="{7CF0BCE0-945C-4FDF-95A1-2149B1FF5B83}" type="datetimeFigureOut">
              <a:rPr lang="en-US" smtClean="0"/>
              <a:t>11/14/22</a:t>
            </a:fld>
            <a:endParaRPr lang="en-US"/>
          </a:p>
        </p:txBody>
      </p:sp>
      <p:sp>
        <p:nvSpPr>
          <p:cNvPr id="6" name="Footer Placeholder 5">
            <a:extLst>
              <a:ext uri="{FF2B5EF4-FFF2-40B4-BE49-F238E27FC236}">
                <a16:creationId xmlns:a16="http://schemas.microsoft.com/office/drawing/2014/main" id="{25437ABF-7E70-4E45-A67B-C503BF182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8016CA-2983-47BF-BA09-2130A40C8763}"/>
              </a:ext>
            </a:extLst>
          </p:cNvPr>
          <p:cNvSpPr>
            <a:spLocks noGrp="1"/>
          </p:cNvSpPr>
          <p:nvPr>
            <p:ph type="sldNum" sz="quarter" idx="12"/>
          </p:nvPr>
        </p:nvSpPr>
        <p:spPr/>
        <p:txBody>
          <a:bodyPr/>
          <a:lstStyle/>
          <a:p>
            <a:fld id="{4CD77608-3819-479B-BB98-C216BA724EFE}" type="slidenum">
              <a:rPr lang="en-US" smtClean="0"/>
              <a:t>‹N›</a:t>
            </a:fld>
            <a:endParaRPr lang="en-US"/>
          </a:p>
        </p:txBody>
      </p:sp>
    </p:spTree>
    <p:extLst>
      <p:ext uri="{BB962C8B-B14F-4D97-AF65-F5344CB8AC3E}">
        <p14:creationId xmlns:p14="http://schemas.microsoft.com/office/powerpoint/2010/main" val="2703272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97E00A2-2906-4C97-9D1F-C789D3ADD373}"/>
              </a:ext>
            </a:extLst>
          </p:cNvPr>
          <p:cNvGrpSpPr/>
          <p:nvPr/>
        </p:nvGrpSpPr>
        <p:grpSpPr>
          <a:xfrm rot="10800000">
            <a:off x="1392000" y="0"/>
            <a:ext cx="10800000" cy="6858000"/>
            <a:chOff x="0" y="0"/>
            <a:chExt cx="10800000" cy="6858000"/>
          </a:xfrm>
        </p:grpSpPr>
        <p:sp>
          <p:nvSpPr>
            <p:cNvPr id="9" name="Rectangle 8">
              <a:extLst>
                <a:ext uri="{FF2B5EF4-FFF2-40B4-BE49-F238E27FC236}">
                  <a16:creationId xmlns:a16="http://schemas.microsoft.com/office/drawing/2014/main" id="{59CE8EF9-87D6-47FD-B7D3-2D48D8E48AC3}"/>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0" name="Rectangle 9">
              <a:extLst>
                <a:ext uri="{FF2B5EF4-FFF2-40B4-BE49-F238E27FC236}">
                  <a16:creationId xmlns:a16="http://schemas.microsoft.com/office/drawing/2014/main" id="{6784998E-9D37-4D0D-889A-C67531E5295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a:extLst>
              <a:ext uri="{FF2B5EF4-FFF2-40B4-BE49-F238E27FC236}">
                <a16:creationId xmlns:a16="http://schemas.microsoft.com/office/drawing/2014/main" id="{8B575B0B-C502-438E-967C-64D268031426}"/>
              </a:ext>
            </a:extLst>
          </p:cNvPr>
          <p:cNvGrpSpPr>
            <a:grpSpLocks noChangeAspect="1"/>
          </p:cNvGrpSpPr>
          <p:nvPr/>
        </p:nvGrpSpPr>
        <p:grpSpPr>
          <a:xfrm rot="16200000" flipH="1">
            <a:off x="-1714500" y="1714500"/>
            <a:ext cx="6858000" cy="3429000"/>
            <a:chOff x="0" y="0"/>
            <a:chExt cx="2880000" cy="1440000"/>
          </a:xfrm>
        </p:grpSpPr>
        <p:sp>
          <p:nvSpPr>
            <p:cNvPr id="12" name="Rectangle 11">
              <a:extLst>
                <a:ext uri="{FF2B5EF4-FFF2-40B4-BE49-F238E27FC236}">
                  <a16:creationId xmlns:a16="http://schemas.microsoft.com/office/drawing/2014/main" id="{4FC29931-00EB-4F74-BE4C-172A4C282A26}"/>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989B4C87-FDD3-406D-BE06-3ABF69905E0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4" name="Rectangle 13">
            <a:extLst>
              <a:ext uri="{FF2B5EF4-FFF2-40B4-BE49-F238E27FC236}">
                <a16:creationId xmlns:a16="http://schemas.microsoft.com/office/drawing/2014/main" id="{FD817A89-A0E1-4190-90AE-0571E6CE8FC6}"/>
              </a:ext>
            </a:extLst>
          </p:cNvPr>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4FD20388-C666-4992-920D-5F034214950C}"/>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FCAB0CC3-A07E-43B8-9B34-0A67C1806DE1}"/>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F91800A6-9706-4B81-B957-C950A5F77490}"/>
              </a:ext>
            </a:extLst>
          </p:cNvPr>
          <p:cNvSpPr>
            <a:spLocks noGrp="1"/>
          </p:cNvSpPr>
          <p:nvPr>
            <p:ph type="title"/>
          </p:nvPr>
        </p:nvSpPr>
        <p:spPr>
          <a:xfrm>
            <a:off x="539999" y="540000"/>
            <a:ext cx="4511425" cy="2771774"/>
          </a:xfrm>
        </p:spPr>
        <p:txBody>
          <a:bodyPr anchor="t"/>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CA17652B-AA0D-4574-AF1D-7F7442D84B0B}"/>
              </a:ext>
            </a:extLst>
          </p:cNvPr>
          <p:cNvSpPr>
            <a:spLocks noGrp="1"/>
          </p:cNvSpPr>
          <p:nvPr>
            <p:ph type="pic" idx="1"/>
          </p:nvPr>
        </p:nvSpPr>
        <p:spPr>
          <a:xfrm>
            <a:off x="5232400" y="549275"/>
            <a:ext cx="6408736" cy="57594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CA19547-D24B-4BD1-8C26-318450B171B3}"/>
              </a:ext>
            </a:extLst>
          </p:cNvPr>
          <p:cNvSpPr>
            <a:spLocks noGrp="1"/>
          </p:cNvSpPr>
          <p:nvPr>
            <p:ph type="body" sz="half" idx="2"/>
          </p:nvPr>
        </p:nvSpPr>
        <p:spPr>
          <a:xfrm>
            <a:off x="539999" y="3536950"/>
            <a:ext cx="4511425" cy="2771774"/>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3A22E6-7E01-4547-8555-B2C197543921}"/>
              </a:ext>
            </a:extLst>
          </p:cNvPr>
          <p:cNvSpPr>
            <a:spLocks noGrp="1"/>
          </p:cNvSpPr>
          <p:nvPr>
            <p:ph type="dt" sz="half" idx="10"/>
          </p:nvPr>
        </p:nvSpPr>
        <p:spPr/>
        <p:txBody>
          <a:bodyPr/>
          <a:lstStyle/>
          <a:p>
            <a:fld id="{7CF0BCE0-945C-4FDF-95A1-2149B1FF5B83}" type="datetimeFigureOut">
              <a:rPr lang="en-US" smtClean="0"/>
              <a:t>11/14/22</a:t>
            </a:fld>
            <a:endParaRPr lang="en-US"/>
          </a:p>
        </p:txBody>
      </p:sp>
      <p:sp>
        <p:nvSpPr>
          <p:cNvPr id="6" name="Footer Placeholder 5">
            <a:extLst>
              <a:ext uri="{FF2B5EF4-FFF2-40B4-BE49-F238E27FC236}">
                <a16:creationId xmlns:a16="http://schemas.microsoft.com/office/drawing/2014/main" id="{A90F6BEC-98F3-43FE-BA9B-B046D8917F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2FAF54-57F0-46F9-A1BA-B554E14017DF}"/>
              </a:ext>
            </a:extLst>
          </p:cNvPr>
          <p:cNvSpPr>
            <a:spLocks noGrp="1"/>
          </p:cNvSpPr>
          <p:nvPr>
            <p:ph type="sldNum" sz="quarter" idx="12"/>
          </p:nvPr>
        </p:nvSpPr>
        <p:spPr/>
        <p:txBody>
          <a:bodyPr/>
          <a:lstStyle/>
          <a:p>
            <a:fld id="{4CD77608-3819-479B-BB98-C216BA724EFE}" type="slidenum">
              <a:rPr lang="en-US" smtClean="0"/>
              <a:t>‹N›</a:t>
            </a:fld>
            <a:endParaRPr lang="en-US"/>
          </a:p>
        </p:txBody>
      </p:sp>
    </p:spTree>
    <p:extLst>
      <p:ext uri="{BB962C8B-B14F-4D97-AF65-F5344CB8AC3E}">
        <p14:creationId xmlns:p14="http://schemas.microsoft.com/office/powerpoint/2010/main" val="2545265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749C77-AA3A-4DA0-9E20-32FCD2B8BD5F}"/>
              </a:ext>
            </a:extLst>
          </p:cNvPr>
          <p:cNvSpPr>
            <a:spLocks noGrp="1"/>
          </p:cNvSpPr>
          <p:nvPr>
            <p:ph type="title"/>
          </p:nvPr>
        </p:nvSpPr>
        <p:spPr>
          <a:xfrm>
            <a:off x="540000" y="540000"/>
            <a:ext cx="11101135" cy="18095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8DC81A-9B5E-4A92-AA7B-3D750F95F434}"/>
              </a:ext>
            </a:extLst>
          </p:cNvPr>
          <p:cNvSpPr>
            <a:spLocks noGrp="1"/>
          </p:cNvSpPr>
          <p:nvPr>
            <p:ph type="body" idx="1"/>
          </p:nvPr>
        </p:nvSpPr>
        <p:spPr>
          <a:xfrm>
            <a:off x="540000" y="2528887"/>
            <a:ext cx="11101136" cy="37798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04B8083-48FB-4D6A-B77A-262FE3E23D6C}"/>
              </a:ext>
            </a:extLst>
          </p:cNvPr>
          <p:cNvSpPr>
            <a:spLocks noGrp="1"/>
          </p:cNvSpPr>
          <p:nvPr>
            <p:ph type="ftr" sz="quarter" idx="3"/>
          </p:nvPr>
        </p:nvSpPr>
        <p:spPr>
          <a:xfrm>
            <a:off x="540000" y="6314400"/>
            <a:ext cx="7350795" cy="365125"/>
          </a:xfrm>
          <a:prstGeom prst="rect">
            <a:avLst/>
          </a:prstGeom>
        </p:spPr>
        <p:txBody>
          <a:bodyPr vert="horz" lIns="91440" tIns="45720" rIns="91440" bIns="45720" rtlCol="0" anchor="ctr"/>
          <a:lstStyle>
            <a:lvl1pPr algn="l">
              <a:defRPr sz="1000" spc="100" baseline="0">
                <a:solidFill>
                  <a:schemeClr val="tx1"/>
                </a:solidFill>
              </a:defRPr>
            </a:lvl1pPr>
          </a:lstStyle>
          <a:p>
            <a:endParaRPr lang="en-US" sz="1000" dirty="0"/>
          </a:p>
        </p:txBody>
      </p:sp>
      <p:sp>
        <p:nvSpPr>
          <p:cNvPr id="4" name="Date Placeholder 3">
            <a:extLst>
              <a:ext uri="{FF2B5EF4-FFF2-40B4-BE49-F238E27FC236}">
                <a16:creationId xmlns:a16="http://schemas.microsoft.com/office/drawing/2014/main" id="{41EDA5BD-F7C8-4883-81D1-EF1F6F00EF72}"/>
              </a:ext>
            </a:extLst>
          </p:cNvPr>
          <p:cNvSpPr>
            <a:spLocks noGrp="1"/>
          </p:cNvSpPr>
          <p:nvPr>
            <p:ph type="dt" sz="half" idx="2"/>
          </p:nvPr>
        </p:nvSpPr>
        <p:spPr>
          <a:xfrm>
            <a:off x="8075613" y="6314400"/>
            <a:ext cx="2623468" cy="365125"/>
          </a:xfrm>
          <a:prstGeom prst="rect">
            <a:avLst/>
          </a:prstGeom>
        </p:spPr>
        <p:txBody>
          <a:bodyPr vert="horz" lIns="91440" tIns="45720" rIns="91440" bIns="45720" rtlCol="0" anchor="ctr"/>
          <a:lstStyle>
            <a:lvl1pPr algn="r">
              <a:defRPr sz="1000" cap="none" spc="100" baseline="0">
                <a:solidFill>
                  <a:schemeClr val="tx1"/>
                </a:solidFill>
              </a:defRPr>
            </a:lvl1pPr>
          </a:lstStyle>
          <a:p>
            <a:pPr algn="r"/>
            <a:fld id="{7CF0BCE0-945C-4FDF-95A1-2149B1FF5B83}" type="datetimeFigureOut">
              <a:rPr lang="en-US" smtClean="0"/>
              <a:pPr algn="r"/>
              <a:t>11/14/22</a:t>
            </a:fld>
            <a:endParaRPr lang="en-US" dirty="0"/>
          </a:p>
        </p:txBody>
      </p:sp>
      <p:sp>
        <p:nvSpPr>
          <p:cNvPr id="6" name="Slide Number Placeholder 5">
            <a:extLst>
              <a:ext uri="{FF2B5EF4-FFF2-40B4-BE49-F238E27FC236}">
                <a16:creationId xmlns:a16="http://schemas.microsoft.com/office/drawing/2014/main" id="{AB48FEDB-2614-400B-9C19-0F4D448D98AB}"/>
              </a:ext>
            </a:extLst>
          </p:cNvPr>
          <p:cNvSpPr>
            <a:spLocks noGrp="1"/>
          </p:cNvSpPr>
          <p:nvPr>
            <p:ph type="sldNum" sz="quarter" idx="4"/>
          </p:nvPr>
        </p:nvSpPr>
        <p:spPr>
          <a:xfrm>
            <a:off x="10883899" y="6314400"/>
            <a:ext cx="757237" cy="365125"/>
          </a:xfrm>
          <a:prstGeom prst="rect">
            <a:avLst/>
          </a:prstGeom>
        </p:spPr>
        <p:txBody>
          <a:bodyPr vert="horz" lIns="91440" tIns="45720" rIns="91440" bIns="45720" rtlCol="0" anchor="ctr"/>
          <a:lstStyle>
            <a:lvl1pPr algn="r">
              <a:defRPr sz="1000" spc="100" baseline="0">
                <a:solidFill>
                  <a:schemeClr val="tx1"/>
                </a:solidFill>
              </a:defRPr>
            </a:lvl1pPr>
          </a:lstStyle>
          <a:p>
            <a:fld id="{4CD77608-3819-479B-BB98-C216BA724EFE}" type="slidenum">
              <a:rPr lang="en-US" smtClean="0"/>
              <a:pPr/>
              <a:t>‹N›</a:t>
            </a:fld>
            <a:endParaRPr lang="en-US" sz="1000" dirty="0"/>
          </a:p>
        </p:txBody>
      </p:sp>
    </p:spTree>
    <p:extLst>
      <p:ext uri="{BB962C8B-B14F-4D97-AF65-F5344CB8AC3E}">
        <p14:creationId xmlns:p14="http://schemas.microsoft.com/office/powerpoint/2010/main" val="3549533387"/>
      </p:ext>
    </p:extLst>
  </p:cSld>
  <p:clrMap bg1="dk1" tx1="lt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27" r:id="rId5"/>
    <p:sldLayoutId id="2147483728" r:id="rId6"/>
    <p:sldLayoutId id="2147483729" r:id="rId7"/>
    <p:sldLayoutId id="2147483730" r:id="rId8"/>
    <p:sldLayoutId id="2147483731" r:id="rId9"/>
    <p:sldLayoutId id="2147483732" r:id="rId10"/>
    <p:sldLayoutId id="2147483733" r:id="rId11"/>
    <p:sldLayoutId id="2147483739" r:id="rId12"/>
    <p:sldLayoutId id="2147483740" r:id="rId13"/>
  </p:sldLayoutIdLst>
  <p:txStyles>
    <p:titleStyle>
      <a:lvl1pPr algn="l" defTabSz="9144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270000" indent="-270000" algn="l" defTabSz="914400" rtl="0" eaLnBrk="1" latinLnBrk="0" hangingPunct="1">
        <a:lnSpc>
          <a:spcPct val="125000"/>
        </a:lnSpc>
        <a:spcBef>
          <a:spcPts val="1000"/>
        </a:spcBef>
        <a:buFont typeface="Arial" panose="020B0604020202020204" pitchFamily="34" charset="0"/>
        <a:buChar char="•"/>
        <a:defRPr sz="1800" kern="1200" spc="50" baseline="0">
          <a:solidFill>
            <a:schemeClr val="tx1"/>
          </a:solidFill>
          <a:latin typeface="+mn-lt"/>
          <a:ea typeface="+mn-ea"/>
          <a:cs typeface="+mn-cs"/>
        </a:defRPr>
      </a:lvl1pPr>
      <a:lvl2pPr marL="72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2pPr>
      <a:lvl3pPr marL="108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3pPr>
      <a:lvl4pPr marL="144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4pPr>
      <a:lvl5pPr marL="180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ti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jpe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2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Immagine" descr="Immagine"/>
          <p:cNvPicPr>
            <a:picLocks noChangeAspect="1"/>
          </p:cNvPicPr>
          <p:nvPr/>
        </p:nvPicPr>
        <p:blipFill>
          <a:blip r:embed="rId3"/>
          <a:stretch>
            <a:fillRect/>
          </a:stretch>
        </p:blipFill>
        <p:spPr>
          <a:xfrm rot="1344207">
            <a:off x="-6879132" y="-2913032"/>
            <a:ext cx="23102674" cy="12991069"/>
          </a:xfrm>
          <a:prstGeom prst="rect">
            <a:avLst/>
          </a:prstGeom>
          <a:ln w="12700">
            <a:miter lim="400000"/>
          </a:ln>
        </p:spPr>
      </p:pic>
      <p:pic>
        <p:nvPicPr>
          <p:cNvPr id="153" name="pngegg.png" descr="pngegg.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31961">
            <a:off x="919444" y="591089"/>
            <a:ext cx="1741365" cy="1303262"/>
          </a:xfrm>
          <a:prstGeom prst="rect">
            <a:avLst/>
          </a:prstGeom>
          <a:ln w="12700">
            <a:miter lim="400000"/>
          </a:ln>
        </p:spPr>
      </p:pic>
      <p:pic>
        <p:nvPicPr>
          <p:cNvPr id="154" name="pngegg.png" descr="pngegg.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83481" y="1348087"/>
            <a:ext cx="4566581" cy="3417695"/>
          </a:xfrm>
          <a:prstGeom prst="rect">
            <a:avLst/>
          </a:prstGeom>
          <a:ln w="12700">
            <a:miter lim="400000"/>
          </a:ln>
        </p:spPr>
      </p:pic>
      <p:pic>
        <p:nvPicPr>
          <p:cNvPr id="155" name="pngegg (4).png" descr="pngegg (4).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3264" y="-20802"/>
            <a:ext cx="3548615" cy="2581617"/>
          </a:xfrm>
          <a:prstGeom prst="rect">
            <a:avLst/>
          </a:prstGeom>
          <a:ln w="12700">
            <a:miter lim="400000"/>
          </a:ln>
        </p:spPr>
      </p:pic>
      <p:pic>
        <p:nvPicPr>
          <p:cNvPr id="156" name="pngegg (5).png" descr="pngegg (5).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05321" y="-176739"/>
            <a:ext cx="8043003" cy="6858001"/>
          </a:xfrm>
          <a:prstGeom prst="rect">
            <a:avLst/>
          </a:prstGeom>
          <a:ln w="12700">
            <a:miter lim="400000"/>
          </a:ln>
        </p:spPr>
      </p:pic>
      <p:sp>
        <p:nvSpPr>
          <p:cNvPr id="3" name="CasellaDiTesto 2">
            <a:extLst>
              <a:ext uri="{FF2B5EF4-FFF2-40B4-BE49-F238E27FC236}">
                <a16:creationId xmlns:a16="http://schemas.microsoft.com/office/drawing/2014/main" id="{CB63A04F-7B0F-1DD3-A19F-526FD08D29C5}"/>
              </a:ext>
            </a:extLst>
          </p:cNvPr>
          <p:cNvSpPr txBox="1"/>
          <p:nvPr/>
        </p:nvSpPr>
        <p:spPr>
          <a:xfrm>
            <a:off x="98611" y="5234712"/>
            <a:ext cx="11994777" cy="1384995"/>
          </a:xfrm>
          <a:prstGeom prst="rect">
            <a:avLst/>
          </a:prstGeom>
          <a:noFill/>
        </p:spPr>
        <p:txBody>
          <a:bodyPr wrap="square" rtlCol="0">
            <a:spAutoFit/>
          </a:bodyPr>
          <a:lstStyle/>
          <a:p>
            <a:pPr algn="ctr"/>
            <a:endParaRPr lang="it-IT" sz="3200" dirty="0">
              <a:solidFill>
                <a:srgbClr val="FFFF00"/>
              </a:solidFill>
              <a:latin typeface="Big Caslon Medium" panose="02000603090000020003" pitchFamily="2" charset="-79"/>
              <a:cs typeface="Big Caslon Medium" panose="02000603090000020003" pitchFamily="2" charset="-79"/>
            </a:endParaRPr>
          </a:p>
          <a:p>
            <a:pPr algn="ctr"/>
            <a:r>
              <a:rPr lang="it-IT" sz="2800" dirty="0">
                <a:latin typeface="Big Caslon Medium" panose="02000603090000020003" pitchFamily="2" charset="-79"/>
                <a:cs typeface="Big Caslon Medium" panose="02000603090000020003" pitchFamily="2" charset="-79"/>
              </a:rPr>
              <a:t>Lorenzo Natalucci, Philippe Laurent on </a:t>
            </a:r>
            <a:r>
              <a:rPr lang="it-IT" sz="2800" dirty="0" err="1">
                <a:latin typeface="Big Caslon Medium" panose="02000603090000020003" pitchFamily="2" charset="-79"/>
                <a:cs typeface="Big Caslon Medium" panose="02000603090000020003" pitchFamily="2" charset="-79"/>
              </a:rPr>
              <a:t>behalf</a:t>
            </a:r>
            <a:r>
              <a:rPr lang="it-IT" sz="2800" dirty="0">
                <a:latin typeface="Big Caslon Medium" panose="02000603090000020003" pitchFamily="2" charset="-79"/>
                <a:cs typeface="Big Caslon Medium" panose="02000603090000020003" pitchFamily="2" charset="-79"/>
              </a:rPr>
              <a:t> of the GRINTA Consortium</a:t>
            </a:r>
            <a:br>
              <a:rPr lang="it-IT" sz="2800" dirty="0">
                <a:latin typeface="Big Caslon Medium" panose="02000603090000020003" pitchFamily="2" charset="-79"/>
                <a:cs typeface="Big Caslon Medium" panose="02000603090000020003" pitchFamily="2" charset="-79"/>
              </a:rPr>
            </a:br>
            <a:r>
              <a:rPr lang="it-IT" sz="2400" dirty="0" err="1">
                <a:solidFill>
                  <a:schemeClr val="tx1">
                    <a:lumMod val="85000"/>
                  </a:schemeClr>
                </a:solidFill>
                <a:latin typeface="Big Caslon Medium" panose="02000603090000020003" pitchFamily="2" charset="-79"/>
                <a:cs typeface="Big Caslon Medium" panose="02000603090000020003" pitchFamily="2" charset="-79"/>
              </a:rPr>
              <a:t>Astroparticle</a:t>
            </a:r>
            <a:r>
              <a:rPr lang="it-IT" sz="2400" dirty="0">
                <a:solidFill>
                  <a:schemeClr val="tx1">
                    <a:lumMod val="85000"/>
                  </a:schemeClr>
                </a:solidFill>
                <a:latin typeface="Big Caslon Medium" panose="02000603090000020003" pitchFamily="2" charset="-79"/>
                <a:cs typeface="Big Caslon Medium" panose="02000603090000020003" pitchFamily="2" charset="-79"/>
              </a:rPr>
              <a:t> Symposium, Institut Pascal, Saclay, November 2022</a:t>
            </a:r>
          </a:p>
        </p:txBody>
      </p:sp>
      <p:sp>
        <p:nvSpPr>
          <p:cNvPr id="4" name="CasellaDiTesto 3">
            <a:extLst>
              <a:ext uri="{FF2B5EF4-FFF2-40B4-BE49-F238E27FC236}">
                <a16:creationId xmlns:a16="http://schemas.microsoft.com/office/drawing/2014/main" id="{46977522-75EB-2387-D152-C89A80217DA4}"/>
              </a:ext>
            </a:extLst>
          </p:cNvPr>
          <p:cNvSpPr txBox="1"/>
          <p:nvPr/>
        </p:nvSpPr>
        <p:spPr>
          <a:xfrm>
            <a:off x="1923068" y="4549501"/>
            <a:ext cx="9018816" cy="121571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0" i="0" u="none" strike="noStrike" kern="1200" cap="none" spc="0" normalizeH="0" baseline="0" noProof="0" dirty="0">
                <a:ln>
                  <a:noFill/>
                </a:ln>
                <a:solidFill>
                  <a:srgbClr val="FFFF00"/>
                </a:solidFill>
                <a:effectLst/>
                <a:uLnTx/>
                <a:uFillTx/>
                <a:latin typeface="Big Caslon Medium" panose="02000603090000020003" pitchFamily="2" charset="-79"/>
                <a:cs typeface="Big Caslon Medium" panose="02000603090000020003" pitchFamily="2" charset="-79"/>
              </a:rPr>
              <a:t>GRINTA</a:t>
            </a:r>
            <a:r>
              <a:rPr kumimoji="0" lang="it-IT" sz="3300" i="0" u="none" strike="noStrike" kern="1200" cap="none" spc="0" normalizeH="0" baseline="0" noProof="0" dirty="0">
                <a:ln>
                  <a:noFill/>
                </a:ln>
                <a:solidFill>
                  <a:schemeClr val="tx1">
                    <a:lumMod val="85000"/>
                  </a:schemeClr>
                </a:solidFill>
                <a:effectLst/>
                <a:uLnTx/>
                <a:uFillTx/>
                <a:latin typeface="Big Caslon Medium" panose="02000603090000020003" pitchFamily="2" charset="-79"/>
                <a:cs typeface="Big Caslon Medium" panose="02000603090000020003" pitchFamily="2" charset="-79"/>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it-IT" sz="3300" dirty="0">
                <a:solidFill>
                  <a:schemeClr val="tx1">
                    <a:lumMod val="85000"/>
                  </a:schemeClr>
                </a:solidFill>
                <a:latin typeface="Big Caslon Medium" panose="02000603090000020003" pitchFamily="2" charset="-79"/>
                <a:cs typeface="Big Caslon Medium" panose="02000603090000020003" pitchFamily="2" charset="-79"/>
              </a:rPr>
              <a:t>A</a:t>
            </a:r>
            <a:r>
              <a:rPr kumimoji="0" lang="it-IT" sz="3300" i="0" u="none" strike="noStrike" kern="1200" cap="none" spc="0" normalizeH="0" baseline="0" noProof="0" dirty="0" err="1">
                <a:ln>
                  <a:noFill/>
                </a:ln>
                <a:solidFill>
                  <a:schemeClr val="tx1">
                    <a:lumMod val="85000"/>
                  </a:schemeClr>
                </a:solidFill>
                <a:effectLst/>
                <a:uLnTx/>
                <a:uFillTx/>
                <a:latin typeface="Big Caslon Medium" panose="02000603090000020003" pitchFamily="2" charset="-79"/>
                <a:cs typeface="Big Caslon Medium" panose="02000603090000020003" pitchFamily="2" charset="-79"/>
              </a:rPr>
              <a:t>n</a:t>
            </a:r>
            <a:r>
              <a:rPr kumimoji="0" lang="it-IT" sz="3300" i="0" u="none" strike="noStrike" kern="1200" cap="none" spc="0" normalizeH="0" baseline="0" noProof="0" dirty="0">
                <a:ln>
                  <a:noFill/>
                </a:ln>
                <a:solidFill>
                  <a:schemeClr val="tx1">
                    <a:lumMod val="85000"/>
                  </a:schemeClr>
                </a:solidFill>
                <a:effectLst/>
                <a:uLnTx/>
                <a:uFillTx/>
                <a:latin typeface="Big Caslon Medium" panose="02000603090000020003" pitchFamily="2" charset="-79"/>
                <a:cs typeface="Big Caslon Medium" panose="02000603090000020003" pitchFamily="2" charset="-79"/>
              </a:rPr>
              <a:t> </a:t>
            </a:r>
            <a:r>
              <a:rPr kumimoji="0" lang="it-IT" sz="3300" i="0" u="none" strike="noStrike" kern="1200" cap="none" spc="0" normalizeH="0" baseline="0" noProof="0" dirty="0" err="1">
                <a:ln>
                  <a:noFill/>
                </a:ln>
                <a:solidFill>
                  <a:schemeClr val="tx1">
                    <a:lumMod val="85000"/>
                  </a:schemeClr>
                </a:solidFill>
                <a:effectLst/>
                <a:uLnTx/>
                <a:uFillTx/>
                <a:latin typeface="Big Caslon Medium" panose="02000603090000020003" pitchFamily="2" charset="-79"/>
                <a:cs typeface="Big Caslon Medium" panose="02000603090000020003" pitchFamily="2" charset="-79"/>
              </a:rPr>
              <a:t>explorer</a:t>
            </a:r>
            <a:r>
              <a:rPr kumimoji="0" lang="it-IT" sz="3300" i="0" u="none" strike="noStrike" kern="1200" cap="none" spc="0" normalizeH="0" baseline="0" noProof="0" dirty="0">
                <a:ln>
                  <a:noFill/>
                </a:ln>
                <a:solidFill>
                  <a:schemeClr val="tx1">
                    <a:lumMod val="85000"/>
                  </a:schemeClr>
                </a:solidFill>
                <a:effectLst/>
                <a:uLnTx/>
                <a:uFillTx/>
                <a:latin typeface="Big Caslon Medium" panose="02000603090000020003" pitchFamily="2" charset="-79"/>
                <a:cs typeface="Big Caslon Medium" panose="02000603090000020003" pitchFamily="2" charset="-79"/>
              </a:rPr>
              <a:t> of the </a:t>
            </a:r>
            <a:r>
              <a:rPr kumimoji="0" lang="it-IT" sz="3300" i="0" u="none" strike="noStrike" kern="1200" cap="none" spc="0" normalizeH="0" baseline="0" noProof="0" dirty="0" err="1">
                <a:ln>
                  <a:noFill/>
                </a:ln>
                <a:solidFill>
                  <a:schemeClr val="tx1">
                    <a:lumMod val="85000"/>
                  </a:schemeClr>
                </a:solidFill>
                <a:effectLst/>
                <a:uLnTx/>
                <a:uFillTx/>
                <a:latin typeface="Big Caslon Medium" panose="02000603090000020003" pitchFamily="2" charset="-79"/>
                <a:cs typeface="Big Caslon Medium" panose="02000603090000020003" pitchFamily="2" charset="-79"/>
              </a:rPr>
              <a:t>multimessenger</a:t>
            </a:r>
            <a:r>
              <a:rPr kumimoji="0" lang="it-IT" sz="3300" i="0" u="none" strike="noStrike" kern="1200" cap="none" spc="0" normalizeH="0" baseline="0" noProof="0" dirty="0">
                <a:ln>
                  <a:noFill/>
                </a:ln>
                <a:solidFill>
                  <a:schemeClr val="tx1">
                    <a:lumMod val="85000"/>
                  </a:schemeClr>
                </a:solidFill>
                <a:effectLst/>
                <a:uLnTx/>
                <a:uFillTx/>
                <a:latin typeface="Big Caslon Medium" panose="02000603090000020003" pitchFamily="2" charset="-79"/>
                <a:cs typeface="Big Caslon Medium" panose="02000603090000020003" pitchFamily="2" charset="-79"/>
              </a:rPr>
              <a:t> and </a:t>
            </a:r>
            <a:r>
              <a:rPr kumimoji="0" lang="it-IT" sz="3300" i="0" u="none" strike="noStrike" kern="1200" cap="none" spc="0" normalizeH="0" baseline="0" noProof="0" dirty="0" err="1">
                <a:ln>
                  <a:noFill/>
                </a:ln>
                <a:solidFill>
                  <a:schemeClr val="tx1">
                    <a:lumMod val="85000"/>
                  </a:schemeClr>
                </a:solidFill>
                <a:effectLst/>
                <a:uLnTx/>
                <a:uFillTx/>
                <a:latin typeface="Big Caslon Medium" panose="02000603090000020003" pitchFamily="2" charset="-79"/>
                <a:cs typeface="Big Caslon Medium" panose="02000603090000020003" pitchFamily="2" charset="-79"/>
              </a:rPr>
              <a:t>transient</a:t>
            </a:r>
            <a:r>
              <a:rPr kumimoji="0" lang="it-IT" sz="3300" i="0" u="none" strike="noStrike" kern="1200" cap="none" spc="0" normalizeH="0" baseline="0" noProof="0" dirty="0">
                <a:ln>
                  <a:noFill/>
                </a:ln>
                <a:solidFill>
                  <a:schemeClr val="tx1">
                    <a:lumMod val="85000"/>
                  </a:schemeClr>
                </a:solidFill>
                <a:effectLst/>
                <a:uLnTx/>
                <a:uFillTx/>
                <a:latin typeface="Big Caslon Medium" panose="02000603090000020003" pitchFamily="2" charset="-79"/>
                <a:cs typeface="Big Caslon Medium" panose="02000603090000020003" pitchFamily="2" charset="-79"/>
              </a:rPr>
              <a:t> </a:t>
            </a:r>
            <a:r>
              <a:rPr kumimoji="0" lang="it-IT" sz="3300" i="0" u="none" strike="noStrike" kern="1200" cap="none" spc="0" normalizeH="0" baseline="0" noProof="0" dirty="0" err="1">
                <a:ln>
                  <a:noFill/>
                </a:ln>
                <a:solidFill>
                  <a:schemeClr val="tx1">
                    <a:lumMod val="85000"/>
                  </a:schemeClr>
                </a:solidFill>
                <a:effectLst/>
                <a:uLnTx/>
                <a:uFillTx/>
                <a:latin typeface="Big Caslon Medium" panose="02000603090000020003" pitchFamily="2" charset="-79"/>
                <a:cs typeface="Big Caslon Medium" panose="02000603090000020003" pitchFamily="2" charset="-79"/>
              </a:rPr>
              <a:t>sky</a:t>
            </a:r>
            <a:endParaRPr lang="it-IT" dirty="0">
              <a:solidFill>
                <a:schemeClr val="tx1">
                  <a:lumMod val="85000"/>
                </a:schemeClr>
              </a:solidFill>
              <a:latin typeface="Big Caslon Medium" panose="02000603090000020003" pitchFamily="2" charset="-79"/>
              <a:cs typeface="Big Caslon Medium" panose="02000603090000020003" pitchFamily="2" charset="-79"/>
            </a:endParaRPr>
          </a:p>
        </p:txBody>
      </p:sp>
      <p:pic>
        <p:nvPicPr>
          <p:cNvPr id="152" name="GRINTA-Payload_geo.png" descr="GRINTA-Payload_geo.png"/>
          <p:cNvPicPr>
            <a:picLocks noChangeAspect="1"/>
          </p:cNvPicPr>
          <p:nvPr/>
        </p:nvPicPr>
        <p:blipFill>
          <a:blip r:embed="rId8" cstate="screen">
            <a:extLst>
              <a:ext uri="{28A0092B-C50C-407E-A947-70E740481C1C}">
                <a14:useLocalDpi xmlns:a14="http://schemas.microsoft.com/office/drawing/2010/main"/>
              </a:ext>
            </a:extLst>
          </a:blip>
          <a:srcRect l="1224" t="2330" r="1328" b="2344"/>
          <a:stretch>
            <a:fillRect/>
          </a:stretch>
        </p:blipFill>
        <p:spPr>
          <a:xfrm rot="7665645">
            <a:off x="3305689" y="611714"/>
            <a:ext cx="5198337" cy="3843628"/>
          </a:xfrm>
          <a:custGeom>
            <a:avLst/>
            <a:gdLst/>
            <a:ahLst/>
            <a:cxnLst>
              <a:cxn ang="0">
                <a:pos x="wd2" y="hd2"/>
              </a:cxn>
              <a:cxn ang="5400000">
                <a:pos x="wd2" y="hd2"/>
              </a:cxn>
              <a:cxn ang="10800000">
                <a:pos x="wd2" y="hd2"/>
              </a:cxn>
              <a:cxn ang="16200000">
                <a:pos x="wd2" y="hd2"/>
              </a:cxn>
            </a:cxnLst>
            <a:rect l="0" t="0" r="r" b="b"/>
            <a:pathLst>
              <a:path w="21547" h="21299" extrusionOk="0">
                <a:moveTo>
                  <a:pt x="12582" y="0"/>
                </a:moveTo>
                <a:cubicBezTo>
                  <a:pt x="12522" y="1"/>
                  <a:pt x="12286" y="324"/>
                  <a:pt x="12059" y="717"/>
                </a:cubicBezTo>
                <a:cubicBezTo>
                  <a:pt x="11656" y="1415"/>
                  <a:pt x="11626" y="1541"/>
                  <a:pt x="10793" y="5982"/>
                </a:cubicBezTo>
                <a:cubicBezTo>
                  <a:pt x="10448" y="7826"/>
                  <a:pt x="10132" y="9449"/>
                  <a:pt x="9972" y="10219"/>
                </a:cubicBezTo>
                <a:cubicBezTo>
                  <a:pt x="9972" y="10224"/>
                  <a:pt x="9970" y="10230"/>
                  <a:pt x="9970" y="10235"/>
                </a:cubicBezTo>
                <a:cubicBezTo>
                  <a:pt x="9965" y="10291"/>
                  <a:pt x="9954" y="10368"/>
                  <a:pt x="9939" y="10446"/>
                </a:cubicBezTo>
                <a:cubicBezTo>
                  <a:pt x="9919" y="10553"/>
                  <a:pt x="9903" y="10606"/>
                  <a:pt x="9870" y="10673"/>
                </a:cubicBezTo>
                <a:cubicBezTo>
                  <a:pt x="9868" y="10680"/>
                  <a:pt x="9865" y="10694"/>
                  <a:pt x="9865" y="10695"/>
                </a:cubicBezTo>
                <a:cubicBezTo>
                  <a:pt x="9823" y="10785"/>
                  <a:pt x="9845" y="10947"/>
                  <a:pt x="9912" y="11056"/>
                </a:cubicBezTo>
                <a:cubicBezTo>
                  <a:pt x="9936" y="11094"/>
                  <a:pt x="9951" y="11129"/>
                  <a:pt x="9961" y="11161"/>
                </a:cubicBezTo>
                <a:cubicBezTo>
                  <a:pt x="9963" y="11165"/>
                  <a:pt x="9964" y="11171"/>
                  <a:pt x="9963" y="11176"/>
                </a:cubicBezTo>
                <a:cubicBezTo>
                  <a:pt x="9980" y="11243"/>
                  <a:pt x="9966" y="11308"/>
                  <a:pt x="9919" y="11391"/>
                </a:cubicBezTo>
                <a:cubicBezTo>
                  <a:pt x="9914" y="11412"/>
                  <a:pt x="9911" y="11424"/>
                  <a:pt x="9907" y="11444"/>
                </a:cubicBezTo>
                <a:cubicBezTo>
                  <a:pt x="9905" y="11462"/>
                  <a:pt x="9902" y="11482"/>
                  <a:pt x="9902" y="11496"/>
                </a:cubicBezTo>
                <a:cubicBezTo>
                  <a:pt x="9902" y="11516"/>
                  <a:pt x="9905" y="11527"/>
                  <a:pt x="9907" y="11534"/>
                </a:cubicBezTo>
                <a:cubicBezTo>
                  <a:pt x="9908" y="11536"/>
                  <a:pt x="9909" y="11538"/>
                  <a:pt x="9910" y="11540"/>
                </a:cubicBezTo>
                <a:cubicBezTo>
                  <a:pt x="9915" y="11547"/>
                  <a:pt x="9914" y="11552"/>
                  <a:pt x="9916" y="11558"/>
                </a:cubicBezTo>
                <a:cubicBezTo>
                  <a:pt x="9919" y="11564"/>
                  <a:pt x="9924" y="11570"/>
                  <a:pt x="9923" y="11575"/>
                </a:cubicBezTo>
                <a:cubicBezTo>
                  <a:pt x="9923" y="11575"/>
                  <a:pt x="9921" y="11575"/>
                  <a:pt x="9921" y="11576"/>
                </a:cubicBezTo>
                <a:cubicBezTo>
                  <a:pt x="9920" y="11585"/>
                  <a:pt x="9916" y="11594"/>
                  <a:pt x="9907" y="11607"/>
                </a:cubicBezTo>
                <a:cubicBezTo>
                  <a:pt x="9892" y="11626"/>
                  <a:pt x="9877" y="11628"/>
                  <a:pt x="9856" y="11621"/>
                </a:cubicBezTo>
                <a:cubicBezTo>
                  <a:pt x="9847" y="11631"/>
                  <a:pt x="9836" y="11627"/>
                  <a:pt x="9821" y="11611"/>
                </a:cubicBezTo>
                <a:cubicBezTo>
                  <a:pt x="9779" y="11599"/>
                  <a:pt x="9752" y="11630"/>
                  <a:pt x="9728" y="11718"/>
                </a:cubicBezTo>
                <a:cubicBezTo>
                  <a:pt x="9722" y="11745"/>
                  <a:pt x="9716" y="11773"/>
                  <a:pt x="9710" y="11804"/>
                </a:cubicBezTo>
                <a:cubicBezTo>
                  <a:pt x="9707" y="11821"/>
                  <a:pt x="9705" y="11832"/>
                  <a:pt x="9703" y="11852"/>
                </a:cubicBezTo>
                <a:cubicBezTo>
                  <a:pt x="9695" y="11905"/>
                  <a:pt x="9692" y="11934"/>
                  <a:pt x="9702" y="11953"/>
                </a:cubicBezTo>
                <a:cubicBezTo>
                  <a:pt x="9705" y="11959"/>
                  <a:pt x="9711" y="11963"/>
                  <a:pt x="9716" y="11967"/>
                </a:cubicBezTo>
                <a:cubicBezTo>
                  <a:pt x="9716" y="11968"/>
                  <a:pt x="9716" y="11967"/>
                  <a:pt x="9717" y="11967"/>
                </a:cubicBezTo>
                <a:cubicBezTo>
                  <a:pt x="9732" y="11977"/>
                  <a:pt x="9739" y="11984"/>
                  <a:pt x="9768" y="11996"/>
                </a:cubicBezTo>
                <a:cubicBezTo>
                  <a:pt x="9809" y="12014"/>
                  <a:pt x="9834" y="12028"/>
                  <a:pt x="9853" y="12043"/>
                </a:cubicBezTo>
                <a:cubicBezTo>
                  <a:pt x="9862" y="12049"/>
                  <a:pt x="9883" y="12058"/>
                  <a:pt x="9886" y="12061"/>
                </a:cubicBezTo>
                <a:cubicBezTo>
                  <a:pt x="9898" y="12075"/>
                  <a:pt x="9889" y="12138"/>
                  <a:pt x="9874" y="12212"/>
                </a:cubicBezTo>
                <a:cubicBezTo>
                  <a:pt x="9871" y="12225"/>
                  <a:pt x="9872" y="12232"/>
                  <a:pt x="9869" y="12248"/>
                </a:cubicBezTo>
                <a:cubicBezTo>
                  <a:pt x="9849" y="12355"/>
                  <a:pt x="9823" y="12435"/>
                  <a:pt x="9787" y="12493"/>
                </a:cubicBezTo>
                <a:cubicBezTo>
                  <a:pt x="9778" y="12509"/>
                  <a:pt x="9771" y="12532"/>
                  <a:pt x="9763" y="12551"/>
                </a:cubicBezTo>
                <a:cubicBezTo>
                  <a:pt x="9749" y="12586"/>
                  <a:pt x="9735" y="12629"/>
                  <a:pt x="9722" y="12674"/>
                </a:cubicBezTo>
                <a:cubicBezTo>
                  <a:pt x="9713" y="12713"/>
                  <a:pt x="9703" y="12747"/>
                  <a:pt x="9693" y="12801"/>
                </a:cubicBezTo>
                <a:cubicBezTo>
                  <a:pt x="9673" y="12906"/>
                  <a:pt x="9665" y="12955"/>
                  <a:pt x="9660" y="13000"/>
                </a:cubicBezTo>
                <a:cubicBezTo>
                  <a:pt x="9658" y="13039"/>
                  <a:pt x="9657" y="13075"/>
                  <a:pt x="9661" y="13100"/>
                </a:cubicBezTo>
                <a:cubicBezTo>
                  <a:pt x="9665" y="13107"/>
                  <a:pt x="9669" y="13115"/>
                  <a:pt x="9675" y="13121"/>
                </a:cubicBezTo>
                <a:cubicBezTo>
                  <a:pt x="9676" y="13121"/>
                  <a:pt x="9676" y="13121"/>
                  <a:pt x="9676" y="13121"/>
                </a:cubicBezTo>
                <a:cubicBezTo>
                  <a:pt x="9706" y="13144"/>
                  <a:pt x="9704" y="13169"/>
                  <a:pt x="9670" y="13319"/>
                </a:cubicBezTo>
                <a:cubicBezTo>
                  <a:pt x="9665" y="13340"/>
                  <a:pt x="9660" y="13354"/>
                  <a:pt x="9655" y="13373"/>
                </a:cubicBezTo>
                <a:cubicBezTo>
                  <a:pt x="9636" y="13455"/>
                  <a:pt x="9615" y="13515"/>
                  <a:pt x="9589" y="13550"/>
                </a:cubicBezTo>
                <a:cubicBezTo>
                  <a:pt x="9583" y="13559"/>
                  <a:pt x="9575" y="13562"/>
                  <a:pt x="9569" y="13568"/>
                </a:cubicBezTo>
                <a:cubicBezTo>
                  <a:pt x="9562" y="13574"/>
                  <a:pt x="9556" y="13585"/>
                  <a:pt x="9548" y="13588"/>
                </a:cubicBezTo>
                <a:cubicBezTo>
                  <a:pt x="9529" y="13599"/>
                  <a:pt x="9509" y="13604"/>
                  <a:pt x="9485" y="13598"/>
                </a:cubicBezTo>
                <a:cubicBezTo>
                  <a:pt x="9469" y="13594"/>
                  <a:pt x="9456" y="13596"/>
                  <a:pt x="9444" y="13599"/>
                </a:cubicBezTo>
                <a:cubicBezTo>
                  <a:pt x="9438" y="13601"/>
                  <a:pt x="9431" y="13602"/>
                  <a:pt x="9425" y="13606"/>
                </a:cubicBezTo>
                <a:cubicBezTo>
                  <a:pt x="9424" y="13613"/>
                  <a:pt x="9423" y="13622"/>
                  <a:pt x="9423" y="13636"/>
                </a:cubicBezTo>
                <a:cubicBezTo>
                  <a:pt x="9423" y="13665"/>
                  <a:pt x="9419" y="13695"/>
                  <a:pt x="9414" y="13701"/>
                </a:cubicBezTo>
                <a:cubicBezTo>
                  <a:pt x="9408" y="13709"/>
                  <a:pt x="9377" y="13700"/>
                  <a:pt x="9346" y="13687"/>
                </a:cubicBezTo>
                <a:cubicBezTo>
                  <a:pt x="9329" y="13687"/>
                  <a:pt x="9317" y="13680"/>
                  <a:pt x="9309" y="13665"/>
                </a:cubicBezTo>
                <a:cubicBezTo>
                  <a:pt x="9304" y="13661"/>
                  <a:pt x="9293" y="13659"/>
                  <a:pt x="9290" y="13655"/>
                </a:cubicBezTo>
                <a:cubicBezTo>
                  <a:pt x="9283" y="13648"/>
                  <a:pt x="9290" y="13578"/>
                  <a:pt x="9304" y="13500"/>
                </a:cubicBezTo>
                <a:cubicBezTo>
                  <a:pt x="9317" y="13423"/>
                  <a:pt x="9331" y="13343"/>
                  <a:pt x="9334" y="13322"/>
                </a:cubicBezTo>
                <a:cubicBezTo>
                  <a:pt x="9337" y="13301"/>
                  <a:pt x="9367" y="13146"/>
                  <a:pt x="9399" y="12976"/>
                </a:cubicBezTo>
                <a:cubicBezTo>
                  <a:pt x="9432" y="12806"/>
                  <a:pt x="9461" y="12652"/>
                  <a:pt x="9464" y="12634"/>
                </a:cubicBezTo>
                <a:cubicBezTo>
                  <a:pt x="9470" y="12598"/>
                  <a:pt x="9498" y="12452"/>
                  <a:pt x="9521" y="12332"/>
                </a:cubicBezTo>
                <a:cubicBezTo>
                  <a:pt x="9558" y="12133"/>
                  <a:pt x="9606" y="11872"/>
                  <a:pt x="9610" y="11839"/>
                </a:cubicBezTo>
                <a:cubicBezTo>
                  <a:pt x="9611" y="11838"/>
                  <a:pt x="9610" y="11838"/>
                  <a:pt x="9610" y="11837"/>
                </a:cubicBezTo>
                <a:cubicBezTo>
                  <a:pt x="9613" y="11813"/>
                  <a:pt x="9612" y="11801"/>
                  <a:pt x="9612" y="11786"/>
                </a:cubicBezTo>
                <a:lnTo>
                  <a:pt x="8422" y="11238"/>
                </a:lnTo>
                <a:cubicBezTo>
                  <a:pt x="8215" y="11143"/>
                  <a:pt x="7757" y="10931"/>
                  <a:pt x="7437" y="10783"/>
                </a:cubicBezTo>
                <a:cubicBezTo>
                  <a:pt x="7426" y="10796"/>
                  <a:pt x="7416" y="10810"/>
                  <a:pt x="7408" y="10829"/>
                </a:cubicBezTo>
                <a:cubicBezTo>
                  <a:pt x="7404" y="10838"/>
                  <a:pt x="7401" y="10841"/>
                  <a:pt x="7397" y="10847"/>
                </a:cubicBezTo>
                <a:lnTo>
                  <a:pt x="7242" y="11664"/>
                </a:lnTo>
                <a:cubicBezTo>
                  <a:pt x="7153" y="12137"/>
                  <a:pt x="7071" y="12536"/>
                  <a:pt x="7061" y="12550"/>
                </a:cubicBezTo>
                <a:cubicBezTo>
                  <a:pt x="7009" y="12619"/>
                  <a:pt x="7024" y="12467"/>
                  <a:pt x="7120" y="11943"/>
                </a:cubicBezTo>
                <a:cubicBezTo>
                  <a:pt x="7176" y="11639"/>
                  <a:pt x="7224" y="11374"/>
                  <a:pt x="7227" y="11356"/>
                </a:cubicBezTo>
                <a:cubicBezTo>
                  <a:pt x="7230" y="11338"/>
                  <a:pt x="7255" y="11202"/>
                  <a:pt x="7283" y="11054"/>
                </a:cubicBezTo>
                <a:cubicBezTo>
                  <a:pt x="7310" y="10910"/>
                  <a:pt x="7328" y="10777"/>
                  <a:pt x="7325" y="10745"/>
                </a:cubicBezTo>
                <a:cubicBezTo>
                  <a:pt x="7322" y="10739"/>
                  <a:pt x="7320" y="10733"/>
                  <a:pt x="7317" y="10728"/>
                </a:cubicBezTo>
                <a:cubicBezTo>
                  <a:pt x="6627" y="10409"/>
                  <a:pt x="5958" y="10100"/>
                  <a:pt x="5257" y="9775"/>
                </a:cubicBezTo>
                <a:cubicBezTo>
                  <a:pt x="5223" y="9759"/>
                  <a:pt x="5205" y="9751"/>
                  <a:pt x="5171" y="9735"/>
                </a:cubicBezTo>
                <a:cubicBezTo>
                  <a:pt x="5158" y="9744"/>
                  <a:pt x="5146" y="9759"/>
                  <a:pt x="5137" y="9780"/>
                </a:cubicBezTo>
                <a:cubicBezTo>
                  <a:pt x="5110" y="9851"/>
                  <a:pt x="5074" y="10033"/>
                  <a:pt x="4969" y="10599"/>
                </a:cubicBezTo>
                <a:cubicBezTo>
                  <a:pt x="4884" y="11057"/>
                  <a:pt x="4808" y="11443"/>
                  <a:pt x="4799" y="11458"/>
                </a:cubicBezTo>
                <a:cubicBezTo>
                  <a:pt x="4787" y="11478"/>
                  <a:pt x="4776" y="11480"/>
                  <a:pt x="4762" y="11464"/>
                </a:cubicBezTo>
                <a:cubicBezTo>
                  <a:pt x="4746" y="11446"/>
                  <a:pt x="4750" y="11400"/>
                  <a:pt x="4781" y="11242"/>
                </a:cubicBezTo>
                <a:cubicBezTo>
                  <a:pt x="4802" y="11132"/>
                  <a:pt x="4823" y="11021"/>
                  <a:pt x="4827" y="10998"/>
                </a:cubicBezTo>
                <a:cubicBezTo>
                  <a:pt x="4841" y="10907"/>
                  <a:pt x="4850" y="10861"/>
                  <a:pt x="4899" y="10604"/>
                </a:cubicBezTo>
                <a:cubicBezTo>
                  <a:pt x="4927" y="10459"/>
                  <a:pt x="4953" y="10322"/>
                  <a:pt x="4957" y="10300"/>
                </a:cubicBezTo>
                <a:cubicBezTo>
                  <a:pt x="4960" y="10279"/>
                  <a:pt x="4985" y="10143"/>
                  <a:pt x="5013" y="9997"/>
                </a:cubicBezTo>
                <a:cubicBezTo>
                  <a:pt x="5037" y="9867"/>
                  <a:pt x="5046" y="9812"/>
                  <a:pt x="5051" y="9764"/>
                </a:cubicBezTo>
                <a:cubicBezTo>
                  <a:pt x="5052" y="9729"/>
                  <a:pt x="5051" y="9699"/>
                  <a:pt x="5045" y="9677"/>
                </a:cubicBezTo>
                <a:cubicBezTo>
                  <a:pt x="4175" y="9274"/>
                  <a:pt x="3467" y="8947"/>
                  <a:pt x="2893" y="8684"/>
                </a:cubicBezTo>
                <a:cubicBezTo>
                  <a:pt x="2888" y="8688"/>
                  <a:pt x="2882" y="8691"/>
                  <a:pt x="2880" y="8697"/>
                </a:cubicBezTo>
                <a:cubicBezTo>
                  <a:pt x="2879" y="8700"/>
                  <a:pt x="2877" y="8699"/>
                  <a:pt x="2876" y="8702"/>
                </a:cubicBezTo>
                <a:cubicBezTo>
                  <a:pt x="2845" y="8753"/>
                  <a:pt x="2813" y="8904"/>
                  <a:pt x="2688" y="9578"/>
                </a:cubicBezTo>
                <a:cubicBezTo>
                  <a:pt x="2601" y="10049"/>
                  <a:pt x="2526" y="10443"/>
                  <a:pt x="2522" y="10452"/>
                </a:cubicBezTo>
                <a:cubicBezTo>
                  <a:pt x="2506" y="10489"/>
                  <a:pt x="2468" y="10415"/>
                  <a:pt x="2475" y="10361"/>
                </a:cubicBezTo>
                <a:cubicBezTo>
                  <a:pt x="2479" y="10330"/>
                  <a:pt x="2553" y="9931"/>
                  <a:pt x="2639" y="9473"/>
                </a:cubicBezTo>
                <a:cubicBezTo>
                  <a:pt x="2753" y="8864"/>
                  <a:pt x="2781" y="8695"/>
                  <a:pt x="2777" y="8631"/>
                </a:cubicBezTo>
                <a:cubicBezTo>
                  <a:pt x="1267" y="7941"/>
                  <a:pt x="690" y="7694"/>
                  <a:pt x="669" y="7728"/>
                </a:cubicBezTo>
                <a:cubicBezTo>
                  <a:pt x="575" y="7882"/>
                  <a:pt x="-53" y="11581"/>
                  <a:pt x="3" y="11647"/>
                </a:cubicBezTo>
                <a:cubicBezTo>
                  <a:pt x="47" y="11699"/>
                  <a:pt x="1024" y="12166"/>
                  <a:pt x="2020" y="12627"/>
                </a:cubicBezTo>
                <a:cubicBezTo>
                  <a:pt x="2034" y="12606"/>
                  <a:pt x="2049" y="12561"/>
                  <a:pt x="2064" y="12510"/>
                </a:cubicBezTo>
                <a:cubicBezTo>
                  <a:pt x="2085" y="12418"/>
                  <a:pt x="2139" y="12147"/>
                  <a:pt x="2211" y="11756"/>
                </a:cubicBezTo>
                <a:cubicBezTo>
                  <a:pt x="2292" y="11315"/>
                  <a:pt x="2369" y="10940"/>
                  <a:pt x="2381" y="10923"/>
                </a:cubicBezTo>
                <a:cubicBezTo>
                  <a:pt x="2397" y="10901"/>
                  <a:pt x="2409" y="10898"/>
                  <a:pt x="2421" y="10914"/>
                </a:cubicBezTo>
                <a:cubicBezTo>
                  <a:pt x="2436" y="10934"/>
                  <a:pt x="2391" y="11209"/>
                  <a:pt x="2265" y="11865"/>
                </a:cubicBezTo>
                <a:cubicBezTo>
                  <a:pt x="2261" y="11889"/>
                  <a:pt x="2224" y="12084"/>
                  <a:pt x="2184" y="12297"/>
                </a:cubicBezTo>
                <a:lnTo>
                  <a:pt x="2156" y="12444"/>
                </a:lnTo>
                <a:cubicBezTo>
                  <a:pt x="2154" y="12493"/>
                  <a:pt x="2155" y="12519"/>
                  <a:pt x="2150" y="12604"/>
                </a:cubicBezTo>
                <a:lnTo>
                  <a:pt x="2146" y="12684"/>
                </a:lnTo>
                <a:cubicBezTo>
                  <a:pt x="3066" y="13109"/>
                  <a:pt x="3977" y="13517"/>
                  <a:pt x="4132" y="13560"/>
                </a:cubicBezTo>
                <a:cubicBezTo>
                  <a:pt x="4194" y="13577"/>
                  <a:pt x="4260" y="13602"/>
                  <a:pt x="4319" y="13629"/>
                </a:cubicBezTo>
                <a:cubicBezTo>
                  <a:pt x="4362" y="13466"/>
                  <a:pt x="4535" y="12595"/>
                  <a:pt x="4569" y="12363"/>
                </a:cubicBezTo>
                <a:cubicBezTo>
                  <a:pt x="4594" y="12199"/>
                  <a:pt x="4650" y="11946"/>
                  <a:pt x="4668" y="11920"/>
                </a:cubicBezTo>
                <a:cubicBezTo>
                  <a:pt x="4729" y="11831"/>
                  <a:pt x="4712" y="11972"/>
                  <a:pt x="4559" y="12797"/>
                </a:cubicBezTo>
                <a:cubicBezTo>
                  <a:pt x="4476" y="13248"/>
                  <a:pt x="4415" y="13604"/>
                  <a:pt x="4407" y="13673"/>
                </a:cubicBezTo>
                <a:cubicBezTo>
                  <a:pt x="4435" y="13689"/>
                  <a:pt x="4460" y="13705"/>
                  <a:pt x="4475" y="13719"/>
                </a:cubicBezTo>
                <a:cubicBezTo>
                  <a:pt x="4528" y="13770"/>
                  <a:pt x="5012" y="14006"/>
                  <a:pt x="5550" y="14243"/>
                </a:cubicBezTo>
                <a:cubicBezTo>
                  <a:pt x="5957" y="14421"/>
                  <a:pt x="6327" y="14593"/>
                  <a:pt x="6580" y="14716"/>
                </a:cubicBezTo>
                <a:cubicBezTo>
                  <a:pt x="6605" y="14658"/>
                  <a:pt x="6665" y="14376"/>
                  <a:pt x="6765" y="13842"/>
                </a:cubicBezTo>
                <a:cubicBezTo>
                  <a:pt x="6851" y="13384"/>
                  <a:pt x="6929" y="13012"/>
                  <a:pt x="6940" y="13008"/>
                </a:cubicBezTo>
                <a:cubicBezTo>
                  <a:pt x="6950" y="13003"/>
                  <a:pt x="6963" y="13014"/>
                  <a:pt x="6969" y="13033"/>
                </a:cubicBezTo>
                <a:cubicBezTo>
                  <a:pt x="6974" y="13052"/>
                  <a:pt x="6907" y="13453"/>
                  <a:pt x="6820" y="13924"/>
                </a:cubicBezTo>
                <a:cubicBezTo>
                  <a:pt x="6718" y="14470"/>
                  <a:pt x="6683" y="14673"/>
                  <a:pt x="6677" y="14763"/>
                </a:cubicBezTo>
                <a:cubicBezTo>
                  <a:pt x="6719" y="14784"/>
                  <a:pt x="6798" y="14821"/>
                  <a:pt x="6822" y="14834"/>
                </a:cubicBezTo>
                <a:cubicBezTo>
                  <a:pt x="7515" y="15218"/>
                  <a:pt x="8747" y="15701"/>
                  <a:pt x="8873" y="15637"/>
                </a:cubicBezTo>
                <a:cubicBezTo>
                  <a:pt x="8882" y="15632"/>
                  <a:pt x="8891" y="15632"/>
                  <a:pt x="8901" y="15628"/>
                </a:cubicBezTo>
                <a:cubicBezTo>
                  <a:pt x="8934" y="15470"/>
                  <a:pt x="9014" y="15039"/>
                  <a:pt x="9099" y="14584"/>
                </a:cubicBezTo>
                <a:cubicBezTo>
                  <a:pt x="9103" y="14565"/>
                  <a:pt x="9104" y="14556"/>
                  <a:pt x="9108" y="14536"/>
                </a:cubicBezTo>
                <a:cubicBezTo>
                  <a:pt x="9122" y="14462"/>
                  <a:pt x="9136" y="14386"/>
                  <a:pt x="9139" y="14368"/>
                </a:cubicBezTo>
                <a:cubicBezTo>
                  <a:pt x="9187" y="14095"/>
                  <a:pt x="9208" y="13990"/>
                  <a:pt x="9227" y="13945"/>
                </a:cubicBezTo>
                <a:cubicBezTo>
                  <a:pt x="9230" y="13934"/>
                  <a:pt x="9235" y="13904"/>
                  <a:pt x="9237" y="13902"/>
                </a:cubicBezTo>
                <a:cubicBezTo>
                  <a:pt x="9240" y="13897"/>
                  <a:pt x="9245" y="13894"/>
                  <a:pt x="9250" y="13893"/>
                </a:cubicBezTo>
                <a:cubicBezTo>
                  <a:pt x="9261" y="13891"/>
                  <a:pt x="9274" y="13899"/>
                  <a:pt x="9287" y="13910"/>
                </a:cubicBezTo>
                <a:cubicBezTo>
                  <a:pt x="9332" y="13921"/>
                  <a:pt x="9351" y="13953"/>
                  <a:pt x="9351" y="14027"/>
                </a:cubicBezTo>
                <a:cubicBezTo>
                  <a:pt x="9351" y="14052"/>
                  <a:pt x="9353" y="14070"/>
                  <a:pt x="9359" y="14084"/>
                </a:cubicBezTo>
                <a:cubicBezTo>
                  <a:pt x="9360" y="14087"/>
                  <a:pt x="9362" y="14090"/>
                  <a:pt x="9364" y="14093"/>
                </a:cubicBezTo>
                <a:cubicBezTo>
                  <a:pt x="9371" y="14105"/>
                  <a:pt x="9379" y="14116"/>
                  <a:pt x="9395" y="14126"/>
                </a:cubicBezTo>
                <a:cubicBezTo>
                  <a:pt x="9425" y="14145"/>
                  <a:pt x="9438" y="14167"/>
                  <a:pt x="9433" y="14191"/>
                </a:cubicBezTo>
                <a:cubicBezTo>
                  <a:pt x="9430" y="14202"/>
                  <a:pt x="9423" y="14236"/>
                  <a:pt x="9417" y="14263"/>
                </a:cubicBezTo>
                <a:cubicBezTo>
                  <a:pt x="9416" y="14273"/>
                  <a:pt x="9416" y="14280"/>
                  <a:pt x="9415" y="14292"/>
                </a:cubicBezTo>
                <a:cubicBezTo>
                  <a:pt x="9406" y="14361"/>
                  <a:pt x="9411" y="14429"/>
                  <a:pt x="9424" y="14454"/>
                </a:cubicBezTo>
                <a:lnTo>
                  <a:pt x="9452" y="14479"/>
                </a:lnTo>
                <a:lnTo>
                  <a:pt x="9421" y="14641"/>
                </a:lnTo>
                <a:lnTo>
                  <a:pt x="9420" y="14645"/>
                </a:lnTo>
                <a:cubicBezTo>
                  <a:pt x="9420" y="14646"/>
                  <a:pt x="9421" y="14646"/>
                  <a:pt x="9420" y="14647"/>
                </a:cubicBezTo>
                <a:cubicBezTo>
                  <a:pt x="9420" y="14648"/>
                  <a:pt x="9421" y="14648"/>
                  <a:pt x="9420" y="14648"/>
                </a:cubicBezTo>
                <a:cubicBezTo>
                  <a:pt x="9414" y="14683"/>
                  <a:pt x="9403" y="14720"/>
                  <a:pt x="9393" y="14755"/>
                </a:cubicBezTo>
                <a:cubicBezTo>
                  <a:pt x="9390" y="14763"/>
                  <a:pt x="9389" y="14771"/>
                  <a:pt x="9386" y="14779"/>
                </a:cubicBezTo>
                <a:cubicBezTo>
                  <a:pt x="9373" y="14819"/>
                  <a:pt x="9359" y="14853"/>
                  <a:pt x="9344" y="14881"/>
                </a:cubicBezTo>
                <a:cubicBezTo>
                  <a:pt x="9342" y="14884"/>
                  <a:pt x="9341" y="14889"/>
                  <a:pt x="9340" y="14891"/>
                </a:cubicBezTo>
                <a:cubicBezTo>
                  <a:pt x="9311" y="14943"/>
                  <a:pt x="9274" y="15055"/>
                  <a:pt x="9258" y="15139"/>
                </a:cubicBezTo>
                <a:cubicBezTo>
                  <a:pt x="9250" y="15181"/>
                  <a:pt x="9244" y="15212"/>
                  <a:pt x="9237" y="15240"/>
                </a:cubicBezTo>
                <a:cubicBezTo>
                  <a:pt x="9236" y="15246"/>
                  <a:pt x="9234" y="15248"/>
                  <a:pt x="9233" y="15254"/>
                </a:cubicBezTo>
                <a:cubicBezTo>
                  <a:pt x="9227" y="15279"/>
                  <a:pt x="9221" y="15297"/>
                  <a:pt x="9215" y="15311"/>
                </a:cubicBezTo>
                <a:cubicBezTo>
                  <a:pt x="9214" y="15313"/>
                  <a:pt x="9214" y="15315"/>
                  <a:pt x="9213" y="15317"/>
                </a:cubicBezTo>
                <a:cubicBezTo>
                  <a:pt x="9213" y="15317"/>
                  <a:pt x="9212" y="15318"/>
                  <a:pt x="9212" y="15318"/>
                </a:cubicBezTo>
                <a:cubicBezTo>
                  <a:pt x="9195" y="15356"/>
                  <a:pt x="9174" y="15361"/>
                  <a:pt x="9132" y="15352"/>
                </a:cubicBezTo>
                <a:cubicBezTo>
                  <a:pt x="9107" y="15347"/>
                  <a:pt x="9093" y="15346"/>
                  <a:pt x="9082" y="15351"/>
                </a:cubicBezTo>
                <a:cubicBezTo>
                  <a:pt x="9080" y="15352"/>
                  <a:pt x="9078" y="15352"/>
                  <a:pt x="9076" y="15353"/>
                </a:cubicBezTo>
                <a:cubicBezTo>
                  <a:pt x="9065" y="15362"/>
                  <a:pt x="9057" y="15379"/>
                  <a:pt x="9046" y="15411"/>
                </a:cubicBezTo>
                <a:cubicBezTo>
                  <a:pt x="9035" y="15442"/>
                  <a:pt x="9032" y="15467"/>
                  <a:pt x="9024" y="15496"/>
                </a:cubicBezTo>
                <a:cubicBezTo>
                  <a:pt x="9015" y="15545"/>
                  <a:pt x="9008" y="15586"/>
                  <a:pt x="9008" y="15615"/>
                </a:cubicBezTo>
                <a:cubicBezTo>
                  <a:pt x="9065" y="15630"/>
                  <a:pt x="9107" y="15681"/>
                  <a:pt x="9131" y="15756"/>
                </a:cubicBezTo>
                <a:cubicBezTo>
                  <a:pt x="9141" y="15761"/>
                  <a:pt x="9148" y="15767"/>
                  <a:pt x="9154" y="15773"/>
                </a:cubicBezTo>
                <a:cubicBezTo>
                  <a:pt x="9173" y="15784"/>
                  <a:pt x="9186" y="15794"/>
                  <a:pt x="9189" y="15801"/>
                </a:cubicBezTo>
                <a:cubicBezTo>
                  <a:pt x="9195" y="15812"/>
                  <a:pt x="9185" y="15895"/>
                  <a:pt x="9170" y="15984"/>
                </a:cubicBezTo>
                <a:cubicBezTo>
                  <a:pt x="9157" y="16054"/>
                  <a:pt x="9143" y="16104"/>
                  <a:pt x="9127" y="16148"/>
                </a:cubicBezTo>
                <a:cubicBezTo>
                  <a:pt x="9114" y="16210"/>
                  <a:pt x="9097" y="16272"/>
                  <a:pt x="9072" y="16338"/>
                </a:cubicBezTo>
                <a:cubicBezTo>
                  <a:pt x="8984" y="16566"/>
                  <a:pt x="8926" y="16761"/>
                  <a:pt x="8943" y="16773"/>
                </a:cubicBezTo>
                <a:cubicBezTo>
                  <a:pt x="9006" y="16814"/>
                  <a:pt x="9296" y="17061"/>
                  <a:pt x="9693" y="17414"/>
                </a:cubicBezTo>
                <a:cubicBezTo>
                  <a:pt x="9998" y="17685"/>
                  <a:pt x="10281" y="17801"/>
                  <a:pt x="10844" y="17881"/>
                </a:cubicBezTo>
                <a:cubicBezTo>
                  <a:pt x="11539" y="17981"/>
                  <a:pt x="11615" y="17966"/>
                  <a:pt x="11934" y="17677"/>
                </a:cubicBezTo>
                <a:lnTo>
                  <a:pt x="12115" y="17513"/>
                </a:lnTo>
                <a:cubicBezTo>
                  <a:pt x="12115" y="17512"/>
                  <a:pt x="12116" y="17511"/>
                  <a:pt x="12116" y="17511"/>
                </a:cubicBezTo>
                <a:cubicBezTo>
                  <a:pt x="12116" y="17510"/>
                  <a:pt x="12116" y="17509"/>
                  <a:pt x="12116" y="17508"/>
                </a:cubicBezTo>
                <a:cubicBezTo>
                  <a:pt x="12116" y="17467"/>
                  <a:pt x="12126" y="17442"/>
                  <a:pt x="12145" y="17429"/>
                </a:cubicBezTo>
                <a:cubicBezTo>
                  <a:pt x="12146" y="17428"/>
                  <a:pt x="12148" y="17428"/>
                  <a:pt x="12149" y="17427"/>
                </a:cubicBezTo>
                <a:cubicBezTo>
                  <a:pt x="12165" y="17394"/>
                  <a:pt x="12185" y="17391"/>
                  <a:pt x="12228" y="17411"/>
                </a:cubicBezTo>
                <a:lnTo>
                  <a:pt x="12277" y="17367"/>
                </a:lnTo>
                <a:lnTo>
                  <a:pt x="13267" y="17825"/>
                </a:lnTo>
                <a:cubicBezTo>
                  <a:pt x="13425" y="17898"/>
                  <a:pt x="13836" y="18089"/>
                  <a:pt x="14094" y="18209"/>
                </a:cubicBezTo>
                <a:cubicBezTo>
                  <a:pt x="14095" y="18207"/>
                  <a:pt x="14095" y="18207"/>
                  <a:pt x="14097" y="18206"/>
                </a:cubicBezTo>
                <a:cubicBezTo>
                  <a:pt x="14100" y="18201"/>
                  <a:pt x="14102" y="18200"/>
                  <a:pt x="14106" y="18197"/>
                </a:cubicBezTo>
                <a:cubicBezTo>
                  <a:pt x="14131" y="18146"/>
                  <a:pt x="14154" y="18073"/>
                  <a:pt x="14164" y="17998"/>
                </a:cubicBezTo>
                <a:cubicBezTo>
                  <a:pt x="14188" y="17816"/>
                  <a:pt x="14435" y="16524"/>
                  <a:pt x="14449" y="16504"/>
                </a:cubicBezTo>
                <a:cubicBezTo>
                  <a:pt x="14459" y="16491"/>
                  <a:pt x="14471" y="16492"/>
                  <a:pt x="14483" y="16508"/>
                </a:cubicBezTo>
                <a:cubicBezTo>
                  <a:pt x="14497" y="16526"/>
                  <a:pt x="14461" y="16750"/>
                  <a:pt x="14338" y="17405"/>
                </a:cubicBezTo>
                <a:cubicBezTo>
                  <a:pt x="14244" y="17907"/>
                  <a:pt x="14201" y="18140"/>
                  <a:pt x="14197" y="18256"/>
                </a:cubicBezTo>
                <a:cubicBezTo>
                  <a:pt x="14814" y="18543"/>
                  <a:pt x="15428" y="18828"/>
                  <a:pt x="16117" y="19149"/>
                </a:cubicBezTo>
                <a:cubicBezTo>
                  <a:pt x="16207" y="19191"/>
                  <a:pt x="16281" y="19225"/>
                  <a:pt x="16373" y="19268"/>
                </a:cubicBezTo>
                <a:cubicBezTo>
                  <a:pt x="16381" y="19255"/>
                  <a:pt x="16388" y="19243"/>
                  <a:pt x="16394" y="19227"/>
                </a:cubicBezTo>
                <a:cubicBezTo>
                  <a:pt x="16394" y="19226"/>
                  <a:pt x="16394" y="19225"/>
                  <a:pt x="16395" y="19224"/>
                </a:cubicBezTo>
                <a:cubicBezTo>
                  <a:pt x="16398" y="19206"/>
                  <a:pt x="16402" y="19196"/>
                  <a:pt x="16406" y="19184"/>
                </a:cubicBezTo>
                <a:cubicBezTo>
                  <a:pt x="16408" y="19175"/>
                  <a:pt x="16410" y="19171"/>
                  <a:pt x="16412" y="19164"/>
                </a:cubicBezTo>
                <a:cubicBezTo>
                  <a:pt x="16423" y="19108"/>
                  <a:pt x="16490" y="18749"/>
                  <a:pt x="16566" y="18334"/>
                </a:cubicBezTo>
                <a:cubicBezTo>
                  <a:pt x="16643" y="17911"/>
                  <a:pt x="16716" y="17550"/>
                  <a:pt x="16728" y="17533"/>
                </a:cubicBezTo>
                <a:cubicBezTo>
                  <a:pt x="16743" y="17511"/>
                  <a:pt x="16755" y="17508"/>
                  <a:pt x="16767" y="17524"/>
                </a:cubicBezTo>
                <a:cubicBezTo>
                  <a:pt x="16779" y="17540"/>
                  <a:pt x="16734" y="17814"/>
                  <a:pt x="16618" y="18431"/>
                </a:cubicBezTo>
                <a:cubicBezTo>
                  <a:pt x="16521" y="18951"/>
                  <a:pt x="16479" y="19194"/>
                  <a:pt x="16471" y="19313"/>
                </a:cubicBezTo>
                <a:cubicBezTo>
                  <a:pt x="17271" y="19685"/>
                  <a:pt x="18073" y="20058"/>
                  <a:pt x="18646" y="20323"/>
                </a:cubicBezTo>
                <a:cubicBezTo>
                  <a:pt x="18671" y="20276"/>
                  <a:pt x="18694" y="20173"/>
                  <a:pt x="18755" y="19849"/>
                </a:cubicBezTo>
                <a:cubicBezTo>
                  <a:pt x="18802" y="19594"/>
                  <a:pt x="18845" y="19360"/>
                  <a:pt x="18850" y="19330"/>
                </a:cubicBezTo>
                <a:cubicBezTo>
                  <a:pt x="18855" y="19301"/>
                  <a:pt x="18886" y="19131"/>
                  <a:pt x="18920" y="18952"/>
                </a:cubicBezTo>
                <a:cubicBezTo>
                  <a:pt x="18973" y="18673"/>
                  <a:pt x="18986" y="18627"/>
                  <a:pt x="19013" y="18627"/>
                </a:cubicBezTo>
                <a:cubicBezTo>
                  <a:pt x="19034" y="18627"/>
                  <a:pt x="19044" y="18640"/>
                  <a:pt x="19042" y="18670"/>
                </a:cubicBezTo>
                <a:cubicBezTo>
                  <a:pt x="19040" y="18693"/>
                  <a:pt x="18967" y="19093"/>
                  <a:pt x="18881" y="19556"/>
                </a:cubicBezTo>
                <a:lnTo>
                  <a:pt x="18731" y="20363"/>
                </a:lnTo>
                <a:cubicBezTo>
                  <a:pt x="18815" y="20402"/>
                  <a:pt x="18987" y="20483"/>
                  <a:pt x="19052" y="20513"/>
                </a:cubicBezTo>
                <a:cubicBezTo>
                  <a:pt x="19644" y="20787"/>
                  <a:pt x="20239" y="21072"/>
                  <a:pt x="20373" y="21147"/>
                </a:cubicBezTo>
                <a:cubicBezTo>
                  <a:pt x="20879" y="21429"/>
                  <a:pt x="20807" y="21599"/>
                  <a:pt x="21297" y="18991"/>
                </a:cubicBezTo>
                <a:cubicBezTo>
                  <a:pt x="21434" y="18259"/>
                  <a:pt x="21547" y="17582"/>
                  <a:pt x="21547" y="17486"/>
                </a:cubicBezTo>
                <a:cubicBezTo>
                  <a:pt x="21547" y="17356"/>
                  <a:pt x="19968" y="16514"/>
                  <a:pt x="19492" y="16391"/>
                </a:cubicBezTo>
                <a:cubicBezTo>
                  <a:pt x="19492" y="16391"/>
                  <a:pt x="19492" y="16390"/>
                  <a:pt x="19492" y="16390"/>
                </a:cubicBezTo>
                <a:cubicBezTo>
                  <a:pt x="19458" y="16447"/>
                  <a:pt x="19425" y="16619"/>
                  <a:pt x="19335" y="17098"/>
                </a:cubicBezTo>
                <a:cubicBezTo>
                  <a:pt x="19303" y="17271"/>
                  <a:pt x="19274" y="17428"/>
                  <a:pt x="19271" y="17446"/>
                </a:cubicBezTo>
                <a:cubicBezTo>
                  <a:pt x="19243" y="17623"/>
                  <a:pt x="19142" y="18132"/>
                  <a:pt x="19132" y="18147"/>
                </a:cubicBezTo>
                <a:cubicBezTo>
                  <a:pt x="19125" y="18158"/>
                  <a:pt x="19109" y="18162"/>
                  <a:pt x="19096" y="18155"/>
                </a:cubicBezTo>
                <a:cubicBezTo>
                  <a:pt x="19076" y="18145"/>
                  <a:pt x="19102" y="17984"/>
                  <a:pt x="19240" y="17247"/>
                </a:cubicBezTo>
                <a:lnTo>
                  <a:pt x="19395" y="16418"/>
                </a:lnTo>
                <a:cubicBezTo>
                  <a:pt x="19394" y="16406"/>
                  <a:pt x="19392" y="16398"/>
                  <a:pt x="19392" y="16385"/>
                </a:cubicBezTo>
                <a:cubicBezTo>
                  <a:pt x="19392" y="16378"/>
                  <a:pt x="19391" y="16373"/>
                  <a:pt x="19391" y="16367"/>
                </a:cubicBezTo>
                <a:cubicBezTo>
                  <a:pt x="19391" y="16357"/>
                  <a:pt x="19387" y="16348"/>
                  <a:pt x="19385" y="16338"/>
                </a:cubicBezTo>
                <a:cubicBezTo>
                  <a:pt x="19353" y="16323"/>
                  <a:pt x="19334" y="16315"/>
                  <a:pt x="19297" y="16294"/>
                </a:cubicBezTo>
                <a:cubicBezTo>
                  <a:pt x="19051" y="16155"/>
                  <a:pt x="17396" y="15390"/>
                  <a:pt x="17291" y="15369"/>
                </a:cubicBezTo>
                <a:cubicBezTo>
                  <a:pt x="17275" y="15365"/>
                  <a:pt x="17253" y="15355"/>
                  <a:pt x="17232" y="15345"/>
                </a:cubicBezTo>
                <a:cubicBezTo>
                  <a:pt x="17231" y="15346"/>
                  <a:pt x="17229" y="15346"/>
                  <a:pt x="17228" y="15347"/>
                </a:cubicBezTo>
                <a:cubicBezTo>
                  <a:pt x="17226" y="15347"/>
                  <a:pt x="17224" y="15346"/>
                  <a:pt x="17222" y="15347"/>
                </a:cubicBezTo>
                <a:cubicBezTo>
                  <a:pt x="17208" y="15364"/>
                  <a:pt x="17194" y="15385"/>
                  <a:pt x="17185" y="15411"/>
                </a:cubicBezTo>
                <a:cubicBezTo>
                  <a:pt x="17173" y="15458"/>
                  <a:pt x="17106" y="15804"/>
                  <a:pt x="17026" y="16238"/>
                </a:cubicBezTo>
                <a:cubicBezTo>
                  <a:pt x="16882" y="17031"/>
                  <a:pt x="16858" y="17124"/>
                  <a:pt x="16817" y="17063"/>
                </a:cubicBezTo>
                <a:cubicBezTo>
                  <a:pt x="16809" y="17053"/>
                  <a:pt x="16878" y="16648"/>
                  <a:pt x="16970" y="16162"/>
                </a:cubicBezTo>
                <a:lnTo>
                  <a:pt x="17116" y="15380"/>
                </a:lnTo>
                <a:cubicBezTo>
                  <a:pt x="17117" y="15369"/>
                  <a:pt x="17115" y="15362"/>
                  <a:pt x="17117" y="15350"/>
                </a:cubicBezTo>
                <a:cubicBezTo>
                  <a:pt x="17119" y="15330"/>
                  <a:pt x="17120" y="15316"/>
                  <a:pt x="17121" y="15303"/>
                </a:cubicBezTo>
                <a:cubicBezTo>
                  <a:pt x="17120" y="15297"/>
                  <a:pt x="17119" y="15291"/>
                  <a:pt x="17119" y="15285"/>
                </a:cubicBezTo>
                <a:cubicBezTo>
                  <a:pt x="17111" y="15280"/>
                  <a:pt x="17102" y="15276"/>
                  <a:pt x="17095" y="15271"/>
                </a:cubicBezTo>
                <a:cubicBezTo>
                  <a:pt x="16971" y="15173"/>
                  <a:pt x="15120" y="14357"/>
                  <a:pt x="15019" y="14355"/>
                </a:cubicBezTo>
                <a:cubicBezTo>
                  <a:pt x="14996" y="14354"/>
                  <a:pt x="14963" y="14337"/>
                  <a:pt x="14928" y="14315"/>
                </a:cubicBezTo>
                <a:cubicBezTo>
                  <a:pt x="14918" y="14336"/>
                  <a:pt x="14909" y="14361"/>
                  <a:pt x="14904" y="14384"/>
                </a:cubicBezTo>
                <a:cubicBezTo>
                  <a:pt x="14896" y="14429"/>
                  <a:pt x="14826" y="14802"/>
                  <a:pt x="14750" y="15213"/>
                </a:cubicBezTo>
                <a:cubicBezTo>
                  <a:pt x="14673" y="15625"/>
                  <a:pt x="14603" y="15984"/>
                  <a:pt x="14593" y="16013"/>
                </a:cubicBezTo>
                <a:cubicBezTo>
                  <a:pt x="14579" y="16058"/>
                  <a:pt x="14574" y="16061"/>
                  <a:pt x="14555" y="16035"/>
                </a:cubicBezTo>
                <a:cubicBezTo>
                  <a:pt x="14536" y="16009"/>
                  <a:pt x="14548" y="15920"/>
                  <a:pt x="14636" y="15441"/>
                </a:cubicBezTo>
                <a:cubicBezTo>
                  <a:pt x="14693" y="15131"/>
                  <a:pt x="14743" y="14858"/>
                  <a:pt x="14747" y="14834"/>
                </a:cubicBezTo>
                <a:cubicBezTo>
                  <a:pt x="14762" y="14737"/>
                  <a:pt x="14825" y="14416"/>
                  <a:pt x="14848" y="14319"/>
                </a:cubicBezTo>
                <a:cubicBezTo>
                  <a:pt x="14855" y="14291"/>
                  <a:pt x="14856" y="14278"/>
                  <a:pt x="14859" y="14261"/>
                </a:cubicBezTo>
                <a:cubicBezTo>
                  <a:pt x="14854" y="14257"/>
                  <a:pt x="14849" y="14256"/>
                  <a:pt x="14845" y="14251"/>
                </a:cubicBezTo>
                <a:cubicBezTo>
                  <a:pt x="14791" y="14195"/>
                  <a:pt x="14505" y="14043"/>
                  <a:pt x="14209" y="13915"/>
                </a:cubicBezTo>
                <a:cubicBezTo>
                  <a:pt x="13913" y="13786"/>
                  <a:pt x="13483" y="13574"/>
                  <a:pt x="13253" y="13443"/>
                </a:cubicBezTo>
                <a:cubicBezTo>
                  <a:pt x="13192" y="13409"/>
                  <a:pt x="13152" y="13383"/>
                  <a:pt x="13110" y="13355"/>
                </a:cubicBezTo>
                <a:cubicBezTo>
                  <a:pt x="13082" y="13342"/>
                  <a:pt x="13064" y="13333"/>
                  <a:pt x="13035" y="13319"/>
                </a:cubicBezTo>
                <a:cubicBezTo>
                  <a:pt x="13023" y="13313"/>
                  <a:pt x="13015" y="13307"/>
                  <a:pt x="13009" y="13299"/>
                </a:cubicBezTo>
                <a:cubicBezTo>
                  <a:pt x="12979" y="13285"/>
                  <a:pt x="12943" y="13268"/>
                  <a:pt x="12941" y="13266"/>
                </a:cubicBezTo>
                <a:cubicBezTo>
                  <a:pt x="12927" y="13255"/>
                  <a:pt x="12921" y="13226"/>
                  <a:pt x="12923" y="13195"/>
                </a:cubicBezTo>
                <a:cubicBezTo>
                  <a:pt x="12885" y="13130"/>
                  <a:pt x="12892" y="13065"/>
                  <a:pt x="12929" y="12974"/>
                </a:cubicBezTo>
                <a:cubicBezTo>
                  <a:pt x="12982" y="12846"/>
                  <a:pt x="13052" y="12520"/>
                  <a:pt x="13084" y="12249"/>
                </a:cubicBezTo>
                <a:cubicBezTo>
                  <a:pt x="13099" y="12123"/>
                  <a:pt x="13141" y="11966"/>
                  <a:pt x="13198" y="11810"/>
                </a:cubicBezTo>
                <a:cubicBezTo>
                  <a:pt x="13192" y="11792"/>
                  <a:pt x="13211" y="11750"/>
                  <a:pt x="13244" y="11691"/>
                </a:cubicBezTo>
                <a:cubicBezTo>
                  <a:pt x="13246" y="11688"/>
                  <a:pt x="13248" y="11684"/>
                  <a:pt x="13249" y="11680"/>
                </a:cubicBezTo>
                <a:cubicBezTo>
                  <a:pt x="13306" y="11542"/>
                  <a:pt x="13371" y="11409"/>
                  <a:pt x="13439" y="11305"/>
                </a:cubicBezTo>
                <a:cubicBezTo>
                  <a:pt x="13601" y="11059"/>
                  <a:pt x="13707" y="10801"/>
                  <a:pt x="13676" y="10730"/>
                </a:cubicBezTo>
                <a:lnTo>
                  <a:pt x="13670" y="10727"/>
                </a:lnTo>
                <a:lnTo>
                  <a:pt x="13675" y="10679"/>
                </a:lnTo>
                <a:cubicBezTo>
                  <a:pt x="13670" y="10641"/>
                  <a:pt x="13677" y="10586"/>
                  <a:pt x="13694" y="10499"/>
                </a:cubicBezTo>
                <a:cubicBezTo>
                  <a:pt x="13699" y="10470"/>
                  <a:pt x="13704" y="10455"/>
                  <a:pt x="13710" y="10425"/>
                </a:cubicBezTo>
                <a:cubicBezTo>
                  <a:pt x="13717" y="10385"/>
                  <a:pt x="13734" y="10295"/>
                  <a:pt x="13735" y="10289"/>
                </a:cubicBezTo>
                <a:cubicBezTo>
                  <a:pt x="13981" y="8695"/>
                  <a:pt x="15077" y="2604"/>
                  <a:pt x="15339" y="1432"/>
                </a:cubicBezTo>
                <a:cubicBezTo>
                  <a:pt x="15375" y="1273"/>
                  <a:pt x="15090" y="1093"/>
                  <a:pt x="14039" y="613"/>
                </a:cubicBezTo>
                <a:cubicBezTo>
                  <a:pt x="13299" y="274"/>
                  <a:pt x="12643" y="-1"/>
                  <a:pt x="12582" y="0"/>
                </a:cubicBezTo>
                <a:close/>
              </a:path>
            </a:pathLst>
          </a:cu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45696042-B9E9-EAF6-F31D-BB8C9F2AC212}"/>
              </a:ext>
            </a:extLst>
          </p:cNvPr>
          <p:cNvSpPr txBox="1">
            <a:spLocks/>
          </p:cNvSpPr>
          <p:nvPr/>
        </p:nvSpPr>
        <p:spPr>
          <a:xfrm>
            <a:off x="201522" y="182879"/>
            <a:ext cx="10980828" cy="1394859"/>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dirty="0" err="1"/>
              <a:t>Operational</a:t>
            </a:r>
            <a:r>
              <a:rPr lang="it-IT" sz="4800" dirty="0"/>
              <a:t> Concept</a:t>
            </a:r>
          </a:p>
        </p:txBody>
      </p:sp>
      <p:sp>
        <p:nvSpPr>
          <p:cNvPr id="5" name="CasellaDiTesto 4">
            <a:extLst>
              <a:ext uri="{FF2B5EF4-FFF2-40B4-BE49-F238E27FC236}">
                <a16:creationId xmlns:a16="http://schemas.microsoft.com/office/drawing/2014/main" id="{350E9B41-0983-3E4D-402F-9099B13A04BF}"/>
              </a:ext>
            </a:extLst>
          </p:cNvPr>
          <p:cNvSpPr txBox="1"/>
          <p:nvPr/>
        </p:nvSpPr>
        <p:spPr>
          <a:xfrm>
            <a:off x="674370" y="946515"/>
            <a:ext cx="10301880" cy="3185487"/>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it-IT" sz="2200" dirty="0">
                <a:latin typeface="+mj-lt"/>
              </a:rPr>
              <a:t>Basic </a:t>
            </a:r>
            <a:r>
              <a:rPr lang="it-IT" sz="2200" dirty="0" err="1">
                <a:latin typeface="+mj-lt"/>
              </a:rPr>
              <a:t>operational</a:t>
            </a:r>
            <a:r>
              <a:rPr lang="it-IT" sz="2200" dirty="0">
                <a:latin typeface="+mj-lt"/>
              </a:rPr>
              <a:t> </a:t>
            </a:r>
            <a:r>
              <a:rPr lang="it-IT" sz="2200" dirty="0" err="1">
                <a:latin typeface="+mj-lt"/>
              </a:rPr>
              <a:t>modes</a:t>
            </a:r>
            <a:r>
              <a:rPr lang="it-IT" sz="2200" dirty="0">
                <a:latin typeface="+mj-lt"/>
              </a:rPr>
              <a:t>: </a:t>
            </a:r>
          </a:p>
          <a:p>
            <a:pPr>
              <a:spcAft>
                <a:spcPts val="600"/>
              </a:spcAft>
            </a:pPr>
            <a:r>
              <a:rPr lang="it-IT" sz="2200" dirty="0">
                <a:latin typeface="+mj-lt"/>
              </a:rPr>
              <a:t>	(a) Safe mode (b) Survey (c) Follow-up       </a:t>
            </a:r>
          </a:p>
          <a:p>
            <a:pPr marL="457200" indent="-457200">
              <a:spcAft>
                <a:spcPts val="600"/>
              </a:spcAft>
              <a:buFont typeface="Arial" panose="020B0604020202020204" pitchFamily="34" charset="0"/>
              <a:buChar char="•"/>
            </a:pPr>
            <a:r>
              <a:rPr lang="it-IT" sz="2200" dirty="0">
                <a:latin typeface="+mj-lt"/>
              </a:rPr>
              <a:t>Fast </a:t>
            </a:r>
            <a:r>
              <a:rPr lang="it-IT" sz="2200" dirty="0" err="1">
                <a:latin typeface="+mj-lt"/>
              </a:rPr>
              <a:t>slew</a:t>
            </a:r>
            <a:r>
              <a:rPr lang="it-IT" sz="2200" dirty="0">
                <a:latin typeface="+mj-lt"/>
              </a:rPr>
              <a:t> </a:t>
            </a:r>
            <a:r>
              <a:rPr lang="it-IT" sz="2200" dirty="0" err="1">
                <a:latin typeface="+mj-lt"/>
              </a:rPr>
              <a:t>towards</a:t>
            </a:r>
            <a:r>
              <a:rPr lang="it-IT" sz="2200" dirty="0">
                <a:latin typeface="+mj-lt"/>
              </a:rPr>
              <a:t> the target (50</a:t>
            </a:r>
            <a:r>
              <a:rPr lang="it-IT" sz="2200" baseline="30000" dirty="0">
                <a:latin typeface="+mj-lt"/>
              </a:rPr>
              <a:t>o</a:t>
            </a:r>
            <a:r>
              <a:rPr lang="it-IT" sz="2200" dirty="0">
                <a:latin typeface="+mj-lt"/>
              </a:rPr>
              <a:t> in &lt; 60’’)</a:t>
            </a:r>
          </a:p>
          <a:p>
            <a:pPr marL="457200" indent="-457200">
              <a:spcAft>
                <a:spcPts val="600"/>
              </a:spcAft>
              <a:buFont typeface="Arial" panose="020B0604020202020204" pitchFamily="34" charset="0"/>
              <a:buChar char="•"/>
            </a:pPr>
            <a:r>
              <a:rPr lang="it-IT" sz="2200" dirty="0">
                <a:latin typeface="+mj-lt"/>
              </a:rPr>
              <a:t>Follow-up </a:t>
            </a:r>
            <a:r>
              <a:rPr lang="it-IT" sz="2200" dirty="0" err="1">
                <a:latin typeface="+mj-lt"/>
              </a:rPr>
              <a:t>triggered</a:t>
            </a:r>
            <a:r>
              <a:rPr lang="it-IT" sz="2200" dirty="0">
                <a:latin typeface="+mj-lt"/>
              </a:rPr>
              <a:t> by TED </a:t>
            </a:r>
            <a:r>
              <a:rPr lang="it-IT" sz="2200" dirty="0" err="1">
                <a:latin typeface="+mj-lt"/>
              </a:rPr>
              <a:t>localisation</a:t>
            </a:r>
            <a:r>
              <a:rPr lang="it-IT" sz="2200" dirty="0">
                <a:latin typeface="+mj-lt"/>
              </a:rPr>
              <a:t> of an event or by </a:t>
            </a:r>
            <a:r>
              <a:rPr lang="it-IT" sz="2200" dirty="0" err="1">
                <a:latin typeface="+mj-lt"/>
              </a:rPr>
              <a:t>external</a:t>
            </a:r>
            <a:r>
              <a:rPr lang="it-IT" sz="2200" dirty="0">
                <a:latin typeface="+mj-lt"/>
              </a:rPr>
              <a:t> (ground or satellite) </a:t>
            </a:r>
            <a:r>
              <a:rPr lang="it-IT" sz="2200" dirty="0" err="1">
                <a:latin typeface="+mj-lt"/>
              </a:rPr>
              <a:t>alert</a:t>
            </a:r>
            <a:r>
              <a:rPr lang="it-IT" sz="2200" dirty="0">
                <a:latin typeface="+mj-lt"/>
              </a:rPr>
              <a:t> </a:t>
            </a:r>
          </a:p>
          <a:p>
            <a:pPr marL="457200" indent="-457200">
              <a:spcAft>
                <a:spcPts val="600"/>
              </a:spcAft>
              <a:buFont typeface="Arial" panose="020B0604020202020204" pitchFamily="34" charset="0"/>
              <a:buChar char="•"/>
            </a:pPr>
            <a:r>
              <a:rPr lang="it-IT" sz="2200" dirty="0">
                <a:latin typeface="+mj-lt"/>
              </a:rPr>
              <a:t>Re-</a:t>
            </a:r>
            <a:r>
              <a:rPr lang="it-IT" sz="2200" dirty="0" err="1">
                <a:latin typeface="+mj-lt"/>
              </a:rPr>
              <a:t>orientable</a:t>
            </a:r>
            <a:r>
              <a:rPr lang="it-IT" sz="2200" dirty="0">
                <a:latin typeface="+mj-lt"/>
              </a:rPr>
              <a:t> solar panels</a:t>
            </a:r>
          </a:p>
          <a:p>
            <a:pPr marL="457200" indent="-457200">
              <a:spcAft>
                <a:spcPts val="600"/>
              </a:spcAft>
              <a:buFont typeface="Arial" panose="020B0604020202020204" pitchFamily="34" charset="0"/>
              <a:buChar char="•"/>
            </a:pPr>
            <a:r>
              <a:rPr lang="it-IT" sz="2200" dirty="0" err="1">
                <a:latin typeface="+mj-lt"/>
              </a:rPr>
              <a:t>S</a:t>
            </a:r>
            <a:r>
              <a:rPr lang="it-IT" sz="2200" dirty="0">
                <a:latin typeface="+mj-lt"/>
              </a:rPr>
              <a:t>/C </a:t>
            </a:r>
            <a:r>
              <a:rPr lang="it-IT" sz="2200" dirty="0" err="1">
                <a:latin typeface="+mj-lt"/>
              </a:rPr>
              <a:t>communication</a:t>
            </a:r>
            <a:r>
              <a:rPr lang="it-IT" sz="2200" dirty="0">
                <a:latin typeface="+mj-lt"/>
              </a:rPr>
              <a:t> via </a:t>
            </a:r>
            <a:r>
              <a:rPr lang="it-IT" sz="2200" dirty="0" err="1">
                <a:latin typeface="+mj-lt"/>
              </a:rPr>
              <a:t>both</a:t>
            </a:r>
            <a:r>
              <a:rPr lang="it-IT" sz="2200" dirty="0">
                <a:latin typeface="+mj-lt"/>
              </a:rPr>
              <a:t> GS and satellite </a:t>
            </a:r>
            <a:r>
              <a:rPr lang="it-IT" sz="2200" dirty="0" err="1">
                <a:latin typeface="+mj-lt"/>
              </a:rPr>
              <a:t>constellations</a:t>
            </a:r>
            <a:r>
              <a:rPr lang="it-IT" sz="2200" dirty="0">
                <a:latin typeface="+mj-lt"/>
              </a:rPr>
              <a:t> (</a:t>
            </a:r>
            <a:r>
              <a:rPr lang="it-IT" sz="2200" dirty="0" err="1">
                <a:latin typeface="+mj-lt"/>
              </a:rPr>
              <a:t>necessary</a:t>
            </a:r>
            <a:r>
              <a:rPr lang="it-IT" sz="2200" dirty="0">
                <a:latin typeface="+mj-lt"/>
              </a:rPr>
              <a:t> to reduce delays down to ~min </a:t>
            </a:r>
            <a:r>
              <a:rPr lang="it-IT" sz="2200" dirty="0" err="1">
                <a:latin typeface="+mj-lt"/>
              </a:rPr>
              <a:t>timescale</a:t>
            </a:r>
            <a:r>
              <a:rPr lang="it-IT" sz="2200" dirty="0">
                <a:latin typeface="+mj-lt"/>
              </a:rPr>
              <a:t>)</a:t>
            </a:r>
          </a:p>
        </p:txBody>
      </p:sp>
      <p:grpSp>
        <p:nvGrpSpPr>
          <p:cNvPr id="9" name="Gruppo 8">
            <a:extLst>
              <a:ext uri="{FF2B5EF4-FFF2-40B4-BE49-F238E27FC236}">
                <a16:creationId xmlns:a16="http://schemas.microsoft.com/office/drawing/2014/main" id="{D2BECEB3-1DD6-81D4-2CC1-1391C613DA32}"/>
              </a:ext>
            </a:extLst>
          </p:cNvPr>
          <p:cNvGrpSpPr/>
          <p:nvPr/>
        </p:nvGrpSpPr>
        <p:grpSpPr>
          <a:xfrm>
            <a:off x="2399096" y="4132002"/>
            <a:ext cx="6852428" cy="2428585"/>
            <a:chOff x="2423160" y="4262023"/>
            <a:chExt cx="7044690" cy="2413098"/>
          </a:xfrm>
        </p:grpSpPr>
        <p:pic>
          <p:nvPicPr>
            <p:cNvPr id="7" name="Immagine 6">
              <a:extLst>
                <a:ext uri="{FF2B5EF4-FFF2-40B4-BE49-F238E27FC236}">
                  <a16:creationId xmlns:a16="http://schemas.microsoft.com/office/drawing/2014/main" id="{01104C1D-6C1B-9778-A710-C2CD6535EEE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23160" y="4262023"/>
              <a:ext cx="7044690" cy="2413098"/>
            </a:xfrm>
            <a:prstGeom prst="rect">
              <a:avLst/>
            </a:prstGeom>
          </p:spPr>
        </p:pic>
        <p:sp>
          <p:nvSpPr>
            <p:cNvPr id="8" name="Rettangolo 7">
              <a:extLst>
                <a:ext uri="{FF2B5EF4-FFF2-40B4-BE49-F238E27FC236}">
                  <a16:creationId xmlns:a16="http://schemas.microsoft.com/office/drawing/2014/main" id="{646F1936-EEFD-7193-33FC-07BE7D8F64B6}"/>
                </a:ext>
              </a:extLst>
            </p:cNvPr>
            <p:cNvSpPr/>
            <p:nvPr/>
          </p:nvSpPr>
          <p:spPr>
            <a:xfrm>
              <a:off x="5803001" y="4262023"/>
              <a:ext cx="285008" cy="2413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2" name="Immagine 1">
            <a:extLst>
              <a:ext uri="{FF2B5EF4-FFF2-40B4-BE49-F238E27FC236}">
                <a16:creationId xmlns:a16="http://schemas.microsoft.com/office/drawing/2014/main" id="{C61580E0-46E6-9D56-827E-42A38E1CCF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1400" y="5593275"/>
            <a:ext cx="1673297" cy="871377"/>
          </a:xfrm>
          <a:prstGeom prst="rect">
            <a:avLst/>
          </a:prstGeom>
        </p:spPr>
      </p:pic>
    </p:spTree>
    <p:extLst>
      <p:ext uri="{BB962C8B-B14F-4D97-AF65-F5344CB8AC3E}">
        <p14:creationId xmlns:p14="http://schemas.microsoft.com/office/powerpoint/2010/main" val="2253113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D7A2BB1-EBC6-C5B2-57D2-C242A119CFB2}"/>
              </a:ext>
            </a:extLst>
          </p:cNvPr>
          <p:cNvPicPr>
            <a:picLocks noChangeAspect="1"/>
          </p:cNvPicPr>
          <p:nvPr/>
        </p:nvPicPr>
        <p:blipFill>
          <a:blip r:embed="rId2"/>
          <a:stretch>
            <a:fillRect/>
          </a:stretch>
        </p:blipFill>
        <p:spPr>
          <a:xfrm>
            <a:off x="941964" y="1372283"/>
            <a:ext cx="10308072" cy="4113434"/>
          </a:xfrm>
          <a:prstGeom prst="rect">
            <a:avLst/>
          </a:prstGeom>
        </p:spPr>
      </p:pic>
      <p:sp>
        <p:nvSpPr>
          <p:cNvPr id="5" name="Titolo 1">
            <a:extLst>
              <a:ext uri="{FF2B5EF4-FFF2-40B4-BE49-F238E27FC236}">
                <a16:creationId xmlns:a16="http://schemas.microsoft.com/office/drawing/2014/main" id="{1B08C7DE-632A-EA4D-4026-A17DFA2DDF61}"/>
              </a:ext>
            </a:extLst>
          </p:cNvPr>
          <p:cNvSpPr>
            <a:spLocks noGrp="1"/>
          </p:cNvSpPr>
          <p:nvPr>
            <p:ph type="title"/>
          </p:nvPr>
        </p:nvSpPr>
        <p:spPr>
          <a:xfrm>
            <a:off x="356069" y="543050"/>
            <a:ext cx="11835931" cy="932824"/>
          </a:xfrm>
        </p:spPr>
        <p:txBody>
          <a:bodyPr>
            <a:normAutofit/>
          </a:bodyPr>
          <a:lstStyle/>
          <a:p>
            <a:r>
              <a:rPr lang="it-IT" sz="4400" dirty="0" err="1"/>
              <a:t>Orbit</a:t>
            </a:r>
            <a:r>
              <a:rPr lang="it-IT" sz="4400" dirty="0"/>
              <a:t> </a:t>
            </a:r>
            <a:r>
              <a:rPr lang="it-IT" sz="4400" dirty="0" err="1"/>
              <a:t>evolution</a:t>
            </a:r>
            <a:endParaRPr lang="it-IT" sz="4400" dirty="0"/>
          </a:p>
        </p:txBody>
      </p:sp>
      <p:pic>
        <p:nvPicPr>
          <p:cNvPr id="2" name="Immagine 1">
            <a:extLst>
              <a:ext uri="{FF2B5EF4-FFF2-40B4-BE49-F238E27FC236}">
                <a16:creationId xmlns:a16="http://schemas.microsoft.com/office/drawing/2014/main" id="{71C5EBCD-DED8-BFE2-A8E7-88B2FC6E0A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1400" y="5593275"/>
            <a:ext cx="1673297" cy="871377"/>
          </a:xfrm>
          <a:prstGeom prst="rect">
            <a:avLst/>
          </a:prstGeom>
        </p:spPr>
      </p:pic>
      <p:sp>
        <p:nvSpPr>
          <p:cNvPr id="3" name="CasellaDiTesto 2">
            <a:extLst>
              <a:ext uri="{FF2B5EF4-FFF2-40B4-BE49-F238E27FC236}">
                <a16:creationId xmlns:a16="http://schemas.microsoft.com/office/drawing/2014/main" id="{59B48C5A-1354-C20E-F1EB-F61EBFB6C25A}"/>
              </a:ext>
            </a:extLst>
          </p:cNvPr>
          <p:cNvSpPr txBox="1"/>
          <p:nvPr/>
        </p:nvSpPr>
        <p:spPr>
          <a:xfrm>
            <a:off x="8686800" y="5485717"/>
            <a:ext cx="1488164" cy="369332"/>
          </a:xfrm>
          <a:prstGeom prst="rect">
            <a:avLst/>
          </a:prstGeom>
          <a:noFill/>
        </p:spPr>
        <p:txBody>
          <a:bodyPr wrap="none" rtlCol="0">
            <a:spAutoFit/>
          </a:bodyPr>
          <a:lstStyle/>
          <a:p>
            <a:r>
              <a:rPr lang="it-IT" i="1" dirty="0"/>
              <a:t>Credit: TAS-I</a:t>
            </a:r>
          </a:p>
        </p:txBody>
      </p:sp>
    </p:spTree>
    <p:extLst>
      <p:ext uri="{BB962C8B-B14F-4D97-AF65-F5344CB8AC3E}">
        <p14:creationId xmlns:p14="http://schemas.microsoft.com/office/powerpoint/2010/main" val="1234413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FB9D1E61-CFB7-4705-0900-65E78CABAAFF}"/>
              </a:ext>
            </a:extLst>
          </p:cNvPr>
          <p:cNvSpPr txBox="1">
            <a:spLocks/>
          </p:cNvSpPr>
          <p:nvPr/>
        </p:nvSpPr>
        <p:spPr>
          <a:xfrm>
            <a:off x="201522" y="182879"/>
            <a:ext cx="10980828" cy="1394859"/>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dirty="0"/>
              <a:t>HE missions scenario</a:t>
            </a:r>
          </a:p>
        </p:txBody>
      </p:sp>
      <p:sp>
        <p:nvSpPr>
          <p:cNvPr id="6" name="CasellaDiTesto 5">
            <a:extLst>
              <a:ext uri="{FF2B5EF4-FFF2-40B4-BE49-F238E27FC236}">
                <a16:creationId xmlns:a16="http://schemas.microsoft.com/office/drawing/2014/main" id="{0DCB3472-9B04-778B-0FEA-76720B582C70}"/>
              </a:ext>
            </a:extLst>
          </p:cNvPr>
          <p:cNvSpPr txBox="1"/>
          <p:nvPr/>
        </p:nvSpPr>
        <p:spPr>
          <a:xfrm>
            <a:off x="1144999" y="5369527"/>
            <a:ext cx="5274545" cy="923330"/>
          </a:xfrm>
          <a:prstGeom prst="rect">
            <a:avLst/>
          </a:prstGeom>
          <a:noFill/>
        </p:spPr>
        <p:txBody>
          <a:bodyPr wrap="square" rtlCol="0">
            <a:spAutoFit/>
          </a:bodyPr>
          <a:lstStyle/>
          <a:p>
            <a:r>
              <a:rPr lang="it-IT" dirty="0"/>
              <a:t>No hard X-ray missions with imaging capabilities like Swift and INTEGRAL in the 2030s</a:t>
            </a:r>
          </a:p>
          <a:p>
            <a:endParaRPr lang="it-IT" dirty="0"/>
          </a:p>
        </p:txBody>
      </p:sp>
      <p:pic>
        <p:nvPicPr>
          <p:cNvPr id="3" name="Immagine 2">
            <a:extLst>
              <a:ext uri="{FF2B5EF4-FFF2-40B4-BE49-F238E27FC236}">
                <a16:creationId xmlns:a16="http://schemas.microsoft.com/office/drawing/2014/main" id="{9D9E718A-DAE5-EDAB-9707-A959A12A69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2507" y="1245397"/>
            <a:ext cx="10406985" cy="4124130"/>
          </a:xfrm>
          <a:prstGeom prst="rect">
            <a:avLst/>
          </a:prstGeom>
        </p:spPr>
      </p:pic>
    </p:spTree>
    <p:extLst>
      <p:ext uri="{BB962C8B-B14F-4D97-AF65-F5344CB8AC3E}">
        <p14:creationId xmlns:p14="http://schemas.microsoft.com/office/powerpoint/2010/main" val="2876410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FB9D1E61-CFB7-4705-0900-65E78CABAAFF}"/>
              </a:ext>
            </a:extLst>
          </p:cNvPr>
          <p:cNvSpPr txBox="1">
            <a:spLocks/>
          </p:cNvSpPr>
          <p:nvPr/>
        </p:nvSpPr>
        <p:spPr>
          <a:xfrm>
            <a:off x="201522" y="182879"/>
            <a:ext cx="10980828" cy="1394859"/>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dirty="0" err="1"/>
              <a:t>Planned</a:t>
            </a:r>
            <a:r>
              <a:rPr lang="it-IT" sz="4800" dirty="0"/>
              <a:t> GW detectors</a:t>
            </a:r>
          </a:p>
        </p:txBody>
      </p:sp>
      <p:grpSp>
        <p:nvGrpSpPr>
          <p:cNvPr id="10" name="Gruppo 9">
            <a:extLst>
              <a:ext uri="{FF2B5EF4-FFF2-40B4-BE49-F238E27FC236}">
                <a16:creationId xmlns:a16="http://schemas.microsoft.com/office/drawing/2014/main" id="{D7492138-7B5D-D80B-61F1-16D098B142E6}"/>
              </a:ext>
            </a:extLst>
          </p:cNvPr>
          <p:cNvGrpSpPr/>
          <p:nvPr/>
        </p:nvGrpSpPr>
        <p:grpSpPr>
          <a:xfrm>
            <a:off x="308304" y="1417518"/>
            <a:ext cx="7376160" cy="4518911"/>
            <a:chOff x="2606040" y="1048169"/>
            <a:chExt cx="7376160" cy="4518911"/>
          </a:xfrm>
        </p:grpSpPr>
        <p:pic>
          <p:nvPicPr>
            <p:cNvPr id="4" name="Immagine 3">
              <a:extLst>
                <a:ext uri="{FF2B5EF4-FFF2-40B4-BE49-F238E27FC236}">
                  <a16:creationId xmlns:a16="http://schemas.microsoft.com/office/drawing/2014/main" id="{65252238-8258-9B01-E24C-9FF0987B4E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06040" y="1048169"/>
              <a:ext cx="7376160" cy="4518911"/>
            </a:xfrm>
            <a:prstGeom prst="rect">
              <a:avLst/>
            </a:prstGeom>
          </p:spPr>
        </p:pic>
        <p:sp>
          <p:nvSpPr>
            <p:cNvPr id="7" name="CasellaDiTesto 6">
              <a:extLst>
                <a:ext uri="{FF2B5EF4-FFF2-40B4-BE49-F238E27FC236}">
                  <a16:creationId xmlns:a16="http://schemas.microsoft.com/office/drawing/2014/main" id="{AFB6792C-267F-FAE8-2C6A-E465EF1A9001}"/>
                </a:ext>
              </a:extLst>
            </p:cNvPr>
            <p:cNvSpPr txBox="1"/>
            <p:nvPr/>
          </p:nvSpPr>
          <p:spPr>
            <a:xfrm>
              <a:off x="5792088" y="2360639"/>
              <a:ext cx="934871" cy="369332"/>
            </a:xfrm>
            <a:prstGeom prst="rect">
              <a:avLst/>
            </a:prstGeom>
            <a:noFill/>
            <a:ln w="28575">
              <a:solidFill>
                <a:srgbClr val="0070C0"/>
              </a:solidFill>
            </a:ln>
          </p:spPr>
          <p:txBody>
            <a:bodyPr wrap="none" rtlCol="0">
              <a:spAutoFit/>
            </a:bodyPr>
            <a:lstStyle/>
            <a:p>
              <a:r>
                <a:rPr lang="it-IT" b="1" dirty="0">
                  <a:solidFill>
                    <a:srgbClr val="0070C0"/>
                  </a:solidFill>
                </a:rPr>
                <a:t>~2025</a:t>
              </a:r>
            </a:p>
          </p:txBody>
        </p:sp>
        <p:sp>
          <p:nvSpPr>
            <p:cNvPr id="8" name="CasellaDiTesto 7">
              <a:extLst>
                <a:ext uri="{FF2B5EF4-FFF2-40B4-BE49-F238E27FC236}">
                  <a16:creationId xmlns:a16="http://schemas.microsoft.com/office/drawing/2014/main" id="{55EA6313-C2DF-BD51-D6A8-9620F45D1F48}"/>
                </a:ext>
              </a:extLst>
            </p:cNvPr>
            <p:cNvSpPr txBox="1"/>
            <p:nvPr/>
          </p:nvSpPr>
          <p:spPr>
            <a:xfrm>
              <a:off x="7311084" y="3376421"/>
              <a:ext cx="934871" cy="369332"/>
            </a:xfrm>
            <a:prstGeom prst="rect">
              <a:avLst/>
            </a:prstGeom>
            <a:noFill/>
            <a:ln w="25400">
              <a:solidFill>
                <a:srgbClr val="FFAA00"/>
              </a:solidFill>
            </a:ln>
          </p:spPr>
          <p:txBody>
            <a:bodyPr wrap="none" rtlCol="0">
              <a:spAutoFit/>
            </a:bodyPr>
            <a:lstStyle/>
            <a:p>
              <a:r>
                <a:rPr lang="it-IT" b="1" dirty="0">
                  <a:solidFill>
                    <a:srgbClr val="FFAA00"/>
                  </a:solidFill>
                </a:rPr>
                <a:t>~2030</a:t>
              </a:r>
            </a:p>
          </p:txBody>
        </p:sp>
        <p:sp>
          <p:nvSpPr>
            <p:cNvPr id="9" name="CasellaDiTesto 8">
              <a:extLst>
                <a:ext uri="{FF2B5EF4-FFF2-40B4-BE49-F238E27FC236}">
                  <a16:creationId xmlns:a16="http://schemas.microsoft.com/office/drawing/2014/main" id="{B45D9A5C-DF50-C73D-5FC0-300141FB36AA}"/>
                </a:ext>
              </a:extLst>
            </p:cNvPr>
            <p:cNvSpPr txBox="1"/>
            <p:nvPr/>
          </p:nvSpPr>
          <p:spPr>
            <a:xfrm>
              <a:off x="8114723" y="4013111"/>
              <a:ext cx="1638141" cy="369332"/>
            </a:xfrm>
            <a:prstGeom prst="rect">
              <a:avLst/>
            </a:prstGeom>
            <a:noFill/>
            <a:ln w="25400">
              <a:solidFill>
                <a:srgbClr val="00B050"/>
              </a:solidFill>
            </a:ln>
          </p:spPr>
          <p:txBody>
            <a:bodyPr wrap="none" rtlCol="0">
              <a:spAutoFit/>
            </a:bodyPr>
            <a:lstStyle/>
            <a:p>
              <a:r>
                <a:rPr lang="it-IT" b="1" dirty="0">
                  <a:solidFill>
                    <a:srgbClr val="00B050"/>
                  </a:solidFill>
                </a:rPr>
                <a:t>~late 2030’s </a:t>
              </a:r>
            </a:p>
          </p:txBody>
        </p:sp>
      </p:grpSp>
      <p:pic>
        <p:nvPicPr>
          <p:cNvPr id="1026" name="Picture 2">
            <a:extLst>
              <a:ext uri="{FF2B5EF4-FFF2-40B4-BE49-F238E27FC236}">
                <a16:creationId xmlns:a16="http://schemas.microsoft.com/office/drawing/2014/main" id="{82E57CDF-A424-8742-7BAF-0F4A6FE7A97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73718" y="1417518"/>
            <a:ext cx="4518911" cy="4518911"/>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CB568538-F1EA-D845-9BB9-79D081883D6C}"/>
              </a:ext>
            </a:extLst>
          </p:cNvPr>
          <p:cNvSpPr txBox="1"/>
          <p:nvPr/>
        </p:nvSpPr>
        <p:spPr>
          <a:xfrm>
            <a:off x="7903054" y="5936429"/>
            <a:ext cx="3943002" cy="369332"/>
          </a:xfrm>
          <a:prstGeom prst="rect">
            <a:avLst/>
          </a:prstGeom>
          <a:noFill/>
        </p:spPr>
        <p:txBody>
          <a:bodyPr wrap="none" rtlCol="0">
            <a:spAutoFit/>
          </a:bodyPr>
          <a:lstStyle/>
          <a:p>
            <a:r>
              <a:rPr lang="it-IT" i="1" dirty="0">
                <a:solidFill>
                  <a:srgbClr val="FFFF00"/>
                </a:solidFill>
              </a:rPr>
              <a:t>Credits</a:t>
            </a:r>
            <a:r>
              <a:rPr lang="it-IT" dirty="0">
                <a:solidFill>
                  <a:srgbClr val="FFFF00"/>
                </a:solidFill>
              </a:rPr>
              <a:t>: https://</a:t>
            </a:r>
            <a:r>
              <a:rPr lang="it-IT" dirty="0" err="1">
                <a:solidFill>
                  <a:srgbClr val="FFFF00"/>
                </a:solidFill>
              </a:rPr>
              <a:t>cosmicexplorer.org</a:t>
            </a:r>
            <a:r>
              <a:rPr lang="it-IT" dirty="0">
                <a:solidFill>
                  <a:srgbClr val="FFFF00"/>
                </a:solidFill>
              </a:rPr>
              <a:t>/</a:t>
            </a:r>
          </a:p>
        </p:txBody>
      </p:sp>
    </p:spTree>
    <p:extLst>
      <p:ext uri="{BB962C8B-B14F-4D97-AF65-F5344CB8AC3E}">
        <p14:creationId xmlns:p14="http://schemas.microsoft.com/office/powerpoint/2010/main" val="2433378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921BA95A-2989-5C14-5883-6F6607D25609}"/>
              </a:ext>
            </a:extLst>
          </p:cNvPr>
          <p:cNvSpPr>
            <a:spLocks noGrp="1"/>
          </p:cNvSpPr>
          <p:nvPr>
            <p:ph type="title"/>
          </p:nvPr>
        </p:nvSpPr>
        <p:spPr>
          <a:xfrm>
            <a:off x="356069" y="389161"/>
            <a:ext cx="11835931" cy="932824"/>
          </a:xfrm>
        </p:spPr>
        <p:txBody>
          <a:bodyPr>
            <a:normAutofit/>
          </a:bodyPr>
          <a:lstStyle/>
          <a:p>
            <a:r>
              <a:rPr lang="it-IT" sz="4400" dirty="0" err="1"/>
              <a:t>Scenarios</a:t>
            </a:r>
            <a:r>
              <a:rPr lang="it-IT" sz="4400" dirty="0"/>
              <a:t> for SGRB </a:t>
            </a:r>
            <a:r>
              <a:rPr lang="it-IT" sz="4400" dirty="0" err="1"/>
              <a:t>detection</a:t>
            </a:r>
            <a:r>
              <a:rPr lang="it-IT" sz="4400" dirty="0"/>
              <a:t>, post-O</a:t>
            </a:r>
            <a:r>
              <a:rPr lang="it-IT" sz="4200" dirty="0">
                <a:latin typeface="Times New Roman" panose="02020603050405020304" pitchFamily="18" charset="0"/>
                <a:cs typeface="Times New Roman" panose="02020603050405020304" pitchFamily="18" charset="0"/>
              </a:rPr>
              <a:t>5</a:t>
            </a:r>
            <a:r>
              <a:rPr lang="it-IT" sz="4400" dirty="0"/>
              <a:t> </a:t>
            </a:r>
          </a:p>
        </p:txBody>
      </p:sp>
      <p:sp>
        <p:nvSpPr>
          <p:cNvPr id="2" name="CasellaDiTesto 1">
            <a:extLst>
              <a:ext uri="{FF2B5EF4-FFF2-40B4-BE49-F238E27FC236}">
                <a16:creationId xmlns:a16="http://schemas.microsoft.com/office/drawing/2014/main" id="{983A78E4-5109-14BE-CF1F-777706696D61}"/>
              </a:ext>
            </a:extLst>
          </p:cNvPr>
          <p:cNvSpPr txBox="1"/>
          <p:nvPr/>
        </p:nvSpPr>
        <p:spPr>
          <a:xfrm>
            <a:off x="181776" y="1472830"/>
            <a:ext cx="5281429" cy="4462760"/>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it-IT" sz="2400" dirty="0"/>
              <a:t>&gt; 2030 (post-O5): </a:t>
            </a:r>
            <a:r>
              <a:rPr lang="it-IT" sz="2400" dirty="0" err="1"/>
              <a:t>Several</a:t>
            </a:r>
            <a:r>
              <a:rPr lang="it-IT" sz="2400" dirty="0"/>
              <a:t> </a:t>
            </a:r>
            <a:r>
              <a:rPr lang="it-IT" sz="2400" dirty="0" err="1"/>
              <a:t>hundreds</a:t>
            </a:r>
            <a:r>
              <a:rPr lang="it-IT" sz="2400" dirty="0"/>
              <a:t> (</a:t>
            </a:r>
            <a:r>
              <a:rPr lang="it-IT" sz="2400" dirty="0" err="1"/>
              <a:t>thousands</a:t>
            </a:r>
            <a:r>
              <a:rPr lang="it-IT" sz="2400" dirty="0"/>
              <a:t>?)  of GW BNS </a:t>
            </a:r>
            <a:r>
              <a:rPr lang="it-IT" sz="2400" dirty="0" err="1"/>
              <a:t>detection</a:t>
            </a:r>
            <a:r>
              <a:rPr lang="it-IT" sz="2400" dirty="0"/>
              <a:t> per </a:t>
            </a:r>
            <a:r>
              <a:rPr lang="it-IT" sz="2400" dirty="0" err="1"/>
              <a:t>year</a:t>
            </a:r>
            <a:r>
              <a:rPr lang="it-IT" sz="2400" dirty="0"/>
              <a:t> up to </a:t>
            </a:r>
            <a:r>
              <a:rPr lang="it-IT" sz="2400" dirty="0" err="1"/>
              <a:t>z</a:t>
            </a:r>
            <a:r>
              <a:rPr lang="it-IT" sz="2400" dirty="0"/>
              <a:t> ~1  </a:t>
            </a:r>
          </a:p>
          <a:p>
            <a:pPr marL="342900" indent="-342900">
              <a:spcAft>
                <a:spcPts val="600"/>
              </a:spcAft>
              <a:buFont typeface="Arial" panose="020B0604020202020204" pitchFamily="34" charset="0"/>
              <a:buChar char="•"/>
            </a:pPr>
            <a:r>
              <a:rPr lang="it-IT" sz="2400" dirty="0"/>
              <a:t>Limit </a:t>
            </a:r>
            <a:r>
              <a:rPr lang="it-IT" sz="2400" dirty="0" err="1"/>
              <a:t>distance</a:t>
            </a:r>
            <a:r>
              <a:rPr lang="it-IT" sz="2400" dirty="0"/>
              <a:t> </a:t>
            </a:r>
            <a:r>
              <a:rPr lang="it-IT" sz="2400" dirty="0" err="1"/>
              <a:t>expected</a:t>
            </a:r>
            <a:r>
              <a:rPr lang="it-IT" sz="2400" dirty="0"/>
              <a:t> to </a:t>
            </a:r>
            <a:r>
              <a:rPr lang="it-IT" sz="2400" dirty="0" err="1"/>
              <a:t>increase</a:t>
            </a:r>
            <a:r>
              <a:rPr lang="it-IT" sz="2400" dirty="0"/>
              <a:t> to ~1 </a:t>
            </a:r>
            <a:r>
              <a:rPr lang="it-IT" sz="2400" dirty="0" err="1"/>
              <a:t>Gpc</a:t>
            </a:r>
            <a:r>
              <a:rPr lang="it-IT" sz="2400" dirty="0"/>
              <a:t>  for NS/NS</a:t>
            </a:r>
          </a:p>
          <a:p>
            <a:pPr marL="342900" indent="-342900">
              <a:spcAft>
                <a:spcPts val="600"/>
              </a:spcAft>
              <a:buFont typeface="Arial" panose="020B0604020202020204" pitchFamily="34" charset="0"/>
              <a:buChar char="•"/>
            </a:pPr>
            <a:r>
              <a:rPr lang="it-IT" sz="2400" dirty="0"/>
              <a:t>For </a:t>
            </a:r>
            <a:r>
              <a:rPr lang="it-IT" sz="2400" dirty="0" err="1"/>
              <a:t>most</a:t>
            </a:r>
            <a:r>
              <a:rPr lang="it-IT" sz="2400" dirty="0"/>
              <a:t> events, prompt follow-up by optical/UV </a:t>
            </a:r>
            <a:r>
              <a:rPr lang="it-IT" sz="2400" dirty="0" err="1"/>
              <a:t>telescopes</a:t>
            </a:r>
            <a:r>
              <a:rPr lang="it-IT" sz="2400" dirty="0"/>
              <a:t> </a:t>
            </a:r>
            <a:r>
              <a:rPr lang="it-IT" sz="2400" dirty="0" err="1"/>
              <a:t>will</a:t>
            </a:r>
            <a:r>
              <a:rPr lang="it-IT" sz="2400" dirty="0"/>
              <a:t> </a:t>
            </a:r>
            <a:r>
              <a:rPr lang="it-IT" sz="2400" dirty="0" err="1"/>
              <a:t>not</a:t>
            </a:r>
            <a:r>
              <a:rPr lang="it-IT" sz="2400" dirty="0"/>
              <a:t> be </a:t>
            </a:r>
            <a:r>
              <a:rPr lang="it-IT" sz="2400" dirty="0" err="1"/>
              <a:t>feasible</a:t>
            </a:r>
            <a:endParaRPr lang="it-IT" sz="2400" dirty="0"/>
          </a:p>
          <a:p>
            <a:pPr marL="342900" indent="-342900">
              <a:spcAft>
                <a:spcPts val="600"/>
              </a:spcAft>
              <a:buFont typeface="Arial" panose="020B0604020202020204" pitchFamily="34" charset="0"/>
              <a:buChar char="•"/>
            </a:pPr>
            <a:r>
              <a:rPr lang="it-IT" sz="2400" dirty="0">
                <a:solidFill>
                  <a:srgbClr val="FFFF00"/>
                </a:solidFill>
              </a:rPr>
              <a:t>Hard X-rays are </a:t>
            </a:r>
            <a:r>
              <a:rPr lang="it-IT" sz="2400" dirty="0" err="1">
                <a:solidFill>
                  <a:srgbClr val="FFFF00"/>
                </a:solidFill>
              </a:rPr>
              <a:t>needed</a:t>
            </a:r>
            <a:r>
              <a:rPr lang="it-IT" sz="2400" dirty="0">
                <a:solidFill>
                  <a:srgbClr val="FFFF00"/>
                </a:solidFill>
              </a:rPr>
              <a:t>! For </a:t>
            </a:r>
            <a:r>
              <a:rPr lang="it-IT" sz="2400" dirty="0" err="1">
                <a:solidFill>
                  <a:srgbClr val="FFFF00"/>
                </a:solidFill>
              </a:rPr>
              <a:t>both</a:t>
            </a:r>
            <a:r>
              <a:rPr lang="it-IT" sz="2400" dirty="0">
                <a:solidFill>
                  <a:srgbClr val="FFFF00"/>
                </a:solidFill>
              </a:rPr>
              <a:t> </a:t>
            </a:r>
            <a:r>
              <a:rPr lang="it-IT" sz="2400" dirty="0" err="1">
                <a:solidFill>
                  <a:srgbClr val="FFFF00"/>
                </a:solidFill>
              </a:rPr>
              <a:t>detection</a:t>
            </a:r>
            <a:r>
              <a:rPr lang="it-IT" sz="2400" dirty="0">
                <a:solidFill>
                  <a:srgbClr val="FFFF00"/>
                </a:solidFill>
              </a:rPr>
              <a:t> and </a:t>
            </a:r>
            <a:r>
              <a:rPr lang="it-IT" sz="2400" dirty="0" err="1">
                <a:solidFill>
                  <a:srgbClr val="FFFF00"/>
                </a:solidFill>
              </a:rPr>
              <a:t>localisation</a:t>
            </a:r>
            <a:endParaRPr lang="it-IT" sz="2400" dirty="0">
              <a:solidFill>
                <a:srgbClr val="FFFF00"/>
              </a:solidFill>
            </a:endParaRPr>
          </a:p>
          <a:p>
            <a:pPr>
              <a:spcAft>
                <a:spcPts val="600"/>
              </a:spcAft>
            </a:pPr>
            <a:endParaRPr lang="it-IT" sz="2400" dirty="0"/>
          </a:p>
        </p:txBody>
      </p:sp>
      <p:grpSp>
        <p:nvGrpSpPr>
          <p:cNvPr id="12" name="Gruppo 11">
            <a:extLst>
              <a:ext uri="{FF2B5EF4-FFF2-40B4-BE49-F238E27FC236}">
                <a16:creationId xmlns:a16="http://schemas.microsoft.com/office/drawing/2014/main" id="{4D70E9E4-CAE8-3A94-48CA-67F70F6575D4}"/>
              </a:ext>
            </a:extLst>
          </p:cNvPr>
          <p:cNvGrpSpPr/>
          <p:nvPr/>
        </p:nvGrpSpPr>
        <p:grpSpPr>
          <a:xfrm>
            <a:off x="5463205" y="1321985"/>
            <a:ext cx="6372726" cy="4864628"/>
            <a:chOff x="5205229" y="1321985"/>
            <a:chExt cx="6372726" cy="4864628"/>
          </a:xfrm>
        </p:grpSpPr>
        <p:pic>
          <p:nvPicPr>
            <p:cNvPr id="3" name="Immagine 2">
              <a:extLst>
                <a:ext uri="{FF2B5EF4-FFF2-40B4-BE49-F238E27FC236}">
                  <a16:creationId xmlns:a16="http://schemas.microsoft.com/office/drawing/2014/main" id="{2E846762-EFA5-A253-6C1E-79A7F353CF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05229" y="1350744"/>
              <a:ext cx="6372726" cy="4835869"/>
            </a:xfrm>
            <a:prstGeom prst="rect">
              <a:avLst/>
            </a:prstGeom>
          </p:spPr>
        </p:pic>
        <p:sp>
          <p:nvSpPr>
            <p:cNvPr id="5" name="CasellaDiTesto 4">
              <a:extLst>
                <a:ext uri="{FF2B5EF4-FFF2-40B4-BE49-F238E27FC236}">
                  <a16:creationId xmlns:a16="http://schemas.microsoft.com/office/drawing/2014/main" id="{AF96D218-A391-C931-4513-460ABF00B98E}"/>
                </a:ext>
              </a:extLst>
            </p:cNvPr>
            <p:cNvSpPr txBox="1"/>
            <p:nvPr/>
          </p:nvSpPr>
          <p:spPr>
            <a:xfrm>
              <a:off x="9192616" y="1321985"/>
              <a:ext cx="949747" cy="307777"/>
            </a:xfrm>
            <a:prstGeom prst="rect">
              <a:avLst/>
            </a:prstGeom>
            <a:noFill/>
          </p:spPr>
          <p:txBody>
            <a:bodyPr wrap="none" rtlCol="0">
              <a:spAutoFit/>
            </a:bodyPr>
            <a:lstStyle/>
            <a:p>
              <a:r>
                <a:rPr lang="it-IT" sz="1400" dirty="0">
                  <a:solidFill>
                    <a:schemeClr val="bg1"/>
                  </a:solidFill>
                </a:rPr>
                <a:t>Voyager?</a:t>
              </a:r>
            </a:p>
          </p:txBody>
        </p:sp>
        <p:cxnSp>
          <p:nvCxnSpPr>
            <p:cNvPr id="8" name="Connettore 1 7">
              <a:extLst>
                <a:ext uri="{FF2B5EF4-FFF2-40B4-BE49-F238E27FC236}">
                  <a16:creationId xmlns:a16="http://schemas.microsoft.com/office/drawing/2014/main" id="{5E2F5491-FBC2-613F-16C6-63B62B19E002}"/>
                </a:ext>
              </a:extLst>
            </p:cNvPr>
            <p:cNvCxnSpPr/>
            <p:nvPr/>
          </p:nvCxnSpPr>
          <p:spPr>
            <a:xfrm>
              <a:off x="5909310" y="2880360"/>
              <a:ext cx="5394960" cy="0"/>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10" name="CasellaDiTesto 9">
              <a:extLst>
                <a:ext uri="{FF2B5EF4-FFF2-40B4-BE49-F238E27FC236}">
                  <a16:creationId xmlns:a16="http://schemas.microsoft.com/office/drawing/2014/main" id="{AC59E0E2-DE24-8E78-B232-ABD4D2B12485}"/>
                </a:ext>
              </a:extLst>
            </p:cNvPr>
            <p:cNvSpPr txBox="1"/>
            <p:nvPr/>
          </p:nvSpPr>
          <p:spPr>
            <a:xfrm>
              <a:off x="5909310" y="2880360"/>
              <a:ext cx="2162580" cy="276999"/>
            </a:xfrm>
            <a:prstGeom prst="rect">
              <a:avLst/>
            </a:prstGeom>
            <a:noFill/>
            <a:ln>
              <a:noFill/>
            </a:ln>
          </p:spPr>
          <p:txBody>
            <a:bodyPr wrap="none" rtlCol="0">
              <a:spAutoFit/>
            </a:bodyPr>
            <a:lstStyle/>
            <a:p>
              <a:r>
                <a:rPr lang="it-IT" sz="1200" dirty="0">
                  <a:solidFill>
                    <a:srgbClr val="FF0000"/>
                  </a:solidFill>
                </a:rPr>
                <a:t>GRINTA </a:t>
              </a:r>
              <a:r>
                <a:rPr lang="it-IT" sz="1200" dirty="0" err="1">
                  <a:solidFill>
                    <a:srgbClr val="FF0000"/>
                  </a:solidFill>
                </a:rPr>
                <a:t>expected</a:t>
              </a:r>
              <a:r>
                <a:rPr lang="it-IT" sz="1200" dirty="0">
                  <a:solidFill>
                    <a:srgbClr val="FF0000"/>
                  </a:solidFill>
                </a:rPr>
                <a:t> </a:t>
              </a:r>
              <a:r>
                <a:rPr lang="it-IT" sz="1200" dirty="0" err="1">
                  <a:solidFill>
                    <a:srgbClr val="FF0000"/>
                  </a:solidFill>
                </a:rPr>
                <a:t>sGRB</a:t>
              </a:r>
              <a:r>
                <a:rPr lang="it-IT" sz="1200" dirty="0">
                  <a:solidFill>
                    <a:srgbClr val="FF0000"/>
                  </a:solidFill>
                </a:rPr>
                <a:t> rate</a:t>
              </a:r>
            </a:p>
          </p:txBody>
        </p:sp>
      </p:grpSp>
      <p:pic>
        <p:nvPicPr>
          <p:cNvPr id="6" name="Immagine 5">
            <a:extLst>
              <a:ext uri="{FF2B5EF4-FFF2-40B4-BE49-F238E27FC236}">
                <a16:creationId xmlns:a16="http://schemas.microsoft.com/office/drawing/2014/main" id="{9192D570-651F-AE2D-0C01-6AF357F203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1400" y="5593275"/>
            <a:ext cx="1673297" cy="871377"/>
          </a:xfrm>
          <a:prstGeom prst="rect">
            <a:avLst/>
          </a:prstGeom>
        </p:spPr>
      </p:pic>
    </p:spTree>
    <p:extLst>
      <p:ext uri="{BB962C8B-B14F-4D97-AF65-F5344CB8AC3E}">
        <p14:creationId xmlns:p14="http://schemas.microsoft.com/office/powerpoint/2010/main" val="491361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hermata 2022-09-26 alle 21.46.26.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30033" y="420019"/>
            <a:ext cx="6964202" cy="5259575"/>
          </a:xfrm>
          <a:prstGeom prst="rect">
            <a:avLst/>
          </a:prstGeom>
        </p:spPr>
      </p:pic>
      <p:sp>
        <p:nvSpPr>
          <p:cNvPr id="13" name="CasellaDiTesto 12"/>
          <p:cNvSpPr txBox="1"/>
          <p:nvPr/>
        </p:nvSpPr>
        <p:spPr>
          <a:xfrm>
            <a:off x="2485391" y="5730095"/>
            <a:ext cx="7221217" cy="707886"/>
          </a:xfrm>
          <a:prstGeom prst="rect">
            <a:avLst/>
          </a:prstGeom>
          <a:noFill/>
        </p:spPr>
        <p:txBody>
          <a:bodyPr wrap="square" rtlCol="0">
            <a:spAutoFit/>
          </a:bodyPr>
          <a:lstStyle/>
          <a:p>
            <a:r>
              <a:rPr lang="it-IT" sz="2000" dirty="0" err="1"/>
              <a:t>Most</a:t>
            </a:r>
            <a:r>
              <a:rPr lang="it-IT" sz="2000" dirty="0"/>
              <a:t> GW </a:t>
            </a:r>
            <a:r>
              <a:rPr lang="it-IT" sz="2000" dirty="0" err="1"/>
              <a:t>detected</a:t>
            </a:r>
            <a:r>
              <a:rPr lang="it-IT" sz="2000" dirty="0"/>
              <a:t> events  in the post-O5 scenario </a:t>
            </a:r>
            <a:r>
              <a:rPr lang="it-IT" sz="2000" dirty="0" err="1"/>
              <a:t>will</a:t>
            </a:r>
            <a:r>
              <a:rPr lang="it-IT" sz="2000" dirty="0"/>
              <a:t> </a:t>
            </a:r>
            <a:r>
              <a:rPr lang="it-IT" sz="2000" dirty="0" err="1"/>
              <a:t>have</a:t>
            </a:r>
            <a:r>
              <a:rPr lang="it-IT" sz="2000" dirty="0"/>
              <a:t> </a:t>
            </a:r>
            <a:r>
              <a:rPr lang="it-IT" sz="2000" dirty="0" err="1"/>
              <a:t>localization</a:t>
            </a:r>
            <a:r>
              <a:rPr lang="it-IT" sz="2000" dirty="0"/>
              <a:t> </a:t>
            </a:r>
            <a:r>
              <a:rPr lang="it-IT" sz="2000" dirty="0" err="1"/>
              <a:t>error</a:t>
            </a:r>
            <a:r>
              <a:rPr lang="it-IT" sz="2000" dirty="0"/>
              <a:t> &lt; 100 deg</a:t>
            </a:r>
            <a:r>
              <a:rPr lang="it-IT" sz="2000" baseline="30000" dirty="0"/>
              <a:t>2    </a:t>
            </a:r>
            <a:r>
              <a:rPr lang="it-IT" sz="2000" dirty="0"/>
              <a:t>(</a:t>
            </a:r>
            <a:r>
              <a:rPr lang="it-IT" sz="2000" dirty="0" err="1"/>
              <a:t>ref</a:t>
            </a:r>
            <a:r>
              <a:rPr lang="it-IT" sz="2000" dirty="0"/>
              <a:t>. </a:t>
            </a:r>
            <a:r>
              <a:rPr lang="it-IT" sz="2000" dirty="0">
                <a:solidFill>
                  <a:srgbClr val="FFFF00"/>
                </a:solidFill>
              </a:rPr>
              <a:t>Ronchini+22)</a:t>
            </a:r>
            <a:endParaRPr lang="it-IT" sz="2000" baseline="30000" dirty="0">
              <a:solidFill>
                <a:srgbClr val="FFFF00"/>
              </a:solidFill>
            </a:endParaRPr>
          </a:p>
        </p:txBody>
      </p:sp>
      <p:pic>
        <p:nvPicPr>
          <p:cNvPr id="2" name="Immagine 1">
            <a:extLst>
              <a:ext uri="{FF2B5EF4-FFF2-40B4-BE49-F238E27FC236}">
                <a16:creationId xmlns:a16="http://schemas.microsoft.com/office/drawing/2014/main" id="{D9DA7F89-45F0-8330-A19C-266C400AC2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1400" y="5593275"/>
            <a:ext cx="1673297" cy="871377"/>
          </a:xfrm>
          <a:prstGeom prst="rect">
            <a:avLst/>
          </a:prstGeom>
        </p:spPr>
      </p:pic>
    </p:spTree>
    <p:extLst>
      <p:ext uri="{BB962C8B-B14F-4D97-AF65-F5344CB8AC3E}">
        <p14:creationId xmlns:p14="http://schemas.microsoft.com/office/powerpoint/2010/main" val="586812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921BA95A-2989-5C14-5883-6F6607D25609}"/>
              </a:ext>
            </a:extLst>
          </p:cNvPr>
          <p:cNvSpPr>
            <a:spLocks noGrp="1"/>
          </p:cNvSpPr>
          <p:nvPr>
            <p:ph type="title"/>
          </p:nvPr>
        </p:nvSpPr>
        <p:spPr>
          <a:xfrm>
            <a:off x="434111" y="232409"/>
            <a:ext cx="11521669" cy="916782"/>
          </a:xfrm>
        </p:spPr>
        <p:txBody>
          <a:bodyPr>
            <a:normAutofit fontScale="90000"/>
          </a:bodyPr>
          <a:lstStyle/>
          <a:p>
            <a:r>
              <a:rPr lang="it-IT" sz="4400" dirty="0"/>
              <a:t>GRINTA </a:t>
            </a:r>
            <a:r>
              <a:rPr lang="it-IT" sz="4400" dirty="0" err="1"/>
              <a:t>contribution</a:t>
            </a:r>
            <a:r>
              <a:rPr lang="it-IT" sz="4400" dirty="0"/>
              <a:t> to GRB science in the </a:t>
            </a:r>
            <a:r>
              <a:rPr lang="it-IT" sz="4400" dirty="0" err="1"/>
              <a:t>GWs</a:t>
            </a:r>
            <a:r>
              <a:rPr lang="it-IT" sz="4400" dirty="0"/>
              <a:t> era</a:t>
            </a:r>
          </a:p>
        </p:txBody>
      </p:sp>
      <p:pic>
        <p:nvPicPr>
          <p:cNvPr id="5" name="Immagine 4" descr="Schermata 2022-09-26 alle 21.19.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31537" y="1120140"/>
            <a:ext cx="3260463" cy="5265880"/>
          </a:xfrm>
          <a:prstGeom prst="rect">
            <a:avLst/>
          </a:prstGeom>
        </p:spPr>
      </p:pic>
      <p:sp>
        <p:nvSpPr>
          <p:cNvPr id="6" name="CasellaDiTesto 5"/>
          <p:cNvSpPr txBox="1"/>
          <p:nvPr/>
        </p:nvSpPr>
        <p:spPr>
          <a:xfrm>
            <a:off x="236220" y="1120140"/>
            <a:ext cx="8459097" cy="1354217"/>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it-IT" sz="2400" dirty="0">
                <a:solidFill>
                  <a:srgbClr val="FFFF00"/>
                </a:solidFill>
              </a:rPr>
              <a:t>TED </a:t>
            </a:r>
            <a:r>
              <a:rPr lang="it-IT" sz="2400" dirty="0" err="1">
                <a:solidFill>
                  <a:srgbClr val="FFFF00"/>
                </a:solidFill>
              </a:rPr>
              <a:t>will</a:t>
            </a:r>
            <a:r>
              <a:rPr lang="it-IT" sz="2400" dirty="0">
                <a:solidFill>
                  <a:srgbClr val="FFFF00"/>
                </a:solidFill>
              </a:rPr>
              <a:t> </a:t>
            </a:r>
            <a:r>
              <a:rPr lang="it-IT" sz="2400" dirty="0" err="1">
                <a:solidFill>
                  <a:srgbClr val="FFFF00"/>
                </a:solidFill>
              </a:rPr>
              <a:t>detect</a:t>
            </a:r>
            <a:r>
              <a:rPr lang="it-IT" sz="2400" dirty="0">
                <a:solidFill>
                  <a:srgbClr val="FFFF00"/>
                </a:solidFill>
              </a:rPr>
              <a:t> </a:t>
            </a:r>
            <a:r>
              <a:rPr lang="it-IT" sz="2400" dirty="0" err="1">
                <a:solidFill>
                  <a:srgbClr val="FFFF00"/>
                </a:solidFill>
              </a:rPr>
              <a:t>about</a:t>
            </a:r>
            <a:r>
              <a:rPr lang="it-IT" sz="2400" dirty="0">
                <a:solidFill>
                  <a:srgbClr val="FFFF00"/>
                </a:solidFill>
              </a:rPr>
              <a:t> 90 short </a:t>
            </a:r>
            <a:r>
              <a:rPr lang="it-IT" sz="2400" dirty="0" err="1">
                <a:solidFill>
                  <a:srgbClr val="FFFF00"/>
                </a:solidFill>
              </a:rPr>
              <a:t>GRBs</a:t>
            </a:r>
            <a:r>
              <a:rPr lang="it-IT" sz="2400" dirty="0">
                <a:solidFill>
                  <a:srgbClr val="FFFF00"/>
                </a:solidFill>
              </a:rPr>
              <a:t> per </a:t>
            </a:r>
            <a:r>
              <a:rPr lang="it-IT" sz="2400" dirty="0" err="1">
                <a:solidFill>
                  <a:srgbClr val="FFFF00"/>
                </a:solidFill>
              </a:rPr>
              <a:t>year</a:t>
            </a:r>
            <a:endParaRPr lang="it-IT" sz="2400" dirty="0">
              <a:solidFill>
                <a:srgbClr val="FFFF00"/>
              </a:solidFill>
            </a:endParaRPr>
          </a:p>
          <a:p>
            <a:pPr marL="342900" indent="-342900">
              <a:spcAft>
                <a:spcPts val="600"/>
              </a:spcAft>
              <a:buFont typeface="Arial"/>
              <a:buChar char="•"/>
            </a:pPr>
            <a:r>
              <a:rPr lang="it-IT" sz="2400" dirty="0" err="1"/>
              <a:t>Almost</a:t>
            </a:r>
            <a:r>
              <a:rPr lang="it-IT" sz="2400" dirty="0"/>
              <a:t> </a:t>
            </a:r>
            <a:r>
              <a:rPr lang="it-IT" sz="2400" dirty="0" err="1"/>
              <a:t>half</a:t>
            </a:r>
            <a:r>
              <a:rPr lang="it-IT" sz="2400" dirty="0"/>
              <a:t> </a:t>
            </a:r>
            <a:r>
              <a:rPr lang="it-IT" sz="2400" dirty="0" err="1"/>
              <a:t>will</a:t>
            </a:r>
            <a:r>
              <a:rPr lang="it-IT" sz="2400" dirty="0"/>
              <a:t> be </a:t>
            </a:r>
            <a:r>
              <a:rPr lang="it-IT" sz="2400" dirty="0" err="1"/>
              <a:t>detected</a:t>
            </a:r>
            <a:r>
              <a:rPr lang="it-IT" sz="2400" dirty="0"/>
              <a:t> by HXI in 𝛄/X-ray (down to </a:t>
            </a:r>
          </a:p>
          <a:p>
            <a:pPr>
              <a:spcAft>
                <a:spcPts val="600"/>
              </a:spcAft>
            </a:pPr>
            <a:r>
              <a:rPr lang="it-IT" sz="2400" dirty="0"/>
              <a:t>    ~5 </a:t>
            </a:r>
            <a:r>
              <a:rPr lang="it-IT" sz="2400" dirty="0" err="1"/>
              <a:t>keV</a:t>
            </a:r>
            <a:r>
              <a:rPr lang="it-IT" sz="2400" dirty="0"/>
              <a:t>) </a:t>
            </a:r>
          </a:p>
        </p:txBody>
      </p:sp>
      <p:sp>
        <p:nvSpPr>
          <p:cNvPr id="7" name="CasellaDiTesto 6"/>
          <p:cNvSpPr txBox="1"/>
          <p:nvPr/>
        </p:nvSpPr>
        <p:spPr>
          <a:xfrm>
            <a:off x="10747693" y="6139799"/>
            <a:ext cx="1816279" cy="246221"/>
          </a:xfrm>
          <a:prstGeom prst="rect">
            <a:avLst/>
          </a:prstGeom>
          <a:noFill/>
        </p:spPr>
        <p:txBody>
          <a:bodyPr wrap="square" rtlCol="0">
            <a:spAutoFit/>
          </a:bodyPr>
          <a:lstStyle/>
          <a:p>
            <a:r>
              <a:rPr lang="it-IT" sz="1000" dirty="0" err="1"/>
              <a:t>Credits</a:t>
            </a:r>
            <a:r>
              <a:rPr lang="it-IT" sz="1000" dirty="0"/>
              <a:t>: Ronchini</a:t>
            </a:r>
          </a:p>
        </p:txBody>
      </p:sp>
      <p:sp>
        <p:nvSpPr>
          <p:cNvPr id="3" name="CasellaDiTesto 2">
            <a:extLst>
              <a:ext uri="{FF2B5EF4-FFF2-40B4-BE49-F238E27FC236}">
                <a16:creationId xmlns:a16="http://schemas.microsoft.com/office/drawing/2014/main" id="{FEC5DA5F-153F-30D5-D557-F0053DD760FE}"/>
              </a:ext>
            </a:extLst>
          </p:cNvPr>
          <p:cNvSpPr txBox="1"/>
          <p:nvPr/>
        </p:nvSpPr>
        <p:spPr>
          <a:xfrm>
            <a:off x="472440" y="2480120"/>
            <a:ext cx="8459097" cy="2985433"/>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it-IT" sz="2400" dirty="0">
                <a:solidFill>
                  <a:srgbClr val="00FF00"/>
                </a:solidFill>
                <a:sym typeface="Wingdings"/>
              </a:rPr>
              <a:t> </a:t>
            </a:r>
            <a:r>
              <a:rPr lang="it-IT" sz="2400" dirty="0" err="1">
                <a:solidFill>
                  <a:srgbClr val="00FF00"/>
                </a:solidFill>
              </a:rPr>
              <a:t>measure</a:t>
            </a:r>
            <a:r>
              <a:rPr lang="it-IT" sz="2400" dirty="0">
                <a:solidFill>
                  <a:srgbClr val="00FF00"/>
                </a:solidFill>
              </a:rPr>
              <a:t> the source </a:t>
            </a:r>
            <a:r>
              <a:rPr lang="it-IT" sz="2400" dirty="0" err="1">
                <a:solidFill>
                  <a:srgbClr val="00FF00"/>
                </a:solidFill>
              </a:rPr>
              <a:t>spectra</a:t>
            </a:r>
            <a:r>
              <a:rPr lang="it-IT" sz="2400" dirty="0">
                <a:solidFill>
                  <a:srgbClr val="00FF00"/>
                </a:solidFill>
              </a:rPr>
              <a:t> </a:t>
            </a:r>
            <a:r>
              <a:rPr lang="it-IT" sz="2400" dirty="0" err="1">
                <a:solidFill>
                  <a:srgbClr val="00FF00"/>
                </a:solidFill>
              </a:rPr>
              <a:t>probing</a:t>
            </a:r>
            <a:r>
              <a:rPr lang="it-IT" sz="2400" dirty="0">
                <a:solidFill>
                  <a:srgbClr val="00FF00"/>
                </a:solidFill>
              </a:rPr>
              <a:t> the</a:t>
            </a:r>
          </a:p>
          <a:p>
            <a:pPr>
              <a:spcAft>
                <a:spcPts val="600"/>
              </a:spcAft>
            </a:pPr>
            <a:r>
              <a:rPr lang="it-IT" sz="2400" dirty="0">
                <a:solidFill>
                  <a:srgbClr val="00FF00"/>
                </a:solidFill>
              </a:rPr>
              <a:t>     </a:t>
            </a:r>
            <a:r>
              <a:rPr lang="it-IT" sz="2400" dirty="0" err="1">
                <a:solidFill>
                  <a:srgbClr val="00FF00"/>
                </a:solidFill>
              </a:rPr>
              <a:t>emission</a:t>
            </a:r>
            <a:r>
              <a:rPr lang="it-IT" sz="2400" dirty="0">
                <a:solidFill>
                  <a:srgbClr val="00FF00"/>
                </a:solidFill>
              </a:rPr>
              <a:t> </a:t>
            </a:r>
            <a:r>
              <a:rPr lang="it-IT" sz="2400" dirty="0" err="1">
                <a:solidFill>
                  <a:srgbClr val="00FF00"/>
                </a:solidFill>
              </a:rPr>
              <a:t>mechanims</a:t>
            </a:r>
            <a:r>
              <a:rPr lang="it-IT" sz="2400" dirty="0">
                <a:solidFill>
                  <a:srgbClr val="00FF00"/>
                </a:solidFill>
              </a:rPr>
              <a:t> </a:t>
            </a:r>
          </a:p>
          <a:p>
            <a:pPr marL="342900" indent="-342900">
              <a:spcAft>
                <a:spcPts val="600"/>
              </a:spcAft>
              <a:buFont typeface="Arial"/>
              <a:buChar char="•"/>
            </a:pPr>
            <a:r>
              <a:rPr lang="it-IT" sz="2400" dirty="0"/>
              <a:t>HXI sub-</a:t>
            </a:r>
            <a:r>
              <a:rPr lang="it-IT" sz="2400" dirty="0" err="1"/>
              <a:t>arcmin</a:t>
            </a:r>
            <a:r>
              <a:rPr lang="it-IT" sz="2400" dirty="0"/>
              <a:t> </a:t>
            </a:r>
            <a:r>
              <a:rPr lang="it-IT" sz="2400" dirty="0" err="1"/>
              <a:t>sky-localization</a:t>
            </a:r>
            <a:r>
              <a:rPr lang="it-IT" sz="2400" dirty="0"/>
              <a:t> </a:t>
            </a:r>
            <a:r>
              <a:rPr lang="it-IT" sz="2400" dirty="0" err="1"/>
              <a:t>will</a:t>
            </a:r>
            <a:r>
              <a:rPr lang="it-IT" sz="2400" dirty="0"/>
              <a:t> drive the multi-</a:t>
            </a:r>
            <a:r>
              <a:rPr lang="it-IT" sz="2400" dirty="0" err="1"/>
              <a:t>wavelenght</a:t>
            </a:r>
            <a:r>
              <a:rPr lang="it-IT" sz="2400" dirty="0"/>
              <a:t> follow-up by ground and </a:t>
            </a:r>
            <a:r>
              <a:rPr lang="it-IT" sz="2400" dirty="0" err="1"/>
              <a:t>identification</a:t>
            </a:r>
            <a:r>
              <a:rPr lang="it-IT" sz="2400" dirty="0"/>
              <a:t> of the </a:t>
            </a:r>
            <a:r>
              <a:rPr lang="it-IT" sz="2400" dirty="0" err="1"/>
              <a:t>host</a:t>
            </a:r>
            <a:r>
              <a:rPr lang="it-IT" sz="2400" dirty="0"/>
              <a:t> </a:t>
            </a:r>
            <a:r>
              <a:rPr lang="it-IT" sz="2400" dirty="0" err="1"/>
              <a:t>galaxy</a:t>
            </a:r>
            <a:r>
              <a:rPr lang="it-IT" sz="2400" dirty="0"/>
              <a:t> </a:t>
            </a:r>
          </a:p>
          <a:p>
            <a:pPr>
              <a:spcAft>
                <a:spcPts val="600"/>
              </a:spcAft>
            </a:pPr>
            <a:r>
              <a:rPr lang="it-IT" sz="2400" dirty="0">
                <a:sym typeface="Wingdings"/>
              </a:rPr>
              <a:t>      </a:t>
            </a:r>
            <a:r>
              <a:rPr lang="it-IT" sz="2400" dirty="0">
                <a:solidFill>
                  <a:srgbClr val="00FF00"/>
                </a:solidFill>
                <a:sym typeface="Wingdings"/>
              </a:rPr>
              <a:t> complete picture of the </a:t>
            </a:r>
            <a:r>
              <a:rPr lang="it-IT" sz="2400" dirty="0" err="1">
                <a:solidFill>
                  <a:srgbClr val="00FF00"/>
                </a:solidFill>
                <a:sym typeface="Wingdings"/>
              </a:rPr>
              <a:t>relativistic</a:t>
            </a:r>
            <a:r>
              <a:rPr lang="it-IT" sz="2400" dirty="0">
                <a:solidFill>
                  <a:srgbClr val="00FF00"/>
                </a:solidFill>
                <a:sym typeface="Wingdings"/>
              </a:rPr>
              <a:t> jet and interaction</a:t>
            </a:r>
          </a:p>
          <a:p>
            <a:pPr>
              <a:spcAft>
                <a:spcPts val="600"/>
              </a:spcAft>
            </a:pPr>
            <a:r>
              <a:rPr lang="it-IT" sz="2400" dirty="0">
                <a:solidFill>
                  <a:srgbClr val="00FF00"/>
                </a:solidFill>
                <a:sym typeface="Wingdings"/>
              </a:rPr>
              <a:t>     with the </a:t>
            </a:r>
            <a:r>
              <a:rPr lang="it-IT" sz="2400" dirty="0" err="1">
                <a:solidFill>
                  <a:srgbClr val="00FF00"/>
                </a:solidFill>
                <a:sym typeface="Wingdings"/>
              </a:rPr>
              <a:t>environment</a:t>
            </a:r>
            <a:r>
              <a:rPr lang="it-IT" sz="2400" dirty="0">
                <a:solidFill>
                  <a:srgbClr val="00FF00"/>
                </a:solidFill>
                <a:sym typeface="Wingdings"/>
              </a:rPr>
              <a:t> </a:t>
            </a:r>
          </a:p>
        </p:txBody>
      </p:sp>
      <p:pic>
        <p:nvPicPr>
          <p:cNvPr id="8" name="Immagine 7">
            <a:extLst>
              <a:ext uri="{FF2B5EF4-FFF2-40B4-BE49-F238E27FC236}">
                <a16:creationId xmlns:a16="http://schemas.microsoft.com/office/drawing/2014/main" id="{BD5BB63A-6744-C1CE-C819-501313948E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1400" y="5593275"/>
            <a:ext cx="1673297" cy="871377"/>
          </a:xfrm>
          <a:prstGeom prst="rect">
            <a:avLst/>
          </a:prstGeom>
        </p:spPr>
      </p:pic>
      <p:sp>
        <p:nvSpPr>
          <p:cNvPr id="2" name="CasellaDiTesto 1">
            <a:extLst>
              <a:ext uri="{FF2B5EF4-FFF2-40B4-BE49-F238E27FC236}">
                <a16:creationId xmlns:a16="http://schemas.microsoft.com/office/drawing/2014/main" id="{F99154AF-ECB3-50F7-F870-303272797CC8}"/>
              </a:ext>
            </a:extLst>
          </p:cNvPr>
          <p:cNvSpPr txBox="1"/>
          <p:nvPr/>
        </p:nvSpPr>
        <p:spPr>
          <a:xfrm>
            <a:off x="3591681" y="2302696"/>
            <a:ext cx="6098240" cy="1477328"/>
          </a:xfrm>
          <a:prstGeom prst="rect">
            <a:avLst/>
          </a:prstGeom>
          <a:solidFill>
            <a:schemeClr val="tx1"/>
          </a:solidFill>
        </p:spPr>
        <p:txBody>
          <a:bodyPr wrap="square">
            <a:spAutoFit/>
          </a:bodyPr>
          <a:lstStyle/>
          <a:p>
            <a:r>
              <a:rPr lang="it-IT" b="1" dirty="0" err="1">
                <a:solidFill>
                  <a:schemeClr val="bg1"/>
                </a:solidFill>
              </a:rPr>
              <a:t>Among</a:t>
            </a:r>
            <a:r>
              <a:rPr lang="it-IT" b="1" dirty="0">
                <a:solidFill>
                  <a:schemeClr val="bg1"/>
                </a:solidFill>
              </a:rPr>
              <a:t> </a:t>
            </a:r>
            <a:r>
              <a:rPr lang="it-IT" b="1" dirty="0" err="1">
                <a:solidFill>
                  <a:schemeClr val="bg1"/>
                </a:solidFill>
              </a:rPr>
              <a:t>all</a:t>
            </a:r>
            <a:r>
              <a:rPr lang="it-IT" b="1" dirty="0">
                <a:solidFill>
                  <a:schemeClr val="bg1"/>
                </a:solidFill>
              </a:rPr>
              <a:t> short </a:t>
            </a:r>
            <a:r>
              <a:rPr lang="it-IT" b="1" dirty="0" err="1">
                <a:solidFill>
                  <a:schemeClr val="bg1"/>
                </a:solidFill>
              </a:rPr>
              <a:t>GRBs</a:t>
            </a:r>
            <a:r>
              <a:rPr lang="it-IT" b="1" dirty="0">
                <a:solidFill>
                  <a:schemeClr val="bg1"/>
                </a:solidFill>
              </a:rPr>
              <a:t> </a:t>
            </a:r>
            <a:r>
              <a:rPr lang="it-IT" b="1" dirty="0" err="1">
                <a:solidFill>
                  <a:schemeClr val="bg1"/>
                </a:solidFill>
              </a:rPr>
              <a:t>observed</a:t>
            </a:r>
            <a:r>
              <a:rPr lang="it-IT" b="1" dirty="0">
                <a:solidFill>
                  <a:schemeClr val="bg1"/>
                </a:solidFill>
              </a:rPr>
              <a:t> by TED, 55% (32%) </a:t>
            </a:r>
            <a:r>
              <a:rPr lang="it-IT" b="1" dirty="0" err="1">
                <a:solidFill>
                  <a:schemeClr val="bg1"/>
                </a:solidFill>
              </a:rPr>
              <a:t>will</a:t>
            </a:r>
            <a:r>
              <a:rPr lang="it-IT" b="1" dirty="0">
                <a:solidFill>
                  <a:schemeClr val="bg1"/>
                </a:solidFill>
              </a:rPr>
              <a:t> be </a:t>
            </a:r>
            <a:r>
              <a:rPr lang="it-IT" b="1" dirty="0" err="1">
                <a:solidFill>
                  <a:schemeClr val="bg1"/>
                </a:solidFill>
              </a:rPr>
              <a:t>detected</a:t>
            </a:r>
            <a:r>
              <a:rPr lang="it-IT" b="1" dirty="0">
                <a:solidFill>
                  <a:schemeClr val="bg1"/>
                </a:solidFill>
              </a:rPr>
              <a:t> by HXI </a:t>
            </a:r>
            <a:r>
              <a:rPr lang="it-IT" b="1" dirty="0" err="1">
                <a:solidFill>
                  <a:schemeClr val="bg1"/>
                </a:solidFill>
              </a:rPr>
              <a:t>considering</a:t>
            </a:r>
            <a:r>
              <a:rPr lang="it-IT" b="1" dirty="0">
                <a:solidFill>
                  <a:schemeClr val="bg1"/>
                </a:solidFill>
              </a:rPr>
              <a:t> a </a:t>
            </a:r>
            <a:r>
              <a:rPr lang="it-IT" b="1" dirty="0" err="1">
                <a:solidFill>
                  <a:schemeClr val="bg1"/>
                </a:solidFill>
              </a:rPr>
              <a:t>slew</a:t>
            </a:r>
            <a:r>
              <a:rPr lang="it-IT" b="1" dirty="0">
                <a:solidFill>
                  <a:schemeClr val="bg1"/>
                </a:solidFill>
              </a:rPr>
              <a:t> time of </a:t>
            </a:r>
            <a:r>
              <a:rPr lang="it-IT" b="1" dirty="0" err="1">
                <a:solidFill>
                  <a:schemeClr val="bg1"/>
                </a:solidFill>
              </a:rPr>
              <a:t>deltaT</a:t>
            </a:r>
            <a:r>
              <a:rPr lang="it-IT" b="1" dirty="0">
                <a:solidFill>
                  <a:schemeClr val="bg1"/>
                </a:solidFill>
              </a:rPr>
              <a:t> = 60s (</a:t>
            </a:r>
            <a:r>
              <a:rPr lang="it-IT" b="1" dirty="0" err="1">
                <a:solidFill>
                  <a:schemeClr val="bg1"/>
                </a:solidFill>
              </a:rPr>
              <a:t>tdel</a:t>
            </a:r>
            <a:r>
              <a:rPr lang="it-IT" b="1" dirty="0">
                <a:solidFill>
                  <a:schemeClr val="bg1"/>
                </a:solidFill>
              </a:rPr>
              <a:t> = 5 min). </a:t>
            </a:r>
          </a:p>
          <a:p>
            <a:r>
              <a:rPr lang="it-IT" b="1" dirty="0" err="1">
                <a:solidFill>
                  <a:schemeClr val="bg1"/>
                </a:solidFill>
              </a:rPr>
              <a:t>These</a:t>
            </a:r>
            <a:r>
              <a:rPr lang="it-IT" b="1" dirty="0">
                <a:solidFill>
                  <a:schemeClr val="bg1"/>
                </a:solidFill>
              </a:rPr>
              <a:t> </a:t>
            </a:r>
            <a:r>
              <a:rPr lang="it-IT" b="1" dirty="0" err="1">
                <a:solidFill>
                  <a:schemeClr val="bg1"/>
                </a:solidFill>
              </a:rPr>
              <a:t>numbers</a:t>
            </a:r>
            <a:r>
              <a:rPr lang="it-IT" b="1" dirty="0">
                <a:solidFill>
                  <a:schemeClr val="bg1"/>
                </a:solidFill>
              </a:rPr>
              <a:t> include an </a:t>
            </a:r>
            <a:r>
              <a:rPr lang="it-IT" b="1" dirty="0" err="1">
                <a:solidFill>
                  <a:schemeClr val="bg1"/>
                </a:solidFill>
              </a:rPr>
              <a:t>evaluation</a:t>
            </a:r>
            <a:r>
              <a:rPr lang="it-IT" b="1" dirty="0">
                <a:solidFill>
                  <a:schemeClr val="bg1"/>
                </a:solidFill>
              </a:rPr>
              <a:t> of the </a:t>
            </a:r>
            <a:r>
              <a:rPr lang="it-IT" b="1" dirty="0" err="1">
                <a:solidFill>
                  <a:schemeClr val="bg1"/>
                </a:solidFill>
              </a:rPr>
              <a:t>accessibility</a:t>
            </a:r>
            <a:r>
              <a:rPr lang="it-IT" b="1" dirty="0">
                <a:solidFill>
                  <a:schemeClr val="bg1"/>
                </a:solidFill>
              </a:rPr>
              <a:t> of the target position for HXI.</a:t>
            </a:r>
          </a:p>
        </p:txBody>
      </p:sp>
    </p:spTree>
    <p:extLst>
      <p:ext uri="{BB962C8B-B14F-4D97-AF65-F5344CB8AC3E}">
        <p14:creationId xmlns:p14="http://schemas.microsoft.com/office/powerpoint/2010/main" val="285854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236220" y="973471"/>
            <a:ext cx="11432954" cy="2916183"/>
          </a:xfrm>
          <a:prstGeom prst="rect">
            <a:avLst/>
          </a:prstGeom>
          <a:noFill/>
        </p:spPr>
        <p:txBody>
          <a:bodyPr wrap="square" rtlCol="0">
            <a:spAutoFit/>
          </a:bodyPr>
          <a:lstStyle/>
          <a:p>
            <a:pPr>
              <a:spcBef>
                <a:spcPts val="300"/>
              </a:spcBef>
              <a:spcAft>
                <a:spcPts val="900"/>
              </a:spcAft>
            </a:pPr>
            <a:r>
              <a:rPr lang="it-IT" sz="2300" dirty="0">
                <a:solidFill>
                  <a:srgbClr val="FFFF00"/>
                </a:solidFill>
                <a:sym typeface="Wingdings"/>
              </a:rPr>
              <a:t>GW/GRB: post O5, ~10 </a:t>
            </a:r>
            <a:r>
              <a:rPr lang="it-IT" sz="2300" dirty="0" err="1">
                <a:solidFill>
                  <a:srgbClr val="FFFF00"/>
                </a:solidFill>
                <a:sym typeface="Wingdings"/>
              </a:rPr>
              <a:t>detection</a:t>
            </a:r>
            <a:r>
              <a:rPr lang="it-IT" sz="2300" dirty="0">
                <a:solidFill>
                  <a:srgbClr val="FFFF00"/>
                </a:solidFill>
                <a:sym typeface="Wingdings"/>
              </a:rPr>
              <a:t> per </a:t>
            </a:r>
            <a:r>
              <a:rPr lang="it-IT" sz="2300" dirty="0" err="1">
                <a:solidFill>
                  <a:srgbClr val="FFFF00"/>
                </a:solidFill>
                <a:sym typeface="Wingdings"/>
              </a:rPr>
              <a:t>year</a:t>
            </a:r>
            <a:r>
              <a:rPr lang="it-IT" sz="2300" dirty="0">
                <a:solidFill>
                  <a:srgbClr val="FFFF00"/>
                </a:solidFill>
                <a:sym typeface="Wingdings"/>
              </a:rPr>
              <a:t> in survey mode and </a:t>
            </a:r>
            <a:r>
              <a:rPr lang="it-IT" sz="2300" dirty="0" err="1">
                <a:solidFill>
                  <a:srgbClr val="FFFF00"/>
                </a:solidFill>
                <a:sym typeface="Wingdings"/>
              </a:rPr>
              <a:t>another</a:t>
            </a:r>
            <a:r>
              <a:rPr lang="it-IT" sz="2300" dirty="0">
                <a:solidFill>
                  <a:srgbClr val="FFFF00"/>
                </a:solidFill>
                <a:sym typeface="Wingdings"/>
              </a:rPr>
              <a:t> </a:t>
            </a:r>
            <a:r>
              <a:rPr lang="it-IT" sz="2300" dirty="0" err="1">
                <a:solidFill>
                  <a:srgbClr val="FFFF00"/>
                </a:solidFill>
                <a:sym typeface="Wingdings"/>
              </a:rPr>
              <a:t>tens</a:t>
            </a:r>
            <a:r>
              <a:rPr lang="it-IT" sz="2300" dirty="0">
                <a:solidFill>
                  <a:srgbClr val="FFFF00"/>
                </a:solidFill>
                <a:sym typeface="Wingdings"/>
              </a:rPr>
              <a:t> by follow-up of GW </a:t>
            </a:r>
            <a:r>
              <a:rPr lang="it-IT" sz="2300" dirty="0" err="1">
                <a:solidFill>
                  <a:srgbClr val="FFFF00"/>
                </a:solidFill>
                <a:sym typeface="Wingdings"/>
              </a:rPr>
              <a:t>signals</a:t>
            </a:r>
            <a:endParaRPr lang="it-IT" sz="2300" dirty="0">
              <a:solidFill>
                <a:srgbClr val="FFFF00"/>
              </a:solidFill>
              <a:sym typeface="Wingdings"/>
            </a:endParaRPr>
          </a:p>
          <a:p>
            <a:pPr marL="342900" indent="-342900">
              <a:spcAft>
                <a:spcPts val="900"/>
              </a:spcAft>
              <a:buFont typeface="Arial"/>
              <a:buChar char="•"/>
            </a:pPr>
            <a:r>
              <a:rPr lang="it-IT" sz="2000" dirty="0" err="1">
                <a:sym typeface="Wingdings"/>
              </a:rPr>
              <a:t>Evaluate</a:t>
            </a:r>
            <a:r>
              <a:rPr lang="it-IT" sz="2000" dirty="0">
                <a:sym typeface="Wingdings"/>
              </a:rPr>
              <a:t> the </a:t>
            </a:r>
            <a:r>
              <a:rPr lang="it-IT" sz="2000" dirty="0" err="1">
                <a:sym typeface="Wingdings"/>
              </a:rPr>
              <a:t>fraction</a:t>
            </a:r>
            <a:r>
              <a:rPr lang="it-IT" sz="2000" dirty="0">
                <a:sym typeface="Wingdings"/>
              </a:rPr>
              <a:t> of BNS </a:t>
            </a:r>
            <a:r>
              <a:rPr lang="it-IT" sz="2000" dirty="0" err="1">
                <a:sym typeface="Wingdings"/>
              </a:rPr>
              <a:t>able</a:t>
            </a:r>
            <a:r>
              <a:rPr lang="it-IT" sz="2000" dirty="0">
                <a:sym typeface="Wingdings"/>
              </a:rPr>
              <a:t> to produce a jet</a:t>
            </a:r>
          </a:p>
          <a:p>
            <a:pPr marL="342900" indent="-342900">
              <a:spcAft>
                <a:spcPts val="900"/>
              </a:spcAft>
              <a:buFont typeface="Arial"/>
              <a:buChar char="•"/>
            </a:pPr>
            <a:r>
              <a:rPr lang="it-IT" sz="2000" dirty="0">
                <a:sym typeface="Wingdings"/>
              </a:rPr>
              <a:t>Jet </a:t>
            </a:r>
            <a:r>
              <a:rPr lang="it-IT" sz="2000" dirty="0" err="1">
                <a:sym typeface="Wingdings"/>
              </a:rPr>
              <a:t>structure</a:t>
            </a:r>
            <a:r>
              <a:rPr lang="it-IT" sz="2000" dirty="0">
                <a:sym typeface="Wingdings"/>
              </a:rPr>
              <a:t> by </a:t>
            </a:r>
            <a:r>
              <a:rPr lang="it-IT" sz="2000" dirty="0" err="1">
                <a:sym typeface="Wingdings"/>
              </a:rPr>
              <a:t>detecting</a:t>
            </a:r>
            <a:r>
              <a:rPr lang="it-IT" sz="2000" dirty="0">
                <a:sym typeface="Wingdings"/>
              </a:rPr>
              <a:t> off-</a:t>
            </a:r>
            <a:r>
              <a:rPr lang="it-IT" sz="2000" dirty="0" err="1">
                <a:sym typeface="Wingdings"/>
              </a:rPr>
              <a:t>axis</a:t>
            </a:r>
            <a:r>
              <a:rPr lang="it-IT" sz="2000" dirty="0">
                <a:sym typeface="Wingdings"/>
              </a:rPr>
              <a:t> </a:t>
            </a:r>
            <a:r>
              <a:rPr lang="it-IT" sz="2000" dirty="0" err="1">
                <a:sym typeface="Wingdings"/>
              </a:rPr>
              <a:t>GRBs</a:t>
            </a:r>
            <a:r>
              <a:rPr lang="it-IT" sz="2000" dirty="0">
                <a:sym typeface="Wingdings"/>
              </a:rPr>
              <a:t> (</a:t>
            </a:r>
            <a:r>
              <a:rPr lang="it-IT" sz="2000" dirty="0" err="1">
                <a:sym typeface="Wingdings"/>
              </a:rPr>
              <a:t>pointing</a:t>
            </a:r>
            <a:r>
              <a:rPr lang="it-IT" sz="2000" dirty="0">
                <a:sym typeface="Wingdings"/>
              </a:rPr>
              <a:t> </a:t>
            </a:r>
            <a:r>
              <a:rPr lang="it-IT" sz="2000" dirty="0" err="1">
                <a:sym typeface="Wingdings"/>
              </a:rPr>
              <a:t>GWs</a:t>
            </a:r>
            <a:r>
              <a:rPr lang="it-IT" sz="2000" dirty="0">
                <a:sym typeface="Wingdings"/>
              </a:rPr>
              <a:t>) </a:t>
            </a:r>
          </a:p>
          <a:p>
            <a:pPr marL="342900" indent="-342900">
              <a:spcAft>
                <a:spcPts val="900"/>
              </a:spcAft>
              <a:buFont typeface="Arial"/>
              <a:buChar char="•"/>
            </a:pPr>
            <a:r>
              <a:rPr lang="it-IT" sz="2000" dirty="0" err="1">
                <a:sym typeface="Wingdings"/>
              </a:rPr>
              <a:t>Detect</a:t>
            </a:r>
            <a:r>
              <a:rPr lang="it-IT" sz="2000" dirty="0">
                <a:sym typeface="Wingdings"/>
              </a:rPr>
              <a:t> X-</a:t>
            </a:r>
            <a:r>
              <a:rPr lang="it-IT" sz="2000" dirty="0" err="1">
                <a:sym typeface="Wingdings"/>
              </a:rPr>
              <a:t>ray</a:t>
            </a:r>
            <a:r>
              <a:rPr lang="it-IT" sz="2000" dirty="0">
                <a:sym typeface="Wingdings"/>
              </a:rPr>
              <a:t> </a:t>
            </a:r>
            <a:r>
              <a:rPr lang="it-IT" sz="2000" dirty="0" err="1">
                <a:sym typeface="Wingdings"/>
              </a:rPr>
              <a:t>signature</a:t>
            </a:r>
            <a:r>
              <a:rPr lang="it-IT" sz="2000" dirty="0">
                <a:sym typeface="Wingdings"/>
              </a:rPr>
              <a:t> to </a:t>
            </a:r>
            <a:r>
              <a:rPr lang="it-IT" sz="2000" dirty="0" err="1">
                <a:sym typeface="Wingdings"/>
              </a:rPr>
              <a:t>identify</a:t>
            </a:r>
            <a:r>
              <a:rPr lang="it-IT" sz="2000" dirty="0">
                <a:sym typeface="Wingdings"/>
              </a:rPr>
              <a:t> the nature of the merger </a:t>
            </a:r>
            <a:r>
              <a:rPr lang="it-IT" sz="2000" dirty="0" err="1">
                <a:sym typeface="Wingdings"/>
              </a:rPr>
              <a:t>remnant</a:t>
            </a:r>
            <a:endParaRPr lang="it-IT" sz="2000" dirty="0">
              <a:sym typeface="Wingdings"/>
            </a:endParaRPr>
          </a:p>
          <a:p>
            <a:pPr marL="342900" indent="-342900">
              <a:spcAft>
                <a:spcPts val="900"/>
              </a:spcAft>
              <a:buFont typeface="Arial"/>
              <a:buChar char="•"/>
            </a:pPr>
            <a:r>
              <a:rPr lang="it-IT" sz="2000" dirty="0" err="1">
                <a:sym typeface="Wingdings"/>
              </a:rPr>
              <a:t>Understand</a:t>
            </a:r>
            <a:r>
              <a:rPr lang="it-IT" sz="2000" dirty="0">
                <a:sym typeface="Wingdings"/>
              </a:rPr>
              <a:t> the </a:t>
            </a:r>
            <a:r>
              <a:rPr lang="it-IT" sz="2000" dirty="0" err="1">
                <a:sym typeface="Wingdings"/>
              </a:rPr>
              <a:t>role</a:t>
            </a:r>
            <a:r>
              <a:rPr lang="it-IT" sz="2000" dirty="0">
                <a:sym typeface="Wingdings"/>
              </a:rPr>
              <a:t> of NS-BH </a:t>
            </a:r>
            <a:r>
              <a:rPr lang="it-IT" sz="2000" dirty="0" err="1">
                <a:sym typeface="Wingdings"/>
              </a:rPr>
              <a:t>mergers</a:t>
            </a:r>
            <a:r>
              <a:rPr lang="it-IT" sz="2000" dirty="0">
                <a:sym typeface="Wingdings"/>
              </a:rPr>
              <a:t> </a:t>
            </a:r>
            <a:r>
              <a:rPr lang="it-IT" sz="2000" dirty="0" err="1">
                <a:sym typeface="Wingdings"/>
              </a:rPr>
              <a:t>as</a:t>
            </a:r>
            <a:r>
              <a:rPr lang="it-IT" sz="2000" dirty="0">
                <a:sym typeface="Wingdings"/>
              </a:rPr>
              <a:t> short GRB  progenitor</a:t>
            </a:r>
            <a:endParaRPr lang="it-IT" sz="2000" dirty="0"/>
          </a:p>
          <a:p>
            <a:pPr marL="342900" indent="-342900">
              <a:spcAft>
                <a:spcPts val="900"/>
              </a:spcAft>
              <a:buFont typeface="Arial"/>
              <a:buChar char="•"/>
            </a:pPr>
            <a:r>
              <a:rPr lang="it-IT" sz="2000" dirty="0"/>
              <a:t>With 2+3 </a:t>
            </a:r>
            <a:r>
              <a:rPr lang="it-IT" sz="2000" dirty="0" err="1"/>
              <a:t>years</a:t>
            </a:r>
            <a:r>
              <a:rPr lang="it-IT" sz="2000" dirty="0"/>
              <a:t> mission </a:t>
            </a:r>
            <a:r>
              <a:rPr lang="it-IT" sz="2000" dirty="0">
                <a:solidFill>
                  <a:srgbClr val="00FF00"/>
                </a:solidFill>
                <a:sym typeface="Wingdings"/>
              </a:rPr>
              <a:t> </a:t>
            </a:r>
            <a:r>
              <a:rPr lang="it-IT" sz="2000" dirty="0" err="1"/>
              <a:t>cosmology</a:t>
            </a:r>
            <a:r>
              <a:rPr lang="it-IT" sz="2000" dirty="0"/>
              <a:t> with H</a:t>
            </a:r>
            <a:r>
              <a:rPr lang="it-IT" sz="2000" baseline="-25000" dirty="0"/>
              <a:t>0</a:t>
            </a:r>
            <a:r>
              <a:rPr lang="it-IT" sz="2000" dirty="0"/>
              <a:t> </a:t>
            </a:r>
            <a:r>
              <a:rPr lang="it-IT" sz="2000" dirty="0" err="1"/>
              <a:t>at</a:t>
            </a:r>
            <a:r>
              <a:rPr lang="it-IT" sz="2000" dirty="0"/>
              <a:t> 1 </a:t>
            </a:r>
            <a:r>
              <a:rPr lang="it-IT" sz="2000" dirty="0" err="1"/>
              <a:t>percent</a:t>
            </a:r>
            <a:r>
              <a:rPr lang="it-IT" sz="2000" dirty="0"/>
              <a:t> </a:t>
            </a:r>
            <a:r>
              <a:rPr lang="it-IT" sz="2000" dirty="0" err="1"/>
              <a:t>level</a:t>
            </a:r>
            <a:r>
              <a:rPr lang="it-IT" sz="2000" dirty="0"/>
              <a:t> and test of </a:t>
            </a:r>
            <a:r>
              <a:rPr lang="it-IT" sz="2000" dirty="0" err="1"/>
              <a:t>modified</a:t>
            </a:r>
            <a:r>
              <a:rPr lang="it-IT" sz="2000" dirty="0"/>
              <a:t> </a:t>
            </a:r>
            <a:r>
              <a:rPr lang="it-IT" sz="2000" dirty="0" err="1"/>
              <a:t>gravity</a:t>
            </a:r>
            <a:endParaRPr lang="it-IT" sz="2000" dirty="0"/>
          </a:p>
        </p:txBody>
      </p:sp>
      <p:grpSp>
        <p:nvGrpSpPr>
          <p:cNvPr id="13" name="Gruppo 12">
            <a:extLst>
              <a:ext uri="{FF2B5EF4-FFF2-40B4-BE49-F238E27FC236}">
                <a16:creationId xmlns:a16="http://schemas.microsoft.com/office/drawing/2014/main" id="{9DC22995-CECB-1687-594E-2BFD3BF17CEB}"/>
              </a:ext>
            </a:extLst>
          </p:cNvPr>
          <p:cNvGrpSpPr/>
          <p:nvPr/>
        </p:nvGrpSpPr>
        <p:grpSpPr>
          <a:xfrm>
            <a:off x="4101353" y="4095099"/>
            <a:ext cx="7567821" cy="2187699"/>
            <a:chOff x="672353" y="3812710"/>
            <a:chExt cx="7567821" cy="2187699"/>
          </a:xfrm>
        </p:grpSpPr>
        <p:pic>
          <p:nvPicPr>
            <p:cNvPr id="2" name="Immagine 1">
              <a:extLst>
                <a:ext uri="{FF2B5EF4-FFF2-40B4-BE49-F238E27FC236}">
                  <a16:creationId xmlns:a16="http://schemas.microsoft.com/office/drawing/2014/main" id="{46E90D20-4D24-3189-AD09-778D5E467D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2353" y="3812710"/>
              <a:ext cx="5948082" cy="2187699"/>
            </a:xfrm>
            <a:prstGeom prst="rect">
              <a:avLst/>
            </a:prstGeom>
          </p:spPr>
        </p:pic>
        <p:sp>
          <p:nvSpPr>
            <p:cNvPr id="3" name="CasellaDiTesto 2">
              <a:extLst>
                <a:ext uri="{FF2B5EF4-FFF2-40B4-BE49-F238E27FC236}">
                  <a16:creationId xmlns:a16="http://schemas.microsoft.com/office/drawing/2014/main" id="{0FA690DC-5CE7-D20B-0BC6-A879808BD524}"/>
                </a:ext>
              </a:extLst>
            </p:cNvPr>
            <p:cNvSpPr txBox="1"/>
            <p:nvPr/>
          </p:nvSpPr>
          <p:spPr>
            <a:xfrm>
              <a:off x="6620435" y="5631077"/>
              <a:ext cx="1619739" cy="369332"/>
            </a:xfrm>
            <a:prstGeom prst="rect">
              <a:avLst/>
            </a:prstGeom>
            <a:noFill/>
          </p:spPr>
          <p:txBody>
            <a:bodyPr wrap="none" rtlCol="0">
              <a:spAutoFit/>
            </a:bodyPr>
            <a:lstStyle/>
            <a:p>
              <a:r>
                <a:rPr lang="it-IT" dirty="0"/>
                <a:t>Abbott+2017</a:t>
              </a:r>
            </a:p>
          </p:txBody>
        </p:sp>
      </p:grpSp>
      <p:sp>
        <p:nvSpPr>
          <p:cNvPr id="12" name="Titolo 1">
            <a:extLst>
              <a:ext uri="{FF2B5EF4-FFF2-40B4-BE49-F238E27FC236}">
                <a16:creationId xmlns:a16="http://schemas.microsoft.com/office/drawing/2014/main" id="{0BD69952-0C37-F679-F880-C5A309EC2289}"/>
              </a:ext>
            </a:extLst>
          </p:cNvPr>
          <p:cNvSpPr>
            <a:spLocks noGrp="1"/>
          </p:cNvSpPr>
          <p:nvPr>
            <p:ph type="title"/>
          </p:nvPr>
        </p:nvSpPr>
        <p:spPr>
          <a:xfrm>
            <a:off x="434111" y="232409"/>
            <a:ext cx="11521669" cy="916782"/>
          </a:xfrm>
        </p:spPr>
        <p:txBody>
          <a:bodyPr>
            <a:normAutofit fontScale="90000"/>
          </a:bodyPr>
          <a:lstStyle/>
          <a:p>
            <a:r>
              <a:rPr lang="it-IT" sz="4400" dirty="0"/>
              <a:t>GRINTA </a:t>
            </a:r>
            <a:r>
              <a:rPr lang="it-IT" sz="4400" dirty="0" err="1"/>
              <a:t>contribution</a:t>
            </a:r>
            <a:r>
              <a:rPr lang="it-IT" sz="4400" dirty="0"/>
              <a:t> to GRB science in the </a:t>
            </a:r>
            <a:r>
              <a:rPr lang="it-IT" sz="4400" dirty="0" err="1"/>
              <a:t>GWs</a:t>
            </a:r>
            <a:r>
              <a:rPr lang="it-IT" sz="4400" dirty="0"/>
              <a:t> era</a:t>
            </a:r>
          </a:p>
        </p:txBody>
      </p:sp>
      <p:pic>
        <p:nvPicPr>
          <p:cNvPr id="14" name="Immagine 13">
            <a:extLst>
              <a:ext uri="{FF2B5EF4-FFF2-40B4-BE49-F238E27FC236}">
                <a16:creationId xmlns:a16="http://schemas.microsoft.com/office/drawing/2014/main" id="{4A459DDC-646A-CC5E-D228-30B7897FCF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1400" y="5593275"/>
            <a:ext cx="1673297" cy="871377"/>
          </a:xfrm>
          <a:prstGeom prst="rect">
            <a:avLst/>
          </a:prstGeom>
        </p:spPr>
      </p:pic>
    </p:spTree>
    <p:extLst>
      <p:ext uri="{BB962C8B-B14F-4D97-AF65-F5344CB8AC3E}">
        <p14:creationId xmlns:p14="http://schemas.microsoft.com/office/powerpoint/2010/main" val="5124973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921BA95A-2989-5C14-5883-6F6607D25609}"/>
              </a:ext>
            </a:extLst>
          </p:cNvPr>
          <p:cNvSpPr>
            <a:spLocks noGrp="1"/>
          </p:cNvSpPr>
          <p:nvPr>
            <p:ph type="title"/>
          </p:nvPr>
        </p:nvSpPr>
        <p:spPr>
          <a:xfrm>
            <a:off x="356069" y="543050"/>
            <a:ext cx="11835931" cy="932824"/>
          </a:xfrm>
        </p:spPr>
        <p:txBody>
          <a:bodyPr>
            <a:normAutofit/>
          </a:bodyPr>
          <a:lstStyle/>
          <a:p>
            <a:r>
              <a:rPr lang="it-IT" sz="4400" dirty="0" err="1"/>
              <a:t>What</a:t>
            </a:r>
            <a:r>
              <a:rPr lang="it-IT" sz="4400" dirty="0"/>
              <a:t> GRINTA can do </a:t>
            </a:r>
            <a:r>
              <a:rPr lang="it-IT" sz="4400" dirty="0" err="1"/>
              <a:t>jointly</a:t>
            </a:r>
            <a:r>
              <a:rPr lang="it-IT" sz="4400" dirty="0"/>
              <a:t> with </a:t>
            </a:r>
            <a:r>
              <a:rPr lang="it-IT" sz="4400" dirty="0" err="1"/>
              <a:t>other</a:t>
            </a:r>
            <a:r>
              <a:rPr lang="it-IT" sz="4400" dirty="0"/>
              <a:t> facilities</a:t>
            </a:r>
          </a:p>
        </p:txBody>
      </p:sp>
      <p:sp>
        <p:nvSpPr>
          <p:cNvPr id="2" name="CasellaDiTesto 1">
            <a:extLst>
              <a:ext uri="{FF2B5EF4-FFF2-40B4-BE49-F238E27FC236}">
                <a16:creationId xmlns:a16="http://schemas.microsoft.com/office/drawing/2014/main" id="{983A78E4-5109-14BE-CF1F-777706696D61}"/>
              </a:ext>
            </a:extLst>
          </p:cNvPr>
          <p:cNvSpPr txBox="1"/>
          <p:nvPr/>
        </p:nvSpPr>
        <p:spPr>
          <a:xfrm>
            <a:off x="356069" y="1365634"/>
            <a:ext cx="11479862" cy="5262979"/>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it-IT" dirty="0" err="1">
                <a:solidFill>
                  <a:srgbClr val="FFFF00"/>
                </a:solidFill>
              </a:rPr>
              <a:t>Provide</a:t>
            </a:r>
            <a:r>
              <a:rPr lang="it-IT" dirty="0">
                <a:solidFill>
                  <a:srgbClr val="FFFF00"/>
                </a:solidFill>
              </a:rPr>
              <a:t> accurate locations of the events to follow-up with IR/optical/UV </a:t>
            </a:r>
            <a:r>
              <a:rPr lang="it-IT" dirty="0" err="1">
                <a:solidFill>
                  <a:srgbClr val="FFFF00"/>
                </a:solidFill>
              </a:rPr>
              <a:t>telescopes</a:t>
            </a:r>
            <a:r>
              <a:rPr lang="it-IT" dirty="0"/>
              <a:t>. </a:t>
            </a:r>
            <a:r>
              <a:rPr lang="it-IT" dirty="0" err="1"/>
              <a:t>Measurements</a:t>
            </a:r>
            <a:r>
              <a:rPr lang="it-IT" dirty="0"/>
              <a:t> of </a:t>
            </a:r>
            <a:r>
              <a:rPr lang="it-IT" dirty="0" err="1"/>
              <a:t>redshifts</a:t>
            </a:r>
            <a:r>
              <a:rPr lang="it-IT" dirty="0"/>
              <a:t> by IR/optical </a:t>
            </a:r>
            <a:r>
              <a:rPr lang="it-IT" dirty="0" err="1"/>
              <a:t>followup</a:t>
            </a:r>
            <a:r>
              <a:rPr lang="it-IT" dirty="0"/>
              <a:t> of </a:t>
            </a:r>
            <a:r>
              <a:rPr lang="it-IT" dirty="0" err="1"/>
              <a:t>SGRBs</a:t>
            </a:r>
            <a:r>
              <a:rPr lang="it-IT" dirty="0"/>
              <a:t> </a:t>
            </a:r>
            <a:r>
              <a:rPr lang="it-IT" dirty="0" err="1"/>
              <a:t>will</a:t>
            </a:r>
            <a:r>
              <a:rPr lang="it-IT" dirty="0"/>
              <a:t> </a:t>
            </a:r>
            <a:r>
              <a:rPr lang="it-IT" dirty="0" err="1"/>
              <a:t>have</a:t>
            </a:r>
            <a:r>
              <a:rPr lang="it-IT" dirty="0"/>
              <a:t> impact on </a:t>
            </a:r>
            <a:r>
              <a:rPr lang="it-IT" dirty="0" err="1">
                <a:solidFill>
                  <a:srgbClr val="FFFF00"/>
                </a:solidFill>
              </a:rPr>
              <a:t>cosmology</a:t>
            </a:r>
            <a:r>
              <a:rPr lang="it-IT" dirty="0">
                <a:solidFill>
                  <a:srgbClr val="FFFF00"/>
                </a:solidFill>
              </a:rPr>
              <a:t> (H</a:t>
            </a:r>
            <a:r>
              <a:rPr lang="it-IT" baseline="-25000" dirty="0">
                <a:solidFill>
                  <a:srgbClr val="FFFF00"/>
                </a:solidFill>
              </a:rPr>
              <a:t>0</a:t>
            </a:r>
            <a:r>
              <a:rPr lang="it-IT" dirty="0">
                <a:solidFill>
                  <a:srgbClr val="FFFF00"/>
                </a:solidFill>
              </a:rPr>
              <a:t> </a:t>
            </a:r>
            <a:r>
              <a:rPr lang="it-IT" dirty="0" err="1">
                <a:solidFill>
                  <a:srgbClr val="FFFF00"/>
                </a:solidFill>
              </a:rPr>
              <a:t>measurements</a:t>
            </a:r>
            <a:r>
              <a:rPr lang="it-IT" dirty="0">
                <a:solidFill>
                  <a:srgbClr val="FFFF00"/>
                </a:solidFill>
              </a:rPr>
              <a:t>) </a:t>
            </a:r>
            <a:r>
              <a:rPr lang="it-IT" dirty="0"/>
              <a:t>and </a:t>
            </a:r>
            <a:r>
              <a:rPr lang="it-IT" dirty="0" err="1">
                <a:solidFill>
                  <a:srgbClr val="FFFF00"/>
                </a:solidFill>
              </a:rPr>
              <a:t>fundamental</a:t>
            </a:r>
            <a:r>
              <a:rPr lang="it-IT" dirty="0">
                <a:solidFill>
                  <a:srgbClr val="FFFF00"/>
                </a:solidFill>
              </a:rPr>
              <a:t> </a:t>
            </a:r>
            <a:r>
              <a:rPr lang="it-IT" dirty="0" err="1">
                <a:solidFill>
                  <a:srgbClr val="FFFF00"/>
                </a:solidFill>
              </a:rPr>
              <a:t>physics</a:t>
            </a:r>
            <a:r>
              <a:rPr lang="it-IT" dirty="0">
                <a:solidFill>
                  <a:srgbClr val="FFFF00"/>
                </a:solidFill>
              </a:rPr>
              <a:t> </a:t>
            </a:r>
            <a:r>
              <a:rPr lang="it-IT" dirty="0"/>
              <a:t>(e.g. theories of </a:t>
            </a:r>
            <a:r>
              <a:rPr lang="it-IT" dirty="0" err="1"/>
              <a:t>modified</a:t>
            </a:r>
            <a:r>
              <a:rPr lang="it-IT" dirty="0"/>
              <a:t> </a:t>
            </a:r>
            <a:r>
              <a:rPr lang="it-IT" dirty="0" err="1"/>
              <a:t>gravity</a:t>
            </a:r>
            <a:r>
              <a:rPr lang="it-IT" dirty="0"/>
              <a:t>)</a:t>
            </a:r>
          </a:p>
          <a:p>
            <a:pPr marL="342900" indent="-342900">
              <a:spcAft>
                <a:spcPts val="1200"/>
              </a:spcAft>
              <a:buFont typeface="Arial" panose="020B0604020202020204" pitchFamily="34" charset="0"/>
              <a:buChar char="•"/>
            </a:pPr>
            <a:r>
              <a:rPr lang="it-IT" dirty="0" err="1"/>
              <a:t>Followup</a:t>
            </a:r>
            <a:r>
              <a:rPr lang="it-IT" dirty="0"/>
              <a:t> with optical/UV to investigate the </a:t>
            </a:r>
            <a:r>
              <a:rPr lang="it-IT" dirty="0">
                <a:solidFill>
                  <a:srgbClr val="FFFF00"/>
                </a:solidFill>
              </a:rPr>
              <a:t>relative </a:t>
            </a:r>
            <a:r>
              <a:rPr lang="it-IT" dirty="0" err="1">
                <a:solidFill>
                  <a:srgbClr val="FFFF00"/>
                </a:solidFill>
              </a:rPr>
              <a:t>contribution</a:t>
            </a:r>
            <a:r>
              <a:rPr lang="it-IT" dirty="0">
                <a:solidFill>
                  <a:srgbClr val="FFFF00"/>
                </a:solidFill>
              </a:rPr>
              <a:t> of </a:t>
            </a:r>
            <a:r>
              <a:rPr lang="it-IT" dirty="0" err="1">
                <a:solidFill>
                  <a:srgbClr val="FFFF00"/>
                </a:solidFill>
              </a:rPr>
              <a:t>mergers</a:t>
            </a:r>
            <a:r>
              <a:rPr lang="it-IT" dirty="0">
                <a:solidFill>
                  <a:srgbClr val="FFFF00"/>
                </a:solidFill>
              </a:rPr>
              <a:t> and core-</a:t>
            </a:r>
            <a:r>
              <a:rPr lang="it-IT" dirty="0" err="1">
                <a:solidFill>
                  <a:srgbClr val="FFFF00"/>
                </a:solidFill>
              </a:rPr>
              <a:t>collapse</a:t>
            </a:r>
            <a:r>
              <a:rPr lang="it-IT" dirty="0">
                <a:solidFill>
                  <a:srgbClr val="FFFF00"/>
                </a:solidFill>
              </a:rPr>
              <a:t> </a:t>
            </a:r>
            <a:r>
              <a:rPr lang="it-IT" dirty="0" err="1">
                <a:solidFill>
                  <a:srgbClr val="FFFF00"/>
                </a:solidFill>
              </a:rPr>
              <a:t>SNae</a:t>
            </a:r>
            <a:r>
              <a:rPr lang="it-IT" dirty="0">
                <a:solidFill>
                  <a:srgbClr val="FFFF00"/>
                </a:solidFill>
              </a:rPr>
              <a:t> to the </a:t>
            </a:r>
            <a:r>
              <a:rPr lang="it-IT" dirty="0" err="1">
                <a:solidFill>
                  <a:srgbClr val="FFFF00"/>
                </a:solidFill>
              </a:rPr>
              <a:t>r-process</a:t>
            </a:r>
            <a:r>
              <a:rPr lang="it-IT" dirty="0">
                <a:solidFill>
                  <a:srgbClr val="FFFF00"/>
                </a:solidFill>
              </a:rPr>
              <a:t> </a:t>
            </a:r>
            <a:r>
              <a:rPr lang="it-IT" dirty="0"/>
              <a:t>(connection to </a:t>
            </a:r>
            <a:r>
              <a:rPr lang="it-IT" dirty="0" err="1"/>
              <a:t>cosmic</a:t>
            </a:r>
            <a:r>
              <a:rPr lang="it-IT" dirty="0"/>
              <a:t>-ray science, </a:t>
            </a:r>
            <a:r>
              <a:rPr lang="it-IT" dirty="0" err="1"/>
              <a:t>origin</a:t>
            </a:r>
            <a:r>
              <a:rPr lang="it-IT" dirty="0"/>
              <a:t> of heavy </a:t>
            </a:r>
            <a:r>
              <a:rPr lang="it-IT" dirty="0" err="1"/>
              <a:t>elements</a:t>
            </a:r>
            <a:r>
              <a:rPr lang="it-IT" dirty="0"/>
              <a:t>).</a:t>
            </a:r>
          </a:p>
          <a:p>
            <a:pPr marL="342900" indent="-342900">
              <a:spcAft>
                <a:spcPts val="1200"/>
              </a:spcAft>
              <a:buFont typeface="Arial" panose="020B0604020202020204" pitchFamily="34" charset="0"/>
              <a:buChar char="•"/>
            </a:pPr>
            <a:r>
              <a:rPr lang="it-IT" dirty="0" err="1">
                <a:solidFill>
                  <a:srgbClr val="FFFF00"/>
                </a:solidFill>
              </a:rPr>
              <a:t>Investigation</a:t>
            </a:r>
            <a:r>
              <a:rPr lang="it-IT" dirty="0">
                <a:solidFill>
                  <a:srgbClr val="FFFF00"/>
                </a:solidFill>
              </a:rPr>
              <a:t> of </a:t>
            </a:r>
            <a:r>
              <a:rPr lang="it-IT" dirty="0" err="1">
                <a:solidFill>
                  <a:srgbClr val="FFFF00"/>
                </a:solidFill>
              </a:rPr>
              <a:t>alerts</a:t>
            </a:r>
            <a:r>
              <a:rPr lang="it-IT" dirty="0">
                <a:solidFill>
                  <a:srgbClr val="FFFF00"/>
                </a:solidFill>
              </a:rPr>
              <a:t> </a:t>
            </a:r>
            <a:r>
              <a:rPr lang="it-IT" dirty="0" err="1">
                <a:solidFill>
                  <a:srgbClr val="FFFF00"/>
                </a:solidFill>
              </a:rPr>
              <a:t>generated</a:t>
            </a:r>
            <a:r>
              <a:rPr lang="it-IT" dirty="0">
                <a:solidFill>
                  <a:srgbClr val="FFFF00"/>
                </a:solidFill>
              </a:rPr>
              <a:t> by radio, optical and VHE </a:t>
            </a:r>
            <a:r>
              <a:rPr lang="it-IT" dirty="0"/>
              <a:t>(e.g. SKA, Vera Rubin, CTA), </a:t>
            </a:r>
            <a:r>
              <a:rPr lang="it-IT" dirty="0" err="1"/>
              <a:t>including</a:t>
            </a:r>
            <a:r>
              <a:rPr lang="it-IT" dirty="0"/>
              <a:t> </a:t>
            </a:r>
            <a:r>
              <a:rPr lang="it-IT" dirty="0" err="1"/>
              <a:t>subthreshold</a:t>
            </a:r>
            <a:r>
              <a:rPr lang="it-IT" dirty="0"/>
              <a:t> </a:t>
            </a:r>
            <a:r>
              <a:rPr lang="it-IT" dirty="0" err="1"/>
              <a:t>searches</a:t>
            </a:r>
            <a:r>
              <a:rPr lang="it-IT" dirty="0"/>
              <a:t>. Events from </a:t>
            </a:r>
            <a:r>
              <a:rPr lang="it-IT" dirty="0" err="1"/>
              <a:t>GRBs</a:t>
            </a:r>
            <a:r>
              <a:rPr lang="it-IT" dirty="0"/>
              <a:t>, </a:t>
            </a:r>
            <a:r>
              <a:rPr lang="it-IT" dirty="0" err="1"/>
              <a:t>TDEs</a:t>
            </a:r>
            <a:r>
              <a:rPr lang="it-IT" dirty="0"/>
              <a:t>, </a:t>
            </a:r>
            <a:r>
              <a:rPr lang="it-IT" dirty="0" err="1"/>
              <a:t>FRBs</a:t>
            </a:r>
            <a:r>
              <a:rPr lang="it-IT" dirty="0"/>
              <a:t>,…</a:t>
            </a:r>
          </a:p>
          <a:p>
            <a:pPr marL="342900" indent="-342900">
              <a:spcAft>
                <a:spcPts val="1200"/>
              </a:spcAft>
              <a:buFont typeface="Arial" panose="020B0604020202020204" pitchFamily="34" charset="0"/>
              <a:buChar char="•"/>
            </a:pPr>
            <a:r>
              <a:rPr lang="it-IT" dirty="0" err="1">
                <a:solidFill>
                  <a:srgbClr val="FFFF00"/>
                </a:solidFill>
              </a:rPr>
              <a:t>Search</a:t>
            </a:r>
            <a:r>
              <a:rPr lang="it-IT" dirty="0">
                <a:solidFill>
                  <a:srgbClr val="FFFF00"/>
                </a:solidFill>
              </a:rPr>
              <a:t> for HE neutrino </a:t>
            </a:r>
            <a:r>
              <a:rPr lang="it-IT" dirty="0" err="1">
                <a:solidFill>
                  <a:srgbClr val="FFFF00"/>
                </a:solidFill>
              </a:rPr>
              <a:t>counterparts</a:t>
            </a:r>
            <a:r>
              <a:rPr lang="it-IT" dirty="0">
                <a:solidFill>
                  <a:srgbClr val="FFFF00"/>
                </a:solidFill>
              </a:rPr>
              <a:t> in the </a:t>
            </a:r>
            <a:r>
              <a:rPr lang="it-IT" dirty="0" err="1">
                <a:solidFill>
                  <a:srgbClr val="FFFF00"/>
                </a:solidFill>
              </a:rPr>
              <a:t>error</a:t>
            </a:r>
            <a:r>
              <a:rPr lang="it-IT" dirty="0">
                <a:solidFill>
                  <a:srgbClr val="FFFF00"/>
                </a:solidFill>
              </a:rPr>
              <a:t> </a:t>
            </a:r>
            <a:r>
              <a:rPr lang="it-IT" dirty="0" err="1">
                <a:solidFill>
                  <a:srgbClr val="FFFF00"/>
                </a:solidFill>
              </a:rPr>
              <a:t>regions</a:t>
            </a:r>
            <a:r>
              <a:rPr lang="it-IT" dirty="0">
                <a:solidFill>
                  <a:srgbClr val="FFFF00"/>
                </a:solidFill>
              </a:rPr>
              <a:t> of neutrino </a:t>
            </a:r>
            <a:r>
              <a:rPr lang="it-IT" dirty="0" err="1">
                <a:solidFill>
                  <a:srgbClr val="FFFF00"/>
                </a:solidFill>
              </a:rPr>
              <a:t>telescopes</a:t>
            </a:r>
            <a:r>
              <a:rPr lang="it-IT" dirty="0"/>
              <a:t>: </a:t>
            </a:r>
            <a:r>
              <a:rPr lang="it-IT" dirty="0" err="1"/>
              <a:t>IceCube</a:t>
            </a:r>
            <a:r>
              <a:rPr lang="it-IT" dirty="0"/>
              <a:t> Gen2, KM3NET… </a:t>
            </a:r>
          </a:p>
          <a:p>
            <a:pPr marL="342900" indent="-342900">
              <a:spcAft>
                <a:spcPts val="1200"/>
              </a:spcAft>
              <a:buFont typeface="Arial" panose="020B0604020202020204" pitchFamily="34" charset="0"/>
              <a:buChar char="•"/>
            </a:pPr>
            <a:r>
              <a:rPr lang="it-IT" dirty="0" err="1">
                <a:solidFill>
                  <a:srgbClr val="FFFF00"/>
                </a:solidFill>
              </a:rPr>
              <a:t>Perform</a:t>
            </a:r>
            <a:r>
              <a:rPr lang="it-IT" dirty="0">
                <a:solidFill>
                  <a:srgbClr val="FFFF00"/>
                </a:solidFill>
              </a:rPr>
              <a:t> joint studies of the hard X-ray and TeV </a:t>
            </a:r>
            <a:r>
              <a:rPr lang="it-IT" dirty="0" err="1">
                <a:solidFill>
                  <a:srgbClr val="FFFF00"/>
                </a:solidFill>
              </a:rPr>
              <a:t>emission</a:t>
            </a:r>
            <a:r>
              <a:rPr lang="it-IT" dirty="0"/>
              <a:t> (e.g. blazar </a:t>
            </a:r>
            <a:r>
              <a:rPr lang="it-IT" dirty="0" err="1"/>
              <a:t>flares</a:t>
            </a:r>
            <a:r>
              <a:rPr lang="it-IT" dirty="0"/>
              <a:t>) with GRINTA and CTA</a:t>
            </a:r>
          </a:p>
          <a:p>
            <a:pPr marL="342900" indent="-342900">
              <a:spcAft>
                <a:spcPts val="1200"/>
              </a:spcAft>
              <a:buFont typeface="Arial" panose="020B0604020202020204" pitchFamily="34" charset="0"/>
              <a:buChar char="•"/>
            </a:pPr>
            <a:r>
              <a:rPr lang="it-IT" dirty="0">
                <a:solidFill>
                  <a:srgbClr val="FFFF00"/>
                </a:solidFill>
              </a:rPr>
              <a:t>Follow-up and </a:t>
            </a:r>
            <a:r>
              <a:rPr lang="it-IT" dirty="0" err="1">
                <a:solidFill>
                  <a:srgbClr val="FFFF00"/>
                </a:solidFill>
              </a:rPr>
              <a:t>localization</a:t>
            </a:r>
            <a:r>
              <a:rPr lang="it-IT" dirty="0">
                <a:solidFill>
                  <a:srgbClr val="FFFF00"/>
                </a:solidFill>
              </a:rPr>
              <a:t> of </a:t>
            </a:r>
            <a:r>
              <a:rPr lang="it-IT" dirty="0" err="1">
                <a:solidFill>
                  <a:srgbClr val="FFFF00"/>
                </a:solidFill>
              </a:rPr>
              <a:t>many</a:t>
            </a:r>
            <a:r>
              <a:rPr lang="it-IT" dirty="0">
                <a:solidFill>
                  <a:srgbClr val="FFFF00"/>
                </a:solidFill>
              </a:rPr>
              <a:t> </a:t>
            </a:r>
            <a:r>
              <a:rPr lang="it-IT" dirty="0" err="1">
                <a:solidFill>
                  <a:srgbClr val="FFFF00"/>
                </a:solidFill>
              </a:rPr>
              <a:t>astrophysical</a:t>
            </a:r>
            <a:r>
              <a:rPr lang="it-IT" dirty="0">
                <a:solidFill>
                  <a:srgbClr val="FFFF00"/>
                </a:solidFill>
              </a:rPr>
              <a:t> </a:t>
            </a:r>
            <a:r>
              <a:rPr lang="it-IT" dirty="0" err="1">
                <a:solidFill>
                  <a:srgbClr val="FFFF00"/>
                </a:solidFill>
              </a:rPr>
              <a:t>transients</a:t>
            </a:r>
            <a:r>
              <a:rPr lang="it-IT" dirty="0">
                <a:solidFill>
                  <a:srgbClr val="FFFF00"/>
                </a:solidFill>
              </a:rPr>
              <a:t> </a:t>
            </a:r>
          </a:p>
          <a:p>
            <a:pPr marL="342900" indent="-342900">
              <a:spcAft>
                <a:spcPts val="1200"/>
              </a:spcAft>
              <a:buFont typeface="Arial" panose="020B0604020202020204" pitchFamily="34" charset="0"/>
              <a:buChar char="•"/>
            </a:pPr>
            <a:r>
              <a:rPr lang="it-IT" dirty="0" err="1">
                <a:solidFill>
                  <a:srgbClr val="FFFF00"/>
                </a:solidFill>
              </a:rPr>
              <a:t>Investigation</a:t>
            </a:r>
            <a:r>
              <a:rPr lang="it-IT" dirty="0">
                <a:solidFill>
                  <a:srgbClr val="FFFF00"/>
                </a:solidFill>
              </a:rPr>
              <a:t> of HE </a:t>
            </a:r>
            <a:r>
              <a:rPr lang="it-IT" dirty="0" err="1">
                <a:solidFill>
                  <a:srgbClr val="FFFF00"/>
                </a:solidFill>
              </a:rPr>
              <a:t>unidentified</a:t>
            </a:r>
            <a:r>
              <a:rPr lang="it-IT" dirty="0">
                <a:solidFill>
                  <a:srgbClr val="FFFF00"/>
                </a:solidFill>
              </a:rPr>
              <a:t> sources </a:t>
            </a:r>
            <a:r>
              <a:rPr lang="it-IT" dirty="0"/>
              <a:t>for </a:t>
            </a:r>
            <a:r>
              <a:rPr lang="it-IT" dirty="0" err="1"/>
              <a:t>thousands</a:t>
            </a:r>
            <a:r>
              <a:rPr lang="it-IT" dirty="0"/>
              <a:t> of </a:t>
            </a:r>
            <a:r>
              <a:rPr lang="it-IT" dirty="0" err="1"/>
              <a:t>objects</a:t>
            </a:r>
            <a:r>
              <a:rPr lang="it-IT" dirty="0"/>
              <a:t> (e.g. sources </a:t>
            </a:r>
            <a:r>
              <a:rPr lang="it-IT" dirty="0" err="1"/>
              <a:t>already</a:t>
            </a:r>
            <a:r>
              <a:rPr lang="it-IT" dirty="0"/>
              <a:t> </a:t>
            </a:r>
            <a:r>
              <a:rPr lang="it-IT" dirty="0" err="1"/>
              <a:t>detected</a:t>
            </a:r>
            <a:r>
              <a:rPr lang="it-IT" dirty="0"/>
              <a:t> by INTEGRAL, Swift, Fermi, </a:t>
            </a:r>
            <a:r>
              <a:rPr lang="it-IT" dirty="0" err="1"/>
              <a:t>eRosita</a:t>
            </a:r>
            <a:r>
              <a:rPr lang="it-IT" dirty="0"/>
              <a:t>, …)</a:t>
            </a:r>
          </a:p>
          <a:p>
            <a:pPr algn="ctr">
              <a:spcAft>
                <a:spcPts val="1200"/>
              </a:spcAft>
            </a:pPr>
            <a:r>
              <a:rPr lang="it-IT" sz="3200" dirty="0" err="1">
                <a:solidFill>
                  <a:srgbClr val="00B0F0"/>
                </a:solidFill>
              </a:rPr>
              <a:t>Localization</a:t>
            </a:r>
            <a:r>
              <a:rPr lang="it-IT" sz="3200" dirty="0">
                <a:solidFill>
                  <a:srgbClr val="00B0F0"/>
                </a:solidFill>
              </a:rPr>
              <a:t> </a:t>
            </a:r>
            <a:r>
              <a:rPr lang="it-IT" sz="3200" dirty="0" err="1">
                <a:solidFill>
                  <a:srgbClr val="00B0F0"/>
                </a:solidFill>
              </a:rPr>
              <a:t>is</a:t>
            </a:r>
            <a:r>
              <a:rPr lang="it-IT" sz="3200" dirty="0">
                <a:solidFill>
                  <a:srgbClr val="00B0F0"/>
                </a:solidFill>
              </a:rPr>
              <a:t> the key!</a:t>
            </a:r>
          </a:p>
        </p:txBody>
      </p:sp>
    </p:spTree>
    <p:extLst>
      <p:ext uri="{BB962C8B-B14F-4D97-AF65-F5344CB8AC3E}">
        <p14:creationId xmlns:p14="http://schemas.microsoft.com/office/powerpoint/2010/main" val="521801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921BA95A-2989-5C14-5883-6F6607D25609}"/>
              </a:ext>
            </a:extLst>
          </p:cNvPr>
          <p:cNvSpPr>
            <a:spLocks noGrp="1"/>
          </p:cNvSpPr>
          <p:nvPr>
            <p:ph type="title"/>
          </p:nvPr>
        </p:nvSpPr>
        <p:spPr>
          <a:xfrm>
            <a:off x="356069" y="354381"/>
            <a:ext cx="11835931" cy="916782"/>
          </a:xfrm>
        </p:spPr>
        <p:txBody>
          <a:bodyPr>
            <a:normAutofit/>
          </a:bodyPr>
          <a:lstStyle/>
          <a:p>
            <a:r>
              <a:rPr lang="it-IT" sz="4400" dirty="0" err="1"/>
              <a:t>Summary</a:t>
            </a:r>
            <a:endParaRPr lang="it-IT" sz="4400" dirty="0"/>
          </a:p>
        </p:txBody>
      </p:sp>
      <p:sp>
        <p:nvSpPr>
          <p:cNvPr id="6" name="CasellaDiTesto 5">
            <a:extLst>
              <a:ext uri="{FF2B5EF4-FFF2-40B4-BE49-F238E27FC236}">
                <a16:creationId xmlns:a16="http://schemas.microsoft.com/office/drawing/2014/main" id="{2C0C159C-D47D-1E8B-5939-39E367967A99}"/>
              </a:ext>
            </a:extLst>
          </p:cNvPr>
          <p:cNvSpPr txBox="1"/>
          <p:nvPr/>
        </p:nvSpPr>
        <p:spPr>
          <a:xfrm>
            <a:off x="649705" y="1271163"/>
            <a:ext cx="10892590" cy="5401479"/>
          </a:xfrm>
          <a:prstGeom prst="rect">
            <a:avLst/>
          </a:prstGeom>
          <a:noFill/>
        </p:spPr>
        <p:txBody>
          <a:bodyPr wrap="square">
            <a:spAutoFit/>
          </a:bodyPr>
          <a:lstStyle/>
          <a:p>
            <a:pPr marL="285750" indent="-285750">
              <a:spcAft>
                <a:spcPts val="900"/>
              </a:spcAft>
              <a:buFont typeface="Arial" panose="020B0604020202020204" pitchFamily="34" charset="0"/>
              <a:buChar char="•"/>
            </a:pPr>
            <a:r>
              <a:rPr lang="en-GB" sz="2000" dirty="0">
                <a:ea typeface="Calibri" panose="020F0502020204030204" pitchFamily="34" charset="0"/>
                <a:cs typeface="Helvetica" pitchFamily="2" charset="0"/>
              </a:rPr>
              <a:t>GRINTA  represents an </a:t>
            </a:r>
            <a:r>
              <a:rPr lang="en-GB" sz="2000" dirty="0">
                <a:solidFill>
                  <a:srgbClr val="FFFF00"/>
                </a:solidFill>
                <a:ea typeface="Calibri" panose="020F0502020204030204" pitchFamily="34" charset="0"/>
                <a:cs typeface="Helvetica" pitchFamily="2" charset="0"/>
              </a:rPr>
              <a:t>outstanding opportunity to complement the GW post-O5 and neutrino 2</a:t>
            </a:r>
            <a:r>
              <a:rPr lang="en-GB" sz="2000" baseline="30000" dirty="0">
                <a:solidFill>
                  <a:srgbClr val="FFFF00"/>
                </a:solidFill>
                <a:ea typeface="Calibri" panose="020F0502020204030204" pitchFamily="34" charset="0"/>
                <a:cs typeface="Helvetica" pitchFamily="2" charset="0"/>
              </a:rPr>
              <a:t>nd</a:t>
            </a:r>
            <a:r>
              <a:rPr lang="en-GB" sz="2000" dirty="0">
                <a:solidFill>
                  <a:srgbClr val="FFFF00"/>
                </a:solidFill>
                <a:ea typeface="Calibri" panose="020F0502020204030204" pitchFamily="34" charset="0"/>
                <a:cs typeface="Helvetica" pitchFamily="2" charset="0"/>
              </a:rPr>
              <a:t> generation detectors with EM measurements in the 2030’s</a:t>
            </a:r>
            <a:r>
              <a:rPr lang="en-GB" sz="2000" dirty="0">
                <a:ea typeface="Calibri" panose="020F0502020204030204" pitchFamily="34" charset="0"/>
                <a:cs typeface="Helvetica" pitchFamily="2" charset="0"/>
              </a:rPr>
              <a:t>.</a:t>
            </a:r>
          </a:p>
          <a:p>
            <a:pPr marL="285750" indent="-285750">
              <a:spcAft>
                <a:spcPts val="900"/>
              </a:spcAft>
              <a:buFont typeface="Arial" panose="020B0604020202020204" pitchFamily="34" charset="0"/>
              <a:buChar char="•"/>
            </a:pPr>
            <a:r>
              <a:rPr lang="en-GB" sz="2000" dirty="0">
                <a:ea typeface="Calibri" panose="020F0502020204030204" pitchFamily="34" charset="0"/>
                <a:cs typeface="Helvetica" pitchFamily="2" charset="0"/>
              </a:rPr>
              <a:t>It will provide </a:t>
            </a:r>
            <a:r>
              <a:rPr lang="en-GB" sz="2000" dirty="0">
                <a:solidFill>
                  <a:srgbClr val="FFFF00"/>
                </a:solidFill>
                <a:ea typeface="Calibri" panose="020F0502020204030204" pitchFamily="34" charset="0"/>
                <a:cs typeface="Helvetica" pitchFamily="2" charset="0"/>
              </a:rPr>
              <a:t>wide sky coverage in hard X-rays</a:t>
            </a:r>
            <a:r>
              <a:rPr lang="en-GB" sz="2000" dirty="0">
                <a:ea typeface="Calibri" panose="020F0502020204030204" pitchFamily="34" charset="0"/>
                <a:cs typeface="Helvetica" pitchFamily="2" charset="0"/>
              </a:rPr>
              <a:t>,  currently the most effective choice for the detection and prompt localization of short GRBs from binary mergers at large distances</a:t>
            </a:r>
          </a:p>
          <a:p>
            <a:pPr marL="285750" indent="-285750">
              <a:spcAft>
                <a:spcPts val="900"/>
              </a:spcAft>
              <a:buFont typeface="Arial" panose="020B0604020202020204" pitchFamily="34" charset="0"/>
              <a:buChar char="•"/>
            </a:pPr>
            <a:r>
              <a:rPr lang="en-GB" sz="2000" dirty="0">
                <a:ea typeface="Calibri" panose="020F0502020204030204" pitchFamily="34" charset="0"/>
                <a:cs typeface="Helvetica" pitchFamily="2" charset="0"/>
              </a:rPr>
              <a:t>The detection of tenths/hundreds of joint EM/GW events will provide </a:t>
            </a:r>
            <a:r>
              <a:rPr lang="en-GB" sz="2000" dirty="0">
                <a:solidFill>
                  <a:srgbClr val="FFFF00"/>
                </a:solidFill>
                <a:ea typeface="Calibri" panose="020F0502020204030204" pitchFamily="34" charset="0"/>
                <a:cs typeface="Helvetica" pitchFamily="2" charset="0"/>
              </a:rPr>
              <a:t>breakthrough discoveries in fundamental physics, cosmology, relativistic jet formation and structure, gravity theories, etc.</a:t>
            </a:r>
          </a:p>
          <a:p>
            <a:pPr marL="285750" indent="-285750">
              <a:spcAft>
                <a:spcPts val="900"/>
              </a:spcAft>
              <a:buFont typeface="Arial" panose="020B0604020202020204" pitchFamily="34" charset="0"/>
              <a:buChar char="•"/>
            </a:pPr>
            <a:r>
              <a:rPr lang="it-IT" sz="2000" dirty="0"/>
              <a:t>GRINTA </a:t>
            </a:r>
            <a:r>
              <a:rPr lang="it-IT" sz="2000" dirty="0" err="1"/>
              <a:t>will</a:t>
            </a:r>
            <a:r>
              <a:rPr lang="it-IT" sz="2000" dirty="0"/>
              <a:t> </a:t>
            </a:r>
            <a:r>
              <a:rPr lang="it-IT" sz="2000" dirty="0" err="1"/>
              <a:t>detect</a:t>
            </a:r>
            <a:r>
              <a:rPr lang="it-IT" sz="2000" dirty="0"/>
              <a:t> a </a:t>
            </a:r>
            <a:r>
              <a:rPr lang="it-IT" sz="2000" dirty="0" err="1"/>
              <a:t>very</a:t>
            </a:r>
            <a:r>
              <a:rPr lang="it-IT" sz="2000" dirty="0"/>
              <a:t> large sample (~500/</a:t>
            </a:r>
            <a:r>
              <a:rPr lang="it-IT" sz="2000" dirty="0" err="1"/>
              <a:t>year</a:t>
            </a:r>
            <a:r>
              <a:rPr lang="it-IT" sz="2000" dirty="0"/>
              <a:t>) of long </a:t>
            </a:r>
            <a:r>
              <a:rPr lang="it-IT" sz="2000" dirty="0" err="1"/>
              <a:t>GRBs</a:t>
            </a:r>
            <a:r>
              <a:rPr lang="it-IT" sz="2000" dirty="0"/>
              <a:t> to </a:t>
            </a:r>
            <a:r>
              <a:rPr lang="it-IT" sz="2000" dirty="0" err="1"/>
              <a:t>provide</a:t>
            </a:r>
            <a:r>
              <a:rPr lang="it-IT" sz="2000" dirty="0"/>
              <a:t> </a:t>
            </a:r>
            <a:r>
              <a:rPr lang="it-IT" sz="2000" dirty="0" err="1"/>
              <a:t>deeper</a:t>
            </a:r>
            <a:r>
              <a:rPr lang="it-IT" sz="2000" dirty="0"/>
              <a:t> </a:t>
            </a:r>
            <a:r>
              <a:rPr lang="it-IT" sz="2000" dirty="0">
                <a:solidFill>
                  <a:srgbClr val="FFFF00"/>
                </a:solidFill>
              </a:rPr>
              <a:t>insights </a:t>
            </a:r>
            <a:r>
              <a:rPr lang="it-IT" sz="2000" dirty="0" err="1">
                <a:solidFill>
                  <a:srgbClr val="FFFF00"/>
                </a:solidFill>
              </a:rPr>
              <a:t>into</a:t>
            </a:r>
            <a:r>
              <a:rPr lang="it-IT" sz="2000" dirty="0">
                <a:solidFill>
                  <a:srgbClr val="FFFF00"/>
                </a:solidFill>
              </a:rPr>
              <a:t> the </a:t>
            </a:r>
            <a:r>
              <a:rPr lang="it-IT" sz="2000" dirty="0" err="1">
                <a:solidFill>
                  <a:srgbClr val="FFFF00"/>
                </a:solidFill>
              </a:rPr>
              <a:t>progenitors</a:t>
            </a:r>
            <a:r>
              <a:rPr lang="it-IT" sz="2000" dirty="0">
                <a:solidFill>
                  <a:srgbClr val="FFFF00"/>
                </a:solidFill>
              </a:rPr>
              <a:t>, </a:t>
            </a:r>
            <a:r>
              <a:rPr lang="it-IT" sz="2000" dirty="0" err="1">
                <a:solidFill>
                  <a:srgbClr val="FFFF00"/>
                </a:solidFill>
              </a:rPr>
              <a:t>central</a:t>
            </a:r>
            <a:r>
              <a:rPr lang="it-IT" sz="2000" dirty="0">
                <a:solidFill>
                  <a:srgbClr val="FFFF00"/>
                </a:solidFill>
              </a:rPr>
              <a:t> </a:t>
            </a:r>
            <a:r>
              <a:rPr lang="it-IT" sz="2000" dirty="0" err="1">
                <a:solidFill>
                  <a:srgbClr val="FFFF00"/>
                </a:solidFill>
              </a:rPr>
              <a:t>engines</a:t>
            </a:r>
            <a:r>
              <a:rPr lang="it-IT" sz="2000" dirty="0">
                <a:solidFill>
                  <a:srgbClr val="FFFF00"/>
                </a:solidFill>
              </a:rPr>
              <a:t> and jet </a:t>
            </a:r>
            <a:r>
              <a:rPr lang="it-IT" sz="2000" dirty="0" err="1">
                <a:solidFill>
                  <a:srgbClr val="FFFF00"/>
                </a:solidFill>
              </a:rPr>
              <a:t>structures</a:t>
            </a:r>
            <a:r>
              <a:rPr lang="it-IT" sz="2000" dirty="0">
                <a:solidFill>
                  <a:srgbClr val="FFFF00"/>
                </a:solidFill>
              </a:rPr>
              <a:t> </a:t>
            </a:r>
            <a:r>
              <a:rPr lang="it-IT" sz="2000" dirty="0" err="1">
                <a:solidFill>
                  <a:srgbClr val="FFFF00"/>
                </a:solidFill>
              </a:rPr>
              <a:t>associated</a:t>
            </a:r>
            <a:r>
              <a:rPr lang="it-IT" sz="2000" dirty="0">
                <a:solidFill>
                  <a:srgbClr val="FFFF00"/>
                </a:solidFill>
              </a:rPr>
              <a:t> with massive stellar </a:t>
            </a:r>
            <a:r>
              <a:rPr lang="it-IT" sz="2000" dirty="0" err="1">
                <a:solidFill>
                  <a:srgbClr val="FFFF00"/>
                </a:solidFill>
              </a:rPr>
              <a:t>collapses</a:t>
            </a:r>
            <a:r>
              <a:rPr lang="it-IT" sz="2000" dirty="0"/>
              <a:t>.</a:t>
            </a:r>
          </a:p>
          <a:p>
            <a:pPr marL="285750" indent="-285750">
              <a:spcAft>
                <a:spcPts val="900"/>
              </a:spcAft>
              <a:buFont typeface="Arial" panose="020B0604020202020204" pitchFamily="34" charset="0"/>
              <a:buChar char="•"/>
            </a:pPr>
            <a:r>
              <a:rPr lang="it-IT" sz="2000" dirty="0" err="1"/>
              <a:t>It</a:t>
            </a:r>
            <a:r>
              <a:rPr lang="it-IT" sz="2000" dirty="0"/>
              <a:t> </a:t>
            </a:r>
            <a:r>
              <a:rPr lang="it-IT" sz="2000" dirty="0" err="1"/>
              <a:t>will</a:t>
            </a:r>
            <a:r>
              <a:rPr lang="it-IT" sz="2000" dirty="0"/>
              <a:t> </a:t>
            </a:r>
            <a:r>
              <a:rPr lang="it-IT" sz="2000" dirty="0" err="1"/>
              <a:t>provide</a:t>
            </a:r>
            <a:r>
              <a:rPr lang="it-IT" sz="2000" dirty="0"/>
              <a:t> </a:t>
            </a:r>
            <a:r>
              <a:rPr lang="it-IT" sz="2000" dirty="0" err="1">
                <a:solidFill>
                  <a:srgbClr val="FFFF00"/>
                </a:solidFill>
              </a:rPr>
              <a:t>broad</a:t>
            </a:r>
            <a:r>
              <a:rPr lang="it-IT" sz="2000" dirty="0">
                <a:solidFill>
                  <a:srgbClr val="FFFF00"/>
                </a:solidFill>
              </a:rPr>
              <a:t> band coverage to study </a:t>
            </a:r>
            <a:r>
              <a:rPr lang="it-IT" sz="2000" dirty="0" err="1">
                <a:solidFill>
                  <a:srgbClr val="FFFF00"/>
                </a:solidFill>
              </a:rPr>
              <a:t>accretion</a:t>
            </a:r>
            <a:r>
              <a:rPr lang="it-IT" sz="2000" dirty="0">
                <a:solidFill>
                  <a:srgbClr val="FFFF00"/>
                </a:solidFill>
              </a:rPr>
              <a:t> and </a:t>
            </a:r>
            <a:r>
              <a:rPr lang="it-IT" sz="2000" dirty="0" err="1">
                <a:solidFill>
                  <a:srgbClr val="FFFF00"/>
                </a:solidFill>
              </a:rPr>
              <a:t>ejection</a:t>
            </a:r>
            <a:r>
              <a:rPr lang="it-IT" sz="2000" dirty="0">
                <a:solidFill>
                  <a:srgbClr val="FFFF00"/>
                </a:solidFill>
              </a:rPr>
              <a:t> </a:t>
            </a:r>
            <a:r>
              <a:rPr lang="it-IT" sz="2000" dirty="0" err="1">
                <a:solidFill>
                  <a:srgbClr val="FFFF00"/>
                </a:solidFill>
              </a:rPr>
              <a:t>phenomena</a:t>
            </a:r>
            <a:r>
              <a:rPr lang="it-IT" sz="2000" dirty="0">
                <a:solidFill>
                  <a:srgbClr val="FFFF00"/>
                </a:solidFill>
              </a:rPr>
              <a:t> </a:t>
            </a:r>
            <a:r>
              <a:rPr lang="it-IT" sz="2000" dirty="0"/>
              <a:t>in compact sources, </a:t>
            </a:r>
            <a:r>
              <a:rPr lang="it-IT" sz="2000" dirty="0" err="1"/>
              <a:t>covering</a:t>
            </a:r>
            <a:r>
              <a:rPr lang="it-IT" sz="2000" dirty="0"/>
              <a:t> an </a:t>
            </a:r>
            <a:r>
              <a:rPr lang="it-IT" sz="2000" dirty="0" err="1"/>
              <a:t>important</a:t>
            </a:r>
            <a:r>
              <a:rPr lang="it-IT" sz="2000" dirty="0"/>
              <a:t> gap in the decade</a:t>
            </a:r>
          </a:p>
          <a:p>
            <a:pPr marL="285750" indent="-285750">
              <a:spcAft>
                <a:spcPts val="900"/>
              </a:spcAft>
              <a:buFont typeface="Arial" panose="020B0604020202020204" pitchFamily="34" charset="0"/>
              <a:buChar char="•"/>
            </a:pPr>
            <a:r>
              <a:rPr lang="it-IT" sz="2000" dirty="0" err="1"/>
              <a:t>It</a:t>
            </a:r>
            <a:r>
              <a:rPr lang="it-IT" sz="2000" dirty="0"/>
              <a:t> </a:t>
            </a:r>
            <a:r>
              <a:rPr lang="it-IT" sz="2000" dirty="0" err="1"/>
              <a:t>will</a:t>
            </a:r>
            <a:r>
              <a:rPr lang="it-IT" sz="2000" dirty="0"/>
              <a:t> work in </a:t>
            </a:r>
            <a:r>
              <a:rPr lang="it-IT" sz="2000" dirty="0" err="1">
                <a:solidFill>
                  <a:srgbClr val="FFFF00"/>
                </a:solidFill>
              </a:rPr>
              <a:t>synergy</a:t>
            </a:r>
            <a:r>
              <a:rPr lang="it-IT" sz="2000" dirty="0">
                <a:solidFill>
                  <a:srgbClr val="FFFF00"/>
                </a:solidFill>
              </a:rPr>
              <a:t> with </a:t>
            </a:r>
            <a:r>
              <a:rPr lang="it-IT" sz="2000" dirty="0" err="1">
                <a:solidFill>
                  <a:srgbClr val="FFFF00"/>
                </a:solidFill>
              </a:rPr>
              <a:t>other</a:t>
            </a:r>
            <a:r>
              <a:rPr lang="it-IT" sz="2000" dirty="0">
                <a:solidFill>
                  <a:srgbClr val="FFFF00"/>
                </a:solidFill>
              </a:rPr>
              <a:t> ground and </a:t>
            </a:r>
            <a:r>
              <a:rPr lang="it-IT" sz="2000" dirty="0" err="1">
                <a:solidFill>
                  <a:srgbClr val="FFFF00"/>
                </a:solidFill>
              </a:rPr>
              <a:t>space</a:t>
            </a:r>
            <a:r>
              <a:rPr lang="it-IT" sz="2000" dirty="0">
                <a:solidFill>
                  <a:srgbClr val="FFFF00"/>
                </a:solidFill>
              </a:rPr>
              <a:t> faci</a:t>
            </a:r>
            <a:r>
              <a:rPr lang="it-IT" sz="2000" dirty="0"/>
              <a:t>lities, </a:t>
            </a:r>
            <a:r>
              <a:rPr lang="it-IT" sz="2000" dirty="0" err="1"/>
              <a:t>spanning</a:t>
            </a:r>
            <a:r>
              <a:rPr lang="it-IT" sz="2000" dirty="0"/>
              <a:t> from radio to UHE gamma-rays to study the </a:t>
            </a:r>
            <a:r>
              <a:rPr lang="it-IT" sz="2000" dirty="0" err="1"/>
              <a:t>most</a:t>
            </a:r>
            <a:r>
              <a:rPr lang="it-IT" sz="2000" dirty="0"/>
              <a:t> </a:t>
            </a:r>
            <a:r>
              <a:rPr lang="it-IT" sz="2000" dirty="0" err="1"/>
              <a:t>energetic</a:t>
            </a:r>
            <a:r>
              <a:rPr lang="it-IT" sz="2000" dirty="0"/>
              <a:t> </a:t>
            </a:r>
            <a:r>
              <a:rPr lang="it-IT" sz="2000" dirty="0" err="1"/>
              <a:t>phenomena</a:t>
            </a:r>
            <a:r>
              <a:rPr lang="it-IT" sz="2000" dirty="0"/>
              <a:t>    </a:t>
            </a:r>
          </a:p>
          <a:p>
            <a:endParaRPr lang="en-GB" sz="2000" dirty="0">
              <a:effectLst/>
              <a:ea typeface="Calibri" panose="020F0502020204030204" pitchFamily="34" charset="0"/>
              <a:cs typeface="Helvetica" pitchFamily="2" charset="0"/>
            </a:endParaRPr>
          </a:p>
        </p:txBody>
      </p:sp>
    </p:spTree>
    <p:extLst>
      <p:ext uri="{BB962C8B-B14F-4D97-AF65-F5344CB8AC3E}">
        <p14:creationId xmlns:p14="http://schemas.microsoft.com/office/powerpoint/2010/main" val="611488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a:extLst>
              <a:ext uri="{FF2B5EF4-FFF2-40B4-BE49-F238E27FC236}">
                <a16:creationId xmlns:a16="http://schemas.microsoft.com/office/drawing/2014/main" id="{A35C2324-E0D2-8868-CDB6-6E54A0151041}"/>
              </a:ext>
            </a:extLst>
          </p:cNvPr>
          <p:cNvSpPr>
            <a:spLocks noGrp="1"/>
          </p:cNvSpPr>
          <p:nvPr>
            <p:ph type="title"/>
          </p:nvPr>
        </p:nvSpPr>
        <p:spPr>
          <a:xfrm>
            <a:off x="356069" y="543050"/>
            <a:ext cx="11835931" cy="1809500"/>
          </a:xfrm>
        </p:spPr>
        <p:txBody>
          <a:bodyPr/>
          <a:lstStyle/>
          <a:p>
            <a:r>
              <a:rPr lang="it-IT" dirty="0">
                <a:latin typeface="Big Caslon Medium" panose="02000603090000020003" pitchFamily="2" charset="-79"/>
                <a:cs typeface="Big Caslon Medium" panose="02000603090000020003" pitchFamily="2" charset="-79"/>
              </a:rPr>
              <a:t>The Consortium</a:t>
            </a:r>
          </a:p>
        </p:txBody>
      </p:sp>
      <p:grpSp>
        <p:nvGrpSpPr>
          <p:cNvPr id="2" name="Gruppo 1">
            <a:extLst>
              <a:ext uri="{FF2B5EF4-FFF2-40B4-BE49-F238E27FC236}">
                <a16:creationId xmlns:a16="http://schemas.microsoft.com/office/drawing/2014/main" id="{4C4A8441-3056-73B1-0E83-97EFBF2845E5}"/>
              </a:ext>
            </a:extLst>
          </p:cNvPr>
          <p:cNvGrpSpPr/>
          <p:nvPr/>
        </p:nvGrpSpPr>
        <p:grpSpPr>
          <a:xfrm>
            <a:off x="2506734" y="2778249"/>
            <a:ext cx="7000731" cy="3178923"/>
            <a:chOff x="81722" y="4519361"/>
            <a:chExt cx="5153437" cy="2334609"/>
          </a:xfrm>
        </p:grpSpPr>
        <p:pic>
          <p:nvPicPr>
            <p:cNvPr id="4" name="Google Shape;419;p1">
              <a:extLst>
                <a:ext uri="{FF2B5EF4-FFF2-40B4-BE49-F238E27FC236}">
                  <a16:creationId xmlns:a16="http://schemas.microsoft.com/office/drawing/2014/main" id="{B5F8902A-5B30-1F64-3115-E938B56AEC8D}"/>
                </a:ext>
              </a:extLst>
            </p:cNvPr>
            <p:cNvPicPr preferRelativeResize="0"/>
            <p:nvPr/>
          </p:nvPicPr>
          <p:blipFill rotWithShape="1">
            <a:blip r:embed="rId2">
              <a:alphaModFix/>
            </a:blip>
            <a:srcRect/>
            <a:stretch/>
          </p:blipFill>
          <p:spPr>
            <a:xfrm>
              <a:off x="81722" y="4534374"/>
              <a:ext cx="1537806" cy="874801"/>
            </a:xfrm>
            <a:prstGeom prst="rect">
              <a:avLst/>
            </a:prstGeom>
            <a:noFill/>
            <a:ln>
              <a:noFill/>
            </a:ln>
          </p:spPr>
        </p:pic>
        <p:pic>
          <p:nvPicPr>
            <p:cNvPr id="5" name="Google Shape;420;p1">
              <a:extLst>
                <a:ext uri="{FF2B5EF4-FFF2-40B4-BE49-F238E27FC236}">
                  <a16:creationId xmlns:a16="http://schemas.microsoft.com/office/drawing/2014/main" id="{33A4E555-C751-20FB-AB5D-BC4E9F506482}"/>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631780" y="4640162"/>
              <a:ext cx="823078" cy="709699"/>
            </a:xfrm>
            <a:prstGeom prst="rect">
              <a:avLst/>
            </a:prstGeom>
            <a:noFill/>
            <a:ln>
              <a:noFill/>
            </a:ln>
          </p:spPr>
        </p:pic>
        <p:pic>
          <p:nvPicPr>
            <p:cNvPr id="6" name="Google Shape;421;p1">
              <a:extLst>
                <a:ext uri="{FF2B5EF4-FFF2-40B4-BE49-F238E27FC236}">
                  <a16:creationId xmlns:a16="http://schemas.microsoft.com/office/drawing/2014/main" id="{29833FDE-2593-F04D-BA1A-4DFCF28DF9EE}"/>
                </a:ext>
              </a:extLst>
            </p:cNvPr>
            <p:cNvPicPr preferRelativeResize="0"/>
            <p:nvPr/>
          </p:nvPicPr>
          <p:blipFill>
            <a:blip r:embed="rId4">
              <a:alphaModFix/>
            </a:blip>
            <a:stretch>
              <a:fillRect/>
            </a:stretch>
          </p:blipFill>
          <p:spPr>
            <a:xfrm>
              <a:off x="2563749" y="4829281"/>
              <a:ext cx="2023200" cy="505800"/>
            </a:xfrm>
            <a:prstGeom prst="rect">
              <a:avLst/>
            </a:prstGeom>
            <a:noFill/>
            <a:ln>
              <a:noFill/>
            </a:ln>
          </p:spPr>
        </p:pic>
        <p:pic>
          <p:nvPicPr>
            <p:cNvPr id="7" name="Google Shape;422;p1">
              <a:extLst>
                <a:ext uri="{FF2B5EF4-FFF2-40B4-BE49-F238E27FC236}">
                  <a16:creationId xmlns:a16="http://schemas.microsoft.com/office/drawing/2014/main" id="{2B453E44-7072-9B76-DFD3-B3E78AF6A771}"/>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597581" y="4519361"/>
              <a:ext cx="601641" cy="874800"/>
            </a:xfrm>
            <a:prstGeom prst="rect">
              <a:avLst/>
            </a:prstGeom>
            <a:noFill/>
            <a:ln>
              <a:noFill/>
            </a:ln>
          </p:spPr>
        </p:pic>
        <p:pic>
          <p:nvPicPr>
            <p:cNvPr id="10" name="Google Shape;425;p1">
              <a:extLst>
                <a:ext uri="{FF2B5EF4-FFF2-40B4-BE49-F238E27FC236}">
                  <a16:creationId xmlns:a16="http://schemas.microsoft.com/office/drawing/2014/main" id="{9AC26FB4-6C2D-0E14-E424-FBDC4131E5F6}"/>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81722" y="5407376"/>
              <a:ext cx="712567" cy="735020"/>
            </a:xfrm>
            <a:prstGeom prst="rect">
              <a:avLst/>
            </a:prstGeom>
            <a:noFill/>
            <a:ln>
              <a:noFill/>
            </a:ln>
          </p:spPr>
        </p:pic>
        <p:pic>
          <p:nvPicPr>
            <p:cNvPr id="11" name="Google Shape;426;p1">
              <a:extLst>
                <a:ext uri="{FF2B5EF4-FFF2-40B4-BE49-F238E27FC236}">
                  <a16:creationId xmlns:a16="http://schemas.microsoft.com/office/drawing/2014/main" id="{BAB61E7D-A592-5658-978B-AB7924F96C23}"/>
                </a:ext>
              </a:extLst>
            </p:cNvPr>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4273959" y="5486279"/>
              <a:ext cx="961200" cy="610726"/>
            </a:xfrm>
            <a:prstGeom prst="rect">
              <a:avLst/>
            </a:prstGeom>
            <a:noFill/>
            <a:ln>
              <a:noFill/>
            </a:ln>
          </p:spPr>
        </p:pic>
        <p:pic>
          <p:nvPicPr>
            <p:cNvPr id="12" name="Google Shape;427;p1">
              <a:extLst>
                <a:ext uri="{FF2B5EF4-FFF2-40B4-BE49-F238E27FC236}">
                  <a16:creationId xmlns:a16="http://schemas.microsoft.com/office/drawing/2014/main" id="{20475C71-F022-735C-3856-E374A848CCD2}"/>
                </a:ext>
              </a:extLst>
            </p:cNvPr>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3511272" y="5486279"/>
              <a:ext cx="674327" cy="634339"/>
            </a:xfrm>
            <a:prstGeom prst="rect">
              <a:avLst/>
            </a:prstGeom>
            <a:noFill/>
            <a:ln>
              <a:noFill/>
            </a:ln>
          </p:spPr>
        </p:pic>
        <p:pic>
          <p:nvPicPr>
            <p:cNvPr id="13" name="Google Shape;428;p1">
              <a:extLst>
                <a:ext uri="{FF2B5EF4-FFF2-40B4-BE49-F238E27FC236}">
                  <a16:creationId xmlns:a16="http://schemas.microsoft.com/office/drawing/2014/main" id="{4F5D139A-3EB4-7412-45F7-72ACFD4DBDEA}"/>
                </a:ext>
              </a:extLst>
            </p:cNvPr>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84791" y="6200765"/>
              <a:ext cx="608400" cy="608400"/>
            </a:xfrm>
            <a:prstGeom prst="rect">
              <a:avLst/>
            </a:prstGeom>
            <a:noFill/>
            <a:ln>
              <a:noFill/>
            </a:ln>
          </p:spPr>
        </p:pic>
        <p:pic>
          <p:nvPicPr>
            <p:cNvPr id="14" name="Google Shape;429;p1">
              <a:extLst>
                <a:ext uri="{FF2B5EF4-FFF2-40B4-BE49-F238E27FC236}">
                  <a16:creationId xmlns:a16="http://schemas.microsoft.com/office/drawing/2014/main" id="{6B4C6B4F-17B8-2221-3183-09EA9261BCF3}"/>
                </a:ext>
              </a:extLst>
            </p:cNvPr>
            <p:cNvPicPr preferRelativeResize="0"/>
            <p:nvPr/>
          </p:nvPicPr>
          <p:blipFill>
            <a:blip r:embed="rId10" cstate="screen">
              <a:alphaModFix/>
              <a:extLst>
                <a:ext uri="{28A0092B-C50C-407E-A947-70E740481C1C}">
                  <a14:useLocalDpi xmlns:a14="http://schemas.microsoft.com/office/drawing/2010/main"/>
                </a:ext>
              </a:extLst>
            </a:blip>
            <a:stretch>
              <a:fillRect/>
            </a:stretch>
          </p:blipFill>
          <p:spPr>
            <a:xfrm>
              <a:off x="884437" y="6200765"/>
              <a:ext cx="523770" cy="615600"/>
            </a:xfrm>
            <a:prstGeom prst="rect">
              <a:avLst/>
            </a:prstGeom>
            <a:noFill/>
            <a:ln>
              <a:noFill/>
            </a:ln>
          </p:spPr>
        </p:pic>
        <p:pic>
          <p:nvPicPr>
            <p:cNvPr id="15" name="Google Shape;430;p1">
              <a:extLst>
                <a:ext uri="{FF2B5EF4-FFF2-40B4-BE49-F238E27FC236}">
                  <a16:creationId xmlns:a16="http://schemas.microsoft.com/office/drawing/2014/main" id="{C1614657-5EE2-DE7D-458D-B2BB59753363}"/>
                </a:ext>
              </a:extLst>
            </p:cNvPr>
            <p:cNvPicPr preferRelativeResize="0"/>
            <p:nvPr/>
          </p:nvPicPr>
          <p:blipFill>
            <a:blip r:embed="rId11" cstate="screen">
              <a:alphaModFix/>
              <a:extLst>
                <a:ext uri="{28A0092B-C50C-407E-A947-70E740481C1C}">
                  <a14:useLocalDpi xmlns:a14="http://schemas.microsoft.com/office/drawing/2010/main"/>
                </a:ext>
              </a:extLst>
            </a:blip>
            <a:stretch>
              <a:fillRect/>
            </a:stretch>
          </p:blipFill>
          <p:spPr>
            <a:xfrm>
              <a:off x="1496848" y="6214823"/>
              <a:ext cx="1227600" cy="615549"/>
            </a:xfrm>
            <a:prstGeom prst="rect">
              <a:avLst/>
            </a:prstGeom>
            <a:noFill/>
            <a:ln>
              <a:noFill/>
            </a:ln>
          </p:spPr>
        </p:pic>
        <p:pic>
          <p:nvPicPr>
            <p:cNvPr id="16" name="Google Shape;431;p1">
              <a:extLst>
                <a:ext uri="{FF2B5EF4-FFF2-40B4-BE49-F238E27FC236}">
                  <a16:creationId xmlns:a16="http://schemas.microsoft.com/office/drawing/2014/main" id="{CB315805-ACC1-201B-90D5-DF123395BF21}"/>
                </a:ext>
              </a:extLst>
            </p:cNvPr>
            <p:cNvPicPr preferRelativeResize="0"/>
            <p:nvPr/>
          </p:nvPicPr>
          <p:blipFill>
            <a:blip r:embed="rId12" cstate="screen">
              <a:alphaModFix/>
              <a:extLst>
                <a:ext uri="{28A0092B-C50C-407E-A947-70E740481C1C}">
                  <a14:useLocalDpi xmlns:a14="http://schemas.microsoft.com/office/drawing/2010/main"/>
                </a:ext>
              </a:extLst>
            </a:blip>
            <a:stretch>
              <a:fillRect/>
            </a:stretch>
          </p:blipFill>
          <p:spPr>
            <a:xfrm>
              <a:off x="2795078" y="6213519"/>
              <a:ext cx="1583820" cy="608401"/>
            </a:xfrm>
            <a:prstGeom prst="rect">
              <a:avLst/>
            </a:prstGeom>
            <a:noFill/>
            <a:ln>
              <a:noFill/>
            </a:ln>
          </p:spPr>
        </p:pic>
        <p:pic>
          <p:nvPicPr>
            <p:cNvPr id="17" name="Google Shape;432;p1">
              <a:extLst>
                <a:ext uri="{FF2B5EF4-FFF2-40B4-BE49-F238E27FC236}">
                  <a16:creationId xmlns:a16="http://schemas.microsoft.com/office/drawing/2014/main" id="{7B637025-5763-CC95-B333-CF5D2204D813}"/>
                </a:ext>
              </a:extLst>
            </p:cNvPr>
            <p:cNvPicPr preferRelativeResize="0"/>
            <p:nvPr/>
          </p:nvPicPr>
          <p:blipFill>
            <a:blip r:embed="rId13" cstate="screen">
              <a:alphaModFix/>
              <a:extLst>
                <a:ext uri="{28A0092B-C50C-407E-A947-70E740481C1C}">
                  <a14:useLocalDpi xmlns:a14="http://schemas.microsoft.com/office/drawing/2010/main"/>
                </a:ext>
              </a:extLst>
            </a:blip>
            <a:stretch>
              <a:fillRect/>
            </a:stretch>
          </p:blipFill>
          <p:spPr>
            <a:xfrm>
              <a:off x="4394544" y="6155959"/>
              <a:ext cx="720031" cy="698011"/>
            </a:xfrm>
            <a:prstGeom prst="rect">
              <a:avLst/>
            </a:prstGeom>
            <a:noFill/>
            <a:ln>
              <a:noFill/>
            </a:ln>
          </p:spPr>
        </p:pic>
      </p:grpSp>
      <p:sp>
        <p:nvSpPr>
          <p:cNvPr id="18" name="CasellaDiTesto 17">
            <a:extLst>
              <a:ext uri="{FF2B5EF4-FFF2-40B4-BE49-F238E27FC236}">
                <a16:creationId xmlns:a16="http://schemas.microsoft.com/office/drawing/2014/main" id="{A2C0318C-1442-CD20-7F91-666ABA84D392}"/>
              </a:ext>
            </a:extLst>
          </p:cNvPr>
          <p:cNvSpPr txBox="1"/>
          <p:nvPr/>
        </p:nvSpPr>
        <p:spPr>
          <a:xfrm>
            <a:off x="427030" y="1689998"/>
            <a:ext cx="9408730" cy="523220"/>
          </a:xfrm>
          <a:prstGeom prst="rect">
            <a:avLst/>
          </a:prstGeom>
          <a:noFill/>
        </p:spPr>
        <p:txBody>
          <a:bodyPr wrap="none" rtlCol="0">
            <a:spAutoFit/>
          </a:bodyPr>
          <a:lstStyle/>
          <a:p>
            <a:r>
              <a:rPr lang="it-IT" sz="2800" dirty="0">
                <a:latin typeface="+mj-lt"/>
              </a:rPr>
              <a:t>17 </a:t>
            </a:r>
            <a:r>
              <a:rPr lang="it-IT" sz="2800" dirty="0" err="1">
                <a:latin typeface="+mj-lt"/>
              </a:rPr>
              <a:t>European</a:t>
            </a:r>
            <a:r>
              <a:rPr lang="it-IT" sz="2800" dirty="0">
                <a:latin typeface="+mj-lt"/>
              </a:rPr>
              <a:t> </a:t>
            </a:r>
            <a:r>
              <a:rPr lang="it-IT" sz="2800" dirty="0" err="1">
                <a:latin typeface="+mj-lt"/>
              </a:rPr>
              <a:t>research</a:t>
            </a:r>
            <a:r>
              <a:rPr lang="it-IT" sz="2800" dirty="0">
                <a:latin typeface="+mj-lt"/>
              </a:rPr>
              <a:t> </a:t>
            </a:r>
            <a:r>
              <a:rPr lang="it-IT" sz="2800" dirty="0" err="1">
                <a:latin typeface="+mj-lt"/>
              </a:rPr>
              <a:t>laboratories</a:t>
            </a:r>
            <a:r>
              <a:rPr lang="it-IT" sz="2800" dirty="0">
                <a:latin typeface="+mj-lt"/>
              </a:rPr>
              <a:t>, 47 </a:t>
            </a:r>
            <a:r>
              <a:rPr lang="it-IT" sz="2800" dirty="0" err="1">
                <a:latin typeface="+mj-lt"/>
              </a:rPr>
              <a:t>researchers</a:t>
            </a:r>
            <a:r>
              <a:rPr lang="it-IT" sz="2800" dirty="0">
                <a:latin typeface="+mj-lt"/>
              </a:rPr>
              <a:t>, 8 countries</a:t>
            </a:r>
          </a:p>
        </p:txBody>
      </p:sp>
      <p:pic>
        <p:nvPicPr>
          <p:cNvPr id="1026" name="Picture 2" descr="University of Leicester logo">
            <a:extLst>
              <a:ext uri="{FF2B5EF4-FFF2-40B4-BE49-F238E27FC236}">
                <a16:creationId xmlns:a16="http://schemas.microsoft.com/office/drawing/2014/main" id="{24B6C150-32D1-7D53-AB22-7D465A3E8BFD}"/>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675192" y="4350377"/>
            <a:ext cx="2280853" cy="6082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weets with replies by Centro Astrobiología ...">
            <a:extLst>
              <a:ext uri="{FF2B5EF4-FFF2-40B4-BE49-F238E27FC236}">
                <a16:creationId xmlns:a16="http://schemas.microsoft.com/office/drawing/2014/main" id="{839C7682-E5D0-1256-3ADE-1C328545AA93}"/>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569876" y="3967788"/>
            <a:ext cx="1025904" cy="1025904"/>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id="{95494600-2654-5846-9531-7141FC92DBF9}"/>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01400" y="5593275"/>
            <a:ext cx="1673297" cy="871377"/>
          </a:xfrm>
          <a:prstGeom prst="rect">
            <a:avLst/>
          </a:prstGeom>
        </p:spPr>
      </p:pic>
    </p:spTree>
    <p:extLst>
      <p:ext uri="{BB962C8B-B14F-4D97-AF65-F5344CB8AC3E}">
        <p14:creationId xmlns:p14="http://schemas.microsoft.com/office/powerpoint/2010/main" val="4167547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921BA95A-2989-5C14-5883-6F6607D25609}"/>
              </a:ext>
            </a:extLst>
          </p:cNvPr>
          <p:cNvSpPr>
            <a:spLocks noGrp="1"/>
          </p:cNvSpPr>
          <p:nvPr>
            <p:ph type="title"/>
          </p:nvPr>
        </p:nvSpPr>
        <p:spPr>
          <a:xfrm>
            <a:off x="356069" y="348670"/>
            <a:ext cx="11835931" cy="916782"/>
          </a:xfrm>
        </p:spPr>
        <p:txBody>
          <a:bodyPr>
            <a:normAutofit/>
          </a:bodyPr>
          <a:lstStyle/>
          <a:p>
            <a:r>
              <a:rPr lang="it-IT" sz="4400" dirty="0" err="1"/>
              <a:t>Prospects</a:t>
            </a:r>
            <a:endParaRPr lang="it-IT" sz="4400" dirty="0"/>
          </a:p>
        </p:txBody>
      </p:sp>
      <p:sp>
        <p:nvSpPr>
          <p:cNvPr id="6" name="CasellaDiTesto 5">
            <a:extLst>
              <a:ext uri="{FF2B5EF4-FFF2-40B4-BE49-F238E27FC236}">
                <a16:creationId xmlns:a16="http://schemas.microsoft.com/office/drawing/2014/main" id="{2C0C159C-D47D-1E8B-5939-39E367967A99}"/>
              </a:ext>
            </a:extLst>
          </p:cNvPr>
          <p:cNvSpPr txBox="1"/>
          <p:nvPr/>
        </p:nvSpPr>
        <p:spPr>
          <a:xfrm>
            <a:off x="649705" y="1280328"/>
            <a:ext cx="10892590" cy="4616648"/>
          </a:xfrm>
          <a:prstGeom prst="rect">
            <a:avLst/>
          </a:prstGeom>
          <a:noFill/>
        </p:spPr>
        <p:txBody>
          <a:bodyPr wrap="square">
            <a:spAutoFit/>
          </a:bodyPr>
          <a:lstStyle/>
          <a:p>
            <a:pPr marL="285750" indent="-285750">
              <a:spcAft>
                <a:spcPts val="900"/>
              </a:spcAft>
              <a:buFont typeface="Arial" panose="020B0604020202020204" pitchFamily="34" charset="0"/>
              <a:buChar char="•"/>
            </a:pPr>
            <a:r>
              <a:rPr lang="en-GB" sz="2200" dirty="0">
                <a:ea typeface="Calibri" panose="020F0502020204030204" pitchFamily="34" charset="0"/>
                <a:cs typeface="Helvetica" pitchFamily="2" charset="0"/>
              </a:rPr>
              <a:t>The GRINTA mission concept is a natural evolution of the successful, currently operational missions: Fermi, INTEGRAL, Swift, with an innovative operational approach.</a:t>
            </a:r>
          </a:p>
          <a:p>
            <a:pPr marL="285750" indent="-285750">
              <a:spcAft>
                <a:spcPts val="900"/>
              </a:spcAft>
              <a:buFont typeface="Arial" panose="020B0604020202020204" pitchFamily="34" charset="0"/>
              <a:buChar char="•"/>
            </a:pPr>
            <a:r>
              <a:rPr lang="en-GB" sz="2200" dirty="0">
                <a:ea typeface="Calibri" panose="020F0502020204030204" pitchFamily="34" charset="0"/>
                <a:cs typeface="Helvetica" pitchFamily="2" charset="0"/>
              </a:rPr>
              <a:t>It has recently proposed to ESA as the F2 mission. </a:t>
            </a:r>
          </a:p>
          <a:p>
            <a:pPr marL="285750" indent="-285750">
              <a:spcAft>
                <a:spcPts val="900"/>
              </a:spcAft>
              <a:buFont typeface="Arial" panose="020B0604020202020204" pitchFamily="34" charset="0"/>
              <a:buChar char="•"/>
            </a:pPr>
            <a:r>
              <a:rPr lang="en-GB" sz="2200" dirty="0">
                <a:ea typeface="Calibri" panose="020F0502020204030204" pitchFamily="34" charset="0"/>
                <a:cs typeface="Helvetica" pitchFamily="2" charset="0"/>
              </a:rPr>
              <a:t>Among the final three missions considered for selection, GRINTA was not selected due to claimed programmatic risks (funding, </a:t>
            </a:r>
            <a:r>
              <a:rPr lang="en-GB" sz="2200" dirty="0" err="1">
                <a:ea typeface="Calibri" panose="020F0502020204030204" pitchFamily="34" charset="0"/>
                <a:cs typeface="Helvetica" pitchFamily="2" charset="0"/>
              </a:rPr>
              <a:t>SiPM</a:t>
            </a:r>
            <a:r>
              <a:rPr lang="en-GB" sz="2200" dirty="0">
                <a:ea typeface="Calibri" panose="020F0502020204030204" pitchFamily="34" charset="0"/>
                <a:cs typeface="Helvetica" pitchFamily="2" charset="0"/>
              </a:rPr>
              <a:t> rad hardness, &amp; unclear scenario of GW event rates).</a:t>
            </a:r>
          </a:p>
          <a:p>
            <a:pPr marL="285750" indent="-285750">
              <a:spcAft>
                <a:spcPts val="900"/>
              </a:spcAft>
              <a:buFont typeface="Arial" panose="020B0604020202020204" pitchFamily="34" charset="0"/>
              <a:buChar char="•"/>
            </a:pPr>
            <a:r>
              <a:rPr lang="en-GB" sz="2200" dirty="0">
                <a:ea typeface="Calibri" panose="020F0502020204030204" pitchFamily="34" charset="0"/>
                <a:cs typeface="Helvetica" pitchFamily="2" charset="0"/>
              </a:rPr>
              <a:t>In the absence of GRINTA, the impossibility of monitoring prompt and afterglow emissions due to the lack of high-energy observatories in 2030 will significantly limit our ability to maximize the scientific return of a GW signal by detecting a counterpart.</a:t>
            </a:r>
          </a:p>
          <a:p>
            <a:pPr marL="285750" indent="-285750">
              <a:spcAft>
                <a:spcPts val="900"/>
              </a:spcAft>
              <a:buFont typeface="Arial" panose="020B0604020202020204" pitchFamily="34" charset="0"/>
              <a:buChar char="•"/>
            </a:pPr>
            <a:r>
              <a:rPr lang="en-GB" sz="2200" dirty="0">
                <a:ea typeface="Calibri" panose="020F0502020204030204" pitchFamily="34" charset="0"/>
                <a:cs typeface="Helvetica" pitchFamily="2" charset="0"/>
              </a:rPr>
              <a:t>The Consortium is strongly motivated to search for other flight opportunities </a:t>
            </a:r>
            <a:endParaRPr lang="en-GB" sz="2200" dirty="0">
              <a:effectLst/>
              <a:ea typeface="Calibri" panose="020F0502020204030204" pitchFamily="34" charset="0"/>
              <a:cs typeface="Helvetica" pitchFamily="2" charset="0"/>
            </a:endParaRPr>
          </a:p>
        </p:txBody>
      </p:sp>
    </p:spTree>
    <p:extLst>
      <p:ext uri="{BB962C8B-B14F-4D97-AF65-F5344CB8AC3E}">
        <p14:creationId xmlns:p14="http://schemas.microsoft.com/office/powerpoint/2010/main" val="3802398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sellaDiTesto 13">
            <a:extLst>
              <a:ext uri="{FF2B5EF4-FFF2-40B4-BE49-F238E27FC236}">
                <a16:creationId xmlns:a16="http://schemas.microsoft.com/office/drawing/2014/main" id="{505D4C33-5960-B208-A7F2-F4A024603525}"/>
              </a:ext>
            </a:extLst>
          </p:cNvPr>
          <p:cNvSpPr txBox="1"/>
          <p:nvPr/>
        </p:nvSpPr>
        <p:spPr>
          <a:xfrm>
            <a:off x="4085417" y="2794958"/>
            <a:ext cx="4021165" cy="830997"/>
          </a:xfrm>
          <a:prstGeom prst="rect">
            <a:avLst/>
          </a:prstGeom>
          <a:noFill/>
        </p:spPr>
        <p:txBody>
          <a:bodyPr wrap="none" rtlCol="0">
            <a:spAutoFit/>
          </a:bodyPr>
          <a:lstStyle/>
          <a:p>
            <a:pPr algn="ctr"/>
            <a:r>
              <a:rPr lang="it-IT" sz="4800" dirty="0">
                <a:solidFill>
                  <a:srgbClr val="FFFF00"/>
                </a:solidFill>
              </a:rPr>
              <a:t>Backup slides</a:t>
            </a:r>
          </a:p>
        </p:txBody>
      </p:sp>
    </p:spTree>
    <p:extLst>
      <p:ext uri="{BB962C8B-B14F-4D97-AF65-F5344CB8AC3E}">
        <p14:creationId xmlns:p14="http://schemas.microsoft.com/office/powerpoint/2010/main" val="786571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849CE59-C395-EC97-85E7-861AC5AE06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19959" y="1344707"/>
            <a:ext cx="9152081" cy="5211718"/>
          </a:xfrm>
          <a:prstGeom prst="rect">
            <a:avLst/>
          </a:prstGeom>
        </p:spPr>
      </p:pic>
      <p:sp>
        <p:nvSpPr>
          <p:cNvPr id="5" name="Titolo 1">
            <a:extLst>
              <a:ext uri="{FF2B5EF4-FFF2-40B4-BE49-F238E27FC236}">
                <a16:creationId xmlns:a16="http://schemas.microsoft.com/office/drawing/2014/main" id="{0F43B22B-3119-A484-502E-B92B48F1071D}"/>
              </a:ext>
            </a:extLst>
          </p:cNvPr>
          <p:cNvSpPr>
            <a:spLocks noGrp="1"/>
          </p:cNvSpPr>
          <p:nvPr>
            <p:ph type="title"/>
          </p:nvPr>
        </p:nvSpPr>
        <p:spPr>
          <a:xfrm>
            <a:off x="356069" y="427925"/>
            <a:ext cx="11835931" cy="916782"/>
          </a:xfrm>
        </p:spPr>
        <p:txBody>
          <a:bodyPr>
            <a:normAutofit/>
          </a:bodyPr>
          <a:lstStyle/>
          <a:p>
            <a:r>
              <a:rPr lang="it-IT" sz="4400" dirty="0"/>
              <a:t>HXI </a:t>
            </a:r>
            <a:r>
              <a:rPr lang="it-IT" sz="4400" dirty="0" err="1"/>
              <a:t>shielding</a:t>
            </a:r>
            <a:r>
              <a:rPr lang="it-IT" sz="4400" dirty="0"/>
              <a:t> concept</a:t>
            </a:r>
          </a:p>
        </p:txBody>
      </p:sp>
    </p:spTree>
    <p:extLst>
      <p:ext uri="{BB962C8B-B14F-4D97-AF65-F5344CB8AC3E}">
        <p14:creationId xmlns:p14="http://schemas.microsoft.com/office/powerpoint/2010/main" val="3650081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AA35D738-09C4-09F1-C2A7-DF5D6C83C85E}"/>
              </a:ext>
            </a:extLst>
          </p:cNvPr>
          <p:cNvPicPr>
            <a:picLocks noChangeAspect="1"/>
          </p:cNvPicPr>
          <p:nvPr/>
        </p:nvPicPr>
        <p:blipFill>
          <a:blip r:embed="rId2"/>
          <a:stretch>
            <a:fillRect/>
          </a:stretch>
        </p:blipFill>
        <p:spPr>
          <a:xfrm>
            <a:off x="852978" y="1942120"/>
            <a:ext cx="10486044" cy="3224240"/>
          </a:xfrm>
          <a:prstGeom prst="rect">
            <a:avLst/>
          </a:prstGeom>
        </p:spPr>
      </p:pic>
      <p:sp>
        <p:nvSpPr>
          <p:cNvPr id="7" name="Titolo 1">
            <a:extLst>
              <a:ext uri="{FF2B5EF4-FFF2-40B4-BE49-F238E27FC236}">
                <a16:creationId xmlns:a16="http://schemas.microsoft.com/office/drawing/2014/main" id="{39A540D8-B067-60F9-2A3E-BF2444D772C1}"/>
              </a:ext>
            </a:extLst>
          </p:cNvPr>
          <p:cNvSpPr>
            <a:spLocks noGrp="1"/>
          </p:cNvSpPr>
          <p:nvPr>
            <p:ph type="title"/>
          </p:nvPr>
        </p:nvSpPr>
        <p:spPr>
          <a:xfrm>
            <a:off x="852978" y="774858"/>
            <a:ext cx="11835931" cy="916782"/>
          </a:xfrm>
        </p:spPr>
        <p:txBody>
          <a:bodyPr>
            <a:normAutofit/>
          </a:bodyPr>
          <a:lstStyle/>
          <a:p>
            <a:r>
              <a:rPr lang="it-IT" sz="4400" dirty="0"/>
              <a:t>Ground coverage time</a:t>
            </a:r>
          </a:p>
        </p:txBody>
      </p:sp>
    </p:spTree>
    <p:extLst>
      <p:ext uri="{BB962C8B-B14F-4D97-AF65-F5344CB8AC3E}">
        <p14:creationId xmlns:p14="http://schemas.microsoft.com/office/powerpoint/2010/main" val="42227208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A6B4B95-785A-3C96-8412-99C81DD259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7758" y="3268108"/>
            <a:ext cx="4422045" cy="3376698"/>
          </a:xfrm>
          <a:prstGeom prst="rect">
            <a:avLst/>
          </a:prstGeom>
        </p:spPr>
      </p:pic>
      <p:sp>
        <p:nvSpPr>
          <p:cNvPr id="5" name="CasellaDiTesto 4">
            <a:extLst>
              <a:ext uri="{FF2B5EF4-FFF2-40B4-BE49-F238E27FC236}">
                <a16:creationId xmlns:a16="http://schemas.microsoft.com/office/drawing/2014/main" id="{29B9B916-B487-C924-B2F0-6CB9A60120A5}"/>
              </a:ext>
            </a:extLst>
          </p:cNvPr>
          <p:cNvSpPr txBox="1"/>
          <p:nvPr/>
        </p:nvSpPr>
        <p:spPr>
          <a:xfrm>
            <a:off x="1674422" y="6196359"/>
            <a:ext cx="1599540" cy="369332"/>
          </a:xfrm>
          <a:prstGeom prst="rect">
            <a:avLst/>
          </a:prstGeom>
          <a:noFill/>
        </p:spPr>
        <p:txBody>
          <a:bodyPr wrap="none" rtlCol="0">
            <a:spAutoFit/>
          </a:bodyPr>
          <a:lstStyle/>
          <a:p>
            <a:r>
              <a:rPr lang="it-IT" dirty="0"/>
              <a:t>Credit: </a:t>
            </a:r>
            <a:r>
              <a:rPr lang="it-IT" dirty="0" err="1"/>
              <a:t>Reitze</a:t>
            </a:r>
            <a:endParaRPr lang="it-IT" dirty="0"/>
          </a:p>
        </p:txBody>
      </p:sp>
      <p:pic>
        <p:nvPicPr>
          <p:cNvPr id="6" name="Immagine 5">
            <a:extLst>
              <a:ext uri="{FF2B5EF4-FFF2-40B4-BE49-F238E27FC236}">
                <a16:creationId xmlns:a16="http://schemas.microsoft.com/office/drawing/2014/main" id="{B55B4F52-4CCC-B91F-EB90-60A78E080E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87584" y="292309"/>
            <a:ext cx="6419603" cy="2822240"/>
          </a:xfrm>
          <a:prstGeom prst="rect">
            <a:avLst/>
          </a:prstGeom>
        </p:spPr>
      </p:pic>
      <p:sp>
        <p:nvSpPr>
          <p:cNvPr id="7" name="CasellaDiTesto 6">
            <a:extLst>
              <a:ext uri="{FF2B5EF4-FFF2-40B4-BE49-F238E27FC236}">
                <a16:creationId xmlns:a16="http://schemas.microsoft.com/office/drawing/2014/main" id="{361EDEEF-FFCD-8A27-9A55-60A175E4CA58}"/>
              </a:ext>
            </a:extLst>
          </p:cNvPr>
          <p:cNvSpPr txBox="1"/>
          <p:nvPr/>
        </p:nvSpPr>
        <p:spPr>
          <a:xfrm>
            <a:off x="1151842" y="771896"/>
            <a:ext cx="1322350" cy="646331"/>
          </a:xfrm>
          <a:prstGeom prst="rect">
            <a:avLst/>
          </a:prstGeom>
          <a:noFill/>
        </p:spPr>
        <p:txBody>
          <a:bodyPr wrap="none" rtlCol="0">
            <a:spAutoFit/>
          </a:bodyPr>
          <a:lstStyle/>
          <a:p>
            <a:r>
              <a:rPr lang="it-IT" dirty="0"/>
              <a:t>COSMIC </a:t>
            </a:r>
          </a:p>
          <a:p>
            <a:r>
              <a:rPr lang="it-IT" dirty="0"/>
              <a:t>EXPLORER</a:t>
            </a:r>
          </a:p>
        </p:txBody>
      </p:sp>
    </p:spTree>
    <p:extLst>
      <p:ext uri="{BB962C8B-B14F-4D97-AF65-F5344CB8AC3E}">
        <p14:creationId xmlns:p14="http://schemas.microsoft.com/office/powerpoint/2010/main" val="3846050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CF0ED00-9520-ACF6-9C16-98D171A7DE88}"/>
              </a:ext>
            </a:extLst>
          </p:cNvPr>
          <p:cNvPicPr>
            <a:picLocks noChangeAspect="1"/>
          </p:cNvPicPr>
          <p:nvPr/>
        </p:nvPicPr>
        <p:blipFill>
          <a:blip r:embed="rId2"/>
          <a:stretch>
            <a:fillRect/>
          </a:stretch>
        </p:blipFill>
        <p:spPr>
          <a:xfrm>
            <a:off x="1120863" y="1035422"/>
            <a:ext cx="9950274" cy="4410635"/>
          </a:xfrm>
          <a:prstGeom prst="rect">
            <a:avLst/>
          </a:prstGeom>
        </p:spPr>
      </p:pic>
    </p:spTree>
    <p:extLst>
      <p:ext uri="{BB962C8B-B14F-4D97-AF65-F5344CB8AC3E}">
        <p14:creationId xmlns:p14="http://schemas.microsoft.com/office/powerpoint/2010/main" val="12722025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921BA95A-2989-5C14-5883-6F6607D25609}"/>
              </a:ext>
            </a:extLst>
          </p:cNvPr>
          <p:cNvSpPr>
            <a:spLocks noGrp="1"/>
          </p:cNvSpPr>
          <p:nvPr>
            <p:ph type="title"/>
          </p:nvPr>
        </p:nvSpPr>
        <p:spPr>
          <a:xfrm>
            <a:off x="356069" y="543050"/>
            <a:ext cx="11835931" cy="916782"/>
          </a:xfrm>
        </p:spPr>
        <p:txBody>
          <a:bodyPr>
            <a:normAutofit/>
          </a:bodyPr>
          <a:lstStyle/>
          <a:p>
            <a:r>
              <a:rPr lang="it-IT" sz="4400" dirty="0" err="1"/>
              <a:t>Motivation</a:t>
            </a:r>
            <a:r>
              <a:rPr lang="it-IT" sz="4400" dirty="0"/>
              <a:t> for joint GW/EM </a:t>
            </a:r>
            <a:r>
              <a:rPr lang="it-IT" sz="4400" dirty="0" err="1"/>
              <a:t>observations</a:t>
            </a:r>
            <a:endParaRPr lang="it-IT" sz="4400" dirty="0"/>
          </a:p>
        </p:txBody>
      </p:sp>
      <p:sp>
        <p:nvSpPr>
          <p:cNvPr id="6" name="CasellaDiTesto 5">
            <a:extLst>
              <a:ext uri="{FF2B5EF4-FFF2-40B4-BE49-F238E27FC236}">
                <a16:creationId xmlns:a16="http://schemas.microsoft.com/office/drawing/2014/main" id="{2C0C159C-D47D-1E8B-5939-39E367967A99}"/>
              </a:ext>
            </a:extLst>
          </p:cNvPr>
          <p:cNvSpPr txBox="1"/>
          <p:nvPr/>
        </p:nvSpPr>
        <p:spPr>
          <a:xfrm>
            <a:off x="649705" y="1322541"/>
            <a:ext cx="10892590" cy="5016758"/>
          </a:xfrm>
          <a:prstGeom prst="rect">
            <a:avLst/>
          </a:prstGeom>
          <a:noFill/>
        </p:spPr>
        <p:txBody>
          <a:bodyPr wrap="square">
            <a:spAutoFit/>
          </a:bodyPr>
          <a:lstStyle/>
          <a:p>
            <a:pPr marL="285750" indent="-285750">
              <a:buFont typeface="Arial" panose="020B0604020202020204" pitchFamily="34" charset="0"/>
              <a:buChar char="•"/>
            </a:pPr>
            <a:r>
              <a:rPr lang="en-GB" sz="2000" dirty="0">
                <a:effectLst/>
                <a:ea typeface="Calibri" panose="020F0502020204030204" pitchFamily="34" charset="0"/>
                <a:cs typeface="Helvetica" pitchFamily="2" charset="0"/>
              </a:rPr>
              <a:t>GRINTA will localize bursts by detecting the </a:t>
            </a:r>
            <a:r>
              <a:rPr lang="en-GB" sz="2000" dirty="0" err="1">
                <a:effectLst/>
                <a:ea typeface="Calibri" panose="020F0502020204030204" pitchFamily="34" charset="0"/>
                <a:cs typeface="Helvetica" pitchFamily="2" charset="0"/>
              </a:rPr>
              <a:t>lightcurves</a:t>
            </a:r>
            <a:r>
              <a:rPr lang="en-GB" sz="2000" dirty="0">
                <a:effectLst/>
                <a:ea typeface="Calibri" panose="020F0502020204030204" pitchFamily="34" charset="0"/>
                <a:cs typeface="Helvetica" pitchFamily="2" charset="0"/>
              </a:rPr>
              <a:t> and spectra from a range of GRBs including short events. Analysis of these data alone and in combination with GW coincidences will </a:t>
            </a:r>
            <a:r>
              <a:rPr lang="en-GB" sz="2000" dirty="0">
                <a:solidFill>
                  <a:srgbClr val="FFFF00"/>
                </a:solidFill>
                <a:effectLst/>
                <a:ea typeface="Calibri" panose="020F0502020204030204" pitchFamily="34" charset="0"/>
                <a:cs typeface="Helvetica" pitchFamily="2" charset="0"/>
              </a:rPr>
              <a:t>lead to better understanding of short GRBs progenitors</a:t>
            </a:r>
            <a:r>
              <a:rPr lang="en-GB" sz="2000" dirty="0">
                <a:effectLst/>
                <a:ea typeface="Calibri" panose="020F0502020204030204" pitchFamily="34" charset="0"/>
                <a:cs typeface="Helvetica" pitchFamily="2" charset="0"/>
              </a:rPr>
              <a:t> by searching for coincidences and comparing events with/without GW counterparts</a:t>
            </a:r>
            <a:r>
              <a:rPr lang="it-IT" sz="2000" dirty="0">
                <a:ea typeface="Calibri" panose="020F0502020204030204" pitchFamily="34" charset="0"/>
                <a:cs typeface="Helvetica" pitchFamily="2" charset="0"/>
              </a:rPr>
              <a:t>.</a:t>
            </a:r>
          </a:p>
          <a:p>
            <a:pPr marL="285750" indent="-285750">
              <a:buFont typeface="Arial" panose="020B0604020202020204" pitchFamily="34" charset="0"/>
              <a:buChar char="•"/>
            </a:pPr>
            <a:endParaRPr lang="it-IT" sz="2000" dirty="0">
              <a:effectLst/>
            </a:endParaRPr>
          </a:p>
          <a:p>
            <a:pPr marL="285750" indent="-285750">
              <a:buFont typeface="Arial" panose="020B0604020202020204" pitchFamily="34" charset="0"/>
              <a:buChar char="•"/>
            </a:pPr>
            <a:r>
              <a:rPr lang="en-GB" sz="2000" dirty="0">
                <a:solidFill>
                  <a:srgbClr val="FFFF00"/>
                </a:solidFill>
                <a:effectLst/>
                <a:ea typeface="Calibri" panose="020F0502020204030204" pitchFamily="34" charset="0"/>
                <a:cs typeface="Helvetica" pitchFamily="2" charset="0"/>
              </a:rPr>
              <a:t>The GW observations can constrain the mass, spin, distance, and inclination, and the time of the merger. The gamma-ray observations constrain the EM energetics and outflow characteristics and connect the merger classification to the burst population</a:t>
            </a:r>
            <a:r>
              <a:rPr lang="en-GB" sz="2000" dirty="0">
                <a:effectLst/>
                <a:ea typeface="Calibri" panose="020F0502020204030204" pitchFamily="34" charset="0"/>
                <a:cs typeface="Helvetica" pitchFamily="2" charset="0"/>
              </a:rPr>
              <a:t>, and support interpretation of the afterglow or </a:t>
            </a:r>
            <a:r>
              <a:rPr lang="en-GB" sz="2000" dirty="0" err="1">
                <a:effectLst/>
                <a:ea typeface="Calibri" panose="020F0502020204030204" pitchFamily="34" charset="0"/>
                <a:cs typeface="Helvetica" pitchFamily="2" charset="0"/>
              </a:rPr>
              <a:t>kilonova</a:t>
            </a:r>
            <a:r>
              <a:rPr lang="en-GB" sz="2000" dirty="0">
                <a:effectLst/>
                <a:ea typeface="Calibri" panose="020F0502020204030204" pitchFamily="34" charset="0"/>
                <a:cs typeface="Helvetica" pitchFamily="2" charset="0"/>
              </a:rPr>
              <a:t> if one is detected. Therefore, combining the two messengers can address the question of SGRB progenitors, and structures of relativistic jets and outflows. Without GRINTA, the connection to the GRB population cannot be addressed.</a:t>
            </a:r>
          </a:p>
          <a:p>
            <a:pPr marL="285750" indent="-285750">
              <a:buFont typeface="Arial" panose="020B0604020202020204" pitchFamily="34" charset="0"/>
              <a:buChar char="•"/>
            </a:pPr>
            <a:endParaRPr lang="en-GB" sz="2000" dirty="0">
              <a:ea typeface="Calibri" panose="020F0502020204030204" pitchFamily="34" charset="0"/>
              <a:cs typeface="Helvetica" pitchFamily="2" charset="0"/>
            </a:endParaRPr>
          </a:p>
          <a:p>
            <a:pPr marL="285750" indent="-285750">
              <a:buFont typeface="Arial" panose="020B0604020202020204" pitchFamily="34" charset="0"/>
              <a:buChar char="•"/>
            </a:pPr>
            <a:r>
              <a:rPr lang="en-GB" sz="2000" dirty="0">
                <a:effectLst/>
                <a:ea typeface="Calibri" panose="020F0502020204030204" pitchFamily="34" charset="0"/>
                <a:cs typeface="Helvetica" pitchFamily="2" charset="0"/>
              </a:rPr>
              <a:t>The detection of a gamma-ray signal from a NSBH system could shed light on the progenitor types of SGRBs and provide </a:t>
            </a:r>
            <a:r>
              <a:rPr lang="en-GB" sz="2000" dirty="0">
                <a:solidFill>
                  <a:srgbClr val="FFFF00"/>
                </a:solidFill>
                <a:effectLst/>
                <a:ea typeface="Calibri" panose="020F0502020204030204" pitchFamily="34" charset="0"/>
                <a:cs typeface="Helvetica" pitchFamily="2" charset="0"/>
              </a:rPr>
              <a:t>confirmation of the NSBH classification when the nature of the secondary component is ambiguous  </a:t>
            </a:r>
          </a:p>
        </p:txBody>
      </p:sp>
    </p:spTree>
    <p:extLst>
      <p:ext uri="{BB962C8B-B14F-4D97-AF65-F5344CB8AC3E}">
        <p14:creationId xmlns:p14="http://schemas.microsoft.com/office/powerpoint/2010/main" val="3035552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ustomShape 1"/>
          <p:cNvSpPr/>
          <p:nvPr/>
        </p:nvSpPr>
        <p:spPr>
          <a:xfrm>
            <a:off x="1298801" y="55036"/>
            <a:ext cx="9067800" cy="1144682"/>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4400" spc="-1" dirty="0" err="1">
                <a:uFill>
                  <a:solidFill>
                    <a:srgbClr val="FFFFFF"/>
                  </a:solidFill>
                </a:uFill>
                <a:latin typeface="+mj-lt"/>
              </a:rPr>
              <a:t>MoonBeam</a:t>
            </a:r>
            <a:r>
              <a:rPr lang="en-US" sz="4400" spc="-1" dirty="0">
                <a:uFill>
                  <a:solidFill>
                    <a:srgbClr val="FFFFFF"/>
                  </a:solidFill>
                </a:uFill>
                <a:latin typeface="+mj-lt"/>
              </a:rPr>
              <a:t> &amp; LEAP vs GRINTA</a:t>
            </a:r>
            <a:endParaRPr lang="en-US" sz="4400" spc="-1" dirty="0">
              <a:solidFill>
                <a:srgbClr val="000000"/>
              </a:solidFill>
              <a:uFill>
                <a:solidFill>
                  <a:srgbClr val="FFFFFF"/>
                </a:solidFill>
              </a:uFill>
              <a:latin typeface="+mj-lt"/>
            </a:endParaRPr>
          </a:p>
        </p:txBody>
      </p:sp>
      <p:sp>
        <p:nvSpPr>
          <p:cNvPr id="39" name="CustomShape 2"/>
          <p:cNvSpPr/>
          <p:nvPr/>
        </p:nvSpPr>
        <p:spPr>
          <a:xfrm>
            <a:off x="1980740" y="1604841"/>
            <a:ext cx="8229301" cy="3977158"/>
          </a:xfrm>
          <a:prstGeom prst="rect">
            <a:avLst/>
          </a:prstGeom>
          <a:noFill/>
          <a:ln>
            <a:noFill/>
          </a:ln>
        </p:spPr>
        <p:style>
          <a:lnRef idx="0">
            <a:scrgbClr r="0" g="0" b="0"/>
          </a:lnRef>
          <a:fillRef idx="0">
            <a:scrgbClr r="0" g="0" b="0"/>
          </a:fillRef>
          <a:effectRef idx="0">
            <a:scrgbClr r="0" g="0" b="0"/>
          </a:effectRef>
          <a:fontRef idx="minor"/>
        </p:style>
      </p:sp>
      <p:sp>
        <p:nvSpPr>
          <p:cNvPr id="40" name="CustomShape 3"/>
          <p:cNvSpPr/>
          <p:nvPr/>
        </p:nvSpPr>
        <p:spPr>
          <a:xfrm>
            <a:off x="1981066" y="273353"/>
            <a:ext cx="8229301" cy="1144682"/>
          </a:xfrm>
          <a:prstGeom prst="rect">
            <a:avLst/>
          </a:prstGeom>
          <a:noFill/>
          <a:ln>
            <a:noFill/>
          </a:ln>
        </p:spPr>
        <p:style>
          <a:lnRef idx="0">
            <a:scrgbClr r="0" g="0" b="0"/>
          </a:lnRef>
          <a:fillRef idx="0">
            <a:scrgbClr r="0" g="0" b="0"/>
          </a:fillRef>
          <a:effectRef idx="0">
            <a:scrgbClr r="0" g="0" b="0"/>
          </a:effectRef>
          <a:fontRef idx="minor"/>
        </p:style>
      </p:sp>
      <p:sp>
        <p:nvSpPr>
          <p:cNvPr id="41" name="CustomShape 4"/>
          <p:cNvSpPr/>
          <p:nvPr/>
        </p:nvSpPr>
        <p:spPr>
          <a:xfrm>
            <a:off x="1981066" y="273353"/>
            <a:ext cx="8229301" cy="1144682"/>
          </a:xfrm>
          <a:prstGeom prst="rect">
            <a:avLst/>
          </a:prstGeom>
          <a:noFill/>
          <a:ln>
            <a:noFill/>
          </a:ln>
        </p:spPr>
        <p:style>
          <a:lnRef idx="0">
            <a:scrgbClr r="0" g="0" b="0"/>
          </a:lnRef>
          <a:fillRef idx="0">
            <a:scrgbClr r="0" g="0" b="0"/>
          </a:fillRef>
          <a:effectRef idx="0">
            <a:scrgbClr r="0" g="0" b="0"/>
          </a:effectRef>
          <a:fontRef idx="minor"/>
        </p:style>
      </p:sp>
      <p:graphicFrame>
        <p:nvGraphicFramePr>
          <p:cNvPr id="42" name="Table 5"/>
          <p:cNvGraphicFramePr/>
          <p:nvPr/>
        </p:nvGraphicFramePr>
        <p:xfrm>
          <a:off x="1298801" y="1112381"/>
          <a:ext cx="9593178" cy="5472266"/>
        </p:xfrm>
        <a:graphic>
          <a:graphicData uri="http://schemas.openxmlformats.org/drawingml/2006/table">
            <a:tbl>
              <a:tblPr/>
              <a:tblGrid>
                <a:gridCol w="1191351">
                  <a:extLst>
                    <a:ext uri="{9D8B030D-6E8A-4147-A177-3AD203B41FA5}">
                      <a16:colId xmlns:a16="http://schemas.microsoft.com/office/drawing/2014/main" val="20000"/>
                    </a:ext>
                  </a:extLst>
                </a:gridCol>
                <a:gridCol w="2851519">
                  <a:extLst>
                    <a:ext uri="{9D8B030D-6E8A-4147-A177-3AD203B41FA5}">
                      <a16:colId xmlns:a16="http://schemas.microsoft.com/office/drawing/2014/main" val="20001"/>
                    </a:ext>
                  </a:extLst>
                </a:gridCol>
                <a:gridCol w="2450739">
                  <a:extLst>
                    <a:ext uri="{9D8B030D-6E8A-4147-A177-3AD203B41FA5}">
                      <a16:colId xmlns:a16="http://schemas.microsoft.com/office/drawing/2014/main" val="20002"/>
                    </a:ext>
                  </a:extLst>
                </a:gridCol>
                <a:gridCol w="3099569">
                  <a:extLst>
                    <a:ext uri="{9D8B030D-6E8A-4147-A177-3AD203B41FA5}">
                      <a16:colId xmlns:a16="http://schemas.microsoft.com/office/drawing/2014/main" val="20003"/>
                    </a:ext>
                  </a:extLst>
                </a:gridCol>
              </a:tblGrid>
              <a:tr h="594059">
                <a:tc>
                  <a:txBody>
                    <a:bodyPr/>
                    <a:lstStyle/>
                    <a:p>
                      <a:endParaRPr lang="it-IT" sz="1600" dirty="0"/>
                    </a:p>
                  </a:txBody>
                  <a:tcPr marL="81646" marR="81646" marT="41476" marB="41476">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en-US" sz="1600" b="1" strike="noStrike" spc="-1" dirty="0">
                          <a:solidFill>
                            <a:srgbClr val="000000"/>
                          </a:solidFill>
                          <a:uFill>
                            <a:solidFill>
                              <a:srgbClr val="FFFFFF"/>
                            </a:solidFill>
                          </a:uFill>
                          <a:latin typeface="Arial"/>
                        </a:rPr>
                        <a:t>GRINTA</a:t>
                      </a:r>
                    </a:p>
                  </a:txBody>
                  <a:tcPr marL="81646" marR="81646" marT="41476" marB="41476">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en-US" sz="1600" b="1" u="sng" strike="noStrike" spc="-1" dirty="0">
                          <a:solidFill>
                            <a:srgbClr val="000000"/>
                          </a:solidFill>
                          <a:uFill>
                            <a:solidFill>
                              <a:srgbClr val="FFFFFF"/>
                            </a:solidFill>
                          </a:uFill>
                          <a:latin typeface="Arial"/>
                        </a:rPr>
                        <a:t>LEAP</a:t>
                      </a:r>
                      <a:endParaRPr lang="en-US" sz="1600" b="1" strike="noStrike" spc="-1" dirty="0">
                        <a:solidFill>
                          <a:srgbClr val="000000"/>
                        </a:solidFill>
                        <a:uFill>
                          <a:solidFill>
                            <a:srgbClr val="FFFFFF"/>
                          </a:solidFill>
                        </a:uFill>
                        <a:latin typeface="Arial"/>
                      </a:endParaRPr>
                    </a:p>
                  </a:txBody>
                  <a:tcPr marL="81646" marR="81646" marT="41476" marB="41476">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en-US" sz="1600" b="1" u="sng" strike="noStrike" spc="-1" dirty="0" err="1">
                          <a:solidFill>
                            <a:srgbClr val="000000"/>
                          </a:solidFill>
                          <a:uFill>
                            <a:solidFill>
                              <a:srgbClr val="FFFFFF"/>
                            </a:solidFill>
                          </a:uFill>
                          <a:latin typeface="Arial"/>
                        </a:rPr>
                        <a:t>MoonBEAM</a:t>
                      </a:r>
                      <a:endParaRPr lang="en-US" sz="1600" b="1" strike="noStrike" spc="-1" dirty="0">
                        <a:solidFill>
                          <a:srgbClr val="000000"/>
                        </a:solidFill>
                        <a:uFill>
                          <a:solidFill>
                            <a:srgbClr val="FFFFFF"/>
                          </a:solidFill>
                        </a:uFill>
                        <a:latin typeface="Arial"/>
                      </a:endParaRPr>
                    </a:p>
                  </a:txBody>
                  <a:tcPr marL="81646" marR="81646" marT="41476" marB="41476">
                    <a:lnL w="720">
                      <a:solidFill>
                        <a:srgbClr val="FFFFFF"/>
                      </a:solidFill>
                    </a:lnL>
                    <a:lnR w="720">
                      <a:solidFill>
                        <a:srgbClr val="FFFFFF"/>
                      </a:solidFill>
                    </a:lnR>
                    <a:lnT w="720">
                      <a:solidFill>
                        <a:srgbClr val="FFFFFF"/>
                      </a:solidFill>
                    </a:lnT>
                    <a:lnB w="720">
                      <a:solidFill>
                        <a:srgbClr val="FFFFFF"/>
                      </a:solidFill>
                    </a:lnB>
                    <a:solidFill>
                      <a:srgbClr val="B3B3B3"/>
                    </a:solidFill>
                  </a:tcPr>
                </a:tc>
                <a:extLst>
                  <a:ext uri="{0D108BD9-81ED-4DB2-BD59-A6C34878D82A}">
                    <a16:rowId xmlns:a16="http://schemas.microsoft.com/office/drawing/2014/main" val="10000"/>
                  </a:ext>
                </a:extLst>
              </a:tr>
              <a:tr h="594059">
                <a:tc>
                  <a:txBody>
                    <a:bodyPr/>
                    <a:lstStyle/>
                    <a:p>
                      <a:r>
                        <a:rPr lang="en-US" sz="1600" b="1" strike="noStrike" spc="-1" dirty="0">
                          <a:solidFill>
                            <a:srgbClr val="000000"/>
                          </a:solidFill>
                          <a:uFill>
                            <a:solidFill>
                              <a:srgbClr val="FFFFFF"/>
                            </a:solidFill>
                          </a:uFill>
                          <a:latin typeface="Arial"/>
                        </a:rPr>
                        <a:t>Orbit</a:t>
                      </a:r>
                    </a:p>
                  </a:txBody>
                  <a:tcPr marL="81646" marR="81646" marT="41476" marB="41476">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r>
                        <a:rPr lang="en-US" sz="1600" b="0" strike="noStrike" spc="-1">
                          <a:solidFill>
                            <a:srgbClr val="000000"/>
                          </a:solidFill>
                          <a:uFill>
                            <a:solidFill>
                              <a:srgbClr val="FFFFFF"/>
                            </a:solidFill>
                          </a:uFill>
                          <a:latin typeface="Arial"/>
                        </a:rPr>
                        <a:t>LEO</a:t>
                      </a:r>
                    </a:p>
                  </a:txBody>
                  <a:tcPr marL="81646" marR="81646" marT="41476" marB="41476">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r>
                        <a:rPr lang="en-US" sz="1600" b="0" strike="noStrike" spc="-1">
                          <a:solidFill>
                            <a:srgbClr val="000000"/>
                          </a:solidFill>
                          <a:uFill>
                            <a:solidFill>
                              <a:srgbClr val="FFFFFF"/>
                            </a:solidFill>
                          </a:uFill>
                          <a:latin typeface="Arial"/>
                        </a:rPr>
                        <a:t>ISS</a:t>
                      </a:r>
                    </a:p>
                  </a:txBody>
                  <a:tcPr marL="81646" marR="81646" marT="41476" marB="41476">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r>
                        <a:rPr lang="en-US" sz="1600" b="0" strike="noStrike" spc="-1">
                          <a:solidFill>
                            <a:srgbClr val="000000"/>
                          </a:solidFill>
                          <a:uFill>
                            <a:solidFill>
                              <a:srgbClr val="FFFFFF"/>
                            </a:solidFill>
                          </a:uFill>
                          <a:latin typeface="Arial"/>
                        </a:rPr>
                        <a:t>Earth-Moon L3</a:t>
                      </a:r>
                    </a:p>
                  </a:txBody>
                  <a:tcPr marL="81646" marR="81646" marT="41476" marB="41476">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1"/>
                  </a:ext>
                </a:extLst>
              </a:tr>
              <a:tr h="594059">
                <a:tc>
                  <a:txBody>
                    <a:bodyPr/>
                    <a:lstStyle/>
                    <a:p>
                      <a:r>
                        <a:rPr lang="en-US" sz="1600" b="1" strike="noStrike" spc="-1" dirty="0" err="1">
                          <a:solidFill>
                            <a:srgbClr val="000000"/>
                          </a:solidFill>
                          <a:uFill>
                            <a:solidFill>
                              <a:srgbClr val="FFFFFF"/>
                            </a:solidFill>
                          </a:uFill>
                          <a:latin typeface="Arial"/>
                        </a:rPr>
                        <a:t>FoV</a:t>
                      </a:r>
                      <a:endParaRPr lang="en-US" sz="1600" b="1" strike="noStrike" spc="-1" dirty="0">
                        <a:solidFill>
                          <a:srgbClr val="000000"/>
                        </a:solidFill>
                        <a:uFill>
                          <a:solidFill>
                            <a:srgbClr val="FFFFFF"/>
                          </a:solidFill>
                        </a:uFill>
                        <a:latin typeface="Arial"/>
                      </a:endParaRPr>
                    </a:p>
                  </a:txBody>
                  <a:tcPr marL="81646" marR="81646" marT="41476" marB="41476">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r>
                        <a:rPr lang="en-US" sz="1600" b="0" strike="noStrike" spc="-1">
                          <a:solidFill>
                            <a:srgbClr val="000000"/>
                          </a:solidFill>
                          <a:uFill>
                            <a:solidFill>
                              <a:srgbClr val="FFFFFF"/>
                            </a:solidFill>
                          </a:uFill>
                          <a:latin typeface="Arial"/>
                        </a:rPr>
                        <a:t>~8 str</a:t>
                      </a:r>
                    </a:p>
                  </a:txBody>
                  <a:tcPr marL="81646" marR="81646" marT="41476" marB="41476">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r>
                        <a:rPr lang="en-US" sz="1600" b="0" strike="noStrike" spc="-1">
                          <a:solidFill>
                            <a:srgbClr val="000000"/>
                          </a:solidFill>
                          <a:uFill>
                            <a:solidFill>
                              <a:srgbClr val="FFFFFF"/>
                            </a:solidFill>
                          </a:uFill>
                          <a:latin typeface="Arial"/>
                        </a:rPr>
                        <a:t>1.5 str</a:t>
                      </a:r>
                    </a:p>
                  </a:txBody>
                  <a:tcPr marL="81646" marR="81646" marT="41476" marB="41476">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r>
                        <a:rPr lang="en-US" sz="1600" b="0" strike="noStrike" spc="-1">
                          <a:solidFill>
                            <a:srgbClr val="000000"/>
                          </a:solidFill>
                          <a:uFill>
                            <a:solidFill>
                              <a:srgbClr val="FFFFFF"/>
                            </a:solidFill>
                          </a:uFill>
                          <a:latin typeface="Arial"/>
                        </a:rPr>
                        <a:t>All-sky</a:t>
                      </a:r>
                    </a:p>
                  </a:txBody>
                  <a:tcPr marL="81646" marR="81646" marT="41476" marB="41476">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2"/>
                  </a:ext>
                </a:extLst>
              </a:tr>
              <a:tr h="594059">
                <a:tc>
                  <a:txBody>
                    <a:bodyPr/>
                    <a:lstStyle/>
                    <a:p>
                      <a:r>
                        <a:rPr lang="en-US" sz="1600" b="1" strike="noStrike" spc="-1" dirty="0">
                          <a:solidFill>
                            <a:srgbClr val="000000"/>
                          </a:solidFill>
                          <a:uFill>
                            <a:solidFill>
                              <a:srgbClr val="FFFFFF"/>
                            </a:solidFill>
                          </a:uFill>
                          <a:latin typeface="Arial"/>
                        </a:rPr>
                        <a:t>E range</a:t>
                      </a:r>
                    </a:p>
                  </a:txBody>
                  <a:tcPr marL="81646" marR="81646" marT="41476" marB="41476">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r>
                        <a:rPr lang="en-US" sz="1600" b="0" strike="noStrike" spc="-1">
                          <a:solidFill>
                            <a:srgbClr val="000000"/>
                          </a:solidFill>
                          <a:uFill>
                            <a:solidFill>
                              <a:srgbClr val="FFFFFF"/>
                            </a:solidFill>
                          </a:uFill>
                          <a:latin typeface="Arial"/>
                        </a:rPr>
                        <a:t>TED: 20 keV – 10 MeV</a:t>
                      </a:r>
                    </a:p>
                    <a:p>
                      <a:r>
                        <a:rPr lang="en-US" sz="1600" b="0" strike="noStrike" spc="-1">
                          <a:solidFill>
                            <a:srgbClr val="000000"/>
                          </a:solidFill>
                          <a:uFill>
                            <a:solidFill>
                              <a:srgbClr val="FFFFFF"/>
                            </a:solidFill>
                          </a:uFill>
                          <a:latin typeface="Arial"/>
                        </a:rPr>
                        <a:t>HXI: 5 – 200 keV</a:t>
                      </a:r>
                    </a:p>
                  </a:txBody>
                  <a:tcPr marL="81646" marR="81646" marT="41476" marB="41476">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r>
                        <a:rPr lang="en-US" sz="1600" b="0" strike="noStrike" spc="-1">
                          <a:solidFill>
                            <a:srgbClr val="000000"/>
                          </a:solidFill>
                          <a:uFill>
                            <a:solidFill>
                              <a:srgbClr val="FFFFFF"/>
                            </a:solidFill>
                          </a:uFill>
                          <a:latin typeface="Arial"/>
                        </a:rPr>
                        <a:t>10 keV – 5 MeV </a:t>
                      </a:r>
                    </a:p>
                  </a:txBody>
                  <a:tcPr marL="81646" marR="81646" marT="41476" marB="41476">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r>
                        <a:rPr lang="en-US" sz="1600" b="0" strike="noStrike" spc="-1">
                          <a:solidFill>
                            <a:srgbClr val="000000"/>
                          </a:solidFill>
                          <a:uFill>
                            <a:solidFill>
                              <a:srgbClr val="FFFFFF"/>
                            </a:solidFill>
                          </a:uFill>
                          <a:latin typeface="Arial"/>
                        </a:rPr>
                        <a:t>20 keV – 5 MeV</a:t>
                      </a:r>
                    </a:p>
                  </a:txBody>
                  <a:tcPr marL="81646" marR="81646" marT="41476" marB="41476">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3"/>
                  </a:ext>
                </a:extLst>
              </a:tr>
              <a:tr h="829527">
                <a:tc>
                  <a:txBody>
                    <a:bodyPr/>
                    <a:lstStyle/>
                    <a:p>
                      <a:r>
                        <a:rPr lang="en-US" sz="1600" b="1" strike="noStrike" spc="-1" dirty="0">
                          <a:solidFill>
                            <a:srgbClr val="000000"/>
                          </a:solidFill>
                          <a:uFill>
                            <a:solidFill>
                              <a:srgbClr val="FFFFFF"/>
                            </a:solidFill>
                          </a:uFill>
                          <a:latin typeface="Arial"/>
                        </a:rPr>
                        <a:t>Area</a:t>
                      </a:r>
                    </a:p>
                  </a:txBody>
                  <a:tcPr marL="81646" marR="81646" marT="41476" marB="41476">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r>
                        <a:rPr lang="en-US" sz="1600" b="0" strike="noStrike" spc="-1">
                          <a:solidFill>
                            <a:srgbClr val="000000"/>
                          </a:solidFill>
                          <a:uFill>
                            <a:solidFill>
                              <a:srgbClr val="FFFFFF"/>
                            </a:solidFill>
                          </a:uFill>
                          <a:latin typeface="Arial"/>
                        </a:rPr>
                        <a:t>Geo: ~1500 cm</a:t>
                      </a:r>
                      <a:r>
                        <a:rPr lang="en-US" sz="1600" b="0" strike="noStrike" spc="-1" baseline="33000">
                          <a:solidFill>
                            <a:srgbClr val="000000"/>
                          </a:solidFill>
                          <a:uFill>
                            <a:solidFill>
                              <a:srgbClr val="FFFFFF"/>
                            </a:solidFill>
                          </a:uFill>
                          <a:latin typeface="Arial"/>
                        </a:rPr>
                        <a:t>2</a:t>
                      </a:r>
                      <a:r>
                        <a:rPr lang="en-US" sz="1600" b="0" strike="noStrike" spc="-1">
                          <a:solidFill>
                            <a:srgbClr val="000000"/>
                          </a:solidFill>
                          <a:uFill>
                            <a:solidFill>
                              <a:srgbClr val="FFFFFF"/>
                            </a:solidFill>
                          </a:uFill>
                          <a:latin typeface="Arial"/>
                        </a:rPr>
                        <a:t> on-axis</a:t>
                      </a:r>
                    </a:p>
                    <a:p>
                      <a:r>
                        <a:rPr lang="en-US" sz="1600" b="0" strike="noStrike" spc="-1">
                          <a:solidFill>
                            <a:srgbClr val="000000"/>
                          </a:solidFill>
                          <a:uFill>
                            <a:solidFill>
                              <a:srgbClr val="FFFFFF"/>
                            </a:solidFill>
                          </a:uFill>
                          <a:latin typeface="Arial"/>
                        </a:rPr>
                        <a:t>Eff at 300 keV: 400-600 cm</a:t>
                      </a:r>
                      <a:r>
                        <a:rPr lang="en-US" sz="1600" b="0" strike="noStrike" spc="-1" baseline="33000">
                          <a:solidFill>
                            <a:srgbClr val="000000"/>
                          </a:solidFill>
                          <a:uFill>
                            <a:solidFill>
                              <a:srgbClr val="FFFFFF"/>
                            </a:solidFill>
                          </a:uFill>
                          <a:latin typeface="Arial"/>
                        </a:rPr>
                        <a:t>2</a:t>
                      </a:r>
                      <a:r>
                        <a:rPr lang="en-US" sz="1600" b="0" strike="noStrike" spc="-1">
                          <a:solidFill>
                            <a:srgbClr val="000000"/>
                          </a:solidFill>
                          <a:uFill>
                            <a:solidFill>
                              <a:srgbClr val="FFFFFF"/>
                            </a:solidFill>
                          </a:uFill>
                          <a:latin typeface="Arial"/>
                        </a:rPr>
                        <a:t>  &lt; 100 deg on-axis</a:t>
                      </a:r>
                    </a:p>
                  </a:txBody>
                  <a:tcPr marL="81646" marR="81646" marT="41476" marB="41476">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r>
                        <a:rPr lang="en-US" sz="1600" b="0" strike="noStrike" spc="-1">
                          <a:solidFill>
                            <a:srgbClr val="000000"/>
                          </a:solidFill>
                          <a:uFill>
                            <a:solidFill>
                              <a:srgbClr val="FFFFFF"/>
                            </a:solidFill>
                          </a:uFill>
                          <a:latin typeface="Arial"/>
                        </a:rPr>
                        <a:t>Geo: 3000 cm</a:t>
                      </a:r>
                      <a:r>
                        <a:rPr lang="en-US" sz="1600" b="0" strike="noStrike" spc="-1" baseline="33000">
                          <a:solidFill>
                            <a:srgbClr val="000000"/>
                          </a:solidFill>
                          <a:uFill>
                            <a:solidFill>
                              <a:srgbClr val="FFFFFF"/>
                            </a:solidFill>
                          </a:uFill>
                          <a:latin typeface="Arial"/>
                        </a:rPr>
                        <a:t>2</a:t>
                      </a:r>
                      <a:endParaRPr lang="en-US" sz="1600" b="0" strike="noStrike" spc="-1">
                        <a:solidFill>
                          <a:srgbClr val="000000"/>
                        </a:solidFill>
                        <a:uFill>
                          <a:solidFill>
                            <a:srgbClr val="FFFFFF"/>
                          </a:solidFill>
                        </a:uFill>
                        <a:latin typeface="Arial"/>
                      </a:endParaRPr>
                    </a:p>
                  </a:txBody>
                  <a:tcPr marL="81646" marR="81646" marT="41476" marB="41476">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r>
                        <a:rPr lang="en-US" sz="1600" b="0" strike="noStrike" spc="-1">
                          <a:solidFill>
                            <a:srgbClr val="000000"/>
                          </a:solidFill>
                          <a:uFill>
                            <a:solidFill>
                              <a:srgbClr val="FFFFFF"/>
                            </a:solidFill>
                          </a:uFill>
                          <a:latin typeface="Arial"/>
                        </a:rPr>
                        <a:t>Eff at 300 keV:400-700 cm</a:t>
                      </a:r>
                      <a:r>
                        <a:rPr lang="en-US" sz="1600" b="0" strike="noStrike" spc="-1" baseline="33000">
                          <a:solidFill>
                            <a:srgbClr val="000000"/>
                          </a:solidFill>
                          <a:uFill>
                            <a:solidFill>
                              <a:srgbClr val="FFFFFF"/>
                            </a:solidFill>
                          </a:uFill>
                          <a:latin typeface="Arial"/>
                        </a:rPr>
                        <a:t>2</a:t>
                      </a:r>
                      <a:endParaRPr lang="en-US" sz="1600" b="0" strike="noStrike" spc="-1">
                        <a:solidFill>
                          <a:srgbClr val="000000"/>
                        </a:solidFill>
                        <a:uFill>
                          <a:solidFill>
                            <a:srgbClr val="FFFFFF"/>
                          </a:solidFill>
                        </a:uFill>
                        <a:latin typeface="Arial"/>
                      </a:endParaRPr>
                    </a:p>
                  </a:txBody>
                  <a:tcPr marL="81646" marR="81646" marT="41476" marB="41476">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4"/>
                  </a:ext>
                </a:extLst>
              </a:tr>
              <a:tr h="594059">
                <a:tc>
                  <a:txBody>
                    <a:bodyPr/>
                    <a:lstStyle/>
                    <a:p>
                      <a:r>
                        <a:rPr lang="en-US" sz="1600" b="1" strike="noStrike" spc="-1" dirty="0">
                          <a:solidFill>
                            <a:srgbClr val="000000"/>
                          </a:solidFill>
                          <a:uFill>
                            <a:solidFill>
                              <a:srgbClr val="FFFFFF"/>
                            </a:solidFill>
                          </a:uFill>
                          <a:latin typeface="Arial"/>
                        </a:rPr>
                        <a:t># of GRBs</a:t>
                      </a:r>
                    </a:p>
                  </a:txBody>
                  <a:tcPr marL="81646" marR="81646" marT="41476" marB="41476">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r>
                        <a:rPr lang="en-US" sz="1600" b="0" strike="noStrike" spc="-1" dirty="0">
                          <a:solidFill>
                            <a:srgbClr val="000000"/>
                          </a:solidFill>
                          <a:uFill>
                            <a:solidFill>
                              <a:srgbClr val="FFFFFF"/>
                            </a:solidFill>
                          </a:uFill>
                          <a:latin typeface="Arial"/>
                        </a:rPr>
                        <a:t>~570/</a:t>
                      </a:r>
                      <a:r>
                        <a:rPr lang="en-US" sz="1600" b="0" strike="noStrike" spc="-1" dirty="0" err="1">
                          <a:solidFill>
                            <a:srgbClr val="000000"/>
                          </a:solidFill>
                          <a:uFill>
                            <a:solidFill>
                              <a:srgbClr val="FFFFFF"/>
                            </a:solidFill>
                          </a:uFill>
                          <a:latin typeface="Arial"/>
                        </a:rPr>
                        <a:t>yr</a:t>
                      </a:r>
                      <a:endParaRPr lang="en-US" sz="1600" b="0" strike="noStrike" spc="-1" dirty="0">
                        <a:solidFill>
                          <a:srgbClr val="000000"/>
                        </a:solidFill>
                        <a:uFill>
                          <a:solidFill>
                            <a:srgbClr val="FFFFFF"/>
                          </a:solidFill>
                        </a:uFill>
                        <a:latin typeface="Arial"/>
                      </a:endParaRPr>
                    </a:p>
                    <a:p>
                      <a:r>
                        <a:rPr lang="en-US" sz="1600" b="0" strike="noStrike" spc="-1" dirty="0">
                          <a:solidFill>
                            <a:srgbClr val="000000"/>
                          </a:solidFill>
                          <a:uFill>
                            <a:solidFill>
                              <a:srgbClr val="FFFFFF"/>
                            </a:solidFill>
                          </a:uFill>
                          <a:latin typeface="Arial"/>
                        </a:rPr>
                        <a:t>(~90 SGRBs/</a:t>
                      </a:r>
                      <a:r>
                        <a:rPr lang="en-US" sz="1600" b="0" strike="noStrike" spc="-1" dirty="0" err="1">
                          <a:solidFill>
                            <a:srgbClr val="000000"/>
                          </a:solidFill>
                          <a:uFill>
                            <a:solidFill>
                              <a:srgbClr val="FFFFFF"/>
                            </a:solidFill>
                          </a:uFill>
                          <a:latin typeface="Arial"/>
                        </a:rPr>
                        <a:t>yr</a:t>
                      </a:r>
                      <a:r>
                        <a:rPr lang="en-US" sz="1600" b="0" strike="noStrike" spc="-1" dirty="0">
                          <a:solidFill>
                            <a:srgbClr val="000000"/>
                          </a:solidFill>
                          <a:uFill>
                            <a:solidFill>
                              <a:srgbClr val="FFFFFF"/>
                            </a:solidFill>
                          </a:uFill>
                          <a:latin typeface="Arial"/>
                        </a:rPr>
                        <a:t>)</a:t>
                      </a:r>
                    </a:p>
                  </a:txBody>
                  <a:tcPr marL="81646" marR="81646" marT="41476" marB="41476">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r>
                        <a:rPr lang="en-US" sz="1600" b="0" strike="noStrike" spc="-1">
                          <a:solidFill>
                            <a:srgbClr val="000000"/>
                          </a:solidFill>
                          <a:uFill>
                            <a:solidFill>
                              <a:srgbClr val="FFFFFF"/>
                            </a:solidFill>
                          </a:uFill>
                          <a:latin typeface="Arial"/>
                        </a:rPr>
                        <a:t>~400 GRBs in 2.5 yrs</a:t>
                      </a:r>
                    </a:p>
                    <a:p>
                      <a:r>
                        <a:rPr lang="en-US" sz="1600" b="0" strike="noStrike" spc="-1">
                          <a:solidFill>
                            <a:srgbClr val="000000"/>
                          </a:solidFill>
                          <a:uFill>
                            <a:solidFill>
                              <a:srgbClr val="FFFFFF"/>
                            </a:solidFill>
                          </a:uFill>
                          <a:latin typeface="Arial"/>
                        </a:rPr>
                        <a:t>~80 SGRBs in 2.5 yrs</a:t>
                      </a:r>
                    </a:p>
                  </a:txBody>
                  <a:tcPr marL="81646" marR="81646" marT="41476" marB="41476">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r>
                        <a:rPr lang="en-US" sz="1600" b="0" strike="noStrike" spc="-1">
                          <a:solidFill>
                            <a:srgbClr val="000000"/>
                          </a:solidFill>
                          <a:uFill>
                            <a:solidFill>
                              <a:srgbClr val="FFFFFF"/>
                            </a:solidFill>
                          </a:uFill>
                          <a:latin typeface="Arial"/>
                        </a:rPr>
                        <a:t>~70 SGRBs/yr</a:t>
                      </a:r>
                    </a:p>
                  </a:txBody>
                  <a:tcPr marL="81646" marR="81646" marT="41476" marB="41476">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5"/>
                  </a:ext>
                </a:extLst>
              </a:tr>
              <a:tr h="1078385">
                <a:tc>
                  <a:txBody>
                    <a:bodyPr/>
                    <a:lstStyle/>
                    <a:p>
                      <a:r>
                        <a:rPr lang="en-US" sz="1600" b="1" strike="noStrike" spc="-1" dirty="0" err="1">
                          <a:solidFill>
                            <a:srgbClr val="000000"/>
                          </a:solidFill>
                          <a:uFill>
                            <a:solidFill>
                              <a:srgbClr val="FFFFFF"/>
                            </a:solidFill>
                          </a:uFill>
                          <a:latin typeface="Arial"/>
                        </a:rPr>
                        <a:t>Localisation</a:t>
                      </a:r>
                      <a:endParaRPr lang="en-US" sz="1600" b="1" strike="noStrike" spc="-1" dirty="0">
                        <a:solidFill>
                          <a:srgbClr val="000000"/>
                        </a:solidFill>
                        <a:uFill>
                          <a:solidFill>
                            <a:srgbClr val="FFFFFF"/>
                          </a:solidFill>
                        </a:uFill>
                        <a:latin typeface="Arial"/>
                      </a:endParaRPr>
                    </a:p>
                  </a:txBody>
                  <a:tcPr marL="81646" marR="81646" marT="41476" marB="41476">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r>
                        <a:rPr lang="en-US" sz="1600" b="0" strike="noStrike" spc="-1" dirty="0">
                          <a:solidFill>
                            <a:srgbClr val="000000"/>
                          </a:solidFill>
                          <a:uFill>
                            <a:solidFill>
                              <a:srgbClr val="FFFFFF"/>
                            </a:solidFill>
                          </a:uFill>
                          <a:latin typeface="Arial"/>
                        </a:rPr>
                        <a:t>TED: &lt;10 deg @ 90% confidence at first detection</a:t>
                      </a:r>
                    </a:p>
                    <a:p>
                      <a:r>
                        <a:rPr lang="en-US" sz="1600" b="0" strike="noStrike" spc="-1" dirty="0">
                          <a:solidFill>
                            <a:srgbClr val="000000"/>
                          </a:solidFill>
                          <a:uFill>
                            <a:solidFill>
                              <a:srgbClr val="FFFFFF"/>
                            </a:solidFill>
                          </a:uFill>
                          <a:latin typeface="Arial"/>
                        </a:rPr>
                        <a:t> HXI:&lt;1 arcmin</a:t>
                      </a:r>
                    </a:p>
                  </a:txBody>
                  <a:tcPr marL="81646" marR="81646" marT="41476" marB="41476">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r>
                        <a:rPr lang="en-US" sz="1600" b="0" strike="noStrike" spc="-1">
                          <a:solidFill>
                            <a:srgbClr val="000000"/>
                          </a:solidFill>
                          <a:uFill>
                            <a:solidFill>
                              <a:srgbClr val="FFFFFF"/>
                            </a:solidFill>
                          </a:uFill>
                          <a:latin typeface="Arial"/>
                        </a:rPr>
                        <a:t>2-3 deg</a:t>
                      </a:r>
                    </a:p>
                  </a:txBody>
                  <a:tcPr marL="81646" marR="81646" marT="41476" marB="41476">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r>
                        <a:rPr lang="en-US" sz="1600" b="0" strike="noStrike" spc="-1">
                          <a:solidFill>
                            <a:srgbClr val="000000"/>
                          </a:solidFill>
                          <a:uFill>
                            <a:solidFill>
                              <a:srgbClr val="FFFFFF"/>
                            </a:solidFill>
                          </a:uFill>
                          <a:latin typeface="Arial"/>
                        </a:rPr>
                        <a:t>~70% of GRBs within 1 sig radius of 10 deg</a:t>
                      </a:r>
                    </a:p>
                  </a:txBody>
                  <a:tcPr marL="81646" marR="81646" marT="41476" marB="41476">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6"/>
                  </a:ext>
                </a:extLst>
              </a:tr>
              <a:tr h="594059">
                <a:tc>
                  <a:txBody>
                    <a:bodyPr/>
                    <a:lstStyle/>
                    <a:p>
                      <a:r>
                        <a:rPr lang="en-US" sz="1600" b="1" strike="noStrike" spc="-1" dirty="0">
                          <a:solidFill>
                            <a:srgbClr val="000000"/>
                          </a:solidFill>
                          <a:uFill>
                            <a:solidFill>
                              <a:srgbClr val="FFFFFF"/>
                            </a:solidFill>
                          </a:uFill>
                          <a:latin typeface="Arial"/>
                        </a:rPr>
                        <a:t>Sci Goal</a:t>
                      </a:r>
                    </a:p>
                  </a:txBody>
                  <a:tcPr marL="81646" marR="81646" marT="41476" marB="41476">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r>
                        <a:rPr lang="en-US" sz="1600" b="0" strike="noStrike" spc="-1" dirty="0">
                          <a:solidFill>
                            <a:srgbClr val="000000"/>
                          </a:solidFill>
                          <a:uFill>
                            <a:solidFill>
                              <a:srgbClr val="FFFFFF"/>
                            </a:solidFill>
                          </a:uFill>
                          <a:latin typeface="Arial"/>
                        </a:rPr>
                        <a:t>GRBs &amp; MM events / surveys</a:t>
                      </a:r>
                    </a:p>
                  </a:txBody>
                  <a:tcPr marL="81646" marR="81646" marT="41476" marB="41476">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r>
                        <a:rPr lang="en-US" sz="1600" b="0" strike="noStrike" spc="-1">
                          <a:solidFill>
                            <a:srgbClr val="000000"/>
                          </a:solidFill>
                          <a:uFill>
                            <a:solidFill>
                              <a:srgbClr val="FFFFFF"/>
                            </a:solidFill>
                          </a:uFill>
                          <a:latin typeface="Arial"/>
                        </a:rPr>
                        <a:t>Measure GRB polarization</a:t>
                      </a:r>
                    </a:p>
                  </a:txBody>
                  <a:tcPr marL="81646" marR="81646" marT="41476" marB="41476">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r>
                        <a:rPr lang="en-US" sz="1600" b="0" strike="noStrike" spc="-1" dirty="0">
                          <a:solidFill>
                            <a:srgbClr val="000000"/>
                          </a:solidFill>
                          <a:uFill>
                            <a:solidFill>
                              <a:srgbClr val="FFFFFF"/>
                            </a:solidFill>
                          </a:uFill>
                          <a:latin typeface="Arial"/>
                        </a:rPr>
                        <a:t>GRBs &amp; MM events</a:t>
                      </a:r>
                    </a:p>
                  </a:txBody>
                  <a:tcPr marL="81646" marR="81646" marT="41476" marB="41476">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7"/>
                  </a:ext>
                </a:extLst>
              </a:tr>
            </a:tbl>
          </a:graphicData>
        </a:graphic>
      </p:graphicFrame>
      <p:sp>
        <p:nvSpPr>
          <p:cNvPr id="3" name="Ovale 2">
            <a:extLst>
              <a:ext uri="{FF2B5EF4-FFF2-40B4-BE49-F238E27FC236}">
                <a16:creationId xmlns:a16="http://schemas.microsoft.com/office/drawing/2014/main" id="{AEBE2D93-451B-9762-2819-268B13291540}"/>
              </a:ext>
            </a:extLst>
          </p:cNvPr>
          <p:cNvSpPr/>
          <p:nvPr/>
        </p:nvSpPr>
        <p:spPr>
          <a:xfrm>
            <a:off x="615340" y="3955495"/>
            <a:ext cx="10960100" cy="2086984"/>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p:cTn id="2"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921BA95A-2989-5C14-5883-6F6607D25609}"/>
              </a:ext>
            </a:extLst>
          </p:cNvPr>
          <p:cNvSpPr>
            <a:spLocks noGrp="1"/>
          </p:cNvSpPr>
          <p:nvPr>
            <p:ph type="title"/>
          </p:nvPr>
        </p:nvSpPr>
        <p:spPr>
          <a:xfrm>
            <a:off x="356069" y="543050"/>
            <a:ext cx="11835931" cy="932824"/>
          </a:xfrm>
        </p:spPr>
        <p:txBody>
          <a:bodyPr>
            <a:normAutofit/>
          </a:bodyPr>
          <a:lstStyle/>
          <a:p>
            <a:r>
              <a:rPr lang="it-IT" sz="4400" dirty="0" err="1"/>
              <a:t>SiPM</a:t>
            </a:r>
            <a:r>
              <a:rPr lang="it-IT" sz="4400" dirty="0"/>
              <a:t> performance vs </a:t>
            </a:r>
            <a:r>
              <a:rPr lang="it-IT" sz="4400" dirty="0" err="1"/>
              <a:t>irradiation</a:t>
            </a:r>
            <a:r>
              <a:rPr lang="it-IT" sz="4400" dirty="0"/>
              <a:t>/aging</a:t>
            </a:r>
          </a:p>
        </p:txBody>
      </p:sp>
      <p:sp>
        <p:nvSpPr>
          <p:cNvPr id="7" name="CasellaDiTesto 6">
            <a:extLst>
              <a:ext uri="{FF2B5EF4-FFF2-40B4-BE49-F238E27FC236}">
                <a16:creationId xmlns:a16="http://schemas.microsoft.com/office/drawing/2014/main" id="{265CCF84-120F-D170-D824-55F79777EFC5}"/>
              </a:ext>
            </a:extLst>
          </p:cNvPr>
          <p:cNvSpPr txBox="1"/>
          <p:nvPr/>
        </p:nvSpPr>
        <p:spPr>
          <a:xfrm>
            <a:off x="414539" y="1350824"/>
            <a:ext cx="11362922" cy="1077218"/>
          </a:xfrm>
          <a:prstGeom prst="rect">
            <a:avLst/>
          </a:prstGeom>
          <a:noFill/>
        </p:spPr>
        <p:txBody>
          <a:bodyPr wrap="square">
            <a:spAutoFit/>
          </a:bodyPr>
          <a:lstStyle/>
          <a:p>
            <a:r>
              <a:rPr lang="en-US" sz="2000" dirty="0"/>
              <a:t>SIPM devices are sensitive to the radiation dose received in orbit. Their dark current is expected to increase along the mission life. </a:t>
            </a:r>
          </a:p>
          <a:p>
            <a:endParaRPr lang="en-US" sz="2400" dirty="0"/>
          </a:p>
        </p:txBody>
      </p:sp>
      <p:sp>
        <p:nvSpPr>
          <p:cNvPr id="9" name="CasellaDiTesto 8">
            <a:extLst>
              <a:ext uri="{FF2B5EF4-FFF2-40B4-BE49-F238E27FC236}">
                <a16:creationId xmlns:a16="http://schemas.microsoft.com/office/drawing/2014/main" id="{ADA9B02F-A680-2850-1FCA-D12DA73C3D88}"/>
              </a:ext>
            </a:extLst>
          </p:cNvPr>
          <p:cNvSpPr txBox="1"/>
          <p:nvPr/>
        </p:nvSpPr>
        <p:spPr>
          <a:xfrm>
            <a:off x="121570" y="2283648"/>
            <a:ext cx="4591556" cy="4093428"/>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sz="2000" dirty="0"/>
              <a:t>Noise level (sigma) increases ~3.5 keV/</a:t>
            </a:r>
            <a:r>
              <a:rPr lang="en-US" sz="2000" dirty="0" err="1"/>
              <a:t>yr</a:t>
            </a:r>
            <a:r>
              <a:rPr lang="en-US" sz="2000" dirty="0"/>
              <a:t> after 5 years </a:t>
            </a:r>
          </a:p>
          <a:p>
            <a:pPr marL="342900" indent="-342900">
              <a:spcAft>
                <a:spcPts val="1200"/>
              </a:spcAft>
              <a:buFont typeface="Arial" panose="020B0604020202020204" pitchFamily="34" charset="0"/>
              <a:buChar char="•"/>
            </a:pPr>
            <a:r>
              <a:rPr lang="en-US" sz="2000" dirty="0"/>
              <a:t>Low threshold: 20 keV </a:t>
            </a:r>
            <a:r>
              <a:rPr lang="en-US" sz="2000" dirty="0">
                <a:sym typeface="Wingdings" pitchFamily="2" charset="2"/>
              </a:rPr>
              <a:t> ~40 keV after 5 years</a:t>
            </a:r>
          </a:p>
          <a:p>
            <a:pPr marL="342900" indent="-342900">
              <a:spcAft>
                <a:spcPts val="1200"/>
              </a:spcAft>
              <a:buFont typeface="Arial" panose="020B0604020202020204" pitchFamily="34" charset="0"/>
              <a:buChar char="•"/>
            </a:pPr>
            <a:r>
              <a:rPr lang="en-US" sz="2000" dirty="0"/>
              <a:t>~99% of GRBs triggered GBM in 50-300 keV range, so minimal impact</a:t>
            </a:r>
          </a:p>
          <a:p>
            <a:pPr marL="342900" indent="-342900">
              <a:spcAft>
                <a:spcPts val="1200"/>
              </a:spcAft>
              <a:buFont typeface="Arial" panose="020B0604020202020204" pitchFamily="34" charset="0"/>
              <a:buChar char="•"/>
            </a:pPr>
            <a:r>
              <a:rPr lang="en-US" sz="2000" dirty="0"/>
              <a:t>May impact galactic source triggers in TED</a:t>
            </a:r>
          </a:p>
          <a:p>
            <a:pPr marL="342900" indent="-342900">
              <a:spcAft>
                <a:spcPts val="1200"/>
              </a:spcAft>
              <a:buFont typeface="Arial" panose="020B0604020202020204" pitchFamily="34" charset="0"/>
              <a:buChar char="•"/>
            </a:pPr>
            <a:r>
              <a:rPr lang="en-US" sz="2000" dirty="0"/>
              <a:t>7W/year increase in power. No effect on veto function for HXI</a:t>
            </a:r>
          </a:p>
        </p:txBody>
      </p:sp>
      <p:grpSp>
        <p:nvGrpSpPr>
          <p:cNvPr id="3" name="Gruppo 2">
            <a:extLst>
              <a:ext uri="{FF2B5EF4-FFF2-40B4-BE49-F238E27FC236}">
                <a16:creationId xmlns:a16="http://schemas.microsoft.com/office/drawing/2014/main" id="{4A3211E4-70C3-7B4A-986E-6F72E5EF7A98}"/>
              </a:ext>
            </a:extLst>
          </p:cNvPr>
          <p:cNvGrpSpPr/>
          <p:nvPr/>
        </p:nvGrpSpPr>
        <p:grpSpPr>
          <a:xfrm>
            <a:off x="4675019" y="2574209"/>
            <a:ext cx="7991133" cy="3345110"/>
            <a:chOff x="4675019" y="2574209"/>
            <a:chExt cx="7991133" cy="3345110"/>
          </a:xfrm>
        </p:grpSpPr>
        <p:sp>
          <p:nvSpPr>
            <p:cNvPr id="5" name="TextBox 10">
              <a:extLst>
                <a:ext uri="{FF2B5EF4-FFF2-40B4-BE49-F238E27FC236}">
                  <a16:creationId xmlns:a16="http://schemas.microsoft.com/office/drawing/2014/main" id="{E3B6A76D-CCAC-3C25-6184-6DD595BF9672}"/>
                </a:ext>
              </a:extLst>
            </p:cNvPr>
            <p:cNvSpPr txBox="1"/>
            <p:nvPr/>
          </p:nvSpPr>
          <p:spPr>
            <a:xfrm>
              <a:off x="9350625" y="5519209"/>
              <a:ext cx="3315527" cy="400110"/>
            </a:xfrm>
            <a:prstGeom prst="rect">
              <a:avLst/>
            </a:prstGeom>
            <a:noFill/>
          </p:spPr>
          <p:txBody>
            <a:bodyPr wrap="square" rtlCol="0">
              <a:spAutoFit/>
            </a:bodyPr>
            <a:lstStyle/>
            <a:p>
              <a:r>
                <a:rPr lang="en-US" sz="2000" dirty="0"/>
                <a:t>Ulyanov et al. (2020)</a:t>
              </a:r>
            </a:p>
          </p:txBody>
        </p:sp>
        <p:grpSp>
          <p:nvGrpSpPr>
            <p:cNvPr id="12" name="Gruppo 11">
              <a:extLst>
                <a:ext uri="{FF2B5EF4-FFF2-40B4-BE49-F238E27FC236}">
                  <a16:creationId xmlns:a16="http://schemas.microsoft.com/office/drawing/2014/main" id="{1464CA3D-21DE-D732-CB20-8F2C52495F8B}"/>
                </a:ext>
              </a:extLst>
            </p:cNvPr>
            <p:cNvGrpSpPr/>
            <p:nvPr/>
          </p:nvGrpSpPr>
          <p:grpSpPr>
            <a:xfrm>
              <a:off x="4675019" y="3008841"/>
              <a:ext cx="7395411" cy="2510368"/>
              <a:chOff x="4675019" y="3008841"/>
              <a:chExt cx="7395411" cy="2510368"/>
            </a:xfrm>
          </p:grpSpPr>
          <p:pic>
            <p:nvPicPr>
              <p:cNvPr id="8" name="Immagine 7">
                <a:extLst>
                  <a:ext uri="{FF2B5EF4-FFF2-40B4-BE49-F238E27FC236}">
                    <a16:creationId xmlns:a16="http://schemas.microsoft.com/office/drawing/2014/main" id="{E3CA8A01-72F4-4C37-5C6C-FDB672380C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5019" y="3008841"/>
                <a:ext cx="7395411" cy="2510368"/>
              </a:xfrm>
              <a:prstGeom prst="rect">
                <a:avLst/>
              </a:prstGeom>
            </p:spPr>
          </p:pic>
          <p:sp>
            <p:nvSpPr>
              <p:cNvPr id="10" name="Rettangolo 9">
                <a:extLst>
                  <a:ext uri="{FF2B5EF4-FFF2-40B4-BE49-F238E27FC236}">
                    <a16:creationId xmlns:a16="http://schemas.microsoft.com/office/drawing/2014/main" id="{A6D880CC-8856-6688-FC60-AB96498450C6}"/>
                  </a:ext>
                </a:extLst>
              </p:cNvPr>
              <p:cNvSpPr/>
              <p:nvPr/>
            </p:nvSpPr>
            <p:spPr>
              <a:xfrm>
                <a:off x="6096000" y="3508774"/>
                <a:ext cx="1696915" cy="149469"/>
              </a:xfrm>
              <a:prstGeom prst="rect">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1" name="Rettangolo 10">
                <a:extLst>
                  <a:ext uri="{FF2B5EF4-FFF2-40B4-BE49-F238E27FC236}">
                    <a16:creationId xmlns:a16="http://schemas.microsoft.com/office/drawing/2014/main" id="{D8C15085-4F9E-6F31-9FE6-D321E911AC2B}"/>
                  </a:ext>
                </a:extLst>
              </p:cNvPr>
              <p:cNvSpPr/>
              <p:nvPr/>
            </p:nvSpPr>
            <p:spPr>
              <a:xfrm>
                <a:off x="9925325" y="3508774"/>
                <a:ext cx="1696915" cy="149469"/>
              </a:xfrm>
              <a:prstGeom prst="rect">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 name="CasellaDiTesto 1">
              <a:extLst>
                <a:ext uri="{FF2B5EF4-FFF2-40B4-BE49-F238E27FC236}">
                  <a16:creationId xmlns:a16="http://schemas.microsoft.com/office/drawing/2014/main" id="{DDE175B5-F4DC-ECFA-4137-03193636FCDE}"/>
                </a:ext>
              </a:extLst>
            </p:cNvPr>
            <p:cNvSpPr txBox="1"/>
            <p:nvPr/>
          </p:nvSpPr>
          <p:spPr>
            <a:xfrm>
              <a:off x="6826964" y="2574209"/>
              <a:ext cx="3244478" cy="369332"/>
            </a:xfrm>
            <a:prstGeom prst="rect">
              <a:avLst/>
            </a:prstGeom>
            <a:noFill/>
          </p:spPr>
          <p:txBody>
            <a:bodyPr wrap="none" rtlCol="0">
              <a:spAutoFit/>
            </a:bodyPr>
            <a:lstStyle/>
            <a:p>
              <a:r>
                <a:rPr lang="it-IT" dirty="0"/>
                <a:t>Cs137 – 662 and 32 </a:t>
              </a:r>
              <a:r>
                <a:rPr lang="it-IT" dirty="0" err="1"/>
                <a:t>keV</a:t>
              </a:r>
              <a:r>
                <a:rPr lang="it-IT" dirty="0"/>
                <a:t> lines</a:t>
              </a:r>
            </a:p>
          </p:txBody>
        </p:sp>
      </p:grpSp>
    </p:spTree>
    <p:extLst>
      <p:ext uri="{BB962C8B-B14F-4D97-AF65-F5344CB8AC3E}">
        <p14:creationId xmlns:p14="http://schemas.microsoft.com/office/powerpoint/2010/main" val="3349085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F8E134B-13F1-81BC-A9B3-9BEB0489A954}"/>
              </a:ext>
            </a:extLst>
          </p:cNvPr>
          <p:cNvPicPr>
            <a:picLocks noChangeAspect="1"/>
          </p:cNvPicPr>
          <p:nvPr/>
        </p:nvPicPr>
        <p:blipFill>
          <a:blip r:embed="rId2"/>
          <a:stretch>
            <a:fillRect/>
          </a:stretch>
        </p:blipFill>
        <p:spPr>
          <a:xfrm>
            <a:off x="1354667" y="220929"/>
            <a:ext cx="9296400" cy="6416141"/>
          </a:xfrm>
          <a:prstGeom prst="rect">
            <a:avLst/>
          </a:prstGeom>
        </p:spPr>
      </p:pic>
    </p:spTree>
    <p:extLst>
      <p:ext uri="{BB962C8B-B14F-4D97-AF65-F5344CB8AC3E}">
        <p14:creationId xmlns:p14="http://schemas.microsoft.com/office/powerpoint/2010/main" val="682425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a:extLst>
              <a:ext uri="{FF2B5EF4-FFF2-40B4-BE49-F238E27FC236}">
                <a16:creationId xmlns:a16="http://schemas.microsoft.com/office/drawing/2014/main" id="{5031670F-CFFB-9D93-8B61-256156EFC4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78908" y="0"/>
            <a:ext cx="15878484" cy="8412480"/>
          </a:xfrm>
          <a:prstGeom prst="rect">
            <a:avLst/>
          </a:prstGeom>
        </p:spPr>
      </p:pic>
      <p:sp>
        <p:nvSpPr>
          <p:cNvPr id="6" name="CasellaDiTesto 5">
            <a:extLst>
              <a:ext uri="{FF2B5EF4-FFF2-40B4-BE49-F238E27FC236}">
                <a16:creationId xmlns:a16="http://schemas.microsoft.com/office/drawing/2014/main" id="{5ED61246-901D-4D68-8BB0-D64A5E01DAC0}"/>
              </a:ext>
            </a:extLst>
          </p:cNvPr>
          <p:cNvSpPr txBox="1"/>
          <p:nvPr/>
        </p:nvSpPr>
        <p:spPr>
          <a:xfrm>
            <a:off x="5252127" y="1082414"/>
            <a:ext cx="6221506" cy="6093976"/>
          </a:xfrm>
          <a:prstGeom prst="rect">
            <a:avLst/>
          </a:prstGeom>
          <a:noFill/>
        </p:spPr>
        <p:txBody>
          <a:bodyPr wrap="square" rtlCol="0">
            <a:spAutoFit/>
          </a:bodyPr>
          <a:lstStyle/>
          <a:p>
            <a:pPr marL="285750" indent="-285750">
              <a:buFont typeface="Arial" panose="020B0604020202020204" pitchFamily="34" charset="0"/>
              <a:buChar char="•"/>
            </a:pPr>
            <a:r>
              <a:rPr lang="it-IT" sz="2000" dirty="0" err="1"/>
              <a:t>Main</a:t>
            </a:r>
            <a:r>
              <a:rPr lang="it-IT" sz="2000" dirty="0"/>
              <a:t> goals: GRB &amp; </a:t>
            </a:r>
            <a:r>
              <a:rPr lang="it-IT" sz="2000" dirty="0" err="1"/>
              <a:t>multimessenger</a:t>
            </a:r>
            <a:r>
              <a:rPr lang="it-IT" sz="2000" dirty="0"/>
              <a:t>, Surveys</a:t>
            </a:r>
          </a:p>
          <a:p>
            <a:pPr marL="285750" indent="-285750">
              <a:buFont typeface="Arial" panose="020B0604020202020204" pitchFamily="34" charset="0"/>
              <a:buChar char="•"/>
            </a:pPr>
            <a:r>
              <a:rPr lang="it-IT" sz="2000" dirty="0" err="1"/>
              <a:t>Launch</a:t>
            </a:r>
            <a:r>
              <a:rPr lang="it-IT" sz="2000" dirty="0"/>
              <a:t>: 2030/2031 </a:t>
            </a:r>
          </a:p>
          <a:p>
            <a:pPr marL="285750" indent="-285750">
              <a:buFont typeface="Arial" panose="020B0604020202020204" pitchFamily="34" charset="0"/>
              <a:buChar char="•"/>
            </a:pPr>
            <a:r>
              <a:rPr lang="it-IT" sz="2000" dirty="0" err="1"/>
              <a:t>Orbit</a:t>
            </a:r>
            <a:r>
              <a:rPr lang="it-IT" sz="2000" dirty="0"/>
              <a:t>:  LEO </a:t>
            </a:r>
            <a:r>
              <a:rPr lang="it-IT" sz="2000" dirty="0" err="1"/>
              <a:t>equatorial</a:t>
            </a:r>
            <a:r>
              <a:rPr lang="it-IT" sz="2000" dirty="0"/>
              <a:t> (&lt;5deg)</a:t>
            </a:r>
          </a:p>
          <a:p>
            <a:pPr marL="285750" indent="-285750">
              <a:buFont typeface="Arial" panose="020B0604020202020204" pitchFamily="34" charset="0"/>
              <a:buChar char="•"/>
            </a:pPr>
            <a:r>
              <a:rPr lang="it-IT" sz="2000" dirty="0"/>
              <a:t>Rapid </a:t>
            </a:r>
            <a:r>
              <a:rPr lang="it-IT" sz="2000" dirty="0" err="1"/>
              <a:t>repointing</a:t>
            </a:r>
            <a:r>
              <a:rPr lang="it-IT" sz="2000" dirty="0"/>
              <a:t>, light </a:t>
            </a:r>
            <a:r>
              <a:rPr lang="it-IT" sz="2000" dirty="0" err="1"/>
              <a:t>S</a:t>
            </a:r>
            <a:r>
              <a:rPr lang="it-IT" sz="2000" dirty="0"/>
              <a:t>/C</a:t>
            </a:r>
          </a:p>
          <a:p>
            <a:endParaRPr lang="it-IT" sz="2000" dirty="0"/>
          </a:p>
          <a:p>
            <a:pPr marL="285750" indent="-285750">
              <a:buFont typeface="Arial" panose="020B0604020202020204" pitchFamily="34" charset="0"/>
              <a:buChar char="•"/>
            </a:pPr>
            <a:r>
              <a:rPr lang="it-IT" sz="2000" dirty="0"/>
              <a:t>GRB </a:t>
            </a:r>
            <a:r>
              <a:rPr lang="it-IT" sz="2000" dirty="0" err="1"/>
              <a:t>detection</a:t>
            </a:r>
            <a:r>
              <a:rPr lang="it-IT" sz="2000" dirty="0"/>
              <a:t>:</a:t>
            </a:r>
          </a:p>
          <a:p>
            <a:r>
              <a:rPr lang="it-IT" sz="2000" dirty="0"/>
              <a:t>	Coverage ~8 sr </a:t>
            </a:r>
            <a:r>
              <a:rPr lang="it-IT" sz="2000" dirty="0" err="1"/>
              <a:t>FoV</a:t>
            </a:r>
            <a:r>
              <a:rPr lang="it-IT" sz="2000" dirty="0"/>
              <a:t> (0.02-10 MeV)</a:t>
            </a:r>
          </a:p>
          <a:p>
            <a:pPr marL="285750" indent="-285750">
              <a:buFont typeface="Arial" panose="020B0604020202020204" pitchFamily="34" charset="0"/>
              <a:buChar char="•"/>
            </a:pPr>
            <a:r>
              <a:rPr lang="it-IT" sz="2000" dirty="0" err="1"/>
              <a:t>Followup</a:t>
            </a:r>
            <a:r>
              <a:rPr lang="it-IT" sz="2000" dirty="0"/>
              <a:t>:</a:t>
            </a:r>
          </a:p>
          <a:p>
            <a:r>
              <a:rPr lang="it-IT" sz="2000" dirty="0"/>
              <a:t>	Coverage 400deg</a:t>
            </a:r>
            <a:r>
              <a:rPr lang="it-IT" sz="2000" baseline="30000" dirty="0"/>
              <a:t>2</a:t>
            </a:r>
            <a:r>
              <a:rPr lang="it-IT" sz="2000" dirty="0"/>
              <a:t> </a:t>
            </a:r>
            <a:r>
              <a:rPr lang="it-IT" sz="2000" dirty="0" err="1"/>
              <a:t>FoV</a:t>
            </a:r>
            <a:r>
              <a:rPr lang="it-IT" sz="2000" dirty="0"/>
              <a:t> (5-200 </a:t>
            </a:r>
            <a:r>
              <a:rPr lang="it-IT" sz="2000" dirty="0" err="1"/>
              <a:t>keV</a:t>
            </a:r>
            <a:r>
              <a:rPr lang="it-IT" sz="2000" dirty="0"/>
              <a:t>)</a:t>
            </a:r>
          </a:p>
          <a:p>
            <a:endParaRPr lang="it-IT" sz="2000" dirty="0"/>
          </a:p>
          <a:p>
            <a:pPr marL="285750" indent="-285750">
              <a:buFont typeface="Arial" panose="020B0604020202020204" pitchFamily="34" charset="0"/>
              <a:buChar char="•"/>
            </a:pPr>
            <a:r>
              <a:rPr lang="it-IT" sz="2000" dirty="0"/>
              <a:t>#</a:t>
            </a:r>
            <a:r>
              <a:rPr lang="it-IT" sz="2000" dirty="0" err="1"/>
              <a:t>GRBs</a:t>
            </a:r>
            <a:r>
              <a:rPr lang="it-IT" sz="2000" dirty="0"/>
              <a:t>: </a:t>
            </a:r>
            <a:r>
              <a:rPr lang="en-US" sz="2000" b="0" strike="noStrike" spc="-1" dirty="0">
                <a:uFill>
                  <a:solidFill>
                    <a:srgbClr val="FFFFFF"/>
                  </a:solidFill>
                </a:uFill>
                <a:latin typeface="Arial"/>
              </a:rPr>
              <a:t>~570/</a:t>
            </a:r>
            <a:r>
              <a:rPr lang="en-US" sz="2000" b="0" strike="noStrike" spc="-1" dirty="0" err="1">
                <a:uFill>
                  <a:solidFill>
                    <a:srgbClr val="FFFFFF"/>
                  </a:solidFill>
                </a:uFill>
                <a:latin typeface="Arial"/>
              </a:rPr>
              <a:t>yr</a:t>
            </a:r>
            <a:r>
              <a:rPr lang="en-US" sz="2000" spc="-1" dirty="0">
                <a:uFill>
                  <a:solidFill>
                    <a:srgbClr val="FFFFFF"/>
                  </a:solidFill>
                </a:uFill>
                <a:latin typeface="Arial"/>
              </a:rPr>
              <a:t> </a:t>
            </a:r>
            <a:r>
              <a:rPr lang="en-US" sz="2000" b="0" strike="noStrike" spc="-1" dirty="0">
                <a:uFill>
                  <a:solidFill>
                    <a:srgbClr val="FFFFFF"/>
                  </a:solidFill>
                </a:uFill>
                <a:latin typeface="Arial"/>
              </a:rPr>
              <a:t>(of which ~90 SGRBs/</a:t>
            </a:r>
            <a:r>
              <a:rPr lang="en-US" sz="2000" b="0" strike="noStrike" spc="-1" dirty="0" err="1">
                <a:uFill>
                  <a:solidFill>
                    <a:srgbClr val="FFFFFF"/>
                  </a:solidFill>
                </a:uFill>
                <a:latin typeface="Arial"/>
              </a:rPr>
              <a:t>yr</a:t>
            </a:r>
            <a:r>
              <a:rPr lang="en-US" sz="2000" b="0" strike="noStrike" spc="-1" dirty="0">
                <a:uFill>
                  <a:solidFill>
                    <a:srgbClr val="FFFFFF"/>
                  </a:solidFill>
                </a:uFill>
                <a:latin typeface="Arial"/>
              </a:rPr>
              <a:t>)</a:t>
            </a:r>
          </a:p>
          <a:p>
            <a:endParaRPr lang="en-US" sz="2000" b="0" strike="noStrike" spc="-1" dirty="0">
              <a:uFill>
                <a:solidFill>
                  <a:srgbClr val="FFFFFF"/>
                </a:solidFill>
              </a:uFill>
              <a:latin typeface="Arial"/>
            </a:endParaRPr>
          </a:p>
          <a:p>
            <a:pPr marL="285750" indent="-285750">
              <a:buFont typeface="Arial" panose="020B0604020202020204" pitchFamily="34" charset="0"/>
              <a:buChar char="•"/>
            </a:pPr>
            <a:r>
              <a:rPr lang="en-US" sz="2000" spc="-1" dirty="0">
                <a:uFill>
                  <a:solidFill>
                    <a:srgbClr val="FFFFFF"/>
                  </a:solidFill>
                </a:uFill>
                <a:latin typeface="Arial"/>
              </a:rPr>
              <a:t>Localization: </a:t>
            </a:r>
          </a:p>
          <a:p>
            <a:r>
              <a:rPr lang="en-US" sz="2000" spc="-1" dirty="0">
                <a:uFill>
                  <a:solidFill>
                    <a:srgbClr val="FFFFFF"/>
                  </a:solidFill>
                </a:uFill>
                <a:latin typeface="Arial"/>
              </a:rPr>
              <a:t>	&lt;10 deg @90% confidence at first detection,</a:t>
            </a:r>
          </a:p>
          <a:p>
            <a:r>
              <a:rPr lang="en-US" sz="2000" b="0" strike="noStrike" spc="-1" dirty="0">
                <a:uFill>
                  <a:solidFill>
                    <a:srgbClr val="FFFFFF"/>
                  </a:solidFill>
                </a:uFill>
                <a:latin typeface="Arial"/>
              </a:rPr>
              <a:t>	30” after </a:t>
            </a:r>
            <a:r>
              <a:rPr lang="en-US" sz="2000" b="0" strike="noStrike" spc="-1" dirty="0" err="1">
                <a:uFill>
                  <a:solidFill>
                    <a:srgbClr val="FFFFFF"/>
                  </a:solidFill>
                </a:uFill>
                <a:latin typeface="Arial"/>
              </a:rPr>
              <a:t>followup</a:t>
            </a:r>
            <a:r>
              <a:rPr lang="en-US" sz="2000" b="0" strike="noStrike" spc="-1" dirty="0">
                <a:uFill>
                  <a:solidFill>
                    <a:srgbClr val="FFFFFF"/>
                  </a:solidFill>
                </a:uFill>
                <a:latin typeface="Arial"/>
              </a:rPr>
              <a:t> </a:t>
            </a:r>
          </a:p>
          <a:p>
            <a:pPr marL="285750" indent="-285750">
              <a:buFont typeface="Arial" panose="020B0604020202020204" pitchFamily="34" charset="0"/>
              <a:buChar char="•"/>
            </a:pPr>
            <a:endParaRPr lang="en-US" sz="1800" b="0" strike="noStrike" spc="-1" dirty="0">
              <a:uFill>
                <a:solidFill>
                  <a:srgbClr val="FFFFFF"/>
                </a:solidFill>
              </a:uFill>
              <a:latin typeface="Arial"/>
            </a:endParaRPr>
          </a:p>
          <a:p>
            <a:pPr marL="285750" indent="-285750">
              <a:buFont typeface="Arial" panose="020B0604020202020204" pitchFamily="34" charset="0"/>
              <a:buChar char="•"/>
            </a:pPr>
            <a:endParaRPr lang="it-IT" dirty="0"/>
          </a:p>
          <a:p>
            <a:endParaRPr lang="it-IT" dirty="0"/>
          </a:p>
          <a:p>
            <a:endParaRPr lang="it-IT" dirty="0"/>
          </a:p>
          <a:p>
            <a:endParaRPr lang="it-IT" dirty="0"/>
          </a:p>
        </p:txBody>
      </p:sp>
      <p:grpSp>
        <p:nvGrpSpPr>
          <p:cNvPr id="7" name="Gruppo 6">
            <a:extLst>
              <a:ext uri="{FF2B5EF4-FFF2-40B4-BE49-F238E27FC236}">
                <a16:creationId xmlns:a16="http://schemas.microsoft.com/office/drawing/2014/main" id="{CF66FA6F-207B-CCF4-DC2B-2208E6B28CFA}"/>
              </a:ext>
            </a:extLst>
          </p:cNvPr>
          <p:cNvGrpSpPr/>
          <p:nvPr/>
        </p:nvGrpSpPr>
        <p:grpSpPr>
          <a:xfrm>
            <a:off x="5504095" y="6032652"/>
            <a:ext cx="5649856" cy="460153"/>
            <a:chOff x="4634711" y="6481342"/>
            <a:chExt cx="5649856" cy="460153"/>
          </a:xfrm>
        </p:grpSpPr>
        <p:pic>
          <p:nvPicPr>
            <p:cNvPr id="8" name="Google Shape;433;p1">
              <a:extLst>
                <a:ext uri="{FF2B5EF4-FFF2-40B4-BE49-F238E27FC236}">
                  <a16:creationId xmlns:a16="http://schemas.microsoft.com/office/drawing/2014/main" id="{A69D9937-6490-5320-50F1-D69DEA86F1E7}"/>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634711" y="6481342"/>
              <a:ext cx="648000" cy="433754"/>
            </a:xfrm>
            <a:prstGeom prst="rect">
              <a:avLst/>
            </a:prstGeom>
            <a:noFill/>
            <a:ln>
              <a:noFill/>
            </a:ln>
          </p:spPr>
        </p:pic>
        <p:pic>
          <p:nvPicPr>
            <p:cNvPr id="9" name="Google Shape;434;p1">
              <a:extLst>
                <a:ext uri="{FF2B5EF4-FFF2-40B4-BE49-F238E27FC236}">
                  <a16:creationId xmlns:a16="http://schemas.microsoft.com/office/drawing/2014/main" id="{0F701C27-D010-862E-E402-84BCBA0CB1D2}"/>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326563" y="6483096"/>
              <a:ext cx="648000" cy="432000"/>
            </a:xfrm>
            <a:prstGeom prst="rect">
              <a:avLst/>
            </a:prstGeom>
            <a:noFill/>
            <a:ln>
              <a:noFill/>
            </a:ln>
          </p:spPr>
        </p:pic>
        <p:pic>
          <p:nvPicPr>
            <p:cNvPr id="10" name="Google Shape;435;p1">
              <a:extLst>
                <a:ext uri="{FF2B5EF4-FFF2-40B4-BE49-F238E27FC236}">
                  <a16:creationId xmlns:a16="http://schemas.microsoft.com/office/drawing/2014/main" id="{FABF379A-4988-D974-9640-DB2AB8CA1EA8}"/>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032759" y="6481342"/>
              <a:ext cx="648000" cy="432000"/>
            </a:xfrm>
            <a:prstGeom prst="rect">
              <a:avLst/>
            </a:prstGeom>
            <a:noFill/>
            <a:ln>
              <a:noFill/>
            </a:ln>
          </p:spPr>
        </p:pic>
        <p:pic>
          <p:nvPicPr>
            <p:cNvPr id="11" name="Google Shape;436;p1">
              <a:extLst>
                <a:ext uri="{FF2B5EF4-FFF2-40B4-BE49-F238E27FC236}">
                  <a16:creationId xmlns:a16="http://schemas.microsoft.com/office/drawing/2014/main" id="{1DFC7D7A-FB55-DECD-2DC1-3E349E6684F1}"/>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6763668" y="6497263"/>
              <a:ext cx="648000" cy="432000"/>
            </a:xfrm>
            <a:prstGeom prst="rect">
              <a:avLst/>
            </a:prstGeom>
            <a:noFill/>
            <a:ln>
              <a:noFill/>
            </a:ln>
          </p:spPr>
        </p:pic>
        <p:pic>
          <p:nvPicPr>
            <p:cNvPr id="12" name="Google Shape;437;p1">
              <a:extLst>
                <a:ext uri="{FF2B5EF4-FFF2-40B4-BE49-F238E27FC236}">
                  <a16:creationId xmlns:a16="http://schemas.microsoft.com/office/drawing/2014/main" id="{00B0062F-1C2C-888B-8898-A240B16FB326}"/>
                </a:ext>
              </a:extLst>
            </p:cNvPr>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7475173" y="6509495"/>
              <a:ext cx="648000" cy="432000"/>
            </a:xfrm>
            <a:prstGeom prst="rect">
              <a:avLst/>
            </a:prstGeom>
            <a:noFill/>
            <a:ln>
              <a:noFill/>
            </a:ln>
          </p:spPr>
        </p:pic>
        <p:pic>
          <p:nvPicPr>
            <p:cNvPr id="13" name="Google Shape;438;p1">
              <a:extLst>
                <a:ext uri="{FF2B5EF4-FFF2-40B4-BE49-F238E27FC236}">
                  <a16:creationId xmlns:a16="http://schemas.microsoft.com/office/drawing/2014/main" id="{D00856AB-4E43-2609-EA46-9443D1E3B90F}"/>
                </a:ext>
              </a:extLst>
            </p:cNvPr>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8193725" y="6509495"/>
              <a:ext cx="648000" cy="432000"/>
            </a:xfrm>
            <a:prstGeom prst="rect">
              <a:avLst/>
            </a:prstGeom>
            <a:noFill/>
            <a:ln>
              <a:noFill/>
            </a:ln>
          </p:spPr>
        </p:pic>
        <p:pic>
          <p:nvPicPr>
            <p:cNvPr id="14" name="Google Shape;439;p1">
              <a:extLst>
                <a:ext uri="{FF2B5EF4-FFF2-40B4-BE49-F238E27FC236}">
                  <a16:creationId xmlns:a16="http://schemas.microsoft.com/office/drawing/2014/main" id="{C3F5FA74-D0A7-8DA6-65F3-94B794F9B21C}"/>
                </a:ext>
              </a:extLst>
            </p:cNvPr>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8912277" y="6509495"/>
              <a:ext cx="648000" cy="432000"/>
            </a:xfrm>
            <a:prstGeom prst="rect">
              <a:avLst/>
            </a:prstGeom>
            <a:noFill/>
            <a:ln>
              <a:noFill/>
            </a:ln>
          </p:spPr>
        </p:pic>
        <p:pic>
          <p:nvPicPr>
            <p:cNvPr id="15" name="Google Shape;440;p1">
              <a:extLst>
                <a:ext uri="{FF2B5EF4-FFF2-40B4-BE49-F238E27FC236}">
                  <a16:creationId xmlns:a16="http://schemas.microsoft.com/office/drawing/2014/main" id="{C28B348F-E287-F42B-A174-EF7B057B82CE}"/>
                </a:ext>
              </a:extLst>
            </p:cNvPr>
            <p:cNvPicPr preferRelativeResize="0"/>
            <p:nvPr/>
          </p:nvPicPr>
          <p:blipFill>
            <a:blip r:embed="rId10" cstate="screen">
              <a:alphaModFix/>
              <a:extLst>
                <a:ext uri="{28A0092B-C50C-407E-A947-70E740481C1C}">
                  <a14:useLocalDpi xmlns:a14="http://schemas.microsoft.com/office/drawing/2010/main"/>
                </a:ext>
              </a:extLst>
            </a:blip>
            <a:stretch>
              <a:fillRect/>
            </a:stretch>
          </p:blipFill>
          <p:spPr>
            <a:xfrm>
              <a:off x="9636567" y="6509495"/>
              <a:ext cx="648000" cy="432000"/>
            </a:xfrm>
            <a:prstGeom prst="rect">
              <a:avLst/>
            </a:prstGeom>
            <a:noFill/>
            <a:ln>
              <a:noFill/>
            </a:ln>
          </p:spPr>
        </p:pic>
      </p:grpSp>
      <p:sp>
        <p:nvSpPr>
          <p:cNvPr id="16" name="Titolo 1">
            <a:extLst>
              <a:ext uri="{FF2B5EF4-FFF2-40B4-BE49-F238E27FC236}">
                <a16:creationId xmlns:a16="http://schemas.microsoft.com/office/drawing/2014/main" id="{509661DA-77B3-7F53-2982-0296AB05F8DF}"/>
              </a:ext>
            </a:extLst>
          </p:cNvPr>
          <p:cNvSpPr txBox="1">
            <a:spLocks/>
          </p:cNvSpPr>
          <p:nvPr/>
        </p:nvSpPr>
        <p:spPr>
          <a:xfrm>
            <a:off x="187888" y="256636"/>
            <a:ext cx="6714255" cy="1394859"/>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dirty="0"/>
              <a:t> GRINTA in a </a:t>
            </a:r>
            <a:r>
              <a:rPr lang="it-IT" sz="4800" dirty="0" err="1"/>
              <a:t>nutshell</a:t>
            </a:r>
            <a:endParaRPr lang="it-IT" sz="4800" dirty="0"/>
          </a:p>
        </p:txBody>
      </p:sp>
      <p:pic>
        <p:nvPicPr>
          <p:cNvPr id="21" name="Immagine 20">
            <a:extLst>
              <a:ext uri="{FF2B5EF4-FFF2-40B4-BE49-F238E27FC236}">
                <a16:creationId xmlns:a16="http://schemas.microsoft.com/office/drawing/2014/main" id="{D2036A2B-70AC-0CBE-9B71-3A5CC3C719B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01400" y="5593275"/>
            <a:ext cx="1673297" cy="871377"/>
          </a:xfrm>
          <a:prstGeom prst="rect">
            <a:avLst/>
          </a:prstGeom>
        </p:spPr>
      </p:pic>
    </p:spTree>
    <p:extLst>
      <p:ext uri="{BB962C8B-B14F-4D97-AF65-F5344CB8AC3E}">
        <p14:creationId xmlns:p14="http://schemas.microsoft.com/office/powerpoint/2010/main" val="834489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ttore 1 2">
            <a:extLst>
              <a:ext uri="{FF2B5EF4-FFF2-40B4-BE49-F238E27FC236}">
                <a16:creationId xmlns:a16="http://schemas.microsoft.com/office/drawing/2014/main" id="{47A30A83-AA8F-F475-7B8E-0FE63B7DCC18}"/>
              </a:ext>
            </a:extLst>
          </p:cNvPr>
          <p:cNvCxnSpPr/>
          <p:nvPr/>
        </p:nvCxnSpPr>
        <p:spPr>
          <a:xfrm>
            <a:off x="1549831" y="1565329"/>
            <a:ext cx="914400" cy="914400"/>
          </a:xfrm>
          <a:prstGeom prst="line">
            <a:avLst/>
          </a:prstGeom>
        </p:spPr>
        <p:style>
          <a:lnRef idx="1">
            <a:schemeClr val="dk1"/>
          </a:lnRef>
          <a:fillRef idx="0">
            <a:schemeClr val="dk1"/>
          </a:fillRef>
          <a:effectRef idx="0">
            <a:schemeClr val="dk1"/>
          </a:effectRef>
          <a:fontRef idx="minor">
            <a:schemeClr val="tx1"/>
          </a:fontRef>
        </p:style>
      </p:cxnSp>
      <p:cxnSp>
        <p:nvCxnSpPr>
          <p:cNvPr id="6" name="Connettore 1 5">
            <a:extLst>
              <a:ext uri="{FF2B5EF4-FFF2-40B4-BE49-F238E27FC236}">
                <a16:creationId xmlns:a16="http://schemas.microsoft.com/office/drawing/2014/main" id="{4BD64012-A60F-FAF3-8BA1-B322FBAAC314}"/>
              </a:ext>
            </a:extLst>
          </p:cNvPr>
          <p:cNvCxnSpPr/>
          <p:nvPr/>
        </p:nvCxnSpPr>
        <p:spPr>
          <a:xfrm>
            <a:off x="10693828" y="1366938"/>
            <a:ext cx="0" cy="5023262"/>
          </a:xfrm>
          <a:prstGeom prst="line">
            <a:avLst/>
          </a:prstGeom>
          <a:ln w="412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Connettore 1 6">
            <a:extLst>
              <a:ext uri="{FF2B5EF4-FFF2-40B4-BE49-F238E27FC236}">
                <a16:creationId xmlns:a16="http://schemas.microsoft.com/office/drawing/2014/main" id="{A04D974D-DD2E-3463-CF14-DDC81EA7F6D0}"/>
              </a:ext>
            </a:extLst>
          </p:cNvPr>
          <p:cNvCxnSpPr>
            <a:cxnSpLocks/>
          </p:cNvCxnSpPr>
          <p:nvPr/>
        </p:nvCxnSpPr>
        <p:spPr>
          <a:xfrm flipH="1">
            <a:off x="2464231" y="4467385"/>
            <a:ext cx="9018495" cy="0"/>
          </a:xfrm>
          <a:prstGeom prst="line">
            <a:avLst/>
          </a:prstGeom>
          <a:ln w="412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 name="Immagine 1">
            <a:extLst>
              <a:ext uri="{FF2B5EF4-FFF2-40B4-BE49-F238E27FC236}">
                <a16:creationId xmlns:a16="http://schemas.microsoft.com/office/drawing/2014/main" id="{10B275D5-25FC-DF54-2648-41C41313C3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09800" y="971217"/>
            <a:ext cx="7772400" cy="4915566"/>
          </a:xfrm>
          <a:prstGeom prst="rect">
            <a:avLst/>
          </a:prstGeom>
        </p:spPr>
      </p:pic>
    </p:spTree>
    <p:extLst>
      <p:ext uri="{BB962C8B-B14F-4D97-AF65-F5344CB8AC3E}">
        <p14:creationId xmlns:p14="http://schemas.microsoft.com/office/powerpoint/2010/main" val="1870297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a:extLst>
              <a:ext uri="{FF2B5EF4-FFF2-40B4-BE49-F238E27FC236}">
                <a16:creationId xmlns:a16="http://schemas.microsoft.com/office/drawing/2014/main" id="{87843B43-3584-0241-989C-3F705D9EFC05}"/>
              </a:ext>
            </a:extLst>
          </p:cNvPr>
          <p:cNvSpPr txBox="1">
            <a:spLocks/>
          </p:cNvSpPr>
          <p:nvPr/>
        </p:nvSpPr>
        <p:spPr>
          <a:xfrm>
            <a:off x="201522" y="182879"/>
            <a:ext cx="10980828" cy="1394859"/>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dirty="0"/>
              <a:t>GRINTA </a:t>
            </a:r>
            <a:r>
              <a:rPr lang="it-IT" sz="4800" dirty="0" err="1"/>
              <a:t>fact</a:t>
            </a:r>
            <a:r>
              <a:rPr lang="it-IT" sz="4800" dirty="0"/>
              <a:t> </a:t>
            </a:r>
            <a:r>
              <a:rPr lang="it-IT" sz="4800" dirty="0" err="1"/>
              <a:t>sheet</a:t>
            </a:r>
            <a:endParaRPr lang="it-IT" sz="4800" dirty="0"/>
          </a:p>
        </p:txBody>
      </p:sp>
      <p:grpSp>
        <p:nvGrpSpPr>
          <p:cNvPr id="3" name="Gruppo 2">
            <a:extLst>
              <a:ext uri="{FF2B5EF4-FFF2-40B4-BE49-F238E27FC236}">
                <a16:creationId xmlns:a16="http://schemas.microsoft.com/office/drawing/2014/main" id="{208A58E2-5389-F282-9439-B6C16BAE354A}"/>
              </a:ext>
            </a:extLst>
          </p:cNvPr>
          <p:cNvGrpSpPr/>
          <p:nvPr/>
        </p:nvGrpSpPr>
        <p:grpSpPr>
          <a:xfrm>
            <a:off x="783031" y="1212425"/>
            <a:ext cx="11408969" cy="5645575"/>
            <a:chOff x="720172" y="1029546"/>
            <a:chExt cx="11408969" cy="5645575"/>
          </a:xfrm>
        </p:grpSpPr>
        <p:pic>
          <p:nvPicPr>
            <p:cNvPr id="5" name="Immagine 4">
              <a:extLst>
                <a:ext uri="{FF2B5EF4-FFF2-40B4-BE49-F238E27FC236}">
                  <a16:creationId xmlns:a16="http://schemas.microsoft.com/office/drawing/2014/main" id="{3CAF8798-6E5B-C04B-92B9-06666D89F9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0172" y="1029546"/>
              <a:ext cx="10751655" cy="5645575"/>
            </a:xfrm>
            <a:prstGeom prst="rect">
              <a:avLst/>
            </a:prstGeom>
          </p:spPr>
        </p:pic>
        <p:pic>
          <p:nvPicPr>
            <p:cNvPr id="2" name="Immagine 1">
              <a:extLst>
                <a:ext uri="{FF2B5EF4-FFF2-40B4-BE49-F238E27FC236}">
                  <a16:creationId xmlns:a16="http://schemas.microsoft.com/office/drawing/2014/main" id="{201B5D0E-6C1A-2C0E-CF67-6E0BC6C8F040}"/>
                </a:ext>
              </a:extLst>
            </p:cNvPr>
            <p:cNvPicPr>
              <a:picLocks noChangeAspect="1"/>
            </p:cNvPicPr>
            <p:nvPr/>
          </p:nvPicPr>
          <p:blipFill>
            <a:blip r:embed="rId3"/>
            <a:stretch>
              <a:fillRect/>
            </a:stretch>
          </p:blipFill>
          <p:spPr>
            <a:xfrm>
              <a:off x="720172" y="6099388"/>
              <a:ext cx="11408969" cy="575733"/>
            </a:xfrm>
            <a:prstGeom prst="rect">
              <a:avLst/>
            </a:prstGeom>
          </p:spPr>
        </p:pic>
      </p:grpSp>
    </p:spTree>
    <p:extLst>
      <p:ext uri="{BB962C8B-B14F-4D97-AF65-F5344CB8AC3E}">
        <p14:creationId xmlns:p14="http://schemas.microsoft.com/office/powerpoint/2010/main" val="1323688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8FF1E122-2D06-549C-571B-80A85C25075C}"/>
              </a:ext>
            </a:extLst>
          </p:cNvPr>
          <p:cNvSpPr/>
          <p:nvPr/>
        </p:nvSpPr>
        <p:spPr>
          <a:xfrm>
            <a:off x="0" y="1102659"/>
            <a:ext cx="12192000" cy="57553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Immagine 12">
            <a:extLst>
              <a:ext uri="{FF2B5EF4-FFF2-40B4-BE49-F238E27FC236}">
                <a16:creationId xmlns:a16="http://schemas.microsoft.com/office/drawing/2014/main" id="{46F7CEFB-B132-7E80-F936-8F190E33E5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9732" y="1212980"/>
            <a:ext cx="5306268" cy="3979701"/>
          </a:xfrm>
          <a:prstGeom prst="rect">
            <a:avLst/>
          </a:prstGeom>
          <a:noFill/>
        </p:spPr>
      </p:pic>
      <p:pic>
        <p:nvPicPr>
          <p:cNvPr id="3" name="Immagine 2">
            <a:extLst>
              <a:ext uri="{FF2B5EF4-FFF2-40B4-BE49-F238E27FC236}">
                <a16:creationId xmlns:a16="http://schemas.microsoft.com/office/drawing/2014/main" id="{4949728D-BD03-AFE2-22BA-BFEFF76D14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8623" y="2336800"/>
            <a:ext cx="5601277" cy="3975100"/>
          </a:xfrm>
          <a:prstGeom prst="rect">
            <a:avLst/>
          </a:prstGeom>
        </p:spPr>
      </p:pic>
      <p:cxnSp>
        <p:nvCxnSpPr>
          <p:cNvPr id="6" name="Connettore 1 5">
            <a:extLst>
              <a:ext uri="{FF2B5EF4-FFF2-40B4-BE49-F238E27FC236}">
                <a16:creationId xmlns:a16="http://schemas.microsoft.com/office/drawing/2014/main" id="{9C83EA28-56B2-9027-90AF-A19C8C618F74}"/>
              </a:ext>
            </a:extLst>
          </p:cNvPr>
          <p:cNvCxnSpPr>
            <a:cxnSpLocks/>
          </p:cNvCxnSpPr>
          <p:nvPr/>
        </p:nvCxnSpPr>
        <p:spPr>
          <a:xfrm flipH="1" flipV="1">
            <a:off x="4273420" y="1550999"/>
            <a:ext cx="4591180" cy="115410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Connettore 1 9">
            <a:extLst>
              <a:ext uri="{FF2B5EF4-FFF2-40B4-BE49-F238E27FC236}">
                <a16:creationId xmlns:a16="http://schemas.microsoft.com/office/drawing/2014/main" id="{9AA3B677-B9D7-F9D9-C24F-006BD7955AD4}"/>
              </a:ext>
            </a:extLst>
          </p:cNvPr>
          <p:cNvCxnSpPr>
            <a:cxnSpLocks/>
          </p:cNvCxnSpPr>
          <p:nvPr/>
        </p:nvCxnSpPr>
        <p:spPr>
          <a:xfrm flipH="1" flipV="1">
            <a:off x="4273420" y="3352261"/>
            <a:ext cx="4142792" cy="229275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2C8B0D6F-CFF0-9C7E-CA2F-B55406AF5A91}"/>
              </a:ext>
            </a:extLst>
          </p:cNvPr>
          <p:cNvSpPr txBox="1"/>
          <p:nvPr/>
        </p:nvSpPr>
        <p:spPr>
          <a:xfrm>
            <a:off x="1366881" y="5235167"/>
            <a:ext cx="4151970" cy="369332"/>
          </a:xfrm>
          <a:prstGeom prst="rect">
            <a:avLst/>
          </a:prstGeom>
          <a:noFill/>
        </p:spPr>
        <p:txBody>
          <a:bodyPr wrap="none" rtlCol="0">
            <a:spAutoFit/>
          </a:bodyPr>
          <a:lstStyle/>
          <a:p>
            <a:r>
              <a:rPr lang="it-IT" dirty="0" err="1">
                <a:solidFill>
                  <a:schemeClr val="bg1"/>
                </a:solidFill>
              </a:rPr>
              <a:t>S</a:t>
            </a:r>
            <a:r>
              <a:rPr lang="it-IT" dirty="0">
                <a:solidFill>
                  <a:schemeClr val="bg1"/>
                </a:solidFill>
              </a:rPr>
              <a:t>/C study </a:t>
            </a:r>
            <a:r>
              <a:rPr lang="it-IT" dirty="0" err="1">
                <a:solidFill>
                  <a:schemeClr val="bg1"/>
                </a:solidFill>
              </a:rPr>
              <a:t>based</a:t>
            </a:r>
            <a:r>
              <a:rPr lang="it-IT" dirty="0">
                <a:solidFill>
                  <a:schemeClr val="bg1"/>
                </a:solidFill>
              </a:rPr>
              <a:t> on TAS-I </a:t>
            </a:r>
            <a:r>
              <a:rPr lang="it-IT" dirty="0" err="1">
                <a:solidFill>
                  <a:schemeClr val="bg1"/>
                </a:solidFill>
              </a:rPr>
              <a:t>Nimbus</a:t>
            </a:r>
            <a:r>
              <a:rPr lang="it-IT" dirty="0">
                <a:solidFill>
                  <a:schemeClr val="bg1"/>
                </a:solidFill>
              </a:rPr>
              <a:t> </a:t>
            </a:r>
            <a:r>
              <a:rPr lang="it-IT" dirty="0" err="1">
                <a:solidFill>
                  <a:schemeClr val="bg1"/>
                </a:solidFill>
              </a:rPr>
              <a:t>S</a:t>
            </a:r>
            <a:r>
              <a:rPr lang="it-IT" dirty="0">
                <a:solidFill>
                  <a:schemeClr val="bg1"/>
                </a:solidFill>
              </a:rPr>
              <a:t>/C</a:t>
            </a:r>
          </a:p>
        </p:txBody>
      </p:sp>
      <p:sp>
        <p:nvSpPr>
          <p:cNvPr id="14" name="Titolo 1">
            <a:extLst>
              <a:ext uri="{FF2B5EF4-FFF2-40B4-BE49-F238E27FC236}">
                <a16:creationId xmlns:a16="http://schemas.microsoft.com/office/drawing/2014/main" id="{AFDE35ED-9933-EC80-38AB-C6558464C7CB}"/>
              </a:ext>
            </a:extLst>
          </p:cNvPr>
          <p:cNvSpPr txBox="1">
            <a:spLocks/>
          </p:cNvSpPr>
          <p:nvPr/>
        </p:nvSpPr>
        <p:spPr>
          <a:xfrm>
            <a:off x="201522" y="182879"/>
            <a:ext cx="10980828" cy="1394859"/>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dirty="0"/>
              <a:t>The </a:t>
            </a:r>
            <a:r>
              <a:rPr lang="it-IT" sz="4800" dirty="0" err="1"/>
              <a:t>S</a:t>
            </a:r>
            <a:r>
              <a:rPr lang="it-IT" sz="4800" dirty="0"/>
              <a:t>/C and payload </a:t>
            </a:r>
            <a:r>
              <a:rPr lang="it-IT" sz="4800" dirty="0" err="1"/>
              <a:t>module</a:t>
            </a:r>
            <a:endParaRPr lang="it-IT" sz="4800" dirty="0"/>
          </a:p>
        </p:txBody>
      </p:sp>
      <p:pic>
        <p:nvPicPr>
          <p:cNvPr id="2" name="Immagine 1">
            <a:extLst>
              <a:ext uri="{FF2B5EF4-FFF2-40B4-BE49-F238E27FC236}">
                <a16:creationId xmlns:a16="http://schemas.microsoft.com/office/drawing/2014/main" id="{362FCB2C-AD86-8632-0E72-15741981D9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1400" y="5593275"/>
            <a:ext cx="1673297" cy="871377"/>
          </a:xfrm>
          <a:prstGeom prst="rect">
            <a:avLst/>
          </a:prstGeom>
        </p:spPr>
      </p:pic>
    </p:spTree>
    <p:extLst>
      <p:ext uri="{BB962C8B-B14F-4D97-AF65-F5344CB8AC3E}">
        <p14:creationId xmlns:p14="http://schemas.microsoft.com/office/powerpoint/2010/main" val="394123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tangolo 18">
            <a:extLst>
              <a:ext uri="{FF2B5EF4-FFF2-40B4-BE49-F238E27FC236}">
                <a16:creationId xmlns:a16="http://schemas.microsoft.com/office/drawing/2014/main" id="{BA725960-D5B1-219E-1DEF-02F361EF5531}"/>
              </a:ext>
            </a:extLst>
          </p:cNvPr>
          <p:cNvSpPr/>
          <p:nvPr/>
        </p:nvSpPr>
        <p:spPr>
          <a:xfrm>
            <a:off x="6121448" y="945185"/>
            <a:ext cx="5746538" cy="5729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a:extLst>
              <a:ext uri="{FF2B5EF4-FFF2-40B4-BE49-F238E27FC236}">
                <a16:creationId xmlns:a16="http://schemas.microsoft.com/office/drawing/2014/main" id="{792CEC39-F02C-4FDA-B42C-BD68CD072C2F}"/>
              </a:ext>
            </a:extLst>
          </p:cNvPr>
          <p:cNvSpPr/>
          <p:nvPr/>
        </p:nvSpPr>
        <p:spPr>
          <a:xfrm>
            <a:off x="324014" y="945185"/>
            <a:ext cx="5619586" cy="5729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itolo 1">
            <a:extLst>
              <a:ext uri="{FF2B5EF4-FFF2-40B4-BE49-F238E27FC236}">
                <a16:creationId xmlns:a16="http://schemas.microsoft.com/office/drawing/2014/main" id="{94A390A9-12D8-54D6-AAAD-BD4982ED27D6}"/>
              </a:ext>
            </a:extLst>
          </p:cNvPr>
          <p:cNvSpPr txBox="1">
            <a:spLocks/>
          </p:cNvSpPr>
          <p:nvPr/>
        </p:nvSpPr>
        <p:spPr>
          <a:xfrm>
            <a:off x="201522" y="182879"/>
            <a:ext cx="10980828" cy="1394859"/>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dirty="0"/>
              <a:t>The GRINTA payload</a:t>
            </a:r>
          </a:p>
        </p:txBody>
      </p:sp>
      <p:grpSp>
        <p:nvGrpSpPr>
          <p:cNvPr id="11" name="Gruppo 10">
            <a:extLst>
              <a:ext uri="{FF2B5EF4-FFF2-40B4-BE49-F238E27FC236}">
                <a16:creationId xmlns:a16="http://schemas.microsoft.com/office/drawing/2014/main" id="{1A6EA132-4BC5-6C71-CEFE-00BA4F645631}"/>
              </a:ext>
            </a:extLst>
          </p:cNvPr>
          <p:cNvGrpSpPr/>
          <p:nvPr/>
        </p:nvGrpSpPr>
        <p:grpSpPr>
          <a:xfrm>
            <a:off x="324013" y="966450"/>
            <a:ext cx="4020844" cy="3251874"/>
            <a:chOff x="5691934" y="996312"/>
            <a:chExt cx="8414074" cy="3251874"/>
          </a:xfrm>
        </p:grpSpPr>
        <p:sp>
          <p:nvSpPr>
            <p:cNvPr id="3" name="CasellaDiTesto 2">
              <a:extLst>
                <a:ext uri="{FF2B5EF4-FFF2-40B4-BE49-F238E27FC236}">
                  <a16:creationId xmlns:a16="http://schemas.microsoft.com/office/drawing/2014/main" id="{D4E6D36A-AE77-5B85-55BF-1CF071C42E5F}"/>
                </a:ext>
              </a:extLst>
            </p:cNvPr>
            <p:cNvSpPr txBox="1"/>
            <p:nvPr/>
          </p:nvSpPr>
          <p:spPr>
            <a:xfrm>
              <a:off x="5691938" y="1462808"/>
              <a:ext cx="6560447" cy="278537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it-IT" sz="1600" dirty="0" err="1"/>
                <a:t>Coded</a:t>
              </a:r>
              <a:r>
                <a:rPr lang="it-IT" sz="1600" dirty="0"/>
                <a:t> mask </a:t>
              </a:r>
              <a:r>
                <a:rPr lang="it-IT" sz="1600" dirty="0" err="1"/>
                <a:t>instrument</a:t>
              </a:r>
              <a:r>
                <a:rPr lang="it-IT" sz="1600" dirty="0"/>
                <a:t> </a:t>
              </a:r>
            </a:p>
            <a:p>
              <a:pPr>
                <a:spcAft>
                  <a:spcPts val="600"/>
                </a:spcAft>
              </a:pPr>
              <a:r>
                <a:rPr lang="it-IT" sz="1600" dirty="0"/>
                <a:t>      (400 deg</a:t>
              </a:r>
              <a:r>
                <a:rPr lang="it-IT" sz="1600" baseline="30000" dirty="0"/>
                <a:t>2</a:t>
              </a:r>
              <a:r>
                <a:rPr lang="it-IT" sz="1600" dirty="0"/>
                <a:t> </a:t>
              </a:r>
              <a:r>
                <a:rPr lang="it-IT" sz="1600" dirty="0" err="1"/>
                <a:t>FoV</a:t>
              </a:r>
              <a:r>
                <a:rPr lang="it-IT" sz="1600" dirty="0"/>
                <a:t>)</a:t>
              </a:r>
            </a:p>
            <a:p>
              <a:pPr marL="285750" indent="-285750">
                <a:spcAft>
                  <a:spcPts val="600"/>
                </a:spcAft>
                <a:buFont typeface="Arial" panose="020B0604020202020204" pitchFamily="34" charset="0"/>
                <a:buChar char="•"/>
              </a:pPr>
              <a:r>
                <a:rPr lang="it-IT" sz="1600" dirty="0" err="1"/>
                <a:t>Detection</a:t>
              </a:r>
              <a:r>
                <a:rPr lang="it-IT" sz="1600" dirty="0"/>
                <a:t> </a:t>
              </a:r>
              <a:r>
                <a:rPr lang="it-IT" sz="1600" dirty="0" err="1"/>
                <a:t>units</a:t>
              </a:r>
              <a:r>
                <a:rPr lang="it-IT" sz="1600" dirty="0"/>
                <a:t> </a:t>
              </a:r>
              <a:r>
                <a:rPr lang="it-IT" sz="1600" dirty="0" err="1"/>
                <a:t>based</a:t>
              </a:r>
              <a:r>
                <a:rPr lang="it-IT" sz="1600" dirty="0"/>
                <a:t> on Caliste </a:t>
              </a:r>
              <a:r>
                <a:rPr lang="it-IT" sz="1600" dirty="0" err="1"/>
                <a:t>modules</a:t>
              </a:r>
              <a:r>
                <a:rPr lang="it-IT" sz="1600" dirty="0"/>
                <a:t> (</a:t>
              </a:r>
              <a:r>
                <a:rPr lang="it-IT" sz="1600" dirty="0" err="1"/>
                <a:t>CdTe</a:t>
              </a:r>
              <a:r>
                <a:rPr lang="it-IT" sz="1600" dirty="0"/>
                <a:t> Schottky, </a:t>
              </a:r>
              <a:r>
                <a:rPr lang="it-IT" sz="1600" dirty="0" err="1"/>
                <a:t>already</a:t>
              </a:r>
              <a:r>
                <a:rPr lang="it-IT" sz="1600" dirty="0"/>
                <a:t> </a:t>
              </a:r>
              <a:r>
                <a:rPr lang="it-IT" sz="1600" dirty="0" err="1"/>
                <a:t>flight</a:t>
              </a:r>
              <a:r>
                <a:rPr lang="it-IT" sz="1600" dirty="0"/>
                <a:t> </a:t>
              </a:r>
              <a:r>
                <a:rPr lang="it-IT" sz="1600" dirty="0" err="1"/>
                <a:t>proven</a:t>
              </a:r>
              <a:r>
                <a:rPr lang="it-IT" sz="1600" dirty="0"/>
                <a:t>)</a:t>
              </a:r>
            </a:p>
            <a:p>
              <a:pPr marL="285750" indent="-285750">
                <a:spcAft>
                  <a:spcPts val="600"/>
                </a:spcAft>
                <a:buFont typeface="Arial" panose="020B0604020202020204" pitchFamily="34" charset="0"/>
                <a:buChar char="•"/>
              </a:pPr>
              <a:r>
                <a:rPr lang="it-IT" sz="1600" dirty="0" err="1"/>
                <a:t>Focal</a:t>
              </a:r>
              <a:r>
                <a:rPr lang="it-IT" sz="1600" dirty="0"/>
                <a:t> </a:t>
              </a:r>
              <a:r>
                <a:rPr lang="it-IT" sz="1600" dirty="0" err="1"/>
                <a:t>plane</a:t>
              </a:r>
              <a:r>
                <a:rPr lang="it-IT" sz="1600" dirty="0"/>
                <a:t> assembly </a:t>
              </a:r>
              <a:r>
                <a:rPr lang="it-IT" sz="1600" dirty="0" err="1"/>
                <a:t>has</a:t>
              </a:r>
              <a:r>
                <a:rPr lang="it-IT" sz="1600" dirty="0"/>
                <a:t> 16x16 </a:t>
              </a:r>
              <a:r>
                <a:rPr lang="it-IT" sz="1600" dirty="0" err="1"/>
                <a:t>modules</a:t>
              </a:r>
              <a:r>
                <a:rPr lang="it-IT" sz="1600" dirty="0"/>
                <a:t>, 850cm</a:t>
              </a:r>
              <a:r>
                <a:rPr lang="it-IT" sz="1600" baseline="30000" dirty="0"/>
                <a:t>2</a:t>
              </a:r>
              <a:r>
                <a:rPr lang="it-IT" sz="1600" dirty="0"/>
                <a:t> </a:t>
              </a:r>
              <a:r>
                <a:rPr lang="it-IT" sz="1600" dirty="0" err="1"/>
                <a:t>detection</a:t>
              </a:r>
              <a:r>
                <a:rPr lang="it-IT" sz="1600" dirty="0"/>
                <a:t> area. Imaging pixel size = 1mm.</a:t>
              </a:r>
              <a:endParaRPr lang="it-IT" sz="1600" baseline="30000" dirty="0"/>
            </a:p>
          </p:txBody>
        </p:sp>
        <p:sp>
          <p:nvSpPr>
            <p:cNvPr id="4" name="CasellaDiTesto 3">
              <a:extLst>
                <a:ext uri="{FF2B5EF4-FFF2-40B4-BE49-F238E27FC236}">
                  <a16:creationId xmlns:a16="http://schemas.microsoft.com/office/drawing/2014/main" id="{4FAFAF65-3C41-BF36-665B-FC77B12E0D0B}"/>
                </a:ext>
              </a:extLst>
            </p:cNvPr>
            <p:cNvSpPr txBox="1"/>
            <p:nvPr/>
          </p:nvSpPr>
          <p:spPr>
            <a:xfrm>
              <a:off x="5691934" y="996312"/>
              <a:ext cx="8414074" cy="523220"/>
            </a:xfrm>
            <a:prstGeom prst="rect">
              <a:avLst/>
            </a:prstGeom>
            <a:noFill/>
          </p:spPr>
          <p:txBody>
            <a:bodyPr wrap="none" rtlCol="0">
              <a:spAutoFit/>
            </a:bodyPr>
            <a:lstStyle/>
            <a:p>
              <a:r>
                <a:rPr lang="it-IT" sz="2800" dirty="0">
                  <a:solidFill>
                    <a:srgbClr val="FFFF00"/>
                  </a:solidFill>
                  <a:latin typeface="+mj-lt"/>
                </a:rPr>
                <a:t>Hard X-ray </a:t>
              </a:r>
              <a:r>
                <a:rPr lang="it-IT" sz="2800" dirty="0" err="1">
                  <a:solidFill>
                    <a:srgbClr val="FFFF00"/>
                  </a:solidFill>
                  <a:latin typeface="+mj-lt"/>
                </a:rPr>
                <a:t>Imager</a:t>
              </a:r>
              <a:r>
                <a:rPr lang="it-IT" sz="2800" dirty="0">
                  <a:solidFill>
                    <a:srgbClr val="FFFF00"/>
                  </a:solidFill>
                  <a:latin typeface="+mj-lt"/>
                </a:rPr>
                <a:t> (HXI)</a:t>
              </a:r>
            </a:p>
          </p:txBody>
        </p:sp>
      </p:grpSp>
      <p:pic>
        <p:nvPicPr>
          <p:cNvPr id="5" name="Immagine 4">
            <a:extLst>
              <a:ext uri="{FF2B5EF4-FFF2-40B4-BE49-F238E27FC236}">
                <a16:creationId xmlns:a16="http://schemas.microsoft.com/office/drawing/2014/main" id="{F95F3E5C-EC7D-91CE-20B8-C4EEF55B5B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14767" y="1664038"/>
            <a:ext cx="2377169" cy="1464416"/>
          </a:xfrm>
          <a:prstGeom prst="rect">
            <a:avLst/>
          </a:prstGeom>
        </p:spPr>
      </p:pic>
      <p:sp>
        <p:nvSpPr>
          <p:cNvPr id="10" name="CasellaDiTesto 9">
            <a:extLst>
              <a:ext uri="{FF2B5EF4-FFF2-40B4-BE49-F238E27FC236}">
                <a16:creationId xmlns:a16="http://schemas.microsoft.com/office/drawing/2014/main" id="{6DD9843E-895D-F01F-8BF4-EEB1D977DB08}"/>
              </a:ext>
            </a:extLst>
          </p:cNvPr>
          <p:cNvSpPr txBox="1"/>
          <p:nvPr/>
        </p:nvSpPr>
        <p:spPr>
          <a:xfrm>
            <a:off x="3232297" y="3214940"/>
            <a:ext cx="2711303" cy="646331"/>
          </a:xfrm>
          <a:prstGeom prst="rect">
            <a:avLst/>
          </a:prstGeom>
          <a:noFill/>
        </p:spPr>
        <p:txBody>
          <a:bodyPr wrap="square" rtlCol="0">
            <a:spAutoFit/>
          </a:bodyPr>
          <a:lstStyle/>
          <a:p>
            <a:r>
              <a:rPr lang="it-IT" sz="1200" dirty="0">
                <a:solidFill>
                  <a:schemeClr val="accent2">
                    <a:lumMod val="60000"/>
                    <a:lumOff val="40000"/>
                  </a:schemeClr>
                </a:solidFill>
              </a:rPr>
              <a:t>A set of Caliste </a:t>
            </a:r>
            <a:r>
              <a:rPr lang="it-IT" sz="1200" dirty="0" err="1">
                <a:solidFill>
                  <a:schemeClr val="accent2">
                    <a:lumMod val="60000"/>
                    <a:lumOff val="40000"/>
                  </a:schemeClr>
                </a:solidFill>
              </a:rPr>
              <a:t>modules</a:t>
            </a:r>
            <a:r>
              <a:rPr lang="it-IT" sz="1200" dirty="0">
                <a:solidFill>
                  <a:schemeClr val="accent2">
                    <a:lumMod val="60000"/>
                    <a:lumOff val="40000"/>
                  </a:schemeClr>
                </a:solidFill>
              </a:rPr>
              <a:t>. A </a:t>
            </a:r>
            <a:r>
              <a:rPr lang="it-IT" sz="1200" dirty="0" err="1">
                <a:solidFill>
                  <a:schemeClr val="accent2">
                    <a:lumMod val="60000"/>
                    <a:lumOff val="40000"/>
                  </a:schemeClr>
                </a:solidFill>
              </a:rPr>
              <a:t>version</a:t>
            </a:r>
            <a:r>
              <a:rPr lang="it-IT" sz="1200" dirty="0">
                <a:solidFill>
                  <a:schemeClr val="accent2">
                    <a:lumMod val="60000"/>
                    <a:lumOff val="40000"/>
                  </a:schemeClr>
                </a:solidFill>
              </a:rPr>
              <a:t> of </a:t>
            </a:r>
            <a:r>
              <a:rPr lang="it-IT" sz="1200" dirty="0" err="1">
                <a:solidFill>
                  <a:schemeClr val="accent2">
                    <a:lumMod val="60000"/>
                    <a:lumOff val="40000"/>
                  </a:schemeClr>
                </a:solidFill>
              </a:rPr>
              <a:t>them</a:t>
            </a:r>
            <a:r>
              <a:rPr lang="it-IT" sz="1200" dirty="0">
                <a:solidFill>
                  <a:schemeClr val="accent2">
                    <a:lumMod val="60000"/>
                    <a:lumOff val="40000"/>
                  </a:schemeClr>
                </a:solidFill>
              </a:rPr>
              <a:t> </a:t>
            </a:r>
            <a:r>
              <a:rPr lang="it-IT" sz="1200" dirty="0" err="1">
                <a:solidFill>
                  <a:schemeClr val="accent2">
                    <a:lumMod val="60000"/>
                    <a:lumOff val="40000"/>
                  </a:schemeClr>
                </a:solidFill>
              </a:rPr>
              <a:t>has</a:t>
            </a:r>
            <a:r>
              <a:rPr lang="it-IT" sz="1200" dirty="0">
                <a:solidFill>
                  <a:schemeClr val="accent2">
                    <a:lumMod val="60000"/>
                    <a:lumOff val="40000"/>
                  </a:schemeClr>
                </a:solidFill>
              </a:rPr>
              <a:t> </a:t>
            </a:r>
            <a:r>
              <a:rPr lang="it-IT" sz="1200" dirty="0" err="1">
                <a:solidFill>
                  <a:schemeClr val="accent2">
                    <a:lumMod val="60000"/>
                    <a:lumOff val="40000"/>
                  </a:schemeClr>
                </a:solidFill>
              </a:rPr>
              <a:t>been</a:t>
            </a:r>
            <a:r>
              <a:rPr lang="it-IT" sz="1200" dirty="0">
                <a:solidFill>
                  <a:schemeClr val="accent2">
                    <a:lumMod val="60000"/>
                    <a:lumOff val="40000"/>
                  </a:schemeClr>
                </a:solidFill>
              </a:rPr>
              <a:t> </a:t>
            </a:r>
            <a:r>
              <a:rPr lang="it-IT" sz="1200" dirty="0" err="1">
                <a:solidFill>
                  <a:schemeClr val="accent2">
                    <a:lumMod val="60000"/>
                    <a:lumOff val="40000"/>
                  </a:schemeClr>
                </a:solidFill>
              </a:rPr>
              <a:t>launched</a:t>
            </a:r>
            <a:r>
              <a:rPr lang="it-IT" sz="1200" dirty="0">
                <a:solidFill>
                  <a:schemeClr val="accent2">
                    <a:lumMod val="60000"/>
                    <a:lumOff val="40000"/>
                  </a:schemeClr>
                </a:solidFill>
              </a:rPr>
              <a:t> on Solar-</a:t>
            </a:r>
            <a:r>
              <a:rPr lang="it-IT" sz="1200" dirty="0" err="1">
                <a:solidFill>
                  <a:schemeClr val="accent2">
                    <a:lumMod val="60000"/>
                    <a:lumOff val="40000"/>
                  </a:schemeClr>
                </a:solidFill>
              </a:rPr>
              <a:t>Orbiter</a:t>
            </a:r>
            <a:r>
              <a:rPr lang="it-IT" sz="1200" dirty="0">
                <a:solidFill>
                  <a:schemeClr val="accent2">
                    <a:lumMod val="60000"/>
                    <a:lumOff val="40000"/>
                  </a:schemeClr>
                </a:solidFill>
              </a:rPr>
              <a:t>(TRL-9)</a:t>
            </a:r>
          </a:p>
        </p:txBody>
      </p:sp>
      <p:grpSp>
        <p:nvGrpSpPr>
          <p:cNvPr id="12" name="Gruppo 11">
            <a:extLst>
              <a:ext uri="{FF2B5EF4-FFF2-40B4-BE49-F238E27FC236}">
                <a16:creationId xmlns:a16="http://schemas.microsoft.com/office/drawing/2014/main" id="{7DD0FB42-8B1B-49CA-2881-5AC91C7517B2}"/>
              </a:ext>
            </a:extLst>
          </p:cNvPr>
          <p:cNvGrpSpPr/>
          <p:nvPr/>
        </p:nvGrpSpPr>
        <p:grpSpPr>
          <a:xfrm>
            <a:off x="6248402" y="988261"/>
            <a:ext cx="5797432" cy="3644816"/>
            <a:chOff x="5691936" y="992103"/>
            <a:chExt cx="6284203" cy="2845667"/>
          </a:xfrm>
        </p:grpSpPr>
        <p:sp>
          <p:nvSpPr>
            <p:cNvPr id="13" name="CasellaDiTesto 12">
              <a:extLst>
                <a:ext uri="{FF2B5EF4-FFF2-40B4-BE49-F238E27FC236}">
                  <a16:creationId xmlns:a16="http://schemas.microsoft.com/office/drawing/2014/main" id="{E98A8801-780D-FBE9-790D-77D0C1D1BDF4}"/>
                </a:ext>
              </a:extLst>
            </p:cNvPr>
            <p:cNvSpPr txBox="1"/>
            <p:nvPr/>
          </p:nvSpPr>
          <p:spPr>
            <a:xfrm>
              <a:off x="5747103" y="1470868"/>
              <a:ext cx="6229036" cy="2366902"/>
            </a:xfrm>
            <a:prstGeom prst="rect">
              <a:avLst/>
            </a:prstGeom>
            <a:noFill/>
          </p:spPr>
          <p:txBody>
            <a:bodyPr wrap="square" rtlCol="0">
              <a:spAutoFit/>
            </a:bodyPr>
            <a:lstStyle/>
            <a:p>
              <a:pPr marL="342900" indent="-342900">
                <a:spcAft>
                  <a:spcPts val="300"/>
                </a:spcAft>
                <a:buFont typeface="Arial" panose="020B0604020202020204" pitchFamily="34" charset="0"/>
                <a:buChar char="•"/>
              </a:pPr>
              <a:r>
                <a:rPr lang="en-US" sz="1600" dirty="0"/>
                <a:t>24 modules, each of 100cm</a:t>
              </a:r>
              <a:r>
                <a:rPr lang="en-US" sz="1600" baseline="30000" dirty="0"/>
                <a:t>2</a:t>
              </a:r>
              <a:r>
                <a:rPr lang="en-US" sz="1600" dirty="0"/>
                <a:t> geometric area</a:t>
              </a:r>
            </a:p>
            <a:p>
              <a:pPr marL="342900" indent="-342900">
                <a:spcAft>
                  <a:spcPts val="300"/>
                </a:spcAft>
                <a:buFont typeface="Arial" panose="020B0604020202020204" pitchFamily="34" charset="0"/>
                <a:buChar char="•"/>
              </a:pPr>
              <a:r>
                <a:rPr lang="en-US" sz="1600" dirty="0"/>
                <a:t>They are used on board to detect GRBs and other transients and send alerts to the DPU</a:t>
              </a:r>
            </a:p>
            <a:p>
              <a:pPr marL="342900" indent="-342900">
                <a:spcAft>
                  <a:spcPts val="300"/>
                </a:spcAft>
                <a:buFont typeface="Arial" panose="020B0604020202020204" pitchFamily="34" charset="0"/>
                <a:buChar char="•"/>
              </a:pPr>
              <a:r>
                <a:rPr lang="en-US" sz="1600" dirty="0"/>
                <a:t>They also act as active AC system for the HXI detector plane</a:t>
              </a:r>
            </a:p>
            <a:p>
              <a:pPr marL="285750" indent="-285750">
                <a:spcAft>
                  <a:spcPts val="300"/>
                </a:spcAft>
                <a:buFont typeface="Arial" panose="020B0604020202020204" pitchFamily="34" charset="0"/>
                <a:buChar char="•"/>
              </a:pPr>
              <a:r>
                <a:rPr lang="it-IT" sz="1600" dirty="0"/>
                <a:t>Technology </a:t>
              </a:r>
              <a:r>
                <a:rPr lang="it-IT" sz="1600" dirty="0" err="1"/>
                <a:t>already</a:t>
              </a:r>
              <a:r>
                <a:rPr lang="it-IT" sz="1600" dirty="0"/>
                <a:t> </a:t>
              </a:r>
              <a:r>
                <a:rPr lang="it-IT" sz="1600" dirty="0" err="1"/>
                <a:t>used</a:t>
              </a:r>
              <a:r>
                <a:rPr lang="it-IT" sz="1600" dirty="0"/>
                <a:t> in </a:t>
              </a:r>
              <a:r>
                <a:rPr lang="it-IT" sz="1600" dirty="0" err="1"/>
                <a:t>space</a:t>
              </a:r>
              <a:r>
                <a:rPr lang="it-IT" sz="1600" dirty="0"/>
                <a:t>, </a:t>
              </a:r>
              <a:r>
                <a:rPr lang="it-IT" sz="1600" dirty="0" err="1"/>
                <a:t>mainly</a:t>
              </a:r>
              <a:r>
                <a:rPr lang="it-IT" sz="1600" dirty="0"/>
                <a:t> on </a:t>
              </a:r>
              <a:r>
                <a:rPr lang="it-IT" sz="1600" dirty="0" err="1"/>
                <a:t>smallsats</a:t>
              </a:r>
              <a:r>
                <a:rPr lang="it-IT" sz="1600" dirty="0"/>
                <a:t> (e.g. GECAM,  GRID,  …)</a:t>
              </a:r>
            </a:p>
            <a:p>
              <a:pPr marL="285750" indent="-285750">
                <a:spcAft>
                  <a:spcPts val="300"/>
                </a:spcAft>
                <a:buFont typeface="Arial" panose="020B0604020202020204" pitchFamily="34" charset="0"/>
                <a:buChar char="•"/>
              </a:pPr>
              <a:r>
                <a:rPr lang="it-IT" sz="1600" dirty="0" err="1"/>
                <a:t>Sensitivity</a:t>
              </a:r>
              <a:r>
                <a:rPr lang="it-IT" sz="1600" dirty="0"/>
                <a:t> ~1.5-2x </a:t>
              </a:r>
              <a:r>
                <a:rPr lang="it-IT" sz="1600" dirty="0" err="1"/>
                <a:t>better</a:t>
              </a:r>
              <a:r>
                <a:rPr lang="it-IT" sz="1600" dirty="0"/>
                <a:t> </a:t>
              </a:r>
              <a:r>
                <a:rPr lang="it-IT" sz="1600" dirty="0" err="1"/>
                <a:t>than</a:t>
              </a:r>
              <a:r>
                <a:rPr lang="it-IT" sz="1600" dirty="0"/>
                <a:t> Fermi/GBM (</a:t>
              </a:r>
              <a:r>
                <a:rPr lang="it-IT" sz="1600" dirty="0" err="1"/>
                <a:t>directions</a:t>
              </a:r>
              <a:r>
                <a:rPr lang="it-IT" sz="1600" dirty="0"/>
                <a:t>&lt;60</a:t>
              </a:r>
              <a:r>
                <a:rPr lang="it-IT" sz="1600" baseline="30000" dirty="0"/>
                <a:t>o</a:t>
              </a:r>
              <a:r>
                <a:rPr lang="it-IT" sz="1600" dirty="0"/>
                <a:t>)</a:t>
              </a:r>
            </a:p>
            <a:p>
              <a:pPr marL="285750" indent="-285750">
                <a:spcAft>
                  <a:spcPts val="300"/>
                </a:spcAft>
                <a:buFont typeface="Arial" panose="020B0604020202020204" pitchFamily="34" charset="0"/>
                <a:buChar char="•"/>
              </a:pPr>
              <a:endParaRPr lang="it-IT" sz="1600" dirty="0"/>
            </a:p>
            <a:p>
              <a:endParaRPr lang="it-IT" sz="1600" dirty="0"/>
            </a:p>
          </p:txBody>
        </p:sp>
        <p:sp>
          <p:nvSpPr>
            <p:cNvPr id="14" name="CasellaDiTesto 13">
              <a:extLst>
                <a:ext uri="{FF2B5EF4-FFF2-40B4-BE49-F238E27FC236}">
                  <a16:creationId xmlns:a16="http://schemas.microsoft.com/office/drawing/2014/main" id="{0294DD47-66B1-FAF4-2B88-CC4993BC8185}"/>
                </a:ext>
              </a:extLst>
            </p:cNvPr>
            <p:cNvSpPr txBox="1"/>
            <p:nvPr/>
          </p:nvSpPr>
          <p:spPr>
            <a:xfrm>
              <a:off x="5691936" y="992103"/>
              <a:ext cx="5490388" cy="408501"/>
            </a:xfrm>
            <a:prstGeom prst="rect">
              <a:avLst/>
            </a:prstGeom>
            <a:noFill/>
          </p:spPr>
          <p:txBody>
            <a:bodyPr wrap="none" rtlCol="0">
              <a:spAutoFit/>
            </a:bodyPr>
            <a:lstStyle/>
            <a:p>
              <a:r>
                <a:rPr lang="it-IT" sz="2800" dirty="0" err="1">
                  <a:solidFill>
                    <a:srgbClr val="FFFF00"/>
                  </a:solidFill>
                  <a:latin typeface="+mj-lt"/>
                </a:rPr>
                <a:t>Transient</a:t>
              </a:r>
              <a:r>
                <a:rPr lang="it-IT" sz="2800" dirty="0">
                  <a:solidFill>
                    <a:srgbClr val="FFFF00"/>
                  </a:solidFill>
                  <a:latin typeface="+mj-lt"/>
                </a:rPr>
                <a:t> Event detector  (TED)</a:t>
              </a:r>
            </a:p>
          </p:txBody>
        </p:sp>
      </p:grpSp>
      <p:pic>
        <p:nvPicPr>
          <p:cNvPr id="15" name="Immagine 14">
            <a:extLst>
              <a:ext uri="{FF2B5EF4-FFF2-40B4-BE49-F238E27FC236}">
                <a16:creationId xmlns:a16="http://schemas.microsoft.com/office/drawing/2014/main" id="{69B1065B-910D-EE41-4BC6-5DEA08B2B2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99179" y="4218324"/>
            <a:ext cx="5191076" cy="1991793"/>
          </a:xfrm>
          <a:prstGeom prst="rect">
            <a:avLst/>
          </a:prstGeom>
        </p:spPr>
      </p:pic>
      <p:pic>
        <p:nvPicPr>
          <p:cNvPr id="6" name="Immagine 5">
            <a:extLst>
              <a:ext uri="{FF2B5EF4-FFF2-40B4-BE49-F238E27FC236}">
                <a16:creationId xmlns:a16="http://schemas.microsoft.com/office/drawing/2014/main" id="{972B5D12-EC8E-DF61-7873-59FAF2AABFC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99698" y="3861271"/>
            <a:ext cx="2551605" cy="970329"/>
          </a:xfrm>
          <a:prstGeom prst="rect">
            <a:avLst/>
          </a:prstGeom>
        </p:spPr>
      </p:pic>
      <p:pic>
        <p:nvPicPr>
          <p:cNvPr id="2" name="Immagine 1">
            <a:extLst>
              <a:ext uri="{FF2B5EF4-FFF2-40B4-BE49-F238E27FC236}">
                <a16:creationId xmlns:a16="http://schemas.microsoft.com/office/drawing/2014/main" id="{C26BB9F4-2227-5A12-A90D-1EA7858F22C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168" y="4623577"/>
            <a:ext cx="3890542" cy="1906071"/>
          </a:xfrm>
          <a:prstGeom prst="rect">
            <a:avLst/>
          </a:prstGeom>
        </p:spPr>
      </p:pic>
    </p:spTree>
    <p:extLst>
      <p:ext uri="{BB962C8B-B14F-4D97-AF65-F5344CB8AC3E}">
        <p14:creationId xmlns:p14="http://schemas.microsoft.com/office/powerpoint/2010/main" val="208060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9CD7B03-8AED-F10B-1532-B1D5C8BA2F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09800" y="939271"/>
            <a:ext cx="7772400" cy="5487458"/>
          </a:xfrm>
          <a:prstGeom prst="rect">
            <a:avLst/>
          </a:prstGeom>
        </p:spPr>
      </p:pic>
      <p:sp>
        <p:nvSpPr>
          <p:cNvPr id="5" name="Titolo 1">
            <a:extLst>
              <a:ext uri="{FF2B5EF4-FFF2-40B4-BE49-F238E27FC236}">
                <a16:creationId xmlns:a16="http://schemas.microsoft.com/office/drawing/2014/main" id="{0B309EDB-C7DE-D6AC-5AE4-21EA9123250C}"/>
              </a:ext>
            </a:extLst>
          </p:cNvPr>
          <p:cNvSpPr txBox="1">
            <a:spLocks/>
          </p:cNvSpPr>
          <p:nvPr/>
        </p:nvSpPr>
        <p:spPr>
          <a:xfrm>
            <a:off x="201522" y="182879"/>
            <a:ext cx="10980828" cy="1394859"/>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dirty="0"/>
              <a:t>GRINTA Block </a:t>
            </a:r>
            <a:r>
              <a:rPr lang="it-IT" sz="4800" dirty="0" err="1"/>
              <a:t>diagram</a:t>
            </a:r>
            <a:endParaRPr lang="it-IT" sz="4800" dirty="0"/>
          </a:p>
        </p:txBody>
      </p:sp>
      <p:pic>
        <p:nvPicPr>
          <p:cNvPr id="2" name="Immagine 1">
            <a:extLst>
              <a:ext uri="{FF2B5EF4-FFF2-40B4-BE49-F238E27FC236}">
                <a16:creationId xmlns:a16="http://schemas.microsoft.com/office/drawing/2014/main" id="{D0320CAB-19D4-A407-458E-F6772E0A3B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1400" y="5593275"/>
            <a:ext cx="1673297" cy="871377"/>
          </a:xfrm>
          <a:prstGeom prst="rect">
            <a:avLst/>
          </a:prstGeom>
        </p:spPr>
      </p:pic>
    </p:spTree>
    <p:extLst>
      <p:ext uri="{BB962C8B-B14F-4D97-AF65-F5344CB8AC3E}">
        <p14:creationId xmlns:p14="http://schemas.microsoft.com/office/powerpoint/2010/main" val="2504749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684B72F8-495C-8CC3-CA44-2D7F86183A9F}"/>
              </a:ext>
            </a:extLst>
          </p:cNvPr>
          <p:cNvSpPr txBox="1">
            <a:spLocks/>
          </p:cNvSpPr>
          <p:nvPr/>
        </p:nvSpPr>
        <p:spPr>
          <a:xfrm>
            <a:off x="201522" y="182879"/>
            <a:ext cx="10980828" cy="1394859"/>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dirty="0"/>
              <a:t>GRINTA performance </a:t>
            </a:r>
            <a:r>
              <a:rPr lang="it-IT" sz="4800" dirty="0" err="1"/>
              <a:t>summary</a:t>
            </a:r>
            <a:endParaRPr lang="it-IT" sz="4800" dirty="0"/>
          </a:p>
        </p:txBody>
      </p:sp>
      <p:pic>
        <p:nvPicPr>
          <p:cNvPr id="3" name="Immagine 2" descr="Immagine che contiene tavolo&#10;&#10;Descrizione generata automaticamente">
            <a:extLst>
              <a:ext uri="{FF2B5EF4-FFF2-40B4-BE49-F238E27FC236}">
                <a16:creationId xmlns:a16="http://schemas.microsoft.com/office/drawing/2014/main" id="{3A19DBBE-9FC9-C359-DAB1-5FAC2C6938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9408" y="1827034"/>
            <a:ext cx="5664577" cy="3665314"/>
          </a:xfrm>
          <a:prstGeom prst="rect">
            <a:avLst/>
          </a:prstGeom>
        </p:spPr>
      </p:pic>
      <p:grpSp>
        <p:nvGrpSpPr>
          <p:cNvPr id="19" name="Gruppo 18">
            <a:extLst>
              <a:ext uri="{FF2B5EF4-FFF2-40B4-BE49-F238E27FC236}">
                <a16:creationId xmlns:a16="http://schemas.microsoft.com/office/drawing/2014/main" id="{67556670-01D8-B4BF-96AB-C0428BE59528}"/>
              </a:ext>
            </a:extLst>
          </p:cNvPr>
          <p:cNvGrpSpPr/>
          <p:nvPr/>
        </p:nvGrpSpPr>
        <p:grpSpPr>
          <a:xfrm>
            <a:off x="6100903" y="1827034"/>
            <a:ext cx="5522384" cy="3690294"/>
            <a:chOff x="1259183" y="2098116"/>
            <a:chExt cx="5522384" cy="3690294"/>
          </a:xfrm>
        </p:grpSpPr>
        <p:sp>
          <p:nvSpPr>
            <p:cNvPr id="6" name="Rettangolo 5">
              <a:extLst>
                <a:ext uri="{FF2B5EF4-FFF2-40B4-BE49-F238E27FC236}">
                  <a16:creationId xmlns:a16="http://schemas.microsoft.com/office/drawing/2014/main" id="{581595CF-D0EF-79B6-202E-AD05609CCF76}"/>
                </a:ext>
              </a:extLst>
            </p:cNvPr>
            <p:cNvSpPr/>
            <p:nvPr/>
          </p:nvSpPr>
          <p:spPr>
            <a:xfrm>
              <a:off x="1259183" y="2098116"/>
              <a:ext cx="5522384" cy="369029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5A1197F4-2196-DCE5-6BE5-D4E51AB8110D}"/>
                </a:ext>
              </a:extLst>
            </p:cNvPr>
            <p:cNvSpPr txBox="1"/>
            <p:nvPr/>
          </p:nvSpPr>
          <p:spPr>
            <a:xfrm>
              <a:off x="4082854" y="5302089"/>
              <a:ext cx="905056" cy="369332"/>
            </a:xfrm>
            <a:prstGeom prst="rect">
              <a:avLst/>
            </a:prstGeom>
            <a:noFill/>
          </p:spPr>
          <p:txBody>
            <a:bodyPr wrap="none" rtlCol="0">
              <a:spAutoFit/>
            </a:bodyPr>
            <a:lstStyle/>
            <a:p>
              <a:r>
                <a:rPr lang="it-IT" dirty="0">
                  <a:solidFill>
                    <a:schemeClr val="bg1"/>
                  </a:solidFill>
                </a:rPr>
                <a:t>E (</a:t>
              </a:r>
              <a:r>
                <a:rPr lang="it-IT" dirty="0" err="1">
                  <a:solidFill>
                    <a:schemeClr val="bg1"/>
                  </a:solidFill>
                </a:rPr>
                <a:t>keV</a:t>
              </a:r>
              <a:r>
                <a:rPr lang="it-IT" dirty="0">
                  <a:solidFill>
                    <a:schemeClr val="bg1"/>
                  </a:solidFill>
                </a:rPr>
                <a:t>)</a:t>
              </a:r>
            </a:p>
          </p:txBody>
        </p:sp>
        <p:sp>
          <p:nvSpPr>
            <p:cNvPr id="18" name="CasellaDiTesto 17">
              <a:extLst>
                <a:ext uri="{FF2B5EF4-FFF2-40B4-BE49-F238E27FC236}">
                  <a16:creationId xmlns:a16="http://schemas.microsoft.com/office/drawing/2014/main" id="{7E121549-1E7B-1066-9B62-13FF0A4D8EAE}"/>
                </a:ext>
              </a:extLst>
            </p:cNvPr>
            <p:cNvSpPr txBox="1"/>
            <p:nvPr/>
          </p:nvSpPr>
          <p:spPr>
            <a:xfrm rot="16200000">
              <a:off x="1090243" y="3758597"/>
              <a:ext cx="946734" cy="369332"/>
            </a:xfrm>
            <a:prstGeom prst="rect">
              <a:avLst/>
            </a:prstGeom>
            <a:noFill/>
          </p:spPr>
          <p:txBody>
            <a:bodyPr wrap="none" rtlCol="0">
              <a:spAutoFit/>
            </a:bodyPr>
            <a:lstStyle/>
            <a:p>
              <a:r>
                <a:rPr lang="it-IT" dirty="0">
                  <a:solidFill>
                    <a:schemeClr val="bg1"/>
                  </a:solidFill>
                </a:rPr>
                <a:t>A (cm</a:t>
              </a:r>
              <a:r>
                <a:rPr lang="it-IT" baseline="30000" dirty="0">
                  <a:solidFill>
                    <a:schemeClr val="bg1"/>
                  </a:solidFill>
                </a:rPr>
                <a:t>2</a:t>
              </a:r>
              <a:r>
                <a:rPr lang="it-IT" dirty="0">
                  <a:solidFill>
                    <a:schemeClr val="bg1"/>
                  </a:solidFill>
                </a:rPr>
                <a:t>)</a:t>
              </a:r>
            </a:p>
          </p:txBody>
        </p:sp>
      </p:grpSp>
      <p:pic>
        <p:nvPicPr>
          <p:cNvPr id="5" name="Immagine 4">
            <a:extLst>
              <a:ext uri="{FF2B5EF4-FFF2-40B4-BE49-F238E27FC236}">
                <a16:creationId xmlns:a16="http://schemas.microsoft.com/office/drawing/2014/main" id="{B6220123-D2FB-569C-6CC6-4BA5090858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01913" y="2185060"/>
            <a:ext cx="4994457" cy="2893085"/>
          </a:xfrm>
          <a:prstGeom prst="rect">
            <a:avLst/>
          </a:prstGeom>
        </p:spPr>
      </p:pic>
      <p:sp>
        <p:nvSpPr>
          <p:cNvPr id="8" name="CasellaDiTesto 7">
            <a:extLst>
              <a:ext uri="{FF2B5EF4-FFF2-40B4-BE49-F238E27FC236}">
                <a16:creationId xmlns:a16="http://schemas.microsoft.com/office/drawing/2014/main" id="{A0BA8739-EC42-CCD6-44D9-A6E49FEE0C81}"/>
              </a:ext>
            </a:extLst>
          </p:cNvPr>
          <p:cNvSpPr txBox="1"/>
          <p:nvPr/>
        </p:nvSpPr>
        <p:spPr>
          <a:xfrm>
            <a:off x="7676033" y="1299364"/>
            <a:ext cx="2372124" cy="523220"/>
          </a:xfrm>
          <a:prstGeom prst="rect">
            <a:avLst/>
          </a:prstGeom>
          <a:noFill/>
        </p:spPr>
        <p:txBody>
          <a:bodyPr wrap="none" rtlCol="0">
            <a:spAutoFit/>
          </a:bodyPr>
          <a:lstStyle/>
          <a:p>
            <a:r>
              <a:rPr lang="it-IT" sz="2800" dirty="0" err="1">
                <a:solidFill>
                  <a:schemeClr val="accent2">
                    <a:lumMod val="60000"/>
                    <a:lumOff val="40000"/>
                  </a:schemeClr>
                </a:solidFill>
              </a:rPr>
              <a:t>Effective</a:t>
            </a:r>
            <a:r>
              <a:rPr lang="it-IT" sz="2800" dirty="0">
                <a:solidFill>
                  <a:schemeClr val="accent2">
                    <a:lumMod val="60000"/>
                    <a:lumOff val="40000"/>
                  </a:schemeClr>
                </a:solidFill>
              </a:rPr>
              <a:t> area</a:t>
            </a:r>
          </a:p>
        </p:txBody>
      </p:sp>
      <p:sp>
        <p:nvSpPr>
          <p:cNvPr id="21" name="CasellaDiTesto 20">
            <a:extLst>
              <a:ext uri="{FF2B5EF4-FFF2-40B4-BE49-F238E27FC236}">
                <a16:creationId xmlns:a16="http://schemas.microsoft.com/office/drawing/2014/main" id="{976023F1-FE00-065A-6414-14E84FF96109}"/>
              </a:ext>
            </a:extLst>
          </p:cNvPr>
          <p:cNvSpPr txBox="1"/>
          <p:nvPr/>
        </p:nvSpPr>
        <p:spPr>
          <a:xfrm>
            <a:off x="7260116" y="3028100"/>
            <a:ext cx="518091" cy="338554"/>
          </a:xfrm>
          <a:prstGeom prst="rect">
            <a:avLst/>
          </a:prstGeom>
          <a:noFill/>
        </p:spPr>
        <p:txBody>
          <a:bodyPr wrap="none" rtlCol="0">
            <a:spAutoFit/>
          </a:bodyPr>
          <a:lstStyle/>
          <a:p>
            <a:r>
              <a:rPr lang="it-IT" sz="1600" dirty="0">
                <a:solidFill>
                  <a:srgbClr val="FF0000"/>
                </a:solidFill>
              </a:rPr>
              <a:t>HXI</a:t>
            </a:r>
          </a:p>
        </p:txBody>
      </p:sp>
      <p:sp>
        <p:nvSpPr>
          <p:cNvPr id="20" name="CasellaDiTesto 19">
            <a:extLst>
              <a:ext uri="{FF2B5EF4-FFF2-40B4-BE49-F238E27FC236}">
                <a16:creationId xmlns:a16="http://schemas.microsoft.com/office/drawing/2014/main" id="{915F8913-FC92-80DF-4A1D-786C86BD2849}"/>
              </a:ext>
            </a:extLst>
          </p:cNvPr>
          <p:cNvSpPr txBox="1"/>
          <p:nvPr/>
        </p:nvSpPr>
        <p:spPr>
          <a:xfrm>
            <a:off x="9829630" y="2689546"/>
            <a:ext cx="579005" cy="338554"/>
          </a:xfrm>
          <a:prstGeom prst="rect">
            <a:avLst/>
          </a:prstGeom>
          <a:noFill/>
        </p:spPr>
        <p:txBody>
          <a:bodyPr wrap="none" rtlCol="0">
            <a:spAutoFit/>
          </a:bodyPr>
          <a:lstStyle/>
          <a:p>
            <a:r>
              <a:rPr lang="it-IT" sz="1600" dirty="0">
                <a:solidFill>
                  <a:schemeClr val="bg1"/>
                </a:solidFill>
              </a:rPr>
              <a:t>TED</a:t>
            </a:r>
          </a:p>
        </p:txBody>
      </p:sp>
      <p:sp>
        <p:nvSpPr>
          <p:cNvPr id="12" name="CasellaDiTesto 11">
            <a:extLst>
              <a:ext uri="{FF2B5EF4-FFF2-40B4-BE49-F238E27FC236}">
                <a16:creationId xmlns:a16="http://schemas.microsoft.com/office/drawing/2014/main" id="{1A254016-AAB2-A08D-5138-A43F114C9029}"/>
              </a:ext>
            </a:extLst>
          </p:cNvPr>
          <p:cNvSpPr txBox="1"/>
          <p:nvPr/>
        </p:nvSpPr>
        <p:spPr>
          <a:xfrm>
            <a:off x="6096000" y="5593275"/>
            <a:ext cx="5165132" cy="369332"/>
          </a:xfrm>
          <a:prstGeom prst="rect">
            <a:avLst/>
          </a:prstGeom>
          <a:noFill/>
        </p:spPr>
        <p:txBody>
          <a:bodyPr wrap="none" rtlCol="0">
            <a:spAutoFit/>
          </a:bodyPr>
          <a:lstStyle/>
          <a:p>
            <a:r>
              <a:rPr lang="it-IT" dirty="0" err="1"/>
              <a:t>Effective</a:t>
            </a:r>
            <a:r>
              <a:rPr lang="it-IT" dirty="0"/>
              <a:t> </a:t>
            </a:r>
            <a:r>
              <a:rPr lang="it-IT" dirty="0" err="1"/>
              <a:t>areas</a:t>
            </a:r>
            <a:r>
              <a:rPr lang="it-IT" dirty="0"/>
              <a:t> of HXI (on </a:t>
            </a:r>
            <a:r>
              <a:rPr lang="it-IT" dirty="0" err="1"/>
              <a:t>axis</a:t>
            </a:r>
            <a:r>
              <a:rPr lang="it-IT" dirty="0"/>
              <a:t>) and TED (30deg)</a:t>
            </a:r>
          </a:p>
        </p:txBody>
      </p:sp>
      <p:pic>
        <p:nvPicPr>
          <p:cNvPr id="2" name="Immagine 1">
            <a:extLst>
              <a:ext uri="{FF2B5EF4-FFF2-40B4-BE49-F238E27FC236}">
                <a16:creationId xmlns:a16="http://schemas.microsoft.com/office/drawing/2014/main" id="{ADC8B0B6-B08A-1B4C-6E52-BC2AF36E80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1400" y="5593275"/>
            <a:ext cx="1673297" cy="871377"/>
          </a:xfrm>
          <a:prstGeom prst="rect">
            <a:avLst/>
          </a:prstGeom>
        </p:spPr>
      </p:pic>
    </p:spTree>
    <p:extLst>
      <p:ext uri="{BB962C8B-B14F-4D97-AF65-F5344CB8AC3E}">
        <p14:creationId xmlns:p14="http://schemas.microsoft.com/office/powerpoint/2010/main" val="1463946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a:extLst>
              <a:ext uri="{FF2B5EF4-FFF2-40B4-BE49-F238E27FC236}">
                <a16:creationId xmlns:a16="http://schemas.microsoft.com/office/drawing/2014/main" id="{7C525C99-3D92-55C9-1F0D-A7C1F6C2FF9D}"/>
              </a:ext>
            </a:extLst>
          </p:cNvPr>
          <p:cNvSpPr txBox="1">
            <a:spLocks/>
          </p:cNvSpPr>
          <p:nvPr/>
        </p:nvSpPr>
        <p:spPr>
          <a:xfrm>
            <a:off x="201522" y="182879"/>
            <a:ext cx="10980828" cy="1394859"/>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dirty="0"/>
              <a:t>TED </a:t>
            </a:r>
            <a:r>
              <a:rPr lang="it-IT" sz="4800" dirty="0" err="1"/>
              <a:t>sky</a:t>
            </a:r>
            <a:r>
              <a:rPr lang="it-IT" sz="4800" dirty="0"/>
              <a:t> monitoring</a:t>
            </a:r>
          </a:p>
        </p:txBody>
      </p:sp>
      <p:grpSp>
        <p:nvGrpSpPr>
          <p:cNvPr id="13" name="Gruppo 12">
            <a:extLst>
              <a:ext uri="{FF2B5EF4-FFF2-40B4-BE49-F238E27FC236}">
                <a16:creationId xmlns:a16="http://schemas.microsoft.com/office/drawing/2014/main" id="{DDD33BC2-C3C2-93C0-C85C-3D5FA871EAB2}"/>
              </a:ext>
            </a:extLst>
          </p:cNvPr>
          <p:cNvGrpSpPr/>
          <p:nvPr/>
        </p:nvGrpSpPr>
        <p:grpSpPr>
          <a:xfrm>
            <a:off x="667865" y="810184"/>
            <a:ext cx="10673957" cy="5769290"/>
            <a:chOff x="394732" y="718566"/>
            <a:chExt cx="10673957" cy="5769290"/>
          </a:xfrm>
        </p:grpSpPr>
        <p:grpSp>
          <p:nvGrpSpPr>
            <p:cNvPr id="2" name="Gruppo 1">
              <a:extLst>
                <a:ext uri="{FF2B5EF4-FFF2-40B4-BE49-F238E27FC236}">
                  <a16:creationId xmlns:a16="http://schemas.microsoft.com/office/drawing/2014/main" id="{627CA50A-5931-C7F2-C905-F8934DE9BC79}"/>
                </a:ext>
              </a:extLst>
            </p:cNvPr>
            <p:cNvGrpSpPr/>
            <p:nvPr/>
          </p:nvGrpSpPr>
          <p:grpSpPr>
            <a:xfrm>
              <a:off x="394732" y="718566"/>
              <a:ext cx="9993452" cy="5399958"/>
              <a:chOff x="356200" y="3820433"/>
              <a:chExt cx="9993452" cy="5399958"/>
            </a:xfrm>
          </p:grpSpPr>
          <p:pic>
            <p:nvPicPr>
              <p:cNvPr id="5" name="Immagine 4">
                <a:extLst>
                  <a:ext uri="{FF2B5EF4-FFF2-40B4-BE49-F238E27FC236}">
                    <a16:creationId xmlns:a16="http://schemas.microsoft.com/office/drawing/2014/main" id="{BEB4A8E1-27C3-E4D0-BC56-3E64C0D2852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57468" y="3820433"/>
                <a:ext cx="4292184" cy="4697819"/>
              </a:xfrm>
              <a:prstGeom prst="rect">
                <a:avLst/>
              </a:prstGeom>
            </p:spPr>
          </p:pic>
          <p:pic>
            <p:nvPicPr>
              <p:cNvPr id="6" name="Immagine 5">
                <a:extLst>
                  <a:ext uri="{FF2B5EF4-FFF2-40B4-BE49-F238E27FC236}">
                    <a16:creationId xmlns:a16="http://schemas.microsoft.com/office/drawing/2014/main" id="{C39CEC07-9C8E-0CAE-92B4-A9BB912014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86159" y="6274081"/>
                <a:ext cx="3371120" cy="2946310"/>
              </a:xfrm>
              <a:prstGeom prst="rect">
                <a:avLst/>
              </a:prstGeom>
            </p:spPr>
          </p:pic>
          <p:pic>
            <p:nvPicPr>
              <p:cNvPr id="7" name="Immagine 6">
                <a:extLst>
                  <a:ext uri="{FF2B5EF4-FFF2-40B4-BE49-F238E27FC236}">
                    <a16:creationId xmlns:a16="http://schemas.microsoft.com/office/drawing/2014/main" id="{D4A86AC7-5C41-9012-82C6-3D70948BCD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6200" y="4188328"/>
                <a:ext cx="4991852" cy="1990107"/>
              </a:xfrm>
              <a:prstGeom prst="rect">
                <a:avLst/>
              </a:prstGeom>
            </p:spPr>
          </p:pic>
        </p:grpSp>
        <p:sp>
          <p:nvSpPr>
            <p:cNvPr id="3" name="CasellaDiTesto 2">
              <a:extLst>
                <a:ext uri="{FF2B5EF4-FFF2-40B4-BE49-F238E27FC236}">
                  <a16:creationId xmlns:a16="http://schemas.microsoft.com/office/drawing/2014/main" id="{52DBF719-A58C-E605-C17F-B2343BB6F6AC}"/>
                </a:ext>
              </a:extLst>
            </p:cNvPr>
            <p:cNvSpPr txBox="1"/>
            <p:nvPr/>
          </p:nvSpPr>
          <p:spPr>
            <a:xfrm>
              <a:off x="5962932" y="5470417"/>
              <a:ext cx="5105757" cy="369332"/>
            </a:xfrm>
            <a:prstGeom prst="rect">
              <a:avLst/>
            </a:prstGeom>
            <a:noFill/>
          </p:spPr>
          <p:txBody>
            <a:bodyPr wrap="none" rtlCol="0">
              <a:spAutoFit/>
            </a:bodyPr>
            <a:lstStyle/>
            <a:p>
              <a:r>
                <a:rPr lang="it-IT" dirty="0" err="1"/>
                <a:t>Projected</a:t>
              </a:r>
              <a:r>
                <a:rPr lang="it-IT" dirty="0"/>
                <a:t> area </a:t>
              </a:r>
              <a:r>
                <a:rPr lang="it-IT" dirty="0" err="1"/>
                <a:t>as</a:t>
              </a:r>
              <a:r>
                <a:rPr lang="it-IT" dirty="0"/>
                <a:t>  a </a:t>
              </a:r>
              <a:r>
                <a:rPr lang="it-IT" dirty="0" err="1"/>
                <a:t>function</a:t>
              </a:r>
              <a:r>
                <a:rPr lang="it-IT" dirty="0"/>
                <a:t> of </a:t>
              </a:r>
              <a:r>
                <a:rPr lang="it-IT" dirty="0" err="1"/>
                <a:t>arrival</a:t>
              </a:r>
              <a:r>
                <a:rPr lang="it-IT" dirty="0"/>
                <a:t> </a:t>
              </a:r>
              <a:r>
                <a:rPr lang="it-IT" dirty="0" err="1"/>
                <a:t>direction</a:t>
              </a:r>
              <a:endParaRPr lang="it-IT" dirty="0"/>
            </a:p>
          </p:txBody>
        </p:sp>
        <p:sp>
          <p:nvSpPr>
            <p:cNvPr id="9" name="CasellaDiTesto 8">
              <a:extLst>
                <a:ext uri="{FF2B5EF4-FFF2-40B4-BE49-F238E27FC236}">
                  <a16:creationId xmlns:a16="http://schemas.microsoft.com/office/drawing/2014/main" id="{067B4ACE-572C-3334-D8A6-4430F6A09FBF}"/>
                </a:ext>
              </a:extLst>
            </p:cNvPr>
            <p:cNvSpPr txBox="1"/>
            <p:nvPr/>
          </p:nvSpPr>
          <p:spPr>
            <a:xfrm>
              <a:off x="4086378" y="6118524"/>
              <a:ext cx="4388574" cy="369332"/>
            </a:xfrm>
            <a:prstGeom prst="rect">
              <a:avLst/>
            </a:prstGeom>
            <a:noFill/>
          </p:spPr>
          <p:txBody>
            <a:bodyPr wrap="none" rtlCol="0">
              <a:spAutoFit/>
            </a:bodyPr>
            <a:lstStyle/>
            <a:p>
              <a:r>
                <a:rPr lang="it-IT" dirty="0"/>
                <a:t>TED </a:t>
              </a:r>
              <a:r>
                <a:rPr lang="it-IT" dirty="0" err="1"/>
                <a:t>sensitivity</a:t>
              </a:r>
              <a:r>
                <a:rPr lang="it-IT" dirty="0"/>
                <a:t> </a:t>
              </a:r>
              <a:r>
                <a:rPr lang="it-IT" dirty="0" err="1"/>
                <a:t>compared</a:t>
              </a:r>
              <a:r>
                <a:rPr lang="it-IT" dirty="0"/>
                <a:t> to Fermi/GBM</a:t>
              </a:r>
            </a:p>
          </p:txBody>
        </p:sp>
        <p:sp>
          <p:nvSpPr>
            <p:cNvPr id="10" name="Rettangolo 9">
              <a:extLst>
                <a:ext uri="{FF2B5EF4-FFF2-40B4-BE49-F238E27FC236}">
                  <a16:creationId xmlns:a16="http://schemas.microsoft.com/office/drawing/2014/main" id="{5ECDBAC0-582D-C4BF-09D0-D88454CABF1B}"/>
                </a:ext>
              </a:extLst>
            </p:cNvPr>
            <p:cNvSpPr/>
            <p:nvPr/>
          </p:nvSpPr>
          <p:spPr>
            <a:xfrm rot="16200000">
              <a:off x="5673358" y="3049338"/>
              <a:ext cx="1094291" cy="2020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D441F77E-7FA7-79DC-9C63-9CD3EAB0A5D7}"/>
                </a:ext>
              </a:extLst>
            </p:cNvPr>
            <p:cNvSpPr/>
            <p:nvPr/>
          </p:nvSpPr>
          <p:spPr>
            <a:xfrm>
              <a:off x="7655366" y="5096656"/>
              <a:ext cx="1263782" cy="2494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a:extLst>
                <a:ext uri="{FF2B5EF4-FFF2-40B4-BE49-F238E27FC236}">
                  <a16:creationId xmlns:a16="http://schemas.microsoft.com/office/drawing/2014/main" id="{4C72D604-91F8-BFD0-32BA-9BE390D0BE12}"/>
                </a:ext>
              </a:extLst>
            </p:cNvPr>
            <p:cNvSpPr txBox="1"/>
            <p:nvPr/>
          </p:nvSpPr>
          <p:spPr>
            <a:xfrm>
              <a:off x="8021558" y="5077831"/>
              <a:ext cx="772071" cy="338554"/>
            </a:xfrm>
            <a:prstGeom prst="rect">
              <a:avLst/>
            </a:prstGeom>
            <a:solidFill>
              <a:schemeClr val="tx1"/>
            </a:solidFill>
          </p:spPr>
          <p:txBody>
            <a:bodyPr wrap="none" rtlCol="0">
              <a:spAutoFit/>
            </a:bodyPr>
            <a:lstStyle/>
            <a:p>
              <a:r>
                <a:rPr lang="it-IT" sz="1600" dirty="0">
                  <a:solidFill>
                    <a:schemeClr val="bg1"/>
                  </a:solidFill>
                </a:rPr>
                <a:t>Zenith</a:t>
              </a:r>
            </a:p>
          </p:txBody>
        </p:sp>
        <p:sp>
          <p:nvSpPr>
            <p:cNvPr id="4" name="CasellaDiTesto 3">
              <a:extLst>
                <a:ext uri="{FF2B5EF4-FFF2-40B4-BE49-F238E27FC236}">
                  <a16:creationId xmlns:a16="http://schemas.microsoft.com/office/drawing/2014/main" id="{94C4B947-2C9F-0B51-4E02-01A50352DE42}"/>
                </a:ext>
              </a:extLst>
            </p:cNvPr>
            <p:cNvSpPr txBox="1"/>
            <p:nvPr/>
          </p:nvSpPr>
          <p:spPr>
            <a:xfrm rot="16200000">
              <a:off x="5802009" y="3007914"/>
              <a:ext cx="957313" cy="338554"/>
            </a:xfrm>
            <a:prstGeom prst="rect">
              <a:avLst/>
            </a:prstGeom>
            <a:solidFill>
              <a:schemeClr val="tx1"/>
            </a:solidFill>
          </p:spPr>
          <p:txBody>
            <a:bodyPr wrap="none" rtlCol="0">
              <a:spAutoFit/>
            </a:bodyPr>
            <a:lstStyle/>
            <a:p>
              <a:r>
                <a:rPr lang="it-IT" sz="1600" dirty="0" err="1">
                  <a:solidFill>
                    <a:schemeClr val="bg1"/>
                  </a:solidFill>
                </a:rPr>
                <a:t>Azimuth</a:t>
              </a:r>
              <a:endParaRPr lang="it-IT" sz="1600" dirty="0">
                <a:solidFill>
                  <a:schemeClr val="bg1"/>
                </a:solidFill>
              </a:endParaRPr>
            </a:p>
          </p:txBody>
        </p:sp>
      </p:grpSp>
      <p:pic>
        <p:nvPicPr>
          <p:cNvPr id="14" name="Immagine 13">
            <a:extLst>
              <a:ext uri="{FF2B5EF4-FFF2-40B4-BE49-F238E27FC236}">
                <a16:creationId xmlns:a16="http://schemas.microsoft.com/office/drawing/2014/main" id="{AC8FAC66-7E9A-06A1-2B18-AD6D5EF288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1400" y="5593275"/>
            <a:ext cx="1673297" cy="871377"/>
          </a:xfrm>
          <a:prstGeom prst="rect">
            <a:avLst/>
          </a:prstGeom>
        </p:spPr>
      </p:pic>
    </p:spTree>
    <p:extLst>
      <p:ext uri="{BB962C8B-B14F-4D97-AF65-F5344CB8AC3E}">
        <p14:creationId xmlns:p14="http://schemas.microsoft.com/office/powerpoint/2010/main" val="1908699241"/>
      </p:ext>
    </p:extLst>
  </p:cSld>
  <p:clrMapOvr>
    <a:masterClrMapping/>
  </p:clrMapOvr>
</p:sld>
</file>

<file path=ppt/theme/theme1.xml><?xml version="1.0" encoding="utf-8"?>
<a:theme xmlns:a="http://schemas.openxmlformats.org/drawingml/2006/main" name="GlowVTI">
  <a:themeElements>
    <a:clrScheme name="AnalogousFromDarkSeed_2SEEDS">
      <a:dk1>
        <a:srgbClr val="000000"/>
      </a:dk1>
      <a:lt1>
        <a:srgbClr val="FFFFFF"/>
      </a:lt1>
      <a:dk2>
        <a:srgbClr val="1B2830"/>
      </a:dk2>
      <a:lt2>
        <a:srgbClr val="F3F2F0"/>
      </a:lt2>
      <a:accent1>
        <a:srgbClr val="1774D5"/>
      </a:accent1>
      <a:accent2>
        <a:srgbClr val="23B4C3"/>
      </a:accent2>
      <a:accent3>
        <a:srgbClr val="2D3BE7"/>
      </a:accent3>
      <a:accent4>
        <a:srgbClr val="D51739"/>
      </a:accent4>
      <a:accent5>
        <a:srgbClr val="E75629"/>
      </a:accent5>
      <a:accent6>
        <a:srgbClr val="D59317"/>
      </a:accent6>
      <a:hlink>
        <a:srgbClr val="BF3FBE"/>
      </a:hlink>
      <a:folHlink>
        <a:srgbClr val="7F7F7F"/>
      </a:folHlink>
    </a:clrScheme>
    <a:fontScheme name="Blur">
      <a:majorFont>
        <a:latin typeface="Bell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lowVTI" id="{D5B5AA20-F6D3-43B8-AF6B-ECAF69256418}" vid="{93025AB5-1D44-4CD3-9BC3-729F6E11E040}"/>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29836</TotalTime>
  <Words>1720</Words>
  <Application>Microsoft Macintosh PowerPoint</Application>
  <PresentationFormat>Widescreen</PresentationFormat>
  <Paragraphs>183</Paragraphs>
  <Slides>30</Slides>
  <Notes>5</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30</vt:i4>
      </vt:variant>
    </vt:vector>
  </HeadingPairs>
  <TitlesOfParts>
    <vt:vector size="37" baseType="lpstr">
      <vt:lpstr>Arial</vt:lpstr>
      <vt:lpstr>Avenir Next LT Pro</vt:lpstr>
      <vt:lpstr>Bell MT</vt:lpstr>
      <vt:lpstr>Big Caslon Medium</vt:lpstr>
      <vt:lpstr>Calibri</vt:lpstr>
      <vt:lpstr>Times New Roman</vt:lpstr>
      <vt:lpstr>GlowVTI</vt:lpstr>
      <vt:lpstr>Presentazione standard di PowerPoint</vt:lpstr>
      <vt:lpstr>The Consortium</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Orbit evolution</vt:lpstr>
      <vt:lpstr>Presentazione standard di PowerPoint</vt:lpstr>
      <vt:lpstr>Presentazione standard di PowerPoint</vt:lpstr>
      <vt:lpstr>Scenarios for SGRB detection, post-O5 </vt:lpstr>
      <vt:lpstr>Presentazione standard di PowerPoint</vt:lpstr>
      <vt:lpstr>GRINTA contribution to GRB science in the GWs era</vt:lpstr>
      <vt:lpstr>GRINTA contribution to GRB science in the GWs era</vt:lpstr>
      <vt:lpstr>What GRINTA can do jointly with other facilities</vt:lpstr>
      <vt:lpstr>Summary</vt:lpstr>
      <vt:lpstr>Prospects</vt:lpstr>
      <vt:lpstr>Presentazione standard di PowerPoint</vt:lpstr>
      <vt:lpstr>HXI shielding concept</vt:lpstr>
      <vt:lpstr>Ground coverage time</vt:lpstr>
      <vt:lpstr>Presentazione standard di PowerPoint</vt:lpstr>
      <vt:lpstr>Presentazione standard di PowerPoint</vt:lpstr>
      <vt:lpstr>Motivation for joint GW/EM observations</vt:lpstr>
      <vt:lpstr>Presentazione standard di PowerPoint</vt:lpstr>
      <vt:lpstr>SiPM performance vs irradiation/aging</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GRASS-2</dc:title>
  <dc:creator>Lorenzo Natalucci</dc:creator>
  <cp:lastModifiedBy>Lorenzo Natalucci</cp:lastModifiedBy>
  <cp:revision>109</cp:revision>
  <cp:lastPrinted>2022-10-21T10:28:58Z</cp:lastPrinted>
  <dcterms:created xsi:type="dcterms:W3CDTF">2021-11-18T18:12:45Z</dcterms:created>
  <dcterms:modified xsi:type="dcterms:W3CDTF">2022-11-15T12:59:16Z</dcterms:modified>
</cp:coreProperties>
</file>