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8" r:id="rId4"/>
    <p:sldId id="280" r:id="rId5"/>
    <p:sldId id="260" r:id="rId6"/>
    <p:sldId id="276" r:id="rId7"/>
    <p:sldId id="258" r:id="rId8"/>
    <p:sldId id="275" r:id="rId9"/>
    <p:sldId id="261" r:id="rId10"/>
    <p:sldId id="270" r:id="rId11"/>
    <p:sldId id="284" r:id="rId12"/>
    <p:sldId id="285" r:id="rId13"/>
    <p:sldId id="277" r:id="rId14"/>
    <p:sldId id="286" r:id="rId15"/>
    <p:sldId id="278" r:id="rId16"/>
    <p:sldId id="264" r:id="rId17"/>
    <p:sldId id="283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938618-A710-4A37-B0A5-F9EB86F5466A}" v="19" dt="2022-11-15T04:28:45.081"/>
    <p1510:client id="{A38F25BF-4025-41E0-A02D-42523233D2D4}" v="17" dt="2022-11-15T09:24:47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128" autoAdjust="0"/>
  </p:normalViewPr>
  <p:slideViewPr>
    <p:cSldViewPr snapToGrid="0">
      <p:cViewPr varScale="1">
        <p:scale>
          <a:sx n="57" d="100"/>
          <a:sy n="57" d="100"/>
        </p:scale>
        <p:origin x="16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9FEFB5-397B-6410-8E91-85D0D90A4A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ABA721-BA02-4818-EF6A-683BADC789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3F6CC-DD74-4662-BA98-2BE101DBEAF3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3203D2-EAEE-3F5A-912D-D52FBF1F0E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060FA-B1BF-1C1A-11A8-4D45FC5CAF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51AF3-0306-44A1-83DC-10781F4A9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802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F74D2-5C81-4DE9-B656-237F03F3AEBE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11261-9DCA-4B8E-AE13-1E6C325B3A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836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11261-9DCA-4B8E-AE13-1E6C325B3AE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36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Nissanke</a:t>
            </a:r>
            <a:r>
              <a:rPr lang="en-GB" dirty="0"/>
              <a:t> group: focus on MM / EM counterparts in GW astronomy / GW physics.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11261-9DCA-4B8E-AE13-1E6C325B3AE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985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Last ~0.1/2s before merger: tidal ejecta thrown out, dominates, GRB jet is launched soon after; due to its small mass it is ignored</a:t>
            </a:r>
          </a:p>
          <a:p>
            <a:r>
              <a:rPr lang="en-GB" dirty="0"/>
              <a:t>Radioactive decay produces heat, from 1~30 d </a:t>
            </a:r>
            <a:r>
              <a:rPr lang="en-GB" dirty="0" err="1"/>
              <a:t>kilonova</a:t>
            </a:r>
            <a:r>
              <a:rPr lang="en-GB" dirty="0"/>
              <a:t> transient.</a:t>
            </a:r>
          </a:p>
          <a:p>
            <a:r>
              <a:rPr lang="en-GB" dirty="0"/>
              <a:t>Continuing adiabatic expansion</a:t>
            </a:r>
          </a:p>
          <a:p>
            <a:r>
              <a:rPr lang="en-GB" dirty="0"/>
              <a:t>E ~ t^3(gamma-1)</a:t>
            </a:r>
          </a:p>
          <a:p>
            <a:r>
              <a:rPr lang="en-GB" dirty="0" err="1"/>
              <a:t>Kilonova</a:t>
            </a:r>
            <a:r>
              <a:rPr lang="en-GB" dirty="0"/>
              <a:t> energy peaks at ~30d , thus after 1y, ~100x cooling – </a:t>
            </a:r>
            <a:r>
              <a:rPr lang="en-GB" dirty="0" err="1"/>
              <a:t>relativistically</a:t>
            </a:r>
            <a:r>
              <a:rPr lang="en-GB" dirty="0"/>
              <a:t> hot ejecta do not cool necessarily as much? (10x). The internal energy is converted into kinetic energy. Thus reasonable to consider ejecta as completely cold.</a:t>
            </a:r>
          </a:p>
          <a:p>
            <a:r>
              <a:rPr lang="en-GB" dirty="0"/>
              <a:t>Expanding ejecta sweep up ISM into FS. Since the FS has the greatest velocity difference &amp; largest pressure, it has the greatest energy density, and thus dominates in synchrotron emission.</a:t>
            </a:r>
          </a:p>
          <a:p>
            <a:r>
              <a:rPr lang="en-GB" dirty="0"/>
              <a:t>As FS slows, increasingly more ejecta collect in RS, until the RS travels back to the </a:t>
            </a:r>
            <a:r>
              <a:rPr lang="en-GB" dirty="0" err="1"/>
              <a:t>center</a:t>
            </a:r>
            <a:r>
              <a:rPr lang="en-GB" dirty="0"/>
              <a:t>, and the ‘impulsive’ phase ends, going in to a phase of adiabatic expansion. After a short relaxation period, the remnant begins to expand according to the </a:t>
            </a:r>
            <a:r>
              <a:rPr lang="en-GB" dirty="0" err="1"/>
              <a:t>Sedov</a:t>
            </a:r>
            <a:r>
              <a:rPr lang="en-GB" dirty="0"/>
              <a:t>-Taylor solution: R ~ t^2/5</a:t>
            </a:r>
          </a:p>
          <a:p>
            <a:r>
              <a:rPr lang="en-GB" dirty="0"/>
              <a:t>This continues for 100s of years, until pressure becomes comparable to ISM, and remnant is absorbed into surrounding medium.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11261-9DCA-4B8E-AE13-1E6C325B3AE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00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Make a publicly available model f/ afterglow</a:t>
            </a:r>
          </a:p>
          <a:p>
            <a:r>
              <a:rPr lang="en-GB" dirty="0"/>
              <a:t>No straightforward recipe</a:t>
            </a:r>
          </a:p>
          <a:p>
            <a:r>
              <a:rPr lang="en-GB" dirty="0"/>
              <a:t>Had to trawl through literature to figure out synchrotron physics, underlying assumptions, etc.</a:t>
            </a:r>
          </a:p>
          <a:p>
            <a:r>
              <a:rPr lang="en-GB" dirty="0"/>
              <a:t>Realised afterglow models contain many systematic uncertainties, unsure what to do with them.</a:t>
            </a:r>
          </a:p>
          <a:p>
            <a:r>
              <a:rPr lang="en-GB" dirty="0"/>
              <a:t>In particular, </a:t>
            </a:r>
            <a:r>
              <a:rPr lang="en-GB" dirty="0" err="1"/>
              <a:t>blastwave</a:t>
            </a:r>
            <a:r>
              <a:rPr lang="en-GB" dirty="0"/>
              <a:t> evolution prescriptions interesting</a:t>
            </a:r>
          </a:p>
          <a:p>
            <a:r>
              <a:rPr lang="en-GB" dirty="0"/>
              <a:t>Sought to produce 1D simulations to test these. Eventually produced full-scale RT model</a:t>
            </a:r>
          </a:p>
          <a:p>
            <a:r>
              <a:rPr lang="en-GB" dirty="0"/>
              <a:t>Lists energetics of </a:t>
            </a:r>
            <a:r>
              <a:rPr lang="en-GB" dirty="0" err="1"/>
              <a:t>kilonova</a:t>
            </a:r>
            <a:r>
              <a:rPr lang="en-GB" dirty="0"/>
              <a:t>, </a:t>
            </a:r>
            <a:r>
              <a:rPr lang="en-GB" dirty="0" err="1"/>
              <a:t>grb</a:t>
            </a:r>
            <a:r>
              <a:rPr lang="en-GB" dirty="0"/>
              <a:t> and </a:t>
            </a:r>
            <a:r>
              <a:rPr lang="en-GB" dirty="0" err="1"/>
              <a:t>kilonova</a:t>
            </a:r>
            <a:r>
              <a:rPr lang="en-GB" dirty="0"/>
              <a:t> afterglow</a:t>
            </a:r>
          </a:p>
          <a:p>
            <a:r>
              <a:rPr lang="en-GB" dirty="0" err="1"/>
              <a:t>Afterglowpy</a:t>
            </a:r>
            <a:r>
              <a:rPr lang="en-GB" dirty="0"/>
              <a:t>, </a:t>
            </a:r>
            <a:r>
              <a:rPr lang="en-GB" dirty="0" err="1"/>
              <a:t>PyBlastafterglow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11261-9DCA-4B8E-AE13-1E6C325B3AE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644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worries 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11261-9DCA-4B8E-AE13-1E6C325B3AE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306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BHAC – 1D hydrodynamic simulations w/ variable </a:t>
            </a:r>
            <a:r>
              <a:rPr lang="en-GB" dirty="0" err="1"/>
              <a:t>eos</a:t>
            </a:r>
            <a:r>
              <a:rPr lang="en-GB" dirty="0"/>
              <a:t> – takes couple minutes at most</a:t>
            </a:r>
          </a:p>
          <a:p>
            <a:r>
              <a:rPr lang="en-GB" dirty="0"/>
              <a:t>Scale invariance means ISM can be varied with single hydro simulation</a:t>
            </a:r>
          </a:p>
          <a:p>
            <a:r>
              <a:rPr lang="en-GB" dirty="0"/>
              <a:t>Standard synchrotron microphysics with f, p, </a:t>
            </a:r>
            <a:r>
              <a:rPr lang="en-GB" dirty="0" err="1"/>
              <a:t>e_b</a:t>
            </a:r>
            <a:r>
              <a:rPr lang="en-GB" dirty="0"/>
              <a:t>, </a:t>
            </a:r>
            <a:r>
              <a:rPr lang="en-GB" dirty="0" err="1"/>
              <a:t>e_e</a:t>
            </a:r>
            <a:r>
              <a:rPr lang="en-GB" dirty="0"/>
              <a:t> (cooling added later) (</a:t>
            </a:r>
            <a:r>
              <a:rPr lang="en-GB" dirty="0" err="1"/>
              <a:t>Fouka</a:t>
            </a:r>
            <a:r>
              <a:rPr lang="en-GB" dirty="0"/>
              <a:t>)</a:t>
            </a:r>
          </a:p>
          <a:p>
            <a:r>
              <a:rPr lang="en-GB" dirty="0"/>
              <a:t>Observer time &amp; doppler beaming</a:t>
            </a:r>
          </a:p>
          <a:p>
            <a:r>
              <a:rPr lang="en-GB" dirty="0"/>
              <a:t>Gives specific intensity at each impact parameter.</a:t>
            </a:r>
          </a:p>
          <a:p>
            <a:r>
              <a:rPr lang="en-GB" dirty="0"/>
              <a:t>Can give ~few time points / s. -&gt; simulation takes ~1 min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11261-9DCA-4B8E-AE13-1E6C325B3AE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48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1272D-095F-CC63-CC3E-EACB86481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98618-D62D-0E59-22F4-D4900D6AB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41E06-187C-C41E-CBC8-E42155E4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8BBB-C145-4B3E-A064-51886B35309C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AD2A4-A244-C6FE-64A8-9E2BE793C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ADF6B-4892-5A70-21D2-EC444208F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7AA7-759E-4211-89DD-AC7ED714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32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EF17C-02EC-DEDC-5D38-74C4FD5F3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823DD-FBD4-8F52-9847-917829819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900A1-577C-1380-4550-3E443FE8C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8BBB-C145-4B3E-A064-51886B35309C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45706-52FC-78FE-3E3F-5D689DB6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5EF41-D9EF-886C-DDC4-87C869EB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7AA7-759E-4211-89DD-AC7ED714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81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7AAA54-9CCD-75DA-4826-931EE0F4C8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B645E-0197-E112-BBB3-9A9FA09B0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F4955-3325-FCD1-1ED2-F8E0ED388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8BBB-C145-4B3E-A064-51886B35309C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93B17-C075-DFED-E11F-D227FD7D1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9029-FD22-43BD-A3D5-C32AD556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7AA7-759E-4211-89DD-AC7ED714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37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DC2D9-7F0B-9977-5DC2-BAEC7954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6E65D-55A8-C99C-501D-89C968B54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84E94-593A-3557-C830-7F4B7CBBD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8BBB-C145-4B3E-A064-51886B35309C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C9B93-DA39-1CE5-DE2D-534C131F5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6F3DF-6885-7571-F64B-A91ADE68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7AA7-759E-4211-89DD-AC7ED714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59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F5C7-4C19-41E8-F26B-74EB2313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CBCB3-D9C2-FB7F-FA49-F1A2BA8BC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5856D-EA73-9E88-8B6B-52519A477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8BBB-C145-4B3E-A064-51886B35309C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2479D-EC79-DB68-8DC0-454150148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5CFBB-0165-25BF-11A6-60641CD7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7AA7-759E-4211-89DD-AC7ED714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450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0B9EF-E251-442E-C64D-B1753BDC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C21CF-02FE-D8D1-EF59-266FC6C1B5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CAAB5-58B9-7EA9-50E7-1558C5BFC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95FD7-6687-3DA9-FAD9-3008075A3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8BBB-C145-4B3E-A064-51886B35309C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FAD5E-4711-3B27-CEDB-385E82B5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1AE50-7B72-3D1C-BFBC-4250FF78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7AA7-759E-4211-89DD-AC7ED714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3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B3025-8258-BA1F-CF68-2A965F3B6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44DF2-79A6-9578-7B1C-0FDA03656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43C62-8341-63FB-98F8-67362A5F4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49B5A-BAF2-7573-361E-D8978FCD4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CEC374-E14F-564B-6C54-29E58D7919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B9171F-FACC-961F-6E94-AB841C39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8BBB-C145-4B3E-A064-51886B35309C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F92EE2-9049-3AF1-AC41-8727C59B3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128C1A-D816-30A3-0952-C74E53704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7AA7-759E-4211-89DD-AC7ED714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86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3A6-280E-8BCA-2410-BF0A81B07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17754E-4189-6CB3-82A4-1657D205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8BBB-C145-4B3E-A064-51886B35309C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19598-D976-C5B2-9877-0CA420F4D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6AD7B7-E193-4C91-2888-FC6DE2493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7AA7-759E-4211-89DD-AC7ED714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49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0C39D2-CD38-8978-07EE-DDAF6CB72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8BBB-C145-4B3E-A064-51886B35309C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1E3D88-6E9F-6CE7-D4FA-28CE4F54C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A7BFA-FDEE-D5E1-3328-FFA93D28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7AA7-759E-4211-89DD-AC7ED714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27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1F852-408D-DA69-D1F0-16FD6C1B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3EE16-86A2-2ACB-6B7A-09750E71E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DC26A-181F-8645-8713-63C1C7AD6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5B8A8-8C62-BD9E-96C2-93154F49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8BBB-C145-4B3E-A064-51886B35309C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23DFE-AF7E-1D4E-440E-1315B774F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A98E6-1D06-198D-1A91-F7422D80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7AA7-759E-4211-89DD-AC7ED714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68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E940-DC0C-E758-A88F-C2E97AEE2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7960D-D570-DF7F-52D4-525D7CF5B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34051-65C6-8D26-570B-ED98D5B2B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90B31-DCC6-D726-D760-621C574D2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08BBB-C145-4B3E-A064-51886B35309C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C8D4A-A3EC-D4A2-037D-5B5944B1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D6748-B2F2-8F9F-E7FA-51D97E38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7AA7-759E-4211-89DD-AC7ED714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59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0D48AF-4E45-2F03-3E61-51D943D40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4F26A-CFFC-72E3-0FE5-DA4486527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9F3FA-4673-675E-91EA-0B9CB6D61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08BBB-C145-4B3E-A064-51886B35309C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5E484-C0D8-D1BF-8488-6B4681AE7A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BED05-1978-7C01-45EC-66775ADC4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E7AA7-759E-4211-89DD-AC7ED714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68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ethan.van.woerkom@student.uva.nl" TargetMode="External"/><Relationship Id="rId2" Type="http://schemas.openxmlformats.org/officeDocument/2006/relationships/hyperlink" Target="https://github.com/Edekje/tr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73A1B-82D2-07D2-D246-31DF96336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5763"/>
            <a:ext cx="9144000" cy="2890837"/>
          </a:xfrm>
        </p:spPr>
        <p:txBody>
          <a:bodyPr>
            <a:normAutofit/>
          </a:bodyPr>
          <a:lstStyle/>
          <a:p>
            <a:r>
              <a:rPr lang="en-GB" b="1" i="0" dirty="0">
                <a:solidFill>
                  <a:srgbClr val="CB6D04"/>
                </a:solidFill>
                <a:effectLst/>
                <a:latin typeface="Roboto Condensed Medium" panose="020B0604020202020204" pitchFamily="2" charset="0"/>
                <a:ea typeface="Roboto Condensed Medium" panose="020B0604020202020204" pitchFamily="2" charset="0"/>
              </a:rPr>
              <a:t>Teiresias Radiative Transfer:</a:t>
            </a:r>
            <a:br>
              <a:rPr lang="en-GB" b="1" i="0" dirty="0">
                <a:solidFill>
                  <a:srgbClr val="CB6D04"/>
                </a:solidFill>
                <a:effectLst/>
                <a:latin typeface="Roboto Condensed Medium" panose="020B0604020202020204" pitchFamily="2" charset="0"/>
                <a:ea typeface="Roboto Condensed Medium" panose="020B0604020202020204" pitchFamily="2" charset="0"/>
              </a:rPr>
            </a:br>
            <a:r>
              <a:rPr lang="en-GB" sz="3600" i="1" dirty="0">
                <a:solidFill>
                  <a:srgbClr val="CB6D04"/>
                </a:solidFill>
                <a:effectLst/>
                <a:latin typeface="Roboto Medium" panose="020B0604020202020204" pitchFamily="2" charset="0"/>
                <a:ea typeface="Roboto Medium" panose="020B0604020202020204" pitchFamily="2" charset="0"/>
              </a:rPr>
              <a:t>Modelling the </a:t>
            </a:r>
            <a:r>
              <a:rPr lang="en-GB" sz="3600" i="1" dirty="0" err="1">
                <a:solidFill>
                  <a:srgbClr val="CB6D04"/>
                </a:solidFill>
                <a:effectLst/>
                <a:latin typeface="Roboto Medium" panose="020B0604020202020204" pitchFamily="2" charset="0"/>
                <a:ea typeface="Roboto Medium" panose="020B0604020202020204" pitchFamily="2" charset="0"/>
              </a:rPr>
              <a:t>Kilonova</a:t>
            </a:r>
            <a:r>
              <a:rPr lang="en-GB" sz="3600" i="1" dirty="0">
                <a:solidFill>
                  <a:srgbClr val="CB6D04"/>
                </a:solidFill>
                <a:effectLst/>
                <a:latin typeface="Roboto Medium" panose="020B0604020202020204" pitchFamily="2" charset="0"/>
                <a:ea typeface="Roboto Medium" panose="020B0604020202020204" pitchFamily="2" charset="0"/>
              </a:rPr>
              <a:t> Afterglow with Relativistic Hydrodynamics</a:t>
            </a:r>
            <a:endParaRPr lang="en-GB" sz="3600" i="1" dirty="0">
              <a:latin typeface="Roboto Medium" panose="020B0604020202020204" pitchFamily="2" charset="0"/>
              <a:ea typeface="Roboto Medium" panose="020B06040202020202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448F89-78E7-88A0-FE89-4124E84E50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Ethan van Woerkom</a:t>
            </a:r>
          </a:p>
          <a:p>
            <a:r>
              <a:rPr lang="en-GB" i="1" dirty="0"/>
              <a:t>Gravitational and </a:t>
            </a:r>
            <a:r>
              <a:rPr lang="en-GB" i="1" dirty="0" err="1"/>
              <a:t>Astroparticle</a:t>
            </a:r>
            <a:r>
              <a:rPr lang="en-GB" i="1" dirty="0"/>
              <a:t> Physics Institute (GRAPPA),</a:t>
            </a:r>
          </a:p>
          <a:p>
            <a:r>
              <a:rPr lang="en-GB" i="1" dirty="0"/>
              <a:t>API Institute for Astronomy,</a:t>
            </a:r>
          </a:p>
          <a:p>
            <a:r>
              <a:rPr lang="en-GB" i="1" dirty="0"/>
              <a:t>University of Amsterdam</a:t>
            </a: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D09EAA6F-35A4-8226-EE8C-A69C1AF12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45958" r="14270" b="34220"/>
          <a:stretch/>
        </p:blipFill>
        <p:spPr>
          <a:xfrm>
            <a:off x="65595" y="6108701"/>
            <a:ext cx="5878005" cy="749300"/>
          </a:xfrm>
          <a:prstGeom prst="rect">
            <a:avLst/>
          </a:prstGeom>
        </p:spPr>
      </p:pic>
      <p:sp>
        <p:nvSpPr>
          <p:cNvPr id="7" name="AutoShape 2" descr="GRAPPA">
            <a:extLst>
              <a:ext uri="{FF2B5EF4-FFF2-40B4-BE49-F238E27FC236}">
                <a16:creationId xmlns:a16="http://schemas.microsoft.com/office/drawing/2014/main" id="{D224FF3E-D667-58F8-0619-CAA518E64A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6" descr="GRAPPA">
            <a:extLst>
              <a:ext uri="{FF2B5EF4-FFF2-40B4-BE49-F238E27FC236}">
                <a16:creationId xmlns:a16="http://schemas.microsoft.com/office/drawing/2014/main" id="{4276A40D-95C1-B4FC-0BCB-C11E99C9CF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96FABBA-92A0-247D-3740-ED689D11B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85300" y="5937283"/>
            <a:ext cx="2806700" cy="9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3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5CF3B-AAAB-FB4D-D52D-C24E6A00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738"/>
            <a:ext cx="10515600" cy="738188"/>
          </a:xfrm>
        </p:spPr>
        <p:txBody>
          <a:bodyPr>
            <a:noAutofit/>
          </a:bodyPr>
          <a:lstStyle/>
          <a:p>
            <a:pPr algn="ctr"/>
            <a:r>
              <a:rPr lang="en-GB" sz="6000" b="1" dirty="0">
                <a:solidFill>
                  <a:srgbClr val="CB6D04"/>
                </a:solidFill>
                <a:latin typeface="Roboto Condensed Medium" panose="020B0604020202020204" pitchFamily="2" charset="0"/>
                <a:ea typeface="Roboto Condensed Medium" panose="020B0604020202020204" pitchFamily="2" charset="0"/>
              </a:rPr>
              <a:t>TRT - Teiresias Radiative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894C-C62D-A5BC-65D7-FC1FFD9B3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4E0B7-F597-6F28-877E-101C09086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9" t="12407" r="21457" b="5324"/>
          <a:stretch/>
        </p:blipFill>
        <p:spPr>
          <a:xfrm>
            <a:off x="1280211" y="788279"/>
            <a:ext cx="8437778" cy="50655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D86906-F928-0199-746D-083728CB514D}"/>
              </a:ext>
            </a:extLst>
          </p:cNvPr>
          <p:cNvSpPr txBox="1"/>
          <p:nvPr/>
        </p:nvSpPr>
        <p:spPr>
          <a:xfrm>
            <a:off x="393700" y="6176963"/>
            <a:ext cx="1179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111111"/>
                </a:solidFill>
                <a:effectLst/>
                <a:latin typeface="NonBreakingSpaceOverride"/>
              </a:rPr>
              <a:t>Porth, O., Olivares, H., Mizuno, Y.,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NonBreakingSpaceOverride"/>
              </a:rPr>
              <a:t>Younsi</a:t>
            </a:r>
            <a:r>
              <a:rPr lang="en-GB" b="0" i="0" dirty="0">
                <a:solidFill>
                  <a:srgbClr val="111111"/>
                </a:solidFill>
                <a:effectLst/>
                <a:latin typeface="NonBreakingSpaceOverride"/>
              </a:rPr>
              <a:t>, Z.,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NonBreakingSpaceOverride"/>
              </a:rPr>
              <a:t>Rezzolla</a:t>
            </a:r>
            <a:r>
              <a:rPr lang="en-GB" b="0" i="0" dirty="0">
                <a:solidFill>
                  <a:srgbClr val="111111"/>
                </a:solidFill>
                <a:effectLst/>
                <a:latin typeface="NonBreakingSpaceOverride"/>
              </a:rPr>
              <a:t>, L.,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NonBreakingSpaceOverride"/>
              </a:rPr>
              <a:t>Moscibrodzka</a:t>
            </a:r>
            <a:r>
              <a:rPr lang="en-GB" b="0" i="0" dirty="0">
                <a:solidFill>
                  <a:srgbClr val="111111"/>
                </a:solidFill>
                <a:effectLst/>
                <a:latin typeface="NonBreakingSpaceOverride"/>
              </a:rPr>
              <a:t>, M.,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NonBreakingSpaceOverride"/>
              </a:rPr>
              <a:t>Falcke</a:t>
            </a:r>
            <a:r>
              <a:rPr lang="en-GB" b="0" i="0" dirty="0">
                <a:solidFill>
                  <a:srgbClr val="111111"/>
                </a:solidFill>
                <a:effectLst/>
                <a:latin typeface="NonBreakingSpaceOverride"/>
              </a:rPr>
              <a:t>, H., Kramer, M. (2017).</a:t>
            </a:r>
          </a:p>
          <a:p>
            <a:r>
              <a:rPr lang="en-GB" b="0" i="1" dirty="0">
                <a:solidFill>
                  <a:srgbClr val="111111"/>
                </a:solidFill>
                <a:effectLst/>
                <a:latin typeface="NonBreakingSpaceOverride"/>
              </a:rPr>
              <a:t>The Black Hole Accretion Code</a:t>
            </a:r>
            <a:r>
              <a:rPr lang="en-GB" b="0" i="0" dirty="0">
                <a:solidFill>
                  <a:srgbClr val="111111"/>
                </a:solidFill>
                <a:effectLst/>
                <a:latin typeface="NonBreakingSpaceOverride"/>
              </a:rPr>
              <a:t>. (1611.09720)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6C217-24EF-A7F6-8316-B3F6C4A76EE6}"/>
              </a:ext>
            </a:extLst>
          </p:cNvPr>
          <p:cNvSpPr txBox="1"/>
          <p:nvPr/>
        </p:nvSpPr>
        <p:spPr>
          <a:xfrm>
            <a:off x="393700" y="5530632"/>
            <a:ext cx="1021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Fouka</a:t>
            </a:r>
            <a:r>
              <a:rPr lang="en-GB" dirty="0"/>
              <a:t>, M. </a:t>
            </a:r>
            <a:r>
              <a:rPr lang="en-GB" dirty="0" err="1"/>
              <a:t>Ouichaoui</a:t>
            </a:r>
            <a:r>
              <a:rPr lang="en-GB" dirty="0"/>
              <a:t>, S. (2014), MNRAS.</a:t>
            </a:r>
          </a:p>
          <a:p>
            <a:r>
              <a:rPr lang="en-GB" i="1" dirty="0"/>
              <a:t>Analytical fits for the synchrotron emission from a power-law particle distribution with a sharp </a:t>
            </a:r>
            <a:r>
              <a:rPr lang="en-GB" i="1" dirty="0" err="1"/>
              <a:t>cutoff</a:t>
            </a:r>
            <a:r>
              <a:rPr lang="en-GB" i="1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775774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AF47-8CCB-B27B-6B63-7E33148A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64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Single-velocity outflow:</a:t>
            </a:r>
            <a:br>
              <a:rPr lang="en-GB" b="1" dirty="0"/>
            </a:br>
            <a:r>
              <a:rPr lang="en-GB" b="1" i="1" dirty="0" err="1"/>
              <a:t>E</a:t>
            </a:r>
            <a:r>
              <a:rPr lang="en-GB" b="1" i="1" baseline="-25000" dirty="0" err="1"/>
              <a:t>kin</a:t>
            </a:r>
            <a:r>
              <a:rPr lang="en-GB" b="1" i="1" dirty="0"/>
              <a:t>= 3∙10</a:t>
            </a:r>
            <a:r>
              <a:rPr lang="en-GB" b="1" i="1" baseline="30000" dirty="0"/>
              <a:t> 50</a:t>
            </a:r>
            <a:r>
              <a:rPr lang="en-GB" b="1" i="1" dirty="0"/>
              <a:t> erg, M=3.5∙10</a:t>
            </a:r>
            <a:r>
              <a:rPr lang="en-GB" b="1" i="1" baseline="30000" dirty="0"/>
              <a:t>-3 </a:t>
            </a:r>
            <a:r>
              <a:rPr lang="en-GB" b="0" i="1" dirty="0">
                <a:solidFill>
                  <a:srgbClr val="202122"/>
                </a:solidFill>
                <a:effectLst/>
                <a:latin typeface="Nimbus Roman No9 L"/>
              </a:rPr>
              <a:t>M</a:t>
            </a:r>
            <a:r>
              <a:rPr lang="en-GB" b="0" i="1" baseline="-25000" dirty="0">
                <a:solidFill>
                  <a:srgbClr val="202122"/>
                </a:solidFill>
                <a:effectLst/>
                <a:latin typeface="Nimbus Roman No9 L"/>
              </a:rPr>
              <a:t>☉ </a:t>
            </a:r>
            <a:r>
              <a:rPr lang="en-GB" i="1" dirty="0">
                <a:solidFill>
                  <a:srgbClr val="202122"/>
                </a:solidFill>
                <a:latin typeface="Nimbus Roman No9 L"/>
              </a:rPr>
              <a:t>, </a:t>
            </a:r>
            <a:r>
              <a:rPr lang="en-GB" b="1" dirty="0" err="1"/>
              <a:t>n</a:t>
            </a:r>
            <a:r>
              <a:rPr lang="en-GB" b="1" baseline="-25000" dirty="0" err="1"/>
              <a:t>ISM</a:t>
            </a:r>
            <a:r>
              <a:rPr lang="en-GB" b="1" dirty="0"/>
              <a:t>= 1 cm</a:t>
            </a:r>
            <a:r>
              <a:rPr lang="en-GB" b="1" baseline="30000" dirty="0"/>
              <a:t>-3</a:t>
            </a:r>
            <a:r>
              <a:rPr lang="en-GB" b="1" dirty="0"/>
              <a:t>.</a:t>
            </a:r>
            <a:endParaRPr lang="en-GB" b="1" i="1" dirty="0"/>
          </a:p>
        </p:txBody>
      </p:sp>
      <p:pic>
        <p:nvPicPr>
          <p:cNvPr id="6" name="ss3">
            <a:hlinkClick r:id="" action="ppaction://media"/>
            <a:extLst>
              <a:ext uri="{FF2B5EF4-FFF2-40B4-BE49-F238E27FC236}">
                <a16:creationId xmlns:a16="http://schemas.microsoft.com/office/drawing/2014/main" id="{4871A154-6E58-EEC5-7AB3-26C29E2E38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0" y="1968500"/>
            <a:ext cx="6350000" cy="4762066"/>
          </a:xfrm>
        </p:spPr>
      </p:pic>
    </p:spTree>
    <p:extLst>
      <p:ext uri="{BB962C8B-B14F-4D97-AF65-F5344CB8AC3E}">
        <p14:creationId xmlns:p14="http://schemas.microsoft.com/office/powerpoint/2010/main" val="25578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AF47-8CCB-B27B-6B63-7E33148AD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Single-velocity outflow:</a:t>
            </a:r>
            <a:br>
              <a:rPr lang="en-GB" b="1" dirty="0"/>
            </a:br>
            <a:r>
              <a:rPr lang="en-GB" b="1" dirty="0" err="1"/>
              <a:t>n</a:t>
            </a:r>
            <a:r>
              <a:rPr lang="en-GB" b="1" baseline="-25000" dirty="0" err="1"/>
              <a:t>ISM</a:t>
            </a:r>
            <a:r>
              <a:rPr lang="en-GB" b="1" dirty="0"/>
              <a:t>= 1 cm</a:t>
            </a:r>
            <a:r>
              <a:rPr lang="en-GB" b="1" baseline="30000" dirty="0"/>
              <a:t>-3</a:t>
            </a:r>
            <a:r>
              <a:rPr lang="en-GB" b="1" dirty="0"/>
              <a:t>, </a:t>
            </a:r>
            <a:r>
              <a:rPr lang="en-GB" b="1" dirty="0" err="1"/>
              <a:t>ε</a:t>
            </a:r>
            <a:r>
              <a:rPr lang="en-GB" b="1" baseline="-25000" dirty="0" err="1"/>
              <a:t>B</a:t>
            </a:r>
            <a:r>
              <a:rPr lang="en-GB" b="1" dirty="0"/>
              <a:t>=1, </a:t>
            </a:r>
            <a:r>
              <a:rPr lang="en-GB" b="1" dirty="0" err="1"/>
              <a:t>ε</a:t>
            </a:r>
            <a:r>
              <a:rPr lang="en-GB" b="1" baseline="-25000" dirty="0" err="1"/>
              <a:t>e</a:t>
            </a:r>
            <a:r>
              <a:rPr lang="en-GB" b="1" dirty="0"/>
              <a:t>=1, p=3, d=100Mpc.</a:t>
            </a:r>
          </a:p>
        </p:txBody>
      </p:sp>
      <p:pic>
        <p:nvPicPr>
          <p:cNvPr id="4" name="rt_ss3">
            <a:hlinkClick r:id="" action="ppaction://media"/>
            <a:extLst>
              <a:ext uri="{FF2B5EF4-FFF2-40B4-BE49-F238E27FC236}">
                <a16:creationId xmlns:a16="http://schemas.microsoft.com/office/drawing/2014/main" id="{8B55DEC6-0E01-75B5-0049-D2B11FDD79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175" y="1825625"/>
            <a:ext cx="10153650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A91EAB-FA9C-54F0-E94C-2F09FF51037D}"/>
              </a:ext>
            </a:extLst>
          </p:cNvPr>
          <p:cNvSpPr txBox="1"/>
          <p:nvPr/>
        </p:nvSpPr>
        <p:spPr>
          <a:xfrm>
            <a:off x="1710690" y="6176963"/>
            <a:ext cx="8770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v </a:t>
            </a:r>
            <a:r>
              <a:rPr lang="en-GB" sz="2000" dirty="0"/>
              <a:t>= 100 MHz</a:t>
            </a:r>
            <a:r>
              <a:rPr lang="en-GB" sz="2000" b="1" dirty="0"/>
              <a:t> </a:t>
            </a:r>
            <a:r>
              <a:rPr lang="en-GB" sz="2000" dirty="0"/>
              <a:t>&lt;</a:t>
            </a:r>
            <a:r>
              <a:rPr lang="en-GB" sz="2000" b="1" dirty="0"/>
              <a:t> </a:t>
            </a:r>
            <a:r>
              <a:rPr lang="en-GB" sz="2000" b="1" dirty="0" err="1"/>
              <a:t>v</a:t>
            </a:r>
            <a:r>
              <a:rPr lang="en-GB" sz="2000" b="1" baseline="-25000" dirty="0" err="1"/>
              <a:t>m</a:t>
            </a:r>
            <a:r>
              <a:rPr lang="en-GB" sz="2000" b="1" baseline="-25000" dirty="0"/>
              <a:t> </a:t>
            </a:r>
            <a:r>
              <a:rPr lang="en-GB" sz="2000" baseline="-25000" dirty="0"/>
              <a:t>,</a:t>
            </a:r>
            <a:r>
              <a:rPr lang="en-GB" sz="2000" b="1" dirty="0" err="1"/>
              <a:t>v</a:t>
            </a:r>
            <a:r>
              <a:rPr lang="en-GB" sz="2000" b="1" baseline="-25000" dirty="0" err="1"/>
              <a:t>a</a:t>
            </a:r>
            <a:r>
              <a:rPr lang="en-GB" sz="2000" dirty="0"/>
              <a:t>;	</a:t>
            </a:r>
            <a:r>
              <a:rPr lang="en-GB" sz="2000" b="1" dirty="0"/>
              <a:t>	</a:t>
            </a:r>
            <a:r>
              <a:rPr lang="en-GB" sz="2000" b="1" dirty="0" err="1"/>
              <a:t>v</a:t>
            </a:r>
            <a:r>
              <a:rPr lang="en-GB" sz="2000" b="1" baseline="-25000" dirty="0" err="1"/>
              <a:t>m</a:t>
            </a:r>
            <a:r>
              <a:rPr lang="en-GB" sz="2000" dirty="0"/>
              <a:t>, &lt;</a:t>
            </a:r>
            <a:r>
              <a:rPr lang="en-GB" sz="2000" b="1" dirty="0"/>
              <a:t> v </a:t>
            </a:r>
            <a:r>
              <a:rPr lang="en-GB" sz="2000" dirty="0"/>
              <a:t>= 1 GHz &lt; </a:t>
            </a:r>
            <a:r>
              <a:rPr lang="en-GB" sz="2000" b="1" dirty="0" err="1"/>
              <a:t>v</a:t>
            </a:r>
            <a:r>
              <a:rPr lang="en-GB" sz="2000" b="1" baseline="-25000" dirty="0" err="1"/>
              <a:t>a</a:t>
            </a:r>
            <a:r>
              <a:rPr lang="en-GB" sz="2000" b="1" dirty="0"/>
              <a:t> </a:t>
            </a:r>
            <a:r>
              <a:rPr lang="en-GB" sz="2000" dirty="0"/>
              <a:t>;</a:t>
            </a:r>
            <a:r>
              <a:rPr lang="en-GB" sz="2000" b="1" dirty="0"/>
              <a:t>	</a:t>
            </a:r>
            <a:r>
              <a:rPr lang="en-GB" sz="2000" b="1" dirty="0" err="1"/>
              <a:t>v</a:t>
            </a:r>
            <a:r>
              <a:rPr lang="en-GB" sz="2000" b="1" baseline="-25000" dirty="0" err="1"/>
              <a:t>m</a:t>
            </a:r>
            <a:r>
              <a:rPr lang="en-GB" sz="2000" dirty="0"/>
              <a:t>,</a:t>
            </a:r>
            <a:r>
              <a:rPr lang="en-GB" sz="2000" b="1" dirty="0"/>
              <a:t> </a:t>
            </a:r>
            <a:r>
              <a:rPr lang="en-GB" sz="2000" b="1" dirty="0" err="1"/>
              <a:t>v</a:t>
            </a:r>
            <a:r>
              <a:rPr lang="en-GB" sz="2000" b="1" baseline="-25000" dirty="0" err="1"/>
              <a:t>a</a:t>
            </a:r>
            <a:r>
              <a:rPr lang="en-GB" sz="2000" b="1" dirty="0"/>
              <a:t> </a:t>
            </a:r>
            <a:r>
              <a:rPr lang="en-GB" sz="2000" dirty="0"/>
              <a:t>&lt; v = 10 GHz</a:t>
            </a:r>
            <a:r>
              <a:rPr lang="en-GB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310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9D6A9-310B-0B91-1400-0EE6EFC4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/>
              <a:t>GW170817 KN afterglow</a:t>
            </a:r>
            <a:br>
              <a:rPr lang="en-GB" b="1" dirty="0"/>
            </a:br>
            <a:r>
              <a:rPr lang="en-GB" b="1" i="1" dirty="0" err="1"/>
              <a:t>E</a:t>
            </a:r>
            <a:r>
              <a:rPr lang="en-GB" b="1" i="1" baseline="-25000" dirty="0" err="1"/>
              <a:t>kin</a:t>
            </a:r>
            <a:r>
              <a:rPr lang="en-GB" b="1" i="1" dirty="0"/>
              <a:t>= 2.5∙10</a:t>
            </a:r>
            <a:r>
              <a:rPr lang="en-GB" b="1" i="1" baseline="30000" dirty="0"/>
              <a:t> 50</a:t>
            </a:r>
            <a:r>
              <a:rPr lang="en-GB" b="1" i="1" dirty="0"/>
              <a:t> erg, M=3.5∙10</a:t>
            </a:r>
            <a:r>
              <a:rPr lang="en-GB" b="1" i="1" baseline="30000" dirty="0"/>
              <a:t>-3 </a:t>
            </a:r>
            <a:r>
              <a:rPr lang="en-GB" b="0" i="1" dirty="0">
                <a:solidFill>
                  <a:srgbClr val="202122"/>
                </a:solidFill>
                <a:effectLst/>
                <a:latin typeface="Nimbus Roman No9 L"/>
              </a:rPr>
              <a:t>M</a:t>
            </a:r>
            <a:r>
              <a:rPr lang="en-GB" b="0" i="1" baseline="-25000" dirty="0">
                <a:solidFill>
                  <a:srgbClr val="202122"/>
                </a:solidFill>
                <a:effectLst/>
                <a:latin typeface="Nimbus Roman No9 L"/>
              </a:rPr>
              <a:t>☉ </a:t>
            </a:r>
            <a:r>
              <a:rPr lang="en-GB" b="0" i="1" dirty="0">
                <a:solidFill>
                  <a:srgbClr val="202122"/>
                </a:solidFill>
                <a:effectLst/>
                <a:latin typeface="Nimbus Roman No9 L"/>
              </a:rPr>
              <a:t>, </a:t>
            </a:r>
            <a:r>
              <a:rPr lang="en-GB" b="1" dirty="0" err="1"/>
              <a:t>n</a:t>
            </a:r>
            <a:r>
              <a:rPr lang="en-GB" b="1" baseline="-25000" dirty="0" err="1"/>
              <a:t>ISM</a:t>
            </a:r>
            <a:r>
              <a:rPr lang="en-GB" b="1" dirty="0"/>
              <a:t>= 0.001 cm</a:t>
            </a:r>
            <a:r>
              <a:rPr lang="en-GB" b="1" baseline="30000" dirty="0"/>
              <a:t>-3</a:t>
            </a:r>
            <a:endParaRPr lang="en-GB" b="1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D14FD145-D253-8655-9FBD-02213F97E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04" y="1690688"/>
            <a:ext cx="5297592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501CA8-B180-9401-F70D-2FB4EF6D4299}"/>
              </a:ext>
            </a:extLst>
          </p:cNvPr>
          <p:cNvSpPr txBox="1"/>
          <p:nvPr/>
        </p:nvSpPr>
        <p:spPr>
          <a:xfrm>
            <a:off x="5645051" y="6202171"/>
            <a:ext cx="654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SFHo_M135135_LK: +</a:t>
            </a:r>
            <a:r>
              <a:rPr lang="en-GB" dirty="0" err="1"/>
              <a:t>Radice</a:t>
            </a:r>
            <a:r>
              <a:rPr lang="en-GB" dirty="0"/>
              <a:t>, </a:t>
            </a:r>
            <a:r>
              <a:rPr lang="en-GB" dirty="0" err="1"/>
              <a:t>Perego</a:t>
            </a:r>
            <a:r>
              <a:rPr lang="en-GB" dirty="0"/>
              <a:t>, </a:t>
            </a:r>
            <a:r>
              <a:rPr lang="en-GB" dirty="0" err="1"/>
              <a:t>Hotokezaka</a:t>
            </a:r>
            <a:r>
              <a:rPr lang="en-GB" dirty="0"/>
              <a:t> et al. 2018 (</a:t>
            </a:r>
            <a:r>
              <a:rPr lang="en-GB" dirty="0" err="1"/>
              <a:t>ApJ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6345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954B6-BF2C-4925-DB70-CE7481E40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/>
              <a:t>GW170817 KN afterglow</a:t>
            </a:r>
            <a:br>
              <a:rPr lang="en-GB" b="1" dirty="0"/>
            </a:br>
            <a:r>
              <a:rPr lang="en-GB" b="1" i="1" dirty="0" err="1"/>
              <a:t>E</a:t>
            </a:r>
            <a:r>
              <a:rPr lang="en-GB" b="1" i="1" baseline="-25000" dirty="0" err="1"/>
              <a:t>kin</a:t>
            </a:r>
            <a:r>
              <a:rPr lang="en-GB" b="1" i="1" dirty="0"/>
              <a:t>= 2.5∙10</a:t>
            </a:r>
            <a:r>
              <a:rPr lang="en-GB" b="1" i="1" baseline="30000" dirty="0"/>
              <a:t> 50</a:t>
            </a:r>
            <a:r>
              <a:rPr lang="en-GB" b="1" i="1" dirty="0"/>
              <a:t> erg, M=3.5∙10</a:t>
            </a:r>
            <a:r>
              <a:rPr lang="en-GB" b="1" i="1" baseline="30000" dirty="0"/>
              <a:t>-3 </a:t>
            </a:r>
            <a:r>
              <a:rPr lang="en-GB" b="0" i="1" dirty="0">
                <a:solidFill>
                  <a:srgbClr val="202122"/>
                </a:solidFill>
                <a:effectLst/>
                <a:latin typeface="Nimbus Roman No9 L"/>
              </a:rPr>
              <a:t>M</a:t>
            </a:r>
            <a:r>
              <a:rPr lang="en-GB" b="0" i="1" baseline="-25000" dirty="0">
                <a:solidFill>
                  <a:srgbClr val="202122"/>
                </a:solidFill>
                <a:effectLst/>
                <a:latin typeface="Nimbus Roman No9 L"/>
              </a:rPr>
              <a:t>☉ </a:t>
            </a:r>
            <a:r>
              <a:rPr lang="en-GB" b="0" i="1" dirty="0">
                <a:solidFill>
                  <a:srgbClr val="202122"/>
                </a:solidFill>
                <a:effectLst/>
                <a:latin typeface="Nimbus Roman No9 L"/>
              </a:rPr>
              <a:t>, </a:t>
            </a:r>
            <a:r>
              <a:rPr lang="en-GB" b="1" dirty="0" err="1"/>
              <a:t>n</a:t>
            </a:r>
            <a:r>
              <a:rPr lang="en-GB" b="1" baseline="-25000" dirty="0" err="1"/>
              <a:t>ISM</a:t>
            </a:r>
            <a:r>
              <a:rPr lang="en-GB" b="1" dirty="0"/>
              <a:t>= 0.001 cm</a:t>
            </a:r>
            <a:r>
              <a:rPr lang="en-GB" b="1" baseline="30000" dirty="0"/>
              <a:t>-3</a:t>
            </a:r>
            <a:endParaRPr lang="en-GB" b="1" dirty="0"/>
          </a:p>
        </p:txBody>
      </p:sp>
      <p:pic>
        <p:nvPicPr>
          <p:cNvPr id="6" name="gw170817">
            <a:hlinkClick r:id="" action="ppaction://media"/>
            <a:extLst>
              <a:ext uri="{FF2B5EF4-FFF2-40B4-BE49-F238E27FC236}">
                <a16:creationId xmlns:a16="http://schemas.microsoft.com/office/drawing/2014/main" id="{AC2C850D-F039-A9E0-A29D-91B27388F5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9A56A-0E4F-5053-CFB5-C55F2ABF0871}"/>
              </a:ext>
            </a:extLst>
          </p:cNvPr>
          <p:cNvSpPr txBox="1"/>
          <p:nvPr/>
        </p:nvSpPr>
        <p:spPr>
          <a:xfrm>
            <a:off x="5645051" y="6202171"/>
            <a:ext cx="654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SFHo_M135135_LK: +</a:t>
            </a:r>
            <a:r>
              <a:rPr lang="en-GB" dirty="0" err="1"/>
              <a:t>Radice</a:t>
            </a:r>
            <a:r>
              <a:rPr lang="en-GB" dirty="0"/>
              <a:t>, </a:t>
            </a:r>
            <a:r>
              <a:rPr lang="en-GB" dirty="0" err="1"/>
              <a:t>Perego</a:t>
            </a:r>
            <a:r>
              <a:rPr lang="en-GB" dirty="0"/>
              <a:t>, </a:t>
            </a:r>
            <a:r>
              <a:rPr lang="en-GB" dirty="0" err="1"/>
              <a:t>Hotokezaka</a:t>
            </a:r>
            <a:r>
              <a:rPr lang="en-GB" dirty="0"/>
              <a:t> et al. 2018 (</a:t>
            </a:r>
            <a:r>
              <a:rPr lang="en-GB" dirty="0" err="1"/>
              <a:t>ApJ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53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9D6A9-310B-0B91-1400-0EE6EFC46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24" y="365125"/>
            <a:ext cx="1108037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GW170817 KN Afterglow</a:t>
            </a:r>
            <a:br>
              <a:rPr lang="en-GB" b="1" dirty="0"/>
            </a:br>
            <a:r>
              <a:rPr lang="en-GB" b="1" dirty="0" err="1"/>
              <a:t>n</a:t>
            </a:r>
            <a:r>
              <a:rPr lang="en-GB" b="1" baseline="-25000" dirty="0" err="1"/>
              <a:t>ISM</a:t>
            </a:r>
            <a:r>
              <a:rPr lang="en-GB" b="1" dirty="0"/>
              <a:t>= 0.001 cm</a:t>
            </a:r>
            <a:r>
              <a:rPr lang="en-GB" b="1" baseline="30000" dirty="0"/>
              <a:t>-3</a:t>
            </a:r>
            <a:r>
              <a:rPr lang="en-GB" b="1" dirty="0"/>
              <a:t>, </a:t>
            </a:r>
            <a:r>
              <a:rPr lang="en-GB" b="1" dirty="0" err="1"/>
              <a:t>ε</a:t>
            </a:r>
            <a:r>
              <a:rPr lang="en-GB" b="1" baseline="-25000" dirty="0" err="1"/>
              <a:t>B</a:t>
            </a:r>
            <a:r>
              <a:rPr lang="en-GB" b="1" dirty="0"/>
              <a:t>=0.01, </a:t>
            </a:r>
            <a:r>
              <a:rPr lang="en-GB" b="1" dirty="0" err="1"/>
              <a:t>ε</a:t>
            </a:r>
            <a:r>
              <a:rPr lang="en-GB" b="1" baseline="-25000" dirty="0" err="1"/>
              <a:t>e</a:t>
            </a:r>
            <a:r>
              <a:rPr lang="en-GB" b="1" dirty="0"/>
              <a:t>=0.1, p=2.16, d=40.3 </a:t>
            </a:r>
            <a:r>
              <a:rPr lang="en-GB" b="1" dirty="0" err="1"/>
              <a:t>Mpc</a:t>
            </a:r>
            <a:r>
              <a:rPr lang="en-GB" b="1" dirty="0"/>
              <a:t>.</a:t>
            </a:r>
          </a:p>
        </p:txBody>
      </p:sp>
      <p:pic>
        <p:nvPicPr>
          <p:cNvPr id="6" name="SFHo_M135135_LK_n-3">
            <a:hlinkClick r:id="" action="ppaction://media"/>
            <a:extLst>
              <a:ext uri="{FF2B5EF4-FFF2-40B4-BE49-F238E27FC236}">
                <a16:creationId xmlns:a16="http://schemas.microsoft.com/office/drawing/2014/main" id="{65EC2654-480C-5530-BCF6-561B595720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175" y="1825625"/>
            <a:ext cx="10153650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836E76-DD91-E5EB-6F83-A3CBB78B65DF}"/>
              </a:ext>
            </a:extLst>
          </p:cNvPr>
          <p:cNvSpPr txBox="1"/>
          <p:nvPr/>
        </p:nvSpPr>
        <p:spPr>
          <a:xfrm>
            <a:off x="5645051" y="6202171"/>
            <a:ext cx="654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SFHo_M135135_LK: +</a:t>
            </a:r>
            <a:r>
              <a:rPr lang="en-GB" dirty="0" err="1"/>
              <a:t>Radice</a:t>
            </a:r>
            <a:r>
              <a:rPr lang="en-GB" dirty="0"/>
              <a:t>, </a:t>
            </a:r>
            <a:r>
              <a:rPr lang="en-GB" dirty="0" err="1"/>
              <a:t>Perego</a:t>
            </a:r>
            <a:r>
              <a:rPr lang="en-GB" dirty="0"/>
              <a:t>, </a:t>
            </a:r>
            <a:r>
              <a:rPr lang="en-GB" dirty="0" err="1"/>
              <a:t>Hotokezaka</a:t>
            </a:r>
            <a:r>
              <a:rPr lang="en-GB" dirty="0"/>
              <a:t> et al. 2018 (</a:t>
            </a:r>
            <a:r>
              <a:rPr lang="en-GB" dirty="0" err="1"/>
              <a:t>ApJ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059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9D6A9-310B-0B91-1400-0EE6EFC4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GW170817 KN afterglow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D14FD145-D253-8655-9FBD-02213F97E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04" y="1690688"/>
            <a:ext cx="5297592" cy="4351338"/>
          </a:xfr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5A6B511B-EA1F-6445-A8FA-C796E71E8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090" y="2003358"/>
            <a:ext cx="4653710" cy="2851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F043EE-9E86-95B5-1D15-2AEBC4255645}"/>
              </a:ext>
            </a:extLst>
          </p:cNvPr>
          <p:cNvSpPr txBox="1"/>
          <p:nvPr/>
        </p:nvSpPr>
        <p:spPr>
          <a:xfrm>
            <a:off x="5645051" y="6202171"/>
            <a:ext cx="654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SFHo_M135135_LK: +</a:t>
            </a:r>
            <a:r>
              <a:rPr lang="en-GB" dirty="0" err="1"/>
              <a:t>Radice</a:t>
            </a:r>
            <a:r>
              <a:rPr lang="en-GB" dirty="0"/>
              <a:t>, </a:t>
            </a:r>
            <a:r>
              <a:rPr lang="en-GB" dirty="0" err="1"/>
              <a:t>Perego</a:t>
            </a:r>
            <a:r>
              <a:rPr lang="en-GB" dirty="0"/>
              <a:t>, </a:t>
            </a:r>
            <a:r>
              <a:rPr lang="en-GB" dirty="0" err="1"/>
              <a:t>Hotokezaka</a:t>
            </a:r>
            <a:r>
              <a:rPr lang="en-GB" dirty="0"/>
              <a:t> et al. 2018 (</a:t>
            </a:r>
            <a:r>
              <a:rPr lang="en-GB" dirty="0" err="1"/>
              <a:t>ApJ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0554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FF54-B063-04A7-8B2D-D91D3F32E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/>
              <a:t>Plausible Higher Density BNS Scenario:</a:t>
            </a:r>
            <a:br>
              <a:rPr lang="en-GB" b="1" dirty="0"/>
            </a:br>
            <a:r>
              <a:rPr lang="en-GB" b="1" dirty="0" err="1"/>
              <a:t>n</a:t>
            </a:r>
            <a:r>
              <a:rPr lang="en-GB" b="1" baseline="-25000" dirty="0" err="1"/>
              <a:t>ISM</a:t>
            </a:r>
            <a:r>
              <a:rPr lang="en-GB" b="1" dirty="0"/>
              <a:t>= 1 cm</a:t>
            </a:r>
            <a:r>
              <a:rPr lang="en-GB" b="1" baseline="30000" dirty="0"/>
              <a:t>-3</a:t>
            </a:r>
            <a:r>
              <a:rPr lang="en-GB" b="1" dirty="0"/>
              <a:t>, </a:t>
            </a:r>
            <a:r>
              <a:rPr lang="en-GB" b="1" dirty="0" err="1"/>
              <a:t>ε</a:t>
            </a:r>
            <a:r>
              <a:rPr lang="en-GB" b="1" baseline="-25000" dirty="0" err="1"/>
              <a:t>B</a:t>
            </a:r>
            <a:r>
              <a:rPr lang="en-GB" b="1" dirty="0"/>
              <a:t>=0.01, </a:t>
            </a:r>
            <a:r>
              <a:rPr lang="en-GB" b="1" dirty="0" err="1"/>
              <a:t>ε</a:t>
            </a:r>
            <a:r>
              <a:rPr lang="en-GB" b="1" baseline="-25000" dirty="0" err="1"/>
              <a:t>e</a:t>
            </a:r>
            <a:r>
              <a:rPr lang="en-GB" b="1" dirty="0"/>
              <a:t>=0.1, p=2.16, d=100 </a:t>
            </a:r>
            <a:r>
              <a:rPr lang="en-GB" b="1" dirty="0" err="1"/>
              <a:t>Mpc</a:t>
            </a:r>
            <a:r>
              <a:rPr lang="en-GB" b="1" dirty="0"/>
              <a:t>.</a:t>
            </a:r>
          </a:p>
        </p:txBody>
      </p:sp>
      <p:pic>
        <p:nvPicPr>
          <p:cNvPr id="4" name="rt_fut">
            <a:hlinkClick r:id="" action="ppaction://media"/>
            <a:extLst>
              <a:ext uri="{FF2B5EF4-FFF2-40B4-BE49-F238E27FC236}">
                <a16:creationId xmlns:a16="http://schemas.microsoft.com/office/drawing/2014/main" id="{2C146C35-4074-87B7-5DC2-CD18F25FCF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175" y="1825625"/>
            <a:ext cx="10153650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24E126-A0F7-193A-CFF1-33F3D320F610}"/>
              </a:ext>
            </a:extLst>
          </p:cNvPr>
          <p:cNvSpPr txBox="1"/>
          <p:nvPr/>
        </p:nvSpPr>
        <p:spPr>
          <a:xfrm>
            <a:off x="5645051" y="6202171"/>
            <a:ext cx="654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SFHo_M135135_LK: +</a:t>
            </a:r>
            <a:r>
              <a:rPr lang="en-GB" dirty="0" err="1"/>
              <a:t>Radice</a:t>
            </a:r>
            <a:r>
              <a:rPr lang="en-GB" dirty="0"/>
              <a:t>, </a:t>
            </a:r>
            <a:r>
              <a:rPr lang="en-GB" dirty="0" err="1"/>
              <a:t>Perego</a:t>
            </a:r>
            <a:r>
              <a:rPr lang="en-GB" dirty="0"/>
              <a:t>, </a:t>
            </a:r>
            <a:r>
              <a:rPr lang="en-GB" dirty="0" err="1"/>
              <a:t>Hotokezaka</a:t>
            </a:r>
            <a:r>
              <a:rPr lang="en-GB" dirty="0"/>
              <a:t> et al. 2018 (</a:t>
            </a:r>
            <a:r>
              <a:rPr lang="en-GB" dirty="0" err="1"/>
              <a:t>ApJ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75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F034F-5FE0-6CB3-ED1C-F0AA4DA14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3C510-CFEB-74C1-E153-D004A5A36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Teiresias Radiative Transfer is a trans-relativistic afterglow code.</a:t>
            </a:r>
          </a:p>
          <a:p>
            <a:r>
              <a:rPr lang="en-GB" dirty="0"/>
              <a:t>Uses 1D hydrodynamic simulations from the Black Hole Accretion Code.</a:t>
            </a:r>
          </a:p>
          <a:p>
            <a:r>
              <a:rPr lang="en-GB" dirty="0"/>
              <a:t>Works in both optically thick and thin regimes, both above and below the synchrotron frequency, from radio to x-rays.</a:t>
            </a:r>
          </a:p>
          <a:p>
            <a:r>
              <a:rPr lang="en-GB" dirty="0"/>
              <a:t>Can be used to model synchrotron radiation from, among others, </a:t>
            </a:r>
            <a:r>
              <a:rPr lang="en-GB" dirty="0" err="1"/>
              <a:t>kilonova</a:t>
            </a:r>
            <a:r>
              <a:rPr lang="en-GB" dirty="0"/>
              <a:t>, and supernova afterglows.</a:t>
            </a:r>
          </a:p>
          <a:p>
            <a:r>
              <a:rPr lang="en-GB" dirty="0"/>
              <a:t>Public, Open Source: </a:t>
            </a:r>
            <a:r>
              <a:rPr lang="en-GB" dirty="0">
                <a:hlinkClick r:id="rId2"/>
              </a:rPr>
              <a:t>github.com/Edekje/</a:t>
            </a:r>
            <a:r>
              <a:rPr lang="en-GB" dirty="0" err="1">
                <a:hlinkClick r:id="rId2"/>
              </a:rPr>
              <a:t>trt</a:t>
            </a:r>
            <a:r>
              <a:rPr lang="en-GB" dirty="0"/>
              <a:t> </a:t>
            </a:r>
          </a:p>
          <a:p>
            <a:r>
              <a:rPr lang="en-GB" dirty="0"/>
              <a:t>Suggestions, comments, questions welcome:</a:t>
            </a:r>
            <a:r>
              <a:rPr lang="en-GB" dirty="0">
                <a:hlinkClick r:id="rId3"/>
              </a:rPr>
              <a:t> ethan.van.woerkom@student.uva.nl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4187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892F-1AD5-58B5-C8CD-972DD044E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b="1" dirty="0">
                <a:solidFill>
                  <a:srgbClr val="CB6D04"/>
                </a:solidFill>
                <a:latin typeface="Roboto Condensed Medium" panose="020B0604020202020204" pitchFamily="2" charset="0"/>
                <a:ea typeface="Roboto Condensed Medium" panose="020B0604020202020204" pitchFamily="2" charset="0"/>
              </a:rPr>
              <a:t>Ethan van Woerkom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F24E2-78AB-2FA1-7E78-6EC4C3158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BSc in Mathematical Physics at University of Edinburgh (2016-2020)</a:t>
            </a:r>
          </a:p>
          <a:p>
            <a:r>
              <a:rPr lang="en-GB" dirty="0"/>
              <a:t>MSc Theoretical Physics at University of Amsterdam (2020-2022)</a:t>
            </a:r>
          </a:p>
          <a:p>
            <a:r>
              <a:rPr lang="en-GB" dirty="0"/>
              <a:t>Member of Samaya </a:t>
            </a:r>
            <a:r>
              <a:rPr lang="en-GB" dirty="0" err="1"/>
              <a:t>Nissanke</a:t>
            </a:r>
            <a:r>
              <a:rPr lang="en-GB" dirty="0"/>
              <a:t> MMA Group in GRAPPA Institute.</a:t>
            </a:r>
          </a:p>
          <a:p>
            <a:r>
              <a:rPr lang="en-GB" dirty="0"/>
              <a:t>Collaborated with Kenta </a:t>
            </a:r>
            <a:r>
              <a:rPr lang="en-GB" dirty="0" err="1"/>
              <a:t>Hotokezaka</a:t>
            </a:r>
            <a:r>
              <a:rPr lang="en-GB" dirty="0"/>
              <a:t> (</a:t>
            </a:r>
            <a:r>
              <a:rPr lang="en-GB" dirty="0" err="1"/>
              <a:t>UTokyo</a:t>
            </a:r>
            <a:r>
              <a:rPr lang="en-GB" dirty="0"/>
              <a:t>) on this work.</a:t>
            </a:r>
          </a:p>
          <a:p>
            <a:endParaRPr lang="en-GB" dirty="0"/>
          </a:p>
          <a:p>
            <a:r>
              <a:rPr lang="en-GB" dirty="0"/>
              <a:t>Interests: BNS/NSBH mergers, </a:t>
            </a:r>
            <a:r>
              <a:rPr lang="en-GB" dirty="0" err="1"/>
              <a:t>kilonova</a:t>
            </a:r>
            <a:r>
              <a:rPr lang="en-GB" dirty="0"/>
              <a:t> (afterglow), radio precursor emission, everything related to radiative transfer. </a:t>
            </a:r>
          </a:p>
          <a:p>
            <a:r>
              <a:rPr lang="en-GB" dirty="0"/>
              <a:t>Looking for PhD in astronomy/astrophysics starting 2022 or 2023.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188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1B89-213D-92F5-2107-95A56B185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 err="1">
                <a:solidFill>
                  <a:srgbClr val="CB6D04"/>
                </a:solidFill>
                <a:latin typeface="Roboto Condensed Medium" panose="020B0604020202020204" pitchFamily="2" charset="0"/>
                <a:ea typeface="Roboto Condensed Medium" panose="020B0604020202020204" pitchFamily="2" charset="0"/>
              </a:rPr>
              <a:t>Nissanke</a:t>
            </a:r>
            <a:r>
              <a:rPr lang="en-GB" sz="4800" b="1" dirty="0">
                <a:solidFill>
                  <a:srgbClr val="CB6D04"/>
                </a:solidFill>
                <a:latin typeface="Roboto Condensed Medium" panose="020B0604020202020204" pitchFamily="2" charset="0"/>
                <a:ea typeface="Roboto Condensed Medium" panose="020B0604020202020204" pitchFamily="2" charset="0"/>
              </a:rPr>
              <a:t> MMA Group</a:t>
            </a:r>
          </a:p>
        </p:txBody>
      </p:sp>
      <p:pic>
        <p:nvPicPr>
          <p:cNvPr id="1026" name="Picture 2" descr="photo-13">
            <a:extLst>
              <a:ext uri="{FF2B5EF4-FFF2-40B4-BE49-F238E27FC236}">
                <a16:creationId xmlns:a16="http://schemas.microsoft.com/office/drawing/2014/main" id="{9EA9BAE9-B9FE-5D54-7CB2-CB96EA9BE7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49" y="1037834"/>
            <a:ext cx="1301552" cy="173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045111-328E-76DB-2A9F-B545AA79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48" y="3729162"/>
            <a:ext cx="1303053" cy="173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D5B8E64-2C03-84BB-EAF1-6D4F5B287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31" y="3729162"/>
            <a:ext cx="1735403" cy="173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blo Bosch">
            <a:extLst>
              <a:ext uri="{FF2B5EF4-FFF2-40B4-BE49-F238E27FC236}">
                <a16:creationId xmlns:a16="http://schemas.microsoft.com/office/drawing/2014/main" id="{2C98A81A-D928-8E6A-2893-6B2AAD94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22" y="1032804"/>
            <a:ext cx="1735403" cy="173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ppa Cole">
            <a:extLst>
              <a:ext uri="{FF2B5EF4-FFF2-40B4-BE49-F238E27FC236}">
                <a16:creationId xmlns:a16="http://schemas.microsoft.com/office/drawing/2014/main" id="{E1D7DB9D-B2B4-0B36-C52C-81EAE3186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31" y="1032804"/>
            <a:ext cx="1735403" cy="173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ana Joseph">
            <a:extLst>
              <a:ext uri="{FF2B5EF4-FFF2-40B4-BE49-F238E27FC236}">
                <a16:creationId xmlns:a16="http://schemas.microsoft.com/office/drawing/2014/main" id="{042E0DC8-1E2A-F287-C9DF-7AADA3D6B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63" y="1032804"/>
            <a:ext cx="1600829" cy="173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B81C401F-8805-38F2-51AF-C1215A65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00" y="3729162"/>
            <a:ext cx="1735403" cy="173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niversity of Amsterdam GRAPPA">
            <a:extLst>
              <a:ext uri="{FF2B5EF4-FFF2-40B4-BE49-F238E27FC236}">
                <a16:creationId xmlns:a16="http://schemas.microsoft.com/office/drawing/2014/main" id="{812922D7-8A8A-2261-6B9F-610AAD943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63" y="3729162"/>
            <a:ext cx="1582351" cy="173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F6F5EB-ABAB-EFCB-FC93-701E15281C22}"/>
              </a:ext>
            </a:extLst>
          </p:cNvPr>
          <p:cNvSpPr txBox="1"/>
          <p:nvPr/>
        </p:nvSpPr>
        <p:spPr>
          <a:xfrm>
            <a:off x="1131782" y="2752166"/>
            <a:ext cx="219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(PI) Samaya </a:t>
            </a:r>
            <a:r>
              <a:rPr lang="en-GB" b="1" dirty="0" err="1"/>
              <a:t>Nissanke</a:t>
            </a:r>
            <a:endParaRPr lang="en-GB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AB4A4-C10D-EF41-A1CF-C13C60190A61}"/>
              </a:ext>
            </a:extLst>
          </p:cNvPr>
          <p:cNvSpPr txBox="1"/>
          <p:nvPr/>
        </p:nvSpPr>
        <p:spPr>
          <a:xfrm>
            <a:off x="3502403" y="2768207"/>
            <a:ext cx="2112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(PD) Pablo Bosch</a:t>
            </a:r>
          </a:p>
          <a:p>
            <a:r>
              <a:rPr lang="en-GB" b="1" dirty="0"/>
              <a:t>Numerical Relativity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920C1-54FD-BAC8-5901-D2C2896D062C}"/>
              </a:ext>
            </a:extLst>
          </p:cNvPr>
          <p:cNvSpPr txBox="1"/>
          <p:nvPr/>
        </p:nvSpPr>
        <p:spPr>
          <a:xfrm>
            <a:off x="6237631" y="2768206"/>
            <a:ext cx="173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(PD) Pippa Cole</a:t>
            </a:r>
          </a:p>
          <a:p>
            <a:r>
              <a:rPr lang="en-GB" b="1" dirty="0"/>
              <a:t>LISA, PBH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78E8DE-1789-6AC9-1FC9-DDE77AB34FD9}"/>
              </a:ext>
            </a:extLst>
          </p:cNvPr>
          <p:cNvSpPr txBox="1"/>
          <p:nvPr/>
        </p:nvSpPr>
        <p:spPr>
          <a:xfrm>
            <a:off x="9091663" y="2814373"/>
            <a:ext cx="173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(PI) Tana Joseph</a:t>
            </a:r>
          </a:p>
          <a:p>
            <a:r>
              <a:rPr lang="en-GB" b="1" dirty="0"/>
              <a:t>XBs, E&amp;D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54B313-9446-FB02-D991-EB3546993C0E}"/>
              </a:ext>
            </a:extLst>
          </p:cNvPr>
          <p:cNvSpPr txBox="1"/>
          <p:nvPr/>
        </p:nvSpPr>
        <p:spPr>
          <a:xfrm>
            <a:off x="683718" y="5464565"/>
            <a:ext cx="2777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(PhD) Geert </a:t>
            </a:r>
            <a:r>
              <a:rPr lang="en-GB" b="1" dirty="0" err="1"/>
              <a:t>Raaijmakers</a:t>
            </a:r>
            <a:endParaRPr lang="en-GB" b="1" dirty="0"/>
          </a:p>
          <a:p>
            <a:r>
              <a:rPr lang="en-GB" b="1" dirty="0"/>
              <a:t>EM/KN - GEMMA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AC7247-73F2-02C9-A558-CFD63BC44054}"/>
              </a:ext>
            </a:extLst>
          </p:cNvPr>
          <p:cNvSpPr txBox="1"/>
          <p:nvPr/>
        </p:nvSpPr>
        <p:spPr>
          <a:xfrm>
            <a:off x="3132048" y="5464565"/>
            <a:ext cx="2777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(PhD) </a:t>
            </a:r>
            <a:r>
              <a:rPr lang="en-GB" b="1" dirty="0" err="1"/>
              <a:t>Banafsheh</a:t>
            </a:r>
            <a:r>
              <a:rPr lang="en-GB" b="1" dirty="0"/>
              <a:t> </a:t>
            </a:r>
            <a:r>
              <a:rPr lang="en-GB" b="1" dirty="0" err="1"/>
              <a:t>Shiralou</a:t>
            </a:r>
            <a:endParaRPr lang="en-GB" b="1" dirty="0"/>
          </a:p>
          <a:p>
            <a:r>
              <a:rPr lang="en-GB" b="1" dirty="0"/>
              <a:t>BBH w/ modified GR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AC93C4-2210-5BE1-6642-1FCB8DE314BD}"/>
              </a:ext>
            </a:extLst>
          </p:cNvPr>
          <p:cNvSpPr txBox="1"/>
          <p:nvPr/>
        </p:nvSpPr>
        <p:spPr>
          <a:xfrm>
            <a:off x="5822632" y="5464565"/>
            <a:ext cx="256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(PhD) </a:t>
            </a:r>
            <a:r>
              <a:rPr lang="en-GB" b="1" dirty="0" err="1"/>
              <a:t>Uddipta</a:t>
            </a:r>
            <a:r>
              <a:rPr lang="en-GB" b="1" dirty="0"/>
              <a:t> Bhardwaj</a:t>
            </a:r>
          </a:p>
          <a:p>
            <a:r>
              <a:rPr lang="en-GB" b="1" dirty="0"/>
              <a:t>GW NN inference, 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8C33D4-C64D-86AD-3BA3-F1F80C19CC76}"/>
              </a:ext>
            </a:extLst>
          </p:cNvPr>
          <p:cNvSpPr txBox="1"/>
          <p:nvPr/>
        </p:nvSpPr>
        <p:spPr>
          <a:xfrm>
            <a:off x="8600138" y="5419280"/>
            <a:ext cx="256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(PhD) Ekaterina </a:t>
            </a:r>
            <a:r>
              <a:rPr lang="en-GB" b="1" dirty="0" err="1"/>
              <a:t>Leonova</a:t>
            </a:r>
            <a:endParaRPr lang="en-GB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D05DFA-29D6-867D-5569-1522836892F7}"/>
              </a:ext>
            </a:extLst>
          </p:cNvPr>
          <p:cNvSpPr txBox="1"/>
          <p:nvPr/>
        </p:nvSpPr>
        <p:spPr>
          <a:xfrm>
            <a:off x="457200" y="6223000"/>
            <a:ext cx="1146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Research Assistant: Alexandra </a:t>
            </a:r>
            <a:r>
              <a:rPr lang="en-GB" dirty="0" err="1"/>
              <a:t>Wernersson</a:t>
            </a:r>
            <a:r>
              <a:rPr lang="en-GB" dirty="0"/>
              <a:t>, MSc: </a:t>
            </a:r>
            <a:r>
              <a:rPr lang="en-GB" dirty="0" err="1"/>
              <a:t>Hidde</a:t>
            </a:r>
            <a:r>
              <a:rPr lang="en-GB" dirty="0"/>
              <a:t> Boersma, </a:t>
            </a:r>
            <a:r>
              <a:rPr lang="en-GB" dirty="0" err="1"/>
              <a:t>Ioannis</a:t>
            </a:r>
            <a:r>
              <a:rPr lang="en-GB" dirty="0"/>
              <a:t> </a:t>
            </a:r>
            <a:r>
              <a:rPr lang="en-GB" dirty="0" err="1"/>
              <a:t>Bousdokos</a:t>
            </a:r>
            <a:r>
              <a:rPr lang="en-GB" dirty="0"/>
              <a:t>, Marta </a:t>
            </a:r>
            <a:r>
              <a:rPr lang="en-GB" dirty="0" err="1"/>
              <a:t>Stentella</a:t>
            </a:r>
            <a:r>
              <a:rPr lang="en-GB" dirty="0"/>
              <a:t>, Joshua Yu-Wing, Ethan van Woerkom</a:t>
            </a:r>
          </a:p>
        </p:txBody>
      </p:sp>
    </p:spTree>
    <p:extLst>
      <p:ext uri="{BB962C8B-B14F-4D97-AF65-F5344CB8AC3E}">
        <p14:creationId xmlns:p14="http://schemas.microsoft.com/office/powerpoint/2010/main" val="368918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7AB56-7C6A-1C43-49C0-137904A9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b="1" dirty="0">
                <a:solidFill>
                  <a:srgbClr val="CB6D04"/>
                </a:solidFill>
                <a:latin typeface="Roboto Condensed Medium" panose="020B0604020202020204" pitchFamily="2" charset="0"/>
                <a:ea typeface="Roboto Condensed Medium" panose="020B0604020202020204" pitchFamily="2" charset="0"/>
              </a:rPr>
              <a:t>BNS/NSBH Merger EM Counterparts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C7082F-44B7-8F01-B1C6-F65C57404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t="30609" r="16693" b="15870"/>
          <a:stretch/>
        </p:blipFill>
        <p:spPr>
          <a:xfrm>
            <a:off x="7043298" y="1875354"/>
            <a:ext cx="4631400" cy="41862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2CA172-569D-D3A4-4EDA-5485DBAD01CA}"/>
              </a:ext>
            </a:extLst>
          </p:cNvPr>
          <p:cNvSpPr txBox="1"/>
          <p:nvPr/>
        </p:nvSpPr>
        <p:spPr>
          <a:xfrm>
            <a:off x="7773086" y="5876925"/>
            <a:ext cx="317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+Metzger &amp; Berger (2013)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1ACFF8-049C-DA5B-640F-7F708831827F}"/>
              </a:ext>
            </a:extLst>
          </p:cNvPr>
          <p:cNvSpPr txBox="1">
            <a:spLocks/>
          </p:cNvSpPr>
          <p:nvPr/>
        </p:nvSpPr>
        <p:spPr>
          <a:xfrm>
            <a:off x="838200" y="2215594"/>
            <a:ext cx="63769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GW170817:</a:t>
            </a:r>
          </a:p>
          <a:p>
            <a:r>
              <a:rPr lang="en-GB" dirty="0"/>
              <a:t>GW (~2 min)</a:t>
            </a:r>
          </a:p>
          <a:p>
            <a:r>
              <a:rPr lang="en-GB" dirty="0" err="1"/>
              <a:t>sGRB</a:t>
            </a:r>
            <a:r>
              <a:rPr lang="en-GB" dirty="0"/>
              <a:t> (~2 s)</a:t>
            </a:r>
          </a:p>
          <a:p>
            <a:r>
              <a:rPr lang="en-GB" dirty="0" err="1"/>
              <a:t>Kilonova</a:t>
            </a:r>
            <a:r>
              <a:rPr lang="en-GB" dirty="0"/>
              <a:t> (~10 days)</a:t>
            </a:r>
          </a:p>
          <a:p>
            <a:r>
              <a:rPr lang="en-GB" dirty="0"/>
              <a:t>GRB </a:t>
            </a:r>
            <a:r>
              <a:rPr lang="en-GB"/>
              <a:t>Afterglow (~years</a:t>
            </a:r>
            <a:r>
              <a:rPr lang="en-GB" dirty="0"/>
              <a:t>)</a:t>
            </a:r>
          </a:p>
          <a:p>
            <a:r>
              <a:rPr lang="en-GB" dirty="0" err="1"/>
              <a:t>Kilonova</a:t>
            </a:r>
            <a:r>
              <a:rPr lang="en-GB" dirty="0"/>
              <a:t> Afterglow (decades-100 years)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94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B8F89-9E3D-8120-CE46-DFC96103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b="1" dirty="0">
                <a:solidFill>
                  <a:srgbClr val="CB6D04"/>
                </a:solidFill>
                <a:latin typeface="Roboto Condensed Medium" panose="020B0604020202020204" pitchFamily="2" charset="0"/>
                <a:ea typeface="Roboto Condensed Medium" panose="020B0604020202020204" pitchFamily="2" charset="0"/>
              </a:rPr>
              <a:t>What is a </a:t>
            </a:r>
            <a:r>
              <a:rPr lang="en-GB" sz="4800" b="1" dirty="0" err="1">
                <a:solidFill>
                  <a:srgbClr val="CB6D04"/>
                </a:solidFill>
                <a:latin typeface="Roboto Condensed Medium" panose="020B0604020202020204" pitchFamily="2" charset="0"/>
                <a:ea typeface="Roboto Condensed Medium" panose="020B0604020202020204" pitchFamily="2" charset="0"/>
              </a:rPr>
              <a:t>Kilonova</a:t>
            </a:r>
            <a:r>
              <a:rPr lang="en-GB" sz="4800" b="1" dirty="0">
                <a:solidFill>
                  <a:srgbClr val="CB6D04"/>
                </a:solidFill>
                <a:latin typeface="Roboto Condensed Medium" panose="020B0604020202020204" pitchFamily="2" charset="0"/>
                <a:ea typeface="Roboto Condensed Medium" panose="020B0604020202020204" pitchFamily="2" charset="0"/>
              </a:rPr>
              <a:t> Afterglow?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7C33A9-8982-8AC8-B1C9-0693C22C4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643" t="12332" r="27672" b="7989"/>
          <a:stretch/>
        </p:blipFill>
        <p:spPr>
          <a:xfrm>
            <a:off x="2344620" y="1294261"/>
            <a:ext cx="7502759" cy="519861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3C56AB-09DD-F34E-AAF9-C6CB3AF6130E}"/>
              </a:ext>
            </a:extLst>
          </p:cNvPr>
          <p:cNvSpPr txBox="1"/>
          <p:nvPr/>
        </p:nvSpPr>
        <p:spPr>
          <a:xfrm>
            <a:off x="469900" y="6308209"/>
            <a:ext cx="967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e.g. </a:t>
            </a:r>
            <a:r>
              <a:rPr lang="en-GB" dirty="0" err="1"/>
              <a:t>Piran</a:t>
            </a:r>
            <a:r>
              <a:rPr lang="en-GB" dirty="0"/>
              <a:t> &amp; </a:t>
            </a:r>
            <a:r>
              <a:rPr lang="en-GB" dirty="0" err="1"/>
              <a:t>Nakar</a:t>
            </a:r>
            <a:r>
              <a:rPr lang="en-GB" dirty="0"/>
              <a:t> (2013), </a:t>
            </a:r>
            <a:r>
              <a:rPr lang="en-GB" dirty="0" err="1"/>
              <a:t>Hotokezaka</a:t>
            </a:r>
            <a:r>
              <a:rPr lang="en-GB" dirty="0"/>
              <a:t> &amp; </a:t>
            </a:r>
            <a:r>
              <a:rPr lang="en-GB" dirty="0" err="1"/>
              <a:t>Piran</a:t>
            </a:r>
            <a:r>
              <a:rPr lang="en-GB" dirty="0"/>
              <a:t> (2015), </a:t>
            </a:r>
            <a:r>
              <a:rPr lang="en-GB" dirty="0" err="1"/>
              <a:t>Hotokezaka</a:t>
            </a:r>
            <a:r>
              <a:rPr lang="en-GB" dirty="0"/>
              <a:t> et al. (2018), </a:t>
            </a:r>
            <a:r>
              <a:rPr lang="en-GB" dirty="0" err="1"/>
              <a:t>Kathirgamaraju</a:t>
            </a:r>
            <a:r>
              <a:rPr lang="en-GB" dirty="0"/>
              <a:t> (2019)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B2C54-5C54-9256-4699-0C1681C4462A}"/>
              </a:ext>
            </a:extLst>
          </p:cNvPr>
          <p:cNvSpPr txBox="1"/>
          <p:nvPr/>
        </p:nvSpPr>
        <p:spPr>
          <a:xfrm>
            <a:off x="10147300" y="5200213"/>
            <a:ext cx="2147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Also known as:</a:t>
            </a:r>
          </a:p>
          <a:p>
            <a:r>
              <a:rPr lang="en-GB" dirty="0"/>
              <a:t>“KN Radio Remnant”</a:t>
            </a:r>
          </a:p>
          <a:p>
            <a:r>
              <a:rPr lang="en-GB" dirty="0"/>
              <a:t>“Radio flare”</a:t>
            </a:r>
          </a:p>
          <a:p>
            <a:r>
              <a:rPr lang="en-GB" dirty="0"/>
              <a:t>“Long-term radio transient”</a:t>
            </a:r>
          </a:p>
        </p:txBody>
      </p:sp>
    </p:spTree>
    <p:extLst>
      <p:ext uri="{BB962C8B-B14F-4D97-AF65-F5344CB8AC3E}">
        <p14:creationId xmlns:p14="http://schemas.microsoft.com/office/powerpoint/2010/main" val="1344009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E1816-FE82-31E2-CC23-3EE759D3F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b="1" dirty="0">
                <a:solidFill>
                  <a:srgbClr val="CB6D04"/>
                </a:solidFill>
                <a:latin typeface="Roboto Condensed Medium" panose="020B0604020202020204" pitchFamily="2" charset="0"/>
                <a:ea typeface="Roboto Condensed Medium" panose="020B0604020202020204" pitchFamily="2" charset="0"/>
              </a:rPr>
              <a:t>Inspiration: </a:t>
            </a:r>
            <a:r>
              <a:rPr lang="en-GB" sz="4800" b="1" dirty="0" err="1">
                <a:solidFill>
                  <a:srgbClr val="CB6D04"/>
                </a:solidFill>
                <a:latin typeface="Roboto Condensed Medium" panose="020B0604020202020204" pitchFamily="2" charset="0"/>
                <a:ea typeface="Roboto Condensed Medium" panose="020B0604020202020204" pitchFamily="2" charset="0"/>
              </a:rPr>
              <a:t>Afterglowpy</a:t>
            </a:r>
            <a:endParaRPr lang="en-GB" sz="4800" b="1" dirty="0">
              <a:solidFill>
                <a:srgbClr val="CB6D04"/>
              </a:solidFill>
              <a:latin typeface="Roboto Condensed Medium" panose="020B0604020202020204" pitchFamily="2" charset="0"/>
              <a:ea typeface="Roboto Condensed Medium" panose="020B0604020202020204" pitchFamily="2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E7EE6F9-3BE7-21FA-6EB0-317E68A9B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54" t="16417" r="18479" b="40679"/>
          <a:stretch/>
        </p:blipFill>
        <p:spPr>
          <a:xfrm>
            <a:off x="1892300" y="1922462"/>
            <a:ext cx="7656990" cy="382849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F6676F-E6A4-D447-E19A-1D957CDC1BD8}"/>
              </a:ext>
            </a:extLst>
          </p:cNvPr>
          <p:cNvSpPr txBox="1"/>
          <p:nvPr/>
        </p:nvSpPr>
        <p:spPr>
          <a:xfrm>
            <a:off x="1892300" y="5982731"/>
            <a:ext cx="848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Primarily for GRB / cocoon models, no self-absorption, no velocity profile</a:t>
            </a:r>
          </a:p>
        </p:txBody>
      </p:sp>
    </p:spTree>
    <p:extLst>
      <p:ext uri="{BB962C8B-B14F-4D97-AF65-F5344CB8AC3E}">
        <p14:creationId xmlns:p14="http://schemas.microsoft.com/office/powerpoint/2010/main" val="1187329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1C7A0-362B-EEC9-1668-30039C21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b="1" dirty="0">
                <a:solidFill>
                  <a:srgbClr val="CB6D04"/>
                </a:solidFill>
                <a:latin typeface="Roboto Condensed Medium" panose="020B0604020202020204" pitchFamily="2" charset="0"/>
                <a:ea typeface="Roboto Condensed Medium" panose="020B0604020202020204" pitchFamily="2" charset="0"/>
              </a:rPr>
              <a:t>A Public KN Afterglow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4AF76-AD45-E8A8-A40A-406C687A5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Goal: publicly available model for after O4 / GW170817</a:t>
            </a:r>
          </a:p>
          <a:p>
            <a:r>
              <a:rPr lang="en-GB" dirty="0"/>
              <a:t>Possible several-10s BNS / NSBH mergers expected </a:t>
            </a:r>
          </a:p>
          <a:p>
            <a:r>
              <a:rPr lang="en-GB" dirty="0"/>
              <a:t>No straightforward recipe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BC99AF-5B36-5B95-C9A3-E73B86404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2037" r="20208" b="22593"/>
          <a:stretch/>
        </p:blipFill>
        <p:spPr>
          <a:xfrm>
            <a:off x="838200" y="3291135"/>
            <a:ext cx="4838700" cy="2440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32DB94-60DD-A003-35F9-5F074F27FC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80" t="22778" r="20104" b="25555"/>
          <a:stretch/>
        </p:blipFill>
        <p:spPr>
          <a:xfrm>
            <a:off x="5676899" y="3291135"/>
            <a:ext cx="3231137" cy="2651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2BD0F2-382E-06FA-F269-FFDA19201B6C}"/>
              </a:ext>
            </a:extLst>
          </p:cNvPr>
          <p:cNvSpPr txBox="1"/>
          <p:nvPr/>
        </p:nvSpPr>
        <p:spPr>
          <a:xfrm>
            <a:off x="838200" y="59425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Piran</a:t>
            </a:r>
            <a:r>
              <a:rPr lang="en-GB" b="1" dirty="0"/>
              <a:t>, </a:t>
            </a:r>
            <a:r>
              <a:rPr lang="en-GB" b="1" dirty="0" err="1"/>
              <a:t>Nakar</a:t>
            </a:r>
            <a:r>
              <a:rPr lang="en-GB" b="1" dirty="0"/>
              <a:t> &amp; </a:t>
            </a:r>
            <a:r>
              <a:rPr lang="en-GB" b="1" dirty="0" err="1"/>
              <a:t>Rosswog</a:t>
            </a:r>
            <a:r>
              <a:rPr lang="en-GB" b="1" dirty="0"/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4138755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EC098-F235-9D56-BD8E-3A4B34EB4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98ABD2-80A6-5647-FBEC-9FB42DF28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299" t="24297" r="15852" b="10908"/>
          <a:stretch/>
        </p:blipFill>
        <p:spPr>
          <a:xfrm>
            <a:off x="2315982" y="495285"/>
            <a:ext cx="6966971" cy="47154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69D1D-718B-4DA5-F1D7-1837DC7F1DAF}"/>
              </a:ext>
            </a:extLst>
          </p:cNvPr>
          <p:cNvSpPr txBox="1"/>
          <p:nvPr/>
        </p:nvSpPr>
        <p:spPr>
          <a:xfrm>
            <a:off x="2389518" y="5402946"/>
            <a:ext cx="681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Self absorption, </a:t>
            </a:r>
            <a:r>
              <a:rPr lang="en-GB" dirty="0" err="1"/>
              <a:t>blastwave</a:t>
            </a:r>
            <a:r>
              <a:rPr lang="en-GB" dirty="0"/>
              <a:t> evolution, </a:t>
            </a:r>
            <a:r>
              <a:rPr lang="en-GB" dirty="0" err="1"/>
              <a:t>thermal+power-law</a:t>
            </a:r>
            <a:r>
              <a:rPr lang="en-GB" dirty="0"/>
              <a:t> electrons, velocity profile, but private and not hydrodynamic</a:t>
            </a:r>
          </a:p>
        </p:txBody>
      </p:sp>
    </p:spTree>
    <p:extLst>
      <p:ext uri="{BB962C8B-B14F-4D97-AF65-F5344CB8AC3E}">
        <p14:creationId xmlns:p14="http://schemas.microsoft.com/office/powerpoint/2010/main" val="793863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55D2E-719F-0AB4-4129-66FB0CB84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CB6D04"/>
                </a:solidFill>
                <a:latin typeface="Roboto Condensed Medium" panose="020B0604020202020204" pitchFamily="2" charset="0"/>
                <a:ea typeface="Roboto Condensed Medium" panose="020B0604020202020204" pitchFamily="2" charset="0"/>
              </a:rPr>
              <a:t>Assumptions in modelling – are they satisfied?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172CA-E33C-C3EE-8D59-53EB3D059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788" cy="4351338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/>
              <a:t>Hydro:</a:t>
            </a:r>
          </a:p>
          <a:p>
            <a:r>
              <a:rPr lang="en-GB" dirty="0"/>
              <a:t>Perfect fluid: no conductivity or viscosity. This requires electrons to diffuse on very small distances due to magnetic fields.</a:t>
            </a:r>
          </a:p>
          <a:p>
            <a:r>
              <a:rPr lang="en-GB" dirty="0"/>
              <a:t>Shock is </a:t>
            </a:r>
            <a:r>
              <a:rPr lang="en-GB" dirty="0" err="1"/>
              <a:t>colliiosnless</a:t>
            </a:r>
            <a:endParaRPr lang="en-GB" dirty="0"/>
          </a:p>
          <a:p>
            <a:r>
              <a:rPr lang="en-GB" dirty="0"/>
              <a:t>Initial conditions well-defined: </a:t>
            </a:r>
            <a:r>
              <a:rPr lang="en-GB" dirty="0" err="1"/>
              <a:t>kilonova</a:t>
            </a:r>
            <a:r>
              <a:rPr lang="en-GB" dirty="0"/>
              <a:t> does not affect ejecta profile from simulations &amp; ejecta are cold.</a:t>
            </a:r>
          </a:p>
          <a:p>
            <a:r>
              <a:rPr lang="en-GB" dirty="0"/>
              <a:t>No Rayleigh-Taylor instability</a:t>
            </a:r>
          </a:p>
          <a:p>
            <a:r>
              <a:rPr lang="en-GB" dirty="0"/>
              <a:t>Shock is not radiative</a:t>
            </a:r>
          </a:p>
          <a:p>
            <a:r>
              <a:rPr lang="en-GB" dirty="0"/>
              <a:t>Equation of state only dependent on baryons</a:t>
            </a:r>
          </a:p>
          <a:p>
            <a:r>
              <a:rPr lang="en-GB" dirty="0"/>
              <a:t>Mono-atomic EOS of single type</a:t>
            </a:r>
          </a:p>
          <a:p>
            <a:r>
              <a:rPr lang="en-GB" dirty="0"/>
              <a:t>RS/FS Same composition</a:t>
            </a:r>
          </a:p>
          <a:p>
            <a:r>
              <a:rPr lang="en-GB" dirty="0"/>
              <a:t>1D Spherically Symmetric </a:t>
            </a:r>
            <a:r>
              <a:rPr lang="en-GB" dirty="0" err="1"/>
              <a:t>Blastwave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9D587B-FDA5-1684-E3E9-B4A346270834}"/>
              </a:ext>
            </a:extLst>
          </p:cNvPr>
          <p:cNvSpPr txBox="1">
            <a:spLocks/>
          </p:cNvSpPr>
          <p:nvPr/>
        </p:nvSpPr>
        <p:spPr>
          <a:xfrm>
            <a:off x="6225988" y="1960562"/>
            <a:ext cx="56432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Electrons:</a:t>
            </a:r>
          </a:p>
          <a:p>
            <a:r>
              <a:rPr lang="en-GB" dirty="0"/>
              <a:t>Electron population solely power-law</a:t>
            </a:r>
          </a:p>
          <a:p>
            <a:r>
              <a:rPr lang="en-GB" dirty="0"/>
              <a:t>Electrons distributed randomly with respect to magnetic fields.</a:t>
            </a:r>
          </a:p>
          <a:p>
            <a:r>
              <a:rPr lang="en-GB" dirty="0"/>
              <a:t>Accelerated electrons exist locally at every point of the fluid.</a:t>
            </a:r>
          </a:p>
          <a:p>
            <a:r>
              <a:rPr lang="en-GB" dirty="0"/>
              <a:t>Microphysical parameters </a:t>
            </a:r>
            <a:r>
              <a:rPr lang="en-GB" dirty="0" err="1"/>
              <a:t>e_b</a:t>
            </a:r>
            <a:r>
              <a:rPr lang="en-GB" dirty="0"/>
              <a:t>, </a:t>
            </a:r>
            <a:r>
              <a:rPr lang="en-GB" dirty="0" err="1"/>
              <a:t>e_e</a:t>
            </a:r>
            <a:r>
              <a:rPr lang="en-GB" dirty="0"/>
              <a:t> (</a:t>
            </a:r>
            <a:r>
              <a:rPr lang="en-GB" dirty="0" err="1"/>
              <a:t>f,p</a:t>
            </a:r>
            <a:r>
              <a:rPr lang="en-GB" dirty="0"/>
              <a:t>) stay constant throughout space and time.</a:t>
            </a:r>
          </a:p>
          <a:p>
            <a:r>
              <a:rPr lang="en-GB" b="1" dirty="0"/>
              <a:t>RT:</a:t>
            </a:r>
          </a:p>
          <a:p>
            <a:r>
              <a:rPr lang="en-GB" dirty="0"/>
              <a:t>Optically thin (e.g. </a:t>
            </a:r>
            <a:r>
              <a:rPr lang="en-GB" dirty="0" err="1"/>
              <a:t>afterglowpy</a:t>
            </a:r>
            <a:r>
              <a:rPr lang="en-GB" dirty="0"/>
              <a:t>)</a:t>
            </a:r>
          </a:p>
          <a:p>
            <a:r>
              <a:rPr lang="en-GB" dirty="0"/>
              <a:t>Equal time surfaces difficult due to intermediate regime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4872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1345</Words>
  <Application>Microsoft Office PowerPoint</Application>
  <PresentationFormat>Widescreen</PresentationFormat>
  <Paragraphs>126</Paragraphs>
  <Slides>18</Slides>
  <Notes>6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Teiresias Radiative Transfer: Modelling the Kilonova Afterglow with Relativistic Hydrodynamics</vt:lpstr>
      <vt:lpstr>Ethan van Woerkom</vt:lpstr>
      <vt:lpstr>Nissanke MMA Group</vt:lpstr>
      <vt:lpstr>BNS/NSBH Merger EM Counterparts</vt:lpstr>
      <vt:lpstr>What is a Kilonova Afterglow?</vt:lpstr>
      <vt:lpstr>Inspiration: Afterglowpy</vt:lpstr>
      <vt:lpstr>A Public KN Afterglow Code</vt:lpstr>
      <vt:lpstr>PowerPoint Presentation</vt:lpstr>
      <vt:lpstr>Assumptions in modelling – are they satisfied?</vt:lpstr>
      <vt:lpstr>TRT - Teiresias Radiative Transfer</vt:lpstr>
      <vt:lpstr>Single-velocity outflow: Ekin= 3∙10 50 erg, M=3.5∙10-3 M☉ , nISM= 1 cm-3.</vt:lpstr>
      <vt:lpstr>Single-velocity outflow: nISM= 1 cm-3, εB=1, εe=1, p=3, d=100Mpc.</vt:lpstr>
      <vt:lpstr>GW170817 KN afterglow Ekin= 2.5∙10 50 erg, M=3.5∙10-3 M☉ , nISM= 0.001 cm-3</vt:lpstr>
      <vt:lpstr>GW170817 KN afterglow Ekin= 2.5∙10 50 erg, M=3.5∙10-3 M☉ , nISM= 0.001 cm-3</vt:lpstr>
      <vt:lpstr>GW170817 KN Afterglow nISM= 0.001 cm-3, εB=0.01, εe=0.1, p=2.16, d=40.3 Mpc.</vt:lpstr>
      <vt:lpstr>GW170817 KN afterglow</vt:lpstr>
      <vt:lpstr>Plausible Higher Density BNS Scenario: nISM= 1 cm-3, εB=0.01, εe=0.1, p=2.16, d=100 Mpc.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Introductory Presentation</dc:title>
  <dc:creator>Ethan van Woerkom</dc:creator>
  <cp:lastModifiedBy>Ethan van Woerkom</cp:lastModifiedBy>
  <cp:revision>2</cp:revision>
  <dcterms:created xsi:type="dcterms:W3CDTF">2022-09-09T09:02:43Z</dcterms:created>
  <dcterms:modified xsi:type="dcterms:W3CDTF">2022-11-15T10:43:57Z</dcterms:modified>
</cp:coreProperties>
</file>