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9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EE68-CDC0-B4A6-16BF-FA1B6C17A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34CC5E7-A097-A20C-D91A-148951F61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53FFFF-BBA9-4137-B46B-ECF9200D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B235DA-7B6C-E466-07FE-4B7B1595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C42D42-D1A1-E969-2C5D-221026B0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7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1A075-BDAF-3E9A-1E46-E97741CD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B77BD8F-2D6F-4900-FD47-DB42176DF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9F917-91E8-F3BD-3ADC-66B9C4A6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F22F8D-19B3-DF1F-C696-664C7F88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AE2003-20DE-04A1-33B0-2E58BC44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1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9331DA1-FDED-E738-0706-033E89E13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D5AAF49-3278-392E-F197-054A08E90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C657E3-7837-F6BA-47A3-DC291AD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FD6DD3-890D-40FD-3256-5A2D89E7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71E782-A9EB-16C4-6FBB-FA722329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77A92-3D71-FE02-BC1F-0EA2A064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9ADCFA-1418-EF70-039E-0E38C722F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F62C71-7077-E481-B51A-4DE44FB6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591B00-5764-FE2C-5D57-5BF97693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037013-572B-C23E-0C41-FFD1786C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C9D86-CA6D-7C04-AAA5-DE1731FF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8B2221-56AA-2F96-1052-9833562D3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3ACE23-B993-F496-9AF6-9BA0BD86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DEDCE-6ED8-5DD9-9551-0087D246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62ADE6-E63D-BF9A-EB1F-03678CD7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6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2450D-1A91-0087-6509-1261AEDC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F8CBC7-7E57-268F-3E14-E183635F2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13B2D1-EBC0-A186-EFEE-773B3AC7C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42F5DD-B2D6-8AF0-6B31-369A587E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72A7A9-DF35-0980-113B-31A3146D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B688EE-519F-2143-000F-D5575499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B4052-B1AA-2587-0FF7-8317E3B8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A1C0293-CA20-C217-E860-B2E00FC72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42F1B7-B1E6-266C-385A-D98D5C944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88A5FAF-E4E9-0220-8E53-FA44C88D2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9327E33-37D5-1524-588A-D9598EC66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64FFA6-BA48-B1D7-0318-0CCC5AAC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CEADA37-DD05-E4E6-B5BA-21DAA431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363BFDB-3778-A23E-AE96-9768AFFE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A04EE-32E0-9F6E-2554-DA5CA273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8413CF-A66C-9A5F-38BC-120BC7F9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CD92690-1505-B0E3-F44D-4AE8837E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54693EE-8F23-179E-CA45-FF1AE3F0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13F737-4E4F-3C3F-E688-EFED7323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11D06FA-58C8-E564-B58A-4793F569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1EBACB7-F550-4A51-99D3-AC07C120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AC43-9B31-5614-5D13-3EB5B86A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5E8743-5213-2B76-ECF2-2A530B3A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C87F11-1CF2-9F2D-27A8-3D6998238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26085E-DE30-791D-D7B3-6CB9D8E3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CDA72E1-0FAA-CE06-FA56-ED3CB4CB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C86707-0F05-BB00-37ED-69206DAD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99DCB-F416-9568-1BAD-F6B9656C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EDFE81C-6807-5026-37EC-2A7082275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A70362-2BBF-586C-8CF4-A9662E91C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B98E66-0FF3-AE43-4AB8-7E78FE24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A00A44-7E54-8A99-636D-7A34D43D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DD1CB2-00D2-C94A-07E8-1F0EA7DA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3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141D0CD-6316-1576-5D55-FA2886BD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6924D4-8240-C1BF-466E-325D93F7E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66C41E-51D9-4FEC-7D59-BD24A39B1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BD2B-752F-4169-9FCE-A35E5A6291F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CBB8BF-5E32-B4DD-C639-148436CD6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8BD2D4-BD2D-8392-E564-142BF1A7C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EF797-FAC3-4FBB-8021-BDB7CFC77B1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84F26-B213-988D-3861-F97F6841C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ASTRA Test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E716C6-8839-E48F-553B-AA0C583B9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43159-8F35-612C-B903-A42493C3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=0.1 rad</a:t>
            </a:r>
            <a:r>
              <a:rPr lang="en-US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63EEE0-386D-9921-078C-7F22F7D6F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6" t="15046" r="24587" b="25383"/>
          <a:stretch/>
        </p:blipFill>
        <p:spPr>
          <a:xfrm>
            <a:off x="6207852" y="1627464"/>
            <a:ext cx="5863905" cy="4085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21F6A2-32B3-0B15-4CE3-CBB9A6C52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7" t="32661" r="22317" b="7767"/>
          <a:stretch/>
        </p:blipFill>
        <p:spPr>
          <a:xfrm>
            <a:off x="299207" y="1644241"/>
            <a:ext cx="5796793" cy="4085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345A1-C3E8-BF0A-6743-8854EBAF3C50}"/>
              </a:ext>
            </a:extLst>
          </p:cNvPr>
          <p:cNvSpPr txBox="1"/>
          <p:nvPr/>
        </p:nvSpPr>
        <p:spPr>
          <a:xfrm>
            <a:off x="2675391" y="6006517"/>
            <a:ext cx="107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 = 48.3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CEA2A-CD40-BAA0-80F1-F71EC02C057E}"/>
              </a:ext>
            </a:extLst>
          </p:cNvPr>
          <p:cNvSpPr txBox="1"/>
          <p:nvPr/>
        </p:nvSpPr>
        <p:spPr>
          <a:xfrm>
            <a:off x="8691694" y="6006517"/>
            <a:ext cx="107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 = 24.15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8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A9E1-2D07-F392-A655-E3B7BD1D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B</a:t>
            </a:r>
            <a:r>
              <a:rPr lang="en-US" baseline="-25000" dirty="0"/>
              <a:t>0</a:t>
            </a:r>
            <a:r>
              <a:rPr lang="en-US" dirty="0"/>
              <a:t> =15 T </a:t>
            </a:r>
            <a:r>
              <a:rPr lang="el-GR" dirty="0"/>
              <a:t>α</a:t>
            </a:r>
            <a:r>
              <a:rPr lang="en-US" dirty="0"/>
              <a:t>=48.3 L=0.6 m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=0.2 rad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93C18-C47E-533C-7249-46F3B30230BE}"/>
              </a:ext>
            </a:extLst>
          </p:cNvPr>
          <p:cNvSpPr txBox="1"/>
          <p:nvPr/>
        </p:nvSpPr>
        <p:spPr>
          <a:xfrm>
            <a:off x="304101" y="1822957"/>
            <a:ext cx="609460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Initial beam parameters</a:t>
            </a:r>
          </a:p>
          <a:p>
            <a:r>
              <a:rPr lang="en-US" sz="1600" dirty="0"/>
              <a:t>Particles taken into account      N =        500</a:t>
            </a:r>
          </a:p>
          <a:p>
            <a:r>
              <a:rPr lang="en-US" sz="1600" dirty="0"/>
              <a:t>     total charge                      Q =      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2.9830E-04 mm</a:t>
            </a:r>
          </a:p>
          <a:p>
            <a:r>
              <a:rPr lang="en-US" sz="1600" dirty="0"/>
              <a:t>     vertical beam position            y =     1.6413E-04 mm</a:t>
            </a:r>
          </a:p>
          <a:p>
            <a:r>
              <a:rPr lang="en-US" sz="1600" dirty="0"/>
              <a:t>     longitudinal beam position        z =     1.1359E-07 m</a:t>
            </a:r>
          </a:p>
          <a:p>
            <a:r>
              <a:rPr lang="en-US" sz="1600" dirty="0"/>
              <a:t>     horizontal beam size          sig x =     0.7499     mm</a:t>
            </a:r>
          </a:p>
          <a:p>
            <a:r>
              <a:rPr lang="en-US" sz="1600" dirty="0"/>
              <a:t>     vertical beam size            sig y =     0.7499     mm</a:t>
            </a:r>
          </a:p>
          <a:p>
            <a:r>
              <a:rPr lang="en-US" sz="1600" dirty="0"/>
              <a:t>     longitudinal beam size        sig z </a:t>
            </a:r>
            <a:r>
              <a:rPr lang="en-US" sz="1600" dirty="0">
                <a:highlight>
                  <a:srgbClr val="FFFF00"/>
                </a:highlight>
              </a:rPr>
              <a:t>=     0.8794     mm</a:t>
            </a:r>
          </a:p>
          <a:p>
            <a:r>
              <a:rPr lang="en-US" sz="1600" dirty="0"/>
              <a:t>     average kinetic energy            E =      15.51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22.19     keV</a:t>
            </a:r>
          </a:p>
          <a:p>
            <a:r>
              <a:rPr lang="en-US" sz="1600" dirty="0"/>
              <a:t>     average momentum                  P =      16.02     MeV/c</a:t>
            </a:r>
          </a:p>
          <a:p>
            <a:r>
              <a:rPr lang="en-US" sz="1600" dirty="0"/>
              <a:t>     transverse beam emittance     eps x =      4403.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2.9685E-03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4403.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9.1424E-03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19.48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  1.169     keV</a:t>
            </a:r>
          </a:p>
          <a:p>
            <a:r>
              <a:rPr lang="en-US" sz="1600" dirty="0"/>
              <a:t>     emittance ratio eps y/eps x         =      1.000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903B9-1B00-E347-B89B-96023191CA7C}"/>
              </a:ext>
            </a:extLst>
          </p:cNvPr>
          <p:cNvSpPr txBox="1"/>
          <p:nvPr/>
        </p:nvSpPr>
        <p:spPr>
          <a:xfrm>
            <a:off x="5605943" y="1822957"/>
            <a:ext cx="609460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Beam parameters at the exit </a:t>
            </a:r>
          </a:p>
          <a:p>
            <a:r>
              <a:rPr lang="en-US" sz="1600" dirty="0"/>
              <a:t>Particles taken into account      N =        500</a:t>
            </a:r>
          </a:p>
          <a:p>
            <a:r>
              <a:rPr lang="en-US" sz="1600" dirty="0"/>
              <a:t>     total charge                      Q =      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0.1221     mm</a:t>
            </a:r>
          </a:p>
          <a:p>
            <a:r>
              <a:rPr lang="en-US" sz="1600" dirty="0"/>
              <a:t>     vertical beam position            y =    -3.4780E-02 mm</a:t>
            </a:r>
          </a:p>
          <a:p>
            <a:r>
              <a:rPr lang="en-US" sz="1600" dirty="0"/>
              <a:t>     longitudinal beam position        z =     0.6000     m</a:t>
            </a:r>
          </a:p>
          <a:p>
            <a:r>
              <a:rPr lang="en-US" sz="1600" dirty="0"/>
              <a:t>     horizontal beam size          sig x =      5.499     mm</a:t>
            </a:r>
          </a:p>
          <a:p>
            <a:r>
              <a:rPr lang="en-US" sz="1600" dirty="0"/>
              <a:t>     vertical beam size            sig y =      5.592     mm</a:t>
            </a:r>
          </a:p>
          <a:p>
            <a:r>
              <a:rPr lang="en-US" sz="1600" dirty="0"/>
              <a:t>     longitudinal beam size        </a:t>
            </a:r>
            <a:r>
              <a:rPr lang="en-US" sz="1600" dirty="0">
                <a:highlight>
                  <a:srgbClr val="FFFF00"/>
                </a:highlight>
              </a:rPr>
              <a:t>sig z =      2.708     mm</a:t>
            </a:r>
          </a:p>
          <a:p>
            <a:r>
              <a:rPr lang="en-US" sz="1600" dirty="0"/>
              <a:t>     average kinetic energy            E =      15.51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22.21     keV</a:t>
            </a:r>
          </a:p>
          <a:p>
            <a:r>
              <a:rPr lang="en-US" sz="1600" dirty="0"/>
              <a:t>     average momentum                  P =      16.02     MeV/c</a:t>
            </a:r>
          </a:p>
          <a:p>
            <a:r>
              <a:rPr lang="en-US" sz="1600" dirty="0"/>
              <a:t>     transverse beam emittance     eps x =      5252.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 23.48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5298.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 23.50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52.74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 -10.67     keV</a:t>
            </a:r>
          </a:p>
          <a:p>
            <a:r>
              <a:rPr lang="en-US" sz="1600" dirty="0"/>
              <a:t>     emittance ratio eps y/eps x         =     0.9912</a:t>
            </a:r>
          </a:p>
        </p:txBody>
      </p:sp>
    </p:spTree>
    <p:extLst>
      <p:ext uri="{BB962C8B-B14F-4D97-AF65-F5344CB8AC3E}">
        <p14:creationId xmlns:p14="http://schemas.microsoft.com/office/powerpoint/2010/main" val="55774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2919D-FB7B-A50B-04A5-FAD5BB54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B</a:t>
            </a:r>
            <a:r>
              <a:rPr lang="en-US" baseline="-25000" dirty="0"/>
              <a:t>0</a:t>
            </a:r>
            <a:r>
              <a:rPr lang="en-US" dirty="0"/>
              <a:t> =15 T </a:t>
            </a:r>
            <a:r>
              <a:rPr lang="el-GR" dirty="0"/>
              <a:t>α</a:t>
            </a:r>
            <a:r>
              <a:rPr lang="en-US" dirty="0"/>
              <a:t>=24.15 L=1.2 m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=0.2 rad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35E21-1C3D-EA36-D22B-8A6B9BB9F5B6}"/>
              </a:ext>
            </a:extLst>
          </p:cNvPr>
          <p:cNvSpPr txBox="1"/>
          <p:nvPr/>
        </p:nvSpPr>
        <p:spPr>
          <a:xfrm>
            <a:off x="203433" y="1702496"/>
            <a:ext cx="609460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Initial beam parameters </a:t>
            </a:r>
          </a:p>
          <a:p>
            <a:pPr algn="just"/>
            <a:r>
              <a:rPr lang="en-US" sz="1600" dirty="0"/>
              <a:t>Particles taken into account      N =        500</a:t>
            </a:r>
          </a:p>
          <a:p>
            <a:r>
              <a:rPr lang="en-US" sz="1600" dirty="0"/>
              <a:t>     total charge                      Q =      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2.9830E-04 mm</a:t>
            </a:r>
          </a:p>
          <a:p>
            <a:r>
              <a:rPr lang="en-US" sz="1600" dirty="0"/>
              <a:t>     vertical beam position            y =     1.6413E-04 mm</a:t>
            </a:r>
          </a:p>
          <a:p>
            <a:r>
              <a:rPr lang="en-US" sz="1600" dirty="0"/>
              <a:t>     longitudinal beam position        z =     1.1359E-07 m</a:t>
            </a:r>
          </a:p>
          <a:p>
            <a:r>
              <a:rPr lang="en-US" sz="1600" dirty="0"/>
              <a:t>     horizontal beam size          sig x =     0.7499     mm</a:t>
            </a:r>
          </a:p>
          <a:p>
            <a:r>
              <a:rPr lang="en-US" sz="1600" dirty="0"/>
              <a:t>     vertical beam size            sig y =     0.7499     mm</a:t>
            </a:r>
          </a:p>
          <a:p>
            <a:r>
              <a:rPr lang="en-US" sz="1600" dirty="0"/>
              <a:t>     longitudinal beam size        </a:t>
            </a:r>
            <a:r>
              <a:rPr lang="en-US" sz="1600" dirty="0">
                <a:highlight>
                  <a:srgbClr val="FFFF00"/>
                </a:highlight>
              </a:rPr>
              <a:t>sig z =     0.8794     mm</a:t>
            </a:r>
          </a:p>
          <a:p>
            <a:r>
              <a:rPr lang="en-US" sz="1600" dirty="0"/>
              <a:t>     average kinetic energy            E =      15.51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22.19     keV</a:t>
            </a:r>
          </a:p>
          <a:p>
            <a:r>
              <a:rPr lang="en-US" sz="1600" dirty="0"/>
              <a:t>     average momentum                  P =      16.02     MeV/c</a:t>
            </a:r>
          </a:p>
          <a:p>
            <a:r>
              <a:rPr lang="en-US" sz="1600" dirty="0"/>
              <a:t>     transverse beam emittance     eps x =      4403.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2.9685E-03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4403.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9.1424E-03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19.48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  1.169     keV</a:t>
            </a:r>
          </a:p>
          <a:p>
            <a:r>
              <a:rPr lang="en-US" sz="1600" dirty="0"/>
              <a:t>     emittance ratio eps y/eps x         =      1.000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BF42D-0184-D3FC-8C0F-238CBB60A3B9}"/>
              </a:ext>
            </a:extLst>
          </p:cNvPr>
          <p:cNvSpPr txBox="1"/>
          <p:nvPr/>
        </p:nvSpPr>
        <p:spPr>
          <a:xfrm>
            <a:off x="5354274" y="1702496"/>
            <a:ext cx="609460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Beam parameters at the exit </a:t>
            </a:r>
          </a:p>
          <a:p>
            <a:pPr algn="just"/>
            <a:r>
              <a:rPr lang="en-US" dirty="0"/>
              <a:t> </a:t>
            </a:r>
            <a:r>
              <a:rPr lang="en-US" sz="1600" dirty="0"/>
              <a:t>Particles taken into account      N =        500</a:t>
            </a:r>
          </a:p>
          <a:p>
            <a:r>
              <a:rPr lang="en-US" sz="1600" dirty="0"/>
              <a:t>     total charge                      Q =      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-6.4538E-02 mm</a:t>
            </a:r>
          </a:p>
          <a:p>
            <a:r>
              <a:rPr lang="en-US" sz="1600" dirty="0"/>
              <a:t>     vertical beam position            y =    -0.2057     mm</a:t>
            </a:r>
          </a:p>
          <a:p>
            <a:r>
              <a:rPr lang="en-US" sz="1600" dirty="0"/>
              <a:t>     longitudinal beam position        z =      1.200     m</a:t>
            </a:r>
          </a:p>
          <a:p>
            <a:r>
              <a:rPr lang="en-US" sz="1600" dirty="0"/>
              <a:t>     horizontal beam size          sig x =      7.920     mm</a:t>
            </a:r>
          </a:p>
          <a:p>
            <a:r>
              <a:rPr lang="en-US" sz="1600" dirty="0"/>
              <a:t>     vertical beam size            sig y =      8.014     mm</a:t>
            </a:r>
          </a:p>
          <a:p>
            <a:r>
              <a:rPr lang="en-US" sz="1600" dirty="0"/>
              <a:t>     longitudinal beam size        </a:t>
            </a:r>
            <a:r>
              <a:rPr lang="en-US" sz="1600" dirty="0">
                <a:highlight>
                  <a:srgbClr val="FFFF00"/>
                </a:highlight>
              </a:rPr>
              <a:t>sig z =      5.211     mm</a:t>
            </a:r>
          </a:p>
          <a:p>
            <a:r>
              <a:rPr lang="en-US" sz="1600" dirty="0"/>
              <a:t>     average kinetic energy            E =      15.51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22.21     keV</a:t>
            </a:r>
          </a:p>
          <a:p>
            <a:r>
              <a:rPr lang="en-US" sz="1600" dirty="0"/>
              <a:t>     average momentum                  P =      16.02     MeV/c</a:t>
            </a:r>
          </a:p>
          <a:p>
            <a:r>
              <a:rPr lang="en-US" sz="1600" dirty="0"/>
              <a:t>     transverse beam emittance     eps x =      8107.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 13.25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8331.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 12.06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98.16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 -11.77     keV</a:t>
            </a:r>
          </a:p>
          <a:p>
            <a:r>
              <a:rPr lang="en-US" sz="1600" dirty="0"/>
              <a:t>     emittance ratio eps y/eps x         =     0.9732</a:t>
            </a:r>
          </a:p>
        </p:txBody>
      </p:sp>
    </p:spTree>
    <p:extLst>
      <p:ext uri="{BB962C8B-B14F-4D97-AF65-F5344CB8AC3E}">
        <p14:creationId xmlns:p14="http://schemas.microsoft.com/office/powerpoint/2010/main" val="32340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2EA6-089B-15CF-A553-13A8776D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B</a:t>
            </a:r>
            <a:r>
              <a:rPr lang="en-US" baseline="-25000" dirty="0"/>
              <a:t>0</a:t>
            </a:r>
            <a:r>
              <a:rPr lang="en-US" dirty="0"/>
              <a:t> =15 T </a:t>
            </a:r>
            <a:r>
              <a:rPr lang="el-GR" dirty="0"/>
              <a:t>α</a:t>
            </a:r>
            <a:r>
              <a:rPr lang="en-US" dirty="0"/>
              <a:t>=48.3 L=0.6 m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=0.2 rad</a:t>
            </a:r>
            <a:r>
              <a:rPr lang="en-US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FA4BC0-8DBE-85D3-D003-30A46340C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2" t="33028" r="17087" b="8624"/>
          <a:stretch/>
        </p:blipFill>
        <p:spPr>
          <a:xfrm>
            <a:off x="265651" y="2348918"/>
            <a:ext cx="5830349" cy="4001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1830EA-50F0-AB71-19FC-3B78728D5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3" t="33272" r="17156" b="8379"/>
          <a:stretch/>
        </p:blipFill>
        <p:spPr>
          <a:xfrm>
            <a:off x="6096000" y="2348918"/>
            <a:ext cx="5830349" cy="40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47515-6287-00AC-586B-AFE077EC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B</a:t>
            </a:r>
            <a:r>
              <a:rPr lang="en-US" baseline="-25000" dirty="0"/>
              <a:t>0</a:t>
            </a:r>
            <a:r>
              <a:rPr lang="en-US" dirty="0"/>
              <a:t> =15 T </a:t>
            </a:r>
            <a:r>
              <a:rPr lang="el-GR" dirty="0"/>
              <a:t>α</a:t>
            </a:r>
            <a:r>
              <a:rPr lang="en-US" dirty="0"/>
              <a:t>=24.15 L=1.2 m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=0.2 rad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FF332-F4D1-0639-BD4B-C4ADF23D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6" t="24652" r="20940" b="18043"/>
          <a:stretch/>
        </p:blipFill>
        <p:spPr>
          <a:xfrm>
            <a:off x="578841" y="1984303"/>
            <a:ext cx="5813570" cy="3929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A7BEB7-D119-6391-7D0C-11EE5F9B5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5" t="23731" r="20871" b="17798"/>
          <a:stretch/>
        </p:blipFill>
        <p:spPr>
          <a:xfrm>
            <a:off x="6467912" y="1904301"/>
            <a:ext cx="5813570" cy="40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3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3F608-83D6-98FA-BA9D-06F8B810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=0.2 rad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451561-4DFE-E599-1E3F-E879C2F4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1" t="32293" r="17087" b="8256"/>
          <a:stretch/>
        </p:blipFill>
        <p:spPr>
          <a:xfrm>
            <a:off x="274040" y="1963025"/>
            <a:ext cx="5821960" cy="40770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76947A-B9E7-A94C-9667-99CA18737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69" t="23608" r="21078" b="18287"/>
          <a:stretch/>
        </p:blipFill>
        <p:spPr>
          <a:xfrm>
            <a:off x="6096000" y="1963025"/>
            <a:ext cx="5821961" cy="3984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5F285-92EE-96CC-5EC8-579C252B3E9E}"/>
              </a:ext>
            </a:extLst>
          </p:cNvPr>
          <p:cNvSpPr txBox="1"/>
          <p:nvPr/>
        </p:nvSpPr>
        <p:spPr>
          <a:xfrm>
            <a:off x="2675391" y="6006517"/>
            <a:ext cx="107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 = 48.3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83883-7B6D-7ED7-12A6-0ECEDAE2B8BA}"/>
              </a:ext>
            </a:extLst>
          </p:cNvPr>
          <p:cNvSpPr txBox="1"/>
          <p:nvPr/>
        </p:nvSpPr>
        <p:spPr>
          <a:xfrm>
            <a:off x="8775585" y="6006517"/>
            <a:ext cx="107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 = 24.15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8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7FC0-8C49-E889-3C7E-02159E55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Infinite Long Solenoid 2 T Field, L=7 m</a:t>
            </a:r>
            <a:br>
              <a:rPr lang="en-US" dirty="0"/>
            </a:br>
            <a:r>
              <a:rPr lang="en-US" dirty="0"/>
              <a:t>Step </a:t>
            </a:r>
            <a:r>
              <a:rPr lang="en-US" dirty="0" err="1"/>
              <a:t>H_max</a:t>
            </a:r>
            <a:r>
              <a:rPr lang="en-US" dirty="0"/>
              <a:t>=0.001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CFBFB-DEDA-07A2-2C3A-741D4B1772EC}"/>
              </a:ext>
            </a:extLst>
          </p:cNvPr>
          <p:cNvSpPr txBox="1"/>
          <p:nvPr/>
        </p:nvSpPr>
        <p:spPr>
          <a:xfrm>
            <a:off x="605050" y="1937782"/>
            <a:ext cx="556983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Initial Beam    </a:t>
            </a:r>
          </a:p>
          <a:p>
            <a:r>
              <a:rPr lang="en-US" sz="1600" dirty="0"/>
              <a:t>      Particles taken into account      N =        500</a:t>
            </a:r>
          </a:p>
          <a:p>
            <a:r>
              <a:rPr lang="en-US" sz="1600" dirty="0"/>
              <a:t>     total charge                      Q =     -1.000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2.9830E-04 mm</a:t>
            </a:r>
          </a:p>
          <a:p>
            <a:r>
              <a:rPr lang="en-US" sz="1600" dirty="0"/>
              <a:t>     vertical beam position            y =     1.6413E-04 mm</a:t>
            </a:r>
          </a:p>
          <a:p>
            <a:r>
              <a:rPr lang="en-US" sz="1600" dirty="0"/>
              <a:t>     longitudinal beam position        z =     1.1359E-07 m</a:t>
            </a:r>
          </a:p>
          <a:p>
            <a:r>
              <a:rPr lang="en-US" sz="1600" dirty="0"/>
              <a:t>     horizontal beam size          sig x =     0.7499     mm</a:t>
            </a:r>
          </a:p>
          <a:p>
            <a:r>
              <a:rPr lang="en-US" sz="1600" dirty="0"/>
              <a:t>     vertical beam size            sig y =     0.7499     mm</a:t>
            </a:r>
          </a:p>
          <a:p>
            <a:r>
              <a:rPr lang="en-US" sz="1600" dirty="0"/>
              <a:t>     longitudinal beam size        sig z =     0.8794     mm</a:t>
            </a:r>
          </a:p>
          <a:p>
            <a:r>
              <a:rPr lang="en-US" sz="1600" dirty="0"/>
              <a:t>     average kinetic energy            E =      7.500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1.467     keV</a:t>
            </a:r>
          </a:p>
          <a:p>
            <a:r>
              <a:rPr lang="en-US" sz="1600" dirty="0"/>
              <a:t>     average momentum                  P =      7.995     MeV/c</a:t>
            </a:r>
          </a:p>
          <a:p>
            <a:r>
              <a:rPr lang="en-US" sz="1600" dirty="0"/>
              <a:t>     transverse beam emittance     eps x =      344.7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-0.3491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346.5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0.3496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1.290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-1.6047E-02 keV</a:t>
            </a:r>
          </a:p>
          <a:p>
            <a:r>
              <a:rPr lang="en-US" sz="1600" dirty="0"/>
              <a:t>     emittance ratio eps y/eps x         =     0.9947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45B13-6A4C-466A-0099-E2BD51C40D85}"/>
              </a:ext>
            </a:extLst>
          </p:cNvPr>
          <p:cNvSpPr txBox="1"/>
          <p:nvPr/>
        </p:nvSpPr>
        <p:spPr>
          <a:xfrm>
            <a:off x="5822577" y="1937782"/>
            <a:ext cx="60942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  Output</a:t>
            </a:r>
          </a:p>
          <a:p>
            <a:r>
              <a:rPr lang="en-US" sz="1600" dirty="0"/>
              <a:t>     Particles taken into account      N =        500</a:t>
            </a:r>
          </a:p>
          <a:p>
            <a:r>
              <a:rPr lang="en-US" sz="1600" dirty="0"/>
              <a:t>     total charge                      Q =     -1.000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4.7392E-04 mm</a:t>
            </a:r>
          </a:p>
          <a:p>
            <a:r>
              <a:rPr lang="en-US" sz="1600" dirty="0"/>
              <a:t>     vertical beam position            y =     2.2443E-04 mm</a:t>
            </a:r>
          </a:p>
          <a:p>
            <a:r>
              <a:rPr lang="en-US" sz="1600" dirty="0"/>
              <a:t>     longitudinal beam position        z =      7.000     m</a:t>
            </a:r>
          </a:p>
          <a:p>
            <a:r>
              <a:rPr lang="en-US" sz="1600" dirty="0"/>
              <a:t>     horizontal beam size          sig x =     0.7530     mm</a:t>
            </a:r>
          </a:p>
          <a:p>
            <a:r>
              <a:rPr lang="en-US" sz="1600" dirty="0"/>
              <a:t>     vertical beam size            sig y =     0.7525     mm</a:t>
            </a:r>
          </a:p>
          <a:p>
            <a:r>
              <a:rPr lang="en-US" sz="1600" dirty="0"/>
              <a:t>     longitudinal beam size        sig z =     0.9971     mm</a:t>
            </a:r>
          </a:p>
          <a:p>
            <a:r>
              <a:rPr lang="en-US" sz="1600" dirty="0"/>
              <a:t>     average kinetic energy            E =      7.500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1.467     keV</a:t>
            </a:r>
          </a:p>
          <a:p>
            <a:r>
              <a:rPr lang="en-US" sz="1600" dirty="0"/>
              <a:t>     average momentum                  P =      7.995     MeV/c</a:t>
            </a:r>
          </a:p>
          <a:p>
            <a:r>
              <a:rPr lang="en-US" sz="1600" dirty="0"/>
              <a:t>     transverse beam emittance     eps x =      344.7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-1.044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346.4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-0.3559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1.463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-1.4118E-02 keV</a:t>
            </a:r>
          </a:p>
          <a:p>
            <a:r>
              <a:rPr lang="en-US" sz="1600" dirty="0"/>
              <a:t>     emittance ratio eps y/eps x         =     0.9950</a:t>
            </a:r>
          </a:p>
        </p:txBody>
      </p:sp>
    </p:spTree>
    <p:extLst>
      <p:ext uri="{BB962C8B-B14F-4D97-AF65-F5344CB8AC3E}">
        <p14:creationId xmlns:p14="http://schemas.microsoft.com/office/powerpoint/2010/main" val="275233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14469-D2F4-D03B-98EC-9CE6E455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Long Solenoid 2 T Field, L=7 m</a:t>
            </a:r>
            <a:br>
              <a:rPr lang="en-US" dirty="0"/>
            </a:br>
            <a:r>
              <a:rPr lang="en-US" dirty="0"/>
              <a:t>Step </a:t>
            </a:r>
            <a:r>
              <a:rPr lang="en-US" dirty="0" err="1"/>
              <a:t>H_max</a:t>
            </a:r>
            <a:r>
              <a:rPr lang="en-US" dirty="0"/>
              <a:t>=0.001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57016A-DDF9-F367-6011-421CAA00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9" y="2191373"/>
            <a:ext cx="5418831" cy="4061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7BE3E-0F22-CE75-599C-936C91FF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91373"/>
            <a:ext cx="5484642" cy="40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9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6D519-9194-003E-CB3F-FD5ECDD2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Infinite Long Solenoid 0.5 T Field, L=7 m</a:t>
            </a:r>
            <a:br>
              <a:rPr lang="en-US" dirty="0"/>
            </a:br>
            <a:r>
              <a:rPr lang="en-US" dirty="0"/>
              <a:t>Step </a:t>
            </a:r>
            <a:r>
              <a:rPr lang="en-US" dirty="0" err="1"/>
              <a:t>H_max</a:t>
            </a:r>
            <a:r>
              <a:rPr lang="en-US" dirty="0"/>
              <a:t>=0.001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5136B-6F1B-192B-D75B-A30FA1DD599A}"/>
              </a:ext>
            </a:extLst>
          </p:cNvPr>
          <p:cNvSpPr txBox="1"/>
          <p:nvPr/>
        </p:nvSpPr>
        <p:spPr>
          <a:xfrm>
            <a:off x="838200" y="1664795"/>
            <a:ext cx="54837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Initial Beam    </a:t>
            </a:r>
          </a:p>
          <a:p>
            <a:r>
              <a:rPr lang="en-US" sz="1600" dirty="0"/>
              <a:t>     Particles taken into account      N =        500</a:t>
            </a:r>
          </a:p>
          <a:p>
            <a:r>
              <a:rPr lang="en-US" sz="1600" dirty="0"/>
              <a:t>     total charge                      Q =     -1.000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2.9830E-04 mm</a:t>
            </a:r>
          </a:p>
          <a:p>
            <a:r>
              <a:rPr lang="en-US" sz="1600" dirty="0"/>
              <a:t>     vertical beam position            y =     1.6413E-04 mm</a:t>
            </a:r>
          </a:p>
          <a:p>
            <a:r>
              <a:rPr lang="en-US" sz="1600" dirty="0"/>
              <a:t>     longitudinal beam position        z =     1.1359E-07 m</a:t>
            </a:r>
          </a:p>
          <a:p>
            <a:r>
              <a:rPr lang="en-US" sz="1600" dirty="0"/>
              <a:t>     horizontal beam size          sig x =     0.7499     mm</a:t>
            </a:r>
          </a:p>
          <a:p>
            <a:r>
              <a:rPr lang="en-US" sz="1600" dirty="0"/>
              <a:t>     vertical beam size            sig y =     0.7499     mm</a:t>
            </a:r>
          </a:p>
          <a:p>
            <a:r>
              <a:rPr lang="en-US" sz="1600" dirty="0"/>
              <a:t>     longitudinal beam size        sig z =     0.8794     mm</a:t>
            </a:r>
          </a:p>
          <a:p>
            <a:r>
              <a:rPr lang="en-US" sz="1600" dirty="0"/>
              <a:t>     average kinetic energy            E =      7.500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1.467     keV</a:t>
            </a:r>
          </a:p>
          <a:p>
            <a:r>
              <a:rPr lang="en-US" sz="1600" dirty="0"/>
              <a:t>     average momentum                  P =      7.995     MeV/c</a:t>
            </a:r>
          </a:p>
          <a:p>
            <a:r>
              <a:rPr lang="en-US" sz="1600" dirty="0"/>
              <a:t>     transverse beam emittance     eps x =      128.9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-8.7167E-02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130.1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8.7691E-02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1.290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-1.6047E-02 keV</a:t>
            </a:r>
          </a:p>
          <a:p>
            <a:r>
              <a:rPr lang="en-US" sz="1600" dirty="0"/>
              <a:t>     emittance ratio eps y/eps x         =     0.9906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829E2-E822-25A0-8C82-0F611EE0C420}"/>
              </a:ext>
            </a:extLst>
          </p:cNvPr>
          <p:cNvSpPr txBox="1"/>
          <p:nvPr/>
        </p:nvSpPr>
        <p:spPr>
          <a:xfrm>
            <a:off x="6321910" y="1674192"/>
            <a:ext cx="56450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Output</a:t>
            </a:r>
          </a:p>
          <a:p>
            <a:r>
              <a:rPr lang="en-US" sz="1600" dirty="0"/>
              <a:t>     Particles taken into account      N =        500</a:t>
            </a:r>
          </a:p>
          <a:p>
            <a:r>
              <a:rPr lang="en-US" sz="1600" dirty="0"/>
              <a:t>     total charge                      Q =     -1.000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4.2271E-04 mm</a:t>
            </a:r>
          </a:p>
          <a:p>
            <a:r>
              <a:rPr lang="en-US" sz="1600" dirty="0"/>
              <a:t>     vertical beam position            y =     3.2172E-04 mm</a:t>
            </a:r>
          </a:p>
          <a:p>
            <a:r>
              <a:rPr lang="en-US" sz="1600" dirty="0"/>
              <a:t>     longitudinal beam position        z =      7.000     m</a:t>
            </a:r>
          </a:p>
          <a:p>
            <a:r>
              <a:rPr lang="en-US" sz="1600" dirty="0"/>
              <a:t>     horizontal beam size          sig x =     0.7530     mm</a:t>
            </a:r>
          </a:p>
          <a:p>
            <a:r>
              <a:rPr lang="en-US" sz="1600" dirty="0"/>
              <a:t>     vertical beam size            sig y =     0.7527     mm</a:t>
            </a:r>
          </a:p>
          <a:p>
            <a:r>
              <a:rPr lang="en-US" sz="1600" dirty="0"/>
              <a:t>     longitudinal beam size        sig z =     0.9971     mm</a:t>
            </a:r>
          </a:p>
          <a:p>
            <a:r>
              <a:rPr lang="en-US" sz="1600" dirty="0"/>
              <a:t>     average kinetic energy            E =      7.500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1.467     keV</a:t>
            </a:r>
          </a:p>
          <a:p>
            <a:r>
              <a:rPr lang="en-US" sz="1600" dirty="0"/>
              <a:t>     average momentum                  P =      7.995     MeV/c</a:t>
            </a:r>
          </a:p>
          <a:p>
            <a:r>
              <a:rPr lang="en-US" sz="1600" dirty="0"/>
              <a:t>     transverse beam emittance     eps x =      128.8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-0.8405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130.2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-0.6689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1.463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-1.4118E-02 keV</a:t>
            </a:r>
          </a:p>
          <a:p>
            <a:r>
              <a:rPr lang="en-US" sz="1600" dirty="0"/>
              <a:t>     emittance ratio eps y/eps x         =     0.9890</a:t>
            </a:r>
          </a:p>
        </p:txBody>
      </p:sp>
    </p:spTree>
    <p:extLst>
      <p:ext uri="{BB962C8B-B14F-4D97-AF65-F5344CB8AC3E}">
        <p14:creationId xmlns:p14="http://schemas.microsoft.com/office/powerpoint/2010/main" val="401071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9ACC6-48E7-5B24-BA13-A452DC9A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Infinite Long Solenoid 0.5 T Field, L=7 m</a:t>
            </a:r>
            <a:br>
              <a:rPr lang="en-US" dirty="0"/>
            </a:br>
            <a:r>
              <a:rPr lang="en-US" dirty="0"/>
              <a:t>Step </a:t>
            </a:r>
            <a:r>
              <a:rPr lang="en-US" dirty="0" err="1"/>
              <a:t>H_max</a:t>
            </a:r>
            <a:r>
              <a:rPr lang="en-US" dirty="0"/>
              <a:t>=0.001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7226F-0EE2-8271-0AAA-B734F554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5" y="2432075"/>
            <a:ext cx="5516672" cy="4060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9E8060-C567-560A-C7FB-66D5A1696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71" t="24312" r="16171" b="12575"/>
          <a:stretch/>
        </p:blipFill>
        <p:spPr>
          <a:xfrm>
            <a:off x="6096000" y="2432075"/>
            <a:ext cx="5580183" cy="41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1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4F6F6-CA6E-0E81-031B-BB238AD4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B</a:t>
            </a:r>
            <a:r>
              <a:rPr lang="en-US" baseline="-25000" dirty="0"/>
              <a:t>0</a:t>
            </a:r>
            <a:r>
              <a:rPr lang="en-US" dirty="0"/>
              <a:t> =15 T </a:t>
            </a:r>
            <a:r>
              <a:rPr lang="el-GR" dirty="0"/>
              <a:t>α</a:t>
            </a:r>
            <a:r>
              <a:rPr lang="en-US" dirty="0"/>
              <a:t>=48.3 L=0.6 m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=0.1 rad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0E29B-0E64-17B2-EF8C-C1EED4C63670}"/>
              </a:ext>
            </a:extLst>
          </p:cNvPr>
          <p:cNvSpPr txBox="1"/>
          <p:nvPr/>
        </p:nvSpPr>
        <p:spPr>
          <a:xfrm>
            <a:off x="203433" y="1480963"/>
            <a:ext cx="548430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Initial beam parameters    </a:t>
            </a:r>
          </a:p>
          <a:p>
            <a:r>
              <a:rPr lang="en-US" sz="1600" dirty="0"/>
              <a:t>     Particles taken into account      N =        500</a:t>
            </a:r>
          </a:p>
          <a:p>
            <a:r>
              <a:rPr lang="en-US" sz="1600" dirty="0"/>
              <a:t>     total charge                      Q =      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2.9830E-04 mm</a:t>
            </a:r>
          </a:p>
          <a:p>
            <a:r>
              <a:rPr lang="en-US" sz="1600" dirty="0"/>
              <a:t>     vertical beam position            y =     1.6413E-04 mm</a:t>
            </a:r>
          </a:p>
          <a:p>
            <a:r>
              <a:rPr lang="en-US" sz="1600" dirty="0"/>
              <a:t>     longitudinal beam position        z =     1.1359E-07 m</a:t>
            </a:r>
          </a:p>
          <a:p>
            <a:r>
              <a:rPr lang="en-US" sz="1600" dirty="0"/>
              <a:t>     horizontal beam size          sig x =     0.7499     mm</a:t>
            </a:r>
          </a:p>
          <a:p>
            <a:r>
              <a:rPr lang="en-US" sz="1600" dirty="0"/>
              <a:t>     vertical beam size            sig y =     0.7499     mm</a:t>
            </a:r>
          </a:p>
          <a:p>
            <a:r>
              <a:rPr lang="en-US" sz="1600" dirty="0"/>
              <a:t>     longitudinal beam size        </a:t>
            </a:r>
            <a:r>
              <a:rPr lang="en-US" sz="1600" dirty="0">
                <a:highlight>
                  <a:srgbClr val="FFFF00"/>
                </a:highlight>
              </a:rPr>
              <a:t>sig z =     0.8794     mm</a:t>
            </a:r>
          </a:p>
          <a:p>
            <a:r>
              <a:rPr lang="en-US" sz="1600" dirty="0"/>
              <a:t>     average kinetic energy            E =      15.50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5.746     keV</a:t>
            </a:r>
          </a:p>
          <a:p>
            <a:r>
              <a:rPr lang="en-US" sz="1600" dirty="0"/>
              <a:t>     average momentum                  P =      16.01     MeV/c</a:t>
            </a:r>
          </a:p>
          <a:p>
            <a:r>
              <a:rPr lang="en-US" sz="1600" dirty="0"/>
              <a:t>     transverse beam emittance     eps x =      2202.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1.5063E-03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2202.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4.4679E-03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5.047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 0.2795     keV</a:t>
            </a:r>
          </a:p>
          <a:p>
            <a:r>
              <a:rPr lang="en-US" sz="1600" dirty="0"/>
              <a:t>     emittance ratio eps y/eps x         =      1.000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4E504-4CE6-EDCE-2BFF-B2B04506FB26}"/>
              </a:ext>
            </a:extLst>
          </p:cNvPr>
          <p:cNvSpPr txBox="1"/>
          <p:nvPr/>
        </p:nvSpPr>
        <p:spPr>
          <a:xfrm>
            <a:off x="5869496" y="1480963"/>
            <a:ext cx="54843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Beam parameters at the exit    </a:t>
            </a:r>
          </a:p>
          <a:p>
            <a:r>
              <a:rPr lang="en-US" dirty="0"/>
              <a:t>    </a:t>
            </a:r>
            <a:r>
              <a:rPr lang="en-US" sz="1600" dirty="0"/>
              <a:t>Particles taken into account      N =        500</a:t>
            </a:r>
          </a:p>
          <a:p>
            <a:r>
              <a:rPr lang="en-US" sz="1600" dirty="0"/>
              <a:t>     total charge                      Q =      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2.1934E-02 mm</a:t>
            </a:r>
          </a:p>
          <a:p>
            <a:r>
              <a:rPr lang="en-US" sz="1600" dirty="0"/>
              <a:t>     vertical beam position            y =     1.2525E-02 mm</a:t>
            </a:r>
          </a:p>
          <a:p>
            <a:r>
              <a:rPr lang="en-US" sz="1600" dirty="0"/>
              <a:t>     longitudinal beam position        z =     0.6000     m</a:t>
            </a:r>
          </a:p>
          <a:p>
            <a:r>
              <a:rPr lang="en-US" sz="1600" dirty="0"/>
              <a:t>     horizontal beam size          sig x =      4.177     mm</a:t>
            </a:r>
          </a:p>
          <a:p>
            <a:r>
              <a:rPr lang="en-US" sz="1600" dirty="0"/>
              <a:t>     vertical beam size            sig y =      4.200     mm</a:t>
            </a:r>
          </a:p>
          <a:p>
            <a:r>
              <a:rPr lang="en-US" sz="1600" dirty="0"/>
              <a:t>     longitudinal beam size        </a:t>
            </a:r>
            <a:r>
              <a:rPr lang="en-US" sz="1600" dirty="0">
                <a:highlight>
                  <a:srgbClr val="FFFF00"/>
                </a:highlight>
              </a:rPr>
              <a:t>sig z =      1.060     mm</a:t>
            </a:r>
          </a:p>
          <a:p>
            <a:r>
              <a:rPr lang="en-US" sz="1600" dirty="0"/>
              <a:t>     average kinetic energy            E =      15.50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5.752     keV</a:t>
            </a:r>
          </a:p>
          <a:p>
            <a:r>
              <a:rPr lang="en-US" sz="1600" dirty="0"/>
              <a:t>     average momentum                  P =      16.01     MeV/c</a:t>
            </a:r>
          </a:p>
          <a:p>
            <a:r>
              <a:rPr lang="en-US" sz="1600" dirty="0"/>
              <a:t>     transverse beam emittance     eps x =      3392.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 6.953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3370.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 6.689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5.941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 -1.298     keV</a:t>
            </a:r>
          </a:p>
          <a:p>
            <a:r>
              <a:rPr lang="en-US" sz="1600" dirty="0"/>
              <a:t>     emittance ratio eps y/eps x         =      1.007</a:t>
            </a:r>
          </a:p>
        </p:txBody>
      </p:sp>
    </p:spTree>
    <p:extLst>
      <p:ext uri="{BB962C8B-B14F-4D97-AF65-F5344CB8AC3E}">
        <p14:creationId xmlns:p14="http://schemas.microsoft.com/office/powerpoint/2010/main" val="288778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24DD1-3A79-5DBA-860B-18B4F2C8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B</a:t>
            </a:r>
            <a:r>
              <a:rPr lang="en-US" baseline="-25000" dirty="0"/>
              <a:t>0</a:t>
            </a:r>
            <a:r>
              <a:rPr lang="en-US" dirty="0"/>
              <a:t> =15 T  </a:t>
            </a:r>
            <a:r>
              <a:rPr lang="el-GR" dirty="0"/>
              <a:t>α</a:t>
            </a:r>
            <a:r>
              <a:rPr lang="en-US" dirty="0"/>
              <a:t>=24.15 L=1.2 m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=0.1 rad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545CD-6E28-1C30-D8FA-300D6A593B1B}"/>
              </a:ext>
            </a:extLst>
          </p:cNvPr>
          <p:cNvSpPr txBox="1"/>
          <p:nvPr/>
        </p:nvSpPr>
        <p:spPr>
          <a:xfrm>
            <a:off x="203433" y="1434338"/>
            <a:ext cx="54926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  Initial beam parameters</a:t>
            </a:r>
          </a:p>
          <a:p>
            <a:r>
              <a:rPr lang="en-US" sz="1600" dirty="0"/>
              <a:t>     Particles taken into account      N =        500</a:t>
            </a:r>
          </a:p>
          <a:p>
            <a:r>
              <a:rPr lang="en-US" sz="1600" dirty="0"/>
              <a:t>     total charge                      Q =      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2.9830E-04 mm</a:t>
            </a:r>
          </a:p>
          <a:p>
            <a:r>
              <a:rPr lang="en-US" sz="1600" dirty="0"/>
              <a:t>     vertical beam position            y =     1.6413E-04 mm</a:t>
            </a:r>
          </a:p>
          <a:p>
            <a:r>
              <a:rPr lang="en-US" sz="1600" dirty="0"/>
              <a:t>     longitudinal beam position        z =     1.1359E-07 m</a:t>
            </a:r>
          </a:p>
          <a:p>
            <a:r>
              <a:rPr lang="en-US" sz="1600" dirty="0"/>
              <a:t>     horizontal beam size          sig x =     0.7499     mm</a:t>
            </a:r>
          </a:p>
          <a:p>
            <a:r>
              <a:rPr lang="en-US" sz="1600" dirty="0"/>
              <a:t>     vertical beam size            sig y =     0.7499     mm</a:t>
            </a:r>
          </a:p>
          <a:p>
            <a:r>
              <a:rPr lang="en-US" sz="1600" dirty="0"/>
              <a:t>     longitudinal beam size        </a:t>
            </a:r>
            <a:r>
              <a:rPr lang="en-US" sz="1600" dirty="0">
                <a:highlight>
                  <a:srgbClr val="FFFF00"/>
                </a:highlight>
              </a:rPr>
              <a:t>sig z =     0.8794     mm</a:t>
            </a:r>
          </a:p>
          <a:p>
            <a:r>
              <a:rPr lang="en-US" sz="1600" dirty="0"/>
              <a:t>     average kinetic energy            E =      15.50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5.746     keV</a:t>
            </a:r>
          </a:p>
          <a:p>
            <a:r>
              <a:rPr lang="en-US" sz="1600" dirty="0"/>
              <a:t>     average momentum                  P =      16.01     MeV/c</a:t>
            </a:r>
          </a:p>
          <a:p>
            <a:r>
              <a:rPr lang="en-US" sz="1600" dirty="0"/>
              <a:t>     transverse beam emittance     eps x =      2202.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1.5063E-03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2202.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4.4679E-03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5.047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 0.2795     keV</a:t>
            </a:r>
          </a:p>
          <a:p>
            <a:r>
              <a:rPr lang="en-US" sz="1600" dirty="0"/>
              <a:t>     emittance ratio eps y/eps x         =      1.000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E8E60-BA50-2CC1-51DD-39660800E7A3}"/>
              </a:ext>
            </a:extLst>
          </p:cNvPr>
          <p:cNvSpPr txBox="1"/>
          <p:nvPr/>
        </p:nvSpPr>
        <p:spPr>
          <a:xfrm>
            <a:off x="5597554" y="1434338"/>
            <a:ext cx="609460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Beam parameters at the exit</a:t>
            </a:r>
          </a:p>
          <a:p>
            <a:r>
              <a:rPr lang="en-US" sz="1600" dirty="0"/>
              <a:t>     Particles taken into account      N =        500</a:t>
            </a:r>
          </a:p>
          <a:p>
            <a:r>
              <a:rPr lang="en-US" sz="1600" dirty="0"/>
              <a:t>     total charge                      Q =      1.000     </a:t>
            </a:r>
            <a:r>
              <a:rPr lang="en-US" sz="1600" dirty="0" err="1"/>
              <a:t>nC</a:t>
            </a:r>
            <a:endParaRPr lang="en-US" sz="1600" dirty="0"/>
          </a:p>
          <a:p>
            <a:r>
              <a:rPr lang="en-US" sz="1600" dirty="0"/>
              <a:t>     horizontal beam position          x =     2.1933E-02 mm</a:t>
            </a:r>
          </a:p>
          <a:p>
            <a:r>
              <a:rPr lang="en-US" sz="1600" dirty="0"/>
              <a:t>     vertical beam position            y =    -2.3987E-02 mm</a:t>
            </a:r>
          </a:p>
          <a:p>
            <a:r>
              <a:rPr lang="en-US" sz="1600" dirty="0"/>
              <a:t>     longitudinal beam position        z =      1.200     m</a:t>
            </a:r>
          </a:p>
          <a:p>
            <a:r>
              <a:rPr lang="en-US" sz="1600" dirty="0"/>
              <a:t>     horizontal beam size          sig x =      4.987     mm</a:t>
            </a:r>
          </a:p>
          <a:p>
            <a:r>
              <a:rPr lang="en-US" sz="1600" dirty="0"/>
              <a:t>     vertical beam size            sig y =      5.056     mm</a:t>
            </a:r>
          </a:p>
          <a:p>
            <a:r>
              <a:rPr lang="en-US" sz="1600" dirty="0"/>
              <a:t>     longitudinal beam size        </a:t>
            </a:r>
            <a:r>
              <a:rPr lang="en-US" sz="1600" dirty="0">
                <a:highlight>
                  <a:srgbClr val="FFFF00"/>
                </a:highlight>
              </a:rPr>
              <a:t>sig z =      1.496     mm</a:t>
            </a:r>
          </a:p>
          <a:p>
            <a:r>
              <a:rPr lang="en-US" sz="1600" dirty="0"/>
              <a:t>     average kinetic energy            E =      15.50     MeV</a:t>
            </a:r>
          </a:p>
          <a:p>
            <a:r>
              <a:rPr lang="en-US" sz="1600" dirty="0"/>
              <a:t>     energy spread                    </a:t>
            </a:r>
            <a:r>
              <a:rPr lang="en-US" sz="1600" dirty="0" err="1"/>
              <a:t>dE</a:t>
            </a:r>
            <a:r>
              <a:rPr lang="en-US" sz="1600" dirty="0"/>
              <a:t> =      5.753     keV</a:t>
            </a:r>
          </a:p>
          <a:p>
            <a:r>
              <a:rPr lang="en-US" sz="1600" dirty="0"/>
              <a:t>     average momentum                  P =      16.01     MeV/c</a:t>
            </a:r>
          </a:p>
          <a:p>
            <a:r>
              <a:rPr lang="en-US" sz="1600" dirty="0"/>
              <a:t>     transverse beam emittance     eps x =      2508.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x =      8.370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transverse beam emittance     eps y =      2485.     pi </a:t>
            </a:r>
            <a:r>
              <a:rPr lang="en-US" sz="1600" dirty="0" err="1"/>
              <a:t>mrad</a:t>
            </a:r>
            <a:r>
              <a:rPr lang="en-US" sz="1600" dirty="0"/>
              <a:t> mm</a:t>
            </a:r>
          </a:p>
          <a:p>
            <a:r>
              <a:rPr lang="en-US" sz="1600" dirty="0"/>
              <a:t>     correlated divergence         </a:t>
            </a:r>
            <a:r>
              <a:rPr lang="en-US" sz="1600" dirty="0" err="1"/>
              <a:t>cor</a:t>
            </a:r>
            <a:r>
              <a:rPr lang="en-US" sz="1600" dirty="0"/>
              <a:t> y =      8.768     </a:t>
            </a:r>
            <a:r>
              <a:rPr lang="en-US" sz="1600" dirty="0" err="1"/>
              <a:t>mrad</a:t>
            </a:r>
            <a:endParaRPr lang="en-US" sz="1600" dirty="0"/>
          </a:p>
          <a:p>
            <a:r>
              <a:rPr lang="en-US" sz="1600" dirty="0"/>
              <a:t>     longitudinal beam emittance   eps z =      7.927     pi keV mm</a:t>
            </a:r>
          </a:p>
          <a:p>
            <a:r>
              <a:rPr lang="en-US" sz="1600" dirty="0"/>
              <a:t>     correlated energy spread      </a:t>
            </a:r>
            <a:r>
              <a:rPr lang="en-US" sz="1600" dirty="0" err="1"/>
              <a:t>cor</a:t>
            </a:r>
            <a:r>
              <a:rPr lang="en-US" sz="1600" dirty="0"/>
              <a:t> z =     -2.238     keV</a:t>
            </a:r>
          </a:p>
          <a:p>
            <a:r>
              <a:rPr lang="en-US" sz="1600" dirty="0"/>
              <a:t>     emittance ratio eps y/eps x         =      1.009</a:t>
            </a:r>
          </a:p>
        </p:txBody>
      </p:sp>
    </p:spTree>
    <p:extLst>
      <p:ext uri="{BB962C8B-B14F-4D97-AF65-F5344CB8AC3E}">
        <p14:creationId xmlns:p14="http://schemas.microsoft.com/office/powerpoint/2010/main" val="37922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57ED3-5389-0EFD-9AD1-1FD73EFF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B</a:t>
            </a:r>
            <a:r>
              <a:rPr lang="en-US" baseline="-25000" dirty="0"/>
              <a:t>0</a:t>
            </a:r>
            <a:r>
              <a:rPr lang="en-US" dirty="0"/>
              <a:t> =15 T </a:t>
            </a:r>
            <a:r>
              <a:rPr lang="el-GR" dirty="0"/>
              <a:t>α</a:t>
            </a:r>
            <a:r>
              <a:rPr lang="en-US" dirty="0"/>
              <a:t>=48.3 L=0.6 m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=0.1 rad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9FB85-EDF8-385A-6185-E06F546FF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48" t="24652" r="9587" b="12660"/>
          <a:stretch/>
        </p:blipFill>
        <p:spPr>
          <a:xfrm>
            <a:off x="327170" y="1892022"/>
            <a:ext cx="5872294" cy="4299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B7FCDC-44C1-DA2B-41D2-1DCEB6ACA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4" t="20550" r="10000" b="16763"/>
          <a:stretch/>
        </p:blipFill>
        <p:spPr>
          <a:xfrm>
            <a:off x="6199464" y="1892022"/>
            <a:ext cx="5872294" cy="42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2C85B-43FF-BADB-FE1B-948ACCDA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B</a:t>
            </a:r>
            <a:r>
              <a:rPr lang="en-US" baseline="-25000" dirty="0"/>
              <a:t>0</a:t>
            </a:r>
            <a:r>
              <a:rPr lang="en-US" dirty="0"/>
              <a:t> =15 T </a:t>
            </a:r>
            <a:r>
              <a:rPr lang="el-GR" dirty="0"/>
              <a:t>α</a:t>
            </a:r>
            <a:r>
              <a:rPr lang="en-US" dirty="0"/>
              <a:t>=24.15 L=1.2 m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x’</a:t>
            </a:r>
            <a:r>
              <a:rPr lang="en-US" dirty="0">
                <a:sym typeface="Symbol" panose="05050102010706020507" pitchFamily="18" charset="2"/>
              </a:rPr>
              <a:t>=0.1 rad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68C5C-892B-17F5-77A0-A351B3C52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" t="17370" r="47844" b="23547"/>
          <a:stretch/>
        </p:blipFill>
        <p:spPr>
          <a:xfrm>
            <a:off x="243281" y="2172748"/>
            <a:ext cx="5972961" cy="40518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56E25D-F0E2-99EA-5146-B58ECBE94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7" t="16147" r="25069" b="25627"/>
          <a:stretch/>
        </p:blipFill>
        <p:spPr>
          <a:xfrm>
            <a:off x="6151927" y="2214693"/>
            <a:ext cx="5880683" cy="39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17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11831</TotalTime>
  <Words>2207</Words>
  <Application>Microsoft Office PowerPoint</Application>
  <PresentationFormat>Широкий екран</PresentationFormat>
  <Paragraphs>247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ASTRA Test</vt:lpstr>
      <vt:lpstr>Infinite Long Solenoid 2 T Field, L=7 m Step H_max=0.001</vt:lpstr>
      <vt:lpstr>Infinite Long Solenoid 2 T Field, L=7 m Step H_max=0.001</vt:lpstr>
      <vt:lpstr>Infinite Long Solenoid 0.5 T Field, L=7 m Step H_max=0.001</vt:lpstr>
      <vt:lpstr>Infinite Long Solenoid 0.5 T Field, L=7 m Step H_max=0.001</vt:lpstr>
      <vt:lpstr>AMD B0 =15 T α=48.3 L=0.6 m x’=0.1 rad</vt:lpstr>
      <vt:lpstr>AMD B0 =15 T  α=24.15 L=1.2 m x’=0.1 rad</vt:lpstr>
      <vt:lpstr>AMD B0 =15 T α=48.3 L=0.6 m x’=0.1 rad</vt:lpstr>
      <vt:lpstr>AMD B0 =15 T α=24.15 L=1.2 m x’=0.1 rad</vt:lpstr>
      <vt:lpstr>x’=0.1 rad </vt:lpstr>
      <vt:lpstr>AMD B0 =15 T α=48.3 L=0.6 m x’=0.2 rad </vt:lpstr>
      <vt:lpstr>AMD B0 =15 T α=24.15 L=1.2 m x’=0.2 rad</vt:lpstr>
      <vt:lpstr>AMD B0 =15 T α=48.3 L=0.6 m x’=0.2 rad </vt:lpstr>
      <vt:lpstr>AMD B0 =15 T α=24.15 L=1.2 m x’=0.2 rad</vt:lpstr>
      <vt:lpstr>x’=0.2 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ASTRA Test</dc:title>
  <dc:creator>Viktor Mytrochenko</dc:creator>
  <cp:lastModifiedBy>Viktor Mytrochenko</cp:lastModifiedBy>
  <cp:revision>18</cp:revision>
  <dcterms:created xsi:type="dcterms:W3CDTF">2022-05-05T07:18:26Z</dcterms:created>
  <dcterms:modified xsi:type="dcterms:W3CDTF">2022-06-28T13:16:53Z</dcterms:modified>
</cp:coreProperties>
</file>