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1"/>
    <p:sldMasterId id="2147483713" r:id="rId2"/>
  </p:sldMasterIdLst>
  <p:notesMasterIdLst>
    <p:notesMasterId r:id="rId19"/>
  </p:notesMasterIdLst>
  <p:sldIdLst>
    <p:sldId id="256" r:id="rId3"/>
    <p:sldId id="1673" r:id="rId4"/>
    <p:sldId id="1672" r:id="rId5"/>
    <p:sldId id="1670" r:id="rId6"/>
    <p:sldId id="1647" r:id="rId7"/>
    <p:sldId id="1626" r:id="rId8"/>
    <p:sldId id="1651" r:id="rId9"/>
    <p:sldId id="1643" r:id="rId10"/>
    <p:sldId id="1649" r:id="rId11"/>
    <p:sldId id="1650" r:id="rId12"/>
    <p:sldId id="418" r:id="rId13"/>
    <p:sldId id="1674" r:id="rId14"/>
    <p:sldId id="282" r:id="rId15"/>
    <p:sldId id="1642" r:id="rId16"/>
    <p:sldId id="1658" r:id="rId17"/>
    <p:sldId id="1675" r:id="rId18"/>
  </p:sldIdLst>
  <p:sldSz cx="10772775" cy="6059488"/>
  <p:notesSz cx="6858000" cy="9144000"/>
  <p:defaultTextStyle>
    <a:defPPr>
      <a:defRPr lang="fr-FR"/>
    </a:defPPr>
    <a:lvl1pPr algn="l" defTabSz="1004888" rtl="0" fontAlgn="base">
      <a:spcBef>
        <a:spcPct val="0"/>
      </a:spcBef>
      <a:spcAft>
        <a:spcPct val="0"/>
      </a:spcAft>
      <a:defRPr sz="2000" kern="1200">
        <a:solidFill>
          <a:schemeClr val="tx1"/>
        </a:solidFill>
        <a:latin typeface="Arial" charset="0"/>
        <a:ea typeface="+mn-ea"/>
        <a:cs typeface="Arial" charset="0"/>
      </a:defRPr>
    </a:lvl1pPr>
    <a:lvl2pPr marL="501650" indent="-44450" algn="l" defTabSz="1004888" rtl="0" fontAlgn="base">
      <a:spcBef>
        <a:spcPct val="0"/>
      </a:spcBef>
      <a:spcAft>
        <a:spcPct val="0"/>
      </a:spcAft>
      <a:defRPr sz="2000" kern="1200">
        <a:solidFill>
          <a:schemeClr val="tx1"/>
        </a:solidFill>
        <a:latin typeface="Arial" charset="0"/>
        <a:ea typeface="+mn-ea"/>
        <a:cs typeface="Arial" charset="0"/>
      </a:defRPr>
    </a:lvl2pPr>
    <a:lvl3pPr marL="1004888" indent="-90488" algn="l" defTabSz="1004888" rtl="0" fontAlgn="base">
      <a:spcBef>
        <a:spcPct val="0"/>
      </a:spcBef>
      <a:spcAft>
        <a:spcPct val="0"/>
      </a:spcAft>
      <a:defRPr sz="2000" kern="1200">
        <a:solidFill>
          <a:schemeClr val="tx1"/>
        </a:solidFill>
        <a:latin typeface="Arial" charset="0"/>
        <a:ea typeface="+mn-ea"/>
        <a:cs typeface="Arial" charset="0"/>
      </a:defRPr>
    </a:lvl3pPr>
    <a:lvl4pPr marL="1508125" indent="-136525" algn="l" defTabSz="1004888" rtl="0" fontAlgn="base">
      <a:spcBef>
        <a:spcPct val="0"/>
      </a:spcBef>
      <a:spcAft>
        <a:spcPct val="0"/>
      </a:spcAft>
      <a:defRPr sz="2000" kern="1200">
        <a:solidFill>
          <a:schemeClr val="tx1"/>
        </a:solidFill>
        <a:latin typeface="Arial" charset="0"/>
        <a:ea typeface="+mn-ea"/>
        <a:cs typeface="Arial" charset="0"/>
      </a:defRPr>
    </a:lvl4pPr>
    <a:lvl5pPr marL="2009775" indent="-180975" algn="l" defTabSz="1004888" rtl="0" fontAlgn="base">
      <a:spcBef>
        <a:spcPct val="0"/>
      </a:spcBef>
      <a:spcAft>
        <a:spcPct val="0"/>
      </a:spcAft>
      <a:defRPr sz="2000" kern="1200">
        <a:solidFill>
          <a:schemeClr val="tx1"/>
        </a:solidFill>
        <a:latin typeface="Arial" charset="0"/>
        <a:ea typeface="+mn-ea"/>
        <a:cs typeface="Arial" charset="0"/>
      </a:defRPr>
    </a:lvl5pPr>
    <a:lvl6pPr marL="2286000" algn="l" defTabSz="914400" rtl="0" eaLnBrk="1" latinLnBrk="0" hangingPunct="1">
      <a:defRPr sz="2000" kern="1200">
        <a:solidFill>
          <a:schemeClr val="tx1"/>
        </a:solidFill>
        <a:latin typeface="Arial" charset="0"/>
        <a:ea typeface="+mn-ea"/>
        <a:cs typeface="Arial" charset="0"/>
      </a:defRPr>
    </a:lvl6pPr>
    <a:lvl7pPr marL="2743200" algn="l" defTabSz="914400" rtl="0" eaLnBrk="1" latinLnBrk="0" hangingPunct="1">
      <a:defRPr sz="2000" kern="1200">
        <a:solidFill>
          <a:schemeClr val="tx1"/>
        </a:solidFill>
        <a:latin typeface="Arial" charset="0"/>
        <a:ea typeface="+mn-ea"/>
        <a:cs typeface="Arial" charset="0"/>
      </a:defRPr>
    </a:lvl7pPr>
    <a:lvl8pPr marL="3200400" algn="l" defTabSz="914400" rtl="0" eaLnBrk="1" latinLnBrk="0" hangingPunct="1">
      <a:defRPr sz="2000" kern="1200">
        <a:solidFill>
          <a:schemeClr val="tx1"/>
        </a:solidFill>
        <a:latin typeface="Arial" charset="0"/>
        <a:ea typeface="+mn-ea"/>
        <a:cs typeface="Arial" charset="0"/>
      </a:defRPr>
    </a:lvl8pPr>
    <a:lvl9pPr marL="3657600" algn="l" defTabSz="914400" rtl="0" eaLnBrk="1" latinLnBrk="0" hangingPunct="1">
      <a:defRPr sz="20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1909">
          <p15:clr>
            <a:srgbClr val="A4A3A4"/>
          </p15:clr>
        </p15:guide>
        <p15:guide id="2" pos="339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700"/>
    <a:srgbClr val="6600CC"/>
    <a:srgbClr val="F39200"/>
    <a:srgbClr val="CC0066"/>
    <a:srgbClr val="E05314"/>
    <a:srgbClr val="229023"/>
    <a:srgbClr val="7A286A"/>
    <a:srgbClr val="511F74"/>
    <a:srgbClr val="00294B"/>
    <a:srgbClr val="4564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707" autoAdjust="0"/>
    <p:restoredTop sz="96291" autoAdjust="0"/>
  </p:normalViewPr>
  <p:slideViewPr>
    <p:cSldViewPr>
      <p:cViewPr varScale="1">
        <p:scale>
          <a:sx n="98" d="100"/>
          <a:sy n="98" d="100"/>
        </p:scale>
        <p:origin x="701" y="67"/>
      </p:cViewPr>
      <p:guideLst>
        <p:guide orient="horz" pos="1909"/>
        <p:guide pos="339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1005537" fontAlgn="auto">
              <a:spcBef>
                <a:spcPts val="0"/>
              </a:spcBef>
              <a:spcAft>
                <a:spcPts val="0"/>
              </a:spcAft>
              <a:defRPr sz="1200">
                <a:latin typeface="+mn-lt"/>
                <a:cs typeface="+mn-cs"/>
              </a:defRPr>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defTabSz="1005537" fontAlgn="auto">
              <a:spcBef>
                <a:spcPts val="0"/>
              </a:spcBef>
              <a:spcAft>
                <a:spcPts val="0"/>
              </a:spcAft>
              <a:defRPr sz="1200">
                <a:latin typeface="+mn-lt"/>
                <a:cs typeface="+mn-cs"/>
              </a:defRPr>
            </a:lvl1pPr>
          </a:lstStyle>
          <a:p>
            <a:pPr>
              <a:defRPr/>
            </a:pPr>
            <a:fld id="{DA0983F0-3B2B-4346-9D34-6FF74AEF7015}" type="datetimeFigureOut">
              <a:rPr lang="fr-FR"/>
              <a:pPr>
                <a:defRPr/>
              </a:pPr>
              <a:t>09/05/2022</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1005537" fontAlgn="auto">
              <a:spcBef>
                <a:spcPts val="0"/>
              </a:spcBef>
              <a:spcAft>
                <a:spcPts val="0"/>
              </a:spcAft>
              <a:defRPr sz="1200">
                <a:latin typeface="+mn-lt"/>
                <a:cs typeface="+mn-cs"/>
              </a:defRPr>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defTabSz="1005537" fontAlgn="auto">
              <a:spcBef>
                <a:spcPts val="0"/>
              </a:spcBef>
              <a:spcAft>
                <a:spcPts val="0"/>
              </a:spcAft>
              <a:defRPr sz="1200">
                <a:latin typeface="+mn-lt"/>
                <a:cs typeface="+mn-cs"/>
              </a:defRPr>
            </a:lvl1pPr>
          </a:lstStyle>
          <a:p>
            <a:pPr>
              <a:defRPr/>
            </a:pPr>
            <a:fld id="{C3BC699F-DBFB-4FA7-9A20-949047200EDB}" type="slidenum">
              <a:rPr lang="fr-FR"/>
              <a:pPr>
                <a:defRPr/>
              </a:pPr>
              <a:t>‹N°›</a:t>
            </a:fld>
            <a:endParaRPr lang="fr-FR"/>
          </a:p>
        </p:txBody>
      </p:sp>
    </p:spTree>
    <p:extLst>
      <p:ext uri="{BB962C8B-B14F-4D97-AF65-F5344CB8AC3E}">
        <p14:creationId xmlns:p14="http://schemas.microsoft.com/office/powerpoint/2010/main" val="215395271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logo-perso">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7" y="0"/>
            <a:ext cx="10772418" cy="6059486"/>
          </a:xfrm>
          <a:prstGeom prst="rect">
            <a:avLst/>
          </a:prstGeom>
        </p:spPr>
      </p:pic>
      <p:sp>
        <p:nvSpPr>
          <p:cNvPr id="2" name="Titre 1"/>
          <p:cNvSpPr>
            <a:spLocks noGrp="1"/>
          </p:cNvSpPr>
          <p:nvPr>
            <p:ph type="title"/>
          </p:nvPr>
        </p:nvSpPr>
        <p:spPr>
          <a:xfrm>
            <a:off x="1173918" y="149425"/>
            <a:ext cx="8424938" cy="432048"/>
          </a:xfrm>
        </p:spPr>
        <p:txBody>
          <a:bodyPr>
            <a:normAutofit/>
          </a:bodyPr>
          <a:lstStyle>
            <a:lvl1pPr algn="ctr">
              <a:defRPr sz="2400" b="1">
                <a:solidFill>
                  <a:schemeClr val="bg1"/>
                </a:solidFill>
              </a:defRPr>
            </a:lvl1pPr>
          </a:lstStyle>
          <a:p>
            <a:r>
              <a:rPr lang="fr-FR" dirty="0"/>
              <a:t>Modifiez le style du titre</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09/05/2022</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en-US"/>
              <a:t>Workshop : PHYSICS with PERLE at Orsay </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4190257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slide-2-small">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7" y="0"/>
            <a:ext cx="10772417" cy="6059484"/>
          </a:xfrm>
          <a:prstGeom prst="rect">
            <a:avLst/>
          </a:prstGeom>
        </p:spPr>
      </p:pic>
      <p:sp>
        <p:nvSpPr>
          <p:cNvPr id="2" name="Titre 1"/>
          <p:cNvSpPr>
            <a:spLocks noGrp="1"/>
          </p:cNvSpPr>
          <p:nvPr>
            <p:ph type="title"/>
          </p:nvPr>
        </p:nvSpPr>
        <p:spPr>
          <a:xfrm>
            <a:off x="2290044" y="149425"/>
            <a:ext cx="5688632" cy="432048"/>
          </a:xfrm>
        </p:spPr>
        <p:txBody>
          <a:bodyPr>
            <a:normAutofit/>
          </a:bodyPr>
          <a:lstStyle>
            <a:lvl1pPr>
              <a:defRPr sz="2400" b="1">
                <a:solidFill>
                  <a:srgbClr val="00294B"/>
                </a:solidFill>
              </a:defRPr>
            </a:lvl1pPr>
          </a:lstStyle>
          <a:p>
            <a:r>
              <a:rPr lang="fr-FR" dirty="0"/>
              <a:t>Modifiez le style du titre</a:t>
            </a:r>
          </a:p>
        </p:txBody>
      </p:sp>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09/05/2022</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en-US"/>
              <a:t>Workshop : PHYSICS with PERLE at Orsay </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1707070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8C2A36-3391-49A3-9FE9-0E1653D22FF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02CABC8-B95D-4EAC-9CB7-6C6F5991AA7E}"/>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28DF461-EAC1-4209-A924-9691780CA5A9}"/>
              </a:ext>
            </a:extLst>
          </p:cNvPr>
          <p:cNvSpPr>
            <a:spLocks noGrp="1"/>
          </p:cNvSpPr>
          <p:nvPr>
            <p:ph type="dt" sz="half" idx="10"/>
          </p:nvPr>
        </p:nvSpPr>
        <p:spPr/>
        <p:txBody>
          <a:bodyPr/>
          <a:lstStyle/>
          <a:p>
            <a:r>
              <a:rPr lang="fr-FR"/>
              <a:t>09/05/2022</a:t>
            </a:r>
          </a:p>
        </p:txBody>
      </p:sp>
      <p:sp>
        <p:nvSpPr>
          <p:cNvPr id="5" name="Espace réservé du pied de page 4">
            <a:extLst>
              <a:ext uri="{FF2B5EF4-FFF2-40B4-BE49-F238E27FC236}">
                <a16:creationId xmlns:a16="http://schemas.microsoft.com/office/drawing/2014/main" id="{F0B219DB-34F0-4778-928E-F628B20A8DE6}"/>
              </a:ext>
            </a:extLst>
          </p:cNvPr>
          <p:cNvSpPr>
            <a:spLocks noGrp="1"/>
          </p:cNvSpPr>
          <p:nvPr>
            <p:ph type="ftr" sz="quarter" idx="11"/>
          </p:nvPr>
        </p:nvSpPr>
        <p:spPr/>
        <p:txBody>
          <a:bodyPr/>
          <a:lstStyle/>
          <a:p>
            <a:r>
              <a:rPr lang="en-US"/>
              <a:t>Workshop : PHYSICS with PERLE at Orsay </a:t>
            </a:r>
            <a:endParaRPr lang="fr-FR"/>
          </a:p>
        </p:txBody>
      </p:sp>
      <p:sp>
        <p:nvSpPr>
          <p:cNvPr id="6" name="Espace réservé du numéro de diapositive 5">
            <a:extLst>
              <a:ext uri="{FF2B5EF4-FFF2-40B4-BE49-F238E27FC236}">
                <a16:creationId xmlns:a16="http://schemas.microsoft.com/office/drawing/2014/main" id="{9226C53D-88AF-4538-A239-10B5792F0606}"/>
              </a:ext>
            </a:extLst>
          </p:cNvPr>
          <p:cNvSpPr>
            <a:spLocks noGrp="1"/>
          </p:cNvSpPr>
          <p:nvPr>
            <p:ph type="sldNum" sz="quarter" idx="12"/>
          </p:nvPr>
        </p:nvSpPr>
        <p:spPr/>
        <p:txBody>
          <a:bodyPr/>
          <a:lstStyle/>
          <a:p>
            <a:fld id="{38E47CA9-561A-426F-9498-138A7DCEDA50}" type="slidenum">
              <a:rPr lang="fr-FR" smtClean="0"/>
              <a:t>‹N°›</a:t>
            </a:fld>
            <a:endParaRPr lang="fr-FR"/>
          </a:p>
        </p:txBody>
      </p:sp>
    </p:spTree>
    <p:extLst>
      <p:ext uri="{BB962C8B-B14F-4D97-AF65-F5344CB8AC3E}">
        <p14:creationId xmlns:p14="http://schemas.microsoft.com/office/powerpoint/2010/main" val="3762438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introduction : titre+contenu+filigrane">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6" y="0"/>
            <a:ext cx="10772420" cy="6059487"/>
          </a:xfrm>
          <a:prstGeom prst="rect">
            <a:avLst/>
          </a:prstGeom>
        </p:spPr>
      </p:pic>
      <p:sp>
        <p:nvSpPr>
          <p:cNvPr id="8" name="Espace réservé du contenu 3"/>
          <p:cNvSpPr>
            <a:spLocks noGrp="1"/>
          </p:cNvSpPr>
          <p:nvPr>
            <p:ph sz="half" idx="2" hasCustomPrompt="1"/>
          </p:nvPr>
        </p:nvSpPr>
        <p:spPr>
          <a:xfrm>
            <a:off x="273820" y="1445569"/>
            <a:ext cx="10308112" cy="4023370"/>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09/05/2022</a:t>
            </a:r>
            <a:endParaRPr lang="fr-FR" dirty="0"/>
          </a:p>
        </p:txBody>
      </p:sp>
      <p:sp>
        <p:nvSpPr>
          <p:cNvPr id="10"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en-US"/>
              <a:t>Workshop : PHYSICS with PERLE at Orsay </a:t>
            </a:r>
            <a:endParaRPr lang="fr-FR" dirty="0"/>
          </a:p>
        </p:txBody>
      </p:sp>
      <p:sp>
        <p:nvSpPr>
          <p:cNvPr id="11"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2" name="Titre 1"/>
          <p:cNvSpPr>
            <a:spLocks noGrp="1"/>
          </p:cNvSpPr>
          <p:nvPr>
            <p:ph type="title"/>
          </p:nvPr>
        </p:nvSpPr>
        <p:spPr>
          <a:xfrm>
            <a:off x="2290044" y="149425"/>
            <a:ext cx="5688632" cy="432048"/>
          </a:xfrm>
        </p:spPr>
        <p:txBody>
          <a:bodyPr>
            <a:normAutofit/>
          </a:bodyPr>
          <a:lstStyle>
            <a:lvl1pPr>
              <a:defRPr lang="fr-FR" sz="2200" b="1" kern="1200" dirty="0" smtClean="0">
                <a:solidFill>
                  <a:srgbClr val="00294B"/>
                </a:solidFill>
                <a:latin typeface="+mj-lt"/>
                <a:ea typeface="+mj-ea"/>
                <a:cs typeface="+mj-cs"/>
              </a:defRPr>
            </a:lvl1pPr>
          </a:lstStyle>
          <a:p>
            <a:r>
              <a:rPr lang="fr-FR" dirty="0"/>
              <a:t>Modifiez le style du titre</a:t>
            </a:r>
          </a:p>
        </p:txBody>
      </p:sp>
      <p:sp>
        <p:nvSpPr>
          <p:cNvPr id="13" name="ZoneTexte 12"/>
          <p:cNvSpPr txBox="1"/>
          <p:nvPr userDrawn="1"/>
        </p:nvSpPr>
        <p:spPr>
          <a:xfrm>
            <a:off x="7959903" y="481445"/>
            <a:ext cx="432047" cy="200055"/>
          </a:xfrm>
          <a:prstGeom prst="rect">
            <a:avLst/>
          </a:prstGeom>
          <a:noFill/>
        </p:spPr>
        <p:txBody>
          <a:bodyPr wrap="square" rtlCol="0">
            <a:spAutoFit/>
          </a:bodyPr>
          <a:lstStyle/>
          <a:p>
            <a:r>
              <a:rPr lang="fr-FR" sz="700" b="0" dirty="0">
                <a:solidFill>
                  <a:schemeClr val="bg1"/>
                </a:solidFill>
              </a:rPr>
              <a:t>IN2P3</a:t>
            </a:r>
          </a:p>
        </p:txBody>
      </p:sp>
    </p:spTree>
    <p:extLst>
      <p:ext uri="{BB962C8B-B14F-4D97-AF65-F5344CB8AC3E}">
        <p14:creationId xmlns:p14="http://schemas.microsoft.com/office/powerpoint/2010/main" val="901638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lide simple : titre+contenu+filigrane">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7" y="0"/>
            <a:ext cx="10772417" cy="6059485"/>
          </a:xfrm>
          <a:prstGeom prst="rect">
            <a:avLst/>
          </a:prstGeom>
        </p:spPr>
      </p:pic>
      <p:sp>
        <p:nvSpPr>
          <p:cNvPr id="8" name="Titre 1"/>
          <p:cNvSpPr>
            <a:spLocks noGrp="1"/>
          </p:cNvSpPr>
          <p:nvPr>
            <p:ph type="title"/>
          </p:nvPr>
        </p:nvSpPr>
        <p:spPr>
          <a:xfrm>
            <a:off x="2290044" y="149425"/>
            <a:ext cx="5688632" cy="432048"/>
          </a:xfrm>
        </p:spPr>
        <p:txBody>
          <a:bodyPr>
            <a:normAutofit/>
          </a:bodyPr>
          <a:lstStyle>
            <a:lvl1pPr>
              <a:defRPr sz="2200" b="1">
                <a:solidFill>
                  <a:srgbClr val="00294B"/>
                </a:solidFill>
              </a:defRPr>
            </a:lvl1pPr>
          </a:lstStyle>
          <a:p>
            <a:r>
              <a:rPr lang="fr-FR" dirty="0"/>
              <a:t>Modifiez le style du titre</a:t>
            </a:r>
          </a:p>
        </p:txBody>
      </p:sp>
      <p:sp>
        <p:nvSpPr>
          <p:cNvPr id="9"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09/05/2022</a:t>
            </a:r>
            <a:endParaRPr lang="fr-FR" dirty="0"/>
          </a:p>
        </p:txBody>
      </p:sp>
      <p:sp>
        <p:nvSpPr>
          <p:cNvPr id="10"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en-US"/>
              <a:t>Workshop : PHYSICS with PERLE at Orsay </a:t>
            </a:r>
            <a:endParaRPr lang="fr-FR" dirty="0"/>
          </a:p>
        </p:txBody>
      </p:sp>
      <p:sp>
        <p:nvSpPr>
          <p:cNvPr id="11"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2" name="Espace réservé du contenu 3"/>
          <p:cNvSpPr>
            <a:spLocks noGrp="1"/>
          </p:cNvSpPr>
          <p:nvPr>
            <p:ph sz="half" idx="2" hasCustomPrompt="1"/>
          </p:nvPr>
        </p:nvSpPr>
        <p:spPr>
          <a:xfrm>
            <a:off x="273820" y="797496"/>
            <a:ext cx="10308112" cy="4671443"/>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2496105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lide simple : titre+contenu">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7" y="0"/>
            <a:ext cx="10772417" cy="6059484"/>
          </a:xfrm>
          <a:prstGeom prst="rect">
            <a:avLst/>
          </a:prstGeom>
        </p:spPr>
      </p:pic>
      <p:sp>
        <p:nvSpPr>
          <p:cNvPr id="8" name="Titre 1"/>
          <p:cNvSpPr>
            <a:spLocks noGrp="1"/>
          </p:cNvSpPr>
          <p:nvPr>
            <p:ph type="title"/>
          </p:nvPr>
        </p:nvSpPr>
        <p:spPr>
          <a:xfrm>
            <a:off x="2290044" y="149425"/>
            <a:ext cx="5688632" cy="432048"/>
          </a:xfrm>
        </p:spPr>
        <p:txBody>
          <a:bodyPr>
            <a:normAutofit/>
          </a:bodyPr>
          <a:lstStyle>
            <a:lvl1pPr>
              <a:defRPr sz="2200" b="1">
                <a:solidFill>
                  <a:srgbClr val="00294B"/>
                </a:solidFill>
              </a:defRPr>
            </a:lvl1pPr>
          </a:lstStyle>
          <a:p>
            <a:r>
              <a:rPr lang="fr-FR" dirty="0"/>
              <a:t>Modifiez le style du titre</a:t>
            </a:r>
          </a:p>
        </p:txBody>
      </p:sp>
      <p:sp>
        <p:nvSpPr>
          <p:cNvPr id="9"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09/05/2022</a:t>
            </a:r>
            <a:endParaRPr lang="fr-FR" dirty="0"/>
          </a:p>
        </p:txBody>
      </p:sp>
      <p:sp>
        <p:nvSpPr>
          <p:cNvPr id="10"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en-US"/>
              <a:t>Workshop : PHYSICS with PERLE at Orsay </a:t>
            </a:r>
            <a:endParaRPr lang="fr-FR" dirty="0"/>
          </a:p>
        </p:txBody>
      </p:sp>
      <p:sp>
        <p:nvSpPr>
          <p:cNvPr id="11"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2" name="Espace réservé du contenu 3"/>
          <p:cNvSpPr>
            <a:spLocks noGrp="1"/>
          </p:cNvSpPr>
          <p:nvPr>
            <p:ph sz="half" idx="2" hasCustomPrompt="1"/>
          </p:nvPr>
        </p:nvSpPr>
        <p:spPr>
          <a:xfrm>
            <a:off x="273820" y="797496"/>
            <a:ext cx="10308112" cy="4671443"/>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8030604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introduction : titre+2 contenus+filigrane">
    <p:spTree>
      <p:nvGrpSpPr>
        <p:cNvPr id="1" name=""/>
        <p:cNvGrpSpPr/>
        <p:nvPr/>
      </p:nvGrpSpPr>
      <p:grpSpPr>
        <a:xfrm>
          <a:off x="0" y="0"/>
          <a:ext cx="0" cy="0"/>
          <a:chOff x="0" y="0"/>
          <a:chExt cx="0" cy="0"/>
        </a:xfrm>
      </p:grpSpPr>
      <p:pic>
        <p:nvPicPr>
          <p:cNvPr id="14" name="Imag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6" y="0"/>
            <a:ext cx="10772420" cy="6059487"/>
          </a:xfrm>
          <a:prstGeom prst="rect">
            <a:avLst/>
          </a:prstGeom>
        </p:spPr>
      </p:pic>
      <p:sp>
        <p:nvSpPr>
          <p:cNvPr id="18" name="Titre 1"/>
          <p:cNvSpPr>
            <a:spLocks noGrp="1"/>
          </p:cNvSpPr>
          <p:nvPr>
            <p:ph type="title"/>
          </p:nvPr>
        </p:nvSpPr>
        <p:spPr>
          <a:xfrm>
            <a:off x="2290044" y="149425"/>
            <a:ext cx="5688632" cy="432048"/>
          </a:xfrm>
        </p:spPr>
        <p:txBody>
          <a:bodyPr>
            <a:normAutofit/>
          </a:bodyPr>
          <a:lstStyle>
            <a:lvl1pPr>
              <a:defRPr lang="fr-FR" sz="2200" b="1" kern="1200" dirty="0" smtClean="0">
                <a:solidFill>
                  <a:srgbClr val="00294B"/>
                </a:solidFill>
                <a:latin typeface="+mj-lt"/>
                <a:ea typeface="+mj-ea"/>
                <a:cs typeface="+mj-cs"/>
              </a:defRPr>
            </a:lvl1pPr>
          </a:lstStyle>
          <a:p>
            <a:r>
              <a:rPr lang="fr-FR" dirty="0"/>
              <a:t>Modifiez le style du titre</a:t>
            </a:r>
          </a:p>
        </p:txBody>
      </p:sp>
      <p:sp>
        <p:nvSpPr>
          <p:cNvPr id="19" name="Espace réservé du contenu 3"/>
          <p:cNvSpPr>
            <a:spLocks noGrp="1"/>
          </p:cNvSpPr>
          <p:nvPr>
            <p:ph sz="half" idx="2" hasCustomPrompt="1"/>
          </p:nvPr>
        </p:nvSpPr>
        <p:spPr>
          <a:xfrm>
            <a:off x="273820" y="1445569"/>
            <a:ext cx="5040559" cy="4023370"/>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0" name="Espace réservé du contenu 3"/>
          <p:cNvSpPr>
            <a:spLocks noGrp="1"/>
          </p:cNvSpPr>
          <p:nvPr>
            <p:ph sz="half" idx="13" hasCustomPrompt="1"/>
          </p:nvPr>
        </p:nvSpPr>
        <p:spPr>
          <a:xfrm>
            <a:off x="5535752" y="1445569"/>
            <a:ext cx="5040559" cy="4023370"/>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1" name="ZoneTexte 20"/>
          <p:cNvSpPr txBox="1"/>
          <p:nvPr userDrawn="1"/>
        </p:nvSpPr>
        <p:spPr>
          <a:xfrm>
            <a:off x="7959903" y="481445"/>
            <a:ext cx="432047" cy="200055"/>
          </a:xfrm>
          <a:prstGeom prst="rect">
            <a:avLst/>
          </a:prstGeom>
          <a:noFill/>
        </p:spPr>
        <p:txBody>
          <a:bodyPr wrap="square" rtlCol="0">
            <a:spAutoFit/>
          </a:bodyPr>
          <a:lstStyle/>
          <a:p>
            <a:r>
              <a:rPr lang="fr-FR" sz="700" b="0" dirty="0">
                <a:solidFill>
                  <a:schemeClr val="bg1"/>
                </a:solidFill>
              </a:rPr>
              <a:t>IN2P3</a:t>
            </a:r>
          </a:p>
        </p:txBody>
      </p:sp>
      <p:sp>
        <p:nvSpPr>
          <p:cNvPr id="25"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09/05/2022</a:t>
            </a:r>
            <a:endParaRPr lang="fr-FR" dirty="0"/>
          </a:p>
        </p:txBody>
      </p:sp>
      <p:sp>
        <p:nvSpPr>
          <p:cNvPr id="26"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en-US"/>
              <a:t>Workshop : PHYSICS with PERLE at Orsay </a:t>
            </a:r>
            <a:endParaRPr lang="fr-FR" dirty="0"/>
          </a:p>
        </p:txBody>
      </p:sp>
      <p:sp>
        <p:nvSpPr>
          <p:cNvPr id="27"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40480895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 simple  : titre+2 contenus+filigrane">
    <p:spTree>
      <p:nvGrpSpPr>
        <p:cNvPr id="1" name=""/>
        <p:cNvGrpSpPr/>
        <p:nvPr/>
      </p:nvGrpSpPr>
      <p:grpSpPr>
        <a:xfrm>
          <a:off x="0" y="0"/>
          <a:ext cx="0" cy="0"/>
          <a:chOff x="0" y="0"/>
          <a:chExt cx="0" cy="0"/>
        </a:xfrm>
      </p:grpSpPr>
      <p:pic>
        <p:nvPicPr>
          <p:cNvPr id="14" name="Imag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6" y="0"/>
            <a:ext cx="10772420" cy="6059486"/>
          </a:xfrm>
          <a:prstGeom prst="rect">
            <a:avLst/>
          </a:prstGeom>
        </p:spPr>
      </p:pic>
      <p:sp>
        <p:nvSpPr>
          <p:cNvPr id="15"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09/05/2022</a:t>
            </a:r>
            <a:endParaRPr lang="fr-FR" dirty="0"/>
          </a:p>
        </p:txBody>
      </p:sp>
      <p:sp>
        <p:nvSpPr>
          <p:cNvPr id="16"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en-US"/>
              <a:t>Workshop : PHYSICS with PERLE at Orsay </a:t>
            </a:r>
            <a:endParaRPr lang="fr-FR" dirty="0"/>
          </a:p>
        </p:txBody>
      </p:sp>
      <p:sp>
        <p:nvSpPr>
          <p:cNvPr id="17"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8" name="Titre 1"/>
          <p:cNvSpPr>
            <a:spLocks noGrp="1"/>
          </p:cNvSpPr>
          <p:nvPr>
            <p:ph type="title"/>
          </p:nvPr>
        </p:nvSpPr>
        <p:spPr>
          <a:xfrm>
            <a:off x="2290044" y="149425"/>
            <a:ext cx="5688632" cy="432048"/>
          </a:xfrm>
        </p:spPr>
        <p:txBody>
          <a:bodyPr>
            <a:normAutofit/>
          </a:bodyPr>
          <a:lstStyle>
            <a:lvl1pPr>
              <a:defRPr lang="fr-FR" sz="2200" b="1" kern="1200" dirty="0" smtClean="0">
                <a:solidFill>
                  <a:srgbClr val="00294B"/>
                </a:solidFill>
                <a:latin typeface="+mj-lt"/>
                <a:ea typeface="+mj-ea"/>
                <a:cs typeface="+mj-cs"/>
              </a:defRPr>
            </a:lvl1pPr>
          </a:lstStyle>
          <a:p>
            <a:r>
              <a:rPr lang="fr-FR" dirty="0"/>
              <a:t>Modifiez le style du titre</a:t>
            </a:r>
          </a:p>
        </p:txBody>
      </p:sp>
      <p:sp>
        <p:nvSpPr>
          <p:cNvPr id="19" name="Espace réservé du contenu 3"/>
          <p:cNvSpPr>
            <a:spLocks noGrp="1"/>
          </p:cNvSpPr>
          <p:nvPr>
            <p:ph sz="half" idx="2" hasCustomPrompt="1"/>
          </p:nvPr>
        </p:nvSpPr>
        <p:spPr>
          <a:xfrm>
            <a:off x="273820" y="797496"/>
            <a:ext cx="5040559" cy="4671443"/>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0" name="Espace réservé du contenu 3"/>
          <p:cNvSpPr>
            <a:spLocks noGrp="1"/>
          </p:cNvSpPr>
          <p:nvPr>
            <p:ph sz="half" idx="13" hasCustomPrompt="1"/>
          </p:nvPr>
        </p:nvSpPr>
        <p:spPr>
          <a:xfrm>
            <a:off x="5535752" y="797496"/>
            <a:ext cx="5040559" cy="4671443"/>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8874272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simple  : titre+2 contenus">
    <p:spTree>
      <p:nvGrpSpPr>
        <p:cNvPr id="1" name=""/>
        <p:cNvGrpSpPr/>
        <p:nvPr/>
      </p:nvGrpSpPr>
      <p:grpSpPr>
        <a:xfrm>
          <a:off x="0" y="0"/>
          <a:ext cx="0" cy="0"/>
          <a:chOff x="0" y="0"/>
          <a:chExt cx="0" cy="0"/>
        </a:xfrm>
      </p:grpSpPr>
      <p:pic>
        <p:nvPicPr>
          <p:cNvPr id="14" name="Imag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6" y="0"/>
            <a:ext cx="10772420" cy="6059486"/>
          </a:xfrm>
          <a:prstGeom prst="rect">
            <a:avLst/>
          </a:prstGeom>
        </p:spPr>
      </p:pic>
      <p:sp>
        <p:nvSpPr>
          <p:cNvPr id="15"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09/05/2022</a:t>
            </a:r>
            <a:endParaRPr lang="fr-FR" dirty="0"/>
          </a:p>
        </p:txBody>
      </p:sp>
      <p:sp>
        <p:nvSpPr>
          <p:cNvPr id="16"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en-US"/>
              <a:t>Workshop : PHYSICS with PERLE at Orsay </a:t>
            </a:r>
            <a:endParaRPr lang="fr-FR" dirty="0"/>
          </a:p>
        </p:txBody>
      </p:sp>
      <p:sp>
        <p:nvSpPr>
          <p:cNvPr id="17"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8" name="Titre 1"/>
          <p:cNvSpPr>
            <a:spLocks noGrp="1"/>
          </p:cNvSpPr>
          <p:nvPr>
            <p:ph type="title"/>
          </p:nvPr>
        </p:nvSpPr>
        <p:spPr>
          <a:xfrm>
            <a:off x="2290044" y="149425"/>
            <a:ext cx="5688632" cy="432048"/>
          </a:xfrm>
        </p:spPr>
        <p:txBody>
          <a:bodyPr>
            <a:normAutofit/>
          </a:bodyPr>
          <a:lstStyle>
            <a:lvl1pPr>
              <a:defRPr lang="fr-FR" sz="2200" b="1" kern="1200" dirty="0" smtClean="0">
                <a:solidFill>
                  <a:srgbClr val="00294B"/>
                </a:solidFill>
                <a:latin typeface="+mj-lt"/>
                <a:ea typeface="+mj-ea"/>
                <a:cs typeface="+mj-cs"/>
              </a:defRPr>
            </a:lvl1pPr>
          </a:lstStyle>
          <a:p>
            <a:r>
              <a:rPr lang="fr-FR" dirty="0"/>
              <a:t>Modifiez le style du titre</a:t>
            </a:r>
          </a:p>
        </p:txBody>
      </p:sp>
      <p:sp>
        <p:nvSpPr>
          <p:cNvPr id="10" name="Espace réservé du contenu 3"/>
          <p:cNvSpPr>
            <a:spLocks noGrp="1"/>
          </p:cNvSpPr>
          <p:nvPr>
            <p:ph sz="half" idx="2" hasCustomPrompt="1"/>
          </p:nvPr>
        </p:nvSpPr>
        <p:spPr>
          <a:xfrm>
            <a:off x="273820" y="797496"/>
            <a:ext cx="5040559" cy="4671443"/>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1" name="Espace réservé du contenu 3"/>
          <p:cNvSpPr>
            <a:spLocks noGrp="1"/>
          </p:cNvSpPr>
          <p:nvPr>
            <p:ph sz="half" idx="13" hasCustomPrompt="1"/>
          </p:nvPr>
        </p:nvSpPr>
        <p:spPr>
          <a:xfrm>
            <a:off x="5535752" y="797496"/>
            <a:ext cx="5040559" cy="4671443"/>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13119716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r>
              <a:rPr lang="fr-FR"/>
              <a:t>09/05/2022</a:t>
            </a:r>
          </a:p>
        </p:txBody>
      </p:sp>
      <p:sp>
        <p:nvSpPr>
          <p:cNvPr id="4" name="Espace réservé du pied de page 3"/>
          <p:cNvSpPr>
            <a:spLocks noGrp="1"/>
          </p:cNvSpPr>
          <p:nvPr>
            <p:ph type="ftr" sz="quarter" idx="11"/>
          </p:nvPr>
        </p:nvSpPr>
        <p:spPr/>
        <p:txBody>
          <a:bodyPr/>
          <a:lstStyle/>
          <a:p>
            <a:r>
              <a:rPr lang="en-US"/>
              <a:t>Workshop : PHYSICS with PERLE at Orsay </a:t>
            </a:r>
            <a:endParaRPr lang="fr-FR"/>
          </a:p>
        </p:txBody>
      </p:sp>
      <p:sp>
        <p:nvSpPr>
          <p:cNvPr id="5" name="Espace réservé du numéro de diapositive 4"/>
          <p:cNvSpPr>
            <a:spLocks noGrp="1"/>
          </p:cNvSpPr>
          <p:nvPr>
            <p:ph type="sldNum" sz="quarter" idx="12"/>
          </p:nvPr>
        </p:nvSpPr>
        <p:spPr/>
        <p:txBody>
          <a:bodyPr/>
          <a:lstStyle/>
          <a:p>
            <a:fld id="{2126CF9F-CC6A-4010-A70A-E16F699FA027}" type="slidenum">
              <a:rPr lang="fr-FR" smtClean="0"/>
              <a:t>‹N°›</a:t>
            </a:fld>
            <a:endParaRPr lang="fr-FR"/>
          </a:p>
        </p:txBody>
      </p:sp>
    </p:spTree>
    <p:extLst>
      <p:ext uri="{BB962C8B-B14F-4D97-AF65-F5344CB8AC3E}">
        <p14:creationId xmlns:p14="http://schemas.microsoft.com/office/powerpoint/2010/main" val="22066066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a:t>09/05/2022</a:t>
            </a:r>
          </a:p>
        </p:txBody>
      </p:sp>
      <p:sp>
        <p:nvSpPr>
          <p:cNvPr id="3" name="Espace réservé du pied de page 2"/>
          <p:cNvSpPr>
            <a:spLocks noGrp="1"/>
          </p:cNvSpPr>
          <p:nvPr>
            <p:ph type="ftr" sz="quarter" idx="11"/>
          </p:nvPr>
        </p:nvSpPr>
        <p:spPr/>
        <p:txBody>
          <a:bodyPr/>
          <a:lstStyle/>
          <a:p>
            <a:r>
              <a:rPr lang="en-US"/>
              <a:t>Workshop : PHYSICS with PERLE at Orsay </a:t>
            </a:r>
            <a:endParaRPr lang="fr-FR"/>
          </a:p>
        </p:txBody>
      </p:sp>
      <p:sp>
        <p:nvSpPr>
          <p:cNvPr id="4" name="Espace réservé du numéro de diapositive 3"/>
          <p:cNvSpPr>
            <a:spLocks noGrp="1"/>
          </p:cNvSpPr>
          <p:nvPr>
            <p:ph type="sldNum" sz="quarter" idx="12"/>
          </p:nvPr>
        </p:nvSpPr>
        <p:spPr/>
        <p:txBody>
          <a:bodyPr/>
          <a:lstStyle/>
          <a:p>
            <a:fld id="{2126CF9F-CC6A-4010-A70A-E16F699FA027}" type="slidenum">
              <a:rPr lang="fr-FR" smtClean="0"/>
              <a:t>‹N°›</a:t>
            </a:fld>
            <a:endParaRPr lang="fr-FR"/>
          </a:p>
        </p:txBody>
      </p:sp>
    </p:spTree>
    <p:extLst>
      <p:ext uri="{BB962C8B-B14F-4D97-AF65-F5344CB8AC3E}">
        <p14:creationId xmlns:p14="http://schemas.microsoft.com/office/powerpoint/2010/main" val="3260810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ey-numbers">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7" y="0"/>
            <a:ext cx="10772418" cy="6059485"/>
          </a:xfrm>
          <a:prstGeom prst="rect">
            <a:avLst/>
          </a:prstGeom>
        </p:spPr>
      </p:pic>
      <p:sp>
        <p:nvSpPr>
          <p:cNvPr id="2" name="Titre 1"/>
          <p:cNvSpPr>
            <a:spLocks noGrp="1"/>
          </p:cNvSpPr>
          <p:nvPr>
            <p:ph type="title"/>
          </p:nvPr>
        </p:nvSpPr>
        <p:spPr>
          <a:xfrm>
            <a:off x="1173918" y="149425"/>
            <a:ext cx="8424938" cy="432048"/>
          </a:xfrm>
        </p:spPr>
        <p:txBody>
          <a:bodyPr>
            <a:normAutofit/>
          </a:bodyPr>
          <a:lstStyle>
            <a:lvl1pPr algn="ctr">
              <a:defRPr sz="2400" b="1">
                <a:solidFill>
                  <a:schemeClr val="bg1"/>
                </a:solidFill>
              </a:defRPr>
            </a:lvl1pPr>
          </a:lstStyle>
          <a:p>
            <a:r>
              <a:rPr lang="fr-FR" dirty="0"/>
              <a:t>Modifiez le style du titre</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09/05/2022</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en-US"/>
              <a:t>Workshop : PHYSICS with PERLE at Orsay </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32125629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741363" y="403225"/>
            <a:ext cx="3475037" cy="1414463"/>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4579938" y="873125"/>
            <a:ext cx="5453062" cy="43053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741363" y="1817688"/>
            <a:ext cx="3475037" cy="33686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r>
              <a:rPr lang="fr-FR"/>
              <a:t>09/05/2022</a:t>
            </a:r>
          </a:p>
        </p:txBody>
      </p:sp>
      <p:sp>
        <p:nvSpPr>
          <p:cNvPr id="6" name="Espace réservé du pied de page 5"/>
          <p:cNvSpPr>
            <a:spLocks noGrp="1"/>
          </p:cNvSpPr>
          <p:nvPr>
            <p:ph type="ftr" sz="quarter" idx="11"/>
          </p:nvPr>
        </p:nvSpPr>
        <p:spPr/>
        <p:txBody>
          <a:bodyPr/>
          <a:lstStyle/>
          <a:p>
            <a:r>
              <a:rPr lang="en-US"/>
              <a:t>Workshop : PHYSICS with PERLE at Orsay </a:t>
            </a:r>
            <a:endParaRPr lang="fr-FR"/>
          </a:p>
        </p:txBody>
      </p:sp>
      <p:sp>
        <p:nvSpPr>
          <p:cNvPr id="7" name="Espace réservé du numéro de diapositive 6"/>
          <p:cNvSpPr>
            <a:spLocks noGrp="1"/>
          </p:cNvSpPr>
          <p:nvPr>
            <p:ph type="sldNum" sz="quarter" idx="12"/>
          </p:nvPr>
        </p:nvSpPr>
        <p:spPr/>
        <p:txBody>
          <a:bodyPr/>
          <a:lstStyle/>
          <a:p>
            <a:fld id="{2126CF9F-CC6A-4010-A70A-E16F699FA027}" type="slidenum">
              <a:rPr lang="fr-FR" smtClean="0"/>
              <a:t>‹N°›</a:t>
            </a:fld>
            <a:endParaRPr lang="fr-FR"/>
          </a:p>
        </p:txBody>
      </p:sp>
    </p:spTree>
    <p:extLst>
      <p:ext uri="{BB962C8B-B14F-4D97-AF65-F5344CB8AC3E}">
        <p14:creationId xmlns:p14="http://schemas.microsoft.com/office/powerpoint/2010/main" val="4714610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741363" y="403225"/>
            <a:ext cx="3475037" cy="1414463"/>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4579938" y="873125"/>
            <a:ext cx="5453062" cy="43053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741363" y="1817688"/>
            <a:ext cx="3475037" cy="33686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r>
              <a:rPr lang="fr-FR"/>
              <a:t>09/05/2022</a:t>
            </a:r>
          </a:p>
        </p:txBody>
      </p:sp>
      <p:sp>
        <p:nvSpPr>
          <p:cNvPr id="6" name="Espace réservé du pied de page 5"/>
          <p:cNvSpPr>
            <a:spLocks noGrp="1"/>
          </p:cNvSpPr>
          <p:nvPr>
            <p:ph type="ftr" sz="quarter" idx="11"/>
          </p:nvPr>
        </p:nvSpPr>
        <p:spPr/>
        <p:txBody>
          <a:bodyPr/>
          <a:lstStyle/>
          <a:p>
            <a:r>
              <a:rPr lang="en-US"/>
              <a:t>Workshop : PHYSICS with PERLE at Orsay </a:t>
            </a:r>
            <a:endParaRPr lang="fr-FR"/>
          </a:p>
        </p:txBody>
      </p:sp>
      <p:sp>
        <p:nvSpPr>
          <p:cNvPr id="7" name="Espace réservé du numéro de diapositive 6"/>
          <p:cNvSpPr>
            <a:spLocks noGrp="1"/>
          </p:cNvSpPr>
          <p:nvPr>
            <p:ph type="sldNum" sz="quarter" idx="12"/>
          </p:nvPr>
        </p:nvSpPr>
        <p:spPr/>
        <p:txBody>
          <a:bodyPr/>
          <a:lstStyle/>
          <a:p>
            <a:fld id="{2126CF9F-CC6A-4010-A70A-E16F699FA027}" type="slidenum">
              <a:rPr lang="fr-FR" smtClean="0"/>
              <a:t>‹N°›</a:t>
            </a:fld>
            <a:endParaRPr lang="fr-FR"/>
          </a:p>
        </p:txBody>
      </p:sp>
    </p:spTree>
    <p:extLst>
      <p:ext uri="{BB962C8B-B14F-4D97-AF65-F5344CB8AC3E}">
        <p14:creationId xmlns:p14="http://schemas.microsoft.com/office/powerpoint/2010/main" val="38274690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r>
              <a:rPr lang="fr-FR"/>
              <a:t>09/05/2022</a:t>
            </a:r>
          </a:p>
        </p:txBody>
      </p:sp>
      <p:sp>
        <p:nvSpPr>
          <p:cNvPr id="5" name="Espace réservé du pied de page 4"/>
          <p:cNvSpPr>
            <a:spLocks noGrp="1"/>
          </p:cNvSpPr>
          <p:nvPr>
            <p:ph type="ftr" sz="quarter" idx="11"/>
          </p:nvPr>
        </p:nvSpPr>
        <p:spPr/>
        <p:txBody>
          <a:bodyPr/>
          <a:lstStyle/>
          <a:p>
            <a:r>
              <a:rPr lang="en-US"/>
              <a:t>Workshop : PHYSICS with PERLE at Orsay </a:t>
            </a:r>
            <a:endParaRPr lang="fr-FR"/>
          </a:p>
        </p:txBody>
      </p:sp>
      <p:sp>
        <p:nvSpPr>
          <p:cNvPr id="6" name="Espace réservé du numéro de diapositive 5"/>
          <p:cNvSpPr>
            <a:spLocks noGrp="1"/>
          </p:cNvSpPr>
          <p:nvPr>
            <p:ph type="sldNum" sz="quarter" idx="12"/>
          </p:nvPr>
        </p:nvSpPr>
        <p:spPr/>
        <p:txBody>
          <a:bodyPr/>
          <a:lstStyle/>
          <a:p>
            <a:fld id="{2126CF9F-CC6A-4010-A70A-E16F699FA027}" type="slidenum">
              <a:rPr lang="fr-FR" smtClean="0"/>
              <a:t>‹N°›</a:t>
            </a:fld>
            <a:endParaRPr lang="fr-FR"/>
          </a:p>
        </p:txBody>
      </p:sp>
    </p:spTree>
    <p:extLst>
      <p:ext uri="{BB962C8B-B14F-4D97-AF65-F5344CB8AC3E}">
        <p14:creationId xmlns:p14="http://schemas.microsoft.com/office/powerpoint/2010/main" val="13408799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708900" y="322263"/>
            <a:ext cx="2322513" cy="5135562"/>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741363" y="322263"/>
            <a:ext cx="6815137" cy="5135562"/>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r>
              <a:rPr lang="fr-FR"/>
              <a:t>09/05/2022</a:t>
            </a:r>
          </a:p>
        </p:txBody>
      </p:sp>
      <p:sp>
        <p:nvSpPr>
          <p:cNvPr id="5" name="Espace réservé du pied de page 4"/>
          <p:cNvSpPr>
            <a:spLocks noGrp="1"/>
          </p:cNvSpPr>
          <p:nvPr>
            <p:ph type="ftr" sz="quarter" idx="11"/>
          </p:nvPr>
        </p:nvSpPr>
        <p:spPr/>
        <p:txBody>
          <a:bodyPr/>
          <a:lstStyle/>
          <a:p>
            <a:r>
              <a:rPr lang="en-US"/>
              <a:t>Workshop : PHYSICS with PERLE at Orsay </a:t>
            </a:r>
            <a:endParaRPr lang="fr-FR"/>
          </a:p>
        </p:txBody>
      </p:sp>
      <p:sp>
        <p:nvSpPr>
          <p:cNvPr id="6" name="Espace réservé du numéro de diapositive 5"/>
          <p:cNvSpPr>
            <a:spLocks noGrp="1"/>
          </p:cNvSpPr>
          <p:nvPr>
            <p:ph type="sldNum" sz="quarter" idx="12"/>
          </p:nvPr>
        </p:nvSpPr>
        <p:spPr/>
        <p:txBody>
          <a:bodyPr/>
          <a:lstStyle/>
          <a:p>
            <a:fld id="{2126CF9F-CC6A-4010-A70A-E16F699FA027}" type="slidenum">
              <a:rPr lang="fr-FR" smtClean="0"/>
              <a:t>‹N°›</a:t>
            </a:fld>
            <a:endParaRPr lang="fr-FR"/>
          </a:p>
        </p:txBody>
      </p:sp>
    </p:spTree>
    <p:extLst>
      <p:ext uri="{BB962C8B-B14F-4D97-AF65-F5344CB8AC3E}">
        <p14:creationId xmlns:p14="http://schemas.microsoft.com/office/powerpoint/2010/main" val="11496169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cSld name="slide-2-small">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7" y="0"/>
            <a:ext cx="10772417" cy="6059484"/>
          </a:xfrm>
          <a:prstGeom prst="rect">
            <a:avLst/>
          </a:prstGeom>
        </p:spPr>
      </p:pic>
      <p:sp>
        <p:nvSpPr>
          <p:cNvPr id="2" name="Titre 1"/>
          <p:cNvSpPr>
            <a:spLocks noGrp="1"/>
          </p:cNvSpPr>
          <p:nvPr>
            <p:ph type="title"/>
          </p:nvPr>
        </p:nvSpPr>
        <p:spPr>
          <a:xfrm>
            <a:off x="2290044" y="149425"/>
            <a:ext cx="5688632" cy="432048"/>
          </a:xfrm>
        </p:spPr>
        <p:txBody>
          <a:bodyPr>
            <a:normAutofit/>
          </a:bodyPr>
          <a:lstStyle>
            <a:lvl1pPr>
              <a:defRPr sz="2400" b="1">
                <a:solidFill>
                  <a:srgbClr val="00294B"/>
                </a:solidFill>
              </a:defRPr>
            </a:lvl1pPr>
          </a:lstStyle>
          <a:p>
            <a:r>
              <a:rPr lang="fr-FR" dirty="0"/>
              <a:t>Modifiez le style du titre</a:t>
            </a:r>
          </a:p>
        </p:txBody>
      </p:sp>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09/05/2022</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en-US"/>
              <a:t>Workshop : PHYSICS with PERLE at Orsay </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528918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p-ijclab">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6" y="0"/>
            <a:ext cx="10772420" cy="6059487"/>
          </a:xfrm>
          <a:prstGeom prst="rect">
            <a:avLst/>
          </a:prstGeom>
        </p:spPr>
      </p:pic>
      <p:sp>
        <p:nvSpPr>
          <p:cNvPr id="2" name="Titre 1"/>
          <p:cNvSpPr>
            <a:spLocks noGrp="1"/>
          </p:cNvSpPr>
          <p:nvPr>
            <p:ph type="title"/>
          </p:nvPr>
        </p:nvSpPr>
        <p:spPr>
          <a:xfrm>
            <a:off x="2290043" y="149425"/>
            <a:ext cx="8208911" cy="432048"/>
          </a:xfrm>
        </p:spPr>
        <p:txBody>
          <a:bodyPr>
            <a:normAutofit/>
          </a:bodyPr>
          <a:lstStyle>
            <a:lvl1pPr>
              <a:defRPr lang="fr-FR" sz="2400" b="1" kern="1200" dirty="0" smtClean="0">
                <a:solidFill>
                  <a:srgbClr val="00294B"/>
                </a:solidFill>
                <a:latin typeface="+mj-lt"/>
                <a:ea typeface="+mj-ea"/>
                <a:cs typeface="+mj-cs"/>
              </a:defRPr>
            </a:lvl1pPr>
          </a:lstStyle>
          <a:p>
            <a:r>
              <a:rPr lang="fr-FR" dirty="0"/>
              <a:t>Modifiez le style du titre</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09/05/2022</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en-US"/>
              <a:t>Workshop : PHYSICS with PERLE at Orsay </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4233263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slide-fili-perso">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6" y="0"/>
            <a:ext cx="10772420" cy="6059487"/>
          </a:xfrm>
          <a:prstGeom prst="rect">
            <a:avLst/>
          </a:prstGeom>
        </p:spPr>
      </p:pic>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09/05/2022</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en-US"/>
              <a:t>Workshop : PHYSICS with PERLE at Orsay </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1" name="Titre 1"/>
          <p:cNvSpPr>
            <a:spLocks noGrp="1"/>
          </p:cNvSpPr>
          <p:nvPr>
            <p:ph type="title"/>
          </p:nvPr>
        </p:nvSpPr>
        <p:spPr>
          <a:xfrm>
            <a:off x="2290044" y="149425"/>
            <a:ext cx="5688632" cy="432048"/>
          </a:xfrm>
        </p:spPr>
        <p:txBody>
          <a:bodyPr>
            <a:normAutofit/>
          </a:bodyPr>
          <a:lstStyle>
            <a:lvl1pPr>
              <a:defRPr lang="fr-FR" sz="2400" b="1" kern="1200" dirty="0" smtClean="0">
                <a:solidFill>
                  <a:srgbClr val="00294B"/>
                </a:solidFill>
                <a:latin typeface="+mj-lt"/>
                <a:ea typeface="+mj-ea"/>
                <a:cs typeface="+mj-cs"/>
              </a:defRPr>
            </a:lvl1pPr>
          </a:lstStyle>
          <a:p>
            <a:r>
              <a:rPr lang="fr-FR" dirty="0"/>
              <a:t>Modifiez le style du titre</a:t>
            </a:r>
          </a:p>
        </p:txBody>
      </p:sp>
    </p:spTree>
    <p:extLst>
      <p:ext uri="{BB962C8B-B14F-4D97-AF65-F5344CB8AC3E}">
        <p14:creationId xmlns:p14="http://schemas.microsoft.com/office/powerpoint/2010/main" val="360620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Intro-slide-perso">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6" y="0"/>
            <a:ext cx="10772420" cy="6059486"/>
          </a:xfrm>
          <a:prstGeom prst="rect">
            <a:avLst/>
          </a:prstGeom>
        </p:spPr>
      </p:pic>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09/05/2022</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en-US"/>
              <a:t>Workshop : PHYSICS with PERLE at Orsay </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1" name="Titre 1"/>
          <p:cNvSpPr>
            <a:spLocks noGrp="1"/>
          </p:cNvSpPr>
          <p:nvPr>
            <p:ph type="title"/>
          </p:nvPr>
        </p:nvSpPr>
        <p:spPr>
          <a:xfrm>
            <a:off x="2290044" y="149425"/>
            <a:ext cx="5688632" cy="432048"/>
          </a:xfrm>
        </p:spPr>
        <p:txBody>
          <a:bodyPr>
            <a:normAutofit/>
          </a:bodyPr>
          <a:lstStyle>
            <a:lvl1pPr>
              <a:defRPr lang="fr-FR" sz="2400" b="1" kern="1200" dirty="0" smtClean="0">
                <a:solidFill>
                  <a:srgbClr val="00294B"/>
                </a:solidFill>
                <a:latin typeface="+mj-lt"/>
                <a:ea typeface="+mj-ea"/>
                <a:cs typeface="+mj-cs"/>
              </a:defRPr>
            </a:lvl1pPr>
          </a:lstStyle>
          <a:p>
            <a:r>
              <a:rPr lang="fr-FR" dirty="0"/>
              <a:t>Modifiez le style du titre</a:t>
            </a:r>
          </a:p>
        </p:txBody>
      </p:sp>
    </p:spTree>
    <p:extLst>
      <p:ext uri="{BB962C8B-B14F-4D97-AF65-F5344CB8AC3E}">
        <p14:creationId xmlns:p14="http://schemas.microsoft.com/office/powerpoint/2010/main" val="680099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slide-2-fili-tutelles">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6" y="0"/>
            <a:ext cx="10772420" cy="6059486"/>
          </a:xfrm>
          <a:prstGeom prst="rect">
            <a:avLst/>
          </a:prstGeom>
        </p:spPr>
      </p:pic>
      <p:sp>
        <p:nvSpPr>
          <p:cNvPr id="2" name="Titre 1"/>
          <p:cNvSpPr>
            <a:spLocks noGrp="1"/>
          </p:cNvSpPr>
          <p:nvPr>
            <p:ph type="title"/>
          </p:nvPr>
        </p:nvSpPr>
        <p:spPr>
          <a:xfrm>
            <a:off x="2290044" y="149425"/>
            <a:ext cx="5688632" cy="432048"/>
          </a:xfrm>
        </p:spPr>
        <p:txBody>
          <a:bodyPr>
            <a:normAutofit/>
          </a:bodyPr>
          <a:lstStyle>
            <a:lvl1pPr>
              <a:defRPr sz="2400" b="1">
                <a:solidFill>
                  <a:srgbClr val="00294B"/>
                </a:solidFill>
              </a:defRPr>
            </a:lvl1pPr>
          </a:lstStyle>
          <a:p>
            <a:r>
              <a:rPr lang="fr-FR" dirty="0"/>
              <a:t>Modifiez le style du titre</a:t>
            </a:r>
          </a:p>
        </p:txBody>
      </p:sp>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09/05/2022</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en-US"/>
              <a:t>Workshop : PHYSICS with PERLE at Orsay </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3325913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slide-2-fili">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7" y="0"/>
            <a:ext cx="10772418" cy="6059486"/>
          </a:xfrm>
          <a:prstGeom prst="rect">
            <a:avLst/>
          </a:prstGeom>
        </p:spPr>
      </p:pic>
      <p:sp>
        <p:nvSpPr>
          <p:cNvPr id="2" name="Titre 1"/>
          <p:cNvSpPr>
            <a:spLocks noGrp="1"/>
          </p:cNvSpPr>
          <p:nvPr>
            <p:ph type="title"/>
          </p:nvPr>
        </p:nvSpPr>
        <p:spPr>
          <a:xfrm>
            <a:off x="2290044" y="149425"/>
            <a:ext cx="5688632" cy="432048"/>
          </a:xfrm>
        </p:spPr>
        <p:txBody>
          <a:bodyPr>
            <a:normAutofit/>
          </a:bodyPr>
          <a:lstStyle>
            <a:lvl1pPr>
              <a:defRPr sz="2400" b="1">
                <a:solidFill>
                  <a:srgbClr val="00294B"/>
                </a:solidFill>
              </a:defRPr>
            </a:lvl1pPr>
          </a:lstStyle>
          <a:p>
            <a:r>
              <a:rPr lang="fr-FR" dirty="0"/>
              <a:t>Modifiez le style du titre</a:t>
            </a:r>
          </a:p>
        </p:txBody>
      </p:sp>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09/05/2022</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en-US"/>
              <a:t>Workshop : PHYSICS with PERLE at Orsay </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283614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slide-2">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7" y="0"/>
            <a:ext cx="10772418" cy="6059485"/>
          </a:xfrm>
          <a:prstGeom prst="rect">
            <a:avLst/>
          </a:prstGeom>
        </p:spPr>
      </p:pic>
      <p:sp>
        <p:nvSpPr>
          <p:cNvPr id="2" name="Titre 1"/>
          <p:cNvSpPr>
            <a:spLocks noGrp="1"/>
          </p:cNvSpPr>
          <p:nvPr>
            <p:ph type="title"/>
          </p:nvPr>
        </p:nvSpPr>
        <p:spPr>
          <a:xfrm>
            <a:off x="2290044" y="149425"/>
            <a:ext cx="5688632" cy="432048"/>
          </a:xfrm>
        </p:spPr>
        <p:txBody>
          <a:bodyPr>
            <a:normAutofit/>
          </a:bodyPr>
          <a:lstStyle>
            <a:lvl1pPr>
              <a:defRPr sz="2400" b="1">
                <a:solidFill>
                  <a:srgbClr val="00294B"/>
                </a:solidFill>
              </a:defRPr>
            </a:lvl1pPr>
          </a:lstStyle>
          <a:p>
            <a:r>
              <a:rPr lang="fr-FR" dirty="0"/>
              <a:t>Modifiez le style du titre</a:t>
            </a:r>
          </a:p>
        </p:txBody>
      </p:sp>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09/05/2022</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en-US"/>
              <a:t>Workshop : PHYSICS with PERLE at Orsay </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317065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slide-2-fili-small">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7" y="0"/>
            <a:ext cx="10772417" cy="6059485"/>
          </a:xfrm>
          <a:prstGeom prst="rect">
            <a:avLst/>
          </a:prstGeom>
        </p:spPr>
      </p:pic>
      <p:sp>
        <p:nvSpPr>
          <p:cNvPr id="2" name="Titre 1"/>
          <p:cNvSpPr>
            <a:spLocks noGrp="1"/>
          </p:cNvSpPr>
          <p:nvPr>
            <p:ph type="title"/>
          </p:nvPr>
        </p:nvSpPr>
        <p:spPr>
          <a:xfrm>
            <a:off x="2290044" y="149425"/>
            <a:ext cx="5688632" cy="432048"/>
          </a:xfrm>
        </p:spPr>
        <p:txBody>
          <a:bodyPr>
            <a:normAutofit/>
          </a:bodyPr>
          <a:lstStyle>
            <a:lvl1pPr>
              <a:defRPr sz="2400" b="1">
                <a:solidFill>
                  <a:srgbClr val="00294B"/>
                </a:solidFill>
              </a:defRPr>
            </a:lvl1pPr>
          </a:lstStyle>
          <a:p>
            <a:r>
              <a:rPr lang="fr-FR" dirty="0"/>
              <a:t>Modifiez le style du titre</a:t>
            </a:r>
          </a:p>
        </p:txBody>
      </p:sp>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09/05/2022</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en-US"/>
              <a:t>Workshop : PHYSICS with PERLE at Orsay </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3356109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741363" y="322263"/>
            <a:ext cx="9290050" cy="1171575"/>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741363" y="1612900"/>
            <a:ext cx="9290050" cy="3844925"/>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2"/>
          </p:nvPr>
        </p:nvSpPr>
        <p:spPr>
          <a:xfrm>
            <a:off x="741363" y="5616575"/>
            <a:ext cx="2422525" cy="322263"/>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a:t>09/05/2022</a:t>
            </a:r>
          </a:p>
        </p:txBody>
      </p:sp>
      <p:sp>
        <p:nvSpPr>
          <p:cNvPr id="5" name="Espace réservé du pied de page 4"/>
          <p:cNvSpPr>
            <a:spLocks noGrp="1"/>
          </p:cNvSpPr>
          <p:nvPr>
            <p:ph type="ftr" sz="quarter" idx="3"/>
          </p:nvPr>
        </p:nvSpPr>
        <p:spPr>
          <a:xfrm>
            <a:off x="3568700" y="5616575"/>
            <a:ext cx="3635375" cy="32226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Workshop : PHYSICS with PERLE at Orsay </a:t>
            </a:r>
            <a:endParaRPr lang="fr-FR" dirty="0"/>
          </a:p>
        </p:txBody>
      </p:sp>
      <p:sp>
        <p:nvSpPr>
          <p:cNvPr id="6" name="Espace réservé du numéro de diapositive 5"/>
          <p:cNvSpPr>
            <a:spLocks noGrp="1"/>
          </p:cNvSpPr>
          <p:nvPr>
            <p:ph type="sldNum" sz="quarter" idx="4"/>
          </p:nvPr>
        </p:nvSpPr>
        <p:spPr>
          <a:xfrm>
            <a:off x="7608888" y="5616575"/>
            <a:ext cx="2422525" cy="322263"/>
          </a:xfrm>
          <a:prstGeom prst="rect">
            <a:avLst/>
          </a:prstGeom>
        </p:spPr>
        <p:txBody>
          <a:bodyPr vert="horz" lIns="91440" tIns="45720" rIns="91440" bIns="45720" rtlCol="0" anchor="ctr"/>
          <a:lstStyle>
            <a:lvl1pPr algn="r">
              <a:defRPr sz="1200">
                <a:solidFill>
                  <a:schemeClr val="tx1">
                    <a:tint val="75000"/>
                  </a:schemeClr>
                </a:solidFill>
              </a:defRPr>
            </a:lvl1pPr>
          </a:lstStyle>
          <a:p>
            <a:fld id="{77E71596-5F9D-49C5-9701-16B3CA54319D}" type="slidenum">
              <a:rPr lang="fr-FR" smtClean="0"/>
              <a:t>‹N°›</a:t>
            </a:fld>
            <a:endParaRPr lang="fr-FR"/>
          </a:p>
        </p:txBody>
      </p:sp>
    </p:spTree>
    <p:extLst>
      <p:ext uri="{BB962C8B-B14F-4D97-AF65-F5344CB8AC3E}">
        <p14:creationId xmlns:p14="http://schemas.microsoft.com/office/powerpoint/2010/main" val="3316465882"/>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1" r:id="rId3"/>
    <p:sldLayoutId id="2147483708" r:id="rId4"/>
    <p:sldLayoutId id="2147483709" r:id="rId5"/>
    <p:sldLayoutId id="2147483702" r:id="rId6"/>
    <p:sldLayoutId id="2147483703" r:id="rId7"/>
    <p:sldLayoutId id="2147483704" r:id="rId8"/>
    <p:sldLayoutId id="2147483710" r:id="rId9"/>
    <p:sldLayoutId id="2147483711" r:id="rId10"/>
    <p:sldLayoutId id="2147483727"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741363" y="322263"/>
            <a:ext cx="9290050" cy="1171575"/>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741363" y="1612900"/>
            <a:ext cx="9290050" cy="3844925"/>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741363" y="5616575"/>
            <a:ext cx="2422525" cy="322263"/>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a:t>09/05/2022</a:t>
            </a:r>
          </a:p>
        </p:txBody>
      </p:sp>
      <p:sp>
        <p:nvSpPr>
          <p:cNvPr id="5" name="Espace réservé du pied de page 4"/>
          <p:cNvSpPr>
            <a:spLocks noGrp="1"/>
          </p:cNvSpPr>
          <p:nvPr>
            <p:ph type="ftr" sz="quarter" idx="3"/>
          </p:nvPr>
        </p:nvSpPr>
        <p:spPr>
          <a:xfrm>
            <a:off x="3568700" y="5616575"/>
            <a:ext cx="3635375" cy="32226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Workshop : PHYSICS with PERLE at Orsay </a:t>
            </a:r>
            <a:endParaRPr lang="fr-FR"/>
          </a:p>
        </p:txBody>
      </p:sp>
      <p:sp>
        <p:nvSpPr>
          <p:cNvPr id="6" name="Espace réservé du numéro de diapositive 5"/>
          <p:cNvSpPr>
            <a:spLocks noGrp="1"/>
          </p:cNvSpPr>
          <p:nvPr>
            <p:ph type="sldNum" sz="quarter" idx="4"/>
          </p:nvPr>
        </p:nvSpPr>
        <p:spPr>
          <a:xfrm>
            <a:off x="7608888" y="5616575"/>
            <a:ext cx="2422525" cy="322263"/>
          </a:xfrm>
          <a:prstGeom prst="rect">
            <a:avLst/>
          </a:prstGeom>
        </p:spPr>
        <p:txBody>
          <a:bodyPr vert="horz" lIns="91440" tIns="45720" rIns="91440" bIns="45720" rtlCol="0" anchor="ctr"/>
          <a:lstStyle>
            <a:lvl1pPr algn="r">
              <a:defRPr sz="1200">
                <a:solidFill>
                  <a:schemeClr val="tx1">
                    <a:tint val="75000"/>
                  </a:schemeClr>
                </a:solidFill>
              </a:defRPr>
            </a:lvl1pPr>
          </a:lstStyle>
          <a:p>
            <a:fld id="{2126CF9F-CC6A-4010-A70A-E16F699FA027}" type="slidenum">
              <a:rPr lang="fr-FR" smtClean="0"/>
              <a:t>‹N°›</a:t>
            </a:fld>
            <a:endParaRPr lang="fr-FR"/>
          </a:p>
        </p:txBody>
      </p:sp>
    </p:spTree>
    <p:extLst>
      <p:ext uri="{BB962C8B-B14F-4D97-AF65-F5344CB8AC3E}">
        <p14:creationId xmlns:p14="http://schemas.microsoft.com/office/powerpoint/2010/main" val="46717802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image" Target="../media/image38.tiff"/><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14.xml"/><Relationship Id="rId6" Type="http://schemas.openxmlformats.org/officeDocument/2006/relationships/image" Target="../media/image36.png"/><Relationship Id="rId11" Type="http://schemas.openxmlformats.org/officeDocument/2006/relationships/image" Target="../media/image22.jpg"/><Relationship Id="rId5" Type="http://schemas.openxmlformats.org/officeDocument/2006/relationships/image" Target="../media/image35.png"/><Relationship Id="rId10" Type="http://schemas.openxmlformats.org/officeDocument/2006/relationships/image" Target="../media/image16.png"/><Relationship Id="rId4" Type="http://schemas.openxmlformats.org/officeDocument/2006/relationships/image" Target="../media/image34.tiff"/><Relationship Id="rId9"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9.png"/><Relationship Id="rId1" Type="http://schemas.openxmlformats.org/officeDocument/2006/relationships/slideLayout" Target="../slideLayouts/slideLayout14.xml"/><Relationship Id="rId4" Type="http://schemas.openxmlformats.org/officeDocument/2006/relationships/image" Target="../media/image41.tiff"/></Relationships>
</file>

<file path=ppt/slides/_rels/slide12.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43.png"/><Relationship Id="rId7" Type="http://schemas.openxmlformats.org/officeDocument/2006/relationships/image" Target="../media/image15.jpeg"/><Relationship Id="rId2" Type="http://schemas.openxmlformats.org/officeDocument/2006/relationships/image" Target="../media/image42.emf"/><Relationship Id="rId1" Type="http://schemas.openxmlformats.org/officeDocument/2006/relationships/slideLayout" Target="../slideLayouts/slideLayout14.xml"/><Relationship Id="rId6" Type="http://schemas.openxmlformats.org/officeDocument/2006/relationships/image" Target="../media/image14.png"/><Relationship Id="rId5" Type="http://schemas.openxmlformats.org/officeDocument/2006/relationships/image" Target="../media/image45.emf"/><Relationship Id="rId10" Type="http://schemas.openxmlformats.org/officeDocument/2006/relationships/image" Target="../media/image47.emf"/><Relationship Id="rId4" Type="http://schemas.openxmlformats.org/officeDocument/2006/relationships/image" Target="../media/image44.emf"/><Relationship Id="rId9" Type="http://schemas.openxmlformats.org/officeDocument/2006/relationships/image" Target="../media/image46.emf"/></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tiff"/><Relationship Id="rId2" Type="http://schemas.openxmlformats.org/officeDocument/2006/relationships/image" Target="../media/image48.png"/><Relationship Id="rId1" Type="http://schemas.openxmlformats.org/officeDocument/2006/relationships/slideLayout" Target="../slideLayouts/slideLayout2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24.xml"/><Relationship Id="rId6" Type="http://schemas.openxmlformats.org/officeDocument/2006/relationships/image" Target="../media/image13.png"/><Relationship Id="rId5" Type="http://schemas.openxmlformats.org/officeDocument/2006/relationships/image" Target="../media/image22.jp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19.tiff"/><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image" Target="../media/image13.png"/><Relationship Id="rId1" Type="http://schemas.openxmlformats.org/officeDocument/2006/relationships/slideLayout" Target="../slideLayouts/slideLayout14.xml"/><Relationship Id="rId6" Type="http://schemas.openxmlformats.org/officeDocument/2006/relationships/image" Target="../media/image17.jpeg"/><Relationship Id="rId11" Type="http://schemas.openxmlformats.org/officeDocument/2006/relationships/image" Target="../media/image22.jp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jpeg"/><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30.tiff"/><Relationship Id="rId7" Type="http://schemas.openxmlformats.org/officeDocument/2006/relationships/image" Target="../media/image22.jpg"/><Relationship Id="rId2" Type="http://schemas.openxmlformats.org/officeDocument/2006/relationships/image" Target="../media/image29.png"/><Relationship Id="rId1" Type="http://schemas.openxmlformats.org/officeDocument/2006/relationships/slideLayout" Target="../slideLayouts/slideLayout10.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3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E74E1BE-AD65-4B68-AC57-84B7E9FE6238}"/>
              </a:ext>
            </a:extLst>
          </p:cNvPr>
          <p:cNvSpPr>
            <a:spLocks noGrp="1"/>
          </p:cNvSpPr>
          <p:nvPr>
            <p:ph type="dt" sz="half" idx="10"/>
          </p:nvPr>
        </p:nvSpPr>
        <p:spPr/>
        <p:txBody>
          <a:bodyPr/>
          <a:lstStyle/>
          <a:p>
            <a:r>
              <a:rPr lang="fr-FR">
                <a:latin typeface="+mn-lt"/>
              </a:rPr>
              <a:t>09/05/2022</a:t>
            </a:r>
            <a:endParaRPr lang="fr-FR" dirty="0">
              <a:latin typeface="+mn-lt"/>
            </a:endParaRPr>
          </a:p>
        </p:txBody>
      </p:sp>
      <p:sp>
        <p:nvSpPr>
          <p:cNvPr id="3" name="Espace réservé du pied de page 2">
            <a:extLst>
              <a:ext uri="{FF2B5EF4-FFF2-40B4-BE49-F238E27FC236}">
                <a16:creationId xmlns:a16="http://schemas.microsoft.com/office/drawing/2014/main" id="{C25E3D29-9117-4276-9F1A-8E5E06EF9893}"/>
              </a:ext>
            </a:extLst>
          </p:cNvPr>
          <p:cNvSpPr>
            <a:spLocks noGrp="1"/>
          </p:cNvSpPr>
          <p:nvPr>
            <p:ph type="ftr" sz="quarter" idx="11"/>
          </p:nvPr>
        </p:nvSpPr>
        <p:spPr/>
        <p:txBody>
          <a:bodyPr/>
          <a:lstStyle/>
          <a:p>
            <a:r>
              <a:rPr lang="en-US" dirty="0">
                <a:latin typeface="+mn-lt"/>
              </a:rPr>
              <a:t>Workshop : PHYSICS with PERLE at Orsay </a:t>
            </a:r>
            <a:endParaRPr lang="fr-FR" dirty="0">
              <a:latin typeface="+mn-lt"/>
            </a:endParaRPr>
          </a:p>
        </p:txBody>
      </p:sp>
      <p:sp>
        <p:nvSpPr>
          <p:cNvPr id="8" name="Espace réservé du numéro de diapositive 7"/>
          <p:cNvSpPr>
            <a:spLocks noGrp="1"/>
          </p:cNvSpPr>
          <p:nvPr>
            <p:ph type="sldNum" sz="quarter" idx="12"/>
          </p:nvPr>
        </p:nvSpPr>
        <p:spPr/>
        <p:txBody>
          <a:bodyPr/>
          <a:lstStyle/>
          <a:p>
            <a:fld id="{77E71596-5F9D-49C5-9701-16B3CA54319D}" type="slidenum">
              <a:rPr lang="fr-FR" smtClean="0">
                <a:latin typeface="+mn-lt"/>
              </a:rPr>
              <a:pPr/>
              <a:t>1</a:t>
            </a:fld>
            <a:endParaRPr lang="fr-FR" dirty="0">
              <a:latin typeface="+mn-lt"/>
            </a:endParaRPr>
          </a:p>
        </p:txBody>
      </p:sp>
      <p:pic>
        <p:nvPicPr>
          <p:cNvPr id="16" name="Image 15">
            <a:extLst>
              <a:ext uri="{FF2B5EF4-FFF2-40B4-BE49-F238E27FC236}">
                <a16:creationId xmlns:a16="http://schemas.microsoft.com/office/drawing/2014/main" id="{3E006C54-BB0B-2547-9AE5-CF54732EFF9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06267" y="1157536"/>
            <a:ext cx="2268098" cy="1370070"/>
          </a:xfrm>
          <a:prstGeom prst="rect">
            <a:avLst/>
          </a:prstGeom>
        </p:spPr>
      </p:pic>
      <p:sp>
        <p:nvSpPr>
          <p:cNvPr id="7" name="Espace réservé du texte 2">
            <a:extLst>
              <a:ext uri="{FF2B5EF4-FFF2-40B4-BE49-F238E27FC236}">
                <a16:creationId xmlns:a16="http://schemas.microsoft.com/office/drawing/2014/main" id="{3C8A8624-B6BC-4CDB-B6BA-56A8EA4F98B6}"/>
              </a:ext>
            </a:extLst>
          </p:cNvPr>
          <p:cNvSpPr txBox="1">
            <a:spLocks/>
          </p:cNvSpPr>
          <p:nvPr/>
        </p:nvSpPr>
        <p:spPr>
          <a:xfrm>
            <a:off x="705867" y="2381672"/>
            <a:ext cx="9144000" cy="311188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fr-FR" sz="2400" b="1" kern="1200" dirty="0" smtClean="0">
                <a:solidFill>
                  <a:srgbClr val="00294B"/>
                </a:solidFill>
                <a:latin typeface="+mj-lt"/>
                <a:ea typeface="+mj-ea"/>
                <a:cs typeface="+mj-cs"/>
              </a:defRPr>
            </a:lvl1pPr>
          </a:lstStyle>
          <a:p>
            <a:pPr algn="ctr" fontAlgn="auto">
              <a:spcAft>
                <a:spcPts val="0"/>
              </a:spcAft>
            </a:pPr>
            <a:r>
              <a:rPr lang="en-US" sz="4000" dirty="0">
                <a:latin typeface="+mn-lt"/>
              </a:rPr>
              <a:t>Introduction. The PERLE project at Orsay </a:t>
            </a:r>
          </a:p>
          <a:p>
            <a:pPr algn="ctr" fontAlgn="auto">
              <a:spcAft>
                <a:spcPts val="0"/>
              </a:spcAft>
            </a:pPr>
            <a:r>
              <a:rPr lang="en-US" sz="4000" dirty="0">
                <a:latin typeface="+mn-lt"/>
              </a:rPr>
              <a:t>and </a:t>
            </a:r>
          </a:p>
          <a:p>
            <a:pPr algn="ctr" fontAlgn="auto">
              <a:spcAft>
                <a:spcPts val="0"/>
              </a:spcAft>
            </a:pPr>
            <a:r>
              <a:rPr lang="en-US" sz="4000" dirty="0">
                <a:latin typeface="+mn-lt"/>
              </a:rPr>
              <a:t>the Motivation of the Workshop </a:t>
            </a:r>
          </a:p>
          <a:p>
            <a:pPr algn="ctr" fontAlgn="auto">
              <a:spcAft>
                <a:spcPts val="0"/>
              </a:spcAft>
            </a:pPr>
            <a:endParaRPr lang="en-US" sz="4000" dirty="0">
              <a:latin typeface="+mn-lt"/>
            </a:endParaRPr>
          </a:p>
          <a:p>
            <a:pPr algn="ctr" fontAlgn="auto">
              <a:spcAft>
                <a:spcPts val="0"/>
              </a:spcAft>
            </a:pPr>
            <a:r>
              <a:rPr lang="fr-FR" dirty="0">
                <a:latin typeface="+mn-lt"/>
              </a:rPr>
              <a:t>09 /05/ 2022</a:t>
            </a:r>
          </a:p>
          <a:p>
            <a:pPr algn="ctr" fontAlgn="auto">
              <a:lnSpc>
                <a:spcPct val="100000"/>
              </a:lnSpc>
              <a:spcBef>
                <a:spcPts val="600"/>
              </a:spcBef>
              <a:spcAft>
                <a:spcPts val="0"/>
              </a:spcAft>
            </a:pPr>
            <a:endParaRPr lang="fr-FR" sz="1200" dirty="0">
              <a:latin typeface="+mn-lt"/>
            </a:endParaRPr>
          </a:p>
        </p:txBody>
      </p:sp>
    </p:spTree>
    <p:extLst>
      <p:ext uri="{BB962C8B-B14F-4D97-AF65-F5344CB8AC3E}">
        <p14:creationId xmlns:p14="http://schemas.microsoft.com/office/powerpoint/2010/main" val="3830563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25">
            <a:extLst>
              <a:ext uri="{FF2B5EF4-FFF2-40B4-BE49-F238E27FC236}">
                <a16:creationId xmlns:a16="http://schemas.microsoft.com/office/drawing/2014/main" id="{E7736ED7-D175-0E44-87B9-3D94E11C463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21379" y="4421816"/>
            <a:ext cx="2797343" cy="1230510"/>
          </a:xfrm>
          <a:prstGeom prst="rect">
            <a:avLst/>
          </a:prstGeom>
        </p:spPr>
      </p:pic>
      <p:sp>
        <p:nvSpPr>
          <p:cNvPr id="6" name="Espace réservé de la date 5">
            <a:extLst>
              <a:ext uri="{FF2B5EF4-FFF2-40B4-BE49-F238E27FC236}">
                <a16:creationId xmlns:a16="http://schemas.microsoft.com/office/drawing/2014/main" id="{93BA9D24-1DC0-409D-8FD3-0494284A405F}"/>
              </a:ext>
            </a:extLst>
          </p:cNvPr>
          <p:cNvSpPr>
            <a:spLocks noGrp="1"/>
          </p:cNvSpPr>
          <p:nvPr>
            <p:ph type="dt" sz="half" idx="10"/>
          </p:nvPr>
        </p:nvSpPr>
        <p:spPr/>
        <p:txBody>
          <a:bodyPr/>
          <a:lstStyle/>
          <a:p>
            <a:r>
              <a:rPr lang="fr-FR">
                <a:latin typeface="+mn-lt"/>
              </a:rPr>
              <a:t>09/05/2022</a:t>
            </a:r>
          </a:p>
        </p:txBody>
      </p:sp>
      <p:sp>
        <p:nvSpPr>
          <p:cNvPr id="7" name="Espace réservé du pied de page 6">
            <a:extLst>
              <a:ext uri="{FF2B5EF4-FFF2-40B4-BE49-F238E27FC236}">
                <a16:creationId xmlns:a16="http://schemas.microsoft.com/office/drawing/2014/main" id="{FC0848EF-366B-49A9-98A1-23A840FF8F7B}"/>
              </a:ext>
            </a:extLst>
          </p:cNvPr>
          <p:cNvSpPr>
            <a:spLocks noGrp="1"/>
          </p:cNvSpPr>
          <p:nvPr>
            <p:ph type="ftr" sz="quarter" idx="11"/>
          </p:nvPr>
        </p:nvSpPr>
        <p:spPr/>
        <p:txBody>
          <a:bodyPr/>
          <a:lstStyle/>
          <a:p>
            <a:r>
              <a:rPr lang="en-US">
                <a:latin typeface="+mn-lt"/>
              </a:rPr>
              <a:t>Workshop : PHYSICS with PERLE at Orsay </a:t>
            </a:r>
            <a:endParaRPr lang="fr-FR">
              <a:latin typeface="+mn-lt"/>
            </a:endParaRP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10</a:t>
            </a:fld>
            <a:endParaRPr lang="fr-FR" dirty="0">
              <a:latin typeface="+mn-lt"/>
            </a:endParaRPr>
          </a:p>
        </p:txBody>
      </p:sp>
      <p:sp>
        <p:nvSpPr>
          <p:cNvPr id="61" name="Content Placeholder 2">
            <a:extLst>
              <a:ext uri="{FF2B5EF4-FFF2-40B4-BE49-F238E27FC236}">
                <a16:creationId xmlns:a16="http://schemas.microsoft.com/office/drawing/2014/main" id="{7BF50C8C-C17D-0E48-BBFC-5C3314963F2D}"/>
              </a:ext>
            </a:extLst>
          </p:cNvPr>
          <p:cNvSpPr txBox="1">
            <a:spLocks/>
          </p:cNvSpPr>
          <p:nvPr/>
        </p:nvSpPr>
        <p:spPr>
          <a:xfrm>
            <a:off x="49644" y="1557265"/>
            <a:ext cx="5181430" cy="1987370"/>
          </a:xfrm>
          <a:prstGeom prst="rect">
            <a:avLst/>
          </a:prstGeom>
        </p:spPr>
        <p:txBody>
          <a:bodyPr vert="horz" lIns="91437" tIns="45718" rIns="91437" bIns="45718" rtlCol="0" anchor="b">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00294B"/>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285741" indent="-285741">
              <a:buFont typeface="Courier New" panose="02070309020205020404" pitchFamily="49" charset="0"/>
              <a:buChar char="o"/>
            </a:pPr>
            <a:endParaRPr lang="en-GB" sz="1600" b="0" dirty="0"/>
          </a:p>
          <a:p>
            <a:pPr marL="285741" indent="-285741">
              <a:buFont typeface="Courier New" panose="02070309020205020404" pitchFamily="49" charset="0"/>
              <a:buChar char="o"/>
            </a:pPr>
            <a:endParaRPr lang="en-GB" sz="1600" b="0" dirty="0"/>
          </a:p>
          <a:p>
            <a:pPr marL="285741" indent="-285741">
              <a:buFont typeface="Courier New" panose="02070309020205020404" pitchFamily="49" charset="0"/>
              <a:buChar char="o"/>
            </a:pPr>
            <a:endParaRPr lang="en-GB" sz="1600" b="0" dirty="0"/>
          </a:p>
          <a:p>
            <a:pPr marL="285741" indent="-285741">
              <a:buFont typeface="Courier New" panose="02070309020205020404" pitchFamily="49" charset="0"/>
              <a:buChar char="o"/>
            </a:pPr>
            <a:endParaRPr lang="en-GB" sz="1600" b="0" dirty="0"/>
          </a:p>
          <a:p>
            <a:pPr marL="285741" indent="-285741">
              <a:buFont typeface="Courier New" panose="02070309020205020404" pitchFamily="49" charset="0"/>
              <a:buChar char="o"/>
            </a:pPr>
            <a:r>
              <a:rPr lang="en-GB" sz="1600" b="0" dirty="0"/>
              <a:t>The ALICE electron gun electrode geometry has been re-optimised for PERLE’s new requirements.</a:t>
            </a:r>
          </a:p>
          <a:p>
            <a:pPr marL="285741" indent="-285741">
              <a:buFont typeface="Courier New" panose="02070309020205020404" pitchFamily="49" charset="0"/>
              <a:buChar char="o"/>
            </a:pPr>
            <a:r>
              <a:rPr lang="en-GB" sz="1600" b="0" dirty="0"/>
              <a:t>An optimisation with a 4 cavity booster linac, from the cathode to the booster exit, was done and  meets the specification.</a:t>
            </a:r>
          </a:p>
          <a:p>
            <a:pPr marL="285741" indent="-285741">
              <a:buFont typeface="Courier New" panose="02070309020205020404" pitchFamily="49" charset="0"/>
              <a:buChar char="o"/>
            </a:pPr>
            <a:endParaRPr lang="en-GB" sz="1800" b="0" dirty="0"/>
          </a:p>
        </p:txBody>
      </p:sp>
      <p:pic>
        <p:nvPicPr>
          <p:cNvPr id="66" name="Picture 26">
            <a:extLst>
              <a:ext uri="{FF2B5EF4-FFF2-40B4-BE49-F238E27FC236}">
                <a16:creationId xmlns:a16="http://schemas.microsoft.com/office/drawing/2014/main" id="{F0CFDF8C-3A43-784A-B68A-BC8328AE535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
          <a:stretch/>
        </p:blipFill>
        <p:spPr>
          <a:xfrm>
            <a:off x="7963691" y="4458987"/>
            <a:ext cx="2751114" cy="1324417"/>
          </a:xfrm>
          <a:prstGeom prst="rect">
            <a:avLst/>
          </a:prstGeom>
        </p:spPr>
      </p:pic>
      <p:sp>
        <p:nvSpPr>
          <p:cNvPr id="3" name="ZoneTexte 2">
            <a:extLst>
              <a:ext uri="{FF2B5EF4-FFF2-40B4-BE49-F238E27FC236}">
                <a16:creationId xmlns:a16="http://schemas.microsoft.com/office/drawing/2014/main" id="{21E5C6F5-380C-D24D-AB40-E752B667CFAA}"/>
              </a:ext>
            </a:extLst>
          </p:cNvPr>
          <p:cNvSpPr txBox="1"/>
          <p:nvPr/>
        </p:nvSpPr>
        <p:spPr>
          <a:xfrm>
            <a:off x="172835" y="1986658"/>
            <a:ext cx="5688446" cy="369332"/>
          </a:xfrm>
          <a:prstGeom prst="rect">
            <a:avLst/>
          </a:prstGeom>
          <a:noFill/>
        </p:spPr>
        <p:txBody>
          <a:bodyPr wrap="square" rtlCol="0">
            <a:spAutoFit/>
          </a:bodyPr>
          <a:lstStyle/>
          <a:p>
            <a:r>
              <a:rPr lang="en-GB" sz="1800" dirty="0">
                <a:solidFill>
                  <a:srgbClr val="FF6700"/>
                </a:solidFill>
                <a:latin typeface="+mn-lt"/>
              </a:rPr>
              <a:t>Electron source to booster exit optimisation:</a:t>
            </a:r>
            <a:endParaRPr lang="fr-FR" sz="1800" dirty="0">
              <a:solidFill>
                <a:srgbClr val="FF6700"/>
              </a:solidFill>
              <a:latin typeface="+mn-lt"/>
            </a:endParaRPr>
          </a:p>
        </p:txBody>
      </p:sp>
      <p:pic>
        <p:nvPicPr>
          <p:cNvPr id="8" name="Image 7">
            <a:extLst>
              <a:ext uri="{FF2B5EF4-FFF2-40B4-BE49-F238E27FC236}">
                <a16:creationId xmlns:a16="http://schemas.microsoft.com/office/drawing/2014/main" id="{B66228E2-4B34-2144-B454-8F445C4C9F4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91488" y="255535"/>
            <a:ext cx="2665246" cy="1994174"/>
          </a:xfrm>
          <a:prstGeom prst="rect">
            <a:avLst/>
          </a:prstGeom>
        </p:spPr>
      </p:pic>
      <p:pic>
        <p:nvPicPr>
          <p:cNvPr id="14" name="Picture 3">
            <a:extLst>
              <a:ext uri="{FF2B5EF4-FFF2-40B4-BE49-F238E27FC236}">
                <a16:creationId xmlns:a16="http://schemas.microsoft.com/office/drawing/2014/main" id="{E2F4E954-39D5-DCCC-22BE-21D1767953EB}"/>
              </a:ext>
            </a:extLst>
          </p:cNvPr>
          <p:cNvPicPr>
            <a:picLocks noChangeAspect="1"/>
          </p:cNvPicPr>
          <p:nvPr/>
        </p:nvPicPr>
        <p:blipFill rotWithShape="1">
          <a:blip r:embed="rId5">
            <a:extLst>
              <a:ext uri="{28A0092B-C50C-407E-A947-70E740481C1C}">
                <a14:useLocalDpi xmlns:a14="http://schemas.microsoft.com/office/drawing/2010/main" val="0"/>
              </a:ext>
            </a:extLst>
          </a:blip>
          <a:srcRect t="10401" r="7961"/>
          <a:stretch/>
        </p:blipFill>
        <p:spPr>
          <a:xfrm>
            <a:off x="5445578" y="2619929"/>
            <a:ext cx="2406430" cy="1749671"/>
          </a:xfrm>
          <a:prstGeom prst="rect">
            <a:avLst/>
          </a:prstGeom>
        </p:spPr>
      </p:pic>
      <p:pic>
        <p:nvPicPr>
          <p:cNvPr id="15" name="Picture 4">
            <a:extLst>
              <a:ext uri="{FF2B5EF4-FFF2-40B4-BE49-F238E27FC236}">
                <a16:creationId xmlns:a16="http://schemas.microsoft.com/office/drawing/2014/main" id="{71E354E6-A1BB-77A2-BD6F-3C2FEB3395FF}"/>
              </a:ext>
            </a:extLst>
          </p:cNvPr>
          <p:cNvPicPr>
            <a:picLocks noChangeAspect="1"/>
          </p:cNvPicPr>
          <p:nvPr/>
        </p:nvPicPr>
        <p:blipFill rotWithShape="1">
          <a:blip r:embed="rId6">
            <a:extLst>
              <a:ext uri="{28A0092B-C50C-407E-A947-70E740481C1C}">
                <a14:useLocalDpi xmlns:a14="http://schemas.microsoft.com/office/drawing/2010/main" val="0"/>
              </a:ext>
            </a:extLst>
          </a:blip>
          <a:srcRect t="9504" r="8408"/>
          <a:stretch/>
        </p:blipFill>
        <p:spPr>
          <a:xfrm>
            <a:off x="7923574" y="2589287"/>
            <a:ext cx="2412556" cy="1780313"/>
          </a:xfrm>
          <a:prstGeom prst="rect">
            <a:avLst/>
          </a:prstGeom>
        </p:spPr>
      </p:pic>
      <p:sp>
        <p:nvSpPr>
          <p:cNvPr id="18" name="Title 1">
            <a:extLst>
              <a:ext uri="{FF2B5EF4-FFF2-40B4-BE49-F238E27FC236}">
                <a16:creationId xmlns:a16="http://schemas.microsoft.com/office/drawing/2014/main" id="{DA6EB667-CC17-E6B3-A143-4C3681787686}"/>
              </a:ext>
            </a:extLst>
          </p:cNvPr>
          <p:cNvSpPr txBox="1">
            <a:spLocks/>
          </p:cNvSpPr>
          <p:nvPr/>
        </p:nvSpPr>
        <p:spPr>
          <a:xfrm>
            <a:off x="5683715" y="2254423"/>
            <a:ext cx="4550247" cy="352927"/>
          </a:xfrm>
          <a:prstGeom prst="rect">
            <a:avLst/>
          </a:prstGeom>
        </p:spPr>
        <p:txBody>
          <a:bodyPr vert="horz" lIns="80793" tIns="40397" rIns="80793" bIns="40397"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590" dirty="0">
                <a:solidFill>
                  <a:schemeClr val="accent5">
                    <a:lumMod val="75000"/>
                  </a:schemeClr>
                </a:solidFill>
                <a:latin typeface="+mn-lt"/>
              </a:rPr>
              <a:t>Transverse beam size and emittance</a:t>
            </a:r>
          </a:p>
        </p:txBody>
      </p:sp>
      <p:graphicFrame>
        <p:nvGraphicFramePr>
          <p:cNvPr id="19" name="Table 4">
            <a:extLst>
              <a:ext uri="{FF2B5EF4-FFF2-40B4-BE49-F238E27FC236}">
                <a16:creationId xmlns:a16="http://schemas.microsoft.com/office/drawing/2014/main" id="{121F6027-0B2A-DA8C-6058-93139FC237E9}"/>
              </a:ext>
            </a:extLst>
          </p:cNvPr>
          <p:cNvGraphicFramePr>
            <a:graphicFrameLocks noGrp="1"/>
          </p:cNvGraphicFramePr>
          <p:nvPr>
            <p:extLst/>
          </p:nvPr>
        </p:nvGraphicFramePr>
        <p:xfrm>
          <a:off x="246806" y="3368278"/>
          <a:ext cx="5063050" cy="2235906"/>
        </p:xfrm>
        <a:graphic>
          <a:graphicData uri="http://schemas.openxmlformats.org/drawingml/2006/table">
            <a:tbl>
              <a:tblPr firstRow="1" bandRow="1">
                <a:tableStyleId>{5C22544A-7EE6-4342-B048-85BDC9FD1C3A}</a:tableStyleId>
              </a:tblPr>
              <a:tblGrid>
                <a:gridCol w="1987548">
                  <a:extLst>
                    <a:ext uri="{9D8B030D-6E8A-4147-A177-3AD203B41FA5}">
                      <a16:colId xmlns:a16="http://schemas.microsoft.com/office/drawing/2014/main" val="2044172542"/>
                    </a:ext>
                  </a:extLst>
                </a:gridCol>
                <a:gridCol w="1830357">
                  <a:extLst>
                    <a:ext uri="{9D8B030D-6E8A-4147-A177-3AD203B41FA5}">
                      <a16:colId xmlns:a16="http://schemas.microsoft.com/office/drawing/2014/main" val="940708819"/>
                    </a:ext>
                  </a:extLst>
                </a:gridCol>
                <a:gridCol w="1245145">
                  <a:extLst>
                    <a:ext uri="{9D8B030D-6E8A-4147-A177-3AD203B41FA5}">
                      <a16:colId xmlns:a16="http://schemas.microsoft.com/office/drawing/2014/main" val="999153955"/>
                    </a:ext>
                  </a:extLst>
                </a:gridCol>
              </a:tblGrid>
              <a:tr h="242380">
                <a:tc>
                  <a:txBody>
                    <a:bodyPr/>
                    <a:lstStyle/>
                    <a:p>
                      <a:endParaRPr lang="en-GB" sz="1100" dirty="0"/>
                    </a:p>
                  </a:txBody>
                  <a:tcPr marL="80793" marR="80793" marT="40397" marB="40397"/>
                </a:tc>
                <a:tc>
                  <a:txBody>
                    <a:bodyPr/>
                    <a:lstStyle/>
                    <a:p>
                      <a:r>
                        <a:rPr lang="en-GB" sz="1100" dirty="0"/>
                        <a:t>Achieved values</a:t>
                      </a:r>
                    </a:p>
                  </a:txBody>
                  <a:tcPr marL="80793" marR="80793" marT="40397" marB="40397"/>
                </a:tc>
                <a:tc>
                  <a:txBody>
                    <a:bodyPr/>
                    <a:lstStyle/>
                    <a:p>
                      <a:r>
                        <a:rPr lang="en-GB" sz="1100" dirty="0"/>
                        <a:t>Specification</a:t>
                      </a:r>
                    </a:p>
                  </a:txBody>
                  <a:tcPr marL="80793" marR="80793" marT="40397" marB="40397"/>
                </a:tc>
                <a:extLst>
                  <a:ext uri="{0D108BD9-81ED-4DB2-BD59-A6C34878D82A}">
                    <a16:rowId xmlns:a16="http://schemas.microsoft.com/office/drawing/2014/main" val="2032107574"/>
                  </a:ext>
                </a:extLst>
              </a:tr>
              <a:tr h="242380">
                <a:tc>
                  <a:txBody>
                    <a:bodyPr/>
                    <a:lstStyle/>
                    <a:p>
                      <a:r>
                        <a:rPr lang="en-GB" sz="1100" dirty="0"/>
                        <a:t>Horizontal emittance</a:t>
                      </a:r>
                    </a:p>
                  </a:txBody>
                  <a:tcPr marL="80793" marR="80793" marT="40397" marB="40397"/>
                </a:tc>
                <a:tc>
                  <a:txBody>
                    <a:bodyPr/>
                    <a:lstStyle/>
                    <a:p>
                      <a:r>
                        <a:rPr lang="en-GB" sz="1100" dirty="0"/>
                        <a:t>5.23 mm </a:t>
                      </a:r>
                      <a:r>
                        <a:rPr lang="en-GB" sz="1100" dirty="0" err="1"/>
                        <a:t>mrad</a:t>
                      </a:r>
                      <a:endParaRPr lang="en-GB" sz="1100" dirty="0"/>
                    </a:p>
                  </a:txBody>
                  <a:tcPr marL="80793" marR="80793" marT="40397" marB="40397"/>
                </a:tc>
                <a:tc>
                  <a:txBody>
                    <a:bodyPr/>
                    <a:lstStyle/>
                    <a:p>
                      <a:r>
                        <a:rPr lang="en-GB" sz="1100" dirty="0"/>
                        <a:t>&lt; 6 mm </a:t>
                      </a:r>
                      <a:r>
                        <a:rPr lang="en-GB" sz="1100" dirty="0" err="1"/>
                        <a:t>mrad</a:t>
                      </a:r>
                      <a:endParaRPr lang="en-GB" sz="1100" dirty="0"/>
                    </a:p>
                  </a:txBody>
                  <a:tcPr marL="80793" marR="80793" marT="40397" marB="40397"/>
                </a:tc>
                <a:extLst>
                  <a:ext uri="{0D108BD9-81ED-4DB2-BD59-A6C34878D82A}">
                    <a16:rowId xmlns:a16="http://schemas.microsoft.com/office/drawing/2014/main" val="2162808083"/>
                  </a:ext>
                </a:extLst>
              </a:tr>
              <a:tr h="242380">
                <a:tc>
                  <a:txBody>
                    <a:bodyPr/>
                    <a:lstStyle/>
                    <a:p>
                      <a:r>
                        <a:rPr lang="en-GB" sz="1100" dirty="0"/>
                        <a:t>Vertical emittance</a:t>
                      </a:r>
                    </a:p>
                  </a:txBody>
                  <a:tcPr marL="80793" marR="80793" marT="40397" marB="40397"/>
                </a:tc>
                <a:tc>
                  <a:txBody>
                    <a:bodyPr/>
                    <a:lstStyle/>
                    <a:p>
                      <a:r>
                        <a:rPr lang="en-GB" sz="1100" dirty="0"/>
                        <a:t>3.34 mm </a:t>
                      </a:r>
                      <a:r>
                        <a:rPr lang="en-GB" sz="1100" dirty="0" err="1"/>
                        <a:t>mrad</a:t>
                      </a:r>
                      <a:endParaRPr lang="en-GB" sz="1100" dirty="0"/>
                    </a:p>
                  </a:txBody>
                  <a:tcPr marL="80793" marR="80793" marT="40397" marB="40397"/>
                </a:tc>
                <a:tc>
                  <a:txBody>
                    <a:bodyPr/>
                    <a:lstStyle/>
                    <a:p>
                      <a:r>
                        <a:rPr lang="en-GB" sz="1100" dirty="0"/>
                        <a:t>&lt; 6 mm </a:t>
                      </a:r>
                      <a:r>
                        <a:rPr lang="en-GB" sz="1100" dirty="0" err="1"/>
                        <a:t>mrad</a:t>
                      </a:r>
                      <a:endParaRPr lang="en-GB" sz="1100" dirty="0"/>
                    </a:p>
                  </a:txBody>
                  <a:tcPr marL="80793" marR="80793" marT="40397" marB="40397"/>
                </a:tc>
                <a:extLst>
                  <a:ext uri="{0D108BD9-81ED-4DB2-BD59-A6C34878D82A}">
                    <a16:rowId xmlns:a16="http://schemas.microsoft.com/office/drawing/2014/main" val="1452459542"/>
                  </a:ext>
                </a:extLst>
              </a:tr>
              <a:tr h="242380">
                <a:tc>
                  <a:txBody>
                    <a:bodyPr/>
                    <a:lstStyle/>
                    <a:p>
                      <a:r>
                        <a:rPr lang="en-GB" sz="1100" dirty="0"/>
                        <a:t>Bunch length</a:t>
                      </a:r>
                    </a:p>
                  </a:txBody>
                  <a:tcPr marL="80793" marR="80793" marT="40397" marB="40397"/>
                </a:tc>
                <a:tc>
                  <a:txBody>
                    <a:bodyPr/>
                    <a:lstStyle/>
                    <a:p>
                      <a:r>
                        <a:rPr lang="en-GB" sz="1100" dirty="0"/>
                        <a:t>3.22</a:t>
                      </a:r>
                    </a:p>
                  </a:txBody>
                  <a:tcPr marL="80793" marR="80793" marT="40397" marB="40397"/>
                </a:tc>
                <a:tc>
                  <a:txBody>
                    <a:bodyPr/>
                    <a:lstStyle/>
                    <a:p>
                      <a:r>
                        <a:rPr lang="en-GB" sz="1100" dirty="0"/>
                        <a:t>3 mm</a:t>
                      </a:r>
                    </a:p>
                  </a:txBody>
                  <a:tcPr marL="80793" marR="80793" marT="40397" marB="40397"/>
                </a:tc>
                <a:extLst>
                  <a:ext uri="{0D108BD9-81ED-4DB2-BD59-A6C34878D82A}">
                    <a16:rowId xmlns:a16="http://schemas.microsoft.com/office/drawing/2014/main" val="759372940"/>
                  </a:ext>
                </a:extLst>
              </a:tr>
              <a:tr h="242380">
                <a:tc>
                  <a:txBody>
                    <a:bodyPr/>
                    <a:lstStyle/>
                    <a:p>
                      <a:r>
                        <a:rPr lang="en-GB" sz="1100" dirty="0"/>
                        <a:t>Kinetic</a:t>
                      </a:r>
                      <a:r>
                        <a:rPr lang="en-GB" sz="1100" baseline="0" dirty="0"/>
                        <a:t> e</a:t>
                      </a:r>
                      <a:r>
                        <a:rPr lang="en-GB" sz="1100" dirty="0"/>
                        <a:t>nergy</a:t>
                      </a:r>
                    </a:p>
                  </a:txBody>
                  <a:tcPr marL="80793" marR="80793" marT="40397" marB="40397"/>
                </a:tc>
                <a:tc>
                  <a:txBody>
                    <a:bodyPr/>
                    <a:lstStyle/>
                    <a:p>
                      <a:r>
                        <a:rPr lang="en-GB" sz="1100" dirty="0"/>
                        <a:t>86.1 MeV</a:t>
                      </a:r>
                    </a:p>
                  </a:txBody>
                  <a:tcPr marL="80793" marR="80793" marT="40397" marB="40397"/>
                </a:tc>
                <a:tc>
                  <a:txBody>
                    <a:bodyPr/>
                    <a:lstStyle/>
                    <a:p>
                      <a:r>
                        <a:rPr lang="en-GB" sz="1100" dirty="0"/>
                        <a:t>88.6 MeV</a:t>
                      </a:r>
                    </a:p>
                  </a:txBody>
                  <a:tcPr marL="80793" marR="80793" marT="40397" marB="40397"/>
                </a:tc>
                <a:extLst>
                  <a:ext uri="{0D108BD9-81ED-4DB2-BD59-A6C34878D82A}">
                    <a16:rowId xmlns:a16="http://schemas.microsoft.com/office/drawing/2014/main" val="925398350"/>
                  </a:ext>
                </a:extLst>
              </a:tr>
              <a:tr h="242380">
                <a:tc>
                  <a:txBody>
                    <a:bodyPr/>
                    <a:lstStyle/>
                    <a:p>
                      <a:r>
                        <a:rPr lang="en-GB" sz="1100" dirty="0"/>
                        <a:t>Horizontal beta</a:t>
                      </a:r>
                      <a:r>
                        <a:rPr lang="en-GB" sz="1100" baseline="0" dirty="0"/>
                        <a:t> function</a:t>
                      </a:r>
                    </a:p>
                  </a:txBody>
                  <a:tcPr marL="80793" marR="80793" marT="40397" marB="40397"/>
                </a:tc>
                <a:tc>
                  <a:txBody>
                    <a:bodyPr/>
                    <a:lstStyle/>
                    <a:p>
                      <a:r>
                        <a:rPr lang="en-GB" sz="1100" dirty="0"/>
                        <a:t>7.89 (mismatch</a:t>
                      </a:r>
                      <a:r>
                        <a:rPr lang="en-GB" sz="1100" baseline="0" dirty="0"/>
                        <a:t> 8.3 %)</a:t>
                      </a:r>
                      <a:endParaRPr lang="en-GB" sz="1100" dirty="0"/>
                    </a:p>
                  </a:txBody>
                  <a:tcPr marL="80793" marR="80793" marT="40397" marB="40397"/>
                </a:tc>
                <a:tc>
                  <a:txBody>
                    <a:bodyPr/>
                    <a:lstStyle/>
                    <a:p>
                      <a:r>
                        <a:rPr lang="en-GB" sz="1100" dirty="0"/>
                        <a:t>8.6 </a:t>
                      </a:r>
                    </a:p>
                  </a:txBody>
                  <a:tcPr marL="80793" marR="80793" marT="40397" marB="40397"/>
                </a:tc>
                <a:extLst>
                  <a:ext uri="{0D108BD9-81ED-4DB2-BD59-A6C34878D82A}">
                    <a16:rowId xmlns:a16="http://schemas.microsoft.com/office/drawing/2014/main" val="1792125218"/>
                  </a:ext>
                </a:extLst>
              </a:tr>
              <a:tr h="242380">
                <a:tc>
                  <a:txBody>
                    <a:bodyPr/>
                    <a:lstStyle/>
                    <a:p>
                      <a:r>
                        <a:rPr lang="en-GB" sz="1100" dirty="0"/>
                        <a:t>Horizontal</a:t>
                      </a:r>
                      <a:r>
                        <a:rPr lang="en-GB" sz="1100" baseline="0" dirty="0"/>
                        <a:t> alpha function</a:t>
                      </a:r>
                      <a:endParaRPr lang="en-GB" sz="1100" dirty="0"/>
                    </a:p>
                  </a:txBody>
                  <a:tcPr marL="80793" marR="80793" marT="40397" marB="40397"/>
                </a:tc>
                <a:tc>
                  <a:txBody>
                    <a:bodyPr/>
                    <a:lstStyle/>
                    <a:p>
                      <a:r>
                        <a:rPr lang="en-GB" sz="1100" dirty="0"/>
                        <a:t>-0.74 (mismatch</a:t>
                      </a:r>
                      <a:r>
                        <a:rPr lang="en-GB" sz="1100" baseline="0" dirty="0"/>
                        <a:t> 11.6 %)</a:t>
                      </a:r>
                      <a:endParaRPr lang="en-GB" sz="1100" dirty="0"/>
                    </a:p>
                  </a:txBody>
                  <a:tcPr marL="80793" marR="80793" marT="40397" marB="40397"/>
                </a:tc>
                <a:tc>
                  <a:txBody>
                    <a:bodyPr/>
                    <a:lstStyle/>
                    <a:p>
                      <a:r>
                        <a:rPr lang="en-GB" sz="1100" dirty="0"/>
                        <a:t>-0.66</a:t>
                      </a:r>
                    </a:p>
                  </a:txBody>
                  <a:tcPr marL="80793" marR="80793" marT="40397" marB="40397"/>
                </a:tc>
                <a:extLst>
                  <a:ext uri="{0D108BD9-81ED-4DB2-BD59-A6C34878D82A}">
                    <a16:rowId xmlns:a16="http://schemas.microsoft.com/office/drawing/2014/main" val="3243638467"/>
                  </a:ext>
                </a:extLst>
              </a:tr>
              <a:tr h="242380">
                <a:tc>
                  <a:txBody>
                    <a:bodyPr/>
                    <a:lstStyle/>
                    <a:p>
                      <a:r>
                        <a:rPr lang="en-GB" sz="1100" dirty="0"/>
                        <a:t>Vertical beta function</a:t>
                      </a:r>
                    </a:p>
                  </a:txBody>
                  <a:tcPr marL="80793" marR="80793" marT="40397" marB="40397"/>
                </a:tc>
                <a:tc>
                  <a:txBody>
                    <a:bodyPr/>
                    <a:lstStyle/>
                    <a:p>
                      <a:r>
                        <a:rPr lang="en-GB" sz="1100" dirty="0"/>
                        <a:t>8.76 (mismatch</a:t>
                      </a:r>
                      <a:r>
                        <a:rPr lang="en-GB" sz="1100" baseline="0" dirty="0"/>
                        <a:t> 1.8 %)</a:t>
                      </a:r>
                      <a:endParaRPr lang="en-GB" sz="1100" dirty="0"/>
                    </a:p>
                  </a:txBody>
                  <a:tcPr marL="80793" marR="80793" marT="40397" marB="40397"/>
                </a:tc>
                <a:tc>
                  <a:txBody>
                    <a:bodyPr/>
                    <a:lstStyle/>
                    <a:p>
                      <a:r>
                        <a:rPr lang="en-GB" sz="1100" dirty="0"/>
                        <a:t>8.6</a:t>
                      </a:r>
                    </a:p>
                  </a:txBody>
                  <a:tcPr marL="80793" marR="80793" marT="40397" marB="40397"/>
                </a:tc>
                <a:extLst>
                  <a:ext uri="{0D108BD9-81ED-4DB2-BD59-A6C34878D82A}">
                    <a16:rowId xmlns:a16="http://schemas.microsoft.com/office/drawing/2014/main" val="32006936"/>
                  </a:ext>
                </a:extLst>
              </a:tr>
              <a:tr h="242380">
                <a:tc>
                  <a:txBody>
                    <a:bodyPr/>
                    <a:lstStyle/>
                    <a:p>
                      <a:r>
                        <a:rPr lang="en-GB" sz="1100" dirty="0"/>
                        <a:t>Vertical alpha function</a:t>
                      </a:r>
                    </a:p>
                  </a:txBody>
                  <a:tcPr marL="80793" marR="80793" marT="40397" marB="40397"/>
                </a:tc>
                <a:tc>
                  <a:txBody>
                    <a:bodyPr/>
                    <a:lstStyle/>
                    <a:p>
                      <a:r>
                        <a:rPr lang="en-GB" sz="1100" dirty="0"/>
                        <a:t>-0.67 (mismatch</a:t>
                      </a:r>
                      <a:r>
                        <a:rPr lang="en-GB" sz="1100" baseline="0" dirty="0"/>
                        <a:t> 1.5 %)</a:t>
                      </a:r>
                      <a:endParaRPr lang="en-GB" sz="1100" dirty="0"/>
                    </a:p>
                  </a:txBody>
                  <a:tcPr marL="80793" marR="80793" marT="40397" marB="40397"/>
                </a:tc>
                <a:tc>
                  <a:txBody>
                    <a:bodyPr/>
                    <a:lstStyle/>
                    <a:p>
                      <a:r>
                        <a:rPr lang="en-GB" sz="1100" dirty="0"/>
                        <a:t>-0.66</a:t>
                      </a:r>
                    </a:p>
                  </a:txBody>
                  <a:tcPr marL="80793" marR="80793" marT="40397" marB="40397"/>
                </a:tc>
                <a:extLst>
                  <a:ext uri="{0D108BD9-81ED-4DB2-BD59-A6C34878D82A}">
                    <a16:rowId xmlns:a16="http://schemas.microsoft.com/office/drawing/2014/main" val="688343385"/>
                  </a:ext>
                </a:extLst>
              </a:tr>
            </a:tbl>
          </a:graphicData>
        </a:graphic>
      </p:graphicFrame>
      <p:sp>
        <p:nvSpPr>
          <p:cNvPr id="20" name="Title 1">
            <a:extLst>
              <a:ext uri="{FF2B5EF4-FFF2-40B4-BE49-F238E27FC236}">
                <a16:creationId xmlns:a16="http://schemas.microsoft.com/office/drawing/2014/main" id="{4F201520-E82E-FC01-1477-A9CBA24452DD}"/>
              </a:ext>
            </a:extLst>
          </p:cNvPr>
          <p:cNvSpPr txBox="1">
            <a:spLocks/>
          </p:cNvSpPr>
          <p:nvPr/>
        </p:nvSpPr>
        <p:spPr>
          <a:xfrm>
            <a:off x="5586207" y="160308"/>
            <a:ext cx="4550247" cy="352927"/>
          </a:xfrm>
          <a:prstGeom prst="rect">
            <a:avLst/>
          </a:prstGeom>
        </p:spPr>
        <p:txBody>
          <a:bodyPr vert="horz" lIns="80793" tIns="40397" rIns="80793" bIns="40397"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590" dirty="0">
                <a:solidFill>
                  <a:schemeClr val="accent5">
                    <a:lumMod val="75000"/>
                  </a:schemeClr>
                </a:solidFill>
                <a:latin typeface="+mn-lt"/>
              </a:rPr>
              <a:t>Energy spread</a:t>
            </a:r>
          </a:p>
        </p:txBody>
      </p:sp>
      <p:sp>
        <p:nvSpPr>
          <p:cNvPr id="4" name="ZoneTexte 3">
            <a:extLst>
              <a:ext uri="{FF2B5EF4-FFF2-40B4-BE49-F238E27FC236}">
                <a16:creationId xmlns:a16="http://schemas.microsoft.com/office/drawing/2014/main" id="{7B1A3DD3-0EAB-4C3A-A9BF-7E8318C462BA}"/>
              </a:ext>
            </a:extLst>
          </p:cNvPr>
          <p:cNvSpPr txBox="1"/>
          <p:nvPr/>
        </p:nvSpPr>
        <p:spPr>
          <a:xfrm>
            <a:off x="3205655" y="1678940"/>
            <a:ext cx="3567002" cy="364267"/>
          </a:xfrm>
          <a:prstGeom prst="rect">
            <a:avLst/>
          </a:prstGeom>
          <a:noFill/>
        </p:spPr>
        <p:txBody>
          <a:bodyPr wrap="none" rtlCol="0">
            <a:spAutoFit/>
          </a:bodyPr>
          <a:lstStyle/>
          <a:p>
            <a:r>
              <a:rPr lang="fr-FR" sz="1767" i="1" dirty="0">
                <a:latin typeface="+mn-lt"/>
              </a:rPr>
              <a:t>Ben </a:t>
            </a:r>
            <a:r>
              <a:rPr lang="fr-FR" sz="1767" i="1" dirty="0" err="1">
                <a:latin typeface="+mn-lt"/>
              </a:rPr>
              <a:t>Hounsell</a:t>
            </a:r>
            <a:r>
              <a:rPr lang="fr-FR" sz="1767" i="1" dirty="0">
                <a:latin typeface="+mn-lt"/>
              </a:rPr>
              <a:t> (</a:t>
            </a:r>
            <a:r>
              <a:rPr lang="fr-FR" sz="1767" i="1" dirty="0" err="1">
                <a:latin typeface="+mn-lt"/>
              </a:rPr>
              <a:t>IJCLab</a:t>
            </a:r>
            <a:r>
              <a:rPr lang="fr-FR" sz="1767" i="1" dirty="0">
                <a:latin typeface="+mn-lt"/>
              </a:rPr>
              <a:t>/Liverpool) PHD </a:t>
            </a:r>
          </a:p>
        </p:txBody>
      </p:sp>
      <p:grpSp>
        <p:nvGrpSpPr>
          <p:cNvPr id="16" name="Groupe 15">
            <a:extLst>
              <a:ext uri="{FF2B5EF4-FFF2-40B4-BE49-F238E27FC236}">
                <a16:creationId xmlns:a16="http://schemas.microsoft.com/office/drawing/2014/main" id="{8016069E-F6E5-4BF3-9120-887057F59507}"/>
              </a:ext>
            </a:extLst>
          </p:cNvPr>
          <p:cNvGrpSpPr/>
          <p:nvPr/>
        </p:nvGrpSpPr>
        <p:grpSpPr>
          <a:xfrm>
            <a:off x="242693" y="801715"/>
            <a:ext cx="5608674" cy="1216479"/>
            <a:chOff x="4815286" y="668005"/>
            <a:chExt cx="7213819" cy="1524549"/>
          </a:xfrm>
        </p:grpSpPr>
        <p:grpSp>
          <p:nvGrpSpPr>
            <p:cNvPr id="17" name="Groupe 16">
              <a:extLst>
                <a:ext uri="{FF2B5EF4-FFF2-40B4-BE49-F238E27FC236}">
                  <a16:creationId xmlns:a16="http://schemas.microsoft.com/office/drawing/2014/main" id="{2B62403F-CFE0-42EE-A2C2-41AAE9E174FF}"/>
                </a:ext>
              </a:extLst>
            </p:cNvPr>
            <p:cNvGrpSpPr/>
            <p:nvPr/>
          </p:nvGrpSpPr>
          <p:grpSpPr>
            <a:xfrm>
              <a:off x="4815286" y="668005"/>
              <a:ext cx="6718045" cy="1524549"/>
              <a:chOff x="276314" y="3281588"/>
              <a:chExt cx="8422986" cy="3201736"/>
            </a:xfrm>
          </p:grpSpPr>
          <p:grpSp>
            <p:nvGrpSpPr>
              <p:cNvPr id="22" name="Groupe 21">
                <a:extLst>
                  <a:ext uri="{FF2B5EF4-FFF2-40B4-BE49-F238E27FC236}">
                    <a16:creationId xmlns:a16="http://schemas.microsoft.com/office/drawing/2014/main" id="{10AAAB95-D380-4C60-BB05-58B8529FB6C0}"/>
                  </a:ext>
                </a:extLst>
              </p:cNvPr>
              <p:cNvGrpSpPr/>
              <p:nvPr/>
            </p:nvGrpSpPr>
            <p:grpSpPr>
              <a:xfrm>
                <a:off x="276314" y="3281588"/>
                <a:ext cx="8422986" cy="3201736"/>
                <a:chOff x="263956" y="3133304"/>
                <a:chExt cx="8672513" cy="3201736"/>
              </a:xfrm>
            </p:grpSpPr>
            <p:pic>
              <p:nvPicPr>
                <p:cNvPr id="25" name="Picture 15" descr="Picture1">
                  <a:extLst>
                    <a:ext uri="{FF2B5EF4-FFF2-40B4-BE49-F238E27FC236}">
                      <a16:creationId xmlns:a16="http://schemas.microsoft.com/office/drawing/2014/main" id="{052E91B8-20E7-494D-97DE-AF561CE3AE5F}"/>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65556" y="3984885"/>
                  <a:ext cx="8570913" cy="1420813"/>
                </a:xfrm>
                <a:prstGeom prst="rect">
                  <a:avLst/>
                </a:prstGeom>
                <a:noFill/>
                <a:extLst>
                  <a:ext uri="{909E8E84-426E-40DD-AFC4-6F175D3DCCD1}">
                    <a14:hiddenFill xmlns:a14="http://schemas.microsoft.com/office/drawing/2010/main">
                      <a:solidFill>
                        <a:srgbClr val="FFFFFF"/>
                      </a:solidFill>
                    </a14:hiddenFill>
                  </a:ext>
                </a:extLst>
              </p:spPr>
            </p:pic>
            <p:sp>
              <p:nvSpPr>
                <p:cNvPr id="26" name="Text Box 16">
                  <a:extLst>
                    <a:ext uri="{FF2B5EF4-FFF2-40B4-BE49-F238E27FC236}">
                      <a16:creationId xmlns:a16="http://schemas.microsoft.com/office/drawing/2014/main" id="{2CE5BB0E-1D55-4D80-893A-335F34121EFA}"/>
                    </a:ext>
                  </a:extLst>
                </p:cNvPr>
                <p:cNvSpPr txBox="1">
                  <a:spLocks noChangeArrowheads="1"/>
                </p:cNvSpPr>
                <p:nvPr/>
              </p:nvSpPr>
              <p:spPr bwMode="auto">
                <a:xfrm>
                  <a:off x="263956" y="3275275"/>
                  <a:ext cx="2306962" cy="744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1237" b="1" dirty="0">
                      <a:latin typeface="+mn-lt"/>
                      <a:cs typeface="Arial" panose="020B0604020202020204" pitchFamily="34" charset="0"/>
                    </a:rPr>
                    <a:t>Photocathode gun</a:t>
                  </a:r>
                  <a:endParaRPr lang="en-US" altLang="en-US" sz="1237" b="1" dirty="0">
                    <a:latin typeface="+mn-lt"/>
                    <a:cs typeface="Arial" panose="020B0604020202020204" pitchFamily="34" charset="0"/>
                  </a:endParaRPr>
                </a:p>
              </p:txBody>
            </p:sp>
            <p:sp>
              <p:nvSpPr>
                <p:cNvPr id="27" name="Text Box 17">
                  <a:extLst>
                    <a:ext uri="{FF2B5EF4-FFF2-40B4-BE49-F238E27FC236}">
                      <a16:creationId xmlns:a16="http://schemas.microsoft.com/office/drawing/2014/main" id="{094D6AC5-D71A-4051-97F6-5744566ED05D}"/>
                    </a:ext>
                  </a:extLst>
                </p:cNvPr>
                <p:cNvSpPr txBox="1">
                  <a:spLocks noChangeArrowheads="1"/>
                </p:cNvSpPr>
                <p:nvPr/>
              </p:nvSpPr>
              <p:spPr bwMode="auto">
                <a:xfrm>
                  <a:off x="1087643" y="5590966"/>
                  <a:ext cx="2538677" cy="744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GB" altLang="en-US" sz="1237" b="1" dirty="0">
                      <a:latin typeface="+mn-lt"/>
                      <a:cs typeface="Arial" panose="020B0604020202020204" pitchFamily="34" charset="0"/>
                    </a:rPr>
                    <a:t>Focusing solenoids</a:t>
                  </a:r>
                  <a:endParaRPr lang="en-US" altLang="en-US" sz="1237" b="1" dirty="0">
                    <a:latin typeface="+mn-lt"/>
                    <a:cs typeface="Arial" panose="020B0604020202020204" pitchFamily="34" charset="0"/>
                  </a:endParaRPr>
                </a:p>
              </p:txBody>
            </p:sp>
            <p:sp>
              <p:nvSpPr>
                <p:cNvPr id="28" name="Text Box 18">
                  <a:extLst>
                    <a:ext uri="{FF2B5EF4-FFF2-40B4-BE49-F238E27FC236}">
                      <a16:creationId xmlns:a16="http://schemas.microsoft.com/office/drawing/2014/main" id="{13A1A8C4-7A20-496C-B54D-D50150A1A50F}"/>
                    </a:ext>
                  </a:extLst>
                </p:cNvPr>
                <p:cNvSpPr txBox="1">
                  <a:spLocks noChangeArrowheads="1"/>
                </p:cNvSpPr>
                <p:nvPr/>
              </p:nvSpPr>
              <p:spPr bwMode="auto">
                <a:xfrm>
                  <a:off x="1449015" y="3660193"/>
                  <a:ext cx="1433360" cy="744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altLang="en-US" sz="1237" b="1" dirty="0">
                      <a:latin typeface="+mn-lt"/>
                      <a:cs typeface="Arial" panose="020B0604020202020204" pitchFamily="34" charset="0"/>
                    </a:rPr>
                    <a:t>Light box</a:t>
                  </a:r>
                  <a:endParaRPr lang="en-US" altLang="en-US" sz="1237" b="1" dirty="0">
                    <a:latin typeface="+mn-lt"/>
                    <a:cs typeface="Arial" panose="020B0604020202020204" pitchFamily="34" charset="0"/>
                  </a:endParaRPr>
                </a:p>
              </p:txBody>
            </p:sp>
            <p:sp>
              <p:nvSpPr>
                <p:cNvPr id="29" name="Text Box 19">
                  <a:extLst>
                    <a:ext uri="{FF2B5EF4-FFF2-40B4-BE49-F238E27FC236}">
                      <a16:creationId xmlns:a16="http://schemas.microsoft.com/office/drawing/2014/main" id="{3ED2D1CC-FA3A-46CC-8A0A-C94F285C49DA}"/>
                    </a:ext>
                  </a:extLst>
                </p:cNvPr>
                <p:cNvSpPr txBox="1">
                  <a:spLocks noChangeArrowheads="1"/>
                </p:cNvSpPr>
                <p:nvPr/>
              </p:nvSpPr>
              <p:spPr bwMode="auto">
                <a:xfrm>
                  <a:off x="2814062" y="3228905"/>
                  <a:ext cx="1211557" cy="744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1237" b="1" dirty="0" err="1">
                      <a:latin typeface="+mn-lt"/>
                      <a:cs typeface="Arial" panose="020B0604020202020204" pitchFamily="34" charset="0"/>
                    </a:rPr>
                    <a:t>Buncher</a:t>
                  </a:r>
                  <a:endParaRPr lang="en-US" altLang="en-US" sz="1237" b="1" dirty="0">
                    <a:latin typeface="+mn-lt"/>
                    <a:cs typeface="Arial" panose="020B0604020202020204" pitchFamily="34" charset="0"/>
                  </a:endParaRPr>
                </a:p>
              </p:txBody>
            </p:sp>
            <p:sp>
              <p:nvSpPr>
                <p:cNvPr id="30" name="Text Box 20">
                  <a:extLst>
                    <a:ext uri="{FF2B5EF4-FFF2-40B4-BE49-F238E27FC236}">
                      <a16:creationId xmlns:a16="http://schemas.microsoft.com/office/drawing/2014/main" id="{E22BAD22-274A-44DA-B56C-DA16F952AB4C}"/>
                    </a:ext>
                  </a:extLst>
                </p:cNvPr>
                <p:cNvSpPr txBox="1">
                  <a:spLocks noChangeArrowheads="1"/>
                </p:cNvSpPr>
                <p:nvPr/>
              </p:nvSpPr>
              <p:spPr bwMode="auto">
                <a:xfrm>
                  <a:off x="5487780" y="3133304"/>
                  <a:ext cx="1596637" cy="744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1237" b="1" dirty="0">
                      <a:latin typeface="+mn-lt"/>
                      <a:cs typeface="Arial" panose="020B0604020202020204" pitchFamily="34" charset="0"/>
                    </a:rPr>
                    <a:t>SRF booster</a:t>
                  </a:r>
                  <a:endParaRPr lang="en-US" altLang="en-US" sz="1237" b="1" dirty="0">
                    <a:latin typeface="+mn-lt"/>
                    <a:cs typeface="Arial" panose="020B0604020202020204" pitchFamily="34" charset="0"/>
                  </a:endParaRPr>
                </a:p>
              </p:txBody>
            </p:sp>
            <p:sp>
              <p:nvSpPr>
                <p:cNvPr id="31" name="Line 22">
                  <a:extLst>
                    <a:ext uri="{FF2B5EF4-FFF2-40B4-BE49-F238E27FC236}">
                      <a16:creationId xmlns:a16="http://schemas.microsoft.com/office/drawing/2014/main" id="{4F37796C-9DB6-47F7-8A12-DEF65FEE426E}"/>
                    </a:ext>
                  </a:extLst>
                </p:cNvPr>
                <p:cNvSpPr>
                  <a:spLocks noChangeShapeType="1"/>
                </p:cNvSpPr>
                <p:nvPr/>
              </p:nvSpPr>
              <p:spPr bwMode="auto">
                <a:xfrm flipV="1">
                  <a:off x="2080055" y="4981224"/>
                  <a:ext cx="1287950" cy="61179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767">
                    <a:latin typeface="+mn-lt"/>
                  </a:endParaRPr>
                </a:p>
              </p:txBody>
            </p:sp>
            <p:sp>
              <p:nvSpPr>
                <p:cNvPr id="32" name="Line 23">
                  <a:extLst>
                    <a:ext uri="{FF2B5EF4-FFF2-40B4-BE49-F238E27FC236}">
                      <a16:creationId xmlns:a16="http://schemas.microsoft.com/office/drawing/2014/main" id="{89AEAC8D-0C39-45CC-A83B-0EA8E3038D8D}"/>
                    </a:ext>
                  </a:extLst>
                </p:cNvPr>
                <p:cNvSpPr>
                  <a:spLocks noChangeShapeType="1"/>
                </p:cNvSpPr>
                <p:nvPr/>
              </p:nvSpPr>
              <p:spPr bwMode="auto">
                <a:xfrm flipH="1" flipV="1">
                  <a:off x="1206931" y="5067560"/>
                  <a:ext cx="873124" cy="525462"/>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767">
                    <a:latin typeface="+mn-lt"/>
                  </a:endParaRPr>
                </a:p>
              </p:txBody>
            </p:sp>
            <p:sp>
              <p:nvSpPr>
                <p:cNvPr id="33" name="Line 25">
                  <a:extLst>
                    <a:ext uri="{FF2B5EF4-FFF2-40B4-BE49-F238E27FC236}">
                      <a16:creationId xmlns:a16="http://schemas.microsoft.com/office/drawing/2014/main" id="{21DD2820-D6B2-48C4-BC70-EA4B04C3A8B4}"/>
                    </a:ext>
                  </a:extLst>
                </p:cNvPr>
                <p:cNvSpPr>
                  <a:spLocks noChangeShapeType="1"/>
                </p:cNvSpPr>
                <p:nvPr/>
              </p:nvSpPr>
              <p:spPr bwMode="auto">
                <a:xfrm flipH="1">
                  <a:off x="789419" y="3791912"/>
                  <a:ext cx="417512" cy="494596"/>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767">
                    <a:latin typeface="+mn-lt"/>
                  </a:endParaRPr>
                </a:p>
              </p:txBody>
            </p:sp>
            <p:sp>
              <p:nvSpPr>
                <p:cNvPr id="34" name="Line 27">
                  <a:extLst>
                    <a:ext uri="{FF2B5EF4-FFF2-40B4-BE49-F238E27FC236}">
                      <a16:creationId xmlns:a16="http://schemas.microsoft.com/office/drawing/2014/main" id="{F2569C20-7600-413C-8FC7-F249FBF5FCFA}"/>
                    </a:ext>
                  </a:extLst>
                </p:cNvPr>
                <p:cNvSpPr>
                  <a:spLocks noChangeShapeType="1"/>
                </p:cNvSpPr>
                <p:nvPr/>
              </p:nvSpPr>
              <p:spPr bwMode="auto">
                <a:xfrm>
                  <a:off x="1889556" y="4286510"/>
                  <a:ext cx="76200" cy="16668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767">
                    <a:latin typeface="+mn-lt"/>
                  </a:endParaRPr>
                </a:p>
              </p:txBody>
            </p:sp>
            <p:sp>
              <p:nvSpPr>
                <p:cNvPr id="35" name="Line 28">
                  <a:extLst>
                    <a:ext uri="{FF2B5EF4-FFF2-40B4-BE49-F238E27FC236}">
                      <a16:creationId xmlns:a16="http://schemas.microsoft.com/office/drawing/2014/main" id="{D27CCF2E-F212-406F-8161-86F3DDEB2BF3}"/>
                    </a:ext>
                  </a:extLst>
                </p:cNvPr>
                <p:cNvSpPr>
                  <a:spLocks noChangeShapeType="1"/>
                </p:cNvSpPr>
                <p:nvPr/>
              </p:nvSpPr>
              <p:spPr bwMode="auto">
                <a:xfrm flipH="1">
                  <a:off x="2937305" y="3829926"/>
                  <a:ext cx="249236" cy="623272"/>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767">
                    <a:latin typeface="+mn-lt"/>
                  </a:endParaRPr>
                </a:p>
              </p:txBody>
            </p:sp>
            <p:sp>
              <p:nvSpPr>
                <p:cNvPr id="36" name="Line 29">
                  <a:extLst>
                    <a:ext uri="{FF2B5EF4-FFF2-40B4-BE49-F238E27FC236}">
                      <a16:creationId xmlns:a16="http://schemas.microsoft.com/office/drawing/2014/main" id="{6048FA82-2863-432D-ADC8-C9C22065F38F}"/>
                    </a:ext>
                  </a:extLst>
                </p:cNvPr>
                <p:cNvSpPr>
                  <a:spLocks noChangeShapeType="1"/>
                </p:cNvSpPr>
                <p:nvPr/>
              </p:nvSpPr>
              <p:spPr bwMode="auto">
                <a:xfrm>
                  <a:off x="6113894" y="3632460"/>
                  <a:ext cx="249237" cy="82073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767">
                    <a:latin typeface="+mn-lt"/>
                  </a:endParaRPr>
                </a:p>
              </p:txBody>
            </p:sp>
          </p:grpSp>
          <p:pic>
            <p:nvPicPr>
              <p:cNvPr id="23" name="Image 22">
                <a:extLst>
                  <a:ext uri="{FF2B5EF4-FFF2-40B4-BE49-F238E27FC236}">
                    <a16:creationId xmlns:a16="http://schemas.microsoft.com/office/drawing/2014/main" id="{B17E5BFF-B3CA-49F7-83A5-F50912B75C97}"/>
                  </a:ext>
                </a:extLst>
              </p:cNvPr>
              <p:cNvPicPr>
                <a:picLocks noChangeAspect="1"/>
              </p:cNvPicPr>
              <p:nvPr/>
            </p:nvPicPr>
            <p:blipFill>
              <a:blip r:embed="rId8"/>
              <a:stretch>
                <a:fillRect/>
              </a:stretch>
            </p:blipFill>
            <p:spPr>
              <a:xfrm>
                <a:off x="4330700" y="4540250"/>
                <a:ext cx="3860800" cy="698500"/>
              </a:xfrm>
              <a:prstGeom prst="rect">
                <a:avLst/>
              </a:prstGeom>
            </p:spPr>
          </p:pic>
        </p:grpSp>
        <p:sp>
          <p:nvSpPr>
            <p:cNvPr id="21" name="Rectangle 20">
              <a:extLst>
                <a:ext uri="{FF2B5EF4-FFF2-40B4-BE49-F238E27FC236}">
                  <a16:creationId xmlns:a16="http://schemas.microsoft.com/office/drawing/2014/main" id="{B56C1D13-4B91-4A7F-BC9B-8EEE72C0E473}"/>
                </a:ext>
              </a:extLst>
            </p:cNvPr>
            <p:cNvSpPr/>
            <p:nvPr/>
          </p:nvSpPr>
          <p:spPr>
            <a:xfrm>
              <a:off x="9369014" y="811528"/>
              <a:ext cx="2660091" cy="456517"/>
            </a:xfrm>
            <a:prstGeom prst="rect">
              <a:avLst/>
            </a:prstGeom>
          </p:spPr>
          <p:txBody>
            <a:bodyPr wrap="none">
              <a:spAutoFit/>
            </a:bodyPr>
            <a:lstStyle/>
            <a:p>
              <a:pPr algn="ctr"/>
              <a:r>
                <a:rPr lang="en-GB" sz="1767" b="1" u="sng" dirty="0">
                  <a:solidFill>
                    <a:srgbClr val="FF6700"/>
                  </a:solidFill>
                  <a:latin typeface="+mn-lt"/>
                </a:rPr>
                <a:t>PERLE Injection Line</a:t>
              </a:r>
            </a:p>
          </p:txBody>
        </p:sp>
      </p:grpSp>
      <p:pic>
        <p:nvPicPr>
          <p:cNvPr id="40" name="image16.png">
            <a:extLst>
              <a:ext uri="{FF2B5EF4-FFF2-40B4-BE49-F238E27FC236}">
                <a16:creationId xmlns:a16="http://schemas.microsoft.com/office/drawing/2014/main" id="{0C3097E7-C884-470F-8EE5-8AA9BE492BA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352864" y="1034041"/>
            <a:ext cx="1175667" cy="307483"/>
          </a:xfrm>
          <a:prstGeom prst="rect">
            <a:avLst/>
          </a:prstGeom>
          <a:ln w="12700">
            <a:miter lim="400000"/>
          </a:ln>
        </p:spPr>
      </p:pic>
      <p:pic>
        <p:nvPicPr>
          <p:cNvPr id="41" name="Picture 6" descr="Résultat de recherche d'images pour &quot;Liverpool university logo&quot;">
            <a:extLst>
              <a:ext uri="{FF2B5EF4-FFF2-40B4-BE49-F238E27FC236}">
                <a16:creationId xmlns:a16="http://schemas.microsoft.com/office/drawing/2014/main" id="{8B56D08F-43A9-4B8E-A305-29FAFF2ECDAE}"/>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9417039" y="1341524"/>
            <a:ext cx="1090230" cy="445366"/>
          </a:xfrm>
          <a:prstGeom prst="rect">
            <a:avLst/>
          </a:prstGeom>
          <a:noFill/>
          <a:extLst>
            <a:ext uri="{909E8E84-426E-40DD-AFC4-6F175D3DCCD1}">
              <a14:hiddenFill xmlns:a14="http://schemas.microsoft.com/office/drawing/2010/main">
                <a:solidFill>
                  <a:srgbClr val="FFFFFF"/>
                </a:solidFill>
              </a14:hiddenFill>
            </a:ext>
          </a:extLst>
        </p:spPr>
      </p:pic>
      <p:pic>
        <p:nvPicPr>
          <p:cNvPr id="42" name="Image 41">
            <a:extLst>
              <a:ext uri="{FF2B5EF4-FFF2-40B4-BE49-F238E27FC236}">
                <a16:creationId xmlns:a16="http://schemas.microsoft.com/office/drawing/2014/main" id="{F998DEB2-4E1C-4BF0-A28A-FEB1D6746AC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78878" y="492174"/>
            <a:ext cx="648833" cy="489869"/>
          </a:xfrm>
          <a:prstGeom prst="rect">
            <a:avLst/>
          </a:prstGeom>
        </p:spPr>
      </p:pic>
      <p:sp>
        <p:nvSpPr>
          <p:cNvPr id="37" name="ZoneTexte 36">
            <a:extLst>
              <a:ext uri="{FF2B5EF4-FFF2-40B4-BE49-F238E27FC236}">
                <a16:creationId xmlns:a16="http://schemas.microsoft.com/office/drawing/2014/main" id="{A4415E50-A3F9-46D8-8F65-CD73D039E4D7}"/>
              </a:ext>
            </a:extLst>
          </p:cNvPr>
          <p:cNvSpPr txBox="1"/>
          <p:nvPr/>
        </p:nvSpPr>
        <p:spPr>
          <a:xfrm>
            <a:off x="982132" y="78636"/>
            <a:ext cx="4463594" cy="473078"/>
          </a:xfrm>
          <a:prstGeom prst="rect">
            <a:avLst/>
          </a:prstGeom>
          <a:noFill/>
        </p:spPr>
        <p:txBody>
          <a:bodyPr wrap="none" rtlCol="0">
            <a:spAutoFit/>
          </a:bodyPr>
          <a:lstStyle/>
          <a:p>
            <a:r>
              <a:rPr lang="fr-FR" sz="2474" b="1" dirty="0">
                <a:latin typeface="+mn-lt"/>
              </a:rPr>
              <a:t>PERLE : </a:t>
            </a:r>
            <a:r>
              <a:rPr lang="fr-FR" sz="2474" b="1" dirty="0" err="1">
                <a:latin typeface="+mn-lt"/>
              </a:rPr>
              <a:t>Some</a:t>
            </a:r>
            <a:r>
              <a:rPr lang="fr-FR" sz="2474" b="1" dirty="0">
                <a:latin typeface="+mn-lt"/>
              </a:rPr>
              <a:t> </a:t>
            </a:r>
            <a:r>
              <a:rPr lang="fr-FR" sz="2474" b="1" dirty="0" err="1">
                <a:latin typeface="+mn-lt"/>
              </a:rPr>
              <a:t>nice</a:t>
            </a:r>
            <a:r>
              <a:rPr lang="fr-FR" sz="2474" b="1" dirty="0">
                <a:latin typeface="+mn-lt"/>
              </a:rPr>
              <a:t> </a:t>
            </a:r>
            <a:r>
              <a:rPr lang="fr-FR" sz="2474" b="1" dirty="0" err="1">
                <a:latin typeface="+mn-lt"/>
              </a:rPr>
              <a:t>acheivements</a:t>
            </a:r>
            <a:endParaRPr lang="fr-FR" sz="2474" b="1" dirty="0">
              <a:latin typeface="+mn-lt"/>
            </a:endParaRPr>
          </a:p>
        </p:txBody>
      </p:sp>
    </p:spTree>
    <p:extLst>
      <p:ext uri="{BB962C8B-B14F-4D97-AF65-F5344CB8AC3E}">
        <p14:creationId xmlns:p14="http://schemas.microsoft.com/office/powerpoint/2010/main" val="28577830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81732143-03B5-4633-BD55-9ACE8D4DE53B}"/>
              </a:ext>
            </a:extLst>
          </p:cNvPr>
          <p:cNvSpPr>
            <a:spLocks noGrp="1"/>
          </p:cNvSpPr>
          <p:nvPr>
            <p:ph type="dt" sz="half" idx="10"/>
          </p:nvPr>
        </p:nvSpPr>
        <p:spPr/>
        <p:txBody>
          <a:bodyPr/>
          <a:lstStyle/>
          <a:p>
            <a:r>
              <a:rPr lang="fr-FR"/>
              <a:t>09/05/2022</a:t>
            </a:r>
          </a:p>
        </p:txBody>
      </p:sp>
      <p:sp>
        <p:nvSpPr>
          <p:cNvPr id="5" name="Espace réservé du pied de page 4">
            <a:extLst>
              <a:ext uri="{FF2B5EF4-FFF2-40B4-BE49-F238E27FC236}">
                <a16:creationId xmlns:a16="http://schemas.microsoft.com/office/drawing/2014/main" id="{95713E9E-AFF8-428F-BE0F-56A2B6264353}"/>
              </a:ext>
            </a:extLst>
          </p:cNvPr>
          <p:cNvSpPr>
            <a:spLocks noGrp="1"/>
          </p:cNvSpPr>
          <p:nvPr>
            <p:ph type="ftr" sz="quarter" idx="11"/>
          </p:nvPr>
        </p:nvSpPr>
        <p:spPr/>
        <p:txBody>
          <a:bodyPr/>
          <a:lstStyle/>
          <a:p>
            <a:r>
              <a:rPr lang="en-US"/>
              <a:t>Workshop : PHYSICS with PERLE at Orsay </a:t>
            </a:r>
            <a:endParaRPr lang="fr-FR" dirty="0"/>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pPr/>
              <a:t>11</a:t>
            </a:fld>
            <a:endParaRPr lang="fr-FR" dirty="0"/>
          </a:p>
        </p:txBody>
      </p:sp>
      <p:sp>
        <p:nvSpPr>
          <p:cNvPr id="3" name="ZoneTexte 2">
            <a:extLst>
              <a:ext uri="{FF2B5EF4-FFF2-40B4-BE49-F238E27FC236}">
                <a16:creationId xmlns:a16="http://schemas.microsoft.com/office/drawing/2014/main" id="{21E5C6F5-380C-D24D-AB40-E752B667CFAA}"/>
              </a:ext>
            </a:extLst>
          </p:cNvPr>
          <p:cNvSpPr txBox="1"/>
          <p:nvPr/>
        </p:nvSpPr>
        <p:spPr>
          <a:xfrm>
            <a:off x="129976" y="1333546"/>
            <a:ext cx="5688446" cy="369332"/>
          </a:xfrm>
          <a:prstGeom prst="rect">
            <a:avLst/>
          </a:prstGeom>
          <a:noFill/>
        </p:spPr>
        <p:txBody>
          <a:bodyPr wrap="square" rtlCol="0">
            <a:spAutoFit/>
          </a:bodyPr>
          <a:lstStyle/>
          <a:p>
            <a:r>
              <a:rPr lang="en-GB" sz="1800" dirty="0">
                <a:solidFill>
                  <a:srgbClr val="FF6700"/>
                </a:solidFill>
              </a:rPr>
              <a:t>The PERLE Merger design:</a:t>
            </a:r>
            <a:endParaRPr lang="fr-FR" sz="1800" dirty="0">
              <a:solidFill>
                <a:srgbClr val="FF6700"/>
              </a:solidFill>
            </a:endParaRPr>
          </a:p>
        </p:txBody>
      </p:sp>
      <p:sp>
        <p:nvSpPr>
          <p:cNvPr id="12" name="Content Placeholder 2">
            <a:extLst>
              <a:ext uri="{FF2B5EF4-FFF2-40B4-BE49-F238E27FC236}">
                <a16:creationId xmlns:a16="http://schemas.microsoft.com/office/drawing/2014/main" id="{08CE1A9B-4E61-06AE-700A-FFA9F6D9CD15}"/>
              </a:ext>
            </a:extLst>
          </p:cNvPr>
          <p:cNvSpPr txBox="1">
            <a:spLocks/>
          </p:cNvSpPr>
          <p:nvPr/>
        </p:nvSpPr>
        <p:spPr>
          <a:xfrm>
            <a:off x="285316" y="1692112"/>
            <a:ext cx="5051895" cy="3968051"/>
          </a:xfrm>
          <a:prstGeom prst="rect">
            <a:avLst/>
          </a:prstGeom>
        </p:spPr>
        <p:txBody>
          <a:bodyPr vert="horz" lIns="80793" tIns="40397" rIns="80793" bIns="40397"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252489" indent="-252489">
              <a:buFont typeface="Wingdings" pitchFamily="2" charset="2"/>
              <a:buChar char="§"/>
            </a:pPr>
            <a:r>
              <a:rPr lang="en-GB" sz="1590" b="0" dirty="0"/>
              <a:t>The merger is the beamline which transports the beam into the main ERL loop. </a:t>
            </a:r>
          </a:p>
          <a:p>
            <a:pPr marL="252489" indent="-252489">
              <a:buFont typeface="Wingdings" pitchFamily="2" charset="2"/>
              <a:buChar char="§"/>
            </a:pPr>
            <a:r>
              <a:rPr lang="en-GB" sz="1590" b="0" dirty="0"/>
              <a:t>The merger presents significant opportunity for emittance growth:</a:t>
            </a:r>
          </a:p>
          <a:p>
            <a:pPr marL="656471" lvl="1" indent="-252489">
              <a:buFont typeface="Courier New" panose="02070309020205020404" pitchFamily="49" charset="0"/>
              <a:buChar char="o"/>
            </a:pPr>
            <a:r>
              <a:rPr lang="en-GB" sz="1590" b="0" dirty="0"/>
              <a:t>Longitudinal space charge force induced shift in the dispersion</a:t>
            </a:r>
          </a:p>
          <a:p>
            <a:pPr marL="656471" lvl="1" indent="-252489">
              <a:buFont typeface="Courier New" panose="02070309020205020404" pitchFamily="49" charset="0"/>
              <a:buChar char="o"/>
            </a:pPr>
            <a:r>
              <a:rPr lang="en-GB" sz="1590" b="0" dirty="0"/>
              <a:t>Potentially asymmetric emittance compensation.</a:t>
            </a:r>
          </a:p>
          <a:p>
            <a:pPr marL="252489" indent="-252489">
              <a:buFont typeface="Wingdings" pitchFamily="2" charset="2"/>
              <a:buChar char="§"/>
            </a:pPr>
            <a:r>
              <a:rPr lang="en-GB" sz="1590" b="0" dirty="0"/>
              <a:t>There are a wide range of possible designs and several were studied.</a:t>
            </a:r>
          </a:p>
          <a:p>
            <a:pPr marL="252489" indent="-252489">
              <a:buFont typeface="Wingdings" pitchFamily="2" charset="2"/>
              <a:buChar char="§"/>
            </a:pPr>
            <a:r>
              <a:rPr lang="en-GB" sz="1590" b="0" dirty="0"/>
              <a:t>Generally shorter and smaller bending angles is better</a:t>
            </a:r>
          </a:p>
          <a:p>
            <a:pPr marL="252489" indent="-252489">
              <a:buFont typeface="Wingdings" pitchFamily="2" charset="2"/>
              <a:buChar char="§"/>
            </a:pPr>
            <a:r>
              <a:rPr lang="en-GB" sz="1590" b="0" dirty="0"/>
              <a:t>4 dipole schemes were investigated as they have the potential to mitigate the effects of space charge on the dispersion and the consequent emittance growth.</a:t>
            </a:r>
          </a:p>
          <a:p>
            <a:pPr marL="252489" indent="-252489">
              <a:buFont typeface="Wingdings" pitchFamily="2" charset="2"/>
              <a:buChar char="§"/>
            </a:pPr>
            <a:endParaRPr lang="en-GB" sz="1590" b="0" dirty="0"/>
          </a:p>
        </p:txBody>
      </p:sp>
      <p:pic>
        <p:nvPicPr>
          <p:cNvPr id="13" name="Content Placeholder 4">
            <a:extLst>
              <a:ext uri="{FF2B5EF4-FFF2-40B4-BE49-F238E27FC236}">
                <a16:creationId xmlns:a16="http://schemas.microsoft.com/office/drawing/2014/main" id="{99D27594-3271-11A3-EF9D-0AA8058E6E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04186" y="408611"/>
            <a:ext cx="4821237" cy="2717928"/>
          </a:xfrm>
          <a:prstGeom prst="rect">
            <a:avLst/>
          </a:prstGeom>
        </p:spPr>
      </p:pic>
      <p:pic>
        <p:nvPicPr>
          <p:cNvPr id="15" name="Image 14">
            <a:extLst>
              <a:ext uri="{FF2B5EF4-FFF2-40B4-BE49-F238E27FC236}">
                <a16:creationId xmlns:a16="http://schemas.microsoft.com/office/drawing/2014/main" id="{AA1A644D-FC14-4EBC-9B1A-C8E43035356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98102" y="3981407"/>
            <a:ext cx="2904662" cy="1384885"/>
          </a:xfrm>
          <a:prstGeom prst="rect">
            <a:avLst/>
          </a:prstGeom>
        </p:spPr>
      </p:pic>
      <p:pic>
        <p:nvPicPr>
          <p:cNvPr id="16" name="Image 15">
            <a:extLst>
              <a:ext uri="{FF2B5EF4-FFF2-40B4-BE49-F238E27FC236}">
                <a16:creationId xmlns:a16="http://schemas.microsoft.com/office/drawing/2014/main" id="{D4A85167-3C70-D90B-BC5A-23871D874E5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5215" y="3917783"/>
            <a:ext cx="2351628" cy="1714729"/>
          </a:xfrm>
          <a:prstGeom prst="rect">
            <a:avLst/>
          </a:prstGeom>
        </p:spPr>
      </p:pic>
      <p:sp>
        <p:nvSpPr>
          <p:cNvPr id="17" name="ZoneTexte 16">
            <a:extLst>
              <a:ext uri="{FF2B5EF4-FFF2-40B4-BE49-F238E27FC236}">
                <a16:creationId xmlns:a16="http://schemas.microsoft.com/office/drawing/2014/main" id="{69CECA16-F468-6EF3-0288-A461F5DDCE9A}"/>
              </a:ext>
            </a:extLst>
          </p:cNvPr>
          <p:cNvSpPr txBox="1"/>
          <p:nvPr/>
        </p:nvSpPr>
        <p:spPr>
          <a:xfrm>
            <a:off x="6226592" y="3344084"/>
            <a:ext cx="3942378" cy="369332"/>
          </a:xfrm>
          <a:prstGeom prst="rect">
            <a:avLst/>
          </a:prstGeom>
          <a:noFill/>
        </p:spPr>
        <p:txBody>
          <a:bodyPr wrap="square" rtlCol="0">
            <a:spAutoFit/>
          </a:bodyPr>
          <a:lstStyle/>
          <a:p>
            <a:pPr algn="ctr"/>
            <a:r>
              <a:rPr lang="en-GB" sz="1800" dirty="0">
                <a:solidFill>
                  <a:srgbClr val="FF6700"/>
                </a:solidFill>
              </a:rPr>
              <a:t>Merger schemes investigated:</a:t>
            </a:r>
            <a:endParaRPr lang="fr-FR" sz="1800" dirty="0">
              <a:solidFill>
                <a:srgbClr val="FF6700"/>
              </a:solidFill>
            </a:endParaRPr>
          </a:p>
        </p:txBody>
      </p:sp>
      <p:sp>
        <p:nvSpPr>
          <p:cNvPr id="14" name="ZoneTexte 13">
            <a:extLst>
              <a:ext uri="{FF2B5EF4-FFF2-40B4-BE49-F238E27FC236}">
                <a16:creationId xmlns:a16="http://schemas.microsoft.com/office/drawing/2014/main" id="{46B745B5-39F8-40F1-B7DB-EF81F9C2E7EC}"/>
              </a:ext>
            </a:extLst>
          </p:cNvPr>
          <p:cNvSpPr txBox="1"/>
          <p:nvPr/>
        </p:nvSpPr>
        <p:spPr>
          <a:xfrm>
            <a:off x="1209923" y="79770"/>
            <a:ext cx="5298245" cy="473078"/>
          </a:xfrm>
          <a:prstGeom prst="rect">
            <a:avLst/>
          </a:prstGeom>
          <a:noFill/>
        </p:spPr>
        <p:txBody>
          <a:bodyPr wrap="none" rtlCol="0">
            <a:spAutoFit/>
          </a:bodyPr>
          <a:lstStyle/>
          <a:p>
            <a:r>
              <a:rPr lang="fr-FR" sz="2474" b="1" dirty="0"/>
              <a:t>PERLE : </a:t>
            </a:r>
            <a:r>
              <a:rPr lang="fr-FR" sz="2474" b="1" dirty="0" err="1"/>
              <a:t>Some</a:t>
            </a:r>
            <a:r>
              <a:rPr lang="fr-FR" sz="2474" b="1" dirty="0"/>
              <a:t> </a:t>
            </a:r>
            <a:r>
              <a:rPr lang="fr-FR" sz="2474" b="1" dirty="0" err="1"/>
              <a:t>nice</a:t>
            </a:r>
            <a:r>
              <a:rPr lang="fr-FR" sz="2474" b="1" dirty="0"/>
              <a:t> </a:t>
            </a:r>
            <a:r>
              <a:rPr lang="fr-FR" sz="2474" b="1" dirty="0" err="1"/>
              <a:t>acheivements</a:t>
            </a:r>
            <a:endParaRPr lang="fr-FR" sz="2474" b="1" dirty="0"/>
          </a:p>
        </p:txBody>
      </p:sp>
      <p:sp>
        <p:nvSpPr>
          <p:cNvPr id="18" name="Titre 1">
            <a:extLst>
              <a:ext uri="{FF2B5EF4-FFF2-40B4-BE49-F238E27FC236}">
                <a16:creationId xmlns:a16="http://schemas.microsoft.com/office/drawing/2014/main" id="{B3A9C827-FF39-4A17-9AB0-56C8E64E43BD}"/>
              </a:ext>
            </a:extLst>
          </p:cNvPr>
          <p:cNvSpPr txBox="1">
            <a:spLocks/>
          </p:cNvSpPr>
          <p:nvPr/>
        </p:nvSpPr>
        <p:spPr>
          <a:xfrm>
            <a:off x="7608199" y="693196"/>
            <a:ext cx="2981908" cy="358566"/>
          </a:xfrm>
          <a:prstGeom prst="rect">
            <a:avLst/>
          </a:prstGeom>
        </p:spPr>
        <p:txBody>
          <a:bodyPr vert="horz" lIns="80793" tIns="40397" rIns="80793" bIns="40397"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74" b="1">
                <a:latin typeface="+mn-lt"/>
              </a:rPr>
              <a:t>PERLE Injection Line</a:t>
            </a:r>
            <a:endParaRPr lang="en-GB" sz="2474" b="1" dirty="0">
              <a:latin typeface="+mn-lt"/>
            </a:endParaRPr>
          </a:p>
        </p:txBody>
      </p:sp>
    </p:spTree>
    <p:extLst>
      <p:ext uri="{BB962C8B-B14F-4D97-AF65-F5344CB8AC3E}">
        <p14:creationId xmlns:p14="http://schemas.microsoft.com/office/powerpoint/2010/main" val="13957117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C28B5ED5-6C9B-4AFC-830F-E104FCC2CF1C}"/>
              </a:ext>
            </a:extLst>
          </p:cNvPr>
          <p:cNvSpPr>
            <a:spLocks noGrp="1"/>
          </p:cNvSpPr>
          <p:nvPr>
            <p:ph type="dt" sz="half" idx="10"/>
          </p:nvPr>
        </p:nvSpPr>
        <p:spPr/>
        <p:txBody>
          <a:bodyPr/>
          <a:lstStyle/>
          <a:p>
            <a:r>
              <a:rPr lang="fr-FR">
                <a:latin typeface="+mn-lt"/>
              </a:rPr>
              <a:t>09/05/2022</a:t>
            </a:r>
          </a:p>
        </p:txBody>
      </p:sp>
      <p:sp>
        <p:nvSpPr>
          <p:cNvPr id="5" name="Espace réservé du pied de page 4">
            <a:extLst>
              <a:ext uri="{FF2B5EF4-FFF2-40B4-BE49-F238E27FC236}">
                <a16:creationId xmlns:a16="http://schemas.microsoft.com/office/drawing/2014/main" id="{8A356E4D-CAF0-4E49-AE7C-616CB84FB4D1}"/>
              </a:ext>
            </a:extLst>
          </p:cNvPr>
          <p:cNvSpPr>
            <a:spLocks noGrp="1"/>
          </p:cNvSpPr>
          <p:nvPr>
            <p:ph type="ftr" sz="quarter" idx="11"/>
          </p:nvPr>
        </p:nvSpPr>
        <p:spPr/>
        <p:txBody>
          <a:bodyPr/>
          <a:lstStyle/>
          <a:p>
            <a:r>
              <a:rPr lang="en-US">
                <a:latin typeface="+mn-lt"/>
              </a:rPr>
              <a:t>Workshop : PHYSICS with PERLE at Orsay </a:t>
            </a:r>
            <a:endParaRPr lang="fr-FR" dirty="0">
              <a:latin typeface="+mn-lt"/>
            </a:endParaRPr>
          </a:p>
        </p:txBody>
      </p:sp>
      <p:sp>
        <p:nvSpPr>
          <p:cNvPr id="6" name="Espace réservé du numéro de diapositive 5">
            <a:extLst>
              <a:ext uri="{FF2B5EF4-FFF2-40B4-BE49-F238E27FC236}">
                <a16:creationId xmlns:a16="http://schemas.microsoft.com/office/drawing/2014/main" id="{65B7E195-3362-4C0B-A30C-3EFD620867C0}"/>
              </a:ext>
            </a:extLst>
          </p:cNvPr>
          <p:cNvSpPr>
            <a:spLocks noGrp="1"/>
          </p:cNvSpPr>
          <p:nvPr>
            <p:ph type="sldNum" sz="quarter" idx="12"/>
          </p:nvPr>
        </p:nvSpPr>
        <p:spPr/>
        <p:txBody>
          <a:bodyPr/>
          <a:lstStyle/>
          <a:p>
            <a:fld id="{38E47CA9-561A-426F-9498-138A7DCEDA50}" type="slidenum">
              <a:rPr lang="fr-FR" smtClean="0">
                <a:latin typeface="+mn-lt"/>
              </a:rPr>
              <a:t>12</a:t>
            </a:fld>
            <a:endParaRPr lang="fr-FR">
              <a:latin typeface="+mn-lt"/>
            </a:endParaRPr>
          </a:p>
        </p:txBody>
      </p:sp>
      <p:sp>
        <p:nvSpPr>
          <p:cNvPr id="13" name="Rectangle 12">
            <a:extLst>
              <a:ext uri="{FF2B5EF4-FFF2-40B4-BE49-F238E27FC236}">
                <a16:creationId xmlns:a16="http://schemas.microsoft.com/office/drawing/2014/main" id="{F5CF45C3-CED5-470D-B763-2715695F9B3D}"/>
              </a:ext>
            </a:extLst>
          </p:cNvPr>
          <p:cNvSpPr/>
          <p:nvPr/>
        </p:nvSpPr>
        <p:spPr>
          <a:xfrm>
            <a:off x="4817304" y="4455644"/>
            <a:ext cx="5386211" cy="1234569"/>
          </a:xfrm>
          <a:prstGeom prst="rect">
            <a:avLst/>
          </a:prstGeom>
        </p:spPr>
        <p:txBody>
          <a:bodyPr>
            <a:spAutoFit/>
          </a:bodyPr>
          <a:lstStyle/>
          <a:p>
            <a:r>
              <a:rPr lang="fr-FR" sz="1237" b="1" dirty="0">
                <a:solidFill>
                  <a:srgbClr val="EB681D"/>
                </a:solidFill>
                <a:latin typeface="+mn-lt"/>
              </a:rPr>
              <a:t>Preliminary </a:t>
            </a:r>
            <a:r>
              <a:rPr lang="fr-FR" sz="1237" b="1" dirty="0" err="1">
                <a:solidFill>
                  <a:srgbClr val="EB681D"/>
                </a:solidFill>
                <a:latin typeface="+mn-lt"/>
              </a:rPr>
              <a:t>results</a:t>
            </a:r>
            <a:r>
              <a:rPr lang="fr-FR" sz="1237" b="1" dirty="0">
                <a:solidFill>
                  <a:srgbClr val="EB681D"/>
                </a:solidFill>
                <a:latin typeface="+mn-lt"/>
              </a:rPr>
              <a:t>:</a:t>
            </a:r>
            <a:endParaRPr lang="fr-FR" sz="1237" dirty="0">
              <a:solidFill>
                <a:srgbClr val="EB681D"/>
              </a:solidFill>
              <a:latin typeface="+mn-lt"/>
            </a:endParaRPr>
          </a:p>
          <a:p>
            <a:pPr marL="252489" indent="-252489">
              <a:buFont typeface="Arial" panose="020B0604020202020204" pitchFamily="34" charset="0"/>
              <a:buChar char="•"/>
            </a:pPr>
            <a:r>
              <a:rPr lang="fr-FR" sz="1237" dirty="0">
                <a:solidFill>
                  <a:srgbClr val="000000"/>
                </a:solidFill>
                <a:latin typeface="+mn-lt"/>
              </a:rPr>
              <a:t>2Hook+2Probe </a:t>
            </a:r>
            <a:r>
              <a:rPr lang="fr-FR" sz="1237" dirty="0" err="1">
                <a:solidFill>
                  <a:srgbClr val="000000"/>
                </a:solidFill>
                <a:latin typeface="+mn-lt"/>
              </a:rPr>
              <a:t>couplers</a:t>
            </a:r>
            <a:r>
              <a:rPr lang="fr-FR" sz="1237" dirty="0">
                <a:solidFill>
                  <a:srgbClr val="000000"/>
                </a:solidFill>
                <a:latin typeface="+mn-lt"/>
              </a:rPr>
              <a:t> configuration </a:t>
            </a:r>
            <a:r>
              <a:rPr lang="fr-FR" sz="1237" dirty="0" err="1">
                <a:solidFill>
                  <a:srgbClr val="000000"/>
                </a:solidFill>
                <a:latin typeface="+mn-lt"/>
              </a:rPr>
              <a:t>seems</a:t>
            </a:r>
            <a:r>
              <a:rPr lang="fr-FR" sz="1237" dirty="0">
                <a:solidFill>
                  <a:srgbClr val="000000"/>
                </a:solidFill>
                <a:latin typeface="+mn-lt"/>
              </a:rPr>
              <a:t> to </a:t>
            </a:r>
            <a:r>
              <a:rPr lang="fr-FR" sz="1237" dirty="0" err="1">
                <a:solidFill>
                  <a:srgbClr val="000000"/>
                </a:solidFill>
                <a:latin typeface="+mn-lt"/>
              </a:rPr>
              <a:t>provide</a:t>
            </a:r>
            <a:r>
              <a:rPr lang="fr-FR" sz="1237" dirty="0">
                <a:solidFill>
                  <a:srgbClr val="000000"/>
                </a:solidFill>
                <a:latin typeface="+mn-lt"/>
              </a:rPr>
              <a:t> </a:t>
            </a:r>
            <a:r>
              <a:rPr lang="fr-FR" sz="1237" dirty="0" err="1">
                <a:solidFill>
                  <a:srgbClr val="000000"/>
                </a:solidFill>
                <a:latin typeface="+mn-lt"/>
              </a:rPr>
              <a:t>better</a:t>
            </a:r>
            <a:r>
              <a:rPr lang="fr-FR" sz="1237" dirty="0">
                <a:solidFill>
                  <a:srgbClr val="000000"/>
                </a:solidFill>
                <a:latin typeface="+mn-lt"/>
              </a:rPr>
              <a:t> </a:t>
            </a:r>
            <a:r>
              <a:rPr lang="fr-FR" sz="1237" dirty="0" err="1">
                <a:solidFill>
                  <a:srgbClr val="000000"/>
                </a:solidFill>
                <a:latin typeface="+mn-lt"/>
              </a:rPr>
              <a:t>damping</a:t>
            </a:r>
            <a:r>
              <a:rPr lang="fr-FR" sz="1237" dirty="0">
                <a:solidFill>
                  <a:srgbClr val="000000"/>
                </a:solidFill>
                <a:latin typeface="+mn-lt"/>
              </a:rPr>
              <a:t> </a:t>
            </a:r>
            <a:r>
              <a:rPr lang="fr-FR" sz="1237" dirty="0" err="1">
                <a:solidFill>
                  <a:srgbClr val="000000"/>
                </a:solidFill>
                <a:latin typeface="+mn-lt"/>
              </a:rPr>
              <a:t>than</a:t>
            </a:r>
            <a:r>
              <a:rPr lang="fr-FR" sz="1237" dirty="0">
                <a:solidFill>
                  <a:srgbClr val="000000"/>
                </a:solidFill>
                <a:latin typeface="+mn-lt"/>
              </a:rPr>
              <a:t> the DQW </a:t>
            </a:r>
            <a:r>
              <a:rPr lang="fr-FR" sz="1237" dirty="0" err="1">
                <a:solidFill>
                  <a:srgbClr val="000000"/>
                </a:solidFill>
                <a:latin typeface="+mn-lt"/>
              </a:rPr>
              <a:t>couplers</a:t>
            </a:r>
            <a:r>
              <a:rPr lang="fr-FR" sz="1237" dirty="0">
                <a:solidFill>
                  <a:srgbClr val="000000"/>
                </a:solidFill>
                <a:latin typeface="+mn-lt"/>
              </a:rPr>
              <a:t> configurations. </a:t>
            </a:r>
            <a:r>
              <a:rPr lang="fr-FR" sz="1237" dirty="0" err="1">
                <a:solidFill>
                  <a:srgbClr val="000000"/>
                </a:solidFill>
                <a:latin typeface="+mn-lt"/>
              </a:rPr>
              <a:t>However,couplers</a:t>
            </a:r>
            <a:r>
              <a:rPr lang="fr-FR" sz="1237" dirty="0">
                <a:solidFill>
                  <a:srgbClr val="000000"/>
                </a:solidFill>
                <a:latin typeface="+mn-lt"/>
              </a:rPr>
              <a:t> have </a:t>
            </a:r>
            <a:r>
              <a:rPr lang="fr-FR" sz="1237" dirty="0" err="1">
                <a:solidFill>
                  <a:srgbClr val="000000"/>
                </a:solidFill>
                <a:latin typeface="+mn-lt"/>
              </a:rPr>
              <a:t>still</a:t>
            </a:r>
            <a:r>
              <a:rPr lang="fr-FR" sz="1237" dirty="0">
                <a:solidFill>
                  <a:srgbClr val="000000"/>
                </a:solidFill>
                <a:latin typeface="+mn-lt"/>
              </a:rPr>
              <a:t> to </a:t>
            </a:r>
            <a:r>
              <a:rPr lang="fr-FR" sz="1237" dirty="0" err="1">
                <a:solidFill>
                  <a:srgbClr val="000000"/>
                </a:solidFill>
                <a:latin typeface="+mn-lt"/>
              </a:rPr>
              <a:t>be</a:t>
            </a:r>
            <a:r>
              <a:rPr lang="fr-FR" sz="1237" dirty="0">
                <a:solidFill>
                  <a:srgbClr val="000000"/>
                </a:solidFill>
                <a:latin typeface="+mn-lt"/>
              </a:rPr>
              <a:t> </a:t>
            </a:r>
            <a:r>
              <a:rPr lang="fr-FR" sz="1237" dirty="0" err="1">
                <a:solidFill>
                  <a:srgbClr val="000000"/>
                </a:solidFill>
                <a:latin typeface="+mn-lt"/>
              </a:rPr>
              <a:t>optimized</a:t>
            </a:r>
            <a:r>
              <a:rPr lang="fr-FR" sz="1237" dirty="0">
                <a:solidFill>
                  <a:srgbClr val="000000"/>
                </a:solidFill>
                <a:latin typeface="+mn-lt"/>
              </a:rPr>
              <a:t>!</a:t>
            </a:r>
            <a:r>
              <a:rPr lang="fr-FR" sz="1237" dirty="0">
                <a:solidFill>
                  <a:srgbClr val="FF0000"/>
                </a:solidFill>
                <a:latin typeface="+mn-lt"/>
              </a:rPr>
              <a:t> </a:t>
            </a:r>
          </a:p>
          <a:p>
            <a:pPr marL="252489" indent="-252489">
              <a:buFont typeface="Arial" panose="020B0604020202020204" pitchFamily="34" charset="0"/>
              <a:buChar char="•"/>
            </a:pPr>
            <a:r>
              <a:rPr lang="fr-FR" sz="1237" dirty="0">
                <a:solidFill>
                  <a:srgbClr val="FF0000"/>
                </a:solidFill>
                <a:latin typeface="+mn-lt"/>
              </a:rPr>
              <a:t>Beam-</a:t>
            </a:r>
            <a:r>
              <a:rPr lang="fr-FR" sz="1237" dirty="0" err="1">
                <a:solidFill>
                  <a:srgbClr val="FF0000"/>
                </a:solidFill>
                <a:latin typeface="+mn-lt"/>
              </a:rPr>
              <a:t>stability</a:t>
            </a:r>
            <a:r>
              <a:rPr lang="fr-FR" sz="1237" dirty="0">
                <a:solidFill>
                  <a:srgbClr val="FF0000"/>
                </a:solidFill>
                <a:latin typeface="+mn-lt"/>
              </a:rPr>
              <a:t> </a:t>
            </a:r>
            <a:r>
              <a:rPr lang="fr-FR" sz="1237" dirty="0" err="1">
                <a:solidFill>
                  <a:srgbClr val="FF0000"/>
                </a:solidFill>
                <a:latin typeface="+mn-lt"/>
              </a:rPr>
              <a:t>impedance</a:t>
            </a:r>
            <a:r>
              <a:rPr lang="fr-FR" sz="1237" dirty="0">
                <a:solidFill>
                  <a:srgbClr val="FF0000"/>
                </a:solidFill>
                <a:latin typeface="+mn-lt"/>
              </a:rPr>
              <a:t> </a:t>
            </a:r>
            <a:r>
              <a:rPr lang="fr-FR" sz="1237" dirty="0" err="1">
                <a:solidFill>
                  <a:srgbClr val="FF0000"/>
                </a:solidFill>
                <a:latin typeface="+mn-lt"/>
              </a:rPr>
              <a:t>thresholds</a:t>
            </a:r>
            <a:r>
              <a:rPr lang="fr-FR" sz="1237" dirty="0">
                <a:solidFill>
                  <a:srgbClr val="FF0000"/>
                </a:solidFill>
                <a:latin typeface="+mn-lt"/>
              </a:rPr>
              <a:t> </a:t>
            </a:r>
            <a:r>
              <a:rPr lang="fr-FR" sz="1237" dirty="0" err="1">
                <a:solidFill>
                  <a:srgbClr val="000000"/>
                </a:solidFill>
                <a:latin typeface="+mn-lt"/>
              </a:rPr>
              <a:t>needed</a:t>
            </a:r>
            <a:r>
              <a:rPr lang="fr-FR" sz="1237" dirty="0">
                <a:solidFill>
                  <a:srgbClr val="000000"/>
                </a:solidFill>
                <a:latin typeface="+mn-lt"/>
              </a:rPr>
              <a:t> to </a:t>
            </a:r>
            <a:r>
              <a:rPr lang="fr-FR" sz="1237" dirty="0" err="1">
                <a:solidFill>
                  <a:srgbClr val="000000"/>
                </a:solidFill>
                <a:latin typeface="+mn-lt"/>
              </a:rPr>
              <a:t>determine</a:t>
            </a:r>
            <a:r>
              <a:rPr lang="fr-FR" sz="1237" dirty="0">
                <a:solidFill>
                  <a:srgbClr val="000000"/>
                </a:solidFill>
                <a:latin typeface="+mn-lt"/>
              </a:rPr>
              <a:t> the maximum </a:t>
            </a:r>
            <a:r>
              <a:rPr lang="fr-FR" sz="1237" dirty="0" err="1">
                <a:solidFill>
                  <a:srgbClr val="000000"/>
                </a:solidFill>
                <a:latin typeface="+mn-lt"/>
              </a:rPr>
              <a:t>allowed</a:t>
            </a:r>
            <a:r>
              <a:rPr lang="fr-FR" sz="1237" dirty="0">
                <a:solidFill>
                  <a:srgbClr val="000000"/>
                </a:solidFill>
                <a:latin typeface="+mn-lt"/>
              </a:rPr>
              <a:t> </a:t>
            </a:r>
            <a:r>
              <a:rPr lang="fr-FR" sz="1237" dirty="0" err="1">
                <a:solidFill>
                  <a:srgbClr val="000000"/>
                </a:solidFill>
                <a:latin typeface="+mn-lt"/>
              </a:rPr>
              <a:t>impedance</a:t>
            </a:r>
            <a:r>
              <a:rPr lang="fr-FR" sz="1237" dirty="0">
                <a:solidFill>
                  <a:srgbClr val="000000"/>
                </a:solidFill>
                <a:latin typeface="+mn-lt"/>
              </a:rPr>
              <a:t>.</a:t>
            </a:r>
          </a:p>
        </p:txBody>
      </p:sp>
      <p:pic>
        <p:nvPicPr>
          <p:cNvPr id="14" name="Image 13">
            <a:extLst>
              <a:ext uri="{FF2B5EF4-FFF2-40B4-BE49-F238E27FC236}">
                <a16:creationId xmlns:a16="http://schemas.microsoft.com/office/drawing/2014/main" id="{33A0FDD9-C428-44CF-A221-50FD1A2B4FE4}"/>
              </a:ext>
            </a:extLst>
          </p:cNvPr>
          <p:cNvPicPr>
            <a:picLocks noChangeAspect="1"/>
          </p:cNvPicPr>
          <p:nvPr/>
        </p:nvPicPr>
        <p:blipFill>
          <a:blip r:embed="rId2"/>
          <a:stretch>
            <a:fillRect/>
          </a:stretch>
        </p:blipFill>
        <p:spPr>
          <a:xfrm>
            <a:off x="5966133" y="952465"/>
            <a:ext cx="3679418" cy="1618617"/>
          </a:xfrm>
          <a:prstGeom prst="rect">
            <a:avLst/>
          </a:prstGeom>
        </p:spPr>
      </p:pic>
      <p:pic>
        <p:nvPicPr>
          <p:cNvPr id="22" name="Image 21">
            <a:extLst>
              <a:ext uri="{FF2B5EF4-FFF2-40B4-BE49-F238E27FC236}">
                <a16:creationId xmlns:a16="http://schemas.microsoft.com/office/drawing/2014/main" id="{F85315EB-66CA-4501-B2EB-4B33FB44145F}"/>
              </a:ext>
            </a:extLst>
          </p:cNvPr>
          <p:cNvPicPr>
            <a:picLocks noChangeAspect="1"/>
          </p:cNvPicPr>
          <p:nvPr/>
        </p:nvPicPr>
        <p:blipFill>
          <a:blip r:embed="rId3"/>
          <a:stretch>
            <a:fillRect/>
          </a:stretch>
        </p:blipFill>
        <p:spPr>
          <a:xfrm>
            <a:off x="522677" y="2750844"/>
            <a:ext cx="3386208" cy="2242698"/>
          </a:xfrm>
          <a:prstGeom prst="rect">
            <a:avLst/>
          </a:prstGeom>
        </p:spPr>
      </p:pic>
      <p:sp>
        <p:nvSpPr>
          <p:cNvPr id="23" name="Rectangle 22">
            <a:extLst>
              <a:ext uri="{FF2B5EF4-FFF2-40B4-BE49-F238E27FC236}">
                <a16:creationId xmlns:a16="http://schemas.microsoft.com/office/drawing/2014/main" id="{58084939-D0DA-4392-A2E3-6B68A78C1D0C}"/>
              </a:ext>
            </a:extLst>
          </p:cNvPr>
          <p:cNvSpPr/>
          <p:nvPr/>
        </p:nvSpPr>
        <p:spPr>
          <a:xfrm>
            <a:off x="2599844" y="2815056"/>
            <a:ext cx="1452682" cy="8811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767"/>
          </a:p>
        </p:txBody>
      </p:sp>
      <p:pic>
        <p:nvPicPr>
          <p:cNvPr id="24" name="Image 23">
            <a:extLst>
              <a:ext uri="{FF2B5EF4-FFF2-40B4-BE49-F238E27FC236}">
                <a16:creationId xmlns:a16="http://schemas.microsoft.com/office/drawing/2014/main" id="{2A467A05-1009-41AD-904E-4A2BB22D1273}"/>
              </a:ext>
            </a:extLst>
          </p:cNvPr>
          <p:cNvPicPr>
            <a:picLocks noChangeAspect="1"/>
          </p:cNvPicPr>
          <p:nvPr/>
        </p:nvPicPr>
        <p:blipFill>
          <a:blip r:embed="rId4"/>
          <a:stretch>
            <a:fillRect/>
          </a:stretch>
        </p:blipFill>
        <p:spPr>
          <a:xfrm>
            <a:off x="220631" y="1918347"/>
            <a:ext cx="2746303" cy="1773063"/>
          </a:xfrm>
          <a:prstGeom prst="rect">
            <a:avLst/>
          </a:prstGeom>
        </p:spPr>
      </p:pic>
      <p:sp>
        <p:nvSpPr>
          <p:cNvPr id="28" name="Rectangle 27">
            <a:extLst>
              <a:ext uri="{FF2B5EF4-FFF2-40B4-BE49-F238E27FC236}">
                <a16:creationId xmlns:a16="http://schemas.microsoft.com/office/drawing/2014/main" id="{107B0A6B-7741-4E56-B0C6-CB1D0D7982B4}"/>
              </a:ext>
            </a:extLst>
          </p:cNvPr>
          <p:cNvSpPr/>
          <p:nvPr/>
        </p:nvSpPr>
        <p:spPr>
          <a:xfrm>
            <a:off x="278493" y="3300751"/>
            <a:ext cx="2688442" cy="418576"/>
          </a:xfrm>
          <a:prstGeom prst="rect">
            <a:avLst/>
          </a:prstGeom>
          <a:solidFill>
            <a:schemeClr val="bg2"/>
          </a:solidFill>
        </p:spPr>
        <p:txBody>
          <a:bodyPr wrap="square">
            <a:spAutoFit/>
          </a:bodyPr>
          <a:lstStyle/>
          <a:p>
            <a:pPr algn="ctr"/>
            <a:r>
              <a:rPr lang="fr-FR" sz="1060" dirty="0">
                <a:latin typeface="+mn-lt"/>
              </a:rPr>
              <a:t>The first Nb 801.58MHz 5-cell </a:t>
            </a:r>
            <a:r>
              <a:rPr lang="fr-FR" sz="1060" dirty="0" err="1">
                <a:latin typeface="+mn-lt"/>
              </a:rPr>
              <a:t>elliptical</a:t>
            </a:r>
            <a:r>
              <a:rPr lang="fr-FR" sz="1060" dirty="0">
                <a:latin typeface="+mn-lt"/>
              </a:rPr>
              <a:t> </a:t>
            </a:r>
            <a:r>
              <a:rPr lang="fr-FR" sz="1060" dirty="0" err="1">
                <a:latin typeface="+mn-lt"/>
              </a:rPr>
              <a:t>cavity</a:t>
            </a:r>
            <a:r>
              <a:rPr lang="fr-FR" sz="1060" dirty="0">
                <a:latin typeface="+mn-lt"/>
              </a:rPr>
              <a:t> </a:t>
            </a:r>
            <a:r>
              <a:rPr lang="fr-FR" sz="1060" dirty="0" err="1">
                <a:latin typeface="+mn-lt"/>
              </a:rPr>
              <a:t>fabricated</a:t>
            </a:r>
            <a:r>
              <a:rPr lang="fr-FR" sz="1060" dirty="0">
                <a:latin typeface="+mn-lt"/>
              </a:rPr>
              <a:t> at </a:t>
            </a:r>
            <a:r>
              <a:rPr lang="fr-FR" sz="1060" dirty="0" err="1">
                <a:latin typeface="+mn-lt"/>
              </a:rPr>
              <a:t>JLab</a:t>
            </a:r>
            <a:r>
              <a:rPr lang="fr-FR" sz="1060" dirty="0">
                <a:latin typeface="+mn-lt"/>
              </a:rPr>
              <a:t>.</a:t>
            </a:r>
          </a:p>
        </p:txBody>
      </p:sp>
      <p:sp>
        <p:nvSpPr>
          <p:cNvPr id="29" name="ZoneTexte 28">
            <a:extLst>
              <a:ext uri="{FF2B5EF4-FFF2-40B4-BE49-F238E27FC236}">
                <a16:creationId xmlns:a16="http://schemas.microsoft.com/office/drawing/2014/main" id="{2D42EEAA-CEE3-4440-8F91-070A4A0B6C59}"/>
              </a:ext>
            </a:extLst>
          </p:cNvPr>
          <p:cNvSpPr txBox="1"/>
          <p:nvPr/>
        </p:nvSpPr>
        <p:spPr>
          <a:xfrm>
            <a:off x="4294328" y="1943268"/>
            <a:ext cx="2938625" cy="338554"/>
          </a:xfrm>
          <a:prstGeom prst="rect">
            <a:avLst/>
          </a:prstGeom>
          <a:solidFill>
            <a:schemeClr val="bg1"/>
          </a:solidFill>
        </p:spPr>
        <p:txBody>
          <a:bodyPr wrap="none" rtlCol="0">
            <a:spAutoFit/>
          </a:bodyPr>
          <a:lstStyle/>
          <a:p>
            <a:r>
              <a:rPr lang="fr-FR" sz="1600" i="1" dirty="0">
                <a:latin typeface="+mn-lt"/>
              </a:rPr>
              <a:t>Carmelo </a:t>
            </a:r>
            <a:r>
              <a:rPr lang="fr-FR" sz="1600" i="1" dirty="0" err="1">
                <a:latin typeface="+mn-lt"/>
              </a:rPr>
              <a:t>Barbagallo</a:t>
            </a:r>
            <a:r>
              <a:rPr lang="fr-FR" sz="1600" i="1" dirty="0">
                <a:latin typeface="+mn-lt"/>
              </a:rPr>
              <a:t> (</a:t>
            </a:r>
            <a:r>
              <a:rPr lang="fr-FR" sz="1600" i="1" dirty="0" err="1">
                <a:latin typeface="+mn-lt"/>
              </a:rPr>
              <a:t>IJCLab</a:t>
            </a:r>
            <a:r>
              <a:rPr lang="fr-FR" sz="1600" i="1" dirty="0">
                <a:latin typeface="+mn-lt"/>
              </a:rPr>
              <a:t>) PHD</a:t>
            </a:r>
          </a:p>
        </p:txBody>
      </p:sp>
      <p:pic>
        <p:nvPicPr>
          <p:cNvPr id="30" name="Image 29">
            <a:extLst>
              <a:ext uri="{FF2B5EF4-FFF2-40B4-BE49-F238E27FC236}">
                <a16:creationId xmlns:a16="http://schemas.microsoft.com/office/drawing/2014/main" id="{53267664-B098-42B3-9B14-8D84C7708A50}"/>
              </a:ext>
            </a:extLst>
          </p:cNvPr>
          <p:cNvPicPr/>
          <p:nvPr/>
        </p:nvPicPr>
        <p:blipFill>
          <a:blip r:embed="rId5" cstate="email">
            <a:extLst>
              <a:ext uri="{28A0092B-C50C-407E-A947-70E740481C1C}">
                <a14:useLocalDpi xmlns:a14="http://schemas.microsoft.com/office/drawing/2010/main"/>
              </a:ext>
            </a:extLst>
          </a:blip>
          <a:srcRect/>
          <a:stretch>
            <a:fillRect/>
          </a:stretch>
        </p:blipFill>
        <p:spPr bwMode="auto">
          <a:xfrm>
            <a:off x="2373565" y="1005891"/>
            <a:ext cx="1857828" cy="1073921"/>
          </a:xfrm>
          <a:prstGeom prst="rect">
            <a:avLst/>
          </a:prstGeom>
          <a:noFill/>
          <a:ln>
            <a:noFill/>
          </a:ln>
        </p:spPr>
      </p:pic>
      <p:sp>
        <p:nvSpPr>
          <p:cNvPr id="31" name="ZoneTexte 30">
            <a:extLst>
              <a:ext uri="{FF2B5EF4-FFF2-40B4-BE49-F238E27FC236}">
                <a16:creationId xmlns:a16="http://schemas.microsoft.com/office/drawing/2014/main" id="{F1465C9B-1873-48E9-A766-50B6BAF04455}"/>
              </a:ext>
            </a:extLst>
          </p:cNvPr>
          <p:cNvSpPr txBox="1"/>
          <p:nvPr/>
        </p:nvSpPr>
        <p:spPr>
          <a:xfrm>
            <a:off x="2197230" y="733491"/>
            <a:ext cx="2393604" cy="255455"/>
          </a:xfrm>
          <a:prstGeom prst="rect">
            <a:avLst/>
          </a:prstGeom>
          <a:noFill/>
        </p:spPr>
        <p:txBody>
          <a:bodyPr wrap="none" rtlCol="0">
            <a:spAutoFit/>
          </a:bodyPr>
          <a:lstStyle/>
          <a:p>
            <a:r>
              <a:rPr lang="fr-FR" sz="1060" dirty="0" err="1">
                <a:latin typeface="+mn-lt"/>
              </a:rPr>
              <a:t>Adapting</a:t>
            </a:r>
            <a:r>
              <a:rPr lang="fr-FR" sz="1060" dirty="0">
                <a:latin typeface="+mn-lt"/>
              </a:rPr>
              <a:t> the SPL Module (</a:t>
            </a:r>
            <a:r>
              <a:rPr lang="fr-FR" sz="1060" dirty="0" err="1">
                <a:latin typeface="+mn-lt"/>
              </a:rPr>
              <a:t>IJCLab</a:t>
            </a:r>
            <a:r>
              <a:rPr lang="fr-FR" sz="1060" dirty="0">
                <a:latin typeface="+mn-lt"/>
              </a:rPr>
              <a:t>/CERN)</a:t>
            </a:r>
          </a:p>
        </p:txBody>
      </p:sp>
      <p:pic>
        <p:nvPicPr>
          <p:cNvPr id="20" name="image19.png">
            <a:extLst>
              <a:ext uri="{FF2B5EF4-FFF2-40B4-BE49-F238E27FC236}">
                <a16:creationId xmlns:a16="http://schemas.microsoft.com/office/drawing/2014/main" id="{7445F0E9-14BE-4F3F-9C29-5BDB1822F16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80727" y="3514989"/>
            <a:ext cx="1619770" cy="385373"/>
          </a:xfrm>
          <a:prstGeom prst="rect">
            <a:avLst/>
          </a:prstGeom>
          <a:ln w="12700">
            <a:miter lim="400000"/>
          </a:ln>
        </p:spPr>
      </p:pic>
      <p:pic>
        <p:nvPicPr>
          <p:cNvPr id="21" name="Picture 2" descr="Fichier:Logo CERN.jpg">
            <a:extLst>
              <a:ext uri="{FF2B5EF4-FFF2-40B4-BE49-F238E27FC236}">
                <a16:creationId xmlns:a16="http://schemas.microsoft.com/office/drawing/2014/main" id="{19534BBC-5FD0-47D6-B5DE-846AECC9A8A8}"/>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642088" y="2803317"/>
            <a:ext cx="624773" cy="623762"/>
          </a:xfrm>
          <a:prstGeom prst="rect">
            <a:avLst/>
          </a:prstGeom>
          <a:noFill/>
          <a:extLst>
            <a:ext uri="{909E8E84-426E-40DD-AFC4-6F175D3DCCD1}">
              <a14:hiddenFill xmlns:a14="http://schemas.microsoft.com/office/drawing/2010/main">
                <a:solidFill>
                  <a:srgbClr val="FFFFFF"/>
                </a:solidFill>
              </a14:hiddenFill>
            </a:ext>
          </a:extLst>
        </p:spPr>
      </p:pic>
      <p:pic>
        <p:nvPicPr>
          <p:cNvPr id="26" name="Image 25">
            <a:extLst>
              <a:ext uri="{FF2B5EF4-FFF2-40B4-BE49-F238E27FC236}">
                <a16:creationId xmlns:a16="http://schemas.microsoft.com/office/drawing/2014/main" id="{1E009E3F-E2FB-43DE-A088-F99D8222DF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55125" y="3910033"/>
            <a:ext cx="648833" cy="489869"/>
          </a:xfrm>
          <a:prstGeom prst="rect">
            <a:avLst/>
          </a:prstGeom>
        </p:spPr>
      </p:pic>
      <p:sp>
        <p:nvSpPr>
          <p:cNvPr id="33" name="ZoneTexte 32">
            <a:extLst>
              <a:ext uri="{FF2B5EF4-FFF2-40B4-BE49-F238E27FC236}">
                <a16:creationId xmlns:a16="http://schemas.microsoft.com/office/drawing/2014/main" id="{F4277774-0ED7-4234-83D0-5E25258F2BFD}"/>
              </a:ext>
            </a:extLst>
          </p:cNvPr>
          <p:cNvSpPr txBox="1"/>
          <p:nvPr/>
        </p:nvSpPr>
        <p:spPr>
          <a:xfrm>
            <a:off x="1490842" y="64117"/>
            <a:ext cx="4463594" cy="473078"/>
          </a:xfrm>
          <a:prstGeom prst="rect">
            <a:avLst/>
          </a:prstGeom>
          <a:noFill/>
        </p:spPr>
        <p:txBody>
          <a:bodyPr wrap="none" rtlCol="0">
            <a:spAutoFit/>
          </a:bodyPr>
          <a:lstStyle/>
          <a:p>
            <a:r>
              <a:rPr lang="fr-FR" sz="2474" b="1" dirty="0">
                <a:latin typeface="+mn-lt"/>
              </a:rPr>
              <a:t>PERLE : </a:t>
            </a:r>
            <a:r>
              <a:rPr lang="fr-FR" sz="2474" b="1" dirty="0" err="1">
                <a:latin typeface="+mn-lt"/>
              </a:rPr>
              <a:t>Some</a:t>
            </a:r>
            <a:r>
              <a:rPr lang="fr-FR" sz="2474" b="1" dirty="0">
                <a:latin typeface="+mn-lt"/>
              </a:rPr>
              <a:t> </a:t>
            </a:r>
            <a:r>
              <a:rPr lang="fr-FR" sz="2474" b="1" dirty="0" err="1">
                <a:latin typeface="+mn-lt"/>
              </a:rPr>
              <a:t>nice</a:t>
            </a:r>
            <a:r>
              <a:rPr lang="fr-FR" sz="2474" b="1" dirty="0">
                <a:latin typeface="+mn-lt"/>
              </a:rPr>
              <a:t> </a:t>
            </a:r>
            <a:r>
              <a:rPr lang="fr-FR" sz="2474" b="1" dirty="0" err="1">
                <a:latin typeface="+mn-lt"/>
              </a:rPr>
              <a:t>acheivements</a:t>
            </a:r>
            <a:endParaRPr lang="fr-FR" sz="2474" b="1" dirty="0">
              <a:latin typeface="+mn-lt"/>
            </a:endParaRPr>
          </a:p>
        </p:txBody>
      </p:sp>
      <p:sp>
        <p:nvSpPr>
          <p:cNvPr id="32" name="Rectangle 31">
            <a:extLst>
              <a:ext uri="{FF2B5EF4-FFF2-40B4-BE49-F238E27FC236}">
                <a16:creationId xmlns:a16="http://schemas.microsoft.com/office/drawing/2014/main" id="{461E8D76-AEC8-48A0-96AD-580174456F49}"/>
              </a:ext>
            </a:extLst>
          </p:cNvPr>
          <p:cNvSpPr/>
          <p:nvPr/>
        </p:nvSpPr>
        <p:spPr>
          <a:xfrm>
            <a:off x="6433593" y="606676"/>
            <a:ext cx="4352843" cy="584775"/>
          </a:xfrm>
          <a:prstGeom prst="rect">
            <a:avLst/>
          </a:prstGeom>
          <a:solidFill>
            <a:schemeClr val="bg1"/>
          </a:solidFill>
        </p:spPr>
        <p:txBody>
          <a:bodyPr wrap="square">
            <a:spAutoFit/>
          </a:bodyPr>
          <a:lstStyle/>
          <a:p>
            <a:r>
              <a:rPr lang="fr-FR" sz="1600" dirty="0">
                <a:solidFill>
                  <a:srgbClr val="00294A"/>
                </a:solidFill>
                <a:latin typeface="+mn-lt"/>
              </a:rPr>
              <a:t>HOM-</a:t>
            </a:r>
            <a:r>
              <a:rPr lang="fr-FR" sz="1600" dirty="0" err="1">
                <a:solidFill>
                  <a:srgbClr val="00294A"/>
                </a:solidFill>
                <a:latin typeface="+mn-lt"/>
              </a:rPr>
              <a:t>damping</a:t>
            </a:r>
            <a:r>
              <a:rPr lang="fr-FR" sz="1600" dirty="0">
                <a:solidFill>
                  <a:srgbClr val="00294A"/>
                </a:solidFill>
                <a:latin typeface="+mn-lt"/>
              </a:rPr>
              <a:t> </a:t>
            </a:r>
            <a:r>
              <a:rPr lang="fr-FR" sz="1600" dirty="0" err="1">
                <a:solidFill>
                  <a:srgbClr val="00294A"/>
                </a:solidFill>
                <a:latin typeface="+mn-lt"/>
              </a:rPr>
              <a:t>studies</a:t>
            </a:r>
            <a:r>
              <a:rPr lang="fr-FR" sz="1600" dirty="0">
                <a:solidFill>
                  <a:srgbClr val="00294A"/>
                </a:solidFill>
                <a:latin typeface="+mn-lt"/>
              </a:rPr>
              <a:t> :  </a:t>
            </a:r>
            <a:r>
              <a:rPr lang="fr-FR" sz="1600" dirty="0" err="1">
                <a:solidFill>
                  <a:srgbClr val="00294A"/>
                </a:solidFill>
                <a:latin typeface="+mn-lt"/>
              </a:rPr>
              <a:t>O</a:t>
            </a:r>
            <a:r>
              <a:rPr lang="fr-FR" sz="1600" b="1" dirty="0" err="1">
                <a:latin typeface="+mn-lt"/>
              </a:rPr>
              <a:t>bjective</a:t>
            </a:r>
            <a:r>
              <a:rPr lang="fr-FR" sz="1600" dirty="0" err="1">
                <a:latin typeface="+mn-lt"/>
              </a:rPr>
              <a:t>:extract</a:t>
            </a:r>
            <a:r>
              <a:rPr lang="fr-FR" sz="1600" dirty="0">
                <a:latin typeface="+mn-lt"/>
              </a:rPr>
              <a:t> the </a:t>
            </a:r>
            <a:r>
              <a:rPr lang="fr-FR" sz="1600" dirty="0" err="1">
                <a:latin typeface="+mn-lt"/>
              </a:rPr>
              <a:t>energy</a:t>
            </a:r>
            <a:r>
              <a:rPr lang="fr-FR" sz="1600" dirty="0">
                <a:latin typeface="+mn-lt"/>
              </a:rPr>
              <a:t> of the </a:t>
            </a:r>
            <a:r>
              <a:rPr lang="fr-FR" sz="1600" dirty="0" err="1">
                <a:latin typeface="+mn-lt"/>
              </a:rPr>
              <a:t>dangerous</a:t>
            </a:r>
            <a:r>
              <a:rPr lang="fr-FR" sz="1600" dirty="0">
                <a:latin typeface="+mn-lt"/>
              </a:rPr>
              <a:t> </a:t>
            </a:r>
            <a:r>
              <a:rPr lang="fr-FR" sz="1600" dirty="0" err="1">
                <a:latin typeface="+mn-lt"/>
              </a:rPr>
              <a:t>HOMs</a:t>
            </a:r>
            <a:r>
              <a:rPr lang="fr-FR" sz="1600" dirty="0">
                <a:latin typeface="+mn-lt"/>
              </a:rPr>
              <a:t> </a:t>
            </a:r>
            <a:r>
              <a:rPr lang="fr-FR" sz="1600" dirty="0" err="1">
                <a:latin typeface="+mn-lt"/>
              </a:rPr>
              <a:t>from</a:t>
            </a:r>
            <a:r>
              <a:rPr lang="fr-FR" sz="1600" dirty="0">
                <a:latin typeface="+mn-lt"/>
              </a:rPr>
              <a:t> the </a:t>
            </a:r>
            <a:r>
              <a:rPr lang="fr-FR" sz="1600" dirty="0" err="1">
                <a:latin typeface="+mn-lt"/>
              </a:rPr>
              <a:t>cavity</a:t>
            </a:r>
            <a:endParaRPr lang="fr-FR" sz="1600" dirty="0">
              <a:latin typeface="+mn-lt"/>
            </a:endParaRPr>
          </a:p>
        </p:txBody>
      </p:sp>
      <p:pic>
        <p:nvPicPr>
          <p:cNvPr id="34" name="Image 33">
            <a:extLst>
              <a:ext uri="{FF2B5EF4-FFF2-40B4-BE49-F238E27FC236}">
                <a16:creationId xmlns:a16="http://schemas.microsoft.com/office/drawing/2014/main" id="{13320918-BB4E-4FDA-9865-0348B60AB7B6}"/>
              </a:ext>
            </a:extLst>
          </p:cNvPr>
          <p:cNvPicPr>
            <a:picLocks noChangeAspect="1"/>
          </p:cNvPicPr>
          <p:nvPr/>
        </p:nvPicPr>
        <p:blipFill>
          <a:blip r:embed="rId9"/>
          <a:stretch>
            <a:fillRect/>
          </a:stretch>
        </p:blipFill>
        <p:spPr>
          <a:xfrm>
            <a:off x="7396796" y="2274902"/>
            <a:ext cx="3065874" cy="2223085"/>
          </a:xfrm>
          <a:prstGeom prst="rect">
            <a:avLst/>
          </a:prstGeom>
        </p:spPr>
      </p:pic>
      <p:pic>
        <p:nvPicPr>
          <p:cNvPr id="35" name="Image 34">
            <a:extLst>
              <a:ext uri="{FF2B5EF4-FFF2-40B4-BE49-F238E27FC236}">
                <a16:creationId xmlns:a16="http://schemas.microsoft.com/office/drawing/2014/main" id="{F75B5738-8341-4138-B8E7-1888A705CC00}"/>
              </a:ext>
            </a:extLst>
          </p:cNvPr>
          <p:cNvPicPr>
            <a:picLocks noChangeAspect="1"/>
          </p:cNvPicPr>
          <p:nvPr/>
        </p:nvPicPr>
        <p:blipFill>
          <a:blip r:embed="rId10"/>
          <a:stretch>
            <a:fillRect/>
          </a:stretch>
        </p:blipFill>
        <p:spPr>
          <a:xfrm>
            <a:off x="4556983" y="2281822"/>
            <a:ext cx="3098968" cy="2271356"/>
          </a:xfrm>
          <a:prstGeom prst="rect">
            <a:avLst/>
          </a:prstGeom>
        </p:spPr>
      </p:pic>
    </p:spTree>
    <p:extLst>
      <p:ext uri="{BB962C8B-B14F-4D97-AF65-F5344CB8AC3E}">
        <p14:creationId xmlns:p14="http://schemas.microsoft.com/office/powerpoint/2010/main" val="26589438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4CF8FF7C-1CD6-4B1F-B7E7-4C2B35FC89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5019" y="3034459"/>
            <a:ext cx="3801316" cy="2411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Ellipse 15">
            <a:extLst>
              <a:ext uri="{FF2B5EF4-FFF2-40B4-BE49-F238E27FC236}">
                <a16:creationId xmlns:a16="http://schemas.microsoft.com/office/drawing/2014/main" id="{E0F4CE42-1179-432F-A4AB-2375D2EDDC62}"/>
              </a:ext>
            </a:extLst>
          </p:cNvPr>
          <p:cNvSpPr/>
          <p:nvPr/>
        </p:nvSpPr>
        <p:spPr>
          <a:xfrm>
            <a:off x="5229604" y="4149068"/>
            <a:ext cx="266171" cy="22253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767" dirty="0"/>
          </a:p>
        </p:txBody>
      </p:sp>
      <p:sp>
        <p:nvSpPr>
          <p:cNvPr id="17" name="Rectangle 16">
            <a:extLst>
              <a:ext uri="{FF2B5EF4-FFF2-40B4-BE49-F238E27FC236}">
                <a16:creationId xmlns:a16="http://schemas.microsoft.com/office/drawing/2014/main" id="{7DF55A3F-73E5-4F85-BDCF-DA3292C16CFA}"/>
              </a:ext>
            </a:extLst>
          </p:cNvPr>
          <p:cNvSpPr/>
          <p:nvPr/>
        </p:nvSpPr>
        <p:spPr>
          <a:xfrm>
            <a:off x="5495775" y="3970454"/>
            <a:ext cx="407471" cy="22253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767" dirty="0"/>
          </a:p>
        </p:txBody>
      </p:sp>
      <p:cxnSp>
        <p:nvCxnSpPr>
          <p:cNvPr id="18" name="Connecteur droit 17">
            <a:extLst>
              <a:ext uri="{FF2B5EF4-FFF2-40B4-BE49-F238E27FC236}">
                <a16:creationId xmlns:a16="http://schemas.microsoft.com/office/drawing/2014/main" id="{BBA8E05D-ECE8-4946-982D-0A523B550FF8}"/>
              </a:ext>
            </a:extLst>
          </p:cNvPr>
          <p:cNvCxnSpPr>
            <a:cxnSpLocks/>
            <a:endCxn id="17" idx="0"/>
          </p:cNvCxnSpPr>
          <p:nvPr/>
        </p:nvCxnSpPr>
        <p:spPr>
          <a:xfrm flipH="1" flipV="1">
            <a:off x="5699512" y="3970454"/>
            <a:ext cx="71198" cy="15518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8777F57C-DE79-4532-ADF6-E103FE5016D4}"/>
              </a:ext>
            </a:extLst>
          </p:cNvPr>
          <p:cNvCxnSpPr>
            <a:cxnSpLocks/>
          </p:cNvCxnSpPr>
          <p:nvPr/>
        </p:nvCxnSpPr>
        <p:spPr>
          <a:xfrm flipH="1" flipV="1">
            <a:off x="5770709" y="4125642"/>
            <a:ext cx="13253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B74A90C3-1A55-4C8E-9AE6-79A45ADD2A7C}"/>
              </a:ext>
            </a:extLst>
          </p:cNvPr>
          <p:cNvCxnSpPr>
            <a:stCxn id="16" idx="0"/>
            <a:endCxn id="16" idx="4"/>
          </p:cNvCxnSpPr>
          <p:nvPr/>
        </p:nvCxnSpPr>
        <p:spPr>
          <a:xfrm>
            <a:off x="5362690" y="4149068"/>
            <a:ext cx="0" cy="22253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Connecteur droit avec flèche 30">
            <a:extLst>
              <a:ext uri="{FF2B5EF4-FFF2-40B4-BE49-F238E27FC236}">
                <a16:creationId xmlns:a16="http://schemas.microsoft.com/office/drawing/2014/main" id="{E08C5C74-C509-422B-8598-E4202DD438E6}"/>
              </a:ext>
            </a:extLst>
          </p:cNvPr>
          <p:cNvCxnSpPr>
            <a:cxnSpLocks/>
          </p:cNvCxnSpPr>
          <p:nvPr/>
        </p:nvCxnSpPr>
        <p:spPr>
          <a:xfrm>
            <a:off x="4045587" y="2589941"/>
            <a:ext cx="1563334" cy="1519333"/>
          </a:xfrm>
          <a:prstGeom prst="straightConnector1">
            <a:avLst/>
          </a:prstGeom>
          <a:ln w="19050">
            <a:solidFill>
              <a:srgbClr val="FF6700"/>
            </a:solidFill>
            <a:tailEnd type="arrow"/>
          </a:ln>
        </p:spPr>
        <p:style>
          <a:lnRef idx="1">
            <a:schemeClr val="accent1"/>
          </a:lnRef>
          <a:fillRef idx="0">
            <a:schemeClr val="accent1"/>
          </a:fillRef>
          <a:effectRef idx="0">
            <a:schemeClr val="accent1"/>
          </a:effectRef>
          <a:fontRef idx="minor">
            <a:schemeClr val="tx1"/>
          </a:fontRef>
        </p:style>
      </p:cxnSp>
      <p:pic>
        <p:nvPicPr>
          <p:cNvPr id="32" name="Image 31">
            <a:extLst>
              <a:ext uri="{FF2B5EF4-FFF2-40B4-BE49-F238E27FC236}">
                <a16:creationId xmlns:a16="http://schemas.microsoft.com/office/drawing/2014/main" id="{2EDE8300-164F-4A56-AFE0-40586B1D84A9}"/>
              </a:ext>
            </a:extLst>
          </p:cNvPr>
          <p:cNvPicPr>
            <a:picLocks noChangeAspect="1"/>
          </p:cNvPicPr>
          <p:nvPr/>
        </p:nvPicPr>
        <p:blipFill rotWithShape="1">
          <a:blip r:embed="rId3">
            <a:clrChange>
              <a:clrFrom>
                <a:srgbClr val="FFFFFF"/>
              </a:clrFrom>
              <a:clrTo>
                <a:srgbClr val="FFFFFF">
                  <a:alpha val="0"/>
                </a:srgbClr>
              </a:clrTo>
            </a:clrChange>
          </a:blip>
          <a:srcRect l="13577" r="20615" b="6755"/>
          <a:stretch/>
        </p:blipFill>
        <p:spPr>
          <a:xfrm>
            <a:off x="2002123" y="4109274"/>
            <a:ext cx="1995778" cy="1468766"/>
          </a:xfrm>
          <a:prstGeom prst="rect">
            <a:avLst/>
          </a:prstGeom>
          <a:ln w="28575">
            <a:solidFill>
              <a:srgbClr val="FF6700"/>
            </a:solidFill>
          </a:ln>
        </p:spPr>
      </p:pic>
      <p:cxnSp>
        <p:nvCxnSpPr>
          <p:cNvPr id="33" name="Connecteur droit avec flèche 32">
            <a:extLst>
              <a:ext uri="{FF2B5EF4-FFF2-40B4-BE49-F238E27FC236}">
                <a16:creationId xmlns:a16="http://schemas.microsoft.com/office/drawing/2014/main" id="{6FA725CF-18EF-4919-8AE0-4F94C523C543}"/>
              </a:ext>
            </a:extLst>
          </p:cNvPr>
          <p:cNvCxnSpPr>
            <a:cxnSpLocks/>
            <a:stCxn id="32" idx="3"/>
          </p:cNvCxnSpPr>
          <p:nvPr/>
        </p:nvCxnSpPr>
        <p:spPr>
          <a:xfrm flipV="1">
            <a:off x="3997899" y="4245019"/>
            <a:ext cx="1301189" cy="598638"/>
          </a:xfrm>
          <a:prstGeom prst="straightConnector1">
            <a:avLst/>
          </a:prstGeom>
          <a:ln w="19050">
            <a:solidFill>
              <a:srgbClr val="FF6700"/>
            </a:solidFill>
            <a:tailEnd type="arrow"/>
          </a:ln>
        </p:spPr>
        <p:style>
          <a:lnRef idx="1">
            <a:schemeClr val="accent1"/>
          </a:lnRef>
          <a:fillRef idx="0">
            <a:schemeClr val="accent1"/>
          </a:fillRef>
          <a:effectRef idx="0">
            <a:schemeClr val="accent1"/>
          </a:effectRef>
          <a:fontRef idx="minor">
            <a:schemeClr val="tx1"/>
          </a:fontRef>
        </p:style>
      </p:cxnSp>
      <p:pic>
        <p:nvPicPr>
          <p:cNvPr id="34" name="Image 33">
            <a:extLst>
              <a:ext uri="{FF2B5EF4-FFF2-40B4-BE49-F238E27FC236}">
                <a16:creationId xmlns:a16="http://schemas.microsoft.com/office/drawing/2014/main" id="{8F842DB7-FDFA-484B-9D88-024DCBE14319}"/>
              </a:ext>
            </a:extLst>
          </p:cNvPr>
          <p:cNvPicPr>
            <a:picLocks noChangeAspect="1"/>
          </p:cNvPicPr>
          <p:nvPr/>
        </p:nvPicPr>
        <p:blipFill>
          <a:blip r:embed="rId4"/>
          <a:stretch>
            <a:fillRect/>
          </a:stretch>
        </p:blipFill>
        <p:spPr>
          <a:xfrm rot="16200000">
            <a:off x="-323425" y="3034508"/>
            <a:ext cx="3129677" cy="1964431"/>
          </a:xfrm>
          <a:prstGeom prst="rect">
            <a:avLst/>
          </a:prstGeom>
        </p:spPr>
      </p:pic>
      <p:pic>
        <p:nvPicPr>
          <p:cNvPr id="21" name="Image 20">
            <a:extLst>
              <a:ext uri="{FF2B5EF4-FFF2-40B4-BE49-F238E27FC236}">
                <a16:creationId xmlns:a16="http://schemas.microsoft.com/office/drawing/2014/main" id="{90958AB9-01BF-421C-8185-CC65078C9088}"/>
              </a:ext>
            </a:extLst>
          </p:cNvPr>
          <p:cNvPicPr>
            <a:picLocks noChangeAspect="1"/>
          </p:cNvPicPr>
          <p:nvPr/>
        </p:nvPicPr>
        <p:blipFill>
          <a:blip r:embed="rId5"/>
          <a:stretch>
            <a:fillRect/>
          </a:stretch>
        </p:blipFill>
        <p:spPr>
          <a:xfrm>
            <a:off x="1438237" y="204276"/>
            <a:ext cx="4147601" cy="2631237"/>
          </a:xfrm>
          <a:prstGeom prst="rect">
            <a:avLst/>
          </a:prstGeom>
        </p:spPr>
      </p:pic>
      <p:pic>
        <p:nvPicPr>
          <p:cNvPr id="22" name="Image 21">
            <a:extLst>
              <a:ext uri="{FF2B5EF4-FFF2-40B4-BE49-F238E27FC236}">
                <a16:creationId xmlns:a16="http://schemas.microsoft.com/office/drawing/2014/main" id="{BFAAAE8E-0122-47B4-83CB-BCB3749D7555}"/>
              </a:ext>
            </a:extLst>
          </p:cNvPr>
          <p:cNvPicPr>
            <a:picLocks noChangeAspect="1"/>
          </p:cNvPicPr>
          <p:nvPr/>
        </p:nvPicPr>
        <p:blipFill>
          <a:blip r:embed="rId6"/>
          <a:stretch>
            <a:fillRect/>
          </a:stretch>
        </p:blipFill>
        <p:spPr>
          <a:xfrm>
            <a:off x="7125684" y="1389945"/>
            <a:ext cx="3431853" cy="2177168"/>
          </a:xfrm>
          <a:prstGeom prst="rect">
            <a:avLst/>
          </a:prstGeom>
        </p:spPr>
      </p:pic>
      <p:sp>
        <p:nvSpPr>
          <p:cNvPr id="23" name="Flèche : droite 22">
            <a:extLst>
              <a:ext uri="{FF2B5EF4-FFF2-40B4-BE49-F238E27FC236}">
                <a16:creationId xmlns:a16="http://schemas.microsoft.com/office/drawing/2014/main" id="{3359C4C0-EFC2-4016-ABD9-545C7395C8FD}"/>
              </a:ext>
            </a:extLst>
          </p:cNvPr>
          <p:cNvSpPr/>
          <p:nvPr/>
        </p:nvSpPr>
        <p:spPr>
          <a:xfrm rot="943243">
            <a:off x="4269596" y="2312046"/>
            <a:ext cx="3528369" cy="1308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24" name="ZoneTexte 23">
            <a:extLst>
              <a:ext uri="{FF2B5EF4-FFF2-40B4-BE49-F238E27FC236}">
                <a16:creationId xmlns:a16="http://schemas.microsoft.com/office/drawing/2014/main" id="{7E8A5274-03E1-42B3-A5A2-7C87ED7C8BAF}"/>
              </a:ext>
            </a:extLst>
          </p:cNvPr>
          <p:cNvSpPr txBox="1"/>
          <p:nvPr/>
        </p:nvSpPr>
        <p:spPr>
          <a:xfrm>
            <a:off x="6756222" y="957441"/>
            <a:ext cx="3857245" cy="473078"/>
          </a:xfrm>
          <a:prstGeom prst="rect">
            <a:avLst/>
          </a:prstGeom>
          <a:solidFill>
            <a:schemeClr val="bg1"/>
          </a:solidFill>
        </p:spPr>
        <p:txBody>
          <a:bodyPr wrap="square" rtlCol="0">
            <a:spAutoFit/>
          </a:bodyPr>
          <a:lstStyle/>
          <a:p>
            <a:r>
              <a:rPr lang="fr-FR" sz="1237" dirty="0"/>
              <a:t>The possible </a:t>
            </a:r>
            <a:r>
              <a:rPr lang="fr-FR" sz="1237" dirty="0" err="1"/>
              <a:t>footprint</a:t>
            </a:r>
            <a:r>
              <a:rPr lang="fr-FR" sz="1237" dirty="0"/>
              <a:t> </a:t>
            </a:r>
            <a:r>
              <a:rPr lang="fr-FR" sz="1237" dirty="0" err="1"/>
              <a:t>fo</a:t>
            </a:r>
            <a:r>
              <a:rPr lang="fr-FR" sz="1237" dirty="0"/>
              <a:t> the </a:t>
            </a:r>
            <a:r>
              <a:rPr lang="fr-FR" sz="1237" dirty="0" err="1"/>
              <a:t>nuclear</a:t>
            </a:r>
            <a:r>
              <a:rPr lang="fr-FR" sz="1237" dirty="0"/>
              <a:t> </a:t>
            </a:r>
            <a:r>
              <a:rPr lang="fr-FR" sz="1237" dirty="0" err="1"/>
              <a:t>eN</a:t>
            </a:r>
            <a:r>
              <a:rPr lang="fr-FR" sz="1237" dirty="0"/>
              <a:t> </a:t>
            </a:r>
            <a:r>
              <a:rPr lang="fr-FR" sz="1237" dirty="0" err="1"/>
              <a:t>experiment</a:t>
            </a:r>
            <a:r>
              <a:rPr lang="fr-FR" sz="1237" dirty="0"/>
              <a:t>.</a:t>
            </a:r>
          </a:p>
          <a:p>
            <a:r>
              <a:rPr lang="fr-FR" sz="1237" dirty="0"/>
              <a:t>Discussion at </a:t>
            </a:r>
            <a:r>
              <a:rPr lang="fr-FR" sz="1237" dirty="0" err="1"/>
              <a:t>this</a:t>
            </a:r>
            <a:r>
              <a:rPr lang="fr-FR" sz="1237" dirty="0"/>
              <a:t> workshop</a:t>
            </a:r>
          </a:p>
        </p:txBody>
      </p:sp>
      <p:sp>
        <p:nvSpPr>
          <p:cNvPr id="25" name="Titre 1">
            <a:extLst>
              <a:ext uri="{FF2B5EF4-FFF2-40B4-BE49-F238E27FC236}">
                <a16:creationId xmlns:a16="http://schemas.microsoft.com/office/drawing/2014/main" id="{41366BB1-5C70-49D2-89B8-0C19E109DA4D}"/>
              </a:ext>
            </a:extLst>
          </p:cNvPr>
          <p:cNvSpPr txBox="1">
            <a:spLocks/>
          </p:cNvSpPr>
          <p:nvPr/>
        </p:nvSpPr>
        <p:spPr>
          <a:xfrm>
            <a:off x="1137915" y="117044"/>
            <a:ext cx="9475552" cy="526972"/>
          </a:xfrm>
          <a:prstGeom prst="rect">
            <a:avLst/>
          </a:prstGeom>
          <a:noFill/>
        </p:spPr>
        <p:txBody>
          <a:bodyPr vert="horz" lIns="80793" tIns="40397" rIns="80793" bIns="40397"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a:latin typeface="+mn-lt"/>
              </a:rPr>
              <a:t>        Proposed implantation @ </a:t>
            </a:r>
            <a:r>
              <a:rPr lang="en-GB" sz="2000" b="1" dirty="0" err="1">
                <a:latin typeface="+mn-lt"/>
              </a:rPr>
              <a:t>IJCLab</a:t>
            </a:r>
            <a:r>
              <a:rPr lang="en-GB" sz="2000" b="1" dirty="0">
                <a:latin typeface="+mn-lt"/>
              </a:rPr>
              <a:t>-Orsay. Infrastructure study work started</a:t>
            </a:r>
          </a:p>
        </p:txBody>
      </p:sp>
      <p:cxnSp>
        <p:nvCxnSpPr>
          <p:cNvPr id="5" name="Connecteur droit avec flèche 4">
            <a:extLst>
              <a:ext uri="{FF2B5EF4-FFF2-40B4-BE49-F238E27FC236}">
                <a16:creationId xmlns:a16="http://schemas.microsoft.com/office/drawing/2014/main" id="{6E12F03F-6136-4B95-B06D-3AB9E5156D7A}"/>
              </a:ext>
            </a:extLst>
          </p:cNvPr>
          <p:cNvCxnSpPr/>
          <p:nvPr/>
        </p:nvCxnSpPr>
        <p:spPr>
          <a:xfrm>
            <a:off x="3948258" y="5285220"/>
            <a:ext cx="65119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ZoneTexte 5">
            <a:extLst>
              <a:ext uri="{FF2B5EF4-FFF2-40B4-BE49-F238E27FC236}">
                <a16:creationId xmlns:a16="http://schemas.microsoft.com/office/drawing/2014/main" id="{185FBE6C-EDE5-49AC-9C73-E585ABD71461}"/>
              </a:ext>
            </a:extLst>
          </p:cNvPr>
          <p:cNvSpPr txBox="1"/>
          <p:nvPr/>
        </p:nvSpPr>
        <p:spPr>
          <a:xfrm>
            <a:off x="7546627" y="4616642"/>
            <a:ext cx="3181087" cy="636200"/>
          </a:xfrm>
          <a:prstGeom prst="rect">
            <a:avLst/>
          </a:prstGeom>
          <a:solidFill>
            <a:schemeClr val="bg1"/>
          </a:solidFill>
        </p:spPr>
        <p:txBody>
          <a:bodyPr wrap="square" rtlCol="0">
            <a:spAutoFit/>
          </a:bodyPr>
          <a:lstStyle/>
          <a:p>
            <a:r>
              <a:rPr lang="fr-FR" sz="1767" dirty="0"/>
              <a:t>Start of the installation of the DC gun – </a:t>
            </a:r>
            <a:r>
              <a:rPr lang="fr-FR" sz="1767" dirty="0" err="1"/>
              <a:t>see</a:t>
            </a:r>
            <a:r>
              <a:rPr lang="fr-FR" sz="1767" dirty="0"/>
              <a:t> </a:t>
            </a:r>
            <a:r>
              <a:rPr lang="fr-FR" sz="1767" dirty="0" err="1"/>
              <a:t>next</a:t>
            </a:r>
            <a:r>
              <a:rPr lang="fr-FR" sz="1767" dirty="0"/>
              <a:t> slide</a:t>
            </a:r>
          </a:p>
        </p:txBody>
      </p:sp>
      <p:pic>
        <p:nvPicPr>
          <p:cNvPr id="26" name="Image 25">
            <a:extLst>
              <a:ext uri="{FF2B5EF4-FFF2-40B4-BE49-F238E27FC236}">
                <a16:creationId xmlns:a16="http://schemas.microsoft.com/office/drawing/2014/main" id="{F60DD8C1-4617-49C5-A473-8110AB4CED3A}"/>
              </a:ext>
            </a:extLst>
          </p:cNvPr>
          <p:cNvPicPr>
            <a:picLocks noChangeAspect="1"/>
          </p:cNvPicPr>
          <p:nvPr/>
        </p:nvPicPr>
        <p:blipFill>
          <a:blip r:embed="rId7"/>
          <a:stretch>
            <a:fillRect/>
          </a:stretch>
        </p:blipFill>
        <p:spPr>
          <a:xfrm>
            <a:off x="21208" y="752355"/>
            <a:ext cx="1440113" cy="869916"/>
          </a:xfrm>
          <a:prstGeom prst="rect">
            <a:avLst/>
          </a:prstGeom>
        </p:spPr>
      </p:pic>
      <p:sp>
        <p:nvSpPr>
          <p:cNvPr id="7" name="Espace réservé de la date 6">
            <a:extLst>
              <a:ext uri="{FF2B5EF4-FFF2-40B4-BE49-F238E27FC236}">
                <a16:creationId xmlns:a16="http://schemas.microsoft.com/office/drawing/2014/main" id="{67FD3F31-68B0-405C-96F3-6904458DB550}"/>
              </a:ext>
            </a:extLst>
          </p:cNvPr>
          <p:cNvSpPr>
            <a:spLocks noGrp="1"/>
          </p:cNvSpPr>
          <p:nvPr>
            <p:ph type="dt" sz="half" idx="10"/>
          </p:nvPr>
        </p:nvSpPr>
        <p:spPr/>
        <p:txBody>
          <a:bodyPr/>
          <a:lstStyle/>
          <a:p>
            <a:r>
              <a:rPr lang="fr-FR"/>
              <a:t>09/05/2022</a:t>
            </a:r>
          </a:p>
        </p:txBody>
      </p:sp>
      <p:sp>
        <p:nvSpPr>
          <p:cNvPr id="8" name="Espace réservé du pied de page 7">
            <a:extLst>
              <a:ext uri="{FF2B5EF4-FFF2-40B4-BE49-F238E27FC236}">
                <a16:creationId xmlns:a16="http://schemas.microsoft.com/office/drawing/2014/main" id="{0CB25D91-27C6-4649-9749-8322A40C3ECD}"/>
              </a:ext>
            </a:extLst>
          </p:cNvPr>
          <p:cNvSpPr>
            <a:spLocks noGrp="1"/>
          </p:cNvSpPr>
          <p:nvPr>
            <p:ph type="ftr" sz="quarter" idx="11"/>
          </p:nvPr>
        </p:nvSpPr>
        <p:spPr>
          <a:xfrm>
            <a:off x="1766353" y="5616248"/>
            <a:ext cx="7797480" cy="322612"/>
          </a:xfrm>
        </p:spPr>
        <p:txBody>
          <a:bodyPr/>
          <a:lstStyle/>
          <a:p>
            <a:r>
              <a:rPr lang="en-US"/>
              <a:t>Workshop : PHYSICS with PERLE at Orsay </a:t>
            </a:r>
            <a:endParaRPr lang="fr-FR" dirty="0"/>
          </a:p>
        </p:txBody>
      </p:sp>
      <p:sp>
        <p:nvSpPr>
          <p:cNvPr id="9" name="Espace réservé du numéro de diapositive 8">
            <a:extLst>
              <a:ext uri="{FF2B5EF4-FFF2-40B4-BE49-F238E27FC236}">
                <a16:creationId xmlns:a16="http://schemas.microsoft.com/office/drawing/2014/main" id="{72D3DE65-992C-4D25-9CD1-033874806595}"/>
              </a:ext>
            </a:extLst>
          </p:cNvPr>
          <p:cNvSpPr>
            <a:spLocks noGrp="1"/>
          </p:cNvSpPr>
          <p:nvPr>
            <p:ph type="sldNum" sz="quarter" idx="12"/>
          </p:nvPr>
        </p:nvSpPr>
        <p:spPr/>
        <p:txBody>
          <a:bodyPr/>
          <a:lstStyle/>
          <a:p>
            <a:fld id="{38E47CA9-561A-426F-9498-138A7DCEDA50}" type="slidenum">
              <a:rPr lang="fr-FR" smtClean="0"/>
              <a:t>13</a:t>
            </a:fld>
            <a:endParaRPr lang="fr-FR" dirty="0"/>
          </a:p>
        </p:txBody>
      </p:sp>
    </p:spTree>
    <p:extLst>
      <p:ext uri="{BB962C8B-B14F-4D97-AF65-F5344CB8AC3E}">
        <p14:creationId xmlns:p14="http://schemas.microsoft.com/office/powerpoint/2010/main" val="22390901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e la date 6">
            <a:extLst>
              <a:ext uri="{FF2B5EF4-FFF2-40B4-BE49-F238E27FC236}">
                <a16:creationId xmlns:a16="http://schemas.microsoft.com/office/drawing/2014/main" id="{B0E6C8F6-E8C2-430A-8DBD-7D2FB017212A}"/>
              </a:ext>
            </a:extLst>
          </p:cNvPr>
          <p:cNvSpPr>
            <a:spLocks noGrp="1"/>
          </p:cNvSpPr>
          <p:nvPr>
            <p:ph type="dt" sz="half" idx="10"/>
          </p:nvPr>
        </p:nvSpPr>
        <p:spPr/>
        <p:txBody>
          <a:bodyPr/>
          <a:lstStyle/>
          <a:p>
            <a:r>
              <a:rPr lang="fr-FR">
                <a:latin typeface="+mn-lt"/>
              </a:rPr>
              <a:t>09/05/2022</a:t>
            </a:r>
            <a:endParaRPr lang="fr-FR" dirty="0">
              <a:latin typeface="+mn-lt"/>
            </a:endParaRPr>
          </a:p>
        </p:txBody>
      </p:sp>
      <p:sp>
        <p:nvSpPr>
          <p:cNvPr id="8" name="Espace réservé du pied de page 7">
            <a:extLst>
              <a:ext uri="{FF2B5EF4-FFF2-40B4-BE49-F238E27FC236}">
                <a16:creationId xmlns:a16="http://schemas.microsoft.com/office/drawing/2014/main" id="{BD8FFA76-5468-4BC2-AEBD-5A34E42B0EFA}"/>
              </a:ext>
            </a:extLst>
          </p:cNvPr>
          <p:cNvSpPr>
            <a:spLocks noGrp="1"/>
          </p:cNvSpPr>
          <p:nvPr>
            <p:ph type="ftr" sz="quarter" idx="11"/>
          </p:nvPr>
        </p:nvSpPr>
        <p:spPr/>
        <p:txBody>
          <a:bodyPr/>
          <a:lstStyle/>
          <a:p>
            <a:r>
              <a:rPr lang="en-US">
                <a:latin typeface="+mn-lt"/>
              </a:rPr>
              <a:t>Workshop : PHYSICS with PERLE at Orsay </a:t>
            </a:r>
            <a:endParaRPr lang="fr-FR" dirty="0">
              <a:latin typeface="+mn-lt"/>
            </a:endParaRPr>
          </a:p>
        </p:txBody>
      </p:sp>
      <p:sp>
        <p:nvSpPr>
          <p:cNvPr id="9" name="Espace réservé du numéro de diapositive 8">
            <a:extLst>
              <a:ext uri="{FF2B5EF4-FFF2-40B4-BE49-F238E27FC236}">
                <a16:creationId xmlns:a16="http://schemas.microsoft.com/office/drawing/2014/main" id="{004B6A82-3783-4873-8606-96B61CEBA2C5}"/>
              </a:ext>
            </a:extLst>
          </p:cNvPr>
          <p:cNvSpPr>
            <a:spLocks noGrp="1"/>
          </p:cNvSpPr>
          <p:nvPr>
            <p:ph type="sldNum" sz="quarter" idx="12"/>
          </p:nvPr>
        </p:nvSpPr>
        <p:spPr/>
        <p:txBody>
          <a:bodyPr/>
          <a:lstStyle/>
          <a:p>
            <a:fld id="{77E71596-5F9D-49C5-9701-16B3CA54319D}" type="slidenum">
              <a:rPr lang="fr-FR" smtClean="0">
                <a:latin typeface="+mn-lt"/>
              </a:rPr>
              <a:pPr/>
              <a:t>14</a:t>
            </a:fld>
            <a:endParaRPr lang="fr-FR" dirty="0">
              <a:latin typeface="+mn-lt"/>
            </a:endParaRPr>
          </a:p>
        </p:txBody>
      </p:sp>
      <p:pic>
        <p:nvPicPr>
          <p:cNvPr id="19" name="Image 18">
            <a:extLst>
              <a:ext uri="{FF2B5EF4-FFF2-40B4-BE49-F238E27FC236}">
                <a16:creationId xmlns:a16="http://schemas.microsoft.com/office/drawing/2014/main" id="{7FA68095-3850-4A08-820C-B59244F58E22}"/>
              </a:ext>
            </a:extLst>
          </p:cNvPr>
          <p:cNvPicPr>
            <a:picLocks noChangeAspect="1"/>
          </p:cNvPicPr>
          <p:nvPr/>
        </p:nvPicPr>
        <p:blipFill rotWithShape="1">
          <a:blip r:embed="rId2"/>
          <a:srcRect l="1883"/>
          <a:stretch/>
        </p:blipFill>
        <p:spPr>
          <a:xfrm>
            <a:off x="177" y="1680447"/>
            <a:ext cx="5208555" cy="2446088"/>
          </a:xfrm>
          <a:prstGeom prst="rect">
            <a:avLst/>
          </a:prstGeom>
        </p:spPr>
      </p:pic>
      <p:pic>
        <p:nvPicPr>
          <p:cNvPr id="20" name="Image 19">
            <a:extLst>
              <a:ext uri="{FF2B5EF4-FFF2-40B4-BE49-F238E27FC236}">
                <a16:creationId xmlns:a16="http://schemas.microsoft.com/office/drawing/2014/main" id="{DF787FE2-4790-451F-BE98-9BFBAC1D3FAA}"/>
              </a:ext>
            </a:extLst>
          </p:cNvPr>
          <p:cNvPicPr>
            <a:picLocks noChangeAspect="1"/>
          </p:cNvPicPr>
          <p:nvPr/>
        </p:nvPicPr>
        <p:blipFill rotWithShape="1">
          <a:blip r:embed="rId3"/>
          <a:srcRect l="9895" t="19653" r="10563"/>
          <a:stretch/>
        </p:blipFill>
        <p:spPr>
          <a:xfrm>
            <a:off x="5386387" y="1680446"/>
            <a:ext cx="5219465" cy="2429384"/>
          </a:xfrm>
          <a:prstGeom prst="rect">
            <a:avLst/>
          </a:prstGeom>
        </p:spPr>
      </p:pic>
      <p:cxnSp>
        <p:nvCxnSpPr>
          <p:cNvPr id="21" name="Connecteur droit 20">
            <a:extLst>
              <a:ext uri="{FF2B5EF4-FFF2-40B4-BE49-F238E27FC236}">
                <a16:creationId xmlns:a16="http://schemas.microsoft.com/office/drawing/2014/main" id="{3493A3E5-F4A4-4DBD-8FFC-356D0BB708F9}"/>
              </a:ext>
            </a:extLst>
          </p:cNvPr>
          <p:cNvCxnSpPr>
            <a:cxnSpLocks/>
          </p:cNvCxnSpPr>
          <p:nvPr/>
        </p:nvCxnSpPr>
        <p:spPr>
          <a:xfrm>
            <a:off x="5286161" y="1547242"/>
            <a:ext cx="0" cy="2744677"/>
          </a:xfrm>
          <a:prstGeom prst="line">
            <a:avLst/>
          </a:prstGeom>
          <a:noFill/>
          <a:ln w="76200" cap="flat" cmpd="sng" algn="ctr">
            <a:solidFill>
              <a:srgbClr val="FF0000"/>
            </a:solidFill>
            <a:prstDash val="solid"/>
            <a:miter lim="800000"/>
          </a:ln>
          <a:effectLst/>
        </p:spPr>
      </p:cxnSp>
      <p:sp>
        <p:nvSpPr>
          <p:cNvPr id="22" name="ZoneTexte 21">
            <a:extLst>
              <a:ext uri="{FF2B5EF4-FFF2-40B4-BE49-F238E27FC236}">
                <a16:creationId xmlns:a16="http://schemas.microsoft.com/office/drawing/2014/main" id="{4871A652-C5A2-4C54-A077-328E5FD66290}"/>
              </a:ext>
            </a:extLst>
          </p:cNvPr>
          <p:cNvSpPr txBox="1"/>
          <p:nvPr/>
        </p:nvSpPr>
        <p:spPr>
          <a:xfrm>
            <a:off x="921891" y="1113796"/>
            <a:ext cx="7152535" cy="461665"/>
          </a:xfrm>
          <a:prstGeom prst="rect">
            <a:avLst/>
          </a:prstGeom>
          <a:noFill/>
        </p:spPr>
        <p:txBody>
          <a:bodyPr wrap="none" rtlCol="0">
            <a:spAutoFit/>
          </a:bodyPr>
          <a:lstStyle/>
          <a:p>
            <a:pPr defTabSz="914372"/>
            <a:r>
              <a:rPr lang="fr-FR" sz="2400" b="1" dirty="0">
                <a:solidFill>
                  <a:prstClr val="black"/>
                </a:solidFill>
              </a:rPr>
              <a:t>DC GUN in the IGLOO AREA  – March/</a:t>
            </a:r>
            <a:r>
              <a:rPr lang="fr-FR" sz="2400" b="1" dirty="0" err="1">
                <a:solidFill>
                  <a:prstClr val="black"/>
                </a:solidFill>
              </a:rPr>
              <a:t>april</a:t>
            </a:r>
            <a:r>
              <a:rPr lang="fr-FR" sz="2400" b="1" dirty="0">
                <a:solidFill>
                  <a:prstClr val="black"/>
                </a:solidFill>
              </a:rPr>
              <a:t> 2022</a:t>
            </a:r>
          </a:p>
        </p:txBody>
      </p:sp>
      <p:sp>
        <p:nvSpPr>
          <p:cNvPr id="24" name="Titre 1">
            <a:extLst>
              <a:ext uri="{FF2B5EF4-FFF2-40B4-BE49-F238E27FC236}">
                <a16:creationId xmlns:a16="http://schemas.microsoft.com/office/drawing/2014/main" id="{0625CE9F-A36D-438F-9D1C-09B01942D265}"/>
              </a:ext>
            </a:extLst>
          </p:cNvPr>
          <p:cNvSpPr>
            <a:spLocks noGrp="1"/>
          </p:cNvSpPr>
          <p:nvPr>
            <p:ph type="title"/>
          </p:nvPr>
        </p:nvSpPr>
        <p:spPr>
          <a:xfrm>
            <a:off x="0" y="164065"/>
            <a:ext cx="10772422" cy="432034"/>
          </a:xfrm>
        </p:spPr>
        <p:txBody>
          <a:bodyPr>
            <a:noAutofit/>
          </a:bodyPr>
          <a:lstStyle/>
          <a:p>
            <a:pPr algn="ctr"/>
            <a:r>
              <a:rPr lang="fr-FR" sz="2474" dirty="0" err="1">
                <a:solidFill>
                  <a:schemeClr val="accent1">
                    <a:lumMod val="50000"/>
                  </a:schemeClr>
                </a:solidFill>
                <a:latin typeface="+mn-lt"/>
              </a:rPr>
              <a:t>Daresbury</a:t>
            </a:r>
            <a:r>
              <a:rPr lang="fr-FR" sz="2474" dirty="0">
                <a:solidFill>
                  <a:schemeClr val="accent1">
                    <a:lumMod val="50000"/>
                  </a:schemeClr>
                </a:solidFill>
                <a:latin typeface="+mn-lt"/>
              </a:rPr>
              <a:t> DC-Gun for PERLE in the IGLOO Area : </a:t>
            </a:r>
            <a:r>
              <a:rPr lang="fr-FR" sz="2474" dirty="0" err="1">
                <a:solidFill>
                  <a:schemeClr val="accent1">
                    <a:lumMod val="50000"/>
                  </a:schemeClr>
                </a:solidFill>
                <a:latin typeface="+mn-lt"/>
              </a:rPr>
              <a:t>work</a:t>
            </a:r>
            <a:r>
              <a:rPr lang="fr-FR" sz="2474" dirty="0">
                <a:solidFill>
                  <a:schemeClr val="accent1">
                    <a:lumMod val="50000"/>
                  </a:schemeClr>
                </a:solidFill>
                <a:latin typeface="+mn-lt"/>
              </a:rPr>
              <a:t> </a:t>
            </a:r>
            <a:r>
              <a:rPr lang="fr-FR" sz="2474" dirty="0" err="1">
                <a:solidFill>
                  <a:schemeClr val="accent1">
                    <a:lumMod val="50000"/>
                  </a:schemeClr>
                </a:solidFill>
                <a:latin typeface="+mn-lt"/>
              </a:rPr>
              <a:t>started</a:t>
            </a:r>
            <a:r>
              <a:rPr lang="fr-FR" sz="2474" dirty="0">
                <a:solidFill>
                  <a:schemeClr val="accent1">
                    <a:lumMod val="50000"/>
                  </a:schemeClr>
                </a:solidFill>
                <a:latin typeface="+mn-lt"/>
              </a:rPr>
              <a:t> !</a:t>
            </a:r>
          </a:p>
        </p:txBody>
      </p:sp>
      <p:pic>
        <p:nvPicPr>
          <p:cNvPr id="10" name="Image 9">
            <a:extLst>
              <a:ext uri="{FF2B5EF4-FFF2-40B4-BE49-F238E27FC236}">
                <a16:creationId xmlns:a16="http://schemas.microsoft.com/office/drawing/2014/main" id="{76791D4C-F8FF-4E16-9B7D-019BAC297C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52209" y="1013239"/>
            <a:ext cx="892556" cy="587458"/>
          </a:xfrm>
          <a:prstGeom prst="rect">
            <a:avLst/>
          </a:prstGeom>
        </p:spPr>
      </p:pic>
      <p:pic>
        <p:nvPicPr>
          <p:cNvPr id="11" name="Image 10">
            <a:extLst>
              <a:ext uri="{FF2B5EF4-FFF2-40B4-BE49-F238E27FC236}">
                <a16:creationId xmlns:a16="http://schemas.microsoft.com/office/drawing/2014/main" id="{D7FB578C-BE80-4FC9-BA9A-7C7F24428E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46233" y="1085592"/>
            <a:ext cx="648833" cy="489869"/>
          </a:xfrm>
          <a:prstGeom prst="rect">
            <a:avLst/>
          </a:prstGeom>
        </p:spPr>
      </p:pic>
      <p:pic>
        <p:nvPicPr>
          <p:cNvPr id="12" name="image16.png">
            <a:extLst>
              <a:ext uri="{FF2B5EF4-FFF2-40B4-BE49-F238E27FC236}">
                <a16:creationId xmlns:a16="http://schemas.microsoft.com/office/drawing/2014/main" id="{D47358F1-3B86-4517-82FB-B9BE5A1A6A6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28788" y="767313"/>
            <a:ext cx="1175667" cy="307483"/>
          </a:xfrm>
          <a:prstGeom prst="rect">
            <a:avLst/>
          </a:prstGeom>
          <a:ln w="12700">
            <a:miter lim="400000"/>
          </a:ln>
        </p:spPr>
      </p:pic>
    </p:spTree>
    <p:extLst>
      <p:ext uri="{BB962C8B-B14F-4D97-AF65-F5344CB8AC3E}">
        <p14:creationId xmlns:p14="http://schemas.microsoft.com/office/powerpoint/2010/main" val="3693053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e la date 6">
            <a:extLst>
              <a:ext uri="{FF2B5EF4-FFF2-40B4-BE49-F238E27FC236}">
                <a16:creationId xmlns:a16="http://schemas.microsoft.com/office/drawing/2014/main" id="{77447C45-3E6E-4B48-AC50-CB2F8DE1F0A6}"/>
              </a:ext>
            </a:extLst>
          </p:cNvPr>
          <p:cNvSpPr>
            <a:spLocks noGrp="1"/>
          </p:cNvSpPr>
          <p:nvPr>
            <p:ph type="dt" sz="half" idx="10"/>
          </p:nvPr>
        </p:nvSpPr>
        <p:spPr>
          <a:xfrm>
            <a:off x="201812" y="5714820"/>
            <a:ext cx="2431388" cy="322263"/>
          </a:xfrm>
        </p:spPr>
        <p:txBody>
          <a:bodyPr/>
          <a:lstStyle/>
          <a:p>
            <a:r>
              <a:rPr lang="fr-FR">
                <a:latin typeface="+mn-lt"/>
              </a:rPr>
              <a:t>09/05/2022</a:t>
            </a:r>
            <a:endParaRPr lang="en-US" dirty="0">
              <a:latin typeface="+mn-lt"/>
            </a:endParaRPr>
          </a:p>
        </p:txBody>
      </p:sp>
      <p:sp>
        <p:nvSpPr>
          <p:cNvPr id="8" name="Espace réservé du pied de page 7">
            <a:extLst>
              <a:ext uri="{FF2B5EF4-FFF2-40B4-BE49-F238E27FC236}">
                <a16:creationId xmlns:a16="http://schemas.microsoft.com/office/drawing/2014/main" id="{D1353ECE-A572-4ECA-BEAD-641C224B8D41}"/>
              </a:ext>
            </a:extLst>
          </p:cNvPr>
          <p:cNvSpPr>
            <a:spLocks noGrp="1"/>
          </p:cNvSpPr>
          <p:nvPr>
            <p:ph type="ftr" sz="quarter" idx="11"/>
          </p:nvPr>
        </p:nvSpPr>
        <p:spPr>
          <a:xfrm>
            <a:off x="2938116" y="5714820"/>
            <a:ext cx="4936812" cy="322263"/>
          </a:xfrm>
        </p:spPr>
        <p:txBody>
          <a:bodyPr/>
          <a:lstStyle/>
          <a:p>
            <a:r>
              <a:rPr lang="en-US">
                <a:latin typeface="+mn-lt"/>
              </a:rPr>
              <a:t>Workshop : PHYSICS with PERLE at Orsay </a:t>
            </a:r>
            <a:endParaRPr lang="en-US" dirty="0">
              <a:latin typeface="+mn-lt"/>
            </a:endParaRPr>
          </a:p>
        </p:txBody>
      </p:sp>
      <p:sp>
        <p:nvSpPr>
          <p:cNvPr id="9" name="Espace réservé du numéro de diapositive 8">
            <a:extLst>
              <a:ext uri="{FF2B5EF4-FFF2-40B4-BE49-F238E27FC236}">
                <a16:creationId xmlns:a16="http://schemas.microsoft.com/office/drawing/2014/main" id="{C351FDB1-B734-4F1D-8741-65B4CC885D41}"/>
              </a:ext>
            </a:extLst>
          </p:cNvPr>
          <p:cNvSpPr>
            <a:spLocks noGrp="1"/>
          </p:cNvSpPr>
          <p:nvPr>
            <p:ph type="sldNum" sz="quarter" idx="12"/>
          </p:nvPr>
        </p:nvSpPr>
        <p:spPr>
          <a:xfrm>
            <a:off x="8159407" y="5714820"/>
            <a:ext cx="2442447" cy="322263"/>
          </a:xfrm>
        </p:spPr>
        <p:txBody>
          <a:bodyPr/>
          <a:lstStyle/>
          <a:p>
            <a:fld id="{77E71596-5F9D-49C5-9701-16B3CA54319D}" type="slidenum">
              <a:rPr lang="en-US" smtClean="0">
                <a:latin typeface="+mn-lt"/>
              </a:rPr>
              <a:pPr/>
              <a:t>15</a:t>
            </a:fld>
            <a:endParaRPr lang="en-US" dirty="0">
              <a:latin typeface="+mn-lt"/>
            </a:endParaRPr>
          </a:p>
        </p:txBody>
      </p:sp>
      <p:sp>
        <p:nvSpPr>
          <p:cNvPr id="15" name="Rectangle 14">
            <a:extLst>
              <a:ext uri="{FF2B5EF4-FFF2-40B4-BE49-F238E27FC236}">
                <a16:creationId xmlns:a16="http://schemas.microsoft.com/office/drawing/2014/main" id="{50B8F6DD-BD06-9B70-BB8D-0B2DB4266B73}"/>
              </a:ext>
            </a:extLst>
          </p:cNvPr>
          <p:cNvSpPr/>
          <p:nvPr/>
        </p:nvSpPr>
        <p:spPr>
          <a:xfrm>
            <a:off x="329866" y="1174533"/>
            <a:ext cx="10271988" cy="4619854"/>
          </a:xfrm>
          <a:prstGeom prst="rect">
            <a:avLst/>
          </a:prstGeom>
        </p:spPr>
        <p:txBody>
          <a:bodyPr wrap="square">
            <a:spAutoFit/>
          </a:bodyPr>
          <a:lstStyle/>
          <a:p>
            <a:pPr marL="285750" indent="-285750" algn="just">
              <a:buFont typeface="Arial" panose="020B0604020202020204" pitchFamily="34" charset="0"/>
              <a:buChar char="•"/>
            </a:pPr>
            <a:r>
              <a:rPr lang="en-AU" sz="1800" b="1" dirty="0">
                <a:latin typeface="+mn-lt"/>
                <a:sym typeface="Wingdings" pitchFamily="2" charset="2"/>
              </a:rPr>
              <a:t>DESTIN (</a:t>
            </a:r>
            <a:r>
              <a:rPr lang="en-AU" sz="1800" b="1" dirty="0" err="1">
                <a:latin typeface="+mn-lt"/>
                <a:sym typeface="Wingdings" pitchFamily="2" charset="2"/>
              </a:rPr>
              <a:t>DEep</a:t>
            </a:r>
            <a:r>
              <a:rPr lang="en-AU" sz="1800" b="1" dirty="0">
                <a:latin typeface="+mn-lt"/>
                <a:sym typeface="Wingdings" pitchFamily="2" charset="2"/>
              </a:rPr>
              <a:t> </a:t>
            </a:r>
            <a:r>
              <a:rPr lang="en-AU" sz="1800" b="1" dirty="0" err="1">
                <a:latin typeface="+mn-lt"/>
                <a:sym typeface="Wingdings" pitchFamily="2" charset="2"/>
              </a:rPr>
              <a:t>STructure</a:t>
            </a:r>
            <a:r>
              <a:rPr lang="en-AU" sz="1800" b="1" dirty="0">
                <a:latin typeface="+mn-lt"/>
                <a:sym typeface="Wingdings" pitchFamily="2" charset="2"/>
              </a:rPr>
              <a:t> Investigation of exotic Nuclei) </a:t>
            </a:r>
            <a:r>
              <a:rPr lang="en-AU" sz="1800" b="1" dirty="0" err="1">
                <a:latin typeface="+mn-lt"/>
                <a:sym typeface="Wingdings" pitchFamily="2" charset="2"/>
              </a:rPr>
              <a:t>PERLE@Orsay</a:t>
            </a:r>
            <a:endParaRPr lang="en-AU" sz="1800" b="1" dirty="0">
              <a:latin typeface="+mn-lt"/>
              <a:sym typeface="Wingdings" pitchFamily="2" charset="2"/>
            </a:endParaRPr>
          </a:p>
          <a:p>
            <a:pPr lvl="1" algn="just"/>
            <a:r>
              <a:rPr lang="en-AU" sz="1800" i="1" u="sng" dirty="0">
                <a:latin typeface="+mn-lt"/>
                <a:ea typeface="Calibri" panose="020F0502020204030204" pitchFamily="34" charset="0"/>
                <a:cs typeface="Times New Roman" panose="02020603050405020304" pitchFamily="18" charset="0"/>
              </a:rPr>
              <a:t>Starts to be structured in Orsay </a:t>
            </a:r>
            <a:r>
              <a:rPr lang="en-AU" sz="1800" i="1" dirty="0">
                <a:latin typeface="+mn-lt"/>
                <a:ea typeface="Calibri" panose="020F0502020204030204" pitchFamily="34" charset="0"/>
                <a:cs typeface="Times New Roman" panose="02020603050405020304" pitchFamily="18" charset="0"/>
              </a:rPr>
              <a:t>and involving national and international communities. Coupled to the future of GANIL reflexions. A</a:t>
            </a:r>
            <a:r>
              <a:rPr lang="en-AU" sz="1800" i="1" dirty="0">
                <a:latin typeface="+mn-lt"/>
              </a:rPr>
              <a:t> priority for Nuclear Physics Perspectives at national level. </a:t>
            </a:r>
          </a:p>
          <a:p>
            <a:pPr lvl="1" algn="just"/>
            <a:endParaRPr lang="en-AU" sz="1800" i="1" dirty="0">
              <a:latin typeface="+mn-lt"/>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r>
              <a:rPr lang="en-AU" sz="1800" b="1" dirty="0">
                <a:latin typeface="+mn-lt"/>
                <a:sym typeface="Wingdings" pitchFamily="2" charset="2"/>
              </a:rPr>
              <a:t>Photonics with Inverse Compton Scattering (ICS)</a:t>
            </a:r>
          </a:p>
          <a:p>
            <a:pPr lvl="1" algn="just"/>
            <a:r>
              <a:rPr lang="en-AU" sz="1800" i="1" u="sng" dirty="0">
                <a:latin typeface="+mn-lt"/>
                <a:ea typeface="Calibri" panose="020F0502020204030204" pitchFamily="34" charset="0"/>
                <a:cs typeface="Times New Roman" panose="02020603050405020304" pitchFamily="18" charset="0"/>
              </a:rPr>
              <a:t>Important community working in Orsay </a:t>
            </a:r>
            <a:r>
              <a:rPr lang="en-AU" sz="1800" i="1" dirty="0">
                <a:latin typeface="+mn-lt"/>
                <a:ea typeface="Calibri" panose="020F0502020204030204" pitchFamily="34" charset="0"/>
                <a:cs typeface="Times New Roman" panose="02020603050405020304" pitchFamily="18" charset="0"/>
              </a:rPr>
              <a:t>with large experience in past (Japan, USA) and present ICS experiments (</a:t>
            </a:r>
            <a:r>
              <a:rPr lang="en-AU" sz="1800" i="1" dirty="0" err="1">
                <a:latin typeface="+mn-lt"/>
                <a:ea typeface="Calibri" panose="020F0502020204030204" pitchFamily="34" charset="0"/>
                <a:cs typeface="Times New Roman" panose="02020603050405020304" pitchFamily="18" charset="0"/>
              </a:rPr>
              <a:t>ThomX</a:t>
            </a:r>
            <a:r>
              <a:rPr lang="en-AU" sz="1800" i="1" dirty="0">
                <a:latin typeface="+mn-lt"/>
                <a:ea typeface="Calibri" panose="020F0502020204030204" pitchFamily="34" charset="0"/>
                <a:cs typeface="Times New Roman" panose="02020603050405020304" pitchFamily="18" charset="0"/>
              </a:rPr>
              <a:t>) and in innovative R&amp;D.</a:t>
            </a:r>
          </a:p>
          <a:p>
            <a:pPr lvl="1" algn="just"/>
            <a:endParaRPr lang="en-AU" sz="1800" i="1" dirty="0">
              <a:latin typeface="+mn-lt"/>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r>
              <a:rPr lang="en-AU" sz="1800" b="1" dirty="0">
                <a:latin typeface="+mn-lt"/>
                <a:sym typeface="Wingdings" pitchFamily="2" charset="2"/>
              </a:rPr>
              <a:t>ep Physics. </a:t>
            </a:r>
          </a:p>
          <a:p>
            <a:pPr lvl="1" algn="just"/>
            <a:r>
              <a:rPr lang="en-AU" sz="1800" i="1" dirty="0">
                <a:latin typeface="+mn-lt"/>
                <a:ea typeface="Calibri" panose="020F0502020204030204" pitchFamily="34" charset="0"/>
                <a:cs typeface="Times New Roman" panose="02020603050405020304" pitchFamily="18" charset="0"/>
              </a:rPr>
              <a:t>Important international community with large interest in proton radius, electroweak measurements, dark photons…</a:t>
            </a:r>
          </a:p>
          <a:p>
            <a:pPr lvl="1" algn="just"/>
            <a:endParaRPr lang="en-AU" sz="1800" i="1" dirty="0">
              <a:latin typeface="+mn-lt"/>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r>
              <a:rPr lang="en-AU" sz="1800" b="1" dirty="0">
                <a:latin typeface="+mn-lt"/>
                <a:sym typeface="Wingdings" pitchFamily="2" charset="2"/>
              </a:rPr>
              <a:t>Applications</a:t>
            </a:r>
          </a:p>
          <a:p>
            <a:pPr marL="285750" indent="-285750" algn="just">
              <a:buFont typeface="Arial" panose="020B0604020202020204" pitchFamily="34" charset="0"/>
              <a:buChar char="•"/>
            </a:pPr>
            <a:endParaRPr lang="en-AU" sz="1800" b="1" dirty="0">
              <a:latin typeface="+mn-lt"/>
              <a:sym typeface="Wingdings" pitchFamily="2" charset="2"/>
            </a:endParaRPr>
          </a:p>
          <a:p>
            <a:pPr marL="285750" indent="-285750" algn="just">
              <a:buFont typeface="Arial" panose="020B0604020202020204" pitchFamily="34" charset="0"/>
              <a:buChar char="•"/>
            </a:pPr>
            <a:r>
              <a:rPr lang="en-AU" sz="1800" b="1" dirty="0">
                <a:latin typeface="+mn-lt"/>
                <a:sym typeface="Wingdings" pitchFamily="2" charset="2"/>
              </a:rPr>
              <a:t>Accelerator R&amp;D</a:t>
            </a:r>
          </a:p>
          <a:p>
            <a:pPr lvl="1" algn="just">
              <a:lnSpc>
                <a:spcPct val="150000"/>
              </a:lnSpc>
            </a:pPr>
            <a:endParaRPr lang="en-AU" sz="1800" i="1" dirty="0">
              <a:latin typeface="+mn-lt"/>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DCF6D740-B30C-E444-A534-FDE323DD5492}"/>
              </a:ext>
            </a:extLst>
          </p:cNvPr>
          <p:cNvSpPr/>
          <p:nvPr/>
        </p:nvSpPr>
        <p:spPr>
          <a:xfrm>
            <a:off x="3097809" y="4280815"/>
            <a:ext cx="7504045" cy="1208279"/>
          </a:xfrm>
          <a:prstGeom prst="rect">
            <a:avLst/>
          </a:prstGeom>
          <a:ln w="38100">
            <a:solidFill>
              <a:srgbClr val="00B0F0"/>
            </a:solidFill>
          </a:ln>
        </p:spPr>
        <p:txBody>
          <a:bodyPr wrap="square">
            <a:spAutoFit/>
          </a:bodyPr>
          <a:lstStyle/>
          <a:p>
            <a:pPr algn="just">
              <a:lnSpc>
                <a:spcPct val="115000"/>
              </a:lnSpc>
              <a:spcAft>
                <a:spcPts val="0"/>
              </a:spcAft>
            </a:pPr>
            <a:r>
              <a:rPr lang="en-US" sz="1600" i="1" dirty="0">
                <a:latin typeface="+mn-lt"/>
                <a:ea typeface="Calibri" panose="020F0502020204030204" pitchFamily="34" charset="0"/>
                <a:cs typeface="Times New Roman" panose="02020603050405020304" pitchFamily="18" charset="0"/>
              </a:rPr>
              <a:t>a) the scientific motivation for this to be interesting and competitive in 5-10 years, and </a:t>
            </a:r>
            <a:endParaRPr lang="fr-FR" sz="1600" i="1" dirty="0">
              <a:latin typeface="+mn-lt"/>
              <a:ea typeface="Calibri" panose="020F0502020204030204" pitchFamily="34" charset="0"/>
              <a:cs typeface="Times New Roman" panose="02020603050405020304" pitchFamily="18" charset="0"/>
            </a:endParaRPr>
          </a:p>
          <a:p>
            <a:pPr algn="just">
              <a:lnSpc>
                <a:spcPct val="115000"/>
              </a:lnSpc>
              <a:spcAft>
                <a:spcPts val="0"/>
              </a:spcAft>
            </a:pPr>
            <a:r>
              <a:rPr lang="en-US" sz="1600" i="1" dirty="0">
                <a:latin typeface="+mn-lt"/>
                <a:ea typeface="Calibri" panose="020F0502020204030204" pitchFamily="34" charset="0"/>
                <a:cs typeface="Times New Roman" panose="02020603050405020304" pitchFamily="18" charset="0"/>
              </a:rPr>
              <a:t>b) </a:t>
            </a:r>
            <a:r>
              <a:rPr lang="en-US" sz="1600" b="1" i="1" dirty="0">
                <a:solidFill>
                  <a:srgbClr val="FF0000"/>
                </a:solidFill>
                <a:latin typeface="+mn-lt"/>
                <a:ea typeface="Calibri" panose="020F0502020204030204" pitchFamily="34" charset="0"/>
                <a:cs typeface="Times New Roman" panose="02020603050405020304" pitchFamily="18" charset="0"/>
              </a:rPr>
              <a:t>the instrumental consequences on PERLE footprint, including apparatus sketches in interaction region and nearby. The operation demands (Required beam parameters, the duration of an experiment, other particular experimental requirements…).</a:t>
            </a:r>
            <a:endParaRPr lang="fr-FR" sz="1600" b="1" i="1" dirty="0">
              <a:solidFill>
                <a:srgbClr val="FF0000"/>
              </a:solidFill>
              <a:latin typeface="+mn-lt"/>
              <a:ea typeface="Calibri" panose="020F0502020204030204" pitchFamily="34" charset="0"/>
              <a:cs typeface="Times New Roman" panose="02020603050405020304" pitchFamily="18" charset="0"/>
            </a:endParaRPr>
          </a:p>
        </p:txBody>
      </p:sp>
      <p:sp>
        <p:nvSpPr>
          <p:cNvPr id="17" name="ZoneTexte 16">
            <a:extLst>
              <a:ext uri="{FF2B5EF4-FFF2-40B4-BE49-F238E27FC236}">
                <a16:creationId xmlns:a16="http://schemas.microsoft.com/office/drawing/2014/main" id="{7D5DB96E-F4CD-F20C-5BA1-FC39C831A1ED}"/>
              </a:ext>
            </a:extLst>
          </p:cNvPr>
          <p:cNvSpPr txBox="1"/>
          <p:nvPr/>
        </p:nvSpPr>
        <p:spPr>
          <a:xfrm>
            <a:off x="6970563" y="742485"/>
            <a:ext cx="3544688" cy="400110"/>
          </a:xfrm>
          <a:prstGeom prst="rect">
            <a:avLst/>
          </a:prstGeom>
          <a:noFill/>
        </p:spPr>
        <p:txBody>
          <a:bodyPr wrap="none" rtlCol="0">
            <a:spAutoFit/>
          </a:bodyPr>
          <a:lstStyle/>
          <a:p>
            <a:r>
              <a:rPr lang="fr-FR" b="1" dirty="0">
                <a:solidFill>
                  <a:srgbClr val="F39200"/>
                </a:solidFill>
                <a:latin typeface="+mn-lt"/>
              </a:rPr>
              <a:t>Workshop the 9th May at 15:00</a:t>
            </a:r>
          </a:p>
        </p:txBody>
      </p:sp>
      <p:sp>
        <p:nvSpPr>
          <p:cNvPr id="18" name="Titre 1">
            <a:extLst>
              <a:ext uri="{FF2B5EF4-FFF2-40B4-BE49-F238E27FC236}">
                <a16:creationId xmlns:a16="http://schemas.microsoft.com/office/drawing/2014/main" id="{4A10FA6A-AFE4-9EB7-C05F-F6B245C6224A}"/>
              </a:ext>
            </a:extLst>
          </p:cNvPr>
          <p:cNvSpPr txBox="1">
            <a:spLocks/>
          </p:cNvSpPr>
          <p:nvPr/>
        </p:nvSpPr>
        <p:spPr>
          <a:xfrm>
            <a:off x="1065907" y="166421"/>
            <a:ext cx="7416823" cy="4320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rgbClr val="00294B"/>
                </a:solidFill>
                <a:latin typeface="+mj-lt"/>
                <a:ea typeface="+mj-ea"/>
                <a:cs typeface="+mj-cs"/>
              </a:defRPr>
            </a:lvl1pPr>
          </a:lstStyle>
          <a:p>
            <a:pPr fontAlgn="auto">
              <a:spcAft>
                <a:spcPts val="0"/>
              </a:spcAft>
            </a:pPr>
            <a:r>
              <a:rPr lang="en-GB" dirty="0">
                <a:solidFill>
                  <a:schemeClr val="accent5">
                    <a:lumMod val="75000"/>
                  </a:schemeClr>
                </a:solidFill>
                <a:latin typeface="+mn-lt"/>
              </a:rPr>
              <a:t>The workshop “Physics with PERLE” </a:t>
            </a:r>
          </a:p>
        </p:txBody>
      </p:sp>
    </p:spTree>
    <p:extLst>
      <p:ext uri="{BB962C8B-B14F-4D97-AF65-F5344CB8AC3E}">
        <p14:creationId xmlns:p14="http://schemas.microsoft.com/office/powerpoint/2010/main" val="9416860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0E2B8D-F2B6-41BC-9B6F-43941C5E9B10}"/>
              </a:ext>
            </a:extLst>
          </p:cNvPr>
          <p:cNvSpPr>
            <a:spLocks noGrp="1"/>
          </p:cNvSpPr>
          <p:nvPr>
            <p:ph type="title"/>
          </p:nvPr>
        </p:nvSpPr>
        <p:spPr/>
        <p:txBody>
          <a:bodyPr/>
          <a:lstStyle/>
          <a:p>
            <a:r>
              <a:rPr lang="fr-FR" dirty="0"/>
              <a:t>Program of the workshop</a:t>
            </a:r>
          </a:p>
        </p:txBody>
      </p:sp>
      <p:sp>
        <p:nvSpPr>
          <p:cNvPr id="7" name="Espace réservé de la date 6">
            <a:extLst>
              <a:ext uri="{FF2B5EF4-FFF2-40B4-BE49-F238E27FC236}">
                <a16:creationId xmlns:a16="http://schemas.microsoft.com/office/drawing/2014/main" id="{1E51EE89-3A1E-4259-8C03-5DC81327CCD0}"/>
              </a:ext>
            </a:extLst>
          </p:cNvPr>
          <p:cNvSpPr>
            <a:spLocks noGrp="1"/>
          </p:cNvSpPr>
          <p:nvPr>
            <p:ph type="dt" sz="half" idx="10"/>
          </p:nvPr>
        </p:nvSpPr>
        <p:spPr/>
        <p:txBody>
          <a:bodyPr/>
          <a:lstStyle/>
          <a:p>
            <a:r>
              <a:rPr lang="fr-FR"/>
              <a:t>09/05/2022</a:t>
            </a:r>
            <a:endParaRPr lang="fr-FR" dirty="0"/>
          </a:p>
        </p:txBody>
      </p:sp>
      <p:sp>
        <p:nvSpPr>
          <p:cNvPr id="8" name="Espace réservé du pied de page 7">
            <a:extLst>
              <a:ext uri="{FF2B5EF4-FFF2-40B4-BE49-F238E27FC236}">
                <a16:creationId xmlns:a16="http://schemas.microsoft.com/office/drawing/2014/main" id="{C0C67109-4913-4C30-AC5F-3D975D889E4B}"/>
              </a:ext>
            </a:extLst>
          </p:cNvPr>
          <p:cNvSpPr>
            <a:spLocks noGrp="1"/>
          </p:cNvSpPr>
          <p:nvPr>
            <p:ph type="ftr" sz="quarter" idx="11"/>
          </p:nvPr>
        </p:nvSpPr>
        <p:spPr/>
        <p:txBody>
          <a:bodyPr/>
          <a:lstStyle/>
          <a:p>
            <a:r>
              <a:rPr lang="en-US"/>
              <a:t>Workshop : PHYSICS with PERLE at Orsay </a:t>
            </a:r>
            <a:endParaRPr lang="fr-FR" dirty="0"/>
          </a:p>
        </p:txBody>
      </p:sp>
      <p:sp>
        <p:nvSpPr>
          <p:cNvPr id="9" name="Espace réservé du numéro de diapositive 8">
            <a:extLst>
              <a:ext uri="{FF2B5EF4-FFF2-40B4-BE49-F238E27FC236}">
                <a16:creationId xmlns:a16="http://schemas.microsoft.com/office/drawing/2014/main" id="{B26A0E9A-C301-4EEB-8AC9-EC6389494E92}"/>
              </a:ext>
            </a:extLst>
          </p:cNvPr>
          <p:cNvSpPr>
            <a:spLocks noGrp="1"/>
          </p:cNvSpPr>
          <p:nvPr>
            <p:ph type="sldNum" sz="quarter" idx="12"/>
          </p:nvPr>
        </p:nvSpPr>
        <p:spPr/>
        <p:txBody>
          <a:bodyPr/>
          <a:lstStyle/>
          <a:p>
            <a:fld id="{77E71596-5F9D-49C5-9701-16B3CA54319D}" type="slidenum">
              <a:rPr lang="fr-FR" smtClean="0"/>
              <a:pPr/>
              <a:t>16</a:t>
            </a:fld>
            <a:endParaRPr lang="fr-FR" dirty="0"/>
          </a:p>
        </p:txBody>
      </p:sp>
      <p:sp>
        <p:nvSpPr>
          <p:cNvPr id="10" name="Rectangle 9">
            <a:extLst>
              <a:ext uri="{FF2B5EF4-FFF2-40B4-BE49-F238E27FC236}">
                <a16:creationId xmlns:a16="http://schemas.microsoft.com/office/drawing/2014/main" id="{BC436F10-2C7F-4639-A3AD-B6F9E202347E}"/>
              </a:ext>
            </a:extLst>
          </p:cNvPr>
          <p:cNvSpPr/>
          <p:nvPr/>
        </p:nvSpPr>
        <p:spPr>
          <a:xfrm>
            <a:off x="129803" y="975030"/>
            <a:ext cx="10642972" cy="4029565"/>
          </a:xfrm>
          <a:prstGeom prst="rect">
            <a:avLst/>
          </a:prstGeom>
        </p:spPr>
        <p:txBody>
          <a:bodyPr wrap="square">
            <a:spAutoFit/>
          </a:bodyPr>
          <a:lstStyle/>
          <a:p>
            <a:pPr marL="342900" lvl="0" indent="-342900">
              <a:lnSpc>
                <a:spcPct val="107000"/>
              </a:lnSpc>
              <a:spcAft>
                <a:spcPts val="0"/>
              </a:spcAft>
              <a:buFont typeface="Symbol" panose="05050102010706020507" pitchFamily="18" charset="2"/>
              <a:buChar char=""/>
            </a:pPr>
            <a:r>
              <a:rPr lang="en-US" dirty="0">
                <a:solidFill>
                  <a:srgbClr val="FF0000"/>
                </a:solidFill>
                <a:latin typeface="Calibri" panose="020F0502020204030204" pitchFamily="34" charset="0"/>
                <a:ea typeface="Times New Roman" panose="02020603050405020304" pitchFamily="18" charset="0"/>
                <a:cs typeface="Calibri" panose="020F0502020204030204" pitchFamily="34" charset="0"/>
              </a:rPr>
              <a:t>INTODUCTION. PERLE Project. Motivation of the Workshop    </a:t>
            </a:r>
            <a:r>
              <a:rPr lang="en-US" dirty="0">
                <a:latin typeface="Calibri" panose="020F0502020204030204" pitchFamily="34" charset="0"/>
                <a:ea typeface="Times New Roman" panose="02020603050405020304" pitchFamily="18" charset="0"/>
                <a:cs typeface="Calibri" panose="020F0502020204030204" pitchFamily="34" charset="0"/>
              </a:rPr>
              <a:t> Max Klein 30’</a:t>
            </a:r>
            <a:endParaRPr lang="fr-FR" sz="18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US" dirty="0">
                <a:solidFill>
                  <a:srgbClr val="FF0000"/>
                </a:solidFill>
                <a:latin typeface="Calibri" panose="020F0502020204030204" pitchFamily="34" charset="0"/>
                <a:ea typeface="Calibri" panose="020F0502020204030204" pitchFamily="34" charset="0"/>
                <a:cs typeface="Calibri" panose="020F0502020204030204" pitchFamily="34" charset="0"/>
              </a:rPr>
              <a:t>Accelerator R&amp;D Program with PERLE </a:t>
            </a:r>
            <a:r>
              <a:rPr lang="en-US" dirty="0">
                <a:latin typeface="Calibri" panose="020F0502020204030204" pitchFamily="34" charset="0"/>
                <a:ea typeface="Calibri" panose="020F0502020204030204" pitchFamily="34" charset="0"/>
                <a:cs typeface="Calibri" panose="020F0502020204030204" pitchFamily="34" charset="0"/>
              </a:rPr>
              <a:t>	 	           Oliver </a:t>
            </a:r>
            <a:r>
              <a:rPr lang="en-US" dirty="0" err="1">
                <a:latin typeface="Calibri" panose="020F0502020204030204" pitchFamily="34" charset="0"/>
                <a:ea typeface="Calibri" panose="020F0502020204030204" pitchFamily="34" charset="0"/>
                <a:cs typeface="Calibri" panose="020F0502020204030204" pitchFamily="34" charset="0"/>
              </a:rPr>
              <a:t>Bruening</a:t>
            </a:r>
            <a:r>
              <a:rPr lang="en-US" dirty="0">
                <a:latin typeface="Calibri" panose="020F0502020204030204" pitchFamily="34" charset="0"/>
                <a:ea typeface="Calibri" panose="020F0502020204030204" pitchFamily="34" charset="0"/>
                <a:cs typeface="Calibri" panose="020F0502020204030204" pitchFamily="34" charset="0"/>
              </a:rPr>
              <a:t> 15’+15’ </a:t>
            </a:r>
            <a:endParaRPr lang="fr-FR" sz="18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US" dirty="0">
                <a:solidFill>
                  <a:srgbClr val="FF0000"/>
                </a:solidFill>
                <a:latin typeface="Calibri" panose="020F0502020204030204" pitchFamily="34" charset="0"/>
                <a:ea typeface="Calibri" panose="020F0502020204030204" pitchFamily="34" charset="0"/>
                <a:cs typeface="Calibri" panose="020F0502020204030204" pitchFamily="34" charset="0"/>
              </a:rPr>
              <a:t>Spectroscopy of Radioactive Ions: e-RI Scattering</a:t>
            </a:r>
            <a:r>
              <a:rPr lang="en-US" dirty="0">
                <a:latin typeface="Calibri" panose="020F0502020204030204" pitchFamily="34" charset="0"/>
                <a:ea typeface="Calibri" panose="020F0502020204030204" pitchFamily="34" charset="0"/>
                <a:cs typeface="Calibri" panose="020F0502020204030204" pitchFamily="34" charset="0"/>
              </a:rPr>
              <a:t>	           David Verney 20’+20’</a:t>
            </a:r>
            <a:endParaRPr lang="fr-FR" sz="18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US" dirty="0">
                <a:solidFill>
                  <a:srgbClr val="FF0000"/>
                </a:solidFill>
                <a:latin typeface="Calibri" panose="020F0502020204030204" pitchFamily="34" charset="0"/>
                <a:ea typeface="Calibri" panose="020F0502020204030204" pitchFamily="34" charset="0"/>
                <a:cs typeface="Calibri" panose="020F0502020204030204" pitchFamily="34" charset="0"/>
              </a:rPr>
              <a:t>Inverse Compton </a:t>
            </a:r>
            <a:r>
              <a:rPr lang="en-US" dirty="0" err="1">
                <a:solidFill>
                  <a:srgbClr val="FF0000"/>
                </a:solidFill>
                <a:latin typeface="Calibri" panose="020F0502020204030204" pitchFamily="34" charset="0"/>
                <a:ea typeface="Calibri" panose="020F0502020204030204" pitchFamily="34" charset="0"/>
                <a:cs typeface="Calibri" panose="020F0502020204030204" pitchFamily="34" charset="0"/>
              </a:rPr>
              <a:t>Scaterring</a:t>
            </a:r>
            <a:r>
              <a:rPr lang="en-US" dirty="0">
                <a:solidFill>
                  <a:srgbClr val="FF0000"/>
                </a:solidFill>
                <a:latin typeface="Calibri" panose="020F0502020204030204" pitchFamily="34" charset="0"/>
                <a:ea typeface="Calibri" panose="020F0502020204030204" pitchFamily="34" charset="0"/>
                <a:cs typeface="Calibri" panose="020F0502020204030204" pitchFamily="34" charset="0"/>
              </a:rPr>
              <a:t> gamma source for nuclear photonics applications</a:t>
            </a:r>
            <a:r>
              <a:rPr lang="en-US" dirty="0">
                <a:latin typeface="Calibri" panose="020F0502020204030204" pitchFamily="34" charset="0"/>
                <a:ea typeface="Calibri" panose="020F0502020204030204" pitchFamily="34" charset="0"/>
                <a:cs typeface="Calibri" panose="020F0502020204030204" pitchFamily="34" charset="0"/>
              </a:rPr>
              <a:t>	               </a:t>
            </a:r>
            <a:endParaRPr lang="fr-FR" sz="1800" dirty="0">
              <a:latin typeface="Calibri" panose="020F0502020204030204" pitchFamily="34" charset="0"/>
              <a:ea typeface="Calibri" panose="020F0502020204030204" pitchFamily="34" charset="0"/>
              <a:cs typeface="Times New Roman" panose="02020603050405020304" pitchFamily="18" charset="0"/>
            </a:endParaRPr>
          </a:p>
          <a:p>
            <a:pPr marL="3825240">
              <a:lnSpc>
                <a:spcPct val="107000"/>
              </a:lnSpc>
              <a:spcAft>
                <a:spcPts val="0"/>
              </a:spcAft>
            </a:pP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Aurélien</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Marteens</a:t>
            </a:r>
            <a:r>
              <a:rPr lang="en-US" dirty="0">
                <a:latin typeface="Calibri" panose="020F0502020204030204" pitchFamily="34" charset="0"/>
                <a:ea typeface="Calibri" panose="020F0502020204030204" pitchFamily="34" charset="0"/>
                <a:cs typeface="Calibri" panose="020F0502020204030204" pitchFamily="34" charset="0"/>
              </a:rPr>
              <a:t> 10’+10’ </a:t>
            </a:r>
            <a:endParaRPr lang="fr-FR" sz="18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US" dirty="0">
                <a:solidFill>
                  <a:srgbClr val="FF0000"/>
                </a:solidFill>
                <a:latin typeface="Calibri" panose="020F0502020204030204" pitchFamily="34" charset="0"/>
                <a:ea typeface="Times New Roman" panose="02020603050405020304" pitchFamily="18" charset="0"/>
                <a:cs typeface="Calibri" panose="020F0502020204030204" pitchFamily="34" charset="0"/>
              </a:rPr>
              <a:t>Layout of Experiments at MESA </a:t>
            </a:r>
            <a:r>
              <a:rPr lang="en-US" dirty="0">
                <a:latin typeface="Calibri" panose="020F0502020204030204" pitchFamily="34" charset="0"/>
                <a:ea typeface="Times New Roman" panose="02020603050405020304" pitchFamily="18"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 Kurt </a:t>
            </a:r>
            <a:r>
              <a:rPr lang="en-US" dirty="0" err="1">
                <a:latin typeface="Calibri" panose="020F0502020204030204" pitchFamily="34" charset="0"/>
                <a:ea typeface="Calibri" panose="020F0502020204030204" pitchFamily="34" charset="0"/>
                <a:cs typeface="Calibri" panose="020F0502020204030204" pitchFamily="34" charset="0"/>
              </a:rPr>
              <a:t>Aulenbacher</a:t>
            </a:r>
            <a:r>
              <a:rPr lang="en-US" dirty="0">
                <a:latin typeface="Calibri" panose="020F0502020204030204" pitchFamily="34" charset="0"/>
                <a:ea typeface="Calibri" panose="020F0502020204030204" pitchFamily="34" charset="0"/>
                <a:cs typeface="Calibri" panose="020F0502020204030204" pitchFamily="34" charset="0"/>
              </a:rPr>
              <a:t> 10’+10’ </a:t>
            </a:r>
            <a:endParaRPr lang="fr-FR" sz="18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US" dirty="0">
                <a:solidFill>
                  <a:srgbClr val="FF0000"/>
                </a:solidFill>
                <a:latin typeface="Calibri" panose="020F0502020204030204" pitchFamily="34" charset="0"/>
                <a:ea typeface="Times New Roman" panose="02020603050405020304" pitchFamily="18" charset="0"/>
                <a:cs typeface="Calibri" panose="020F0502020204030204" pitchFamily="34" charset="0"/>
              </a:rPr>
              <a:t>Future </a:t>
            </a:r>
            <a:r>
              <a:rPr lang="en-US"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unpolarised</a:t>
            </a:r>
            <a:r>
              <a:rPr lang="en-US" dirty="0">
                <a:solidFill>
                  <a:srgbClr val="FF0000"/>
                </a:solidFill>
                <a:latin typeface="Calibri" panose="020F0502020204030204" pitchFamily="34" charset="0"/>
                <a:ea typeface="Times New Roman" panose="02020603050405020304" pitchFamily="18" charset="0"/>
                <a:cs typeface="Calibri" panose="020F0502020204030204" pitchFamily="34" charset="0"/>
              </a:rPr>
              <a:t> ep experiments, motivation and constraints (especially on p radius and dark photons)</a:t>
            </a:r>
            <a:r>
              <a:rPr lang="en-US" dirty="0">
                <a:latin typeface="Calibri" panose="020F0502020204030204" pitchFamily="34" charset="0"/>
                <a:ea typeface="Times New Roman" panose="02020603050405020304" pitchFamily="18"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Jan </a:t>
            </a:r>
            <a:r>
              <a:rPr lang="en-US" dirty="0" err="1">
                <a:latin typeface="Calibri" panose="020F0502020204030204" pitchFamily="34" charset="0"/>
                <a:ea typeface="Calibri" panose="020F0502020204030204" pitchFamily="34" charset="0"/>
                <a:cs typeface="Calibri" panose="020F0502020204030204" pitchFamily="34" charset="0"/>
              </a:rPr>
              <a:t>Bernauer</a:t>
            </a:r>
            <a:r>
              <a:rPr lang="en-US" dirty="0">
                <a:latin typeface="Calibri" panose="020F0502020204030204" pitchFamily="34" charset="0"/>
                <a:ea typeface="Calibri" panose="020F0502020204030204" pitchFamily="34" charset="0"/>
                <a:cs typeface="Calibri" panose="020F0502020204030204" pitchFamily="34" charset="0"/>
              </a:rPr>
              <a:t> 10’+10’</a:t>
            </a:r>
            <a:endParaRPr lang="fr-FR" sz="18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US" strike="sngStrike" dirty="0">
                <a:latin typeface="Calibri" panose="020F0502020204030204" pitchFamily="34" charset="0"/>
                <a:ea typeface="Times New Roman" panose="02020603050405020304" pitchFamily="18" charset="0"/>
                <a:cs typeface="Calibri" panose="020F0502020204030204" pitchFamily="34" charset="0"/>
              </a:rPr>
              <a:t>Remarks on a Future </a:t>
            </a:r>
            <a:r>
              <a:rPr lang="en-US" strike="sngStrike" dirty="0" err="1">
                <a:latin typeface="Calibri" panose="020F0502020204030204" pitchFamily="34" charset="0"/>
                <a:ea typeface="Times New Roman" panose="02020603050405020304" pitchFamily="18" charset="0"/>
                <a:cs typeface="Calibri" panose="020F0502020204030204" pitchFamily="34" charset="0"/>
              </a:rPr>
              <a:t>polarised</a:t>
            </a:r>
            <a:r>
              <a:rPr lang="en-US" strike="sngStrike" dirty="0">
                <a:latin typeface="Calibri" panose="020F0502020204030204" pitchFamily="34" charset="0"/>
                <a:ea typeface="Times New Roman" panose="02020603050405020304" pitchFamily="18" charset="0"/>
                <a:cs typeface="Calibri" panose="020F0502020204030204" pitchFamily="34" charset="0"/>
              </a:rPr>
              <a:t> ep experiment with PERLE (Physics and Layout) 	</a:t>
            </a:r>
            <a:endParaRPr lang="fr-FR" sz="1800" strike="sngStrike" dirty="0">
              <a:latin typeface="Calibri" panose="020F0502020204030204" pitchFamily="34" charset="0"/>
              <a:ea typeface="Calibri" panose="020F0502020204030204" pitchFamily="34" charset="0"/>
              <a:cs typeface="Times New Roman" panose="02020603050405020304" pitchFamily="18" charset="0"/>
            </a:endParaRPr>
          </a:p>
          <a:p>
            <a:pPr marL="3604260">
              <a:lnSpc>
                <a:spcPct val="107000"/>
              </a:lnSpc>
              <a:spcAft>
                <a:spcPts val="0"/>
              </a:spcAft>
            </a:pPr>
            <a:r>
              <a:rPr lang="en-US" strike="sngStrike" dirty="0">
                <a:latin typeface="Calibri" panose="020F0502020204030204" pitchFamily="34" charset="0"/>
                <a:ea typeface="Calibri" panose="020F0502020204030204" pitchFamily="34" charset="0"/>
                <a:cs typeface="Calibri" panose="020F0502020204030204" pitchFamily="34" charset="0"/>
              </a:rPr>
              <a:t>                                                     Maarten </a:t>
            </a:r>
            <a:r>
              <a:rPr lang="en-US" strike="sngStrike" dirty="0" err="1">
                <a:latin typeface="Calibri" panose="020F0502020204030204" pitchFamily="34" charset="0"/>
                <a:ea typeface="Calibri" panose="020F0502020204030204" pitchFamily="34" charset="0"/>
                <a:cs typeface="Calibri" panose="020F0502020204030204" pitchFamily="34" charset="0"/>
              </a:rPr>
              <a:t>Boonekamp</a:t>
            </a:r>
            <a:r>
              <a:rPr lang="en-US" strike="sngStrike" dirty="0">
                <a:latin typeface="Calibri" panose="020F0502020204030204" pitchFamily="34" charset="0"/>
                <a:ea typeface="Calibri" panose="020F0502020204030204" pitchFamily="34" charset="0"/>
                <a:cs typeface="Calibri" panose="020F0502020204030204" pitchFamily="34" charset="0"/>
              </a:rPr>
              <a:t> 10’+10’</a:t>
            </a:r>
            <a:endParaRPr lang="fr-FR" sz="1800" strike="sngStrike"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US" dirty="0">
                <a:solidFill>
                  <a:srgbClr val="FF0000"/>
                </a:solidFill>
                <a:latin typeface="Calibri" panose="020F0502020204030204" pitchFamily="34" charset="0"/>
                <a:ea typeface="Calibri" panose="020F0502020204030204" pitchFamily="34" charset="0"/>
                <a:cs typeface="Calibri" panose="020F0502020204030204" pitchFamily="34" charset="0"/>
              </a:rPr>
              <a:t>PERLE for Applications</a:t>
            </a:r>
            <a:r>
              <a:rPr lang="en-US" dirty="0">
                <a:latin typeface="Calibri" panose="020F0502020204030204" pitchFamily="34" charset="0"/>
                <a:ea typeface="Calibri" panose="020F0502020204030204" pitchFamily="34" charset="0"/>
                <a:cs typeface="Calibri" panose="020F0502020204030204" pitchFamily="34" charset="0"/>
              </a:rPr>
              <a:t>				           Peter Williams 15’+15’</a:t>
            </a:r>
            <a:endParaRPr lang="fr-FR"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34036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B975616-1D65-EE05-263D-4CC04BC5B50B}"/>
              </a:ext>
            </a:extLst>
          </p:cNvPr>
          <p:cNvPicPr>
            <a:picLocks noChangeAspect="1"/>
          </p:cNvPicPr>
          <p:nvPr/>
        </p:nvPicPr>
        <p:blipFill>
          <a:blip r:embed="rId2"/>
          <a:stretch>
            <a:fillRect/>
          </a:stretch>
        </p:blipFill>
        <p:spPr>
          <a:xfrm>
            <a:off x="6771571" y="1040156"/>
            <a:ext cx="3799223" cy="2493627"/>
          </a:xfrm>
          <a:prstGeom prst="rect">
            <a:avLst/>
          </a:prstGeom>
        </p:spPr>
      </p:pic>
      <p:sp>
        <p:nvSpPr>
          <p:cNvPr id="2" name="Titre 1">
            <a:extLst>
              <a:ext uri="{FF2B5EF4-FFF2-40B4-BE49-F238E27FC236}">
                <a16:creationId xmlns:a16="http://schemas.microsoft.com/office/drawing/2014/main" id="{F5956849-A29E-4079-BDB3-409AC6C21A4D}"/>
              </a:ext>
            </a:extLst>
          </p:cNvPr>
          <p:cNvSpPr>
            <a:spLocks noGrp="1"/>
          </p:cNvSpPr>
          <p:nvPr>
            <p:ph type="title"/>
          </p:nvPr>
        </p:nvSpPr>
        <p:spPr>
          <a:xfrm>
            <a:off x="921891" y="149425"/>
            <a:ext cx="9771428" cy="432048"/>
          </a:xfrm>
        </p:spPr>
        <p:txBody>
          <a:bodyPr>
            <a:normAutofit fontScale="90000"/>
          </a:bodyPr>
          <a:lstStyle/>
          <a:p>
            <a:r>
              <a:rPr lang="en-US" sz="2474" dirty="0">
                <a:solidFill>
                  <a:schemeClr val="accent5">
                    <a:lumMod val="75000"/>
                  </a:schemeClr>
                </a:solidFill>
                <a:latin typeface="+mn-lt"/>
              </a:rPr>
              <a:t>International Scientific Context: A brief history of the effort over the past 4 years</a:t>
            </a:r>
            <a:endParaRPr lang="en-AU" sz="2474" dirty="0">
              <a:solidFill>
                <a:schemeClr val="accent5">
                  <a:lumMod val="75000"/>
                </a:schemeClr>
              </a:solidFill>
              <a:latin typeface="+mn-lt"/>
            </a:endParaRPr>
          </a:p>
        </p:txBody>
      </p:sp>
      <p:sp>
        <p:nvSpPr>
          <p:cNvPr id="22" name="Espace réservé de la date 5">
            <a:extLst>
              <a:ext uri="{FF2B5EF4-FFF2-40B4-BE49-F238E27FC236}">
                <a16:creationId xmlns:a16="http://schemas.microsoft.com/office/drawing/2014/main" id="{D7F79B22-0D1C-86CC-EC54-5BC7521DFB87}"/>
              </a:ext>
            </a:extLst>
          </p:cNvPr>
          <p:cNvSpPr>
            <a:spLocks noGrp="1"/>
          </p:cNvSpPr>
          <p:nvPr>
            <p:ph type="dt" sz="half" idx="10"/>
          </p:nvPr>
        </p:nvSpPr>
        <p:spPr/>
        <p:txBody>
          <a:bodyPr/>
          <a:lstStyle/>
          <a:p>
            <a:r>
              <a:rPr lang="fr-FR">
                <a:latin typeface="+mn-lt"/>
              </a:rPr>
              <a:t>09/05/2022</a:t>
            </a:r>
          </a:p>
        </p:txBody>
      </p:sp>
      <p:sp>
        <p:nvSpPr>
          <p:cNvPr id="23" name="Espace réservé du pied de page 25">
            <a:extLst>
              <a:ext uri="{FF2B5EF4-FFF2-40B4-BE49-F238E27FC236}">
                <a16:creationId xmlns:a16="http://schemas.microsoft.com/office/drawing/2014/main" id="{2537496C-755F-BC7E-51DC-740867FE6467}"/>
              </a:ext>
            </a:extLst>
          </p:cNvPr>
          <p:cNvSpPr>
            <a:spLocks noGrp="1"/>
          </p:cNvSpPr>
          <p:nvPr>
            <p:ph type="ftr" sz="quarter" idx="11"/>
          </p:nvPr>
        </p:nvSpPr>
        <p:spPr/>
        <p:txBody>
          <a:bodyPr/>
          <a:lstStyle/>
          <a:p>
            <a:r>
              <a:rPr lang="en-US">
                <a:latin typeface="+mn-lt"/>
              </a:rPr>
              <a:t>Workshop : PHYSICS with PERLE at Orsay </a:t>
            </a:r>
            <a:endParaRPr lang="fr-FR" dirty="0">
              <a:latin typeface="+mn-lt"/>
            </a:endParaRPr>
          </a:p>
        </p:txBody>
      </p:sp>
      <p:sp>
        <p:nvSpPr>
          <p:cNvPr id="9" name="Espace réservé du numéro de diapositive 8">
            <a:extLst>
              <a:ext uri="{FF2B5EF4-FFF2-40B4-BE49-F238E27FC236}">
                <a16:creationId xmlns:a16="http://schemas.microsoft.com/office/drawing/2014/main" id="{E38E4AC0-289D-44A4-B5D5-17253F787637}"/>
              </a:ext>
            </a:extLst>
          </p:cNvPr>
          <p:cNvSpPr>
            <a:spLocks noGrp="1"/>
          </p:cNvSpPr>
          <p:nvPr>
            <p:ph type="sldNum" sz="quarter" idx="12"/>
          </p:nvPr>
        </p:nvSpPr>
        <p:spPr/>
        <p:txBody>
          <a:bodyPr/>
          <a:lstStyle/>
          <a:p>
            <a:fld id="{77E71596-5F9D-49C5-9701-16B3CA54319D}" type="slidenum">
              <a:rPr lang="en-AU" smtClean="0">
                <a:latin typeface="+mn-lt"/>
              </a:rPr>
              <a:pPr/>
              <a:t>2</a:t>
            </a:fld>
            <a:endParaRPr lang="en-AU">
              <a:latin typeface="+mn-lt"/>
            </a:endParaRPr>
          </a:p>
        </p:txBody>
      </p:sp>
      <p:sp>
        <p:nvSpPr>
          <p:cNvPr id="16" name="ZoneTexte 15">
            <a:extLst>
              <a:ext uri="{FF2B5EF4-FFF2-40B4-BE49-F238E27FC236}">
                <a16:creationId xmlns:a16="http://schemas.microsoft.com/office/drawing/2014/main" id="{38F315D9-BC43-4A5D-890A-C18A5D54D2CC}"/>
              </a:ext>
            </a:extLst>
          </p:cNvPr>
          <p:cNvSpPr txBox="1"/>
          <p:nvPr/>
        </p:nvSpPr>
        <p:spPr>
          <a:xfrm>
            <a:off x="201812" y="909968"/>
            <a:ext cx="6497585" cy="4293483"/>
          </a:xfrm>
          <a:prstGeom prst="rect">
            <a:avLst/>
          </a:prstGeom>
          <a:noFill/>
        </p:spPr>
        <p:txBody>
          <a:bodyPr wrap="square" rtlCol="0">
            <a:spAutoFit/>
          </a:bodyPr>
          <a:lstStyle/>
          <a:p>
            <a:pPr marL="285741" indent="-285741" algn="just">
              <a:buFont typeface="Wingdings" panose="05000000000000000000" pitchFamily="2" charset="2"/>
              <a:buChar char="Ø"/>
            </a:pPr>
            <a:r>
              <a:rPr lang="en-US" sz="1300" b="1" u="sng" dirty="0">
                <a:latin typeface="+mn-lt"/>
              </a:rPr>
              <a:t>Jan 2020</a:t>
            </a:r>
            <a:r>
              <a:rPr lang="en-US" sz="1300" dirty="0">
                <a:latin typeface="+mn-lt"/>
              </a:rPr>
              <a:t>: ERLs Developments has been recognized as one of the five main pillars of accelerators R&amp;D in support of the European Strategy for Particle Physics (ESPP).  </a:t>
            </a:r>
          </a:p>
          <a:p>
            <a:pPr marL="285741" indent="-285741" algn="just">
              <a:buFont typeface="Wingdings" panose="05000000000000000000" pitchFamily="2" charset="2"/>
              <a:buChar char="Ø"/>
            </a:pPr>
            <a:endParaRPr lang="en-US" sz="1300" dirty="0">
              <a:latin typeface="+mn-lt"/>
            </a:endParaRPr>
          </a:p>
          <a:p>
            <a:pPr marL="285741" indent="-285741" algn="just">
              <a:buFont typeface="Wingdings" panose="05000000000000000000" pitchFamily="2" charset="2"/>
              <a:buChar char="Ø"/>
            </a:pPr>
            <a:r>
              <a:rPr lang="en-US" sz="1300" b="1" u="sng" dirty="0">
                <a:latin typeface="+mn-lt"/>
              </a:rPr>
              <a:t>Mid 2020: </a:t>
            </a:r>
            <a:r>
              <a:rPr lang="en-US" sz="1300" dirty="0">
                <a:latin typeface="+mn-lt"/>
              </a:rPr>
              <a:t>Following ESPP recommendations, the CERN Council mandated the Laboratory Directors Group (LDG) to define and maintain a roadmap for accelerators R&amp;D.</a:t>
            </a:r>
          </a:p>
          <a:p>
            <a:pPr marL="285741" indent="-285741" algn="just">
              <a:buFont typeface="Wingdings" panose="05000000000000000000" pitchFamily="2" charset="2"/>
              <a:buChar char="Ø"/>
            </a:pPr>
            <a:endParaRPr lang="en-US" sz="1300" dirty="0">
              <a:latin typeface="+mn-lt"/>
            </a:endParaRPr>
          </a:p>
          <a:p>
            <a:pPr marL="285741" indent="-285741" algn="just">
              <a:buFont typeface="Wingdings" panose="05000000000000000000" pitchFamily="2" charset="2"/>
              <a:buChar char="Ø"/>
            </a:pPr>
            <a:r>
              <a:rPr lang="en-US" sz="1300" b="1" u="sng" dirty="0">
                <a:latin typeface="+mn-lt"/>
              </a:rPr>
              <a:t>Fall 2020: </a:t>
            </a:r>
            <a:r>
              <a:rPr lang="en-US" sz="1300" dirty="0">
                <a:latin typeface="+mn-lt"/>
              </a:rPr>
              <a:t>The LDG decided to create Expert Panels for each of the five selected priority areas for accelerators R&amp;D. </a:t>
            </a:r>
          </a:p>
          <a:p>
            <a:pPr marL="285741" indent="-285741" algn="just">
              <a:buFont typeface="Wingdings" panose="05000000000000000000" pitchFamily="2" charset="2"/>
              <a:buChar char="Ø"/>
            </a:pPr>
            <a:endParaRPr lang="en-US" sz="1300" b="1" u="sng" dirty="0">
              <a:latin typeface="+mn-lt"/>
            </a:endParaRPr>
          </a:p>
          <a:p>
            <a:pPr marL="285741" indent="-285741" algn="just">
              <a:buFont typeface="Wingdings" panose="05000000000000000000" pitchFamily="2" charset="2"/>
              <a:buChar char="Ø"/>
            </a:pPr>
            <a:r>
              <a:rPr lang="en-US" sz="1300" b="1" u="sng" dirty="0">
                <a:latin typeface="+mn-lt"/>
              </a:rPr>
              <a:t>Jan- Dec 2021</a:t>
            </a:r>
            <a:r>
              <a:rPr lang="en-US" sz="1300" dirty="0">
                <a:latin typeface="+mn-lt"/>
              </a:rPr>
              <a:t>: ERL Roadmap Panel, chaired by Max Klein and Andrew Hutton, has done a tremendous job with broad and active participation. </a:t>
            </a:r>
            <a:r>
              <a:rPr lang="en-US" sz="1300" b="1" dirty="0">
                <a:latin typeface="+mn-lt"/>
              </a:rPr>
              <a:t>The PERLE project was recognized as one of the "essential pillars of the ERL</a:t>
            </a:r>
            <a:r>
              <a:rPr lang="en-US" sz="1300" dirty="0">
                <a:latin typeface="+mn-lt"/>
              </a:rPr>
              <a:t>," with milestones to be achieved by the next ESPP in 2026. The other two priorities are : the </a:t>
            </a:r>
            <a:r>
              <a:rPr lang="en-US" sz="1300" b="1" dirty="0">
                <a:solidFill>
                  <a:prstClr val="black"/>
                </a:solidFill>
                <a:latin typeface="+mn-lt"/>
              </a:rPr>
              <a:t>Upgrade </a:t>
            </a:r>
            <a:r>
              <a:rPr lang="en-US" sz="1300" b="1" dirty="0" err="1">
                <a:solidFill>
                  <a:prstClr val="black"/>
                </a:solidFill>
                <a:latin typeface="+mn-lt"/>
              </a:rPr>
              <a:t>bERLinPRO</a:t>
            </a:r>
            <a:r>
              <a:rPr lang="en-US" sz="1300" b="1" dirty="0">
                <a:solidFill>
                  <a:prstClr val="black"/>
                </a:solidFill>
                <a:latin typeface="+mn-lt"/>
              </a:rPr>
              <a:t> </a:t>
            </a:r>
            <a:r>
              <a:rPr lang="en-US" sz="1300" dirty="0">
                <a:solidFill>
                  <a:prstClr val="black"/>
                </a:solidFill>
                <a:latin typeface="+mn-lt"/>
              </a:rPr>
              <a:t>toward the First ERL Facility to operate </a:t>
            </a:r>
            <a:r>
              <a:rPr lang="en-US" sz="1300" b="1" dirty="0">
                <a:solidFill>
                  <a:prstClr val="black"/>
                </a:solidFill>
                <a:latin typeface="+mn-lt"/>
              </a:rPr>
              <a:t>100mA in single turn </a:t>
            </a:r>
            <a:r>
              <a:rPr lang="en-US" sz="1300" dirty="0">
                <a:solidFill>
                  <a:prstClr val="black"/>
                </a:solidFill>
                <a:latin typeface="+mn-lt"/>
              </a:rPr>
              <a:t>with FRT control and to develop </a:t>
            </a:r>
            <a:r>
              <a:rPr lang="en-US" sz="1300" b="1" dirty="0">
                <a:solidFill>
                  <a:prstClr val="black"/>
                </a:solidFill>
                <a:latin typeface="+mn-lt"/>
              </a:rPr>
              <a:t>Key Technology R&amp;D Program</a:t>
            </a:r>
            <a:r>
              <a:rPr lang="en-US" sz="1300" dirty="0">
                <a:solidFill>
                  <a:prstClr val="black"/>
                </a:solidFill>
                <a:latin typeface="+mn-lt"/>
              </a:rPr>
              <a:t> for the next generation ERLs</a:t>
            </a:r>
            <a:endParaRPr lang="en-US" sz="1300" dirty="0">
              <a:latin typeface="+mn-lt"/>
            </a:endParaRPr>
          </a:p>
          <a:p>
            <a:pPr marL="285741" indent="-285741" algn="just">
              <a:buFont typeface="Wingdings" panose="05000000000000000000" pitchFamily="2" charset="2"/>
              <a:buChar char="Ø"/>
            </a:pPr>
            <a:endParaRPr lang="en-US" sz="1300" dirty="0">
              <a:latin typeface="+mn-lt"/>
            </a:endParaRPr>
          </a:p>
          <a:p>
            <a:pPr marL="285741" indent="-285741" algn="just">
              <a:buFont typeface="Wingdings" panose="05000000000000000000" pitchFamily="2" charset="2"/>
              <a:buChar char="Ø"/>
            </a:pPr>
            <a:r>
              <a:rPr lang="en-US" sz="1300" b="1" u="sng" dirty="0">
                <a:latin typeface="+mn-lt"/>
              </a:rPr>
              <a:t>Dec 2021</a:t>
            </a:r>
            <a:r>
              <a:rPr lang="en-US" sz="1300" dirty="0">
                <a:latin typeface="+mn-lt"/>
              </a:rPr>
              <a:t>: Accelerators roadmap presented and approved by the CERN Council and recently published (</a:t>
            </a:r>
            <a:r>
              <a:rPr lang="en-US" sz="1300" b="1" u="sng" dirty="0">
                <a:latin typeface="+mn-lt"/>
              </a:rPr>
              <a:t>March 2022</a:t>
            </a:r>
            <a:r>
              <a:rPr lang="en-US" sz="1300" dirty="0">
                <a:latin typeface="+mn-lt"/>
              </a:rPr>
              <a:t>) as the CERN Yellow Report: </a:t>
            </a:r>
            <a:r>
              <a:rPr lang="en-US" sz="1300" u="sng" dirty="0">
                <a:solidFill>
                  <a:schemeClr val="accent1">
                    <a:lumMod val="75000"/>
                  </a:schemeClr>
                </a:solidFill>
                <a:latin typeface="+mn-lt"/>
              </a:rPr>
              <a:t>https://doi.org/10.23731/CYRM-2022-001 </a:t>
            </a:r>
          </a:p>
          <a:p>
            <a:pPr marL="285741" indent="-285741" algn="just">
              <a:buFont typeface="Wingdings" panose="05000000000000000000" pitchFamily="2" charset="2"/>
              <a:buChar char="Ø"/>
            </a:pPr>
            <a:endParaRPr lang="en-US" sz="1300" dirty="0">
              <a:latin typeface="+mn-lt"/>
            </a:endParaRPr>
          </a:p>
          <a:p>
            <a:pPr marL="285741" indent="-285741" algn="just">
              <a:buFont typeface="Wingdings" panose="05000000000000000000" pitchFamily="2" charset="2"/>
              <a:buChar char="Ø"/>
            </a:pPr>
            <a:r>
              <a:rPr lang="en-US" sz="1300" dirty="0">
                <a:latin typeface="+mn-lt"/>
              </a:rPr>
              <a:t>The implementation of the roadmap will be followed by LDG (*)</a:t>
            </a:r>
          </a:p>
        </p:txBody>
      </p:sp>
      <p:sp>
        <p:nvSpPr>
          <p:cNvPr id="10" name="Rectangle 9">
            <a:extLst>
              <a:ext uri="{FF2B5EF4-FFF2-40B4-BE49-F238E27FC236}">
                <a16:creationId xmlns:a16="http://schemas.microsoft.com/office/drawing/2014/main" id="{5AE0538B-6063-9A4C-A812-31387FED371A}"/>
              </a:ext>
            </a:extLst>
          </p:cNvPr>
          <p:cNvSpPr/>
          <p:nvPr/>
        </p:nvSpPr>
        <p:spPr>
          <a:xfrm>
            <a:off x="7127744" y="3984108"/>
            <a:ext cx="3299039" cy="1277273"/>
          </a:xfrm>
          <a:prstGeom prst="rect">
            <a:avLst/>
          </a:prstGeom>
          <a:ln>
            <a:solidFill>
              <a:schemeClr val="tx1"/>
            </a:solidFill>
          </a:ln>
        </p:spPr>
        <p:txBody>
          <a:bodyPr wrap="square">
            <a:spAutoFit/>
          </a:bodyPr>
          <a:lstStyle/>
          <a:p>
            <a:pPr algn="just"/>
            <a:r>
              <a:rPr lang="fr-FR" sz="1100" i="1" baseline="30000" dirty="0"/>
              <a:t>(*)</a:t>
            </a:r>
            <a:r>
              <a:rPr lang="fr-FR" sz="1100" i="1" dirty="0"/>
              <a:t> </a:t>
            </a:r>
            <a:r>
              <a:rPr lang="en-US" sz="1100" i="1" dirty="0"/>
              <a:t>"The Council invites ECFA and LDG to develop, in collaboration with SPC, funding agencies and relevant research organizations in Europe and beyond, detailed implementation plans defining milestones, priorities and funding sources, for consideration by the CERN Council at its spring 2022 session."</a:t>
            </a:r>
            <a:endParaRPr lang="fr-FR" sz="1100" i="1" dirty="0"/>
          </a:p>
        </p:txBody>
      </p:sp>
      <p:cxnSp>
        <p:nvCxnSpPr>
          <p:cNvPr id="14" name="Connecteur droit avec flèche 13">
            <a:extLst>
              <a:ext uri="{FF2B5EF4-FFF2-40B4-BE49-F238E27FC236}">
                <a16:creationId xmlns:a16="http://schemas.microsoft.com/office/drawing/2014/main" id="{F6C4825C-176B-F741-88CE-C1D7B0A8F022}"/>
              </a:ext>
            </a:extLst>
          </p:cNvPr>
          <p:cNvCxnSpPr>
            <a:cxnSpLocks/>
          </p:cNvCxnSpPr>
          <p:nvPr/>
        </p:nvCxnSpPr>
        <p:spPr>
          <a:xfrm flipV="1">
            <a:off x="10498788" y="1373614"/>
            <a:ext cx="0" cy="359988"/>
          </a:xfrm>
          <a:prstGeom prst="straightConnector1">
            <a:avLst/>
          </a:prstGeom>
          <a:ln w="19050">
            <a:solidFill>
              <a:srgbClr val="C00000"/>
            </a:solidFill>
            <a:headEnd type="none"/>
            <a:tailEnd type="stealth" w="sm" len="lg"/>
          </a:ln>
        </p:spPr>
        <p:style>
          <a:lnRef idx="1">
            <a:schemeClr val="accent1"/>
          </a:lnRef>
          <a:fillRef idx="0">
            <a:schemeClr val="accent1"/>
          </a:fillRef>
          <a:effectRef idx="0">
            <a:schemeClr val="accent1"/>
          </a:effectRef>
          <a:fontRef idx="minor">
            <a:schemeClr val="tx1"/>
          </a:fontRef>
        </p:style>
      </p:cxnSp>
      <p:sp>
        <p:nvSpPr>
          <p:cNvPr id="15" name="ZoneTexte 14">
            <a:extLst>
              <a:ext uri="{FF2B5EF4-FFF2-40B4-BE49-F238E27FC236}">
                <a16:creationId xmlns:a16="http://schemas.microsoft.com/office/drawing/2014/main" id="{BEBA3C3F-3D63-5B4D-9BDF-90BC62711A80}"/>
              </a:ext>
            </a:extLst>
          </p:cNvPr>
          <p:cNvSpPr txBox="1"/>
          <p:nvPr/>
        </p:nvSpPr>
        <p:spPr>
          <a:xfrm>
            <a:off x="10354765" y="1733642"/>
            <a:ext cx="338554" cy="1368109"/>
          </a:xfrm>
          <a:prstGeom prst="rect">
            <a:avLst/>
          </a:prstGeom>
          <a:noFill/>
        </p:spPr>
        <p:txBody>
          <a:bodyPr vert="vert" wrap="square" rtlCol="0">
            <a:spAutoFit/>
          </a:bodyPr>
          <a:lstStyle/>
          <a:p>
            <a:r>
              <a:rPr lang="en-GB" sz="1000" dirty="0">
                <a:solidFill>
                  <a:srgbClr val="C00000"/>
                </a:solidFill>
              </a:rPr>
              <a:t>Funding Limited</a:t>
            </a:r>
          </a:p>
        </p:txBody>
      </p:sp>
      <p:sp>
        <p:nvSpPr>
          <p:cNvPr id="17" name="ZoneTexte 16">
            <a:extLst>
              <a:ext uri="{FF2B5EF4-FFF2-40B4-BE49-F238E27FC236}">
                <a16:creationId xmlns:a16="http://schemas.microsoft.com/office/drawing/2014/main" id="{C50EDD8D-75EE-9348-BBBC-6537720400E5}"/>
              </a:ext>
            </a:extLst>
          </p:cNvPr>
          <p:cNvSpPr txBox="1"/>
          <p:nvPr/>
        </p:nvSpPr>
        <p:spPr>
          <a:xfrm rot="16200000">
            <a:off x="9465443" y="2644456"/>
            <a:ext cx="338554" cy="1872147"/>
          </a:xfrm>
          <a:prstGeom prst="rect">
            <a:avLst/>
          </a:prstGeom>
          <a:noFill/>
        </p:spPr>
        <p:txBody>
          <a:bodyPr vert="vert" wrap="square" rtlCol="0">
            <a:spAutoFit/>
          </a:bodyPr>
          <a:lstStyle/>
          <a:p>
            <a:r>
              <a:rPr lang="en-GB" sz="1000" dirty="0">
                <a:solidFill>
                  <a:srgbClr val="C00000"/>
                </a:solidFill>
              </a:rPr>
              <a:t>Technology Limited</a:t>
            </a:r>
          </a:p>
        </p:txBody>
      </p:sp>
      <p:cxnSp>
        <p:nvCxnSpPr>
          <p:cNvPr id="18" name="Connecteur droit avec flèche 17">
            <a:extLst>
              <a:ext uri="{FF2B5EF4-FFF2-40B4-BE49-F238E27FC236}">
                <a16:creationId xmlns:a16="http://schemas.microsoft.com/office/drawing/2014/main" id="{23CAD722-2F4F-B64D-B525-8169A90BD4BB}"/>
              </a:ext>
            </a:extLst>
          </p:cNvPr>
          <p:cNvCxnSpPr>
            <a:cxnSpLocks/>
          </p:cNvCxnSpPr>
          <p:nvPr/>
        </p:nvCxnSpPr>
        <p:spPr>
          <a:xfrm flipV="1">
            <a:off x="9850777" y="3559044"/>
            <a:ext cx="359988" cy="0"/>
          </a:xfrm>
          <a:prstGeom prst="straightConnector1">
            <a:avLst/>
          </a:prstGeom>
          <a:ln w="19050">
            <a:solidFill>
              <a:srgbClr val="C00000"/>
            </a:solidFill>
            <a:headEnd type="none"/>
            <a:tailEnd type="stealth" w="med" len="lg"/>
          </a:ln>
        </p:spPr>
        <p:style>
          <a:lnRef idx="1">
            <a:schemeClr val="accent1"/>
          </a:lnRef>
          <a:fillRef idx="0">
            <a:schemeClr val="accent1"/>
          </a:fillRef>
          <a:effectRef idx="0">
            <a:schemeClr val="accent1"/>
          </a:effectRef>
          <a:fontRef idx="minor">
            <a:schemeClr val="tx1"/>
          </a:fontRef>
        </p:style>
      </p:cxnSp>
      <p:grpSp>
        <p:nvGrpSpPr>
          <p:cNvPr id="19" name="Groupe 18">
            <a:extLst>
              <a:ext uri="{FF2B5EF4-FFF2-40B4-BE49-F238E27FC236}">
                <a16:creationId xmlns:a16="http://schemas.microsoft.com/office/drawing/2014/main" id="{899C2C5D-F4B2-6E4C-873F-7B5B9D907EBB}"/>
              </a:ext>
            </a:extLst>
          </p:cNvPr>
          <p:cNvGrpSpPr/>
          <p:nvPr/>
        </p:nvGrpSpPr>
        <p:grpSpPr>
          <a:xfrm>
            <a:off x="5110398" y="1877654"/>
            <a:ext cx="5100368" cy="2664209"/>
            <a:chOff x="777875" y="2237656"/>
            <a:chExt cx="8136904" cy="5464494"/>
          </a:xfrm>
        </p:grpSpPr>
        <p:sp>
          <p:nvSpPr>
            <p:cNvPr id="20" name="Arc 19">
              <a:extLst>
                <a:ext uri="{FF2B5EF4-FFF2-40B4-BE49-F238E27FC236}">
                  <a16:creationId xmlns:a16="http://schemas.microsoft.com/office/drawing/2014/main" id="{1FEE360D-8C4D-6144-BC00-25083697EC4A}"/>
                </a:ext>
              </a:extLst>
            </p:cNvPr>
            <p:cNvSpPr/>
            <p:nvPr/>
          </p:nvSpPr>
          <p:spPr>
            <a:xfrm>
              <a:off x="777875" y="2237656"/>
              <a:ext cx="8136904" cy="5464494"/>
            </a:xfrm>
            <a:prstGeom prst="arc">
              <a:avLst>
                <a:gd name="adj1" fmla="val 17347168"/>
                <a:gd name="adj2" fmla="val 9781"/>
              </a:avLst>
            </a:prstGeom>
            <a:ln w="15875">
              <a:solidFill>
                <a:srgbClr val="00B050"/>
              </a:solidFill>
              <a:prstDash val="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dirty="0"/>
            </a:p>
          </p:txBody>
        </p:sp>
        <p:sp>
          <p:nvSpPr>
            <p:cNvPr id="21" name="Arc 20">
              <a:extLst>
                <a:ext uri="{FF2B5EF4-FFF2-40B4-BE49-F238E27FC236}">
                  <a16:creationId xmlns:a16="http://schemas.microsoft.com/office/drawing/2014/main" id="{E566179A-3E38-9D47-96DF-A23AA31E03A0}"/>
                </a:ext>
              </a:extLst>
            </p:cNvPr>
            <p:cNvSpPr/>
            <p:nvPr/>
          </p:nvSpPr>
          <p:spPr>
            <a:xfrm>
              <a:off x="1575846" y="2741712"/>
              <a:ext cx="6834877" cy="4344104"/>
            </a:xfrm>
            <a:prstGeom prst="arc">
              <a:avLst>
                <a:gd name="adj1" fmla="val 17355853"/>
                <a:gd name="adj2" fmla="val 59659"/>
              </a:avLst>
            </a:prstGeom>
            <a:ln w="15875">
              <a:solidFill>
                <a:srgbClr val="FF0000"/>
              </a:solidFill>
              <a:prstDash val="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grpSp>
      <p:sp>
        <p:nvSpPr>
          <p:cNvPr id="5" name="Rectangle 4">
            <a:extLst>
              <a:ext uri="{FF2B5EF4-FFF2-40B4-BE49-F238E27FC236}">
                <a16:creationId xmlns:a16="http://schemas.microsoft.com/office/drawing/2014/main" id="{48821487-BF85-47D5-9C1E-D9FB32959ADB}"/>
              </a:ext>
            </a:extLst>
          </p:cNvPr>
          <p:cNvSpPr/>
          <p:nvPr/>
        </p:nvSpPr>
        <p:spPr>
          <a:xfrm>
            <a:off x="212881" y="5334125"/>
            <a:ext cx="10559894" cy="307777"/>
          </a:xfrm>
          <a:prstGeom prst="rect">
            <a:avLst/>
          </a:prstGeom>
        </p:spPr>
        <p:txBody>
          <a:bodyPr wrap="square">
            <a:spAutoFit/>
          </a:bodyPr>
          <a:lstStyle/>
          <a:p>
            <a:pPr algn="just"/>
            <a:r>
              <a:rPr lang="en-US" sz="1400" b="1" u="sng" dirty="0">
                <a:solidFill>
                  <a:srgbClr val="FF0000"/>
                </a:solidFill>
                <a:latin typeface="+mn-lt"/>
              </a:rPr>
              <a:t>The proposal to follow the implementation of ERL Roadmap by a new panel, including the  previous chairs.  On going</a:t>
            </a:r>
            <a:endParaRPr lang="en-AU" sz="1400" b="1" u="sng" dirty="0">
              <a:solidFill>
                <a:srgbClr val="FF0000"/>
              </a:solidFill>
              <a:latin typeface="+mn-lt"/>
            </a:endParaRPr>
          </a:p>
        </p:txBody>
      </p:sp>
    </p:spTree>
    <p:extLst>
      <p:ext uri="{BB962C8B-B14F-4D97-AF65-F5344CB8AC3E}">
        <p14:creationId xmlns:p14="http://schemas.microsoft.com/office/powerpoint/2010/main" val="3573896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87938" y="170148"/>
            <a:ext cx="8482731" cy="432048"/>
          </a:xfrm>
        </p:spPr>
        <p:txBody>
          <a:bodyPr>
            <a:noAutofit/>
          </a:bodyPr>
          <a:lstStyle/>
          <a:p>
            <a:r>
              <a:rPr lang="en-GB" dirty="0">
                <a:solidFill>
                  <a:schemeClr val="accent1">
                    <a:lumMod val="50000"/>
                  </a:schemeClr>
                </a:solidFill>
                <a:latin typeface="+mn-lt"/>
              </a:rPr>
              <a:t>National Scientific Context: PERLE Collaboration  &amp; PERLE- France </a:t>
            </a:r>
          </a:p>
        </p:txBody>
      </p:sp>
      <p:sp>
        <p:nvSpPr>
          <p:cNvPr id="16" name="Espace réservé de la date 5">
            <a:extLst>
              <a:ext uri="{FF2B5EF4-FFF2-40B4-BE49-F238E27FC236}">
                <a16:creationId xmlns:a16="http://schemas.microsoft.com/office/drawing/2014/main" id="{0E29EF49-06FD-A846-99CD-A73224F266A3}"/>
              </a:ext>
            </a:extLst>
          </p:cNvPr>
          <p:cNvSpPr>
            <a:spLocks noGrp="1"/>
          </p:cNvSpPr>
          <p:nvPr>
            <p:ph type="dt" sz="half" idx="10"/>
          </p:nvPr>
        </p:nvSpPr>
        <p:spPr/>
        <p:txBody>
          <a:bodyPr/>
          <a:lstStyle/>
          <a:p>
            <a:r>
              <a:rPr lang="fr-FR">
                <a:latin typeface="+mn-lt"/>
              </a:rPr>
              <a:t>09/05/2022</a:t>
            </a:r>
          </a:p>
        </p:txBody>
      </p:sp>
      <p:sp>
        <p:nvSpPr>
          <p:cNvPr id="26" name="Espace réservé du pied de page 25">
            <a:extLst>
              <a:ext uri="{FF2B5EF4-FFF2-40B4-BE49-F238E27FC236}">
                <a16:creationId xmlns:a16="http://schemas.microsoft.com/office/drawing/2014/main" id="{D3C7BBAB-C8BF-4186-9315-9B68CB901864}"/>
              </a:ext>
            </a:extLst>
          </p:cNvPr>
          <p:cNvSpPr>
            <a:spLocks noGrp="1"/>
          </p:cNvSpPr>
          <p:nvPr>
            <p:ph type="ftr" sz="quarter" idx="11"/>
          </p:nvPr>
        </p:nvSpPr>
        <p:spPr/>
        <p:txBody>
          <a:bodyPr/>
          <a:lstStyle/>
          <a:p>
            <a:r>
              <a:rPr lang="en-US">
                <a:latin typeface="+mn-lt"/>
              </a:rPr>
              <a:t>Workshop : PHYSICS with PERLE at Orsay </a:t>
            </a:r>
            <a:endParaRPr lang="fr-FR">
              <a:latin typeface="+mn-lt"/>
            </a:endParaRP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3</a:t>
            </a:fld>
            <a:endParaRPr lang="fr-FR">
              <a:latin typeface="+mn-lt"/>
            </a:endParaRPr>
          </a:p>
        </p:txBody>
      </p:sp>
      <p:sp>
        <p:nvSpPr>
          <p:cNvPr id="3" name="Rectangle 2">
            <a:extLst>
              <a:ext uri="{FF2B5EF4-FFF2-40B4-BE49-F238E27FC236}">
                <a16:creationId xmlns:a16="http://schemas.microsoft.com/office/drawing/2014/main" id="{46267820-6682-8449-9110-DCF5A4FE5176}"/>
              </a:ext>
            </a:extLst>
          </p:cNvPr>
          <p:cNvSpPr/>
          <p:nvPr/>
        </p:nvSpPr>
        <p:spPr>
          <a:xfrm>
            <a:off x="60648" y="649946"/>
            <a:ext cx="5444333" cy="369332"/>
          </a:xfrm>
          <a:prstGeom prst="rect">
            <a:avLst/>
          </a:prstGeom>
        </p:spPr>
        <p:txBody>
          <a:bodyPr wrap="square">
            <a:spAutoFit/>
          </a:bodyPr>
          <a:lstStyle/>
          <a:p>
            <a:pPr marL="285741" indent="-285741" algn="just">
              <a:buFont typeface="Wingdings" panose="05000000000000000000" pitchFamily="2" charset="2"/>
              <a:buChar char="Ø"/>
            </a:pPr>
            <a:r>
              <a:rPr lang="fr-FR" sz="1800" b="1" u="sng" dirty="0">
                <a:ea typeface="Times New Roman" panose="02020603050405020304" pitchFamily="18" charset="0"/>
              </a:rPr>
              <a:t>PERLE </a:t>
            </a:r>
            <a:r>
              <a:rPr lang="fr-FR" sz="1600" b="1" u="sng" dirty="0">
                <a:ea typeface="Times New Roman" panose="02020603050405020304" pitchFamily="18" charset="0"/>
              </a:rPr>
              <a:t>international collaboration</a:t>
            </a:r>
            <a:endParaRPr lang="fr-FR" sz="1600" dirty="0"/>
          </a:p>
        </p:txBody>
      </p:sp>
      <p:pic>
        <p:nvPicPr>
          <p:cNvPr id="7" name="image16.png">
            <a:extLst>
              <a:ext uri="{FF2B5EF4-FFF2-40B4-BE49-F238E27FC236}">
                <a16:creationId xmlns:a16="http://schemas.microsoft.com/office/drawing/2014/main" id="{EB865BB6-3575-2347-B979-A0203E47D99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94256" y="1316422"/>
            <a:ext cx="1676037" cy="438350"/>
          </a:xfrm>
          <a:prstGeom prst="rect">
            <a:avLst/>
          </a:prstGeom>
          <a:ln w="12700">
            <a:miter lim="400000"/>
          </a:ln>
        </p:spPr>
      </p:pic>
      <p:pic>
        <p:nvPicPr>
          <p:cNvPr id="8" name="image19.png">
            <a:extLst>
              <a:ext uri="{FF2B5EF4-FFF2-40B4-BE49-F238E27FC236}">
                <a16:creationId xmlns:a16="http://schemas.microsoft.com/office/drawing/2014/main" id="{3F0873F5-71C6-A04A-8E89-6942882AD4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89563" y="1358286"/>
            <a:ext cx="1842438" cy="438350"/>
          </a:xfrm>
          <a:prstGeom prst="rect">
            <a:avLst/>
          </a:prstGeom>
          <a:ln w="12700">
            <a:miter lim="400000"/>
          </a:ln>
        </p:spPr>
      </p:pic>
      <p:pic>
        <p:nvPicPr>
          <p:cNvPr id="10" name="Picture 2" descr="Fichier:Logo CERN.jpg">
            <a:extLst>
              <a:ext uri="{FF2B5EF4-FFF2-40B4-BE49-F238E27FC236}">
                <a16:creationId xmlns:a16="http://schemas.microsoft.com/office/drawing/2014/main" id="{A7B4B1F5-58C9-414C-96E6-5D6D2C48626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70450" y="1231178"/>
            <a:ext cx="620790" cy="61978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Résultat de recherche d'images pour &quot;Liverpool university logo&quot;">
            <a:extLst>
              <a:ext uri="{FF2B5EF4-FFF2-40B4-BE49-F238E27FC236}">
                <a16:creationId xmlns:a16="http://schemas.microsoft.com/office/drawing/2014/main" id="{4C566A39-0D0D-6644-8789-EDF95A82DEB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403053" y="1277544"/>
            <a:ext cx="1233859" cy="50403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Résultat de recherche d'images pour &quot;Budker institute novosibirsk logo&quot;">
            <a:extLst>
              <a:ext uri="{FF2B5EF4-FFF2-40B4-BE49-F238E27FC236}">
                <a16:creationId xmlns:a16="http://schemas.microsoft.com/office/drawing/2014/main" id="{D341206B-5809-8D41-B871-39CAD93429FD}"/>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874278" y="1270254"/>
            <a:ext cx="1239571" cy="61978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Résultat de recherche d'images pour &quot;logo in2p3&quot;">
            <a:extLst>
              <a:ext uri="{FF2B5EF4-FFF2-40B4-BE49-F238E27FC236}">
                <a16:creationId xmlns:a16="http://schemas.microsoft.com/office/drawing/2014/main" id="{254FD55E-6BF6-0A44-BC42-BCFF97B0F4E5}"/>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79531" y="1239972"/>
            <a:ext cx="1115617" cy="619787"/>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 13">
            <a:extLst>
              <a:ext uri="{FF2B5EF4-FFF2-40B4-BE49-F238E27FC236}">
                <a16:creationId xmlns:a16="http://schemas.microsoft.com/office/drawing/2014/main" id="{AFD66D63-B18D-3342-B10B-2970594A029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209712" y="1257578"/>
            <a:ext cx="658524" cy="619787"/>
          </a:xfrm>
          <a:prstGeom prst="rect">
            <a:avLst/>
          </a:prstGeom>
        </p:spPr>
      </p:pic>
      <p:sp>
        <p:nvSpPr>
          <p:cNvPr id="15" name="Rectangle 14">
            <a:extLst>
              <a:ext uri="{FF2B5EF4-FFF2-40B4-BE49-F238E27FC236}">
                <a16:creationId xmlns:a16="http://schemas.microsoft.com/office/drawing/2014/main" id="{876FCB3A-BC68-1546-AF51-22180526F5ED}"/>
              </a:ext>
            </a:extLst>
          </p:cNvPr>
          <p:cNvSpPr/>
          <p:nvPr/>
        </p:nvSpPr>
        <p:spPr>
          <a:xfrm>
            <a:off x="129803" y="1922705"/>
            <a:ext cx="10451959" cy="1350241"/>
          </a:xfrm>
          <a:prstGeom prst="rect">
            <a:avLst/>
          </a:prstGeom>
        </p:spPr>
        <p:txBody>
          <a:bodyPr wrap="square">
            <a:spAutoFit/>
          </a:bodyPr>
          <a:lstStyle/>
          <a:p>
            <a:pPr marL="285741" indent="-285741" algn="just">
              <a:lnSpc>
                <a:spcPct val="150000"/>
              </a:lnSpc>
              <a:buFont typeface="Courier New" panose="02070309020205020404" pitchFamily="49" charset="0"/>
              <a:buChar char="o"/>
            </a:pPr>
            <a:r>
              <a:rPr lang="en-US" sz="1400" b="1" u="sng" dirty="0">
                <a:latin typeface="+mn-lt"/>
                <a:ea typeface="Times New Roman" panose="02020603050405020304" pitchFamily="18" charset="0"/>
              </a:rPr>
              <a:t>A collaboration agreement (CA) signed by all partners</a:t>
            </a:r>
            <a:r>
              <a:rPr lang="en-US" sz="1400" dirty="0">
                <a:latin typeface="+mn-lt"/>
                <a:ea typeface="Times New Roman" panose="02020603050405020304" pitchFamily="18" charset="0"/>
              </a:rPr>
              <a:t>. </a:t>
            </a:r>
          </a:p>
          <a:p>
            <a:pPr marL="285741" indent="-285741" algn="just">
              <a:lnSpc>
                <a:spcPct val="150000"/>
              </a:lnSpc>
              <a:buFont typeface="Courier New" panose="02070309020205020404" pitchFamily="49" charset="0"/>
              <a:buChar char="o"/>
            </a:pPr>
            <a:r>
              <a:rPr lang="en-US" sz="1400" dirty="0">
                <a:latin typeface="+mn-lt"/>
                <a:ea typeface="Times New Roman" panose="02020603050405020304" pitchFamily="18" charset="0"/>
              </a:rPr>
              <a:t>The bilateral ICRADA DOE- </a:t>
            </a:r>
            <a:r>
              <a:rPr lang="en-US" sz="1400" dirty="0" err="1">
                <a:latin typeface="+mn-lt"/>
                <a:ea typeface="Times New Roman" panose="02020603050405020304" pitchFamily="18" charset="0"/>
              </a:rPr>
              <a:t>JLab</a:t>
            </a:r>
            <a:r>
              <a:rPr lang="en-US" sz="1400" dirty="0">
                <a:latin typeface="+mn-lt"/>
                <a:ea typeface="Times New Roman" panose="02020603050405020304" pitchFamily="18" charset="0"/>
              </a:rPr>
              <a:t> with CNRS is still pending in DOE for signature.</a:t>
            </a:r>
          </a:p>
          <a:p>
            <a:pPr marL="285741" indent="-285741" algn="just">
              <a:lnSpc>
                <a:spcPct val="150000"/>
              </a:lnSpc>
              <a:buFont typeface="Courier New" panose="02070309020205020404" pitchFamily="49" charset="0"/>
              <a:buChar char="o"/>
            </a:pPr>
            <a:r>
              <a:rPr lang="en-US" sz="1400" dirty="0">
                <a:latin typeface="+mn-lt"/>
                <a:ea typeface="Times New Roman" panose="02020603050405020304" pitchFamily="18" charset="0"/>
              </a:rPr>
              <a:t>Position of </a:t>
            </a:r>
            <a:r>
              <a:rPr lang="en-US" sz="1400" dirty="0" err="1">
                <a:latin typeface="+mn-lt"/>
                <a:ea typeface="Times New Roman" panose="02020603050405020304" pitchFamily="18" charset="0"/>
              </a:rPr>
              <a:t>Budker</a:t>
            </a:r>
            <a:r>
              <a:rPr lang="en-US" sz="1400" dirty="0">
                <a:latin typeface="+mn-lt"/>
                <a:ea typeface="Times New Roman" panose="02020603050405020304" pitchFamily="18" charset="0"/>
              </a:rPr>
              <a:t> Institute of Nuclear Physics </a:t>
            </a:r>
            <a:r>
              <a:rPr lang="en-US" sz="1400" dirty="0">
                <a:latin typeface="+mn-lt"/>
                <a:ea typeface="Times New Roman" panose="02020603050405020304" pitchFamily="18" charset="0"/>
                <a:sym typeface="Wingdings" pitchFamily="2" charset="2"/>
              </a:rPr>
              <a:t></a:t>
            </a:r>
            <a:r>
              <a:rPr lang="en-US" sz="1400" dirty="0">
                <a:latin typeface="+mn-lt"/>
                <a:ea typeface="Times New Roman" panose="02020603050405020304" pitchFamily="18" charset="0"/>
              </a:rPr>
              <a:t> Participation suspended</a:t>
            </a:r>
          </a:p>
          <a:p>
            <a:pPr marL="285741" indent="-285741" algn="just">
              <a:lnSpc>
                <a:spcPct val="150000"/>
              </a:lnSpc>
              <a:buFont typeface="Courier New" panose="02070309020205020404" pitchFamily="49" charset="0"/>
              <a:buChar char="o"/>
            </a:pPr>
            <a:r>
              <a:rPr lang="en-US" sz="1400" dirty="0">
                <a:latin typeface="+mn-lt"/>
                <a:ea typeface="Times New Roman" panose="02020603050405020304" pitchFamily="18" charset="0"/>
              </a:rPr>
              <a:t>New request of An-Najah University - Palestine to joint the collaboration: Agreed by the Collaboration Board </a:t>
            </a:r>
            <a:r>
              <a:rPr lang="en-US" sz="1400" dirty="0">
                <a:latin typeface="+mn-lt"/>
                <a:ea typeface="Times New Roman" panose="02020603050405020304" pitchFamily="18" charset="0"/>
                <a:sym typeface="Wingdings" pitchFamily="2" charset="2"/>
              </a:rPr>
              <a:t> </a:t>
            </a:r>
            <a:r>
              <a:rPr lang="en-US" sz="1400" dirty="0">
                <a:latin typeface="+mn-lt"/>
                <a:ea typeface="Times New Roman" panose="02020603050405020304" pitchFamily="18" charset="0"/>
              </a:rPr>
              <a:t> Formal inclusion soon.</a:t>
            </a:r>
            <a:endParaRPr lang="fr-FR" sz="1400" dirty="0">
              <a:latin typeface="+mn-lt"/>
              <a:ea typeface="Times New Roman" panose="02020603050405020304" pitchFamily="18" charset="0"/>
            </a:endParaRPr>
          </a:p>
        </p:txBody>
      </p:sp>
      <p:sp>
        <p:nvSpPr>
          <p:cNvPr id="5" name="ZoneTexte 4">
            <a:extLst>
              <a:ext uri="{FF2B5EF4-FFF2-40B4-BE49-F238E27FC236}">
                <a16:creationId xmlns:a16="http://schemas.microsoft.com/office/drawing/2014/main" id="{D8A1597D-E21C-40ED-90F3-00167CFCA6EF}"/>
              </a:ext>
            </a:extLst>
          </p:cNvPr>
          <p:cNvSpPr txBox="1"/>
          <p:nvPr/>
        </p:nvSpPr>
        <p:spPr>
          <a:xfrm>
            <a:off x="55243" y="3253652"/>
            <a:ext cx="10521114" cy="2413418"/>
          </a:xfrm>
          <a:prstGeom prst="rect">
            <a:avLst/>
          </a:prstGeom>
          <a:noFill/>
        </p:spPr>
        <p:txBody>
          <a:bodyPr wrap="square" rtlCol="0">
            <a:spAutoFit/>
          </a:bodyPr>
          <a:lstStyle/>
          <a:p>
            <a:pPr marL="285741" indent="-285741">
              <a:lnSpc>
                <a:spcPct val="150000"/>
              </a:lnSpc>
              <a:buFont typeface="Wingdings" panose="05000000000000000000" pitchFamily="2" charset="2"/>
              <a:buChar char="Ø"/>
            </a:pPr>
            <a:r>
              <a:rPr lang="fr-FR" sz="1800" b="1" u="sng" dirty="0">
                <a:latin typeface="+mn-lt"/>
              </a:rPr>
              <a:t>PERLE in France. Important News.</a:t>
            </a:r>
            <a:endParaRPr lang="fr-FR" sz="1800" dirty="0">
              <a:latin typeface="+mn-lt"/>
            </a:endParaRPr>
          </a:p>
          <a:p>
            <a:pPr marL="787377" lvl="1" indent="-285741">
              <a:lnSpc>
                <a:spcPct val="150000"/>
              </a:lnSpc>
              <a:buFont typeface="Courier New" panose="02070309020205020404" pitchFamily="49" charset="0"/>
              <a:buChar char="o"/>
            </a:pPr>
            <a:r>
              <a:rPr lang="en-US" sz="1400" dirty="0">
                <a:latin typeface="+mn-lt"/>
              </a:rPr>
              <a:t>IN2P3/CNRS National Strategy (end of 2021): </a:t>
            </a:r>
            <a:r>
              <a:rPr lang="en-US" sz="1400" dirty="0" err="1">
                <a:latin typeface="+mn-lt"/>
              </a:rPr>
              <a:t>Perle@Orsay</a:t>
            </a:r>
            <a:r>
              <a:rPr lang="en-US" sz="1400" dirty="0">
                <a:latin typeface="+mn-lt"/>
              </a:rPr>
              <a:t> a priority for accelerators in line with the ESPP</a:t>
            </a:r>
          </a:p>
          <a:p>
            <a:pPr marL="787377" lvl="1" indent="-285741">
              <a:lnSpc>
                <a:spcPct val="150000"/>
              </a:lnSpc>
              <a:buFont typeface="Courier New" panose="02070309020205020404" pitchFamily="49" charset="0"/>
              <a:buChar char="o"/>
            </a:pPr>
            <a:r>
              <a:rPr lang="en-US" sz="1400" dirty="0">
                <a:latin typeface="+mn-lt"/>
              </a:rPr>
              <a:t>Project submitted to the recovery plan for 2022 (possibility of obtaining financial support for phase 1 of PERLE). Ministry response is asking us to resubmit in next phase (June 22) together with another project (SUpra2030). Work on going, timely followed by IN2P3 and led by Maud </a:t>
            </a:r>
            <a:r>
              <a:rPr lang="en-US" sz="1400" dirty="0" err="1">
                <a:latin typeface="+mn-lt"/>
              </a:rPr>
              <a:t>Baylac</a:t>
            </a:r>
            <a:endParaRPr lang="en-US" sz="1400" dirty="0">
              <a:latin typeface="+mn-lt"/>
            </a:endParaRPr>
          </a:p>
          <a:p>
            <a:pPr marL="787377" lvl="1" indent="-285741">
              <a:lnSpc>
                <a:spcPct val="150000"/>
              </a:lnSpc>
              <a:buFont typeface="Courier New" panose="02070309020205020404" pitchFamily="49" charset="0"/>
              <a:buChar char="o"/>
            </a:pPr>
            <a:r>
              <a:rPr lang="en-US" sz="1400" dirty="0">
                <a:latin typeface="+mn-lt"/>
              </a:rPr>
              <a:t>Infrastructure funding obtained: 2M€ available from 2022 for PERLE infrastructures (programming phase to be started soon)</a:t>
            </a:r>
            <a:endParaRPr lang="en-US" sz="1400" b="1" u="sng" dirty="0">
              <a:latin typeface="+mn-lt"/>
            </a:endParaRPr>
          </a:p>
          <a:p>
            <a:pPr marL="787377" lvl="1" indent="-285741">
              <a:lnSpc>
                <a:spcPct val="150000"/>
              </a:lnSpc>
              <a:buFont typeface="Courier New" panose="02070309020205020404" pitchFamily="49" charset="0"/>
              <a:buChar char="o"/>
            </a:pPr>
            <a:r>
              <a:rPr lang="en-US" sz="1400" b="1" u="sng" dirty="0">
                <a:latin typeface="+mn-lt"/>
              </a:rPr>
              <a:t>New Organization in France and significant increase of people involved</a:t>
            </a:r>
            <a:endParaRPr lang="fr-FR" sz="1400" b="1" u="sng" dirty="0">
              <a:latin typeface="+mn-lt"/>
            </a:endParaRPr>
          </a:p>
        </p:txBody>
      </p:sp>
      <p:pic>
        <p:nvPicPr>
          <p:cNvPr id="17" name="Image 16">
            <a:extLst>
              <a:ext uri="{FF2B5EF4-FFF2-40B4-BE49-F238E27FC236}">
                <a16:creationId xmlns:a16="http://schemas.microsoft.com/office/drawing/2014/main" id="{FB6533F8-9E06-4CCA-9400-EE56CC0D81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40124" y="1091745"/>
            <a:ext cx="469733" cy="309167"/>
          </a:xfrm>
          <a:prstGeom prst="rect">
            <a:avLst/>
          </a:prstGeom>
        </p:spPr>
      </p:pic>
      <p:pic>
        <p:nvPicPr>
          <p:cNvPr id="18" name="Image 17">
            <a:extLst>
              <a:ext uri="{FF2B5EF4-FFF2-40B4-BE49-F238E27FC236}">
                <a16:creationId xmlns:a16="http://schemas.microsoft.com/office/drawing/2014/main" id="{EE7774D6-26F7-4AD6-A932-61F72CA0823B}"/>
              </a:ext>
            </a:extLst>
          </p:cNvPr>
          <p:cNvPicPr>
            <a:picLocks noChangeAspect="1"/>
          </p:cNvPicPr>
          <p:nvPr/>
        </p:nvPicPr>
        <p:blipFill>
          <a:blip r:embed="rId10"/>
          <a:stretch>
            <a:fillRect/>
          </a:stretch>
        </p:blipFill>
        <p:spPr>
          <a:xfrm>
            <a:off x="2007058" y="1097165"/>
            <a:ext cx="671819" cy="222256"/>
          </a:xfrm>
          <a:prstGeom prst="rect">
            <a:avLst/>
          </a:prstGeom>
        </p:spPr>
      </p:pic>
      <p:pic>
        <p:nvPicPr>
          <p:cNvPr id="19" name="Image 18">
            <a:extLst>
              <a:ext uri="{FF2B5EF4-FFF2-40B4-BE49-F238E27FC236}">
                <a16:creationId xmlns:a16="http://schemas.microsoft.com/office/drawing/2014/main" id="{3634D095-0A1A-40CD-A863-5106A222F68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4230" y="1091906"/>
            <a:ext cx="389430" cy="294020"/>
          </a:xfrm>
          <a:prstGeom prst="rect">
            <a:avLst/>
          </a:prstGeom>
        </p:spPr>
      </p:pic>
    </p:spTree>
    <p:extLst>
      <p:ext uri="{BB962C8B-B14F-4D97-AF65-F5344CB8AC3E}">
        <p14:creationId xmlns:p14="http://schemas.microsoft.com/office/powerpoint/2010/main" val="38509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e la date 6">
            <a:extLst>
              <a:ext uri="{FF2B5EF4-FFF2-40B4-BE49-F238E27FC236}">
                <a16:creationId xmlns:a16="http://schemas.microsoft.com/office/drawing/2014/main" id="{29F7D4A9-151C-4CA4-989B-07E1040532BE}"/>
              </a:ext>
            </a:extLst>
          </p:cNvPr>
          <p:cNvSpPr>
            <a:spLocks noGrp="1"/>
          </p:cNvSpPr>
          <p:nvPr>
            <p:ph type="dt" sz="half" idx="10"/>
          </p:nvPr>
        </p:nvSpPr>
        <p:spPr/>
        <p:txBody>
          <a:bodyPr/>
          <a:lstStyle/>
          <a:p>
            <a:r>
              <a:rPr lang="fr-FR"/>
              <a:t>09/05/2022</a:t>
            </a:r>
            <a:endParaRPr lang="fr-FR" dirty="0"/>
          </a:p>
        </p:txBody>
      </p:sp>
      <p:sp>
        <p:nvSpPr>
          <p:cNvPr id="8" name="Espace réservé du pied de page 7">
            <a:extLst>
              <a:ext uri="{FF2B5EF4-FFF2-40B4-BE49-F238E27FC236}">
                <a16:creationId xmlns:a16="http://schemas.microsoft.com/office/drawing/2014/main" id="{C41D0CE2-D1B2-4B52-9C79-96106CE51B86}"/>
              </a:ext>
            </a:extLst>
          </p:cNvPr>
          <p:cNvSpPr>
            <a:spLocks noGrp="1"/>
          </p:cNvSpPr>
          <p:nvPr>
            <p:ph type="ftr" sz="quarter" idx="11"/>
          </p:nvPr>
        </p:nvSpPr>
        <p:spPr/>
        <p:txBody>
          <a:bodyPr/>
          <a:lstStyle/>
          <a:p>
            <a:r>
              <a:rPr lang="en-US"/>
              <a:t>Workshop : PHYSICS with PERLE at Orsay </a:t>
            </a:r>
            <a:endParaRPr lang="fr-FR" dirty="0"/>
          </a:p>
        </p:txBody>
      </p:sp>
      <p:sp>
        <p:nvSpPr>
          <p:cNvPr id="9" name="Espace réservé du numéro de diapositive 8">
            <a:extLst>
              <a:ext uri="{FF2B5EF4-FFF2-40B4-BE49-F238E27FC236}">
                <a16:creationId xmlns:a16="http://schemas.microsoft.com/office/drawing/2014/main" id="{97CA517A-B035-4B31-A633-2CAE0316022E}"/>
              </a:ext>
            </a:extLst>
          </p:cNvPr>
          <p:cNvSpPr>
            <a:spLocks noGrp="1"/>
          </p:cNvSpPr>
          <p:nvPr>
            <p:ph type="sldNum" sz="quarter" idx="12"/>
          </p:nvPr>
        </p:nvSpPr>
        <p:spPr/>
        <p:txBody>
          <a:bodyPr/>
          <a:lstStyle/>
          <a:p>
            <a:fld id="{77E71596-5F9D-49C5-9701-16B3CA54319D}" type="slidenum">
              <a:rPr lang="fr-FR" smtClean="0"/>
              <a:pPr/>
              <a:t>4</a:t>
            </a:fld>
            <a:endParaRPr lang="fr-FR" dirty="0"/>
          </a:p>
        </p:txBody>
      </p:sp>
      <p:sp>
        <p:nvSpPr>
          <p:cNvPr id="10" name="ZoneTexte 9">
            <a:extLst>
              <a:ext uri="{FF2B5EF4-FFF2-40B4-BE49-F238E27FC236}">
                <a16:creationId xmlns:a16="http://schemas.microsoft.com/office/drawing/2014/main" id="{07CAEBA3-4806-420C-B439-EA8D4F51EA44}"/>
              </a:ext>
            </a:extLst>
          </p:cNvPr>
          <p:cNvSpPr txBox="1"/>
          <p:nvPr/>
        </p:nvSpPr>
        <p:spPr>
          <a:xfrm>
            <a:off x="1065907" y="77416"/>
            <a:ext cx="5431359" cy="523220"/>
          </a:xfrm>
          <a:prstGeom prst="rect">
            <a:avLst/>
          </a:prstGeom>
          <a:noFill/>
        </p:spPr>
        <p:txBody>
          <a:bodyPr wrap="none" rtlCol="0">
            <a:spAutoFit/>
          </a:bodyPr>
          <a:lstStyle/>
          <a:p>
            <a:r>
              <a:rPr lang="en-GB" sz="2800" b="1" dirty="0">
                <a:solidFill>
                  <a:schemeClr val="accent5">
                    <a:lumMod val="75000"/>
                  </a:schemeClr>
                </a:solidFill>
                <a:latin typeface="+mn-lt"/>
              </a:rPr>
              <a:t>Some words on the global context. </a:t>
            </a:r>
          </a:p>
        </p:txBody>
      </p:sp>
      <p:sp>
        <p:nvSpPr>
          <p:cNvPr id="18" name="ZoneTexte 17">
            <a:extLst>
              <a:ext uri="{FF2B5EF4-FFF2-40B4-BE49-F238E27FC236}">
                <a16:creationId xmlns:a16="http://schemas.microsoft.com/office/drawing/2014/main" id="{3850E763-055C-403C-AB27-E418C2166653}"/>
              </a:ext>
            </a:extLst>
          </p:cNvPr>
          <p:cNvSpPr txBox="1"/>
          <p:nvPr/>
        </p:nvSpPr>
        <p:spPr>
          <a:xfrm>
            <a:off x="4666307" y="609474"/>
            <a:ext cx="5528052" cy="364267"/>
          </a:xfrm>
          <a:prstGeom prst="rect">
            <a:avLst/>
          </a:prstGeom>
          <a:noFill/>
        </p:spPr>
        <p:txBody>
          <a:bodyPr wrap="none" rtlCol="0">
            <a:spAutoFit/>
          </a:bodyPr>
          <a:lstStyle/>
          <a:p>
            <a:r>
              <a:rPr lang="en-GB" sz="1767" dirty="0">
                <a:latin typeface="+mn-lt"/>
              </a:rPr>
              <a:t>Some preliminary planning :  </a:t>
            </a:r>
            <a:r>
              <a:rPr lang="en-GB" sz="1767" b="1" dirty="0">
                <a:solidFill>
                  <a:srgbClr val="FF0000"/>
                </a:solidFill>
                <a:latin typeface="+mn-lt"/>
              </a:rPr>
              <a:t>6 years for PERLE 250 MeV* </a:t>
            </a:r>
          </a:p>
        </p:txBody>
      </p:sp>
      <p:sp>
        <p:nvSpPr>
          <p:cNvPr id="19" name="ZoneTexte 18">
            <a:extLst>
              <a:ext uri="{FF2B5EF4-FFF2-40B4-BE49-F238E27FC236}">
                <a16:creationId xmlns:a16="http://schemas.microsoft.com/office/drawing/2014/main" id="{EACC8CC7-81C3-421D-B802-24CAA8F42159}"/>
              </a:ext>
            </a:extLst>
          </p:cNvPr>
          <p:cNvSpPr txBox="1"/>
          <p:nvPr/>
        </p:nvSpPr>
        <p:spPr>
          <a:xfrm>
            <a:off x="5490160" y="4557706"/>
            <a:ext cx="5112567" cy="527580"/>
          </a:xfrm>
          <a:prstGeom prst="rect">
            <a:avLst/>
          </a:prstGeom>
          <a:noFill/>
        </p:spPr>
        <p:txBody>
          <a:bodyPr wrap="square" rtlCol="0">
            <a:spAutoFit/>
          </a:bodyPr>
          <a:lstStyle/>
          <a:p>
            <a:pPr algn="just"/>
            <a:r>
              <a:rPr lang="en-GB" sz="1414" dirty="0">
                <a:solidFill>
                  <a:srgbClr val="FF0000"/>
                </a:solidFill>
                <a:latin typeface="+mn-lt"/>
              </a:rPr>
              <a:t>*Very tight schedule for the TDR. Today some discussion on redefining the scope of the TDR keeping the  global planning</a:t>
            </a:r>
          </a:p>
        </p:txBody>
      </p:sp>
      <p:pic>
        <p:nvPicPr>
          <p:cNvPr id="22" name="Image 21">
            <a:extLst>
              <a:ext uri="{FF2B5EF4-FFF2-40B4-BE49-F238E27FC236}">
                <a16:creationId xmlns:a16="http://schemas.microsoft.com/office/drawing/2014/main" id="{61C5EDEB-C496-4370-AAC1-FD9E429EFBDD}"/>
              </a:ext>
            </a:extLst>
          </p:cNvPr>
          <p:cNvPicPr>
            <a:picLocks noChangeAspect="1"/>
          </p:cNvPicPr>
          <p:nvPr/>
        </p:nvPicPr>
        <p:blipFill>
          <a:blip r:embed="rId2"/>
          <a:stretch>
            <a:fillRect/>
          </a:stretch>
        </p:blipFill>
        <p:spPr>
          <a:xfrm>
            <a:off x="504056" y="1223752"/>
            <a:ext cx="4581525" cy="4257675"/>
          </a:xfrm>
          <a:prstGeom prst="rect">
            <a:avLst/>
          </a:prstGeom>
        </p:spPr>
      </p:pic>
      <p:sp>
        <p:nvSpPr>
          <p:cNvPr id="23" name="Rectangle 22">
            <a:extLst>
              <a:ext uri="{FF2B5EF4-FFF2-40B4-BE49-F238E27FC236}">
                <a16:creationId xmlns:a16="http://schemas.microsoft.com/office/drawing/2014/main" id="{8E530C11-B2D1-4EA8-B4C9-DEA87BCDBC33}"/>
              </a:ext>
            </a:extLst>
          </p:cNvPr>
          <p:cNvSpPr/>
          <p:nvPr/>
        </p:nvSpPr>
        <p:spPr>
          <a:xfrm>
            <a:off x="648071" y="1415376"/>
            <a:ext cx="3240360" cy="2187627"/>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793" tIns="40397" rIns="80793" bIns="40397" numCol="1" spcCol="0" rtlCol="0" fromWordArt="0" anchor="ctr" anchorCtr="0" forceAA="0" compatLnSpc="1">
            <a:prstTxWarp prst="textNoShape">
              <a:avLst/>
            </a:prstTxWarp>
            <a:noAutofit/>
          </a:bodyPr>
          <a:lstStyle/>
          <a:p>
            <a:pPr algn="ctr"/>
            <a:endParaRPr lang="fr-FR" sz="1767">
              <a:solidFill>
                <a:srgbClr val="F39200"/>
              </a:solidFill>
            </a:endParaRPr>
          </a:p>
        </p:txBody>
      </p:sp>
      <p:pic>
        <p:nvPicPr>
          <p:cNvPr id="24" name="Image 23">
            <a:extLst>
              <a:ext uri="{FF2B5EF4-FFF2-40B4-BE49-F238E27FC236}">
                <a16:creationId xmlns:a16="http://schemas.microsoft.com/office/drawing/2014/main" id="{6E5C85D3-4706-451A-89CC-67DBB2510705}"/>
              </a:ext>
            </a:extLst>
          </p:cNvPr>
          <p:cNvPicPr>
            <a:picLocks noChangeAspect="1"/>
          </p:cNvPicPr>
          <p:nvPr/>
        </p:nvPicPr>
        <p:blipFill>
          <a:blip r:embed="rId3"/>
          <a:stretch>
            <a:fillRect/>
          </a:stretch>
        </p:blipFill>
        <p:spPr>
          <a:xfrm>
            <a:off x="5085581" y="1314358"/>
            <a:ext cx="5268131" cy="3152742"/>
          </a:xfrm>
          <a:prstGeom prst="rect">
            <a:avLst/>
          </a:prstGeom>
        </p:spPr>
      </p:pic>
      <p:sp>
        <p:nvSpPr>
          <p:cNvPr id="25" name="Rectangle 24">
            <a:extLst>
              <a:ext uri="{FF2B5EF4-FFF2-40B4-BE49-F238E27FC236}">
                <a16:creationId xmlns:a16="http://schemas.microsoft.com/office/drawing/2014/main" id="{6DDB5AF2-7121-4ACD-B030-6D961AF0603C}"/>
              </a:ext>
            </a:extLst>
          </p:cNvPr>
          <p:cNvSpPr/>
          <p:nvPr/>
        </p:nvSpPr>
        <p:spPr>
          <a:xfrm>
            <a:off x="365709" y="983231"/>
            <a:ext cx="10642972" cy="364267"/>
          </a:xfrm>
          <a:prstGeom prst="rect">
            <a:avLst/>
          </a:prstGeom>
        </p:spPr>
        <p:txBody>
          <a:bodyPr wrap="square">
            <a:spAutoFit/>
          </a:bodyPr>
          <a:lstStyle/>
          <a:p>
            <a:r>
              <a:rPr lang="en-GB" sz="1767" i="1">
                <a:latin typeface="+mn-lt"/>
              </a:rPr>
              <a:t>It was shown as explicitely required  in the Accelerator RoadMap at the CERN Council in December 2021</a:t>
            </a:r>
          </a:p>
        </p:txBody>
      </p:sp>
    </p:spTree>
    <p:extLst>
      <p:ext uri="{BB962C8B-B14F-4D97-AF65-F5344CB8AC3E}">
        <p14:creationId xmlns:p14="http://schemas.microsoft.com/office/powerpoint/2010/main" val="3714790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numéro de diapositive 8">
            <a:extLst>
              <a:ext uri="{FF2B5EF4-FFF2-40B4-BE49-F238E27FC236}">
                <a16:creationId xmlns:a16="http://schemas.microsoft.com/office/drawing/2014/main" id="{C351FDB1-B734-4F1D-8741-65B4CC885D41}"/>
              </a:ext>
            </a:extLst>
          </p:cNvPr>
          <p:cNvSpPr>
            <a:spLocks noGrp="1"/>
          </p:cNvSpPr>
          <p:nvPr>
            <p:ph type="sldNum" sz="quarter" idx="12"/>
          </p:nvPr>
        </p:nvSpPr>
        <p:spPr>
          <a:xfrm>
            <a:off x="8159407" y="5714820"/>
            <a:ext cx="2442447" cy="322263"/>
          </a:xfrm>
        </p:spPr>
        <p:txBody>
          <a:bodyPr/>
          <a:lstStyle/>
          <a:p>
            <a:fld id="{77E71596-5F9D-49C5-9701-16B3CA54319D}" type="slidenum">
              <a:rPr lang="en-ZA" smtClean="0">
                <a:latin typeface="+mn-lt"/>
              </a:rPr>
              <a:pPr/>
              <a:t>5</a:t>
            </a:fld>
            <a:endParaRPr lang="en-ZA" dirty="0">
              <a:latin typeface="+mn-lt"/>
            </a:endParaRPr>
          </a:p>
        </p:txBody>
      </p:sp>
      <p:sp>
        <p:nvSpPr>
          <p:cNvPr id="14" name="ZoneTexte 13">
            <a:extLst>
              <a:ext uri="{FF2B5EF4-FFF2-40B4-BE49-F238E27FC236}">
                <a16:creationId xmlns:a16="http://schemas.microsoft.com/office/drawing/2014/main" id="{88B96D3D-4111-4FA9-A861-65B7A3069887}"/>
              </a:ext>
            </a:extLst>
          </p:cNvPr>
          <p:cNvSpPr txBox="1"/>
          <p:nvPr/>
        </p:nvSpPr>
        <p:spPr>
          <a:xfrm>
            <a:off x="201812" y="2862020"/>
            <a:ext cx="4032447" cy="2092881"/>
          </a:xfrm>
          <a:prstGeom prst="rect">
            <a:avLst/>
          </a:prstGeom>
          <a:noFill/>
          <a:ln>
            <a:solidFill>
              <a:srgbClr val="FF6700"/>
            </a:solidFill>
          </a:ln>
        </p:spPr>
        <p:txBody>
          <a:bodyPr wrap="square" rtlCol="0">
            <a:spAutoFit/>
          </a:bodyPr>
          <a:lstStyle/>
          <a:p>
            <a:r>
              <a:rPr lang="en-ZA" sz="1300" b="1" dirty="0">
                <a:latin typeface="+mn-lt"/>
              </a:rPr>
              <a:t>Denis </a:t>
            </a:r>
            <a:r>
              <a:rPr lang="en-ZA" sz="1300" b="1" dirty="0" err="1">
                <a:latin typeface="+mn-lt"/>
              </a:rPr>
              <a:t>Reynet</a:t>
            </a:r>
            <a:r>
              <a:rPr lang="en-ZA" sz="1300" b="1" dirty="0">
                <a:latin typeface="+mn-lt"/>
              </a:rPr>
              <a:t>           </a:t>
            </a:r>
            <a:r>
              <a:rPr lang="en-ZA" sz="1300" dirty="0">
                <a:latin typeface="+mn-lt"/>
              </a:rPr>
              <a:t>System Engineers (</a:t>
            </a:r>
            <a:r>
              <a:rPr lang="en-ZA" sz="1300" dirty="0">
                <a:solidFill>
                  <a:prstClr val="black"/>
                </a:solidFill>
                <a:latin typeface="+mn-lt"/>
              </a:rPr>
              <a:t>IJCLab</a:t>
            </a:r>
            <a:r>
              <a:rPr lang="en-ZA" sz="1300" dirty="0">
                <a:latin typeface="+mn-lt"/>
              </a:rPr>
              <a:t>)</a:t>
            </a:r>
          </a:p>
          <a:p>
            <a:r>
              <a:rPr lang="en-ZA" sz="1300" b="1" dirty="0">
                <a:latin typeface="+mn-lt"/>
              </a:rPr>
              <a:t>Luc Perrot</a:t>
            </a:r>
            <a:r>
              <a:rPr lang="en-ZA" sz="1300" dirty="0">
                <a:latin typeface="+mn-lt"/>
              </a:rPr>
              <a:t>	        Beam Dynamics (</a:t>
            </a:r>
            <a:r>
              <a:rPr lang="en-ZA" sz="1300" dirty="0">
                <a:solidFill>
                  <a:prstClr val="black"/>
                </a:solidFill>
                <a:latin typeface="+mn-lt"/>
              </a:rPr>
              <a:t>IJCLab</a:t>
            </a:r>
            <a:r>
              <a:rPr lang="en-ZA" sz="1300" dirty="0">
                <a:latin typeface="+mn-lt"/>
              </a:rPr>
              <a:t>)</a:t>
            </a:r>
          </a:p>
          <a:p>
            <a:r>
              <a:rPr lang="en-ZA" sz="1300" b="1" dirty="0">
                <a:latin typeface="+mn-lt"/>
              </a:rPr>
              <a:t>Maud </a:t>
            </a:r>
            <a:r>
              <a:rPr lang="en-ZA" sz="1300" b="1" dirty="0" err="1">
                <a:latin typeface="+mn-lt"/>
              </a:rPr>
              <a:t>Baylac</a:t>
            </a:r>
            <a:r>
              <a:rPr lang="en-ZA" sz="1300" b="1" dirty="0">
                <a:latin typeface="+mn-lt"/>
              </a:rPr>
              <a:t>          </a:t>
            </a:r>
            <a:r>
              <a:rPr lang="en-ZA" sz="1300" dirty="0">
                <a:latin typeface="+mn-lt"/>
              </a:rPr>
              <a:t> Gun Installation and Operation (</a:t>
            </a:r>
            <a:r>
              <a:rPr lang="en-ZA" sz="1300" dirty="0">
                <a:solidFill>
                  <a:prstClr val="black"/>
                </a:solidFill>
                <a:latin typeface="+mn-lt"/>
              </a:rPr>
              <a:t>LPSC</a:t>
            </a:r>
            <a:r>
              <a:rPr lang="en-ZA" sz="1300" dirty="0">
                <a:latin typeface="+mn-lt"/>
              </a:rPr>
              <a:t>)</a:t>
            </a:r>
          </a:p>
          <a:p>
            <a:r>
              <a:rPr lang="en-ZA" sz="1300" b="1" dirty="0">
                <a:latin typeface="+mn-lt"/>
              </a:rPr>
              <a:t>Guillaume </a:t>
            </a:r>
            <a:r>
              <a:rPr lang="en-ZA" sz="1300" b="1" dirty="0" err="1">
                <a:latin typeface="+mn-lt"/>
              </a:rPr>
              <a:t>Olry</a:t>
            </a:r>
            <a:r>
              <a:rPr lang="en-ZA" sz="1300" b="1" dirty="0">
                <a:latin typeface="+mn-lt"/>
              </a:rPr>
              <a:t>       </a:t>
            </a:r>
            <a:r>
              <a:rPr lang="en-ZA" sz="1300" dirty="0">
                <a:latin typeface="+mn-lt"/>
              </a:rPr>
              <a:t>RF System (</a:t>
            </a:r>
            <a:r>
              <a:rPr lang="en-ZA" sz="1300" dirty="0">
                <a:solidFill>
                  <a:prstClr val="black"/>
                </a:solidFill>
                <a:latin typeface="+mn-lt"/>
              </a:rPr>
              <a:t>IJCLab</a:t>
            </a:r>
            <a:r>
              <a:rPr lang="en-ZA" sz="1300" dirty="0">
                <a:latin typeface="+mn-lt"/>
              </a:rPr>
              <a:t>)</a:t>
            </a:r>
          </a:p>
          <a:p>
            <a:r>
              <a:rPr lang="en-ZA" sz="1300" b="1" dirty="0">
                <a:latin typeface="+mn-lt"/>
              </a:rPr>
              <a:t>Patxi </a:t>
            </a:r>
            <a:r>
              <a:rPr lang="en-ZA" sz="1300" b="1" dirty="0" err="1">
                <a:latin typeface="+mn-lt"/>
              </a:rPr>
              <a:t>Duthil</a:t>
            </a:r>
            <a:r>
              <a:rPr lang="en-ZA" sz="1300" b="1" dirty="0">
                <a:latin typeface="+mn-lt"/>
              </a:rPr>
              <a:t>	        </a:t>
            </a:r>
            <a:r>
              <a:rPr lang="en-ZA" sz="1300" dirty="0">
                <a:latin typeface="+mn-lt"/>
              </a:rPr>
              <a:t>Cryogenic (</a:t>
            </a:r>
            <a:r>
              <a:rPr lang="en-ZA" sz="1300" dirty="0">
                <a:solidFill>
                  <a:prstClr val="black"/>
                </a:solidFill>
                <a:latin typeface="+mn-lt"/>
              </a:rPr>
              <a:t>IJCLab</a:t>
            </a:r>
            <a:r>
              <a:rPr lang="en-ZA" sz="1300" dirty="0">
                <a:latin typeface="+mn-lt"/>
              </a:rPr>
              <a:t>)</a:t>
            </a:r>
          </a:p>
          <a:p>
            <a:r>
              <a:rPr lang="en-ZA" sz="1300" b="1" dirty="0">
                <a:latin typeface="+mn-lt"/>
              </a:rPr>
              <a:t>Hadil </a:t>
            </a:r>
            <a:r>
              <a:rPr lang="en-ZA" sz="1300" b="1" dirty="0" err="1">
                <a:latin typeface="+mn-lt"/>
              </a:rPr>
              <a:t>Abualrob</a:t>
            </a:r>
            <a:r>
              <a:rPr lang="en-ZA" sz="1300" b="1" dirty="0">
                <a:latin typeface="+mn-lt"/>
              </a:rPr>
              <a:t>       </a:t>
            </a:r>
            <a:r>
              <a:rPr lang="en-ZA" sz="1300" dirty="0">
                <a:latin typeface="+mn-lt"/>
              </a:rPr>
              <a:t>Magnets (An-Najah / IJCLab)</a:t>
            </a:r>
          </a:p>
          <a:p>
            <a:r>
              <a:rPr lang="en-ZA" sz="1300" b="1" dirty="0">
                <a:latin typeface="+mn-lt"/>
              </a:rPr>
              <a:t>Sébastien Wurth    </a:t>
            </a:r>
            <a:r>
              <a:rPr lang="en-ZA" sz="1300" dirty="0">
                <a:latin typeface="+mn-lt"/>
              </a:rPr>
              <a:t>Security Issues (</a:t>
            </a:r>
            <a:r>
              <a:rPr lang="en-ZA" sz="1300" dirty="0">
                <a:solidFill>
                  <a:prstClr val="black"/>
                </a:solidFill>
                <a:latin typeface="+mn-lt"/>
              </a:rPr>
              <a:t>IJCLab</a:t>
            </a:r>
            <a:r>
              <a:rPr lang="en-ZA" sz="1300" dirty="0">
                <a:latin typeface="+mn-lt"/>
              </a:rPr>
              <a:t>)</a:t>
            </a:r>
          </a:p>
          <a:p>
            <a:r>
              <a:rPr lang="en-ZA" sz="1300" b="1" dirty="0">
                <a:latin typeface="+mn-lt"/>
              </a:rPr>
              <a:t>Marc </a:t>
            </a:r>
            <a:r>
              <a:rPr lang="en-ZA" sz="1300" b="1" dirty="0" err="1">
                <a:latin typeface="+mn-lt"/>
              </a:rPr>
              <a:t>Langlet</a:t>
            </a:r>
            <a:r>
              <a:rPr lang="en-ZA" sz="1300" b="1" dirty="0">
                <a:latin typeface="+mn-lt"/>
              </a:rPr>
              <a:t>           </a:t>
            </a:r>
            <a:r>
              <a:rPr lang="en-ZA" sz="1300" dirty="0">
                <a:latin typeface="+mn-lt"/>
              </a:rPr>
              <a:t>Infrastructures (</a:t>
            </a:r>
            <a:r>
              <a:rPr lang="en-ZA" sz="1300" dirty="0">
                <a:solidFill>
                  <a:prstClr val="black"/>
                </a:solidFill>
                <a:latin typeface="+mn-lt"/>
              </a:rPr>
              <a:t>IJCLab</a:t>
            </a:r>
            <a:r>
              <a:rPr lang="en-ZA" sz="1300" dirty="0">
                <a:latin typeface="+mn-lt"/>
              </a:rPr>
              <a:t>)</a:t>
            </a:r>
          </a:p>
          <a:p>
            <a:r>
              <a:rPr lang="en-ZA" sz="1300" b="1" dirty="0">
                <a:latin typeface="+mn-lt"/>
              </a:rPr>
              <a:t>Bruno Mercier        </a:t>
            </a:r>
            <a:r>
              <a:rPr lang="en-ZA" sz="1300" dirty="0">
                <a:latin typeface="+mn-lt"/>
              </a:rPr>
              <a:t>Vacuum System (IJCLab)   	</a:t>
            </a:r>
          </a:p>
        </p:txBody>
      </p:sp>
      <p:sp>
        <p:nvSpPr>
          <p:cNvPr id="15" name="ZoneTexte 14">
            <a:extLst>
              <a:ext uri="{FF2B5EF4-FFF2-40B4-BE49-F238E27FC236}">
                <a16:creationId xmlns:a16="http://schemas.microsoft.com/office/drawing/2014/main" id="{03BCD326-1730-4E3D-8B59-4EAB7D3DC7FA}"/>
              </a:ext>
            </a:extLst>
          </p:cNvPr>
          <p:cNvSpPr txBox="1"/>
          <p:nvPr/>
        </p:nvSpPr>
        <p:spPr>
          <a:xfrm>
            <a:off x="4299434" y="2702928"/>
            <a:ext cx="6473341" cy="2492990"/>
          </a:xfrm>
          <a:prstGeom prst="rect">
            <a:avLst/>
          </a:prstGeom>
          <a:noFill/>
          <a:ln>
            <a:solidFill>
              <a:srgbClr val="FF0000"/>
            </a:solidFill>
          </a:ln>
        </p:spPr>
        <p:txBody>
          <a:bodyPr wrap="square" rtlCol="0">
            <a:spAutoFit/>
          </a:bodyPr>
          <a:lstStyle/>
          <a:p>
            <a:pPr marL="285750" lvl="0" indent="-285750">
              <a:buFont typeface="Wingdings" panose="05000000000000000000" pitchFamily="2" charset="2"/>
              <a:buChar char="Ø"/>
            </a:pPr>
            <a:r>
              <a:rPr lang="en-ZA" sz="1300" dirty="0">
                <a:solidFill>
                  <a:srgbClr val="FF0000"/>
                </a:solidFill>
                <a:latin typeface="+mn-lt"/>
              </a:rPr>
              <a:t>PHD student (ending now)  </a:t>
            </a:r>
            <a:r>
              <a:rPr lang="en-ZA" sz="1300" dirty="0">
                <a:latin typeface="+mn-lt"/>
              </a:rPr>
              <a:t>injection lines :    </a:t>
            </a:r>
            <a:r>
              <a:rPr lang="en-ZA" sz="1300" b="1" dirty="0">
                <a:latin typeface="+mn-lt"/>
              </a:rPr>
              <a:t>Ben Hounsell </a:t>
            </a:r>
            <a:r>
              <a:rPr lang="en-ZA" sz="1300" dirty="0">
                <a:solidFill>
                  <a:prstClr val="black"/>
                </a:solidFill>
                <a:latin typeface="+mn-lt"/>
              </a:rPr>
              <a:t>(100% PERLE)</a:t>
            </a:r>
            <a:endParaRPr lang="en-ZA" sz="1300" dirty="0">
              <a:latin typeface="+mn-lt"/>
            </a:endParaRPr>
          </a:p>
          <a:p>
            <a:pPr marL="285750" indent="-285750">
              <a:buFont typeface="Wingdings" panose="05000000000000000000" pitchFamily="2" charset="2"/>
              <a:buChar char="Ø"/>
            </a:pPr>
            <a:r>
              <a:rPr lang="en-ZA" sz="1300" dirty="0">
                <a:solidFill>
                  <a:srgbClr val="FF0000"/>
                </a:solidFill>
                <a:latin typeface="+mn-lt"/>
              </a:rPr>
              <a:t>PHD student (2</a:t>
            </a:r>
            <a:r>
              <a:rPr lang="en-ZA" sz="1300" baseline="30000" dirty="0">
                <a:solidFill>
                  <a:srgbClr val="FF0000"/>
                </a:solidFill>
                <a:latin typeface="+mn-lt"/>
              </a:rPr>
              <a:t>nd</a:t>
            </a:r>
            <a:r>
              <a:rPr lang="en-ZA" sz="1300" dirty="0">
                <a:solidFill>
                  <a:srgbClr val="FF0000"/>
                </a:solidFill>
                <a:latin typeface="+mn-lt"/>
              </a:rPr>
              <a:t> year) </a:t>
            </a:r>
            <a:r>
              <a:rPr lang="en-ZA" sz="1300" dirty="0">
                <a:latin typeface="+mn-lt"/>
              </a:rPr>
              <a:t>on RF/HOM/cavities : </a:t>
            </a:r>
            <a:r>
              <a:rPr lang="en-ZA" sz="1300" b="1" dirty="0">
                <a:latin typeface="+mn-lt"/>
              </a:rPr>
              <a:t>Carmelo </a:t>
            </a:r>
            <a:r>
              <a:rPr lang="en-ZA" sz="1300" b="1" dirty="0" err="1">
                <a:latin typeface="+mn-lt"/>
              </a:rPr>
              <a:t>Barbagallo</a:t>
            </a:r>
            <a:r>
              <a:rPr lang="en-ZA" sz="1300" b="1" dirty="0">
                <a:latin typeface="+mn-lt"/>
              </a:rPr>
              <a:t>   </a:t>
            </a:r>
            <a:r>
              <a:rPr lang="en-ZA" sz="1300" dirty="0">
                <a:latin typeface="+mn-lt"/>
              </a:rPr>
              <a:t>(100% PERLE)</a:t>
            </a:r>
          </a:p>
          <a:p>
            <a:pPr marL="285750" indent="-285750">
              <a:buFont typeface="Wingdings" panose="05000000000000000000" pitchFamily="2" charset="2"/>
              <a:buChar char="Ø"/>
            </a:pPr>
            <a:r>
              <a:rPr lang="en-ZA" sz="1300" dirty="0">
                <a:solidFill>
                  <a:srgbClr val="FF0000"/>
                </a:solidFill>
                <a:latin typeface="+mn-lt"/>
              </a:rPr>
              <a:t>PHD student (1</a:t>
            </a:r>
            <a:r>
              <a:rPr lang="en-ZA" sz="1300" baseline="30000" dirty="0">
                <a:solidFill>
                  <a:srgbClr val="FF0000"/>
                </a:solidFill>
                <a:latin typeface="+mn-lt"/>
              </a:rPr>
              <a:t>st</a:t>
            </a:r>
            <a:r>
              <a:rPr lang="en-ZA" sz="1300" dirty="0">
                <a:solidFill>
                  <a:srgbClr val="FF0000"/>
                </a:solidFill>
                <a:latin typeface="+mn-lt"/>
              </a:rPr>
              <a:t> year) </a:t>
            </a:r>
            <a:r>
              <a:rPr lang="en-ZA" sz="1300" dirty="0">
                <a:latin typeface="+mn-lt"/>
              </a:rPr>
              <a:t>on Beam Dynamics  : </a:t>
            </a:r>
            <a:r>
              <a:rPr lang="en-ZA" sz="1300" b="1" dirty="0" err="1">
                <a:latin typeface="+mn-lt"/>
              </a:rPr>
              <a:t>Coline</a:t>
            </a:r>
            <a:r>
              <a:rPr lang="en-ZA" sz="1300" b="1" dirty="0">
                <a:latin typeface="+mn-lt"/>
              </a:rPr>
              <a:t> Guyot</a:t>
            </a:r>
            <a:r>
              <a:rPr lang="en-ZA" sz="1300" dirty="0">
                <a:latin typeface="+mn-lt"/>
              </a:rPr>
              <a:t> (50% in PERLE)</a:t>
            </a:r>
          </a:p>
          <a:p>
            <a:pPr marL="285750" indent="-285750">
              <a:buFont typeface="Wingdings" panose="05000000000000000000" pitchFamily="2" charset="2"/>
              <a:buChar char="Ø"/>
            </a:pPr>
            <a:r>
              <a:rPr lang="en-ZA" sz="1300" dirty="0">
                <a:solidFill>
                  <a:srgbClr val="00B0F0"/>
                </a:solidFill>
                <a:latin typeface="+mn-lt"/>
              </a:rPr>
              <a:t>Postdoc </a:t>
            </a:r>
            <a:r>
              <a:rPr lang="en-ZA" sz="1300" dirty="0">
                <a:latin typeface="+mn-lt"/>
              </a:rPr>
              <a:t>(beam dynamics) </a:t>
            </a:r>
            <a:r>
              <a:rPr lang="en-ZA" sz="1300" b="1" dirty="0">
                <a:latin typeface="+mn-lt"/>
              </a:rPr>
              <a:t>Alex </a:t>
            </a:r>
            <a:r>
              <a:rPr lang="en-ZA" sz="1300" b="1" dirty="0" err="1">
                <a:latin typeface="+mn-lt"/>
              </a:rPr>
              <a:t>Fomin</a:t>
            </a:r>
            <a:endParaRPr lang="en-ZA" sz="1300" b="1" dirty="0">
              <a:latin typeface="+mn-lt"/>
            </a:endParaRPr>
          </a:p>
          <a:p>
            <a:pPr marL="285750" indent="-285750">
              <a:buFont typeface="Wingdings" panose="05000000000000000000" pitchFamily="2" charset="2"/>
              <a:buChar char="Ø"/>
            </a:pPr>
            <a:r>
              <a:rPr lang="en-ZA" sz="1300" dirty="0">
                <a:latin typeface="+mn-lt"/>
              </a:rPr>
              <a:t>5 months interns</a:t>
            </a:r>
            <a:r>
              <a:rPr lang="en-ZA" sz="1300" dirty="0">
                <a:latin typeface="+mn-lt"/>
                <a:sym typeface="Wingdings" panose="05000000000000000000" pitchFamily="2" charset="2"/>
              </a:rPr>
              <a:t> </a:t>
            </a:r>
            <a:r>
              <a:rPr lang="en-ZA" sz="1300" dirty="0">
                <a:latin typeface="+mn-lt"/>
              </a:rPr>
              <a:t>(Magnets/beam dynamics)</a:t>
            </a:r>
            <a:r>
              <a:rPr lang="en-ZA" sz="1300" dirty="0">
                <a:latin typeface="+mn-lt"/>
                <a:sym typeface="Wingdings" panose="05000000000000000000" pitchFamily="2" charset="2"/>
              </a:rPr>
              <a:t></a:t>
            </a:r>
            <a:r>
              <a:rPr lang="en-ZA" sz="1300" dirty="0">
                <a:solidFill>
                  <a:srgbClr val="FF0000"/>
                </a:solidFill>
                <a:latin typeface="+mn-lt"/>
                <a:sym typeface="Wingdings" panose="05000000000000000000" pitchFamily="2" charset="2"/>
              </a:rPr>
              <a:t>PHD thesis 2022</a:t>
            </a:r>
            <a:r>
              <a:rPr lang="en-ZA" sz="1300" dirty="0">
                <a:latin typeface="+mn-lt"/>
              </a:rPr>
              <a:t>:</a:t>
            </a:r>
            <a:r>
              <a:rPr lang="en-ZA" sz="1300" b="1" dirty="0">
                <a:latin typeface="+mn-lt"/>
              </a:rPr>
              <a:t>Rasha </a:t>
            </a:r>
            <a:r>
              <a:rPr lang="en-ZA" sz="1300" b="1" dirty="0" err="1">
                <a:latin typeface="+mn-lt"/>
              </a:rPr>
              <a:t>Abukeshek</a:t>
            </a:r>
            <a:endParaRPr lang="en-ZA" sz="1300" b="1" dirty="0">
              <a:latin typeface="+mn-lt"/>
            </a:endParaRPr>
          </a:p>
          <a:p>
            <a:pPr marL="285750" indent="-285750">
              <a:buFont typeface="Wingdings" panose="05000000000000000000" pitchFamily="2" charset="2"/>
              <a:buChar char="Ø"/>
            </a:pPr>
            <a:endParaRPr lang="en-ZA" sz="1300" u="sng" dirty="0">
              <a:latin typeface="+mn-lt"/>
            </a:endParaRPr>
          </a:p>
          <a:p>
            <a:pPr marL="285750" indent="-285750">
              <a:buFont typeface="Wingdings" panose="05000000000000000000" pitchFamily="2" charset="2"/>
              <a:buChar char="Ø"/>
            </a:pPr>
            <a:r>
              <a:rPr lang="en-ZA" sz="1300" u="sng" dirty="0">
                <a:latin typeface="+mn-lt"/>
              </a:rPr>
              <a:t>From Jul 2022</a:t>
            </a:r>
            <a:r>
              <a:rPr lang="en-ZA" sz="1300" dirty="0">
                <a:latin typeface="+mn-lt"/>
              </a:rPr>
              <a:t> </a:t>
            </a:r>
          </a:p>
          <a:p>
            <a:pPr marL="787400" lvl="1" indent="-285750">
              <a:buFont typeface="Arial" panose="020B0604020202020204" pitchFamily="34" charset="0"/>
              <a:buChar char="•"/>
            </a:pPr>
            <a:r>
              <a:rPr lang="en-ZA" sz="1300" dirty="0">
                <a:solidFill>
                  <a:srgbClr val="00B0F0"/>
                </a:solidFill>
                <a:latin typeface="+mn-lt"/>
              </a:rPr>
              <a:t>Postdoc</a:t>
            </a:r>
            <a:r>
              <a:rPr lang="en-ZA" sz="1300" dirty="0">
                <a:latin typeface="+mn-lt"/>
              </a:rPr>
              <a:t> (Injection line) </a:t>
            </a:r>
            <a:r>
              <a:rPr lang="en-ZA" sz="1300" b="1" dirty="0">
                <a:latin typeface="+mn-lt"/>
              </a:rPr>
              <a:t>Joshua </a:t>
            </a:r>
            <a:r>
              <a:rPr lang="en-ZA" sz="1300" b="1" dirty="0" err="1">
                <a:latin typeface="+mn-lt"/>
              </a:rPr>
              <a:t>Yoskowitz</a:t>
            </a:r>
            <a:endParaRPr lang="en-ZA" sz="1300" b="1" dirty="0">
              <a:latin typeface="+mn-lt"/>
            </a:endParaRPr>
          </a:p>
          <a:p>
            <a:pPr marL="285750" indent="-285750">
              <a:buFont typeface="Wingdings" panose="05000000000000000000" pitchFamily="2" charset="2"/>
              <a:buChar char="Ø"/>
            </a:pPr>
            <a:r>
              <a:rPr lang="en-ZA" sz="1300" u="sng" dirty="0">
                <a:latin typeface="+mn-lt"/>
              </a:rPr>
              <a:t>From Oct. 2022 </a:t>
            </a:r>
          </a:p>
          <a:p>
            <a:pPr marL="787400" lvl="1" indent="-285750">
              <a:buFont typeface="Arial" panose="020B0604020202020204" pitchFamily="34" charset="0"/>
              <a:buChar char="•"/>
            </a:pPr>
            <a:r>
              <a:rPr lang="en-ZA" sz="1300" dirty="0">
                <a:solidFill>
                  <a:srgbClr val="6600CC"/>
                </a:solidFill>
                <a:latin typeface="+mn-lt"/>
              </a:rPr>
              <a:t>Permanent CRNS position </a:t>
            </a:r>
            <a:r>
              <a:rPr lang="en-ZA" sz="1300" dirty="0">
                <a:latin typeface="+mn-lt"/>
              </a:rPr>
              <a:t>(beam dynamics) </a:t>
            </a:r>
            <a:r>
              <a:rPr lang="en-ZA" sz="1300" b="1" dirty="0">
                <a:latin typeface="+mn-lt"/>
              </a:rPr>
              <a:t>Julien Michaud </a:t>
            </a:r>
          </a:p>
          <a:p>
            <a:pPr marL="787400" lvl="1" indent="-285750">
              <a:buFont typeface="Arial" panose="020B0604020202020204" pitchFamily="34" charset="0"/>
              <a:buChar char="•"/>
            </a:pPr>
            <a:r>
              <a:rPr lang="en-ZA" sz="1300" dirty="0">
                <a:solidFill>
                  <a:srgbClr val="FF0000"/>
                </a:solidFill>
                <a:latin typeface="+mn-lt"/>
              </a:rPr>
              <a:t>PHD thesis </a:t>
            </a:r>
            <a:r>
              <a:rPr lang="en-ZA" sz="1300" dirty="0">
                <a:latin typeface="+mn-lt"/>
              </a:rPr>
              <a:t>Liverpool/</a:t>
            </a:r>
            <a:r>
              <a:rPr lang="en-ZA" sz="1300" dirty="0" err="1">
                <a:latin typeface="+mn-lt"/>
              </a:rPr>
              <a:t>AsTec</a:t>
            </a:r>
            <a:r>
              <a:rPr lang="en-ZA" sz="1300" dirty="0">
                <a:latin typeface="+mn-lt"/>
              </a:rPr>
              <a:t>/IJCLab  (injections)  </a:t>
            </a:r>
            <a:r>
              <a:rPr lang="en-ZA" sz="1300" b="1" dirty="0">
                <a:latin typeface="+mn-lt"/>
              </a:rPr>
              <a:t>Connor  Monaghan</a:t>
            </a:r>
          </a:p>
          <a:p>
            <a:pPr marL="787400" lvl="1" indent="-285750">
              <a:buFont typeface="Arial" panose="020B0604020202020204" pitchFamily="34" charset="0"/>
              <a:buChar char="•"/>
            </a:pPr>
            <a:endParaRPr lang="en-ZA" sz="1300" b="1" dirty="0">
              <a:latin typeface="+mn-lt"/>
            </a:endParaRPr>
          </a:p>
        </p:txBody>
      </p:sp>
      <p:sp>
        <p:nvSpPr>
          <p:cNvPr id="2" name="Flèche : droite 1">
            <a:extLst>
              <a:ext uri="{FF2B5EF4-FFF2-40B4-BE49-F238E27FC236}">
                <a16:creationId xmlns:a16="http://schemas.microsoft.com/office/drawing/2014/main" id="{C2972D02-502E-4113-B740-DCA049CCF83E}"/>
              </a:ext>
            </a:extLst>
          </p:cNvPr>
          <p:cNvSpPr/>
          <p:nvPr/>
        </p:nvSpPr>
        <p:spPr>
          <a:xfrm>
            <a:off x="5997950" y="4873193"/>
            <a:ext cx="4508189" cy="6353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t>ALL in ALL many new join PERLE</a:t>
            </a:r>
          </a:p>
        </p:txBody>
      </p:sp>
      <p:sp>
        <p:nvSpPr>
          <p:cNvPr id="44" name="Titre 1">
            <a:extLst>
              <a:ext uri="{FF2B5EF4-FFF2-40B4-BE49-F238E27FC236}">
                <a16:creationId xmlns:a16="http://schemas.microsoft.com/office/drawing/2014/main" id="{14EA8F9C-9FBE-40EF-A024-83919B350420}"/>
              </a:ext>
            </a:extLst>
          </p:cNvPr>
          <p:cNvSpPr txBox="1">
            <a:spLocks/>
          </p:cNvSpPr>
          <p:nvPr/>
        </p:nvSpPr>
        <p:spPr>
          <a:xfrm>
            <a:off x="1023998" y="134157"/>
            <a:ext cx="8754877" cy="4320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a:solidFill>
                  <a:srgbClr val="00294B"/>
                </a:solidFill>
                <a:latin typeface="+mj-lt"/>
                <a:ea typeface="+mj-ea"/>
                <a:cs typeface="+mj-cs"/>
              </a:defRPr>
            </a:lvl1pPr>
          </a:lstStyle>
          <a:p>
            <a:pPr fontAlgn="auto">
              <a:spcAft>
                <a:spcPts val="0"/>
              </a:spcAft>
            </a:pPr>
            <a:r>
              <a:rPr lang="fr-FR" dirty="0">
                <a:solidFill>
                  <a:schemeClr val="accent1">
                    <a:lumMod val="50000"/>
                  </a:schemeClr>
                </a:solidFill>
                <a:latin typeface="+mn-lt"/>
              </a:rPr>
              <a:t>Project Organisation: PERLE Collaboration  &amp; </a:t>
            </a:r>
            <a:r>
              <a:rPr lang="fr-FR" u="sng" dirty="0">
                <a:solidFill>
                  <a:schemeClr val="accent1">
                    <a:lumMod val="50000"/>
                  </a:schemeClr>
                </a:solidFill>
                <a:latin typeface="+mn-lt"/>
              </a:rPr>
              <a:t>PERLE- France</a:t>
            </a:r>
          </a:p>
        </p:txBody>
      </p:sp>
      <p:sp>
        <p:nvSpPr>
          <p:cNvPr id="12" name="Espace réservé de la date 5">
            <a:extLst>
              <a:ext uri="{FF2B5EF4-FFF2-40B4-BE49-F238E27FC236}">
                <a16:creationId xmlns:a16="http://schemas.microsoft.com/office/drawing/2014/main" id="{15C4322D-68D2-24B6-F876-13616554DAD8}"/>
              </a:ext>
            </a:extLst>
          </p:cNvPr>
          <p:cNvSpPr>
            <a:spLocks noGrp="1"/>
          </p:cNvSpPr>
          <p:nvPr>
            <p:ph type="dt" sz="half" idx="10"/>
          </p:nvPr>
        </p:nvSpPr>
        <p:spPr>
          <a:xfrm>
            <a:off x="201812" y="5714820"/>
            <a:ext cx="2411556" cy="322263"/>
          </a:xfrm>
        </p:spPr>
        <p:txBody>
          <a:bodyPr/>
          <a:lstStyle/>
          <a:p>
            <a:r>
              <a:rPr lang="fr-FR">
                <a:latin typeface="+mn-lt"/>
              </a:rPr>
              <a:t>09/05/2022</a:t>
            </a:r>
          </a:p>
        </p:txBody>
      </p:sp>
      <p:sp>
        <p:nvSpPr>
          <p:cNvPr id="16" name="Espace réservé du pied de page 25">
            <a:extLst>
              <a:ext uri="{FF2B5EF4-FFF2-40B4-BE49-F238E27FC236}">
                <a16:creationId xmlns:a16="http://schemas.microsoft.com/office/drawing/2014/main" id="{6637AD5F-770E-AC61-63BB-04CFB82D65CE}"/>
              </a:ext>
            </a:extLst>
          </p:cNvPr>
          <p:cNvSpPr>
            <a:spLocks noGrp="1"/>
          </p:cNvSpPr>
          <p:nvPr>
            <p:ph type="ftr" sz="quarter" idx="11"/>
          </p:nvPr>
        </p:nvSpPr>
        <p:spPr>
          <a:xfrm>
            <a:off x="2938116" y="5714820"/>
            <a:ext cx="4896544" cy="322263"/>
          </a:xfrm>
        </p:spPr>
        <p:txBody>
          <a:bodyPr/>
          <a:lstStyle/>
          <a:p>
            <a:r>
              <a:rPr lang="en-US">
                <a:latin typeface="+mn-lt"/>
              </a:rPr>
              <a:t>Workshop : PHYSICS with PERLE at Orsay </a:t>
            </a:r>
            <a:endParaRPr lang="fr-FR">
              <a:latin typeface="+mn-lt"/>
            </a:endParaRPr>
          </a:p>
        </p:txBody>
      </p:sp>
      <p:pic>
        <p:nvPicPr>
          <p:cNvPr id="4" name="Image 3">
            <a:extLst>
              <a:ext uri="{FF2B5EF4-FFF2-40B4-BE49-F238E27FC236}">
                <a16:creationId xmlns:a16="http://schemas.microsoft.com/office/drawing/2014/main" id="{DF0BAC78-F6FE-84DB-5ABA-BB82946AA607}"/>
              </a:ext>
            </a:extLst>
          </p:cNvPr>
          <p:cNvPicPr>
            <a:picLocks noChangeAspect="1"/>
          </p:cNvPicPr>
          <p:nvPr/>
        </p:nvPicPr>
        <p:blipFill>
          <a:blip r:embed="rId2"/>
          <a:stretch>
            <a:fillRect/>
          </a:stretch>
        </p:blipFill>
        <p:spPr>
          <a:xfrm>
            <a:off x="-1" y="627964"/>
            <a:ext cx="10772775" cy="1753708"/>
          </a:xfrm>
          <a:prstGeom prst="rect">
            <a:avLst/>
          </a:prstGeom>
        </p:spPr>
      </p:pic>
      <p:sp>
        <p:nvSpPr>
          <p:cNvPr id="17" name="ZoneTexte 16">
            <a:extLst>
              <a:ext uri="{FF2B5EF4-FFF2-40B4-BE49-F238E27FC236}">
                <a16:creationId xmlns:a16="http://schemas.microsoft.com/office/drawing/2014/main" id="{6DB63B8E-80A0-432B-A48D-0889D9CFF058}"/>
              </a:ext>
            </a:extLst>
          </p:cNvPr>
          <p:cNvSpPr txBox="1"/>
          <p:nvPr/>
        </p:nvSpPr>
        <p:spPr>
          <a:xfrm>
            <a:off x="5144" y="812199"/>
            <a:ext cx="4248472" cy="584775"/>
          </a:xfrm>
          <a:prstGeom prst="rect">
            <a:avLst/>
          </a:prstGeom>
          <a:noFill/>
        </p:spPr>
        <p:txBody>
          <a:bodyPr wrap="square" rtlCol="0">
            <a:spAutoFit/>
          </a:bodyPr>
          <a:lstStyle/>
          <a:p>
            <a:pPr algn="ctr"/>
            <a:r>
              <a:rPr lang="en-ZA" sz="1600" u="sng" dirty="0">
                <a:latin typeface="+mn-lt"/>
              </a:rPr>
              <a:t>We have finalised an internal organisation in France led by two laboratories: IJCLab/LPSC. </a:t>
            </a:r>
          </a:p>
        </p:txBody>
      </p:sp>
    </p:spTree>
    <p:extLst>
      <p:ext uri="{BB962C8B-B14F-4D97-AF65-F5344CB8AC3E}">
        <p14:creationId xmlns:p14="http://schemas.microsoft.com/office/powerpoint/2010/main" val="37228765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e la date 6">
            <a:extLst>
              <a:ext uri="{FF2B5EF4-FFF2-40B4-BE49-F238E27FC236}">
                <a16:creationId xmlns:a16="http://schemas.microsoft.com/office/drawing/2014/main" id="{77447C45-3E6E-4B48-AC50-CB2F8DE1F0A6}"/>
              </a:ext>
            </a:extLst>
          </p:cNvPr>
          <p:cNvSpPr>
            <a:spLocks noGrp="1"/>
          </p:cNvSpPr>
          <p:nvPr>
            <p:ph type="dt" sz="half" idx="10"/>
          </p:nvPr>
        </p:nvSpPr>
        <p:spPr>
          <a:xfrm>
            <a:off x="201812" y="5714820"/>
            <a:ext cx="2431388" cy="322263"/>
          </a:xfrm>
        </p:spPr>
        <p:txBody>
          <a:bodyPr/>
          <a:lstStyle/>
          <a:p>
            <a:r>
              <a:rPr lang="fr-FR">
                <a:latin typeface="+mn-lt"/>
              </a:rPr>
              <a:t>09/05/2022</a:t>
            </a:r>
            <a:endParaRPr lang="en-US" dirty="0">
              <a:latin typeface="+mn-lt"/>
            </a:endParaRPr>
          </a:p>
        </p:txBody>
      </p:sp>
      <p:sp>
        <p:nvSpPr>
          <p:cNvPr id="8" name="Espace réservé du pied de page 7">
            <a:extLst>
              <a:ext uri="{FF2B5EF4-FFF2-40B4-BE49-F238E27FC236}">
                <a16:creationId xmlns:a16="http://schemas.microsoft.com/office/drawing/2014/main" id="{D1353ECE-A572-4ECA-BEAD-641C224B8D41}"/>
              </a:ext>
            </a:extLst>
          </p:cNvPr>
          <p:cNvSpPr>
            <a:spLocks noGrp="1"/>
          </p:cNvSpPr>
          <p:nvPr>
            <p:ph type="ftr" sz="quarter" idx="11"/>
          </p:nvPr>
        </p:nvSpPr>
        <p:spPr>
          <a:xfrm>
            <a:off x="2938116" y="5714820"/>
            <a:ext cx="4936812" cy="322263"/>
          </a:xfrm>
        </p:spPr>
        <p:txBody>
          <a:bodyPr/>
          <a:lstStyle/>
          <a:p>
            <a:r>
              <a:rPr lang="en-US">
                <a:latin typeface="+mn-lt"/>
              </a:rPr>
              <a:t>Workshop : PHYSICS with PERLE at Orsay </a:t>
            </a:r>
            <a:endParaRPr lang="en-US" dirty="0">
              <a:latin typeface="+mn-lt"/>
            </a:endParaRPr>
          </a:p>
        </p:txBody>
      </p:sp>
      <p:sp>
        <p:nvSpPr>
          <p:cNvPr id="9" name="Espace réservé du numéro de diapositive 8">
            <a:extLst>
              <a:ext uri="{FF2B5EF4-FFF2-40B4-BE49-F238E27FC236}">
                <a16:creationId xmlns:a16="http://schemas.microsoft.com/office/drawing/2014/main" id="{C351FDB1-B734-4F1D-8741-65B4CC885D41}"/>
              </a:ext>
            </a:extLst>
          </p:cNvPr>
          <p:cNvSpPr>
            <a:spLocks noGrp="1"/>
          </p:cNvSpPr>
          <p:nvPr>
            <p:ph type="sldNum" sz="quarter" idx="12"/>
          </p:nvPr>
        </p:nvSpPr>
        <p:spPr>
          <a:xfrm>
            <a:off x="8159407" y="5714820"/>
            <a:ext cx="2442447" cy="322263"/>
          </a:xfrm>
        </p:spPr>
        <p:txBody>
          <a:bodyPr/>
          <a:lstStyle/>
          <a:p>
            <a:fld id="{77E71596-5F9D-49C5-9701-16B3CA54319D}" type="slidenum">
              <a:rPr lang="en-US" smtClean="0">
                <a:latin typeface="+mn-lt"/>
              </a:rPr>
              <a:pPr/>
              <a:t>6</a:t>
            </a:fld>
            <a:endParaRPr lang="en-US" dirty="0">
              <a:latin typeface="+mn-lt"/>
            </a:endParaRPr>
          </a:p>
        </p:txBody>
      </p:sp>
      <p:sp>
        <p:nvSpPr>
          <p:cNvPr id="14" name="Titre 1">
            <a:extLst>
              <a:ext uri="{FF2B5EF4-FFF2-40B4-BE49-F238E27FC236}">
                <a16:creationId xmlns:a16="http://schemas.microsoft.com/office/drawing/2014/main" id="{39F3C994-585C-4EFE-B053-D11A05AD833D}"/>
              </a:ext>
            </a:extLst>
          </p:cNvPr>
          <p:cNvSpPr>
            <a:spLocks noGrp="1"/>
          </p:cNvSpPr>
          <p:nvPr>
            <p:ph type="title"/>
          </p:nvPr>
        </p:nvSpPr>
        <p:spPr>
          <a:xfrm>
            <a:off x="1030220" y="149425"/>
            <a:ext cx="8737600" cy="432048"/>
          </a:xfrm>
        </p:spPr>
        <p:txBody>
          <a:bodyPr>
            <a:noAutofit/>
          </a:bodyPr>
          <a:lstStyle/>
          <a:p>
            <a:r>
              <a:rPr lang="en-GB" dirty="0">
                <a:solidFill>
                  <a:schemeClr val="accent1">
                    <a:lumMod val="50000"/>
                  </a:schemeClr>
                </a:solidFill>
                <a:latin typeface="+mn-lt"/>
              </a:rPr>
              <a:t>Manpower implicated and requested in 2022-2023 (1/2)  - in France </a:t>
            </a:r>
          </a:p>
        </p:txBody>
      </p:sp>
      <p:pic>
        <p:nvPicPr>
          <p:cNvPr id="11" name="Image 10">
            <a:extLst>
              <a:ext uri="{FF2B5EF4-FFF2-40B4-BE49-F238E27FC236}">
                <a16:creationId xmlns:a16="http://schemas.microsoft.com/office/drawing/2014/main" id="{59B63059-6CAC-1C17-BB5B-BC2F6A9E6BB8}"/>
              </a:ext>
            </a:extLst>
          </p:cNvPr>
          <p:cNvPicPr>
            <a:picLocks noChangeAspect="1"/>
          </p:cNvPicPr>
          <p:nvPr/>
        </p:nvPicPr>
        <p:blipFill>
          <a:blip r:embed="rId2"/>
          <a:stretch>
            <a:fillRect/>
          </a:stretch>
        </p:blipFill>
        <p:spPr>
          <a:xfrm>
            <a:off x="1401315" y="673317"/>
            <a:ext cx="8737600" cy="4965700"/>
          </a:xfrm>
          <a:prstGeom prst="rect">
            <a:avLst/>
          </a:prstGeom>
        </p:spPr>
      </p:pic>
    </p:spTree>
    <p:extLst>
      <p:ext uri="{BB962C8B-B14F-4D97-AF65-F5344CB8AC3E}">
        <p14:creationId xmlns:p14="http://schemas.microsoft.com/office/powerpoint/2010/main" val="27198223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e 45">
            <a:extLst>
              <a:ext uri="{FF2B5EF4-FFF2-40B4-BE49-F238E27FC236}">
                <a16:creationId xmlns:a16="http://schemas.microsoft.com/office/drawing/2014/main" id="{AB5942A9-F7B3-2835-DEB0-5DEA3322BE5D}"/>
              </a:ext>
            </a:extLst>
          </p:cNvPr>
          <p:cNvGrpSpPr/>
          <p:nvPr/>
        </p:nvGrpSpPr>
        <p:grpSpPr>
          <a:xfrm>
            <a:off x="705867" y="695747"/>
            <a:ext cx="9049320" cy="4941449"/>
            <a:chOff x="1017587" y="425004"/>
            <a:chExt cx="8737600" cy="4791143"/>
          </a:xfrm>
        </p:grpSpPr>
        <p:pic>
          <p:nvPicPr>
            <p:cNvPr id="43" name="Image 42">
              <a:extLst>
                <a:ext uri="{FF2B5EF4-FFF2-40B4-BE49-F238E27FC236}">
                  <a16:creationId xmlns:a16="http://schemas.microsoft.com/office/drawing/2014/main" id="{BDAB3F86-7DF9-3C0E-4C15-D12E2F5D4AD4}"/>
                </a:ext>
              </a:extLst>
            </p:cNvPr>
            <p:cNvPicPr>
              <a:picLocks noChangeAspect="1"/>
            </p:cNvPicPr>
            <p:nvPr/>
          </p:nvPicPr>
          <p:blipFill>
            <a:blip r:embed="rId2"/>
            <a:stretch>
              <a:fillRect/>
            </a:stretch>
          </p:blipFill>
          <p:spPr>
            <a:xfrm>
              <a:off x="1017587" y="872747"/>
              <a:ext cx="8737600" cy="4343400"/>
            </a:xfrm>
            <a:prstGeom prst="rect">
              <a:avLst/>
            </a:prstGeom>
          </p:spPr>
        </p:pic>
        <p:pic>
          <p:nvPicPr>
            <p:cNvPr id="45" name="Image 44">
              <a:extLst>
                <a:ext uri="{FF2B5EF4-FFF2-40B4-BE49-F238E27FC236}">
                  <a16:creationId xmlns:a16="http://schemas.microsoft.com/office/drawing/2014/main" id="{7AEFC107-DA9C-49E7-94EC-06FF0046300D}"/>
                </a:ext>
              </a:extLst>
            </p:cNvPr>
            <p:cNvPicPr>
              <a:picLocks noChangeAspect="1"/>
            </p:cNvPicPr>
            <p:nvPr/>
          </p:nvPicPr>
          <p:blipFill>
            <a:blip r:embed="rId3"/>
            <a:stretch>
              <a:fillRect/>
            </a:stretch>
          </p:blipFill>
          <p:spPr>
            <a:xfrm>
              <a:off x="1017587" y="425004"/>
              <a:ext cx="8737600" cy="444500"/>
            </a:xfrm>
            <a:prstGeom prst="rect">
              <a:avLst/>
            </a:prstGeom>
          </p:spPr>
        </p:pic>
      </p:grpSp>
      <p:sp>
        <p:nvSpPr>
          <p:cNvPr id="7" name="Espace réservé de la date 6">
            <a:extLst>
              <a:ext uri="{FF2B5EF4-FFF2-40B4-BE49-F238E27FC236}">
                <a16:creationId xmlns:a16="http://schemas.microsoft.com/office/drawing/2014/main" id="{77447C45-3E6E-4B48-AC50-CB2F8DE1F0A6}"/>
              </a:ext>
            </a:extLst>
          </p:cNvPr>
          <p:cNvSpPr>
            <a:spLocks noGrp="1"/>
          </p:cNvSpPr>
          <p:nvPr>
            <p:ph type="dt" sz="half" idx="10"/>
          </p:nvPr>
        </p:nvSpPr>
        <p:spPr>
          <a:xfrm>
            <a:off x="201812" y="5714820"/>
            <a:ext cx="2431388" cy="322263"/>
          </a:xfrm>
        </p:spPr>
        <p:txBody>
          <a:bodyPr/>
          <a:lstStyle/>
          <a:p>
            <a:r>
              <a:rPr lang="fr-FR">
                <a:latin typeface="+mn-lt"/>
              </a:rPr>
              <a:t>09/05/2022</a:t>
            </a:r>
            <a:endParaRPr lang="en-US" dirty="0">
              <a:latin typeface="+mn-lt"/>
            </a:endParaRPr>
          </a:p>
        </p:txBody>
      </p:sp>
      <p:sp>
        <p:nvSpPr>
          <p:cNvPr id="8" name="Espace réservé du pied de page 7">
            <a:extLst>
              <a:ext uri="{FF2B5EF4-FFF2-40B4-BE49-F238E27FC236}">
                <a16:creationId xmlns:a16="http://schemas.microsoft.com/office/drawing/2014/main" id="{D1353ECE-A572-4ECA-BEAD-641C224B8D41}"/>
              </a:ext>
            </a:extLst>
          </p:cNvPr>
          <p:cNvSpPr>
            <a:spLocks noGrp="1"/>
          </p:cNvSpPr>
          <p:nvPr>
            <p:ph type="ftr" sz="quarter" idx="11"/>
          </p:nvPr>
        </p:nvSpPr>
        <p:spPr>
          <a:xfrm>
            <a:off x="2938116" y="5714820"/>
            <a:ext cx="4936812" cy="322263"/>
          </a:xfrm>
        </p:spPr>
        <p:txBody>
          <a:bodyPr/>
          <a:lstStyle/>
          <a:p>
            <a:r>
              <a:rPr lang="en-US">
                <a:latin typeface="+mn-lt"/>
              </a:rPr>
              <a:t>Workshop : PHYSICS with PERLE at Orsay </a:t>
            </a:r>
            <a:endParaRPr lang="en-US" dirty="0">
              <a:latin typeface="+mn-lt"/>
            </a:endParaRPr>
          </a:p>
        </p:txBody>
      </p:sp>
      <p:sp>
        <p:nvSpPr>
          <p:cNvPr id="9" name="Espace réservé du numéro de diapositive 8">
            <a:extLst>
              <a:ext uri="{FF2B5EF4-FFF2-40B4-BE49-F238E27FC236}">
                <a16:creationId xmlns:a16="http://schemas.microsoft.com/office/drawing/2014/main" id="{C351FDB1-B734-4F1D-8741-65B4CC885D41}"/>
              </a:ext>
            </a:extLst>
          </p:cNvPr>
          <p:cNvSpPr>
            <a:spLocks noGrp="1"/>
          </p:cNvSpPr>
          <p:nvPr>
            <p:ph type="sldNum" sz="quarter" idx="12"/>
          </p:nvPr>
        </p:nvSpPr>
        <p:spPr>
          <a:xfrm>
            <a:off x="8159407" y="5714820"/>
            <a:ext cx="2442447" cy="322263"/>
          </a:xfrm>
        </p:spPr>
        <p:txBody>
          <a:bodyPr/>
          <a:lstStyle/>
          <a:p>
            <a:fld id="{77E71596-5F9D-49C5-9701-16B3CA54319D}" type="slidenum">
              <a:rPr lang="en-US" smtClean="0">
                <a:latin typeface="+mn-lt"/>
              </a:rPr>
              <a:pPr/>
              <a:t>7</a:t>
            </a:fld>
            <a:endParaRPr lang="en-US" dirty="0">
              <a:latin typeface="+mn-lt"/>
            </a:endParaRPr>
          </a:p>
        </p:txBody>
      </p:sp>
      <p:sp>
        <p:nvSpPr>
          <p:cNvPr id="31" name="ZoneTexte 30">
            <a:extLst>
              <a:ext uri="{FF2B5EF4-FFF2-40B4-BE49-F238E27FC236}">
                <a16:creationId xmlns:a16="http://schemas.microsoft.com/office/drawing/2014/main" id="{9409DE36-3960-FDAD-F0B0-38EDBA7587C1}"/>
              </a:ext>
            </a:extLst>
          </p:cNvPr>
          <p:cNvSpPr txBox="1"/>
          <p:nvPr/>
        </p:nvSpPr>
        <p:spPr>
          <a:xfrm>
            <a:off x="6754539" y="5211470"/>
            <a:ext cx="4009121" cy="338554"/>
          </a:xfrm>
          <a:prstGeom prst="rect">
            <a:avLst/>
          </a:prstGeom>
          <a:noFill/>
        </p:spPr>
        <p:txBody>
          <a:bodyPr wrap="square" rtlCol="0">
            <a:spAutoFit/>
          </a:bodyPr>
          <a:lstStyle/>
          <a:p>
            <a:pPr algn="ctr"/>
            <a:r>
              <a:rPr lang="en-GB" sz="1600" u="sng" dirty="0">
                <a:solidFill>
                  <a:schemeClr val="accent1">
                    <a:lumMod val="75000"/>
                  </a:schemeClr>
                </a:solidFill>
                <a:latin typeface="+mn-lt"/>
              </a:rPr>
              <a:t>In total: 49 persons currently implicated</a:t>
            </a:r>
          </a:p>
        </p:txBody>
      </p:sp>
      <p:sp>
        <p:nvSpPr>
          <p:cNvPr id="37" name="Titre 1">
            <a:extLst>
              <a:ext uri="{FF2B5EF4-FFF2-40B4-BE49-F238E27FC236}">
                <a16:creationId xmlns:a16="http://schemas.microsoft.com/office/drawing/2014/main" id="{7AE526EC-FFA0-F185-4159-C722B2BEB605}"/>
              </a:ext>
            </a:extLst>
          </p:cNvPr>
          <p:cNvSpPr>
            <a:spLocks noGrp="1"/>
          </p:cNvSpPr>
          <p:nvPr>
            <p:ph type="title"/>
          </p:nvPr>
        </p:nvSpPr>
        <p:spPr>
          <a:xfrm>
            <a:off x="1030220" y="149425"/>
            <a:ext cx="8964679" cy="432048"/>
          </a:xfrm>
        </p:spPr>
        <p:txBody>
          <a:bodyPr>
            <a:noAutofit/>
          </a:bodyPr>
          <a:lstStyle/>
          <a:p>
            <a:r>
              <a:rPr lang="en-GB" dirty="0">
                <a:solidFill>
                  <a:schemeClr val="accent1">
                    <a:lumMod val="50000"/>
                  </a:schemeClr>
                </a:solidFill>
                <a:latin typeface="+mn-lt"/>
              </a:rPr>
              <a:t>Manpower implicated and requested in 2022-2023 (2/2) – in France </a:t>
            </a:r>
          </a:p>
        </p:txBody>
      </p:sp>
    </p:spTree>
    <p:extLst>
      <p:ext uri="{BB962C8B-B14F-4D97-AF65-F5344CB8AC3E}">
        <p14:creationId xmlns:p14="http://schemas.microsoft.com/office/powerpoint/2010/main" val="29042002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e la date 6">
            <a:extLst>
              <a:ext uri="{FF2B5EF4-FFF2-40B4-BE49-F238E27FC236}">
                <a16:creationId xmlns:a16="http://schemas.microsoft.com/office/drawing/2014/main" id="{77447C45-3E6E-4B48-AC50-CB2F8DE1F0A6}"/>
              </a:ext>
            </a:extLst>
          </p:cNvPr>
          <p:cNvSpPr>
            <a:spLocks noGrp="1"/>
          </p:cNvSpPr>
          <p:nvPr>
            <p:ph type="dt" sz="half" idx="10"/>
          </p:nvPr>
        </p:nvSpPr>
        <p:spPr>
          <a:xfrm>
            <a:off x="201812" y="5714820"/>
            <a:ext cx="2431388" cy="322263"/>
          </a:xfrm>
        </p:spPr>
        <p:txBody>
          <a:bodyPr/>
          <a:lstStyle/>
          <a:p>
            <a:r>
              <a:rPr lang="fr-FR">
                <a:latin typeface="+mn-lt"/>
              </a:rPr>
              <a:t>09/05/2022</a:t>
            </a:r>
            <a:endParaRPr lang="en-US" dirty="0">
              <a:latin typeface="+mn-lt"/>
            </a:endParaRPr>
          </a:p>
        </p:txBody>
      </p:sp>
      <p:sp>
        <p:nvSpPr>
          <p:cNvPr id="8" name="Espace réservé du pied de page 7">
            <a:extLst>
              <a:ext uri="{FF2B5EF4-FFF2-40B4-BE49-F238E27FC236}">
                <a16:creationId xmlns:a16="http://schemas.microsoft.com/office/drawing/2014/main" id="{D1353ECE-A572-4ECA-BEAD-641C224B8D41}"/>
              </a:ext>
            </a:extLst>
          </p:cNvPr>
          <p:cNvSpPr>
            <a:spLocks noGrp="1"/>
          </p:cNvSpPr>
          <p:nvPr>
            <p:ph type="ftr" sz="quarter" idx="11"/>
          </p:nvPr>
        </p:nvSpPr>
        <p:spPr>
          <a:xfrm>
            <a:off x="2938116" y="5714820"/>
            <a:ext cx="4936812" cy="322263"/>
          </a:xfrm>
        </p:spPr>
        <p:txBody>
          <a:bodyPr/>
          <a:lstStyle/>
          <a:p>
            <a:r>
              <a:rPr lang="en-US">
                <a:latin typeface="+mn-lt"/>
              </a:rPr>
              <a:t>Workshop : PHYSICS with PERLE at Orsay </a:t>
            </a:r>
            <a:endParaRPr lang="en-US" dirty="0">
              <a:latin typeface="+mn-lt"/>
            </a:endParaRPr>
          </a:p>
        </p:txBody>
      </p:sp>
      <p:sp>
        <p:nvSpPr>
          <p:cNvPr id="9" name="Espace réservé du numéro de diapositive 8">
            <a:extLst>
              <a:ext uri="{FF2B5EF4-FFF2-40B4-BE49-F238E27FC236}">
                <a16:creationId xmlns:a16="http://schemas.microsoft.com/office/drawing/2014/main" id="{C351FDB1-B734-4F1D-8741-65B4CC885D41}"/>
              </a:ext>
            </a:extLst>
          </p:cNvPr>
          <p:cNvSpPr>
            <a:spLocks noGrp="1"/>
          </p:cNvSpPr>
          <p:nvPr>
            <p:ph type="sldNum" sz="quarter" idx="12"/>
          </p:nvPr>
        </p:nvSpPr>
        <p:spPr>
          <a:xfrm>
            <a:off x="8159407" y="5714820"/>
            <a:ext cx="2442447" cy="322263"/>
          </a:xfrm>
        </p:spPr>
        <p:txBody>
          <a:bodyPr/>
          <a:lstStyle/>
          <a:p>
            <a:fld id="{77E71596-5F9D-49C5-9701-16B3CA54319D}" type="slidenum">
              <a:rPr lang="en-US" smtClean="0">
                <a:latin typeface="+mn-lt"/>
              </a:rPr>
              <a:pPr/>
              <a:t>8</a:t>
            </a:fld>
            <a:endParaRPr lang="en-US" dirty="0">
              <a:latin typeface="+mn-lt"/>
            </a:endParaRPr>
          </a:p>
        </p:txBody>
      </p:sp>
      <p:sp>
        <p:nvSpPr>
          <p:cNvPr id="15" name="ZoneTexte 14">
            <a:extLst>
              <a:ext uri="{FF2B5EF4-FFF2-40B4-BE49-F238E27FC236}">
                <a16:creationId xmlns:a16="http://schemas.microsoft.com/office/drawing/2014/main" id="{C85211B4-DA88-95CA-0AB1-C15ABCEF91FC}"/>
              </a:ext>
            </a:extLst>
          </p:cNvPr>
          <p:cNvSpPr txBox="1"/>
          <p:nvPr/>
        </p:nvSpPr>
        <p:spPr>
          <a:xfrm>
            <a:off x="166355" y="653480"/>
            <a:ext cx="5702714" cy="1384995"/>
          </a:xfrm>
          <a:prstGeom prst="rect">
            <a:avLst/>
          </a:prstGeom>
          <a:noFill/>
          <a:ln w="76200">
            <a:solidFill>
              <a:srgbClr val="00B050"/>
            </a:solidFill>
          </a:ln>
        </p:spPr>
        <p:txBody>
          <a:bodyPr wrap="square" rtlCol="0">
            <a:spAutoFit/>
          </a:bodyPr>
          <a:lstStyle/>
          <a:p>
            <a:r>
              <a:rPr lang="en-GB" sz="1200" b="1" dirty="0">
                <a:solidFill>
                  <a:srgbClr val="FF0000"/>
                </a:solidFill>
                <a:latin typeface="+mn-lt"/>
              </a:rPr>
              <a:t>WP2: Accelerator Design </a:t>
            </a:r>
          </a:p>
          <a:p>
            <a:pPr marL="285750" indent="-285750">
              <a:buFont typeface="Wingdings" pitchFamily="2" charset="2"/>
              <a:buChar char="§"/>
            </a:pPr>
            <a:r>
              <a:rPr lang="en-GB" sz="1200" dirty="0">
                <a:latin typeface="+mn-lt"/>
              </a:rPr>
              <a:t>A first meeting was held last February with </a:t>
            </a:r>
            <a:r>
              <a:rPr lang="en-GB" sz="1200" b="1" u="sng" dirty="0">
                <a:latin typeface="+mn-lt"/>
              </a:rPr>
              <a:t>A. </a:t>
            </a:r>
            <a:r>
              <a:rPr lang="en-GB" sz="1200" b="1" u="sng" dirty="0" err="1">
                <a:latin typeface="+mn-lt"/>
              </a:rPr>
              <a:t>Bogacz</a:t>
            </a:r>
            <a:r>
              <a:rPr lang="en-GB" sz="1200" b="1" u="sng" dirty="0">
                <a:latin typeface="+mn-lt"/>
              </a:rPr>
              <a:t> </a:t>
            </a:r>
            <a:r>
              <a:rPr lang="en-GB" sz="1200" dirty="0">
                <a:latin typeface="+mn-lt"/>
              </a:rPr>
              <a:t>and discuss the work plan.</a:t>
            </a:r>
          </a:p>
          <a:p>
            <a:pPr marL="285750" indent="-285750">
              <a:buFont typeface="Wingdings" pitchFamily="2" charset="2"/>
              <a:buChar char="§"/>
            </a:pPr>
            <a:r>
              <a:rPr lang="en-GB" sz="1200" dirty="0">
                <a:latin typeface="+mn-lt"/>
              </a:rPr>
              <a:t>New commers in this WP stating from this summer to re-enforce the team @ IJCLab. </a:t>
            </a:r>
          </a:p>
          <a:p>
            <a:pPr marL="285750" indent="-285750">
              <a:buFont typeface="Wingdings" pitchFamily="2" charset="2"/>
              <a:buChar char="§"/>
            </a:pPr>
            <a:r>
              <a:rPr lang="en-GB" sz="1200" dirty="0">
                <a:latin typeface="+mn-lt"/>
              </a:rPr>
              <a:t>S. </a:t>
            </a:r>
            <a:r>
              <a:rPr lang="en-GB" sz="1200" dirty="0" err="1">
                <a:latin typeface="+mn-lt"/>
              </a:rPr>
              <a:t>Saitiniyazi</a:t>
            </a:r>
            <a:r>
              <a:rPr lang="en-GB" sz="1200" dirty="0">
                <a:latin typeface="+mn-lt"/>
              </a:rPr>
              <a:t>, R. </a:t>
            </a:r>
            <a:r>
              <a:rPr lang="en-GB" sz="1200" dirty="0" err="1">
                <a:latin typeface="+mn-lt"/>
              </a:rPr>
              <a:t>Apsimon</a:t>
            </a:r>
            <a:r>
              <a:rPr lang="en-GB" sz="1200" dirty="0">
                <a:latin typeface="+mn-lt"/>
              </a:rPr>
              <a:t> (Lancaster) &amp; P. Williams (Daresbury) are studying the optimisation of the bunch filling pattern of PERLE. </a:t>
            </a:r>
          </a:p>
          <a:p>
            <a:r>
              <a:rPr lang="en-GB" sz="1200" b="1" u="sng" dirty="0">
                <a:solidFill>
                  <a:srgbClr val="FF0000"/>
                </a:solidFill>
                <a:latin typeface="+mn-lt"/>
              </a:rPr>
              <a:t>Scope for the TDR Phase</a:t>
            </a:r>
            <a:r>
              <a:rPr lang="en-GB" sz="1200" dirty="0">
                <a:solidFill>
                  <a:srgbClr val="FF0000"/>
                </a:solidFill>
                <a:latin typeface="+mn-lt"/>
              </a:rPr>
              <a:t>: Consolidate the PERLE Lattice, studies of the collective effects, propose a lattice for 250 MeV version of PERLE. </a:t>
            </a:r>
          </a:p>
        </p:txBody>
      </p:sp>
      <p:sp>
        <p:nvSpPr>
          <p:cNvPr id="11" name="Titre 1">
            <a:extLst>
              <a:ext uri="{FF2B5EF4-FFF2-40B4-BE49-F238E27FC236}">
                <a16:creationId xmlns:a16="http://schemas.microsoft.com/office/drawing/2014/main" id="{24B41E95-09FE-8D48-3BF9-08A02294F3E0}"/>
              </a:ext>
            </a:extLst>
          </p:cNvPr>
          <p:cNvSpPr>
            <a:spLocks noGrp="1"/>
          </p:cNvSpPr>
          <p:nvPr>
            <p:ph type="title"/>
          </p:nvPr>
        </p:nvSpPr>
        <p:spPr>
          <a:xfrm>
            <a:off x="849883" y="126821"/>
            <a:ext cx="10081120" cy="432048"/>
          </a:xfrm>
        </p:spPr>
        <p:txBody>
          <a:bodyPr>
            <a:noAutofit/>
          </a:bodyPr>
          <a:lstStyle/>
          <a:p>
            <a:r>
              <a:rPr lang="en-US" dirty="0">
                <a:solidFill>
                  <a:schemeClr val="accent5">
                    <a:lumMod val="75000"/>
                  </a:schemeClr>
                </a:solidFill>
                <a:latin typeface="+mn-lt"/>
              </a:rPr>
              <a:t>WPs Progress, scope and timeline – together with the international partners</a:t>
            </a:r>
          </a:p>
        </p:txBody>
      </p:sp>
      <p:sp>
        <p:nvSpPr>
          <p:cNvPr id="10" name="ZoneTexte 9">
            <a:extLst>
              <a:ext uri="{FF2B5EF4-FFF2-40B4-BE49-F238E27FC236}">
                <a16:creationId xmlns:a16="http://schemas.microsoft.com/office/drawing/2014/main" id="{BE12E4FD-FD41-4B65-98F5-47824C0C477C}"/>
              </a:ext>
            </a:extLst>
          </p:cNvPr>
          <p:cNvSpPr txBox="1"/>
          <p:nvPr/>
        </p:nvSpPr>
        <p:spPr>
          <a:xfrm>
            <a:off x="166355" y="2077118"/>
            <a:ext cx="5702714" cy="3662541"/>
          </a:xfrm>
          <a:prstGeom prst="rect">
            <a:avLst/>
          </a:prstGeom>
          <a:noFill/>
          <a:ln w="76200">
            <a:solidFill>
              <a:srgbClr val="6600CC"/>
            </a:solidFill>
          </a:ln>
        </p:spPr>
        <p:txBody>
          <a:bodyPr wrap="square" rtlCol="0">
            <a:spAutoFit/>
          </a:bodyPr>
          <a:lstStyle/>
          <a:p>
            <a:pPr algn="just"/>
            <a:r>
              <a:rPr lang="en-GB" sz="1400" b="1" dirty="0">
                <a:solidFill>
                  <a:srgbClr val="FF0000"/>
                </a:solidFill>
                <a:latin typeface="+mn-lt"/>
              </a:rPr>
              <a:t>WP3 e-source</a:t>
            </a:r>
          </a:p>
          <a:p>
            <a:pPr algn="just"/>
            <a:r>
              <a:rPr lang="en-GB" sz="1200" b="1" u="sng" dirty="0">
                <a:latin typeface="+mn-lt"/>
              </a:rPr>
              <a:t>Participants/contact persons from STFC </a:t>
            </a:r>
            <a:endParaRPr lang="en-GB" sz="1200" dirty="0">
              <a:latin typeface="+mn-lt"/>
            </a:endParaRPr>
          </a:p>
          <a:p>
            <a:pPr lvl="0" algn="just"/>
            <a:r>
              <a:rPr lang="en-GB" sz="1200" b="1" dirty="0">
                <a:latin typeface="+mn-lt"/>
              </a:rPr>
              <a:t>Rachael Buckley</a:t>
            </a:r>
            <a:r>
              <a:rPr lang="en-GB" sz="1200" dirty="0">
                <a:latin typeface="+mn-lt"/>
              </a:rPr>
              <a:t> : radiation protection, site management</a:t>
            </a:r>
          </a:p>
          <a:p>
            <a:pPr lvl="0" algn="just"/>
            <a:r>
              <a:rPr lang="en-GB" sz="1200" b="1" dirty="0">
                <a:latin typeface="+mn-lt"/>
              </a:rPr>
              <a:t>Ryan Cash </a:t>
            </a:r>
            <a:r>
              <a:rPr lang="en-GB" sz="1200" dirty="0">
                <a:latin typeface="+mn-lt"/>
              </a:rPr>
              <a:t>: mechanics engineer, design of upgraded ALICE gun, prep chamber </a:t>
            </a:r>
          </a:p>
          <a:p>
            <a:pPr lvl="0" algn="just"/>
            <a:r>
              <a:rPr lang="en-GB" sz="1200" b="1" dirty="0">
                <a:latin typeface="+mn-lt"/>
              </a:rPr>
              <a:t>Andy </a:t>
            </a:r>
            <a:r>
              <a:rPr lang="en-GB" sz="1200" b="1" dirty="0" err="1">
                <a:latin typeface="+mn-lt"/>
              </a:rPr>
              <a:t>Goulden</a:t>
            </a:r>
            <a:r>
              <a:rPr lang="en-GB" sz="1200" b="1" dirty="0">
                <a:latin typeface="+mn-lt"/>
              </a:rPr>
              <a:t> </a:t>
            </a:r>
            <a:r>
              <a:rPr lang="en-GB" sz="1200" dirty="0">
                <a:latin typeface="+mn-lt"/>
              </a:rPr>
              <a:t>: operation manager, SF6 infrastructures, radiation safety   </a:t>
            </a:r>
          </a:p>
          <a:p>
            <a:pPr lvl="0" algn="just"/>
            <a:r>
              <a:rPr lang="en-GB" sz="1200" b="1" dirty="0">
                <a:latin typeface="+mn-lt"/>
              </a:rPr>
              <a:t>Lee Jones </a:t>
            </a:r>
            <a:r>
              <a:rPr lang="en-GB" sz="1200" dirty="0">
                <a:latin typeface="+mn-lt"/>
              </a:rPr>
              <a:t>: photocathodes, drive laser, HV conditioning and commissioning</a:t>
            </a:r>
          </a:p>
          <a:p>
            <a:pPr lvl="0" algn="just"/>
            <a:r>
              <a:rPr lang="en-GB" sz="1200" b="1" dirty="0">
                <a:latin typeface="+mn-lt"/>
              </a:rPr>
              <a:t>Keith Middleman </a:t>
            </a:r>
            <a:r>
              <a:rPr lang="en-GB" sz="1200" dirty="0">
                <a:latin typeface="+mn-lt"/>
              </a:rPr>
              <a:t>: vacuum expert, excused for the meeting  </a:t>
            </a:r>
          </a:p>
          <a:p>
            <a:pPr lvl="0" algn="just"/>
            <a:r>
              <a:rPr lang="en-GB" sz="1200" b="1" u="sng" dirty="0">
                <a:latin typeface="+mn-lt"/>
              </a:rPr>
              <a:t>Boris </a:t>
            </a:r>
            <a:r>
              <a:rPr lang="en-GB" sz="1200" b="1" u="sng" dirty="0" err="1">
                <a:latin typeface="+mn-lt"/>
              </a:rPr>
              <a:t>Militsyn</a:t>
            </a:r>
            <a:r>
              <a:rPr lang="en-GB" sz="1200" dirty="0">
                <a:latin typeface="+mn-lt"/>
              </a:rPr>
              <a:t> : gun coordinator, primary contact</a:t>
            </a:r>
          </a:p>
          <a:p>
            <a:pPr lvl="0" algn="just"/>
            <a:r>
              <a:rPr lang="en-GB" sz="1200" b="1" dirty="0">
                <a:latin typeface="+mn-lt"/>
              </a:rPr>
              <a:t>Rob Smith </a:t>
            </a:r>
            <a:r>
              <a:rPr lang="en-GB" sz="1200" dirty="0">
                <a:latin typeface="+mn-lt"/>
              </a:rPr>
              <a:t>: HV engineer, operation of HV supply </a:t>
            </a:r>
            <a:endParaRPr lang="en-GB" sz="1200" b="1" u="sng" dirty="0">
              <a:latin typeface="+mn-lt"/>
            </a:endParaRPr>
          </a:p>
          <a:p>
            <a:pPr algn="just"/>
            <a:r>
              <a:rPr lang="en-GB" sz="1200" b="1" u="sng" dirty="0">
                <a:latin typeface="+mn-lt"/>
              </a:rPr>
              <a:t>Contact person from CNRS/IN2P3 </a:t>
            </a:r>
            <a:endParaRPr lang="en-GB" sz="1200" dirty="0">
              <a:latin typeface="+mn-lt"/>
            </a:endParaRPr>
          </a:p>
          <a:p>
            <a:pPr lvl="0" algn="just"/>
            <a:r>
              <a:rPr lang="en-GB" sz="1100" b="1" u="sng" dirty="0" err="1">
                <a:latin typeface="+mn-lt"/>
              </a:rPr>
              <a:t>IJCLab</a:t>
            </a:r>
            <a:r>
              <a:rPr lang="en-GB" sz="1100" b="1" u="sng" dirty="0">
                <a:latin typeface="+mn-lt"/>
              </a:rPr>
              <a:t>-Orsay </a:t>
            </a:r>
          </a:p>
          <a:p>
            <a:pPr marL="228600" lvl="0" indent="-228600" algn="just">
              <a:buAutoNum type="alphaUcPeriod"/>
            </a:pPr>
            <a:r>
              <a:rPr lang="en-GB" sz="1100" b="1" dirty="0" err="1">
                <a:latin typeface="+mn-lt"/>
              </a:rPr>
              <a:t>Gallas</a:t>
            </a:r>
            <a:r>
              <a:rPr lang="en-GB" sz="1100" b="1" dirty="0">
                <a:latin typeface="+mn-lt"/>
              </a:rPr>
              <a:t> </a:t>
            </a:r>
            <a:r>
              <a:rPr lang="en-GB" sz="1100" dirty="0">
                <a:latin typeface="+mn-lt"/>
              </a:rPr>
              <a:t>: mechanical engineer  </a:t>
            </a:r>
          </a:p>
          <a:p>
            <a:pPr lvl="0" algn="just"/>
            <a:r>
              <a:rPr lang="en-GB" sz="1100" b="1" dirty="0">
                <a:latin typeface="+mn-lt"/>
              </a:rPr>
              <a:t>W. </a:t>
            </a:r>
            <a:r>
              <a:rPr lang="en-GB" sz="1100" b="1" dirty="0" err="1">
                <a:latin typeface="+mn-lt"/>
              </a:rPr>
              <a:t>Kaabi</a:t>
            </a:r>
            <a:r>
              <a:rPr lang="en-GB" sz="1100" b="1" dirty="0">
                <a:latin typeface="+mn-lt"/>
              </a:rPr>
              <a:t> </a:t>
            </a:r>
            <a:r>
              <a:rPr lang="en-GB" sz="1100" dirty="0">
                <a:latin typeface="+mn-lt"/>
              </a:rPr>
              <a:t>: PERLE project leader </a:t>
            </a:r>
          </a:p>
          <a:p>
            <a:pPr lvl="0" algn="just"/>
            <a:r>
              <a:rPr lang="en-GB" sz="1100" b="1" dirty="0">
                <a:latin typeface="+mn-lt"/>
              </a:rPr>
              <a:t>D. </a:t>
            </a:r>
            <a:r>
              <a:rPr lang="en-GB" sz="1100" b="1" dirty="0" err="1">
                <a:latin typeface="+mn-lt"/>
              </a:rPr>
              <a:t>Reynet</a:t>
            </a:r>
            <a:r>
              <a:rPr lang="en-GB" sz="1100" b="1" dirty="0">
                <a:latin typeface="+mn-lt"/>
              </a:rPr>
              <a:t> </a:t>
            </a:r>
            <a:r>
              <a:rPr lang="en-GB" sz="1100" dirty="0">
                <a:latin typeface="+mn-lt"/>
              </a:rPr>
              <a:t>: PERLE </a:t>
            </a:r>
            <a:r>
              <a:rPr lang="en-GB" sz="1100" dirty="0" err="1">
                <a:latin typeface="+mn-lt"/>
              </a:rPr>
              <a:t>syste</a:t>
            </a:r>
            <a:r>
              <a:rPr lang="en-GB" sz="1100" dirty="0">
                <a:latin typeface="+mn-lt"/>
              </a:rPr>
              <a:t> engineer </a:t>
            </a:r>
          </a:p>
          <a:p>
            <a:pPr lvl="0" algn="just"/>
            <a:r>
              <a:rPr lang="en-GB" sz="1100" b="1" dirty="0">
                <a:latin typeface="+mn-lt"/>
              </a:rPr>
              <a:t>S.  Wurth </a:t>
            </a:r>
            <a:r>
              <a:rPr lang="en-GB" sz="1100" dirty="0">
                <a:latin typeface="+mn-lt"/>
              </a:rPr>
              <a:t>: </a:t>
            </a:r>
            <a:r>
              <a:rPr lang="en-GB" sz="1100" dirty="0" err="1">
                <a:latin typeface="+mn-lt"/>
              </a:rPr>
              <a:t>IJCLab</a:t>
            </a:r>
            <a:r>
              <a:rPr lang="en-GB" sz="1100" dirty="0">
                <a:latin typeface="+mn-lt"/>
              </a:rPr>
              <a:t> safety engineer </a:t>
            </a:r>
          </a:p>
          <a:p>
            <a:pPr lvl="0" algn="just"/>
            <a:r>
              <a:rPr lang="en-GB" sz="1100" b="1" u="sng" dirty="0">
                <a:latin typeface="+mn-lt"/>
              </a:rPr>
              <a:t>LPSC-Grenoble</a:t>
            </a:r>
            <a:r>
              <a:rPr lang="en-GB" sz="1100" dirty="0">
                <a:latin typeface="+mn-lt"/>
              </a:rPr>
              <a:t> </a:t>
            </a:r>
          </a:p>
          <a:p>
            <a:pPr lvl="0" algn="just"/>
            <a:r>
              <a:rPr lang="en-GB" sz="1100" b="1" dirty="0">
                <a:latin typeface="+mn-lt"/>
              </a:rPr>
              <a:t>M. </a:t>
            </a:r>
            <a:r>
              <a:rPr lang="en-GB" sz="1100" b="1" dirty="0" err="1">
                <a:latin typeface="+mn-lt"/>
              </a:rPr>
              <a:t>Baylac</a:t>
            </a:r>
            <a:r>
              <a:rPr lang="en-GB" sz="1100" b="1" dirty="0">
                <a:latin typeface="+mn-lt"/>
              </a:rPr>
              <a:t> </a:t>
            </a:r>
            <a:r>
              <a:rPr lang="en-GB" sz="1100" dirty="0">
                <a:latin typeface="+mn-lt"/>
              </a:rPr>
              <a:t>: gun assembly coordinator </a:t>
            </a:r>
          </a:p>
          <a:p>
            <a:pPr lvl="0" algn="just"/>
            <a:r>
              <a:rPr lang="en-GB" sz="1100" b="1" dirty="0">
                <a:latin typeface="+mn-lt"/>
              </a:rPr>
              <a:t>E. </a:t>
            </a:r>
            <a:r>
              <a:rPr lang="en-GB" sz="1100" b="1" dirty="0" err="1">
                <a:latin typeface="+mn-lt"/>
              </a:rPr>
              <a:t>Labussière</a:t>
            </a:r>
            <a:r>
              <a:rPr lang="en-GB" sz="1100" b="1" dirty="0">
                <a:latin typeface="+mn-lt"/>
              </a:rPr>
              <a:t> </a:t>
            </a:r>
            <a:r>
              <a:rPr lang="en-GB" sz="1100" dirty="0">
                <a:latin typeface="+mn-lt"/>
              </a:rPr>
              <a:t>: HV power supply</a:t>
            </a:r>
            <a:endParaRPr lang="en-GB" sz="1800" b="1" u="sng" dirty="0">
              <a:latin typeface="+mn-lt"/>
            </a:endParaRPr>
          </a:p>
          <a:p>
            <a:pPr algn="just"/>
            <a:r>
              <a:rPr lang="en-GB" sz="1200" b="1" u="sng" dirty="0">
                <a:solidFill>
                  <a:srgbClr val="FF0000"/>
                </a:solidFill>
                <a:latin typeface="+mn-lt"/>
              </a:rPr>
              <a:t>Scope for the TDR phase</a:t>
            </a:r>
            <a:r>
              <a:rPr lang="en-GB" sz="1200" dirty="0">
                <a:solidFill>
                  <a:srgbClr val="FF0000"/>
                </a:solidFill>
                <a:latin typeface="+mn-lt"/>
              </a:rPr>
              <a:t>: re-install and operate the DC-gun with the Alice parameters and first studies of the DC gun upgrade</a:t>
            </a:r>
          </a:p>
        </p:txBody>
      </p:sp>
      <p:grpSp>
        <p:nvGrpSpPr>
          <p:cNvPr id="20" name="Groupe 19">
            <a:extLst>
              <a:ext uri="{FF2B5EF4-FFF2-40B4-BE49-F238E27FC236}">
                <a16:creationId xmlns:a16="http://schemas.microsoft.com/office/drawing/2014/main" id="{2330F505-9AC6-415B-A5DD-63F9063AC1D9}"/>
              </a:ext>
            </a:extLst>
          </p:cNvPr>
          <p:cNvGrpSpPr/>
          <p:nvPr/>
        </p:nvGrpSpPr>
        <p:grpSpPr>
          <a:xfrm>
            <a:off x="6032412" y="736196"/>
            <a:ext cx="4502761" cy="2939266"/>
            <a:chOff x="700538" y="554253"/>
            <a:chExt cx="10035025" cy="3587951"/>
          </a:xfrm>
        </p:grpSpPr>
        <p:sp>
          <p:nvSpPr>
            <p:cNvPr id="23" name="ZoneTexte 22">
              <a:extLst>
                <a:ext uri="{FF2B5EF4-FFF2-40B4-BE49-F238E27FC236}">
                  <a16:creationId xmlns:a16="http://schemas.microsoft.com/office/drawing/2014/main" id="{C15DA116-93B6-4326-8DDD-DEE143F08005}"/>
                </a:ext>
              </a:extLst>
            </p:cNvPr>
            <p:cNvSpPr txBox="1"/>
            <p:nvPr/>
          </p:nvSpPr>
          <p:spPr>
            <a:xfrm>
              <a:off x="700538" y="554253"/>
              <a:ext cx="9901144" cy="3587951"/>
            </a:xfrm>
            <a:prstGeom prst="rect">
              <a:avLst/>
            </a:prstGeom>
            <a:noFill/>
          </p:spPr>
          <p:txBody>
            <a:bodyPr wrap="square" rtlCol="0">
              <a:spAutoFit/>
            </a:bodyPr>
            <a:lstStyle/>
            <a:p>
              <a:endParaRPr lang="en-GB" sz="900" dirty="0">
                <a:latin typeface="+mn-lt"/>
              </a:endParaRPr>
            </a:p>
            <a:p>
              <a:r>
                <a:rPr lang="en-GB" sz="1200" b="1" dirty="0">
                  <a:solidFill>
                    <a:srgbClr val="FF0000"/>
                  </a:solidFill>
                  <a:latin typeface="+mn-lt"/>
                </a:rPr>
                <a:t>WP4 (RF Systems): </a:t>
              </a:r>
              <a:r>
                <a:rPr lang="en-GB" sz="900" dirty="0">
                  <a:latin typeface="+mn-lt"/>
                </a:rPr>
                <a:t>Monthly meeting between </a:t>
              </a:r>
              <a:r>
                <a:rPr lang="en-GB" sz="1100" b="1" u="sng" dirty="0">
                  <a:latin typeface="+mn-lt"/>
                </a:rPr>
                <a:t>Frank </a:t>
              </a:r>
              <a:r>
                <a:rPr lang="en-GB" sz="1100" b="1" u="sng" dirty="0" err="1">
                  <a:latin typeface="+mn-lt"/>
                </a:rPr>
                <a:t>Gerigk</a:t>
              </a:r>
              <a:r>
                <a:rPr lang="en-GB" sz="1100" b="1" u="sng" dirty="0">
                  <a:latin typeface="+mn-lt"/>
                </a:rPr>
                <a:t> (CERN)- Bob </a:t>
              </a:r>
              <a:r>
                <a:rPr lang="en-GB" sz="1100" b="1" u="sng" dirty="0" err="1">
                  <a:latin typeface="+mn-lt"/>
                </a:rPr>
                <a:t>Rimmer</a:t>
              </a:r>
              <a:r>
                <a:rPr lang="en-GB" sz="1100" b="1" u="sng" dirty="0">
                  <a:latin typeface="+mn-lt"/>
                </a:rPr>
                <a:t> (</a:t>
              </a:r>
              <a:r>
                <a:rPr lang="en-GB" sz="1100" b="1" u="sng" dirty="0" err="1">
                  <a:latin typeface="+mn-lt"/>
                </a:rPr>
                <a:t>JLab</a:t>
              </a:r>
              <a:r>
                <a:rPr lang="en-GB" sz="1100" b="1" u="sng" dirty="0">
                  <a:latin typeface="+mn-lt"/>
                </a:rPr>
                <a:t>) </a:t>
              </a:r>
              <a:r>
                <a:rPr lang="en-GB" sz="900" dirty="0">
                  <a:latin typeface="+mn-lt"/>
                </a:rPr>
                <a:t>and </a:t>
              </a:r>
              <a:r>
                <a:rPr lang="en-GB" sz="900" dirty="0" err="1">
                  <a:latin typeface="+mn-lt"/>
                </a:rPr>
                <a:t>Guillame</a:t>
              </a:r>
              <a:r>
                <a:rPr lang="en-GB" sz="900" dirty="0">
                  <a:latin typeface="+mn-lt"/>
                </a:rPr>
                <a:t> </a:t>
              </a:r>
              <a:r>
                <a:rPr lang="en-GB" sz="900" dirty="0" err="1">
                  <a:latin typeface="+mn-lt"/>
                </a:rPr>
                <a:t>Olry</a:t>
              </a:r>
              <a:r>
                <a:rPr lang="en-GB" sz="900" dirty="0">
                  <a:latin typeface="+mn-lt"/>
                </a:rPr>
                <a:t> (IJCLab). People identified to contribute by task:</a:t>
              </a:r>
            </a:p>
            <a:p>
              <a:endParaRPr lang="en-GB" sz="900" dirty="0">
                <a:latin typeface="+mn-lt"/>
              </a:endParaRPr>
            </a:p>
            <a:p>
              <a:pPr marL="285741" indent="-285741">
                <a:buFont typeface="Courier New" panose="02070309020205020404" pitchFamily="49" charset="0"/>
                <a:buChar char="o"/>
              </a:pPr>
              <a:r>
                <a:rPr lang="en-GB" sz="900" b="1" dirty="0">
                  <a:latin typeface="+mn-lt"/>
                </a:rPr>
                <a:t>Task 4.1 (Cavity and HOM design): </a:t>
              </a:r>
            </a:p>
            <a:p>
              <a:r>
                <a:rPr lang="en-GB" sz="900" dirty="0">
                  <a:latin typeface="+mn-lt"/>
                </a:rPr>
                <a:t>CERN: R. </a:t>
              </a:r>
              <a:r>
                <a:rPr lang="en-GB" sz="900" dirty="0" err="1">
                  <a:latin typeface="+mn-lt"/>
                </a:rPr>
                <a:t>Calaga</a:t>
              </a:r>
              <a:r>
                <a:rPr lang="en-GB" sz="900" dirty="0">
                  <a:latin typeface="+mn-lt"/>
                </a:rPr>
                <a:t>, J. Mitchell, E. Montesinos. </a:t>
              </a:r>
            </a:p>
            <a:p>
              <a:r>
                <a:rPr lang="en-GB" sz="900" dirty="0" err="1">
                  <a:latin typeface="+mn-lt"/>
                </a:rPr>
                <a:t>Jlab</a:t>
              </a:r>
              <a:r>
                <a:rPr lang="en-GB" sz="900" dirty="0">
                  <a:latin typeface="+mn-lt"/>
                </a:rPr>
                <a:t>: H. Wang, G. Park, R. </a:t>
              </a:r>
              <a:r>
                <a:rPr lang="en-GB" sz="900" dirty="0" err="1">
                  <a:latin typeface="+mn-lt"/>
                </a:rPr>
                <a:t>Rimmer</a:t>
              </a:r>
              <a:endParaRPr lang="en-GB" sz="900" dirty="0">
                <a:latin typeface="+mn-lt"/>
              </a:endParaRPr>
            </a:p>
            <a:p>
              <a:r>
                <a:rPr lang="en-GB" sz="900" dirty="0" err="1">
                  <a:latin typeface="+mn-lt"/>
                </a:rPr>
                <a:t>IJCLab</a:t>
              </a:r>
              <a:r>
                <a:rPr lang="en-GB" sz="900" dirty="0">
                  <a:latin typeface="+mn-lt"/>
                </a:rPr>
                <a:t>: C. </a:t>
              </a:r>
              <a:r>
                <a:rPr lang="en-GB" sz="900" dirty="0" err="1">
                  <a:latin typeface="+mn-lt"/>
                </a:rPr>
                <a:t>Barbagallo</a:t>
              </a:r>
              <a:r>
                <a:rPr lang="en-GB" sz="900" dirty="0">
                  <a:latin typeface="+mn-lt"/>
                </a:rPr>
                <a:t>, P. </a:t>
              </a:r>
              <a:r>
                <a:rPr lang="en-GB" sz="900" dirty="0" err="1">
                  <a:latin typeface="+mn-lt"/>
                </a:rPr>
                <a:t>Duschene</a:t>
              </a:r>
              <a:r>
                <a:rPr lang="en-GB" sz="900" dirty="0">
                  <a:latin typeface="+mn-lt"/>
                </a:rPr>
                <a:t> and G. </a:t>
              </a:r>
              <a:r>
                <a:rPr lang="en-GB" sz="900" dirty="0" err="1">
                  <a:latin typeface="+mn-lt"/>
                </a:rPr>
                <a:t>Olry</a:t>
              </a:r>
              <a:r>
                <a:rPr lang="en-GB" sz="900" dirty="0">
                  <a:latin typeface="+mn-lt"/>
                </a:rPr>
                <a:t>.</a:t>
              </a:r>
            </a:p>
            <a:p>
              <a:pPr marL="285741" indent="-285741">
                <a:buFont typeface="Courier New" panose="02070309020205020404" pitchFamily="49" charset="0"/>
                <a:buChar char="o"/>
              </a:pPr>
              <a:r>
                <a:rPr lang="en-GB" sz="900" b="1" dirty="0">
                  <a:latin typeface="+mn-lt"/>
                </a:rPr>
                <a:t>Task 4.2 (Power Coupler): </a:t>
              </a:r>
            </a:p>
            <a:p>
              <a:r>
                <a:rPr lang="en-GB" sz="900" dirty="0">
                  <a:latin typeface="+mn-lt"/>
                </a:rPr>
                <a:t>CERN: E. Montesinos, J. Mitchell</a:t>
              </a:r>
            </a:p>
            <a:p>
              <a:r>
                <a:rPr lang="en-GB" sz="900" dirty="0" err="1">
                  <a:latin typeface="+mn-lt"/>
                </a:rPr>
                <a:t>JLab</a:t>
              </a:r>
              <a:r>
                <a:rPr lang="en-GB" sz="900" dirty="0">
                  <a:latin typeface="+mn-lt"/>
                </a:rPr>
                <a:t>: J. Guo, H. Wang</a:t>
              </a:r>
            </a:p>
            <a:p>
              <a:r>
                <a:rPr lang="en-GB" sz="900" dirty="0" err="1">
                  <a:latin typeface="+mn-lt"/>
                </a:rPr>
                <a:t>lJCLab</a:t>
              </a:r>
              <a:r>
                <a:rPr lang="en-GB" sz="900" dirty="0">
                  <a:latin typeface="+mn-lt"/>
                </a:rPr>
                <a:t> + LPSC : Y. Gomez-Martinez, W. Kaabi, Ch. Joly</a:t>
              </a:r>
            </a:p>
            <a:p>
              <a:pPr marL="285741" indent="-285741">
                <a:buFont typeface="Courier New" panose="02070309020205020404" pitchFamily="49" charset="0"/>
                <a:buChar char="o"/>
              </a:pPr>
              <a:r>
                <a:rPr lang="en-GB" sz="900" b="1" dirty="0">
                  <a:latin typeface="+mn-lt"/>
                </a:rPr>
                <a:t>Task 4.3 (SPL CM adaptation): </a:t>
              </a:r>
            </a:p>
            <a:p>
              <a:r>
                <a:rPr lang="en-GB" sz="900" dirty="0">
                  <a:latin typeface="+mn-lt"/>
                </a:rPr>
                <a:t>CERN: L. </a:t>
              </a:r>
              <a:r>
                <a:rPr lang="en-GB" sz="900" dirty="0" err="1">
                  <a:latin typeface="+mn-lt"/>
                </a:rPr>
                <a:t>Dassa</a:t>
              </a:r>
              <a:r>
                <a:rPr lang="en-GB" sz="900" dirty="0">
                  <a:latin typeface="+mn-lt"/>
                </a:rPr>
                <a:t>, V. Parma</a:t>
              </a:r>
            </a:p>
            <a:p>
              <a:r>
                <a:rPr lang="en-GB" sz="900" dirty="0" err="1">
                  <a:latin typeface="+mn-lt"/>
                </a:rPr>
                <a:t>Jlab</a:t>
              </a:r>
              <a:r>
                <a:rPr lang="en-GB" sz="900" dirty="0">
                  <a:latin typeface="+mn-lt"/>
                </a:rPr>
                <a:t>: J. Henry, R. </a:t>
              </a:r>
              <a:r>
                <a:rPr lang="en-GB" sz="900" dirty="0" err="1">
                  <a:latin typeface="+mn-lt"/>
                </a:rPr>
                <a:t>Rimmer</a:t>
              </a:r>
              <a:endParaRPr lang="en-GB" sz="900" dirty="0">
                <a:latin typeface="+mn-lt"/>
              </a:endParaRPr>
            </a:p>
            <a:p>
              <a:r>
                <a:rPr lang="en-GB" sz="900" dirty="0" err="1">
                  <a:latin typeface="+mn-lt"/>
                </a:rPr>
                <a:t>IJCLab</a:t>
              </a:r>
              <a:r>
                <a:rPr lang="en-GB" sz="900" dirty="0">
                  <a:latin typeface="+mn-lt"/>
                </a:rPr>
                <a:t>: G. Olivier, H. </a:t>
              </a:r>
              <a:r>
                <a:rPr lang="en-GB" sz="900" dirty="0" err="1">
                  <a:latin typeface="+mn-lt"/>
                </a:rPr>
                <a:t>Sognac</a:t>
              </a:r>
              <a:r>
                <a:rPr lang="en-GB" sz="900" dirty="0">
                  <a:latin typeface="+mn-lt"/>
                </a:rPr>
                <a:t>  </a:t>
              </a:r>
            </a:p>
            <a:p>
              <a:pPr marL="285741" indent="-285741">
                <a:buFont typeface="Courier New" panose="02070309020205020404" pitchFamily="49" charset="0"/>
                <a:buChar char="o"/>
              </a:pPr>
              <a:r>
                <a:rPr lang="en-GB" sz="900" b="1" dirty="0">
                  <a:latin typeface="+mn-lt"/>
                </a:rPr>
                <a:t>Task 4.4 (Tuning system &amp; FRT): </a:t>
              </a:r>
            </a:p>
            <a:p>
              <a:r>
                <a:rPr lang="en-GB" sz="900" dirty="0">
                  <a:latin typeface="+mn-lt"/>
                </a:rPr>
                <a:t>CERN: A. Macpherson, N. Shipman, L. </a:t>
              </a:r>
              <a:r>
                <a:rPr lang="en-GB" sz="900" dirty="0" err="1">
                  <a:latin typeface="+mn-lt"/>
                </a:rPr>
                <a:t>Dassa</a:t>
              </a:r>
              <a:endParaRPr lang="en-GB" sz="900" dirty="0">
                <a:latin typeface="+mn-lt"/>
              </a:endParaRPr>
            </a:p>
            <a:p>
              <a:r>
                <a:rPr lang="en-GB" sz="900" dirty="0" err="1">
                  <a:latin typeface="+mn-lt"/>
                </a:rPr>
                <a:t>JLab</a:t>
              </a:r>
              <a:r>
                <a:rPr lang="en-GB" sz="900" dirty="0">
                  <a:latin typeface="+mn-lt"/>
                </a:rPr>
                <a:t>: T. Powers, C. </a:t>
              </a:r>
              <a:r>
                <a:rPr lang="en-GB" sz="900" dirty="0" err="1">
                  <a:latin typeface="+mn-lt"/>
                </a:rPr>
                <a:t>Hovater</a:t>
              </a:r>
              <a:r>
                <a:rPr lang="en-GB" sz="900" dirty="0">
                  <a:latin typeface="+mn-lt"/>
                </a:rPr>
                <a:t>, T. </a:t>
              </a:r>
              <a:r>
                <a:rPr lang="en-GB" sz="900" dirty="0" err="1">
                  <a:latin typeface="+mn-lt"/>
                </a:rPr>
                <a:t>Plawski</a:t>
              </a:r>
              <a:endParaRPr lang="en-GB" sz="900" dirty="0">
                <a:latin typeface="+mn-lt"/>
              </a:endParaRPr>
            </a:p>
            <a:p>
              <a:r>
                <a:rPr lang="en-GB" sz="900" dirty="0" err="1">
                  <a:latin typeface="+mn-lt"/>
                </a:rPr>
                <a:t>IJCLab</a:t>
              </a:r>
              <a:r>
                <a:rPr lang="en-GB" sz="900" dirty="0">
                  <a:latin typeface="+mn-lt"/>
                </a:rPr>
                <a:t>: N. Gandolfo, D. Le </a:t>
              </a:r>
              <a:r>
                <a:rPr lang="en-GB" sz="900" dirty="0" err="1">
                  <a:latin typeface="+mn-lt"/>
                </a:rPr>
                <a:t>Dréan</a:t>
              </a:r>
              <a:endParaRPr lang="en-GB" sz="900" dirty="0">
                <a:latin typeface="+mn-lt"/>
              </a:endParaRPr>
            </a:p>
          </p:txBody>
        </p:sp>
        <p:sp>
          <p:nvSpPr>
            <p:cNvPr id="24" name="ZoneTexte 23">
              <a:extLst>
                <a:ext uri="{FF2B5EF4-FFF2-40B4-BE49-F238E27FC236}">
                  <a16:creationId xmlns:a16="http://schemas.microsoft.com/office/drawing/2014/main" id="{0F1AD0AB-9275-4BFD-814F-DB7F63A1B750}"/>
                </a:ext>
              </a:extLst>
            </p:cNvPr>
            <p:cNvSpPr txBox="1"/>
            <p:nvPr/>
          </p:nvSpPr>
          <p:spPr>
            <a:xfrm>
              <a:off x="6477717" y="1378578"/>
              <a:ext cx="4257846" cy="2310566"/>
            </a:xfrm>
            <a:prstGeom prst="rect">
              <a:avLst/>
            </a:prstGeom>
            <a:noFill/>
          </p:spPr>
          <p:txBody>
            <a:bodyPr wrap="square" rtlCol="0">
              <a:spAutoFit/>
            </a:bodyPr>
            <a:lstStyle/>
            <a:p>
              <a:pPr marL="285741" indent="-285741">
                <a:buFont typeface="Courier New" panose="02070309020205020404" pitchFamily="49" charset="0"/>
                <a:buChar char="o"/>
              </a:pPr>
              <a:r>
                <a:rPr lang="fr-FR" sz="900" b="1" dirty="0" err="1">
                  <a:latin typeface="+mn-lt"/>
                </a:rPr>
                <a:t>Task</a:t>
              </a:r>
              <a:r>
                <a:rPr lang="fr-FR" sz="900" b="1" dirty="0">
                  <a:latin typeface="+mn-lt"/>
                </a:rPr>
                <a:t> 4.5 (LLRF):</a:t>
              </a:r>
              <a:endParaRPr lang="en-GB" sz="900" b="1" dirty="0">
                <a:latin typeface="+mn-lt"/>
              </a:endParaRPr>
            </a:p>
            <a:p>
              <a:pPr lvl="0"/>
              <a:r>
                <a:rPr lang="en-GB" sz="900" dirty="0" err="1">
                  <a:latin typeface="+mn-lt"/>
                </a:rPr>
                <a:t>IJCLab</a:t>
              </a:r>
              <a:r>
                <a:rPr lang="en-GB" sz="900" dirty="0">
                  <a:latin typeface="+mn-lt"/>
                </a:rPr>
                <a:t>: C. Joly, S. Berthelot</a:t>
              </a:r>
            </a:p>
            <a:p>
              <a:pPr lvl="0"/>
              <a:r>
                <a:rPr lang="en-GB" sz="900" dirty="0" err="1">
                  <a:latin typeface="+mn-lt"/>
                </a:rPr>
                <a:t>JLab</a:t>
              </a:r>
              <a:r>
                <a:rPr lang="en-GB" sz="900" dirty="0">
                  <a:latin typeface="+mn-lt"/>
                </a:rPr>
                <a:t>: </a:t>
              </a:r>
              <a:r>
                <a:rPr lang="fr-FR" sz="900" dirty="0">
                  <a:latin typeface="+mn-lt"/>
                </a:rPr>
                <a:t>C. </a:t>
              </a:r>
              <a:r>
                <a:rPr lang="fr-FR" sz="900" dirty="0" err="1">
                  <a:latin typeface="+mn-lt"/>
                </a:rPr>
                <a:t>Hovater</a:t>
              </a:r>
              <a:r>
                <a:rPr lang="fr-FR" sz="900" dirty="0">
                  <a:latin typeface="+mn-lt"/>
                </a:rPr>
                <a:t>, </a:t>
              </a:r>
              <a:r>
                <a:rPr lang="fr-FR" sz="900" dirty="0" err="1">
                  <a:latin typeface="+mn-lt"/>
                </a:rPr>
                <a:t>T</a:t>
              </a:r>
              <a:r>
                <a:rPr lang="fr-FR" sz="900" dirty="0">
                  <a:latin typeface="+mn-lt"/>
                </a:rPr>
                <a:t>. </a:t>
              </a:r>
              <a:r>
                <a:rPr lang="fr-FR" sz="900" dirty="0" err="1">
                  <a:latin typeface="+mn-lt"/>
                </a:rPr>
                <a:t>Plawski</a:t>
              </a:r>
              <a:endParaRPr lang="fr-FR" sz="900" dirty="0">
                <a:latin typeface="+mn-lt"/>
              </a:endParaRPr>
            </a:p>
            <a:p>
              <a:pPr lvl="0"/>
              <a:endParaRPr lang="fr-FR" sz="900" dirty="0">
                <a:latin typeface="+mn-lt"/>
              </a:endParaRPr>
            </a:p>
            <a:p>
              <a:pPr marL="285741" indent="-285741">
                <a:buFont typeface="Courier New" panose="02070309020205020404" pitchFamily="49" charset="0"/>
                <a:buChar char="o"/>
              </a:pPr>
              <a:r>
                <a:rPr lang="en-GB" sz="900" b="1" dirty="0">
                  <a:latin typeface="+mn-lt"/>
                </a:rPr>
                <a:t>Task 4.6 (RF power source):</a:t>
              </a:r>
            </a:p>
            <a:p>
              <a:pPr lvl="0"/>
              <a:r>
                <a:rPr lang="en-GB" sz="900" dirty="0" err="1">
                  <a:latin typeface="+mn-lt"/>
                </a:rPr>
                <a:t>IJCLab</a:t>
              </a:r>
              <a:r>
                <a:rPr lang="en-GB" sz="900" dirty="0">
                  <a:latin typeface="+mn-lt"/>
                </a:rPr>
                <a:t>: C. Joly, S. Berthelot, F. Fournier</a:t>
              </a:r>
            </a:p>
            <a:p>
              <a:pPr lvl="0"/>
              <a:r>
                <a:rPr lang="en-GB" sz="900" dirty="0" err="1">
                  <a:latin typeface="+mn-lt"/>
                </a:rPr>
                <a:t>JLab</a:t>
              </a:r>
              <a:r>
                <a:rPr lang="en-GB" sz="900" dirty="0">
                  <a:latin typeface="+mn-lt"/>
                </a:rPr>
                <a:t>: </a:t>
              </a:r>
              <a:r>
                <a:rPr lang="fr-FR" sz="900" dirty="0">
                  <a:latin typeface="+mn-lt"/>
                </a:rPr>
                <a:t>C. </a:t>
              </a:r>
              <a:r>
                <a:rPr lang="fr-FR" sz="900" dirty="0" err="1">
                  <a:latin typeface="+mn-lt"/>
                </a:rPr>
                <a:t>Hovater</a:t>
              </a:r>
              <a:endParaRPr lang="en-GB" sz="900" dirty="0">
                <a:latin typeface="+mn-lt"/>
              </a:endParaRPr>
            </a:p>
            <a:p>
              <a:pPr lvl="0"/>
              <a:endParaRPr lang="en-GB" sz="900" dirty="0">
                <a:latin typeface="+mn-lt"/>
              </a:endParaRPr>
            </a:p>
            <a:p>
              <a:pPr marL="285741" indent="-285741">
                <a:buFont typeface="Courier New" panose="02070309020205020404" pitchFamily="49" charset="0"/>
                <a:buChar char="o"/>
              </a:pPr>
              <a:r>
                <a:rPr lang="en-GB" sz="900" b="1" dirty="0">
                  <a:latin typeface="+mn-lt"/>
                </a:rPr>
                <a:t>Task 4.7 (Booster design):</a:t>
              </a:r>
            </a:p>
            <a:p>
              <a:pPr lvl="0"/>
              <a:r>
                <a:rPr lang="en-GB" sz="900" dirty="0" err="1">
                  <a:latin typeface="+mn-lt"/>
                </a:rPr>
                <a:t>JLab</a:t>
              </a:r>
              <a:r>
                <a:rPr lang="en-GB" sz="900" dirty="0">
                  <a:latin typeface="+mn-lt"/>
                </a:rPr>
                <a:t>: </a:t>
              </a:r>
              <a:r>
                <a:rPr lang="fr-FR" sz="900" dirty="0">
                  <a:latin typeface="+mn-lt"/>
                </a:rPr>
                <a:t>H. Wang, R. Rimmer</a:t>
              </a:r>
            </a:p>
            <a:p>
              <a:pPr lvl="0"/>
              <a:r>
                <a:rPr lang="fr-FR" sz="900" dirty="0" err="1">
                  <a:latin typeface="+mn-lt"/>
                </a:rPr>
                <a:t>IJCLab</a:t>
              </a:r>
              <a:r>
                <a:rPr lang="fr-FR" sz="900" dirty="0">
                  <a:latin typeface="+mn-lt"/>
                </a:rPr>
                <a:t>: TBD</a:t>
              </a:r>
            </a:p>
            <a:p>
              <a:pPr marL="285741" indent="-285741">
                <a:buFont typeface="Courier New" panose="02070309020205020404" pitchFamily="49" charset="0"/>
                <a:buChar char="o"/>
              </a:pPr>
              <a:r>
                <a:rPr lang="en-GB" sz="900" b="1" dirty="0">
                  <a:latin typeface="+mn-lt"/>
                </a:rPr>
                <a:t>Task 4.8 (Buncher design):</a:t>
              </a:r>
            </a:p>
            <a:p>
              <a:pPr lvl="0"/>
              <a:r>
                <a:rPr lang="en-GB" sz="900" dirty="0" err="1">
                  <a:latin typeface="+mn-lt"/>
                </a:rPr>
                <a:t>IJCLab</a:t>
              </a:r>
              <a:r>
                <a:rPr lang="en-GB" sz="900" dirty="0">
                  <a:latin typeface="+mn-lt"/>
                </a:rPr>
                <a:t>+ LPSC: Y. Gomez Martinez + F. </a:t>
              </a:r>
              <a:r>
                <a:rPr lang="en-GB" sz="900" dirty="0" err="1">
                  <a:latin typeface="+mn-lt"/>
                </a:rPr>
                <a:t>Bouly</a:t>
              </a:r>
              <a:r>
                <a:rPr lang="en-GB" sz="900" dirty="0">
                  <a:latin typeface="+mn-lt"/>
                </a:rPr>
                <a:t> + …</a:t>
              </a:r>
            </a:p>
          </p:txBody>
        </p:sp>
      </p:grpSp>
      <p:sp>
        <p:nvSpPr>
          <p:cNvPr id="21" name="ZoneTexte 20">
            <a:extLst>
              <a:ext uri="{FF2B5EF4-FFF2-40B4-BE49-F238E27FC236}">
                <a16:creationId xmlns:a16="http://schemas.microsoft.com/office/drawing/2014/main" id="{E34855FD-3D08-42D1-AD58-C225303758F9}"/>
              </a:ext>
            </a:extLst>
          </p:cNvPr>
          <p:cNvSpPr txBox="1"/>
          <p:nvPr/>
        </p:nvSpPr>
        <p:spPr>
          <a:xfrm>
            <a:off x="5958077" y="3591701"/>
            <a:ext cx="4740438" cy="1938992"/>
          </a:xfrm>
          <a:prstGeom prst="rect">
            <a:avLst/>
          </a:prstGeom>
          <a:noFill/>
        </p:spPr>
        <p:txBody>
          <a:bodyPr wrap="square" rtlCol="0">
            <a:spAutoFit/>
          </a:bodyPr>
          <a:lstStyle/>
          <a:p>
            <a:r>
              <a:rPr lang="en-GB" sz="1200" b="1" u="sng" dirty="0">
                <a:solidFill>
                  <a:srgbClr val="FF0000"/>
                </a:solidFill>
                <a:latin typeface="+mn-lt"/>
              </a:rPr>
              <a:t>Scope for the TDR phase</a:t>
            </a:r>
            <a:r>
              <a:rPr lang="en-GB" sz="1200" b="1" dirty="0">
                <a:solidFill>
                  <a:srgbClr val="FF0000"/>
                </a:solidFill>
                <a:latin typeface="+mn-lt"/>
              </a:rPr>
              <a:t>: </a:t>
            </a:r>
          </a:p>
          <a:p>
            <a:pPr marL="285750" indent="-285750">
              <a:buFont typeface="Wingdings" pitchFamily="2" charset="2"/>
              <a:buChar char="§"/>
            </a:pPr>
            <a:r>
              <a:rPr lang="en-GB" sz="1200" dirty="0">
                <a:solidFill>
                  <a:srgbClr val="FF0000"/>
                </a:solidFill>
                <a:latin typeface="+mn-lt"/>
              </a:rPr>
              <a:t>HOM study, optimisation of dumping solution, fabrication and test on cavity of HOM coupler</a:t>
            </a:r>
          </a:p>
          <a:p>
            <a:pPr marL="285750" indent="-285750">
              <a:buFont typeface="Wingdings" pitchFamily="2" charset="2"/>
              <a:buChar char="§"/>
            </a:pPr>
            <a:r>
              <a:rPr lang="en-GB" sz="1200" dirty="0">
                <a:solidFill>
                  <a:srgbClr val="FF0000"/>
                </a:solidFill>
                <a:latin typeface="+mn-lt"/>
              </a:rPr>
              <a:t>Completion and test of the </a:t>
            </a:r>
            <a:r>
              <a:rPr lang="en-GB" sz="1200" dirty="0" err="1">
                <a:solidFill>
                  <a:srgbClr val="FF0000"/>
                </a:solidFill>
                <a:latin typeface="+mn-lt"/>
              </a:rPr>
              <a:t>JLab</a:t>
            </a:r>
            <a:r>
              <a:rPr lang="en-GB" sz="1200" dirty="0">
                <a:solidFill>
                  <a:srgbClr val="FF0000"/>
                </a:solidFill>
                <a:latin typeface="+mn-lt"/>
              </a:rPr>
              <a:t> prototype cavity</a:t>
            </a:r>
          </a:p>
          <a:p>
            <a:pPr marL="285750" indent="-285750">
              <a:buFont typeface="Wingdings" pitchFamily="2" charset="2"/>
              <a:buChar char="§"/>
            </a:pPr>
            <a:r>
              <a:rPr lang="en-GB" sz="1200" dirty="0">
                <a:solidFill>
                  <a:srgbClr val="FF0000"/>
                </a:solidFill>
                <a:latin typeface="+mn-lt"/>
              </a:rPr>
              <a:t>Design of fundamental power coupler for PERLE</a:t>
            </a:r>
          </a:p>
          <a:p>
            <a:pPr marL="285750" indent="-285750">
              <a:buFont typeface="Wingdings" pitchFamily="2" charset="2"/>
              <a:buChar char="§"/>
            </a:pPr>
            <a:r>
              <a:rPr lang="en-GB" sz="1200" dirty="0">
                <a:solidFill>
                  <a:srgbClr val="FF0000"/>
                </a:solidFill>
                <a:latin typeface="+mn-lt"/>
              </a:rPr>
              <a:t>Study of tuning system solution</a:t>
            </a:r>
          </a:p>
          <a:p>
            <a:pPr marL="285750" indent="-285750">
              <a:buFont typeface="Wingdings" pitchFamily="2" charset="2"/>
              <a:buChar char="§"/>
            </a:pPr>
            <a:r>
              <a:rPr lang="en-GB" sz="1200" dirty="0">
                <a:solidFill>
                  <a:srgbClr val="FF0000"/>
                </a:solidFill>
                <a:latin typeface="+mn-lt"/>
              </a:rPr>
              <a:t>Decision on the use of SPL cryomodule (and design completion)</a:t>
            </a:r>
          </a:p>
          <a:p>
            <a:pPr marL="285750" indent="-285750">
              <a:buFont typeface="Wingdings" pitchFamily="2" charset="2"/>
              <a:buChar char="§"/>
            </a:pPr>
            <a:r>
              <a:rPr lang="en-GB" sz="1200" dirty="0" err="1">
                <a:solidFill>
                  <a:srgbClr val="FF0000"/>
                </a:solidFill>
                <a:latin typeface="+mn-lt"/>
              </a:rPr>
              <a:t>Buncher</a:t>
            </a:r>
            <a:r>
              <a:rPr lang="en-GB" sz="1200" dirty="0">
                <a:solidFill>
                  <a:srgbClr val="FF0000"/>
                </a:solidFill>
                <a:latin typeface="+mn-lt"/>
              </a:rPr>
              <a:t> design</a:t>
            </a:r>
          </a:p>
          <a:p>
            <a:pPr marL="285750" indent="-285750">
              <a:buFont typeface="Wingdings" pitchFamily="2" charset="2"/>
              <a:buChar char="§"/>
            </a:pPr>
            <a:r>
              <a:rPr lang="en-GB" sz="1200" dirty="0">
                <a:solidFill>
                  <a:srgbClr val="FF0000"/>
                </a:solidFill>
                <a:latin typeface="+mn-lt"/>
              </a:rPr>
              <a:t>Decision on </a:t>
            </a:r>
            <a:r>
              <a:rPr lang="en-GB" sz="1200" dirty="0" err="1">
                <a:solidFill>
                  <a:srgbClr val="FF0000"/>
                </a:solidFill>
                <a:latin typeface="+mn-lt"/>
              </a:rPr>
              <a:t>JLab</a:t>
            </a:r>
            <a:r>
              <a:rPr lang="en-GB" sz="1200" dirty="0">
                <a:solidFill>
                  <a:srgbClr val="FF0000"/>
                </a:solidFill>
                <a:latin typeface="+mn-lt"/>
              </a:rPr>
              <a:t> Booster solution and define of needed further design studies   </a:t>
            </a:r>
          </a:p>
        </p:txBody>
      </p:sp>
      <p:sp>
        <p:nvSpPr>
          <p:cNvPr id="22" name="Rectangle 21">
            <a:extLst>
              <a:ext uri="{FF2B5EF4-FFF2-40B4-BE49-F238E27FC236}">
                <a16:creationId xmlns:a16="http://schemas.microsoft.com/office/drawing/2014/main" id="{E9862B42-5128-4147-9A1B-BDB96D5B195E}"/>
              </a:ext>
            </a:extLst>
          </p:cNvPr>
          <p:cNvSpPr/>
          <p:nvPr/>
        </p:nvSpPr>
        <p:spPr>
          <a:xfrm>
            <a:off x="5958077" y="703592"/>
            <a:ext cx="4740439" cy="4866505"/>
          </a:xfrm>
          <a:prstGeom prst="rect">
            <a:avLst/>
          </a:prstGeom>
          <a:noFill/>
          <a:ln w="76200">
            <a:solidFill>
              <a:srgbClr val="FF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05930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e la date 5">
            <a:extLst>
              <a:ext uri="{FF2B5EF4-FFF2-40B4-BE49-F238E27FC236}">
                <a16:creationId xmlns:a16="http://schemas.microsoft.com/office/drawing/2014/main" id="{0E29EF49-06FD-A846-99CD-A73224F266A3}"/>
              </a:ext>
            </a:extLst>
          </p:cNvPr>
          <p:cNvSpPr>
            <a:spLocks noGrp="1"/>
          </p:cNvSpPr>
          <p:nvPr>
            <p:ph type="dt" sz="half" idx="10"/>
          </p:nvPr>
        </p:nvSpPr>
        <p:spPr/>
        <p:txBody>
          <a:bodyPr/>
          <a:lstStyle/>
          <a:p>
            <a:r>
              <a:rPr lang="fr-FR">
                <a:latin typeface="+mn-lt"/>
              </a:rPr>
              <a:t>09/05/2022</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9</a:t>
            </a:fld>
            <a:endParaRPr lang="fr-FR">
              <a:latin typeface="+mn-lt"/>
            </a:endParaRPr>
          </a:p>
        </p:txBody>
      </p:sp>
      <p:sp>
        <p:nvSpPr>
          <p:cNvPr id="26" name="Espace réservé du pied de page 25">
            <a:extLst>
              <a:ext uri="{FF2B5EF4-FFF2-40B4-BE49-F238E27FC236}">
                <a16:creationId xmlns:a16="http://schemas.microsoft.com/office/drawing/2014/main" id="{D3C7BBAB-C8BF-4186-9315-9B68CB901864}"/>
              </a:ext>
            </a:extLst>
          </p:cNvPr>
          <p:cNvSpPr>
            <a:spLocks noGrp="1"/>
          </p:cNvSpPr>
          <p:nvPr>
            <p:ph type="ftr" sz="quarter" idx="11"/>
          </p:nvPr>
        </p:nvSpPr>
        <p:spPr/>
        <p:txBody>
          <a:bodyPr/>
          <a:lstStyle/>
          <a:p>
            <a:r>
              <a:rPr lang="en-US">
                <a:latin typeface="+mn-lt"/>
              </a:rPr>
              <a:t>Workshop : PHYSICS with PERLE at Orsay </a:t>
            </a:r>
            <a:endParaRPr lang="fr-FR">
              <a:latin typeface="+mn-lt"/>
            </a:endParaRPr>
          </a:p>
        </p:txBody>
      </p:sp>
      <p:sp>
        <p:nvSpPr>
          <p:cNvPr id="17" name="ZoneTexte 90">
            <a:extLst>
              <a:ext uri="{FF2B5EF4-FFF2-40B4-BE49-F238E27FC236}">
                <a16:creationId xmlns:a16="http://schemas.microsoft.com/office/drawing/2014/main" id="{8897368B-4443-8539-C978-DD1FDE20777D}"/>
              </a:ext>
            </a:extLst>
          </p:cNvPr>
          <p:cNvSpPr txBox="1"/>
          <p:nvPr/>
        </p:nvSpPr>
        <p:spPr>
          <a:xfrm>
            <a:off x="381139" y="1148112"/>
            <a:ext cx="4248472" cy="850617"/>
          </a:xfrm>
          <a:prstGeom prst="rect">
            <a:avLst/>
          </a:prstGeom>
          <a:ln w="12700">
            <a:miter lim="400000"/>
          </a:ln>
          <a:extLst>
            <a:ext uri="{C572A759-6A51-4108-AA02-DFA0A04FC94B}">
              <ma14:wrappingTextBoxFlag xmlns="" xmlns:ma14="http://schemas.microsoft.com/office/mac/drawingml/2011/main" val="1"/>
            </a:ext>
          </a:extLst>
        </p:spPr>
        <p:txBody>
          <a:bodyPr wrap="square" lIns="40396" rIns="40396">
            <a:spAutoFit/>
          </a:bodyPr>
          <a:lstStyle/>
          <a:p>
            <a:pPr marL="285750" indent="-285750">
              <a:lnSpc>
                <a:spcPct val="120000"/>
              </a:lnSpc>
              <a:buSzPct val="100000"/>
              <a:buFont typeface="Courier New" panose="02070309020205020404" pitchFamily="49" charset="0"/>
              <a:buChar char="o"/>
              <a:defRPr sz="1600">
                <a:solidFill>
                  <a:srgbClr val="FFFFFF"/>
                </a:solidFill>
                <a:latin typeface="Arial"/>
                <a:ea typeface="Arial"/>
                <a:cs typeface="Arial"/>
                <a:sym typeface="Arial"/>
              </a:defRPr>
            </a:pPr>
            <a:r>
              <a:rPr sz="1400" dirty="0">
                <a:solidFill>
                  <a:schemeClr val="tx1">
                    <a:lumMod val="95000"/>
                    <a:lumOff val="5000"/>
                  </a:schemeClr>
                </a:solidFill>
                <a:latin typeface="+mn-lt"/>
              </a:rPr>
              <a:t>2 Linacs (Four 5-Cell 801.58 MHz SC cavities)</a:t>
            </a:r>
            <a:endParaRPr lang="fr-FR" sz="1400" dirty="0">
              <a:solidFill>
                <a:schemeClr val="tx1">
                  <a:lumMod val="95000"/>
                  <a:lumOff val="5000"/>
                </a:schemeClr>
              </a:solidFill>
              <a:latin typeface="+mn-lt"/>
            </a:endParaRPr>
          </a:p>
          <a:p>
            <a:pPr marL="285750" indent="-285750">
              <a:lnSpc>
                <a:spcPct val="120000"/>
              </a:lnSpc>
              <a:buSzPct val="100000"/>
              <a:buFont typeface="Courier New" panose="02070309020205020404" pitchFamily="49" charset="0"/>
              <a:buChar char="o"/>
              <a:defRPr sz="1600">
                <a:solidFill>
                  <a:srgbClr val="FFFFFF"/>
                </a:solidFill>
                <a:latin typeface="Arial"/>
                <a:ea typeface="Arial"/>
                <a:cs typeface="Arial"/>
                <a:sym typeface="Arial"/>
              </a:defRPr>
            </a:pPr>
            <a:r>
              <a:rPr sz="1400" dirty="0">
                <a:solidFill>
                  <a:schemeClr val="tx1">
                    <a:lumMod val="95000"/>
                    <a:lumOff val="5000"/>
                  </a:schemeClr>
                </a:solidFill>
                <a:latin typeface="+mn-lt"/>
              </a:rPr>
              <a:t>3 turns </a:t>
            </a:r>
            <a:r>
              <a:rPr lang="en-US" sz="1400" dirty="0">
                <a:solidFill>
                  <a:schemeClr val="tx1">
                    <a:lumMod val="95000"/>
                    <a:lumOff val="5000"/>
                  </a:schemeClr>
                </a:solidFill>
                <a:latin typeface="+mn-lt"/>
              </a:rPr>
              <a:t>(</a:t>
            </a:r>
            <a:r>
              <a:rPr lang="en-US" sz="1400" dirty="0">
                <a:solidFill>
                  <a:schemeClr val="tx1">
                    <a:lumMod val="95000"/>
                    <a:lumOff val="5000"/>
                  </a:schemeClr>
                </a:solidFill>
                <a:latin typeface="+mn-lt"/>
                <a:sym typeface="Wingdings" pitchFamily="2" charset="2"/>
              </a:rPr>
              <a:t>164</a:t>
            </a:r>
            <a:r>
              <a:rPr sz="1400" dirty="0">
                <a:solidFill>
                  <a:schemeClr val="tx1">
                    <a:lumMod val="95000"/>
                    <a:lumOff val="5000"/>
                  </a:schemeClr>
                </a:solidFill>
                <a:latin typeface="+mn-lt"/>
              </a:rPr>
              <a:t> MeV/turn)</a:t>
            </a:r>
            <a:endParaRPr lang="fr-FR" sz="1400" dirty="0">
              <a:solidFill>
                <a:schemeClr val="tx1">
                  <a:lumMod val="95000"/>
                  <a:lumOff val="5000"/>
                </a:schemeClr>
              </a:solidFill>
              <a:latin typeface="+mn-lt"/>
            </a:endParaRPr>
          </a:p>
          <a:p>
            <a:pPr marL="285750" indent="-285750">
              <a:lnSpc>
                <a:spcPct val="120000"/>
              </a:lnSpc>
              <a:buSzPct val="100000"/>
              <a:buFont typeface="Courier New" panose="02070309020205020404" pitchFamily="49" charset="0"/>
              <a:buChar char="o"/>
              <a:defRPr sz="1600">
                <a:solidFill>
                  <a:srgbClr val="FFFFFF"/>
                </a:solidFill>
                <a:latin typeface="Arial"/>
                <a:ea typeface="Arial"/>
                <a:cs typeface="Arial"/>
                <a:sym typeface="Arial"/>
              </a:defRPr>
            </a:pPr>
            <a:r>
              <a:rPr sz="1400" dirty="0">
                <a:solidFill>
                  <a:schemeClr val="tx1">
                    <a:lumMod val="95000"/>
                    <a:lumOff val="5000"/>
                  </a:schemeClr>
                </a:solidFill>
                <a:latin typeface="+mn-lt"/>
              </a:rPr>
              <a:t>Max. beam energy </a:t>
            </a:r>
            <a:r>
              <a:rPr lang="en-US" sz="1400" dirty="0">
                <a:solidFill>
                  <a:schemeClr val="tx1">
                    <a:lumMod val="95000"/>
                    <a:lumOff val="5000"/>
                  </a:schemeClr>
                </a:solidFill>
                <a:latin typeface="+mn-lt"/>
              </a:rPr>
              <a:t>5</a:t>
            </a:r>
            <a:r>
              <a:rPr sz="1400" dirty="0">
                <a:solidFill>
                  <a:schemeClr val="tx1">
                    <a:lumMod val="95000"/>
                    <a:lumOff val="5000"/>
                  </a:schemeClr>
                </a:solidFill>
                <a:latin typeface="+mn-lt"/>
              </a:rPr>
              <a:t>00 MeV</a:t>
            </a:r>
          </a:p>
        </p:txBody>
      </p:sp>
      <p:graphicFrame>
        <p:nvGraphicFramePr>
          <p:cNvPr id="35" name="Tableau 34">
            <a:extLst>
              <a:ext uri="{FF2B5EF4-FFF2-40B4-BE49-F238E27FC236}">
                <a16:creationId xmlns:a16="http://schemas.microsoft.com/office/drawing/2014/main" id="{B692CA1B-310A-77EF-AF5F-DF7026C9E765}"/>
              </a:ext>
            </a:extLst>
          </p:cNvPr>
          <p:cNvGraphicFramePr>
            <a:graphicFrameLocks noGrp="1"/>
          </p:cNvGraphicFramePr>
          <p:nvPr>
            <p:extLst>
              <p:ext uri="{D42A27DB-BD31-4B8C-83A1-F6EECF244321}">
                <p14:modId xmlns:p14="http://schemas.microsoft.com/office/powerpoint/2010/main" val="373968624"/>
              </p:ext>
            </p:extLst>
          </p:nvPr>
        </p:nvGraphicFramePr>
        <p:xfrm>
          <a:off x="273819" y="2093640"/>
          <a:ext cx="3493081" cy="2135180"/>
        </p:xfrm>
        <a:graphic>
          <a:graphicData uri="http://schemas.openxmlformats.org/drawingml/2006/table">
            <a:tbl>
              <a:tblPr firstRow="1" firstCol="1" bandRow="1"/>
              <a:tblGrid>
                <a:gridCol w="1728192">
                  <a:extLst>
                    <a:ext uri="{9D8B030D-6E8A-4147-A177-3AD203B41FA5}">
                      <a16:colId xmlns:a16="http://schemas.microsoft.com/office/drawing/2014/main" val="20000"/>
                    </a:ext>
                  </a:extLst>
                </a:gridCol>
                <a:gridCol w="792088">
                  <a:extLst>
                    <a:ext uri="{9D8B030D-6E8A-4147-A177-3AD203B41FA5}">
                      <a16:colId xmlns:a16="http://schemas.microsoft.com/office/drawing/2014/main" val="20001"/>
                    </a:ext>
                  </a:extLst>
                </a:gridCol>
                <a:gridCol w="972801">
                  <a:extLst>
                    <a:ext uri="{9D8B030D-6E8A-4147-A177-3AD203B41FA5}">
                      <a16:colId xmlns:a16="http://schemas.microsoft.com/office/drawing/2014/main" val="20002"/>
                    </a:ext>
                  </a:extLst>
                </a:gridCol>
              </a:tblGrid>
              <a:tr h="256640">
                <a:tc>
                  <a:txBody>
                    <a:bodyPr/>
                    <a:lstStyle/>
                    <a:p>
                      <a:pPr algn="l">
                        <a:spcAft>
                          <a:spcPts val="0"/>
                        </a:spcAft>
                      </a:pPr>
                      <a:r>
                        <a:rPr lang="en-GB" sz="1300" b="0" dirty="0">
                          <a:effectLst/>
                          <a:latin typeface="Arial" charset="0"/>
                          <a:ea typeface="Arial" charset="0"/>
                          <a:cs typeface="Arial" charset="0"/>
                        </a:rPr>
                        <a:t>Target Parameter</a:t>
                      </a:r>
                      <a:endParaRPr lang="fr-FR" sz="1300" b="0" dirty="0">
                        <a:effectLst/>
                        <a:latin typeface="Arial" charset="0"/>
                        <a:ea typeface="Arial" charset="0"/>
                        <a:cs typeface="Arial"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GB" sz="1300" b="0" dirty="0">
                          <a:effectLst/>
                          <a:latin typeface="Arial" charset="0"/>
                          <a:ea typeface="Arial" charset="0"/>
                          <a:cs typeface="Arial" charset="0"/>
                        </a:rPr>
                        <a:t>Unit</a:t>
                      </a:r>
                      <a:endParaRPr lang="fr-FR" sz="1300" b="0" dirty="0">
                        <a:effectLst/>
                        <a:latin typeface="Arial" charset="0"/>
                        <a:ea typeface="Arial" charset="0"/>
                        <a:cs typeface="Arial"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GB" sz="1300" b="0" dirty="0">
                          <a:effectLst/>
                          <a:latin typeface="Arial" charset="0"/>
                          <a:ea typeface="Arial" charset="0"/>
                          <a:cs typeface="Arial" charset="0"/>
                        </a:rPr>
                        <a:t>Value</a:t>
                      </a:r>
                      <a:endParaRPr lang="fr-FR" sz="1300" b="0" dirty="0">
                        <a:effectLst/>
                        <a:latin typeface="Arial" charset="0"/>
                        <a:ea typeface="Arial" charset="0"/>
                        <a:cs typeface="Arial"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44093">
                <a:tc>
                  <a:txBody>
                    <a:bodyPr/>
                    <a:lstStyle/>
                    <a:p>
                      <a:pPr algn="l">
                        <a:spcAft>
                          <a:spcPts val="0"/>
                        </a:spcAft>
                      </a:pPr>
                      <a:r>
                        <a:rPr lang="en-GB" sz="1100" b="0" dirty="0">
                          <a:effectLst/>
                          <a:latin typeface="+mn-lt"/>
                          <a:ea typeface="Arial" charset="0"/>
                          <a:cs typeface="Arial" charset="0"/>
                        </a:rPr>
                        <a:t>Injection energy</a:t>
                      </a:r>
                      <a:endParaRPr lang="fr-FR" sz="1100" b="0" dirty="0">
                        <a:effectLst/>
                        <a:latin typeface="+mn-lt"/>
                        <a:ea typeface="Arial" charset="0"/>
                        <a:cs typeface="Arial"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spcAft>
                          <a:spcPts val="0"/>
                        </a:spcAft>
                      </a:pPr>
                      <a:r>
                        <a:rPr lang="en-GB" sz="1100" b="0" dirty="0">
                          <a:effectLst/>
                          <a:latin typeface="+mn-lt"/>
                          <a:ea typeface="Arial" charset="0"/>
                          <a:cs typeface="Arial" charset="0"/>
                        </a:rPr>
                        <a:t>MeV</a:t>
                      </a:r>
                      <a:endParaRPr lang="fr-FR" sz="1100" b="0" dirty="0">
                        <a:effectLst/>
                        <a:latin typeface="+mn-lt"/>
                        <a:ea typeface="Arial" charset="0"/>
                        <a:cs typeface="Arial"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spcAft>
                          <a:spcPts val="0"/>
                        </a:spcAft>
                      </a:pPr>
                      <a:r>
                        <a:rPr lang="en-GB" sz="1100" b="0" dirty="0">
                          <a:solidFill>
                            <a:schemeClr val="tx1"/>
                          </a:solidFill>
                          <a:effectLst/>
                          <a:latin typeface="+mn-lt"/>
                          <a:ea typeface="Arial" charset="0"/>
                          <a:cs typeface="Arial" charset="0"/>
                        </a:rPr>
                        <a:t>7</a:t>
                      </a:r>
                      <a:endParaRPr lang="fr-FR" sz="1100" b="0" dirty="0">
                        <a:solidFill>
                          <a:schemeClr val="tx1"/>
                        </a:solidFill>
                        <a:effectLst/>
                        <a:latin typeface="+mn-lt"/>
                        <a:ea typeface="Arial" charset="0"/>
                        <a:cs typeface="Arial"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01"/>
                  </a:ext>
                </a:extLst>
              </a:tr>
              <a:tr h="185921">
                <a:tc>
                  <a:txBody>
                    <a:bodyPr/>
                    <a:lstStyle/>
                    <a:p>
                      <a:pPr algn="l">
                        <a:spcAft>
                          <a:spcPts val="0"/>
                        </a:spcAft>
                      </a:pPr>
                      <a:r>
                        <a:rPr lang="en-GB" sz="1100" b="0" dirty="0">
                          <a:effectLst/>
                          <a:latin typeface="+mn-lt"/>
                          <a:ea typeface="Arial" charset="0"/>
                          <a:cs typeface="Arial" charset="0"/>
                        </a:rPr>
                        <a:t>Electron beam energy</a:t>
                      </a:r>
                      <a:endParaRPr lang="fr-FR" sz="11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100" b="0">
                          <a:effectLst/>
                          <a:latin typeface="+mn-lt"/>
                          <a:ea typeface="Arial" charset="0"/>
                          <a:cs typeface="Arial" charset="0"/>
                        </a:rPr>
                        <a:t>MeV</a:t>
                      </a:r>
                      <a:endParaRPr lang="fr-FR" sz="1100" b="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100" b="0" dirty="0">
                          <a:solidFill>
                            <a:schemeClr val="tx1"/>
                          </a:solidFill>
                          <a:effectLst/>
                          <a:latin typeface="+mn-lt"/>
                          <a:ea typeface="Arial" charset="0"/>
                          <a:cs typeface="Arial" charset="0"/>
                        </a:rPr>
                        <a:t>500</a:t>
                      </a:r>
                      <a:endParaRPr lang="fr-FR" sz="1100" b="0" dirty="0">
                        <a:solidFill>
                          <a:schemeClr val="tx1"/>
                        </a:solidFill>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0002"/>
                  </a:ext>
                </a:extLst>
              </a:tr>
              <a:tr h="244093">
                <a:tc>
                  <a:txBody>
                    <a:bodyPr/>
                    <a:lstStyle/>
                    <a:p>
                      <a:pPr algn="l">
                        <a:spcAft>
                          <a:spcPts val="0"/>
                        </a:spcAft>
                      </a:pPr>
                      <a:r>
                        <a:rPr lang="en-GB" sz="1100" b="0" dirty="0">
                          <a:effectLst/>
                          <a:latin typeface="+mn-lt"/>
                          <a:ea typeface="Arial" charset="0"/>
                          <a:cs typeface="Arial" charset="0"/>
                        </a:rPr>
                        <a:t>Normalised Emittance </a:t>
                      </a:r>
                      <a:r>
                        <a:rPr lang="en-GB" sz="1100" b="0" dirty="0" err="1">
                          <a:effectLst/>
                          <a:latin typeface="+mn-lt"/>
                          <a:ea typeface="Arial" charset="0"/>
                          <a:cs typeface="Arial" charset="0"/>
                        </a:rPr>
                        <a:t>γε</a:t>
                      </a:r>
                      <a:r>
                        <a:rPr lang="en-GB" sz="1100" b="0" baseline="-25000" dirty="0" err="1">
                          <a:effectLst/>
                          <a:latin typeface="+mn-lt"/>
                          <a:ea typeface="Arial" charset="0"/>
                          <a:cs typeface="Arial" charset="0"/>
                        </a:rPr>
                        <a:t>x,y</a:t>
                      </a:r>
                      <a:endParaRPr lang="fr-FR" sz="11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100" b="0" dirty="0">
                          <a:effectLst/>
                          <a:latin typeface="+mn-lt"/>
                          <a:ea typeface="Arial" charset="0"/>
                          <a:cs typeface="Arial" charset="0"/>
                        </a:rPr>
                        <a:t>mm mrad</a:t>
                      </a:r>
                      <a:endParaRPr lang="fr-FR" sz="11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100" b="0" dirty="0">
                          <a:solidFill>
                            <a:schemeClr val="tx1"/>
                          </a:solidFill>
                          <a:effectLst/>
                          <a:latin typeface="+mn-lt"/>
                          <a:ea typeface="Arial" charset="0"/>
                          <a:cs typeface="Arial" charset="0"/>
                        </a:rPr>
                        <a:t>6</a:t>
                      </a:r>
                      <a:endParaRPr lang="fr-FR" sz="1100" b="0" dirty="0">
                        <a:solidFill>
                          <a:schemeClr val="tx1"/>
                        </a:solidFill>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0003"/>
                  </a:ext>
                </a:extLst>
              </a:tr>
              <a:tr h="164250">
                <a:tc>
                  <a:txBody>
                    <a:bodyPr/>
                    <a:lstStyle/>
                    <a:p>
                      <a:pPr algn="l">
                        <a:spcAft>
                          <a:spcPts val="0"/>
                        </a:spcAft>
                      </a:pPr>
                      <a:r>
                        <a:rPr lang="en-GB" sz="1100" b="0" dirty="0">
                          <a:effectLst/>
                          <a:latin typeface="+mn-lt"/>
                          <a:ea typeface="Arial" charset="0"/>
                          <a:cs typeface="Arial" charset="0"/>
                        </a:rPr>
                        <a:t>Average beam current</a:t>
                      </a:r>
                      <a:endParaRPr lang="fr-FR" sz="11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100" b="0" dirty="0">
                          <a:effectLst/>
                          <a:latin typeface="+mn-lt"/>
                          <a:ea typeface="Arial" charset="0"/>
                          <a:cs typeface="Arial" charset="0"/>
                        </a:rPr>
                        <a:t>mA</a:t>
                      </a:r>
                      <a:endParaRPr lang="fr-FR" sz="11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100" b="0" dirty="0">
                          <a:solidFill>
                            <a:schemeClr val="tx1"/>
                          </a:solidFill>
                          <a:effectLst/>
                          <a:latin typeface="+mn-lt"/>
                          <a:ea typeface="Arial" charset="0"/>
                          <a:cs typeface="Arial" charset="0"/>
                        </a:rPr>
                        <a:t>20</a:t>
                      </a:r>
                      <a:endParaRPr lang="fr-FR" sz="1100" b="0" dirty="0">
                        <a:solidFill>
                          <a:schemeClr val="tx1"/>
                        </a:solidFill>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0004"/>
                  </a:ext>
                </a:extLst>
              </a:tr>
              <a:tr h="224702">
                <a:tc>
                  <a:txBody>
                    <a:bodyPr/>
                    <a:lstStyle/>
                    <a:p>
                      <a:pPr algn="l">
                        <a:spcAft>
                          <a:spcPts val="0"/>
                        </a:spcAft>
                      </a:pPr>
                      <a:r>
                        <a:rPr lang="en-GB" sz="1100" b="0" dirty="0">
                          <a:effectLst/>
                          <a:latin typeface="+mn-lt"/>
                          <a:ea typeface="Arial" charset="0"/>
                          <a:cs typeface="Arial" charset="0"/>
                        </a:rPr>
                        <a:t>Bunch charge</a:t>
                      </a:r>
                      <a:endParaRPr lang="fr-FR" sz="11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100" b="0">
                          <a:effectLst/>
                          <a:latin typeface="+mn-lt"/>
                          <a:ea typeface="Arial" charset="0"/>
                          <a:cs typeface="Arial" charset="0"/>
                        </a:rPr>
                        <a:t>pC</a:t>
                      </a:r>
                      <a:endParaRPr lang="fr-FR" sz="1100" b="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100" b="0" dirty="0">
                          <a:solidFill>
                            <a:schemeClr val="tx1"/>
                          </a:solidFill>
                          <a:effectLst/>
                          <a:latin typeface="+mn-lt"/>
                          <a:ea typeface="Arial" charset="0"/>
                          <a:cs typeface="Arial" charset="0"/>
                        </a:rPr>
                        <a:t>500</a:t>
                      </a:r>
                      <a:endParaRPr lang="fr-FR" sz="1100" b="0" dirty="0">
                        <a:solidFill>
                          <a:schemeClr val="tx1"/>
                        </a:solidFill>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0005"/>
                  </a:ext>
                </a:extLst>
              </a:tr>
              <a:tr h="164250">
                <a:tc>
                  <a:txBody>
                    <a:bodyPr/>
                    <a:lstStyle/>
                    <a:p>
                      <a:pPr algn="l">
                        <a:spcAft>
                          <a:spcPts val="0"/>
                        </a:spcAft>
                      </a:pPr>
                      <a:r>
                        <a:rPr lang="en-GB" sz="1100" b="0" dirty="0">
                          <a:effectLst/>
                          <a:latin typeface="+mn-lt"/>
                          <a:ea typeface="Arial" charset="0"/>
                          <a:cs typeface="Arial" charset="0"/>
                        </a:rPr>
                        <a:t>Bunch length</a:t>
                      </a:r>
                      <a:endParaRPr lang="fr-FR" sz="11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100" b="0">
                          <a:effectLst/>
                          <a:latin typeface="+mn-lt"/>
                          <a:ea typeface="Arial" charset="0"/>
                          <a:cs typeface="Arial" charset="0"/>
                        </a:rPr>
                        <a:t>mm</a:t>
                      </a:r>
                      <a:endParaRPr lang="fr-FR" sz="1100" b="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100" b="0" dirty="0">
                          <a:solidFill>
                            <a:schemeClr val="tx1"/>
                          </a:solidFill>
                          <a:effectLst/>
                          <a:latin typeface="+mn-lt"/>
                          <a:ea typeface="Arial" charset="0"/>
                          <a:cs typeface="Arial" charset="0"/>
                        </a:rPr>
                        <a:t>3</a:t>
                      </a:r>
                      <a:endParaRPr lang="fr-FR" sz="1100" b="0" dirty="0">
                        <a:solidFill>
                          <a:schemeClr val="tx1"/>
                        </a:solidFill>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0006"/>
                  </a:ext>
                </a:extLst>
              </a:tr>
              <a:tr h="238390">
                <a:tc>
                  <a:txBody>
                    <a:bodyPr/>
                    <a:lstStyle/>
                    <a:p>
                      <a:pPr algn="l">
                        <a:spcAft>
                          <a:spcPts val="0"/>
                        </a:spcAft>
                      </a:pPr>
                      <a:r>
                        <a:rPr lang="en-GB" sz="1100" b="0" dirty="0">
                          <a:effectLst/>
                          <a:latin typeface="+mn-lt"/>
                          <a:ea typeface="Arial" charset="0"/>
                          <a:cs typeface="Arial" charset="0"/>
                        </a:rPr>
                        <a:t>Bunch spacing</a:t>
                      </a:r>
                      <a:endParaRPr lang="fr-FR" sz="11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100" b="0" dirty="0">
                          <a:effectLst/>
                          <a:latin typeface="+mn-lt"/>
                          <a:ea typeface="Arial" charset="0"/>
                          <a:cs typeface="Arial" charset="0"/>
                        </a:rPr>
                        <a:t>ns</a:t>
                      </a:r>
                      <a:endParaRPr lang="fr-FR" sz="11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100" b="0" dirty="0">
                          <a:solidFill>
                            <a:schemeClr val="tx1"/>
                          </a:solidFill>
                          <a:effectLst/>
                          <a:latin typeface="+mn-lt"/>
                          <a:ea typeface="Arial" charset="0"/>
                          <a:cs typeface="Arial" charset="0"/>
                        </a:rPr>
                        <a:t>25</a:t>
                      </a:r>
                      <a:endParaRPr lang="fr-FR" sz="1100" b="0" dirty="0">
                        <a:solidFill>
                          <a:schemeClr val="tx1"/>
                        </a:solidFill>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0007"/>
                  </a:ext>
                </a:extLst>
              </a:tr>
              <a:tr h="169383">
                <a:tc>
                  <a:txBody>
                    <a:bodyPr/>
                    <a:lstStyle/>
                    <a:p>
                      <a:pPr algn="l">
                        <a:spcAft>
                          <a:spcPts val="0"/>
                        </a:spcAft>
                      </a:pPr>
                      <a:r>
                        <a:rPr lang="en-GB" sz="1100" b="0" dirty="0">
                          <a:effectLst/>
                          <a:latin typeface="+mn-lt"/>
                          <a:ea typeface="Arial" charset="0"/>
                          <a:cs typeface="Arial" charset="0"/>
                        </a:rPr>
                        <a:t>RF frequency</a:t>
                      </a:r>
                      <a:endParaRPr lang="fr-FR" sz="11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100" b="0">
                          <a:effectLst/>
                          <a:latin typeface="+mn-lt"/>
                          <a:ea typeface="Arial" charset="0"/>
                          <a:cs typeface="Arial" charset="0"/>
                        </a:rPr>
                        <a:t>MHz</a:t>
                      </a:r>
                      <a:endParaRPr lang="fr-FR" sz="1100" b="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100" b="0" dirty="0">
                          <a:solidFill>
                            <a:schemeClr val="tx1"/>
                          </a:solidFill>
                          <a:effectLst/>
                          <a:latin typeface="+mn-lt"/>
                          <a:ea typeface="Arial" charset="0"/>
                          <a:cs typeface="Arial" charset="0"/>
                        </a:rPr>
                        <a:t>801.58</a:t>
                      </a:r>
                      <a:endParaRPr lang="fr-FR" sz="1100" b="0" dirty="0">
                        <a:solidFill>
                          <a:schemeClr val="tx1"/>
                        </a:solidFill>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0008"/>
                  </a:ext>
                </a:extLst>
              </a:tr>
              <a:tr h="236678">
                <a:tc>
                  <a:txBody>
                    <a:bodyPr/>
                    <a:lstStyle/>
                    <a:p>
                      <a:pPr algn="l">
                        <a:spcAft>
                          <a:spcPts val="0"/>
                        </a:spcAft>
                      </a:pPr>
                      <a:r>
                        <a:rPr lang="en-GB" sz="1100" b="0" dirty="0">
                          <a:effectLst/>
                          <a:latin typeface="+mn-lt"/>
                          <a:ea typeface="Arial" charset="0"/>
                          <a:cs typeface="Arial" charset="0"/>
                        </a:rPr>
                        <a:t>Duty factor</a:t>
                      </a:r>
                      <a:endParaRPr lang="fr-FR" sz="1100" b="0" dirty="0">
                        <a:effectLst/>
                        <a:latin typeface="+mn-lt"/>
                        <a:ea typeface="Arial" charset="0"/>
                        <a:cs typeface="Arial"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GB" sz="1100" b="0">
                          <a:effectLst/>
                          <a:latin typeface="+mn-lt"/>
                          <a:ea typeface="Arial" charset="0"/>
                          <a:cs typeface="Arial" charset="0"/>
                        </a:rPr>
                        <a:t> </a:t>
                      </a:r>
                      <a:endParaRPr lang="fr-FR" sz="1100" b="0">
                        <a:effectLst/>
                        <a:latin typeface="+mn-lt"/>
                        <a:ea typeface="Arial" charset="0"/>
                        <a:cs typeface="Arial"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GB" sz="1100" b="0" dirty="0">
                          <a:solidFill>
                            <a:schemeClr val="tx1"/>
                          </a:solidFill>
                          <a:effectLst/>
                          <a:latin typeface="+mn-lt"/>
                          <a:ea typeface="Arial" charset="0"/>
                          <a:cs typeface="Arial" charset="0"/>
                        </a:rPr>
                        <a:t>CW</a:t>
                      </a:r>
                      <a:endParaRPr lang="fr-FR" sz="1100" b="0" dirty="0">
                        <a:solidFill>
                          <a:schemeClr val="tx1"/>
                        </a:solidFill>
                        <a:effectLst/>
                        <a:latin typeface="+mn-lt"/>
                        <a:ea typeface="Arial" charset="0"/>
                        <a:cs typeface="Arial"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bl>
          </a:graphicData>
        </a:graphic>
      </p:graphicFrame>
      <p:sp>
        <p:nvSpPr>
          <p:cNvPr id="2" name="ZoneTexte 1">
            <a:extLst>
              <a:ext uri="{FF2B5EF4-FFF2-40B4-BE49-F238E27FC236}">
                <a16:creationId xmlns:a16="http://schemas.microsoft.com/office/drawing/2014/main" id="{99C0A4D6-2788-A41A-CE45-E4F8A68F7631}"/>
              </a:ext>
            </a:extLst>
          </p:cNvPr>
          <p:cNvSpPr txBox="1"/>
          <p:nvPr/>
        </p:nvSpPr>
        <p:spPr>
          <a:xfrm>
            <a:off x="381139" y="797496"/>
            <a:ext cx="9901792" cy="369332"/>
          </a:xfrm>
          <a:prstGeom prst="rect">
            <a:avLst/>
          </a:prstGeom>
          <a:noFill/>
        </p:spPr>
        <p:txBody>
          <a:bodyPr wrap="square" rtlCol="0">
            <a:spAutoFit/>
          </a:bodyPr>
          <a:lstStyle/>
          <a:p>
            <a:r>
              <a:rPr lang="en-GB" sz="1800" dirty="0">
                <a:solidFill>
                  <a:srgbClr val="FF6700"/>
                </a:solidFill>
                <a:latin typeface="+mn-lt"/>
              </a:rPr>
              <a:t>PERLE: first multi-turn ERL, based in SRF technology, designed to operate at 10MW power regime </a:t>
            </a:r>
          </a:p>
        </p:txBody>
      </p:sp>
      <p:sp>
        <p:nvSpPr>
          <p:cNvPr id="37" name="Rectangle 36">
            <a:extLst>
              <a:ext uri="{FF2B5EF4-FFF2-40B4-BE49-F238E27FC236}">
                <a16:creationId xmlns:a16="http://schemas.microsoft.com/office/drawing/2014/main" id="{0757E939-1161-47D0-B463-DB9403301ECE}"/>
              </a:ext>
            </a:extLst>
          </p:cNvPr>
          <p:cNvSpPr/>
          <p:nvPr/>
        </p:nvSpPr>
        <p:spPr>
          <a:xfrm>
            <a:off x="1426825" y="4837532"/>
            <a:ext cx="4332148" cy="636200"/>
          </a:xfrm>
          <a:prstGeom prst="rect">
            <a:avLst/>
          </a:prstGeom>
        </p:spPr>
        <p:txBody>
          <a:bodyPr wrap="none">
            <a:spAutoFit/>
          </a:bodyPr>
          <a:lstStyle/>
          <a:p>
            <a:pPr algn="ctr"/>
            <a:r>
              <a:rPr lang="en-GB" sz="1767" b="1" u="sng" dirty="0">
                <a:solidFill>
                  <a:srgbClr val="FF6700"/>
                </a:solidFill>
                <a:latin typeface="+mn-lt"/>
              </a:rPr>
              <a:t>Beyond CDR : Lattice design optimisation of </a:t>
            </a:r>
          </a:p>
          <a:p>
            <a:pPr algn="ctr"/>
            <a:r>
              <a:rPr lang="en-GB" sz="1767" b="1" u="sng" dirty="0">
                <a:solidFill>
                  <a:srgbClr val="FF6700"/>
                </a:solidFill>
                <a:latin typeface="+mn-lt"/>
              </a:rPr>
              <a:t>switchyards and circulating arcs</a:t>
            </a:r>
          </a:p>
        </p:txBody>
      </p:sp>
      <p:grpSp>
        <p:nvGrpSpPr>
          <p:cNvPr id="38" name="Groupe 37">
            <a:extLst>
              <a:ext uri="{FF2B5EF4-FFF2-40B4-BE49-F238E27FC236}">
                <a16:creationId xmlns:a16="http://schemas.microsoft.com/office/drawing/2014/main" id="{69271F16-8B91-48EB-BA3C-0432C990254D}"/>
              </a:ext>
            </a:extLst>
          </p:cNvPr>
          <p:cNvGrpSpPr/>
          <p:nvPr/>
        </p:nvGrpSpPr>
        <p:grpSpPr>
          <a:xfrm>
            <a:off x="3983650" y="1517444"/>
            <a:ext cx="5611233" cy="2078133"/>
            <a:chOff x="1641971" y="2165649"/>
            <a:chExt cx="6953542" cy="2808311"/>
          </a:xfrm>
        </p:grpSpPr>
        <p:pic>
          <p:nvPicPr>
            <p:cNvPr id="39" name="Image 38">
              <a:extLst>
                <a:ext uri="{FF2B5EF4-FFF2-40B4-BE49-F238E27FC236}">
                  <a16:creationId xmlns:a16="http://schemas.microsoft.com/office/drawing/2014/main" id="{5F4A1301-9432-4EC1-B5EF-B0E98B0EB02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57995" y="2165649"/>
              <a:ext cx="6656396" cy="2808311"/>
            </a:xfrm>
            <a:prstGeom prst="rect">
              <a:avLst/>
            </a:prstGeom>
          </p:spPr>
        </p:pic>
        <p:sp>
          <p:nvSpPr>
            <p:cNvPr id="40" name="Rectangle : coins arrondis 39">
              <a:extLst>
                <a:ext uri="{FF2B5EF4-FFF2-40B4-BE49-F238E27FC236}">
                  <a16:creationId xmlns:a16="http://schemas.microsoft.com/office/drawing/2014/main" id="{A8B4B87F-E5F5-43D7-8ED2-0C8D501FBE1E}"/>
                </a:ext>
              </a:extLst>
            </p:cNvPr>
            <p:cNvSpPr/>
            <p:nvPr/>
          </p:nvSpPr>
          <p:spPr>
            <a:xfrm rot="613983">
              <a:off x="3473644" y="4062179"/>
              <a:ext cx="736679" cy="293095"/>
            </a:xfrm>
            <a:prstGeom prst="round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accent6">
                      <a:lumMod val="75000"/>
                    </a:schemeClr>
                  </a:solidFill>
                </a:rPr>
                <a:t>Dump</a:t>
              </a:r>
            </a:p>
          </p:txBody>
        </p:sp>
        <p:sp>
          <p:nvSpPr>
            <p:cNvPr id="41" name="TextBox 13">
              <a:extLst>
                <a:ext uri="{FF2B5EF4-FFF2-40B4-BE49-F238E27FC236}">
                  <a16:creationId xmlns:a16="http://schemas.microsoft.com/office/drawing/2014/main" id="{3F947B0D-1097-48BF-A623-5E0EB11475AB}"/>
                </a:ext>
              </a:extLst>
            </p:cNvPr>
            <p:cNvSpPr txBox="1"/>
            <p:nvPr/>
          </p:nvSpPr>
          <p:spPr>
            <a:xfrm rot="748274">
              <a:off x="5832584" y="3136554"/>
              <a:ext cx="1357794" cy="36447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0395" tIns="40395" rIns="40395" bIns="40395" numCol="1" anchor="t">
              <a:spAutoFit/>
            </a:bodyPr>
            <a:lstStyle/>
            <a:p>
              <a:pPr>
                <a:lnSpc>
                  <a:spcPct val="120000"/>
                </a:lnSpc>
                <a:defRPr sz="1200">
                  <a:solidFill>
                    <a:srgbClr val="FFFF00"/>
                  </a:solidFill>
                  <a:latin typeface="Symbol"/>
                  <a:ea typeface="Symbol"/>
                  <a:cs typeface="Symbol"/>
                  <a:sym typeface="Symbol"/>
                </a:defRPr>
              </a:pPr>
              <a:r>
                <a:rPr sz="1100" dirty="0">
                  <a:solidFill>
                    <a:schemeClr val="accent5">
                      <a:lumMod val="75000"/>
                    </a:schemeClr>
                  </a:solidFill>
                  <a:latin typeface="Symbol" panose="05050102010706020507" pitchFamily="18" charset="2"/>
                </a:rPr>
                <a:t>D</a:t>
              </a:r>
              <a:r>
                <a:rPr sz="1100" dirty="0">
                  <a:solidFill>
                    <a:schemeClr val="accent5">
                      <a:lumMod val="75000"/>
                    </a:schemeClr>
                  </a:solidFill>
                  <a:latin typeface="+mn-lt"/>
                  <a:ea typeface="Arial Unicode MS"/>
                  <a:cs typeface="Arial Unicode MS"/>
                  <a:sym typeface="Arial Unicode MS"/>
                </a:rPr>
                <a:t>E = </a:t>
              </a:r>
              <a:r>
                <a:rPr lang="en-US" sz="1100" dirty="0">
                  <a:solidFill>
                    <a:schemeClr val="accent5">
                      <a:lumMod val="75000"/>
                    </a:schemeClr>
                  </a:solidFill>
                  <a:latin typeface="+mn-lt"/>
                  <a:ea typeface="Arial Unicode MS"/>
                  <a:cs typeface="Arial Unicode MS"/>
                  <a:sym typeface="Arial Unicode MS"/>
                </a:rPr>
                <a:t>82.2 MeV</a:t>
              </a:r>
              <a:endParaRPr sz="1100" dirty="0">
                <a:solidFill>
                  <a:schemeClr val="accent5">
                    <a:lumMod val="75000"/>
                  </a:schemeClr>
                </a:solidFill>
                <a:latin typeface="+mn-lt"/>
                <a:ea typeface="Arial Unicode MS"/>
                <a:cs typeface="Arial Unicode MS"/>
                <a:sym typeface="Arial Unicode MS"/>
              </a:endParaRPr>
            </a:p>
          </p:txBody>
        </p:sp>
        <p:sp>
          <p:nvSpPr>
            <p:cNvPr id="42" name="TextBox 13">
              <a:extLst>
                <a:ext uri="{FF2B5EF4-FFF2-40B4-BE49-F238E27FC236}">
                  <a16:creationId xmlns:a16="http://schemas.microsoft.com/office/drawing/2014/main" id="{E37DEFE5-EE2A-4E41-85E8-ACE90A70C2FB}"/>
                </a:ext>
              </a:extLst>
            </p:cNvPr>
            <p:cNvSpPr txBox="1"/>
            <p:nvPr/>
          </p:nvSpPr>
          <p:spPr>
            <a:xfrm rot="748274">
              <a:off x="4868560" y="4339495"/>
              <a:ext cx="1171585" cy="36447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0395" tIns="40395" rIns="40395" bIns="40395" numCol="1" anchor="t">
              <a:spAutoFit/>
            </a:bodyPr>
            <a:lstStyle/>
            <a:p>
              <a:pPr>
                <a:lnSpc>
                  <a:spcPct val="120000"/>
                </a:lnSpc>
                <a:defRPr sz="1200">
                  <a:solidFill>
                    <a:srgbClr val="FFFF00"/>
                  </a:solidFill>
                  <a:latin typeface="Symbol"/>
                  <a:ea typeface="Symbol"/>
                  <a:cs typeface="Symbol"/>
                  <a:sym typeface="Symbol"/>
                </a:defRPr>
              </a:pPr>
              <a:r>
                <a:rPr sz="1100" dirty="0">
                  <a:solidFill>
                    <a:schemeClr val="accent5">
                      <a:lumMod val="75000"/>
                    </a:schemeClr>
                  </a:solidFill>
                  <a:latin typeface="Symbol" panose="05050102010706020507" pitchFamily="18" charset="2"/>
                </a:rPr>
                <a:t>D</a:t>
              </a:r>
              <a:r>
                <a:rPr sz="1100" dirty="0">
                  <a:solidFill>
                    <a:schemeClr val="accent5">
                      <a:lumMod val="75000"/>
                    </a:schemeClr>
                  </a:solidFill>
                  <a:latin typeface="+mn-lt"/>
                  <a:ea typeface="Arial Unicode MS"/>
                  <a:cs typeface="Arial Unicode MS"/>
                  <a:sym typeface="Arial Unicode MS"/>
                </a:rPr>
                <a:t>E = </a:t>
              </a:r>
              <a:r>
                <a:rPr lang="en-US" sz="1100" dirty="0">
                  <a:solidFill>
                    <a:schemeClr val="accent5">
                      <a:lumMod val="75000"/>
                    </a:schemeClr>
                  </a:solidFill>
                  <a:latin typeface="+mn-lt"/>
                  <a:ea typeface="Arial Unicode MS"/>
                  <a:cs typeface="Arial Unicode MS"/>
                  <a:sym typeface="Arial Unicode MS"/>
                </a:rPr>
                <a:t>82.2 MeV</a:t>
              </a:r>
              <a:endParaRPr sz="1100" dirty="0">
                <a:solidFill>
                  <a:schemeClr val="accent5">
                    <a:lumMod val="75000"/>
                  </a:schemeClr>
                </a:solidFill>
                <a:latin typeface="+mn-lt"/>
                <a:ea typeface="Arial Unicode MS"/>
                <a:cs typeface="Arial Unicode MS"/>
                <a:sym typeface="Arial Unicode MS"/>
              </a:endParaRPr>
            </a:p>
          </p:txBody>
        </p:sp>
        <p:sp>
          <p:nvSpPr>
            <p:cNvPr id="43" name="TextBox 12">
              <a:extLst>
                <a:ext uri="{FF2B5EF4-FFF2-40B4-BE49-F238E27FC236}">
                  <a16:creationId xmlns:a16="http://schemas.microsoft.com/office/drawing/2014/main" id="{69E9FDC5-3310-4B23-80CC-EAC720D2A46E}"/>
                </a:ext>
              </a:extLst>
            </p:cNvPr>
            <p:cNvSpPr txBox="1"/>
            <p:nvPr/>
          </p:nvSpPr>
          <p:spPr>
            <a:xfrm rot="3282304">
              <a:off x="4840206" y="2879590"/>
              <a:ext cx="897448" cy="33605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0395" tIns="40395" rIns="40395" bIns="40395" numCol="1" anchor="t">
              <a:spAutoFit/>
            </a:bodyPr>
            <a:lstStyle>
              <a:lvl1pPr>
                <a:lnSpc>
                  <a:spcPct val="120000"/>
                </a:lnSpc>
                <a:defRPr sz="1200">
                  <a:solidFill>
                    <a:srgbClr val="FFFF00"/>
                  </a:solidFill>
                  <a:latin typeface="Arial Unicode MS"/>
                  <a:ea typeface="Arial Unicode MS"/>
                  <a:cs typeface="Arial Unicode MS"/>
                  <a:sym typeface="Arial Unicode MS"/>
                </a:defRPr>
              </a:lvl1pPr>
            </a:lstStyle>
            <a:p>
              <a:pPr algn="ctr"/>
              <a:r>
                <a:rPr lang="en-US" sz="1100" dirty="0">
                  <a:solidFill>
                    <a:schemeClr val="accent5">
                      <a:lumMod val="75000"/>
                    </a:schemeClr>
                  </a:solidFill>
                  <a:latin typeface="+mn-lt"/>
                </a:rPr>
                <a:t>7</a:t>
              </a:r>
              <a:r>
                <a:rPr sz="1100" dirty="0">
                  <a:solidFill>
                    <a:schemeClr val="accent5">
                      <a:lumMod val="75000"/>
                    </a:schemeClr>
                  </a:solidFill>
                  <a:latin typeface="+mn-lt"/>
                </a:rPr>
                <a:t> MeV</a:t>
              </a:r>
            </a:p>
          </p:txBody>
        </p:sp>
        <p:sp>
          <p:nvSpPr>
            <p:cNvPr id="44" name="Rectangle : coins arrondis 43">
              <a:extLst>
                <a:ext uri="{FF2B5EF4-FFF2-40B4-BE49-F238E27FC236}">
                  <a16:creationId xmlns:a16="http://schemas.microsoft.com/office/drawing/2014/main" id="{94A0B4C1-4FA5-49B1-8D7A-37FA41B7076E}"/>
                </a:ext>
              </a:extLst>
            </p:cNvPr>
            <p:cNvSpPr/>
            <p:nvPr/>
          </p:nvSpPr>
          <p:spPr>
            <a:xfrm rot="2217562">
              <a:off x="4016615" y="2527576"/>
              <a:ext cx="877075" cy="300181"/>
            </a:xfrm>
            <a:prstGeom prst="roundRect">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accent1">
                      <a:lumMod val="50000"/>
                    </a:schemeClr>
                  </a:solidFill>
                </a:rPr>
                <a:t>Injector</a:t>
              </a:r>
            </a:p>
          </p:txBody>
        </p:sp>
        <p:cxnSp>
          <p:nvCxnSpPr>
            <p:cNvPr id="45" name="Connecteur droit avec flèche 44">
              <a:extLst>
                <a:ext uri="{FF2B5EF4-FFF2-40B4-BE49-F238E27FC236}">
                  <a16:creationId xmlns:a16="http://schemas.microsoft.com/office/drawing/2014/main" id="{06DACAF0-A1B0-4FFF-A141-701E538DE9AA}"/>
                </a:ext>
              </a:extLst>
            </p:cNvPr>
            <p:cNvCxnSpPr>
              <a:cxnSpLocks/>
              <a:stCxn id="44" idx="3"/>
            </p:cNvCxnSpPr>
            <p:nvPr/>
          </p:nvCxnSpPr>
          <p:spPr>
            <a:xfrm>
              <a:off x="4805572" y="2965197"/>
              <a:ext cx="220775" cy="297023"/>
            </a:xfrm>
            <a:prstGeom prst="straightConnector1">
              <a:avLst/>
            </a:prstGeom>
            <a:ln>
              <a:headEnd type="none"/>
              <a:tailEnd type="stealth"/>
            </a:ln>
          </p:spPr>
          <p:style>
            <a:lnRef idx="1">
              <a:schemeClr val="accent1"/>
            </a:lnRef>
            <a:fillRef idx="0">
              <a:schemeClr val="accent1"/>
            </a:fillRef>
            <a:effectRef idx="0">
              <a:schemeClr val="accent1"/>
            </a:effectRef>
            <a:fontRef idx="minor">
              <a:schemeClr val="tx1"/>
            </a:fontRef>
          </p:style>
        </p:cxnSp>
        <p:cxnSp>
          <p:nvCxnSpPr>
            <p:cNvPr id="46" name="Connecteur droit avec flèche 45">
              <a:extLst>
                <a:ext uri="{FF2B5EF4-FFF2-40B4-BE49-F238E27FC236}">
                  <a16:creationId xmlns:a16="http://schemas.microsoft.com/office/drawing/2014/main" id="{55D3FF2C-270F-4753-B307-26FF5B1EEACB}"/>
                </a:ext>
              </a:extLst>
            </p:cNvPr>
            <p:cNvCxnSpPr>
              <a:cxnSpLocks/>
              <a:endCxn id="40" idx="3"/>
            </p:cNvCxnSpPr>
            <p:nvPr/>
          </p:nvCxnSpPr>
          <p:spPr>
            <a:xfrm flipH="1">
              <a:off x="4204464" y="4034363"/>
              <a:ext cx="616553" cy="243341"/>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12">
              <a:extLst>
                <a:ext uri="{FF2B5EF4-FFF2-40B4-BE49-F238E27FC236}">
                  <a16:creationId xmlns:a16="http://schemas.microsoft.com/office/drawing/2014/main" id="{BBC1D086-7898-47C0-A586-120E54B71E89}"/>
                </a:ext>
              </a:extLst>
            </p:cNvPr>
            <p:cNvSpPr txBox="1"/>
            <p:nvPr/>
          </p:nvSpPr>
          <p:spPr>
            <a:xfrm rot="20460468">
              <a:off x="4150323" y="4132172"/>
              <a:ext cx="655142" cy="3664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0395" tIns="40395" rIns="40395" bIns="40395" numCol="1" anchor="t">
              <a:spAutoFit/>
            </a:bodyPr>
            <a:lstStyle>
              <a:lvl1pPr>
                <a:lnSpc>
                  <a:spcPct val="120000"/>
                </a:lnSpc>
                <a:defRPr sz="1200">
                  <a:solidFill>
                    <a:srgbClr val="FFFF00"/>
                  </a:solidFill>
                  <a:latin typeface="Arial Unicode MS"/>
                  <a:ea typeface="Arial Unicode MS"/>
                  <a:cs typeface="Arial Unicode MS"/>
                  <a:sym typeface="Arial Unicode MS"/>
                </a:defRPr>
              </a:lvl1pPr>
            </a:lstStyle>
            <a:p>
              <a:pPr algn="ctr"/>
              <a:r>
                <a:rPr lang="en-US" sz="1100" dirty="0">
                  <a:solidFill>
                    <a:schemeClr val="accent6">
                      <a:lumMod val="75000"/>
                    </a:schemeClr>
                  </a:solidFill>
                  <a:latin typeface="+mn-lt"/>
                </a:rPr>
                <a:t>7</a:t>
              </a:r>
              <a:r>
                <a:rPr sz="1100" dirty="0">
                  <a:solidFill>
                    <a:schemeClr val="accent6">
                      <a:lumMod val="75000"/>
                    </a:schemeClr>
                  </a:solidFill>
                  <a:latin typeface="+mn-lt"/>
                </a:rPr>
                <a:t> MeV</a:t>
              </a:r>
            </a:p>
          </p:txBody>
        </p:sp>
        <p:sp>
          <p:nvSpPr>
            <p:cNvPr id="48" name="TextBox 21">
              <a:extLst>
                <a:ext uri="{FF2B5EF4-FFF2-40B4-BE49-F238E27FC236}">
                  <a16:creationId xmlns:a16="http://schemas.microsoft.com/office/drawing/2014/main" id="{830D0274-C881-4CBA-B927-2CEEF744E0C6}"/>
                </a:ext>
              </a:extLst>
            </p:cNvPr>
            <p:cNvSpPr txBox="1"/>
            <p:nvPr/>
          </p:nvSpPr>
          <p:spPr>
            <a:xfrm>
              <a:off x="2376152" y="2434477"/>
              <a:ext cx="1003860" cy="36447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0395" tIns="40395" rIns="40395" bIns="40395" numCol="1" anchor="t">
              <a:spAutoFit/>
            </a:bodyPr>
            <a:lstStyle/>
            <a:p>
              <a:pPr>
                <a:lnSpc>
                  <a:spcPct val="120000"/>
                </a:lnSpc>
                <a:defRPr sz="1200">
                  <a:solidFill>
                    <a:srgbClr val="FFFF00"/>
                  </a:solidFill>
                  <a:latin typeface="Symbol"/>
                  <a:ea typeface="Symbol"/>
                  <a:cs typeface="Symbol"/>
                  <a:sym typeface="Symbol"/>
                </a:defRPr>
              </a:pPr>
              <a:r>
                <a:rPr sz="1100" dirty="0">
                  <a:solidFill>
                    <a:schemeClr val="tx1">
                      <a:lumMod val="95000"/>
                      <a:lumOff val="5000"/>
                    </a:schemeClr>
                  </a:solidFill>
                  <a:latin typeface="Symbol" panose="05050102010706020507" pitchFamily="18" charset="2"/>
                </a:rPr>
                <a:t>D</a:t>
              </a:r>
              <a:r>
                <a:rPr sz="1100" dirty="0">
                  <a:solidFill>
                    <a:schemeClr val="tx1">
                      <a:lumMod val="95000"/>
                      <a:lumOff val="5000"/>
                    </a:schemeClr>
                  </a:solidFill>
                  <a:latin typeface="+mn-lt"/>
                  <a:ea typeface="Arial Unicode MS"/>
                  <a:cs typeface="Arial Unicode MS"/>
                  <a:sym typeface="Arial Unicode MS"/>
                </a:rPr>
                <a:t>C = </a:t>
              </a:r>
              <a:r>
                <a:rPr sz="1100" dirty="0" err="1">
                  <a:solidFill>
                    <a:schemeClr val="tx1">
                      <a:lumMod val="95000"/>
                      <a:lumOff val="5000"/>
                    </a:schemeClr>
                  </a:solidFill>
                  <a:latin typeface="Symbol" panose="05050102010706020507" pitchFamily="18" charset="2"/>
                </a:rPr>
                <a:t>l</a:t>
              </a:r>
              <a:r>
                <a:rPr sz="1100" baseline="-25000" dirty="0" err="1">
                  <a:solidFill>
                    <a:schemeClr val="tx1">
                      <a:lumMod val="95000"/>
                      <a:lumOff val="5000"/>
                    </a:schemeClr>
                  </a:solidFill>
                  <a:latin typeface="+mn-lt"/>
                  <a:ea typeface="Arial"/>
                  <a:cs typeface="Arial"/>
                  <a:sym typeface="Arial"/>
                </a:rPr>
                <a:t>RF</a:t>
              </a:r>
              <a:r>
                <a:rPr sz="1100" dirty="0">
                  <a:solidFill>
                    <a:schemeClr val="tx1">
                      <a:lumMod val="95000"/>
                      <a:lumOff val="5000"/>
                    </a:schemeClr>
                  </a:solidFill>
                  <a:latin typeface="+mn-lt"/>
                  <a:ea typeface="Arial Unicode MS"/>
                  <a:cs typeface="Arial Unicode MS"/>
                  <a:sym typeface="Arial Unicode MS"/>
                </a:rPr>
                <a:t>/2</a:t>
              </a:r>
            </a:p>
          </p:txBody>
        </p:sp>
        <p:sp>
          <p:nvSpPr>
            <p:cNvPr id="49" name="ZoneTexte 48">
              <a:extLst>
                <a:ext uri="{FF2B5EF4-FFF2-40B4-BE49-F238E27FC236}">
                  <a16:creationId xmlns:a16="http://schemas.microsoft.com/office/drawing/2014/main" id="{A2B182E9-142C-4CE9-898F-F82CD77A3CAB}"/>
                </a:ext>
              </a:extLst>
            </p:cNvPr>
            <p:cNvSpPr txBox="1"/>
            <p:nvPr/>
          </p:nvSpPr>
          <p:spPr>
            <a:xfrm>
              <a:off x="7320609" y="3463191"/>
              <a:ext cx="1274904" cy="353530"/>
            </a:xfrm>
            <a:prstGeom prst="rect">
              <a:avLst/>
            </a:prstGeom>
            <a:noFill/>
          </p:spPr>
          <p:txBody>
            <a:bodyPr wrap="square" rtlCol="0">
              <a:spAutoFit/>
            </a:bodyPr>
            <a:lstStyle/>
            <a:p>
              <a:r>
                <a:rPr lang="fr-FR" sz="1100" dirty="0">
                  <a:latin typeface="+mn-lt"/>
                </a:rPr>
                <a:t>Arcs 1:3:5</a:t>
              </a:r>
            </a:p>
          </p:txBody>
        </p:sp>
        <p:sp>
          <p:nvSpPr>
            <p:cNvPr id="50" name="ZoneTexte 49">
              <a:extLst>
                <a:ext uri="{FF2B5EF4-FFF2-40B4-BE49-F238E27FC236}">
                  <a16:creationId xmlns:a16="http://schemas.microsoft.com/office/drawing/2014/main" id="{9A209592-BB33-4CC6-B0B4-4B2026EFF56E}"/>
                </a:ext>
              </a:extLst>
            </p:cNvPr>
            <p:cNvSpPr txBox="1"/>
            <p:nvPr/>
          </p:nvSpPr>
          <p:spPr>
            <a:xfrm>
              <a:off x="1745640" y="3534925"/>
              <a:ext cx="1200928" cy="353530"/>
            </a:xfrm>
            <a:prstGeom prst="rect">
              <a:avLst/>
            </a:prstGeom>
            <a:noFill/>
          </p:spPr>
          <p:txBody>
            <a:bodyPr wrap="square" rtlCol="0">
              <a:spAutoFit/>
            </a:bodyPr>
            <a:lstStyle/>
            <a:p>
              <a:r>
                <a:rPr lang="fr-FR" sz="1100" dirty="0">
                  <a:latin typeface="+mn-lt"/>
                </a:rPr>
                <a:t>Arcs 2:4:6</a:t>
              </a:r>
            </a:p>
          </p:txBody>
        </p:sp>
        <p:sp>
          <p:nvSpPr>
            <p:cNvPr id="51" name="ZoneTexte 50">
              <a:extLst>
                <a:ext uri="{FF2B5EF4-FFF2-40B4-BE49-F238E27FC236}">
                  <a16:creationId xmlns:a16="http://schemas.microsoft.com/office/drawing/2014/main" id="{CAA20E34-A9A0-4A51-9668-83C14B0750B8}"/>
                </a:ext>
              </a:extLst>
            </p:cNvPr>
            <p:cNvSpPr txBox="1"/>
            <p:nvPr/>
          </p:nvSpPr>
          <p:spPr>
            <a:xfrm>
              <a:off x="1641971" y="4613922"/>
              <a:ext cx="3149978" cy="353530"/>
            </a:xfrm>
            <a:prstGeom prst="rect">
              <a:avLst/>
            </a:prstGeom>
            <a:noFill/>
          </p:spPr>
          <p:txBody>
            <a:bodyPr wrap="square" rtlCol="0">
              <a:spAutoFit/>
            </a:bodyPr>
            <a:lstStyle/>
            <a:p>
              <a:r>
                <a:rPr lang="fr-FR" sz="1100" u="sng" dirty="0" err="1">
                  <a:latin typeface="+mn-lt"/>
                </a:rPr>
                <a:t>Footprint</a:t>
              </a:r>
              <a:r>
                <a:rPr lang="fr-FR" sz="1100" u="sng" dirty="0">
                  <a:latin typeface="+mn-lt"/>
                </a:rPr>
                <a:t>: 31.5 x 5.5 x 0.9</a:t>
              </a:r>
            </a:p>
          </p:txBody>
        </p:sp>
      </p:grpSp>
      <p:pic>
        <p:nvPicPr>
          <p:cNvPr id="52" name="Image 51">
            <a:extLst>
              <a:ext uri="{FF2B5EF4-FFF2-40B4-BE49-F238E27FC236}">
                <a16:creationId xmlns:a16="http://schemas.microsoft.com/office/drawing/2014/main" id="{F160B6D3-F003-4719-84A0-6B43B0BD3C05}"/>
              </a:ext>
            </a:extLst>
          </p:cNvPr>
          <p:cNvPicPr>
            <a:picLocks noChangeAspect="1"/>
          </p:cNvPicPr>
          <p:nvPr/>
        </p:nvPicPr>
        <p:blipFill>
          <a:blip r:embed="rId3"/>
          <a:stretch>
            <a:fillRect/>
          </a:stretch>
        </p:blipFill>
        <p:spPr>
          <a:xfrm>
            <a:off x="8815765" y="3981131"/>
            <a:ext cx="1712096" cy="890462"/>
          </a:xfrm>
          <a:prstGeom prst="rect">
            <a:avLst/>
          </a:prstGeom>
        </p:spPr>
      </p:pic>
      <p:pic>
        <p:nvPicPr>
          <p:cNvPr id="53" name="Image 52">
            <a:extLst>
              <a:ext uri="{FF2B5EF4-FFF2-40B4-BE49-F238E27FC236}">
                <a16:creationId xmlns:a16="http://schemas.microsoft.com/office/drawing/2014/main" id="{F34C59EA-9A97-4AB8-9F23-ED88D57B2914}"/>
              </a:ext>
            </a:extLst>
          </p:cNvPr>
          <p:cNvPicPr>
            <a:picLocks noChangeAspect="1"/>
          </p:cNvPicPr>
          <p:nvPr/>
        </p:nvPicPr>
        <p:blipFill>
          <a:blip r:embed="rId4"/>
          <a:stretch>
            <a:fillRect/>
          </a:stretch>
        </p:blipFill>
        <p:spPr>
          <a:xfrm>
            <a:off x="5690209" y="3713050"/>
            <a:ext cx="3172159" cy="1536515"/>
          </a:xfrm>
          <a:prstGeom prst="rect">
            <a:avLst/>
          </a:prstGeom>
        </p:spPr>
      </p:pic>
      <p:sp>
        <p:nvSpPr>
          <p:cNvPr id="54" name="ZoneTexte 53">
            <a:extLst>
              <a:ext uri="{FF2B5EF4-FFF2-40B4-BE49-F238E27FC236}">
                <a16:creationId xmlns:a16="http://schemas.microsoft.com/office/drawing/2014/main" id="{CAAB89FD-009C-476A-AD5E-AF631F980E69}"/>
              </a:ext>
            </a:extLst>
          </p:cNvPr>
          <p:cNvSpPr txBox="1"/>
          <p:nvPr/>
        </p:nvSpPr>
        <p:spPr>
          <a:xfrm>
            <a:off x="6608146" y="1448096"/>
            <a:ext cx="3915880" cy="364267"/>
          </a:xfrm>
          <a:prstGeom prst="rect">
            <a:avLst/>
          </a:prstGeom>
          <a:noFill/>
        </p:spPr>
        <p:txBody>
          <a:bodyPr wrap="none" rtlCol="0">
            <a:spAutoFit/>
          </a:bodyPr>
          <a:lstStyle/>
          <a:p>
            <a:r>
              <a:rPr lang="en-GB" sz="1767" b="1" u="sng" dirty="0">
                <a:solidFill>
                  <a:srgbClr val="FF6700"/>
                </a:solidFill>
                <a:latin typeface="+mn-lt"/>
              </a:rPr>
              <a:t>Preliminary Lattice design and footprint</a:t>
            </a:r>
            <a:endParaRPr lang="fr-FR" sz="1767" dirty="0">
              <a:solidFill>
                <a:srgbClr val="FFC000"/>
              </a:solidFill>
              <a:latin typeface="+mn-lt"/>
            </a:endParaRPr>
          </a:p>
        </p:txBody>
      </p:sp>
      <p:pic>
        <p:nvPicPr>
          <p:cNvPr id="55" name="image19.png">
            <a:extLst>
              <a:ext uri="{FF2B5EF4-FFF2-40B4-BE49-F238E27FC236}">
                <a16:creationId xmlns:a16="http://schemas.microsoft.com/office/drawing/2014/main" id="{D21BD956-E0CE-4C78-A70D-9D4CC66E221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03739" y="1801385"/>
            <a:ext cx="1919238" cy="456622"/>
          </a:xfrm>
          <a:prstGeom prst="rect">
            <a:avLst/>
          </a:prstGeom>
          <a:ln w="12700">
            <a:miter lim="400000"/>
          </a:ln>
        </p:spPr>
      </p:pic>
      <p:pic>
        <p:nvPicPr>
          <p:cNvPr id="56" name="Picture 6" descr="Résultat de recherche d'images pour &quot;Liverpool university logo&quot;">
            <a:extLst>
              <a:ext uri="{FF2B5EF4-FFF2-40B4-BE49-F238E27FC236}">
                <a16:creationId xmlns:a16="http://schemas.microsoft.com/office/drawing/2014/main" id="{B90DE06F-E4BD-4916-BFA8-ACBAC44D3580}"/>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418835" y="2219021"/>
            <a:ext cx="1182663" cy="483125"/>
          </a:xfrm>
          <a:prstGeom prst="rect">
            <a:avLst/>
          </a:prstGeom>
          <a:noFill/>
          <a:extLst>
            <a:ext uri="{909E8E84-426E-40DD-AFC4-6F175D3DCCD1}">
              <a14:hiddenFill xmlns:a14="http://schemas.microsoft.com/office/drawing/2010/main">
                <a:solidFill>
                  <a:srgbClr val="FFFFFF"/>
                </a:solidFill>
              </a14:hiddenFill>
            </a:ext>
          </a:extLst>
        </p:spPr>
      </p:pic>
      <p:pic>
        <p:nvPicPr>
          <p:cNvPr id="57" name="Image 56">
            <a:extLst>
              <a:ext uri="{FF2B5EF4-FFF2-40B4-BE49-F238E27FC236}">
                <a16:creationId xmlns:a16="http://schemas.microsoft.com/office/drawing/2014/main" id="{30AFCA11-B5F5-45CA-AB32-B659608A92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50123" y="2620033"/>
            <a:ext cx="648833" cy="489869"/>
          </a:xfrm>
          <a:prstGeom prst="rect">
            <a:avLst/>
          </a:prstGeom>
        </p:spPr>
      </p:pic>
      <p:sp>
        <p:nvSpPr>
          <p:cNvPr id="58" name="ZoneTexte 57">
            <a:extLst>
              <a:ext uri="{FF2B5EF4-FFF2-40B4-BE49-F238E27FC236}">
                <a16:creationId xmlns:a16="http://schemas.microsoft.com/office/drawing/2014/main" id="{24C57460-BB9C-4120-9ABF-277974740901}"/>
              </a:ext>
            </a:extLst>
          </p:cNvPr>
          <p:cNvSpPr txBox="1"/>
          <p:nvPr/>
        </p:nvSpPr>
        <p:spPr>
          <a:xfrm>
            <a:off x="982132" y="78636"/>
            <a:ext cx="4463594" cy="473078"/>
          </a:xfrm>
          <a:prstGeom prst="rect">
            <a:avLst/>
          </a:prstGeom>
          <a:noFill/>
        </p:spPr>
        <p:txBody>
          <a:bodyPr wrap="none" rtlCol="0">
            <a:spAutoFit/>
          </a:bodyPr>
          <a:lstStyle/>
          <a:p>
            <a:r>
              <a:rPr lang="fr-FR" sz="2474" b="1" dirty="0">
                <a:latin typeface="+mn-lt"/>
              </a:rPr>
              <a:t>PERLE : </a:t>
            </a:r>
            <a:r>
              <a:rPr lang="fr-FR" sz="2474" b="1" dirty="0" err="1">
                <a:latin typeface="+mn-lt"/>
              </a:rPr>
              <a:t>Some</a:t>
            </a:r>
            <a:r>
              <a:rPr lang="fr-FR" sz="2474" b="1" dirty="0">
                <a:latin typeface="+mn-lt"/>
              </a:rPr>
              <a:t> </a:t>
            </a:r>
            <a:r>
              <a:rPr lang="fr-FR" sz="2474" b="1" dirty="0" err="1">
                <a:latin typeface="+mn-lt"/>
              </a:rPr>
              <a:t>nice</a:t>
            </a:r>
            <a:r>
              <a:rPr lang="fr-FR" sz="2474" b="1" dirty="0">
                <a:latin typeface="+mn-lt"/>
              </a:rPr>
              <a:t> </a:t>
            </a:r>
            <a:r>
              <a:rPr lang="fr-FR" sz="2474" b="1" dirty="0" err="1">
                <a:latin typeface="+mn-lt"/>
              </a:rPr>
              <a:t>acheivements</a:t>
            </a:r>
            <a:endParaRPr lang="fr-FR" sz="2474" b="1" dirty="0">
              <a:latin typeface="+mn-lt"/>
            </a:endParaRPr>
          </a:p>
        </p:txBody>
      </p:sp>
    </p:spTree>
    <p:extLst>
      <p:ext uri="{BB962C8B-B14F-4D97-AF65-F5344CB8AC3E}">
        <p14:creationId xmlns:p14="http://schemas.microsoft.com/office/powerpoint/2010/main" val="2737190321"/>
      </p:ext>
    </p:extLst>
  </p:cSld>
  <p:clrMapOvr>
    <a:masterClrMapping/>
  </p:clrMapOvr>
</p:sld>
</file>

<file path=ppt/theme/theme1.xml><?xml version="1.0" encoding="utf-8"?>
<a:theme xmlns:a="http://schemas.openxmlformats.org/drawingml/2006/main" name="1_modele-IJCLAb-powerpoin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sque IJCLab standar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42802</TotalTime>
  <Words>2428</Words>
  <Application>Microsoft Office PowerPoint</Application>
  <PresentationFormat>Personnalisé</PresentationFormat>
  <Paragraphs>319</Paragraphs>
  <Slides>16</Slides>
  <Notes>0</Notes>
  <HiddenSlides>0</HiddenSlides>
  <MMClips>0</MMClips>
  <ScaleCrop>false</ScaleCrop>
  <HeadingPairs>
    <vt:vector size="6" baseType="variant">
      <vt:variant>
        <vt:lpstr>Polices utilisées</vt:lpstr>
      </vt:variant>
      <vt:variant>
        <vt:i4>8</vt:i4>
      </vt:variant>
      <vt:variant>
        <vt:lpstr>Thème</vt:lpstr>
      </vt:variant>
      <vt:variant>
        <vt:i4>2</vt:i4>
      </vt:variant>
      <vt:variant>
        <vt:lpstr>Titres des diapositives</vt:lpstr>
      </vt:variant>
      <vt:variant>
        <vt:i4>16</vt:i4>
      </vt:variant>
    </vt:vector>
  </HeadingPairs>
  <TitlesOfParts>
    <vt:vector size="26" baseType="lpstr">
      <vt:lpstr>Arial</vt:lpstr>
      <vt:lpstr>Arial Unicode MS</vt:lpstr>
      <vt:lpstr>Calibri</vt:lpstr>
      <vt:lpstr>Calibri Light</vt:lpstr>
      <vt:lpstr>Courier New</vt:lpstr>
      <vt:lpstr>Symbol</vt:lpstr>
      <vt:lpstr>Times New Roman</vt:lpstr>
      <vt:lpstr>Wingdings</vt:lpstr>
      <vt:lpstr>1_modele-IJCLAb-powerpoint</vt:lpstr>
      <vt:lpstr>Masque IJCLab standard</vt:lpstr>
      <vt:lpstr>Présentation PowerPoint</vt:lpstr>
      <vt:lpstr>International Scientific Context: A brief history of the effort over the past 4 years</vt:lpstr>
      <vt:lpstr>National Scientific Context: PERLE Collaboration  &amp; PERLE- France </vt:lpstr>
      <vt:lpstr>Présentation PowerPoint</vt:lpstr>
      <vt:lpstr>Présentation PowerPoint</vt:lpstr>
      <vt:lpstr>Manpower implicated and requested in 2022-2023 (1/2)  - in France </vt:lpstr>
      <vt:lpstr>Manpower implicated and requested in 2022-2023 (2/2) – in France </vt:lpstr>
      <vt:lpstr>WPs Progress, scope and timeline – together with the international partners</vt:lpstr>
      <vt:lpstr>Présentation PowerPoint</vt:lpstr>
      <vt:lpstr>Présentation PowerPoint</vt:lpstr>
      <vt:lpstr>Présentation PowerPoint</vt:lpstr>
      <vt:lpstr>Présentation PowerPoint</vt:lpstr>
      <vt:lpstr>Présentation PowerPoint</vt:lpstr>
      <vt:lpstr>Daresbury DC-Gun for PERLE in the IGLOO Area : work started !</vt:lpstr>
      <vt:lpstr>Présentation PowerPoint</vt:lpstr>
      <vt:lpstr>Program of the workshop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Luc Petizon</dc:creator>
  <cp:lastModifiedBy>Achille Stocchi</cp:lastModifiedBy>
  <cp:revision>1996</cp:revision>
  <cp:lastPrinted>2020-10-08T11:35:12Z</cp:lastPrinted>
  <dcterms:created xsi:type="dcterms:W3CDTF">2011-03-09T16:37:49Z</dcterms:created>
  <dcterms:modified xsi:type="dcterms:W3CDTF">2022-05-09T12:37:14Z</dcterms:modified>
</cp:coreProperties>
</file>