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7" r:id="rId2"/>
    <p:sldMasterId id="2147483690" r:id="rId3"/>
    <p:sldMasterId id="2147483709" r:id="rId4"/>
  </p:sldMasterIdLst>
  <p:notesMasterIdLst>
    <p:notesMasterId r:id="rId30"/>
  </p:notesMasterIdLst>
  <p:sldIdLst>
    <p:sldId id="732" r:id="rId5"/>
    <p:sldId id="724" r:id="rId6"/>
    <p:sldId id="725" r:id="rId7"/>
    <p:sldId id="728" r:id="rId8"/>
    <p:sldId id="726" r:id="rId9"/>
    <p:sldId id="729" r:id="rId10"/>
    <p:sldId id="727" r:id="rId11"/>
    <p:sldId id="730" r:id="rId12"/>
    <p:sldId id="1233" r:id="rId13"/>
    <p:sldId id="1229" r:id="rId14"/>
    <p:sldId id="355" r:id="rId15"/>
    <p:sldId id="359" r:id="rId16"/>
    <p:sldId id="405" r:id="rId17"/>
    <p:sldId id="425" r:id="rId18"/>
    <p:sldId id="350" r:id="rId19"/>
    <p:sldId id="314" r:id="rId20"/>
    <p:sldId id="272" r:id="rId21"/>
    <p:sldId id="413" r:id="rId22"/>
    <p:sldId id="731" r:id="rId23"/>
    <p:sldId id="1649" r:id="rId24"/>
    <p:sldId id="1650" r:id="rId25"/>
    <p:sldId id="1651" r:id="rId26"/>
    <p:sldId id="1231" r:id="rId27"/>
    <p:sldId id="1232" r:id="rId28"/>
    <p:sldId id="1230" r:id="rId29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78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4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oliverbruening/Documents/2017/ERL2017/ERL%20Facility%20Summary-July-2017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SRF ERL Virtual </a:t>
            </a:r>
            <a:r>
              <a:rPr lang="en-US" dirty="0"/>
              <a:t>Beam Power [MW]</a:t>
            </a:r>
          </a:p>
        </c:rich>
      </c:tx>
      <c:layout>
        <c:manualLayout>
          <c:xMode val="edge"/>
          <c:yMode val="edge"/>
          <c:x val="0.28390394722665602"/>
          <c:y val="2.6037395440380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>
        <c:manualLayout>
          <c:layoutTarget val="inner"/>
          <c:xMode val="edge"/>
          <c:yMode val="edge"/>
          <c:x val="8.9978005505065795E-2"/>
          <c:y val="0.151216274397245"/>
          <c:w val="0.68988684874567796"/>
          <c:h val="0.71382006422595801"/>
        </c:manualLayout>
      </c:layout>
      <c:bubbleChart>
        <c:varyColors val="0"/>
        <c:ser>
          <c:idx val="0"/>
          <c:order val="0"/>
          <c:tx>
            <c:v>Virtual Beam Power</c:v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C8-3C45-8C40-042FD3FFC9A9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C8-3C45-8C40-042FD3FFC9A9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C8-3C45-8C40-042FD3FFC9A9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C8-3C45-8C40-042FD3FFC9A9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C8-3C45-8C40-042FD3FFC9A9}"/>
              </c:ext>
            </c:extLst>
          </c:dPt>
          <c:dPt>
            <c:idx val="7"/>
            <c:invertIfNegative val="0"/>
            <c:bubble3D val="0"/>
            <c:spPr>
              <a:solidFill>
                <a:srgbClr val="7030A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C8-3C45-8C40-042FD3FFC9A9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9C8-3C45-8C40-042FD3FFC9A9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9C8-3C45-8C40-042FD3FFC9A9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9C8-3C45-8C40-042FD3FFC9A9}"/>
              </c:ext>
            </c:extLst>
          </c:dPt>
          <c:dPt>
            <c:idx val="13"/>
            <c:invertIfNegative val="0"/>
            <c:bubble3D val="0"/>
            <c:spPr>
              <a:solidFill>
                <a:srgbClr val="7030A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9C8-3C45-8C40-042FD3FFC9A9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9C8-3C45-8C40-042FD3FFC9A9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9C8-3C45-8C40-042FD3FFC9A9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9C8-3C45-8C40-042FD3FFC9A9}"/>
              </c:ext>
            </c:extLst>
          </c:dPt>
          <c:xVal>
            <c:numRef>
              <c:f>'Energy-Power'!$B$25:$T$25</c:f>
              <c:numCache>
                <c:formatCode>General</c:formatCode>
                <c:ptCount val="19"/>
                <c:pt idx="0">
                  <c:v>2003</c:v>
                </c:pt>
                <c:pt idx="1">
                  <c:v>1997</c:v>
                </c:pt>
                <c:pt idx="2">
                  <c:v>2001</c:v>
                </c:pt>
                <c:pt idx="3">
                  <c:v>2018</c:v>
                </c:pt>
                <c:pt idx="4">
                  <c:v>2013</c:v>
                </c:pt>
                <c:pt idx="5">
                  <c:v>2016</c:v>
                </c:pt>
                <c:pt idx="6">
                  <c:v>2018</c:v>
                </c:pt>
                <c:pt idx="7">
                  <c:v>2008</c:v>
                </c:pt>
                <c:pt idx="8">
                  <c:v>2016</c:v>
                </c:pt>
                <c:pt idx="9">
                  <c:v>2019</c:v>
                </c:pt>
                <c:pt idx="10">
                  <c:v>2017</c:v>
                </c:pt>
                <c:pt idx="11">
                  <c:v>2017</c:v>
                </c:pt>
                <c:pt idx="12">
                  <c:v>2019</c:v>
                </c:pt>
                <c:pt idx="13">
                  <c:v>2014</c:v>
                </c:pt>
                <c:pt idx="14">
                  <c:v>2025</c:v>
                </c:pt>
                <c:pt idx="15">
                  <c:v>2017</c:v>
                </c:pt>
                <c:pt idx="16">
                  <c:v>2030</c:v>
                </c:pt>
                <c:pt idx="17">
                  <c:v>2020</c:v>
                </c:pt>
                <c:pt idx="18">
                  <c:v>2019</c:v>
                </c:pt>
              </c:numCache>
            </c:numRef>
          </c:xVal>
          <c:yVal>
            <c:numRef>
              <c:f>'Energy-Power'!$B$26:$T$26</c:f>
              <c:numCache>
                <c:formatCode>General</c:formatCode>
                <c:ptCount val="19"/>
                <c:pt idx="0">
                  <c:v>3.6749999999999998E-2</c:v>
                </c:pt>
                <c:pt idx="1">
                  <c:v>0.24</c:v>
                </c:pt>
                <c:pt idx="2">
                  <c:v>1.53</c:v>
                </c:pt>
                <c:pt idx="3">
                  <c:v>0.70789999999999997</c:v>
                </c:pt>
                <c:pt idx="4">
                  <c:v>2.0000000000000001E-4</c:v>
                </c:pt>
                <c:pt idx="5">
                  <c:v>0.02</c:v>
                </c:pt>
                <c:pt idx="6">
                  <c:v>8</c:v>
                </c:pt>
                <c:pt idx="7">
                  <c:v>2.6999999999999999E-5</c:v>
                </c:pt>
                <c:pt idx="8">
                  <c:v>1.7550000000000001E-4</c:v>
                </c:pt>
                <c:pt idx="9">
                  <c:v>5</c:v>
                </c:pt>
                <c:pt idx="10">
                  <c:v>6</c:v>
                </c:pt>
                <c:pt idx="11">
                  <c:v>1.3680000000000001E-3</c:v>
                </c:pt>
                <c:pt idx="12">
                  <c:v>1.05</c:v>
                </c:pt>
                <c:pt idx="13">
                  <c:v>2.4000000000000001E-5</c:v>
                </c:pt>
                <c:pt idx="14">
                  <c:v>684</c:v>
                </c:pt>
                <c:pt idx="15">
                  <c:v>8.8000000000000005E-3</c:v>
                </c:pt>
                <c:pt idx="16">
                  <c:v>900</c:v>
                </c:pt>
                <c:pt idx="17">
                  <c:v>8</c:v>
                </c:pt>
                <c:pt idx="18">
                  <c:v>0.65</c:v>
                </c:pt>
              </c:numCache>
            </c:numRef>
          </c:yVal>
          <c:bubbleSize>
            <c:numLit>
              <c:formatCode>General</c:formatCode>
              <c:ptCount val="19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  <c:pt idx="7">
                <c:v>1</c:v>
              </c:pt>
              <c:pt idx="8">
                <c:v>1</c:v>
              </c:pt>
              <c:pt idx="9">
                <c:v>1</c:v>
              </c:pt>
              <c:pt idx="10">
                <c:v>1</c:v>
              </c:pt>
              <c:pt idx="11">
                <c:v>1</c:v>
              </c:pt>
              <c:pt idx="12">
                <c:v>1</c:v>
              </c:pt>
              <c:pt idx="13">
                <c:v>1</c:v>
              </c:pt>
              <c:pt idx="14">
                <c:v>1</c:v>
              </c:pt>
              <c:pt idx="15">
                <c:v>1</c:v>
              </c:pt>
              <c:pt idx="16">
                <c:v>1</c:v>
              </c:pt>
              <c:pt idx="17">
                <c:v>1</c:v>
              </c:pt>
              <c:pt idx="18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1A-F9C8-3C45-8C40-042FD3FFC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"/>
        <c:showNegBubbles val="0"/>
        <c:axId val="703791808"/>
        <c:axId val="803121744"/>
      </c:bubbleChart>
      <c:valAx>
        <c:axId val="703791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803121744"/>
        <c:crosses val="autoZero"/>
        <c:crossBetween val="midCat"/>
      </c:valAx>
      <c:valAx>
        <c:axId val="80312174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703791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0.50319</cdr:x>
      <cdr:y>0.55574</cdr:y>
    </cdr:from>
    <cdr:to>
      <cdr:x>0.51623</cdr:x>
      <cdr:y>0.60379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F283D208-BCF0-0440-B6E9-958C2DF2D6FD}"/>
            </a:ext>
          </a:extLst>
        </cdr:cNvPr>
        <cdr:cNvCxnSpPr/>
      </cdr:nvCxnSpPr>
      <cdr:spPr bwMode="auto">
        <a:xfrm xmlns:a="http://schemas.openxmlformats.org/drawingml/2006/main">
          <a:off x="5389562" y="2168529"/>
          <a:ext cx="139700" cy="18752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0.51386</cdr:x>
      <cdr:y>0.54597</cdr:y>
    </cdr:from>
    <cdr:to>
      <cdr:x>0.62675</cdr:x>
      <cdr:y>0.57971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281F90D4-D140-654F-BB12-B4D7FD9C0D11}"/>
            </a:ext>
          </a:extLst>
        </cdr:cNvPr>
        <cdr:cNvCxnSpPr/>
      </cdr:nvCxnSpPr>
      <cdr:spPr bwMode="auto">
        <a:xfrm xmlns:a="http://schemas.openxmlformats.org/drawingml/2006/main">
          <a:off x="5503862" y="2130429"/>
          <a:ext cx="1209155" cy="13165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0.40248</cdr:x>
      <cdr:y>0.59728</cdr:y>
    </cdr:from>
    <cdr:to>
      <cdr:x>0.40841</cdr:x>
      <cdr:y>0.74229</cdr:y>
    </cdr:to>
    <cdr:cxnSp macro="">
      <cdr:nvCxnSpPr>
        <cdr:cNvPr id="10" name="Straight Connector 9">
          <a:extLst xmlns:a="http://schemas.openxmlformats.org/drawingml/2006/main">
            <a:ext uri="{FF2B5EF4-FFF2-40B4-BE49-F238E27FC236}">
              <a16:creationId xmlns:a16="http://schemas.microsoft.com/office/drawing/2014/main" id="{480D1BF7-4303-D44D-BA5C-55A177E24ECA}"/>
            </a:ext>
          </a:extLst>
        </cdr:cNvPr>
        <cdr:cNvCxnSpPr/>
      </cdr:nvCxnSpPr>
      <cdr:spPr bwMode="auto">
        <a:xfrm xmlns:a="http://schemas.openxmlformats.org/drawingml/2006/main" flipV="1">
          <a:off x="4310873" y="2330652"/>
          <a:ext cx="63500" cy="56583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0.41433</cdr:x>
      <cdr:y>0.59728</cdr:y>
    </cdr:from>
    <cdr:to>
      <cdr:x>0.44983</cdr:x>
      <cdr:y>0.63672</cdr:y>
    </cdr:to>
    <cdr:cxnSp macro="">
      <cdr:nvCxnSpPr>
        <cdr:cNvPr id="12" name="Straight Connector 11">
          <a:extLst xmlns:a="http://schemas.openxmlformats.org/drawingml/2006/main">
            <a:ext uri="{FF2B5EF4-FFF2-40B4-BE49-F238E27FC236}">
              <a16:creationId xmlns:a16="http://schemas.microsoft.com/office/drawing/2014/main" id="{710843DD-DC5A-9C49-AAC9-B95E5A291B5B}"/>
            </a:ext>
          </a:extLst>
        </cdr:cNvPr>
        <cdr:cNvCxnSpPr/>
      </cdr:nvCxnSpPr>
      <cdr:spPr bwMode="auto">
        <a:xfrm xmlns:a="http://schemas.openxmlformats.org/drawingml/2006/main">
          <a:off x="4437873" y="2330652"/>
          <a:ext cx="380189" cy="15388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0.32422</cdr:x>
      <cdr:y>0.78617</cdr:y>
    </cdr:from>
    <cdr:to>
      <cdr:x>0.44412</cdr:x>
      <cdr:y>0.82561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86466B9C-2B4F-3B49-9146-B2673F5CDAD0}"/>
            </a:ext>
          </a:extLst>
        </cdr:cNvPr>
        <cdr:cNvCxnSpPr/>
      </cdr:nvCxnSpPr>
      <cdr:spPr bwMode="auto">
        <a:xfrm xmlns:a="http://schemas.openxmlformats.org/drawingml/2006/main" flipV="1">
          <a:off x="3472642" y="3067700"/>
          <a:ext cx="1284297" cy="15388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 xmlns:a="http://schemas.openxmlformats.org/drawingml/2006/main"/>
      </cdr:spPr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4D656-B31C-7C47-9C27-61B5395DE5E3}" type="datetimeFigureOut">
              <a:rPr lang="en-US" smtClean="0"/>
              <a:t>5/4/22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FE14-D4D9-574F-AA0B-A866162F6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43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04FBD-CB3E-2B4D-8B80-B6B044995B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07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611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226457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687A5D46-C217-7141-AD5C-266B1ED9468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9112251" y="6542089"/>
            <a:ext cx="2597149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89637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51" y="1223964"/>
            <a:ext cx="5721349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223964"/>
            <a:ext cx="5721351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8EF9850A-FFCA-034E-9131-64A55EC9F6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9112251" y="6542089"/>
            <a:ext cx="2597149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601977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79F6A82F-D1C3-0A43-8D7E-6968A437F7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9112251" y="6542089"/>
            <a:ext cx="2597149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160405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8189465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>
            <a:extLst>
              <a:ext uri="{FF2B5EF4-FFF2-40B4-BE49-F238E27FC236}">
                <a16:creationId xmlns:a16="http://schemas.microsoft.com/office/drawing/2014/main" id="{73CE533C-7DDC-F54B-A418-BD60FEACA0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9112251" y="6542089"/>
            <a:ext cx="2597149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044495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59CD15ED-3E59-0D4C-BAD0-F7D1B65D67C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9112251" y="6542089"/>
            <a:ext cx="2597149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885032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FF6729DB-1212-0D4C-AC6A-863F653CE2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9112251" y="6542089"/>
            <a:ext cx="2597149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450262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7B18043E-5E65-484F-9F8F-74E27A1D29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9112251" y="6542089"/>
            <a:ext cx="2597149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253924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134" y="366714"/>
            <a:ext cx="2910417" cy="57483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651" y="366714"/>
            <a:ext cx="8532283" cy="57483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F37318ED-29BE-F441-B08B-0A94A861CA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9112251" y="6542089"/>
            <a:ext cx="2597149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160081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40310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34" y="366713"/>
            <a:ext cx="8707967" cy="387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7651" y="1223964"/>
            <a:ext cx="5721349" cy="4891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223964"/>
            <a:ext cx="5721351" cy="4891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25FEA9B6-FD5D-2147-9B42-5A6A61BF6C5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9112251" y="6542089"/>
            <a:ext cx="2597149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448721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34" y="366713"/>
            <a:ext cx="8707967" cy="387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47651" y="1223964"/>
            <a:ext cx="11645900" cy="48910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48CE8CA5-5695-2540-81E1-2C26F003885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9112251" y="6542089"/>
            <a:ext cx="2597149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774811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34" y="366713"/>
            <a:ext cx="8707967" cy="387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7651" y="1223964"/>
            <a:ext cx="5721349" cy="4891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2201" y="1223963"/>
            <a:ext cx="5721351" cy="236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72201" y="3744914"/>
            <a:ext cx="5721351" cy="2370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D7C0DA08-813C-E848-90DA-0BA13A944C7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9112251" y="6542089"/>
            <a:ext cx="2597149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202986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7">
            <a:extLst>
              <a:ext uri="{FF2B5EF4-FFF2-40B4-BE49-F238E27FC236}">
                <a16:creationId xmlns:a16="http://schemas.microsoft.com/office/drawing/2014/main" id="{1F2698BE-A7D9-1E4D-8AE0-08BC0B41DA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9112251" y="6542089"/>
            <a:ext cx="2597149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798005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791888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2">
            <a:extLst>
              <a:ext uri="{FF2B5EF4-FFF2-40B4-BE49-F238E27FC236}">
                <a16:creationId xmlns:a16="http://schemas.microsoft.com/office/drawing/2014/main" id="{CCB028AC-F894-9E40-9EF0-4199B0693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424613"/>
            <a:ext cx="121920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BF3F7D14-D52D-AC46-A1D5-A9F50F775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3913"/>
            <a:ext cx="121920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7BF7A491-99B6-FD44-B87D-B0E791D83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67" y="6677026"/>
            <a:ext cx="3511551" cy="17261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altLang="en-US" sz="800">
                <a:solidFill>
                  <a:srgbClr val="660066"/>
                </a:solidFill>
                <a:ea typeface="+mn-ea"/>
              </a:rPr>
              <a:t>Operated by JSA for the U.S. Department of Energy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6B45B7C5-A77B-B34D-AEED-9E37BBA88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234" y="6335714"/>
            <a:ext cx="5137151" cy="172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altLang="en-US" sz="1400" b="1">
                <a:solidFill>
                  <a:srgbClr val="339966"/>
                </a:solidFill>
                <a:latin typeface="Century Schoolbook" pitchFamily="18" charset="0"/>
                <a:ea typeface="+mn-ea"/>
              </a:rPr>
              <a:t> </a:t>
            </a:r>
            <a:r>
              <a:rPr lang="en-US" altLang="en-US" sz="1200" b="1">
                <a:solidFill>
                  <a:srgbClr val="339966"/>
                </a:solidFill>
                <a:ea typeface="+mn-ea"/>
              </a:rPr>
              <a:t>Thomas Jefferson National Accelerator Facility</a:t>
            </a:r>
          </a:p>
        </p:txBody>
      </p:sp>
      <p:pic>
        <p:nvPicPr>
          <p:cNvPr id="11" name="Picture 27" descr="JLab_logo_white-sm">
            <a:extLst>
              <a:ext uri="{FF2B5EF4-FFF2-40B4-BE49-F238E27FC236}">
                <a16:creationId xmlns:a16="http://schemas.microsoft.com/office/drawing/2014/main" id="{E396280C-5ADE-CB49-BA9F-FD3FB7007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8" y="6145213"/>
            <a:ext cx="2089149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8A0BAFFC-73D8-D841-BB79-1EA665BA7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6118" y="6543676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B09B42E7-6CE5-CE47-8C69-BFE259053B5A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E57462BB-37C7-4A40-BD30-3628D25D645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365317" y="6078539"/>
            <a:ext cx="1320800" cy="598487"/>
            <a:chOff x="4955354" y="3543685"/>
            <a:chExt cx="1047567" cy="59841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A0C7E0-82E3-624D-A322-34231E3FC7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49366" y="3543685"/>
              <a:ext cx="953555" cy="598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0488" tIns="44450" rIns="90488" bIns="44450" anchor="ctr"/>
            <a:lstStyle>
              <a:lvl1pPr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pitchFamily="34" charset="-128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z="1000"/>
            </a:p>
          </p:txBody>
        </p:sp>
        <p:pic>
          <p:nvPicPr>
            <p:cNvPr id="15" name="Picture 22" descr="perle-01-2.jpg">
              <a:extLst>
                <a:ext uri="{FF2B5EF4-FFF2-40B4-BE49-F238E27FC236}">
                  <a16:creationId xmlns:a16="http://schemas.microsoft.com/office/drawing/2014/main" id="{BE8A2ADC-40C0-4C41-8193-FB8DCA9736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5" t="29218" r="47514" b="35181"/>
            <a:stretch>
              <a:fillRect/>
            </a:stretch>
          </p:blipFill>
          <p:spPr bwMode="auto">
            <a:xfrm>
              <a:off x="4955354" y="3543685"/>
              <a:ext cx="953681" cy="598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223838"/>
            <a:ext cx="12192000" cy="387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7651" y="1223963"/>
            <a:ext cx="5721349" cy="236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2201" y="1223963"/>
            <a:ext cx="5721351" cy="236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47651" y="3744914"/>
            <a:ext cx="5721349" cy="2370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744914"/>
            <a:ext cx="5721351" cy="2370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1D8FE5C3-E835-634D-B674-506B2BB602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932085" y="6626226"/>
            <a:ext cx="5234516" cy="231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869237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1093-7F2D-4844-AD80-6999D8135762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7D1B-9E9A-4BD0-95C9-5BE27D6BE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4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1093-7F2D-4844-AD80-6999D8135762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7D1B-9E9A-4BD0-95C9-5BE27D6BE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34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1093-7F2D-4844-AD80-6999D8135762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7D1B-9E9A-4BD0-95C9-5BE27D6BE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42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1093-7F2D-4844-AD80-6999D8135762}" type="datetimeFigureOut">
              <a:rPr lang="en-US" smtClean="0"/>
              <a:t>5/2/22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7D1B-9E9A-4BD0-95C9-5BE27D6BE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9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1626660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1093-7F2D-4844-AD80-6999D8135762}" type="datetimeFigureOut">
              <a:rPr lang="en-US" smtClean="0"/>
              <a:t>5/2/22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7D1B-9E9A-4BD0-95C9-5BE27D6BE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51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1093-7F2D-4844-AD80-6999D8135762}" type="datetimeFigureOut">
              <a:rPr lang="en-US" smtClean="0"/>
              <a:t>5/2/22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7D1B-9E9A-4BD0-95C9-5BE27D6BE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31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1093-7F2D-4844-AD80-6999D8135762}" type="datetimeFigureOut">
              <a:rPr lang="en-US" smtClean="0"/>
              <a:t>5/2/22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7D1B-9E9A-4BD0-95C9-5BE27D6BE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2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1093-7F2D-4844-AD80-6999D8135762}" type="datetimeFigureOut">
              <a:rPr lang="en-US" smtClean="0"/>
              <a:t>5/2/22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7D1B-9E9A-4BD0-95C9-5BE27D6BE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862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1093-7F2D-4844-AD80-6999D8135762}" type="datetimeFigureOut">
              <a:rPr lang="en-US" smtClean="0"/>
              <a:t>5/2/22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7D1B-9E9A-4BD0-95C9-5BE27D6BE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462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1093-7F2D-4844-AD80-6999D8135762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7D1B-9E9A-4BD0-95C9-5BE27D6BE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81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1093-7F2D-4844-AD80-6999D8135762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7D1B-9E9A-4BD0-95C9-5BE27D6BE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5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6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833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094834-C8F6-DC83-8364-793AE44C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DA8097-041B-8112-8E01-CD36576FF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3A3FB6-9FEF-AEF8-F542-D2A6CAF49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98468FD-591C-E22C-FCCC-009078D8F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F4768B3-CD31-F4BB-E862-8706989EF5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9D0FAE2-0C2C-04A3-0C14-CB1F9C9C8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0A92-CAF5-684E-9571-2CCD9BA859AB}" type="datetimeFigureOut">
              <a:rPr lang="en-GB" smtClean="0"/>
              <a:t>07/05/2022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1339038-09B8-2FE8-8CA2-0B4A5258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B282A03-1BF6-1F1C-9E13-BDF54F553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A882-E4CF-FE49-B25E-8E45D5F5F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82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-12421"/>
            <a:ext cx="12244101" cy="6870421"/>
            <a:chOff x="0" y="-12421"/>
            <a:chExt cx="9183076" cy="6870421"/>
          </a:xfrm>
        </p:grpSpPr>
        <p:pic>
          <p:nvPicPr>
            <p:cNvPr id="12" name="Picture 30" descr="Picture 3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75" y="-12421"/>
              <a:ext cx="9182101" cy="6859590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3" name="Group 13"/>
            <p:cNvGrpSpPr/>
            <p:nvPr userDrawn="1"/>
          </p:nvGrpSpPr>
          <p:grpSpPr>
            <a:xfrm>
              <a:off x="0" y="6080759"/>
              <a:ext cx="3509237" cy="777241"/>
              <a:chOff x="0" y="0"/>
              <a:chExt cx="3509236" cy="777239"/>
            </a:xfrm>
          </p:grpSpPr>
          <p:pic>
            <p:nvPicPr>
              <p:cNvPr id="19" name="Picture 2" descr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3509237" cy="7772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" name="Picture 15" descr="Picture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032" y="12056"/>
                <a:ext cx="3333773" cy="75312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5" name="Picture 16" descr="Picture 16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547104" y="6611257"/>
              <a:ext cx="2628901" cy="24674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6" name="Picture 17" descr="Picture 17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502152" y="6080759"/>
              <a:ext cx="3108961" cy="77724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7" name="Rectangle 18"/>
            <p:cNvSpPr/>
            <p:nvPr userDrawn="1"/>
          </p:nvSpPr>
          <p:spPr>
            <a:xfrm>
              <a:off x="6611111" y="4800600"/>
              <a:ext cx="2551177" cy="1828800"/>
            </a:xfrm>
            <a:prstGeom prst="rect">
              <a:avLst/>
            </a:prstGeom>
            <a:ln w="28575">
              <a:solidFill>
                <a:srgbClr val="961612"/>
              </a:solidFill>
            </a:ln>
          </p:spPr>
          <p:txBody>
            <a:bodyPr lIns="45719" rIns="45719"/>
            <a:lstStyle/>
            <a:p>
              <a:pPr defTabSz="914400">
                <a:defRPr sz="2400">
                  <a:latin typeface="Book Antiqua"/>
                  <a:ea typeface="Book Antiqua"/>
                  <a:cs typeface="Book Antiqua"/>
                  <a:sym typeface="Book Antiqua"/>
                </a:defRPr>
              </a:pPr>
              <a:endParaRPr sz="2400"/>
            </a:p>
          </p:txBody>
        </p:sp>
        <p:pic>
          <p:nvPicPr>
            <p:cNvPr id="18" name="Picture 2" descr="Picture 2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51131" y="-12421"/>
              <a:ext cx="9106445" cy="4685267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2726" y="2381615"/>
            <a:ext cx="8252823" cy="652555"/>
          </a:xfrm>
          <a:prstGeom prst="rect">
            <a:avLst/>
          </a:prstGeo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431635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243841" y="104503"/>
            <a:ext cx="8964023" cy="492362"/>
          </a:xfrm>
          <a:prstGeom prst="rect">
            <a:avLst/>
          </a:prstGeom>
          <a:ln w="3175">
            <a:solidFill>
              <a:srgbClr val="FFFFFF"/>
            </a:solidFill>
            <a:round/>
          </a:ln>
        </p:spPr>
        <p:txBody>
          <a:bodyPr lIns="0" tIns="0" rIns="0" bIns="0">
            <a:noAutofit/>
          </a:bodyPr>
          <a:lstStyle>
            <a:lvl1pPr algn="ctr">
              <a:defRPr sz="32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46618" y="738189"/>
            <a:ext cx="11129433" cy="5536777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982688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09734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mailto:name@email.dom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image" Target="../media/image12.png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8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55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3B812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3B812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0" y="6556375"/>
            <a:ext cx="8382772" cy="266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43952" tIns="17581" rIns="43952" bIns="17581">
            <a:prstTxWarp prst="textNoShape">
              <a:avLst/>
            </a:prstTxWarp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500" baseline="0" dirty="0">
                <a:solidFill>
                  <a:srgbClr val="006633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PHYSICS WITH PERLE@ORSAY, May 9</a:t>
            </a:r>
            <a:r>
              <a:rPr lang="en-US" sz="1500" baseline="30000" dirty="0">
                <a:solidFill>
                  <a:srgbClr val="006633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th</a:t>
            </a:r>
            <a:r>
              <a:rPr lang="en-US" sz="1500" baseline="0" dirty="0">
                <a:solidFill>
                  <a:srgbClr val="006633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2022</a:t>
            </a:r>
            <a:endParaRPr lang="en-US" sz="1500" dirty="0">
              <a:solidFill>
                <a:srgbClr val="006633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8814186" y="6553200"/>
            <a:ext cx="2946400" cy="266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prstTxWarp prst="textNoShape">
              <a:avLst/>
            </a:prstTxWarp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6633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Oliver </a:t>
            </a:r>
            <a:r>
              <a:rPr lang="en-US" sz="1500" dirty="0" err="1">
                <a:solidFill>
                  <a:srgbClr val="006633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Brüning</a:t>
            </a:r>
            <a:r>
              <a:rPr lang="en-US" sz="1500" dirty="0">
                <a:solidFill>
                  <a:srgbClr val="006633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, CERN</a:t>
            </a:r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11277600" y="6553201"/>
            <a:ext cx="914400" cy="266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43952" tIns="17581" rIns="43952" bIns="17581">
            <a:prstTxWarp prst="textNoShape">
              <a:avLst/>
            </a:prstTxWarp>
            <a:spAutoFit/>
          </a:bodyPr>
          <a:lstStyle/>
          <a:p>
            <a:pPr algn="r" defTabSz="914377" fontAlgn="base">
              <a:spcBef>
                <a:spcPct val="0"/>
              </a:spcBef>
              <a:spcAft>
                <a:spcPct val="0"/>
              </a:spcAft>
            </a:pPr>
            <a:fld id="{D65AA659-64D5-2744-AD1B-33C18361B25C}" type="slidenum">
              <a:rPr lang="en-US" sz="1500">
                <a:solidFill>
                  <a:srgbClr val="006633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pPr algn="r"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500" b="1" dirty="0">
              <a:solidFill>
                <a:srgbClr val="006633"/>
              </a:solidFill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805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08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10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10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10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10" charset="0"/>
          <a:ea typeface="ＭＳ Ｐゴシック" charset="-128"/>
          <a:cs typeface="ＭＳ Ｐゴシック" charset="-128"/>
        </a:defRPr>
      </a:lvl5pPr>
      <a:lvl6pPr marL="457189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10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10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10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-110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3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69909" indent="-32543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q"/>
        <a:defRPr sz="2600">
          <a:solidFill>
            <a:schemeClr val="tx1"/>
          </a:solidFill>
          <a:latin typeface="+mn-lt"/>
          <a:ea typeface="ＭＳ Ｐゴシック" pitchFamily="-110" charset="-128"/>
        </a:defRPr>
      </a:lvl2pPr>
      <a:lvl3pPr marL="1022325" indent="-35083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200">
          <a:solidFill>
            <a:schemeClr val="tx1"/>
          </a:solidFill>
          <a:latin typeface="+mn-lt"/>
          <a:ea typeface="ＭＳ Ｐゴシック" pitchFamily="-110" charset="-128"/>
        </a:defRPr>
      </a:lvl3pPr>
      <a:lvl4pPr marL="1339817" indent="-3159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q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1681121" indent="-33971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138309" indent="-33971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595498" indent="-33971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052686" indent="-33971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509875" indent="-33971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71013" y="6585120"/>
            <a:ext cx="273619" cy="275543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>
            <a:lvl1pPr>
              <a:defRPr sz="1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ustomShape 4"/>
          <p:cNvSpPr txBox="1"/>
          <p:nvPr/>
        </p:nvSpPr>
        <p:spPr>
          <a:xfrm>
            <a:off x="-2" y="6614801"/>
            <a:ext cx="5787436" cy="275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/>
          <a:p>
            <a:pPr>
              <a:defRPr sz="1200">
                <a:latin typeface="Optima"/>
                <a:ea typeface="Optima"/>
                <a:cs typeface="Optima"/>
                <a:sym typeface="Optima"/>
              </a:defRPr>
            </a:pPr>
            <a:r>
              <a:rPr lang="en-US"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acb20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@</a:t>
            </a:r>
            <a:r>
              <a:rPr lang="en-US"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cornell.edu</a:t>
            </a:r>
            <a:r>
              <a:rPr sz="1200" dirty="0"/>
              <a:t>    </a:t>
            </a:r>
            <a:r>
              <a:rPr lang="en-US" sz="1200" dirty="0"/>
              <a:t>Feb</a:t>
            </a:r>
            <a:r>
              <a:rPr sz="1200" dirty="0"/>
              <a:t> </a:t>
            </a:r>
            <a:r>
              <a:rPr lang="en-US" sz="1200" dirty="0"/>
              <a:t>25</a:t>
            </a:r>
            <a:r>
              <a:rPr sz="1200" dirty="0"/>
              <a:t>-</a:t>
            </a:r>
            <a:r>
              <a:rPr lang="en-US" sz="1200" dirty="0"/>
              <a:t>26</a:t>
            </a:r>
            <a:r>
              <a:rPr sz="1200" dirty="0"/>
              <a:t>, 20</a:t>
            </a:r>
            <a:r>
              <a:rPr lang="en-US" sz="1200" dirty="0"/>
              <a:t>20</a:t>
            </a:r>
            <a:r>
              <a:rPr sz="1200" dirty="0"/>
              <a:t> – CBETA Advisory Committee meeting, Cornell</a:t>
            </a:r>
          </a:p>
        </p:txBody>
      </p:sp>
      <p:sp>
        <p:nvSpPr>
          <p:cNvPr id="4" name="CustomShape 6"/>
          <p:cNvSpPr/>
          <p:nvPr/>
        </p:nvSpPr>
        <p:spPr>
          <a:xfrm>
            <a:off x="-2" y="615305"/>
            <a:ext cx="12191523" cy="18001"/>
          </a:xfrm>
          <a:prstGeom prst="rect">
            <a:avLst/>
          </a:prstGeom>
          <a:solidFill>
            <a:srgbClr val="B21F22"/>
          </a:solidFill>
          <a:ln w="12700">
            <a:miter lim="400000"/>
          </a:ln>
        </p:spPr>
        <p:txBody>
          <a:bodyPr lIns="45719" rIns="45719"/>
          <a:lstStyle/>
          <a:p>
            <a:endParaRPr sz="1800"/>
          </a:p>
        </p:txBody>
      </p:sp>
      <p:pic>
        <p:nvPicPr>
          <p:cNvPr id="5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0848" y="4509"/>
            <a:ext cx="2894673" cy="5839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2522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Optima"/>
          <a:ea typeface="Optima"/>
          <a:cs typeface="Optima"/>
          <a:sym typeface="Optim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Optima"/>
          <a:ea typeface="Optima"/>
          <a:cs typeface="Optima"/>
          <a:sym typeface="Optim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Optima"/>
          <a:ea typeface="Optima"/>
          <a:cs typeface="Optima"/>
          <a:sym typeface="Optim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Optima"/>
          <a:ea typeface="Optima"/>
          <a:cs typeface="Optima"/>
          <a:sym typeface="Optim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Optima"/>
          <a:ea typeface="Optima"/>
          <a:cs typeface="Optima"/>
          <a:sym typeface="Optim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Optima"/>
          <a:ea typeface="Optima"/>
          <a:cs typeface="Optima"/>
          <a:sym typeface="Optim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Optima"/>
          <a:ea typeface="Optima"/>
          <a:cs typeface="Optima"/>
          <a:sym typeface="Optim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Optima"/>
          <a:ea typeface="Optima"/>
          <a:cs typeface="Optima"/>
          <a:sym typeface="Optim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Optima"/>
          <a:ea typeface="Optima"/>
          <a:cs typeface="Optima"/>
          <a:sym typeface="Optima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2">
            <a:extLst>
              <a:ext uri="{FF2B5EF4-FFF2-40B4-BE49-F238E27FC236}">
                <a16:creationId xmlns:a16="http://schemas.microsoft.com/office/drawing/2014/main" id="{53BCC372-26C6-7745-AE34-FFBA3F50C9B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424613"/>
            <a:ext cx="121920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A11BA92E-C879-0748-A62B-9D9EF2CCFF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01334" y="366713"/>
            <a:ext cx="870796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of Slide</a:t>
            </a:r>
          </a:p>
        </p:txBody>
      </p:sp>
      <p:sp>
        <p:nvSpPr>
          <p:cNvPr id="1028" name="Line 3">
            <a:extLst>
              <a:ext uri="{FF2B5EF4-FFF2-40B4-BE49-F238E27FC236}">
                <a16:creationId xmlns:a16="http://schemas.microsoft.com/office/drawing/2014/main" id="{8E9E61F8-492B-C449-97AF-C7D08EA6121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3913"/>
            <a:ext cx="121920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9" name="Text Box 5">
            <a:extLst>
              <a:ext uri="{FF2B5EF4-FFF2-40B4-BE49-F238E27FC236}">
                <a16:creationId xmlns:a16="http://schemas.microsoft.com/office/drawing/2014/main" id="{2F7BA7BC-873B-7A49-9186-852B4028F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67" y="6677026"/>
            <a:ext cx="3511551" cy="17261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  <a:ea typeface="ＭＳ Ｐゴシック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  <a:ea typeface="ＭＳ Ｐゴシック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ＭＳ Ｐゴシック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ＭＳ Ｐゴシック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ＭＳ Ｐゴシック" charset="-128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sz="800">
                <a:solidFill>
                  <a:srgbClr val="660066"/>
                </a:solidFill>
              </a:rPr>
              <a:t>Operated by JSA for the U.S. Department of Energy</a:t>
            </a:r>
          </a:p>
        </p:txBody>
      </p:sp>
      <p:sp>
        <p:nvSpPr>
          <p:cNvPr id="1030" name="Rectangle 8">
            <a:extLst>
              <a:ext uri="{FF2B5EF4-FFF2-40B4-BE49-F238E27FC236}">
                <a16:creationId xmlns:a16="http://schemas.microsoft.com/office/drawing/2014/main" id="{288A2EF7-F3D1-B346-926F-0C9213D5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234" y="6335714"/>
            <a:ext cx="5137151" cy="172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altLang="en-US" sz="1400" b="1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altLang="en-US" sz="1200" b="1">
                <a:solidFill>
                  <a:srgbClr val="339966"/>
                </a:solidFill>
              </a:rPr>
              <a:t>Thomas Jefferson National Accelerator Facility</a:t>
            </a:r>
          </a:p>
        </p:txBody>
      </p:sp>
      <p:sp>
        <p:nvSpPr>
          <p:cNvPr id="1031" name="Rectangle 9">
            <a:extLst>
              <a:ext uri="{FF2B5EF4-FFF2-40B4-BE49-F238E27FC236}">
                <a16:creationId xmlns:a16="http://schemas.microsoft.com/office/drawing/2014/main" id="{8887AB5D-F72E-9A49-9216-0C47250CBD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7651" y="1223964"/>
            <a:ext cx="11645900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endParaRPr lang="en-US" altLang="en-US"/>
          </a:p>
        </p:txBody>
      </p:sp>
      <p:pic>
        <p:nvPicPr>
          <p:cNvPr id="1032" name="Picture 27" descr="JLab_logo_white-sm">
            <a:extLst>
              <a:ext uri="{FF2B5EF4-FFF2-40B4-BE49-F238E27FC236}">
                <a16:creationId xmlns:a16="http://schemas.microsoft.com/office/drawing/2014/main" id="{91067015-33B7-124A-A001-184B02BCDA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8" y="6145213"/>
            <a:ext cx="2089149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36">
            <a:extLst>
              <a:ext uri="{FF2B5EF4-FFF2-40B4-BE49-F238E27FC236}">
                <a16:creationId xmlns:a16="http://schemas.microsoft.com/office/drawing/2014/main" id="{613BB608-A00C-8C45-8F9D-2B952E9111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06901" y="6527800"/>
            <a:ext cx="7727951" cy="285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sz="1100" dirty="0">
                <a:solidFill>
                  <a:srgbClr val="7030A0"/>
                </a:solidFill>
              </a:rPr>
              <a:t>Alex Bogacz	       PERLE Collaboration Meeting, January 11-12, 2022</a:t>
            </a:r>
            <a:endParaRPr lang="en-US" altLang="en-US" sz="1100" b="1" dirty="0">
              <a:solidFill>
                <a:srgbClr val="7030A0"/>
              </a:solidFill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4F7DF3DC-6635-5B49-B83B-D8255C7242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6118" y="6543676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A9330D28-F8F5-9548-9F91-66BCF73F8AFF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  <p:pic>
        <p:nvPicPr>
          <p:cNvPr id="1035" name="Picture 11" descr="perle-01-2.jpg">
            <a:extLst>
              <a:ext uri="{FF2B5EF4-FFF2-40B4-BE49-F238E27FC236}">
                <a16:creationId xmlns:a16="http://schemas.microsoft.com/office/drawing/2014/main" id="{7B4579C2-C4D2-314D-B171-8F0BF364670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5" t="29218" r="47514" b="35181"/>
          <a:stretch>
            <a:fillRect/>
          </a:stretch>
        </p:blipFill>
        <p:spPr bwMode="auto">
          <a:xfrm>
            <a:off x="10509251" y="19051"/>
            <a:ext cx="167216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34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ransition>
    <p:fade thruBlk="1"/>
  </p:transition>
  <p:hf sldNum="0"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  <a:ea typeface="MS PGothic" pitchFamily="34" charset="-128"/>
          <a:cs typeface="MS PGothic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  <a:ea typeface="MS PGothic" pitchFamily="34" charset="-128"/>
          <a:cs typeface="MS PGothic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  <a:ea typeface="MS PGothic" pitchFamily="34" charset="-128"/>
          <a:cs typeface="MS PGothic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  <a:ea typeface="MS PGothic" pitchFamily="34" charset="-128"/>
          <a:cs typeface="MS PGothic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45000"/>
        </a:spcBef>
        <a:spcAft>
          <a:spcPct val="30000"/>
        </a:spcAft>
        <a:buSzPct val="100000"/>
        <a:buBlip>
          <a:blip r:embed="rId21"/>
        </a:buBlip>
        <a:defRPr sz="2400">
          <a:solidFill>
            <a:srgbClr val="000066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45000"/>
        </a:spcBef>
        <a:spcAft>
          <a:spcPct val="30000"/>
        </a:spcAft>
        <a:buBlip>
          <a:blip r:embed="rId22"/>
        </a:buBlip>
        <a:defRPr sz="2000">
          <a:solidFill>
            <a:srgbClr val="800080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110000"/>
        </a:lnSpc>
        <a:spcBef>
          <a:spcPct val="45000"/>
        </a:spcBef>
        <a:spcAft>
          <a:spcPct val="30000"/>
        </a:spcAft>
        <a:buSzPct val="100000"/>
        <a:buBlip>
          <a:blip r:embed="rId23"/>
        </a:buBlip>
        <a:defRPr>
          <a:solidFill>
            <a:srgbClr val="009900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defRPr sz="2400">
          <a:solidFill>
            <a:schemeClr val="tx1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01093-7F2D-4844-AD80-6999D8135762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67D1B-9E9A-4BD0-95C9-5BE27D6BED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ULogo187_CLASS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783140" cy="605574"/>
          </a:xfrm>
          <a:prstGeom prst="rect">
            <a:avLst/>
          </a:prstGeom>
        </p:spPr>
      </p:pic>
      <p:pic>
        <p:nvPicPr>
          <p:cNvPr id="8" name="Picture 7" descr="Logo_Big-1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29" y="1"/>
            <a:ext cx="2237471" cy="615305"/>
          </a:xfrm>
          <a:prstGeom prst="rect">
            <a:avLst/>
          </a:prstGeom>
        </p:spPr>
      </p:pic>
      <p:sp>
        <p:nvSpPr>
          <p:cNvPr id="9" name="CustomShape 6"/>
          <p:cNvSpPr/>
          <p:nvPr userDrawn="1"/>
        </p:nvSpPr>
        <p:spPr>
          <a:xfrm>
            <a:off x="0" y="615305"/>
            <a:ext cx="12191520" cy="18000"/>
          </a:xfrm>
          <a:prstGeom prst="rect">
            <a:avLst/>
          </a:prstGeom>
          <a:solidFill>
            <a:srgbClr val="B21F22"/>
          </a:solidFill>
          <a:ln w="9360">
            <a:noFill/>
          </a:ln>
        </p:spPr>
      </p:sp>
    </p:spTree>
    <p:extLst>
      <p:ext uri="{BB962C8B-B14F-4D97-AF65-F5344CB8AC3E}">
        <p14:creationId xmlns:p14="http://schemas.microsoft.com/office/powerpoint/2010/main" val="216554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A20FE-BC10-F845-AFC3-AE36B354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Accelerator R&amp;D Program for PERLE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A124BB-8582-C342-A73E-76D8EEA5BFB5}"/>
              </a:ext>
            </a:extLst>
          </p:cNvPr>
          <p:cNvSpPr txBox="1"/>
          <p:nvPr/>
        </p:nvSpPr>
        <p:spPr>
          <a:xfrm>
            <a:off x="883578" y="5147353"/>
            <a:ext cx="6763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Many thanks to feedback and input from:</a:t>
            </a:r>
          </a:p>
          <a:p>
            <a:r>
              <a:rPr lang="en-US" dirty="0">
                <a:solidFill>
                  <a:schemeClr val="bg2"/>
                </a:solidFill>
              </a:rPr>
              <a:t>Alex </a:t>
            </a:r>
            <a:r>
              <a:rPr lang="en-US" dirty="0" err="1">
                <a:solidFill>
                  <a:schemeClr val="bg2"/>
                </a:solidFill>
              </a:rPr>
              <a:t>Bogacz</a:t>
            </a:r>
            <a:r>
              <a:rPr lang="en-US" dirty="0">
                <a:solidFill>
                  <a:schemeClr val="bg2"/>
                </a:solidFill>
              </a:rPr>
              <a:t>, Georg </a:t>
            </a:r>
            <a:r>
              <a:rPr lang="en-US" dirty="0" err="1">
                <a:solidFill>
                  <a:schemeClr val="bg2"/>
                </a:solidFill>
              </a:rPr>
              <a:t>Hoffstaetter</a:t>
            </a:r>
            <a:r>
              <a:rPr lang="en-US" dirty="0">
                <a:solidFill>
                  <a:schemeClr val="bg2"/>
                </a:solidFill>
              </a:rPr>
              <a:t>, Walid </a:t>
            </a:r>
            <a:r>
              <a:rPr lang="en-US" dirty="0" err="1">
                <a:solidFill>
                  <a:schemeClr val="bg2"/>
                </a:solidFill>
              </a:rPr>
              <a:t>Kaabi</a:t>
            </a:r>
            <a:r>
              <a:rPr lang="en-US" dirty="0">
                <a:solidFill>
                  <a:schemeClr val="bg2"/>
                </a:solidFill>
              </a:rPr>
              <a:t> and Peter Williams</a:t>
            </a:r>
          </a:p>
        </p:txBody>
      </p:sp>
    </p:spTree>
    <p:extLst>
      <p:ext uri="{BB962C8B-B14F-4D97-AF65-F5344CB8AC3E}">
        <p14:creationId xmlns:p14="http://schemas.microsoft.com/office/powerpoint/2010/main" val="2269736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1471013" y="6585120"/>
            <a:ext cx="247971" cy="275543"/>
          </a:xfrm>
        </p:spPr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Optics Matching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58964" y="738189"/>
            <a:ext cx="8347075" cy="52677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Primarily in R2, we had optics problems.</a:t>
            </a:r>
          </a:p>
          <a:p>
            <a:r>
              <a:rPr lang="en-US" dirty="0"/>
              <a:t>Could not reach design quadrupole </a:t>
            </a:r>
            <a:r>
              <a:rPr lang="en-US" dirty="0" err="1"/>
              <a:t>setpoints</a:t>
            </a:r>
            <a:r>
              <a:rPr lang="en-US" dirty="0"/>
              <a:t>, without losing beam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24000" y="1485840"/>
            <a:ext cx="9144000" cy="4183476"/>
            <a:chOff x="0" y="1485840"/>
            <a:chExt cx="9144000" cy="4183476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1485840"/>
              <a:ext cx="9050316" cy="3522578"/>
              <a:chOff x="0" y="1485840"/>
              <a:chExt cx="9050316" cy="352257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485840"/>
                <a:ext cx="9050316" cy="3522578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3870616" y="4632740"/>
                <a:ext cx="2358736" cy="36933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defTabSz="457200" hangingPunct="0"/>
                <a:endParaRPr lang="en-US">
                  <a:solidFill>
                    <a:srgbClr val="000000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</p:grpSp>
        <p:sp>
          <p:nvSpPr>
            <p:cNvPr id="8" name="Left Brace 7"/>
            <p:cNvSpPr/>
            <p:nvPr/>
          </p:nvSpPr>
          <p:spPr>
            <a:xfrm rot="16200000">
              <a:off x="7699030" y="3805802"/>
              <a:ext cx="270164" cy="2052665"/>
            </a:xfrm>
            <a:prstGeom prst="leftBrace">
              <a:avLst/>
            </a:prstGeom>
            <a:noFill/>
            <a:ln w="25400" cap="flat">
              <a:solidFill>
                <a:srgbClr val="C0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latinLnBrk="1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Left Brace 6"/>
            <p:cNvSpPr/>
            <p:nvPr/>
          </p:nvSpPr>
          <p:spPr>
            <a:xfrm rot="16200000">
              <a:off x="4156548" y="4333188"/>
              <a:ext cx="269798" cy="997530"/>
            </a:xfrm>
            <a:prstGeom prst="leftBrace">
              <a:avLst/>
            </a:prstGeom>
            <a:noFill/>
            <a:ln w="25400" cap="flat">
              <a:solidFill>
                <a:srgbClr val="C0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latinLnBrk="1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97635" y="5018809"/>
              <a:ext cx="265504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defTabSz="457200" hangingPunct="0"/>
              <a:r>
                <a:rPr lang="en-US" dirty="0">
                  <a:solidFill>
                    <a:srgbClr val="000000"/>
                  </a:solidFill>
                  <a:latin typeface="+mj-lt"/>
                  <a:ea typeface="Franklin Gothic Book"/>
                  <a:cs typeface="Franklin Gothic Book"/>
                  <a:sym typeface="Franklin Gothic Book"/>
                </a:rPr>
                <a:t>R2: could not reach design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17388" y="5022987"/>
              <a:ext cx="2426612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defTabSz="457200" hangingPunct="0"/>
              <a:r>
                <a:rPr lang="en-US" dirty="0">
                  <a:latin typeface="+mj-lt"/>
                </a:rPr>
                <a:t>S4,R4</a:t>
              </a:r>
              <a:r>
                <a:rPr lang="en-US" dirty="0">
                  <a:solidFill>
                    <a:srgbClr val="000000"/>
                  </a:solidFill>
                  <a:latin typeface="+mj-lt"/>
                  <a:ea typeface="Franklin Gothic Book"/>
                  <a:cs typeface="Franklin Gothic Book"/>
                  <a:sym typeface="Franklin Gothic Book"/>
                </a:rPr>
                <a:t>: No real attempt to reach 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759627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4519013" y="6585121"/>
            <a:ext cx="247971" cy="275543"/>
          </a:xfrm>
        </p:spPr>
        <p:txBody>
          <a:bodyPr/>
          <a:lstStyle/>
          <a:p>
            <a:pPr defTabSz="457200" hangingPunct="0"/>
            <a:fld id="{86CB4B4D-7CA3-9044-876B-883B54F8677D}" type="slidenum">
              <a:rPr lang="en-US" kern="0">
                <a:solidFill>
                  <a:srgbClr val="000000"/>
                </a:solidFill>
                <a:latin typeface="Calibri" panose="020F0502020204030204"/>
              </a:rPr>
              <a:pPr defTabSz="457200" hangingPunct="0"/>
              <a:t>11</a:t>
            </a:fld>
            <a:endParaRPr lang="en-US" kern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Peacock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942" y="1064420"/>
            <a:ext cx="7808119" cy="4729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3028254" y="2801522"/>
            <a:ext cx="1797721" cy="22874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674541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4519013" y="6585121"/>
            <a:ext cx="247971" cy="275543"/>
          </a:xfrm>
        </p:spPr>
        <p:txBody>
          <a:bodyPr/>
          <a:lstStyle/>
          <a:p>
            <a:pPr defTabSz="457200" hangingPunct="0"/>
            <a:fld id="{86CB4B4D-7CA3-9044-876B-883B54F8677D}" type="slidenum">
              <a:rPr lang="en-US" kern="0">
                <a:solidFill>
                  <a:srgbClr val="000000"/>
                </a:solidFill>
                <a:latin typeface="Calibri" panose="020F0502020204030204"/>
              </a:rPr>
              <a:pPr defTabSz="457200" hangingPunct="0"/>
              <a:t>12</a:t>
            </a:fld>
            <a:endParaRPr lang="en-US" kern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Salvador Dali Painting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942" y="1064420"/>
            <a:ext cx="7808119" cy="4729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548" y="2369939"/>
            <a:ext cx="2391125" cy="21181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815394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1471013" y="6585120"/>
            <a:ext cx="247971" cy="275543"/>
          </a:xfrm>
        </p:spPr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Microbunching</a:t>
            </a:r>
            <a:r>
              <a:rPr lang="en-US" dirty="0"/>
              <a:t> Instability?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Occasionally, we would see a charge-dependent structure on the beam profile</a:t>
            </a:r>
          </a:p>
          <a:p>
            <a:r>
              <a:rPr lang="en-US" dirty="0"/>
              <a:t>As early as the beginning of the second pass</a:t>
            </a:r>
          </a:p>
          <a:p>
            <a:r>
              <a:rPr lang="en-US" dirty="0"/>
              <a:t>Charge dependent</a:t>
            </a:r>
          </a:p>
          <a:p>
            <a:r>
              <a:rPr lang="en-US" dirty="0"/>
              <a:t>Single bunch effect</a:t>
            </a:r>
          </a:p>
          <a:p>
            <a:r>
              <a:rPr lang="en-US" dirty="0"/>
              <a:t>Optics dependent</a:t>
            </a:r>
          </a:p>
          <a:p>
            <a:pPr lvl="1"/>
            <a:r>
              <a:rPr lang="en-US" dirty="0"/>
              <a:t>causing the instability or just accidentally letting us see it?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538" y="3536017"/>
            <a:ext cx="4000500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503" y="3545543"/>
            <a:ext cx="3724275" cy="1533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224468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1471013" y="6585120"/>
            <a:ext cx="247971" cy="275543"/>
          </a:xfrm>
        </p:spPr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346206" y="1023754"/>
            <a:ext cx="5333333" cy="4000000"/>
            <a:chOff x="1905333" y="1429000"/>
            <a:chExt cx="5333333" cy="4000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333" y="1429000"/>
              <a:ext cx="5333333" cy="4000000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2597727" y="2234046"/>
              <a:ext cx="3304309" cy="322118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608118" y="2234046"/>
              <a:ext cx="4114800" cy="0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" name="TextBox 8"/>
            <p:cNvSpPr txBox="1"/>
            <p:nvPr/>
          </p:nvSpPr>
          <p:spPr>
            <a:xfrm>
              <a:off x="5969577" y="2255946"/>
              <a:ext cx="96654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defTabSz="457200" hangingPunct="0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10% loss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902036" y="2556164"/>
              <a:ext cx="135082" cy="1326573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37118" y="3882737"/>
              <a:ext cx="685800" cy="0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" name="TextBox 19"/>
            <p:cNvSpPr txBox="1"/>
            <p:nvPr/>
          </p:nvSpPr>
          <p:spPr>
            <a:xfrm>
              <a:off x="5976278" y="2912675"/>
              <a:ext cx="95635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defTabSz="457200" hangingPunct="0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0% loss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949538" y="5345871"/>
            <a:ext cx="587276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indent="-285750" defTabSz="457200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sym typeface="Franklin Gothic Book"/>
              </a:rPr>
              <a:t>Gradual 10% loss</a:t>
            </a:r>
          </a:p>
          <a:p>
            <a:pPr marL="285750" indent="-285750" defTabSz="457200" hangingPunct="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Additional 60% loss after 2</a:t>
            </a:r>
            <a:r>
              <a:rPr lang="en-US" baseline="30000" dirty="0">
                <a:latin typeface="+mj-lt"/>
              </a:rPr>
              <a:t>nd</a:t>
            </a:r>
            <a:r>
              <a:rPr lang="en-US" dirty="0">
                <a:latin typeface="+mj-lt"/>
              </a:rPr>
              <a:t> pass through R2</a:t>
            </a:r>
          </a:p>
          <a:p>
            <a:pPr marL="285750" indent="-285750" defTabSz="457200" hangingPunct="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Percentages improve with lower initial charge (not shown)</a:t>
            </a:r>
            <a:endParaRPr lang="en-US" dirty="0">
              <a:solidFill>
                <a:srgbClr val="000000"/>
              </a:solidFill>
              <a:latin typeface="+mj-lt"/>
              <a:sym typeface="Franklin Gothic Book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56F08A-660E-C34F-9171-688A3509B90D}"/>
              </a:ext>
            </a:extLst>
          </p:cNvPr>
          <p:cNvSpPr txBox="1"/>
          <p:nvPr/>
        </p:nvSpPr>
        <p:spPr>
          <a:xfrm>
            <a:off x="3999963" y="846835"/>
            <a:ext cx="440183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MLC-1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E91C29-A1DF-C94F-BBC1-74E3C910D5D5}"/>
              </a:ext>
            </a:extLst>
          </p:cNvPr>
          <p:cNvCxnSpPr>
            <a:cxnSpLocks/>
          </p:cNvCxnSpPr>
          <p:nvPr/>
        </p:nvCxnSpPr>
        <p:spPr>
          <a:xfrm>
            <a:off x="4159831" y="1057588"/>
            <a:ext cx="0" cy="252476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0CF6291-B0D9-F14C-9736-78DE9A954A5E}"/>
              </a:ext>
            </a:extLst>
          </p:cNvPr>
          <p:cNvSpPr txBox="1"/>
          <p:nvPr/>
        </p:nvSpPr>
        <p:spPr>
          <a:xfrm>
            <a:off x="4599609" y="845185"/>
            <a:ext cx="440183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MLC-2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7972D2-1821-254C-9C43-F9011D7AD80C}"/>
              </a:ext>
            </a:extLst>
          </p:cNvPr>
          <p:cNvCxnSpPr>
            <a:cxnSpLocks/>
          </p:cNvCxnSpPr>
          <p:nvPr/>
        </p:nvCxnSpPr>
        <p:spPr>
          <a:xfrm>
            <a:off x="4759882" y="1060196"/>
            <a:ext cx="0" cy="252476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6715C13-CF7F-964D-92EE-D96538C6A17D}"/>
              </a:ext>
            </a:extLst>
          </p:cNvPr>
          <p:cNvSpPr txBox="1"/>
          <p:nvPr/>
        </p:nvSpPr>
        <p:spPr>
          <a:xfrm>
            <a:off x="7311673" y="846835"/>
            <a:ext cx="440183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MLC-7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7B3B32-9734-AF4F-8A69-010B7C7E1A36}"/>
              </a:ext>
            </a:extLst>
          </p:cNvPr>
          <p:cNvCxnSpPr>
            <a:cxnSpLocks/>
          </p:cNvCxnSpPr>
          <p:nvPr/>
        </p:nvCxnSpPr>
        <p:spPr>
          <a:xfrm>
            <a:off x="7471541" y="1057588"/>
            <a:ext cx="0" cy="252476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304757F-7E8F-3D4D-9204-946BE6AEEF71}"/>
              </a:ext>
            </a:extLst>
          </p:cNvPr>
          <p:cNvSpPr txBox="1"/>
          <p:nvPr/>
        </p:nvSpPr>
        <p:spPr>
          <a:xfrm>
            <a:off x="6714239" y="846835"/>
            <a:ext cx="440183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MLC-6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840BF14-E7D8-E54E-8313-3FD0E802ACD5}"/>
              </a:ext>
            </a:extLst>
          </p:cNvPr>
          <p:cNvCxnSpPr>
            <a:cxnSpLocks/>
          </p:cNvCxnSpPr>
          <p:nvPr/>
        </p:nvCxnSpPr>
        <p:spPr>
          <a:xfrm>
            <a:off x="6874107" y="1057588"/>
            <a:ext cx="0" cy="252476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5FF2A49-00CF-1047-94D2-E09E6E814651}"/>
              </a:ext>
            </a:extLst>
          </p:cNvPr>
          <p:cNvSpPr txBox="1"/>
          <p:nvPr/>
        </p:nvSpPr>
        <p:spPr>
          <a:xfrm>
            <a:off x="6163898" y="846835"/>
            <a:ext cx="440183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MLC-5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8F3D17-E5BD-EA46-ACC0-14AD7505FB9E}"/>
              </a:ext>
            </a:extLst>
          </p:cNvPr>
          <p:cNvCxnSpPr>
            <a:cxnSpLocks/>
          </p:cNvCxnSpPr>
          <p:nvPr/>
        </p:nvCxnSpPr>
        <p:spPr>
          <a:xfrm>
            <a:off x="6323766" y="1057588"/>
            <a:ext cx="0" cy="252476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CE1B25E-CD8F-6649-887F-11A0162C398F}"/>
              </a:ext>
            </a:extLst>
          </p:cNvPr>
          <p:cNvSpPr txBox="1"/>
          <p:nvPr/>
        </p:nvSpPr>
        <p:spPr>
          <a:xfrm>
            <a:off x="5675528" y="846835"/>
            <a:ext cx="440183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MLC-4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998EA1A-8120-B149-9B89-5DD840FB455D}"/>
              </a:ext>
            </a:extLst>
          </p:cNvPr>
          <p:cNvCxnSpPr>
            <a:cxnSpLocks/>
          </p:cNvCxnSpPr>
          <p:nvPr/>
        </p:nvCxnSpPr>
        <p:spPr>
          <a:xfrm>
            <a:off x="5835396" y="1057588"/>
            <a:ext cx="0" cy="252476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F0108A8-F007-2747-B60F-6D4AA7BD1C76}"/>
              </a:ext>
            </a:extLst>
          </p:cNvPr>
          <p:cNvSpPr txBox="1"/>
          <p:nvPr/>
        </p:nvSpPr>
        <p:spPr>
          <a:xfrm>
            <a:off x="5156720" y="854064"/>
            <a:ext cx="440183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MLC-3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A5AA95F-BE81-524C-8C8B-C31D36C25951}"/>
              </a:ext>
            </a:extLst>
          </p:cNvPr>
          <p:cNvCxnSpPr>
            <a:cxnSpLocks/>
          </p:cNvCxnSpPr>
          <p:nvPr/>
        </p:nvCxnSpPr>
        <p:spPr>
          <a:xfrm>
            <a:off x="5316588" y="1064817"/>
            <a:ext cx="0" cy="252476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93035917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1471013" y="6585120"/>
            <a:ext cx="247971" cy="275543"/>
          </a:xfrm>
        </p:spPr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MLC Slow Energy Drift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58964" y="738189"/>
            <a:ext cx="8347075" cy="5267757"/>
          </a:xfrm>
        </p:spPr>
        <p:txBody>
          <a:bodyPr/>
          <a:lstStyle/>
          <a:p>
            <a:r>
              <a:rPr lang="en-US" dirty="0"/>
              <a:t>MLC energy drifts </a:t>
            </a:r>
            <a:r>
              <a:rPr lang="en-US" dirty="0">
                <a:latin typeface="Symbol" panose="05050102010706020507" pitchFamily="18" charset="2"/>
              </a:rPr>
              <a:t>~</a:t>
            </a:r>
            <a:r>
              <a:rPr lang="en-US" dirty="0"/>
              <a:t>0.5-1% over first </a:t>
            </a:r>
            <a:r>
              <a:rPr lang="en-US" dirty="0">
                <a:latin typeface="Symbol" panose="05050102010706020507" pitchFamily="18" charset="2"/>
              </a:rPr>
              <a:t>~</a:t>
            </a:r>
            <a:r>
              <a:rPr lang="en-US" dirty="0"/>
              <a:t>30 minutes</a:t>
            </a:r>
          </a:p>
          <a:p>
            <a:pPr lvl="1"/>
            <a:r>
              <a:rPr lang="en-US" dirty="0"/>
              <a:t>Begins high, drifts lower</a:t>
            </a:r>
          </a:p>
          <a:p>
            <a:pPr lvl="1"/>
            <a:r>
              <a:rPr lang="en-US" dirty="0"/>
              <a:t>Drift occurs in fast, discontinuous jumps</a:t>
            </a:r>
          </a:p>
          <a:p>
            <a:endParaRPr lang="en-US" dirty="0"/>
          </a:p>
          <a:p>
            <a:r>
              <a:rPr lang="en-US" dirty="0"/>
              <a:t>Manual “fix” button added which finds orbit deviations in S1 along direction of dispersion, predicts energy change</a:t>
            </a:r>
          </a:p>
          <a:p>
            <a:pPr lvl="1"/>
            <a:r>
              <a:rPr lang="en-US" dirty="0"/>
              <a:t>Reproducible to few kV level, but not foolproof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Origin of problem never understood, remained occasional source of confusion throughout run</a:t>
            </a:r>
          </a:p>
        </p:txBody>
      </p:sp>
    </p:spTree>
    <p:extLst>
      <p:ext uri="{BB962C8B-B14F-4D97-AF65-F5344CB8AC3E}">
        <p14:creationId xmlns:p14="http://schemas.microsoft.com/office/powerpoint/2010/main" val="223270358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1471013" y="6585120"/>
            <a:ext cx="247971" cy="275543"/>
          </a:xfrm>
        </p:spPr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length adjustment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58964" y="738189"/>
            <a:ext cx="8347075" cy="1807585"/>
          </a:xfrm>
        </p:spPr>
        <p:txBody>
          <a:bodyPr/>
          <a:lstStyle/>
          <a:p>
            <a:r>
              <a:rPr lang="en-US" dirty="0"/>
              <a:t>Some bellows would not reliably change their path length</a:t>
            </a:r>
          </a:p>
          <a:p>
            <a:r>
              <a:rPr lang="en-US" dirty="0"/>
              <a:t>Vibrations during bellows movement sometimes cause MLC to quench</a:t>
            </a:r>
          </a:p>
          <a:p>
            <a:pPr lvl="1"/>
            <a:r>
              <a:rPr lang="en-US" dirty="0"/>
              <a:t>Must turn off MLC to adjust path length, then wait for MLC to stabilize.</a:t>
            </a:r>
          </a:p>
          <a:p>
            <a:pPr lvl="1"/>
            <a:r>
              <a:rPr lang="en-US" dirty="0"/>
              <a:t>Very time-consuming!</a:t>
            </a:r>
          </a:p>
          <a:p>
            <a:r>
              <a:rPr lang="en-US" dirty="0"/>
              <a:t>No work-around. We tried to adjust phase as few times as possible.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891" y="2687096"/>
            <a:ext cx="7585364" cy="3410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50228" y="6053912"/>
            <a:ext cx="200311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en-US" dirty="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25 minute duration</a:t>
            </a: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5553339" y="6238577"/>
            <a:ext cx="3795017" cy="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45022699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5194560" y="6752160"/>
            <a:ext cx="18108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endParaRPr>
              <a:solidFill>
                <a:prstClr val="black"/>
              </a:solidFill>
              <a:latin typeface="Calibri"/>
            </a:endParaRPr>
          </a:p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4297800" y="91440"/>
            <a:ext cx="4419360" cy="55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/>
                <a:ea typeface="ＭＳ Ｐゴシック"/>
              </a:rPr>
              <a:t>Page Headline</a:t>
            </a: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7799" y="91440"/>
            <a:ext cx="50120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prstClr val="black"/>
                </a:solidFill>
                <a:latin typeface="Palatino"/>
                <a:cs typeface="Palatino"/>
              </a:rPr>
              <a:t>Summary of beam dynamics issues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6848" y="846727"/>
            <a:ext cx="7060312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Optima"/>
                <a:cs typeface="Optima"/>
              </a:rPr>
              <a:t>Injector + Linac space charge optimization</a:t>
            </a:r>
          </a:p>
          <a:p>
            <a:r>
              <a:rPr lang="en-US" dirty="0">
                <a:solidFill>
                  <a:srgbClr val="008000"/>
                </a:solidFill>
                <a:latin typeface="Optima"/>
                <a:cs typeface="Optima"/>
              </a:rPr>
              <a:t>Complete 4-pass start-to-end lattice</a:t>
            </a:r>
          </a:p>
          <a:p>
            <a:r>
              <a:rPr lang="en-US" dirty="0" err="1">
                <a:solidFill>
                  <a:srgbClr val="008000"/>
                </a:solidFill>
                <a:latin typeface="Optima"/>
                <a:cs typeface="Optima"/>
              </a:rPr>
              <a:t>Fieldmap</a:t>
            </a:r>
            <a:r>
              <a:rPr lang="en-US" dirty="0">
                <a:solidFill>
                  <a:srgbClr val="008000"/>
                </a:solidFill>
                <a:latin typeface="Optima"/>
                <a:cs typeface="Optima"/>
              </a:rPr>
              <a:t> tracking in FFAG cell (many codes)</a:t>
            </a:r>
          </a:p>
          <a:p>
            <a:r>
              <a:rPr lang="en-US" dirty="0">
                <a:solidFill>
                  <a:srgbClr val="008000"/>
                </a:solidFill>
                <a:latin typeface="Optima"/>
                <a:cs typeface="Optima"/>
              </a:rPr>
              <a:t>Start-to-end tracking with no collective effects</a:t>
            </a:r>
          </a:p>
          <a:p>
            <a:r>
              <a:rPr lang="en-US" dirty="0">
                <a:solidFill>
                  <a:srgbClr val="008000"/>
                </a:solidFill>
                <a:latin typeface="Optima"/>
                <a:cs typeface="Optima"/>
              </a:rPr>
              <a:t>CSR 1-pass tracking</a:t>
            </a:r>
          </a:p>
          <a:p>
            <a:endParaRPr lang="en-US" dirty="0">
              <a:solidFill>
                <a:prstClr val="black"/>
              </a:solidFill>
              <a:latin typeface="Optima"/>
              <a:cs typeface="Optima"/>
            </a:endParaRPr>
          </a:p>
          <a:p>
            <a:r>
              <a:rPr lang="en-US" dirty="0">
                <a:solidFill>
                  <a:srgbClr val="3366FF"/>
                </a:solidFill>
                <a:latin typeface="Optima"/>
                <a:cs typeface="Optima"/>
              </a:rPr>
              <a:t>Resistive wall and roughness </a:t>
            </a:r>
            <a:r>
              <a:rPr lang="en-US" dirty="0" err="1">
                <a:solidFill>
                  <a:srgbClr val="3366FF"/>
                </a:solidFill>
                <a:latin typeface="Optima"/>
                <a:cs typeface="Optima"/>
              </a:rPr>
              <a:t>wakefields</a:t>
            </a:r>
            <a:endParaRPr lang="en-US" dirty="0">
              <a:solidFill>
                <a:srgbClr val="3366FF"/>
              </a:solidFill>
              <a:latin typeface="Optima"/>
              <a:cs typeface="Optima"/>
            </a:endParaRPr>
          </a:p>
          <a:p>
            <a:r>
              <a:rPr lang="en-US" dirty="0">
                <a:solidFill>
                  <a:srgbClr val="3366FF"/>
                </a:solidFill>
                <a:latin typeface="Optima"/>
                <a:cs typeface="Optima"/>
              </a:rPr>
              <a:t>Orbit and optics correction</a:t>
            </a:r>
          </a:p>
          <a:p>
            <a:r>
              <a:rPr lang="en-US" dirty="0">
                <a:solidFill>
                  <a:srgbClr val="3366FF"/>
                </a:solidFill>
                <a:latin typeface="Optima"/>
                <a:cs typeface="Optima"/>
              </a:rPr>
              <a:t>Tolerance &amp; stability analysis</a:t>
            </a:r>
          </a:p>
          <a:p>
            <a:r>
              <a:rPr lang="en-US" dirty="0">
                <a:solidFill>
                  <a:srgbClr val="3366FF"/>
                </a:solidFill>
                <a:latin typeface="Optima"/>
                <a:cs typeface="Optima"/>
              </a:rPr>
              <a:t>BBU</a:t>
            </a:r>
          </a:p>
          <a:p>
            <a:r>
              <a:rPr lang="en-US" dirty="0">
                <a:solidFill>
                  <a:srgbClr val="3366FF"/>
                </a:solidFill>
                <a:latin typeface="Optima"/>
                <a:cs typeface="Optima"/>
              </a:rPr>
              <a:t>RGS</a:t>
            </a:r>
          </a:p>
          <a:p>
            <a:r>
              <a:rPr lang="en-US" dirty="0">
                <a:solidFill>
                  <a:srgbClr val="3366FF"/>
                </a:solidFill>
                <a:latin typeface="Optima"/>
                <a:cs typeface="Optima"/>
              </a:rPr>
              <a:t>Touschek scattering</a:t>
            </a:r>
          </a:p>
          <a:p>
            <a:r>
              <a:rPr lang="en-US" dirty="0">
                <a:solidFill>
                  <a:srgbClr val="3366FF"/>
                </a:solidFill>
                <a:latin typeface="Optima"/>
                <a:cs typeface="Optima"/>
              </a:rPr>
              <a:t>Longitudinal Tails</a:t>
            </a:r>
          </a:p>
          <a:p>
            <a:r>
              <a:rPr lang="en-US" dirty="0">
                <a:solidFill>
                  <a:srgbClr val="3366FF"/>
                </a:solidFill>
                <a:latin typeface="Optima"/>
                <a:cs typeface="Optima"/>
              </a:rPr>
              <a:t>Dark current tracking &amp; collimation</a:t>
            </a:r>
          </a:p>
          <a:p>
            <a:r>
              <a:rPr lang="en-US" dirty="0">
                <a:solidFill>
                  <a:srgbClr val="3366FF"/>
                </a:solidFill>
                <a:latin typeface="Optima"/>
                <a:cs typeface="Optima"/>
              </a:rPr>
              <a:t>Ion trapping</a:t>
            </a:r>
          </a:p>
          <a:p>
            <a:r>
              <a:rPr lang="en-US" dirty="0">
                <a:solidFill>
                  <a:srgbClr val="3366FF"/>
                </a:solidFill>
                <a:latin typeface="Optima"/>
                <a:cs typeface="Optima"/>
              </a:rPr>
              <a:t>Realistic Splitter magnet design</a:t>
            </a:r>
          </a:p>
          <a:p>
            <a:endParaRPr lang="en-US" dirty="0">
              <a:solidFill>
                <a:prstClr val="black"/>
              </a:solidFill>
              <a:latin typeface="Optima"/>
              <a:cs typeface="Optima"/>
            </a:endParaRPr>
          </a:p>
          <a:p>
            <a:r>
              <a:rPr lang="en-US" dirty="0">
                <a:solidFill>
                  <a:srgbClr val="FF0000"/>
                </a:solidFill>
                <a:latin typeface="Optima"/>
                <a:cs typeface="Optima"/>
              </a:rPr>
              <a:t>CSR 4-pass tracking, with longitudinal phasing/shaping</a:t>
            </a:r>
          </a:p>
          <a:p>
            <a:r>
              <a:rPr lang="en-US" dirty="0">
                <a:solidFill>
                  <a:srgbClr val="FF0000"/>
                </a:solidFill>
                <a:latin typeface="Optima"/>
                <a:cs typeface="Optima"/>
              </a:rPr>
              <a:t>Halo from cathode</a:t>
            </a:r>
          </a:p>
          <a:p>
            <a:r>
              <a:rPr lang="en-US" dirty="0" err="1">
                <a:solidFill>
                  <a:srgbClr val="FF0000"/>
                </a:solidFill>
                <a:latin typeface="Optima"/>
                <a:cs typeface="Optima"/>
              </a:rPr>
              <a:t>microbunching</a:t>
            </a:r>
            <a:endParaRPr lang="en-US" dirty="0">
              <a:solidFill>
                <a:srgbClr val="FF0000"/>
              </a:solidFill>
              <a:latin typeface="Optima"/>
              <a:cs typeface="Optima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Optima"/>
              <a:cs typeface="Optima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Optima"/>
              <a:cs typeface="Optim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4168" y="846727"/>
            <a:ext cx="1948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Calibri"/>
              </a:rPr>
              <a:t>Well under control</a:t>
            </a:r>
          </a:p>
          <a:p>
            <a:r>
              <a:rPr lang="en-US" b="1" dirty="0">
                <a:solidFill>
                  <a:srgbClr val="3366FF"/>
                </a:solidFill>
                <a:latin typeface="Calibri"/>
              </a:rPr>
              <a:t>Straightforward</a:t>
            </a:r>
          </a:p>
          <a:p>
            <a:r>
              <a:rPr lang="en-US" b="1" dirty="0">
                <a:solidFill>
                  <a:srgbClr val="FF0000"/>
                </a:solidFill>
                <a:latin typeface="Calibri"/>
              </a:rPr>
              <a:t>Difficult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90351" y="2395259"/>
            <a:ext cx="4135203" cy="923330"/>
          </a:xfrm>
        </p:spPr>
        <p:txBody>
          <a:bodyPr/>
          <a:lstStyle/>
          <a:p>
            <a:r>
              <a:rPr lang="en-US" sz="2000" dirty="0">
                <a:solidFill>
                  <a:prstClr val="black">
                    <a:tint val="75000"/>
                  </a:prstClr>
                </a:solidFill>
                <a:latin typeface="Calibri"/>
              </a:rPr>
              <a:t>2017 Advisory Board Kickoff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7228-07E8-DC44-B50F-13F85A6CF18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19187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1471013" y="6585120"/>
            <a:ext cx="247971" cy="275543"/>
          </a:xfrm>
        </p:spPr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80186" y="1060307"/>
            <a:ext cx="8347075" cy="539244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Path towards higher current</a:t>
            </a:r>
          </a:p>
          <a:p>
            <a:r>
              <a:rPr lang="en-US" sz="2000" dirty="0"/>
              <a:t>Path to higher current in 1-pass is straightforward, achievable</a:t>
            </a:r>
          </a:p>
          <a:p>
            <a:pPr lvl="1"/>
            <a:r>
              <a:rPr lang="en-US" sz="2000" dirty="0"/>
              <a:t>Challenges from 1-pass ER are now routine</a:t>
            </a:r>
          </a:p>
          <a:p>
            <a:r>
              <a:rPr lang="en-US" sz="2000" dirty="0"/>
              <a:t>Significant challenges remain for improved 4-pass ER</a:t>
            </a:r>
          </a:p>
          <a:p>
            <a:pPr lvl="1"/>
            <a:r>
              <a:rPr lang="en-US" sz="2000" dirty="0"/>
              <a:t>Clear paths exist to explore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New accelerator insights from CBETA operation</a:t>
            </a:r>
          </a:p>
          <a:p>
            <a:r>
              <a:rPr lang="en-US" sz="2000" dirty="0"/>
              <a:t>Hardware and software for multi-beam orbit correction</a:t>
            </a:r>
          </a:p>
          <a:p>
            <a:r>
              <a:rPr lang="en-US" sz="2000" dirty="0"/>
              <a:t>Sensitivity to magnet errors in compact accelerators</a:t>
            </a:r>
          </a:p>
          <a:p>
            <a:r>
              <a:rPr lang="en-US" sz="2000" dirty="0"/>
              <a:t>Mitigation of crosstalk between adjacent beam lines</a:t>
            </a:r>
          </a:p>
          <a:p>
            <a:r>
              <a:rPr lang="en-US" sz="2000" dirty="0"/>
              <a:t>Time of flight dependence on orbit</a:t>
            </a:r>
          </a:p>
          <a:p>
            <a:r>
              <a:rPr lang="en-US" sz="2000" dirty="0"/>
              <a:t>Methods of energy measurement</a:t>
            </a:r>
          </a:p>
          <a:p>
            <a:r>
              <a:rPr lang="en-US" sz="2000" dirty="0"/>
              <a:t>Beam dynamics effects that allow future efforts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447506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92">
            <a:extLst>
              <a:ext uri="{FF2B5EF4-FFF2-40B4-BE49-F238E27FC236}">
                <a16:creationId xmlns:a16="http://schemas.microsoft.com/office/drawing/2014/main" id="{8D811CBD-7961-FE4A-B89F-A6D254EEA4EB}"/>
              </a:ext>
            </a:extLst>
          </p:cNvPr>
          <p:cNvSpPr txBox="1"/>
          <p:nvPr/>
        </p:nvSpPr>
        <p:spPr>
          <a:xfrm>
            <a:off x="576943" y="278344"/>
            <a:ext cx="1147464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2F97B5"/>
                </a:solidFill>
              </a:defRPr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Garamond"/>
                <a:ea typeface="Arial" charset="0"/>
                <a:cs typeface="Arial" charset="0"/>
              </a:rPr>
              <a:t>PERLE Lattice design criteria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D436D-EC4D-434E-A97F-E80D6D3767E2}"/>
              </a:ext>
            </a:extLst>
          </p:cNvPr>
          <p:cNvSpPr txBox="1"/>
          <p:nvPr/>
        </p:nvSpPr>
        <p:spPr>
          <a:xfrm>
            <a:off x="0" y="1207074"/>
            <a:ext cx="11050013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Demonstrate the minimum emittance dilution lattice choices for the </a:t>
            </a:r>
            <a:r>
              <a:rPr lang="en-US" sz="2000" dirty="0" err="1"/>
              <a:t>LHeC</a:t>
            </a:r>
            <a:r>
              <a:rPr lang="en-US" sz="2000" dirty="0"/>
              <a:t> and FCC-eh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ym typeface="Wingdings" pitchFamily="2" charset="2"/>
              </a:rPr>
              <a:t>				</a:t>
            </a:r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Demonstrate the beam optics correctability and RF phase control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ym typeface="Wingdings" pitchFamily="2" charset="2"/>
              </a:rPr>
              <a:t>				</a:t>
            </a:r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Operation tools, Beam Diagnostics and fill patterns and operation </a:t>
            </a:r>
            <a:r>
              <a:rPr lang="en-US" sz="2000" dirty="0" err="1"/>
              <a:t>lexibility</a:t>
            </a: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Study intensity related effects [halo, distributions, CSR, losses etc.]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Study the nominal source setup and performance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Validation of key technical choices [e.g. HOM dampers, alignment and stabilization systems..]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ym typeface="Wingdings" pitchFamily="2" charset="2"/>
              </a:rPr>
              <a:t>				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0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1595438" y="1406521"/>
          <a:ext cx="10710862" cy="390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54201" y="193676"/>
            <a:ext cx="8813799" cy="720725"/>
          </a:xfrm>
        </p:spPr>
        <p:txBody>
          <a:bodyPr/>
          <a:lstStyle/>
          <a:p>
            <a:r>
              <a:rPr lang="en-US" sz="3400" u="sng" dirty="0">
                <a:solidFill>
                  <a:srgbClr val="FF0000"/>
                </a:solidFill>
                <a:latin typeface="Garamond"/>
                <a:ea typeface="Calibri"/>
                <a:cs typeface="Garamond"/>
              </a:rPr>
              <a:t>ERL Validation Needs and Experience</a:t>
            </a:r>
            <a:endParaRPr lang="en-US" sz="3400" u="sng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1595439" y="838198"/>
            <a:ext cx="8275661" cy="492124"/>
            <a:chOff x="288" y="720"/>
            <a:chExt cx="5213" cy="310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288" y="816"/>
              <a:ext cx="337" cy="143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lIns="91369" tIns="45685" rIns="91369" bIns="45685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674" y="720"/>
              <a:ext cx="482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69" tIns="45685" rIns="91369" bIns="45685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ＭＳ Ｐゴシック" charset="-128"/>
                  <a:sym typeface="Wingdings" charset="2"/>
                </a:rPr>
                <a:t>Operational experience up to 1MW virtual beam power: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  <a:sym typeface="Wingdings" charset="2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340664" y="2932212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bERLpro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[1]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77899" y="2806701"/>
            <a:ext cx="1009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CBETA [4]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H="1" flipV="1">
            <a:off x="6261100" y="3086101"/>
            <a:ext cx="317501" cy="18256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6807200" y="2990850"/>
            <a:ext cx="158686" cy="19923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366001" y="3229174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PERLE [3]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7249102" y="3294062"/>
            <a:ext cx="180399" cy="11440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308455" y="3514721"/>
            <a:ext cx="933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MESA [2]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56635" y="4065885"/>
            <a:ext cx="1444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ERL@CBAF [5]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6807200" y="3541067"/>
            <a:ext cx="190500" cy="56738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527800" y="2721174"/>
            <a:ext cx="1213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EUV KEK [1]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7010465" y="3086101"/>
            <a:ext cx="300491" cy="17432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972300" y="3737174"/>
            <a:ext cx="1668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ARIEL TRIUMF [1]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62567" y="4422031"/>
            <a:ext cx="1414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CeC@RHIC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[1]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6718300" y="4094208"/>
            <a:ext cx="292100" cy="38065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775268" y="5082431"/>
            <a:ext cx="1301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sDALINAC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[2]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6654800" y="4325290"/>
            <a:ext cx="323850" cy="74504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7753286" y="2335504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eRHIC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[6]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59341" y="2336800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LHeC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[3] / </a:t>
            </a:r>
          </a:p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  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FCC-eh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54704" y="3479527"/>
            <a:ext cx="1458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cERL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@KEK [1]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84847" y="5082431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ALICE [1]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6445249" y="4575918"/>
            <a:ext cx="0" cy="50651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133847" y="5082431"/>
            <a:ext cx="1685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 ERL@BNL [1]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 flipH="1">
            <a:off x="5393213" y="4767908"/>
            <a:ext cx="576598" cy="35262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3319522" y="4035152"/>
            <a:ext cx="122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CBAF-ER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[1]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33575" y="2990851"/>
            <a:ext cx="1452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IR-ERL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JLab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[1]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48938" y="3745707"/>
            <a:ext cx="1272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ERL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demo [1]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2548937" y="2721174"/>
            <a:ext cx="2137022" cy="1854745"/>
          </a:xfrm>
          <a:prstGeom prst="roundRect">
            <a:avLst/>
          </a:prstGeom>
          <a:noFill/>
          <a:ln w="3175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10800000"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B812F"/>
              </a:solidFill>
              <a:effectLst/>
              <a:uLnTx/>
              <a:uFillTx/>
              <a:latin typeface="Times New Roman" pitchFamily="-110" charset="0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94658" y="2285724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JLab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pioneering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7741595" y="2285725"/>
            <a:ext cx="2136337" cy="646487"/>
          </a:xfrm>
          <a:prstGeom prst="round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10800000"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B812F"/>
              </a:solidFill>
              <a:effectLst/>
              <a:uLnTx/>
              <a:uFillTx/>
              <a:latin typeface="Times New Roman" pitchFamily="-110" charset="0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31935" y="1789860"/>
            <a:ext cx="236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ERL Collider Projects</a:t>
            </a:r>
          </a:p>
        </p:txBody>
      </p:sp>
      <p:sp>
        <p:nvSpPr>
          <p:cNvPr id="53" name="Rounded Rectangle 52"/>
          <p:cNvSpPr/>
          <p:nvPr/>
        </p:nvSpPr>
        <p:spPr bwMode="auto">
          <a:xfrm>
            <a:off x="4847610" y="2159192"/>
            <a:ext cx="1857990" cy="2961338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10800000"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B812F"/>
              </a:solidFill>
              <a:effectLst/>
              <a:uLnTx/>
              <a:uFillTx/>
              <a:latin typeface="Times New Roman" pitchFamily="-110" charset="0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89267" y="1751760"/>
            <a:ext cx="207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ERL Test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Facilities</a:t>
            </a:r>
          </a:p>
        </p:txBody>
      </p:sp>
      <p:sp>
        <p:nvSpPr>
          <p:cNvPr id="55" name="Rounded Rectangle 54"/>
          <p:cNvSpPr/>
          <p:nvPr/>
        </p:nvSpPr>
        <p:spPr bwMode="auto">
          <a:xfrm>
            <a:off x="6718301" y="2967880"/>
            <a:ext cx="2523166" cy="212665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10800000"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B812F"/>
              </a:solidFill>
              <a:effectLst/>
              <a:uLnTx/>
              <a:uFillTx/>
              <a:latin typeface="Times New Roman" pitchFamily="-110" charset="0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88979" y="5124949"/>
            <a:ext cx="428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srgbClr val="00B050"/>
                </a:solidFill>
                <a:latin typeface="Arial"/>
              </a:rPr>
              <a:t>Future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Test Facilities &amp; ERL Applications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43208" y="5444485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Operational ERLs with SRF operate with &lt;&lt; 1MW beam power!!!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21376" y="4867767"/>
            <a:ext cx="1826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1.5MW Highest </a:t>
            </a:r>
          </a:p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demonstrated</a:t>
            </a:r>
          </a:p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Virtual beam</a:t>
            </a:r>
          </a:p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power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08216" y="5794457"/>
            <a:ext cx="1017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C-Beta and PERLE are the only multi-turn ERLs build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or </a:t>
            </a:r>
            <a:r>
              <a:rPr lang="en-US" dirty="0">
                <a:solidFill>
                  <a:srgbClr val="0070C0"/>
                </a:solidFill>
                <a:latin typeface="Arial"/>
              </a:rPr>
              <a:t>under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construction with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10MW</a:t>
            </a:r>
            <a:r>
              <a:rPr lang="en-US" dirty="0">
                <a:solidFill>
                  <a:srgbClr val="0070C0"/>
                </a:solidFill>
                <a:latin typeface="Arial"/>
              </a:rPr>
              <a:t> capability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cxnSp>
        <p:nvCxnSpPr>
          <p:cNvPr id="62" name="Straight Arrow Connector 61"/>
          <p:cNvCxnSpPr/>
          <p:nvPr/>
        </p:nvCxnSpPr>
        <p:spPr bwMode="auto">
          <a:xfrm flipV="1">
            <a:off x="2694658" y="3479527"/>
            <a:ext cx="948551" cy="1483933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807119" y="1549845"/>
            <a:ext cx="6379190" cy="2215991"/>
          </a:xfrm>
          <a:prstGeom prst="rect">
            <a:avLst/>
          </a:prstGeom>
          <a:solidFill>
            <a:srgbClr val="D5B95F"/>
          </a:solidFill>
          <a:ln>
            <a:solidFill>
              <a:srgbClr val="3D49B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Proposed Collider Projects [e.g.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LHeC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FCC-eh] extrapolate demonstrated virtual beam power from 1MW in single turn to several 100MW in multi-turn operation!!!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3CA3986-9E76-724B-93BA-4136D53F222B}"/>
              </a:ext>
            </a:extLst>
          </p:cNvPr>
          <p:cNvSpPr txBox="1"/>
          <p:nvPr/>
        </p:nvSpPr>
        <p:spPr>
          <a:xfrm>
            <a:off x="2807119" y="3766923"/>
            <a:ext cx="6379190" cy="1477328"/>
          </a:xfrm>
          <a:prstGeom prst="rect">
            <a:avLst/>
          </a:prstGeom>
          <a:solidFill>
            <a:srgbClr val="D5B95F"/>
          </a:solidFill>
          <a:ln>
            <a:solidFill>
              <a:srgbClr val="3D49B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Demonstration of multi-turn, multi MW ERL</a:t>
            </a:r>
          </a:p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Operation is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the key goal for PERLE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!!!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0413995-1E3E-3E4A-9C00-E219821FDDA0}"/>
              </a:ext>
            </a:extLst>
          </p:cNvPr>
          <p:cNvSpPr txBox="1"/>
          <p:nvPr/>
        </p:nvSpPr>
        <p:spPr>
          <a:xfrm>
            <a:off x="2807119" y="5236319"/>
            <a:ext cx="6379190" cy="1477328"/>
          </a:xfrm>
          <a:prstGeom prst="rect">
            <a:avLst/>
          </a:prstGeom>
          <a:solidFill>
            <a:srgbClr val="D5B95F"/>
          </a:solidFill>
          <a:ln>
            <a:solidFill>
              <a:srgbClr val="3D49B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are the main challenges and concerns for the multi-turn, multi MW ERL operation?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57608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/>
      <p:bldP spid="52" grpId="0" animBg="1"/>
      <p:bldP spid="54" grpId="0"/>
      <p:bldP spid="53" grpId="0" animBg="1"/>
      <p:bldP spid="56" grpId="0"/>
      <p:bldP spid="55" grpId="0" animBg="1"/>
      <p:bldP spid="58" grpId="0"/>
      <p:bldP spid="59" grpId="0"/>
      <p:bldP spid="60" grpId="0"/>
      <p:bldP spid="61" grpId="0"/>
      <p:bldP spid="15" grpId="0" animBg="1"/>
      <p:bldP spid="46" grpId="0" animBg="1"/>
      <p:bldP spid="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90">
            <a:extLst>
              <a:ext uri="{FF2B5EF4-FFF2-40B4-BE49-F238E27FC236}">
                <a16:creationId xmlns:a16="http://schemas.microsoft.com/office/drawing/2014/main" id="{8897368B-4443-8539-C978-DD1FDE20777D}"/>
              </a:ext>
            </a:extLst>
          </p:cNvPr>
          <p:cNvSpPr txBox="1"/>
          <p:nvPr/>
        </p:nvSpPr>
        <p:spPr>
          <a:xfrm>
            <a:off x="134374" y="1489104"/>
            <a:ext cx="4808173" cy="943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rIns="45718">
            <a:spAutoFit/>
          </a:bodyPr>
          <a:lstStyle/>
          <a:p>
            <a:pPr marL="323383" indent="-323383">
              <a:lnSpc>
                <a:spcPct val="120000"/>
              </a:lnSpc>
              <a:buSzPct val="100000"/>
              <a:buFont typeface="Courier New" panose="02070309020205020404" pitchFamily="49" charset="0"/>
              <a:buChar char="o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584" dirty="0">
                <a:solidFill>
                  <a:schemeClr val="tx1">
                    <a:lumMod val="95000"/>
                    <a:lumOff val="5000"/>
                  </a:schemeClr>
                </a:solidFill>
              </a:rPr>
              <a:t>1+1</a:t>
            </a:r>
            <a:r>
              <a:rPr sz="1584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Linacs (Four 5-Cell 801.58 MHz SC cavities)</a:t>
            </a:r>
            <a:endParaRPr lang="fr-FR" sz="1584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23383" indent="-323383">
              <a:lnSpc>
                <a:spcPct val="120000"/>
              </a:lnSpc>
              <a:buSzPct val="100000"/>
              <a:buFont typeface="Courier New" panose="02070309020205020404" pitchFamily="49" charset="0"/>
              <a:buChar char="o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84" dirty="0">
                <a:solidFill>
                  <a:schemeClr val="tx1">
                    <a:lumMod val="95000"/>
                    <a:lumOff val="5000"/>
                  </a:schemeClr>
                </a:solidFill>
              </a:rPr>
              <a:t>3 turns </a:t>
            </a:r>
            <a:r>
              <a:rPr lang="en-US" sz="1584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1584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164</a:t>
            </a:r>
            <a:r>
              <a:rPr sz="1584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MeV/turn)</a:t>
            </a:r>
            <a:endParaRPr lang="fr-FR" sz="1584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23383" indent="-323383">
              <a:lnSpc>
                <a:spcPct val="120000"/>
              </a:lnSpc>
              <a:buSzPct val="100000"/>
              <a:buFont typeface="Courier New" panose="02070309020205020404" pitchFamily="49" charset="0"/>
              <a:buChar char="o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84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Max. beam energy </a:t>
            </a:r>
            <a:r>
              <a:rPr lang="en-US" sz="1584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sz="1584" dirty="0">
                <a:solidFill>
                  <a:schemeClr val="tx1">
                    <a:lumMod val="95000"/>
                    <a:lumOff val="5000"/>
                  </a:schemeClr>
                </a:solidFill>
              </a:rPr>
              <a:t>00 MeV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EFEC4905-C2DA-5284-02CE-9A4016E7A514}"/>
              </a:ext>
            </a:extLst>
          </p:cNvPr>
          <p:cNvGrpSpPr/>
          <p:nvPr/>
        </p:nvGrpSpPr>
        <p:grpSpPr>
          <a:xfrm>
            <a:off x="1858288" y="2777045"/>
            <a:ext cx="7990570" cy="3178284"/>
            <a:chOff x="1641971" y="2165648"/>
            <a:chExt cx="7060418" cy="2808312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C7AE092C-44D1-8B27-FD08-5A871A8F4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7995" y="2165648"/>
              <a:ext cx="6656396" cy="2808312"/>
            </a:xfrm>
            <a:prstGeom prst="rect">
              <a:avLst/>
            </a:prstGeom>
          </p:spPr>
        </p:pic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522E9FFB-9B7A-A975-BD34-689C7442B946}"/>
                </a:ext>
              </a:extLst>
            </p:cNvPr>
            <p:cNvSpPr/>
            <p:nvPr/>
          </p:nvSpPr>
          <p:spPr>
            <a:xfrm rot="613983">
              <a:off x="3680784" y="4081730"/>
              <a:ext cx="532035" cy="24415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32" dirty="0">
                  <a:solidFill>
                    <a:schemeClr val="accent6">
                      <a:lumMod val="75000"/>
                    </a:schemeClr>
                  </a:solidFill>
                </a:rPr>
                <a:t>Dump</a:t>
              </a:r>
            </a:p>
          </p:txBody>
        </p: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FFE966A9-B292-0C85-7E79-F44EF630C11B}"/>
                </a:ext>
              </a:extLst>
            </p:cNvPr>
            <p:cNvSpPr txBox="1"/>
            <p:nvPr/>
          </p:nvSpPr>
          <p:spPr>
            <a:xfrm rot="748274">
              <a:off x="5838447" y="3153867"/>
              <a:ext cx="860770" cy="2167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lnSpc>
                  <a:spcPct val="120000"/>
                </a:lnSpc>
                <a:defRPr sz="1200">
                  <a:solidFill>
                    <a:srgbClr val="FFFF00"/>
                  </a:solidFill>
                  <a:latin typeface="Symbol"/>
                  <a:ea typeface="Symbol"/>
                  <a:cs typeface="Symbol"/>
                  <a:sym typeface="Symbol"/>
                </a:defRPr>
              </a:pPr>
              <a:r>
                <a:rPr sz="905" dirty="0">
                  <a:solidFill>
                    <a:schemeClr val="accent5">
                      <a:lumMod val="75000"/>
                    </a:schemeClr>
                  </a:solidFill>
                </a:rPr>
                <a:t>D</a:t>
              </a:r>
              <a:r>
                <a:rPr sz="905" dirty="0">
                  <a:solidFill>
                    <a:schemeClr val="accent5">
                      <a:lumMod val="75000"/>
                    </a:schemeClr>
                  </a:solidFill>
                  <a:latin typeface="Arial Unicode MS"/>
                  <a:ea typeface="Arial Unicode MS"/>
                  <a:cs typeface="Arial Unicode MS"/>
                  <a:sym typeface="Arial Unicode MS"/>
                </a:rPr>
                <a:t>E = </a:t>
              </a:r>
              <a:r>
                <a:rPr lang="en-US" sz="905" dirty="0">
                  <a:solidFill>
                    <a:schemeClr val="accent5">
                      <a:lumMod val="75000"/>
                    </a:schemeClr>
                  </a:solidFill>
                  <a:latin typeface="Arial Unicode MS"/>
                  <a:ea typeface="Arial Unicode MS"/>
                  <a:cs typeface="Arial Unicode MS"/>
                  <a:sym typeface="Arial Unicode MS"/>
                </a:rPr>
                <a:t>82.2</a:t>
              </a:r>
              <a:r>
                <a:rPr sz="905" dirty="0">
                  <a:solidFill>
                    <a:schemeClr val="accent5">
                      <a:lumMod val="75000"/>
                    </a:schemeClr>
                  </a:solidFill>
                  <a:latin typeface="Arial Unicode MS"/>
                  <a:ea typeface="Arial Unicode MS"/>
                  <a:cs typeface="Arial Unicode MS"/>
                  <a:sym typeface="Arial Unicode MS"/>
                </a:rPr>
                <a:t> </a:t>
              </a:r>
              <a:r>
                <a:rPr sz="905" dirty="0">
                  <a:solidFill>
                    <a:schemeClr val="accent5">
                      <a:lumMod val="75000"/>
                    </a:schemeClr>
                  </a:solidFill>
                  <a:ea typeface="Arial Unicode MS"/>
                  <a:cs typeface="Arial Unicode MS"/>
                  <a:sym typeface="Arial Unicode MS"/>
                </a:rPr>
                <a:t>MeV</a:t>
              </a:r>
            </a:p>
          </p:txBody>
        </p:sp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id="{623C38E8-F89B-D3D4-397A-F09E4D204AA1}"/>
                </a:ext>
              </a:extLst>
            </p:cNvPr>
            <p:cNvSpPr txBox="1"/>
            <p:nvPr/>
          </p:nvSpPr>
          <p:spPr>
            <a:xfrm rot="748274">
              <a:off x="4872229" y="4378003"/>
              <a:ext cx="860770" cy="2167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lnSpc>
                  <a:spcPct val="120000"/>
                </a:lnSpc>
                <a:defRPr sz="1200">
                  <a:solidFill>
                    <a:srgbClr val="FFFF00"/>
                  </a:solidFill>
                  <a:latin typeface="Symbol"/>
                  <a:ea typeface="Symbol"/>
                  <a:cs typeface="Symbol"/>
                  <a:sym typeface="Symbol"/>
                </a:defRPr>
              </a:pPr>
              <a:r>
                <a:rPr sz="905" dirty="0">
                  <a:solidFill>
                    <a:schemeClr val="accent5">
                      <a:lumMod val="75000"/>
                    </a:schemeClr>
                  </a:solidFill>
                </a:rPr>
                <a:t>D</a:t>
              </a:r>
              <a:r>
                <a:rPr sz="905" dirty="0">
                  <a:solidFill>
                    <a:schemeClr val="accent5">
                      <a:lumMod val="75000"/>
                    </a:schemeClr>
                  </a:solidFill>
                  <a:latin typeface="Arial Unicode MS"/>
                  <a:ea typeface="Arial Unicode MS"/>
                  <a:cs typeface="Arial Unicode MS"/>
                  <a:sym typeface="Arial Unicode MS"/>
                </a:rPr>
                <a:t>E = </a:t>
              </a:r>
              <a:r>
                <a:rPr lang="en-US" sz="905" dirty="0">
                  <a:solidFill>
                    <a:schemeClr val="accent5">
                      <a:lumMod val="75000"/>
                    </a:schemeClr>
                  </a:solidFill>
                  <a:latin typeface="Arial Unicode MS"/>
                  <a:ea typeface="Arial Unicode MS"/>
                  <a:cs typeface="Arial Unicode MS"/>
                  <a:sym typeface="Arial Unicode MS"/>
                </a:rPr>
                <a:t>82.2</a:t>
              </a:r>
              <a:r>
                <a:rPr sz="905" dirty="0">
                  <a:solidFill>
                    <a:schemeClr val="accent5">
                      <a:lumMod val="75000"/>
                    </a:schemeClr>
                  </a:solidFill>
                  <a:latin typeface="Arial Unicode MS"/>
                  <a:ea typeface="Arial Unicode MS"/>
                  <a:cs typeface="Arial Unicode MS"/>
                  <a:sym typeface="Arial Unicode MS"/>
                </a:rPr>
                <a:t> </a:t>
              </a:r>
              <a:r>
                <a:rPr sz="905" dirty="0">
                  <a:solidFill>
                    <a:schemeClr val="accent5">
                      <a:lumMod val="75000"/>
                    </a:schemeClr>
                  </a:solidFill>
                  <a:ea typeface="Arial Unicode MS"/>
                  <a:cs typeface="Arial Unicode MS"/>
                  <a:sym typeface="Arial Unicode MS"/>
                </a:rPr>
                <a:t>MeV</a:t>
              </a:r>
            </a:p>
          </p:txBody>
        </p:sp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id="{A1AA6C33-7696-3B05-046C-93E0C69C1361}"/>
                </a:ext>
              </a:extLst>
            </p:cNvPr>
            <p:cNvSpPr txBox="1"/>
            <p:nvPr/>
          </p:nvSpPr>
          <p:spPr>
            <a:xfrm rot="3282304">
              <a:off x="4780876" y="2881496"/>
              <a:ext cx="472568" cy="217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120000"/>
                </a:lnSpc>
                <a:defRPr sz="1200">
                  <a:solidFill>
                    <a:srgbClr val="FFFF00"/>
                  </a:solidFill>
                  <a:latin typeface="Arial Unicode MS"/>
                  <a:ea typeface="Arial Unicode MS"/>
                  <a:cs typeface="Arial Unicode MS"/>
                  <a:sym typeface="Arial Unicode MS"/>
                </a:defRPr>
              </a:lvl1pPr>
            </a:lstStyle>
            <a:p>
              <a:pPr algn="ctr"/>
              <a:r>
                <a:rPr lang="en-US" sz="905" dirty="0">
                  <a:solidFill>
                    <a:schemeClr val="accent5">
                      <a:lumMod val="75000"/>
                    </a:schemeClr>
                  </a:solidFill>
                </a:rPr>
                <a:t>7</a:t>
              </a:r>
              <a:r>
                <a:rPr sz="905" dirty="0">
                  <a:solidFill>
                    <a:schemeClr val="accent5">
                      <a:lumMod val="75000"/>
                    </a:schemeClr>
                  </a:solidFill>
                </a:rPr>
                <a:t> MeV</a:t>
              </a:r>
            </a:p>
          </p:txBody>
        </p:sp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4998E08C-9A2F-9802-ED7F-B47BB1396666}"/>
                </a:ext>
              </a:extLst>
            </p:cNvPr>
            <p:cNvSpPr/>
            <p:nvPr/>
          </p:nvSpPr>
          <p:spPr>
            <a:xfrm rot="2217562">
              <a:off x="4233038" y="2606450"/>
              <a:ext cx="653649" cy="2441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32" dirty="0">
                  <a:solidFill>
                    <a:schemeClr val="accent1">
                      <a:lumMod val="50000"/>
                    </a:schemeClr>
                  </a:solidFill>
                </a:rPr>
                <a:t>Injector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466E268D-395B-C076-5EEE-5FEDE37EF927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>
              <a:off x="4821016" y="2925032"/>
              <a:ext cx="205331" cy="337188"/>
            </a:xfrm>
            <a:prstGeom prst="straightConnector1">
              <a:avLst/>
            </a:prstGeom>
            <a:ln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097B1F71-5200-80EA-4A0D-9E5198C8B9B3}"/>
                </a:ext>
              </a:extLst>
            </p:cNvPr>
            <p:cNvCxnSpPr>
              <a:cxnSpLocks/>
              <a:endCxn id="20" idx="3"/>
            </p:cNvCxnSpPr>
            <p:nvPr/>
          </p:nvCxnSpPr>
          <p:spPr>
            <a:xfrm flipH="1">
              <a:off x="4208588" y="4034363"/>
              <a:ext cx="612428" cy="21670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2">
              <a:extLst>
                <a:ext uri="{FF2B5EF4-FFF2-40B4-BE49-F238E27FC236}">
                  <a16:creationId xmlns:a16="http://schemas.microsoft.com/office/drawing/2014/main" id="{65A105F7-08F8-9D6C-B05D-F36B9C75EA35}"/>
                </a:ext>
              </a:extLst>
            </p:cNvPr>
            <p:cNvSpPr txBox="1"/>
            <p:nvPr/>
          </p:nvSpPr>
          <p:spPr>
            <a:xfrm rot="20460468">
              <a:off x="4327928" y="4175452"/>
              <a:ext cx="472568" cy="217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120000"/>
                </a:lnSpc>
                <a:defRPr sz="1200">
                  <a:solidFill>
                    <a:srgbClr val="FFFF00"/>
                  </a:solidFill>
                  <a:latin typeface="Arial Unicode MS"/>
                  <a:ea typeface="Arial Unicode MS"/>
                  <a:cs typeface="Arial Unicode MS"/>
                  <a:sym typeface="Arial Unicode MS"/>
                </a:defRPr>
              </a:lvl1pPr>
            </a:lstStyle>
            <a:p>
              <a:pPr algn="ctr"/>
              <a:r>
                <a:rPr lang="en-US" sz="905" dirty="0">
                  <a:solidFill>
                    <a:schemeClr val="accent6">
                      <a:lumMod val="75000"/>
                    </a:schemeClr>
                  </a:solidFill>
                </a:rPr>
                <a:t>7</a:t>
              </a:r>
              <a:r>
                <a:rPr sz="905" dirty="0">
                  <a:solidFill>
                    <a:schemeClr val="accent6">
                      <a:lumMod val="75000"/>
                    </a:schemeClr>
                  </a:solidFill>
                </a:rPr>
                <a:t> MeV</a:t>
              </a:r>
            </a:p>
          </p:txBody>
        </p:sp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A7805C2B-703B-DCEC-87FE-B82A0F15DB76}"/>
                </a:ext>
              </a:extLst>
            </p:cNvPr>
            <p:cNvSpPr txBox="1"/>
            <p:nvPr/>
          </p:nvSpPr>
          <p:spPr>
            <a:xfrm>
              <a:off x="2376153" y="2434477"/>
              <a:ext cx="665499" cy="2167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lnSpc>
                  <a:spcPct val="120000"/>
                </a:lnSpc>
                <a:defRPr sz="1200">
                  <a:solidFill>
                    <a:srgbClr val="FFFF00"/>
                  </a:solidFill>
                  <a:latin typeface="Symbol"/>
                  <a:ea typeface="Symbol"/>
                  <a:cs typeface="Symbol"/>
                  <a:sym typeface="Symbol"/>
                </a:defRPr>
              </a:pPr>
              <a:r>
                <a:rPr sz="905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  <a:r>
                <a:rPr sz="90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Unicode MS"/>
                  <a:ea typeface="Arial Unicode MS"/>
                  <a:cs typeface="Arial Unicode MS"/>
                  <a:sym typeface="Arial Unicode MS"/>
                </a:rPr>
                <a:t>C = </a:t>
              </a:r>
              <a:r>
                <a:rPr sz="905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</a:t>
              </a:r>
              <a:r>
                <a:rPr sz="905" baseline="-25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RF</a:t>
              </a:r>
              <a:r>
                <a:rPr sz="90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Unicode MS"/>
                  <a:ea typeface="Arial Unicode MS"/>
                  <a:cs typeface="Arial Unicode MS"/>
                  <a:sym typeface="Arial Unicode MS"/>
                </a:rPr>
                <a:t>/2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436508D7-1E51-D8EF-1064-BBED3D79EA8A}"/>
                </a:ext>
              </a:extLst>
            </p:cNvPr>
            <p:cNvSpPr txBox="1"/>
            <p:nvPr/>
          </p:nvSpPr>
          <p:spPr>
            <a:xfrm>
              <a:off x="7834660" y="3544833"/>
              <a:ext cx="867729" cy="266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8" dirty="0"/>
                <a:t>Arcs 1:3:5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616E5C95-CC15-113B-651C-DD10C6E4478C}"/>
                </a:ext>
              </a:extLst>
            </p:cNvPr>
            <p:cNvSpPr txBox="1"/>
            <p:nvPr/>
          </p:nvSpPr>
          <p:spPr>
            <a:xfrm>
              <a:off x="1745639" y="3534925"/>
              <a:ext cx="867729" cy="266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8" dirty="0"/>
                <a:t>Arcs 2:4:6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40422ECF-F8D2-9AB5-25D0-EF852C0AC92F}"/>
                </a:ext>
              </a:extLst>
            </p:cNvPr>
            <p:cNvSpPr txBox="1"/>
            <p:nvPr/>
          </p:nvSpPr>
          <p:spPr>
            <a:xfrm>
              <a:off x="1641971" y="4613920"/>
              <a:ext cx="3149978" cy="327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11" u="sng" dirty="0" err="1"/>
                <a:t>Footprint</a:t>
              </a:r>
              <a:r>
                <a:rPr lang="fr-FR" sz="1811" u="sng" dirty="0"/>
                <a:t>: 31.5 x 5.5 x 0.9</a:t>
              </a:r>
            </a:p>
          </p:txBody>
        </p:sp>
      </p:grpSp>
      <p:pic>
        <p:nvPicPr>
          <p:cNvPr id="33" name="Picture 457">
            <a:extLst>
              <a:ext uri="{FF2B5EF4-FFF2-40B4-BE49-F238E27FC236}">
                <a16:creationId xmlns:a16="http://schemas.microsoft.com/office/drawing/2014/main" id="{C9D9CE82-7FFC-1700-760D-7B1B216044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401" y="1300626"/>
            <a:ext cx="2541276" cy="15579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8087A315-9A98-FB71-C9A0-AA292B14E331}"/>
              </a:ext>
            </a:extLst>
          </p:cNvPr>
          <p:cNvCxnSpPr>
            <a:cxnSpLocks/>
            <a:stCxn id="33" idx="2"/>
            <a:endCxn id="24" idx="0"/>
          </p:cNvCxnSpPr>
          <p:nvPr/>
        </p:nvCxnSpPr>
        <p:spPr>
          <a:xfrm flipH="1">
            <a:off x="5243658" y="2858539"/>
            <a:ext cx="1077381" cy="44514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au 34">
            <a:extLst>
              <a:ext uri="{FF2B5EF4-FFF2-40B4-BE49-F238E27FC236}">
                <a16:creationId xmlns:a16="http://schemas.microsoft.com/office/drawing/2014/main" id="{B692CA1B-310A-77EF-AF5F-DF7026C9E765}"/>
              </a:ext>
            </a:extLst>
          </p:cNvPr>
          <p:cNvGraphicFramePr>
            <a:graphicFrameLocks noGrp="1"/>
          </p:cNvGraphicFramePr>
          <p:nvPr/>
        </p:nvGraphicFramePr>
        <p:xfrm>
          <a:off x="7807384" y="1473133"/>
          <a:ext cx="3953266" cy="2505982"/>
        </p:xfrm>
        <a:graphic>
          <a:graphicData uri="http://schemas.openxmlformats.org/drawingml/2006/table">
            <a:tbl>
              <a:tblPr firstRow="1" firstCol="1" bandRow="1"/>
              <a:tblGrid>
                <a:gridCol w="1955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Target Parameter</a:t>
                      </a:r>
                      <a:endParaRPr lang="fr-FR" sz="1500" b="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Unit</a:t>
                      </a:r>
                      <a:endParaRPr lang="fr-FR" sz="1500" b="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</a:t>
                      </a:r>
                      <a:endParaRPr lang="fr-FR" sz="1500" b="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Injection energy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MeV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7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4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Electron beam energy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MeV</a:t>
                      </a:r>
                      <a:endParaRPr lang="fr-FR" sz="1200" b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500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Normalised Emittance </a:t>
                      </a:r>
                      <a:r>
                        <a:rPr lang="en-GB" sz="1200" b="0" dirty="0" err="1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γε</a:t>
                      </a:r>
                      <a:r>
                        <a:rPr lang="en-GB" sz="1200" b="0" baseline="-25000" dirty="0" err="1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x,y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mm mrad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6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7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Average beam current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mA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20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3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Bunch charge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pC</a:t>
                      </a:r>
                      <a:endParaRPr lang="fr-FR" sz="1200" b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500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7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Bunch length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mm</a:t>
                      </a:r>
                      <a:endParaRPr lang="fr-FR" sz="1200" b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3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7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Bunch spacing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ns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25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RF frequency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MHz</a:t>
                      </a:r>
                      <a:endParaRPr lang="fr-FR" sz="1200" b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801.58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8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Duty factor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 </a:t>
                      </a:r>
                      <a:endParaRPr lang="fr-FR" sz="1200" b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CW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77615" marR="776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6" name="Titre 1">
            <a:extLst>
              <a:ext uri="{FF2B5EF4-FFF2-40B4-BE49-F238E27FC236}">
                <a16:creationId xmlns:a16="http://schemas.microsoft.com/office/drawing/2014/main" id="{AEB82E78-FA76-6441-450A-230A95A3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80" y="309179"/>
            <a:ext cx="10060936" cy="506475"/>
          </a:xfrm>
        </p:spPr>
        <p:txBody>
          <a:bodyPr>
            <a:noAutofit/>
          </a:bodyPr>
          <a:lstStyle/>
          <a:p>
            <a:r>
              <a:rPr lang="en-GB" sz="3600" u="sng" dirty="0">
                <a:solidFill>
                  <a:srgbClr val="FF0000"/>
                </a:solidFill>
                <a:ea typeface="Arial" charset="0"/>
                <a:cs typeface="Arial" panose="020B0604020202020204" pitchFamily="34" charset="0"/>
              </a:rPr>
              <a:t>PERLE Configuration and parameters </a:t>
            </a:r>
            <a:endParaRPr lang="en-GB" sz="3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90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92">
            <a:extLst>
              <a:ext uri="{FF2B5EF4-FFF2-40B4-BE49-F238E27FC236}">
                <a16:creationId xmlns:a16="http://schemas.microsoft.com/office/drawing/2014/main" id="{8D811CBD-7961-FE4A-B89F-A6D254EEA4EB}"/>
              </a:ext>
            </a:extLst>
          </p:cNvPr>
          <p:cNvSpPr txBox="1"/>
          <p:nvPr/>
        </p:nvSpPr>
        <p:spPr>
          <a:xfrm>
            <a:off x="576943" y="278344"/>
            <a:ext cx="1147464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2F97B5"/>
                </a:solidFill>
              </a:defRPr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Garamond"/>
                <a:ea typeface="Arial" charset="0"/>
                <a:cs typeface="Arial" charset="0"/>
              </a:rPr>
              <a:t>PERLE Commissioning Wishlist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D436D-EC4D-434E-A97F-E80D6D3767E2}"/>
              </a:ext>
            </a:extLst>
          </p:cNvPr>
          <p:cNvSpPr txBox="1"/>
          <p:nvPr/>
        </p:nvSpPr>
        <p:spPr>
          <a:xfrm>
            <a:off x="0" y="863119"/>
            <a:ext cx="11928394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Beam Instrumentation and Diagnostics!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ym typeface="Wingdings" pitchFamily="2" charset="2"/>
              </a:rPr>
              <a:t>	 3D bunch shape measurements along the re-circulation!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sym typeface="Wingdings" pitchFamily="2" charset="2"/>
              </a:rPr>
              <a:t>	 timing measurements along the ERL [RF-Phase adjustments / optimization  D correction!</a:t>
            </a:r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Beam loss measurements along the whole machine and turn-by-turn!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ym typeface="Wingdings" pitchFamily="2" charset="2"/>
              </a:rPr>
              <a:t>				</a:t>
            </a:r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Simulation tools for start-end simulations to interpret measurements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Clear strategy from single turn ER to multi-turn ER [switch yard optimization]!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Clear strategy for intensity ramp-up!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Energy and beam power limit exploration </a:t>
            </a:r>
            <a:r>
              <a:rPr lang="en-US" sz="2000" dirty="0">
                <a:sym typeface="Wingdings" pitchFamily="2" charset="2"/>
              </a:rPr>
              <a:t> only after multi-turn and intensity ramp-up!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ym typeface="Wingdings" pitchFamily="2" charset="2"/>
              </a:rPr>
              <a:t>						 minimum required injection and dump energy!</a:t>
            </a: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Curved Left Arrow 1">
            <a:extLst>
              <a:ext uri="{FF2B5EF4-FFF2-40B4-BE49-F238E27FC236}">
                <a16:creationId xmlns:a16="http://schemas.microsoft.com/office/drawing/2014/main" id="{02AA47EA-0917-D441-9C82-E3509E4294C0}"/>
              </a:ext>
            </a:extLst>
          </p:cNvPr>
          <p:cNvSpPr/>
          <p:nvPr/>
        </p:nvSpPr>
        <p:spPr bwMode="auto">
          <a:xfrm>
            <a:off x="9234150" y="4031085"/>
            <a:ext cx="425003" cy="911501"/>
          </a:xfrm>
          <a:prstGeom prst="curvedLeft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10800000"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33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70661-B3B1-2D4F-9B14-5C4514337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27855-1875-384B-AB33-96FC7ACD27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36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E6D9EF2-F319-BD45-891B-70FCA0C18C9C}"/>
              </a:ext>
            </a:extLst>
          </p:cNvPr>
          <p:cNvSpPr txBox="1">
            <a:spLocks noChangeArrowheads="1"/>
          </p:cNvSpPr>
          <p:nvPr/>
        </p:nvSpPr>
        <p:spPr>
          <a:xfrm>
            <a:off x="1874839" y="147639"/>
            <a:ext cx="7921625" cy="6889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  <a:cs typeface="MS PGothic" charset="0"/>
              </a:defRPr>
            </a:lvl5pPr>
            <a:lvl6pPr marL="4572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6pPr>
            <a:lvl7pPr marL="9144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7pPr>
            <a:lvl8pPr marL="13716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8pPr>
            <a:lvl9pPr marL="18288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r>
              <a:rPr lang="en-GB" altLang="en-US" sz="3200" b="0" ker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PERLE </a:t>
            </a:r>
            <a:r>
              <a:rPr lang="en-US" altLang="en-US" sz="3200" b="0" ker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(500 MeV)</a:t>
            </a:r>
            <a:r>
              <a:rPr lang="en-GB" altLang="en-US" sz="3200" b="0" ker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0" kern="0">
                <a:solidFill>
                  <a:srgbClr val="00B050"/>
                </a:solidFill>
                <a:latin typeface="Symbol" panose="05050102010706020507" pitchFamily="18" charset="2"/>
              </a:rPr>
              <a:t>-</a:t>
            </a:r>
            <a:r>
              <a:rPr lang="en-GB" altLang="en-US" sz="3200" b="0" kern="0">
                <a:solidFill>
                  <a:srgbClr val="00B050"/>
                </a:solidFill>
                <a:latin typeface="Arial Unicode MS"/>
              </a:rPr>
              <a:t> Baseline Layout</a:t>
            </a:r>
            <a:endParaRPr lang="en-GB" altLang="en-US" sz="3200" b="0" kern="0" dirty="0">
              <a:solidFill>
                <a:srgbClr val="00B050"/>
              </a:solidFill>
              <a:latin typeface="Arial Unicode MS"/>
            </a:endParaRPr>
          </a:p>
        </p:txBody>
      </p:sp>
      <p:sp>
        <p:nvSpPr>
          <p:cNvPr id="23555" name="TextBox 29">
            <a:extLst>
              <a:ext uri="{FF2B5EF4-FFF2-40B4-BE49-F238E27FC236}">
                <a16:creationId xmlns:a16="http://schemas.microsoft.com/office/drawing/2014/main" id="{8DDCC78B-D851-974D-9C5C-388107A2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363" y="857250"/>
            <a:ext cx="4171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2"/>
              </a:buBlip>
              <a:defRPr sz="2400">
                <a:solidFill>
                  <a:srgbClr val="000066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Blip>
                <a:blip r:embed="rId3"/>
              </a:buBlip>
              <a:defRPr sz="2000">
                <a:solidFill>
                  <a:srgbClr val="800080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2pPr>
            <a:lvl3pPr marL="1143000" indent="-22860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4"/>
              </a:buBlip>
              <a:defRPr>
                <a:solidFill>
                  <a:srgbClr val="009900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Footprint: 29 m × 5.5 m × 0.9 m</a:t>
            </a:r>
          </a:p>
        </p:txBody>
      </p:sp>
      <p:grpSp>
        <p:nvGrpSpPr>
          <p:cNvPr id="23556" name="Group 61">
            <a:extLst>
              <a:ext uri="{FF2B5EF4-FFF2-40B4-BE49-F238E27FC236}">
                <a16:creationId xmlns:a16="http://schemas.microsoft.com/office/drawing/2014/main" id="{67210A87-FAA3-4A48-8F24-5EF162AB1514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3529014"/>
            <a:ext cx="11163300" cy="1017587"/>
            <a:chOff x="-1187904" y="4006321"/>
            <a:chExt cx="11163732" cy="1017751"/>
          </a:xfrm>
        </p:grpSpPr>
        <p:pic>
          <p:nvPicPr>
            <p:cNvPr id="23586" name="Picture 3">
              <a:extLst>
                <a:ext uri="{FF2B5EF4-FFF2-40B4-BE49-F238E27FC236}">
                  <a16:creationId xmlns:a16="http://schemas.microsoft.com/office/drawing/2014/main" id="{F43D1E26-CC65-014B-8EB1-28303882DC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87904" y="4044516"/>
              <a:ext cx="11163732" cy="939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87" name="TextBox 14">
              <a:extLst>
                <a:ext uri="{FF2B5EF4-FFF2-40B4-BE49-F238E27FC236}">
                  <a16:creationId xmlns:a16="http://schemas.microsoft.com/office/drawing/2014/main" id="{AED6B426-733B-EE46-B3AE-103FF2AD02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3937" y="4242845"/>
              <a:ext cx="9810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2"/>
                </a:buBlip>
                <a:defRPr sz="2400">
                  <a:solidFill>
                    <a:srgbClr val="000066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Blip>
                  <a:blip r:embed="rId3"/>
                </a:buBlip>
                <a:defRPr sz="2000">
                  <a:solidFill>
                    <a:srgbClr val="80008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4"/>
                </a:buBlip>
                <a:defRPr>
                  <a:solidFill>
                    <a:srgbClr val="00990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Side view</a:t>
              </a:r>
            </a:p>
          </p:txBody>
        </p:sp>
        <p:cxnSp>
          <p:nvCxnSpPr>
            <p:cNvPr id="23588" name="Straight Arrow Connector 26">
              <a:extLst>
                <a:ext uri="{FF2B5EF4-FFF2-40B4-BE49-F238E27FC236}">
                  <a16:creationId xmlns:a16="http://schemas.microsoft.com/office/drawing/2014/main" id="{C8BD6F03-8D86-7C41-BA00-9C40BF1F06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6114" y="4006321"/>
              <a:ext cx="0" cy="265112"/>
            </a:xfrm>
            <a:prstGeom prst="straightConnector1">
              <a:avLst/>
            </a:prstGeom>
            <a:noFill/>
            <a:ln w="12699">
              <a:solidFill>
                <a:schemeClr val="bg1"/>
              </a:solidFill>
              <a:prstDash val="dash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89" name="TextBox 12">
              <a:extLst>
                <a:ext uri="{FF2B5EF4-FFF2-40B4-BE49-F238E27FC236}">
                  <a16:creationId xmlns:a16="http://schemas.microsoft.com/office/drawing/2014/main" id="{00F4A2E6-BF67-5E45-9B1B-9ECFB36596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5399" y="4271433"/>
              <a:ext cx="557649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2"/>
                </a:buBlip>
                <a:defRPr sz="2400">
                  <a:solidFill>
                    <a:srgbClr val="000066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Blip>
                  <a:blip r:embed="rId3"/>
                </a:buBlip>
                <a:defRPr sz="2000">
                  <a:solidFill>
                    <a:srgbClr val="80008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4"/>
                </a:buBlip>
                <a:defRPr>
                  <a:solidFill>
                    <a:srgbClr val="00990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45 cm</a:t>
              </a:r>
            </a:p>
          </p:txBody>
        </p:sp>
        <p:sp>
          <p:nvSpPr>
            <p:cNvPr id="23590" name="TextBox 21">
              <a:extLst>
                <a:ext uri="{FF2B5EF4-FFF2-40B4-BE49-F238E27FC236}">
                  <a16:creationId xmlns:a16="http://schemas.microsoft.com/office/drawing/2014/main" id="{5C950D05-8832-E346-935D-63C4FFEDD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5557" y="4778009"/>
              <a:ext cx="9810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2"/>
                </a:buBlip>
                <a:defRPr sz="2400">
                  <a:solidFill>
                    <a:srgbClr val="000066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Blip>
                  <a:blip r:embed="rId3"/>
                </a:buBlip>
                <a:defRPr sz="2000">
                  <a:solidFill>
                    <a:srgbClr val="80008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4"/>
                </a:buBlip>
                <a:defRPr>
                  <a:solidFill>
                    <a:srgbClr val="00990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Symbol" pitchFamily="2" charset="2"/>
                </a:rPr>
                <a:t>D</a:t>
              </a: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altLang="en-US" sz="1000">
                  <a:solidFill>
                    <a:srgbClr val="000000"/>
                  </a:solidFill>
                  <a:cs typeface="Arial" panose="020B0604020202020204" pitchFamily="34" charset="0"/>
                </a:rPr>
                <a:t> = </a:t>
              </a:r>
              <a:r>
                <a:rPr lang="en-US" altLang="en-US" sz="1000">
                  <a:solidFill>
                    <a:srgbClr val="000000"/>
                  </a:solidFill>
                  <a:latin typeface="Symbol" pitchFamily="2" charset="2"/>
                  <a:cs typeface="Arial" panose="020B0604020202020204" pitchFamily="34" charset="0"/>
                </a:rPr>
                <a:t>l</a:t>
              </a:r>
              <a:r>
                <a:rPr lang="en-US" altLang="en-US" sz="1000" baseline="-2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RF</a:t>
              </a:r>
              <a:r>
                <a:rPr lang="en-US" altLang="en-US" sz="1000">
                  <a:solidFill>
                    <a:srgbClr val="000000"/>
                  </a:solidFill>
                  <a:cs typeface="Arial" panose="020B0604020202020204" pitchFamily="34" charset="0"/>
                </a:rPr>
                <a:t>/2</a:t>
              </a:r>
            </a:p>
          </p:txBody>
        </p:sp>
        <p:cxnSp>
          <p:nvCxnSpPr>
            <p:cNvPr id="23591" name="Straight Arrow Connector 26">
              <a:extLst>
                <a:ext uri="{FF2B5EF4-FFF2-40B4-BE49-F238E27FC236}">
                  <a16:creationId xmlns:a16="http://schemas.microsoft.com/office/drawing/2014/main" id="{7767C884-FAC6-9D4F-8F6D-C4D671C99B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25399" y="4244888"/>
              <a:ext cx="0" cy="265112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prstDash val="sys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2" name="Straight Arrow Connector 26">
              <a:extLst>
                <a:ext uri="{FF2B5EF4-FFF2-40B4-BE49-F238E27FC236}">
                  <a16:creationId xmlns:a16="http://schemas.microsoft.com/office/drawing/2014/main" id="{E2F631BC-16F5-A64A-BA90-DA0134453B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25399" y="4459175"/>
              <a:ext cx="0" cy="265112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prstDash val="sys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93" name="TextBox 12">
              <a:extLst>
                <a:ext uri="{FF2B5EF4-FFF2-40B4-BE49-F238E27FC236}">
                  <a16:creationId xmlns:a16="http://schemas.microsoft.com/office/drawing/2014/main" id="{6CD8AE54-2251-374B-BAC0-89D5E0005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5399" y="4497860"/>
              <a:ext cx="557649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2"/>
                </a:buBlip>
                <a:defRPr sz="2400">
                  <a:solidFill>
                    <a:srgbClr val="000066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Blip>
                  <a:blip r:embed="rId3"/>
                </a:buBlip>
                <a:defRPr sz="2000">
                  <a:solidFill>
                    <a:srgbClr val="80008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4"/>
                </a:buBlip>
                <a:defRPr>
                  <a:solidFill>
                    <a:srgbClr val="00990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45 cm</a:t>
              </a:r>
            </a:p>
          </p:txBody>
        </p:sp>
        <p:cxnSp>
          <p:nvCxnSpPr>
            <p:cNvPr id="23594" name="Straight Arrow Connector 26">
              <a:extLst>
                <a:ext uri="{FF2B5EF4-FFF2-40B4-BE49-F238E27FC236}">
                  <a16:creationId xmlns:a16="http://schemas.microsoft.com/office/drawing/2014/main" id="{E026E979-DB7A-B04F-85A2-E57EC6168E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99433" y="4712244"/>
              <a:ext cx="0" cy="131177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95" name="TextBox 12">
              <a:extLst>
                <a:ext uri="{FF2B5EF4-FFF2-40B4-BE49-F238E27FC236}">
                  <a16:creationId xmlns:a16="http://schemas.microsoft.com/office/drawing/2014/main" id="{A6232D96-CE5B-2048-BD36-5846ED1AD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701" y="4791678"/>
              <a:ext cx="311463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2"/>
                </a:buBlip>
                <a:defRPr sz="2400">
                  <a:solidFill>
                    <a:srgbClr val="000066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Blip>
                  <a:blip r:embed="rId3"/>
                </a:buBlip>
                <a:defRPr sz="2000">
                  <a:solidFill>
                    <a:srgbClr val="80008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4"/>
                </a:buBlip>
                <a:defRPr>
                  <a:solidFill>
                    <a:srgbClr val="00990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IP</a:t>
              </a:r>
            </a:p>
          </p:txBody>
        </p:sp>
      </p:grpSp>
      <p:grpSp>
        <p:nvGrpSpPr>
          <p:cNvPr id="23557" name="Group 60">
            <a:extLst>
              <a:ext uri="{FF2B5EF4-FFF2-40B4-BE49-F238E27FC236}">
                <a16:creationId xmlns:a16="http://schemas.microsoft.com/office/drawing/2014/main" id="{A2EEAC53-77ED-7A4B-B4C2-DCBDAA293EEA}"/>
              </a:ext>
            </a:extLst>
          </p:cNvPr>
          <p:cNvGrpSpPr>
            <a:grpSpLocks/>
          </p:cNvGrpSpPr>
          <p:nvPr/>
        </p:nvGrpSpPr>
        <p:grpSpPr bwMode="auto">
          <a:xfrm>
            <a:off x="307975" y="1246189"/>
            <a:ext cx="11163300" cy="2376487"/>
            <a:chOff x="-1216480" y="1521186"/>
            <a:chExt cx="11163732" cy="2377260"/>
          </a:xfrm>
        </p:grpSpPr>
        <p:pic>
          <p:nvPicPr>
            <p:cNvPr id="23562" name="Picture 2">
              <a:extLst>
                <a:ext uri="{FF2B5EF4-FFF2-40B4-BE49-F238E27FC236}">
                  <a16:creationId xmlns:a16="http://schemas.microsoft.com/office/drawing/2014/main" id="{EC93258A-95EF-514F-A6A0-7C2F4E1C6E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16480" y="1582422"/>
              <a:ext cx="11163732" cy="23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63" name="Group 59">
              <a:extLst>
                <a:ext uri="{FF2B5EF4-FFF2-40B4-BE49-F238E27FC236}">
                  <a16:creationId xmlns:a16="http://schemas.microsoft.com/office/drawing/2014/main" id="{B7A64E99-F106-DC44-BD10-DB9B2E03CD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200" y="1521186"/>
              <a:ext cx="8324850" cy="2376127"/>
              <a:chOff x="330200" y="1521186"/>
              <a:chExt cx="8324850" cy="2376127"/>
            </a:xfrm>
          </p:grpSpPr>
          <p:sp>
            <p:nvSpPr>
              <p:cNvPr id="23564" name="TextBox 14">
                <a:extLst>
                  <a:ext uri="{FF2B5EF4-FFF2-40B4-BE49-F238E27FC236}">
                    <a16:creationId xmlns:a16="http://schemas.microsoft.com/office/drawing/2014/main" id="{EFCD0093-5F62-5446-90DE-6FEA94560D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5386" y="2306865"/>
                <a:ext cx="98107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2"/>
                  </a:buBlip>
                  <a:defRPr sz="2400">
                    <a:solidFill>
                      <a:srgbClr val="000066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3"/>
                  </a:buBlip>
                  <a:defRPr sz="2000">
                    <a:solidFill>
                      <a:srgbClr val="80008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4"/>
                  </a:buBlip>
                  <a:defRPr>
                    <a:solidFill>
                      <a:srgbClr val="00990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Top view</a:t>
                </a:r>
              </a:p>
            </p:txBody>
          </p:sp>
          <p:cxnSp>
            <p:nvCxnSpPr>
              <p:cNvPr id="23565" name="Straight Arrow Connector 18">
                <a:extLst>
                  <a:ext uri="{FF2B5EF4-FFF2-40B4-BE49-F238E27FC236}">
                    <a16:creationId xmlns:a16="http://schemas.microsoft.com/office/drawing/2014/main" id="{EE41D766-F38D-9F48-B06D-B902F019314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81373" y="2708048"/>
                <a:ext cx="7474176" cy="0"/>
              </a:xfrm>
              <a:prstGeom prst="straightConnector1">
                <a:avLst/>
              </a:prstGeom>
              <a:noFill/>
              <a:ln w="12699">
                <a:solidFill>
                  <a:schemeClr val="tx1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66" name="Straight Arrow Connector 15">
                <a:extLst>
                  <a:ext uri="{FF2B5EF4-FFF2-40B4-BE49-F238E27FC236}">
                    <a16:creationId xmlns:a16="http://schemas.microsoft.com/office/drawing/2014/main" id="{F2123BEE-2F1A-CC4B-9437-57E173B8549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001509" y="1960562"/>
                <a:ext cx="0" cy="1492705"/>
              </a:xfrm>
              <a:prstGeom prst="straightConnector1">
                <a:avLst/>
              </a:prstGeom>
              <a:noFill/>
              <a:ln w="12699">
                <a:solidFill>
                  <a:schemeClr val="tx1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567" name="TextBox 12">
                <a:extLst>
                  <a:ext uri="{FF2B5EF4-FFF2-40B4-BE49-F238E27FC236}">
                    <a16:creationId xmlns:a16="http://schemas.microsoft.com/office/drawing/2014/main" id="{22D97060-AE5B-6545-BCEA-D0007812AC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7248" y="2702580"/>
                <a:ext cx="49530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2"/>
                  </a:buBlip>
                  <a:defRPr sz="2400">
                    <a:solidFill>
                      <a:srgbClr val="000066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3"/>
                  </a:buBlip>
                  <a:defRPr sz="2000">
                    <a:solidFill>
                      <a:srgbClr val="80008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4"/>
                  </a:buBlip>
                  <a:defRPr>
                    <a:solidFill>
                      <a:srgbClr val="00990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</a:rPr>
                  <a:t>29 m</a:t>
                </a:r>
              </a:p>
            </p:txBody>
          </p:sp>
          <p:sp>
            <p:nvSpPr>
              <p:cNvPr id="23568" name="TextBox 12">
                <a:extLst>
                  <a:ext uri="{FF2B5EF4-FFF2-40B4-BE49-F238E27FC236}">
                    <a16:creationId xmlns:a16="http://schemas.microsoft.com/office/drawing/2014/main" id="{593E7517-6132-BE46-9EF8-BD22D3E56A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5140" y="2300688"/>
                <a:ext cx="55267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2"/>
                  </a:buBlip>
                  <a:defRPr sz="2400">
                    <a:solidFill>
                      <a:srgbClr val="000066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3"/>
                  </a:buBlip>
                  <a:defRPr sz="2000">
                    <a:solidFill>
                      <a:srgbClr val="80008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4"/>
                  </a:buBlip>
                  <a:defRPr>
                    <a:solidFill>
                      <a:srgbClr val="00990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</a:rPr>
                  <a:t>5.5 m</a:t>
                </a:r>
              </a:p>
            </p:txBody>
          </p:sp>
          <p:cxnSp>
            <p:nvCxnSpPr>
              <p:cNvPr id="23569" name="Straight Arrow Connector 18">
                <a:extLst>
                  <a:ext uri="{FF2B5EF4-FFF2-40B4-BE49-F238E27FC236}">
                    <a16:creationId xmlns:a16="http://schemas.microsoft.com/office/drawing/2014/main" id="{3CB0D0BF-67C6-894B-8D4D-B7235C18430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30200" y="3865563"/>
                <a:ext cx="2557463" cy="17462"/>
              </a:xfrm>
              <a:prstGeom prst="straightConnector1">
                <a:avLst/>
              </a:prstGeom>
              <a:noFill/>
              <a:ln w="12699">
                <a:solidFill>
                  <a:schemeClr val="bg1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570" name="TextBox 12">
                <a:extLst>
                  <a:ext uri="{FF2B5EF4-FFF2-40B4-BE49-F238E27FC236}">
                    <a16:creationId xmlns:a16="http://schemas.microsoft.com/office/drawing/2014/main" id="{C3AC8063-EA03-0A44-9816-218178351A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6153" y="3526065"/>
                <a:ext cx="52807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2"/>
                  </a:buBlip>
                  <a:defRPr sz="2400">
                    <a:solidFill>
                      <a:srgbClr val="000066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3"/>
                  </a:buBlip>
                  <a:defRPr sz="2000">
                    <a:solidFill>
                      <a:srgbClr val="80008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4"/>
                  </a:buBlip>
                  <a:defRPr>
                    <a:solidFill>
                      <a:srgbClr val="00990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</a:rPr>
                  <a:t>10 m</a:t>
                </a:r>
              </a:p>
            </p:txBody>
          </p:sp>
          <p:cxnSp>
            <p:nvCxnSpPr>
              <p:cNvPr id="23571" name="Straight Arrow Connector 18">
                <a:extLst>
                  <a:ext uri="{FF2B5EF4-FFF2-40B4-BE49-F238E27FC236}">
                    <a16:creationId xmlns:a16="http://schemas.microsoft.com/office/drawing/2014/main" id="{B33FEFA6-837C-1C4D-9693-3AF81B8357C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887663" y="3884613"/>
                <a:ext cx="3246437" cy="12700"/>
              </a:xfrm>
              <a:prstGeom prst="straightConnector1">
                <a:avLst/>
              </a:prstGeom>
              <a:noFill/>
              <a:ln w="12699">
                <a:solidFill>
                  <a:schemeClr val="bg1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572" name="TextBox 12">
                <a:extLst>
                  <a:ext uri="{FF2B5EF4-FFF2-40B4-BE49-F238E27FC236}">
                    <a16:creationId xmlns:a16="http://schemas.microsoft.com/office/drawing/2014/main" id="{89B76D9F-D7DC-7247-AA05-F34BC774E4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03738" y="3542187"/>
                <a:ext cx="53770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2"/>
                  </a:buBlip>
                  <a:defRPr sz="2400">
                    <a:solidFill>
                      <a:srgbClr val="000066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3"/>
                  </a:buBlip>
                  <a:defRPr sz="2000">
                    <a:solidFill>
                      <a:srgbClr val="80008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4"/>
                  </a:buBlip>
                  <a:defRPr>
                    <a:solidFill>
                      <a:srgbClr val="00990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</a:rPr>
                  <a:t>10 m</a:t>
                </a:r>
              </a:p>
            </p:txBody>
          </p:sp>
          <p:sp>
            <p:nvSpPr>
              <p:cNvPr id="23573" name="TextBox 13">
                <a:extLst>
                  <a:ext uri="{FF2B5EF4-FFF2-40B4-BE49-F238E27FC236}">
                    <a16:creationId xmlns:a16="http://schemas.microsoft.com/office/drawing/2014/main" id="{8F4980A2-FCD9-4842-B11B-A484E1542B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8337" y="3144946"/>
                <a:ext cx="1085850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2"/>
                  </a:buBlip>
                  <a:defRPr sz="2400">
                    <a:solidFill>
                      <a:srgbClr val="000066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3"/>
                  </a:buBlip>
                  <a:defRPr sz="2000">
                    <a:solidFill>
                      <a:srgbClr val="80008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4"/>
                  </a:buBlip>
                  <a:defRPr>
                    <a:solidFill>
                      <a:srgbClr val="00990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Symbol" pitchFamily="2" charset="2"/>
                  </a:rPr>
                  <a:t>D</a:t>
                </a:r>
                <a:r>
                  <a:rPr lang="en-US" altLang="en-US" sz="1000">
                    <a:solidFill>
                      <a:srgbClr val="000000"/>
                    </a:solidFill>
                  </a:rPr>
                  <a:t>E = 82.2 MeV</a:t>
                </a:r>
              </a:p>
            </p:txBody>
          </p:sp>
          <p:sp>
            <p:nvSpPr>
              <p:cNvPr id="23574" name="TextBox 12">
                <a:extLst>
                  <a:ext uri="{FF2B5EF4-FFF2-40B4-BE49-F238E27FC236}">
                    <a16:creationId xmlns:a16="http://schemas.microsoft.com/office/drawing/2014/main" id="{42D6AB36-FFFD-F444-B133-9907034259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4211" y="1521186"/>
                <a:ext cx="582613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2"/>
                  </a:buBlip>
                  <a:defRPr sz="2400">
                    <a:solidFill>
                      <a:srgbClr val="000066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3"/>
                  </a:buBlip>
                  <a:defRPr sz="2000">
                    <a:solidFill>
                      <a:srgbClr val="80008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4"/>
                  </a:buBlip>
                  <a:defRPr>
                    <a:solidFill>
                      <a:srgbClr val="00990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</a:rPr>
                  <a:t>7 MeV</a:t>
                </a:r>
              </a:p>
            </p:txBody>
          </p:sp>
          <p:sp>
            <p:nvSpPr>
              <p:cNvPr id="23575" name="TextBox 12">
                <a:extLst>
                  <a:ext uri="{FF2B5EF4-FFF2-40B4-BE49-F238E27FC236}">
                    <a16:creationId xmlns:a16="http://schemas.microsoft.com/office/drawing/2014/main" id="{A2F2F783-B785-2642-8CB2-C94ED58E0E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8877" y="3643313"/>
                <a:ext cx="582612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2"/>
                  </a:buBlip>
                  <a:defRPr sz="2400">
                    <a:solidFill>
                      <a:srgbClr val="000066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3"/>
                  </a:buBlip>
                  <a:defRPr sz="2000">
                    <a:solidFill>
                      <a:srgbClr val="80008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4"/>
                  </a:buBlip>
                  <a:defRPr>
                    <a:solidFill>
                      <a:srgbClr val="00990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</a:rPr>
                  <a:t>7 MeV</a:t>
                </a:r>
              </a:p>
            </p:txBody>
          </p:sp>
          <p:cxnSp>
            <p:nvCxnSpPr>
              <p:cNvPr id="23576" name="Straight Arrow Connector 8">
                <a:extLst>
                  <a:ext uri="{FF2B5EF4-FFF2-40B4-BE49-F238E27FC236}">
                    <a16:creationId xmlns:a16="http://schemas.microsoft.com/office/drawing/2014/main" id="{8D577621-604F-724C-AFEE-59258036294B}"/>
                  </a:ext>
                </a:extLst>
              </p:cNvPr>
              <p:cNvCxnSpPr>
                <a:cxnSpLocks noChangeShapeType="1"/>
                <a:endCxn id="23575" idx="3"/>
              </p:cNvCxnSpPr>
              <p:nvPr/>
            </p:nvCxnSpPr>
            <p:spPr bwMode="auto">
              <a:xfrm flipH="1">
                <a:off x="3011489" y="3444656"/>
                <a:ext cx="554273" cy="321689"/>
              </a:xfrm>
              <a:prstGeom prst="straightConnector1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77" name="Straight Arrow Connector 18">
                <a:extLst>
                  <a:ext uri="{FF2B5EF4-FFF2-40B4-BE49-F238E27FC236}">
                    <a16:creationId xmlns:a16="http://schemas.microsoft.com/office/drawing/2014/main" id="{FF04DB16-01DD-074F-AAF6-1320B1AACAC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29338" y="3889375"/>
                <a:ext cx="2525712" cy="0"/>
              </a:xfrm>
              <a:prstGeom prst="straightConnector1">
                <a:avLst/>
              </a:prstGeom>
              <a:noFill/>
              <a:ln w="12699">
                <a:solidFill>
                  <a:schemeClr val="bg1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578" name="TextBox 12">
                <a:extLst>
                  <a:ext uri="{FF2B5EF4-FFF2-40B4-BE49-F238E27FC236}">
                    <a16:creationId xmlns:a16="http://schemas.microsoft.com/office/drawing/2014/main" id="{57BECFA3-999B-8249-8329-F2C8BD943D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52017" y="3552983"/>
                <a:ext cx="45878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2"/>
                  </a:buBlip>
                  <a:defRPr sz="2400">
                    <a:solidFill>
                      <a:srgbClr val="000066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3"/>
                  </a:buBlip>
                  <a:defRPr sz="2000">
                    <a:solidFill>
                      <a:srgbClr val="80008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4"/>
                  </a:buBlip>
                  <a:defRPr>
                    <a:solidFill>
                      <a:srgbClr val="00990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</a:rPr>
                  <a:t>9 m</a:t>
                </a:r>
              </a:p>
            </p:txBody>
          </p:sp>
          <p:cxnSp>
            <p:nvCxnSpPr>
              <p:cNvPr id="23579" name="Straight Arrow Connector 18">
                <a:extLst>
                  <a:ext uri="{FF2B5EF4-FFF2-40B4-BE49-F238E27FC236}">
                    <a16:creationId xmlns:a16="http://schemas.microsoft.com/office/drawing/2014/main" id="{B81E218B-4544-0740-97D1-DD5B3B3DEF8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24893" y="3526065"/>
                <a:ext cx="2694216" cy="0"/>
              </a:xfrm>
              <a:prstGeom prst="straightConnector1">
                <a:avLst/>
              </a:prstGeom>
              <a:noFill/>
              <a:ln w="12699">
                <a:solidFill>
                  <a:schemeClr val="tx1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80" name="Straight Arrow Connector 18">
                <a:extLst>
                  <a:ext uri="{FF2B5EF4-FFF2-40B4-BE49-F238E27FC236}">
                    <a16:creationId xmlns:a16="http://schemas.microsoft.com/office/drawing/2014/main" id="{24F64AA1-2170-0F4E-9F4E-23433562A2C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59279" y="3529920"/>
                <a:ext cx="2465614" cy="0"/>
              </a:xfrm>
              <a:prstGeom prst="straightConnector1">
                <a:avLst/>
              </a:prstGeom>
              <a:noFill/>
              <a:ln w="12699">
                <a:solidFill>
                  <a:schemeClr val="tx1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81" name="Straight Arrow Connector 18">
                <a:extLst>
                  <a:ext uri="{FF2B5EF4-FFF2-40B4-BE49-F238E27FC236}">
                    <a16:creationId xmlns:a16="http://schemas.microsoft.com/office/drawing/2014/main" id="{8AE66BD4-1E1B-3C48-BF6B-A8133FBADA2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01757" y="3526065"/>
                <a:ext cx="2278857" cy="11201"/>
              </a:xfrm>
              <a:prstGeom prst="straightConnector1">
                <a:avLst/>
              </a:prstGeom>
              <a:noFill/>
              <a:ln w="12699">
                <a:solidFill>
                  <a:schemeClr val="tx1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82" name="Straight Arrow Connector 8">
                <a:extLst>
                  <a:ext uri="{FF2B5EF4-FFF2-40B4-BE49-F238E27FC236}">
                    <a16:creationId xmlns:a16="http://schemas.microsoft.com/office/drawing/2014/main" id="{CC2F9DBE-B66C-5F44-8E48-92C791208CCD}"/>
                  </a:ext>
                </a:extLst>
              </p:cNvPr>
              <p:cNvCxnSpPr>
                <a:cxnSpLocks noChangeShapeType="1"/>
                <a:endCxn id="23574" idx="3"/>
              </p:cNvCxnSpPr>
              <p:nvPr/>
            </p:nvCxnSpPr>
            <p:spPr bwMode="auto">
              <a:xfrm flipH="1" flipV="1">
                <a:off x="3066824" y="1644217"/>
                <a:ext cx="540457" cy="341473"/>
              </a:xfrm>
              <a:prstGeom prst="straightConnector1">
                <a:avLst/>
              </a:prstGeom>
              <a:noFill/>
              <a:ln w="12699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583" name="TextBox 12">
                <a:extLst>
                  <a:ext uri="{FF2B5EF4-FFF2-40B4-BE49-F238E27FC236}">
                    <a16:creationId xmlns:a16="http://schemas.microsoft.com/office/drawing/2014/main" id="{18C65199-4E7E-2C4F-8B0F-5368ACF598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4674" y="1833060"/>
                <a:ext cx="747712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2"/>
                  </a:buBlip>
                  <a:defRPr sz="2400">
                    <a:solidFill>
                      <a:srgbClr val="000066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3"/>
                  </a:buBlip>
                  <a:defRPr sz="2000">
                    <a:solidFill>
                      <a:srgbClr val="80008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4"/>
                  </a:buBlip>
                  <a:defRPr>
                    <a:solidFill>
                      <a:srgbClr val="00990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</a:rPr>
                  <a:t>2 : 4 : 6</a:t>
                </a:r>
              </a:p>
            </p:txBody>
          </p:sp>
          <p:sp>
            <p:nvSpPr>
              <p:cNvPr id="23584" name="TextBox 12">
                <a:extLst>
                  <a:ext uri="{FF2B5EF4-FFF2-40B4-BE49-F238E27FC236}">
                    <a16:creationId xmlns:a16="http://schemas.microsoft.com/office/drawing/2014/main" id="{88111B56-082F-4D42-8538-D3EB1D0C18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54383" y="1878191"/>
                <a:ext cx="652462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2"/>
                  </a:buBlip>
                  <a:defRPr sz="2400">
                    <a:solidFill>
                      <a:srgbClr val="000066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3"/>
                  </a:buBlip>
                  <a:defRPr sz="2000">
                    <a:solidFill>
                      <a:srgbClr val="80008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4"/>
                  </a:buBlip>
                  <a:defRPr>
                    <a:solidFill>
                      <a:srgbClr val="00990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</a:rPr>
                  <a:t>1 : 3 : 5</a:t>
                </a:r>
              </a:p>
            </p:txBody>
          </p:sp>
          <p:sp>
            <p:nvSpPr>
              <p:cNvPr id="23585" name="TextBox 13">
                <a:extLst>
                  <a:ext uri="{FF2B5EF4-FFF2-40B4-BE49-F238E27FC236}">
                    <a16:creationId xmlns:a16="http://schemas.microsoft.com/office/drawing/2014/main" id="{15E9F8C5-5FCB-5F4E-9E66-373E54FEA4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0712" y="2032655"/>
                <a:ext cx="1085850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2"/>
                  </a:buBlip>
                  <a:defRPr sz="2400">
                    <a:solidFill>
                      <a:srgbClr val="000066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3"/>
                  </a:buBlip>
                  <a:defRPr sz="2000">
                    <a:solidFill>
                      <a:srgbClr val="80008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4"/>
                  </a:buBlip>
                  <a:defRPr>
                    <a:solidFill>
                      <a:srgbClr val="00990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Symbol" pitchFamily="2" charset="2"/>
                  </a:rPr>
                  <a:t>D</a:t>
                </a:r>
                <a:r>
                  <a:rPr lang="en-US" altLang="en-US" sz="1000">
                    <a:solidFill>
                      <a:srgbClr val="000000"/>
                    </a:solidFill>
                  </a:rPr>
                  <a:t>E = 82.2 MeV</a:t>
                </a:r>
              </a:p>
            </p:txBody>
          </p:sp>
        </p:grp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6FF61076-89AF-FB44-B4F8-E6F3BD8FD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464" y="1341439"/>
            <a:ext cx="90487" cy="98425"/>
          </a:xfrm>
          <a:prstGeom prst="ellipse">
            <a:avLst/>
          </a:prstGeom>
          <a:solidFill>
            <a:srgbClr val="FF0000"/>
          </a:solidFill>
          <a:ln w="12699" algn="ctr">
            <a:solidFill>
              <a:srgbClr val="FF0000"/>
            </a:solidFill>
            <a:round/>
            <a:headEnd/>
            <a:tailEnd/>
          </a:ln>
        </p:spPr>
        <p:txBody>
          <a:bodyPr lIns="90488" tIns="44450" rIns="90488" bIns="44450" anchor="ctr"/>
          <a:lstStyle>
            <a:lvl1pPr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2"/>
              </a:buBlip>
              <a:defRPr sz="2400">
                <a:solidFill>
                  <a:srgbClr val="000066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Blip>
                <a:blip r:embed="rId3"/>
              </a:buBlip>
              <a:defRPr sz="2000">
                <a:solidFill>
                  <a:srgbClr val="800080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2pPr>
            <a:lvl3pPr marL="1143000" indent="-22860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4"/>
              </a:buBlip>
              <a:defRPr>
                <a:solidFill>
                  <a:srgbClr val="009900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en-US" sz="1000">
              <a:solidFill>
                <a:srgbClr val="000000"/>
              </a:solidFill>
            </a:endParaRPr>
          </a:p>
        </p:txBody>
      </p:sp>
      <p:grpSp>
        <p:nvGrpSpPr>
          <p:cNvPr id="23559" name="Group 2">
            <a:extLst>
              <a:ext uri="{FF2B5EF4-FFF2-40B4-BE49-F238E27FC236}">
                <a16:creationId xmlns:a16="http://schemas.microsoft.com/office/drawing/2014/main" id="{90230C72-3C00-2A41-8DAC-6DB2DCA8E405}"/>
              </a:ext>
            </a:extLst>
          </p:cNvPr>
          <p:cNvGrpSpPr>
            <a:grpSpLocks/>
          </p:cNvGrpSpPr>
          <p:nvPr/>
        </p:nvGrpSpPr>
        <p:grpSpPr bwMode="auto">
          <a:xfrm>
            <a:off x="4891088" y="4457700"/>
            <a:ext cx="2811462" cy="1778000"/>
            <a:chOff x="3367517" y="4458439"/>
            <a:chExt cx="2810596" cy="1778000"/>
          </a:xfrm>
        </p:grpSpPr>
        <p:pic>
          <p:nvPicPr>
            <p:cNvPr id="23560" name="Google Shape;59;p13">
              <a:extLst>
                <a:ext uri="{FF2B5EF4-FFF2-40B4-BE49-F238E27FC236}">
                  <a16:creationId xmlns:a16="http://schemas.microsoft.com/office/drawing/2014/main" id="{57FE931C-DC4D-644B-BB8E-01FD8AD0F218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517" y="4458439"/>
              <a:ext cx="2810596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1" name="TextBox 1">
              <a:extLst>
                <a:ext uri="{FF2B5EF4-FFF2-40B4-BE49-F238E27FC236}">
                  <a16:creationId xmlns:a16="http://schemas.microsoft.com/office/drawing/2014/main" id="{FFB8D32F-0EFD-5B45-BC55-CEFACD207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8500" y="4504450"/>
              <a:ext cx="498144" cy="160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2"/>
                </a:buBlip>
                <a:defRPr sz="2400">
                  <a:solidFill>
                    <a:srgbClr val="000066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Blip>
                  <a:blip r:embed="rId3"/>
                </a:buBlip>
                <a:defRPr sz="2000">
                  <a:solidFill>
                    <a:srgbClr val="80008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4"/>
                </a:buBlip>
                <a:defRPr>
                  <a:solidFill>
                    <a:srgbClr val="00990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lnSpc>
                  <a:spcPts val="400"/>
                </a:lnSpc>
                <a:spcBef>
                  <a:spcPct val="0"/>
                </a:spcBef>
                <a:spcAft>
                  <a:spcPct val="0"/>
                </a:spcAft>
                <a:buSz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Value</a:t>
              </a:r>
            </a:p>
          </p:txBody>
        </p: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5C6CBE9-E742-A84D-A9B1-7DD9DEBEFBE4}"/>
              </a:ext>
            </a:extLst>
          </p:cNvPr>
          <p:cNvSpPr txBox="1">
            <a:spLocks noChangeArrowheads="1"/>
          </p:cNvSpPr>
          <p:nvPr/>
        </p:nvSpPr>
        <p:spPr>
          <a:xfrm>
            <a:off x="1874839" y="147639"/>
            <a:ext cx="7921625" cy="6889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  <a:ea typeface="MS PGothic" pitchFamily="34" charset="-128"/>
                <a:cs typeface="MS PGothic" charset="0"/>
              </a:defRPr>
            </a:lvl5pPr>
            <a:lvl6pPr marL="4572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6pPr>
            <a:lvl7pPr marL="9144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7pPr>
            <a:lvl8pPr marL="13716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8pPr>
            <a:lvl9pPr marL="18288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79F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r>
              <a:rPr lang="en-GB" altLang="en-US" sz="3200" b="0" ker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PERLE </a:t>
            </a:r>
            <a:r>
              <a:rPr lang="en-US" altLang="en-US" sz="3200" b="0" ker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(500 MeV)</a:t>
            </a:r>
            <a:r>
              <a:rPr lang="en-GB" altLang="en-US" sz="3200" b="0" ker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0" kern="0">
                <a:solidFill>
                  <a:srgbClr val="00B050"/>
                </a:solidFill>
                <a:latin typeface="Symbol" panose="05050102010706020507" pitchFamily="18" charset="2"/>
              </a:rPr>
              <a:t>-</a:t>
            </a:r>
            <a:r>
              <a:rPr lang="en-GB" altLang="en-US" sz="3200" b="0" kern="0">
                <a:solidFill>
                  <a:srgbClr val="00B050"/>
                </a:solidFill>
                <a:latin typeface="Arial Unicode MS"/>
              </a:rPr>
              <a:t> Baseline Layout</a:t>
            </a:r>
            <a:endParaRPr lang="en-GB" altLang="en-US" sz="3200" b="0" kern="0" dirty="0">
              <a:solidFill>
                <a:srgbClr val="00B050"/>
              </a:solidFill>
              <a:latin typeface="Arial Unicode MS"/>
            </a:endParaRPr>
          </a:p>
        </p:txBody>
      </p:sp>
      <p:sp>
        <p:nvSpPr>
          <p:cNvPr id="24579" name="TextBox 29">
            <a:extLst>
              <a:ext uri="{FF2B5EF4-FFF2-40B4-BE49-F238E27FC236}">
                <a16:creationId xmlns:a16="http://schemas.microsoft.com/office/drawing/2014/main" id="{F0091EBE-25B7-2A4C-87A0-C9759CF1E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363" y="857250"/>
            <a:ext cx="4171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2"/>
              </a:buBlip>
              <a:defRPr sz="2400">
                <a:solidFill>
                  <a:srgbClr val="000066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Blip>
                <a:blip r:embed="rId3"/>
              </a:buBlip>
              <a:defRPr sz="2000">
                <a:solidFill>
                  <a:srgbClr val="800080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2pPr>
            <a:lvl3pPr marL="1143000" indent="-22860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4"/>
              </a:buBlip>
              <a:defRPr>
                <a:solidFill>
                  <a:srgbClr val="009900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Footprint: 29 m × 5.5 m × 0.9 m</a:t>
            </a:r>
          </a:p>
        </p:txBody>
      </p:sp>
      <p:grpSp>
        <p:nvGrpSpPr>
          <p:cNvPr id="24580" name="Group 61">
            <a:extLst>
              <a:ext uri="{FF2B5EF4-FFF2-40B4-BE49-F238E27FC236}">
                <a16:creationId xmlns:a16="http://schemas.microsoft.com/office/drawing/2014/main" id="{AEBA6CB4-5C58-2545-A534-FE8A1F0714F1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3529014"/>
            <a:ext cx="11163300" cy="1017587"/>
            <a:chOff x="-1187904" y="4006321"/>
            <a:chExt cx="11163732" cy="1017751"/>
          </a:xfrm>
        </p:grpSpPr>
        <p:pic>
          <p:nvPicPr>
            <p:cNvPr id="24613" name="Picture 3">
              <a:extLst>
                <a:ext uri="{FF2B5EF4-FFF2-40B4-BE49-F238E27FC236}">
                  <a16:creationId xmlns:a16="http://schemas.microsoft.com/office/drawing/2014/main" id="{9BF8FC81-BFE4-7146-B6CC-1813EA31D0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87904" y="4044516"/>
              <a:ext cx="11163732" cy="939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14" name="TextBox 14">
              <a:extLst>
                <a:ext uri="{FF2B5EF4-FFF2-40B4-BE49-F238E27FC236}">
                  <a16:creationId xmlns:a16="http://schemas.microsoft.com/office/drawing/2014/main" id="{76574622-D497-4547-83B9-E8CA98D1CA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3937" y="4242845"/>
              <a:ext cx="9810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2"/>
                </a:buBlip>
                <a:defRPr sz="2400">
                  <a:solidFill>
                    <a:srgbClr val="000066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Blip>
                  <a:blip r:embed="rId3"/>
                </a:buBlip>
                <a:defRPr sz="2000">
                  <a:solidFill>
                    <a:srgbClr val="80008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4"/>
                </a:buBlip>
                <a:defRPr>
                  <a:solidFill>
                    <a:srgbClr val="00990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Side view</a:t>
              </a:r>
            </a:p>
          </p:txBody>
        </p:sp>
        <p:cxnSp>
          <p:nvCxnSpPr>
            <p:cNvPr id="24615" name="Straight Arrow Connector 26">
              <a:extLst>
                <a:ext uri="{FF2B5EF4-FFF2-40B4-BE49-F238E27FC236}">
                  <a16:creationId xmlns:a16="http://schemas.microsoft.com/office/drawing/2014/main" id="{1815A592-555E-B64E-93E0-ED099C09F1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6114" y="4006321"/>
              <a:ext cx="0" cy="265112"/>
            </a:xfrm>
            <a:prstGeom prst="straightConnector1">
              <a:avLst/>
            </a:prstGeom>
            <a:noFill/>
            <a:ln w="12699">
              <a:solidFill>
                <a:schemeClr val="bg1"/>
              </a:solidFill>
              <a:prstDash val="dash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16" name="TextBox 12">
              <a:extLst>
                <a:ext uri="{FF2B5EF4-FFF2-40B4-BE49-F238E27FC236}">
                  <a16:creationId xmlns:a16="http://schemas.microsoft.com/office/drawing/2014/main" id="{078524B7-22C8-6B43-9175-7A0045130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5399" y="4271433"/>
              <a:ext cx="557649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2"/>
                </a:buBlip>
                <a:defRPr sz="2400">
                  <a:solidFill>
                    <a:srgbClr val="000066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Blip>
                  <a:blip r:embed="rId3"/>
                </a:buBlip>
                <a:defRPr sz="2000">
                  <a:solidFill>
                    <a:srgbClr val="80008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4"/>
                </a:buBlip>
                <a:defRPr>
                  <a:solidFill>
                    <a:srgbClr val="00990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45 cm</a:t>
              </a:r>
            </a:p>
          </p:txBody>
        </p:sp>
        <p:sp>
          <p:nvSpPr>
            <p:cNvPr id="24617" name="TextBox 21">
              <a:extLst>
                <a:ext uri="{FF2B5EF4-FFF2-40B4-BE49-F238E27FC236}">
                  <a16:creationId xmlns:a16="http://schemas.microsoft.com/office/drawing/2014/main" id="{4FEB6B52-7350-434C-A8CE-1CFD411531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5557" y="4778009"/>
              <a:ext cx="9810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2"/>
                </a:buBlip>
                <a:defRPr sz="2400">
                  <a:solidFill>
                    <a:srgbClr val="000066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Blip>
                  <a:blip r:embed="rId3"/>
                </a:buBlip>
                <a:defRPr sz="2000">
                  <a:solidFill>
                    <a:srgbClr val="80008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4"/>
                </a:buBlip>
                <a:defRPr>
                  <a:solidFill>
                    <a:srgbClr val="00990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Symbol" pitchFamily="2" charset="2"/>
                </a:rPr>
                <a:t>D</a:t>
              </a: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altLang="en-US" sz="1000">
                  <a:solidFill>
                    <a:srgbClr val="000000"/>
                  </a:solidFill>
                  <a:cs typeface="Arial" panose="020B0604020202020204" pitchFamily="34" charset="0"/>
                </a:rPr>
                <a:t> = </a:t>
              </a:r>
              <a:r>
                <a:rPr lang="en-US" altLang="en-US" sz="1000">
                  <a:solidFill>
                    <a:srgbClr val="000000"/>
                  </a:solidFill>
                  <a:latin typeface="Symbol" pitchFamily="2" charset="2"/>
                  <a:cs typeface="Arial" panose="020B0604020202020204" pitchFamily="34" charset="0"/>
                </a:rPr>
                <a:t>l</a:t>
              </a:r>
              <a:r>
                <a:rPr lang="en-US" altLang="en-US" sz="1000" baseline="-2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RF</a:t>
              </a:r>
              <a:r>
                <a:rPr lang="en-US" altLang="en-US" sz="1000">
                  <a:solidFill>
                    <a:srgbClr val="000000"/>
                  </a:solidFill>
                  <a:cs typeface="Arial" panose="020B0604020202020204" pitchFamily="34" charset="0"/>
                </a:rPr>
                <a:t>/2</a:t>
              </a:r>
            </a:p>
          </p:txBody>
        </p:sp>
        <p:cxnSp>
          <p:nvCxnSpPr>
            <p:cNvPr id="24618" name="Straight Arrow Connector 26">
              <a:extLst>
                <a:ext uri="{FF2B5EF4-FFF2-40B4-BE49-F238E27FC236}">
                  <a16:creationId xmlns:a16="http://schemas.microsoft.com/office/drawing/2014/main" id="{D589DA5F-ED22-D94C-B68B-C207ED04B6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25399" y="4244888"/>
              <a:ext cx="0" cy="265112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prstDash val="sys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19" name="Straight Arrow Connector 26">
              <a:extLst>
                <a:ext uri="{FF2B5EF4-FFF2-40B4-BE49-F238E27FC236}">
                  <a16:creationId xmlns:a16="http://schemas.microsoft.com/office/drawing/2014/main" id="{55A3621A-FDE0-7F4F-B51A-4685917AB9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25399" y="4459175"/>
              <a:ext cx="0" cy="265112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prstDash val="sys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20" name="TextBox 12">
              <a:extLst>
                <a:ext uri="{FF2B5EF4-FFF2-40B4-BE49-F238E27FC236}">
                  <a16:creationId xmlns:a16="http://schemas.microsoft.com/office/drawing/2014/main" id="{D5CF6506-29DB-F94B-9C4F-FDA164363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5399" y="4497860"/>
              <a:ext cx="557649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2"/>
                </a:buBlip>
                <a:defRPr sz="2400">
                  <a:solidFill>
                    <a:srgbClr val="000066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Blip>
                  <a:blip r:embed="rId3"/>
                </a:buBlip>
                <a:defRPr sz="2000">
                  <a:solidFill>
                    <a:srgbClr val="80008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4"/>
                </a:buBlip>
                <a:defRPr>
                  <a:solidFill>
                    <a:srgbClr val="00990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45 cm</a:t>
              </a:r>
            </a:p>
          </p:txBody>
        </p:sp>
        <p:cxnSp>
          <p:nvCxnSpPr>
            <p:cNvPr id="24621" name="Straight Arrow Connector 26">
              <a:extLst>
                <a:ext uri="{FF2B5EF4-FFF2-40B4-BE49-F238E27FC236}">
                  <a16:creationId xmlns:a16="http://schemas.microsoft.com/office/drawing/2014/main" id="{F220030A-D09E-7249-8BBA-205C57CD1D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99433" y="4712244"/>
              <a:ext cx="0" cy="131177"/>
            </a:xfrm>
            <a:prstGeom prst="straightConnector1">
              <a:avLst/>
            </a:prstGeom>
            <a:noFill/>
            <a:ln w="12699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22" name="TextBox 12">
              <a:extLst>
                <a:ext uri="{FF2B5EF4-FFF2-40B4-BE49-F238E27FC236}">
                  <a16:creationId xmlns:a16="http://schemas.microsoft.com/office/drawing/2014/main" id="{CB328DB2-C278-9941-B17C-B3454A43C5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701" y="4791678"/>
              <a:ext cx="311463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2"/>
                </a:buBlip>
                <a:defRPr sz="2400">
                  <a:solidFill>
                    <a:srgbClr val="000066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Blip>
                  <a:blip r:embed="rId3"/>
                </a:buBlip>
                <a:defRPr sz="2000">
                  <a:solidFill>
                    <a:srgbClr val="80008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4"/>
                </a:buBlip>
                <a:defRPr>
                  <a:solidFill>
                    <a:srgbClr val="00990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IP</a:t>
              </a:r>
            </a:p>
          </p:txBody>
        </p:sp>
      </p:grpSp>
      <p:grpSp>
        <p:nvGrpSpPr>
          <p:cNvPr id="24581" name="Group 60">
            <a:extLst>
              <a:ext uri="{FF2B5EF4-FFF2-40B4-BE49-F238E27FC236}">
                <a16:creationId xmlns:a16="http://schemas.microsoft.com/office/drawing/2014/main" id="{F731AF12-84A1-A145-A47B-97409840E109}"/>
              </a:ext>
            </a:extLst>
          </p:cNvPr>
          <p:cNvGrpSpPr>
            <a:grpSpLocks/>
          </p:cNvGrpSpPr>
          <p:nvPr/>
        </p:nvGrpSpPr>
        <p:grpSpPr bwMode="auto">
          <a:xfrm>
            <a:off x="307975" y="1246189"/>
            <a:ext cx="11163300" cy="2376487"/>
            <a:chOff x="-1216480" y="1521186"/>
            <a:chExt cx="11163732" cy="2377260"/>
          </a:xfrm>
        </p:grpSpPr>
        <p:pic>
          <p:nvPicPr>
            <p:cNvPr id="24589" name="Picture 2">
              <a:extLst>
                <a:ext uri="{FF2B5EF4-FFF2-40B4-BE49-F238E27FC236}">
                  <a16:creationId xmlns:a16="http://schemas.microsoft.com/office/drawing/2014/main" id="{6747B60A-DA85-9F4E-92B1-13F13F1689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16480" y="1582422"/>
              <a:ext cx="11163732" cy="23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590" name="Group 59">
              <a:extLst>
                <a:ext uri="{FF2B5EF4-FFF2-40B4-BE49-F238E27FC236}">
                  <a16:creationId xmlns:a16="http://schemas.microsoft.com/office/drawing/2014/main" id="{32F1FE3F-E916-824C-86DD-FA9A53BCD9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200" y="1521186"/>
              <a:ext cx="8324850" cy="2376127"/>
              <a:chOff x="330200" y="1521186"/>
              <a:chExt cx="8324850" cy="2376127"/>
            </a:xfrm>
          </p:grpSpPr>
          <p:sp>
            <p:nvSpPr>
              <p:cNvPr id="24591" name="TextBox 14">
                <a:extLst>
                  <a:ext uri="{FF2B5EF4-FFF2-40B4-BE49-F238E27FC236}">
                    <a16:creationId xmlns:a16="http://schemas.microsoft.com/office/drawing/2014/main" id="{A416867A-2134-BE4E-AFF3-552FB7AAB0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5386" y="2306865"/>
                <a:ext cx="98107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2"/>
                  </a:buBlip>
                  <a:defRPr sz="2400">
                    <a:solidFill>
                      <a:srgbClr val="000066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3"/>
                  </a:buBlip>
                  <a:defRPr sz="2000">
                    <a:solidFill>
                      <a:srgbClr val="80008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4"/>
                  </a:buBlip>
                  <a:defRPr>
                    <a:solidFill>
                      <a:srgbClr val="00990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Top view</a:t>
                </a:r>
              </a:p>
            </p:txBody>
          </p:sp>
          <p:cxnSp>
            <p:nvCxnSpPr>
              <p:cNvPr id="24592" name="Straight Arrow Connector 18">
                <a:extLst>
                  <a:ext uri="{FF2B5EF4-FFF2-40B4-BE49-F238E27FC236}">
                    <a16:creationId xmlns:a16="http://schemas.microsoft.com/office/drawing/2014/main" id="{B89FE49E-388C-5944-9A43-6A0517B3515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81373" y="2708048"/>
                <a:ext cx="7474176" cy="0"/>
              </a:xfrm>
              <a:prstGeom prst="straightConnector1">
                <a:avLst/>
              </a:prstGeom>
              <a:noFill/>
              <a:ln w="12699">
                <a:solidFill>
                  <a:schemeClr val="tx1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93" name="Straight Arrow Connector 15">
                <a:extLst>
                  <a:ext uri="{FF2B5EF4-FFF2-40B4-BE49-F238E27FC236}">
                    <a16:creationId xmlns:a16="http://schemas.microsoft.com/office/drawing/2014/main" id="{709F7F43-4462-F34C-B788-39956196B2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001509" y="1960562"/>
                <a:ext cx="0" cy="1492705"/>
              </a:xfrm>
              <a:prstGeom prst="straightConnector1">
                <a:avLst/>
              </a:prstGeom>
              <a:noFill/>
              <a:ln w="12699">
                <a:solidFill>
                  <a:schemeClr val="tx1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594" name="TextBox 12">
                <a:extLst>
                  <a:ext uri="{FF2B5EF4-FFF2-40B4-BE49-F238E27FC236}">
                    <a16:creationId xmlns:a16="http://schemas.microsoft.com/office/drawing/2014/main" id="{E2FE6B42-91FC-AA46-BF9F-3349E60657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7248" y="2702580"/>
                <a:ext cx="49530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2"/>
                  </a:buBlip>
                  <a:defRPr sz="2400">
                    <a:solidFill>
                      <a:srgbClr val="000066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3"/>
                  </a:buBlip>
                  <a:defRPr sz="2000">
                    <a:solidFill>
                      <a:srgbClr val="80008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4"/>
                  </a:buBlip>
                  <a:defRPr>
                    <a:solidFill>
                      <a:srgbClr val="00990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</a:rPr>
                  <a:t>29 m</a:t>
                </a:r>
              </a:p>
            </p:txBody>
          </p:sp>
          <p:sp>
            <p:nvSpPr>
              <p:cNvPr id="24595" name="TextBox 12">
                <a:extLst>
                  <a:ext uri="{FF2B5EF4-FFF2-40B4-BE49-F238E27FC236}">
                    <a16:creationId xmlns:a16="http://schemas.microsoft.com/office/drawing/2014/main" id="{A8E63B00-8B78-0F43-B50E-7FC6ADB89F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5140" y="2300688"/>
                <a:ext cx="55267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2"/>
                  </a:buBlip>
                  <a:defRPr sz="2400">
                    <a:solidFill>
                      <a:srgbClr val="000066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3"/>
                  </a:buBlip>
                  <a:defRPr sz="2000">
                    <a:solidFill>
                      <a:srgbClr val="80008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4"/>
                  </a:buBlip>
                  <a:defRPr>
                    <a:solidFill>
                      <a:srgbClr val="00990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</a:rPr>
                  <a:t>5.5 m</a:t>
                </a:r>
              </a:p>
            </p:txBody>
          </p:sp>
          <p:cxnSp>
            <p:nvCxnSpPr>
              <p:cNvPr id="24596" name="Straight Arrow Connector 18">
                <a:extLst>
                  <a:ext uri="{FF2B5EF4-FFF2-40B4-BE49-F238E27FC236}">
                    <a16:creationId xmlns:a16="http://schemas.microsoft.com/office/drawing/2014/main" id="{7406DB31-A5AF-ED4E-B745-DC429786E26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30200" y="3865563"/>
                <a:ext cx="2557463" cy="17462"/>
              </a:xfrm>
              <a:prstGeom prst="straightConnector1">
                <a:avLst/>
              </a:prstGeom>
              <a:noFill/>
              <a:ln w="12699">
                <a:solidFill>
                  <a:schemeClr val="bg1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597" name="TextBox 12">
                <a:extLst>
                  <a:ext uri="{FF2B5EF4-FFF2-40B4-BE49-F238E27FC236}">
                    <a16:creationId xmlns:a16="http://schemas.microsoft.com/office/drawing/2014/main" id="{10B66C00-7E13-D64B-9BD3-9DAA10A0C9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6153" y="3526065"/>
                <a:ext cx="52807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2"/>
                  </a:buBlip>
                  <a:defRPr sz="2400">
                    <a:solidFill>
                      <a:srgbClr val="000066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3"/>
                  </a:buBlip>
                  <a:defRPr sz="2000">
                    <a:solidFill>
                      <a:srgbClr val="80008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4"/>
                  </a:buBlip>
                  <a:defRPr>
                    <a:solidFill>
                      <a:srgbClr val="00990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</a:rPr>
                  <a:t>10 m</a:t>
                </a:r>
              </a:p>
            </p:txBody>
          </p:sp>
          <p:cxnSp>
            <p:nvCxnSpPr>
              <p:cNvPr id="24598" name="Straight Arrow Connector 18">
                <a:extLst>
                  <a:ext uri="{FF2B5EF4-FFF2-40B4-BE49-F238E27FC236}">
                    <a16:creationId xmlns:a16="http://schemas.microsoft.com/office/drawing/2014/main" id="{4F7338A8-EFC2-C949-BAC1-B620A26CC56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887663" y="3884613"/>
                <a:ext cx="3246437" cy="12700"/>
              </a:xfrm>
              <a:prstGeom prst="straightConnector1">
                <a:avLst/>
              </a:prstGeom>
              <a:noFill/>
              <a:ln w="12699">
                <a:solidFill>
                  <a:schemeClr val="bg1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599" name="TextBox 12">
                <a:extLst>
                  <a:ext uri="{FF2B5EF4-FFF2-40B4-BE49-F238E27FC236}">
                    <a16:creationId xmlns:a16="http://schemas.microsoft.com/office/drawing/2014/main" id="{52061D55-1CE4-5D42-B379-20119E5834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03738" y="3542187"/>
                <a:ext cx="53770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2"/>
                  </a:buBlip>
                  <a:defRPr sz="2400">
                    <a:solidFill>
                      <a:srgbClr val="000066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3"/>
                  </a:buBlip>
                  <a:defRPr sz="2000">
                    <a:solidFill>
                      <a:srgbClr val="80008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4"/>
                  </a:buBlip>
                  <a:defRPr>
                    <a:solidFill>
                      <a:srgbClr val="00990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</a:rPr>
                  <a:t>10 m</a:t>
                </a:r>
              </a:p>
            </p:txBody>
          </p:sp>
          <p:sp>
            <p:nvSpPr>
              <p:cNvPr id="24600" name="TextBox 13">
                <a:extLst>
                  <a:ext uri="{FF2B5EF4-FFF2-40B4-BE49-F238E27FC236}">
                    <a16:creationId xmlns:a16="http://schemas.microsoft.com/office/drawing/2014/main" id="{014DD560-FAED-2147-8BC6-0967FAEAB8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8337" y="3144946"/>
                <a:ext cx="1085850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2"/>
                  </a:buBlip>
                  <a:defRPr sz="2400">
                    <a:solidFill>
                      <a:srgbClr val="000066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3"/>
                  </a:buBlip>
                  <a:defRPr sz="2000">
                    <a:solidFill>
                      <a:srgbClr val="80008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4"/>
                  </a:buBlip>
                  <a:defRPr>
                    <a:solidFill>
                      <a:srgbClr val="00990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Symbol" pitchFamily="2" charset="2"/>
                  </a:rPr>
                  <a:t>D</a:t>
                </a:r>
                <a:r>
                  <a:rPr lang="en-US" altLang="en-US" sz="1000">
                    <a:solidFill>
                      <a:srgbClr val="000000"/>
                    </a:solidFill>
                  </a:rPr>
                  <a:t>E = 82.2 MeV</a:t>
                </a:r>
              </a:p>
            </p:txBody>
          </p:sp>
          <p:sp>
            <p:nvSpPr>
              <p:cNvPr id="24601" name="TextBox 12">
                <a:extLst>
                  <a:ext uri="{FF2B5EF4-FFF2-40B4-BE49-F238E27FC236}">
                    <a16:creationId xmlns:a16="http://schemas.microsoft.com/office/drawing/2014/main" id="{36FAB8BB-54F0-724D-B4E0-6F2B6796D6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4211" y="1521186"/>
                <a:ext cx="582613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2"/>
                  </a:buBlip>
                  <a:defRPr sz="2400">
                    <a:solidFill>
                      <a:srgbClr val="000066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3"/>
                  </a:buBlip>
                  <a:defRPr sz="2000">
                    <a:solidFill>
                      <a:srgbClr val="80008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4"/>
                  </a:buBlip>
                  <a:defRPr>
                    <a:solidFill>
                      <a:srgbClr val="00990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</a:rPr>
                  <a:t>7 MeV</a:t>
                </a:r>
              </a:p>
            </p:txBody>
          </p:sp>
          <p:sp>
            <p:nvSpPr>
              <p:cNvPr id="24602" name="TextBox 12">
                <a:extLst>
                  <a:ext uri="{FF2B5EF4-FFF2-40B4-BE49-F238E27FC236}">
                    <a16:creationId xmlns:a16="http://schemas.microsoft.com/office/drawing/2014/main" id="{3A9D8C47-922C-A64E-A335-162C088E66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8877" y="3643313"/>
                <a:ext cx="582612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2"/>
                  </a:buBlip>
                  <a:defRPr sz="2400">
                    <a:solidFill>
                      <a:srgbClr val="000066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3"/>
                  </a:buBlip>
                  <a:defRPr sz="2000">
                    <a:solidFill>
                      <a:srgbClr val="80008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4"/>
                  </a:buBlip>
                  <a:defRPr>
                    <a:solidFill>
                      <a:srgbClr val="00990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</a:rPr>
                  <a:t>7 MeV</a:t>
                </a:r>
              </a:p>
            </p:txBody>
          </p:sp>
          <p:cxnSp>
            <p:nvCxnSpPr>
              <p:cNvPr id="24603" name="Straight Arrow Connector 8">
                <a:extLst>
                  <a:ext uri="{FF2B5EF4-FFF2-40B4-BE49-F238E27FC236}">
                    <a16:creationId xmlns:a16="http://schemas.microsoft.com/office/drawing/2014/main" id="{ADE94ABD-47FE-BF4B-A1AD-768E100270E2}"/>
                  </a:ext>
                </a:extLst>
              </p:cNvPr>
              <p:cNvCxnSpPr>
                <a:cxnSpLocks noChangeShapeType="1"/>
                <a:endCxn id="24602" idx="3"/>
              </p:cNvCxnSpPr>
              <p:nvPr/>
            </p:nvCxnSpPr>
            <p:spPr bwMode="auto">
              <a:xfrm flipH="1">
                <a:off x="3011489" y="3444656"/>
                <a:ext cx="554273" cy="321689"/>
              </a:xfrm>
              <a:prstGeom prst="straightConnector1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04" name="Straight Arrow Connector 18">
                <a:extLst>
                  <a:ext uri="{FF2B5EF4-FFF2-40B4-BE49-F238E27FC236}">
                    <a16:creationId xmlns:a16="http://schemas.microsoft.com/office/drawing/2014/main" id="{51BAB0EA-F522-EC45-BBCE-61A9B2DE2AB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29338" y="3889375"/>
                <a:ext cx="2525712" cy="0"/>
              </a:xfrm>
              <a:prstGeom prst="straightConnector1">
                <a:avLst/>
              </a:prstGeom>
              <a:noFill/>
              <a:ln w="12699">
                <a:solidFill>
                  <a:schemeClr val="bg1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605" name="TextBox 12">
                <a:extLst>
                  <a:ext uri="{FF2B5EF4-FFF2-40B4-BE49-F238E27FC236}">
                    <a16:creationId xmlns:a16="http://schemas.microsoft.com/office/drawing/2014/main" id="{39BF3B98-1D74-434C-87E5-394469C868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52017" y="3552983"/>
                <a:ext cx="45878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2"/>
                  </a:buBlip>
                  <a:defRPr sz="2400">
                    <a:solidFill>
                      <a:srgbClr val="000066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3"/>
                  </a:buBlip>
                  <a:defRPr sz="2000">
                    <a:solidFill>
                      <a:srgbClr val="80008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4"/>
                  </a:buBlip>
                  <a:defRPr>
                    <a:solidFill>
                      <a:srgbClr val="00990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</a:rPr>
                  <a:t>9 m</a:t>
                </a:r>
              </a:p>
            </p:txBody>
          </p:sp>
          <p:cxnSp>
            <p:nvCxnSpPr>
              <p:cNvPr id="24606" name="Straight Arrow Connector 18">
                <a:extLst>
                  <a:ext uri="{FF2B5EF4-FFF2-40B4-BE49-F238E27FC236}">
                    <a16:creationId xmlns:a16="http://schemas.microsoft.com/office/drawing/2014/main" id="{D23F05DD-EB55-F143-9292-7C81C8283FF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24893" y="3526065"/>
                <a:ext cx="2694216" cy="0"/>
              </a:xfrm>
              <a:prstGeom prst="straightConnector1">
                <a:avLst/>
              </a:prstGeom>
              <a:noFill/>
              <a:ln w="12699">
                <a:solidFill>
                  <a:schemeClr val="tx1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07" name="Straight Arrow Connector 18">
                <a:extLst>
                  <a:ext uri="{FF2B5EF4-FFF2-40B4-BE49-F238E27FC236}">
                    <a16:creationId xmlns:a16="http://schemas.microsoft.com/office/drawing/2014/main" id="{2E222879-0497-9242-BFA5-AB357EB887D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59279" y="3529920"/>
                <a:ext cx="2465614" cy="0"/>
              </a:xfrm>
              <a:prstGeom prst="straightConnector1">
                <a:avLst/>
              </a:prstGeom>
              <a:noFill/>
              <a:ln w="12699">
                <a:solidFill>
                  <a:schemeClr val="tx1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08" name="Straight Arrow Connector 18">
                <a:extLst>
                  <a:ext uri="{FF2B5EF4-FFF2-40B4-BE49-F238E27FC236}">
                    <a16:creationId xmlns:a16="http://schemas.microsoft.com/office/drawing/2014/main" id="{D6B1D8AF-5365-594E-A300-C62B5D09067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01757" y="3526065"/>
                <a:ext cx="2278857" cy="11201"/>
              </a:xfrm>
              <a:prstGeom prst="straightConnector1">
                <a:avLst/>
              </a:prstGeom>
              <a:noFill/>
              <a:ln w="12699">
                <a:solidFill>
                  <a:schemeClr val="tx1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09" name="Straight Arrow Connector 8">
                <a:extLst>
                  <a:ext uri="{FF2B5EF4-FFF2-40B4-BE49-F238E27FC236}">
                    <a16:creationId xmlns:a16="http://schemas.microsoft.com/office/drawing/2014/main" id="{3CBF65D8-49D4-1D42-99FD-33E50D85F452}"/>
                  </a:ext>
                </a:extLst>
              </p:cNvPr>
              <p:cNvCxnSpPr>
                <a:cxnSpLocks noChangeShapeType="1"/>
                <a:endCxn id="24601" idx="3"/>
              </p:cNvCxnSpPr>
              <p:nvPr/>
            </p:nvCxnSpPr>
            <p:spPr bwMode="auto">
              <a:xfrm flipH="1" flipV="1">
                <a:off x="3066824" y="1644217"/>
                <a:ext cx="540457" cy="341473"/>
              </a:xfrm>
              <a:prstGeom prst="straightConnector1">
                <a:avLst/>
              </a:prstGeom>
              <a:noFill/>
              <a:ln w="12699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610" name="TextBox 12">
                <a:extLst>
                  <a:ext uri="{FF2B5EF4-FFF2-40B4-BE49-F238E27FC236}">
                    <a16:creationId xmlns:a16="http://schemas.microsoft.com/office/drawing/2014/main" id="{0E58B76E-FB67-0E45-B1B3-FDF0FEFAE7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4674" y="1833060"/>
                <a:ext cx="747712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2"/>
                  </a:buBlip>
                  <a:defRPr sz="2400">
                    <a:solidFill>
                      <a:srgbClr val="000066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3"/>
                  </a:buBlip>
                  <a:defRPr sz="2000">
                    <a:solidFill>
                      <a:srgbClr val="80008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4"/>
                  </a:buBlip>
                  <a:defRPr>
                    <a:solidFill>
                      <a:srgbClr val="00990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</a:rPr>
                  <a:t>2 : 4 : 6</a:t>
                </a:r>
              </a:p>
            </p:txBody>
          </p:sp>
          <p:sp>
            <p:nvSpPr>
              <p:cNvPr id="24611" name="TextBox 12">
                <a:extLst>
                  <a:ext uri="{FF2B5EF4-FFF2-40B4-BE49-F238E27FC236}">
                    <a16:creationId xmlns:a16="http://schemas.microsoft.com/office/drawing/2014/main" id="{8237464D-958C-464F-8A89-D7C5EAD1BD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54383" y="1878191"/>
                <a:ext cx="652462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2"/>
                  </a:buBlip>
                  <a:defRPr sz="2400">
                    <a:solidFill>
                      <a:srgbClr val="000066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3"/>
                  </a:buBlip>
                  <a:defRPr sz="2000">
                    <a:solidFill>
                      <a:srgbClr val="80008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4"/>
                  </a:buBlip>
                  <a:defRPr>
                    <a:solidFill>
                      <a:srgbClr val="00990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None/>
                </a:pPr>
                <a:r>
                  <a:rPr lang="en-US" altLang="en-US" sz="1000" b="1">
                    <a:solidFill>
                      <a:srgbClr val="000000"/>
                    </a:solidFill>
                  </a:rPr>
                  <a:t>1 : 3 : 5</a:t>
                </a:r>
              </a:p>
            </p:txBody>
          </p:sp>
          <p:sp>
            <p:nvSpPr>
              <p:cNvPr id="24612" name="TextBox 13">
                <a:extLst>
                  <a:ext uri="{FF2B5EF4-FFF2-40B4-BE49-F238E27FC236}">
                    <a16:creationId xmlns:a16="http://schemas.microsoft.com/office/drawing/2014/main" id="{AD66CB1D-69DD-EE4A-B47D-381BD3670C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0712" y="2032655"/>
                <a:ext cx="1085850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2"/>
                  </a:buBlip>
                  <a:defRPr sz="2400">
                    <a:solidFill>
                      <a:srgbClr val="000066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Blip>
                    <a:blip r:embed="rId3"/>
                  </a:buBlip>
                  <a:defRPr sz="2000">
                    <a:solidFill>
                      <a:srgbClr val="80008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ct val="45000"/>
                  </a:spcBef>
                  <a:spcAft>
                    <a:spcPct val="30000"/>
                  </a:spcAft>
                  <a:buSzPct val="100000"/>
                  <a:buBlip>
                    <a:blip r:embed="rId4"/>
                  </a:buBlip>
                  <a:defRPr>
                    <a:solidFill>
                      <a:srgbClr val="009900"/>
                    </a:solidFill>
                    <a:latin typeface="Arial Unicode MS" panose="020B0604020202020204" pitchFamily="34" charset="-128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Symbol" pitchFamily="2" charset="2"/>
                  </a:rPr>
                  <a:t>D</a:t>
                </a:r>
                <a:r>
                  <a:rPr lang="en-US" altLang="en-US" sz="1000">
                    <a:solidFill>
                      <a:srgbClr val="000000"/>
                    </a:solidFill>
                  </a:rPr>
                  <a:t>E = 82.2 MeV</a:t>
                </a:r>
              </a:p>
            </p:txBody>
          </p:sp>
        </p:grp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53B6969-22D9-2245-B38A-32CB6394D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289" y="1676401"/>
            <a:ext cx="90487" cy="98425"/>
          </a:xfrm>
          <a:prstGeom prst="ellipse">
            <a:avLst/>
          </a:prstGeom>
          <a:solidFill>
            <a:srgbClr val="00B0F0"/>
          </a:solidFill>
          <a:ln w="12699" algn="ctr">
            <a:solidFill>
              <a:srgbClr val="00B0F0"/>
            </a:solidFill>
            <a:round/>
            <a:headEnd/>
            <a:tailEnd/>
          </a:ln>
        </p:spPr>
        <p:txBody>
          <a:bodyPr lIns="90488" tIns="44450" rIns="90488" bIns="44450" anchor="ctr"/>
          <a:lstStyle>
            <a:lvl1pPr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2"/>
              </a:buBlip>
              <a:defRPr sz="2400">
                <a:solidFill>
                  <a:srgbClr val="000066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Blip>
                <a:blip r:embed="rId3"/>
              </a:buBlip>
              <a:defRPr sz="2000">
                <a:solidFill>
                  <a:srgbClr val="800080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2pPr>
            <a:lvl3pPr marL="1143000" indent="-22860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4"/>
              </a:buBlip>
              <a:defRPr>
                <a:solidFill>
                  <a:srgbClr val="009900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en-US" sz="1000">
              <a:solidFill>
                <a:srgbClr val="000000"/>
              </a:solidFill>
            </a:endParaRPr>
          </a:p>
        </p:txBody>
      </p:sp>
      <p:grpSp>
        <p:nvGrpSpPr>
          <p:cNvPr id="24583" name="Group 44">
            <a:extLst>
              <a:ext uri="{FF2B5EF4-FFF2-40B4-BE49-F238E27FC236}">
                <a16:creationId xmlns:a16="http://schemas.microsoft.com/office/drawing/2014/main" id="{9802A3A9-3F0B-734F-930F-4E7297D0F2E0}"/>
              </a:ext>
            </a:extLst>
          </p:cNvPr>
          <p:cNvGrpSpPr>
            <a:grpSpLocks/>
          </p:cNvGrpSpPr>
          <p:nvPr/>
        </p:nvGrpSpPr>
        <p:grpSpPr bwMode="auto">
          <a:xfrm>
            <a:off x="4891088" y="4457700"/>
            <a:ext cx="2811462" cy="1778000"/>
            <a:chOff x="3367517" y="4458439"/>
            <a:chExt cx="2810596" cy="1778000"/>
          </a:xfrm>
        </p:grpSpPr>
        <p:pic>
          <p:nvPicPr>
            <p:cNvPr id="24587" name="Google Shape;59;p13">
              <a:extLst>
                <a:ext uri="{FF2B5EF4-FFF2-40B4-BE49-F238E27FC236}">
                  <a16:creationId xmlns:a16="http://schemas.microsoft.com/office/drawing/2014/main" id="{9F8CE8DF-1D58-254A-8302-E4CE8866ED62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517" y="4458439"/>
              <a:ext cx="2810596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8" name="TextBox 46">
              <a:extLst>
                <a:ext uri="{FF2B5EF4-FFF2-40B4-BE49-F238E27FC236}">
                  <a16:creationId xmlns:a16="http://schemas.microsoft.com/office/drawing/2014/main" id="{F6EC6232-6861-BF4D-9F91-86D9B50C40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8500" y="4504450"/>
              <a:ext cx="498144" cy="160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2"/>
                </a:buBlip>
                <a:defRPr sz="2400">
                  <a:solidFill>
                    <a:srgbClr val="000066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Blip>
                  <a:blip r:embed="rId3"/>
                </a:buBlip>
                <a:defRPr sz="2000">
                  <a:solidFill>
                    <a:srgbClr val="80008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4"/>
                </a:buBlip>
                <a:defRPr>
                  <a:solidFill>
                    <a:srgbClr val="00990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lnSpc>
                  <a:spcPts val="400"/>
                </a:lnSpc>
                <a:spcBef>
                  <a:spcPct val="0"/>
                </a:spcBef>
                <a:spcAft>
                  <a:spcPct val="0"/>
                </a:spcAft>
                <a:buSz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Value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D8E8D15-1756-664A-BF34-672A04503735}"/>
              </a:ext>
            </a:extLst>
          </p:cNvPr>
          <p:cNvGrpSpPr>
            <a:grpSpLocks/>
          </p:cNvGrpSpPr>
          <p:nvPr/>
        </p:nvGrpSpPr>
        <p:grpSpPr bwMode="auto">
          <a:xfrm>
            <a:off x="4749801" y="4430714"/>
            <a:ext cx="3108325" cy="1970087"/>
            <a:chOff x="3011780" y="4505908"/>
            <a:chExt cx="3059041" cy="1762323"/>
          </a:xfrm>
        </p:grpSpPr>
        <p:sp>
          <p:nvSpPr>
            <p:cNvPr id="24585" name="Rectangle 1">
              <a:extLst>
                <a:ext uri="{FF2B5EF4-FFF2-40B4-BE49-F238E27FC236}">
                  <a16:creationId xmlns:a16="http://schemas.microsoft.com/office/drawing/2014/main" id="{1270F001-1662-034A-BEBB-9AF4C65CC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780" y="4505908"/>
              <a:ext cx="3059041" cy="17623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99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>
              <a:lvl1pPr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2"/>
                </a:buBlip>
                <a:defRPr sz="2400">
                  <a:solidFill>
                    <a:srgbClr val="000066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Blip>
                  <a:blip r:embed="rId3"/>
                </a:buBlip>
                <a:defRPr sz="2000">
                  <a:solidFill>
                    <a:srgbClr val="80008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4"/>
                </a:buBlip>
                <a:defRPr>
                  <a:solidFill>
                    <a:srgbClr val="009900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None/>
              </a:pPr>
              <a:endParaRPr lang="en-US" altLang="en-US" sz="1000">
                <a:solidFill>
                  <a:srgbClr val="000000"/>
                </a:solidFill>
              </a:endParaRPr>
            </a:p>
          </p:txBody>
        </p:sp>
        <p:pic>
          <p:nvPicPr>
            <p:cNvPr id="24586" name="Picture 71">
              <a:extLst>
                <a:ext uri="{FF2B5EF4-FFF2-40B4-BE49-F238E27FC236}">
                  <a16:creationId xmlns:a16="http://schemas.microsoft.com/office/drawing/2014/main" id="{07F143C2-6EBF-2E4A-B280-82D681015F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461" y="4714130"/>
              <a:ext cx="3020153" cy="1222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>
            <a:extLst>
              <a:ext uri="{FF2B5EF4-FFF2-40B4-BE49-F238E27FC236}">
                <a16:creationId xmlns:a16="http://schemas.microsoft.com/office/drawing/2014/main" id="{94603D93-21AF-C141-80AB-F51166E5498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35239" y="-33338"/>
            <a:ext cx="6924675" cy="792163"/>
          </a:xfrm>
        </p:spPr>
        <p:txBody>
          <a:bodyPr/>
          <a:lstStyle/>
          <a:p>
            <a:r>
              <a:rPr lang="en-US" altLang="en-US" sz="3200" b="0">
                <a:solidFill>
                  <a:srgbClr val="00B050"/>
                </a:solidFill>
              </a:rPr>
              <a:t>Outline</a:t>
            </a:r>
          </a:p>
        </p:txBody>
      </p:sp>
      <p:sp>
        <p:nvSpPr>
          <p:cNvPr id="23555" name="Content Placeholder 4">
            <a:extLst>
              <a:ext uri="{FF2B5EF4-FFF2-40B4-BE49-F238E27FC236}">
                <a16:creationId xmlns:a16="http://schemas.microsoft.com/office/drawing/2014/main" id="{98F29728-E843-944F-8860-41B0086FACB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20839" y="549276"/>
            <a:ext cx="8948737" cy="591661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/>
            </a:pPr>
            <a:endParaRPr lang="en-US" altLang="en-US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PERLE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/>
              <a:t>Baseline Design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(500 MeV): </a:t>
            </a:r>
            <a:r>
              <a:rPr lang="en-US" altLang="en-US" sz="2000" dirty="0"/>
              <a:t>Layout, Optics, Lattices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pPr>
            <a:r>
              <a:rPr lang="en-US" altLang="en-US" sz="1800" dirty="0">
                <a:solidFill>
                  <a:srgbClr val="7030A0"/>
                </a:solidFill>
              </a:rPr>
              <a:t>Multi-pass </a:t>
            </a:r>
            <a:r>
              <a:rPr lang="en-US" altLang="en-US" sz="1800" dirty="0" err="1">
                <a:solidFill>
                  <a:srgbClr val="7030A0"/>
                </a:solidFill>
              </a:rPr>
              <a:t>linac</a:t>
            </a:r>
            <a:r>
              <a:rPr lang="en-US" altLang="en-US" sz="1800" dirty="0">
                <a:solidFill>
                  <a:srgbClr val="7030A0"/>
                </a:solidFill>
              </a:rPr>
              <a:t> Optics in ER mode (3 passes ‘up’ + 3 passes ‘down’)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pPr>
            <a:r>
              <a:rPr lang="en-US" altLang="en-US" sz="16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Configured with the SPL style cryomodules</a:t>
            </a:r>
            <a:endParaRPr lang="en-US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pPr>
            <a:r>
              <a:rPr lang="en-US" altLang="en-US" sz="1600" dirty="0">
                <a:solidFill>
                  <a:srgbClr val="00B05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Quad doublet after the merger </a:t>
            </a:r>
            <a:r>
              <a:rPr lang="en-US" altLang="en-US" sz="1600" dirty="0">
                <a:solidFill>
                  <a:srgbClr val="00B05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-</a:t>
            </a:r>
            <a:r>
              <a:rPr lang="en-US" altLang="en-US" sz="1600" dirty="0">
                <a:solidFill>
                  <a:srgbClr val="00B05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‘splitting’ initial Twiss functions in both planes </a:t>
            </a:r>
            <a:endParaRPr lang="en-US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pPr>
            <a:r>
              <a:rPr lang="en-US" altLang="en-US" sz="1800" dirty="0">
                <a:solidFill>
                  <a:srgbClr val="7030A0"/>
                </a:solidFill>
              </a:rPr>
              <a:t>Switchyard Configuration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pPr>
            <a:r>
              <a:rPr lang="en-US" alt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 ’two step’ </a:t>
            </a:r>
            <a:r>
              <a:rPr lang="en-US" altLang="en-US" sz="1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</a:t>
            </a:r>
            <a:r>
              <a:rPr lang="en-US" alt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/Rec with two B-com magnets</a:t>
            </a:r>
            <a:endParaRPr lang="en-US" altLang="en-US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pPr>
            <a:r>
              <a:rPr lang="en-US" altLang="en-US" sz="1800" dirty="0">
                <a:solidFill>
                  <a:srgbClr val="7030A0"/>
                </a:solidFill>
              </a:rPr>
              <a:t>Experimental Areas – Low-</a:t>
            </a:r>
            <a:r>
              <a:rPr lang="en-US" altLang="en-US" sz="1800" dirty="0">
                <a:solidFill>
                  <a:srgbClr val="7030A0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1800" dirty="0">
                <a:solidFill>
                  <a:srgbClr val="7030A0"/>
                </a:solidFill>
              </a:rPr>
              <a:t> inserts in both </a:t>
            </a:r>
            <a:r>
              <a:rPr lang="en-US" altLang="en-US" sz="1800" dirty="0">
                <a:solidFill>
                  <a:srgbClr val="7030A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matching straights of Arc 6</a:t>
            </a:r>
            <a:endParaRPr lang="en-US" altLang="en-US" sz="1800" dirty="0">
              <a:solidFill>
                <a:srgbClr val="7030A0"/>
              </a:solidFill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pPr>
            <a:r>
              <a:rPr lang="en-US" altLang="en-US" sz="1600" dirty="0">
                <a:solidFill>
                  <a:srgbClr val="00B05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Tunable 2.7 meter long IR configured with a triplet </a:t>
            </a:r>
            <a:r>
              <a:rPr lang="en-US" altLang="en-US" sz="1600" dirty="0">
                <a:solidFill>
                  <a:srgbClr val="00B05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-</a:t>
            </a:r>
            <a:r>
              <a:rPr lang="en-US" altLang="en-US" sz="1600" dirty="0">
                <a:solidFill>
                  <a:srgbClr val="00B05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doublet pair</a:t>
            </a:r>
            <a:endParaRPr lang="en-US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pPr>
            <a:r>
              <a:rPr lang="en-US" altLang="en-US" sz="1800" dirty="0">
                <a:solidFill>
                  <a:srgbClr val="7030A0"/>
                </a:solidFill>
              </a:rPr>
              <a:t>Arc Optics Architecture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pPr>
            <a:r>
              <a:rPr lang="en-US" alt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‘Six bend’ arc configuration – better balanced M</a:t>
            </a:r>
            <a:r>
              <a:rPr lang="en-US" altLang="en-US" sz="1600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en-US" alt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across the arc (vs ‘Four bend’ arc)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pPr>
            <a:r>
              <a:rPr lang="en-US" alt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 pathlengths compatible with 25 </a:t>
            </a:r>
            <a:r>
              <a:rPr lang="en-US" altLang="en-US" sz="1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nsec</a:t>
            </a:r>
            <a:r>
              <a:rPr lang="en-US" alt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injection – uniform bunch ‘filling pattern’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pPr>
            <a:r>
              <a:rPr lang="en-US" alt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Beam Dynamics Studies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pPr>
            <a:r>
              <a:rPr lang="en-US" altLang="en-US" sz="2000" dirty="0"/>
              <a:t>Summary and Outlook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ransition advTm="553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92">
            <a:extLst>
              <a:ext uri="{FF2B5EF4-FFF2-40B4-BE49-F238E27FC236}">
                <a16:creationId xmlns:a16="http://schemas.microsoft.com/office/drawing/2014/main" id="{9215996F-A3E4-6744-B3C3-59FD705B3463}"/>
              </a:ext>
            </a:extLst>
          </p:cNvPr>
          <p:cNvSpPr txBox="1"/>
          <p:nvPr/>
        </p:nvSpPr>
        <p:spPr>
          <a:xfrm>
            <a:off x="576942" y="278344"/>
            <a:ext cx="11510725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2F97B5"/>
                </a:solidFill>
              </a:defRPr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/>
                <a:ea typeface="Arial" charset="0"/>
                <a:cs typeface="Arial" charset="0"/>
              </a:rPr>
              <a:t>What are the Key Challenges for Multi-Turn, Multi MW ERL operation?  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/>
                <a:ea typeface="Arial" charset="0"/>
                <a:cs typeface="Arial" charset="0"/>
                <a:sym typeface="Wingdings" pitchFamily="2" charset="2"/>
              </a:rPr>
              <a:t>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/>
                <a:ea typeface="Arial" charset="0"/>
                <a:cs typeface="Arial" charset="0"/>
              </a:rPr>
              <a:t>       Key Open ERL Questions / Concerns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/>
              <a:ea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18A40D-1676-364C-B86D-B5E9012E497B}"/>
              </a:ext>
            </a:extLst>
          </p:cNvPr>
          <p:cNvSpPr txBox="1"/>
          <p:nvPr/>
        </p:nvSpPr>
        <p:spPr>
          <a:xfrm>
            <a:off x="104332" y="1653617"/>
            <a:ext cx="12089143" cy="4201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/>
              <a:t>Conceptual Questions: ERL Concept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Efficiency and operability of ERL with multi-turn configuration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ym typeface="Wingdings" pitchFamily="2" charset="2"/>
              </a:rPr>
              <a:t>			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 energy consumption, machine downtime</a:t>
            </a:r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Efficiency and operability of ERL with high current configuration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ym typeface="Wingdings" pitchFamily="2" charset="2"/>
              </a:rPr>
              <a:t>			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 beam losses, emittance growth and halo formation  RF-trips, beam aborts</a:t>
            </a:r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Minimum acceptable injection and beam dump energies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			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 related to dump channel acceptance and ERL efficiency </a:t>
            </a:r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Energy Recovery efficiency as function of operation parameters [energy, intensity, # of re-circulations..]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ym typeface="Wingdings" pitchFamily="2" charset="2"/>
              </a:rPr>
              <a:t>			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 design iteration for </a:t>
            </a:r>
            <a:r>
              <a:rPr lang="en-US" sz="2000" dirty="0" err="1">
                <a:solidFill>
                  <a:srgbClr val="0070C0"/>
                </a:solidFill>
                <a:sym typeface="Wingdings" pitchFamily="2" charset="2"/>
              </a:rPr>
              <a:t>LHeC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 and FCC-eh and refined performance projections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27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225EF4-2151-DF48-B75A-B80F66CB8798}"/>
              </a:ext>
            </a:extLst>
          </p:cNvPr>
          <p:cNvSpPr txBox="1"/>
          <p:nvPr/>
        </p:nvSpPr>
        <p:spPr>
          <a:xfrm>
            <a:off x="112053" y="1548973"/>
            <a:ext cx="12234439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Conceptual: Beam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Space Charge effect on emittance, halo and losses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Beam Breakup Instability thresholds and mitigation measures 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 Multi-turn BBU instability thresholds!</a:t>
            </a:r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Microbunching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Halo formation</a:t>
            </a:r>
          </a:p>
          <a:p>
            <a:r>
              <a:rPr lang="en-US" sz="2000" dirty="0">
                <a:sym typeface="Wingdings" pitchFamily="2" charset="2"/>
              </a:rPr>
              <a:t>      </a:t>
            </a:r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 Intensity dependent 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 performance projections, identifications of limitations and estimate of losses!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Coherent Synchrotron radiation </a:t>
            </a:r>
            <a:r>
              <a:rPr lang="en-US" sz="2000" dirty="0">
                <a:sym typeface="Wingdings" pitchFamily="2" charset="2"/>
              </a:rPr>
              <a:t> simulation benchmarking!</a:t>
            </a:r>
          </a:p>
          <a:p>
            <a:r>
              <a:rPr lang="en-US" sz="2000" dirty="0">
                <a:sym typeface="Wingdings" pitchFamily="2" charset="2"/>
              </a:rPr>
              <a:t>							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 performance limitation and mitigations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Lattice configurations and dispersion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Wake-Fields: Beam stability and dynamics for different bunch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Beam Losses [halo and 3D bunch shapes], locations and intensity, along the ERL </a:t>
            </a:r>
            <a:endParaRPr lang="en-US" sz="20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	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 diagnostics and definition of protection systems and identification of operation flexibility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ZoneTexte 92">
            <a:extLst>
              <a:ext uri="{FF2B5EF4-FFF2-40B4-BE49-F238E27FC236}">
                <a16:creationId xmlns:a16="http://schemas.microsoft.com/office/drawing/2014/main" id="{38EE842D-FE80-ED47-8F60-C13C154DC12E}"/>
              </a:ext>
            </a:extLst>
          </p:cNvPr>
          <p:cNvSpPr txBox="1"/>
          <p:nvPr/>
        </p:nvSpPr>
        <p:spPr>
          <a:xfrm>
            <a:off x="576942" y="278344"/>
            <a:ext cx="11510725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2F97B5"/>
                </a:solidFill>
              </a:defRPr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/>
                <a:ea typeface="Arial" charset="0"/>
                <a:cs typeface="Arial" charset="0"/>
              </a:rPr>
              <a:t>What are the Key Challenges for Multi-Turn, Multi MW ERL operation?  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/>
                <a:ea typeface="Arial" charset="0"/>
                <a:cs typeface="Arial" charset="0"/>
                <a:sym typeface="Wingdings" pitchFamily="2" charset="2"/>
              </a:rPr>
              <a:t>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/>
                <a:ea typeface="Arial" charset="0"/>
                <a:cs typeface="Arial" charset="0"/>
              </a:rPr>
              <a:t>       Key Open ERL Questions / Concerns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48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18A40D-1676-364C-B86D-B5E9012E497B}"/>
              </a:ext>
            </a:extLst>
          </p:cNvPr>
          <p:cNvSpPr txBox="1"/>
          <p:nvPr/>
        </p:nvSpPr>
        <p:spPr>
          <a:xfrm>
            <a:off x="0" y="1535847"/>
            <a:ext cx="12083949" cy="4970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/>
              <a:t>Technical: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HOM damper design and heating / cooling estimates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ym typeface="Wingdings" pitchFamily="2" charset="2"/>
              </a:rPr>
              <a:t>				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 validation of designs for new operation concept</a:t>
            </a:r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Source design and performance at high current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ym typeface="Wingdings" pitchFamily="2" charset="2"/>
              </a:rPr>
              <a:t>				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 </a:t>
            </a:r>
            <a:r>
              <a:rPr lang="en-US" sz="2000" dirty="0">
                <a:solidFill>
                  <a:srgbClr val="0070C0"/>
                </a:solidFill>
              </a:rPr>
              <a:t>cathode lifetime &amp; exchangeability; emittance versus intensity </a:t>
            </a:r>
            <a:r>
              <a:rPr lang="en-US" sz="2000" dirty="0" err="1">
                <a:solidFill>
                  <a:srgbClr val="0070C0"/>
                </a:solidFill>
              </a:rPr>
              <a:t>etc</a:t>
            </a:r>
            <a:r>
              <a:rPr lang="en-US" sz="2000" dirty="0">
                <a:solidFill>
                  <a:srgbClr val="0070C0"/>
                </a:solidFill>
              </a:rPr>
              <a:t>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RF transients and SRF operation with different bunch patterns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ym typeface="Wingdings" pitchFamily="2" charset="2"/>
              </a:rPr>
              <a:t>				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 Validation of Low-Level RF designs for ERLs with multi-turn operation</a:t>
            </a:r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Alignment requirements and correctability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ym typeface="Wingdings" pitchFamily="2" charset="2"/>
              </a:rPr>
              <a:t>				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 injection stability and intervals required for re-tuning / re-alignment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Magnet design and stray field tolerances for multi-turn lattices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ym typeface="Wingdings" pitchFamily="2" charset="2"/>
              </a:rPr>
              <a:t>				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 magnetic field shielding and coupling in switch yard and return arcs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ZoneTexte 92">
            <a:extLst>
              <a:ext uri="{FF2B5EF4-FFF2-40B4-BE49-F238E27FC236}">
                <a16:creationId xmlns:a16="http://schemas.microsoft.com/office/drawing/2014/main" id="{8259CC73-1B23-AD4D-8681-CC6EC27336A9}"/>
              </a:ext>
            </a:extLst>
          </p:cNvPr>
          <p:cNvSpPr txBox="1"/>
          <p:nvPr/>
        </p:nvSpPr>
        <p:spPr>
          <a:xfrm>
            <a:off x="576942" y="278344"/>
            <a:ext cx="11510725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2F97B5"/>
                </a:solidFill>
              </a:defRPr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/>
                <a:ea typeface="Arial" charset="0"/>
                <a:cs typeface="Arial" charset="0"/>
              </a:rPr>
              <a:t>What are the Key Challenges for Multi-Turn, Multi MW ERL operation?  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/>
                <a:ea typeface="Arial" charset="0"/>
                <a:cs typeface="Arial" charset="0"/>
                <a:sym typeface="Wingdings" pitchFamily="2" charset="2"/>
              </a:rPr>
              <a:t>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/>
                <a:ea typeface="Arial" charset="0"/>
                <a:cs typeface="Arial" charset="0"/>
              </a:rPr>
              <a:t>       Key Open ERL Questions / Concerns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1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92">
            <a:extLst>
              <a:ext uri="{FF2B5EF4-FFF2-40B4-BE49-F238E27FC236}">
                <a16:creationId xmlns:a16="http://schemas.microsoft.com/office/drawing/2014/main" id="{8D811CBD-7961-FE4A-B89F-A6D254EEA4EB}"/>
              </a:ext>
            </a:extLst>
          </p:cNvPr>
          <p:cNvSpPr txBox="1"/>
          <p:nvPr/>
        </p:nvSpPr>
        <p:spPr>
          <a:xfrm>
            <a:off x="576943" y="278344"/>
            <a:ext cx="970748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2F97B5"/>
                </a:solidFill>
              </a:defRPr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Garamond"/>
                <a:ea typeface="Arial" charset="0"/>
                <a:cs typeface="Arial" charset="0"/>
              </a:rPr>
              <a:t>ALICE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/>
                <a:ea typeface="Arial" charset="0"/>
                <a:cs typeface="Arial" charset="0"/>
              </a:rPr>
              <a:t> Experience: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D436D-EC4D-434E-A97F-E80D6D3767E2}"/>
              </a:ext>
            </a:extLst>
          </p:cNvPr>
          <p:cNvSpPr txBox="1"/>
          <p:nvPr/>
        </p:nvSpPr>
        <p:spPr>
          <a:xfrm>
            <a:off x="0" y="1207074"/>
            <a:ext cx="639790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Single turn operation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ym typeface="Wingdings" pitchFamily="2" charset="2"/>
              </a:rPr>
              <a:t>				</a:t>
            </a:r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Low beam current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ym typeface="Wingdings" pitchFamily="2" charset="2"/>
              </a:rPr>
              <a:t>				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B050"/>
                </a:solidFill>
                <a:sym typeface="Wingdings" pitchFamily="2" charset="2"/>
              </a:rPr>
              <a:t>  </a:t>
            </a:r>
            <a:r>
              <a:rPr lang="en-US" sz="2000" dirty="0">
                <a:solidFill>
                  <a:srgbClr val="00B050"/>
                </a:solidFill>
              </a:rPr>
              <a:t>Operation tools, procedures and Beam Diagnostics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ym typeface="Wingdings" pitchFamily="2" charset="2"/>
              </a:rPr>
              <a:t>				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3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92">
            <a:extLst>
              <a:ext uri="{FF2B5EF4-FFF2-40B4-BE49-F238E27FC236}">
                <a16:creationId xmlns:a16="http://schemas.microsoft.com/office/drawing/2014/main" id="{8D811CBD-7961-FE4A-B89F-A6D254EEA4EB}"/>
              </a:ext>
            </a:extLst>
          </p:cNvPr>
          <p:cNvSpPr txBox="1"/>
          <p:nvPr/>
        </p:nvSpPr>
        <p:spPr>
          <a:xfrm>
            <a:off x="576943" y="278344"/>
            <a:ext cx="970748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2F97B5"/>
                </a:solidFill>
              </a:defRPr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/>
                <a:ea typeface="Arial" charset="0"/>
                <a:cs typeface="Arial" charset="0"/>
              </a:rPr>
              <a:t>CBETA Experience: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/>
              <a:ea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68302-D2EE-5647-BB42-A8A291D23B13}"/>
              </a:ext>
            </a:extLst>
          </p:cNvPr>
          <p:cNvSpPr txBox="1"/>
          <p:nvPr/>
        </p:nvSpPr>
        <p:spPr>
          <a:xfrm>
            <a:off x="12844" y="991908"/>
            <a:ext cx="12229886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000" b="1" dirty="0"/>
              <a:t>Key Performance Parameters checked and achieved!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ym typeface="Wingdings" pitchFamily="2" charset="2"/>
              </a:rPr>
              <a:t>				</a:t>
            </a:r>
          </a:p>
          <a:p>
            <a:pPr>
              <a:spcAft>
                <a:spcPts val="1200"/>
              </a:spcAft>
            </a:pPr>
            <a:endParaRPr lang="en-US" sz="2000" dirty="0">
              <a:sym typeface="Wingdings" pitchFamily="2" charset="2"/>
            </a:endParaRPr>
          </a:p>
          <a:p>
            <a:pPr>
              <a:spcAft>
                <a:spcPts val="1200"/>
              </a:spcAft>
            </a:pPr>
            <a:endParaRPr lang="en-US" sz="2000" dirty="0">
              <a:sym typeface="Wingdings" pitchFamily="2" charset="2"/>
            </a:endParaRPr>
          </a:p>
          <a:p>
            <a:pPr>
              <a:spcAft>
                <a:spcPts val="1200"/>
              </a:spcAft>
            </a:pPr>
            <a:endParaRPr lang="en-US" sz="2000" dirty="0">
              <a:sym typeface="Wingdings" pitchFamily="2" charset="2"/>
            </a:endParaRPr>
          </a:p>
          <a:p>
            <a:pPr>
              <a:spcAft>
                <a:spcPts val="1200"/>
              </a:spcAft>
            </a:pPr>
            <a:endParaRPr lang="en-US" sz="2000" dirty="0">
              <a:sym typeface="Wingdings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000" b="1" dirty="0"/>
              <a:t>But Many questions could not be addressed: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High Current operation </a:t>
            </a:r>
            <a:r>
              <a:rPr lang="en-US" sz="2000" dirty="0">
                <a:sym typeface="Wingdings" pitchFamily="2" charset="2"/>
              </a:rPr>
              <a:t> limited by losses along the machine and radiation from back scattered </a:t>
            </a:r>
            <a:r>
              <a:rPr lang="en-US" sz="2800" dirty="0" err="1">
                <a:latin typeface="Symbol" pitchFamily="2" charset="2"/>
                <a:sym typeface="Wingdings" pitchFamily="2" charset="2"/>
              </a:rPr>
              <a:t>g</a:t>
            </a:r>
            <a:r>
              <a:rPr lang="en-US" sz="1400" dirty="0" err="1">
                <a:sym typeface="Wingdings" pitchFamily="2" charset="2"/>
              </a:rPr>
              <a:t>s</a:t>
            </a:r>
            <a:r>
              <a:rPr lang="en-US" sz="2000" dirty="0">
                <a:sym typeface="Wingdings" pitchFamily="2" charset="2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ym typeface="Wingdings" pitchFamily="2" charset="2"/>
              </a:rPr>
              <a:t>	form the beam dump; injector achieved 4mA versus the 20mA design value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High Current operation multi-turn ERL</a:t>
            </a:r>
            <a:r>
              <a:rPr lang="en-US" sz="2000" dirty="0">
                <a:sym typeface="Wingdings" pitchFamily="2" charset="2"/>
              </a:rPr>
              <a:t> limited by losses along the machine: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ym typeface="Wingdings" pitchFamily="2" charset="2"/>
              </a:rPr>
              <a:t>        CSR induced energy spread,  orbit &amp; dispersion correction [FFAG!], beam distributions along the ERL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D30891-9BB3-C34E-B0BC-A1F9A2152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55" y="1409083"/>
            <a:ext cx="5922477" cy="23838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825F29-EF56-094B-B47E-2D644008C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919" y="1315091"/>
            <a:ext cx="5275237" cy="247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19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92">
            <a:extLst>
              <a:ext uri="{FF2B5EF4-FFF2-40B4-BE49-F238E27FC236}">
                <a16:creationId xmlns:a16="http://schemas.microsoft.com/office/drawing/2014/main" id="{8D811CBD-7961-FE4A-B89F-A6D254EEA4EB}"/>
              </a:ext>
            </a:extLst>
          </p:cNvPr>
          <p:cNvSpPr txBox="1"/>
          <p:nvPr/>
        </p:nvSpPr>
        <p:spPr>
          <a:xfrm>
            <a:off x="576943" y="278344"/>
            <a:ext cx="1147464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2F97B5"/>
                </a:solidFill>
              </a:defRPr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Garamond"/>
                <a:ea typeface="Arial" charset="0"/>
                <a:cs typeface="Arial" charset="0"/>
              </a:rPr>
              <a:t>Example of CBETA issues that still require more understanding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/>
                <a:ea typeface="Arial" charset="0"/>
                <a:cs typeface="Arial" charset="0"/>
              </a:rPr>
              <a:t>: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D436D-EC4D-434E-A97F-E80D6D3767E2}"/>
              </a:ext>
            </a:extLst>
          </p:cNvPr>
          <p:cNvSpPr txBox="1"/>
          <p:nvPr/>
        </p:nvSpPr>
        <p:spPr>
          <a:xfrm>
            <a:off x="82193" y="1207074"/>
            <a:ext cx="11768414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Beam Optics Matching and correction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ym typeface="Wingdings" pitchFamily="2" charset="2"/>
              </a:rPr>
              <a:t>			 multiple beams passing through same BPMs with different energy [FFAG?]</a:t>
            </a:r>
            <a:endParaRPr lang="en-US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Stray fields and PC stability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Beam distributions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Beam losses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ym typeface="Wingdings" pitchFamily="2" charset="2"/>
              </a:rPr>
              <a:t>				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8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5428DB-2F28-0542-9598-B0ED92C21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187" y="373487"/>
            <a:ext cx="8616988" cy="5769635"/>
          </a:xfrm>
          <a:prstGeom prst="rect">
            <a:avLst/>
          </a:prstGeom>
        </p:spPr>
      </p:pic>
      <p:sp>
        <p:nvSpPr>
          <p:cNvPr id="6" name="ZoneTexte 92">
            <a:extLst>
              <a:ext uri="{FF2B5EF4-FFF2-40B4-BE49-F238E27FC236}">
                <a16:creationId xmlns:a16="http://schemas.microsoft.com/office/drawing/2014/main" id="{89067022-8C37-1F4F-803D-89D13C6836EB}"/>
              </a:ext>
            </a:extLst>
          </p:cNvPr>
          <p:cNvSpPr txBox="1"/>
          <p:nvPr/>
        </p:nvSpPr>
        <p:spPr>
          <a:xfrm>
            <a:off x="576943" y="278344"/>
            <a:ext cx="11474644" cy="2062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2F97B5"/>
                </a:solidFill>
              </a:defRPr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Garamond"/>
                <a:ea typeface="Arial" charset="0"/>
                <a:cs typeface="Arial" charset="0"/>
              </a:rPr>
              <a:t>CBETA:</a:t>
            </a:r>
          </a:p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/>
                <a:ea typeface="Arial" charset="0"/>
                <a:cs typeface="Arial" charset="0"/>
              </a:rPr>
              <a:t>Layout and</a:t>
            </a:r>
          </a:p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Garamond"/>
                <a:ea typeface="Arial" charset="0"/>
                <a:cs typeface="Arial" charset="0"/>
              </a:rPr>
              <a:t>R2 Diagnostic</a:t>
            </a:r>
          </a:p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/>
                <a:ea typeface="Arial" charset="0"/>
                <a:cs typeface="Arial" charset="0"/>
              </a:rPr>
              <a:t>Elements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5828"/>
      </p:ext>
    </p:extLst>
  </p:cSld>
  <p:clrMapOvr>
    <a:masterClrMapping/>
  </p:clrMapOvr>
</p:sld>
</file>

<file path=ppt/theme/theme1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SPring-8_seminar">
  <a:themeElements>
    <a:clrScheme name="SPring-8_seminar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SPring-8_seminar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SPring-8_semin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ring-8_semina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8">
        <a:dk1>
          <a:srgbClr val="000000"/>
        </a:dk1>
        <a:lt1>
          <a:srgbClr val="CCFF99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FFC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9">
        <a:dk1>
          <a:srgbClr val="000000"/>
        </a:dk1>
        <a:lt1>
          <a:srgbClr val="CC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10">
        <a:dk1>
          <a:srgbClr val="666633"/>
        </a:dk1>
        <a:lt1>
          <a:srgbClr val="FFFFFF"/>
        </a:lt1>
        <a:dk2>
          <a:srgbClr val="009999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AACACA"/>
        </a:accent3>
        <a:accent4>
          <a:srgbClr val="DADADA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7403</TotalTime>
  <Words>1767</Words>
  <Application>Microsoft Macintosh PowerPoint</Application>
  <PresentationFormat>Widescreen</PresentationFormat>
  <Paragraphs>332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MS PGothic</vt:lpstr>
      <vt:lpstr>Arial</vt:lpstr>
      <vt:lpstr>Arial Unicode MS</vt:lpstr>
      <vt:lpstr>Book Antiqua</vt:lpstr>
      <vt:lpstr>Calibri</vt:lpstr>
      <vt:lpstr>Century Schoolbook</vt:lpstr>
      <vt:lpstr>Comic Sans MS</vt:lpstr>
      <vt:lpstr>Courier New</vt:lpstr>
      <vt:lpstr>Franklin Gothic Book</vt:lpstr>
      <vt:lpstr>Garamond</vt:lpstr>
      <vt:lpstr>Optima</vt:lpstr>
      <vt:lpstr>Palatino</vt:lpstr>
      <vt:lpstr>Symbol</vt:lpstr>
      <vt:lpstr>Times New Roman</vt:lpstr>
      <vt:lpstr>Wingdings</vt:lpstr>
      <vt:lpstr>4_Edge</vt:lpstr>
      <vt:lpstr>Office Theme</vt:lpstr>
      <vt:lpstr>SPring-8_seminar</vt:lpstr>
      <vt:lpstr>1_Office Theme</vt:lpstr>
      <vt:lpstr>Accelerator R&amp;D Program for PERLE</vt:lpstr>
      <vt:lpstr>ERL Validation Needs and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Beam Optics Matching</vt:lpstr>
      <vt:lpstr>Peacock</vt:lpstr>
      <vt:lpstr>Salvador Dali Painting</vt:lpstr>
      <vt:lpstr>Microbunching Instability?</vt:lpstr>
      <vt:lpstr>Transmission</vt:lpstr>
      <vt:lpstr>MLC Slow Energy Drift</vt:lpstr>
      <vt:lpstr>Path length adjustment </vt:lpstr>
      <vt:lpstr>PowerPoint Presentation</vt:lpstr>
      <vt:lpstr>Conclusions</vt:lpstr>
      <vt:lpstr>PowerPoint Presentation</vt:lpstr>
      <vt:lpstr>PERLE Configuration and parameters </vt:lpstr>
      <vt:lpstr>PowerPoint Presentation</vt:lpstr>
      <vt:lpstr>PowerPoint Presentation</vt:lpstr>
      <vt:lpstr>PowerPoint Presentation</vt:lpstr>
      <vt:lpstr>PowerPoint Presentation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ERL Validation Needs and Experience</dc:title>
  <dc:creator>Oliver Bruning</dc:creator>
  <cp:lastModifiedBy>Oliver Bruning</cp:lastModifiedBy>
  <cp:revision>25</cp:revision>
  <dcterms:created xsi:type="dcterms:W3CDTF">2022-05-04T08:34:08Z</dcterms:created>
  <dcterms:modified xsi:type="dcterms:W3CDTF">2022-05-09T11:57:38Z</dcterms:modified>
</cp:coreProperties>
</file>