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20"/>
  </p:notesMasterIdLst>
  <p:handoutMasterIdLst>
    <p:handoutMasterId r:id="rId21"/>
  </p:handoutMasterIdLst>
  <p:sldIdLst>
    <p:sldId id="268" r:id="rId2"/>
    <p:sldId id="292" r:id="rId3"/>
    <p:sldId id="291" r:id="rId4"/>
    <p:sldId id="271" r:id="rId5"/>
    <p:sldId id="275" r:id="rId6"/>
    <p:sldId id="294" r:id="rId7"/>
    <p:sldId id="293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289" r:id="rId19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40C"/>
    <a:srgbClr val="FF6700"/>
    <a:srgbClr val="92B337"/>
    <a:srgbClr val="C5D694"/>
    <a:srgbClr val="4C6078"/>
    <a:srgbClr val="43566F"/>
    <a:srgbClr val="EB671C"/>
    <a:srgbClr val="EF874C"/>
    <a:srgbClr val="3776A7"/>
    <a:srgbClr val="F39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8" autoAdjust="0"/>
    <p:restoredTop sz="96121" autoAdjust="0"/>
  </p:normalViewPr>
  <p:slideViewPr>
    <p:cSldViewPr>
      <p:cViewPr>
        <p:scale>
          <a:sx n="90" d="100"/>
          <a:sy n="90" d="100"/>
        </p:scale>
        <p:origin x="302" y="120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3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00649-1761-4D33-B9A5-CAB6B827802C}" type="datetimeFigureOut">
              <a:rPr lang="en-ZA" smtClean="0"/>
              <a:t>2022/05/06</a:t>
            </a:fld>
            <a:endParaRPr lang="en-Z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B43D3-A9E4-4DF3-92AC-A0EB45FFA979}" type="slidenum">
              <a:rPr lang="en-ZA" smtClean="0"/>
              <a:t>‹N°›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13256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06/05/2022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985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" y="0"/>
            <a:ext cx="10772422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72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May 9th 2022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PERLE physics workshop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692" r:id="rId4"/>
    <p:sldLayoutId id="2147483708" r:id="rId5"/>
    <p:sldLayoutId id="2147483709" r:id="rId6"/>
    <p:sldLayoutId id="2147483702" r:id="rId7"/>
    <p:sldLayoutId id="2147483703" r:id="rId8"/>
    <p:sldLayoutId id="2147483704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41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May 9th 2022</a:t>
            </a:r>
            <a:endParaRPr lang="fr-FR" dirty="0">
              <a:latin typeface="+mn-lt"/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latin typeface="+mn-lt"/>
              </a:rPr>
              <a:t>PERLE physics workshop </a:t>
            </a:r>
            <a:endParaRPr lang="fr-FR" dirty="0">
              <a:latin typeface="+mn-lt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641971" y="2165648"/>
            <a:ext cx="6478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(potential) Nuclear Physics with PERLE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14179" y="2860467"/>
            <a:ext cx="2887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dirty="0"/>
              <a:t>David Verney – </a:t>
            </a:r>
            <a:r>
              <a:rPr lang="en-ZA" sz="1600" dirty="0" err="1"/>
              <a:t>IJCLab</a:t>
            </a:r>
            <a:r>
              <a:rPr lang="en-ZA" sz="1600" dirty="0"/>
              <a:t> Orsay</a:t>
            </a:r>
          </a:p>
        </p:txBody>
      </p:sp>
    </p:spTree>
    <p:extLst>
      <p:ext uri="{BB962C8B-B14F-4D97-AF65-F5344CB8AC3E}">
        <p14:creationId xmlns:p14="http://schemas.microsoft.com/office/powerpoint/2010/main" val="607781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290043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scattering off radioactive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77E8421-56B6-47C0-8E4A-187B2D1039C6}"/>
              </a:ext>
            </a:extLst>
          </p:cNvPr>
          <p:cNvSpPr txBox="1"/>
          <p:nvPr/>
        </p:nvSpPr>
        <p:spPr>
          <a:xfrm>
            <a:off x="2536859" y="1797895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b="1" dirty="0"/>
              <a:t>a Radioactive Ion Beam (RIB) factory </a:t>
            </a:r>
            <a:endParaRPr lang="en-US" sz="1200" b="1" baseline="300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51D481-EAC2-4EAD-9F83-DC0B4658AF34}"/>
              </a:ext>
            </a:extLst>
          </p:cNvPr>
          <p:cNvSpPr txBox="1"/>
          <p:nvPr/>
        </p:nvSpPr>
        <p:spPr>
          <a:xfrm>
            <a:off x="2146857" y="591123"/>
            <a:ext cx="597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perspectives for the form factors of exotic nuclei with PERLE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EF6152A-DC1D-45B8-BCDE-9B1C918EFF3E}"/>
              </a:ext>
            </a:extLst>
          </p:cNvPr>
          <p:cNvSpPr txBox="1"/>
          <p:nvPr/>
        </p:nvSpPr>
        <p:spPr>
          <a:xfrm>
            <a:off x="2144003" y="1366368"/>
            <a:ext cx="713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a physics project at PERLE requires 3 major ingredients 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EE156B7-3419-4650-BD1C-7611764EFBCC}"/>
              </a:ext>
            </a:extLst>
          </p:cNvPr>
          <p:cNvSpPr txBox="1"/>
          <p:nvPr/>
        </p:nvSpPr>
        <p:spPr>
          <a:xfrm>
            <a:off x="2589789" y="2106452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en-US" b="1" dirty="0"/>
              <a:t>a Radioactive target preparation device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501A2FD-95E0-4A4B-B6F0-2CEA89FF25DC}"/>
              </a:ext>
            </a:extLst>
          </p:cNvPr>
          <p:cNvSpPr/>
          <p:nvPr/>
        </p:nvSpPr>
        <p:spPr>
          <a:xfrm>
            <a:off x="2244128" y="1809624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1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61D8BDB-57E2-4348-BA61-6114B75B34EF}"/>
              </a:ext>
            </a:extLst>
          </p:cNvPr>
          <p:cNvSpPr/>
          <p:nvPr/>
        </p:nvSpPr>
        <p:spPr>
          <a:xfrm>
            <a:off x="2241383" y="2123317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2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C4CB070-05E4-4216-A9CE-E0DDBEEFC745}"/>
              </a:ext>
            </a:extLst>
          </p:cNvPr>
          <p:cNvSpPr/>
          <p:nvPr/>
        </p:nvSpPr>
        <p:spPr>
          <a:xfrm>
            <a:off x="2241383" y="2436011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3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46ACC7A-EAD8-46F1-BA58-90CA7CE9A2D8}"/>
              </a:ext>
            </a:extLst>
          </p:cNvPr>
          <p:cNvSpPr txBox="1"/>
          <p:nvPr/>
        </p:nvSpPr>
        <p:spPr>
          <a:xfrm>
            <a:off x="2580835" y="2415009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en-US" b="1" dirty="0"/>
              <a:t>an electron spectrometer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A77B1-B6D3-4CF5-9052-3F26A00BEEB7}"/>
              </a:ext>
            </a:extLst>
          </p:cNvPr>
          <p:cNvSpPr/>
          <p:nvPr/>
        </p:nvSpPr>
        <p:spPr>
          <a:xfrm>
            <a:off x="2176819" y="2066649"/>
            <a:ext cx="3563234" cy="71008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DD6E32D-411A-4383-9151-75412E4AB22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6" b="23949"/>
          <a:stretch/>
        </p:blipFill>
        <p:spPr bwMode="auto">
          <a:xfrm>
            <a:off x="14979" y="3601153"/>
            <a:ext cx="5407412" cy="205596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0F655510-11C1-4147-884E-33EB4739E7C4}"/>
              </a:ext>
            </a:extLst>
          </p:cNvPr>
          <p:cNvSpPr txBox="1"/>
          <p:nvPr/>
        </p:nvSpPr>
        <p:spPr>
          <a:xfrm>
            <a:off x="5336996" y="1800600"/>
            <a:ext cx="2497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/>
              </a:rPr>
              <a:t>(inspired by the ALTO example)</a:t>
            </a:r>
            <a:endParaRPr lang="en-US" sz="1200" dirty="0"/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id="{A2C3D911-F799-4F40-90C1-5C7A3C516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466" y="2436011"/>
            <a:ext cx="5656388" cy="276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455564-78B1-4F9D-982F-95156036D7C7}"/>
              </a:ext>
            </a:extLst>
          </p:cNvPr>
          <p:cNvSpPr/>
          <p:nvPr/>
        </p:nvSpPr>
        <p:spPr>
          <a:xfrm>
            <a:off x="1065908" y="3676038"/>
            <a:ext cx="3168351" cy="217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èze 8">
            <a:extLst>
              <a:ext uri="{FF2B5EF4-FFF2-40B4-BE49-F238E27FC236}">
                <a16:creationId xmlns:a16="http://schemas.microsoft.com/office/drawing/2014/main" id="{4E29A89F-BA0B-4838-8D3C-EAB0F9DBE424}"/>
              </a:ext>
            </a:extLst>
          </p:cNvPr>
          <p:cNvSpPr/>
          <p:nvPr/>
        </p:nvSpPr>
        <p:spPr>
          <a:xfrm rot="16200000">
            <a:off x="1410903" y="2970066"/>
            <a:ext cx="918687" cy="1473869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8D192EEC-D7E8-45E3-96E1-717CDAEDD983}"/>
              </a:ext>
            </a:extLst>
          </p:cNvPr>
          <p:cNvSpPr txBox="1"/>
          <p:nvPr/>
        </p:nvSpPr>
        <p:spPr>
          <a:xfrm>
            <a:off x="1468834" y="2878704"/>
            <a:ext cx="3054245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en-US" sz="1400" b="1" dirty="0"/>
              <a:t>no technological challenge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DD8DB50-BC23-4131-88F4-14DE0D70AB59}"/>
              </a:ext>
            </a:extLst>
          </p:cNvPr>
          <p:cNvSpPr txBox="1"/>
          <p:nvPr/>
        </p:nvSpPr>
        <p:spPr>
          <a:xfrm>
            <a:off x="1068916" y="3383835"/>
            <a:ext cx="1619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RIB factory</a:t>
            </a:r>
          </a:p>
          <a:p>
            <a:pPr algn="ctr"/>
            <a:r>
              <a:rPr lang="fr-FR" sz="1200" b="1" baseline="30000" dirty="0">
                <a:solidFill>
                  <a:schemeClr val="bg1"/>
                </a:solidFill>
              </a:rPr>
              <a:t>I</a:t>
            </a:r>
            <a:r>
              <a:rPr lang="en-US" sz="1200" b="1" baseline="30000" dirty="0">
                <a:solidFill>
                  <a:schemeClr val="bg1"/>
                </a:solidFill>
              </a:rPr>
              <a:t>SOL technique</a:t>
            </a:r>
          </a:p>
          <a:p>
            <a:pPr algn="ctr"/>
            <a:r>
              <a:rPr lang="fr-FR" sz="1200" b="1" baseline="30000" dirty="0">
                <a:solidFill>
                  <a:schemeClr val="bg1"/>
                </a:solidFill>
              </a:rPr>
              <a:t>P</a:t>
            </a:r>
            <a:r>
              <a:rPr lang="en-US" sz="1200" b="1" baseline="30000" dirty="0" err="1">
                <a:solidFill>
                  <a:schemeClr val="bg1"/>
                </a:solidFill>
              </a:rPr>
              <a:t>hotofission</a:t>
            </a:r>
            <a:r>
              <a:rPr lang="en-US" sz="1200" b="1" baseline="30000" dirty="0">
                <a:solidFill>
                  <a:schemeClr val="bg1"/>
                </a:solidFill>
              </a:rPr>
              <a:t> based</a:t>
            </a:r>
          </a:p>
          <a:p>
            <a:pPr algn="ctr"/>
            <a:r>
              <a:rPr lang="fr-FR" sz="1200" b="1" baseline="30000" dirty="0">
                <a:solidFill>
                  <a:schemeClr val="bg1"/>
                </a:solidFill>
              </a:rPr>
              <a:t>i</a:t>
            </a:r>
            <a:r>
              <a:rPr lang="en-US" sz="1200" b="1" baseline="30000" dirty="0">
                <a:solidFill>
                  <a:schemeClr val="bg1"/>
                </a:solidFill>
              </a:rPr>
              <a:t>n “chapeau de gendarme”</a:t>
            </a: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72333842-8FAF-498E-A5AD-4CFFDE5BF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8" y="2123317"/>
            <a:ext cx="1158866" cy="1615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62D17093-0B34-441D-871F-DBA565EA7957}"/>
              </a:ext>
            </a:extLst>
          </p:cNvPr>
          <p:cNvSpPr txBox="1"/>
          <p:nvPr/>
        </p:nvSpPr>
        <p:spPr>
          <a:xfrm>
            <a:off x="2144003" y="945062"/>
            <a:ext cx="763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fixed target strategy : more compact, less resource demanding</a:t>
            </a:r>
          </a:p>
        </p:txBody>
      </p:sp>
    </p:spTree>
    <p:extLst>
      <p:ext uri="{BB962C8B-B14F-4D97-AF65-F5344CB8AC3E}">
        <p14:creationId xmlns:p14="http://schemas.microsoft.com/office/powerpoint/2010/main" val="209862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290043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scattering off radioactive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77E8421-56B6-47C0-8E4A-187B2D1039C6}"/>
              </a:ext>
            </a:extLst>
          </p:cNvPr>
          <p:cNvSpPr txBox="1"/>
          <p:nvPr/>
        </p:nvSpPr>
        <p:spPr>
          <a:xfrm>
            <a:off x="2536859" y="1797895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b="1" dirty="0"/>
              <a:t>a Radioactive Ion Beam (RIB) factory </a:t>
            </a:r>
            <a:endParaRPr lang="en-US" sz="1200" b="1" baseline="300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51D481-EAC2-4EAD-9F83-DC0B4658AF34}"/>
              </a:ext>
            </a:extLst>
          </p:cNvPr>
          <p:cNvSpPr txBox="1"/>
          <p:nvPr/>
        </p:nvSpPr>
        <p:spPr>
          <a:xfrm>
            <a:off x="2146857" y="591123"/>
            <a:ext cx="597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perspectives for the form factors of exotic nuclei with PERLE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EF6152A-DC1D-45B8-BCDE-9B1C918EFF3E}"/>
              </a:ext>
            </a:extLst>
          </p:cNvPr>
          <p:cNvSpPr txBox="1"/>
          <p:nvPr/>
        </p:nvSpPr>
        <p:spPr>
          <a:xfrm>
            <a:off x="2144003" y="1366368"/>
            <a:ext cx="713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a physics project at PERLE requires 3 major ingredients 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EE156B7-3419-4650-BD1C-7611764EFBCC}"/>
              </a:ext>
            </a:extLst>
          </p:cNvPr>
          <p:cNvSpPr txBox="1"/>
          <p:nvPr/>
        </p:nvSpPr>
        <p:spPr>
          <a:xfrm>
            <a:off x="2589789" y="2106452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en-US" b="1" dirty="0"/>
              <a:t>a Radioactive target preparation device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501A2FD-95E0-4A4B-B6F0-2CEA89FF25DC}"/>
              </a:ext>
            </a:extLst>
          </p:cNvPr>
          <p:cNvSpPr/>
          <p:nvPr/>
        </p:nvSpPr>
        <p:spPr>
          <a:xfrm>
            <a:off x="2244128" y="1809624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1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61D8BDB-57E2-4348-BA61-6114B75B34EF}"/>
              </a:ext>
            </a:extLst>
          </p:cNvPr>
          <p:cNvSpPr/>
          <p:nvPr/>
        </p:nvSpPr>
        <p:spPr>
          <a:xfrm>
            <a:off x="2241383" y="2123317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2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C4CB070-05E4-4216-A9CE-E0DDBEEFC745}"/>
              </a:ext>
            </a:extLst>
          </p:cNvPr>
          <p:cNvSpPr/>
          <p:nvPr/>
        </p:nvSpPr>
        <p:spPr>
          <a:xfrm>
            <a:off x="2241383" y="2436011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3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46ACC7A-EAD8-46F1-BA58-90CA7CE9A2D8}"/>
              </a:ext>
            </a:extLst>
          </p:cNvPr>
          <p:cNvSpPr txBox="1"/>
          <p:nvPr/>
        </p:nvSpPr>
        <p:spPr>
          <a:xfrm>
            <a:off x="2580835" y="2415009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en-US" b="1" dirty="0"/>
              <a:t>an electron spectrometer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A77B1-B6D3-4CF5-9052-3F26A00BEEB7}"/>
              </a:ext>
            </a:extLst>
          </p:cNvPr>
          <p:cNvSpPr/>
          <p:nvPr/>
        </p:nvSpPr>
        <p:spPr>
          <a:xfrm>
            <a:off x="2176819" y="2404453"/>
            <a:ext cx="3563234" cy="37228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DD6E32D-411A-4383-9151-75412E4AB22A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6" b="23949"/>
          <a:stretch/>
        </p:blipFill>
        <p:spPr bwMode="auto">
          <a:xfrm>
            <a:off x="14979" y="3601153"/>
            <a:ext cx="5407412" cy="205596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E455564-78B1-4F9D-982F-95156036D7C7}"/>
              </a:ext>
            </a:extLst>
          </p:cNvPr>
          <p:cNvSpPr/>
          <p:nvPr/>
        </p:nvSpPr>
        <p:spPr>
          <a:xfrm>
            <a:off x="1065908" y="3676038"/>
            <a:ext cx="3168351" cy="2178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A80FB86-C36F-4008-9E2D-B686537497BE}"/>
              </a:ext>
            </a:extLst>
          </p:cNvPr>
          <p:cNvSpPr/>
          <p:nvPr/>
        </p:nvSpPr>
        <p:spPr>
          <a:xfrm>
            <a:off x="2218036" y="1699546"/>
            <a:ext cx="3563234" cy="372283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AE8A745-6193-4CB6-B838-C52FA12191E7}"/>
              </a:ext>
            </a:extLst>
          </p:cNvPr>
          <p:cNvSpPr txBox="1"/>
          <p:nvPr/>
        </p:nvSpPr>
        <p:spPr>
          <a:xfrm>
            <a:off x="1468834" y="2878704"/>
            <a:ext cx="305424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en-US" sz="1400" b="1" dirty="0"/>
              <a:t>where the technological challenge really lies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AC190F0-F220-4BAB-B390-E3AB33CB88BB}"/>
              </a:ext>
            </a:extLst>
          </p:cNvPr>
          <p:cNvSpPr txBox="1"/>
          <p:nvPr/>
        </p:nvSpPr>
        <p:spPr>
          <a:xfrm>
            <a:off x="2144003" y="945062"/>
            <a:ext cx="763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fixed target strategy : more compact, less resource demanding</a:t>
            </a:r>
          </a:p>
        </p:txBody>
      </p:sp>
    </p:spTree>
    <p:extLst>
      <p:ext uri="{BB962C8B-B14F-4D97-AF65-F5344CB8AC3E}">
        <p14:creationId xmlns:p14="http://schemas.microsoft.com/office/powerpoint/2010/main" val="125948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290043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scattering off radioactive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51D481-EAC2-4EAD-9F83-DC0B4658AF34}"/>
              </a:ext>
            </a:extLst>
          </p:cNvPr>
          <p:cNvSpPr txBox="1"/>
          <p:nvPr/>
        </p:nvSpPr>
        <p:spPr>
          <a:xfrm>
            <a:off x="2146857" y="591123"/>
            <a:ext cx="597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perspectives for the form factors of exotic nuclei with PERLE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9B7A418-DC3E-456B-B6F5-6B88D20CC346}"/>
              </a:ext>
            </a:extLst>
          </p:cNvPr>
          <p:cNvSpPr txBox="1"/>
          <p:nvPr/>
        </p:nvSpPr>
        <p:spPr>
          <a:xfrm>
            <a:off x="2144003" y="945062"/>
            <a:ext cx="763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fixed target strategy : more compact, less resource demanding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A8D7BE1-9E1D-4CF4-A4B3-6904413029D2}"/>
              </a:ext>
            </a:extLst>
          </p:cNvPr>
          <p:cNvGrpSpPr/>
          <p:nvPr/>
        </p:nvGrpSpPr>
        <p:grpSpPr>
          <a:xfrm>
            <a:off x="1" y="1251139"/>
            <a:ext cx="6830334" cy="4306568"/>
            <a:chOff x="208918" y="1928606"/>
            <a:chExt cx="5458395" cy="3452277"/>
          </a:xfrm>
        </p:grpSpPr>
        <p:pic>
          <p:nvPicPr>
            <p:cNvPr id="25" name="Picture 3">
              <a:extLst>
                <a:ext uri="{FF2B5EF4-FFF2-40B4-BE49-F238E27FC236}">
                  <a16:creationId xmlns:a16="http://schemas.microsoft.com/office/drawing/2014/main" id="{FF15A86A-CB54-4995-BE10-A42503ED39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18" y="1928606"/>
              <a:ext cx="5458395" cy="345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37BDAA0-75B5-453D-83EC-7E262D0B9627}"/>
                </a:ext>
              </a:extLst>
            </p:cNvPr>
            <p:cNvSpPr/>
            <p:nvPr/>
          </p:nvSpPr>
          <p:spPr>
            <a:xfrm>
              <a:off x="2506068" y="1998074"/>
              <a:ext cx="2160240" cy="1031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2" name="Picture 3">
            <a:extLst>
              <a:ext uri="{FF2B5EF4-FFF2-40B4-BE49-F238E27FC236}">
                <a16:creationId xmlns:a16="http://schemas.microsoft.com/office/drawing/2014/main" id="{75AB6F8D-C734-4A7A-ADAD-1C7F77B7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35" y="3304490"/>
            <a:ext cx="4823589" cy="1809936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5ED69DD-AD7C-4A4F-8E3C-21E5DE697016}"/>
              </a:ext>
            </a:extLst>
          </p:cNvPr>
          <p:cNvSpPr txBox="1"/>
          <p:nvPr/>
        </p:nvSpPr>
        <p:spPr>
          <a:xfrm>
            <a:off x="3420546" y="1335864"/>
            <a:ext cx="6368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yes  but… </a:t>
            </a:r>
            <a:r>
              <a:rPr lang="en-US" sz="1400" dirty="0"/>
              <a:t>all the complexity is concentrated in the target formation,</a:t>
            </a:r>
          </a:p>
          <a:p>
            <a:r>
              <a:rPr lang="en-US" sz="1400" b="1" dirty="0"/>
              <a:t>target characteristics will define the achievable luminosities</a:t>
            </a:r>
          </a:p>
        </p:txBody>
      </p:sp>
      <p:cxnSp>
        <p:nvCxnSpPr>
          <p:cNvPr id="37" name="Connecteur : en arc 36">
            <a:extLst>
              <a:ext uri="{FF2B5EF4-FFF2-40B4-BE49-F238E27FC236}">
                <a16:creationId xmlns:a16="http://schemas.microsoft.com/office/drawing/2014/main" id="{92B1587A-AFC0-4700-A2E7-58F9311C3C0D}"/>
              </a:ext>
            </a:extLst>
          </p:cNvPr>
          <p:cNvCxnSpPr>
            <a:cxnSpLocks/>
            <a:stCxn id="47" idx="0"/>
            <a:endCxn id="32" idx="0"/>
          </p:cNvCxnSpPr>
          <p:nvPr/>
        </p:nvCxnSpPr>
        <p:spPr>
          <a:xfrm rot="16200000" flipH="1">
            <a:off x="5750010" y="824270"/>
            <a:ext cx="891117" cy="4069322"/>
          </a:xfrm>
          <a:prstGeom prst="curvedConnector3">
            <a:avLst>
              <a:gd name="adj1" fmla="val -25653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B28D995E-2FD0-41C8-8AD0-A9BC50E204D4}"/>
              </a:ext>
            </a:extLst>
          </p:cNvPr>
          <p:cNvGrpSpPr/>
          <p:nvPr/>
        </p:nvGrpSpPr>
        <p:grpSpPr>
          <a:xfrm>
            <a:off x="3201294" y="2413373"/>
            <a:ext cx="1908923" cy="261091"/>
            <a:chOff x="2626573" y="2731528"/>
            <a:chExt cx="1908923" cy="261091"/>
          </a:xfrm>
        </p:grpSpPr>
        <p:sp>
          <p:nvSpPr>
            <p:cNvPr id="12" name="Parenthèse fermante 11">
              <a:extLst>
                <a:ext uri="{FF2B5EF4-FFF2-40B4-BE49-F238E27FC236}">
                  <a16:creationId xmlns:a16="http://schemas.microsoft.com/office/drawing/2014/main" id="{685773F8-38D0-427D-9048-EF63EC8BDF8A}"/>
                </a:ext>
              </a:extLst>
            </p:cNvPr>
            <p:cNvSpPr/>
            <p:nvPr/>
          </p:nvSpPr>
          <p:spPr>
            <a:xfrm rot="16200000">
              <a:off x="3487496" y="1944618"/>
              <a:ext cx="187078" cy="1908923"/>
            </a:xfrm>
            <a:prstGeom prst="rightBracket">
              <a:avLst/>
            </a:prstGeom>
            <a:ln w="571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5AEDBBBD-BEE6-4D39-AA64-E6CCB79D0A2C}"/>
                </a:ext>
              </a:extLst>
            </p:cNvPr>
            <p:cNvSpPr/>
            <p:nvPr/>
          </p:nvSpPr>
          <p:spPr>
            <a:xfrm>
              <a:off x="3514179" y="2731528"/>
              <a:ext cx="144016" cy="15744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2584497C-4F76-48AC-B9D8-98B9B5B21C0B}"/>
              </a:ext>
            </a:extLst>
          </p:cNvPr>
          <p:cNvSpPr/>
          <p:nvPr/>
        </p:nvSpPr>
        <p:spPr>
          <a:xfrm>
            <a:off x="0" y="5468365"/>
            <a:ext cx="819785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adapted from : M. </a:t>
            </a:r>
            <a:r>
              <a:rPr lang="en-US" sz="1050" dirty="0" err="1"/>
              <a:t>Wakasugi</a:t>
            </a:r>
            <a:r>
              <a:rPr lang="en-US" sz="1050" dirty="0"/>
              <a:t> Workshop on e-Ion collision at CEA </a:t>
            </a:r>
            <a:r>
              <a:rPr lang="en-US" sz="1050" dirty="0" err="1"/>
              <a:t>Saclay</a:t>
            </a:r>
            <a:r>
              <a:rPr lang="en-US" sz="1050" dirty="0"/>
              <a:t> (25-27 Apr. 2016)</a:t>
            </a:r>
            <a:endParaRPr lang="fr-FR" sz="1050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88B2F710-E260-4A2E-8905-D931D422CD95}"/>
              </a:ext>
            </a:extLst>
          </p:cNvPr>
          <p:cNvSpPr txBox="1"/>
          <p:nvPr/>
        </p:nvSpPr>
        <p:spPr>
          <a:xfrm>
            <a:off x="7019168" y="2443268"/>
            <a:ext cx="3395651" cy="60016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the radioactive target is a cloud of radioactive ions captured by the electrostatic potential created by the electron beam + auxiliary electrodes</a:t>
            </a:r>
          </a:p>
        </p:txBody>
      </p:sp>
    </p:spTree>
    <p:extLst>
      <p:ext uri="{BB962C8B-B14F-4D97-AF65-F5344CB8AC3E}">
        <p14:creationId xmlns:p14="http://schemas.microsoft.com/office/powerpoint/2010/main" val="2754585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290043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scattering off radioactive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51D481-EAC2-4EAD-9F83-DC0B4658AF34}"/>
              </a:ext>
            </a:extLst>
          </p:cNvPr>
          <p:cNvSpPr txBox="1"/>
          <p:nvPr/>
        </p:nvSpPr>
        <p:spPr>
          <a:xfrm>
            <a:off x="2146857" y="591123"/>
            <a:ext cx="597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perspectives for the form factors of exotic nuclei with PERLE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9B7A418-DC3E-456B-B6F5-6B88D20CC346}"/>
              </a:ext>
            </a:extLst>
          </p:cNvPr>
          <p:cNvSpPr txBox="1"/>
          <p:nvPr/>
        </p:nvSpPr>
        <p:spPr>
          <a:xfrm>
            <a:off x="2144003" y="945062"/>
            <a:ext cx="763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fixed target strategy : more compact, less resource demanding</a:t>
            </a: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75AB6F8D-C734-4A7A-ADAD-1C7F77B7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78" y="3458372"/>
            <a:ext cx="4823589" cy="18099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5ED69DD-AD7C-4A4F-8E3C-21E5DE697016}"/>
              </a:ext>
            </a:extLst>
          </p:cNvPr>
          <p:cNvSpPr txBox="1"/>
          <p:nvPr/>
        </p:nvSpPr>
        <p:spPr>
          <a:xfrm>
            <a:off x="3420546" y="1335864"/>
            <a:ext cx="6368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yes  but… </a:t>
            </a:r>
            <a:r>
              <a:rPr lang="en-US" sz="1400" dirty="0"/>
              <a:t>all the complexity is concentrated in the target formation,</a:t>
            </a:r>
          </a:p>
          <a:p>
            <a:r>
              <a:rPr lang="en-US" sz="1400" b="1" dirty="0"/>
              <a:t>target characteristics will define the achievable luminosities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2007B73-E119-4B44-9CD7-9064036CEFA8}"/>
              </a:ext>
            </a:extLst>
          </p:cNvPr>
          <p:cNvSpPr txBox="1"/>
          <p:nvPr/>
        </p:nvSpPr>
        <p:spPr>
          <a:xfrm>
            <a:off x="5839950" y="4047146"/>
            <a:ext cx="47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</a:t>
            </a:r>
            <a:r>
              <a:rPr lang="fr-FR" baseline="-25000" dirty="0" err="1"/>
              <a:t>e</a:t>
            </a:r>
            <a:endParaRPr lang="en-US" baseline="-25000" dirty="0"/>
          </a:p>
        </p:txBody>
      </p:sp>
      <p:sp>
        <p:nvSpPr>
          <p:cNvPr id="5" name="Flèche : virage 4">
            <a:extLst>
              <a:ext uri="{FF2B5EF4-FFF2-40B4-BE49-F238E27FC236}">
                <a16:creationId xmlns:a16="http://schemas.microsoft.com/office/drawing/2014/main" id="{2071F525-3AB2-4F2A-81BD-999631154BC7}"/>
              </a:ext>
            </a:extLst>
          </p:cNvPr>
          <p:cNvSpPr/>
          <p:nvPr/>
        </p:nvSpPr>
        <p:spPr>
          <a:xfrm rot="1099391" flipV="1">
            <a:off x="315791" y="2757066"/>
            <a:ext cx="1221283" cy="1126670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2CD918C-4575-4C32-9899-26500E6BF8E3}"/>
              </a:ext>
            </a:extLst>
          </p:cNvPr>
          <p:cNvSpPr txBox="1"/>
          <p:nvPr/>
        </p:nvSpPr>
        <p:spPr>
          <a:xfrm>
            <a:off x="618658" y="2211501"/>
            <a:ext cx="78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N</a:t>
            </a:r>
            <a:r>
              <a:rPr lang="fr-FR" baseline="-25000" dirty="0" err="1"/>
              <a:t>inj</a:t>
            </a:r>
            <a:endParaRPr lang="en-US" baseline="-250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972260-0881-4E82-91C4-B52F2C5CAFFA}"/>
              </a:ext>
            </a:extLst>
          </p:cNvPr>
          <p:cNvSpPr txBox="1"/>
          <p:nvPr/>
        </p:nvSpPr>
        <p:spPr>
          <a:xfrm>
            <a:off x="3934570" y="3633730"/>
            <a:ext cx="78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</a:t>
            </a:r>
            <a:r>
              <a:rPr lang="fr-FR" baseline="-25000" dirty="0"/>
              <a:t>T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05EAF7F-96E2-4352-9A20-6AF4854D709A}"/>
                  </a:ext>
                </a:extLst>
              </p:cNvPr>
              <p:cNvSpPr txBox="1"/>
              <p:nvPr/>
            </p:nvSpPr>
            <p:spPr>
              <a:xfrm>
                <a:off x="2879189" y="1985215"/>
                <a:ext cx="2978059" cy="7715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ad>
                            <m:radPr>
                              <m:degHide m:val="on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fr-F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105EAF7F-96E2-4352-9A20-6AF4854D7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189" y="1985215"/>
                <a:ext cx="2978059" cy="771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E637279-4ED1-4C04-8BA8-6B92552CA665}"/>
                  </a:ext>
                </a:extLst>
              </p:cNvPr>
              <p:cNvSpPr txBox="1"/>
              <p:nvPr/>
            </p:nvSpPr>
            <p:spPr>
              <a:xfrm>
                <a:off x="6223967" y="1998501"/>
                <a:ext cx="1865061" cy="5612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7E637279-4ED1-4C04-8BA8-6B92552CA6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967" y="1998501"/>
                <a:ext cx="1865061" cy="5612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9433036-27AA-4F18-B5B7-89464CC32971}"/>
                  </a:ext>
                </a:extLst>
              </p:cNvPr>
              <p:cNvSpPr txBox="1"/>
              <p:nvPr/>
            </p:nvSpPr>
            <p:spPr>
              <a:xfrm>
                <a:off x="1497955" y="4811249"/>
                <a:ext cx="1978362" cy="269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trap</m:t>
                          </m:r>
                        </m:sub>
                      </m:sSub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overlap</m:t>
                          </m:r>
                        </m:sub>
                      </m:sSub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inj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9433036-27AA-4F18-B5B7-89464CC32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955" y="4811249"/>
                <a:ext cx="1978362" cy="269048"/>
              </a:xfrm>
              <a:prstGeom prst="rect">
                <a:avLst/>
              </a:prstGeom>
              <a:blipFill>
                <a:blip r:embed="rId5"/>
                <a:stretch>
                  <a:fillRect l="-1852" r="-92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0B0937F-1636-42E6-A1F8-3EA960E181E1}"/>
                  </a:ext>
                </a:extLst>
              </p:cNvPr>
              <p:cNvSpPr txBox="1"/>
              <p:nvPr/>
            </p:nvSpPr>
            <p:spPr>
              <a:xfrm>
                <a:off x="6875536" y="4047146"/>
                <a:ext cx="2933601" cy="954107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depend on </a:t>
                </a:r>
              </a:p>
              <a:p>
                <a:pPr marL="342900" indent="-342900">
                  <a:buAutoNum type="arabicParenR"/>
                </a:pPr>
                <a:r>
                  <a:rPr lang="en-US" sz="1400" dirty="0"/>
                  <a:t>e beam intensity : at first order transverse potential depth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  <a:p>
                <a:pPr marL="342900" indent="-342900">
                  <a:buAutoNum type="arabicParenR"/>
                </a:pPr>
                <a:r>
                  <a:rPr lang="en-US" sz="1400" dirty="0"/>
                  <a:t>e beam size</a:t>
                </a:r>
                <a:endParaRPr lang="en-US" sz="1400" b="1" dirty="0"/>
              </a:p>
            </p:txBody>
          </p:sp>
        </mc:Choice>
        <mc:Fallback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0B0937F-1636-42E6-A1F8-3EA960E18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536" y="4047146"/>
                <a:ext cx="2933601" cy="954107"/>
              </a:xfrm>
              <a:prstGeom prst="rect">
                <a:avLst/>
              </a:prstGeom>
              <a:blipFill>
                <a:blip r:embed="rId6"/>
                <a:stretch>
                  <a:fillRect l="-206" r="-823" b="-3727"/>
                </a:stretch>
              </a:blipFill>
              <a:ln w="28575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2D3EBFC5-8430-45E2-B92E-C9DD15CC3001}"/>
              </a:ext>
            </a:extLst>
          </p:cNvPr>
          <p:cNvCxnSpPr>
            <a:cxnSpLocks/>
            <a:stCxn id="26" idx="3"/>
            <a:endCxn id="33" idx="2"/>
          </p:cNvCxnSpPr>
          <p:nvPr/>
        </p:nvCxnSpPr>
        <p:spPr>
          <a:xfrm rot="5400000" flipH="1" flipV="1">
            <a:off x="5277611" y="2313435"/>
            <a:ext cx="376907" cy="5752544"/>
          </a:xfrm>
          <a:prstGeom prst="curvedConnector3">
            <a:avLst>
              <a:gd name="adj1" fmla="val -63810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4689FC4-4C78-4975-870A-E3CCEAAD1A42}"/>
              </a:ext>
            </a:extLst>
          </p:cNvPr>
          <p:cNvGrpSpPr/>
          <p:nvPr/>
        </p:nvGrpSpPr>
        <p:grpSpPr>
          <a:xfrm>
            <a:off x="2100180" y="5109082"/>
            <a:ext cx="1026375" cy="280984"/>
            <a:chOff x="6223967" y="3694154"/>
            <a:chExt cx="1026375" cy="280984"/>
          </a:xfrm>
        </p:grpSpPr>
        <p:sp>
          <p:nvSpPr>
            <p:cNvPr id="17" name="Accolade fermante 16">
              <a:extLst>
                <a:ext uri="{FF2B5EF4-FFF2-40B4-BE49-F238E27FC236}">
                  <a16:creationId xmlns:a16="http://schemas.microsoft.com/office/drawing/2014/main" id="{62EF832C-09E9-48DA-92CA-4B0C96639B80}"/>
                </a:ext>
              </a:extLst>
            </p:cNvPr>
            <p:cNvSpPr/>
            <p:nvPr/>
          </p:nvSpPr>
          <p:spPr>
            <a:xfrm rot="5400000" flipV="1">
              <a:off x="6667339" y="3250782"/>
              <a:ext cx="139631" cy="1026375"/>
            </a:xfrm>
            <a:prstGeom prst="rightBrace">
              <a:avLst>
                <a:gd name="adj1" fmla="val 33674"/>
                <a:gd name="adj2" fmla="val 50000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E738284-5361-441B-8AB7-1A88F290840D}"/>
                </a:ext>
              </a:extLst>
            </p:cNvPr>
            <p:cNvSpPr/>
            <p:nvPr/>
          </p:nvSpPr>
          <p:spPr>
            <a:xfrm>
              <a:off x="6703614" y="3893840"/>
              <a:ext cx="68050" cy="812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9363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290043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scattering off radioactive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51D481-EAC2-4EAD-9F83-DC0B4658AF34}"/>
              </a:ext>
            </a:extLst>
          </p:cNvPr>
          <p:cNvSpPr txBox="1"/>
          <p:nvPr/>
        </p:nvSpPr>
        <p:spPr>
          <a:xfrm>
            <a:off x="2146857" y="591123"/>
            <a:ext cx="597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Luminosity considerations</a:t>
            </a: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75AB6F8D-C734-4A7A-ADAD-1C7F77B7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78" y="3458372"/>
            <a:ext cx="4823589" cy="18099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2007B73-E119-4B44-9CD7-9064036CEFA8}"/>
              </a:ext>
            </a:extLst>
          </p:cNvPr>
          <p:cNvSpPr txBox="1"/>
          <p:nvPr/>
        </p:nvSpPr>
        <p:spPr>
          <a:xfrm>
            <a:off x="5839950" y="4047146"/>
            <a:ext cx="47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</a:t>
            </a:r>
            <a:r>
              <a:rPr lang="fr-FR" baseline="-25000" dirty="0" err="1"/>
              <a:t>e</a:t>
            </a:r>
            <a:endParaRPr lang="en-US" baseline="-25000" dirty="0"/>
          </a:p>
        </p:txBody>
      </p:sp>
      <p:sp>
        <p:nvSpPr>
          <p:cNvPr id="5" name="Flèche : virage 4">
            <a:extLst>
              <a:ext uri="{FF2B5EF4-FFF2-40B4-BE49-F238E27FC236}">
                <a16:creationId xmlns:a16="http://schemas.microsoft.com/office/drawing/2014/main" id="{2071F525-3AB2-4F2A-81BD-999631154BC7}"/>
              </a:ext>
            </a:extLst>
          </p:cNvPr>
          <p:cNvSpPr/>
          <p:nvPr/>
        </p:nvSpPr>
        <p:spPr>
          <a:xfrm rot="1099391" flipV="1">
            <a:off x="315791" y="2757066"/>
            <a:ext cx="1221283" cy="1126670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2CD918C-4575-4C32-9899-26500E6BF8E3}"/>
              </a:ext>
            </a:extLst>
          </p:cNvPr>
          <p:cNvSpPr txBox="1"/>
          <p:nvPr/>
        </p:nvSpPr>
        <p:spPr>
          <a:xfrm>
            <a:off x="618658" y="2211501"/>
            <a:ext cx="78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N</a:t>
            </a:r>
            <a:r>
              <a:rPr lang="fr-FR" baseline="-25000" dirty="0" err="1"/>
              <a:t>inj</a:t>
            </a:r>
            <a:endParaRPr lang="en-US" baseline="-250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972260-0881-4E82-91C4-B52F2C5CAFFA}"/>
              </a:ext>
            </a:extLst>
          </p:cNvPr>
          <p:cNvSpPr txBox="1"/>
          <p:nvPr/>
        </p:nvSpPr>
        <p:spPr>
          <a:xfrm>
            <a:off x="3934570" y="3633730"/>
            <a:ext cx="78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</a:t>
            </a:r>
            <a:r>
              <a:rPr lang="fr-FR" baseline="-25000" dirty="0"/>
              <a:t>T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9433036-27AA-4F18-B5B7-89464CC32971}"/>
                  </a:ext>
                </a:extLst>
              </p:cNvPr>
              <p:cNvSpPr txBox="1"/>
              <p:nvPr/>
            </p:nvSpPr>
            <p:spPr>
              <a:xfrm>
                <a:off x="1497955" y="4811249"/>
                <a:ext cx="1978362" cy="269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trap</m:t>
                          </m:r>
                        </m:sub>
                      </m:sSub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overlap</m:t>
                          </m:r>
                        </m:sub>
                      </m:sSub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inj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9433036-27AA-4F18-B5B7-89464CC32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955" y="4811249"/>
                <a:ext cx="1978362" cy="269048"/>
              </a:xfrm>
              <a:prstGeom prst="rect">
                <a:avLst/>
              </a:prstGeom>
              <a:blipFill>
                <a:blip r:embed="rId3"/>
                <a:stretch>
                  <a:fillRect l="-1852" r="-92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0B0937F-1636-42E6-A1F8-3EA960E181E1}"/>
                  </a:ext>
                </a:extLst>
              </p:cNvPr>
              <p:cNvSpPr txBox="1"/>
              <p:nvPr/>
            </p:nvSpPr>
            <p:spPr>
              <a:xfrm>
                <a:off x="6875536" y="4047146"/>
                <a:ext cx="2933601" cy="954107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depend on </a:t>
                </a:r>
              </a:p>
              <a:p>
                <a:pPr marL="342900" indent="-342900">
                  <a:buAutoNum type="arabicParenR"/>
                </a:pPr>
                <a:r>
                  <a:rPr lang="en-US" sz="1400" dirty="0"/>
                  <a:t>e beam intensity : at first order transverse potential depth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  <a:p>
                <a:pPr marL="342900" indent="-342900">
                  <a:buAutoNum type="arabicParenR"/>
                </a:pPr>
                <a:r>
                  <a:rPr lang="en-US" sz="1400" dirty="0"/>
                  <a:t>e beam size</a:t>
                </a:r>
                <a:endParaRPr lang="en-US" sz="1400" b="1" dirty="0"/>
              </a:p>
            </p:txBody>
          </p:sp>
        </mc:Choice>
        <mc:Fallback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0B0937F-1636-42E6-A1F8-3EA960E18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536" y="4047146"/>
                <a:ext cx="2933601" cy="954107"/>
              </a:xfrm>
              <a:prstGeom prst="rect">
                <a:avLst/>
              </a:prstGeom>
              <a:blipFill>
                <a:blip r:embed="rId4"/>
                <a:stretch>
                  <a:fillRect l="-206" r="-823" b="-3727"/>
                </a:stretch>
              </a:blipFill>
              <a:ln w="28575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2D3EBFC5-8430-45E2-B92E-C9DD15CC3001}"/>
              </a:ext>
            </a:extLst>
          </p:cNvPr>
          <p:cNvCxnSpPr>
            <a:cxnSpLocks/>
            <a:stCxn id="26" idx="3"/>
            <a:endCxn id="33" idx="2"/>
          </p:cNvCxnSpPr>
          <p:nvPr/>
        </p:nvCxnSpPr>
        <p:spPr>
          <a:xfrm rot="5400000" flipH="1" flipV="1">
            <a:off x="5277611" y="2313435"/>
            <a:ext cx="376907" cy="5752544"/>
          </a:xfrm>
          <a:prstGeom prst="curvedConnector3">
            <a:avLst>
              <a:gd name="adj1" fmla="val -63810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4689FC4-4C78-4975-870A-E3CCEAAD1A42}"/>
              </a:ext>
            </a:extLst>
          </p:cNvPr>
          <p:cNvGrpSpPr/>
          <p:nvPr/>
        </p:nvGrpSpPr>
        <p:grpSpPr>
          <a:xfrm>
            <a:off x="2100180" y="5109082"/>
            <a:ext cx="1026375" cy="280984"/>
            <a:chOff x="6223967" y="3694154"/>
            <a:chExt cx="1026375" cy="280984"/>
          </a:xfrm>
        </p:grpSpPr>
        <p:sp>
          <p:nvSpPr>
            <p:cNvPr id="17" name="Accolade fermante 16">
              <a:extLst>
                <a:ext uri="{FF2B5EF4-FFF2-40B4-BE49-F238E27FC236}">
                  <a16:creationId xmlns:a16="http://schemas.microsoft.com/office/drawing/2014/main" id="{62EF832C-09E9-48DA-92CA-4B0C96639B80}"/>
                </a:ext>
              </a:extLst>
            </p:cNvPr>
            <p:cNvSpPr/>
            <p:nvPr/>
          </p:nvSpPr>
          <p:spPr>
            <a:xfrm rot="5400000" flipV="1">
              <a:off x="6667339" y="3250782"/>
              <a:ext cx="139631" cy="1026375"/>
            </a:xfrm>
            <a:prstGeom prst="rightBrace">
              <a:avLst>
                <a:gd name="adj1" fmla="val 33674"/>
                <a:gd name="adj2" fmla="val 50000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E738284-5361-441B-8AB7-1A88F290840D}"/>
                </a:ext>
              </a:extLst>
            </p:cNvPr>
            <p:cNvSpPr/>
            <p:nvPr/>
          </p:nvSpPr>
          <p:spPr>
            <a:xfrm>
              <a:off x="6703614" y="3893840"/>
              <a:ext cx="68050" cy="812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A4FCAD61-B925-4A55-9E36-B97C22B27B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7452" y="652211"/>
            <a:ext cx="5205671" cy="3285082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26AA1856-0EDE-4FAD-BBD7-2BDA3A15512E}"/>
              </a:ext>
            </a:extLst>
          </p:cNvPr>
          <p:cNvSpPr txBox="1"/>
          <p:nvPr/>
        </p:nvSpPr>
        <p:spPr>
          <a:xfrm>
            <a:off x="507532" y="1090786"/>
            <a:ext cx="63680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from preliminary study within GANIL long-range prospective</a:t>
            </a:r>
          </a:p>
          <a:p>
            <a:r>
              <a:rPr lang="en-US" sz="1400" dirty="0"/>
              <a:t>using WARP software (available online) </a:t>
            </a:r>
          </a:p>
          <a:p>
            <a:endParaRPr lang="en-US" sz="1400" b="1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8E2920F-9009-46AF-BCBA-249DC4310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608" y="1666856"/>
            <a:ext cx="4217980" cy="1130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5EAA5778-226C-494F-B908-5B15C5E0D533}"/>
              </a:ext>
            </a:extLst>
          </p:cNvPr>
          <p:cNvSpPr txBox="1"/>
          <p:nvPr/>
        </p:nvSpPr>
        <p:spPr>
          <a:xfrm>
            <a:off x="9512950" y="1020525"/>
            <a:ext cx="1090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I</a:t>
            </a:r>
            <a:r>
              <a:rPr lang="fr-FR" sz="1200" baseline="-25000" dirty="0" err="1"/>
              <a:t>e</a:t>
            </a:r>
            <a:r>
              <a:rPr lang="fr-FR" sz="1200" dirty="0"/>
              <a:t>=200 mA </a:t>
            </a:r>
          </a:p>
          <a:p>
            <a:endParaRPr lang="en-US" sz="1200" dirty="0"/>
          </a:p>
          <a:p>
            <a:r>
              <a:rPr lang="en-US" sz="1200" dirty="0"/>
              <a:t>trap length </a:t>
            </a:r>
          </a:p>
          <a:p>
            <a:r>
              <a:rPr lang="en-US" sz="1200" dirty="0"/>
              <a:t>=10 cm</a:t>
            </a:r>
            <a:endParaRPr lang="en-US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280077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290043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scattering off radioactive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51D481-EAC2-4EAD-9F83-DC0B4658AF34}"/>
              </a:ext>
            </a:extLst>
          </p:cNvPr>
          <p:cNvSpPr txBox="1"/>
          <p:nvPr/>
        </p:nvSpPr>
        <p:spPr>
          <a:xfrm>
            <a:off x="2146857" y="591123"/>
            <a:ext cx="597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Luminosity considerations</a:t>
            </a:r>
          </a:p>
        </p:txBody>
      </p:sp>
      <p:pic>
        <p:nvPicPr>
          <p:cNvPr id="32" name="Picture 3">
            <a:extLst>
              <a:ext uri="{FF2B5EF4-FFF2-40B4-BE49-F238E27FC236}">
                <a16:creationId xmlns:a16="http://schemas.microsoft.com/office/drawing/2014/main" id="{75AB6F8D-C734-4A7A-ADAD-1C7F77B73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78" y="3458372"/>
            <a:ext cx="4823589" cy="18099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2007B73-E119-4B44-9CD7-9064036CEFA8}"/>
              </a:ext>
            </a:extLst>
          </p:cNvPr>
          <p:cNvSpPr txBox="1"/>
          <p:nvPr/>
        </p:nvSpPr>
        <p:spPr>
          <a:xfrm>
            <a:off x="5839950" y="4047146"/>
            <a:ext cx="47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</a:t>
            </a:r>
            <a:r>
              <a:rPr lang="fr-FR" baseline="-25000" dirty="0" err="1"/>
              <a:t>e</a:t>
            </a:r>
            <a:endParaRPr lang="en-US" baseline="-25000" dirty="0"/>
          </a:p>
        </p:txBody>
      </p:sp>
      <p:sp>
        <p:nvSpPr>
          <p:cNvPr id="5" name="Flèche : virage 4">
            <a:extLst>
              <a:ext uri="{FF2B5EF4-FFF2-40B4-BE49-F238E27FC236}">
                <a16:creationId xmlns:a16="http://schemas.microsoft.com/office/drawing/2014/main" id="{2071F525-3AB2-4F2A-81BD-999631154BC7}"/>
              </a:ext>
            </a:extLst>
          </p:cNvPr>
          <p:cNvSpPr/>
          <p:nvPr/>
        </p:nvSpPr>
        <p:spPr>
          <a:xfrm rot="1099391" flipV="1">
            <a:off x="315791" y="2757066"/>
            <a:ext cx="1221283" cy="1126670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2CD918C-4575-4C32-9899-26500E6BF8E3}"/>
              </a:ext>
            </a:extLst>
          </p:cNvPr>
          <p:cNvSpPr txBox="1"/>
          <p:nvPr/>
        </p:nvSpPr>
        <p:spPr>
          <a:xfrm>
            <a:off x="618658" y="2211501"/>
            <a:ext cx="78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N</a:t>
            </a:r>
            <a:r>
              <a:rPr lang="fr-FR" baseline="-25000" dirty="0" err="1"/>
              <a:t>inj</a:t>
            </a:r>
            <a:endParaRPr lang="en-US" baseline="-25000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972260-0881-4E82-91C4-B52F2C5CAFFA}"/>
              </a:ext>
            </a:extLst>
          </p:cNvPr>
          <p:cNvSpPr txBox="1"/>
          <p:nvPr/>
        </p:nvSpPr>
        <p:spPr>
          <a:xfrm>
            <a:off x="3934570" y="3633730"/>
            <a:ext cx="78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</a:t>
            </a:r>
            <a:r>
              <a:rPr lang="fr-FR" baseline="-25000" dirty="0"/>
              <a:t>T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9433036-27AA-4F18-B5B7-89464CC32971}"/>
                  </a:ext>
                </a:extLst>
              </p:cNvPr>
              <p:cNvSpPr txBox="1"/>
              <p:nvPr/>
            </p:nvSpPr>
            <p:spPr>
              <a:xfrm>
                <a:off x="1497955" y="4811249"/>
                <a:ext cx="1978362" cy="269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trap</m:t>
                          </m:r>
                        </m:sub>
                      </m:sSub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overlap</m:t>
                          </m:r>
                        </m:sub>
                      </m:sSub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inj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99433036-27AA-4F18-B5B7-89464CC32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955" y="4811249"/>
                <a:ext cx="1978362" cy="269048"/>
              </a:xfrm>
              <a:prstGeom prst="rect">
                <a:avLst/>
              </a:prstGeom>
              <a:blipFill>
                <a:blip r:embed="rId3"/>
                <a:stretch>
                  <a:fillRect l="-1852" r="-92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0B0937F-1636-42E6-A1F8-3EA960E181E1}"/>
                  </a:ext>
                </a:extLst>
              </p:cNvPr>
              <p:cNvSpPr txBox="1"/>
              <p:nvPr/>
            </p:nvSpPr>
            <p:spPr>
              <a:xfrm>
                <a:off x="6875536" y="4047146"/>
                <a:ext cx="2933601" cy="954107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depend on </a:t>
                </a:r>
              </a:p>
              <a:p>
                <a:pPr marL="342900" indent="-342900">
                  <a:buAutoNum type="arabicParenR"/>
                </a:pPr>
                <a:r>
                  <a:rPr lang="en-US" sz="1400" dirty="0"/>
                  <a:t>e beam intensity : at first order transverse potential depth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</a:p>
              <a:p>
                <a:pPr marL="342900" indent="-342900">
                  <a:buAutoNum type="arabicParenR"/>
                </a:pPr>
                <a:r>
                  <a:rPr lang="en-US" sz="1400" dirty="0"/>
                  <a:t>e beam size</a:t>
                </a:r>
                <a:endParaRPr lang="en-US" sz="1400" b="1" dirty="0"/>
              </a:p>
            </p:txBody>
          </p:sp>
        </mc:Choice>
        <mc:Fallback>
          <p:sp>
            <p:nvSpPr>
              <p:cNvPr id="33" name="ZoneTexte 32">
                <a:extLst>
                  <a:ext uri="{FF2B5EF4-FFF2-40B4-BE49-F238E27FC236}">
                    <a16:creationId xmlns:a16="http://schemas.microsoft.com/office/drawing/2014/main" id="{10B0937F-1636-42E6-A1F8-3EA960E18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536" y="4047146"/>
                <a:ext cx="2933601" cy="954107"/>
              </a:xfrm>
              <a:prstGeom prst="rect">
                <a:avLst/>
              </a:prstGeom>
              <a:blipFill>
                <a:blip r:embed="rId4"/>
                <a:stretch>
                  <a:fillRect l="-206" r="-823" b="-3727"/>
                </a:stretch>
              </a:blipFill>
              <a:ln w="28575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necteur : en arc 19">
            <a:extLst>
              <a:ext uri="{FF2B5EF4-FFF2-40B4-BE49-F238E27FC236}">
                <a16:creationId xmlns:a16="http://schemas.microsoft.com/office/drawing/2014/main" id="{2D3EBFC5-8430-45E2-B92E-C9DD15CC3001}"/>
              </a:ext>
            </a:extLst>
          </p:cNvPr>
          <p:cNvCxnSpPr>
            <a:cxnSpLocks/>
            <a:stCxn id="26" idx="3"/>
            <a:endCxn id="33" idx="2"/>
          </p:cNvCxnSpPr>
          <p:nvPr/>
        </p:nvCxnSpPr>
        <p:spPr>
          <a:xfrm rot="5400000" flipH="1" flipV="1">
            <a:off x="5277611" y="2313435"/>
            <a:ext cx="376907" cy="5752544"/>
          </a:xfrm>
          <a:prstGeom prst="curvedConnector3">
            <a:avLst>
              <a:gd name="adj1" fmla="val -63810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94689FC4-4C78-4975-870A-E3CCEAAD1A42}"/>
              </a:ext>
            </a:extLst>
          </p:cNvPr>
          <p:cNvGrpSpPr/>
          <p:nvPr/>
        </p:nvGrpSpPr>
        <p:grpSpPr>
          <a:xfrm>
            <a:off x="2100180" y="5109082"/>
            <a:ext cx="1026375" cy="280984"/>
            <a:chOff x="6223967" y="3694154"/>
            <a:chExt cx="1026375" cy="280984"/>
          </a:xfrm>
        </p:grpSpPr>
        <p:sp>
          <p:nvSpPr>
            <p:cNvPr id="17" name="Accolade fermante 16">
              <a:extLst>
                <a:ext uri="{FF2B5EF4-FFF2-40B4-BE49-F238E27FC236}">
                  <a16:creationId xmlns:a16="http://schemas.microsoft.com/office/drawing/2014/main" id="{62EF832C-09E9-48DA-92CA-4B0C96639B80}"/>
                </a:ext>
              </a:extLst>
            </p:cNvPr>
            <p:cNvSpPr/>
            <p:nvPr/>
          </p:nvSpPr>
          <p:spPr>
            <a:xfrm rot="5400000" flipV="1">
              <a:off x="6667339" y="3250782"/>
              <a:ext cx="139631" cy="1026375"/>
            </a:xfrm>
            <a:prstGeom prst="rightBrace">
              <a:avLst>
                <a:gd name="adj1" fmla="val 33674"/>
                <a:gd name="adj2" fmla="val 50000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4E738284-5361-441B-8AB7-1A88F290840D}"/>
                </a:ext>
              </a:extLst>
            </p:cNvPr>
            <p:cNvSpPr/>
            <p:nvPr/>
          </p:nvSpPr>
          <p:spPr>
            <a:xfrm>
              <a:off x="6703614" y="3893840"/>
              <a:ext cx="68050" cy="812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Image 5">
            <a:extLst>
              <a:ext uri="{FF2B5EF4-FFF2-40B4-BE49-F238E27FC236}">
                <a16:creationId xmlns:a16="http://schemas.microsoft.com/office/drawing/2014/main" id="{E97EE938-5249-4AFF-B04D-21F95FC40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181" y="726587"/>
            <a:ext cx="5320942" cy="2969828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77763383-A7D8-4798-AF1C-7FA7C3870F7F}"/>
              </a:ext>
            </a:extLst>
          </p:cNvPr>
          <p:cNvSpPr txBox="1"/>
          <p:nvPr/>
        </p:nvSpPr>
        <p:spPr>
          <a:xfrm>
            <a:off x="507532" y="1090786"/>
            <a:ext cx="6368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from preliminary study within GANIL long-range prospective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FF95BF2B-5069-4068-A11E-31F2DCD9D1CC}"/>
              </a:ext>
            </a:extLst>
          </p:cNvPr>
          <p:cNvSpPr txBox="1"/>
          <p:nvPr/>
        </p:nvSpPr>
        <p:spPr>
          <a:xfrm>
            <a:off x="8750819" y="2187126"/>
            <a:ext cx="1090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I</a:t>
            </a:r>
            <a:r>
              <a:rPr lang="fr-FR" sz="1200" baseline="-25000" dirty="0" err="1"/>
              <a:t>e</a:t>
            </a:r>
            <a:r>
              <a:rPr lang="fr-FR" sz="1200" dirty="0"/>
              <a:t>=200 mA 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426CE3EC-B557-4685-AC2E-4643AD552183}"/>
              </a:ext>
            </a:extLst>
          </p:cNvPr>
          <p:cNvSpPr txBox="1"/>
          <p:nvPr/>
        </p:nvSpPr>
        <p:spPr>
          <a:xfrm>
            <a:off x="9682602" y="2957736"/>
            <a:ext cx="1090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 beam</a:t>
            </a:r>
            <a:endParaRPr lang="en-US" sz="1200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410D641-5BE8-4781-86A4-4472FD96C772}"/>
                  </a:ext>
                </a:extLst>
              </p:cNvPr>
              <p:cNvSpPr txBox="1"/>
              <p:nvPr/>
            </p:nvSpPr>
            <p:spPr>
              <a:xfrm>
                <a:off x="2100180" y="1871866"/>
                <a:ext cx="1582613" cy="4941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  <m:r>
                                <m:rPr>
                                  <m:sty m:val="p"/>
                                </m:rPr>
                                <a:rPr lang="fr-FR" sz="1600" b="0" i="0" smtClean="0">
                                  <a:latin typeface="+mn-lt"/>
                                </a:rPr>
                                <m:t>rans</m:t>
                              </m:r>
                            </m:sub>
                          </m:sSub>
                        </m:num>
                        <m:den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fr-F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fr-F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E410D641-5BE8-4781-86A4-4472FD96C7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180" y="1871866"/>
                <a:ext cx="1582613" cy="494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ZoneTexte 33">
            <a:extLst>
              <a:ext uri="{FF2B5EF4-FFF2-40B4-BE49-F238E27FC236}">
                <a16:creationId xmlns:a16="http://schemas.microsoft.com/office/drawing/2014/main" id="{E83BF266-4C2B-45FB-A169-8454FEE418E2}"/>
              </a:ext>
            </a:extLst>
          </p:cNvPr>
          <p:cNvSpPr txBox="1"/>
          <p:nvPr/>
        </p:nvSpPr>
        <p:spPr>
          <a:xfrm>
            <a:off x="498791" y="1406441"/>
            <a:ext cx="6368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ion heating due to the interaction with the e beam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F07E423-668D-4DF1-A2A8-6118FE0C5656}"/>
              </a:ext>
            </a:extLst>
          </p:cNvPr>
          <p:cNvSpPr txBox="1"/>
          <p:nvPr/>
        </p:nvSpPr>
        <p:spPr>
          <a:xfrm>
            <a:off x="3996104" y="1856410"/>
            <a:ext cx="146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</a:t>
            </a:r>
            <a:r>
              <a:rPr lang="en-US" sz="1400" dirty="0" err="1"/>
              <a:t>harge</a:t>
            </a:r>
            <a:r>
              <a:rPr lang="en-US" sz="1400" dirty="0"/>
              <a:t> state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5D1CDFED-AC35-453A-B1EA-C8F7E26BBDE0}"/>
              </a:ext>
            </a:extLst>
          </p:cNvPr>
          <p:cNvCxnSpPr>
            <a:cxnSpLocks/>
            <a:stCxn id="35" idx="1"/>
          </p:cNvCxnSpPr>
          <p:nvPr/>
        </p:nvCxnSpPr>
        <p:spPr>
          <a:xfrm flipH="1">
            <a:off x="3606133" y="2010299"/>
            <a:ext cx="389971" cy="5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788B8594-0E45-4C28-8EBC-435CC9280E24}"/>
              </a:ext>
            </a:extLst>
          </p:cNvPr>
          <p:cNvSpPr txBox="1"/>
          <p:nvPr/>
        </p:nvSpPr>
        <p:spPr>
          <a:xfrm>
            <a:off x="3996104" y="2091435"/>
            <a:ext cx="146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mass </a:t>
            </a:r>
            <a:r>
              <a:rPr lang="fr-FR" sz="1400" dirty="0" err="1"/>
              <a:t>number</a:t>
            </a:r>
            <a:endParaRPr lang="en-US" sz="1400" dirty="0"/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1693EEDF-AC60-4C36-BEA8-0CBED2BF21DA}"/>
              </a:ext>
            </a:extLst>
          </p:cNvPr>
          <p:cNvCxnSpPr>
            <a:cxnSpLocks/>
          </p:cNvCxnSpPr>
          <p:nvPr/>
        </p:nvCxnSpPr>
        <p:spPr>
          <a:xfrm flipH="1">
            <a:off x="3637812" y="2267264"/>
            <a:ext cx="389971" cy="5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6E4FC686-B220-42C7-8C1A-412308185962}"/>
              </a:ext>
            </a:extLst>
          </p:cNvPr>
          <p:cNvSpPr txBox="1"/>
          <p:nvPr/>
        </p:nvSpPr>
        <p:spPr>
          <a:xfrm>
            <a:off x="2891485" y="2503919"/>
            <a:ext cx="2221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/>
              <a:t>electron</a:t>
            </a:r>
            <a:r>
              <a:rPr lang="fr-FR" sz="1400" dirty="0"/>
              <a:t> </a:t>
            </a:r>
            <a:r>
              <a:rPr lang="fr-FR" sz="1400" dirty="0" err="1"/>
              <a:t>density</a:t>
            </a:r>
            <a:r>
              <a:rPr lang="fr-FR" sz="1400" dirty="0"/>
              <a:t> (A/cm</a:t>
            </a:r>
            <a:r>
              <a:rPr lang="fr-FR" sz="1400" baseline="30000" dirty="0"/>
              <a:t>2</a:t>
            </a:r>
            <a:r>
              <a:rPr lang="fr-FR" sz="1400" dirty="0"/>
              <a:t>)</a:t>
            </a:r>
            <a:endParaRPr lang="en-US" sz="1400" dirty="0"/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8507D1DA-ABB3-48E3-9558-38022965E511}"/>
              </a:ext>
            </a:extLst>
          </p:cNvPr>
          <p:cNvCxnSpPr>
            <a:cxnSpLocks/>
          </p:cNvCxnSpPr>
          <p:nvPr/>
        </p:nvCxnSpPr>
        <p:spPr>
          <a:xfrm flipH="1" flipV="1">
            <a:off x="3082131" y="2325626"/>
            <a:ext cx="100759" cy="190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404F519-7DF0-40E3-8044-0E4580B5D288}"/>
              </a:ext>
            </a:extLst>
          </p:cNvPr>
          <p:cNvCxnSpPr/>
          <p:nvPr/>
        </p:nvCxnSpPr>
        <p:spPr>
          <a:xfrm>
            <a:off x="5962451" y="3173760"/>
            <a:ext cx="3720151" cy="0"/>
          </a:xfrm>
          <a:prstGeom prst="line">
            <a:avLst/>
          </a:prstGeom>
          <a:ln w="28575">
            <a:solidFill>
              <a:srgbClr val="92B337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620121D5-5F9E-46B0-B14F-24FC2E913444}"/>
              </a:ext>
            </a:extLst>
          </p:cNvPr>
          <p:cNvSpPr txBox="1"/>
          <p:nvPr/>
        </p:nvSpPr>
        <p:spPr>
          <a:xfrm>
            <a:off x="8760710" y="2896761"/>
            <a:ext cx="10901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/>
              <a:t>I</a:t>
            </a:r>
            <a:r>
              <a:rPr lang="fr-FR" sz="1200" baseline="-25000" dirty="0" err="1"/>
              <a:t>e</a:t>
            </a:r>
            <a:r>
              <a:rPr lang="fr-FR" sz="1200" dirty="0"/>
              <a:t>=20 mA </a:t>
            </a:r>
          </a:p>
        </p:txBody>
      </p:sp>
    </p:spTree>
    <p:extLst>
      <p:ext uri="{BB962C8B-B14F-4D97-AF65-F5344CB8AC3E}">
        <p14:creationId xmlns:p14="http://schemas.microsoft.com/office/powerpoint/2010/main" val="236818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088324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scattering off radioactive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51D481-EAC2-4EAD-9F83-DC0B4658AF34}"/>
              </a:ext>
            </a:extLst>
          </p:cNvPr>
          <p:cNvSpPr txBox="1"/>
          <p:nvPr/>
        </p:nvSpPr>
        <p:spPr>
          <a:xfrm>
            <a:off x="2146857" y="591123"/>
            <a:ext cx="597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Luminosity considerations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E13DF27-25EE-4389-9461-AE7C917AD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4" y="1404988"/>
            <a:ext cx="5068752" cy="349696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775F1A0A-0CAC-473C-A061-467E621215A5}"/>
                  </a:ext>
                </a:extLst>
              </p:cNvPr>
              <p:cNvSpPr txBox="1"/>
              <p:nvPr/>
            </p:nvSpPr>
            <p:spPr>
              <a:xfrm>
                <a:off x="2002011" y="2021632"/>
                <a:ext cx="2933601" cy="64633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1200" dirty="0">
                    <a:solidFill>
                      <a:schemeClr val="bg1"/>
                    </a:solidFill>
                  </a:rPr>
                  <a:t>assuming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fr-FR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fr-FR" sz="1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fr-FR" sz="1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12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2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a:rPr lang="fr-FR" sz="12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1200" dirty="0">
                    <a:solidFill>
                      <a:schemeClr val="bg1"/>
                    </a:solidFill>
                  </a:rPr>
                  <a:t>ions (1+)</a:t>
                </a:r>
              </a:p>
              <a:p>
                <a:r>
                  <a:rPr lang="el-GR" sz="1200" dirty="0">
                    <a:solidFill>
                      <a:schemeClr val="bg1"/>
                    </a:solidFill>
                  </a:rPr>
                  <a:t>σ</a:t>
                </a:r>
                <a:r>
                  <a:rPr lang="fr-FR" sz="1200" baseline="-25000" dirty="0">
                    <a:solidFill>
                      <a:schemeClr val="bg1"/>
                    </a:solidFill>
                  </a:rPr>
                  <a:t>e</a:t>
                </a:r>
                <a:r>
                  <a:rPr lang="fr-FR" sz="1200" dirty="0">
                    <a:solidFill>
                      <a:schemeClr val="bg1"/>
                    </a:solidFill>
                  </a:rPr>
                  <a:t>=100 µm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775F1A0A-0CAC-473C-A061-467E62121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2011" y="2021632"/>
                <a:ext cx="2933601" cy="646331"/>
              </a:xfrm>
              <a:prstGeom prst="rect">
                <a:avLst/>
              </a:prstGeom>
              <a:blipFill>
                <a:blip r:embed="rId3"/>
                <a:stretch>
                  <a:fillRect t="-1887" b="-56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B2BF015D-928E-4D2C-8007-DD0A8D3161B7}"/>
              </a:ext>
            </a:extLst>
          </p:cNvPr>
          <p:cNvSpPr/>
          <p:nvPr/>
        </p:nvSpPr>
        <p:spPr>
          <a:xfrm flipH="1">
            <a:off x="4632833" y="4291121"/>
            <a:ext cx="41034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7FD4D976-7F62-4C1E-B435-3DC1349DF366}"/>
              </a:ext>
            </a:extLst>
          </p:cNvPr>
          <p:cNvSpPr txBox="1"/>
          <p:nvPr/>
        </p:nvSpPr>
        <p:spPr>
          <a:xfrm>
            <a:off x="5043182" y="4291120"/>
            <a:ext cx="12793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1953 Hofstadter’s luminosity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CBFDF49D-81D6-408B-86D6-FCC37408188E}"/>
              </a:ext>
            </a:extLst>
          </p:cNvPr>
          <p:cNvSpPr txBox="1"/>
          <p:nvPr/>
        </p:nvSpPr>
        <p:spPr>
          <a:xfrm>
            <a:off x="5015497" y="2253650"/>
            <a:ext cx="1162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S</a:t>
            </a:r>
            <a:r>
              <a:rPr lang="en-US" sz="1100" dirty="0"/>
              <a:t>CRIT luminosity with stable nuclei</a:t>
            </a:r>
          </a:p>
        </p:txBody>
      </p:sp>
      <p:sp>
        <p:nvSpPr>
          <p:cNvPr id="47" name="Flèche : droite 46">
            <a:extLst>
              <a:ext uri="{FF2B5EF4-FFF2-40B4-BE49-F238E27FC236}">
                <a16:creationId xmlns:a16="http://schemas.microsoft.com/office/drawing/2014/main" id="{C2A2927D-C027-4E7F-B1EB-7721F4832EB3}"/>
              </a:ext>
            </a:extLst>
          </p:cNvPr>
          <p:cNvSpPr/>
          <p:nvPr/>
        </p:nvSpPr>
        <p:spPr>
          <a:xfrm flipH="1">
            <a:off x="4632833" y="2361081"/>
            <a:ext cx="41034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èche : droite 49">
            <a:extLst>
              <a:ext uri="{FF2B5EF4-FFF2-40B4-BE49-F238E27FC236}">
                <a16:creationId xmlns:a16="http://schemas.microsoft.com/office/drawing/2014/main" id="{C03D9D5B-7C22-475F-979A-A2BB3AE2C16A}"/>
              </a:ext>
            </a:extLst>
          </p:cNvPr>
          <p:cNvSpPr/>
          <p:nvPr/>
        </p:nvSpPr>
        <p:spPr>
          <a:xfrm flipH="1">
            <a:off x="4642461" y="1698758"/>
            <a:ext cx="410349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3CEAB61-303F-4B0A-87D4-162799270179}"/>
              </a:ext>
            </a:extLst>
          </p:cNvPr>
          <p:cNvSpPr txBox="1"/>
          <p:nvPr/>
        </p:nvSpPr>
        <p:spPr>
          <a:xfrm>
            <a:off x="5015497" y="1529237"/>
            <a:ext cx="116297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FAIR/ELISE targeted luminosity</a:t>
            </a:r>
          </a:p>
        </p:txBody>
      </p: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5BB23973-3435-4B28-B6F2-AC741CBECBE7}"/>
              </a:ext>
            </a:extLst>
          </p:cNvPr>
          <p:cNvGrpSpPr/>
          <p:nvPr/>
        </p:nvGrpSpPr>
        <p:grpSpPr>
          <a:xfrm>
            <a:off x="6339173" y="1305061"/>
            <a:ext cx="4292175" cy="4388980"/>
            <a:chOff x="6386018" y="835254"/>
            <a:chExt cx="4292175" cy="4388980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B2AD1115-99D6-4A5C-B435-8D5BED31B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86018" y="835254"/>
              <a:ext cx="3590412" cy="4388980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92F677A-2A21-4BA3-BB7E-9E80B1C07610}"/>
                    </a:ext>
                  </a:extLst>
                </p:cNvPr>
                <p:cNvSpPr/>
                <p:nvPr/>
              </p:nvSpPr>
              <p:spPr>
                <a:xfrm>
                  <a:off x="9867233" y="4260633"/>
                  <a:ext cx="756361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fr-FR" sz="1200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  <m:t>6</m:t>
                            </m:r>
                            <m:r>
                              <a:rPr lang="fr-F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∙</m:t>
                            </m:r>
                            <m:r>
                              <a:rPr lang="fr-FR" sz="1200" i="1">
                                <a:latin typeface="Cambria Math"/>
                                <a:ea typeface="Cambria Math"/>
                                <a:sym typeface="Symbol"/>
                              </a:rPr>
                              <m:t>10</m:t>
                            </m:r>
                          </m:e>
                          <m:sup>
                            <m:r>
                              <a:rPr lang="fr-FR" sz="1200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  <m:t>32</m:t>
                            </m:r>
                            <m:r>
                              <a:rPr lang="fr-FR" sz="1200" i="1">
                                <a:latin typeface="Cambria Math"/>
                                <a:ea typeface="Cambria Math"/>
                                <a:sym typeface="Symbol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392F677A-2A21-4BA3-BB7E-9E80B1C076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7233" y="4260633"/>
                  <a:ext cx="756361" cy="276999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FC11F1B-7BCF-4C96-B67C-1CE3E7A024CC}"/>
                    </a:ext>
                  </a:extLst>
                </p:cNvPr>
                <p:cNvSpPr/>
                <p:nvPr/>
              </p:nvSpPr>
              <p:spPr>
                <a:xfrm>
                  <a:off x="9921832" y="3070257"/>
                  <a:ext cx="756361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fr-FR" sz="1200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  <m:t>6</m:t>
                            </m:r>
                            <m:r>
                              <a:rPr lang="fr-F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∙</m:t>
                            </m:r>
                            <m:r>
                              <a:rPr lang="fr-FR" sz="1200" i="1">
                                <a:latin typeface="Cambria Math"/>
                                <a:ea typeface="Cambria Math"/>
                                <a:sym typeface="Symbol"/>
                              </a:rPr>
                              <m:t>10</m:t>
                            </m:r>
                          </m:e>
                          <m:sup>
                            <m:r>
                              <a:rPr lang="fr-FR" sz="1200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  <m:t>28</m:t>
                            </m:r>
                            <m:r>
                              <a:rPr lang="fr-FR" sz="1200" i="1">
                                <a:latin typeface="Cambria Math"/>
                                <a:ea typeface="Cambria Math"/>
                                <a:sym typeface="Symbol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DFC11F1B-7BCF-4C96-B67C-1CE3E7A024C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21832" y="3070257"/>
                  <a:ext cx="756361" cy="27699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00928DD-B7C1-4514-8D30-90BA80A50EB0}"/>
                    </a:ext>
                  </a:extLst>
                </p:cNvPr>
                <p:cNvSpPr/>
                <p:nvPr/>
              </p:nvSpPr>
              <p:spPr>
                <a:xfrm>
                  <a:off x="9867233" y="1914782"/>
                  <a:ext cx="756361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</m:ctrlPr>
                          </m:sSupPr>
                          <m:e>
                            <m:r>
                              <a:rPr lang="fr-FR" sz="1200" i="1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  <m:t>6</m:t>
                            </m:r>
                            <m:r>
                              <a:rPr lang="fr-FR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∙</m:t>
                            </m:r>
                            <m:r>
                              <a:rPr lang="fr-FR" sz="1200" i="1">
                                <a:latin typeface="Cambria Math"/>
                                <a:ea typeface="Cambria Math"/>
                                <a:sym typeface="Symbol"/>
                              </a:rPr>
                              <m:t>10</m:t>
                            </m:r>
                          </m:e>
                          <m:sup>
                            <m:r>
                              <a:rPr lang="fr-FR" sz="1200" b="0" i="1" smtClean="0">
                                <a:latin typeface="Cambria Math" panose="02040503050406030204" pitchFamily="18" charset="0"/>
                                <a:ea typeface="Cambria Math"/>
                                <a:sym typeface="Symbol"/>
                              </a:rPr>
                              <m:t>24</m:t>
                            </m:r>
                            <m:r>
                              <a:rPr lang="fr-FR" sz="1200" i="1">
                                <a:latin typeface="Cambria Math"/>
                                <a:ea typeface="Cambria Math"/>
                                <a:sym typeface="Symbol"/>
                              </a:rPr>
                              <m:t> 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200928DD-B7C1-4514-8D30-90BA80A50E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7233" y="1914782"/>
                  <a:ext cx="756361" cy="276999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03F0C01-9B39-4659-A3F5-242958030FEE}"/>
                    </a:ext>
                  </a:extLst>
                </p:cNvPr>
                <p:cNvSpPr/>
                <p:nvPr/>
              </p:nvSpPr>
              <p:spPr>
                <a:xfrm>
                  <a:off x="9850883" y="835254"/>
                  <a:ext cx="789062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200" i="1" smtClean="0">
                          <a:latin typeface="Cambria Math"/>
                          <a:ea typeface="Cambria Math"/>
                          <a:sym typeface="Symbol"/>
                        </a:rPr>
                        <m:t>ℒ</m:t>
                      </m:r>
                    </m:oMath>
                  </a14:m>
                  <a:r>
                    <a:rPr lang="en-US" sz="1200" dirty="0"/>
                    <a:t> cm</a:t>
                  </a:r>
                  <a:r>
                    <a:rPr lang="en-US" sz="1200" baseline="30000" dirty="0"/>
                    <a:t>-2</a:t>
                  </a:r>
                  <a:r>
                    <a:rPr lang="en-US" sz="1200" dirty="0"/>
                    <a:t>s</a:t>
                  </a:r>
                  <a:r>
                    <a:rPr lang="en-US" sz="1200" baseline="30000" dirty="0"/>
                    <a:t>-1</a:t>
                  </a:r>
                  <a:endParaRPr lang="en-US" sz="1200" dirty="0"/>
                </a:p>
              </p:txBody>
            </p:sp>
          </mc:Choice>
          <mc:Fallback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403F0C01-9B39-4659-A3F5-242958030F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0883" y="835254"/>
                  <a:ext cx="789062" cy="276999"/>
                </a:xfrm>
                <a:prstGeom prst="rect">
                  <a:avLst/>
                </a:prstGeom>
                <a:blipFill>
                  <a:blip r:embed="rId8"/>
                  <a:stretch>
                    <a:fillRect t="-2174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4" name="Text Box 13">
            <a:extLst>
              <a:ext uri="{FF2B5EF4-FFF2-40B4-BE49-F238E27FC236}">
                <a16:creationId xmlns:a16="http://schemas.microsoft.com/office/drawing/2014/main" id="{50CF3C03-AC5A-487D-B30D-04B2FD400B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916" y="665801"/>
            <a:ext cx="3888432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1050" dirty="0"/>
              <a:t>Sick et al. PRL 35 910 (1975) </a:t>
            </a:r>
          </a:p>
          <a:p>
            <a:pPr>
              <a:spcBef>
                <a:spcPct val="50000"/>
              </a:spcBef>
            </a:pPr>
            <a:r>
              <a:rPr lang="en-US" altLang="fr-FR" sz="1200" dirty="0"/>
              <a:t>experiment at </a:t>
            </a:r>
            <a:r>
              <a:rPr lang="en-US" altLang="fr-FR" sz="1200" dirty="0" err="1"/>
              <a:t>Saclay</a:t>
            </a:r>
            <a:r>
              <a:rPr lang="en-US" altLang="fr-FR" sz="1200" dirty="0"/>
              <a:t> Linear Accelerator (ALS) on </a:t>
            </a:r>
            <a:r>
              <a:rPr lang="en-US" altLang="fr-FR" sz="1200" baseline="30000" dirty="0"/>
              <a:t>58</a:t>
            </a:r>
            <a:r>
              <a:rPr lang="en-US" altLang="fr-FR" sz="1200" dirty="0"/>
              <a:t>Ni</a:t>
            </a:r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0961F318-7507-4C93-BBD9-A1D2468DB5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5858" y="4037856"/>
            <a:ext cx="1579143" cy="1077103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5780101D-4D15-4E31-B919-BF5FB0E28AE8}"/>
              </a:ext>
            </a:extLst>
          </p:cNvPr>
          <p:cNvSpPr txBox="1"/>
          <p:nvPr/>
        </p:nvSpPr>
        <p:spPr>
          <a:xfrm>
            <a:off x="3386905" y="4928840"/>
            <a:ext cx="3257183" cy="738664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/>
              <a:t>absolute radius </a:t>
            </a:r>
          </a:p>
          <a:p>
            <a:r>
              <a:rPr lang="en-US" sz="1400" b="1"/>
              <a:t>2-parameters charge distributions</a:t>
            </a:r>
          </a:p>
          <a:p>
            <a:r>
              <a:rPr lang="en-US" sz="1400" b="1"/>
              <a:t>at reach</a:t>
            </a:r>
          </a:p>
        </p:txBody>
      </p:sp>
    </p:spTree>
    <p:extLst>
      <p:ext uri="{BB962C8B-B14F-4D97-AF65-F5344CB8AC3E}">
        <p14:creationId xmlns:p14="http://schemas.microsoft.com/office/powerpoint/2010/main" val="50436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088324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scattering off radioactive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51D481-EAC2-4EAD-9F83-DC0B4658AF34}"/>
              </a:ext>
            </a:extLst>
          </p:cNvPr>
          <p:cNvSpPr txBox="1"/>
          <p:nvPr/>
        </p:nvSpPr>
        <p:spPr>
          <a:xfrm>
            <a:off x="2146857" y="591123"/>
            <a:ext cx="597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Luminosity considerations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E6922593-0264-47C2-9251-711434EC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03" y="1085528"/>
            <a:ext cx="7186588" cy="365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6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4569" y="249133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EF84CFC-FDC8-4E70-9E5C-660810023DEC}"/>
                  </a:ext>
                </a:extLst>
              </p:cNvPr>
              <p:cNvSpPr txBox="1"/>
              <p:nvPr/>
            </p:nvSpPr>
            <p:spPr>
              <a:xfrm>
                <a:off x="1149111" y="648253"/>
                <a:ext cx="3588964" cy="1569660"/>
              </a:xfrm>
              <a:prstGeom prst="rect">
                <a:avLst/>
              </a:prstGeom>
              <a:noFill/>
              <a:ln w="57150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/>
                  <a:t>past experiments on stable nuclei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beam :</a:t>
                </a:r>
              </a:p>
              <a:p>
                <a:r>
                  <a:rPr lang="en-US" sz="1200" dirty="0" err="1"/>
                  <a:t>I</a:t>
                </a:r>
                <a:r>
                  <a:rPr lang="en-US" sz="1200" baseline="-25000" dirty="0" err="1"/>
                  <a:t>e</a:t>
                </a:r>
                <a:r>
                  <a:rPr lang="en-US" sz="1200" dirty="0"/>
                  <a:t>=25 µA</a:t>
                </a:r>
              </a:p>
              <a:p>
                <a:r>
                  <a:rPr lang="en-US" sz="1200" dirty="0" err="1"/>
                  <a:t>E</a:t>
                </a:r>
                <a:r>
                  <a:rPr lang="en-US" sz="1200" baseline="-25000" dirty="0" err="1"/>
                  <a:t>e</a:t>
                </a:r>
                <a:r>
                  <a:rPr lang="en-US" sz="1200" dirty="0"/>
                  <a:t>= 449.5 MeV; “energy spread” ΔE=0.5 MeV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target : </a:t>
                </a:r>
              </a:p>
              <a:p>
                <a:r>
                  <a:rPr lang="en-US" sz="1200" dirty="0"/>
                  <a:t>0.5 mm thick ! </a:t>
                </a:r>
              </a:p>
              <a:p>
                <a:r>
                  <a:rPr lang="en-US" sz="1200" dirty="0"/>
                  <a:t>400 mg/cm</a:t>
                </a:r>
                <a:r>
                  <a:rPr lang="en-US" sz="1200" baseline="30000" dirty="0"/>
                  <a:t>2</a:t>
                </a:r>
                <a:r>
                  <a:rPr lang="en-US" sz="1200" dirty="0"/>
                  <a:t> equiv. 4.1×10</a:t>
                </a:r>
                <a:r>
                  <a:rPr lang="en-US" sz="1200" baseline="30000" dirty="0"/>
                  <a:t>21</a:t>
                </a:r>
                <a:r>
                  <a:rPr lang="en-US" sz="1200" dirty="0"/>
                  <a:t> atoms/cm</a:t>
                </a:r>
                <a:r>
                  <a:rPr lang="en-US" sz="1200" baseline="30000" dirty="0"/>
                  <a:t>2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200" dirty="0"/>
                  <a:t>luminosities </a:t>
                </a:r>
                <a:r>
                  <a:rPr lang="en-US" sz="1200" dirty="0" err="1"/>
                  <a:t>upto</a:t>
                </a:r>
                <a:r>
                  <a:rPr lang="en-US" sz="1200" dirty="0"/>
                  <a:t> :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  <a:ea typeface="Cambria Math"/>
                        <a:sym typeface="Symbol"/>
                      </a:rPr>
                      <m:t>ℒ</m:t>
                    </m:r>
                    <m:r>
                      <a:rPr lang="en-US" sz="1200" i="1">
                        <a:latin typeface="Cambria Math"/>
                        <a:ea typeface="Cambria Math"/>
                        <a:sym typeface="Symbol"/>
                      </a:rPr>
                      <m:t>≃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en-US" sz="1200" i="1" smtClean="0">
                            <a:latin typeface="Cambria Math"/>
                            <a:ea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  <m:t>32</m:t>
                        </m:r>
                        <m:r>
                          <a:rPr lang="en-US" sz="1200" i="1" smtClean="0">
                            <a:latin typeface="Cambria Math"/>
                            <a:ea typeface="Cambria Math"/>
                            <a:sym typeface="Symbol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200" dirty="0"/>
                  <a:t>cm</a:t>
                </a:r>
                <a:r>
                  <a:rPr lang="en-US" sz="1200" baseline="30000" dirty="0"/>
                  <a:t>-2</a:t>
                </a:r>
                <a:r>
                  <a:rPr lang="en-US" sz="1200" dirty="0"/>
                  <a:t>s</a:t>
                </a:r>
                <a:r>
                  <a:rPr lang="en-US" sz="1200" baseline="30000" dirty="0"/>
                  <a:t>-1</a:t>
                </a:r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EF84CFC-FDC8-4E70-9E5C-660810023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111" y="648253"/>
                <a:ext cx="3588964" cy="1569660"/>
              </a:xfrm>
              <a:prstGeom prst="rect">
                <a:avLst/>
              </a:prstGeom>
              <a:blipFill>
                <a:blip r:embed="rId2"/>
                <a:stretch>
                  <a:fillRect l="-170" t="-388" b="-1550"/>
                </a:stretch>
              </a:blipFill>
              <a:ln w="571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>
            <a:extLst>
              <a:ext uri="{FF2B5EF4-FFF2-40B4-BE49-F238E27FC236}">
                <a16:creationId xmlns:a16="http://schemas.microsoft.com/office/drawing/2014/main" id="{6DB6A990-50E8-4D8E-8BA9-F06BA663122E}"/>
              </a:ext>
            </a:extLst>
          </p:cNvPr>
          <p:cNvSpPr txBox="1"/>
          <p:nvPr/>
        </p:nvSpPr>
        <p:spPr>
          <a:xfrm>
            <a:off x="6682531" y="610136"/>
            <a:ext cx="3757680" cy="138499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future fixed-target RI experiments</a:t>
            </a:r>
            <a:r>
              <a:rPr lang="en-US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/>
              <a:t>b</a:t>
            </a:r>
            <a:r>
              <a:rPr lang="en-US" sz="1200" dirty="0" err="1"/>
              <a:t>eam</a:t>
            </a:r>
            <a:r>
              <a:rPr lang="en-US" sz="1200" dirty="0"/>
              <a:t> :</a:t>
            </a:r>
          </a:p>
          <a:p>
            <a:r>
              <a:rPr lang="en-US" sz="1200" dirty="0" err="1"/>
              <a:t>I</a:t>
            </a:r>
            <a:r>
              <a:rPr lang="en-US" sz="1200" baseline="-25000" dirty="0" err="1"/>
              <a:t>e</a:t>
            </a:r>
            <a:r>
              <a:rPr lang="en-US" sz="1200" dirty="0"/>
              <a:t>=20 mA (PERLE nominal)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target : </a:t>
            </a:r>
          </a:p>
          <a:p>
            <a:r>
              <a:rPr lang="en-US" sz="1200" dirty="0"/>
              <a:t>a cloud of ions !</a:t>
            </a:r>
          </a:p>
          <a:p>
            <a:r>
              <a:rPr lang="en-US" sz="1200" dirty="0"/>
              <a:t>exact amount ? 10</a:t>
            </a:r>
            <a:r>
              <a:rPr lang="en-US" sz="1200" baseline="30000" dirty="0"/>
              <a:t>10-11</a:t>
            </a:r>
            <a:r>
              <a:rPr lang="en-US" sz="1200" dirty="0"/>
              <a:t> atoms/cm2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16673B2E-2C7B-415C-9640-D8746E27A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78" y="3458372"/>
            <a:ext cx="4823589" cy="18099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67A3559C-85F1-4934-AF55-695151F8D016}"/>
              </a:ext>
            </a:extLst>
          </p:cNvPr>
          <p:cNvSpPr txBox="1"/>
          <p:nvPr/>
        </p:nvSpPr>
        <p:spPr>
          <a:xfrm>
            <a:off x="5839950" y="4047146"/>
            <a:ext cx="472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I</a:t>
            </a:r>
            <a:r>
              <a:rPr lang="fr-FR" baseline="-25000" dirty="0" err="1"/>
              <a:t>e</a:t>
            </a:r>
            <a:endParaRPr lang="en-US" baseline="-25000" dirty="0"/>
          </a:p>
        </p:txBody>
      </p:sp>
      <p:sp>
        <p:nvSpPr>
          <p:cNvPr id="19" name="Flèche : virage 18">
            <a:extLst>
              <a:ext uri="{FF2B5EF4-FFF2-40B4-BE49-F238E27FC236}">
                <a16:creationId xmlns:a16="http://schemas.microsoft.com/office/drawing/2014/main" id="{78BA401D-001C-4AA3-98F4-327D3F60CA63}"/>
              </a:ext>
            </a:extLst>
          </p:cNvPr>
          <p:cNvSpPr/>
          <p:nvPr/>
        </p:nvSpPr>
        <p:spPr>
          <a:xfrm rot="1099391" flipV="1">
            <a:off x="315791" y="2757066"/>
            <a:ext cx="1221283" cy="1126670"/>
          </a:xfrm>
          <a:prstGeom prst="ben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CDD04D-0A82-41E5-8271-A33CD93F397A}"/>
              </a:ext>
            </a:extLst>
          </p:cNvPr>
          <p:cNvSpPr txBox="1"/>
          <p:nvPr/>
        </p:nvSpPr>
        <p:spPr>
          <a:xfrm>
            <a:off x="618658" y="2211501"/>
            <a:ext cx="78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N</a:t>
            </a:r>
            <a:r>
              <a:rPr lang="fr-FR" baseline="-25000" dirty="0" err="1"/>
              <a:t>inj</a:t>
            </a:r>
            <a:endParaRPr lang="en-US" baseline="-25000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99C8013-1AF8-4CA5-BC3F-5BBCB6E8C95A}"/>
              </a:ext>
            </a:extLst>
          </p:cNvPr>
          <p:cNvSpPr txBox="1"/>
          <p:nvPr/>
        </p:nvSpPr>
        <p:spPr>
          <a:xfrm>
            <a:off x="3934570" y="3633730"/>
            <a:ext cx="78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</a:t>
            </a:r>
            <a:r>
              <a:rPr lang="fr-FR" baseline="-25000" dirty="0"/>
              <a:t>T</a:t>
            </a:r>
            <a:endParaRPr lang="en-US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70D3085-EA51-463E-B4FD-36499222B809}"/>
                  </a:ext>
                </a:extLst>
              </p:cNvPr>
              <p:cNvSpPr txBox="1"/>
              <p:nvPr/>
            </p:nvSpPr>
            <p:spPr>
              <a:xfrm>
                <a:off x="283259" y="4225271"/>
                <a:ext cx="1583126" cy="4759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d>
                            <m:d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  <m:sup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A70D3085-EA51-463E-B4FD-36499222B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59" y="4225271"/>
                <a:ext cx="1583126" cy="475964"/>
              </a:xfrm>
              <a:prstGeom prst="rect">
                <a:avLst/>
              </a:prstGeom>
              <a:blipFill>
                <a:blip r:embed="rId4"/>
                <a:stretch>
                  <a:fillRect l="-1923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2F4425B-07E5-4E9A-9278-CF937C3A54F7}"/>
                  </a:ext>
                </a:extLst>
              </p:cNvPr>
              <p:cNvSpPr txBox="1"/>
              <p:nvPr/>
            </p:nvSpPr>
            <p:spPr>
              <a:xfrm>
                <a:off x="1497955" y="4811249"/>
                <a:ext cx="1978362" cy="2690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trap</m:t>
                          </m:r>
                        </m:sub>
                      </m:sSub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ϵ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overlap</m:t>
                          </m:r>
                        </m:sub>
                      </m:sSub>
                      <m:sSub>
                        <m:sSubPr>
                          <m:ctrlPr>
                            <a:rPr lang="fr-FR" sz="1600" b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sz="1600" b="0" i="0" smtClean="0">
                              <a:latin typeface="Cambria Math" panose="02040503050406030204" pitchFamily="18" charset="0"/>
                            </a:rPr>
                            <m:t>inj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82F4425B-07E5-4E9A-9278-CF937C3A54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955" y="4811249"/>
                <a:ext cx="1978362" cy="269048"/>
              </a:xfrm>
              <a:prstGeom prst="rect">
                <a:avLst/>
              </a:prstGeom>
              <a:blipFill>
                <a:blip r:embed="rId5"/>
                <a:stretch>
                  <a:fillRect l="-1852" r="-926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E65695F-887C-4114-AE52-5F8159A2BA44}"/>
                  </a:ext>
                </a:extLst>
              </p:cNvPr>
              <p:cNvSpPr txBox="1"/>
              <p:nvPr/>
            </p:nvSpPr>
            <p:spPr>
              <a:xfrm>
                <a:off x="6881808" y="4253570"/>
                <a:ext cx="2933601" cy="830997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depend on </a:t>
                </a:r>
              </a:p>
              <a:p>
                <a:pPr marL="342900" indent="-342900">
                  <a:buAutoNum type="arabicParenR"/>
                </a:pPr>
                <a:r>
                  <a:rPr lang="en-US" sz="1200" dirty="0"/>
                  <a:t>e beam intensity : at first order transverse potential depth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sSub>
                      <m:sSubPr>
                        <m:ctrlP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200" dirty="0"/>
                  <a:t> </a:t>
                </a:r>
              </a:p>
              <a:p>
                <a:pPr marL="342900" indent="-342900">
                  <a:buAutoNum type="arabicParenR"/>
                </a:pPr>
                <a:r>
                  <a:rPr lang="en-US" sz="1200" dirty="0"/>
                  <a:t>e beam size</a:t>
                </a:r>
                <a:endParaRPr lang="en-US" sz="1200" b="1" dirty="0"/>
              </a:p>
            </p:txBody>
          </p:sp>
        </mc:Choice>
        <mc:Fallback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E65695F-887C-4114-AE52-5F8159A2B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1808" y="4253570"/>
                <a:ext cx="2933601" cy="830997"/>
              </a:xfrm>
              <a:prstGeom prst="rect">
                <a:avLst/>
              </a:prstGeom>
              <a:blipFill>
                <a:blip r:embed="rId6"/>
                <a:stretch>
                  <a:fillRect b="-2128"/>
                </a:stretch>
              </a:blipFill>
              <a:ln w="28575"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AAF7D1DE-7B25-41BB-8F28-9B96C1F93FBE}"/>
              </a:ext>
            </a:extLst>
          </p:cNvPr>
          <p:cNvCxnSpPr>
            <a:cxnSpLocks/>
            <a:stCxn id="31" idx="3"/>
            <a:endCxn id="26" idx="2"/>
          </p:cNvCxnSpPr>
          <p:nvPr/>
        </p:nvCxnSpPr>
        <p:spPr>
          <a:xfrm rot="5400000" flipH="1" flipV="1">
            <a:off x="5322404" y="2351956"/>
            <a:ext cx="293593" cy="5758816"/>
          </a:xfrm>
          <a:prstGeom prst="curvedConnector3">
            <a:avLst>
              <a:gd name="adj1" fmla="val -81918"/>
            </a:avLst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E74EB1DD-FDC8-4F14-A11D-D3421DA5AF5A}"/>
              </a:ext>
            </a:extLst>
          </p:cNvPr>
          <p:cNvGrpSpPr/>
          <p:nvPr/>
        </p:nvGrpSpPr>
        <p:grpSpPr>
          <a:xfrm>
            <a:off x="2100180" y="5109082"/>
            <a:ext cx="1026375" cy="280984"/>
            <a:chOff x="6223967" y="3694154"/>
            <a:chExt cx="1026375" cy="280984"/>
          </a:xfrm>
        </p:grpSpPr>
        <p:sp>
          <p:nvSpPr>
            <p:cNvPr id="29" name="Accolade fermante 28">
              <a:extLst>
                <a:ext uri="{FF2B5EF4-FFF2-40B4-BE49-F238E27FC236}">
                  <a16:creationId xmlns:a16="http://schemas.microsoft.com/office/drawing/2014/main" id="{8957B6A9-13E5-49C6-A31C-0D28EBC3192A}"/>
                </a:ext>
              </a:extLst>
            </p:cNvPr>
            <p:cNvSpPr/>
            <p:nvPr/>
          </p:nvSpPr>
          <p:spPr>
            <a:xfrm rot="5400000" flipV="1">
              <a:off x="6667339" y="3250782"/>
              <a:ext cx="139631" cy="1026375"/>
            </a:xfrm>
            <a:prstGeom prst="rightBrace">
              <a:avLst>
                <a:gd name="adj1" fmla="val 33674"/>
                <a:gd name="adj2" fmla="val 50000"/>
              </a:avLst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CD68667E-9FEB-4BDB-AA95-17CF55F583D4}"/>
                </a:ext>
              </a:extLst>
            </p:cNvPr>
            <p:cNvSpPr/>
            <p:nvPr/>
          </p:nvSpPr>
          <p:spPr>
            <a:xfrm>
              <a:off x="6703614" y="3893840"/>
              <a:ext cx="68050" cy="81298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6EE7D76-7812-463D-B049-BCEB3E34EF26}"/>
              </a:ext>
            </a:extLst>
          </p:cNvPr>
          <p:cNvSpPr/>
          <p:nvPr/>
        </p:nvSpPr>
        <p:spPr>
          <a:xfrm>
            <a:off x="1497955" y="2625261"/>
            <a:ext cx="8787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the ball is also in the court of nuclear physics : design and optimization of the “target”, need to invent new trapping strategies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/>
              <a:t>a serious evaluation of the achievable luminosities can only be obtained thanks to more elaborate simulations: </a:t>
            </a:r>
          </a:p>
          <a:p>
            <a:r>
              <a:rPr lang="fr-FR" sz="1200" dirty="0"/>
              <a:t>(</a:t>
            </a:r>
            <a:r>
              <a:rPr lang="en-US" sz="1200" dirty="0" err="1"/>
              <a:t>eg</a:t>
            </a:r>
            <a:r>
              <a:rPr lang="en-US" sz="1200" dirty="0"/>
              <a:t> charge state evolutions)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A3F97AB-B309-4E9C-A53C-47A8AEED8ACA}"/>
              </a:ext>
            </a:extLst>
          </p:cNvPr>
          <p:cNvSpPr txBox="1"/>
          <p:nvPr/>
        </p:nvSpPr>
        <p:spPr>
          <a:xfrm>
            <a:off x="6846732" y="3438909"/>
            <a:ext cx="3257183" cy="646331"/>
          </a:xfrm>
          <a:prstGeom prst="rect">
            <a:avLst/>
          </a:prstGeom>
          <a:solidFill>
            <a:srgbClr val="FFC000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but even without any fancy concept </a:t>
            </a:r>
            <a:r>
              <a:rPr lang="en-US" sz="1200" dirty="0"/>
              <a:t>absolute radius and 2-parameters charge distributions seam reasonably at reach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73518-BA78-4235-83B8-27F5DB5A8B4D}"/>
              </a:ext>
            </a:extLst>
          </p:cNvPr>
          <p:cNvSpPr/>
          <p:nvPr/>
        </p:nvSpPr>
        <p:spPr>
          <a:xfrm>
            <a:off x="3852391" y="875992"/>
            <a:ext cx="2220480" cy="27699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3 orders of magnitude more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B670BE-D1CC-411B-BD57-DF9BB4DA070C}"/>
              </a:ext>
            </a:extLst>
          </p:cNvPr>
          <p:cNvSpPr/>
          <p:nvPr/>
        </p:nvSpPr>
        <p:spPr>
          <a:xfrm>
            <a:off x="4276147" y="1547055"/>
            <a:ext cx="2220480" cy="461665"/>
          </a:xfrm>
          <a:prstGeom prst="rect">
            <a:avLst/>
          </a:prstGeom>
          <a:noFill/>
          <a:ln w="57150">
            <a:solidFill>
              <a:srgbClr val="F4640C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10 to 11 orders of magnitude less</a:t>
            </a:r>
          </a:p>
        </p:txBody>
      </p:sp>
      <p:cxnSp>
        <p:nvCxnSpPr>
          <p:cNvPr id="13" name="Connecteur : en arc 12">
            <a:extLst>
              <a:ext uri="{FF2B5EF4-FFF2-40B4-BE49-F238E27FC236}">
                <a16:creationId xmlns:a16="http://schemas.microsoft.com/office/drawing/2014/main" id="{F4F7CCB7-AB23-4763-AEF1-BFF051C6FCEB}"/>
              </a:ext>
            </a:extLst>
          </p:cNvPr>
          <p:cNvCxnSpPr>
            <a:cxnSpLocks/>
            <a:endCxn id="11" idx="1"/>
          </p:cNvCxnSpPr>
          <p:nvPr/>
        </p:nvCxnSpPr>
        <p:spPr>
          <a:xfrm flipV="1">
            <a:off x="1918321" y="1014492"/>
            <a:ext cx="1934070" cy="138499"/>
          </a:xfrm>
          <a:prstGeom prst="curvedConnector3">
            <a:avLst/>
          </a:prstGeom>
          <a:noFill/>
          <a:ln w="57150">
            <a:solidFill>
              <a:srgbClr val="00B050"/>
            </a:solidFill>
          </a:ln>
        </p:spPr>
      </p:cxnSp>
      <p:cxnSp>
        <p:nvCxnSpPr>
          <p:cNvPr id="37" name="Connecteur : en arc 36">
            <a:extLst>
              <a:ext uri="{FF2B5EF4-FFF2-40B4-BE49-F238E27FC236}">
                <a16:creationId xmlns:a16="http://schemas.microsoft.com/office/drawing/2014/main" id="{DF572345-3E41-4C90-ACF0-9C7C8010DFB3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072871" y="1014492"/>
            <a:ext cx="609660" cy="87977"/>
          </a:xfrm>
          <a:prstGeom prst="curvedConnector3">
            <a:avLst/>
          </a:prstGeom>
          <a:noFill/>
          <a:ln w="57150">
            <a:solidFill>
              <a:srgbClr val="00B050"/>
            </a:solidFill>
          </a:ln>
        </p:spPr>
      </p:cxnSp>
      <p:cxnSp>
        <p:nvCxnSpPr>
          <p:cNvPr id="42" name="Connecteur : en arc 41">
            <a:extLst>
              <a:ext uri="{FF2B5EF4-FFF2-40B4-BE49-F238E27FC236}">
                <a16:creationId xmlns:a16="http://schemas.microsoft.com/office/drawing/2014/main" id="{2F540DF4-0394-426E-AE63-DBAE6A845A5D}"/>
              </a:ext>
            </a:extLst>
          </p:cNvPr>
          <p:cNvCxnSpPr>
            <a:cxnSpLocks/>
            <a:endCxn id="36" idx="1"/>
          </p:cNvCxnSpPr>
          <p:nvPr/>
        </p:nvCxnSpPr>
        <p:spPr>
          <a:xfrm flipV="1">
            <a:off x="3934570" y="1777888"/>
            <a:ext cx="341577" cy="110454"/>
          </a:xfrm>
          <a:prstGeom prst="curvedConnector3">
            <a:avLst/>
          </a:prstGeom>
          <a:noFill/>
          <a:ln w="57150">
            <a:solidFill>
              <a:srgbClr val="F4640C"/>
            </a:solidFill>
          </a:ln>
        </p:spPr>
      </p:cxnSp>
      <p:cxnSp>
        <p:nvCxnSpPr>
          <p:cNvPr id="45" name="Connecteur : en arc 44">
            <a:extLst>
              <a:ext uri="{FF2B5EF4-FFF2-40B4-BE49-F238E27FC236}">
                <a16:creationId xmlns:a16="http://schemas.microsoft.com/office/drawing/2014/main" id="{1823ACDC-4C49-4A7A-BADE-699C370B0C12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6496627" y="1777888"/>
            <a:ext cx="257912" cy="55227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4640C"/>
            </a:solidFill>
          </a:ln>
        </p:spPr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BF434A3-3624-429D-B1A2-00CC329774F7}"/>
              </a:ext>
            </a:extLst>
          </p:cNvPr>
          <p:cNvSpPr/>
          <p:nvPr/>
        </p:nvSpPr>
        <p:spPr>
          <a:xfrm>
            <a:off x="6702291" y="2012119"/>
            <a:ext cx="375768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luminosity difficult to evaluate exactly</a:t>
            </a:r>
          </a:p>
          <a:p>
            <a:r>
              <a:rPr lang="en-US" sz="900" dirty="0"/>
              <a:t>(the size of the e beam is far from being the only driving parameter ! )</a:t>
            </a:r>
          </a:p>
        </p:txBody>
      </p:sp>
    </p:spTree>
    <p:extLst>
      <p:ext uri="{BB962C8B-B14F-4D97-AF65-F5344CB8AC3E}">
        <p14:creationId xmlns:p14="http://schemas.microsoft.com/office/powerpoint/2010/main" val="4974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8D67DCD-A89E-4851-BB01-82BF7AB22142}"/>
              </a:ext>
            </a:extLst>
          </p:cNvPr>
          <p:cNvSpPr/>
          <p:nvPr/>
        </p:nvSpPr>
        <p:spPr>
          <a:xfrm>
            <a:off x="2290043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: the electromagnetic probes in nuclear physics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9" name="ZoneTexte 18">
            <a:extLst>
              <a:ext uri="{FF2B5EF4-FFF2-40B4-BE49-F238E27FC236}">
                <a16:creationId xmlns:a16="http://schemas.microsoft.com/office/drawing/2014/main" id="{A8AE9E23-D174-49E6-99CF-F3BD8799D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80366"/>
            <a:ext cx="69612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• interaction with the hyperfine field : laser spectroscopy, nuclear orientation</a:t>
            </a:r>
          </a:p>
          <a:p>
            <a:r>
              <a:rPr lang="en-US" sz="1400" dirty="0">
                <a:sym typeface="Symbol"/>
              </a:rPr>
              <a:t> I</a:t>
            </a:r>
            <a:r>
              <a:rPr lang="en-US" sz="1400" baseline="30000" dirty="0">
                <a:sym typeface="Symbol"/>
              </a:rPr>
              <a:t>()</a:t>
            </a:r>
            <a:r>
              <a:rPr lang="en-US" sz="1400" dirty="0">
                <a:sym typeface="Symbol"/>
              </a:rPr>
              <a:t>,, Q</a:t>
            </a:r>
            <a:r>
              <a:rPr lang="en-US" sz="1400" baseline="-25000" dirty="0">
                <a:sym typeface="Symbol"/>
              </a:rPr>
              <a:t>s</a:t>
            </a:r>
            <a:r>
              <a:rPr lang="en-US" sz="1400" dirty="0">
                <a:sym typeface="Symbol"/>
              </a:rPr>
              <a:t>, &lt;r</a:t>
            </a:r>
            <a:r>
              <a:rPr lang="en-US" sz="1400" baseline="30000" dirty="0">
                <a:sym typeface="Symbol"/>
              </a:rPr>
              <a:t>2</a:t>
            </a:r>
            <a:r>
              <a:rPr lang="en-US" sz="1400" baseline="-25000" dirty="0">
                <a:sym typeface="Symbol"/>
              </a:rPr>
              <a:t>c</a:t>
            </a:r>
            <a:r>
              <a:rPr lang="en-US" sz="1400" dirty="0">
                <a:sym typeface="Symbol"/>
              </a:rPr>
              <a:t>&gt;</a:t>
            </a:r>
            <a:endParaRPr lang="en-US" sz="1400" dirty="0"/>
          </a:p>
        </p:txBody>
      </p:sp>
      <p:sp>
        <p:nvSpPr>
          <p:cNvPr id="10" name="ZoneTexte 18">
            <a:extLst>
              <a:ext uri="{FF2B5EF4-FFF2-40B4-BE49-F238E27FC236}">
                <a16:creationId xmlns:a16="http://schemas.microsoft.com/office/drawing/2014/main" id="{A3A172F2-A6B8-4F58-ACF1-4AFD3858C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72897"/>
            <a:ext cx="66858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• ion manipulation with </a:t>
            </a:r>
            <a:r>
              <a:rPr lang="en-US" sz="1400" dirty="0" err="1"/>
              <a:t>em</a:t>
            </a:r>
            <a:r>
              <a:rPr lang="en-US" sz="1400" dirty="0"/>
              <a:t> fields: mass measurements</a:t>
            </a:r>
          </a:p>
        </p:txBody>
      </p:sp>
      <p:sp>
        <p:nvSpPr>
          <p:cNvPr id="11" name="ZoneTexte 18">
            <a:extLst>
              <a:ext uri="{FF2B5EF4-FFF2-40B4-BE49-F238E27FC236}">
                <a16:creationId xmlns:a16="http://schemas.microsoft.com/office/drawing/2014/main" id="{83276301-9D96-47E6-834D-F080B7AB5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2107669"/>
            <a:ext cx="696126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• </a:t>
            </a:r>
            <a:r>
              <a:rPr lang="en-US" sz="1400" dirty="0">
                <a:sym typeface="Symbol"/>
              </a:rPr>
              <a:t>-spectroscopy : lifetimes, B(E), B(M) </a:t>
            </a:r>
            <a:endParaRPr lang="en-US" sz="1400" dirty="0"/>
          </a:p>
        </p:txBody>
      </p:sp>
      <p:sp>
        <p:nvSpPr>
          <p:cNvPr id="3" name="Accolade fermante 2">
            <a:extLst>
              <a:ext uri="{FF2B5EF4-FFF2-40B4-BE49-F238E27FC236}">
                <a16:creationId xmlns:a16="http://schemas.microsoft.com/office/drawing/2014/main" id="{8B5D1168-B9E3-41B4-8D58-9545EF2A3987}"/>
              </a:ext>
            </a:extLst>
          </p:cNvPr>
          <p:cNvSpPr/>
          <p:nvPr/>
        </p:nvSpPr>
        <p:spPr>
          <a:xfrm>
            <a:off x="6522552" y="1167085"/>
            <a:ext cx="240261" cy="1243970"/>
          </a:xfrm>
          <a:prstGeom prst="rightBrace">
            <a:avLst>
              <a:gd name="adj1" fmla="val 62297"/>
              <a:gd name="adj2" fmla="val 50000"/>
            </a:avLst>
          </a:prstGeom>
          <a:ln w="28575">
            <a:solidFill>
              <a:srgbClr val="FF6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18">
            <a:extLst>
              <a:ext uri="{FF2B5EF4-FFF2-40B4-BE49-F238E27FC236}">
                <a16:creationId xmlns:a16="http://schemas.microsoft.com/office/drawing/2014/main" id="{015E9BA3-A9BD-4C1B-8AEE-766DB40A7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579" y="1142980"/>
            <a:ext cx="3289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current precision tool of choice </a:t>
            </a:r>
          </a:p>
        </p:txBody>
      </p:sp>
      <p:sp>
        <p:nvSpPr>
          <p:cNvPr id="28" name="ZoneTexte 18">
            <a:extLst>
              <a:ext uri="{FF2B5EF4-FFF2-40B4-BE49-F238E27FC236}">
                <a16:creationId xmlns:a16="http://schemas.microsoft.com/office/drawing/2014/main" id="{3BB9B269-0122-4F4D-89A9-F79E5D2E2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831" y="1519290"/>
            <a:ext cx="36581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intensively used at currently operated RIB facilities</a:t>
            </a:r>
          </a:p>
        </p:txBody>
      </p:sp>
      <p:sp>
        <p:nvSpPr>
          <p:cNvPr id="30" name="ZoneTexte 18">
            <a:extLst>
              <a:ext uri="{FF2B5EF4-FFF2-40B4-BE49-F238E27FC236}">
                <a16:creationId xmlns:a16="http://schemas.microsoft.com/office/drawing/2014/main" id="{76AD434D-BED2-42E7-A5C3-B70C69917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986" y="1884089"/>
            <a:ext cx="32897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these measurements have reached an extraordinary degree of refinement</a:t>
            </a:r>
          </a:p>
        </p:txBody>
      </p:sp>
      <p:sp>
        <p:nvSpPr>
          <p:cNvPr id="32" name="ZoneTexte 18">
            <a:extLst>
              <a:ext uri="{FF2B5EF4-FFF2-40B4-BE49-F238E27FC236}">
                <a16:creationId xmlns:a16="http://schemas.microsoft.com/office/drawing/2014/main" id="{6689634B-F7A4-4FC4-88A4-27EAA5C1E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831" y="2352317"/>
            <a:ext cx="36581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/>
              <a:t>but give access to (static or dynamical) integrated (global) quantities</a:t>
            </a:r>
          </a:p>
        </p:txBody>
      </p:sp>
      <p:sp>
        <p:nvSpPr>
          <p:cNvPr id="33" name="ZoneTexte 18">
            <a:extLst>
              <a:ext uri="{FF2B5EF4-FFF2-40B4-BE49-F238E27FC236}">
                <a16:creationId xmlns:a16="http://schemas.microsoft.com/office/drawing/2014/main" id="{2DB9D617-C0E8-4630-B19B-7D1ED015F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73164"/>
            <a:ext cx="2520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/>
              <a:t>• </a:t>
            </a:r>
            <a:r>
              <a:rPr lang="en-US" sz="1600" dirty="0">
                <a:sym typeface="Symbol"/>
              </a:rPr>
              <a:t>e- scattering</a:t>
            </a:r>
            <a:endParaRPr lang="en-US" sz="1600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D0B1DCC-8E19-40C5-9DB2-67A13D6655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947" y="2654891"/>
            <a:ext cx="1800200" cy="1185616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9C6D101F-4DFF-474A-AAFA-FA63631008CC}"/>
              </a:ext>
            </a:extLst>
          </p:cNvPr>
          <p:cNvGrpSpPr/>
          <p:nvPr/>
        </p:nvGrpSpPr>
        <p:grpSpPr>
          <a:xfrm>
            <a:off x="5489984" y="2964911"/>
            <a:ext cx="2268177" cy="1412757"/>
            <a:chOff x="5385690" y="417792"/>
            <a:chExt cx="2268177" cy="1412757"/>
          </a:xfrm>
        </p:grpSpPr>
        <p:pic>
          <p:nvPicPr>
            <p:cNvPr id="16" name="Picture 3">
              <a:extLst>
                <a:ext uri="{FF2B5EF4-FFF2-40B4-BE49-F238E27FC236}">
                  <a16:creationId xmlns:a16="http://schemas.microsoft.com/office/drawing/2014/main" id="{F471B91C-C4A9-482B-8E62-EA8E2FB895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884" y="417792"/>
              <a:ext cx="1984722" cy="939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3FEA3207-8C6B-40A2-BC48-6E7EFBF2C320}"/>
                </a:ext>
              </a:extLst>
            </p:cNvPr>
            <p:cNvSpPr txBox="1"/>
            <p:nvPr/>
          </p:nvSpPr>
          <p:spPr>
            <a:xfrm>
              <a:off x="5385690" y="1184218"/>
              <a:ext cx="2268177" cy="646331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nuclear physics:</a:t>
              </a:r>
            </a:p>
            <a:p>
              <a:r>
                <a:rPr lang="en-US" sz="1200" dirty="0"/>
                <a:t>internal structure of the nucleus</a:t>
              </a:r>
            </a:p>
            <a:p>
              <a:r>
                <a:rPr lang="en-US" sz="1200" dirty="0" err="1"/>
                <a:t>E</a:t>
              </a:r>
              <a:r>
                <a:rPr lang="en-US" sz="1200" baseline="-25000" dirty="0" err="1"/>
                <a:t>e</a:t>
              </a:r>
              <a:r>
                <a:rPr lang="en-US" sz="1200" dirty="0"/>
                <a:t>= 500 MeV </a:t>
              </a:r>
              <a:r>
                <a:rPr lang="en-US" sz="1200" dirty="0">
                  <a:sym typeface="Symbol"/>
                </a:rPr>
                <a:t> </a:t>
              </a:r>
              <a:r>
                <a:rPr lang="en-US" sz="1200" dirty="0">
                  <a:latin typeface="Times New Roman"/>
                  <a:cs typeface="Times New Roman"/>
                  <a:sym typeface="Symbol"/>
                </a:rPr>
                <a:t>≈</a:t>
              </a:r>
              <a:r>
                <a:rPr lang="en-US" sz="1200" dirty="0">
                  <a:sym typeface="Symbol"/>
                </a:rPr>
                <a:t>0.5 </a:t>
              </a:r>
              <a:r>
                <a:rPr lang="en-US" sz="1200" dirty="0" err="1">
                  <a:sym typeface="Symbol"/>
                </a:rPr>
                <a:t>fm</a:t>
              </a:r>
              <a:r>
                <a:rPr lang="en-US" sz="1200" dirty="0">
                  <a:sym typeface="Symbol"/>
                </a:rPr>
                <a:t> scale</a:t>
              </a:r>
              <a:endParaRPr lang="en-US" sz="1200" dirty="0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4C59C12-296A-4BDF-B1D1-821DAE84FD6B}"/>
              </a:ext>
            </a:extLst>
          </p:cNvPr>
          <p:cNvGrpSpPr/>
          <p:nvPr/>
        </p:nvGrpSpPr>
        <p:grpSpPr>
          <a:xfrm>
            <a:off x="3225576" y="3009057"/>
            <a:ext cx="2011078" cy="1320425"/>
            <a:chOff x="3212855" y="417792"/>
            <a:chExt cx="2011078" cy="1320425"/>
          </a:xfrm>
        </p:grpSpPr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0FB980B-1BE4-468A-AA25-506A08B03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855" y="417792"/>
              <a:ext cx="1913390" cy="942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B2493CD-4D00-4B07-8380-1D4FD174D67E}"/>
                </a:ext>
              </a:extLst>
            </p:cNvPr>
            <p:cNvSpPr/>
            <p:nvPr/>
          </p:nvSpPr>
          <p:spPr>
            <a:xfrm>
              <a:off x="3310827" y="1276040"/>
              <a:ext cx="1408565" cy="168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D7EA4F1-2E5D-4AC2-876D-03FE88F32A7D}"/>
                </a:ext>
              </a:extLst>
            </p:cNvPr>
            <p:cNvSpPr/>
            <p:nvPr/>
          </p:nvSpPr>
          <p:spPr>
            <a:xfrm>
              <a:off x="4882677" y="1276040"/>
              <a:ext cx="210910" cy="1687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1FB92669-72D4-4559-B4B0-DAD30ABE7EC5}"/>
                </a:ext>
              </a:extLst>
            </p:cNvPr>
            <p:cNvSpPr txBox="1"/>
            <p:nvPr/>
          </p:nvSpPr>
          <p:spPr>
            <a:xfrm>
              <a:off x="3250955" y="1276552"/>
              <a:ext cx="1972978" cy="461665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hadron physics:</a:t>
              </a:r>
            </a:p>
            <a:p>
              <a:r>
                <a:rPr lang="en-US" sz="1200" dirty="0"/>
                <a:t>structure of the nucleon</a:t>
              </a:r>
            </a:p>
          </p:txBody>
        </p:sp>
      </p:grpSp>
      <p:sp>
        <p:nvSpPr>
          <p:cNvPr id="23" name="ZoneTexte 22">
            <a:extLst>
              <a:ext uri="{FF2B5EF4-FFF2-40B4-BE49-F238E27FC236}">
                <a16:creationId xmlns:a16="http://schemas.microsoft.com/office/drawing/2014/main" id="{D4C48C1A-5A26-4333-ACD1-C896E117CC4B}"/>
              </a:ext>
            </a:extLst>
          </p:cNvPr>
          <p:cNvSpPr txBox="1"/>
          <p:nvPr/>
        </p:nvSpPr>
        <p:spPr>
          <a:xfrm>
            <a:off x="3510942" y="4666604"/>
            <a:ext cx="5681359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glow rad="165100">
                    <a:srgbClr val="FFFF00">
                      <a:alpha val="60000"/>
                    </a:srgbClr>
                  </a:glow>
                </a:effectLst>
              </a:rPr>
              <a:t>The </a:t>
            </a:r>
            <a:r>
              <a:rPr lang="en-US" sz="1400" b="1" dirty="0">
                <a:effectLst>
                  <a:glow rad="165100">
                    <a:srgbClr val="FFFF00">
                      <a:alpha val="60000"/>
                    </a:srgbClr>
                  </a:glow>
                </a:effectLst>
              </a:rPr>
              <a:t>interior</a:t>
            </a:r>
            <a:r>
              <a:rPr lang="en-US" sz="1400" dirty="0">
                <a:effectLst>
                  <a:glow rad="165100">
                    <a:srgbClr val="FFFF00">
                      <a:alpha val="60000"/>
                    </a:srgbClr>
                  </a:glow>
                </a:effectLst>
              </a:rPr>
              <a:t> of the nucleus becomes accessible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C88DA7C-671A-4B11-8397-6BA698B06615}"/>
              </a:ext>
            </a:extLst>
          </p:cNvPr>
          <p:cNvSpPr txBox="1"/>
          <p:nvPr/>
        </p:nvSpPr>
        <p:spPr>
          <a:xfrm>
            <a:off x="2653149" y="5045370"/>
            <a:ext cx="7941845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effectLst>
                  <a:glow rad="165100">
                    <a:srgbClr val="FFFF00">
                      <a:alpha val="60000"/>
                    </a:srgbClr>
                  </a:glow>
                </a:effectLst>
              </a:rPr>
              <a:t>contrary to hadron probe, the only unknown in the reaction is the nuclear part</a:t>
            </a:r>
          </a:p>
        </p:txBody>
      </p:sp>
    </p:spTree>
    <p:extLst>
      <p:ext uri="{BB962C8B-B14F-4D97-AF65-F5344CB8AC3E}">
        <p14:creationId xmlns:p14="http://schemas.microsoft.com/office/powerpoint/2010/main" val="1327075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: the electromagnetic probes in nuclear physics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9" name="ZoneTexte 18">
            <a:extLst>
              <a:ext uri="{FF2B5EF4-FFF2-40B4-BE49-F238E27FC236}">
                <a16:creationId xmlns:a16="http://schemas.microsoft.com/office/drawing/2014/main" id="{A8AE9E23-D174-49E6-99CF-F3BD8799D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4019" y="618699"/>
            <a:ext cx="84969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/>
              <a:t>• one example: laser spectroscopy </a:t>
            </a:r>
            <a:r>
              <a:rPr lang="en-US" sz="1400" dirty="0">
                <a:sym typeface="Symbol"/>
              </a:rPr>
              <a:t> &lt;r</a:t>
            </a:r>
            <a:r>
              <a:rPr lang="en-US" sz="1400" baseline="30000" dirty="0">
                <a:sym typeface="Symbol"/>
              </a:rPr>
              <a:t>2</a:t>
            </a:r>
            <a:r>
              <a:rPr lang="en-US" sz="1400" baseline="-25000" dirty="0">
                <a:sym typeface="Symbol"/>
              </a:rPr>
              <a:t>c</a:t>
            </a:r>
            <a:r>
              <a:rPr lang="en-US" sz="1400" dirty="0">
                <a:sym typeface="Symbol"/>
              </a:rPr>
              <a:t>&gt; : propagate mean square radius change from isotopic shifts</a:t>
            </a:r>
            <a:endParaRPr lang="en-US" sz="1400" dirty="0"/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6445036F-5073-4370-8F56-0A8A61AC5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875" y="2525703"/>
            <a:ext cx="4200576" cy="3178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CAF06A4E-D9EB-4423-BD31-CBE4C17B7749}"/>
              </a:ext>
            </a:extLst>
          </p:cNvPr>
          <p:cNvSpPr/>
          <p:nvPr/>
        </p:nvSpPr>
        <p:spPr>
          <a:xfrm>
            <a:off x="6466507" y="3185497"/>
            <a:ext cx="3144866" cy="430887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1050" dirty="0" err="1"/>
              <a:t>Fayans</a:t>
            </a:r>
            <a:r>
              <a:rPr lang="en-US" sz="1050" dirty="0"/>
              <a:t> functional involving gradient terms in surface and pairing energies</a:t>
            </a:r>
          </a:p>
        </p:txBody>
      </p: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53731126-9817-4793-9729-4A52146CE445}"/>
              </a:ext>
            </a:extLst>
          </p:cNvPr>
          <p:cNvCxnSpPr>
            <a:cxnSpLocks/>
            <a:stCxn id="36" idx="1"/>
          </p:cNvCxnSpPr>
          <p:nvPr/>
        </p:nvCxnSpPr>
        <p:spPr>
          <a:xfrm flipH="1" flipV="1">
            <a:off x="5746427" y="2999438"/>
            <a:ext cx="720080" cy="4015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1D12C766-FF5B-455A-A9F0-3A5C55B79EFC}"/>
              </a:ext>
            </a:extLst>
          </p:cNvPr>
          <p:cNvSpPr/>
          <p:nvPr/>
        </p:nvSpPr>
        <p:spPr>
          <a:xfrm>
            <a:off x="6466507" y="3738712"/>
            <a:ext cx="1008112" cy="246221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 err="1"/>
              <a:t>Skyrme</a:t>
            </a:r>
            <a:r>
              <a:rPr lang="en-US" sz="1000" dirty="0"/>
              <a:t> family</a:t>
            </a:r>
          </a:p>
        </p:txBody>
      </p:sp>
      <p:cxnSp>
        <p:nvCxnSpPr>
          <p:cNvPr id="39" name="Connecteur droit avec flèche 38">
            <a:extLst>
              <a:ext uri="{FF2B5EF4-FFF2-40B4-BE49-F238E27FC236}">
                <a16:creationId xmlns:a16="http://schemas.microsoft.com/office/drawing/2014/main" id="{940B4792-6C81-45EE-A397-4DF4CF5CAAD5}"/>
              </a:ext>
            </a:extLst>
          </p:cNvPr>
          <p:cNvCxnSpPr>
            <a:cxnSpLocks/>
            <a:stCxn id="38" idx="1"/>
          </p:cNvCxnSpPr>
          <p:nvPr/>
        </p:nvCxnSpPr>
        <p:spPr>
          <a:xfrm flipH="1" flipV="1">
            <a:off x="5746427" y="3200189"/>
            <a:ext cx="720080" cy="66163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10814F86-0A4C-4C29-849C-B1E2283C9E8D}"/>
              </a:ext>
            </a:extLst>
          </p:cNvPr>
          <p:cNvSpPr/>
          <p:nvPr/>
        </p:nvSpPr>
        <p:spPr>
          <a:xfrm>
            <a:off x="5170363" y="3317776"/>
            <a:ext cx="216024" cy="360040"/>
          </a:xfrm>
          <a:prstGeom prst="ellipse">
            <a:avLst/>
          </a:prstGeom>
          <a:noFill/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18">
            <a:extLst>
              <a:ext uri="{FF2B5EF4-FFF2-40B4-BE49-F238E27FC236}">
                <a16:creationId xmlns:a16="http://schemas.microsoft.com/office/drawing/2014/main" id="{CCD8B8AB-8004-458A-8C0E-D674EAD0C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650" y="1158271"/>
            <a:ext cx="1570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doubly magic </a:t>
            </a:r>
            <a:r>
              <a:rPr lang="en-US" sz="1200" baseline="30000" dirty="0"/>
              <a:t>132</a:t>
            </a:r>
            <a:r>
              <a:rPr lang="en-US" sz="1200" dirty="0"/>
              <a:t>Sn</a:t>
            </a:r>
          </a:p>
          <a:p>
            <a:r>
              <a:rPr lang="fr-FR" sz="1200" dirty="0"/>
              <a:t>T</a:t>
            </a:r>
            <a:r>
              <a:rPr lang="en-US" sz="1200" baseline="-25000" dirty="0"/>
              <a:t>1/2</a:t>
            </a:r>
            <a:r>
              <a:rPr lang="en-US" sz="1200" dirty="0"/>
              <a:t>=39.7 s</a:t>
            </a:r>
          </a:p>
        </p:txBody>
      </p:sp>
      <p:pic>
        <p:nvPicPr>
          <p:cNvPr id="44" name="Image 43">
            <a:extLst>
              <a:ext uri="{FF2B5EF4-FFF2-40B4-BE49-F238E27FC236}">
                <a16:creationId xmlns:a16="http://schemas.microsoft.com/office/drawing/2014/main" id="{CB893952-805E-4973-8CB2-04FF422E0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003" y="942540"/>
            <a:ext cx="6317028" cy="16207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ED726A-053D-4A8B-81A1-49E688A5D4F3}"/>
              </a:ext>
            </a:extLst>
          </p:cNvPr>
          <p:cNvSpPr/>
          <p:nvPr/>
        </p:nvSpPr>
        <p:spPr>
          <a:xfrm>
            <a:off x="8554739" y="1669483"/>
            <a:ext cx="204726" cy="208134"/>
          </a:xfrm>
          <a:prstGeom prst="rect">
            <a:avLst/>
          </a:prstGeom>
          <a:noFill/>
          <a:ln w="5715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cteur : en arc 11">
            <a:extLst>
              <a:ext uri="{FF2B5EF4-FFF2-40B4-BE49-F238E27FC236}">
                <a16:creationId xmlns:a16="http://schemas.microsoft.com/office/drawing/2014/main" id="{3413A49F-A59C-4BB1-8DAC-60458D082451}"/>
              </a:ext>
            </a:extLst>
          </p:cNvPr>
          <p:cNvCxnSpPr>
            <a:cxnSpLocks/>
            <a:stCxn id="43" idx="1"/>
            <a:endCxn id="4" idx="0"/>
          </p:cNvCxnSpPr>
          <p:nvPr/>
        </p:nvCxnSpPr>
        <p:spPr>
          <a:xfrm rot="10800000" flipV="1">
            <a:off x="8657102" y="1389103"/>
            <a:ext cx="545548" cy="280379"/>
          </a:xfrm>
          <a:prstGeom prst="curvedConnector2">
            <a:avLst/>
          </a:prstGeom>
          <a:ln w="28575">
            <a:solidFill>
              <a:srgbClr val="FF6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340208EA-3350-4C9D-95FE-3D7B91B31E41}"/>
              </a:ext>
            </a:extLst>
          </p:cNvPr>
          <p:cNvSpPr/>
          <p:nvPr/>
        </p:nvSpPr>
        <p:spPr>
          <a:xfrm>
            <a:off x="6462989" y="4146397"/>
            <a:ext cx="2955846" cy="553998"/>
          </a:xfrm>
          <a:prstGeom prst="rect">
            <a:avLst/>
          </a:prstGeom>
          <a:solidFill>
            <a:schemeClr val="bg1"/>
          </a:solidFill>
          <a:ln w="38100">
            <a:solidFill>
              <a:srgbClr val="FF6700"/>
            </a:solidFill>
          </a:ln>
        </p:spPr>
        <p:txBody>
          <a:bodyPr wrap="square">
            <a:spAutoFit/>
          </a:bodyPr>
          <a:lstStyle/>
          <a:p>
            <a:r>
              <a:rPr lang="en-US" sz="1000" dirty="0"/>
              <a:t>even more annoying : ab </a:t>
            </a:r>
            <a:r>
              <a:rPr lang="en-US" sz="1000" dirty="0" err="1"/>
              <a:t>intio</a:t>
            </a:r>
            <a:r>
              <a:rPr lang="en-US" sz="1000" dirty="0"/>
              <a:t> calculations face great difficulties in getting at the same time size and binding energy </a:t>
            </a:r>
          </a:p>
        </p:txBody>
      </p:sp>
      <p:cxnSp>
        <p:nvCxnSpPr>
          <p:cNvPr id="41" name="Connecteur : en arc 40">
            <a:extLst>
              <a:ext uri="{FF2B5EF4-FFF2-40B4-BE49-F238E27FC236}">
                <a16:creationId xmlns:a16="http://schemas.microsoft.com/office/drawing/2014/main" id="{7EDB9447-ED43-4A53-B524-77EA1B2C7648}"/>
              </a:ext>
            </a:extLst>
          </p:cNvPr>
          <p:cNvCxnSpPr>
            <a:cxnSpLocks/>
            <a:stCxn id="42" idx="1"/>
            <a:endCxn id="5" idx="0"/>
          </p:cNvCxnSpPr>
          <p:nvPr/>
        </p:nvCxnSpPr>
        <p:spPr>
          <a:xfrm rot="10800000" flipV="1">
            <a:off x="5278376" y="2781366"/>
            <a:ext cx="958477" cy="536410"/>
          </a:xfrm>
          <a:prstGeom prst="curvedConnector2">
            <a:avLst/>
          </a:prstGeom>
          <a:ln w="28575">
            <a:solidFill>
              <a:srgbClr val="FF67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18">
            <a:extLst>
              <a:ext uri="{FF2B5EF4-FFF2-40B4-BE49-F238E27FC236}">
                <a16:creationId xmlns:a16="http://schemas.microsoft.com/office/drawing/2014/main" id="{0B5E3353-C72A-4EFE-B8CD-006A9678B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6852" y="2550533"/>
            <a:ext cx="1570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/>
              <a:t>doubly magic </a:t>
            </a:r>
            <a:r>
              <a:rPr lang="en-US" sz="1200" baseline="30000" dirty="0"/>
              <a:t>132</a:t>
            </a:r>
            <a:r>
              <a:rPr lang="en-US" sz="1200" dirty="0"/>
              <a:t>Sn</a:t>
            </a:r>
          </a:p>
          <a:p>
            <a:r>
              <a:rPr lang="fr-FR" sz="1200" dirty="0"/>
              <a:t>T</a:t>
            </a:r>
            <a:r>
              <a:rPr lang="en-US" sz="1200" baseline="-25000" dirty="0"/>
              <a:t>1/2</a:t>
            </a:r>
            <a:r>
              <a:rPr lang="en-US" sz="1200" dirty="0"/>
              <a:t>=39.7 s</a:t>
            </a:r>
          </a:p>
        </p:txBody>
      </p:sp>
      <p:sp>
        <p:nvSpPr>
          <p:cNvPr id="45" name="ZoneTexte 18">
            <a:extLst>
              <a:ext uri="{FF2B5EF4-FFF2-40B4-BE49-F238E27FC236}">
                <a16:creationId xmlns:a16="http://schemas.microsoft.com/office/drawing/2014/main" id="{4A4C75B6-ED3C-427F-974D-C257DF72634A}"/>
              </a:ext>
            </a:extLst>
          </p:cNvPr>
          <p:cNvSpPr txBox="1">
            <a:spLocks noChangeArrowheads="1"/>
          </p:cNvSpPr>
          <p:nvPr/>
        </p:nvSpPr>
        <p:spPr bwMode="auto">
          <a:xfrm rot="20309705">
            <a:off x="2750687" y="3747258"/>
            <a:ext cx="8069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/>
              <a:t>stable</a:t>
            </a:r>
            <a:endParaRPr lang="en-US" sz="1200" dirty="0"/>
          </a:p>
        </p:txBody>
      </p:sp>
      <p:cxnSp>
        <p:nvCxnSpPr>
          <p:cNvPr id="46" name="Connecteur : en arc 45">
            <a:extLst>
              <a:ext uri="{FF2B5EF4-FFF2-40B4-BE49-F238E27FC236}">
                <a16:creationId xmlns:a16="http://schemas.microsoft.com/office/drawing/2014/main" id="{C81DDECE-BC66-4A7D-935B-3ECCF7150FD9}"/>
              </a:ext>
            </a:extLst>
          </p:cNvPr>
          <p:cNvCxnSpPr>
            <a:cxnSpLocks/>
          </p:cNvCxnSpPr>
          <p:nvPr/>
        </p:nvCxnSpPr>
        <p:spPr>
          <a:xfrm rot="10800000" flipV="1">
            <a:off x="2839674" y="3846905"/>
            <a:ext cx="958477" cy="536410"/>
          </a:xfrm>
          <a:prstGeom prst="curvedConnector2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D3868B83-9507-45C5-AE9E-69D5B0E28613}"/>
              </a:ext>
            </a:extLst>
          </p:cNvPr>
          <p:cNvSpPr/>
          <p:nvPr/>
        </p:nvSpPr>
        <p:spPr>
          <a:xfrm>
            <a:off x="347064" y="5453210"/>
            <a:ext cx="282962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C. Georges et al. PRL </a:t>
            </a:r>
            <a:r>
              <a:rPr lang="fr-FR" sz="1100" b="1" dirty="0"/>
              <a:t>122</a:t>
            </a:r>
            <a:r>
              <a:rPr lang="fr-FR" sz="1100" dirty="0"/>
              <a:t>, 192502 (2019)</a:t>
            </a:r>
            <a:endParaRPr lang="en-US" sz="1100" dirty="0"/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4D35C885-CBAF-4AFB-A5E8-ED8E49EF6572}"/>
              </a:ext>
            </a:extLst>
          </p:cNvPr>
          <p:cNvSpPr txBox="1"/>
          <p:nvPr/>
        </p:nvSpPr>
        <p:spPr>
          <a:xfrm>
            <a:off x="0" y="1379684"/>
            <a:ext cx="2557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one the most fundamental properties of nuclei : saturation properties</a:t>
            </a:r>
          </a:p>
        </p:txBody>
      </p:sp>
    </p:spTree>
    <p:extLst>
      <p:ext uri="{BB962C8B-B14F-4D97-AF65-F5344CB8AC3E}">
        <p14:creationId xmlns:p14="http://schemas.microsoft.com/office/powerpoint/2010/main" val="634991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14DB194-9A99-4D93-8430-3168D0CA4D49}"/>
              </a:ext>
            </a:extLst>
          </p:cNvPr>
          <p:cNvSpPr/>
          <p:nvPr/>
        </p:nvSpPr>
        <p:spPr>
          <a:xfrm>
            <a:off x="3552077" y="970086"/>
            <a:ext cx="2807722" cy="1949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25D069-76B3-433F-9747-E606CE0CF842}"/>
              </a:ext>
            </a:extLst>
          </p:cNvPr>
          <p:cNvSpPr/>
          <p:nvPr/>
        </p:nvSpPr>
        <p:spPr>
          <a:xfrm>
            <a:off x="5701862" y="3882608"/>
            <a:ext cx="908661" cy="1811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Electron scattering off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6339985-4CE5-4B6E-B1A9-9B4A62A54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90" y="1639232"/>
            <a:ext cx="1800200" cy="1185616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32839EE6-EA52-4F26-96CD-80CF3166B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619" y="1041640"/>
            <a:ext cx="1705626" cy="80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C549B886-09A3-4B84-B9C2-33FA7975A719}"/>
              </a:ext>
            </a:extLst>
          </p:cNvPr>
          <p:cNvSpPr txBox="1"/>
          <p:nvPr/>
        </p:nvSpPr>
        <p:spPr>
          <a:xfrm>
            <a:off x="4557676" y="1746646"/>
            <a:ext cx="252028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nuclear physics:</a:t>
            </a:r>
          </a:p>
          <a:p>
            <a:r>
              <a:rPr lang="en-US" sz="1200" dirty="0"/>
              <a:t>internal structure of the nucleus</a:t>
            </a:r>
          </a:p>
          <a:p>
            <a:r>
              <a:rPr lang="en-US" sz="1200" dirty="0" err="1"/>
              <a:t>E</a:t>
            </a:r>
            <a:r>
              <a:rPr lang="en-US" sz="1200" baseline="-25000" dirty="0" err="1"/>
              <a:t>e</a:t>
            </a:r>
            <a:r>
              <a:rPr lang="en-US" sz="1200" dirty="0"/>
              <a:t>= 500 MeV </a:t>
            </a:r>
            <a:r>
              <a:rPr lang="en-US" sz="1200" dirty="0">
                <a:sym typeface="Symbol"/>
              </a:rPr>
              <a:t> </a:t>
            </a:r>
            <a:r>
              <a:rPr lang="en-US" sz="1200" dirty="0">
                <a:latin typeface="Times New Roman"/>
                <a:cs typeface="Times New Roman"/>
                <a:sym typeface="Symbol"/>
              </a:rPr>
              <a:t>≈</a:t>
            </a:r>
            <a:r>
              <a:rPr lang="en-US" sz="1200" dirty="0">
                <a:sym typeface="Symbol"/>
              </a:rPr>
              <a:t>0.5 </a:t>
            </a:r>
            <a:r>
              <a:rPr lang="en-US" sz="1200" dirty="0" err="1">
                <a:sym typeface="Symbol"/>
              </a:rPr>
              <a:t>fm</a:t>
            </a:r>
            <a:r>
              <a:rPr lang="en-US" sz="1200" dirty="0">
                <a:sym typeface="Symbol"/>
              </a:rPr>
              <a:t> scale</a:t>
            </a:r>
            <a:endParaRPr lang="en-US" sz="1200" dirty="0"/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12E1A97D-CC15-4AAF-9552-EE9B60139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998" y="1051359"/>
            <a:ext cx="1584268" cy="78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290A8C1-6EB1-4911-BA36-B839A2493CC0}"/>
              </a:ext>
            </a:extLst>
          </p:cNvPr>
          <p:cNvSpPr/>
          <p:nvPr/>
        </p:nvSpPr>
        <p:spPr>
          <a:xfrm>
            <a:off x="2499871" y="1835247"/>
            <a:ext cx="1408565" cy="168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BA07405-CA95-49F0-8A26-BFB0E7657D9F}"/>
              </a:ext>
            </a:extLst>
          </p:cNvPr>
          <p:cNvSpPr/>
          <p:nvPr/>
        </p:nvSpPr>
        <p:spPr>
          <a:xfrm>
            <a:off x="4071721" y="1835247"/>
            <a:ext cx="210910" cy="168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51581B8-1326-4B75-8A64-B1F487099E92}"/>
              </a:ext>
            </a:extLst>
          </p:cNvPr>
          <p:cNvSpPr txBox="1"/>
          <p:nvPr/>
        </p:nvSpPr>
        <p:spPr>
          <a:xfrm>
            <a:off x="2439999" y="1835759"/>
            <a:ext cx="1972978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hadron physics:</a:t>
            </a:r>
          </a:p>
          <a:p>
            <a:r>
              <a:rPr lang="en-US" sz="1200" dirty="0"/>
              <a:t>structure of the nucleon</a:t>
            </a: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580F7B29-3562-473B-A21D-4D3CF81584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043" y="986555"/>
            <a:ext cx="3877669" cy="1425448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7E52162C-4324-43FF-99C1-997C5B72E4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447" y="2791665"/>
            <a:ext cx="1740600" cy="872621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25514623-ED8D-43F2-9AAF-1291215392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1700" y="2686038"/>
            <a:ext cx="3466160" cy="2932905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F8069200-4026-4AA4-8277-A7E93C1F14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5443" y="2507880"/>
            <a:ext cx="2877790" cy="2932905"/>
          </a:xfrm>
          <a:prstGeom prst="rect">
            <a:avLst/>
          </a:prstGeom>
        </p:spPr>
      </p:pic>
      <p:sp>
        <p:nvSpPr>
          <p:cNvPr id="55" name="Flèche : droite 54">
            <a:extLst>
              <a:ext uri="{FF2B5EF4-FFF2-40B4-BE49-F238E27FC236}">
                <a16:creationId xmlns:a16="http://schemas.microsoft.com/office/drawing/2014/main" id="{6277CE9A-552A-4547-9832-708DE61EBD52}"/>
              </a:ext>
            </a:extLst>
          </p:cNvPr>
          <p:cNvSpPr/>
          <p:nvPr/>
        </p:nvSpPr>
        <p:spPr>
          <a:xfrm>
            <a:off x="5590063" y="4000428"/>
            <a:ext cx="792797" cy="504056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6" name="Image 55">
            <a:extLst>
              <a:ext uri="{FF2B5EF4-FFF2-40B4-BE49-F238E27FC236}">
                <a16:creationId xmlns:a16="http://schemas.microsoft.com/office/drawing/2014/main" id="{E5C092AD-1FB9-489B-B611-A998740F90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0443" y="5443876"/>
            <a:ext cx="3057566" cy="159179"/>
          </a:xfrm>
          <a:prstGeom prst="rect">
            <a:avLst/>
          </a:prstGeom>
        </p:spPr>
      </p:pic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197B2D4-9711-473D-83D7-D377A073196D}"/>
              </a:ext>
            </a:extLst>
          </p:cNvPr>
          <p:cNvSpPr/>
          <p:nvPr/>
        </p:nvSpPr>
        <p:spPr>
          <a:xfrm>
            <a:off x="633859" y="3313829"/>
            <a:ext cx="936104" cy="291979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ZoneTexte 18">
            <a:extLst>
              <a:ext uri="{FF2B5EF4-FFF2-40B4-BE49-F238E27FC236}">
                <a16:creationId xmlns:a16="http://schemas.microsoft.com/office/drawing/2014/main" id="{9C58FA9C-9439-41C6-8D75-4AECAC890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62" y="3854901"/>
            <a:ext cx="2520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B0F0"/>
                </a:solidFill>
                <a:sym typeface="Symbol"/>
              </a:rPr>
              <a:t>e- scattering opens up a new dimension</a:t>
            </a:r>
            <a:endParaRPr lang="en-US" sz="1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95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290043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example : elastic scattering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8639009-71D5-4768-BF2D-D0E6CF70976E}"/>
              </a:ext>
            </a:extLst>
          </p:cNvPr>
          <p:cNvSpPr txBox="1"/>
          <p:nvPr/>
        </p:nvSpPr>
        <p:spPr>
          <a:xfrm>
            <a:off x="6354264" y="181141"/>
            <a:ext cx="2494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(for </a:t>
            </a:r>
            <a:r>
              <a:rPr lang="el-GR" sz="1400" dirty="0"/>
              <a:t>ω</a:t>
            </a:r>
            <a:r>
              <a:rPr lang="fr-FR" sz="1400" dirty="0"/>
              <a:t>=0 and J</a:t>
            </a:r>
            <a:r>
              <a:rPr lang="el-GR" sz="1400" baseline="30000" dirty="0"/>
              <a:t>π</a:t>
            </a:r>
            <a:r>
              <a:rPr lang="fr-FR" sz="1400" dirty="0"/>
              <a:t>=0</a:t>
            </a:r>
            <a:r>
              <a:rPr lang="fr-FR" sz="1400" baseline="30000" dirty="0"/>
              <a:t>+</a:t>
            </a:r>
            <a:r>
              <a:rPr lang="fr-FR" sz="1400" dirty="0"/>
              <a:t> states)</a:t>
            </a:r>
            <a:endParaRPr lang="en-US" sz="1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B65A38C-5D7D-4E1D-B7FC-63AD6792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9627" y="678865"/>
            <a:ext cx="5271966" cy="61025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4C0BBA2-3DA1-487C-9BA5-C09538B75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7991" y="649581"/>
            <a:ext cx="3156894" cy="21532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DD4E742-F37A-4381-B813-385C88DCA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660" y="2928519"/>
            <a:ext cx="2883563" cy="2054045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238AE246-DCD2-499B-8D29-641145BB20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08" t="37867" r="28223" b="5000"/>
          <a:stretch/>
        </p:blipFill>
        <p:spPr bwMode="auto">
          <a:xfrm>
            <a:off x="2030454" y="2117103"/>
            <a:ext cx="2883563" cy="356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2F3DD42C-5CAF-4B65-953C-D7EF633D7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67" y="1722996"/>
            <a:ext cx="1056869" cy="134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BEAFDA-058C-4E36-B561-48263D24FB80}"/>
              </a:ext>
            </a:extLst>
          </p:cNvPr>
          <p:cNvSpPr/>
          <p:nvPr/>
        </p:nvSpPr>
        <p:spPr>
          <a:xfrm>
            <a:off x="260158" y="1283002"/>
            <a:ext cx="734143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b="1" dirty="0">
                <a:latin typeface="Arial" charset="0"/>
              </a:rPr>
              <a:t>From the pioneering work of R. Hofstadter [1953 : e on Au ; Stanford] to the start of </a:t>
            </a:r>
            <a:r>
              <a:rPr lang="en-US" sz="1050" b="1" dirty="0" err="1">
                <a:latin typeface="Arial" charset="0"/>
              </a:rPr>
              <a:t>JLab</a:t>
            </a:r>
            <a:endParaRPr lang="en-US" sz="105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1050" b="1" dirty="0"/>
              <a:t>	through MIT Bates Laboratory, SLAC, </a:t>
            </a:r>
            <a:r>
              <a:rPr lang="en-US" sz="1050" b="1" dirty="0" err="1"/>
              <a:t>Saclay</a:t>
            </a:r>
            <a:r>
              <a:rPr lang="en-US" sz="1050" b="1" dirty="0"/>
              <a:t>…</a:t>
            </a:r>
            <a:r>
              <a:rPr lang="en-US" sz="1050" b="1" dirty="0">
                <a:latin typeface="Arial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fr-FR" sz="1050" b="1" dirty="0"/>
              <a:t>	</a:t>
            </a:r>
            <a:r>
              <a:rPr lang="en-US" sz="1050" b="1" dirty="0"/>
              <a:t>this type of measurements has reached an extraordinary level of refinement and achievements</a:t>
            </a:r>
            <a:endParaRPr lang="en-US" sz="1050" b="1" dirty="0">
              <a:latin typeface="Arial" charset="0"/>
            </a:endParaRPr>
          </a:p>
        </p:txBody>
      </p:sp>
      <p:sp>
        <p:nvSpPr>
          <p:cNvPr id="21" name="Text Box 13">
            <a:extLst>
              <a:ext uri="{FF2B5EF4-FFF2-40B4-BE49-F238E27FC236}">
                <a16:creationId xmlns:a16="http://schemas.microsoft.com/office/drawing/2014/main" id="{90A90D2F-8971-470D-B2FC-73411DA5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95" y="3028712"/>
            <a:ext cx="17199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1200" dirty="0"/>
              <a:t>Nobel price 1961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8F84403E-4C46-491A-B7DB-A79551F7A36E}"/>
              </a:ext>
            </a:extLst>
          </p:cNvPr>
          <p:cNvCxnSpPr>
            <a:cxnSpLocks/>
          </p:cNvCxnSpPr>
          <p:nvPr/>
        </p:nvCxnSpPr>
        <p:spPr>
          <a:xfrm>
            <a:off x="4666307" y="2397480"/>
            <a:ext cx="0" cy="2909109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3D79F088-1A49-40DD-B791-543BF28C1B99}"/>
              </a:ext>
            </a:extLst>
          </p:cNvPr>
          <p:cNvSpPr txBox="1"/>
          <p:nvPr/>
        </p:nvSpPr>
        <p:spPr>
          <a:xfrm>
            <a:off x="8657" y="3415930"/>
            <a:ext cx="2281386" cy="163121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000" dirty="0"/>
              <a:t>B. Frois and </a:t>
            </a:r>
            <a:r>
              <a:rPr lang="en-US" sz="1000" dirty="0" err="1"/>
              <a:t>Papanicolas</a:t>
            </a:r>
            <a:endParaRPr lang="en-US" sz="1000" dirty="0"/>
          </a:p>
          <a:p>
            <a:r>
              <a:rPr lang="en-US" sz="1000" dirty="0"/>
              <a:t>Ann. Rev. </a:t>
            </a:r>
            <a:r>
              <a:rPr lang="en-US" sz="1000" dirty="0" err="1"/>
              <a:t>Nucl</a:t>
            </a:r>
            <a:r>
              <a:rPr lang="en-US" sz="1000" dirty="0"/>
              <a:t>. Part. </a:t>
            </a:r>
            <a:r>
              <a:rPr lang="en-US" sz="1000" dirty="0" err="1"/>
              <a:t>Sci</a:t>
            </a:r>
            <a:r>
              <a:rPr lang="en-US" sz="1000" dirty="0"/>
              <a:t> 37 (1987)</a:t>
            </a:r>
          </a:p>
          <a:p>
            <a:endParaRPr lang="en-US" sz="1000" dirty="0"/>
          </a:p>
          <a:p>
            <a:r>
              <a:rPr lang="en-US" sz="1000" dirty="0" err="1"/>
              <a:t>Dechargé</a:t>
            </a:r>
            <a:r>
              <a:rPr lang="en-US" sz="1000" dirty="0"/>
              <a:t> and </a:t>
            </a:r>
            <a:r>
              <a:rPr lang="en-US" sz="1000" dirty="0" err="1"/>
              <a:t>Gogny</a:t>
            </a:r>
            <a:endParaRPr lang="en-US" sz="1000" dirty="0"/>
          </a:p>
          <a:p>
            <a:r>
              <a:rPr lang="en-US" sz="1000" dirty="0"/>
              <a:t>PRC 81 (1980)</a:t>
            </a:r>
          </a:p>
          <a:p>
            <a:endParaRPr lang="en-US" sz="1000" dirty="0"/>
          </a:p>
          <a:p>
            <a:r>
              <a:rPr lang="en-US" sz="1000" dirty="0" err="1"/>
              <a:t>Cavedon</a:t>
            </a:r>
            <a:r>
              <a:rPr lang="en-US" sz="1000" dirty="0"/>
              <a:t>, Frois, </a:t>
            </a:r>
            <a:r>
              <a:rPr lang="en-US" sz="1000" dirty="0" err="1"/>
              <a:t>Goutte</a:t>
            </a:r>
            <a:r>
              <a:rPr lang="en-US" sz="1000" dirty="0"/>
              <a:t> et al.</a:t>
            </a:r>
          </a:p>
          <a:p>
            <a:r>
              <a:rPr lang="en-US" sz="1000" dirty="0"/>
              <a:t>PRL 49 (1982)</a:t>
            </a:r>
          </a:p>
          <a:p>
            <a:endParaRPr lang="en-US" sz="1000" dirty="0"/>
          </a:p>
          <a:p>
            <a:r>
              <a:rPr lang="en-US" sz="1000" dirty="0" err="1"/>
              <a:t>etc</a:t>
            </a:r>
            <a:r>
              <a:rPr lang="en-US" sz="1000" dirty="0"/>
              <a:t>…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A0D73499-8632-48FD-9D51-893EDEBBCE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66" t="36666" r="40859" b="6250"/>
          <a:stretch/>
        </p:blipFill>
        <p:spPr bwMode="auto">
          <a:xfrm>
            <a:off x="5051129" y="2021666"/>
            <a:ext cx="2187560" cy="362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DF81EAE-0D9B-4EBF-9852-558E8C19C1EE}"/>
              </a:ext>
            </a:extLst>
          </p:cNvPr>
          <p:cNvSpPr/>
          <p:nvPr/>
        </p:nvSpPr>
        <p:spPr>
          <a:xfrm rot="5400000">
            <a:off x="5970566" y="3873254"/>
            <a:ext cx="294736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B. Frois et al</a:t>
            </a:r>
          </a:p>
          <a:p>
            <a:r>
              <a:rPr lang="en-US" sz="1100" dirty="0"/>
              <a:t>in Modern Topics in Electron Scattering </a:t>
            </a:r>
          </a:p>
          <a:p>
            <a:r>
              <a:rPr lang="en-US" sz="1100" dirty="0"/>
              <a:t>(World Scientific 1991)</a:t>
            </a:r>
            <a:endParaRPr lang="fr-FR" sz="1100" dirty="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09017D7-9AC3-4C58-A981-61290CEBF8A0}"/>
              </a:ext>
            </a:extLst>
          </p:cNvPr>
          <p:cNvSpPr txBox="1"/>
          <p:nvPr/>
        </p:nvSpPr>
        <p:spPr>
          <a:xfrm rot="5400000">
            <a:off x="3671028" y="3787913"/>
            <a:ext cx="2281386" cy="30777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12 orders of magnitude !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91230C6-8030-4DB1-9355-AEC42EA5D413}"/>
              </a:ext>
            </a:extLst>
          </p:cNvPr>
          <p:cNvSpPr/>
          <p:nvPr/>
        </p:nvSpPr>
        <p:spPr>
          <a:xfrm>
            <a:off x="2957949" y="4253880"/>
            <a:ext cx="484222" cy="360040"/>
          </a:xfrm>
          <a:prstGeom prst="ellipse">
            <a:avLst/>
          </a:prstGeom>
          <a:noFill/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eur : en arc 29">
            <a:extLst>
              <a:ext uri="{FF2B5EF4-FFF2-40B4-BE49-F238E27FC236}">
                <a16:creationId xmlns:a16="http://schemas.microsoft.com/office/drawing/2014/main" id="{7F6AAA4C-3C50-4243-B2EF-C92094D6D22C}"/>
              </a:ext>
            </a:extLst>
          </p:cNvPr>
          <p:cNvCxnSpPr>
            <a:cxnSpLocks/>
            <a:stCxn id="32" idx="2"/>
            <a:endCxn id="29" idx="5"/>
          </p:cNvCxnSpPr>
          <p:nvPr/>
        </p:nvCxnSpPr>
        <p:spPr>
          <a:xfrm rot="10800000">
            <a:off x="3371259" y="4561194"/>
            <a:ext cx="683185" cy="92529"/>
          </a:xfrm>
          <a:prstGeom prst="curvedConnector2">
            <a:avLst/>
          </a:prstGeom>
          <a:ln w="28575">
            <a:solidFill>
              <a:srgbClr val="FF67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0FC9BB30-1CBA-42B9-9C98-95E1318D272E}"/>
              </a:ext>
            </a:extLst>
          </p:cNvPr>
          <p:cNvSpPr/>
          <p:nvPr/>
        </p:nvSpPr>
        <p:spPr>
          <a:xfrm rot="20014594">
            <a:off x="4032712" y="3973335"/>
            <a:ext cx="416014" cy="1175648"/>
          </a:xfrm>
          <a:prstGeom prst="ellipse">
            <a:avLst/>
          </a:prstGeom>
          <a:noFill/>
          <a:ln w="38100">
            <a:solidFill>
              <a:srgbClr val="FF6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3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Concrete state-of-the-art example from the past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B2CEF24-A464-42FE-9649-7951361B3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5" y="1407532"/>
            <a:ext cx="3004665" cy="3672953"/>
          </a:xfrm>
          <a:prstGeom prst="rect">
            <a:avLst/>
          </a:prstGeom>
        </p:spPr>
      </p:pic>
      <p:sp>
        <p:nvSpPr>
          <p:cNvPr id="25" name="Text Box 13">
            <a:extLst>
              <a:ext uri="{FF2B5EF4-FFF2-40B4-BE49-F238E27FC236}">
                <a16:creationId xmlns:a16="http://schemas.microsoft.com/office/drawing/2014/main" id="{7834411F-F677-4921-A6B3-980DB1BE5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043" y="661809"/>
            <a:ext cx="770485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fr-FR" sz="1200" dirty="0"/>
              <a:t>Sick et al. PRL 35 910 (1975) – experiment at </a:t>
            </a:r>
            <a:r>
              <a:rPr lang="en-US" altLang="fr-FR" sz="1200" dirty="0" err="1"/>
              <a:t>Saclay</a:t>
            </a:r>
            <a:r>
              <a:rPr lang="en-US" altLang="fr-FR" sz="1200" dirty="0"/>
              <a:t> Linear Accelerator (ALS)</a:t>
            </a:r>
          </a:p>
          <a:p>
            <a:pPr>
              <a:spcBef>
                <a:spcPct val="50000"/>
              </a:spcBef>
            </a:pPr>
            <a:r>
              <a:rPr lang="fr-FR" altLang="fr-FR" sz="1200" dirty="0"/>
              <a:t>o</a:t>
            </a:r>
            <a:r>
              <a:rPr lang="en-US" altLang="fr-FR" sz="1200" dirty="0" err="1"/>
              <a:t>bjective</a:t>
            </a:r>
            <a:r>
              <a:rPr lang="en-US" altLang="fr-FR" sz="1200" dirty="0"/>
              <a:t>  : very-high momentum-transfer (q=780 MeV/c), elastic electron-scattering experiment on </a:t>
            </a:r>
            <a:r>
              <a:rPr lang="en-US" altLang="fr-FR" sz="1200" baseline="30000" dirty="0"/>
              <a:t>58</a:t>
            </a:r>
            <a:r>
              <a:rPr lang="en-US" altLang="fr-FR" sz="1200" dirty="0"/>
              <a:t>Ni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3E32D40-8D32-4E06-8A34-23596DE7C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187" y="1477380"/>
            <a:ext cx="2776101" cy="3424572"/>
          </a:xfrm>
          <a:prstGeom prst="rect">
            <a:avLst/>
          </a:prstGeom>
        </p:spPr>
      </p:pic>
      <p:sp>
        <p:nvSpPr>
          <p:cNvPr id="31" name="Ellipse 30">
            <a:extLst>
              <a:ext uri="{FF2B5EF4-FFF2-40B4-BE49-F238E27FC236}">
                <a16:creationId xmlns:a16="http://schemas.microsoft.com/office/drawing/2014/main" id="{900A17E2-644B-485B-90C5-6E66737C5E90}"/>
              </a:ext>
            </a:extLst>
          </p:cNvPr>
          <p:cNvSpPr/>
          <p:nvPr/>
        </p:nvSpPr>
        <p:spPr>
          <a:xfrm>
            <a:off x="2404949" y="4097958"/>
            <a:ext cx="720080" cy="73198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necteur : en arc 32">
            <a:extLst>
              <a:ext uri="{FF2B5EF4-FFF2-40B4-BE49-F238E27FC236}">
                <a16:creationId xmlns:a16="http://schemas.microsoft.com/office/drawing/2014/main" id="{B6D653D3-19E1-49A1-858C-5138E848793B}"/>
              </a:ext>
            </a:extLst>
          </p:cNvPr>
          <p:cNvCxnSpPr>
            <a:cxnSpLocks/>
            <a:stCxn id="34" idx="2"/>
            <a:endCxn id="31" idx="0"/>
          </p:cNvCxnSpPr>
          <p:nvPr/>
        </p:nvCxnSpPr>
        <p:spPr>
          <a:xfrm rot="5400000">
            <a:off x="2903685" y="2694994"/>
            <a:ext cx="1264268" cy="1541660"/>
          </a:xfrm>
          <a:prstGeom prst="curvedConnector3">
            <a:avLst>
              <a:gd name="adj1" fmla="val 50000"/>
            </a:avLst>
          </a:prstGeom>
          <a:ln w="28575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3F4D5EB3-1E58-4352-BA30-B04053145237}"/>
              </a:ext>
            </a:extLst>
          </p:cNvPr>
          <p:cNvSpPr/>
          <p:nvPr/>
        </p:nvSpPr>
        <p:spPr>
          <a:xfrm rot="16377180">
            <a:off x="4093472" y="2030292"/>
            <a:ext cx="449511" cy="1157881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BCB651FF-6573-419A-8A98-A80BEE02E21E}"/>
              </a:ext>
            </a:extLst>
          </p:cNvPr>
          <p:cNvSpPr txBox="1"/>
          <p:nvPr/>
        </p:nvSpPr>
        <p:spPr>
          <a:xfrm>
            <a:off x="1407590" y="5196418"/>
            <a:ext cx="5028601" cy="46166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this momentum transfer amounts to a cross section of 8×10</a:t>
            </a:r>
            <a:r>
              <a:rPr lang="en-US" sz="1200" baseline="30000" dirty="0"/>
              <a:t>-38</a:t>
            </a:r>
            <a:r>
              <a:rPr lang="en-US" sz="1200" dirty="0"/>
              <a:t> cm</a:t>
            </a:r>
            <a:r>
              <a:rPr lang="en-US" sz="1200" baseline="30000" dirty="0"/>
              <a:t>2</a:t>
            </a:r>
            <a:r>
              <a:rPr lang="en-US" sz="1200" dirty="0"/>
              <a:t> </a:t>
            </a:r>
          </a:p>
          <a:p>
            <a:r>
              <a:rPr lang="en-US" sz="1200" dirty="0"/>
              <a:t>→ one event every 6 hours for </a:t>
            </a:r>
            <a:r>
              <a:rPr lang="en-US" sz="1200" dirty="0" err="1"/>
              <a:t>I</a:t>
            </a:r>
            <a:r>
              <a:rPr lang="en-US" sz="1200" baseline="-25000" dirty="0" err="1"/>
              <a:t>e</a:t>
            </a:r>
            <a:r>
              <a:rPr lang="en-US" sz="1200" dirty="0"/>
              <a:t>=25 µA</a:t>
            </a:r>
          </a:p>
        </p:txBody>
      </p:sp>
      <p:cxnSp>
        <p:nvCxnSpPr>
          <p:cNvPr id="40" name="Connecteur : en arc 39">
            <a:extLst>
              <a:ext uri="{FF2B5EF4-FFF2-40B4-BE49-F238E27FC236}">
                <a16:creationId xmlns:a16="http://schemas.microsoft.com/office/drawing/2014/main" id="{F2CF8BF5-42FF-4D96-8567-025669A39BEC}"/>
              </a:ext>
            </a:extLst>
          </p:cNvPr>
          <p:cNvCxnSpPr>
            <a:stCxn id="31" idx="4"/>
            <a:endCxn id="38" idx="0"/>
          </p:cNvCxnSpPr>
          <p:nvPr/>
        </p:nvCxnSpPr>
        <p:spPr>
          <a:xfrm rot="16200000" flipH="1">
            <a:off x="3160203" y="4434730"/>
            <a:ext cx="366474" cy="1156902"/>
          </a:xfrm>
          <a:prstGeom prst="curvedConnector3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4F591527-1A1D-48DD-8D15-D69B1204DF56}"/>
                  </a:ext>
                </a:extLst>
              </p:cNvPr>
              <p:cNvSpPr txBox="1"/>
              <p:nvPr/>
            </p:nvSpPr>
            <p:spPr>
              <a:xfrm>
                <a:off x="6682531" y="1413917"/>
                <a:ext cx="3588964" cy="2123658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Experimental conditions</a:t>
                </a:r>
              </a:p>
              <a:p>
                <a:endParaRPr lang="fr-FR" sz="1200" dirty="0"/>
              </a:p>
              <a:p>
                <a:r>
                  <a:rPr lang="fr-FR" sz="1200" dirty="0"/>
                  <a:t>b</a:t>
                </a:r>
                <a:r>
                  <a:rPr lang="en-US" sz="1200" dirty="0" err="1"/>
                  <a:t>eam</a:t>
                </a:r>
                <a:r>
                  <a:rPr lang="en-US" sz="1200" dirty="0"/>
                  <a:t> :</a:t>
                </a:r>
              </a:p>
              <a:p>
                <a:r>
                  <a:rPr lang="en-US" sz="1200" dirty="0" err="1"/>
                  <a:t>I</a:t>
                </a:r>
                <a:r>
                  <a:rPr lang="en-US" sz="1200" baseline="-25000" dirty="0" err="1"/>
                  <a:t>e</a:t>
                </a:r>
                <a:r>
                  <a:rPr lang="en-US" sz="1200" dirty="0"/>
                  <a:t>=25 µA</a:t>
                </a:r>
              </a:p>
              <a:p>
                <a:r>
                  <a:rPr lang="fr-FR" sz="1200" dirty="0"/>
                  <a:t>E</a:t>
                </a:r>
                <a:r>
                  <a:rPr lang="en-US" sz="1200" baseline="-25000" dirty="0"/>
                  <a:t>e</a:t>
                </a:r>
                <a:r>
                  <a:rPr lang="en-US" sz="1200" dirty="0"/>
                  <a:t>= 449.5 MeV; “energy spread” </a:t>
                </a:r>
                <a:r>
                  <a:rPr lang="el-GR" sz="1200" dirty="0"/>
                  <a:t>Δ</a:t>
                </a:r>
                <a:r>
                  <a:rPr lang="fr-FR" sz="1200" dirty="0"/>
                  <a:t>E=0.5 MeV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target : </a:t>
                </a:r>
              </a:p>
              <a:p>
                <a:r>
                  <a:rPr lang="en-US" sz="1200" dirty="0"/>
                  <a:t>0.5 mm thick ! </a:t>
                </a:r>
              </a:p>
              <a:p>
                <a:r>
                  <a:rPr lang="en-US" sz="1200" dirty="0"/>
                  <a:t>400 mg/cm</a:t>
                </a:r>
                <a:r>
                  <a:rPr lang="en-US" sz="1200" baseline="30000" dirty="0"/>
                  <a:t>2</a:t>
                </a:r>
                <a:r>
                  <a:rPr lang="en-US" sz="1200" dirty="0"/>
                  <a:t> equiv. 4.1×10</a:t>
                </a:r>
                <a:r>
                  <a:rPr lang="en-US" sz="1200" baseline="30000" dirty="0"/>
                  <a:t>21</a:t>
                </a:r>
                <a:r>
                  <a:rPr lang="en-US" sz="1200" dirty="0"/>
                  <a:t> atoms/cm2</a:t>
                </a:r>
              </a:p>
              <a:p>
                <a:endParaRPr lang="en-US" sz="1200" dirty="0"/>
              </a:p>
              <a:p>
                <a:r>
                  <a:rPr lang="fr-FR" sz="1200" dirty="0" err="1"/>
                  <a:t>Estimated</a:t>
                </a:r>
                <a:r>
                  <a:rPr lang="fr-FR" sz="1200" dirty="0"/>
                  <a:t> </a:t>
                </a:r>
                <a:r>
                  <a:rPr lang="fr-FR" sz="1200" dirty="0" err="1"/>
                  <a:t>luminosity</a:t>
                </a:r>
                <a:r>
                  <a:rPr lang="fr-FR" sz="1200" dirty="0"/>
                  <a:t> : </a:t>
                </a:r>
                <a14:m>
                  <m:oMath xmlns:m="http://schemas.openxmlformats.org/officeDocument/2006/math">
                    <m:r>
                      <a:rPr lang="en-US" sz="1200" i="1">
                        <a:latin typeface="Cambria Math"/>
                        <a:ea typeface="Cambria Math"/>
                        <a:sym typeface="Symbol"/>
                      </a:rPr>
                      <m:t>ℒ</m:t>
                    </m:r>
                    <m:r>
                      <a:rPr lang="en-US" sz="1200" i="1">
                        <a:latin typeface="Cambria Math"/>
                        <a:ea typeface="Cambria Math"/>
                        <a:sym typeface="Symbol"/>
                      </a:rPr>
                      <m:t>≃</m:t>
                    </m:r>
                    <m:sSup>
                      <m:sSupPr>
                        <m:ctrlPr>
                          <a:rPr lang="en-US" sz="1200" i="1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sSupPr>
                      <m:e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  <m:t>6</m:t>
                        </m:r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  <m:t>∙</m:t>
                        </m:r>
                        <m:r>
                          <a:rPr lang="fr-FR" sz="1200" i="1">
                            <a:latin typeface="Cambria Math"/>
                            <a:ea typeface="Cambria Math"/>
                            <a:sym typeface="Symbol"/>
                          </a:rPr>
                          <m:t>10</m:t>
                        </m:r>
                      </m:e>
                      <m:sup>
                        <m:r>
                          <a:rPr lang="fr-FR" sz="1200" b="0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  <m:t>32</m:t>
                        </m:r>
                        <m:r>
                          <a:rPr lang="fr-FR" sz="1200" i="1">
                            <a:latin typeface="Cambria Math"/>
                            <a:ea typeface="Cambria Math"/>
                            <a:sym typeface="Symbol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sz="1200" dirty="0"/>
                  <a:t>cm</a:t>
                </a:r>
                <a:r>
                  <a:rPr lang="en-US" sz="1200" baseline="30000" dirty="0"/>
                  <a:t>-2</a:t>
                </a:r>
                <a:r>
                  <a:rPr lang="en-US" sz="1200" dirty="0"/>
                  <a:t>s</a:t>
                </a:r>
                <a:r>
                  <a:rPr lang="en-US" sz="1200" baseline="30000" dirty="0"/>
                  <a:t>-1</a:t>
                </a:r>
              </a:p>
            </p:txBody>
          </p:sp>
        </mc:Choice>
        <mc:Fallback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4F591527-1A1D-48DD-8D15-D69B1204D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2531" y="1413917"/>
                <a:ext cx="3588964" cy="2123658"/>
              </a:xfrm>
              <a:prstGeom prst="rect">
                <a:avLst/>
              </a:prstGeom>
              <a:blipFill>
                <a:blip r:embed="rId4"/>
                <a:stretch>
                  <a:fillRect t="-575" b="-114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0569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290043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scattering off radioactive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45F5F7D1-9386-4E81-A8B7-1CEE07E29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" y="1683976"/>
            <a:ext cx="4975416" cy="30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8615F1D-5818-48D3-B613-FF6187825963}"/>
              </a:ext>
            </a:extLst>
          </p:cNvPr>
          <p:cNvSpPr/>
          <p:nvPr/>
        </p:nvSpPr>
        <p:spPr>
          <a:xfrm>
            <a:off x="-12878" y="4618697"/>
            <a:ext cx="49672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T. </a:t>
            </a:r>
            <a:r>
              <a:rPr lang="en-US" sz="1050" dirty="0" err="1"/>
              <a:t>Suda</a:t>
            </a:r>
            <a:r>
              <a:rPr lang="en-US" sz="1050" dirty="0"/>
              <a:t>, H. Simon [Progress in Particle and Nuclear Physics 96 (2017) 1]</a:t>
            </a:r>
            <a:endParaRPr lang="fr-FR" sz="105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98499AEB-6253-4A75-BE8C-60FCA5AD6E10}"/>
              </a:ext>
            </a:extLst>
          </p:cNvPr>
          <p:cNvGrpSpPr/>
          <p:nvPr/>
        </p:nvGrpSpPr>
        <p:grpSpPr>
          <a:xfrm>
            <a:off x="545146" y="1747605"/>
            <a:ext cx="2448272" cy="261610"/>
            <a:chOff x="741977" y="1325554"/>
            <a:chExt cx="2448272" cy="26161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D35BD64-166C-41B9-B98F-FFF5AB937E31}"/>
                </a:ext>
              </a:extLst>
            </p:cNvPr>
            <p:cNvSpPr/>
            <p:nvPr/>
          </p:nvSpPr>
          <p:spPr>
            <a:xfrm>
              <a:off x="741977" y="1400210"/>
              <a:ext cx="110355" cy="12611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5570006E-A986-4821-8DAA-A511163E74D3}"/>
                </a:ext>
              </a:extLst>
            </p:cNvPr>
            <p:cNvSpPr txBox="1"/>
            <p:nvPr/>
          </p:nvSpPr>
          <p:spPr>
            <a:xfrm>
              <a:off x="821373" y="1325554"/>
              <a:ext cx="236887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ym typeface="Symbol"/>
                </a:rPr>
                <a:t>stable targets already used</a:t>
              </a:r>
              <a:endParaRPr lang="en-US" sz="1100" dirty="0"/>
            </a:p>
          </p:txBody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F6B8F287-E535-4633-A9F8-6F0F9BB2A7EE}"/>
              </a:ext>
            </a:extLst>
          </p:cNvPr>
          <p:cNvSpPr txBox="1"/>
          <p:nvPr/>
        </p:nvSpPr>
        <p:spPr>
          <a:xfrm>
            <a:off x="4716378" y="2552547"/>
            <a:ext cx="5556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fixed target strategy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77E8421-56B6-47C0-8E4A-187B2D1039C6}"/>
              </a:ext>
            </a:extLst>
          </p:cNvPr>
          <p:cNvSpPr txBox="1"/>
          <p:nvPr/>
        </p:nvSpPr>
        <p:spPr>
          <a:xfrm>
            <a:off x="4954339" y="1334132"/>
            <a:ext cx="43751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NESR (0.74 GeV/nucleon) + EAR (0.5 GeV)</a:t>
            </a:r>
          </a:p>
          <a:p>
            <a:r>
              <a:rPr lang="en-US" sz="1200" dirty="0"/>
              <a:t>→ </a:t>
            </a:r>
            <a:r>
              <a:rPr lang="en-US" sz="1400" b="1" dirty="0"/>
              <a:t>Targeted luminosity ~10</a:t>
            </a:r>
            <a:r>
              <a:rPr lang="en-US" sz="1400" b="1" baseline="30000" dirty="0"/>
              <a:t>28</a:t>
            </a:r>
            <a:r>
              <a:rPr lang="en-US" sz="1400" b="1" dirty="0"/>
              <a:t> cm</a:t>
            </a:r>
            <a:r>
              <a:rPr lang="en-US" sz="1400" b="1" baseline="30000" dirty="0"/>
              <a:t>-2</a:t>
            </a:r>
            <a:r>
              <a:rPr lang="en-US" sz="1400" b="1" dirty="0"/>
              <a:t>s</a:t>
            </a:r>
            <a:r>
              <a:rPr lang="en-US" sz="1400" b="1" baseline="30000" dirty="0"/>
              <a:t>-1</a:t>
            </a:r>
            <a:endParaRPr lang="en-US" sz="1200" b="1" baseline="30000" dirty="0"/>
          </a:p>
          <a:p>
            <a:r>
              <a:rPr lang="fr-FR" sz="1200" dirty="0"/>
              <a:t>(</a:t>
            </a:r>
            <a:r>
              <a:rPr lang="en-US" sz="1200" dirty="0"/>
              <a:t>excluded from funded part of FAIR)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55E4041C-D335-47DC-8D6E-79FFE13AD9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2151" y="656547"/>
            <a:ext cx="2000336" cy="2067843"/>
          </a:xfrm>
          <a:prstGeom prst="rect">
            <a:avLst/>
          </a:prstGeom>
        </p:spPr>
      </p:pic>
      <p:sp>
        <p:nvSpPr>
          <p:cNvPr id="40" name="ZoneTexte 39">
            <a:extLst>
              <a:ext uri="{FF2B5EF4-FFF2-40B4-BE49-F238E27FC236}">
                <a16:creationId xmlns:a16="http://schemas.microsoft.com/office/drawing/2014/main" id="{C651D481-EAC2-4EAD-9F83-DC0B4658AF34}"/>
              </a:ext>
            </a:extLst>
          </p:cNvPr>
          <p:cNvSpPr txBox="1"/>
          <p:nvPr/>
        </p:nvSpPr>
        <p:spPr>
          <a:xfrm>
            <a:off x="2146857" y="591123"/>
            <a:ext cx="5139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perspectives for the form factors of exotic nuclei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EF6152A-DC1D-45B8-BCDE-9B1C918EFF3E}"/>
              </a:ext>
            </a:extLst>
          </p:cNvPr>
          <p:cNvSpPr txBox="1"/>
          <p:nvPr/>
        </p:nvSpPr>
        <p:spPr>
          <a:xfrm>
            <a:off x="4553289" y="983396"/>
            <a:ext cx="4464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double-ring collider : ELISE project at FAIR</a:t>
            </a:r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53B9FB98-935D-463A-8B7D-B3D8BEF6C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96" y="3749824"/>
            <a:ext cx="2890319" cy="189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857B714-2528-4A14-93E5-7232BFE43671}"/>
              </a:ext>
            </a:extLst>
          </p:cNvPr>
          <p:cNvSpPr/>
          <p:nvPr/>
        </p:nvSpPr>
        <p:spPr>
          <a:xfrm>
            <a:off x="5096976" y="2912228"/>
            <a:ext cx="574780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Self-Confining RI Target : SCRIT</a:t>
            </a:r>
          </a:p>
          <a:p>
            <a:r>
              <a:rPr lang="en-US" sz="1200" dirty="0"/>
              <a:t>pioneering proof of concept, existing device at RIKEN </a:t>
            </a:r>
          </a:p>
          <a:p>
            <a:r>
              <a:rPr lang="en-US" sz="1200" dirty="0"/>
              <a:t>[</a:t>
            </a:r>
            <a:r>
              <a:rPr lang="en-US" sz="1200" dirty="0" err="1"/>
              <a:t>Suda</a:t>
            </a:r>
            <a:r>
              <a:rPr lang="en-US" sz="1200" dirty="0"/>
              <a:t> et al, PRL102, 102501 (2009)]</a:t>
            </a:r>
          </a:p>
          <a:p>
            <a:r>
              <a:rPr lang="en-US" sz="1400" b="1" dirty="0"/>
              <a:t>Achieved luminosity is ~3x10</a:t>
            </a:r>
            <a:r>
              <a:rPr lang="en-US" sz="1400" b="1" baseline="30000" dirty="0"/>
              <a:t>27 </a:t>
            </a:r>
            <a:r>
              <a:rPr lang="en-US" sz="1400" b="1" dirty="0"/>
              <a:t>cm</a:t>
            </a:r>
            <a:r>
              <a:rPr lang="en-US" sz="1400" b="1" baseline="30000" dirty="0"/>
              <a:t>-2</a:t>
            </a:r>
            <a:r>
              <a:rPr lang="en-US" sz="1400" b="1" dirty="0"/>
              <a:t>s</a:t>
            </a:r>
            <a:r>
              <a:rPr lang="en-US" sz="1400" b="1" baseline="30000" dirty="0"/>
              <a:t>-­1</a:t>
            </a:r>
            <a:r>
              <a:rPr lang="en-US" sz="1400" b="1" dirty="0"/>
              <a:t> with stable </a:t>
            </a:r>
            <a:r>
              <a:rPr lang="en-US" sz="1400" b="1" dirty="0" err="1"/>
              <a:t>Xe</a:t>
            </a:r>
            <a:endParaRPr lang="en-US" sz="14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727A760-C6BB-4AA1-9433-1AE22631EB3A}"/>
              </a:ext>
            </a:extLst>
          </p:cNvPr>
          <p:cNvSpPr/>
          <p:nvPr/>
        </p:nvSpPr>
        <p:spPr>
          <a:xfrm>
            <a:off x="4954339" y="3924465"/>
            <a:ext cx="3457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ETIC@GANIL proposal 2015</a:t>
            </a:r>
          </a:p>
          <a:p>
            <a:r>
              <a:rPr lang="en-US" sz="1200" dirty="0"/>
              <a:t>(</a:t>
            </a:r>
            <a:r>
              <a:rPr lang="en-US" sz="1200" dirty="0" err="1"/>
              <a:t>Obertelli</a:t>
            </a:r>
            <a:r>
              <a:rPr lang="en-US" sz="1200" dirty="0"/>
              <a:t>, </a:t>
            </a:r>
            <a:r>
              <a:rPr lang="en-US" sz="1200" dirty="0" err="1"/>
              <a:t>Corsi</a:t>
            </a:r>
            <a:r>
              <a:rPr lang="en-US" sz="1200" dirty="0"/>
              <a:t> CEA </a:t>
            </a:r>
            <a:r>
              <a:rPr lang="en-US" sz="1200" dirty="0" err="1"/>
              <a:t>Saclay</a:t>
            </a:r>
            <a:r>
              <a:rPr lang="en-US" sz="1200" dirty="0"/>
              <a:t>)</a:t>
            </a:r>
          </a:p>
          <a:p>
            <a:r>
              <a:rPr lang="en-US" sz="1400" b="1" dirty="0"/>
              <a:t>Targeted luminosity is ~10</a:t>
            </a:r>
            <a:r>
              <a:rPr lang="en-US" sz="1400" b="1" baseline="30000" dirty="0"/>
              <a:t>29 </a:t>
            </a:r>
            <a:r>
              <a:rPr lang="en-US" sz="1400" b="1" dirty="0"/>
              <a:t>cm</a:t>
            </a:r>
            <a:r>
              <a:rPr lang="en-US" sz="1400" b="1" baseline="30000" dirty="0"/>
              <a:t>-2</a:t>
            </a:r>
            <a:r>
              <a:rPr lang="en-US" sz="1400" b="1" dirty="0"/>
              <a:t>s</a:t>
            </a:r>
            <a:r>
              <a:rPr lang="en-US" sz="1400" b="1" baseline="30000" dirty="0"/>
              <a:t>-­1</a:t>
            </a:r>
          </a:p>
          <a:p>
            <a:r>
              <a:rPr lang="en-US" sz="1400" dirty="0"/>
              <a:t>very ambitious (and expensive) proposal</a:t>
            </a:r>
          </a:p>
          <a:p>
            <a:r>
              <a:rPr lang="en-US" sz="1400" dirty="0"/>
              <a:t>technical feasibility not clear</a:t>
            </a:r>
          </a:p>
          <a:p>
            <a:endParaRPr lang="en-US" sz="1400" dirty="0"/>
          </a:p>
          <a:p>
            <a:r>
              <a:rPr lang="en-US" sz="1400" dirty="0"/>
              <a:t>not retained</a:t>
            </a:r>
          </a:p>
          <a:p>
            <a:endParaRPr lang="en-US" sz="14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0D0F07-D2C1-4B7D-BBD1-8E4341A47C3E}"/>
              </a:ext>
            </a:extLst>
          </p:cNvPr>
          <p:cNvSpPr/>
          <p:nvPr/>
        </p:nvSpPr>
        <p:spPr>
          <a:xfrm>
            <a:off x="4466083" y="4922203"/>
            <a:ext cx="53848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(</a:t>
            </a:r>
            <a:r>
              <a:rPr lang="en-US" sz="1400" dirty="0" err="1">
                <a:latin typeface="Calibri" panose="020F0502020204030204" pitchFamily="34" charset="0"/>
              </a:rPr>
              <a:t>I</a:t>
            </a:r>
            <a:r>
              <a:rPr lang="en-US" sz="900" dirty="0" err="1">
                <a:latin typeface="Calibri" panose="020F0502020204030204" pitchFamily="34" charset="0"/>
              </a:rPr>
              <a:t>e</a:t>
            </a:r>
            <a:r>
              <a:rPr lang="en-US" sz="1400" dirty="0">
                <a:latin typeface="Calibri" panose="020F0502020204030204" pitchFamily="34" charset="0"/>
              </a:rPr>
              <a:t>= 100-200 mA; </a:t>
            </a:r>
            <a:r>
              <a:rPr lang="en-US" sz="1400" dirty="0" err="1">
                <a:latin typeface="Calibri" panose="020F0502020204030204" pitchFamily="34" charset="0"/>
              </a:rPr>
              <a:t>N</a:t>
            </a:r>
            <a:r>
              <a:rPr lang="en-US" sz="900" dirty="0" err="1">
                <a:latin typeface="Calibri" panose="020F0502020204030204" pitchFamily="34" charset="0"/>
              </a:rPr>
              <a:t>trap</a:t>
            </a:r>
            <a:r>
              <a:rPr lang="en-US" sz="1400" dirty="0">
                <a:latin typeface="Calibri" panose="020F0502020204030204" pitchFamily="34" charset="0"/>
              </a:rPr>
              <a:t>=10</a:t>
            </a:r>
            <a:r>
              <a:rPr lang="en-US" sz="1400" baseline="30000" dirty="0">
                <a:latin typeface="Calibri" panose="020F0502020204030204" pitchFamily="34" charset="0"/>
              </a:rPr>
              <a:t>6</a:t>
            </a:r>
            <a:r>
              <a:rPr lang="en-US" sz="900" dirty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ions; </a:t>
            </a:r>
            <a:r>
              <a:rPr lang="el-GR" sz="1400" dirty="0">
                <a:latin typeface="Calibri" panose="020F0502020204030204" pitchFamily="34" charset="0"/>
              </a:rPr>
              <a:t>σ</a:t>
            </a:r>
            <a:r>
              <a:rPr lang="en-US" sz="900" dirty="0">
                <a:latin typeface="Calibri" panose="020F0502020204030204" pitchFamily="34" charset="0"/>
              </a:rPr>
              <a:t>x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n-US" sz="900" dirty="0">
                <a:latin typeface="Calibri" panose="020F0502020204030204" pitchFamily="34" charset="0"/>
              </a:rPr>
              <a:t>y</a:t>
            </a:r>
            <a:r>
              <a:rPr lang="en-US" sz="1400" dirty="0">
                <a:latin typeface="Calibri" panose="020F0502020204030204" pitchFamily="34" charset="0"/>
              </a:rPr>
              <a:t>=10</a:t>
            </a:r>
            <a:r>
              <a:rPr lang="en-US" sz="1400" baseline="30000" dirty="0">
                <a:latin typeface="Calibri" panose="020F0502020204030204" pitchFamily="34" charset="0"/>
              </a:rPr>
              <a:t>-10</a:t>
            </a:r>
            <a:r>
              <a:rPr lang="en-US" sz="900" dirty="0">
                <a:latin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</a:rPr>
              <a:t>m</a:t>
            </a:r>
            <a:r>
              <a:rPr lang="en-US" sz="1400" baseline="30000" dirty="0">
                <a:latin typeface="Calibri" panose="020F0502020204030204" pitchFamily="34" charset="0"/>
              </a:rPr>
              <a:t>2</a:t>
            </a:r>
            <a:r>
              <a:rPr lang="en-US" sz="1400" dirty="0">
                <a:latin typeface="Calibri" panose="020F0502020204030204" pitchFamily="34" charset="0"/>
              </a:rPr>
              <a:t>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33478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290043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scattering off radioactive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F6B8F287-E535-4633-A9F8-6F0F9BB2A7EE}"/>
              </a:ext>
            </a:extLst>
          </p:cNvPr>
          <p:cNvSpPr txBox="1"/>
          <p:nvPr/>
        </p:nvSpPr>
        <p:spPr>
          <a:xfrm>
            <a:off x="2144003" y="945062"/>
            <a:ext cx="763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fixed target strategy : more compact, less resource demanding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77E8421-56B6-47C0-8E4A-187B2D1039C6}"/>
              </a:ext>
            </a:extLst>
          </p:cNvPr>
          <p:cNvSpPr txBox="1"/>
          <p:nvPr/>
        </p:nvSpPr>
        <p:spPr>
          <a:xfrm>
            <a:off x="2536859" y="1797895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b="1" dirty="0"/>
              <a:t>a Radioactive Ion Beam (RIB) factory </a:t>
            </a:r>
            <a:endParaRPr lang="en-US" sz="1200" b="1" baseline="300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51D481-EAC2-4EAD-9F83-DC0B4658AF34}"/>
              </a:ext>
            </a:extLst>
          </p:cNvPr>
          <p:cNvSpPr txBox="1"/>
          <p:nvPr/>
        </p:nvSpPr>
        <p:spPr>
          <a:xfrm>
            <a:off x="2146857" y="591123"/>
            <a:ext cx="597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perspectives for the form factors of exotic nuclei with PERLE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EF6152A-DC1D-45B8-BCDE-9B1C918EFF3E}"/>
              </a:ext>
            </a:extLst>
          </p:cNvPr>
          <p:cNvSpPr txBox="1"/>
          <p:nvPr/>
        </p:nvSpPr>
        <p:spPr>
          <a:xfrm>
            <a:off x="2144003" y="1366368"/>
            <a:ext cx="713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a physics project at PERLE requires 3 major ingredients :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6429B66C-F7BF-4289-8B09-6F31F77F8F9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6" b="23949"/>
          <a:stretch/>
        </p:blipFill>
        <p:spPr bwMode="auto">
          <a:xfrm>
            <a:off x="14979" y="3601153"/>
            <a:ext cx="5407412" cy="205596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FEE156B7-3419-4650-BD1C-7611764EFBCC}"/>
              </a:ext>
            </a:extLst>
          </p:cNvPr>
          <p:cNvSpPr txBox="1"/>
          <p:nvPr/>
        </p:nvSpPr>
        <p:spPr>
          <a:xfrm>
            <a:off x="2589789" y="2106452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en-US" b="1" dirty="0"/>
              <a:t>a Radioactive target preparation device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501A2FD-95E0-4A4B-B6F0-2CEA89FF25DC}"/>
              </a:ext>
            </a:extLst>
          </p:cNvPr>
          <p:cNvSpPr/>
          <p:nvPr/>
        </p:nvSpPr>
        <p:spPr>
          <a:xfrm>
            <a:off x="2244128" y="1809624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1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61D8BDB-57E2-4348-BA61-6114B75B34EF}"/>
              </a:ext>
            </a:extLst>
          </p:cNvPr>
          <p:cNvSpPr/>
          <p:nvPr/>
        </p:nvSpPr>
        <p:spPr>
          <a:xfrm>
            <a:off x="2241383" y="2123317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2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C4CB070-05E4-4216-A9CE-E0DDBEEFC745}"/>
              </a:ext>
            </a:extLst>
          </p:cNvPr>
          <p:cNvSpPr/>
          <p:nvPr/>
        </p:nvSpPr>
        <p:spPr>
          <a:xfrm>
            <a:off x="2241383" y="2436011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3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46ACC7A-EAD8-46F1-BA58-90CA7CE9A2D8}"/>
              </a:ext>
            </a:extLst>
          </p:cNvPr>
          <p:cNvSpPr txBox="1"/>
          <p:nvPr/>
        </p:nvSpPr>
        <p:spPr>
          <a:xfrm>
            <a:off x="2580835" y="2415009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en-US" b="1" dirty="0"/>
              <a:t>an electron spectrometer</a:t>
            </a:r>
          </a:p>
        </p:txBody>
      </p:sp>
    </p:spTree>
    <p:extLst>
      <p:ext uri="{BB962C8B-B14F-4D97-AF65-F5344CB8AC3E}">
        <p14:creationId xmlns:p14="http://schemas.microsoft.com/office/powerpoint/2010/main" val="49362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CD0961A-2005-4CD4-A844-AA52682EECDA}"/>
              </a:ext>
            </a:extLst>
          </p:cNvPr>
          <p:cNvSpPr/>
          <p:nvPr/>
        </p:nvSpPr>
        <p:spPr>
          <a:xfrm>
            <a:off x="2290043" y="760400"/>
            <a:ext cx="6264696" cy="489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1D93414-F928-4DC1-BA76-8F34EE9E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0043" y="365447"/>
            <a:ext cx="7560840" cy="216025"/>
          </a:xfrm>
        </p:spPr>
        <p:txBody>
          <a:bodyPr>
            <a:normAutofit fontScale="90000"/>
          </a:bodyPr>
          <a:lstStyle/>
          <a:p>
            <a:r>
              <a:rPr lang="en-US" dirty="0"/>
              <a:t>Elastic scattering off radioactive nuclei</a:t>
            </a:r>
            <a:br>
              <a:rPr lang="en-US" dirty="0"/>
            </a:br>
            <a:endParaRPr lang="fr-FR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6A5ABC-E8EB-4FA7-81C9-C1115EFF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May 9th 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5B8B5F0-A154-41B5-BCBB-A65FE8F70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PERLE physics workshop </a:t>
            </a:r>
            <a:endParaRPr lang="fr-FR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77E8421-56B6-47C0-8E4A-187B2D1039C6}"/>
              </a:ext>
            </a:extLst>
          </p:cNvPr>
          <p:cNvSpPr txBox="1"/>
          <p:nvPr/>
        </p:nvSpPr>
        <p:spPr>
          <a:xfrm>
            <a:off x="2536859" y="1797895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 </a:t>
            </a:r>
            <a:r>
              <a:rPr lang="en-US" sz="1200" b="1" dirty="0"/>
              <a:t>a Radioactive Ion Beam (RIB) factory </a:t>
            </a:r>
            <a:endParaRPr lang="en-US" sz="1200" b="1" baseline="300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C651D481-EAC2-4EAD-9F83-DC0B4658AF34}"/>
              </a:ext>
            </a:extLst>
          </p:cNvPr>
          <p:cNvSpPr txBox="1"/>
          <p:nvPr/>
        </p:nvSpPr>
        <p:spPr>
          <a:xfrm>
            <a:off x="2146857" y="591123"/>
            <a:ext cx="5975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perspectives for the form factors of exotic nuclei with PERLE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8EF6152A-DC1D-45B8-BCDE-9B1C918EFF3E}"/>
              </a:ext>
            </a:extLst>
          </p:cNvPr>
          <p:cNvSpPr txBox="1"/>
          <p:nvPr/>
        </p:nvSpPr>
        <p:spPr>
          <a:xfrm>
            <a:off x="2144003" y="1366368"/>
            <a:ext cx="7130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a physics project at PERLE requires 3 major ingredients :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EE156B7-3419-4650-BD1C-7611764EFBCC}"/>
              </a:ext>
            </a:extLst>
          </p:cNvPr>
          <p:cNvSpPr txBox="1"/>
          <p:nvPr/>
        </p:nvSpPr>
        <p:spPr>
          <a:xfrm>
            <a:off x="2589789" y="2106452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en-US" b="1" dirty="0"/>
              <a:t>a Radioactive target preparation device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3501A2FD-95E0-4A4B-B6F0-2CEA89FF25DC}"/>
              </a:ext>
            </a:extLst>
          </p:cNvPr>
          <p:cNvSpPr/>
          <p:nvPr/>
        </p:nvSpPr>
        <p:spPr>
          <a:xfrm>
            <a:off x="2244128" y="1809624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1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761D8BDB-57E2-4348-BA61-6114B75B34EF}"/>
              </a:ext>
            </a:extLst>
          </p:cNvPr>
          <p:cNvSpPr/>
          <p:nvPr/>
        </p:nvSpPr>
        <p:spPr>
          <a:xfrm>
            <a:off x="2241383" y="2123317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2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EC4CB070-05E4-4216-A9CE-E0DDBEEFC745}"/>
              </a:ext>
            </a:extLst>
          </p:cNvPr>
          <p:cNvSpPr/>
          <p:nvPr/>
        </p:nvSpPr>
        <p:spPr>
          <a:xfrm>
            <a:off x="2241383" y="2436011"/>
            <a:ext cx="271664" cy="244663"/>
          </a:xfrm>
          <a:prstGeom prst="ellipse">
            <a:avLst/>
          </a:prstGeom>
          <a:solidFill>
            <a:srgbClr val="EB671C"/>
          </a:solidFill>
          <a:ln w="38100">
            <a:solidFill>
              <a:srgbClr val="4356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4C6078"/>
                </a:solidFill>
              </a:rPr>
              <a:t>3</a:t>
            </a:r>
            <a:endParaRPr lang="en-US" sz="1600" b="1" dirty="0">
              <a:solidFill>
                <a:srgbClr val="4C6078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46ACC7A-EAD8-46F1-BA58-90CA7CE9A2D8}"/>
              </a:ext>
            </a:extLst>
          </p:cNvPr>
          <p:cNvSpPr txBox="1"/>
          <p:nvPr/>
        </p:nvSpPr>
        <p:spPr>
          <a:xfrm>
            <a:off x="2580835" y="2415009"/>
            <a:ext cx="4375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r>
              <a:rPr lang="en-US" b="1" dirty="0"/>
              <a:t>an electron spectrometer</a:t>
            </a: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AE33D06C-3474-45B3-BEB0-777C44982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237" y="2751743"/>
            <a:ext cx="4143646" cy="257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93E5207B-4E8B-47CE-ACC6-0C0A5EAE8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051" y="922918"/>
            <a:ext cx="2426023" cy="2237498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79F0CC1-6D32-4AE2-B39B-BAC04AB972DD}"/>
              </a:ext>
            </a:extLst>
          </p:cNvPr>
          <p:cNvSpPr/>
          <p:nvPr/>
        </p:nvSpPr>
        <p:spPr>
          <a:xfrm>
            <a:off x="5707237" y="5323116"/>
            <a:ext cx="320754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T </a:t>
            </a:r>
            <a:r>
              <a:rPr lang="fr-FR" sz="1100" dirty="0" err="1"/>
              <a:t>Ohnishi</a:t>
            </a:r>
            <a:r>
              <a:rPr lang="fr-FR" sz="1100" dirty="0"/>
              <a:t> et al Phys. Scr. T166 (2015) 014071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38D39FF-15BD-47C7-AD26-B398A7EA3C14}"/>
              </a:ext>
            </a:extLst>
          </p:cNvPr>
          <p:cNvSpPr txBox="1"/>
          <p:nvPr/>
        </p:nvSpPr>
        <p:spPr>
          <a:xfrm>
            <a:off x="4554680" y="2402356"/>
            <a:ext cx="4000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Symbol"/>
              </a:rPr>
              <a:t>(inspired by the pioneering SCRIT example)</a:t>
            </a:r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5A77B1-B6D3-4CF5-9052-3F26A00BEEB7}"/>
              </a:ext>
            </a:extLst>
          </p:cNvPr>
          <p:cNvSpPr/>
          <p:nvPr/>
        </p:nvSpPr>
        <p:spPr>
          <a:xfrm>
            <a:off x="2144003" y="1704922"/>
            <a:ext cx="3563234" cy="710087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DD6E32D-411A-4383-9151-75412E4AB22A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6" b="23949"/>
          <a:stretch/>
        </p:blipFill>
        <p:spPr bwMode="auto">
          <a:xfrm>
            <a:off x="14979" y="3601153"/>
            <a:ext cx="5407412" cy="205596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CFBA8D40-A161-461F-9F3C-555B06B76549}"/>
              </a:ext>
            </a:extLst>
          </p:cNvPr>
          <p:cNvSpPr txBox="1"/>
          <p:nvPr/>
        </p:nvSpPr>
        <p:spPr>
          <a:xfrm>
            <a:off x="1428856" y="3033254"/>
            <a:ext cx="3054245" cy="30777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/>
            </a:lvl1pPr>
          </a:lstStyle>
          <a:p>
            <a:pPr algn="ctr"/>
            <a:r>
              <a:rPr lang="en-US" sz="1400" b="1" dirty="0"/>
              <a:t>no technological challenge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3AB5D6C-F983-497C-8DB4-C54F6BD859ED}"/>
              </a:ext>
            </a:extLst>
          </p:cNvPr>
          <p:cNvSpPr txBox="1"/>
          <p:nvPr/>
        </p:nvSpPr>
        <p:spPr>
          <a:xfrm>
            <a:off x="2144003" y="945062"/>
            <a:ext cx="76348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→ fixed target strategy : more compact, less resource demanding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A8BAD0A-6A72-43F0-B26A-CC449B8D473D}"/>
              </a:ext>
            </a:extLst>
          </p:cNvPr>
          <p:cNvSpPr txBox="1"/>
          <p:nvPr/>
        </p:nvSpPr>
        <p:spPr>
          <a:xfrm>
            <a:off x="7395619" y="2101507"/>
            <a:ext cx="2062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Front drift chamber</a:t>
            </a:r>
          </a:p>
        </p:txBody>
      </p:sp>
      <p:cxnSp>
        <p:nvCxnSpPr>
          <p:cNvPr id="31" name="Connecteur droit avec flèche 30">
            <a:extLst>
              <a:ext uri="{FF2B5EF4-FFF2-40B4-BE49-F238E27FC236}">
                <a16:creationId xmlns:a16="http://schemas.microsoft.com/office/drawing/2014/main" id="{D4E93942-FDA2-4417-860E-743BAA2B7638}"/>
              </a:ext>
            </a:extLst>
          </p:cNvPr>
          <p:cNvCxnSpPr>
            <a:cxnSpLocks/>
            <a:stCxn id="27" idx="2"/>
          </p:cNvCxnSpPr>
          <p:nvPr/>
        </p:nvCxnSpPr>
        <p:spPr>
          <a:xfrm>
            <a:off x="8426700" y="2363117"/>
            <a:ext cx="427785" cy="128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17FA7D52-5974-4806-9AF5-13DC5AAB0C6A}"/>
              </a:ext>
            </a:extLst>
          </p:cNvPr>
          <p:cNvSpPr txBox="1"/>
          <p:nvPr/>
        </p:nvSpPr>
        <p:spPr>
          <a:xfrm>
            <a:off x="9463775" y="871449"/>
            <a:ext cx="2062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Rear drift chamber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383D0550-1529-42EE-B422-1CF1F5080FA7}"/>
              </a:ext>
            </a:extLst>
          </p:cNvPr>
          <p:cNvSpPr txBox="1"/>
          <p:nvPr/>
        </p:nvSpPr>
        <p:spPr>
          <a:xfrm>
            <a:off x="8914779" y="1878444"/>
            <a:ext cx="143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0.4 T for 150 MeV</a:t>
            </a:r>
          </a:p>
        </p:txBody>
      </p:sp>
    </p:spTree>
    <p:extLst>
      <p:ext uri="{BB962C8B-B14F-4D97-AF65-F5344CB8AC3E}">
        <p14:creationId xmlns:p14="http://schemas.microsoft.com/office/powerpoint/2010/main" val="301092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21268</TotalTime>
  <Words>1686</Words>
  <Application>Microsoft Office PowerPoint</Application>
  <PresentationFormat>Personnalisé</PresentationFormat>
  <Paragraphs>290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1_Conception personnalisée</vt:lpstr>
      <vt:lpstr>Présentation PowerPoint</vt:lpstr>
      <vt:lpstr>Introduction : the electromagnetic probes in nuclear physics </vt:lpstr>
      <vt:lpstr>Introduction : the electromagnetic probes in nuclear physics </vt:lpstr>
      <vt:lpstr>Electron scattering off nuclei </vt:lpstr>
      <vt:lpstr>Simple example : elastic scattering </vt:lpstr>
      <vt:lpstr>Concrete state-of-the-art example from the past </vt:lpstr>
      <vt:lpstr>Elastic scattering off radioactive nuclei </vt:lpstr>
      <vt:lpstr>Elastic scattering off radioactive nuclei </vt:lpstr>
      <vt:lpstr>Elastic scattering off radioactive nuclei </vt:lpstr>
      <vt:lpstr>Elastic scattering off radioactive nuclei </vt:lpstr>
      <vt:lpstr>Elastic scattering off radioactive nuclei </vt:lpstr>
      <vt:lpstr>Elastic scattering off radioactive nuclei </vt:lpstr>
      <vt:lpstr>Elastic scattering off radioactive nuclei </vt:lpstr>
      <vt:lpstr>Elastic scattering off radioactive nuclei </vt:lpstr>
      <vt:lpstr>Elastic scattering off radioactive nuclei </vt:lpstr>
      <vt:lpstr>Elastic scattering off radioactive nuclei </vt:lpstr>
      <vt:lpstr>Elastic scattering off radioactive nuclei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VERNEY David</cp:lastModifiedBy>
  <cp:revision>1663</cp:revision>
  <dcterms:created xsi:type="dcterms:W3CDTF">2011-03-09T16:37:49Z</dcterms:created>
  <dcterms:modified xsi:type="dcterms:W3CDTF">2022-05-09T11:34:10Z</dcterms:modified>
</cp:coreProperties>
</file>