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sldIdLst>
    <p:sldId id="256" r:id="rId2"/>
    <p:sldId id="259" r:id="rId3"/>
    <p:sldId id="592" r:id="rId4"/>
    <p:sldId id="558" r:id="rId5"/>
    <p:sldId id="593" r:id="rId6"/>
    <p:sldId id="582" r:id="rId7"/>
    <p:sldId id="268" r:id="rId8"/>
    <p:sldId id="281" r:id="rId9"/>
    <p:sldId id="589" r:id="rId10"/>
    <p:sldId id="571" r:id="rId11"/>
    <p:sldId id="590" r:id="rId12"/>
    <p:sldId id="538" r:id="rId13"/>
    <p:sldId id="263" r:id="rId14"/>
    <p:sldId id="325" r:id="rId15"/>
    <p:sldId id="529" r:id="rId16"/>
    <p:sldId id="585" r:id="rId17"/>
    <p:sldId id="58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700"/>
    <a:srgbClr val="C00000"/>
    <a:srgbClr val="FFFF00"/>
    <a:srgbClr val="CCD2DD"/>
    <a:srgbClr val="7030A0"/>
    <a:srgbClr val="4A66AC"/>
    <a:srgbClr val="2F1A05"/>
    <a:srgbClr val="472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"/>
    <p:restoredTop sz="94631"/>
  </p:normalViewPr>
  <p:slideViewPr>
    <p:cSldViewPr snapToGrid="0" snapToObjects="1">
      <p:cViewPr varScale="1">
        <p:scale>
          <a:sx n="76" d="100"/>
          <a:sy n="76" d="100"/>
        </p:scale>
        <p:origin x="1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09/05/2022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Aurélien MARTENS – PERLE Physics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0.png"/><Relationship Id="rId7" Type="http://schemas.openxmlformats.org/officeDocument/2006/relationships/image" Target="../media/image2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EC041ED-5F7D-B845-BC4C-9DB49EF32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34250"/>
          <a:stretch/>
        </p:blipFill>
        <p:spPr>
          <a:xfrm>
            <a:off x="7934960" y="0"/>
            <a:ext cx="1209040" cy="19495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85C8BB-CF15-1F43-A7F2-37D066C42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39" y="0"/>
            <a:ext cx="2560319" cy="19193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13FD4F9F-E1EA-9E4D-AD4E-9B0E0106F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18103"/>
          <a:stretch/>
        </p:blipFill>
        <p:spPr>
          <a:xfrm>
            <a:off x="-1" y="0"/>
            <a:ext cx="2546130" cy="1908625"/>
          </a:xfrm>
          <a:prstGeom prst="rect">
            <a:avLst/>
          </a:prstGeom>
        </p:spPr>
      </p:pic>
      <p:pic>
        <p:nvPicPr>
          <p:cNvPr id="13" name="Picture 4" descr="K:\Bibliothèque\Documents\My Notes\Labo\Seillac 2010\photos\000_4349.jpg">
            <a:extLst>
              <a:ext uri="{FF2B5EF4-FFF2-40B4-BE49-F238E27FC236}">
                <a16:creationId xmlns:a16="http://schemas.microsoft.com/office/drawing/2014/main" id="{929911E7-ACB1-8A44-89DE-5EE3F0CA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14420" r="1112"/>
          <a:stretch>
            <a:fillRect/>
          </a:stretch>
        </p:blipFill>
        <p:spPr bwMode="auto">
          <a:xfrm>
            <a:off x="2546129" y="0"/>
            <a:ext cx="2940271" cy="190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5" descr="Immagine 5">
            <a:extLst>
              <a:ext uri="{FF2B5EF4-FFF2-40B4-BE49-F238E27FC236}">
                <a16:creationId xmlns:a16="http://schemas.microsoft.com/office/drawing/2014/main" id="{A7448626-F60F-F84A-BE68-FD7963AD10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373" b="6649"/>
          <a:stretch>
            <a:fillRect/>
          </a:stretch>
        </p:blipFill>
        <p:spPr>
          <a:xfrm>
            <a:off x="0" y="1908627"/>
            <a:ext cx="9195338" cy="502049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9594"/>
            <a:ext cx="9143999" cy="3868309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chemeClr val="bg1"/>
                </a:solidFill>
              </a:rPr>
              <a:t>Inverse Compton </a:t>
            </a:r>
            <a:r>
              <a:rPr lang="fr-FR" b="0" dirty="0" err="1">
                <a:solidFill>
                  <a:schemeClr val="bg1"/>
                </a:solidFill>
              </a:rPr>
              <a:t>Scattering</a:t>
            </a:r>
            <a:r>
              <a:rPr lang="fr-FR" b="0" dirty="0">
                <a:solidFill>
                  <a:schemeClr val="bg1"/>
                </a:solidFill>
              </a:rPr>
              <a:t> 𝛾 source for </a:t>
            </a:r>
            <a:r>
              <a:rPr lang="fr-FR" b="0" dirty="0" err="1">
                <a:solidFill>
                  <a:schemeClr val="bg1"/>
                </a:solidFill>
              </a:rPr>
              <a:t>nuclear</a:t>
            </a:r>
            <a:r>
              <a:rPr lang="fr-FR" b="0" dirty="0">
                <a:solidFill>
                  <a:schemeClr val="bg1"/>
                </a:solidFill>
              </a:rPr>
              <a:t> </a:t>
            </a:r>
            <a:r>
              <a:rPr lang="fr-FR" b="0" dirty="0" err="1">
                <a:solidFill>
                  <a:schemeClr val="bg1"/>
                </a:solidFill>
              </a:rPr>
              <a:t>photonics</a:t>
            </a:r>
            <a:r>
              <a:rPr lang="fr-FR" b="0" dirty="0">
                <a:solidFill>
                  <a:schemeClr val="bg1"/>
                </a:solidFill>
              </a:rPr>
              <a:t> applications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2AC073B-887D-B94F-9DDC-887AABA8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E75FD4F-A820-E74F-AED7-D8DA5472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MARTENS – PERLE </a:t>
            </a:r>
            <a:r>
              <a:rPr lang="fr-FR" dirty="0" err="1"/>
              <a:t>Physics</a:t>
            </a:r>
            <a:r>
              <a:rPr lang="fr-FR" dirty="0"/>
              <a:t> Workshop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5A0E8B1-6DD1-3749-985B-DB6F20BE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3D2EA-3385-A245-B16F-01EE6605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PERLE: </a:t>
            </a:r>
            <a:r>
              <a:rPr lang="fr-FR" dirty="0" err="1"/>
              <a:t>Fast</a:t>
            </a:r>
            <a:r>
              <a:rPr lang="fr-FR" dirty="0"/>
              <a:t> simulation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A72D3-781E-6646-985A-D6743AE4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A1898-AA6B-A44A-8418-30A38824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CEB868-57D6-B64B-B620-BA370014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BCAB4D-5591-754F-BB96-3BBEA3A3EED6}"/>
              </a:ext>
            </a:extLst>
          </p:cNvPr>
          <p:cNvSpPr txBox="1"/>
          <p:nvPr/>
        </p:nvSpPr>
        <p:spPr>
          <a:xfrm>
            <a:off x="4773479" y="3638250"/>
            <a:ext cx="4429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25000"/>
                  </a:schemeClr>
                </a:solidFill>
              </a:rPr>
              <a:t>With 1MW 40MHz laser : </a:t>
            </a:r>
          </a:p>
          <a:p>
            <a:r>
              <a:rPr lang="en-GB" sz="1600" dirty="0">
                <a:solidFill>
                  <a:srgbClr val="C00000"/>
                </a:solidFill>
              </a:rPr>
              <a:t>40 (20)x10</a:t>
            </a:r>
            <a:r>
              <a:rPr lang="en-GB" sz="1600" baseline="30000" dirty="0">
                <a:solidFill>
                  <a:srgbClr val="C00000"/>
                </a:solidFill>
              </a:rPr>
              <a:t>6</a:t>
            </a:r>
            <a:r>
              <a:rPr lang="en-GB" sz="1600" dirty="0">
                <a:solidFill>
                  <a:srgbClr val="C00000"/>
                </a:solidFill>
              </a:rPr>
              <a:t> photons/(</a:t>
            </a:r>
            <a:r>
              <a:rPr lang="en-GB" sz="1600" dirty="0" err="1">
                <a:solidFill>
                  <a:srgbClr val="C00000"/>
                </a:solidFill>
              </a:rPr>
              <a:t>s.eV</a:t>
            </a:r>
            <a:r>
              <a:rPr lang="en-GB" sz="1600" dirty="0">
                <a:solidFill>
                  <a:srgbClr val="C00000"/>
                </a:solidFill>
              </a:rPr>
              <a:t>) within &lt;0.8 (0.5)% BW</a:t>
            </a:r>
          </a:p>
          <a:p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NB: ELI-NP 4 x10</a:t>
            </a:r>
            <a:r>
              <a:rPr lang="en-GB" sz="1200" baseline="30000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 photons/(</a:t>
            </a:r>
            <a:r>
              <a:rPr lang="en-GB" sz="1200" dirty="0" err="1">
                <a:solidFill>
                  <a:schemeClr val="bg2">
                    <a:lumMod val="25000"/>
                  </a:schemeClr>
                </a:solidFill>
              </a:rPr>
              <a:t>s.eV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) for 0.5% BW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2FC55-2F5A-2649-979C-C58DF62610AA}"/>
              </a:ext>
            </a:extLst>
          </p:cNvPr>
          <p:cNvSpPr/>
          <p:nvPr/>
        </p:nvSpPr>
        <p:spPr>
          <a:xfrm rot="16200000">
            <a:off x="-3098116" y="3096759"/>
            <a:ext cx="6470517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Martens et al., Phys. Rev. Accel. Beams 24, 091601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BE2974-BB6E-164E-B341-25416C8B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58" y="794524"/>
            <a:ext cx="4125512" cy="28144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477038-22F5-5F46-89C6-DD3F54BC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15" y="965449"/>
            <a:ext cx="4345346" cy="538671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AAAB0F1-5EB1-AC49-BF5A-D96815E7A9EE}"/>
              </a:ext>
            </a:extLst>
          </p:cNvPr>
          <p:cNvSpPr txBox="1"/>
          <p:nvPr/>
        </p:nvSpPr>
        <p:spPr>
          <a:xfrm>
            <a:off x="4773479" y="4656346"/>
            <a:ext cx="42475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25000"/>
                  </a:schemeClr>
                </a:solidFill>
              </a:rPr>
              <a:t>Low (</a:t>
            </a:r>
            <a:r>
              <a:rPr lang="en-GB" i="1" u="sng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0.1%) bandwidth</a:t>
            </a:r>
            <a:r>
              <a:rPr lang="en-GB" i="1" u="sng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Never demonstrated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Of interest for NRF applications (background)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@PERLE depending of charge vs momentum space spread trade-off.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>
                <a:solidFill>
                  <a:srgbClr val="C00000"/>
                </a:solidFill>
                <a:sym typeface="Wingdings" pitchFamily="2" charset="2"/>
              </a:rPr>
              <a:t>Approximate relation for Q(ϵ,𝜎E) needed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.</a:t>
            </a: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1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C7F7E-9D69-1642-8139-089CAB6F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Conclusion: PERLE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DC4E47-78EA-FF4E-9344-13B68A9C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F646CF-54FB-554B-A922-78AA0281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468FFD-C639-3140-9032-D50B5B1F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3B3219-03EB-EE4F-9308-66076A31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341" y="990956"/>
            <a:ext cx="2775402" cy="12341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2F8050-9AA2-4B45-A6BA-34ED3A3B8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27" y="2278608"/>
            <a:ext cx="2609815" cy="1422280"/>
          </a:xfrm>
          <a:prstGeom prst="rect">
            <a:avLst/>
          </a:prstGeom>
          <a:ln w="76200"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7FE421-C7EB-414D-95BA-32EDCB7447F7}"/>
              </a:ext>
            </a:extLst>
          </p:cNvPr>
          <p:cNvSpPr txBox="1"/>
          <p:nvPr/>
        </p:nvSpPr>
        <p:spPr>
          <a:xfrm>
            <a:off x="722687" y="1408288"/>
            <a:ext cx="503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bg2">
                    <a:lumMod val="25000"/>
                  </a:schemeClr>
                </a:solidFill>
              </a:rPr>
              <a:t>A high rate low energy gamma-ray source at 1.1MeV:</a:t>
            </a: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~&gt;100x ELI-NP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more at 500MeV e-beam energies, or with halved wavelength laser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8167A6-E7AF-C64E-A8F3-43E973F382C7}"/>
              </a:ext>
            </a:extLst>
          </p:cNvPr>
          <p:cNvSpPr txBox="1"/>
          <p:nvPr/>
        </p:nvSpPr>
        <p:spPr>
          <a:xfrm>
            <a:off x="722687" y="2560643"/>
            <a:ext cx="503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bg2">
                    <a:lumMod val="25000"/>
                  </a:schemeClr>
                </a:solidFill>
              </a:rPr>
              <a:t>A very nice driver for R&amp;D on optical cavities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Very high average laser power in green (new AFAIK)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8E3DED-A5A9-9A42-9203-940A01CF3FDC}"/>
              </a:ext>
            </a:extLst>
          </p:cNvPr>
          <p:cNvSpPr txBox="1"/>
          <p:nvPr/>
        </p:nvSpPr>
        <p:spPr>
          <a:xfrm>
            <a:off x="722687" y="3774138"/>
            <a:ext cx="503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bg2">
                    <a:lumMod val="25000"/>
                  </a:schemeClr>
                </a:solidFill>
              </a:rPr>
              <a:t>A place to demonstrate &lt;0.1% bandwidth gamma source: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NRF backgrounds…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48F804-711B-0541-AF2F-C26F3827081C}"/>
              </a:ext>
            </a:extLst>
          </p:cNvPr>
          <p:cNvSpPr txBox="1"/>
          <p:nvPr/>
        </p:nvSpPr>
        <p:spPr>
          <a:xfrm>
            <a:off x="722687" y="4926492"/>
            <a:ext cx="503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bg2">
                    <a:lumMod val="25000"/>
                  </a:schemeClr>
                </a:solidFill>
              </a:rPr>
              <a:t>A place to perform QED physics…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Background free Delbrück scattering measurement in few days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442B35A-3C20-E74D-9201-B8065E2D3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01" r="15532" b="25331"/>
          <a:stretch/>
        </p:blipFill>
        <p:spPr>
          <a:xfrm>
            <a:off x="6208776" y="3878628"/>
            <a:ext cx="2871862" cy="253903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64DA1D5-6616-D641-88EA-CD6928C1B7CA}"/>
              </a:ext>
            </a:extLst>
          </p:cNvPr>
          <p:cNvSpPr txBox="1"/>
          <p:nvPr/>
        </p:nvSpPr>
        <p:spPr>
          <a:xfrm>
            <a:off x="722687" y="5810480"/>
            <a:ext cx="503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bg2">
                    <a:lumMod val="25000"/>
                  </a:schemeClr>
                </a:solidFill>
              </a:rPr>
              <a:t>but also more conventional NRF research</a:t>
            </a:r>
          </a:p>
        </p:txBody>
      </p:sp>
    </p:spTree>
    <p:extLst>
      <p:ext uri="{BB962C8B-B14F-4D97-AF65-F5344CB8AC3E}">
        <p14:creationId xmlns:p14="http://schemas.microsoft.com/office/powerpoint/2010/main" val="59327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1CEF2-30FE-F144-B84E-08665177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Backup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0AF972-35FE-6B49-AEA2-3743C863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B5BC3D-2316-2E4E-9F8C-DF49B057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E9B2F8-4B1C-6A45-95D9-6228B594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9815C9-C937-8A4B-A442-88B46188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97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EE1ED-338B-7143-92A0-B754549D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 and performance</a:t>
            </a:r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214EB866-814D-BD42-B308-558F4155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7"/>
          <a:stretch>
            <a:fillRect/>
          </a:stretch>
        </p:blipFill>
        <p:spPr bwMode="auto">
          <a:xfrm>
            <a:off x="628650" y="1115275"/>
            <a:ext cx="4084320" cy="31612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0">
            <a:extLst>
              <a:ext uri="{FF2B5EF4-FFF2-40B4-BE49-F238E27FC236}">
                <a16:creationId xmlns:a16="http://schemas.microsoft.com/office/drawing/2014/main" id="{B6AC842F-D27E-B34C-8019-692AFC498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52" y="1115275"/>
            <a:ext cx="4215038" cy="31598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671E27E5-8373-0547-86B8-751DDA71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CE96177E-58FB-9040-8EAD-B19A87D4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3AF4A325-FDCB-834A-B4F1-41FA2891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13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C33C17-0D91-E341-A701-63DD3DCD2086}"/>
              </a:ext>
            </a:extLst>
          </p:cNvPr>
          <p:cNvSpPr/>
          <p:nvPr/>
        </p:nvSpPr>
        <p:spPr>
          <a:xfrm rot="16200000">
            <a:off x="-3053010" y="3069011"/>
            <a:ext cx="6445803" cy="307777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Amoudry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L. &amp; H. Wang, PhD theses;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Amoudry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L. et al., Applied Optics 59(2020)116</a:t>
            </a:r>
          </a:p>
        </p:txBody>
      </p:sp>
      <p:pic>
        <p:nvPicPr>
          <p:cNvPr id="18" name="Image 1">
            <a:extLst>
              <a:ext uri="{FF2B5EF4-FFF2-40B4-BE49-F238E27FC236}">
                <a16:creationId xmlns:a16="http://schemas.microsoft.com/office/drawing/2014/main" id="{90407CDF-A291-D746-95C0-5330F8C8A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23" y="4141463"/>
            <a:ext cx="4250019" cy="22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B96747-DA4E-2440-9402-7E6401EAE4B9}"/>
              </a:ext>
            </a:extLst>
          </p:cNvPr>
          <p:cNvSpPr txBox="1"/>
          <p:nvPr/>
        </p:nvSpPr>
        <p:spPr>
          <a:xfrm>
            <a:off x="470283" y="5021740"/>
            <a:ext cx="25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Cost</a:t>
            </a:r>
            <a:r>
              <a:rPr lang="fr-FR" dirty="0"/>
              <a:t> ~ 500kE of hardware</a:t>
            </a:r>
          </a:p>
        </p:txBody>
      </p:sp>
    </p:spTree>
    <p:extLst>
      <p:ext uri="{BB962C8B-B14F-4D97-AF65-F5344CB8AC3E}">
        <p14:creationId xmlns:p14="http://schemas.microsoft.com/office/powerpoint/2010/main" val="296568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B6B52-9807-4E44-9B37-9A962E7A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Laser phase noise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F526B8-B4DB-EE4C-AEF1-D098A909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2AA82-D249-BC4C-B55D-020DF4BE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F7C774-10C5-7046-86B4-40EC256F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14</a:t>
            </a:fld>
            <a:endParaRPr lang="fr-FR"/>
          </a:p>
        </p:txBody>
      </p:sp>
      <p:pic>
        <p:nvPicPr>
          <p:cNvPr id="7" name="Picture 2" descr="tomas-udem-pulse">
            <a:extLst>
              <a:ext uri="{FF2B5EF4-FFF2-40B4-BE49-F238E27FC236}">
                <a16:creationId xmlns:a16="http://schemas.microsoft.com/office/drawing/2014/main" id="{117DC1A4-97A4-D542-A494-EFF53C9B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04" y="1246156"/>
            <a:ext cx="5990862" cy="51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>
            <a:extLst>
              <a:ext uri="{FF2B5EF4-FFF2-40B4-BE49-F238E27FC236}">
                <a16:creationId xmlns:a16="http://schemas.microsoft.com/office/drawing/2014/main" id="{C52FFC8A-C829-A04A-9522-A5DAE4097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451" y="2042753"/>
            <a:ext cx="1715617" cy="0"/>
          </a:xfrm>
          <a:prstGeom prst="line">
            <a:avLst/>
          </a:prstGeom>
          <a:noFill/>
          <a:ln w="28575">
            <a:solidFill>
              <a:srgbClr val="CC0066"/>
            </a:solidFill>
            <a:prstDash val="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01B7925E-4F90-D740-9495-74E03C24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938" y="1496929"/>
            <a:ext cx="2087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66"/>
                </a:solidFill>
              </a:rPr>
              <a:t>T=1/</a:t>
            </a:r>
            <a:r>
              <a:rPr lang="en-US" b="1" dirty="0" err="1">
                <a:solidFill>
                  <a:srgbClr val="CC0066"/>
                </a:solidFill>
              </a:rPr>
              <a:t>frep</a:t>
            </a:r>
            <a:r>
              <a:rPr lang="en-US" b="1" dirty="0">
                <a:solidFill>
                  <a:srgbClr val="CC0066"/>
                </a:solidFill>
              </a:rPr>
              <a:t>=2</a:t>
            </a:r>
            <a:r>
              <a:rPr lang="en-US" b="1" dirty="0">
                <a:solidFill>
                  <a:srgbClr val="CC0066"/>
                </a:solidFill>
                <a:latin typeface="Symbol" pitchFamily="18" charset="2"/>
              </a:rPr>
              <a:t>p</a:t>
            </a:r>
            <a:r>
              <a:rPr lang="en-US" b="1" dirty="0">
                <a:solidFill>
                  <a:srgbClr val="CC0066"/>
                </a:solidFill>
              </a:rPr>
              <a:t>/</a:t>
            </a:r>
            <a:r>
              <a:rPr lang="en-US" sz="2400" b="1" dirty="0" err="1">
                <a:solidFill>
                  <a:srgbClr val="CC0066"/>
                </a:solidFill>
                <a:latin typeface="Symbol" pitchFamily="18" charset="2"/>
              </a:rPr>
              <a:t>w</a:t>
            </a:r>
            <a:r>
              <a:rPr lang="en-US" sz="2400" b="1" baseline="-25000" dirty="0" err="1">
                <a:solidFill>
                  <a:srgbClr val="CC0066"/>
                </a:solidFill>
              </a:rPr>
              <a:t>r</a:t>
            </a:r>
            <a:endParaRPr lang="en-US" sz="2400" b="1" baseline="-25000" dirty="0">
              <a:solidFill>
                <a:srgbClr val="CC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9B96D0-23F3-014B-AAB7-F747C7CD8D66}"/>
                  </a:ext>
                </a:extLst>
              </p:cNvPr>
              <p:cNvSpPr/>
              <p:nvPr/>
            </p:nvSpPr>
            <p:spPr>
              <a:xfrm>
                <a:off x="3220806" y="1246156"/>
                <a:ext cx="1704155" cy="6562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Symbol" pitchFamily="18" charset="2"/>
                        </a:rPr>
                        <m:t>Df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c</m:t>
                      </m:r>
                      <m:r>
                        <m:rPr>
                          <m:nor/>
                        </m:rPr>
                        <a:rPr lang="fr-FR" i="0" baseline="-25000" dirty="0" smtClean="0"/>
                        <m:t>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π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𝐶𝐸𝑂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𝑅𝐸𝑃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9B96D0-23F3-014B-AAB7-F747C7CD8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06" y="1246156"/>
                <a:ext cx="1704155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86DDF89E-7B0E-354A-B572-703809BAF301}"/>
              </a:ext>
            </a:extLst>
          </p:cNvPr>
          <p:cNvSpPr txBox="1"/>
          <p:nvPr/>
        </p:nvSpPr>
        <p:spPr>
          <a:xfrm>
            <a:off x="6035470" y="4906518"/>
            <a:ext cx="2937143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/>
              <a:t>T. Udem et al. Nature 416 (2002) 233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5C2E919-3AAA-DE45-ADA7-996D73C19D52}"/>
              </a:ext>
            </a:extLst>
          </p:cNvPr>
          <p:cNvGrpSpPr/>
          <p:nvPr/>
        </p:nvGrpSpPr>
        <p:grpSpPr>
          <a:xfrm>
            <a:off x="8564529" y="75847"/>
            <a:ext cx="468954" cy="396189"/>
            <a:chOff x="3367755" y="2647649"/>
            <a:chExt cx="1914287" cy="1617256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7B3978B-D27D-8544-8756-B1CFF36E2521}"/>
                </a:ext>
              </a:extLst>
            </p:cNvPr>
            <p:cNvSpPr/>
            <p:nvPr/>
          </p:nvSpPr>
          <p:spPr>
            <a:xfrm>
              <a:off x="3437029" y="2743622"/>
              <a:ext cx="1404029" cy="140402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6AE25CD-EBEA-5249-B734-EE2E10141960}"/>
                </a:ext>
              </a:extLst>
            </p:cNvPr>
            <p:cNvCxnSpPr>
              <a:cxnSpLocks/>
            </p:cNvCxnSpPr>
            <p:nvPr/>
          </p:nvCxnSpPr>
          <p:spPr>
            <a:xfrm>
              <a:off x="3437029" y="2743622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1FAFC38-3CA6-5C4C-B966-962410BD0E22}"/>
                </a:ext>
              </a:extLst>
            </p:cNvPr>
            <p:cNvCxnSpPr>
              <a:cxnSpLocks/>
            </p:cNvCxnSpPr>
            <p:nvPr/>
          </p:nvCxnSpPr>
          <p:spPr>
            <a:xfrm>
              <a:off x="4841058" y="2764708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C340E9F-040C-9E40-AC4B-075B47654178}"/>
                </a:ext>
              </a:extLst>
            </p:cNvPr>
            <p:cNvSpPr/>
            <p:nvPr/>
          </p:nvSpPr>
          <p:spPr>
            <a:xfrm>
              <a:off x="3367755" y="265050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FE07D5-11B9-C746-B3DD-2BED7F34E381}"/>
                </a:ext>
              </a:extLst>
            </p:cNvPr>
            <p:cNvSpPr/>
            <p:nvPr/>
          </p:nvSpPr>
          <p:spPr>
            <a:xfrm>
              <a:off x="4771786" y="2647649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à coins arrondis 23">
              <a:extLst>
                <a:ext uri="{FF2B5EF4-FFF2-40B4-BE49-F238E27FC236}">
                  <a16:creationId xmlns:a16="http://schemas.microsoft.com/office/drawing/2014/main" id="{7FA25AC5-5EBD-5F44-9276-0E0FAC049A02}"/>
                </a:ext>
              </a:extLst>
            </p:cNvPr>
            <p:cNvSpPr/>
            <p:nvPr/>
          </p:nvSpPr>
          <p:spPr>
            <a:xfrm>
              <a:off x="3924298" y="4071451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5816C345-C700-B844-A2A9-21B32D38AEB5}"/>
                </a:ext>
              </a:extLst>
            </p:cNvPr>
            <p:cNvSpPr/>
            <p:nvPr/>
          </p:nvSpPr>
          <p:spPr>
            <a:xfrm rot="16200000">
              <a:off x="4589317" y="3572179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FA4C88B-4A8E-DE42-8890-5ED25C46A3F2}"/>
              </a:ext>
            </a:extLst>
          </p:cNvPr>
          <p:cNvSpPr/>
          <p:nvPr/>
        </p:nvSpPr>
        <p:spPr>
          <a:xfrm>
            <a:off x="5037396" y="1496929"/>
            <a:ext cx="8228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Symbol" pitchFamily="18" charset="2"/>
              </a:rPr>
              <a:t>2Df</a:t>
            </a:r>
            <a:r>
              <a:rPr lang="en-US" b="1" baseline="-25000" dirty="0"/>
              <a:t>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9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B6B52-9807-4E44-9B37-9A962E7A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Ultra </a:t>
            </a:r>
            <a:r>
              <a:rPr lang="fr-FR" dirty="0" err="1"/>
              <a:t>narrow</a:t>
            </a:r>
            <a:r>
              <a:rPr lang="fr-FR" dirty="0"/>
              <a:t> </a:t>
            </a:r>
            <a:r>
              <a:rPr lang="fr-FR" dirty="0" err="1"/>
              <a:t>linewidth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F526B8-B4DB-EE4C-AEF1-D098A909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2AA82-D249-BC4C-B55D-020DF4BE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F7C774-10C5-7046-86B4-40EC256F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83FFBC-D494-A84A-8632-8B8FEC8A2762}"/>
              </a:ext>
            </a:extLst>
          </p:cNvPr>
          <p:cNvSpPr txBox="1"/>
          <p:nvPr/>
        </p:nvSpPr>
        <p:spPr>
          <a:xfrm>
            <a:off x="1193938" y="1081180"/>
            <a:ext cx="39552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The whole comb must be locked: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dilatation (F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REP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translation (F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CEO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0B18019-FB68-A149-96F7-F1906397399F}"/>
                  </a:ext>
                </a:extLst>
              </p:cNvPr>
              <p:cNvSpPr txBox="1"/>
              <p:nvPr/>
            </p:nvSpPr>
            <p:spPr>
              <a:xfrm>
                <a:off x="3312086" y="4347385"/>
                <a:ext cx="565491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accent3">
                        <a:lumMod val="75000"/>
                      </a:schemeClr>
                    </a:solidFill>
                  </a:rPr>
                  <a:t>NB: Compare with central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290</m:t>
                    </m:r>
                    <m:r>
                      <a:rPr lang="fr-FR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𝑇𝐻𝑧</m:t>
                    </m:r>
                  </m:oMath>
                </a14:m>
                <a:endParaRPr lang="en-US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0B18019-FB68-A149-96F7-F1906397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86" y="4347385"/>
                <a:ext cx="5654919" cy="369332"/>
              </a:xfrm>
              <a:prstGeom prst="rect">
                <a:avLst/>
              </a:prstGeom>
              <a:blipFill>
                <a:blip r:embed="rId2"/>
                <a:stretch>
                  <a:fillRect t="-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2A56FE0-ED58-254E-BF0B-F7E8B9FC4010}"/>
                  </a:ext>
                </a:extLst>
              </p:cNvPr>
              <p:cNvSpPr txBox="1"/>
              <p:nvPr/>
            </p:nvSpPr>
            <p:spPr>
              <a:xfrm>
                <a:off x="3842079" y="3254269"/>
                <a:ext cx="2099998" cy="6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𝐹𝑆𝑅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</a:rPr>
                        <m:t>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2A56FE0-ED58-254E-BF0B-F7E8B9FC4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079" y="3254269"/>
                <a:ext cx="2099998" cy="611962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09E9DEB-6ADD-4942-B126-A74A17E23895}"/>
                  </a:ext>
                </a:extLst>
              </p:cNvPr>
              <p:cNvSpPr txBox="1"/>
              <p:nvPr/>
            </p:nvSpPr>
            <p:spPr>
              <a:xfrm>
                <a:off x="6656951" y="3371811"/>
                <a:ext cx="1694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/>
                        </a:rPr>
                        <m:t>𝐹𝑆𝑅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/>
                        </a:rPr>
                        <m:t>𝑀𝐻𝑧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09E9DEB-6ADD-4942-B126-A74A17E2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51" y="3371811"/>
                <a:ext cx="16941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DB05199-B518-224A-BBB5-F1A989F3D7AA}"/>
                  </a:ext>
                </a:extLst>
              </p:cNvPr>
              <p:cNvSpPr txBox="1"/>
              <p:nvPr/>
            </p:nvSpPr>
            <p:spPr>
              <a:xfrm>
                <a:off x="5525520" y="3828573"/>
                <a:ext cx="1547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/>
                        </a:rPr>
                        <m:t>2.2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DB05199-B518-224A-BBB5-F1A989F3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20" y="3828573"/>
                <a:ext cx="15479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 17">
            <a:extLst>
              <a:ext uri="{FF2B5EF4-FFF2-40B4-BE49-F238E27FC236}">
                <a16:creationId xmlns:a16="http://schemas.microsoft.com/office/drawing/2014/main" id="{C5C2E919-3AAA-DE45-ADA7-996D73C19D52}"/>
              </a:ext>
            </a:extLst>
          </p:cNvPr>
          <p:cNvGrpSpPr/>
          <p:nvPr/>
        </p:nvGrpSpPr>
        <p:grpSpPr>
          <a:xfrm>
            <a:off x="8564529" y="75847"/>
            <a:ext cx="468954" cy="396189"/>
            <a:chOff x="3367755" y="2647649"/>
            <a:chExt cx="1914287" cy="1617256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7B3978B-D27D-8544-8756-B1CFF36E2521}"/>
                </a:ext>
              </a:extLst>
            </p:cNvPr>
            <p:cNvSpPr/>
            <p:nvPr/>
          </p:nvSpPr>
          <p:spPr>
            <a:xfrm>
              <a:off x="3437029" y="2743622"/>
              <a:ext cx="1404029" cy="140402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6AE25CD-EBEA-5249-B734-EE2E10141960}"/>
                </a:ext>
              </a:extLst>
            </p:cNvPr>
            <p:cNvCxnSpPr>
              <a:cxnSpLocks/>
            </p:cNvCxnSpPr>
            <p:nvPr/>
          </p:nvCxnSpPr>
          <p:spPr>
            <a:xfrm>
              <a:off x="3437029" y="2743622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1FAFC38-3CA6-5C4C-B966-962410BD0E22}"/>
                </a:ext>
              </a:extLst>
            </p:cNvPr>
            <p:cNvCxnSpPr>
              <a:cxnSpLocks/>
            </p:cNvCxnSpPr>
            <p:nvPr/>
          </p:nvCxnSpPr>
          <p:spPr>
            <a:xfrm>
              <a:off x="4841058" y="2764708"/>
              <a:ext cx="0" cy="70201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C340E9F-040C-9E40-AC4B-075B47654178}"/>
                </a:ext>
              </a:extLst>
            </p:cNvPr>
            <p:cNvSpPr/>
            <p:nvPr/>
          </p:nvSpPr>
          <p:spPr>
            <a:xfrm>
              <a:off x="3367755" y="2650502"/>
              <a:ext cx="138546" cy="1385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FE07D5-11B9-C746-B3DD-2BED7F34E381}"/>
                </a:ext>
              </a:extLst>
            </p:cNvPr>
            <p:cNvSpPr/>
            <p:nvPr/>
          </p:nvSpPr>
          <p:spPr>
            <a:xfrm>
              <a:off x="4771786" y="2647649"/>
              <a:ext cx="138545" cy="136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à coins arrondis 23">
              <a:extLst>
                <a:ext uri="{FF2B5EF4-FFF2-40B4-BE49-F238E27FC236}">
                  <a16:creationId xmlns:a16="http://schemas.microsoft.com/office/drawing/2014/main" id="{7FA25AC5-5EBD-5F44-9276-0E0FAC049A02}"/>
                </a:ext>
              </a:extLst>
            </p:cNvPr>
            <p:cNvSpPr/>
            <p:nvPr/>
          </p:nvSpPr>
          <p:spPr>
            <a:xfrm>
              <a:off x="3924298" y="4071451"/>
              <a:ext cx="429490" cy="152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5816C345-C700-B844-A2A9-21B32D38AEB5}"/>
                </a:ext>
              </a:extLst>
            </p:cNvPr>
            <p:cNvSpPr/>
            <p:nvPr/>
          </p:nvSpPr>
          <p:spPr>
            <a:xfrm rot="16200000">
              <a:off x="4589317" y="3572179"/>
              <a:ext cx="242452" cy="114299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45EF94D-F07C-E242-B0C0-1AE424A81E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80" t="5755"/>
          <a:stretch/>
        </p:blipFill>
        <p:spPr>
          <a:xfrm>
            <a:off x="317931" y="2075023"/>
            <a:ext cx="2764427" cy="202277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2F18C25-27F4-F449-9803-340AE5DF8A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21"/>
          <a:stretch/>
        </p:blipFill>
        <p:spPr>
          <a:xfrm>
            <a:off x="317931" y="4301784"/>
            <a:ext cx="2882589" cy="202830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CA3CCC7-9665-6447-9AD7-4A22765F9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3272" y="686711"/>
            <a:ext cx="2387731" cy="206024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56277E7-6CF6-204B-B30A-064B751A144F}"/>
              </a:ext>
            </a:extLst>
          </p:cNvPr>
          <p:cNvSpPr txBox="1"/>
          <p:nvPr/>
        </p:nvSpPr>
        <p:spPr>
          <a:xfrm>
            <a:off x="2867125" y="2205399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Filtering</a:t>
            </a:r>
            <a:r>
              <a:rPr lang="fr-FR" dirty="0"/>
              <a:t> </a:t>
            </a:r>
            <a:r>
              <a:rPr lang="fr-FR" dirty="0" err="1"/>
              <a:t>lines</a:t>
            </a:r>
            <a:r>
              <a:rPr lang="fr-FR" dirty="0"/>
              <a:t> of the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cavity</a:t>
            </a:r>
            <a:endParaRPr lang="fr-FR" dirty="0"/>
          </a:p>
          <a:p>
            <a:r>
              <a:rPr lang="fr-FR" dirty="0">
                <a:solidFill>
                  <a:srgbClr val="C00000"/>
                </a:solidFill>
              </a:rPr>
              <a:t>Laser </a:t>
            </a:r>
            <a:r>
              <a:rPr lang="fr-FR" dirty="0" err="1">
                <a:solidFill>
                  <a:srgbClr val="C00000"/>
                </a:solidFill>
              </a:rPr>
              <a:t>spectrum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98C6AE9-8E82-7A4D-92EC-F1FE43E8868E}"/>
              </a:ext>
            </a:extLst>
          </p:cNvPr>
          <p:cNvCxnSpPr/>
          <p:nvPr/>
        </p:nvCxnSpPr>
        <p:spPr>
          <a:xfrm flipH="1">
            <a:off x="2333297" y="2382920"/>
            <a:ext cx="5675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4A1BF22-627B-234D-9110-6A4B0D5AD08E}"/>
              </a:ext>
            </a:extLst>
          </p:cNvPr>
          <p:cNvCxnSpPr>
            <a:cxnSpLocks/>
          </p:cNvCxnSpPr>
          <p:nvPr/>
        </p:nvCxnSpPr>
        <p:spPr>
          <a:xfrm flipH="1">
            <a:off x="1933903" y="2661444"/>
            <a:ext cx="966952" cy="281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32A997F1-3ABB-814F-9EAC-6061B713FFDE}"/>
              </a:ext>
            </a:extLst>
          </p:cNvPr>
          <p:cNvSpPr txBox="1"/>
          <p:nvPr/>
        </p:nvSpPr>
        <p:spPr>
          <a:xfrm>
            <a:off x="567296" y="2089322"/>
            <a:ext cx="119192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Not </a:t>
            </a:r>
            <a:r>
              <a:rPr lang="fr-FR" dirty="0" err="1">
                <a:solidFill>
                  <a:srgbClr val="7030A0"/>
                </a:solidFill>
              </a:rPr>
              <a:t>locked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0C30DE9-AF53-5C41-B990-9BE600717318}"/>
              </a:ext>
            </a:extLst>
          </p:cNvPr>
          <p:cNvSpPr txBox="1"/>
          <p:nvPr/>
        </p:nvSpPr>
        <p:spPr>
          <a:xfrm>
            <a:off x="567295" y="4301784"/>
            <a:ext cx="7911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</a:rPr>
              <a:t>locked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8ED7977-DCCB-A64D-99A6-90346E4B4270}"/>
                  </a:ext>
                </a:extLst>
              </p:cNvPr>
              <p:cNvSpPr txBox="1"/>
              <p:nvPr/>
            </p:nvSpPr>
            <p:spPr>
              <a:xfrm>
                <a:off x="4154697" y="4912238"/>
                <a:ext cx="1370823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ν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8ED7977-DCCB-A64D-99A6-90346E4B4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97" y="4912238"/>
                <a:ext cx="1370823" cy="659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>
            <a:extLst>
              <a:ext uri="{FF2B5EF4-FFF2-40B4-BE49-F238E27FC236}">
                <a16:creationId xmlns:a16="http://schemas.microsoft.com/office/drawing/2014/main" id="{4BE13BCA-B7ED-1840-AAFD-C0C3DAE50155}"/>
              </a:ext>
            </a:extLst>
          </p:cNvPr>
          <p:cNvSpPr txBox="1"/>
          <p:nvPr/>
        </p:nvSpPr>
        <p:spPr>
          <a:xfrm>
            <a:off x="5659311" y="5052132"/>
            <a:ext cx="3219347" cy="3693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C00000"/>
                </a:solidFill>
              </a:rPr>
              <a:t>Metrology-level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requirement</a:t>
            </a:r>
            <a:r>
              <a:rPr lang="fr-FR" dirty="0">
                <a:solidFill>
                  <a:srgbClr val="C00000"/>
                </a:solidFill>
              </a:rPr>
              <a:t> 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57DA664D-DEEE-3445-889E-EC29B13B9769}"/>
              </a:ext>
            </a:extLst>
          </p:cNvPr>
          <p:cNvSpPr/>
          <p:nvPr/>
        </p:nvSpPr>
        <p:spPr>
          <a:xfrm>
            <a:off x="3192549" y="5052132"/>
            <a:ext cx="737973" cy="39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82F9119-C4FA-774C-9C66-937DE5541B8C}"/>
              </a:ext>
            </a:extLst>
          </p:cNvPr>
          <p:cNvSpPr txBox="1"/>
          <p:nvPr/>
        </p:nvSpPr>
        <p:spPr>
          <a:xfrm>
            <a:off x="5659311" y="5846354"/>
            <a:ext cx="2567949" cy="3693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Unique laser provider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6423410B-0716-1142-9A3D-6589198AC19F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962198"/>
            <a:ext cx="4400550" cy="1697831"/>
            <a:chOff x="384" y="384"/>
            <a:chExt cx="3696" cy="142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F843FEFF-E188-1A45-ACEC-0C948FCFD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0938" t="51042" r="3125" b="6250"/>
            <a:stretch>
              <a:fillRect/>
            </a:stretch>
          </p:blipFill>
          <p:spPr bwMode="auto">
            <a:xfrm>
              <a:off x="384" y="432"/>
              <a:ext cx="3696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B5B5814A-0387-8B4D-A976-9BE89BC47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84"/>
              <a:ext cx="912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35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C06C674-C210-7B41-A9E8-F03025107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296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35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99BA6F5A-F97A-E245-BB73-8F0F96EB1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35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19F7788-34D9-C84E-8A6E-AD5DF40B8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590"/>
              <a:ext cx="161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sz="1350" dirty="0" err="1">
                  <a:solidFill>
                    <a:schemeClr val="bg2">
                      <a:lumMod val="25000"/>
                    </a:schemeClr>
                  </a:solidFill>
                </a:rPr>
                <a:t>T</a:t>
              </a:r>
              <a:r>
                <a:rPr lang="fr-FR" sz="1350" baseline="-25000" dirty="0" err="1">
                  <a:solidFill>
                    <a:schemeClr val="bg2">
                      <a:lumMod val="25000"/>
                    </a:schemeClr>
                  </a:solidFill>
                </a:rPr>
                <a:t>rep</a:t>
              </a:r>
              <a:r>
                <a:rPr lang="fr-FR" sz="1350" dirty="0">
                  <a:solidFill>
                    <a:schemeClr val="bg2">
                      <a:lumMod val="25000"/>
                    </a:schemeClr>
                  </a:solidFill>
                </a:rPr>
                <a:t>=1/</a:t>
              </a:r>
              <a:r>
                <a:rPr lang="fr-FR" sz="1350" dirty="0" err="1">
                  <a:solidFill>
                    <a:schemeClr val="bg2">
                      <a:lumMod val="25000"/>
                    </a:schemeClr>
                  </a:solidFill>
                </a:rPr>
                <a:t>F</a:t>
              </a:r>
              <a:r>
                <a:rPr lang="fr-FR" sz="1350" baseline="-25000" dirty="0" err="1">
                  <a:solidFill>
                    <a:schemeClr val="bg2">
                      <a:lumMod val="25000"/>
                    </a:schemeClr>
                  </a:solidFill>
                </a:rPr>
                <a:t>rep</a:t>
              </a:r>
              <a:endParaRPr lang="fr-FR" sz="1350" baseline="-25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C957BF4-7CA3-E54E-A18F-3CAEF0FE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Fabry-</a:t>
            </a:r>
            <a:r>
              <a:rPr lang="fr-FR" dirty="0" err="1"/>
              <a:t>Perot</a:t>
            </a:r>
            <a:r>
              <a:rPr lang="fr-FR" dirty="0"/>
              <a:t> </a:t>
            </a:r>
            <a:r>
              <a:rPr lang="fr-FR" dirty="0" err="1"/>
              <a:t>resonator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88D45-BC4F-2343-94FB-A780CC1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08718-5EBB-044E-A6A5-C20B6C14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15D73-42D8-214D-B956-174D45E2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16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AFA55D9-DF85-EC42-9CE1-AAB428A8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03" y="3246327"/>
            <a:ext cx="3076713" cy="230753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82CE2EF-2258-0C4E-B537-F31DD9DAB4FC}"/>
              </a:ext>
            </a:extLst>
          </p:cNvPr>
          <p:cNvSpPr txBox="1"/>
          <p:nvPr/>
        </p:nvSpPr>
        <p:spPr>
          <a:xfrm>
            <a:off x="459256" y="3459687"/>
            <a:ext cx="510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Input laser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beam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must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be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matched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to the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cavity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Temporal superposition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Transverse mode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matching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54CD875-CFAE-AA48-B3A2-D3E3742A3CF1}"/>
              </a:ext>
            </a:extLst>
          </p:cNvPr>
          <p:cNvCxnSpPr>
            <a:cxnSpLocks/>
          </p:cNvCxnSpPr>
          <p:nvPr/>
        </p:nvCxnSpPr>
        <p:spPr>
          <a:xfrm flipH="1">
            <a:off x="3985591" y="5118652"/>
            <a:ext cx="1580324" cy="528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1CE1169-A633-544E-B777-81443DDA6BC3}"/>
              </a:ext>
            </a:extLst>
          </p:cNvPr>
          <p:cNvSpPr txBox="1"/>
          <p:nvPr/>
        </p:nvSpPr>
        <p:spPr>
          <a:xfrm>
            <a:off x="413503" y="5482649"/>
            <a:ext cx="431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Resonant</a:t>
            </a:r>
            <a:r>
              <a:rPr lang="fr-FR" dirty="0">
                <a:solidFill>
                  <a:srgbClr val="C00000"/>
                </a:solidFill>
              </a:rPr>
              <a:t> at </a:t>
            </a:r>
            <a:r>
              <a:rPr lang="fr-FR" dirty="0" err="1">
                <a:solidFill>
                  <a:srgbClr val="C00000"/>
                </a:solidFill>
              </a:rPr>
              <a:t>different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cavity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lengths</a:t>
            </a:r>
            <a:r>
              <a:rPr lang="fr-FR" dirty="0">
                <a:solidFill>
                  <a:srgbClr val="C00000"/>
                </a:solidFill>
              </a:rPr>
              <a:t>*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94901C-851F-8340-AEB1-63FE8EBA6DFD}"/>
              </a:ext>
            </a:extLst>
          </p:cNvPr>
          <p:cNvSpPr txBox="1"/>
          <p:nvPr/>
        </p:nvSpPr>
        <p:spPr>
          <a:xfrm>
            <a:off x="5565914" y="5972327"/>
            <a:ext cx="431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*for a non-</a:t>
            </a:r>
            <a:r>
              <a:rPr lang="fr-FR" sz="1200" dirty="0" err="1"/>
              <a:t>degenerate</a:t>
            </a:r>
            <a:r>
              <a:rPr lang="fr-FR" sz="1200" dirty="0"/>
              <a:t> </a:t>
            </a:r>
            <a:r>
              <a:rPr lang="fr-FR" sz="1200" dirty="0" err="1"/>
              <a:t>cavity</a:t>
            </a:r>
            <a:r>
              <a:rPr lang="fr-FR" sz="1200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0C7E93-1971-C44B-B27C-2C2FF91385DE}"/>
              </a:ext>
            </a:extLst>
          </p:cNvPr>
          <p:cNvSpPr txBox="1"/>
          <p:nvPr/>
        </p:nvSpPr>
        <p:spPr>
          <a:xfrm>
            <a:off x="231426" y="1747639"/>
            <a:ext cx="1851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u="sng" dirty="0">
                <a:solidFill>
                  <a:schemeClr val="bg2">
                    <a:lumMod val="25000"/>
                  </a:schemeClr>
                </a:solidFill>
              </a:rPr>
              <a:t>Input laser </a:t>
            </a:r>
            <a:r>
              <a:rPr lang="fr-FR" sz="1400" i="1" u="sng" dirty="0" err="1">
                <a:solidFill>
                  <a:schemeClr val="bg2">
                    <a:lumMod val="25000"/>
                  </a:schemeClr>
                </a:solidFill>
              </a:rPr>
              <a:t>beam</a:t>
            </a:r>
            <a:r>
              <a:rPr lang="fr-FR" sz="1400" i="1" u="sng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Few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ps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pulse duration</a:t>
            </a:r>
          </a:p>
          <a:p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58D2313-2DF8-3E44-8E61-E96AD709D331}"/>
              </a:ext>
            </a:extLst>
          </p:cNvPr>
          <p:cNvCxnSpPr/>
          <p:nvPr/>
        </p:nvCxnSpPr>
        <p:spPr>
          <a:xfrm>
            <a:off x="2666198" y="1665171"/>
            <a:ext cx="4523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801841B-48EA-7D4F-8519-C0AAB4FB7CD0}"/>
              </a:ext>
            </a:extLst>
          </p:cNvPr>
          <p:cNvCxnSpPr>
            <a:cxnSpLocks/>
          </p:cNvCxnSpPr>
          <p:nvPr/>
        </p:nvCxnSpPr>
        <p:spPr>
          <a:xfrm>
            <a:off x="4288631" y="1590848"/>
            <a:ext cx="225504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14BFCAA-7E7D-FA49-9E89-6DF5BF2DA586}"/>
              </a:ext>
            </a:extLst>
          </p:cNvPr>
          <p:cNvSpPr txBox="1"/>
          <p:nvPr/>
        </p:nvSpPr>
        <p:spPr>
          <a:xfrm>
            <a:off x="5274928" y="12491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76825812-5005-8F43-9D8F-D65B82A2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138" y="3753737"/>
            <a:ext cx="1916906" cy="42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dirty="0">
                <a:solidFill>
                  <a:srgbClr val="C00000"/>
                </a:solidFill>
              </a:rPr>
              <a:t>2L/c=</a:t>
            </a:r>
            <a:r>
              <a:rPr lang="fr-FR" dirty="0" err="1">
                <a:solidFill>
                  <a:srgbClr val="C00000"/>
                </a:solidFill>
              </a:rPr>
              <a:t>F</a:t>
            </a:r>
            <a:r>
              <a:rPr lang="fr-FR" baseline="-25000" dirty="0" err="1">
                <a:solidFill>
                  <a:srgbClr val="C00000"/>
                </a:solidFill>
              </a:rPr>
              <a:t>rep</a:t>
            </a:r>
            <a:endParaRPr lang="fr-FR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4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B34D7-9863-4046-9DC4-8610B9FE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Fabry-</a:t>
            </a:r>
            <a:r>
              <a:rPr lang="fr-FR" dirty="0" err="1"/>
              <a:t>Perot</a:t>
            </a:r>
            <a:r>
              <a:rPr lang="fr-FR" dirty="0"/>
              <a:t> </a:t>
            </a:r>
            <a:r>
              <a:rPr lang="fr-FR" dirty="0" err="1"/>
              <a:t>interferometric</a:t>
            </a:r>
            <a:r>
              <a:rPr lang="fr-FR" dirty="0"/>
              <a:t> </a:t>
            </a:r>
            <a:r>
              <a:rPr lang="fr-FR" dirty="0" err="1"/>
              <a:t>filter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8507B-7B79-4440-BC52-83C08D9D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D12BE-506D-BA4E-B1B7-6949FBF9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F9E64-38EC-6A49-80CF-F4B5112A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17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001394F-3B05-9B4C-AE51-7874B127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356" y="1147073"/>
            <a:ext cx="4303643" cy="23137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512793-CB5F-E842-BCE1-0BBC7B3B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56" y="3774642"/>
            <a:ext cx="4212917" cy="226500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2ECB4EB-BC32-6C49-9BC0-F5E375987055}"/>
              </a:ext>
            </a:extLst>
          </p:cNvPr>
          <p:cNvSpPr txBox="1"/>
          <p:nvPr/>
        </p:nvSpPr>
        <p:spPr>
          <a:xfrm>
            <a:off x="434407" y="1541605"/>
            <a:ext cx="431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25000"/>
                  </a:schemeClr>
                </a:solidFill>
              </a:rPr>
              <a:t>Laser </a:t>
            </a:r>
            <a:r>
              <a:rPr lang="fr-FR" i="1" dirty="0" err="1">
                <a:solidFill>
                  <a:schemeClr val="bg2">
                    <a:lumMod val="25000"/>
                  </a:schemeClr>
                </a:solidFill>
              </a:rPr>
              <a:t>frequency</a:t>
            </a:r>
            <a:r>
              <a:rPr lang="fr-FR" i="1" dirty="0">
                <a:solidFill>
                  <a:schemeClr val="bg2">
                    <a:lumMod val="25000"/>
                  </a:schemeClr>
                </a:solidFill>
              </a:rPr>
              <a:t> must </a:t>
            </a:r>
            <a:r>
              <a:rPr lang="fr-FR" i="1" dirty="0" err="1">
                <a:solidFill>
                  <a:schemeClr val="bg2">
                    <a:lumMod val="25000"/>
                  </a:schemeClr>
                </a:solidFill>
              </a:rPr>
              <a:t>be</a:t>
            </a:r>
            <a:r>
              <a:rPr lang="fr-FR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bg2">
                    <a:lumMod val="25000"/>
                  </a:schemeClr>
                </a:solidFill>
              </a:rPr>
              <a:t>precisely</a:t>
            </a:r>
            <a:r>
              <a:rPr lang="fr-FR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bg2">
                    <a:lumMod val="25000"/>
                  </a:schemeClr>
                </a:solidFill>
              </a:rPr>
              <a:t>tuned</a:t>
            </a:r>
            <a:endParaRPr lang="fr-FR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i="1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fr-FR" i="1" dirty="0" err="1">
                <a:solidFill>
                  <a:schemeClr val="bg2">
                    <a:lumMod val="25000"/>
                  </a:schemeClr>
                </a:solidFill>
              </a:rPr>
              <a:t>remain</a:t>
            </a:r>
            <a:r>
              <a:rPr lang="fr-FR" i="1" dirty="0">
                <a:solidFill>
                  <a:schemeClr val="bg2">
                    <a:lumMod val="25000"/>
                  </a:schemeClr>
                </a:solidFill>
              </a:rPr>
              <a:t> stable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AADC7AE-91D1-9D44-B58A-54E55353848C}"/>
                  </a:ext>
                </a:extLst>
              </p:cNvPr>
              <p:cNvSpPr txBox="1"/>
              <p:nvPr/>
            </p:nvSpPr>
            <p:spPr>
              <a:xfrm>
                <a:off x="-115535" y="3176471"/>
                <a:ext cx="565491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accent3">
                        <a:lumMod val="75000"/>
                      </a:schemeClr>
                    </a:solidFill>
                  </a:rPr>
                  <a:t>NB: Compare with central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290</m:t>
                    </m:r>
                    <m:r>
                      <a:rPr lang="fr-FR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𝑇𝐻𝑧</m:t>
                    </m:r>
                  </m:oMath>
                </a14:m>
                <a:endParaRPr lang="en-US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AADC7AE-91D1-9D44-B58A-54E553538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535" y="3176471"/>
                <a:ext cx="5654919" cy="369332"/>
              </a:xfrm>
              <a:prstGeom prst="rect">
                <a:avLst/>
              </a:prstGeom>
              <a:blipFill>
                <a:blip r:embed="rId4"/>
                <a:stretch>
                  <a:fillRect t="-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6B217CB-82DB-F743-8930-9F1F1C065B1C}"/>
                  </a:ext>
                </a:extLst>
              </p:cNvPr>
              <p:cNvSpPr txBox="1"/>
              <p:nvPr/>
            </p:nvSpPr>
            <p:spPr>
              <a:xfrm>
                <a:off x="429031" y="2548917"/>
                <a:ext cx="2099998" cy="6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𝐹𝑆𝑅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</a:rPr>
                        <m:t>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6B217CB-82DB-F743-8930-9F1F1C06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31" y="2548917"/>
                <a:ext cx="2099998" cy="61196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2E338E-13A7-FA44-9FE3-95E1FCEADB20}"/>
                  </a:ext>
                </a:extLst>
              </p:cNvPr>
              <p:cNvSpPr txBox="1"/>
              <p:nvPr/>
            </p:nvSpPr>
            <p:spPr>
              <a:xfrm>
                <a:off x="2987966" y="2670232"/>
                <a:ext cx="1547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/>
                        </a:rPr>
                        <m:t>2.2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2E338E-13A7-FA44-9FE3-95E1FCEA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966" y="2670232"/>
                <a:ext cx="15479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5DED154-6540-1449-9D66-86BFD06F1F59}"/>
                  </a:ext>
                </a:extLst>
              </p:cNvPr>
              <p:cNvSpPr txBox="1"/>
              <p:nvPr/>
            </p:nvSpPr>
            <p:spPr>
              <a:xfrm>
                <a:off x="1617143" y="3853796"/>
                <a:ext cx="1370823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ν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5DED154-6540-1449-9D66-86BFD06F1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43" y="3853796"/>
                <a:ext cx="1370823" cy="659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2A0C0E3B-5DAA-C841-9C6B-BC5BCC7879BF}"/>
              </a:ext>
            </a:extLst>
          </p:cNvPr>
          <p:cNvSpPr txBox="1"/>
          <p:nvPr/>
        </p:nvSpPr>
        <p:spPr>
          <a:xfrm>
            <a:off x="63363" y="5007698"/>
            <a:ext cx="4608028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C00000"/>
                </a:solidFill>
              </a:rPr>
              <a:t>Metrology-level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requirement</a:t>
            </a:r>
            <a:r>
              <a:rPr lang="fr-FR" dirty="0">
                <a:solidFill>
                  <a:srgbClr val="C00000"/>
                </a:solidFill>
              </a:rPr>
              <a:t> !</a:t>
            </a:r>
          </a:p>
          <a:p>
            <a:pPr algn="ctr"/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unique provider but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stopped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production !!!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CA8B7-3172-0D44-8E6B-9B2458765D29}"/>
              </a:ext>
            </a:extLst>
          </p:cNvPr>
          <p:cNvSpPr/>
          <p:nvPr/>
        </p:nvSpPr>
        <p:spPr>
          <a:xfrm>
            <a:off x="6997148" y="1371600"/>
            <a:ext cx="129209" cy="16797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787F0D0-80A1-A544-9E88-26C365CC2586}"/>
              </a:ext>
            </a:extLst>
          </p:cNvPr>
          <p:cNvCxnSpPr>
            <a:cxnSpLocks/>
          </p:cNvCxnSpPr>
          <p:nvPr/>
        </p:nvCxnSpPr>
        <p:spPr>
          <a:xfrm flipH="1">
            <a:off x="4815031" y="3051313"/>
            <a:ext cx="2182117" cy="6984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5425D05-7CCF-0B48-8ACD-24C1CC468939}"/>
              </a:ext>
            </a:extLst>
          </p:cNvPr>
          <p:cNvCxnSpPr>
            <a:cxnSpLocks/>
          </p:cNvCxnSpPr>
          <p:nvPr/>
        </p:nvCxnSpPr>
        <p:spPr>
          <a:xfrm>
            <a:off x="7126357" y="3051313"/>
            <a:ext cx="1926916" cy="6984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7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 37">
            <a:extLst>
              <a:ext uri="{FF2B5EF4-FFF2-40B4-BE49-F238E27FC236}">
                <a16:creationId xmlns:a16="http://schemas.microsoft.com/office/drawing/2014/main" id="{B75BF566-30B1-1C48-B134-FBEC2FA1F717}"/>
              </a:ext>
            </a:extLst>
          </p:cNvPr>
          <p:cNvSpPr/>
          <p:nvPr/>
        </p:nvSpPr>
        <p:spPr>
          <a:xfrm rot="16200000">
            <a:off x="2596830" y="1406378"/>
            <a:ext cx="758854" cy="165924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7000"/>
                </a:schemeClr>
              </a:gs>
              <a:gs pos="48000">
                <a:schemeClr val="accent3">
                  <a:alpha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5C3B149-4BC1-1840-8141-7296B85BDFC7}"/>
              </a:ext>
            </a:extLst>
          </p:cNvPr>
          <p:cNvCxnSpPr>
            <a:cxnSpLocks/>
          </p:cNvCxnSpPr>
          <p:nvPr/>
        </p:nvCxnSpPr>
        <p:spPr>
          <a:xfrm>
            <a:off x="628650" y="2247974"/>
            <a:ext cx="383481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3ECD790-134B-B64C-9F38-14882C43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Energy</a:t>
            </a:r>
            <a:r>
              <a:rPr lang="fr-FR" dirty="0"/>
              <a:t>-angle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/>
              <p:nvPr/>
            </p:nvSpPr>
            <p:spPr>
              <a:xfrm>
                <a:off x="4345623" y="1463100"/>
                <a:ext cx="4995731" cy="119923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Compton photon:</a:t>
                </a:r>
              </a:p>
              <a:p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fr-FR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sz="24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fr-FR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fr-FR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fr-FR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fr-FR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5 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𝑀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𝑒𝑉</m:t>
                    </m:r>
                  </m:oMath>
                </a14:m>
                <a:endParaRPr lang="fr-FR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23" y="1463100"/>
                <a:ext cx="4995731" cy="1199239"/>
              </a:xfrm>
              <a:prstGeom prst="rect">
                <a:avLst/>
              </a:prstGeom>
              <a:blipFill>
                <a:blip r:embed="rId2"/>
                <a:stretch>
                  <a:fillRect l="-1269" t="-2105" b="-210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34E92E-DFC3-5845-B75D-26B3AE3382FC}"/>
              </a:ext>
            </a:extLst>
          </p:cNvPr>
          <p:cNvCxnSpPr/>
          <p:nvPr/>
        </p:nvCxnSpPr>
        <p:spPr>
          <a:xfrm>
            <a:off x="706931" y="2247974"/>
            <a:ext cx="143970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0B4975-1A6A-304C-8CD9-4BA7D2EFD463}"/>
              </a:ext>
            </a:extLst>
          </p:cNvPr>
          <p:cNvCxnSpPr/>
          <p:nvPr/>
        </p:nvCxnSpPr>
        <p:spPr>
          <a:xfrm flipH="1">
            <a:off x="2146636" y="1136496"/>
            <a:ext cx="876670" cy="11114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7F233C9-E97C-2346-9928-E94EE27FC992}"/>
              </a:ext>
            </a:extLst>
          </p:cNvPr>
          <p:cNvCxnSpPr/>
          <p:nvPr/>
        </p:nvCxnSpPr>
        <p:spPr>
          <a:xfrm>
            <a:off x="2146636" y="2247974"/>
            <a:ext cx="1027758" cy="616714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C407F40-B57B-4940-925A-06599CE8B0FA}"/>
              </a:ext>
            </a:extLst>
          </p:cNvPr>
          <p:cNvCxnSpPr>
            <a:cxnSpLocks/>
          </p:cNvCxnSpPr>
          <p:nvPr/>
        </p:nvCxnSpPr>
        <p:spPr>
          <a:xfrm flipV="1">
            <a:off x="2149335" y="1692235"/>
            <a:ext cx="2170114" cy="5557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12DCD3E-3EFA-894D-B908-441ED9B3A195}"/>
              </a:ext>
            </a:extLst>
          </p:cNvPr>
          <p:cNvSpPr txBox="1"/>
          <p:nvPr/>
        </p:nvSpPr>
        <p:spPr>
          <a:xfrm>
            <a:off x="3023306" y="975249"/>
            <a:ext cx="22092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laser (E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hc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/𝜆=1.2eV)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71FB9F9-19CF-A940-B236-A6C5398D59DB}"/>
              </a:ext>
            </a:extLst>
          </p:cNvPr>
          <p:cNvSpPr/>
          <p:nvPr/>
        </p:nvSpPr>
        <p:spPr>
          <a:xfrm>
            <a:off x="2303226" y="1856577"/>
            <a:ext cx="281745" cy="3913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47513D0-1DB8-4A42-ACE3-2A37F7492E37}"/>
              </a:ext>
            </a:extLst>
          </p:cNvPr>
          <p:cNvSpPr txBox="1"/>
          <p:nvPr/>
        </p:nvSpPr>
        <p:spPr>
          <a:xfrm>
            <a:off x="2660515" y="16768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725F065-6C7E-2B41-8C2E-396E55833B73}"/>
              </a:ext>
            </a:extLst>
          </p:cNvPr>
          <p:cNvSpPr/>
          <p:nvPr/>
        </p:nvSpPr>
        <p:spPr>
          <a:xfrm>
            <a:off x="3653866" y="1849921"/>
            <a:ext cx="227559" cy="4255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4388FF-A464-C349-BCE1-C46883A36A57}"/>
              </a:ext>
            </a:extLst>
          </p:cNvPr>
          <p:cNvSpPr txBox="1"/>
          <p:nvPr/>
        </p:nvSpPr>
        <p:spPr>
          <a:xfrm>
            <a:off x="3887466" y="185389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θ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/>
              <p:nvPr/>
            </p:nvSpPr>
            <p:spPr>
              <a:xfrm>
                <a:off x="659811" y="2379890"/>
                <a:ext cx="2386067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e</a:t>
                </a:r>
                <a:r>
                  <a:rPr lang="fr-FR" b="0" baseline="30000" dirty="0">
                    <a:solidFill>
                      <a:schemeClr val="accent1"/>
                    </a:solidFill>
                  </a:rPr>
                  <a:t>-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:r>
                  <a:rPr lang="fr-FR" b="0" dirty="0" err="1">
                    <a:solidFill>
                      <a:schemeClr val="accent1"/>
                    </a:solidFill>
                  </a:rPr>
                  <a:t>beam</a:t>
                </a:r>
                <a:endParaRPr lang="fr-FR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  <m:r>
                        <a:rPr lang="fr-FR" b="0" i="1" baseline="-2500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𝑒</m:t>
                      </m:r>
                      <m:r>
                        <a:rPr lang="fr-FR" b="0" i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0 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fr-FR" b="0" dirty="0">
                  <a:solidFill>
                    <a:schemeClr val="accent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11" y="2379890"/>
                <a:ext cx="2386067" cy="646331"/>
              </a:xfrm>
              <a:prstGeom prst="rect">
                <a:avLst/>
              </a:prstGeom>
              <a:blipFill>
                <a:blip r:embed="rId3"/>
                <a:stretch>
                  <a:fillRect l="-1579" t="-3846" b="-961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space réservé de la date 41">
            <a:extLst>
              <a:ext uri="{FF2B5EF4-FFF2-40B4-BE49-F238E27FC236}">
                <a16:creationId xmlns:a16="http://schemas.microsoft.com/office/drawing/2014/main" id="{8129845A-4BB0-804B-B60D-3B0C4611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770F632A-3AE5-6742-A722-74A2CF66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13DCBF6C-C37A-3A4D-9927-F67C32AA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E83673-0D3B-C54C-92D5-B7B7F4F5D82B}"/>
              </a:ext>
            </a:extLst>
          </p:cNvPr>
          <p:cNvSpPr/>
          <p:nvPr/>
        </p:nvSpPr>
        <p:spPr>
          <a:xfrm rot="16200000">
            <a:off x="-2883862" y="2899737"/>
            <a:ext cx="644580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Klein O. and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Nishina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Y., Z. Phys. 52(1929) 853; Ginzburg I. et al.,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Instr. Methods in Phys. Research 219 (1984) 5, V. B.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Berestetskii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 E. M.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Lifshitz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 L. P.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Pitaevskii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(1982). Quantum Electrodynamics. Vol. 4 (2nd ed.)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E3341B-9702-7040-9FDF-81B8F21DD9D9}"/>
              </a:ext>
            </a:extLst>
          </p:cNvPr>
          <p:cNvSpPr txBox="1"/>
          <p:nvPr/>
        </p:nvSpPr>
        <p:spPr>
          <a:xfrm>
            <a:off x="6868139" y="130011"/>
            <a:ext cx="205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Compton x-section</a:t>
            </a:r>
          </a:p>
          <a:p>
            <a:r>
              <a:rPr lang="fr-FR" dirty="0"/>
              <a:t>~0.66b (</a:t>
            </a:r>
            <a:r>
              <a:rPr lang="fr-FR" dirty="0" err="1"/>
              <a:t>Ee</a:t>
            </a:r>
            <a:r>
              <a:rPr lang="fr-FR" dirty="0"/>
              <a:t>&lt;1GeV)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009738-3DEC-4D46-BFB5-A3C8550FC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861" y="3621304"/>
            <a:ext cx="6351777" cy="2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 37">
            <a:extLst>
              <a:ext uri="{FF2B5EF4-FFF2-40B4-BE49-F238E27FC236}">
                <a16:creationId xmlns:a16="http://schemas.microsoft.com/office/drawing/2014/main" id="{B75BF566-30B1-1C48-B134-FBEC2FA1F717}"/>
              </a:ext>
            </a:extLst>
          </p:cNvPr>
          <p:cNvSpPr/>
          <p:nvPr/>
        </p:nvSpPr>
        <p:spPr>
          <a:xfrm rot="16200000">
            <a:off x="2596830" y="1406378"/>
            <a:ext cx="758854" cy="165924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7000"/>
                </a:schemeClr>
              </a:gs>
              <a:gs pos="48000">
                <a:schemeClr val="accent3">
                  <a:alpha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5C3B149-4BC1-1840-8141-7296B85BDFC7}"/>
              </a:ext>
            </a:extLst>
          </p:cNvPr>
          <p:cNvCxnSpPr>
            <a:cxnSpLocks/>
          </p:cNvCxnSpPr>
          <p:nvPr/>
        </p:nvCxnSpPr>
        <p:spPr>
          <a:xfrm>
            <a:off x="628650" y="2247974"/>
            <a:ext cx="383481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3ECD790-134B-B64C-9F38-14882C43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Energy</a:t>
            </a:r>
            <a:r>
              <a:rPr lang="fr-FR" dirty="0"/>
              <a:t>-angle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/>
              <p:nvPr/>
            </p:nvSpPr>
            <p:spPr>
              <a:xfrm>
                <a:off x="4345623" y="1463100"/>
                <a:ext cx="4995731" cy="119923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Compton photon:</a:t>
                </a:r>
              </a:p>
              <a:p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fr-FR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sz="24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fr-FR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fr-FR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fr-FR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fr-FR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5 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𝑀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𝑒𝑉</m:t>
                    </m:r>
                  </m:oMath>
                </a14:m>
                <a:endParaRPr lang="fr-FR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BC52B12-F3D9-E94C-AAD3-A6F0CF2F1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23" y="1463100"/>
                <a:ext cx="4995731" cy="1199239"/>
              </a:xfrm>
              <a:prstGeom prst="rect">
                <a:avLst/>
              </a:prstGeom>
              <a:blipFill>
                <a:blip r:embed="rId2"/>
                <a:stretch>
                  <a:fillRect l="-1269" t="-2105" b="-210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34E92E-DFC3-5845-B75D-26B3AE3382FC}"/>
              </a:ext>
            </a:extLst>
          </p:cNvPr>
          <p:cNvCxnSpPr/>
          <p:nvPr/>
        </p:nvCxnSpPr>
        <p:spPr>
          <a:xfrm>
            <a:off x="706931" y="2247974"/>
            <a:ext cx="143970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0B4975-1A6A-304C-8CD9-4BA7D2EFD463}"/>
              </a:ext>
            </a:extLst>
          </p:cNvPr>
          <p:cNvCxnSpPr/>
          <p:nvPr/>
        </p:nvCxnSpPr>
        <p:spPr>
          <a:xfrm flipH="1">
            <a:off x="2146636" y="1136496"/>
            <a:ext cx="876670" cy="11114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7F233C9-E97C-2346-9928-E94EE27FC992}"/>
              </a:ext>
            </a:extLst>
          </p:cNvPr>
          <p:cNvCxnSpPr/>
          <p:nvPr/>
        </p:nvCxnSpPr>
        <p:spPr>
          <a:xfrm>
            <a:off x="2146636" y="2247974"/>
            <a:ext cx="1027758" cy="616714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C407F40-B57B-4940-925A-06599CE8B0FA}"/>
              </a:ext>
            </a:extLst>
          </p:cNvPr>
          <p:cNvCxnSpPr>
            <a:cxnSpLocks/>
          </p:cNvCxnSpPr>
          <p:nvPr/>
        </p:nvCxnSpPr>
        <p:spPr>
          <a:xfrm flipV="1">
            <a:off x="2149335" y="1692235"/>
            <a:ext cx="2170114" cy="5557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12DCD3E-3EFA-894D-B908-441ED9B3A195}"/>
              </a:ext>
            </a:extLst>
          </p:cNvPr>
          <p:cNvSpPr txBox="1"/>
          <p:nvPr/>
        </p:nvSpPr>
        <p:spPr>
          <a:xfrm>
            <a:off x="3023306" y="975249"/>
            <a:ext cx="22092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laser (E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hc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/𝜆=1.2eV)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71FB9F9-19CF-A940-B236-A6C5398D59DB}"/>
              </a:ext>
            </a:extLst>
          </p:cNvPr>
          <p:cNvSpPr/>
          <p:nvPr/>
        </p:nvSpPr>
        <p:spPr>
          <a:xfrm>
            <a:off x="2303226" y="1856577"/>
            <a:ext cx="281745" cy="3913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47513D0-1DB8-4A42-ACE3-2A37F7492E37}"/>
              </a:ext>
            </a:extLst>
          </p:cNvPr>
          <p:cNvSpPr txBox="1"/>
          <p:nvPr/>
        </p:nvSpPr>
        <p:spPr>
          <a:xfrm>
            <a:off x="2660515" y="16768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725F065-6C7E-2B41-8C2E-396E55833B73}"/>
              </a:ext>
            </a:extLst>
          </p:cNvPr>
          <p:cNvSpPr/>
          <p:nvPr/>
        </p:nvSpPr>
        <p:spPr>
          <a:xfrm>
            <a:off x="3653866" y="1849921"/>
            <a:ext cx="227559" cy="4255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4388FF-A464-C349-BCE1-C46883A36A57}"/>
              </a:ext>
            </a:extLst>
          </p:cNvPr>
          <p:cNvSpPr txBox="1"/>
          <p:nvPr/>
        </p:nvSpPr>
        <p:spPr>
          <a:xfrm>
            <a:off x="3887466" y="185389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θ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/>
              <p:nvPr/>
            </p:nvSpPr>
            <p:spPr>
              <a:xfrm>
                <a:off x="659811" y="2379890"/>
                <a:ext cx="2386067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e</a:t>
                </a:r>
                <a:r>
                  <a:rPr lang="fr-FR" b="0" baseline="30000" dirty="0">
                    <a:solidFill>
                      <a:schemeClr val="accent1"/>
                    </a:solidFill>
                  </a:rPr>
                  <a:t>-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:r>
                  <a:rPr lang="fr-FR" b="0" dirty="0" err="1">
                    <a:solidFill>
                      <a:schemeClr val="accent1"/>
                    </a:solidFill>
                  </a:rPr>
                  <a:t>beam</a:t>
                </a:r>
                <a:endParaRPr lang="fr-FR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  <m:r>
                        <a:rPr lang="fr-FR" b="0" i="1" baseline="-2500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𝑒</m:t>
                      </m:r>
                      <m:r>
                        <a:rPr lang="fr-FR" b="0" i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0 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fr-FR" b="0" dirty="0">
                  <a:solidFill>
                    <a:schemeClr val="accent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11" y="2379890"/>
                <a:ext cx="2386067" cy="646331"/>
              </a:xfrm>
              <a:prstGeom prst="rect">
                <a:avLst/>
              </a:prstGeom>
              <a:blipFill>
                <a:blip r:embed="rId3"/>
                <a:stretch>
                  <a:fillRect l="-1579" t="-3846" b="-961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space réservé de la date 41">
            <a:extLst>
              <a:ext uri="{FF2B5EF4-FFF2-40B4-BE49-F238E27FC236}">
                <a16:creationId xmlns:a16="http://schemas.microsoft.com/office/drawing/2014/main" id="{8129845A-4BB0-804B-B60D-3B0C4611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770F632A-3AE5-6742-A722-74A2CF66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13DCBF6C-C37A-3A4D-9927-F67C32AA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E3341B-9702-7040-9FDF-81B8F21DD9D9}"/>
              </a:ext>
            </a:extLst>
          </p:cNvPr>
          <p:cNvSpPr txBox="1"/>
          <p:nvPr/>
        </p:nvSpPr>
        <p:spPr>
          <a:xfrm>
            <a:off x="6868139" y="130011"/>
            <a:ext cx="205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Compton x-section</a:t>
            </a:r>
          </a:p>
          <a:p>
            <a:r>
              <a:rPr lang="fr-FR" dirty="0"/>
              <a:t>~0.66b (</a:t>
            </a:r>
            <a:r>
              <a:rPr lang="fr-FR" dirty="0" err="1"/>
              <a:t>Ee</a:t>
            </a:r>
            <a:r>
              <a:rPr lang="fr-FR" dirty="0"/>
              <a:t>&lt;1GeV)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009738-3DEC-4D46-BFB5-A3C8550FC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861" y="3621304"/>
            <a:ext cx="6351777" cy="28244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C0C55F-1997-ED40-8D62-C45D8A3048C6}"/>
              </a:ext>
            </a:extLst>
          </p:cNvPr>
          <p:cNvSpPr/>
          <p:nvPr/>
        </p:nvSpPr>
        <p:spPr>
          <a:xfrm>
            <a:off x="3477283" y="3520881"/>
            <a:ext cx="5300345" cy="23749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4CECF3-54C2-2942-B147-F085C0F9D2F2}"/>
              </a:ext>
            </a:extLst>
          </p:cNvPr>
          <p:cNvSpPr/>
          <p:nvPr/>
        </p:nvSpPr>
        <p:spPr>
          <a:xfrm>
            <a:off x="3344234" y="3520881"/>
            <a:ext cx="133049" cy="2374907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A70669F-BF4A-8747-84CB-068CAE7C32BB}"/>
              </a:ext>
            </a:extLst>
          </p:cNvPr>
          <p:cNvSpPr txBox="1"/>
          <p:nvPr/>
        </p:nvSpPr>
        <p:spPr>
          <a:xfrm>
            <a:off x="63362" y="3921814"/>
            <a:ext cx="3029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err="1">
                <a:solidFill>
                  <a:schemeClr val="accent3">
                    <a:lumMod val="75000"/>
                  </a:schemeClr>
                </a:solidFill>
              </a:rPr>
              <a:t>Advantage</a:t>
            </a:r>
            <a:r>
              <a:rPr lang="fr-FR" i="1" u="sng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Quasi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monochromaticity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obtained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by use of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collimator</a:t>
            </a:r>
            <a:endParaRPr lang="fr-FR" sz="160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84491A2-869F-384F-BD01-642D6B6FBDE7}"/>
              </a:ext>
            </a:extLst>
          </p:cNvPr>
          <p:cNvSpPr txBox="1"/>
          <p:nvPr/>
        </p:nvSpPr>
        <p:spPr>
          <a:xfrm>
            <a:off x="63362" y="5282304"/>
            <a:ext cx="302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solidFill>
                  <a:schemeClr val="accent6">
                    <a:lumMod val="75000"/>
                  </a:schemeClr>
                </a:solidFill>
              </a:rPr>
              <a:t>Price to </a:t>
            </a:r>
            <a:r>
              <a:rPr lang="fr-FR" i="1" u="sng" dirty="0" err="1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fr-FR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i="1" u="sng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fr-FR" sz="1600" u="sng" dirty="0">
                <a:solidFill>
                  <a:schemeClr val="accent6">
                    <a:lumMod val="75000"/>
                  </a:schemeClr>
                </a:solidFill>
              </a:rPr>
              <a:t>Flux </a:t>
            </a:r>
            <a:r>
              <a:rPr lang="fr-FR" sz="1600" u="sng" dirty="0" err="1">
                <a:solidFill>
                  <a:schemeClr val="accent6">
                    <a:lumMod val="75000"/>
                  </a:schemeClr>
                </a:solidFill>
              </a:rPr>
              <a:t>reduction</a:t>
            </a:r>
            <a:endParaRPr lang="fr-FR" sz="1600" u="sng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6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EC316-45D0-8043-82BE-3DF69CB2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Gamma-ray applications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2EF21-1287-E247-8859-D0A0DB28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D68AA-484F-9441-AA2D-9E016750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4CCA8-0798-2C4B-8E98-77F2D86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C446DC-475B-084C-9308-C85C0260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776" y="1119891"/>
            <a:ext cx="5065780" cy="24596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0BAA5A6-FDC7-F34C-8BC3-6EC50638CE6C}"/>
              </a:ext>
            </a:extLst>
          </p:cNvPr>
          <p:cNvSpPr txBox="1"/>
          <p:nvPr/>
        </p:nvSpPr>
        <p:spPr>
          <a:xfrm>
            <a:off x="514471" y="1426386"/>
            <a:ext cx="432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>
                <a:solidFill>
                  <a:schemeClr val="accent1"/>
                </a:solidFill>
              </a:rPr>
              <a:t>Photo-</a:t>
            </a:r>
            <a:r>
              <a:rPr lang="fr-FR" i="1" u="sng" dirty="0" err="1">
                <a:solidFill>
                  <a:schemeClr val="accent1"/>
                </a:solidFill>
              </a:rPr>
              <a:t>nuclear</a:t>
            </a:r>
            <a:r>
              <a:rPr lang="fr-FR" i="1" u="sng" dirty="0">
                <a:solidFill>
                  <a:schemeClr val="accent1"/>
                </a:solidFill>
              </a:rPr>
              <a:t> </a:t>
            </a:r>
            <a:r>
              <a:rPr lang="fr-FR" i="1" u="sng" dirty="0" err="1">
                <a:solidFill>
                  <a:schemeClr val="accent1"/>
                </a:solidFill>
              </a:rPr>
              <a:t>reactions</a:t>
            </a:r>
            <a:r>
              <a:rPr lang="fr-FR" i="1" u="sng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Nuclear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Resonance</a:t>
            </a:r>
            <a:r>
              <a:rPr lang="fr-FR" dirty="0">
                <a:solidFill>
                  <a:schemeClr val="accent1"/>
                </a:solidFill>
              </a:rPr>
              <a:t> Fluorescence (NRF)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Fine </a:t>
            </a:r>
            <a:r>
              <a:rPr lang="fr-FR" dirty="0" err="1">
                <a:solidFill>
                  <a:schemeClr val="accent1"/>
                </a:solidFill>
              </a:rPr>
              <a:t>splitting</a:t>
            </a:r>
            <a:r>
              <a:rPr lang="fr-FR" dirty="0">
                <a:solidFill>
                  <a:schemeClr val="accent1"/>
                </a:solidFill>
              </a:rPr>
              <a:t> of </a:t>
            </a:r>
            <a:r>
              <a:rPr lang="fr-FR" dirty="0" err="1">
                <a:solidFill>
                  <a:schemeClr val="accent1"/>
                </a:solidFill>
              </a:rPr>
              <a:t>Pygmee</a:t>
            </a:r>
            <a:r>
              <a:rPr lang="fr-FR" dirty="0">
                <a:solidFill>
                  <a:schemeClr val="accent1"/>
                </a:solidFill>
              </a:rPr>
              <a:t> 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Giant </a:t>
            </a:r>
            <a:r>
              <a:rPr lang="fr-FR" dirty="0" err="1">
                <a:solidFill>
                  <a:schemeClr val="accent1"/>
                </a:solidFill>
              </a:rPr>
              <a:t>Dipole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Resonance</a:t>
            </a:r>
            <a:r>
              <a:rPr lang="fr-FR" dirty="0">
                <a:solidFill>
                  <a:schemeClr val="accent1"/>
                </a:solidFill>
              </a:rPr>
              <a:t> (DR)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455E38B-F43B-4249-AE56-A8CB445C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71" y="3579541"/>
            <a:ext cx="4800526" cy="26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4AED801-9DC0-EF48-B83C-863131107759}"/>
              </a:ext>
            </a:extLst>
          </p:cNvPr>
          <p:cNvSpPr txBox="1"/>
          <p:nvPr/>
        </p:nvSpPr>
        <p:spPr>
          <a:xfrm>
            <a:off x="5419494" y="4199322"/>
            <a:ext cx="3724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>
                <a:solidFill>
                  <a:schemeClr val="accent1"/>
                </a:solidFill>
              </a:rPr>
              <a:t>NRF: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</a:rPr>
              <a:t>Narrow </a:t>
            </a:r>
            <a:r>
              <a:rPr lang="fr-FR" dirty="0" err="1">
                <a:solidFill>
                  <a:srgbClr val="C00000"/>
                </a:solidFill>
              </a:rPr>
              <a:t>bandwidth</a:t>
            </a:r>
            <a:r>
              <a:rPr lang="fr-FR" dirty="0">
                <a:solidFill>
                  <a:srgbClr val="C00000"/>
                </a:solidFill>
              </a:rPr>
              <a:t> (&lt;1%)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required</a:t>
            </a: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Backgrounds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52B77C-D8F4-E443-9A6D-BF132C27D2A0}"/>
              </a:ext>
            </a:extLst>
          </p:cNvPr>
          <p:cNvSpPr txBox="1"/>
          <p:nvPr/>
        </p:nvSpPr>
        <p:spPr>
          <a:xfrm>
            <a:off x="353746" y="2748544"/>
            <a:ext cx="38852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C00000"/>
                </a:solidFill>
              </a:rPr>
              <a:t>Linearly</a:t>
            </a:r>
            <a:r>
              <a:rPr lang="fr-FR" i="1" dirty="0">
                <a:solidFill>
                  <a:srgbClr val="C00000"/>
                </a:solidFill>
              </a:rPr>
              <a:t> </a:t>
            </a:r>
            <a:r>
              <a:rPr lang="fr-FR" i="1" dirty="0" err="1">
                <a:solidFill>
                  <a:srgbClr val="C00000"/>
                </a:solidFill>
              </a:rPr>
              <a:t>polarized</a:t>
            </a:r>
            <a:r>
              <a:rPr lang="fr-FR" i="1" dirty="0">
                <a:solidFill>
                  <a:srgbClr val="C00000"/>
                </a:solidFill>
              </a:rPr>
              <a:t> </a:t>
            </a:r>
            <a:r>
              <a:rPr lang="fr-FR" i="1" dirty="0" err="1">
                <a:solidFill>
                  <a:srgbClr val="C00000"/>
                </a:solidFill>
              </a:rPr>
              <a:t>beams</a:t>
            </a:r>
            <a:r>
              <a:rPr lang="fr-FR" i="1" dirty="0">
                <a:solidFill>
                  <a:srgbClr val="C00000"/>
                </a:solidFill>
              </a:rPr>
              <a:t> are of </a:t>
            </a:r>
            <a:r>
              <a:rPr lang="fr-FR" i="1" dirty="0" err="1">
                <a:solidFill>
                  <a:srgbClr val="C00000"/>
                </a:solidFill>
              </a:rPr>
              <a:t>interest</a:t>
            </a:r>
            <a:endParaRPr lang="fr-FR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FC5BE79-BCED-A743-AEDA-B0FB945FCEE3}"/>
                  </a:ext>
                </a:extLst>
              </p:cNvPr>
              <p:cNvSpPr txBox="1"/>
              <p:nvPr/>
            </p:nvSpPr>
            <p:spPr>
              <a:xfrm>
                <a:off x="6021204" y="29521"/>
                <a:ext cx="3122796" cy="394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fr-FR" i="1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≃ </m:t>
                    </m:r>
                  </m:oMath>
                </a14:m>
                <a:r>
                  <a:rPr lang="fr-FR" dirty="0">
                    <a:solidFill>
                      <a:schemeClr val="accent3"/>
                    </a:solidFill>
                  </a:rPr>
                  <a:t>few MeV at </a:t>
                </a:r>
                <a:r>
                  <a:rPr lang="fr-FR" dirty="0" err="1">
                    <a:solidFill>
                      <a:schemeClr val="accent3"/>
                    </a:solidFill>
                  </a:rPr>
                  <a:t>most</a:t>
                </a:r>
                <a:endParaRPr lang="fr-FR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FC5BE79-BCED-A743-AEDA-B0FB945F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204" y="29521"/>
                <a:ext cx="3122796" cy="394210"/>
              </a:xfrm>
              <a:prstGeom prst="rect">
                <a:avLst/>
              </a:prstGeom>
              <a:blipFill>
                <a:blip r:embed="rId5"/>
                <a:stretch>
                  <a:fillRect t="-6250" b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9FEF4B22-F7FB-5A42-B769-8A4F6EDFBD7C}"/>
              </a:ext>
            </a:extLst>
          </p:cNvPr>
          <p:cNvSpPr txBox="1"/>
          <p:nvPr/>
        </p:nvSpPr>
        <p:spPr>
          <a:xfrm rot="16200000">
            <a:off x="6343049" y="253790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8MeV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36D11-ACE4-A34E-9ADA-DD9A39596E07}"/>
              </a:ext>
            </a:extLst>
          </p:cNvPr>
          <p:cNvSpPr/>
          <p:nvPr/>
        </p:nvSpPr>
        <p:spPr>
          <a:xfrm rot="16200000">
            <a:off x="-3085796" y="3084400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S. 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Galès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(INPC2016) 355, R.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Hajima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Eur. Phys. J. Special Topics 223, 1229–1236 (2014) </a:t>
            </a:r>
          </a:p>
        </p:txBody>
      </p:sp>
      <p:pic>
        <p:nvPicPr>
          <p:cNvPr id="1025" name="Picture 1" descr="page1image1404857664">
            <a:extLst>
              <a:ext uri="{FF2B5EF4-FFF2-40B4-BE49-F238E27FC236}">
                <a16:creationId xmlns:a16="http://schemas.microsoft.com/office/drawing/2014/main" id="{39C5DF7E-6EF6-4B36-9DF2-30D01D98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1404857664">
            <a:extLst>
              <a:ext uri="{FF2B5EF4-FFF2-40B4-BE49-F238E27FC236}">
                <a16:creationId xmlns:a16="http://schemas.microsoft.com/office/drawing/2014/main" id="{20917907-1057-492F-ACBD-1D0FBBFD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8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A5330F8-E74A-B44C-BED7-816B7EBF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90" y="2241852"/>
            <a:ext cx="4652810" cy="38214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DD32B8-D607-CE4A-B26D-6B15E4D35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4" y="1094740"/>
            <a:ext cx="3664336" cy="20968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47E333-91A8-004C-B11C-32244401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QED </a:t>
            </a:r>
            <a:r>
              <a:rPr lang="fr-FR" dirty="0" err="1"/>
              <a:t>opportunity</a:t>
            </a:r>
            <a:r>
              <a:rPr lang="fr-FR" dirty="0"/>
              <a:t>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236B04-AAD1-3F42-8231-BD761A4A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43C67-2A50-534E-A242-CB006958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1CD3B9-2215-7640-85B2-526AB860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677304-C991-DE4C-B872-2C2EA8A32A54}"/>
              </a:ext>
            </a:extLst>
          </p:cNvPr>
          <p:cNvSpPr/>
          <p:nvPr/>
        </p:nvSpPr>
        <p:spPr>
          <a:xfrm rot="16200000">
            <a:off x="-3085796" y="3084400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J.K. Koga and T. Hayakawa, PRL 118, 204801 (2017)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87C355-760B-5941-B1D4-7207058F9524}"/>
              </a:ext>
            </a:extLst>
          </p:cNvPr>
          <p:cNvSpPr txBox="1"/>
          <p:nvPr/>
        </p:nvSpPr>
        <p:spPr>
          <a:xfrm>
            <a:off x="5148994" y="1094740"/>
            <a:ext cx="4068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25000"/>
                  </a:schemeClr>
                </a:solidFill>
              </a:rPr>
              <a:t>Existing measurements: 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Few % precision with very large O(1) pollution from Rayleigh, Thomson + nuclear resonances tails</a:t>
            </a: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21051E-2939-8547-B566-CA85B583C223}"/>
              </a:ext>
            </a:extLst>
          </p:cNvPr>
          <p:cNvSpPr txBox="1"/>
          <p:nvPr/>
        </p:nvSpPr>
        <p:spPr>
          <a:xfrm>
            <a:off x="459303" y="3411710"/>
            <a:ext cx="40687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25000"/>
                  </a:schemeClr>
                </a:solidFill>
              </a:rPr>
              <a:t>Exploit polarization: 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Only Delbrück contributes to some restricted angular range when p-polarisation is considered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1% precision in 2days with PERLE ?</a:t>
            </a: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502DAD-6223-854F-AA05-3A527DE8CE31}"/>
              </a:ext>
            </a:extLst>
          </p:cNvPr>
          <p:cNvSpPr txBox="1"/>
          <p:nvPr/>
        </p:nvSpPr>
        <p:spPr>
          <a:xfrm>
            <a:off x="422421" y="4871486"/>
            <a:ext cx="4068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bg2">
                    <a:lumMod val="25000"/>
                  </a:schemeClr>
                </a:solidFill>
              </a:rPr>
              <a:t>Some caveats: 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 - Some strong assumptions on resonance modelling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 - only lowest order Delbrück scattering</a:t>
            </a: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8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8E9B-51B5-F641-9D49-63606033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key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/>
              <p:nvPr/>
            </p:nvSpPr>
            <p:spPr>
              <a:xfrm>
                <a:off x="1759225" y="1371225"/>
                <a:ext cx="4134947" cy="119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25" y="1371225"/>
                <a:ext cx="4134947" cy="1196481"/>
              </a:xfrm>
              <a:prstGeom prst="rect">
                <a:avLst/>
              </a:prstGeom>
              <a:blipFill>
                <a:blip r:embed="rId2"/>
                <a:stretch>
                  <a:fillRect l="-1227" t="-1064" b="-9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8072B83-7D5C-DF4F-B6CD-7240063AC17D}"/>
              </a:ext>
            </a:extLst>
          </p:cNvPr>
          <p:cNvSpPr/>
          <p:nvPr/>
        </p:nvSpPr>
        <p:spPr>
          <a:xfrm>
            <a:off x="102106" y="1713911"/>
            <a:ext cx="165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Photon rate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696468-69C8-4349-AFF1-25EC977D8185}"/>
                  </a:ext>
                </a:extLst>
              </p:cNvPr>
              <p:cNvSpPr/>
              <p:nvPr/>
            </p:nvSpPr>
            <p:spPr>
              <a:xfrm>
                <a:off x="5796630" y="1230327"/>
                <a:ext cx="3419816" cy="18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fr-FR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1600" dirty="0">
                    <a:solidFill>
                      <a:schemeClr val="accent6">
                        <a:lumMod val="75000"/>
                      </a:schemeClr>
                    </a:solidFill>
                  </a:rPr>
                  <a:t>Laser-</a:t>
                </a:r>
                <a:r>
                  <a:rPr lang="fr-FR" sz="1600" dirty="0" err="1">
                    <a:solidFill>
                      <a:schemeClr val="accent6">
                        <a:lumMod val="75000"/>
                      </a:schemeClr>
                    </a:solidFill>
                  </a:rPr>
                  <a:t>beam</a:t>
                </a:r>
                <a:r>
                  <a:rPr lang="fr-FR" sz="1600" dirty="0">
                    <a:solidFill>
                      <a:schemeClr val="accent6">
                        <a:lumMod val="75000"/>
                      </a:schemeClr>
                    </a:solidFill>
                  </a:rPr>
                  <a:t> single pulse </a:t>
                </a:r>
                <a:r>
                  <a:rPr lang="fr-FR" sz="1600" dirty="0" err="1">
                    <a:solidFill>
                      <a:schemeClr val="accent6">
                        <a:lumMod val="75000"/>
                      </a:schemeClr>
                    </a:solidFill>
                  </a:rPr>
                  <a:t>energy</a:t>
                </a:r>
                <a:endParaRPr lang="fr-FR" sz="16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1600" dirty="0">
                    <a:solidFill>
                      <a:schemeClr val="accent1"/>
                    </a:solidFill>
                  </a:rPr>
                  <a:t>Electron </a:t>
                </a:r>
                <a:r>
                  <a:rPr lang="fr-FR" sz="1600" dirty="0" err="1">
                    <a:solidFill>
                      <a:schemeClr val="accent1"/>
                    </a:solidFill>
                  </a:rPr>
                  <a:t>beam</a:t>
                </a:r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1"/>
                    </a:solidFill>
                  </a:rPr>
                  <a:t>intensity</a:t>
                </a:r>
                <a:endParaRPr lang="fr-FR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fr-FR" sz="16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solidFill>
                      <a:schemeClr val="accent5">
                        <a:lumMod val="50000"/>
                      </a:schemeClr>
                    </a:solidFill>
                  </a:rPr>
                  <a:t>RMS </a:t>
                </a:r>
                <a:r>
                  <a:rPr lang="fr-FR" sz="1600" dirty="0" err="1">
                    <a:solidFill>
                      <a:schemeClr val="accent5">
                        <a:lumMod val="50000"/>
                      </a:schemeClr>
                    </a:solidFill>
                  </a:rPr>
                  <a:t>average</a:t>
                </a:r>
                <a:r>
                  <a:rPr lang="fr-FR" sz="1600" dirty="0">
                    <a:solidFill>
                      <a:schemeClr val="accent5">
                        <a:lumMod val="50000"/>
                      </a:schemeClr>
                    </a:solidFill>
                  </a:rPr>
                  <a:t> of transverse </a:t>
                </a:r>
                <a:r>
                  <a:rPr lang="fr-FR" sz="1600" dirty="0" err="1">
                    <a:solidFill>
                      <a:schemeClr val="accent5">
                        <a:lumMod val="50000"/>
                      </a:schemeClr>
                    </a:solidFill>
                  </a:rPr>
                  <a:t>beam</a:t>
                </a:r>
                <a:r>
                  <a:rPr lang="fr-FR" sz="1600" dirty="0">
                    <a:solidFill>
                      <a:schemeClr val="accent5">
                        <a:lumMod val="50000"/>
                      </a:schemeClr>
                    </a:solidFill>
                  </a:rPr>
                  <a:t> sizes</a:t>
                </a:r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fr-FR" sz="1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Geometrical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overlap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form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factor (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Piwinski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contribution 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typically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GB" sz="1600" dirty="0">
                    <a:solidFill>
                      <a:srgbClr val="C00000"/>
                    </a:solidFill>
                  </a:rPr>
                  <a:t>effective beam-crossing rate</a:t>
                </a:r>
                <a:endParaRPr lang="en-GB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696468-69C8-4349-AFF1-25EC977D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630" y="1230327"/>
                <a:ext cx="3419816" cy="1835311"/>
              </a:xfrm>
              <a:prstGeom prst="rect">
                <a:avLst/>
              </a:prstGeom>
              <a:blipFill>
                <a:blip r:embed="rId3"/>
                <a:stretch>
                  <a:fillRect l="-741" t="-690" r="-741" b="-34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space réservé de la date 24">
            <a:extLst>
              <a:ext uri="{FF2B5EF4-FFF2-40B4-BE49-F238E27FC236}">
                <a16:creationId xmlns:a16="http://schemas.microsoft.com/office/drawing/2014/main" id="{EEF66FD8-C008-0243-B57E-697BD544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AB91DE4F-1207-E047-AD6F-7EEFA51E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3E05F462-901D-0C47-8D36-9073BB75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0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8E9B-51B5-F641-9D49-63606033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key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/>
              <p:nvPr/>
            </p:nvSpPr>
            <p:spPr>
              <a:xfrm>
                <a:off x="1759225" y="1371225"/>
                <a:ext cx="4134947" cy="119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C6AB8-864B-9746-AE7F-BB39783B2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25" y="1371225"/>
                <a:ext cx="4134947" cy="1196481"/>
              </a:xfrm>
              <a:prstGeom prst="rect">
                <a:avLst/>
              </a:prstGeom>
              <a:blipFill>
                <a:blip r:embed="rId2"/>
                <a:stretch>
                  <a:fillRect l="-1227" t="-1064" b="-9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8072B83-7D5C-DF4F-B6CD-7240063AC17D}"/>
              </a:ext>
            </a:extLst>
          </p:cNvPr>
          <p:cNvSpPr/>
          <p:nvPr/>
        </p:nvSpPr>
        <p:spPr>
          <a:xfrm>
            <a:off x="102106" y="1713911"/>
            <a:ext cx="165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Photon rate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696468-69C8-4349-AFF1-25EC977D8185}"/>
                  </a:ext>
                </a:extLst>
              </p:cNvPr>
              <p:cNvSpPr/>
              <p:nvPr/>
            </p:nvSpPr>
            <p:spPr>
              <a:xfrm>
                <a:off x="5796630" y="1230327"/>
                <a:ext cx="3419816" cy="18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fr-FR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1600" dirty="0">
                    <a:solidFill>
                      <a:schemeClr val="accent6">
                        <a:lumMod val="75000"/>
                      </a:schemeClr>
                    </a:solidFill>
                  </a:rPr>
                  <a:t>Laser-</a:t>
                </a:r>
                <a:r>
                  <a:rPr lang="fr-FR" sz="1600" dirty="0" err="1">
                    <a:solidFill>
                      <a:schemeClr val="accent6">
                        <a:lumMod val="75000"/>
                      </a:schemeClr>
                    </a:solidFill>
                  </a:rPr>
                  <a:t>beam</a:t>
                </a:r>
                <a:r>
                  <a:rPr lang="fr-FR" sz="1600" dirty="0">
                    <a:solidFill>
                      <a:schemeClr val="accent6">
                        <a:lumMod val="75000"/>
                      </a:schemeClr>
                    </a:solidFill>
                  </a:rPr>
                  <a:t> single pulse </a:t>
                </a:r>
                <a:r>
                  <a:rPr lang="fr-FR" sz="1600" dirty="0" err="1">
                    <a:solidFill>
                      <a:schemeClr val="accent6">
                        <a:lumMod val="75000"/>
                      </a:schemeClr>
                    </a:solidFill>
                  </a:rPr>
                  <a:t>energy</a:t>
                </a:r>
                <a:endParaRPr lang="fr-FR" sz="16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1600" dirty="0">
                    <a:solidFill>
                      <a:schemeClr val="accent1"/>
                    </a:solidFill>
                  </a:rPr>
                  <a:t>Electron </a:t>
                </a:r>
                <a:r>
                  <a:rPr lang="fr-FR" sz="1600" dirty="0" err="1">
                    <a:solidFill>
                      <a:schemeClr val="accent1"/>
                    </a:solidFill>
                  </a:rPr>
                  <a:t>beam</a:t>
                </a:r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1"/>
                    </a:solidFill>
                  </a:rPr>
                  <a:t>intensity</a:t>
                </a:r>
                <a:endParaRPr lang="fr-FR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fr-FR" sz="16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solidFill>
                      <a:schemeClr val="accent5">
                        <a:lumMod val="50000"/>
                      </a:schemeClr>
                    </a:solidFill>
                  </a:rPr>
                  <a:t>RMS </a:t>
                </a:r>
                <a:r>
                  <a:rPr lang="fr-FR" sz="1600" dirty="0" err="1">
                    <a:solidFill>
                      <a:schemeClr val="accent5">
                        <a:lumMod val="50000"/>
                      </a:schemeClr>
                    </a:solidFill>
                  </a:rPr>
                  <a:t>average</a:t>
                </a:r>
                <a:r>
                  <a:rPr lang="fr-FR" sz="1600" dirty="0">
                    <a:solidFill>
                      <a:schemeClr val="accent5">
                        <a:lumMod val="50000"/>
                      </a:schemeClr>
                    </a:solidFill>
                  </a:rPr>
                  <a:t> of transverse </a:t>
                </a:r>
                <a:r>
                  <a:rPr lang="fr-FR" sz="1600" dirty="0" err="1">
                    <a:solidFill>
                      <a:schemeClr val="accent5">
                        <a:lumMod val="50000"/>
                      </a:schemeClr>
                    </a:solidFill>
                  </a:rPr>
                  <a:t>beam</a:t>
                </a:r>
                <a:r>
                  <a:rPr lang="fr-FR" sz="1600" dirty="0">
                    <a:solidFill>
                      <a:schemeClr val="accent5">
                        <a:lumMod val="50000"/>
                      </a:schemeClr>
                    </a:solidFill>
                  </a:rPr>
                  <a:t> sizes</a:t>
                </a:r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fr-FR" sz="1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Geometrical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overlap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form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factor (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Piwinski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 contribution </a:t>
                </a:r>
                <a:r>
                  <a:rPr lang="fr-FR" sz="1600" dirty="0" err="1">
                    <a:solidFill>
                      <a:schemeClr val="accent5">
                        <a:lumMod val="75000"/>
                      </a:schemeClr>
                    </a:solidFill>
                  </a:rPr>
                  <a:t>typically</a:t>
                </a:r>
                <a:r>
                  <a:rPr lang="fr-FR" sz="1600" dirty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GB" sz="1600" dirty="0">
                    <a:solidFill>
                      <a:srgbClr val="C00000"/>
                    </a:solidFill>
                  </a:rPr>
                  <a:t>effective beam-crossing rate</a:t>
                </a:r>
                <a:endParaRPr lang="en-GB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696468-69C8-4349-AFF1-25EC977D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630" y="1230327"/>
                <a:ext cx="3419816" cy="1835311"/>
              </a:xfrm>
              <a:prstGeom prst="rect">
                <a:avLst/>
              </a:prstGeom>
              <a:blipFill>
                <a:blip r:embed="rId3"/>
                <a:stretch>
                  <a:fillRect l="-741" t="-690" r="-741" b="-34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1929AE8-A505-374B-BE84-8177B1C38184}"/>
              </a:ext>
            </a:extLst>
          </p:cNvPr>
          <p:cNvSpPr/>
          <p:nvPr/>
        </p:nvSpPr>
        <p:spPr>
          <a:xfrm>
            <a:off x="63362" y="3843930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Spectral </a:t>
            </a:r>
            <a:r>
              <a:rPr lang="fr-FR" sz="2400" i="1" u="sng" dirty="0" err="1">
                <a:solidFill>
                  <a:schemeClr val="accent1">
                    <a:lumMod val="75000"/>
                  </a:schemeClr>
                </a:solidFill>
              </a:rPr>
              <a:t>purity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/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𝑟𝑚𝑠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blipFill>
                <a:blip r:embed="rId4"/>
                <a:stretch>
                  <a:fillRect l="-711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351F785-0C1F-EC49-84C5-65D8630DC995}"/>
              </a:ext>
            </a:extLst>
          </p:cNvPr>
          <p:cNvSpPr/>
          <p:nvPr/>
        </p:nvSpPr>
        <p:spPr>
          <a:xfrm>
            <a:off x="1072896" y="4547616"/>
            <a:ext cx="1402080" cy="4998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F7653B-93E6-CB43-BEAE-45C0F23B3CD4}"/>
              </a:ext>
            </a:extLst>
          </p:cNvPr>
          <p:cNvSpPr txBox="1"/>
          <p:nvPr/>
        </p:nvSpPr>
        <p:spPr>
          <a:xfrm>
            <a:off x="786101" y="5149086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Collimator opening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7EC8E8-1431-1D49-8D84-49479FDA49AB}"/>
              </a:ext>
            </a:extLst>
          </p:cNvPr>
          <p:cNvSpPr/>
          <p:nvPr/>
        </p:nvSpPr>
        <p:spPr>
          <a:xfrm>
            <a:off x="2871216" y="4364360"/>
            <a:ext cx="1566672" cy="9129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56742-6DE0-444A-A2E2-04D8A59AD8AF}"/>
              </a:ext>
            </a:extLst>
          </p:cNvPr>
          <p:cNvSpPr txBox="1"/>
          <p:nvPr/>
        </p:nvSpPr>
        <p:spPr>
          <a:xfrm>
            <a:off x="2780755" y="5321982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Beam emittance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Energy spread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A62BB-0C0C-F94C-9F3D-E69158B85855}"/>
              </a:ext>
            </a:extLst>
          </p:cNvPr>
          <p:cNvSpPr/>
          <p:nvPr/>
        </p:nvSpPr>
        <p:spPr>
          <a:xfrm>
            <a:off x="4680400" y="4354363"/>
            <a:ext cx="2232463" cy="91291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694819-0555-3941-B6DC-5D88739C5480}"/>
              </a:ext>
            </a:extLst>
          </p:cNvPr>
          <p:cNvSpPr txBox="1"/>
          <p:nvPr/>
        </p:nvSpPr>
        <p:spPr>
          <a:xfrm>
            <a:off x="4680399" y="5321981"/>
            <a:ext cx="223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Laser bandwidth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Diffraction spread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EC4AD-9C29-3449-9CD7-6345935C4FEE}"/>
              </a:ext>
            </a:extLst>
          </p:cNvPr>
          <p:cNvSpPr/>
          <p:nvPr/>
        </p:nvSpPr>
        <p:spPr>
          <a:xfrm>
            <a:off x="7155375" y="4334977"/>
            <a:ext cx="1574097" cy="9129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5BA8A2-943B-2E48-8475-B5E7241F4737}"/>
              </a:ext>
            </a:extLst>
          </p:cNvPr>
          <p:cNvSpPr txBox="1"/>
          <p:nvPr/>
        </p:nvSpPr>
        <p:spPr>
          <a:xfrm>
            <a:off x="6834718" y="5292099"/>
            <a:ext cx="223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5"/>
                </a:solidFill>
              </a:rPr>
              <a:t>Strong field electron rest mass shift</a:t>
            </a:r>
          </a:p>
          <a:p>
            <a:pPr algn="ctr"/>
            <a:r>
              <a:rPr lang="en-GB" i="1" dirty="0">
                <a:solidFill>
                  <a:schemeClr val="accent5"/>
                </a:solidFill>
              </a:rPr>
              <a:t>On-axis harmonics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396A8C40-9BE0-2549-9A65-58B09ADF420A}"/>
              </a:ext>
            </a:extLst>
          </p:cNvPr>
          <p:cNvSpPr/>
          <p:nvPr/>
        </p:nvSpPr>
        <p:spPr>
          <a:xfrm>
            <a:off x="2780755" y="4144616"/>
            <a:ext cx="1722806" cy="1926999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39F3B02-C59F-E143-9EA9-9719BEEF60DA}"/>
              </a:ext>
            </a:extLst>
          </p:cNvPr>
          <p:cNvSpPr txBox="1"/>
          <p:nvPr/>
        </p:nvSpPr>
        <p:spPr>
          <a:xfrm>
            <a:off x="2216177" y="6090118"/>
            <a:ext cx="287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Usually limiting contribution</a:t>
            </a:r>
          </a:p>
        </p:txBody>
      </p:sp>
      <p:sp>
        <p:nvSpPr>
          <p:cNvPr id="25" name="Espace réservé de la date 24">
            <a:extLst>
              <a:ext uri="{FF2B5EF4-FFF2-40B4-BE49-F238E27FC236}">
                <a16:creationId xmlns:a16="http://schemas.microsoft.com/office/drawing/2014/main" id="{EEF66FD8-C008-0243-B57E-697BD544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AB91DE4F-1207-E047-AD6F-7EEFA51E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3E05F462-901D-0C47-8D36-9073BB75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6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8E9B-51B5-F641-9D49-63606033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Combined figure of merit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72B83-7D5C-DF4F-B6CD-7240063AC17D}"/>
              </a:ext>
            </a:extLst>
          </p:cNvPr>
          <p:cNvSpPr/>
          <p:nvPr/>
        </p:nvSpPr>
        <p:spPr>
          <a:xfrm>
            <a:off x="102106" y="1713911"/>
            <a:ext cx="165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Photon rate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929AE8-A505-374B-BE84-8177B1C38184}"/>
              </a:ext>
            </a:extLst>
          </p:cNvPr>
          <p:cNvSpPr/>
          <p:nvPr/>
        </p:nvSpPr>
        <p:spPr>
          <a:xfrm>
            <a:off x="63362" y="3843930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Spectral </a:t>
            </a:r>
            <a:r>
              <a:rPr lang="fr-FR" sz="2400" i="1" u="sng" dirty="0" err="1">
                <a:solidFill>
                  <a:schemeClr val="accent1">
                    <a:lumMod val="75000"/>
                  </a:schemeClr>
                </a:solidFill>
              </a:rPr>
              <a:t>purity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/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fr-F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𝑟𝑚𝑠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6129BA7-8173-B743-9ED8-E8BB5C92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5" y="4364361"/>
                <a:ext cx="8918897" cy="854145"/>
              </a:xfrm>
              <a:prstGeom prst="rect">
                <a:avLst/>
              </a:prstGeom>
              <a:blipFill>
                <a:blip r:embed="rId2"/>
                <a:stretch>
                  <a:fillRect l="-711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351F785-0C1F-EC49-84C5-65D8630DC995}"/>
              </a:ext>
            </a:extLst>
          </p:cNvPr>
          <p:cNvSpPr/>
          <p:nvPr/>
        </p:nvSpPr>
        <p:spPr>
          <a:xfrm>
            <a:off x="1072896" y="4547616"/>
            <a:ext cx="1402080" cy="4998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F7653B-93E6-CB43-BEAE-45C0F23B3CD4}"/>
              </a:ext>
            </a:extLst>
          </p:cNvPr>
          <p:cNvSpPr txBox="1"/>
          <p:nvPr/>
        </p:nvSpPr>
        <p:spPr>
          <a:xfrm>
            <a:off x="786101" y="5149086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Collimator opening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7EC8E8-1431-1D49-8D84-49479FDA49AB}"/>
              </a:ext>
            </a:extLst>
          </p:cNvPr>
          <p:cNvSpPr/>
          <p:nvPr/>
        </p:nvSpPr>
        <p:spPr>
          <a:xfrm>
            <a:off x="2871216" y="4364360"/>
            <a:ext cx="1566672" cy="9129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56742-6DE0-444A-A2E2-04D8A59AD8AF}"/>
              </a:ext>
            </a:extLst>
          </p:cNvPr>
          <p:cNvSpPr txBox="1"/>
          <p:nvPr/>
        </p:nvSpPr>
        <p:spPr>
          <a:xfrm>
            <a:off x="2780755" y="5321982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Beam emittance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Energy spread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A62BB-0C0C-F94C-9F3D-E69158B85855}"/>
              </a:ext>
            </a:extLst>
          </p:cNvPr>
          <p:cNvSpPr/>
          <p:nvPr/>
        </p:nvSpPr>
        <p:spPr>
          <a:xfrm>
            <a:off x="4680400" y="4354363"/>
            <a:ext cx="2232463" cy="91291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694819-0555-3941-B6DC-5D88739C5480}"/>
              </a:ext>
            </a:extLst>
          </p:cNvPr>
          <p:cNvSpPr txBox="1"/>
          <p:nvPr/>
        </p:nvSpPr>
        <p:spPr>
          <a:xfrm>
            <a:off x="4680399" y="5321981"/>
            <a:ext cx="223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Laser bandwidth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Diffraction spread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EC4AD-9C29-3449-9CD7-6345935C4FEE}"/>
              </a:ext>
            </a:extLst>
          </p:cNvPr>
          <p:cNvSpPr/>
          <p:nvPr/>
        </p:nvSpPr>
        <p:spPr>
          <a:xfrm>
            <a:off x="7155375" y="4334977"/>
            <a:ext cx="1574097" cy="9129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5BA8A2-943B-2E48-8475-B5E7241F4737}"/>
              </a:ext>
            </a:extLst>
          </p:cNvPr>
          <p:cNvSpPr txBox="1"/>
          <p:nvPr/>
        </p:nvSpPr>
        <p:spPr>
          <a:xfrm>
            <a:off x="6834718" y="5292099"/>
            <a:ext cx="223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5"/>
                </a:solidFill>
              </a:rPr>
              <a:t>Strong field electron rest mass shift</a:t>
            </a:r>
          </a:p>
          <a:p>
            <a:pPr algn="ctr"/>
            <a:r>
              <a:rPr lang="en-GB" i="1" dirty="0">
                <a:solidFill>
                  <a:schemeClr val="accent5"/>
                </a:solidFill>
              </a:rPr>
              <a:t>On-axis harmonics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396A8C40-9BE0-2549-9A65-58B09ADF420A}"/>
              </a:ext>
            </a:extLst>
          </p:cNvPr>
          <p:cNvSpPr/>
          <p:nvPr/>
        </p:nvSpPr>
        <p:spPr>
          <a:xfrm>
            <a:off x="2780755" y="4074762"/>
            <a:ext cx="1747594" cy="1996854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39F3B02-C59F-E143-9EA9-9719BEEF60DA}"/>
              </a:ext>
            </a:extLst>
          </p:cNvPr>
          <p:cNvSpPr txBox="1"/>
          <p:nvPr/>
        </p:nvSpPr>
        <p:spPr>
          <a:xfrm>
            <a:off x="2216177" y="6090118"/>
            <a:ext cx="287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Usually limiting contribution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CA7CA-691B-974A-BC89-2CB065FC5461}"/>
              </a:ext>
            </a:extLst>
          </p:cNvPr>
          <p:cNvSpPr/>
          <p:nvPr/>
        </p:nvSpPr>
        <p:spPr>
          <a:xfrm>
            <a:off x="5242783" y="2833455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>
                <a:solidFill>
                  <a:schemeClr val="accent1">
                    <a:lumMod val="75000"/>
                  </a:schemeClr>
                </a:solidFill>
              </a:rPr>
              <a:t>Spectral </a:t>
            </a:r>
            <a:r>
              <a:rPr lang="fr-FR" sz="2400" i="1" u="sng" dirty="0" err="1">
                <a:solidFill>
                  <a:schemeClr val="accent1">
                    <a:lumMod val="75000"/>
                  </a:schemeClr>
                </a:solidFill>
              </a:rPr>
              <a:t>density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EC54AAD-215E-ED46-B20F-4220F3536C6E}"/>
                  </a:ext>
                </a:extLst>
              </p:cNvPr>
              <p:cNvSpPr txBox="1"/>
              <p:nvPr/>
            </p:nvSpPr>
            <p:spPr>
              <a:xfrm>
                <a:off x="7504042" y="2618503"/>
                <a:ext cx="1142203" cy="119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EC54AAD-215E-ED46-B20F-4220F353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042" y="2618503"/>
                <a:ext cx="1142203" cy="1196546"/>
              </a:xfrm>
              <a:prstGeom prst="rect">
                <a:avLst/>
              </a:prstGeom>
              <a:blipFill>
                <a:blip r:embed="rId4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A76C0A27-075D-5F4C-8719-0AFF728463C5}"/>
              </a:ext>
            </a:extLst>
          </p:cNvPr>
          <p:cNvSpPr/>
          <p:nvPr/>
        </p:nvSpPr>
        <p:spPr>
          <a:xfrm>
            <a:off x="5132087" y="2567706"/>
            <a:ext cx="3514158" cy="130916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Virage 6">
            <a:extLst>
              <a:ext uri="{FF2B5EF4-FFF2-40B4-BE49-F238E27FC236}">
                <a16:creationId xmlns:a16="http://schemas.microsoft.com/office/drawing/2014/main" id="{319C66D2-B18A-0D44-B551-3799F1D5F6E6}"/>
              </a:ext>
            </a:extLst>
          </p:cNvPr>
          <p:cNvSpPr/>
          <p:nvPr/>
        </p:nvSpPr>
        <p:spPr>
          <a:xfrm flipV="1">
            <a:off x="3996077" y="2748268"/>
            <a:ext cx="821981" cy="428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Virage 27">
            <a:extLst>
              <a:ext uri="{FF2B5EF4-FFF2-40B4-BE49-F238E27FC236}">
                <a16:creationId xmlns:a16="http://schemas.microsoft.com/office/drawing/2014/main" id="{9B0FECBE-7064-D642-8DF3-AED5EED8EDC7}"/>
              </a:ext>
            </a:extLst>
          </p:cNvPr>
          <p:cNvSpPr/>
          <p:nvPr/>
        </p:nvSpPr>
        <p:spPr>
          <a:xfrm>
            <a:off x="3996077" y="3295120"/>
            <a:ext cx="820799" cy="4079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75016EC1-7B72-2140-B0AE-27CD2A68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E3E0333-FB6E-C649-934D-6E47E249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38799114-F0EA-4F47-A804-2FDE7FE4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51DE1F1C-CECA-2847-8AA5-12EBCF172B29}"/>
                  </a:ext>
                </a:extLst>
              </p:cNvPr>
              <p:cNvSpPr txBox="1"/>
              <p:nvPr/>
            </p:nvSpPr>
            <p:spPr>
              <a:xfrm>
                <a:off x="1759225" y="1371225"/>
                <a:ext cx="4134947" cy="119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3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3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51DE1F1C-CECA-2847-8AA5-12EBCF172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25" y="1371225"/>
                <a:ext cx="4134947" cy="1196481"/>
              </a:xfrm>
              <a:prstGeom prst="rect">
                <a:avLst/>
              </a:prstGeom>
              <a:blipFill>
                <a:blip r:embed="rId5"/>
                <a:stretch>
                  <a:fillRect l="-1227" t="-1064" b="-9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81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0D654-8CFC-AC4A-88DA-F0660625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PERLE </a:t>
            </a:r>
            <a:r>
              <a:rPr lang="fr-FR" dirty="0" err="1"/>
              <a:t>implementation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706AE-5C88-9F4A-864B-1B98055C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B12A82-AA8C-7446-9F6D-8AF74274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– PERLE Physics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FB50F2-C6B7-414C-86B1-FB94534A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DBFA25B7-DB60-AE46-8E86-4613C665B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8" y="983593"/>
            <a:ext cx="6287158" cy="3426334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9D2462-C09C-F440-8A32-6F29CCDA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53" y="3945660"/>
            <a:ext cx="4469600" cy="243581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A939D4-F0DC-A647-85C3-42B41449522A}"/>
              </a:ext>
            </a:extLst>
          </p:cNvPr>
          <p:cNvSpPr/>
          <p:nvPr/>
        </p:nvSpPr>
        <p:spPr>
          <a:xfrm rot="1595915">
            <a:off x="3549332" y="2691332"/>
            <a:ext cx="2249515" cy="12671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65B949B-4F52-5547-AB06-783ECA097F7E}"/>
              </a:ext>
            </a:extLst>
          </p:cNvPr>
          <p:cNvCxnSpPr/>
          <p:nvPr/>
        </p:nvCxnSpPr>
        <p:spPr>
          <a:xfrm flipH="1">
            <a:off x="155448" y="2254790"/>
            <a:ext cx="3749040" cy="165884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1A8ED24-551A-594E-9BF9-92DA25421103}"/>
              </a:ext>
            </a:extLst>
          </p:cNvPr>
          <p:cNvCxnSpPr>
            <a:cxnSpLocks/>
          </p:cNvCxnSpPr>
          <p:nvPr/>
        </p:nvCxnSpPr>
        <p:spPr>
          <a:xfrm flipH="1">
            <a:off x="4751875" y="4395024"/>
            <a:ext cx="633942" cy="19864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angle 20">
            <a:extLst>
              <a:ext uri="{FF2B5EF4-FFF2-40B4-BE49-F238E27FC236}">
                <a16:creationId xmlns:a16="http://schemas.microsoft.com/office/drawing/2014/main" id="{AC8F66A2-113E-E64F-9229-862DE2DFD874}"/>
              </a:ext>
            </a:extLst>
          </p:cNvPr>
          <p:cNvSpPr/>
          <p:nvPr/>
        </p:nvSpPr>
        <p:spPr>
          <a:xfrm rot="17561662">
            <a:off x="5304046" y="2526197"/>
            <a:ext cx="45719" cy="1396085"/>
          </a:xfrm>
          <a:prstGeom prst="triangle">
            <a:avLst/>
          </a:prstGeom>
          <a:solidFill>
            <a:srgbClr val="D37700"/>
          </a:solidFill>
          <a:ln>
            <a:solidFill>
              <a:srgbClr val="D3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3CEDAF-4060-794B-A314-F9AAE1F2B5A5}"/>
              </a:ext>
            </a:extLst>
          </p:cNvPr>
          <p:cNvSpPr txBox="1"/>
          <p:nvPr/>
        </p:nvSpPr>
        <p:spPr>
          <a:xfrm>
            <a:off x="6409944" y="1308692"/>
            <a:ext cx="2679838" cy="646331"/>
          </a:xfrm>
          <a:prstGeom prst="rect">
            <a:avLst/>
          </a:prstGeom>
          <a:noFill/>
          <a:ln w="38100">
            <a:solidFill>
              <a:srgbClr val="D377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Gamma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beam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Opening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angle ~ 2mrad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B7F535B-B745-AC47-A8F9-CFE8545D489E}"/>
              </a:ext>
            </a:extLst>
          </p:cNvPr>
          <p:cNvCxnSpPr>
            <a:cxnSpLocks/>
            <a:stCxn id="22" idx="1"/>
            <a:endCxn id="21" idx="5"/>
          </p:cNvCxnSpPr>
          <p:nvPr/>
        </p:nvCxnSpPr>
        <p:spPr>
          <a:xfrm flipH="1">
            <a:off x="5331316" y="1631858"/>
            <a:ext cx="1078628" cy="1581837"/>
          </a:xfrm>
          <a:prstGeom prst="straightConnector1">
            <a:avLst/>
          </a:prstGeom>
          <a:ln w="38100">
            <a:solidFill>
              <a:srgbClr val="D37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68859EBF-05E8-E844-999E-64963BE9880D}"/>
              </a:ext>
            </a:extLst>
          </p:cNvPr>
          <p:cNvSpPr/>
          <p:nvPr/>
        </p:nvSpPr>
        <p:spPr>
          <a:xfrm rot="18422098" flipV="1">
            <a:off x="5713519" y="3333137"/>
            <a:ext cx="237434" cy="21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0683C0A-45C1-3247-87E2-44EB0088FF0F}"/>
              </a:ext>
            </a:extLst>
          </p:cNvPr>
          <p:cNvSpPr txBox="1"/>
          <p:nvPr/>
        </p:nvSpPr>
        <p:spPr>
          <a:xfrm>
            <a:off x="6407124" y="2212978"/>
            <a:ext cx="2682658" cy="2308324"/>
          </a:xfrm>
          <a:prstGeom prst="rect">
            <a:avLst/>
          </a:prstGeom>
          <a:noFill/>
          <a:ln w="38100">
            <a:solidFill>
              <a:srgbClr val="D377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Detector: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Calorimetry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High-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res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calorimetry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? (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HPGe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Delbrück,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ideally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4pi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calorimetry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may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be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simplified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to fit in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available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space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CFEB435-F207-E541-9481-4F56BF875E34}"/>
              </a:ext>
            </a:extLst>
          </p:cNvPr>
          <p:cNvSpPr txBox="1"/>
          <p:nvPr/>
        </p:nvSpPr>
        <p:spPr>
          <a:xfrm>
            <a:off x="5492539" y="5311792"/>
            <a:ext cx="25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Cost</a:t>
            </a:r>
            <a:r>
              <a:rPr lang="fr-FR" dirty="0"/>
              <a:t> ~ 500kE of hardware</a:t>
            </a:r>
          </a:p>
        </p:txBody>
      </p:sp>
    </p:spTree>
    <p:extLst>
      <p:ext uri="{BB962C8B-B14F-4D97-AF65-F5344CB8AC3E}">
        <p14:creationId xmlns:p14="http://schemas.microsoft.com/office/powerpoint/2010/main" val="10819883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91648</TotalTime>
  <Words>1100</Words>
  <Application>Microsoft Office PowerPoint</Application>
  <PresentationFormat>Affichage à l'écran (4:3)</PresentationFormat>
  <Paragraphs>211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Wingdings</vt:lpstr>
      <vt:lpstr>Thème Office</vt:lpstr>
      <vt:lpstr>Inverse Compton Scattering 𝛾 source for nuclear photonics applications</vt:lpstr>
      <vt:lpstr>Energy-angle relation</vt:lpstr>
      <vt:lpstr>Energy-angle relation</vt:lpstr>
      <vt:lpstr>Gamma-ray applications</vt:lpstr>
      <vt:lpstr>QED opportunity ?</vt:lpstr>
      <vt:lpstr>Some key parameters</vt:lpstr>
      <vt:lpstr>Some key parameters</vt:lpstr>
      <vt:lpstr>Combined figure of merit</vt:lpstr>
      <vt:lpstr>PERLE implementation</vt:lpstr>
      <vt:lpstr>PERLE: Fast simulation</vt:lpstr>
      <vt:lpstr>Conclusion: PERLE could be…</vt:lpstr>
      <vt:lpstr>Backup</vt:lpstr>
      <vt:lpstr>Typical elements and performance</vt:lpstr>
      <vt:lpstr>Laser phase noise</vt:lpstr>
      <vt:lpstr>Ultra narrow linewidth</vt:lpstr>
      <vt:lpstr>Fabry-Perot resonator</vt:lpstr>
      <vt:lpstr>Fabry-Perot interferometric filter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Achille Stocchi</cp:lastModifiedBy>
  <cp:revision>391</cp:revision>
  <cp:lastPrinted>2021-06-01T14:38:03Z</cp:lastPrinted>
  <dcterms:created xsi:type="dcterms:W3CDTF">2019-04-24T13:33:28Z</dcterms:created>
  <dcterms:modified xsi:type="dcterms:W3CDTF">2022-05-09T14:59:17Z</dcterms:modified>
</cp:coreProperties>
</file>