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9"/>
  </p:notesMasterIdLst>
  <p:handoutMasterIdLst>
    <p:handoutMasterId r:id="rId20"/>
  </p:handoutMasterIdLst>
  <p:sldIdLst>
    <p:sldId id="520" r:id="rId3"/>
    <p:sldId id="531" r:id="rId4"/>
    <p:sldId id="537" r:id="rId5"/>
    <p:sldId id="532" r:id="rId6"/>
    <p:sldId id="538" r:id="rId7"/>
    <p:sldId id="1140" r:id="rId8"/>
    <p:sldId id="1139" r:id="rId9"/>
    <p:sldId id="529" r:id="rId10"/>
    <p:sldId id="536" r:id="rId11"/>
    <p:sldId id="1141" r:id="rId12"/>
    <p:sldId id="534" r:id="rId13"/>
    <p:sldId id="535" r:id="rId14"/>
    <p:sldId id="533" r:id="rId15"/>
    <p:sldId id="1142" r:id="rId16"/>
    <p:sldId id="256" r:id="rId17"/>
    <p:sldId id="1143" r:id="rId18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FF00"/>
    <a:srgbClr val="C80A14"/>
    <a:srgbClr val="996600"/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8431" autoAdjust="0"/>
  </p:normalViewPr>
  <p:slideViewPr>
    <p:cSldViewPr>
      <p:cViewPr varScale="1">
        <p:scale>
          <a:sx n="82" d="100"/>
          <a:sy n="82" d="100"/>
        </p:scale>
        <p:origin x="81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20:47:17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1477 1726 24575,'-4'0'0,"1"0"0,-1-1 0,1 0 0,-1 1 0,0-2 0,1 1 0,0 0 0,-1-1 0,1 1 0,0-1 0,0 0 0,0 0 0,-6-5 0,-2-3 0,0-1 0,-10-13 0,3 4 0,-36-44 0,37 43 0,-1 0 0,-1 1 0,0 0 0,-35-25 0,32 28 0,-26-23 0,27 21 0,-24-17 0,-163-95 0,-9 16 0,123 67 0,48 22 0,0-2 0,1-2 0,-66-59 0,45 35 0,-27-25 0,39 15 0,30 33 0,19 25 0,0-1 0,1 0 0,0 0 0,0-1 0,1 1 0,0-1 0,0 1 0,1-1 0,0 0 0,0 0 0,0-9 0,0-11 0,3-54 0,0 36 0,-1 39 0,0-1 0,1 0 0,0 1 0,0-1 0,0 1 0,1-1 0,0 1 0,1-1 0,-1 1 0,2 0 0,-1 0 0,1 1 0,0-1 0,0 1 0,0 0 0,1 0 0,0 0 0,0 0 0,1 1 0,0 0 0,12-8 0,39-25 0,-30 18 0,1 2 0,57-26 0,-62 36 0,34-7 0,4-1 0,-24 4 0,0 2 0,1 1 0,1 2 0,-1 2 0,70-1 0,-66 7 0,57 1 0,170-18 0,-182 8 0,150 6 0,-121 3 0,-64-2 0,0 3 0,-1 2 0,1 1 0,56 15 0,40 9 0,-135-27 0,29 3 0,0-3 0,54-2 0,43 1 0,-68 10 0,-47-6 0,43 2 0,38-8 0,-59-1 0,0 3 0,79 10 0,-51-2 0,1-3 0,127-5 0,-86-3 0,-71 2 0,31 1 0,0-4 0,90-13 0,177-31 0,-276 44 0,-50 3 0,-1 0 0,1-1 0,-1-1 0,21-5 0,-5 1 0,0 1 0,1 1 0,0 2 0,-1 1 0,59 6 0,-74-3 0,0 1 0,0 0 0,0 1 0,-1 1 0,0 1 0,0 0 0,0 1 0,-1 1 0,26 17 0,-32-18 0,0 0 0,0 2 0,-1-1 0,0 1 0,-1 0 0,8 11 0,31 63 0,-16-27 0,-24-47 0,1 0 0,0-1 0,0 0 0,16 13 0,10 12 0,59 65 0,-48-52 0,18 15 0,50 30 0,-41-35 0,68 69 0,-111-97 0,108 117 0,-130-139 0,-1 0 0,-1 1 0,1 0 0,-1-1 0,0 1 0,0 1 0,-1-1 0,0 1 0,2 8 0,-2-4 0,-2-1 0,1 1 0,-2-1 0,0 1 0,-1 19 0,-6 71 0,9 125 0,1-201 0,1 0 0,12 40 0,1 9 0,-17-73 0,1 1 0,-1 0 0,1 0 0,-1-1 0,0 1 0,0 0 0,0 0 0,0-1 0,-1 1 0,1 0 0,-1 0 0,0-1 0,0 1 0,-2 4 0,2-5 0,-1-1 0,1 1 0,-1 0 0,0 0 0,0-1 0,0 1 0,0-1 0,0 0 0,0 1 0,0-1 0,0 0 0,0 0 0,-1 0 0,1-1 0,0 1 0,-5 0 0,-31 6 0,-1-2 0,-68 1 0,32-3 0,-25 7 0,-25 2 0,-560-11 0,332-2 0,338 1 0,-198-10 0,61-2 0,-187 9 0,180 4 0,-34-2 0,-209 3 0,262 9 0,-63 2 0,-61 0 0,204-8 0,34-3 0,0 1 0,0 1 0,-45 13 0,52-12 0,-1 1 0,1-2 0,-1-1 0,-22 1 0,-80-2 0,71-3 0,35-1 0,1 0 0,0-1 0,0 0 0,0-1 0,0-1 0,-19-9 0,23 10 0,8 3 0,0 0 0,0-1 0,1 1 0,-1-1 0,0 0 0,1 0 0,0 0 0,-1 0 0,1 0 0,0-1 0,0 1 0,0-1 0,0 1 0,0-1 0,1 0 0,-1 0 0,1 0 0,0 1 0,0-1 0,0 0 0,-1-7 0,1 6 0,1 0 0,-1 0 0,1 0 0,0 0 0,1 0 0,-1 0 0,1 0 0,0 0 0,-1 0 0,2 0 0,-1 0 0,0 0 0,1 0 0,0 1 0,0-1 0,3-4 0,-5 8 7,0-1-1,0 1 1,0 0-1,1-1 0,-1 1 1,0 0-1,0-1 1,0 1-1,1 0 1,-1-1-1,0 1 1,0 0-1,1 0 0,-1-1 1,0 1-1,1 0 1,-1 0-1,0-1 1,1 1-1,-1 0 0,0 0 1,1 0-1,-1 0 1,0 0-1,1-1 1,-1 1-1,0 0 1,1 0-1,-1 0 0,1 0 1,-1 0-1,0 0 1,1 0-1,-1 0 1,1 1-1,-1-1 1,0 0-1,1 0 0,-1 0 1,0 0-1,1 0 1,-1 1-1,0-1 1,1 0-1,-1 0 0,0 0 1,1 1-1,-1-1 1,0 0-1,0 1 1,1-1-1,-1 1 1,8 19-1714,-4 3-5119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7648" y="3886200"/>
            <a:ext cx="7104789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>
                <a:solidFill>
                  <a:srgbClr val="FFFFFF"/>
                </a:solidFill>
                <a:latin typeface="Arial"/>
              </a:rPr>
              <a:t>Acknowledgements</a:t>
            </a:r>
            <a:br>
              <a:rPr lang="de-DE" sz="4500" b="1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de-DE" sz="1500" b="0" i="0" u="none" strike="noStrike" baseline="30000" dirty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br>
              <a:rPr lang="en-US" sz="2600" b="0" i="0" u="none" strike="noStrike" baseline="30000" dirty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1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09.05.2022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79509" y="2204864"/>
            <a:ext cx="8736971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976320" y="6309321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09.05.2022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4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9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9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9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8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253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9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135275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864918"/>
            <a:ext cx="103632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5807968" y="5334388"/>
            <a:ext cx="5472608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/>
              <a:t>Kurt Aulenbacher</a:t>
            </a:r>
          </a:p>
          <a:p>
            <a:r>
              <a:rPr lang="de-DE" sz="2000" dirty="0"/>
              <a:t>MESA MAC </a:t>
            </a:r>
            <a:r>
              <a:rPr lang="de-DE" sz="2000" dirty="0" err="1"/>
              <a:t>meeting</a:t>
            </a:r>
            <a:endParaRPr lang="de-DE" sz="2000" dirty="0"/>
          </a:p>
          <a:p>
            <a:r>
              <a:rPr lang="de-DE" sz="2000" dirty="0"/>
              <a:t>June,10 (</a:t>
            </a:r>
            <a:r>
              <a:rPr lang="de-DE" sz="2000" dirty="0" err="1"/>
              <a:t>rmote</a:t>
            </a:r>
            <a:r>
              <a:rPr lang="de-DE" sz="2000" dirty="0"/>
              <a:t> via ZOOM) </a:t>
            </a:r>
          </a:p>
        </p:txBody>
      </p:sp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51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336037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6575221"/>
            <a:ext cx="618166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575221"/>
            <a:ext cx="960107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960107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C42CAB2-3114-494E-9E4C-152F558FB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0" y="6614745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432048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575221"/>
            <a:ext cx="960107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rgbClr val="505064"/>
                </a:solidFill>
              </a:rPr>
              <a:t>Titelmasterformat durch Klicken bearbeiten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50573" y="6525344"/>
            <a:ext cx="12242573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sz="180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8784299" y="6520260"/>
            <a:ext cx="13441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7115" y="6520260"/>
            <a:ext cx="702915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800523" y="6520260"/>
            <a:ext cx="78187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578253"/>
            <a:ext cx="336037" cy="2484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269AE6-3164-4D3D-83F9-9C02BFF9F6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2" y="6578253"/>
            <a:ext cx="720080" cy="2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69D-2703-4334-8462-704FF35C9704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8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969515" y="6520260"/>
            <a:ext cx="1390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79509" y="652026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416480" y="6520260"/>
            <a:ext cx="1165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700" r:id="rId9"/>
    <p:sldLayoutId id="2147483660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25358/openscience-5808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476672"/>
            <a:ext cx="10513168" cy="2736304"/>
          </a:xfrm>
        </p:spPr>
        <p:txBody>
          <a:bodyPr anchor="ctr"/>
          <a:lstStyle/>
          <a:p>
            <a:pPr algn="ctr"/>
            <a:r>
              <a:rPr lang="de-DE" sz="5400" dirty="0">
                <a:solidFill>
                  <a:srgbClr val="C00000"/>
                </a:solidFill>
              </a:rPr>
              <a:t>Layout </a:t>
            </a:r>
            <a:r>
              <a:rPr lang="de-DE" sz="5400" dirty="0" err="1">
                <a:solidFill>
                  <a:srgbClr val="C00000"/>
                </a:solidFill>
              </a:rPr>
              <a:t>of</a:t>
            </a:r>
            <a:r>
              <a:rPr lang="de-DE" sz="5400" dirty="0">
                <a:solidFill>
                  <a:srgbClr val="C00000"/>
                </a:solidFill>
              </a:rPr>
              <a:t> Experiments at MESA </a:t>
            </a:r>
            <a:endParaRPr lang="de-DE" sz="54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09800" y="335012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Physics </a:t>
            </a:r>
            <a:r>
              <a:rPr lang="de-DE" dirty="0" err="1"/>
              <a:t>with</a:t>
            </a:r>
            <a:r>
              <a:rPr lang="de-DE" dirty="0"/>
              <a:t> PERLE at Orsay</a:t>
            </a:r>
          </a:p>
          <a:p>
            <a:pPr algn="ctr"/>
            <a:r>
              <a:rPr lang="de-DE" dirty="0"/>
              <a:t> 2022, May 9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5542"/>
          <a:stretch/>
        </p:blipFill>
        <p:spPr bwMode="auto">
          <a:xfrm>
            <a:off x="4295800" y="4771445"/>
            <a:ext cx="3600400" cy="10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4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818560C-D2A1-4C19-95B5-EBEA44BE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-45350"/>
            <a:ext cx="10972800" cy="1143000"/>
          </a:xfrm>
        </p:spPr>
        <p:txBody>
          <a:bodyPr/>
          <a:lstStyle/>
          <a:p>
            <a:r>
              <a:rPr lang="de-DE" dirty="0"/>
              <a:t>Gas Jet </a:t>
            </a:r>
            <a:r>
              <a:rPr lang="de-DE" dirty="0" err="1"/>
              <a:t>target</a:t>
            </a:r>
            <a:r>
              <a:rPr lang="de-DE" dirty="0"/>
              <a:t> at MAMI A1 /MAGIX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70E16-7E16-450E-BC11-4CA2A6C3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7DA4BF-30D4-48F6-A9AF-0BC0DA22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56FD2E-3CA1-4DA6-BD93-C3B0D7FE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124744"/>
            <a:ext cx="6984776" cy="50542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8F77FE-4565-3161-ED51-7B1388214F34}"/>
              </a:ext>
            </a:extLst>
          </p:cNvPr>
          <p:cNvSpPr txBox="1"/>
          <p:nvPr/>
        </p:nvSpPr>
        <p:spPr>
          <a:xfrm>
            <a:off x="713879" y="61581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802016-DD92-F56B-2135-D3BC7C8738AD}"/>
              </a:ext>
            </a:extLst>
          </p:cNvPr>
          <p:cNvSpPr txBox="1"/>
          <p:nvPr/>
        </p:nvSpPr>
        <p:spPr>
          <a:xfrm>
            <a:off x="9505548" y="3105834"/>
            <a:ext cx="231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in </a:t>
            </a:r>
            <a:r>
              <a:rPr lang="de-DE" dirty="0" err="1"/>
              <a:t>operation</a:t>
            </a:r>
            <a:r>
              <a:rPr lang="de-DE" dirty="0"/>
              <a:t> at MAMI </a:t>
            </a:r>
          </a:p>
        </p:txBody>
      </p:sp>
    </p:spTree>
    <p:extLst>
      <p:ext uri="{BB962C8B-B14F-4D97-AF65-F5344CB8AC3E}">
        <p14:creationId xmlns:p14="http://schemas.microsoft.com/office/powerpoint/2010/main" val="388784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B43F-FE4D-4CCE-8D56-CDF2A415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-171400"/>
            <a:ext cx="10972800" cy="1143000"/>
          </a:xfrm>
        </p:spPr>
        <p:txBody>
          <a:bodyPr/>
          <a:lstStyle/>
          <a:p>
            <a:r>
              <a:rPr lang="de-DE" dirty="0"/>
              <a:t>Experimental </a:t>
            </a:r>
            <a:r>
              <a:rPr lang="de-DE" dirty="0" err="1"/>
              <a:t>program</a:t>
            </a:r>
            <a:r>
              <a:rPr lang="de-DE" dirty="0"/>
              <a:t> at MAGIX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A056E8-8FE8-F334-B9B0-624C1BC7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3" y="836712"/>
            <a:ext cx="7416492" cy="5400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E4379A3-0C6E-A827-5CED-7334519F405B}"/>
              </a:ext>
            </a:extLst>
          </p:cNvPr>
          <p:cNvSpPr txBox="1"/>
          <p:nvPr/>
        </p:nvSpPr>
        <p:spPr>
          <a:xfrm>
            <a:off x="713879" y="61581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3978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818560C-D2A1-4C19-95B5-EBEA44BE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-45350"/>
            <a:ext cx="10972800" cy="1143000"/>
          </a:xfrm>
        </p:spPr>
        <p:txBody>
          <a:bodyPr/>
          <a:lstStyle/>
          <a:p>
            <a:r>
              <a:rPr lang="de-DE" dirty="0"/>
              <a:t>Gas Jet </a:t>
            </a:r>
            <a:r>
              <a:rPr lang="de-DE" dirty="0" err="1"/>
              <a:t>target</a:t>
            </a:r>
            <a:r>
              <a:rPr lang="de-DE" dirty="0"/>
              <a:t> at MAMI A1 /MAGIX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C70E16-7E16-450E-BC11-4CA2A6C3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87DA4BF-30D4-48F6-A9AF-0BC0DA22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56FD2E-3CA1-4DA6-BD93-C3B0D7FE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124744"/>
            <a:ext cx="6984776" cy="50542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2DD0BB-D65B-A913-2A08-297C07109358}"/>
              </a:ext>
            </a:extLst>
          </p:cNvPr>
          <p:cNvSpPr txBox="1"/>
          <p:nvPr/>
        </p:nvSpPr>
        <p:spPr>
          <a:xfrm>
            <a:off x="713879" y="61581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68773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5B43F-FE4D-4CCE-8D56-CDF2A415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38" y="6807"/>
            <a:ext cx="10972800" cy="1143000"/>
          </a:xfrm>
        </p:spPr>
        <p:txBody>
          <a:bodyPr/>
          <a:lstStyle/>
          <a:p>
            <a:r>
              <a:rPr lang="de-DE" dirty="0" err="1"/>
              <a:t>Luminosity</a:t>
            </a:r>
            <a:r>
              <a:rPr lang="de-DE" dirty="0"/>
              <a:t> </a:t>
            </a:r>
            <a:r>
              <a:rPr lang="de-DE" dirty="0" err="1"/>
              <a:t>limitation</a:t>
            </a:r>
            <a:r>
              <a:rPr lang="de-DE" dirty="0"/>
              <a:t> ERL gas </a:t>
            </a:r>
            <a:r>
              <a:rPr lang="de-DE" dirty="0" err="1"/>
              <a:t>jet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13606B-0D7D-451E-9613-71E686D16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988840"/>
            <a:ext cx="5368996" cy="32375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5EB2100-CA4D-46D8-9E47-51A879F91BB8}"/>
              </a:ext>
            </a:extLst>
          </p:cNvPr>
          <p:cNvSpPr txBox="1"/>
          <p:nvPr/>
        </p:nvSpPr>
        <p:spPr>
          <a:xfrm>
            <a:off x="739161" y="5246528"/>
            <a:ext cx="4039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Ben </a:t>
            </a:r>
            <a:r>
              <a:rPr lang="de-DE" dirty="0" err="1"/>
              <a:t>LeDroit</a:t>
            </a:r>
            <a:r>
              <a:rPr lang="de-DE" dirty="0"/>
              <a:t>, PhD </a:t>
            </a:r>
            <a:r>
              <a:rPr lang="de-DE" dirty="0" err="1"/>
              <a:t>thesis</a:t>
            </a:r>
            <a:r>
              <a:rPr lang="de-DE" dirty="0"/>
              <a:t> Mainz 2021</a:t>
            </a:r>
          </a:p>
          <a:p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MAGIX </a:t>
            </a:r>
            <a:r>
              <a:rPr lang="de-DE" dirty="0" err="1"/>
              <a:t>geometry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DF8B0A4-8CF1-4794-B4AC-1E1C657D85CC}"/>
              </a:ext>
            </a:extLst>
          </p:cNvPr>
          <p:cNvSpPr txBox="1"/>
          <p:nvPr/>
        </p:nvSpPr>
        <p:spPr>
          <a:xfrm>
            <a:off x="4151784" y="5323665"/>
            <a:ext cx="6201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http://doi.org/10.25358/openscience-5808</a:t>
            </a:r>
            <a:endParaRPr 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134C16C-5376-4EB4-B4CF-801CA027B9B3}"/>
                  </a:ext>
                </a:extLst>
              </p:cNvPr>
              <p:cNvSpPr txBox="1"/>
              <p:nvPr/>
            </p:nvSpPr>
            <p:spPr>
              <a:xfrm>
                <a:off x="1415480" y="1033629"/>
                <a:ext cx="8697830" cy="945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dirty="0"/>
                  <a:t>Coulomb </a:t>
                </a:r>
                <a:r>
                  <a:rPr lang="de-DE" dirty="0" err="1"/>
                  <a:t>scattering</a:t>
                </a:r>
                <a:r>
                  <a:rPr lang="de-DE" dirty="0"/>
                  <a:t> - </a:t>
                </a:r>
                <a:r>
                  <a:rPr lang="de-DE" dirty="0" err="1"/>
                  <a:t>expect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fixed</a:t>
                </a:r>
                <a:r>
                  <a:rPr lang="de-DE" dirty="0"/>
                  <a:t> power </a:t>
                </a:r>
                <a:r>
                  <a:rPr lang="de-DE" dirty="0" err="1"/>
                  <a:t>loss</a:t>
                </a:r>
                <a:r>
                  <a:rPr lang="de-DE" dirty="0"/>
                  <a:t> and </a:t>
                </a:r>
                <a:r>
                  <a:rPr lang="de-DE" dirty="0" err="1"/>
                  <a:t>geometry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endParaRPr lang="de-DE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b="0" dirty="0" err="1"/>
                  <a:t>Confirmed</a:t>
                </a:r>
                <a:r>
                  <a:rPr lang="de-DE" b="0" dirty="0"/>
                  <a:t> by G4 (BDSIM) simulation of deceleration process.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/>
              </a:p>
              <a:p>
                <a:r>
                  <a:rPr lang="de-DE" dirty="0" err="1"/>
                  <a:t>Losses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concentrated</a:t>
                </a:r>
                <a:r>
                  <a:rPr lang="de-DE" dirty="0"/>
                  <a:t> in </a:t>
                </a:r>
                <a:r>
                  <a:rPr lang="de-DE" dirty="0" err="1"/>
                  <a:t>collimator</a:t>
                </a:r>
                <a:r>
                  <a:rPr lang="de-DE" dirty="0"/>
                  <a:t> </a:t>
                </a:r>
                <a:r>
                  <a:rPr lang="de-DE" dirty="0" err="1"/>
                  <a:t>region</a:t>
                </a:r>
                <a:r>
                  <a:rPr lang="de-DE" dirty="0"/>
                  <a:t> </a:t>
                </a:r>
                <a:r>
                  <a:rPr lang="de-DE" dirty="0" err="1"/>
                  <a:t>separeted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experiment</a:t>
                </a:r>
                <a:r>
                  <a:rPr lang="de-DE" dirty="0"/>
                  <a:t> and </a:t>
                </a:r>
                <a:r>
                  <a:rPr lang="de-DE" dirty="0" err="1"/>
                  <a:t>accelerator</a:t>
                </a:r>
                <a:r>
                  <a:rPr lang="de-DE" dirty="0"/>
                  <a:t>  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3134C16C-5376-4EB4-B4CF-801CA027B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033629"/>
                <a:ext cx="8697830" cy="945131"/>
              </a:xfrm>
              <a:prstGeom prst="rect">
                <a:avLst/>
              </a:prstGeom>
              <a:blipFill>
                <a:blip r:embed="rId4"/>
                <a:stretch>
                  <a:fillRect l="-1612" t="-1935" b="-1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>
            <a:extLst>
              <a:ext uri="{FF2B5EF4-FFF2-40B4-BE49-F238E27FC236}">
                <a16:creationId xmlns:a16="http://schemas.microsoft.com/office/drawing/2014/main" id="{F5467E21-E1A2-448C-B677-7E1681546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8" y="2852936"/>
            <a:ext cx="7159557" cy="2062264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1236B60F-9445-4FE4-BD9C-79BEBF0CC2FE}"/>
              </a:ext>
            </a:extLst>
          </p:cNvPr>
          <p:cNvSpPr txBox="1"/>
          <p:nvPr/>
        </p:nvSpPr>
        <p:spPr>
          <a:xfrm>
            <a:off x="6078838" y="2155392"/>
            <a:ext cx="52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„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collimator</a:t>
            </a:r>
            <a:r>
              <a:rPr lang="de-DE" dirty="0"/>
              <a:t>“ </a:t>
            </a:r>
            <a:r>
              <a:rPr lang="de-DE" dirty="0" err="1"/>
              <a:t>system</a:t>
            </a:r>
            <a:r>
              <a:rPr lang="de-DE" dirty="0"/>
              <a:t> </a:t>
            </a:r>
          </a:p>
          <a:p>
            <a:r>
              <a:rPr lang="de-DE" dirty="0"/>
              <a:t>Total </a:t>
            </a:r>
            <a:r>
              <a:rPr lang="de-DE" dirty="0" err="1"/>
              <a:t>loss</a:t>
            </a:r>
            <a:r>
              <a:rPr lang="de-DE" dirty="0"/>
              <a:t> &lt;100 Watt, </a:t>
            </a:r>
            <a:r>
              <a:rPr lang="de-DE" dirty="0" err="1"/>
              <a:t>loss</a:t>
            </a:r>
            <a:r>
              <a:rPr lang="de-DE" dirty="0"/>
              <a:t> in </a:t>
            </a:r>
            <a:r>
              <a:rPr lang="de-DE" dirty="0" err="1"/>
              <a:t>accelerator</a:t>
            </a:r>
            <a:r>
              <a:rPr lang="de-DE" dirty="0"/>
              <a:t> &lt;0.05 W.</a:t>
            </a:r>
          </a:p>
        </p:txBody>
      </p:sp>
    </p:spTree>
    <p:extLst>
      <p:ext uri="{BB962C8B-B14F-4D97-AF65-F5344CB8AC3E}">
        <p14:creationId xmlns:p14="http://schemas.microsoft.com/office/powerpoint/2010/main" val="147762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E2309-CECC-4C14-5E8B-76EAEAA4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84" y="-65350"/>
            <a:ext cx="10972800" cy="1143000"/>
          </a:xfrm>
        </p:spPr>
        <p:txBody>
          <a:bodyPr/>
          <a:lstStyle/>
          <a:p>
            <a:r>
              <a:rPr lang="de-DE" dirty="0" err="1"/>
              <a:t>Polarized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– </a:t>
            </a:r>
            <a:r>
              <a:rPr lang="de-DE" dirty="0" err="1"/>
              <a:t>ultra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density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DD135B-5723-85A2-9F80-D9005920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C106E7-8BBF-DF2B-FB10-84DC3834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3E23FE-C7F7-4DDF-E58B-7B20CD6146C8}"/>
              </a:ext>
            </a:extLst>
          </p:cNvPr>
          <p:cNvSpPr txBox="1"/>
          <p:nvPr/>
        </p:nvSpPr>
        <p:spPr>
          <a:xfrm>
            <a:off x="677035" y="843677"/>
            <a:ext cx="10992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Beam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limited, </a:t>
            </a:r>
            <a:r>
              <a:rPr lang="de-DE" dirty="0" err="1"/>
              <a:t>typical</a:t>
            </a:r>
            <a:r>
              <a:rPr lang="de-DE" dirty="0"/>
              <a:t> ~100 Watt. 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1mA -10mA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well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adapted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Hydrogen gas </a:t>
            </a:r>
            <a:r>
              <a:rPr lang="de-DE" dirty="0" err="1">
                <a:sym typeface="Wingdings" panose="05000000000000000000" pitchFamily="2" charset="2"/>
              </a:rPr>
              <a:t>jet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</a:t>
            </a:r>
            <a:r>
              <a:rPr lang="de-DE" dirty="0">
                <a:sym typeface="Wingdings" panose="05000000000000000000" pitchFamily="2" charset="2"/>
              </a:rPr>
              <a:t> 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10</a:t>
            </a:r>
            <a:r>
              <a:rPr lang="de-DE" baseline="30000" dirty="0">
                <a:sym typeface="Wingdings" panose="05000000000000000000" pitchFamily="2" charset="2"/>
              </a:rPr>
              <a:t>18</a:t>
            </a:r>
            <a:r>
              <a:rPr lang="de-DE" dirty="0">
                <a:sym typeface="Wingdings" panose="05000000000000000000" pitchFamily="2" charset="2"/>
              </a:rPr>
              <a:t>-10</a:t>
            </a:r>
            <a:r>
              <a:rPr lang="de-DE" baseline="30000" dirty="0">
                <a:sym typeface="Wingdings" panose="05000000000000000000" pitchFamily="2" charset="2"/>
              </a:rPr>
              <a:t>19</a:t>
            </a:r>
            <a:r>
              <a:rPr lang="de-DE" dirty="0">
                <a:sym typeface="Wingdings" panose="05000000000000000000" pitchFamily="2" charset="2"/>
              </a:rPr>
              <a:t> cm</a:t>
            </a:r>
            <a:r>
              <a:rPr lang="de-DE" baseline="30000" dirty="0">
                <a:sym typeface="Wingdings" panose="05000000000000000000" pitchFamily="2" charset="2"/>
              </a:rPr>
              <a:t>-2</a:t>
            </a:r>
            <a:r>
              <a:rPr lang="de-DE" dirty="0">
                <a:sym typeface="Wingdings" panose="05000000000000000000" pitchFamily="2" charset="2"/>
              </a:rPr>
              <a:t> at MESA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ym typeface="Wingdings" panose="05000000000000000000" pitchFamily="2" charset="2"/>
              </a:rPr>
              <a:t>Polarized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targets</a:t>
            </a:r>
            <a:r>
              <a:rPr lang="de-DE" dirty="0">
                <a:sym typeface="Wingdings" panose="05000000000000000000" pitchFamily="2" charset="2"/>
              </a:rPr>
              <a:t> a la HERMES </a:t>
            </a:r>
            <a:r>
              <a:rPr lang="de-DE" dirty="0" err="1">
                <a:sym typeface="Wingdings" panose="05000000000000000000" pitchFamily="2" charset="2"/>
              </a:rPr>
              <a:t>or</a:t>
            </a:r>
            <a:r>
              <a:rPr lang="de-DE" dirty="0">
                <a:sym typeface="Wingdings" panose="05000000000000000000" pitchFamily="2" charset="2"/>
              </a:rPr>
              <a:t> Hydro-Möller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3-4 </a:t>
            </a:r>
            <a:r>
              <a:rPr lang="de-DE" dirty="0" err="1">
                <a:sym typeface="Wingdings" panose="05000000000000000000" pitchFamily="2" charset="2"/>
              </a:rPr>
              <a:t>orders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magnitude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lower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density</a:t>
            </a:r>
            <a:r>
              <a:rPr lang="de-DE" dirty="0">
                <a:sym typeface="Wingdings" panose="05000000000000000000" pitchFamily="2" charset="2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Higher CW </a:t>
            </a:r>
            <a:r>
              <a:rPr lang="de-DE" dirty="0" err="1">
                <a:sym typeface="Wingdings" panose="05000000000000000000" pitchFamily="2" charset="2"/>
              </a:rPr>
              <a:t>current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compesate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luminosity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redeuction</a:t>
            </a:r>
            <a:r>
              <a:rPr lang="de-DE" dirty="0">
                <a:sym typeface="Wingdings" panose="05000000000000000000" pitchFamily="2" charset="2"/>
              </a:rPr>
              <a:t> )</a:t>
            </a:r>
            <a:r>
              <a:rPr lang="de-DE" dirty="0" err="1">
                <a:sym typeface="Wingdings" panose="05000000000000000000" pitchFamily="2" charset="2"/>
              </a:rPr>
              <a:t>requires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huge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investments</a:t>
            </a:r>
            <a:r>
              <a:rPr lang="de-DE" dirty="0">
                <a:sym typeface="Wingdings" panose="05000000000000000000" pitchFamily="2" charset="2"/>
              </a:rPr>
              <a:t> (e.g.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cryomodules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Can (in </a:t>
            </a:r>
            <a:r>
              <a:rPr lang="de-DE" dirty="0" err="1">
                <a:sym typeface="Wingdings" panose="05000000000000000000" pitchFamily="2" charset="2"/>
              </a:rPr>
              <a:t>principle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circumvented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Fast Cycling Storage   </a:t>
            </a:r>
            <a:r>
              <a:rPr lang="de-DE" dirty="0" err="1">
                <a:sym typeface="Wingdings" panose="05000000000000000000" pitchFamily="2" charset="2"/>
              </a:rPr>
              <a:t>method</a:t>
            </a:r>
            <a:r>
              <a:rPr lang="de-DE" dirty="0">
                <a:sym typeface="Wingdings" panose="05000000000000000000" pitchFamily="2" charset="2"/>
              </a:rPr>
              <a:t> - MESA </a:t>
            </a:r>
            <a:r>
              <a:rPr lang="de-DE" dirty="0" err="1">
                <a:sym typeface="Wingdings" panose="05000000000000000000" pitchFamily="2" charset="2"/>
              </a:rPr>
              <a:t>as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full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energy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injector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storage</a:t>
            </a:r>
            <a:r>
              <a:rPr lang="de-DE" dirty="0">
                <a:sym typeface="Wingdings" panose="05000000000000000000" pitchFamily="2" charset="2"/>
              </a:rPr>
              <a:t> 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latin typeface="TeXGyreTermes-Regular"/>
                <a:sym typeface="Wingdings" panose="05000000000000000000" pitchFamily="2" charset="2"/>
              </a:rPr>
              <a:t>Study </a:t>
            </a:r>
            <a:r>
              <a:rPr lang="de-DE" sz="1800" b="0" i="0" u="none" strike="noStrike" baseline="0" dirty="0" err="1">
                <a:latin typeface="TeXGyreTermes-Regular"/>
                <a:sym typeface="Wingdings" panose="05000000000000000000" pitchFamily="2" charset="2"/>
              </a:rPr>
              <a:t>f</a:t>
            </a:r>
            <a:r>
              <a:rPr lang="de-DE" sz="1800" b="0" i="0" u="none" strike="noStrike" baseline="0" dirty="0" err="1">
                <a:latin typeface="TeXGyreTermes-Regular"/>
              </a:rPr>
              <a:t>unded</a:t>
            </a:r>
            <a:r>
              <a:rPr lang="de-DE" sz="1800" b="0" i="0" u="none" strike="noStrike" baseline="0" dirty="0">
                <a:latin typeface="TeXGyreTermes-Regular"/>
              </a:rPr>
              <a:t> </a:t>
            </a:r>
            <a:r>
              <a:rPr lang="de-DE" sz="1800" b="0" i="0" u="none" strike="noStrike" baseline="0" dirty="0" err="1">
                <a:latin typeface="TeXGyreTermes-Regular"/>
              </a:rPr>
              <a:t>by</a:t>
            </a:r>
            <a:r>
              <a:rPr lang="de-DE" sz="1800" b="0" i="0" u="none" strike="noStrike" baseline="0" dirty="0">
                <a:latin typeface="TeXGyreTermes-Regular"/>
              </a:rPr>
              <a:t> PRISMA </a:t>
            </a:r>
            <a:r>
              <a:rPr lang="de-DE" sz="1800" b="0" i="0" u="none" strike="noStrike" baseline="0" dirty="0" err="1">
                <a:latin typeface="TeXGyreTermes-Regular"/>
              </a:rPr>
              <a:t>research</a:t>
            </a:r>
            <a:r>
              <a:rPr lang="de-DE" sz="1800" b="0" i="0" u="none" strike="noStrike" baseline="0" dirty="0">
                <a:latin typeface="TeXGyreTermes-Regular"/>
              </a:rPr>
              <a:t> </a:t>
            </a:r>
            <a:r>
              <a:rPr lang="de-DE" sz="1800" b="0" i="0" u="none" strike="noStrike" baseline="0" dirty="0" err="1">
                <a:latin typeface="TeXGyreTermes-Regular"/>
              </a:rPr>
              <a:t>funds</a:t>
            </a:r>
            <a:r>
              <a:rPr lang="de-DE" sz="1800" b="0" i="0" u="none" strike="noStrike" baseline="0" dirty="0">
                <a:latin typeface="TeXGyreTermes-Regular"/>
              </a:rPr>
              <a:t>:  </a:t>
            </a:r>
            <a:r>
              <a:rPr lang="de-DE" dirty="0">
                <a:latin typeface="TeXGyreTermes-Regular"/>
              </a:rPr>
              <a:t> </a:t>
            </a:r>
            <a:r>
              <a:rPr lang="de-DE" sz="1800" b="0" i="0" u="none" strike="noStrike" baseline="0" dirty="0">
                <a:latin typeface="TeXGyreTermes-Regular"/>
              </a:rPr>
              <a:t>Christian P. Stoll</a:t>
            </a:r>
            <a:r>
              <a:rPr lang="de-DE" sz="1050" b="0" i="0" u="none" strike="noStrike" baseline="0" dirty="0">
                <a:latin typeface="TeXGyreTermesMath-Regular"/>
              </a:rPr>
              <a:t>∗</a:t>
            </a:r>
            <a:r>
              <a:rPr lang="de-DE" sz="1800" b="0" i="0" u="none" strike="noStrike" baseline="0" dirty="0">
                <a:latin typeface="TeXGyreTermes-Regular"/>
              </a:rPr>
              <a:t>, Ben Ledroit</a:t>
            </a:r>
            <a:r>
              <a:rPr lang="de-DE" sz="1050" b="0" i="0" u="none" strike="noStrike" baseline="0" dirty="0">
                <a:latin typeface="TeXGyreTermes-Regular"/>
              </a:rPr>
              <a:t>1</a:t>
            </a:r>
            <a:r>
              <a:rPr lang="de-DE" sz="1800" b="0" i="0" u="none" strike="noStrike" baseline="0" dirty="0">
                <a:latin typeface="TeXGyreTermes-Regular"/>
              </a:rPr>
              <a:t>, Atoosa Meseck: A </a:t>
            </a:r>
            <a:r>
              <a:rPr lang="de-DE" sz="1800" b="0" i="0" u="none" strike="noStrike" baseline="0" dirty="0" err="1">
                <a:latin typeface="TeXGyreTermes-Regular"/>
              </a:rPr>
              <a:t>storage</a:t>
            </a:r>
            <a:r>
              <a:rPr lang="de-DE" sz="1800" b="0" i="0" u="none" strike="noStrike" baseline="0" dirty="0">
                <a:latin typeface="TeXGyreTermes-Regular"/>
              </a:rPr>
              <a:t> ring </a:t>
            </a:r>
            <a:r>
              <a:rPr lang="de-DE" sz="1800" b="0" i="0" u="none" strike="noStrike" baseline="0" dirty="0" err="1">
                <a:latin typeface="TeXGyreTermes-Regular"/>
              </a:rPr>
              <a:t>for</a:t>
            </a:r>
            <a:r>
              <a:rPr lang="de-DE" sz="1800" b="0" i="0" u="none" strike="noStrike" baseline="0" dirty="0">
                <a:latin typeface="TeXGyreTermes-Regular"/>
              </a:rPr>
              <a:t> Mesa: </a:t>
            </a:r>
            <a:r>
              <a:rPr lang="de-DE" dirty="0"/>
              <a:t>accelconf.web.cern.ch/ipac2021/</a:t>
            </a:r>
            <a:r>
              <a:rPr lang="de-DE" dirty="0" err="1"/>
              <a:t>papers</a:t>
            </a:r>
            <a:r>
              <a:rPr lang="de-DE" dirty="0"/>
              <a:t>/mopab217.pdf</a:t>
            </a:r>
            <a:r>
              <a:rPr lang="de-DE" sz="1800" b="0" i="0" u="none" strike="noStrike" baseline="0" dirty="0">
                <a:latin typeface="TeXGyreTermes-Regular"/>
              </a:rPr>
              <a:t>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95548B3-1B1A-50CE-5FB1-78DD2FA5D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38" b="1661"/>
          <a:stretch/>
        </p:blipFill>
        <p:spPr>
          <a:xfrm>
            <a:off x="3431704" y="3068960"/>
            <a:ext cx="4554847" cy="23367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C0E885D-7469-0409-B3BF-8DDB8AB33383}"/>
              </a:ext>
            </a:extLst>
          </p:cNvPr>
          <p:cNvSpPr txBox="1"/>
          <p:nvPr/>
        </p:nvSpPr>
        <p:spPr>
          <a:xfrm>
            <a:off x="911424" y="5420310"/>
            <a:ext cx="11521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Cross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Hydro-Möller </a:t>
            </a:r>
            <a:r>
              <a:rPr lang="de-DE" dirty="0" err="1"/>
              <a:t>polarized</a:t>
            </a:r>
            <a:r>
              <a:rPr lang="de-DE" dirty="0"/>
              <a:t> gas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MESA/P2 , </a:t>
            </a:r>
            <a:r>
              <a:rPr lang="de-DE" dirty="0" err="1"/>
              <a:t>areal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 10</a:t>
            </a:r>
            <a:r>
              <a:rPr lang="de-DE" baseline="30000" dirty="0"/>
              <a:t>15</a:t>
            </a:r>
            <a:r>
              <a:rPr lang="de-DE" dirty="0"/>
              <a:t>cm</a:t>
            </a:r>
            <a:r>
              <a:rPr lang="de-DE" baseline="30000" dirty="0"/>
              <a:t>2 </a:t>
            </a:r>
            <a:r>
              <a:rPr lang="de-DE" dirty="0"/>
              <a:t>-10</a:t>
            </a:r>
            <a:r>
              <a:rPr lang="de-DE" baseline="30000" dirty="0"/>
              <a:t>16</a:t>
            </a:r>
            <a:r>
              <a:rPr lang="de-DE" dirty="0"/>
              <a:t>cm</a:t>
            </a:r>
            <a:r>
              <a:rPr lang="de-DE" baseline="30000" dirty="0"/>
              <a:t>2</a:t>
            </a:r>
            <a:r>
              <a:rPr lang="de-DE" dirty="0"/>
              <a:t> , </a:t>
            </a:r>
          </a:p>
          <a:p>
            <a:r>
              <a:rPr lang="de-DE" sz="1200" dirty="0"/>
              <a:t>V. </a:t>
            </a:r>
            <a:r>
              <a:rPr lang="de-DE" sz="1200" dirty="0" err="1"/>
              <a:t>Tyukin</a:t>
            </a:r>
            <a:r>
              <a:rPr lang="de-DE" sz="1200" dirty="0"/>
              <a:t> and K. Aulenbacher </a:t>
            </a:r>
            <a:r>
              <a:rPr lang="de-DE" sz="1200" dirty="0" err="1"/>
              <a:t>Polarized</a:t>
            </a:r>
            <a:r>
              <a:rPr lang="de-DE" sz="1200" dirty="0"/>
              <a:t> </a:t>
            </a:r>
            <a:r>
              <a:rPr lang="de-DE" sz="1200" dirty="0" err="1"/>
              <a:t>Atomic</a:t>
            </a:r>
            <a:r>
              <a:rPr lang="de-DE" sz="1200" dirty="0"/>
              <a:t> Hydrogen Target at MESA,</a:t>
            </a:r>
            <a:r>
              <a:rPr lang="en-US" sz="1200" b="0" i="0" u="none" strike="noStrike" baseline="0" dirty="0">
                <a:latin typeface="NimbusRomNo9L-ReguItal"/>
              </a:rPr>
              <a:t> </a:t>
            </a:r>
          </a:p>
          <a:p>
            <a:r>
              <a:rPr lang="en-US" sz="1200" b="0" i="0" u="none" strike="noStrike" baseline="0" dirty="0">
                <a:latin typeface="NimbusRomNo9L-ReguItal"/>
              </a:rPr>
              <a:t>The 18th International Workshop on Polarized Sources, Targets, and Polarimetry, PSTP2019, </a:t>
            </a:r>
            <a:r>
              <a:rPr lang="de-DE" sz="1200" b="0" i="0" u="none" strike="noStrike" baseline="0" dirty="0">
                <a:latin typeface="NimbusRomNo9L-ReguItal"/>
              </a:rPr>
              <a:t>23-27 September, 2019 Knoxville, Tennessee</a:t>
            </a:r>
            <a:r>
              <a:rPr lang="de-DE" sz="1200" b="0" i="0" u="none" strike="noStrike" baseline="0" dirty="0">
                <a:solidFill>
                  <a:srgbClr val="C0C0C0"/>
                </a:solidFill>
                <a:latin typeface="Courier"/>
              </a:rPr>
              <a:t> </a:t>
            </a:r>
            <a:r>
              <a:rPr lang="de-DE" sz="1200" b="0" i="0" u="none" strike="noStrike" baseline="0" dirty="0" err="1"/>
              <a:t>PoS</a:t>
            </a:r>
            <a:r>
              <a:rPr lang="de-DE" sz="1200" b="0" i="0" u="none" strike="noStrike" baseline="0" dirty="0"/>
              <a:t>(PSTP2019)005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8028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2B65CC-C409-47BA-AB6B-462582C1C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" y="1700808"/>
            <a:ext cx="12192000" cy="338592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FE43FA1-7F4D-4ACD-804C-ACA3BE599B1E}"/>
              </a:ext>
            </a:extLst>
          </p:cNvPr>
          <p:cNvSpPr txBox="1"/>
          <p:nvPr/>
        </p:nvSpPr>
        <p:spPr>
          <a:xfrm>
            <a:off x="235974" y="265471"/>
            <a:ext cx="8236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Fast Cycling  Mode  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6295AFD-2E35-45F5-BEE5-D06E5012F1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94" y="2960722"/>
            <a:ext cx="2590089" cy="1957443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9F902315-6773-47DA-9479-AF3CDA14673F}"/>
              </a:ext>
            </a:extLst>
          </p:cNvPr>
          <p:cNvSpPr/>
          <p:nvPr/>
        </p:nvSpPr>
        <p:spPr>
          <a:xfrm>
            <a:off x="11739716" y="1840599"/>
            <a:ext cx="141585" cy="1002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25827AC-3D7A-4BEC-AD68-27BCF1AA89F5}"/>
                  </a:ext>
                </a:extLst>
              </p14:cNvPr>
              <p14:cNvContentPartPr/>
              <p14:nvPr/>
            </p14:nvContentPartPr>
            <p14:xfrm>
              <a:off x="4170767" y="2023509"/>
              <a:ext cx="2025000" cy="6872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25827AC-3D7A-4BEC-AD68-27BCF1AA89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2127" y="2014869"/>
                <a:ext cx="2042640" cy="7048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0BD2440B-1DE9-451D-99A3-3A9EADB6DA6C}"/>
              </a:ext>
            </a:extLst>
          </p:cNvPr>
          <p:cNvSpPr txBox="1"/>
          <p:nvPr/>
        </p:nvSpPr>
        <p:spPr>
          <a:xfrm>
            <a:off x="4727848" y="227687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~30m/100ns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7F845A9-D7A5-46AB-94A3-81FD8BF2A947}"/>
              </a:ext>
            </a:extLst>
          </p:cNvPr>
          <p:cNvCxnSpPr/>
          <p:nvPr/>
        </p:nvCxnSpPr>
        <p:spPr>
          <a:xfrm flipH="1">
            <a:off x="3431704" y="2646204"/>
            <a:ext cx="1512168" cy="782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77E35D3-0052-9ADA-917E-6E0102E8779B}"/>
              </a:ext>
            </a:extLst>
          </p:cNvPr>
          <p:cNvSpPr txBox="1"/>
          <p:nvPr/>
        </p:nvSpPr>
        <p:spPr>
          <a:xfrm>
            <a:off x="881786" y="5336704"/>
            <a:ext cx="9937104" cy="14773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fast </a:t>
            </a:r>
            <a:r>
              <a:rPr lang="de-DE" dirty="0" err="1">
                <a:solidFill>
                  <a:schemeClr val="bg1"/>
                </a:solidFill>
              </a:rPr>
              <a:t>cycling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mode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duty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factor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accelerator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reduced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 ~1/1000 (1kHz </a:t>
            </a:r>
            <a:r>
              <a:rPr lang="de-DE" dirty="0" err="1">
                <a:solidFill>
                  <a:schemeClr val="bg1"/>
                </a:solidFill>
              </a:rPr>
              <a:t>repetiton</a:t>
            </a:r>
            <a:r>
              <a:rPr lang="de-DE" dirty="0">
                <a:solidFill>
                  <a:schemeClr val="bg1"/>
                </a:solidFill>
              </a:rPr>
              <a:t> rate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100ns </a:t>
            </a:r>
            <a:r>
              <a:rPr lang="de-DE" dirty="0" err="1">
                <a:solidFill>
                  <a:schemeClr val="bg1"/>
                </a:solidFill>
              </a:rPr>
              <a:t>long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bunch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trains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8-80pC </a:t>
            </a:r>
            <a:r>
              <a:rPr lang="de-DE" dirty="0" err="1">
                <a:solidFill>
                  <a:schemeClr val="bg1"/>
                </a:solidFill>
              </a:rPr>
              <a:t>bunch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charge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i.e</a:t>
            </a:r>
            <a:r>
              <a:rPr lang="de-DE" dirty="0">
                <a:solidFill>
                  <a:schemeClr val="bg1"/>
                </a:solidFill>
              </a:rPr>
              <a:t> 10-100</a:t>
            </a:r>
            <a:r>
              <a:rPr lang="de-DE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de-DE" dirty="0">
                <a:solidFill>
                  <a:schemeClr val="bg1"/>
                </a:solidFill>
              </a:rPr>
              <a:t>A </a:t>
            </a:r>
            <a:r>
              <a:rPr lang="de-DE" dirty="0" err="1">
                <a:solidFill>
                  <a:schemeClr val="bg1"/>
                </a:solidFill>
              </a:rPr>
              <a:t>average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current</a:t>
            </a:r>
            <a:r>
              <a:rPr lang="de-DE" dirty="0">
                <a:solidFill>
                  <a:schemeClr val="bg1"/>
                </a:solidFill>
              </a:rPr>
              <a:t>).</a:t>
            </a:r>
          </a:p>
          <a:p>
            <a:r>
              <a:rPr lang="de-DE" dirty="0">
                <a:solidFill>
                  <a:schemeClr val="bg1"/>
                </a:solidFill>
              </a:rPr>
              <a:t>The </a:t>
            </a:r>
            <a:r>
              <a:rPr lang="de-DE" dirty="0" err="1">
                <a:solidFill>
                  <a:schemeClr val="bg1"/>
                </a:solidFill>
              </a:rPr>
              <a:t>experiment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operated</a:t>
            </a:r>
            <a:r>
              <a:rPr lang="de-DE" dirty="0">
                <a:solidFill>
                  <a:schemeClr val="bg1"/>
                </a:solidFill>
              </a:rPr>
              <a:t> like an internal </a:t>
            </a:r>
            <a:r>
              <a:rPr lang="de-DE" dirty="0" err="1">
                <a:solidFill>
                  <a:schemeClr val="bg1"/>
                </a:solidFill>
              </a:rPr>
              <a:t>target</a:t>
            </a:r>
            <a:r>
              <a:rPr lang="de-DE" dirty="0">
                <a:solidFill>
                  <a:schemeClr val="bg1"/>
                </a:solidFill>
              </a:rPr>
              <a:t> in a </a:t>
            </a:r>
            <a:r>
              <a:rPr lang="de-DE" dirty="0" err="1">
                <a:solidFill>
                  <a:schemeClr val="bg1"/>
                </a:solidFill>
              </a:rPr>
              <a:t>storage</a:t>
            </a:r>
            <a:r>
              <a:rPr lang="de-DE" dirty="0">
                <a:solidFill>
                  <a:schemeClr val="bg1"/>
                </a:solidFill>
              </a:rPr>
              <a:t> ring and </a:t>
            </a:r>
            <a:r>
              <a:rPr lang="de-DE" dirty="0" err="1">
                <a:solidFill>
                  <a:schemeClr val="bg1"/>
                </a:solidFill>
              </a:rPr>
              <a:t>sees</a:t>
            </a:r>
            <a:r>
              <a:rPr lang="de-DE" dirty="0">
                <a:solidFill>
                  <a:schemeClr val="bg1"/>
                </a:solidFill>
              </a:rPr>
              <a:t> CW </a:t>
            </a:r>
            <a:r>
              <a:rPr lang="de-DE" dirty="0" err="1">
                <a:solidFill>
                  <a:schemeClr val="bg1"/>
                </a:solidFill>
              </a:rPr>
              <a:t>current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10-100mA  </a:t>
            </a:r>
          </a:p>
          <a:p>
            <a:r>
              <a:rPr lang="de-DE" dirty="0">
                <a:solidFill>
                  <a:schemeClr val="bg1"/>
                </a:solidFill>
              </a:rPr>
              <a:t>- at </a:t>
            </a:r>
            <a:r>
              <a:rPr lang="de-DE" dirty="0" err="1">
                <a:solidFill>
                  <a:schemeClr val="bg1"/>
                </a:solidFill>
              </a:rPr>
              <a:t>luminosities</a:t>
            </a:r>
            <a:r>
              <a:rPr lang="de-DE" dirty="0">
                <a:solidFill>
                  <a:schemeClr val="bg1"/>
                </a:solidFill>
              </a:rPr>
              <a:t> ~10</a:t>
            </a:r>
            <a:r>
              <a:rPr lang="de-DE" baseline="30000" dirty="0">
                <a:solidFill>
                  <a:schemeClr val="bg1"/>
                </a:solidFill>
              </a:rPr>
              <a:t>32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losses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ring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 &lt;1Watt </a:t>
            </a:r>
          </a:p>
          <a:p>
            <a:r>
              <a:rPr lang="de-DE" dirty="0">
                <a:solidFill>
                  <a:schemeClr val="bg1"/>
                </a:solidFill>
              </a:rPr>
              <a:t>- after ~1000 </a:t>
            </a:r>
            <a:r>
              <a:rPr lang="de-DE" dirty="0" err="1">
                <a:solidFill>
                  <a:schemeClr val="bg1"/>
                </a:solidFill>
              </a:rPr>
              <a:t>turns</a:t>
            </a:r>
            <a:r>
              <a:rPr lang="de-DE" dirty="0">
                <a:solidFill>
                  <a:schemeClr val="bg1"/>
                </a:solidFill>
              </a:rPr>
              <a:t> 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remaining</a:t>
            </a:r>
            <a:r>
              <a:rPr lang="de-DE" dirty="0">
                <a:solidFill>
                  <a:schemeClr val="bg1"/>
                </a:solidFill>
              </a:rPr>
              <a:t> beam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dumped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beam </a:t>
            </a:r>
            <a:r>
              <a:rPr lang="de-DE" dirty="0" err="1">
                <a:solidFill>
                  <a:schemeClr val="bg1"/>
                </a:solidFill>
              </a:rPr>
              <a:t>dump</a:t>
            </a:r>
            <a:r>
              <a:rPr lang="de-DE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028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623E-16 4.44444E-6 C -0.00039 0.00694 -0.00078 0.01412 -0.00117 0.02106 L -0.31328 0.02106 L -0.33164 0.04444 C -0.3319 0.09143 -0.33229 0.13796 -0.33255 0.18495 L -0.31367 0.20787 L -0.22187 0.20879 L -0.20872 0.18912 L -0.17227 0.1875 L -0.15742 0.17083 L -0.10599 0.16921 L -0.07852 0.20439 L -0.07852 0.34305 L -0.10664 0.38078 L -0.15872 0.38611 L -0.17344 0.40185 L -0.20781 0.40439 L -0.22279 0.4199 L -0.39974 0.42338 L -0.41536 0.40787 L -0.44909 0.40185 L -0.46406 0.38703 L -0.51068 0.38171 L -0.54076 0.35254 L -0.54076 0.20439 L -0.50977 0.16921 L -0.46172 0.17013 L -0.44961 0.18842 L -0.41471 0.19004 L -0.39935 0.20995 L -0.22279 0.20694 L -0.19701 0.19838 L -0.16615 0.19791 L -0.14154 0.18912 L -0.10755 0.19097 L -0.07852 0.22615 C -0.07878 0.27268 -0.07891 0.31921 -0.07904 0.36527 L -0.10703 0.40185 L -0.14284 0.40347 L -0.16667 0.4118 L -0.19766 0.41296 L -0.22279 0.4199 L -0.40182 0.42338 L -0.41875 0.41435 L -0.44909 0.41435 C -0.45417 0.41088 -0.45911 0.40694 -0.46406 0.40347 L -0.51159 0.40439 L -0.59622 0.40347 L -0.6112 0.39398 L -0.70469 0.28009 C -0.70508 0.26504 -0.7056 0.24976 -0.70599 0.23449 C -0.7043 0.2287 -0.7026 0.22268 -0.70078 0.21666 L -0.67526 0.18912 L -0.51107 0.18819 " pathEditMode="relative" rAng="0" ptsTypes="AAAAAAAAAAAAAAAAAAAAAAAAAAAAAAAAAAAAAAAAAAAAAAAAAAAAAA">
                                      <p:cBhvr>
                                        <p:cTn id="9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9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29 0.18727 L -0.49727 0.1882 L -0.48841 0.18172 L -0.47279 0.18357 L -0.44622 0.22061 L -0.44622 0.35579 L -0.47227 0.39283 L -0.49102 0.39653 L -0.50352 0.40394 L -0.59674 0.40301 L -0.61133 0.39468 L -0.70508 0.27801 L -0.7056 0.23542 L -0.70039 0.21598 L -0.67383 0.18912 L -0.51602 0.1882 L -0.49831 0.1882 " pathEditMode="relative" ptsTypes="AAAAAAAAAAAAAAA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4306D-BF8C-123B-3E6F-2ACE7432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C76C22-6D6C-1780-35D9-53E5FD8A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942E-7CFD-4B29-A4D8-6DE9716636D0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53124B-5B7D-D7F7-4AA6-BCFDFFD6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D6CF0F1-00E8-9461-97F9-A1FDC848CF6A}"/>
              </a:ext>
            </a:extLst>
          </p:cNvPr>
          <p:cNvSpPr txBox="1"/>
          <p:nvPr/>
        </p:nvSpPr>
        <p:spPr>
          <a:xfrm>
            <a:off x="767408" y="1916832"/>
            <a:ext cx="1022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at University </a:t>
            </a:r>
            <a:r>
              <a:rPr lang="de-DE"/>
              <a:t>Mainz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Construction and </a:t>
            </a:r>
            <a:r>
              <a:rPr lang="de-DE" dirty="0" err="1"/>
              <a:t>commisioning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2025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Rich </a:t>
            </a:r>
            <a:r>
              <a:rPr lang="de-DE" dirty="0" err="1"/>
              <a:t>portfolio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experimetnal</a:t>
            </a:r>
            <a:r>
              <a:rPr lang="de-DE" dirty="0"/>
              <a:t> </a:t>
            </a:r>
            <a:r>
              <a:rPr lang="de-DE" dirty="0" err="1"/>
              <a:t>stations</a:t>
            </a:r>
            <a:r>
              <a:rPr lang="de-DE" dirty="0"/>
              <a:t>  P2, MAGIX, and </a:t>
            </a:r>
            <a:r>
              <a:rPr lang="de-DE" dirty="0" err="1"/>
              <a:t>DarkMESA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Options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extensions</a:t>
            </a:r>
            <a:r>
              <a:rPr lang="de-DE" dirty="0"/>
              <a:t> after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. 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88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0AB36-3D69-473D-B09C-2AC38C9E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278"/>
            <a:ext cx="10972800" cy="1143000"/>
          </a:xfrm>
        </p:spPr>
        <p:txBody>
          <a:bodyPr/>
          <a:lstStyle/>
          <a:p>
            <a:r>
              <a:rPr lang="de-DE" dirty="0"/>
              <a:t>MESA Status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39184BD-DC32-4FC2-89D9-782C5B14D2A5}"/>
              </a:ext>
            </a:extLst>
          </p:cNvPr>
          <p:cNvGrpSpPr/>
          <p:nvPr/>
        </p:nvGrpSpPr>
        <p:grpSpPr>
          <a:xfrm>
            <a:off x="3215680" y="1350475"/>
            <a:ext cx="9144000" cy="5171606"/>
            <a:chOff x="3155152" y="1018686"/>
            <a:chExt cx="9144000" cy="517160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D7C72A0-81FF-4374-B3E5-93BE72E8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152" y="1018686"/>
              <a:ext cx="9144000" cy="5171606"/>
            </a:xfrm>
            <a:prstGeom prst="rect">
              <a:avLst/>
            </a:prstGeom>
          </p:spPr>
        </p:pic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774F9448-EEB6-4A47-87AC-4ED4463051B1}"/>
                </a:ext>
              </a:extLst>
            </p:cNvPr>
            <p:cNvSpPr/>
            <p:nvPr/>
          </p:nvSpPr>
          <p:spPr>
            <a:xfrm>
              <a:off x="6636577" y="1616075"/>
              <a:ext cx="2597150" cy="1555750"/>
            </a:xfrm>
            <a:custGeom>
              <a:avLst/>
              <a:gdLst>
                <a:gd name="connsiteX0" fmla="*/ 520700 w 2597150"/>
                <a:gd name="connsiteY0" fmla="*/ 1555750 h 1555750"/>
                <a:gd name="connsiteX1" fmla="*/ 977900 w 2597150"/>
                <a:gd name="connsiteY1" fmla="*/ 1285875 h 1555750"/>
                <a:gd name="connsiteX2" fmla="*/ 987425 w 2597150"/>
                <a:gd name="connsiteY2" fmla="*/ 1123950 h 1555750"/>
                <a:gd name="connsiteX3" fmla="*/ 2479675 w 2597150"/>
                <a:gd name="connsiteY3" fmla="*/ 273050 h 1555750"/>
                <a:gd name="connsiteX4" fmla="*/ 2597150 w 2597150"/>
                <a:gd name="connsiteY4" fmla="*/ 203200 h 1555750"/>
                <a:gd name="connsiteX5" fmla="*/ 2247900 w 2597150"/>
                <a:gd name="connsiteY5" fmla="*/ 0 h 1555750"/>
                <a:gd name="connsiteX6" fmla="*/ 0 w 2597150"/>
                <a:gd name="connsiteY6" fmla="*/ 1247775 h 1555750"/>
                <a:gd name="connsiteX7" fmla="*/ 520700 w 2597150"/>
                <a:gd name="connsiteY7" fmla="*/ 1555750 h 155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7150" h="1555750">
                  <a:moveTo>
                    <a:pt x="520700" y="1555750"/>
                  </a:moveTo>
                  <a:lnTo>
                    <a:pt x="977900" y="1285875"/>
                  </a:lnTo>
                  <a:lnTo>
                    <a:pt x="987425" y="1123950"/>
                  </a:lnTo>
                  <a:lnTo>
                    <a:pt x="2479675" y="273050"/>
                  </a:lnTo>
                  <a:lnTo>
                    <a:pt x="2597150" y="203200"/>
                  </a:lnTo>
                  <a:lnTo>
                    <a:pt x="2247900" y="0"/>
                  </a:lnTo>
                  <a:lnTo>
                    <a:pt x="0" y="1247775"/>
                  </a:lnTo>
                  <a:lnTo>
                    <a:pt x="520700" y="1555750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621B4A53-DD5E-4FAE-840B-99D53DCF0ACD}"/>
                </a:ext>
              </a:extLst>
            </p:cNvPr>
            <p:cNvSpPr/>
            <p:nvPr/>
          </p:nvSpPr>
          <p:spPr>
            <a:xfrm>
              <a:off x="8019290" y="2888456"/>
              <a:ext cx="676275" cy="450057"/>
            </a:xfrm>
            <a:custGeom>
              <a:avLst/>
              <a:gdLst>
                <a:gd name="connsiteX0" fmla="*/ 247650 w 676275"/>
                <a:gd name="connsiteY0" fmla="*/ 450057 h 450057"/>
                <a:gd name="connsiteX1" fmla="*/ 676275 w 676275"/>
                <a:gd name="connsiteY1" fmla="*/ 188119 h 450057"/>
                <a:gd name="connsiteX2" fmla="*/ 392906 w 676275"/>
                <a:gd name="connsiteY2" fmla="*/ 0 h 450057"/>
                <a:gd name="connsiteX3" fmla="*/ 26193 w 676275"/>
                <a:gd name="connsiteY3" fmla="*/ 219075 h 450057"/>
                <a:gd name="connsiteX4" fmla="*/ 0 w 676275"/>
                <a:gd name="connsiteY4" fmla="*/ 230982 h 450057"/>
                <a:gd name="connsiteX5" fmla="*/ 247650 w 676275"/>
                <a:gd name="connsiteY5" fmla="*/ 450057 h 45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450057">
                  <a:moveTo>
                    <a:pt x="247650" y="450057"/>
                  </a:moveTo>
                  <a:lnTo>
                    <a:pt x="676275" y="188119"/>
                  </a:lnTo>
                  <a:lnTo>
                    <a:pt x="392906" y="0"/>
                  </a:lnTo>
                  <a:lnTo>
                    <a:pt x="26193" y="219075"/>
                  </a:lnTo>
                  <a:lnTo>
                    <a:pt x="0" y="230982"/>
                  </a:lnTo>
                  <a:lnTo>
                    <a:pt x="247650" y="450057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175A72C2-B8C0-4560-A289-66F1CABA9FEB}"/>
                </a:ext>
              </a:extLst>
            </p:cNvPr>
            <p:cNvSpPr/>
            <p:nvPr/>
          </p:nvSpPr>
          <p:spPr>
            <a:xfrm rot="174572">
              <a:off x="9075572" y="3429000"/>
              <a:ext cx="720080" cy="504056"/>
            </a:xfrm>
            <a:custGeom>
              <a:avLst/>
              <a:gdLst>
                <a:gd name="connsiteX0" fmla="*/ 247650 w 676275"/>
                <a:gd name="connsiteY0" fmla="*/ 450057 h 450057"/>
                <a:gd name="connsiteX1" fmla="*/ 676275 w 676275"/>
                <a:gd name="connsiteY1" fmla="*/ 188119 h 450057"/>
                <a:gd name="connsiteX2" fmla="*/ 392906 w 676275"/>
                <a:gd name="connsiteY2" fmla="*/ 0 h 450057"/>
                <a:gd name="connsiteX3" fmla="*/ 26193 w 676275"/>
                <a:gd name="connsiteY3" fmla="*/ 219075 h 450057"/>
                <a:gd name="connsiteX4" fmla="*/ 0 w 676275"/>
                <a:gd name="connsiteY4" fmla="*/ 230982 h 450057"/>
                <a:gd name="connsiteX5" fmla="*/ 247650 w 676275"/>
                <a:gd name="connsiteY5" fmla="*/ 450057 h 45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450057">
                  <a:moveTo>
                    <a:pt x="247650" y="450057"/>
                  </a:moveTo>
                  <a:lnTo>
                    <a:pt x="676275" y="188119"/>
                  </a:lnTo>
                  <a:lnTo>
                    <a:pt x="392906" y="0"/>
                  </a:lnTo>
                  <a:lnTo>
                    <a:pt x="26193" y="219075"/>
                  </a:lnTo>
                  <a:lnTo>
                    <a:pt x="0" y="230982"/>
                  </a:lnTo>
                  <a:lnTo>
                    <a:pt x="247650" y="450057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7696F09-4F07-4525-A37F-1BE86E5046DF}"/>
              </a:ext>
            </a:extLst>
          </p:cNvPr>
          <p:cNvSpPr txBox="1"/>
          <p:nvPr/>
        </p:nvSpPr>
        <p:spPr>
          <a:xfrm>
            <a:off x="524827" y="132879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5 MeV </a:t>
            </a:r>
            <a:r>
              <a:rPr lang="de-DE" dirty="0" err="1"/>
              <a:t>Injector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build</a:t>
            </a:r>
            <a:r>
              <a:rPr lang="de-DE" dirty="0"/>
              <a:t> (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Cryomodules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 and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specs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Completion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building</a:t>
            </a:r>
            <a:r>
              <a:rPr lang="de-DE" dirty="0"/>
              <a:t> end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Experiments </a:t>
            </a:r>
            <a:r>
              <a:rPr lang="de-DE" dirty="0" err="1"/>
              <a:t>begin</a:t>
            </a:r>
            <a:r>
              <a:rPr lang="de-DE" dirty="0"/>
              <a:t> in 2025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5B61570-F11A-434F-A458-1BB27F7487D3}"/>
              </a:ext>
            </a:extLst>
          </p:cNvPr>
          <p:cNvCxnSpPr>
            <a:cxnSpLocks/>
          </p:cNvCxnSpPr>
          <p:nvPr/>
        </p:nvCxnSpPr>
        <p:spPr>
          <a:xfrm flipH="1" flipV="1">
            <a:off x="10200456" y="3767784"/>
            <a:ext cx="720080" cy="1389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3F008CB-0624-4FDA-B84F-D3804E099EC3}"/>
              </a:ext>
            </a:extLst>
          </p:cNvPr>
          <p:cNvSpPr txBox="1"/>
          <p:nvPr/>
        </p:nvSpPr>
        <p:spPr>
          <a:xfrm>
            <a:off x="10545581" y="501915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building</a:t>
            </a:r>
            <a:r>
              <a:rPr lang="de-DE" dirty="0"/>
              <a:t> 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17D5D18-D0FE-46ED-91E3-DD9DD9571E3D}"/>
              </a:ext>
            </a:extLst>
          </p:cNvPr>
          <p:cNvCxnSpPr/>
          <p:nvPr/>
        </p:nvCxnSpPr>
        <p:spPr>
          <a:xfrm>
            <a:off x="6456040" y="1572030"/>
            <a:ext cx="1800200" cy="848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E272464-0104-4E24-ACF0-F30D60C8BC85}"/>
              </a:ext>
            </a:extLst>
          </p:cNvPr>
          <p:cNvCxnSpPr>
            <a:cxnSpLocks/>
          </p:cNvCxnSpPr>
          <p:nvPr/>
        </p:nvCxnSpPr>
        <p:spPr>
          <a:xfrm>
            <a:off x="4511824" y="1844824"/>
            <a:ext cx="3672408" cy="1584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0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0AB36-3D69-473D-B09C-2AC38C9E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278"/>
            <a:ext cx="10972800" cy="1143000"/>
          </a:xfrm>
        </p:spPr>
        <p:txBody>
          <a:bodyPr/>
          <a:lstStyle/>
          <a:p>
            <a:r>
              <a:rPr lang="de-DE" dirty="0"/>
              <a:t>MESA Operational </a:t>
            </a:r>
            <a:r>
              <a:rPr lang="de-DE" dirty="0" err="1"/>
              <a:t>modes</a:t>
            </a:r>
            <a:r>
              <a:rPr lang="de-DE" dirty="0"/>
              <a:t> 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39184BD-DC32-4FC2-89D9-782C5B14D2A5}"/>
              </a:ext>
            </a:extLst>
          </p:cNvPr>
          <p:cNvGrpSpPr/>
          <p:nvPr/>
        </p:nvGrpSpPr>
        <p:grpSpPr>
          <a:xfrm>
            <a:off x="4655840" y="1340768"/>
            <a:ext cx="9144000" cy="5171606"/>
            <a:chOff x="3155152" y="1018686"/>
            <a:chExt cx="9144000" cy="517160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D7C72A0-81FF-4374-B3E5-93BE72E8E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152" y="1018686"/>
              <a:ext cx="9144000" cy="5171606"/>
            </a:xfrm>
            <a:prstGeom prst="rect">
              <a:avLst/>
            </a:prstGeom>
          </p:spPr>
        </p:pic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774F9448-EEB6-4A47-87AC-4ED4463051B1}"/>
                </a:ext>
              </a:extLst>
            </p:cNvPr>
            <p:cNvSpPr/>
            <p:nvPr/>
          </p:nvSpPr>
          <p:spPr>
            <a:xfrm>
              <a:off x="6636577" y="1616075"/>
              <a:ext cx="2597150" cy="1555750"/>
            </a:xfrm>
            <a:custGeom>
              <a:avLst/>
              <a:gdLst>
                <a:gd name="connsiteX0" fmla="*/ 520700 w 2597150"/>
                <a:gd name="connsiteY0" fmla="*/ 1555750 h 1555750"/>
                <a:gd name="connsiteX1" fmla="*/ 977900 w 2597150"/>
                <a:gd name="connsiteY1" fmla="*/ 1285875 h 1555750"/>
                <a:gd name="connsiteX2" fmla="*/ 987425 w 2597150"/>
                <a:gd name="connsiteY2" fmla="*/ 1123950 h 1555750"/>
                <a:gd name="connsiteX3" fmla="*/ 2479675 w 2597150"/>
                <a:gd name="connsiteY3" fmla="*/ 273050 h 1555750"/>
                <a:gd name="connsiteX4" fmla="*/ 2597150 w 2597150"/>
                <a:gd name="connsiteY4" fmla="*/ 203200 h 1555750"/>
                <a:gd name="connsiteX5" fmla="*/ 2247900 w 2597150"/>
                <a:gd name="connsiteY5" fmla="*/ 0 h 1555750"/>
                <a:gd name="connsiteX6" fmla="*/ 0 w 2597150"/>
                <a:gd name="connsiteY6" fmla="*/ 1247775 h 1555750"/>
                <a:gd name="connsiteX7" fmla="*/ 520700 w 2597150"/>
                <a:gd name="connsiteY7" fmla="*/ 1555750 h 155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7150" h="1555750">
                  <a:moveTo>
                    <a:pt x="520700" y="1555750"/>
                  </a:moveTo>
                  <a:lnTo>
                    <a:pt x="977900" y="1285875"/>
                  </a:lnTo>
                  <a:lnTo>
                    <a:pt x="987425" y="1123950"/>
                  </a:lnTo>
                  <a:lnTo>
                    <a:pt x="2479675" y="273050"/>
                  </a:lnTo>
                  <a:lnTo>
                    <a:pt x="2597150" y="203200"/>
                  </a:lnTo>
                  <a:lnTo>
                    <a:pt x="2247900" y="0"/>
                  </a:lnTo>
                  <a:lnTo>
                    <a:pt x="0" y="1247775"/>
                  </a:lnTo>
                  <a:lnTo>
                    <a:pt x="520700" y="1555750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621B4A53-DD5E-4FAE-840B-99D53DCF0ACD}"/>
                </a:ext>
              </a:extLst>
            </p:cNvPr>
            <p:cNvSpPr/>
            <p:nvPr/>
          </p:nvSpPr>
          <p:spPr>
            <a:xfrm>
              <a:off x="8019290" y="2888456"/>
              <a:ext cx="676275" cy="450057"/>
            </a:xfrm>
            <a:custGeom>
              <a:avLst/>
              <a:gdLst>
                <a:gd name="connsiteX0" fmla="*/ 247650 w 676275"/>
                <a:gd name="connsiteY0" fmla="*/ 450057 h 450057"/>
                <a:gd name="connsiteX1" fmla="*/ 676275 w 676275"/>
                <a:gd name="connsiteY1" fmla="*/ 188119 h 450057"/>
                <a:gd name="connsiteX2" fmla="*/ 392906 w 676275"/>
                <a:gd name="connsiteY2" fmla="*/ 0 h 450057"/>
                <a:gd name="connsiteX3" fmla="*/ 26193 w 676275"/>
                <a:gd name="connsiteY3" fmla="*/ 219075 h 450057"/>
                <a:gd name="connsiteX4" fmla="*/ 0 w 676275"/>
                <a:gd name="connsiteY4" fmla="*/ 230982 h 450057"/>
                <a:gd name="connsiteX5" fmla="*/ 247650 w 676275"/>
                <a:gd name="connsiteY5" fmla="*/ 450057 h 45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450057">
                  <a:moveTo>
                    <a:pt x="247650" y="450057"/>
                  </a:moveTo>
                  <a:lnTo>
                    <a:pt x="676275" y="188119"/>
                  </a:lnTo>
                  <a:lnTo>
                    <a:pt x="392906" y="0"/>
                  </a:lnTo>
                  <a:lnTo>
                    <a:pt x="26193" y="219075"/>
                  </a:lnTo>
                  <a:lnTo>
                    <a:pt x="0" y="230982"/>
                  </a:lnTo>
                  <a:lnTo>
                    <a:pt x="247650" y="450057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16">
              <a:extLst>
                <a:ext uri="{FF2B5EF4-FFF2-40B4-BE49-F238E27FC236}">
                  <a16:creationId xmlns:a16="http://schemas.microsoft.com/office/drawing/2014/main" id="{175A72C2-B8C0-4560-A289-66F1CABA9FEB}"/>
                </a:ext>
              </a:extLst>
            </p:cNvPr>
            <p:cNvSpPr/>
            <p:nvPr/>
          </p:nvSpPr>
          <p:spPr>
            <a:xfrm rot="174572">
              <a:off x="9075572" y="3429000"/>
              <a:ext cx="720080" cy="504056"/>
            </a:xfrm>
            <a:custGeom>
              <a:avLst/>
              <a:gdLst>
                <a:gd name="connsiteX0" fmla="*/ 247650 w 676275"/>
                <a:gd name="connsiteY0" fmla="*/ 450057 h 450057"/>
                <a:gd name="connsiteX1" fmla="*/ 676275 w 676275"/>
                <a:gd name="connsiteY1" fmla="*/ 188119 h 450057"/>
                <a:gd name="connsiteX2" fmla="*/ 392906 w 676275"/>
                <a:gd name="connsiteY2" fmla="*/ 0 h 450057"/>
                <a:gd name="connsiteX3" fmla="*/ 26193 w 676275"/>
                <a:gd name="connsiteY3" fmla="*/ 219075 h 450057"/>
                <a:gd name="connsiteX4" fmla="*/ 0 w 676275"/>
                <a:gd name="connsiteY4" fmla="*/ 230982 h 450057"/>
                <a:gd name="connsiteX5" fmla="*/ 247650 w 676275"/>
                <a:gd name="connsiteY5" fmla="*/ 450057 h 45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450057">
                  <a:moveTo>
                    <a:pt x="247650" y="450057"/>
                  </a:moveTo>
                  <a:lnTo>
                    <a:pt x="676275" y="188119"/>
                  </a:lnTo>
                  <a:lnTo>
                    <a:pt x="392906" y="0"/>
                  </a:lnTo>
                  <a:lnTo>
                    <a:pt x="26193" y="219075"/>
                  </a:lnTo>
                  <a:lnTo>
                    <a:pt x="0" y="230982"/>
                  </a:lnTo>
                  <a:lnTo>
                    <a:pt x="247650" y="450057"/>
                  </a:lnTo>
                  <a:close/>
                </a:path>
              </a:pathLst>
            </a:cu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8" name="Tabelle 18">
            <a:extLst>
              <a:ext uri="{FF2B5EF4-FFF2-40B4-BE49-F238E27FC236}">
                <a16:creationId xmlns:a16="http://schemas.microsoft.com/office/drawing/2014/main" id="{3E32D275-146F-451B-9B85-98594A196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383129"/>
              </p:ext>
            </p:extLst>
          </p:nvPr>
        </p:nvGraphicFramePr>
        <p:xfrm>
          <a:off x="192093" y="944629"/>
          <a:ext cx="7776113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419">
                  <a:extLst>
                    <a:ext uri="{9D8B030D-6E8A-4147-A177-3AD203B41FA5}">
                      <a16:colId xmlns:a16="http://schemas.microsoft.com/office/drawing/2014/main" val="399176735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693738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73258513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903094209"/>
                    </a:ext>
                  </a:extLst>
                </a:gridCol>
                <a:gridCol w="1440158">
                  <a:extLst>
                    <a:ext uri="{9D8B030D-6E8A-4147-A177-3AD203B41FA5}">
                      <a16:colId xmlns:a16="http://schemas.microsoft.com/office/drawing/2014/main" val="3181386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Op</a:t>
                      </a:r>
                      <a:r>
                        <a:rPr lang="de-DE" sz="1600" dirty="0"/>
                        <a:t>-mode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Current</a:t>
                      </a:r>
                      <a:r>
                        <a:rPr lang="de-DE" sz="1600" dirty="0"/>
                        <a:t>/</a:t>
                      </a:r>
                    </a:p>
                    <a:p>
                      <a:r>
                        <a:rPr lang="de-DE" sz="160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Experiment</a:t>
                      </a:r>
                    </a:p>
                    <a:p>
                      <a:r>
                        <a:rPr lang="de-DE" sz="1600" dirty="0"/>
                        <a:t>Beam  </a:t>
                      </a:r>
                      <a:r>
                        <a:rPr lang="de-DE" sz="1600" dirty="0" err="1"/>
                        <a:t>polarisation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Beam </a:t>
                      </a:r>
                      <a:r>
                        <a:rPr lang="de-DE" sz="1600" dirty="0" err="1"/>
                        <a:t>power@target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2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Ext. Beam</a:t>
                      </a:r>
                    </a:p>
                    <a:p>
                      <a:r>
                        <a:rPr lang="de-DE" dirty="0"/>
                        <a:t>(EB)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Solid/</a:t>
                      </a:r>
                    </a:p>
                    <a:p>
                      <a:r>
                        <a:rPr lang="de-DE" dirty="0"/>
                        <a:t>Liquid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0-1mA/</a:t>
                      </a:r>
                    </a:p>
                    <a:p>
                      <a:r>
                        <a:rPr lang="de-DE" dirty="0"/>
                        <a:t>55-105 MeV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P2, </a:t>
                      </a:r>
                      <a:r>
                        <a:rPr lang="de-DE" dirty="0" err="1"/>
                        <a:t>unpol</a:t>
                      </a:r>
                      <a:r>
                        <a:rPr lang="de-DE" dirty="0"/>
                        <a:t>   (2025)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0-25kW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Energy </a:t>
                      </a:r>
                      <a:r>
                        <a:rPr lang="de-DE" dirty="0" err="1"/>
                        <a:t>recovery</a:t>
                      </a:r>
                      <a:r>
                        <a:rPr lang="de-DE" dirty="0"/>
                        <a:t>(ERL)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Gas-jet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1-10mA/</a:t>
                      </a:r>
                    </a:p>
                    <a:p>
                      <a:r>
                        <a:rPr lang="de-DE" dirty="0"/>
                        <a:t>55-105MeV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MAGIX (2026)</a:t>
                      </a:r>
                    </a:p>
                    <a:p>
                      <a:r>
                        <a:rPr lang="de-DE" dirty="0" err="1"/>
                        <a:t>Unpol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0.1-1MW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1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Fast </a:t>
                      </a:r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cycling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 Storage(FCS)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Pol. Gas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Laser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10-100mA/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105-200MeV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MAGIX+(?)</a:t>
                      </a:r>
                    </a:p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Pol.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1-10MW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056732"/>
                  </a:ext>
                </a:extLst>
              </a:tr>
            </a:tbl>
          </a:graphicData>
        </a:graphic>
      </p:graphicFrame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184E18B-BA09-4EE7-82CD-C8020840D838}"/>
              </a:ext>
            </a:extLst>
          </p:cNvPr>
          <p:cNvCxnSpPr>
            <a:cxnSpLocks/>
          </p:cNvCxnSpPr>
          <p:nvPr/>
        </p:nvCxnSpPr>
        <p:spPr>
          <a:xfrm flipV="1">
            <a:off x="5159896" y="3354126"/>
            <a:ext cx="0" cy="6129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111D697C-7D38-45EA-BD0B-A655073E8C52}"/>
              </a:ext>
            </a:extLst>
          </p:cNvPr>
          <p:cNvSpPr txBox="1"/>
          <p:nvPr/>
        </p:nvSpPr>
        <p:spPr>
          <a:xfrm>
            <a:off x="4169969" y="39164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New </a:t>
            </a:r>
            <a:r>
              <a:rPr lang="de-DE" dirty="0" err="1"/>
              <a:t>project</a:t>
            </a:r>
            <a:r>
              <a:rPr lang="de-DE" dirty="0"/>
              <a:t>,</a:t>
            </a:r>
          </a:p>
          <a:p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discussion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04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B1578-B040-4A7A-B327-D32B72AB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de-DE" dirty="0"/>
              <a:t>MESA-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5B6C5-96BA-49A3-B0CC-3E076323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556792"/>
            <a:ext cx="6644992" cy="5000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7D0A29-3DC8-4328-B817-5A61DDB79E40}"/>
              </a:ext>
            </a:extLst>
          </p:cNvPr>
          <p:cNvSpPr txBox="1"/>
          <p:nvPr/>
        </p:nvSpPr>
        <p:spPr>
          <a:xfrm>
            <a:off x="7824192" y="1484784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P2 </a:t>
            </a:r>
            <a:r>
              <a:rPr lang="de-DE" dirty="0" err="1"/>
              <a:t>experiment</a:t>
            </a:r>
            <a:r>
              <a:rPr lang="de-DE" dirty="0"/>
              <a:t>:</a:t>
            </a:r>
          </a:p>
          <a:p>
            <a:r>
              <a:rPr lang="de-DE" dirty="0"/>
              <a:t>      High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0.15mA  </a:t>
            </a:r>
          </a:p>
          <a:p>
            <a:r>
              <a:rPr lang="de-DE" dirty="0"/>
              <a:t>      External beam  </a:t>
            </a:r>
            <a:r>
              <a:rPr lang="de-DE" dirty="0" err="1"/>
              <a:t>mode</a:t>
            </a:r>
            <a:r>
              <a:rPr lang="de-DE" dirty="0"/>
              <a:t> (EB) </a:t>
            </a:r>
          </a:p>
          <a:p>
            <a:r>
              <a:rPr lang="de-DE" dirty="0"/>
              <a:t>      </a:t>
            </a:r>
            <a:r>
              <a:rPr lang="de-DE" dirty="0" err="1"/>
              <a:t>Luminosity</a:t>
            </a:r>
            <a:r>
              <a:rPr lang="de-DE" dirty="0"/>
              <a:t> &gt;10</a:t>
            </a:r>
            <a:r>
              <a:rPr lang="de-DE" baseline="30000" dirty="0"/>
              <a:t>39 </a:t>
            </a:r>
            <a:r>
              <a:rPr lang="de-DE" dirty="0"/>
              <a:t>cm</a:t>
            </a:r>
            <a:r>
              <a:rPr lang="de-DE" baseline="30000" dirty="0"/>
              <a:t>-2</a:t>
            </a:r>
            <a:r>
              <a:rPr lang="de-DE" dirty="0"/>
              <a:t>s</a:t>
            </a:r>
            <a:r>
              <a:rPr lang="de-DE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MAGIX </a:t>
            </a:r>
            <a:r>
              <a:rPr lang="de-DE" dirty="0" err="1"/>
              <a:t>experiment</a:t>
            </a:r>
            <a:r>
              <a:rPr lang="de-DE" dirty="0"/>
              <a:t>: </a:t>
            </a:r>
          </a:p>
          <a:p>
            <a:r>
              <a:rPr lang="de-DE" dirty="0"/>
              <a:t>     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, 1mA </a:t>
            </a:r>
          </a:p>
          <a:p>
            <a:r>
              <a:rPr lang="de-DE" dirty="0"/>
              <a:t>       Energy </a:t>
            </a:r>
            <a:r>
              <a:rPr lang="de-DE" dirty="0" err="1"/>
              <a:t>recovery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(ERL)</a:t>
            </a:r>
          </a:p>
          <a:p>
            <a:r>
              <a:rPr lang="de-DE" dirty="0"/>
              <a:t>       </a:t>
            </a:r>
            <a:r>
              <a:rPr lang="de-DE" dirty="0" err="1"/>
              <a:t>Luminosity</a:t>
            </a:r>
            <a:r>
              <a:rPr lang="de-DE" dirty="0"/>
              <a:t> &gt;10</a:t>
            </a:r>
            <a:r>
              <a:rPr lang="de-DE" baseline="30000" dirty="0"/>
              <a:t>35 </a:t>
            </a:r>
            <a:r>
              <a:rPr lang="de-DE" dirty="0"/>
              <a:t>cm</a:t>
            </a:r>
            <a:r>
              <a:rPr lang="de-DE" baseline="30000" dirty="0"/>
              <a:t>-2</a:t>
            </a:r>
            <a:r>
              <a:rPr lang="de-DE" dirty="0"/>
              <a:t>s</a:t>
            </a:r>
            <a:r>
              <a:rPr lang="de-DE" baseline="30000" dirty="0"/>
              <a:t>-1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:</a:t>
            </a:r>
          </a:p>
          <a:p>
            <a:r>
              <a:rPr lang="de-DE" dirty="0"/>
              <a:t>      </a:t>
            </a:r>
            <a:r>
              <a:rPr lang="de-DE" dirty="0" err="1"/>
              <a:t>ultra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density</a:t>
            </a:r>
            <a:r>
              <a:rPr lang="de-DE" dirty="0"/>
              <a:t> </a:t>
            </a:r>
            <a:r>
              <a:rPr lang="de-DE" dirty="0" err="1"/>
              <a:t>polarized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</a:p>
          <a:p>
            <a:r>
              <a:rPr lang="de-DE" dirty="0"/>
              <a:t>      &gt;10 mA </a:t>
            </a:r>
          </a:p>
          <a:p>
            <a:r>
              <a:rPr lang="de-DE" dirty="0"/>
              <a:t>      Fast Cycling Storage Mode (FCS)  </a:t>
            </a:r>
          </a:p>
          <a:p>
            <a:r>
              <a:rPr lang="de-DE" dirty="0"/>
              <a:t>      </a:t>
            </a:r>
            <a:r>
              <a:rPr lang="de-DE" dirty="0" err="1"/>
              <a:t>Luminosity</a:t>
            </a:r>
            <a:r>
              <a:rPr lang="de-DE" dirty="0"/>
              <a:t> &gt;10</a:t>
            </a:r>
            <a:r>
              <a:rPr lang="de-DE" baseline="30000" dirty="0"/>
              <a:t>32 </a:t>
            </a:r>
            <a:r>
              <a:rPr lang="de-DE" dirty="0"/>
              <a:t>cm</a:t>
            </a:r>
            <a:r>
              <a:rPr lang="de-DE" baseline="30000" dirty="0"/>
              <a:t>-2</a:t>
            </a:r>
            <a:r>
              <a:rPr lang="de-DE" dirty="0"/>
              <a:t>s</a:t>
            </a:r>
            <a:r>
              <a:rPr lang="de-DE" baseline="30000" dirty="0"/>
              <a:t>-1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77E8BC-E03B-EF0E-F3AC-CFB9561EF10A}"/>
              </a:ext>
            </a:extLst>
          </p:cNvPr>
          <p:cNvSpPr txBox="1"/>
          <p:nvPr/>
        </p:nvSpPr>
        <p:spPr>
          <a:xfrm>
            <a:off x="7680176" y="6434093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72268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A0E68-1338-9A6B-A8F0-CB3F1C0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EB-Experiment P2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94D093-9B4E-7E86-46A5-4885A83D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287" y="1704123"/>
            <a:ext cx="6322259" cy="34497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296A2F-2783-F8D0-2096-80A9497E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704123"/>
            <a:ext cx="5233154" cy="32403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371D389-2528-C432-8DE3-B9DFAF8D6FE9}"/>
              </a:ext>
            </a:extLst>
          </p:cNvPr>
          <p:cNvSpPr txBox="1"/>
          <p:nvPr/>
        </p:nvSpPr>
        <p:spPr>
          <a:xfrm>
            <a:off x="6240016" y="129336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D. Becker et al.  Eur. Phys. J. A </a:t>
            </a:r>
            <a:r>
              <a:rPr lang="en-US" sz="1000" b="1" dirty="0">
                <a:solidFill>
                  <a:schemeClr val="tx1"/>
                </a:solidFill>
              </a:rPr>
              <a:t>54</a:t>
            </a:r>
            <a:r>
              <a:rPr lang="en-US" sz="1000" dirty="0">
                <a:solidFill>
                  <a:schemeClr val="tx1"/>
                </a:solidFill>
              </a:rPr>
              <a:t> (2018) 11, 208                 </a:t>
            </a:r>
          </a:p>
          <a:p>
            <a:r>
              <a:rPr lang="en-US" sz="1000" dirty="0">
                <a:solidFill>
                  <a:schemeClr val="tx1"/>
                </a:solidFill>
              </a:rPr>
              <a:t>DOI: 10.1140/</a:t>
            </a:r>
            <a:r>
              <a:rPr lang="en-US" sz="1000" dirty="0" err="1">
                <a:solidFill>
                  <a:schemeClr val="tx1"/>
                </a:solidFill>
              </a:rPr>
              <a:t>epja</a:t>
            </a:r>
            <a:r>
              <a:rPr lang="en-US" sz="1000" dirty="0">
                <a:solidFill>
                  <a:schemeClr val="tx1"/>
                </a:solidFill>
              </a:rPr>
              <a:t>/i2018-12611-6 &amp;166,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E541FA3-026C-7A15-0A60-41DCBA824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5272256"/>
            <a:ext cx="3929974" cy="54474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526422A-3798-87F9-9773-9FC6A7AAC3F6}"/>
              </a:ext>
            </a:extLst>
          </p:cNvPr>
          <p:cNvSpPr txBox="1"/>
          <p:nvPr/>
        </p:nvSpPr>
        <p:spPr>
          <a:xfrm>
            <a:off x="6023992" y="6002537"/>
            <a:ext cx="6108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proton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1.4% </a:t>
            </a:r>
          </a:p>
          <a:p>
            <a:r>
              <a:rPr lang="de-DE" dirty="0" err="1"/>
              <a:t>yields</a:t>
            </a:r>
            <a:r>
              <a:rPr lang="de-DE" dirty="0"/>
              <a:t> an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>
                <a:latin typeface="Symbol" panose="05050102010706020507" pitchFamily="18" charset="2"/>
              </a:rPr>
              <a:t>D</a:t>
            </a:r>
            <a:r>
              <a:rPr lang="de-DE" dirty="0"/>
              <a:t>sin</a:t>
            </a:r>
            <a:r>
              <a:rPr lang="de-DE" baseline="30000" dirty="0"/>
              <a:t>2</a:t>
            </a:r>
            <a:r>
              <a:rPr lang="de-DE" dirty="0"/>
              <a:t>(</a:t>
            </a:r>
            <a:r>
              <a:rPr lang="de-DE" dirty="0" err="1">
                <a:latin typeface="Symbol" panose="05050102010706020507" pitchFamily="18" charset="2"/>
              </a:rPr>
              <a:t>q</a:t>
            </a:r>
            <a:r>
              <a:rPr lang="de-DE" baseline="-25000" dirty="0" err="1"/>
              <a:t>W</a:t>
            </a:r>
            <a:r>
              <a:rPr lang="de-DE" dirty="0"/>
              <a:t>)/sin</a:t>
            </a:r>
            <a:r>
              <a:rPr lang="de-DE" baseline="30000" dirty="0"/>
              <a:t>2</a:t>
            </a:r>
            <a:r>
              <a:rPr lang="de-DE" dirty="0"/>
              <a:t>(</a:t>
            </a:r>
            <a:r>
              <a:rPr lang="de-DE" dirty="0" err="1">
                <a:latin typeface="Symbol" panose="05050102010706020507" pitchFamily="18" charset="2"/>
              </a:rPr>
              <a:t>q</a:t>
            </a:r>
            <a:r>
              <a:rPr lang="de-DE" baseline="-25000" dirty="0" err="1"/>
              <a:t>W</a:t>
            </a:r>
            <a:r>
              <a:rPr lang="de-DE" dirty="0"/>
              <a:t>) =0.16%..... </a:t>
            </a:r>
          </a:p>
        </p:txBody>
      </p:sp>
    </p:spTree>
    <p:extLst>
      <p:ext uri="{BB962C8B-B14F-4D97-AF65-F5344CB8AC3E}">
        <p14:creationId xmlns:p14="http://schemas.microsoft.com/office/powerpoint/2010/main" val="214423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3345FBB-5809-C5E3-FCE6-F8BE3D5A1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P2-Challenges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23B688-12AA-FAD2-4B65-2FEDD785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8C63916-67FE-4018-0781-2C1FEA75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1B8289B-94E5-BF45-408C-DEB909D8B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801321"/>
            <a:ext cx="5834881" cy="43242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B810F9-F336-0418-F11E-BD2FD4C3910D}"/>
              </a:ext>
            </a:extLst>
          </p:cNvPr>
          <p:cNvSpPr txBox="1"/>
          <p:nvPr/>
        </p:nvSpPr>
        <p:spPr>
          <a:xfrm>
            <a:off x="713879" y="615819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0E2BCFF-7A7C-225B-0775-89639185D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68" y="25844"/>
            <a:ext cx="3720139" cy="327762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E305F60-DEAA-9EFB-3D6B-78260EA981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450"/>
          <a:stretch/>
        </p:blipFill>
        <p:spPr>
          <a:xfrm>
            <a:off x="7536160" y="3210317"/>
            <a:ext cx="4786009" cy="28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2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>
            <a:extLst>
              <a:ext uri="{FF2B5EF4-FFF2-40B4-BE49-F238E27FC236}">
                <a16:creationId xmlns:a16="http://schemas.microsoft.com/office/drawing/2014/main" id="{96DD04A3-7C1D-0F4D-8598-14AC953FD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28" y="1556793"/>
            <a:ext cx="5798688" cy="4241740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630C09AE-E0C5-1543-9DF7-F44BBAD911B4}"/>
              </a:ext>
            </a:extLst>
          </p:cNvPr>
          <p:cNvSpPr txBox="1">
            <a:spLocks/>
          </p:cNvSpPr>
          <p:nvPr/>
        </p:nvSpPr>
        <p:spPr>
          <a:xfrm>
            <a:off x="1343472" y="487040"/>
            <a:ext cx="7886700" cy="994169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440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</a:rPr>
              <a:t>P2 procurement</a:t>
            </a:r>
          </a:p>
        </p:txBody>
      </p:sp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F312ABBB-66F9-7D4D-855D-78BC14874BE6}"/>
              </a:ext>
            </a:extLst>
          </p:cNvPr>
          <p:cNvSpPr txBox="1">
            <a:spLocks/>
          </p:cNvSpPr>
          <p:nvPr/>
        </p:nvSpPr>
        <p:spPr>
          <a:xfrm>
            <a:off x="609382" y="1344505"/>
            <a:ext cx="3989783" cy="5513495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solidFill>
                  <a:schemeClr val="tx1"/>
                </a:solidFill>
              </a:rPr>
              <a:t>Large bore solenoid ordered  in June 2020, final design report accepted, delivery in December 2022</a:t>
            </a:r>
          </a:p>
          <a:p>
            <a:r>
              <a:rPr lang="en-US" sz="2100" dirty="0">
                <a:solidFill>
                  <a:schemeClr val="tx1"/>
                </a:solidFill>
              </a:rPr>
              <a:t>Assembly of Yoke in summer 22</a:t>
            </a:r>
          </a:p>
          <a:p>
            <a:r>
              <a:rPr lang="en-US" sz="2100" dirty="0">
                <a:solidFill>
                  <a:schemeClr val="tx1"/>
                </a:solidFill>
              </a:rPr>
              <a:t>90 Integrating quartz glass bars (high purity, laser grade polish): first 30 pieces delivered</a:t>
            </a:r>
          </a:p>
          <a:p>
            <a:r>
              <a:rPr lang="en-US" sz="2100" dirty="0">
                <a:solidFill>
                  <a:schemeClr val="tx1"/>
                </a:solidFill>
              </a:rPr>
              <a:t>PMT’s HV-channels ordered</a:t>
            </a:r>
          </a:p>
          <a:p>
            <a:r>
              <a:rPr lang="en-US" sz="2100" dirty="0">
                <a:solidFill>
                  <a:schemeClr val="tx1"/>
                </a:solidFill>
              </a:rPr>
              <a:t>More: 		               </a:t>
            </a:r>
            <a:r>
              <a:rPr lang="en-US" sz="1600" dirty="0">
                <a:solidFill>
                  <a:schemeClr val="tx1"/>
                </a:solidFill>
              </a:rPr>
              <a:t>D. Becker et al.                                             Eur. Phys. J. A </a:t>
            </a:r>
            <a:r>
              <a:rPr lang="en-US" sz="1600" b="1" dirty="0">
                <a:solidFill>
                  <a:schemeClr val="tx1"/>
                </a:solidFill>
              </a:rPr>
              <a:t>54</a:t>
            </a:r>
            <a:r>
              <a:rPr lang="en-US" sz="1600" dirty="0">
                <a:solidFill>
                  <a:schemeClr val="tx1"/>
                </a:solidFill>
              </a:rPr>
              <a:t> (2018) 11, 208                 DOI: 10.1140/</a:t>
            </a:r>
            <a:r>
              <a:rPr lang="en-US" sz="1600" dirty="0" err="1">
                <a:solidFill>
                  <a:schemeClr val="tx1"/>
                </a:solidFill>
              </a:rPr>
              <a:t>epja</a:t>
            </a:r>
            <a:r>
              <a:rPr lang="en-US" sz="1600" dirty="0">
                <a:solidFill>
                  <a:schemeClr val="tx1"/>
                </a:solidFill>
              </a:rPr>
              <a:t>/i2018-12611-6 &amp;166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16301" t="11130" r="14615" b="6556"/>
          <a:stretch/>
        </p:blipFill>
        <p:spPr>
          <a:xfrm>
            <a:off x="9277065" y="118240"/>
            <a:ext cx="1972290" cy="173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2B65CC-C409-47BA-AB6B-462582C1C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038"/>
            <a:ext cx="12192000" cy="338592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9844D8A-B7AB-4C3C-95C0-0CC8C16E8CAF}"/>
              </a:ext>
            </a:extLst>
          </p:cNvPr>
          <p:cNvSpPr/>
          <p:nvPr/>
        </p:nvSpPr>
        <p:spPr>
          <a:xfrm>
            <a:off x="11727016" y="1782999"/>
            <a:ext cx="147484" cy="943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9CF3110-596E-475A-B063-CCE5D1AE98FB}"/>
              </a:ext>
            </a:extLst>
          </p:cNvPr>
          <p:cNvSpPr/>
          <p:nvPr/>
        </p:nvSpPr>
        <p:spPr>
          <a:xfrm>
            <a:off x="8185150" y="3263900"/>
            <a:ext cx="146050" cy="952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52D14D-C2DF-4781-A8F2-80EBBC01F88A}"/>
              </a:ext>
            </a:extLst>
          </p:cNvPr>
          <p:cNvSpPr txBox="1"/>
          <p:nvPr/>
        </p:nvSpPr>
        <p:spPr>
          <a:xfrm>
            <a:off x="4368800" y="2044700"/>
            <a:ext cx="315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2"/>
                </a:solidFill>
              </a:rPr>
              <a:t>Acceleration</a:t>
            </a:r>
            <a:endParaRPr lang="de-DE" sz="3600" dirty="0">
              <a:solidFill>
                <a:schemeClr val="accent2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8FF459-5DDB-494E-A6A5-CE242E9F128D}"/>
              </a:ext>
            </a:extLst>
          </p:cNvPr>
          <p:cNvSpPr txBox="1"/>
          <p:nvPr/>
        </p:nvSpPr>
        <p:spPr>
          <a:xfrm>
            <a:off x="4318000" y="2044700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olidFill>
                  <a:schemeClr val="accent6"/>
                </a:solidFill>
              </a:rPr>
              <a:t>Deceleration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B88516-93E2-4B0F-9AB0-59C2A14CEC08}"/>
              </a:ext>
            </a:extLst>
          </p:cNvPr>
          <p:cNvSpPr txBox="1"/>
          <p:nvPr/>
        </p:nvSpPr>
        <p:spPr>
          <a:xfrm>
            <a:off x="190500" y="247650"/>
            <a:ext cx="833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/>
              <a:t>Energy Recovery Mode – MAGIX</a:t>
            </a:r>
          </a:p>
        </p:txBody>
      </p:sp>
    </p:spTree>
    <p:extLst>
      <p:ext uri="{BB962C8B-B14F-4D97-AF65-F5344CB8AC3E}">
        <p14:creationId xmlns:p14="http://schemas.microsoft.com/office/powerpoint/2010/main" val="18669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09 L 0.00039 0.03032 L -0.31315 0.0294 L -0.33138 0.05162 L -0.33138 0.19329 L -0.31315 0.21643 L -0.22201 0.21643 L -0.2069 0.19699 L -0.17201 0.19514 L -0.15638 0.17847 L -0.10638 0.17662 L -0.07826 0.21366 L -0.07721 0.35254 L -0.1069 0.38958 L -0.1569 0.39421 L -0.17201 0.41088 L -0.20742 0.41273 L -0.22096 0.43032 L -0.39909 0.43217 L -0.41367 0.41273 L -0.44909 0.41088 L -0.46315 0.39421 L -0.50951 0.39143 L -0.53763 0.3544 L -0.53919 0.2118 L -0.51003 0.17662 L -0.46263 0.17754 L -0.44961 0.19514 L -0.41263 0.19699 L -0.39805 0.21643 L -0.22149 0.21643 L -0.19701 0.20625 L -0.16576 0.20717 L -0.1418 0.19884 L -0.10638 0.19977 L -0.07721 0.23495 C -0.07748 0.28148 -0.07761 0.32801 -0.07774 0.37477 L -0.10742 0.4118 L -0.14232 0.41088 L -0.16524 0.42014 L -0.19753 0.42106 L -0.22357 0.43125 L -0.39753 0.4294 L -0.41784 0.42199 L -0.44753 0.42106 L -0.46471 0.41273 L -0.59388 0.41273 L -0.61159 0.40254 L -0.70378 0.28495 L -0.70482 0.24236 L -0.69857 0.22477 L -0.67409 0.19606 L -0.46211 0.19884 L -0.44805 0.20903 L -0.41576 0.20995 L -0.39857 0.21458 L -0.29336 0.21643 " pathEditMode="relative" ptsTypes="AAAAAAAAAAAAAAAAAAAAAAAAAAAAAAAAAAAAAAAAAAAAAAAAAAAAAAA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231 L 0.06849 -0.00046 L 0.09349 -0.0088 L 0.12474 -0.0088 L 0.1487 -0.01806 L 0.1836 -0.01713 L 0.21276 0.01806 L 0.21276 0.15694 L 0.1836 0.19491 L 0.14818 0.19676 L 0.12422 0.20602 L 0.09349 0.20509 L 0.06797 0.21528 L -0.10911 0.21343 L -0.12317 0.19769 L -0.15911 0.19491 L -0.17317 0.17917 L -0.21901 0.17639 L -0.24765 0.13843 L -0.24921 -0.00139 L -0.21901 -0.03935 L -0.17317 -0.03843 L -0.15859 -0.01991 L -0.12213 -0.01713 L -0.10546 -0.00046 L 0.07006 -0.00139 L 0.0836 -0.01898 L 0.11901 -0.01991 L 0.13464 -0.0375 L 0.18516 -0.03843 L 0.21224 -0.00324 L 0.21329 0.14213 L 0.18308 0.17361 L 0.13464 0.17917 L 0.11849 0.19491 L 0.0836 0.19676 L 0.06901 0.2125 L -0.02265 0.21528 L -0.0414 0.18935 " pathEditMode="relative" ptsTypes="AAAAAAAAAAAAAAAAAAAAAAAAAAAAAAAAAAAAAAA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B5680-26B7-4BBE-8521-00D55DF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MAGIX </a:t>
            </a:r>
            <a:r>
              <a:rPr lang="de-DE" dirty="0" err="1"/>
              <a:t>spectrometers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5718FC-FDE5-43D1-99BA-FADF8F0E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A69D-2703-4334-8462-704FF35C9704}" type="datetime1">
              <a:rPr lang="de-DE" smtClean="0"/>
              <a:t>09.05.2022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C110B9-56E4-4AE9-9FFB-6E015247B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732406-9233-4BD2-A048-9723AA9E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50" y="1568417"/>
            <a:ext cx="7165083" cy="52895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EC70F5-59E0-AADD-71AC-72E5F19DC122}"/>
              </a:ext>
            </a:extLst>
          </p:cNvPr>
          <p:cNvSpPr txBox="1"/>
          <p:nvPr/>
        </p:nvSpPr>
        <p:spPr>
          <a:xfrm>
            <a:off x="9360363" y="3212976"/>
            <a:ext cx="2858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Spectrometes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ordered</a:t>
            </a:r>
            <a:r>
              <a:rPr lang="de-DE" dirty="0"/>
              <a:t>,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delivery</a:t>
            </a:r>
            <a:r>
              <a:rPr lang="de-DE" dirty="0"/>
              <a:t> </a:t>
            </a:r>
          </a:p>
          <a:p>
            <a:r>
              <a:rPr lang="de-DE" dirty="0"/>
              <a:t>March 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2F3EAC8-ACA8-1B66-E349-26CA4C0E70A5}"/>
              </a:ext>
            </a:extLst>
          </p:cNvPr>
          <p:cNvSpPr txBox="1"/>
          <p:nvPr/>
        </p:nvSpPr>
        <p:spPr>
          <a:xfrm>
            <a:off x="335360" y="650236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H.Merkel</a:t>
            </a:r>
            <a:r>
              <a:rPr lang="en-US" sz="1000" dirty="0"/>
              <a:t> Talk at DPG </a:t>
            </a:r>
            <a:r>
              <a:rPr lang="en-US" sz="1000" dirty="0" err="1"/>
              <a:t>Springmeeting</a:t>
            </a:r>
            <a:r>
              <a:rPr lang="en-US" sz="1000" dirty="0"/>
              <a:t> 2022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89684015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836</Words>
  <Application>Microsoft Office PowerPoint</Application>
  <PresentationFormat>Grand écran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</vt:lpstr>
      <vt:lpstr>Minion Pro</vt:lpstr>
      <vt:lpstr>NimbusRomNo9L-ReguItal</vt:lpstr>
      <vt:lpstr>Symbol</vt:lpstr>
      <vt:lpstr>TeXGyreTermesMath-Regular</vt:lpstr>
      <vt:lpstr>TeXGyreTermes-Regular</vt:lpstr>
      <vt:lpstr>Wingdings</vt:lpstr>
      <vt:lpstr>PRISMA</vt:lpstr>
      <vt:lpstr>Benutzerdefiniertes Design</vt:lpstr>
      <vt:lpstr>Layout of Experiments at MESA </vt:lpstr>
      <vt:lpstr>MESA Status </vt:lpstr>
      <vt:lpstr>MESA Operational modes </vt:lpstr>
      <vt:lpstr>MESA- fixed target experiments </vt:lpstr>
      <vt:lpstr>EB-Experiment P2</vt:lpstr>
      <vt:lpstr>P2-Challenges</vt:lpstr>
      <vt:lpstr>Présentation PowerPoint</vt:lpstr>
      <vt:lpstr>Présentation PowerPoint</vt:lpstr>
      <vt:lpstr>MAGIX spectrometers</vt:lpstr>
      <vt:lpstr>Gas Jet target at MAMI A1 /MAGIX</vt:lpstr>
      <vt:lpstr>Experimental program at MAGIX</vt:lpstr>
      <vt:lpstr>Gas Jet target at MAMI A1 /MAGIX</vt:lpstr>
      <vt:lpstr>Luminosity limitation ERL gas jet target</vt:lpstr>
      <vt:lpstr>Polarized targets – ultra low target density</vt:lpstr>
      <vt:lpstr>Présentation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Achille Stocchi</cp:lastModifiedBy>
  <cp:revision>323</cp:revision>
  <cp:lastPrinted>2015-10-27T10:25:21Z</cp:lastPrinted>
  <dcterms:created xsi:type="dcterms:W3CDTF">2013-05-06T21:14:49Z</dcterms:created>
  <dcterms:modified xsi:type="dcterms:W3CDTF">2022-05-09T12:53:39Z</dcterms:modified>
</cp:coreProperties>
</file>