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13" r:id="rId2"/>
  </p:sldMasterIdLst>
  <p:notesMasterIdLst>
    <p:notesMasterId r:id="rId42"/>
  </p:notesMasterIdLst>
  <p:sldIdLst>
    <p:sldId id="256" r:id="rId3"/>
    <p:sldId id="1672" r:id="rId4"/>
    <p:sldId id="1649" r:id="rId5"/>
    <p:sldId id="1682" r:id="rId6"/>
    <p:sldId id="1694" r:id="rId7"/>
    <p:sldId id="1635" r:id="rId8"/>
    <p:sldId id="1686" r:id="rId9"/>
    <p:sldId id="1687" r:id="rId10"/>
    <p:sldId id="1688" r:id="rId11"/>
    <p:sldId id="1703" r:id="rId12"/>
    <p:sldId id="1691" r:id="rId13"/>
    <p:sldId id="1689" r:id="rId14"/>
    <p:sldId id="1690" r:id="rId15"/>
    <p:sldId id="1692" r:id="rId16"/>
    <p:sldId id="1693" r:id="rId17"/>
    <p:sldId id="1704" r:id="rId18"/>
    <p:sldId id="1683" r:id="rId19"/>
    <p:sldId id="386" r:id="rId20"/>
    <p:sldId id="1695" r:id="rId21"/>
    <p:sldId id="1706" r:id="rId22"/>
    <p:sldId id="1705" r:id="rId23"/>
    <p:sldId id="1697" r:id="rId24"/>
    <p:sldId id="1666" r:id="rId25"/>
    <p:sldId id="1681" r:id="rId26"/>
    <p:sldId id="1699" r:id="rId27"/>
    <p:sldId id="1698" r:id="rId28"/>
    <p:sldId id="1700" r:id="rId29"/>
    <p:sldId id="1701" r:id="rId30"/>
    <p:sldId id="1641" r:id="rId31"/>
    <p:sldId id="1677" r:id="rId32"/>
    <p:sldId id="1702" r:id="rId33"/>
    <p:sldId id="1674" r:id="rId34"/>
    <p:sldId id="1685" r:id="rId35"/>
    <p:sldId id="1670" r:id="rId36"/>
    <p:sldId id="1647" r:id="rId37"/>
    <p:sldId id="1671" r:id="rId38"/>
    <p:sldId id="1664" r:id="rId39"/>
    <p:sldId id="1707" r:id="rId40"/>
    <p:sldId id="392" r:id="rId41"/>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F39200"/>
    <a:srgbClr val="229023"/>
    <a:srgbClr val="CC0066"/>
    <a:srgbClr val="E05314"/>
    <a:srgbClr val="6600CC"/>
    <a:srgbClr val="7A286A"/>
    <a:srgbClr val="511F74"/>
    <a:srgbClr val="00294B"/>
    <a:srgbClr val="4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0" autoAdjust="0"/>
    <p:restoredTop sz="96291" autoAdjust="0"/>
  </p:normalViewPr>
  <p:slideViewPr>
    <p:cSldViewPr>
      <p:cViewPr>
        <p:scale>
          <a:sx n="133" d="100"/>
          <a:sy n="133" d="100"/>
        </p:scale>
        <p:origin x="520" y="384"/>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08/06/2022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10/06/2022</a:t>
            </a:r>
          </a:p>
        </p:txBody>
      </p:sp>
      <p:sp>
        <p:nvSpPr>
          <p:cNvPr id="4" name="Espace réservé du pied de page 3"/>
          <p:cNvSpPr>
            <a:spLocks noGrp="1"/>
          </p:cNvSpPr>
          <p:nvPr>
            <p:ph type="ftr" sz="quarter" idx="11"/>
          </p:nvPr>
        </p:nvSpPr>
        <p:spPr/>
        <p:txBody>
          <a:bodyPr/>
          <a:lstStyle/>
          <a:p>
            <a:r>
              <a:rPr lang="fr-FR"/>
              <a:t>Séminaire Inter-pôles</a:t>
            </a: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10/06/2022</a:t>
            </a:r>
          </a:p>
        </p:txBody>
      </p:sp>
      <p:sp>
        <p:nvSpPr>
          <p:cNvPr id="3" name="Espace réservé du pied de page 2"/>
          <p:cNvSpPr>
            <a:spLocks noGrp="1"/>
          </p:cNvSpPr>
          <p:nvPr>
            <p:ph type="ftr" sz="quarter" idx="11"/>
          </p:nvPr>
        </p:nvSpPr>
        <p:spPr/>
        <p:txBody>
          <a:bodyPr/>
          <a:lstStyle/>
          <a:p>
            <a:r>
              <a:rPr lang="fr-FR"/>
              <a:t>Séminaire Inter-pôles</a:t>
            </a: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10/06/2022</a:t>
            </a:r>
          </a:p>
        </p:txBody>
      </p:sp>
      <p:sp>
        <p:nvSpPr>
          <p:cNvPr id="6" name="Espace réservé du pied de page 5"/>
          <p:cNvSpPr>
            <a:spLocks noGrp="1"/>
          </p:cNvSpPr>
          <p:nvPr>
            <p:ph type="ftr" sz="quarter" idx="11"/>
          </p:nvPr>
        </p:nvSpPr>
        <p:spPr/>
        <p:txBody>
          <a:bodyPr/>
          <a:lstStyle/>
          <a:p>
            <a:r>
              <a:rPr lang="fr-FR"/>
              <a:t>Séminaire Inter-pôles</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10/06/2022</a:t>
            </a:r>
          </a:p>
        </p:txBody>
      </p:sp>
      <p:sp>
        <p:nvSpPr>
          <p:cNvPr id="6" name="Espace réservé du pied de page 5"/>
          <p:cNvSpPr>
            <a:spLocks noGrp="1"/>
          </p:cNvSpPr>
          <p:nvPr>
            <p:ph type="ftr" sz="quarter" idx="11"/>
          </p:nvPr>
        </p:nvSpPr>
        <p:spPr/>
        <p:txBody>
          <a:bodyPr/>
          <a:lstStyle/>
          <a:p>
            <a:r>
              <a:rPr lang="fr-FR"/>
              <a:t>Séminaire Inter-pôles</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10/06/2022</a:t>
            </a:r>
          </a:p>
        </p:txBody>
      </p:sp>
      <p:sp>
        <p:nvSpPr>
          <p:cNvPr id="5" name="Espace réservé du pied de page 4"/>
          <p:cNvSpPr>
            <a:spLocks noGrp="1"/>
          </p:cNvSpPr>
          <p:nvPr>
            <p:ph type="ftr" sz="quarter" idx="11"/>
          </p:nvPr>
        </p:nvSpPr>
        <p:spPr/>
        <p:txBody>
          <a:bodyPr/>
          <a:lstStyle/>
          <a:p>
            <a:r>
              <a:rPr lang="fr-FR"/>
              <a:t>Séminaire Inter-pôles</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10/06/2022</a:t>
            </a:r>
          </a:p>
        </p:txBody>
      </p:sp>
      <p:sp>
        <p:nvSpPr>
          <p:cNvPr id="5" name="Espace réservé du pied de page 4"/>
          <p:cNvSpPr>
            <a:spLocks noGrp="1"/>
          </p:cNvSpPr>
          <p:nvPr>
            <p:ph type="ftr" sz="quarter" idx="11"/>
          </p:nvPr>
        </p:nvSpPr>
        <p:spPr/>
        <p:txBody>
          <a:bodyPr/>
          <a:lstStyle/>
          <a:p>
            <a:r>
              <a:rPr lang="fr-FR"/>
              <a:t>Séminaire Inter-pôles</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52891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10/06/2022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Séminaire Inter-pôles</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10/06/2022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Séminaire Inter-pôles</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10/06/2022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Séminaire Inter-pôles</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260.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250.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0.xml"/><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if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72.png"/><Relationship Id="rId1" Type="http://schemas.openxmlformats.org/officeDocument/2006/relationships/slideLayout" Target="../slideLayouts/slideLayout2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10.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tif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4.tiff"/><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E006C54-BB0B-2547-9AE5-CF54732EF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4779" y="653480"/>
            <a:ext cx="1768109" cy="1068046"/>
          </a:xfrm>
          <a:prstGeom prst="rect">
            <a:avLst/>
          </a:prstGeom>
        </p:spPr>
      </p:pic>
      <p:sp>
        <p:nvSpPr>
          <p:cNvPr id="7" name="Espace réservé du texte 2">
            <a:extLst>
              <a:ext uri="{FF2B5EF4-FFF2-40B4-BE49-F238E27FC236}">
                <a16:creationId xmlns:a16="http://schemas.microsoft.com/office/drawing/2014/main" id="{3C8A8624-B6BC-4CDB-B6BA-56A8EA4F98B6}"/>
              </a:ext>
            </a:extLst>
          </p:cNvPr>
          <p:cNvSpPr txBox="1">
            <a:spLocks/>
          </p:cNvSpPr>
          <p:nvPr/>
        </p:nvSpPr>
        <p:spPr>
          <a:xfrm>
            <a:off x="561851" y="1661592"/>
            <a:ext cx="9649072" cy="31683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r-FR" sz="2400" b="1" kern="1200" dirty="0" smtClean="0">
                <a:solidFill>
                  <a:srgbClr val="00294B"/>
                </a:solidFill>
                <a:latin typeface="+mj-lt"/>
                <a:ea typeface="+mj-ea"/>
                <a:cs typeface="+mj-cs"/>
              </a:defRPr>
            </a:lvl1pPr>
          </a:lstStyle>
          <a:p>
            <a:pPr algn="ctr" fontAlgn="auto">
              <a:spcAft>
                <a:spcPts val="0"/>
              </a:spcAft>
            </a:pPr>
            <a:r>
              <a:rPr lang="fr-FR" sz="3800" dirty="0">
                <a:latin typeface="+mn-lt"/>
              </a:rPr>
              <a:t>Séminaire Inter-pôles: </a:t>
            </a:r>
          </a:p>
          <a:p>
            <a:pPr algn="ctr" fontAlgn="auto">
              <a:spcAft>
                <a:spcPts val="0"/>
              </a:spcAft>
            </a:pPr>
            <a:endParaRPr lang="fr-FR" dirty="0">
              <a:latin typeface="+mn-lt"/>
            </a:endParaRPr>
          </a:p>
          <a:p>
            <a:pPr algn="ctr" fontAlgn="auto">
              <a:spcAft>
                <a:spcPts val="0"/>
              </a:spcAft>
            </a:pPr>
            <a:r>
              <a:rPr lang="fr-FR" sz="2800" dirty="0" err="1">
                <a:latin typeface="+mn-lt"/>
              </a:rPr>
              <a:t>PERLE@Orsay</a:t>
            </a:r>
            <a:r>
              <a:rPr lang="fr-FR" sz="2800" dirty="0">
                <a:latin typeface="+mn-lt"/>
              </a:rPr>
              <a:t>: A novel facility for ERL development and applications in multi-turn configuration and high-power regime </a:t>
            </a:r>
            <a:br>
              <a:rPr lang="fr-FR" sz="2800" dirty="0"/>
            </a:br>
            <a:endParaRPr lang="fr-FR" dirty="0">
              <a:latin typeface="+mn-lt"/>
            </a:endParaRPr>
          </a:p>
          <a:p>
            <a:pPr algn="ctr" fontAlgn="auto">
              <a:spcAft>
                <a:spcPts val="0"/>
              </a:spcAft>
            </a:pPr>
            <a:endParaRPr lang="fr-FR" dirty="0">
              <a:latin typeface="+mn-lt"/>
            </a:endParaRPr>
          </a:p>
          <a:p>
            <a:pPr algn="ctr" fontAlgn="auto">
              <a:spcAft>
                <a:spcPts val="0"/>
              </a:spcAft>
            </a:pPr>
            <a:r>
              <a:rPr lang="fr-FR" dirty="0">
                <a:latin typeface="+mn-lt"/>
              </a:rPr>
              <a:t>Orsay, 10 Juin 2022</a:t>
            </a:r>
          </a:p>
          <a:p>
            <a:pPr algn="ctr" fontAlgn="auto">
              <a:lnSpc>
                <a:spcPct val="100000"/>
              </a:lnSpc>
              <a:spcBef>
                <a:spcPts val="600"/>
              </a:spcBef>
              <a:spcAft>
                <a:spcPts val="0"/>
              </a:spcAft>
            </a:pPr>
            <a:endParaRPr lang="fr-FR" sz="1200" dirty="0"/>
          </a:p>
          <a:p>
            <a:pPr algn="ctr" fontAlgn="auto">
              <a:spcAft>
                <a:spcPts val="0"/>
              </a:spcAft>
            </a:pPr>
            <a:r>
              <a:rPr lang="fr-FR" sz="2200" dirty="0">
                <a:solidFill>
                  <a:srgbClr val="E05314"/>
                </a:solidFill>
                <a:latin typeface="+mn-lt"/>
              </a:rPr>
              <a:t>Par Achille STOCCHI et Walid KAABI </a:t>
            </a:r>
          </a:p>
          <a:p>
            <a:pPr algn="ctr" fontAlgn="auto">
              <a:spcAft>
                <a:spcPts val="0"/>
              </a:spcAft>
            </a:pPr>
            <a:br>
              <a:rPr lang="fr-FR" sz="4000" i="1" dirty="0">
                <a:solidFill>
                  <a:srgbClr val="E05314"/>
                </a:solidFill>
              </a:rPr>
            </a:br>
            <a:endParaRPr lang="fr-FR" sz="4000" i="1" dirty="0">
              <a:solidFill>
                <a:srgbClr val="E05314"/>
              </a:solidFill>
            </a:endParaRPr>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6842ED7E-AC47-F792-4078-CE5429CA5ECE}"/>
              </a:ext>
            </a:extLst>
          </p:cNvPr>
          <p:cNvPicPr>
            <a:picLocks noChangeAspect="1"/>
          </p:cNvPicPr>
          <p:nvPr/>
        </p:nvPicPr>
        <p:blipFill>
          <a:blip r:embed="rId2"/>
          <a:stretch>
            <a:fillRect/>
          </a:stretch>
        </p:blipFill>
        <p:spPr>
          <a:xfrm>
            <a:off x="2722091" y="3266948"/>
            <a:ext cx="4605432" cy="2427092"/>
          </a:xfrm>
          <a:prstGeom prst="rect">
            <a:avLst/>
          </a:prstGeom>
        </p:spPr>
      </p:pic>
      <p:sp>
        <p:nvSpPr>
          <p:cNvPr id="2" name="Titre 1"/>
          <p:cNvSpPr>
            <a:spLocks noGrp="1"/>
          </p:cNvSpPr>
          <p:nvPr>
            <p:ph type="title"/>
          </p:nvPr>
        </p:nvSpPr>
        <p:spPr>
          <a:xfrm>
            <a:off x="1065907" y="149425"/>
            <a:ext cx="9706868" cy="432048"/>
          </a:xfrm>
        </p:spPr>
        <p:txBody>
          <a:bodyPr>
            <a:noAutofit/>
          </a:bodyPr>
          <a:lstStyle/>
          <a:p>
            <a:r>
              <a:rPr lang="en-IE" dirty="0">
                <a:solidFill>
                  <a:schemeClr val="accent1">
                    <a:lumMod val="50000"/>
                  </a:schemeClr>
                </a:solidFill>
                <a:latin typeface="+mn-lt"/>
              </a:rPr>
              <a:t>The short summary of the </a:t>
            </a:r>
            <a:r>
              <a:rPr lang="en-IE" dirty="0" err="1">
                <a:solidFill>
                  <a:schemeClr val="accent1">
                    <a:lumMod val="50000"/>
                  </a:schemeClr>
                </a:solidFill>
                <a:latin typeface="+mn-lt"/>
              </a:rPr>
              <a:t>PERLE@Orsay</a:t>
            </a:r>
            <a:r>
              <a:rPr lang="en-IE" dirty="0">
                <a:solidFill>
                  <a:schemeClr val="accent1">
                    <a:lumMod val="50000"/>
                  </a:schemeClr>
                </a:solidFill>
                <a:latin typeface="+mn-lt"/>
              </a:rPr>
              <a:t> Genesis</a:t>
            </a:r>
            <a:endParaRPr lang="en-GB" dirty="0">
              <a:solidFill>
                <a:schemeClr val="accent1">
                  <a:lumMod val="50000"/>
                </a:schemeClr>
              </a:solidFill>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10</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17" name="ZoneTexte 16">
            <a:extLst>
              <a:ext uri="{FF2B5EF4-FFF2-40B4-BE49-F238E27FC236}">
                <a16:creationId xmlns:a16="http://schemas.microsoft.com/office/drawing/2014/main" id="{57AC9CCF-332C-6C9C-D5A1-2E2B8A276A1E}"/>
              </a:ext>
            </a:extLst>
          </p:cNvPr>
          <p:cNvSpPr txBox="1"/>
          <p:nvPr/>
        </p:nvSpPr>
        <p:spPr>
          <a:xfrm>
            <a:off x="57795" y="1120676"/>
            <a:ext cx="6192688" cy="1815882"/>
          </a:xfrm>
          <a:prstGeom prst="rect">
            <a:avLst/>
          </a:prstGeom>
          <a:noFill/>
        </p:spPr>
        <p:txBody>
          <a:bodyPr wrap="square" rtlCol="0">
            <a:spAutoFit/>
          </a:bodyPr>
          <a:lstStyle/>
          <a:p>
            <a:endParaRPr lang="en-IE" sz="1600" dirty="0">
              <a:latin typeface="+mn-lt"/>
            </a:endParaRPr>
          </a:p>
          <a:p>
            <a:pPr marL="285750" indent="-285750">
              <a:buFont typeface="Arial" panose="020B0604020202020204" pitchFamily="34" charset="0"/>
              <a:buChar char="•"/>
            </a:pPr>
            <a:r>
              <a:rPr lang="en-IE" sz="1600" b="1" u="sng" dirty="0">
                <a:latin typeface="+mn-lt"/>
              </a:rPr>
              <a:t>ep collisions at LHC</a:t>
            </a:r>
            <a:r>
              <a:rPr lang="en-IE" sz="1600" u="sng" dirty="0">
                <a:latin typeface="+mn-lt"/>
              </a:rPr>
              <a:t>.</a:t>
            </a:r>
            <a:r>
              <a:rPr lang="en-IE" sz="1600" dirty="0">
                <a:latin typeface="+mn-lt"/>
              </a:rPr>
              <a:t>    It appeared that the ideal machine combines the </a:t>
            </a:r>
            <a:r>
              <a:rPr lang="en-IE" sz="1600" b="1" dirty="0">
                <a:latin typeface="+mn-lt"/>
              </a:rPr>
              <a:t>proton of LHC </a:t>
            </a:r>
            <a:r>
              <a:rPr lang="en-IE" sz="1600" dirty="0">
                <a:latin typeface="+mn-lt"/>
              </a:rPr>
              <a:t>(from 7 </a:t>
            </a:r>
            <a:r>
              <a:rPr lang="en-IE" sz="1600" dirty="0" err="1">
                <a:latin typeface="+mn-lt"/>
              </a:rPr>
              <a:t>TeV</a:t>
            </a:r>
            <a:r>
              <a:rPr lang="en-IE" sz="1600" dirty="0">
                <a:latin typeface="+mn-lt"/>
              </a:rPr>
              <a:t> up to 13T eV) with an </a:t>
            </a:r>
            <a:r>
              <a:rPr lang="en-IE" sz="1600" b="1" dirty="0">
                <a:latin typeface="+mn-lt"/>
              </a:rPr>
              <a:t>electron beam of 50-70 GeV </a:t>
            </a:r>
            <a:r>
              <a:rPr lang="en-IE" sz="1600" dirty="0">
                <a:latin typeface="+mn-lt"/>
              </a:rPr>
              <a:t>and a target luminosity of 10</a:t>
            </a:r>
            <a:r>
              <a:rPr lang="en-IE" sz="1600" baseline="30000" dirty="0">
                <a:latin typeface="+mn-lt"/>
              </a:rPr>
              <a:t>34</a:t>
            </a:r>
            <a:r>
              <a:rPr lang="en-IE" sz="1600" dirty="0">
                <a:latin typeface="+mn-lt"/>
              </a:rPr>
              <a:t>cm</a:t>
            </a:r>
            <a:r>
              <a:rPr lang="en-IE" sz="1600" baseline="30000" dirty="0">
                <a:latin typeface="+mn-lt"/>
              </a:rPr>
              <a:t>-2</a:t>
            </a:r>
            <a:r>
              <a:rPr lang="en-IE" sz="1600" dirty="0">
                <a:latin typeface="+mn-lt"/>
              </a:rPr>
              <a:t>s</a:t>
            </a:r>
            <a:r>
              <a:rPr lang="en-IE" sz="1600" baseline="30000" dirty="0">
                <a:latin typeface="+mn-lt"/>
              </a:rPr>
              <a:t>-1</a:t>
            </a:r>
            <a:r>
              <a:rPr lang="en-IE" sz="1600" dirty="0">
                <a:latin typeface="+mn-lt"/>
              </a:rPr>
              <a:t>.   </a:t>
            </a:r>
          </a:p>
          <a:p>
            <a:pPr marL="285750" indent="-285750">
              <a:buFont typeface="Arial" panose="020B0604020202020204" pitchFamily="34" charset="0"/>
              <a:buChar char="•"/>
            </a:pPr>
            <a:endParaRPr lang="en-IE" sz="1600" dirty="0">
              <a:latin typeface="+mn-lt"/>
              <a:sym typeface="Wingdings" panose="05000000000000000000" pitchFamily="2" charset="2"/>
            </a:endParaRPr>
          </a:p>
          <a:p>
            <a:r>
              <a:rPr lang="en-IE" sz="1600" dirty="0">
                <a:latin typeface="+mn-lt"/>
                <a:sym typeface="Wingdings" panose="05000000000000000000" pitchFamily="2" charset="2"/>
              </a:rPr>
              <a:t>	 the electron machine is an </a:t>
            </a:r>
            <a:r>
              <a:rPr lang="en-IE" sz="1600" b="1" dirty="0">
                <a:latin typeface="+mn-lt"/>
                <a:sym typeface="Wingdings" panose="05000000000000000000" pitchFamily="2" charset="2"/>
              </a:rPr>
              <a:t>ERL</a:t>
            </a:r>
            <a:r>
              <a:rPr lang="en-IE" sz="1600" dirty="0">
                <a:latin typeface="+mn-lt"/>
                <a:sym typeface="Wingdings" panose="05000000000000000000" pitchFamily="2" charset="2"/>
              </a:rPr>
              <a:t>, with in summary </a:t>
            </a:r>
          </a:p>
          <a:p>
            <a:r>
              <a:rPr lang="en-IE" sz="1600" dirty="0">
                <a:latin typeface="+mn-lt"/>
                <a:sym typeface="Wingdings" panose="05000000000000000000" pitchFamily="2" charset="2"/>
              </a:rPr>
              <a:t>	       current = 20mA, 3+3 passes (to reach 60 GeV) </a:t>
            </a:r>
          </a:p>
        </p:txBody>
      </p:sp>
      <p:pic>
        <p:nvPicPr>
          <p:cNvPr id="18" name="Espace réservé du contenu 13">
            <a:extLst>
              <a:ext uri="{FF2B5EF4-FFF2-40B4-BE49-F238E27FC236}">
                <a16:creationId xmlns:a16="http://schemas.microsoft.com/office/drawing/2014/main" id="{7D90882D-6AD6-6E02-112D-C62633B81A02}"/>
              </a:ext>
            </a:extLst>
          </p:cNvPr>
          <p:cNvPicPr>
            <a:picLocks noChangeAspect="1"/>
          </p:cNvPicPr>
          <p:nvPr/>
        </p:nvPicPr>
        <p:blipFill>
          <a:blip r:embed="rId3"/>
          <a:stretch>
            <a:fillRect/>
          </a:stretch>
        </p:blipFill>
        <p:spPr>
          <a:xfrm>
            <a:off x="6322491" y="1084867"/>
            <a:ext cx="4209753" cy="2093471"/>
          </a:xfrm>
          <a:prstGeom prst="rect">
            <a:avLst/>
          </a:prstGeom>
        </p:spPr>
      </p:pic>
      <p:sp>
        <p:nvSpPr>
          <p:cNvPr id="19" name="ZoneTexte 18">
            <a:extLst>
              <a:ext uri="{FF2B5EF4-FFF2-40B4-BE49-F238E27FC236}">
                <a16:creationId xmlns:a16="http://schemas.microsoft.com/office/drawing/2014/main" id="{9CB82ED4-5D73-CCF2-10C5-C14C7A6FA6F5}"/>
              </a:ext>
            </a:extLst>
          </p:cNvPr>
          <p:cNvSpPr txBox="1"/>
          <p:nvPr/>
        </p:nvSpPr>
        <p:spPr>
          <a:xfrm>
            <a:off x="129803" y="3029744"/>
            <a:ext cx="6800560" cy="369332"/>
          </a:xfrm>
          <a:prstGeom prst="rect">
            <a:avLst/>
          </a:prstGeom>
          <a:noFill/>
        </p:spPr>
        <p:txBody>
          <a:bodyPr wrap="square" rtlCol="0">
            <a:spAutoFit/>
          </a:bodyPr>
          <a:lstStyle/>
          <a:p>
            <a:pPr marL="285750" indent="-285750">
              <a:buFont typeface="Arial" panose="020B0604020202020204" pitchFamily="34" charset="0"/>
              <a:buChar char="•"/>
            </a:pPr>
            <a:r>
              <a:rPr lang="en-IE" sz="1800" b="1" u="sng" dirty="0">
                <a:latin typeface="+mn-lt"/>
              </a:rPr>
              <a:t>Need of a demonstrator</a:t>
            </a:r>
            <a:r>
              <a:rPr lang="en-IE" sz="1800" b="1" dirty="0">
                <a:latin typeface="+mn-lt"/>
              </a:rPr>
              <a:t> </a:t>
            </a:r>
            <a:r>
              <a:rPr lang="en-IE" sz="1800" b="1" dirty="0">
                <a:latin typeface="+mn-lt"/>
                <a:sym typeface="Wingdings" panose="05000000000000000000" pitchFamily="2" charset="2"/>
              </a:rPr>
              <a:t> </a:t>
            </a:r>
            <a:r>
              <a:rPr lang="en-IE" sz="1800" dirty="0">
                <a:latin typeface="+mn-lt"/>
              </a:rPr>
              <a:t>    </a:t>
            </a:r>
            <a:r>
              <a:rPr lang="en-IE" sz="1800" b="1" dirty="0" err="1">
                <a:solidFill>
                  <a:srgbClr val="FF0000"/>
                </a:solidFill>
                <a:latin typeface="+mn-lt"/>
              </a:rPr>
              <a:t>Perle@Orsay</a:t>
            </a:r>
            <a:endParaRPr lang="en-IE" sz="1800" b="1" dirty="0">
              <a:solidFill>
                <a:srgbClr val="FF0000"/>
              </a:solidFill>
              <a:latin typeface="+mn-lt"/>
              <a:sym typeface="Wingdings" panose="05000000000000000000" pitchFamily="2" charset="2"/>
            </a:endParaRPr>
          </a:p>
        </p:txBody>
      </p:sp>
      <p:sp>
        <p:nvSpPr>
          <p:cNvPr id="20" name="ZoneTexte 90">
            <a:extLst>
              <a:ext uri="{FF2B5EF4-FFF2-40B4-BE49-F238E27FC236}">
                <a16:creationId xmlns:a16="http://schemas.microsoft.com/office/drawing/2014/main" id="{F6CC75F3-DB0A-3B67-D57A-08A4CD0DE86A}"/>
              </a:ext>
            </a:extLst>
          </p:cNvPr>
          <p:cNvSpPr txBox="1"/>
          <p:nvPr/>
        </p:nvSpPr>
        <p:spPr>
          <a:xfrm>
            <a:off x="489843" y="3533800"/>
            <a:ext cx="4808173" cy="1254511"/>
          </a:xfrm>
          <a:prstGeom prst="rect">
            <a:avLst/>
          </a:prstGeom>
          <a:ln w="12700">
            <a:miter lim="400000"/>
          </a:ln>
          <a:extLst>
            <a:ext uri="{C572A759-6A51-4108-AA02-DFA0A04FC94B}">
              <ma14:wrappingTextBoxFlag xmlns="" xmlns:ma14="http://schemas.microsoft.com/office/mac/drawingml/2011/main" val="1"/>
            </a:ext>
          </a:extLst>
        </p:spPr>
        <p:txBody>
          <a:bodyPr wrap="square" lIns="45718" rIns="45718">
            <a:spAutoFit/>
          </a:bodyPr>
          <a:lstStyle/>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2 Linacs (Four 5-Cell 801.58 MHz SC cavities)</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3 turns (</a:t>
            </a:r>
            <a:r>
              <a:rPr lang="en-IE" sz="1600" dirty="0">
                <a:solidFill>
                  <a:schemeClr val="tx1">
                    <a:lumMod val="95000"/>
                    <a:lumOff val="5000"/>
                  </a:schemeClr>
                </a:solidFill>
                <a:latin typeface="+mn-lt"/>
                <a:sym typeface="Wingdings" pitchFamily="2" charset="2"/>
              </a:rPr>
              <a:t>164</a:t>
            </a:r>
            <a:r>
              <a:rPr lang="en-IE" sz="1600" dirty="0">
                <a:solidFill>
                  <a:schemeClr val="tx1">
                    <a:lumMod val="95000"/>
                    <a:lumOff val="5000"/>
                  </a:schemeClr>
                </a:solidFill>
                <a:latin typeface="+mn-lt"/>
              </a:rPr>
              <a:t> MeV/turn)</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Max. beam energy 500 MeV</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I = 20mA</a:t>
            </a:r>
          </a:p>
        </p:txBody>
      </p:sp>
      <p:graphicFrame>
        <p:nvGraphicFramePr>
          <p:cNvPr id="40" name="Tableau 39">
            <a:extLst>
              <a:ext uri="{FF2B5EF4-FFF2-40B4-BE49-F238E27FC236}">
                <a16:creationId xmlns:a16="http://schemas.microsoft.com/office/drawing/2014/main" id="{F0368FDD-3A3F-7F82-074C-1D9F8CEE732D}"/>
              </a:ext>
            </a:extLst>
          </p:cNvPr>
          <p:cNvGraphicFramePr>
            <a:graphicFrameLocks noGrp="1"/>
          </p:cNvGraphicFramePr>
          <p:nvPr/>
        </p:nvGraphicFramePr>
        <p:xfrm>
          <a:off x="7506428" y="3342835"/>
          <a:ext cx="3136543" cy="2207189"/>
        </p:xfrm>
        <a:graphic>
          <a:graphicData uri="http://schemas.openxmlformats.org/drawingml/2006/table">
            <a:tbl>
              <a:tblPr firstRow="1" firstCol="1" bandRow="1"/>
              <a:tblGrid>
                <a:gridCol w="1696383">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tblGrid>
              <a:tr h="252311">
                <a:tc>
                  <a:txBody>
                    <a:bodyPr/>
                    <a:lstStyle/>
                    <a:p>
                      <a:pPr algn="l">
                        <a:spcAft>
                          <a:spcPts val="0"/>
                        </a:spcAft>
                      </a:pPr>
                      <a:r>
                        <a:rPr lang="en-GB" sz="1100" b="1" dirty="0">
                          <a:effectLst/>
                          <a:latin typeface="+mn-lt"/>
                          <a:ea typeface="Arial" charset="0"/>
                          <a:cs typeface="Arial" charset="0"/>
                        </a:rPr>
                        <a:t>Target Parameter</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Unit</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Value</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9975">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2784">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37662">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68831">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mA</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20911">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68831">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34368">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68831">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32685">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a:effectLst/>
                          <a:latin typeface="+mn-lt"/>
                          <a:ea typeface="Arial" charset="0"/>
                          <a:cs typeface="Arial" charset="0"/>
                        </a:rPr>
                        <a:t> </a:t>
                      </a:r>
                      <a:endParaRPr lang="fr-FR" sz="11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73996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fr-FR" dirty="0">
                <a:solidFill>
                  <a:schemeClr val="accent1">
                    <a:lumMod val="50000"/>
                  </a:schemeClr>
                </a:solidFill>
                <a:latin typeface="+mn-lt"/>
              </a:rPr>
              <a:t>The New Frontier : e-RIB (Radioactive </a:t>
            </a:r>
            <a:r>
              <a:rPr lang="fr-FR" dirty="0" err="1">
                <a:solidFill>
                  <a:schemeClr val="accent1">
                    <a:lumMod val="50000"/>
                  </a:schemeClr>
                </a:solidFill>
                <a:latin typeface="+mn-lt"/>
              </a:rPr>
              <a:t>Nuclei</a:t>
            </a:r>
            <a:r>
              <a:rPr lang="fr-FR" dirty="0">
                <a:solidFill>
                  <a:schemeClr val="accent1">
                    <a:lumMod val="50000"/>
                  </a:schemeClr>
                </a:solidFill>
                <a:latin typeface="+mn-lt"/>
              </a:rPr>
              <a:t> Beam) </a:t>
            </a:r>
            <a:r>
              <a:rPr lang="fr-FR" dirty="0" err="1">
                <a:solidFill>
                  <a:schemeClr val="accent1">
                    <a:lumMod val="50000"/>
                  </a:schemeClr>
                </a:solidFill>
                <a:latin typeface="+mn-lt"/>
              </a:rPr>
              <a:t>scattering</a:t>
            </a:r>
            <a:endParaRPr lang="en-GB" dirty="0">
              <a:solidFill>
                <a:schemeClr val="accent1">
                  <a:lumMod val="50000"/>
                </a:schemeClr>
              </a:solidFill>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6" name="Rectangle 5">
            <a:extLst>
              <a:ext uri="{FF2B5EF4-FFF2-40B4-BE49-F238E27FC236}">
                <a16:creationId xmlns:a16="http://schemas.microsoft.com/office/drawing/2014/main" id="{1CDFC916-ACAE-5CDB-13E9-3A8E58DB859E}"/>
              </a:ext>
            </a:extLst>
          </p:cNvPr>
          <p:cNvSpPr/>
          <p:nvPr/>
        </p:nvSpPr>
        <p:spPr>
          <a:xfrm>
            <a:off x="2290043" y="653480"/>
            <a:ext cx="7507753" cy="584775"/>
          </a:xfrm>
          <a:prstGeom prst="rect">
            <a:avLst/>
          </a:prstGeom>
          <a:solidFill>
            <a:schemeClr val="accent4">
              <a:lumMod val="20000"/>
              <a:lumOff val="80000"/>
            </a:schemeClr>
          </a:solidFill>
        </p:spPr>
        <p:txBody>
          <a:bodyPr wrap="square">
            <a:spAutoFit/>
          </a:bodyPr>
          <a:lstStyle/>
          <a:p>
            <a:pPr algn="ctr"/>
            <a:r>
              <a:rPr lang="en-US" sz="1600" dirty="0">
                <a:solidFill>
                  <a:prstClr val="black"/>
                </a:solidFill>
                <a:latin typeface="+mn-lt"/>
              </a:rPr>
              <a:t>A completely new horizon, explore the interior of exotic nuclei : </a:t>
            </a:r>
          </a:p>
          <a:p>
            <a:pPr algn="ctr"/>
            <a:r>
              <a:rPr lang="fr-FR" sz="1600" dirty="0">
                <a:solidFill>
                  <a:srgbClr val="FF0000"/>
                </a:solidFill>
                <a:latin typeface="+mn-lt"/>
              </a:rPr>
              <a:t>charge radius, </a:t>
            </a:r>
            <a:r>
              <a:rPr lang="fr-FR" sz="1600" dirty="0" err="1">
                <a:solidFill>
                  <a:srgbClr val="FF0000"/>
                </a:solidFill>
                <a:latin typeface="+mn-lt"/>
              </a:rPr>
              <a:t>shape</a:t>
            </a:r>
            <a:r>
              <a:rPr lang="fr-FR" sz="1600" dirty="0">
                <a:solidFill>
                  <a:srgbClr val="FF0000"/>
                </a:solidFill>
                <a:latin typeface="+mn-lt"/>
              </a:rPr>
              <a:t>… New </a:t>
            </a:r>
            <a:r>
              <a:rPr lang="fr-FR" sz="1600" dirty="0" err="1">
                <a:solidFill>
                  <a:srgbClr val="FF0000"/>
                </a:solidFill>
                <a:latin typeface="+mn-lt"/>
              </a:rPr>
              <a:t>properties</a:t>
            </a:r>
            <a:r>
              <a:rPr lang="fr-FR" sz="1600" dirty="0">
                <a:solidFill>
                  <a:srgbClr val="FF0000"/>
                </a:solidFill>
                <a:latin typeface="+mn-lt"/>
              </a:rPr>
              <a:t> are </a:t>
            </a:r>
            <a:r>
              <a:rPr lang="fr-FR" sz="1600" dirty="0" err="1">
                <a:solidFill>
                  <a:srgbClr val="FF0000"/>
                </a:solidFill>
                <a:latin typeface="+mn-lt"/>
              </a:rPr>
              <a:t>emerging</a:t>
            </a:r>
            <a:r>
              <a:rPr lang="fr-FR" sz="1600" dirty="0">
                <a:solidFill>
                  <a:srgbClr val="FF0000"/>
                </a:solidFill>
                <a:latin typeface="+mn-lt"/>
              </a:rPr>
              <a:t> (halo, </a:t>
            </a:r>
            <a:r>
              <a:rPr lang="fr-FR" sz="1600" dirty="0" err="1">
                <a:solidFill>
                  <a:srgbClr val="FF0000"/>
                </a:solidFill>
                <a:latin typeface="+mn-lt"/>
              </a:rPr>
              <a:t>pairing</a:t>
            </a:r>
            <a:r>
              <a:rPr lang="fr-FR" sz="1600" dirty="0">
                <a:solidFill>
                  <a:srgbClr val="FF0000"/>
                </a:solidFill>
                <a:latin typeface="+mn-lt"/>
              </a:rPr>
              <a:t>..) ! </a:t>
            </a:r>
            <a:endParaRPr lang="fr-FR" sz="1600" dirty="0">
              <a:latin typeface="+mn-lt"/>
            </a:endParaRPr>
          </a:p>
        </p:txBody>
      </p:sp>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C6BECD45-FAC9-3FBC-8AEA-DA58B5614D92}"/>
                  </a:ext>
                </a:extLst>
              </p:cNvPr>
              <p:cNvSpPr txBox="1"/>
              <p:nvPr/>
            </p:nvSpPr>
            <p:spPr>
              <a:xfrm>
                <a:off x="184951" y="1517576"/>
                <a:ext cx="5829556" cy="1944250"/>
              </a:xfrm>
              <a:prstGeom prst="rect">
                <a:avLst/>
              </a:prstGeom>
              <a:noFill/>
              <a:ln w="28575">
                <a:noFill/>
              </a:ln>
            </p:spPr>
            <p:txBody>
              <a:bodyPr wrap="square" rtlCol="0">
                <a:spAutoFit/>
              </a:bodyPr>
              <a:lstStyle/>
              <a:p>
                <a:pPr marL="323373" indent="-323373" algn="just" defTabSz="1034795">
                  <a:buFont typeface="Arial" charset="0"/>
                  <a:buChar char="•"/>
                </a:pPr>
                <a:r>
                  <a:rPr lang="en-US" sz="1500" dirty="0">
                    <a:latin typeface="+mn-lt"/>
                  </a:rPr>
                  <a:t>all interesting phenomena occur at </a:t>
                </a:r>
                <a14:m>
                  <m:oMath xmlns:m="http://schemas.openxmlformats.org/officeDocument/2006/math">
                    <m:r>
                      <a:rPr lang="fr-FR" sz="1500" i="1" dirty="0">
                        <a:latin typeface="+mn-lt"/>
                      </a:rPr>
                      <m:t>𝑞</m:t>
                    </m:r>
                    <m:r>
                      <a:rPr lang="fr-FR" sz="1500" i="1" dirty="0">
                        <a:latin typeface="+mn-lt"/>
                        <a:ea typeface="Cambria Math"/>
                      </a:rPr>
                      <m:t>≳</m:t>
                    </m:r>
                    <m:r>
                      <a:rPr lang="fr-FR" sz="1500" i="1" dirty="0">
                        <a:latin typeface="+mn-lt"/>
                      </a:rPr>
                      <m:t>2</m:t>
                    </m:r>
                  </m:oMath>
                </a14:m>
                <a:r>
                  <a:rPr lang="en-US" sz="1500" dirty="0">
                    <a:latin typeface="+mn-lt"/>
                  </a:rPr>
                  <a:t>fm</a:t>
                </a:r>
                <a:r>
                  <a:rPr lang="en-US" sz="1500" baseline="30000" dirty="0">
                    <a:latin typeface="+mn-lt"/>
                  </a:rPr>
                  <a:t>-1</a:t>
                </a:r>
                <a:r>
                  <a:rPr lang="en-US" sz="1500" dirty="0">
                    <a:latin typeface="+mn-lt"/>
                  </a:rPr>
                  <a:t> ; the higher the q transferred the lower the cross section; consider previous achievements in this domain  </a:t>
                </a:r>
              </a:p>
              <a:p>
                <a:pPr algn="just" defTabSz="1034795"/>
                <a:r>
                  <a:rPr lang="en-US" sz="1500" b="1" dirty="0">
                    <a:solidFill>
                      <a:srgbClr val="FF0000"/>
                    </a:solidFill>
                    <a:latin typeface="+mn-lt"/>
                    <a:sym typeface="Symbol"/>
                  </a:rPr>
                  <a:t>          </a:t>
                </a:r>
                <a:r>
                  <a:rPr lang="en-US" sz="1500" b="1" dirty="0">
                    <a:solidFill>
                      <a:srgbClr val="FF0000"/>
                    </a:solidFill>
                    <a:latin typeface="+mn-lt"/>
                    <a:sym typeface="Wingdings" panose="05000000000000000000" pitchFamily="2" charset="2"/>
                  </a:rPr>
                  <a:t></a:t>
                </a:r>
                <a:r>
                  <a:rPr lang="en-US" sz="1500" b="1" dirty="0">
                    <a:solidFill>
                      <a:srgbClr val="FF0000"/>
                    </a:solidFill>
                    <a:latin typeface="+mn-lt"/>
                  </a:rPr>
                  <a:t> compromise starting at </a:t>
                </a:r>
                <a14:m>
                  <m:oMath xmlns:m="http://schemas.openxmlformats.org/officeDocument/2006/math">
                    <m:sSub>
                      <m:sSubPr>
                        <m:ctrlPr>
                          <a:rPr lang="en-US" sz="1500" b="1" i="1">
                            <a:solidFill>
                              <a:srgbClr val="FF0000"/>
                            </a:solidFill>
                            <a:latin typeface="+mn-lt"/>
                            <a:ea typeface="Cambria Math"/>
                          </a:rPr>
                        </m:ctrlPr>
                      </m:sSubPr>
                      <m:e>
                        <m:r>
                          <a:rPr lang="fr-FR" sz="1500" b="1" i="1">
                            <a:solidFill>
                              <a:srgbClr val="FF0000"/>
                            </a:solidFill>
                            <a:latin typeface="+mn-lt"/>
                            <a:ea typeface="Cambria Math"/>
                          </a:rPr>
                          <m:t>𝑬</m:t>
                        </m:r>
                      </m:e>
                      <m:sub>
                        <m:r>
                          <a:rPr lang="fr-FR" sz="1500" b="1" i="1">
                            <a:solidFill>
                              <a:srgbClr val="FF0000"/>
                            </a:solidFill>
                            <a:latin typeface="+mn-lt"/>
                            <a:ea typeface="Cambria Math"/>
                          </a:rPr>
                          <m:t>𝒆</m:t>
                        </m:r>
                      </m:sub>
                    </m:sSub>
                    <m:r>
                      <a:rPr lang="fr-FR" sz="1500" b="1" i="1">
                        <a:solidFill>
                          <a:srgbClr val="FF0000"/>
                        </a:solidFill>
                        <a:latin typeface="+mn-lt"/>
                        <a:ea typeface="Cambria Math"/>
                      </a:rPr>
                      <m:t>=</m:t>
                    </m:r>
                    <m:r>
                      <a:rPr lang="fr-FR" sz="1500" b="1" i="1">
                        <a:solidFill>
                          <a:srgbClr val="FF0000"/>
                        </a:solidFill>
                        <a:latin typeface="+mn-lt"/>
                        <a:ea typeface="Cambria Math"/>
                      </a:rPr>
                      <m:t>𝟐𝟓𝟎</m:t>
                    </m:r>
                    <m:r>
                      <a:rPr lang="fr-FR" sz="1500" b="1" i="1">
                        <a:solidFill>
                          <a:srgbClr val="FF0000"/>
                        </a:solidFill>
                        <a:latin typeface="+mn-lt"/>
                        <a:ea typeface="Cambria Math"/>
                      </a:rPr>
                      <m:t> −→ ≃</m:t>
                    </m:r>
                    <m:r>
                      <a:rPr lang="fr-FR" sz="1500" b="1" i="1">
                        <a:solidFill>
                          <a:srgbClr val="FF0000"/>
                        </a:solidFill>
                        <a:latin typeface="+mn-lt"/>
                        <a:ea typeface="Cambria Math"/>
                      </a:rPr>
                      <m:t>𝟓𝟎𝟎</m:t>
                    </m:r>
                  </m:oMath>
                </a14:m>
                <a:r>
                  <a:rPr lang="en-US" sz="1500" b="1" baseline="30000" dirty="0">
                    <a:solidFill>
                      <a:srgbClr val="FF0000"/>
                    </a:solidFill>
                    <a:latin typeface="+mn-lt"/>
                  </a:rPr>
                  <a:t> </a:t>
                </a:r>
                <a:r>
                  <a:rPr lang="en-US" sz="1500" b="1" dirty="0">
                    <a:solidFill>
                      <a:srgbClr val="FF0000"/>
                    </a:solidFill>
                    <a:latin typeface="+mn-lt"/>
                  </a:rPr>
                  <a:t>MeV (~0.5fm)</a:t>
                </a:r>
              </a:p>
              <a:p>
                <a:pPr algn="just" defTabSz="1034795"/>
                <a:endParaRPr lang="en-US" sz="1500" b="1" dirty="0">
                  <a:solidFill>
                    <a:srgbClr val="FF0000"/>
                  </a:solidFill>
                  <a:latin typeface="+mn-lt"/>
                </a:endParaRPr>
              </a:p>
              <a:p>
                <a:pPr marL="323373" indent="-323373" algn="just" defTabSz="1034795">
                  <a:buFont typeface="Arial" charset="0"/>
                  <a:buChar char="•"/>
                </a:pPr>
                <a:r>
                  <a:rPr lang="en-US" sz="1500" dirty="0">
                    <a:latin typeface="+mn-lt"/>
                    <a:sym typeface="Symbol"/>
                  </a:rPr>
                  <a:t>aimed luminosity should be 10</a:t>
                </a:r>
                <a:r>
                  <a:rPr lang="en-US" sz="1500" baseline="30000" dirty="0">
                    <a:latin typeface="+mn-lt"/>
                    <a:sym typeface="Symbol"/>
                  </a:rPr>
                  <a:t>29</a:t>
                </a:r>
                <a:r>
                  <a:rPr lang="en-US" sz="1500" dirty="0">
                    <a:latin typeface="+mn-lt"/>
                    <a:sym typeface="Symbol"/>
                  </a:rPr>
                  <a:t> cm</a:t>
                </a:r>
                <a:r>
                  <a:rPr lang="en-US" sz="1500" baseline="30000" dirty="0">
                    <a:latin typeface="+mn-lt"/>
                    <a:sym typeface="Symbol"/>
                  </a:rPr>
                  <a:t>-2</a:t>
                </a:r>
                <a:r>
                  <a:rPr lang="en-US" sz="1500" dirty="0">
                    <a:latin typeface="+mn-lt"/>
                    <a:sym typeface="Symbol"/>
                  </a:rPr>
                  <a:t>s</a:t>
                </a:r>
                <a:r>
                  <a:rPr lang="en-US" sz="1500" baseline="30000" dirty="0">
                    <a:latin typeface="+mn-lt"/>
                    <a:sym typeface="Symbol"/>
                  </a:rPr>
                  <a:t>-1 </a:t>
                </a:r>
                <a:r>
                  <a:rPr lang="en-US" sz="1500" dirty="0">
                    <a:latin typeface="+mn-lt"/>
                    <a:sym typeface="Symbol"/>
                  </a:rPr>
                  <a:t>  but much can be already done at </a:t>
                </a:r>
              </a:p>
              <a:p>
                <a:pPr algn="just" defTabSz="1034795"/>
                <a:r>
                  <a:rPr lang="en-US" sz="1500" b="1" dirty="0">
                    <a:solidFill>
                      <a:srgbClr val="FF0000"/>
                    </a:solidFill>
                    <a:latin typeface="+mn-lt"/>
                    <a:ea typeface="Cambria Math"/>
                    <a:sym typeface="Wingdings" panose="05000000000000000000" pitchFamily="2" charset="2"/>
                  </a:rPr>
                  <a:t>          </a:t>
                </a:r>
                <a14:m>
                  <m:oMath xmlns:m="http://schemas.openxmlformats.org/officeDocument/2006/math">
                    <m:r>
                      <a:rPr lang="en-US" sz="1500" b="1" i="1">
                        <a:solidFill>
                          <a:srgbClr val="FF0000"/>
                        </a:solidFill>
                        <a:latin typeface="+mn-lt"/>
                        <a:ea typeface="Cambria Math"/>
                        <a:sym typeface="Symbol"/>
                      </a:rPr>
                      <m:t>𝓛</m:t>
                    </m:r>
                    <m:r>
                      <a:rPr lang="en-US" sz="1500" b="1" i="1">
                        <a:solidFill>
                          <a:srgbClr val="FF0000"/>
                        </a:solidFill>
                        <a:latin typeface="+mn-lt"/>
                        <a:ea typeface="Cambria Math"/>
                        <a:sym typeface="Symbol"/>
                      </a:rPr>
                      <m:t>≃</m:t>
                    </m:r>
                    <m:sSup>
                      <m:sSupPr>
                        <m:ctrlPr>
                          <a:rPr lang="en-US" sz="1500" b="1" i="1">
                            <a:solidFill>
                              <a:srgbClr val="FF0000"/>
                            </a:solidFill>
                            <a:latin typeface="+mn-lt"/>
                            <a:ea typeface="Cambria Math"/>
                            <a:sym typeface="Symbol"/>
                          </a:rPr>
                        </m:ctrlPr>
                      </m:sSupPr>
                      <m:e>
                        <m:r>
                          <a:rPr lang="fr-FR" sz="1500" b="1" i="1">
                            <a:solidFill>
                              <a:srgbClr val="FF0000"/>
                            </a:solidFill>
                            <a:latin typeface="+mn-lt"/>
                            <a:ea typeface="Cambria Math"/>
                            <a:sym typeface="Symbol"/>
                          </a:rPr>
                          <m:t>𝟏𝟎</m:t>
                        </m:r>
                        <m:r>
                          <a:rPr lang="fr-FR" sz="1500" b="1" i="1" baseline="30000">
                            <a:solidFill>
                              <a:srgbClr val="FF0000"/>
                            </a:solidFill>
                            <a:latin typeface="+mn-lt"/>
                            <a:ea typeface="Cambria Math"/>
                            <a:sym typeface="Symbol"/>
                          </a:rPr>
                          <m:t>𝟐𝟕</m:t>
                        </m:r>
                        <m:r>
                          <a:rPr lang="fr-FR" sz="1500" b="1" i="1" baseline="30000">
                            <a:solidFill>
                              <a:srgbClr val="FF0000"/>
                            </a:solidFill>
                            <a:latin typeface="+mn-lt"/>
                            <a:ea typeface="Cambria Math"/>
                            <a:sym typeface="Symbol"/>
                          </a:rPr>
                          <m:t> −</m:t>
                        </m:r>
                        <m:r>
                          <a:rPr lang="fr-FR" sz="1500" b="1" i="1">
                            <a:solidFill>
                              <a:srgbClr val="FF0000"/>
                            </a:solidFill>
                            <a:latin typeface="+mn-lt"/>
                            <a:ea typeface="Cambria Math"/>
                            <a:sym typeface="Symbol"/>
                          </a:rPr>
                          <m:t>𝟏𝟎</m:t>
                        </m:r>
                      </m:e>
                      <m:sup>
                        <m:r>
                          <a:rPr lang="fr-FR" sz="1500" b="1" i="1">
                            <a:solidFill>
                              <a:srgbClr val="FF0000"/>
                            </a:solidFill>
                            <a:latin typeface="+mn-lt"/>
                            <a:ea typeface="Cambria Math"/>
                            <a:sym typeface="Symbol"/>
                          </a:rPr>
                          <m:t>𝟐𝟖</m:t>
                        </m:r>
                        <m:r>
                          <a:rPr lang="fr-FR" sz="1500" b="1" i="1">
                            <a:solidFill>
                              <a:srgbClr val="FF0000"/>
                            </a:solidFill>
                            <a:latin typeface="+mn-lt"/>
                            <a:ea typeface="Cambria Math"/>
                            <a:sym typeface="Symbol"/>
                          </a:rPr>
                          <m:t> </m:t>
                        </m:r>
                      </m:sup>
                    </m:sSup>
                  </m:oMath>
                </a14:m>
                <a:r>
                  <a:rPr lang="en-US" sz="1500" b="1" dirty="0">
                    <a:solidFill>
                      <a:srgbClr val="FF0000"/>
                    </a:solidFill>
                    <a:latin typeface="+mn-lt"/>
                  </a:rPr>
                  <a:t>(with unstable nuclei EVERYTHING is new !)</a:t>
                </a:r>
                <a:endParaRPr lang="en-US" sz="1500" dirty="0">
                  <a:solidFill>
                    <a:prstClr val="black"/>
                  </a:solidFill>
                  <a:latin typeface="+mn-lt"/>
                </a:endParaRPr>
              </a:p>
            </p:txBody>
          </p:sp>
        </mc:Choice>
        <mc:Fallback>
          <p:sp>
            <p:nvSpPr>
              <p:cNvPr id="7" name="ZoneTexte 6">
                <a:extLst>
                  <a:ext uri="{FF2B5EF4-FFF2-40B4-BE49-F238E27FC236}">
                    <a16:creationId xmlns:a16="http://schemas.microsoft.com/office/drawing/2014/main" id="{C6BECD45-FAC9-3FBC-8AEA-DA58B5614D92}"/>
                  </a:ext>
                </a:extLst>
              </p:cNvPr>
              <p:cNvSpPr txBox="1">
                <a:spLocks noRot="1" noChangeAspect="1" noMove="1" noResize="1" noEditPoints="1" noAdjustHandles="1" noChangeArrowheads="1" noChangeShapeType="1" noTextEdit="1"/>
              </p:cNvSpPr>
              <p:nvPr/>
            </p:nvSpPr>
            <p:spPr>
              <a:xfrm>
                <a:off x="184951" y="1517576"/>
                <a:ext cx="5829556" cy="1944250"/>
              </a:xfrm>
              <a:prstGeom prst="rect">
                <a:avLst/>
              </a:prstGeom>
              <a:blipFill>
                <a:blip r:embed="rId2"/>
                <a:stretch>
                  <a:fillRect l="-435" t="-649" r="-435" b="-3247"/>
                </a:stretch>
              </a:blipFill>
              <a:ln w="28575">
                <a:noFill/>
              </a:ln>
            </p:spPr>
            <p:txBody>
              <a:bodyPr/>
              <a:lstStyle/>
              <a:p>
                <a:r>
                  <a:rPr lang="en-GB">
                    <a:noFill/>
                  </a:rPr>
                  <a:t> </a:t>
                </a:r>
              </a:p>
            </p:txBody>
          </p:sp>
        </mc:Fallback>
      </mc:AlternateContent>
      <p:sp>
        <p:nvSpPr>
          <p:cNvPr id="8" name="Rectangle 7">
            <a:extLst>
              <a:ext uri="{FF2B5EF4-FFF2-40B4-BE49-F238E27FC236}">
                <a16:creationId xmlns:a16="http://schemas.microsoft.com/office/drawing/2014/main" id="{5076C4DC-539F-3662-53F8-AC46C077E283}"/>
              </a:ext>
            </a:extLst>
          </p:cNvPr>
          <p:cNvSpPr/>
          <p:nvPr/>
        </p:nvSpPr>
        <p:spPr>
          <a:xfrm>
            <a:off x="77167" y="3533800"/>
            <a:ext cx="6101308" cy="1015663"/>
          </a:xfrm>
          <a:prstGeom prst="rect">
            <a:avLst/>
          </a:prstGeom>
        </p:spPr>
        <p:txBody>
          <a:bodyPr wrap="square">
            <a:spAutoFit/>
          </a:bodyPr>
          <a:lstStyle/>
          <a:p>
            <a:r>
              <a:rPr lang="en-US" sz="1500" dirty="0">
                <a:latin typeface="+mn-lt"/>
              </a:rPr>
              <a:t>A long road ahead before reaching  the full tomography of an exotic nucleus</a:t>
            </a:r>
            <a:endParaRPr lang="en-US" sz="1500" b="1" dirty="0">
              <a:latin typeface="+mn-lt"/>
              <a:sym typeface="Symbol"/>
            </a:endParaRPr>
          </a:p>
          <a:p>
            <a:r>
              <a:rPr lang="en-US" sz="1500" dirty="0">
                <a:latin typeface="+mn-lt"/>
                <a:sym typeface="Symbol"/>
              </a:rPr>
              <a:t>The starting point is :</a:t>
            </a:r>
          </a:p>
          <a:p>
            <a:endParaRPr lang="en-US" sz="1500" dirty="0">
              <a:latin typeface="+mn-lt"/>
              <a:sym typeface="Symbol"/>
            </a:endParaRPr>
          </a:p>
          <a:p>
            <a:r>
              <a:rPr lang="en-US" sz="1500" dirty="0">
                <a:latin typeface="+mn-lt"/>
                <a:sym typeface="Symbol"/>
              </a:rPr>
              <a:t> </a:t>
            </a:r>
            <a:r>
              <a:rPr lang="en-US" sz="1500" dirty="0">
                <a:solidFill>
                  <a:srgbClr val="FF0000"/>
                </a:solidFill>
                <a:latin typeface="+mn-lt"/>
                <a:sym typeface="Symbol"/>
              </a:rPr>
              <a:t>DESTIN [</a:t>
            </a:r>
            <a:r>
              <a:rPr lang="en-US" sz="1500" b="1" dirty="0" err="1">
                <a:solidFill>
                  <a:srgbClr val="FF0000"/>
                </a:solidFill>
                <a:latin typeface="+mn-lt"/>
                <a:sym typeface="Symbol"/>
              </a:rPr>
              <a:t>DE</a:t>
            </a:r>
            <a:r>
              <a:rPr lang="en-US" sz="1500" dirty="0" err="1">
                <a:solidFill>
                  <a:srgbClr val="FF0000"/>
                </a:solidFill>
                <a:latin typeface="+mn-lt"/>
                <a:sym typeface="Symbol"/>
              </a:rPr>
              <a:t>ep</a:t>
            </a:r>
            <a:r>
              <a:rPr lang="en-US" sz="1500" dirty="0">
                <a:solidFill>
                  <a:srgbClr val="FF0000"/>
                </a:solidFill>
                <a:latin typeface="+mn-lt"/>
                <a:sym typeface="Symbol"/>
              </a:rPr>
              <a:t> </a:t>
            </a:r>
            <a:r>
              <a:rPr lang="en-US" sz="1500" b="1" dirty="0" err="1">
                <a:solidFill>
                  <a:srgbClr val="FF0000"/>
                </a:solidFill>
                <a:latin typeface="+mn-lt"/>
                <a:sym typeface="Symbol"/>
              </a:rPr>
              <a:t>ST</a:t>
            </a:r>
            <a:r>
              <a:rPr lang="en-US" sz="1500" dirty="0" err="1">
                <a:solidFill>
                  <a:srgbClr val="FF0000"/>
                </a:solidFill>
                <a:latin typeface="+mn-lt"/>
                <a:sym typeface="Symbol"/>
              </a:rPr>
              <a:t>ructure</a:t>
            </a:r>
            <a:r>
              <a:rPr lang="en-US" sz="1500" dirty="0">
                <a:solidFill>
                  <a:srgbClr val="FF0000"/>
                </a:solidFill>
                <a:latin typeface="+mn-lt"/>
                <a:sym typeface="Symbol"/>
              </a:rPr>
              <a:t> </a:t>
            </a:r>
            <a:r>
              <a:rPr lang="en-US" sz="1500" b="1" dirty="0">
                <a:solidFill>
                  <a:srgbClr val="FF0000"/>
                </a:solidFill>
                <a:latin typeface="+mn-lt"/>
                <a:sym typeface="Symbol"/>
              </a:rPr>
              <a:t>I</a:t>
            </a:r>
            <a:r>
              <a:rPr lang="en-US" sz="1500" dirty="0">
                <a:solidFill>
                  <a:srgbClr val="FF0000"/>
                </a:solidFill>
                <a:latin typeface="+mn-lt"/>
                <a:sym typeface="Symbol"/>
              </a:rPr>
              <a:t>nvestigation of (exotic) </a:t>
            </a:r>
            <a:r>
              <a:rPr lang="en-US" sz="1500" b="1" dirty="0">
                <a:solidFill>
                  <a:srgbClr val="FF0000"/>
                </a:solidFill>
                <a:latin typeface="+mn-lt"/>
                <a:sym typeface="Symbol"/>
              </a:rPr>
              <a:t>N</a:t>
            </a:r>
            <a:r>
              <a:rPr lang="en-US" sz="1500" dirty="0">
                <a:solidFill>
                  <a:srgbClr val="FF0000"/>
                </a:solidFill>
                <a:latin typeface="+mn-lt"/>
                <a:sym typeface="Symbol"/>
              </a:rPr>
              <a:t>uclei]</a:t>
            </a:r>
          </a:p>
        </p:txBody>
      </p:sp>
      <p:sp>
        <p:nvSpPr>
          <p:cNvPr id="10" name="ZoneTexte 9">
            <a:extLst>
              <a:ext uri="{FF2B5EF4-FFF2-40B4-BE49-F238E27FC236}">
                <a16:creationId xmlns:a16="http://schemas.microsoft.com/office/drawing/2014/main" id="{15FDD170-555E-2D5C-91E9-D58D36BB8EA2}"/>
              </a:ext>
            </a:extLst>
          </p:cNvPr>
          <p:cNvSpPr txBox="1"/>
          <p:nvPr/>
        </p:nvSpPr>
        <p:spPr>
          <a:xfrm>
            <a:off x="489843" y="4541912"/>
            <a:ext cx="5050215" cy="1077218"/>
          </a:xfrm>
          <a:prstGeom prst="rect">
            <a:avLst/>
          </a:prstGeom>
          <a:noFill/>
        </p:spPr>
        <p:txBody>
          <a:bodyPr wrap="square" rtlCol="0">
            <a:spAutoFit/>
          </a:bodyPr>
          <a:lstStyle/>
          <a:p>
            <a:pPr algn="ctr"/>
            <a:r>
              <a:rPr lang="en-GB" sz="1600" dirty="0">
                <a:latin typeface="+mn-lt"/>
              </a:rPr>
              <a:t>Very </a:t>
            </a:r>
            <a:r>
              <a:rPr lang="en-GB" sz="1600" dirty="0" err="1">
                <a:latin typeface="+mn-lt"/>
              </a:rPr>
              <a:t>chanellenging</a:t>
            </a:r>
            <a:endParaRPr lang="en-GB" sz="1600" dirty="0">
              <a:latin typeface="+mn-lt"/>
            </a:endParaRPr>
          </a:p>
          <a:p>
            <a:pPr algn="ctr"/>
            <a:r>
              <a:rPr lang="en-GB" sz="1600" dirty="0">
                <a:latin typeface="+mn-lt"/>
              </a:rPr>
              <a:t>The beam will confine RIB in longitudinal plane e- with positive ions), and traps have to confined RIB in transversal plane ( </a:t>
            </a:r>
            <a:r>
              <a:rPr lang="en-GB" sz="1600" dirty="0" err="1">
                <a:latin typeface="+mn-lt"/>
              </a:rPr>
              <a:t>à</a:t>
            </a:r>
            <a:r>
              <a:rPr lang="en-GB" sz="1600" dirty="0">
                <a:latin typeface="+mn-lt"/>
              </a:rPr>
              <a:t> la SCRIT at RIKEN)</a:t>
            </a:r>
          </a:p>
        </p:txBody>
      </p:sp>
      <p:grpSp>
        <p:nvGrpSpPr>
          <p:cNvPr id="11" name="Groupe 10">
            <a:extLst>
              <a:ext uri="{FF2B5EF4-FFF2-40B4-BE49-F238E27FC236}">
                <a16:creationId xmlns:a16="http://schemas.microsoft.com/office/drawing/2014/main" id="{6A1DF9AA-1B53-2799-15F0-E2801321EB54}"/>
              </a:ext>
            </a:extLst>
          </p:cNvPr>
          <p:cNvGrpSpPr/>
          <p:nvPr/>
        </p:nvGrpSpPr>
        <p:grpSpPr>
          <a:xfrm>
            <a:off x="6446554" y="4325888"/>
            <a:ext cx="3692361" cy="1196109"/>
            <a:chOff x="5650048" y="4135771"/>
            <a:chExt cx="3940047" cy="1629134"/>
          </a:xfrm>
        </p:grpSpPr>
        <p:pic>
          <p:nvPicPr>
            <p:cNvPr id="12" name="Picture 3">
              <a:extLst>
                <a:ext uri="{FF2B5EF4-FFF2-40B4-BE49-F238E27FC236}">
                  <a16:creationId xmlns:a16="http://schemas.microsoft.com/office/drawing/2014/main" id="{A5E4F8B3-B1D3-7732-FDEF-8D9B2B5266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048" y="4135771"/>
              <a:ext cx="3940047" cy="1629134"/>
            </a:xfrm>
            <a:prstGeom prst="rect">
              <a:avLst/>
            </a:prstGeom>
            <a:solidFill>
              <a:schemeClr val="bg1"/>
            </a:solidFill>
            <a:ln>
              <a:noFill/>
            </a:ln>
          </p:spPr>
        </p:pic>
        <p:sp>
          <p:nvSpPr>
            <p:cNvPr id="13" name="Rectangle 12">
              <a:extLst>
                <a:ext uri="{FF2B5EF4-FFF2-40B4-BE49-F238E27FC236}">
                  <a16:creationId xmlns:a16="http://schemas.microsoft.com/office/drawing/2014/main" id="{8FC27A66-5665-E8DB-2280-E12B330296E7}"/>
                </a:ext>
              </a:extLst>
            </p:cNvPr>
            <p:cNvSpPr/>
            <p:nvPr/>
          </p:nvSpPr>
          <p:spPr>
            <a:xfrm>
              <a:off x="6526584" y="4148977"/>
              <a:ext cx="1924310" cy="337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prstTxWarp prst="textNoShape">
                <a:avLst/>
              </a:prstTxWarp>
              <a:noAutofit/>
            </a:bodyPr>
            <a:lstStyle/>
            <a:p>
              <a:pPr algn="ctr"/>
              <a:endParaRPr lang="fr-FR" sz="2000"/>
            </a:p>
          </p:txBody>
        </p:sp>
      </p:grpSp>
      <p:pic>
        <p:nvPicPr>
          <p:cNvPr id="14" name="Image 13">
            <a:extLst>
              <a:ext uri="{FF2B5EF4-FFF2-40B4-BE49-F238E27FC236}">
                <a16:creationId xmlns:a16="http://schemas.microsoft.com/office/drawing/2014/main" id="{7482D2A2-8287-0A84-D2F8-4127D5C5E02F}"/>
              </a:ext>
            </a:extLst>
          </p:cNvPr>
          <p:cNvPicPr>
            <a:picLocks noChangeAspect="1"/>
          </p:cNvPicPr>
          <p:nvPr/>
        </p:nvPicPr>
        <p:blipFill>
          <a:blip r:embed="rId4"/>
          <a:stretch>
            <a:fillRect/>
          </a:stretch>
        </p:blipFill>
        <p:spPr>
          <a:xfrm>
            <a:off x="6178475" y="1405695"/>
            <a:ext cx="1470371" cy="968390"/>
          </a:xfrm>
          <a:prstGeom prst="rect">
            <a:avLst/>
          </a:prstGeom>
        </p:spPr>
      </p:pic>
      <p:pic>
        <p:nvPicPr>
          <p:cNvPr id="15" name="Image 14">
            <a:extLst>
              <a:ext uri="{FF2B5EF4-FFF2-40B4-BE49-F238E27FC236}">
                <a16:creationId xmlns:a16="http://schemas.microsoft.com/office/drawing/2014/main" id="{A685348C-3327-EBE3-A0B1-A44F7E95DF1C}"/>
              </a:ext>
            </a:extLst>
          </p:cNvPr>
          <p:cNvPicPr>
            <a:picLocks noChangeAspect="1"/>
          </p:cNvPicPr>
          <p:nvPr/>
        </p:nvPicPr>
        <p:blipFill>
          <a:blip r:embed="rId5"/>
          <a:stretch>
            <a:fillRect/>
          </a:stretch>
        </p:blipFill>
        <p:spPr>
          <a:xfrm>
            <a:off x="7618635" y="1287647"/>
            <a:ext cx="3052097" cy="1121964"/>
          </a:xfrm>
          <a:prstGeom prst="rect">
            <a:avLst/>
          </a:prstGeom>
        </p:spPr>
      </p:pic>
      <p:grpSp>
        <p:nvGrpSpPr>
          <p:cNvPr id="17" name="Groupe 16">
            <a:extLst>
              <a:ext uri="{FF2B5EF4-FFF2-40B4-BE49-F238E27FC236}">
                <a16:creationId xmlns:a16="http://schemas.microsoft.com/office/drawing/2014/main" id="{2017419F-9ED9-490D-5AEA-4B2072D33F15}"/>
              </a:ext>
            </a:extLst>
          </p:cNvPr>
          <p:cNvGrpSpPr/>
          <p:nvPr/>
        </p:nvGrpSpPr>
        <p:grpSpPr>
          <a:xfrm>
            <a:off x="5952734" y="2409611"/>
            <a:ext cx="4470010" cy="1985809"/>
            <a:chOff x="3547386" y="2270970"/>
            <a:chExt cx="7181631" cy="3353247"/>
          </a:xfrm>
        </p:grpSpPr>
        <p:pic>
          <p:nvPicPr>
            <p:cNvPr id="18" name="Image 17">
              <a:extLst>
                <a:ext uri="{FF2B5EF4-FFF2-40B4-BE49-F238E27FC236}">
                  <a16:creationId xmlns:a16="http://schemas.microsoft.com/office/drawing/2014/main" id="{3120B1F7-0B8A-58D4-2EA8-020901B2FBF5}"/>
                </a:ext>
              </a:extLst>
            </p:cNvPr>
            <p:cNvPicPr>
              <a:picLocks noChangeAspect="1"/>
            </p:cNvPicPr>
            <p:nvPr/>
          </p:nvPicPr>
          <p:blipFill>
            <a:blip r:embed="rId6"/>
            <a:stretch>
              <a:fillRect/>
            </a:stretch>
          </p:blipFill>
          <p:spPr>
            <a:xfrm>
              <a:off x="3547386" y="2974294"/>
              <a:ext cx="2952327" cy="2498123"/>
            </a:xfrm>
            <a:prstGeom prst="rect">
              <a:avLst/>
            </a:prstGeom>
          </p:spPr>
        </p:pic>
        <p:pic>
          <p:nvPicPr>
            <p:cNvPr id="19" name="Image 18">
              <a:extLst>
                <a:ext uri="{FF2B5EF4-FFF2-40B4-BE49-F238E27FC236}">
                  <a16:creationId xmlns:a16="http://schemas.microsoft.com/office/drawing/2014/main" id="{CEDED97E-B2AE-337D-C2D0-09769F01F11E}"/>
                </a:ext>
              </a:extLst>
            </p:cNvPr>
            <p:cNvPicPr>
              <a:picLocks noChangeAspect="1"/>
            </p:cNvPicPr>
            <p:nvPr/>
          </p:nvPicPr>
          <p:blipFill>
            <a:blip r:embed="rId7"/>
            <a:stretch>
              <a:fillRect/>
            </a:stretch>
          </p:blipFill>
          <p:spPr>
            <a:xfrm>
              <a:off x="7540184" y="2270970"/>
              <a:ext cx="3188833" cy="3249905"/>
            </a:xfrm>
            <a:prstGeom prst="rect">
              <a:avLst/>
            </a:prstGeom>
          </p:spPr>
        </p:pic>
        <p:sp>
          <p:nvSpPr>
            <p:cNvPr id="20" name="Flèche : droite 54">
              <a:extLst>
                <a:ext uri="{FF2B5EF4-FFF2-40B4-BE49-F238E27FC236}">
                  <a16:creationId xmlns:a16="http://schemas.microsoft.com/office/drawing/2014/main" id="{657F9752-6158-BC54-FD77-5BDAC9DC579E}"/>
                </a:ext>
              </a:extLst>
            </p:cNvPr>
            <p:cNvSpPr/>
            <p:nvPr/>
          </p:nvSpPr>
          <p:spPr>
            <a:xfrm>
              <a:off x="6543510" y="2510372"/>
              <a:ext cx="792797"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21" name="Image 20">
              <a:extLst>
                <a:ext uri="{FF2B5EF4-FFF2-40B4-BE49-F238E27FC236}">
                  <a16:creationId xmlns:a16="http://schemas.microsoft.com/office/drawing/2014/main" id="{7F1AAE09-8299-DDDF-A34D-1EA82763E963}"/>
                </a:ext>
              </a:extLst>
            </p:cNvPr>
            <p:cNvPicPr>
              <a:picLocks noChangeAspect="1"/>
            </p:cNvPicPr>
            <p:nvPr/>
          </p:nvPicPr>
          <p:blipFill>
            <a:blip r:embed="rId8"/>
            <a:stretch>
              <a:fillRect/>
            </a:stretch>
          </p:blipFill>
          <p:spPr>
            <a:xfrm>
              <a:off x="7300021" y="5465038"/>
              <a:ext cx="3057566" cy="159179"/>
            </a:xfrm>
            <a:prstGeom prst="rect">
              <a:avLst/>
            </a:prstGeom>
          </p:spPr>
        </p:pic>
        <p:sp>
          <p:nvSpPr>
            <p:cNvPr id="22" name="ZoneTexte 21">
              <a:extLst>
                <a:ext uri="{FF2B5EF4-FFF2-40B4-BE49-F238E27FC236}">
                  <a16:creationId xmlns:a16="http://schemas.microsoft.com/office/drawing/2014/main" id="{4B2C5505-32E3-4896-4C63-E244DA91452E}"/>
                </a:ext>
              </a:extLst>
            </p:cNvPr>
            <p:cNvSpPr txBox="1"/>
            <p:nvPr/>
          </p:nvSpPr>
          <p:spPr>
            <a:xfrm>
              <a:off x="5063731" y="2622866"/>
              <a:ext cx="1401564" cy="321037"/>
            </a:xfrm>
            <a:prstGeom prst="rect">
              <a:avLst/>
            </a:prstGeom>
            <a:noFill/>
            <a:ln w="28575">
              <a:solidFill>
                <a:srgbClr val="456487"/>
              </a:solidFill>
            </a:ln>
          </p:spPr>
          <p:txBody>
            <a:bodyPr wrap="square" rtlCol="0">
              <a:spAutoFit/>
            </a:bodyPr>
            <a:lstStyle/>
            <a:p>
              <a:r>
                <a:rPr lang="en-US" sz="900"/>
                <a:t>Simple imaging</a:t>
              </a:r>
            </a:p>
          </p:txBody>
        </p:sp>
        <p:sp>
          <p:nvSpPr>
            <p:cNvPr id="23" name="ZoneTexte 22">
              <a:extLst>
                <a:ext uri="{FF2B5EF4-FFF2-40B4-BE49-F238E27FC236}">
                  <a16:creationId xmlns:a16="http://schemas.microsoft.com/office/drawing/2014/main" id="{2FE6FE6D-C8AA-2E19-C520-B119622EF77C}"/>
                </a:ext>
              </a:extLst>
            </p:cNvPr>
            <p:cNvSpPr txBox="1"/>
            <p:nvPr/>
          </p:nvSpPr>
          <p:spPr>
            <a:xfrm>
              <a:off x="7402610" y="2631593"/>
              <a:ext cx="1598344" cy="321037"/>
            </a:xfrm>
            <a:prstGeom prst="rect">
              <a:avLst/>
            </a:prstGeom>
            <a:noFill/>
            <a:ln w="28575">
              <a:solidFill>
                <a:srgbClr val="456487"/>
              </a:solidFill>
            </a:ln>
          </p:spPr>
          <p:txBody>
            <a:bodyPr wrap="square" rtlCol="0">
              <a:spAutoFit/>
            </a:bodyPr>
            <a:lstStyle/>
            <a:p>
              <a:pPr algn="ctr"/>
              <a:r>
                <a:rPr lang="en-US" sz="900" dirty="0"/>
                <a:t>Full tomography</a:t>
              </a:r>
            </a:p>
          </p:txBody>
        </p:sp>
      </p:grpSp>
      <p:sp>
        <p:nvSpPr>
          <p:cNvPr id="24" name="ZoneTexte 23">
            <a:extLst>
              <a:ext uri="{FF2B5EF4-FFF2-40B4-BE49-F238E27FC236}">
                <a16:creationId xmlns:a16="http://schemas.microsoft.com/office/drawing/2014/main" id="{645FE185-11B5-3475-0EF2-B2CBA94D7903}"/>
              </a:ext>
            </a:extLst>
          </p:cNvPr>
          <p:cNvSpPr txBox="1"/>
          <p:nvPr/>
        </p:nvSpPr>
        <p:spPr>
          <a:xfrm>
            <a:off x="8338715" y="5406008"/>
            <a:ext cx="2373920" cy="307777"/>
          </a:xfrm>
          <a:prstGeom prst="rect">
            <a:avLst/>
          </a:prstGeom>
          <a:noFill/>
        </p:spPr>
        <p:txBody>
          <a:bodyPr wrap="none" rtlCol="0">
            <a:spAutoFit/>
          </a:bodyPr>
          <a:lstStyle/>
          <a:p>
            <a:r>
              <a:rPr lang="fr-FR" sz="1400" i="1" dirty="0">
                <a:latin typeface="+mn-lt"/>
              </a:rPr>
              <a:t>Collection : </a:t>
            </a:r>
            <a:r>
              <a:rPr lang="fr-FR" sz="1400" i="1" dirty="0" err="1">
                <a:latin typeface="+mn-lt"/>
              </a:rPr>
              <a:t>from</a:t>
            </a:r>
            <a:r>
              <a:rPr lang="fr-FR" sz="1400" i="1" dirty="0">
                <a:latin typeface="+mn-lt"/>
              </a:rPr>
              <a:t> David Verney</a:t>
            </a:r>
          </a:p>
        </p:txBody>
      </p:sp>
      <p:sp>
        <p:nvSpPr>
          <p:cNvPr id="25" name="Rectangle 24">
            <a:extLst>
              <a:ext uri="{FF2B5EF4-FFF2-40B4-BE49-F238E27FC236}">
                <a16:creationId xmlns:a16="http://schemas.microsoft.com/office/drawing/2014/main" id="{94B59287-7935-3AF3-D6FE-DAF8167C1799}"/>
              </a:ext>
            </a:extLst>
          </p:cNvPr>
          <p:cNvSpPr/>
          <p:nvPr/>
        </p:nvSpPr>
        <p:spPr>
          <a:xfrm>
            <a:off x="6034459" y="1229544"/>
            <a:ext cx="4636273" cy="3289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prstTxWarp prst="textNoShape">
              <a:avLst/>
            </a:prstTxWarp>
            <a:noAutofit/>
          </a:bodyPr>
          <a:lstStyle/>
          <a:p>
            <a:pPr algn="ctr"/>
            <a:endParaRPr lang="fr-FR" sz="2000"/>
          </a:p>
        </p:txBody>
      </p:sp>
    </p:spTree>
    <p:extLst>
      <p:ext uri="{BB962C8B-B14F-4D97-AF65-F5344CB8AC3E}">
        <p14:creationId xmlns:p14="http://schemas.microsoft.com/office/powerpoint/2010/main" val="29456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6" name="Image 5">
            <a:extLst>
              <a:ext uri="{FF2B5EF4-FFF2-40B4-BE49-F238E27FC236}">
                <a16:creationId xmlns:a16="http://schemas.microsoft.com/office/drawing/2014/main" id="{B514160C-AA39-7D5F-E51A-C4743E0215A6}"/>
              </a:ext>
            </a:extLst>
          </p:cNvPr>
          <p:cNvPicPr>
            <a:picLocks noChangeAspect="1"/>
          </p:cNvPicPr>
          <p:nvPr/>
        </p:nvPicPr>
        <p:blipFill>
          <a:blip r:embed="rId2"/>
          <a:stretch>
            <a:fillRect/>
          </a:stretch>
        </p:blipFill>
        <p:spPr>
          <a:xfrm>
            <a:off x="417835" y="1445568"/>
            <a:ext cx="5328569" cy="3676213"/>
          </a:xfrm>
          <a:prstGeom prst="rect">
            <a:avLst/>
          </a:prstGeom>
        </p:spPr>
      </p:pic>
      <p:sp>
        <p:nvSpPr>
          <p:cNvPr id="7" name="Flèche : droite 10">
            <a:extLst>
              <a:ext uri="{FF2B5EF4-FFF2-40B4-BE49-F238E27FC236}">
                <a16:creationId xmlns:a16="http://schemas.microsoft.com/office/drawing/2014/main" id="{67D7D8B0-C63F-DA84-F4DC-FB43DE56AFD4}"/>
              </a:ext>
            </a:extLst>
          </p:cNvPr>
          <p:cNvSpPr/>
          <p:nvPr/>
        </p:nvSpPr>
        <p:spPr>
          <a:xfrm flipH="1">
            <a:off x="5243172" y="4469293"/>
            <a:ext cx="464409" cy="244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37"/>
          </a:p>
        </p:txBody>
      </p:sp>
      <p:sp>
        <p:nvSpPr>
          <p:cNvPr id="8" name="ZoneTexte 7">
            <a:extLst>
              <a:ext uri="{FF2B5EF4-FFF2-40B4-BE49-F238E27FC236}">
                <a16:creationId xmlns:a16="http://schemas.microsoft.com/office/drawing/2014/main" id="{04BCFF27-7353-D232-5DA8-E2BA224E4CD4}"/>
              </a:ext>
            </a:extLst>
          </p:cNvPr>
          <p:cNvSpPr txBox="1"/>
          <p:nvPr/>
        </p:nvSpPr>
        <p:spPr>
          <a:xfrm>
            <a:off x="5707581" y="4469292"/>
            <a:ext cx="1447847" cy="475515"/>
          </a:xfrm>
          <a:prstGeom prst="rect">
            <a:avLst/>
          </a:prstGeom>
          <a:noFill/>
        </p:spPr>
        <p:txBody>
          <a:bodyPr wrap="square" rtlCol="0">
            <a:spAutoFit/>
          </a:bodyPr>
          <a:lstStyle/>
          <a:p>
            <a:r>
              <a:rPr lang="en-US" sz="1200" dirty="0">
                <a:latin typeface="+mn-lt"/>
              </a:rPr>
              <a:t>1953 Hofstadter’s luminosity</a:t>
            </a:r>
          </a:p>
        </p:txBody>
      </p:sp>
      <p:sp>
        <p:nvSpPr>
          <p:cNvPr id="10" name="ZoneTexte 9">
            <a:extLst>
              <a:ext uri="{FF2B5EF4-FFF2-40B4-BE49-F238E27FC236}">
                <a16:creationId xmlns:a16="http://schemas.microsoft.com/office/drawing/2014/main" id="{E0AFDA4A-AB8B-4892-9A91-59E7F29C9EED}"/>
              </a:ext>
            </a:extLst>
          </p:cNvPr>
          <p:cNvSpPr txBox="1"/>
          <p:nvPr/>
        </p:nvSpPr>
        <p:spPr>
          <a:xfrm>
            <a:off x="5676248" y="2309052"/>
            <a:ext cx="1316191" cy="475515"/>
          </a:xfrm>
          <a:prstGeom prst="rect">
            <a:avLst/>
          </a:prstGeom>
          <a:noFill/>
        </p:spPr>
        <p:txBody>
          <a:bodyPr wrap="square" rtlCol="0">
            <a:spAutoFit/>
          </a:bodyPr>
          <a:lstStyle/>
          <a:p>
            <a:r>
              <a:rPr lang="fr-FR" sz="1200" dirty="0">
                <a:latin typeface="+mn-lt"/>
              </a:rPr>
              <a:t>S</a:t>
            </a:r>
            <a:r>
              <a:rPr lang="en-US" sz="1200" dirty="0">
                <a:latin typeface="+mn-lt"/>
              </a:rPr>
              <a:t>CRIT luminosity with stable nuclei</a:t>
            </a:r>
          </a:p>
        </p:txBody>
      </p:sp>
      <p:sp>
        <p:nvSpPr>
          <p:cNvPr id="11" name="Flèche : droite 46">
            <a:extLst>
              <a:ext uri="{FF2B5EF4-FFF2-40B4-BE49-F238E27FC236}">
                <a16:creationId xmlns:a16="http://schemas.microsoft.com/office/drawing/2014/main" id="{E7696030-F0C8-9822-9E20-B56EA0FE2E45}"/>
              </a:ext>
            </a:extLst>
          </p:cNvPr>
          <p:cNvSpPr/>
          <p:nvPr/>
        </p:nvSpPr>
        <p:spPr>
          <a:xfrm flipH="1">
            <a:off x="5243172" y="2430635"/>
            <a:ext cx="464409" cy="244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37"/>
          </a:p>
        </p:txBody>
      </p:sp>
      <p:sp>
        <p:nvSpPr>
          <p:cNvPr id="12" name="Flèche : droite 49">
            <a:extLst>
              <a:ext uri="{FF2B5EF4-FFF2-40B4-BE49-F238E27FC236}">
                <a16:creationId xmlns:a16="http://schemas.microsoft.com/office/drawing/2014/main" id="{F42D5D8F-D6E6-A673-B524-29AE02A6472E}"/>
              </a:ext>
            </a:extLst>
          </p:cNvPr>
          <p:cNvSpPr/>
          <p:nvPr/>
        </p:nvSpPr>
        <p:spPr>
          <a:xfrm flipH="1">
            <a:off x="5254068" y="1778040"/>
            <a:ext cx="464409" cy="244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37"/>
          </a:p>
        </p:txBody>
      </p:sp>
      <p:sp>
        <p:nvSpPr>
          <p:cNvPr id="13" name="ZoneTexte 12">
            <a:extLst>
              <a:ext uri="{FF2B5EF4-FFF2-40B4-BE49-F238E27FC236}">
                <a16:creationId xmlns:a16="http://schemas.microsoft.com/office/drawing/2014/main" id="{818541E4-9334-4359-8DD4-3C0DB8B6F770}"/>
              </a:ext>
            </a:extLst>
          </p:cNvPr>
          <p:cNvSpPr txBox="1"/>
          <p:nvPr/>
        </p:nvSpPr>
        <p:spPr>
          <a:xfrm>
            <a:off x="5676248" y="1586185"/>
            <a:ext cx="1316191" cy="667106"/>
          </a:xfrm>
          <a:prstGeom prst="rect">
            <a:avLst/>
          </a:prstGeom>
          <a:noFill/>
        </p:spPr>
        <p:txBody>
          <a:bodyPr wrap="square" rtlCol="0">
            <a:spAutoFit/>
          </a:bodyPr>
          <a:lstStyle/>
          <a:p>
            <a:r>
              <a:rPr lang="en-US" sz="1200" dirty="0">
                <a:latin typeface="+mn-lt"/>
              </a:rPr>
              <a:t>FAIR/ELISE targeted luminosity</a:t>
            </a:r>
          </a:p>
        </p:txBody>
      </p:sp>
      <p:grpSp>
        <p:nvGrpSpPr>
          <p:cNvPr id="14" name="Groupe 13">
            <a:extLst>
              <a:ext uri="{FF2B5EF4-FFF2-40B4-BE49-F238E27FC236}">
                <a16:creationId xmlns:a16="http://schemas.microsoft.com/office/drawing/2014/main" id="{E96B845A-7148-F6D3-FE1E-DAFEB5A493D9}"/>
              </a:ext>
            </a:extLst>
          </p:cNvPr>
          <p:cNvGrpSpPr/>
          <p:nvPr/>
        </p:nvGrpSpPr>
        <p:grpSpPr>
          <a:xfrm>
            <a:off x="6826547" y="1517576"/>
            <a:ext cx="3730433" cy="3960440"/>
            <a:chOff x="6386018" y="835254"/>
            <a:chExt cx="4262486" cy="4388980"/>
          </a:xfrm>
        </p:grpSpPr>
        <p:pic>
          <p:nvPicPr>
            <p:cNvPr id="15" name="Image 14">
              <a:extLst>
                <a:ext uri="{FF2B5EF4-FFF2-40B4-BE49-F238E27FC236}">
                  <a16:creationId xmlns:a16="http://schemas.microsoft.com/office/drawing/2014/main" id="{41D32CB0-DD98-A3A5-0C49-50E0F779853F}"/>
                </a:ext>
              </a:extLst>
            </p:cNvPr>
            <p:cNvPicPr>
              <a:picLocks noChangeAspect="1"/>
            </p:cNvPicPr>
            <p:nvPr/>
          </p:nvPicPr>
          <p:blipFill>
            <a:blip r:embed="rId3"/>
            <a:stretch>
              <a:fillRect/>
            </a:stretch>
          </p:blipFill>
          <p:spPr>
            <a:xfrm>
              <a:off x="6386018" y="835254"/>
              <a:ext cx="3590412" cy="4388980"/>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BDABED1-8DA2-87EB-48B2-4E276326F598}"/>
                    </a:ext>
                  </a:extLst>
                </p:cNvPr>
                <p:cNvSpPr/>
                <p:nvPr/>
              </p:nvSpPr>
              <p:spPr>
                <a:xfrm>
                  <a:off x="9867233" y="4260633"/>
                  <a:ext cx="726672" cy="266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358" i="1">
                                <a:latin typeface="Cambria Math" panose="02040503050406030204" pitchFamily="18" charset="0"/>
                                <a:ea typeface="Cambria Math"/>
                                <a:sym typeface="Symbol"/>
                              </a:rPr>
                            </m:ctrlPr>
                          </m:sSupPr>
                          <m:e>
                            <m:r>
                              <a:rPr lang="fr-FR" sz="1358" i="1">
                                <a:latin typeface="Cambria Math" panose="02040503050406030204" pitchFamily="18" charset="0"/>
                                <a:ea typeface="Cambria Math"/>
                                <a:sym typeface="Symbol"/>
                              </a:rPr>
                              <m:t>6</m:t>
                            </m:r>
                            <m:r>
                              <a:rPr lang="fr-FR" sz="1358" i="1">
                                <a:latin typeface="Cambria Math" panose="02040503050406030204" pitchFamily="18" charset="0"/>
                                <a:ea typeface="Cambria Math" panose="02040503050406030204" pitchFamily="18" charset="0"/>
                                <a:sym typeface="Symbol"/>
                              </a:rPr>
                              <m:t>∙</m:t>
                            </m:r>
                            <m:r>
                              <a:rPr lang="fr-FR" sz="1358" i="1">
                                <a:latin typeface="Cambria Math"/>
                                <a:ea typeface="Cambria Math"/>
                                <a:sym typeface="Symbol"/>
                              </a:rPr>
                              <m:t>10</m:t>
                            </m:r>
                          </m:e>
                          <m:sup>
                            <m:r>
                              <a:rPr lang="fr-FR" sz="1358" i="1">
                                <a:latin typeface="Cambria Math" panose="02040503050406030204" pitchFamily="18" charset="0"/>
                                <a:ea typeface="Cambria Math"/>
                                <a:sym typeface="Symbol"/>
                              </a:rPr>
                              <m:t>32</m:t>
                            </m:r>
                            <m:r>
                              <a:rPr lang="fr-FR" sz="1358" i="1">
                                <a:latin typeface="Cambria Math"/>
                                <a:ea typeface="Cambria Math"/>
                                <a:sym typeface="Symbol"/>
                              </a:rPr>
                              <m:t> </m:t>
                            </m:r>
                          </m:sup>
                        </m:sSup>
                      </m:oMath>
                    </m:oMathPara>
                  </a14:m>
                  <a:endParaRPr lang="en-US" sz="1358" dirty="0"/>
                </a:p>
              </p:txBody>
            </p:sp>
          </mc:Choice>
          <mc:Fallback xmlns="">
            <p:sp>
              <p:nvSpPr>
                <p:cNvPr id="12" name="Rectangle 11">
                  <a:extLst>
                    <a:ext uri="{FF2B5EF4-FFF2-40B4-BE49-F238E27FC236}">
                      <a16:creationId xmlns:a16="http://schemas.microsoft.com/office/drawing/2014/main" id="{392F677A-2A21-4BA3-BB7E-9E80B1C07610}"/>
                    </a:ext>
                  </a:extLst>
                </p:cNvPr>
                <p:cNvSpPr>
                  <a:spLocks noRot="1" noChangeAspect="1" noMove="1" noResize="1" noEditPoints="1" noAdjustHandles="1" noChangeArrowheads="1" noChangeShapeType="1" noTextEdit="1"/>
                </p:cNvSpPr>
                <p:nvPr/>
              </p:nvSpPr>
              <p:spPr>
                <a:xfrm>
                  <a:off x="9867233" y="4260633"/>
                  <a:ext cx="726672" cy="266228"/>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CACAB63-E36C-CC13-F64B-5FB8919A8975}"/>
                    </a:ext>
                  </a:extLst>
                </p:cNvPr>
                <p:cNvSpPr/>
                <p:nvPr/>
              </p:nvSpPr>
              <p:spPr>
                <a:xfrm>
                  <a:off x="9921832" y="3070257"/>
                  <a:ext cx="726672" cy="266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358" i="1">
                                <a:latin typeface="Cambria Math" panose="02040503050406030204" pitchFamily="18" charset="0"/>
                                <a:ea typeface="Cambria Math"/>
                                <a:sym typeface="Symbol"/>
                              </a:rPr>
                            </m:ctrlPr>
                          </m:sSupPr>
                          <m:e>
                            <m:r>
                              <a:rPr lang="fr-FR" sz="1358" i="1">
                                <a:latin typeface="Cambria Math" panose="02040503050406030204" pitchFamily="18" charset="0"/>
                                <a:ea typeface="Cambria Math"/>
                                <a:sym typeface="Symbol"/>
                              </a:rPr>
                              <m:t>6</m:t>
                            </m:r>
                            <m:r>
                              <a:rPr lang="fr-FR" sz="1358" i="1">
                                <a:latin typeface="Cambria Math" panose="02040503050406030204" pitchFamily="18" charset="0"/>
                                <a:ea typeface="Cambria Math" panose="02040503050406030204" pitchFamily="18" charset="0"/>
                                <a:sym typeface="Symbol"/>
                              </a:rPr>
                              <m:t>∙</m:t>
                            </m:r>
                            <m:r>
                              <a:rPr lang="fr-FR" sz="1358" i="1">
                                <a:latin typeface="Cambria Math"/>
                                <a:ea typeface="Cambria Math"/>
                                <a:sym typeface="Symbol"/>
                              </a:rPr>
                              <m:t>10</m:t>
                            </m:r>
                          </m:e>
                          <m:sup>
                            <m:r>
                              <a:rPr lang="fr-FR" sz="1358" i="1">
                                <a:latin typeface="Cambria Math" panose="02040503050406030204" pitchFamily="18" charset="0"/>
                                <a:ea typeface="Cambria Math"/>
                                <a:sym typeface="Symbol"/>
                              </a:rPr>
                              <m:t>28</m:t>
                            </m:r>
                            <m:r>
                              <a:rPr lang="fr-FR" sz="1358" i="1">
                                <a:latin typeface="Cambria Math"/>
                                <a:ea typeface="Cambria Math"/>
                                <a:sym typeface="Symbol"/>
                              </a:rPr>
                              <m:t> </m:t>
                            </m:r>
                          </m:sup>
                        </m:sSup>
                      </m:oMath>
                    </m:oMathPara>
                  </a14:m>
                  <a:endParaRPr lang="en-US" sz="1358" dirty="0"/>
                </a:p>
              </p:txBody>
            </p:sp>
          </mc:Choice>
          <mc:Fallback xmlns="">
            <p:sp>
              <p:nvSpPr>
                <p:cNvPr id="49" name="Rectangle 48">
                  <a:extLst>
                    <a:ext uri="{FF2B5EF4-FFF2-40B4-BE49-F238E27FC236}">
                      <a16:creationId xmlns:a16="http://schemas.microsoft.com/office/drawing/2014/main" id="{DFC11F1B-7BCF-4C96-B67C-1CE3E7A024CC}"/>
                    </a:ext>
                  </a:extLst>
                </p:cNvPr>
                <p:cNvSpPr>
                  <a:spLocks noRot="1" noChangeAspect="1" noMove="1" noResize="1" noEditPoints="1" noAdjustHandles="1" noChangeArrowheads="1" noChangeShapeType="1" noTextEdit="1"/>
                </p:cNvSpPr>
                <p:nvPr/>
              </p:nvSpPr>
              <p:spPr>
                <a:xfrm>
                  <a:off x="9921832" y="3070257"/>
                  <a:ext cx="726672" cy="266228"/>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B55EF27C-AF05-AD3E-CCCA-C0AB36EC1534}"/>
                    </a:ext>
                  </a:extLst>
                </p:cNvPr>
                <p:cNvSpPr/>
                <p:nvPr/>
              </p:nvSpPr>
              <p:spPr>
                <a:xfrm>
                  <a:off x="9867233" y="1914782"/>
                  <a:ext cx="726672" cy="2662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358" i="1">
                                <a:latin typeface="Cambria Math" panose="02040503050406030204" pitchFamily="18" charset="0"/>
                                <a:ea typeface="Cambria Math"/>
                                <a:sym typeface="Symbol"/>
                              </a:rPr>
                            </m:ctrlPr>
                          </m:sSupPr>
                          <m:e>
                            <m:r>
                              <a:rPr lang="fr-FR" sz="1358" i="1">
                                <a:latin typeface="Cambria Math" panose="02040503050406030204" pitchFamily="18" charset="0"/>
                                <a:ea typeface="Cambria Math"/>
                                <a:sym typeface="Symbol"/>
                              </a:rPr>
                              <m:t>6</m:t>
                            </m:r>
                            <m:r>
                              <a:rPr lang="fr-FR" sz="1358" i="1">
                                <a:latin typeface="Cambria Math" panose="02040503050406030204" pitchFamily="18" charset="0"/>
                                <a:ea typeface="Cambria Math" panose="02040503050406030204" pitchFamily="18" charset="0"/>
                                <a:sym typeface="Symbol"/>
                              </a:rPr>
                              <m:t>∙</m:t>
                            </m:r>
                            <m:r>
                              <a:rPr lang="fr-FR" sz="1358" i="1">
                                <a:latin typeface="Cambria Math"/>
                                <a:ea typeface="Cambria Math"/>
                                <a:sym typeface="Symbol"/>
                              </a:rPr>
                              <m:t>10</m:t>
                            </m:r>
                          </m:e>
                          <m:sup>
                            <m:r>
                              <a:rPr lang="fr-FR" sz="1358" i="1">
                                <a:latin typeface="Cambria Math" panose="02040503050406030204" pitchFamily="18" charset="0"/>
                                <a:ea typeface="Cambria Math"/>
                                <a:sym typeface="Symbol"/>
                              </a:rPr>
                              <m:t>24</m:t>
                            </m:r>
                            <m:r>
                              <a:rPr lang="fr-FR" sz="1358" i="1">
                                <a:latin typeface="Cambria Math"/>
                                <a:ea typeface="Cambria Math"/>
                                <a:sym typeface="Symbol"/>
                              </a:rPr>
                              <m:t> </m:t>
                            </m:r>
                          </m:sup>
                        </m:sSup>
                      </m:oMath>
                    </m:oMathPara>
                  </a14:m>
                  <a:endParaRPr lang="en-US" sz="1358" dirty="0"/>
                </a:p>
              </p:txBody>
            </p:sp>
          </mc:Choice>
          <mc:Fallback xmlns="">
            <p:sp>
              <p:nvSpPr>
                <p:cNvPr id="52" name="Rectangle 51">
                  <a:extLst>
                    <a:ext uri="{FF2B5EF4-FFF2-40B4-BE49-F238E27FC236}">
                      <a16:creationId xmlns:a16="http://schemas.microsoft.com/office/drawing/2014/main" id="{200928DD-B7C1-4514-8D30-90BA80A50EB0}"/>
                    </a:ext>
                  </a:extLst>
                </p:cNvPr>
                <p:cNvSpPr>
                  <a:spLocks noRot="1" noChangeAspect="1" noMove="1" noResize="1" noEditPoints="1" noAdjustHandles="1" noChangeArrowheads="1" noChangeShapeType="1" noTextEdit="1"/>
                </p:cNvSpPr>
                <p:nvPr/>
              </p:nvSpPr>
              <p:spPr>
                <a:xfrm>
                  <a:off x="9867233" y="1914782"/>
                  <a:ext cx="726672" cy="266228"/>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1CE15A4-9368-285C-AD4A-697F8F26520B}"/>
                    </a:ext>
                  </a:extLst>
                </p:cNvPr>
                <p:cNvSpPr/>
                <p:nvPr/>
              </p:nvSpPr>
              <p:spPr>
                <a:xfrm>
                  <a:off x="9850883" y="835254"/>
                  <a:ext cx="709108" cy="266228"/>
                </a:xfrm>
                <a:prstGeom prst="rect">
                  <a:avLst/>
                </a:prstGeom>
              </p:spPr>
              <p:txBody>
                <a:bodyPr wrap="none">
                  <a:spAutoFit/>
                </a:bodyPr>
                <a:lstStyle/>
                <a:p>
                  <a14:m>
                    <m:oMath xmlns:m="http://schemas.openxmlformats.org/officeDocument/2006/math">
                      <m:r>
                        <a:rPr lang="en-US" sz="1358" i="1">
                          <a:latin typeface="Cambria Math"/>
                          <a:ea typeface="Cambria Math"/>
                          <a:sym typeface="Symbol"/>
                        </a:rPr>
                        <m:t>ℒ</m:t>
                      </m:r>
                    </m:oMath>
                  </a14:m>
                  <a:r>
                    <a:rPr lang="en-US" sz="1358" dirty="0"/>
                    <a:t> cm</a:t>
                  </a:r>
                  <a:r>
                    <a:rPr lang="en-US" sz="1358" baseline="30000" dirty="0"/>
                    <a:t>-2</a:t>
                  </a:r>
                  <a:r>
                    <a:rPr lang="en-US" sz="1358" dirty="0"/>
                    <a:t>s</a:t>
                  </a:r>
                  <a:r>
                    <a:rPr lang="en-US" sz="1358" baseline="30000" dirty="0"/>
                    <a:t>-1</a:t>
                  </a:r>
                  <a:endParaRPr lang="en-US" sz="1358" dirty="0"/>
                </a:p>
              </p:txBody>
            </p:sp>
          </mc:Choice>
          <mc:Fallback xmlns="">
            <p:sp>
              <p:nvSpPr>
                <p:cNvPr id="53" name="Rectangle 52">
                  <a:extLst>
                    <a:ext uri="{FF2B5EF4-FFF2-40B4-BE49-F238E27FC236}">
                      <a16:creationId xmlns:a16="http://schemas.microsoft.com/office/drawing/2014/main" id="{403F0C01-9B39-4659-A3F5-242958030FEE}"/>
                    </a:ext>
                  </a:extLst>
                </p:cNvPr>
                <p:cNvSpPr>
                  <a:spLocks noRot="1" noChangeAspect="1" noMove="1" noResize="1" noEditPoints="1" noAdjustHandles="1" noChangeArrowheads="1" noChangeShapeType="1" noTextEdit="1"/>
                </p:cNvSpPr>
                <p:nvPr/>
              </p:nvSpPr>
              <p:spPr>
                <a:xfrm>
                  <a:off x="9850883" y="835254"/>
                  <a:ext cx="709108" cy="266228"/>
                </a:xfrm>
                <a:prstGeom prst="rect">
                  <a:avLst/>
                </a:prstGeom>
                <a:blipFill>
                  <a:blip r:embed="rId8"/>
                  <a:stretch>
                    <a:fillRect b="-20000"/>
                  </a:stretch>
                </a:blipFill>
              </p:spPr>
              <p:txBody>
                <a:bodyPr/>
                <a:lstStyle/>
                <a:p>
                  <a:r>
                    <a:rPr lang="fr-FR">
                      <a:noFill/>
                    </a:rPr>
                    <a:t> </a:t>
                  </a:r>
                </a:p>
              </p:txBody>
            </p:sp>
          </mc:Fallback>
        </mc:AlternateContent>
      </p:grpSp>
      <p:sp>
        <p:nvSpPr>
          <p:cNvPr id="21" name="Text Box 13">
            <a:extLst>
              <a:ext uri="{FF2B5EF4-FFF2-40B4-BE49-F238E27FC236}">
                <a16:creationId xmlns:a16="http://schemas.microsoft.com/office/drawing/2014/main" id="{05AFA948-0274-B211-CCD7-2D5DB51E5664}"/>
              </a:ext>
            </a:extLst>
          </p:cNvPr>
          <p:cNvSpPr txBox="1">
            <a:spLocks noChangeArrowheads="1"/>
          </p:cNvSpPr>
          <p:nvPr/>
        </p:nvSpPr>
        <p:spPr bwMode="auto">
          <a:xfrm>
            <a:off x="6610523" y="928814"/>
            <a:ext cx="40634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200" dirty="0">
                <a:latin typeface="+mn-lt"/>
              </a:rPr>
              <a:t>Sick et al. PRL 35 910 (1975) </a:t>
            </a:r>
          </a:p>
          <a:p>
            <a:pPr>
              <a:spcBef>
                <a:spcPct val="50000"/>
              </a:spcBef>
            </a:pPr>
            <a:r>
              <a:rPr lang="en-US" altLang="fr-FR" sz="1200" dirty="0">
                <a:latin typeface="+mn-lt"/>
              </a:rPr>
              <a:t>experiment at </a:t>
            </a:r>
            <a:r>
              <a:rPr lang="en-US" altLang="fr-FR" sz="1200" dirty="0" err="1">
                <a:latin typeface="+mn-lt"/>
              </a:rPr>
              <a:t>Saclay</a:t>
            </a:r>
            <a:r>
              <a:rPr lang="en-US" altLang="fr-FR" sz="1200" dirty="0">
                <a:latin typeface="+mn-lt"/>
              </a:rPr>
              <a:t> Linear Accelerator (ALS) on </a:t>
            </a:r>
            <a:r>
              <a:rPr lang="en-US" altLang="fr-FR" sz="1200" baseline="30000" dirty="0">
                <a:latin typeface="+mn-lt"/>
              </a:rPr>
              <a:t>58</a:t>
            </a:r>
            <a:r>
              <a:rPr lang="en-US" altLang="fr-FR" sz="1200" dirty="0">
                <a:latin typeface="+mn-lt"/>
              </a:rPr>
              <a:t>Ni</a:t>
            </a:r>
          </a:p>
        </p:txBody>
      </p:sp>
      <p:sp>
        <p:nvSpPr>
          <p:cNvPr id="22" name="ZoneTexte 21">
            <a:extLst>
              <a:ext uri="{FF2B5EF4-FFF2-40B4-BE49-F238E27FC236}">
                <a16:creationId xmlns:a16="http://schemas.microsoft.com/office/drawing/2014/main" id="{8DB73A07-5595-0B3F-C990-F5EB7DF6F8FB}"/>
              </a:ext>
            </a:extLst>
          </p:cNvPr>
          <p:cNvSpPr txBox="1"/>
          <p:nvPr/>
        </p:nvSpPr>
        <p:spPr>
          <a:xfrm>
            <a:off x="121235" y="725488"/>
            <a:ext cx="5586346" cy="646331"/>
          </a:xfrm>
          <a:prstGeom prst="rect">
            <a:avLst/>
          </a:prstGeom>
          <a:noFill/>
        </p:spPr>
        <p:txBody>
          <a:bodyPr wrap="square" rtlCol="0">
            <a:spAutoFit/>
          </a:bodyPr>
          <a:lstStyle/>
          <a:p>
            <a:pPr algn="ctr"/>
            <a:r>
              <a:rPr lang="fr-FR" sz="1800" i="1" dirty="0">
                <a:latin typeface="+mn-lt"/>
              </a:rPr>
              <a:t>Slides </a:t>
            </a:r>
            <a:r>
              <a:rPr lang="fr-FR" sz="1800" i="1" dirty="0" err="1">
                <a:latin typeface="+mn-lt"/>
              </a:rPr>
              <a:t>presented</a:t>
            </a:r>
            <a:r>
              <a:rPr lang="fr-FR" sz="1800" i="1" dirty="0">
                <a:latin typeface="+mn-lt"/>
              </a:rPr>
              <a:t> by David Verney at the </a:t>
            </a:r>
            <a:r>
              <a:rPr lang="fr-FR" sz="1800" i="1" dirty="0" err="1">
                <a:latin typeface="+mn-lt"/>
              </a:rPr>
              <a:t>recent</a:t>
            </a:r>
            <a:r>
              <a:rPr lang="fr-FR" sz="1800" i="1" dirty="0">
                <a:latin typeface="+mn-lt"/>
              </a:rPr>
              <a:t> Workshop</a:t>
            </a:r>
          </a:p>
          <a:p>
            <a:pPr algn="ctr"/>
            <a:r>
              <a:rPr lang="fr-FR" sz="1800" i="1" dirty="0">
                <a:latin typeface="+mn-lt"/>
              </a:rPr>
              <a:t>« </a:t>
            </a:r>
            <a:r>
              <a:rPr lang="fr-FR" sz="1800" i="1" dirty="0" err="1">
                <a:latin typeface="+mn-lt"/>
              </a:rPr>
              <a:t>Physics</a:t>
            </a:r>
            <a:r>
              <a:rPr lang="fr-FR" sz="1800" i="1" dirty="0">
                <a:latin typeface="+mn-lt"/>
              </a:rPr>
              <a:t> </a:t>
            </a:r>
            <a:r>
              <a:rPr lang="fr-FR" sz="1800" i="1" dirty="0" err="1">
                <a:latin typeface="+mn-lt"/>
              </a:rPr>
              <a:t>with</a:t>
            </a:r>
            <a:r>
              <a:rPr lang="fr-FR" sz="1800" i="1" dirty="0">
                <a:latin typeface="+mn-lt"/>
              </a:rPr>
              <a:t> </a:t>
            </a:r>
            <a:r>
              <a:rPr lang="fr-FR" sz="1800" i="1" dirty="0" err="1">
                <a:latin typeface="+mn-lt"/>
              </a:rPr>
              <a:t>PERLE@Orsay</a:t>
            </a:r>
            <a:r>
              <a:rPr lang="fr-FR" sz="1800" i="1" dirty="0">
                <a:latin typeface="+mn-lt"/>
              </a:rPr>
              <a:t> »</a:t>
            </a:r>
          </a:p>
        </p:txBody>
      </p:sp>
      <p:sp>
        <p:nvSpPr>
          <p:cNvPr id="23" name="ZoneTexte 22">
            <a:extLst>
              <a:ext uri="{FF2B5EF4-FFF2-40B4-BE49-F238E27FC236}">
                <a16:creationId xmlns:a16="http://schemas.microsoft.com/office/drawing/2014/main" id="{56A3AB2E-A3E5-5A06-79CA-5CD2F3CF07C6}"/>
              </a:ext>
            </a:extLst>
          </p:cNvPr>
          <p:cNvSpPr txBox="1"/>
          <p:nvPr/>
        </p:nvSpPr>
        <p:spPr>
          <a:xfrm>
            <a:off x="57795" y="5117364"/>
            <a:ext cx="6791766" cy="461665"/>
          </a:xfrm>
          <a:prstGeom prst="rect">
            <a:avLst/>
          </a:prstGeom>
          <a:noFill/>
          <a:ln w="28575">
            <a:solidFill>
              <a:srgbClr val="92D050"/>
            </a:solidFill>
          </a:ln>
        </p:spPr>
        <p:txBody>
          <a:bodyPr wrap="square" rtlCol="0">
            <a:spAutoFit/>
          </a:bodyPr>
          <a:lstStyle/>
          <a:p>
            <a:r>
              <a:rPr lang="en-US" sz="1200" dirty="0">
                <a:latin typeface="+mn-lt"/>
              </a:rPr>
              <a:t>Absolute radius and 2-parameters charge distributions seam reasonably at reach even with lower current.  </a:t>
            </a:r>
          </a:p>
          <a:p>
            <a:r>
              <a:rPr lang="en-US" sz="1200" dirty="0">
                <a:latin typeface="+mn-lt"/>
              </a:rPr>
              <a:t>To be evaluated at 250MeV instead of 500 MeV.</a:t>
            </a:r>
            <a:endParaRPr lang="en-US" sz="1200" b="1" dirty="0">
              <a:latin typeface="+mn-lt"/>
            </a:endParaRPr>
          </a:p>
        </p:txBody>
      </p:sp>
      <p:sp>
        <p:nvSpPr>
          <p:cNvPr id="24" name="Titre 1">
            <a:extLst>
              <a:ext uri="{FF2B5EF4-FFF2-40B4-BE49-F238E27FC236}">
                <a16:creationId xmlns:a16="http://schemas.microsoft.com/office/drawing/2014/main" id="{52E8EB99-18D9-69BB-ACED-D46B5D5732A7}"/>
              </a:ext>
            </a:extLst>
          </p:cNvPr>
          <p:cNvSpPr>
            <a:spLocks noGrp="1"/>
          </p:cNvSpPr>
          <p:nvPr>
            <p:ph type="title"/>
          </p:nvPr>
        </p:nvSpPr>
        <p:spPr>
          <a:xfrm>
            <a:off x="1065907" y="149425"/>
            <a:ext cx="9706868" cy="432048"/>
          </a:xfrm>
        </p:spPr>
        <p:txBody>
          <a:bodyPr>
            <a:noAutofit/>
          </a:bodyPr>
          <a:lstStyle/>
          <a:p>
            <a:r>
              <a:rPr lang="fr-FR" dirty="0">
                <a:solidFill>
                  <a:schemeClr val="accent1">
                    <a:lumMod val="50000"/>
                  </a:schemeClr>
                </a:solidFill>
                <a:latin typeface="+mn-lt"/>
              </a:rPr>
              <a:t>The New Frontier : e-RIB (Radioactive </a:t>
            </a:r>
            <a:r>
              <a:rPr lang="fr-FR" dirty="0" err="1">
                <a:solidFill>
                  <a:schemeClr val="accent1">
                    <a:lumMod val="50000"/>
                  </a:schemeClr>
                </a:solidFill>
                <a:latin typeface="+mn-lt"/>
              </a:rPr>
              <a:t>Nuclei</a:t>
            </a:r>
            <a:r>
              <a:rPr lang="fr-FR" dirty="0">
                <a:solidFill>
                  <a:schemeClr val="accent1">
                    <a:lumMod val="50000"/>
                  </a:schemeClr>
                </a:solidFill>
                <a:latin typeface="+mn-lt"/>
              </a:rPr>
              <a:t> Beam) </a:t>
            </a:r>
            <a:r>
              <a:rPr lang="fr-FR" dirty="0" err="1">
                <a:solidFill>
                  <a:schemeClr val="accent1">
                    <a:lumMod val="50000"/>
                  </a:schemeClr>
                </a:solidFill>
                <a:latin typeface="+mn-lt"/>
              </a:rPr>
              <a:t>scattering</a:t>
            </a:r>
            <a:endParaRPr lang="en-GB" dirty="0">
              <a:solidFill>
                <a:schemeClr val="accent1">
                  <a:lumMod val="50000"/>
                </a:schemeClr>
              </a:solidFill>
              <a:latin typeface="+mn-lt"/>
            </a:endParaRPr>
          </a:p>
        </p:txBody>
      </p:sp>
    </p:spTree>
    <p:extLst>
      <p:ext uri="{BB962C8B-B14F-4D97-AF65-F5344CB8AC3E}">
        <p14:creationId xmlns:p14="http://schemas.microsoft.com/office/powerpoint/2010/main" val="4198086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6" name="ZoneTexte 5">
            <a:extLst>
              <a:ext uri="{FF2B5EF4-FFF2-40B4-BE49-F238E27FC236}">
                <a16:creationId xmlns:a16="http://schemas.microsoft.com/office/drawing/2014/main" id="{3F04557F-9919-B9A5-3D38-1342074BBFF1}"/>
              </a:ext>
            </a:extLst>
          </p:cNvPr>
          <p:cNvSpPr txBox="1"/>
          <p:nvPr/>
        </p:nvSpPr>
        <p:spPr>
          <a:xfrm>
            <a:off x="228399" y="725488"/>
            <a:ext cx="10353534" cy="4801314"/>
          </a:xfrm>
          <a:prstGeom prst="rect">
            <a:avLst/>
          </a:prstGeom>
          <a:noFill/>
        </p:spPr>
        <p:txBody>
          <a:bodyPr wrap="square" rtlCol="0">
            <a:spAutoFit/>
          </a:bodyPr>
          <a:lstStyle/>
          <a:p>
            <a:pPr algn="ctr"/>
            <a:r>
              <a:rPr lang="en-GB" sz="1700" b="1" u="sng" dirty="0">
                <a:solidFill>
                  <a:srgbClr val="FF0000"/>
                </a:solidFill>
                <a:latin typeface="+mn-lt"/>
              </a:rPr>
              <a:t>ERL machines open a new Frontier for the physics of “the electromagnetic probe”</a:t>
            </a:r>
          </a:p>
          <a:p>
            <a:endParaRPr lang="en-GB" sz="1700" b="1" u="sng" dirty="0">
              <a:solidFill>
                <a:srgbClr val="FF0000"/>
              </a:solidFill>
              <a:latin typeface="+mn-lt"/>
            </a:endParaRPr>
          </a:p>
          <a:p>
            <a:pPr marL="388060" indent="-388060">
              <a:buAutoNum type="arabicParenBoth"/>
            </a:pPr>
            <a:r>
              <a:rPr lang="en-GB" sz="1700" dirty="0">
                <a:latin typeface="+mn-lt"/>
              </a:rPr>
              <a:t>At low energy 	      e Nuclei    (PERLE and </a:t>
            </a:r>
            <a:r>
              <a:rPr lang="en-GB" sz="1700" dirty="0" err="1">
                <a:latin typeface="+mn-lt"/>
              </a:rPr>
              <a:t>Destin@Orsay</a:t>
            </a:r>
            <a:r>
              <a:rPr lang="en-GB" sz="1700" dirty="0">
                <a:latin typeface="+mn-lt"/>
              </a:rPr>
              <a:t>)  	 250-500 MeV</a:t>
            </a:r>
          </a:p>
          <a:p>
            <a:r>
              <a:rPr lang="en-GB" sz="1700" dirty="0">
                <a:latin typeface="+mn-lt"/>
              </a:rPr>
              <a:t>(2) At Higher Energy	      e p (e A)    (</a:t>
            </a:r>
            <a:r>
              <a:rPr lang="en-GB" sz="1700" dirty="0" err="1">
                <a:latin typeface="+mn-lt"/>
              </a:rPr>
              <a:t>LHeC</a:t>
            </a:r>
            <a:r>
              <a:rPr lang="en-GB" sz="1700" dirty="0">
                <a:latin typeface="+mn-lt"/>
              </a:rPr>
              <a:t> and/or FCC-eh)	     60 GeV       </a:t>
            </a:r>
          </a:p>
          <a:p>
            <a:endParaRPr lang="en-GB" sz="1700" dirty="0">
              <a:latin typeface="+mn-lt"/>
            </a:endParaRPr>
          </a:p>
          <a:p>
            <a:r>
              <a:rPr lang="en-GB" sz="1700" dirty="0">
                <a:latin typeface="+mn-lt"/>
              </a:rPr>
              <a:t>You need high luminosity 			</a:t>
            </a:r>
            <a:r>
              <a:rPr lang="en-GB" sz="1700" dirty="0">
                <a:latin typeface="+mn-lt"/>
                <a:sym typeface="Wingdings" panose="05000000000000000000" pitchFamily="2" charset="2"/>
              </a:rPr>
              <a:t> </a:t>
            </a:r>
            <a:r>
              <a:rPr lang="en-GB" sz="1700" u="sng" dirty="0">
                <a:latin typeface="+mn-lt"/>
                <a:sym typeface="Wingdings" panose="05000000000000000000" pitchFamily="2" charset="2"/>
              </a:rPr>
              <a:t>H</a:t>
            </a:r>
            <a:r>
              <a:rPr lang="en-GB" sz="1700" u="sng" dirty="0">
                <a:latin typeface="+mn-lt"/>
              </a:rPr>
              <a:t>igh current </a:t>
            </a:r>
          </a:p>
          <a:p>
            <a:r>
              <a:rPr lang="en-GB" sz="1700" dirty="0">
                <a:latin typeface="+mn-lt"/>
              </a:rPr>
              <a:t>You need to increase the energy (remaining compact)       	</a:t>
            </a:r>
            <a:r>
              <a:rPr lang="en-GB" sz="1700" dirty="0">
                <a:latin typeface="+mn-lt"/>
                <a:sym typeface="Wingdings" panose="05000000000000000000" pitchFamily="2" charset="2"/>
              </a:rPr>
              <a:t> </a:t>
            </a:r>
            <a:r>
              <a:rPr lang="en-GB" sz="1700" u="sng" dirty="0">
                <a:latin typeface="+mn-lt"/>
                <a:sym typeface="Wingdings" panose="05000000000000000000" pitchFamily="2" charset="2"/>
              </a:rPr>
              <a:t>Multi turns </a:t>
            </a:r>
            <a:endParaRPr lang="en-GB" sz="1700" dirty="0">
              <a:latin typeface="+mn-lt"/>
              <a:sym typeface="Wingdings" panose="05000000000000000000" pitchFamily="2" charset="2"/>
            </a:endParaRPr>
          </a:p>
          <a:p>
            <a:endParaRPr lang="en-GB" sz="1700" dirty="0">
              <a:latin typeface="+mn-lt"/>
              <a:sym typeface="Wingdings" panose="05000000000000000000" pitchFamily="2" charset="2"/>
            </a:endParaRPr>
          </a:p>
          <a:p>
            <a:r>
              <a:rPr lang="en-GB" sz="1700" dirty="0">
                <a:latin typeface="+mn-lt"/>
                <a:sym typeface="Wingdings" panose="05000000000000000000" pitchFamily="2" charset="2"/>
              </a:rPr>
              <a:t>The (1) machine (</a:t>
            </a:r>
            <a:r>
              <a:rPr lang="en-GB" sz="1700" dirty="0" err="1">
                <a:latin typeface="+mn-lt"/>
                <a:sym typeface="Wingdings" panose="05000000000000000000" pitchFamily="2" charset="2"/>
              </a:rPr>
              <a:t>PERLE@Orsay</a:t>
            </a:r>
            <a:r>
              <a:rPr lang="en-GB" sz="1700" dirty="0">
                <a:latin typeface="+mn-lt"/>
                <a:sym typeface="Wingdings" panose="05000000000000000000" pitchFamily="2" charset="2"/>
              </a:rPr>
              <a:t>) </a:t>
            </a:r>
          </a:p>
          <a:p>
            <a:pPr marL="891101" lvl="1" indent="-323383">
              <a:buFont typeface="Wingdings" panose="05000000000000000000" pitchFamily="2" charset="2"/>
              <a:buChar char="Ø"/>
            </a:pPr>
            <a:r>
              <a:rPr lang="en-GB" sz="1700" dirty="0">
                <a:latin typeface="+mn-lt"/>
                <a:sym typeface="Wingdings" panose="05000000000000000000" pitchFamily="2" charset="2"/>
              </a:rPr>
              <a:t>will be the </a:t>
            </a:r>
            <a:r>
              <a:rPr lang="en-GB" sz="1700" b="1" dirty="0">
                <a:latin typeface="+mn-lt"/>
                <a:sym typeface="Wingdings" panose="05000000000000000000" pitchFamily="2" charset="2"/>
              </a:rPr>
              <a:t>first ERL dedicated to Nuclear Physics </a:t>
            </a:r>
            <a:r>
              <a:rPr lang="en-GB" sz="1700" dirty="0">
                <a:latin typeface="+mn-lt"/>
                <a:sym typeface="Wingdings" panose="05000000000000000000" pitchFamily="2" charset="2"/>
              </a:rPr>
              <a:t>for studying the  </a:t>
            </a:r>
            <a:r>
              <a:rPr lang="en-GB" sz="1700" dirty="0" err="1">
                <a:latin typeface="+mn-lt"/>
                <a:sym typeface="Wingdings" panose="05000000000000000000" pitchFamily="2" charset="2"/>
              </a:rPr>
              <a:t>eN</a:t>
            </a:r>
            <a:r>
              <a:rPr lang="en-GB" sz="1700" dirty="0">
                <a:latin typeface="+mn-lt"/>
                <a:sym typeface="Wingdings" panose="05000000000000000000" pitchFamily="2" charset="2"/>
              </a:rPr>
              <a:t> interaction with radioactive nuclei </a:t>
            </a:r>
          </a:p>
          <a:p>
            <a:pPr marL="891101" lvl="1" indent="-323383">
              <a:buFont typeface="Wingdings" panose="05000000000000000000" pitchFamily="2" charset="2"/>
              <a:buChar char="Ø"/>
            </a:pPr>
            <a:r>
              <a:rPr lang="en-GB" sz="1700" dirty="0">
                <a:latin typeface="+mn-lt"/>
                <a:sym typeface="Wingdings" panose="05000000000000000000" pitchFamily="2" charset="2"/>
              </a:rPr>
              <a:t>It’s a </a:t>
            </a:r>
            <a:r>
              <a:rPr lang="en-GB" sz="1700" b="1" dirty="0">
                <a:latin typeface="+mn-lt"/>
                <a:sym typeface="Wingdings" panose="05000000000000000000" pitchFamily="2" charset="2"/>
              </a:rPr>
              <a:t>necessary demonstrator for the (2) -HEP machine (</a:t>
            </a:r>
            <a:r>
              <a:rPr lang="en-GB" sz="1700" b="1" dirty="0" err="1">
                <a:latin typeface="+mn-lt"/>
                <a:sym typeface="Wingdings" panose="05000000000000000000" pitchFamily="2" charset="2"/>
              </a:rPr>
              <a:t>LHeC</a:t>
            </a:r>
            <a:r>
              <a:rPr lang="en-GB" sz="1700" b="1" dirty="0">
                <a:latin typeface="+mn-lt"/>
                <a:sym typeface="Wingdings" panose="05000000000000000000" pitchFamily="2" charset="2"/>
              </a:rPr>
              <a:t> / FCC-eh)- </a:t>
            </a:r>
            <a:r>
              <a:rPr lang="en-GB" sz="1700" dirty="0">
                <a:latin typeface="+mn-lt"/>
                <a:sym typeface="Wingdings" panose="05000000000000000000" pitchFamily="2" charset="2"/>
              </a:rPr>
              <a:t>(same technological choices &amp; beam parameters)</a:t>
            </a:r>
          </a:p>
          <a:p>
            <a:pPr algn="ctr"/>
            <a:r>
              <a:rPr lang="en-GB" sz="1700" b="1" dirty="0">
                <a:solidFill>
                  <a:srgbClr val="FF0000"/>
                </a:solidFill>
                <a:latin typeface="+mn-lt"/>
                <a:sym typeface="Wingdings" panose="05000000000000000000" pitchFamily="2" charset="2"/>
              </a:rPr>
              <a:t>The key points : high power (current x energy) and complex machine in terms of beam dynamics (multi-turns)</a:t>
            </a:r>
          </a:p>
          <a:p>
            <a:endParaRPr lang="en-GB" sz="1700" dirty="0">
              <a:latin typeface="+mn-lt"/>
            </a:endParaRPr>
          </a:p>
          <a:p>
            <a:r>
              <a:rPr lang="en-GB" sz="1700" dirty="0">
                <a:latin typeface="+mn-lt"/>
              </a:rPr>
              <a:t>+ </a:t>
            </a:r>
            <a:r>
              <a:rPr lang="en-GB" sz="1700" dirty="0" err="1">
                <a:latin typeface="+mn-lt"/>
              </a:rPr>
              <a:t>PERLE@Orsay</a:t>
            </a:r>
            <a:r>
              <a:rPr lang="en-GB" sz="1700" dirty="0">
                <a:latin typeface="+mn-lt"/>
              </a:rPr>
              <a:t> </a:t>
            </a:r>
          </a:p>
          <a:p>
            <a:pPr marL="342900" indent="-342900">
              <a:buFont typeface="Arial" panose="020B0604020202020204" pitchFamily="34" charset="0"/>
              <a:buChar char="•"/>
            </a:pPr>
            <a:r>
              <a:rPr lang="en-GB" sz="1700" dirty="0">
                <a:latin typeface="+mn-lt"/>
              </a:rPr>
              <a:t>is also a necessary demonstrator for other future machines and applications</a:t>
            </a:r>
          </a:p>
          <a:p>
            <a:pPr marL="342900" indent="-342900">
              <a:buFont typeface="Arial" panose="020B0604020202020204" pitchFamily="34" charset="0"/>
              <a:buChar char="•"/>
            </a:pPr>
            <a:r>
              <a:rPr lang="en-GB" sz="1700" dirty="0">
                <a:latin typeface="+mn-lt"/>
              </a:rPr>
              <a:t>Elastic ep Scattering at PERLE (p Radius, Dark Photons, PV)</a:t>
            </a:r>
          </a:p>
          <a:p>
            <a:pPr marL="342900" indent="-342900">
              <a:buFont typeface="Arial" panose="020B0604020202020204" pitchFamily="34" charset="0"/>
              <a:buChar char="•"/>
            </a:pPr>
            <a:r>
              <a:rPr lang="en-GB" sz="1700" dirty="0">
                <a:latin typeface="+mn-lt"/>
              </a:rPr>
              <a:t>Possibility of Nuclear Photonics (inverse Compton scattering y’s)</a:t>
            </a:r>
            <a:endParaRPr lang="en-GB" sz="1700" i="1" dirty="0">
              <a:latin typeface="+mn-lt"/>
            </a:endParaRPr>
          </a:p>
        </p:txBody>
      </p:sp>
      <p:sp>
        <p:nvSpPr>
          <p:cNvPr id="10" name="Titre 1">
            <a:extLst>
              <a:ext uri="{FF2B5EF4-FFF2-40B4-BE49-F238E27FC236}">
                <a16:creationId xmlns:a16="http://schemas.microsoft.com/office/drawing/2014/main" id="{A1FFFAB4-20EA-1CE4-11C6-99E3A7A71050}"/>
              </a:ext>
            </a:extLst>
          </p:cNvPr>
          <p:cNvSpPr>
            <a:spLocks noGrp="1"/>
          </p:cNvSpPr>
          <p:nvPr>
            <p:ph type="title"/>
          </p:nvPr>
        </p:nvSpPr>
        <p:spPr>
          <a:xfrm>
            <a:off x="1065907" y="149425"/>
            <a:ext cx="9706868" cy="432048"/>
          </a:xfrm>
        </p:spPr>
        <p:txBody>
          <a:bodyPr>
            <a:noAutofit/>
          </a:bodyPr>
          <a:lstStyle/>
          <a:p>
            <a:r>
              <a:rPr lang="en-GB" dirty="0">
                <a:solidFill>
                  <a:schemeClr val="accent1">
                    <a:lumMod val="50000"/>
                  </a:schemeClr>
                </a:solidFill>
                <a:latin typeface="+mn-lt"/>
                <a:ea typeface="Arial" charset="0"/>
                <a:cs typeface="Arial" panose="020B0604020202020204" pitchFamily="34" charset="0"/>
              </a:rPr>
              <a:t>PERLE a key ERL project :  </a:t>
            </a:r>
            <a:r>
              <a:rPr lang="en-GB" u="sng" dirty="0">
                <a:solidFill>
                  <a:schemeClr val="accent1">
                    <a:lumMod val="50000"/>
                  </a:schemeClr>
                </a:solidFill>
                <a:latin typeface="+mn-lt"/>
                <a:ea typeface="Arial" charset="0"/>
                <a:cs typeface="Arial" panose="020B0604020202020204" pitchFamily="34" charset="0"/>
              </a:rPr>
              <a:t>HEP and Nuclear Physics </a:t>
            </a:r>
            <a:r>
              <a:rPr lang="en-GB" dirty="0">
                <a:solidFill>
                  <a:schemeClr val="accent1">
                    <a:lumMod val="50000"/>
                  </a:schemeClr>
                </a:solidFill>
                <a:latin typeface="+mn-lt"/>
                <a:ea typeface="Arial" charset="0"/>
                <a:cs typeface="Arial" panose="020B0604020202020204" pitchFamily="34" charset="0"/>
              </a:rPr>
              <a:t>communities</a:t>
            </a:r>
            <a:endParaRPr lang="en-GB" dirty="0">
              <a:solidFill>
                <a:schemeClr val="accent1">
                  <a:lumMod val="50000"/>
                </a:schemeClr>
              </a:solidFill>
              <a:latin typeface="+mn-lt"/>
            </a:endParaRPr>
          </a:p>
        </p:txBody>
      </p:sp>
    </p:spTree>
    <p:extLst>
      <p:ext uri="{BB962C8B-B14F-4D97-AF65-F5344CB8AC3E}">
        <p14:creationId xmlns:p14="http://schemas.microsoft.com/office/powerpoint/2010/main" val="390846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fr-FR" dirty="0" err="1">
                <a:solidFill>
                  <a:schemeClr val="accent1">
                    <a:lumMod val="50000"/>
                  </a:schemeClr>
                </a:solidFill>
                <a:latin typeface="+mn-lt"/>
              </a:rPr>
              <a:t>PERLE@Orsay</a:t>
            </a:r>
            <a:r>
              <a:rPr lang="fr-FR" dirty="0">
                <a:solidFill>
                  <a:schemeClr val="accent1">
                    <a:lumMod val="50000"/>
                  </a:schemeClr>
                </a:solidFill>
                <a:latin typeface="+mn-lt"/>
              </a:rPr>
              <a:t> as a Inverse Compton </a:t>
            </a:r>
            <a:r>
              <a:rPr lang="fr-FR" dirty="0" err="1">
                <a:solidFill>
                  <a:schemeClr val="accent1">
                    <a:lumMod val="50000"/>
                  </a:schemeClr>
                </a:solidFill>
                <a:latin typeface="+mn-lt"/>
              </a:rPr>
              <a:t>Scattering</a:t>
            </a:r>
            <a:r>
              <a:rPr lang="fr-FR" dirty="0">
                <a:solidFill>
                  <a:schemeClr val="accent1">
                    <a:lumMod val="50000"/>
                  </a:schemeClr>
                </a:solidFill>
                <a:latin typeface="+mn-lt"/>
              </a:rPr>
              <a:t> Machine</a:t>
            </a:r>
            <a:endParaRPr lang="en-GB" dirty="0">
              <a:solidFill>
                <a:schemeClr val="accent1">
                  <a:lumMod val="50000"/>
                </a:schemeClr>
              </a:solidFill>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6" name="ZoneTexte 5">
            <a:extLst>
              <a:ext uri="{FF2B5EF4-FFF2-40B4-BE49-F238E27FC236}">
                <a16:creationId xmlns:a16="http://schemas.microsoft.com/office/drawing/2014/main" id="{2321AEA5-B810-94BD-B0B5-90F2565FC96B}"/>
              </a:ext>
            </a:extLst>
          </p:cNvPr>
          <p:cNvSpPr txBox="1"/>
          <p:nvPr/>
        </p:nvSpPr>
        <p:spPr>
          <a:xfrm>
            <a:off x="273819" y="1702453"/>
            <a:ext cx="6776643" cy="923330"/>
          </a:xfrm>
          <a:prstGeom prst="rect">
            <a:avLst/>
          </a:prstGeom>
          <a:noFill/>
        </p:spPr>
        <p:txBody>
          <a:bodyPr wrap="square" rtlCol="0">
            <a:spAutoFit/>
          </a:bodyPr>
          <a:lstStyle/>
          <a:p>
            <a:r>
              <a:rPr lang="en-GB" sz="1800" i="1" u="sng" dirty="0">
                <a:solidFill>
                  <a:schemeClr val="bg2">
                    <a:lumMod val="25000"/>
                  </a:schemeClr>
                </a:solidFill>
                <a:latin typeface="+mn-lt"/>
              </a:rPr>
              <a:t>A high rate low energy gamma-ray source at 1.1MeV:</a:t>
            </a:r>
            <a:endParaRPr lang="en-GB" sz="1800" dirty="0">
              <a:solidFill>
                <a:schemeClr val="bg2">
                  <a:lumMod val="25000"/>
                </a:schemeClr>
              </a:solidFill>
              <a:latin typeface="+mn-lt"/>
            </a:endParaRPr>
          </a:p>
          <a:p>
            <a:pPr marL="285750" indent="-285750">
              <a:buFont typeface="Arial" panose="020B0604020202020204" pitchFamily="34" charset="0"/>
              <a:buChar char="•"/>
            </a:pPr>
            <a:r>
              <a:rPr lang="en-GB" sz="1800" dirty="0">
                <a:solidFill>
                  <a:schemeClr val="bg2">
                    <a:lumMod val="25000"/>
                  </a:schemeClr>
                </a:solidFill>
                <a:latin typeface="+mn-lt"/>
              </a:rPr>
              <a:t>~&gt;100x ELI-NP</a:t>
            </a:r>
          </a:p>
          <a:p>
            <a:pPr marL="285750" indent="-285750">
              <a:buFont typeface="Arial" panose="020B0604020202020204" pitchFamily="34" charset="0"/>
              <a:buChar char="•"/>
            </a:pPr>
            <a:r>
              <a:rPr lang="en-GB" sz="1800" dirty="0">
                <a:solidFill>
                  <a:schemeClr val="bg2">
                    <a:lumMod val="25000"/>
                  </a:schemeClr>
                </a:solidFill>
                <a:latin typeface="+mn-lt"/>
              </a:rPr>
              <a:t>more at 500MeV e-beam energies, or with halved wavelength laser</a:t>
            </a:r>
          </a:p>
        </p:txBody>
      </p:sp>
      <p:sp>
        <p:nvSpPr>
          <p:cNvPr id="7" name="ZoneTexte 6">
            <a:extLst>
              <a:ext uri="{FF2B5EF4-FFF2-40B4-BE49-F238E27FC236}">
                <a16:creationId xmlns:a16="http://schemas.microsoft.com/office/drawing/2014/main" id="{5CF8A523-C56A-4A25-0D80-9312B3061AA9}"/>
              </a:ext>
            </a:extLst>
          </p:cNvPr>
          <p:cNvSpPr txBox="1"/>
          <p:nvPr/>
        </p:nvSpPr>
        <p:spPr>
          <a:xfrm>
            <a:off x="273819" y="2669704"/>
            <a:ext cx="6776643" cy="646331"/>
          </a:xfrm>
          <a:prstGeom prst="rect">
            <a:avLst/>
          </a:prstGeom>
          <a:noFill/>
        </p:spPr>
        <p:txBody>
          <a:bodyPr wrap="square" rtlCol="0">
            <a:spAutoFit/>
          </a:bodyPr>
          <a:lstStyle/>
          <a:p>
            <a:r>
              <a:rPr lang="en-GB" sz="1800" i="1" u="sng" dirty="0">
                <a:solidFill>
                  <a:schemeClr val="bg2">
                    <a:lumMod val="25000"/>
                  </a:schemeClr>
                </a:solidFill>
                <a:latin typeface="+mn-lt"/>
              </a:rPr>
              <a:t>A very nice driver for R&amp;D on optical cavities :</a:t>
            </a:r>
          </a:p>
          <a:p>
            <a:pPr marL="285750" indent="-285750">
              <a:buFont typeface="Arial" panose="020B0604020202020204" pitchFamily="34" charset="0"/>
              <a:buChar char="•"/>
            </a:pPr>
            <a:r>
              <a:rPr lang="en-GB" sz="1800" dirty="0">
                <a:solidFill>
                  <a:schemeClr val="bg2">
                    <a:lumMod val="25000"/>
                  </a:schemeClr>
                </a:solidFill>
                <a:latin typeface="+mn-lt"/>
              </a:rPr>
              <a:t>Very high average laser power in green (new AFAIK)</a:t>
            </a:r>
          </a:p>
        </p:txBody>
      </p:sp>
      <p:sp>
        <p:nvSpPr>
          <p:cNvPr id="8" name="ZoneTexte 7">
            <a:extLst>
              <a:ext uri="{FF2B5EF4-FFF2-40B4-BE49-F238E27FC236}">
                <a16:creationId xmlns:a16="http://schemas.microsoft.com/office/drawing/2014/main" id="{3D9DA93B-DB32-B9E4-2B50-CC21FAC32356}"/>
              </a:ext>
            </a:extLst>
          </p:cNvPr>
          <p:cNvSpPr txBox="1"/>
          <p:nvPr/>
        </p:nvSpPr>
        <p:spPr>
          <a:xfrm>
            <a:off x="273819" y="3461792"/>
            <a:ext cx="6776643" cy="646331"/>
          </a:xfrm>
          <a:prstGeom prst="rect">
            <a:avLst/>
          </a:prstGeom>
          <a:noFill/>
        </p:spPr>
        <p:txBody>
          <a:bodyPr wrap="square" rtlCol="0">
            <a:spAutoFit/>
          </a:bodyPr>
          <a:lstStyle/>
          <a:p>
            <a:r>
              <a:rPr lang="en-GB" sz="1800" i="1" u="sng" dirty="0">
                <a:solidFill>
                  <a:schemeClr val="bg2">
                    <a:lumMod val="25000"/>
                  </a:schemeClr>
                </a:solidFill>
                <a:latin typeface="+mn-lt"/>
              </a:rPr>
              <a:t>A place to demonstrate &lt;0.1% bandwidth gamma source:</a:t>
            </a:r>
          </a:p>
          <a:p>
            <a:pPr marL="285750" indent="-285750">
              <a:buFont typeface="Arial" panose="020B0604020202020204" pitchFamily="34" charset="0"/>
              <a:buChar char="•"/>
            </a:pPr>
            <a:r>
              <a:rPr lang="en-GB" sz="1800" dirty="0">
                <a:solidFill>
                  <a:schemeClr val="bg2">
                    <a:lumMod val="25000"/>
                  </a:schemeClr>
                </a:solidFill>
                <a:latin typeface="+mn-lt"/>
              </a:rPr>
              <a:t>NRF backgrounds…</a:t>
            </a:r>
          </a:p>
        </p:txBody>
      </p:sp>
      <p:sp>
        <p:nvSpPr>
          <p:cNvPr id="10" name="ZoneTexte 9">
            <a:extLst>
              <a:ext uri="{FF2B5EF4-FFF2-40B4-BE49-F238E27FC236}">
                <a16:creationId xmlns:a16="http://schemas.microsoft.com/office/drawing/2014/main" id="{4F5192CF-2F14-9DB9-31CB-886FDA616274}"/>
              </a:ext>
            </a:extLst>
          </p:cNvPr>
          <p:cNvSpPr txBox="1"/>
          <p:nvPr/>
        </p:nvSpPr>
        <p:spPr>
          <a:xfrm>
            <a:off x="273819" y="4181872"/>
            <a:ext cx="6776643" cy="646331"/>
          </a:xfrm>
          <a:prstGeom prst="rect">
            <a:avLst/>
          </a:prstGeom>
          <a:noFill/>
        </p:spPr>
        <p:txBody>
          <a:bodyPr wrap="square" rtlCol="0">
            <a:spAutoFit/>
          </a:bodyPr>
          <a:lstStyle/>
          <a:p>
            <a:r>
              <a:rPr lang="en-GB" sz="1800" i="1" u="sng" dirty="0">
                <a:solidFill>
                  <a:schemeClr val="bg2">
                    <a:lumMod val="25000"/>
                  </a:schemeClr>
                </a:solidFill>
                <a:latin typeface="+mn-lt"/>
              </a:rPr>
              <a:t>A place to perform QED physics…</a:t>
            </a:r>
          </a:p>
          <a:p>
            <a:pPr marL="285750" indent="-285750">
              <a:buFont typeface="Arial" panose="020B0604020202020204" pitchFamily="34" charset="0"/>
              <a:buChar char="•"/>
            </a:pPr>
            <a:r>
              <a:rPr lang="en-GB" sz="1800" dirty="0">
                <a:solidFill>
                  <a:schemeClr val="bg2">
                    <a:lumMod val="25000"/>
                  </a:schemeClr>
                </a:solidFill>
                <a:latin typeface="+mn-lt"/>
              </a:rPr>
              <a:t>Background free Delbrück scattering measurement in few days</a:t>
            </a:r>
          </a:p>
        </p:txBody>
      </p:sp>
      <p:pic>
        <p:nvPicPr>
          <p:cNvPr id="11" name="Image 10">
            <a:extLst>
              <a:ext uri="{FF2B5EF4-FFF2-40B4-BE49-F238E27FC236}">
                <a16:creationId xmlns:a16="http://schemas.microsoft.com/office/drawing/2014/main" id="{52D018CE-F0B5-19CB-454A-BF5AF3F004E6}"/>
              </a:ext>
            </a:extLst>
          </p:cNvPr>
          <p:cNvPicPr>
            <a:picLocks noChangeAspect="1"/>
          </p:cNvPicPr>
          <p:nvPr/>
        </p:nvPicPr>
        <p:blipFill rotWithShape="1">
          <a:blip r:embed="rId2"/>
          <a:srcRect l="15101" r="15532" b="25331"/>
          <a:stretch/>
        </p:blipFill>
        <p:spPr>
          <a:xfrm>
            <a:off x="7762651" y="3821832"/>
            <a:ext cx="2062364" cy="1823351"/>
          </a:xfrm>
          <a:prstGeom prst="rect">
            <a:avLst/>
          </a:prstGeom>
        </p:spPr>
      </p:pic>
      <p:sp>
        <p:nvSpPr>
          <p:cNvPr id="12" name="ZoneTexte 11">
            <a:extLst>
              <a:ext uri="{FF2B5EF4-FFF2-40B4-BE49-F238E27FC236}">
                <a16:creationId xmlns:a16="http://schemas.microsoft.com/office/drawing/2014/main" id="{889009EC-73AB-D5CB-AE4F-F6BD11763416}"/>
              </a:ext>
            </a:extLst>
          </p:cNvPr>
          <p:cNvSpPr txBox="1"/>
          <p:nvPr/>
        </p:nvSpPr>
        <p:spPr>
          <a:xfrm>
            <a:off x="273819" y="5045968"/>
            <a:ext cx="6776643" cy="369332"/>
          </a:xfrm>
          <a:prstGeom prst="rect">
            <a:avLst/>
          </a:prstGeom>
          <a:noFill/>
        </p:spPr>
        <p:txBody>
          <a:bodyPr wrap="square" rtlCol="0">
            <a:spAutoFit/>
          </a:bodyPr>
          <a:lstStyle/>
          <a:p>
            <a:r>
              <a:rPr lang="en-GB" sz="1800" i="1" u="sng" dirty="0">
                <a:solidFill>
                  <a:schemeClr val="bg2">
                    <a:lumMod val="25000"/>
                  </a:schemeClr>
                </a:solidFill>
                <a:latin typeface="+mn-lt"/>
              </a:rPr>
              <a:t>but also more conventional NRF research</a:t>
            </a:r>
          </a:p>
        </p:txBody>
      </p:sp>
      <p:grpSp>
        <p:nvGrpSpPr>
          <p:cNvPr id="13" name="Groupe 12">
            <a:extLst>
              <a:ext uri="{FF2B5EF4-FFF2-40B4-BE49-F238E27FC236}">
                <a16:creationId xmlns:a16="http://schemas.microsoft.com/office/drawing/2014/main" id="{34F4CF92-3BE4-3529-AA27-0A657892BE8D}"/>
              </a:ext>
            </a:extLst>
          </p:cNvPr>
          <p:cNvGrpSpPr/>
          <p:nvPr/>
        </p:nvGrpSpPr>
        <p:grpSpPr>
          <a:xfrm>
            <a:off x="7186588" y="747625"/>
            <a:ext cx="3206494" cy="1274007"/>
            <a:chOff x="628650" y="1049224"/>
            <a:chExt cx="4014763" cy="1815464"/>
          </a:xfrm>
        </p:grpSpPr>
        <p:sp>
          <p:nvSpPr>
            <p:cNvPr id="14" name="Triangle 37">
              <a:extLst>
                <a:ext uri="{FF2B5EF4-FFF2-40B4-BE49-F238E27FC236}">
                  <a16:creationId xmlns:a16="http://schemas.microsoft.com/office/drawing/2014/main" id="{0613F203-EAA4-FF97-7216-CB17C070E692}"/>
                </a:ext>
              </a:extLst>
            </p:cNvPr>
            <p:cNvSpPr/>
            <p:nvPr/>
          </p:nvSpPr>
          <p:spPr>
            <a:xfrm rot="16200000">
              <a:off x="2596830" y="1406378"/>
              <a:ext cx="758854" cy="1659248"/>
            </a:xfrm>
            <a:prstGeom prst="triangle">
              <a:avLst/>
            </a:prstGeom>
            <a:gradFill flip="none" rotWithShape="1">
              <a:gsLst>
                <a:gs pos="0">
                  <a:schemeClr val="accent5">
                    <a:lumMod val="77000"/>
                  </a:schemeClr>
                </a:gs>
                <a:gs pos="48000">
                  <a:schemeClr val="accent3">
                    <a:alpha val="5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cxnSp>
          <p:nvCxnSpPr>
            <p:cNvPr id="15" name="Connecteur droit avec flèche 14">
              <a:extLst>
                <a:ext uri="{FF2B5EF4-FFF2-40B4-BE49-F238E27FC236}">
                  <a16:creationId xmlns:a16="http://schemas.microsoft.com/office/drawing/2014/main" id="{3F46DF2B-FB77-9488-A9BF-E334B8C1365D}"/>
                </a:ext>
              </a:extLst>
            </p:cNvPr>
            <p:cNvCxnSpPr>
              <a:cxnSpLocks/>
            </p:cNvCxnSpPr>
            <p:nvPr/>
          </p:nvCxnSpPr>
          <p:spPr>
            <a:xfrm>
              <a:off x="628650" y="2247974"/>
              <a:ext cx="3834816" cy="0"/>
            </a:xfrm>
            <a:prstGeom prst="straightConnector1">
              <a:avLst/>
            </a:prstGeom>
            <a:ln w="3810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1653C0D9-3EAD-9EF9-6EF1-BBA9C6491A71}"/>
                    </a:ext>
                  </a:extLst>
                </p:cNvPr>
                <p:cNvSpPr txBox="1"/>
                <p:nvPr/>
              </p:nvSpPr>
              <p:spPr>
                <a:xfrm>
                  <a:off x="3089099" y="1049224"/>
                  <a:ext cx="1554314" cy="492058"/>
                </a:xfrm>
                <a:prstGeom prst="rect">
                  <a:avLst/>
                </a:prstGeom>
                <a:noFill/>
                <a:ln w="38100">
                  <a:noFill/>
                </a:ln>
              </p:spPr>
              <p:txBody>
                <a:bodyPr wrap="square" rtlCol="0">
                  <a:spAutoFit/>
                </a:bodyPr>
                <a:lstStyle/>
                <a:p>
                  <a:r>
                    <a:rPr lang="fr-FR" sz="800" dirty="0">
                      <a:solidFill>
                        <a:schemeClr val="accent5">
                          <a:lumMod val="75000"/>
                        </a:schemeClr>
                      </a:solidFill>
                    </a:rPr>
                    <a:t>Compton photon:</a:t>
                  </a:r>
                </a:p>
                <a:p>
                  <a:r>
                    <a:rPr lang="fr-FR" sz="800" dirty="0">
                      <a:solidFill>
                        <a:schemeClr val="accent5">
                          <a:lumMod val="75000"/>
                        </a:schemeClr>
                      </a:solidFill>
                    </a:rPr>
                    <a:t> </a:t>
                  </a:r>
                  <a14:m>
                    <m:oMath xmlns:m="http://schemas.openxmlformats.org/officeDocument/2006/math">
                      <m:sSub>
                        <m:sSubPr>
                          <m:ctrlPr>
                            <a:rPr lang="fr-FR" sz="800" i="1" smtClean="0">
                              <a:solidFill>
                                <a:schemeClr val="accent5">
                                  <a:lumMod val="75000"/>
                                </a:schemeClr>
                              </a:solidFill>
                              <a:latin typeface="Cambria Math" panose="02040503050406030204" pitchFamily="18" charset="0"/>
                            </a:rPr>
                          </m:ctrlPr>
                        </m:sSubPr>
                        <m:e>
                          <m:r>
                            <a:rPr lang="fr-FR" sz="800" i="1">
                              <a:solidFill>
                                <a:schemeClr val="accent5">
                                  <a:lumMod val="75000"/>
                                </a:schemeClr>
                              </a:solidFill>
                              <a:latin typeface="Cambria Math"/>
                            </a:rPr>
                            <m:t>𝐸</m:t>
                          </m:r>
                        </m:e>
                        <m:sub>
                          <m:r>
                            <a:rPr lang="fr-FR" sz="800" b="0" i="1" smtClean="0">
                              <a:solidFill>
                                <a:schemeClr val="accent5">
                                  <a:lumMod val="75000"/>
                                </a:schemeClr>
                              </a:solidFill>
                              <a:latin typeface="Cambria Math"/>
                            </a:rPr>
                            <m:t>𝑋</m:t>
                          </m:r>
                          <m:r>
                            <a:rPr lang="fr-FR" sz="800" b="0" i="1" smtClean="0">
                              <a:solidFill>
                                <a:schemeClr val="accent5">
                                  <a:lumMod val="75000"/>
                                </a:schemeClr>
                              </a:solidFill>
                              <a:latin typeface="Cambria Math"/>
                            </a:rPr>
                            <m:t>/</m:t>
                          </m:r>
                          <m:r>
                            <a:rPr lang="fr-FR" sz="800" i="1">
                              <a:solidFill>
                                <a:schemeClr val="accent5">
                                  <a:lumMod val="75000"/>
                                </a:schemeClr>
                              </a:solidFill>
                              <a:latin typeface="Cambria Math"/>
                              <a:ea typeface="Cambria Math"/>
                            </a:rPr>
                            <m:t>𝛾</m:t>
                          </m:r>
                        </m:sub>
                      </m:sSub>
                      <m:r>
                        <a:rPr lang="fr-FR" sz="800" i="1">
                          <a:solidFill>
                            <a:schemeClr val="accent5">
                              <a:lumMod val="75000"/>
                            </a:schemeClr>
                          </a:solidFill>
                          <a:latin typeface="Cambria Math"/>
                          <a:ea typeface="Cambria Math"/>
                        </a:rPr>
                        <m:t>≃</m:t>
                      </m:r>
                      <m:sSub>
                        <m:sSubPr>
                          <m:ctrlPr>
                            <a:rPr lang="fr-FR" sz="800" i="1">
                              <a:solidFill>
                                <a:schemeClr val="accent5">
                                  <a:lumMod val="75000"/>
                                </a:schemeClr>
                              </a:solidFill>
                              <a:latin typeface="Cambria Math" panose="02040503050406030204" pitchFamily="18" charset="0"/>
                            </a:rPr>
                          </m:ctrlPr>
                        </m:sSubPr>
                        <m:e>
                          <m:f>
                            <m:fPr>
                              <m:ctrlPr>
                                <a:rPr lang="fr-FR" sz="800" i="1" smtClean="0">
                                  <a:solidFill>
                                    <a:schemeClr val="accent5">
                                      <a:lumMod val="75000"/>
                                    </a:schemeClr>
                                  </a:solidFill>
                                  <a:latin typeface="Cambria Math" panose="02040503050406030204" pitchFamily="18" charset="0"/>
                                </a:rPr>
                              </m:ctrlPr>
                            </m:fPr>
                            <m:num>
                              <m:r>
                                <a:rPr lang="fr-FR" sz="800" i="1">
                                  <a:solidFill>
                                    <a:schemeClr val="accent5">
                                      <a:lumMod val="75000"/>
                                    </a:schemeClr>
                                  </a:solidFill>
                                  <a:latin typeface="Cambria Math"/>
                                  <a:ea typeface="Cambria Math"/>
                                </a:rPr>
                                <m:t>4</m:t>
                              </m:r>
                              <m:sSup>
                                <m:sSupPr>
                                  <m:ctrlPr>
                                    <a:rPr lang="fr-FR" sz="800" i="1">
                                      <a:solidFill>
                                        <a:schemeClr val="accent5">
                                          <a:lumMod val="75000"/>
                                        </a:schemeClr>
                                      </a:solidFill>
                                      <a:latin typeface="Cambria Math" panose="02040503050406030204" pitchFamily="18" charset="0"/>
                                      <a:ea typeface="Cambria Math"/>
                                    </a:rPr>
                                  </m:ctrlPr>
                                </m:sSupPr>
                                <m:e>
                                  <m:r>
                                    <a:rPr lang="fr-FR" sz="800" i="1">
                                      <a:solidFill>
                                        <a:schemeClr val="accent5">
                                          <a:lumMod val="75000"/>
                                        </a:schemeClr>
                                      </a:solidFill>
                                      <a:latin typeface="Cambria Math"/>
                                      <a:ea typeface="Cambria Math"/>
                                    </a:rPr>
                                    <m:t>𝛾</m:t>
                                  </m:r>
                                </m:e>
                                <m:sup>
                                  <m:r>
                                    <a:rPr lang="fr-FR" sz="800" i="1">
                                      <a:solidFill>
                                        <a:schemeClr val="accent5">
                                          <a:lumMod val="75000"/>
                                        </a:schemeClr>
                                      </a:solidFill>
                                      <a:latin typeface="Cambria Math"/>
                                      <a:ea typeface="Cambria Math"/>
                                    </a:rPr>
                                    <m:t>2</m:t>
                                  </m:r>
                                </m:sup>
                              </m:sSup>
                              <m:d>
                                <m:dPr>
                                  <m:ctrlPr>
                                    <a:rPr lang="fr-FR" sz="800" b="0" i="1" smtClean="0">
                                      <a:solidFill>
                                        <a:schemeClr val="accent5">
                                          <a:lumMod val="75000"/>
                                        </a:schemeClr>
                                      </a:solidFill>
                                      <a:latin typeface="Cambria Math" panose="02040503050406030204" pitchFamily="18" charset="0"/>
                                      <a:ea typeface="Cambria Math"/>
                                    </a:rPr>
                                  </m:ctrlPr>
                                </m:dPr>
                                <m:e>
                                  <m:r>
                                    <a:rPr lang="fr-FR" sz="800" b="0" i="1" smtClean="0">
                                      <a:solidFill>
                                        <a:schemeClr val="accent5">
                                          <a:lumMod val="75000"/>
                                        </a:schemeClr>
                                      </a:solidFill>
                                      <a:latin typeface="Cambria Math" panose="02040503050406030204" pitchFamily="18" charset="0"/>
                                      <a:ea typeface="Cambria Math"/>
                                    </a:rPr>
                                    <m:t>1−</m:t>
                                  </m:r>
                                  <m:f>
                                    <m:fPr>
                                      <m:ctrlPr>
                                        <a:rPr lang="fr-FR" sz="800" b="0" i="1" smtClean="0">
                                          <a:solidFill>
                                            <a:schemeClr val="accent5">
                                              <a:lumMod val="75000"/>
                                            </a:schemeClr>
                                          </a:solidFill>
                                          <a:latin typeface="Cambria Math" panose="02040503050406030204" pitchFamily="18" charset="0"/>
                                          <a:ea typeface="Cambria Math"/>
                                        </a:rPr>
                                      </m:ctrlPr>
                                    </m:fPr>
                                    <m:num>
                                      <m:sSup>
                                        <m:sSupPr>
                                          <m:ctrlPr>
                                            <a:rPr lang="fr-FR" sz="800" b="0" i="1" smtClean="0">
                                              <a:solidFill>
                                                <a:schemeClr val="accent5">
                                                  <a:lumMod val="75000"/>
                                                </a:schemeClr>
                                              </a:solidFill>
                                              <a:latin typeface="Cambria Math" panose="02040503050406030204" pitchFamily="18" charset="0"/>
                                              <a:ea typeface="Cambria Math"/>
                                            </a:rPr>
                                          </m:ctrlPr>
                                        </m:sSupPr>
                                        <m:e>
                                          <m:r>
                                            <a:rPr lang="fr-FR" sz="800" b="0" i="1" smtClean="0">
                                              <a:solidFill>
                                                <a:schemeClr val="accent5">
                                                  <a:lumMod val="75000"/>
                                                </a:schemeClr>
                                              </a:solidFill>
                                              <a:latin typeface="Cambria Math" panose="02040503050406030204" pitchFamily="18" charset="0"/>
                                              <a:ea typeface="Cambria Math" panose="02040503050406030204" pitchFamily="18" charset="0"/>
                                            </a:rPr>
                                            <m:t>𝛼</m:t>
                                          </m:r>
                                        </m:e>
                                        <m:sup>
                                          <m:r>
                                            <a:rPr lang="fr-FR" sz="800" b="0" i="1" smtClean="0">
                                              <a:solidFill>
                                                <a:schemeClr val="accent5">
                                                  <a:lumMod val="75000"/>
                                                </a:schemeClr>
                                              </a:solidFill>
                                              <a:latin typeface="Cambria Math" panose="02040503050406030204" pitchFamily="18" charset="0"/>
                                              <a:ea typeface="Cambria Math"/>
                                            </a:rPr>
                                            <m:t>2</m:t>
                                          </m:r>
                                        </m:sup>
                                      </m:sSup>
                                    </m:num>
                                    <m:den>
                                      <m:r>
                                        <a:rPr lang="fr-FR" sz="800" b="0" i="1" smtClean="0">
                                          <a:solidFill>
                                            <a:schemeClr val="accent5">
                                              <a:lumMod val="75000"/>
                                            </a:schemeClr>
                                          </a:solidFill>
                                          <a:latin typeface="Cambria Math" panose="02040503050406030204" pitchFamily="18" charset="0"/>
                                          <a:ea typeface="Cambria Math"/>
                                        </a:rPr>
                                        <m:t>4</m:t>
                                      </m:r>
                                    </m:den>
                                  </m:f>
                                </m:e>
                              </m:d>
                            </m:num>
                            <m:den>
                              <m:r>
                                <a:rPr lang="fr-FR" sz="800" b="0" i="1" smtClean="0">
                                  <a:solidFill>
                                    <a:schemeClr val="accent5">
                                      <a:lumMod val="75000"/>
                                    </a:schemeClr>
                                  </a:solidFill>
                                  <a:latin typeface="Cambria Math"/>
                                </a:rPr>
                                <m:t>1+</m:t>
                              </m:r>
                              <m:sSup>
                                <m:sSupPr>
                                  <m:ctrlPr>
                                    <a:rPr lang="fr-FR" sz="800" i="1">
                                      <a:solidFill>
                                        <a:schemeClr val="accent5">
                                          <a:lumMod val="75000"/>
                                        </a:schemeClr>
                                      </a:solidFill>
                                      <a:latin typeface="Cambria Math" panose="02040503050406030204" pitchFamily="18" charset="0"/>
                                      <a:ea typeface="Cambria Math"/>
                                    </a:rPr>
                                  </m:ctrlPr>
                                </m:sSupPr>
                                <m:e>
                                  <m:r>
                                    <a:rPr lang="fr-FR" sz="800" i="1">
                                      <a:solidFill>
                                        <a:schemeClr val="accent5">
                                          <a:lumMod val="75000"/>
                                        </a:schemeClr>
                                      </a:solidFill>
                                      <a:latin typeface="Cambria Math"/>
                                      <a:ea typeface="Cambria Math"/>
                                    </a:rPr>
                                    <m:t>𝛾</m:t>
                                  </m:r>
                                </m:e>
                                <m:sup>
                                  <m:r>
                                    <a:rPr lang="fr-FR" sz="800" i="1">
                                      <a:solidFill>
                                        <a:schemeClr val="accent5">
                                          <a:lumMod val="75000"/>
                                        </a:schemeClr>
                                      </a:solidFill>
                                      <a:latin typeface="Cambria Math"/>
                                      <a:ea typeface="Cambria Math"/>
                                    </a:rPr>
                                    <m:t>2</m:t>
                                  </m:r>
                                </m:sup>
                              </m:sSup>
                              <m:sSup>
                                <m:sSupPr>
                                  <m:ctrlPr>
                                    <a:rPr lang="fr-FR" sz="800" b="0" i="1" smtClean="0">
                                      <a:solidFill>
                                        <a:schemeClr val="accent5">
                                          <a:lumMod val="75000"/>
                                        </a:schemeClr>
                                      </a:solidFill>
                                      <a:latin typeface="Cambria Math" panose="02040503050406030204" pitchFamily="18" charset="0"/>
                                      <a:ea typeface="Cambria Math"/>
                                    </a:rPr>
                                  </m:ctrlPr>
                                </m:sSupPr>
                                <m:e>
                                  <m:r>
                                    <a:rPr lang="fr-FR" sz="800" i="1" smtClean="0">
                                      <a:solidFill>
                                        <a:schemeClr val="accent5">
                                          <a:lumMod val="75000"/>
                                        </a:schemeClr>
                                      </a:solidFill>
                                      <a:latin typeface="Cambria Math"/>
                                      <a:ea typeface="Cambria Math"/>
                                    </a:rPr>
                                    <m:t>𝜃</m:t>
                                  </m:r>
                                </m:e>
                                <m:sup>
                                  <m:r>
                                    <a:rPr lang="fr-FR" sz="800" b="0" i="1" smtClean="0">
                                      <a:solidFill>
                                        <a:schemeClr val="accent5">
                                          <a:lumMod val="75000"/>
                                        </a:schemeClr>
                                      </a:solidFill>
                                      <a:latin typeface="Cambria Math"/>
                                      <a:ea typeface="Cambria Math"/>
                                    </a:rPr>
                                    <m:t>2</m:t>
                                  </m:r>
                                </m:sup>
                              </m:sSup>
                            </m:den>
                          </m:f>
                          <m:r>
                            <a:rPr lang="fr-FR" sz="800" i="1">
                              <a:solidFill>
                                <a:schemeClr val="accent5">
                                  <a:lumMod val="75000"/>
                                </a:schemeClr>
                              </a:solidFill>
                              <a:latin typeface="Cambria Math"/>
                            </a:rPr>
                            <m:t>𝐸</m:t>
                          </m:r>
                        </m:e>
                        <m:sub>
                          <m:r>
                            <a:rPr lang="fr-FR" sz="800" i="1">
                              <a:solidFill>
                                <a:schemeClr val="accent5">
                                  <a:lumMod val="75000"/>
                                </a:schemeClr>
                              </a:solidFill>
                              <a:latin typeface="Cambria Math"/>
                              <a:ea typeface="Cambria Math"/>
                            </a:rPr>
                            <m:t>𝜆</m:t>
                          </m:r>
                        </m:sub>
                      </m:sSub>
                      <m:r>
                        <a:rPr lang="fr-FR" sz="800" i="1">
                          <a:solidFill>
                            <a:schemeClr val="accent5">
                              <a:lumMod val="75000"/>
                            </a:schemeClr>
                          </a:solidFill>
                          <a:latin typeface="Cambria Math"/>
                          <a:ea typeface="Cambria Math"/>
                        </a:rPr>
                        <m:t>≈</m:t>
                      </m:r>
                      <m:r>
                        <a:rPr lang="fr-FR" sz="800" b="0" i="1" smtClean="0">
                          <a:solidFill>
                            <a:schemeClr val="accent5">
                              <a:lumMod val="75000"/>
                            </a:schemeClr>
                          </a:solidFill>
                          <a:latin typeface="Cambria Math"/>
                          <a:ea typeface="Cambria Math"/>
                        </a:rPr>
                        <m:t>4</m:t>
                      </m:r>
                      <m:r>
                        <a:rPr lang="fr-FR" sz="800" b="0" i="1" smtClean="0">
                          <a:solidFill>
                            <a:schemeClr val="accent5">
                              <a:lumMod val="75000"/>
                            </a:schemeClr>
                          </a:solidFill>
                          <a:latin typeface="Cambria Math" panose="02040503050406030204" pitchFamily="18" charset="0"/>
                          <a:ea typeface="Cambria Math"/>
                        </a:rPr>
                        <m:t>.</m:t>
                      </m:r>
                      <m:r>
                        <a:rPr lang="fr-FR" sz="800" b="0" i="1" smtClean="0">
                          <a:solidFill>
                            <a:schemeClr val="accent5">
                              <a:lumMod val="75000"/>
                            </a:schemeClr>
                          </a:solidFill>
                          <a:latin typeface="Cambria Math"/>
                          <a:ea typeface="Cambria Math"/>
                        </a:rPr>
                        <m:t>5 </m:t>
                      </m:r>
                      <m:r>
                        <a:rPr lang="fr-FR" sz="800" b="0" i="1" smtClean="0">
                          <a:solidFill>
                            <a:schemeClr val="accent5">
                              <a:lumMod val="75000"/>
                            </a:schemeClr>
                          </a:solidFill>
                          <a:latin typeface="Cambria Math" panose="02040503050406030204" pitchFamily="18" charset="0"/>
                          <a:ea typeface="Cambria Math"/>
                        </a:rPr>
                        <m:t>𝑀</m:t>
                      </m:r>
                      <m:r>
                        <a:rPr lang="fr-FR" sz="800" b="0" i="1" smtClean="0">
                          <a:solidFill>
                            <a:schemeClr val="accent5">
                              <a:lumMod val="75000"/>
                            </a:schemeClr>
                          </a:solidFill>
                          <a:latin typeface="Cambria Math"/>
                          <a:ea typeface="Cambria Math"/>
                        </a:rPr>
                        <m:t>𝑒𝑉</m:t>
                      </m:r>
                    </m:oMath>
                  </a14:m>
                  <a:endParaRPr lang="fr-FR" sz="800" dirty="0">
                    <a:solidFill>
                      <a:schemeClr val="accent5">
                        <a:lumMod val="75000"/>
                      </a:schemeClr>
                    </a:solidFill>
                  </a:endParaRPr>
                </a:p>
              </p:txBody>
            </p:sp>
          </mc:Choice>
          <mc:Fallback xmlns="">
            <p:sp>
              <p:nvSpPr>
                <p:cNvPr id="20" name="ZoneTexte 19">
                  <a:extLst>
                    <a:ext uri="{FF2B5EF4-FFF2-40B4-BE49-F238E27FC236}">
                      <a16:creationId xmlns:a16="http://schemas.microsoft.com/office/drawing/2014/main" id="{33DFD9E1-316A-4739-BF1F-B87096F7050C}"/>
                    </a:ext>
                  </a:extLst>
                </p:cNvPr>
                <p:cNvSpPr txBox="1">
                  <a:spLocks noRot="1" noChangeAspect="1" noMove="1" noResize="1" noEditPoints="1" noAdjustHandles="1" noChangeArrowheads="1" noChangeShapeType="1" noTextEdit="1"/>
                </p:cNvSpPr>
                <p:nvPr/>
              </p:nvSpPr>
              <p:spPr>
                <a:xfrm>
                  <a:off x="3089099" y="1049224"/>
                  <a:ext cx="1554314" cy="492058"/>
                </a:xfrm>
                <a:prstGeom prst="rect">
                  <a:avLst/>
                </a:prstGeom>
                <a:blipFill>
                  <a:blip r:embed="rId3"/>
                  <a:stretch>
                    <a:fillRect b="-14925"/>
                  </a:stretch>
                </a:blipFill>
                <a:ln w="38100">
                  <a:noFill/>
                </a:ln>
              </p:spPr>
              <p:txBody>
                <a:bodyPr/>
                <a:lstStyle/>
                <a:p>
                  <a:r>
                    <a:rPr lang="fr-FR">
                      <a:noFill/>
                    </a:rPr>
                    <a:t> </a:t>
                  </a:r>
                </a:p>
              </p:txBody>
            </p:sp>
          </mc:Fallback>
        </mc:AlternateContent>
        <p:cxnSp>
          <p:nvCxnSpPr>
            <p:cNvPr id="18" name="Connecteur droit avec flèche 17">
              <a:extLst>
                <a:ext uri="{FF2B5EF4-FFF2-40B4-BE49-F238E27FC236}">
                  <a16:creationId xmlns:a16="http://schemas.microsoft.com/office/drawing/2014/main" id="{7DB617C2-71EA-6EB0-7527-ADE13A240309}"/>
                </a:ext>
              </a:extLst>
            </p:cNvPr>
            <p:cNvCxnSpPr/>
            <p:nvPr/>
          </p:nvCxnSpPr>
          <p:spPr>
            <a:xfrm>
              <a:off x="706931" y="2247974"/>
              <a:ext cx="1439702" cy="0"/>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41736691-5ADB-A43C-B980-5ACFA55D192F}"/>
                </a:ext>
              </a:extLst>
            </p:cNvPr>
            <p:cNvCxnSpPr/>
            <p:nvPr/>
          </p:nvCxnSpPr>
          <p:spPr>
            <a:xfrm flipH="1">
              <a:off x="2146636" y="1136496"/>
              <a:ext cx="876670" cy="111147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D7D43AE-BA55-DE1C-0913-6E00AB7AB219}"/>
                </a:ext>
              </a:extLst>
            </p:cNvPr>
            <p:cNvCxnSpPr/>
            <p:nvPr/>
          </p:nvCxnSpPr>
          <p:spPr>
            <a:xfrm>
              <a:off x="2146636" y="2247974"/>
              <a:ext cx="1027758" cy="616714"/>
            </a:xfrm>
            <a:prstGeom prst="straightConnector1">
              <a:avLst/>
            </a:prstGeom>
            <a:ln w="38100">
              <a:solidFill>
                <a:schemeClr val="accent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442123A-346B-DCC5-1E8E-F832FC5C22EE}"/>
                </a:ext>
              </a:extLst>
            </p:cNvPr>
            <p:cNvCxnSpPr>
              <a:cxnSpLocks/>
            </p:cNvCxnSpPr>
            <p:nvPr/>
          </p:nvCxnSpPr>
          <p:spPr>
            <a:xfrm flipV="1">
              <a:off x="2149335" y="1692235"/>
              <a:ext cx="2170114" cy="555740"/>
            </a:xfrm>
            <a:prstGeom prst="straightConnector1">
              <a:avLst/>
            </a:prstGeom>
            <a:ln w="38100">
              <a:solidFill>
                <a:schemeClr val="accent5">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06D7B66-4DE5-3E93-29F6-7336B411EAF2}"/>
                </a:ext>
              </a:extLst>
            </p:cNvPr>
            <p:cNvSpPr txBox="1"/>
            <p:nvPr/>
          </p:nvSpPr>
          <p:spPr>
            <a:xfrm>
              <a:off x="1378434" y="1223479"/>
              <a:ext cx="1092645" cy="215444"/>
            </a:xfrm>
            <a:prstGeom prst="rect">
              <a:avLst/>
            </a:prstGeom>
            <a:noFill/>
            <a:ln>
              <a:noFill/>
            </a:ln>
          </p:spPr>
          <p:txBody>
            <a:bodyPr wrap="none" rtlCol="0">
              <a:spAutoFit/>
            </a:bodyPr>
            <a:lstStyle/>
            <a:p>
              <a:r>
                <a:rPr lang="fr-FR" sz="800" dirty="0">
                  <a:solidFill>
                    <a:schemeClr val="accent6">
                      <a:lumMod val="75000"/>
                    </a:schemeClr>
                  </a:solidFill>
                </a:rPr>
                <a:t>laser (E</a:t>
              </a:r>
              <a:r>
                <a:rPr lang="el-GR" sz="800" baseline="-25000" dirty="0">
                  <a:solidFill>
                    <a:schemeClr val="accent6">
                      <a:lumMod val="75000"/>
                    </a:schemeClr>
                  </a:solidFill>
                </a:rPr>
                <a:t>λ</a:t>
              </a:r>
              <a:r>
                <a:rPr lang="fr-FR" sz="800" dirty="0">
                  <a:solidFill>
                    <a:schemeClr val="accent6">
                      <a:lumMod val="75000"/>
                    </a:schemeClr>
                  </a:solidFill>
                </a:rPr>
                <a:t>=</a:t>
              </a:r>
              <a:r>
                <a:rPr lang="fr-FR" sz="800" dirty="0" err="1">
                  <a:solidFill>
                    <a:schemeClr val="accent6">
                      <a:lumMod val="75000"/>
                    </a:schemeClr>
                  </a:solidFill>
                </a:rPr>
                <a:t>hc</a:t>
              </a:r>
              <a:r>
                <a:rPr lang="fr-FR" sz="800" dirty="0">
                  <a:solidFill>
                    <a:schemeClr val="accent6">
                      <a:lumMod val="75000"/>
                    </a:schemeClr>
                  </a:solidFill>
                </a:rPr>
                <a:t>/𝜆=1.2eV)</a:t>
              </a:r>
            </a:p>
          </p:txBody>
        </p:sp>
        <p:sp>
          <p:nvSpPr>
            <p:cNvPr id="23" name="Arc 22">
              <a:extLst>
                <a:ext uri="{FF2B5EF4-FFF2-40B4-BE49-F238E27FC236}">
                  <a16:creationId xmlns:a16="http://schemas.microsoft.com/office/drawing/2014/main" id="{03FDBAB6-8312-0453-2AE8-9C1B8488721C}"/>
                </a:ext>
              </a:extLst>
            </p:cNvPr>
            <p:cNvSpPr/>
            <p:nvPr/>
          </p:nvSpPr>
          <p:spPr>
            <a:xfrm>
              <a:off x="2303226" y="1856577"/>
              <a:ext cx="281745" cy="391398"/>
            </a:xfrm>
            <a:prstGeom prst="arc">
              <a:avLst>
                <a:gd name="adj1" fmla="val 16200000"/>
                <a:gd name="adj2" fmla="val 4010144"/>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00"/>
            </a:p>
          </p:txBody>
        </p:sp>
        <p:sp>
          <p:nvSpPr>
            <p:cNvPr id="24" name="ZoneTexte 23">
              <a:extLst>
                <a:ext uri="{FF2B5EF4-FFF2-40B4-BE49-F238E27FC236}">
                  <a16:creationId xmlns:a16="http://schemas.microsoft.com/office/drawing/2014/main" id="{523C5C60-1A9E-288A-EAFE-68383AB08F01}"/>
                </a:ext>
              </a:extLst>
            </p:cNvPr>
            <p:cNvSpPr txBox="1"/>
            <p:nvPr/>
          </p:nvSpPr>
          <p:spPr>
            <a:xfrm>
              <a:off x="2660514" y="1676843"/>
              <a:ext cx="245043" cy="215444"/>
            </a:xfrm>
            <a:prstGeom prst="rect">
              <a:avLst/>
            </a:prstGeom>
            <a:noFill/>
          </p:spPr>
          <p:txBody>
            <a:bodyPr wrap="none" rtlCol="0">
              <a:spAutoFit/>
            </a:bodyPr>
            <a:lstStyle/>
            <a:p>
              <a:r>
                <a:rPr lang="el-GR" sz="800" dirty="0">
                  <a:solidFill>
                    <a:schemeClr val="accent6">
                      <a:lumMod val="75000"/>
                    </a:schemeClr>
                  </a:solidFill>
                </a:rPr>
                <a:t>α</a:t>
              </a:r>
              <a:endParaRPr lang="fr-FR" sz="800" dirty="0">
                <a:solidFill>
                  <a:schemeClr val="accent6">
                    <a:lumMod val="75000"/>
                  </a:schemeClr>
                </a:solidFill>
              </a:endParaRPr>
            </a:p>
          </p:txBody>
        </p:sp>
        <p:sp>
          <p:nvSpPr>
            <p:cNvPr id="25" name="Arc 24">
              <a:extLst>
                <a:ext uri="{FF2B5EF4-FFF2-40B4-BE49-F238E27FC236}">
                  <a16:creationId xmlns:a16="http://schemas.microsoft.com/office/drawing/2014/main" id="{A1014D10-B786-38A5-5E12-6236780D4D12}"/>
                </a:ext>
              </a:extLst>
            </p:cNvPr>
            <p:cNvSpPr/>
            <p:nvPr/>
          </p:nvSpPr>
          <p:spPr>
            <a:xfrm>
              <a:off x="3653866" y="1849921"/>
              <a:ext cx="227559" cy="425598"/>
            </a:xfrm>
            <a:prstGeom prst="arc">
              <a:avLst>
                <a:gd name="adj1" fmla="val 16200000"/>
                <a:gd name="adj2" fmla="val 4010144"/>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800">
                <a:solidFill>
                  <a:schemeClr val="accent5">
                    <a:lumMod val="75000"/>
                  </a:schemeClr>
                </a:solidFill>
              </a:endParaRPr>
            </a:p>
          </p:txBody>
        </p:sp>
        <p:sp>
          <p:nvSpPr>
            <p:cNvPr id="27" name="ZoneTexte 26">
              <a:extLst>
                <a:ext uri="{FF2B5EF4-FFF2-40B4-BE49-F238E27FC236}">
                  <a16:creationId xmlns:a16="http://schemas.microsoft.com/office/drawing/2014/main" id="{21A64A0D-61B7-4D1A-3D6A-F9AFF15B1834}"/>
                </a:ext>
              </a:extLst>
            </p:cNvPr>
            <p:cNvSpPr txBox="1"/>
            <p:nvPr/>
          </p:nvSpPr>
          <p:spPr>
            <a:xfrm>
              <a:off x="3887467" y="1853890"/>
              <a:ext cx="241801" cy="215444"/>
            </a:xfrm>
            <a:prstGeom prst="rect">
              <a:avLst/>
            </a:prstGeom>
            <a:noFill/>
          </p:spPr>
          <p:txBody>
            <a:bodyPr wrap="none" rtlCol="0">
              <a:spAutoFit/>
            </a:bodyPr>
            <a:lstStyle/>
            <a:p>
              <a:r>
                <a:rPr lang="el-GR" sz="800" dirty="0">
                  <a:solidFill>
                    <a:schemeClr val="accent5">
                      <a:lumMod val="75000"/>
                    </a:schemeClr>
                  </a:solidFill>
                </a:rPr>
                <a:t>θ</a:t>
              </a:r>
              <a:endParaRPr lang="fr-FR" sz="800"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423B359C-272C-6D7A-7788-C9CD6DD7BAA8}"/>
                    </a:ext>
                  </a:extLst>
                </p:cNvPr>
                <p:cNvSpPr txBox="1"/>
                <p:nvPr/>
              </p:nvSpPr>
              <p:spPr>
                <a:xfrm>
                  <a:off x="659811" y="2379890"/>
                  <a:ext cx="1027758" cy="338554"/>
                </a:xfrm>
                <a:prstGeom prst="rect">
                  <a:avLst/>
                </a:prstGeom>
                <a:noFill/>
                <a:ln w="38100">
                  <a:noFill/>
                </a:ln>
              </p:spPr>
              <p:txBody>
                <a:bodyPr wrap="square" rtlCol="0">
                  <a:spAutoFit/>
                </a:bodyPr>
                <a:lstStyle/>
                <a:p>
                  <a:r>
                    <a:rPr lang="fr-FR" sz="800" dirty="0">
                      <a:solidFill>
                        <a:schemeClr val="accent1"/>
                      </a:solidFill>
                    </a:rPr>
                    <a:t>e</a:t>
                  </a:r>
                  <a:r>
                    <a:rPr lang="fr-FR" sz="800" b="0" baseline="30000" dirty="0">
                      <a:solidFill>
                        <a:schemeClr val="accent1"/>
                      </a:solidFill>
                    </a:rPr>
                    <a:t>-</a:t>
                  </a:r>
                  <a:r>
                    <a:rPr lang="fr-FR" sz="800" b="0" dirty="0">
                      <a:solidFill>
                        <a:schemeClr val="accent1"/>
                      </a:solidFill>
                    </a:rPr>
                    <a:t> </a:t>
                  </a:r>
                  <a:r>
                    <a:rPr lang="fr-FR" sz="800" b="0" dirty="0" err="1">
                      <a:solidFill>
                        <a:schemeClr val="accent1"/>
                      </a:solidFill>
                    </a:rPr>
                    <a:t>beam</a:t>
                  </a:r>
                  <a:endParaRPr lang="fr-FR" sz="800" dirty="0">
                    <a:solidFill>
                      <a:schemeClr val="accent1"/>
                    </a:solidFill>
                  </a:endParaRPr>
                </a:p>
                <a:p>
                  <a:pPr/>
                  <a14:m>
                    <m:oMathPara xmlns:m="http://schemas.openxmlformats.org/officeDocument/2006/math">
                      <m:oMathParaPr>
                        <m:jc m:val="centerGroup"/>
                      </m:oMathParaPr>
                      <m:oMath xmlns:m="http://schemas.openxmlformats.org/officeDocument/2006/math">
                        <m:r>
                          <a:rPr lang="fr-FR" sz="800" b="0" i="1" smtClean="0">
                            <a:solidFill>
                              <a:schemeClr val="accent1"/>
                            </a:solidFill>
                            <a:latin typeface="Cambria Math"/>
                          </a:rPr>
                          <m:t>𝐸</m:t>
                        </m:r>
                        <m:r>
                          <a:rPr lang="fr-FR" sz="800" b="0" i="1" baseline="-25000" smtClean="0">
                            <a:solidFill>
                              <a:schemeClr val="accent1"/>
                            </a:solidFill>
                            <a:latin typeface="Cambria Math"/>
                          </a:rPr>
                          <m:t>𝑒</m:t>
                        </m:r>
                        <m:r>
                          <a:rPr lang="fr-FR" sz="800" b="0" i="0" smtClean="0">
                            <a:solidFill>
                              <a:schemeClr val="accent1"/>
                            </a:solidFill>
                            <a:latin typeface="Cambria Math"/>
                            <a:ea typeface="Cambria Math"/>
                          </a:rPr>
                          <m:t>=</m:t>
                        </m:r>
                        <m:r>
                          <a:rPr lang="fr-FR" sz="800" b="0" i="1" smtClean="0">
                            <a:solidFill>
                              <a:schemeClr val="accent1"/>
                            </a:solidFill>
                            <a:latin typeface="Cambria Math"/>
                            <a:ea typeface="Cambria Math"/>
                          </a:rPr>
                          <m:t>5</m:t>
                        </m:r>
                        <m:r>
                          <a:rPr lang="fr-FR" sz="800" b="0" i="1" smtClean="0">
                            <a:solidFill>
                              <a:schemeClr val="accent1"/>
                            </a:solidFill>
                            <a:latin typeface="Cambria Math" panose="02040503050406030204" pitchFamily="18" charset="0"/>
                            <a:ea typeface="Cambria Math"/>
                          </a:rPr>
                          <m:t>0</m:t>
                        </m:r>
                        <m:r>
                          <a:rPr lang="fr-FR" sz="800" b="0" i="1" smtClean="0">
                            <a:solidFill>
                              <a:schemeClr val="accent1"/>
                            </a:solidFill>
                            <a:latin typeface="Cambria Math"/>
                            <a:ea typeface="Cambria Math"/>
                          </a:rPr>
                          <m:t>0 </m:t>
                        </m:r>
                        <m:r>
                          <a:rPr lang="fr-FR" sz="800" b="0" i="1" smtClean="0">
                            <a:solidFill>
                              <a:schemeClr val="accent1"/>
                            </a:solidFill>
                            <a:latin typeface="Cambria Math"/>
                            <a:ea typeface="Cambria Math"/>
                          </a:rPr>
                          <m:t>𝑀𝑒𝑉</m:t>
                        </m:r>
                      </m:oMath>
                    </m:oMathPara>
                  </a14:m>
                  <a:endParaRPr lang="fr-FR" sz="800" b="0" dirty="0">
                    <a:solidFill>
                      <a:schemeClr val="accent1"/>
                    </a:solidFill>
                    <a:ea typeface="Cambria Math"/>
                  </a:endParaRPr>
                </a:p>
              </p:txBody>
            </p:sp>
          </mc:Choice>
          <mc:Fallback xmlns="">
            <p:sp>
              <p:nvSpPr>
                <p:cNvPr id="30" name="ZoneTexte 29">
                  <a:extLst>
                    <a:ext uri="{FF2B5EF4-FFF2-40B4-BE49-F238E27FC236}">
                      <a16:creationId xmlns:a16="http://schemas.microsoft.com/office/drawing/2014/main" id="{6F9B5C00-8505-4C2F-AB1E-28BB7571FDD2}"/>
                    </a:ext>
                  </a:extLst>
                </p:cNvPr>
                <p:cNvSpPr txBox="1">
                  <a:spLocks noRot="1" noChangeAspect="1" noMove="1" noResize="1" noEditPoints="1" noAdjustHandles="1" noChangeArrowheads="1" noChangeShapeType="1" noTextEdit="1"/>
                </p:cNvSpPr>
                <p:nvPr/>
              </p:nvSpPr>
              <p:spPr>
                <a:xfrm>
                  <a:off x="659811" y="2379890"/>
                  <a:ext cx="1027758" cy="338554"/>
                </a:xfrm>
                <a:prstGeom prst="rect">
                  <a:avLst/>
                </a:prstGeom>
                <a:blipFill>
                  <a:blip r:embed="rId4"/>
                  <a:stretch>
                    <a:fillRect b="-11111"/>
                  </a:stretch>
                </a:blipFill>
                <a:ln w="38100">
                  <a:noFill/>
                </a:ln>
              </p:spPr>
              <p:txBody>
                <a:bodyPr/>
                <a:lstStyle/>
                <a:p>
                  <a:r>
                    <a:rPr lang="fr-FR">
                      <a:noFill/>
                    </a:rPr>
                    <a:t> </a:t>
                  </a:r>
                </a:p>
              </p:txBody>
            </p:sp>
          </mc:Fallback>
        </mc:AlternateContent>
      </p:grpSp>
      <p:sp>
        <p:nvSpPr>
          <p:cNvPr id="32" name="ZoneTexte 31">
            <a:extLst>
              <a:ext uri="{FF2B5EF4-FFF2-40B4-BE49-F238E27FC236}">
                <a16:creationId xmlns:a16="http://schemas.microsoft.com/office/drawing/2014/main" id="{0ACF3DBE-ED7E-D6D4-A915-54151F9A06D7}"/>
              </a:ext>
            </a:extLst>
          </p:cNvPr>
          <p:cNvSpPr txBox="1"/>
          <p:nvPr/>
        </p:nvSpPr>
        <p:spPr>
          <a:xfrm>
            <a:off x="851612" y="933379"/>
            <a:ext cx="6018024" cy="646331"/>
          </a:xfrm>
          <a:prstGeom prst="rect">
            <a:avLst/>
          </a:prstGeom>
          <a:noFill/>
        </p:spPr>
        <p:txBody>
          <a:bodyPr wrap="square" rtlCol="0">
            <a:spAutoFit/>
          </a:bodyPr>
          <a:lstStyle/>
          <a:p>
            <a:pPr algn="ctr"/>
            <a:r>
              <a:rPr lang="fr-FR" sz="1800" i="1" dirty="0">
                <a:latin typeface="+mn-lt"/>
              </a:rPr>
              <a:t>Slides </a:t>
            </a:r>
            <a:r>
              <a:rPr lang="fr-FR" sz="1800" i="1" dirty="0" err="1">
                <a:latin typeface="+mn-lt"/>
              </a:rPr>
              <a:t>presented</a:t>
            </a:r>
            <a:r>
              <a:rPr lang="fr-FR" sz="1800" i="1" dirty="0">
                <a:latin typeface="+mn-lt"/>
              </a:rPr>
              <a:t> by Aurélien Martens at the </a:t>
            </a:r>
            <a:r>
              <a:rPr lang="fr-FR" sz="1800" i="1" dirty="0" err="1">
                <a:latin typeface="+mn-lt"/>
              </a:rPr>
              <a:t>recent</a:t>
            </a:r>
            <a:r>
              <a:rPr lang="fr-FR" sz="1800" i="1" dirty="0">
                <a:latin typeface="+mn-lt"/>
              </a:rPr>
              <a:t> Workshop</a:t>
            </a:r>
          </a:p>
          <a:p>
            <a:pPr algn="ctr"/>
            <a:r>
              <a:rPr lang="fr-FR" sz="1800" i="1" dirty="0">
                <a:latin typeface="+mn-lt"/>
              </a:rPr>
              <a:t>« </a:t>
            </a:r>
            <a:r>
              <a:rPr lang="fr-FR" sz="1800" i="1" dirty="0" err="1">
                <a:latin typeface="+mn-lt"/>
              </a:rPr>
              <a:t>Physics</a:t>
            </a:r>
            <a:r>
              <a:rPr lang="fr-FR" sz="1800" i="1" dirty="0">
                <a:latin typeface="+mn-lt"/>
              </a:rPr>
              <a:t> </a:t>
            </a:r>
            <a:r>
              <a:rPr lang="fr-FR" sz="1800" i="1" dirty="0" err="1">
                <a:latin typeface="+mn-lt"/>
              </a:rPr>
              <a:t>with</a:t>
            </a:r>
            <a:r>
              <a:rPr lang="fr-FR" sz="1800" i="1" dirty="0">
                <a:latin typeface="+mn-lt"/>
              </a:rPr>
              <a:t> </a:t>
            </a:r>
            <a:r>
              <a:rPr lang="fr-FR" sz="1800" i="1" dirty="0" err="1">
                <a:latin typeface="+mn-lt"/>
              </a:rPr>
              <a:t>PERLE@Orsay</a:t>
            </a:r>
            <a:r>
              <a:rPr lang="fr-FR" sz="1800" i="1" dirty="0">
                <a:latin typeface="+mn-lt"/>
              </a:rPr>
              <a:t> »</a:t>
            </a:r>
          </a:p>
        </p:txBody>
      </p:sp>
      <p:pic>
        <p:nvPicPr>
          <p:cNvPr id="36" name="Image 35">
            <a:extLst>
              <a:ext uri="{FF2B5EF4-FFF2-40B4-BE49-F238E27FC236}">
                <a16:creationId xmlns:a16="http://schemas.microsoft.com/office/drawing/2014/main" id="{909F9B00-103B-9536-716A-A50DF0D78206}"/>
              </a:ext>
            </a:extLst>
          </p:cNvPr>
          <p:cNvPicPr>
            <a:picLocks noChangeAspect="1"/>
          </p:cNvPicPr>
          <p:nvPr/>
        </p:nvPicPr>
        <p:blipFill>
          <a:blip r:embed="rId5"/>
          <a:stretch>
            <a:fillRect/>
          </a:stretch>
        </p:blipFill>
        <p:spPr>
          <a:xfrm>
            <a:off x="7050462" y="2244631"/>
            <a:ext cx="3514094" cy="1562640"/>
          </a:xfrm>
          <a:prstGeom prst="rect">
            <a:avLst/>
          </a:prstGeom>
        </p:spPr>
      </p:pic>
    </p:spTree>
    <p:extLst>
      <p:ext uri="{BB962C8B-B14F-4D97-AF65-F5344CB8AC3E}">
        <p14:creationId xmlns:p14="http://schemas.microsoft.com/office/powerpoint/2010/main" val="214447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7875" y="149425"/>
            <a:ext cx="9922892" cy="432048"/>
          </a:xfrm>
        </p:spPr>
        <p:txBody>
          <a:bodyPr>
            <a:noAutofit/>
          </a:bodyPr>
          <a:lstStyle/>
          <a:p>
            <a:pPr lvl="1" algn="ctr"/>
            <a:r>
              <a:rPr lang="en-GB" sz="2200" b="1">
                <a:solidFill>
                  <a:schemeClr val="accent1">
                    <a:lumMod val="50000"/>
                  </a:schemeClr>
                </a:solidFill>
                <a:latin typeface="+mn-lt"/>
              </a:rPr>
              <a:t>ESPP seen from ERL view point : Future ERL projects &amp; the position of PERLE@Orsay</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29" name="Rectangle 28">
            <a:extLst>
              <a:ext uri="{FF2B5EF4-FFF2-40B4-BE49-F238E27FC236}">
                <a16:creationId xmlns:a16="http://schemas.microsoft.com/office/drawing/2014/main" id="{BC24E64A-88DA-8852-2CB2-599447A47031}"/>
              </a:ext>
            </a:extLst>
          </p:cNvPr>
          <p:cNvSpPr/>
          <p:nvPr/>
        </p:nvSpPr>
        <p:spPr>
          <a:xfrm>
            <a:off x="183984" y="797496"/>
            <a:ext cx="10314971" cy="2862322"/>
          </a:xfrm>
          <a:prstGeom prst="rect">
            <a:avLst/>
          </a:prstGeom>
        </p:spPr>
        <p:txBody>
          <a:bodyPr wrap="square">
            <a:spAutoFit/>
          </a:bodyPr>
          <a:lstStyle/>
          <a:p>
            <a:pPr marL="323383" indent="-323383" algn="just">
              <a:buFont typeface="Wingdings" panose="05000000000000000000" pitchFamily="2" charset="2"/>
              <a:buChar char="Ø"/>
            </a:pPr>
            <a:r>
              <a:rPr lang="en-US" sz="1800" b="1" dirty="0">
                <a:solidFill>
                  <a:srgbClr val="FF0000"/>
                </a:solidFill>
                <a:latin typeface="+mn-lt"/>
              </a:rPr>
              <a:t>The development of ERLs has been recognized as one of the five main pillars of accelerators R&amp;D in support of the European Strategy for Particle Physics (ESPP).  </a:t>
            </a:r>
          </a:p>
          <a:p>
            <a:pPr marL="323383" indent="-323383" algn="just">
              <a:buFont typeface="Wingdings" panose="05000000000000000000" pitchFamily="2" charset="2"/>
              <a:buChar char="Ø"/>
            </a:pPr>
            <a:endParaRPr lang="en-US" sz="1800" dirty="0">
              <a:latin typeface="+mn-lt"/>
            </a:endParaRPr>
          </a:p>
          <a:p>
            <a:pPr marL="323383" indent="-323383" algn="just">
              <a:buFont typeface="Wingdings" panose="05000000000000000000" pitchFamily="2" charset="2"/>
              <a:buChar char="Ø"/>
            </a:pPr>
            <a:r>
              <a:rPr lang="en-US" sz="1800" dirty="0">
                <a:latin typeface="+mn-lt"/>
              </a:rPr>
              <a:t>The ERL Roadmap Panel, chaired by Max Klein and Andrew Hutton, has done a tremendous job with broad and active participation. </a:t>
            </a:r>
            <a:r>
              <a:rPr lang="en-US" sz="1800" b="1" dirty="0">
                <a:solidFill>
                  <a:srgbClr val="FF0000"/>
                </a:solidFill>
                <a:latin typeface="+mn-lt"/>
              </a:rPr>
              <a:t>The PERLE project was recognized as one of the "essential pillars of the ERL</a:t>
            </a:r>
            <a:r>
              <a:rPr lang="en-US" sz="1800" dirty="0">
                <a:latin typeface="+mn-lt"/>
              </a:rPr>
              <a:t>," with milestones to be achieved by the next ESPP in 2026.</a:t>
            </a:r>
          </a:p>
          <a:p>
            <a:pPr marL="323383" indent="-323383" algn="just">
              <a:buFont typeface="Wingdings" panose="05000000000000000000" pitchFamily="2" charset="2"/>
              <a:buChar char="Ø"/>
            </a:pPr>
            <a:endParaRPr lang="en-US" sz="1800" dirty="0">
              <a:latin typeface="+mn-lt"/>
            </a:endParaRPr>
          </a:p>
          <a:p>
            <a:pPr marL="323383" indent="-323383" algn="just">
              <a:buFont typeface="Wingdings" panose="05000000000000000000" pitchFamily="2" charset="2"/>
              <a:buChar char="Ø"/>
            </a:pPr>
            <a:r>
              <a:rPr lang="en-US" sz="1800" dirty="0">
                <a:latin typeface="+mn-lt"/>
              </a:rPr>
              <a:t>Two other important points : </a:t>
            </a:r>
          </a:p>
          <a:p>
            <a:pPr marL="800100" lvl="1" indent="-342900" algn="just">
              <a:buFont typeface="Arial" panose="020B0604020202020204" pitchFamily="34" charset="0"/>
              <a:buChar char="•"/>
            </a:pPr>
            <a:r>
              <a:rPr lang="en-US" sz="1800" dirty="0">
                <a:latin typeface="+mn-lt"/>
              </a:rPr>
              <a:t>Upgrade </a:t>
            </a:r>
            <a:r>
              <a:rPr lang="en-US" sz="1800" dirty="0" err="1">
                <a:latin typeface="+mn-lt"/>
              </a:rPr>
              <a:t>bERLinPRO</a:t>
            </a:r>
            <a:r>
              <a:rPr lang="en-US" sz="1800" dirty="0">
                <a:latin typeface="+mn-lt"/>
              </a:rPr>
              <a:t> toward the First ERL Facility to operate 100mA in single turn with FRT control</a:t>
            </a:r>
          </a:p>
          <a:p>
            <a:pPr marL="800100" lvl="1" indent="-342900" algn="just">
              <a:buFont typeface="Arial" panose="020B0604020202020204" pitchFamily="34" charset="0"/>
              <a:buChar char="•"/>
            </a:pPr>
            <a:r>
              <a:rPr lang="en-US" sz="1800" dirty="0">
                <a:latin typeface="+mn-lt"/>
              </a:rPr>
              <a:t>Key Technology R&amp;D Program – next generation ERLs</a:t>
            </a:r>
          </a:p>
        </p:txBody>
      </p:sp>
      <p:sp>
        <p:nvSpPr>
          <p:cNvPr id="30" name="Rectangle 29">
            <a:extLst>
              <a:ext uri="{FF2B5EF4-FFF2-40B4-BE49-F238E27FC236}">
                <a16:creationId xmlns:a16="http://schemas.microsoft.com/office/drawing/2014/main" id="{8AD8EC8F-AAD8-D6D9-D59F-64B42EF516C4}"/>
              </a:ext>
            </a:extLst>
          </p:cNvPr>
          <p:cNvSpPr/>
          <p:nvPr/>
        </p:nvSpPr>
        <p:spPr>
          <a:xfrm>
            <a:off x="4676360" y="3533800"/>
            <a:ext cx="5966611" cy="461665"/>
          </a:xfrm>
          <a:prstGeom prst="rect">
            <a:avLst/>
          </a:prstGeom>
        </p:spPr>
        <p:txBody>
          <a:bodyPr wrap="square">
            <a:spAutoFit/>
          </a:bodyPr>
          <a:lstStyle/>
          <a:p>
            <a:pPr algn="ctr"/>
            <a:r>
              <a:rPr lang="fr-FR" sz="1200" b="1" dirty="0">
                <a:latin typeface="+mn-lt"/>
              </a:rPr>
              <a:t>ESPP R&amp;D Accelerator </a:t>
            </a:r>
            <a:r>
              <a:rPr lang="fr-FR" sz="1200" b="1" dirty="0" err="1">
                <a:latin typeface="+mn-lt"/>
              </a:rPr>
              <a:t>RoadMap</a:t>
            </a:r>
            <a:r>
              <a:rPr lang="fr-FR" sz="1200" b="1" dirty="0">
                <a:latin typeface="+mn-lt"/>
              </a:rPr>
              <a:t>: </a:t>
            </a:r>
          </a:p>
          <a:p>
            <a:pPr algn="ctr"/>
            <a:r>
              <a:rPr lang="fr-FR" sz="1200" b="1" dirty="0">
                <a:latin typeface="+mn-lt"/>
              </a:rPr>
              <a:t>https://arxiv.org/ftp/arxiv/papers/2201/2201.07895.pdf</a:t>
            </a:r>
          </a:p>
        </p:txBody>
      </p:sp>
      <p:sp>
        <p:nvSpPr>
          <p:cNvPr id="31" name="Rectangle 30">
            <a:extLst>
              <a:ext uri="{FF2B5EF4-FFF2-40B4-BE49-F238E27FC236}">
                <a16:creationId xmlns:a16="http://schemas.microsoft.com/office/drawing/2014/main" id="{9D3056DF-60DA-59E8-D028-B108FB4EE0B0}"/>
              </a:ext>
            </a:extLst>
          </p:cNvPr>
          <p:cNvSpPr/>
          <p:nvPr/>
        </p:nvSpPr>
        <p:spPr>
          <a:xfrm>
            <a:off x="201812" y="4410670"/>
            <a:ext cx="10225135" cy="923330"/>
          </a:xfrm>
          <a:prstGeom prst="rect">
            <a:avLst/>
          </a:prstGeom>
          <a:solidFill>
            <a:schemeClr val="accent2">
              <a:lumMod val="20000"/>
              <a:lumOff val="80000"/>
            </a:schemeClr>
          </a:solidFill>
        </p:spPr>
        <p:txBody>
          <a:bodyPr wrap="square">
            <a:spAutoFit/>
          </a:bodyPr>
          <a:lstStyle/>
          <a:p>
            <a:pPr lvl="1" algn="just"/>
            <a:r>
              <a:rPr lang="en-AU" sz="1800" b="1" dirty="0">
                <a:solidFill>
                  <a:srgbClr val="FF0000"/>
                </a:solidFill>
                <a:latin typeface="+mn-lt"/>
                <a:ea typeface="Calibri" panose="020F0502020204030204" pitchFamily="34" charset="0"/>
                <a:cs typeface="Times New Roman" panose="02020603050405020304" pitchFamily="18" charset="0"/>
              </a:rPr>
              <a:t>AND NOW it is also coupled with the Nuclear Physics European Strategy </a:t>
            </a:r>
          </a:p>
          <a:p>
            <a:pPr lvl="1" algn="just"/>
            <a:r>
              <a:rPr lang="en-AU" sz="1800" dirty="0">
                <a:latin typeface="+mn-lt"/>
                <a:ea typeface="Calibri" panose="020F0502020204030204" pitchFamily="34" charset="0"/>
                <a:cs typeface="Times New Roman" panose="02020603050405020304" pitchFamily="18" charset="0"/>
              </a:rPr>
              <a:t>DESTIN. Starts to be structured in Orsay and involving national and international communities. Coupled to the future of GANIL reflexions. A</a:t>
            </a:r>
            <a:r>
              <a:rPr lang="en-AU" sz="1800" dirty="0">
                <a:latin typeface="+mn-lt"/>
              </a:rPr>
              <a:t> priority for Nuclear Physics Perspectives at national level</a:t>
            </a:r>
            <a:endParaRPr lang="fr-FR" sz="1800" dirty="0">
              <a:latin typeface="+mn-lt"/>
            </a:endParaRPr>
          </a:p>
        </p:txBody>
      </p:sp>
    </p:spTree>
    <p:extLst>
      <p:ext uri="{BB962C8B-B14F-4D97-AF65-F5344CB8AC3E}">
        <p14:creationId xmlns:p14="http://schemas.microsoft.com/office/powerpoint/2010/main" val="1657088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9883" y="149425"/>
            <a:ext cx="9850884" cy="432048"/>
          </a:xfrm>
        </p:spPr>
        <p:txBody>
          <a:bodyPr>
            <a:noAutofit/>
          </a:bodyPr>
          <a:lstStyle/>
          <a:p>
            <a:pPr lvl="1" algn="l"/>
            <a:r>
              <a:rPr lang="en-GB" sz="2200" b="1" dirty="0">
                <a:solidFill>
                  <a:schemeClr val="accent1">
                    <a:lumMod val="50000"/>
                  </a:schemeClr>
                </a:solidFill>
                <a:latin typeface="+mn-lt"/>
              </a:rPr>
              <a:t>… And some new ideas…</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8" name="Image 7">
            <a:extLst>
              <a:ext uri="{FF2B5EF4-FFF2-40B4-BE49-F238E27FC236}">
                <a16:creationId xmlns:a16="http://schemas.microsoft.com/office/drawing/2014/main" id="{92C878CF-301F-7CC5-81B2-6CCB49F6AFDD}"/>
              </a:ext>
            </a:extLst>
          </p:cNvPr>
          <p:cNvPicPr>
            <a:picLocks noChangeAspect="1"/>
          </p:cNvPicPr>
          <p:nvPr/>
        </p:nvPicPr>
        <p:blipFill>
          <a:blip r:embed="rId2"/>
          <a:stretch>
            <a:fillRect/>
          </a:stretch>
        </p:blipFill>
        <p:spPr>
          <a:xfrm>
            <a:off x="107284" y="757754"/>
            <a:ext cx="7007296" cy="4209862"/>
          </a:xfrm>
          <a:prstGeom prst="rect">
            <a:avLst/>
          </a:prstGeom>
        </p:spPr>
      </p:pic>
      <p:grpSp>
        <p:nvGrpSpPr>
          <p:cNvPr id="3" name="Groupe 2">
            <a:extLst>
              <a:ext uri="{FF2B5EF4-FFF2-40B4-BE49-F238E27FC236}">
                <a16:creationId xmlns:a16="http://schemas.microsoft.com/office/drawing/2014/main" id="{6169B702-2DF5-C9A0-9D8B-36BAF9198FFF}"/>
              </a:ext>
            </a:extLst>
          </p:cNvPr>
          <p:cNvGrpSpPr/>
          <p:nvPr/>
        </p:nvGrpSpPr>
        <p:grpSpPr>
          <a:xfrm>
            <a:off x="5242371" y="3245768"/>
            <a:ext cx="5400601" cy="2420260"/>
            <a:chOff x="5582149" y="3574976"/>
            <a:chExt cx="5060823" cy="2163060"/>
          </a:xfrm>
        </p:grpSpPr>
        <p:pic>
          <p:nvPicPr>
            <p:cNvPr id="10" name="Image 9">
              <a:extLst>
                <a:ext uri="{FF2B5EF4-FFF2-40B4-BE49-F238E27FC236}">
                  <a16:creationId xmlns:a16="http://schemas.microsoft.com/office/drawing/2014/main" id="{664E15D1-0489-C6F5-F8E2-F7E734F1E3FE}"/>
                </a:ext>
              </a:extLst>
            </p:cNvPr>
            <p:cNvPicPr>
              <a:picLocks noChangeAspect="1"/>
            </p:cNvPicPr>
            <p:nvPr/>
          </p:nvPicPr>
          <p:blipFill>
            <a:blip r:embed="rId3"/>
            <a:stretch>
              <a:fillRect/>
            </a:stretch>
          </p:blipFill>
          <p:spPr>
            <a:xfrm>
              <a:off x="5582149" y="3574976"/>
              <a:ext cx="5060822" cy="2119064"/>
            </a:xfrm>
            <a:prstGeom prst="rect">
              <a:avLst/>
            </a:prstGeom>
          </p:spPr>
        </p:pic>
        <p:sp>
          <p:nvSpPr>
            <p:cNvPr id="11" name="Rectangle 10">
              <a:extLst>
                <a:ext uri="{FF2B5EF4-FFF2-40B4-BE49-F238E27FC236}">
                  <a16:creationId xmlns:a16="http://schemas.microsoft.com/office/drawing/2014/main" id="{6B04FC38-E9FD-D294-81FC-F7A0A31C88DA}"/>
                </a:ext>
              </a:extLst>
            </p:cNvPr>
            <p:cNvSpPr/>
            <p:nvPr/>
          </p:nvSpPr>
          <p:spPr>
            <a:xfrm>
              <a:off x="5582149" y="4973960"/>
              <a:ext cx="5060823" cy="764076"/>
            </a:xfrm>
            <a:prstGeom prst="rect">
              <a:avLst/>
            </a:prstGeom>
            <a:solidFill>
              <a:srgbClr val="FF000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106702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3F6B5F-6231-1246-4D21-21919D22BE43}"/>
              </a:ext>
            </a:extLst>
          </p:cNvPr>
          <p:cNvPicPr>
            <a:picLocks noChangeAspect="1"/>
          </p:cNvPicPr>
          <p:nvPr/>
        </p:nvPicPr>
        <p:blipFill>
          <a:blip r:embed="rId2"/>
          <a:stretch>
            <a:fillRect/>
          </a:stretch>
        </p:blipFill>
        <p:spPr>
          <a:xfrm>
            <a:off x="345827" y="1589584"/>
            <a:ext cx="7730997" cy="4074285"/>
          </a:xfrm>
          <a:prstGeom prst="rect">
            <a:avLst/>
          </a:prstGeom>
        </p:spPr>
      </p:pic>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PERLE Configuration</a:t>
            </a:r>
            <a:endParaRPr lang="en-GB" dirty="0">
              <a:solidFill>
                <a:schemeClr val="accent5">
                  <a:lumMod val="75000"/>
                </a:schemeClr>
              </a:solidFill>
              <a:latin typeface="+mn-lt"/>
            </a:endParaRPr>
          </a:p>
        </p:txBody>
      </p:sp>
      <p:sp>
        <p:nvSpPr>
          <p:cNvPr id="2" name="ZoneTexte 1">
            <a:extLst>
              <a:ext uri="{FF2B5EF4-FFF2-40B4-BE49-F238E27FC236}">
                <a16:creationId xmlns:a16="http://schemas.microsoft.com/office/drawing/2014/main" id="{99C0A4D6-2788-A41A-CE45-E4F8A68F7631}"/>
              </a:ext>
            </a:extLst>
          </p:cNvPr>
          <p:cNvSpPr txBox="1"/>
          <p:nvPr/>
        </p:nvSpPr>
        <p:spPr>
          <a:xfrm>
            <a:off x="381139" y="725488"/>
            <a:ext cx="6373400" cy="646331"/>
          </a:xfrm>
          <a:prstGeom prst="rect">
            <a:avLst/>
          </a:prstGeom>
          <a:noFill/>
        </p:spPr>
        <p:txBody>
          <a:bodyPr wrap="square" rtlCol="0">
            <a:spAutoFit/>
          </a:bodyPr>
          <a:lstStyle/>
          <a:p>
            <a:r>
              <a:rPr lang="en-GB" sz="1800" dirty="0">
                <a:solidFill>
                  <a:srgbClr val="FF6700"/>
                </a:solidFill>
                <a:latin typeface="+mn-lt"/>
              </a:rPr>
              <a:t>PERLE: first multi-turn ERL, based in SRF technology, designed to operate at 10MW (20 mA, 500 MeV) power regime </a:t>
            </a:r>
          </a:p>
        </p:txBody>
      </p:sp>
      <p:pic>
        <p:nvPicPr>
          <p:cNvPr id="8" name="Image 7">
            <a:extLst>
              <a:ext uri="{FF2B5EF4-FFF2-40B4-BE49-F238E27FC236}">
                <a16:creationId xmlns:a16="http://schemas.microsoft.com/office/drawing/2014/main" id="{E0C59EF6-2159-1258-D4B1-CCBED885ADF8}"/>
              </a:ext>
            </a:extLst>
          </p:cNvPr>
          <p:cNvPicPr/>
          <p:nvPr/>
        </p:nvPicPr>
        <p:blipFill>
          <a:blip r:embed="rId3"/>
          <a:stretch/>
        </p:blipFill>
        <p:spPr bwMode="auto">
          <a:xfrm>
            <a:off x="201811" y="1445568"/>
            <a:ext cx="2913361" cy="1605124"/>
          </a:xfrm>
          <a:prstGeom prst="rect">
            <a:avLst/>
          </a:prstGeom>
          <a:noFill/>
          <a:ln>
            <a:solidFill>
              <a:schemeClr val="accent1">
                <a:lumMod val="75000"/>
              </a:schemeClr>
            </a:solidFill>
          </a:ln>
        </p:spPr>
      </p:pic>
      <p:pic>
        <p:nvPicPr>
          <p:cNvPr id="5" name="Image 4">
            <a:extLst>
              <a:ext uri="{FF2B5EF4-FFF2-40B4-BE49-F238E27FC236}">
                <a16:creationId xmlns:a16="http://schemas.microsoft.com/office/drawing/2014/main" id="{6D26D0FA-45EC-15B7-07AA-B733CCBFD90B}"/>
              </a:ext>
            </a:extLst>
          </p:cNvPr>
          <p:cNvPicPr>
            <a:picLocks noChangeAspect="1"/>
          </p:cNvPicPr>
          <p:nvPr/>
        </p:nvPicPr>
        <p:blipFill>
          <a:blip r:embed="rId4"/>
          <a:stretch>
            <a:fillRect/>
          </a:stretch>
        </p:blipFill>
        <p:spPr>
          <a:xfrm>
            <a:off x="7004194" y="93696"/>
            <a:ext cx="3755384" cy="1567896"/>
          </a:xfrm>
          <a:prstGeom prst="rect">
            <a:avLst/>
          </a:prstGeom>
        </p:spPr>
      </p:pic>
      <p:grpSp>
        <p:nvGrpSpPr>
          <p:cNvPr id="13" name="Groupe 12">
            <a:extLst>
              <a:ext uri="{FF2B5EF4-FFF2-40B4-BE49-F238E27FC236}">
                <a16:creationId xmlns:a16="http://schemas.microsoft.com/office/drawing/2014/main" id="{3424278D-A490-1070-AE60-8D74A1939D71}"/>
              </a:ext>
            </a:extLst>
          </p:cNvPr>
          <p:cNvGrpSpPr/>
          <p:nvPr/>
        </p:nvGrpSpPr>
        <p:grpSpPr>
          <a:xfrm>
            <a:off x="3768581" y="3777421"/>
            <a:ext cx="2265878" cy="1844610"/>
            <a:chOff x="3768581" y="3777421"/>
            <a:chExt cx="2265878" cy="1844610"/>
          </a:xfrm>
        </p:grpSpPr>
        <p:cxnSp>
          <p:nvCxnSpPr>
            <p:cNvPr id="7" name="Connecteur droit 6">
              <a:extLst>
                <a:ext uri="{FF2B5EF4-FFF2-40B4-BE49-F238E27FC236}">
                  <a16:creationId xmlns:a16="http://schemas.microsoft.com/office/drawing/2014/main" id="{CB17A771-7C35-51E8-C0EA-8EB783F3BAD6}"/>
                </a:ext>
              </a:extLst>
            </p:cNvPr>
            <p:cNvCxnSpPr/>
            <p:nvPr/>
          </p:nvCxnSpPr>
          <p:spPr>
            <a:xfrm flipH="1">
              <a:off x="3768581" y="3777421"/>
              <a:ext cx="2265878" cy="1052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0083331-1881-5F60-83BF-98EE354840C2}"/>
                </a:ext>
              </a:extLst>
            </p:cNvPr>
            <p:cNvCxnSpPr>
              <a:cxnSpLocks/>
            </p:cNvCxnSpPr>
            <p:nvPr/>
          </p:nvCxnSpPr>
          <p:spPr>
            <a:xfrm flipH="1" flipV="1">
              <a:off x="3768581" y="4829944"/>
              <a:ext cx="2265878" cy="79208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B755B2F7-F0B3-8F21-649F-1D3D2E926D88}"/>
              </a:ext>
            </a:extLst>
          </p:cNvPr>
          <p:cNvCxnSpPr/>
          <p:nvPr/>
        </p:nvCxnSpPr>
        <p:spPr>
          <a:xfrm flipV="1">
            <a:off x="3115172" y="2885728"/>
            <a:ext cx="903063" cy="164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2BE5BB2-3D31-E2F2-3FB2-D229C3A25000}"/>
              </a:ext>
            </a:extLst>
          </p:cNvPr>
          <p:cNvCxnSpPr/>
          <p:nvPr/>
        </p:nvCxnSpPr>
        <p:spPr>
          <a:xfrm flipH="1" flipV="1">
            <a:off x="3115172" y="1443827"/>
            <a:ext cx="903063" cy="144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63" name="Groupe 62">
            <a:extLst>
              <a:ext uri="{FF2B5EF4-FFF2-40B4-BE49-F238E27FC236}">
                <a16:creationId xmlns:a16="http://schemas.microsoft.com/office/drawing/2014/main" id="{4F78F7C0-9E65-8E3B-1425-99B72D659DD0}"/>
              </a:ext>
            </a:extLst>
          </p:cNvPr>
          <p:cNvGrpSpPr/>
          <p:nvPr/>
        </p:nvGrpSpPr>
        <p:grpSpPr>
          <a:xfrm>
            <a:off x="5522912" y="3777421"/>
            <a:ext cx="4677435" cy="1853903"/>
            <a:chOff x="5522912" y="3777421"/>
            <a:chExt cx="4677435" cy="1853903"/>
          </a:xfrm>
        </p:grpSpPr>
        <p:pic>
          <p:nvPicPr>
            <p:cNvPr id="3" name="Image 2">
              <a:extLst>
                <a:ext uri="{FF2B5EF4-FFF2-40B4-BE49-F238E27FC236}">
                  <a16:creationId xmlns:a16="http://schemas.microsoft.com/office/drawing/2014/main" id="{05B34791-3D25-F470-4029-D6A7D4D0BB6C}"/>
                </a:ext>
              </a:extLst>
            </p:cNvPr>
            <p:cNvPicPr>
              <a:picLocks noChangeAspect="1"/>
            </p:cNvPicPr>
            <p:nvPr/>
          </p:nvPicPr>
          <p:blipFill>
            <a:blip r:embed="rId5"/>
            <a:stretch>
              <a:fillRect/>
            </a:stretch>
          </p:blipFill>
          <p:spPr>
            <a:xfrm>
              <a:off x="6034459" y="3777421"/>
              <a:ext cx="3816424" cy="1844610"/>
            </a:xfrm>
            <a:prstGeom prst="rect">
              <a:avLst/>
            </a:prstGeom>
            <a:ln>
              <a:solidFill>
                <a:schemeClr val="accent1">
                  <a:lumMod val="75000"/>
                </a:schemeClr>
              </a:solidFill>
            </a:ln>
          </p:spPr>
        </p:pic>
        <p:sp>
          <p:nvSpPr>
            <p:cNvPr id="20" name="ZoneTexte 19">
              <a:extLst>
                <a:ext uri="{FF2B5EF4-FFF2-40B4-BE49-F238E27FC236}">
                  <a16:creationId xmlns:a16="http://schemas.microsoft.com/office/drawing/2014/main" id="{CA5DAAEA-816D-6362-7AC6-35BB3FBFAB8E}"/>
                </a:ext>
              </a:extLst>
            </p:cNvPr>
            <p:cNvSpPr txBox="1"/>
            <p:nvPr/>
          </p:nvSpPr>
          <p:spPr>
            <a:xfrm>
              <a:off x="5522912" y="4820652"/>
              <a:ext cx="799579" cy="369332"/>
            </a:xfrm>
            <a:prstGeom prst="rect">
              <a:avLst/>
            </a:prstGeom>
            <a:noFill/>
          </p:spPr>
          <p:txBody>
            <a:bodyPr wrap="square" rtlCol="0">
              <a:spAutoFit/>
            </a:bodyPr>
            <a:lstStyle/>
            <a:p>
              <a:pPr algn="ctr"/>
              <a:r>
                <a:rPr lang="en-GB" sz="900" dirty="0"/>
                <a:t>350-500 kV </a:t>
              </a:r>
            </a:p>
            <a:p>
              <a:pPr algn="ctr"/>
              <a:r>
                <a:rPr lang="en-GB" sz="900" dirty="0"/>
                <a:t>DC gun</a:t>
              </a:r>
            </a:p>
          </p:txBody>
        </p:sp>
        <p:sp>
          <p:nvSpPr>
            <p:cNvPr id="23" name="ZoneTexte 22">
              <a:extLst>
                <a:ext uri="{FF2B5EF4-FFF2-40B4-BE49-F238E27FC236}">
                  <a16:creationId xmlns:a16="http://schemas.microsoft.com/office/drawing/2014/main" id="{210B81FD-3693-BB77-E5F4-2D96918A6243}"/>
                </a:ext>
              </a:extLst>
            </p:cNvPr>
            <p:cNvSpPr txBox="1"/>
            <p:nvPr/>
          </p:nvSpPr>
          <p:spPr>
            <a:xfrm>
              <a:off x="6250483" y="3821832"/>
              <a:ext cx="648072" cy="230832"/>
            </a:xfrm>
            <a:prstGeom prst="rect">
              <a:avLst/>
            </a:prstGeom>
            <a:noFill/>
          </p:spPr>
          <p:txBody>
            <a:bodyPr wrap="square" rtlCol="0">
              <a:spAutoFit/>
            </a:bodyPr>
            <a:lstStyle/>
            <a:p>
              <a:r>
                <a:rPr lang="en-GB" sz="900" dirty="0">
                  <a:solidFill>
                    <a:schemeClr val="bg1"/>
                  </a:solidFill>
                </a:rPr>
                <a:t>HV tank</a:t>
              </a:r>
            </a:p>
          </p:txBody>
        </p:sp>
        <p:sp>
          <p:nvSpPr>
            <p:cNvPr id="24" name="ZoneTexte 23">
              <a:extLst>
                <a:ext uri="{FF2B5EF4-FFF2-40B4-BE49-F238E27FC236}">
                  <a16:creationId xmlns:a16="http://schemas.microsoft.com/office/drawing/2014/main" id="{DBD4F890-863A-D2EF-0B59-DF7584B15977}"/>
                </a:ext>
              </a:extLst>
            </p:cNvPr>
            <p:cNvSpPr txBox="1"/>
            <p:nvPr/>
          </p:nvSpPr>
          <p:spPr>
            <a:xfrm>
              <a:off x="7114579" y="5261992"/>
              <a:ext cx="1800201" cy="369332"/>
            </a:xfrm>
            <a:prstGeom prst="rect">
              <a:avLst/>
            </a:prstGeom>
            <a:noFill/>
          </p:spPr>
          <p:txBody>
            <a:bodyPr wrap="square" rtlCol="0">
              <a:spAutoFit/>
            </a:bodyPr>
            <a:lstStyle/>
            <a:p>
              <a:pPr algn="ctr"/>
              <a:r>
                <a:rPr lang="en-GB" sz="900" dirty="0"/>
                <a:t>Booster: </a:t>
              </a:r>
              <a:r>
                <a:rPr lang="en-GB" sz="900" dirty="0">
                  <a:latin typeface="Arial" panose="020B0604020202020204" pitchFamily="34" charset="0"/>
                  <a:cs typeface="Arial" panose="020B0604020202020204" pitchFamily="34" charset="0"/>
                </a:rPr>
                <a:t>5 single-cell cavities (802MHz) individually powered</a:t>
              </a:r>
              <a:endParaRPr lang="en-GB" sz="900" dirty="0"/>
            </a:p>
          </p:txBody>
        </p:sp>
        <p:sp>
          <p:nvSpPr>
            <p:cNvPr id="25" name="ZoneTexte 24">
              <a:extLst>
                <a:ext uri="{FF2B5EF4-FFF2-40B4-BE49-F238E27FC236}">
                  <a16:creationId xmlns:a16="http://schemas.microsoft.com/office/drawing/2014/main" id="{4CD5A40B-E817-749F-4B4E-6A9954C35DB4}"/>
                </a:ext>
              </a:extLst>
            </p:cNvPr>
            <p:cNvSpPr txBox="1"/>
            <p:nvPr/>
          </p:nvSpPr>
          <p:spPr>
            <a:xfrm>
              <a:off x="7114579" y="4109864"/>
              <a:ext cx="648072" cy="230832"/>
            </a:xfrm>
            <a:prstGeom prst="rect">
              <a:avLst/>
            </a:prstGeom>
            <a:noFill/>
          </p:spPr>
          <p:txBody>
            <a:bodyPr wrap="square" rtlCol="0">
              <a:spAutoFit/>
            </a:bodyPr>
            <a:lstStyle/>
            <a:p>
              <a:r>
                <a:rPr lang="en-GB" sz="900" dirty="0"/>
                <a:t>Buncher</a:t>
              </a:r>
            </a:p>
          </p:txBody>
        </p:sp>
        <p:sp>
          <p:nvSpPr>
            <p:cNvPr id="27" name="ZoneTexte 26">
              <a:extLst>
                <a:ext uri="{FF2B5EF4-FFF2-40B4-BE49-F238E27FC236}">
                  <a16:creationId xmlns:a16="http://schemas.microsoft.com/office/drawing/2014/main" id="{CDE85403-BD21-3039-1C00-107CD1AA2FB4}"/>
                </a:ext>
              </a:extLst>
            </p:cNvPr>
            <p:cNvSpPr txBox="1"/>
            <p:nvPr/>
          </p:nvSpPr>
          <p:spPr>
            <a:xfrm>
              <a:off x="8914779" y="4757936"/>
              <a:ext cx="648072" cy="230832"/>
            </a:xfrm>
            <a:prstGeom prst="rect">
              <a:avLst/>
            </a:prstGeom>
            <a:noFill/>
          </p:spPr>
          <p:txBody>
            <a:bodyPr wrap="square" rtlCol="0">
              <a:spAutoFit/>
            </a:bodyPr>
            <a:lstStyle/>
            <a:p>
              <a:r>
                <a:rPr lang="en-GB" sz="900" dirty="0"/>
                <a:t>Merger</a:t>
              </a:r>
            </a:p>
          </p:txBody>
        </p:sp>
        <p:cxnSp>
          <p:nvCxnSpPr>
            <p:cNvPr id="22" name="Connecteur droit avec flèche 21">
              <a:extLst>
                <a:ext uri="{FF2B5EF4-FFF2-40B4-BE49-F238E27FC236}">
                  <a16:creationId xmlns:a16="http://schemas.microsoft.com/office/drawing/2014/main" id="{795E88F5-94B1-90FD-0476-35E2093AE13B}"/>
                </a:ext>
              </a:extLst>
            </p:cNvPr>
            <p:cNvCxnSpPr>
              <a:cxnSpLocks/>
            </p:cNvCxnSpPr>
            <p:nvPr/>
          </p:nvCxnSpPr>
          <p:spPr>
            <a:xfrm flipH="1">
              <a:off x="7186587" y="4340696"/>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FF4F4116-10C0-9625-3273-64001B06A2AD}"/>
                </a:ext>
              </a:extLst>
            </p:cNvPr>
            <p:cNvSpPr txBox="1"/>
            <p:nvPr/>
          </p:nvSpPr>
          <p:spPr>
            <a:xfrm>
              <a:off x="5962451" y="5189984"/>
              <a:ext cx="1401784" cy="369332"/>
            </a:xfrm>
            <a:prstGeom prst="rect">
              <a:avLst/>
            </a:prstGeom>
            <a:noFill/>
          </p:spPr>
          <p:txBody>
            <a:bodyPr wrap="square" rtlCol="0">
              <a:spAutoFit/>
            </a:bodyPr>
            <a:lstStyle/>
            <a:p>
              <a:pPr algn="ctr"/>
              <a:r>
                <a:rPr lang="en-GB" sz="900" dirty="0"/>
                <a:t>Light box</a:t>
              </a:r>
            </a:p>
            <a:p>
              <a:pPr algn="ctr"/>
              <a:r>
                <a:rPr lang="en-GB" sz="900" dirty="0"/>
                <a:t>Green laser 40 MHz</a:t>
              </a:r>
            </a:p>
          </p:txBody>
        </p:sp>
        <p:cxnSp>
          <p:nvCxnSpPr>
            <p:cNvPr id="32" name="Connecteur droit avec flèche 31">
              <a:extLst>
                <a:ext uri="{FF2B5EF4-FFF2-40B4-BE49-F238E27FC236}">
                  <a16:creationId xmlns:a16="http://schemas.microsoft.com/office/drawing/2014/main" id="{34CCC1E1-F273-4D5D-8D56-9C74D1CA873B}"/>
                </a:ext>
              </a:extLst>
            </p:cNvPr>
            <p:cNvCxnSpPr>
              <a:cxnSpLocks/>
            </p:cNvCxnSpPr>
            <p:nvPr/>
          </p:nvCxnSpPr>
          <p:spPr>
            <a:xfrm flipV="1">
              <a:off x="6834931" y="4685928"/>
              <a:ext cx="169263" cy="561256"/>
            </a:xfrm>
            <a:prstGeom prst="straightConnector1">
              <a:avLst/>
            </a:prstGeom>
            <a:ln>
              <a:solidFill>
                <a:srgbClr val="FF0000"/>
              </a:solidFill>
              <a:tailEnd type="stealth"/>
            </a:ln>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F08438E1-53B7-47DB-29CB-93C7EA08C170}"/>
                </a:ext>
              </a:extLst>
            </p:cNvPr>
            <p:cNvSpPr txBox="1"/>
            <p:nvPr/>
          </p:nvSpPr>
          <p:spPr>
            <a:xfrm>
              <a:off x="6826546" y="3893840"/>
              <a:ext cx="3373801" cy="230832"/>
            </a:xfrm>
            <a:prstGeom prst="rect">
              <a:avLst/>
            </a:prstGeom>
            <a:noFill/>
          </p:spPr>
          <p:txBody>
            <a:bodyPr wrap="square" rtlCol="0">
              <a:spAutoFit/>
            </a:bodyPr>
            <a:lstStyle/>
            <a:p>
              <a:r>
                <a:rPr lang="en-GB" sz="900" dirty="0"/>
                <a:t>Photocathodes loading chamber (Sb-based photocathodes)</a:t>
              </a:r>
            </a:p>
          </p:txBody>
        </p:sp>
        <p:cxnSp>
          <p:nvCxnSpPr>
            <p:cNvPr id="38" name="Connecteur droit avec flèche 37">
              <a:extLst>
                <a:ext uri="{FF2B5EF4-FFF2-40B4-BE49-F238E27FC236}">
                  <a16:creationId xmlns:a16="http://schemas.microsoft.com/office/drawing/2014/main" id="{A2854477-0683-887F-685C-861B250EF6D1}"/>
                </a:ext>
              </a:extLst>
            </p:cNvPr>
            <p:cNvCxnSpPr>
              <a:cxnSpLocks/>
            </p:cNvCxnSpPr>
            <p:nvPr/>
          </p:nvCxnSpPr>
          <p:spPr>
            <a:xfrm flipH="1">
              <a:off x="6898555" y="4109864"/>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grpSp>
      <p:sp>
        <p:nvSpPr>
          <p:cNvPr id="41" name="ZoneTexte 40">
            <a:extLst>
              <a:ext uri="{FF2B5EF4-FFF2-40B4-BE49-F238E27FC236}">
                <a16:creationId xmlns:a16="http://schemas.microsoft.com/office/drawing/2014/main" id="{A7C7613C-0E69-4AFE-149A-6A4D17051BAB}"/>
              </a:ext>
            </a:extLst>
          </p:cNvPr>
          <p:cNvSpPr txBox="1"/>
          <p:nvPr/>
        </p:nvSpPr>
        <p:spPr>
          <a:xfrm>
            <a:off x="3082132" y="1373560"/>
            <a:ext cx="295232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mn-lt"/>
              </a:rPr>
              <a:t>Cryomodule with 4 five-Cell cavities </a:t>
            </a:r>
          </a:p>
          <a:p>
            <a:pPr marL="171450" indent="-171450">
              <a:buFont typeface="Arial" panose="020B0604020202020204" pitchFamily="34" charset="0"/>
              <a:buChar char="•"/>
            </a:pPr>
            <a:r>
              <a:rPr lang="en-GB" sz="1200" dirty="0">
                <a:latin typeface="+mn-lt"/>
              </a:rPr>
              <a:t>Total gradient 82 MeV</a:t>
            </a:r>
          </a:p>
          <a:p>
            <a:pPr marL="171450" indent="-171450">
              <a:buFont typeface="Arial" panose="020B0604020202020204" pitchFamily="34" charset="0"/>
              <a:buChar char="•"/>
            </a:pPr>
            <a:r>
              <a:rPr lang="en-GB" sz="1200" dirty="0">
                <a:latin typeface="+mn-lt"/>
              </a:rPr>
              <a:t>3 </a:t>
            </a:r>
            <a:r>
              <a:rPr lang="en-GB" sz="1200" dirty="0" err="1">
                <a:latin typeface="+mn-lt"/>
              </a:rPr>
              <a:t>acc</a:t>
            </a:r>
            <a:r>
              <a:rPr lang="en-GB" sz="1200" dirty="0">
                <a:latin typeface="+mn-lt"/>
              </a:rPr>
              <a:t> &amp; 3 </a:t>
            </a:r>
            <a:r>
              <a:rPr lang="en-GB" sz="1200" dirty="0" err="1">
                <a:latin typeface="+mn-lt"/>
              </a:rPr>
              <a:t>decc</a:t>
            </a:r>
            <a:r>
              <a:rPr lang="en-GB" sz="1200" dirty="0">
                <a:latin typeface="+mn-lt"/>
              </a:rPr>
              <a:t> beams at different energies travelling in the CM.</a:t>
            </a:r>
          </a:p>
        </p:txBody>
      </p:sp>
      <p:sp>
        <p:nvSpPr>
          <p:cNvPr id="42" name="ZoneTexte 41">
            <a:extLst>
              <a:ext uri="{FF2B5EF4-FFF2-40B4-BE49-F238E27FC236}">
                <a16:creationId xmlns:a16="http://schemas.microsoft.com/office/drawing/2014/main" id="{9F1CC710-9258-F09A-A430-9477B68B0463}"/>
              </a:ext>
            </a:extLst>
          </p:cNvPr>
          <p:cNvSpPr txBox="1"/>
          <p:nvPr/>
        </p:nvSpPr>
        <p:spPr>
          <a:xfrm>
            <a:off x="3910936" y="5189984"/>
            <a:ext cx="2411555" cy="461665"/>
          </a:xfrm>
          <a:prstGeom prst="rect">
            <a:avLst/>
          </a:prstGeom>
          <a:noFill/>
        </p:spPr>
        <p:txBody>
          <a:bodyPr wrap="square" rtlCol="0">
            <a:spAutoFit/>
          </a:bodyPr>
          <a:lstStyle/>
          <a:p>
            <a:r>
              <a:rPr lang="en-GB" sz="1200" dirty="0">
                <a:latin typeface="+mn-lt"/>
              </a:rPr>
              <a:t>Injection line delivering 500pC bunches at 7 MeV. </a:t>
            </a:r>
          </a:p>
        </p:txBody>
      </p:sp>
      <p:sp>
        <p:nvSpPr>
          <p:cNvPr id="43" name="ZoneTexte 42">
            <a:extLst>
              <a:ext uri="{FF2B5EF4-FFF2-40B4-BE49-F238E27FC236}">
                <a16:creationId xmlns:a16="http://schemas.microsoft.com/office/drawing/2014/main" id="{E719B20C-F65F-4975-BB67-CBCB2895691F}"/>
              </a:ext>
            </a:extLst>
          </p:cNvPr>
          <p:cNvSpPr txBox="1"/>
          <p:nvPr/>
        </p:nvSpPr>
        <p:spPr>
          <a:xfrm>
            <a:off x="7402611" y="3245768"/>
            <a:ext cx="1008112" cy="276999"/>
          </a:xfrm>
          <a:prstGeom prst="rect">
            <a:avLst/>
          </a:prstGeom>
          <a:noFill/>
        </p:spPr>
        <p:txBody>
          <a:bodyPr wrap="square" rtlCol="0">
            <a:spAutoFit/>
          </a:bodyPr>
          <a:lstStyle/>
          <a:p>
            <a:r>
              <a:rPr lang="en-GB" sz="1200" dirty="0">
                <a:latin typeface="+mn-lt"/>
              </a:rPr>
              <a:t>Beam Dump</a:t>
            </a:r>
          </a:p>
        </p:txBody>
      </p:sp>
      <p:sp>
        <p:nvSpPr>
          <p:cNvPr id="44" name="ZoneTexte 43">
            <a:extLst>
              <a:ext uri="{FF2B5EF4-FFF2-40B4-BE49-F238E27FC236}">
                <a16:creationId xmlns:a16="http://schemas.microsoft.com/office/drawing/2014/main" id="{80A98F9E-BDBB-ED1B-3149-3137BC092450}"/>
              </a:ext>
            </a:extLst>
          </p:cNvPr>
          <p:cNvSpPr txBox="1"/>
          <p:nvPr/>
        </p:nvSpPr>
        <p:spPr>
          <a:xfrm>
            <a:off x="8050682" y="2424063"/>
            <a:ext cx="2592289" cy="461665"/>
          </a:xfrm>
          <a:prstGeom prst="rect">
            <a:avLst/>
          </a:prstGeom>
          <a:noFill/>
        </p:spPr>
        <p:txBody>
          <a:bodyPr wrap="square" rtlCol="0">
            <a:spAutoFit/>
          </a:bodyPr>
          <a:lstStyle/>
          <a:p>
            <a:r>
              <a:rPr lang="en-GB" sz="1200" dirty="0">
                <a:latin typeface="+mn-lt"/>
              </a:rPr>
              <a:t>3 staked recirculation arcs for beams at different energies (Arcs 1, 3, 5).</a:t>
            </a:r>
          </a:p>
        </p:txBody>
      </p:sp>
      <p:sp>
        <p:nvSpPr>
          <p:cNvPr id="45" name="ZoneTexte 44">
            <a:extLst>
              <a:ext uri="{FF2B5EF4-FFF2-40B4-BE49-F238E27FC236}">
                <a16:creationId xmlns:a16="http://schemas.microsoft.com/office/drawing/2014/main" id="{7400E73C-4D45-EBFF-1283-7AF2769747F3}"/>
              </a:ext>
            </a:extLst>
          </p:cNvPr>
          <p:cNvSpPr txBox="1"/>
          <p:nvPr/>
        </p:nvSpPr>
        <p:spPr>
          <a:xfrm>
            <a:off x="561851" y="3472825"/>
            <a:ext cx="1296144" cy="276999"/>
          </a:xfrm>
          <a:prstGeom prst="rect">
            <a:avLst/>
          </a:prstGeom>
          <a:noFill/>
        </p:spPr>
        <p:txBody>
          <a:bodyPr wrap="square" rtlCol="0">
            <a:spAutoFit/>
          </a:bodyPr>
          <a:lstStyle/>
          <a:p>
            <a:r>
              <a:rPr lang="en-GB" sz="1200" dirty="0">
                <a:latin typeface="+mn-lt"/>
              </a:rPr>
              <a:t>Interaction Points</a:t>
            </a:r>
          </a:p>
        </p:txBody>
      </p:sp>
      <p:cxnSp>
        <p:nvCxnSpPr>
          <p:cNvPr id="47" name="Connecteur droit 46">
            <a:extLst>
              <a:ext uri="{FF2B5EF4-FFF2-40B4-BE49-F238E27FC236}">
                <a16:creationId xmlns:a16="http://schemas.microsoft.com/office/drawing/2014/main" id="{FF471E98-F02E-14A7-BDB2-21E7372F15D9}"/>
              </a:ext>
            </a:extLst>
          </p:cNvPr>
          <p:cNvCxnSpPr>
            <a:cxnSpLocks/>
          </p:cNvCxnSpPr>
          <p:nvPr/>
        </p:nvCxnSpPr>
        <p:spPr>
          <a:xfrm>
            <a:off x="1274442" y="3749824"/>
            <a:ext cx="295521" cy="276999"/>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179FD592-EE3F-90ED-27EA-65E671315A1E}"/>
              </a:ext>
            </a:extLst>
          </p:cNvPr>
          <p:cNvCxnSpPr>
            <a:cxnSpLocks/>
          </p:cNvCxnSpPr>
          <p:nvPr/>
        </p:nvCxnSpPr>
        <p:spPr>
          <a:xfrm>
            <a:off x="1274442" y="3749824"/>
            <a:ext cx="1519657" cy="72008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B7C6BC2C-F9DD-06D9-4894-57F87C5CAA98}"/>
              </a:ext>
            </a:extLst>
          </p:cNvPr>
          <p:cNvSpPr txBox="1"/>
          <p:nvPr/>
        </p:nvSpPr>
        <p:spPr>
          <a:xfrm>
            <a:off x="7790062" y="1661593"/>
            <a:ext cx="3140941" cy="461665"/>
          </a:xfrm>
          <a:prstGeom prst="rect">
            <a:avLst/>
          </a:prstGeom>
          <a:noFill/>
        </p:spPr>
        <p:txBody>
          <a:bodyPr wrap="square" rtlCol="0">
            <a:spAutoFit/>
          </a:bodyPr>
          <a:lstStyle/>
          <a:p>
            <a:r>
              <a:rPr lang="en-GB" sz="1200" dirty="0">
                <a:latin typeface="+mn-lt"/>
              </a:rPr>
              <a:t>Switchyard: vertical separation/recombination of beams at different energies </a:t>
            </a:r>
          </a:p>
        </p:txBody>
      </p:sp>
      <p:cxnSp>
        <p:nvCxnSpPr>
          <p:cNvPr id="55" name="Connecteur droit avec flèche 54">
            <a:extLst>
              <a:ext uri="{FF2B5EF4-FFF2-40B4-BE49-F238E27FC236}">
                <a16:creationId xmlns:a16="http://schemas.microsoft.com/office/drawing/2014/main" id="{30CDB55C-F990-3FA0-7CDD-4426E3AFEB8A}"/>
              </a:ext>
            </a:extLst>
          </p:cNvPr>
          <p:cNvCxnSpPr/>
          <p:nvPr/>
        </p:nvCxnSpPr>
        <p:spPr>
          <a:xfrm flipH="1" flipV="1">
            <a:off x="7978676" y="2234174"/>
            <a:ext cx="576063" cy="219506"/>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F7FBCB38-7D2C-6609-480D-62143030A061}"/>
              </a:ext>
            </a:extLst>
          </p:cNvPr>
          <p:cNvCxnSpPr>
            <a:stCxn id="5" idx="1"/>
          </p:cNvCxnSpPr>
          <p:nvPr/>
        </p:nvCxnSpPr>
        <p:spPr>
          <a:xfrm flipH="1">
            <a:off x="5602411" y="877644"/>
            <a:ext cx="1401783" cy="135653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6F5237C5-F988-6864-1BD3-32B0952B9B8D}"/>
              </a:ext>
            </a:extLst>
          </p:cNvPr>
          <p:cNvCxnSpPr>
            <a:cxnSpLocks/>
            <a:stCxn id="5" idx="1"/>
          </p:cNvCxnSpPr>
          <p:nvPr/>
        </p:nvCxnSpPr>
        <p:spPr>
          <a:xfrm flipH="1">
            <a:off x="6330874" y="877644"/>
            <a:ext cx="673320" cy="21521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3AD26D44-050A-4556-18E7-1F8BA884CA15}"/>
              </a:ext>
            </a:extLst>
          </p:cNvPr>
          <p:cNvSpPr txBox="1"/>
          <p:nvPr/>
        </p:nvSpPr>
        <p:spPr>
          <a:xfrm>
            <a:off x="57795" y="5376391"/>
            <a:ext cx="2811397" cy="461665"/>
          </a:xfrm>
          <a:prstGeom prst="rect">
            <a:avLst/>
          </a:prstGeom>
          <a:noFill/>
        </p:spPr>
        <p:txBody>
          <a:bodyPr wrap="square" rtlCol="0">
            <a:spAutoFit/>
          </a:bodyPr>
          <a:lstStyle/>
          <a:p>
            <a:r>
              <a:rPr lang="en-GB" sz="1200" dirty="0">
                <a:latin typeface="+mn-lt"/>
              </a:rPr>
              <a:t>3 staked (&amp; inversed) recirculation arcs for beams at different energies (Arcs 2, 4, 6) </a:t>
            </a:r>
          </a:p>
        </p:txBody>
      </p:sp>
      <p:graphicFrame>
        <p:nvGraphicFramePr>
          <p:cNvPr id="64" name="Tableau 63">
            <a:extLst>
              <a:ext uri="{FF2B5EF4-FFF2-40B4-BE49-F238E27FC236}">
                <a16:creationId xmlns:a16="http://schemas.microsoft.com/office/drawing/2014/main" id="{BC3D58D7-CDF0-16A4-E42D-AF61A8177CCC}"/>
              </a:ext>
            </a:extLst>
          </p:cNvPr>
          <p:cNvGraphicFramePr>
            <a:graphicFrameLocks noGrp="1"/>
          </p:cNvGraphicFramePr>
          <p:nvPr>
            <p:extLst>
              <p:ext uri="{D42A27DB-BD31-4B8C-83A1-F6EECF244321}">
                <p14:modId xmlns:p14="http://schemas.microsoft.com/office/powerpoint/2010/main" val="2842028756"/>
              </p:ext>
            </p:extLst>
          </p:nvPr>
        </p:nvGraphicFramePr>
        <p:xfrm>
          <a:off x="7474620" y="3389784"/>
          <a:ext cx="3168351" cy="2170349"/>
        </p:xfrm>
        <a:graphic>
          <a:graphicData uri="http://schemas.openxmlformats.org/drawingml/2006/table">
            <a:tbl>
              <a:tblPr firstRow="1" firstCol="1" bandRow="1"/>
              <a:tblGrid>
                <a:gridCol w="1713587">
                  <a:extLst>
                    <a:ext uri="{9D8B030D-6E8A-4147-A177-3AD203B41FA5}">
                      <a16:colId xmlns:a16="http://schemas.microsoft.com/office/drawing/2014/main" val="20000"/>
                    </a:ext>
                  </a:extLst>
                </a:gridCol>
                <a:gridCol w="727382">
                  <a:extLst>
                    <a:ext uri="{9D8B030D-6E8A-4147-A177-3AD203B41FA5}">
                      <a16:colId xmlns:a16="http://schemas.microsoft.com/office/drawing/2014/main" val="20001"/>
                    </a:ext>
                  </a:extLst>
                </a:gridCol>
                <a:gridCol w="727382">
                  <a:extLst>
                    <a:ext uri="{9D8B030D-6E8A-4147-A177-3AD203B41FA5}">
                      <a16:colId xmlns:a16="http://schemas.microsoft.com/office/drawing/2014/main" val="20002"/>
                    </a:ext>
                  </a:extLst>
                </a:gridCol>
              </a:tblGrid>
              <a:tr h="247375">
                <a:tc>
                  <a:txBody>
                    <a:bodyPr/>
                    <a:lstStyle/>
                    <a:p>
                      <a:pPr algn="l">
                        <a:spcAft>
                          <a:spcPts val="0"/>
                        </a:spcAft>
                      </a:pPr>
                      <a:r>
                        <a:rPr lang="en-GB" sz="1100" b="1" dirty="0">
                          <a:effectLst/>
                          <a:latin typeface="+mn-lt"/>
                          <a:ea typeface="Arial" charset="0"/>
                          <a:cs typeface="Arial" charset="0"/>
                        </a:rPr>
                        <a:t>Target Parameter</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Unit</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Value</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5281">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79209">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31057">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65529">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mA</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16590">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65529">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29783">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65529">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28134">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a:effectLst/>
                          <a:latin typeface="+mn-lt"/>
                          <a:ea typeface="Arial" charset="0"/>
                          <a:cs typeface="Arial" charset="0"/>
                        </a:rPr>
                        <a:t> </a:t>
                      </a:r>
                      <a:endParaRPr lang="fr-FR" sz="11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3316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53" grpId="0"/>
      <p:bldP spid="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7344816" cy="432048"/>
          </a:xfrm>
        </p:spPr>
        <p:txBody>
          <a:bodyPr>
            <a:normAutofit/>
          </a:bodyPr>
          <a:lstStyle/>
          <a:p>
            <a:r>
              <a:rPr lang="en-US" dirty="0">
                <a:solidFill>
                  <a:schemeClr val="accent5">
                    <a:lumMod val="75000"/>
                  </a:schemeClr>
                </a:solidFill>
                <a:latin typeface="+mn-lt"/>
                <a:ea typeface="Arial" charset="0"/>
              </a:rPr>
              <a:t>PERLE Timeline for TDR phase and beyond </a:t>
            </a:r>
            <a:endParaRPr lang="fr-FR" dirty="0">
              <a:solidFill>
                <a:schemeClr val="accent5">
                  <a:lumMod val="75000"/>
                </a:schemeClr>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18</a:t>
            </a:fld>
            <a:endParaRPr lang="fr-FR" dirty="0"/>
          </a:p>
        </p:txBody>
      </p:sp>
      <p:grpSp>
        <p:nvGrpSpPr>
          <p:cNvPr id="10" name="Groupe 9">
            <a:extLst>
              <a:ext uri="{FF2B5EF4-FFF2-40B4-BE49-F238E27FC236}">
                <a16:creationId xmlns:a16="http://schemas.microsoft.com/office/drawing/2014/main" id="{58E45FF1-C071-DF4A-BCB7-03AAE1ACFCD0}"/>
              </a:ext>
            </a:extLst>
          </p:cNvPr>
          <p:cNvGrpSpPr>
            <a:grpSpLocks noChangeAspect="1"/>
          </p:cNvGrpSpPr>
          <p:nvPr/>
        </p:nvGrpSpPr>
        <p:grpSpPr>
          <a:xfrm>
            <a:off x="1441798" y="1589584"/>
            <a:ext cx="7761013" cy="3225445"/>
            <a:chOff x="551530" y="1255601"/>
            <a:chExt cx="11414062" cy="4743658"/>
          </a:xfrm>
        </p:grpSpPr>
        <p:grpSp>
          <p:nvGrpSpPr>
            <p:cNvPr id="12" name="Groupe 11">
              <a:extLst>
                <a:ext uri="{FF2B5EF4-FFF2-40B4-BE49-F238E27FC236}">
                  <a16:creationId xmlns:a16="http://schemas.microsoft.com/office/drawing/2014/main" id="{96F288F5-DF75-4A46-879E-B11FECC31B70}"/>
                </a:ext>
              </a:extLst>
            </p:cNvPr>
            <p:cNvGrpSpPr/>
            <p:nvPr/>
          </p:nvGrpSpPr>
          <p:grpSpPr>
            <a:xfrm>
              <a:off x="551530" y="1255601"/>
              <a:ext cx="11414062" cy="4743658"/>
              <a:chOff x="551530" y="1255601"/>
              <a:chExt cx="11414062" cy="4743658"/>
            </a:xfrm>
          </p:grpSpPr>
          <p:cxnSp>
            <p:nvCxnSpPr>
              <p:cNvPr id="26" name="Connecteur droit 25">
                <a:extLst>
                  <a:ext uri="{FF2B5EF4-FFF2-40B4-BE49-F238E27FC236}">
                    <a16:creationId xmlns:a16="http://schemas.microsoft.com/office/drawing/2014/main" id="{8171770A-2860-D849-8F29-76B177384AB1}"/>
                  </a:ext>
                </a:extLst>
              </p:cNvPr>
              <p:cNvCxnSpPr>
                <a:cxnSpLocks/>
              </p:cNvCxnSpPr>
              <p:nvPr/>
            </p:nvCxnSpPr>
            <p:spPr>
              <a:xfrm flipV="1">
                <a:off x="551530" y="3470176"/>
                <a:ext cx="11113254" cy="10396"/>
              </a:xfrm>
              <a:prstGeom prst="line">
                <a:avLst/>
              </a:prstGeom>
              <a:ln w="25400">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7" name="Groupe 26">
                <a:extLst>
                  <a:ext uri="{FF2B5EF4-FFF2-40B4-BE49-F238E27FC236}">
                    <a16:creationId xmlns:a16="http://schemas.microsoft.com/office/drawing/2014/main" id="{3ED9FC19-6093-274A-A5E6-76449CD1A667}"/>
                  </a:ext>
                </a:extLst>
              </p:cNvPr>
              <p:cNvGrpSpPr/>
              <p:nvPr/>
            </p:nvGrpSpPr>
            <p:grpSpPr>
              <a:xfrm>
                <a:off x="2090937" y="3035049"/>
                <a:ext cx="905515" cy="2019365"/>
                <a:chOff x="2090937" y="3035049"/>
                <a:chExt cx="905515" cy="2019365"/>
              </a:xfrm>
            </p:grpSpPr>
            <p:sp>
              <p:nvSpPr>
                <p:cNvPr id="44" name="Ellipse 43">
                  <a:extLst>
                    <a:ext uri="{FF2B5EF4-FFF2-40B4-BE49-F238E27FC236}">
                      <a16:creationId xmlns:a16="http://schemas.microsoft.com/office/drawing/2014/main" id="{56BF3C49-48C7-2C40-A489-89DF179B309F}"/>
                    </a:ext>
                  </a:extLst>
                </p:cNvPr>
                <p:cNvSpPr>
                  <a:spLocks noChangeAspect="1"/>
                </p:cNvSpPr>
                <p:nvPr/>
              </p:nvSpPr>
              <p:spPr>
                <a:xfrm>
                  <a:off x="2463915" y="3405341"/>
                  <a:ext cx="155232" cy="1541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0658DC1D-D8BD-F44E-9186-8450FDFA6F1C}"/>
                    </a:ext>
                  </a:extLst>
                </p:cNvPr>
                <p:cNvSpPr>
                  <a:spLocks noChangeAspect="1"/>
                </p:cNvSpPr>
                <p:nvPr/>
              </p:nvSpPr>
              <p:spPr>
                <a:xfrm>
                  <a:off x="2485152" y="4951672"/>
                  <a:ext cx="103488" cy="10274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45">
                  <a:extLst>
                    <a:ext uri="{FF2B5EF4-FFF2-40B4-BE49-F238E27FC236}">
                      <a16:creationId xmlns:a16="http://schemas.microsoft.com/office/drawing/2014/main" id="{5B10C101-1CDB-9044-B843-ED80AE71A15E}"/>
                    </a:ext>
                  </a:extLst>
                </p:cNvPr>
                <p:cNvCxnSpPr>
                  <a:cxnSpLocks/>
                </p:cNvCxnSpPr>
                <p:nvPr/>
              </p:nvCxnSpPr>
              <p:spPr>
                <a:xfrm flipH="1">
                  <a:off x="2535170" y="3477389"/>
                  <a:ext cx="15155" cy="148975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768B7E71-79C0-EC4D-B35D-5294684A0CD7}"/>
                    </a:ext>
                  </a:extLst>
                </p:cNvPr>
                <p:cNvSpPr>
                  <a:spLocks noChangeAspect="1"/>
                </p:cNvSpPr>
                <p:nvPr/>
              </p:nvSpPr>
              <p:spPr>
                <a:xfrm>
                  <a:off x="2343219" y="3284933"/>
                  <a:ext cx="413950" cy="410967"/>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C3ADD3E3-9637-0C45-B0B3-70E1222FE4ED}"/>
                    </a:ext>
                  </a:extLst>
                </p:cNvPr>
                <p:cNvSpPr>
                  <a:spLocks noChangeAspect="1"/>
                </p:cNvSpPr>
                <p:nvPr/>
              </p:nvSpPr>
              <p:spPr>
                <a:xfrm>
                  <a:off x="2236651" y="3189281"/>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Arc 48">
                  <a:extLst>
                    <a:ext uri="{FF2B5EF4-FFF2-40B4-BE49-F238E27FC236}">
                      <a16:creationId xmlns:a16="http://schemas.microsoft.com/office/drawing/2014/main" id="{AEDDB1D4-50DE-3949-AD71-87D7017E85F6}"/>
                    </a:ext>
                  </a:extLst>
                </p:cNvPr>
                <p:cNvSpPr>
                  <a:spLocks noChangeAspect="1"/>
                </p:cNvSpPr>
                <p:nvPr/>
              </p:nvSpPr>
              <p:spPr>
                <a:xfrm>
                  <a:off x="2090937" y="3035049"/>
                  <a:ext cx="905515" cy="898992"/>
                </a:xfrm>
                <a:prstGeom prst="arc">
                  <a:avLst>
                    <a:gd name="adj1" fmla="val 552054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ZoneTexte 27">
                <a:extLst>
                  <a:ext uri="{FF2B5EF4-FFF2-40B4-BE49-F238E27FC236}">
                    <a16:creationId xmlns:a16="http://schemas.microsoft.com/office/drawing/2014/main" id="{D0A532AA-44C7-F340-9A6E-E2787EB707CE}"/>
                  </a:ext>
                </a:extLst>
              </p:cNvPr>
              <p:cNvSpPr txBox="1"/>
              <p:nvPr/>
            </p:nvSpPr>
            <p:spPr>
              <a:xfrm>
                <a:off x="5646917" y="5222136"/>
                <a:ext cx="3777037" cy="769499"/>
              </a:xfrm>
              <a:prstGeom prst="rect">
                <a:avLst/>
              </a:prstGeom>
              <a:noFill/>
            </p:spPr>
            <p:txBody>
              <a:bodyPr wrap="square" rtlCol="0">
                <a:spAutoFit/>
              </a:bodyPr>
              <a:lstStyle/>
              <a:p>
                <a:pPr algn="ctr"/>
                <a:r>
                  <a:rPr lang="fr-FR" sz="1400" b="1" dirty="0">
                    <a:solidFill>
                      <a:srgbClr val="C00000"/>
                    </a:solidFill>
                    <a:latin typeface="+mn-lt"/>
                  </a:rPr>
                  <a:t>2028</a:t>
                </a:r>
              </a:p>
              <a:p>
                <a:pPr algn="ctr"/>
                <a:r>
                  <a:rPr lang="fr-FR" sz="1400" b="1" dirty="0">
                    <a:solidFill>
                      <a:srgbClr val="C00000"/>
                    </a:solidFill>
                    <a:latin typeface="+mn-lt"/>
                  </a:rPr>
                  <a:t>End Phase 1: PERLE @ 250MeV</a:t>
                </a:r>
              </a:p>
            </p:txBody>
          </p:sp>
          <p:sp>
            <p:nvSpPr>
              <p:cNvPr id="29" name="ZoneTexte 28">
                <a:extLst>
                  <a:ext uri="{FF2B5EF4-FFF2-40B4-BE49-F238E27FC236}">
                    <a16:creationId xmlns:a16="http://schemas.microsoft.com/office/drawing/2014/main" id="{D4BEF1C3-5CCE-4040-841A-6264B72DF8B8}"/>
                  </a:ext>
                </a:extLst>
              </p:cNvPr>
              <p:cNvSpPr txBox="1"/>
              <p:nvPr/>
            </p:nvSpPr>
            <p:spPr>
              <a:xfrm>
                <a:off x="7831010" y="1283785"/>
                <a:ext cx="4134582" cy="702260"/>
              </a:xfrm>
              <a:prstGeom prst="rect">
                <a:avLst/>
              </a:prstGeom>
              <a:noFill/>
            </p:spPr>
            <p:txBody>
              <a:bodyPr wrap="square" rtlCol="0">
                <a:spAutoFit/>
              </a:bodyPr>
              <a:lstStyle/>
              <a:p>
                <a:pPr algn="ctr"/>
                <a:r>
                  <a:rPr lang="fr-FR" sz="1400" b="1" dirty="0">
                    <a:solidFill>
                      <a:srgbClr val="92D050"/>
                    </a:solidFill>
                    <a:latin typeface="+mn-lt"/>
                  </a:rPr>
                  <a:t>2030</a:t>
                </a:r>
              </a:p>
              <a:p>
                <a:pPr algn="ctr"/>
                <a:r>
                  <a:rPr lang="fr-FR" sz="1400" b="1" dirty="0">
                    <a:solidFill>
                      <a:srgbClr val="92D050"/>
                    </a:solidFill>
                    <a:latin typeface="+mn-lt"/>
                  </a:rPr>
                  <a:t>End Phase 2: PERLE @ 500MeV </a:t>
                </a:r>
              </a:p>
            </p:txBody>
          </p:sp>
          <p:sp>
            <p:nvSpPr>
              <p:cNvPr id="30" name="ZoneTexte 29">
                <a:extLst>
                  <a:ext uri="{FF2B5EF4-FFF2-40B4-BE49-F238E27FC236}">
                    <a16:creationId xmlns:a16="http://schemas.microsoft.com/office/drawing/2014/main" id="{BD6C0810-87EC-2240-99D4-5C47AB0533D5}"/>
                  </a:ext>
                </a:extLst>
              </p:cNvPr>
              <p:cNvSpPr txBox="1"/>
              <p:nvPr/>
            </p:nvSpPr>
            <p:spPr>
              <a:xfrm>
                <a:off x="3387562" y="1255601"/>
                <a:ext cx="3254329" cy="769499"/>
              </a:xfrm>
              <a:prstGeom prst="rect">
                <a:avLst/>
              </a:prstGeom>
              <a:noFill/>
            </p:spPr>
            <p:txBody>
              <a:bodyPr wrap="square" rtlCol="0">
                <a:spAutoFit/>
              </a:bodyPr>
              <a:lstStyle/>
              <a:p>
                <a:pPr algn="ctr"/>
                <a:r>
                  <a:rPr lang="fr-FR" sz="1400" b="1" dirty="0">
                    <a:solidFill>
                      <a:schemeClr val="accent4"/>
                    </a:solidFill>
                    <a:latin typeface="+mn-lt"/>
                  </a:rPr>
                  <a:t>2025</a:t>
                </a:r>
              </a:p>
              <a:p>
                <a:pPr algn="ctr"/>
                <a:r>
                  <a:rPr lang="fr-FR" sz="1400" b="1" dirty="0">
                    <a:solidFill>
                      <a:schemeClr val="accent4"/>
                    </a:solidFill>
                    <a:latin typeface="+mn-lt"/>
                  </a:rPr>
                  <a:t>End Phase 0: Injection line </a:t>
                </a:r>
              </a:p>
            </p:txBody>
          </p:sp>
          <p:sp>
            <p:nvSpPr>
              <p:cNvPr id="31" name="ZoneTexte 30">
                <a:extLst>
                  <a:ext uri="{FF2B5EF4-FFF2-40B4-BE49-F238E27FC236}">
                    <a16:creationId xmlns:a16="http://schemas.microsoft.com/office/drawing/2014/main" id="{7B417BA1-1B2B-E747-8DEF-E7BD262CD554}"/>
                  </a:ext>
                </a:extLst>
              </p:cNvPr>
              <p:cNvSpPr txBox="1"/>
              <p:nvPr/>
            </p:nvSpPr>
            <p:spPr>
              <a:xfrm>
                <a:off x="981978" y="5229760"/>
                <a:ext cx="3103330" cy="769499"/>
              </a:xfrm>
              <a:prstGeom prst="rect">
                <a:avLst/>
              </a:prstGeom>
              <a:noFill/>
            </p:spPr>
            <p:txBody>
              <a:bodyPr wrap="square" rtlCol="0">
                <a:spAutoFit/>
              </a:bodyPr>
              <a:lstStyle/>
              <a:p>
                <a:pPr algn="ctr"/>
                <a:r>
                  <a:rPr lang="fr-FR" sz="1400" b="1" dirty="0">
                    <a:solidFill>
                      <a:srgbClr val="00B0F0"/>
                    </a:solidFill>
                    <a:latin typeface="+mn-lt"/>
                  </a:rPr>
                  <a:t>2023</a:t>
                </a:r>
              </a:p>
              <a:p>
                <a:pPr algn="ctr"/>
                <a:r>
                  <a:rPr lang="fr-FR" sz="1400" b="1" dirty="0">
                    <a:solidFill>
                      <a:srgbClr val="00B0F0"/>
                    </a:solidFill>
                    <a:latin typeface="+mn-lt"/>
                  </a:rPr>
                  <a:t>PERLE TDR </a:t>
                </a:r>
              </a:p>
            </p:txBody>
          </p:sp>
          <p:grpSp>
            <p:nvGrpSpPr>
              <p:cNvPr id="32" name="Groupe 31">
                <a:extLst>
                  <a:ext uri="{FF2B5EF4-FFF2-40B4-BE49-F238E27FC236}">
                    <a16:creationId xmlns:a16="http://schemas.microsoft.com/office/drawing/2014/main" id="{6A6011FC-A977-A34A-9D02-8671C3BE1D38}"/>
                  </a:ext>
                </a:extLst>
              </p:cNvPr>
              <p:cNvGrpSpPr/>
              <p:nvPr/>
            </p:nvGrpSpPr>
            <p:grpSpPr>
              <a:xfrm>
                <a:off x="4504531" y="2075464"/>
                <a:ext cx="905515" cy="1835417"/>
                <a:chOff x="4504531" y="2075464"/>
                <a:chExt cx="905515" cy="1835417"/>
              </a:xfrm>
            </p:grpSpPr>
            <p:sp>
              <p:nvSpPr>
                <p:cNvPr id="38" name="Ellipse 37">
                  <a:extLst>
                    <a:ext uri="{FF2B5EF4-FFF2-40B4-BE49-F238E27FC236}">
                      <a16:creationId xmlns:a16="http://schemas.microsoft.com/office/drawing/2014/main" id="{BFB794C6-E686-4F41-8BF4-E2CCB6BF55C0}"/>
                    </a:ext>
                  </a:extLst>
                </p:cNvPr>
                <p:cNvSpPr>
                  <a:spLocks noChangeAspect="1"/>
                </p:cNvSpPr>
                <p:nvPr/>
              </p:nvSpPr>
              <p:spPr>
                <a:xfrm>
                  <a:off x="4877510" y="3382181"/>
                  <a:ext cx="155232" cy="15411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7B70CA15-B433-A948-9904-0865DDF6FDB1}"/>
                    </a:ext>
                  </a:extLst>
                </p:cNvPr>
                <p:cNvCxnSpPr>
                  <a:cxnSpLocks/>
                </p:cNvCxnSpPr>
                <p:nvPr/>
              </p:nvCxnSpPr>
              <p:spPr>
                <a:xfrm flipV="1">
                  <a:off x="4951562" y="2128487"/>
                  <a:ext cx="16007" cy="132574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493EA0B2-7244-F747-A248-0E9C314CB29D}"/>
                    </a:ext>
                  </a:extLst>
                </p:cNvPr>
                <p:cNvSpPr>
                  <a:spLocks noChangeAspect="1"/>
                </p:cNvSpPr>
                <p:nvPr/>
              </p:nvSpPr>
              <p:spPr>
                <a:xfrm>
                  <a:off x="4756814" y="3261774"/>
                  <a:ext cx="413950" cy="410967"/>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BE98508-69DA-AA40-B2A6-9A8A89AEA250}"/>
                    </a:ext>
                  </a:extLst>
                </p:cNvPr>
                <p:cNvSpPr>
                  <a:spLocks noChangeAspect="1"/>
                </p:cNvSpPr>
                <p:nvPr/>
              </p:nvSpPr>
              <p:spPr>
                <a:xfrm>
                  <a:off x="4650246" y="3166121"/>
                  <a:ext cx="620924" cy="616451"/>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Arc 41">
                  <a:extLst>
                    <a:ext uri="{FF2B5EF4-FFF2-40B4-BE49-F238E27FC236}">
                      <a16:creationId xmlns:a16="http://schemas.microsoft.com/office/drawing/2014/main" id="{2434420A-5D62-E343-804A-36829030F3C0}"/>
                    </a:ext>
                  </a:extLst>
                </p:cNvPr>
                <p:cNvSpPr>
                  <a:spLocks noChangeAspect="1"/>
                </p:cNvSpPr>
                <p:nvPr/>
              </p:nvSpPr>
              <p:spPr>
                <a:xfrm rot="5400000">
                  <a:off x="4507793" y="3008627"/>
                  <a:ext cx="898992" cy="905515"/>
                </a:xfrm>
                <a:prstGeom prst="arc">
                  <a:avLst>
                    <a:gd name="adj1" fmla="val 518353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Ellipse 42">
                  <a:extLst>
                    <a:ext uri="{FF2B5EF4-FFF2-40B4-BE49-F238E27FC236}">
                      <a16:creationId xmlns:a16="http://schemas.microsoft.com/office/drawing/2014/main" id="{E978ABA9-D238-1643-99D3-4E82221334B2}"/>
                    </a:ext>
                  </a:extLst>
                </p:cNvPr>
                <p:cNvSpPr>
                  <a:spLocks noChangeAspect="1"/>
                </p:cNvSpPr>
                <p:nvPr/>
              </p:nvSpPr>
              <p:spPr>
                <a:xfrm>
                  <a:off x="4917090" y="2075464"/>
                  <a:ext cx="103488" cy="10274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grpSp>
          <p:sp>
            <p:nvSpPr>
              <p:cNvPr id="33" name="Ellipse 32">
                <a:extLst>
                  <a:ext uri="{FF2B5EF4-FFF2-40B4-BE49-F238E27FC236}">
                    <a16:creationId xmlns:a16="http://schemas.microsoft.com/office/drawing/2014/main" id="{387B413D-77EC-EF4A-B4B1-9B5516E4398F}"/>
                  </a:ext>
                </a:extLst>
              </p:cNvPr>
              <p:cNvSpPr>
                <a:spLocks noChangeAspect="1"/>
              </p:cNvSpPr>
              <p:nvPr/>
            </p:nvSpPr>
            <p:spPr>
              <a:xfrm>
                <a:off x="9847043" y="2090700"/>
                <a:ext cx="103488" cy="1027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cxnSp>
            <p:nvCxnSpPr>
              <p:cNvPr id="34" name="Connecteur droit 33">
                <a:extLst>
                  <a:ext uri="{FF2B5EF4-FFF2-40B4-BE49-F238E27FC236}">
                    <a16:creationId xmlns:a16="http://schemas.microsoft.com/office/drawing/2014/main" id="{46CD391D-D99C-EE49-9F4E-620ADA8A6A7F}"/>
                  </a:ext>
                </a:extLst>
              </p:cNvPr>
              <p:cNvCxnSpPr/>
              <p:nvPr/>
            </p:nvCxnSpPr>
            <p:spPr>
              <a:xfrm>
                <a:off x="8628434" y="2015417"/>
                <a:ext cx="250973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91726D53-B072-7949-8E2C-9D3D59956F42}"/>
                  </a:ext>
                </a:extLst>
              </p:cNvPr>
              <p:cNvCxnSpPr/>
              <p:nvPr/>
            </p:nvCxnSpPr>
            <p:spPr>
              <a:xfrm>
                <a:off x="6222981" y="5182873"/>
                <a:ext cx="25097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7955D1F-5D3C-7541-8CB1-4E1ABA9D8F52}"/>
                  </a:ext>
                </a:extLst>
              </p:cNvPr>
              <p:cNvCxnSpPr/>
              <p:nvPr/>
            </p:nvCxnSpPr>
            <p:spPr>
              <a:xfrm>
                <a:off x="3693956" y="2011298"/>
                <a:ext cx="250973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3CDE274-6679-6940-AB73-D09250A0DF42}"/>
                  </a:ext>
                </a:extLst>
              </p:cNvPr>
              <p:cNvCxnSpPr/>
              <p:nvPr/>
            </p:nvCxnSpPr>
            <p:spPr>
              <a:xfrm>
                <a:off x="1510923" y="5178754"/>
                <a:ext cx="19800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D5156EB0-BA24-0F45-9517-E0AA50CE0D9D}"/>
                </a:ext>
              </a:extLst>
            </p:cNvPr>
            <p:cNvGrpSpPr/>
            <p:nvPr/>
          </p:nvGrpSpPr>
          <p:grpSpPr>
            <a:xfrm>
              <a:off x="7102317" y="3038858"/>
              <a:ext cx="905515" cy="2019365"/>
              <a:chOff x="7102317" y="3038858"/>
              <a:chExt cx="905515" cy="2019365"/>
            </a:xfrm>
          </p:grpSpPr>
          <p:sp>
            <p:nvSpPr>
              <p:cNvPr id="20" name="Ellipse 19">
                <a:extLst>
                  <a:ext uri="{FF2B5EF4-FFF2-40B4-BE49-F238E27FC236}">
                    <a16:creationId xmlns:a16="http://schemas.microsoft.com/office/drawing/2014/main" id="{6489D1D9-41A2-E545-A827-4D19A7513D9E}"/>
                  </a:ext>
                </a:extLst>
              </p:cNvPr>
              <p:cNvSpPr>
                <a:spLocks noChangeAspect="1"/>
              </p:cNvSpPr>
              <p:nvPr/>
            </p:nvSpPr>
            <p:spPr>
              <a:xfrm>
                <a:off x="7475295" y="3409150"/>
                <a:ext cx="155232" cy="15411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0371699-78F4-6643-8C77-C8816668D82E}"/>
                  </a:ext>
                </a:extLst>
              </p:cNvPr>
              <p:cNvSpPr>
                <a:spLocks noChangeAspect="1"/>
              </p:cNvSpPr>
              <p:nvPr/>
            </p:nvSpPr>
            <p:spPr>
              <a:xfrm>
                <a:off x="7484175" y="4955481"/>
                <a:ext cx="103488" cy="10274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4772255B-D7F9-9F42-B80F-02CE9B9AC5D6}"/>
                  </a:ext>
                </a:extLst>
              </p:cNvPr>
              <p:cNvCxnSpPr>
                <a:cxnSpLocks/>
              </p:cNvCxnSpPr>
              <p:nvPr/>
            </p:nvCxnSpPr>
            <p:spPr>
              <a:xfrm flipH="1">
                <a:off x="7534193" y="3481198"/>
                <a:ext cx="15155" cy="14897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97F31D0A-50B3-264D-9CF2-CC6789C1D778}"/>
                  </a:ext>
                </a:extLst>
              </p:cNvPr>
              <p:cNvSpPr>
                <a:spLocks noChangeAspect="1"/>
              </p:cNvSpPr>
              <p:nvPr/>
            </p:nvSpPr>
            <p:spPr>
              <a:xfrm>
                <a:off x="7354599" y="3288742"/>
                <a:ext cx="413950" cy="410967"/>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438DE9FE-3A18-9647-B349-96553BDAF507}"/>
                  </a:ext>
                </a:extLst>
              </p:cNvPr>
              <p:cNvSpPr>
                <a:spLocks noChangeAspect="1"/>
              </p:cNvSpPr>
              <p:nvPr/>
            </p:nvSpPr>
            <p:spPr>
              <a:xfrm>
                <a:off x="7248031" y="3193090"/>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Arc 24">
                <a:extLst>
                  <a:ext uri="{FF2B5EF4-FFF2-40B4-BE49-F238E27FC236}">
                    <a16:creationId xmlns:a16="http://schemas.microsoft.com/office/drawing/2014/main" id="{9DE1C3A2-D476-F443-B554-CEAB2BDF14F8}"/>
                  </a:ext>
                </a:extLst>
              </p:cNvPr>
              <p:cNvSpPr>
                <a:spLocks noChangeAspect="1"/>
              </p:cNvSpPr>
              <p:nvPr/>
            </p:nvSpPr>
            <p:spPr>
              <a:xfrm>
                <a:off x="7102317" y="3038858"/>
                <a:ext cx="905515" cy="898992"/>
              </a:xfrm>
              <a:prstGeom prst="arc">
                <a:avLst>
                  <a:gd name="adj1" fmla="val 552054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C00000"/>
                  </a:solidFill>
                </a:endParaRPr>
              </a:p>
            </p:txBody>
          </p:sp>
        </p:grpSp>
        <p:grpSp>
          <p:nvGrpSpPr>
            <p:cNvPr id="14" name="Groupe 13">
              <a:extLst>
                <a:ext uri="{FF2B5EF4-FFF2-40B4-BE49-F238E27FC236}">
                  <a16:creationId xmlns:a16="http://schemas.microsoft.com/office/drawing/2014/main" id="{E2BE2FDC-E1C7-AD4A-8620-138D43BFE0B4}"/>
                </a:ext>
              </a:extLst>
            </p:cNvPr>
            <p:cNvGrpSpPr/>
            <p:nvPr/>
          </p:nvGrpSpPr>
          <p:grpSpPr>
            <a:xfrm>
              <a:off x="9443006" y="2139916"/>
              <a:ext cx="905515" cy="1782395"/>
              <a:chOff x="9443006" y="2139916"/>
              <a:chExt cx="905515" cy="1782395"/>
            </a:xfrm>
          </p:grpSpPr>
          <p:sp>
            <p:nvSpPr>
              <p:cNvPr id="15" name="Ellipse 14">
                <a:extLst>
                  <a:ext uri="{FF2B5EF4-FFF2-40B4-BE49-F238E27FC236}">
                    <a16:creationId xmlns:a16="http://schemas.microsoft.com/office/drawing/2014/main" id="{573615A1-FB95-9D44-8064-160540F50187}"/>
                  </a:ext>
                </a:extLst>
              </p:cNvPr>
              <p:cNvSpPr>
                <a:spLocks noChangeAspect="1"/>
              </p:cNvSpPr>
              <p:nvPr/>
            </p:nvSpPr>
            <p:spPr>
              <a:xfrm>
                <a:off x="9815985" y="3393611"/>
                <a:ext cx="155232" cy="15411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DB6BA4BD-5823-BD45-9FB7-26ECB1963FDF}"/>
                  </a:ext>
                </a:extLst>
              </p:cNvPr>
              <p:cNvCxnSpPr>
                <a:cxnSpLocks/>
              </p:cNvCxnSpPr>
              <p:nvPr/>
            </p:nvCxnSpPr>
            <p:spPr>
              <a:xfrm flipV="1">
                <a:off x="9890037" y="2139916"/>
                <a:ext cx="16007" cy="132574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95A1C67B-9419-D142-AF65-01FFFF104341}"/>
                  </a:ext>
                </a:extLst>
              </p:cNvPr>
              <p:cNvSpPr>
                <a:spLocks noChangeAspect="1"/>
              </p:cNvSpPr>
              <p:nvPr/>
            </p:nvSpPr>
            <p:spPr>
              <a:xfrm>
                <a:off x="9695289" y="3273203"/>
                <a:ext cx="413950" cy="410967"/>
              </a:xfrm>
              <a:prstGeom prst="ellipse">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37B6D04C-6A2A-E445-9EE0-F3BF04ADFDA1}"/>
                  </a:ext>
                </a:extLst>
              </p:cNvPr>
              <p:cNvSpPr>
                <a:spLocks noChangeAspect="1"/>
              </p:cNvSpPr>
              <p:nvPr/>
            </p:nvSpPr>
            <p:spPr>
              <a:xfrm>
                <a:off x="9588721" y="3177550"/>
                <a:ext cx="620924" cy="616452"/>
              </a:xfrm>
              <a:prstGeom prst="ellipse">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Arc 18">
                <a:extLst>
                  <a:ext uri="{FF2B5EF4-FFF2-40B4-BE49-F238E27FC236}">
                    <a16:creationId xmlns:a16="http://schemas.microsoft.com/office/drawing/2014/main" id="{089B94CF-D20D-DC4A-BFB3-053875E02DCE}"/>
                  </a:ext>
                </a:extLst>
              </p:cNvPr>
              <p:cNvSpPr>
                <a:spLocks noChangeAspect="1"/>
              </p:cNvSpPr>
              <p:nvPr/>
            </p:nvSpPr>
            <p:spPr>
              <a:xfrm rot="5400000">
                <a:off x="9446268" y="3020057"/>
                <a:ext cx="898992" cy="905515"/>
              </a:xfrm>
              <a:prstGeom prst="arc">
                <a:avLst>
                  <a:gd name="adj1" fmla="val 5183532"/>
                  <a:gd name="adj2" fmla="val 10850638"/>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pic>
        <p:nvPicPr>
          <p:cNvPr id="53" name="Picture 15" descr="alessia_1g.png">
            <a:extLst>
              <a:ext uri="{FF2B5EF4-FFF2-40B4-BE49-F238E27FC236}">
                <a16:creationId xmlns:a16="http://schemas.microsoft.com/office/drawing/2014/main" id="{65F20C73-A4FC-41AF-ADA2-6E398FE08F7B}"/>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6417297" y="3369685"/>
            <a:ext cx="1565836" cy="770656"/>
          </a:xfrm>
          <a:prstGeom prst="rect">
            <a:avLst/>
          </a:prstGeom>
          <a:ln>
            <a:solidFill>
              <a:srgbClr val="C00000"/>
            </a:solidFill>
          </a:ln>
        </p:spPr>
      </p:pic>
      <p:pic>
        <p:nvPicPr>
          <p:cNvPr id="56" name="Image 55">
            <a:extLst>
              <a:ext uri="{FF2B5EF4-FFF2-40B4-BE49-F238E27FC236}">
                <a16:creationId xmlns:a16="http://schemas.microsoft.com/office/drawing/2014/main" id="{422FF33E-9175-4954-A11C-A80C7C1C6A78}"/>
              </a:ext>
            </a:extLst>
          </p:cNvPr>
          <p:cNvPicPr/>
          <p:nvPr/>
        </p:nvPicPr>
        <p:blipFill>
          <a:blip r:embed="rId3" cstate="email">
            <a:extLst>
              <a:ext uri="{28A0092B-C50C-407E-A947-70E740481C1C}">
                <a14:useLocalDpi xmlns:a14="http://schemas.microsoft.com/office/drawing/2010/main"/>
              </a:ext>
            </a:extLst>
          </a:blip>
          <a:stretch>
            <a:fillRect/>
          </a:stretch>
        </p:blipFill>
        <p:spPr>
          <a:xfrm>
            <a:off x="8244541" y="2178648"/>
            <a:ext cx="1746418" cy="830997"/>
          </a:xfrm>
          <a:prstGeom prst="rect">
            <a:avLst/>
          </a:prstGeom>
          <a:ln>
            <a:solidFill>
              <a:schemeClr val="accent6">
                <a:lumMod val="75000"/>
              </a:schemeClr>
            </a:solidFill>
          </a:ln>
        </p:spPr>
      </p:pic>
      <p:pic>
        <p:nvPicPr>
          <p:cNvPr id="52" name="Picture 457">
            <a:extLst>
              <a:ext uri="{FF2B5EF4-FFF2-40B4-BE49-F238E27FC236}">
                <a16:creationId xmlns:a16="http://schemas.microsoft.com/office/drawing/2014/main" id="{B6B2D3C5-9609-224D-A077-A9ECCA3B2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1931" y="1466717"/>
            <a:ext cx="1812073" cy="1110880"/>
          </a:xfrm>
          <a:prstGeom prst="rect">
            <a:avLst/>
          </a:prstGeom>
          <a:ln>
            <a:solidFill>
              <a:srgbClr val="FFC000"/>
            </a:solidFill>
          </a:ln>
        </p:spPr>
      </p:pic>
      <p:sp>
        <p:nvSpPr>
          <p:cNvPr id="54" name="Espace réservé de la date 5">
            <a:extLst>
              <a:ext uri="{FF2B5EF4-FFF2-40B4-BE49-F238E27FC236}">
                <a16:creationId xmlns:a16="http://schemas.microsoft.com/office/drawing/2014/main" id="{C5E7A879-79EC-E699-9419-5410F8085C32}"/>
              </a:ext>
            </a:extLst>
          </p:cNvPr>
          <p:cNvSpPr>
            <a:spLocks noGrp="1"/>
          </p:cNvSpPr>
          <p:nvPr>
            <p:ph type="dt" sz="half" idx="10"/>
          </p:nvPr>
        </p:nvSpPr>
        <p:spPr>
          <a:xfrm>
            <a:off x="201812" y="5714820"/>
            <a:ext cx="2411556" cy="322263"/>
          </a:xfrm>
        </p:spPr>
        <p:txBody>
          <a:bodyPr/>
          <a:lstStyle/>
          <a:p>
            <a:r>
              <a:rPr lang="fr-FR" dirty="0">
                <a:latin typeface="+mn-lt"/>
              </a:rPr>
              <a:t>10/06/2022</a:t>
            </a:r>
          </a:p>
        </p:txBody>
      </p:sp>
      <p:sp>
        <p:nvSpPr>
          <p:cNvPr id="55" name="Espace réservé du pied de page 25">
            <a:extLst>
              <a:ext uri="{FF2B5EF4-FFF2-40B4-BE49-F238E27FC236}">
                <a16:creationId xmlns:a16="http://schemas.microsoft.com/office/drawing/2014/main" id="{36281194-C679-976A-5098-25A2A555C46B}"/>
              </a:ext>
            </a:extLst>
          </p:cNvPr>
          <p:cNvSpPr>
            <a:spLocks noGrp="1"/>
          </p:cNvSpPr>
          <p:nvPr>
            <p:ph type="ftr" sz="quarter" idx="11"/>
          </p:nvPr>
        </p:nvSpPr>
        <p:spPr>
          <a:xfrm>
            <a:off x="2938116" y="5714820"/>
            <a:ext cx="4896544" cy="322263"/>
          </a:xfrm>
        </p:spPr>
        <p:txBody>
          <a:bodyPr/>
          <a:lstStyle/>
          <a:p>
            <a:r>
              <a:rPr lang="fr-FR">
                <a:latin typeface="+mn-lt"/>
              </a:rPr>
              <a:t>Séminaire Inter-pôles PERLE </a:t>
            </a:r>
          </a:p>
        </p:txBody>
      </p:sp>
    </p:spTree>
    <p:extLst>
      <p:ext uri="{BB962C8B-B14F-4D97-AF65-F5344CB8AC3E}">
        <p14:creationId xmlns:p14="http://schemas.microsoft.com/office/powerpoint/2010/main" val="242907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19</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8" name="Image 7">
            <a:extLst>
              <a:ext uri="{FF2B5EF4-FFF2-40B4-BE49-F238E27FC236}">
                <a16:creationId xmlns:a16="http://schemas.microsoft.com/office/drawing/2014/main" id="{857B93FC-F53E-9D19-C791-5BEDA450C530}"/>
              </a:ext>
            </a:extLst>
          </p:cNvPr>
          <p:cNvPicPr>
            <a:picLocks noChangeAspect="1"/>
          </p:cNvPicPr>
          <p:nvPr/>
        </p:nvPicPr>
        <p:blipFill>
          <a:blip r:embed="rId2"/>
          <a:stretch>
            <a:fillRect/>
          </a:stretch>
        </p:blipFill>
        <p:spPr>
          <a:xfrm>
            <a:off x="3442171" y="1949624"/>
            <a:ext cx="4032448" cy="833054"/>
          </a:xfrm>
          <a:prstGeom prst="rect">
            <a:avLst/>
          </a:prstGeom>
        </p:spPr>
      </p:pic>
      <p:pic>
        <p:nvPicPr>
          <p:cNvPr id="10" name="Image 9">
            <a:extLst>
              <a:ext uri="{FF2B5EF4-FFF2-40B4-BE49-F238E27FC236}">
                <a16:creationId xmlns:a16="http://schemas.microsoft.com/office/drawing/2014/main" id="{834F7CC3-0E92-F894-8765-074CD98282F6}"/>
              </a:ext>
            </a:extLst>
          </p:cNvPr>
          <p:cNvPicPr>
            <a:picLocks noChangeAspect="1"/>
          </p:cNvPicPr>
          <p:nvPr/>
        </p:nvPicPr>
        <p:blipFill>
          <a:blip r:embed="rId3"/>
          <a:stretch>
            <a:fillRect/>
          </a:stretch>
        </p:blipFill>
        <p:spPr>
          <a:xfrm>
            <a:off x="4565642" y="3684887"/>
            <a:ext cx="4061105" cy="1001041"/>
          </a:xfrm>
          <a:prstGeom prst="rect">
            <a:avLst/>
          </a:prstGeom>
        </p:spPr>
      </p:pic>
      <p:sp>
        <p:nvSpPr>
          <p:cNvPr id="11" name="ZoneTexte 10">
            <a:extLst>
              <a:ext uri="{FF2B5EF4-FFF2-40B4-BE49-F238E27FC236}">
                <a16:creationId xmlns:a16="http://schemas.microsoft.com/office/drawing/2014/main" id="{4D616E52-5F31-4B1D-2688-1F9006EB8D60}"/>
              </a:ext>
            </a:extLst>
          </p:cNvPr>
          <p:cNvSpPr txBox="1"/>
          <p:nvPr/>
        </p:nvSpPr>
        <p:spPr>
          <a:xfrm>
            <a:off x="57795" y="1085528"/>
            <a:ext cx="10412766" cy="1077218"/>
          </a:xfrm>
          <a:prstGeom prst="rect">
            <a:avLst/>
          </a:prstGeom>
          <a:noFill/>
        </p:spPr>
        <p:txBody>
          <a:bodyPr wrap="square" rtlCol="0">
            <a:spAutoFit/>
          </a:bodyPr>
          <a:lstStyle/>
          <a:p>
            <a:pPr marL="285750" indent="-285750">
              <a:buFont typeface="Wingdings" pitchFamily="2" charset="2"/>
              <a:buChar char="§"/>
            </a:pPr>
            <a:r>
              <a:rPr lang="en-GB" sz="1600" dirty="0">
                <a:latin typeface="+mn-lt"/>
                <a:cs typeface="Arial" panose="020B0604020202020204" pitchFamily="34" charset="0"/>
              </a:rPr>
              <a:t>PERLE cavities are RF powered on CW mode. However, all the RF buckets are not filled with e- bunches. </a:t>
            </a:r>
          </a:p>
          <a:p>
            <a:pPr marL="285750" indent="-285750">
              <a:buFont typeface="Wingdings" pitchFamily="2" charset="2"/>
              <a:buChar char="§"/>
            </a:pPr>
            <a:r>
              <a:rPr lang="en-GB" sz="1600" dirty="0">
                <a:latin typeface="+mn-lt"/>
                <a:cs typeface="Arial" panose="020B0604020202020204" pitchFamily="34" charset="0"/>
              </a:rPr>
              <a:t>Temporal structure of bunch generation is determined by laser pulse frequency illuminating the photocathode (40 MHz). Thus, </a:t>
            </a:r>
            <a:r>
              <a:rPr lang="en-GB" sz="1600" b="1" u="sng" dirty="0">
                <a:latin typeface="+mn-lt"/>
                <a:cs typeface="Arial" panose="020B0604020202020204" pitchFamily="34" charset="0"/>
              </a:rPr>
              <a:t>in the injection line</a:t>
            </a:r>
            <a:r>
              <a:rPr lang="en-GB" sz="1600" b="1" dirty="0">
                <a:latin typeface="+mn-lt"/>
                <a:cs typeface="Arial" panose="020B0604020202020204" pitchFamily="34" charset="0"/>
              </a:rPr>
              <a:t> </a:t>
            </a:r>
            <a:r>
              <a:rPr lang="en-GB" sz="1600" dirty="0">
                <a:latin typeface="+mn-lt"/>
                <a:cs typeface="Arial" panose="020B0604020202020204" pitchFamily="34" charset="0"/>
              </a:rPr>
              <a:t>and </a:t>
            </a:r>
            <a:r>
              <a:rPr lang="en-GB" sz="1600" b="1" u="sng" dirty="0">
                <a:latin typeface="+mn-lt"/>
                <a:cs typeface="Arial" panose="020B0604020202020204" pitchFamily="34" charset="0"/>
              </a:rPr>
              <a:t>in the ERL loop before the recirculation occurs</a:t>
            </a:r>
            <a:r>
              <a:rPr lang="en-GB" sz="1600" dirty="0">
                <a:latin typeface="+mn-lt"/>
                <a:cs typeface="Arial" panose="020B0604020202020204" pitchFamily="34" charset="0"/>
              </a:rPr>
              <a:t>: Bunches are injected every 25 ns (which correspond to a spacing inter-bunch of 20</a:t>
            </a:r>
            <a:r>
              <a:rPr lang="fr-FR" sz="1600" dirty="0">
                <a:latin typeface="+mn-lt"/>
                <a:cs typeface="Arial" panose="020B0604020202020204" pitchFamily="34" charset="0"/>
              </a:rPr>
              <a:t> </a:t>
            </a:r>
            <a:r>
              <a:rPr lang="el-GR" sz="1600" dirty="0">
                <a:latin typeface="+mn-lt"/>
                <a:cs typeface="Arial" panose="020B0604020202020204" pitchFamily="34" charset="0"/>
              </a:rPr>
              <a:t>λ</a:t>
            </a:r>
            <a:r>
              <a:rPr lang="fr-FR" sz="1600" baseline="-25000" dirty="0">
                <a:latin typeface="+mn-lt"/>
                <a:cs typeface="Arial" panose="020B0604020202020204" pitchFamily="34" charset="0"/>
              </a:rPr>
              <a:t>RF</a:t>
            </a:r>
            <a:r>
              <a:rPr lang="fr-FR" sz="1600" dirty="0">
                <a:latin typeface="+mn-lt"/>
                <a:cs typeface="Arial" panose="020B0604020202020204" pitchFamily="34" charset="0"/>
              </a:rPr>
              <a:t>).</a:t>
            </a:r>
            <a:r>
              <a:rPr lang="en-GB" sz="1600" dirty="0">
                <a:latin typeface="+mn-lt"/>
                <a:cs typeface="Arial" panose="020B0604020202020204" pitchFamily="34" charset="0"/>
              </a:rPr>
              <a:t> </a:t>
            </a:r>
          </a:p>
        </p:txBody>
      </p:sp>
      <p:pic>
        <p:nvPicPr>
          <p:cNvPr id="12" name="Image 11">
            <a:extLst>
              <a:ext uri="{FF2B5EF4-FFF2-40B4-BE49-F238E27FC236}">
                <a16:creationId xmlns:a16="http://schemas.microsoft.com/office/drawing/2014/main" id="{9FA8D751-484D-1D87-5292-C95175EF323A}"/>
              </a:ext>
            </a:extLst>
          </p:cNvPr>
          <p:cNvPicPr>
            <a:picLocks noChangeAspect="1"/>
          </p:cNvPicPr>
          <p:nvPr/>
        </p:nvPicPr>
        <p:blipFill>
          <a:blip r:embed="rId4"/>
          <a:stretch>
            <a:fillRect/>
          </a:stretch>
        </p:blipFill>
        <p:spPr>
          <a:xfrm>
            <a:off x="1541306" y="3713029"/>
            <a:ext cx="2167142" cy="911211"/>
          </a:xfrm>
          <a:prstGeom prst="rect">
            <a:avLst/>
          </a:prstGeom>
        </p:spPr>
      </p:pic>
      <p:sp>
        <p:nvSpPr>
          <p:cNvPr id="13" name="ZoneTexte 12">
            <a:extLst>
              <a:ext uri="{FF2B5EF4-FFF2-40B4-BE49-F238E27FC236}">
                <a16:creationId xmlns:a16="http://schemas.microsoft.com/office/drawing/2014/main" id="{ECE6C360-F785-B993-C3D6-15C2A19C79B7}"/>
              </a:ext>
            </a:extLst>
          </p:cNvPr>
          <p:cNvSpPr txBox="1"/>
          <p:nvPr/>
        </p:nvSpPr>
        <p:spPr>
          <a:xfrm>
            <a:off x="57795" y="2734161"/>
            <a:ext cx="10642971" cy="1015663"/>
          </a:xfrm>
          <a:prstGeom prst="rect">
            <a:avLst/>
          </a:prstGeom>
          <a:noFill/>
        </p:spPr>
        <p:txBody>
          <a:bodyPr wrap="square" rtlCol="0">
            <a:spAutoFit/>
          </a:bodyPr>
          <a:lstStyle/>
          <a:p>
            <a:pPr marL="285750" indent="-285750">
              <a:buFont typeface="Wingdings" pitchFamily="2" charset="2"/>
              <a:buChar char="§"/>
            </a:pPr>
            <a:r>
              <a:rPr lang="en-GB" sz="1600" dirty="0">
                <a:latin typeface="+mn-lt"/>
                <a:cs typeface="Arial" panose="020B0604020202020204" pitchFamily="34" charset="0"/>
              </a:rPr>
              <a:t>In these conditions, for 500 </a:t>
            </a:r>
            <a:r>
              <a:rPr lang="en-GB" sz="1600" dirty="0" err="1">
                <a:latin typeface="+mn-lt"/>
                <a:cs typeface="Arial" panose="020B0604020202020204" pitchFamily="34" charset="0"/>
              </a:rPr>
              <a:t>pC</a:t>
            </a:r>
            <a:r>
              <a:rPr lang="en-GB" sz="1600" dirty="0">
                <a:latin typeface="+mn-lt"/>
                <a:cs typeface="Arial" panose="020B0604020202020204" pitchFamily="34" charset="0"/>
              </a:rPr>
              <a:t> bunches, generated every 25 ns, the average current of PERLE beam is 500pC/25ns = 20 mA. </a:t>
            </a:r>
          </a:p>
          <a:p>
            <a:pPr marL="285750" indent="-285750">
              <a:buFont typeface="Wingdings" pitchFamily="2" charset="2"/>
              <a:buChar char="§"/>
            </a:pPr>
            <a:r>
              <a:rPr lang="en-GB" sz="1600" b="1" u="sng" dirty="0">
                <a:latin typeface="+mn-lt"/>
                <a:cs typeface="Arial" panose="020B0604020202020204" pitchFamily="34" charset="0"/>
              </a:rPr>
              <a:t>When recirculation occurs in the ERL Loop </a:t>
            </a:r>
            <a:r>
              <a:rPr lang="en-GB" sz="1600" dirty="0">
                <a:latin typeface="+mn-lt"/>
                <a:cs typeface="Arial" panose="020B0604020202020204" pitchFamily="34" charset="0"/>
                <a:sym typeface="Wingdings" pitchFamily="2" charset="2"/>
              </a:rPr>
              <a:t></a:t>
            </a:r>
            <a:r>
              <a:rPr lang="en-GB" sz="1600" dirty="0">
                <a:latin typeface="+mn-lt"/>
                <a:cs typeface="Arial" panose="020B0604020202020204" pitchFamily="34" charset="0"/>
              </a:rPr>
              <a:t> bunches at different turns (and energies) in the </a:t>
            </a:r>
            <a:r>
              <a:rPr lang="en-GB" sz="1600" dirty="0" err="1">
                <a:latin typeface="+mn-lt"/>
                <a:cs typeface="Arial" panose="020B0604020202020204" pitchFamily="34" charset="0"/>
              </a:rPr>
              <a:t>linacs</a:t>
            </a:r>
            <a:r>
              <a:rPr lang="en-GB" sz="1600" dirty="0">
                <a:latin typeface="+mn-lt"/>
                <a:cs typeface="Arial" panose="020B0604020202020204" pitchFamily="34" charset="0"/>
              </a:rPr>
              <a:t>: </a:t>
            </a:r>
          </a:p>
          <a:p>
            <a:pPr marL="787400" lvl="1" indent="-285750">
              <a:buSzPct val="80000"/>
              <a:buFont typeface="Wingdings" pitchFamily="2" charset="2"/>
              <a:buChar char="Ø"/>
            </a:pPr>
            <a:r>
              <a:rPr lang="en-GB" sz="1400" dirty="0">
                <a:latin typeface="+mn-lt"/>
                <a:cs typeface="Arial" panose="020B0604020202020204" pitchFamily="34" charset="0"/>
              </a:rPr>
              <a:t>Ovoid bunches in the same bucket</a:t>
            </a:r>
          </a:p>
          <a:p>
            <a:pPr marL="787400" lvl="1" indent="-285750">
              <a:buSzPct val="80000"/>
              <a:buFont typeface="Wingdings" pitchFamily="2" charset="2"/>
              <a:buChar char="Ø"/>
            </a:pPr>
            <a:r>
              <a:rPr lang="en-GB" sz="1400" dirty="0">
                <a:latin typeface="+mn-lt"/>
                <a:cs typeface="Arial" panose="020B0604020202020204" pitchFamily="34" charset="0"/>
                <a:sym typeface="Wingdings" pitchFamily="2" charset="2"/>
              </a:rPr>
              <a:t>Recombination pattern adjusted by tuning returned arcs length of the required integer of </a:t>
            </a:r>
            <a:r>
              <a:rPr lang="el-GR" sz="1400" dirty="0">
                <a:latin typeface="+mn-lt"/>
                <a:cs typeface="Arial" panose="020B0604020202020204" pitchFamily="34" charset="0"/>
              </a:rPr>
              <a:t>λ</a:t>
            </a:r>
            <a:r>
              <a:rPr lang="fr-FR" sz="1400" baseline="-25000" dirty="0">
                <a:latin typeface="+mn-lt"/>
                <a:cs typeface="Arial" panose="020B0604020202020204" pitchFamily="34" charset="0"/>
              </a:rPr>
              <a:t>RF</a:t>
            </a:r>
            <a:r>
              <a:rPr lang="en-GB" sz="1400" dirty="0">
                <a:latin typeface="+mn-lt"/>
                <a:cs typeface="Arial" panose="020B0604020202020204" pitchFamily="34" charset="0"/>
              </a:rPr>
              <a:t> </a:t>
            </a:r>
          </a:p>
        </p:txBody>
      </p:sp>
      <p:sp>
        <p:nvSpPr>
          <p:cNvPr id="14" name="ZoneTexte 13">
            <a:extLst>
              <a:ext uri="{FF2B5EF4-FFF2-40B4-BE49-F238E27FC236}">
                <a16:creationId xmlns:a16="http://schemas.microsoft.com/office/drawing/2014/main" id="{8D801A21-7C00-1B46-54DB-6B2292B0219E}"/>
              </a:ext>
            </a:extLst>
          </p:cNvPr>
          <p:cNvSpPr txBox="1"/>
          <p:nvPr/>
        </p:nvSpPr>
        <p:spPr>
          <a:xfrm>
            <a:off x="57794" y="4688830"/>
            <a:ext cx="10524137" cy="738664"/>
          </a:xfrm>
          <a:prstGeom prst="rect">
            <a:avLst/>
          </a:prstGeom>
          <a:noFill/>
        </p:spPr>
        <p:txBody>
          <a:bodyPr wrap="square" rtlCol="0">
            <a:spAutoFit/>
          </a:bodyPr>
          <a:lstStyle/>
          <a:p>
            <a:pPr marL="787400" lvl="1" indent="-285750">
              <a:buSzPct val="80000"/>
              <a:buFont typeface="Wingdings" pitchFamily="2" charset="2"/>
              <a:buChar char="Ø"/>
            </a:pPr>
            <a:r>
              <a:rPr lang="en-GB" sz="1400" dirty="0">
                <a:latin typeface="+mn-lt"/>
                <a:cs typeface="Arial" panose="020B0604020202020204" pitchFamily="34" charset="0"/>
              </a:rPr>
              <a:t>Maximize the distance between the lowest energy bunches (       &amp;       ): ovoid reducing the BBU threshold current due to the influence of HOMs kicks  </a:t>
            </a:r>
          </a:p>
          <a:p>
            <a:pPr marL="787400" lvl="1" indent="-285750">
              <a:buSzPct val="80000"/>
              <a:buFont typeface="Wingdings" pitchFamily="2" charset="2"/>
              <a:buChar char="Ø"/>
            </a:pPr>
            <a:r>
              <a:rPr lang="en-GB" sz="1400" dirty="0">
                <a:latin typeface="+mn-lt"/>
                <a:cs typeface="Arial" panose="020B0604020202020204" pitchFamily="34" charset="0"/>
              </a:rPr>
              <a:t>Achieve a nearly constant bunch spacing: minimize collective effects</a:t>
            </a:r>
          </a:p>
        </p:txBody>
      </p:sp>
      <p:grpSp>
        <p:nvGrpSpPr>
          <p:cNvPr id="15" name="Groupe 14">
            <a:extLst>
              <a:ext uri="{FF2B5EF4-FFF2-40B4-BE49-F238E27FC236}">
                <a16:creationId xmlns:a16="http://schemas.microsoft.com/office/drawing/2014/main" id="{F0912BEA-DD39-98CA-9EC0-2C4BB125D014}"/>
              </a:ext>
            </a:extLst>
          </p:cNvPr>
          <p:cNvGrpSpPr>
            <a:grpSpLocks noChangeAspect="1"/>
          </p:cNvGrpSpPr>
          <p:nvPr/>
        </p:nvGrpSpPr>
        <p:grpSpPr>
          <a:xfrm>
            <a:off x="5314379" y="4685928"/>
            <a:ext cx="251999" cy="248610"/>
            <a:chOff x="6944501" y="5617175"/>
            <a:chExt cx="252000" cy="276999"/>
          </a:xfrm>
        </p:grpSpPr>
        <p:sp>
          <p:nvSpPr>
            <p:cNvPr id="17" name="Ellipse 16">
              <a:extLst>
                <a:ext uri="{FF2B5EF4-FFF2-40B4-BE49-F238E27FC236}">
                  <a16:creationId xmlns:a16="http://schemas.microsoft.com/office/drawing/2014/main" id="{67808EBB-DDA5-4075-846F-81B7F9EE8E11}"/>
                </a:ext>
              </a:extLst>
            </p:cNvPr>
            <p:cNvSpPr/>
            <p:nvPr/>
          </p:nvSpPr>
          <p:spPr>
            <a:xfrm>
              <a:off x="6944501" y="5622324"/>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C669133C-70DF-2D96-CE3C-84710B0F32F7}"/>
                </a:ext>
              </a:extLst>
            </p:cNvPr>
            <p:cNvSpPr txBox="1"/>
            <p:nvPr/>
          </p:nvSpPr>
          <p:spPr>
            <a:xfrm>
              <a:off x="6945871" y="5617175"/>
              <a:ext cx="233405"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1</a:t>
              </a:r>
            </a:p>
          </p:txBody>
        </p:sp>
      </p:grpSp>
      <p:grpSp>
        <p:nvGrpSpPr>
          <p:cNvPr id="19" name="Groupe 18">
            <a:extLst>
              <a:ext uri="{FF2B5EF4-FFF2-40B4-BE49-F238E27FC236}">
                <a16:creationId xmlns:a16="http://schemas.microsoft.com/office/drawing/2014/main" id="{E01B98F2-4DAC-AD90-EAA0-EA6E1581EACB}"/>
              </a:ext>
            </a:extLst>
          </p:cNvPr>
          <p:cNvGrpSpPr>
            <a:grpSpLocks noChangeAspect="1"/>
          </p:cNvGrpSpPr>
          <p:nvPr/>
        </p:nvGrpSpPr>
        <p:grpSpPr>
          <a:xfrm>
            <a:off x="5710452" y="4696960"/>
            <a:ext cx="251999" cy="244604"/>
            <a:chOff x="7661187" y="5638797"/>
            <a:chExt cx="256127" cy="276999"/>
          </a:xfrm>
        </p:grpSpPr>
        <p:sp>
          <p:nvSpPr>
            <p:cNvPr id="20" name="Ellipse 19">
              <a:extLst>
                <a:ext uri="{FF2B5EF4-FFF2-40B4-BE49-F238E27FC236}">
                  <a16:creationId xmlns:a16="http://schemas.microsoft.com/office/drawing/2014/main" id="{2AA7CFDF-93A2-5871-F275-43B59E520353}"/>
                </a:ext>
              </a:extLst>
            </p:cNvPr>
            <p:cNvSpPr/>
            <p:nvPr/>
          </p:nvSpPr>
          <p:spPr>
            <a:xfrm>
              <a:off x="7665314" y="5638797"/>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89B02778-23AD-9B8A-2ED4-6963034BF4FD}"/>
                </a:ext>
              </a:extLst>
            </p:cNvPr>
            <p:cNvSpPr txBox="1"/>
            <p:nvPr/>
          </p:nvSpPr>
          <p:spPr>
            <a:xfrm>
              <a:off x="7661187" y="5638797"/>
              <a:ext cx="23553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6</a:t>
              </a:r>
            </a:p>
          </p:txBody>
        </p:sp>
      </p:grpSp>
      <p:sp>
        <p:nvSpPr>
          <p:cNvPr id="3" name="ZoneTexte 2">
            <a:extLst>
              <a:ext uri="{FF2B5EF4-FFF2-40B4-BE49-F238E27FC236}">
                <a16:creationId xmlns:a16="http://schemas.microsoft.com/office/drawing/2014/main" id="{A348140A-430F-FF91-3D4B-38BABCA2D3DF}"/>
              </a:ext>
            </a:extLst>
          </p:cNvPr>
          <p:cNvSpPr txBox="1"/>
          <p:nvPr/>
        </p:nvSpPr>
        <p:spPr>
          <a:xfrm>
            <a:off x="57794" y="5406008"/>
            <a:ext cx="10412767" cy="338554"/>
          </a:xfrm>
          <a:prstGeom prst="rect">
            <a:avLst/>
          </a:prstGeom>
          <a:noFill/>
        </p:spPr>
        <p:txBody>
          <a:bodyPr wrap="square" rtlCol="0">
            <a:spAutoFit/>
          </a:bodyPr>
          <a:lstStyle/>
          <a:p>
            <a:pPr marL="342900" indent="-342900">
              <a:buSzPct val="90000"/>
              <a:buFont typeface="Wingdings" pitchFamily="2" charset="2"/>
              <a:buChar char="§"/>
            </a:pPr>
            <a:r>
              <a:rPr lang="en-GB" sz="1600" dirty="0">
                <a:latin typeface="+mn-lt"/>
              </a:rPr>
              <a:t>During ERL operation, The total current in the machine is 6 x 20mA = 120 mA.</a:t>
            </a: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6" name="ZoneTexte 5">
            <a:extLst>
              <a:ext uri="{FF2B5EF4-FFF2-40B4-BE49-F238E27FC236}">
                <a16:creationId xmlns:a16="http://schemas.microsoft.com/office/drawing/2014/main" id="{08DECF91-70F1-77B7-E766-3160C77EC51A}"/>
              </a:ext>
            </a:extLst>
          </p:cNvPr>
          <p:cNvSpPr txBox="1"/>
          <p:nvPr/>
        </p:nvSpPr>
        <p:spPr>
          <a:xfrm>
            <a:off x="345827" y="725488"/>
            <a:ext cx="4608512" cy="400110"/>
          </a:xfrm>
          <a:prstGeom prst="rect">
            <a:avLst/>
          </a:prstGeom>
          <a:noFill/>
        </p:spPr>
        <p:txBody>
          <a:bodyPr wrap="square" rtlCol="0">
            <a:spAutoFit/>
          </a:bodyPr>
          <a:lstStyle/>
          <a:p>
            <a:r>
              <a:rPr lang="en-GB" b="1" u="sng" dirty="0">
                <a:solidFill>
                  <a:srgbClr val="F39200"/>
                </a:solidFill>
                <a:latin typeface="+mn-lt"/>
              </a:rPr>
              <a:t>Bunch Filling Pattern</a:t>
            </a:r>
            <a:r>
              <a:rPr lang="en-GB" b="1" dirty="0">
                <a:solidFill>
                  <a:srgbClr val="F39200"/>
                </a:solidFill>
                <a:latin typeface="+mn-lt"/>
              </a:rPr>
              <a:t>:</a:t>
            </a:r>
          </a:p>
        </p:txBody>
      </p:sp>
    </p:spTree>
    <p:extLst>
      <p:ext uri="{BB962C8B-B14F-4D97-AF65-F5344CB8AC3E}">
        <p14:creationId xmlns:p14="http://schemas.microsoft.com/office/powerpoint/2010/main" val="4078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Introduction- ERL concept: </a:t>
            </a:r>
            <a:endParaRPr lang="en-GB" dirty="0">
              <a:solidFill>
                <a:schemeClr val="accent5">
                  <a:lumMod val="75000"/>
                </a:schemeClr>
              </a:solidFill>
              <a:latin typeface="+mn-lt"/>
            </a:endParaRPr>
          </a:p>
        </p:txBody>
      </p:sp>
      <p:sp>
        <p:nvSpPr>
          <p:cNvPr id="14" name="Forme libre 13">
            <a:extLst>
              <a:ext uri="{FF2B5EF4-FFF2-40B4-BE49-F238E27FC236}">
                <a16:creationId xmlns:a16="http://schemas.microsoft.com/office/drawing/2014/main" id="{88733DF1-B2C3-58E4-A443-CC8C68C16D62}"/>
              </a:ext>
            </a:extLst>
          </p:cNvPr>
          <p:cNvSpPr/>
          <p:nvPr/>
        </p:nvSpPr>
        <p:spPr>
          <a:xfrm>
            <a:off x="3382050" y="1883081"/>
            <a:ext cx="1125439" cy="467060"/>
          </a:xfrm>
          <a:custGeom>
            <a:avLst/>
            <a:gdLst>
              <a:gd name="connsiteX0" fmla="*/ 0 w 1125439"/>
              <a:gd name="connsiteY0" fmla="*/ 0 h 467060"/>
              <a:gd name="connsiteX1" fmla="*/ 1125439 w 1125439"/>
              <a:gd name="connsiteY1" fmla="*/ 0 h 467060"/>
              <a:gd name="connsiteX2" fmla="*/ 1125439 w 1125439"/>
              <a:gd name="connsiteY2" fmla="*/ 467060 h 467060"/>
              <a:gd name="connsiteX3" fmla="*/ 0 w 1125439"/>
              <a:gd name="connsiteY3" fmla="*/ 467060 h 467060"/>
              <a:gd name="connsiteX4" fmla="*/ 0 w 1125439"/>
              <a:gd name="connsiteY4" fmla="*/ 0 h 46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439" h="467060">
                <a:moveTo>
                  <a:pt x="0" y="0"/>
                </a:moveTo>
                <a:lnTo>
                  <a:pt x="1125439" y="0"/>
                </a:lnTo>
                <a:lnTo>
                  <a:pt x="1125439" y="467060"/>
                </a:lnTo>
                <a:lnTo>
                  <a:pt x="0" y="4670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rPr>
              <a:t>Acceleration to the top energy</a:t>
            </a:r>
            <a:endParaRPr lang="fr-FR" sz="1200" kern="1200" dirty="0"/>
          </a:p>
        </p:txBody>
      </p:sp>
      <p:sp>
        <p:nvSpPr>
          <p:cNvPr id="15" name="Flèche en arc 14">
            <a:extLst>
              <a:ext uri="{FF2B5EF4-FFF2-40B4-BE49-F238E27FC236}">
                <a16:creationId xmlns:a16="http://schemas.microsoft.com/office/drawing/2014/main" id="{AE58EE2B-9F8C-359E-20AF-15191ADB0152}"/>
              </a:ext>
            </a:extLst>
          </p:cNvPr>
          <p:cNvSpPr/>
          <p:nvPr/>
        </p:nvSpPr>
        <p:spPr>
          <a:xfrm>
            <a:off x="1879168" y="1622108"/>
            <a:ext cx="2593164" cy="2593164"/>
          </a:xfrm>
          <a:prstGeom prst="circularArrow">
            <a:avLst>
              <a:gd name="adj1" fmla="val 6907"/>
              <a:gd name="adj2" fmla="val 465751"/>
              <a:gd name="adj3" fmla="val 1163592"/>
              <a:gd name="adj4" fmla="val 1973746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orme libre 16">
            <a:extLst>
              <a:ext uri="{FF2B5EF4-FFF2-40B4-BE49-F238E27FC236}">
                <a16:creationId xmlns:a16="http://schemas.microsoft.com/office/drawing/2014/main" id="{2BD0BB2B-6D11-B687-A8DD-6CE46AE066BE}"/>
              </a:ext>
            </a:extLst>
          </p:cNvPr>
          <p:cNvSpPr/>
          <p:nvPr/>
        </p:nvSpPr>
        <p:spPr>
          <a:xfrm>
            <a:off x="3520119" y="3421903"/>
            <a:ext cx="918523" cy="486881"/>
          </a:xfrm>
          <a:custGeom>
            <a:avLst/>
            <a:gdLst>
              <a:gd name="connsiteX0" fmla="*/ 0 w 918523"/>
              <a:gd name="connsiteY0" fmla="*/ 0 h 486881"/>
              <a:gd name="connsiteX1" fmla="*/ 918523 w 918523"/>
              <a:gd name="connsiteY1" fmla="*/ 0 h 486881"/>
              <a:gd name="connsiteX2" fmla="*/ 918523 w 918523"/>
              <a:gd name="connsiteY2" fmla="*/ 486881 h 486881"/>
              <a:gd name="connsiteX3" fmla="*/ 0 w 918523"/>
              <a:gd name="connsiteY3" fmla="*/ 486881 h 486881"/>
              <a:gd name="connsiteX4" fmla="*/ 0 w 918523"/>
              <a:gd name="connsiteY4" fmla="*/ 0 h 48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523" h="486881">
                <a:moveTo>
                  <a:pt x="0" y="0"/>
                </a:moveTo>
                <a:lnTo>
                  <a:pt x="918523" y="0"/>
                </a:lnTo>
                <a:lnTo>
                  <a:pt x="918523" y="486881"/>
                </a:lnTo>
                <a:lnTo>
                  <a:pt x="0" y="4868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noProof="0" dirty="0"/>
              <a:t>Beam used in IP</a:t>
            </a:r>
          </a:p>
        </p:txBody>
      </p:sp>
      <p:sp>
        <p:nvSpPr>
          <p:cNvPr id="18" name="Flèche en arc 17">
            <a:extLst>
              <a:ext uri="{FF2B5EF4-FFF2-40B4-BE49-F238E27FC236}">
                <a16:creationId xmlns:a16="http://schemas.microsoft.com/office/drawing/2014/main" id="{5A6BF7D6-BD67-B5DB-BF9E-3B0BA01955BD}"/>
              </a:ext>
            </a:extLst>
          </p:cNvPr>
          <p:cNvSpPr/>
          <p:nvPr/>
        </p:nvSpPr>
        <p:spPr>
          <a:xfrm>
            <a:off x="1822703" y="1639604"/>
            <a:ext cx="2593164" cy="2593164"/>
          </a:xfrm>
          <a:prstGeom prst="circularArrow">
            <a:avLst>
              <a:gd name="adj1" fmla="val 6907"/>
              <a:gd name="adj2" fmla="val 465751"/>
              <a:gd name="adj3" fmla="val 6080714"/>
              <a:gd name="adj4" fmla="val 371409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orme libre 18">
            <a:extLst>
              <a:ext uri="{FF2B5EF4-FFF2-40B4-BE49-F238E27FC236}">
                <a16:creationId xmlns:a16="http://schemas.microsoft.com/office/drawing/2014/main" id="{6554C8A9-C4CE-CBD6-9FE3-8AE97F65B4A9}"/>
              </a:ext>
            </a:extLst>
          </p:cNvPr>
          <p:cNvSpPr/>
          <p:nvPr/>
        </p:nvSpPr>
        <p:spPr>
          <a:xfrm>
            <a:off x="1569963" y="3352701"/>
            <a:ext cx="1457522" cy="625285"/>
          </a:xfrm>
          <a:custGeom>
            <a:avLst/>
            <a:gdLst>
              <a:gd name="connsiteX0" fmla="*/ 0 w 1457522"/>
              <a:gd name="connsiteY0" fmla="*/ 0 h 625285"/>
              <a:gd name="connsiteX1" fmla="*/ 1457522 w 1457522"/>
              <a:gd name="connsiteY1" fmla="*/ 0 h 625285"/>
              <a:gd name="connsiteX2" fmla="*/ 1457522 w 1457522"/>
              <a:gd name="connsiteY2" fmla="*/ 625285 h 625285"/>
              <a:gd name="connsiteX3" fmla="*/ 0 w 1457522"/>
              <a:gd name="connsiteY3" fmla="*/ 625285 h 625285"/>
              <a:gd name="connsiteX4" fmla="*/ 0 w 1457522"/>
              <a:gd name="connsiteY4" fmla="*/ 0 h 62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522" h="625285">
                <a:moveTo>
                  <a:pt x="0" y="0"/>
                </a:moveTo>
                <a:lnTo>
                  <a:pt x="1457522" y="0"/>
                </a:lnTo>
                <a:lnTo>
                  <a:pt x="1457522" y="625285"/>
                </a:lnTo>
                <a:lnTo>
                  <a:pt x="0" y="625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sym typeface="Wingdings" pitchFamily="2" charset="2"/>
              </a:rPr>
              <a:t>Kinetic energy of used beam recycled to </a:t>
            </a:r>
            <a:r>
              <a:rPr lang="en-GB" sz="1200" kern="1200" dirty="0">
                <a:latin typeface="+mn-lt"/>
                <a:ea typeface="Brush Script MT" panose="03060802040406070304" pitchFamily="66" charset="-122"/>
                <a:cs typeface="Brush Script MT" panose="03060802040406070304" pitchFamily="66" charset="-122"/>
              </a:rPr>
              <a:t>re-excite cavities</a:t>
            </a:r>
            <a:endParaRPr lang="fr-FR" sz="1200" kern="1200" dirty="0"/>
          </a:p>
        </p:txBody>
      </p:sp>
      <p:sp>
        <p:nvSpPr>
          <p:cNvPr id="21" name="Flèche en arc 20">
            <a:extLst>
              <a:ext uri="{FF2B5EF4-FFF2-40B4-BE49-F238E27FC236}">
                <a16:creationId xmlns:a16="http://schemas.microsoft.com/office/drawing/2014/main" id="{A3531886-9BEA-84DA-5870-FDC196700FE9}"/>
              </a:ext>
            </a:extLst>
          </p:cNvPr>
          <p:cNvSpPr/>
          <p:nvPr/>
        </p:nvSpPr>
        <p:spPr>
          <a:xfrm>
            <a:off x="1774550" y="1539264"/>
            <a:ext cx="2593164" cy="2593164"/>
          </a:xfrm>
          <a:prstGeom prst="circularArrow">
            <a:avLst>
              <a:gd name="adj1" fmla="val 6907"/>
              <a:gd name="adj2" fmla="val 465751"/>
              <a:gd name="adj3" fmla="val 11730507"/>
              <a:gd name="adj4" fmla="val 9122676"/>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orme libre 21">
            <a:extLst>
              <a:ext uri="{FF2B5EF4-FFF2-40B4-BE49-F238E27FC236}">
                <a16:creationId xmlns:a16="http://schemas.microsoft.com/office/drawing/2014/main" id="{994CD564-2537-009F-6544-6B241F54B658}"/>
              </a:ext>
            </a:extLst>
          </p:cNvPr>
          <p:cNvSpPr/>
          <p:nvPr/>
        </p:nvSpPr>
        <p:spPr>
          <a:xfrm>
            <a:off x="1639711" y="1796654"/>
            <a:ext cx="1216713" cy="603598"/>
          </a:xfrm>
          <a:custGeom>
            <a:avLst/>
            <a:gdLst>
              <a:gd name="connsiteX0" fmla="*/ 0 w 1216713"/>
              <a:gd name="connsiteY0" fmla="*/ 0 h 603598"/>
              <a:gd name="connsiteX1" fmla="*/ 1216713 w 1216713"/>
              <a:gd name="connsiteY1" fmla="*/ 0 h 603598"/>
              <a:gd name="connsiteX2" fmla="*/ 1216713 w 1216713"/>
              <a:gd name="connsiteY2" fmla="*/ 603598 h 603598"/>
              <a:gd name="connsiteX3" fmla="*/ 0 w 1216713"/>
              <a:gd name="connsiteY3" fmla="*/ 603598 h 603598"/>
              <a:gd name="connsiteX4" fmla="*/ 0 w 1216713"/>
              <a:gd name="connsiteY4" fmla="*/ 0 h 60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713" h="603598">
                <a:moveTo>
                  <a:pt x="0" y="0"/>
                </a:moveTo>
                <a:lnTo>
                  <a:pt x="1216713" y="0"/>
                </a:lnTo>
                <a:lnTo>
                  <a:pt x="1216713" y="603598"/>
                </a:lnTo>
                <a:lnTo>
                  <a:pt x="0" y="603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New beam </a:t>
            </a:r>
            <a:r>
              <a:rPr lang="en-GB" sz="1200" b="0" kern="1200" noProof="0" dirty="0"/>
              <a:t>injected</a:t>
            </a:r>
            <a:r>
              <a:rPr lang="en-GB" sz="1200" b="0" kern="1200" dirty="0"/>
              <a:t> in ERL loop</a:t>
            </a:r>
          </a:p>
        </p:txBody>
      </p:sp>
      <p:sp>
        <p:nvSpPr>
          <p:cNvPr id="23" name="Flèche en arc 22">
            <a:extLst>
              <a:ext uri="{FF2B5EF4-FFF2-40B4-BE49-F238E27FC236}">
                <a16:creationId xmlns:a16="http://schemas.microsoft.com/office/drawing/2014/main" id="{2CDFAC26-ED13-7E69-1A92-C5EE96873909}"/>
              </a:ext>
            </a:extLst>
          </p:cNvPr>
          <p:cNvSpPr/>
          <p:nvPr/>
        </p:nvSpPr>
        <p:spPr>
          <a:xfrm>
            <a:off x="1430592" y="1529831"/>
            <a:ext cx="3208678" cy="2593164"/>
          </a:xfrm>
          <a:prstGeom prst="circularArrow">
            <a:avLst>
              <a:gd name="adj1" fmla="val 6907"/>
              <a:gd name="adj2" fmla="val 465751"/>
              <a:gd name="adj3" fmla="val 17604713"/>
              <a:gd name="adj4" fmla="val 14943880"/>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ZoneTexte 4">
            <a:extLst>
              <a:ext uri="{FF2B5EF4-FFF2-40B4-BE49-F238E27FC236}">
                <a16:creationId xmlns:a16="http://schemas.microsoft.com/office/drawing/2014/main" id="{08A49D28-D7C3-B398-7A19-4E6521FF7D50}"/>
              </a:ext>
            </a:extLst>
          </p:cNvPr>
          <p:cNvSpPr txBox="1"/>
          <p:nvPr/>
        </p:nvSpPr>
        <p:spPr>
          <a:xfrm>
            <a:off x="190843" y="4185935"/>
            <a:ext cx="8651928" cy="1508105"/>
          </a:xfrm>
          <a:prstGeom prst="rect">
            <a:avLst/>
          </a:prstGeom>
          <a:noFill/>
        </p:spPr>
        <p:txBody>
          <a:bodyPr wrap="square" rtlCol="0">
            <a:spAutoFit/>
          </a:bodyPr>
          <a:lstStyle/>
          <a:p>
            <a:r>
              <a:rPr lang="en-GB" b="1" dirty="0">
                <a:solidFill>
                  <a:srgbClr val="FF6700"/>
                </a:solidFill>
                <a:latin typeface="+mn-lt"/>
              </a:rPr>
              <a:t>More advantages:</a:t>
            </a:r>
          </a:p>
          <a:p>
            <a:pPr marL="285750" indent="-285750">
              <a:buSzPct val="80000"/>
              <a:buFont typeface="Wingdings" pitchFamily="2" charset="2"/>
              <a:buChar char="Ø"/>
            </a:pPr>
            <a:r>
              <a:rPr lang="en-GB" sz="1800" dirty="0">
                <a:latin typeface="+mn-lt"/>
              </a:rPr>
              <a:t>Linac-like beam quality with extremely flexible time structure</a:t>
            </a:r>
          </a:p>
          <a:p>
            <a:pPr marL="285750" indent="-285750">
              <a:buSzPct val="80000"/>
              <a:buFont typeface="Wingdings" pitchFamily="2" charset="2"/>
              <a:buChar char="Ø"/>
            </a:pPr>
            <a:r>
              <a:rPr lang="fr-FR" sz="1800" dirty="0">
                <a:latin typeface="+mn-lt"/>
              </a:rPr>
              <a:t>High operating efficiency </a:t>
            </a:r>
            <a:r>
              <a:rPr lang="en-GB" sz="1800" dirty="0">
                <a:latin typeface="+mn-lt"/>
                <a:sym typeface="Wingdings" pitchFamily="2" charset="2"/>
              </a:rPr>
              <a:t> </a:t>
            </a:r>
          </a:p>
          <a:p>
            <a:pPr marL="285750" indent="-285750">
              <a:buSzPct val="80000"/>
              <a:buFont typeface="Wingdings" pitchFamily="2" charset="2"/>
              <a:buChar char="Ø"/>
            </a:pPr>
            <a:r>
              <a:rPr lang="en-GB" sz="1800" dirty="0">
                <a:latin typeface="+mn-lt"/>
              </a:rPr>
              <a:t>High average current carrying capability (no more RF power limit)</a:t>
            </a:r>
          </a:p>
          <a:p>
            <a:pPr marL="285750" indent="-285750">
              <a:buSzPct val="80000"/>
              <a:buFont typeface="Wingdings" pitchFamily="2" charset="2"/>
              <a:buChar char="Ø"/>
            </a:pPr>
            <a:r>
              <a:rPr lang="en-GB" sz="1800" dirty="0">
                <a:latin typeface="+mn-lt"/>
              </a:rPr>
              <a:t>Multi-pass configuration: High average beam power in a compact machine</a:t>
            </a:r>
          </a:p>
        </p:txBody>
      </p:sp>
      <p:sp>
        <p:nvSpPr>
          <p:cNvPr id="10" name="ZoneTexte 9">
            <a:extLst>
              <a:ext uri="{FF2B5EF4-FFF2-40B4-BE49-F238E27FC236}">
                <a16:creationId xmlns:a16="http://schemas.microsoft.com/office/drawing/2014/main" id="{67D49ADC-E4E1-734D-97A0-5B98A44B9CF7}"/>
              </a:ext>
            </a:extLst>
          </p:cNvPr>
          <p:cNvSpPr txBox="1"/>
          <p:nvPr/>
        </p:nvSpPr>
        <p:spPr>
          <a:xfrm>
            <a:off x="5146495" y="1805608"/>
            <a:ext cx="5352460" cy="1231106"/>
          </a:xfrm>
          <a:prstGeom prst="rect">
            <a:avLst/>
          </a:prstGeom>
          <a:noFill/>
        </p:spPr>
        <p:txBody>
          <a:bodyPr wrap="square" rtlCol="0">
            <a:spAutoFit/>
          </a:bodyPr>
          <a:lstStyle/>
          <a:p>
            <a:r>
              <a:rPr lang="en-GB" b="1" dirty="0">
                <a:solidFill>
                  <a:srgbClr val="FF6700"/>
                </a:solidFill>
                <a:latin typeface="+mn-lt"/>
              </a:rPr>
              <a:t>The benefits: </a:t>
            </a:r>
          </a:p>
          <a:p>
            <a:pPr marL="285750" indent="-285750">
              <a:buSzPct val="80000"/>
              <a:buFont typeface="Wingdings" pitchFamily="2" charset="2"/>
              <a:buChar char="Ø"/>
            </a:pPr>
            <a:r>
              <a:rPr lang="en-GB" sz="1800" dirty="0">
                <a:latin typeface="+mn-lt"/>
              </a:rPr>
              <a:t>Reduce accelerator power consumption</a:t>
            </a:r>
          </a:p>
          <a:p>
            <a:pPr marL="285750" indent="-285750">
              <a:buSzPct val="80000"/>
              <a:buFont typeface="Wingdings" pitchFamily="2" charset="2"/>
              <a:buChar char="Ø"/>
            </a:pPr>
            <a:r>
              <a:rPr lang="en-GB" sz="1800" dirty="0">
                <a:latin typeface="+mn-lt"/>
              </a:rPr>
              <a:t>Dumping the beam at injection power</a:t>
            </a:r>
          </a:p>
          <a:p>
            <a:pPr marL="285750" indent="-285750">
              <a:buSzPct val="80000"/>
              <a:buFont typeface="Wingdings" pitchFamily="2" charset="2"/>
              <a:buChar char="Ø"/>
            </a:pPr>
            <a:r>
              <a:rPr lang="en-GB" sz="1800" dirty="0">
                <a:latin typeface="+mn-lt"/>
              </a:rPr>
              <a:t>Fresh beam in IP with the same characteristics</a:t>
            </a:r>
          </a:p>
        </p:txBody>
      </p:sp>
      <p:sp>
        <p:nvSpPr>
          <p:cNvPr id="6" name="ZoneTexte 5">
            <a:extLst>
              <a:ext uri="{FF2B5EF4-FFF2-40B4-BE49-F238E27FC236}">
                <a16:creationId xmlns:a16="http://schemas.microsoft.com/office/drawing/2014/main" id="{307D8702-3A67-CD5E-DCAD-AEF0D70F5813}"/>
              </a:ext>
            </a:extLst>
          </p:cNvPr>
          <p:cNvSpPr txBox="1"/>
          <p:nvPr/>
        </p:nvSpPr>
        <p:spPr>
          <a:xfrm>
            <a:off x="2294742" y="1025133"/>
            <a:ext cx="1584176" cy="492443"/>
          </a:xfrm>
          <a:prstGeom prst="rect">
            <a:avLst/>
          </a:prstGeom>
          <a:noFill/>
          <a:ln>
            <a:solidFill>
              <a:srgbClr val="0070C0"/>
            </a:solidFill>
          </a:ln>
        </p:spPr>
        <p:txBody>
          <a:bodyPr wrap="square" rtlCol="0">
            <a:spAutoFit/>
          </a:bodyPr>
          <a:lstStyle/>
          <a:p>
            <a:pPr algn="ctr"/>
            <a:r>
              <a:rPr lang="en-GB" sz="1300" dirty="0">
                <a:solidFill>
                  <a:schemeClr val="accent1">
                    <a:lumMod val="75000"/>
                  </a:schemeClr>
                </a:solidFill>
                <a:latin typeface="+mn-lt"/>
              </a:rPr>
              <a:t>Provide RF power for acceleration</a:t>
            </a:r>
          </a:p>
        </p:txBody>
      </p:sp>
      <p:grpSp>
        <p:nvGrpSpPr>
          <p:cNvPr id="13" name="Groupe 12">
            <a:extLst>
              <a:ext uri="{FF2B5EF4-FFF2-40B4-BE49-F238E27FC236}">
                <a16:creationId xmlns:a16="http://schemas.microsoft.com/office/drawing/2014/main" id="{6FC5CA74-2BBA-6BB5-6581-A1CC9BEE759B}"/>
              </a:ext>
            </a:extLst>
          </p:cNvPr>
          <p:cNvGrpSpPr/>
          <p:nvPr/>
        </p:nvGrpSpPr>
        <p:grpSpPr>
          <a:xfrm>
            <a:off x="2290043" y="1013520"/>
            <a:ext cx="1584176" cy="504056"/>
            <a:chOff x="2506067" y="869504"/>
            <a:chExt cx="1584176" cy="504056"/>
          </a:xfrm>
        </p:grpSpPr>
        <p:cxnSp>
          <p:nvCxnSpPr>
            <p:cNvPr id="8" name="Connecteur droit 7">
              <a:extLst>
                <a:ext uri="{FF2B5EF4-FFF2-40B4-BE49-F238E27FC236}">
                  <a16:creationId xmlns:a16="http://schemas.microsoft.com/office/drawing/2014/main" id="{0C4FB745-9C27-1B57-6A77-A6111D2F5115}"/>
                </a:ext>
              </a:extLst>
            </p:cNvPr>
            <p:cNvCxnSpPr/>
            <p:nvPr/>
          </p:nvCxnSpPr>
          <p:spPr>
            <a:xfrm>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759666A-584E-003E-04C3-0735829C7135}"/>
                </a:ext>
              </a:extLst>
            </p:cNvPr>
            <p:cNvCxnSpPr/>
            <p:nvPr/>
          </p:nvCxnSpPr>
          <p:spPr>
            <a:xfrm flipH="1">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DEB34253-603D-69E5-4269-DB50E36A2B18}"/>
              </a:ext>
            </a:extLst>
          </p:cNvPr>
          <p:cNvSpPr txBox="1"/>
          <p:nvPr/>
        </p:nvSpPr>
        <p:spPr>
          <a:xfrm>
            <a:off x="201812" y="941512"/>
            <a:ext cx="1512167" cy="400110"/>
          </a:xfrm>
          <a:prstGeom prst="rect">
            <a:avLst/>
          </a:prstGeom>
          <a:noFill/>
        </p:spPr>
        <p:txBody>
          <a:bodyPr wrap="square" rtlCol="0">
            <a:spAutoFit/>
          </a:bodyPr>
          <a:lstStyle/>
          <a:p>
            <a:r>
              <a:rPr lang="en-GB" b="1" dirty="0">
                <a:solidFill>
                  <a:srgbClr val="FF6700"/>
                </a:solidFill>
              </a:rPr>
              <a:t>The idea: </a:t>
            </a:r>
          </a:p>
        </p:txBody>
      </p:sp>
      <p:sp>
        <p:nvSpPr>
          <p:cNvPr id="4" name="ZoneTexte 3">
            <a:extLst>
              <a:ext uri="{FF2B5EF4-FFF2-40B4-BE49-F238E27FC236}">
                <a16:creationId xmlns:a16="http://schemas.microsoft.com/office/drawing/2014/main" id="{078D82E6-B802-C3EA-2B62-5F4FD979A982}"/>
              </a:ext>
            </a:extLst>
          </p:cNvPr>
          <p:cNvSpPr txBox="1"/>
          <p:nvPr/>
        </p:nvSpPr>
        <p:spPr>
          <a:xfrm>
            <a:off x="1353939" y="1877616"/>
            <a:ext cx="432048" cy="307777"/>
          </a:xfrm>
          <a:prstGeom prst="rect">
            <a:avLst/>
          </a:prstGeom>
          <a:noFill/>
        </p:spPr>
        <p:txBody>
          <a:bodyPr wrap="square" rtlCol="0">
            <a:spAutoFit/>
          </a:bodyPr>
          <a:lstStyle/>
          <a:p>
            <a:r>
              <a:rPr lang="en-GB" sz="1400" dirty="0">
                <a:solidFill>
                  <a:srgbClr val="FF6700"/>
                </a:solidFill>
                <a:latin typeface="+mn-lt"/>
              </a:rPr>
              <a:t>(1)</a:t>
            </a:r>
          </a:p>
        </p:txBody>
      </p:sp>
      <p:sp>
        <p:nvSpPr>
          <p:cNvPr id="241" name="ZoneTexte 240">
            <a:extLst>
              <a:ext uri="{FF2B5EF4-FFF2-40B4-BE49-F238E27FC236}">
                <a16:creationId xmlns:a16="http://schemas.microsoft.com/office/drawing/2014/main" id="{5ADB48E4-C165-9EA7-C51F-C4CD9DB97F21}"/>
              </a:ext>
            </a:extLst>
          </p:cNvPr>
          <p:cNvSpPr txBox="1"/>
          <p:nvPr/>
        </p:nvSpPr>
        <p:spPr>
          <a:xfrm>
            <a:off x="4450283" y="1929879"/>
            <a:ext cx="432048" cy="307777"/>
          </a:xfrm>
          <a:prstGeom prst="rect">
            <a:avLst/>
          </a:prstGeom>
          <a:noFill/>
        </p:spPr>
        <p:txBody>
          <a:bodyPr wrap="square" rtlCol="0">
            <a:spAutoFit/>
          </a:bodyPr>
          <a:lstStyle/>
          <a:p>
            <a:r>
              <a:rPr lang="en-GB" sz="1400" dirty="0">
                <a:solidFill>
                  <a:srgbClr val="FF6700"/>
                </a:solidFill>
                <a:latin typeface="+mn-lt"/>
              </a:rPr>
              <a:t>(2)</a:t>
            </a:r>
          </a:p>
        </p:txBody>
      </p:sp>
      <p:sp>
        <p:nvSpPr>
          <p:cNvPr id="242" name="ZoneTexte 241">
            <a:extLst>
              <a:ext uri="{FF2B5EF4-FFF2-40B4-BE49-F238E27FC236}">
                <a16:creationId xmlns:a16="http://schemas.microsoft.com/office/drawing/2014/main" id="{85E3FD80-4208-C7F5-B440-820FE413FC93}"/>
              </a:ext>
            </a:extLst>
          </p:cNvPr>
          <p:cNvSpPr txBox="1"/>
          <p:nvPr/>
        </p:nvSpPr>
        <p:spPr>
          <a:xfrm>
            <a:off x="4378275" y="3514055"/>
            <a:ext cx="432048" cy="307777"/>
          </a:xfrm>
          <a:prstGeom prst="rect">
            <a:avLst/>
          </a:prstGeom>
          <a:noFill/>
        </p:spPr>
        <p:txBody>
          <a:bodyPr wrap="square" rtlCol="0">
            <a:spAutoFit/>
          </a:bodyPr>
          <a:lstStyle/>
          <a:p>
            <a:r>
              <a:rPr lang="en-GB" sz="1400" dirty="0">
                <a:solidFill>
                  <a:srgbClr val="FF6700"/>
                </a:solidFill>
                <a:latin typeface="+mn-lt"/>
              </a:rPr>
              <a:t>(3)</a:t>
            </a:r>
          </a:p>
        </p:txBody>
      </p:sp>
      <p:sp>
        <p:nvSpPr>
          <p:cNvPr id="243" name="ZoneTexte 242">
            <a:extLst>
              <a:ext uri="{FF2B5EF4-FFF2-40B4-BE49-F238E27FC236}">
                <a16:creationId xmlns:a16="http://schemas.microsoft.com/office/drawing/2014/main" id="{21A5D8CE-20D9-8EB3-2BBD-0EB64AAA2361}"/>
              </a:ext>
            </a:extLst>
          </p:cNvPr>
          <p:cNvSpPr txBox="1"/>
          <p:nvPr/>
        </p:nvSpPr>
        <p:spPr>
          <a:xfrm>
            <a:off x="1209923" y="3461792"/>
            <a:ext cx="432048" cy="307777"/>
          </a:xfrm>
          <a:prstGeom prst="rect">
            <a:avLst/>
          </a:prstGeom>
          <a:noFill/>
        </p:spPr>
        <p:txBody>
          <a:bodyPr wrap="square" rtlCol="0">
            <a:spAutoFit/>
          </a:bodyPr>
          <a:lstStyle/>
          <a:p>
            <a:r>
              <a:rPr lang="en-GB" sz="1400" dirty="0">
                <a:solidFill>
                  <a:srgbClr val="FF6700"/>
                </a:solidFill>
                <a:latin typeface="+mn-lt"/>
              </a:rPr>
              <a:t>(4)</a:t>
            </a:r>
          </a:p>
        </p:txBody>
      </p:sp>
      <p:sp>
        <p:nvSpPr>
          <p:cNvPr id="244" name="ZoneTexte 243">
            <a:extLst>
              <a:ext uri="{FF2B5EF4-FFF2-40B4-BE49-F238E27FC236}">
                <a16:creationId xmlns:a16="http://schemas.microsoft.com/office/drawing/2014/main" id="{7EBE192F-2B46-5955-04D2-0D722C51179E}"/>
              </a:ext>
            </a:extLst>
          </p:cNvPr>
          <p:cNvSpPr txBox="1"/>
          <p:nvPr/>
        </p:nvSpPr>
        <p:spPr>
          <a:xfrm>
            <a:off x="1497955" y="1733600"/>
            <a:ext cx="432048" cy="307777"/>
          </a:xfrm>
          <a:prstGeom prst="rect">
            <a:avLst/>
          </a:prstGeom>
          <a:noFill/>
        </p:spPr>
        <p:txBody>
          <a:bodyPr wrap="square" rtlCol="0">
            <a:spAutoFit/>
          </a:bodyPr>
          <a:lstStyle/>
          <a:p>
            <a:r>
              <a:rPr lang="en-GB" sz="1400" dirty="0">
                <a:solidFill>
                  <a:srgbClr val="FF6700"/>
                </a:solidFill>
                <a:latin typeface="+mn-lt"/>
              </a:rPr>
              <a:t>(1’)</a:t>
            </a:r>
          </a:p>
        </p:txBody>
      </p:sp>
      <p:sp>
        <p:nvSpPr>
          <p:cNvPr id="7" name="ZoneTexte 6">
            <a:extLst>
              <a:ext uri="{FF2B5EF4-FFF2-40B4-BE49-F238E27FC236}">
                <a16:creationId xmlns:a16="http://schemas.microsoft.com/office/drawing/2014/main" id="{C3948E59-D5AC-7369-F38C-D0FE25EC99AE}"/>
              </a:ext>
            </a:extLst>
          </p:cNvPr>
          <p:cNvSpPr txBox="1"/>
          <p:nvPr/>
        </p:nvSpPr>
        <p:spPr>
          <a:xfrm>
            <a:off x="2506067" y="2636604"/>
            <a:ext cx="1152128" cy="400110"/>
          </a:xfrm>
          <a:prstGeom prst="rect">
            <a:avLst/>
          </a:prstGeom>
          <a:noFill/>
        </p:spPr>
        <p:txBody>
          <a:bodyPr wrap="square" rtlCol="0">
            <a:spAutoFit/>
          </a:bodyPr>
          <a:lstStyle/>
          <a:p>
            <a:r>
              <a:rPr lang="en-GB" dirty="0">
                <a:solidFill>
                  <a:srgbClr val="229023"/>
                </a:solidFill>
                <a:latin typeface="+mn-lt"/>
              </a:rPr>
              <a:t>ERL Loop</a:t>
            </a:r>
          </a:p>
        </p:txBody>
      </p:sp>
      <p:sp>
        <p:nvSpPr>
          <p:cNvPr id="20" name="ZoneTexte 19">
            <a:extLst>
              <a:ext uri="{FF2B5EF4-FFF2-40B4-BE49-F238E27FC236}">
                <a16:creationId xmlns:a16="http://schemas.microsoft.com/office/drawing/2014/main" id="{EF2BA91F-D979-E256-275F-FF7A8505D04B}"/>
              </a:ext>
            </a:extLst>
          </p:cNvPr>
          <p:cNvSpPr txBox="1"/>
          <p:nvPr/>
        </p:nvSpPr>
        <p:spPr>
          <a:xfrm>
            <a:off x="4602683" y="1733600"/>
            <a:ext cx="639688" cy="307777"/>
          </a:xfrm>
          <a:prstGeom prst="rect">
            <a:avLst/>
          </a:prstGeom>
          <a:noFill/>
        </p:spPr>
        <p:txBody>
          <a:bodyPr wrap="square" rtlCol="0">
            <a:spAutoFit/>
          </a:bodyPr>
          <a:lstStyle/>
          <a:p>
            <a:r>
              <a:rPr lang="en-GB" sz="1400" dirty="0">
                <a:solidFill>
                  <a:srgbClr val="FF6700"/>
                </a:solidFill>
                <a:latin typeface="+mn-lt"/>
              </a:rPr>
              <a:t>(2’)…</a:t>
            </a:r>
          </a:p>
        </p:txBody>
      </p:sp>
    </p:spTree>
    <p:extLst>
      <p:ext uri="{BB962C8B-B14F-4D97-AF65-F5344CB8AC3E}">
        <p14:creationId xmlns:p14="http://schemas.microsoft.com/office/powerpoint/2010/main" val="23874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4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2" grpId="0"/>
      <p:bldP spid="5" grpId="0"/>
      <p:bldP spid="10" grpId="0"/>
      <p:bldP spid="6" grpId="0" animBg="1"/>
      <p:bldP spid="6" grpId="1" animBg="1"/>
      <p:bldP spid="4" grpId="0"/>
      <p:bldP spid="4" grpId="1"/>
      <p:bldP spid="241" grpId="0"/>
      <p:bldP spid="241" grpId="1"/>
      <p:bldP spid="242" grpId="0"/>
      <p:bldP spid="243" grpId="0"/>
      <p:bldP spid="24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20</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4" name="Image 3">
            <a:extLst>
              <a:ext uri="{FF2B5EF4-FFF2-40B4-BE49-F238E27FC236}">
                <a16:creationId xmlns:a16="http://schemas.microsoft.com/office/drawing/2014/main" id="{4EE3850B-295E-8BD8-7F22-0DAF52574436}"/>
              </a:ext>
            </a:extLst>
          </p:cNvPr>
          <p:cNvPicPr>
            <a:picLocks noChangeAspect="1"/>
          </p:cNvPicPr>
          <p:nvPr/>
        </p:nvPicPr>
        <p:blipFill>
          <a:blip r:embed="rId2"/>
          <a:stretch>
            <a:fillRect/>
          </a:stretch>
        </p:blipFill>
        <p:spPr>
          <a:xfrm>
            <a:off x="265404" y="1308937"/>
            <a:ext cx="4973570" cy="3665021"/>
          </a:xfrm>
          <a:prstGeom prst="rect">
            <a:avLst/>
          </a:prstGeom>
        </p:spPr>
      </p:pic>
      <p:pic>
        <p:nvPicPr>
          <p:cNvPr id="5" name="Image 4">
            <a:extLst>
              <a:ext uri="{FF2B5EF4-FFF2-40B4-BE49-F238E27FC236}">
                <a16:creationId xmlns:a16="http://schemas.microsoft.com/office/drawing/2014/main" id="{57575997-3BA9-2C09-E518-3EF8F3A85C96}"/>
              </a:ext>
            </a:extLst>
          </p:cNvPr>
          <p:cNvPicPr>
            <a:picLocks noChangeAspect="1"/>
          </p:cNvPicPr>
          <p:nvPr/>
        </p:nvPicPr>
        <p:blipFill>
          <a:blip r:embed="rId3"/>
          <a:stretch>
            <a:fillRect/>
          </a:stretch>
        </p:blipFill>
        <p:spPr>
          <a:xfrm>
            <a:off x="5377970" y="1308938"/>
            <a:ext cx="5048977" cy="3665022"/>
          </a:xfrm>
          <a:prstGeom prst="rect">
            <a:avLst/>
          </a:prstGeom>
        </p:spPr>
      </p:pic>
      <p:sp>
        <p:nvSpPr>
          <p:cNvPr id="23" name="Titre 1">
            <a:extLst>
              <a:ext uri="{FF2B5EF4-FFF2-40B4-BE49-F238E27FC236}">
                <a16:creationId xmlns:a16="http://schemas.microsoft.com/office/drawing/2014/main" id="{8E382CD1-8767-75B3-33DF-F3B6E03F4D0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24" name="ZoneTexte 23">
            <a:extLst>
              <a:ext uri="{FF2B5EF4-FFF2-40B4-BE49-F238E27FC236}">
                <a16:creationId xmlns:a16="http://schemas.microsoft.com/office/drawing/2014/main" id="{F05221E4-808C-B552-A26A-4B97CC21E012}"/>
              </a:ext>
            </a:extLst>
          </p:cNvPr>
          <p:cNvSpPr txBox="1"/>
          <p:nvPr/>
        </p:nvSpPr>
        <p:spPr>
          <a:xfrm>
            <a:off x="345827" y="725488"/>
            <a:ext cx="4608512" cy="400110"/>
          </a:xfrm>
          <a:prstGeom prst="rect">
            <a:avLst/>
          </a:prstGeom>
          <a:noFill/>
        </p:spPr>
        <p:txBody>
          <a:bodyPr wrap="square" rtlCol="0">
            <a:spAutoFit/>
          </a:bodyPr>
          <a:lstStyle/>
          <a:p>
            <a:r>
              <a:rPr lang="en-GB" b="1" u="sng" dirty="0">
                <a:solidFill>
                  <a:srgbClr val="F39200"/>
                </a:solidFill>
                <a:latin typeface="+mn-lt"/>
              </a:rPr>
              <a:t>Lattice Design</a:t>
            </a:r>
            <a:r>
              <a:rPr lang="en-GB" b="1" dirty="0">
                <a:solidFill>
                  <a:srgbClr val="F39200"/>
                </a:solidFill>
                <a:latin typeface="+mn-lt"/>
              </a:rPr>
              <a:t>:</a:t>
            </a:r>
          </a:p>
        </p:txBody>
      </p:sp>
      <p:sp>
        <p:nvSpPr>
          <p:cNvPr id="22" name="ZoneTexte 21">
            <a:extLst>
              <a:ext uri="{FF2B5EF4-FFF2-40B4-BE49-F238E27FC236}">
                <a16:creationId xmlns:a16="http://schemas.microsoft.com/office/drawing/2014/main" id="{A9AB756F-8512-BE9F-E91B-8C004F408679}"/>
              </a:ext>
            </a:extLst>
          </p:cNvPr>
          <p:cNvSpPr txBox="1"/>
          <p:nvPr/>
        </p:nvSpPr>
        <p:spPr>
          <a:xfrm>
            <a:off x="7834659" y="5180692"/>
            <a:ext cx="2592287" cy="369332"/>
          </a:xfrm>
          <a:prstGeom prst="rect">
            <a:avLst/>
          </a:prstGeom>
          <a:noFill/>
        </p:spPr>
        <p:txBody>
          <a:bodyPr wrap="square" rtlCol="0">
            <a:spAutoFit/>
          </a:bodyPr>
          <a:lstStyle/>
          <a:p>
            <a:r>
              <a:rPr lang="en-GB" sz="1800" u="sng" dirty="0">
                <a:solidFill>
                  <a:srgbClr val="C00000"/>
                </a:solidFill>
                <a:latin typeface="+mn-lt"/>
              </a:rPr>
              <a:t>Courtesy to Alex </a:t>
            </a:r>
            <a:r>
              <a:rPr lang="en-GB" sz="1800" u="sng" dirty="0" err="1">
                <a:solidFill>
                  <a:srgbClr val="C00000"/>
                </a:solidFill>
                <a:latin typeface="+mn-lt"/>
              </a:rPr>
              <a:t>Bogacz</a:t>
            </a:r>
            <a:endParaRPr lang="en-GB" sz="1800" u="sng" dirty="0">
              <a:solidFill>
                <a:srgbClr val="C00000"/>
              </a:solidFill>
              <a:latin typeface="+mn-lt"/>
            </a:endParaRPr>
          </a:p>
        </p:txBody>
      </p:sp>
    </p:spTree>
    <p:extLst>
      <p:ext uri="{BB962C8B-B14F-4D97-AF65-F5344CB8AC3E}">
        <p14:creationId xmlns:p14="http://schemas.microsoft.com/office/powerpoint/2010/main" val="2341529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23" name="Titre 1">
            <a:extLst>
              <a:ext uri="{FF2B5EF4-FFF2-40B4-BE49-F238E27FC236}">
                <a16:creationId xmlns:a16="http://schemas.microsoft.com/office/drawing/2014/main" id="{8E382CD1-8767-75B3-33DF-F3B6E03F4D0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24" name="ZoneTexte 23">
            <a:extLst>
              <a:ext uri="{FF2B5EF4-FFF2-40B4-BE49-F238E27FC236}">
                <a16:creationId xmlns:a16="http://schemas.microsoft.com/office/drawing/2014/main" id="{F05221E4-808C-B552-A26A-4B97CC21E012}"/>
              </a:ext>
            </a:extLst>
          </p:cNvPr>
          <p:cNvSpPr txBox="1"/>
          <p:nvPr/>
        </p:nvSpPr>
        <p:spPr>
          <a:xfrm>
            <a:off x="345827" y="725488"/>
            <a:ext cx="4608512" cy="400110"/>
          </a:xfrm>
          <a:prstGeom prst="rect">
            <a:avLst/>
          </a:prstGeom>
          <a:noFill/>
        </p:spPr>
        <p:txBody>
          <a:bodyPr wrap="square" rtlCol="0">
            <a:spAutoFit/>
          </a:bodyPr>
          <a:lstStyle/>
          <a:p>
            <a:r>
              <a:rPr lang="en-GB" b="1" u="sng" dirty="0">
                <a:solidFill>
                  <a:srgbClr val="F39200"/>
                </a:solidFill>
                <a:latin typeface="+mn-lt"/>
              </a:rPr>
              <a:t>Lattice Design</a:t>
            </a:r>
            <a:r>
              <a:rPr lang="en-GB" b="1" dirty="0">
                <a:solidFill>
                  <a:srgbClr val="F39200"/>
                </a:solidFill>
                <a:latin typeface="+mn-lt"/>
              </a:rPr>
              <a:t>:</a:t>
            </a:r>
          </a:p>
        </p:txBody>
      </p:sp>
      <p:sp>
        <p:nvSpPr>
          <p:cNvPr id="22" name="ZoneTexte 21">
            <a:extLst>
              <a:ext uri="{FF2B5EF4-FFF2-40B4-BE49-F238E27FC236}">
                <a16:creationId xmlns:a16="http://schemas.microsoft.com/office/drawing/2014/main" id="{A9AB756F-8512-BE9F-E91B-8C004F408679}"/>
              </a:ext>
            </a:extLst>
          </p:cNvPr>
          <p:cNvSpPr txBox="1"/>
          <p:nvPr/>
        </p:nvSpPr>
        <p:spPr>
          <a:xfrm>
            <a:off x="7978676" y="716196"/>
            <a:ext cx="2592287" cy="369332"/>
          </a:xfrm>
          <a:prstGeom prst="rect">
            <a:avLst/>
          </a:prstGeom>
          <a:noFill/>
        </p:spPr>
        <p:txBody>
          <a:bodyPr wrap="square" rtlCol="0">
            <a:spAutoFit/>
          </a:bodyPr>
          <a:lstStyle/>
          <a:p>
            <a:r>
              <a:rPr lang="en-GB" sz="1800" u="sng" dirty="0">
                <a:solidFill>
                  <a:srgbClr val="C00000"/>
                </a:solidFill>
                <a:latin typeface="+mn-lt"/>
              </a:rPr>
              <a:t>Courtesy to Alex </a:t>
            </a:r>
            <a:r>
              <a:rPr lang="en-GB" sz="1800" u="sng" dirty="0" err="1">
                <a:solidFill>
                  <a:srgbClr val="C00000"/>
                </a:solidFill>
                <a:latin typeface="+mn-lt"/>
              </a:rPr>
              <a:t>Fomin</a:t>
            </a:r>
            <a:endParaRPr lang="en-GB" sz="1800" u="sng" dirty="0">
              <a:solidFill>
                <a:srgbClr val="C00000"/>
              </a:solidFill>
              <a:latin typeface="+mn-lt"/>
            </a:endParaRPr>
          </a:p>
        </p:txBody>
      </p:sp>
      <p:pic>
        <p:nvPicPr>
          <p:cNvPr id="2" name="Image 1">
            <a:extLst>
              <a:ext uri="{FF2B5EF4-FFF2-40B4-BE49-F238E27FC236}">
                <a16:creationId xmlns:a16="http://schemas.microsoft.com/office/drawing/2014/main" id="{3A7426DB-28E6-A3E9-EF6B-EB7B60C0E5BF}"/>
              </a:ext>
            </a:extLst>
          </p:cNvPr>
          <p:cNvPicPr>
            <a:picLocks noChangeAspect="1"/>
          </p:cNvPicPr>
          <p:nvPr/>
        </p:nvPicPr>
        <p:blipFill>
          <a:blip r:embed="rId2"/>
          <a:stretch>
            <a:fillRect/>
          </a:stretch>
        </p:blipFill>
        <p:spPr>
          <a:xfrm>
            <a:off x="1209923" y="1127411"/>
            <a:ext cx="8280921" cy="4494621"/>
          </a:xfrm>
          <a:prstGeom prst="rect">
            <a:avLst/>
          </a:prstGeom>
        </p:spPr>
      </p:pic>
    </p:spTree>
    <p:extLst>
      <p:ext uri="{BB962C8B-B14F-4D97-AF65-F5344CB8AC3E}">
        <p14:creationId xmlns:p14="http://schemas.microsoft.com/office/powerpoint/2010/main" val="22650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23" name="Titre 1">
            <a:extLst>
              <a:ext uri="{FF2B5EF4-FFF2-40B4-BE49-F238E27FC236}">
                <a16:creationId xmlns:a16="http://schemas.microsoft.com/office/drawing/2014/main" id="{8E382CD1-8767-75B3-33DF-F3B6E03F4D0C}"/>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24" name="ZoneTexte 23">
            <a:extLst>
              <a:ext uri="{FF2B5EF4-FFF2-40B4-BE49-F238E27FC236}">
                <a16:creationId xmlns:a16="http://schemas.microsoft.com/office/drawing/2014/main" id="{F05221E4-808C-B552-A26A-4B97CC21E012}"/>
              </a:ext>
            </a:extLst>
          </p:cNvPr>
          <p:cNvSpPr txBox="1"/>
          <p:nvPr/>
        </p:nvSpPr>
        <p:spPr>
          <a:xfrm>
            <a:off x="345827" y="685418"/>
            <a:ext cx="4608512" cy="400110"/>
          </a:xfrm>
          <a:prstGeom prst="rect">
            <a:avLst/>
          </a:prstGeom>
          <a:noFill/>
        </p:spPr>
        <p:txBody>
          <a:bodyPr wrap="square" rtlCol="0">
            <a:spAutoFit/>
          </a:bodyPr>
          <a:lstStyle/>
          <a:p>
            <a:r>
              <a:rPr lang="en-GB" b="1" u="sng" dirty="0">
                <a:solidFill>
                  <a:srgbClr val="F39200"/>
                </a:solidFill>
                <a:latin typeface="+mn-lt"/>
              </a:rPr>
              <a:t>B-COM dipole</a:t>
            </a:r>
            <a:r>
              <a:rPr lang="en-GB" b="1" dirty="0">
                <a:solidFill>
                  <a:srgbClr val="F39200"/>
                </a:solidFill>
                <a:latin typeface="+mn-lt"/>
              </a:rPr>
              <a:t>:</a:t>
            </a:r>
          </a:p>
        </p:txBody>
      </p:sp>
      <p:sp>
        <p:nvSpPr>
          <p:cNvPr id="10" name="ZoneTexte 9">
            <a:extLst>
              <a:ext uri="{FF2B5EF4-FFF2-40B4-BE49-F238E27FC236}">
                <a16:creationId xmlns:a16="http://schemas.microsoft.com/office/drawing/2014/main" id="{9FAE01CF-37E9-3364-4CFA-70D8C8DB82AE}"/>
              </a:ext>
            </a:extLst>
          </p:cNvPr>
          <p:cNvSpPr txBox="1"/>
          <p:nvPr/>
        </p:nvSpPr>
        <p:spPr>
          <a:xfrm>
            <a:off x="246887" y="1089410"/>
            <a:ext cx="10361295" cy="1323439"/>
          </a:xfrm>
          <a:prstGeom prst="rect">
            <a:avLst/>
          </a:prstGeom>
          <a:noFill/>
        </p:spPr>
        <p:txBody>
          <a:bodyPr wrap="square" rtlCol="0">
            <a:spAutoFit/>
          </a:bodyPr>
          <a:lstStyle/>
          <a:p>
            <a:r>
              <a:rPr lang="en-GB" sz="1600" dirty="0">
                <a:latin typeface="+mn-lt"/>
                <a:cs typeface="Calibri" panose="020F0502020204030204" pitchFamily="34" charset="0"/>
              </a:rPr>
              <a:t>A design of a spreader dipole (B-COM dipole) was performed by Jay Benesch (JLab). The dipole is located at high energy arcs side (arc 2, 4, 6) to bend and separate three beams of 171.3, 335.6 and 500 MeV.</a:t>
            </a:r>
          </a:p>
          <a:p>
            <a:pPr marL="285750" indent="-285750">
              <a:buFont typeface="Wingdings" pitchFamily="2" charset="2"/>
              <a:buChar char="§"/>
            </a:pPr>
            <a:r>
              <a:rPr lang="en-US" sz="1600" dirty="0">
                <a:latin typeface="+mn-lt"/>
                <a:cs typeface="Calibri" panose="020F0502020204030204" pitchFamily="34" charset="0"/>
              </a:rPr>
              <a:t>Homogeneity requirement 0.01% over an ellipse 2 cm high by 10 cm wide which follows the three beam paths</a:t>
            </a:r>
          </a:p>
          <a:p>
            <a:pPr marL="285750" indent="-285750">
              <a:buFont typeface="Wingdings" pitchFamily="2" charset="2"/>
              <a:buChar char="§"/>
            </a:pPr>
            <a:r>
              <a:rPr lang="en-US" sz="1600" dirty="0">
                <a:latin typeface="+mn-lt"/>
                <a:cs typeface="Calibri" panose="020F0502020204030204" pitchFamily="34" charset="0"/>
              </a:rPr>
              <a:t>the magnet as a horizontal rather than a vertical bend.  </a:t>
            </a:r>
          </a:p>
          <a:p>
            <a:pPr marL="285750" indent="-285750">
              <a:buFont typeface="Wingdings" pitchFamily="2" charset="2"/>
              <a:buChar char="§"/>
            </a:pPr>
            <a:r>
              <a:rPr lang="en-US" sz="1600" dirty="0">
                <a:latin typeface="+mn-lt"/>
                <a:cs typeface="Calibri" panose="020F0502020204030204" pitchFamily="34" charset="0"/>
              </a:rPr>
              <a:t>Envelope as it will be installed in the spreader: width 340 mm, height 480 mm, steel length 320 mm, coil length 413 mm</a:t>
            </a:r>
            <a:r>
              <a:rPr lang="fr-FR" sz="1600" dirty="0">
                <a:latin typeface="+mn-lt"/>
                <a:cs typeface="Calibri" panose="020F0502020204030204" pitchFamily="34" charset="0"/>
              </a:rPr>
              <a:t> </a:t>
            </a:r>
            <a:r>
              <a:rPr lang="en-GB" sz="1600" dirty="0">
                <a:latin typeface="+mn-lt"/>
                <a:cs typeface="Calibri" panose="020F0502020204030204" pitchFamily="34" charset="0"/>
              </a:rPr>
              <a:t>  </a:t>
            </a:r>
          </a:p>
        </p:txBody>
      </p:sp>
      <p:pic>
        <p:nvPicPr>
          <p:cNvPr id="11" name="Image11">
            <a:extLst>
              <a:ext uri="{FF2B5EF4-FFF2-40B4-BE49-F238E27FC236}">
                <a16:creationId xmlns:a16="http://schemas.microsoft.com/office/drawing/2014/main" id="{9D9A58D0-9B34-086B-501F-69AD6B51CBE4}"/>
              </a:ext>
            </a:extLst>
          </p:cNvPr>
          <p:cNvPicPr>
            <a:picLocks noChangeAspect="1"/>
          </p:cNvPicPr>
          <p:nvPr/>
        </p:nvPicPr>
        <p:blipFill>
          <a:blip r:embed="rId2">
            <a:lum/>
            <a:alphaModFix/>
          </a:blip>
          <a:srcRect/>
          <a:stretch>
            <a:fillRect/>
          </a:stretch>
        </p:blipFill>
        <p:spPr>
          <a:xfrm>
            <a:off x="246887" y="2516466"/>
            <a:ext cx="3339300" cy="1902056"/>
          </a:xfrm>
          <a:prstGeom prst="rect">
            <a:avLst/>
          </a:prstGeom>
        </p:spPr>
      </p:pic>
      <p:pic>
        <p:nvPicPr>
          <p:cNvPr id="12" name="Image6">
            <a:extLst>
              <a:ext uri="{FF2B5EF4-FFF2-40B4-BE49-F238E27FC236}">
                <a16:creationId xmlns:a16="http://schemas.microsoft.com/office/drawing/2014/main" id="{F8E0A7E5-1463-3EEE-7447-8432D11AFF0A}"/>
              </a:ext>
            </a:extLst>
          </p:cNvPr>
          <p:cNvPicPr>
            <a:picLocks noChangeAspect="1"/>
          </p:cNvPicPr>
          <p:nvPr/>
        </p:nvPicPr>
        <p:blipFill>
          <a:blip r:embed="rId3">
            <a:lum/>
            <a:alphaModFix/>
          </a:blip>
          <a:srcRect b="8369"/>
          <a:stretch>
            <a:fillRect/>
          </a:stretch>
        </p:blipFill>
        <p:spPr>
          <a:xfrm>
            <a:off x="3816642" y="2507218"/>
            <a:ext cx="3660100" cy="1910303"/>
          </a:xfrm>
          <a:prstGeom prst="rect">
            <a:avLst/>
          </a:prstGeom>
        </p:spPr>
      </p:pic>
      <p:sp>
        <p:nvSpPr>
          <p:cNvPr id="13" name="ZoneTexte 12">
            <a:extLst>
              <a:ext uri="{FF2B5EF4-FFF2-40B4-BE49-F238E27FC236}">
                <a16:creationId xmlns:a16="http://schemas.microsoft.com/office/drawing/2014/main" id="{F295B048-7741-A38C-4A3D-472D7C81C427}"/>
              </a:ext>
            </a:extLst>
          </p:cNvPr>
          <p:cNvSpPr txBox="1"/>
          <p:nvPr/>
        </p:nvSpPr>
        <p:spPr>
          <a:xfrm>
            <a:off x="3730203" y="4430995"/>
            <a:ext cx="3550831" cy="461665"/>
          </a:xfrm>
          <a:prstGeom prst="rect">
            <a:avLst/>
          </a:prstGeom>
          <a:noFill/>
        </p:spPr>
        <p:txBody>
          <a:bodyPr wrap="square" rtlCol="0">
            <a:spAutoFit/>
          </a:bodyPr>
          <a:lstStyle/>
          <a:p>
            <a:pPr algn="ctr"/>
            <a:r>
              <a:rPr lang="en-GB" sz="1200" dirty="0">
                <a:latin typeface="+mn-lt"/>
                <a:cs typeface="Calibri" panose="020F0502020204030204" pitchFamily="34" charset="0"/>
              </a:rPr>
              <a:t>Trajectories of the 171, 334 and 500 MeV beams through the model. </a:t>
            </a:r>
          </a:p>
        </p:txBody>
      </p:sp>
      <p:sp>
        <p:nvSpPr>
          <p:cNvPr id="14" name="ZoneTexte 13">
            <a:extLst>
              <a:ext uri="{FF2B5EF4-FFF2-40B4-BE49-F238E27FC236}">
                <a16:creationId xmlns:a16="http://schemas.microsoft.com/office/drawing/2014/main" id="{ABDF6815-9BF5-4E57-CDD7-7E891B0C2DDE}"/>
              </a:ext>
            </a:extLst>
          </p:cNvPr>
          <p:cNvSpPr txBox="1"/>
          <p:nvPr/>
        </p:nvSpPr>
        <p:spPr>
          <a:xfrm>
            <a:off x="103630" y="4430995"/>
            <a:ext cx="3550831" cy="276999"/>
          </a:xfrm>
          <a:prstGeom prst="rect">
            <a:avLst/>
          </a:prstGeom>
          <a:noFill/>
        </p:spPr>
        <p:txBody>
          <a:bodyPr wrap="square" rtlCol="0">
            <a:spAutoFit/>
          </a:bodyPr>
          <a:lstStyle/>
          <a:p>
            <a:pPr algn="ctr"/>
            <a:r>
              <a:rPr lang="en-GB" sz="1200" dirty="0">
                <a:latin typeface="+mn-lt"/>
              </a:rPr>
              <a:t>Perspective view of horizontal dipole modelled. </a:t>
            </a:r>
          </a:p>
        </p:txBody>
      </p:sp>
      <p:pic>
        <p:nvPicPr>
          <p:cNvPr id="15" name="Image7">
            <a:extLst>
              <a:ext uri="{FF2B5EF4-FFF2-40B4-BE49-F238E27FC236}">
                <a16:creationId xmlns:a16="http://schemas.microsoft.com/office/drawing/2014/main" id="{E6A0148F-B46F-71C9-E093-588C59C2C9BD}"/>
              </a:ext>
            </a:extLst>
          </p:cNvPr>
          <p:cNvPicPr>
            <a:picLocks noChangeAspect="1"/>
          </p:cNvPicPr>
          <p:nvPr/>
        </p:nvPicPr>
        <p:blipFill>
          <a:blip r:embed="rId4">
            <a:lum/>
            <a:alphaModFix/>
          </a:blip>
          <a:srcRect/>
          <a:stretch>
            <a:fillRect/>
          </a:stretch>
        </p:blipFill>
        <p:spPr>
          <a:xfrm>
            <a:off x="7610995" y="2507880"/>
            <a:ext cx="3096000" cy="1763473"/>
          </a:xfrm>
          <a:prstGeom prst="rect">
            <a:avLst/>
          </a:prstGeom>
        </p:spPr>
      </p:pic>
      <p:sp>
        <p:nvSpPr>
          <p:cNvPr id="17" name="ZoneTexte 16">
            <a:extLst>
              <a:ext uri="{FF2B5EF4-FFF2-40B4-BE49-F238E27FC236}">
                <a16:creationId xmlns:a16="http://schemas.microsoft.com/office/drawing/2014/main" id="{A1AF5D58-4BC1-0993-EA9D-FF1717AB6D32}"/>
              </a:ext>
            </a:extLst>
          </p:cNvPr>
          <p:cNvSpPr txBox="1"/>
          <p:nvPr/>
        </p:nvSpPr>
        <p:spPr>
          <a:xfrm>
            <a:off x="7232365" y="4214971"/>
            <a:ext cx="3550831" cy="830997"/>
          </a:xfrm>
          <a:prstGeom prst="rect">
            <a:avLst/>
          </a:prstGeom>
          <a:noFill/>
        </p:spPr>
        <p:txBody>
          <a:bodyPr wrap="square" rtlCol="0">
            <a:spAutoFit/>
          </a:bodyPr>
          <a:lstStyle/>
          <a:p>
            <a:pPr algn="ctr"/>
            <a:r>
              <a:rPr lang="en-GB" sz="1200" dirty="0">
                <a:latin typeface="+mn-lt"/>
                <a:cs typeface="Calibri" panose="020F0502020204030204" pitchFamily="34" charset="0"/>
              </a:rPr>
              <a:t>Field on surface of 34 cm long model with mild steel BH curve, 397.4 A in coil. One fourth of model shown as symmetry was used to speed calculation. Orbit of 171.333 MeV electron shown. </a:t>
            </a:r>
          </a:p>
        </p:txBody>
      </p:sp>
      <p:sp>
        <p:nvSpPr>
          <p:cNvPr id="18" name="ZoneTexte 17">
            <a:extLst>
              <a:ext uri="{FF2B5EF4-FFF2-40B4-BE49-F238E27FC236}">
                <a16:creationId xmlns:a16="http://schemas.microsoft.com/office/drawing/2014/main" id="{656D166F-91F6-9E73-4EAC-4D516431C6CE}"/>
              </a:ext>
            </a:extLst>
          </p:cNvPr>
          <p:cNvSpPr txBox="1"/>
          <p:nvPr/>
        </p:nvSpPr>
        <p:spPr>
          <a:xfrm>
            <a:off x="201960" y="4901952"/>
            <a:ext cx="10406222" cy="830997"/>
          </a:xfrm>
          <a:prstGeom prst="rect">
            <a:avLst/>
          </a:prstGeom>
          <a:noFill/>
        </p:spPr>
        <p:txBody>
          <a:bodyPr wrap="square" rtlCol="0">
            <a:spAutoFit/>
          </a:bodyPr>
          <a:lstStyle/>
          <a:p>
            <a:pPr algn="just"/>
            <a:r>
              <a:rPr lang="en-GB" sz="1600" dirty="0">
                <a:solidFill>
                  <a:schemeClr val="tx2">
                    <a:lumMod val="75000"/>
                  </a:schemeClr>
                </a:solidFill>
                <a:latin typeface="+mn-lt"/>
              </a:rPr>
              <a:t>The conceptual design of the spreader dipole has been developed in sufficient detail to pass on to the final magnet designer. Field quality is an order of magnitude poorer than the specification but the quadrupole and perhaps the </a:t>
            </a:r>
            <a:r>
              <a:rPr lang="en-GB" sz="1600" dirty="0" err="1">
                <a:solidFill>
                  <a:schemeClr val="tx2">
                    <a:lumMod val="75000"/>
                  </a:schemeClr>
                </a:solidFill>
                <a:latin typeface="+mn-lt"/>
              </a:rPr>
              <a:t>sextupole</a:t>
            </a:r>
            <a:r>
              <a:rPr lang="en-GB" sz="1600" dirty="0">
                <a:solidFill>
                  <a:schemeClr val="tx2">
                    <a:lumMod val="75000"/>
                  </a:schemeClr>
                </a:solidFill>
                <a:latin typeface="+mn-lt"/>
              </a:rPr>
              <a:t> can be dealt with in the lattice. </a:t>
            </a:r>
          </a:p>
        </p:txBody>
      </p:sp>
      <p:sp>
        <p:nvSpPr>
          <p:cNvPr id="19" name="ZoneTexte 18">
            <a:extLst>
              <a:ext uri="{FF2B5EF4-FFF2-40B4-BE49-F238E27FC236}">
                <a16:creationId xmlns:a16="http://schemas.microsoft.com/office/drawing/2014/main" id="{DEA3DFD8-471C-37DB-AF91-4227EAC0E9E9}"/>
              </a:ext>
            </a:extLst>
          </p:cNvPr>
          <p:cNvSpPr txBox="1"/>
          <p:nvPr/>
        </p:nvSpPr>
        <p:spPr>
          <a:xfrm>
            <a:off x="8375904" y="644188"/>
            <a:ext cx="2386584" cy="369332"/>
          </a:xfrm>
          <a:prstGeom prst="rect">
            <a:avLst/>
          </a:prstGeom>
          <a:noFill/>
        </p:spPr>
        <p:txBody>
          <a:bodyPr wrap="square" rtlCol="0">
            <a:spAutoFit/>
          </a:bodyPr>
          <a:lstStyle/>
          <a:p>
            <a:r>
              <a:rPr lang="en-GB" sz="1800" u="sng" dirty="0">
                <a:solidFill>
                  <a:srgbClr val="C00000"/>
                </a:solidFill>
                <a:latin typeface="+mn-lt"/>
                <a:cs typeface="Calibri" panose="020F0502020204030204" pitchFamily="34" charset="0"/>
              </a:rPr>
              <a:t>Courtesy to J. Benesch</a:t>
            </a:r>
            <a:endParaRPr lang="fr-FR" sz="1800" dirty="0">
              <a:latin typeface="+mn-lt"/>
            </a:endParaRPr>
          </a:p>
        </p:txBody>
      </p:sp>
    </p:spTree>
    <p:extLst>
      <p:ext uri="{BB962C8B-B14F-4D97-AF65-F5344CB8AC3E}">
        <p14:creationId xmlns:p14="http://schemas.microsoft.com/office/powerpoint/2010/main" val="3116311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e 109">
            <a:extLst>
              <a:ext uri="{FF2B5EF4-FFF2-40B4-BE49-F238E27FC236}">
                <a16:creationId xmlns:a16="http://schemas.microsoft.com/office/drawing/2014/main" id="{D789B228-D380-39A9-08BE-D285C2D0E5A3}"/>
              </a:ext>
            </a:extLst>
          </p:cNvPr>
          <p:cNvGrpSpPr/>
          <p:nvPr/>
        </p:nvGrpSpPr>
        <p:grpSpPr>
          <a:xfrm>
            <a:off x="4018235" y="1445568"/>
            <a:ext cx="4199341" cy="2448272"/>
            <a:chOff x="4234259" y="1445568"/>
            <a:chExt cx="4199341" cy="2448272"/>
          </a:xfrm>
        </p:grpSpPr>
        <p:pic>
          <p:nvPicPr>
            <p:cNvPr id="25" name="Image 24">
              <a:extLst>
                <a:ext uri="{FF2B5EF4-FFF2-40B4-BE49-F238E27FC236}">
                  <a16:creationId xmlns:a16="http://schemas.microsoft.com/office/drawing/2014/main" id="{45C7F9DE-069F-3E5F-99ED-A7292703460B}"/>
                </a:ext>
              </a:extLst>
            </p:cNvPr>
            <p:cNvPicPr>
              <a:picLocks noChangeAspect="1"/>
            </p:cNvPicPr>
            <p:nvPr/>
          </p:nvPicPr>
          <p:blipFill>
            <a:blip r:embed="rId2"/>
            <a:stretch>
              <a:fillRect/>
            </a:stretch>
          </p:blipFill>
          <p:spPr>
            <a:xfrm>
              <a:off x="4234259" y="1733602"/>
              <a:ext cx="4199341" cy="2160238"/>
            </a:xfrm>
            <a:prstGeom prst="rect">
              <a:avLst/>
            </a:prstGeom>
          </p:spPr>
        </p:pic>
        <p:sp>
          <p:nvSpPr>
            <p:cNvPr id="28" name="ZoneTexte 27">
              <a:extLst>
                <a:ext uri="{FF2B5EF4-FFF2-40B4-BE49-F238E27FC236}">
                  <a16:creationId xmlns:a16="http://schemas.microsoft.com/office/drawing/2014/main" id="{A4D46D91-6967-7DC9-9A01-E7014A040B05}"/>
                </a:ext>
              </a:extLst>
            </p:cNvPr>
            <p:cNvSpPr txBox="1"/>
            <p:nvPr/>
          </p:nvSpPr>
          <p:spPr>
            <a:xfrm>
              <a:off x="4882331" y="1445568"/>
              <a:ext cx="3168352" cy="292388"/>
            </a:xfrm>
            <a:prstGeom prst="rect">
              <a:avLst/>
            </a:prstGeom>
            <a:noFill/>
          </p:spPr>
          <p:txBody>
            <a:bodyPr wrap="square" rtlCol="0">
              <a:spAutoFit/>
            </a:bodyPr>
            <a:lstStyle/>
            <a:p>
              <a:pPr algn="ctr"/>
              <a:r>
                <a:rPr lang="en-GB" sz="1300" b="1" u="sng" dirty="0">
                  <a:latin typeface="+mn-lt"/>
                </a:rPr>
                <a:t>Identification of HOMs in PERLE cavity</a:t>
              </a:r>
            </a:p>
          </p:txBody>
        </p:sp>
        <p:cxnSp>
          <p:nvCxnSpPr>
            <p:cNvPr id="109" name="Connecteur droit 108">
              <a:extLst>
                <a:ext uri="{FF2B5EF4-FFF2-40B4-BE49-F238E27FC236}">
                  <a16:creationId xmlns:a16="http://schemas.microsoft.com/office/drawing/2014/main" id="{BE57FE46-E621-C0C3-4C12-12B363641EB6}"/>
                </a:ext>
              </a:extLst>
            </p:cNvPr>
            <p:cNvCxnSpPr/>
            <p:nvPr/>
          </p:nvCxnSpPr>
          <p:spPr>
            <a:xfrm>
              <a:off x="4954707" y="2237656"/>
              <a:ext cx="3312000"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grpSp>
        <p:nvGrpSpPr>
          <p:cNvPr id="123" name="Groupe 122">
            <a:extLst>
              <a:ext uri="{FF2B5EF4-FFF2-40B4-BE49-F238E27FC236}">
                <a16:creationId xmlns:a16="http://schemas.microsoft.com/office/drawing/2014/main" id="{5F5AA53E-33A8-0A22-6888-A54F2FD390F6}"/>
              </a:ext>
            </a:extLst>
          </p:cNvPr>
          <p:cNvGrpSpPr/>
          <p:nvPr/>
        </p:nvGrpSpPr>
        <p:grpSpPr>
          <a:xfrm>
            <a:off x="972102" y="1229544"/>
            <a:ext cx="2686093" cy="1667840"/>
            <a:chOff x="972102" y="1229544"/>
            <a:chExt cx="2686093" cy="1667840"/>
          </a:xfrm>
        </p:grpSpPr>
        <p:pic>
          <p:nvPicPr>
            <p:cNvPr id="10" name="Image 9">
              <a:extLst>
                <a:ext uri="{FF2B5EF4-FFF2-40B4-BE49-F238E27FC236}">
                  <a16:creationId xmlns:a16="http://schemas.microsoft.com/office/drawing/2014/main" id="{7C53E8CE-3502-3563-C5AA-6CD823883231}"/>
                </a:ext>
              </a:extLst>
            </p:cNvPr>
            <p:cNvPicPr>
              <a:picLocks noChangeAspect="1"/>
            </p:cNvPicPr>
            <p:nvPr/>
          </p:nvPicPr>
          <p:blipFill>
            <a:blip r:embed="rId3"/>
            <a:stretch>
              <a:fillRect/>
            </a:stretch>
          </p:blipFill>
          <p:spPr>
            <a:xfrm>
              <a:off x="972102" y="1229544"/>
              <a:ext cx="1533966" cy="1667840"/>
            </a:xfrm>
            <a:prstGeom prst="rect">
              <a:avLst/>
            </a:prstGeom>
          </p:spPr>
        </p:pic>
        <p:sp>
          <p:nvSpPr>
            <p:cNvPr id="57" name="Rectangle 56">
              <a:extLst>
                <a:ext uri="{FF2B5EF4-FFF2-40B4-BE49-F238E27FC236}">
                  <a16:creationId xmlns:a16="http://schemas.microsoft.com/office/drawing/2014/main" id="{F3166C7D-474A-80E1-4091-99A82EF190A0}"/>
                </a:ext>
              </a:extLst>
            </p:cNvPr>
            <p:cNvSpPr/>
            <p:nvPr/>
          </p:nvSpPr>
          <p:spPr>
            <a:xfrm>
              <a:off x="2362051" y="1384593"/>
              <a:ext cx="1296144" cy="276999"/>
            </a:xfrm>
            <a:prstGeom prst="rect">
              <a:avLst/>
            </a:prstGeom>
          </p:spPr>
          <p:txBody>
            <a:bodyPr wrap="square">
              <a:spAutoFit/>
            </a:bodyPr>
            <a:lstStyle/>
            <a:p>
              <a:pPr algn="ctr" defTabSz="914400">
                <a:spcBef>
                  <a:spcPts val="600"/>
                </a:spcBef>
                <a:spcAft>
                  <a:spcPts val="0"/>
                </a:spcAft>
              </a:pPr>
              <a:r>
                <a:rPr lang="en-US" sz="1200" b="1" dirty="0">
                  <a:solidFill>
                    <a:schemeClr val="accent1">
                      <a:lumMod val="75000"/>
                    </a:schemeClr>
                  </a:solidFill>
                  <a:latin typeface="+mn-lt"/>
                </a:rPr>
                <a:t>TM011 mode </a:t>
              </a:r>
            </a:p>
          </p:txBody>
        </p:sp>
      </p:grpSp>
      <p:grpSp>
        <p:nvGrpSpPr>
          <p:cNvPr id="124" name="Groupe 123">
            <a:extLst>
              <a:ext uri="{FF2B5EF4-FFF2-40B4-BE49-F238E27FC236}">
                <a16:creationId xmlns:a16="http://schemas.microsoft.com/office/drawing/2014/main" id="{62C996C7-3406-85C1-C88F-7FAE9AD32681}"/>
              </a:ext>
            </a:extLst>
          </p:cNvPr>
          <p:cNvGrpSpPr/>
          <p:nvPr/>
        </p:nvGrpSpPr>
        <p:grpSpPr>
          <a:xfrm>
            <a:off x="972102" y="3396878"/>
            <a:ext cx="2720499" cy="1620735"/>
            <a:chOff x="972102" y="3396878"/>
            <a:chExt cx="2720499" cy="1620735"/>
          </a:xfrm>
        </p:grpSpPr>
        <p:pic>
          <p:nvPicPr>
            <p:cNvPr id="11" name="Image 10">
              <a:extLst>
                <a:ext uri="{FF2B5EF4-FFF2-40B4-BE49-F238E27FC236}">
                  <a16:creationId xmlns:a16="http://schemas.microsoft.com/office/drawing/2014/main" id="{68391CAC-906E-131D-A384-0ADA695D7D22}"/>
                </a:ext>
              </a:extLst>
            </p:cNvPr>
            <p:cNvPicPr>
              <a:picLocks noChangeAspect="1"/>
            </p:cNvPicPr>
            <p:nvPr/>
          </p:nvPicPr>
          <p:blipFill>
            <a:blip r:embed="rId4"/>
            <a:stretch>
              <a:fillRect/>
            </a:stretch>
          </p:blipFill>
          <p:spPr>
            <a:xfrm>
              <a:off x="972102" y="3396878"/>
              <a:ext cx="1592492" cy="1620735"/>
            </a:xfrm>
            <a:prstGeom prst="rect">
              <a:avLst/>
            </a:prstGeom>
          </p:spPr>
        </p:pic>
        <p:sp>
          <p:nvSpPr>
            <p:cNvPr id="63" name="Rectangle 62">
              <a:extLst>
                <a:ext uri="{FF2B5EF4-FFF2-40B4-BE49-F238E27FC236}">
                  <a16:creationId xmlns:a16="http://schemas.microsoft.com/office/drawing/2014/main" id="{4C5D7DC9-C525-4ED8-0C38-DD2EA0B0382C}"/>
                </a:ext>
              </a:extLst>
            </p:cNvPr>
            <p:cNvSpPr/>
            <p:nvPr/>
          </p:nvSpPr>
          <p:spPr>
            <a:xfrm>
              <a:off x="2362051" y="3544833"/>
              <a:ext cx="1330550" cy="276999"/>
            </a:xfrm>
            <a:prstGeom prst="rect">
              <a:avLst/>
            </a:prstGeom>
          </p:spPr>
          <p:txBody>
            <a:bodyPr wrap="square">
              <a:spAutoFit/>
            </a:bodyPr>
            <a:lstStyle/>
            <a:p>
              <a:pPr algn="ctr" defTabSz="914400">
                <a:spcBef>
                  <a:spcPts val="600"/>
                </a:spcBef>
                <a:spcAft>
                  <a:spcPts val="0"/>
                </a:spcAft>
              </a:pPr>
              <a:r>
                <a:rPr lang="en-US" sz="1200" b="1" dirty="0">
                  <a:solidFill>
                    <a:srgbClr val="FF0000"/>
                  </a:solidFill>
                  <a:latin typeface="+mn-lt"/>
                </a:rPr>
                <a:t>TE111 mode</a:t>
              </a:r>
              <a:r>
                <a:rPr lang="en-US" sz="1200" b="1" dirty="0">
                  <a:latin typeface="+mn-lt"/>
                </a:rPr>
                <a:t> </a:t>
              </a:r>
            </a:p>
          </p:txBody>
        </p:sp>
      </p:grpSp>
      <p:sp>
        <p:nvSpPr>
          <p:cNvPr id="13" name="ZoneTexte 12">
            <a:extLst>
              <a:ext uri="{FF2B5EF4-FFF2-40B4-BE49-F238E27FC236}">
                <a16:creationId xmlns:a16="http://schemas.microsoft.com/office/drawing/2014/main" id="{B9CC926D-DECB-7036-A19F-6CEF15A3858B}"/>
              </a:ext>
            </a:extLst>
          </p:cNvPr>
          <p:cNvSpPr txBox="1"/>
          <p:nvPr/>
        </p:nvSpPr>
        <p:spPr>
          <a:xfrm>
            <a:off x="201811" y="2741712"/>
            <a:ext cx="4176464" cy="738664"/>
          </a:xfrm>
          <a:prstGeom prst="rect">
            <a:avLst/>
          </a:prstGeom>
          <a:noFill/>
        </p:spPr>
        <p:txBody>
          <a:bodyPr wrap="square" rtlCol="0">
            <a:spAutoFit/>
          </a:bodyPr>
          <a:lstStyle/>
          <a:p>
            <a:r>
              <a:rPr lang="en-GB" sz="1400" b="1" dirty="0">
                <a:solidFill>
                  <a:schemeClr val="accent1">
                    <a:lumMod val="75000"/>
                  </a:schemeClr>
                </a:solidFill>
                <a:latin typeface="+mn-lt"/>
              </a:rPr>
              <a:t>Monopole HOMs:</a:t>
            </a:r>
          </a:p>
          <a:p>
            <a:r>
              <a:rPr lang="en-GB" sz="1400" dirty="0">
                <a:latin typeface="+mn-lt"/>
              </a:rPr>
              <a:t>Can lead to </a:t>
            </a:r>
            <a:r>
              <a:rPr lang="en-GB" sz="1400" b="1" dirty="0">
                <a:latin typeface="+mn-lt"/>
              </a:rPr>
              <a:t>timing/phase errors </a:t>
            </a:r>
            <a:r>
              <a:rPr lang="en-GB" sz="1400" dirty="0">
                <a:latin typeface="+mn-lt"/>
              </a:rPr>
              <a:t>and </a:t>
            </a:r>
            <a:r>
              <a:rPr lang="en-GB" sz="1400" b="1" dirty="0">
                <a:latin typeface="+mn-lt"/>
              </a:rPr>
              <a:t>energy spread</a:t>
            </a:r>
          </a:p>
          <a:p>
            <a:r>
              <a:rPr lang="en-GB" sz="1400" dirty="0">
                <a:latin typeface="+mn-lt"/>
              </a:rPr>
              <a:t>Contribute to extra </a:t>
            </a:r>
            <a:r>
              <a:rPr lang="en-GB" sz="1400" b="1" dirty="0">
                <a:latin typeface="+mn-lt"/>
              </a:rPr>
              <a:t>dynamic heat losses </a:t>
            </a:r>
            <a:r>
              <a:rPr lang="en-GB" sz="1400" dirty="0">
                <a:latin typeface="+mn-lt"/>
              </a:rPr>
              <a:t>in cavity walls</a:t>
            </a:r>
          </a:p>
        </p:txBody>
      </p:sp>
      <p:sp>
        <p:nvSpPr>
          <p:cNvPr id="70" name="ZoneTexte 69">
            <a:extLst>
              <a:ext uri="{FF2B5EF4-FFF2-40B4-BE49-F238E27FC236}">
                <a16:creationId xmlns:a16="http://schemas.microsoft.com/office/drawing/2014/main" id="{868FCD50-D98C-7EEF-7596-C409C8D3EBF7}"/>
              </a:ext>
            </a:extLst>
          </p:cNvPr>
          <p:cNvSpPr txBox="1"/>
          <p:nvPr/>
        </p:nvSpPr>
        <p:spPr>
          <a:xfrm>
            <a:off x="201811" y="4901952"/>
            <a:ext cx="4320480" cy="738664"/>
          </a:xfrm>
          <a:prstGeom prst="rect">
            <a:avLst/>
          </a:prstGeom>
          <a:noFill/>
        </p:spPr>
        <p:txBody>
          <a:bodyPr wrap="square" rtlCol="0">
            <a:spAutoFit/>
          </a:bodyPr>
          <a:lstStyle/>
          <a:p>
            <a:r>
              <a:rPr lang="en-GB" sz="1400" b="1" dirty="0">
                <a:solidFill>
                  <a:srgbClr val="FF0000"/>
                </a:solidFill>
                <a:latin typeface="+mn-lt"/>
              </a:rPr>
              <a:t>Dipole HOMs:</a:t>
            </a:r>
          </a:p>
          <a:p>
            <a:r>
              <a:rPr lang="en-GB" sz="1400" dirty="0">
                <a:latin typeface="+mn-lt"/>
              </a:rPr>
              <a:t>Can </a:t>
            </a:r>
            <a:r>
              <a:rPr lang="en-GB" sz="1400" b="1" dirty="0">
                <a:latin typeface="+mn-lt"/>
              </a:rPr>
              <a:t>deflect the beam</a:t>
            </a:r>
            <a:r>
              <a:rPr lang="en-GB" sz="1400" dirty="0">
                <a:latin typeface="+mn-lt"/>
              </a:rPr>
              <a:t> from its reference orbit: </a:t>
            </a:r>
            <a:r>
              <a:rPr lang="en-GB" sz="1400" b="1" dirty="0">
                <a:latin typeface="+mn-lt"/>
              </a:rPr>
              <a:t>Unstable beam motion, transverse emittance growth, beam loss</a:t>
            </a:r>
          </a:p>
        </p:txBody>
      </p:sp>
      <p:sp>
        <p:nvSpPr>
          <p:cNvPr id="15" name="ZoneTexte 14">
            <a:extLst>
              <a:ext uri="{FF2B5EF4-FFF2-40B4-BE49-F238E27FC236}">
                <a16:creationId xmlns:a16="http://schemas.microsoft.com/office/drawing/2014/main" id="{3613A3D0-F340-B8FA-2DDA-FA3E37C3B529}"/>
              </a:ext>
            </a:extLst>
          </p:cNvPr>
          <p:cNvSpPr txBox="1"/>
          <p:nvPr/>
        </p:nvSpPr>
        <p:spPr>
          <a:xfrm>
            <a:off x="345827" y="725488"/>
            <a:ext cx="10354940" cy="615553"/>
          </a:xfrm>
          <a:prstGeom prst="rect">
            <a:avLst/>
          </a:prstGeom>
          <a:noFill/>
        </p:spPr>
        <p:txBody>
          <a:bodyPr wrap="square" rtlCol="0">
            <a:spAutoFit/>
          </a:bodyPr>
          <a:lstStyle/>
          <a:p>
            <a:r>
              <a:rPr lang="en-GB" sz="1800" b="1" u="sng" dirty="0">
                <a:solidFill>
                  <a:srgbClr val="F39200"/>
                </a:solidFill>
                <a:latin typeface="+mn-lt"/>
              </a:rPr>
              <a:t>HOMs</a:t>
            </a:r>
            <a:r>
              <a:rPr lang="en-GB" sz="1800" u="sng" dirty="0">
                <a:solidFill>
                  <a:srgbClr val="F39200"/>
                </a:solidFill>
                <a:latin typeface="+mn-lt"/>
              </a:rPr>
              <a:t> </a:t>
            </a:r>
            <a:r>
              <a:rPr lang="en-GB" sz="1800" b="1" u="sng" dirty="0">
                <a:solidFill>
                  <a:srgbClr val="F39200"/>
                </a:solidFill>
                <a:latin typeface="+mn-lt"/>
              </a:rPr>
              <a:t>(High Order Modes)</a:t>
            </a:r>
            <a:r>
              <a:rPr lang="en-GB" sz="1800" b="1" dirty="0">
                <a:solidFill>
                  <a:srgbClr val="F39200"/>
                </a:solidFill>
                <a:latin typeface="+mn-lt"/>
              </a:rPr>
              <a:t>:</a:t>
            </a:r>
            <a:r>
              <a:rPr lang="en-GB" sz="1800" b="1" dirty="0">
                <a:latin typeface="+mn-lt"/>
              </a:rPr>
              <a:t> </a:t>
            </a:r>
            <a:r>
              <a:rPr lang="en-GB" sz="1600" dirty="0">
                <a:latin typeface="+mn-lt"/>
              </a:rPr>
              <a:t>are parasitic </a:t>
            </a:r>
            <a:r>
              <a:rPr lang="en-US" sz="1600" dirty="0">
                <a:latin typeface="+mn-lt"/>
              </a:rPr>
              <a:t>excited modes in a resonant accelerating RF cavity, other than and with frequency greater than the operational mode (</a:t>
            </a:r>
            <a:r>
              <a:rPr lang="en-US" sz="1600" b="1" dirty="0">
                <a:latin typeface="+mn-lt"/>
              </a:rPr>
              <a:t>FM</a:t>
            </a:r>
            <a:r>
              <a:rPr lang="en-US" sz="1600" dirty="0">
                <a:latin typeface="+mn-lt"/>
              </a:rPr>
              <a:t> = Fundamental Mode).</a:t>
            </a:r>
            <a:endParaRPr lang="en-GB" sz="1600" dirty="0">
              <a:latin typeface="+mn-lt"/>
            </a:endParaRPr>
          </a:p>
        </p:txBody>
      </p:sp>
      <p:sp>
        <p:nvSpPr>
          <p:cNvPr id="38" name="ZoneTexte 37">
            <a:extLst>
              <a:ext uri="{FF2B5EF4-FFF2-40B4-BE49-F238E27FC236}">
                <a16:creationId xmlns:a16="http://schemas.microsoft.com/office/drawing/2014/main" id="{92D7D598-DFC3-5893-3F8F-937ED05A8AAF}"/>
              </a:ext>
            </a:extLst>
          </p:cNvPr>
          <p:cNvSpPr txBox="1"/>
          <p:nvPr/>
        </p:nvSpPr>
        <p:spPr>
          <a:xfrm>
            <a:off x="4509164" y="3992269"/>
            <a:ext cx="3541519" cy="1508105"/>
          </a:xfrm>
          <a:prstGeom prst="rect">
            <a:avLst/>
          </a:prstGeom>
          <a:noFill/>
        </p:spPr>
        <p:txBody>
          <a:bodyPr wrap="square" rtlCol="0">
            <a:spAutoFit/>
          </a:bodyPr>
          <a:lstStyle/>
          <a:p>
            <a:pPr algn="just"/>
            <a:r>
              <a:rPr lang="en-GB" sz="1400" dirty="0">
                <a:latin typeface="+mn-lt"/>
              </a:rPr>
              <a:t>We </a:t>
            </a:r>
            <a:r>
              <a:rPr lang="en-US" sz="1400" dirty="0">
                <a:latin typeface="+mn-lt"/>
                <a:cs typeface="Arial" panose="020B0604020202020204" pitchFamily="34" charset="0"/>
              </a:rPr>
              <a:t>consider as dangerous HOM all modes having high R/Q* (hypothesis R/Q &gt;10 Ohm)</a:t>
            </a:r>
          </a:p>
          <a:p>
            <a:pPr algn="just"/>
            <a:r>
              <a:rPr lang="en-US" sz="1400" dirty="0">
                <a:solidFill>
                  <a:srgbClr val="C00000"/>
                </a:solidFill>
                <a:latin typeface="+mn-lt"/>
                <a:cs typeface="Arial" panose="020B0604020202020204" pitchFamily="34" charset="0"/>
                <a:sym typeface="Wingdings" pitchFamily="2" charset="2"/>
              </a:rPr>
              <a:t> Need to be extracted from cavity &amp; dumped by HOM couplers.</a:t>
            </a:r>
            <a:endParaRPr lang="en-US" sz="1400" dirty="0">
              <a:solidFill>
                <a:srgbClr val="C00000"/>
              </a:solidFill>
              <a:latin typeface="+mn-lt"/>
              <a:cs typeface="Arial" panose="020B0604020202020204" pitchFamily="34" charset="0"/>
            </a:endParaRPr>
          </a:p>
          <a:p>
            <a:endParaRPr lang="en-US" sz="1400" dirty="0">
              <a:latin typeface="+mn-lt"/>
              <a:cs typeface="Arial" panose="020B0604020202020204" pitchFamily="34" charset="0"/>
            </a:endParaRPr>
          </a:p>
          <a:p>
            <a:r>
              <a:rPr lang="en-US" sz="1100" dirty="0">
                <a:latin typeface="+mn-lt"/>
                <a:cs typeface="Arial" panose="020B0604020202020204" pitchFamily="34" charset="0"/>
              </a:rPr>
              <a:t>* R/Q </a:t>
            </a:r>
            <a:r>
              <a:rPr lang="en-US" sz="1100" dirty="0">
                <a:latin typeface="+mn-lt"/>
              </a:rPr>
              <a:t>represents the interaction between the beam &amp; RF field inside the cavity. It depends only on cavity shape.</a:t>
            </a:r>
            <a:endParaRPr lang="en-GB" sz="1100" dirty="0">
              <a:latin typeface="+mn-lt"/>
            </a:endParaRPr>
          </a:p>
        </p:txBody>
      </p:sp>
      <p:pic>
        <p:nvPicPr>
          <p:cNvPr id="111" name="Picture 70">
            <a:extLst>
              <a:ext uri="{FF2B5EF4-FFF2-40B4-BE49-F238E27FC236}">
                <a16:creationId xmlns:a16="http://schemas.microsoft.com/office/drawing/2014/main" id="{78F8DBFC-3058-94C8-1F64-2D3A3E42FA84}"/>
              </a:ext>
            </a:extLst>
          </p:cNvPr>
          <p:cNvPicPr>
            <a:picLocks noChangeAspect="1"/>
          </p:cNvPicPr>
          <p:nvPr/>
        </p:nvPicPr>
        <p:blipFill>
          <a:blip r:embed="rId5"/>
          <a:stretch>
            <a:fillRect/>
          </a:stretch>
        </p:blipFill>
        <p:spPr>
          <a:xfrm>
            <a:off x="8266707" y="1157536"/>
            <a:ext cx="2422525" cy="1223479"/>
          </a:xfrm>
          <a:prstGeom prst="rect">
            <a:avLst/>
          </a:prstGeom>
          <a:solidFill>
            <a:schemeClr val="bg1"/>
          </a:solidFill>
        </p:spPr>
      </p:pic>
      <p:pic>
        <p:nvPicPr>
          <p:cNvPr id="121" name="Image 120">
            <a:extLst>
              <a:ext uri="{FF2B5EF4-FFF2-40B4-BE49-F238E27FC236}">
                <a16:creationId xmlns:a16="http://schemas.microsoft.com/office/drawing/2014/main" id="{5188FF65-8303-6CFC-B78C-C2CBDFFFF2A3}"/>
              </a:ext>
            </a:extLst>
          </p:cNvPr>
          <p:cNvPicPr>
            <a:picLocks noChangeAspect="1"/>
          </p:cNvPicPr>
          <p:nvPr/>
        </p:nvPicPr>
        <p:blipFill>
          <a:blip r:embed="rId6"/>
          <a:stretch>
            <a:fillRect/>
          </a:stretch>
        </p:blipFill>
        <p:spPr>
          <a:xfrm>
            <a:off x="8229741" y="2387596"/>
            <a:ext cx="2341223" cy="1682948"/>
          </a:xfrm>
          <a:prstGeom prst="rect">
            <a:avLst/>
          </a:prstGeom>
        </p:spPr>
      </p:pic>
      <p:pic>
        <p:nvPicPr>
          <p:cNvPr id="122" name="Image 121">
            <a:extLst>
              <a:ext uri="{FF2B5EF4-FFF2-40B4-BE49-F238E27FC236}">
                <a16:creationId xmlns:a16="http://schemas.microsoft.com/office/drawing/2014/main" id="{8EBF6C1F-B6DE-CE18-D955-596FEC245728}"/>
              </a:ext>
            </a:extLst>
          </p:cNvPr>
          <p:cNvPicPr>
            <a:picLocks noChangeAspect="1"/>
          </p:cNvPicPr>
          <p:nvPr/>
        </p:nvPicPr>
        <p:blipFill>
          <a:blip r:embed="rId7"/>
          <a:stretch>
            <a:fillRect/>
          </a:stretch>
        </p:blipFill>
        <p:spPr>
          <a:xfrm>
            <a:off x="8266707" y="4062297"/>
            <a:ext cx="2376264" cy="1631743"/>
          </a:xfrm>
          <a:prstGeom prst="rect">
            <a:avLst/>
          </a:prstGeom>
        </p:spPr>
      </p:pic>
      <p:sp>
        <p:nvSpPr>
          <p:cNvPr id="125" name="ZoneTexte 124">
            <a:extLst>
              <a:ext uri="{FF2B5EF4-FFF2-40B4-BE49-F238E27FC236}">
                <a16:creationId xmlns:a16="http://schemas.microsoft.com/office/drawing/2014/main" id="{8CFA1DCA-5B23-7491-EC8A-847A049A763F}"/>
              </a:ext>
            </a:extLst>
          </p:cNvPr>
          <p:cNvSpPr txBox="1"/>
          <p:nvPr/>
        </p:nvSpPr>
        <p:spPr>
          <a:xfrm>
            <a:off x="5674419" y="1179022"/>
            <a:ext cx="2736304" cy="338554"/>
          </a:xfrm>
          <a:prstGeom prst="rect">
            <a:avLst/>
          </a:prstGeom>
          <a:noFill/>
        </p:spPr>
        <p:txBody>
          <a:bodyPr wrap="square" rtlCol="0">
            <a:spAutoFit/>
          </a:bodyPr>
          <a:lstStyle/>
          <a:p>
            <a:r>
              <a:rPr lang="en-GB" sz="1600" u="sng" dirty="0">
                <a:solidFill>
                  <a:srgbClr val="C00000"/>
                </a:solidFill>
                <a:latin typeface="+mn-lt"/>
              </a:rPr>
              <a:t>Carmelo </a:t>
            </a:r>
            <a:r>
              <a:rPr lang="en-GB" sz="1600" u="sng" dirty="0" err="1">
                <a:solidFill>
                  <a:srgbClr val="C00000"/>
                </a:solidFill>
                <a:latin typeface="+mn-lt"/>
              </a:rPr>
              <a:t>Barbagallo</a:t>
            </a:r>
            <a:r>
              <a:rPr lang="en-GB" sz="1600" u="sng" dirty="0">
                <a:solidFill>
                  <a:srgbClr val="C00000"/>
                </a:solidFill>
                <a:latin typeface="+mn-lt"/>
              </a:rPr>
              <a:t> PhD work</a:t>
            </a:r>
          </a:p>
        </p:txBody>
      </p:sp>
    </p:spTree>
    <p:extLst>
      <p:ext uri="{BB962C8B-B14F-4D97-AF65-F5344CB8AC3E}">
        <p14:creationId xmlns:p14="http://schemas.microsoft.com/office/powerpoint/2010/main" val="16350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 grpId="0"/>
      <p:bldP spid="38" grpId="0"/>
      <p:bldP spid="1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graphicFrame>
        <p:nvGraphicFramePr>
          <p:cNvPr id="3" name="Tableau 3">
            <a:extLst>
              <a:ext uri="{FF2B5EF4-FFF2-40B4-BE49-F238E27FC236}">
                <a16:creationId xmlns:a16="http://schemas.microsoft.com/office/drawing/2014/main" id="{99B88665-DA97-F47B-7E7A-AD3919767584}"/>
              </a:ext>
            </a:extLst>
          </p:cNvPr>
          <p:cNvGraphicFramePr>
            <a:graphicFrameLocks noGrp="1"/>
          </p:cNvGraphicFramePr>
          <p:nvPr>
            <p:extLst>
              <p:ext uri="{D42A27DB-BD31-4B8C-83A1-F6EECF244321}">
                <p14:modId xmlns:p14="http://schemas.microsoft.com/office/powerpoint/2010/main" val="328725062"/>
              </p:ext>
            </p:extLst>
          </p:nvPr>
        </p:nvGraphicFramePr>
        <p:xfrm>
          <a:off x="345827" y="1085528"/>
          <a:ext cx="10081120" cy="2631440"/>
        </p:xfrm>
        <a:graphic>
          <a:graphicData uri="http://schemas.openxmlformats.org/drawingml/2006/table">
            <a:tbl>
              <a:tblPr firstRow="1" bandRow="1">
                <a:tableStyleId>{85BE263C-DBD7-4A20-BB59-AAB30ACAA65A}</a:tableStyleId>
              </a:tblPr>
              <a:tblGrid>
                <a:gridCol w="2232248">
                  <a:extLst>
                    <a:ext uri="{9D8B030D-6E8A-4147-A177-3AD203B41FA5}">
                      <a16:colId xmlns:a16="http://schemas.microsoft.com/office/drawing/2014/main" val="3281643412"/>
                    </a:ext>
                  </a:extLst>
                </a:gridCol>
                <a:gridCol w="2088232">
                  <a:extLst>
                    <a:ext uri="{9D8B030D-6E8A-4147-A177-3AD203B41FA5}">
                      <a16:colId xmlns:a16="http://schemas.microsoft.com/office/drawing/2014/main" val="1088474138"/>
                    </a:ext>
                  </a:extLst>
                </a:gridCol>
                <a:gridCol w="2016224">
                  <a:extLst>
                    <a:ext uri="{9D8B030D-6E8A-4147-A177-3AD203B41FA5}">
                      <a16:colId xmlns:a16="http://schemas.microsoft.com/office/drawing/2014/main" val="3135848889"/>
                    </a:ext>
                  </a:extLst>
                </a:gridCol>
                <a:gridCol w="3744416">
                  <a:extLst>
                    <a:ext uri="{9D8B030D-6E8A-4147-A177-3AD203B41FA5}">
                      <a16:colId xmlns:a16="http://schemas.microsoft.com/office/drawing/2014/main" val="457124961"/>
                    </a:ext>
                  </a:extLst>
                </a:gridCol>
              </a:tblGrid>
              <a:tr h="370840">
                <a:tc>
                  <a:txBody>
                    <a:bodyPr/>
                    <a:lstStyle/>
                    <a:p>
                      <a:r>
                        <a:rPr lang="en-GB" sz="1600" dirty="0"/>
                        <a:t>PERLE Requirements</a:t>
                      </a:r>
                    </a:p>
                  </a:txBody>
                  <a:tcPr/>
                </a:tc>
                <a:tc>
                  <a:txBody>
                    <a:bodyPr/>
                    <a:lstStyle/>
                    <a:p>
                      <a:r>
                        <a:rPr lang="en-GB" sz="1600" dirty="0"/>
                        <a:t>Impacts</a:t>
                      </a:r>
                    </a:p>
                  </a:txBody>
                  <a:tcPr/>
                </a:tc>
                <a:tc>
                  <a:txBody>
                    <a:bodyPr/>
                    <a:lstStyle/>
                    <a:p>
                      <a:r>
                        <a:rPr lang="en-GB" sz="1600" dirty="0"/>
                        <a:t>Challenges </a:t>
                      </a:r>
                    </a:p>
                  </a:txBody>
                  <a:tcPr/>
                </a:tc>
                <a:tc>
                  <a:txBody>
                    <a:bodyPr/>
                    <a:lstStyle/>
                    <a:p>
                      <a:r>
                        <a:rPr lang="en-GB" sz="1600" dirty="0"/>
                        <a:t>Possible Solutions</a:t>
                      </a:r>
                    </a:p>
                  </a:txBody>
                  <a:tcPr/>
                </a:tc>
                <a:extLst>
                  <a:ext uri="{0D108BD9-81ED-4DB2-BD59-A6C34878D82A}">
                    <a16:rowId xmlns:a16="http://schemas.microsoft.com/office/drawing/2014/main" val="2619477746"/>
                  </a:ext>
                </a:extLst>
              </a:tr>
              <a:tr h="370840">
                <a:tc>
                  <a:txBody>
                    <a:bodyPr/>
                    <a:lstStyle/>
                    <a:p>
                      <a:r>
                        <a:rPr lang="en-GB" sz="1400" dirty="0"/>
                        <a:t>CW operation (RF)</a:t>
                      </a:r>
                    </a:p>
                  </a:txBody>
                  <a:tcPr/>
                </a:tc>
                <a:tc>
                  <a:txBody>
                    <a:bodyPr/>
                    <a:lstStyle/>
                    <a:p>
                      <a:r>
                        <a:rPr lang="en-GB" sz="1400" dirty="0"/>
                        <a:t>High dynamic losses</a:t>
                      </a:r>
                    </a:p>
                  </a:txBody>
                  <a:tcPr/>
                </a:tc>
                <a:tc>
                  <a:txBody>
                    <a:bodyPr/>
                    <a:lstStyle/>
                    <a:p>
                      <a:r>
                        <a:rPr lang="en-GB" sz="1400" dirty="0"/>
                        <a:t>The highest cavity Q</a:t>
                      </a:r>
                      <a:r>
                        <a:rPr lang="en-GB" sz="1400" baseline="-25000" dirty="0"/>
                        <a:t>0</a:t>
                      </a:r>
                      <a:r>
                        <a:rPr lang="en-GB" sz="1400" dirty="0"/>
                        <a:t> </a:t>
                      </a:r>
                    </a:p>
                  </a:txBody>
                  <a:tcPr/>
                </a:tc>
                <a:tc>
                  <a:txBody>
                    <a:bodyPr/>
                    <a:lstStyle/>
                    <a:p>
                      <a:r>
                        <a:rPr lang="en-GB" sz="1400" dirty="0"/>
                        <a:t>Cavity post-treatment (Doping, infusion…)</a:t>
                      </a:r>
                    </a:p>
                  </a:txBody>
                  <a:tcPr/>
                </a:tc>
                <a:extLst>
                  <a:ext uri="{0D108BD9-81ED-4DB2-BD59-A6C34878D82A}">
                    <a16:rowId xmlns:a16="http://schemas.microsoft.com/office/drawing/2014/main" val="1126070782"/>
                  </a:ext>
                </a:extLst>
              </a:tr>
              <a:tr h="370840">
                <a:tc>
                  <a:txBody>
                    <a:bodyPr/>
                    <a:lstStyle/>
                    <a:p>
                      <a:r>
                        <a:rPr lang="en-GB" sz="1400" dirty="0"/>
                        <a:t>High current operation </a:t>
                      </a:r>
                    </a:p>
                  </a:txBody>
                  <a:tcPr/>
                </a:tc>
                <a:tc>
                  <a:txBody>
                    <a:bodyPr/>
                    <a:lstStyle/>
                    <a:p>
                      <a:r>
                        <a:rPr lang="en-GB" sz="1400" dirty="0"/>
                        <a:t>High HOMs excitation</a:t>
                      </a:r>
                    </a:p>
                  </a:txBody>
                  <a:tcPr/>
                </a:tc>
                <a:tc>
                  <a:txBody>
                    <a:bodyPr/>
                    <a:lstStyle/>
                    <a:p>
                      <a:r>
                        <a:rPr lang="en-GB" sz="1400" dirty="0"/>
                        <a:t>Efficient HOMs extraction &amp; damping </a:t>
                      </a:r>
                    </a:p>
                  </a:txBody>
                  <a:tcPr/>
                </a:tc>
                <a:tc>
                  <a:txBody>
                    <a:bodyPr/>
                    <a:lstStyle/>
                    <a:p>
                      <a:r>
                        <a:rPr lang="en-GB" sz="1400" dirty="0"/>
                        <a:t>Act on cavity design: low frequency cavity choice (&lt; 1GHz), larger cavity aperture, fewer cells for the a given gradient, optimisation of end-cell design. </a:t>
                      </a:r>
                    </a:p>
                  </a:txBody>
                  <a:tcPr/>
                </a:tc>
                <a:extLst>
                  <a:ext uri="{0D108BD9-81ED-4DB2-BD59-A6C34878D82A}">
                    <a16:rowId xmlns:a16="http://schemas.microsoft.com/office/drawing/2014/main" val="3310976423"/>
                  </a:ext>
                </a:extLst>
              </a:tr>
              <a:tr h="370840">
                <a:tc>
                  <a:txBody>
                    <a:bodyPr/>
                    <a:lstStyle/>
                    <a:p>
                      <a:r>
                        <a:rPr lang="en-GB" sz="1400" dirty="0"/>
                        <a:t>Muti-bunches operation</a:t>
                      </a:r>
                    </a:p>
                  </a:txBody>
                  <a:tcPr/>
                </a:tc>
                <a:tc>
                  <a:txBody>
                    <a:bodyPr/>
                    <a:lstStyle/>
                    <a:p>
                      <a:r>
                        <a:rPr lang="en-GB" sz="1400" dirty="0"/>
                        <a:t>Increase beam instabilities</a:t>
                      </a:r>
                    </a:p>
                  </a:txBody>
                  <a:tcPr/>
                </a:tc>
                <a:tc>
                  <a:txBody>
                    <a:bodyPr/>
                    <a:lstStyle/>
                    <a:p>
                      <a:r>
                        <a:rPr lang="en-GB" sz="1400" dirty="0"/>
                        <a:t>The highest BBU threshold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Regular spacing of bunches: optimisation of the bunch filling pattern during Lattice design + BBU study after HOM optimisation (including collective effects).  </a:t>
                      </a:r>
                    </a:p>
                  </a:txBody>
                  <a:tcPr/>
                </a:tc>
                <a:extLst>
                  <a:ext uri="{0D108BD9-81ED-4DB2-BD59-A6C34878D82A}">
                    <a16:rowId xmlns:a16="http://schemas.microsoft.com/office/drawing/2014/main" val="1100769473"/>
                  </a:ext>
                </a:extLst>
              </a:tr>
            </a:tbl>
          </a:graphicData>
        </a:graphic>
      </p:graphicFrame>
      <p:pic>
        <p:nvPicPr>
          <p:cNvPr id="19" name="Image 18">
            <a:extLst>
              <a:ext uri="{FF2B5EF4-FFF2-40B4-BE49-F238E27FC236}">
                <a16:creationId xmlns:a16="http://schemas.microsoft.com/office/drawing/2014/main" id="{9E43E200-541D-84B1-B09E-64F023B22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4105" y="3904793"/>
            <a:ext cx="3007854" cy="1676081"/>
          </a:xfrm>
          <a:prstGeom prst="rect">
            <a:avLst/>
          </a:prstGeom>
        </p:spPr>
      </p:pic>
      <p:sp>
        <p:nvSpPr>
          <p:cNvPr id="20" name="ZoneTexte 19">
            <a:extLst>
              <a:ext uri="{FF2B5EF4-FFF2-40B4-BE49-F238E27FC236}">
                <a16:creationId xmlns:a16="http://schemas.microsoft.com/office/drawing/2014/main" id="{E95C1AB7-4431-8302-FE0D-4E463317D42A}"/>
              </a:ext>
            </a:extLst>
          </p:cNvPr>
          <p:cNvSpPr txBox="1"/>
          <p:nvPr/>
        </p:nvSpPr>
        <p:spPr>
          <a:xfrm>
            <a:off x="1425947" y="5117976"/>
            <a:ext cx="295232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chemeClr val="bg1"/>
                </a:solidFill>
                <a:effectLst/>
                <a:uFillTx/>
                <a:latin typeface="+mn-lt"/>
                <a:cs typeface="Arial" panose="020B0604020202020204" pitchFamily="34" charset="0"/>
                <a:sym typeface="News Gothic MT"/>
              </a:rPr>
              <a:t>First Nb </a:t>
            </a:r>
            <a:r>
              <a:rPr kumimoji="0" lang="en-GB" sz="1400" b="0" i="0" u="none" strike="noStrike" cap="none" spc="0" normalizeH="0" dirty="0">
                <a:ln>
                  <a:noFill/>
                </a:ln>
                <a:solidFill>
                  <a:schemeClr val="bg1"/>
                </a:solidFill>
                <a:effectLst/>
                <a:uFillTx/>
                <a:latin typeface="+mn-lt"/>
                <a:cs typeface="Arial" panose="020B0604020202020204" pitchFamily="34" charset="0"/>
                <a:sym typeface="News Gothic MT"/>
              </a:rPr>
              <a:t>802 MHz </a:t>
            </a:r>
            <a:r>
              <a:rPr lang="en-GB" sz="1400" dirty="0">
                <a:solidFill>
                  <a:schemeClr val="bg1"/>
                </a:solidFill>
                <a:latin typeface="+mn-lt"/>
                <a:cs typeface="Arial" panose="020B0604020202020204" pitchFamily="34" charset="0"/>
              </a:rPr>
              <a:t>5</a:t>
            </a:r>
            <a:r>
              <a:rPr kumimoji="0" lang="en-GB" sz="1400" b="0" i="0" u="none" strike="noStrike" cap="none" spc="0" normalizeH="0" baseline="0" dirty="0">
                <a:ln>
                  <a:noFill/>
                </a:ln>
                <a:solidFill>
                  <a:schemeClr val="bg1"/>
                </a:solidFill>
                <a:effectLst/>
                <a:uFillTx/>
                <a:latin typeface="+mn-lt"/>
                <a:cs typeface="Arial" panose="020B0604020202020204" pitchFamily="34" charset="0"/>
                <a:sym typeface="News Gothic MT"/>
              </a:rPr>
              <a:t>-Cell</a:t>
            </a:r>
            <a:r>
              <a:rPr kumimoji="0" lang="en-GB" sz="1400" b="0" i="0" u="none" strike="noStrike" cap="none" spc="0" normalizeH="0" dirty="0">
                <a:ln>
                  <a:noFill/>
                </a:ln>
                <a:solidFill>
                  <a:schemeClr val="bg1"/>
                </a:solidFill>
                <a:effectLst/>
                <a:uFillTx/>
                <a:latin typeface="+mn-lt"/>
                <a:cs typeface="Arial" panose="020B0604020202020204" pitchFamily="34" charset="0"/>
                <a:sym typeface="News Gothic MT"/>
              </a:rPr>
              <a:t> cavity fabricated at JLAB </a:t>
            </a:r>
            <a:r>
              <a:rPr kumimoji="0" lang="en-GB" sz="1400" b="0" i="0" u="none" strike="noStrike" cap="none" spc="0" normalizeH="0" baseline="0" dirty="0">
                <a:ln>
                  <a:noFill/>
                </a:ln>
                <a:solidFill>
                  <a:schemeClr val="bg1"/>
                </a:solidFill>
                <a:effectLst/>
                <a:uFillTx/>
                <a:latin typeface="+mn-lt"/>
                <a:cs typeface="Arial" panose="020B0604020202020204" pitchFamily="34" charset="0"/>
                <a:sym typeface="News Gothic MT"/>
              </a:rPr>
              <a:t> </a:t>
            </a:r>
          </a:p>
        </p:txBody>
      </p:sp>
      <p:grpSp>
        <p:nvGrpSpPr>
          <p:cNvPr id="14" name="Groupe 13">
            <a:extLst>
              <a:ext uri="{FF2B5EF4-FFF2-40B4-BE49-F238E27FC236}">
                <a16:creationId xmlns:a16="http://schemas.microsoft.com/office/drawing/2014/main" id="{F3BF8E5B-A45B-5771-20C2-5D6437A9DF5E}"/>
              </a:ext>
            </a:extLst>
          </p:cNvPr>
          <p:cNvGrpSpPr/>
          <p:nvPr/>
        </p:nvGrpSpPr>
        <p:grpSpPr>
          <a:xfrm>
            <a:off x="5170363" y="3749824"/>
            <a:ext cx="4392488" cy="1926493"/>
            <a:chOff x="5170363" y="3677816"/>
            <a:chExt cx="4392488" cy="1926493"/>
          </a:xfrm>
        </p:grpSpPr>
        <p:pic>
          <p:nvPicPr>
            <p:cNvPr id="6" name="Image 5">
              <a:extLst>
                <a:ext uri="{FF2B5EF4-FFF2-40B4-BE49-F238E27FC236}">
                  <a16:creationId xmlns:a16="http://schemas.microsoft.com/office/drawing/2014/main" id="{62B4AC3A-555A-228A-9FE2-1A2CA10740C4}"/>
                </a:ext>
              </a:extLst>
            </p:cNvPr>
            <p:cNvPicPr>
              <a:picLocks noChangeAspect="1"/>
            </p:cNvPicPr>
            <p:nvPr/>
          </p:nvPicPr>
          <p:blipFill>
            <a:blip r:embed="rId3"/>
            <a:stretch>
              <a:fillRect/>
            </a:stretch>
          </p:blipFill>
          <p:spPr>
            <a:xfrm>
              <a:off x="5170363" y="3677816"/>
              <a:ext cx="3528392" cy="1926493"/>
            </a:xfrm>
            <a:prstGeom prst="rect">
              <a:avLst/>
            </a:prstGeom>
          </p:spPr>
        </p:pic>
        <p:sp>
          <p:nvSpPr>
            <p:cNvPr id="46" name="Rectangle 45">
              <a:extLst>
                <a:ext uri="{FF2B5EF4-FFF2-40B4-BE49-F238E27FC236}">
                  <a16:creationId xmlns:a16="http://schemas.microsoft.com/office/drawing/2014/main" id="{69BD9679-E263-0DB2-18C3-EE3625752145}"/>
                </a:ext>
              </a:extLst>
            </p:cNvPr>
            <p:cNvSpPr/>
            <p:nvPr/>
          </p:nvSpPr>
          <p:spPr>
            <a:xfrm>
              <a:off x="7122920" y="4355434"/>
              <a:ext cx="288000" cy="1008000"/>
            </a:xfrm>
            <a:prstGeom prst="rect">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7" name="Rectangle 46">
              <a:extLst>
                <a:ext uri="{FF2B5EF4-FFF2-40B4-BE49-F238E27FC236}">
                  <a16:creationId xmlns:a16="http://schemas.microsoft.com/office/drawing/2014/main" id="{2AE4F29B-37A9-C4EE-D4D0-D40CAE14DE08}"/>
                </a:ext>
              </a:extLst>
            </p:cNvPr>
            <p:cNvSpPr/>
            <p:nvPr/>
          </p:nvSpPr>
          <p:spPr>
            <a:xfrm rot="16200000">
              <a:off x="6643640" y="4720133"/>
              <a:ext cx="1237163" cy="278602"/>
            </a:xfrm>
            <a:prstGeom prst="rect">
              <a:avLst/>
            </a:prstGeom>
          </p:spPr>
          <p:txBody>
            <a:bodyPr wrap="square">
              <a:spAutoFit/>
            </a:bodyPr>
            <a:lstStyle/>
            <a:p>
              <a:pPr algn="ctr">
                <a:lnSpc>
                  <a:spcPct val="150000"/>
                </a:lnSpc>
              </a:pPr>
              <a:r>
                <a:rPr lang="en-US" sz="900" dirty="0">
                  <a:solidFill>
                    <a:schemeClr val="accent6">
                      <a:lumMod val="50000"/>
                    </a:schemeClr>
                  </a:solidFill>
                  <a:latin typeface="+mn-lt"/>
                  <a:cs typeface="Arial" panose="020B0604020202020204" pitchFamily="34" charset="0"/>
                </a:rPr>
                <a:t>PERLE requirements</a:t>
              </a:r>
            </a:p>
          </p:txBody>
        </p:sp>
        <p:sp>
          <p:nvSpPr>
            <p:cNvPr id="48" name="ZoneTexte 47">
              <a:extLst>
                <a:ext uri="{FF2B5EF4-FFF2-40B4-BE49-F238E27FC236}">
                  <a16:creationId xmlns:a16="http://schemas.microsoft.com/office/drawing/2014/main" id="{66F875A3-DFEB-493D-4AFC-9F0656A4328F}"/>
                </a:ext>
              </a:extLst>
            </p:cNvPr>
            <p:cNvSpPr txBox="1"/>
            <p:nvPr/>
          </p:nvSpPr>
          <p:spPr>
            <a:xfrm>
              <a:off x="7690643" y="3821832"/>
              <a:ext cx="1872208" cy="299313"/>
            </a:xfrm>
            <a:prstGeom prst="rect">
              <a:avLst/>
            </a:prstGeom>
            <a:noFill/>
          </p:spPr>
          <p:txBody>
            <a:bodyPr wrap="square" rtlCol="0">
              <a:spAutoFit/>
            </a:bodyPr>
            <a:lstStyle/>
            <a:p>
              <a:pPr algn="ctr">
                <a:lnSpc>
                  <a:spcPct val="150000"/>
                </a:lnSpc>
              </a:pPr>
              <a:r>
                <a:rPr lang="en-GB" sz="1000" u="sng" dirty="0">
                  <a:solidFill>
                    <a:schemeClr val="accent1">
                      <a:lumMod val="75000"/>
                    </a:schemeClr>
                  </a:solidFill>
                  <a:latin typeface="+mn-lt"/>
                  <a:ea typeface="Arial" charset="0"/>
                  <a:cs typeface="Arial" panose="020B0604020202020204" pitchFamily="34" charset="0"/>
                </a:rPr>
                <a:t>Q</a:t>
              </a:r>
              <a:r>
                <a:rPr lang="en-GB" sz="1000" u="sng" baseline="-25000" dirty="0">
                  <a:solidFill>
                    <a:schemeClr val="accent1">
                      <a:lumMod val="75000"/>
                    </a:schemeClr>
                  </a:solidFill>
                  <a:latin typeface="+mn-lt"/>
                  <a:ea typeface="Arial" charset="0"/>
                  <a:cs typeface="Arial" panose="020B0604020202020204" pitchFamily="34" charset="0"/>
                </a:rPr>
                <a:t>0</a:t>
              </a:r>
              <a:r>
                <a:rPr lang="en-GB" sz="1000" u="sng" dirty="0">
                  <a:solidFill>
                    <a:schemeClr val="accent1">
                      <a:lumMod val="75000"/>
                    </a:schemeClr>
                  </a:solidFill>
                  <a:latin typeface="+mn-lt"/>
                  <a:ea typeface="Arial" charset="0"/>
                  <a:cs typeface="Arial" panose="020B0604020202020204" pitchFamily="34" charset="0"/>
                </a:rPr>
                <a:t> (2k)</a:t>
              </a:r>
              <a:r>
                <a:rPr lang="en-US" sz="1000" u="sng" dirty="0">
                  <a:solidFill>
                    <a:schemeClr val="accent1">
                      <a:lumMod val="75000"/>
                    </a:schemeClr>
                  </a:solidFill>
                  <a:latin typeface="+mn-lt"/>
                  <a:cs typeface="Arial" panose="020B0604020202020204" pitchFamily="34" charset="0"/>
                </a:rPr>
                <a:t> = 3 e10 @ ~27 MV/m</a:t>
              </a:r>
            </a:p>
          </p:txBody>
        </p:sp>
        <p:cxnSp>
          <p:nvCxnSpPr>
            <p:cNvPr id="49" name="Connecteur droit avec flèche 48">
              <a:extLst>
                <a:ext uri="{FF2B5EF4-FFF2-40B4-BE49-F238E27FC236}">
                  <a16:creationId xmlns:a16="http://schemas.microsoft.com/office/drawing/2014/main" id="{93955471-7C62-CC19-32AE-4F213F3F7931}"/>
                </a:ext>
              </a:extLst>
            </p:cNvPr>
            <p:cNvCxnSpPr>
              <a:cxnSpLocks/>
            </p:cNvCxnSpPr>
            <p:nvPr/>
          </p:nvCxnSpPr>
          <p:spPr>
            <a:xfrm flipH="1">
              <a:off x="7906667" y="4109864"/>
              <a:ext cx="72009" cy="13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F5A9029-A363-1DBB-0EA3-8F9A96768740}"/>
                </a:ext>
              </a:extLst>
            </p:cNvPr>
            <p:cNvSpPr txBox="1"/>
            <p:nvPr/>
          </p:nvSpPr>
          <p:spPr>
            <a:xfrm>
              <a:off x="7546627" y="4469904"/>
              <a:ext cx="1708027" cy="299313"/>
            </a:xfrm>
            <a:prstGeom prst="rect">
              <a:avLst/>
            </a:prstGeom>
            <a:noFill/>
          </p:spPr>
          <p:txBody>
            <a:bodyPr wrap="square" rtlCol="0">
              <a:spAutoFit/>
            </a:bodyPr>
            <a:lstStyle/>
            <a:p>
              <a:pPr algn="ctr">
                <a:lnSpc>
                  <a:spcPct val="150000"/>
                </a:lnSpc>
              </a:pPr>
              <a:r>
                <a:rPr lang="en-GB" sz="1000" u="sng" dirty="0">
                  <a:solidFill>
                    <a:srgbClr val="C00000"/>
                  </a:solidFill>
                  <a:latin typeface="+mn-lt"/>
                  <a:ea typeface="Arial" charset="0"/>
                  <a:cs typeface="Arial" charset="0"/>
                </a:rPr>
                <a:t>Quench @ </a:t>
              </a:r>
              <a:r>
                <a:rPr lang="en-GB" sz="1000" u="sng" dirty="0" err="1">
                  <a:solidFill>
                    <a:srgbClr val="C00000"/>
                  </a:solidFill>
                  <a:latin typeface="+mn-lt"/>
                  <a:ea typeface="Arial" charset="0"/>
                  <a:cs typeface="Arial" charset="0"/>
                </a:rPr>
                <a:t>E</a:t>
              </a:r>
              <a:r>
                <a:rPr lang="en-GB" sz="1000" u="sng" baseline="-25000" dirty="0" err="1">
                  <a:solidFill>
                    <a:srgbClr val="C00000"/>
                  </a:solidFill>
                  <a:latin typeface="+mn-lt"/>
                  <a:ea typeface="Arial" charset="0"/>
                  <a:cs typeface="Arial" charset="0"/>
                </a:rPr>
                <a:t>acc</a:t>
              </a:r>
              <a:r>
                <a:rPr lang="en-GB" sz="1000" u="sng" dirty="0">
                  <a:solidFill>
                    <a:srgbClr val="C00000"/>
                  </a:solidFill>
                  <a:latin typeface="+mn-lt"/>
                  <a:ea typeface="Arial" charset="0"/>
                  <a:cs typeface="Arial" charset="0"/>
                </a:rPr>
                <a:t> </a:t>
              </a:r>
              <a:r>
                <a:rPr lang="en-US" sz="1000" u="sng" dirty="0">
                  <a:solidFill>
                    <a:srgbClr val="C00000"/>
                  </a:solidFill>
                  <a:latin typeface="+mn-lt"/>
                </a:rPr>
                <a:t>~</a:t>
              </a:r>
              <a:r>
                <a:rPr lang="en-GB" sz="1000" u="sng" dirty="0">
                  <a:solidFill>
                    <a:srgbClr val="C00000"/>
                  </a:solidFill>
                  <a:latin typeface="+mn-lt"/>
                  <a:ea typeface="Arial" charset="0"/>
                  <a:cs typeface="Arial" charset="0"/>
                </a:rPr>
                <a:t> 30 MV/m</a:t>
              </a:r>
              <a:endParaRPr lang="en-US" sz="1000" u="sng" dirty="0">
                <a:solidFill>
                  <a:srgbClr val="C00000"/>
                </a:solidFill>
                <a:latin typeface="+mn-lt"/>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3C3B7857-AB56-05F6-917B-AB524D5FD684}"/>
                </a:ext>
              </a:extLst>
            </p:cNvPr>
            <p:cNvCxnSpPr>
              <a:cxnSpLocks/>
            </p:cNvCxnSpPr>
            <p:nvPr/>
          </p:nvCxnSpPr>
          <p:spPr>
            <a:xfrm flipV="1">
              <a:off x="8032200" y="4397896"/>
              <a:ext cx="126170" cy="1440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B6123951-92E4-DFA4-8EF9-E47D303ADBFC}"/>
              </a:ext>
            </a:extLst>
          </p:cNvPr>
          <p:cNvSpPr txBox="1"/>
          <p:nvPr/>
        </p:nvSpPr>
        <p:spPr>
          <a:xfrm>
            <a:off x="345827" y="653480"/>
            <a:ext cx="5040560" cy="400110"/>
          </a:xfrm>
          <a:prstGeom prst="rect">
            <a:avLst/>
          </a:prstGeom>
          <a:noFill/>
        </p:spPr>
        <p:txBody>
          <a:bodyPr wrap="square" rtlCol="0">
            <a:spAutoFit/>
          </a:bodyPr>
          <a:lstStyle/>
          <a:p>
            <a:r>
              <a:rPr lang="en-GB" b="1" u="sng" dirty="0">
                <a:solidFill>
                  <a:srgbClr val="F39200"/>
                </a:solidFill>
                <a:latin typeface="+mn-lt"/>
              </a:rPr>
              <a:t>SRF Cavity</a:t>
            </a:r>
            <a:r>
              <a:rPr lang="en-GB" b="1" dirty="0">
                <a:solidFill>
                  <a:srgbClr val="F39200"/>
                </a:solidFill>
                <a:latin typeface="+mn-lt"/>
              </a:rPr>
              <a:t>:</a:t>
            </a:r>
          </a:p>
        </p:txBody>
      </p:sp>
      <p:sp>
        <p:nvSpPr>
          <p:cNvPr id="55" name="ZoneTexte 54">
            <a:extLst>
              <a:ext uri="{FF2B5EF4-FFF2-40B4-BE49-F238E27FC236}">
                <a16:creationId xmlns:a16="http://schemas.microsoft.com/office/drawing/2014/main" id="{C2F719B9-E568-FFFA-076A-1D435B785CB5}"/>
              </a:ext>
            </a:extLst>
          </p:cNvPr>
          <p:cNvSpPr txBox="1"/>
          <p:nvPr/>
        </p:nvSpPr>
        <p:spPr>
          <a:xfrm>
            <a:off x="6456187" y="644188"/>
            <a:ext cx="4186784" cy="369332"/>
          </a:xfrm>
          <a:prstGeom prst="rect">
            <a:avLst/>
          </a:prstGeom>
          <a:noFill/>
        </p:spPr>
        <p:txBody>
          <a:bodyPr wrap="square" rtlCol="0">
            <a:spAutoFit/>
          </a:bodyPr>
          <a:lstStyle/>
          <a:p>
            <a:r>
              <a:rPr lang="en-GB" sz="1800" u="sng" dirty="0">
                <a:solidFill>
                  <a:srgbClr val="C00000"/>
                </a:solidFill>
                <a:latin typeface="+mn-lt"/>
                <a:cs typeface="Calibri" panose="020F0502020204030204" pitchFamily="34" charset="0"/>
              </a:rPr>
              <a:t>Courtesy to F. </a:t>
            </a:r>
            <a:r>
              <a:rPr lang="en-GB" sz="1800" u="sng" dirty="0" err="1">
                <a:solidFill>
                  <a:srgbClr val="C00000"/>
                </a:solidFill>
                <a:latin typeface="+mn-lt"/>
                <a:cs typeface="Calibri" panose="020F0502020204030204" pitchFamily="34" charset="0"/>
              </a:rPr>
              <a:t>Marhauser</a:t>
            </a:r>
            <a:r>
              <a:rPr lang="en-GB" sz="1800" u="sng" dirty="0">
                <a:solidFill>
                  <a:srgbClr val="C00000"/>
                </a:solidFill>
                <a:latin typeface="+mn-lt"/>
                <a:cs typeface="Calibri" panose="020F0502020204030204" pitchFamily="34" charset="0"/>
              </a:rPr>
              <a:t> and R. </a:t>
            </a:r>
            <a:r>
              <a:rPr lang="en-GB" sz="1800" u="sng" dirty="0" err="1">
                <a:solidFill>
                  <a:srgbClr val="C00000"/>
                </a:solidFill>
                <a:latin typeface="+mn-lt"/>
                <a:cs typeface="Calibri" panose="020F0502020204030204" pitchFamily="34" charset="0"/>
              </a:rPr>
              <a:t>Rimmer</a:t>
            </a:r>
            <a:endParaRPr lang="fr-FR" sz="1800" dirty="0">
              <a:latin typeface="+mn-lt"/>
            </a:endParaRPr>
          </a:p>
        </p:txBody>
      </p:sp>
    </p:spTree>
    <p:extLst>
      <p:ext uri="{BB962C8B-B14F-4D97-AF65-F5344CB8AC3E}">
        <p14:creationId xmlns:p14="http://schemas.microsoft.com/office/powerpoint/2010/main" val="1737924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57D3E8F-9A2B-7715-14B0-84D8F4336F8A}"/>
              </a:ext>
            </a:extLst>
          </p:cNvPr>
          <p:cNvPicPr>
            <a:picLocks noChangeAspect="1"/>
          </p:cNvPicPr>
          <p:nvPr/>
        </p:nvPicPr>
        <p:blipFill rotWithShape="1">
          <a:blip r:embed="rId2">
            <a:extLst>
              <a:ext uri="{28A0092B-C50C-407E-A947-70E740481C1C}">
                <a14:useLocalDpi xmlns:a14="http://schemas.microsoft.com/office/drawing/2010/main" val="0"/>
              </a:ext>
            </a:extLst>
          </a:blip>
          <a:srcRect t="10401" r="7961"/>
          <a:stretch/>
        </p:blipFill>
        <p:spPr>
          <a:xfrm>
            <a:off x="5746427" y="2741712"/>
            <a:ext cx="2454029" cy="1784279"/>
          </a:xfrm>
          <a:prstGeom prst="rect">
            <a:avLst/>
          </a:prstGeom>
        </p:spPr>
      </p:pic>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17" name="ZoneTexte 16">
            <a:extLst>
              <a:ext uri="{FF2B5EF4-FFF2-40B4-BE49-F238E27FC236}">
                <a16:creationId xmlns:a16="http://schemas.microsoft.com/office/drawing/2014/main" id="{B6123951-92E4-DFA4-8EF9-E47D303ADBFC}"/>
              </a:ext>
            </a:extLst>
          </p:cNvPr>
          <p:cNvSpPr txBox="1"/>
          <p:nvPr/>
        </p:nvSpPr>
        <p:spPr>
          <a:xfrm>
            <a:off x="345827" y="653480"/>
            <a:ext cx="5040560" cy="400110"/>
          </a:xfrm>
          <a:prstGeom prst="rect">
            <a:avLst/>
          </a:prstGeom>
          <a:noFill/>
        </p:spPr>
        <p:txBody>
          <a:bodyPr wrap="square" rtlCol="0">
            <a:spAutoFit/>
          </a:bodyPr>
          <a:lstStyle/>
          <a:p>
            <a:r>
              <a:rPr lang="en-GB" b="1" u="sng" dirty="0">
                <a:solidFill>
                  <a:srgbClr val="F39200"/>
                </a:solidFill>
                <a:latin typeface="+mn-lt"/>
              </a:rPr>
              <a:t>Injection line Optimisation</a:t>
            </a:r>
            <a:r>
              <a:rPr lang="en-GB" b="1" dirty="0">
                <a:solidFill>
                  <a:srgbClr val="F39200"/>
                </a:solidFill>
                <a:latin typeface="+mn-lt"/>
              </a:rPr>
              <a:t>:</a:t>
            </a:r>
          </a:p>
        </p:txBody>
      </p:sp>
      <p:pic>
        <p:nvPicPr>
          <p:cNvPr id="7" name="Picture 25">
            <a:extLst>
              <a:ext uri="{FF2B5EF4-FFF2-40B4-BE49-F238E27FC236}">
                <a16:creationId xmlns:a16="http://schemas.microsoft.com/office/drawing/2014/main" id="{E0055FCA-4A74-88E6-4171-90FCC56FE9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8395" y="4541912"/>
            <a:ext cx="2759327" cy="1213787"/>
          </a:xfrm>
          <a:prstGeom prst="rect">
            <a:avLst/>
          </a:prstGeom>
        </p:spPr>
      </p:pic>
      <p:sp>
        <p:nvSpPr>
          <p:cNvPr id="8" name="Content Placeholder 2">
            <a:extLst>
              <a:ext uri="{FF2B5EF4-FFF2-40B4-BE49-F238E27FC236}">
                <a16:creationId xmlns:a16="http://schemas.microsoft.com/office/drawing/2014/main" id="{92F57AE9-C803-2920-BFA4-DC8FFE315E09}"/>
              </a:ext>
            </a:extLst>
          </p:cNvPr>
          <p:cNvSpPr txBox="1">
            <a:spLocks/>
          </p:cNvSpPr>
          <p:nvPr/>
        </p:nvSpPr>
        <p:spPr>
          <a:xfrm>
            <a:off x="314243" y="986056"/>
            <a:ext cx="5792224" cy="2331720"/>
          </a:xfrm>
          <a:prstGeom prst="rect">
            <a:avLst/>
          </a:prstGeom>
        </p:spPr>
        <p:txBody>
          <a:bodyPr vert="horz" lIns="103486" tIns="51743" rIns="103486" bIns="51743"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600" dirty="0">
                <a:solidFill>
                  <a:schemeClr val="accent5">
                    <a:lumMod val="75000"/>
                  </a:schemeClr>
                </a:solidFill>
              </a:rPr>
              <a:t>Electron source to booster exist optimisation:</a:t>
            </a:r>
          </a:p>
          <a:p>
            <a:endParaRPr lang="en-GB" sz="1600" dirty="0">
              <a:solidFill>
                <a:schemeClr val="accent5">
                  <a:lumMod val="75000"/>
                </a:schemeClr>
              </a:solidFill>
            </a:endParaRPr>
          </a:p>
          <a:p>
            <a:endParaRPr lang="en-GB" sz="1600" dirty="0">
              <a:solidFill>
                <a:schemeClr val="accent5">
                  <a:lumMod val="75000"/>
                </a:schemeClr>
              </a:solidFill>
            </a:endParaRPr>
          </a:p>
          <a:p>
            <a:endParaRPr lang="en-GB" sz="1600" dirty="0">
              <a:solidFill>
                <a:schemeClr val="accent5">
                  <a:lumMod val="75000"/>
                </a:schemeClr>
              </a:solidFill>
            </a:endParaRPr>
          </a:p>
          <a:p>
            <a:endParaRPr lang="en-GB" sz="1600" dirty="0">
              <a:solidFill>
                <a:schemeClr val="accent5">
                  <a:lumMod val="75000"/>
                </a:schemeClr>
              </a:solidFill>
            </a:endParaRPr>
          </a:p>
          <a:p>
            <a:pPr marL="323383" indent="-323383">
              <a:buFont typeface="Courier New" panose="02070309020205020404" pitchFamily="49" charset="0"/>
              <a:buChar char="o"/>
            </a:pPr>
            <a:r>
              <a:rPr lang="en-GB" sz="2200" b="0" dirty="0">
                <a:solidFill>
                  <a:schemeClr val="tx1"/>
                </a:solidFill>
              </a:rPr>
              <a:t>The ALICE electron gun electrode geometry has been re-optimised for PERLE’s new requirements.</a:t>
            </a:r>
          </a:p>
          <a:p>
            <a:pPr marL="323383" indent="-323383">
              <a:buFont typeface="Courier New" panose="02070309020205020404" pitchFamily="49" charset="0"/>
              <a:buChar char="o"/>
            </a:pPr>
            <a:r>
              <a:rPr lang="en-GB" sz="2200" b="0" dirty="0">
                <a:solidFill>
                  <a:schemeClr val="tx1"/>
                </a:solidFill>
              </a:rPr>
              <a:t>An optimisation with a 4 cavity booster linac, from the cathode to the booster exit, was done and  meets the specification.</a:t>
            </a:r>
          </a:p>
        </p:txBody>
      </p:sp>
      <p:pic>
        <p:nvPicPr>
          <p:cNvPr id="10" name="Picture 26">
            <a:extLst>
              <a:ext uri="{FF2B5EF4-FFF2-40B4-BE49-F238E27FC236}">
                <a16:creationId xmlns:a16="http://schemas.microsoft.com/office/drawing/2014/main" id="{B1299FE3-B018-DF78-87D2-1CF08DAEE2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8265676" y="4552261"/>
            <a:ext cx="2521311" cy="1213787"/>
          </a:xfrm>
          <a:prstGeom prst="rect">
            <a:avLst/>
          </a:prstGeom>
        </p:spPr>
      </p:pic>
      <p:pic>
        <p:nvPicPr>
          <p:cNvPr id="12" name="Image 11">
            <a:extLst>
              <a:ext uri="{FF2B5EF4-FFF2-40B4-BE49-F238E27FC236}">
                <a16:creationId xmlns:a16="http://schemas.microsoft.com/office/drawing/2014/main" id="{34F4424A-AFA8-FDBF-8265-3314E8A8DA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4682" y="834162"/>
            <a:ext cx="2288129" cy="1712010"/>
          </a:xfrm>
          <a:prstGeom prst="rect">
            <a:avLst/>
          </a:prstGeom>
        </p:spPr>
      </p:pic>
      <p:pic>
        <p:nvPicPr>
          <p:cNvPr id="14" name="Picture 4">
            <a:extLst>
              <a:ext uri="{FF2B5EF4-FFF2-40B4-BE49-F238E27FC236}">
                <a16:creationId xmlns:a16="http://schemas.microsoft.com/office/drawing/2014/main" id="{12F4BC5E-6236-9777-1E63-DF9A3E468D00}"/>
              </a:ext>
            </a:extLst>
          </p:cNvPr>
          <p:cNvPicPr>
            <a:picLocks noChangeAspect="1"/>
          </p:cNvPicPr>
          <p:nvPr/>
        </p:nvPicPr>
        <p:blipFill rotWithShape="1">
          <a:blip r:embed="rId6">
            <a:extLst>
              <a:ext uri="{28A0092B-C50C-407E-A947-70E740481C1C}">
                <a14:useLocalDpi xmlns:a14="http://schemas.microsoft.com/office/drawing/2010/main" val="0"/>
              </a:ext>
            </a:extLst>
          </a:blip>
          <a:srcRect t="9504" r="8408"/>
          <a:stretch/>
        </p:blipFill>
        <p:spPr>
          <a:xfrm>
            <a:off x="8170657" y="2741712"/>
            <a:ext cx="2328298" cy="1718136"/>
          </a:xfrm>
          <a:prstGeom prst="rect">
            <a:avLst/>
          </a:prstGeom>
        </p:spPr>
      </p:pic>
      <p:sp>
        <p:nvSpPr>
          <p:cNvPr id="15" name="Title 1">
            <a:extLst>
              <a:ext uri="{FF2B5EF4-FFF2-40B4-BE49-F238E27FC236}">
                <a16:creationId xmlns:a16="http://schemas.microsoft.com/office/drawing/2014/main" id="{EDEB66FA-D1C2-8F87-F25A-5FB941E80BCE}"/>
              </a:ext>
            </a:extLst>
          </p:cNvPr>
          <p:cNvSpPr txBox="1">
            <a:spLocks/>
          </p:cNvSpPr>
          <p:nvPr/>
        </p:nvSpPr>
        <p:spPr>
          <a:xfrm>
            <a:off x="6826547" y="2453680"/>
            <a:ext cx="2808313" cy="399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solidFill>
                  <a:schemeClr val="accent5">
                    <a:lumMod val="75000"/>
                  </a:schemeClr>
                </a:solidFill>
              </a:rPr>
              <a:t>Transverse beam size and emittance</a:t>
            </a:r>
          </a:p>
        </p:txBody>
      </p:sp>
      <p:sp>
        <p:nvSpPr>
          <p:cNvPr id="19" name="Title 1">
            <a:extLst>
              <a:ext uri="{FF2B5EF4-FFF2-40B4-BE49-F238E27FC236}">
                <a16:creationId xmlns:a16="http://schemas.microsoft.com/office/drawing/2014/main" id="{09E1E85E-4131-7BB6-20FF-BE4F99C1E6FC}"/>
              </a:ext>
            </a:extLst>
          </p:cNvPr>
          <p:cNvSpPr txBox="1">
            <a:spLocks/>
          </p:cNvSpPr>
          <p:nvPr/>
        </p:nvSpPr>
        <p:spPr>
          <a:xfrm>
            <a:off x="7258595" y="686093"/>
            <a:ext cx="1712065" cy="399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solidFill>
                  <a:schemeClr val="accent5">
                    <a:lumMod val="75000"/>
                  </a:schemeClr>
                </a:solidFill>
                <a:latin typeface="+mn-lt"/>
              </a:rPr>
              <a:t>Energy spread</a:t>
            </a:r>
          </a:p>
        </p:txBody>
      </p:sp>
      <p:graphicFrame>
        <p:nvGraphicFramePr>
          <p:cNvPr id="20" name="Table 4">
            <a:extLst>
              <a:ext uri="{FF2B5EF4-FFF2-40B4-BE49-F238E27FC236}">
                <a16:creationId xmlns:a16="http://schemas.microsoft.com/office/drawing/2014/main" id="{9D4B5CD4-D27A-CD4F-CCCA-9457355CE533}"/>
              </a:ext>
            </a:extLst>
          </p:cNvPr>
          <p:cNvGraphicFramePr>
            <a:graphicFrameLocks noGrp="1"/>
          </p:cNvGraphicFramePr>
          <p:nvPr>
            <p:extLst>
              <p:ext uri="{D42A27DB-BD31-4B8C-83A1-F6EECF244321}">
                <p14:modId xmlns:p14="http://schemas.microsoft.com/office/powerpoint/2010/main" val="1483251546"/>
              </p:ext>
            </p:extLst>
          </p:nvPr>
        </p:nvGraphicFramePr>
        <p:xfrm>
          <a:off x="489845" y="3362320"/>
          <a:ext cx="4968550" cy="2331720"/>
        </p:xfrm>
        <a:graphic>
          <a:graphicData uri="http://schemas.openxmlformats.org/drawingml/2006/table">
            <a:tbl>
              <a:tblPr firstRow="1" bandRow="1"/>
              <a:tblGrid>
                <a:gridCol w="1769620">
                  <a:extLst>
                    <a:ext uri="{9D8B030D-6E8A-4147-A177-3AD203B41FA5}">
                      <a16:colId xmlns:a16="http://schemas.microsoft.com/office/drawing/2014/main" val="20000"/>
                    </a:ext>
                  </a:extLst>
                </a:gridCol>
                <a:gridCol w="1769621">
                  <a:extLst>
                    <a:ext uri="{9D8B030D-6E8A-4147-A177-3AD203B41FA5}">
                      <a16:colId xmlns:a16="http://schemas.microsoft.com/office/drawing/2014/main" val="20001"/>
                    </a:ext>
                  </a:extLst>
                </a:gridCol>
                <a:gridCol w="1429309">
                  <a:extLst>
                    <a:ext uri="{9D8B030D-6E8A-4147-A177-3AD203B41FA5}">
                      <a16:colId xmlns:a16="http://schemas.microsoft.com/office/drawing/2014/main" val="20002"/>
                    </a:ext>
                  </a:extLst>
                </a:gridCol>
              </a:tblGrid>
              <a:tr h="225658">
                <a:tc>
                  <a:txBody>
                    <a:bodyPr/>
                    <a:lstStyle/>
                    <a:p>
                      <a:pPr>
                        <a:defRPr/>
                      </a:pPr>
                      <a:endParaRPr lang="en-GB" sz="1100"/>
                    </a:p>
                  </a:txBody>
                  <a:tcPr/>
                </a:tc>
                <a:tc>
                  <a:txBody>
                    <a:bodyPr/>
                    <a:lstStyle/>
                    <a:p>
                      <a:pPr>
                        <a:defRPr/>
                      </a:pPr>
                      <a:r>
                        <a:rPr lang="en-GB" sz="1100" dirty="0"/>
                        <a:t>Achieved values</a:t>
                      </a:r>
                      <a:endParaRPr sz="1100" dirty="0"/>
                    </a:p>
                  </a:txBody>
                  <a:tcPr/>
                </a:tc>
                <a:tc>
                  <a:txBody>
                    <a:bodyPr/>
                    <a:lstStyle/>
                    <a:p>
                      <a:pPr>
                        <a:defRPr/>
                      </a:pPr>
                      <a:r>
                        <a:rPr lang="en-GB" sz="1100"/>
                        <a:t>Specification</a:t>
                      </a:r>
                      <a:endParaRPr sz="1100"/>
                    </a:p>
                  </a:txBody>
                  <a:tcPr/>
                </a:tc>
                <a:extLst>
                  <a:ext uri="{0D108BD9-81ED-4DB2-BD59-A6C34878D82A}">
                    <a16:rowId xmlns:a16="http://schemas.microsoft.com/office/drawing/2014/main" val="10000"/>
                  </a:ext>
                </a:extLst>
              </a:tr>
              <a:tr h="225658">
                <a:tc>
                  <a:txBody>
                    <a:bodyPr/>
                    <a:lstStyle/>
                    <a:p>
                      <a:pPr>
                        <a:defRPr/>
                      </a:pPr>
                      <a:r>
                        <a:rPr lang="en-GB" sz="1100"/>
                        <a:t>Horizontal emittance</a:t>
                      </a:r>
                      <a:endParaRPr sz="1100"/>
                    </a:p>
                  </a:txBody>
                  <a:tcPr/>
                </a:tc>
                <a:tc>
                  <a:txBody>
                    <a:bodyPr/>
                    <a:lstStyle/>
                    <a:p>
                      <a:pPr>
                        <a:defRPr/>
                      </a:pPr>
                      <a:r>
                        <a:rPr lang="en-GB" sz="1100" dirty="0"/>
                        <a:t>5.23 mm </a:t>
                      </a:r>
                      <a:r>
                        <a:rPr lang="en-GB" sz="1100" dirty="0" err="1"/>
                        <a:t>mrad</a:t>
                      </a:r>
                      <a:endParaRPr lang="en-GB" sz="1100" dirty="0"/>
                    </a:p>
                  </a:txBody>
                  <a:tcPr/>
                </a:tc>
                <a:tc>
                  <a:txBody>
                    <a:bodyPr/>
                    <a:lstStyle/>
                    <a:p>
                      <a:pPr>
                        <a:defRPr/>
                      </a:pPr>
                      <a:r>
                        <a:rPr lang="en-GB" sz="1100" dirty="0"/>
                        <a:t>&lt; 6 mm </a:t>
                      </a:r>
                      <a:r>
                        <a:rPr lang="en-GB" sz="1100" dirty="0" err="1"/>
                        <a:t>mrad</a:t>
                      </a:r>
                      <a:endParaRPr lang="en-GB" sz="1100" dirty="0"/>
                    </a:p>
                  </a:txBody>
                  <a:tcPr/>
                </a:tc>
                <a:extLst>
                  <a:ext uri="{0D108BD9-81ED-4DB2-BD59-A6C34878D82A}">
                    <a16:rowId xmlns:a16="http://schemas.microsoft.com/office/drawing/2014/main" val="10001"/>
                  </a:ext>
                </a:extLst>
              </a:tr>
              <a:tr h="225658">
                <a:tc>
                  <a:txBody>
                    <a:bodyPr/>
                    <a:lstStyle/>
                    <a:p>
                      <a:pPr>
                        <a:defRPr/>
                      </a:pPr>
                      <a:r>
                        <a:rPr lang="en-GB" sz="1100"/>
                        <a:t>Vertical emittance</a:t>
                      </a:r>
                      <a:endParaRPr sz="1100"/>
                    </a:p>
                  </a:txBody>
                  <a:tcPr/>
                </a:tc>
                <a:tc>
                  <a:txBody>
                    <a:bodyPr/>
                    <a:lstStyle/>
                    <a:p>
                      <a:pPr>
                        <a:defRPr/>
                      </a:pPr>
                      <a:r>
                        <a:rPr lang="en-GB" sz="1100"/>
                        <a:t>3.34 mm mrad</a:t>
                      </a:r>
                    </a:p>
                  </a:txBody>
                  <a:tcPr/>
                </a:tc>
                <a:tc>
                  <a:txBody>
                    <a:bodyPr/>
                    <a:lstStyle/>
                    <a:p>
                      <a:pPr>
                        <a:defRPr/>
                      </a:pPr>
                      <a:r>
                        <a:rPr lang="en-GB" sz="1100"/>
                        <a:t>&lt; 6 mm mrad</a:t>
                      </a:r>
                    </a:p>
                  </a:txBody>
                  <a:tcPr/>
                </a:tc>
                <a:extLst>
                  <a:ext uri="{0D108BD9-81ED-4DB2-BD59-A6C34878D82A}">
                    <a16:rowId xmlns:a16="http://schemas.microsoft.com/office/drawing/2014/main" val="10002"/>
                  </a:ext>
                </a:extLst>
              </a:tr>
              <a:tr h="225658">
                <a:tc>
                  <a:txBody>
                    <a:bodyPr/>
                    <a:lstStyle/>
                    <a:p>
                      <a:pPr>
                        <a:defRPr/>
                      </a:pPr>
                      <a:r>
                        <a:rPr lang="en-GB" sz="1100"/>
                        <a:t>Bunch length</a:t>
                      </a:r>
                      <a:endParaRPr sz="1100"/>
                    </a:p>
                  </a:txBody>
                  <a:tcPr/>
                </a:tc>
                <a:tc>
                  <a:txBody>
                    <a:bodyPr/>
                    <a:lstStyle/>
                    <a:p>
                      <a:pPr>
                        <a:defRPr/>
                      </a:pPr>
                      <a:r>
                        <a:rPr lang="en-GB" sz="1100"/>
                        <a:t>3.22</a:t>
                      </a:r>
                      <a:endParaRPr sz="1100"/>
                    </a:p>
                  </a:txBody>
                  <a:tcPr/>
                </a:tc>
                <a:tc>
                  <a:txBody>
                    <a:bodyPr/>
                    <a:lstStyle/>
                    <a:p>
                      <a:pPr>
                        <a:defRPr/>
                      </a:pPr>
                      <a:r>
                        <a:rPr lang="en-GB" sz="1100"/>
                        <a:t>3 mm</a:t>
                      </a:r>
                      <a:endParaRPr sz="1100"/>
                    </a:p>
                  </a:txBody>
                  <a:tcPr/>
                </a:tc>
                <a:extLst>
                  <a:ext uri="{0D108BD9-81ED-4DB2-BD59-A6C34878D82A}">
                    <a16:rowId xmlns:a16="http://schemas.microsoft.com/office/drawing/2014/main" val="10003"/>
                  </a:ext>
                </a:extLst>
              </a:tr>
              <a:tr h="225658">
                <a:tc>
                  <a:txBody>
                    <a:bodyPr/>
                    <a:lstStyle/>
                    <a:p>
                      <a:pPr>
                        <a:defRPr/>
                      </a:pPr>
                      <a:r>
                        <a:rPr lang="en-GB" sz="1100"/>
                        <a:t>Kinetic energy</a:t>
                      </a:r>
                      <a:endParaRPr sz="1100"/>
                    </a:p>
                  </a:txBody>
                  <a:tcPr/>
                </a:tc>
                <a:tc>
                  <a:txBody>
                    <a:bodyPr/>
                    <a:lstStyle/>
                    <a:p>
                      <a:pPr>
                        <a:defRPr/>
                      </a:pPr>
                      <a:r>
                        <a:rPr lang="en-GB" sz="1100"/>
                        <a:t>86.1 MeV</a:t>
                      </a:r>
                      <a:endParaRPr sz="1100"/>
                    </a:p>
                  </a:txBody>
                  <a:tcPr/>
                </a:tc>
                <a:tc>
                  <a:txBody>
                    <a:bodyPr/>
                    <a:lstStyle/>
                    <a:p>
                      <a:pPr>
                        <a:defRPr/>
                      </a:pPr>
                      <a:r>
                        <a:rPr lang="en-GB" sz="1100"/>
                        <a:t>88.6 MeV</a:t>
                      </a:r>
                      <a:endParaRPr sz="1100"/>
                    </a:p>
                  </a:txBody>
                  <a:tcPr/>
                </a:tc>
                <a:extLst>
                  <a:ext uri="{0D108BD9-81ED-4DB2-BD59-A6C34878D82A}">
                    <a16:rowId xmlns:a16="http://schemas.microsoft.com/office/drawing/2014/main" val="10004"/>
                  </a:ext>
                </a:extLst>
              </a:tr>
              <a:tr h="225658">
                <a:tc>
                  <a:txBody>
                    <a:bodyPr/>
                    <a:lstStyle/>
                    <a:p>
                      <a:pPr>
                        <a:defRPr/>
                      </a:pPr>
                      <a:r>
                        <a:rPr lang="en-GB" sz="1100"/>
                        <a:t>Horizontal beta function</a:t>
                      </a:r>
                      <a:endParaRPr sz="1100"/>
                    </a:p>
                  </a:txBody>
                  <a:tcPr/>
                </a:tc>
                <a:tc>
                  <a:txBody>
                    <a:bodyPr/>
                    <a:lstStyle/>
                    <a:p>
                      <a:pPr>
                        <a:defRPr/>
                      </a:pPr>
                      <a:r>
                        <a:rPr lang="en-GB" sz="1100"/>
                        <a:t>7.89 (mismatch 8.3 %)</a:t>
                      </a:r>
                    </a:p>
                  </a:txBody>
                  <a:tcPr/>
                </a:tc>
                <a:tc>
                  <a:txBody>
                    <a:bodyPr/>
                    <a:lstStyle/>
                    <a:p>
                      <a:pPr>
                        <a:defRPr/>
                      </a:pPr>
                      <a:r>
                        <a:rPr lang="en-GB" sz="1100"/>
                        <a:t>8.6 </a:t>
                      </a:r>
                      <a:endParaRPr sz="1100"/>
                    </a:p>
                  </a:txBody>
                  <a:tcPr/>
                </a:tc>
                <a:extLst>
                  <a:ext uri="{0D108BD9-81ED-4DB2-BD59-A6C34878D82A}">
                    <a16:rowId xmlns:a16="http://schemas.microsoft.com/office/drawing/2014/main" val="10005"/>
                  </a:ext>
                </a:extLst>
              </a:tr>
              <a:tr h="225658">
                <a:tc>
                  <a:txBody>
                    <a:bodyPr/>
                    <a:lstStyle/>
                    <a:p>
                      <a:pPr>
                        <a:defRPr/>
                      </a:pPr>
                      <a:r>
                        <a:rPr lang="en-GB" sz="1100"/>
                        <a:t>Horizontal alpha function</a:t>
                      </a:r>
                    </a:p>
                  </a:txBody>
                  <a:tcPr/>
                </a:tc>
                <a:tc>
                  <a:txBody>
                    <a:bodyPr/>
                    <a:lstStyle/>
                    <a:p>
                      <a:pPr>
                        <a:defRPr/>
                      </a:pPr>
                      <a:r>
                        <a:rPr lang="en-GB" sz="1100"/>
                        <a:t>-0.74 (mismatch 11.6 %)</a:t>
                      </a:r>
                    </a:p>
                  </a:txBody>
                  <a:tcPr/>
                </a:tc>
                <a:tc>
                  <a:txBody>
                    <a:bodyPr/>
                    <a:lstStyle/>
                    <a:p>
                      <a:pPr>
                        <a:defRPr/>
                      </a:pPr>
                      <a:r>
                        <a:rPr lang="en-GB" sz="1100"/>
                        <a:t>-0.66</a:t>
                      </a:r>
                      <a:endParaRPr sz="1100"/>
                    </a:p>
                  </a:txBody>
                  <a:tcPr/>
                </a:tc>
                <a:extLst>
                  <a:ext uri="{0D108BD9-81ED-4DB2-BD59-A6C34878D82A}">
                    <a16:rowId xmlns:a16="http://schemas.microsoft.com/office/drawing/2014/main" val="10006"/>
                  </a:ext>
                </a:extLst>
              </a:tr>
              <a:tr h="225658">
                <a:tc>
                  <a:txBody>
                    <a:bodyPr/>
                    <a:lstStyle/>
                    <a:p>
                      <a:pPr>
                        <a:defRPr/>
                      </a:pPr>
                      <a:r>
                        <a:rPr lang="en-GB" sz="1100"/>
                        <a:t>Vertical beta function</a:t>
                      </a:r>
                      <a:endParaRPr sz="1100"/>
                    </a:p>
                  </a:txBody>
                  <a:tcPr/>
                </a:tc>
                <a:tc>
                  <a:txBody>
                    <a:bodyPr/>
                    <a:lstStyle/>
                    <a:p>
                      <a:pPr>
                        <a:defRPr/>
                      </a:pPr>
                      <a:r>
                        <a:rPr lang="en-GB" sz="1100"/>
                        <a:t>8.76 (mismatch 1.8 %)</a:t>
                      </a:r>
                    </a:p>
                  </a:txBody>
                  <a:tcPr/>
                </a:tc>
                <a:tc>
                  <a:txBody>
                    <a:bodyPr/>
                    <a:lstStyle/>
                    <a:p>
                      <a:pPr>
                        <a:defRPr/>
                      </a:pPr>
                      <a:r>
                        <a:rPr lang="en-GB" sz="1100"/>
                        <a:t>8.6</a:t>
                      </a:r>
                      <a:endParaRPr sz="1100"/>
                    </a:p>
                  </a:txBody>
                  <a:tcPr/>
                </a:tc>
                <a:extLst>
                  <a:ext uri="{0D108BD9-81ED-4DB2-BD59-A6C34878D82A}">
                    <a16:rowId xmlns:a16="http://schemas.microsoft.com/office/drawing/2014/main" val="10007"/>
                  </a:ext>
                </a:extLst>
              </a:tr>
              <a:tr h="225658">
                <a:tc>
                  <a:txBody>
                    <a:bodyPr/>
                    <a:lstStyle/>
                    <a:p>
                      <a:pPr>
                        <a:defRPr/>
                      </a:pPr>
                      <a:r>
                        <a:rPr lang="en-GB" sz="1100" dirty="0"/>
                        <a:t>Vertical alpha function</a:t>
                      </a:r>
                      <a:endParaRPr sz="1100" dirty="0"/>
                    </a:p>
                  </a:txBody>
                  <a:tcPr/>
                </a:tc>
                <a:tc>
                  <a:txBody>
                    <a:bodyPr/>
                    <a:lstStyle/>
                    <a:p>
                      <a:pPr>
                        <a:defRPr/>
                      </a:pPr>
                      <a:r>
                        <a:rPr lang="en-GB" sz="1100"/>
                        <a:t>-0.67 (mismatch 1.5 %)</a:t>
                      </a:r>
                    </a:p>
                  </a:txBody>
                  <a:tcPr/>
                </a:tc>
                <a:tc>
                  <a:txBody>
                    <a:bodyPr/>
                    <a:lstStyle/>
                    <a:p>
                      <a:pPr>
                        <a:defRPr/>
                      </a:pPr>
                      <a:r>
                        <a:rPr lang="en-GB" sz="1100" dirty="0"/>
                        <a:t>-0.66</a:t>
                      </a:r>
                      <a:endParaRPr sz="1100" dirty="0"/>
                    </a:p>
                  </a:txBody>
                  <a:tcPr/>
                </a:tc>
                <a:extLst>
                  <a:ext uri="{0D108BD9-81ED-4DB2-BD59-A6C34878D82A}">
                    <a16:rowId xmlns:a16="http://schemas.microsoft.com/office/drawing/2014/main" val="10008"/>
                  </a:ext>
                </a:extLst>
              </a:tr>
            </a:tbl>
          </a:graphicData>
        </a:graphic>
      </p:graphicFrame>
      <p:grpSp>
        <p:nvGrpSpPr>
          <p:cNvPr id="22" name="Groupe 21">
            <a:extLst>
              <a:ext uri="{FF2B5EF4-FFF2-40B4-BE49-F238E27FC236}">
                <a16:creationId xmlns:a16="http://schemas.microsoft.com/office/drawing/2014/main" id="{29C33E99-3120-0257-8191-27EA49FCB41B}"/>
              </a:ext>
            </a:extLst>
          </p:cNvPr>
          <p:cNvGrpSpPr/>
          <p:nvPr/>
        </p:nvGrpSpPr>
        <p:grpSpPr bwMode="auto">
          <a:xfrm>
            <a:off x="274475" y="1341627"/>
            <a:ext cx="5687976" cy="1112052"/>
            <a:chOff x="276314" y="3423558"/>
            <a:chExt cx="8422986" cy="3081583"/>
          </a:xfrm>
        </p:grpSpPr>
        <p:grpSp>
          <p:nvGrpSpPr>
            <p:cNvPr id="24" name="Groupe 23">
              <a:extLst>
                <a:ext uri="{FF2B5EF4-FFF2-40B4-BE49-F238E27FC236}">
                  <a16:creationId xmlns:a16="http://schemas.microsoft.com/office/drawing/2014/main" id="{56EF2B77-D5E2-8C14-E6BE-1D13B1BDE089}"/>
                </a:ext>
              </a:extLst>
            </p:cNvPr>
            <p:cNvGrpSpPr/>
            <p:nvPr/>
          </p:nvGrpSpPr>
          <p:grpSpPr bwMode="auto">
            <a:xfrm>
              <a:off x="276314" y="3423558"/>
              <a:ext cx="8422986" cy="3081583"/>
              <a:chOff x="263956" y="3275274"/>
              <a:chExt cx="8672513" cy="3081583"/>
            </a:xfrm>
          </p:grpSpPr>
          <p:pic>
            <p:nvPicPr>
              <p:cNvPr id="27" name="Picture 15" descr="Picture1">
                <a:extLst>
                  <a:ext uri="{FF2B5EF4-FFF2-40B4-BE49-F238E27FC236}">
                    <a16:creationId xmlns:a16="http://schemas.microsoft.com/office/drawing/2014/main" id="{F3C469EB-264C-DF20-C0FA-CA8C92E5678D}"/>
                  </a:ext>
                </a:extLst>
              </p:cNvPr>
              <p:cNvPicPr>
                <a:picLocks noChangeAspect="1" noChangeArrowheads="1"/>
              </p:cNvPicPr>
              <p:nvPr/>
            </p:nvPicPr>
            <p:blipFill>
              <a:blip r:embed="rId7"/>
              <a:stretch/>
            </p:blipFill>
            <p:spPr bwMode="auto">
              <a:xfrm>
                <a:off x="365557" y="4137886"/>
                <a:ext cx="8570912" cy="1420812"/>
              </a:xfrm>
              <a:prstGeom prst="rect">
                <a:avLst/>
              </a:prstGeom>
              <a:noFill/>
            </p:spPr>
          </p:pic>
          <p:sp>
            <p:nvSpPr>
              <p:cNvPr id="28" name="Text Box 16">
                <a:extLst>
                  <a:ext uri="{FF2B5EF4-FFF2-40B4-BE49-F238E27FC236}">
                    <a16:creationId xmlns:a16="http://schemas.microsoft.com/office/drawing/2014/main" id="{353A8EDA-9C9D-FCEC-42CF-7D74B5EF50A9}"/>
                  </a:ext>
                </a:extLst>
              </p:cNvPr>
              <p:cNvSpPr txBox="1">
                <a:spLocks noChangeArrowheads="1"/>
              </p:cNvSpPr>
              <p:nvPr/>
            </p:nvSpPr>
            <p:spPr bwMode="auto">
              <a:xfrm>
                <a:off x="263956" y="3275274"/>
                <a:ext cx="1752727" cy="765891"/>
              </a:xfrm>
              <a:prstGeom prst="rect">
                <a:avLst/>
              </a:prstGeom>
              <a:noFill/>
              <a:ln>
                <a:noFill/>
              </a:ln>
              <a:effectLst/>
            </p:spPr>
            <p:txBody>
              <a:bodyPr wrap="none">
                <a:spAutoFit/>
              </a:bodyPr>
              <a:lstStyle/>
              <a:p>
                <a:pPr>
                  <a:defRPr/>
                </a:pPr>
                <a:r>
                  <a:rPr lang="en-GB" sz="1000" b="1" dirty="0">
                    <a:latin typeface="Calibri"/>
                    <a:cs typeface="Arial"/>
                  </a:rPr>
                  <a:t>Photocathode gun</a:t>
                </a:r>
                <a:endParaRPr lang="en-US" sz="1000" b="1" dirty="0">
                  <a:latin typeface="Calibri"/>
                  <a:cs typeface="Arial"/>
                </a:endParaRPr>
              </a:p>
            </p:txBody>
          </p:sp>
          <p:sp>
            <p:nvSpPr>
              <p:cNvPr id="29" name="Text Box 17">
                <a:extLst>
                  <a:ext uri="{FF2B5EF4-FFF2-40B4-BE49-F238E27FC236}">
                    <a16:creationId xmlns:a16="http://schemas.microsoft.com/office/drawing/2014/main" id="{BA27959B-CBEF-8E8B-27CD-EBFA0888E4C5}"/>
                  </a:ext>
                </a:extLst>
              </p:cNvPr>
              <p:cNvSpPr txBox="1">
                <a:spLocks noChangeArrowheads="1"/>
              </p:cNvSpPr>
              <p:nvPr/>
            </p:nvSpPr>
            <p:spPr bwMode="auto">
              <a:xfrm>
                <a:off x="1087644" y="5590966"/>
                <a:ext cx="2538677" cy="765891"/>
              </a:xfrm>
              <a:prstGeom prst="rect">
                <a:avLst/>
              </a:prstGeom>
              <a:noFill/>
              <a:ln>
                <a:noFill/>
              </a:ln>
              <a:effectLst/>
            </p:spPr>
            <p:txBody>
              <a:bodyPr wrap="square">
                <a:spAutoFit/>
              </a:bodyPr>
              <a:lstStyle/>
              <a:p>
                <a:pPr algn="ctr">
                  <a:defRPr/>
                </a:pPr>
                <a:r>
                  <a:rPr lang="en-GB" sz="1000" b="1" dirty="0">
                    <a:latin typeface="Calibri"/>
                    <a:cs typeface="Arial"/>
                  </a:rPr>
                  <a:t>Focusing solenoids</a:t>
                </a:r>
                <a:endParaRPr lang="en-US" sz="1000" b="1" dirty="0">
                  <a:latin typeface="Calibri"/>
                  <a:cs typeface="Arial"/>
                </a:endParaRPr>
              </a:p>
            </p:txBody>
          </p:sp>
          <p:sp>
            <p:nvSpPr>
              <p:cNvPr id="30" name="Text Box 18">
                <a:extLst>
                  <a:ext uri="{FF2B5EF4-FFF2-40B4-BE49-F238E27FC236}">
                    <a16:creationId xmlns:a16="http://schemas.microsoft.com/office/drawing/2014/main" id="{C40437A8-A946-340C-9B1C-3EA1604DAD5F}"/>
                  </a:ext>
                </a:extLst>
              </p:cNvPr>
              <p:cNvSpPr txBox="1">
                <a:spLocks noChangeArrowheads="1"/>
              </p:cNvSpPr>
              <p:nvPr/>
            </p:nvSpPr>
            <p:spPr bwMode="auto">
              <a:xfrm>
                <a:off x="1684170" y="3595572"/>
                <a:ext cx="1433360" cy="765890"/>
              </a:xfrm>
              <a:prstGeom prst="rect">
                <a:avLst/>
              </a:prstGeom>
              <a:noFill/>
              <a:ln>
                <a:noFill/>
              </a:ln>
              <a:effectLst/>
            </p:spPr>
            <p:txBody>
              <a:bodyPr wrap="square">
                <a:spAutoFit/>
              </a:bodyPr>
              <a:lstStyle/>
              <a:p>
                <a:pPr>
                  <a:defRPr/>
                </a:pPr>
                <a:r>
                  <a:rPr lang="en-GB" sz="1000" b="1" dirty="0">
                    <a:latin typeface="Calibri"/>
                    <a:cs typeface="Arial"/>
                  </a:rPr>
                  <a:t>Light box</a:t>
                </a:r>
                <a:endParaRPr lang="en-US" sz="1000" b="1" dirty="0">
                  <a:latin typeface="Calibri"/>
                  <a:cs typeface="Arial"/>
                </a:endParaRPr>
              </a:p>
            </p:txBody>
          </p:sp>
          <p:sp>
            <p:nvSpPr>
              <p:cNvPr id="31" name="Text Box 19">
                <a:extLst>
                  <a:ext uri="{FF2B5EF4-FFF2-40B4-BE49-F238E27FC236}">
                    <a16:creationId xmlns:a16="http://schemas.microsoft.com/office/drawing/2014/main" id="{E5C4D11A-1A54-ADEC-2A13-50E3F619826C}"/>
                  </a:ext>
                </a:extLst>
              </p:cNvPr>
              <p:cNvSpPr txBox="1">
                <a:spLocks noChangeArrowheads="1"/>
              </p:cNvSpPr>
              <p:nvPr/>
            </p:nvSpPr>
            <p:spPr bwMode="auto">
              <a:xfrm>
                <a:off x="2814061" y="3363763"/>
                <a:ext cx="941771" cy="765890"/>
              </a:xfrm>
              <a:prstGeom prst="rect">
                <a:avLst/>
              </a:prstGeom>
              <a:noFill/>
              <a:ln>
                <a:noFill/>
              </a:ln>
              <a:effectLst/>
            </p:spPr>
            <p:txBody>
              <a:bodyPr wrap="none">
                <a:spAutoFit/>
              </a:bodyPr>
              <a:lstStyle/>
              <a:p>
                <a:pPr>
                  <a:defRPr/>
                </a:pPr>
                <a:r>
                  <a:rPr lang="en-GB" sz="1000" b="1" dirty="0">
                    <a:latin typeface="Calibri"/>
                    <a:cs typeface="Arial"/>
                  </a:rPr>
                  <a:t>Buncher</a:t>
                </a:r>
                <a:endParaRPr lang="en-US" sz="1000" b="1" dirty="0">
                  <a:latin typeface="Calibri"/>
                  <a:cs typeface="Arial"/>
                </a:endParaRPr>
              </a:p>
            </p:txBody>
          </p:sp>
          <p:sp>
            <p:nvSpPr>
              <p:cNvPr id="32" name="Text Box 20">
                <a:extLst>
                  <a:ext uri="{FF2B5EF4-FFF2-40B4-BE49-F238E27FC236}">
                    <a16:creationId xmlns:a16="http://schemas.microsoft.com/office/drawing/2014/main" id="{EDB73659-890B-C978-F108-774A5A98F282}"/>
                  </a:ext>
                </a:extLst>
              </p:cNvPr>
              <p:cNvSpPr txBox="1">
                <a:spLocks noChangeArrowheads="1"/>
              </p:cNvSpPr>
              <p:nvPr/>
            </p:nvSpPr>
            <p:spPr bwMode="auto">
              <a:xfrm>
                <a:off x="5509245" y="3595572"/>
                <a:ext cx="1231398" cy="765890"/>
              </a:xfrm>
              <a:prstGeom prst="rect">
                <a:avLst/>
              </a:prstGeom>
              <a:noFill/>
              <a:ln>
                <a:noFill/>
              </a:ln>
              <a:effectLst/>
            </p:spPr>
            <p:txBody>
              <a:bodyPr wrap="none">
                <a:spAutoFit/>
              </a:bodyPr>
              <a:lstStyle/>
              <a:p>
                <a:pPr>
                  <a:defRPr/>
                </a:pPr>
                <a:r>
                  <a:rPr lang="en-GB" sz="1000" b="1" dirty="0">
                    <a:latin typeface="Calibri"/>
                    <a:cs typeface="Arial"/>
                  </a:rPr>
                  <a:t>SRF booster</a:t>
                </a:r>
                <a:endParaRPr lang="en-US" sz="1000" b="1" dirty="0">
                  <a:latin typeface="Calibri"/>
                  <a:cs typeface="Arial"/>
                </a:endParaRPr>
              </a:p>
            </p:txBody>
          </p:sp>
          <p:sp>
            <p:nvSpPr>
              <p:cNvPr id="33" name="Line 22">
                <a:extLst>
                  <a:ext uri="{FF2B5EF4-FFF2-40B4-BE49-F238E27FC236}">
                    <a16:creationId xmlns:a16="http://schemas.microsoft.com/office/drawing/2014/main" id="{2F568227-0762-1099-09CA-A2A21DE3F15E}"/>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p:spPr>
            <p:txBody>
              <a:bodyPr wrap="none" anchor="ctr"/>
              <a:lstStyle/>
              <a:p>
                <a:pPr>
                  <a:defRPr/>
                </a:pPr>
                <a:endParaRPr lang="en-GB"/>
              </a:p>
            </p:txBody>
          </p:sp>
          <p:sp>
            <p:nvSpPr>
              <p:cNvPr id="34" name="Line 23">
                <a:extLst>
                  <a:ext uri="{FF2B5EF4-FFF2-40B4-BE49-F238E27FC236}">
                    <a16:creationId xmlns:a16="http://schemas.microsoft.com/office/drawing/2014/main" id="{5F3A03E8-FDA7-0402-48AF-C81C139083B4}"/>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p:spPr>
            <p:txBody>
              <a:bodyPr wrap="none" anchor="ctr"/>
              <a:lstStyle/>
              <a:p>
                <a:pPr>
                  <a:defRPr/>
                </a:pPr>
                <a:endParaRPr lang="en-GB"/>
              </a:p>
            </p:txBody>
          </p:sp>
          <p:sp>
            <p:nvSpPr>
              <p:cNvPr id="35" name="Line 25">
                <a:extLst>
                  <a:ext uri="{FF2B5EF4-FFF2-40B4-BE49-F238E27FC236}">
                    <a16:creationId xmlns:a16="http://schemas.microsoft.com/office/drawing/2014/main" id="{09493199-F67E-219F-0420-52D40CFBCB66}"/>
                  </a:ext>
                </a:extLst>
              </p:cNvPr>
              <p:cNvSpPr>
                <a:spLocks noChangeShapeType="1"/>
              </p:cNvSpPr>
              <p:nvPr/>
            </p:nvSpPr>
            <p:spPr bwMode="auto">
              <a:xfrm flipH="1">
                <a:off x="789419" y="3791912"/>
                <a:ext cx="417512" cy="494596"/>
              </a:xfrm>
              <a:prstGeom prst="line">
                <a:avLst/>
              </a:prstGeom>
              <a:noFill/>
              <a:ln w="12700">
                <a:solidFill>
                  <a:schemeClr val="tx1"/>
                </a:solidFill>
                <a:round/>
                <a:headEnd/>
                <a:tailEnd type="triangle" w="med" len="med"/>
              </a:ln>
              <a:effectLst/>
            </p:spPr>
            <p:txBody>
              <a:bodyPr wrap="none" anchor="ctr"/>
              <a:lstStyle/>
              <a:p>
                <a:pPr>
                  <a:defRPr/>
                </a:pPr>
                <a:endParaRPr lang="en-GB"/>
              </a:p>
            </p:txBody>
          </p:sp>
          <p:sp>
            <p:nvSpPr>
              <p:cNvPr id="37" name="Line 27">
                <a:extLst>
                  <a:ext uri="{FF2B5EF4-FFF2-40B4-BE49-F238E27FC236}">
                    <a16:creationId xmlns:a16="http://schemas.microsoft.com/office/drawing/2014/main" id="{30D7D1B6-0605-4AC7-40E5-14C9633D5135}"/>
                  </a:ext>
                </a:extLst>
              </p:cNvPr>
              <p:cNvSpPr>
                <a:spLocks noChangeShapeType="1"/>
              </p:cNvSpPr>
              <p:nvPr/>
            </p:nvSpPr>
            <p:spPr bwMode="auto">
              <a:xfrm flipH="1">
                <a:off x="1965756" y="4127500"/>
                <a:ext cx="273445" cy="325696"/>
              </a:xfrm>
              <a:prstGeom prst="line">
                <a:avLst/>
              </a:prstGeom>
              <a:noFill/>
              <a:ln w="12700">
                <a:solidFill>
                  <a:schemeClr val="tx1"/>
                </a:solidFill>
                <a:round/>
                <a:headEnd/>
                <a:tailEnd type="triangle" w="med" len="med"/>
              </a:ln>
              <a:effectLst/>
            </p:spPr>
            <p:txBody>
              <a:bodyPr wrap="none" anchor="ctr"/>
              <a:lstStyle/>
              <a:p>
                <a:pPr>
                  <a:defRPr/>
                </a:pPr>
                <a:endParaRPr lang="en-GB"/>
              </a:p>
            </p:txBody>
          </p:sp>
          <p:sp>
            <p:nvSpPr>
              <p:cNvPr id="38" name="Line 28">
                <a:extLst>
                  <a:ext uri="{FF2B5EF4-FFF2-40B4-BE49-F238E27FC236}">
                    <a16:creationId xmlns:a16="http://schemas.microsoft.com/office/drawing/2014/main" id="{85A02629-5308-3B20-217B-770BFA4B59DB}"/>
                  </a:ext>
                </a:extLst>
              </p:cNvPr>
              <p:cNvSpPr>
                <a:spLocks noChangeShapeType="1"/>
              </p:cNvSpPr>
              <p:nvPr/>
            </p:nvSpPr>
            <p:spPr bwMode="auto">
              <a:xfrm flipH="1">
                <a:off x="2937305" y="3829926"/>
                <a:ext cx="249236" cy="623272"/>
              </a:xfrm>
              <a:prstGeom prst="line">
                <a:avLst/>
              </a:prstGeom>
              <a:noFill/>
              <a:ln w="12700">
                <a:solidFill>
                  <a:schemeClr val="tx1"/>
                </a:solidFill>
                <a:round/>
                <a:headEnd/>
                <a:tailEnd type="triangle" w="med" len="med"/>
              </a:ln>
              <a:effectLst/>
            </p:spPr>
            <p:txBody>
              <a:bodyPr wrap="none" anchor="ctr"/>
              <a:lstStyle/>
              <a:p>
                <a:pPr>
                  <a:defRPr/>
                </a:pPr>
                <a:endParaRPr lang="en-GB"/>
              </a:p>
            </p:txBody>
          </p:sp>
        </p:grpSp>
        <p:pic>
          <p:nvPicPr>
            <p:cNvPr id="25" name="Image 24">
              <a:extLst>
                <a:ext uri="{FF2B5EF4-FFF2-40B4-BE49-F238E27FC236}">
                  <a16:creationId xmlns:a16="http://schemas.microsoft.com/office/drawing/2014/main" id="{40B59769-DE30-8C42-9599-07D4DE7C7682}"/>
                </a:ext>
              </a:extLst>
            </p:cNvPr>
            <p:cNvPicPr>
              <a:picLocks noChangeAspect="1"/>
            </p:cNvPicPr>
            <p:nvPr/>
          </p:nvPicPr>
          <p:blipFill>
            <a:blip r:embed="rId8"/>
            <a:stretch/>
          </p:blipFill>
          <p:spPr bwMode="auto">
            <a:xfrm>
              <a:off x="4330700" y="4540250"/>
              <a:ext cx="3860800" cy="698500"/>
            </a:xfrm>
            <a:prstGeom prst="rect">
              <a:avLst/>
            </a:prstGeom>
          </p:spPr>
        </p:pic>
      </p:grpSp>
      <p:sp>
        <p:nvSpPr>
          <p:cNvPr id="40" name="ZoneTexte 39">
            <a:extLst>
              <a:ext uri="{FF2B5EF4-FFF2-40B4-BE49-F238E27FC236}">
                <a16:creationId xmlns:a16="http://schemas.microsoft.com/office/drawing/2014/main" id="{829BD9F1-F6E7-9638-DD78-3FA2260807BE}"/>
              </a:ext>
            </a:extLst>
          </p:cNvPr>
          <p:cNvSpPr txBox="1"/>
          <p:nvPr/>
        </p:nvSpPr>
        <p:spPr bwMode="auto">
          <a:xfrm>
            <a:off x="3514179" y="653480"/>
            <a:ext cx="3900427" cy="338554"/>
          </a:xfrm>
          <a:prstGeom prst="rect">
            <a:avLst/>
          </a:prstGeom>
          <a:noFill/>
        </p:spPr>
        <p:txBody>
          <a:bodyPr wrap="none" rtlCol="0">
            <a:spAutoFit/>
          </a:bodyPr>
          <a:lstStyle/>
          <a:p>
            <a:pPr>
              <a:defRPr/>
            </a:pPr>
            <a:r>
              <a:rPr lang="fr-FR" sz="1600" b="1" u="sng" dirty="0">
                <a:solidFill>
                  <a:srgbClr val="C00000"/>
                </a:solidFill>
              </a:rPr>
              <a:t>Ben </a:t>
            </a:r>
            <a:r>
              <a:rPr lang="fr-FR" sz="1600" b="1" u="sng" dirty="0" err="1">
                <a:solidFill>
                  <a:srgbClr val="C00000"/>
                </a:solidFill>
              </a:rPr>
              <a:t>Hounsell</a:t>
            </a:r>
            <a:r>
              <a:rPr lang="fr-FR" sz="1600" b="1" u="sng" dirty="0">
                <a:solidFill>
                  <a:srgbClr val="C00000"/>
                </a:solidFill>
              </a:rPr>
              <a:t> (IJCLab/Liverpool) PHD </a:t>
            </a:r>
            <a:endParaRPr sz="1600" b="1" u="sng" dirty="0">
              <a:solidFill>
                <a:srgbClr val="C00000"/>
              </a:solidFill>
            </a:endParaRPr>
          </a:p>
        </p:txBody>
      </p:sp>
    </p:spTree>
    <p:extLst>
      <p:ext uri="{BB962C8B-B14F-4D97-AF65-F5344CB8AC3E}">
        <p14:creationId xmlns:p14="http://schemas.microsoft.com/office/powerpoint/2010/main" val="4285283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18" name="ZoneTexte 17">
            <a:extLst>
              <a:ext uri="{FF2B5EF4-FFF2-40B4-BE49-F238E27FC236}">
                <a16:creationId xmlns:a16="http://schemas.microsoft.com/office/drawing/2014/main" id="{E5DA71F9-6CAA-0B77-18F5-717AA03B637D}"/>
              </a:ext>
            </a:extLst>
          </p:cNvPr>
          <p:cNvSpPr txBox="1"/>
          <p:nvPr/>
        </p:nvSpPr>
        <p:spPr>
          <a:xfrm>
            <a:off x="345827" y="725488"/>
            <a:ext cx="5040560" cy="400110"/>
          </a:xfrm>
          <a:prstGeom prst="rect">
            <a:avLst/>
          </a:prstGeom>
          <a:noFill/>
        </p:spPr>
        <p:txBody>
          <a:bodyPr wrap="square" rtlCol="0">
            <a:spAutoFit/>
          </a:bodyPr>
          <a:lstStyle/>
          <a:p>
            <a:r>
              <a:rPr lang="en-GB" b="1" u="sng" dirty="0">
                <a:solidFill>
                  <a:srgbClr val="F39200"/>
                </a:solidFill>
                <a:latin typeface="+mn-lt"/>
              </a:rPr>
              <a:t>Injection line Optimisation</a:t>
            </a:r>
            <a:r>
              <a:rPr lang="en-GB" b="1" dirty="0">
                <a:solidFill>
                  <a:srgbClr val="F39200"/>
                </a:solidFill>
                <a:latin typeface="+mn-lt"/>
              </a:rPr>
              <a:t>:</a:t>
            </a:r>
          </a:p>
        </p:txBody>
      </p:sp>
      <p:sp>
        <p:nvSpPr>
          <p:cNvPr id="21" name="ZoneTexte 20">
            <a:extLst>
              <a:ext uri="{FF2B5EF4-FFF2-40B4-BE49-F238E27FC236}">
                <a16:creationId xmlns:a16="http://schemas.microsoft.com/office/drawing/2014/main" id="{39C3BF0A-66ED-26AF-72E8-F6C8A2297874}"/>
              </a:ext>
            </a:extLst>
          </p:cNvPr>
          <p:cNvSpPr txBox="1"/>
          <p:nvPr/>
        </p:nvSpPr>
        <p:spPr bwMode="auto">
          <a:xfrm>
            <a:off x="316476" y="1229544"/>
            <a:ext cx="6438063" cy="369332"/>
          </a:xfrm>
          <a:prstGeom prst="rect">
            <a:avLst/>
          </a:prstGeom>
          <a:noFill/>
        </p:spPr>
        <p:txBody>
          <a:bodyPr wrap="square" rtlCol="0">
            <a:spAutoFit/>
          </a:bodyPr>
          <a:lstStyle/>
          <a:p>
            <a:pPr>
              <a:defRPr/>
            </a:pPr>
            <a:r>
              <a:rPr lang="en-GB" sz="1800" b="1" dirty="0">
                <a:solidFill>
                  <a:schemeClr val="accent5">
                    <a:lumMod val="75000"/>
                  </a:schemeClr>
                </a:solidFill>
                <a:latin typeface="+mn-lt"/>
              </a:rPr>
              <a:t>The PERLE Merger design:</a:t>
            </a:r>
            <a:endParaRPr lang="fr-FR" sz="1800" b="1" dirty="0">
              <a:solidFill>
                <a:schemeClr val="accent5">
                  <a:lumMod val="75000"/>
                </a:schemeClr>
              </a:solidFill>
              <a:latin typeface="+mn-lt"/>
            </a:endParaRPr>
          </a:p>
        </p:txBody>
      </p:sp>
      <p:sp>
        <p:nvSpPr>
          <p:cNvPr id="22" name="Content Placeholder 2">
            <a:extLst>
              <a:ext uri="{FF2B5EF4-FFF2-40B4-BE49-F238E27FC236}">
                <a16:creationId xmlns:a16="http://schemas.microsoft.com/office/drawing/2014/main" id="{AE1EC9B5-3039-E9D4-3240-150397C5A8FC}"/>
              </a:ext>
            </a:extLst>
          </p:cNvPr>
          <p:cNvSpPr txBox="1"/>
          <p:nvPr/>
        </p:nvSpPr>
        <p:spPr bwMode="auto">
          <a:xfrm>
            <a:off x="322716" y="1589584"/>
            <a:ext cx="4991663" cy="3847202"/>
          </a:xfrm>
          <a:prstGeom prst="rect">
            <a:avLst/>
          </a:prstGeom>
        </p:spPr>
        <p:txBody>
          <a:bodyPr vert="horz" lIns="91440" tIns="45720" rIns="91440" bIns="45720" rtlCol="0" anchor="b">
            <a:noAutofit/>
          </a:bodyPr>
          <a:lstStyle>
            <a:lvl1pPr marL="0" indent="0" algn="l" defTabSz="914400">
              <a:lnSpc>
                <a:spcPct val="90000"/>
              </a:lnSpc>
              <a:spcBef>
                <a:spcPts val="1000"/>
              </a:spcBef>
              <a:buFont typeface="Arial"/>
              <a:buNone/>
              <a:defRPr sz="2400" b="1">
                <a:solidFill>
                  <a:schemeClr val="tx1"/>
                </a:solidFill>
                <a:latin typeface="+mn-lt"/>
                <a:ea typeface="+mn-ea"/>
                <a:cs typeface="+mn-cs"/>
              </a:defRPr>
            </a:lvl1pPr>
            <a:lvl2pPr marL="457200" indent="0" algn="l" defTabSz="914400">
              <a:lnSpc>
                <a:spcPct val="90000"/>
              </a:lnSpc>
              <a:spcBef>
                <a:spcPts val="500"/>
              </a:spcBef>
              <a:buFont typeface="Arial"/>
              <a:buNone/>
              <a:defRPr sz="2000" b="1">
                <a:solidFill>
                  <a:schemeClr val="tx1"/>
                </a:solidFill>
                <a:latin typeface="+mn-lt"/>
                <a:ea typeface="+mn-ea"/>
                <a:cs typeface="+mn-cs"/>
              </a:defRPr>
            </a:lvl2pPr>
            <a:lvl3pPr marL="914400" indent="0" algn="l" defTabSz="914400">
              <a:lnSpc>
                <a:spcPct val="90000"/>
              </a:lnSpc>
              <a:spcBef>
                <a:spcPts val="500"/>
              </a:spcBef>
              <a:buFont typeface="Arial"/>
              <a:buNone/>
              <a:defRPr sz="1800" b="1">
                <a:solidFill>
                  <a:schemeClr val="tx1"/>
                </a:solidFill>
                <a:latin typeface="+mn-lt"/>
                <a:ea typeface="+mn-ea"/>
                <a:cs typeface="+mn-cs"/>
              </a:defRPr>
            </a:lvl3pPr>
            <a:lvl4pPr marL="1371600" indent="0" algn="l" defTabSz="914400">
              <a:lnSpc>
                <a:spcPct val="90000"/>
              </a:lnSpc>
              <a:spcBef>
                <a:spcPts val="500"/>
              </a:spcBef>
              <a:buFont typeface="Arial"/>
              <a:buNone/>
              <a:defRPr sz="1600" b="1">
                <a:solidFill>
                  <a:schemeClr val="tx1"/>
                </a:solidFill>
                <a:latin typeface="+mn-lt"/>
                <a:ea typeface="+mn-ea"/>
                <a:cs typeface="+mn-cs"/>
              </a:defRPr>
            </a:lvl4pPr>
            <a:lvl5pPr marL="1828800" indent="0" algn="l" defTabSz="914400">
              <a:lnSpc>
                <a:spcPct val="90000"/>
              </a:lnSpc>
              <a:spcBef>
                <a:spcPts val="500"/>
              </a:spcBef>
              <a:buFont typeface="Arial"/>
              <a:buNone/>
              <a:defRPr sz="1600" b="1">
                <a:solidFill>
                  <a:schemeClr val="tx1"/>
                </a:solidFill>
                <a:latin typeface="+mn-lt"/>
                <a:ea typeface="+mn-ea"/>
                <a:cs typeface="+mn-cs"/>
              </a:defRPr>
            </a:lvl5pPr>
            <a:lvl6pPr marL="2286000" indent="0" algn="l" defTabSz="914400">
              <a:lnSpc>
                <a:spcPct val="90000"/>
              </a:lnSpc>
              <a:spcBef>
                <a:spcPts val="500"/>
              </a:spcBef>
              <a:buFont typeface="Arial"/>
              <a:buNone/>
              <a:defRPr sz="1600" b="1">
                <a:solidFill>
                  <a:schemeClr val="tx1"/>
                </a:solidFill>
                <a:latin typeface="+mn-lt"/>
                <a:ea typeface="+mn-ea"/>
                <a:cs typeface="+mn-cs"/>
              </a:defRPr>
            </a:lvl6pPr>
            <a:lvl7pPr marL="2743200" indent="0" algn="l" defTabSz="914400">
              <a:lnSpc>
                <a:spcPct val="90000"/>
              </a:lnSpc>
              <a:spcBef>
                <a:spcPts val="500"/>
              </a:spcBef>
              <a:buFont typeface="Arial"/>
              <a:buNone/>
              <a:defRPr sz="1600" b="1">
                <a:solidFill>
                  <a:schemeClr val="tx1"/>
                </a:solidFill>
                <a:latin typeface="+mn-lt"/>
                <a:ea typeface="+mn-ea"/>
                <a:cs typeface="+mn-cs"/>
              </a:defRPr>
            </a:lvl7pPr>
            <a:lvl8pPr marL="3200400" indent="0" algn="l" defTabSz="914400">
              <a:lnSpc>
                <a:spcPct val="90000"/>
              </a:lnSpc>
              <a:spcBef>
                <a:spcPts val="500"/>
              </a:spcBef>
              <a:buFont typeface="Arial"/>
              <a:buNone/>
              <a:defRPr sz="1600" b="1">
                <a:solidFill>
                  <a:schemeClr val="tx1"/>
                </a:solidFill>
                <a:latin typeface="+mn-lt"/>
                <a:ea typeface="+mn-ea"/>
                <a:cs typeface="+mn-cs"/>
              </a:defRPr>
            </a:lvl8pPr>
            <a:lvl9pPr marL="3657600" indent="0" algn="l" defTabSz="914400">
              <a:lnSpc>
                <a:spcPct val="90000"/>
              </a:lnSpc>
              <a:spcBef>
                <a:spcPts val="500"/>
              </a:spcBef>
              <a:buFont typeface="Arial"/>
              <a:buNone/>
              <a:defRPr sz="1600" b="1">
                <a:solidFill>
                  <a:schemeClr val="tx1"/>
                </a:solidFill>
                <a:latin typeface="+mn-lt"/>
                <a:ea typeface="+mn-ea"/>
                <a:cs typeface="+mn-cs"/>
              </a:defRPr>
            </a:lvl9pPr>
          </a:lstStyle>
          <a:p>
            <a:pPr marL="285750" indent="-285750">
              <a:buFont typeface="Wingdings"/>
              <a:buChar char="§"/>
              <a:defRPr/>
            </a:pPr>
            <a:r>
              <a:rPr lang="en-GB" sz="1600" b="0" dirty="0"/>
              <a:t>The merger is the beamline which transports the beam into the main ERL loop. </a:t>
            </a:r>
            <a:endParaRPr sz="1600" dirty="0"/>
          </a:p>
          <a:p>
            <a:pPr marL="285750" indent="-285750">
              <a:buFont typeface="Wingdings"/>
              <a:buChar char="§"/>
              <a:defRPr/>
            </a:pPr>
            <a:r>
              <a:rPr lang="en-GB" sz="1600" b="0" dirty="0"/>
              <a:t>The merger presents significant opportunity for emittance growth:</a:t>
            </a:r>
            <a:endParaRPr sz="1600" dirty="0"/>
          </a:p>
          <a:p>
            <a:pPr marL="742950" lvl="1" indent="-285750">
              <a:buFont typeface="Courier New"/>
              <a:buChar char="o"/>
              <a:defRPr/>
            </a:pPr>
            <a:r>
              <a:rPr lang="en-GB" sz="1600" b="0" dirty="0"/>
              <a:t>Longitudinal space charge force induced shift in the dispersion</a:t>
            </a:r>
            <a:endParaRPr sz="1600" dirty="0"/>
          </a:p>
          <a:p>
            <a:pPr marL="742950" lvl="1" indent="-285750">
              <a:buFont typeface="Courier New"/>
              <a:buChar char="o"/>
              <a:defRPr/>
            </a:pPr>
            <a:r>
              <a:rPr lang="en-GB" sz="1600" b="0" dirty="0"/>
              <a:t>Potentially asymmetric emittance compensation.</a:t>
            </a:r>
            <a:endParaRPr sz="1600" dirty="0"/>
          </a:p>
          <a:p>
            <a:pPr marL="285750" indent="-285750">
              <a:buFont typeface="Wingdings"/>
              <a:buChar char="§"/>
              <a:defRPr/>
            </a:pPr>
            <a:r>
              <a:rPr lang="en-GB" sz="1600" b="0" dirty="0"/>
              <a:t>There are a wide range of possible designs and several were studied.</a:t>
            </a:r>
            <a:endParaRPr sz="1600" dirty="0"/>
          </a:p>
          <a:p>
            <a:pPr marL="285750" indent="-285750">
              <a:buFont typeface="Wingdings"/>
              <a:buChar char="§"/>
              <a:defRPr/>
            </a:pPr>
            <a:r>
              <a:rPr lang="en-GB" sz="1600" b="0" dirty="0"/>
              <a:t>Generally shorter and smaller bending angles is better</a:t>
            </a:r>
            <a:endParaRPr sz="1600" dirty="0"/>
          </a:p>
          <a:p>
            <a:pPr marL="285750" indent="-285750">
              <a:buFont typeface="Wingdings"/>
              <a:buChar char="§"/>
              <a:defRPr/>
            </a:pPr>
            <a:r>
              <a:rPr lang="en-GB" sz="1600" b="0" dirty="0"/>
              <a:t>4 dipole schemes were investigated as they have the potential to mitigate the effects of space charge on the dispersion and the consequent emittance growth.</a:t>
            </a:r>
            <a:endParaRPr sz="1600" dirty="0"/>
          </a:p>
        </p:txBody>
      </p:sp>
      <p:pic>
        <p:nvPicPr>
          <p:cNvPr id="23" name="Content Placeholder 4">
            <a:extLst>
              <a:ext uri="{FF2B5EF4-FFF2-40B4-BE49-F238E27FC236}">
                <a16:creationId xmlns:a16="http://schemas.microsoft.com/office/drawing/2014/main" id="{9C029263-6CE5-18AD-C1A2-8D3370E447DC}"/>
              </a:ext>
            </a:extLst>
          </p:cNvPr>
          <p:cNvPicPr>
            <a:picLocks noChangeAspect="1"/>
          </p:cNvPicPr>
          <p:nvPr/>
        </p:nvPicPr>
        <p:blipFill>
          <a:blip r:embed="rId2"/>
          <a:stretch/>
        </p:blipFill>
        <p:spPr bwMode="auto">
          <a:xfrm>
            <a:off x="5890443" y="1013520"/>
            <a:ext cx="3882075" cy="2188485"/>
          </a:xfrm>
          <a:prstGeom prst="rect">
            <a:avLst/>
          </a:prstGeom>
        </p:spPr>
      </p:pic>
      <p:pic>
        <p:nvPicPr>
          <p:cNvPr id="24" name="Image 23">
            <a:extLst>
              <a:ext uri="{FF2B5EF4-FFF2-40B4-BE49-F238E27FC236}">
                <a16:creationId xmlns:a16="http://schemas.microsoft.com/office/drawing/2014/main" id="{0F5EE040-C615-30C3-66AD-38EA98368599}"/>
              </a:ext>
            </a:extLst>
          </p:cNvPr>
          <p:cNvPicPr>
            <a:picLocks noChangeAspect="1"/>
          </p:cNvPicPr>
          <p:nvPr/>
        </p:nvPicPr>
        <p:blipFill>
          <a:blip r:embed="rId3"/>
          <a:stretch/>
        </p:blipFill>
        <p:spPr bwMode="auto">
          <a:xfrm>
            <a:off x="5314379" y="3821832"/>
            <a:ext cx="2718535" cy="1296144"/>
          </a:xfrm>
          <a:prstGeom prst="rect">
            <a:avLst/>
          </a:prstGeom>
        </p:spPr>
      </p:pic>
      <p:pic>
        <p:nvPicPr>
          <p:cNvPr id="25" name="Image 24">
            <a:extLst>
              <a:ext uri="{FF2B5EF4-FFF2-40B4-BE49-F238E27FC236}">
                <a16:creationId xmlns:a16="http://schemas.microsoft.com/office/drawing/2014/main" id="{8BE08F8F-CD82-035D-F7B9-1B0E759F2CE0}"/>
              </a:ext>
            </a:extLst>
          </p:cNvPr>
          <p:cNvPicPr>
            <a:picLocks noChangeAspect="1"/>
          </p:cNvPicPr>
          <p:nvPr/>
        </p:nvPicPr>
        <p:blipFill>
          <a:blip r:embed="rId4"/>
          <a:stretch/>
        </p:blipFill>
        <p:spPr bwMode="auto">
          <a:xfrm>
            <a:off x="8050683" y="3669106"/>
            <a:ext cx="2480791" cy="1808910"/>
          </a:xfrm>
          <a:prstGeom prst="rect">
            <a:avLst/>
          </a:prstGeom>
        </p:spPr>
      </p:pic>
      <p:sp>
        <p:nvSpPr>
          <p:cNvPr id="27" name="ZoneTexte 26">
            <a:extLst>
              <a:ext uri="{FF2B5EF4-FFF2-40B4-BE49-F238E27FC236}">
                <a16:creationId xmlns:a16="http://schemas.microsoft.com/office/drawing/2014/main" id="{7E17CF40-4F38-4DE1-7FA7-8221D540FD83}"/>
              </a:ext>
            </a:extLst>
          </p:cNvPr>
          <p:cNvSpPr txBox="1"/>
          <p:nvPr/>
        </p:nvSpPr>
        <p:spPr bwMode="auto">
          <a:xfrm>
            <a:off x="5890443" y="3317776"/>
            <a:ext cx="4461900" cy="369332"/>
          </a:xfrm>
          <a:prstGeom prst="rect">
            <a:avLst/>
          </a:prstGeom>
          <a:noFill/>
        </p:spPr>
        <p:txBody>
          <a:bodyPr wrap="square" rtlCol="0">
            <a:spAutoFit/>
          </a:bodyPr>
          <a:lstStyle/>
          <a:p>
            <a:pPr algn="ctr">
              <a:defRPr/>
            </a:pPr>
            <a:r>
              <a:rPr lang="en-GB" sz="1800" dirty="0">
                <a:solidFill>
                  <a:schemeClr val="accent5">
                    <a:lumMod val="75000"/>
                  </a:schemeClr>
                </a:solidFill>
                <a:latin typeface="+mn-lt"/>
              </a:rPr>
              <a:t>Merger schemes investigated:</a:t>
            </a:r>
            <a:endParaRPr lang="fr-FR" sz="1800" dirty="0">
              <a:solidFill>
                <a:schemeClr val="accent5">
                  <a:lumMod val="75000"/>
                </a:schemeClr>
              </a:solidFill>
              <a:latin typeface="+mn-lt"/>
            </a:endParaRPr>
          </a:p>
        </p:txBody>
      </p:sp>
      <p:sp>
        <p:nvSpPr>
          <p:cNvPr id="28" name="ZoneTexte 27">
            <a:extLst>
              <a:ext uri="{FF2B5EF4-FFF2-40B4-BE49-F238E27FC236}">
                <a16:creationId xmlns:a16="http://schemas.microsoft.com/office/drawing/2014/main" id="{383F1550-76DB-A3CD-FB9B-B9D97207A576}"/>
              </a:ext>
            </a:extLst>
          </p:cNvPr>
          <p:cNvSpPr txBox="1"/>
          <p:nvPr/>
        </p:nvSpPr>
        <p:spPr bwMode="auto">
          <a:xfrm>
            <a:off x="6754539" y="653480"/>
            <a:ext cx="3900427" cy="338554"/>
          </a:xfrm>
          <a:prstGeom prst="rect">
            <a:avLst/>
          </a:prstGeom>
          <a:noFill/>
        </p:spPr>
        <p:txBody>
          <a:bodyPr wrap="none" rtlCol="0">
            <a:spAutoFit/>
          </a:bodyPr>
          <a:lstStyle/>
          <a:p>
            <a:pPr>
              <a:defRPr/>
            </a:pPr>
            <a:r>
              <a:rPr lang="fr-FR" sz="1600" b="1" u="sng" dirty="0">
                <a:solidFill>
                  <a:srgbClr val="C00000"/>
                </a:solidFill>
              </a:rPr>
              <a:t>Ben </a:t>
            </a:r>
            <a:r>
              <a:rPr lang="fr-FR" sz="1600" b="1" u="sng" dirty="0" err="1">
                <a:solidFill>
                  <a:srgbClr val="C00000"/>
                </a:solidFill>
              </a:rPr>
              <a:t>Hounsell</a:t>
            </a:r>
            <a:r>
              <a:rPr lang="fr-FR" sz="1600" b="1" u="sng" dirty="0">
                <a:solidFill>
                  <a:srgbClr val="C00000"/>
                </a:solidFill>
              </a:rPr>
              <a:t> (IJCLab/Liverpool) PHD </a:t>
            </a:r>
            <a:endParaRPr sz="1600" b="1" u="sng" dirty="0">
              <a:solidFill>
                <a:srgbClr val="C00000"/>
              </a:solidFill>
            </a:endParaRPr>
          </a:p>
        </p:txBody>
      </p:sp>
    </p:spTree>
    <p:extLst>
      <p:ext uri="{BB962C8B-B14F-4D97-AF65-F5344CB8AC3E}">
        <p14:creationId xmlns:p14="http://schemas.microsoft.com/office/powerpoint/2010/main" val="3334269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14" name="ZoneTexte 13">
            <a:extLst>
              <a:ext uri="{FF2B5EF4-FFF2-40B4-BE49-F238E27FC236}">
                <a16:creationId xmlns:a16="http://schemas.microsoft.com/office/drawing/2014/main" id="{3BEF6AB3-7D5A-1374-3657-1FB3A38CB00E}"/>
              </a:ext>
            </a:extLst>
          </p:cNvPr>
          <p:cNvSpPr txBox="1"/>
          <p:nvPr/>
        </p:nvSpPr>
        <p:spPr>
          <a:xfrm>
            <a:off x="345827" y="607870"/>
            <a:ext cx="10081120" cy="5109091"/>
          </a:xfrm>
          <a:prstGeom prst="rect">
            <a:avLst/>
          </a:prstGeom>
          <a:noFill/>
        </p:spPr>
        <p:txBody>
          <a:bodyPr wrap="square" rtlCol="0">
            <a:spAutoFit/>
          </a:bodyPr>
          <a:lstStyle/>
          <a:p>
            <a:pPr algn="just"/>
            <a:r>
              <a:rPr lang="en-US" sz="1800" b="1" dirty="0">
                <a:solidFill>
                  <a:srgbClr val="F39200"/>
                </a:solidFill>
                <a:latin typeface="+mn-lt"/>
              </a:rPr>
              <a:t>Diagnostics and beam instrumentation </a:t>
            </a:r>
            <a:r>
              <a:rPr lang="en-GB" sz="1800" b="1" dirty="0">
                <a:solidFill>
                  <a:srgbClr val="F39200"/>
                </a:solidFill>
                <a:latin typeface="+mn-lt"/>
              </a:rPr>
              <a:t>:</a:t>
            </a:r>
          </a:p>
          <a:p>
            <a:pPr algn="just"/>
            <a:r>
              <a:rPr lang="en-GB" sz="1800" dirty="0">
                <a:latin typeface="+mn-lt"/>
              </a:rPr>
              <a:t> </a:t>
            </a:r>
          </a:p>
          <a:p>
            <a:pPr marL="285750" indent="-285750" algn="just">
              <a:buFont typeface="Courier New" panose="02070309020205020404" pitchFamily="49" charset="0"/>
              <a:buChar char="o"/>
            </a:pPr>
            <a:r>
              <a:rPr lang="en-GB" sz="1800" dirty="0">
                <a:latin typeface="+mn-lt"/>
              </a:rPr>
              <a:t>Beam in ERLs: combination of the very high average beam power (similar to synchrotrons) and non-equilibrium (non-Gaussian) nature of beams with small transverse and longitudinal emittances (similar to high-brightness </a:t>
            </a:r>
            <a:r>
              <a:rPr lang="en-GB" sz="1800" dirty="0" err="1">
                <a:latin typeface="+mn-lt"/>
              </a:rPr>
              <a:t>linacs</a:t>
            </a:r>
            <a:r>
              <a:rPr lang="en-GB" sz="1800" dirty="0">
                <a:latin typeface="+mn-lt"/>
              </a:rPr>
              <a:t>) </a:t>
            </a:r>
            <a:r>
              <a:rPr lang="en-GB" sz="1800" dirty="0">
                <a:solidFill>
                  <a:srgbClr val="C00000"/>
                </a:solidFill>
                <a:latin typeface="+mn-lt"/>
                <a:sym typeface="Wingdings" pitchFamily="2" charset="2"/>
              </a:rPr>
              <a:t> Need of routine beam profile measurements with a high dynamic range.</a:t>
            </a:r>
            <a:endParaRPr lang="en-GB" sz="1800" dirty="0">
              <a:solidFill>
                <a:srgbClr val="C00000"/>
              </a:solidFill>
              <a:latin typeface="+mn-lt"/>
            </a:endParaRPr>
          </a:p>
          <a:p>
            <a:pPr algn="just"/>
            <a:endParaRPr lang="en-GB" sz="1800" dirty="0">
              <a:latin typeface="+mn-lt"/>
            </a:endParaRPr>
          </a:p>
          <a:p>
            <a:pPr marL="285750" indent="-285750" algn="just">
              <a:buFont typeface="Courier New" panose="02070309020205020404" pitchFamily="49" charset="0"/>
              <a:buChar char="o"/>
            </a:pPr>
            <a:r>
              <a:rPr lang="en-GB" sz="1800" dirty="0">
                <a:latin typeface="+mn-lt"/>
              </a:rPr>
              <a:t>ERLs must operate with multiple beams of different energies transported in the same beam-lines (6 different beams at 3 different energies in case of PERLE) </a:t>
            </a:r>
            <a:r>
              <a:rPr lang="en-GB" sz="1800" dirty="0">
                <a:solidFill>
                  <a:srgbClr val="C00000"/>
                </a:solidFill>
                <a:latin typeface="+mn-lt"/>
                <a:sym typeface="Wingdings" pitchFamily="2" charset="2"/>
              </a:rPr>
              <a:t> Require specific monitoring systems capable to deal with multiple beams needs (BPMs, BAMs…).</a:t>
            </a:r>
            <a:endParaRPr lang="en-GB" sz="1800" dirty="0">
              <a:solidFill>
                <a:srgbClr val="C00000"/>
              </a:solidFill>
              <a:latin typeface="+mn-lt"/>
            </a:endParaRPr>
          </a:p>
          <a:p>
            <a:pPr algn="just"/>
            <a:endParaRPr lang="en-GB" sz="1800" dirty="0">
              <a:latin typeface="+mn-lt"/>
            </a:endParaRPr>
          </a:p>
          <a:p>
            <a:pPr marL="285750" indent="-285750" algn="just">
              <a:buFont typeface="Courier New" panose="02070309020205020404" pitchFamily="49" charset="0"/>
              <a:buChar char="o"/>
            </a:pPr>
            <a:r>
              <a:rPr lang="en-GB" sz="1800" dirty="0">
                <a:latin typeface="+mn-lt"/>
              </a:rPr>
              <a:t>Different beam modes have to be well defined for the following operation phases: the machine setup, average-current (power) ramp-up, and high-power operation. For ERLs, the difference in the average beam current between the tune-up mode and the high-power mode is typically of some orders of magnitude </a:t>
            </a:r>
            <a:r>
              <a:rPr lang="en-GB" sz="1800" dirty="0">
                <a:solidFill>
                  <a:srgbClr val="C00000"/>
                </a:solidFill>
                <a:latin typeface="+mn-lt"/>
                <a:sym typeface="Wingdings" pitchFamily="2" charset="2"/>
              </a:rPr>
              <a:t></a:t>
            </a:r>
            <a:r>
              <a:rPr lang="en-GB" sz="1800" dirty="0">
                <a:latin typeface="+mn-lt"/>
                <a:sym typeface="Wingdings" pitchFamily="2" charset="2"/>
              </a:rPr>
              <a:t> </a:t>
            </a:r>
            <a:r>
              <a:rPr lang="en-GB" sz="1800" dirty="0">
                <a:solidFill>
                  <a:srgbClr val="C00000"/>
                </a:solidFill>
                <a:latin typeface="+mn-lt"/>
                <a:sym typeface="Wingdings" pitchFamily="2" charset="2"/>
              </a:rPr>
              <a:t>Necessity of high dynamic range measurements.</a:t>
            </a:r>
            <a:endParaRPr lang="en-GB" sz="1800" dirty="0">
              <a:solidFill>
                <a:srgbClr val="C00000"/>
              </a:solidFill>
              <a:latin typeface="+mn-lt"/>
            </a:endParaRPr>
          </a:p>
          <a:p>
            <a:pPr algn="just"/>
            <a:endParaRPr lang="en-GB" sz="1800" dirty="0">
              <a:latin typeface="+mn-lt"/>
            </a:endParaRPr>
          </a:p>
          <a:p>
            <a:pPr marL="285750" indent="-285750" algn="just">
              <a:buFont typeface="Courier New" panose="02070309020205020404" pitchFamily="49" charset="0"/>
              <a:buChar char="o"/>
            </a:pPr>
            <a:r>
              <a:rPr lang="en-GB" sz="1800" dirty="0">
                <a:latin typeface="+mn-lt"/>
              </a:rPr>
              <a:t>For ERLs, local beam losses with an average power of about 1 W are an issue that cannot be ignored. </a:t>
            </a:r>
          </a:p>
          <a:p>
            <a:pPr algn="just"/>
            <a:r>
              <a:rPr lang="en-GB" sz="1800" dirty="0">
                <a:solidFill>
                  <a:srgbClr val="C00000"/>
                </a:solidFill>
                <a:latin typeface="+mn-lt"/>
                <a:sym typeface="Wingdings" pitchFamily="2" charset="2"/>
              </a:rPr>
              <a:t> </a:t>
            </a:r>
            <a:r>
              <a:rPr lang="en-GB" sz="1800" dirty="0">
                <a:solidFill>
                  <a:srgbClr val="C00000"/>
                </a:solidFill>
                <a:latin typeface="+mn-lt"/>
              </a:rPr>
              <a:t>Comparing this level of beam loss with the average beam power (10 MW for PERLE) shows again the necessity of high dynamic range beam measurements (Typically of 10</a:t>
            </a:r>
            <a:r>
              <a:rPr lang="en-GB" sz="1800" baseline="30000" dirty="0">
                <a:solidFill>
                  <a:srgbClr val="C00000"/>
                </a:solidFill>
                <a:latin typeface="+mn-lt"/>
              </a:rPr>
              <a:t>6</a:t>
            </a:r>
            <a:r>
              <a:rPr lang="en-GB" sz="1800" dirty="0">
                <a:solidFill>
                  <a:srgbClr val="C00000"/>
                </a:solidFill>
                <a:latin typeface="+mn-lt"/>
              </a:rPr>
              <a:t>).</a:t>
            </a:r>
          </a:p>
        </p:txBody>
      </p:sp>
    </p:spTree>
    <p:extLst>
      <p:ext uri="{BB962C8B-B14F-4D97-AF65-F5344CB8AC3E}">
        <p14:creationId xmlns:p14="http://schemas.microsoft.com/office/powerpoint/2010/main" val="2495799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28</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Challenges imposed by PERLE design and parameters </a:t>
            </a:r>
            <a:endParaRPr lang="en-GB" dirty="0">
              <a:solidFill>
                <a:schemeClr val="accent5">
                  <a:lumMod val="75000"/>
                </a:schemeClr>
              </a:solidFill>
              <a:latin typeface="+mn-lt"/>
            </a:endParaRPr>
          </a:p>
        </p:txBody>
      </p:sp>
      <p:sp>
        <p:nvSpPr>
          <p:cNvPr id="14" name="ZoneTexte 13">
            <a:extLst>
              <a:ext uri="{FF2B5EF4-FFF2-40B4-BE49-F238E27FC236}">
                <a16:creationId xmlns:a16="http://schemas.microsoft.com/office/drawing/2014/main" id="{3BEF6AB3-7D5A-1374-3657-1FB3A38CB00E}"/>
              </a:ext>
            </a:extLst>
          </p:cNvPr>
          <p:cNvSpPr txBox="1"/>
          <p:nvPr/>
        </p:nvSpPr>
        <p:spPr>
          <a:xfrm>
            <a:off x="345827" y="716196"/>
            <a:ext cx="10081120" cy="369332"/>
          </a:xfrm>
          <a:prstGeom prst="rect">
            <a:avLst/>
          </a:prstGeom>
          <a:noFill/>
        </p:spPr>
        <p:txBody>
          <a:bodyPr wrap="square" rtlCol="0">
            <a:spAutoFit/>
          </a:bodyPr>
          <a:lstStyle/>
          <a:p>
            <a:pPr algn="just"/>
            <a:r>
              <a:rPr lang="en-US" sz="1800" b="1" dirty="0">
                <a:solidFill>
                  <a:srgbClr val="F39200"/>
                </a:solidFill>
                <a:latin typeface="+mn-lt"/>
              </a:rPr>
              <a:t>Diagnostics and beam instrumentation </a:t>
            </a:r>
            <a:r>
              <a:rPr lang="en-GB" sz="1800" b="1" dirty="0">
                <a:solidFill>
                  <a:srgbClr val="F39200"/>
                </a:solidFill>
                <a:latin typeface="+mn-lt"/>
              </a:rPr>
              <a:t>:</a:t>
            </a:r>
          </a:p>
        </p:txBody>
      </p:sp>
      <p:sp>
        <p:nvSpPr>
          <p:cNvPr id="7" name="Rectangle 6">
            <a:extLst>
              <a:ext uri="{FF2B5EF4-FFF2-40B4-BE49-F238E27FC236}">
                <a16:creationId xmlns:a16="http://schemas.microsoft.com/office/drawing/2014/main" id="{5A0A5645-DFE1-B259-AA1C-9AD57BB0E37E}"/>
              </a:ext>
            </a:extLst>
          </p:cNvPr>
          <p:cNvSpPr/>
          <p:nvPr/>
        </p:nvSpPr>
        <p:spPr>
          <a:xfrm>
            <a:off x="4380018" y="1589584"/>
            <a:ext cx="6190945" cy="3970318"/>
          </a:xfrm>
          <a:prstGeom prst="rect">
            <a:avLst/>
          </a:prstGeom>
        </p:spPr>
        <p:txBody>
          <a:bodyPr wrap="square">
            <a:spAutoFit/>
          </a:bodyPr>
          <a:lstStyle/>
          <a:p>
            <a:pPr marL="342900" indent="-342900">
              <a:buSzPct val="130000"/>
              <a:buFont typeface="Arial" panose="020B0604020202020204" pitchFamily="34" charset="0"/>
              <a:buChar char="•"/>
            </a:pPr>
            <a:r>
              <a:rPr lang="en-US" sz="1400" dirty="0">
                <a:solidFill>
                  <a:srgbClr val="C00000"/>
                </a:solidFill>
                <a:latin typeface="+mn-lt"/>
              </a:rPr>
              <a:t>Transverse beam profile		</a:t>
            </a:r>
          </a:p>
          <a:p>
            <a:pPr marL="342900" indent="-342900">
              <a:buSzPct val="130000"/>
              <a:buFont typeface="Arial" panose="020B0604020202020204" pitchFamily="34" charset="0"/>
              <a:buChar char="•"/>
            </a:pPr>
            <a:r>
              <a:rPr lang="en-US" sz="1400" dirty="0">
                <a:solidFill>
                  <a:srgbClr val="C00000"/>
                </a:solidFill>
                <a:latin typeface="+mn-lt"/>
              </a:rPr>
              <a:t>Twiss parameters		</a:t>
            </a:r>
          </a:p>
          <a:p>
            <a:pPr marL="342900" indent="-342900">
              <a:buSzPct val="130000"/>
              <a:buFont typeface="Arial" panose="020B0604020202020204" pitchFamily="34" charset="0"/>
              <a:buChar char="•"/>
            </a:pPr>
            <a:r>
              <a:rPr lang="en-US" sz="1400" dirty="0">
                <a:solidFill>
                  <a:srgbClr val="C00000"/>
                </a:solidFill>
                <a:latin typeface="+mn-lt"/>
              </a:rPr>
              <a:t>Transverse Emittance		</a:t>
            </a:r>
          </a:p>
          <a:p>
            <a:pPr marL="342900" indent="-342900">
              <a:buSzPct val="130000"/>
              <a:buFont typeface="Arial" panose="020B0604020202020204" pitchFamily="34" charset="0"/>
              <a:buChar char="•"/>
            </a:pPr>
            <a:r>
              <a:rPr lang="en-US" sz="1400" dirty="0">
                <a:solidFill>
                  <a:srgbClr val="C00000"/>
                </a:solidFill>
                <a:latin typeface="+mn-lt"/>
              </a:rPr>
              <a:t>Projected energy spread		</a:t>
            </a:r>
          </a:p>
          <a:p>
            <a:pPr marL="342900" indent="-342900">
              <a:buSzPct val="130000"/>
              <a:buFont typeface="Arial" panose="020B0604020202020204" pitchFamily="34" charset="0"/>
              <a:buChar char="•"/>
            </a:pPr>
            <a:r>
              <a:rPr lang="en-US" sz="1400" dirty="0">
                <a:solidFill>
                  <a:srgbClr val="C00000"/>
                </a:solidFill>
                <a:latin typeface="+mn-lt"/>
              </a:rPr>
              <a:t>Beam Halo			</a:t>
            </a:r>
          </a:p>
          <a:p>
            <a:pPr marL="342900" indent="-342900">
              <a:buSzPct val="130000"/>
              <a:buFont typeface="Arial" panose="020B0604020202020204" pitchFamily="34" charset="0"/>
              <a:buChar char="•"/>
            </a:pPr>
            <a:r>
              <a:rPr lang="en-US" sz="1400" dirty="0">
                <a:solidFill>
                  <a:srgbClr val="C00000"/>
                </a:solidFill>
                <a:latin typeface="+mn-lt"/>
              </a:rPr>
              <a:t>Longitudinal phase space		</a:t>
            </a:r>
          </a:p>
          <a:p>
            <a:pPr marL="342900" indent="-342900">
              <a:buSzPct val="130000"/>
              <a:buFont typeface="Arial" panose="020B0604020202020204" pitchFamily="34" charset="0"/>
              <a:buChar char="•"/>
            </a:pPr>
            <a:r>
              <a:rPr lang="en-US" sz="1400" i="1" dirty="0">
                <a:solidFill>
                  <a:srgbClr val="C00000"/>
                </a:solidFill>
                <a:latin typeface="+mn-lt"/>
              </a:rPr>
              <a:t>M</a:t>
            </a:r>
            <a:r>
              <a:rPr lang="en-US" sz="1400" i="1" baseline="-25000" dirty="0">
                <a:solidFill>
                  <a:srgbClr val="C00000"/>
                </a:solidFill>
                <a:latin typeface="+mn-lt"/>
              </a:rPr>
              <a:t>55</a:t>
            </a:r>
            <a:r>
              <a:rPr lang="en-US" sz="1400" i="1" dirty="0">
                <a:solidFill>
                  <a:srgbClr val="C00000"/>
                </a:solidFill>
                <a:latin typeface="+mn-lt"/>
              </a:rPr>
              <a:t> (based on BAM) non-intercepting but very invasive	</a:t>
            </a:r>
            <a:endParaRPr lang="en-US" sz="1400" dirty="0">
              <a:solidFill>
                <a:srgbClr val="C00000"/>
              </a:solidFill>
              <a:latin typeface="+mn-lt"/>
            </a:endParaRPr>
          </a:p>
          <a:p>
            <a:endParaRPr lang="en-US" sz="1400" u="sng" dirty="0">
              <a:solidFill>
                <a:srgbClr val="008000"/>
              </a:solidFill>
              <a:latin typeface="+mn-lt"/>
            </a:endParaRPr>
          </a:p>
          <a:p>
            <a:pPr marL="285750" indent="-285750">
              <a:buSzPct val="80000"/>
              <a:buFont typeface="Courier New" panose="02070309020205020404" pitchFamily="49" charset="0"/>
              <a:buChar char="o"/>
            </a:pPr>
            <a:r>
              <a:rPr lang="en-US" sz="1400" b="1" dirty="0">
                <a:solidFill>
                  <a:schemeClr val="accent1">
                    <a:lumMod val="75000"/>
                  </a:schemeClr>
                </a:solidFill>
                <a:latin typeface="+mn-lt"/>
              </a:rPr>
              <a:t>Beam current / Bunch charge </a:t>
            </a:r>
            <a:r>
              <a:rPr lang="en-US" sz="1400" dirty="0">
                <a:solidFill>
                  <a:schemeClr val="accent1">
                    <a:lumMod val="75000"/>
                  </a:schemeClr>
                </a:solidFill>
                <a:latin typeface="+mn-lt"/>
              </a:rPr>
              <a:t>(feedback)</a:t>
            </a:r>
            <a:r>
              <a:rPr lang="en-US" sz="1400" b="1" dirty="0">
                <a:solidFill>
                  <a:schemeClr val="accent1">
                    <a:lumMod val="75000"/>
                  </a:schemeClr>
                </a:solidFill>
                <a:latin typeface="+mn-lt"/>
              </a:rPr>
              <a:t>		</a:t>
            </a:r>
            <a:endParaRPr lang="en-US" sz="1400" dirty="0">
              <a:solidFill>
                <a:schemeClr val="accent1">
                  <a:lumMod val="75000"/>
                </a:schemeClr>
              </a:solidFill>
              <a:latin typeface="+mn-lt"/>
            </a:endParaRPr>
          </a:p>
          <a:p>
            <a:pPr marL="285750" indent="-285750">
              <a:buSzPct val="80000"/>
              <a:buFont typeface="Courier New" panose="02070309020205020404" pitchFamily="49" charset="0"/>
              <a:buChar char="o"/>
            </a:pPr>
            <a:r>
              <a:rPr lang="en-US" sz="1400" b="1" dirty="0">
                <a:solidFill>
                  <a:schemeClr val="accent1">
                    <a:lumMod val="75000"/>
                  </a:schemeClr>
                </a:solidFill>
                <a:latin typeface="+mn-lt"/>
              </a:rPr>
              <a:t>Bunch length measurements On-line </a:t>
            </a:r>
            <a:r>
              <a:rPr lang="en-US" sz="1400" dirty="0">
                <a:solidFill>
                  <a:schemeClr val="accent1">
                    <a:lumMod val="75000"/>
                  </a:schemeClr>
                </a:solidFill>
                <a:latin typeface="+mn-lt"/>
              </a:rPr>
              <a:t>(feedback)		</a:t>
            </a:r>
          </a:p>
          <a:p>
            <a:pPr marL="285750" indent="-285750">
              <a:buSzPct val="80000"/>
              <a:buFont typeface="Courier New" panose="02070309020205020404" pitchFamily="49" charset="0"/>
              <a:buChar char="o"/>
            </a:pPr>
            <a:r>
              <a:rPr lang="en-US" sz="1400" b="1" dirty="0">
                <a:solidFill>
                  <a:schemeClr val="accent1">
                    <a:lumMod val="75000"/>
                  </a:schemeClr>
                </a:solidFill>
                <a:latin typeface="+mn-lt"/>
              </a:rPr>
              <a:t>BMP system </a:t>
            </a:r>
            <a:r>
              <a:rPr lang="en-US" sz="1400" dirty="0">
                <a:solidFill>
                  <a:schemeClr val="accent1">
                    <a:lumMod val="75000"/>
                  </a:schemeClr>
                </a:solidFill>
                <a:latin typeface="+mn-lt"/>
              </a:rPr>
              <a:t>(orbit, energy measurements / feedback)	</a:t>
            </a:r>
          </a:p>
          <a:p>
            <a:pPr marL="285750" indent="-285750">
              <a:buSzPct val="80000"/>
              <a:buFont typeface="Courier New" panose="02070309020205020404" pitchFamily="49" charset="0"/>
              <a:buChar char="o"/>
            </a:pPr>
            <a:r>
              <a:rPr lang="en-US" sz="1400" b="1" dirty="0">
                <a:solidFill>
                  <a:schemeClr val="accent1">
                    <a:lumMod val="75000"/>
                  </a:schemeClr>
                </a:solidFill>
                <a:latin typeface="+mn-lt"/>
              </a:rPr>
              <a:t>Beam arrival time</a:t>
            </a:r>
            <a:r>
              <a:rPr lang="en-US" sz="1400" dirty="0">
                <a:solidFill>
                  <a:schemeClr val="accent1">
                    <a:lumMod val="75000"/>
                  </a:schemeClr>
                </a:solidFill>
                <a:latin typeface="+mn-lt"/>
              </a:rPr>
              <a:t> measurements			</a:t>
            </a:r>
          </a:p>
          <a:p>
            <a:pPr marL="285750" indent="-285750">
              <a:buSzPct val="80000"/>
              <a:buFont typeface="Courier New" panose="02070309020205020404" pitchFamily="49" charset="0"/>
              <a:buChar char="o"/>
            </a:pPr>
            <a:r>
              <a:rPr lang="en-US" sz="1400" b="1" dirty="0">
                <a:solidFill>
                  <a:schemeClr val="accent1">
                    <a:lumMod val="75000"/>
                  </a:schemeClr>
                </a:solidFill>
                <a:latin typeface="+mn-lt"/>
              </a:rPr>
              <a:t>Beam Energy Measurements</a:t>
            </a:r>
            <a:r>
              <a:rPr lang="en-US" sz="1400" dirty="0">
                <a:solidFill>
                  <a:schemeClr val="accent1">
                    <a:lumMod val="75000"/>
                  </a:schemeClr>
                </a:solidFill>
                <a:latin typeface="+mn-lt"/>
              </a:rPr>
              <a:t> (BPM based)</a:t>
            </a:r>
            <a:r>
              <a:rPr lang="en-US" sz="1400" dirty="0">
                <a:solidFill>
                  <a:srgbClr val="005AA0"/>
                </a:solidFill>
                <a:latin typeface="+mn-lt"/>
              </a:rPr>
              <a:t>		</a:t>
            </a:r>
          </a:p>
          <a:p>
            <a:pPr>
              <a:buSzPct val="80000"/>
            </a:pPr>
            <a:r>
              <a:rPr lang="en-US" sz="1400" dirty="0">
                <a:solidFill>
                  <a:srgbClr val="005AA0"/>
                </a:solidFill>
                <a:latin typeface="+mn-lt"/>
              </a:rPr>
              <a:t>	</a:t>
            </a:r>
          </a:p>
          <a:p>
            <a:pPr marL="285750" indent="-285750">
              <a:buSzPct val="80000"/>
              <a:buFont typeface="Courier New" panose="02070309020205020404" pitchFamily="49" charset="0"/>
              <a:buChar char="o"/>
            </a:pPr>
            <a:r>
              <a:rPr lang="en-US" sz="1400" b="1" dirty="0">
                <a:solidFill>
                  <a:schemeClr val="accent5">
                    <a:lumMod val="75000"/>
                  </a:schemeClr>
                </a:solidFill>
                <a:latin typeface="+mn-lt"/>
              </a:rPr>
              <a:t>Transverse beam profile (Synchrotron Radiation Monitors)   </a:t>
            </a:r>
          </a:p>
          <a:p>
            <a:pPr marL="285750" indent="-285750">
              <a:buSzPct val="80000"/>
              <a:buFont typeface="Courier New" panose="02070309020205020404" pitchFamily="49" charset="0"/>
              <a:buChar char="o"/>
            </a:pPr>
            <a:r>
              <a:rPr lang="en-US" sz="1400" b="1" dirty="0">
                <a:solidFill>
                  <a:schemeClr val="accent5">
                    <a:lumMod val="75000"/>
                  </a:schemeClr>
                </a:solidFill>
                <a:latin typeface="+mn-lt"/>
              </a:rPr>
              <a:t>Projected energy spread (Synchrotron Radiation Monitors)  </a:t>
            </a:r>
          </a:p>
          <a:p>
            <a:pPr marL="285750" indent="-285750">
              <a:buSzPct val="80000"/>
              <a:buFont typeface="Courier New" panose="02070309020205020404" pitchFamily="49" charset="0"/>
              <a:buChar char="o"/>
            </a:pPr>
            <a:r>
              <a:rPr lang="en-US" sz="1400" b="1" dirty="0">
                <a:solidFill>
                  <a:schemeClr val="accent5">
                    <a:lumMod val="75000"/>
                  </a:schemeClr>
                </a:solidFill>
                <a:latin typeface="+mn-lt"/>
              </a:rPr>
              <a:t>Beam Loss Monitor system</a:t>
            </a:r>
            <a:r>
              <a:rPr lang="en-US" sz="1400" dirty="0">
                <a:solidFill>
                  <a:schemeClr val="accent5">
                    <a:lumMod val="75000"/>
                  </a:schemeClr>
                </a:solidFill>
                <a:latin typeface="+mn-lt"/>
              </a:rPr>
              <a:t> (separate story)</a:t>
            </a:r>
            <a:r>
              <a:rPr lang="en-US" sz="1400" dirty="0">
                <a:solidFill>
                  <a:srgbClr val="000000"/>
                </a:solidFill>
                <a:latin typeface="+mn-lt"/>
              </a:rPr>
              <a:t>			</a:t>
            </a:r>
          </a:p>
        </p:txBody>
      </p:sp>
      <p:sp>
        <p:nvSpPr>
          <p:cNvPr id="8" name="Tijdelijke aanduiding voor tekst 5">
            <a:extLst>
              <a:ext uri="{FF2B5EF4-FFF2-40B4-BE49-F238E27FC236}">
                <a16:creationId xmlns:a16="http://schemas.microsoft.com/office/drawing/2014/main" id="{8921C57A-1919-BC81-915C-D1C70042AD11}"/>
              </a:ext>
            </a:extLst>
          </p:cNvPr>
          <p:cNvSpPr txBox="1">
            <a:spLocks/>
          </p:cNvSpPr>
          <p:nvPr/>
        </p:nvSpPr>
        <p:spPr>
          <a:xfrm>
            <a:off x="573323" y="1735726"/>
            <a:ext cx="3045613" cy="1851232"/>
          </a:xfrm>
          <a:prstGeom prst="rect">
            <a:avLst/>
          </a:prstGeom>
        </p:spPr>
        <p:txBody>
          <a:bodyPr>
            <a:noAutofit/>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CC0000"/>
              </a:buClr>
              <a:buNone/>
            </a:pPr>
            <a:r>
              <a:rPr lang="en-US" b="1" dirty="0">
                <a:solidFill>
                  <a:srgbClr val="C00000"/>
                </a:solidFill>
              </a:rPr>
              <a:t>- Critical parameters,</a:t>
            </a:r>
            <a:br>
              <a:rPr lang="en-US" b="1" dirty="0">
                <a:solidFill>
                  <a:srgbClr val="C00000"/>
                </a:solidFill>
              </a:rPr>
            </a:br>
            <a:r>
              <a:rPr lang="en-US" b="1" dirty="0">
                <a:solidFill>
                  <a:srgbClr val="C00000"/>
                </a:solidFill>
              </a:rPr>
              <a:t>- High accuracy,</a:t>
            </a:r>
            <a:br>
              <a:rPr lang="en-US" b="1" dirty="0">
                <a:solidFill>
                  <a:srgbClr val="C00000"/>
                </a:solidFill>
              </a:rPr>
            </a:br>
            <a:r>
              <a:rPr lang="en-US" b="1" dirty="0">
                <a:solidFill>
                  <a:srgbClr val="C00000"/>
                </a:solidFill>
              </a:rPr>
              <a:t>- Require intercepting techniques,</a:t>
            </a:r>
          </a:p>
          <a:p>
            <a:pPr marL="0" indent="0">
              <a:spcBef>
                <a:spcPts val="500"/>
              </a:spcBef>
              <a:buClr>
                <a:srgbClr val="CC0000"/>
              </a:buClr>
              <a:buNone/>
            </a:pPr>
            <a:r>
              <a:rPr lang="en-US" i="1" dirty="0">
                <a:solidFill>
                  <a:srgbClr val="C00000"/>
                </a:solidFill>
              </a:rPr>
              <a:t>(cannot be done by non-intercepting methods without major developments)</a:t>
            </a:r>
          </a:p>
        </p:txBody>
      </p:sp>
      <p:sp>
        <p:nvSpPr>
          <p:cNvPr id="10" name="Right Arrow 7">
            <a:extLst>
              <a:ext uri="{FF2B5EF4-FFF2-40B4-BE49-F238E27FC236}">
                <a16:creationId xmlns:a16="http://schemas.microsoft.com/office/drawing/2014/main" id="{42CBF7BC-93BB-A5C4-F5B0-09F8D93381B3}"/>
              </a:ext>
            </a:extLst>
          </p:cNvPr>
          <p:cNvSpPr/>
          <p:nvPr/>
        </p:nvSpPr>
        <p:spPr>
          <a:xfrm>
            <a:off x="3618936" y="2133776"/>
            <a:ext cx="342122" cy="273698"/>
          </a:xfrm>
          <a:prstGeom prst="rightArrow">
            <a:avLst/>
          </a:prstGeom>
          <a:solidFill>
            <a:srgbClr val="C00000"/>
          </a:solidFill>
          <a:ln w="19050" cap="sq">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1" name="Tijdelijke aanduiding voor tekst 5">
            <a:extLst>
              <a:ext uri="{FF2B5EF4-FFF2-40B4-BE49-F238E27FC236}">
                <a16:creationId xmlns:a16="http://schemas.microsoft.com/office/drawing/2014/main" id="{9A1C81C8-5A7A-AD91-7D94-D98EBCA31CC3}"/>
              </a:ext>
            </a:extLst>
          </p:cNvPr>
          <p:cNvSpPr txBox="1">
            <a:spLocks/>
          </p:cNvSpPr>
          <p:nvPr/>
        </p:nvSpPr>
        <p:spPr>
          <a:xfrm>
            <a:off x="561851" y="3440579"/>
            <a:ext cx="2406727" cy="988943"/>
          </a:xfrm>
          <a:prstGeom prst="rect">
            <a:avLst/>
          </a:prstGeom>
        </p:spPr>
        <p:txBody>
          <a:bodyPr>
            <a:noAutofit/>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F238D"/>
              </a:buClr>
              <a:buNone/>
            </a:pPr>
            <a:r>
              <a:rPr lang="en-US" b="1" dirty="0">
                <a:solidFill>
                  <a:schemeClr val="accent1">
                    <a:lumMod val="75000"/>
                  </a:schemeClr>
                </a:solidFill>
              </a:rPr>
              <a:t>- Required for feedbacks</a:t>
            </a:r>
            <a:br>
              <a:rPr lang="en-US" b="1" dirty="0">
                <a:solidFill>
                  <a:schemeClr val="accent1">
                    <a:lumMod val="75000"/>
                  </a:schemeClr>
                </a:solidFill>
              </a:rPr>
            </a:br>
            <a:r>
              <a:rPr lang="en-US" b="1" dirty="0">
                <a:solidFill>
                  <a:schemeClr val="accent1">
                    <a:lumMod val="75000"/>
                  </a:schemeClr>
                </a:solidFill>
              </a:rPr>
              <a:t>- Non-intercepting</a:t>
            </a:r>
            <a:br>
              <a:rPr lang="en-US" b="1" dirty="0">
                <a:solidFill>
                  <a:schemeClr val="accent1">
                    <a:lumMod val="75000"/>
                  </a:schemeClr>
                </a:solidFill>
              </a:rPr>
            </a:br>
            <a:r>
              <a:rPr lang="en-US" b="1" dirty="0">
                <a:solidFill>
                  <a:schemeClr val="accent1">
                    <a:lumMod val="75000"/>
                  </a:schemeClr>
                </a:solidFill>
              </a:rPr>
              <a:t>- Full power mode and</a:t>
            </a:r>
            <a:br>
              <a:rPr lang="en-US" b="1" dirty="0">
                <a:solidFill>
                  <a:schemeClr val="accent1">
                    <a:lumMod val="75000"/>
                  </a:schemeClr>
                </a:solidFill>
              </a:rPr>
            </a:br>
            <a:r>
              <a:rPr lang="en-US" b="1" dirty="0">
                <a:solidFill>
                  <a:schemeClr val="accent1">
                    <a:lumMod val="75000"/>
                  </a:schemeClr>
                </a:solidFill>
              </a:rPr>
              <a:t>  diagnostic mode </a:t>
            </a:r>
          </a:p>
          <a:p>
            <a:pPr>
              <a:buClr>
                <a:srgbClr val="0F238D"/>
              </a:buClr>
            </a:pPr>
            <a:endParaRPr lang="en-US" b="1" dirty="0">
              <a:solidFill>
                <a:srgbClr val="005AA0"/>
              </a:solidFill>
            </a:endParaRPr>
          </a:p>
        </p:txBody>
      </p:sp>
      <p:sp>
        <p:nvSpPr>
          <p:cNvPr id="12" name="Right Arrow 9">
            <a:extLst>
              <a:ext uri="{FF2B5EF4-FFF2-40B4-BE49-F238E27FC236}">
                <a16:creationId xmlns:a16="http://schemas.microsoft.com/office/drawing/2014/main" id="{F2AF7998-91E6-B2A2-8701-A3C385898FD3}"/>
              </a:ext>
            </a:extLst>
          </p:cNvPr>
          <p:cNvSpPr/>
          <p:nvPr/>
        </p:nvSpPr>
        <p:spPr>
          <a:xfrm>
            <a:off x="3642661" y="3816407"/>
            <a:ext cx="342122" cy="273698"/>
          </a:xfrm>
          <a:prstGeom prst="rightArrow">
            <a:avLst/>
          </a:prstGeom>
          <a:solidFill>
            <a:schemeClr val="accent1">
              <a:lumMod val="75000"/>
            </a:schemeClr>
          </a:solidFill>
          <a:ln w="19050" cap="sq">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3" name="Right Arrow 10">
            <a:extLst>
              <a:ext uri="{FF2B5EF4-FFF2-40B4-BE49-F238E27FC236}">
                <a16:creationId xmlns:a16="http://schemas.microsoft.com/office/drawing/2014/main" id="{0453E964-EFF6-D022-A003-98928D9FB443}"/>
              </a:ext>
            </a:extLst>
          </p:cNvPr>
          <p:cNvSpPr/>
          <p:nvPr/>
        </p:nvSpPr>
        <p:spPr>
          <a:xfrm>
            <a:off x="3642661" y="4837922"/>
            <a:ext cx="342122" cy="273698"/>
          </a:xfrm>
          <a:prstGeom prst="rightArrow">
            <a:avLst/>
          </a:prstGeom>
          <a:solidFill>
            <a:schemeClr val="accent5">
              <a:lumMod val="75000"/>
            </a:schemeClr>
          </a:solidFill>
          <a:ln w="19050" cap="sq">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5" name="Tijdelijke aanduiding voor tekst 5">
            <a:extLst>
              <a:ext uri="{FF2B5EF4-FFF2-40B4-BE49-F238E27FC236}">
                <a16:creationId xmlns:a16="http://schemas.microsoft.com/office/drawing/2014/main" id="{77318167-BFBB-966D-98F8-F668C2727C28}"/>
              </a:ext>
            </a:extLst>
          </p:cNvPr>
          <p:cNvSpPr txBox="1">
            <a:spLocks/>
          </p:cNvSpPr>
          <p:nvPr/>
        </p:nvSpPr>
        <p:spPr>
          <a:xfrm>
            <a:off x="561851" y="4556610"/>
            <a:ext cx="2675320" cy="1046572"/>
          </a:xfrm>
          <a:prstGeom prst="rect">
            <a:avLst/>
          </a:prstGeom>
        </p:spPr>
        <p:txBody>
          <a:bodyPr>
            <a:noAutofit/>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F238D"/>
              </a:buClr>
              <a:buNone/>
            </a:pPr>
            <a:r>
              <a:rPr lang="en-US" b="1" dirty="0">
                <a:solidFill>
                  <a:srgbClr val="0F238D"/>
                </a:solidFill>
              </a:rPr>
              <a:t>- </a:t>
            </a:r>
            <a:r>
              <a:rPr lang="en-US" b="1" dirty="0">
                <a:solidFill>
                  <a:schemeClr val="accent5">
                    <a:lumMod val="75000"/>
                  </a:schemeClr>
                </a:solidFill>
              </a:rPr>
              <a:t>Monitor critical parameters</a:t>
            </a:r>
            <a:br>
              <a:rPr lang="en-US" b="1" dirty="0">
                <a:solidFill>
                  <a:schemeClr val="accent5">
                    <a:lumMod val="75000"/>
                  </a:schemeClr>
                </a:solidFill>
              </a:rPr>
            </a:br>
            <a:r>
              <a:rPr lang="en-US" b="1" dirty="0">
                <a:solidFill>
                  <a:schemeClr val="accent5">
                    <a:lumMod val="75000"/>
                  </a:schemeClr>
                </a:solidFill>
              </a:rPr>
              <a:t>  during ramp up and operation </a:t>
            </a:r>
            <a:br>
              <a:rPr lang="en-US" b="1" dirty="0">
                <a:solidFill>
                  <a:schemeClr val="accent5">
                    <a:lumMod val="75000"/>
                  </a:schemeClr>
                </a:solidFill>
              </a:rPr>
            </a:br>
            <a:r>
              <a:rPr lang="en-US" b="1" dirty="0">
                <a:solidFill>
                  <a:schemeClr val="accent5">
                    <a:lumMod val="75000"/>
                  </a:schemeClr>
                </a:solidFill>
              </a:rPr>
              <a:t>- Can be used for feedbacks</a:t>
            </a:r>
            <a:br>
              <a:rPr lang="en-US" b="1" dirty="0">
                <a:solidFill>
                  <a:schemeClr val="accent5">
                    <a:lumMod val="75000"/>
                  </a:schemeClr>
                </a:solidFill>
              </a:rPr>
            </a:br>
            <a:r>
              <a:rPr lang="en-US" b="1" dirty="0">
                <a:solidFill>
                  <a:schemeClr val="accent5">
                    <a:lumMod val="75000"/>
                  </a:schemeClr>
                </a:solidFill>
              </a:rPr>
              <a:t>- Non-intercepting </a:t>
            </a:r>
          </a:p>
        </p:txBody>
      </p:sp>
      <p:sp>
        <p:nvSpPr>
          <p:cNvPr id="17" name="Rechteck 6">
            <a:extLst>
              <a:ext uri="{FF2B5EF4-FFF2-40B4-BE49-F238E27FC236}">
                <a16:creationId xmlns:a16="http://schemas.microsoft.com/office/drawing/2014/main" id="{F27DDE6E-2793-3DE5-E188-246483FE1ABB}"/>
              </a:ext>
            </a:extLst>
          </p:cNvPr>
          <p:cNvSpPr/>
          <p:nvPr/>
        </p:nvSpPr>
        <p:spPr>
          <a:xfrm>
            <a:off x="287524" y="1117466"/>
            <a:ext cx="5463355" cy="400110"/>
          </a:xfrm>
          <a:prstGeom prst="rect">
            <a:avLst/>
          </a:prstGeom>
        </p:spPr>
        <p:txBody>
          <a:bodyPr wrap="none">
            <a:spAutoFit/>
          </a:bodyPr>
          <a:lstStyle/>
          <a:p>
            <a:pPr fontAlgn="base">
              <a:spcBef>
                <a:spcPct val="0"/>
              </a:spcBef>
              <a:spcAft>
                <a:spcPct val="0"/>
              </a:spcAft>
            </a:pPr>
            <a:r>
              <a:rPr lang="en-US" b="1" dirty="0">
                <a:solidFill>
                  <a:srgbClr val="C00000"/>
                </a:solidFill>
                <a:latin typeface="+mn-lt"/>
              </a:rPr>
              <a:t>Intercepting</a:t>
            </a:r>
            <a:r>
              <a:rPr lang="en-US" b="1" dirty="0">
                <a:latin typeface="+mn-lt"/>
              </a:rPr>
              <a:t> </a:t>
            </a:r>
            <a:r>
              <a:rPr lang="en-US" b="1" dirty="0">
                <a:solidFill>
                  <a:srgbClr val="000000"/>
                </a:solidFill>
                <a:latin typeface="+mn-lt"/>
              </a:rPr>
              <a:t>and</a:t>
            </a:r>
            <a:r>
              <a:rPr lang="en-US" b="1" dirty="0">
                <a:latin typeface="+mn-lt"/>
              </a:rPr>
              <a:t> </a:t>
            </a:r>
            <a:r>
              <a:rPr lang="en-US" b="1" dirty="0">
                <a:solidFill>
                  <a:srgbClr val="005AA0"/>
                </a:solidFill>
                <a:latin typeface="+mn-lt"/>
              </a:rPr>
              <a:t>Non-intercepting</a:t>
            </a:r>
            <a:r>
              <a:rPr lang="en-US" b="1" dirty="0">
                <a:latin typeface="+mn-lt"/>
              </a:rPr>
              <a:t> </a:t>
            </a:r>
            <a:r>
              <a:rPr lang="en-US" b="1" dirty="0">
                <a:solidFill>
                  <a:srgbClr val="000000"/>
                </a:solidFill>
                <a:latin typeface="+mn-lt"/>
              </a:rPr>
              <a:t>Measurements</a:t>
            </a:r>
            <a:endParaRPr lang="en-US" b="1" dirty="0">
              <a:solidFill>
                <a:srgbClr val="00589E"/>
              </a:solidFill>
              <a:latin typeface="+mn-lt"/>
              <a:cs typeface="Arial" pitchFamily="34" charset="0"/>
            </a:endParaRPr>
          </a:p>
        </p:txBody>
      </p:sp>
    </p:spTree>
    <p:extLst>
      <p:ext uri="{BB962C8B-B14F-4D97-AF65-F5344CB8AC3E}">
        <p14:creationId xmlns:p14="http://schemas.microsoft.com/office/powerpoint/2010/main" val="2113166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10/06/2022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p:txBody>
          <a:bodyPr/>
          <a:lstStyle/>
          <a:p>
            <a:r>
              <a:rPr lang="fr-FR">
                <a:latin typeface="+mn-lt"/>
              </a:rPr>
              <a:t>Séminaire Inter-pôles</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29</a:t>
            </a:fld>
            <a:endParaRPr lang="en-US" dirty="0">
              <a:latin typeface="+mn-lt"/>
            </a:endParaRPr>
          </a:p>
        </p:txBody>
      </p:sp>
      <p:pic>
        <p:nvPicPr>
          <p:cNvPr id="3" name="Image 2">
            <a:extLst>
              <a:ext uri="{FF2B5EF4-FFF2-40B4-BE49-F238E27FC236}">
                <a16:creationId xmlns:a16="http://schemas.microsoft.com/office/drawing/2014/main" id="{1DA38FBF-C75E-FFE1-E8DB-E85ADECCCE69}"/>
              </a:ext>
            </a:extLst>
          </p:cNvPr>
          <p:cNvPicPr>
            <a:picLocks noChangeAspect="1"/>
          </p:cNvPicPr>
          <p:nvPr/>
        </p:nvPicPr>
        <p:blipFill>
          <a:blip r:embed="rId2"/>
          <a:stretch>
            <a:fillRect/>
          </a:stretch>
        </p:blipFill>
        <p:spPr>
          <a:xfrm>
            <a:off x="3620748" y="1259663"/>
            <a:ext cx="7110939" cy="4218353"/>
          </a:xfrm>
          <a:prstGeom prst="rect">
            <a:avLst/>
          </a:prstGeom>
        </p:spPr>
      </p:pic>
      <p:sp>
        <p:nvSpPr>
          <p:cNvPr id="4" name="ZoneTexte 3">
            <a:extLst>
              <a:ext uri="{FF2B5EF4-FFF2-40B4-BE49-F238E27FC236}">
                <a16:creationId xmlns:a16="http://schemas.microsoft.com/office/drawing/2014/main" id="{90B0C4CA-3D6B-4126-A974-F6D286256C28}"/>
              </a:ext>
            </a:extLst>
          </p:cNvPr>
          <p:cNvSpPr txBox="1"/>
          <p:nvPr/>
        </p:nvSpPr>
        <p:spPr>
          <a:xfrm>
            <a:off x="41088" y="2148513"/>
            <a:ext cx="4697227" cy="3185487"/>
          </a:xfrm>
          <a:prstGeom prst="rect">
            <a:avLst/>
          </a:prstGeom>
          <a:solidFill>
            <a:schemeClr val="bg1"/>
          </a:solidFill>
        </p:spPr>
        <p:txBody>
          <a:bodyPr wrap="square" rtlCol="0">
            <a:spAutoFit/>
          </a:bodyPr>
          <a:lstStyle/>
          <a:p>
            <a:r>
              <a:rPr lang="en-GB" sz="1200" b="1" u="sng" dirty="0">
                <a:latin typeface="+mn-lt"/>
              </a:rPr>
              <a:t>Participants/contact persons from STFC </a:t>
            </a:r>
            <a:endParaRPr lang="en-GB" sz="1200" dirty="0">
              <a:latin typeface="+mn-lt"/>
            </a:endParaRPr>
          </a:p>
          <a:p>
            <a:pPr lvl="0"/>
            <a:r>
              <a:rPr lang="en-GB" sz="1100" b="1" dirty="0">
                <a:latin typeface="+mn-lt"/>
              </a:rPr>
              <a:t>Rachael Buckley</a:t>
            </a:r>
            <a:r>
              <a:rPr lang="en-GB" sz="1100" dirty="0">
                <a:latin typeface="+mn-lt"/>
              </a:rPr>
              <a:t> : radiation protection, site management</a:t>
            </a:r>
          </a:p>
          <a:p>
            <a:pPr lvl="0"/>
            <a:r>
              <a:rPr lang="en-GB" sz="1100" b="1" dirty="0">
                <a:latin typeface="+mn-lt"/>
              </a:rPr>
              <a:t>Ryan Cash </a:t>
            </a:r>
            <a:r>
              <a:rPr lang="en-GB" sz="1100" dirty="0">
                <a:latin typeface="+mn-lt"/>
              </a:rPr>
              <a:t>: mechanics engineer, design of upgraded ALICE gun, prep chamber </a:t>
            </a:r>
          </a:p>
          <a:p>
            <a:pPr lvl="0"/>
            <a:r>
              <a:rPr lang="en-GB" sz="1100" b="1" dirty="0">
                <a:latin typeface="+mn-lt"/>
              </a:rPr>
              <a:t>Andy Goulden </a:t>
            </a:r>
            <a:r>
              <a:rPr lang="en-GB" sz="1100" dirty="0">
                <a:latin typeface="+mn-lt"/>
              </a:rPr>
              <a:t>: operation manager, SF6 infrastructures, radiation safety   </a:t>
            </a:r>
          </a:p>
          <a:p>
            <a:pPr lvl="0"/>
            <a:r>
              <a:rPr lang="en-GB" sz="1100" b="1" dirty="0">
                <a:latin typeface="+mn-lt"/>
              </a:rPr>
              <a:t>Lee Jones </a:t>
            </a:r>
            <a:r>
              <a:rPr lang="en-GB" sz="1100" dirty="0">
                <a:latin typeface="+mn-lt"/>
              </a:rPr>
              <a:t>: photocathodes, drive laser, HV conditioning and commissioning</a:t>
            </a:r>
          </a:p>
          <a:p>
            <a:pPr lvl="0"/>
            <a:r>
              <a:rPr lang="en-GB" sz="1100" b="1" dirty="0">
                <a:latin typeface="+mn-lt"/>
              </a:rPr>
              <a:t>Keith Middleman </a:t>
            </a:r>
            <a:r>
              <a:rPr lang="en-GB" sz="1100" dirty="0">
                <a:latin typeface="+mn-lt"/>
              </a:rPr>
              <a:t>: vacuum expert, excused for the meeting  </a:t>
            </a:r>
          </a:p>
          <a:p>
            <a:pPr lvl="0"/>
            <a:r>
              <a:rPr lang="en-GB" sz="1100" b="1" dirty="0">
                <a:latin typeface="+mn-lt"/>
              </a:rPr>
              <a:t>Boris Militsyn</a:t>
            </a:r>
            <a:r>
              <a:rPr lang="en-GB" sz="1100" dirty="0">
                <a:latin typeface="+mn-lt"/>
              </a:rPr>
              <a:t> : gun coordinator, primary contact</a:t>
            </a:r>
          </a:p>
          <a:p>
            <a:pPr lvl="0"/>
            <a:r>
              <a:rPr lang="en-GB" sz="1100" b="1" dirty="0">
                <a:latin typeface="+mn-lt"/>
              </a:rPr>
              <a:t>Rob Smith </a:t>
            </a:r>
            <a:r>
              <a:rPr lang="en-GB" sz="1100" dirty="0">
                <a:latin typeface="+mn-lt"/>
              </a:rPr>
              <a:t>: HV engineer, operation of HV supply </a:t>
            </a:r>
          </a:p>
          <a:p>
            <a:endParaRPr lang="en-GB" sz="1200" b="1" u="sng" dirty="0">
              <a:latin typeface="+mn-lt"/>
            </a:endParaRPr>
          </a:p>
          <a:p>
            <a:r>
              <a:rPr lang="en-GB" sz="1200" b="1" u="sng" dirty="0">
                <a:latin typeface="+mn-lt"/>
              </a:rPr>
              <a:t>Contact person from CNRS/IN2P3 </a:t>
            </a:r>
            <a:endParaRPr lang="en-GB" sz="1200" dirty="0">
              <a:latin typeface="+mn-lt"/>
            </a:endParaRPr>
          </a:p>
          <a:p>
            <a:pPr lvl="0"/>
            <a:r>
              <a:rPr lang="en-GB" sz="1100" b="1" u="sng" dirty="0">
                <a:latin typeface="+mn-lt"/>
              </a:rPr>
              <a:t>IJCLab-Orsay </a:t>
            </a:r>
          </a:p>
          <a:p>
            <a:pPr lvl="1"/>
            <a:r>
              <a:rPr lang="en-GB" sz="1100" b="1" dirty="0">
                <a:latin typeface="+mn-lt"/>
              </a:rPr>
              <a:t>A. Gallas </a:t>
            </a:r>
            <a:r>
              <a:rPr lang="en-GB" sz="1100" dirty="0">
                <a:latin typeface="+mn-lt"/>
              </a:rPr>
              <a:t>: mechanical engineer  </a:t>
            </a:r>
          </a:p>
          <a:p>
            <a:pPr lvl="1"/>
            <a:r>
              <a:rPr lang="en-GB" sz="1100" b="1" dirty="0">
                <a:latin typeface="+mn-lt"/>
              </a:rPr>
              <a:t>W. Kaabi </a:t>
            </a:r>
            <a:r>
              <a:rPr lang="en-GB" sz="1100" dirty="0">
                <a:latin typeface="+mn-lt"/>
              </a:rPr>
              <a:t>: PERLE project leader </a:t>
            </a:r>
          </a:p>
          <a:p>
            <a:pPr lvl="1"/>
            <a:r>
              <a:rPr lang="en-GB" sz="1100" b="1" dirty="0">
                <a:latin typeface="+mn-lt"/>
              </a:rPr>
              <a:t>D. Reynet </a:t>
            </a:r>
            <a:r>
              <a:rPr lang="en-GB" sz="1100" dirty="0">
                <a:latin typeface="+mn-lt"/>
              </a:rPr>
              <a:t>: PERLE system engineer </a:t>
            </a:r>
          </a:p>
          <a:p>
            <a:pPr lvl="1"/>
            <a:r>
              <a:rPr lang="en-GB" sz="1100" b="1" dirty="0">
                <a:latin typeface="+mn-lt"/>
              </a:rPr>
              <a:t>S.  Wurth </a:t>
            </a:r>
            <a:r>
              <a:rPr lang="en-GB" sz="1100" dirty="0">
                <a:latin typeface="+mn-lt"/>
              </a:rPr>
              <a:t>: IJCLab safety engineer </a:t>
            </a:r>
          </a:p>
          <a:p>
            <a:pPr lvl="0"/>
            <a:r>
              <a:rPr lang="en-GB" sz="1100" b="1" u="sng" dirty="0">
                <a:latin typeface="+mn-lt"/>
              </a:rPr>
              <a:t>LPSC-Grenoble</a:t>
            </a:r>
            <a:r>
              <a:rPr lang="en-GB" sz="1100" dirty="0">
                <a:latin typeface="+mn-lt"/>
              </a:rPr>
              <a:t> </a:t>
            </a:r>
          </a:p>
          <a:p>
            <a:pPr lvl="1"/>
            <a:r>
              <a:rPr lang="en-GB" sz="1100" b="1" dirty="0">
                <a:latin typeface="+mn-lt"/>
              </a:rPr>
              <a:t>M. Baylac </a:t>
            </a:r>
            <a:r>
              <a:rPr lang="en-GB" sz="1100" dirty="0">
                <a:latin typeface="+mn-lt"/>
              </a:rPr>
              <a:t>: gun assembly coordinator </a:t>
            </a:r>
          </a:p>
          <a:p>
            <a:pPr lvl="1"/>
            <a:r>
              <a:rPr lang="en-GB" sz="1100" b="1" dirty="0">
                <a:latin typeface="+mn-lt"/>
              </a:rPr>
              <a:t>E. Labussière </a:t>
            </a:r>
            <a:r>
              <a:rPr lang="en-GB" sz="1100" dirty="0">
                <a:latin typeface="+mn-lt"/>
              </a:rPr>
              <a:t>: HV power supply</a:t>
            </a:r>
          </a:p>
        </p:txBody>
      </p:sp>
      <p:sp>
        <p:nvSpPr>
          <p:cNvPr id="10" name="Titre 1">
            <a:extLst>
              <a:ext uri="{FF2B5EF4-FFF2-40B4-BE49-F238E27FC236}">
                <a16:creationId xmlns:a16="http://schemas.microsoft.com/office/drawing/2014/main" id="{28C5EDD7-AFFD-6A14-8BF2-FF769AB56B82}"/>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e- Source: Scope and progress</a:t>
            </a:r>
          </a:p>
        </p:txBody>
      </p:sp>
      <p:sp>
        <p:nvSpPr>
          <p:cNvPr id="11" name="ZoneTexte 10">
            <a:extLst>
              <a:ext uri="{FF2B5EF4-FFF2-40B4-BE49-F238E27FC236}">
                <a16:creationId xmlns:a16="http://schemas.microsoft.com/office/drawing/2014/main" id="{FC4A4278-DDF9-A91D-77D3-DD605801E61A}"/>
              </a:ext>
            </a:extLst>
          </p:cNvPr>
          <p:cNvSpPr txBox="1"/>
          <p:nvPr/>
        </p:nvSpPr>
        <p:spPr>
          <a:xfrm>
            <a:off x="129803" y="665674"/>
            <a:ext cx="10441159" cy="707886"/>
          </a:xfrm>
          <a:prstGeom prst="rect">
            <a:avLst/>
          </a:prstGeom>
          <a:noFill/>
        </p:spPr>
        <p:txBody>
          <a:bodyPr wrap="square">
            <a:spAutoFit/>
          </a:bodyPr>
          <a:lstStyle/>
          <a:p>
            <a:r>
              <a:rPr lang="en-GB" sz="2000" b="1" u="sng" dirty="0">
                <a:latin typeface="+mn-lt"/>
              </a:rPr>
              <a:t>Scope for the TDR phase</a:t>
            </a:r>
            <a:r>
              <a:rPr lang="en-GB" sz="2000" dirty="0">
                <a:latin typeface="+mn-lt"/>
              </a:rPr>
              <a:t>: re-install and operate the DC-gun with the Alice parameters and first studies of the DC gun upgrade</a:t>
            </a:r>
          </a:p>
        </p:txBody>
      </p:sp>
    </p:spTree>
    <p:extLst>
      <p:ext uri="{BB962C8B-B14F-4D97-AF65-F5344CB8AC3E}">
        <p14:creationId xmlns:p14="http://schemas.microsoft.com/office/powerpoint/2010/main" val="362853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rPr>
              <a:t>Introduction- </a:t>
            </a:r>
            <a:r>
              <a:rPr lang="en-GB" dirty="0">
                <a:solidFill>
                  <a:schemeClr val="accent5">
                    <a:lumMod val="75000"/>
                  </a:schemeClr>
                </a:solidFill>
                <a:latin typeface="+mn-lt"/>
                <a:cs typeface="Arial" panose="020B0604020202020204" pitchFamily="34" charset="0"/>
              </a:rPr>
              <a:t>Energy Recovery in RF Fields:</a:t>
            </a:r>
            <a:endParaRPr lang="en-GB" dirty="0">
              <a:solidFill>
                <a:schemeClr val="accent5">
                  <a:lumMod val="75000"/>
                </a:schemeClr>
              </a:solidFill>
              <a:latin typeface="+mn-lt"/>
            </a:endParaRPr>
          </a:p>
        </p:txBody>
      </p:sp>
      <p:grpSp>
        <p:nvGrpSpPr>
          <p:cNvPr id="268" name="Groupe 267">
            <a:extLst>
              <a:ext uri="{FF2B5EF4-FFF2-40B4-BE49-F238E27FC236}">
                <a16:creationId xmlns:a16="http://schemas.microsoft.com/office/drawing/2014/main" id="{AB2B21A1-BF6F-3D59-1C92-F86933994C30}"/>
              </a:ext>
            </a:extLst>
          </p:cNvPr>
          <p:cNvGrpSpPr/>
          <p:nvPr/>
        </p:nvGrpSpPr>
        <p:grpSpPr>
          <a:xfrm>
            <a:off x="3961035" y="2139944"/>
            <a:ext cx="877031" cy="1472383"/>
            <a:chOff x="2507670" y="2465855"/>
            <a:chExt cx="877031" cy="1472383"/>
          </a:xfrm>
        </p:grpSpPr>
        <p:sp>
          <p:nvSpPr>
            <p:cNvPr id="269" name="Freeform 101">
              <a:extLst>
                <a:ext uri="{FF2B5EF4-FFF2-40B4-BE49-F238E27FC236}">
                  <a16:creationId xmlns:a16="http://schemas.microsoft.com/office/drawing/2014/main" id="{BB679055-116E-635C-9F11-F5163BE451CB}"/>
                </a:ext>
              </a:extLst>
            </p:cNvPr>
            <p:cNvSpPr>
              <a:spLocks/>
            </p:cNvSpPr>
            <p:nvPr/>
          </p:nvSpPr>
          <p:spPr bwMode="auto">
            <a:xfrm rot="10800000">
              <a:off x="2507670" y="3357124"/>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270" name="Freeform 102">
              <a:extLst>
                <a:ext uri="{FF2B5EF4-FFF2-40B4-BE49-F238E27FC236}">
                  <a16:creationId xmlns:a16="http://schemas.microsoft.com/office/drawing/2014/main" id="{5E3BC681-B5CC-42E5-1536-02C98ACAA0FB}"/>
                </a:ext>
              </a:extLst>
            </p:cNvPr>
            <p:cNvSpPr>
              <a:spLocks/>
            </p:cNvSpPr>
            <p:nvPr/>
          </p:nvSpPr>
          <p:spPr bwMode="auto">
            <a:xfrm>
              <a:off x="2507670" y="2465855"/>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271" name="Rectangle 103">
              <a:extLst>
                <a:ext uri="{FF2B5EF4-FFF2-40B4-BE49-F238E27FC236}">
                  <a16:creationId xmlns:a16="http://schemas.microsoft.com/office/drawing/2014/main" id="{681DF875-AF8E-D62A-4D16-0B5D8ECC446E}"/>
                </a:ext>
              </a:extLst>
            </p:cNvPr>
            <p:cNvSpPr>
              <a:spLocks noChangeArrowheads="1"/>
            </p:cNvSpPr>
            <p:nvPr/>
          </p:nvSpPr>
          <p:spPr bwMode="auto">
            <a:xfrm>
              <a:off x="2518800" y="3046969"/>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272" name="Freeform 104">
              <a:extLst>
                <a:ext uri="{FF2B5EF4-FFF2-40B4-BE49-F238E27FC236}">
                  <a16:creationId xmlns:a16="http://schemas.microsoft.com/office/drawing/2014/main" id="{FCD2A776-22E1-517B-F2B9-87F940332867}"/>
                </a:ext>
              </a:extLst>
            </p:cNvPr>
            <p:cNvSpPr>
              <a:spLocks/>
            </p:cNvSpPr>
            <p:nvPr/>
          </p:nvSpPr>
          <p:spPr bwMode="auto">
            <a:xfrm>
              <a:off x="2690199" y="343381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3" name="Freeform 109">
              <a:extLst>
                <a:ext uri="{FF2B5EF4-FFF2-40B4-BE49-F238E27FC236}">
                  <a16:creationId xmlns:a16="http://schemas.microsoft.com/office/drawing/2014/main" id="{73DF5987-7CFD-2359-E0FB-31396F5F27D1}"/>
                </a:ext>
              </a:extLst>
            </p:cNvPr>
            <p:cNvSpPr>
              <a:spLocks/>
            </p:cNvSpPr>
            <p:nvPr/>
          </p:nvSpPr>
          <p:spPr bwMode="auto">
            <a:xfrm rot="10800000">
              <a:off x="2690199" y="289189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4" name="Freeform 110">
              <a:extLst>
                <a:ext uri="{FF2B5EF4-FFF2-40B4-BE49-F238E27FC236}">
                  <a16:creationId xmlns:a16="http://schemas.microsoft.com/office/drawing/2014/main" id="{AA1D0496-9D75-7F25-C5C3-9D8F4342F535}"/>
                </a:ext>
              </a:extLst>
            </p:cNvPr>
            <p:cNvSpPr>
              <a:spLocks/>
            </p:cNvSpPr>
            <p:nvPr/>
          </p:nvSpPr>
          <p:spPr bwMode="auto">
            <a:xfrm>
              <a:off x="2653471" y="3278733"/>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5" name="Freeform 111">
              <a:extLst>
                <a:ext uri="{FF2B5EF4-FFF2-40B4-BE49-F238E27FC236}">
                  <a16:creationId xmlns:a16="http://schemas.microsoft.com/office/drawing/2014/main" id="{6D212D48-FBB7-BDDC-BBAF-26CB3A0E78F5}"/>
                </a:ext>
              </a:extLst>
            </p:cNvPr>
            <p:cNvSpPr>
              <a:spLocks/>
            </p:cNvSpPr>
            <p:nvPr/>
          </p:nvSpPr>
          <p:spPr bwMode="auto">
            <a:xfrm rot="10800000">
              <a:off x="2653471" y="2970283"/>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6" name="Freeform 112">
              <a:extLst>
                <a:ext uri="{FF2B5EF4-FFF2-40B4-BE49-F238E27FC236}">
                  <a16:creationId xmlns:a16="http://schemas.microsoft.com/office/drawing/2014/main" id="{21372FB1-8618-C4FB-B033-7D037FD95561}"/>
                </a:ext>
              </a:extLst>
            </p:cNvPr>
            <p:cNvSpPr>
              <a:spLocks/>
            </p:cNvSpPr>
            <p:nvPr/>
          </p:nvSpPr>
          <p:spPr bwMode="auto">
            <a:xfrm rot="10800000">
              <a:off x="2726928" y="279305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77" name="Freeform 113">
              <a:extLst>
                <a:ext uri="{FF2B5EF4-FFF2-40B4-BE49-F238E27FC236}">
                  <a16:creationId xmlns:a16="http://schemas.microsoft.com/office/drawing/2014/main" id="{A184D178-BA67-695B-78E9-EFD8D10D999B}"/>
                </a:ext>
              </a:extLst>
            </p:cNvPr>
            <p:cNvSpPr>
              <a:spLocks/>
            </p:cNvSpPr>
            <p:nvPr/>
          </p:nvSpPr>
          <p:spPr bwMode="auto">
            <a:xfrm>
              <a:off x="2726928" y="3551397"/>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8" name="Line 114">
              <a:extLst>
                <a:ext uri="{FF2B5EF4-FFF2-40B4-BE49-F238E27FC236}">
                  <a16:creationId xmlns:a16="http://schemas.microsoft.com/office/drawing/2014/main" id="{E661434C-E0A5-34FD-AE68-0913A9D32486}"/>
                </a:ext>
              </a:extLst>
            </p:cNvPr>
            <p:cNvSpPr>
              <a:spLocks noChangeShapeType="1"/>
            </p:cNvSpPr>
            <p:nvPr/>
          </p:nvSpPr>
          <p:spPr bwMode="auto">
            <a:xfrm>
              <a:off x="2726928" y="3208863"/>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79" name="Groupe 278">
            <a:extLst>
              <a:ext uri="{FF2B5EF4-FFF2-40B4-BE49-F238E27FC236}">
                <a16:creationId xmlns:a16="http://schemas.microsoft.com/office/drawing/2014/main" id="{C421E465-AEF6-DF16-6F72-9A3E826CB91B}"/>
              </a:ext>
            </a:extLst>
          </p:cNvPr>
          <p:cNvGrpSpPr/>
          <p:nvPr/>
        </p:nvGrpSpPr>
        <p:grpSpPr>
          <a:xfrm>
            <a:off x="4763496" y="2141648"/>
            <a:ext cx="877031" cy="1472383"/>
            <a:chOff x="3310131" y="2467559"/>
            <a:chExt cx="877031" cy="1472383"/>
          </a:xfrm>
        </p:grpSpPr>
        <p:sp>
          <p:nvSpPr>
            <p:cNvPr id="280" name="Freeform 101">
              <a:extLst>
                <a:ext uri="{FF2B5EF4-FFF2-40B4-BE49-F238E27FC236}">
                  <a16:creationId xmlns:a16="http://schemas.microsoft.com/office/drawing/2014/main" id="{EA772C9A-AA38-B415-559A-16A9C11CA562}"/>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81" name="Freeform 102">
              <a:extLst>
                <a:ext uri="{FF2B5EF4-FFF2-40B4-BE49-F238E27FC236}">
                  <a16:creationId xmlns:a16="http://schemas.microsoft.com/office/drawing/2014/main" id="{3BC024F8-88BF-1C01-63FE-2B9A0509D1F2}"/>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82" name="Rectangle 103">
              <a:extLst>
                <a:ext uri="{FF2B5EF4-FFF2-40B4-BE49-F238E27FC236}">
                  <a16:creationId xmlns:a16="http://schemas.microsoft.com/office/drawing/2014/main" id="{8FEBF7EC-3331-B50B-9851-4B3255245D38}"/>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283" name="Freeform 104">
              <a:extLst>
                <a:ext uri="{FF2B5EF4-FFF2-40B4-BE49-F238E27FC236}">
                  <a16:creationId xmlns:a16="http://schemas.microsoft.com/office/drawing/2014/main" id="{04CE2FA0-BA7E-2B05-BDDD-F7B77CA39B15}"/>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4" name="Freeform 109">
              <a:extLst>
                <a:ext uri="{FF2B5EF4-FFF2-40B4-BE49-F238E27FC236}">
                  <a16:creationId xmlns:a16="http://schemas.microsoft.com/office/drawing/2014/main" id="{B74BDBD9-7150-DCB1-B845-4B56CCE28D3C}"/>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5" name="Freeform 110">
              <a:extLst>
                <a:ext uri="{FF2B5EF4-FFF2-40B4-BE49-F238E27FC236}">
                  <a16:creationId xmlns:a16="http://schemas.microsoft.com/office/drawing/2014/main" id="{178919DD-01A3-CCB6-9BB2-BCBC813C8BF2}"/>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6" name="Freeform 111">
              <a:extLst>
                <a:ext uri="{FF2B5EF4-FFF2-40B4-BE49-F238E27FC236}">
                  <a16:creationId xmlns:a16="http://schemas.microsoft.com/office/drawing/2014/main" id="{06EA5127-30D5-E5A1-2EA7-0054247C5E2D}"/>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7" name="Freeform 112">
              <a:extLst>
                <a:ext uri="{FF2B5EF4-FFF2-40B4-BE49-F238E27FC236}">
                  <a16:creationId xmlns:a16="http://schemas.microsoft.com/office/drawing/2014/main" id="{C65337AE-E033-D626-1A08-7B5BF9BC263E}"/>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88" name="Freeform 113">
              <a:extLst>
                <a:ext uri="{FF2B5EF4-FFF2-40B4-BE49-F238E27FC236}">
                  <a16:creationId xmlns:a16="http://schemas.microsoft.com/office/drawing/2014/main" id="{2FDE50F3-BFED-D28C-BE60-214E618EB23A}"/>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9" name="Line 114">
              <a:extLst>
                <a:ext uri="{FF2B5EF4-FFF2-40B4-BE49-F238E27FC236}">
                  <a16:creationId xmlns:a16="http://schemas.microsoft.com/office/drawing/2014/main" id="{8B0CFA33-9FA7-3793-D47B-A9705D351500}"/>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90" name="Groupe 289">
            <a:extLst>
              <a:ext uri="{FF2B5EF4-FFF2-40B4-BE49-F238E27FC236}">
                <a16:creationId xmlns:a16="http://schemas.microsoft.com/office/drawing/2014/main" id="{42E2AA4C-EED1-64E6-75F9-0EEF33DB9BF6}"/>
              </a:ext>
            </a:extLst>
          </p:cNvPr>
          <p:cNvGrpSpPr/>
          <p:nvPr/>
        </p:nvGrpSpPr>
        <p:grpSpPr>
          <a:xfrm>
            <a:off x="5600460" y="2141648"/>
            <a:ext cx="877031" cy="1472383"/>
            <a:chOff x="4147095" y="2467559"/>
            <a:chExt cx="877031" cy="1472383"/>
          </a:xfrm>
        </p:grpSpPr>
        <p:sp>
          <p:nvSpPr>
            <p:cNvPr id="291" name="Freeform 101">
              <a:extLst>
                <a:ext uri="{FF2B5EF4-FFF2-40B4-BE49-F238E27FC236}">
                  <a16:creationId xmlns:a16="http://schemas.microsoft.com/office/drawing/2014/main" id="{193F9439-A06C-5714-D3A0-36E8EC853AD6}"/>
                </a:ext>
              </a:extLst>
            </p:cNvPr>
            <p:cNvSpPr>
              <a:spLocks/>
            </p:cNvSpPr>
            <p:nvPr/>
          </p:nvSpPr>
          <p:spPr bwMode="auto">
            <a:xfrm rot="10800000">
              <a:off x="4147095"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292" name="Freeform 102">
              <a:extLst>
                <a:ext uri="{FF2B5EF4-FFF2-40B4-BE49-F238E27FC236}">
                  <a16:creationId xmlns:a16="http://schemas.microsoft.com/office/drawing/2014/main" id="{F67521AF-F961-42E0-22C1-C93498A47402}"/>
                </a:ext>
              </a:extLst>
            </p:cNvPr>
            <p:cNvSpPr>
              <a:spLocks/>
            </p:cNvSpPr>
            <p:nvPr/>
          </p:nvSpPr>
          <p:spPr bwMode="auto">
            <a:xfrm>
              <a:off x="4147095"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293" name="Rectangle 103">
              <a:extLst>
                <a:ext uri="{FF2B5EF4-FFF2-40B4-BE49-F238E27FC236}">
                  <a16:creationId xmlns:a16="http://schemas.microsoft.com/office/drawing/2014/main" id="{28C614B1-DA56-C908-1385-7042ED6DD345}"/>
                </a:ext>
              </a:extLst>
            </p:cNvPr>
            <p:cNvSpPr>
              <a:spLocks noChangeArrowheads="1"/>
            </p:cNvSpPr>
            <p:nvPr/>
          </p:nvSpPr>
          <p:spPr bwMode="auto">
            <a:xfrm>
              <a:off x="4158225" y="3048673"/>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294" name="Freeform 104">
              <a:extLst>
                <a:ext uri="{FF2B5EF4-FFF2-40B4-BE49-F238E27FC236}">
                  <a16:creationId xmlns:a16="http://schemas.microsoft.com/office/drawing/2014/main" id="{EF7B8BEC-57A8-284E-FC0B-FDE55EBA3BB2}"/>
                </a:ext>
              </a:extLst>
            </p:cNvPr>
            <p:cNvSpPr>
              <a:spLocks/>
            </p:cNvSpPr>
            <p:nvPr/>
          </p:nvSpPr>
          <p:spPr bwMode="auto">
            <a:xfrm>
              <a:off x="4329624"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5" name="Freeform 109">
              <a:extLst>
                <a:ext uri="{FF2B5EF4-FFF2-40B4-BE49-F238E27FC236}">
                  <a16:creationId xmlns:a16="http://schemas.microsoft.com/office/drawing/2014/main" id="{7DFFEBC7-2F45-185F-C628-A4D8191E6632}"/>
                </a:ext>
              </a:extLst>
            </p:cNvPr>
            <p:cNvSpPr>
              <a:spLocks/>
            </p:cNvSpPr>
            <p:nvPr/>
          </p:nvSpPr>
          <p:spPr bwMode="auto">
            <a:xfrm rot="10800000">
              <a:off x="4329624"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6" name="Freeform 110">
              <a:extLst>
                <a:ext uri="{FF2B5EF4-FFF2-40B4-BE49-F238E27FC236}">
                  <a16:creationId xmlns:a16="http://schemas.microsoft.com/office/drawing/2014/main" id="{251229F3-0DA7-3A0D-77AA-74B95B7F55F7}"/>
                </a:ext>
              </a:extLst>
            </p:cNvPr>
            <p:cNvSpPr>
              <a:spLocks/>
            </p:cNvSpPr>
            <p:nvPr/>
          </p:nvSpPr>
          <p:spPr bwMode="auto">
            <a:xfrm>
              <a:off x="4292896"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7" name="Freeform 111">
              <a:extLst>
                <a:ext uri="{FF2B5EF4-FFF2-40B4-BE49-F238E27FC236}">
                  <a16:creationId xmlns:a16="http://schemas.microsoft.com/office/drawing/2014/main" id="{67F309D1-312D-0B72-F00F-A95A50D49529}"/>
                </a:ext>
              </a:extLst>
            </p:cNvPr>
            <p:cNvSpPr>
              <a:spLocks/>
            </p:cNvSpPr>
            <p:nvPr/>
          </p:nvSpPr>
          <p:spPr bwMode="auto">
            <a:xfrm rot="10800000">
              <a:off x="4292896"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8" name="Freeform 112">
              <a:extLst>
                <a:ext uri="{FF2B5EF4-FFF2-40B4-BE49-F238E27FC236}">
                  <a16:creationId xmlns:a16="http://schemas.microsoft.com/office/drawing/2014/main" id="{BA7D4440-618A-FB97-455B-2E7F2F6C69B4}"/>
                </a:ext>
              </a:extLst>
            </p:cNvPr>
            <p:cNvSpPr>
              <a:spLocks/>
            </p:cNvSpPr>
            <p:nvPr/>
          </p:nvSpPr>
          <p:spPr bwMode="auto">
            <a:xfrm rot="10800000">
              <a:off x="4366353"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99" name="Freeform 113">
              <a:extLst>
                <a:ext uri="{FF2B5EF4-FFF2-40B4-BE49-F238E27FC236}">
                  <a16:creationId xmlns:a16="http://schemas.microsoft.com/office/drawing/2014/main" id="{9AEA020C-07DF-0777-6069-3ACAA16D4F76}"/>
                </a:ext>
              </a:extLst>
            </p:cNvPr>
            <p:cNvSpPr>
              <a:spLocks/>
            </p:cNvSpPr>
            <p:nvPr/>
          </p:nvSpPr>
          <p:spPr bwMode="auto">
            <a:xfrm>
              <a:off x="4366353"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0" name="Line 114">
              <a:extLst>
                <a:ext uri="{FF2B5EF4-FFF2-40B4-BE49-F238E27FC236}">
                  <a16:creationId xmlns:a16="http://schemas.microsoft.com/office/drawing/2014/main" id="{F693EA8C-576D-966E-08F7-A06F2C91F009}"/>
                </a:ext>
              </a:extLst>
            </p:cNvPr>
            <p:cNvSpPr>
              <a:spLocks noChangeShapeType="1"/>
            </p:cNvSpPr>
            <p:nvPr/>
          </p:nvSpPr>
          <p:spPr bwMode="auto">
            <a:xfrm>
              <a:off x="4366353"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01" name="Groupe 300">
            <a:extLst>
              <a:ext uri="{FF2B5EF4-FFF2-40B4-BE49-F238E27FC236}">
                <a16:creationId xmlns:a16="http://schemas.microsoft.com/office/drawing/2014/main" id="{8634F220-0E54-2D16-1A6E-7F8B6BAECFE4}"/>
              </a:ext>
            </a:extLst>
          </p:cNvPr>
          <p:cNvGrpSpPr/>
          <p:nvPr/>
        </p:nvGrpSpPr>
        <p:grpSpPr>
          <a:xfrm>
            <a:off x="6402921" y="2143352"/>
            <a:ext cx="877031" cy="1472383"/>
            <a:chOff x="4949556" y="2469263"/>
            <a:chExt cx="877031" cy="1472383"/>
          </a:xfrm>
        </p:grpSpPr>
        <p:sp>
          <p:nvSpPr>
            <p:cNvPr id="302" name="Freeform 101">
              <a:extLst>
                <a:ext uri="{FF2B5EF4-FFF2-40B4-BE49-F238E27FC236}">
                  <a16:creationId xmlns:a16="http://schemas.microsoft.com/office/drawing/2014/main" id="{8450E2D3-3AE3-52FA-68DB-C234251AC0BB}"/>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03" name="Freeform 102">
              <a:extLst>
                <a:ext uri="{FF2B5EF4-FFF2-40B4-BE49-F238E27FC236}">
                  <a16:creationId xmlns:a16="http://schemas.microsoft.com/office/drawing/2014/main" id="{6D0CF9D1-85C8-3F1B-D627-11D6E598F38D}"/>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04" name="Rectangle 103">
              <a:extLst>
                <a:ext uri="{FF2B5EF4-FFF2-40B4-BE49-F238E27FC236}">
                  <a16:creationId xmlns:a16="http://schemas.microsoft.com/office/drawing/2014/main" id="{A08101F1-E031-AC67-162F-D5CAC3D56C0B}"/>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05" name="Freeform 104">
              <a:extLst>
                <a:ext uri="{FF2B5EF4-FFF2-40B4-BE49-F238E27FC236}">
                  <a16:creationId xmlns:a16="http://schemas.microsoft.com/office/drawing/2014/main" id="{DBE84AE6-A1F0-E33C-636F-37F1DC1D7ABB}"/>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6" name="Freeform 109">
              <a:extLst>
                <a:ext uri="{FF2B5EF4-FFF2-40B4-BE49-F238E27FC236}">
                  <a16:creationId xmlns:a16="http://schemas.microsoft.com/office/drawing/2014/main" id="{B9A33D2F-0DE3-32C2-5E32-C466A88E0E70}"/>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07" name="Freeform 110">
              <a:extLst>
                <a:ext uri="{FF2B5EF4-FFF2-40B4-BE49-F238E27FC236}">
                  <a16:creationId xmlns:a16="http://schemas.microsoft.com/office/drawing/2014/main" id="{711C2562-D5D9-B618-070E-67DCDE63D239}"/>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8" name="Freeform 111">
              <a:extLst>
                <a:ext uri="{FF2B5EF4-FFF2-40B4-BE49-F238E27FC236}">
                  <a16:creationId xmlns:a16="http://schemas.microsoft.com/office/drawing/2014/main" id="{159BA465-1957-539E-4563-4F198740867B}"/>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09" name="Freeform 112">
              <a:extLst>
                <a:ext uri="{FF2B5EF4-FFF2-40B4-BE49-F238E27FC236}">
                  <a16:creationId xmlns:a16="http://schemas.microsoft.com/office/drawing/2014/main" id="{8DF9C272-FCD6-99B0-CA7F-079CD09FBCEF}"/>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10" name="Freeform 113">
              <a:extLst>
                <a:ext uri="{FF2B5EF4-FFF2-40B4-BE49-F238E27FC236}">
                  <a16:creationId xmlns:a16="http://schemas.microsoft.com/office/drawing/2014/main" id="{5626CCA2-5DBF-54FE-1BBF-ED38E9F39C1F}"/>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1" name="Line 114">
              <a:extLst>
                <a:ext uri="{FF2B5EF4-FFF2-40B4-BE49-F238E27FC236}">
                  <a16:creationId xmlns:a16="http://schemas.microsoft.com/office/drawing/2014/main" id="{3569E565-8D0B-C252-33AF-FC37CF7FCAFE}"/>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12" name="Groupe 311">
            <a:extLst>
              <a:ext uri="{FF2B5EF4-FFF2-40B4-BE49-F238E27FC236}">
                <a16:creationId xmlns:a16="http://schemas.microsoft.com/office/drawing/2014/main" id="{3BD5A348-54D6-8C9A-79A8-AFB5A6F3A6A3}"/>
              </a:ext>
            </a:extLst>
          </p:cNvPr>
          <p:cNvGrpSpPr/>
          <p:nvPr/>
        </p:nvGrpSpPr>
        <p:grpSpPr>
          <a:xfrm>
            <a:off x="7239885" y="2143352"/>
            <a:ext cx="877031" cy="1472383"/>
            <a:chOff x="5786520" y="2469263"/>
            <a:chExt cx="877031" cy="1472383"/>
          </a:xfrm>
        </p:grpSpPr>
        <p:sp>
          <p:nvSpPr>
            <p:cNvPr id="313" name="Freeform 101">
              <a:extLst>
                <a:ext uri="{FF2B5EF4-FFF2-40B4-BE49-F238E27FC236}">
                  <a16:creationId xmlns:a16="http://schemas.microsoft.com/office/drawing/2014/main" id="{C0B069C4-C9FA-8F53-56CD-EB556A046882}"/>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314" name="Freeform 102">
              <a:extLst>
                <a:ext uri="{FF2B5EF4-FFF2-40B4-BE49-F238E27FC236}">
                  <a16:creationId xmlns:a16="http://schemas.microsoft.com/office/drawing/2014/main" id="{0FA096D7-77F2-30CF-BB6D-8A5C7863276C}"/>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315" name="Rectangle 103">
              <a:extLst>
                <a:ext uri="{FF2B5EF4-FFF2-40B4-BE49-F238E27FC236}">
                  <a16:creationId xmlns:a16="http://schemas.microsoft.com/office/drawing/2014/main" id="{FF424D3C-1703-2C5A-CD49-7563E61991FC}"/>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316" name="Freeform 104">
              <a:extLst>
                <a:ext uri="{FF2B5EF4-FFF2-40B4-BE49-F238E27FC236}">
                  <a16:creationId xmlns:a16="http://schemas.microsoft.com/office/drawing/2014/main" id="{3739188E-656E-602C-8701-371A2FCD4367}"/>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7" name="Freeform 109">
              <a:extLst>
                <a:ext uri="{FF2B5EF4-FFF2-40B4-BE49-F238E27FC236}">
                  <a16:creationId xmlns:a16="http://schemas.microsoft.com/office/drawing/2014/main" id="{39A21477-B3B1-7DED-D7E4-DDCC7627AC3B}"/>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18" name="Freeform 110">
              <a:extLst>
                <a:ext uri="{FF2B5EF4-FFF2-40B4-BE49-F238E27FC236}">
                  <a16:creationId xmlns:a16="http://schemas.microsoft.com/office/drawing/2014/main" id="{BCDB84DB-67AA-369C-DD0B-5F0DF81A1B85}"/>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9" name="Freeform 111">
              <a:extLst>
                <a:ext uri="{FF2B5EF4-FFF2-40B4-BE49-F238E27FC236}">
                  <a16:creationId xmlns:a16="http://schemas.microsoft.com/office/drawing/2014/main" id="{83B1152C-50ED-E18A-854D-62FA80376C1A}"/>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20" name="Freeform 112">
              <a:extLst>
                <a:ext uri="{FF2B5EF4-FFF2-40B4-BE49-F238E27FC236}">
                  <a16:creationId xmlns:a16="http://schemas.microsoft.com/office/drawing/2014/main" id="{4D24E595-F0C8-E51C-5CAF-1B56AAC0B4CC}"/>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21" name="Freeform 113">
              <a:extLst>
                <a:ext uri="{FF2B5EF4-FFF2-40B4-BE49-F238E27FC236}">
                  <a16:creationId xmlns:a16="http://schemas.microsoft.com/office/drawing/2014/main" id="{A4E7768B-EC37-1470-05AA-13B15E856A0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2" name="Line 114">
              <a:extLst>
                <a:ext uri="{FF2B5EF4-FFF2-40B4-BE49-F238E27FC236}">
                  <a16:creationId xmlns:a16="http://schemas.microsoft.com/office/drawing/2014/main" id="{64E5BDF0-A54F-A8E5-2572-5C313A2D2B62}"/>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23" name="Groupe 322">
            <a:extLst>
              <a:ext uri="{FF2B5EF4-FFF2-40B4-BE49-F238E27FC236}">
                <a16:creationId xmlns:a16="http://schemas.microsoft.com/office/drawing/2014/main" id="{8FCF0263-8DB9-DD58-AD2F-2DD43EB4275B}"/>
              </a:ext>
            </a:extLst>
          </p:cNvPr>
          <p:cNvGrpSpPr/>
          <p:nvPr/>
        </p:nvGrpSpPr>
        <p:grpSpPr>
          <a:xfrm>
            <a:off x="8042347" y="2145056"/>
            <a:ext cx="877031" cy="1472383"/>
            <a:chOff x="6588982" y="2470967"/>
            <a:chExt cx="877031" cy="1472383"/>
          </a:xfrm>
        </p:grpSpPr>
        <p:sp>
          <p:nvSpPr>
            <p:cNvPr id="324" name="Freeform 101">
              <a:extLst>
                <a:ext uri="{FF2B5EF4-FFF2-40B4-BE49-F238E27FC236}">
                  <a16:creationId xmlns:a16="http://schemas.microsoft.com/office/drawing/2014/main" id="{065240B3-6F57-FE7F-3467-D5FF4C83C08F}"/>
                </a:ext>
              </a:extLst>
            </p:cNvPr>
            <p:cNvSpPr>
              <a:spLocks/>
            </p:cNvSpPr>
            <p:nvPr/>
          </p:nvSpPr>
          <p:spPr bwMode="auto">
            <a:xfrm rot="10800000" flipH="1">
              <a:off x="6588982" y="3362236"/>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25" name="Freeform 102">
              <a:extLst>
                <a:ext uri="{FF2B5EF4-FFF2-40B4-BE49-F238E27FC236}">
                  <a16:creationId xmlns:a16="http://schemas.microsoft.com/office/drawing/2014/main" id="{C5B2E556-8728-0E13-CA02-18E3679D8E57}"/>
                </a:ext>
              </a:extLst>
            </p:cNvPr>
            <p:cNvSpPr>
              <a:spLocks/>
            </p:cNvSpPr>
            <p:nvPr/>
          </p:nvSpPr>
          <p:spPr bwMode="auto">
            <a:xfrm flipH="1">
              <a:off x="6588982" y="247096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26" name="Rectangle 103">
              <a:extLst>
                <a:ext uri="{FF2B5EF4-FFF2-40B4-BE49-F238E27FC236}">
                  <a16:creationId xmlns:a16="http://schemas.microsoft.com/office/drawing/2014/main" id="{DFC08E74-DFBA-7EC1-34ED-61D8F22B8C4E}"/>
                </a:ext>
              </a:extLst>
            </p:cNvPr>
            <p:cNvSpPr>
              <a:spLocks noChangeArrowheads="1"/>
            </p:cNvSpPr>
            <p:nvPr/>
          </p:nvSpPr>
          <p:spPr bwMode="auto">
            <a:xfrm flipH="1">
              <a:off x="6626823" y="3052081"/>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27" name="Freeform 104">
              <a:extLst>
                <a:ext uri="{FF2B5EF4-FFF2-40B4-BE49-F238E27FC236}">
                  <a16:creationId xmlns:a16="http://schemas.microsoft.com/office/drawing/2014/main" id="{207B1B66-5EF0-5D04-AB47-039898FC548B}"/>
                </a:ext>
              </a:extLst>
            </p:cNvPr>
            <p:cNvSpPr>
              <a:spLocks/>
            </p:cNvSpPr>
            <p:nvPr/>
          </p:nvSpPr>
          <p:spPr bwMode="auto">
            <a:xfrm flipH="1">
              <a:off x="6771511" y="343892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8" name="Freeform 109">
              <a:extLst>
                <a:ext uri="{FF2B5EF4-FFF2-40B4-BE49-F238E27FC236}">
                  <a16:creationId xmlns:a16="http://schemas.microsoft.com/office/drawing/2014/main" id="{0EBDED12-02B4-7BFF-8240-8B9B88F8C976}"/>
                </a:ext>
              </a:extLst>
            </p:cNvPr>
            <p:cNvSpPr>
              <a:spLocks/>
            </p:cNvSpPr>
            <p:nvPr/>
          </p:nvSpPr>
          <p:spPr bwMode="auto">
            <a:xfrm rot="10800000" flipH="1">
              <a:off x="6771511" y="289700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29" name="Freeform 110">
              <a:extLst>
                <a:ext uri="{FF2B5EF4-FFF2-40B4-BE49-F238E27FC236}">
                  <a16:creationId xmlns:a16="http://schemas.microsoft.com/office/drawing/2014/main" id="{A39FE026-9CD3-100D-2034-537AF098DDD4}"/>
                </a:ext>
              </a:extLst>
            </p:cNvPr>
            <p:cNvSpPr>
              <a:spLocks/>
            </p:cNvSpPr>
            <p:nvPr/>
          </p:nvSpPr>
          <p:spPr bwMode="auto">
            <a:xfrm flipH="1">
              <a:off x="6734783" y="3283845"/>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0" name="Freeform 111">
              <a:extLst>
                <a:ext uri="{FF2B5EF4-FFF2-40B4-BE49-F238E27FC236}">
                  <a16:creationId xmlns:a16="http://schemas.microsoft.com/office/drawing/2014/main" id="{680B69FF-D03C-5781-E3B1-59B185BA21DD}"/>
                </a:ext>
              </a:extLst>
            </p:cNvPr>
            <p:cNvSpPr>
              <a:spLocks/>
            </p:cNvSpPr>
            <p:nvPr/>
          </p:nvSpPr>
          <p:spPr bwMode="auto">
            <a:xfrm rot="10800000" flipH="1">
              <a:off x="6734783" y="2975395"/>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31" name="Freeform 112">
              <a:extLst>
                <a:ext uri="{FF2B5EF4-FFF2-40B4-BE49-F238E27FC236}">
                  <a16:creationId xmlns:a16="http://schemas.microsoft.com/office/drawing/2014/main" id="{81998487-5180-E90F-8A61-3417ABC8C2F8}"/>
                </a:ext>
              </a:extLst>
            </p:cNvPr>
            <p:cNvSpPr>
              <a:spLocks/>
            </p:cNvSpPr>
            <p:nvPr/>
          </p:nvSpPr>
          <p:spPr bwMode="auto">
            <a:xfrm rot="10800000" flipH="1">
              <a:off x="6808240" y="2798163"/>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32" name="Freeform 113">
              <a:extLst>
                <a:ext uri="{FF2B5EF4-FFF2-40B4-BE49-F238E27FC236}">
                  <a16:creationId xmlns:a16="http://schemas.microsoft.com/office/drawing/2014/main" id="{10694BEB-F86F-AC41-86CF-3E5E7182D7D5}"/>
                </a:ext>
              </a:extLst>
            </p:cNvPr>
            <p:cNvSpPr>
              <a:spLocks/>
            </p:cNvSpPr>
            <p:nvPr/>
          </p:nvSpPr>
          <p:spPr bwMode="auto">
            <a:xfrm flipH="1">
              <a:off x="6808240" y="355650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3" name="Line 114">
              <a:extLst>
                <a:ext uri="{FF2B5EF4-FFF2-40B4-BE49-F238E27FC236}">
                  <a16:creationId xmlns:a16="http://schemas.microsoft.com/office/drawing/2014/main" id="{96A9491A-828C-726C-8B3E-21CFC62BB0FD}"/>
                </a:ext>
              </a:extLst>
            </p:cNvPr>
            <p:cNvSpPr>
              <a:spLocks noChangeShapeType="1"/>
            </p:cNvSpPr>
            <p:nvPr/>
          </p:nvSpPr>
          <p:spPr bwMode="auto">
            <a:xfrm flipH="1">
              <a:off x="6808240" y="3213975"/>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34" name="Groupe 333">
            <a:extLst>
              <a:ext uri="{FF2B5EF4-FFF2-40B4-BE49-F238E27FC236}">
                <a16:creationId xmlns:a16="http://schemas.microsoft.com/office/drawing/2014/main" id="{A5CD5552-CCCE-0865-424D-2E85C1E3B0FC}"/>
              </a:ext>
            </a:extLst>
          </p:cNvPr>
          <p:cNvGrpSpPr/>
          <p:nvPr/>
        </p:nvGrpSpPr>
        <p:grpSpPr>
          <a:xfrm>
            <a:off x="3110715" y="2133127"/>
            <a:ext cx="877031" cy="1472383"/>
            <a:chOff x="1657350" y="2459038"/>
            <a:chExt cx="877031" cy="1472383"/>
          </a:xfrm>
        </p:grpSpPr>
        <p:sp>
          <p:nvSpPr>
            <p:cNvPr id="335" name="Freeform 101">
              <a:extLst>
                <a:ext uri="{FF2B5EF4-FFF2-40B4-BE49-F238E27FC236}">
                  <a16:creationId xmlns:a16="http://schemas.microsoft.com/office/drawing/2014/main" id="{65C6F47F-876D-9690-3027-748981562470}"/>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36" name="Freeform 102">
              <a:extLst>
                <a:ext uri="{FF2B5EF4-FFF2-40B4-BE49-F238E27FC236}">
                  <a16:creationId xmlns:a16="http://schemas.microsoft.com/office/drawing/2014/main" id="{D736796A-979A-740C-824F-B1FEB43D6824}"/>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37" name="Rectangle 103">
              <a:extLst>
                <a:ext uri="{FF2B5EF4-FFF2-40B4-BE49-F238E27FC236}">
                  <a16:creationId xmlns:a16="http://schemas.microsoft.com/office/drawing/2014/main" id="{2EA723E3-28BB-BC2F-D23D-762087011896}"/>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38" name="Freeform 104">
              <a:extLst>
                <a:ext uri="{FF2B5EF4-FFF2-40B4-BE49-F238E27FC236}">
                  <a16:creationId xmlns:a16="http://schemas.microsoft.com/office/drawing/2014/main" id="{A29BE96D-04F2-411C-B84B-B8EBE395F4FA}"/>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9" name="Freeform 109">
              <a:extLst>
                <a:ext uri="{FF2B5EF4-FFF2-40B4-BE49-F238E27FC236}">
                  <a16:creationId xmlns:a16="http://schemas.microsoft.com/office/drawing/2014/main" id="{E0288FAB-96B8-8CF4-1307-3018124461B5}"/>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40" name="Freeform 110">
              <a:extLst>
                <a:ext uri="{FF2B5EF4-FFF2-40B4-BE49-F238E27FC236}">
                  <a16:creationId xmlns:a16="http://schemas.microsoft.com/office/drawing/2014/main" id="{3C94F2F1-C6A1-7F29-2853-D395ACB45B1B}"/>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1" name="Freeform 111">
              <a:extLst>
                <a:ext uri="{FF2B5EF4-FFF2-40B4-BE49-F238E27FC236}">
                  <a16:creationId xmlns:a16="http://schemas.microsoft.com/office/drawing/2014/main" id="{3979AEF8-9465-9CAC-A91A-99B1BBE70564}"/>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42" name="Freeform 112">
              <a:extLst>
                <a:ext uri="{FF2B5EF4-FFF2-40B4-BE49-F238E27FC236}">
                  <a16:creationId xmlns:a16="http://schemas.microsoft.com/office/drawing/2014/main" id="{E4FFE9C9-BF33-D3CB-A88C-4E66F1706917}"/>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43" name="Freeform 113">
              <a:extLst>
                <a:ext uri="{FF2B5EF4-FFF2-40B4-BE49-F238E27FC236}">
                  <a16:creationId xmlns:a16="http://schemas.microsoft.com/office/drawing/2014/main" id="{11DB90A2-78D6-2705-EF80-6CFEF519439E}"/>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4" name="Line 114">
              <a:extLst>
                <a:ext uri="{FF2B5EF4-FFF2-40B4-BE49-F238E27FC236}">
                  <a16:creationId xmlns:a16="http://schemas.microsoft.com/office/drawing/2014/main" id="{82FD2EEE-5F8A-C073-F690-AB5E61A965C8}"/>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345" name="Line 88">
            <a:extLst>
              <a:ext uri="{FF2B5EF4-FFF2-40B4-BE49-F238E27FC236}">
                <a16:creationId xmlns:a16="http://schemas.microsoft.com/office/drawing/2014/main" id="{EBA67659-F3A7-0DC3-95FB-64CBBB2EF2E3}"/>
              </a:ext>
            </a:extLst>
          </p:cNvPr>
          <p:cNvSpPr>
            <a:spLocks noChangeShapeType="1"/>
          </p:cNvSpPr>
          <p:nvPr/>
        </p:nvSpPr>
        <p:spPr bwMode="auto">
          <a:xfrm>
            <a:off x="3498064" y="999651"/>
            <a:ext cx="173990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6" name="Text Box 89">
            <a:extLst>
              <a:ext uri="{FF2B5EF4-FFF2-40B4-BE49-F238E27FC236}">
                <a16:creationId xmlns:a16="http://schemas.microsoft.com/office/drawing/2014/main" id="{6F8C2246-2973-D68D-643E-3F557E07459A}"/>
              </a:ext>
            </a:extLst>
          </p:cNvPr>
          <p:cNvSpPr txBox="1">
            <a:spLocks noChangeArrowheads="1"/>
          </p:cNvSpPr>
          <p:nvPr/>
        </p:nvSpPr>
        <p:spPr bwMode="auto">
          <a:xfrm>
            <a:off x="4125833" y="975828"/>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800" dirty="0" err="1">
                <a:solidFill>
                  <a:schemeClr val="tx1"/>
                </a:solidFill>
                <a:latin typeface="Symbol" pitchFamily="18" charset="2"/>
              </a:rPr>
              <a:t>l</a:t>
            </a:r>
            <a:r>
              <a:rPr lang="de-DE" sz="1800" baseline="-25000" dirty="0" err="1">
                <a:solidFill>
                  <a:schemeClr val="tx1"/>
                </a:solidFill>
              </a:rPr>
              <a:t>Rf</a:t>
            </a:r>
            <a:endParaRPr lang="de-DE" sz="1800" dirty="0">
              <a:solidFill>
                <a:schemeClr val="tx1"/>
              </a:solidFill>
            </a:endParaRPr>
          </a:p>
        </p:txBody>
      </p:sp>
      <p:sp>
        <p:nvSpPr>
          <p:cNvPr id="347" name="Text Box 106">
            <a:extLst>
              <a:ext uri="{FF2B5EF4-FFF2-40B4-BE49-F238E27FC236}">
                <a16:creationId xmlns:a16="http://schemas.microsoft.com/office/drawing/2014/main" id="{36622803-40F5-7B6D-C8FF-6E8F0A5F3683}"/>
              </a:ext>
            </a:extLst>
          </p:cNvPr>
          <p:cNvSpPr txBox="1">
            <a:spLocks noChangeArrowheads="1"/>
          </p:cNvSpPr>
          <p:nvPr/>
        </p:nvSpPr>
        <p:spPr bwMode="auto">
          <a:xfrm>
            <a:off x="1714172" y="4782772"/>
            <a:ext cx="883929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85750" indent="-285750">
              <a:buFont typeface="Wingdings" pitchFamily="2" charset="2"/>
              <a:buChar char="§"/>
            </a:pPr>
            <a:r>
              <a:rPr lang="en-US" sz="1800" dirty="0">
                <a:solidFill>
                  <a:srgbClr val="0070C0"/>
                </a:solidFill>
                <a:latin typeface="+mn-lt"/>
                <a:cs typeface="Arial" panose="020B0604020202020204" pitchFamily="34" charset="0"/>
              </a:rPr>
              <a:t>Energy supply </a:t>
            </a:r>
            <a:r>
              <a:rPr lang="en-US" sz="1800" dirty="0">
                <a:solidFill>
                  <a:srgbClr val="0070C0"/>
                </a:solidFill>
                <a:latin typeface="+mn-lt"/>
                <a:cs typeface="Arial" panose="020B0604020202020204" pitchFamily="34" charset="0"/>
                <a:sym typeface="Wingdings" pitchFamily="2" charset="2"/>
              </a:rPr>
              <a:t></a:t>
            </a:r>
            <a:r>
              <a:rPr lang="en-US" sz="1800" dirty="0">
                <a:solidFill>
                  <a:srgbClr val="0070C0"/>
                </a:solidFill>
                <a:latin typeface="+mn-lt"/>
                <a:cs typeface="Arial" panose="020B0604020202020204" pitchFamily="34" charset="0"/>
              </a:rPr>
              <a:t> acceleration</a:t>
            </a:r>
          </a:p>
        </p:txBody>
      </p:sp>
      <p:grpSp>
        <p:nvGrpSpPr>
          <p:cNvPr id="348" name="Groupe 347">
            <a:extLst>
              <a:ext uri="{FF2B5EF4-FFF2-40B4-BE49-F238E27FC236}">
                <a16:creationId xmlns:a16="http://schemas.microsoft.com/office/drawing/2014/main" id="{E68DC23D-889B-8F79-95F3-E693AA2737F9}"/>
              </a:ext>
            </a:extLst>
          </p:cNvPr>
          <p:cNvGrpSpPr/>
          <p:nvPr/>
        </p:nvGrpSpPr>
        <p:grpSpPr>
          <a:xfrm>
            <a:off x="3156753" y="1121889"/>
            <a:ext cx="5768975" cy="962025"/>
            <a:chOff x="1703388" y="1447800"/>
            <a:chExt cx="5768975" cy="962025"/>
          </a:xfrm>
        </p:grpSpPr>
        <p:sp>
          <p:nvSpPr>
            <p:cNvPr id="349" name="Freeform 108">
              <a:extLst>
                <a:ext uri="{FF2B5EF4-FFF2-40B4-BE49-F238E27FC236}">
                  <a16:creationId xmlns:a16="http://schemas.microsoft.com/office/drawing/2014/main" id="{A6C0168E-BB9A-223A-7418-452F842E088B}"/>
                </a:ext>
              </a:extLst>
            </p:cNvPr>
            <p:cNvSpPr>
              <a:spLocks noChangeAspect="1"/>
            </p:cNvSpPr>
            <p:nvPr/>
          </p:nvSpPr>
          <p:spPr bwMode="auto">
            <a:xfrm rot="10800000" flipH="1" flipV="1">
              <a:off x="1703388" y="1460500"/>
              <a:ext cx="828675" cy="488950"/>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50" name="Groupe 349">
              <a:extLst>
                <a:ext uri="{FF2B5EF4-FFF2-40B4-BE49-F238E27FC236}">
                  <a16:creationId xmlns:a16="http://schemas.microsoft.com/office/drawing/2014/main" id="{D0D17B06-93FC-05D4-C496-FE1620DBC330}"/>
                </a:ext>
              </a:extLst>
            </p:cNvPr>
            <p:cNvGrpSpPr/>
            <p:nvPr/>
          </p:nvGrpSpPr>
          <p:grpSpPr>
            <a:xfrm>
              <a:off x="2525713" y="1473200"/>
              <a:ext cx="1657350" cy="936625"/>
              <a:chOff x="2525713" y="1473200"/>
              <a:chExt cx="1657350" cy="936625"/>
            </a:xfrm>
          </p:grpSpPr>
          <p:sp>
            <p:nvSpPr>
              <p:cNvPr id="357" name="Freeform 110">
                <a:extLst>
                  <a:ext uri="{FF2B5EF4-FFF2-40B4-BE49-F238E27FC236}">
                    <a16:creationId xmlns:a16="http://schemas.microsoft.com/office/drawing/2014/main" id="{514BDF8D-3879-274B-C51F-C6EBF395C3AC}"/>
                  </a:ext>
                </a:extLst>
              </p:cNvPr>
              <p:cNvSpPr>
                <a:spLocks noChangeAspect="1"/>
              </p:cNvSpPr>
              <p:nvPr/>
            </p:nvSpPr>
            <p:spPr bwMode="auto">
              <a:xfrm flipH="1" flipV="1">
                <a:off x="25257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8" name="Freeform 111">
                <a:extLst>
                  <a:ext uri="{FF2B5EF4-FFF2-40B4-BE49-F238E27FC236}">
                    <a16:creationId xmlns:a16="http://schemas.microsoft.com/office/drawing/2014/main" id="{A8024F40-D0D4-D94A-FE29-37CDC02CE572}"/>
                  </a:ext>
                </a:extLst>
              </p:cNvPr>
              <p:cNvSpPr>
                <a:spLocks noChangeAspect="1"/>
              </p:cNvSpPr>
              <p:nvPr/>
            </p:nvSpPr>
            <p:spPr bwMode="auto">
              <a:xfrm rot="10800000" flipH="1" flipV="1">
                <a:off x="33543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51" name="Groupe 350">
              <a:extLst>
                <a:ext uri="{FF2B5EF4-FFF2-40B4-BE49-F238E27FC236}">
                  <a16:creationId xmlns:a16="http://schemas.microsoft.com/office/drawing/2014/main" id="{32965A55-7AE9-2323-DEDB-1B9533EBAC4E}"/>
                </a:ext>
              </a:extLst>
            </p:cNvPr>
            <p:cNvGrpSpPr/>
            <p:nvPr/>
          </p:nvGrpSpPr>
          <p:grpSpPr>
            <a:xfrm>
              <a:off x="4164013" y="1447800"/>
              <a:ext cx="1657350" cy="936625"/>
              <a:chOff x="4164013" y="1447800"/>
              <a:chExt cx="1657350" cy="936625"/>
            </a:xfrm>
          </p:grpSpPr>
          <p:sp>
            <p:nvSpPr>
              <p:cNvPr id="355" name="Freeform 113">
                <a:extLst>
                  <a:ext uri="{FF2B5EF4-FFF2-40B4-BE49-F238E27FC236}">
                    <a16:creationId xmlns:a16="http://schemas.microsoft.com/office/drawing/2014/main" id="{00DD0CA9-A4F7-7A3F-3C9D-FF21348AC32F}"/>
                  </a:ext>
                </a:extLst>
              </p:cNvPr>
              <p:cNvSpPr>
                <a:spLocks noChangeAspect="1"/>
              </p:cNvSpPr>
              <p:nvPr/>
            </p:nvSpPr>
            <p:spPr bwMode="auto">
              <a:xfrm flipH="1" flipV="1">
                <a:off x="41640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6" name="Freeform 114">
                <a:extLst>
                  <a:ext uri="{FF2B5EF4-FFF2-40B4-BE49-F238E27FC236}">
                    <a16:creationId xmlns:a16="http://schemas.microsoft.com/office/drawing/2014/main" id="{BC9B8D57-6B05-1509-073D-3EC020FA822F}"/>
                  </a:ext>
                </a:extLst>
              </p:cNvPr>
              <p:cNvSpPr>
                <a:spLocks noChangeAspect="1"/>
              </p:cNvSpPr>
              <p:nvPr/>
            </p:nvSpPr>
            <p:spPr bwMode="auto">
              <a:xfrm rot="10800000" flipH="1" flipV="1">
                <a:off x="4992688" y="14478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52" name="Groupe 351">
              <a:extLst>
                <a:ext uri="{FF2B5EF4-FFF2-40B4-BE49-F238E27FC236}">
                  <a16:creationId xmlns:a16="http://schemas.microsoft.com/office/drawing/2014/main" id="{BB78143B-F018-E31B-99E6-41704AB9FA91}"/>
                </a:ext>
              </a:extLst>
            </p:cNvPr>
            <p:cNvGrpSpPr/>
            <p:nvPr/>
          </p:nvGrpSpPr>
          <p:grpSpPr>
            <a:xfrm>
              <a:off x="5815013" y="1473200"/>
              <a:ext cx="1657350" cy="936625"/>
              <a:chOff x="5815013" y="1473200"/>
              <a:chExt cx="1657350" cy="936625"/>
            </a:xfrm>
          </p:grpSpPr>
          <p:sp>
            <p:nvSpPr>
              <p:cNvPr id="353" name="Freeform 116">
                <a:extLst>
                  <a:ext uri="{FF2B5EF4-FFF2-40B4-BE49-F238E27FC236}">
                    <a16:creationId xmlns:a16="http://schemas.microsoft.com/office/drawing/2014/main" id="{3E7F4DBD-B1D3-4807-2176-8750FC51C1C6}"/>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4" name="Freeform 117">
                <a:extLst>
                  <a:ext uri="{FF2B5EF4-FFF2-40B4-BE49-F238E27FC236}">
                    <a16:creationId xmlns:a16="http://schemas.microsoft.com/office/drawing/2014/main" id="{6EE0AEA0-55F6-D8B1-B6E4-E6A8EDD58387}"/>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359" name="Groupe 358">
            <a:extLst>
              <a:ext uri="{FF2B5EF4-FFF2-40B4-BE49-F238E27FC236}">
                <a16:creationId xmlns:a16="http://schemas.microsoft.com/office/drawing/2014/main" id="{74F02036-FD43-A57A-4C80-73B895AE7777}"/>
              </a:ext>
            </a:extLst>
          </p:cNvPr>
          <p:cNvGrpSpPr/>
          <p:nvPr/>
        </p:nvGrpSpPr>
        <p:grpSpPr>
          <a:xfrm>
            <a:off x="9365465" y="2479201"/>
            <a:ext cx="900113" cy="393700"/>
            <a:chOff x="7912100" y="2805113"/>
            <a:chExt cx="900113" cy="393700"/>
          </a:xfrm>
        </p:grpSpPr>
        <p:sp>
          <p:nvSpPr>
            <p:cNvPr id="360" name="Line 100">
              <a:extLst>
                <a:ext uri="{FF2B5EF4-FFF2-40B4-BE49-F238E27FC236}">
                  <a16:creationId xmlns:a16="http://schemas.microsoft.com/office/drawing/2014/main" id="{5C2E8D8D-1BEC-00A7-03EA-9560474A64C9}"/>
                </a:ext>
              </a:extLst>
            </p:cNvPr>
            <p:cNvSpPr>
              <a:spLocks noChangeShapeType="1"/>
            </p:cNvSpPr>
            <p:nvPr/>
          </p:nvSpPr>
          <p:spPr bwMode="auto">
            <a:xfrm flipH="1" flipV="1">
              <a:off x="7912100" y="3198813"/>
              <a:ext cx="900113" cy="0"/>
            </a:xfrm>
            <a:prstGeom prst="line">
              <a:avLst/>
            </a:prstGeom>
            <a:noFill/>
            <a:ln w="317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chemeClr val="accent1"/>
                </a:solidFill>
              </a:endParaRPr>
            </a:p>
          </p:txBody>
        </p:sp>
        <p:sp>
          <p:nvSpPr>
            <p:cNvPr id="361" name="Text Box 101">
              <a:extLst>
                <a:ext uri="{FF2B5EF4-FFF2-40B4-BE49-F238E27FC236}">
                  <a16:creationId xmlns:a16="http://schemas.microsoft.com/office/drawing/2014/main" id="{86045152-CC42-FDEA-3A80-E3C65A4E6A89}"/>
                </a:ext>
              </a:extLst>
            </p:cNvPr>
            <p:cNvSpPr txBox="1">
              <a:spLocks noChangeArrowheads="1"/>
            </p:cNvSpPr>
            <p:nvPr/>
          </p:nvSpPr>
          <p:spPr bwMode="auto">
            <a:xfrm>
              <a:off x="8161338" y="2805113"/>
              <a:ext cx="496888" cy="369888"/>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chemeClr val="accent1"/>
                  </a:solidFill>
                </a:rPr>
                <a:t>E</a:t>
              </a:r>
              <a:r>
                <a:rPr lang="de-DE" baseline="-25000" dirty="0" err="1">
                  <a:solidFill>
                    <a:schemeClr val="accent1"/>
                  </a:solidFill>
                </a:rPr>
                <a:t>Inj</a:t>
              </a:r>
              <a:endParaRPr lang="de-DE" dirty="0">
                <a:solidFill>
                  <a:schemeClr val="accent1"/>
                </a:solidFill>
              </a:endParaRPr>
            </a:p>
          </p:txBody>
        </p:sp>
      </p:grpSp>
      <p:grpSp>
        <p:nvGrpSpPr>
          <p:cNvPr id="362" name="Groupe 361">
            <a:extLst>
              <a:ext uri="{FF2B5EF4-FFF2-40B4-BE49-F238E27FC236}">
                <a16:creationId xmlns:a16="http://schemas.microsoft.com/office/drawing/2014/main" id="{C481C646-DA90-05A8-0E5B-496C2B7B5613}"/>
              </a:ext>
            </a:extLst>
          </p:cNvPr>
          <p:cNvGrpSpPr/>
          <p:nvPr/>
        </p:nvGrpSpPr>
        <p:grpSpPr>
          <a:xfrm>
            <a:off x="3490127" y="1074264"/>
            <a:ext cx="5054600" cy="1865313"/>
            <a:chOff x="2036763" y="1400175"/>
            <a:chExt cx="5054600" cy="1865313"/>
          </a:xfrm>
        </p:grpSpPr>
        <p:grpSp>
          <p:nvGrpSpPr>
            <p:cNvPr id="363" name="Groupe 362">
              <a:extLst>
                <a:ext uri="{FF2B5EF4-FFF2-40B4-BE49-F238E27FC236}">
                  <a16:creationId xmlns:a16="http://schemas.microsoft.com/office/drawing/2014/main" id="{66ABD057-63E2-3F90-8533-2836A2CC8F8B}"/>
                </a:ext>
              </a:extLst>
            </p:cNvPr>
            <p:cNvGrpSpPr/>
            <p:nvPr/>
          </p:nvGrpSpPr>
          <p:grpSpPr>
            <a:xfrm>
              <a:off x="2036763" y="3152775"/>
              <a:ext cx="5038726" cy="112713"/>
              <a:chOff x="2036763" y="3152775"/>
              <a:chExt cx="5038726" cy="112713"/>
            </a:xfrm>
          </p:grpSpPr>
          <p:sp>
            <p:nvSpPr>
              <p:cNvPr id="369" name="Oval 84">
                <a:extLst>
                  <a:ext uri="{FF2B5EF4-FFF2-40B4-BE49-F238E27FC236}">
                    <a16:creationId xmlns:a16="http://schemas.microsoft.com/office/drawing/2014/main" id="{339EDC63-32C4-1109-E21D-2D65D5097E25}"/>
                  </a:ext>
                </a:extLst>
              </p:cNvPr>
              <p:cNvSpPr>
                <a:spLocks noChangeAspect="1" noChangeArrowheads="1"/>
              </p:cNvSpPr>
              <p:nvPr/>
            </p:nvSpPr>
            <p:spPr bwMode="auto">
              <a:xfrm>
                <a:off x="6985001" y="3175000"/>
                <a:ext cx="90488" cy="90488"/>
              </a:xfrm>
              <a:prstGeom prst="ellipse">
                <a:avLst/>
              </a:prstGeom>
              <a:solidFill>
                <a:schemeClr val="accent5">
                  <a:lumMod val="75000"/>
                </a:schemeClr>
              </a:solidFill>
              <a:ln w="9525">
                <a:solidFill>
                  <a:schemeClr val="tx1"/>
                </a:solidFill>
                <a:round/>
                <a:headEnd/>
                <a:tailEnd/>
              </a:ln>
              <a:effectLst/>
            </p:spPr>
            <p:txBody>
              <a:bodyPr wrap="none" anchor="ctr"/>
              <a:lstStyle/>
              <a:p>
                <a:endParaRPr lang="en-GB"/>
              </a:p>
            </p:txBody>
          </p:sp>
          <p:sp>
            <p:nvSpPr>
              <p:cNvPr id="370" name="Oval 85">
                <a:extLst>
                  <a:ext uri="{FF2B5EF4-FFF2-40B4-BE49-F238E27FC236}">
                    <a16:creationId xmlns:a16="http://schemas.microsoft.com/office/drawing/2014/main" id="{132A7203-6CB1-9E56-A68C-F86ABB9DB703}"/>
                  </a:ext>
                </a:extLst>
              </p:cNvPr>
              <p:cNvSpPr>
                <a:spLocks noChangeAspect="1" noChangeArrowheads="1"/>
              </p:cNvSpPr>
              <p:nvPr/>
            </p:nvSpPr>
            <p:spPr bwMode="auto">
              <a:xfrm>
                <a:off x="5348288" y="3163888"/>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sp>
            <p:nvSpPr>
              <p:cNvPr id="371" name="Oval 86">
                <a:extLst>
                  <a:ext uri="{FF2B5EF4-FFF2-40B4-BE49-F238E27FC236}">
                    <a16:creationId xmlns:a16="http://schemas.microsoft.com/office/drawing/2014/main" id="{79A6F9D4-1DD1-324C-6AD4-DE007DB02B7E}"/>
                  </a:ext>
                </a:extLst>
              </p:cNvPr>
              <p:cNvSpPr>
                <a:spLocks noChangeAspect="1" noChangeArrowheads="1"/>
              </p:cNvSpPr>
              <p:nvPr/>
            </p:nvSpPr>
            <p:spPr bwMode="auto">
              <a:xfrm>
                <a:off x="3686176" y="3152775"/>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sp>
            <p:nvSpPr>
              <p:cNvPr id="372" name="Oval 87">
                <a:extLst>
                  <a:ext uri="{FF2B5EF4-FFF2-40B4-BE49-F238E27FC236}">
                    <a16:creationId xmlns:a16="http://schemas.microsoft.com/office/drawing/2014/main" id="{7E44C425-1B97-12C1-2E24-A63356CBEE3A}"/>
                  </a:ext>
                </a:extLst>
              </p:cNvPr>
              <p:cNvSpPr>
                <a:spLocks noChangeAspect="1" noChangeArrowheads="1"/>
              </p:cNvSpPr>
              <p:nvPr/>
            </p:nvSpPr>
            <p:spPr bwMode="auto">
              <a:xfrm>
                <a:off x="2036763" y="3154363"/>
                <a:ext cx="90488" cy="90488"/>
              </a:xfrm>
              <a:prstGeom prst="ellipse">
                <a:avLst/>
              </a:prstGeom>
              <a:solidFill>
                <a:srgbClr val="0070C0"/>
              </a:solidFill>
              <a:ln w="9525">
                <a:solidFill>
                  <a:schemeClr val="tx1"/>
                </a:solidFill>
                <a:round/>
                <a:headEnd/>
                <a:tailEnd/>
              </a:ln>
              <a:effectLst/>
            </p:spPr>
            <p:txBody>
              <a:bodyPr wrap="none" anchor="ctr"/>
              <a:lstStyle/>
              <a:p>
                <a:endParaRPr lang="en-GB"/>
              </a:p>
            </p:txBody>
          </p:sp>
        </p:grpSp>
        <p:grpSp>
          <p:nvGrpSpPr>
            <p:cNvPr id="364" name="Group 119">
              <a:extLst>
                <a:ext uri="{FF2B5EF4-FFF2-40B4-BE49-F238E27FC236}">
                  <a16:creationId xmlns:a16="http://schemas.microsoft.com/office/drawing/2014/main" id="{AED4A59E-6D1E-2026-E1FB-63BEDD59E04D}"/>
                </a:ext>
              </a:extLst>
            </p:cNvPr>
            <p:cNvGrpSpPr>
              <a:grpSpLocks/>
            </p:cNvGrpSpPr>
            <p:nvPr/>
          </p:nvGrpSpPr>
          <p:grpSpPr bwMode="auto">
            <a:xfrm>
              <a:off x="2052638" y="1400175"/>
              <a:ext cx="5038725" cy="112713"/>
              <a:chOff x="1075" y="1626"/>
              <a:chExt cx="3174" cy="71"/>
            </a:xfrm>
            <a:solidFill>
              <a:srgbClr val="0070C0"/>
            </a:solidFill>
          </p:grpSpPr>
          <p:sp>
            <p:nvSpPr>
              <p:cNvPr id="365" name="Oval 120">
                <a:extLst>
                  <a:ext uri="{FF2B5EF4-FFF2-40B4-BE49-F238E27FC236}">
                    <a16:creationId xmlns:a16="http://schemas.microsoft.com/office/drawing/2014/main" id="{057109D0-4265-5C79-8D9F-E4B69D73FDFC}"/>
                  </a:ext>
                </a:extLst>
              </p:cNvPr>
              <p:cNvSpPr>
                <a:spLocks noChangeAspect="1" noChangeArrowheads="1"/>
              </p:cNvSpPr>
              <p:nvPr/>
            </p:nvSpPr>
            <p:spPr bwMode="auto">
              <a:xfrm>
                <a:off x="4192" y="1640"/>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6" name="Oval 121">
                <a:extLst>
                  <a:ext uri="{FF2B5EF4-FFF2-40B4-BE49-F238E27FC236}">
                    <a16:creationId xmlns:a16="http://schemas.microsoft.com/office/drawing/2014/main" id="{B0D554B7-1789-18C3-364E-0B8E34C54BAE}"/>
                  </a:ext>
                </a:extLst>
              </p:cNvPr>
              <p:cNvSpPr>
                <a:spLocks noChangeAspect="1" noChangeArrowheads="1"/>
              </p:cNvSpPr>
              <p:nvPr/>
            </p:nvSpPr>
            <p:spPr bwMode="auto">
              <a:xfrm>
                <a:off x="3161"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7" name="Oval 122">
                <a:extLst>
                  <a:ext uri="{FF2B5EF4-FFF2-40B4-BE49-F238E27FC236}">
                    <a16:creationId xmlns:a16="http://schemas.microsoft.com/office/drawing/2014/main" id="{994EA3E3-6A29-58F9-AF11-8AD0266E5B9D}"/>
                  </a:ext>
                </a:extLst>
              </p:cNvPr>
              <p:cNvSpPr>
                <a:spLocks noChangeAspect="1" noChangeArrowheads="1"/>
              </p:cNvSpPr>
              <p:nvPr/>
            </p:nvSpPr>
            <p:spPr bwMode="auto">
              <a:xfrm>
                <a:off x="2114" y="1626"/>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8" name="Oval 123">
                <a:extLst>
                  <a:ext uri="{FF2B5EF4-FFF2-40B4-BE49-F238E27FC236}">
                    <a16:creationId xmlns:a16="http://schemas.microsoft.com/office/drawing/2014/main" id="{84C5F33A-42CE-1E7B-0290-AE428DCFCE51}"/>
                  </a:ext>
                </a:extLst>
              </p:cNvPr>
              <p:cNvSpPr>
                <a:spLocks noChangeAspect="1" noChangeArrowheads="1"/>
              </p:cNvSpPr>
              <p:nvPr/>
            </p:nvSpPr>
            <p:spPr bwMode="auto">
              <a:xfrm>
                <a:off x="1075"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373" name="Groupe 372">
            <a:extLst>
              <a:ext uri="{FF2B5EF4-FFF2-40B4-BE49-F238E27FC236}">
                <a16:creationId xmlns:a16="http://schemas.microsoft.com/office/drawing/2014/main" id="{B1D5D4DD-A294-0D1A-9279-FA63426594AE}"/>
              </a:ext>
            </a:extLst>
          </p:cNvPr>
          <p:cNvGrpSpPr/>
          <p:nvPr/>
        </p:nvGrpSpPr>
        <p:grpSpPr>
          <a:xfrm>
            <a:off x="1667677" y="2472852"/>
            <a:ext cx="1163638" cy="395287"/>
            <a:chOff x="214313" y="2798763"/>
            <a:chExt cx="1163638" cy="395287"/>
          </a:xfrm>
        </p:grpSpPr>
        <p:sp>
          <p:nvSpPr>
            <p:cNvPr id="374" name="Line 103">
              <a:extLst>
                <a:ext uri="{FF2B5EF4-FFF2-40B4-BE49-F238E27FC236}">
                  <a16:creationId xmlns:a16="http://schemas.microsoft.com/office/drawing/2014/main" id="{014FA556-3381-76D6-C71B-5BCEAB4B0590}"/>
                </a:ext>
              </a:extLst>
            </p:cNvPr>
            <p:cNvSpPr>
              <a:spLocks noChangeShapeType="1"/>
            </p:cNvSpPr>
            <p:nvPr/>
          </p:nvSpPr>
          <p:spPr bwMode="auto">
            <a:xfrm flipH="1" flipV="1">
              <a:off x="303213" y="3194050"/>
              <a:ext cx="900113"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sz="1800">
                <a:solidFill>
                  <a:srgbClr val="FF0000"/>
                </a:solidFill>
              </a:endParaRPr>
            </a:p>
          </p:txBody>
        </p:sp>
        <p:sp>
          <p:nvSpPr>
            <p:cNvPr id="375" name="Text Box 104">
              <a:extLst>
                <a:ext uri="{FF2B5EF4-FFF2-40B4-BE49-F238E27FC236}">
                  <a16:creationId xmlns:a16="http://schemas.microsoft.com/office/drawing/2014/main" id="{2AB1718E-EF18-479E-DDED-EA126B4716A4}"/>
                </a:ext>
              </a:extLst>
            </p:cNvPr>
            <p:cNvSpPr txBox="1">
              <a:spLocks noChangeArrowheads="1"/>
            </p:cNvSpPr>
            <p:nvPr/>
          </p:nvSpPr>
          <p:spPr bwMode="auto">
            <a:xfrm>
              <a:off x="214313" y="2798763"/>
              <a:ext cx="1163638" cy="369887"/>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err="1">
                  <a:solidFill>
                    <a:srgbClr val="C00000"/>
                  </a:solidFill>
                </a:rPr>
                <a:t>E</a:t>
              </a:r>
              <a:r>
                <a:rPr lang="de-DE" sz="1800" baseline="-25000" dirty="0" err="1">
                  <a:solidFill>
                    <a:srgbClr val="C00000"/>
                  </a:solidFill>
                </a:rPr>
                <a:t>Out</a:t>
              </a:r>
              <a:r>
                <a:rPr lang="de-DE" sz="1800" baseline="-25000" dirty="0">
                  <a:solidFill>
                    <a:srgbClr val="C00000"/>
                  </a:solidFill>
                </a:rPr>
                <a:t> </a:t>
              </a:r>
              <a:r>
                <a:rPr lang="de-DE" sz="1800" dirty="0">
                  <a:solidFill>
                    <a:srgbClr val="C00000"/>
                  </a:solidFill>
                </a:rPr>
                <a:t>= </a:t>
              </a:r>
              <a:r>
                <a:rPr lang="de-DE" sz="1800" dirty="0" err="1">
                  <a:solidFill>
                    <a:srgbClr val="C00000"/>
                  </a:solidFill>
                </a:rPr>
                <a:t>E</a:t>
              </a:r>
              <a:r>
                <a:rPr lang="de-DE" sz="1800" baseline="-25000" dirty="0" err="1">
                  <a:solidFill>
                    <a:srgbClr val="C00000"/>
                  </a:solidFill>
                </a:rPr>
                <a:t>Inj</a:t>
              </a:r>
              <a:endParaRPr lang="de-DE" sz="1800" dirty="0">
                <a:solidFill>
                  <a:srgbClr val="C00000"/>
                </a:solidFill>
              </a:endParaRPr>
            </a:p>
          </p:txBody>
        </p:sp>
      </p:grpSp>
      <p:grpSp>
        <p:nvGrpSpPr>
          <p:cNvPr id="376" name="Groupe 375">
            <a:extLst>
              <a:ext uri="{FF2B5EF4-FFF2-40B4-BE49-F238E27FC236}">
                <a16:creationId xmlns:a16="http://schemas.microsoft.com/office/drawing/2014/main" id="{1E4DEF3D-896B-A57B-9631-17E06B3F20C3}"/>
              </a:ext>
            </a:extLst>
          </p:cNvPr>
          <p:cNvGrpSpPr/>
          <p:nvPr/>
        </p:nvGrpSpPr>
        <p:grpSpPr>
          <a:xfrm>
            <a:off x="3112385" y="2205147"/>
            <a:ext cx="5817331" cy="1476562"/>
            <a:chOff x="1659020" y="3635959"/>
            <a:chExt cx="5817331" cy="1476562"/>
          </a:xfrm>
        </p:grpSpPr>
        <p:grpSp>
          <p:nvGrpSpPr>
            <p:cNvPr id="377" name="Groupe 376">
              <a:extLst>
                <a:ext uri="{FF2B5EF4-FFF2-40B4-BE49-F238E27FC236}">
                  <a16:creationId xmlns:a16="http://schemas.microsoft.com/office/drawing/2014/main" id="{8673A636-E0F3-9F40-AD0B-9184BFE023A6}"/>
                </a:ext>
              </a:extLst>
            </p:cNvPr>
            <p:cNvGrpSpPr/>
            <p:nvPr/>
          </p:nvGrpSpPr>
          <p:grpSpPr>
            <a:xfrm>
              <a:off x="1659020" y="3637663"/>
              <a:ext cx="877031" cy="1472383"/>
              <a:chOff x="5786520" y="2469263"/>
              <a:chExt cx="877031" cy="1472383"/>
            </a:xfrm>
          </p:grpSpPr>
          <p:sp>
            <p:nvSpPr>
              <p:cNvPr id="444" name="Freeform 101">
                <a:extLst>
                  <a:ext uri="{FF2B5EF4-FFF2-40B4-BE49-F238E27FC236}">
                    <a16:creationId xmlns:a16="http://schemas.microsoft.com/office/drawing/2014/main" id="{ACABFD83-D3BD-9D36-B519-870D1712DE2E}"/>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445" name="Freeform 102">
                <a:extLst>
                  <a:ext uri="{FF2B5EF4-FFF2-40B4-BE49-F238E27FC236}">
                    <a16:creationId xmlns:a16="http://schemas.microsoft.com/office/drawing/2014/main" id="{B319E511-A561-957F-7158-8136AE2001FD}"/>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46" name="Rectangle 103">
                <a:extLst>
                  <a:ext uri="{FF2B5EF4-FFF2-40B4-BE49-F238E27FC236}">
                    <a16:creationId xmlns:a16="http://schemas.microsoft.com/office/drawing/2014/main" id="{BCB3E5F0-2580-525F-61EE-F638BE9A726B}"/>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447" name="Freeform 104">
                <a:extLst>
                  <a:ext uri="{FF2B5EF4-FFF2-40B4-BE49-F238E27FC236}">
                    <a16:creationId xmlns:a16="http://schemas.microsoft.com/office/drawing/2014/main" id="{988A57F4-B7B2-0FC1-69E7-1CF155F4ABF1}"/>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8" name="Freeform 109">
                <a:extLst>
                  <a:ext uri="{FF2B5EF4-FFF2-40B4-BE49-F238E27FC236}">
                    <a16:creationId xmlns:a16="http://schemas.microsoft.com/office/drawing/2014/main" id="{195E82B7-676E-E753-A9B6-B930E2837739}"/>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49" name="Freeform 110">
                <a:extLst>
                  <a:ext uri="{FF2B5EF4-FFF2-40B4-BE49-F238E27FC236}">
                    <a16:creationId xmlns:a16="http://schemas.microsoft.com/office/drawing/2014/main" id="{29CBE57D-7E87-3ED9-4487-5E1D3CD2D5BA}"/>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0" name="Freeform 111">
                <a:extLst>
                  <a:ext uri="{FF2B5EF4-FFF2-40B4-BE49-F238E27FC236}">
                    <a16:creationId xmlns:a16="http://schemas.microsoft.com/office/drawing/2014/main" id="{342D4A3A-1BA0-907D-4C4F-78787F12EBE6}"/>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51" name="Freeform 112">
                <a:extLst>
                  <a:ext uri="{FF2B5EF4-FFF2-40B4-BE49-F238E27FC236}">
                    <a16:creationId xmlns:a16="http://schemas.microsoft.com/office/drawing/2014/main" id="{10246FB5-5547-9F22-E6A5-241127DCC745}"/>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52" name="Freeform 113">
                <a:extLst>
                  <a:ext uri="{FF2B5EF4-FFF2-40B4-BE49-F238E27FC236}">
                    <a16:creationId xmlns:a16="http://schemas.microsoft.com/office/drawing/2014/main" id="{438368FD-557E-BE93-AC53-553F31B51C53}"/>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3" name="Line 114">
                <a:extLst>
                  <a:ext uri="{FF2B5EF4-FFF2-40B4-BE49-F238E27FC236}">
                    <a16:creationId xmlns:a16="http://schemas.microsoft.com/office/drawing/2014/main" id="{F7E837CF-0EC5-28D3-F590-33112BAE710E}"/>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78" name="Groupe 377">
              <a:extLst>
                <a:ext uri="{FF2B5EF4-FFF2-40B4-BE49-F238E27FC236}">
                  <a16:creationId xmlns:a16="http://schemas.microsoft.com/office/drawing/2014/main" id="{4D03AF41-010F-7BBD-5B95-D6D60DFED85C}"/>
                </a:ext>
              </a:extLst>
            </p:cNvPr>
            <p:cNvGrpSpPr/>
            <p:nvPr/>
          </p:nvGrpSpPr>
          <p:grpSpPr>
            <a:xfrm>
              <a:off x="3322720" y="3637663"/>
              <a:ext cx="877031" cy="1472383"/>
              <a:chOff x="5786520" y="2469263"/>
              <a:chExt cx="877031" cy="1472383"/>
            </a:xfrm>
          </p:grpSpPr>
          <p:sp>
            <p:nvSpPr>
              <p:cNvPr id="434" name="Freeform 101">
                <a:extLst>
                  <a:ext uri="{FF2B5EF4-FFF2-40B4-BE49-F238E27FC236}">
                    <a16:creationId xmlns:a16="http://schemas.microsoft.com/office/drawing/2014/main" id="{BA5A7F51-D121-0B97-A99B-FDA85B0F3923}"/>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b="1"/>
              </a:p>
            </p:txBody>
          </p:sp>
          <p:sp>
            <p:nvSpPr>
              <p:cNvPr id="435" name="Freeform 102">
                <a:extLst>
                  <a:ext uri="{FF2B5EF4-FFF2-40B4-BE49-F238E27FC236}">
                    <a16:creationId xmlns:a16="http://schemas.microsoft.com/office/drawing/2014/main" id="{F3294346-7C72-3772-8A32-A9CDFB6FF87D}"/>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b="1"/>
              </a:p>
            </p:txBody>
          </p:sp>
          <p:sp>
            <p:nvSpPr>
              <p:cNvPr id="436" name="Rectangle 103">
                <a:extLst>
                  <a:ext uri="{FF2B5EF4-FFF2-40B4-BE49-F238E27FC236}">
                    <a16:creationId xmlns:a16="http://schemas.microsoft.com/office/drawing/2014/main" id="{2E2986C8-449F-9CCE-25F5-8E57A4B0694C}"/>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b="1">
                  <a:solidFill>
                    <a:schemeClr val="tx1"/>
                  </a:solidFill>
                </a:endParaRPr>
              </a:p>
            </p:txBody>
          </p:sp>
          <p:sp>
            <p:nvSpPr>
              <p:cNvPr id="437" name="Freeform 104">
                <a:extLst>
                  <a:ext uri="{FF2B5EF4-FFF2-40B4-BE49-F238E27FC236}">
                    <a16:creationId xmlns:a16="http://schemas.microsoft.com/office/drawing/2014/main" id="{68250585-A274-377F-E333-5D9DAF1A17B3}"/>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38" name="Freeform 109">
                <a:extLst>
                  <a:ext uri="{FF2B5EF4-FFF2-40B4-BE49-F238E27FC236}">
                    <a16:creationId xmlns:a16="http://schemas.microsoft.com/office/drawing/2014/main" id="{7B3FA374-A10D-D274-D58B-7247AB8C15BE}"/>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39" name="Freeform 110">
                <a:extLst>
                  <a:ext uri="{FF2B5EF4-FFF2-40B4-BE49-F238E27FC236}">
                    <a16:creationId xmlns:a16="http://schemas.microsoft.com/office/drawing/2014/main" id="{6968B87D-6852-1DFF-6A95-BE81B63547A8}"/>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40" name="Freeform 111">
                <a:extLst>
                  <a:ext uri="{FF2B5EF4-FFF2-40B4-BE49-F238E27FC236}">
                    <a16:creationId xmlns:a16="http://schemas.microsoft.com/office/drawing/2014/main" id="{8698260A-A4EF-8AC1-EA87-8E9FD09D20F9}"/>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41" name="Freeform 112">
                <a:extLst>
                  <a:ext uri="{FF2B5EF4-FFF2-40B4-BE49-F238E27FC236}">
                    <a16:creationId xmlns:a16="http://schemas.microsoft.com/office/drawing/2014/main" id="{B9B56636-1F31-5030-9994-D0D192D2314A}"/>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442" name="Freeform 113">
                <a:extLst>
                  <a:ext uri="{FF2B5EF4-FFF2-40B4-BE49-F238E27FC236}">
                    <a16:creationId xmlns:a16="http://schemas.microsoft.com/office/drawing/2014/main" id="{5F0D5D58-7A2C-496F-BE40-5CDE15D7BA0B}"/>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443" name="Line 114">
                <a:extLst>
                  <a:ext uri="{FF2B5EF4-FFF2-40B4-BE49-F238E27FC236}">
                    <a16:creationId xmlns:a16="http://schemas.microsoft.com/office/drawing/2014/main" id="{F3C98154-6B83-7CB7-2CE3-167D264D3612}"/>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b="1"/>
              </a:p>
            </p:txBody>
          </p:sp>
        </p:grpSp>
        <p:grpSp>
          <p:nvGrpSpPr>
            <p:cNvPr id="379" name="Groupe 378">
              <a:extLst>
                <a:ext uri="{FF2B5EF4-FFF2-40B4-BE49-F238E27FC236}">
                  <a16:creationId xmlns:a16="http://schemas.microsoft.com/office/drawing/2014/main" id="{738D3290-1742-A921-802C-7B149A60CA80}"/>
                </a:ext>
              </a:extLst>
            </p:cNvPr>
            <p:cNvGrpSpPr/>
            <p:nvPr/>
          </p:nvGrpSpPr>
          <p:grpSpPr>
            <a:xfrm>
              <a:off x="4961020" y="3637663"/>
              <a:ext cx="877031" cy="1472383"/>
              <a:chOff x="5786520" y="2469263"/>
              <a:chExt cx="877031" cy="1472383"/>
            </a:xfrm>
          </p:grpSpPr>
          <p:sp>
            <p:nvSpPr>
              <p:cNvPr id="424" name="Freeform 101">
                <a:extLst>
                  <a:ext uri="{FF2B5EF4-FFF2-40B4-BE49-F238E27FC236}">
                    <a16:creationId xmlns:a16="http://schemas.microsoft.com/office/drawing/2014/main" id="{FF5E7A21-1DFA-DBB1-B238-5193AA27BC98}"/>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425" name="Freeform 102">
                <a:extLst>
                  <a:ext uri="{FF2B5EF4-FFF2-40B4-BE49-F238E27FC236}">
                    <a16:creationId xmlns:a16="http://schemas.microsoft.com/office/drawing/2014/main" id="{A3D30444-E9CF-0549-11CA-41878C4CC6C8}"/>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26" name="Rectangle 103">
                <a:extLst>
                  <a:ext uri="{FF2B5EF4-FFF2-40B4-BE49-F238E27FC236}">
                    <a16:creationId xmlns:a16="http://schemas.microsoft.com/office/drawing/2014/main" id="{0177C83A-792B-A5DD-455C-E1D871819307}"/>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427" name="Freeform 104">
                <a:extLst>
                  <a:ext uri="{FF2B5EF4-FFF2-40B4-BE49-F238E27FC236}">
                    <a16:creationId xmlns:a16="http://schemas.microsoft.com/office/drawing/2014/main" id="{2A0B2026-1658-B095-E8DF-5ECB653E83A7}"/>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8" name="Freeform 109">
                <a:extLst>
                  <a:ext uri="{FF2B5EF4-FFF2-40B4-BE49-F238E27FC236}">
                    <a16:creationId xmlns:a16="http://schemas.microsoft.com/office/drawing/2014/main" id="{45DF4157-DBB2-3E90-A4A5-5587D6261C97}"/>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9" name="Freeform 110">
                <a:extLst>
                  <a:ext uri="{FF2B5EF4-FFF2-40B4-BE49-F238E27FC236}">
                    <a16:creationId xmlns:a16="http://schemas.microsoft.com/office/drawing/2014/main" id="{AF10EF43-9761-2AED-EE80-B7B9ABF2F455}"/>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0" name="Freeform 111">
                <a:extLst>
                  <a:ext uri="{FF2B5EF4-FFF2-40B4-BE49-F238E27FC236}">
                    <a16:creationId xmlns:a16="http://schemas.microsoft.com/office/drawing/2014/main" id="{67CA830C-8323-24CF-5938-1CFA26CB6079}"/>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31" name="Freeform 112">
                <a:extLst>
                  <a:ext uri="{FF2B5EF4-FFF2-40B4-BE49-F238E27FC236}">
                    <a16:creationId xmlns:a16="http://schemas.microsoft.com/office/drawing/2014/main" id="{70C8813B-C6CB-3AC0-1083-A42D755F4221}"/>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32" name="Freeform 113">
                <a:extLst>
                  <a:ext uri="{FF2B5EF4-FFF2-40B4-BE49-F238E27FC236}">
                    <a16:creationId xmlns:a16="http://schemas.microsoft.com/office/drawing/2014/main" id="{02C2CAA5-8F7F-6213-4978-D72F23FFA4F6}"/>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3" name="Line 114">
                <a:extLst>
                  <a:ext uri="{FF2B5EF4-FFF2-40B4-BE49-F238E27FC236}">
                    <a16:creationId xmlns:a16="http://schemas.microsoft.com/office/drawing/2014/main" id="{EFDA227A-7DD4-977D-AAED-7E41C418268D}"/>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0" name="Groupe 379">
              <a:extLst>
                <a:ext uri="{FF2B5EF4-FFF2-40B4-BE49-F238E27FC236}">
                  <a16:creationId xmlns:a16="http://schemas.microsoft.com/office/drawing/2014/main" id="{AE7C202B-3FF6-4C15-E37F-99D8D2BC2814}"/>
                </a:ext>
              </a:extLst>
            </p:cNvPr>
            <p:cNvGrpSpPr/>
            <p:nvPr/>
          </p:nvGrpSpPr>
          <p:grpSpPr>
            <a:xfrm>
              <a:off x="6599320" y="3637663"/>
              <a:ext cx="877031" cy="1472383"/>
              <a:chOff x="5786520" y="2469263"/>
              <a:chExt cx="877031" cy="1472383"/>
            </a:xfrm>
          </p:grpSpPr>
          <p:sp>
            <p:nvSpPr>
              <p:cNvPr id="414" name="Freeform 101">
                <a:extLst>
                  <a:ext uri="{FF2B5EF4-FFF2-40B4-BE49-F238E27FC236}">
                    <a16:creationId xmlns:a16="http://schemas.microsoft.com/office/drawing/2014/main" id="{14BF2632-4244-1166-6BEA-7B9098C04CF2}"/>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415" name="Freeform 102">
                <a:extLst>
                  <a:ext uri="{FF2B5EF4-FFF2-40B4-BE49-F238E27FC236}">
                    <a16:creationId xmlns:a16="http://schemas.microsoft.com/office/drawing/2014/main" id="{A29FA347-4AE3-BF36-405A-5C9B6941A99E}"/>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16" name="Rectangle 103">
                <a:extLst>
                  <a:ext uri="{FF2B5EF4-FFF2-40B4-BE49-F238E27FC236}">
                    <a16:creationId xmlns:a16="http://schemas.microsoft.com/office/drawing/2014/main" id="{E3953654-AEE0-7020-3DD7-B2B44D1946B5}"/>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600">
                  <a:solidFill>
                    <a:schemeClr val="tx1"/>
                  </a:solidFill>
                </a:endParaRPr>
              </a:p>
            </p:txBody>
          </p:sp>
          <p:sp>
            <p:nvSpPr>
              <p:cNvPr id="417" name="Freeform 104">
                <a:extLst>
                  <a:ext uri="{FF2B5EF4-FFF2-40B4-BE49-F238E27FC236}">
                    <a16:creationId xmlns:a16="http://schemas.microsoft.com/office/drawing/2014/main" id="{B5F6ADAE-04F7-E33D-1859-C05F5D4ECC8D}"/>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8" name="Freeform 109">
                <a:extLst>
                  <a:ext uri="{FF2B5EF4-FFF2-40B4-BE49-F238E27FC236}">
                    <a16:creationId xmlns:a16="http://schemas.microsoft.com/office/drawing/2014/main" id="{EB174025-9530-D9F7-20E6-B8E689E401B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19" name="Freeform 110">
                <a:extLst>
                  <a:ext uri="{FF2B5EF4-FFF2-40B4-BE49-F238E27FC236}">
                    <a16:creationId xmlns:a16="http://schemas.microsoft.com/office/drawing/2014/main" id="{113D926D-E1D0-6543-A8D0-80638957BF13}"/>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0" name="Freeform 111">
                <a:extLst>
                  <a:ext uri="{FF2B5EF4-FFF2-40B4-BE49-F238E27FC236}">
                    <a16:creationId xmlns:a16="http://schemas.microsoft.com/office/drawing/2014/main" id="{3248E23D-78C1-B392-DB88-53CD2B6D346D}"/>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1" name="Freeform 112">
                <a:extLst>
                  <a:ext uri="{FF2B5EF4-FFF2-40B4-BE49-F238E27FC236}">
                    <a16:creationId xmlns:a16="http://schemas.microsoft.com/office/drawing/2014/main" id="{7DB2720D-2310-B91E-61C2-9C7FB9E6D9A5}"/>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22" name="Freeform 113">
                <a:extLst>
                  <a:ext uri="{FF2B5EF4-FFF2-40B4-BE49-F238E27FC236}">
                    <a16:creationId xmlns:a16="http://schemas.microsoft.com/office/drawing/2014/main" id="{A8EA1313-DFC8-0640-D86C-DB4EEB23A0C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3" name="Line 114">
                <a:extLst>
                  <a:ext uri="{FF2B5EF4-FFF2-40B4-BE49-F238E27FC236}">
                    <a16:creationId xmlns:a16="http://schemas.microsoft.com/office/drawing/2014/main" id="{8A76E52C-3862-FD5D-F0ED-AA385EDF1F2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1" name="Groupe 380">
              <a:extLst>
                <a:ext uri="{FF2B5EF4-FFF2-40B4-BE49-F238E27FC236}">
                  <a16:creationId xmlns:a16="http://schemas.microsoft.com/office/drawing/2014/main" id="{036F22CE-0EBE-A360-9DF9-56810993B162}"/>
                </a:ext>
              </a:extLst>
            </p:cNvPr>
            <p:cNvGrpSpPr/>
            <p:nvPr/>
          </p:nvGrpSpPr>
          <p:grpSpPr>
            <a:xfrm>
              <a:off x="2470150" y="3640138"/>
              <a:ext cx="877031" cy="1472383"/>
              <a:chOff x="1657350" y="2459038"/>
              <a:chExt cx="877031" cy="1472383"/>
            </a:xfrm>
          </p:grpSpPr>
          <p:sp>
            <p:nvSpPr>
              <p:cNvPr id="404" name="Freeform 101">
                <a:extLst>
                  <a:ext uri="{FF2B5EF4-FFF2-40B4-BE49-F238E27FC236}">
                    <a16:creationId xmlns:a16="http://schemas.microsoft.com/office/drawing/2014/main" id="{21D9D9FD-79BB-25E3-7150-A3D18994E167}"/>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405" name="Freeform 102">
                <a:extLst>
                  <a:ext uri="{FF2B5EF4-FFF2-40B4-BE49-F238E27FC236}">
                    <a16:creationId xmlns:a16="http://schemas.microsoft.com/office/drawing/2014/main" id="{F9A37675-E5CA-0129-59E3-A94C8366DA0D}"/>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406" name="Rectangle 103">
                <a:extLst>
                  <a:ext uri="{FF2B5EF4-FFF2-40B4-BE49-F238E27FC236}">
                    <a16:creationId xmlns:a16="http://schemas.microsoft.com/office/drawing/2014/main" id="{0DF24A3B-9450-1562-492B-961631D78174}"/>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407" name="Freeform 104">
                <a:extLst>
                  <a:ext uri="{FF2B5EF4-FFF2-40B4-BE49-F238E27FC236}">
                    <a16:creationId xmlns:a16="http://schemas.microsoft.com/office/drawing/2014/main" id="{F95BA1F3-4881-4A5B-48F8-C583EEEECFBA}"/>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8" name="Freeform 109">
                <a:extLst>
                  <a:ext uri="{FF2B5EF4-FFF2-40B4-BE49-F238E27FC236}">
                    <a16:creationId xmlns:a16="http://schemas.microsoft.com/office/drawing/2014/main" id="{7AF131C8-2425-6F7F-0359-B5E386A7EEBC}"/>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9" name="Freeform 110">
                <a:extLst>
                  <a:ext uri="{FF2B5EF4-FFF2-40B4-BE49-F238E27FC236}">
                    <a16:creationId xmlns:a16="http://schemas.microsoft.com/office/drawing/2014/main" id="{09AFABDC-57CC-B65D-9E25-64646E760AA0}"/>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 name="Freeform 111">
                <a:extLst>
                  <a:ext uri="{FF2B5EF4-FFF2-40B4-BE49-F238E27FC236}">
                    <a16:creationId xmlns:a16="http://schemas.microsoft.com/office/drawing/2014/main" id="{6E4E4387-82BE-F3CE-5E46-10CDDC1AF2D6}"/>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11" name="Freeform 112">
                <a:extLst>
                  <a:ext uri="{FF2B5EF4-FFF2-40B4-BE49-F238E27FC236}">
                    <a16:creationId xmlns:a16="http://schemas.microsoft.com/office/drawing/2014/main" id="{7ABA7169-64CA-00B0-1CE9-A75E18210646}"/>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12" name="Freeform 113">
                <a:extLst>
                  <a:ext uri="{FF2B5EF4-FFF2-40B4-BE49-F238E27FC236}">
                    <a16:creationId xmlns:a16="http://schemas.microsoft.com/office/drawing/2014/main" id="{947580ED-9F5A-AEB9-DC5F-51BABAB2909C}"/>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3" name="Line 114">
                <a:extLst>
                  <a:ext uri="{FF2B5EF4-FFF2-40B4-BE49-F238E27FC236}">
                    <a16:creationId xmlns:a16="http://schemas.microsoft.com/office/drawing/2014/main" id="{36035074-E05A-26E2-3FA3-DF02B0D2CD6E}"/>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2" name="Groupe 381">
              <a:extLst>
                <a:ext uri="{FF2B5EF4-FFF2-40B4-BE49-F238E27FC236}">
                  <a16:creationId xmlns:a16="http://schemas.microsoft.com/office/drawing/2014/main" id="{9172F492-9C35-DBDB-A430-13DC0FF02B53}"/>
                </a:ext>
              </a:extLst>
            </p:cNvPr>
            <p:cNvGrpSpPr/>
            <p:nvPr/>
          </p:nvGrpSpPr>
          <p:grpSpPr>
            <a:xfrm>
              <a:off x="4122931" y="3635959"/>
              <a:ext cx="877031" cy="1472383"/>
              <a:chOff x="3310131" y="2467559"/>
              <a:chExt cx="877031" cy="1472383"/>
            </a:xfrm>
          </p:grpSpPr>
          <p:sp>
            <p:nvSpPr>
              <p:cNvPr id="394" name="Freeform 101">
                <a:extLst>
                  <a:ext uri="{FF2B5EF4-FFF2-40B4-BE49-F238E27FC236}">
                    <a16:creationId xmlns:a16="http://schemas.microsoft.com/office/drawing/2014/main" id="{47BDEC37-0F0A-BDE0-10E3-FEC233F0D3DE}"/>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95" name="Freeform 102">
                <a:extLst>
                  <a:ext uri="{FF2B5EF4-FFF2-40B4-BE49-F238E27FC236}">
                    <a16:creationId xmlns:a16="http://schemas.microsoft.com/office/drawing/2014/main" id="{834BB5FE-3853-A851-7B81-9EB65936D6C8}"/>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96" name="Rectangle 103">
                <a:extLst>
                  <a:ext uri="{FF2B5EF4-FFF2-40B4-BE49-F238E27FC236}">
                    <a16:creationId xmlns:a16="http://schemas.microsoft.com/office/drawing/2014/main" id="{7E2038C0-AB8C-E192-1EAC-288F83633ABF}"/>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97" name="Freeform 104">
                <a:extLst>
                  <a:ext uri="{FF2B5EF4-FFF2-40B4-BE49-F238E27FC236}">
                    <a16:creationId xmlns:a16="http://schemas.microsoft.com/office/drawing/2014/main" id="{2C7B63DE-6A93-4751-072D-467E991704DB}"/>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8" name="Freeform 109">
                <a:extLst>
                  <a:ext uri="{FF2B5EF4-FFF2-40B4-BE49-F238E27FC236}">
                    <a16:creationId xmlns:a16="http://schemas.microsoft.com/office/drawing/2014/main" id="{CC880760-F1D5-1450-0E05-AF86509A3715}"/>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9" name="Freeform 110">
                <a:extLst>
                  <a:ext uri="{FF2B5EF4-FFF2-40B4-BE49-F238E27FC236}">
                    <a16:creationId xmlns:a16="http://schemas.microsoft.com/office/drawing/2014/main" id="{C4587893-82B1-552B-3B0D-23EF8093B01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0" name="Freeform 111">
                <a:extLst>
                  <a:ext uri="{FF2B5EF4-FFF2-40B4-BE49-F238E27FC236}">
                    <a16:creationId xmlns:a16="http://schemas.microsoft.com/office/drawing/2014/main" id="{66A1A76A-1A16-1EA9-A6E6-ACA9DA337432}"/>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1" name="Freeform 112">
                <a:extLst>
                  <a:ext uri="{FF2B5EF4-FFF2-40B4-BE49-F238E27FC236}">
                    <a16:creationId xmlns:a16="http://schemas.microsoft.com/office/drawing/2014/main" id="{95C73808-E5E1-7CD2-BCD0-123135733519}"/>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02" name="Freeform 113">
                <a:extLst>
                  <a:ext uri="{FF2B5EF4-FFF2-40B4-BE49-F238E27FC236}">
                    <a16:creationId xmlns:a16="http://schemas.microsoft.com/office/drawing/2014/main" id="{2C64E350-D7C7-0615-5501-CC877D2DB6B4}"/>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3" name="Line 114">
                <a:extLst>
                  <a:ext uri="{FF2B5EF4-FFF2-40B4-BE49-F238E27FC236}">
                    <a16:creationId xmlns:a16="http://schemas.microsoft.com/office/drawing/2014/main" id="{65D36600-1A05-EBF2-9DD0-9EA21C75955F}"/>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3" name="Groupe 382">
              <a:extLst>
                <a:ext uri="{FF2B5EF4-FFF2-40B4-BE49-F238E27FC236}">
                  <a16:creationId xmlns:a16="http://schemas.microsoft.com/office/drawing/2014/main" id="{0EA5884A-6619-B34A-E62D-DCC67BFB750C}"/>
                </a:ext>
              </a:extLst>
            </p:cNvPr>
            <p:cNvGrpSpPr/>
            <p:nvPr/>
          </p:nvGrpSpPr>
          <p:grpSpPr>
            <a:xfrm>
              <a:off x="5762356" y="3637663"/>
              <a:ext cx="877031" cy="1472383"/>
              <a:chOff x="4949556" y="2469263"/>
              <a:chExt cx="877031" cy="1472383"/>
            </a:xfrm>
          </p:grpSpPr>
          <p:sp>
            <p:nvSpPr>
              <p:cNvPr id="384" name="Freeform 101">
                <a:extLst>
                  <a:ext uri="{FF2B5EF4-FFF2-40B4-BE49-F238E27FC236}">
                    <a16:creationId xmlns:a16="http://schemas.microsoft.com/office/drawing/2014/main" id="{F31A7D7F-0796-D24E-9C43-2A2A07FF6C9E}"/>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385" name="Freeform 102">
                <a:extLst>
                  <a:ext uri="{FF2B5EF4-FFF2-40B4-BE49-F238E27FC236}">
                    <a16:creationId xmlns:a16="http://schemas.microsoft.com/office/drawing/2014/main" id="{49A44821-0962-699E-0087-AECF1ABE0938}"/>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86" name="Rectangle 103">
                <a:extLst>
                  <a:ext uri="{FF2B5EF4-FFF2-40B4-BE49-F238E27FC236}">
                    <a16:creationId xmlns:a16="http://schemas.microsoft.com/office/drawing/2014/main" id="{2230B8BA-5A18-3C7E-2CFD-E2A43D2D5531}"/>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600">
                  <a:solidFill>
                    <a:schemeClr val="tx1"/>
                  </a:solidFill>
                </a:endParaRPr>
              </a:p>
            </p:txBody>
          </p:sp>
          <p:sp>
            <p:nvSpPr>
              <p:cNvPr id="387" name="Freeform 104">
                <a:extLst>
                  <a:ext uri="{FF2B5EF4-FFF2-40B4-BE49-F238E27FC236}">
                    <a16:creationId xmlns:a16="http://schemas.microsoft.com/office/drawing/2014/main" id="{85706AB7-004A-A56D-7530-E28FE96EEC43}"/>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8" name="Freeform 109">
                <a:extLst>
                  <a:ext uri="{FF2B5EF4-FFF2-40B4-BE49-F238E27FC236}">
                    <a16:creationId xmlns:a16="http://schemas.microsoft.com/office/drawing/2014/main" id="{39031427-7A93-DBC6-5F11-4D8E59A6938E}"/>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89" name="Freeform 110">
                <a:extLst>
                  <a:ext uri="{FF2B5EF4-FFF2-40B4-BE49-F238E27FC236}">
                    <a16:creationId xmlns:a16="http://schemas.microsoft.com/office/drawing/2014/main" id="{9AC1D90F-32AA-024B-C733-6A9B7EDA1905}"/>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0" name="Freeform 111">
                <a:extLst>
                  <a:ext uri="{FF2B5EF4-FFF2-40B4-BE49-F238E27FC236}">
                    <a16:creationId xmlns:a16="http://schemas.microsoft.com/office/drawing/2014/main" id="{561B9726-AA68-3F84-627D-4B71380EA062}"/>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1" name="Freeform 112">
                <a:extLst>
                  <a:ext uri="{FF2B5EF4-FFF2-40B4-BE49-F238E27FC236}">
                    <a16:creationId xmlns:a16="http://schemas.microsoft.com/office/drawing/2014/main" id="{2E96B455-77C9-2B94-D3DD-0BB7CB246DE9}"/>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92" name="Freeform 113">
                <a:extLst>
                  <a:ext uri="{FF2B5EF4-FFF2-40B4-BE49-F238E27FC236}">
                    <a16:creationId xmlns:a16="http://schemas.microsoft.com/office/drawing/2014/main" id="{BC095592-C8A3-3D5A-D125-9D062ABC25D8}"/>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3" name="Line 114">
                <a:extLst>
                  <a:ext uri="{FF2B5EF4-FFF2-40B4-BE49-F238E27FC236}">
                    <a16:creationId xmlns:a16="http://schemas.microsoft.com/office/drawing/2014/main" id="{06830045-EE2F-557F-88B8-6D3ECA5131A8}"/>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454" name="Groupe 453">
            <a:extLst>
              <a:ext uri="{FF2B5EF4-FFF2-40B4-BE49-F238E27FC236}">
                <a16:creationId xmlns:a16="http://schemas.microsoft.com/office/drawing/2014/main" id="{684500C2-32C9-BD53-D7B1-73970E3A6AD1}"/>
              </a:ext>
            </a:extLst>
          </p:cNvPr>
          <p:cNvGrpSpPr/>
          <p:nvPr/>
        </p:nvGrpSpPr>
        <p:grpSpPr>
          <a:xfrm>
            <a:off x="3178978" y="1096489"/>
            <a:ext cx="5743575" cy="974725"/>
            <a:chOff x="1725613" y="1422400"/>
            <a:chExt cx="5743575" cy="974725"/>
          </a:xfrm>
        </p:grpSpPr>
        <p:sp>
          <p:nvSpPr>
            <p:cNvPr id="455" name="Freeform 116">
              <a:extLst>
                <a:ext uri="{FF2B5EF4-FFF2-40B4-BE49-F238E27FC236}">
                  <a16:creationId xmlns:a16="http://schemas.microsoft.com/office/drawing/2014/main" id="{6514360D-B36F-DCD1-5B9B-A098A3046172}"/>
                </a:ext>
              </a:extLst>
            </p:cNvPr>
            <p:cNvSpPr>
              <a:spLocks noChangeAspect="1"/>
            </p:cNvSpPr>
            <p:nvPr/>
          </p:nvSpPr>
          <p:spPr bwMode="auto">
            <a:xfrm flipH="1" flipV="1">
              <a:off x="66405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56" name="Groupe 455">
              <a:extLst>
                <a:ext uri="{FF2B5EF4-FFF2-40B4-BE49-F238E27FC236}">
                  <a16:creationId xmlns:a16="http://schemas.microsoft.com/office/drawing/2014/main" id="{8DA387E9-CBDA-9B61-1A63-912B0BBC8817}"/>
                </a:ext>
              </a:extLst>
            </p:cNvPr>
            <p:cNvGrpSpPr/>
            <p:nvPr/>
          </p:nvGrpSpPr>
          <p:grpSpPr>
            <a:xfrm>
              <a:off x="5002213" y="1447800"/>
              <a:ext cx="1657350" cy="936625"/>
              <a:chOff x="5815013" y="1473200"/>
              <a:chExt cx="1657350" cy="936625"/>
            </a:xfrm>
          </p:grpSpPr>
          <p:sp>
            <p:nvSpPr>
              <p:cNvPr id="463" name="Freeform 116">
                <a:extLst>
                  <a:ext uri="{FF2B5EF4-FFF2-40B4-BE49-F238E27FC236}">
                    <a16:creationId xmlns:a16="http://schemas.microsoft.com/office/drawing/2014/main" id="{918706E4-F79F-C431-FF5A-195FBD0B8BE4}"/>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4" name="Freeform 117">
                <a:extLst>
                  <a:ext uri="{FF2B5EF4-FFF2-40B4-BE49-F238E27FC236}">
                    <a16:creationId xmlns:a16="http://schemas.microsoft.com/office/drawing/2014/main" id="{287D699B-E916-4AC3-FD7F-0CB1F9A5A3C2}"/>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57" name="Groupe 456">
              <a:extLst>
                <a:ext uri="{FF2B5EF4-FFF2-40B4-BE49-F238E27FC236}">
                  <a16:creationId xmlns:a16="http://schemas.microsoft.com/office/drawing/2014/main" id="{51D61F09-54BE-E155-208E-4DDD73124671}"/>
                </a:ext>
              </a:extLst>
            </p:cNvPr>
            <p:cNvGrpSpPr/>
            <p:nvPr/>
          </p:nvGrpSpPr>
          <p:grpSpPr>
            <a:xfrm>
              <a:off x="3351213" y="1422400"/>
              <a:ext cx="1657350" cy="936625"/>
              <a:chOff x="5815013" y="1473200"/>
              <a:chExt cx="1657350" cy="936625"/>
            </a:xfrm>
          </p:grpSpPr>
          <p:sp>
            <p:nvSpPr>
              <p:cNvPr id="461" name="Freeform 116">
                <a:extLst>
                  <a:ext uri="{FF2B5EF4-FFF2-40B4-BE49-F238E27FC236}">
                    <a16:creationId xmlns:a16="http://schemas.microsoft.com/office/drawing/2014/main" id="{9612E81C-3022-B523-D936-316487B3B51E}"/>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2" name="Freeform 117">
                <a:extLst>
                  <a:ext uri="{FF2B5EF4-FFF2-40B4-BE49-F238E27FC236}">
                    <a16:creationId xmlns:a16="http://schemas.microsoft.com/office/drawing/2014/main" id="{C1A82CDE-25C0-B87D-2969-696E9FE29D45}"/>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58" name="Groupe 457">
              <a:extLst>
                <a:ext uri="{FF2B5EF4-FFF2-40B4-BE49-F238E27FC236}">
                  <a16:creationId xmlns:a16="http://schemas.microsoft.com/office/drawing/2014/main" id="{58BCA169-798F-D4CC-42A0-6AFFC540760B}"/>
                </a:ext>
              </a:extLst>
            </p:cNvPr>
            <p:cNvGrpSpPr/>
            <p:nvPr/>
          </p:nvGrpSpPr>
          <p:grpSpPr>
            <a:xfrm>
              <a:off x="1725613" y="1460500"/>
              <a:ext cx="1657350" cy="936625"/>
              <a:chOff x="5815013" y="1473200"/>
              <a:chExt cx="1657350" cy="936625"/>
            </a:xfrm>
          </p:grpSpPr>
          <p:sp>
            <p:nvSpPr>
              <p:cNvPr id="459" name="Freeform 116">
                <a:extLst>
                  <a:ext uri="{FF2B5EF4-FFF2-40B4-BE49-F238E27FC236}">
                    <a16:creationId xmlns:a16="http://schemas.microsoft.com/office/drawing/2014/main" id="{C0739136-D405-3AE0-5055-1BA70CCF323C}"/>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0" name="Freeform 117">
                <a:extLst>
                  <a:ext uri="{FF2B5EF4-FFF2-40B4-BE49-F238E27FC236}">
                    <a16:creationId xmlns:a16="http://schemas.microsoft.com/office/drawing/2014/main" id="{FE97895F-D250-8610-227F-17C20B5D6FDF}"/>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65" name="Groupe 464">
            <a:extLst>
              <a:ext uri="{FF2B5EF4-FFF2-40B4-BE49-F238E27FC236}">
                <a16:creationId xmlns:a16="http://schemas.microsoft.com/office/drawing/2014/main" id="{12A1138B-1D0A-55AE-6697-F2B06496B592}"/>
              </a:ext>
            </a:extLst>
          </p:cNvPr>
          <p:cNvGrpSpPr/>
          <p:nvPr/>
        </p:nvGrpSpPr>
        <p:grpSpPr>
          <a:xfrm>
            <a:off x="3502827" y="1991838"/>
            <a:ext cx="5053012" cy="1014414"/>
            <a:chOff x="2049463" y="2317750"/>
            <a:chExt cx="5053012" cy="1014414"/>
          </a:xfrm>
        </p:grpSpPr>
        <p:grpSp>
          <p:nvGrpSpPr>
            <p:cNvPr id="466" name="Groupe 465">
              <a:extLst>
                <a:ext uri="{FF2B5EF4-FFF2-40B4-BE49-F238E27FC236}">
                  <a16:creationId xmlns:a16="http://schemas.microsoft.com/office/drawing/2014/main" id="{9148F6B6-BC1E-63A5-0779-A27F4D80B952}"/>
                </a:ext>
              </a:extLst>
            </p:cNvPr>
            <p:cNvGrpSpPr/>
            <p:nvPr/>
          </p:nvGrpSpPr>
          <p:grpSpPr>
            <a:xfrm>
              <a:off x="2049463" y="3230563"/>
              <a:ext cx="5027612" cy="101601"/>
              <a:chOff x="2049463" y="4335463"/>
              <a:chExt cx="5027612" cy="101601"/>
            </a:xfrm>
          </p:grpSpPr>
          <p:sp>
            <p:nvSpPr>
              <p:cNvPr id="473" name="Oval 94">
                <a:extLst>
                  <a:ext uri="{FF2B5EF4-FFF2-40B4-BE49-F238E27FC236}">
                    <a16:creationId xmlns:a16="http://schemas.microsoft.com/office/drawing/2014/main" id="{20EE7004-47BF-661B-EF31-2345D3AB9D20}"/>
                  </a:ext>
                </a:extLst>
              </p:cNvPr>
              <p:cNvSpPr>
                <a:spLocks noChangeAspect="1" noChangeArrowheads="1"/>
              </p:cNvSpPr>
              <p:nvPr/>
            </p:nvSpPr>
            <p:spPr bwMode="auto">
              <a:xfrm>
                <a:off x="6986588" y="4344988"/>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74" name="Oval 95">
                <a:extLst>
                  <a:ext uri="{FF2B5EF4-FFF2-40B4-BE49-F238E27FC236}">
                    <a16:creationId xmlns:a16="http://schemas.microsoft.com/office/drawing/2014/main" id="{ED0158C4-C2BE-B1AB-4221-5F2B7133964D}"/>
                  </a:ext>
                </a:extLst>
              </p:cNvPr>
              <p:cNvSpPr>
                <a:spLocks noChangeAspect="1" noChangeArrowheads="1"/>
              </p:cNvSpPr>
              <p:nvPr/>
            </p:nvSpPr>
            <p:spPr bwMode="auto">
              <a:xfrm>
                <a:off x="5349875" y="4346576"/>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75" name="Oval 96">
                <a:extLst>
                  <a:ext uri="{FF2B5EF4-FFF2-40B4-BE49-F238E27FC236}">
                    <a16:creationId xmlns:a16="http://schemas.microsoft.com/office/drawing/2014/main" id="{C5334C7D-73BC-C07D-5897-479BE60B1A16}"/>
                  </a:ext>
                </a:extLst>
              </p:cNvPr>
              <p:cNvSpPr>
                <a:spLocks noChangeAspect="1" noChangeArrowheads="1"/>
              </p:cNvSpPr>
              <p:nvPr/>
            </p:nvSpPr>
            <p:spPr bwMode="auto">
              <a:xfrm>
                <a:off x="3700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76" name="Oval 96">
                <a:extLst>
                  <a:ext uri="{FF2B5EF4-FFF2-40B4-BE49-F238E27FC236}">
                    <a16:creationId xmlns:a16="http://schemas.microsoft.com/office/drawing/2014/main" id="{FDA5BA9D-F54A-0D7C-04A6-A28A11F6088D}"/>
                  </a:ext>
                </a:extLst>
              </p:cNvPr>
              <p:cNvSpPr>
                <a:spLocks noChangeAspect="1" noChangeArrowheads="1"/>
              </p:cNvSpPr>
              <p:nvPr/>
            </p:nvSpPr>
            <p:spPr bwMode="auto">
              <a:xfrm>
                <a:off x="2049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nvGrpSpPr>
            <p:cNvPr id="467" name="Groupe 466">
              <a:extLst>
                <a:ext uri="{FF2B5EF4-FFF2-40B4-BE49-F238E27FC236}">
                  <a16:creationId xmlns:a16="http://schemas.microsoft.com/office/drawing/2014/main" id="{2F4E2FC6-5E10-F064-ADFD-F6FD35470CFE}"/>
                </a:ext>
              </a:extLst>
            </p:cNvPr>
            <p:cNvGrpSpPr/>
            <p:nvPr/>
          </p:nvGrpSpPr>
          <p:grpSpPr>
            <a:xfrm>
              <a:off x="2087563" y="2317750"/>
              <a:ext cx="5014912" cy="114301"/>
              <a:chOff x="2087563" y="2317750"/>
              <a:chExt cx="5014912" cy="114301"/>
            </a:xfrm>
          </p:grpSpPr>
          <p:grpSp>
            <p:nvGrpSpPr>
              <p:cNvPr id="468" name="Group 124">
                <a:extLst>
                  <a:ext uri="{FF2B5EF4-FFF2-40B4-BE49-F238E27FC236}">
                    <a16:creationId xmlns:a16="http://schemas.microsoft.com/office/drawing/2014/main" id="{8F17A1F0-BC49-BBD4-A28E-6EBD879F7039}"/>
                  </a:ext>
                </a:extLst>
              </p:cNvPr>
              <p:cNvGrpSpPr>
                <a:grpSpLocks/>
              </p:cNvGrpSpPr>
              <p:nvPr/>
            </p:nvGrpSpPr>
            <p:grpSpPr bwMode="auto">
              <a:xfrm>
                <a:off x="3725863" y="2317750"/>
                <a:ext cx="3376612" cy="101600"/>
                <a:chOff x="1603" y="1627"/>
                <a:chExt cx="2127" cy="64"/>
              </a:xfrm>
              <a:solidFill>
                <a:srgbClr val="FF0000"/>
              </a:solidFill>
            </p:grpSpPr>
            <p:sp>
              <p:nvSpPr>
                <p:cNvPr id="470" name="Oval 125">
                  <a:extLst>
                    <a:ext uri="{FF2B5EF4-FFF2-40B4-BE49-F238E27FC236}">
                      <a16:creationId xmlns:a16="http://schemas.microsoft.com/office/drawing/2014/main" id="{A2694A78-2B4F-E616-2AE2-4AE09C70384A}"/>
                    </a:ext>
                  </a:extLst>
                </p:cNvPr>
                <p:cNvSpPr>
                  <a:spLocks noChangeAspect="1" noChangeArrowheads="1"/>
                </p:cNvSpPr>
                <p:nvPr/>
              </p:nvSpPr>
              <p:spPr bwMode="auto">
                <a:xfrm>
                  <a:off x="3673"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1" name="Oval 126">
                  <a:extLst>
                    <a:ext uri="{FF2B5EF4-FFF2-40B4-BE49-F238E27FC236}">
                      <a16:creationId xmlns:a16="http://schemas.microsoft.com/office/drawing/2014/main" id="{783B7BDB-56AC-36BF-608E-FC0390BD6A69}"/>
                    </a:ext>
                  </a:extLst>
                </p:cNvPr>
                <p:cNvSpPr>
                  <a:spLocks noChangeAspect="1" noChangeArrowheads="1"/>
                </p:cNvSpPr>
                <p:nvPr/>
              </p:nvSpPr>
              <p:spPr bwMode="auto">
                <a:xfrm>
                  <a:off x="2642" y="1634"/>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2" name="Oval 127">
                  <a:extLst>
                    <a:ext uri="{FF2B5EF4-FFF2-40B4-BE49-F238E27FC236}">
                      <a16:creationId xmlns:a16="http://schemas.microsoft.com/office/drawing/2014/main" id="{563F8A3B-D09D-59C8-FE68-46C7481201E3}"/>
                    </a:ext>
                  </a:extLst>
                </p:cNvPr>
                <p:cNvSpPr>
                  <a:spLocks noChangeAspect="1" noChangeArrowheads="1"/>
                </p:cNvSpPr>
                <p:nvPr/>
              </p:nvSpPr>
              <p:spPr bwMode="auto">
                <a:xfrm>
                  <a:off x="1603"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69" name="Oval 96">
                <a:extLst>
                  <a:ext uri="{FF2B5EF4-FFF2-40B4-BE49-F238E27FC236}">
                    <a16:creationId xmlns:a16="http://schemas.microsoft.com/office/drawing/2014/main" id="{C320CD39-DBE3-817F-38D6-6A824AB676EC}"/>
                  </a:ext>
                </a:extLst>
              </p:cNvPr>
              <p:cNvSpPr>
                <a:spLocks noChangeAspect="1" noChangeArrowheads="1"/>
              </p:cNvSpPr>
              <p:nvPr/>
            </p:nvSpPr>
            <p:spPr bwMode="auto">
              <a:xfrm>
                <a:off x="2087563" y="2341563"/>
                <a:ext cx="90487" cy="9048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grpSp>
        <p:nvGrpSpPr>
          <p:cNvPr id="477" name="Groupe 476">
            <a:extLst>
              <a:ext uri="{FF2B5EF4-FFF2-40B4-BE49-F238E27FC236}">
                <a16:creationId xmlns:a16="http://schemas.microsoft.com/office/drawing/2014/main" id="{E17683BB-D7C7-6098-4974-F981A1BE1804}"/>
              </a:ext>
            </a:extLst>
          </p:cNvPr>
          <p:cNvGrpSpPr/>
          <p:nvPr/>
        </p:nvGrpSpPr>
        <p:grpSpPr>
          <a:xfrm>
            <a:off x="1582218" y="2977572"/>
            <a:ext cx="1407758" cy="748013"/>
            <a:chOff x="128854" y="3303483"/>
            <a:chExt cx="1407758" cy="748013"/>
          </a:xfrm>
        </p:grpSpPr>
        <p:sp>
          <p:nvSpPr>
            <p:cNvPr id="478" name="Text Box 105">
              <a:extLst>
                <a:ext uri="{FF2B5EF4-FFF2-40B4-BE49-F238E27FC236}">
                  <a16:creationId xmlns:a16="http://schemas.microsoft.com/office/drawing/2014/main" id="{A3D60FDF-702A-F9B0-D63B-2F59753770FC}"/>
                </a:ext>
              </a:extLst>
            </p:cNvPr>
            <p:cNvSpPr txBox="1">
              <a:spLocks noChangeArrowheads="1"/>
            </p:cNvSpPr>
            <p:nvPr/>
          </p:nvSpPr>
          <p:spPr bwMode="auto">
            <a:xfrm>
              <a:off x="128854" y="3360633"/>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a:t>
              </a:r>
              <a:r>
                <a:rPr lang="de-DE" sz="1800" dirty="0">
                  <a:solidFill>
                    <a:srgbClr val="0070C0"/>
                  </a:solidFill>
                  <a:latin typeface="Symbol" pitchFamily="18" charset="2"/>
                </a:rPr>
                <a:t>D</a:t>
              </a:r>
              <a:r>
                <a:rPr lang="de-DE" sz="1800" dirty="0">
                  <a:solidFill>
                    <a:srgbClr val="0070C0"/>
                  </a:solidFill>
                </a:rPr>
                <a:t>E</a:t>
              </a:r>
            </a:p>
          </p:txBody>
        </p:sp>
        <p:sp>
          <p:nvSpPr>
            <p:cNvPr id="479" name="Textfeld 1">
              <a:extLst>
                <a:ext uri="{FF2B5EF4-FFF2-40B4-BE49-F238E27FC236}">
                  <a16:creationId xmlns:a16="http://schemas.microsoft.com/office/drawing/2014/main" id="{4D005884-C714-F63C-362B-2940D3A55533}"/>
                </a:ext>
              </a:extLst>
            </p:cNvPr>
            <p:cNvSpPr txBox="1"/>
            <p:nvPr/>
          </p:nvSpPr>
          <p:spPr>
            <a:xfrm>
              <a:off x="601977" y="3743719"/>
              <a:ext cx="895905" cy="307777"/>
            </a:xfrm>
            <a:prstGeom prst="rect">
              <a:avLst/>
            </a:prstGeom>
            <a:noFill/>
          </p:spPr>
          <p:txBody>
            <a:bodyPr wrap="square" rtlCol="0">
              <a:spAutoFit/>
            </a:bodyPr>
            <a:lstStyle/>
            <a:p>
              <a:r>
                <a:rPr lang="en-GB" sz="1400" dirty="0">
                  <a:solidFill>
                    <a:schemeClr val="accent5">
                      <a:lumMod val="75000"/>
                    </a:schemeClr>
                  </a:solidFill>
                  <a:latin typeface="Symbol" panose="05050102010706020507" pitchFamily="18" charset="2"/>
                </a:rPr>
                <a:t>(b </a:t>
              </a:r>
              <a:r>
                <a:rPr lang="en-GB" sz="1400" dirty="0">
                  <a:solidFill>
                    <a:schemeClr val="accent5">
                      <a:lumMod val="75000"/>
                    </a:schemeClr>
                  </a:solidFill>
                  <a:latin typeface="+mj-lt"/>
                </a:rPr>
                <a:t>~ 1)</a:t>
              </a:r>
              <a:endParaRPr lang="en-GB" sz="1400" dirty="0">
                <a:solidFill>
                  <a:schemeClr val="accent5">
                    <a:lumMod val="75000"/>
                  </a:schemeClr>
                </a:solidFill>
                <a:latin typeface="Symbol" panose="05050102010706020507" pitchFamily="18" charset="2"/>
              </a:endParaRPr>
            </a:p>
          </p:txBody>
        </p:sp>
        <p:cxnSp>
          <p:nvCxnSpPr>
            <p:cNvPr id="480" name="Connecteur droit avec flèche 479">
              <a:extLst>
                <a:ext uri="{FF2B5EF4-FFF2-40B4-BE49-F238E27FC236}">
                  <a16:creationId xmlns:a16="http://schemas.microsoft.com/office/drawing/2014/main" id="{3B9DA346-7FF3-47D8-80BC-D381CB104FAD}"/>
                </a:ext>
              </a:extLst>
            </p:cNvPr>
            <p:cNvCxnSpPr>
              <a:cxnSpLocks/>
            </p:cNvCxnSpPr>
            <p:nvPr/>
          </p:nvCxnSpPr>
          <p:spPr>
            <a:xfrm flipH="1">
              <a:off x="349708" y="3303483"/>
              <a:ext cx="900112" cy="0"/>
            </a:xfrm>
            <a:prstGeom prst="straightConnector1">
              <a:avLst/>
            </a:prstGeom>
            <a:ln w="38100">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81" name="Groupe 480">
            <a:extLst>
              <a:ext uri="{FF2B5EF4-FFF2-40B4-BE49-F238E27FC236}">
                <a16:creationId xmlns:a16="http://schemas.microsoft.com/office/drawing/2014/main" id="{4C52094C-EA45-07E1-8BA5-574DDB7AAC50}"/>
              </a:ext>
            </a:extLst>
          </p:cNvPr>
          <p:cNvGrpSpPr/>
          <p:nvPr/>
        </p:nvGrpSpPr>
        <p:grpSpPr>
          <a:xfrm>
            <a:off x="2069315" y="2857026"/>
            <a:ext cx="8340770" cy="1833562"/>
            <a:chOff x="615950" y="3182938"/>
            <a:chExt cx="8340770" cy="1833562"/>
          </a:xfrm>
        </p:grpSpPr>
        <p:grpSp>
          <p:nvGrpSpPr>
            <p:cNvPr id="482" name="Groupe 481">
              <a:extLst>
                <a:ext uri="{FF2B5EF4-FFF2-40B4-BE49-F238E27FC236}">
                  <a16:creationId xmlns:a16="http://schemas.microsoft.com/office/drawing/2014/main" id="{40F598B9-9C7E-A1ED-19B4-50C99AB180BD}"/>
                </a:ext>
              </a:extLst>
            </p:cNvPr>
            <p:cNvGrpSpPr/>
            <p:nvPr/>
          </p:nvGrpSpPr>
          <p:grpSpPr>
            <a:xfrm>
              <a:off x="615950" y="3182938"/>
              <a:ext cx="8340770" cy="1833562"/>
              <a:chOff x="615950" y="3182938"/>
              <a:chExt cx="8340770" cy="1833562"/>
            </a:xfrm>
          </p:grpSpPr>
          <p:sp>
            <p:nvSpPr>
              <p:cNvPr id="484" name="Arc 90">
                <a:extLst>
                  <a:ext uri="{FF2B5EF4-FFF2-40B4-BE49-F238E27FC236}">
                    <a16:creationId xmlns:a16="http://schemas.microsoft.com/office/drawing/2014/main" id="{A70F4489-29B4-3BB1-FB31-348EB8853D8F}"/>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5" name="Arc 91">
                <a:extLst>
                  <a:ext uri="{FF2B5EF4-FFF2-40B4-BE49-F238E27FC236}">
                    <a16:creationId xmlns:a16="http://schemas.microsoft.com/office/drawing/2014/main" id="{54D1CCB1-467E-6EC2-598F-9CBE9B700FBE}"/>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6" name="Line 92">
                <a:extLst>
                  <a:ext uri="{FF2B5EF4-FFF2-40B4-BE49-F238E27FC236}">
                    <a16:creationId xmlns:a16="http://schemas.microsoft.com/office/drawing/2014/main" id="{2A52EA50-1F22-D123-1A08-64D9979D8228}"/>
                  </a:ext>
                </a:extLst>
              </p:cNvPr>
              <p:cNvSpPr>
                <a:spLocks noChangeShapeType="1"/>
              </p:cNvSpPr>
              <p:nvPr/>
            </p:nvSpPr>
            <p:spPr bwMode="auto">
              <a:xfrm>
                <a:off x="1600200" y="5016500"/>
                <a:ext cx="5842000"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7" name="Text Box 97">
                <a:extLst>
                  <a:ext uri="{FF2B5EF4-FFF2-40B4-BE49-F238E27FC236}">
                    <a16:creationId xmlns:a16="http://schemas.microsoft.com/office/drawing/2014/main" id="{09FA3F70-2588-0822-D77F-E99DF783FE22}"/>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C00000"/>
                    </a:solidFill>
                  </a:rPr>
                  <a:t>L = n </a:t>
                </a:r>
                <a:r>
                  <a:rPr lang="en-US" sz="2000" b="1" dirty="0">
                    <a:solidFill>
                      <a:srgbClr val="C00000"/>
                    </a:solidFill>
                    <a:latin typeface="Times New Roman" pitchFamily="18" charset="0"/>
                    <a:cs typeface="Times New Roman" pitchFamily="18" charset="0"/>
                  </a:rPr>
                  <a:t>· </a:t>
                </a:r>
                <a:r>
                  <a:rPr lang="en-US" sz="2000" b="1" dirty="0">
                    <a:solidFill>
                      <a:srgbClr val="C00000"/>
                    </a:solidFill>
                    <a:latin typeface="Symbol" pitchFamily="18" charset="2"/>
                    <a:cs typeface="Times New Roman" pitchFamily="18" charset="0"/>
                  </a:rPr>
                  <a:t>l</a:t>
                </a:r>
                <a:r>
                  <a:rPr lang="en-US" sz="2000" b="1" dirty="0">
                    <a:solidFill>
                      <a:srgbClr val="C00000"/>
                    </a:solidFill>
                    <a:cs typeface="Times New Roman" pitchFamily="18" charset="0"/>
                  </a:rPr>
                  <a:t> + </a:t>
                </a:r>
                <a:r>
                  <a:rPr lang="en-US" sz="2000" b="1" dirty="0">
                    <a:solidFill>
                      <a:srgbClr val="C00000"/>
                    </a:solidFill>
                    <a:latin typeface="Symbol" pitchFamily="18" charset="2"/>
                    <a:cs typeface="Times New Roman" pitchFamily="18" charset="0"/>
                  </a:rPr>
                  <a:t>l </a:t>
                </a:r>
                <a:r>
                  <a:rPr lang="en-US" sz="2000" b="1" dirty="0">
                    <a:solidFill>
                      <a:srgbClr val="C00000"/>
                    </a:solidFill>
                    <a:cs typeface="Times New Roman" pitchFamily="18" charset="0"/>
                  </a:rPr>
                  <a:t>/ 2</a:t>
                </a:r>
                <a:endParaRPr lang="en-US" sz="2000" b="1" dirty="0">
                  <a:solidFill>
                    <a:srgbClr val="C00000"/>
                  </a:solidFill>
                  <a:latin typeface="Times New Roman" pitchFamily="18" charset="0"/>
                  <a:cs typeface="Times New Roman" pitchFamily="18" charset="0"/>
                </a:endParaRPr>
              </a:p>
            </p:txBody>
          </p:sp>
          <p:sp>
            <p:nvSpPr>
              <p:cNvPr id="488" name="Text Box 105">
                <a:extLst>
                  <a:ext uri="{FF2B5EF4-FFF2-40B4-BE49-F238E27FC236}">
                    <a16:creationId xmlns:a16="http://schemas.microsoft.com/office/drawing/2014/main" id="{EFB262B5-E0A0-C935-6CA1-EA1C8C352622}"/>
                  </a:ext>
                </a:extLst>
              </p:cNvPr>
              <p:cNvSpPr txBox="1">
                <a:spLocks noChangeArrowheads="1"/>
              </p:cNvSpPr>
              <p:nvPr/>
            </p:nvSpPr>
            <p:spPr bwMode="auto">
              <a:xfrm>
                <a:off x="7548962" y="3276384"/>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C00000"/>
                    </a:solidFill>
                  </a:rPr>
                  <a:t>E = </a:t>
                </a:r>
                <a:r>
                  <a:rPr lang="de-DE" sz="1800" dirty="0" err="1">
                    <a:solidFill>
                      <a:srgbClr val="C00000"/>
                    </a:solidFill>
                  </a:rPr>
                  <a:t>E</a:t>
                </a:r>
                <a:r>
                  <a:rPr lang="de-DE" sz="1800" baseline="-25000" dirty="0" err="1">
                    <a:solidFill>
                      <a:srgbClr val="C00000"/>
                    </a:solidFill>
                  </a:rPr>
                  <a:t>inj</a:t>
                </a:r>
                <a:r>
                  <a:rPr lang="de-DE" sz="1800" baseline="-25000" dirty="0">
                    <a:solidFill>
                      <a:srgbClr val="C00000"/>
                    </a:solidFill>
                  </a:rPr>
                  <a:t> </a:t>
                </a:r>
                <a:r>
                  <a:rPr lang="de-DE" sz="1800" dirty="0">
                    <a:solidFill>
                      <a:srgbClr val="C00000"/>
                    </a:solidFill>
                  </a:rPr>
                  <a:t>+</a:t>
                </a:r>
                <a:r>
                  <a:rPr lang="de-DE" sz="1800" dirty="0">
                    <a:solidFill>
                      <a:srgbClr val="C00000"/>
                    </a:solidFill>
                    <a:latin typeface="Symbol" pitchFamily="18" charset="2"/>
                  </a:rPr>
                  <a:t>D</a:t>
                </a:r>
                <a:r>
                  <a:rPr lang="de-DE" sz="1800" dirty="0">
                    <a:solidFill>
                      <a:srgbClr val="C00000"/>
                    </a:solidFill>
                  </a:rPr>
                  <a:t>E</a:t>
                </a:r>
              </a:p>
            </p:txBody>
          </p:sp>
        </p:grpSp>
        <p:cxnSp>
          <p:nvCxnSpPr>
            <p:cNvPr id="483" name="Connecteur droit avec flèche 482">
              <a:extLst>
                <a:ext uri="{FF2B5EF4-FFF2-40B4-BE49-F238E27FC236}">
                  <a16:creationId xmlns:a16="http://schemas.microsoft.com/office/drawing/2014/main" id="{DB15B7EC-B6D7-2DB4-D27E-C1B2972E2DD0}"/>
                </a:ext>
              </a:extLst>
            </p:cNvPr>
            <p:cNvCxnSpPr>
              <a:cxnSpLocks/>
            </p:cNvCxnSpPr>
            <p:nvPr/>
          </p:nvCxnSpPr>
          <p:spPr>
            <a:xfrm flipH="1">
              <a:off x="7819797" y="3210639"/>
              <a:ext cx="921780" cy="1001"/>
            </a:xfrm>
            <a:prstGeom prst="straightConnector1">
              <a:avLst/>
            </a:prstGeom>
            <a:ln w="31750">
              <a:solidFill>
                <a:srgbClr val="C0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89" name="ZoneTexte 488">
            <a:extLst>
              <a:ext uri="{FF2B5EF4-FFF2-40B4-BE49-F238E27FC236}">
                <a16:creationId xmlns:a16="http://schemas.microsoft.com/office/drawing/2014/main" id="{45B172FD-2181-1221-DE1A-EFC4163760FF}"/>
              </a:ext>
            </a:extLst>
          </p:cNvPr>
          <p:cNvSpPr txBox="1"/>
          <p:nvPr/>
        </p:nvSpPr>
        <p:spPr>
          <a:xfrm>
            <a:off x="1710084" y="5070804"/>
            <a:ext cx="8555493" cy="369332"/>
          </a:xfrm>
          <a:prstGeom prst="rect">
            <a:avLst/>
          </a:prstGeom>
          <a:noFill/>
        </p:spPr>
        <p:txBody>
          <a:bodyPr wrap="square" rtlCol="0">
            <a:spAutoFit/>
          </a:bodyPr>
          <a:lstStyle/>
          <a:p>
            <a:pPr marL="285750" indent="-285750">
              <a:buFont typeface="Wingdings" pitchFamily="2" charset="2"/>
              <a:buChar char="§"/>
            </a:pPr>
            <a:r>
              <a:rPr lang="en-US" sz="1800" dirty="0">
                <a:solidFill>
                  <a:srgbClr val="FF0000"/>
                </a:solidFill>
                <a:latin typeface="+mn-lt"/>
                <a:cs typeface="Arial" panose="020B0604020202020204" pitchFamily="34" charset="0"/>
                <a:sym typeface="Symbol" pitchFamily="18" charset="2"/>
              </a:rPr>
              <a:t>Deceleration = “loss free” energy storage (in the beam) </a:t>
            </a:r>
            <a:r>
              <a:rPr lang="en-US" sz="1800" dirty="0">
                <a:solidFill>
                  <a:srgbClr val="FF0000"/>
                </a:solidFill>
                <a:latin typeface="+mn-lt"/>
                <a:cs typeface="Arial" panose="020B0604020202020204" pitchFamily="34" charset="0"/>
                <a:sym typeface="Wingdings" pitchFamily="2" charset="2"/>
              </a:rPr>
              <a:t></a:t>
            </a:r>
            <a:r>
              <a:rPr lang="en-US" sz="1800" dirty="0">
                <a:solidFill>
                  <a:srgbClr val="FF0000"/>
                </a:solidFill>
                <a:latin typeface="+mn-lt"/>
                <a:cs typeface="Arial" panose="020B0604020202020204" pitchFamily="34" charset="0"/>
                <a:sym typeface="Symbol" pitchFamily="18" charset="2"/>
              </a:rPr>
              <a:t> Energy recovery</a:t>
            </a:r>
          </a:p>
        </p:txBody>
      </p:sp>
      <p:grpSp>
        <p:nvGrpSpPr>
          <p:cNvPr id="490" name="Groupe 489">
            <a:extLst>
              <a:ext uri="{FF2B5EF4-FFF2-40B4-BE49-F238E27FC236}">
                <a16:creationId xmlns:a16="http://schemas.microsoft.com/office/drawing/2014/main" id="{A04E6CEE-F774-28FB-9E7E-E23F5E5A8598}"/>
              </a:ext>
            </a:extLst>
          </p:cNvPr>
          <p:cNvGrpSpPr/>
          <p:nvPr/>
        </p:nvGrpSpPr>
        <p:grpSpPr>
          <a:xfrm>
            <a:off x="1353939" y="2453680"/>
            <a:ext cx="9003494" cy="2237655"/>
            <a:chOff x="1562034" y="4404445"/>
            <a:chExt cx="9003494" cy="2237655"/>
          </a:xfrm>
        </p:grpSpPr>
        <p:grpSp>
          <p:nvGrpSpPr>
            <p:cNvPr id="491" name="Groupe 490">
              <a:extLst>
                <a:ext uri="{FF2B5EF4-FFF2-40B4-BE49-F238E27FC236}">
                  <a16:creationId xmlns:a16="http://schemas.microsoft.com/office/drawing/2014/main" id="{96B8F869-26CC-22B2-C0CB-C006384B8F21}"/>
                </a:ext>
              </a:extLst>
            </p:cNvPr>
            <p:cNvGrpSpPr/>
            <p:nvPr/>
          </p:nvGrpSpPr>
          <p:grpSpPr>
            <a:xfrm>
              <a:off x="2292351" y="4404445"/>
              <a:ext cx="8273177" cy="2237655"/>
              <a:chOff x="615950" y="2778845"/>
              <a:chExt cx="8273177" cy="2237655"/>
            </a:xfrm>
          </p:grpSpPr>
          <p:sp>
            <p:nvSpPr>
              <p:cNvPr id="494" name="Arc 90">
                <a:extLst>
                  <a:ext uri="{FF2B5EF4-FFF2-40B4-BE49-F238E27FC236}">
                    <a16:creationId xmlns:a16="http://schemas.microsoft.com/office/drawing/2014/main" id="{7D43A7E7-FD17-2A5A-A50C-88A4F229E383}"/>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5" name="Arc 91">
                <a:extLst>
                  <a:ext uri="{FF2B5EF4-FFF2-40B4-BE49-F238E27FC236}">
                    <a16:creationId xmlns:a16="http://schemas.microsoft.com/office/drawing/2014/main" id="{499F1B50-DC20-430D-3F49-7E1245D16E7E}"/>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B050"/>
                  </a:solidFill>
                </a:endParaRPr>
              </a:p>
            </p:txBody>
          </p:sp>
          <p:sp>
            <p:nvSpPr>
              <p:cNvPr id="496" name="Line 92">
                <a:extLst>
                  <a:ext uri="{FF2B5EF4-FFF2-40B4-BE49-F238E27FC236}">
                    <a16:creationId xmlns:a16="http://schemas.microsoft.com/office/drawing/2014/main" id="{5D4A656A-EFDF-380E-C340-E5C8E88AB269}"/>
                  </a:ext>
                </a:extLst>
              </p:cNvPr>
              <p:cNvSpPr>
                <a:spLocks noChangeShapeType="1"/>
              </p:cNvSpPr>
              <p:nvPr/>
            </p:nvSpPr>
            <p:spPr bwMode="auto">
              <a:xfrm>
                <a:off x="1600200" y="5016500"/>
                <a:ext cx="5842000" cy="0"/>
              </a:xfrm>
              <a:prstGeom prst="line">
                <a:avLst/>
              </a:prstGeom>
              <a:noFill/>
              <a:ln w="31750">
                <a:solidFill>
                  <a:srgbClr val="0070C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7" name="Text Box 97">
                <a:extLst>
                  <a:ext uri="{FF2B5EF4-FFF2-40B4-BE49-F238E27FC236}">
                    <a16:creationId xmlns:a16="http://schemas.microsoft.com/office/drawing/2014/main" id="{8C073656-8321-8613-79BD-6DA2E531B8D3}"/>
                  </a:ext>
                </a:extLst>
              </p:cNvPr>
              <p:cNvSpPr txBox="1">
                <a:spLocks noChangeArrowheads="1"/>
              </p:cNvSpPr>
              <p:nvPr/>
            </p:nvSpPr>
            <p:spPr bwMode="auto">
              <a:xfrm>
                <a:off x="3781424" y="4605338"/>
                <a:ext cx="2080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800" b="1" dirty="0">
                    <a:solidFill>
                      <a:srgbClr val="0070C0"/>
                    </a:solidFill>
                  </a:rPr>
                  <a:t>L = n </a:t>
                </a:r>
                <a:r>
                  <a:rPr lang="en-US" sz="1800" b="1" dirty="0">
                    <a:solidFill>
                      <a:srgbClr val="0070C0"/>
                    </a:solidFill>
                    <a:latin typeface="Times New Roman" pitchFamily="18" charset="0"/>
                    <a:cs typeface="Times New Roman" pitchFamily="18" charset="0"/>
                  </a:rPr>
                  <a:t>· </a:t>
                </a:r>
                <a:r>
                  <a:rPr lang="en-US" sz="1800" b="1" dirty="0">
                    <a:solidFill>
                      <a:srgbClr val="0070C0"/>
                    </a:solidFill>
                    <a:latin typeface="Symbol" pitchFamily="18" charset="2"/>
                    <a:cs typeface="Times New Roman" pitchFamily="18" charset="0"/>
                  </a:rPr>
                  <a:t>l</a:t>
                </a:r>
                <a:r>
                  <a:rPr lang="en-US" sz="1800" b="1" dirty="0">
                    <a:solidFill>
                      <a:srgbClr val="0070C0"/>
                    </a:solidFill>
                    <a:cs typeface="Times New Roman" pitchFamily="18" charset="0"/>
                  </a:rPr>
                  <a:t> </a:t>
                </a:r>
                <a:endParaRPr lang="en-US" sz="1800" b="1" dirty="0">
                  <a:solidFill>
                    <a:srgbClr val="0070C0"/>
                  </a:solidFill>
                  <a:latin typeface="Times New Roman" pitchFamily="18" charset="0"/>
                  <a:cs typeface="Times New Roman" pitchFamily="18" charset="0"/>
                </a:endParaRPr>
              </a:p>
            </p:txBody>
          </p:sp>
          <p:sp>
            <p:nvSpPr>
              <p:cNvPr id="498" name="Text Box 105">
                <a:extLst>
                  <a:ext uri="{FF2B5EF4-FFF2-40B4-BE49-F238E27FC236}">
                    <a16:creationId xmlns:a16="http://schemas.microsoft.com/office/drawing/2014/main" id="{A6C2D5F8-621B-3993-2399-E2F6738B8CA5}"/>
                  </a:ext>
                </a:extLst>
              </p:cNvPr>
              <p:cNvSpPr txBox="1">
                <a:spLocks noChangeArrowheads="1"/>
              </p:cNvSpPr>
              <p:nvPr/>
            </p:nvSpPr>
            <p:spPr bwMode="auto">
              <a:xfrm>
                <a:off x="7508621" y="2778845"/>
                <a:ext cx="138050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a:t>
                </a:r>
                <a:r>
                  <a:rPr lang="de-DE" sz="1800" dirty="0">
                    <a:solidFill>
                      <a:srgbClr val="0070C0"/>
                    </a:solidFill>
                    <a:latin typeface="Symbol" pitchFamily="18" charset="2"/>
                  </a:rPr>
                  <a:t>D</a:t>
                </a:r>
                <a:r>
                  <a:rPr lang="de-DE" sz="1800" dirty="0">
                    <a:solidFill>
                      <a:srgbClr val="0070C0"/>
                    </a:solidFill>
                  </a:rPr>
                  <a:t>E</a:t>
                </a:r>
              </a:p>
            </p:txBody>
          </p:sp>
        </p:grpSp>
        <p:sp>
          <p:nvSpPr>
            <p:cNvPr id="492" name="Text Box 105">
              <a:extLst>
                <a:ext uri="{FF2B5EF4-FFF2-40B4-BE49-F238E27FC236}">
                  <a16:creationId xmlns:a16="http://schemas.microsoft.com/office/drawing/2014/main" id="{AA6D1DB7-F9BD-9B0B-BA96-EE3370805FDC}"/>
                </a:ext>
              </a:extLst>
            </p:cNvPr>
            <p:cNvSpPr txBox="1">
              <a:spLocks noChangeArrowheads="1"/>
            </p:cNvSpPr>
            <p:nvPr/>
          </p:nvSpPr>
          <p:spPr bwMode="auto">
            <a:xfrm>
              <a:off x="1562034" y="4454498"/>
              <a:ext cx="157286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800" dirty="0">
                  <a:solidFill>
                    <a:srgbClr val="0070C0"/>
                  </a:solidFill>
                </a:rPr>
                <a:t>E = </a:t>
              </a:r>
              <a:r>
                <a:rPr lang="de-DE" sz="1800" dirty="0" err="1">
                  <a:solidFill>
                    <a:srgbClr val="0070C0"/>
                  </a:solidFill>
                </a:rPr>
                <a:t>E</a:t>
              </a:r>
              <a:r>
                <a:rPr lang="de-DE" sz="1800" baseline="-25000" dirty="0" err="1">
                  <a:solidFill>
                    <a:srgbClr val="0070C0"/>
                  </a:solidFill>
                </a:rPr>
                <a:t>inj</a:t>
              </a:r>
              <a:r>
                <a:rPr lang="de-DE" sz="1800" baseline="-25000" dirty="0">
                  <a:solidFill>
                    <a:srgbClr val="0070C0"/>
                  </a:solidFill>
                </a:rPr>
                <a:t> </a:t>
              </a:r>
              <a:r>
                <a:rPr lang="de-DE" sz="1800" dirty="0">
                  <a:solidFill>
                    <a:srgbClr val="0070C0"/>
                  </a:solidFill>
                </a:rPr>
                <a:t>+2 </a:t>
              </a:r>
              <a:r>
                <a:rPr lang="de-DE" sz="1800" dirty="0">
                  <a:solidFill>
                    <a:srgbClr val="0070C0"/>
                  </a:solidFill>
                  <a:latin typeface="Symbol" pitchFamily="18" charset="2"/>
                </a:rPr>
                <a:t>D</a:t>
              </a:r>
              <a:r>
                <a:rPr lang="de-DE" sz="1800" dirty="0">
                  <a:solidFill>
                    <a:srgbClr val="0070C0"/>
                  </a:solidFill>
                </a:rPr>
                <a:t>E</a:t>
              </a:r>
            </a:p>
          </p:txBody>
        </p:sp>
        <p:cxnSp>
          <p:nvCxnSpPr>
            <p:cNvPr id="493" name="Connecteur droit avec flèche 492">
              <a:extLst>
                <a:ext uri="{FF2B5EF4-FFF2-40B4-BE49-F238E27FC236}">
                  <a16:creationId xmlns:a16="http://schemas.microsoft.com/office/drawing/2014/main" id="{268B4928-48E2-49BF-BF37-10924DE1EDA7}"/>
                </a:ext>
              </a:extLst>
            </p:cNvPr>
            <p:cNvCxnSpPr>
              <a:cxnSpLocks/>
            </p:cNvCxnSpPr>
            <p:nvPr/>
          </p:nvCxnSpPr>
          <p:spPr>
            <a:xfrm flipH="1">
              <a:off x="1743635" y="4833717"/>
              <a:ext cx="989106" cy="16350"/>
            </a:xfrm>
            <a:prstGeom prst="straightConnector1">
              <a:avLst/>
            </a:prstGeom>
            <a:ln w="31750">
              <a:solidFill>
                <a:srgbClr val="0070C0"/>
              </a:solidFill>
              <a:tailEnd type="stealth"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719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wipe(right)">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wipe(right)">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77"/>
                                        </p:tgtEl>
                                        <p:attrNameLst>
                                          <p:attrName>style.visibility</p:attrName>
                                        </p:attrNameLst>
                                      </p:cBhvr>
                                      <p:to>
                                        <p:strVal val="visible"/>
                                      </p:to>
                                    </p:set>
                                    <p:animEffect transition="in" filter="wipe(right)">
                                      <p:cBhvr>
                                        <p:cTn id="17" dur="500"/>
                                        <p:tgtEl>
                                          <p:spTgt spid="47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5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7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49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9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81"/>
                                        </p:tgtEl>
                                        <p:attrNameLst>
                                          <p:attrName>style.visibility</p:attrName>
                                        </p:attrNameLst>
                                      </p:cBhvr>
                                      <p:to>
                                        <p:strVal val="visible"/>
                                      </p:to>
                                    </p:set>
                                    <p:animEffect transition="in" filter="wipe(left)">
                                      <p:cBhvr>
                                        <p:cTn id="38" dur="500"/>
                                        <p:tgtEl>
                                          <p:spTgt spid="481"/>
                                        </p:tgtEl>
                                      </p:cBhvr>
                                    </p:animEffect>
                                  </p:childTnLst>
                                </p:cTn>
                              </p:par>
                              <p:par>
                                <p:cTn id="39" presetID="1" presetClass="exit" presetSubtype="0" fill="hold" nodeType="withEffect">
                                  <p:stCondLst>
                                    <p:cond delay="0"/>
                                  </p:stCondLst>
                                  <p:childTnLst>
                                    <p:set>
                                      <p:cBhvr>
                                        <p:cTn id="40" dur="1" fill="hold">
                                          <p:stCondLst>
                                            <p:cond delay="0"/>
                                          </p:stCondLst>
                                        </p:cTn>
                                        <p:tgtEl>
                                          <p:spTgt spid="47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5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4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6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1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2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9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0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7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6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3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7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65"/>
                                        </p:tgtEl>
                                        <p:attrNameLst>
                                          <p:attrName>style.visibility</p:attrName>
                                        </p:attrNameLst>
                                      </p:cBhvr>
                                      <p:to>
                                        <p:strVal val="visible"/>
                                      </p:to>
                                    </p:set>
                                    <p:animEffect transition="in" filter="wipe(right)">
                                      <p:cBhvr>
                                        <p:cTn id="69" dur="500"/>
                                        <p:tgtEl>
                                          <p:spTgt spid="46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8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373"/>
                                        </p:tgtEl>
                                        <p:attrNameLst>
                                          <p:attrName>style.visibility</p:attrName>
                                        </p:attrNameLst>
                                      </p:cBhvr>
                                      <p:to>
                                        <p:strVal val="visible"/>
                                      </p:to>
                                    </p:set>
                                    <p:animEffect transition="in" filter="wipe(right)">
                                      <p:cBhvr>
                                        <p:cTn id="78"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p:bldP spid="4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10/06/2022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Séminaire Inter-pôles</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30</a:t>
            </a:fld>
            <a:endParaRPr lang="en-US" dirty="0">
              <a:latin typeface="+mn-lt"/>
            </a:endParaRPr>
          </a:p>
        </p:txBody>
      </p:sp>
      <p:sp>
        <p:nvSpPr>
          <p:cNvPr id="18" name="Titre 1">
            <a:extLst>
              <a:ext uri="{FF2B5EF4-FFF2-40B4-BE49-F238E27FC236}">
                <a16:creationId xmlns:a16="http://schemas.microsoft.com/office/drawing/2014/main" id="{4A10FA6A-AFE4-9EB7-C05F-F6B245C6224A}"/>
              </a:ext>
            </a:extLst>
          </p:cNvPr>
          <p:cNvSpPr txBox="1">
            <a:spLocks/>
          </p:cNvSpPr>
          <p:nvPr/>
        </p:nvSpPr>
        <p:spPr>
          <a:xfrm>
            <a:off x="1065907" y="166421"/>
            <a:ext cx="7416823"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rPr>
              <a:t>Infra. &amp; Syst. Integration: Scope and progress</a:t>
            </a:r>
          </a:p>
        </p:txBody>
      </p:sp>
      <p:sp>
        <p:nvSpPr>
          <p:cNvPr id="6" name="ZoneTexte 5">
            <a:extLst>
              <a:ext uri="{FF2B5EF4-FFF2-40B4-BE49-F238E27FC236}">
                <a16:creationId xmlns:a16="http://schemas.microsoft.com/office/drawing/2014/main" id="{717836E2-F517-4112-F3FA-5F34643EB174}"/>
              </a:ext>
            </a:extLst>
          </p:cNvPr>
          <p:cNvSpPr txBox="1"/>
          <p:nvPr/>
        </p:nvSpPr>
        <p:spPr>
          <a:xfrm>
            <a:off x="417835" y="648831"/>
            <a:ext cx="9937104" cy="2585323"/>
          </a:xfrm>
          <a:prstGeom prst="rect">
            <a:avLst/>
          </a:prstGeom>
          <a:noFill/>
        </p:spPr>
        <p:txBody>
          <a:bodyPr wrap="square" rtlCol="0">
            <a:spAutoFit/>
          </a:bodyPr>
          <a:lstStyle/>
          <a:p>
            <a:r>
              <a:rPr lang="en-GB" sz="1800" b="1" u="sng" dirty="0">
                <a:latin typeface="+mn-lt"/>
              </a:rPr>
              <a:t>Scope for the TRD phase:</a:t>
            </a:r>
          </a:p>
          <a:p>
            <a:pPr marL="285750" indent="-285750">
              <a:buFont typeface="Wingdings" pitchFamily="2" charset="2"/>
              <a:buChar char="§"/>
            </a:pPr>
            <a:r>
              <a:rPr lang="en-GB" sz="1600" dirty="0">
                <a:latin typeface="+mn-lt"/>
              </a:rPr>
              <a:t>Implementation of the DC gun in IGLOO.</a:t>
            </a:r>
          </a:p>
          <a:p>
            <a:pPr marL="285750" indent="-285750">
              <a:buFont typeface="Wingdings" pitchFamily="2" charset="2"/>
              <a:buChar char="§"/>
            </a:pPr>
            <a:r>
              <a:rPr lang="en-GB" sz="1600" dirty="0">
                <a:latin typeface="+mn-lt"/>
              </a:rPr>
              <a:t>Preliminary studies of the site (Super ACO Hall): Geometrical report</a:t>
            </a:r>
            <a:r>
              <a:rPr lang="en-GB" sz="1600" baseline="30000" dirty="0">
                <a:latin typeface="+mn-lt"/>
              </a:rPr>
              <a:t>(</a:t>
            </a:r>
            <a:r>
              <a:rPr lang="en-GB" sz="1600" baseline="30000" dirty="0">
                <a:solidFill>
                  <a:srgbClr val="FF6700"/>
                </a:solidFill>
                <a:latin typeface="+mn-lt"/>
              </a:rPr>
              <a:t>*</a:t>
            </a:r>
            <a:r>
              <a:rPr lang="en-GB" sz="1600" baseline="30000" dirty="0">
                <a:latin typeface="+mn-lt"/>
              </a:rPr>
              <a:t>)</a:t>
            </a:r>
            <a:r>
              <a:rPr lang="en-GB" sz="1600" dirty="0">
                <a:latin typeface="+mn-lt"/>
              </a:rPr>
              <a:t> with the dimensions of the hall and underground, existing wall thickness and composition, ground load capacity, state of existent technical galleries around the hall… </a:t>
            </a:r>
          </a:p>
          <a:p>
            <a:pPr marL="285750" indent="-285750">
              <a:buFont typeface="Wingdings" pitchFamily="2" charset="2"/>
              <a:buChar char="§"/>
            </a:pPr>
            <a:r>
              <a:rPr lang="en-GB" sz="1600" dirty="0">
                <a:latin typeface="+mn-lt"/>
              </a:rPr>
              <a:t>Definition of infrastructure work needed.</a:t>
            </a:r>
          </a:p>
          <a:p>
            <a:pPr marL="285750" indent="-285750">
              <a:buFont typeface="Wingdings" pitchFamily="2" charset="2"/>
              <a:buChar char="§"/>
            </a:pPr>
            <a:r>
              <a:rPr lang="en-GB" sz="1600" dirty="0">
                <a:latin typeface="+mn-lt"/>
              </a:rPr>
              <a:t>Study of machine + experiments integration scenario</a:t>
            </a:r>
          </a:p>
          <a:p>
            <a:pPr marL="285750" indent="-285750">
              <a:buFont typeface="Wingdings" pitchFamily="2" charset="2"/>
              <a:buChar char="§"/>
            </a:pPr>
            <a:r>
              <a:rPr lang="en-GB" sz="1600" dirty="0">
                <a:latin typeface="+mn-lt"/>
              </a:rPr>
              <a:t>Study of ancillaries integration.</a:t>
            </a:r>
          </a:p>
          <a:p>
            <a:endParaRPr lang="en-GB" sz="1600" dirty="0">
              <a:latin typeface="+mn-lt"/>
            </a:endParaRPr>
          </a:p>
          <a:p>
            <a:r>
              <a:rPr lang="en-GB" sz="1600" baseline="30000" dirty="0">
                <a:solidFill>
                  <a:srgbClr val="FF6700"/>
                </a:solidFill>
                <a:latin typeface="+mn-lt"/>
              </a:rPr>
              <a:t>(*)</a:t>
            </a:r>
            <a:r>
              <a:rPr lang="en-GB" sz="1600" dirty="0">
                <a:solidFill>
                  <a:srgbClr val="FF6700"/>
                </a:solidFill>
                <a:latin typeface="+mn-lt"/>
              </a:rPr>
              <a:t> </a:t>
            </a:r>
            <a:r>
              <a:rPr lang="fr-FR" sz="1400" dirty="0">
                <a:solidFill>
                  <a:srgbClr val="FF6700"/>
                </a:solidFill>
                <a:latin typeface="+mn-lt"/>
              </a:rPr>
              <a:t>Service financially supported by « Service du patrimoine” of the university.</a:t>
            </a:r>
            <a:r>
              <a:rPr lang="en-GB" sz="1400" dirty="0">
                <a:solidFill>
                  <a:srgbClr val="FF6700"/>
                </a:solidFill>
                <a:latin typeface="+mn-lt"/>
              </a:rPr>
              <a:t> </a:t>
            </a:r>
          </a:p>
        </p:txBody>
      </p:sp>
      <p:grpSp>
        <p:nvGrpSpPr>
          <p:cNvPr id="16" name="Groupe 15">
            <a:extLst>
              <a:ext uri="{FF2B5EF4-FFF2-40B4-BE49-F238E27FC236}">
                <a16:creationId xmlns:a16="http://schemas.microsoft.com/office/drawing/2014/main" id="{FC4409C1-DD2C-9C58-A3D3-00BDBCF97114}"/>
              </a:ext>
            </a:extLst>
          </p:cNvPr>
          <p:cNvGrpSpPr/>
          <p:nvPr/>
        </p:nvGrpSpPr>
        <p:grpSpPr>
          <a:xfrm>
            <a:off x="7200067" y="1850555"/>
            <a:ext cx="3347537" cy="1971277"/>
            <a:chOff x="7200067" y="1850555"/>
            <a:chExt cx="3347537" cy="1971277"/>
          </a:xfrm>
        </p:grpSpPr>
        <p:pic>
          <p:nvPicPr>
            <p:cNvPr id="11" name="Image 10">
              <a:extLst>
                <a:ext uri="{FF2B5EF4-FFF2-40B4-BE49-F238E27FC236}">
                  <a16:creationId xmlns:a16="http://schemas.microsoft.com/office/drawing/2014/main" id="{8AD0DFBC-F013-02C0-C0EC-4937CA83908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12862" y="1850555"/>
              <a:ext cx="3334742" cy="1971277"/>
            </a:xfrm>
            <a:prstGeom prst="rect">
              <a:avLst/>
            </a:prstGeom>
            <a:ln w="28575">
              <a:solidFill>
                <a:srgbClr val="FF6700"/>
              </a:solidFill>
            </a:ln>
          </p:spPr>
        </p:pic>
        <p:pic>
          <p:nvPicPr>
            <p:cNvPr id="12" name="Image 11">
              <a:extLst>
                <a:ext uri="{FF2B5EF4-FFF2-40B4-BE49-F238E27FC236}">
                  <a16:creationId xmlns:a16="http://schemas.microsoft.com/office/drawing/2014/main" id="{670E9E60-B277-A5ED-D349-2E0F62DFC08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0067" y="1850555"/>
              <a:ext cx="1071532" cy="603125"/>
            </a:xfrm>
            <a:prstGeom prst="rect">
              <a:avLst/>
            </a:prstGeom>
          </p:spPr>
        </p:pic>
      </p:grpSp>
      <p:pic>
        <p:nvPicPr>
          <p:cNvPr id="13" name="Image 12">
            <a:extLst>
              <a:ext uri="{FF2B5EF4-FFF2-40B4-BE49-F238E27FC236}">
                <a16:creationId xmlns:a16="http://schemas.microsoft.com/office/drawing/2014/main" id="{1E10A8CA-9085-0F5B-3225-D221E4C03663}"/>
              </a:ext>
            </a:extLst>
          </p:cNvPr>
          <p:cNvPicPr>
            <a:picLocks noChangeAspect="1"/>
          </p:cNvPicPr>
          <p:nvPr/>
        </p:nvPicPr>
        <p:blipFill rotWithShape="1">
          <a:blip r:embed="rId4"/>
          <a:srcRect l="54248" t="8521" r="10793" b="37774"/>
          <a:stretch/>
        </p:blipFill>
        <p:spPr>
          <a:xfrm>
            <a:off x="442438" y="3150795"/>
            <a:ext cx="3935837" cy="2471237"/>
          </a:xfrm>
          <a:prstGeom prst="rect">
            <a:avLst/>
          </a:prstGeom>
        </p:spPr>
      </p:pic>
      <p:pic>
        <p:nvPicPr>
          <p:cNvPr id="14" name="Image 13">
            <a:extLst>
              <a:ext uri="{FF2B5EF4-FFF2-40B4-BE49-F238E27FC236}">
                <a16:creationId xmlns:a16="http://schemas.microsoft.com/office/drawing/2014/main" id="{744EB25A-8EAC-8159-6C53-1D6D19F8968C}"/>
              </a:ext>
            </a:extLst>
          </p:cNvPr>
          <p:cNvPicPr/>
          <p:nvPr/>
        </p:nvPicPr>
        <p:blipFill rotWithShape="1">
          <a:blip r:embed="rId5" cstate="print">
            <a:extLst>
              <a:ext uri="{28A0092B-C50C-407E-A947-70E740481C1C}">
                <a14:useLocalDpi xmlns:a14="http://schemas.microsoft.com/office/drawing/2010/main" val="0"/>
              </a:ext>
            </a:extLst>
          </a:blip>
          <a:srcRect l="13252"/>
          <a:stretch/>
        </p:blipFill>
        <p:spPr bwMode="auto">
          <a:xfrm>
            <a:off x="7186587" y="4116190"/>
            <a:ext cx="2304256" cy="147785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7EEC2941-BD79-5A18-EE2D-E6398E9F2D65}"/>
              </a:ext>
            </a:extLst>
          </p:cNvPr>
          <p:cNvPicPr>
            <a:picLocks noChangeAspect="1"/>
          </p:cNvPicPr>
          <p:nvPr/>
        </p:nvPicPr>
        <p:blipFill>
          <a:blip r:embed="rId6"/>
          <a:stretch>
            <a:fillRect/>
          </a:stretch>
        </p:blipFill>
        <p:spPr>
          <a:xfrm>
            <a:off x="4436981" y="3317776"/>
            <a:ext cx="2638530" cy="1477857"/>
          </a:xfrm>
          <a:prstGeom prst="rect">
            <a:avLst/>
          </a:prstGeom>
        </p:spPr>
      </p:pic>
    </p:spTree>
    <p:extLst>
      <p:ext uri="{BB962C8B-B14F-4D97-AF65-F5344CB8AC3E}">
        <p14:creationId xmlns:p14="http://schemas.microsoft.com/office/powerpoint/2010/main" val="199967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dirty="0">
                <a:latin typeface="+mn-lt"/>
              </a:rPr>
              <a:t>10/06/2022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Séminaire Inter-pôles</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31</a:t>
            </a:fld>
            <a:endParaRPr lang="en-US" dirty="0">
              <a:latin typeface="+mn-lt"/>
            </a:endParaRPr>
          </a:p>
        </p:txBody>
      </p:sp>
      <p:sp>
        <p:nvSpPr>
          <p:cNvPr id="18" name="Titre 1">
            <a:extLst>
              <a:ext uri="{FF2B5EF4-FFF2-40B4-BE49-F238E27FC236}">
                <a16:creationId xmlns:a16="http://schemas.microsoft.com/office/drawing/2014/main" id="{4A10FA6A-AFE4-9EB7-C05F-F6B245C6224A}"/>
              </a:ext>
            </a:extLst>
          </p:cNvPr>
          <p:cNvSpPr txBox="1">
            <a:spLocks/>
          </p:cNvSpPr>
          <p:nvPr/>
        </p:nvSpPr>
        <p:spPr>
          <a:xfrm>
            <a:off x="1065907" y="166421"/>
            <a:ext cx="7416823"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rPr>
              <a:t>Infra. &amp; Syst. Integration: Scope and progress</a:t>
            </a:r>
          </a:p>
        </p:txBody>
      </p:sp>
      <p:pic>
        <p:nvPicPr>
          <p:cNvPr id="17" name="Image 16">
            <a:extLst>
              <a:ext uri="{FF2B5EF4-FFF2-40B4-BE49-F238E27FC236}">
                <a16:creationId xmlns:a16="http://schemas.microsoft.com/office/drawing/2014/main" id="{4D0CE773-BA2E-0918-5EE2-F897FA3A07F0}"/>
              </a:ext>
            </a:extLst>
          </p:cNvPr>
          <p:cNvPicPr>
            <a:picLocks noChangeAspect="1"/>
          </p:cNvPicPr>
          <p:nvPr/>
        </p:nvPicPr>
        <p:blipFill rotWithShape="1">
          <a:blip r:embed="rId2"/>
          <a:srcRect l="1883"/>
          <a:stretch/>
        </p:blipFill>
        <p:spPr>
          <a:xfrm>
            <a:off x="108957" y="1951728"/>
            <a:ext cx="5157563" cy="2446168"/>
          </a:xfrm>
          <a:prstGeom prst="rect">
            <a:avLst/>
          </a:prstGeom>
        </p:spPr>
      </p:pic>
      <p:pic>
        <p:nvPicPr>
          <p:cNvPr id="19" name="Image 18">
            <a:extLst>
              <a:ext uri="{FF2B5EF4-FFF2-40B4-BE49-F238E27FC236}">
                <a16:creationId xmlns:a16="http://schemas.microsoft.com/office/drawing/2014/main" id="{69B694A3-50F7-1F07-03E4-072C8E3C882F}"/>
              </a:ext>
            </a:extLst>
          </p:cNvPr>
          <p:cNvPicPr>
            <a:picLocks noChangeAspect="1"/>
          </p:cNvPicPr>
          <p:nvPr/>
        </p:nvPicPr>
        <p:blipFill rotWithShape="1">
          <a:blip r:embed="rId3"/>
          <a:srcRect l="9895" t="19653" r="10563"/>
          <a:stretch/>
        </p:blipFill>
        <p:spPr>
          <a:xfrm>
            <a:off x="5506254" y="1951728"/>
            <a:ext cx="5157563" cy="2429464"/>
          </a:xfrm>
          <a:prstGeom prst="rect">
            <a:avLst/>
          </a:prstGeom>
        </p:spPr>
      </p:pic>
      <p:sp>
        <p:nvSpPr>
          <p:cNvPr id="20" name="ZoneTexte 19">
            <a:extLst>
              <a:ext uri="{FF2B5EF4-FFF2-40B4-BE49-F238E27FC236}">
                <a16:creationId xmlns:a16="http://schemas.microsoft.com/office/drawing/2014/main" id="{C5523E38-0BFB-9CA5-719B-388F92D488AD}"/>
              </a:ext>
            </a:extLst>
          </p:cNvPr>
          <p:cNvSpPr txBox="1"/>
          <p:nvPr/>
        </p:nvSpPr>
        <p:spPr>
          <a:xfrm>
            <a:off x="2587840" y="1356854"/>
            <a:ext cx="5629362" cy="461665"/>
          </a:xfrm>
          <a:prstGeom prst="rect">
            <a:avLst/>
          </a:prstGeom>
          <a:noFill/>
        </p:spPr>
        <p:txBody>
          <a:bodyPr wrap="none" rtlCol="0">
            <a:spAutoFit/>
          </a:bodyPr>
          <a:lstStyle/>
          <a:p>
            <a:pPr defTabSz="914400" fontAlgn="auto">
              <a:spcBef>
                <a:spcPts val="0"/>
              </a:spcBef>
              <a:spcAft>
                <a:spcPts val="0"/>
              </a:spcAft>
            </a:pPr>
            <a:r>
              <a:rPr lang="fr-FR" sz="2400" b="1" dirty="0">
                <a:solidFill>
                  <a:prstClr val="black"/>
                </a:solidFill>
                <a:latin typeface="+mn-lt"/>
                <a:cs typeface="+mn-cs"/>
              </a:rPr>
              <a:t>DC GUN in the IGLOO AREA  – March 2022</a:t>
            </a:r>
          </a:p>
        </p:txBody>
      </p:sp>
      <p:cxnSp>
        <p:nvCxnSpPr>
          <p:cNvPr id="21" name="Connecteur droit 20">
            <a:extLst>
              <a:ext uri="{FF2B5EF4-FFF2-40B4-BE49-F238E27FC236}">
                <a16:creationId xmlns:a16="http://schemas.microsoft.com/office/drawing/2014/main" id="{34BB6223-63BD-6F2C-131B-3FDF09829B59}"/>
              </a:ext>
            </a:extLst>
          </p:cNvPr>
          <p:cNvCxnSpPr>
            <a:cxnSpLocks/>
          </p:cNvCxnSpPr>
          <p:nvPr/>
        </p:nvCxnSpPr>
        <p:spPr>
          <a:xfrm>
            <a:off x="5386387" y="1797145"/>
            <a:ext cx="0" cy="2744767"/>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3181204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54424B-D356-1469-402B-7F7B14FA3EE6}"/>
              </a:ext>
            </a:extLst>
          </p:cNvPr>
          <p:cNvPicPr>
            <a:picLocks noChangeAspect="1"/>
          </p:cNvPicPr>
          <p:nvPr/>
        </p:nvPicPr>
        <p:blipFill>
          <a:blip r:embed="rId2"/>
          <a:stretch>
            <a:fillRect/>
          </a:stretch>
        </p:blipFill>
        <p:spPr>
          <a:xfrm rot="16200000">
            <a:off x="350528" y="5026428"/>
            <a:ext cx="584775" cy="606433"/>
          </a:xfrm>
          <a:prstGeom prst="rect">
            <a:avLst/>
          </a:prstGeom>
        </p:spPr>
      </p:pic>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32</a:t>
            </a:fld>
            <a:endParaRPr lang="en-US" dirty="0">
              <a:latin typeface="+mn-lt"/>
            </a:endParaRPr>
          </a:p>
        </p:txBody>
      </p:sp>
      <p:sp>
        <p:nvSpPr>
          <p:cNvPr id="18" name="Titre 1">
            <a:extLst>
              <a:ext uri="{FF2B5EF4-FFF2-40B4-BE49-F238E27FC236}">
                <a16:creationId xmlns:a16="http://schemas.microsoft.com/office/drawing/2014/main" id="{4A10FA6A-AFE4-9EB7-C05F-F6B245C6224A}"/>
              </a:ext>
            </a:extLst>
          </p:cNvPr>
          <p:cNvSpPr txBox="1">
            <a:spLocks/>
          </p:cNvSpPr>
          <p:nvPr/>
        </p:nvSpPr>
        <p:spPr>
          <a:xfrm>
            <a:off x="1065907" y="166421"/>
            <a:ext cx="7416823"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rPr>
              <a:t>Safety &amp; radioprotection: Scope and progress</a:t>
            </a:r>
          </a:p>
        </p:txBody>
      </p:sp>
      <p:pic>
        <p:nvPicPr>
          <p:cNvPr id="2" name="Image 1">
            <a:extLst>
              <a:ext uri="{FF2B5EF4-FFF2-40B4-BE49-F238E27FC236}">
                <a16:creationId xmlns:a16="http://schemas.microsoft.com/office/drawing/2014/main" id="{BF3DB673-D09B-0BCD-3C2F-38E241052ACF}"/>
              </a:ext>
            </a:extLst>
          </p:cNvPr>
          <p:cNvPicPr>
            <a:picLocks noChangeAspect="1"/>
          </p:cNvPicPr>
          <p:nvPr/>
        </p:nvPicPr>
        <p:blipFill>
          <a:blip r:embed="rId3"/>
          <a:stretch>
            <a:fillRect/>
          </a:stretch>
        </p:blipFill>
        <p:spPr>
          <a:xfrm>
            <a:off x="378950" y="3029744"/>
            <a:ext cx="4508500" cy="1879600"/>
          </a:xfrm>
          <a:prstGeom prst="rect">
            <a:avLst/>
          </a:prstGeom>
        </p:spPr>
      </p:pic>
      <p:sp>
        <p:nvSpPr>
          <p:cNvPr id="5" name="ZoneTexte 4">
            <a:extLst>
              <a:ext uri="{FF2B5EF4-FFF2-40B4-BE49-F238E27FC236}">
                <a16:creationId xmlns:a16="http://schemas.microsoft.com/office/drawing/2014/main" id="{902DB938-625A-2F14-E446-AC901A02770C}"/>
              </a:ext>
            </a:extLst>
          </p:cNvPr>
          <p:cNvSpPr txBox="1"/>
          <p:nvPr/>
        </p:nvSpPr>
        <p:spPr>
          <a:xfrm>
            <a:off x="955015" y="5146993"/>
            <a:ext cx="3456383" cy="307777"/>
          </a:xfrm>
          <a:prstGeom prst="rect">
            <a:avLst/>
          </a:prstGeom>
          <a:noFill/>
        </p:spPr>
        <p:txBody>
          <a:bodyPr wrap="square" rtlCol="0">
            <a:spAutoFit/>
          </a:bodyPr>
          <a:lstStyle/>
          <a:p>
            <a:r>
              <a:rPr lang="en-GB" sz="1400" dirty="0">
                <a:latin typeface="+mn-lt"/>
              </a:rPr>
              <a:t>Arcing or total/partial beam loss to consider </a:t>
            </a:r>
          </a:p>
        </p:txBody>
      </p:sp>
      <p:sp>
        <p:nvSpPr>
          <p:cNvPr id="6" name="ZoneTexte 5">
            <a:extLst>
              <a:ext uri="{FF2B5EF4-FFF2-40B4-BE49-F238E27FC236}">
                <a16:creationId xmlns:a16="http://schemas.microsoft.com/office/drawing/2014/main" id="{717836E2-F517-4112-F3FA-5F34643EB174}"/>
              </a:ext>
            </a:extLst>
          </p:cNvPr>
          <p:cNvSpPr txBox="1"/>
          <p:nvPr/>
        </p:nvSpPr>
        <p:spPr>
          <a:xfrm>
            <a:off x="417835" y="869504"/>
            <a:ext cx="9937104" cy="2339102"/>
          </a:xfrm>
          <a:prstGeom prst="rect">
            <a:avLst/>
          </a:prstGeom>
          <a:noFill/>
        </p:spPr>
        <p:txBody>
          <a:bodyPr wrap="square" rtlCol="0">
            <a:spAutoFit/>
          </a:bodyPr>
          <a:lstStyle/>
          <a:p>
            <a:r>
              <a:rPr lang="en-GB" sz="1800" b="1" u="sng" dirty="0">
                <a:latin typeface="+mn-lt"/>
              </a:rPr>
              <a:t>Scope for the TRD phase:</a:t>
            </a:r>
          </a:p>
          <a:p>
            <a:pPr marL="285750" indent="-285750">
              <a:buFont typeface="Wingdings" pitchFamily="2" charset="2"/>
              <a:buChar char="§"/>
            </a:pPr>
            <a:r>
              <a:rPr lang="en-GB" sz="1600" dirty="0">
                <a:latin typeface="+mn-lt"/>
              </a:rPr>
              <a:t>ASN study to define the administrative regime of the PERLE Facility (Planning to be set up):</a:t>
            </a:r>
          </a:p>
          <a:p>
            <a:pPr marL="787400" lvl="1" indent="-285750">
              <a:buFont typeface="Courier New" panose="02070309020205020404" pitchFamily="49" charset="0"/>
              <a:buChar char="o"/>
            </a:pPr>
            <a:r>
              <a:rPr lang="en-GB" sz="1600" dirty="0">
                <a:latin typeface="+mn-lt"/>
              </a:rPr>
              <a:t>Radioprotection calculations and shielding dimensioning.</a:t>
            </a:r>
          </a:p>
          <a:p>
            <a:pPr marL="787400" lvl="1" indent="-285750">
              <a:buFont typeface="Courier New" panose="02070309020205020404" pitchFamily="49" charset="0"/>
              <a:buChar char="o"/>
            </a:pPr>
            <a:r>
              <a:rPr lang="en-GB" sz="1600" dirty="0">
                <a:latin typeface="+mn-lt"/>
              </a:rPr>
              <a:t>Study of the beam loss scenario and definition of mitigating solutions and required interlocks (preliminary study by IRSD available, to be refined)</a:t>
            </a:r>
          </a:p>
          <a:p>
            <a:pPr marL="285750" indent="-285750">
              <a:buFont typeface="Wingdings" pitchFamily="2" charset="2"/>
              <a:buChar char="§"/>
            </a:pPr>
            <a:r>
              <a:rPr lang="en-GB" sz="1600" dirty="0">
                <a:latin typeface="+mn-lt"/>
              </a:rPr>
              <a:t>Radioprotection study of the DC gun implementation in IGLOO (planning included in WP3-DC gun timeline):</a:t>
            </a:r>
          </a:p>
          <a:p>
            <a:pPr marL="787400" lvl="1" indent="-285750">
              <a:buFont typeface="Courier New" panose="02070309020205020404" pitchFamily="49" charset="0"/>
              <a:buChar char="o"/>
            </a:pPr>
            <a:r>
              <a:rPr lang="en-GB" sz="1600" dirty="0">
                <a:latin typeface="+mn-lt"/>
              </a:rPr>
              <a:t>Bibliography and documentation gathering about the Daresbury DC gun. </a:t>
            </a:r>
          </a:p>
          <a:p>
            <a:pPr marL="787400" lvl="1" indent="-285750">
              <a:buFont typeface="Courier New" panose="02070309020205020404" pitchFamily="49" charset="0"/>
              <a:buChar char="o"/>
            </a:pPr>
            <a:r>
              <a:rPr lang="en-GB" sz="1600" dirty="0">
                <a:latin typeface="+mn-lt"/>
              </a:rPr>
              <a:t>Definition of possible interaction points with beam to cover all the hypothesis of radiation leak</a:t>
            </a:r>
          </a:p>
          <a:p>
            <a:pPr marL="787400" lvl="1" indent="-285750">
              <a:buFont typeface="Courier New" panose="02070309020205020404" pitchFamily="49" charset="0"/>
              <a:buChar char="o"/>
            </a:pPr>
            <a:r>
              <a:rPr lang="en-GB" sz="1600" dirty="0">
                <a:latin typeface="+mn-lt"/>
              </a:rPr>
              <a:t>Redaction of the authorisation request to ASN. </a:t>
            </a:r>
          </a:p>
        </p:txBody>
      </p:sp>
      <p:grpSp>
        <p:nvGrpSpPr>
          <p:cNvPr id="3" name="Groupe 2">
            <a:extLst>
              <a:ext uri="{FF2B5EF4-FFF2-40B4-BE49-F238E27FC236}">
                <a16:creationId xmlns:a16="http://schemas.microsoft.com/office/drawing/2014/main" id="{7FEC8058-89CE-4B8D-8EF6-2BF7F8F4A61D}"/>
              </a:ext>
            </a:extLst>
          </p:cNvPr>
          <p:cNvGrpSpPr/>
          <p:nvPr/>
        </p:nvGrpSpPr>
        <p:grpSpPr>
          <a:xfrm>
            <a:off x="5438790" y="3605808"/>
            <a:ext cx="5246854" cy="1934418"/>
            <a:chOff x="1099772" y="1464187"/>
            <a:chExt cx="8573232" cy="3131114"/>
          </a:xfrm>
        </p:grpSpPr>
        <p:pic>
          <p:nvPicPr>
            <p:cNvPr id="10" name="Image 9">
              <a:extLst>
                <a:ext uri="{FF2B5EF4-FFF2-40B4-BE49-F238E27FC236}">
                  <a16:creationId xmlns:a16="http://schemas.microsoft.com/office/drawing/2014/main" id="{9B687AB1-389D-4380-B464-CFDE9D461ECB}"/>
                </a:ext>
              </a:extLst>
            </p:cNvPr>
            <p:cNvPicPr>
              <a:picLocks noChangeAspect="1"/>
            </p:cNvPicPr>
            <p:nvPr/>
          </p:nvPicPr>
          <p:blipFill>
            <a:blip r:embed="rId4"/>
            <a:stretch>
              <a:fillRect/>
            </a:stretch>
          </p:blipFill>
          <p:spPr>
            <a:xfrm>
              <a:off x="1099772" y="1464187"/>
              <a:ext cx="5548896" cy="3131114"/>
            </a:xfrm>
            <a:prstGeom prst="rect">
              <a:avLst/>
            </a:prstGeom>
          </p:spPr>
        </p:pic>
        <p:pic>
          <p:nvPicPr>
            <p:cNvPr id="11" name="Image 10">
              <a:extLst>
                <a:ext uri="{FF2B5EF4-FFF2-40B4-BE49-F238E27FC236}">
                  <a16:creationId xmlns:a16="http://schemas.microsoft.com/office/drawing/2014/main" id="{DDFFB5FD-3682-433B-879B-11D8325DE7F0}"/>
                </a:ext>
              </a:extLst>
            </p:cNvPr>
            <p:cNvPicPr>
              <a:picLocks noChangeAspect="1"/>
            </p:cNvPicPr>
            <p:nvPr/>
          </p:nvPicPr>
          <p:blipFill>
            <a:blip r:embed="rId5"/>
            <a:stretch>
              <a:fillRect/>
            </a:stretch>
          </p:blipFill>
          <p:spPr>
            <a:xfrm>
              <a:off x="6381575" y="1961241"/>
              <a:ext cx="3291429" cy="2468572"/>
            </a:xfrm>
            <a:prstGeom prst="rect">
              <a:avLst/>
            </a:prstGeom>
            <a:solidFill>
              <a:schemeClr val="bg1"/>
            </a:solidFill>
          </p:spPr>
        </p:pic>
      </p:grpSp>
      <p:sp>
        <p:nvSpPr>
          <p:cNvPr id="13" name="Espace réservé de la date 6">
            <a:extLst>
              <a:ext uri="{FF2B5EF4-FFF2-40B4-BE49-F238E27FC236}">
                <a16:creationId xmlns:a16="http://schemas.microsoft.com/office/drawing/2014/main" id="{E2C9ED8A-5525-9836-6932-2B25A479F23B}"/>
              </a:ext>
            </a:extLst>
          </p:cNvPr>
          <p:cNvSpPr>
            <a:spLocks noGrp="1"/>
          </p:cNvSpPr>
          <p:nvPr>
            <p:ph type="dt" sz="half" idx="10"/>
          </p:nvPr>
        </p:nvSpPr>
        <p:spPr>
          <a:xfrm>
            <a:off x="201812" y="5714820"/>
            <a:ext cx="2431388" cy="322263"/>
          </a:xfrm>
        </p:spPr>
        <p:txBody>
          <a:bodyPr/>
          <a:lstStyle/>
          <a:p>
            <a:r>
              <a:rPr lang="fr-FR" dirty="0">
                <a:latin typeface="+mn-lt"/>
              </a:rPr>
              <a:t>10/06/2022</a:t>
            </a:r>
            <a:endParaRPr lang="en-US" dirty="0">
              <a:latin typeface="+mn-lt"/>
            </a:endParaRPr>
          </a:p>
        </p:txBody>
      </p:sp>
      <p:sp>
        <p:nvSpPr>
          <p:cNvPr id="14" name="Espace réservé du pied de page 7">
            <a:extLst>
              <a:ext uri="{FF2B5EF4-FFF2-40B4-BE49-F238E27FC236}">
                <a16:creationId xmlns:a16="http://schemas.microsoft.com/office/drawing/2014/main" id="{F4F7F04E-6C13-F121-DA59-953E438BC36A}"/>
              </a:ext>
            </a:extLst>
          </p:cNvPr>
          <p:cNvSpPr>
            <a:spLocks noGrp="1"/>
          </p:cNvSpPr>
          <p:nvPr>
            <p:ph type="ftr" sz="quarter" idx="11"/>
          </p:nvPr>
        </p:nvSpPr>
        <p:spPr>
          <a:xfrm>
            <a:off x="2938116" y="5714820"/>
            <a:ext cx="4936812" cy="322263"/>
          </a:xfrm>
        </p:spPr>
        <p:txBody>
          <a:bodyPr/>
          <a:lstStyle/>
          <a:p>
            <a:r>
              <a:rPr lang="fr-FR">
                <a:latin typeface="+mn-lt"/>
              </a:rPr>
              <a:t>Séminaire Inter-pôles</a:t>
            </a:r>
            <a:endParaRPr lang="en-US" dirty="0">
              <a:latin typeface="+mn-lt"/>
            </a:endParaRPr>
          </a:p>
        </p:txBody>
      </p:sp>
    </p:spTree>
    <p:extLst>
      <p:ext uri="{BB962C8B-B14F-4D97-AF65-F5344CB8AC3E}">
        <p14:creationId xmlns:p14="http://schemas.microsoft.com/office/powerpoint/2010/main" val="3741876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en-GB" dirty="0">
                <a:solidFill>
                  <a:schemeClr val="accent1">
                    <a:lumMod val="50000"/>
                  </a:schemeClr>
                </a:solidFill>
                <a:latin typeface="+mn-lt"/>
              </a:rPr>
              <a:t>Few words of organisation. PERLE Collaboration  &amp; PERLE- France </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33</a:t>
            </a:fld>
            <a:endParaRPr lang="fr-FR">
              <a:latin typeface="+mn-lt"/>
            </a:endParaRPr>
          </a:p>
        </p:txBody>
      </p:sp>
      <p:sp>
        <p:nvSpPr>
          <p:cNvPr id="3" name="Rectangle 2">
            <a:extLst>
              <a:ext uri="{FF2B5EF4-FFF2-40B4-BE49-F238E27FC236}">
                <a16:creationId xmlns:a16="http://schemas.microsoft.com/office/drawing/2014/main" id="{46267820-6682-8449-9110-DCF5A4FE5176}"/>
              </a:ext>
            </a:extLst>
          </p:cNvPr>
          <p:cNvSpPr/>
          <p:nvPr/>
        </p:nvSpPr>
        <p:spPr>
          <a:xfrm>
            <a:off x="60473" y="649868"/>
            <a:ext cx="5444511" cy="369332"/>
          </a:xfrm>
          <a:prstGeom prst="rect">
            <a:avLst/>
          </a:prstGeom>
        </p:spPr>
        <p:txBody>
          <a:bodyPr wrap="square">
            <a:spAutoFit/>
          </a:bodyPr>
          <a:lstStyle/>
          <a:p>
            <a:pPr marL="285750" indent="-285750" algn="just">
              <a:buFont typeface="Wingdings" panose="05000000000000000000" pitchFamily="2" charset="2"/>
              <a:buChar char="Ø"/>
            </a:pPr>
            <a:r>
              <a:rPr lang="fr-FR" sz="1800" b="1" u="sng" dirty="0">
                <a:latin typeface="+mn-lt"/>
                <a:ea typeface="Times New Roman" panose="02020603050405020304" pitchFamily="18" charset="0"/>
              </a:rPr>
              <a:t>PERLE </a:t>
            </a:r>
            <a:r>
              <a:rPr lang="fr-FR" sz="1600" b="1" u="sng" dirty="0">
                <a:latin typeface="+mn-lt"/>
                <a:ea typeface="Times New Roman" panose="02020603050405020304" pitchFamily="18" charset="0"/>
              </a:rPr>
              <a:t>international collaboration</a:t>
            </a:r>
            <a:endParaRPr lang="fr-FR" sz="1600" dirty="0">
              <a:latin typeface="+mn-lt"/>
            </a:endParaRPr>
          </a:p>
        </p:txBody>
      </p:sp>
      <p:pic>
        <p:nvPicPr>
          <p:cNvPr id="7" name="image16.png">
            <a:extLst>
              <a:ext uri="{FF2B5EF4-FFF2-40B4-BE49-F238E27FC236}">
                <a16:creationId xmlns:a16="http://schemas.microsoft.com/office/drawing/2014/main" id="{EB865BB6-3575-2347-B979-A0203E47D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892" y="1194330"/>
            <a:ext cx="1676092" cy="438364"/>
          </a:xfrm>
          <a:prstGeom prst="rect">
            <a:avLst/>
          </a:prstGeom>
          <a:ln w="12700">
            <a:miter lim="400000"/>
          </a:ln>
        </p:spPr>
      </p:pic>
      <p:pic>
        <p:nvPicPr>
          <p:cNvPr id="8" name="image19.png">
            <a:extLst>
              <a:ext uri="{FF2B5EF4-FFF2-40B4-BE49-F238E27FC236}">
                <a16:creationId xmlns:a16="http://schemas.microsoft.com/office/drawing/2014/main" id="{3F0873F5-71C6-A04A-8E89-6942882AD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3679" y="1186617"/>
            <a:ext cx="1842498" cy="438364"/>
          </a:xfrm>
          <a:prstGeom prst="rect">
            <a:avLst/>
          </a:prstGeom>
          <a:ln w="12700">
            <a:miter lim="400000"/>
          </a:ln>
        </p:spPr>
      </p:pic>
      <p:pic>
        <p:nvPicPr>
          <p:cNvPr id="10" name="Picture 2" descr="Fichier:Logo CERN.jpg">
            <a:extLst>
              <a:ext uri="{FF2B5EF4-FFF2-40B4-BE49-F238E27FC236}">
                <a16:creationId xmlns:a16="http://schemas.microsoft.com/office/drawing/2014/main" id="{A7B4B1F5-58C9-414C-96E6-5D6D2C486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952" y="1098080"/>
            <a:ext cx="620810" cy="6198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ésultat de recherche d'images pour &quot;Liverpool university logo&quot;">
            <a:extLst>
              <a:ext uri="{FF2B5EF4-FFF2-40B4-BE49-F238E27FC236}">
                <a16:creationId xmlns:a16="http://schemas.microsoft.com/office/drawing/2014/main" id="{4C566A39-0D0D-6644-8789-EDF95A82DE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4993" y="1113794"/>
            <a:ext cx="1233899" cy="504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ésultat de recherche d'images pour &quot;Budker institute novosibirsk logo&quot;">
            <a:extLst>
              <a:ext uri="{FF2B5EF4-FFF2-40B4-BE49-F238E27FC236}">
                <a16:creationId xmlns:a16="http://schemas.microsoft.com/office/drawing/2014/main" id="{D341206B-5809-8D41-B871-39CAD93429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7017" y="1113794"/>
            <a:ext cx="1239611" cy="619806"/>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3" name="Picture 10" descr="Résultat de recherche d'images pour &quot;logo in2p3&quot;">
            <a:extLst>
              <a:ext uri="{FF2B5EF4-FFF2-40B4-BE49-F238E27FC236}">
                <a16:creationId xmlns:a16="http://schemas.microsoft.com/office/drawing/2014/main" id="{254FD55E-6BF6-0A44-BC42-BCFF97B0F4E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370" y="1095897"/>
            <a:ext cx="1115654" cy="61980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FD66D63-B18D-3342-B10B-2970594A0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98836" y="1095896"/>
            <a:ext cx="658545" cy="619807"/>
          </a:xfrm>
          <a:prstGeom prst="rect">
            <a:avLst/>
          </a:prstGeom>
        </p:spPr>
      </p:pic>
      <p:sp>
        <p:nvSpPr>
          <p:cNvPr id="15" name="Rectangle 14">
            <a:extLst>
              <a:ext uri="{FF2B5EF4-FFF2-40B4-BE49-F238E27FC236}">
                <a16:creationId xmlns:a16="http://schemas.microsoft.com/office/drawing/2014/main" id="{876FCB3A-BC68-1546-AF51-22180526F5ED}"/>
              </a:ext>
            </a:extLst>
          </p:cNvPr>
          <p:cNvSpPr/>
          <p:nvPr/>
        </p:nvSpPr>
        <p:spPr>
          <a:xfrm>
            <a:off x="252359" y="1733600"/>
            <a:ext cx="10329573" cy="1997855"/>
          </a:xfrm>
          <a:prstGeom prst="rect">
            <a:avLst/>
          </a:prstGeom>
        </p:spPr>
        <p:txBody>
          <a:bodyPr wrap="square">
            <a:spAutoFit/>
          </a:bodyPr>
          <a:lstStyle/>
          <a:p>
            <a:pPr marL="285750" indent="-285750" algn="just">
              <a:lnSpc>
                <a:spcPct val="150000"/>
              </a:lnSpc>
              <a:buFont typeface="Courier New" panose="02070309020205020404" pitchFamily="49" charset="0"/>
              <a:buChar char="o"/>
            </a:pPr>
            <a:r>
              <a:rPr lang="en-US" sz="1400" dirty="0">
                <a:latin typeface="+mn-lt"/>
                <a:ea typeface="Times New Roman" panose="02020603050405020304" pitchFamily="18" charset="0"/>
              </a:rPr>
              <a:t>A collaboration agreement (CA) signed by all partners. </a:t>
            </a:r>
          </a:p>
          <a:p>
            <a:pPr marL="285750" indent="-285750" algn="just">
              <a:lnSpc>
                <a:spcPct val="150000"/>
              </a:lnSpc>
              <a:buFont typeface="Courier New" panose="02070309020205020404" pitchFamily="49" charset="0"/>
              <a:buChar char="o"/>
            </a:pPr>
            <a:r>
              <a:rPr lang="en-US" sz="1400" dirty="0">
                <a:latin typeface="+mn-lt"/>
                <a:ea typeface="Times New Roman" panose="02020603050405020304" pitchFamily="18" charset="0"/>
              </a:rPr>
              <a:t>The bilateral ICRADA DOE- </a:t>
            </a:r>
            <a:r>
              <a:rPr lang="en-US" sz="1400" dirty="0" err="1">
                <a:latin typeface="+mn-lt"/>
                <a:ea typeface="Times New Roman" panose="02020603050405020304" pitchFamily="18" charset="0"/>
              </a:rPr>
              <a:t>JLab</a:t>
            </a:r>
            <a:r>
              <a:rPr lang="en-US" sz="1400" dirty="0">
                <a:latin typeface="+mn-lt"/>
                <a:ea typeface="Times New Roman" panose="02020603050405020304" pitchFamily="18" charset="0"/>
              </a:rPr>
              <a:t> with CNRS is still pending in DOE for signature.</a:t>
            </a:r>
          </a:p>
          <a:p>
            <a:pPr marL="285750" indent="-285750" algn="just">
              <a:lnSpc>
                <a:spcPct val="150000"/>
              </a:lnSpc>
              <a:buFont typeface="Courier New" panose="02070309020205020404" pitchFamily="49" charset="0"/>
              <a:buChar char="o"/>
            </a:pPr>
            <a:r>
              <a:rPr lang="en-US" sz="1400" dirty="0">
                <a:latin typeface="+mn-lt"/>
                <a:ea typeface="Times New Roman" panose="02020603050405020304" pitchFamily="18" charset="0"/>
              </a:rPr>
              <a:t>Position of </a:t>
            </a:r>
            <a:r>
              <a:rPr lang="en-US" sz="1400" dirty="0" err="1">
                <a:latin typeface="+mn-lt"/>
                <a:ea typeface="Times New Roman" panose="02020603050405020304" pitchFamily="18" charset="0"/>
              </a:rPr>
              <a:t>Budker</a:t>
            </a:r>
            <a:r>
              <a:rPr lang="en-US" sz="1400" dirty="0">
                <a:latin typeface="+mn-lt"/>
                <a:ea typeface="Times New Roman" panose="02020603050405020304" pitchFamily="18" charset="0"/>
              </a:rPr>
              <a:t> Institute of Nuclear Physics </a:t>
            </a:r>
            <a:r>
              <a:rPr lang="en-US" sz="1400" dirty="0">
                <a:latin typeface="+mn-lt"/>
                <a:ea typeface="Times New Roman" panose="02020603050405020304" pitchFamily="18" charset="0"/>
                <a:sym typeface="Wingdings" pitchFamily="2" charset="2"/>
              </a:rPr>
              <a:t></a:t>
            </a:r>
            <a:r>
              <a:rPr lang="en-US" sz="1400" dirty="0">
                <a:latin typeface="+mn-lt"/>
                <a:ea typeface="Times New Roman" panose="02020603050405020304" pitchFamily="18" charset="0"/>
              </a:rPr>
              <a:t> Participation suspended (Discussed in the last Collaboration Board Meeting: 28/04/22)</a:t>
            </a:r>
          </a:p>
          <a:p>
            <a:pPr marL="285750" indent="-285750" algn="just">
              <a:lnSpc>
                <a:spcPct val="150000"/>
              </a:lnSpc>
              <a:buFont typeface="Courier New" panose="02070309020205020404" pitchFamily="49" charset="0"/>
              <a:buChar char="o"/>
            </a:pPr>
            <a:r>
              <a:rPr lang="en-US" sz="1400" dirty="0">
                <a:latin typeface="+mn-lt"/>
                <a:ea typeface="Times New Roman" panose="02020603050405020304" pitchFamily="18" charset="0"/>
              </a:rPr>
              <a:t>New request of An-Najah University - Palestine to joint the collaboration: Agreed by the Collaboration Board </a:t>
            </a:r>
            <a:r>
              <a:rPr lang="en-US" sz="1400" dirty="0">
                <a:latin typeface="+mn-lt"/>
                <a:ea typeface="Times New Roman" panose="02020603050405020304" pitchFamily="18" charset="0"/>
                <a:sym typeface="Wingdings" pitchFamily="2" charset="2"/>
              </a:rPr>
              <a:t> </a:t>
            </a:r>
            <a:r>
              <a:rPr lang="en-US" sz="1400" dirty="0">
                <a:latin typeface="+mn-lt"/>
                <a:ea typeface="Times New Roman" panose="02020603050405020304" pitchFamily="18" charset="0"/>
              </a:rPr>
              <a:t> Formal inclusion soon.</a:t>
            </a:r>
          </a:p>
          <a:p>
            <a:pPr marL="285750" indent="-285750" algn="just">
              <a:lnSpc>
                <a:spcPct val="150000"/>
              </a:lnSpc>
              <a:buFont typeface="Courier New" panose="02070309020205020404" pitchFamily="49" charset="0"/>
              <a:buChar char="o"/>
            </a:pPr>
            <a:r>
              <a:rPr lang="en-US" sz="1400" dirty="0">
                <a:latin typeface="+mn-lt"/>
                <a:ea typeface="Times New Roman" panose="02020603050405020304" pitchFamily="18" charset="0"/>
              </a:rPr>
              <a:t>We are currently discussing with colleagues from Helmholtz </a:t>
            </a:r>
            <a:r>
              <a:rPr lang="en-US" sz="1400" dirty="0" err="1">
                <a:latin typeface="+mn-lt"/>
                <a:ea typeface="Times New Roman" panose="02020603050405020304" pitchFamily="18" charset="0"/>
              </a:rPr>
              <a:t>Zentrum</a:t>
            </a:r>
            <a:r>
              <a:rPr lang="en-US" sz="1400" dirty="0">
                <a:latin typeface="+mn-lt"/>
                <a:ea typeface="Times New Roman" panose="02020603050405020304" pitchFamily="18" charset="0"/>
              </a:rPr>
              <a:t> Berlin (HZB) and Darmstadt University to define a framework for a collaboration between PERLE and their ERL projects: </a:t>
            </a:r>
            <a:r>
              <a:rPr lang="en-US" sz="1400" dirty="0" err="1">
                <a:latin typeface="+mn-lt"/>
                <a:ea typeface="Times New Roman" panose="02020603050405020304" pitchFamily="18" charset="0"/>
              </a:rPr>
              <a:t>bERLinPro</a:t>
            </a:r>
            <a:r>
              <a:rPr lang="en-US" sz="1400" dirty="0">
                <a:latin typeface="+mn-lt"/>
                <a:ea typeface="Times New Roman" panose="02020603050405020304" pitchFamily="18" charset="0"/>
              </a:rPr>
              <a:t> and DICE. </a:t>
            </a:r>
            <a:endParaRPr lang="fr-FR" sz="1400" dirty="0">
              <a:latin typeface="+mn-lt"/>
              <a:ea typeface="Times New Roman" panose="02020603050405020304" pitchFamily="18" charset="0"/>
            </a:endParaRPr>
          </a:p>
        </p:txBody>
      </p:sp>
      <p:sp>
        <p:nvSpPr>
          <p:cNvPr id="5" name="ZoneTexte 4">
            <a:extLst>
              <a:ext uri="{FF2B5EF4-FFF2-40B4-BE49-F238E27FC236}">
                <a16:creationId xmlns:a16="http://schemas.microsoft.com/office/drawing/2014/main" id="{D8A1597D-E21C-40ED-90F3-00167CFCA6EF}"/>
              </a:ext>
            </a:extLst>
          </p:cNvPr>
          <p:cNvSpPr txBox="1"/>
          <p:nvPr/>
        </p:nvSpPr>
        <p:spPr>
          <a:xfrm>
            <a:off x="55067" y="3603852"/>
            <a:ext cx="10521459" cy="209025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sz="1800" b="1" u="sng" dirty="0">
                <a:latin typeface="+mn-lt"/>
              </a:rPr>
              <a:t>PERLE in France. Important News</a:t>
            </a:r>
            <a:endParaRPr lang="fr-FR" sz="1800" dirty="0">
              <a:latin typeface="+mn-lt"/>
            </a:endParaRPr>
          </a:p>
          <a:p>
            <a:pPr marL="787400" lvl="1" indent="-285750">
              <a:lnSpc>
                <a:spcPct val="150000"/>
              </a:lnSpc>
              <a:buFont typeface="Courier New" panose="02070309020205020404" pitchFamily="49" charset="0"/>
              <a:buChar char="o"/>
            </a:pPr>
            <a:r>
              <a:rPr lang="en-US" sz="1400" dirty="0">
                <a:latin typeface="+mn-lt"/>
              </a:rPr>
              <a:t>IN2P3/CNRS National Strategy (end of 2021): </a:t>
            </a:r>
            <a:r>
              <a:rPr lang="en-US" sz="1400" dirty="0" err="1">
                <a:latin typeface="+mn-lt"/>
              </a:rPr>
              <a:t>Perle@Orsay</a:t>
            </a:r>
            <a:r>
              <a:rPr lang="en-US" sz="1400" dirty="0">
                <a:latin typeface="+mn-lt"/>
              </a:rPr>
              <a:t> a priority for accelerators in line with the ESPP</a:t>
            </a:r>
          </a:p>
          <a:p>
            <a:pPr marL="787400" lvl="1" indent="-285750">
              <a:lnSpc>
                <a:spcPct val="150000"/>
              </a:lnSpc>
              <a:buFont typeface="Courier New" panose="02070309020205020404" pitchFamily="49" charset="0"/>
              <a:buChar char="o"/>
            </a:pPr>
            <a:r>
              <a:rPr lang="en-US" sz="1400" dirty="0">
                <a:latin typeface="+mn-lt"/>
              </a:rPr>
              <a:t>Project submitted to the recovery plan for 2022 (financial support for phase 1 of PERLE). Ministry response is asking us to resubmit in next phase (June 22) together with SUpra2030 project. Work on going, timely followed by IN2P3 and led by Maud </a:t>
            </a:r>
            <a:r>
              <a:rPr lang="en-US" sz="1400" dirty="0" err="1">
                <a:latin typeface="+mn-lt"/>
              </a:rPr>
              <a:t>Baylac</a:t>
            </a:r>
            <a:endParaRPr lang="en-US" sz="1400" dirty="0">
              <a:latin typeface="+mn-lt"/>
            </a:endParaRPr>
          </a:p>
          <a:p>
            <a:pPr marL="787400" lvl="1" indent="-285750">
              <a:lnSpc>
                <a:spcPct val="150000"/>
              </a:lnSpc>
              <a:buFont typeface="Courier New" panose="02070309020205020404" pitchFamily="49" charset="0"/>
              <a:buChar char="o"/>
            </a:pPr>
            <a:r>
              <a:rPr lang="en-US" sz="1400" dirty="0">
                <a:latin typeface="+mn-lt"/>
              </a:rPr>
              <a:t>PERLE infrastructures will benefit of the CPER2 funding (2M€ available from 2022) (programming phase to be started soon)</a:t>
            </a:r>
            <a:endParaRPr lang="en-US" sz="1400" b="1" u="sng" dirty="0">
              <a:latin typeface="+mn-lt"/>
            </a:endParaRPr>
          </a:p>
          <a:p>
            <a:pPr marL="787400" lvl="1" indent="-285750">
              <a:lnSpc>
                <a:spcPct val="150000"/>
              </a:lnSpc>
              <a:buFont typeface="Courier New" panose="02070309020205020404" pitchFamily="49" charset="0"/>
              <a:buChar char="o"/>
            </a:pPr>
            <a:r>
              <a:rPr lang="en-US" sz="1400" b="1" u="sng" dirty="0">
                <a:latin typeface="+mn-lt"/>
              </a:rPr>
              <a:t>New Organization in France and significant increase of people involved</a:t>
            </a:r>
            <a:endParaRPr lang="fr-FR" sz="1400" b="1" u="sng" dirty="0">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Tree>
    <p:extLst>
      <p:ext uri="{BB962C8B-B14F-4D97-AF65-F5344CB8AC3E}">
        <p14:creationId xmlns:p14="http://schemas.microsoft.com/office/powerpoint/2010/main" val="255183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29F7D4A9-151C-4CA4-989B-07E1040532BE}"/>
              </a:ext>
            </a:extLst>
          </p:cNvPr>
          <p:cNvSpPr>
            <a:spLocks noGrp="1"/>
          </p:cNvSpPr>
          <p:nvPr>
            <p:ph type="dt" sz="half" idx="10"/>
          </p:nvPr>
        </p:nvSpPr>
        <p:spPr/>
        <p:txBody>
          <a:bodyPr/>
          <a:lstStyle/>
          <a:p>
            <a:r>
              <a:rPr lang="fr-FR"/>
              <a:t>10/06/2022</a:t>
            </a:r>
            <a:endParaRPr lang="fr-FR" dirty="0"/>
          </a:p>
        </p:txBody>
      </p:sp>
      <p:sp>
        <p:nvSpPr>
          <p:cNvPr id="8" name="Espace réservé du pied de page 7">
            <a:extLst>
              <a:ext uri="{FF2B5EF4-FFF2-40B4-BE49-F238E27FC236}">
                <a16:creationId xmlns:a16="http://schemas.microsoft.com/office/drawing/2014/main" id="{C41D0CE2-D1B2-4B52-9C79-96106CE51B86}"/>
              </a:ext>
            </a:extLst>
          </p:cNvPr>
          <p:cNvSpPr>
            <a:spLocks noGrp="1"/>
          </p:cNvSpPr>
          <p:nvPr>
            <p:ph type="ftr" sz="quarter" idx="11"/>
          </p:nvPr>
        </p:nvSpPr>
        <p:spPr/>
        <p:txBody>
          <a:bodyPr/>
          <a:lstStyle/>
          <a:p>
            <a:r>
              <a:rPr lang="fr-FR"/>
              <a:t>Séminaire Inter-pôles PERLE </a:t>
            </a:r>
            <a:endParaRPr lang="fr-FR" dirty="0"/>
          </a:p>
        </p:txBody>
      </p:sp>
      <p:sp>
        <p:nvSpPr>
          <p:cNvPr id="9" name="Espace réservé du numéro de diapositive 8">
            <a:extLst>
              <a:ext uri="{FF2B5EF4-FFF2-40B4-BE49-F238E27FC236}">
                <a16:creationId xmlns:a16="http://schemas.microsoft.com/office/drawing/2014/main" id="{97CA517A-B035-4B31-A633-2CAE0316022E}"/>
              </a:ext>
            </a:extLst>
          </p:cNvPr>
          <p:cNvSpPr>
            <a:spLocks noGrp="1"/>
          </p:cNvSpPr>
          <p:nvPr>
            <p:ph type="sldNum" sz="quarter" idx="12"/>
          </p:nvPr>
        </p:nvSpPr>
        <p:spPr/>
        <p:txBody>
          <a:bodyPr/>
          <a:lstStyle/>
          <a:p>
            <a:fld id="{77E71596-5F9D-49C5-9701-16B3CA54319D}" type="slidenum">
              <a:rPr lang="fr-FR" smtClean="0"/>
              <a:pPr/>
              <a:t>34</a:t>
            </a:fld>
            <a:endParaRPr lang="fr-FR" dirty="0"/>
          </a:p>
        </p:txBody>
      </p:sp>
      <p:sp>
        <p:nvSpPr>
          <p:cNvPr id="10" name="ZoneTexte 9">
            <a:extLst>
              <a:ext uri="{FF2B5EF4-FFF2-40B4-BE49-F238E27FC236}">
                <a16:creationId xmlns:a16="http://schemas.microsoft.com/office/drawing/2014/main" id="{07CAEBA3-4806-420C-B439-EA8D4F51EA44}"/>
              </a:ext>
            </a:extLst>
          </p:cNvPr>
          <p:cNvSpPr txBox="1"/>
          <p:nvPr/>
        </p:nvSpPr>
        <p:spPr>
          <a:xfrm>
            <a:off x="1065907" y="77416"/>
            <a:ext cx="5513112" cy="523220"/>
          </a:xfrm>
          <a:prstGeom prst="rect">
            <a:avLst/>
          </a:prstGeom>
          <a:noFill/>
        </p:spPr>
        <p:txBody>
          <a:bodyPr wrap="none" rtlCol="0">
            <a:spAutoFit/>
          </a:bodyPr>
          <a:lstStyle/>
          <a:p>
            <a:r>
              <a:rPr lang="en-GB" sz="2800" b="1" dirty="0">
                <a:solidFill>
                  <a:schemeClr val="accent5">
                    <a:lumMod val="75000"/>
                  </a:schemeClr>
                </a:solidFill>
                <a:latin typeface="+mn-lt"/>
              </a:rPr>
              <a:t>Some words on the global context.  </a:t>
            </a:r>
          </a:p>
        </p:txBody>
      </p:sp>
      <p:sp>
        <p:nvSpPr>
          <p:cNvPr id="18" name="ZoneTexte 17">
            <a:extLst>
              <a:ext uri="{FF2B5EF4-FFF2-40B4-BE49-F238E27FC236}">
                <a16:creationId xmlns:a16="http://schemas.microsoft.com/office/drawing/2014/main" id="{3850E763-055C-403C-AB27-E418C2166653}"/>
              </a:ext>
            </a:extLst>
          </p:cNvPr>
          <p:cNvSpPr txBox="1"/>
          <p:nvPr/>
        </p:nvSpPr>
        <p:spPr>
          <a:xfrm>
            <a:off x="4666307" y="609474"/>
            <a:ext cx="5415842" cy="364267"/>
          </a:xfrm>
          <a:prstGeom prst="rect">
            <a:avLst/>
          </a:prstGeom>
          <a:noFill/>
        </p:spPr>
        <p:txBody>
          <a:bodyPr wrap="none" rtlCol="0">
            <a:spAutoFit/>
          </a:bodyPr>
          <a:lstStyle/>
          <a:p>
            <a:r>
              <a:rPr lang="en-GB" sz="1767">
                <a:latin typeface="+mn-lt"/>
              </a:rPr>
              <a:t>Some preliminary planning :  </a:t>
            </a:r>
            <a:r>
              <a:rPr lang="en-GB" sz="1767" b="1">
                <a:solidFill>
                  <a:srgbClr val="FF0000"/>
                </a:solidFill>
                <a:latin typeface="+mn-lt"/>
              </a:rPr>
              <a:t>6 years for PERLE 250 MeV </a:t>
            </a:r>
          </a:p>
        </p:txBody>
      </p:sp>
      <p:sp>
        <p:nvSpPr>
          <p:cNvPr id="19" name="ZoneTexte 18">
            <a:extLst>
              <a:ext uri="{FF2B5EF4-FFF2-40B4-BE49-F238E27FC236}">
                <a16:creationId xmlns:a16="http://schemas.microsoft.com/office/drawing/2014/main" id="{EACC8CC7-81C3-421D-B802-24CAA8F42159}"/>
              </a:ext>
            </a:extLst>
          </p:cNvPr>
          <p:cNvSpPr txBox="1"/>
          <p:nvPr/>
        </p:nvSpPr>
        <p:spPr>
          <a:xfrm>
            <a:off x="504055" y="5384083"/>
            <a:ext cx="10138915" cy="309957"/>
          </a:xfrm>
          <a:prstGeom prst="rect">
            <a:avLst/>
          </a:prstGeom>
          <a:noFill/>
        </p:spPr>
        <p:txBody>
          <a:bodyPr wrap="square" rtlCol="0">
            <a:spAutoFit/>
          </a:bodyPr>
          <a:lstStyle/>
          <a:p>
            <a:pPr algn="just"/>
            <a:r>
              <a:rPr lang="en-GB" sz="1414">
                <a:solidFill>
                  <a:srgbClr val="FF0000"/>
                </a:solidFill>
                <a:latin typeface="+mn-lt"/>
              </a:rPr>
              <a:t>*The international collaboration preferred for the time beign to keep this schedule for the TDR. Discussion done at the CB and  on going.</a:t>
            </a:r>
          </a:p>
        </p:txBody>
      </p:sp>
      <p:sp>
        <p:nvSpPr>
          <p:cNvPr id="21" name="ZoneTexte 20">
            <a:extLst>
              <a:ext uri="{FF2B5EF4-FFF2-40B4-BE49-F238E27FC236}">
                <a16:creationId xmlns:a16="http://schemas.microsoft.com/office/drawing/2014/main" id="{C858EDAB-F212-4EC3-8CF0-B4B82949255D}"/>
              </a:ext>
            </a:extLst>
          </p:cNvPr>
          <p:cNvSpPr txBox="1"/>
          <p:nvPr/>
        </p:nvSpPr>
        <p:spPr>
          <a:xfrm>
            <a:off x="6075884" y="4757936"/>
            <a:ext cx="3382464" cy="400110"/>
          </a:xfrm>
          <a:prstGeom prst="rect">
            <a:avLst/>
          </a:prstGeom>
          <a:noFill/>
          <a:ln w="38100">
            <a:solidFill>
              <a:srgbClr val="92D050"/>
            </a:solidFill>
          </a:ln>
        </p:spPr>
        <p:txBody>
          <a:bodyPr wrap="none" rtlCol="0">
            <a:spAutoFit/>
          </a:bodyPr>
          <a:lstStyle/>
          <a:p>
            <a:pPr algn="ctr"/>
            <a:r>
              <a:rPr lang="en-GB" dirty="0">
                <a:latin typeface="+mn-lt"/>
              </a:rPr>
              <a:t> We concentrate on TDR phase</a:t>
            </a:r>
          </a:p>
        </p:txBody>
      </p:sp>
      <p:pic>
        <p:nvPicPr>
          <p:cNvPr id="22" name="Image 21">
            <a:extLst>
              <a:ext uri="{FF2B5EF4-FFF2-40B4-BE49-F238E27FC236}">
                <a16:creationId xmlns:a16="http://schemas.microsoft.com/office/drawing/2014/main" id="{61C5EDEB-C496-4370-AAC1-FD9E429EFBDD}"/>
              </a:ext>
            </a:extLst>
          </p:cNvPr>
          <p:cNvPicPr>
            <a:picLocks noChangeAspect="1"/>
          </p:cNvPicPr>
          <p:nvPr/>
        </p:nvPicPr>
        <p:blipFill>
          <a:blip r:embed="rId2"/>
          <a:stretch>
            <a:fillRect/>
          </a:stretch>
        </p:blipFill>
        <p:spPr>
          <a:xfrm>
            <a:off x="504056" y="1223752"/>
            <a:ext cx="4581525" cy="4257675"/>
          </a:xfrm>
          <a:prstGeom prst="rect">
            <a:avLst/>
          </a:prstGeom>
        </p:spPr>
      </p:pic>
      <p:sp>
        <p:nvSpPr>
          <p:cNvPr id="23" name="Rectangle 22">
            <a:extLst>
              <a:ext uri="{FF2B5EF4-FFF2-40B4-BE49-F238E27FC236}">
                <a16:creationId xmlns:a16="http://schemas.microsoft.com/office/drawing/2014/main" id="{8E530C11-B2D1-4EA8-B4C9-DEA87BCDBC33}"/>
              </a:ext>
            </a:extLst>
          </p:cNvPr>
          <p:cNvSpPr/>
          <p:nvPr/>
        </p:nvSpPr>
        <p:spPr>
          <a:xfrm>
            <a:off x="648071" y="1415376"/>
            <a:ext cx="3240360" cy="218762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3" tIns="40397" rIns="80793" bIns="40397" numCol="1" spcCol="0" rtlCol="0" fromWordArt="0" anchor="ctr" anchorCtr="0" forceAA="0" compatLnSpc="1">
            <a:prstTxWarp prst="textNoShape">
              <a:avLst/>
            </a:prstTxWarp>
            <a:noAutofit/>
          </a:bodyPr>
          <a:lstStyle/>
          <a:p>
            <a:pPr algn="ctr"/>
            <a:endParaRPr lang="fr-FR" sz="1767">
              <a:solidFill>
                <a:srgbClr val="F39200"/>
              </a:solidFill>
            </a:endParaRPr>
          </a:p>
        </p:txBody>
      </p:sp>
      <p:pic>
        <p:nvPicPr>
          <p:cNvPr id="24" name="Image 23">
            <a:extLst>
              <a:ext uri="{FF2B5EF4-FFF2-40B4-BE49-F238E27FC236}">
                <a16:creationId xmlns:a16="http://schemas.microsoft.com/office/drawing/2014/main" id="{6E5C85D3-4706-451A-89CC-67DBB2510705}"/>
              </a:ext>
            </a:extLst>
          </p:cNvPr>
          <p:cNvPicPr>
            <a:picLocks noChangeAspect="1"/>
          </p:cNvPicPr>
          <p:nvPr/>
        </p:nvPicPr>
        <p:blipFill>
          <a:blip r:embed="rId3"/>
          <a:stretch>
            <a:fillRect/>
          </a:stretch>
        </p:blipFill>
        <p:spPr>
          <a:xfrm>
            <a:off x="5085581" y="1314358"/>
            <a:ext cx="5268131" cy="3152742"/>
          </a:xfrm>
          <a:prstGeom prst="rect">
            <a:avLst/>
          </a:prstGeom>
        </p:spPr>
      </p:pic>
      <p:sp>
        <p:nvSpPr>
          <p:cNvPr id="25" name="Rectangle 24">
            <a:extLst>
              <a:ext uri="{FF2B5EF4-FFF2-40B4-BE49-F238E27FC236}">
                <a16:creationId xmlns:a16="http://schemas.microsoft.com/office/drawing/2014/main" id="{6DDB5AF2-7121-4ACD-B030-6D961AF0603C}"/>
              </a:ext>
            </a:extLst>
          </p:cNvPr>
          <p:cNvSpPr/>
          <p:nvPr/>
        </p:nvSpPr>
        <p:spPr>
          <a:xfrm>
            <a:off x="365709" y="983231"/>
            <a:ext cx="10642972" cy="364267"/>
          </a:xfrm>
          <a:prstGeom prst="rect">
            <a:avLst/>
          </a:prstGeom>
        </p:spPr>
        <p:txBody>
          <a:bodyPr wrap="square">
            <a:spAutoFit/>
          </a:bodyPr>
          <a:lstStyle/>
          <a:p>
            <a:r>
              <a:rPr lang="en-GB" sz="1767" i="1">
                <a:latin typeface="+mn-lt"/>
              </a:rPr>
              <a:t>It was shown as explicitely required  in the Accelerator RoadMap at the CERN Council in December 2021</a:t>
            </a:r>
          </a:p>
        </p:txBody>
      </p:sp>
    </p:spTree>
    <p:extLst>
      <p:ext uri="{BB962C8B-B14F-4D97-AF65-F5344CB8AC3E}">
        <p14:creationId xmlns:p14="http://schemas.microsoft.com/office/powerpoint/2010/main" val="37147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35</a:t>
            </a:fld>
            <a:endParaRPr lang="en-ZA" dirty="0">
              <a:latin typeface="+mn-lt"/>
            </a:endParaRPr>
          </a:p>
        </p:txBody>
      </p:sp>
      <p:sp>
        <p:nvSpPr>
          <p:cNvPr id="14" name="ZoneTexte 13">
            <a:extLst>
              <a:ext uri="{FF2B5EF4-FFF2-40B4-BE49-F238E27FC236}">
                <a16:creationId xmlns:a16="http://schemas.microsoft.com/office/drawing/2014/main" id="{88B96D3D-4111-4FA9-A861-65B7A3069887}"/>
              </a:ext>
            </a:extLst>
          </p:cNvPr>
          <p:cNvSpPr txBox="1"/>
          <p:nvPr/>
        </p:nvSpPr>
        <p:spPr>
          <a:xfrm>
            <a:off x="201812" y="2862020"/>
            <a:ext cx="4032447" cy="2092881"/>
          </a:xfrm>
          <a:prstGeom prst="rect">
            <a:avLst/>
          </a:prstGeom>
          <a:noFill/>
          <a:ln>
            <a:solidFill>
              <a:srgbClr val="FF6700"/>
            </a:solidFill>
          </a:ln>
        </p:spPr>
        <p:txBody>
          <a:bodyPr wrap="square" rtlCol="0">
            <a:spAutoFit/>
          </a:bodyPr>
          <a:lstStyle/>
          <a:p>
            <a:r>
              <a:rPr lang="en-ZA" sz="1300" b="1" dirty="0">
                <a:latin typeface="+mn-lt"/>
              </a:rPr>
              <a:t>Denis </a:t>
            </a:r>
            <a:r>
              <a:rPr lang="en-ZA" sz="1300" b="1" dirty="0" err="1">
                <a:latin typeface="+mn-lt"/>
              </a:rPr>
              <a:t>Reynet</a:t>
            </a:r>
            <a:r>
              <a:rPr lang="en-ZA" sz="1300" b="1" dirty="0">
                <a:latin typeface="+mn-lt"/>
              </a:rPr>
              <a:t>           </a:t>
            </a:r>
            <a:r>
              <a:rPr lang="en-ZA" sz="1300" dirty="0">
                <a:latin typeface="+mn-lt"/>
              </a:rPr>
              <a:t>System Engineers (</a:t>
            </a:r>
            <a:r>
              <a:rPr lang="en-ZA" sz="1300" dirty="0">
                <a:solidFill>
                  <a:prstClr val="black"/>
                </a:solidFill>
                <a:latin typeface="+mn-lt"/>
              </a:rPr>
              <a:t>IJCLab</a:t>
            </a:r>
            <a:r>
              <a:rPr lang="en-ZA" sz="1300" dirty="0">
                <a:latin typeface="+mn-lt"/>
              </a:rPr>
              <a:t>)</a:t>
            </a:r>
          </a:p>
          <a:p>
            <a:r>
              <a:rPr lang="en-ZA" sz="1300" b="1" dirty="0">
                <a:latin typeface="+mn-lt"/>
              </a:rPr>
              <a:t>Luc Perrot</a:t>
            </a:r>
            <a:r>
              <a:rPr lang="en-ZA" sz="1300" dirty="0">
                <a:latin typeface="+mn-lt"/>
              </a:rPr>
              <a:t>	        Beam Dynamics (</a:t>
            </a:r>
            <a:r>
              <a:rPr lang="en-ZA" sz="1300" dirty="0">
                <a:solidFill>
                  <a:prstClr val="black"/>
                </a:solidFill>
                <a:latin typeface="+mn-lt"/>
              </a:rPr>
              <a:t>IJCLab</a:t>
            </a:r>
            <a:r>
              <a:rPr lang="en-ZA" sz="1300" dirty="0">
                <a:latin typeface="+mn-lt"/>
              </a:rPr>
              <a:t>)</a:t>
            </a:r>
          </a:p>
          <a:p>
            <a:r>
              <a:rPr lang="en-ZA" sz="1300" b="1" dirty="0">
                <a:latin typeface="+mn-lt"/>
              </a:rPr>
              <a:t>Maud </a:t>
            </a:r>
            <a:r>
              <a:rPr lang="en-ZA" sz="1300" b="1" dirty="0" err="1">
                <a:latin typeface="+mn-lt"/>
              </a:rPr>
              <a:t>Baylac</a:t>
            </a:r>
            <a:r>
              <a:rPr lang="en-ZA" sz="1300" b="1" dirty="0">
                <a:latin typeface="+mn-lt"/>
              </a:rPr>
              <a:t>          </a:t>
            </a:r>
            <a:r>
              <a:rPr lang="en-ZA" sz="1300" dirty="0">
                <a:latin typeface="+mn-lt"/>
              </a:rPr>
              <a:t> Gun Installation and Operation (</a:t>
            </a:r>
            <a:r>
              <a:rPr lang="en-ZA" sz="1300" dirty="0">
                <a:solidFill>
                  <a:prstClr val="black"/>
                </a:solidFill>
                <a:latin typeface="+mn-lt"/>
              </a:rPr>
              <a:t>LPSC</a:t>
            </a:r>
            <a:r>
              <a:rPr lang="en-ZA" sz="1300" dirty="0">
                <a:latin typeface="+mn-lt"/>
              </a:rPr>
              <a:t>)</a:t>
            </a:r>
          </a:p>
          <a:p>
            <a:r>
              <a:rPr lang="en-ZA" sz="1300" b="1" dirty="0">
                <a:latin typeface="+mn-lt"/>
              </a:rPr>
              <a:t>Guillaume </a:t>
            </a:r>
            <a:r>
              <a:rPr lang="en-ZA" sz="1300" b="1" dirty="0" err="1">
                <a:latin typeface="+mn-lt"/>
              </a:rPr>
              <a:t>Olry</a:t>
            </a:r>
            <a:r>
              <a:rPr lang="en-ZA" sz="1300" b="1" dirty="0">
                <a:latin typeface="+mn-lt"/>
              </a:rPr>
              <a:t>       </a:t>
            </a:r>
            <a:r>
              <a:rPr lang="en-ZA" sz="1300" dirty="0">
                <a:latin typeface="+mn-lt"/>
              </a:rPr>
              <a:t>RF System (</a:t>
            </a:r>
            <a:r>
              <a:rPr lang="en-ZA" sz="1300" dirty="0">
                <a:solidFill>
                  <a:prstClr val="black"/>
                </a:solidFill>
                <a:latin typeface="+mn-lt"/>
              </a:rPr>
              <a:t>IJCLab</a:t>
            </a:r>
            <a:r>
              <a:rPr lang="en-ZA" sz="1300" dirty="0">
                <a:latin typeface="+mn-lt"/>
              </a:rPr>
              <a:t>)</a:t>
            </a:r>
          </a:p>
          <a:p>
            <a:r>
              <a:rPr lang="en-ZA" sz="1300" b="1" dirty="0">
                <a:latin typeface="+mn-lt"/>
              </a:rPr>
              <a:t>Patxi </a:t>
            </a:r>
            <a:r>
              <a:rPr lang="en-ZA" sz="1300" b="1" dirty="0" err="1">
                <a:latin typeface="+mn-lt"/>
              </a:rPr>
              <a:t>Duthil</a:t>
            </a:r>
            <a:r>
              <a:rPr lang="en-ZA" sz="1300" b="1" dirty="0">
                <a:latin typeface="+mn-lt"/>
              </a:rPr>
              <a:t>	        </a:t>
            </a:r>
            <a:r>
              <a:rPr lang="en-ZA" sz="1300" dirty="0">
                <a:latin typeface="+mn-lt"/>
              </a:rPr>
              <a:t>Cryogenic (</a:t>
            </a:r>
            <a:r>
              <a:rPr lang="en-ZA" sz="1300" dirty="0">
                <a:solidFill>
                  <a:prstClr val="black"/>
                </a:solidFill>
                <a:latin typeface="+mn-lt"/>
              </a:rPr>
              <a:t>IJCLab</a:t>
            </a:r>
            <a:r>
              <a:rPr lang="en-ZA" sz="1300" dirty="0">
                <a:latin typeface="+mn-lt"/>
              </a:rPr>
              <a:t>)</a:t>
            </a:r>
          </a:p>
          <a:p>
            <a:r>
              <a:rPr lang="en-ZA" sz="1300" b="1" dirty="0">
                <a:latin typeface="+mn-lt"/>
              </a:rPr>
              <a:t>Hadil </a:t>
            </a:r>
            <a:r>
              <a:rPr lang="en-ZA" sz="1300" b="1" dirty="0" err="1">
                <a:latin typeface="+mn-lt"/>
              </a:rPr>
              <a:t>Abualrob</a:t>
            </a:r>
            <a:r>
              <a:rPr lang="en-ZA" sz="1300" b="1" dirty="0">
                <a:latin typeface="+mn-lt"/>
              </a:rPr>
              <a:t>       </a:t>
            </a:r>
            <a:r>
              <a:rPr lang="en-ZA" sz="1300" dirty="0">
                <a:latin typeface="+mn-lt"/>
              </a:rPr>
              <a:t>Magnets (An-Najah / IJCLab)</a:t>
            </a:r>
          </a:p>
          <a:p>
            <a:r>
              <a:rPr lang="en-ZA" sz="1300" b="1" dirty="0">
                <a:latin typeface="+mn-lt"/>
              </a:rPr>
              <a:t>Sébastien Wurth    </a:t>
            </a:r>
            <a:r>
              <a:rPr lang="en-ZA" sz="1300" dirty="0">
                <a:latin typeface="+mn-lt"/>
              </a:rPr>
              <a:t>Security Issues (</a:t>
            </a:r>
            <a:r>
              <a:rPr lang="en-ZA" sz="1300" dirty="0">
                <a:solidFill>
                  <a:prstClr val="black"/>
                </a:solidFill>
                <a:latin typeface="+mn-lt"/>
              </a:rPr>
              <a:t>IJCLab</a:t>
            </a:r>
            <a:r>
              <a:rPr lang="en-ZA" sz="1300" dirty="0">
                <a:latin typeface="+mn-lt"/>
              </a:rPr>
              <a:t>)</a:t>
            </a:r>
          </a:p>
          <a:p>
            <a:r>
              <a:rPr lang="en-ZA" sz="1300" b="1" dirty="0">
                <a:latin typeface="+mn-lt"/>
              </a:rPr>
              <a:t>Marc </a:t>
            </a:r>
            <a:r>
              <a:rPr lang="en-ZA" sz="1300" b="1" dirty="0" err="1">
                <a:latin typeface="+mn-lt"/>
              </a:rPr>
              <a:t>Langlet</a:t>
            </a:r>
            <a:r>
              <a:rPr lang="en-ZA" sz="1300" b="1" dirty="0">
                <a:latin typeface="+mn-lt"/>
              </a:rPr>
              <a:t>           </a:t>
            </a:r>
            <a:r>
              <a:rPr lang="en-ZA" sz="1300" dirty="0">
                <a:latin typeface="+mn-lt"/>
              </a:rPr>
              <a:t>Infrastructures (</a:t>
            </a:r>
            <a:r>
              <a:rPr lang="en-ZA" sz="1300" dirty="0">
                <a:solidFill>
                  <a:prstClr val="black"/>
                </a:solidFill>
                <a:latin typeface="+mn-lt"/>
              </a:rPr>
              <a:t>IJCLab</a:t>
            </a:r>
            <a:r>
              <a:rPr lang="en-ZA" sz="1300" dirty="0">
                <a:latin typeface="+mn-lt"/>
              </a:rPr>
              <a:t>)</a:t>
            </a:r>
          </a:p>
          <a:p>
            <a:r>
              <a:rPr lang="en-ZA" sz="1300" b="1" dirty="0">
                <a:latin typeface="+mn-lt"/>
              </a:rPr>
              <a:t>Bruno Mercier        </a:t>
            </a:r>
            <a:r>
              <a:rPr lang="en-ZA" sz="1300" dirty="0">
                <a:latin typeface="+mn-lt"/>
              </a:rPr>
              <a:t>Vacuum System (IJCLab)   	</a:t>
            </a:r>
          </a:p>
        </p:txBody>
      </p:sp>
      <p:sp>
        <p:nvSpPr>
          <p:cNvPr id="15" name="ZoneTexte 14">
            <a:extLst>
              <a:ext uri="{FF2B5EF4-FFF2-40B4-BE49-F238E27FC236}">
                <a16:creationId xmlns:a16="http://schemas.microsoft.com/office/drawing/2014/main" id="{03BCD326-1730-4E3D-8B59-4EAB7D3DC7FA}"/>
              </a:ext>
            </a:extLst>
          </p:cNvPr>
          <p:cNvSpPr txBox="1"/>
          <p:nvPr/>
        </p:nvSpPr>
        <p:spPr>
          <a:xfrm>
            <a:off x="4299434" y="2702928"/>
            <a:ext cx="6473341" cy="2492990"/>
          </a:xfrm>
          <a:prstGeom prst="rect">
            <a:avLst/>
          </a:prstGeom>
          <a:noFill/>
          <a:ln>
            <a:solidFill>
              <a:srgbClr val="FF0000"/>
            </a:solidFill>
          </a:ln>
        </p:spPr>
        <p:txBody>
          <a:bodyPr wrap="square" rtlCol="0">
            <a:spAutoFit/>
          </a:bodyPr>
          <a:lstStyle/>
          <a:p>
            <a:pPr marL="285750" lvl="0" indent="-285750">
              <a:buFont typeface="Wingdings" panose="05000000000000000000" pitchFamily="2" charset="2"/>
              <a:buChar char="Ø"/>
            </a:pPr>
            <a:r>
              <a:rPr lang="en-ZA" sz="1300" dirty="0">
                <a:solidFill>
                  <a:srgbClr val="FF0000"/>
                </a:solidFill>
                <a:latin typeface="+mn-lt"/>
              </a:rPr>
              <a:t>PHD student (ending now)  </a:t>
            </a:r>
            <a:r>
              <a:rPr lang="en-ZA" sz="1300" dirty="0">
                <a:latin typeface="+mn-lt"/>
              </a:rPr>
              <a:t>injection lines :    </a:t>
            </a:r>
            <a:r>
              <a:rPr lang="en-ZA" sz="1300" b="1" dirty="0">
                <a:latin typeface="+mn-lt"/>
              </a:rPr>
              <a:t>Ben Hounsell </a:t>
            </a:r>
            <a:r>
              <a:rPr lang="en-ZA" sz="1300" dirty="0">
                <a:solidFill>
                  <a:prstClr val="black"/>
                </a:solidFill>
                <a:latin typeface="+mn-lt"/>
              </a:rPr>
              <a:t>(100% PERLE)</a:t>
            </a:r>
            <a:endParaRPr lang="en-ZA" sz="1300" dirty="0">
              <a:latin typeface="+mn-lt"/>
            </a:endParaRPr>
          </a:p>
          <a:p>
            <a:pPr marL="285750" indent="-285750">
              <a:buFont typeface="Wingdings" panose="05000000000000000000" pitchFamily="2" charset="2"/>
              <a:buChar char="Ø"/>
            </a:pPr>
            <a:r>
              <a:rPr lang="en-ZA" sz="1300" dirty="0">
                <a:solidFill>
                  <a:srgbClr val="FF0000"/>
                </a:solidFill>
                <a:latin typeface="+mn-lt"/>
              </a:rPr>
              <a:t>PHD student (2</a:t>
            </a:r>
            <a:r>
              <a:rPr lang="en-ZA" sz="1300" baseline="30000" dirty="0">
                <a:solidFill>
                  <a:srgbClr val="FF0000"/>
                </a:solidFill>
                <a:latin typeface="+mn-lt"/>
              </a:rPr>
              <a:t>nd</a:t>
            </a:r>
            <a:r>
              <a:rPr lang="en-ZA" sz="1300" dirty="0">
                <a:solidFill>
                  <a:srgbClr val="FF0000"/>
                </a:solidFill>
                <a:latin typeface="+mn-lt"/>
              </a:rPr>
              <a:t> year) </a:t>
            </a:r>
            <a:r>
              <a:rPr lang="en-ZA" sz="1300" dirty="0">
                <a:latin typeface="+mn-lt"/>
              </a:rPr>
              <a:t>on RF/HOM/cavities : </a:t>
            </a:r>
            <a:r>
              <a:rPr lang="en-ZA" sz="1300" b="1" dirty="0">
                <a:latin typeface="+mn-lt"/>
              </a:rPr>
              <a:t>Carmelo </a:t>
            </a:r>
            <a:r>
              <a:rPr lang="en-ZA" sz="1300" b="1" dirty="0" err="1">
                <a:latin typeface="+mn-lt"/>
              </a:rPr>
              <a:t>Barbagallo</a:t>
            </a:r>
            <a:r>
              <a:rPr lang="en-ZA" sz="1300" b="1" dirty="0">
                <a:latin typeface="+mn-lt"/>
              </a:rPr>
              <a:t>   </a:t>
            </a:r>
            <a:r>
              <a:rPr lang="en-ZA" sz="1300" dirty="0">
                <a:latin typeface="+mn-lt"/>
              </a:rPr>
              <a:t>(100% PERLE)</a:t>
            </a:r>
          </a:p>
          <a:p>
            <a:pPr marL="285750" indent="-285750">
              <a:buFont typeface="Wingdings" panose="05000000000000000000" pitchFamily="2" charset="2"/>
              <a:buChar char="Ø"/>
            </a:pPr>
            <a:r>
              <a:rPr lang="en-ZA" sz="1300" dirty="0">
                <a:solidFill>
                  <a:srgbClr val="FF0000"/>
                </a:solidFill>
                <a:latin typeface="+mn-lt"/>
              </a:rPr>
              <a:t>PHD student (1</a:t>
            </a:r>
            <a:r>
              <a:rPr lang="en-ZA" sz="1300" baseline="30000" dirty="0">
                <a:solidFill>
                  <a:srgbClr val="FF0000"/>
                </a:solidFill>
                <a:latin typeface="+mn-lt"/>
              </a:rPr>
              <a:t>st</a:t>
            </a:r>
            <a:r>
              <a:rPr lang="en-ZA" sz="1300" dirty="0">
                <a:solidFill>
                  <a:srgbClr val="FF0000"/>
                </a:solidFill>
                <a:latin typeface="+mn-lt"/>
              </a:rPr>
              <a:t> year) </a:t>
            </a:r>
            <a:r>
              <a:rPr lang="en-ZA" sz="1300" dirty="0">
                <a:latin typeface="+mn-lt"/>
              </a:rPr>
              <a:t>on Beam Dynamics  : </a:t>
            </a:r>
            <a:r>
              <a:rPr lang="en-ZA" sz="1300" b="1" dirty="0" err="1">
                <a:latin typeface="+mn-lt"/>
              </a:rPr>
              <a:t>Coline</a:t>
            </a:r>
            <a:r>
              <a:rPr lang="en-ZA" sz="1300" b="1" dirty="0">
                <a:latin typeface="+mn-lt"/>
              </a:rPr>
              <a:t> Guyot</a:t>
            </a:r>
            <a:r>
              <a:rPr lang="en-ZA" sz="1300" dirty="0">
                <a:latin typeface="+mn-lt"/>
              </a:rPr>
              <a:t> (50% in PERLE)</a:t>
            </a:r>
          </a:p>
          <a:p>
            <a:pPr marL="285750" indent="-285750">
              <a:buFont typeface="Wingdings" panose="05000000000000000000" pitchFamily="2" charset="2"/>
              <a:buChar char="Ø"/>
            </a:pPr>
            <a:r>
              <a:rPr lang="en-ZA" sz="1300" dirty="0">
                <a:solidFill>
                  <a:srgbClr val="00B0F0"/>
                </a:solidFill>
                <a:latin typeface="+mn-lt"/>
              </a:rPr>
              <a:t>Postdoc </a:t>
            </a:r>
            <a:r>
              <a:rPr lang="en-ZA" sz="1300" dirty="0">
                <a:latin typeface="+mn-lt"/>
              </a:rPr>
              <a:t>(beam dynamics) </a:t>
            </a:r>
            <a:r>
              <a:rPr lang="en-ZA" sz="1300" b="1" dirty="0">
                <a:latin typeface="+mn-lt"/>
              </a:rPr>
              <a:t>Alex </a:t>
            </a:r>
            <a:r>
              <a:rPr lang="en-ZA" sz="1300" b="1" dirty="0" err="1">
                <a:latin typeface="+mn-lt"/>
              </a:rPr>
              <a:t>Fomin</a:t>
            </a:r>
            <a:endParaRPr lang="en-ZA" sz="1300" b="1" dirty="0">
              <a:latin typeface="+mn-lt"/>
            </a:endParaRPr>
          </a:p>
          <a:p>
            <a:pPr marL="285750" indent="-285750">
              <a:buFont typeface="Wingdings" panose="05000000000000000000" pitchFamily="2" charset="2"/>
              <a:buChar char="Ø"/>
            </a:pPr>
            <a:r>
              <a:rPr lang="en-ZA" sz="1300" dirty="0">
                <a:latin typeface="+mn-lt"/>
              </a:rPr>
              <a:t>5 months interns</a:t>
            </a:r>
            <a:r>
              <a:rPr lang="en-ZA" sz="1300" dirty="0">
                <a:latin typeface="+mn-lt"/>
                <a:sym typeface="Wingdings" panose="05000000000000000000" pitchFamily="2" charset="2"/>
              </a:rPr>
              <a:t> </a:t>
            </a:r>
            <a:r>
              <a:rPr lang="en-ZA" sz="1300" dirty="0">
                <a:latin typeface="+mn-lt"/>
              </a:rPr>
              <a:t>(Magnets/beam dynamics)</a:t>
            </a:r>
            <a:r>
              <a:rPr lang="en-ZA" sz="1300" dirty="0">
                <a:latin typeface="+mn-lt"/>
                <a:sym typeface="Wingdings" panose="05000000000000000000" pitchFamily="2" charset="2"/>
              </a:rPr>
              <a:t></a:t>
            </a:r>
            <a:r>
              <a:rPr lang="en-ZA" sz="1300" dirty="0">
                <a:solidFill>
                  <a:srgbClr val="FF0000"/>
                </a:solidFill>
                <a:latin typeface="+mn-lt"/>
                <a:sym typeface="Wingdings" panose="05000000000000000000" pitchFamily="2" charset="2"/>
              </a:rPr>
              <a:t>PHD thesis 2022</a:t>
            </a:r>
            <a:r>
              <a:rPr lang="en-ZA" sz="1300" dirty="0">
                <a:latin typeface="+mn-lt"/>
              </a:rPr>
              <a:t>:</a:t>
            </a:r>
            <a:r>
              <a:rPr lang="en-ZA" sz="1300" b="1" dirty="0">
                <a:latin typeface="+mn-lt"/>
              </a:rPr>
              <a:t>Rasha </a:t>
            </a:r>
            <a:r>
              <a:rPr lang="en-ZA" sz="1300" b="1" dirty="0" err="1">
                <a:latin typeface="+mn-lt"/>
              </a:rPr>
              <a:t>Abukeshek</a:t>
            </a:r>
            <a:endParaRPr lang="en-ZA" sz="1300" b="1" dirty="0">
              <a:latin typeface="+mn-lt"/>
            </a:endParaRPr>
          </a:p>
          <a:p>
            <a:pPr marL="285750" indent="-285750">
              <a:buFont typeface="Wingdings" panose="05000000000000000000" pitchFamily="2" charset="2"/>
              <a:buChar char="Ø"/>
            </a:pPr>
            <a:endParaRPr lang="en-ZA" sz="1300" u="sng" dirty="0">
              <a:latin typeface="+mn-lt"/>
            </a:endParaRPr>
          </a:p>
          <a:p>
            <a:pPr marL="285750" indent="-285750">
              <a:buFont typeface="Wingdings" panose="05000000000000000000" pitchFamily="2" charset="2"/>
              <a:buChar char="Ø"/>
            </a:pPr>
            <a:r>
              <a:rPr lang="en-ZA" sz="1300" u="sng" dirty="0">
                <a:latin typeface="+mn-lt"/>
              </a:rPr>
              <a:t>From Jul 2022</a:t>
            </a:r>
            <a:r>
              <a:rPr lang="en-ZA" sz="1300" dirty="0">
                <a:latin typeface="+mn-lt"/>
              </a:rPr>
              <a:t> </a:t>
            </a:r>
          </a:p>
          <a:p>
            <a:pPr marL="787400" lvl="1" indent="-285750">
              <a:buFont typeface="Arial" panose="020B0604020202020204" pitchFamily="34" charset="0"/>
              <a:buChar char="•"/>
            </a:pPr>
            <a:r>
              <a:rPr lang="en-ZA" sz="1300" dirty="0">
                <a:solidFill>
                  <a:srgbClr val="00B0F0"/>
                </a:solidFill>
                <a:latin typeface="+mn-lt"/>
              </a:rPr>
              <a:t>Postdoc</a:t>
            </a:r>
            <a:r>
              <a:rPr lang="en-ZA" sz="1300" dirty="0">
                <a:latin typeface="+mn-lt"/>
              </a:rPr>
              <a:t> (Injection line) </a:t>
            </a:r>
            <a:r>
              <a:rPr lang="en-ZA" sz="1300" b="1" dirty="0">
                <a:latin typeface="+mn-lt"/>
              </a:rPr>
              <a:t>Joshua </a:t>
            </a:r>
            <a:r>
              <a:rPr lang="en-ZA" sz="1300" b="1" dirty="0" err="1">
                <a:latin typeface="+mn-lt"/>
              </a:rPr>
              <a:t>Yoskowitz</a:t>
            </a:r>
            <a:endParaRPr lang="en-ZA" sz="1300" b="1" dirty="0">
              <a:latin typeface="+mn-lt"/>
            </a:endParaRPr>
          </a:p>
          <a:p>
            <a:pPr marL="285750" indent="-285750">
              <a:buFont typeface="Wingdings" panose="05000000000000000000" pitchFamily="2" charset="2"/>
              <a:buChar char="Ø"/>
            </a:pPr>
            <a:r>
              <a:rPr lang="en-ZA" sz="1300" u="sng" dirty="0">
                <a:latin typeface="+mn-lt"/>
              </a:rPr>
              <a:t>From Oct. 2022 </a:t>
            </a:r>
          </a:p>
          <a:p>
            <a:pPr marL="787400" lvl="1" indent="-285750">
              <a:buFont typeface="Arial" panose="020B0604020202020204" pitchFamily="34" charset="0"/>
              <a:buChar char="•"/>
            </a:pPr>
            <a:r>
              <a:rPr lang="en-ZA" sz="1300" dirty="0">
                <a:solidFill>
                  <a:srgbClr val="6600CC"/>
                </a:solidFill>
                <a:latin typeface="+mn-lt"/>
              </a:rPr>
              <a:t>Permanent CRNS position </a:t>
            </a:r>
            <a:r>
              <a:rPr lang="en-ZA" sz="1300" dirty="0">
                <a:latin typeface="+mn-lt"/>
              </a:rPr>
              <a:t>(beam dynamics) </a:t>
            </a:r>
            <a:r>
              <a:rPr lang="en-ZA" sz="1300" b="1" dirty="0">
                <a:latin typeface="+mn-lt"/>
              </a:rPr>
              <a:t>Julien Michaud </a:t>
            </a:r>
          </a:p>
          <a:p>
            <a:pPr marL="787400" lvl="1" indent="-285750">
              <a:buFont typeface="Arial" panose="020B0604020202020204" pitchFamily="34" charset="0"/>
              <a:buChar char="•"/>
            </a:pPr>
            <a:r>
              <a:rPr lang="en-ZA" sz="1300" dirty="0">
                <a:solidFill>
                  <a:srgbClr val="FF0000"/>
                </a:solidFill>
                <a:latin typeface="+mn-lt"/>
              </a:rPr>
              <a:t>PHD thesis </a:t>
            </a:r>
            <a:r>
              <a:rPr lang="en-ZA" sz="1300" dirty="0">
                <a:latin typeface="+mn-lt"/>
              </a:rPr>
              <a:t>Liverpool/</a:t>
            </a:r>
            <a:r>
              <a:rPr lang="en-ZA" sz="1300" dirty="0" err="1">
                <a:latin typeface="+mn-lt"/>
              </a:rPr>
              <a:t>AsTec</a:t>
            </a:r>
            <a:r>
              <a:rPr lang="en-ZA" sz="1300" dirty="0">
                <a:latin typeface="+mn-lt"/>
              </a:rPr>
              <a:t>/IJCLab  (injections)  </a:t>
            </a:r>
            <a:r>
              <a:rPr lang="en-ZA" sz="1300" b="1" dirty="0">
                <a:latin typeface="+mn-lt"/>
              </a:rPr>
              <a:t>Connor  Monaghan</a:t>
            </a:r>
          </a:p>
          <a:p>
            <a:pPr marL="787400" lvl="1" indent="-285750">
              <a:buFont typeface="Arial" panose="020B0604020202020204" pitchFamily="34" charset="0"/>
              <a:buChar char="•"/>
            </a:pPr>
            <a:endParaRPr lang="en-ZA" sz="1300" b="1" dirty="0">
              <a:latin typeface="+mn-lt"/>
            </a:endParaRPr>
          </a:p>
        </p:txBody>
      </p:sp>
      <p:sp>
        <p:nvSpPr>
          <p:cNvPr id="2" name="Flèche : droite 1">
            <a:extLst>
              <a:ext uri="{FF2B5EF4-FFF2-40B4-BE49-F238E27FC236}">
                <a16:creationId xmlns:a16="http://schemas.microsoft.com/office/drawing/2014/main" id="{C2972D02-502E-4113-B740-DCA049CCF83E}"/>
              </a:ext>
            </a:extLst>
          </p:cNvPr>
          <p:cNvSpPr/>
          <p:nvPr/>
        </p:nvSpPr>
        <p:spPr>
          <a:xfrm>
            <a:off x="5997950" y="4873193"/>
            <a:ext cx="4508189" cy="635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ALL in ALL many new join PERLE</a:t>
            </a: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1023998" y="134157"/>
            <a:ext cx="8754877"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1">
                    <a:lumMod val="50000"/>
                  </a:schemeClr>
                </a:solidFill>
                <a:latin typeface="+mn-lt"/>
              </a:rPr>
              <a:t>Project Organisation: PERLE Collaboration  &amp; PERLE- France</a:t>
            </a:r>
          </a:p>
        </p:txBody>
      </p:sp>
      <p:sp>
        <p:nvSpPr>
          <p:cNvPr id="13" name="ZoneTexte 12">
            <a:extLst>
              <a:ext uri="{FF2B5EF4-FFF2-40B4-BE49-F238E27FC236}">
                <a16:creationId xmlns:a16="http://schemas.microsoft.com/office/drawing/2014/main" id="{6DC98F2D-3F3B-4CB5-9958-4F1FB84A5B22}"/>
              </a:ext>
            </a:extLst>
          </p:cNvPr>
          <p:cNvSpPr txBox="1"/>
          <p:nvPr/>
        </p:nvSpPr>
        <p:spPr>
          <a:xfrm>
            <a:off x="81998" y="5109265"/>
            <a:ext cx="5160373" cy="584775"/>
          </a:xfrm>
          <a:prstGeom prst="rect">
            <a:avLst/>
          </a:prstGeom>
          <a:noFill/>
        </p:spPr>
        <p:txBody>
          <a:bodyPr wrap="square" rtlCol="0">
            <a:spAutoFit/>
          </a:bodyPr>
          <a:lstStyle/>
          <a:p>
            <a:pPr algn="ctr"/>
            <a:r>
              <a:rPr lang="en-ZA" sz="1600" u="sng" dirty="0">
                <a:latin typeface="+mn-lt"/>
              </a:rPr>
              <a:t>We have finalised an internal organisation in France led by two laboratories: IJCLab/LPSC. </a:t>
            </a:r>
          </a:p>
        </p:txBody>
      </p:sp>
      <p:sp>
        <p:nvSpPr>
          <p:cNvPr id="12" name="Espace réservé de la date 5">
            <a:extLst>
              <a:ext uri="{FF2B5EF4-FFF2-40B4-BE49-F238E27FC236}">
                <a16:creationId xmlns:a16="http://schemas.microsoft.com/office/drawing/2014/main" id="{15C4322D-68D2-24B6-F876-13616554DAD8}"/>
              </a:ext>
            </a:extLst>
          </p:cNvPr>
          <p:cNvSpPr>
            <a:spLocks noGrp="1"/>
          </p:cNvSpPr>
          <p:nvPr>
            <p:ph type="dt" sz="half" idx="10"/>
          </p:nvPr>
        </p:nvSpPr>
        <p:spPr>
          <a:xfrm>
            <a:off x="201812" y="5714820"/>
            <a:ext cx="2411556" cy="322263"/>
          </a:xfrm>
        </p:spPr>
        <p:txBody>
          <a:bodyPr/>
          <a:lstStyle/>
          <a:p>
            <a:r>
              <a:rPr lang="fr-FR">
                <a:latin typeface="+mn-lt"/>
              </a:rPr>
              <a:t>10/06/2022</a:t>
            </a:r>
          </a:p>
        </p:txBody>
      </p:sp>
      <p:sp>
        <p:nvSpPr>
          <p:cNvPr id="16" name="Espace réservé du pied de page 25">
            <a:extLst>
              <a:ext uri="{FF2B5EF4-FFF2-40B4-BE49-F238E27FC236}">
                <a16:creationId xmlns:a16="http://schemas.microsoft.com/office/drawing/2014/main" id="{6637AD5F-770E-AC61-63BB-04CFB82D65CE}"/>
              </a:ext>
            </a:extLst>
          </p:cNvPr>
          <p:cNvSpPr>
            <a:spLocks noGrp="1"/>
          </p:cNvSpPr>
          <p:nvPr>
            <p:ph type="ftr" sz="quarter" idx="11"/>
          </p:nvPr>
        </p:nvSpPr>
        <p:spPr>
          <a:xfrm>
            <a:off x="2938116" y="5714820"/>
            <a:ext cx="4896544" cy="322263"/>
          </a:xfrm>
        </p:spPr>
        <p:txBody>
          <a:bodyPr/>
          <a:lstStyle/>
          <a:p>
            <a:r>
              <a:rPr lang="fr-FR">
                <a:latin typeface="+mn-lt"/>
              </a:rPr>
              <a:t>Séminaire Inter-pôles PERLE </a:t>
            </a:r>
          </a:p>
        </p:txBody>
      </p:sp>
      <p:pic>
        <p:nvPicPr>
          <p:cNvPr id="3" name="Image 2">
            <a:extLst>
              <a:ext uri="{FF2B5EF4-FFF2-40B4-BE49-F238E27FC236}">
                <a16:creationId xmlns:a16="http://schemas.microsoft.com/office/drawing/2014/main" id="{FABFC6A8-8024-C0CF-7DAF-0E3670449316}"/>
              </a:ext>
            </a:extLst>
          </p:cNvPr>
          <p:cNvPicPr>
            <a:picLocks noChangeAspect="1"/>
          </p:cNvPicPr>
          <p:nvPr/>
        </p:nvPicPr>
        <p:blipFill>
          <a:blip r:embed="rId2"/>
          <a:stretch>
            <a:fillRect/>
          </a:stretch>
        </p:blipFill>
        <p:spPr>
          <a:xfrm>
            <a:off x="-1" y="712271"/>
            <a:ext cx="10772775" cy="1813417"/>
          </a:xfrm>
          <a:prstGeom prst="rect">
            <a:avLst/>
          </a:prstGeom>
        </p:spPr>
      </p:pic>
    </p:spTree>
    <p:extLst>
      <p:ext uri="{BB962C8B-B14F-4D97-AF65-F5344CB8AC3E}">
        <p14:creationId xmlns:p14="http://schemas.microsoft.com/office/powerpoint/2010/main" val="3722876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EB04B5E3-BA3A-49A2-88ED-C7E63F718106}"/>
              </a:ext>
            </a:extLst>
          </p:cNvPr>
          <p:cNvSpPr>
            <a:spLocks noGrp="1"/>
          </p:cNvSpPr>
          <p:nvPr>
            <p:ph type="dt" sz="half" idx="10"/>
          </p:nvPr>
        </p:nvSpPr>
        <p:spPr>
          <a:xfrm>
            <a:off x="550882" y="5714820"/>
            <a:ext cx="2411556" cy="322263"/>
          </a:xfrm>
        </p:spPr>
        <p:txBody>
          <a:bodyPr/>
          <a:lstStyle/>
          <a:p>
            <a:pPr algn="just"/>
            <a:r>
              <a:rPr lang="fr-FR"/>
              <a:t>10/06/2022</a:t>
            </a:r>
            <a:endParaRPr lang="fr-FR" dirty="0"/>
          </a:p>
        </p:txBody>
      </p:sp>
      <p:sp>
        <p:nvSpPr>
          <p:cNvPr id="8" name="Espace réservé du pied de page 7">
            <a:extLst>
              <a:ext uri="{FF2B5EF4-FFF2-40B4-BE49-F238E27FC236}">
                <a16:creationId xmlns:a16="http://schemas.microsoft.com/office/drawing/2014/main" id="{4AC053D3-E384-4003-B5B2-2696FA449E23}"/>
              </a:ext>
            </a:extLst>
          </p:cNvPr>
          <p:cNvSpPr>
            <a:spLocks noGrp="1"/>
          </p:cNvSpPr>
          <p:nvPr>
            <p:ph type="ftr" sz="quarter" idx="11"/>
          </p:nvPr>
        </p:nvSpPr>
        <p:spPr>
          <a:xfrm>
            <a:off x="3575219" y="5714820"/>
            <a:ext cx="4896544" cy="322263"/>
          </a:xfrm>
        </p:spPr>
        <p:txBody>
          <a:bodyPr/>
          <a:lstStyle/>
          <a:p>
            <a:pPr algn="just"/>
            <a:r>
              <a:rPr lang="fr-FR"/>
              <a:t>Séminaire Inter-pôles PERLE </a:t>
            </a:r>
            <a:endParaRPr lang="fr-FR" dirty="0"/>
          </a:p>
        </p:txBody>
      </p:sp>
      <p:sp>
        <p:nvSpPr>
          <p:cNvPr id="9" name="Espace réservé du numéro de diapositive 8">
            <a:extLst>
              <a:ext uri="{FF2B5EF4-FFF2-40B4-BE49-F238E27FC236}">
                <a16:creationId xmlns:a16="http://schemas.microsoft.com/office/drawing/2014/main" id="{6FB7768D-2AF9-4FCC-8BFE-B3418A4501B6}"/>
              </a:ext>
            </a:extLst>
          </p:cNvPr>
          <p:cNvSpPr>
            <a:spLocks noGrp="1"/>
          </p:cNvSpPr>
          <p:nvPr>
            <p:ph type="sldNum" sz="quarter" idx="12"/>
          </p:nvPr>
        </p:nvSpPr>
        <p:spPr>
          <a:xfrm>
            <a:off x="8796510" y="5714820"/>
            <a:ext cx="2422525" cy="322263"/>
          </a:xfrm>
        </p:spPr>
        <p:txBody>
          <a:bodyPr/>
          <a:lstStyle/>
          <a:p>
            <a:pPr algn="just"/>
            <a:fld id="{77E71596-5F9D-49C5-9701-16B3CA54319D}" type="slidenum">
              <a:rPr lang="fr-FR" smtClean="0"/>
              <a:pPr algn="just"/>
              <a:t>36</a:t>
            </a:fld>
            <a:endParaRPr lang="fr-FR" dirty="0"/>
          </a:p>
        </p:txBody>
      </p:sp>
      <p:sp>
        <p:nvSpPr>
          <p:cNvPr id="10" name="ZoneTexte 9">
            <a:extLst>
              <a:ext uri="{FF2B5EF4-FFF2-40B4-BE49-F238E27FC236}">
                <a16:creationId xmlns:a16="http://schemas.microsoft.com/office/drawing/2014/main" id="{30677606-3234-4AD8-9F72-787037C7546A}"/>
              </a:ext>
            </a:extLst>
          </p:cNvPr>
          <p:cNvSpPr txBox="1"/>
          <p:nvPr/>
        </p:nvSpPr>
        <p:spPr>
          <a:xfrm>
            <a:off x="129803" y="829278"/>
            <a:ext cx="10426948" cy="338554"/>
          </a:xfrm>
          <a:prstGeom prst="rect">
            <a:avLst/>
          </a:prstGeom>
          <a:noFill/>
        </p:spPr>
        <p:txBody>
          <a:bodyPr wrap="square" rtlCol="0">
            <a:spAutoFit/>
          </a:bodyPr>
          <a:lstStyle/>
          <a:p>
            <a:pPr algn="just"/>
            <a:r>
              <a:rPr lang="en-GB" sz="1600" dirty="0">
                <a:latin typeface="+mn-lt"/>
              </a:rPr>
              <a:t>We are actively entered in the </a:t>
            </a:r>
            <a:r>
              <a:rPr lang="en-GB" sz="1600" b="1" dirty="0">
                <a:latin typeface="+mn-lt"/>
              </a:rPr>
              <a:t>TDR phase. ~50 people involved</a:t>
            </a:r>
            <a:r>
              <a:rPr lang="en-GB" sz="1600" dirty="0">
                <a:latin typeface="+mn-lt"/>
              </a:rPr>
              <a:t>.</a:t>
            </a:r>
          </a:p>
        </p:txBody>
      </p:sp>
      <p:sp>
        <p:nvSpPr>
          <p:cNvPr id="12" name="Rectangle 11">
            <a:extLst>
              <a:ext uri="{FF2B5EF4-FFF2-40B4-BE49-F238E27FC236}">
                <a16:creationId xmlns:a16="http://schemas.microsoft.com/office/drawing/2014/main" id="{F1A12CE4-2C1E-4831-ADC3-5ABF084E28E7}"/>
              </a:ext>
            </a:extLst>
          </p:cNvPr>
          <p:cNvSpPr/>
          <p:nvPr/>
        </p:nvSpPr>
        <p:spPr>
          <a:xfrm>
            <a:off x="216024" y="1536817"/>
            <a:ext cx="6182776" cy="1077218"/>
          </a:xfrm>
          <a:prstGeom prst="rect">
            <a:avLst/>
          </a:prstGeom>
        </p:spPr>
        <p:txBody>
          <a:bodyPr wrap="square">
            <a:spAutoFit/>
          </a:bodyPr>
          <a:lstStyle/>
          <a:p>
            <a:pPr marL="342900" indent="-342900" algn="just">
              <a:buFont typeface="Wingdings" panose="05000000000000000000" pitchFamily="2" charset="2"/>
              <a:buChar char="v"/>
            </a:pPr>
            <a:r>
              <a:rPr lang="en-GB" sz="1600" dirty="0">
                <a:latin typeface="+mn-lt"/>
              </a:rPr>
              <a:t>The </a:t>
            </a:r>
            <a:r>
              <a:rPr lang="en-GB" sz="1600" b="1" u="sng" dirty="0">
                <a:latin typeface="+mn-lt"/>
              </a:rPr>
              <a:t>Manpower (~10FTE (2022) </a:t>
            </a:r>
            <a:r>
              <a:rPr lang="en-GB" sz="1600" b="1" u="sng" dirty="0">
                <a:latin typeface="+mn-lt"/>
                <a:sym typeface="Wingdings" panose="05000000000000000000" pitchFamily="2" charset="2"/>
              </a:rPr>
              <a:t>~</a:t>
            </a:r>
            <a:r>
              <a:rPr lang="en-GB" sz="1600" b="1" u="sng" dirty="0">
                <a:latin typeface="+mn-lt"/>
              </a:rPr>
              <a:t>15FTE (2023)</a:t>
            </a:r>
            <a:r>
              <a:rPr lang="en-GB" sz="1600" dirty="0">
                <a:latin typeface="+mn-lt"/>
              </a:rPr>
              <a:t> summarised here has been discussed with the Services/</a:t>
            </a:r>
            <a:r>
              <a:rPr lang="en-GB" sz="1600" dirty="0" err="1">
                <a:latin typeface="+mn-lt"/>
              </a:rPr>
              <a:t>Departements</a:t>
            </a:r>
            <a:r>
              <a:rPr lang="en-GB" sz="1600" dirty="0">
                <a:latin typeface="+mn-lt"/>
              </a:rPr>
              <a:t> (</a:t>
            </a:r>
            <a:r>
              <a:rPr lang="en-GB" sz="1600" dirty="0" err="1">
                <a:latin typeface="+mn-lt"/>
              </a:rPr>
              <a:t>IJCLab</a:t>
            </a:r>
            <a:r>
              <a:rPr lang="en-GB" sz="1600" dirty="0">
                <a:latin typeface="+mn-lt"/>
              </a:rPr>
              <a:t>, LPSC). Compatibility with the other </a:t>
            </a:r>
            <a:r>
              <a:rPr lang="en-GB" sz="1600" dirty="0" err="1">
                <a:latin typeface="+mn-lt"/>
              </a:rPr>
              <a:t>activites</a:t>
            </a:r>
            <a:r>
              <a:rPr lang="en-GB" sz="1600" dirty="0">
                <a:latin typeface="+mn-lt"/>
              </a:rPr>
              <a:t> has to be still precisely evaluated.</a:t>
            </a:r>
            <a:endParaRPr lang="en-GB" sz="1600" b="1" dirty="0">
              <a:latin typeface="+mn-lt"/>
            </a:endParaRPr>
          </a:p>
        </p:txBody>
      </p:sp>
      <p:sp>
        <p:nvSpPr>
          <p:cNvPr id="13" name="Rectangle 12">
            <a:extLst>
              <a:ext uri="{FF2B5EF4-FFF2-40B4-BE49-F238E27FC236}">
                <a16:creationId xmlns:a16="http://schemas.microsoft.com/office/drawing/2014/main" id="{C161FB40-1F0B-4356-8EB5-052D19D6F88C}"/>
              </a:ext>
            </a:extLst>
          </p:cNvPr>
          <p:cNvSpPr/>
          <p:nvPr/>
        </p:nvSpPr>
        <p:spPr>
          <a:xfrm>
            <a:off x="216024" y="3976229"/>
            <a:ext cx="5979408" cy="1077218"/>
          </a:xfrm>
          <a:prstGeom prst="rect">
            <a:avLst/>
          </a:prstGeom>
        </p:spPr>
        <p:txBody>
          <a:bodyPr wrap="square">
            <a:spAutoFit/>
          </a:bodyPr>
          <a:lstStyle/>
          <a:p>
            <a:pPr marL="342900" indent="-342900" algn="just">
              <a:buFont typeface="Wingdings" panose="05000000000000000000" pitchFamily="2" charset="2"/>
              <a:buChar char="v"/>
            </a:pPr>
            <a:r>
              <a:rPr lang="en-GB" sz="1600" b="1" u="sng" dirty="0">
                <a:latin typeface="+mn-lt"/>
              </a:rPr>
              <a:t>Financial support (~800k€)</a:t>
            </a:r>
            <a:r>
              <a:rPr lang="en-GB" sz="1600" b="1" dirty="0">
                <a:latin typeface="+mn-lt"/>
              </a:rPr>
              <a:t> </a:t>
            </a:r>
            <a:r>
              <a:rPr lang="en-GB" sz="1600" dirty="0">
                <a:latin typeface="+mn-lt"/>
              </a:rPr>
              <a:t>requested  is summarised here.. « External » sources </a:t>
            </a:r>
          </a:p>
          <a:p>
            <a:pPr marL="844550" lvl="1" indent="-342900" algn="just">
              <a:buFont typeface="Wingdings" panose="05000000000000000000" pitchFamily="2" charset="2"/>
              <a:buChar char="Ø"/>
            </a:pPr>
            <a:r>
              <a:rPr lang="en-GB" sz="1600" dirty="0">
                <a:latin typeface="+mn-lt"/>
              </a:rPr>
              <a:t>CDD/PHD (IN2P3, EU, ED)</a:t>
            </a:r>
          </a:p>
          <a:p>
            <a:pPr marL="844550" lvl="1" indent="-342900" algn="just">
              <a:buFont typeface="Wingdings" panose="05000000000000000000" pitchFamily="2" charset="2"/>
              <a:buChar char="Ø"/>
            </a:pPr>
            <a:r>
              <a:rPr lang="en-GB" sz="1600" dirty="0">
                <a:latin typeface="+mn-lt"/>
              </a:rPr>
              <a:t>For equipment (IN2P3, CERN, </a:t>
            </a:r>
            <a:r>
              <a:rPr lang="en-GB" sz="1600" strike="sngStrike" dirty="0">
                <a:latin typeface="+mn-lt"/>
              </a:rPr>
              <a:t>Cremlin</a:t>
            </a:r>
            <a:r>
              <a:rPr lang="en-GB" sz="1600" dirty="0">
                <a:latin typeface="+mn-lt"/>
              </a:rPr>
              <a:t>+ EURIZON)</a:t>
            </a:r>
          </a:p>
        </p:txBody>
      </p:sp>
      <p:pic>
        <p:nvPicPr>
          <p:cNvPr id="6" name="Image 5">
            <a:extLst>
              <a:ext uri="{FF2B5EF4-FFF2-40B4-BE49-F238E27FC236}">
                <a16:creationId xmlns:a16="http://schemas.microsoft.com/office/drawing/2014/main" id="{0055B20D-74D7-2EC2-B435-56324EC227B0}"/>
              </a:ext>
            </a:extLst>
          </p:cNvPr>
          <p:cNvPicPr>
            <a:picLocks noChangeAspect="1"/>
          </p:cNvPicPr>
          <p:nvPr/>
        </p:nvPicPr>
        <p:blipFill>
          <a:blip r:embed="rId2"/>
          <a:stretch>
            <a:fillRect/>
          </a:stretch>
        </p:blipFill>
        <p:spPr>
          <a:xfrm>
            <a:off x="6217586" y="4144137"/>
            <a:ext cx="4100220" cy="792088"/>
          </a:xfrm>
          <a:prstGeom prst="rect">
            <a:avLst/>
          </a:prstGeom>
        </p:spPr>
      </p:pic>
      <p:grpSp>
        <p:nvGrpSpPr>
          <p:cNvPr id="20" name="Groupe 19">
            <a:extLst>
              <a:ext uri="{FF2B5EF4-FFF2-40B4-BE49-F238E27FC236}">
                <a16:creationId xmlns:a16="http://schemas.microsoft.com/office/drawing/2014/main" id="{78504DD6-2484-D5E1-93B9-78D85003E127}"/>
              </a:ext>
            </a:extLst>
          </p:cNvPr>
          <p:cNvGrpSpPr/>
          <p:nvPr/>
        </p:nvGrpSpPr>
        <p:grpSpPr>
          <a:xfrm>
            <a:off x="6740454" y="1257930"/>
            <a:ext cx="3330754" cy="1422335"/>
            <a:chOff x="6736153" y="2507359"/>
            <a:chExt cx="3330754" cy="1422335"/>
          </a:xfrm>
        </p:grpSpPr>
        <p:pic>
          <p:nvPicPr>
            <p:cNvPr id="15" name="Image 14">
              <a:extLst>
                <a:ext uri="{FF2B5EF4-FFF2-40B4-BE49-F238E27FC236}">
                  <a16:creationId xmlns:a16="http://schemas.microsoft.com/office/drawing/2014/main" id="{2B553166-E4A3-589F-4169-090E5167035B}"/>
                </a:ext>
              </a:extLst>
            </p:cNvPr>
            <p:cNvPicPr>
              <a:picLocks noChangeAspect="1"/>
            </p:cNvPicPr>
            <p:nvPr/>
          </p:nvPicPr>
          <p:blipFill>
            <a:blip r:embed="rId3"/>
            <a:stretch>
              <a:fillRect/>
            </a:stretch>
          </p:blipFill>
          <p:spPr>
            <a:xfrm>
              <a:off x="6736153" y="2813720"/>
              <a:ext cx="3330754" cy="1115974"/>
            </a:xfrm>
            <a:prstGeom prst="rect">
              <a:avLst/>
            </a:prstGeom>
          </p:spPr>
        </p:pic>
        <p:pic>
          <p:nvPicPr>
            <p:cNvPr id="19" name="Image 18">
              <a:extLst>
                <a:ext uri="{FF2B5EF4-FFF2-40B4-BE49-F238E27FC236}">
                  <a16:creationId xmlns:a16="http://schemas.microsoft.com/office/drawing/2014/main" id="{79C001B5-BF0A-4872-5A3C-B3D9A22CCF47}"/>
                </a:ext>
              </a:extLst>
            </p:cNvPr>
            <p:cNvPicPr>
              <a:picLocks noChangeAspect="1"/>
            </p:cNvPicPr>
            <p:nvPr/>
          </p:nvPicPr>
          <p:blipFill>
            <a:blip r:embed="rId4"/>
            <a:stretch>
              <a:fillRect/>
            </a:stretch>
          </p:blipFill>
          <p:spPr>
            <a:xfrm>
              <a:off x="8194698" y="2507359"/>
              <a:ext cx="1872209" cy="306361"/>
            </a:xfrm>
            <a:prstGeom prst="rect">
              <a:avLst/>
            </a:prstGeom>
          </p:spPr>
        </p:pic>
      </p:grpSp>
      <p:sp>
        <p:nvSpPr>
          <p:cNvPr id="3" name="Titre 2">
            <a:extLst>
              <a:ext uri="{FF2B5EF4-FFF2-40B4-BE49-F238E27FC236}">
                <a16:creationId xmlns:a16="http://schemas.microsoft.com/office/drawing/2014/main" id="{82FD41BD-0FC0-444D-8E4C-BFC2156F2120}"/>
              </a:ext>
            </a:extLst>
          </p:cNvPr>
          <p:cNvSpPr>
            <a:spLocks noGrp="1"/>
          </p:cNvSpPr>
          <p:nvPr>
            <p:ph type="title"/>
          </p:nvPr>
        </p:nvSpPr>
        <p:spPr>
          <a:xfrm>
            <a:off x="993899" y="149425"/>
            <a:ext cx="5688632" cy="432048"/>
          </a:xfrm>
        </p:spPr>
        <p:txBody>
          <a:bodyPr/>
          <a:lstStyle/>
          <a:p>
            <a:r>
              <a:rPr lang="en-GB">
                <a:solidFill>
                  <a:schemeClr val="accent1">
                    <a:lumMod val="50000"/>
                  </a:schemeClr>
                </a:solidFill>
                <a:latin typeface="+mn-lt"/>
              </a:rPr>
              <a:t>Ressources needed for TDR</a:t>
            </a:r>
          </a:p>
        </p:txBody>
      </p:sp>
      <p:sp>
        <p:nvSpPr>
          <p:cNvPr id="4" name="ZoneTexte 3">
            <a:extLst>
              <a:ext uri="{FF2B5EF4-FFF2-40B4-BE49-F238E27FC236}">
                <a16:creationId xmlns:a16="http://schemas.microsoft.com/office/drawing/2014/main" id="{CEF458B1-A5E5-487A-A14D-17BD4B253D6F}"/>
              </a:ext>
            </a:extLst>
          </p:cNvPr>
          <p:cNvSpPr txBox="1"/>
          <p:nvPr/>
        </p:nvSpPr>
        <p:spPr>
          <a:xfrm>
            <a:off x="345827" y="3379224"/>
            <a:ext cx="7262116" cy="338554"/>
          </a:xfrm>
          <a:prstGeom prst="rect">
            <a:avLst/>
          </a:prstGeom>
          <a:noFill/>
        </p:spPr>
        <p:txBody>
          <a:bodyPr wrap="none" rtlCol="0">
            <a:spAutoFit/>
          </a:bodyPr>
          <a:lstStyle/>
          <a:p>
            <a:r>
              <a:rPr lang="fr-FR" sz="1600" b="1" dirty="0">
                <a:latin typeface="+mn-lt"/>
              </a:rPr>
              <a:t>Financial Support </a:t>
            </a:r>
            <a:r>
              <a:rPr lang="fr-FR" sz="1600" b="1" dirty="0" err="1">
                <a:latin typeface="+mn-lt"/>
              </a:rPr>
              <a:t>Requets</a:t>
            </a:r>
            <a:r>
              <a:rPr lang="fr-FR" sz="1600" b="1" dirty="0">
                <a:latin typeface="+mn-lt"/>
              </a:rPr>
              <a:t> for the TDR phase. </a:t>
            </a:r>
            <a:r>
              <a:rPr lang="fr-FR" sz="1600" b="1" dirty="0" err="1">
                <a:latin typeface="+mn-lt"/>
              </a:rPr>
              <a:t>Including</a:t>
            </a:r>
            <a:r>
              <a:rPr lang="fr-FR" sz="1600" b="1" dirty="0">
                <a:latin typeface="+mn-lt"/>
              </a:rPr>
              <a:t> the </a:t>
            </a:r>
            <a:r>
              <a:rPr lang="fr-FR" sz="1600" b="1" dirty="0" err="1">
                <a:latin typeface="+mn-lt"/>
              </a:rPr>
              <a:t>mounting</a:t>
            </a:r>
            <a:r>
              <a:rPr lang="fr-FR" sz="1600" b="1" dirty="0">
                <a:latin typeface="+mn-lt"/>
              </a:rPr>
              <a:t> of the DC gun</a:t>
            </a:r>
          </a:p>
        </p:txBody>
      </p:sp>
    </p:spTree>
    <p:extLst>
      <p:ext uri="{BB962C8B-B14F-4D97-AF65-F5344CB8AC3E}">
        <p14:creationId xmlns:p14="http://schemas.microsoft.com/office/powerpoint/2010/main" val="852808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37</a:t>
            </a:fld>
            <a:endParaRPr lang="en-ZA" dirty="0">
              <a:latin typeface="+mn-lt"/>
            </a:endParaRP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1023998" y="134157"/>
            <a:ext cx="8754877"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1">
                    <a:lumMod val="50000"/>
                  </a:schemeClr>
                </a:solidFill>
                <a:latin typeface="+mn-lt"/>
              </a:rPr>
              <a:t>Project Organisation: Meetings &amp; reporting</a:t>
            </a:r>
          </a:p>
        </p:txBody>
      </p:sp>
      <p:sp>
        <p:nvSpPr>
          <p:cNvPr id="12" name="Espace réservé de la date 5">
            <a:extLst>
              <a:ext uri="{FF2B5EF4-FFF2-40B4-BE49-F238E27FC236}">
                <a16:creationId xmlns:a16="http://schemas.microsoft.com/office/drawing/2014/main" id="{15C4322D-68D2-24B6-F876-13616554DAD8}"/>
              </a:ext>
            </a:extLst>
          </p:cNvPr>
          <p:cNvSpPr>
            <a:spLocks noGrp="1"/>
          </p:cNvSpPr>
          <p:nvPr>
            <p:ph type="dt" sz="half" idx="10"/>
          </p:nvPr>
        </p:nvSpPr>
        <p:spPr>
          <a:xfrm>
            <a:off x="201812" y="5714820"/>
            <a:ext cx="2411556" cy="322263"/>
          </a:xfrm>
        </p:spPr>
        <p:txBody>
          <a:bodyPr/>
          <a:lstStyle/>
          <a:p>
            <a:r>
              <a:rPr lang="fr-FR">
                <a:latin typeface="+mn-lt"/>
              </a:rPr>
              <a:t>10/06/2022</a:t>
            </a:r>
          </a:p>
        </p:txBody>
      </p:sp>
      <p:sp>
        <p:nvSpPr>
          <p:cNvPr id="16" name="Espace réservé du pied de page 25">
            <a:extLst>
              <a:ext uri="{FF2B5EF4-FFF2-40B4-BE49-F238E27FC236}">
                <a16:creationId xmlns:a16="http://schemas.microsoft.com/office/drawing/2014/main" id="{6637AD5F-770E-AC61-63BB-04CFB82D65CE}"/>
              </a:ext>
            </a:extLst>
          </p:cNvPr>
          <p:cNvSpPr>
            <a:spLocks noGrp="1"/>
          </p:cNvSpPr>
          <p:nvPr>
            <p:ph type="ftr" sz="quarter" idx="11"/>
          </p:nvPr>
        </p:nvSpPr>
        <p:spPr>
          <a:xfrm>
            <a:off x="2938116" y="5714820"/>
            <a:ext cx="4896544" cy="322263"/>
          </a:xfrm>
        </p:spPr>
        <p:txBody>
          <a:bodyPr/>
          <a:lstStyle/>
          <a:p>
            <a:r>
              <a:rPr lang="fr-FR">
                <a:latin typeface="+mn-lt"/>
              </a:rPr>
              <a:t>Séminaire Inter-pôles PERLE </a:t>
            </a:r>
          </a:p>
        </p:txBody>
      </p:sp>
      <p:sp>
        <p:nvSpPr>
          <p:cNvPr id="2" name="ZoneTexte 1">
            <a:extLst>
              <a:ext uri="{FF2B5EF4-FFF2-40B4-BE49-F238E27FC236}">
                <a16:creationId xmlns:a16="http://schemas.microsoft.com/office/drawing/2014/main" id="{0824DE99-1AE1-4D94-9354-42A5E9A53912}"/>
              </a:ext>
            </a:extLst>
          </p:cNvPr>
          <p:cNvSpPr txBox="1"/>
          <p:nvPr/>
        </p:nvSpPr>
        <p:spPr>
          <a:xfrm>
            <a:off x="345827" y="725488"/>
            <a:ext cx="10282095" cy="5078313"/>
          </a:xfrm>
          <a:prstGeom prst="rect">
            <a:avLst/>
          </a:prstGeom>
          <a:noFill/>
        </p:spPr>
        <p:txBody>
          <a:bodyPr wrap="square" rtlCol="0">
            <a:spAutoFit/>
          </a:bodyPr>
          <a:lstStyle/>
          <a:p>
            <a:r>
              <a:rPr lang="en-GB" sz="1800" b="1" dirty="0">
                <a:solidFill>
                  <a:srgbClr val="FF0000"/>
                </a:solidFill>
                <a:latin typeface="+mn-lt"/>
              </a:rPr>
              <a:t>PERLE Meetings</a:t>
            </a:r>
          </a:p>
          <a:p>
            <a:pPr marL="342900" indent="-342900">
              <a:buFont typeface="Wingdings" panose="05000000000000000000" pitchFamily="2" charset="2"/>
              <a:buChar char="q"/>
            </a:pPr>
            <a:r>
              <a:rPr lang="en-GB" sz="1400" dirty="0">
                <a:latin typeface="+mn-lt"/>
              </a:rPr>
              <a:t>Weekly Wed-meeting of </a:t>
            </a:r>
            <a:r>
              <a:rPr lang="en-GB" sz="1400" b="1" dirty="0">
                <a:latin typeface="+mn-lt"/>
              </a:rPr>
              <a:t>PERLE-France Management Board (PF-MB) </a:t>
            </a:r>
            <a:r>
              <a:rPr lang="en-GB" sz="1400" dirty="0">
                <a:latin typeface="+mn-lt"/>
              </a:rPr>
              <a:t>: with RS,RT,IS,WP leaders</a:t>
            </a:r>
          </a:p>
          <a:p>
            <a:pPr marL="342900" indent="-342900">
              <a:buFont typeface="Wingdings" panose="05000000000000000000" pitchFamily="2" charset="2"/>
              <a:buChar char="q"/>
            </a:pPr>
            <a:r>
              <a:rPr lang="en-GB" sz="1400" b="1" dirty="0">
                <a:latin typeface="+mn-lt"/>
              </a:rPr>
              <a:t>PERLE-France Collaboration Meeting (PF-CM) </a:t>
            </a:r>
            <a:r>
              <a:rPr lang="en-GB" sz="1400" dirty="0">
                <a:latin typeface="+mn-lt"/>
              </a:rPr>
              <a:t>initiated. First held in April.  Frequency every 3 months</a:t>
            </a:r>
          </a:p>
          <a:p>
            <a:pPr marL="342900" indent="-342900">
              <a:buFont typeface="Wingdings" panose="05000000000000000000" pitchFamily="2" charset="2"/>
              <a:buChar char="q"/>
            </a:pPr>
            <a:r>
              <a:rPr lang="en-GB" sz="1400" dirty="0">
                <a:latin typeface="+mn-lt"/>
              </a:rPr>
              <a:t>We restart soon (frequency every 6-7 weeks) the </a:t>
            </a:r>
            <a:r>
              <a:rPr lang="en-GB" sz="1400" b="1" dirty="0">
                <a:latin typeface="+mn-lt"/>
              </a:rPr>
              <a:t>PERLE-</a:t>
            </a:r>
            <a:r>
              <a:rPr lang="en-GB" sz="1400" b="1" dirty="0">
                <a:solidFill>
                  <a:prstClr val="black"/>
                </a:solidFill>
                <a:latin typeface="+mn-lt"/>
              </a:rPr>
              <a:t> International</a:t>
            </a:r>
            <a:r>
              <a:rPr lang="en-GB" sz="1400" b="1" dirty="0">
                <a:latin typeface="+mn-lt"/>
              </a:rPr>
              <a:t> Management Board</a:t>
            </a:r>
            <a:r>
              <a:rPr lang="en-GB" sz="1400" dirty="0">
                <a:latin typeface="+mn-lt"/>
              </a:rPr>
              <a:t> (</a:t>
            </a:r>
            <a:r>
              <a:rPr lang="en-GB" sz="1400" b="1" dirty="0">
                <a:latin typeface="+mn-lt"/>
              </a:rPr>
              <a:t>PI-MB</a:t>
            </a:r>
            <a:r>
              <a:rPr lang="en-GB" sz="1400" dirty="0">
                <a:latin typeface="+mn-lt"/>
              </a:rPr>
              <a:t>) same as PF-MB including also the international WP leaders</a:t>
            </a:r>
          </a:p>
          <a:p>
            <a:pPr marL="342900" indent="-342900">
              <a:buFont typeface="Wingdings" panose="05000000000000000000" pitchFamily="2" charset="2"/>
              <a:buChar char="q"/>
            </a:pPr>
            <a:r>
              <a:rPr lang="en-GB" sz="1400" dirty="0">
                <a:latin typeface="+mn-lt"/>
              </a:rPr>
              <a:t>2 to 3 annual </a:t>
            </a:r>
            <a:r>
              <a:rPr lang="en-GB" sz="1400" b="1" dirty="0">
                <a:latin typeface="+mn-lt"/>
              </a:rPr>
              <a:t>PERLE-</a:t>
            </a:r>
            <a:r>
              <a:rPr lang="en-GB" sz="1400" b="1" dirty="0">
                <a:solidFill>
                  <a:prstClr val="black"/>
                </a:solidFill>
                <a:latin typeface="+mn-lt"/>
              </a:rPr>
              <a:t> International</a:t>
            </a:r>
            <a:r>
              <a:rPr lang="en-GB" sz="1400" b="1" dirty="0">
                <a:latin typeface="+mn-lt"/>
              </a:rPr>
              <a:t> Collaboration Meeting (PI-CM)</a:t>
            </a:r>
            <a:r>
              <a:rPr lang="en-GB" sz="1400" dirty="0">
                <a:latin typeface="+mn-lt"/>
              </a:rPr>
              <a:t>. One already held in Jan. 2022, the second is foreseen for October 2022. </a:t>
            </a:r>
          </a:p>
          <a:p>
            <a:pPr marL="342900" indent="-342900">
              <a:buFont typeface="Wingdings" panose="05000000000000000000" pitchFamily="2" charset="2"/>
              <a:buChar char="q"/>
            </a:pPr>
            <a:r>
              <a:rPr lang="en-GB" sz="1400" dirty="0">
                <a:latin typeface="+mn-lt"/>
              </a:rPr>
              <a:t>2-3 annual </a:t>
            </a:r>
            <a:r>
              <a:rPr lang="en-GB" sz="1400" b="1" dirty="0">
                <a:latin typeface="+mn-lt"/>
              </a:rPr>
              <a:t>PERLE Collaboration Board Meeting (CB): </a:t>
            </a:r>
            <a:r>
              <a:rPr lang="en-GB" sz="1400" dirty="0">
                <a:latin typeface="+mn-lt"/>
              </a:rPr>
              <a:t>With representative of each collaboration members. </a:t>
            </a:r>
          </a:p>
          <a:p>
            <a:endParaRPr lang="en-GB" sz="1200" b="1" dirty="0">
              <a:latin typeface="+mn-lt"/>
            </a:endParaRPr>
          </a:p>
          <a:p>
            <a:endParaRPr lang="en-GB" sz="1200" b="1" dirty="0">
              <a:latin typeface="+mn-lt"/>
            </a:endParaRPr>
          </a:p>
          <a:p>
            <a:r>
              <a:rPr lang="en-GB" sz="1800" b="1" dirty="0">
                <a:solidFill>
                  <a:srgbClr val="FF0000"/>
                </a:solidFill>
                <a:latin typeface="+mn-lt"/>
              </a:rPr>
              <a:t>Meetings between PERLE and </a:t>
            </a:r>
            <a:r>
              <a:rPr lang="en-GB" sz="1800" b="1" dirty="0" err="1">
                <a:solidFill>
                  <a:srgbClr val="FF0000"/>
                </a:solidFill>
                <a:latin typeface="+mn-lt"/>
              </a:rPr>
              <a:t>tutelles</a:t>
            </a:r>
            <a:endParaRPr lang="en-GB" sz="1800" b="1" dirty="0">
              <a:solidFill>
                <a:srgbClr val="FF0000"/>
              </a:solidFill>
              <a:latin typeface="+mn-lt"/>
            </a:endParaRPr>
          </a:p>
          <a:p>
            <a:pPr marL="342900" indent="-342900">
              <a:buFont typeface="Wingdings" panose="05000000000000000000" pitchFamily="2" charset="2"/>
              <a:buChar char="v"/>
            </a:pPr>
            <a:r>
              <a:rPr lang="en-GB" sz="1400" b="1" dirty="0">
                <a:latin typeface="+mn-lt"/>
              </a:rPr>
              <a:t>COPIL created at IJCLab</a:t>
            </a:r>
            <a:r>
              <a:rPr lang="en-GB" sz="1400" dirty="0">
                <a:latin typeface="+mn-lt"/>
              </a:rPr>
              <a:t> to follow the project progress and for the decisions taken by the IJCLab direction (without Achille)- including </a:t>
            </a:r>
            <a:r>
              <a:rPr lang="en-GB" sz="1400" dirty="0" err="1">
                <a:latin typeface="+mn-lt"/>
              </a:rPr>
              <a:t>Fadi</a:t>
            </a:r>
            <a:r>
              <a:rPr lang="en-GB" sz="1400" dirty="0">
                <a:latin typeface="+mn-lt"/>
              </a:rPr>
              <a:t> Ibrahim, Sébastien </a:t>
            </a:r>
            <a:r>
              <a:rPr lang="en-GB" sz="1400" dirty="0" err="1">
                <a:latin typeface="+mn-lt"/>
              </a:rPr>
              <a:t>Descotes-Genon</a:t>
            </a:r>
            <a:r>
              <a:rPr lang="en-GB" sz="1400" dirty="0">
                <a:latin typeface="+mn-lt"/>
              </a:rPr>
              <a:t> (president), Nathalie </a:t>
            </a:r>
            <a:r>
              <a:rPr lang="en-GB" sz="1400" dirty="0" err="1">
                <a:latin typeface="+mn-lt"/>
              </a:rPr>
              <a:t>Arlaud</a:t>
            </a:r>
            <a:r>
              <a:rPr lang="en-GB" sz="1400" dirty="0">
                <a:latin typeface="+mn-lt"/>
              </a:rPr>
              <a:t>, Valérie </a:t>
            </a:r>
            <a:r>
              <a:rPr lang="en-GB" sz="1400" dirty="0" err="1">
                <a:latin typeface="+mn-lt"/>
              </a:rPr>
              <a:t>Chambert</a:t>
            </a:r>
            <a:r>
              <a:rPr lang="en-GB" sz="1400" dirty="0">
                <a:latin typeface="+mn-lt"/>
              </a:rPr>
              <a:t>, Sébastien </a:t>
            </a:r>
            <a:r>
              <a:rPr lang="en-GB" sz="1400" dirty="0" err="1">
                <a:latin typeface="+mn-lt"/>
              </a:rPr>
              <a:t>Bousson</a:t>
            </a:r>
            <a:r>
              <a:rPr lang="en-GB" sz="1400" dirty="0">
                <a:latin typeface="+mn-lt"/>
              </a:rPr>
              <a:t>, David Verney, Jean-François Le Du, Tomas </a:t>
            </a:r>
            <a:r>
              <a:rPr lang="en-GB" sz="1400" dirty="0" err="1">
                <a:latin typeface="+mn-lt"/>
              </a:rPr>
              <a:t>Junquera</a:t>
            </a:r>
            <a:r>
              <a:rPr lang="en-GB" sz="1400" dirty="0">
                <a:latin typeface="+mn-lt"/>
              </a:rPr>
              <a:t> : (ACS), Frédéric </a:t>
            </a:r>
            <a:r>
              <a:rPr lang="en-GB" sz="1400" dirty="0" err="1">
                <a:latin typeface="+mn-lt"/>
              </a:rPr>
              <a:t>Chautard</a:t>
            </a:r>
            <a:r>
              <a:rPr lang="en-GB" sz="1400" dirty="0">
                <a:latin typeface="+mn-lt"/>
              </a:rPr>
              <a:t>.  </a:t>
            </a:r>
            <a:r>
              <a:rPr lang="en-US" sz="1400" b="1" dirty="0">
                <a:latin typeface="+mn-lt"/>
              </a:rPr>
              <a:t>1st PERLE COPIL Meeting (02 June)</a:t>
            </a:r>
            <a:endParaRPr lang="en-GB" sz="1400" dirty="0">
              <a:latin typeface="+mn-lt"/>
            </a:endParaRPr>
          </a:p>
          <a:p>
            <a:pPr marL="342900" indent="-342900">
              <a:buFont typeface="Wingdings" panose="05000000000000000000" pitchFamily="2" charset="2"/>
              <a:buChar char="v"/>
            </a:pPr>
            <a:r>
              <a:rPr lang="en-GB" sz="1400" b="1" dirty="0">
                <a:latin typeface="+mn-lt"/>
              </a:rPr>
              <a:t>Master Project PERLE </a:t>
            </a:r>
            <a:r>
              <a:rPr lang="en-GB" sz="1400" dirty="0">
                <a:latin typeface="+mn-lt"/>
              </a:rPr>
              <a:t>exists at IN2P3 and periodic discussions are held to report on the project progress, further steps and resources allocated and still needed.</a:t>
            </a:r>
          </a:p>
          <a:p>
            <a:pPr marL="342900" indent="-342900">
              <a:buFont typeface="Wingdings" panose="05000000000000000000" pitchFamily="2" charset="2"/>
              <a:buChar char="v"/>
            </a:pPr>
            <a:r>
              <a:rPr lang="en-US" sz="1400" dirty="0">
                <a:latin typeface="+mn-lt"/>
              </a:rPr>
              <a:t>CODEC : </a:t>
            </a:r>
            <a:r>
              <a:rPr lang="en-US" sz="1400" dirty="0" err="1">
                <a:latin typeface="+mn-lt"/>
              </a:rPr>
              <a:t>IJClab</a:t>
            </a:r>
            <a:r>
              <a:rPr lang="en-US" sz="1400" dirty="0">
                <a:latin typeface="+mn-lt"/>
              </a:rPr>
              <a:t> revue for 2022 and 2023 founding and RH requests (11 Mai). </a:t>
            </a:r>
          </a:p>
          <a:p>
            <a:pPr marL="342900" indent="-342900">
              <a:buFont typeface="Wingdings" panose="05000000000000000000" pitchFamily="2" charset="2"/>
              <a:buChar char="v"/>
            </a:pPr>
            <a:r>
              <a:rPr lang="en-US" sz="1400" dirty="0">
                <a:latin typeface="+mn-lt"/>
              </a:rPr>
              <a:t>Project PERLE (IN2P3) for 2022 and 2023 founding and RH requests (24 Mai)</a:t>
            </a:r>
          </a:p>
          <a:p>
            <a:pPr marL="342900" indent="-342900">
              <a:buFont typeface="Wingdings" panose="05000000000000000000" pitchFamily="2" charset="2"/>
              <a:buChar char="v"/>
            </a:pPr>
            <a:endParaRPr lang="en-US" sz="1400" dirty="0">
              <a:latin typeface="+mn-lt"/>
            </a:endParaRPr>
          </a:p>
          <a:p>
            <a:r>
              <a:rPr lang="en-US" sz="1400" dirty="0">
                <a:latin typeface="+mn-lt"/>
              </a:rPr>
              <a:t>NEXT TO COME :</a:t>
            </a:r>
          </a:p>
          <a:p>
            <a:endParaRPr lang="en-US" sz="1400" dirty="0">
              <a:latin typeface="+mn-lt"/>
            </a:endParaRPr>
          </a:p>
          <a:p>
            <a:pPr marL="342900" indent="-342900">
              <a:buFont typeface="Wingdings" panose="05000000000000000000" pitchFamily="2" charset="2"/>
              <a:buChar char="v"/>
            </a:pPr>
            <a:r>
              <a:rPr lang="en-US" sz="1400" dirty="0">
                <a:latin typeface="+mn-lt"/>
              </a:rPr>
              <a:t>Scientific Council IJCLab  (fall 2022), also at Scientific and Strategical Council (CSS)</a:t>
            </a:r>
          </a:p>
        </p:txBody>
      </p:sp>
    </p:spTree>
    <p:extLst>
      <p:ext uri="{BB962C8B-B14F-4D97-AF65-F5344CB8AC3E}">
        <p14:creationId xmlns:p14="http://schemas.microsoft.com/office/powerpoint/2010/main" val="3359814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38</a:t>
            </a:fld>
            <a:endParaRPr lang="en-ZA" dirty="0">
              <a:latin typeface="+mn-lt"/>
            </a:endParaRP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1023998" y="134157"/>
            <a:ext cx="8754877"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1">
                    <a:lumMod val="50000"/>
                  </a:schemeClr>
                </a:solidFill>
                <a:latin typeface="+mn-lt"/>
              </a:rPr>
              <a:t>Conclusions</a:t>
            </a:r>
          </a:p>
        </p:txBody>
      </p:sp>
      <p:sp>
        <p:nvSpPr>
          <p:cNvPr id="12" name="Espace réservé de la date 5">
            <a:extLst>
              <a:ext uri="{FF2B5EF4-FFF2-40B4-BE49-F238E27FC236}">
                <a16:creationId xmlns:a16="http://schemas.microsoft.com/office/drawing/2014/main" id="{15C4322D-68D2-24B6-F876-13616554DAD8}"/>
              </a:ext>
            </a:extLst>
          </p:cNvPr>
          <p:cNvSpPr>
            <a:spLocks noGrp="1"/>
          </p:cNvSpPr>
          <p:nvPr>
            <p:ph type="dt" sz="half" idx="10"/>
          </p:nvPr>
        </p:nvSpPr>
        <p:spPr>
          <a:xfrm>
            <a:off x="201812" y="5714820"/>
            <a:ext cx="2411556" cy="322263"/>
          </a:xfrm>
        </p:spPr>
        <p:txBody>
          <a:bodyPr/>
          <a:lstStyle/>
          <a:p>
            <a:r>
              <a:rPr lang="fr-FR">
                <a:latin typeface="+mn-lt"/>
              </a:rPr>
              <a:t>10/06/2022</a:t>
            </a:r>
          </a:p>
        </p:txBody>
      </p:sp>
      <p:sp>
        <p:nvSpPr>
          <p:cNvPr id="16" name="Espace réservé du pied de page 25">
            <a:extLst>
              <a:ext uri="{FF2B5EF4-FFF2-40B4-BE49-F238E27FC236}">
                <a16:creationId xmlns:a16="http://schemas.microsoft.com/office/drawing/2014/main" id="{6637AD5F-770E-AC61-63BB-04CFB82D65CE}"/>
              </a:ext>
            </a:extLst>
          </p:cNvPr>
          <p:cNvSpPr>
            <a:spLocks noGrp="1"/>
          </p:cNvSpPr>
          <p:nvPr>
            <p:ph type="ftr" sz="quarter" idx="11"/>
          </p:nvPr>
        </p:nvSpPr>
        <p:spPr>
          <a:xfrm>
            <a:off x="2938116" y="5714820"/>
            <a:ext cx="4896544" cy="322263"/>
          </a:xfrm>
        </p:spPr>
        <p:txBody>
          <a:bodyPr/>
          <a:lstStyle/>
          <a:p>
            <a:r>
              <a:rPr lang="fr-FR">
                <a:latin typeface="+mn-lt"/>
              </a:rPr>
              <a:t>Séminaire Inter-pôles PERLE </a:t>
            </a:r>
          </a:p>
        </p:txBody>
      </p:sp>
      <p:sp>
        <p:nvSpPr>
          <p:cNvPr id="7" name="Rectangle 6">
            <a:extLst>
              <a:ext uri="{FF2B5EF4-FFF2-40B4-BE49-F238E27FC236}">
                <a16:creationId xmlns:a16="http://schemas.microsoft.com/office/drawing/2014/main" id="{80882E32-E832-5C05-C138-95534AA2B6F0}"/>
              </a:ext>
            </a:extLst>
          </p:cNvPr>
          <p:cNvSpPr/>
          <p:nvPr/>
        </p:nvSpPr>
        <p:spPr>
          <a:xfrm>
            <a:off x="417835" y="1004376"/>
            <a:ext cx="9759920" cy="4247317"/>
          </a:xfrm>
          <a:prstGeom prst="rect">
            <a:avLst/>
          </a:prstGeom>
        </p:spPr>
        <p:txBody>
          <a:bodyPr wrap="square">
            <a:spAutoFit/>
          </a:bodyPr>
          <a:lstStyle/>
          <a:p>
            <a:pPr marL="342900" indent="-342900" algn="just">
              <a:buFont typeface="Wingdings" panose="05000000000000000000" pitchFamily="2" charset="2"/>
              <a:buChar char="v"/>
            </a:pPr>
            <a:r>
              <a:rPr lang="en-GB" sz="1800" dirty="0">
                <a:latin typeface="+mn-lt"/>
              </a:rPr>
              <a:t>ERL machines open a </a:t>
            </a:r>
            <a:r>
              <a:rPr lang="en-GB" sz="1800" b="1" dirty="0">
                <a:latin typeface="+mn-lt"/>
              </a:rPr>
              <a:t>new frontier </a:t>
            </a:r>
            <a:r>
              <a:rPr lang="en-GB" sz="1800" dirty="0">
                <a:latin typeface="+mn-lt"/>
              </a:rPr>
              <a:t>for the physics of “</a:t>
            </a:r>
            <a:r>
              <a:rPr lang="en-GB" sz="1800" b="1" dirty="0">
                <a:latin typeface="+mn-lt"/>
              </a:rPr>
              <a:t>the electromagnetic probe</a:t>
            </a:r>
            <a:r>
              <a:rPr lang="en-GB" sz="1800" dirty="0">
                <a:latin typeface="+mn-lt"/>
              </a:rPr>
              <a:t>” (ep, </a:t>
            </a:r>
            <a:r>
              <a:rPr lang="en-GB" sz="1800" dirty="0" err="1">
                <a:latin typeface="+mn-lt"/>
              </a:rPr>
              <a:t>eA</a:t>
            </a:r>
            <a:r>
              <a:rPr lang="en-GB" sz="1800" dirty="0">
                <a:latin typeface="+mn-lt"/>
              </a:rPr>
              <a:t>, </a:t>
            </a:r>
            <a:r>
              <a:rPr lang="en-GB" sz="1800" dirty="0" err="1">
                <a:latin typeface="+mn-lt"/>
              </a:rPr>
              <a:t>eN</a:t>
            </a:r>
            <a:r>
              <a:rPr lang="en-GB" sz="1800" dirty="0">
                <a:latin typeface="+mn-lt"/>
              </a:rPr>
              <a:t>).  </a:t>
            </a:r>
            <a:r>
              <a:rPr lang="en-GB" sz="1800" b="1" dirty="0" err="1">
                <a:latin typeface="+mn-lt"/>
                <a:ea typeface="Arial" charset="0"/>
                <a:cs typeface="Arial" panose="020B0604020202020204" pitchFamily="34" charset="0"/>
              </a:rPr>
              <a:t>PERLE@Orsay</a:t>
            </a:r>
            <a:r>
              <a:rPr lang="en-GB" sz="1800" b="1" dirty="0">
                <a:latin typeface="+mn-lt"/>
                <a:ea typeface="Arial" charset="0"/>
                <a:cs typeface="Arial" panose="020B0604020202020204" pitchFamily="34" charset="0"/>
              </a:rPr>
              <a:t> is a key ERL project for  HEP and Nuclear Physics communities</a:t>
            </a:r>
          </a:p>
          <a:p>
            <a:pPr marL="342900" indent="-342900" algn="just">
              <a:buFont typeface="Wingdings" panose="05000000000000000000" pitchFamily="2" charset="2"/>
              <a:buChar char="v"/>
            </a:pPr>
            <a:endParaRPr lang="en-GB" sz="1800" dirty="0">
              <a:latin typeface="+mn-lt"/>
              <a:cs typeface="Arial" panose="020B0604020202020204" pitchFamily="34" charset="0"/>
            </a:endParaRPr>
          </a:p>
          <a:p>
            <a:pPr marL="342900" indent="-342900" algn="just">
              <a:buFont typeface="Wingdings" panose="05000000000000000000" pitchFamily="2" charset="2"/>
              <a:buChar char="v"/>
            </a:pPr>
            <a:r>
              <a:rPr lang="en-GB" sz="1800" b="1" dirty="0" err="1">
                <a:latin typeface="+mn-lt"/>
                <a:cs typeface="Arial" panose="020B0604020202020204" pitchFamily="34" charset="0"/>
              </a:rPr>
              <a:t>PERLE@Orsay</a:t>
            </a:r>
            <a:r>
              <a:rPr lang="en-GB" sz="1800" b="1" dirty="0">
                <a:latin typeface="+mn-lt"/>
                <a:cs typeface="Arial" panose="020B0604020202020204" pitchFamily="34" charset="0"/>
              </a:rPr>
              <a:t> </a:t>
            </a:r>
            <a:r>
              <a:rPr lang="en-GB" sz="1800" dirty="0">
                <a:latin typeface="+mn-lt"/>
                <a:cs typeface="Arial" panose="020B0604020202020204" pitchFamily="34" charset="0"/>
              </a:rPr>
              <a:t>has been recognised (together with </a:t>
            </a:r>
            <a:r>
              <a:rPr lang="en-GB" sz="1800" dirty="0" err="1">
                <a:latin typeface="+mn-lt"/>
                <a:cs typeface="Arial" panose="020B0604020202020204" pitchFamily="34" charset="0"/>
              </a:rPr>
              <a:t>BerlinPRO</a:t>
            </a:r>
            <a:r>
              <a:rPr lang="en-GB" sz="1800" dirty="0">
                <a:latin typeface="+mn-lt"/>
                <a:cs typeface="Arial" panose="020B0604020202020204" pitchFamily="34" charset="0"/>
              </a:rPr>
              <a:t>) an </a:t>
            </a:r>
            <a:r>
              <a:rPr lang="en-US" sz="1800" b="1" dirty="0">
                <a:latin typeface="+mn-lt"/>
              </a:rPr>
              <a:t>essential pillars of the ERL ESPP </a:t>
            </a:r>
            <a:r>
              <a:rPr lang="en-US" sz="1800" dirty="0">
                <a:latin typeface="+mn-lt"/>
              </a:rPr>
              <a:t>strategy.  It combines high current and multi-passes (high luminosity / higher energy)</a:t>
            </a:r>
          </a:p>
          <a:p>
            <a:pPr marL="342900" indent="-342900" algn="just">
              <a:buFont typeface="Wingdings" panose="05000000000000000000" pitchFamily="2" charset="2"/>
              <a:buChar char="v"/>
            </a:pPr>
            <a:endParaRPr lang="en-US" sz="1800" dirty="0">
              <a:latin typeface="+mn-lt"/>
            </a:endParaRPr>
          </a:p>
          <a:p>
            <a:pPr marL="342900" indent="-342900" algn="just">
              <a:buFont typeface="Wingdings" panose="05000000000000000000" pitchFamily="2" charset="2"/>
              <a:buChar char="v"/>
            </a:pPr>
            <a:r>
              <a:rPr lang="en-GB" sz="1800" b="1" dirty="0" err="1">
                <a:latin typeface="+mn-lt"/>
                <a:cs typeface="Arial" panose="020B0604020202020204" pitchFamily="34" charset="0"/>
              </a:rPr>
              <a:t>PERLE@Orsay</a:t>
            </a:r>
            <a:r>
              <a:rPr lang="en-GB" sz="1800" b="1" dirty="0">
                <a:latin typeface="+mn-lt"/>
                <a:cs typeface="Arial" panose="020B0604020202020204" pitchFamily="34" charset="0"/>
              </a:rPr>
              <a:t> is a very challenging machine </a:t>
            </a:r>
            <a:r>
              <a:rPr lang="en-GB" sz="1800" dirty="0">
                <a:latin typeface="+mn-lt"/>
                <a:cs typeface="Arial" panose="020B0604020202020204" pitchFamily="34" charset="0"/>
              </a:rPr>
              <a:t>: RF CW operation, specific SFR systems, multi-bunches operation, high power machine, complex Lattice design, broad range diagnostics, beam dynamics...</a:t>
            </a:r>
          </a:p>
          <a:p>
            <a:pPr marL="342900" indent="-342900" algn="just">
              <a:buFont typeface="Wingdings" panose="05000000000000000000" pitchFamily="2" charset="2"/>
              <a:buChar char="v"/>
            </a:pPr>
            <a:endParaRPr lang="en-GB" sz="1800" dirty="0">
              <a:latin typeface="+mn-lt"/>
              <a:cs typeface="Arial" panose="020B0604020202020204" pitchFamily="34" charset="0"/>
            </a:endParaRPr>
          </a:p>
          <a:p>
            <a:pPr marL="342900" indent="-342900" algn="just">
              <a:buFont typeface="Wingdings" panose="05000000000000000000" pitchFamily="2" charset="2"/>
              <a:buChar char="v"/>
            </a:pPr>
            <a:r>
              <a:rPr lang="en-GB" sz="1800" b="1" dirty="0">
                <a:latin typeface="+mn-lt"/>
                <a:cs typeface="Arial" panose="020B0604020202020204" pitchFamily="34" charset="0"/>
              </a:rPr>
              <a:t>The International collaboration is formed </a:t>
            </a:r>
            <a:r>
              <a:rPr lang="en-GB" sz="1800" dirty="0">
                <a:latin typeface="+mn-lt"/>
                <a:cs typeface="Arial" panose="020B0604020202020204" pitchFamily="34" charset="0"/>
              </a:rPr>
              <a:t>and still opened to new comers.</a:t>
            </a:r>
          </a:p>
          <a:p>
            <a:pPr marL="342900" indent="-342900" algn="just">
              <a:buFont typeface="Wingdings" panose="05000000000000000000" pitchFamily="2" charset="2"/>
              <a:buChar char="v"/>
            </a:pPr>
            <a:endParaRPr lang="en-GB" sz="1800" dirty="0">
              <a:latin typeface="+mn-lt"/>
              <a:cs typeface="Arial" panose="020B0604020202020204" pitchFamily="34" charset="0"/>
            </a:endParaRPr>
          </a:p>
          <a:p>
            <a:pPr marL="342900" indent="-342900" algn="just">
              <a:buFont typeface="Wingdings" panose="05000000000000000000" pitchFamily="2" charset="2"/>
              <a:buChar char="v"/>
            </a:pPr>
            <a:r>
              <a:rPr lang="en-GB" sz="1800" b="1" dirty="0">
                <a:latin typeface="+mn-lt"/>
              </a:rPr>
              <a:t>Important boost in the last 9 months in France (</a:t>
            </a:r>
            <a:r>
              <a:rPr lang="en-GB" sz="1800" b="1" dirty="0" err="1">
                <a:latin typeface="+mn-lt"/>
              </a:rPr>
              <a:t>IJCLab</a:t>
            </a:r>
            <a:r>
              <a:rPr lang="en-GB" sz="1800" b="1" dirty="0">
                <a:latin typeface="+mn-lt"/>
              </a:rPr>
              <a:t> and LPSC) </a:t>
            </a:r>
            <a:r>
              <a:rPr lang="en-GB" sz="1800" dirty="0">
                <a:latin typeface="+mn-lt"/>
              </a:rPr>
              <a:t>and we are actively entered in the </a:t>
            </a:r>
            <a:r>
              <a:rPr lang="en-GB" sz="1800" b="1" dirty="0">
                <a:latin typeface="+mn-lt"/>
              </a:rPr>
              <a:t>TDR phase</a:t>
            </a:r>
            <a:r>
              <a:rPr lang="en-GB" sz="1800" dirty="0">
                <a:latin typeface="+mn-lt"/>
              </a:rPr>
              <a:t>. </a:t>
            </a:r>
          </a:p>
          <a:p>
            <a:pPr algn="ctr"/>
            <a:r>
              <a:rPr lang="en-GB" sz="1800" b="1" u="sng" dirty="0">
                <a:solidFill>
                  <a:srgbClr val="FF0000"/>
                </a:solidFill>
                <a:latin typeface="+mn-lt"/>
                <a:cs typeface="Arial" panose="020B0604020202020204" pitchFamily="34" charset="0"/>
              </a:rPr>
              <a:t> </a:t>
            </a:r>
            <a:endParaRPr lang="en-GB" sz="1800" b="1" u="sng" dirty="0">
              <a:solidFill>
                <a:srgbClr val="FF0000"/>
              </a:solidFill>
              <a:latin typeface="+mn-lt"/>
            </a:endParaRPr>
          </a:p>
        </p:txBody>
      </p:sp>
    </p:spTree>
    <p:extLst>
      <p:ext uri="{BB962C8B-B14F-4D97-AF65-F5344CB8AC3E}">
        <p14:creationId xmlns:p14="http://schemas.microsoft.com/office/powerpoint/2010/main" val="2996008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3515E197-1441-C149-862B-7FC3EBDD27A4}"/>
              </a:ext>
            </a:extLst>
          </p:cNvPr>
          <p:cNvSpPr>
            <a:spLocks noGrp="1"/>
          </p:cNvSpPr>
          <p:nvPr>
            <p:ph type="dt" sz="half" idx="10"/>
          </p:nvPr>
        </p:nvSpPr>
        <p:spPr/>
        <p:txBody>
          <a:bodyPr/>
          <a:lstStyle/>
          <a:p>
            <a:r>
              <a:rPr lang="fr-FR"/>
              <a:t>10/06/2022</a:t>
            </a:r>
            <a:endParaRPr lang="fr-FR" dirty="0"/>
          </a:p>
        </p:txBody>
      </p:sp>
      <p:sp>
        <p:nvSpPr>
          <p:cNvPr id="8" name="Espace réservé du pied de page 7">
            <a:extLst>
              <a:ext uri="{FF2B5EF4-FFF2-40B4-BE49-F238E27FC236}">
                <a16:creationId xmlns:a16="http://schemas.microsoft.com/office/drawing/2014/main" id="{04C37ECA-4B81-714D-B6A1-05A0043F7E77}"/>
              </a:ext>
            </a:extLst>
          </p:cNvPr>
          <p:cNvSpPr>
            <a:spLocks noGrp="1"/>
          </p:cNvSpPr>
          <p:nvPr>
            <p:ph type="ftr" sz="quarter" idx="11"/>
          </p:nvPr>
        </p:nvSpPr>
        <p:spPr/>
        <p:txBody>
          <a:bodyPr/>
          <a:lstStyle/>
          <a:p>
            <a:r>
              <a:rPr lang="fr-FR"/>
              <a:t>Séminaire Inter-pôles</a:t>
            </a:r>
            <a:endParaRPr lang="fr-FR" dirty="0"/>
          </a:p>
        </p:txBody>
      </p:sp>
      <p:sp>
        <p:nvSpPr>
          <p:cNvPr id="9" name="Espace réservé du numéro de diapositive 8">
            <a:extLst>
              <a:ext uri="{FF2B5EF4-FFF2-40B4-BE49-F238E27FC236}">
                <a16:creationId xmlns:a16="http://schemas.microsoft.com/office/drawing/2014/main" id="{C289578E-FE5A-E34D-B13D-EB1D9148A41D}"/>
              </a:ext>
            </a:extLst>
          </p:cNvPr>
          <p:cNvSpPr>
            <a:spLocks noGrp="1"/>
          </p:cNvSpPr>
          <p:nvPr>
            <p:ph type="sldNum" sz="quarter" idx="12"/>
          </p:nvPr>
        </p:nvSpPr>
        <p:spPr/>
        <p:txBody>
          <a:bodyPr/>
          <a:lstStyle/>
          <a:p>
            <a:fld id="{77E71596-5F9D-49C5-9701-16B3CA54319D}" type="slidenum">
              <a:rPr lang="fr-FR" smtClean="0"/>
              <a:pPr/>
              <a:t>39</a:t>
            </a:fld>
            <a:endParaRPr lang="fr-FR" dirty="0"/>
          </a:p>
        </p:txBody>
      </p:sp>
      <p:pic>
        <p:nvPicPr>
          <p:cNvPr id="11" name="Image 10">
            <a:extLst>
              <a:ext uri="{FF2B5EF4-FFF2-40B4-BE49-F238E27FC236}">
                <a16:creationId xmlns:a16="http://schemas.microsoft.com/office/drawing/2014/main" id="{8EDB21A8-4427-3E44-B764-68DA47DE13A5}"/>
              </a:ext>
            </a:extLst>
          </p:cNvPr>
          <p:cNvPicPr>
            <a:picLocks noChangeAspect="1"/>
          </p:cNvPicPr>
          <p:nvPr/>
        </p:nvPicPr>
        <p:blipFill>
          <a:blip r:embed="rId2"/>
          <a:stretch>
            <a:fillRect/>
          </a:stretch>
        </p:blipFill>
        <p:spPr>
          <a:xfrm>
            <a:off x="0" y="3938"/>
            <a:ext cx="10772775" cy="6051612"/>
          </a:xfrm>
          <a:prstGeom prst="rect">
            <a:avLst/>
          </a:prstGeom>
        </p:spPr>
      </p:pic>
      <p:sp>
        <p:nvSpPr>
          <p:cNvPr id="13" name="ZoneTexte 12">
            <a:extLst>
              <a:ext uri="{FF2B5EF4-FFF2-40B4-BE49-F238E27FC236}">
                <a16:creationId xmlns:a16="http://schemas.microsoft.com/office/drawing/2014/main" id="{559F2367-E8DA-5147-BD1C-73521E0BAE8D}"/>
              </a:ext>
            </a:extLst>
          </p:cNvPr>
          <p:cNvSpPr txBox="1"/>
          <p:nvPr/>
        </p:nvSpPr>
        <p:spPr>
          <a:xfrm>
            <a:off x="57795" y="335831"/>
            <a:ext cx="6048672" cy="461665"/>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Thank you for your attention!</a:t>
            </a:r>
          </a:p>
        </p:txBody>
      </p:sp>
      <p:sp>
        <p:nvSpPr>
          <p:cNvPr id="14" name="ZoneTexte 13">
            <a:extLst>
              <a:ext uri="{FF2B5EF4-FFF2-40B4-BE49-F238E27FC236}">
                <a16:creationId xmlns:a16="http://schemas.microsoft.com/office/drawing/2014/main" id="{A9B55EA2-9655-224B-ADAD-D9D5DADD7D35}"/>
              </a:ext>
            </a:extLst>
          </p:cNvPr>
          <p:cNvSpPr txBox="1"/>
          <p:nvPr/>
        </p:nvSpPr>
        <p:spPr>
          <a:xfrm>
            <a:off x="9073007" y="5561057"/>
            <a:ext cx="1569964" cy="276999"/>
          </a:xfrm>
          <a:prstGeom prst="rect">
            <a:avLst/>
          </a:prstGeom>
          <a:noFill/>
        </p:spPr>
        <p:txBody>
          <a:bodyPr wrap="square" rtlCol="0">
            <a:spAutoFit/>
          </a:bodyPr>
          <a:lstStyle/>
          <a:p>
            <a:pPr algn="r"/>
            <a:r>
              <a:rPr lang="en-GB" sz="1200" u="sng" dirty="0">
                <a:solidFill>
                  <a:schemeClr val="bg1"/>
                </a:solidFill>
                <a:latin typeface="+mn-lt"/>
                <a:cs typeface="Arial" panose="020B0604020202020204" pitchFamily="34" charset="0"/>
              </a:rPr>
              <a:t>MESA ERL simulation</a:t>
            </a:r>
            <a:r>
              <a:rPr lang="fr-FR" sz="1200" u="sng" baseline="30000" dirty="0">
                <a:solidFill>
                  <a:schemeClr val="bg1"/>
                </a:solidFill>
                <a:latin typeface="+mn-lt"/>
              </a:rPr>
              <a:t>©</a:t>
            </a:r>
            <a:endParaRPr lang="en-GB" sz="1200" u="sng" baseline="300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159314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Introduction- at the origin…  </a:t>
            </a:r>
            <a:endParaRPr lang="en-GB" dirty="0">
              <a:solidFill>
                <a:schemeClr val="accent5">
                  <a:lumMod val="75000"/>
                </a:schemeClr>
              </a:solidFill>
              <a:latin typeface="+mn-lt"/>
            </a:endParaRPr>
          </a:p>
        </p:txBody>
      </p:sp>
      <p:sp>
        <p:nvSpPr>
          <p:cNvPr id="37" name="ZoneTexte 36">
            <a:extLst>
              <a:ext uri="{FF2B5EF4-FFF2-40B4-BE49-F238E27FC236}">
                <a16:creationId xmlns:a16="http://schemas.microsoft.com/office/drawing/2014/main" id="{E1DA0474-834C-E653-E66C-8B7D46C48494}"/>
              </a:ext>
            </a:extLst>
          </p:cNvPr>
          <p:cNvSpPr txBox="1"/>
          <p:nvPr/>
        </p:nvSpPr>
        <p:spPr>
          <a:xfrm>
            <a:off x="274213" y="1013520"/>
            <a:ext cx="9288638" cy="369332"/>
          </a:xfrm>
          <a:prstGeom prst="rect">
            <a:avLst/>
          </a:prstGeom>
          <a:noFill/>
        </p:spPr>
        <p:txBody>
          <a:bodyPr wrap="square" rtlCol="0">
            <a:spAutoFit/>
          </a:bodyPr>
          <a:lstStyle/>
          <a:p>
            <a:pPr marL="285750" indent="-285750">
              <a:buFont typeface="Courier New" panose="02070309020205020404" pitchFamily="49" charset="0"/>
              <a:buChar char="o"/>
            </a:pPr>
            <a:r>
              <a:rPr lang="en-GB" sz="1800" dirty="0">
                <a:latin typeface="+mn-lt"/>
                <a:cs typeface="Arial" panose="020B0604020202020204" pitchFamily="34" charset="0"/>
              </a:rPr>
              <a:t>ERL concept was proposed first in 1965 by Maury </a:t>
            </a:r>
            <a:r>
              <a:rPr lang="en-GB" sz="1800" dirty="0" err="1">
                <a:latin typeface="+mn-lt"/>
                <a:cs typeface="Arial" panose="020B0604020202020204" pitchFamily="34" charset="0"/>
              </a:rPr>
              <a:t>Tigner</a:t>
            </a:r>
            <a:r>
              <a:rPr lang="en-GB" sz="1800" dirty="0">
                <a:latin typeface="+mn-lt"/>
                <a:cs typeface="Arial" panose="020B0604020202020204" pitchFamily="34" charset="0"/>
              </a:rPr>
              <a:t> </a:t>
            </a:r>
            <a:r>
              <a:rPr lang="en-GB" sz="1800" baseline="30000" dirty="0">
                <a:latin typeface="+mn-lt"/>
                <a:cs typeface="Arial" panose="020B0604020202020204" pitchFamily="34" charset="0"/>
              </a:rPr>
              <a:t>1 </a:t>
            </a:r>
            <a:r>
              <a:rPr lang="en-GB" sz="1800" dirty="0">
                <a:latin typeface="+mn-lt"/>
                <a:cs typeface="Arial" panose="020B0604020202020204" pitchFamily="34" charset="0"/>
              </a:rPr>
              <a:t>(Cornell University) for colliders… </a:t>
            </a:r>
          </a:p>
        </p:txBody>
      </p:sp>
      <p:sp>
        <p:nvSpPr>
          <p:cNvPr id="38" name="ZoneTexte 37">
            <a:extLst>
              <a:ext uri="{FF2B5EF4-FFF2-40B4-BE49-F238E27FC236}">
                <a16:creationId xmlns:a16="http://schemas.microsoft.com/office/drawing/2014/main" id="{C885DA29-7587-02AD-D6A6-1F5BE6B7DE9D}"/>
              </a:ext>
            </a:extLst>
          </p:cNvPr>
          <p:cNvSpPr txBox="1"/>
          <p:nvPr/>
        </p:nvSpPr>
        <p:spPr>
          <a:xfrm>
            <a:off x="274213" y="3821832"/>
            <a:ext cx="10368758" cy="1815882"/>
          </a:xfrm>
          <a:prstGeom prst="rect">
            <a:avLst/>
          </a:prstGeom>
          <a:noFill/>
        </p:spPr>
        <p:txBody>
          <a:bodyPr wrap="square" rtlCol="0">
            <a:spAutoFit/>
          </a:bodyPr>
          <a:lstStyle/>
          <a:p>
            <a:pPr defTabSz="914400" fontAlgn="base">
              <a:spcBef>
                <a:spcPct val="0"/>
              </a:spcBef>
              <a:spcAft>
                <a:spcPts val="600"/>
              </a:spcAft>
            </a:pPr>
            <a:r>
              <a:rPr lang="en-GB" sz="1300" i="1" baseline="30000" dirty="0">
                <a:solidFill>
                  <a:schemeClr val="tx1"/>
                </a:solidFill>
                <a:latin typeface="+mn-lt"/>
                <a:ea typeface="ＭＳ Ｐゴシック" charset="-128"/>
                <a:cs typeface="ＭＳ Ｐゴシック" charset="-128"/>
                <a:sym typeface="Wingdings" charset="2"/>
              </a:rPr>
              <a:t>1</a:t>
            </a:r>
            <a:r>
              <a:rPr lang="en-GB" sz="1300" i="1" dirty="0">
                <a:solidFill>
                  <a:schemeClr val="tx1"/>
                </a:solidFill>
                <a:latin typeface="+mn-lt"/>
                <a:ea typeface="ＭＳ Ｐゴシック" charset="-128"/>
                <a:cs typeface="ＭＳ Ｐゴシック" charset="-128"/>
                <a:sym typeface="Wingdings" charset="2"/>
              </a:rPr>
              <a:t> M. </a:t>
            </a:r>
            <a:r>
              <a:rPr lang="en-GB" sz="1300" i="1" dirty="0" err="1">
                <a:solidFill>
                  <a:schemeClr val="tx1"/>
                </a:solidFill>
                <a:latin typeface="+mn-lt"/>
                <a:ea typeface="ＭＳ Ｐゴシック" charset="-128"/>
                <a:cs typeface="ＭＳ Ｐゴシック" charset="-128"/>
                <a:sym typeface="Wingdings" charset="2"/>
              </a:rPr>
              <a:t>Tigner</a:t>
            </a:r>
            <a:r>
              <a:rPr lang="en-GB" sz="1300" i="1" dirty="0">
                <a:solidFill>
                  <a:schemeClr val="tx1"/>
                </a:solidFill>
                <a:latin typeface="+mn-lt"/>
                <a:ea typeface="ＭＳ Ｐゴシック" charset="-128"/>
                <a:cs typeface="ＭＳ Ｐゴシック" charset="-128"/>
                <a:sym typeface="Wingdings" charset="2"/>
              </a:rPr>
              <a:t>: “A Possible Apparatus for Electron Clashing-Beam Experiments”, Il Nuovo </a:t>
            </a:r>
            <a:r>
              <a:rPr lang="en-GB" sz="1300" i="1" dirty="0" err="1">
                <a:solidFill>
                  <a:schemeClr val="tx1"/>
                </a:solidFill>
                <a:latin typeface="+mn-lt"/>
                <a:ea typeface="ＭＳ Ｐゴシック" charset="-128"/>
                <a:cs typeface="ＭＳ Ｐゴシック" charset="-128"/>
                <a:sym typeface="Wingdings" charset="2"/>
              </a:rPr>
              <a:t>Cimento</a:t>
            </a:r>
            <a:r>
              <a:rPr lang="en-GB" sz="1300" i="1" dirty="0">
                <a:solidFill>
                  <a:schemeClr val="tx1"/>
                </a:solidFill>
                <a:latin typeface="+mn-lt"/>
                <a:ea typeface="ＭＳ Ｐゴシック" charset="-128"/>
                <a:cs typeface="ＭＳ Ｐゴシック" charset="-128"/>
                <a:sym typeface="Wingdings" charset="2"/>
              </a:rPr>
              <a:t> Series 10, Vol. 37, issue 3, pp 1228-1231,1 </a:t>
            </a:r>
            <a:r>
              <a:rPr lang="en-GB" sz="1300" i="1" dirty="0" err="1">
                <a:solidFill>
                  <a:schemeClr val="tx1"/>
                </a:solidFill>
                <a:latin typeface="+mn-lt"/>
                <a:ea typeface="ＭＳ Ｐゴシック" charset="-128"/>
                <a:cs typeface="ＭＳ Ｐゴシック" charset="-128"/>
                <a:sym typeface="Wingdings" charset="2"/>
              </a:rPr>
              <a:t>Giugno</a:t>
            </a:r>
            <a:r>
              <a:rPr lang="en-GB" sz="1300" i="1" dirty="0">
                <a:solidFill>
                  <a:schemeClr val="tx1"/>
                </a:solidFill>
                <a:latin typeface="+mn-lt"/>
                <a:ea typeface="ＭＳ Ｐゴシック" charset="-128"/>
                <a:cs typeface="ＭＳ Ｐゴシック" charset="-128"/>
                <a:sym typeface="Wingdings" charset="2"/>
              </a:rPr>
              <a:t> 1965</a:t>
            </a:r>
          </a:p>
          <a:p>
            <a:endParaRPr lang="en-GB" sz="1800" dirty="0">
              <a:latin typeface="+mn-lt"/>
            </a:endParaRPr>
          </a:p>
          <a:p>
            <a:pPr marL="285750" indent="-285750">
              <a:buFont typeface="Courier New" panose="02070309020205020404" pitchFamily="49" charset="0"/>
              <a:buChar char="o"/>
            </a:pPr>
            <a:r>
              <a:rPr lang="en-GB" sz="1800" dirty="0">
                <a:latin typeface="+mn-lt"/>
                <a:cs typeface="Arial" panose="020B0604020202020204" pitchFamily="34" charset="0"/>
              </a:rPr>
              <a:t>The concept was experimented first in 1986 at SCA/FEL in Stanford,</a:t>
            </a:r>
            <a:r>
              <a:rPr lang="en-GB" sz="1800" dirty="0">
                <a:latin typeface="+mn-lt"/>
              </a:rPr>
              <a:t> accelerating beams at rather low power.</a:t>
            </a:r>
            <a:endParaRPr lang="en-GB" sz="1800" dirty="0">
              <a:latin typeface="+mn-lt"/>
              <a:cs typeface="Arial" panose="020B0604020202020204" pitchFamily="34" charset="0"/>
            </a:endParaRPr>
          </a:p>
          <a:p>
            <a:pPr marL="285750" indent="-285750">
              <a:buFont typeface="Courier New" panose="02070309020205020404" pitchFamily="49" charset="0"/>
              <a:buChar char="o"/>
            </a:pPr>
            <a:r>
              <a:rPr lang="en-GB" sz="1800" dirty="0">
                <a:latin typeface="+mn-lt"/>
                <a:cs typeface="Arial" panose="020B0604020202020204" pitchFamily="34" charset="0"/>
              </a:rPr>
              <a:t>The concept become really viable with recent advances in SRF technology in the last decades, </a:t>
            </a:r>
            <a:r>
              <a:rPr lang="en-GB" sz="1800" dirty="0">
                <a:latin typeface="+mn-lt"/>
              </a:rPr>
              <a:t>quantified by reaching high cavity quality factors (Q</a:t>
            </a:r>
            <a:r>
              <a:rPr lang="en-GB" sz="1800" baseline="-25000" dirty="0">
                <a:latin typeface="+mn-lt"/>
              </a:rPr>
              <a:t>0</a:t>
            </a:r>
            <a:r>
              <a:rPr lang="en-GB" sz="1800" dirty="0">
                <a:latin typeface="+mn-lt"/>
              </a:rPr>
              <a:t> </a:t>
            </a:r>
            <a:r>
              <a:rPr lang="en-GB" sz="1800" dirty="0">
                <a:latin typeface="+mn-lt"/>
                <a:sym typeface="Symbol" pitchFamily="2" charset="2"/>
              </a:rPr>
              <a:t></a:t>
            </a:r>
            <a:r>
              <a:rPr lang="en-GB" sz="1800" dirty="0">
                <a:latin typeface="+mn-lt"/>
              </a:rPr>
              <a:t> 10</a:t>
            </a:r>
            <a:r>
              <a:rPr lang="en-GB" sz="1800" baseline="30000" dirty="0">
                <a:latin typeface="+mn-lt"/>
              </a:rPr>
              <a:t>10</a:t>
            </a:r>
            <a:r>
              <a:rPr lang="en-GB" sz="1800" dirty="0">
                <a:latin typeface="+mn-lt"/>
              </a:rPr>
              <a:t>) enabling high average current operation.</a:t>
            </a:r>
            <a:r>
              <a:rPr lang="fr-FR" sz="1800" dirty="0">
                <a:latin typeface="+mn-lt"/>
              </a:rPr>
              <a:t> </a:t>
            </a:r>
            <a:endParaRPr lang="en-GB" sz="1800" dirty="0">
              <a:latin typeface="+mn-lt"/>
              <a:cs typeface="Arial" panose="020B0604020202020204" pitchFamily="34" charset="0"/>
            </a:endParaRPr>
          </a:p>
        </p:txBody>
      </p:sp>
      <p:pic>
        <p:nvPicPr>
          <p:cNvPr id="39" name="Image 38">
            <a:extLst>
              <a:ext uri="{FF2B5EF4-FFF2-40B4-BE49-F238E27FC236}">
                <a16:creationId xmlns:a16="http://schemas.microsoft.com/office/drawing/2014/main" id="{150A745A-7A13-CF92-9C95-3AFA26F8A9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915" y="1382852"/>
            <a:ext cx="8855968" cy="2371967"/>
          </a:xfrm>
          <a:prstGeom prst="rect">
            <a:avLst/>
          </a:prstGeom>
        </p:spPr>
      </p:pic>
    </p:spTree>
    <p:extLst>
      <p:ext uri="{BB962C8B-B14F-4D97-AF65-F5344CB8AC3E}">
        <p14:creationId xmlns:p14="http://schemas.microsoft.com/office/powerpoint/2010/main" val="288837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Introduction- The global landscape  </a:t>
            </a:r>
            <a:endParaRPr lang="en-GB" dirty="0">
              <a:solidFill>
                <a:schemeClr val="accent5">
                  <a:lumMod val="75000"/>
                </a:schemeClr>
              </a:solidFill>
              <a:latin typeface="+mn-lt"/>
            </a:endParaRPr>
          </a:p>
        </p:txBody>
      </p:sp>
      <p:pic>
        <p:nvPicPr>
          <p:cNvPr id="15" name="Image 14">
            <a:extLst>
              <a:ext uri="{FF2B5EF4-FFF2-40B4-BE49-F238E27FC236}">
                <a16:creationId xmlns:a16="http://schemas.microsoft.com/office/drawing/2014/main" id="{5612E8A6-D2BC-D05C-6CDD-B3461A91085D}"/>
              </a:ext>
            </a:extLst>
          </p:cNvPr>
          <p:cNvPicPr>
            <a:picLocks noChangeAspect="1"/>
          </p:cNvPicPr>
          <p:nvPr/>
        </p:nvPicPr>
        <p:blipFill>
          <a:blip r:embed="rId2"/>
          <a:stretch>
            <a:fillRect/>
          </a:stretch>
        </p:blipFill>
        <p:spPr>
          <a:xfrm>
            <a:off x="1569963" y="653480"/>
            <a:ext cx="7455941" cy="4985386"/>
          </a:xfrm>
          <a:prstGeom prst="rect">
            <a:avLst/>
          </a:prstGeom>
        </p:spPr>
      </p:pic>
      <p:grpSp>
        <p:nvGrpSpPr>
          <p:cNvPr id="19" name="Group 25">
            <a:extLst>
              <a:ext uri="{FF2B5EF4-FFF2-40B4-BE49-F238E27FC236}">
                <a16:creationId xmlns:a16="http://schemas.microsoft.com/office/drawing/2014/main" id="{CE8DD133-66EB-A919-5FE0-DBFE9A1E007E}"/>
              </a:ext>
            </a:extLst>
          </p:cNvPr>
          <p:cNvGrpSpPr/>
          <p:nvPr/>
        </p:nvGrpSpPr>
        <p:grpSpPr>
          <a:xfrm>
            <a:off x="6754539" y="5261992"/>
            <a:ext cx="2736304" cy="369332"/>
            <a:chOff x="8290613" y="6407285"/>
            <a:chExt cx="2736304" cy="369332"/>
          </a:xfrm>
        </p:grpSpPr>
        <p:sp>
          <p:nvSpPr>
            <p:cNvPr id="20" name="TextBox 8">
              <a:extLst>
                <a:ext uri="{FF2B5EF4-FFF2-40B4-BE49-F238E27FC236}">
                  <a16:creationId xmlns:a16="http://schemas.microsoft.com/office/drawing/2014/main" id="{7F13596A-DE41-1017-0819-27DBB0FF7FE3}"/>
                </a:ext>
              </a:extLst>
            </p:cNvPr>
            <p:cNvSpPr txBox="1"/>
            <p:nvPr/>
          </p:nvSpPr>
          <p:spPr>
            <a:xfrm>
              <a:off x="8290613" y="6407285"/>
              <a:ext cx="1995483" cy="369332"/>
            </a:xfrm>
            <a:prstGeom prst="rect">
              <a:avLst/>
            </a:prstGeom>
            <a:noFill/>
          </p:spPr>
          <p:txBody>
            <a:bodyPr wrap="none" rtlCol="0">
              <a:spAutoFit/>
            </a:bodyPr>
            <a:lstStyle/>
            <a:p>
              <a:r>
                <a:rPr lang="en-US" sz="1800" dirty="0">
                  <a:solidFill>
                    <a:srgbClr val="FF0000"/>
                  </a:solidFill>
                  <a:latin typeface="+mn-lt"/>
                </a:rPr>
                <a:t>Technology Limited</a:t>
              </a:r>
              <a:endParaRPr lang="en-US" sz="1800" baseline="-10000" dirty="0">
                <a:solidFill>
                  <a:srgbClr val="FF0000"/>
                </a:solidFill>
                <a:latin typeface="+mn-lt"/>
              </a:endParaRPr>
            </a:p>
          </p:txBody>
        </p:sp>
        <p:cxnSp>
          <p:nvCxnSpPr>
            <p:cNvPr id="21" name="Straight Arrow Connector 24">
              <a:extLst>
                <a:ext uri="{FF2B5EF4-FFF2-40B4-BE49-F238E27FC236}">
                  <a16:creationId xmlns:a16="http://schemas.microsoft.com/office/drawing/2014/main" id="{E4ACF13D-68E1-9919-76E9-7DF3EF7B11D9}"/>
                </a:ext>
              </a:extLst>
            </p:cNvPr>
            <p:cNvCxnSpPr>
              <a:cxnSpLocks/>
            </p:cNvCxnSpPr>
            <p:nvPr/>
          </p:nvCxnSpPr>
          <p:spPr>
            <a:xfrm flipV="1">
              <a:off x="10234829" y="6593088"/>
              <a:ext cx="792088" cy="8750"/>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22" name="Group 26">
            <a:extLst>
              <a:ext uri="{FF2B5EF4-FFF2-40B4-BE49-F238E27FC236}">
                <a16:creationId xmlns:a16="http://schemas.microsoft.com/office/drawing/2014/main" id="{BD335157-F7C8-8806-7776-9AD1FB81E94D}"/>
              </a:ext>
            </a:extLst>
          </p:cNvPr>
          <p:cNvGrpSpPr/>
          <p:nvPr/>
        </p:nvGrpSpPr>
        <p:grpSpPr>
          <a:xfrm rot="16200000">
            <a:off x="8013379" y="2499710"/>
            <a:ext cx="2778983" cy="369332"/>
            <a:chOff x="8420800" y="6439723"/>
            <a:chExt cx="2778983" cy="369332"/>
          </a:xfrm>
        </p:grpSpPr>
        <p:sp>
          <p:nvSpPr>
            <p:cNvPr id="23" name="TextBox 27">
              <a:extLst>
                <a:ext uri="{FF2B5EF4-FFF2-40B4-BE49-F238E27FC236}">
                  <a16:creationId xmlns:a16="http://schemas.microsoft.com/office/drawing/2014/main" id="{A59E1AFE-5DD8-FE58-F1A0-349C53E77B86}"/>
                </a:ext>
              </a:extLst>
            </p:cNvPr>
            <p:cNvSpPr txBox="1"/>
            <p:nvPr/>
          </p:nvSpPr>
          <p:spPr>
            <a:xfrm rot="10800000">
              <a:off x="8420800" y="6439723"/>
              <a:ext cx="1692195" cy="369332"/>
            </a:xfrm>
            <a:prstGeom prst="rect">
              <a:avLst/>
            </a:prstGeom>
            <a:noFill/>
          </p:spPr>
          <p:txBody>
            <a:bodyPr wrap="none" rtlCol="0">
              <a:spAutoFit/>
            </a:bodyPr>
            <a:lstStyle/>
            <a:p>
              <a:r>
                <a:rPr lang="en-US" sz="1800" dirty="0">
                  <a:solidFill>
                    <a:srgbClr val="FF0000"/>
                  </a:solidFill>
                  <a:latin typeface="+mn-lt"/>
                </a:rPr>
                <a:t>Funding Limited</a:t>
              </a:r>
              <a:endParaRPr lang="en-US" sz="1800" baseline="-10000" dirty="0">
                <a:solidFill>
                  <a:srgbClr val="FF0000"/>
                </a:solidFill>
                <a:latin typeface="+mn-lt"/>
              </a:endParaRPr>
            </a:p>
          </p:txBody>
        </p:sp>
        <p:cxnSp>
          <p:nvCxnSpPr>
            <p:cNvPr id="24" name="Straight Arrow Connector 28">
              <a:extLst>
                <a:ext uri="{FF2B5EF4-FFF2-40B4-BE49-F238E27FC236}">
                  <a16:creationId xmlns:a16="http://schemas.microsoft.com/office/drawing/2014/main" id="{E00C9CFC-6588-0AB1-B8B5-DF36A6FCA8E4}"/>
                </a:ext>
              </a:extLst>
            </p:cNvPr>
            <p:cNvCxnSpPr>
              <a:cxnSpLocks/>
            </p:cNvCxnSpPr>
            <p:nvPr/>
          </p:nvCxnSpPr>
          <p:spPr>
            <a:xfrm rot="5400000" flipH="1" flipV="1">
              <a:off x="10659758" y="6061815"/>
              <a:ext cx="2" cy="1080049"/>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25" name="Arc 24">
            <a:extLst>
              <a:ext uri="{FF2B5EF4-FFF2-40B4-BE49-F238E27FC236}">
                <a16:creationId xmlns:a16="http://schemas.microsoft.com/office/drawing/2014/main" id="{B342F0CF-56CC-57A7-FBBC-A462A10C2385}"/>
              </a:ext>
            </a:extLst>
          </p:cNvPr>
          <p:cNvSpPr/>
          <p:nvPr/>
        </p:nvSpPr>
        <p:spPr>
          <a:xfrm>
            <a:off x="489843" y="1226723"/>
            <a:ext cx="8290015" cy="4365849"/>
          </a:xfrm>
          <a:prstGeom prst="arc">
            <a:avLst>
              <a:gd name="adj1" fmla="val 16840556"/>
              <a:gd name="adj2" fmla="val 21084677"/>
            </a:avLst>
          </a:prstGeom>
          <a:ln w="31750">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7" name="ZoneTexte 26">
            <a:extLst>
              <a:ext uri="{FF2B5EF4-FFF2-40B4-BE49-F238E27FC236}">
                <a16:creationId xmlns:a16="http://schemas.microsoft.com/office/drawing/2014/main" id="{20B18D58-9EED-2AC2-DDD7-D5DEA9735536}"/>
              </a:ext>
            </a:extLst>
          </p:cNvPr>
          <p:cNvSpPr txBox="1"/>
          <p:nvPr/>
        </p:nvSpPr>
        <p:spPr>
          <a:xfrm>
            <a:off x="5155628" y="585729"/>
            <a:ext cx="4983287" cy="369332"/>
          </a:xfrm>
          <a:prstGeom prst="rect">
            <a:avLst/>
          </a:prstGeom>
          <a:solidFill>
            <a:srgbClr val="FFFF00"/>
          </a:solidFill>
        </p:spPr>
        <p:txBody>
          <a:bodyPr wrap="none" rtlCol="0">
            <a:spAutoFit/>
          </a:bodyPr>
          <a:lstStyle/>
          <a:p>
            <a:r>
              <a:rPr lang="fr-FR" sz="1800" dirty="0">
                <a:latin typeface="+mn-lt"/>
              </a:rPr>
              <a:t>NEW FRONTIER IS THE POWER AND MULTI TOURS !</a:t>
            </a:r>
          </a:p>
        </p:txBody>
      </p:sp>
      <p:sp>
        <p:nvSpPr>
          <p:cNvPr id="28" name="Arc 27">
            <a:extLst>
              <a:ext uri="{FF2B5EF4-FFF2-40B4-BE49-F238E27FC236}">
                <a16:creationId xmlns:a16="http://schemas.microsoft.com/office/drawing/2014/main" id="{B10D27D4-18BE-DAE3-12EC-999EC479B2ED}"/>
              </a:ext>
            </a:extLst>
          </p:cNvPr>
          <p:cNvSpPr/>
          <p:nvPr/>
        </p:nvSpPr>
        <p:spPr>
          <a:xfrm>
            <a:off x="921891" y="2237656"/>
            <a:ext cx="6973519" cy="3210139"/>
          </a:xfrm>
          <a:prstGeom prst="arc">
            <a:avLst>
              <a:gd name="adj1" fmla="val 16199999"/>
              <a:gd name="adj2" fmla="val 10202"/>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70296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6842ED7E-AC47-F792-4078-CE5429CA5ECE}"/>
              </a:ext>
            </a:extLst>
          </p:cNvPr>
          <p:cNvPicPr>
            <a:picLocks noChangeAspect="1"/>
          </p:cNvPicPr>
          <p:nvPr/>
        </p:nvPicPr>
        <p:blipFill>
          <a:blip r:embed="rId2"/>
          <a:stretch>
            <a:fillRect/>
          </a:stretch>
        </p:blipFill>
        <p:spPr>
          <a:xfrm>
            <a:off x="2722091" y="3266948"/>
            <a:ext cx="4605432" cy="2427092"/>
          </a:xfrm>
          <a:prstGeom prst="rect">
            <a:avLst/>
          </a:prstGeom>
        </p:spPr>
      </p:pic>
      <p:sp>
        <p:nvSpPr>
          <p:cNvPr id="2" name="Titre 1"/>
          <p:cNvSpPr>
            <a:spLocks noGrp="1"/>
          </p:cNvSpPr>
          <p:nvPr>
            <p:ph type="title"/>
          </p:nvPr>
        </p:nvSpPr>
        <p:spPr>
          <a:xfrm>
            <a:off x="1065907" y="149425"/>
            <a:ext cx="9706868" cy="432048"/>
          </a:xfrm>
        </p:spPr>
        <p:txBody>
          <a:bodyPr>
            <a:noAutofit/>
          </a:bodyPr>
          <a:lstStyle/>
          <a:p>
            <a:r>
              <a:rPr lang="en-IE" dirty="0">
                <a:solidFill>
                  <a:schemeClr val="accent1">
                    <a:lumMod val="50000"/>
                  </a:schemeClr>
                </a:solidFill>
                <a:latin typeface="+mn-lt"/>
              </a:rPr>
              <a:t>The short summary of the </a:t>
            </a:r>
            <a:r>
              <a:rPr lang="en-IE" dirty="0" err="1">
                <a:solidFill>
                  <a:schemeClr val="accent1">
                    <a:lumMod val="50000"/>
                  </a:schemeClr>
                </a:solidFill>
                <a:latin typeface="+mn-lt"/>
              </a:rPr>
              <a:t>PERLE@Orsay</a:t>
            </a:r>
            <a:r>
              <a:rPr lang="en-IE" dirty="0">
                <a:solidFill>
                  <a:schemeClr val="accent1">
                    <a:lumMod val="50000"/>
                  </a:schemeClr>
                </a:solidFill>
                <a:latin typeface="+mn-lt"/>
              </a:rPr>
              <a:t> Genesis</a:t>
            </a:r>
            <a:endParaRPr lang="en-GB" dirty="0">
              <a:solidFill>
                <a:schemeClr val="accent1">
                  <a:lumMod val="50000"/>
                </a:schemeClr>
              </a:solidFill>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17" name="ZoneTexte 16">
            <a:extLst>
              <a:ext uri="{FF2B5EF4-FFF2-40B4-BE49-F238E27FC236}">
                <a16:creationId xmlns:a16="http://schemas.microsoft.com/office/drawing/2014/main" id="{57AC9CCF-332C-6C9C-D5A1-2E2B8A276A1E}"/>
              </a:ext>
            </a:extLst>
          </p:cNvPr>
          <p:cNvSpPr txBox="1"/>
          <p:nvPr/>
        </p:nvSpPr>
        <p:spPr>
          <a:xfrm>
            <a:off x="57795" y="1120676"/>
            <a:ext cx="6192688" cy="1815882"/>
          </a:xfrm>
          <a:prstGeom prst="rect">
            <a:avLst/>
          </a:prstGeom>
          <a:noFill/>
        </p:spPr>
        <p:txBody>
          <a:bodyPr wrap="square" rtlCol="0">
            <a:spAutoFit/>
          </a:bodyPr>
          <a:lstStyle/>
          <a:p>
            <a:endParaRPr lang="en-IE" sz="1600" dirty="0">
              <a:latin typeface="+mn-lt"/>
            </a:endParaRPr>
          </a:p>
          <a:p>
            <a:pPr marL="285750" indent="-285750">
              <a:buFont typeface="Arial" panose="020B0604020202020204" pitchFamily="34" charset="0"/>
              <a:buChar char="•"/>
            </a:pPr>
            <a:r>
              <a:rPr lang="en-IE" sz="1600" b="1" u="sng" dirty="0">
                <a:latin typeface="+mn-lt"/>
              </a:rPr>
              <a:t>ep collisions at LHC</a:t>
            </a:r>
            <a:r>
              <a:rPr lang="en-IE" sz="1600" u="sng" dirty="0">
                <a:latin typeface="+mn-lt"/>
              </a:rPr>
              <a:t>.</a:t>
            </a:r>
            <a:r>
              <a:rPr lang="en-IE" sz="1600" dirty="0">
                <a:latin typeface="+mn-lt"/>
              </a:rPr>
              <a:t>    It appeared that the ideal machine combines the </a:t>
            </a:r>
            <a:r>
              <a:rPr lang="en-IE" sz="1600" b="1" dirty="0">
                <a:latin typeface="+mn-lt"/>
              </a:rPr>
              <a:t>proton of LHC </a:t>
            </a:r>
            <a:r>
              <a:rPr lang="en-IE" sz="1600" dirty="0">
                <a:latin typeface="+mn-lt"/>
              </a:rPr>
              <a:t>(from 7 </a:t>
            </a:r>
            <a:r>
              <a:rPr lang="en-IE" sz="1600" dirty="0" err="1">
                <a:latin typeface="+mn-lt"/>
              </a:rPr>
              <a:t>TeV</a:t>
            </a:r>
            <a:r>
              <a:rPr lang="en-IE" sz="1600" dirty="0">
                <a:latin typeface="+mn-lt"/>
              </a:rPr>
              <a:t> up to 13T eV) with an </a:t>
            </a:r>
            <a:r>
              <a:rPr lang="en-IE" sz="1600" b="1" dirty="0">
                <a:latin typeface="+mn-lt"/>
              </a:rPr>
              <a:t>electron beam of 50-70 GeV </a:t>
            </a:r>
            <a:r>
              <a:rPr lang="en-IE" sz="1600" dirty="0">
                <a:latin typeface="+mn-lt"/>
              </a:rPr>
              <a:t>and a target luminosity of 10</a:t>
            </a:r>
            <a:r>
              <a:rPr lang="en-IE" sz="1600" baseline="30000" dirty="0">
                <a:latin typeface="+mn-lt"/>
              </a:rPr>
              <a:t>34</a:t>
            </a:r>
            <a:r>
              <a:rPr lang="en-IE" sz="1600" dirty="0">
                <a:latin typeface="+mn-lt"/>
              </a:rPr>
              <a:t>cm</a:t>
            </a:r>
            <a:r>
              <a:rPr lang="en-IE" sz="1600" baseline="30000" dirty="0">
                <a:latin typeface="+mn-lt"/>
              </a:rPr>
              <a:t>-2</a:t>
            </a:r>
            <a:r>
              <a:rPr lang="en-IE" sz="1600" dirty="0">
                <a:latin typeface="+mn-lt"/>
              </a:rPr>
              <a:t>s</a:t>
            </a:r>
            <a:r>
              <a:rPr lang="en-IE" sz="1600" baseline="30000" dirty="0">
                <a:latin typeface="+mn-lt"/>
              </a:rPr>
              <a:t>-1</a:t>
            </a:r>
            <a:r>
              <a:rPr lang="en-IE" sz="1600" dirty="0">
                <a:latin typeface="+mn-lt"/>
              </a:rPr>
              <a:t>.   </a:t>
            </a:r>
          </a:p>
          <a:p>
            <a:pPr marL="285750" indent="-285750">
              <a:buFont typeface="Arial" panose="020B0604020202020204" pitchFamily="34" charset="0"/>
              <a:buChar char="•"/>
            </a:pPr>
            <a:endParaRPr lang="en-IE" sz="1600" dirty="0">
              <a:latin typeface="+mn-lt"/>
              <a:sym typeface="Wingdings" panose="05000000000000000000" pitchFamily="2" charset="2"/>
            </a:endParaRPr>
          </a:p>
          <a:p>
            <a:r>
              <a:rPr lang="en-IE" sz="1600" dirty="0">
                <a:latin typeface="+mn-lt"/>
                <a:sym typeface="Wingdings" panose="05000000000000000000" pitchFamily="2" charset="2"/>
              </a:rPr>
              <a:t>	 the electron machine is an </a:t>
            </a:r>
            <a:r>
              <a:rPr lang="en-IE" sz="1600" b="1" dirty="0">
                <a:latin typeface="+mn-lt"/>
                <a:sym typeface="Wingdings" panose="05000000000000000000" pitchFamily="2" charset="2"/>
              </a:rPr>
              <a:t>ERL</a:t>
            </a:r>
            <a:r>
              <a:rPr lang="en-IE" sz="1600" dirty="0">
                <a:latin typeface="+mn-lt"/>
                <a:sym typeface="Wingdings" panose="05000000000000000000" pitchFamily="2" charset="2"/>
              </a:rPr>
              <a:t>, with in summary </a:t>
            </a:r>
          </a:p>
          <a:p>
            <a:r>
              <a:rPr lang="en-IE" sz="1600" dirty="0">
                <a:latin typeface="+mn-lt"/>
                <a:sym typeface="Wingdings" panose="05000000000000000000" pitchFamily="2" charset="2"/>
              </a:rPr>
              <a:t>	       current = 20mA, 3+3 passes (to reach 60 GeV) </a:t>
            </a:r>
          </a:p>
        </p:txBody>
      </p:sp>
      <p:pic>
        <p:nvPicPr>
          <p:cNvPr id="18" name="Espace réservé du contenu 13">
            <a:extLst>
              <a:ext uri="{FF2B5EF4-FFF2-40B4-BE49-F238E27FC236}">
                <a16:creationId xmlns:a16="http://schemas.microsoft.com/office/drawing/2014/main" id="{7D90882D-6AD6-6E02-112D-C62633B81A02}"/>
              </a:ext>
            </a:extLst>
          </p:cNvPr>
          <p:cNvPicPr>
            <a:picLocks noChangeAspect="1"/>
          </p:cNvPicPr>
          <p:nvPr/>
        </p:nvPicPr>
        <p:blipFill>
          <a:blip r:embed="rId3"/>
          <a:stretch>
            <a:fillRect/>
          </a:stretch>
        </p:blipFill>
        <p:spPr>
          <a:xfrm>
            <a:off x="6322491" y="1084867"/>
            <a:ext cx="4209753" cy="2093471"/>
          </a:xfrm>
          <a:prstGeom prst="rect">
            <a:avLst/>
          </a:prstGeom>
        </p:spPr>
      </p:pic>
      <p:sp>
        <p:nvSpPr>
          <p:cNvPr id="19" name="ZoneTexte 18">
            <a:extLst>
              <a:ext uri="{FF2B5EF4-FFF2-40B4-BE49-F238E27FC236}">
                <a16:creationId xmlns:a16="http://schemas.microsoft.com/office/drawing/2014/main" id="{9CB82ED4-5D73-CCF2-10C5-C14C7A6FA6F5}"/>
              </a:ext>
            </a:extLst>
          </p:cNvPr>
          <p:cNvSpPr txBox="1"/>
          <p:nvPr/>
        </p:nvSpPr>
        <p:spPr>
          <a:xfrm>
            <a:off x="129803" y="3029744"/>
            <a:ext cx="6800560" cy="369332"/>
          </a:xfrm>
          <a:prstGeom prst="rect">
            <a:avLst/>
          </a:prstGeom>
          <a:noFill/>
        </p:spPr>
        <p:txBody>
          <a:bodyPr wrap="square" rtlCol="0">
            <a:spAutoFit/>
          </a:bodyPr>
          <a:lstStyle/>
          <a:p>
            <a:pPr marL="285750" indent="-285750">
              <a:buFont typeface="Arial" panose="020B0604020202020204" pitchFamily="34" charset="0"/>
              <a:buChar char="•"/>
            </a:pPr>
            <a:r>
              <a:rPr lang="en-IE" sz="1800" b="1" u="sng" dirty="0">
                <a:latin typeface="+mn-lt"/>
              </a:rPr>
              <a:t>Need of a demonstrator</a:t>
            </a:r>
            <a:r>
              <a:rPr lang="en-IE" sz="1800" b="1" dirty="0">
                <a:latin typeface="+mn-lt"/>
              </a:rPr>
              <a:t> </a:t>
            </a:r>
            <a:r>
              <a:rPr lang="en-IE" sz="1800" b="1" dirty="0">
                <a:latin typeface="+mn-lt"/>
                <a:sym typeface="Wingdings" panose="05000000000000000000" pitchFamily="2" charset="2"/>
              </a:rPr>
              <a:t> </a:t>
            </a:r>
            <a:r>
              <a:rPr lang="en-IE" sz="1800" dirty="0">
                <a:latin typeface="+mn-lt"/>
              </a:rPr>
              <a:t>    </a:t>
            </a:r>
            <a:r>
              <a:rPr lang="en-IE" sz="1800" b="1" dirty="0" err="1">
                <a:solidFill>
                  <a:srgbClr val="FF0000"/>
                </a:solidFill>
                <a:latin typeface="+mn-lt"/>
              </a:rPr>
              <a:t>Perle@Orsay</a:t>
            </a:r>
            <a:endParaRPr lang="en-IE" sz="1800" b="1" dirty="0">
              <a:solidFill>
                <a:srgbClr val="FF0000"/>
              </a:solidFill>
              <a:latin typeface="+mn-lt"/>
              <a:sym typeface="Wingdings" panose="05000000000000000000" pitchFamily="2" charset="2"/>
            </a:endParaRPr>
          </a:p>
        </p:txBody>
      </p:sp>
      <p:sp>
        <p:nvSpPr>
          <p:cNvPr id="20" name="ZoneTexte 90">
            <a:extLst>
              <a:ext uri="{FF2B5EF4-FFF2-40B4-BE49-F238E27FC236}">
                <a16:creationId xmlns:a16="http://schemas.microsoft.com/office/drawing/2014/main" id="{F6CC75F3-DB0A-3B67-D57A-08A4CD0DE86A}"/>
              </a:ext>
            </a:extLst>
          </p:cNvPr>
          <p:cNvSpPr txBox="1"/>
          <p:nvPr/>
        </p:nvSpPr>
        <p:spPr>
          <a:xfrm>
            <a:off x="489843" y="3533800"/>
            <a:ext cx="4808173" cy="1254511"/>
          </a:xfrm>
          <a:prstGeom prst="rect">
            <a:avLst/>
          </a:prstGeom>
          <a:ln w="12700">
            <a:miter lim="400000"/>
          </a:ln>
          <a:extLst>
            <a:ext uri="{C572A759-6A51-4108-AA02-DFA0A04FC94B}">
              <ma14:wrappingTextBoxFlag xmlns:ma14="http://schemas.microsoft.com/office/mac/drawingml/2011/main" xmlns="" val="1"/>
            </a:ext>
          </a:extLst>
        </p:spPr>
        <p:txBody>
          <a:bodyPr wrap="square" lIns="45718" rIns="45718">
            <a:spAutoFit/>
          </a:bodyPr>
          <a:lstStyle/>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2 Linacs (Four 5-Cell 801.58 MHz SC cavities)</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3 turns (</a:t>
            </a:r>
            <a:r>
              <a:rPr lang="en-IE" sz="1600" dirty="0">
                <a:solidFill>
                  <a:schemeClr val="tx1">
                    <a:lumMod val="95000"/>
                    <a:lumOff val="5000"/>
                  </a:schemeClr>
                </a:solidFill>
                <a:latin typeface="+mn-lt"/>
                <a:sym typeface="Wingdings" pitchFamily="2" charset="2"/>
              </a:rPr>
              <a:t>164</a:t>
            </a:r>
            <a:r>
              <a:rPr lang="en-IE" sz="1600" dirty="0">
                <a:solidFill>
                  <a:schemeClr val="tx1">
                    <a:lumMod val="95000"/>
                    <a:lumOff val="5000"/>
                  </a:schemeClr>
                </a:solidFill>
                <a:latin typeface="+mn-lt"/>
              </a:rPr>
              <a:t> MeV/turn)</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Max. beam energy 500 MeV</a:t>
            </a:r>
          </a:p>
          <a:p>
            <a:pPr marL="323383" indent="-323383">
              <a:lnSpc>
                <a:spcPct val="120000"/>
              </a:lnSpc>
              <a:buSzPct val="100000"/>
              <a:buFont typeface="Courier New" panose="02070309020205020404" pitchFamily="49" charset="0"/>
              <a:buChar char="o"/>
              <a:defRPr sz="1600">
                <a:solidFill>
                  <a:srgbClr val="FFFFFF"/>
                </a:solidFill>
                <a:latin typeface="Arial"/>
                <a:ea typeface="Arial"/>
                <a:cs typeface="Arial"/>
                <a:sym typeface="Arial"/>
              </a:defRPr>
            </a:pPr>
            <a:r>
              <a:rPr lang="en-IE" sz="1600" dirty="0">
                <a:solidFill>
                  <a:schemeClr val="tx1">
                    <a:lumMod val="95000"/>
                    <a:lumOff val="5000"/>
                  </a:schemeClr>
                </a:solidFill>
                <a:latin typeface="+mn-lt"/>
              </a:rPr>
              <a:t>I = 20mA</a:t>
            </a:r>
          </a:p>
        </p:txBody>
      </p:sp>
      <p:graphicFrame>
        <p:nvGraphicFramePr>
          <p:cNvPr id="40" name="Tableau 39">
            <a:extLst>
              <a:ext uri="{FF2B5EF4-FFF2-40B4-BE49-F238E27FC236}">
                <a16:creationId xmlns:a16="http://schemas.microsoft.com/office/drawing/2014/main" id="{F0368FDD-3A3F-7F82-074C-1D9F8CEE732D}"/>
              </a:ext>
            </a:extLst>
          </p:cNvPr>
          <p:cNvGraphicFramePr>
            <a:graphicFrameLocks noGrp="1"/>
          </p:cNvGraphicFramePr>
          <p:nvPr>
            <p:extLst>
              <p:ext uri="{D42A27DB-BD31-4B8C-83A1-F6EECF244321}">
                <p14:modId xmlns:p14="http://schemas.microsoft.com/office/powerpoint/2010/main" val="1841139934"/>
              </p:ext>
            </p:extLst>
          </p:nvPr>
        </p:nvGraphicFramePr>
        <p:xfrm>
          <a:off x="7506428" y="3342835"/>
          <a:ext cx="3136543" cy="2207189"/>
        </p:xfrm>
        <a:graphic>
          <a:graphicData uri="http://schemas.openxmlformats.org/drawingml/2006/table">
            <a:tbl>
              <a:tblPr firstRow="1" firstCol="1" bandRow="1"/>
              <a:tblGrid>
                <a:gridCol w="1696383">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tblGrid>
              <a:tr h="252311">
                <a:tc>
                  <a:txBody>
                    <a:bodyPr/>
                    <a:lstStyle/>
                    <a:p>
                      <a:pPr algn="l">
                        <a:spcAft>
                          <a:spcPts val="0"/>
                        </a:spcAft>
                      </a:pPr>
                      <a:r>
                        <a:rPr lang="en-GB" sz="1100" b="1" dirty="0">
                          <a:effectLst/>
                          <a:latin typeface="+mn-lt"/>
                          <a:ea typeface="Arial" charset="0"/>
                          <a:cs typeface="Arial" charset="0"/>
                        </a:rPr>
                        <a:t>Target Parameter</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Unit</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100" b="1" dirty="0">
                          <a:effectLst/>
                          <a:latin typeface="+mn-lt"/>
                          <a:ea typeface="Arial" charset="0"/>
                          <a:cs typeface="Arial" charset="0"/>
                        </a:rPr>
                        <a:t>Value</a:t>
                      </a:r>
                      <a:endParaRPr lang="fr-FR" sz="11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9975">
                <a:tc>
                  <a:txBody>
                    <a:bodyPr/>
                    <a:lstStyle/>
                    <a:p>
                      <a:pPr algn="l">
                        <a:spcAft>
                          <a:spcPts val="0"/>
                        </a:spcAft>
                      </a:pPr>
                      <a:r>
                        <a:rPr lang="en-GB" sz="1100" b="0" dirty="0">
                          <a:effectLst/>
                          <a:latin typeface="+mn-lt"/>
                          <a:ea typeface="Arial" charset="0"/>
                          <a:cs typeface="Arial" charset="0"/>
                        </a:rPr>
                        <a:t>Injection energy</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MeV</a:t>
                      </a:r>
                      <a:endParaRPr lang="fr-FR" sz="11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7</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2784">
                <a:tc>
                  <a:txBody>
                    <a:bodyPr/>
                    <a:lstStyle/>
                    <a:p>
                      <a:pPr algn="l">
                        <a:spcAft>
                          <a:spcPts val="0"/>
                        </a:spcAft>
                      </a:pPr>
                      <a:r>
                        <a:rPr lang="en-GB" sz="1100" b="0" dirty="0">
                          <a:effectLst/>
                          <a:latin typeface="+mn-lt"/>
                          <a:ea typeface="Arial" charset="0"/>
                          <a:cs typeface="Arial" charset="0"/>
                        </a:rPr>
                        <a:t>Electron beam energy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MeV</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37662">
                <a:tc>
                  <a:txBody>
                    <a:bodyPr/>
                    <a:lstStyle/>
                    <a:p>
                      <a:pPr algn="l">
                        <a:spcAft>
                          <a:spcPts val="0"/>
                        </a:spcAft>
                      </a:pPr>
                      <a:r>
                        <a:rPr lang="en-GB" sz="1100" b="0" dirty="0">
                          <a:effectLst/>
                          <a:latin typeface="+mn-lt"/>
                          <a:ea typeface="Arial" charset="0"/>
                          <a:cs typeface="Arial" charset="0"/>
                        </a:rPr>
                        <a:t>Normalised Emittance </a:t>
                      </a:r>
                      <a:r>
                        <a:rPr lang="en-GB" sz="1100" b="0" dirty="0" err="1">
                          <a:effectLst/>
                          <a:latin typeface="+mn-lt"/>
                          <a:ea typeface="Arial" charset="0"/>
                          <a:cs typeface="Arial" charset="0"/>
                        </a:rPr>
                        <a:t>γε</a:t>
                      </a:r>
                      <a:r>
                        <a:rPr lang="en-GB" sz="1100" b="0" baseline="-25000" dirty="0" err="1">
                          <a:effectLst/>
                          <a:latin typeface="+mn-lt"/>
                          <a:ea typeface="Arial" charset="0"/>
                          <a:cs typeface="Arial" charset="0"/>
                        </a:rPr>
                        <a:t>x,y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mm mrad</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6</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68831">
                <a:tc>
                  <a:txBody>
                    <a:bodyPr/>
                    <a:lstStyle/>
                    <a:p>
                      <a:pPr algn="l">
                        <a:spcAft>
                          <a:spcPts val="0"/>
                        </a:spcAft>
                      </a:pPr>
                      <a:r>
                        <a:rPr lang="en-GB" sz="1100" b="0" dirty="0">
                          <a:effectLst/>
                          <a:latin typeface="+mn-lt"/>
                          <a:ea typeface="Arial" charset="0"/>
                          <a:cs typeface="Arial" charset="0"/>
                        </a:rPr>
                        <a:t>Average beam current</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mA</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20911">
                <a:tc>
                  <a:txBody>
                    <a:bodyPr/>
                    <a:lstStyle/>
                    <a:p>
                      <a:pPr algn="l">
                        <a:spcAft>
                          <a:spcPts val="0"/>
                        </a:spcAft>
                      </a:pPr>
                      <a:r>
                        <a:rPr lang="en-GB" sz="1100" b="0" dirty="0">
                          <a:effectLst/>
                          <a:latin typeface="+mn-lt"/>
                          <a:ea typeface="Arial" charset="0"/>
                          <a:cs typeface="Arial" charset="0"/>
                        </a:rPr>
                        <a:t>Bunch charge</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pC</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500</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68831">
                <a:tc>
                  <a:txBody>
                    <a:bodyPr/>
                    <a:lstStyle/>
                    <a:p>
                      <a:pPr algn="l">
                        <a:spcAft>
                          <a:spcPts val="0"/>
                        </a:spcAft>
                      </a:pPr>
                      <a:r>
                        <a:rPr lang="en-GB" sz="1100" b="0" dirty="0">
                          <a:effectLst/>
                          <a:latin typeface="+mn-lt"/>
                          <a:ea typeface="Arial" charset="0"/>
                          <a:cs typeface="Arial" charset="0"/>
                        </a:rPr>
                        <a:t>Bunch length</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mm</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3</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34368">
                <a:tc>
                  <a:txBody>
                    <a:bodyPr/>
                    <a:lstStyle/>
                    <a:p>
                      <a:pPr algn="l">
                        <a:spcAft>
                          <a:spcPts val="0"/>
                        </a:spcAft>
                      </a:pPr>
                      <a:r>
                        <a:rPr lang="en-GB" sz="1100" b="0" dirty="0">
                          <a:effectLst/>
                          <a:latin typeface="+mn-lt"/>
                          <a:ea typeface="Arial" charset="0"/>
                          <a:cs typeface="Arial" charset="0"/>
                        </a:rPr>
                        <a:t>Bunch spacing</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effectLst/>
                          <a:latin typeface="+mn-lt"/>
                          <a:ea typeface="Arial" charset="0"/>
                          <a:cs typeface="Arial" charset="0"/>
                        </a:rPr>
                        <a:t>ns</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25</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68831">
                <a:tc>
                  <a:txBody>
                    <a:bodyPr/>
                    <a:lstStyle/>
                    <a:p>
                      <a:pPr algn="l">
                        <a:spcAft>
                          <a:spcPts val="0"/>
                        </a:spcAft>
                      </a:pPr>
                      <a:r>
                        <a:rPr lang="en-GB" sz="1100" b="0" dirty="0">
                          <a:effectLst/>
                          <a:latin typeface="+mn-lt"/>
                          <a:ea typeface="Arial" charset="0"/>
                          <a:cs typeface="Arial" charset="0"/>
                        </a:rPr>
                        <a:t>RF frequency</a:t>
                      </a:r>
                      <a:endParaRPr lang="fr-FR" sz="11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a:effectLst/>
                          <a:latin typeface="+mn-lt"/>
                          <a:ea typeface="Arial" charset="0"/>
                          <a:cs typeface="Arial" charset="0"/>
                        </a:rPr>
                        <a:t>MHz</a:t>
                      </a:r>
                      <a:endParaRPr lang="fr-FR" sz="11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801.58</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32685">
                <a:tc>
                  <a:txBody>
                    <a:bodyPr/>
                    <a:lstStyle/>
                    <a:p>
                      <a:pPr algn="l">
                        <a:spcAft>
                          <a:spcPts val="0"/>
                        </a:spcAft>
                      </a:pPr>
                      <a:r>
                        <a:rPr lang="en-GB" sz="1100" b="0" dirty="0">
                          <a:effectLst/>
                          <a:latin typeface="+mn-lt"/>
                          <a:ea typeface="Arial" charset="0"/>
                          <a:cs typeface="Arial" charset="0"/>
                        </a:rPr>
                        <a:t>Duty factor</a:t>
                      </a:r>
                      <a:endParaRPr lang="fr-FR" sz="11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a:effectLst/>
                          <a:latin typeface="+mn-lt"/>
                          <a:ea typeface="Arial" charset="0"/>
                          <a:cs typeface="Arial" charset="0"/>
                        </a:rPr>
                        <a:t> </a:t>
                      </a:r>
                      <a:endParaRPr lang="fr-FR" sz="11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100" b="0" dirty="0">
                          <a:solidFill>
                            <a:schemeClr val="tx1"/>
                          </a:solidFill>
                          <a:effectLst/>
                          <a:latin typeface="+mn-lt"/>
                          <a:ea typeface="Arial" charset="0"/>
                          <a:cs typeface="Arial" charset="0"/>
                        </a:rPr>
                        <a:t>CW</a:t>
                      </a:r>
                      <a:endParaRPr lang="fr-FR" sz="11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6930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77416"/>
            <a:ext cx="9937104" cy="576064"/>
          </a:xfrm>
        </p:spPr>
        <p:txBody>
          <a:bodyPr>
            <a:noAutofit/>
          </a:bodyPr>
          <a:lstStyle/>
          <a:p>
            <a:r>
              <a:rPr lang="en-GB" sz="2200" dirty="0">
                <a:solidFill>
                  <a:schemeClr val="accent1">
                    <a:lumMod val="50000"/>
                  </a:schemeClr>
                </a:solidFill>
                <a:latin typeface="+mn-lt"/>
              </a:rPr>
              <a:t>DIS (Deep Inelastic Scattering) ep Physics at High Energy in the next decades</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sp>
        <p:nvSpPr>
          <p:cNvPr id="12" name="TextBox 19">
            <a:extLst>
              <a:ext uri="{FF2B5EF4-FFF2-40B4-BE49-F238E27FC236}">
                <a16:creationId xmlns:a16="http://schemas.microsoft.com/office/drawing/2014/main" id="{DB808073-2079-0547-0E82-6D61FAA060B7}"/>
              </a:ext>
            </a:extLst>
          </p:cNvPr>
          <p:cNvSpPr txBox="1"/>
          <p:nvPr/>
        </p:nvSpPr>
        <p:spPr>
          <a:xfrm>
            <a:off x="-10160" y="1405003"/>
            <a:ext cx="1815835" cy="1323439"/>
          </a:xfrm>
          <a:prstGeom prst="rect">
            <a:avLst/>
          </a:prstGeom>
          <a:noFill/>
        </p:spPr>
        <p:txBody>
          <a:bodyPr wrap="square" rtlCol="0">
            <a:spAutoFit/>
          </a:bodyPr>
          <a:lstStyle/>
          <a:p>
            <a:pPr algn="ctr"/>
            <a:r>
              <a:rPr lang="de-DE" dirty="0" err="1">
                <a:solidFill>
                  <a:srgbClr val="FF0000"/>
                </a:solidFill>
                <a:latin typeface="+mn-lt"/>
              </a:rPr>
              <a:t>Hundred</a:t>
            </a:r>
            <a:endParaRPr lang="de-DE" dirty="0">
              <a:solidFill>
                <a:srgbClr val="FF0000"/>
              </a:solidFill>
              <a:latin typeface="+mn-lt"/>
            </a:endParaRPr>
          </a:p>
          <a:p>
            <a:pPr algn="ctr"/>
            <a:r>
              <a:rPr lang="de-DE" dirty="0" err="1">
                <a:solidFill>
                  <a:srgbClr val="FF0000"/>
                </a:solidFill>
                <a:latin typeface="+mn-lt"/>
              </a:rPr>
              <a:t>Years</a:t>
            </a:r>
            <a:r>
              <a:rPr lang="de-DE" dirty="0">
                <a:solidFill>
                  <a:srgbClr val="FF0000"/>
                </a:solidFill>
                <a:latin typeface="+mn-lt"/>
              </a:rPr>
              <a:t> </a:t>
            </a:r>
            <a:r>
              <a:rPr lang="de-DE" dirty="0" err="1">
                <a:solidFill>
                  <a:srgbClr val="FF0000"/>
                </a:solidFill>
                <a:latin typeface="+mn-lt"/>
              </a:rPr>
              <a:t>of</a:t>
            </a:r>
            <a:endParaRPr lang="de-DE" dirty="0">
              <a:solidFill>
                <a:srgbClr val="FF0000"/>
              </a:solidFill>
              <a:latin typeface="+mn-lt"/>
            </a:endParaRPr>
          </a:p>
          <a:p>
            <a:pPr algn="ctr"/>
            <a:r>
              <a:rPr lang="de-DE" dirty="0">
                <a:solidFill>
                  <a:srgbClr val="FF0000"/>
                </a:solidFill>
                <a:latin typeface="+mn-lt"/>
              </a:rPr>
              <a:t>HEP</a:t>
            </a:r>
          </a:p>
          <a:p>
            <a:pPr algn="ctr"/>
            <a:r>
              <a:rPr lang="de-DE" dirty="0" err="1">
                <a:solidFill>
                  <a:srgbClr val="FF0000"/>
                </a:solidFill>
                <a:latin typeface="+mn-lt"/>
              </a:rPr>
              <a:t>Colliders</a:t>
            </a:r>
            <a:endParaRPr lang="de-DE" dirty="0">
              <a:solidFill>
                <a:srgbClr val="FF0000"/>
              </a:solidFill>
              <a:latin typeface="+mn-lt"/>
            </a:endParaRPr>
          </a:p>
        </p:txBody>
      </p:sp>
      <p:grpSp>
        <p:nvGrpSpPr>
          <p:cNvPr id="3" name="Groupe 2">
            <a:extLst>
              <a:ext uri="{FF2B5EF4-FFF2-40B4-BE49-F238E27FC236}">
                <a16:creationId xmlns:a16="http://schemas.microsoft.com/office/drawing/2014/main" id="{84EDAFEE-9692-C5B3-5A42-6789E1BF60CB}"/>
              </a:ext>
            </a:extLst>
          </p:cNvPr>
          <p:cNvGrpSpPr/>
          <p:nvPr/>
        </p:nvGrpSpPr>
        <p:grpSpPr>
          <a:xfrm>
            <a:off x="1569963" y="645665"/>
            <a:ext cx="7496982" cy="4760343"/>
            <a:chOff x="1532273" y="645665"/>
            <a:chExt cx="8686800" cy="5990074"/>
          </a:xfrm>
        </p:grpSpPr>
        <p:pic>
          <p:nvPicPr>
            <p:cNvPr id="32" name="Picture 3">
              <a:extLst>
                <a:ext uri="{FF2B5EF4-FFF2-40B4-BE49-F238E27FC236}">
                  <a16:creationId xmlns:a16="http://schemas.microsoft.com/office/drawing/2014/main" id="{A482470F-6C74-F992-0AFE-29CD133AFF7F}"/>
                </a:ext>
              </a:extLst>
            </p:cNvPr>
            <p:cNvPicPr>
              <a:picLocks noChangeAspect="1"/>
            </p:cNvPicPr>
            <p:nvPr/>
          </p:nvPicPr>
          <p:blipFill>
            <a:blip r:embed="rId2"/>
            <a:stretch>
              <a:fillRect/>
            </a:stretch>
          </p:blipFill>
          <p:spPr>
            <a:xfrm>
              <a:off x="1532273" y="645665"/>
              <a:ext cx="8686800" cy="5990074"/>
            </a:xfrm>
            <a:prstGeom prst="rect">
              <a:avLst/>
            </a:prstGeom>
            <a:ln>
              <a:solidFill>
                <a:schemeClr val="bg1">
                  <a:lumMod val="75000"/>
                </a:schemeClr>
              </a:solidFill>
            </a:ln>
          </p:spPr>
        </p:pic>
        <p:pic>
          <p:nvPicPr>
            <p:cNvPr id="33" name="Picture 5">
              <a:extLst>
                <a:ext uri="{FF2B5EF4-FFF2-40B4-BE49-F238E27FC236}">
                  <a16:creationId xmlns:a16="http://schemas.microsoft.com/office/drawing/2014/main" id="{D06CE841-29A4-9DEE-B638-7A773AC166F7}"/>
                </a:ext>
              </a:extLst>
            </p:cNvPr>
            <p:cNvPicPr>
              <a:picLocks noChangeAspect="1"/>
            </p:cNvPicPr>
            <p:nvPr/>
          </p:nvPicPr>
          <p:blipFill>
            <a:blip r:embed="rId3"/>
            <a:stretch>
              <a:fillRect/>
            </a:stretch>
          </p:blipFill>
          <p:spPr>
            <a:xfrm>
              <a:off x="3568110" y="1608094"/>
              <a:ext cx="2571986" cy="250054"/>
            </a:xfrm>
            <a:prstGeom prst="rect">
              <a:avLst/>
            </a:prstGeom>
          </p:spPr>
        </p:pic>
        <p:pic>
          <p:nvPicPr>
            <p:cNvPr id="34" name="Picture 6">
              <a:extLst>
                <a:ext uri="{FF2B5EF4-FFF2-40B4-BE49-F238E27FC236}">
                  <a16:creationId xmlns:a16="http://schemas.microsoft.com/office/drawing/2014/main" id="{915AA706-F61B-9EBE-31D7-23651CE96F76}"/>
                </a:ext>
              </a:extLst>
            </p:cNvPr>
            <p:cNvPicPr>
              <a:picLocks noChangeAspect="1"/>
            </p:cNvPicPr>
            <p:nvPr/>
          </p:nvPicPr>
          <p:blipFill>
            <a:blip r:embed="rId4"/>
            <a:stretch>
              <a:fillRect/>
            </a:stretch>
          </p:blipFill>
          <p:spPr>
            <a:xfrm>
              <a:off x="5616357" y="2686621"/>
              <a:ext cx="259316" cy="250054"/>
            </a:xfrm>
            <a:prstGeom prst="rect">
              <a:avLst/>
            </a:prstGeom>
          </p:spPr>
        </p:pic>
        <p:pic>
          <p:nvPicPr>
            <p:cNvPr id="35" name="Picture 7">
              <a:extLst>
                <a:ext uri="{FF2B5EF4-FFF2-40B4-BE49-F238E27FC236}">
                  <a16:creationId xmlns:a16="http://schemas.microsoft.com/office/drawing/2014/main" id="{A47CFB13-75E4-44C6-4963-2481CC5AA4DC}"/>
                </a:ext>
              </a:extLst>
            </p:cNvPr>
            <p:cNvPicPr>
              <a:picLocks noChangeAspect="1"/>
            </p:cNvPicPr>
            <p:nvPr/>
          </p:nvPicPr>
          <p:blipFill>
            <a:blip r:embed="rId4"/>
            <a:stretch>
              <a:fillRect/>
            </a:stretch>
          </p:blipFill>
          <p:spPr>
            <a:xfrm>
              <a:off x="7945295" y="2346121"/>
              <a:ext cx="247909" cy="239055"/>
            </a:xfrm>
            <a:prstGeom prst="rect">
              <a:avLst/>
            </a:prstGeom>
          </p:spPr>
        </p:pic>
        <p:pic>
          <p:nvPicPr>
            <p:cNvPr id="36" name="Picture 8">
              <a:extLst>
                <a:ext uri="{FF2B5EF4-FFF2-40B4-BE49-F238E27FC236}">
                  <a16:creationId xmlns:a16="http://schemas.microsoft.com/office/drawing/2014/main" id="{39058FE2-6AB0-55BC-A3FD-93E61226041B}"/>
                </a:ext>
              </a:extLst>
            </p:cNvPr>
            <p:cNvPicPr>
              <a:picLocks noChangeAspect="1"/>
            </p:cNvPicPr>
            <p:nvPr/>
          </p:nvPicPr>
          <p:blipFill>
            <a:blip r:embed="rId4"/>
            <a:stretch>
              <a:fillRect/>
            </a:stretch>
          </p:blipFill>
          <p:spPr>
            <a:xfrm>
              <a:off x="9145911" y="2113290"/>
              <a:ext cx="229358" cy="221166"/>
            </a:xfrm>
            <a:prstGeom prst="rect">
              <a:avLst/>
            </a:prstGeom>
          </p:spPr>
        </p:pic>
        <p:sp>
          <p:nvSpPr>
            <p:cNvPr id="37" name="TextBox 9">
              <a:extLst>
                <a:ext uri="{FF2B5EF4-FFF2-40B4-BE49-F238E27FC236}">
                  <a16:creationId xmlns:a16="http://schemas.microsoft.com/office/drawing/2014/main" id="{BF7FBCBA-9F24-8728-8397-D0455CEAC19D}"/>
                </a:ext>
              </a:extLst>
            </p:cNvPr>
            <p:cNvSpPr txBox="1"/>
            <p:nvPr/>
          </p:nvSpPr>
          <p:spPr>
            <a:xfrm>
              <a:off x="5787515" y="2675949"/>
              <a:ext cx="758195" cy="426012"/>
            </a:xfrm>
            <a:prstGeom prst="rect">
              <a:avLst/>
            </a:prstGeom>
            <a:noFill/>
          </p:spPr>
          <p:txBody>
            <a:bodyPr wrap="none" rtlCol="0">
              <a:spAutoFit/>
            </a:bodyPr>
            <a:lstStyle/>
            <a:p>
              <a:r>
                <a:rPr lang="en-US" sz="1600" b="1" dirty="0">
                  <a:latin typeface="+mn-lt"/>
                </a:rPr>
                <a:t>HERA</a:t>
              </a:r>
            </a:p>
          </p:txBody>
        </p:sp>
        <p:sp>
          <p:nvSpPr>
            <p:cNvPr id="38" name="TextBox 10">
              <a:extLst>
                <a:ext uri="{FF2B5EF4-FFF2-40B4-BE49-F238E27FC236}">
                  <a16:creationId xmlns:a16="http://schemas.microsoft.com/office/drawing/2014/main" id="{270B4247-1535-59F5-C472-F2E6325EDF40}"/>
                </a:ext>
              </a:extLst>
            </p:cNvPr>
            <p:cNvSpPr txBox="1"/>
            <p:nvPr/>
          </p:nvSpPr>
          <p:spPr>
            <a:xfrm>
              <a:off x="7595249" y="2014644"/>
              <a:ext cx="709902" cy="426012"/>
            </a:xfrm>
            <a:prstGeom prst="rect">
              <a:avLst/>
            </a:prstGeom>
            <a:noFill/>
          </p:spPr>
          <p:txBody>
            <a:bodyPr wrap="none" rtlCol="0">
              <a:spAutoFit/>
            </a:bodyPr>
            <a:lstStyle/>
            <a:p>
              <a:r>
                <a:rPr lang="en-US" sz="1600" b="1" dirty="0" err="1">
                  <a:latin typeface="+mn-lt"/>
                </a:rPr>
                <a:t>LHeC</a:t>
              </a:r>
              <a:endParaRPr lang="en-US" sz="1600" b="1" dirty="0">
                <a:latin typeface="+mn-lt"/>
              </a:endParaRPr>
            </a:p>
          </p:txBody>
        </p:sp>
        <p:pic>
          <p:nvPicPr>
            <p:cNvPr id="40" name="Picture 11">
              <a:extLst>
                <a:ext uri="{FF2B5EF4-FFF2-40B4-BE49-F238E27FC236}">
                  <a16:creationId xmlns:a16="http://schemas.microsoft.com/office/drawing/2014/main" id="{BB183013-88C3-BBE5-BA83-AEFB086ED7DA}"/>
                </a:ext>
              </a:extLst>
            </p:cNvPr>
            <p:cNvPicPr>
              <a:picLocks noChangeAspect="1"/>
            </p:cNvPicPr>
            <p:nvPr/>
          </p:nvPicPr>
          <p:blipFill>
            <a:blip r:embed="rId4"/>
            <a:stretch>
              <a:fillRect/>
            </a:stretch>
          </p:blipFill>
          <p:spPr>
            <a:xfrm>
              <a:off x="8040290" y="3477316"/>
              <a:ext cx="247909" cy="239055"/>
            </a:xfrm>
            <a:prstGeom prst="rect">
              <a:avLst/>
            </a:prstGeom>
          </p:spPr>
        </p:pic>
        <p:sp>
          <p:nvSpPr>
            <p:cNvPr id="41" name="TextBox 12">
              <a:extLst>
                <a:ext uri="{FF2B5EF4-FFF2-40B4-BE49-F238E27FC236}">
                  <a16:creationId xmlns:a16="http://schemas.microsoft.com/office/drawing/2014/main" id="{C284B04A-009A-927E-29F9-A422A9813309}"/>
                </a:ext>
              </a:extLst>
            </p:cNvPr>
            <p:cNvSpPr txBox="1"/>
            <p:nvPr/>
          </p:nvSpPr>
          <p:spPr>
            <a:xfrm>
              <a:off x="8296955" y="3491436"/>
              <a:ext cx="516732" cy="426012"/>
            </a:xfrm>
            <a:prstGeom prst="rect">
              <a:avLst/>
            </a:prstGeom>
            <a:noFill/>
          </p:spPr>
          <p:txBody>
            <a:bodyPr wrap="none" rtlCol="0">
              <a:spAutoFit/>
            </a:bodyPr>
            <a:lstStyle/>
            <a:p>
              <a:r>
                <a:rPr lang="en-US" sz="1600" b="1" dirty="0">
                  <a:latin typeface="+mn-lt"/>
                </a:rPr>
                <a:t>EIC</a:t>
              </a:r>
            </a:p>
          </p:txBody>
        </p:sp>
        <p:sp>
          <p:nvSpPr>
            <p:cNvPr id="42" name="TextBox 13">
              <a:extLst>
                <a:ext uri="{FF2B5EF4-FFF2-40B4-BE49-F238E27FC236}">
                  <a16:creationId xmlns:a16="http://schemas.microsoft.com/office/drawing/2014/main" id="{5A238381-695A-A4EE-F208-88C1B1C65F68}"/>
                </a:ext>
              </a:extLst>
            </p:cNvPr>
            <p:cNvSpPr txBox="1"/>
            <p:nvPr/>
          </p:nvSpPr>
          <p:spPr>
            <a:xfrm>
              <a:off x="8742740" y="1769852"/>
              <a:ext cx="893934" cy="426012"/>
            </a:xfrm>
            <a:prstGeom prst="rect">
              <a:avLst/>
            </a:prstGeom>
            <a:noFill/>
          </p:spPr>
          <p:txBody>
            <a:bodyPr wrap="none" rtlCol="0">
              <a:spAutoFit/>
            </a:bodyPr>
            <a:lstStyle/>
            <a:p>
              <a:r>
                <a:rPr lang="en-US" sz="1600" b="1" dirty="0">
                  <a:latin typeface="+mn-lt"/>
                </a:rPr>
                <a:t>FCC-eh</a:t>
              </a:r>
            </a:p>
          </p:txBody>
        </p:sp>
        <p:pic>
          <p:nvPicPr>
            <p:cNvPr id="43" name="Picture 2">
              <a:extLst>
                <a:ext uri="{FF2B5EF4-FFF2-40B4-BE49-F238E27FC236}">
                  <a16:creationId xmlns:a16="http://schemas.microsoft.com/office/drawing/2014/main" id="{58CF9D8C-4379-500F-9997-DA408CA5881C}"/>
                </a:ext>
              </a:extLst>
            </p:cNvPr>
            <p:cNvPicPr>
              <a:picLocks noChangeAspect="1"/>
            </p:cNvPicPr>
            <p:nvPr/>
          </p:nvPicPr>
          <p:blipFill>
            <a:blip r:embed="rId5"/>
            <a:stretch>
              <a:fillRect/>
            </a:stretch>
          </p:blipFill>
          <p:spPr>
            <a:xfrm>
              <a:off x="8718550" y="1265777"/>
              <a:ext cx="228000" cy="216000"/>
            </a:xfrm>
            <a:prstGeom prst="rect">
              <a:avLst/>
            </a:prstGeom>
          </p:spPr>
        </p:pic>
        <p:sp>
          <p:nvSpPr>
            <p:cNvPr id="44" name="TextBox 18">
              <a:extLst>
                <a:ext uri="{FF2B5EF4-FFF2-40B4-BE49-F238E27FC236}">
                  <a16:creationId xmlns:a16="http://schemas.microsoft.com/office/drawing/2014/main" id="{0756D9AF-C269-9094-0E0C-B045EDBFBE45}"/>
                </a:ext>
              </a:extLst>
            </p:cNvPr>
            <p:cNvSpPr txBox="1"/>
            <p:nvPr/>
          </p:nvSpPr>
          <p:spPr>
            <a:xfrm>
              <a:off x="7800273" y="1181591"/>
              <a:ext cx="849848" cy="584775"/>
            </a:xfrm>
            <a:prstGeom prst="rect">
              <a:avLst/>
            </a:prstGeom>
            <a:noFill/>
          </p:spPr>
          <p:txBody>
            <a:bodyPr wrap="none" rtlCol="0">
              <a:spAutoFit/>
            </a:bodyPr>
            <a:lstStyle/>
            <a:p>
              <a:r>
                <a:rPr lang="en-US" b="1" dirty="0">
                  <a:solidFill>
                    <a:schemeClr val="bg1">
                      <a:lumMod val="50000"/>
                    </a:schemeClr>
                  </a:solidFill>
                </a:rPr>
                <a:t>FCC-pp</a:t>
              </a:r>
            </a:p>
            <a:p>
              <a:r>
                <a:rPr lang="en-US" sz="1400" b="1" dirty="0">
                  <a:solidFill>
                    <a:schemeClr val="bg1">
                      <a:lumMod val="50000"/>
                    </a:schemeClr>
                  </a:solidFill>
                </a:rPr>
                <a:t>40 </a:t>
              </a:r>
              <a:r>
                <a:rPr lang="en-US" sz="1400" b="1" dirty="0" err="1">
                  <a:solidFill>
                    <a:schemeClr val="bg1">
                      <a:lumMod val="50000"/>
                    </a:schemeClr>
                  </a:solidFill>
                </a:rPr>
                <a:t>TeV</a:t>
              </a:r>
              <a:endParaRPr lang="en-US" sz="1400" b="1" dirty="0">
                <a:solidFill>
                  <a:schemeClr val="bg1">
                    <a:lumMod val="50000"/>
                  </a:schemeClr>
                </a:solidFill>
              </a:endParaRPr>
            </a:p>
          </p:txBody>
        </p:sp>
      </p:grpSp>
    </p:spTree>
    <p:extLst>
      <p:ext uri="{BB962C8B-B14F-4D97-AF65-F5344CB8AC3E}">
        <p14:creationId xmlns:p14="http://schemas.microsoft.com/office/powerpoint/2010/main" val="148547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en-GB" sz="2200" dirty="0">
                <a:solidFill>
                  <a:schemeClr val="accent1">
                    <a:lumMod val="50000"/>
                  </a:schemeClr>
                </a:solidFill>
                <a:latin typeface="+mn-lt"/>
              </a:rPr>
              <a:t>DIS (Deep Inelastic Scattering) ep Physics at High Energy in the next decades</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8</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6" name="Espace réservé du contenu 13">
            <a:extLst>
              <a:ext uri="{FF2B5EF4-FFF2-40B4-BE49-F238E27FC236}">
                <a16:creationId xmlns:a16="http://schemas.microsoft.com/office/drawing/2014/main" id="{BBA2DFCE-FA0D-6D7E-2A99-0604C3E6B7A8}"/>
              </a:ext>
            </a:extLst>
          </p:cNvPr>
          <p:cNvPicPr>
            <a:picLocks noChangeAspect="1"/>
          </p:cNvPicPr>
          <p:nvPr/>
        </p:nvPicPr>
        <p:blipFill>
          <a:blip r:embed="rId2"/>
          <a:stretch>
            <a:fillRect/>
          </a:stretch>
        </p:blipFill>
        <p:spPr>
          <a:xfrm>
            <a:off x="40040" y="2530237"/>
            <a:ext cx="5490363" cy="2730307"/>
          </a:xfrm>
          <a:prstGeom prst="rect">
            <a:avLst/>
          </a:prstGeom>
        </p:spPr>
      </p:pic>
      <p:sp>
        <p:nvSpPr>
          <p:cNvPr id="7" name="Espace réservé du texte 2">
            <a:extLst>
              <a:ext uri="{FF2B5EF4-FFF2-40B4-BE49-F238E27FC236}">
                <a16:creationId xmlns:a16="http://schemas.microsoft.com/office/drawing/2014/main" id="{133CCD5D-913B-E28F-4F5C-378F4577B878}"/>
              </a:ext>
            </a:extLst>
          </p:cNvPr>
          <p:cNvSpPr txBox="1">
            <a:spLocks/>
          </p:cNvSpPr>
          <p:nvPr/>
        </p:nvSpPr>
        <p:spPr>
          <a:xfrm>
            <a:off x="345827" y="985175"/>
            <a:ext cx="5202394" cy="779579"/>
          </a:xfrm>
          <a:prstGeom prst="rect">
            <a:avLst/>
          </a:prstGeom>
          <a:solidFill>
            <a:schemeClr val="accent4">
              <a:lumMod val="40000"/>
              <a:lumOff val="60000"/>
            </a:schemeClr>
          </a:solidFill>
        </p:spPr>
        <p:txBody>
          <a:bodyPr vert="horz" lIns="103486" tIns="51743" rIns="103486" bIns="51743"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t>Energy frontier DIS at HEP </a:t>
            </a:r>
            <a:r>
              <a:rPr lang="en-US" sz="2000" b="0" dirty="0"/>
              <a:t>is necessary to explore SM and beyond</a:t>
            </a:r>
          </a:p>
        </p:txBody>
      </p:sp>
      <p:sp>
        <p:nvSpPr>
          <p:cNvPr id="8" name="ZoneTexte 7">
            <a:extLst>
              <a:ext uri="{FF2B5EF4-FFF2-40B4-BE49-F238E27FC236}">
                <a16:creationId xmlns:a16="http://schemas.microsoft.com/office/drawing/2014/main" id="{22F1F511-04D5-F5FC-270B-8C2A9EF559F3}"/>
              </a:ext>
            </a:extLst>
          </p:cNvPr>
          <p:cNvSpPr txBox="1"/>
          <p:nvPr/>
        </p:nvSpPr>
        <p:spPr>
          <a:xfrm>
            <a:off x="370842" y="5117976"/>
            <a:ext cx="4655505" cy="370999"/>
          </a:xfrm>
          <a:prstGeom prst="rect">
            <a:avLst/>
          </a:prstGeom>
          <a:noFill/>
        </p:spPr>
        <p:txBody>
          <a:bodyPr wrap="none" rtlCol="0">
            <a:spAutoFit/>
          </a:bodyPr>
          <a:lstStyle/>
          <a:p>
            <a:r>
              <a:rPr lang="en-GB" sz="1811">
                <a:latin typeface="+mn-lt"/>
              </a:rPr>
              <a:t>Same parameters as the ones for PERLE@Orsay</a:t>
            </a:r>
          </a:p>
        </p:txBody>
      </p:sp>
      <p:sp>
        <p:nvSpPr>
          <p:cNvPr id="10" name="Rectangle 9">
            <a:extLst>
              <a:ext uri="{FF2B5EF4-FFF2-40B4-BE49-F238E27FC236}">
                <a16:creationId xmlns:a16="http://schemas.microsoft.com/office/drawing/2014/main" id="{BE8A2CF8-160A-0D45-7A8C-608CD66A3745}"/>
              </a:ext>
            </a:extLst>
          </p:cNvPr>
          <p:cNvSpPr/>
          <p:nvPr/>
        </p:nvSpPr>
        <p:spPr>
          <a:xfrm>
            <a:off x="233349" y="1904785"/>
            <a:ext cx="5369062" cy="35732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37" dirty="0"/>
              <a:t>d</a:t>
            </a:r>
          </a:p>
        </p:txBody>
      </p:sp>
      <p:sp>
        <p:nvSpPr>
          <p:cNvPr id="11" name="Title 1">
            <a:extLst>
              <a:ext uri="{FF2B5EF4-FFF2-40B4-BE49-F238E27FC236}">
                <a16:creationId xmlns:a16="http://schemas.microsoft.com/office/drawing/2014/main" id="{0FD0B09D-55BA-8147-DC18-1F7B2B3CDA5E}"/>
              </a:ext>
            </a:extLst>
          </p:cNvPr>
          <p:cNvSpPr txBox="1">
            <a:spLocks/>
          </p:cNvSpPr>
          <p:nvPr/>
        </p:nvSpPr>
        <p:spPr>
          <a:xfrm>
            <a:off x="6466507" y="1273602"/>
            <a:ext cx="3558122" cy="597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sz="2400" b="1" dirty="0">
                <a:solidFill>
                  <a:srgbClr val="002060"/>
                </a:solidFill>
                <a:latin typeface="+mn-lt"/>
              </a:rPr>
              <a:t>The LHeC Detector Design</a:t>
            </a:r>
          </a:p>
        </p:txBody>
      </p:sp>
      <p:pic>
        <p:nvPicPr>
          <p:cNvPr id="12" name="Picture 2">
            <a:extLst>
              <a:ext uri="{FF2B5EF4-FFF2-40B4-BE49-F238E27FC236}">
                <a16:creationId xmlns:a16="http://schemas.microsoft.com/office/drawing/2014/main" id="{C11DC80D-774E-CA36-E97A-27C3806F8031}"/>
              </a:ext>
            </a:extLst>
          </p:cNvPr>
          <p:cNvPicPr>
            <a:picLocks noChangeAspect="1"/>
          </p:cNvPicPr>
          <p:nvPr/>
        </p:nvPicPr>
        <p:blipFill>
          <a:blip r:embed="rId3"/>
          <a:stretch>
            <a:fillRect/>
          </a:stretch>
        </p:blipFill>
        <p:spPr>
          <a:xfrm>
            <a:off x="5674419" y="2108120"/>
            <a:ext cx="5046637" cy="2937848"/>
          </a:xfrm>
          <a:prstGeom prst="rect">
            <a:avLst/>
          </a:prstGeom>
          <a:ln>
            <a:solidFill>
              <a:schemeClr val="accent2">
                <a:lumMod val="50000"/>
              </a:schemeClr>
            </a:solidFill>
          </a:ln>
        </p:spPr>
      </p:pic>
      <p:sp>
        <p:nvSpPr>
          <p:cNvPr id="13" name="TextBox 4">
            <a:extLst>
              <a:ext uri="{FF2B5EF4-FFF2-40B4-BE49-F238E27FC236}">
                <a16:creationId xmlns:a16="http://schemas.microsoft.com/office/drawing/2014/main" id="{C76DE058-6682-1153-F155-C3783BC552E8}"/>
              </a:ext>
            </a:extLst>
          </p:cNvPr>
          <p:cNvSpPr txBox="1"/>
          <p:nvPr/>
        </p:nvSpPr>
        <p:spPr>
          <a:xfrm>
            <a:off x="5674419" y="5117976"/>
            <a:ext cx="5067946" cy="707886"/>
          </a:xfrm>
          <a:prstGeom prst="rect">
            <a:avLst/>
          </a:prstGeom>
          <a:noFill/>
        </p:spPr>
        <p:txBody>
          <a:bodyPr wrap="square" rtlCol="0">
            <a:spAutoFit/>
          </a:bodyPr>
          <a:lstStyle/>
          <a:p>
            <a:pPr algn="just"/>
            <a:r>
              <a:rPr lang="en-GB" sz="1500" dirty="0">
                <a:latin typeface="+mn-lt"/>
              </a:rPr>
              <a:t>N</a:t>
            </a:r>
            <a:r>
              <a:rPr lang="en-DE" sz="1500" dirty="0">
                <a:latin typeface="+mn-lt"/>
              </a:rPr>
              <a:t>o pile up, low radiation wrt pp; high precision through overconstrained kinematics: e-h;  modular for rapid installation</a:t>
            </a:r>
          </a:p>
          <a:p>
            <a:pPr algn="just"/>
            <a:endParaRPr lang="en-DE" sz="1500" baseline="30000" dirty="0">
              <a:latin typeface="+mn-lt"/>
            </a:endParaRPr>
          </a:p>
        </p:txBody>
      </p:sp>
      <p:sp>
        <p:nvSpPr>
          <p:cNvPr id="14" name="Rectangle 13">
            <a:extLst>
              <a:ext uri="{FF2B5EF4-FFF2-40B4-BE49-F238E27FC236}">
                <a16:creationId xmlns:a16="http://schemas.microsoft.com/office/drawing/2014/main" id="{CB321843-66AD-E842-BF40-21B5811F6CD9}"/>
              </a:ext>
            </a:extLst>
          </p:cNvPr>
          <p:cNvSpPr/>
          <p:nvPr/>
        </p:nvSpPr>
        <p:spPr>
          <a:xfrm>
            <a:off x="456955" y="2084348"/>
            <a:ext cx="4569392" cy="369332"/>
          </a:xfrm>
          <a:prstGeom prst="rect">
            <a:avLst/>
          </a:prstGeom>
        </p:spPr>
        <p:txBody>
          <a:bodyPr wrap="none">
            <a:spAutoFit/>
          </a:bodyPr>
          <a:lstStyle/>
          <a:p>
            <a:r>
              <a:rPr lang="en-US" sz="1800" b="1" dirty="0" err="1">
                <a:latin typeface="+mn-lt"/>
              </a:rPr>
              <a:t>LHeC</a:t>
            </a:r>
            <a:r>
              <a:rPr lang="en-US" sz="1800" dirty="0">
                <a:latin typeface="+mn-lt"/>
              </a:rPr>
              <a:t> and </a:t>
            </a:r>
            <a:r>
              <a:rPr lang="en-US" sz="1800" b="1" dirty="0">
                <a:latin typeface="+mn-lt"/>
              </a:rPr>
              <a:t>FCC-eh</a:t>
            </a:r>
            <a:r>
              <a:rPr lang="en-US" sz="1800" dirty="0">
                <a:latin typeface="+mn-lt"/>
              </a:rPr>
              <a:t> are partners of LHC and FCC. </a:t>
            </a:r>
            <a:endParaRPr lang="fr-FR" sz="1800" dirty="0">
              <a:latin typeface="+mn-lt"/>
            </a:endParaRPr>
          </a:p>
        </p:txBody>
      </p:sp>
    </p:spTree>
    <p:extLst>
      <p:ext uri="{BB962C8B-B14F-4D97-AF65-F5344CB8AC3E}">
        <p14:creationId xmlns:p14="http://schemas.microsoft.com/office/powerpoint/2010/main" val="37647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en-GB" sz="2200" dirty="0">
                <a:solidFill>
                  <a:schemeClr val="accent1">
                    <a:lumMod val="50000"/>
                  </a:schemeClr>
                </a:solidFill>
                <a:latin typeface="+mn-lt"/>
              </a:rPr>
              <a:t>DIS (Deep Inelastic Scattering) ep Physics at High Energy in the next decades</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10/06/2022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9</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Séminaire Inter-pôles PERLE </a:t>
            </a:r>
          </a:p>
        </p:txBody>
      </p:sp>
      <p:pic>
        <p:nvPicPr>
          <p:cNvPr id="6" name="Picture 2">
            <a:extLst>
              <a:ext uri="{FF2B5EF4-FFF2-40B4-BE49-F238E27FC236}">
                <a16:creationId xmlns:a16="http://schemas.microsoft.com/office/drawing/2014/main" id="{E4006751-4F31-56D3-64E6-1616062CA0A6}"/>
              </a:ext>
            </a:extLst>
          </p:cNvPr>
          <p:cNvPicPr>
            <a:picLocks noChangeAspect="1"/>
          </p:cNvPicPr>
          <p:nvPr/>
        </p:nvPicPr>
        <p:blipFill>
          <a:blip r:embed="rId2"/>
          <a:stretch>
            <a:fillRect/>
          </a:stretch>
        </p:blipFill>
        <p:spPr>
          <a:xfrm>
            <a:off x="3154139" y="812685"/>
            <a:ext cx="4900902" cy="4809347"/>
          </a:xfrm>
          <a:prstGeom prst="rect">
            <a:avLst/>
          </a:prstGeom>
        </p:spPr>
      </p:pic>
      <p:sp>
        <p:nvSpPr>
          <p:cNvPr id="7" name="TextBox 4">
            <a:extLst>
              <a:ext uri="{FF2B5EF4-FFF2-40B4-BE49-F238E27FC236}">
                <a16:creationId xmlns:a16="http://schemas.microsoft.com/office/drawing/2014/main" id="{066C96CE-C0F7-E1E8-8F54-D8983ACDCF99}"/>
              </a:ext>
            </a:extLst>
          </p:cNvPr>
          <p:cNvSpPr txBox="1"/>
          <p:nvPr/>
        </p:nvSpPr>
        <p:spPr>
          <a:xfrm>
            <a:off x="7992887" y="1867158"/>
            <a:ext cx="2722092" cy="3754874"/>
          </a:xfrm>
          <a:prstGeom prst="rect">
            <a:avLst/>
          </a:prstGeom>
          <a:noFill/>
          <a:ln w="15875">
            <a:noFill/>
          </a:ln>
        </p:spPr>
        <p:txBody>
          <a:bodyPr wrap="square" rtlCol="0">
            <a:spAutoFit/>
          </a:bodyPr>
          <a:lstStyle/>
          <a:p>
            <a:r>
              <a:rPr lang="en-US" sz="1400" b="1" dirty="0">
                <a:solidFill>
                  <a:srgbClr val="000090"/>
                </a:solidFill>
                <a:latin typeface="+mn-lt"/>
              </a:rPr>
              <a:t>Raison(s) </a:t>
            </a:r>
            <a:r>
              <a:rPr lang="en-US" sz="1400" b="1" dirty="0" err="1">
                <a:solidFill>
                  <a:srgbClr val="000090"/>
                </a:solidFill>
                <a:latin typeface="+mn-lt"/>
              </a:rPr>
              <a:t>d’etre</a:t>
            </a:r>
            <a:r>
              <a:rPr lang="en-US" sz="1400" b="1" dirty="0">
                <a:solidFill>
                  <a:srgbClr val="000090"/>
                </a:solidFill>
                <a:latin typeface="+mn-lt"/>
              </a:rPr>
              <a:t> of ep/</a:t>
            </a:r>
            <a:r>
              <a:rPr lang="en-US" sz="1400" b="1" dirty="0" err="1">
                <a:solidFill>
                  <a:srgbClr val="000090"/>
                </a:solidFill>
                <a:latin typeface="+mn-lt"/>
              </a:rPr>
              <a:t>eA</a:t>
            </a:r>
            <a:endParaRPr lang="en-US" sz="1400" b="1" dirty="0">
              <a:solidFill>
                <a:srgbClr val="000090"/>
              </a:solidFill>
              <a:latin typeface="+mn-lt"/>
            </a:endParaRPr>
          </a:p>
          <a:p>
            <a:r>
              <a:rPr lang="en-US" sz="1400" b="1" dirty="0">
                <a:solidFill>
                  <a:srgbClr val="000090"/>
                </a:solidFill>
                <a:latin typeface="+mn-lt"/>
              </a:rPr>
              <a:t>at the energy frontier</a:t>
            </a:r>
          </a:p>
          <a:p>
            <a:endParaRPr lang="en-US" sz="1400" dirty="0">
              <a:latin typeface="+mn-lt"/>
            </a:endParaRPr>
          </a:p>
          <a:p>
            <a:r>
              <a:rPr lang="en-US" sz="1400" dirty="0">
                <a:solidFill>
                  <a:srgbClr val="000090"/>
                </a:solidFill>
                <a:latin typeface="+mn-lt"/>
              </a:rPr>
              <a:t>Cleanest High Resolution </a:t>
            </a:r>
          </a:p>
          <a:p>
            <a:r>
              <a:rPr lang="en-US" sz="1400" dirty="0">
                <a:solidFill>
                  <a:srgbClr val="000090"/>
                </a:solidFill>
                <a:latin typeface="+mn-lt"/>
              </a:rPr>
              <a:t>Microscope: QCD Discovery</a:t>
            </a:r>
          </a:p>
          <a:p>
            <a:endParaRPr lang="en-US" sz="1400" dirty="0">
              <a:solidFill>
                <a:srgbClr val="000090"/>
              </a:solidFill>
              <a:latin typeface="+mn-lt"/>
            </a:endParaRPr>
          </a:p>
          <a:p>
            <a:r>
              <a:rPr lang="en-US" sz="1400" dirty="0">
                <a:solidFill>
                  <a:srgbClr val="000090"/>
                </a:solidFill>
                <a:latin typeface="+mn-lt"/>
              </a:rPr>
              <a:t>Empowering the LHC/FCC </a:t>
            </a:r>
          </a:p>
          <a:p>
            <a:r>
              <a:rPr lang="en-US" sz="1400" dirty="0">
                <a:solidFill>
                  <a:srgbClr val="000090"/>
                </a:solidFill>
                <a:latin typeface="+mn-lt"/>
              </a:rPr>
              <a:t>Search </a:t>
            </a:r>
            <a:r>
              <a:rPr lang="en-US" sz="1400" dirty="0" err="1">
                <a:solidFill>
                  <a:srgbClr val="000090"/>
                </a:solidFill>
                <a:latin typeface="+mn-lt"/>
              </a:rPr>
              <a:t>Programme</a:t>
            </a:r>
            <a:endParaRPr lang="en-US" sz="1400" dirty="0">
              <a:solidFill>
                <a:srgbClr val="000090"/>
              </a:solidFill>
              <a:latin typeface="+mn-lt"/>
            </a:endParaRPr>
          </a:p>
          <a:p>
            <a:endParaRPr lang="en-US" sz="1400" dirty="0">
              <a:solidFill>
                <a:srgbClr val="000090"/>
              </a:solidFill>
              <a:latin typeface="+mn-lt"/>
            </a:endParaRPr>
          </a:p>
          <a:p>
            <a:r>
              <a:rPr lang="en-US" sz="1400" dirty="0">
                <a:solidFill>
                  <a:srgbClr val="000090"/>
                </a:solidFill>
                <a:latin typeface="+mn-lt"/>
              </a:rPr>
              <a:t>Transformation of LHC/</a:t>
            </a:r>
            <a:r>
              <a:rPr lang="en-US" sz="1400" dirty="0" err="1">
                <a:solidFill>
                  <a:srgbClr val="000090"/>
                </a:solidFill>
                <a:latin typeface="+mn-lt"/>
              </a:rPr>
              <a:t>FCChh</a:t>
            </a:r>
            <a:r>
              <a:rPr lang="en-US" sz="1400" dirty="0">
                <a:solidFill>
                  <a:srgbClr val="000090"/>
                </a:solidFill>
                <a:latin typeface="+mn-lt"/>
              </a:rPr>
              <a:t> into</a:t>
            </a:r>
          </a:p>
          <a:p>
            <a:r>
              <a:rPr lang="en-US" sz="1400" dirty="0">
                <a:solidFill>
                  <a:srgbClr val="000090"/>
                </a:solidFill>
                <a:latin typeface="+mn-lt"/>
              </a:rPr>
              <a:t>high precision Higgs facility</a:t>
            </a:r>
          </a:p>
          <a:p>
            <a:endParaRPr lang="en-US" sz="1400" dirty="0">
              <a:solidFill>
                <a:srgbClr val="000090"/>
              </a:solidFill>
              <a:latin typeface="+mn-lt"/>
            </a:endParaRPr>
          </a:p>
          <a:p>
            <a:r>
              <a:rPr lang="en-US" sz="1400" dirty="0">
                <a:solidFill>
                  <a:srgbClr val="000090"/>
                </a:solidFill>
                <a:latin typeface="+mn-lt"/>
              </a:rPr>
              <a:t>Discovery (top, H, heavy </a:t>
            </a:r>
            <a:r>
              <a:rPr lang="en-US" sz="1400" dirty="0" err="1">
                <a:solidFill>
                  <a:srgbClr val="000090"/>
                </a:solidFill>
                <a:latin typeface="+mn-lt"/>
              </a:rPr>
              <a:t>ν’s</a:t>
            </a:r>
            <a:r>
              <a:rPr lang="en-US" sz="1400" dirty="0">
                <a:solidFill>
                  <a:srgbClr val="000090"/>
                </a:solidFill>
                <a:latin typeface="+mn-lt"/>
              </a:rPr>
              <a:t>..) </a:t>
            </a:r>
          </a:p>
          <a:p>
            <a:r>
              <a:rPr lang="en-US" sz="1400" dirty="0">
                <a:solidFill>
                  <a:srgbClr val="000090"/>
                </a:solidFill>
                <a:latin typeface="+mn-lt"/>
              </a:rPr>
              <a:t>Beyond the Standard Model</a:t>
            </a:r>
          </a:p>
          <a:p>
            <a:endParaRPr lang="en-US" sz="1400" dirty="0">
              <a:solidFill>
                <a:srgbClr val="000090"/>
              </a:solidFill>
              <a:latin typeface="+mn-lt"/>
            </a:endParaRPr>
          </a:p>
          <a:p>
            <a:r>
              <a:rPr lang="en-US" sz="1400" dirty="0">
                <a:solidFill>
                  <a:srgbClr val="000090"/>
                </a:solidFill>
                <a:latin typeface="+mn-lt"/>
              </a:rPr>
              <a:t>A Unique </a:t>
            </a:r>
          </a:p>
          <a:p>
            <a:r>
              <a:rPr lang="en-US" sz="1400" dirty="0">
                <a:solidFill>
                  <a:srgbClr val="000090"/>
                </a:solidFill>
                <a:latin typeface="+mn-lt"/>
              </a:rPr>
              <a:t>Nuclear Physics Facility</a:t>
            </a:r>
          </a:p>
        </p:txBody>
      </p:sp>
      <p:pic>
        <p:nvPicPr>
          <p:cNvPr id="8" name="Picture 5">
            <a:extLst>
              <a:ext uri="{FF2B5EF4-FFF2-40B4-BE49-F238E27FC236}">
                <a16:creationId xmlns:a16="http://schemas.microsoft.com/office/drawing/2014/main" id="{9BDEC0CA-8A71-7FB2-D137-780C3865B849}"/>
              </a:ext>
            </a:extLst>
          </p:cNvPr>
          <p:cNvPicPr>
            <a:picLocks noChangeAspect="1"/>
          </p:cNvPicPr>
          <p:nvPr/>
        </p:nvPicPr>
        <p:blipFill>
          <a:blip r:embed="rId3"/>
          <a:stretch>
            <a:fillRect/>
          </a:stretch>
        </p:blipFill>
        <p:spPr>
          <a:xfrm>
            <a:off x="401277" y="812685"/>
            <a:ext cx="2680854" cy="2977451"/>
          </a:xfrm>
          <a:prstGeom prst="rect">
            <a:avLst/>
          </a:prstGeom>
        </p:spPr>
      </p:pic>
      <p:pic>
        <p:nvPicPr>
          <p:cNvPr id="10" name="Picture 6">
            <a:extLst>
              <a:ext uri="{FF2B5EF4-FFF2-40B4-BE49-F238E27FC236}">
                <a16:creationId xmlns:a16="http://schemas.microsoft.com/office/drawing/2014/main" id="{6DF33CBA-199A-CE83-B655-E39D4D2C23B6}"/>
              </a:ext>
            </a:extLst>
          </p:cNvPr>
          <p:cNvPicPr>
            <a:picLocks noChangeAspect="1"/>
          </p:cNvPicPr>
          <p:nvPr/>
        </p:nvPicPr>
        <p:blipFill>
          <a:blip r:embed="rId4"/>
          <a:stretch>
            <a:fillRect/>
          </a:stretch>
        </p:blipFill>
        <p:spPr>
          <a:xfrm>
            <a:off x="401277" y="3710006"/>
            <a:ext cx="2663335" cy="1940968"/>
          </a:xfrm>
          <a:prstGeom prst="rect">
            <a:avLst/>
          </a:prstGeom>
        </p:spPr>
      </p:pic>
      <p:grpSp>
        <p:nvGrpSpPr>
          <p:cNvPr id="11" name="Groupe 10">
            <a:extLst>
              <a:ext uri="{FF2B5EF4-FFF2-40B4-BE49-F238E27FC236}">
                <a16:creationId xmlns:a16="http://schemas.microsoft.com/office/drawing/2014/main" id="{5566CD8C-17A4-F72B-A38C-305B50195A51}"/>
              </a:ext>
            </a:extLst>
          </p:cNvPr>
          <p:cNvGrpSpPr/>
          <p:nvPr/>
        </p:nvGrpSpPr>
        <p:grpSpPr>
          <a:xfrm>
            <a:off x="9634859" y="674261"/>
            <a:ext cx="1296144" cy="1192897"/>
            <a:chOff x="12146879" y="-627200"/>
            <a:chExt cx="2612582" cy="2682536"/>
          </a:xfrm>
        </p:grpSpPr>
        <p:pic>
          <p:nvPicPr>
            <p:cNvPr id="12" name="Picture 3">
              <a:extLst>
                <a:ext uri="{FF2B5EF4-FFF2-40B4-BE49-F238E27FC236}">
                  <a16:creationId xmlns:a16="http://schemas.microsoft.com/office/drawing/2014/main" id="{829DD791-011B-FF44-49F0-397086FC82E8}"/>
                </a:ext>
              </a:extLst>
            </p:cNvPr>
            <p:cNvPicPr>
              <a:picLocks noChangeAspect="1"/>
            </p:cNvPicPr>
            <p:nvPr/>
          </p:nvPicPr>
          <p:blipFill>
            <a:blip r:embed="rId5"/>
            <a:stretch>
              <a:fillRect/>
            </a:stretch>
          </p:blipFill>
          <p:spPr>
            <a:xfrm>
              <a:off x="12376653" y="-627200"/>
              <a:ext cx="1703580" cy="2682536"/>
            </a:xfrm>
            <a:prstGeom prst="rect">
              <a:avLst/>
            </a:prstGeom>
            <a:ln>
              <a:solidFill>
                <a:srgbClr val="002060"/>
              </a:solidFill>
            </a:ln>
          </p:spPr>
        </p:pic>
        <p:sp>
          <p:nvSpPr>
            <p:cNvPr id="13" name="TextBox 5">
              <a:extLst>
                <a:ext uri="{FF2B5EF4-FFF2-40B4-BE49-F238E27FC236}">
                  <a16:creationId xmlns:a16="http://schemas.microsoft.com/office/drawing/2014/main" id="{43FB6EED-7B66-E252-7EFD-B7541110563B}"/>
                </a:ext>
              </a:extLst>
            </p:cNvPr>
            <p:cNvSpPr txBox="1"/>
            <p:nvPr/>
          </p:nvSpPr>
          <p:spPr>
            <a:xfrm>
              <a:off x="12451089" y="1698258"/>
              <a:ext cx="2308372" cy="237612"/>
            </a:xfrm>
            <a:prstGeom prst="rect">
              <a:avLst/>
            </a:prstGeom>
            <a:noFill/>
          </p:spPr>
          <p:txBody>
            <a:bodyPr wrap="square" rtlCol="0">
              <a:spAutoFit/>
            </a:bodyPr>
            <a:lstStyle/>
            <a:p>
              <a:r>
                <a:rPr lang="en-DE" sz="340" dirty="0">
                  <a:solidFill>
                    <a:srgbClr val="002060"/>
                  </a:solidFill>
                </a:rPr>
                <a:t>arXiv:2007:14491 (400 pages, 300 authors)</a:t>
              </a:r>
            </a:p>
          </p:txBody>
        </p:sp>
        <p:sp>
          <p:nvSpPr>
            <p:cNvPr id="14" name="Title 1">
              <a:extLst>
                <a:ext uri="{FF2B5EF4-FFF2-40B4-BE49-F238E27FC236}">
                  <a16:creationId xmlns:a16="http://schemas.microsoft.com/office/drawing/2014/main" id="{CD431180-4922-2977-D534-DB15A42B82D6}"/>
                </a:ext>
              </a:extLst>
            </p:cNvPr>
            <p:cNvSpPr txBox="1">
              <a:spLocks/>
            </p:cNvSpPr>
            <p:nvPr/>
          </p:nvSpPr>
          <p:spPr>
            <a:xfrm>
              <a:off x="12146879" y="-488079"/>
              <a:ext cx="2089001" cy="541340"/>
            </a:xfrm>
            <a:prstGeom prst="rect">
              <a:avLst/>
            </a:prstGeom>
          </p:spPr>
          <p:txBody>
            <a:bodyPr vert="horz" lIns="103486" tIns="51743" rIns="103486" bIns="51743"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DE" sz="1019" b="1" dirty="0">
                  <a:solidFill>
                    <a:srgbClr val="C00000"/>
                  </a:solidFill>
                  <a:latin typeface="+mn-lt"/>
                </a:rPr>
                <a:t>Published in 2020</a:t>
              </a:r>
            </a:p>
          </p:txBody>
        </p:sp>
      </p:grpSp>
    </p:spTree>
    <p:extLst>
      <p:ext uri="{BB962C8B-B14F-4D97-AF65-F5344CB8AC3E}">
        <p14:creationId xmlns:p14="http://schemas.microsoft.com/office/powerpoint/2010/main" val="4051245913"/>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46717</TotalTime>
  <Words>4922</Words>
  <Application>Microsoft Macintosh PowerPoint</Application>
  <PresentationFormat>Personnalisé</PresentationFormat>
  <Paragraphs>706</Paragraphs>
  <Slides>39</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39</vt:i4>
      </vt:variant>
    </vt:vector>
  </HeadingPairs>
  <TitlesOfParts>
    <vt:vector size="49" baseType="lpstr">
      <vt:lpstr>Arial</vt:lpstr>
      <vt:lpstr>Calibri</vt:lpstr>
      <vt:lpstr>Calibri Light</vt:lpstr>
      <vt:lpstr>Cambria Math</vt:lpstr>
      <vt:lpstr>Courier New</vt:lpstr>
      <vt:lpstr>Symbol</vt:lpstr>
      <vt:lpstr>Times New Roman</vt:lpstr>
      <vt:lpstr>Wingdings</vt:lpstr>
      <vt:lpstr>1_modele-IJCLAb-powerpoint</vt:lpstr>
      <vt:lpstr>Masque IJCLab standard</vt:lpstr>
      <vt:lpstr>Présentation PowerPoint</vt:lpstr>
      <vt:lpstr>Introduction- ERL concept: </vt:lpstr>
      <vt:lpstr>Introduction- Energy Recovery in RF Fields:</vt:lpstr>
      <vt:lpstr>Introduction- at the origin…  </vt:lpstr>
      <vt:lpstr>Introduction- The global landscape  </vt:lpstr>
      <vt:lpstr>The short summary of the PERLE@Orsay Genesis</vt:lpstr>
      <vt:lpstr>DIS (Deep Inelastic Scattering) ep Physics at High Energy in the next decades</vt:lpstr>
      <vt:lpstr>DIS (Deep Inelastic Scattering) ep Physics at High Energy in the next decades</vt:lpstr>
      <vt:lpstr>DIS (Deep Inelastic Scattering) ep Physics at High Energy in the next decades</vt:lpstr>
      <vt:lpstr>The short summary of the PERLE@Orsay Genesis</vt:lpstr>
      <vt:lpstr>The New Frontier : e-RIB (Radioactive Nuclei Beam) scattering</vt:lpstr>
      <vt:lpstr>The New Frontier : e-RIB (Radioactive Nuclei Beam) scattering</vt:lpstr>
      <vt:lpstr>PERLE a key ERL project :  HEP and Nuclear Physics communities</vt:lpstr>
      <vt:lpstr>PERLE@Orsay as a Inverse Compton Scattering Machine</vt:lpstr>
      <vt:lpstr>ESPP seen from ERL view point : Future ERL projects &amp; the position of PERLE@Orsay</vt:lpstr>
      <vt:lpstr>… And some new ideas…</vt:lpstr>
      <vt:lpstr>PERLE Configuration</vt:lpstr>
      <vt:lpstr>PERLE Timeline for TDR phase and beyond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Challenges imposed by PERLE design and parameters </vt:lpstr>
      <vt:lpstr>e- Source: Scope and progress</vt:lpstr>
      <vt:lpstr>Présentation PowerPoint</vt:lpstr>
      <vt:lpstr>Présentation PowerPoint</vt:lpstr>
      <vt:lpstr>Présentation PowerPoint</vt:lpstr>
      <vt:lpstr>Few words of organisation. PERLE Collaboration  &amp; PERLE- France </vt:lpstr>
      <vt:lpstr>Présentation PowerPoint</vt:lpstr>
      <vt:lpstr>Présentation PowerPoint</vt:lpstr>
      <vt:lpstr>Ressources needed for TDR</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2014</cp:revision>
  <cp:lastPrinted>2020-10-08T11:35:12Z</cp:lastPrinted>
  <dcterms:created xsi:type="dcterms:W3CDTF">2011-03-09T16:37:49Z</dcterms:created>
  <dcterms:modified xsi:type="dcterms:W3CDTF">2022-06-10T08:50:07Z</dcterms:modified>
</cp:coreProperties>
</file>