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6" r:id="rId2"/>
    <p:sldId id="380" r:id="rId3"/>
    <p:sldId id="312" r:id="rId4"/>
    <p:sldId id="315" r:id="rId5"/>
    <p:sldId id="301" r:id="rId6"/>
    <p:sldId id="379" r:id="rId7"/>
    <p:sldId id="383" r:id="rId8"/>
    <p:sldId id="377" r:id="rId9"/>
    <p:sldId id="382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0AF32-607A-4EB4-906D-45410EF9B025}" type="datetimeFigureOut">
              <a:rPr lang="en-US" smtClean="0"/>
              <a:t>01-Jul-22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9E36-F0EA-47F2-B2AF-23D8CF25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6BE4-1C6C-4229-AB8C-117674A9F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09E0B-DC7E-4445-8DDD-C8E00EEA3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C784-2FFB-4B18-8E74-83377A98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8359-5CF2-4F90-838F-987A6790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D3F22-BE49-4E25-AFB4-B70A9C53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1B6-58CF-4EDD-A881-B7163F3F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B7CBD-F726-416C-A12B-FF3258148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BF818-2B6C-4EF3-AF41-D8AEC509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6674F-0D20-4D23-AE61-F13F8843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791D9-8CB9-4FDA-8EE5-1E8D871C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83202-60BA-4F40-A577-3E18ADA01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61BA7-51F6-4B44-8FFB-D42977E51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C1A2-83E6-4136-9A5F-4A4E0DC5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CAA8-6365-405E-B6F1-0AA0B6CE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55BD-B248-4478-A80E-EE01214D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035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9008556" y="544889"/>
            <a:ext cx="48896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92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28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F193-978B-45D6-AA1D-72FF25CB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7A7C-1FCB-4492-BA33-E46D5779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38D80-48EA-4370-906D-A256A6AD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62F3-2726-4920-9E5A-6BA15775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C407-5AF9-4F8C-B161-C4AFED41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A697-6B6C-4DA9-9C89-FBCFCA80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5786A-C6C6-42B2-854B-7508C88E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72602-DD47-41CE-9127-212F400C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80801-39C7-4C17-A3BF-61F411D8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9818-4648-47DE-912F-6336A2E9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6D0F-4312-47C9-BB0A-D10ED38A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68AD-CB3F-4CEF-8C22-9305F3ECB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764BA-EE87-440D-9C03-2F271E82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6DD61-C697-408A-BBE3-A4603E62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325F-CDB2-487E-9AF7-EB7D307F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E3FB-2911-40C5-B774-FAB3BCC8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8258-8236-493E-9328-2FF1C0DA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CD5C2-15CC-4440-B0A1-7D0AB03F1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605C1-3D4D-4934-9A0B-F9867EC0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78BFA-E768-4B55-AB1C-603708B75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755EF-0198-4B39-AC8F-454134902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2FD80-42CF-4F32-8107-BBB28105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3350E-7D99-4EEC-8EC5-BB9C10C5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1FE47-03D4-440E-8D26-1B61BC71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4064-4288-430B-B792-35848DC2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66B83-CF11-4136-AD5E-8D4BEC50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998CE-0968-4477-BBA5-0DDA51D6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BE9D0-7BFA-4784-8D0C-9B01E4D8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BBD3B-C666-4193-85A9-9DF23C0C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99C0A-222F-4C22-8296-15679D8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8F2E-34F3-4556-B0F1-D34AC57F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11F-16ED-4185-8AD5-5FF206F8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4B78-0656-418D-97BE-25884909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C3B35-1969-48E5-A709-625C8244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EE1BD-E929-47AA-B31B-2BB31B31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C8BC0-8316-4C90-B2B1-ECFAD8BB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49DB-65D4-4516-8863-0F9141B2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9968-BF06-4989-9A95-1F7649F2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F782D-4B1B-45BD-BB8C-ABBDBC93B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5F74B-96E6-467B-87D4-049C0CC8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09462-6F9F-4FBB-93E0-559A15E7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20944-D9E0-4038-91AD-3419084E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DCA1-EDE5-4B28-BBF6-00FEE261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30DA3-753A-4F7E-B249-ED99CB58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E89C8-FB8B-4D36-B5A6-65846FD03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E8BF-AAB6-4D9D-85F3-4719F02B3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01-July-22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55BF-3DFC-4260-B399-AA636EB9E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Manar Amer / Palestinian Day @ Paris Saclay - IJCLab / Orsay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A37D-3411-45B3-A37A-5594BF3A7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D91D-4336-4DBD-B97E-CDDB9E61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BC384-6FD4-4225-BC45-6F06026B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72BC3-DAF9-486E-8DF5-D3FBC2DC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6CE41-3068-4C6B-835C-A82CD06B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FAFB-32B8-4C03-AF21-6339642F6DE5}"/>
              </a:ext>
            </a:extLst>
          </p:cNvPr>
          <p:cNvSpPr/>
          <p:nvPr/>
        </p:nvSpPr>
        <p:spPr>
          <a:xfrm>
            <a:off x="10685" y="1538291"/>
            <a:ext cx="12181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Laser electron interaction </a:t>
            </a:r>
          </a:p>
          <a:p>
            <a:pPr algn="ctr"/>
            <a:r>
              <a:rPr lang="en-US" sz="6600" dirty="0"/>
              <a:t>in accelerators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8DD617B1-7188-42A9-B53E-037374E9C730}"/>
              </a:ext>
            </a:extLst>
          </p:cNvPr>
          <p:cNvSpPr txBox="1">
            <a:spLocks/>
          </p:cNvSpPr>
          <p:nvPr/>
        </p:nvSpPr>
        <p:spPr>
          <a:xfrm>
            <a:off x="1104491" y="3780049"/>
            <a:ext cx="9144000" cy="2109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200" dirty="0"/>
              <a:t>Manar Amer</a:t>
            </a:r>
          </a:p>
          <a:p>
            <a:pPr marL="0" indent="0" algn="ctr">
              <a:lnSpc>
                <a:spcPct val="110000"/>
              </a:lnSpc>
              <a:buClr>
                <a:srgbClr val="0055A0"/>
              </a:buClr>
              <a:buNone/>
              <a:defRPr/>
            </a:pPr>
            <a:r>
              <a:rPr lang="fr-FR" sz="2200" dirty="0" err="1"/>
              <a:t>IJCLab</a:t>
            </a:r>
            <a:r>
              <a:rPr lang="fr-FR" sz="2200" dirty="0"/>
              <a:t> - </a:t>
            </a:r>
            <a:r>
              <a:rPr lang="en-US" sz="2200" dirty="0"/>
              <a:t>University Paris-</a:t>
            </a:r>
            <a:r>
              <a:rPr lang="en-US" sz="2200" dirty="0" err="1"/>
              <a:t>Saclay</a:t>
            </a:r>
            <a:r>
              <a:rPr lang="en-US" sz="2200" dirty="0"/>
              <a:t> </a:t>
            </a:r>
            <a:endParaRPr lang="fr-FR" sz="22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200" dirty="0"/>
              <a:t>An Najah National University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BE90F-6C40-421B-AF12-E5B4A12E4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5" y="163402"/>
            <a:ext cx="505309" cy="4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2E029-D554-4813-8D25-47CFCA6A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8ADD7-C79D-4E4C-9146-C0D72D20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7DECF-6197-4C29-A4D6-8B666AFE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0B3F4E-D226-457C-AE1F-39A500E9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ThomX Bunker </a:t>
            </a:r>
            <a:r>
              <a:rPr lang="en-US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714E6-9E35-4586-945D-246DE5F2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95" y="280795"/>
            <a:ext cx="10885714" cy="615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9283C-8EA6-4501-8378-985412634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10" y="4579851"/>
            <a:ext cx="4864190" cy="1960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8A14C9-026E-410F-BAC6-DDC340162917}"/>
              </a:ext>
            </a:extLst>
          </p:cNvPr>
          <p:cNvSpPr txBox="1"/>
          <p:nvPr/>
        </p:nvSpPr>
        <p:spPr>
          <a:xfrm>
            <a:off x="137919" y="5334510"/>
            <a:ext cx="2910217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Compact  300 m^2</a:t>
            </a:r>
          </a:p>
          <a:p>
            <a:r>
              <a:rPr lang="en-US" b="1" dirty="0"/>
              <a:t>Medium cost </a:t>
            </a:r>
          </a:p>
          <a:p>
            <a:r>
              <a:rPr lang="en-US" dirty="0"/>
              <a:t>High brilliance </a:t>
            </a:r>
          </a:p>
        </p:txBody>
      </p:sp>
    </p:spTree>
    <p:extLst>
      <p:ext uri="{BB962C8B-B14F-4D97-AF65-F5344CB8AC3E}">
        <p14:creationId xmlns:p14="http://schemas.microsoft.com/office/powerpoint/2010/main" val="419180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0FC5-C135-476D-A34D-F54C95D3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53D78-55B1-4E11-B2EA-00B7A6A8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E345-4FC7-40D7-A521-2EBCF426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CEC61-4159-4700-97F3-6F62E747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17A0B-D688-43A5-AF3C-552090BB6717}"/>
              </a:ext>
            </a:extLst>
          </p:cNvPr>
          <p:cNvSpPr/>
          <p:nvPr/>
        </p:nvSpPr>
        <p:spPr>
          <a:xfrm>
            <a:off x="259726" y="3216074"/>
            <a:ext cx="2505600" cy="51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9637E-C8E1-442E-9C95-81A23773264C}"/>
              </a:ext>
            </a:extLst>
          </p:cNvPr>
          <p:cNvSpPr/>
          <p:nvPr/>
        </p:nvSpPr>
        <p:spPr>
          <a:xfrm>
            <a:off x="4882181" y="3216074"/>
            <a:ext cx="2505600" cy="5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B6828B-935D-4132-8D82-11205E2919FE}"/>
              </a:ext>
            </a:extLst>
          </p:cNvPr>
          <p:cNvGrpSpPr/>
          <p:nvPr/>
        </p:nvGrpSpPr>
        <p:grpSpPr>
          <a:xfrm>
            <a:off x="370767" y="3843489"/>
            <a:ext cx="2080514" cy="1268444"/>
            <a:chOff x="668087" y="4221088"/>
            <a:chExt cx="1549271" cy="564782"/>
          </a:xfrm>
        </p:grpSpPr>
        <p:sp>
          <p:nvSpPr>
            <p:cNvPr id="45" name="TextBox 1916">
              <a:extLst>
                <a:ext uri="{FF2B5EF4-FFF2-40B4-BE49-F238E27FC236}">
                  <a16:creationId xmlns:a16="http://schemas.microsoft.com/office/drawing/2014/main" id="{0E877E50-523F-4101-81F6-ADA3892D1AD0}"/>
                </a:ext>
              </a:extLst>
            </p:cNvPr>
            <p:cNvSpPr txBox="1"/>
            <p:nvPr/>
          </p:nvSpPr>
          <p:spPr>
            <a:xfrm>
              <a:off x="672237" y="4498087"/>
              <a:ext cx="1540969" cy="28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Last year of Bachelor </a:t>
              </a:r>
            </a:p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Intrnship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@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IJCLab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LAL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917">
              <a:extLst>
                <a:ext uri="{FF2B5EF4-FFF2-40B4-BE49-F238E27FC236}">
                  <a16:creationId xmlns:a16="http://schemas.microsoft.com/office/drawing/2014/main" id="{D49D9ADE-CA74-4D4F-96B5-2CC6E8F96D22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WISHEPP I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13 – 17 November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2FB87-44DD-4EAB-BA26-EDFB8CD42EDD}"/>
              </a:ext>
            </a:extLst>
          </p:cNvPr>
          <p:cNvSpPr/>
          <p:nvPr/>
        </p:nvSpPr>
        <p:spPr>
          <a:xfrm>
            <a:off x="272791" y="3739508"/>
            <a:ext cx="8491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B2746A-F030-476E-BC9B-E938C172C0E9}"/>
              </a:ext>
            </a:extLst>
          </p:cNvPr>
          <p:cNvSpPr/>
          <p:nvPr/>
        </p:nvSpPr>
        <p:spPr>
          <a:xfrm>
            <a:off x="5078127" y="3738873"/>
            <a:ext cx="8491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53B9E0-3271-4B7F-A2BA-D8AA38D2D2CB}"/>
              </a:ext>
            </a:extLst>
          </p:cNvPr>
          <p:cNvSpPr/>
          <p:nvPr/>
        </p:nvSpPr>
        <p:spPr>
          <a:xfrm>
            <a:off x="9426259" y="3646797"/>
            <a:ext cx="8491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AB2DD-0E0E-4C48-9A38-9C59FF1FA3F2}"/>
              </a:ext>
            </a:extLst>
          </p:cNvPr>
          <p:cNvSpPr/>
          <p:nvPr/>
        </p:nvSpPr>
        <p:spPr>
          <a:xfrm flipV="1">
            <a:off x="7394116" y="3217625"/>
            <a:ext cx="2505600" cy="5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DB7AF2-BCEA-4C06-9904-047F875BD509}"/>
              </a:ext>
            </a:extLst>
          </p:cNvPr>
          <p:cNvSpPr/>
          <p:nvPr/>
        </p:nvSpPr>
        <p:spPr>
          <a:xfrm flipV="1">
            <a:off x="7341865" y="1354989"/>
            <a:ext cx="8491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720AF4-BB4C-4FB6-9C6C-CCD039A64F81}"/>
              </a:ext>
            </a:extLst>
          </p:cNvPr>
          <p:cNvGrpSpPr/>
          <p:nvPr/>
        </p:nvGrpSpPr>
        <p:grpSpPr>
          <a:xfrm>
            <a:off x="5229122" y="3843489"/>
            <a:ext cx="2080514" cy="609398"/>
            <a:chOff x="668087" y="4221088"/>
            <a:chExt cx="1549271" cy="507832"/>
          </a:xfrm>
        </p:grpSpPr>
        <p:sp>
          <p:nvSpPr>
            <p:cNvPr id="43" name="TextBox 1924">
              <a:extLst>
                <a:ext uri="{FF2B5EF4-FFF2-40B4-BE49-F238E27FC236}">
                  <a16:creationId xmlns:a16="http://schemas.microsoft.com/office/drawing/2014/main" id="{E4BF7E2F-F1D1-4A3C-843C-5F2548FC764C}"/>
                </a:ext>
              </a:extLst>
            </p:cNvPr>
            <p:cNvSpPr txBox="1"/>
            <p:nvPr/>
          </p:nvSpPr>
          <p:spPr>
            <a:xfrm>
              <a:off x="672237" y="4498087"/>
              <a:ext cx="154096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Master NPAC    </a:t>
              </a:r>
            </a:p>
          </p:txBody>
        </p:sp>
        <p:sp>
          <p:nvSpPr>
            <p:cNvPr id="44" name="TextBox 1925">
              <a:extLst>
                <a:ext uri="{FF2B5EF4-FFF2-40B4-BE49-F238E27FC236}">
                  <a16:creationId xmlns:a16="http://schemas.microsoft.com/office/drawing/2014/main" id="{80ACF187-EDD1-4F1C-B1BA-5601A292519F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Paris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Saclay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University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F87B9B-1DA4-4CE0-A7DF-E7755CB15CAB}"/>
              </a:ext>
            </a:extLst>
          </p:cNvPr>
          <p:cNvGrpSpPr/>
          <p:nvPr/>
        </p:nvGrpSpPr>
        <p:grpSpPr>
          <a:xfrm>
            <a:off x="9864638" y="3843485"/>
            <a:ext cx="2080514" cy="1163395"/>
            <a:chOff x="668087" y="4221088"/>
            <a:chExt cx="1549271" cy="969497"/>
          </a:xfrm>
        </p:grpSpPr>
        <p:sp>
          <p:nvSpPr>
            <p:cNvPr id="41" name="TextBox 1927">
              <a:extLst>
                <a:ext uri="{FF2B5EF4-FFF2-40B4-BE49-F238E27FC236}">
                  <a16:creationId xmlns:a16="http://schemas.microsoft.com/office/drawing/2014/main" id="{CDCAD424-F139-432E-84BA-4590D345A3FC}"/>
                </a:ext>
              </a:extLst>
            </p:cNvPr>
            <p:cNvSpPr txBox="1"/>
            <p:nvPr/>
          </p:nvSpPr>
          <p:spPr>
            <a:xfrm>
              <a:off x="672237" y="4498087"/>
              <a:ext cx="154096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Preparing Thesis @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IJCLab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Prof. Fabian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Zomer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Daniele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Nutarielli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1928">
              <a:extLst>
                <a:ext uri="{FF2B5EF4-FFF2-40B4-BE49-F238E27FC236}">
                  <a16:creationId xmlns:a16="http://schemas.microsoft.com/office/drawing/2014/main" id="{1F98E2C2-736D-47B4-881A-6CFCD4F33FB0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Paris Scaly University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0C69D3-C006-4903-B785-A46707752020}"/>
              </a:ext>
            </a:extLst>
          </p:cNvPr>
          <p:cNvGrpSpPr/>
          <p:nvPr/>
        </p:nvGrpSpPr>
        <p:grpSpPr>
          <a:xfrm>
            <a:off x="2853176" y="1873894"/>
            <a:ext cx="2080514" cy="978730"/>
            <a:chOff x="668087" y="4221088"/>
            <a:chExt cx="1549271" cy="815609"/>
          </a:xfrm>
        </p:grpSpPr>
        <p:sp>
          <p:nvSpPr>
            <p:cNvPr id="39" name="TextBox 1930">
              <a:extLst>
                <a:ext uri="{FF2B5EF4-FFF2-40B4-BE49-F238E27FC236}">
                  <a16:creationId xmlns:a16="http://schemas.microsoft.com/office/drawing/2014/main" id="{A3156381-649E-423E-A9F7-63B3FE902CEA}"/>
                </a:ext>
              </a:extLst>
            </p:cNvPr>
            <p:cNvSpPr txBox="1"/>
            <p:nvPr/>
          </p:nvSpPr>
          <p:spPr>
            <a:xfrm>
              <a:off x="672237" y="4498087"/>
              <a:ext cx="1540969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Graduated 3 top of class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Worked as Teaching Assistant for a year  </a:t>
              </a:r>
            </a:p>
          </p:txBody>
        </p:sp>
        <p:sp>
          <p:nvSpPr>
            <p:cNvPr id="40" name="TextBox 1931">
              <a:extLst>
                <a:ext uri="{FF2B5EF4-FFF2-40B4-BE49-F238E27FC236}">
                  <a16:creationId xmlns:a16="http://schemas.microsoft.com/office/drawing/2014/main" id="{8B3A232A-DA07-427B-B8A8-B0C6E238EC76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 Najah University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B999E97-0140-4EB2-BCDE-49664FC12023}"/>
              </a:ext>
            </a:extLst>
          </p:cNvPr>
          <p:cNvSpPr txBox="1">
            <a:spLocks/>
          </p:cNvSpPr>
          <p:nvPr/>
        </p:nvSpPr>
        <p:spPr>
          <a:xfrm>
            <a:off x="656970" y="3187687"/>
            <a:ext cx="1552202" cy="5509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52E583-A61E-4410-A0CA-20270B3A6686}"/>
              </a:ext>
            </a:extLst>
          </p:cNvPr>
          <p:cNvSpPr/>
          <p:nvPr/>
        </p:nvSpPr>
        <p:spPr>
          <a:xfrm flipV="1">
            <a:off x="2618442" y="3216921"/>
            <a:ext cx="2505600" cy="5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E69999-C0B8-41F6-82F5-C004CF95CF62}"/>
              </a:ext>
            </a:extLst>
          </p:cNvPr>
          <p:cNvSpPr/>
          <p:nvPr/>
        </p:nvSpPr>
        <p:spPr>
          <a:xfrm flipV="1">
            <a:off x="2618443" y="1341926"/>
            <a:ext cx="8491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FD2159B-31F0-4D18-929A-B2908CB62204}"/>
              </a:ext>
            </a:extLst>
          </p:cNvPr>
          <p:cNvSpPr txBox="1">
            <a:spLocks/>
          </p:cNvSpPr>
          <p:nvPr/>
        </p:nvSpPr>
        <p:spPr>
          <a:xfrm>
            <a:off x="5279424" y="3187687"/>
            <a:ext cx="1552202" cy="5509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2018-2019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DC9ECF-B1C2-46FA-8BEC-4169BC054A49}"/>
              </a:ext>
            </a:extLst>
          </p:cNvPr>
          <p:cNvGrpSpPr/>
          <p:nvPr/>
        </p:nvGrpSpPr>
        <p:grpSpPr>
          <a:xfrm>
            <a:off x="7346615" y="2039799"/>
            <a:ext cx="2080514" cy="1163395"/>
            <a:chOff x="668087" y="4221088"/>
            <a:chExt cx="1549271" cy="969497"/>
          </a:xfrm>
        </p:grpSpPr>
        <p:sp>
          <p:nvSpPr>
            <p:cNvPr id="37" name="TextBox 1937">
              <a:extLst>
                <a:ext uri="{FF2B5EF4-FFF2-40B4-BE49-F238E27FC236}">
                  <a16:creationId xmlns:a16="http://schemas.microsoft.com/office/drawing/2014/main" id="{A7280BB9-96BC-4156-94DA-BA9D6D4C323F}"/>
                </a:ext>
              </a:extLst>
            </p:cNvPr>
            <p:cNvSpPr txBox="1"/>
            <p:nvPr/>
          </p:nvSpPr>
          <p:spPr>
            <a:xfrm>
              <a:off x="672237" y="4498087"/>
              <a:ext cx="154096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Start of Joint PhD supervision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Hadil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ABUALROB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Worked as lecturer for a year  </a:t>
              </a:r>
            </a:p>
          </p:txBody>
        </p:sp>
        <p:sp>
          <p:nvSpPr>
            <p:cNvPr id="38" name="TextBox 1938">
              <a:extLst>
                <a:ext uri="{FF2B5EF4-FFF2-40B4-BE49-F238E27FC236}">
                  <a16:creationId xmlns:a16="http://schemas.microsoft.com/office/drawing/2014/main" id="{1C66F270-8785-4E27-88C5-495099FBE278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 Najah University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72E4C6F-7449-42D5-A6A9-9C0348F0B81A}"/>
              </a:ext>
            </a:extLst>
          </p:cNvPr>
          <p:cNvSpPr txBox="1">
            <a:spLocks/>
          </p:cNvSpPr>
          <p:nvPr/>
        </p:nvSpPr>
        <p:spPr>
          <a:xfrm>
            <a:off x="7791359" y="3209261"/>
            <a:ext cx="1552202" cy="5509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ACA181A3-082B-40C1-A011-070E8B722C77}"/>
              </a:ext>
            </a:extLst>
          </p:cNvPr>
          <p:cNvSpPr txBox="1">
            <a:spLocks/>
          </p:cNvSpPr>
          <p:nvPr/>
        </p:nvSpPr>
        <p:spPr>
          <a:xfrm>
            <a:off x="3015685" y="3201466"/>
            <a:ext cx="1552202" cy="5509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2017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FD676A4-0AEE-48E3-9F39-2DE697905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9" y="1674500"/>
            <a:ext cx="2228162" cy="14854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592DAA-E5DC-4C8C-B01F-43992E79D0C9}"/>
              </a:ext>
            </a:extLst>
          </p:cNvPr>
          <p:cNvSpPr/>
          <p:nvPr/>
        </p:nvSpPr>
        <p:spPr>
          <a:xfrm>
            <a:off x="9478509" y="3216074"/>
            <a:ext cx="2505600" cy="5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606E7C0-8E27-4F79-B782-C363CD41ECFA}"/>
              </a:ext>
            </a:extLst>
          </p:cNvPr>
          <p:cNvSpPr txBox="1">
            <a:spLocks/>
          </p:cNvSpPr>
          <p:nvPr/>
        </p:nvSpPr>
        <p:spPr>
          <a:xfrm>
            <a:off x="9875753" y="3187687"/>
            <a:ext cx="1552202" cy="55092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2021   - Now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ED75D0E-8ADD-4190-A443-57855EE46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801" y="4156103"/>
            <a:ext cx="2307395" cy="17305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ADDFBCB-29B3-4A0B-9742-88591D02D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84" y="1088969"/>
            <a:ext cx="899960" cy="8772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BD038D-D28D-498D-B9B4-2F7C6ED97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5" y="1223187"/>
            <a:ext cx="1986864" cy="12626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592260C-96A8-4A81-A73E-925FAD309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6" y="4015606"/>
            <a:ext cx="1807567" cy="132304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2838FD9-82D4-4D80-B88F-FFCDF3B79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73" y="5549381"/>
            <a:ext cx="2126281" cy="717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12922-9DD2-4134-A276-12900AE261F2}"/>
              </a:ext>
            </a:extLst>
          </p:cNvPr>
          <p:cNvSpPr txBox="1"/>
          <p:nvPr/>
        </p:nvSpPr>
        <p:spPr>
          <a:xfrm>
            <a:off x="597586" y="5281083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First Fruits of WISHEPP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E33F6-69EF-4F0E-959B-DA8EDD7378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-1739" b="1"/>
          <a:stretch/>
        </p:blipFill>
        <p:spPr>
          <a:xfrm>
            <a:off x="5266110" y="1341926"/>
            <a:ext cx="1820635" cy="1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7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6BBA-6BE0-4C13-B16C-D83F81AC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69117"/>
            <a:ext cx="6417230" cy="405650"/>
          </a:xfrm>
        </p:spPr>
        <p:txBody>
          <a:bodyPr>
            <a:normAutofit fontScale="90000"/>
          </a:bodyPr>
          <a:lstStyle/>
          <a:p>
            <a:r>
              <a:rPr lang="en-US"/>
              <a:t>Motivation ( X-ray )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81F95-3033-45E8-9C37-B3B996B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7D2D4-83FA-4623-BE64-AA36F83F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80592-7008-43AF-ADB9-A6E246A6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BF1C60-A781-4C62-9AB3-1752AB39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1" y="1141784"/>
            <a:ext cx="2571766" cy="23795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2FF85E-D339-416D-B2F8-AF165C4A4514}"/>
              </a:ext>
            </a:extLst>
          </p:cNvPr>
          <p:cNvSpPr txBox="1"/>
          <p:nvPr/>
        </p:nvSpPr>
        <p:spPr>
          <a:xfrm>
            <a:off x="2909464" y="1281240"/>
            <a:ext cx="31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/>
              <a:t>Hospitals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Medical Imaging and targeted cancer therapy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1748D-4DCE-4BF9-A94B-6636D5CDB46C}"/>
              </a:ext>
            </a:extLst>
          </p:cNvPr>
          <p:cNvSpPr txBox="1"/>
          <p:nvPr/>
        </p:nvSpPr>
        <p:spPr>
          <a:xfrm>
            <a:off x="8594677" y="4658176"/>
            <a:ext cx="339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Museums</a:t>
            </a:r>
            <a:r>
              <a:rPr lang="en-US" sz="2400" dirty="0"/>
              <a:t> </a:t>
            </a:r>
          </a:p>
          <a:p>
            <a:r>
              <a:rPr lang="en-US" sz="2400" dirty="0"/>
              <a:t>Imaging cultural heritage</a:t>
            </a:r>
          </a:p>
          <a:p>
            <a:pPr algn="ctr"/>
            <a:r>
              <a:rPr lang="en-US" sz="2400" b="1" dirty="0"/>
              <a:t>Louvre museum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42DCAD-FEF3-43EA-B2E8-79F093E1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5" y="3211403"/>
            <a:ext cx="3748884" cy="2330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5DDF1-671A-4D31-A5D3-6C7D9757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79" y="838257"/>
            <a:ext cx="4639226" cy="2609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3876B4-5010-4BEC-96F6-E00F21AC3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2" y="3513113"/>
            <a:ext cx="3392905" cy="2609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D2C19-E1DE-47AB-B47D-12187E6010AA}"/>
              </a:ext>
            </a:extLst>
          </p:cNvPr>
          <p:cNvSpPr/>
          <p:nvPr/>
        </p:nvSpPr>
        <p:spPr>
          <a:xfrm>
            <a:off x="8649837" y="3402437"/>
            <a:ext cx="3282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Accélérateur Grand Louvre d'analyse élémentaire (AGLAE)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10FA-1C4F-4B3F-8B65-50871A21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Production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E7D97-C193-4AE4-AB72-D16959D7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30690-3536-4795-8004-21BEF28E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56B74-4AEA-47AE-9295-8CBBC140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11F2A6-98D0-4C7A-8A46-4316A2C2A4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9" y="2520003"/>
            <a:ext cx="3765217" cy="16696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9F05F-4000-4062-A600-9C2B69B249EC}"/>
              </a:ext>
            </a:extLst>
          </p:cNvPr>
          <p:cNvSpPr txBox="1"/>
          <p:nvPr/>
        </p:nvSpPr>
        <p:spPr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0F0A3-5F07-424F-BFEC-8D7C2A852FF1}"/>
              </a:ext>
            </a:extLst>
          </p:cNvPr>
          <p:cNvSpPr txBox="1"/>
          <p:nvPr/>
        </p:nvSpPr>
        <p:spPr>
          <a:xfrm>
            <a:off x="1075049" y="1403010"/>
            <a:ext cx="381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X-ray tube </a:t>
            </a:r>
          </a:p>
          <a:p>
            <a:pPr algn="ctr"/>
            <a:r>
              <a:rPr lang="en-US" dirty="0"/>
              <a:t>a vacuum tube that converts electrical input power into X-rays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B7AD9-F035-4658-891A-B98CDC789114}"/>
              </a:ext>
            </a:extLst>
          </p:cNvPr>
          <p:cNvSpPr txBox="1"/>
          <p:nvPr/>
        </p:nvSpPr>
        <p:spPr>
          <a:xfrm>
            <a:off x="7218700" y="1259190"/>
            <a:ext cx="3672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Synchrotrons </a:t>
            </a:r>
          </a:p>
          <a:p>
            <a:pPr algn="ctr"/>
            <a:r>
              <a:rPr lang="en-US" dirty="0"/>
              <a:t>A storage ring for high relativistic electrons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4AF30-A6A1-4DCA-917C-7076782056EE}"/>
              </a:ext>
            </a:extLst>
          </p:cNvPr>
          <p:cNvSpPr txBox="1"/>
          <p:nvPr/>
        </p:nvSpPr>
        <p:spPr>
          <a:xfrm>
            <a:off x="1164300" y="4375851"/>
            <a:ext cx="380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in size to place in hospitals</a:t>
            </a:r>
          </a:p>
          <a:p>
            <a:r>
              <a:rPr lang="en-US" b="1" dirty="0"/>
              <a:t>Low cost  ~ 100 K euros </a:t>
            </a:r>
          </a:p>
          <a:p>
            <a:r>
              <a:rPr lang="en-US" dirty="0"/>
              <a:t>Good enough for general imaging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23F53-405A-46E9-B9D6-CDA2E9816DF9}"/>
              </a:ext>
            </a:extLst>
          </p:cNvPr>
          <p:cNvSpPr txBox="1"/>
          <p:nvPr/>
        </p:nvSpPr>
        <p:spPr>
          <a:xfrm>
            <a:off x="7497000" y="4462737"/>
            <a:ext cx="424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Huge facilities</a:t>
            </a:r>
          </a:p>
          <a:p>
            <a:r>
              <a:rPr lang="en-US" b="1" dirty="0"/>
              <a:t>High cost &gt; 300 M euros</a:t>
            </a:r>
            <a:r>
              <a:rPr lang="en-US" dirty="0"/>
              <a:t>  </a:t>
            </a:r>
          </a:p>
          <a:p>
            <a:r>
              <a:rPr lang="en-US" dirty="0"/>
              <a:t>Higher energy and brilliance </a:t>
            </a:r>
          </a:p>
          <a:p>
            <a:r>
              <a:rPr lang="en-US" dirty="0"/>
              <a:t>Wider range of research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72782-3E5A-4824-A118-0CEFFA58521D}"/>
              </a:ext>
            </a:extLst>
          </p:cNvPr>
          <p:cNvSpPr txBox="1"/>
          <p:nvPr/>
        </p:nvSpPr>
        <p:spPr>
          <a:xfrm>
            <a:off x="4553273" y="4999601"/>
            <a:ext cx="2758733" cy="130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BB4C0-A4B2-4548-B76B-8E807078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68" y="2213297"/>
            <a:ext cx="2038556" cy="21254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FA40E-F8A7-41EA-9E3C-BB67AF55FF6E}"/>
              </a:ext>
            </a:extLst>
          </p:cNvPr>
          <p:cNvGrpSpPr/>
          <p:nvPr/>
        </p:nvGrpSpPr>
        <p:grpSpPr>
          <a:xfrm>
            <a:off x="3357158" y="822226"/>
            <a:ext cx="5219742" cy="5386186"/>
            <a:chOff x="4536946" y="2170927"/>
            <a:chExt cx="3779674" cy="37131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0CCE35-A04B-4A10-B215-51A59575D614}"/>
                </a:ext>
              </a:extLst>
            </p:cNvPr>
            <p:cNvSpPr txBox="1"/>
            <p:nvPr/>
          </p:nvSpPr>
          <p:spPr>
            <a:xfrm>
              <a:off x="4955125" y="2170927"/>
              <a:ext cx="2943317" cy="48551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ThomX as X-ray source</a:t>
              </a:r>
            </a:p>
            <a:p>
              <a:pPr algn="ctr"/>
              <a:r>
                <a:rPr lang="en-US" dirty="0"/>
                <a:t>Inverse Compton scattering light source</a:t>
              </a:r>
              <a:endParaRPr lang="en-US" b="1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6CFCF8-7A0B-47C9-9E39-3EA2E6102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27" r="1550"/>
            <a:stretch/>
          </p:blipFill>
          <p:spPr>
            <a:xfrm>
              <a:off x="4536946" y="2770189"/>
              <a:ext cx="3779674" cy="23937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4F0794-9B63-4602-BBF7-346B0F07550E}"/>
                </a:ext>
              </a:extLst>
            </p:cNvPr>
            <p:cNvSpPr txBox="1"/>
            <p:nvPr/>
          </p:nvSpPr>
          <p:spPr>
            <a:xfrm>
              <a:off x="4831700" y="5247570"/>
              <a:ext cx="3140362" cy="636533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Compact  300 m^2</a:t>
              </a:r>
            </a:p>
            <a:p>
              <a:r>
                <a:rPr lang="en-US" b="1" dirty="0"/>
                <a:t>Medium cost ~ 10 M</a:t>
              </a:r>
            </a:p>
            <a:p>
              <a:r>
                <a:rPr lang="en-US" dirty="0"/>
                <a:t>High brilliance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4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02F6-899C-4E79-8578-199A770A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ThomX accelerator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B3282-D87E-457D-8B11-7D9A11ED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77373-C30D-4E43-B5F7-764B2D5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B785B-641E-46CB-83D3-17416B1E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9B1A2-6823-4691-9671-49CB1EC6A5B5}"/>
              </a:ext>
            </a:extLst>
          </p:cNvPr>
          <p:cNvSpPr txBox="1"/>
          <p:nvPr/>
        </p:nvSpPr>
        <p:spPr>
          <a:xfrm>
            <a:off x="4467499" y="1397726"/>
            <a:ext cx="742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ThomX accelerator </a:t>
            </a:r>
            <a:r>
              <a:rPr lang="en-US" dirty="0"/>
              <a:t>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307BD45-3634-4F71-BF25-98ED920A034F}"/>
              </a:ext>
            </a:extLst>
          </p:cNvPr>
          <p:cNvSpPr/>
          <p:nvPr/>
        </p:nvSpPr>
        <p:spPr>
          <a:xfrm>
            <a:off x="6701247" y="1397727"/>
            <a:ext cx="535577" cy="1200328"/>
          </a:xfrm>
          <a:prstGeom prst="wedgeRoundRectCallout">
            <a:avLst>
              <a:gd name="adj1" fmla="val 68498"/>
              <a:gd name="adj2" fmla="val 91224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3CFA76-117C-45B0-931F-C498680BA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5" y="883879"/>
            <a:ext cx="2097746" cy="3278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17FC5C-3EE2-47EB-8826-5C7901ABE40E}"/>
              </a:ext>
            </a:extLst>
          </p:cNvPr>
          <p:cNvSpPr txBox="1"/>
          <p:nvPr/>
        </p:nvSpPr>
        <p:spPr>
          <a:xfrm>
            <a:off x="228399" y="4327396"/>
            <a:ext cx="272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John Thomson</a:t>
            </a:r>
          </a:p>
          <a:p>
            <a:endParaRPr lang="en-US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7A730D5-B8E9-4A55-B0C9-0517A3B42AD6}"/>
              </a:ext>
            </a:extLst>
          </p:cNvPr>
          <p:cNvSpPr/>
          <p:nvPr/>
        </p:nvSpPr>
        <p:spPr>
          <a:xfrm>
            <a:off x="4463142" y="1367245"/>
            <a:ext cx="2168433" cy="1200328"/>
          </a:xfrm>
          <a:prstGeom prst="wedgeRoundRectCallout">
            <a:avLst>
              <a:gd name="adj1" fmla="val -137449"/>
              <a:gd name="adj2" fmla="val 10927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30583A-126C-465E-9B15-52AC0FB51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32" y="3570677"/>
            <a:ext cx="3331537" cy="20702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6B4FB0-E9F0-4F5E-8F3F-041AE9784852}"/>
              </a:ext>
            </a:extLst>
          </p:cNvPr>
          <p:cNvSpPr txBox="1"/>
          <p:nvPr/>
        </p:nvSpPr>
        <p:spPr>
          <a:xfrm>
            <a:off x="2591738" y="5671409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Thomson Scattering</a:t>
            </a:r>
          </a:p>
          <a:p>
            <a:r>
              <a:rPr lang="en-US" b="1" u="sng" dirty="0"/>
              <a:t>Laser – electron Interaction </a:t>
            </a:r>
            <a:r>
              <a:rPr lang="en-US" dirty="0"/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D3759F-2EE7-4FC9-B1C2-4836D5783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0" y="3173317"/>
            <a:ext cx="2933801" cy="16806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E51CA2-A607-4F97-B8A3-4888799A09C0}"/>
              </a:ext>
            </a:extLst>
          </p:cNvPr>
          <p:cNvSpPr txBox="1"/>
          <p:nvPr/>
        </p:nvSpPr>
        <p:spPr>
          <a:xfrm>
            <a:off x="6804117" y="486026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waves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A08EADB-AAE2-4054-A0A6-CC57D077E58F}"/>
              </a:ext>
            </a:extLst>
          </p:cNvPr>
          <p:cNvSpPr/>
          <p:nvPr/>
        </p:nvSpPr>
        <p:spPr>
          <a:xfrm>
            <a:off x="4467498" y="1397727"/>
            <a:ext cx="2168433" cy="1200328"/>
          </a:xfrm>
          <a:prstGeom prst="wedgeRoundRectCallout">
            <a:avLst>
              <a:gd name="adj1" fmla="val -65894"/>
              <a:gd name="adj2" fmla="val 157844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C707B8D-DD86-48A0-80B3-3C12DA4CD322}"/>
              </a:ext>
            </a:extLst>
          </p:cNvPr>
          <p:cNvSpPr/>
          <p:nvPr/>
        </p:nvSpPr>
        <p:spPr>
          <a:xfrm>
            <a:off x="7347335" y="1404464"/>
            <a:ext cx="4391584" cy="1200328"/>
          </a:xfrm>
          <a:prstGeom prst="wedgeRoundRectCallout">
            <a:avLst>
              <a:gd name="adj1" fmla="val 22126"/>
              <a:gd name="adj2" fmla="val 112843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32D7F4-4322-459C-8449-826A6F672F93}"/>
              </a:ext>
            </a:extLst>
          </p:cNvPr>
          <p:cNvSpPr/>
          <p:nvPr/>
        </p:nvSpPr>
        <p:spPr>
          <a:xfrm>
            <a:off x="5642919" y="52295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High penetration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imaging objects</a:t>
            </a:r>
            <a:r>
              <a:rPr lang="en-US" dirty="0"/>
              <a:t> </a:t>
            </a:r>
            <a:endParaRPr lang="en-US" dirty="0"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higher energy   </a:t>
            </a:r>
            <a:r>
              <a:rPr lang="en-US" b="1" dirty="0">
                <a:sym typeface="Wingdings" panose="05000000000000000000" pitchFamily="2" charset="2"/>
              </a:rPr>
              <a:t>targeted therapy  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Scientific Research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9FAE26-A770-45F4-AFE0-3D83DC5B02A0}"/>
              </a:ext>
            </a:extLst>
          </p:cNvPr>
          <p:cNvSpPr txBox="1"/>
          <p:nvPr/>
        </p:nvSpPr>
        <p:spPr>
          <a:xfrm>
            <a:off x="9650627" y="3539551"/>
            <a:ext cx="223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speeds particles </a:t>
            </a:r>
          </a:p>
        </p:txBody>
      </p:sp>
    </p:spTree>
    <p:extLst>
      <p:ext uri="{BB962C8B-B14F-4D97-AF65-F5344CB8AC3E}">
        <p14:creationId xmlns:p14="http://schemas.microsoft.com/office/powerpoint/2010/main" val="220278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02F6-899C-4E79-8578-199A770A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Production @ ThomX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B3282-D87E-457D-8B11-7D9A11ED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77373-C30D-4E43-B5F7-764B2D5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B785B-641E-46CB-83D3-17416B1E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4B06F-F0CE-40B8-9D7A-D90BE95C2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r="1550"/>
          <a:stretch/>
        </p:blipFill>
        <p:spPr>
          <a:xfrm>
            <a:off x="4566238" y="1463040"/>
            <a:ext cx="7597434" cy="4811701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4B321EB-5E0D-49D2-BBC8-15F6E8618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" y="851271"/>
            <a:ext cx="5183893" cy="295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1143BBC-13E4-4AE4-8EF7-C20B30CDECA4}"/>
              </a:ext>
            </a:extLst>
          </p:cNvPr>
          <p:cNvSpPr/>
          <p:nvPr/>
        </p:nvSpPr>
        <p:spPr>
          <a:xfrm rot="16828537">
            <a:off x="3195486" y="1971286"/>
            <a:ext cx="535577" cy="197706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1766F-F41F-4214-AB34-E87D2B965921}"/>
              </a:ext>
            </a:extLst>
          </p:cNvPr>
          <p:cNvSpPr txBox="1"/>
          <p:nvPr/>
        </p:nvSpPr>
        <p:spPr>
          <a:xfrm>
            <a:off x="2782389" y="3683726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0B4CC-4939-494C-A72B-4626694A87B2}"/>
                  </a:ext>
                </a:extLst>
              </p:cNvPr>
              <p:cNvSpPr txBox="1"/>
              <p:nvPr/>
            </p:nvSpPr>
            <p:spPr>
              <a:xfrm>
                <a:off x="492404" y="4642207"/>
                <a:ext cx="3571160" cy="73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ea typeface="Cambria Math" panose="02040503050406030204" pitchFamily="18" charset="0"/>
                  </a:rPr>
                  <a:t>photon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𝑙𝑎𝑠𝑒𝑟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𝑒𝑙𝑒𝑐𝑡𝑟𝑜𝑛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 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𝑒𝑙𝑒𝑐𝑡𝑟𝑜𝑛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0B4CC-4939-494C-A72B-4626694A8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4" y="4642207"/>
                <a:ext cx="3571160" cy="733471"/>
              </a:xfrm>
              <a:prstGeom prst="rect">
                <a:avLst/>
              </a:prstGeom>
              <a:blipFill>
                <a:blip r:embed="rId4"/>
                <a:stretch>
                  <a:fillRect l="-1877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2D40B16-BDDB-4DAB-98F0-DED4D64E1BB1}"/>
              </a:ext>
            </a:extLst>
          </p:cNvPr>
          <p:cNvSpPr/>
          <p:nvPr/>
        </p:nvSpPr>
        <p:spPr>
          <a:xfrm>
            <a:off x="5589225" y="3375002"/>
            <a:ext cx="3615567" cy="2248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845865-5105-4790-BF66-8D3EE686142D}"/>
              </a:ext>
            </a:extLst>
          </p:cNvPr>
          <p:cNvSpPr/>
          <p:nvPr/>
        </p:nvSpPr>
        <p:spPr>
          <a:xfrm>
            <a:off x="590095" y="2542885"/>
            <a:ext cx="1687889" cy="44745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llate 15">
            <a:extLst>
              <a:ext uri="{FF2B5EF4-FFF2-40B4-BE49-F238E27FC236}">
                <a16:creationId xmlns:a16="http://schemas.microsoft.com/office/drawing/2014/main" id="{6FB74810-2BFD-47BA-BC16-285C0B462466}"/>
              </a:ext>
            </a:extLst>
          </p:cNvPr>
          <p:cNvSpPr/>
          <p:nvPr/>
        </p:nvSpPr>
        <p:spPr>
          <a:xfrm>
            <a:off x="5212221" y="3825421"/>
            <a:ext cx="294784" cy="1347562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77495D-DB41-4631-A66C-91912211F021}"/>
              </a:ext>
            </a:extLst>
          </p:cNvPr>
          <p:cNvSpPr/>
          <p:nvPr/>
        </p:nvSpPr>
        <p:spPr>
          <a:xfrm rot="20097666">
            <a:off x="2652279" y="2050014"/>
            <a:ext cx="1344736" cy="61307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73CE8440-A7CC-46CA-9830-44F816E35D63}"/>
              </a:ext>
            </a:extLst>
          </p:cNvPr>
          <p:cNvSpPr/>
          <p:nvPr/>
        </p:nvSpPr>
        <p:spPr>
          <a:xfrm>
            <a:off x="5092905" y="4254711"/>
            <a:ext cx="525871" cy="488983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CA958E5-A558-4989-87ED-3F0C06C9D5B7}"/>
              </a:ext>
            </a:extLst>
          </p:cNvPr>
          <p:cNvSpPr/>
          <p:nvPr/>
        </p:nvSpPr>
        <p:spPr>
          <a:xfrm rot="10800000">
            <a:off x="5237925" y="851271"/>
            <a:ext cx="269080" cy="35664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9B909A5-C3B8-4A0E-A55E-E5DD25F69EFE}"/>
              </a:ext>
            </a:extLst>
          </p:cNvPr>
          <p:cNvSpPr/>
          <p:nvPr/>
        </p:nvSpPr>
        <p:spPr>
          <a:xfrm>
            <a:off x="4435751" y="3319706"/>
            <a:ext cx="1476103" cy="2303696"/>
          </a:xfrm>
          <a:prstGeom prst="wedgeRoundRectCallout">
            <a:avLst>
              <a:gd name="adj1" fmla="val -117358"/>
              <a:gd name="adj2" fmla="val 51693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1B615-224C-4FAA-830C-72D677C8EAC8}"/>
              </a:ext>
            </a:extLst>
          </p:cNvPr>
          <p:cNvSpPr txBox="1"/>
          <p:nvPr/>
        </p:nvSpPr>
        <p:spPr>
          <a:xfrm>
            <a:off x="1434039" y="5690732"/>
            <a:ext cx="33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My work in here </a:t>
            </a:r>
          </a:p>
        </p:txBody>
      </p:sp>
    </p:spTree>
    <p:extLst>
      <p:ext uri="{BB962C8B-B14F-4D97-AF65-F5344CB8AC3E}">
        <p14:creationId xmlns:p14="http://schemas.microsoft.com/office/powerpoint/2010/main" val="293322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FD73-2F3D-4626-9FCD-E05B8485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Injecting photon into optical cavity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A623D-1E0B-4E4D-8761-E67BC5A7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E12D-E649-4A35-9A42-6D1D5DB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7191E-9E13-4841-AD9C-CF5313A1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9F060676-0A56-40DA-BFF8-603730B5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00000">
            <a:off x="6253048" y="2752062"/>
            <a:ext cx="209182" cy="570496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76652455-1E2A-47F7-BA0C-0B6668A0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2748174" y="2745108"/>
            <a:ext cx="209182" cy="570496"/>
          </a:xfrm>
          <a:prstGeom prst="rect">
            <a:avLst/>
          </a:prstGeom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9DCA678F-6482-4B07-8A4F-B5A200D0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00000">
            <a:off x="2661731" y="4655715"/>
            <a:ext cx="218625" cy="596250"/>
          </a:xfrm>
          <a:prstGeom prst="rect">
            <a:avLst/>
          </a:prstGeom>
        </p:spPr>
      </p:pic>
      <p:cxnSp>
        <p:nvCxnSpPr>
          <p:cNvPr id="10" name="Connecteur droit 11">
            <a:extLst>
              <a:ext uri="{FF2B5EF4-FFF2-40B4-BE49-F238E27FC236}">
                <a16:creationId xmlns:a16="http://schemas.microsoft.com/office/drawing/2014/main" id="{06968D2C-7D2E-480E-8AA0-9FDF9F7CAED8}"/>
              </a:ext>
            </a:extLst>
          </p:cNvPr>
          <p:cNvCxnSpPr>
            <a:stCxn id="8" idx="1"/>
            <a:endCxn id="7" idx="1"/>
          </p:cNvCxnSpPr>
          <p:nvPr/>
        </p:nvCxnSpPr>
        <p:spPr>
          <a:xfrm>
            <a:off x="2953792" y="3057426"/>
            <a:ext cx="3302820" cy="695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2">
            <a:extLst>
              <a:ext uri="{FF2B5EF4-FFF2-40B4-BE49-F238E27FC236}">
                <a16:creationId xmlns:a16="http://schemas.microsoft.com/office/drawing/2014/main" id="{6A1B6ED9-C6AB-417B-BB75-6E13DCAFC1F0}"/>
              </a:ext>
            </a:extLst>
          </p:cNvPr>
          <p:cNvCxnSpPr/>
          <p:nvPr/>
        </p:nvCxnSpPr>
        <p:spPr>
          <a:xfrm flipV="1">
            <a:off x="6303320" y="4924045"/>
            <a:ext cx="3600000" cy="28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3">
            <a:extLst>
              <a:ext uri="{FF2B5EF4-FFF2-40B4-BE49-F238E27FC236}">
                <a16:creationId xmlns:a16="http://schemas.microsoft.com/office/drawing/2014/main" id="{57EE3DD5-0015-4E7E-8476-6A38F6B29962}"/>
              </a:ext>
            </a:extLst>
          </p:cNvPr>
          <p:cNvSpPr/>
          <p:nvPr/>
        </p:nvSpPr>
        <p:spPr>
          <a:xfrm>
            <a:off x="9773151" y="4801496"/>
            <a:ext cx="245097" cy="24509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4">
            <a:extLst>
              <a:ext uri="{FF2B5EF4-FFF2-40B4-BE49-F238E27FC236}">
                <a16:creationId xmlns:a16="http://schemas.microsoft.com/office/drawing/2014/main" id="{E3D272BC-5AE6-4E0B-B4FE-6BAB315406FF}"/>
              </a:ext>
            </a:extLst>
          </p:cNvPr>
          <p:cNvSpPr/>
          <p:nvPr/>
        </p:nvSpPr>
        <p:spPr>
          <a:xfrm>
            <a:off x="9779807" y="4801495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5">
            <a:extLst>
              <a:ext uri="{FF2B5EF4-FFF2-40B4-BE49-F238E27FC236}">
                <a16:creationId xmlns:a16="http://schemas.microsoft.com/office/drawing/2014/main" id="{E33583E1-790B-4954-96AD-96D35298190F}"/>
              </a:ext>
            </a:extLst>
          </p:cNvPr>
          <p:cNvCxnSpPr>
            <a:endCxn id="21" idx="1"/>
          </p:cNvCxnSpPr>
          <p:nvPr/>
        </p:nvCxnSpPr>
        <p:spPr>
          <a:xfrm>
            <a:off x="2862352" y="4924326"/>
            <a:ext cx="3440968" cy="88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6">
            <a:extLst>
              <a:ext uri="{FF2B5EF4-FFF2-40B4-BE49-F238E27FC236}">
                <a16:creationId xmlns:a16="http://schemas.microsoft.com/office/drawing/2014/main" id="{2897C248-590B-4F71-BEB6-7ED53CFD6297}"/>
              </a:ext>
            </a:extLst>
          </p:cNvPr>
          <p:cNvCxnSpPr>
            <a:stCxn id="8" idx="1"/>
            <a:endCxn id="21" idx="1"/>
          </p:cNvCxnSpPr>
          <p:nvPr/>
        </p:nvCxnSpPr>
        <p:spPr>
          <a:xfrm>
            <a:off x="2953792" y="3057426"/>
            <a:ext cx="3349528" cy="186778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7">
            <a:extLst>
              <a:ext uri="{FF2B5EF4-FFF2-40B4-BE49-F238E27FC236}">
                <a16:creationId xmlns:a16="http://schemas.microsoft.com/office/drawing/2014/main" id="{5EB1F071-DE7E-4ABA-AD76-FDE994E6B0FE}"/>
              </a:ext>
            </a:extLst>
          </p:cNvPr>
          <p:cNvCxnSpPr>
            <a:stCxn id="9" idx="1"/>
            <a:endCxn id="7" idx="1"/>
          </p:cNvCxnSpPr>
          <p:nvPr/>
        </p:nvCxnSpPr>
        <p:spPr>
          <a:xfrm flipV="1">
            <a:off x="2876631" y="3064380"/>
            <a:ext cx="3379981" cy="186116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8">
            <a:extLst>
              <a:ext uri="{FF2B5EF4-FFF2-40B4-BE49-F238E27FC236}">
                <a16:creationId xmlns:a16="http://schemas.microsoft.com/office/drawing/2014/main" id="{DB29366C-203A-4047-BE44-DB7FFC87DE43}"/>
              </a:ext>
            </a:extLst>
          </p:cNvPr>
          <p:cNvCxnSpPr/>
          <p:nvPr/>
        </p:nvCxnSpPr>
        <p:spPr>
          <a:xfrm>
            <a:off x="6357639" y="4953531"/>
            <a:ext cx="3213828" cy="151438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9">
            <a:extLst>
              <a:ext uri="{FF2B5EF4-FFF2-40B4-BE49-F238E27FC236}">
                <a16:creationId xmlns:a16="http://schemas.microsoft.com/office/drawing/2014/main" id="{9C47115C-F106-44E4-9962-B3A7BDAB13E7}"/>
              </a:ext>
            </a:extLst>
          </p:cNvPr>
          <p:cNvSpPr/>
          <p:nvPr/>
        </p:nvSpPr>
        <p:spPr>
          <a:xfrm>
            <a:off x="9784249" y="4801494"/>
            <a:ext cx="245097" cy="245097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20">
            <a:extLst>
              <a:ext uri="{FF2B5EF4-FFF2-40B4-BE49-F238E27FC236}">
                <a16:creationId xmlns:a16="http://schemas.microsoft.com/office/drawing/2014/main" id="{25A746E7-6DCC-4A98-A50F-2C585D9F1810}"/>
              </a:ext>
            </a:extLst>
          </p:cNvPr>
          <p:cNvSpPr/>
          <p:nvPr/>
        </p:nvSpPr>
        <p:spPr>
          <a:xfrm>
            <a:off x="9779807" y="4801494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21">
            <a:extLst>
              <a:ext uri="{FF2B5EF4-FFF2-40B4-BE49-F238E27FC236}">
                <a16:creationId xmlns:a16="http://schemas.microsoft.com/office/drawing/2014/main" id="{A279A18B-2899-44AF-85D6-904F0EA59AC1}"/>
              </a:ext>
            </a:extLst>
          </p:cNvPr>
          <p:cNvSpPr/>
          <p:nvPr/>
        </p:nvSpPr>
        <p:spPr>
          <a:xfrm>
            <a:off x="9789778" y="4801495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2">
            <a:extLst>
              <a:ext uri="{FF2B5EF4-FFF2-40B4-BE49-F238E27FC236}">
                <a16:creationId xmlns:a16="http://schemas.microsoft.com/office/drawing/2014/main" id="{96670A13-BDEE-416B-8E30-320A9D264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6299592" y="4655114"/>
            <a:ext cx="218839" cy="596834"/>
          </a:xfrm>
          <a:prstGeom prst="rect">
            <a:avLst/>
          </a:prstGeom>
        </p:spPr>
      </p:pic>
      <p:sp>
        <p:nvSpPr>
          <p:cNvPr id="22" name="Ellipse 23">
            <a:extLst>
              <a:ext uri="{FF2B5EF4-FFF2-40B4-BE49-F238E27FC236}">
                <a16:creationId xmlns:a16="http://schemas.microsoft.com/office/drawing/2014/main" id="{905F72D2-1A9C-4750-9E7B-E018AD4B1A64}"/>
              </a:ext>
            </a:extLst>
          </p:cNvPr>
          <p:cNvSpPr/>
          <p:nvPr/>
        </p:nvSpPr>
        <p:spPr>
          <a:xfrm>
            <a:off x="9781201" y="4801493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4">
            <a:extLst>
              <a:ext uri="{FF2B5EF4-FFF2-40B4-BE49-F238E27FC236}">
                <a16:creationId xmlns:a16="http://schemas.microsoft.com/office/drawing/2014/main" id="{DAF33653-A7DF-4B4A-BA4F-97E427C47D2E}"/>
              </a:ext>
            </a:extLst>
          </p:cNvPr>
          <p:cNvSpPr/>
          <p:nvPr/>
        </p:nvSpPr>
        <p:spPr>
          <a:xfrm>
            <a:off x="6102644" y="474538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5">
            <a:extLst>
              <a:ext uri="{FF2B5EF4-FFF2-40B4-BE49-F238E27FC236}">
                <a16:creationId xmlns:a16="http://schemas.microsoft.com/office/drawing/2014/main" id="{E81D5CD4-ADB5-4508-8289-4BDB10886197}"/>
              </a:ext>
            </a:extLst>
          </p:cNvPr>
          <p:cNvSpPr/>
          <p:nvPr/>
        </p:nvSpPr>
        <p:spPr>
          <a:xfrm>
            <a:off x="9779807" y="4801493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6">
            <a:extLst>
              <a:ext uri="{FF2B5EF4-FFF2-40B4-BE49-F238E27FC236}">
                <a16:creationId xmlns:a16="http://schemas.microsoft.com/office/drawing/2014/main" id="{DF45944E-5E1D-4DF3-A67F-C9236A269E6A}"/>
              </a:ext>
            </a:extLst>
          </p:cNvPr>
          <p:cNvSpPr/>
          <p:nvPr/>
        </p:nvSpPr>
        <p:spPr>
          <a:xfrm>
            <a:off x="9783536" y="4801492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7">
            <a:extLst>
              <a:ext uri="{FF2B5EF4-FFF2-40B4-BE49-F238E27FC236}">
                <a16:creationId xmlns:a16="http://schemas.microsoft.com/office/drawing/2014/main" id="{07862E60-4E38-4511-A3B5-08916671A966}"/>
              </a:ext>
            </a:extLst>
          </p:cNvPr>
          <p:cNvSpPr/>
          <p:nvPr/>
        </p:nvSpPr>
        <p:spPr>
          <a:xfrm>
            <a:off x="9767378" y="4801490"/>
            <a:ext cx="245097" cy="245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77330-1BD0-42FA-9979-A8EFB6406D5E}"/>
              </a:ext>
            </a:extLst>
          </p:cNvPr>
          <p:cNvSpPr/>
          <p:nvPr/>
        </p:nvSpPr>
        <p:spPr>
          <a:xfrm>
            <a:off x="8866813" y="4569562"/>
            <a:ext cx="1409308" cy="7005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Oscillator</a:t>
            </a:r>
            <a:endParaRPr lang="fr-FR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62493DC-8332-4F33-8BA5-2DD3EC8652DB}"/>
              </a:ext>
            </a:extLst>
          </p:cNvPr>
          <p:cNvSpPr/>
          <p:nvPr/>
        </p:nvSpPr>
        <p:spPr>
          <a:xfrm>
            <a:off x="1227531" y="845694"/>
            <a:ext cx="365497" cy="3647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C17E814-4086-40EB-8A44-0094B508862C}"/>
              </a:ext>
            </a:extLst>
          </p:cNvPr>
          <p:cNvSpPr/>
          <p:nvPr/>
        </p:nvSpPr>
        <p:spPr>
          <a:xfrm rot="16200000">
            <a:off x="7255483" y="39867"/>
            <a:ext cx="680069" cy="593392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57813 0.00115 L -0.29948 -0.27014 L -0.57136 -0.27223 L -0.29636 0.00115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-1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2153 L 0.15886 0.22292 C 0.18581 0.26875 0.22618 0.29398 0.26849 0.29398 C 0.31693 0.29398 0.35547 0.26875 0.38217 0.22292 L 0.51185 0.02153 " pathEditMode="relative" rAng="0" ptsTypes="AAAAA">
                                      <p:cBhvr>
                                        <p:cTn id="10" dur="6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1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2957 0.00092 L -0.0276 0.226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1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3 4.44444E-6 L -0.57682 -0.00116 L -0.29753 -0.27223 L -0.57057 -0.27223 L -0.29622 -0.00116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1" y="-13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1498 1.48148E-6 L 0.15248 0.21504 C 0.18099 0.26389 0.22409 0.29028 0.26915 0.29028 C 0.32058 0.29028 0.36172 0.26389 0.39024 0.21504 L 0.528 1.48148E-6 " pathEditMode="relative" rAng="0" ptsTypes="AAAAA">
                                      <p:cBhvr>
                                        <p:cTn id="24" dur="6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1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4.44444E-6 L -0.2957 0.00092 L -0.0276 0.2266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1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052 -0.00047 L -0.57617 0.00069 L -0.29688 -0.27385 L -0.57057 -0.27292 L -0.29688 -0.00162 " pathEditMode="relative" rAng="0" ptsTypes="AAAAA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-1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16667E-7 4.44444E-6 L -0.29492 0.00092 L -0.02565 0.22662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4.375E-6 4.44444E-6 L -0.27812 0.00231 L -0.0013 -0.27107 L -0.27382 -0.27107 L -4.375E-6 4.44444E-6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34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2.08333E-6 4.44444E-6 L -0.29492 0.00092 L -0.02565 0.22662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13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6" grpId="0" animBg="1"/>
      <p:bldP spid="26" grpId="1" animBg="1"/>
      <p:bldP spid="30" grpId="0" animBg="1"/>
      <p:bldP spid="30" grpId="1" animBg="1"/>
      <p:bldP spid="35" grpId="0" animBg="1"/>
      <p:bldP spid="35" grpId="1" animBg="1"/>
      <p:bldP spid="35" grpId="2" animBg="1"/>
      <p:bldP spid="3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0FC5-C135-476D-A34D-F54C95D3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Work – Preparing Photon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53D78-55B1-4E11-B2EA-00B7A6A8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E345-4FC7-40D7-A521-2EBCF426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CEC61-4159-4700-97F3-6F62E747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2C5B18F9-FC01-40CA-8956-ED8C680F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662" r="8815" b="2570"/>
          <a:stretch/>
        </p:blipFill>
        <p:spPr>
          <a:xfrm>
            <a:off x="228399" y="2957747"/>
            <a:ext cx="4357680" cy="3222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D162A-E13E-468C-9C84-E709F2CC0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" y="658099"/>
            <a:ext cx="5500797" cy="2217269"/>
          </a:xfrm>
          <a:prstGeom prst="rect">
            <a:avLst/>
          </a:prstGeom>
        </p:spPr>
      </p:pic>
      <p:pic>
        <p:nvPicPr>
          <p:cNvPr id="16" name="Picture 2" descr="مهسايءأ)ء ">
            <a:extLst>
              <a:ext uri="{FF2B5EF4-FFF2-40B4-BE49-F238E27FC236}">
                <a16:creationId xmlns:a16="http://schemas.microsoft.com/office/drawing/2014/main" id="{C5B03AEE-596B-4C60-A649-DBE6296E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34" y="3014664"/>
            <a:ext cx="4219683" cy="31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1A9921-9209-4449-8DA4-596230FA8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07" y="974560"/>
            <a:ext cx="3833046" cy="2786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8089B7-818B-4617-BECB-CBF2E53A6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45" y="3243114"/>
            <a:ext cx="3565827" cy="2558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28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3549C-2F0C-413D-AB07-BA3C9EEC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01-July-22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9F8E0-BFD4-43CA-96DD-FF31C445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Manar Amer / Palestinian Day @ Paris Saclay - IJCLab / Orsay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9D3E5-75FA-4EE9-BDCA-70302E4C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7F677-6793-4E77-AF0F-D59FCB796E05}"/>
              </a:ext>
            </a:extLst>
          </p:cNvPr>
          <p:cNvSpPr txBox="1"/>
          <p:nvPr/>
        </p:nvSpPr>
        <p:spPr>
          <a:xfrm>
            <a:off x="2298786" y="2783740"/>
            <a:ext cx="6993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Thank you </a:t>
            </a:r>
          </a:p>
          <a:p>
            <a:pPr algn="ctr"/>
            <a:r>
              <a:rPr lang="en-US" sz="4800" b="1" dirty="0"/>
              <a:t>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145901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416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Bahnschrift</vt:lpstr>
      <vt:lpstr>Calibri</vt:lpstr>
      <vt:lpstr>Calibri Light</vt:lpstr>
      <vt:lpstr>Cambria Math</vt:lpstr>
      <vt:lpstr>Wingdings</vt:lpstr>
      <vt:lpstr>Office Theme</vt:lpstr>
      <vt:lpstr>PowerPoint Presentation</vt:lpstr>
      <vt:lpstr>Timeline </vt:lpstr>
      <vt:lpstr>Motivation ( X-ray )    </vt:lpstr>
      <vt:lpstr>X-ray Production  </vt:lpstr>
      <vt:lpstr>Introducing ThomX accelerator </vt:lpstr>
      <vt:lpstr>X-ray Production @ ThomX </vt:lpstr>
      <vt:lpstr>Injecting photon into optical cavity </vt:lpstr>
      <vt:lpstr>PhD Work – Preparing Photon  </vt:lpstr>
      <vt:lpstr>PowerPoint Presentation</vt:lpstr>
      <vt:lpstr>ThomX Bunker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Predging   </dc:title>
  <dc:creator>Manar amer</dc:creator>
  <cp:lastModifiedBy>Manar amer</cp:lastModifiedBy>
  <cp:revision>49</cp:revision>
  <dcterms:created xsi:type="dcterms:W3CDTF">2022-06-24T22:31:23Z</dcterms:created>
  <dcterms:modified xsi:type="dcterms:W3CDTF">2022-07-01T10:39:20Z</dcterms:modified>
</cp:coreProperties>
</file>