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1" r:id="rId2"/>
    <p:sldId id="362" r:id="rId3"/>
    <p:sldId id="363" r:id="rId4"/>
    <p:sldId id="364" r:id="rId5"/>
    <p:sldId id="365" r:id="rId6"/>
    <p:sldId id="366"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7" d="100"/>
          <a:sy n="117" d="100"/>
        </p:scale>
        <p:origin x="3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8A0B7-DF60-4A01-8D48-BFF5D0A47A0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3E7D3AC-EFF8-49C0-98FA-F662B5116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9018EA1-B3D8-409C-84DE-B996C3A487CE}"/>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D9053192-2F6E-4E3B-8013-B87E34551E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1517E8-734C-4D6F-8E28-692CFB3E9783}"/>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24112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1F02D6-A645-49F1-9F66-956A916AE21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56B8D74-CC39-48C1-AA98-6F2E98E2400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91695D-37C3-4E72-B4DB-9E76E38F5D00}"/>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8C93B7C6-84FC-4262-A76E-90AA52A16E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1E89D5-E98F-41F2-834B-A9CBBB3374BB}"/>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89457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60C92EF-00F3-4E49-9017-38008BF4765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E20F865-9910-46B9-BFC8-489CA33C5A9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86EEAD-EC41-4BB8-BA18-BFDE6B5739B9}"/>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E7A38E5F-2167-4690-A77C-6BF2AD0B29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20A771-A618-4251-9B15-69DC6E6C23BB}"/>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3814131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Arial" panose="020B0604020202020204" pitchFamily="34" charset="0"/>
                <a:ea typeface="Tahoma" panose="020B0604030504040204" pitchFamily="34" charset="0"/>
                <a:cs typeface="Arial" panose="020B0604020202020204" pitchFamily="34" charset="0"/>
              </a:defRPr>
            </a:lvl1pPr>
            <a:lvl2pPr algn="just">
              <a:buFont typeface="Wingdings" pitchFamily="2" charset="2"/>
              <a:buChar char="§"/>
              <a:defRPr sz="1600">
                <a:latin typeface="Arial" panose="020B0604020202020204" pitchFamily="34" charset="0"/>
                <a:ea typeface="Tahoma" panose="020B0604030504040204" pitchFamily="34" charset="0"/>
                <a:cs typeface="Arial" panose="020B060402020202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Arial 18</a:t>
            </a:r>
          </a:p>
          <a:p>
            <a:pPr lvl="1"/>
            <a:r>
              <a:rPr lang="fr-FR" dirty="0"/>
              <a:t>Texte niveau 2 Arial 16</a:t>
            </a:r>
          </a:p>
        </p:txBody>
      </p:sp>
    </p:spTree>
    <p:extLst>
      <p:ext uri="{BB962C8B-B14F-4D97-AF65-F5344CB8AC3E}">
        <p14:creationId xmlns:p14="http://schemas.microsoft.com/office/powerpoint/2010/main" val="115150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7180D-CFD6-43CC-B09E-892F9EE1963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237EDAC-89BB-49A9-90A9-9AA860A08AC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A8DA07-A560-4506-8E8A-AA23BDCCEB2B}"/>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A3A88F17-4004-4DF3-9996-FCC4E11BE7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D246A8-1B2E-4C8C-BB01-8B7E88081331}"/>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203067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1682C-D8CC-4458-85ED-2E22DE27C7B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94292AC-A552-445F-8354-9A3824B662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DCB6674-D97B-4E22-8405-F0517872FC1F}"/>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1BF7105D-54EE-43AA-B5AE-C994B1B45D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B8BAC5-1162-4C72-A6CC-D6571619E301}"/>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250954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490ADB-1164-4FC0-B366-4225EE2165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7C82710-077B-4F32-BC76-4EE77227965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E12B636-375A-4F65-977C-724E271813D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5101D5B-E9C5-4126-ADFC-8D5C578DA230}"/>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C942D2E9-D84B-4D2D-9F87-94F03EA5B30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0265DD-0E71-4E85-968B-8F056F9FFE84}"/>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271808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8FAD1-3196-43D2-A227-7EB50D85E38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9226A35-FA5C-41EF-BAD4-D45FC859B2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592F4F1-82A2-47A1-8AA3-3A75B4DEDAF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34AB191-0D78-420A-BEE7-FF1C6D504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0FDA2D4-6FCF-4C1B-9D40-3CCB01ACD9A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BBC4871-5A9B-4136-B123-41049FF5C990}"/>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8" name="Espace réservé du pied de page 7">
            <a:extLst>
              <a:ext uri="{FF2B5EF4-FFF2-40B4-BE49-F238E27FC236}">
                <a16:creationId xmlns:a16="http://schemas.microsoft.com/office/drawing/2014/main" id="{C4134E92-A980-4CCC-A67D-87100515273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E674AA9-F10D-4F9F-B8D0-F52356B9DFBC}"/>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251837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3E8574-11C6-40E7-8A50-6F791C7B3B9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D6BAB81-F771-4107-A411-A9823C0C0595}"/>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4" name="Espace réservé du pied de page 3">
            <a:extLst>
              <a:ext uri="{FF2B5EF4-FFF2-40B4-BE49-F238E27FC236}">
                <a16:creationId xmlns:a16="http://schemas.microsoft.com/office/drawing/2014/main" id="{C9EAC0FB-3F05-4566-B392-1E118E42707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C8F8EED-2814-4384-A67D-84455D88221D}"/>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77763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ED7637D-728A-430C-B5F8-AB1EAAF397FD}"/>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3" name="Espace réservé du pied de page 2">
            <a:extLst>
              <a:ext uri="{FF2B5EF4-FFF2-40B4-BE49-F238E27FC236}">
                <a16:creationId xmlns:a16="http://schemas.microsoft.com/office/drawing/2014/main" id="{D682A6E6-43B6-4D8D-A21E-011581B4A61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E431E9E-3B8C-42F3-8C7A-68F7C130485D}"/>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313572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2B1D62-D130-4BE3-B70C-6DA37235B7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A52ACD6-CF85-4E05-B194-467A09BFB6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B18A79B-11C8-4ECE-83C5-B2D6AB98B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F485BBE-7B88-4DC3-B62F-47D20472CEEF}"/>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73ED5A89-E542-43EC-B11A-EB0DD56CD3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6550EA-4C33-487F-BBBF-C9C770F1DEF8}"/>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315857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64232-2F87-4EBB-A907-518F972592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26EE463-D46F-45B0-9B5B-28616C6D0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EBADFFB-6886-401E-B32D-0F6B9704B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15856E2-2041-441F-83BC-63E653397C32}"/>
              </a:ext>
            </a:extLst>
          </p:cNvPr>
          <p:cNvSpPr>
            <a:spLocks noGrp="1"/>
          </p:cNvSpPr>
          <p:nvPr>
            <p:ph type="dt" sz="half" idx="10"/>
          </p:nvPr>
        </p:nvSpPr>
        <p:spPr/>
        <p:txBody>
          <a:bodyPr/>
          <a:lstStyle/>
          <a:p>
            <a:fld id="{757F8CBB-6519-46E4-8415-8E08E694C517}" type="datetimeFigureOut">
              <a:rPr lang="fr-FR" smtClean="0"/>
              <a:t>24/06/2022</a:t>
            </a:fld>
            <a:endParaRPr lang="fr-FR"/>
          </a:p>
        </p:txBody>
      </p:sp>
      <p:sp>
        <p:nvSpPr>
          <p:cNvPr id="6" name="Espace réservé du pied de page 5">
            <a:extLst>
              <a:ext uri="{FF2B5EF4-FFF2-40B4-BE49-F238E27FC236}">
                <a16:creationId xmlns:a16="http://schemas.microsoft.com/office/drawing/2014/main" id="{E011EBF8-4C1B-46BC-B219-2100900F65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EFF160E-2B38-45B2-B52F-7DF67EF96D0D}"/>
              </a:ext>
            </a:extLst>
          </p:cNvPr>
          <p:cNvSpPr>
            <a:spLocks noGrp="1"/>
          </p:cNvSpPr>
          <p:nvPr>
            <p:ph type="sldNum" sz="quarter" idx="12"/>
          </p:nvPr>
        </p:nvSpPr>
        <p:spPr/>
        <p:txBody>
          <a:bodyPr/>
          <a:lstStyle/>
          <a:p>
            <a:fld id="{C3D3CDA6-8A0D-4F7D-971B-725B1658FCFE}" type="slidenum">
              <a:rPr lang="fr-FR" smtClean="0"/>
              <a:t>‹N°›</a:t>
            </a:fld>
            <a:endParaRPr lang="fr-FR"/>
          </a:p>
        </p:txBody>
      </p:sp>
    </p:spTree>
    <p:extLst>
      <p:ext uri="{BB962C8B-B14F-4D97-AF65-F5344CB8AC3E}">
        <p14:creationId xmlns:p14="http://schemas.microsoft.com/office/powerpoint/2010/main" val="312673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103F70F-5D90-4540-A867-3F80D8EE3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C9D4F5F-5B89-496A-A0D5-F054017F8D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99A11C-B81C-46E6-B874-39D4D39E7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F8CBB-6519-46E4-8415-8E08E694C517}" type="datetimeFigureOut">
              <a:rPr lang="fr-FR" smtClean="0"/>
              <a:t>24/06/2022</a:t>
            </a:fld>
            <a:endParaRPr lang="fr-FR"/>
          </a:p>
        </p:txBody>
      </p:sp>
      <p:sp>
        <p:nvSpPr>
          <p:cNvPr id="5" name="Espace réservé du pied de page 4">
            <a:extLst>
              <a:ext uri="{FF2B5EF4-FFF2-40B4-BE49-F238E27FC236}">
                <a16:creationId xmlns:a16="http://schemas.microsoft.com/office/drawing/2014/main" id="{E2CF45E2-3218-4B75-8E97-19B90F6DF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03BF8E3-2594-4C0F-B469-747CB2365D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3CDA6-8A0D-4F7D-971B-725B1658FCFE}" type="slidenum">
              <a:rPr lang="fr-FR" smtClean="0"/>
              <a:t>‹N°›</a:t>
            </a:fld>
            <a:endParaRPr lang="fr-FR"/>
          </a:p>
        </p:txBody>
      </p:sp>
    </p:spTree>
    <p:extLst>
      <p:ext uri="{BB962C8B-B14F-4D97-AF65-F5344CB8AC3E}">
        <p14:creationId xmlns:p14="http://schemas.microsoft.com/office/powerpoint/2010/main" val="52983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4F4CB-A1D8-44B3-9CB1-BB6BB0DA9691}"/>
              </a:ext>
            </a:extLst>
          </p:cNvPr>
          <p:cNvSpPr>
            <a:spLocks noGrp="1"/>
          </p:cNvSpPr>
          <p:nvPr>
            <p:ph type="ctrTitle"/>
          </p:nvPr>
        </p:nvSpPr>
        <p:spPr>
          <a:xfrm>
            <a:off x="366985" y="763580"/>
            <a:ext cx="5881687" cy="516472"/>
          </a:xfrm>
        </p:spPr>
        <p:txBody>
          <a:bodyPr>
            <a:normAutofit fontScale="90000"/>
          </a:bodyPr>
          <a:lstStyle/>
          <a:p>
            <a:r>
              <a:rPr lang="fr-FR" dirty="0"/>
              <a:t>Présentation du projet</a:t>
            </a:r>
            <a:br>
              <a:rPr lang="fr-FR" dirty="0"/>
            </a:br>
            <a:r>
              <a:rPr lang="fr-FR" dirty="0"/>
              <a:t>Equipe</a:t>
            </a:r>
            <a:br>
              <a:rPr lang="fr-FR" dirty="0"/>
            </a:br>
            <a:endParaRPr lang="fr-FR" dirty="0"/>
          </a:p>
        </p:txBody>
      </p:sp>
      <p:sp>
        <p:nvSpPr>
          <p:cNvPr id="3" name="Espace réservé du texte 2">
            <a:extLst>
              <a:ext uri="{FF2B5EF4-FFF2-40B4-BE49-F238E27FC236}">
                <a16:creationId xmlns:a16="http://schemas.microsoft.com/office/drawing/2014/main" id="{E596BDC5-8816-447A-8285-D347866EC74D}"/>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894BF716-F2C2-45D7-B16F-C0C55D2F68FE}"/>
              </a:ext>
            </a:extLst>
          </p:cNvPr>
          <p:cNvSpPr>
            <a:spLocks noGrp="1"/>
          </p:cNvSpPr>
          <p:nvPr>
            <p:ph type="body" sz="quarter" idx="13"/>
          </p:nvPr>
        </p:nvSpPr>
        <p:spPr>
          <a:xfrm>
            <a:off x="557214" y="2028825"/>
            <a:ext cx="5691458" cy="3400425"/>
          </a:xfrm>
        </p:spPr>
        <p:txBody>
          <a:bodyPr/>
          <a:lstStyle/>
          <a:p>
            <a:pPr marL="285750" indent="-285750">
              <a:buFont typeface="Arial" panose="020B0604020202020204" pitchFamily="34" charset="0"/>
              <a:buChar char="•"/>
            </a:pPr>
            <a:r>
              <a:rPr lang="fr-FR" dirty="0"/>
              <a:t>Objectif du projet/présentation</a:t>
            </a:r>
          </a:p>
          <a:p>
            <a:pPr marL="742950" lvl="1" indent="-285750">
              <a:buFont typeface="Arial" panose="020B0604020202020204" pitchFamily="34" charset="0"/>
              <a:buChar char="•"/>
            </a:pPr>
            <a:r>
              <a:rPr lang="fr-FR" i="1" dirty="0"/>
              <a:t>Les 150 ans de la SFP coïncident à peu près à 150 ans d’histoire des accélérateurs de particules (depuis les premiers tubes de Crookes). Il est proposé de profiter de ce double anniversaire pour présenter par des expériences ludiques 15 étapes clefs de l’évolution des accélérateurs (et des technologies associées) au cours de ce siècle et demi.</a:t>
            </a:r>
            <a:endParaRPr lang="fr-FR" dirty="0"/>
          </a:p>
          <a:p>
            <a:pPr marL="285750" indent="-285750">
              <a:buFont typeface="Arial" panose="020B0604020202020204" pitchFamily="34" charset="0"/>
              <a:buChar char="•"/>
            </a:pPr>
            <a:endParaRPr lang="fr-FR" dirty="0"/>
          </a:p>
        </p:txBody>
      </p:sp>
      <p:graphicFrame>
        <p:nvGraphicFramePr>
          <p:cNvPr id="5" name="Tableau 4">
            <a:extLst>
              <a:ext uri="{FF2B5EF4-FFF2-40B4-BE49-F238E27FC236}">
                <a16:creationId xmlns:a16="http://schemas.microsoft.com/office/drawing/2014/main" id="{0C6D814C-A0F3-9FCE-34BB-9C7DF4EF8058}"/>
              </a:ext>
            </a:extLst>
          </p:cNvPr>
          <p:cNvGraphicFramePr>
            <a:graphicFrameLocks noGrp="1"/>
          </p:cNvGraphicFramePr>
          <p:nvPr>
            <p:extLst>
              <p:ext uri="{D42A27DB-BD31-4B8C-83A1-F6EECF244321}">
                <p14:modId xmlns:p14="http://schemas.microsoft.com/office/powerpoint/2010/main" val="2992314861"/>
              </p:ext>
            </p:extLst>
          </p:nvPr>
        </p:nvGraphicFramePr>
        <p:xfrm>
          <a:off x="7854950" y="2465388"/>
          <a:ext cx="2425700" cy="3454400"/>
        </p:xfrm>
        <a:graphic>
          <a:graphicData uri="http://schemas.openxmlformats.org/drawingml/2006/table">
            <a:tbl>
              <a:tblPr>
                <a:tableStyleId>{5C22544A-7EE6-4342-B048-85BDC9FD1C3A}</a:tableStyleId>
              </a:tblPr>
              <a:tblGrid>
                <a:gridCol w="1598108">
                  <a:extLst>
                    <a:ext uri="{9D8B030D-6E8A-4147-A177-3AD203B41FA5}">
                      <a16:colId xmlns:a16="http://schemas.microsoft.com/office/drawing/2014/main" val="2370015782"/>
                    </a:ext>
                  </a:extLst>
                </a:gridCol>
                <a:gridCol w="827592">
                  <a:extLst>
                    <a:ext uri="{9D8B030D-6E8A-4147-A177-3AD203B41FA5}">
                      <a16:colId xmlns:a16="http://schemas.microsoft.com/office/drawing/2014/main" val="2044619287"/>
                    </a:ext>
                  </a:extLst>
                </a:gridCol>
              </a:tblGrid>
              <a:tr h="203200">
                <a:tc>
                  <a:txBody>
                    <a:bodyPr/>
                    <a:lstStyle/>
                    <a:p>
                      <a:pPr algn="l" fontAlgn="b"/>
                      <a:r>
                        <a:rPr lang="fr-FR" sz="1200" u="none" strike="noStrike">
                          <a:effectLst/>
                        </a:rPr>
                        <a:t>Anne Le Pellec</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Arronax</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270869"/>
                  </a:ext>
                </a:extLst>
              </a:tr>
              <a:tr h="203200">
                <a:tc>
                  <a:txBody>
                    <a:bodyPr/>
                    <a:lstStyle/>
                    <a:p>
                      <a:pPr algn="l" fontAlgn="b"/>
                      <a:r>
                        <a:rPr lang="fr-FR" sz="1200" u="none" strike="noStrike">
                          <a:effectLst/>
                        </a:rPr>
                        <a:t>Marie Labat</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SOLEIL</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9863120"/>
                  </a:ext>
                </a:extLst>
              </a:tr>
              <a:tr h="203200">
                <a:tc>
                  <a:txBody>
                    <a:bodyPr/>
                    <a:lstStyle/>
                    <a:p>
                      <a:pPr algn="l" fontAlgn="b"/>
                      <a:r>
                        <a:rPr lang="fr-FR" sz="1200" u="none" strike="noStrike">
                          <a:effectLst/>
                        </a:rPr>
                        <a:t>Claire Simon</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CEA/IRFU</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39092744"/>
                  </a:ext>
                </a:extLst>
              </a:tr>
              <a:tr h="203200">
                <a:tc>
                  <a:txBody>
                    <a:bodyPr/>
                    <a:lstStyle/>
                    <a:p>
                      <a:pPr algn="l" fontAlgn="b"/>
                      <a:r>
                        <a:rPr lang="fr-FR" sz="1200" u="none" strike="noStrike">
                          <a:effectLst/>
                        </a:rPr>
                        <a:t>Maria Durante</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CEA/IRFU</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67069300"/>
                  </a:ext>
                </a:extLst>
              </a:tr>
              <a:tr h="203200">
                <a:tc>
                  <a:txBody>
                    <a:bodyPr/>
                    <a:lstStyle/>
                    <a:p>
                      <a:pPr algn="l" fontAlgn="b"/>
                      <a:r>
                        <a:rPr lang="fr-FR" sz="1200" u="none" strike="noStrike">
                          <a:effectLst/>
                        </a:rPr>
                        <a:t>Phi Nghiem</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CEA/IRFU</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8805640"/>
                  </a:ext>
                </a:extLst>
              </a:tr>
              <a:tr h="203200">
                <a:tc>
                  <a:txBody>
                    <a:bodyPr/>
                    <a:lstStyle/>
                    <a:p>
                      <a:pPr algn="l" fontAlgn="b"/>
                      <a:r>
                        <a:rPr lang="fr-FR" sz="1200" u="none" strike="noStrike">
                          <a:effectLst/>
                        </a:rPr>
                        <a:t>Xavier Wohleber</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CEA/IRFU</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4872439"/>
                  </a:ext>
                </a:extLst>
              </a:tr>
              <a:tr h="203200">
                <a:tc>
                  <a:txBody>
                    <a:bodyPr/>
                    <a:lstStyle/>
                    <a:p>
                      <a:pPr algn="l" fontAlgn="b"/>
                      <a:r>
                        <a:rPr lang="fr-FR" sz="1200" u="none" strike="noStrike">
                          <a:effectLst/>
                        </a:rPr>
                        <a:t>Bertrand Hervieu</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CEA/IRFU</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38782714"/>
                  </a:ext>
                </a:extLst>
              </a:tr>
              <a:tr h="203200">
                <a:tc>
                  <a:txBody>
                    <a:bodyPr/>
                    <a:lstStyle/>
                    <a:p>
                      <a:pPr algn="l" fontAlgn="b"/>
                      <a:r>
                        <a:rPr lang="fr-FR" sz="1200" u="none" strike="noStrike">
                          <a:effectLst/>
                        </a:rPr>
                        <a:t>David Amorim</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CERN</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596145"/>
                  </a:ext>
                </a:extLst>
              </a:tr>
              <a:tr h="203200">
                <a:tc>
                  <a:txBody>
                    <a:bodyPr/>
                    <a:lstStyle/>
                    <a:p>
                      <a:pPr algn="l" fontAlgn="b"/>
                      <a:r>
                        <a:rPr lang="fr-FR" sz="1200" u="none" strike="noStrike">
                          <a:effectLst/>
                        </a:rPr>
                        <a:t>William Beeckman</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Sigmaphi</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4368077"/>
                  </a:ext>
                </a:extLst>
              </a:tr>
              <a:tr h="203200">
                <a:tc>
                  <a:txBody>
                    <a:bodyPr/>
                    <a:lstStyle/>
                    <a:p>
                      <a:pPr algn="l" fontAlgn="b"/>
                      <a:r>
                        <a:rPr lang="fr-FR" sz="1200" u="none" strike="noStrike">
                          <a:effectLst/>
                        </a:rPr>
                        <a:t>Laurent Maunoury</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GANIL</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3153116"/>
                  </a:ext>
                </a:extLst>
              </a:tr>
              <a:tr h="203200">
                <a:tc>
                  <a:txBody>
                    <a:bodyPr/>
                    <a:lstStyle/>
                    <a:p>
                      <a:pPr algn="l" fontAlgn="b"/>
                      <a:r>
                        <a:rPr lang="fr-FR" sz="1200" u="none" strike="noStrike">
                          <a:effectLst/>
                        </a:rPr>
                        <a:t>Guillaume Lescalie</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GANIL</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6546927"/>
                  </a:ext>
                </a:extLst>
              </a:tr>
              <a:tr h="203200">
                <a:tc>
                  <a:txBody>
                    <a:bodyPr/>
                    <a:lstStyle/>
                    <a:p>
                      <a:pPr algn="l" fontAlgn="b"/>
                      <a:r>
                        <a:rPr lang="fr-FR" sz="1200" u="none" strike="noStrike">
                          <a:effectLst/>
                        </a:rPr>
                        <a:t>Samuel Damoy</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GANIL</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2509865"/>
                  </a:ext>
                </a:extLst>
              </a:tr>
              <a:tr h="203200">
                <a:tc>
                  <a:txBody>
                    <a:bodyPr/>
                    <a:lstStyle/>
                    <a:p>
                      <a:pPr algn="l" fontAlgn="b"/>
                      <a:r>
                        <a:rPr lang="fr-FR" sz="1200" u="none" strike="noStrike">
                          <a:effectLst/>
                        </a:rPr>
                        <a:t>Vincent Le Flanchec</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CEA/DAM</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0878135"/>
                  </a:ext>
                </a:extLst>
              </a:tr>
              <a:tr h="203200">
                <a:tc>
                  <a:txBody>
                    <a:bodyPr/>
                    <a:lstStyle/>
                    <a:p>
                      <a:pPr algn="l" fontAlgn="b"/>
                      <a:r>
                        <a:rPr lang="fr-FR" sz="1200" u="none" strike="noStrike">
                          <a:effectLst/>
                        </a:rPr>
                        <a:t>Annne Sophie Chauchat</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CEA/DAM</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9891737"/>
                  </a:ext>
                </a:extLst>
              </a:tr>
              <a:tr h="203200">
                <a:tc>
                  <a:txBody>
                    <a:bodyPr/>
                    <a:lstStyle/>
                    <a:p>
                      <a:pPr algn="l" fontAlgn="b"/>
                      <a:r>
                        <a:rPr lang="fr-FR" sz="1200" u="none" strike="noStrike">
                          <a:effectLst/>
                        </a:rPr>
                        <a:t>Nicolas Delerue</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IJCLab</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6990607"/>
                  </a:ext>
                </a:extLst>
              </a:tr>
              <a:tr h="203200">
                <a:tc>
                  <a:txBody>
                    <a:bodyPr/>
                    <a:lstStyle/>
                    <a:p>
                      <a:pPr algn="l" fontAlgn="b"/>
                      <a:r>
                        <a:rPr lang="fr-FR" sz="1200" u="none" strike="noStrike">
                          <a:effectLst/>
                        </a:rPr>
                        <a:t>Gaël Sattonay</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IJCLab</a:t>
                      </a:r>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0040545"/>
                  </a:ext>
                </a:extLst>
              </a:tr>
              <a:tr h="203200">
                <a:tc>
                  <a:txBody>
                    <a:bodyPr/>
                    <a:lstStyle/>
                    <a:p>
                      <a:pPr algn="l" fontAlgn="b"/>
                      <a:r>
                        <a:rPr lang="fr-FR" sz="1200" u="none" strike="noStrike">
                          <a:effectLst/>
                        </a:rPr>
                        <a:t>Suheyla Bilgen</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dirty="0" err="1">
                          <a:effectLst/>
                        </a:rPr>
                        <a:t>IJCLab</a:t>
                      </a:r>
                      <a:endParaRPr lang="fr-FR"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3018581"/>
                  </a:ext>
                </a:extLst>
              </a:tr>
            </a:tbl>
          </a:graphicData>
        </a:graphic>
      </p:graphicFrame>
      <p:sp>
        <p:nvSpPr>
          <p:cNvPr id="6" name="Espace réservé du texte 3">
            <a:extLst>
              <a:ext uri="{FF2B5EF4-FFF2-40B4-BE49-F238E27FC236}">
                <a16:creationId xmlns:a16="http://schemas.microsoft.com/office/drawing/2014/main" id="{D6D67D8E-967D-31C1-5C7F-540880FCF2F4}"/>
              </a:ext>
            </a:extLst>
          </p:cNvPr>
          <p:cNvSpPr txBox="1">
            <a:spLocks/>
          </p:cNvSpPr>
          <p:nvPr/>
        </p:nvSpPr>
        <p:spPr>
          <a:xfrm>
            <a:off x="6925357" y="2028825"/>
            <a:ext cx="3220129" cy="516473"/>
          </a:xfrm>
          <a:prstGeom prst="rect">
            <a:avLst/>
          </a:prstGeom>
        </p:spPr>
        <p:txBody>
          <a:bodyPr vert="horz" lIns="91440" tIns="45720" rIns="91440" bIns="45720" rtlCol="0">
            <a:normAutofit/>
          </a:bodyPr>
          <a:lstStyle>
            <a:lvl1pPr marL="228600" indent="-228600" algn="just"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685800" indent="-228600" algn="just" defTabSz="914400" rtl="0" eaLnBrk="1" latinLnBrk="0" hangingPunct="1">
              <a:lnSpc>
                <a:spcPct val="90000"/>
              </a:lnSpc>
              <a:spcBef>
                <a:spcPts val="500"/>
              </a:spcBef>
              <a:buFont typeface="Wingdings" pitchFamily="2" charset="2"/>
              <a:buChar char="§"/>
              <a:defRPr sz="1600" kern="120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dirty="0"/>
              <a:t>Equipe projet</a:t>
            </a:r>
          </a:p>
          <a:p>
            <a:pPr marL="742950" lvl="1"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88535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2BC9D0-8433-43B0-B454-4EF15FDA30F9}"/>
              </a:ext>
            </a:extLst>
          </p:cNvPr>
          <p:cNvSpPr>
            <a:spLocks noGrp="1"/>
          </p:cNvSpPr>
          <p:nvPr>
            <p:ph type="ctrTitle"/>
          </p:nvPr>
        </p:nvSpPr>
        <p:spPr>
          <a:xfrm>
            <a:off x="380236" y="763580"/>
            <a:ext cx="5881687" cy="516472"/>
          </a:xfrm>
        </p:spPr>
        <p:txBody>
          <a:bodyPr>
            <a:normAutofit fontScale="90000"/>
          </a:bodyPr>
          <a:lstStyle/>
          <a:p>
            <a:r>
              <a:rPr lang="fr-FR" dirty="0"/>
              <a:t>Etat d’avancement/Calendrier</a:t>
            </a:r>
            <a:br>
              <a:rPr lang="fr-FR" dirty="0"/>
            </a:br>
            <a:endParaRPr lang="fr-FR" dirty="0"/>
          </a:p>
        </p:txBody>
      </p:sp>
      <p:sp>
        <p:nvSpPr>
          <p:cNvPr id="3" name="Espace réservé du texte 2">
            <a:extLst>
              <a:ext uri="{FF2B5EF4-FFF2-40B4-BE49-F238E27FC236}">
                <a16:creationId xmlns:a16="http://schemas.microsoft.com/office/drawing/2014/main" id="{CE6187BD-3588-452D-9AF4-CB9C181016B4}"/>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14104010-3145-4C3E-9809-260FE70C6019}"/>
              </a:ext>
            </a:extLst>
          </p:cNvPr>
          <p:cNvSpPr>
            <a:spLocks noGrp="1"/>
          </p:cNvSpPr>
          <p:nvPr>
            <p:ph type="body" sz="quarter" idx="13"/>
          </p:nvPr>
        </p:nvSpPr>
        <p:spPr>
          <a:xfrm>
            <a:off x="557214" y="2028825"/>
            <a:ext cx="10615740" cy="3849461"/>
          </a:xfrm>
        </p:spPr>
        <p:txBody>
          <a:bodyPr>
            <a:normAutofit fontScale="92500" lnSpcReduction="10000"/>
          </a:bodyPr>
          <a:lstStyle/>
          <a:p>
            <a:pPr marL="285750" indent="-285750">
              <a:buFont typeface="Arial" panose="020B0604020202020204" pitchFamily="34" charset="0"/>
              <a:buChar char="•"/>
            </a:pPr>
            <a:r>
              <a:rPr lang="fr-FR" dirty="0"/>
              <a:t>Expériences identifiées: OK</a:t>
            </a:r>
          </a:p>
          <a:p>
            <a:pPr marL="285750" indent="-285750">
              <a:buFont typeface="Arial" panose="020B0604020202020204" pitchFamily="34" charset="0"/>
              <a:buChar char="•"/>
            </a:pPr>
            <a:r>
              <a:rPr lang="fr-FR" dirty="0"/>
              <a:t>Liste de villes participantes: OK</a:t>
            </a:r>
          </a:p>
          <a:p>
            <a:pPr marL="285750" indent="-285750">
              <a:buFont typeface="Arial" panose="020B0604020202020204" pitchFamily="34" charset="0"/>
              <a:buChar char="•"/>
            </a:pPr>
            <a:r>
              <a:rPr lang="fr-FR" dirty="0"/>
              <a:t>Site web: </a:t>
            </a:r>
            <a:r>
              <a:rPr lang="fr-FR"/>
              <a:t>en cours http://150ans.accelerateurs.fr/</a:t>
            </a:r>
            <a:endParaRPr lang="fr-FR" dirty="0"/>
          </a:p>
          <a:p>
            <a:pPr marL="285750" indent="-285750">
              <a:buFont typeface="Arial" panose="020B0604020202020204" pitchFamily="34" charset="0"/>
              <a:buChar char="•"/>
            </a:pPr>
            <a:r>
              <a:rPr lang="fr-FR" dirty="0"/>
              <a:t>1</a:t>
            </a:r>
            <a:r>
              <a:rPr lang="fr-FR" baseline="30000" dirty="0"/>
              <a:t>er</a:t>
            </a:r>
            <a:r>
              <a:rPr lang="fr-FR" dirty="0"/>
              <a:t> contacts ville: Orsay + autres villes Paris-Saclay, en cours</a:t>
            </a:r>
          </a:p>
          <a:p>
            <a:pPr marL="285750" indent="-285750">
              <a:buFont typeface="Arial" panose="020B0604020202020204" pitchFamily="34" charset="0"/>
              <a:buChar char="•"/>
            </a:pPr>
            <a:r>
              <a:rPr lang="fr-FR" dirty="0"/>
              <a:t>Demandes de financement:</a:t>
            </a:r>
          </a:p>
          <a:p>
            <a:pPr marL="742950" lvl="1" indent="-285750">
              <a:buFont typeface="Arial" panose="020B0604020202020204" pitchFamily="34" charset="0"/>
              <a:buChar char="•"/>
            </a:pPr>
            <a:r>
              <a:rPr lang="fr-FR" dirty="0"/>
              <a:t>Paris-Saclay P2IO: rejetée</a:t>
            </a:r>
          </a:p>
          <a:p>
            <a:pPr marL="742950" lvl="1" indent="-285750">
              <a:buFont typeface="Arial" panose="020B0604020202020204" pitchFamily="34" charset="0"/>
              <a:buChar char="•"/>
            </a:pPr>
            <a:r>
              <a:rPr lang="fr-FR" dirty="0"/>
              <a:t>Paris-Saclay P2I: en cours</a:t>
            </a:r>
          </a:p>
          <a:p>
            <a:pPr marL="742950" lvl="1" indent="-285750">
              <a:buFont typeface="Arial" panose="020B0604020202020204" pitchFamily="34" charset="0"/>
              <a:buChar char="•"/>
            </a:pPr>
            <a:r>
              <a:rPr lang="fr-FR" dirty="0"/>
              <a:t>Porteurs ANR accélérateurs: Peu d’enthousiasme</a:t>
            </a:r>
          </a:p>
          <a:p>
            <a:pPr marL="0" indent="0"/>
            <a:r>
              <a:rPr lang="fr-FR" dirty="0"/>
              <a:t>Prochaines étapes</a:t>
            </a:r>
          </a:p>
          <a:p>
            <a:pPr marL="285750" indent="-285750">
              <a:buFont typeface="Arial" panose="020B0604020202020204" pitchFamily="34" charset="0"/>
              <a:buChar char="•"/>
            </a:pPr>
            <a:r>
              <a:rPr lang="fr-FR" dirty="0"/>
              <a:t>1</a:t>
            </a:r>
            <a:r>
              <a:rPr lang="fr-FR" baseline="30000" dirty="0"/>
              <a:t>ère</a:t>
            </a:r>
            <a:r>
              <a:rPr lang="fr-FR" dirty="0"/>
              <a:t> exposition: À l’automne </a:t>
            </a:r>
          </a:p>
          <a:p>
            <a:pPr marL="285750" indent="-285750">
              <a:buFont typeface="Arial" panose="020B0604020202020204" pitchFamily="34" charset="0"/>
              <a:buChar char="•"/>
            </a:pPr>
            <a:r>
              <a:rPr lang="fr-FR" dirty="0"/>
              <a:t>Contact autres villes: après finalisation arrangements 1</a:t>
            </a:r>
            <a:r>
              <a:rPr lang="fr-FR" baseline="30000" dirty="0"/>
              <a:t>ère</a:t>
            </a:r>
            <a:r>
              <a:rPr lang="fr-FR" dirty="0"/>
              <a:t> expo</a:t>
            </a:r>
          </a:p>
          <a:p>
            <a:pPr marL="285750" indent="-285750">
              <a:buFont typeface="Arial" panose="020B0604020202020204" pitchFamily="34" charset="0"/>
              <a:buChar char="•"/>
            </a:pPr>
            <a:r>
              <a:rPr lang="fr-FR" dirty="0"/>
              <a:t>Autres demandes de financement: selon guichets…</a:t>
            </a:r>
          </a:p>
          <a:p>
            <a:pPr marL="285750" indent="-285750">
              <a:buFont typeface="Arial" panose="020B0604020202020204" pitchFamily="34" charset="0"/>
              <a:buChar char="•"/>
            </a:pPr>
            <a:endParaRPr lang="fr-FR" dirty="0"/>
          </a:p>
          <a:p>
            <a:pPr marL="0" indent="0"/>
            <a:endParaRPr lang="fr-FR" dirty="0"/>
          </a:p>
        </p:txBody>
      </p:sp>
    </p:spTree>
    <p:extLst>
      <p:ext uri="{BB962C8B-B14F-4D97-AF65-F5344CB8AC3E}">
        <p14:creationId xmlns:p14="http://schemas.microsoft.com/office/powerpoint/2010/main" val="371576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0744C-004B-4BED-AF00-8AB949095656}"/>
              </a:ext>
            </a:extLst>
          </p:cNvPr>
          <p:cNvSpPr>
            <a:spLocks noGrp="1"/>
          </p:cNvSpPr>
          <p:nvPr>
            <p:ph type="ctrTitle"/>
          </p:nvPr>
        </p:nvSpPr>
        <p:spPr/>
        <p:txBody>
          <a:bodyPr>
            <a:normAutofit fontScale="90000"/>
          </a:bodyPr>
          <a:lstStyle/>
          <a:p>
            <a:r>
              <a:rPr lang="fr-FR" dirty="0"/>
              <a:t>Budget projet</a:t>
            </a:r>
          </a:p>
        </p:txBody>
      </p:sp>
      <p:sp>
        <p:nvSpPr>
          <p:cNvPr id="3" name="Espace réservé du texte 2">
            <a:extLst>
              <a:ext uri="{FF2B5EF4-FFF2-40B4-BE49-F238E27FC236}">
                <a16:creationId xmlns:a16="http://schemas.microsoft.com/office/drawing/2014/main" id="{D87FF138-A93B-44FA-8A38-4308CEC4D9F5}"/>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F2084E39-5AF2-4436-8AEE-EA0E45B59AE4}"/>
              </a:ext>
            </a:extLst>
          </p:cNvPr>
          <p:cNvSpPr>
            <a:spLocks noGrp="1"/>
          </p:cNvSpPr>
          <p:nvPr>
            <p:ph type="body" sz="quarter" idx="13"/>
          </p:nvPr>
        </p:nvSpPr>
        <p:spPr>
          <a:xfrm>
            <a:off x="557214" y="2028825"/>
            <a:ext cx="4624386" cy="3400425"/>
          </a:xfrm>
        </p:spPr>
        <p:txBody>
          <a:bodyPr/>
          <a:lstStyle/>
          <a:p>
            <a:pPr marL="285750" indent="-285750">
              <a:buFont typeface="Arial" panose="020B0604020202020204" pitchFamily="34" charset="0"/>
              <a:buChar char="•"/>
            </a:pPr>
            <a:r>
              <a:rPr lang="fr-FR" dirty="0"/>
              <a:t>Budget global </a:t>
            </a:r>
          </a:p>
          <a:p>
            <a:pPr marL="285750" indent="-285750">
              <a:buFont typeface="Arial" panose="020B0604020202020204" pitchFamily="34" charset="0"/>
              <a:buChar char="•"/>
            </a:pPr>
            <a:r>
              <a:rPr lang="fr-FR" dirty="0"/>
              <a:t>À ce jour:</a:t>
            </a:r>
          </a:p>
          <a:p>
            <a:pPr marL="742950" lvl="1" indent="-285750">
              <a:buFont typeface="Arial" panose="020B0604020202020204" pitchFamily="34" charset="0"/>
              <a:buChar char="•"/>
            </a:pPr>
            <a:r>
              <a:rPr lang="fr-FR" dirty="0"/>
              <a:t>Pas de dépenses engagées</a:t>
            </a:r>
          </a:p>
          <a:p>
            <a:pPr marL="285750" indent="-285750">
              <a:buFont typeface="Arial" panose="020B0604020202020204" pitchFamily="34" charset="0"/>
              <a:buChar char="•"/>
            </a:pPr>
            <a:r>
              <a:rPr lang="fr-FR" dirty="0"/>
              <a:t>Point subventions (centrales, spécifiques,..)</a:t>
            </a:r>
          </a:p>
          <a:p>
            <a:pPr marL="742950" lvl="1" indent="-285750">
              <a:buFont typeface="Arial" panose="020B0604020202020204" pitchFamily="34" charset="0"/>
              <a:buChar char="•"/>
            </a:pPr>
            <a:r>
              <a:rPr lang="fr-FR" dirty="0"/>
              <a:t>SFP: 5k€</a:t>
            </a:r>
          </a:p>
          <a:p>
            <a:pPr marL="742950" lvl="1" indent="-285750">
              <a:buFont typeface="Arial" panose="020B0604020202020204" pitchFamily="34" charset="0"/>
              <a:buChar char="•"/>
            </a:pPr>
            <a:r>
              <a:rPr lang="fr-FR" dirty="0"/>
              <a:t>Paris-Saclay P2IO: subvention refusée (grosse déception)</a:t>
            </a:r>
          </a:p>
          <a:p>
            <a:pPr marL="742950" lvl="1" indent="-285750">
              <a:buFont typeface="Arial" panose="020B0604020202020204" pitchFamily="34" charset="0"/>
              <a:buChar char="•"/>
            </a:pPr>
            <a:r>
              <a:rPr lang="fr-FR" dirty="0"/>
              <a:t>Paris-Saclay P2I: demande en cours</a:t>
            </a:r>
          </a:p>
          <a:p>
            <a:pPr marL="742950" lvl="1" indent="-285750">
              <a:buFont typeface="Arial" panose="020B0604020202020204" pitchFamily="34" charset="0"/>
              <a:buChar char="•"/>
            </a:pPr>
            <a:r>
              <a:rPr lang="fr-FR" dirty="0"/>
              <a:t>Autres guichets?</a:t>
            </a:r>
          </a:p>
          <a:p>
            <a:endParaRPr lang="fr-FR" dirty="0"/>
          </a:p>
        </p:txBody>
      </p:sp>
      <p:graphicFrame>
        <p:nvGraphicFramePr>
          <p:cNvPr id="5" name="Tableau 4">
            <a:extLst>
              <a:ext uri="{FF2B5EF4-FFF2-40B4-BE49-F238E27FC236}">
                <a16:creationId xmlns:a16="http://schemas.microsoft.com/office/drawing/2014/main" id="{6113F8A6-65EE-871E-40E9-2B77565042A9}"/>
              </a:ext>
            </a:extLst>
          </p:cNvPr>
          <p:cNvGraphicFramePr>
            <a:graphicFrameLocks noGrp="1"/>
          </p:cNvGraphicFramePr>
          <p:nvPr>
            <p:extLst>
              <p:ext uri="{D42A27DB-BD31-4B8C-83A1-F6EECF244321}">
                <p14:modId xmlns:p14="http://schemas.microsoft.com/office/powerpoint/2010/main" val="1367120735"/>
              </p:ext>
            </p:extLst>
          </p:nvPr>
        </p:nvGraphicFramePr>
        <p:xfrm>
          <a:off x="5267456" y="1789245"/>
          <a:ext cx="5905498" cy="4267200"/>
        </p:xfrm>
        <a:graphic>
          <a:graphicData uri="http://schemas.openxmlformats.org/drawingml/2006/table">
            <a:tbl>
              <a:tblPr>
                <a:tableStyleId>{5C22544A-7EE6-4342-B048-85BDC9FD1C3A}</a:tableStyleId>
              </a:tblPr>
              <a:tblGrid>
                <a:gridCol w="826453">
                  <a:extLst>
                    <a:ext uri="{9D8B030D-6E8A-4147-A177-3AD203B41FA5}">
                      <a16:colId xmlns:a16="http://schemas.microsoft.com/office/drawing/2014/main" val="2746330145"/>
                    </a:ext>
                  </a:extLst>
                </a:gridCol>
                <a:gridCol w="826453">
                  <a:extLst>
                    <a:ext uri="{9D8B030D-6E8A-4147-A177-3AD203B41FA5}">
                      <a16:colId xmlns:a16="http://schemas.microsoft.com/office/drawing/2014/main" val="1587380173"/>
                    </a:ext>
                  </a:extLst>
                </a:gridCol>
                <a:gridCol w="826453">
                  <a:extLst>
                    <a:ext uri="{9D8B030D-6E8A-4147-A177-3AD203B41FA5}">
                      <a16:colId xmlns:a16="http://schemas.microsoft.com/office/drawing/2014/main" val="632213489"/>
                    </a:ext>
                  </a:extLst>
                </a:gridCol>
                <a:gridCol w="848619">
                  <a:extLst>
                    <a:ext uri="{9D8B030D-6E8A-4147-A177-3AD203B41FA5}">
                      <a16:colId xmlns:a16="http://schemas.microsoft.com/office/drawing/2014/main" val="3931544463"/>
                    </a:ext>
                  </a:extLst>
                </a:gridCol>
                <a:gridCol w="826453">
                  <a:extLst>
                    <a:ext uri="{9D8B030D-6E8A-4147-A177-3AD203B41FA5}">
                      <a16:colId xmlns:a16="http://schemas.microsoft.com/office/drawing/2014/main" val="352738515"/>
                    </a:ext>
                  </a:extLst>
                </a:gridCol>
                <a:gridCol w="924614">
                  <a:extLst>
                    <a:ext uri="{9D8B030D-6E8A-4147-A177-3AD203B41FA5}">
                      <a16:colId xmlns:a16="http://schemas.microsoft.com/office/drawing/2014/main" val="1476794089"/>
                    </a:ext>
                  </a:extLst>
                </a:gridCol>
                <a:gridCol w="826453">
                  <a:extLst>
                    <a:ext uri="{9D8B030D-6E8A-4147-A177-3AD203B41FA5}">
                      <a16:colId xmlns:a16="http://schemas.microsoft.com/office/drawing/2014/main" val="478934027"/>
                    </a:ext>
                  </a:extLst>
                </a:gridCol>
              </a:tblGrid>
              <a:tr h="203200">
                <a:tc>
                  <a:txBody>
                    <a:bodyPr/>
                    <a:lstStyle/>
                    <a:p>
                      <a:pPr algn="l" fontAlgn="b"/>
                      <a:r>
                        <a:rPr lang="fr-FR" sz="1200" u="none" strike="noStrike">
                          <a:effectLst/>
                        </a:rPr>
                        <a:t>Besoins</a:t>
                      </a:r>
                      <a:endParaRPr lang="fr-FR"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Coût</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Nombre</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Total</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3542050"/>
                  </a:ext>
                </a:extLst>
              </a:tr>
              <a:tr h="203200">
                <a:tc gridSpan="2">
                  <a:txBody>
                    <a:bodyPr/>
                    <a:lstStyle/>
                    <a:p>
                      <a:pPr algn="l" fontAlgn="b"/>
                      <a:r>
                        <a:rPr lang="fr-FR" sz="1200" u="none" strike="noStrike">
                          <a:effectLst/>
                        </a:rPr>
                        <a:t>Transport (expo province)</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800,00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5</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4 000,00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2647305"/>
                  </a:ext>
                </a:extLst>
              </a:tr>
              <a:tr h="203200">
                <a:tc gridSpan="3">
                  <a:txBody>
                    <a:bodyPr/>
                    <a:lstStyle/>
                    <a:p>
                      <a:pPr algn="l" fontAlgn="b"/>
                      <a:r>
                        <a:rPr lang="fr-FR" sz="1200" u="none" strike="noStrike">
                          <a:effectLst/>
                        </a:rPr>
                        <a:t>Transport (expo île de France)</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200" u="none" strike="noStrike">
                          <a:effectLst/>
                        </a:rPr>
                        <a:t>    200,00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3</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600,00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2847524"/>
                  </a:ext>
                </a:extLst>
              </a:tr>
              <a:tr h="203200">
                <a:tc gridSpan="3">
                  <a:txBody>
                    <a:bodyPr/>
                    <a:lstStyle/>
                    <a:p>
                      <a:pPr algn="l" fontAlgn="b"/>
                      <a:r>
                        <a:rPr lang="fr-FR" sz="1200" u="none" strike="noStrike">
                          <a:effectLst/>
                        </a:rPr>
                        <a:t>Frais déplacements (province)</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200" u="none" strike="noStrike">
                          <a:effectLst/>
                        </a:rPr>
                        <a:t>    500,00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5</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2 500,00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535698"/>
                  </a:ext>
                </a:extLst>
              </a:tr>
              <a:tr h="203200">
                <a:tc gridSpan="3">
                  <a:txBody>
                    <a:bodyPr/>
                    <a:lstStyle/>
                    <a:p>
                      <a:pPr algn="l" fontAlgn="b"/>
                      <a:r>
                        <a:rPr lang="fr-FR" sz="1200" u="none" strike="noStrike">
                          <a:effectLst/>
                        </a:rPr>
                        <a:t>Frais déplacement (île de France)</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200" u="none" strike="noStrike">
                          <a:effectLst/>
                        </a:rPr>
                        <a:t>    100,00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3</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300,00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1134717"/>
                  </a:ext>
                </a:extLst>
              </a:tr>
              <a:tr h="203200">
                <a:tc gridSpan="3">
                  <a:txBody>
                    <a:bodyPr/>
                    <a:lstStyle/>
                    <a:p>
                      <a:pPr algn="l" fontAlgn="b"/>
                      <a:r>
                        <a:rPr lang="fr-FR" sz="1200" u="none" strike="noStrike">
                          <a:effectLst/>
                        </a:rPr>
                        <a:t>Caisses, matériel de transport</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200" u="none" strike="noStrike">
                          <a:effectLst/>
                        </a:rPr>
                        <a:t> 2 000,00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1</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2 000,00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7465289"/>
                  </a:ext>
                </a:extLst>
              </a:tr>
              <a:tr h="203200">
                <a:tc gridSpan="3">
                  <a:txBody>
                    <a:bodyPr/>
                    <a:lstStyle/>
                    <a:p>
                      <a:pPr algn="l" fontAlgn="b"/>
                      <a:r>
                        <a:rPr lang="fr-FR" sz="1200" u="none" strike="noStrike">
                          <a:effectLst/>
                        </a:rPr>
                        <a:t>Consommables (fluides, réparations)</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200" u="none" strike="noStrike">
                          <a:effectLst/>
                        </a:rPr>
                        <a:t> 2 000,00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1</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2 000,00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9437489"/>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6975342"/>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1217347"/>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5309006"/>
                  </a:ext>
                </a:extLst>
              </a:tr>
              <a:tr h="203200">
                <a:tc gridSpan="2">
                  <a:txBody>
                    <a:bodyPr/>
                    <a:lstStyle/>
                    <a:p>
                      <a:pPr algn="l" fontAlgn="b"/>
                      <a:r>
                        <a:rPr lang="fr-FR" sz="1200" u="none" strike="noStrike">
                          <a:effectLst/>
                        </a:rPr>
                        <a:t>Total besoins</a:t>
                      </a:r>
                      <a:endParaRPr lang="fr-FR" sz="12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11 400,00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3173037"/>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7654369"/>
                  </a:ext>
                </a:extLst>
              </a:tr>
              <a:tr h="203200">
                <a:tc>
                  <a:txBody>
                    <a:bodyPr/>
                    <a:lstStyle/>
                    <a:p>
                      <a:pPr algn="l" fontAlgn="b"/>
                      <a:r>
                        <a:rPr lang="fr-FR" sz="1200" u="none" strike="noStrike">
                          <a:effectLst/>
                        </a:rPr>
                        <a:t>Recettes</a:t>
                      </a:r>
                      <a:endParaRPr lang="fr-FR"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5626471"/>
                  </a:ext>
                </a:extLst>
              </a:tr>
              <a:tr h="203200">
                <a:tc>
                  <a:txBody>
                    <a:bodyPr/>
                    <a:lstStyle/>
                    <a:p>
                      <a:pPr algn="l" fontAlgn="b"/>
                      <a:r>
                        <a:rPr lang="fr-FR" sz="1200" u="none" strike="noStrike">
                          <a:effectLst/>
                        </a:rPr>
                        <a:t>SFP</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5 000 €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Confirmé</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1191972"/>
                  </a:ext>
                </a:extLst>
              </a:tr>
              <a:tr h="203200">
                <a:tc>
                  <a:txBody>
                    <a:bodyPr/>
                    <a:lstStyle/>
                    <a:p>
                      <a:pPr algn="l" fontAlgn="b"/>
                      <a:r>
                        <a:rPr lang="fr-FR" sz="1200" u="none" strike="noStrike">
                          <a:effectLst/>
                        </a:rPr>
                        <a:t>P2I</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a:effectLst/>
                        </a:rPr>
                        <a:t>3 000 € </a:t>
                      </a:r>
                      <a:endParaRPr lang="fr-FR" sz="12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fr-FR" sz="1200" u="none" strike="noStrike">
                          <a:effectLst/>
                        </a:rPr>
                        <a:t>Attente réponse</a:t>
                      </a:r>
                      <a:endParaRPr lang="fr-FR" sz="12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3420209"/>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5815817"/>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8838157"/>
                  </a:ext>
                </a:extLst>
              </a:tr>
              <a:tr h="203200">
                <a:tc gridSpan="2">
                  <a:txBody>
                    <a:bodyPr/>
                    <a:lstStyle/>
                    <a:p>
                      <a:pPr algn="l" fontAlgn="b"/>
                      <a:r>
                        <a:rPr lang="fr-FR" sz="1200" u="none" strike="noStrike">
                          <a:effectLst/>
                        </a:rPr>
                        <a:t>Total recette</a:t>
                      </a:r>
                      <a:endParaRPr lang="fr-FR" sz="12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fr-FR"/>
                    </a:p>
                  </a:txBody>
                  <a:tcPr/>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200" u="none" strike="noStrike">
                          <a:effectLst/>
                        </a:rPr>
                        <a:t>   8 000,00  € </a:t>
                      </a:r>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9331222"/>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3746839"/>
                  </a:ext>
                </a:extLst>
              </a:tr>
              <a:tr h="203200">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5770383"/>
                  </a:ext>
                </a:extLst>
              </a:tr>
              <a:tr h="203200">
                <a:tc>
                  <a:txBody>
                    <a:bodyPr/>
                    <a:lstStyle/>
                    <a:p>
                      <a:pPr algn="l" fontAlgn="b"/>
                      <a:r>
                        <a:rPr lang="fr-FR" sz="1200" u="none" strike="noStrike">
                          <a:effectLst/>
                        </a:rPr>
                        <a:t>Balance</a:t>
                      </a:r>
                      <a:endParaRPr lang="fr-FR"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FR"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200" u="none" strike="noStrike" dirty="0">
                          <a:effectLst/>
                        </a:rPr>
                        <a:t>(3 400 €)</a:t>
                      </a:r>
                      <a:endParaRPr lang="fr-FR"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8096555"/>
                  </a:ext>
                </a:extLst>
              </a:tr>
            </a:tbl>
          </a:graphicData>
        </a:graphic>
      </p:graphicFrame>
    </p:spTree>
    <p:extLst>
      <p:ext uri="{BB962C8B-B14F-4D97-AF65-F5344CB8AC3E}">
        <p14:creationId xmlns:p14="http://schemas.microsoft.com/office/powerpoint/2010/main" val="107533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30324-A2B6-4BE5-8A13-94D44E7F692A}"/>
              </a:ext>
            </a:extLst>
          </p:cNvPr>
          <p:cNvSpPr>
            <a:spLocks noGrp="1"/>
          </p:cNvSpPr>
          <p:nvPr>
            <p:ph type="ctrTitle"/>
          </p:nvPr>
        </p:nvSpPr>
        <p:spPr>
          <a:xfrm>
            <a:off x="406741" y="763580"/>
            <a:ext cx="5881687" cy="516472"/>
          </a:xfrm>
        </p:spPr>
        <p:txBody>
          <a:bodyPr>
            <a:normAutofit fontScale="90000"/>
          </a:bodyPr>
          <a:lstStyle/>
          <a:p>
            <a:r>
              <a:rPr lang="fr-FR" dirty="0"/>
              <a:t>Difficultés rencontrées</a:t>
            </a:r>
            <a:br>
              <a:rPr lang="fr-FR" dirty="0"/>
            </a:br>
            <a:r>
              <a:rPr lang="fr-FR" dirty="0"/>
              <a:t>Aide souhaitée</a:t>
            </a:r>
          </a:p>
        </p:txBody>
      </p:sp>
      <p:sp>
        <p:nvSpPr>
          <p:cNvPr id="3" name="Espace réservé du texte 2">
            <a:extLst>
              <a:ext uri="{FF2B5EF4-FFF2-40B4-BE49-F238E27FC236}">
                <a16:creationId xmlns:a16="http://schemas.microsoft.com/office/drawing/2014/main" id="{736D4141-7336-4CE2-9FB5-84C743AE0049}"/>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5EA09111-6011-4D74-A3FE-F9DFCA63EE48}"/>
              </a:ext>
            </a:extLst>
          </p:cNvPr>
          <p:cNvSpPr>
            <a:spLocks noGrp="1"/>
          </p:cNvSpPr>
          <p:nvPr>
            <p:ph type="body" sz="quarter" idx="13"/>
          </p:nvPr>
        </p:nvSpPr>
        <p:spPr/>
        <p:txBody>
          <a:bodyPr/>
          <a:lstStyle/>
          <a:p>
            <a:r>
              <a:rPr lang="fr-FR" dirty="0"/>
              <a:t>Guichets de financement?</a:t>
            </a:r>
          </a:p>
          <a:p>
            <a:r>
              <a:rPr lang="fr-FR"/>
              <a:t>Contacts villes?</a:t>
            </a:r>
            <a:endParaRPr lang="fr-FR" dirty="0"/>
          </a:p>
        </p:txBody>
      </p:sp>
    </p:spTree>
    <p:extLst>
      <p:ext uri="{BB962C8B-B14F-4D97-AF65-F5344CB8AC3E}">
        <p14:creationId xmlns:p14="http://schemas.microsoft.com/office/powerpoint/2010/main" val="14283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3E1EAC-2887-4B78-AC39-659EC881E438}"/>
              </a:ext>
            </a:extLst>
          </p:cNvPr>
          <p:cNvSpPr>
            <a:spLocks noGrp="1"/>
          </p:cNvSpPr>
          <p:nvPr>
            <p:ph type="ctrTitle"/>
          </p:nvPr>
        </p:nvSpPr>
        <p:spPr/>
        <p:txBody>
          <a:bodyPr>
            <a:normAutofit fontScale="90000"/>
          </a:bodyPr>
          <a:lstStyle/>
          <a:p>
            <a:r>
              <a:rPr lang="fr-FR" dirty="0"/>
              <a:t>Plan communication</a:t>
            </a:r>
          </a:p>
        </p:txBody>
      </p:sp>
      <p:sp>
        <p:nvSpPr>
          <p:cNvPr id="3" name="Espace réservé du texte 2">
            <a:extLst>
              <a:ext uri="{FF2B5EF4-FFF2-40B4-BE49-F238E27FC236}">
                <a16:creationId xmlns:a16="http://schemas.microsoft.com/office/drawing/2014/main" id="{4FECB852-CF55-46B1-8F02-1DFACF81AB5A}"/>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B97750A6-89BE-4496-8A45-CE5778F01219}"/>
              </a:ext>
            </a:extLst>
          </p:cNvPr>
          <p:cNvSpPr>
            <a:spLocks noGrp="1"/>
          </p:cNvSpPr>
          <p:nvPr>
            <p:ph type="body" sz="quarter" idx="13"/>
          </p:nvPr>
        </p:nvSpPr>
        <p:spPr/>
        <p:txBody>
          <a:bodyPr/>
          <a:lstStyle/>
          <a:p>
            <a:r>
              <a:rPr lang="fr-FR" dirty="0"/>
              <a:t>Communication par l’intermédiaire des mairies des villes cibles</a:t>
            </a:r>
          </a:p>
          <a:p>
            <a:r>
              <a:rPr lang="fr-FR" dirty="0"/>
              <a:t>+ Site web</a:t>
            </a:r>
          </a:p>
        </p:txBody>
      </p:sp>
    </p:spTree>
    <p:extLst>
      <p:ext uri="{BB962C8B-B14F-4D97-AF65-F5344CB8AC3E}">
        <p14:creationId xmlns:p14="http://schemas.microsoft.com/office/powerpoint/2010/main" val="2437656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8C7888-B49E-4B52-8221-C3A0348D243D}"/>
              </a:ext>
            </a:extLst>
          </p:cNvPr>
          <p:cNvSpPr>
            <a:spLocks noGrp="1"/>
          </p:cNvSpPr>
          <p:nvPr>
            <p:ph type="ctrTitle"/>
          </p:nvPr>
        </p:nvSpPr>
        <p:spPr/>
        <p:txBody>
          <a:bodyPr>
            <a:normAutofit fontScale="90000"/>
          </a:bodyPr>
          <a:lstStyle/>
          <a:p>
            <a:r>
              <a:rPr lang="fr-FR" dirty="0"/>
              <a:t>Conclusion</a:t>
            </a:r>
          </a:p>
        </p:txBody>
      </p:sp>
      <p:sp>
        <p:nvSpPr>
          <p:cNvPr id="3" name="Espace réservé du texte 2">
            <a:extLst>
              <a:ext uri="{FF2B5EF4-FFF2-40B4-BE49-F238E27FC236}">
                <a16:creationId xmlns:a16="http://schemas.microsoft.com/office/drawing/2014/main" id="{7D680FF8-6B43-4BEE-A971-E9496DED0E03}"/>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a16="http://schemas.microsoft.com/office/drawing/2014/main" id="{CCAAA493-F1B9-407E-A637-9218AF62DF31}"/>
              </a:ext>
            </a:extLst>
          </p:cNvPr>
          <p:cNvSpPr>
            <a:spLocks noGrp="1"/>
          </p:cNvSpPr>
          <p:nvPr>
            <p:ph type="body" sz="quarter" idx="13"/>
          </p:nvPr>
        </p:nvSpPr>
        <p:spPr/>
        <p:txBody>
          <a:bodyPr/>
          <a:lstStyle/>
          <a:p>
            <a:r>
              <a:rPr lang="fr-FR" dirty="0"/>
              <a:t>Le projet avance comme prévu.</a:t>
            </a:r>
          </a:p>
          <a:p>
            <a:r>
              <a:rPr lang="fr-FR" dirty="0"/>
              <a:t>Budget déficitaire pour l’instant, recherche de nouveaux guichets.</a:t>
            </a:r>
          </a:p>
          <a:p>
            <a:r>
              <a:rPr lang="fr-FR" dirty="0"/>
              <a:t>Site web: http://150ans.accelerateurs.fr/</a:t>
            </a:r>
          </a:p>
        </p:txBody>
      </p:sp>
    </p:spTree>
    <p:extLst>
      <p:ext uri="{BB962C8B-B14F-4D97-AF65-F5344CB8AC3E}">
        <p14:creationId xmlns:p14="http://schemas.microsoft.com/office/powerpoint/2010/main" val="2833473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432</Words>
  <Application>Microsoft Macintosh PowerPoint</Application>
  <PresentationFormat>Grand écran</PresentationFormat>
  <Paragraphs>113</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Tahoma</vt:lpstr>
      <vt:lpstr>Wingdings</vt:lpstr>
      <vt:lpstr>Thème Office</vt:lpstr>
      <vt:lpstr>Présentation du projet Equipe </vt:lpstr>
      <vt:lpstr>Etat d’avancement/Calendrier </vt:lpstr>
      <vt:lpstr>Budget projet</vt:lpstr>
      <vt:lpstr>Difficultés rencontrées Aide souhaitée</vt:lpstr>
      <vt:lpstr>Plan communication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revue du 28 juin</dc:title>
  <dc:creator>Guy Wormser</dc:creator>
  <cp:lastModifiedBy>Nicolas Delerue</cp:lastModifiedBy>
  <cp:revision>5</cp:revision>
  <dcterms:created xsi:type="dcterms:W3CDTF">2022-05-20T04:23:06Z</dcterms:created>
  <dcterms:modified xsi:type="dcterms:W3CDTF">2022-06-24T11:23:11Z</dcterms:modified>
</cp:coreProperties>
</file>