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1" r:id="rId2"/>
    <p:sldId id="289" r:id="rId3"/>
    <p:sldId id="291" r:id="rId4"/>
    <p:sldId id="309" r:id="rId5"/>
    <p:sldId id="330" r:id="rId6"/>
    <p:sldId id="316" r:id="rId7"/>
    <p:sldId id="327" r:id="rId8"/>
    <p:sldId id="298" r:id="rId9"/>
    <p:sldId id="299" r:id="rId10"/>
    <p:sldId id="331" r:id="rId11"/>
    <p:sldId id="303" r:id="rId12"/>
    <p:sldId id="306" r:id="rId13"/>
    <p:sldId id="308" r:id="rId14"/>
    <p:sldId id="301" r:id="rId15"/>
    <p:sldId id="329" r:id="rId16"/>
  </p:sldIdLst>
  <p:sldSz cx="9144000" cy="6858000" type="screen4x3"/>
  <p:notesSz cx="7102475" cy="102330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3760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7" autoAdjust="0"/>
    <p:restoredTop sz="88491" autoAdjust="0"/>
  </p:normalViewPr>
  <p:slideViewPr>
    <p:cSldViewPr showGuides="1">
      <p:cViewPr varScale="1">
        <p:scale>
          <a:sx n="61" d="100"/>
          <a:sy n="61" d="100"/>
        </p:scale>
        <p:origin x="15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2748" y="4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D4DC6-14E4-4942-882F-AB716F172CDE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AE37C36B-5A83-4388-9368-BAFE08FC544A}">
      <dgm:prSet phldrT="[Texte]"/>
      <dgm:spPr/>
      <dgm:t>
        <a:bodyPr/>
        <a:lstStyle/>
        <a:p>
          <a:r>
            <a:rPr lang="fr-FR" dirty="0" smtClean="0"/>
            <a:t>Rencontres Nationales, Actions Nationales de Formation, Journées et ateliers thématiques </a:t>
          </a:r>
          <a:endParaRPr lang="fr-FR" dirty="0"/>
        </a:p>
      </dgm:t>
    </dgm:pt>
    <dgm:pt modelId="{24518861-DD80-435C-B50D-B71603C1959A}" type="parTrans" cxnId="{FEBAB2E2-95FB-497B-819E-AEB654F02D5A}">
      <dgm:prSet/>
      <dgm:spPr/>
      <dgm:t>
        <a:bodyPr/>
        <a:lstStyle/>
        <a:p>
          <a:endParaRPr lang="fr-FR"/>
        </a:p>
      </dgm:t>
    </dgm:pt>
    <dgm:pt modelId="{469DB4A7-BDBE-4F7D-9671-E30BA6268446}" type="sibTrans" cxnId="{FEBAB2E2-95FB-497B-819E-AEB654F02D5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F7E65D8B-955F-48A7-950D-77040B18D438}">
      <dgm:prSet phldrT="[Texte]"/>
      <dgm:spPr/>
      <dgm:t>
        <a:bodyPr/>
        <a:lstStyle/>
        <a:p>
          <a:r>
            <a:rPr lang="fr-FR" dirty="0" smtClean="0"/>
            <a:t>Tutorat, partage d’outils</a:t>
          </a:r>
          <a:endParaRPr lang="fr-FR" dirty="0"/>
        </a:p>
      </dgm:t>
    </dgm:pt>
    <dgm:pt modelId="{096D20D3-5157-40E1-A425-8AE7CBA6FD84}" type="parTrans" cxnId="{90D410C0-9731-46FE-9F1C-CDBC8C9DAE3A}">
      <dgm:prSet/>
      <dgm:spPr/>
      <dgm:t>
        <a:bodyPr/>
        <a:lstStyle/>
        <a:p>
          <a:endParaRPr lang="fr-FR"/>
        </a:p>
      </dgm:t>
    </dgm:pt>
    <dgm:pt modelId="{CE8F6E39-C259-40AD-8DFE-3250D4D1876E}" type="sibTrans" cxnId="{90D410C0-9731-46FE-9F1C-CDBC8C9DAE3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B037AE81-5F48-445A-9D45-E2E4A20403EF}">
      <dgm:prSet phldrT="[Texte]"/>
      <dgm:spPr/>
      <dgm:t>
        <a:bodyPr/>
        <a:lstStyle/>
        <a:p>
          <a:r>
            <a:rPr lang="fr-FR" dirty="0" smtClean="0"/>
            <a:t>Diffusion et valorisation de connaissances</a:t>
          </a:r>
        </a:p>
        <a:p>
          <a:r>
            <a:rPr lang="fr-FR" dirty="0" smtClean="0"/>
            <a:t> Edition</a:t>
          </a:r>
          <a:endParaRPr lang="fr-FR" dirty="0"/>
        </a:p>
      </dgm:t>
    </dgm:pt>
    <dgm:pt modelId="{46CD6EAB-679D-4831-90D4-3B1B7E34A04D}" type="parTrans" cxnId="{A2EF262B-1D57-433D-8103-FEDBE3ADA9CF}">
      <dgm:prSet/>
      <dgm:spPr/>
      <dgm:t>
        <a:bodyPr/>
        <a:lstStyle/>
        <a:p>
          <a:endParaRPr lang="fr-FR"/>
        </a:p>
      </dgm:t>
    </dgm:pt>
    <dgm:pt modelId="{5E661439-303B-4CF7-9B76-B96AFBBF115B}" type="sibTrans" cxnId="{A2EF262B-1D57-433D-8103-FEDBE3ADA9C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9211CBF2-9B7B-4936-826C-D6F0A011A9B4}">
      <dgm:prSet phldrT="[Texte]"/>
      <dgm:spPr/>
      <dgm:t>
        <a:bodyPr/>
        <a:lstStyle/>
        <a:p>
          <a:r>
            <a:rPr lang="fr-FR" dirty="0" smtClean="0"/>
            <a:t>AP technologiques</a:t>
          </a:r>
          <a:endParaRPr lang="fr-FR" dirty="0"/>
        </a:p>
      </dgm:t>
    </dgm:pt>
    <dgm:pt modelId="{FFAE8E8A-139C-43D8-9BCE-E51566D3F36A}" type="parTrans" cxnId="{5DC80D35-4622-4C76-A740-61338A9300A7}">
      <dgm:prSet/>
      <dgm:spPr/>
      <dgm:t>
        <a:bodyPr/>
        <a:lstStyle/>
        <a:p>
          <a:endParaRPr lang="fr-FR"/>
        </a:p>
      </dgm:t>
    </dgm:pt>
    <dgm:pt modelId="{0059EF5C-15D6-4267-8072-33EF7CB7D0C2}" type="sibTrans" cxnId="{5DC80D35-4622-4C76-A740-61338A9300A7}">
      <dgm:prSet/>
      <dgm:spPr/>
      <dgm:t>
        <a:bodyPr/>
        <a:lstStyle/>
        <a:p>
          <a:endParaRPr lang="fr-FR"/>
        </a:p>
      </dgm:t>
    </dgm:pt>
    <dgm:pt modelId="{5333926C-C4E3-4B0D-B849-20EC3241D35C}">
      <dgm:prSet phldrT="[Texte]"/>
      <dgm:spPr/>
      <dgm:t>
        <a:bodyPr/>
        <a:lstStyle/>
        <a:p>
          <a:r>
            <a:rPr lang="fr-FR" dirty="0" smtClean="0"/>
            <a:t>Liste d’échanges et de diffusion, site WEB </a:t>
          </a:r>
          <a:endParaRPr lang="fr-FR" dirty="0"/>
        </a:p>
      </dgm:t>
    </dgm:pt>
    <dgm:pt modelId="{C2F816D5-EA39-4764-A145-A478BCEC3803}" type="parTrans" cxnId="{6D90BEB6-C16A-49C4-A299-BFBC71C1B582}">
      <dgm:prSet/>
      <dgm:spPr/>
      <dgm:t>
        <a:bodyPr/>
        <a:lstStyle/>
        <a:p>
          <a:endParaRPr lang="fr-FR"/>
        </a:p>
      </dgm:t>
    </dgm:pt>
    <dgm:pt modelId="{F2DBB896-F7EC-48A8-9ABD-8D8FA2D2E714}" type="sibTrans" cxnId="{6D90BEB6-C16A-49C4-A299-BFBC71C1B582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fr-FR"/>
        </a:p>
      </dgm:t>
    </dgm:pt>
    <dgm:pt modelId="{92D3214E-A254-4B7C-AF49-81BCDC577BC2}" type="pres">
      <dgm:prSet presAssocID="{B68D4DC6-14E4-4942-882F-AB716F172CD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1B4AB1-6628-466A-9196-4C9A0F9435C7}" type="pres">
      <dgm:prSet presAssocID="{B68D4DC6-14E4-4942-882F-AB716F172CDE}" presName="dummyMaxCanvas" presStyleCnt="0">
        <dgm:presLayoutVars/>
      </dgm:prSet>
      <dgm:spPr/>
      <dgm:t>
        <a:bodyPr/>
        <a:lstStyle/>
        <a:p>
          <a:endParaRPr lang="fr-FR"/>
        </a:p>
      </dgm:t>
    </dgm:pt>
    <dgm:pt modelId="{FC5B3F49-5B84-4C20-8035-5F90B5EDD67F}" type="pres">
      <dgm:prSet presAssocID="{B68D4DC6-14E4-4942-882F-AB716F172CDE}" presName="FiveNodes_1" presStyleLbl="node1" presStyleIdx="0" presStyleCnt="5" custScaleX="118215" custLinFactNeighborX="5770" custLinFactNeighborY="24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1AF144-EEB8-49B7-B87A-44FC0B96AB92}" type="pres">
      <dgm:prSet presAssocID="{B68D4DC6-14E4-4942-882F-AB716F172CDE}" presName="FiveNodes_2" presStyleLbl="node1" presStyleIdx="1" presStyleCnt="5" custScaleX="103751" custLinFactNeighborX="55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01FDE1-C3C3-4520-A864-5E0E6F0C7EEB}" type="pres">
      <dgm:prSet presAssocID="{B68D4DC6-14E4-4942-882F-AB716F172CDE}" presName="FiveNodes_3" presStyleLbl="node1" presStyleIdx="2" presStyleCnt="5" custScaleX="95242" custLinFactNeighborX="23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594986-22AB-41FB-8BF8-2065A1226EA4}" type="pres">
      <dgm:prSet presAssocID="{B68D4DC6-14E4-4942-882F-AB716F172CDE}" presName="FiveNodes_4" presStyleLbl="node1" presStyleIdx="3" presStyleCnt="5" custScaleX="87193" custLinFactNeighborX="-11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852C87-C947-432A-AD4F-A7A64EDC6A34}" type="pres">
      <dgm:prSet presAssocID="{B68D4DC6-14E4-4942-882F-AB716F172CDE}" presName="FiveNodes_5" presStyleLbl="node1" presStyleIdx="4" presStyleCnt="5" custScaleX="71952" custLinFactNeighborX="1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10F3A7-C36D-4D58-9962-88002540C358}" type="pres">
      <dgm:prSet presAssocID="{B68D4DC6-14E4-4942-882F-AB716F172CDE}" presName="FiveConn_1-2" presStyleLbl="fgAccFollowNode1" presStyleIdx="0" presStyleCnt="4" custLinFactX="100000" custLinFactNeighborX="174181" custLinFactNeighborY="20403">
        <dgm:presLayoutVars>
          <dgm:bulletEnabled val="1"/>
        </dgm:presLayoutVars>
      </dgm:prSet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FF4A5EA1-D13F-4D28-A854-D36E613B948C}" type="pres">
      <dgm:prSet presAssocID="{B68D4DC6-14E4-4942-882F-AB716F172CDE}" presName="FiveConn_2-3" presStyleLbl="fgAccFollowNode1" presStyleIdx="1" presStyleCnt="4" custLinFactX="89445" custLinFactNeighborX="100000" custLinFactNeighborY="6953">
        <dgm:presLayoutVars>
          <dgm:bulletEnabled val="1"/>
        </dgm:presLayoutVars>
      </dgm:prSet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C588AFB1-DF2C-48CE-8A5E-BD215C50EF8F}" type="pres">
      <dgm:prSet presAssocID="{B68D4DC6-14E4-4942-882F-AB716F172CDE}" presName="FiveConn_3-4" presStyleLbl="fgAccFollowNode1" presStyleIdx="2" presStyleCnt="4" custLinFactX="4710" custLinFactNeighborX="100000" custLinFactNeighborY="9663">
        <dgm:presLayoutVars>
          <dgm:bulletEnabled val="1"/>
        </dgm:presLayoutVars>
      </dgm:prSet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D40D321A-E19F-41F7-852B-7FD72D488EF0}" type="pres">
      <dgm:prSet presAssocID="{B68D4DC6-14E4-4942-882F-AB716F172CDE}" presName="FiveConn_4-5" presStyleLbl="fgAccFollowNode1" presStyleIdx="3" presStyleCnt="4" custLinFactNeighborX="27778" custLinFactNeighborY="-9209">
        <dgm:presLayoutVars>
          <dgm:bulletEnabled val="1"/>
        </dgm:presLayoutVars>
      </dgm:prSet>
      <dgm:spPr>
        <a:prstGeom prst="mathPlus">
          <a:avLst/>
        </a:prstGeom>
      </dgm:spPr>
      <dgm:t>
        <a:bodyPr/>
        <a:lstStyle/>
        <a:p>
          <a:endParaRPr lang="fr-FR"/>
        </a:p>
      </dgm:t>
    </dgm:pt>
    <dgm:pt modelId="{CAF3708C-99C6-42EA-A540-8B4E556E48E4}" type="pres">
      <dgm:prSet presAssocID="{B68D4DC6-14E4-4942-882F-AB716F172CD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F51757-8DD3-46D4-A9FA-EEEB3344D0F0}" type="pres">
      <dgm:prSet presAssocID="{B68D4DC6-14E4-4942-882F-AB716F172CD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A0E6D9-5473-425F-BD00-2A9B0E2F2E5D}" type="pres">
      <dgm:prSet presAssocID="{B68D4DC6-14E4-4942-882F-AB716F172CD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ECF532-D956-419D-AE86-B2EE84B7DF4A}" type="pres">
      <dgm:prSet presAssocID="{B68D4DC6-14E4-4942-882F-AB716F172CD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C90CFA-E2B3-4DDC-BC2E-6AEC02C37F05}" type="pres">
      <dgm:prSet presAssocID="{B68D4DC6-14E4-4942-882F-AB716F172CD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DE50697-6EC3-4F3F-A4C4-3565CF384647}" type="presOf" srcId="{B68D4DC6-14E4-4942-882F-AB716F172CDE}" destId="{92D3214E-A254-4B7C-AF49-81BCDC577BC2}" srcOrd="0" destOrd="0" presId="urn:microsoft.com/office/officeart/2005/8/layout/vProcess5"/>
    <dgm:cxn modelId="{90D410C0-9731-46FE-9F1C-CDBC8C9DAE3A}" srcId="{B68D4DC6-14E4-4942-882F-AB716F172CDE}" destId="{F7E65D8B-955F-48A7-950D-77040B18D438}" srcOrd="1" destOrd="0" parTransId="{096D20D3-5157-40E1-A425-8AE7CBA6FD84}" sibTransId="{CE8F6E39-C259-40AD-8DFE-3250D4D1876E}"/>
    <dgm:cxn modelId="{5DC80D35-4622-4C76-A740-61338A9300A7}" srcId="{B68D4DC6-14E4-4942-882F-AB716F172CDE}" destId="{9211CBF2-9B7B-4936-826C-D6F0A011A9B4}" srcOrd="4" destOrd="0" parTransId="{FFAE8E8A-139C-43D8-9BCE-E51566D3F36A}" sibTransId="{0059EF5C-15D6-4267-8072-33EF7CB7D0C2}"/>
    <dgm:cxn modelId="{DEABFA6A-12F5-46B9-9969-6609878257DD}" type="presOf" srcId="{5333926C-C4E3-4B0D-B849-20EC3241D35C}" destId="{41A0E6D9-5473-425F-BD00-2A9B0E2F2E5D}" srcOrd="1" destOrd="0" presId="urn:microsoft.com/office/officeart/2005/8/layout/vProcess5"/>
    <dgm:cxn modelId="{A2EF262B-1D57-433D-8103-FEDBE3ADA9CF}" srcId="{B68D4DC6-14E4-4942-882F-AB716F172CDE}" destId="{B037AE81-5F48-445A-9D45-E2E4A20403EF}" srcOrd="3" destOrd="0" parTransId="{46CD6EAB-679D-4831-90D4-3B1B7E34A04D}" sibTransId="{5E661439-303B-4CF7-9B76-B96AFBBF115B}"/>
    <dgm:cxn modelId="{CAF9806C-0F83-4CFC-B705-3FA2573914EA}" type="presOf" srcId="{B037AE81-5F48-445A-9D45-E2E4A20403EF}" destId="{F2594986-22AB-41FB-8BF8-2065A1226EA4}" srcOrd="0" destOrd="0" presId="urn:microsoft.com/office/officeart/2005/8/layout/vProcess5"/>
    <dgm:cxn modelId="{556872A0-3C81-4F0C-A306-BA379A39B5B7}" type="presOf" srcId="{F2DBB896-F7EC-48A8-9ABD-8D8FA2D2E714}" destId="{C588AFB1-DF2C-48CE-8A5E-BD215C50EF8F}" srcOrd="0" destOrd="0" presId="urn:microsoft.com/office/officeart/2005/8/layout/vProcess5"/>
    <dgm:cxn modelId="{17FDFDDC-F4B7-42F9-B230-BFC4EA1796F6}" type="presOf" srcId="{9211CBF2-9B7B-4936-826C-D6F0A011A9B4}" destId="{10C90CFA-E2B3-4DDC-BC2E-6AEC02C37F05}" srcOrd="1" destOrd="0" presId="urn:microsoft.com/office/officeart/2005/8/layout/vProcess5"/>
    <dgm:cxn modelId="{71F2FB8B-1DAE-4C8A-AAC1-EF9ABE108E49}" type="presOf" srcId="{469DB4A7-BDBE-4F7D-9671-E30BA6268446}" destId="{5610F3A7-C36D-4D58-9962-88002540C358}" srcOrd="0" destOrd="0" presId="urn:microsoft.com/office/officeart/2005/8/layout/vProcess5"/>
    <dgm:cxn modelId="{4FC6CD4B-878D-4456-9060-1DE08695EDB6}" type="presOf" srcId="{CE8F6E39-C259-40AD-8DFE-3250D4D1876E}" destId="{FF4A5EA1-D13F-4D28-A854-D36E613B948C}" srcOrd="0" destOrd="0" presId="urn:microsoft.com/office/officeart/2005/8/layout/vProcess5"/>
    <dgm:cxn modelId="{FEBAB2E2-95FB-497B-819E-AEB654F02D5A}" srcId="{B68D4DC6-14E4-4942-882F-AB716F172CDE}" destId="{AE37C36B-5A83-4388-9368-BAFE08FC544A}" srcOrd="0" destOrd="0" parTransId="{24518861-DD80-435C-B50D-B71603C1959A}" sibTransId="{469DB4A7-BDBE-4F7D-9671-E30BA6268446}"/>
    <dgm:cxn modelId="{83777373-0240-4636-A7D6-C61DFD0578B5}" type="presOf" srcId="{F7E65D8B-955F-48A7-950D-77040B18D438}" destId="{45F51757-8DD3-46D4-A9FA-EEEB3344D0F0}" srcOrd="1" destOrd="0" presId="urn:microsoft.com/office/officeart/2005/8/layout/vProcess5"/>
    <dgm:cxn modelId="{F88AB946-A32C-41A5-A062-E57D5C808637}" type="presOf" srcId="{5333926C-C4E3-4B0D-B849-20EC3241D35C}" destId="{BB01FDE1-C3C3-4520-A864-5E0E6F0C7EEB}" srcOrd="0" destOrd="0" presId="urn:microsoft.com/office/officeart/2005/8/layout/vProcess5"/>
    <dgm:cxn modelId="{17921582-F419-474A-9351-1E6233D9E513}" type="presOf" srcId="{9211CBF2-9B7B-4936-826C-D6F0A011A9B4}" destId="{56852C87-C947-432A-AD4F-A7A64EDC6A34}" srcOrd="0" destOrd="0" presId="urn:microsoft.com/office/officeart/2005/8/layout/vProcess5"/>
    <dgm:cxn modelId="{6D176E85-52F0-4218-9F74-96CE4BDECA68}" type="presOf" srcId="{B037AE81-5F48-445A-9D45-E2E4A20403EF}" destId="{DDECF532-D956-419D-AE86-B2EE84B7DF4A}" srcOrd="1" destOrd="0" presId="urn:microsoft.com/office/officeart/2005/8/layout/vProcess5"/>
    <dgm:cxn modelId="{08539F9A-58A3-4AFF-AC85-A541B543233B}" type="presOf" srcId="{AE37C36B-5A83-4388-9368-BAFE08FC544A}" destId="{CAF3708C-99C6-42EA-A540-8B4E556E48E4}" srcOrd="1" destOrd="0" presId="urn:microsoft.com/office/officeart/2005/8/layout/vProcess5"/>
    <dgm:cxn modelId="{E5BDBC22-3F52-4F38-B1E0-4C791F491D9E}" type="presOf" srcId="{F7E65D8B-955F-48A7-950D-77040B18D438}" destId="{3D1AF144-EEB8-49B7-B87A-44FC0B96AB92}" srcOrd="0" destOrd="0" presId="urn:microsoft.com/office/officeart/2005/8/layout/vProcess5"/>
    <dgm:cxn modelId="{0A307D42-B70E-4DFB-80FF-D20FA588D6BB}" type="presOf" srcId="{5E661439-303B-4CF7-9B76-B96AFBBF115B}" destId="{D40D321A-E19F-41F7-852B-7FD72D488EF0}" srcOrd="0" destOrd="0" presId="urn:microsoft.com/office/officeart/2005/8/layout/vProcess5"/>
    <dgm:cxn modelId="{5609A2BF-857E-4965-84D8-BE7D7FF158BD}" type="presOf" srcId="{AE37C36B-5A83-4388-9368-BAFE08FC544A}" destId="{FC5B3F49-5B84-4C20-8035-5F90B5EDD67F}" srcOrd="0" destOrd="0" presId="urn:microsoft.com/office/officeart/2005/8/layout/vProcess5"/>
    <dgm:cxn modelId="{6D90BEB6-C16A-49C4-A299-BFBC71C1B582}" srcId="{B68D4DC6-14E4-4942-882F-AB716F172CDE}" destId="{5333926C-C4E3-4B0D-B849-20EC3241D35C}" srcOrd="2" destOrd="0" parTransId="{C2F816D5-EA39-4764-A145-A478BCEC3803}" sibTransId="{F2DBB896-F7EC-48A8-9ABD-8D8FA2D2E714}"/>
    <dgm:cxn modelId="{3DA62501-7E3B-4871-933C-CE8C7954E49A}" type="presParOf" srcId="{92D3214E-A254-4B7C-AF49-81BCDC577BC2}" destId="{BC1B4AB1-6628-466A-9196-4C9A0F9435C7}" srcOrd="0" destOrd="0" presId="urn:microsoft.com/office/officeart/2005/8/layout/vProcess5"/>
    <dgm:cxn modelId="{209FD8DB-6953-444D-BD27-96D54F0EE017}" type="presParOf" srcId="{92D3214E-A254-4B7C-AF49-81BCDC577BC2}" destId="{FC5B3F49-5B84-4C20-8035-5F90B5EDD67F}" srcOrd="1" destOrd="0" presId="urn:microsoft.com/office/officeart/2005/8/layout/vProcess5"/>
    <dgm:cxn modelId="{84964BFE-EA7F-464A-8C18-8DCA711B4123}" type="presParOf" srcId="{92D3214E-A254-4B7C-AF49-81BCDC577BC2}" destId="{3D1AF144-EEB8-49B7-B87A-44FC0B96AB92}" srcOrd="2" destOrd="0" presId="urn:microsoft.com/office/officeart/2005/8/layout/vProcess5"/>
    <dgm:cxn modelId="{2A0050A1-4C5A-4A01-BD91-BD34A8899638}" type="presParOf" srcId="{92D3214E-A254-4B7C-AF49-81BCDC577BC2}" destId="{BB01FDE1-C3C3-4520-A864-5E0E6F0C7EEB}" srcOrd="3" destOrd="0" presId="urn:microsoft.com/office/officeart/2005/8/layout/vProcess5"/>
    <dgm:cxn modelId="{506761B3-543E-491F-8019-679EB9539268}" type="presParOf" srcId="{92D3214E-A254-4B7C-AF49-81BCDC577BC2}" destId="{F2594986-22AB-41FB-8BF8-2065A1226EA4}" srcOrd="4" destOrd="0" presId="urn:microsoft.com/office/officeart/2005/8/layout/vProcess5"/>
    <dgm:cxn modelId="{FF938AC7-BC91-489A-9E76-195CE23896DD}" type="presParOf" srcId="{92D3214E-A254-4B7C-AF49-81BCDC577BC2}" destId="{56852C87-C947-432A-AD4F-A7A64EDC6A34}" srcOrd="5" destOrd="0" presId="urn:microsoft.com/office/officeart/2005/8/layout/vProcess5"/>
    <dgm:cxn modelId="{AD019F3B-47D0-4B59-B4A9-85B842A6D6C2}" type="presParOf" srcId="{92D3214E-A254-4B7C-AF49-81BCDC577BC2}" destId="{5610F3A7-C36D-4D58-9962-88002540C358}" srcOrd="6" destOrd="0" presId="urn:microsoft.com/office/officeart/2005/8/layout/vProcess5"/>
    <dgm:cxn modelId="{8B4A0FBB-C33C-4550-8CF6-F764C72F28E3}" type="presParOf" srcId="{92D3214E-A254-4B7C-AF49-81BCDC577BC2}" destId="{FF4A5EA1-D13F-4D28-A854-D36E613B948C}" srcOrd="7" destOrd="0" presId="urn:microsoft.com/office/officeart/2005/8/layout/vProcess5"/>
    <dgm:cxn modelId="{157A7FB0-DE57-4112-9D67-45D05AE5B587}" type="presParOf" srcId="{92D3214E-A254-4B7C-AF49-81BCDC577BC2}" destId="{C588AFB1-DF2C-48CE-8A5E-BD215C50EF8F}" srcOrd="8" destOrd="0" presId="urn:microsoft.com/office/officeart/2005/8/layout/vProcess5"/>
    <dgm:cxn modelId="{0E37C432-0879-463E-A1B9-5D265BF2B76A}" type="presParOf" srcId="{92D3214E-A254-4B7C-AF49-81BCDC577BC2}" destId="{D40D321A-E19F-41F7-852B-7FD72D488EF0}" srcOrd="9" destOrd="0" presId="urn:microsoft.com/office/officeart/2005/8/layout/vProcess5"/>
    <dgm:cxn modelId="{B9228F02-7009-41F3-948A-3D8BF72A665B}" type="presParOf" srcId="{92D3214E-A254-4B7C-AF49-81BCDC577BC2}" destId="{CAF3708C-99C6-42EA-A540-8B4E556E48E4}" srcOrd="10" destOrd="0" presId="urn:microsoft.com/office/officeart/2005/8/layout/vProcess5"/>
    <dgm:cxn modelId="{1A688247-C853-44F4-90A2-212C21E85206}" type="presParOf" srcId="{92D3214E-A254-4B7C-AF49-81BCDC577BC2}" destId="{45F51757-8DD3-46D4-A9FA-EEEB3344D0F0}" srcOrd="11" destOrd="0" presId="urn:microsoft.com/office/officeart/2005/8/layout/vProcess5"/>
    <dgm:cxn modelId="{EDDABFE7-4349-4E1E-9EF2-3566969C89F8}" type="presParOf" srcId="{92D3214E-A254-4B7C-AF49-81BCDC577BC2}" destId="{41A0E6D9-5473-425F-BD00-2A9B0E2F2E5D}" srcOrd="12" destOrd="0" presId="urn:microsoft.com/office/officeart/2005/8/layout/vProcess5"/>
    <dgm:cxn modelId="{744CAD75-CC9F-43F7-A524-E2544FA10BB8}" type="presParOf" srcId="{92D3214E-A254-4B7C-AF49-81BCDC577BC2}" destId="{DDECF532-D956-419D-AE86-B2EE84B7DF4A}" srcOrd="13" destOrd="0" presId="urn:microsoft.com/office/officeart/2005/8/layout/vProcess5"/>
    <dgm:cxn modelId="{D8341B7B-F857-4C65-A672-5BB3D0A3AD61}" type="presParOf" srcId="{92D3214E-A254-4B7C-AF49-81BCDC577BC2}" destId="{10C90CFA-E2B3-4DDC-BC2E-6AEC02C37F05}" srcOrd="14" destOrd="0" presId="urn:microsoft.com/office/officeart/2005/8/layout/vProcess5"/>
  </dgm:cxnLst>
  <dgm:bg>
    <a:solidFill>
      <a:schemeClr val="bg2"/>
    </a:solidFill>
  </dgm:bg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B3F49-5B84-4C20-8035-5F90B5EDD67F}">
      <dsp:nvSpPr>
        <dsp:cNvPr id="0" name=""/>
        <dsp:cNvSpPr/>
      </dsp:nvSpPr>
      <dsp:spPr>
        <a:xfrm>
          <a:off x="75452" y="20337"/>
          <a:ext cx="7333746" cy="8411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Rencontres Nationales, Actions Nationales de Formation, Journées et ateliers thématiques </a:t>
          </a:r>
          <a:endParaRPr lang="fr-FR" sz="1900" kern="1200" dirty="0"/>
        </a:p>
      </dsp:txBody>
      <dsp:txXfrm>
        <a:off x="100087" y="44972"/>
        <a:ext cx="6153447" cy="791834"/>
      </dsp:txXfrm>
    </dsp:sp>
    <dsp:sp modelId="{3D1AF144-EEB8-49B7-B87A-44FC0B96AB92}">
      <dsp:nvSpPr>
        <dsp:cNvPr id="0" name=""/>
        <dsp:cNvSpPr/>
      </dsp:nvSpPr>
      <dsp:spPr>
        <a:xfrm>
          <a:off x="972732" y="957924"/>
          <a:ext cx="6436438" cy="841104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Tutorat, partage d’outils</a:t>
          </a:r>
          <a:endParaRPr lang="fr-FR" sz="1900" kern="1200" dirty="0"/>
        </a:p>
      </dsp:txBody>
      <dsp:txXfrm>
        <a:off x="997367" y="982559"/>
        <a:ext cx="5339300" cy="791834"/>
      </dsp:txXfrm>
    </dsp:sp>
    <dsp:sp modelId="{BB01FDE1-C3C3-4520-A864-5E0E6F0C7EEB}">
      <dsp:nvSpPr>
        <dsp:cNvPr id="0" name=""/>
        <dsp:cNvSpPr/>
      </dsp:nvSpPr>
      <dsp:spPr>
        <a:xfrm>
          <a:off x="1500672" y="1915848"/>
          <a:ext cx="5908562" cy="841104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Liste d’échanges et de diffusion, site WEB </a:t>
          </a:r>
          <a:endParaRPr lang="fr-FR" sz="1900" kern="1200" dirty="0"/>
        </a:p>
      </dsp:txBody>
      <dsp:txXfrm>
        <a:off x="1525307" y="1940483"/>
        <a:ext cx="4897363" cy="791834"/>
      </dsp:txXfrm>
    </dsp:sp>
    <dsp:sp modelId="{F2594986-22AB-41FB-8BF8-2065A1226EA4}">
      <dsp:nvSpPr>
        <dsp:cNvPr id="0" name=""/>
        <dsp:cNvSpPr/>
      </dsp:nvSpPr>
      <dsp:spPr>
        <a:xfrm>
          <a:off x="1999950" y="2873772"/>
          <a:ext cx="5409223" cy="841104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Diffusion et valorisation de connaissances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 Edition</a:t>
          </a:r>
          <a:endParaRPr lang="fr-FR" sz="1900" kern="1200" dirty="0"/>
        </a:p>
      </dsp:txBody>
      <dsp:txXfrm>
        <a:off x="2024585" y="2898407"/>
        <a:ext cx="4479318" cy="791834"/>
      </dsp:txXfrm>
    </dsp:sp>
    <dsp:sp modelId="{56852C87-C947-432A-AD4F-A7A64EDC6A34}">
      <dsp:nvSpPr>
        <dsp:cNvPr id="0" name=""/>
        <dsp:cNvSpPr/>
      </dsp:nvSpPr>
      <dsp:spPr>
        <a:xfrm>
          <a:off x="3017489" y="3831696"/>
          <a:ext cx="4463712" cy="84110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AP technologiques</a:t>
          </a:r>
          <a:endParaRPr lang="fr-FR" sz="1900" kern="1200" dirty="0"/>
        </a:p>
      </dsp:txBody>
      <dsp:txXfrm>
        <a:off x="3042124" y="3856331"/>
        <a:ext cx="3687738" cy="791834"/>
      </dsp:txXfrm>
    </dsp:sp>
    <dsp:sp modelId="{5610F3A7-C36D-4D58-9962-88002540C358}">
      <dsp:nvSpPr>
        <dsp:cNvPr id="0" name=""/>
        <dsp:cNvSpPr/>
      </dsp:nvSpPr>
      <dsp:spPr>
        <a:xfrm>
          <a:off x="7438516" y="726019"/>
          <a:ext cx="546717" cy="546717"/>
        </a:xfrm>
        <a:prstGeom prst="mathPlus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7510983" y="935084"/>
        <a:ext cx="401783" cy="128587"/>
      </dsp:txXfrm>
    </dsp:sp>
    <dsp:sp modelId="{FF4A5EA1-D13F-4D28-A854-D36E613B948C}">
      <dsp:nvSpPr>
        <dsp:cNvPr id="0" name=""/>
        <dsp:cNvSpPr/>
      </dsp:nvSpPr>
      <dsp:spPr>
        <a:xfrm>
          <a:off x="7438516" y="1610410"/>
          <a:ext cx="546717" cy="546717"/>
        </a:xfrm>
        <a:prstGeom prst="mathPlus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7510983" y="1819475"/>
        <a:ext cx="401783" cy="128587"/>
      </dsp:txXfrm>
    </dsp:sp>
    <dsp:sp modelId="{C588AFB1-DF2C-48CE-8A5E-BD215C50EF8F}">
      <dsp:nvSpPr>
        <dsp:cNvPr id="0" name=""/>
        <dsp:cNvSpPr/>
      </dsp:nvSpPr>
      <dsp:spPr>
        <a:xfrm>
          <a:off x="7438521" y="2569132"/>
          <a:ext cx="546717" cy="546717"/>
        </a:xfrm>
        <a:prstGeom prst="mathPlus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7510988" y="2778197"/>
        <a:ext cx="401783" cy="128587"/>
      </dsp:txXfrm>
    </dsp:sp>
    <dsp:sp modelId="{D40D321A-E19F-41F7-852B-7FD72D488EF0}">
      <dsp:nvSpPr>
        <dsp:cNvPr id="0" name=""/>
        <dsp:cNvSpPr/>
      </dsp:nvSpPr>
      <dsp:spPr>
        <a:xfrm>
          <a:off x="7481186" y="3433225"/>
          <a:ext cx="546717" cy="546717"/>
        </a:xfrm>
        <a:prstGeom prst="mathPlus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7553653" y="3642290"/>
        <a:ext cx="401783" cy="128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8BA8CCFC-BADC-4570-8A80-96749B505027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DF6F5C00-4AD1-47AA-8CBB-B7F0D52F8BA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66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5638414-55B6-46EC-B61D-3DFA13990953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0F0E2800-1B95-4C79-B9A3-5E954FE3050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584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27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2 premières sont des formations</a:t>
            </a:r>
            <a:r>
              <a:rPr lang="fr-FR" baseline="0" dirty="0" smtClean="0"/>
              <a:t> plus « pratiques » à destination de personnels travaillant avec des installations sous vide et ont la charge de leur maintenance</a:t>
            </a:r>
          </a:p>
          <a:p>
            <a:r>
              <a:rPr lang="fr-FR" baseline="0" dirty="0" smtClean="0"/>
              <a:t>Les 2 dernière plus </a:t>
            </a:r>
            <a:r>
              <a:rPr lang="fr-FR" baseline="0" dirty="0" err="1" smtClean="0"/>
              <a:t>théroriques</a:t>
            </a:r>
            <a:r>
              <a:rPr lang="fr-FR" baseline="0" dirty="0" smtClean="0"/>
              <a:t> pour les concepteurs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3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81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Procédés</a:t>
            </a:r>
            <a:r>
              <a:rPr lang="fr-FR" baseline="0" dirty="0" smtClean="0"/>
              <a:t> nettoyage de surface polluées par des composés carbonés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2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Permet</a:t>
            </a:r>
            <a:r>
              <a:rPr lang="fr-FR" baseline="0" dirty="0" smtClean="0"/>
              <a:t> de </a:t>
            </a:r>
          </a:p>
          <a:p>
            <a:pPr marL="185732" indent="-185732">
              <a:buFontTx/>
              <a:buChar char="-"/>
            </a:pPr>
            <a:r>
              <a:rPr lang="fr-FR" baseline="0" dirty="0" smtClean="0"/>
              <a:t>Diffuser une information largement</a:t>
            </a:r>
          </a:p>
          <a:p>
            <a:pPr marL="185732" indent="-185732">
              <a:buFontTx/>
              <a:buChar char="-"/>
            </a:pPr>
            <a:r>
              <a:rPr lang="fr-FR" baseline="0" dirty="0" smtClean="0"/>
              <a:t>Soumettre des questions à une large communauté dans l’attente d’une réponse</a:t>
            </a:r>
          </a:p>
          <a:p>
            <a:pPr marL="185732" indent="-185732">
              <a:buFontTx/>
              <a:buChar char="-"/>
            </a:pPr>
            <a:r>
              <a:rPr lang="fr-FR" baseline="0" dirty="0" smtClean="0"/>
              <a:t>Recherche de renseignements sur un produit</a:t>
            </a:r>
          </a:p>
          <a:p>
            <a:pPr marL="185732" indent="-185732">
              <a:buFontTx/>
              <a:buChar char="-"/>
            </a:pPr>
            <a:r>
              <a:rPr lang="fr-FR" baseline="0" dirty="0" smtClean="0"/>
              <a:t>Exposer son problème largement dans l’attente de conseil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8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Procédés</a:t>
            </a:r>
            <a:r>
              <a:rPr lang="fr-FR" baseline="0" dirty="0" smtClean="0"/>
              <a:t> nettoyage de surface polluées par des composés carbonés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4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9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GT techno du vide en environnement </a:t>
            </a:r>
            <a:r>
              <a:rPr lang="fr-FR" dirty="0" err="1" smtClean="0"/>
              <a:t>extrêm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GT techno du vide en environnement </a:t>
            </a:r>
            <a:r>
              <a:rPr lang="fr-FR" dirty="0" err="1" smtClean="0"/>
              <a:t>extrêm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r>
              <a:rPr lang="fr-FR" dirty="0" smtClean="0"/>
              <a:t>Ils ont mis au point les outils associés qui sont des écoles, des ateliers, site web, rédaction de documents et de partage ...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Moments</a:t>
            </a:r>
            <a:r>
              <a:rPr lang="fr-FR" baseline="0" dirty="0" smtClean="0"/>
              <a:t> forts dans la vie du réseau</a:t>
            </a:r>
            <a:endParaRPr lang="fr-FR" dirty="0" smtClean="0"/>
          </a:p>
          <a:p>
            <a:r>
              <a:rPr lang="fr-FR" dirty="0" smtClean="0"/>
              <a:t>Le vide et sa mesure: ont été abordés </a:t>
            </a:r>
          </a:p>
          <a:p>
            <a:pPr marL="185732" indent="-185732">
              <a:buFontTx/>
              <a:buChar char="-"/>
            </a:pPr>
            <a:r>
              <a:rPr lang="fr-FR" dirty="0" smtClean="0"/>
              <a:t>l’interprétation et</a:t>
            </a:r>
            <a:r>
              <a:rPr lang="fr-FR" baseline="0" dirty="0" smtClean="0"/>
              <a:t> la critique des mesures de pression</a:t>
            </a:r>
          </a:p>
          <a:p>
            <a:pPr marL="185732" indent="-185732">
              <a:buFontTx/>
              <a:buChar char="-"/>
            </a:pPr>
            <a:r>
              <a:rPr lang="fr-FR" baseline="0" dirty="0" smtClean="0"/>
              <a:t>Les capteurs et l’</a:t>
            </a:r>
            <a:r>
              <a:rPr lang="fr-FR" baseline="0" dirty="0" err="1" smtClean="0"/>
              <a:t>ascquisition</a:t>
            </a:r>
            <a:r>
              <a:rPr lang="fr-FR" baseline="0" dirty="0" smtClean="0"/>
              <a:t> des mesure</a:t>
            </a:r>
          </a:p>
          <a:p>
            <a:pPr marL="185732" indent="-185732">
              <a:buFontTx/>
              <a:buChar char="-"/>
            </a:pPr>
            <a:r>
              <a:rPr lang="fr-FR" baseline="0" dirty="0" smtClean="0"/>
              <a:t>Le problématiques de dégazage et de fuite</a:t>
            </a:r>
          </a:p>
          <a:p>
            <a:pPr marL="185732" indent="-185732">
              <a:buFontTx/>
              <a:buChar char="-"/>
            </a:pPr>
            <a:r>
              <a:rPr lang="fr-FR" baseline="0" dirty="0" smtClean="0"/>
              <a:t>L’analyse de gaz et de pressions partielles</a:t>
            </a:r>
          </a:p>
          <a:p>
            <a:r>
              <a:rPr lang="fr-FR" baseline="0" dirty="0" smtClean="0"/>
              <a:t>Objectifs: </a:t>
            </a:r>
            <a:r>
              <a:rPr lang="fr-FR" dirty="0" smtClean="0"/>
              <a:t>faire échanger les</a:t>
            </a:r>
            <a:r>
              <a:rPr lang="fr-FR" baseline="0" dirty="0" smtClean="0"/>
              <a:t> participants sur différentes thématiques, attirer l’attention sur les difficultés de ces mesures de vide et faire apparaitre certains besoins de formation particuliers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1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2 premières sont des formations</a:t>
            </a:r>
            <a:r>
              <a:rPr lang="fr-FR" baseline="0" dirty="0" smtClean="0"/>
              <a:t> plus « pratiques » à destination de personnels travaillant avec des installations sous vide et ont la charge de leur maintenance</a:t>
            </a:r>
          </a:p>
          <a:p>
            <a:r>
              <a:rPr lang="fr-FR" baseline="0" dirty="0" smtClean="0"/>
              <a:t>Les 2 dernière plus </a:t>
            </a:r>
            <a:r>
              <a:rPr lang="fr-FR" baseline="0" dirty="0" err="1" smtClean="0"/>
              <a:t>théroriques</a:t>
            </a:r>
            <a:r>
              <a:rPr lang="fr-FR" baseline="0" dirty="0" smtClean="0"/>
              <a:t> pour les concepteurs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89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2800-1B95-4C79-B9A3-5E954FE305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6F10-1B95-4431-AD00-5523E138ECEE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3e rencontre nationale du RTVide -  Sévrier  - Du 10 au 13 Octobre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58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AE1B-828C-483B-827D-799D728096F1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3e rencontre nationale du RTVide -  Sévrier  - Du 10 au 13 Octobre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69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30EA-9401-4DCE-B6EE-CC39C724F938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3e rencontre nationale du RTVide -  Sévrier  - Du 10 au 13 Octobre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07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29CB-E02E-4A8A-8623-88F3C521A27F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3e rencontre nationale du RTVide -  Sévrier  - Du 10 au 13 Octobre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6E5B-C20B-4D76-8769-86D0685EB33C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3e rencontre nationale du RTVide -  Sévrier  - Du 10 au 13 Octobre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07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8A65-B137-41A1-8468-DF5F410C0507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3e rencontre nationale du RTVide -  Sévrier  - Du 10 au 13 Octobre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8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EF29-13BD-4D39-A1EB-30001642F25C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3e rencontre nationale du RTVide -  Sévrier  - Du 10 au 13 Octobre 2016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089D8-1E9B-43D0-B00B-1B2400E7375C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3e rencontre nationale du RTVide -  Sévrier  - Du 10 au 13 Octobre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28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908D-5C8F-4F90-8352-01F037870E9C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3e rencontre nationale du RTVide -  Sévrier  - Du 10 au 13 Octobre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0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9A21-D29B-4DA0-8C1F-33E5D9B9CEC2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3e rencontre nationale du RTVide -  Sévrier  - Du 10 au 13 Octobre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08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E1B-960F-425D-B60D-DF023C5A114E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3e rencontre nationale du RTVide -  Sévrier  - Du 10 au 13 Octobre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66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7DED3-C075-43C3-9230-882F584114EB}" type="datetime1">
              <a:rPr lang="fr-FR" smtClean="0"/>
              <a:pPr/>
              <a:t>22/11/2022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thématiques : vide en milieux ionisants 22 au 23 novembre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7BE7-5F9D-4CB5-BE92-C92BE6EBDD7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35496" y="6536087"/>
            <a:ext cx="9217024" cy="313893"/>
            <a:chOff x="0" y="6536087"/>
            <a:chExt cx="9217024" cy="313893"/>
          </a:xfrm>
        </p:grpSpPr>
        <p:sp>
          <p:nvSpPr>
            <p:cNvPr id="8" name="ZoneTexte 7"/>
            <p:cNvSpPr txBox="1"/>
            <p:nvPr/>
          </p:nvSpPr>
          <p:spPr>
            <a:xfrm>
              <a:off x="0" y="6536087"/>
              <a:ext cx="92170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JT Vide et caractérisations de surfaces : une introduction 22</a:t>
              </a:r>
              <a:r>
                <a:rPr lang="fr-FR" sz="1400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/11/22</a:t>
              </a:r>
              <a:endPara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6560749"/>
              <a:ext cx="720079" cy="289231"/>
            </a:xfrm>
            <a:prstGeom prst="rect">
              <a:avLst/>
            </a:prstGeom>
          </p:spPr>
        </p:pic>
        <p:grpSp>
          <p:nvGrpSpPr>
            <p:cNvPr id="10" name="Groupe 28"/>
            <p:cNvGrpSpPr>
              <a:grpSpLocks noChangeAspect="1"/>
            </p:cNvGrpSpPr>
            <p:nvPr/>
          </p:nvGrpSpPr>
          <p:grpSpPr>
            <a:xfrm>
              <a:off x="8821319" y="6576343"/>
              <a:ext cx="253568" cy="258042"/>
              <a:chOff x="18133118" y="255053"/>
              <a:chExt cx="2333080" cy="2374250"/>
            </a:xfrm>
          </p:grpSpPr>
          <p:sp>
            <p:nvSpPr>
              <p:cNvPr id="11" name="Ellipse 10"/>
              <p:cNvSpPr/>
              <p:nvPr/>
            </p:nvSpPr>
            <p:spPr>
              <a:xfrm>
                <a:off x="18363108" y="667546"/>
                <a:ext cx="1872208" cy="196175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33118" y="255053"/>
                <a:ext cx="2333080" cy="23291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465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tvide.cnrs.fr/IMG/rtf/Demande_ITC_RTV.rt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rtv.cnrs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</a:blip>
          <a:srcRect l="7333" r="13909"/>
          <a:stretch/>
        </p:blipFill>
        <p:spPr>
          <a:xfrm>
            <a:off x="0" y="-26616"/>
            <a:ext cx="9217024" cy="6479952"/>
          </a:xfrm>
          <a:prstGeom prst="rect">
            <a:avLst/>
          </a:prstGeom>
          <a:blipFill dpi="0" rotWithShape="1">
            <a:blip r:embed="rId4" cstate="print">
              <a:alphaModFix amt="25000"/>
              <a:lum bright="70000" contrast="-70000"/>
            </a:blip>
            <a:srcRect/>
            <a:tile tx="0" ty="0" sx="100000" sy="100000" flip="none" algn="tl"/>
          </a:blipFill>
          <a:effectLst>
            <a:glow rad="1905000">
              <a:schemeClr val="bg1">
                <a:alpha val="0"/>
              </a:schemeClr>
            </a:glow>
          </a:effectLst>
        </p:spPr>
      </p:pic>
      <p:sp>
        <p:nvSpPr>
          <p:cNvPr id="5" name="ZoneTexte 4"/>
          <p:cNvSpPr txBox="1"/>
          <p:nvPr/>
        </p:nvSpPr>
        <p:spPr>
          <a:xfrm>
            <a:off x="708667" y="2204864"/>
            <a:ext cx="77266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ln w="0"/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 Réseau des Technologies du Vide </a:t>
            </a:r>
          </a:p>
          <a:p>
            <a:pPr algn="ctr"/>
            <a:r>
              <a:rPr lang="fr-FR" sz="4000" dirty="0">
                <a:ln w="0"/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 la plateforme Réseaux de </a:t>
            </a:r>
            <a:r>
              <a:rPr lang="fr-FR" sz="4000" dirty="0" smtClean="0">
                <a:ln w="0"/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</a:t>
            </a:r>
          </a:p>
          <a:p>
            <a:pPr algn="ctr"/>
            <a:r>
              <a:rPr lang="fr-FR" sz="4000" dirty="0" smtClean="0">
                <a:ln w="0"/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 </a:t>
            </a:r>
            <a:r>
              <a:rPr lang="fr-FR" sz="4000" dirty="0">
                <a:ln w="0"/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pour </a:t>
            </a:r>
            <a:r>
              <a:rPr lang="fr-FR" sz="4000" dirty="0" smtClean="0">
                <a:ln w="0"/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l’Interdisciplinarité</a:t>
            </a:r>
            <a:endParaRPr lang="fr-FR" sz="4000" dirty="0">
              <a:ln w="0"/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 smtClean="0">
                <a:solidFill>
                  <a:schemeClr val="bg1"/>
                </a:solidFill>
              </a:rPr>
              <a:t>: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-36512" y="764704"/>
            <a:ext cx="92535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tx2"/>
                </a:solidFill>
              </a:rPr>
              <a:t>                   Actions </a:t>
            </a:r>
            <a:r>
              <a:rPr lang="fr-FR" sz="2800" dirty="0" smtClean="0">
                <a:solidFill>
                  <a:schemeClr val="tx2"/>
                </a:solidFill>
              </a:rPr>
              <a:t>Régionales </a:t>
            </a:r>
            <a:r>
              <a:rPr lang="fr-FR" sz="2800" dirty="0">
                <a:solidFill>
                  <a:schemeClr val="tx2"/>
                </a:solidFill>
              </a:rPr>
              <a:t>de </a:t>
            </a:r>
            <a:r>
              <a:rPr lang="fr-FR" sz="2800" dirty="0" smtClean="0">
                <a:solidFill>
                  <a:schemeClr val="tx2"/>
                </a:solidFill>
              </a:rPr>
              <a:t>Formation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91680" y="3361177"/>
            <a:ext cx="1656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Orsay / Paris</a:t>
            </a:r>
            <a:endParaRPr lang="fr-FR" b="1" dirty="0"/>
          </a:p>
        </p:txBody>
      </p:sp>
      <p:sp>
        <p:nvSpPr>
          <p:cNvPr id="40" name="Rectangle 39"/>
          <p:cNvSpPr/>
          <p:nvPr/>
        </p:nvSpPr>
        <p:spPr>
          <a:xfrm>
            <a:off x="1691680" y="2849601"/>
            <a:ext cx="201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Lille</a:t>
            </a:r>
            <a:r>
              <a:rPr lang="fr-FR" b="1" dirty="0"/>
              <a:t> 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91680" y="2294161"/>
            <a:ext cx="1214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Strasbourg</a:t>
            </a:r>
            <a:endParaRPr lang="fr-FR" b="1" dirty="0"/>
          </a:p>
          <a:p>
            <a:r>
              <a:rPr lang="fr-FR" b="1" dirty="0"/>
              <a:t> </a:t>
            </a:r>
          </a:p>
        </p:txBody>
      </p:sp>
      <p:sp>
        <p:nvSpPr>
          <p:cNvPr id="43" name="Flèche droite 42"/>
          <p:cNvSpPr/>
          <p:nvPr/>
        </p:nvSpPr>
        <p:spPr>
          <a:xfrm>
            <a:off x="1340368" y="2416876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4" name="Flèche droite 43"/>
          <p:cNvSpPr/>
          <p:nvPr/>
        </p:nvSpPr>
        <p:spPr>
          <a:xfrm>
            <a:off x="1334978" y="2945783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5" name="Flèche droite 44"/>
          <p:cNvSpPr/>
          <p:nvPr/>
        </p:nvSpPr>
        <p:spPr>
          <a:xfrm>
            <a:off x="1331818" y="3471994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6" name="Flèche droite 45"/>
          <p:cNvSpPr/>
          <p:nvPr/>
        </p:nvSpPr>
        <p:spPr>
          <a:xfrm>
            <a:off x="1331818" y="4026872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2" name="Flèche droite 21"/>
          <p:cNvSpPr/>
          <p:nvPr/>
        </p:nvSpPr>
        <p:spPr>
          <a:xfrm>
            <a:off x="1331729" y="4524668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6" name="Rectangle 15"/>
          <p:cNvSpPr/>
          <p:nvPr/>
        </p:nvSpPr>
        <p:spPr>
          <a:xfrm>
            <a:off x="1691680" y="3939699"/>
            <a:ext cx="151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Grenoble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1691680" y="466669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 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1691680" y="4164697"/>
            <a:ext cx="103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 smtClean="0"/>
          </a:p>
          <a:p>
            <a:r>
              <a:rPr lang="fr-FR" b="1" dirty="0" smtClean="0"/>
              <a:t>Toulouse</a:t>
            </a:r>
            <a:endParaRPr lang="fr-FR" b="1" dirty="0"/>
          </a:p>
        </p:txBody>
      </p:sp>
      <p:sp>
        <p:nvSpPr>
          <p:cNvPr id="20" name="Flèche droite 19"/>
          <p:cNvSpPr/>
          <p:nvPr/>
        </p:nvSpPr>
        <p:spPr>
          <a:xfrm>
            <a:off x="1331640" y="4524737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3" name="Rectangle 22"/>
          <p:cNvSpPr/>
          <p:nvPr/>
        </p:nvSpPr>
        <p:spPr>
          <a:xfrm>
            <a:off x="1691680" y="4687770"/>
            <a:ext cx="2294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 smtClean="0"/>
          </a:p>
          <a:p>
            <a:r>
              <a:rPr lang="fr-FR" b="1" dirty="0" smtClean="0"/>
              <a:t>Et d’autres site à venir</a:t>
            </a:r>
            <a:endParaRPr lang="fr-FR" b="1" dirty="0"/>
          </a:p>
        </p:txBody>
      </p:sp>
      <p:sp>
        <p:nvSpPr>
          <p:cNvPr id="24" name="Flèche droite 23"/>
          <p:cNvSpPr/>
          <p:nvPr/>
        </p:nvSpPr>
        <p:spPr>
          <a:xfrm>
            <a:off x="1330355" y="5018814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031079"/>
            <a:ext cx="2249438" cy="17100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287" y="4082540"/>
            <a:ext cx="2300819" cy="17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-36512" y="764704"/>
            <a:ext cx="92535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chemeClr val="tx2"/>
                </a:solidFill>
              </a:rPr>
              <a:t>                   </a:t>
            </a:r>
            <a:r>
              <a:rPr lang="fr-FR" sz="2800" dirty="0">
                <a:solidFill>
                  <a:schemeClr val="tx2"/>
                </a:solidFill>
              </a:rPr>
              <a:t>I</a:t>
            </a:r>
            <a:r>
              <a:rPr lang="fr-FR" sz="2800" dirty="0" smtClean="0">
                <a:solidFill>
                  <a:schemeClr val="tx2"/>
                </a:solidFill>
              </a:rPr>
              <a:t>ncitation aux Transferts de Compétences (ITC)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55576" y="2248874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Programme qui apporte un </a:t>
            </a:r>
            <a:r>
              <a:rPr lang="fr-FR" dirty="0"/>
              <a:t>soutien financier à des actions </a:t>
            </a:r>
            <a:r>
              <a:rPr lang="fr-FR" dirty="0" smtClean="0"/>
              <a:t>d’échange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entre </a:t>
            </a:r>
            <a:r>
              <a:rPr lang="fr-FR" u="sng" dirty="0"/>
              <a:t>au moins </a:t>
            </a:r>
            <a:r>
              <a:rPr lang="fr-FR" u="sng" dirty="0" smtClean="0"/>
              <a:t>2 laboratoires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qui </a:t>
            </a:r>
            <a:r>
              <a:rPr lang="fr-FR" dirty="0"/>
              <a:t>ne peuvent pas être prises en charge par la formation permanente de votre organisme (CNRS, université...).</a:t>
            </a:r>
          </a:p>
          <a:p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peut s’agir </a:t>
            </a:r>
            <a:endParaRPr lang="fr-FR" dirty="0" smtClean="0"/>
          </a:p>
          <a:p>
            <a:r>
              <a:rPr lang="fr-FR" dirty="0" smtClean="0"/>
              <a:t>	d’un </a:t>
            </a:r>
            <a:r>
              <a:rPr lang="fr-FR" dirty="0"/>
              <a:t>partage de </a:t>
            </a:r>
            <a:r>
              <a:rPr lang="fr-FR" dirty="0" smtClean="0"/>
              <a:t>moyens </a:t>
            </a:r>
            <a:r>
              <a:rPr lang="fr-FR" dirty="0"/>
              <a:t>techniques</a:t>
            </a:r>
            <a:r>
              <a:rPr lang="fr-FR" dirty="0" smtClean="0"/>
              <a:t>,</a:t>
            </a:r>
          </a:p>
          <a:p>
            <a:r>
              <a:rPr lang="fr-FR" dirty="0" smtClean="0"/>
              <a:t>	d’un </a:t>
            </a:r>
            <a:r>
              <a:rPr lang="fr-FR" dirty="0"/>
              <a:t>transfert de compétences, de </a:t>
            </a:r>
            <a:r>
              <a:rPr lang="fr-FR" dirty="0" smtClean="0"/>
              <a:t>savoir-faire </a:t>
            </a:r>
          </a:p>
          <a:p>
            <a:endParaRPr lang="fr-FR" dirty="0" smtClean="0"/>
          </a:p>
          <a:p>
            <a:r>
              <a:rPr lang="fr-FR" dirty="0" smtClean="0"/>
              <a:t>répondant </a:t>
            </a:r>
            <a:r>
              <a:rPr lang="fr-FR" dirty="0"/>
              <a:t>à une problématique liée aux technologies du vide.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4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-36512" y="764704"/>
            <a:ext cx="92535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chemeClr val="tx2"/>
                </a:solidFill>
              </a:rPr>
              <a:t>                   </a:t>
            </a:r>
            <a:r>
              <a:rPr lang="fr-FR" sz="2800" dirty="0">
                <a:solidFill>
                  <a:schemeClr val="tx2"/>
                </a:solidFill>
              </a:rPr>
              <a:t>I</a:t>
            </a:r>
            <a:r>
              <a:rPr lang="fr-FR" sz="2800" dirty="0" smtClean="0">
                <a:solidFill>
                  <a:schemeClr val="tx2"/>
                </a:solidFill>
              </a:rPr>
              <a:t>ncitation aux Transferts de Compétences (ITC) 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556792"/>
            <a:ext cx="806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Pour bénéficier de ce programme, vous devez renvoyer la </a:t>
            </a:r>
            <a:r>
              <a:rPr lang="fr-FR" u="sng" dirty="0">
                <a:hlinkClick r:id="rId3"/>
              </a:rPr>
              <a:t>fiche de projet</a:t>
            </a:r>
            <a:r>
              <a:rPr lang="fr-FR" dirty="0"/>
              <a:t> </a:t>
            </a:r>
            <a:r>
              <a:rPr lang="fr-FR" dirty="0" smtClean="0"/>
              <a:t>disponible sur </a:t>
            </a:r>
            <a:r>
              <a:rPr lang="fr-FR" u="sng" dirty="0">
                <a:hlinkClick r:id="rId4"/>
              </a:rPr>
              <a:t>http://rtv.cnrs.fr</a:t>
            </a:r>
            <a:r>
              <a:rPr lang="fr-FR" u="sng" dirty="0"/>
              <a:t> </a:t>
            </a:r>
            <a:r>
              <a:rPr lang="fr-FR" dirty="0" smtClean="0"/>
              <a:t>au </a:t>
            </a:r>
            <a:r>
              <a:rPr lang="fr-FR" dirty="0"/>
              <a:t>comité de pilotage : </a:t>
            </a:r>
            <a:r>
              <a:rPr lang="fr-FR" dirty="0" smtClean="0"/>
              <a:t>rtvide-comite@services.cnrs.fr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/>
          <a:srcRect l="30155" t="26543" r="27793" b="7160"/>
          <a:stretch/>
        </p:blipFill>
        <p:spPr>
          <a:xfrm>
            <a:off x="2474576" y="2477951"/>
            <a:ext cx="4401680" cy="390337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06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-36512" y="764704"/>
            <a:ext cx="92535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chemeClr val="tx2"/>
                </a:solidFill>
              </a:rPr>
              <a:t>                   </a:t>
            </a:r>
            <a:r>
              <a:rPr lang="fr-FR" sz="2800" dirty="0">
                <a:solidFill>
                  <a:schemeClr val="tx2"/>
                </a:solidFill>
              </a:rPr>
              <a:t>I</a:t>
            </a:r>
            <a:r>
              <a:rPr lang="fr-FR" sz="2800" dirty="0" smtClean="0">
                <a:solidFill>
                  <a:schemeClr val="tx2"/>
                </a:solidFill>
              </a:rPr>
              <a:t>ncitation aux transferts de compétences (ITC) 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27984" y="1757081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Renvoyer un compte rendu à l’issue de la mission et le partager avec les membres du </a:t>
            </a:r>
            <a:r>
              <a:rPr lang="fr-FR" dirty="0" err="1" smtClean="0"/>
              <a:t>RTVide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068960"/>
            <a:ext cx="3893760" cy="29904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844824"/>
            <a:ext cx="3744416" cy="29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-36512" y="764704"/>
            <a:ext cx="92535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chemeClr val="tx2"/>
                </a:solidFill>
              </a:rPr>
              <a:t>   La liste de diffusion 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03278" y="980728"/>
            <a:ext cx="5237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s’inscrire sur</a:t>
            </a:r>
            <a:r>
              <a:rPr lang="fr-FR" sz="3200" b="1" dirty="0">
                <a:solidFill>
                  <a:schemeClr val="tx2"/>
                </a:solidFill>
              </a:rPr>
              <a:t> http://rtv.cnrs.fr</a:t>
            </a:r>
            <a:endParaRPr lang="en-GB" sz="3200" b="1" dirty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1755"/>
          <a:stretch/>
        </p:blipFill>
        <p:spPr>
          <a:xfrm>
            <a:off x="107504" y="1916832"/>
            <a:ext cx="8662392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6136" y="1700808"/>
            <a:ext cx="304473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8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08512" y="242088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 plus de </a:t>
            </a:r>
            <a:r>
              <a:rPr lang="fr-FR" b="1" dirty="0" smtClean="0"/>
              <a:t>renseignements </a:t>
            </a:r>
            <a:r>
              <a:rPr lang="fr-FR" b="1" dirty="0"/>
              <a:t>sur le RTV : 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Site </a:t>
            </a:r>
            <a:r>
              <a:rPr lang="fr-FR" b="1" dirty="0" smtClean="0"/>
              <a:t>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 smtClean="0"/>
              <a:t>Newletter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Durant ces JT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rtvide-comite-request@services.cnrs.fr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059832" y="5269583"/>
            <a:ext cx="673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Venez nous aider  (COPIL, GT)!!!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62914"/>
            <a:ext cx="1858764" cy="26292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7" y="3717032"/>
            <a:ext cx="1869345" cy="26442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52473"/>
            <a:ext cx="171146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63317" y="2449919"/>
            <a:ext cx="381157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Création en 2008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&gt; 442 membres</a:t>
            </a:r>
          </a:p>
          <a:p>
            <a:r>
              <a:rPr lang="fr-FR" dirty="0" smtClean="0"/>
              <a:t>repartis sur une 100</a:t>
            </a:r>
            <a:r>
              <a:rPr lang="fr-FR" baseline="30000" dirty="0" smtClean="0"/>
              <a:t>aine</a:t>
            </a:r>
            <a:r>
              <a:rPr lang="fr-FR" dirty="0" smtClean="0"/>
              <a:t> de laboratoires</a:t>
            </a:r>
          </a:p>
          <a:p>
            <a:endParaRPr lang="fr-FR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611560" y="4661427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/>
              <a:t>Favoriser </a:t>
            </a:r>
            <a:r>
              <a:rPr lang="fr-FR" b="1" dirty="0"/>
              <a:t>les échanges de savoirs et de </a:t>
            </a:r>
            <a:r>
              <a:rPr lang="fr-FR" b="1" dirty="0" smtClean="0"/>
              <a:t>moyens </a:t>
            </a:r>
            <a:r>
              <a:rPr lang="fr-FR" b="1" dirty="0"/>
              <a:t>sur </a:t>
            </a:r>
            <a:r>
              <a:rPr lang="fr-FR" b="1" dirty="0" smtClean="0"/>
              <a:t>les technologies du vide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Recenser les besoins en formation et organiser des formations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Assurer une veille technologique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Indépendance vis-à-vis des industriels dans le COPIL et la liste de diffusion</a:t>
            </a:r>
            <a:endParaRPr lang="en-GB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67544" y="4219925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OBJECTIFS</a:t>
            </a:r>
            <a:endParaRPr lang="en-US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1"/>
            <a:ext cx="2702370" cy="1085449"/>
          </a:xfrm>
          <a:prstGeom prst="rect">
            <a:avLst/>
          </a:prstGeom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509668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08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70" y="1407447"/>
            <a:ext cx="2702370" cy="1085449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5285851" y="3066468"/>
            <a:ext cx="3246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Les membres du </a:t>
            </a:r>
            <a:r>
              <a:rPr lang="fr-FR" b="1" dirty="0" err="1" smtClean="0"/>
              <a:t>RTVide</a:t>
            </a:r>
            <a:r>
              <a:rPr lang="fr-FR" b="1" dirty="0" smtClean="0"/>
              <a:t>:</a:t>
            </a:r>
          </a:p>
          <a:p>
            <a:r>
              <a:rPr lang="fr-FR" b="1" dirty="0" smtClean="0"/>
              <a:t>60</a:t>
            </a:r>
            <a:r>
              <a:rPr lang="fr-FR" b="1" dirty="0"/>
              <a:t>% </a:t>
            </a:r>
            <a:r>
              <a:rPr lang="fr-FR" b="1" dirty="0" smtClean="0"/>
              <a:t>utilisateurs </a:t>
            </a:r>
            <a:r>
              <a:rPr lang="fr-FR" b="1" dirty="0"/>
              <a:t>du </a:t>
            </a:r>
            <a:r>
              <a:rPr lang="fr-FR" b="1" dirty="0" smtClean="0"/>
              <a:t>Vide</a:t>
            </a:r>
          </a:p>
          <a:p>
            <a:r>
              <a:rPr lang="fr-FR" b="1" dirty="0" smtClean="0"/>
              <a:t>40</a:t>
            </a:r>
            <a:r>
              <a:rPr lang="fr-FR" b="1" dirty="0"/>
              <a:t>% </a:t>
            </a:r>
            <a:r>
              <a:rPr lang="fr-FR" b="1" dirty="0" smtClean="0"/>
              <a:t>concepteurs-réalisateurs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201035" y="4512995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73% ITA-BIATOS du CNRS des différents instituts (INP, IN2P3, INSU, INSIS, INC..) + 19% universités</a:t>
            </a:r>
            <a:r>
              <a:rPr lang="fr-FR" dirty="0"/>
              <a:t> </a:t>
            </a:r>
            <a:r>
              <a:rPr lang="fr-FR" dirty="0" smtClean="0"/>
              <a:t>+ CERN</a:t>
            </a:r>
            <a:r>
              <a:rPr lang="fr-FR" dirty="0"/>
              <a:t>, </a:t>
            </a:r>
            <a:r>
              <a:rPr lang="fr-FR" dirty="0" smtClean="0"/>
              <a:t>CEA, CNES,…</a:t>
            </a:r>
            <a:endParaRPr lang="fr-FR" dirty="0"/>
          </a:p>
        </p:txBody>
      </p:sp>
      <p:pic>
        <p:nvPicPr>
          <p:cNvPr id="1026" name="Picture 2" descr="domaine_activ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4" y="2299080"/>
            <a:ext cx="40798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0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-36512" y="764704"/>
            <a:ext cx="92535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chemeClr val="tx2"/>
                </a:solidFill>
              </a:rPr>
              <a:t>                   Organisation 1/2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2017871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 comité de pilotage </a:t>
            </a:r>
          </a:p>
          <a:p>
            <a:r>
              <a:rPr lang="fr-FR" dirty="0" smtClean="0"/>
              <a:t>Coordinateur : 		</a:t>
            </a:r>
            <a:r>
              <a:rPr lang="fr-FR" b="1" dirty="0"/>
              <a:t>Romuald Levallois</a:t>
            </a:r>
            <a:r>
              <a:rPr lang="fr-FR" dirty="0"/>
              <a:t>, GANIL </a:t>
            </a:r>
            <a:r>
              <a:rPr lang="fr-FR" dirty="0" smtClean="0"/>
              <a:t>-&gt; </a:t>
            </a:r>
            <a:r>
              <a:rPr lang="fr-FR" b="1" dirty="0" smtClean="0"/>
              <a:t>Virginie Speisser (1/1/2023) </a:t>
            </a:r>
            <a:endParaRPr lang="fr-FR" b="1" dirty="0"/>
          </a:p>
          <a:p>
            <a:r>
              <a:rPr lang="fr-FR" dirty="0" smtClean="0"/>
              <a:t>Responsable formation : 	</a:t>
            </a:r>
            <a:r>
              <a:rPr lang="fr-FR" b="1" dirty="0" smtClean="0"/>
              <a:t>Bruno Mercier </a:t>
            </a:r>
            <a:r>
              <a:rPr lang="fr-FR" dirty="0" smtClean="0"/>
              <a:t>LAL (Orsay)</a:t>
            </a:r>
          </a:p>
          <a:p>
            <a:r>
              <a:rPr lang="fr-FR" dirty="0" smtClean="0"/>
              <a:t>Responsable Budget : 	</a:t>
            </a:r>
            <a:r>
              <a:rPr lang="fr-FR" b="1" dirty="0" smtClean="0"/>
              <a:t>Virginie </a:t>
            </a:r>
            <a:r>
              <a:rPr lang="fr-FR" b="1" dirty="0"/>
              <a:t>Speisser</a:t>
            </a:r>
            <a:r>
              <a:rPr lang="fr-FR" dirty="0" smtClean="0"/>
              <a:t>, IPCMS -&gt; </a:t>
            </a:r>
            <a:r>
              <a:rPr lang="fr-FR" b="1" dirty="0"/>
              <a:t>Romain Jarrier, </a:t>
            </a:r>
            <a:r>
              <a:rPr lang="fr-FR" b="1" dirty="0" smtClean="0"/>
              <a:t>(1/1/2023)</a:t>
            </a:r>
            <a:endParaRPr lang="fr-FR" b="1" dirty="0"/>
          </a:p>
          <a:p>
            <a:endParaRPr lang="fr-FR" dirty="0" smtClean="0"/>
          </a:p>
          <a:p>
            <a:endParaRPr lang="fr-FR" dirty="0"/>
          </a:p>
          <a:p>
            <a:pPr marL="2114550" lvl="4" indent="-285750">
              <a:buFontTx/>
              <a:buChar char="-"/>
            </a:pPr>
            <a:r>
              <a:rPr lang="fr-FR" b="1" dirty="0"/>
              <a:t>Dmitri Yarekha</a:t>
            </a:r>
            <a:r>
              <a:rPr lang="fr-FR" dirty="0"/>
              <a:t>, IEMN (</a:t>
            </a:r>
            <a:r>
              <a:rPr lang="fr-FR" dirty="0" smtClean="0"/>
              <a:t>Lille)</a:t>
            </a:r>
          </a:p>
          <a:p>
            <a:pPr marL="2114550" lvl="4" indent="-285750">
              <a:buFontTx/>
              <a:buChar char="-"/>
            </a:pPr>
            <a:r>
              <a:rPr lang="fr-FR" b="1" dirty="0"/>
              <a:t>Pascal Morfin</a:t>
            </a:r>
            <a:r>
              <a:rPr lang="fr-FR" dirty="0"/>
              <a:t>, LPA (Paris</a:t>
            </a:r>
            <a:r>
              <a:rPr lang="fr-FR" dirty="0" smtClean="0"/>
              <a:t>)</a:t>
            </a:r>
          </a:p>
          <a:p>
            <a:pPr marL="2114550" lvl="4" indent="-285750">
              <a:buFontTx/>
              <a:buChar char="-"/>
            </a:pPr>
            <a:r>
              <a:rPr lang="fr-FR" b="1" dirty="0"/>
              <a:t>Romain Jarrier</a:t>
            </a:r>
            <a:r>
              <a:rPr lang="fr-FR" dirty="0"/>
              <a:t>, </a:t>
            </a:r>
            <a:r>
              <a:rPr lang="fr-FR" dirty="0" smtClean="0"/>
              <a:t>LCPMR (Paris)</a:t>
            </a:r>
            <a:endParaRPr lang="fr-FR" dirty="0"/>
          </a:p>
          <a:p>
            <a:pPr marL="2114550" lvl="4" indent="-285750">
              <a:buFontTx/>
              <a:buChar char="-"/>
            </a:pPr>
            <a:r>
              <a:rPr lang="fr-FR" b="1" dirty="0" smtClean="0"/>
              <a:t>Sophie Barre</a:t>
            </a:r>
            <a:r>
              <a:rPr lang="fr-FR" dirty="0" smtClean="0"/>
              <a:t>, CEMES (Strasbourg)</a:t>
            </a:r>
          </a:p>
          <a:p>
            <a:pPr marL="2114550" lvl="4" indent="-285750">
              <a:buFontTx/>
              <a:buChar char="-"/>
            </a:pPr>
            <a:r>
              <a:rPr lang="fr-FR" b="1" dirty="0"/>
              <a:t>Delphine Faye</a:t>
            </a:r>
            <a:r>
              <a:rPr lang="fr-FR" dirty="0" smtClean="0"/>
              <a:t>, CNES (Toulouse)</a:t>
            </a:r>
          </a:p>
          <a:p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12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-36512" y="764704"/>
            <a:ext cx="92535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chemeClr val="tx2"/>
                </a:solidFill>
              </a:rPr>
              <a:t>                   Organisation 2/2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7544" y="1268760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Les groupes de travail</a:t>
            </a:r>
          </a:p>
          <a:p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Caractérisation de surfaces,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Resp</a:t>
            </a:r>
            <a:r>
              <a:rPr lang="fr-FR" dirty="0">
                <a:solidFill>
                  <a:srgbClr val="FF0000"/>
                </a:solidFill>
              </a:rPr>
              <a:t> : </a:t>
            </a:r>
            <a:r>
              <a:rPr lang="fr-FR" i="1" dirty="0">
                <a:solidFill>
                  <a:srgbClr val="FF0000"/>
                </a:solidFill>
              </a:rPr>
              <a:t>B. Mercier)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Organisation </a:t>
            </a:r>
            <a:r>
              <a:rPr lang="fr-FR" b="1" dirty="0"/>
              <a:t>des </a:t>
            </a:r>
            <a:r>
              <a:rPr lang="fr-FR" b="1" dirty="0" smtClean="0"/>
              <a:t>écoles technologiques 2023 </a:t>
            </a:r>
            <a:r>
              <a:rPr lang="fr-FR" dirty="0"/>
              <a:t>(</a:t>
            </a:r>
            <a:r>
              <a:rPr lang="fr-FR" dirty="0" err="1"/>
              <a:t>Resp</a:t>
            </a:r>
            <a:r>
              <a:rPr lang="fr-FR" dirty="0"/>
              <a:t> : V. Speisser, D. </a:t>
            </a:r>
            <a:r>
              <a:rPr lang="fr-FR" dirty="0" err="1"/>
              <a:t>Yarekha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Organisation JT Dimensionnement vide et </a:t>
            </a:r>
            <a:r>
              <a:rPr lang="fr-FR" b="1" dirty="0" smtClean="0"/>
              <a:t>cryogénie 2023 </a:t>
            </a:r>
            <a:r>
              <a:rPr lang="fr-FR" dirty="0"/>
              <a:t>(</a:t>
            </a:r>
            <a:r>
              <a:rPr lang="fr-FR" dirty="0" err="1"/>
              <a:t>Resp</a:t>
            </a:r>
            <a:r>
              <a:rPr lang="fr-FR" dirty="0"/>
              <a:t> R. Levallois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Ateliers maintenance de pompes,</a:t>
            </a:r>
            <a:r>
              <a:rPr lang="fr-FR" dirty="0" smtClean="0"/>
              <a:t> (</a:t>
            </a:r>
            <a:r>
              <a:rPr lang="fr-FR" dirty="0" err="1"/>
              <a:t>Resp</a:t>
            </a:r>
            <a:r>
              <a:rPr lang="fr-FR" dirty="0"/>
              <a:t> : S. </a:t>
            </a:r>
            <a:r>
              <a:rPr lang="fr-FR" dirty="0" err="1"/>
              <a:t>Garaudée</a:t>
            </a:r>
            <a:r>
              <a:rPr lang="fr-FR" i="1" dirty="0" smtClean="0"/>
              <a:t>)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Formations </a:t>
            </a:r>
            <a:r>
              <a:rPr lang="fr-FR" dirty="0"/>
              <a:t>(</a:t>
            </a:r>
            <a:r>
              <a:rPr lang="fr-FR" dirty="0" err="1"/>
              <a:t>Resp</a:t>
            </a:r>
            <a:r>
              <a:rPr lang="fr-FR" dirty="0"/>
              <a:t> : V. Speisser</a:t>
            </a:r>
            <a:r>
              <a:rPr lang="fr-FR" dirty="0" smtClean="0"/>
              <a:t>) 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Informatique  </a:t>
            </a:r>
            <a:r>
              <a:rPr lang="fr-FR" dirty="0" smtClean="0"/>
              <a:t>: site </a:t>
            </a:r>
            <a:r>
              <a:rPr lang="fr-FR" dirty="0"/>
              <a:t>web / archivage / liste de </a:t>
            </a:r>
            <a:r>
              <a:rPr lang="fr-FR" dirty="0" smtClean="0"/>
              <a:t>diffusion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Resp</a:t>
            </a:r>
            <a:r>
              <a:rPr lang="fr-FR" dirty="0" smtClean="0"/>
              <a:t> : P. Morfin)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Newsletter </a:t>
            </a:r>
            <a:r>
              <a:rPr lang="fr-FR" dirty="0"/>
              <a:t>(</a:t>
            </a:r>
            <a:r>
              <a:rPr lang="fr-FR" dirty="0" err="1"/>
              <a:t>Resp</a:t>
            </a:r>
            <a:r>
              <a:rPr lang="fr-FR" dirty="0"/>
              <a:t> : V. Speisser, D. </a:t>
            </a:r>
            <a:r>
              <a:rPr lang="fr-FR" dirty="0" err="1"/>
              <a:t>Yarekha</a:t>
            </a:r>
            <a:r>
              <a:rPr lang="fr-FR" dirty="0"/>
              <a:t>) </a:t>
            </a: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i="1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857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-36512" y="764704"/>
            <a:ext cx="92535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chemeClr val="bg1"/>
                </a:solidFill>
              </a:rPr>
              <a:t>            </a:t>
            </a:r>
            <a:r>
              <a:rPr lang="fr-FR" sz="2800" dirty="0" smtClean="0">
                <a:solidFill>
                  <a:schemeClr val="tx2"/>
                </a:solidFill>
              </a:rPr>
              <a:t>       Les actions des réseaux</a:t>
            </a:r>
            <a:endParaRPr lang="fr-FR" sz="2800" dirty="0">
              <a:solidFill>
                <a:schemeClr val="tx2"/>
              </a:solidFill>
            </a:endParaRPr>
          </a:p>
        </p:txBody>
      </p:sp>
      <p:graphicFrame>
        <p:nvGraphicFramePr>
          <p:cNvPr id="23" name="Diagramme 22"/>
          <p:cNvGraphicFramePr/>
          <p:nvPr>
            <p:extLst/>
          </p:nvPr>
        </p:nvGraphicFramePr>
        <p:xfrm>
          <a:off x="547200" y="1579950"/>
          <a:ext cx="8056800" cy="467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5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-36512" y="764704"/>
            <a:ext cx="92535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0957" y="2780928"/>
            <a:ext cx="99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2010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1568023" y="3498163"/>
            <a:ext cx="534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2éme rencontre nationale du réseau RTV à la Rochelle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2691668" y="3749194"/>
            <a:ext cx="237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La mesure du vide</a:t>
            </a:r>
            <a:endParaRPr lang="en-GB" b="1" u="sng" dirty="0"/>
          </a:p>
        </p:txBody>
      </p:sp>
      <p:sp>
        <p:nvSpPr>
          <p:cNvPr id="16" name="ZoneTexte 15"/>
          <p:cNvSpPr txBox="1"/>
          <p:nvPr/>
        </p:nvSpPr>
        <p:spPr>
          <a:xfrm>
            <a:off x="1548442" y="2780928"/>
            <a:ext cx="534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1ére rencontre nationale du réseau RTV à Lille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640957" y="3498163"/>
            <a:ext cx="99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2012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640957" y="4276871"/>
            <a:ext cx="99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2016 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>
            <a:off x="1548442" y="4279744"/>
            <a:ext cx="599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3éme rencontre nationale du réseau RTV  (près du CERN)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2691668" y="4577068"/>
            <a:ext cx="270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Les systèmes de pompage</a:t>
            </a:r>
            <a:endParaRPr lang="en-GB" b="1" u="sng" dirty="0"/>
          </a:p>
        </p:txBody>
      </p:sp>
      <p:sp>
        <p:nvSpPr>
          <p:cNvPr id="26" name="Flèche droite 25"/>
          <p:cNvSpPr/>
          <p:nvPr/>
        </p:nvSpPr>
        <p:spPr>
          <a:xfrm>
            <a:off x="179512" y="2874154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èche droite 26"/>
          <p:cNvSpPr/>
          <p:nvPr/>
        </p:nvSpPr>
        <p:spPr>
          <a:xfrm>
            <a:off x="179512" y="3591389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èche droite 27"/>
          <p:cNvSpPr/>
          <p:nvPr/>
        </p:nvSpPr>
        <p:spPr>
          <a:xfrm>
            <a:off x="179512" y="4372970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77" y="840848"/>
            <a:ext cx="3190796" cy="21271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9502" y="1844824"/>
            <a:ext cx="4145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 Rencontres Nationales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 rot="3214680">
            <a:off x="6168046" y="4769660"/>
            <a:ext cx="363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Présentations sur le site du RTV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31738" y="5030538"/>
            <a:ext cx="99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2019 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1539223" y="5033411"/>
            <a:ext cx="599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éme rencontre nationale du réseau RTV  (Obernai)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2682449" y="5330735"/>
            <a:ext cx="270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Dégazage et matériaux</a:t>
            </a:r>
            <a:endParaRPr lang="en-GB" b="1" u="sng" dirty="0"/>
          </a:p>
        </p:txBody>
      </p:sp>
      <p:sp>
        <p:nvSpPr>
          <p:cNvPr id="23" name="Flèche droite 22"/>
          <p:cNvSpPr/>
          <p:nvPr/>
        </p:nvSpPr>
        <p:spPr>
          <a:xfrm>
            <a:off x="170293" y="5126637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159947" y="6156012"/>
            <a:ext cx="3823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b="1" u="sng" dirty="0">
                <a:solidFill>
                  <a:srgbClr val="FF0000"/>
                </a:solidFill>
              </a:rPr>
              <a:t>Le vide et les températures extrêmes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0957" y="5813905"/>
            <a:ext cx="99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2023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0" name="Flèche droite 29"/>
          <p:cNvSpPr/>
          <p:nvPr/>
        </p:nvSpPr>
        <p:spPr>
          <a:xfrm>
            <a:off x="179512" y="5910004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1548441" y="5877536"/>
            <a:ext cx="599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</a:t>
            </a:r>
            <a:r>
              <a:rPr lang="fr-FR" dirty="0" smtClean="0">
                <a:solidFill>
                  <a:srgbClr val="FF0000"/>
                </a:solidFill>
              </a:rPr>
              <a:t>éme rencontre nationale du réseau RTV  (Toulouse)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-36512" y="764704"/>
            <a:ext cx="92535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tx2"/>
                </a:solidFill>
              </a:rPr>
              <a:t>                   Actions </a:t>
            </a:r>
            <a:r>
              <a:rPr lang="fr-FR" sz="2800" dirty="0" smtClean="0">
                <a:solidFill>
                  <a:schemeClr val="tx2"/>
                </a:solidFill>
              </a:rPr>
              <a:t>Nationales </a:t>
            </a:r>
            <a:r>
              <a:rPr lang="fr-FR" sz="2800" dirty="0">
                <a:solidFill>
                  <a:schemeClr val="tx2"/>
                </a:solidFill>
              </a:rPr>
              <a:t>de </a:t>
            </a:r>
            <a:r>
              <a:rPr lang="fr-FR" sz="2800" dirty="0" smtClean="0">
                <a:solidFill>
                  <a:schemeClr val="tx2"/>
                </a:solidFill>
              </a:rPr>
              <a:t>Formation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03559" y="3561654"/>
            <a:ext cx="7263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Technologies </a:t>
            </a:r>
            <a:r>
              <a:rPr lang="fr-FR" dirty="0"/>
              <a:t>du vide pour </a:t>
            </a:r>
            <a:r>
              <a:rPr lang="fr-FR" dirty="0" smtClean="0"/>
              <a:t>concepteurs</a:t>
            </a:r>
            <a:r>
              <a:rPr lang="fr-FR" dirty="0"/>
              <a:t> </a:t>
            </a:r>
            <a:r>
              <a:rPr lang="fr-FR" dirty="0" smtClean="0"/>
              <a:t> (5 jours de cours,  plus théorique)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1403559" y="3050077"/>
            <a:ext cx="7263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Détections de fuites (2 jours 50% cours et 50% travaux pratiques)</a:t>
            </a:r>
            <a:r>
              <a:rPr lang="fr-FR" dirty="0"/>
              <a:t> 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403559" y="2494637"/>
            <a:ext cx="7109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2023 : Technologies </a:t>
            </a:r>
            <a:r>
              <a:rPr lang="fr-FR" dirty="0">
                <a:solidFill>
                  <a:srgbClr val="FF0000"/>
                </a:solidFill>
              </a:rPr>
              <a:t>du vide pour utilisateurs (</a:t>
            </a:r>
            <a:r>
              <a:rPr lang="fr-FR" dirty="0" smtClean="0">
                <a:solidFill>
                  <a:srgbClr val="FF0000"/>
                </a:solidFill>
              </a:rPr>
              <a:t>5 jours  : 60% cours, 40% TP)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 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403558" y="4117094"/>
            <a:ext cx="756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2023 : Calculs d’installations complexes en ultravide (prérequis, 2 jours)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3" name="Flèche droite 42"/>
          <p:cNvSpPr/>
          <p:nvPr/>
        </p:nvSpPr>
        <p:spPr>
          <a:xfrm>
            <a:off x="1052158" y="2617352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lèche droite 43"/>
          <p:cNvSpPr/>
          <p:nvPr/>
        </p:nvSpPr>
        <p:spPr>
          <a:xfrm>
            <a:off x="1046768" y="3146259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èche droite 44"/>
          <p:cNvSpPr/>
          <p:nvPr/>
        </p:nvSpPr>
        <p:spPr>
          <a:xfrm>
            <a:off x="1043608" y="3672470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èche droite 45"/>
          <p:cNvSpPr/>
          <p:nvPr/>
        </p:nvSpPr>
        <p:spPr>
          <a:xfrm>
            <a:off x="1043608" y="4227348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1403559" y="4365104"/>
            <a:ext cx="5416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 smtClean="0"/>
          </a:p>
          <a:p>
            <a:r>
              <a:rPr lang="fr-FR" dirty="0"/>
              <a:t>Formation sur la spectrométrie de masse pour le vide  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1043519" y="4725144"/>
            <a:ext cx="24688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971600" y="1866402"/>
            <a:ext cx="417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Environ 2 formations par </a:t>
            </a:r>
            <a:r>
              <a:rPr lang="fr-FR" dirty="0" smtClean="0"/>
              <a:t>an au LAL (Orsay)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2843808" y="5229200"/>
            <a:ext cx="403244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Cf</a:t>
            </a:r>
            <a:r>
              <a:rPr lang="fr-FR" dirty="0" smtClean="0"/>
              <a:t>:  B. Mercier pour plus d’informations et annonces sur le site du RTV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64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2"/>
          <p:cNvSpPr txBox="1">
            <a:spLocks/>
          </p:cNvSpPr>
          <p:nvPr/>
        </p:nvSpPr>
        <p:spPr>
          <a:xfrm>
            <a:off x="0" y="-27385"/>
            <a:ext cx="9217024" cy="8152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 err="1" smtClean="0">
                <a:solidFill>
                  <a:schemeClr val="bg1"/>
                </a:solidFill>
              </a:rPr>
              <a:t>RTVide</a:t>
            </a:r>
            <a:r>
              <a:rPr lang="fr-FR" sz="2800" dirty="0">
                <a:solidFill>
                  <a:schemeClr val="bg1"/>
                </a:solidFill>
              </a:rPr>
              <a:t>:</a:t>
            </a:r>
            <a:r>
              <a:rPr lang="fr-FR" sz="2800" dirty="0" smtClean="0">
                <a:solidFill>
                  <a:schemeClr val="bg1"/>
                </a:solidFill>
              </a:rPr>
              <a:t> le Réseau des Technologies du Vide</a:t>
            </a:r>
          </a:p>
          <a:p>
            <a:pPr algn="r"/>
            <a:r>
              <a:rPr lang="fr-FR" sz="2600" dirty="0" smtClean="0">
                <a:solidFill>
                  <a:schemeClr val="bg1"/>
                </a:solidFill>
              </a:rPr>
              <a:t>Mission pour l’Interdisciplinarité du CNRS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-36512" y="764704"/>
            <a:ext cx="9253536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chemeClr val="tx2"/>
                </a:solidFill>
              </a:rPr>
              <a:t>                   </a:t>
            </a:r>
            <a:r>
              <a:rPr lang="fr-FR" sz="2800" dirty="0">
                <a:solidFill>
                  <a:schemeClr val="tx2"/>
                </a:solidFill>
              </a:rPr>
              <a:t>Journées thématiques - Ateliers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2" y="1551908"/>
            <a:ext cx="86928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B050"/>
                </a:solidFill>
              </a:rPr>
              <a:t>2023 : Dimensionnement des systèmes de vide pour les systèmes cryogéniques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</a:rPr>
              <a:t>2022 : Vide </a:t>
            </a:r>
            <a:r>
              <a:rPr lang="fr-FR" sz="2000" b="1" dirty="0">
                <a:solidFill>
                  <a:srgbClr val="FF0000"/>
                </a:solidFill>
              </a:rPr>
              <a:t>et caractérisations de surfaces : une </a:t>
            </a:r>
            <a:r>
              <a:rPr lang="fr-FR" sz="2000" b="1" dirty="0" smtClean="0">
                <a:solidFill>
                  <a:srgbClr val="FF0000"/>
                </a:solidFill>
              </a:rPr>
              <a:t>introduction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2021 </a:t>
            </a:r>
            <a:r>
              <a:rPr lang="fr-FR" sz="2000" dirty="0"/>
              <a:t>: Journées thématiques du GT Molécules et UHV (avec </a:t>
            </a:r>
            <a:r>
              <a:rPr lang="fr-FR" sz="2000" dirty="0" err="1"/>
              <a:t>Rémisol</a:t>
            </a:r>
            <a:r>
              <a:rPr lang="fr-FR" sz="2000" dirty="0"/>
              <a:t>)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2018 : </a:t>
            </a:r>
            <a:r>
              <a:rPr lang="fr-FR" sz="2000" dirty="0" smtClean="0"/>
              <a:t>Atelier </a:t>
            </a:r>
            <a:r>
              <a:rPr lang="fr-FR" sz="2000" dirty="0"/>
              <a:t>prototype de maintenance de pompe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2017 : Vide en milieux ionisants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2015 : Molécules </a:t>
            </a:r>
            <a:r>
              <a:rPr lang="fr-FR" sz="2000" dirty="0"/>
              <a:t>et Ultravide (avec </a:t>
            </a:r>
            <a:r>
              <a:rPr lang="fr-FR" sz="2000" dirty="0" err="1"/>
              <a:t>Rémisol</a:t>
            </a:r>
            <a:r>
              <a:rPr lang="fr-FR" sz="2000" dirty="0" smtClean="0"/>
              <a:t>)</a:t>
            </a:r>
            <a:endParaRPr lang="fr-FR" sz="2000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2014 : Problématiques </a:t>
            </a:r>
            <a:r>
              <a:rPr lang="fr-FR" sz="2000" dirty="0"/>
              <a:t>Ultravide des Grands </a:t>
            </a:r>
            <a:r>
              <a:rPr lang="fr-FR" sz="2000" dirty="0" smtClean="0"/>
              <a:t>Instruments</a:t>
            </a:r>
            <a:endParaRPr lang="fr-FR" sz="2000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2011 : Conception et utilisation d’un réacteur plasma de type </a:t>
            </a:r>
            <a:r>
              <a:rPr lang="fr-FR" sz="2000" dirty="0" smtClean="0"/>
              <a:t>industriel (avec Réseau des Plasmas Froids)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 smtClean="0"/>
              <a:t>2010 : A </a:t>
            </a:r>
            <a:r>
              <a:rPr lang="fr-FR" sz="2000" dirty="0"/>
              <a:t>la frontière du vide et du </a:t>
            </a:r>
            <a:r>
              <a:rPr lang="fr-FR" sz="2000" dirty="0" smtClean="0"/>
              <a:t>solide, avec réseau </a:t>
            </a:r>
            <a:r>
              <a:rPr lang="fr-FR" sz="2000" dirty="0"/>
              <a:t>des </a:t>
            </a:r>
            <a:r>
              <a:rPr lang="fr-FR" sz="2000" dirty="0" smtClean="0"/>
              <a:t>Mécaniciens</a:t>
            </a:r>
          </a:p>
        </p:txBody>
      </p:sp>
    </p:spTree>
    <p:extLst>
      <p:ext uri="{BB962C8B-B14F-4D97-AF65-F5344CB8AC3E}">
        <p14:creationId xmlns:p14="http://schemas.microsoft.com/office/powerpoint/2010/main" val="18013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16955</TotalTime>
  <Words>1245</Words>
  <Application>Microsoft Office PowerPoint</Application>
  <PresentationFormat>Affichage à l'écran (4:3)</PresentationFormat>
  <Paragraphs>189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Girault</dc:creator>
  <cp:lastModifiedBy>Levallois Romuald</cp:lastModifiedBy>
  <cp:revision>241</cp:revision>
  <cp:lastPrinted>2016-10-19T10:09:21Z</cp:lastPrinted>
  <dcterms:created xsi:type="dcterms:W3CDTF">2015-09-10T12:13:30Z</dcterms:created>
  <dcterms:modified xsi:type="dcterms:W3CDTF">2022-11-22T12:22:50Z</dcterms:modified>
</cp:coreProperties>
</file>