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27" r:id="rId2"/>
    <p:sldMasterId id="2147483711" r:id="rId3"/>
  </p:sldMasterIdLst>
  <p:notesMasterIdLst>
    <p:notesMasterId r:id="rId35"/>
  </p:notesMasterIdLst>
  <p:sldIdLst>
    <p:sldId id="260" r:id="rId4"/>
    <p:sldId id="259" r:id="rId5"/>
    <p:sldId id="286" r:id="rId6"/>
    <p:sldId id="291" r:id="rId7"/>
    <p:sldId id="281" r:id="rId8"/>
    <p:sldId id="287" r:id="rId9"/>
    <p:sldId id="288" r:id="rId10"/>
    <p:sldId id="292" r:id="rId11"/>
    <p:sldId id="289" r:id="rId12"/>
    <p:sldId id="276" r:id="rId13"/>
    <p:sldId id="280" r:id="rId14"/>
    <p:sldId id="283" r:id="rId15"/>
    <p:sldId id="284" r:id="rId16"/>
    <p:sldId id="293" r:id="rId17"/>
    <p:sldId id="294" r:id="rId18"/>
    <p:sldId id="295" r:id="rId19"/>
    <p:sldId id="296" r:id="rId20"/>
    <p:sldId id="297" r:id="rId21"/>
    <p:sldId id="310" r:id="rId22"/>
    <p:sldId id="298" r:id="rId23"/>
    <p:sldId id="302" r:id="rId24"/>
    <p:sldId id="309" r:id="rId25"/>
    <p:sldId id="308" r:id="rId26"/>
    <p:sldId id="304" r:id="rId27"/>
    <p:sldId id="305" r:id="rId28"/>
    <p:sldId id="301" r:id="rId29"/>
    <p:sldId id="285" r:id="rId30"/>
    <p:sldId id="290" r:id="rId31"/>
    <p:sldId id="311" r:id="rId32"/>
    <p:sldId id="306" r:id="rId33"/>
    <p:sldId id="312" r:id="rId34"/>
  </p:sldIdLst>
  <p:sldSz cx="10772775" cy="6059488"/>
  <p:notesSz cx="6799263" cy="9929813"/>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6700"/>
    <a:srgbClr val="00294B"/>
    <a:srgbClr val="456487"/>
    <a:srgbClr val="E05314"/>
    <a:srgbClr val="6600CC"/>
    <a:srgbClr val="511F74"/>
    <a:srgbClr val="7A286A"/>
    <a:srgbClr val="DF8A2D"/>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2" autoAdjust="0"/>
    <p:restoredTop sz="98233" autoAdjust="0"/>
  </p:normalViewPr>
  <p:slideViewPr>
    <p:cSldViewPr>
      <p:cViewPr varScale="1">
        <p:scale>
          <a:sx n="126" d="100"/>
          <a:sy n="126" d="100"/>
        </p:scale>
        <p:origin x="-156" y="-90"/>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23/09/2022</a:t>
            </a:fld>
            <a:endParaRPr lang="fr-FR"/>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smtClean="0"/>
              <a:t>Modifiez le style du titre</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29266485-1F8C-49AD-A5D5-E767E4406627}"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4141681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7" name="Rectangle 6"/>
          <p:cNvSpPr/>
          <p:nvPr userDrawn="1"/>
        </p:nvSpPr>
        <p:spPr>
          <a:xfrm>
            <a:off x="0" y="1"/>
            <a:ext cx="10772775" cy="1583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787" tIns="40394" rIns="80787" bIns="40394" rtlCol="0" anchor="ctr"/>
          <a:lstStyle/>
          <a:p>
            <a:pPr algn="ctr"/>
            <a:endParaRPr lang="fr-FR"/>
          </a:p>
        </p:txBody>
      </p:sp>
      <p:sp>
        <p:nvSpPr>
          <p:cNvPr id="8" name="Rectangle 7"/>
          <p:cNvSpPr/>
          <p:nvPr userDrawn="1"/>
        </p:nvSpPr>
        <p:spPr>
          <a:xfrm>
            <a:off x="0" y="1591052"/>
            <a:ext cx="10772775" cy="2572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787" tIns="40394" rIns="80787" bIns="40394" rtlCol="0" anchor="ctr"/>
          <a:lstStyle/>
          <a:p>
            <a:pPr algn="ctr"/>
            <a:endParaRPr lang="fr-FR"/>
          </a:p>
        </p:txBody>
      </p:sp>
      <p:sp>
        <p:nvSpPr>
          <p:cNvPr id="2" name="Titre 1"/>
          <p:cNvSpPr>
            <a:spLocks noGrp="1"/>
          </p:cNvSpPr>
          <p:nvPr>
            <p:ph type="ctrTitle"/>
          </p:nvPr>
        </p:nvSpPr>
        <p:spPr>
          <a:xfrm>
            <a:off x="1626275" y="209269"/>
            <a:ext cx="8079581" cy="1109704"/>
          </a:xfrm>
        </p:spPr>
        <p:txBody>
          <a:bodyPr anchor="b"/>
          <a:lstStyle>
            <a:lvl1pPr algn="ctr">
              <a:defRPr sz="5300"/>
            </a:lvl1pPr>
          </a:lstStyle>
          <a:p>
            <a:r>
              <a:rPr lang="fr-FR" smtClean="0"/>
              <a:t>Cliquez et modifiez le titre</a:t>
            </a:r>
            <a:endParaRPr lang="fr-FR"/>
          </a:p>
        </p:txBody>
      </p:sp>
      <p:sp>
        <p:nvSpPr>
          <p:cNvPr id="3" name="Sous-titre 2"/>
          <p:cNvSpPr>
            <a:spLocks noGrp="1"/>
          </p:cNvSpPr>
          <p:nvPr>
            <p:ph type="subTitle" idx="1"/>
          </p:nvPr>
        </p:nvSpPr>
        <p:spPr>
          <a:xfrm>
            <a:off x="0" y="4475886"/>
            <a:ext cx="8079581" cy="1462973"/>
          </a:xfrm>
        </p:spPr>
        <p:txBody>
          <a:bodyPr/>
          <a:lstStyle>
            <a:lvl1pPr marL="0" indent="0" algn="ctr">
              <a:buNone/>
              <a:defRPr sz="2100"/>
            </a:lvl1pPr>
            <a:lvl2pPr marL="403936" indent="0" algn="ctr">
              <a:buNone/>
              <a:defRPr sz="1800"/>
            </a:lvl2pPr>
            <a:lvl3pPr marL="807872" indent="0" algn="ctr">
              <a:buNone/>
              <a:defRPr sz="1600"/>
            </a:lvl3pPr>
            <a:lvl4pPr marL="1211809" indent="0" algn="ctr">
              <a:buNone/>
              <a:defRPr sz="1400"/>
            </a:lvl4pPr>
            <a:lvl5pPr marL="1615745" indent="0" algn="ctr">
              <a:buNone/>
              <a:defRPr sz="1400"/>
            </a:lvl5pPr>
            <a:lvl6pPr marL="2019681" indent="0" algn="ctr">
              <a:buNone/>
              <a:defRPr sz="1400"/>
            </a:lvl6pPr>
            <a:lvl7pPr marL="2423617" indent="0" algn="ctr">
              <a:buNone/>
              <a:defRPr sz="1400"/>
            </a:lvl7pPr>
            <a:lvl8pPr marL="2827553" indent="0" algn="ctr">
              <a:buNone/>
              <a:defRPr sz="1400"/>
            </a:lvl8pPr>
            <a:lvl9pPr marL="3231490" indent="0" algn="ctr">
              <a:buNone/>
              <a:defRPr sz="14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15/01/2019</a:t>
            </a:r>
            <a:endParaRPr lang="fr-FR"/>
          </a:p>
        </p:txBody>
      </p:sp>
      <p:sp>
        <p:nvSpPr>
          <p:cNvPr id="5" name="Espace réservé du pied de page 4"/>
          <p:cNvSpPr>
            <a:spLocks noGrp="1"/>
          </p:cNvSpPr>
          <p:nvPr>
            <p:ph type="ftr" sz="quarter" idx="11"/>
          </p:nvPr>
        </p:nvSpPr>
        <p:spPr/>
        <p:txBody>
          <a:bodyPr/>
          <a:lstStyle/>
          <a:p>
            <a:r>
              <a:rPr lang="fr-FR" smtClean="0"/>
              <a:t>HCERES evaluation – Accelerator Physics</a:t>
            </a:r>
            <a:endParaRPr lang="fr-FR"/>
          </a:p>
        </p:txBody>
      </p:sp>
      <p:sp>
        <p:nvSpPr>
          <p:cNvPr id="6" name="Espace réservé du numéro de diapositive 5"/>
          <p:cNvSpPr>
            <a:spLocks noGrp="1"/>
          </p:cNvSpPr>
          <p:nvPr>
            <p:ph type="sldNum" sz="quarter" idx="12"/>
          </p:nvPr>
        </p:nvSpPr>
        <p:spPr/>
        <p:txBody>
          <a:bodyPr/>
          <a:lstStyle/>
          <a:p>
            <a:fld id="{F41BE48F-A7D6-8A4D-99CA-582EB3456AD8}" type="slidenum">
              <a:rPr lang="fr-FR" smtClean="0"/>
              <a:t>‹N°›</a:t>
            </a:fld>
            <a:endParaRPr lang="fr-FR"/>
          </a:p>
        </p:txBody>
      </p:sp>
      <p:sp>
        <p:nvSpPr>
          <p:cNvPr id="9" name="Rectangle 8"/>
          <p:cNvSpPr/>
          <p:nvPr userDrawn="1"/>
        </p:nvSpPr>
        <p:spPr>
          <a:xfrm>
            <a:off x="0" y="4163958"/>
            <a:ext cx="10772775" cy="1895532"/>
          </a:xfrm>
          <a:prstGeom prst="rect">
            <a:avLst/>
          </a:prstGeom>
          <a:solidFill>
            <a:srgbClr val="ED6C0F"/>
          </a:solidFill>
          <a:ln>
            <a:solidFill>
              <a:srgbClr val="ED6C0F"/>
            </a:solidFill>
          </a:ln>
        </p:spPr>
        <p:style>
          <a:lnRef idx="2">
            <a:schemeClr val="accent1">
              <a:shade val="50000"/>
            </a:schemeClr>
          </a:lnRef>
          <a:fillRef idx="1">
            <a:schemeClr val="accent1"/>
          </a:fillRef>
          <a:effectRef idx="0">
            <a:schemeClr val="accent1"/>
          </a:effectRef>
          <a:fontRef idx="minor">
            <a:schemeClr val="lt1"/>
          </a:fontRef>
        </p:style>
        <p:txBody>
          <a:bodyPr lIns="80787" tIns="40394" rIns="80787" bIns="40394" rtlCol="0" anchor="ctr"/>
          <a:lstStyle/>
          <a:p>
            <a:pPr algn="ctr"/>
            <a:endParaRPr lang="fr-FR"/>
          </a:p>
        </p:txBody>
      </p:sp>
    </p:spTree>
    <p:extLst>
      <p:ext uri="{BB962C8B-B14F-4D97-AF65-F5344CB8AC3E}">
        <p14:creationId xmlns:p14="http://schemas.microsoft.com/office/powerpoint/2010/main" val="17600041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29266485-1F8C-49AD-A5D5-E767E4406627}"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1981568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introduction V2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29266485-1F8C-49AD-A5D5-E767E4406627}"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38857457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559EED68-CB98-4B02-A34D-AB6A0D8F9355}"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2105975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 y="0"/>
            <a:ext cx="10772415"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82A7F0F3-D582-402A-B5FC-0362F90F69E0}"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8070665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BD7ACAEE-26E2-4090-BA40-F9D135FCBEFC}" type="datetime1">
              <a:rPr lang="fr-FR" smtClean="0"/>
              <a:t>23/09/2022</a:t>
            </a:fld>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5662156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BD7ACAEE-26E2-4090-BA40-F9D135FCBEFC}" type="datetime1">
              <a:rPr lang="fr-FR" smtClean="0"/>
              <a:t>23/09/2022</a:t>
            </a:fld>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2526867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A68D7631-66E5-4ADC-A6F5-EF6D5686EE47}" type="datetime1">
              <a:rPr lang="fr-FR" smtClean="0"/>
              <a:t>23/09/2022</a:t>
            </a:fld>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8156544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lide introduction V2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29266485-1F8C-49AD-A5D5-E767E4406627}"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2522031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smtClean="0"/>
              <a:t>Modifiez le style du titre</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559EED68-CB98-4B02-A34D-AB6A0D8F9355}"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1112698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 y="0"/>
            <a:ext cx="10772415"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82A7F0F3-D582-402A-B5FC-0362F90F69E0}"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98864670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 y="0"/>
            <a:ext cx="10772415"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82A7F0F3-D582-402A-B5FC-0362F90F69E0}" type="datetime1">
              <a:rPr lang="fr-FR" smtClean="0"/>
              <a:t>23/09/2022</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3" name="Image 12"/>
          <p:cNvPicPr>
            <a:picLocks noChangeAspect="1"/>
          </p:cNvPicPr>
          <p:nvPr userDrawn="1"/>
        </p:nvPicPr>
        <p:blipFill rotWithShape="1">
          <a:blip r:embed="rId3">
            <a:extLst>
              <a:ext uri="{28A0092B-C50C-407E-A947-70E740481C1C}">
                <a14:useLocalDpi xmlns:a14="http://schemas.microsoft.com/office/drawing/2010/main" val="0"/>
              </a:ext>
            </a:extLst>
          </a:blip>
          <a:srcRect b="88074"/>
          <a:stretch/>
        </p:blipFill>
        <p:spPr>
          <a:xfrm>
            <a:off x="177" y="0"/>
            <a:ext cx="10772417" cy="722671"/>
          </a:xfrm>
          <a:prstGeom prst="rect">
            <a:avLst/>
          </a:prstGeom>
        </p:spPr>
      </p:pic>
    </p:spTree>
    <p:extLst>
      <p:ext uri="{BB962C8B-B14F-4D97-AF65-F5344CB8AC3E}">
        <p14:creationId xmlns:p14="http://schemas.microsoft.com/office/powerpoint/2010/main" val="22149786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BD7ACAEE-26E2-4090-BA40-F9D135FCBEFC}" type="datetime1">
              <a:rPr lang="fr-FR" smtClean="0"/>
              <a:t>23/09/2022</a:t>
            </a:fld>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4854828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BD7ACAEE-26E2-4090-BA40-F9D135FCBEFC}" type="datetime1">
              <a:rPr lang="fr-FR" smtClean="0"/>
              <a:t>23/09/2022</a:t>
            </a:fld>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6844225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A68D7631-66E5-4ADC-A6F5-EF6D5686EE47}" type="datetime1">
              <a:rPr lang="fr-FR" smtClean="0"/>
              <a:t>23/09/2022</a:t>
            </a:fld>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0443423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Tree>
    <p:extLst>
      <p:ext uri="{BB962C8B-B14F-4D97-AF65-F5344CB8AC3E}">
        <p14:creationId xmlns:p14="http://schemas.microsoft.com/office/powerpoint/2010/main" val="2492449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Welcom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 y="0"/>
            <a:ext cx="10772422"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672995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3606208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Tree>
    <p:extLst>
      <p:ext uri="{BB962C8B-B14F-4D97-AF65-F5344CB8AC3E}">
        <p14:creationId xmlns:p14="http://schemas.microsoft.com/office/powerpoint/2010/main" val="6800993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smtClean="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smtClean="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smtClean="0"/>
              <a:t>Mon exposé - Lieu - Titre</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01/03/2020</a:t>
            </a:r>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Mon exposé - Lieu - Titre</a:t>
            </a:r>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692" r:id="rId4"/>
    <p:sldLayoutId id="2147483708" r:id="rId5"/>
    <p:sldLayoutId id="2147483709" r:id="rId6"/>
    <p:sldLayoutId id="2147483702" r:id="rId7"/>
    <p:sldLayoutId id="2147483703" r:id="rId8"/>
    <p:sldLayoutId id="2147483704" r:id="rId9"/>
    <p:sldLayoutId id="2147483712" r:id="rId10"/>
    <p:sldLayoutId id="214748371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fld id="{C3EE2CFD-AD86-4399-9059-1B4099EED564}" type="datetime1">
              <a:rPr lang="fr-FR" smtClean="0"/>
              <a:t>23/09/2022</a:t>
            </a:fld>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113209206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fld id="{C3EE2CFD-AD86-4399-9059-1B4099EED564}" type="datetime1">
              <a:rPr lang="fr-FR" smtClean="0"/>
              <a:t>23/09/2022</a:t>
            </a:fld>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18327502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35" r:id="rId4"/>
    <p:sldLayoutId id="2147483716" r:id="rId5"/>
    <p:sldLayoutId id="2147483717" r:id="rId6"/>
    <p:sldLayoutId id="2147483718" r:id="rId7"/>
    <p:sldLayoutId id="214748373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hyperlink" Target="mailto:accelerateurs@ijclab.in2p3.fr" TargetMode="Externa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eg"/><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41791" y="126625"/>
            <a:ext cx="6344996" cy="904462"/>
          </a:xfrm>
        </p:spPr>
        <p:txBody>
          <a:bodyPr>
            <a:normAutofit/>
          </a:bodyPr>
          <a:lstStyle/>
          <a:p>
            <a:pPr>
              <a:lnSpc>
                <a:spcPct val="100000"/>
              </a:lnSpc>
            </a:pPr>
            <a:r>
              <a:rPr lang="fr-FR" sz="3700" b="1" dirty="0" smtClean="0">
                <a:effectLst>
                  <a:outerShdw blurRad="38100" dist="38100" dir="2700000" algn="tl">
                    <a:srgbClr val="000000">
                      <a:alpha val="43137"/>
                    </a:srgbClr>
                  </a:outerShdw>
                </a:effectLst>
              </a:rPr>
              <a:t>Pôle Physique Accélérateurs</a:t>
            </a:r>
            <a:endParaRPr lang="fr-FR" sz="3700" b="1" dirty="0">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325427" y="4325888"/>
            <a:ext cx="10101520" cy="776858"/>
          </a:xfrm>
        </p:spPr>
        <p:txBody>
          <a:bodyPr>
            <a:normAutofit fontScale="92500"/>
          </a:bodyPr>
          <a:lstStyle/>
          <a:p>
            <a:r>
              <a:rPr lang="fr-FR" sz="3500" dirty="0" smtClean="0">
                <a:solidFill>
                  <a:schemeClr val="bg1"/>
                </a:solidFill>
              </a:rPr>
              <a:t>Assemblée Générale du Pôle de Physique Accélérateurs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8" y="15538"/>
            <a:ext cx="1242905" cy="124286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743" y="18217"/>
            <a:ext cx="891665" cy="1240186"/>
          </a:xfrm>
          <a:prstGeom prst="rect">
            <a:avLst/>
          </a:prstGeom>
        </p:spPr>
      </p:pic>
      <p:sp>
        <p:nvSpPr>
          <p:cNvPr id="36" name="ZoneTexte 35"/>
          <p:cNvSpPr txBox="1"/>
          <p:nvPr/>
        </p:nvSpPr>
        <p:spPr>
          <a:xfrm>
            <a:off x="8482731" y="5579365"/>
            <a:ext cx="2180458" cy="358576"/>
          </a:xfrm>
          <a:prstGeom prst="rect">
            <a:avLst/>
          </a:prstGeom>
          <a:noFill/>
        </p:spPr>
        <p:txBody>
          <a:bodyPr wrap="square" lIns="80787" tIns="40394" rIns="80787" bIns="40394" rtlCol="0">
            <a:spAutoFit/>
          </a:bodyPr>
          <a:lstStyle/>
          <a:p>
            <a:r>
              <a:rPr lang="fr-FR" sz="1800" dirty="0" smtClean="0">
                <a:solidFill>
                  <a:schemeClr val="bg1"/>
                </a:solidFill>
              </a:rPr>
              <a:t>23 Septembre 2022</a:t>
            </a:r>
            <a:endParaRPr lang="fr-FR" sz="1800" dirty="0">
              <a:solidFill>
                <a:schemeClr val="bg1"/>
              </a:solidFill>
            </a:endParaRPr>
          </a:p>
        </p:txBody>
      </p:sp>
      <p:pic>
        <p:nvPicPr>
          <p:cNvPr id="1026" name="Picture 2" descr="ttps://upload.wikimedia.org/wikipedia/fr/thumb/5/52/Logo-P7.svg/120px-Logo-P7.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178" y="16513"/>
            <a:ext cx="502317" cy="12390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Ã©sultat de recherche d'images pour &quot;eli np circulator&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040" y="1624420"/>
            <a:ext cx="3666685" cy="244557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0_Donnees IPN OK\Direction DA\AG DA\AG 2016\download\Photos r+®centes\SAM_1935.JPG"/>
          <p:cNvPicPr/>
          <p:nvPr/>
        </p:nvPicPr>
        <p:blipFill>
          <a:blip r:embed="rId6" cstate="print"/>
          <a:srcRect/>
          <a:stretch>
            <a:fillRect/>
          </a:stretch>
        </p:blipFill>
        <p:spPr bwMode="auto">
          <a:xfrm>
            <a:off x="7454457" y="1651797"/>
            <a:ext cx="3164422" cy="2445571"/>
          </a:xfrm>
          <a:prstGeom prst="rect">
            <a:avLst/>
          </a:prstGeom>
          <a:noFill/>
        </p:spPr>
      </p:pic>
      <p:pic>
        <p:nvPicPr>
          <p:cNvPr id="13314" name="Picture 2" descr="RÃ©sultat de recherche d'images pour &quot;phil lal&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39" y="1651797"/>
            <a:ext cx="3569546" cy="23796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wpwww.ijclab.in2p3.fr/portail-ijclab/wp-content/uploads/sites/12/2020/01/logo-provisoire@0.5x.png"/>
          <p:cNvSpPr>
            <a:spLocks noChangeAspect="1" noChangeArrowheads="1"/>
          </p:cNvSpPr>
          <p:nvPr/>
        </p:nvSpPr>
        <p:spPr bwMode="auto">
          <a:xfrm>
            <a:off x="56108" y="-120629"/>
            <a:ext cx="269319" cy="269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787" tIns="40394" rIns="80787" bIns="40394" numCol="1" anchor="t" anchorCtr="0" compatLnSpc="1">
            <a:prstTxWarp prst="textNoShape">
              <a:avLst/>
            </a:prstTxWarp>
          </a:bodyPr>
          <a:lstStyle/>
          <a:p>
            <a:endParaRPr lang="fr-FR"/>
          </a:p>
        </p:txBody>
      </p:sp>
      <p:sp>
        <p:nvSpPr>
          <p:cNvPr id="7" name="AutoShape 4" descr="http://wpwww.ijclab.in2p3.fr/portail-ijclab/wp-content/uploads/sites/12/2020/01/logo-provisoire@0.5x.png"/>
          <p:cNvSpPr>
            <a:spLocks noChangeAspect="1" noChangeArrowheads="1"/>
          </p:cNvSpPr>
          <p:nvPr/>
        </p:nvSpPr>
        <p:spPr bwMode="auto">
          <a:xfrm>
            <a:off x="190768" y="14026"/>
            <a:ext cx="269319" cy="269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787" tIns="40394" rIns="80787" bIns="40394" numCol="1" anchor="t" anchorCtr="0" compatLnSpc="1">
            <a:prstTxWarp prst="textNoShape">
              <a:avLst/>
            </a:prstTxWarp>
          </a:bodyPr>
          <a:lstStyle/>
          <a:p>
            <a:endParaRPr lang="fr-FR"/>
          </a:p>
        </p:txBody>
      </p:sp>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993" y="45481"/>
            <a:ext cx="1825886" cy="1378662"/>
          </a:xfrm>
          <a:prstGeom prst="rect">
            <a:avLst/>
          </a:prstGeom>
        </p:spPr>
      </p:pic>
    </p:spTree>
    <p:extLst>
      <p:ext uri="{BB962C8B-B14F-4D97-AF65-F5344CB8AC3E}">
        <p14:creationId xmlns:p14="http://schemas.microsoft.com/office/powerpoint/2010/main" val="3272178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2002011" y="149425"/>
            <a:ext cx="5904657" cy="432048"/>
          </a:xfrm>
        </p:spPr>
        <p:txBody>
          <a:bodyPr/>
          <a:lstStyle/>
          <a:p>
            <a:pPr algn="ctr"/>
            <a:r>
              <a:rPr lang="fr-FR" dirty="0" smtClean="0">
                <a:latin typeface="+mn-lt"/>
              </a:rPr>
              <a:t>Nouveaux entrants 2022</a:t>
            </a:r>
            <a:endParaRPr lang="fr-FR" dirty="0">
              <a:latin typeface="+mn-lt"/>
            </a:endParaRPr>
          </a:p>
        </p:txBody>
      </p:sp>
      <p:pic>
        <p:nvPicPr>
          <p:cNvPr id="6" name="Picture 2" descr="Afficher l'image d'origine"/>
          <p:cNvPicPr>
            <a:picLocks noChangeAspect="1" noChangeArrowheads="1"/>
          </p:cNvPicPr>
          <p:nvPr/>
        </p:nvPicPr>
        <p:blipFill>
          <a:blip r:embed="rId2" cstate="print"/>
          <a:srcRect/>
          <a:stretch>
            <a:fillRect/>
          </a:stretch>
        </p:blipFill>
        <p:spPr bwMode="auto">
          <a:xfrm>
            <a:off x="4234259" y="4411285"/>
            <a:ext cx="2532386" cy="1598249"/>
          </a:xfrm>
          <a:prstGeom prst="rect">
            <a:avLst/>
          </a:prstGeom>
          <a:noFill/>
        </p:spPr>
      </p:pic>
      <p:pic>
        <p:nvPicPr>
          <p:cNvPr id="7" name="Picture 2" descr="Afficher l'image d'origine"/>
          <p:cNvPicPr>
            <a:picLocks noChangeAspect="1" noChangeArrowheads="1"/>
          </p:cNvPicPr>
          <p:nvPr/>
        </p:nvPicPr>
        <p:blipFill>
          <a:blip r:embed="rId3" cstate="print"/>
          <a:srcRect l="1299" t="8641" r="1283" b="22229"/>
          <a:stretch>
            <a:fillRect/>
          </a:stretch>
        </p:blipFill>
        <p:spPr bwMode="auto">
          <a:xfrm>
            <a:off x="1857995" y="653480"/>
            <a:ext cx="7046624" cy="3758199"/>
          </a:xfrm>
          <a:prstGeom prst="rect">
            <a:avLst/>
          </a:prstGeom>
          <a:noFill/>
        </p:spPr>
      </p:pic>
    </p:spTree>
    <p:extLst>
      <p:ext uri="{BB962C8B-B14F-4D97-AF65-F5344CB8AC3E}">
        <p14:creationId xmlns:p14="http://schemas.microsoft.com/office/powerpoint/2010/main" val="1493406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Nouveaux entrants 2022</a:t>
            </a:r>
            <a:endParaRPr lang="fr-FR" dirty="0">
              <a:latin typeface="+mn-lt"/>
            </a:endParaRPr>
          </a:p>
        </p:txBody>
      </p:sp>
      <p:sp>
        <p:nvSpPr>
          <p:cNvPr id="9" name="Text Box 18"/>
          <p:cNvSpPr txBox="1">
            <a:spLocks noChangeArrowheads="1"/>
          </p:cNvSpPr>
          <p:nvPr/>
        </p:nvSpPr>
        <p:spPr bwMode="auto">
          <a:xfrm>
            <a:off x="273819" y="797496"/>
            <a:ext cx="9612559" cy="4752528"/>
          </a:xfrm>
          <a:prstGeom prst="rect">
            <a:avLst/>
          </a:prstGeom>
          <a:noFill/>
          <a:ln w="9525">
            <a:noFill/>
            <a:miter lim="800000"/>
            <a:headEnd/>
            <a:tailEnd/>
          </a:ln>
        </p:spPr>
        <p:txBody>
          <a:bodyPr/>
          <a:lstStyle/>
          <a:p>
            <a:pPr fontAlgn="base">
              <a:spcBef>
                <a:spcPts val="1500"/>
              </a:spcBef>
              <a:spcAft>
                <a:spcPts val="800"/>
              </a:spcAft>
            </a:pPr>
            <a:r>
              <a:rPr lang="fr-FR" sz="1800" b="1" u="sng" dirty="0" smtClean="0">
                <a:solidFill>
                  <a:srgbClr val="000000"/>
                </a:solidFill>
                <a:latin typeface="Calibri" panose="020F0502020204030204" pitchFamily="34" charset="0"/>
                <a:ea typeface="Calibri"/>
                <a:cs typeface="Calibri" panose="020F0502020204030204" pitchFamily="34" charset="0"/>
              </a:rPr>
              <a:t>Arrivés depuis le 1</a:t>
            </a:r>
            <a:r>
              <a:rPr lang="fr-FR" sz="1800" b="1" u="sng" baseline="30000" dirty="0" smtClean="0">
                <a:solidFill>
                  <a:srgbClr val="000000"/>
                </a:solidFill>
                <a:latin typeface="Calibri" panose="020F0502020204030204" pitchFamily="34" charset="0"/>
                <a:ea typeface="Calibri"/>
                <a:cs typeface="Calibri" panose="020F0502020204030204" pitchFamily="34" charset="0"/>
              </a:rPr>
              <a:t>er</a:t>
            </a:r>
            <a:r>
              <a:rPr lang="fr-FR" sz="1800" b="1" u="sng" dirty="0" smtClean="0">
                <a:solidFill>
                  <a:srgbClr val="000000"/>
                </a:solidFill>
                <a:latin typeface="Calibri" panose="020F0502020204030204" pitchFamily="34" charset="0"/>
                <a:ea typeface="Calibri"/>
                <a:cs typeface="Calibri" panose="020F0502020204030204" pitchFamily="34" charset="0"/>
              </a:rPr>
              <a:t> janvier 2022:</a:t>
            </a:r>
            <a:endParaRPr lang="fr-FR" sz="1800" b="1" u="sng" dirty="0">
              <a:solidFill>
                <a:srgbClr val="000000"/>
              </a:solidFill>
              <a:latin typeface="Calibri" panose="020F0502020204030204" pitchFamily="34" charset="0"/>
              <a:ea typeface="Calibri"/>
              <a:cs typeface="Calibri" panose="020F0502020204030204" pitchFamily="34" charset="0"/>
            </a:endParaRPr>
          </a:p>
          <a:p>
            <a:pPr marL="742950" lvl="1" indent="-285750" fontAlgn="base">
              <a:spcBef>
                <a:spcPct val="0"/>
              </a:spcBef>
              <a:spcAft>
                <a:spcPts val="800"/>
              </a:spcAft>
              <a:buFont typeface="Arial" panose="020B0604020202020204" pitchFamily="34" charset="0"/>
              <a:buChar char="•"/>
            </a:pP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Oleksiy</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FOMIN,</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Post-Doc</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BIMP,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Février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Post-Doc in2p3</a:t>
            </a:r>
          </a:p>
          <a:p>
            <a:pPr marL="742950" lvl="1" indent="-285750">
              <a:spcAft>
                <a:spcPts val="8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Rémy THOER,</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a:solidFill>
                  <a:srgbClr val="0033CC"/>
                </a:solidFill>
                <a:latin typeface="Calibri" panose="020F0502020204030204" pitchFamily="34" charset="0"/>
                <a:ea typeface="Calibri"/>
                <a:cs typeface="Calibri" panose="020F0502020204030204" pitchFamily="34" charset="0"/>
              </a:rPr>
              <a:t>Post-Doc</a:t>
            </a:r>
            <a:r>
              <a:rPr lang="fr-FR" sz="1800" b="1" dirty="0">
                <a:solidFill>
                  <a:srgbClr val="0033CC"/>
                </a:solidFill>
                <a:latin typeface="Calibri" panose="020F0502020204030204" pitchFamily="34" charset="0"/>
                <a:ea typeface="Times New Roman"/>
                <a:cs typeface="Calibri" panose="020F0502020204030204" pitchFamily="34" charset="0"/>
              </a:rPr>
              <a:t>,</a:t>
            </a:r>
            <a:r>
              <a:rPr lang="fr-FR" sz="1800" dirty="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CRYOGENIE,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Mars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ESS et IJCLab</a:t>
            </a:r>
            <a:endParaRPr lang="fr-FR" sz="1800" b="1" i="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742950" lvl="1" indent="-285750">
              <a:spcAft>
                <a:spcPts val="8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Amelia </a:t>
            </a: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Mafalda</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MAIA LEITE,</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IR</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BIMP,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Mars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Concours CNRS</a:t>
            </a:r>
          </a:p>
          <a:p>
            <a:pPr marL="742950" lvl="1" indent="-285750">
              <a:spcAft>
                <a:spcPts val="800"/>
              </a:spcAft>
              <a:buFont typeface="Arial" panose="020B0604020202020204" pitchFamily="34" charset="0"/>
              <a:buChar char="•"/>
            </a:pP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Zhandong</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ZANG,</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Doctorant</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BIMP,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Avril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Financement CAS</a:t>
            </a:r>
            <a:r>
              <a:rPr lang="fr-FR" sz="1800" b="1" i="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p>
          <a:p>
            <a:pPr marL="742950" lvl="1" indent="-285750">
              <a:spcAft>
                <a:spcPts val="800"/>
              </a:spcAft>
              <a:buFont typeface="Arial" panose="020B0604020202020204" pitchFamily="34" charset="0"/>
              <a:buChar char="•"/>
            </a:pP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Chahinez</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r>
              <a:rPr lang="fr-FR" sz="1800" b="1" dirty="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BOUTELAA,</a:t>
            </a:r>
            <a:r>
              <a:rPr lang="fr-FR" sz="1800" dirty="0">
                <a:solidFill>
                  <a:srgbClr val="000000"/>
                </a:solidFill>
                <a:latin typeface="Calibri" panose="020F0502020204030204" pitchFamily="34" charset="0"/>
                <a:ea typeface="Calibri"/>
                <a:cs typeface="Calibri" panose="020F0502020204030204" pitchFamily="34" charset="0"/>
              </a:rPr>
              <a:t> </a:t>
            </a:r>
            <a:r>
              <a:rPr lang="fr-FR" sz="1800" b="1" dirty="0">
                <a:solidFill>
                  <a:srgbClr val="0033CC"/>
                </a:solidFill>
                <a:latin typeface="Calibri" panose="020F0502020204030204" pitchFamily="34" charset="0"/>
                <a:ea typeface="Calibri"/>
                <a:cs typeface="Calibri" panose="020F0502020204030204" pitchFamily="34" charset="0"/>
              </a:rPr>
              <a:t>Apprentie ingénieur</a:t>
            </a:r>
            <a:r>
              <a:rPr lang="fr-FR" sz="1800" b="1" dirty="0">
                <a:solidFill>
                  <a:srgbClr val="0033CC"/>
                </a:solidFill>
                <a:latin typeface="Calibri" panose="020F0502020204030204" pitchFamily="34" charset="0"/>
                <a:ea typeface="Times New Roman"/>
                <a:cs typeface="Calibri" panose="020F0502020204030204" pitchFamily="34" charset="0"/>
              </a:rPr>
              <a:t>,</a:t>
            </a:r>
            <a:r>
              <a:rPr lang="fr-FR" sz="1800" dirty="0">
                <a:solidFill>
                  <a:srgbClr val="000000"/>
                </a:solidFill>
                <a:latin typeface="Calibri" panose="020F0502020204030204" pitchFamily="34" charset="0"/>
                <a:ea typeface="Calibri"/>
                <a:cs typeface="Calibri" panose="020F0502020204030204" pitchFamily="34" charset="0"/>
              </a:rPr>
              <a:t> </a:t>
            </a:r>
            <a:r>
              <a:rPr lang="fr-FR" sz="1800" b="1" dirty="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MAVERICS,</a:t>
            </a:r>
            <a:r>
              <a:rPr lang="fr-FR" sz="1800" dirty="0">
                <a:solidFill>
                  <a:srgbClr val="000000"/>
                </a:solidFill>
                <a:latin typeface="Calibri" panose="020F0502020204030204" pitchFamily="34" charset="0"/>
                <a:ea typeface="Calibri"/>
                <a:cs typeface="Calibri" panose="020F0502020204030204" pitchFamily="34" charset="0"/>
              </a:rPr>
              <a:t>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Septembre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Financement </a:t>
            </a:r>
            <a:r>
              <a:rPr lang="fr-FR" sz="1800" b="1" dirty="0" err="1"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UPSay</a:t>
            </a:r>
            <a:r>
              <a:rPr lang="fr-FR" sz="1800" b="1" i="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endParaRPr lang="fr-FR" sz="1800" i="1" dirty="0">
              <a:solidFill>
                <a:srgbClr val="000000"/>
              </a:solidFill>
              <a:latin typeface="Calibri" panose="020F0502020204030204" pitchFamily="34" charset="0"/>
              <a:ea typeface="Calibri"/>
              <a:cs typeface="Calibri" panose="020F0502020204030204" pitchFamily="34" charset="0"/>
            </a:endParaRPr>
          </a:p>
          <a:p>
            <a:pPr>
              <a:spcBef>
                <a:spcPts val="1500"/>
              </a:spcBef>
              <a:spcAft>
                <a:spcPts val="800"/>
              </a:spcAft>
            </a:pPr>
            <a:r>
              <a:rPr lang="fr-FR" sz="1800" b="1" u="sng" dirty="0" smtClean="0">
                <a:solidFill>
                  <a:srgbClr val="000000"/>
                </a:solidFill>
                <a:latin typeface="Calibri" panose="020F0502020204030204" pitchFamily="34" charset="0"/>
                <a:ea typeface="Calibri"/>
                <a:cs typeface="Calibri" panose="020F0502020204030204" pitchFamily="34" charset="0"/>
              </a:rPr>
              <a:t>Ceux qui nous rejoindront dans quelques jours (1</a:t>
            </a:r>
            <a:r>
              <a:rPr lang="fr-FR" sz="1800" b="1" u="sng" baseline="30000" dirty="0" smtClean="0">
                <a:solidFill>
                  <a:srgbClr val="000000"/>
                </a:solidFill>
                <a:latin typeface="Calibri" panose="020F0502020204030204" pitchFamily="34" charset="0"/>
                <a:ea typeface="Calibri"/>
                <a:cs typeface="Calibri" panose="020F0502020204030204" pitchFamily="34" charset="0"/>
              </a:rPr>
              <a:t>er</a:t>
            </a:r>
            <a:r>
              <a:rPr lang="fr-FR" sz="1800" b="1" u="sng" dirty="0" smtClean="0">
                <a:solidFill>
                  <a:srgbClr val="000000"/>
                </a:solidFill>
                <a:latin typeface="Calibri" panose="020F0502020204030204" pitchFamily="34" charset="0"/>
                <a:ea typeface="Calibri"/>
                <a:cs typeface="Calibri" panose="020F0502020204030204" pitchFamily="34" charset="0"/>
              </a:rPr>
              <a:t> Octobre)</a:t>
            </a:r>
            <a:endParaRPr lang="fr-FR" sz="1800" u="sng" dirty="0">
              <a:solidFill>
                <a:srgbClr val="000000"/>
              </a:solidFill>
              <a:latin typeface="Calibri" panose="020F0502020204030204" pitchFamily="34" charset="0"/>
              <a:ea typeface="Calibri"/>
              <a:cs typeface="Calibri" panose="020F0502020204030204" pitchFamily="34" charset="0"/>
            </a:endParaRP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Julien MICHAUD,</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CR</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BIMP,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Octobre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Concours CNRS</a:t>
            </a:r>
          </a:p>
          <a:p>
            <a:pPr marL="800100" lvl="1" indent="-342900">
              <a:spcAft>
                <a:spcPts val="1000"/>
              </a:spcAft>
              <a:buFont typeface="Arial" panose="020B0604020202020204" pitchFamily="34" charset="0"/>
              <a:buChar char="•"/>
            </a:pP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Rasha</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ABUKESHEK,</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Doctorante</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BIMP,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Octobre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ED </a:t>
            </a:r>
            <a:r>
              <a:rPr lang="fr-FR" sz="1800" b="1" dirty="0" err="1"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Pheniics</a:t>
            </a:r>
            <a:endPar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800100" lvl="1" indent="-342900">
              <a:spcAft>
                <a:spcPts val="1000"/>
              </a:spcAft>
              <a:buFont typeface="Arial" panose="020B0604020202020204" pitchFamily="34" charset="0"/>
              <a:buChar char="•"/>
            </a:pP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Gueladio</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KANE,</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Doctorant</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ALEA,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Octobre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½ ED </a:t>
            </a:r>
            <a:r>
              <a:rPr lang="fr-FR" sz="1800" b="1" dirty="0" err="1"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Pheniics</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½ Europe</a:t>
            </a: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Sophie MORARD,</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Doctorante</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BIMP,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Octobre 2022, </a:t>
            </a:r>
            <a:r>
              <a:rPr lang="fr-FR" sz="18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½ ED </a:t>
            </a:r>
            <a:r>
              <a:rPr lang="fr-FR" sz="1800" b="1" dirty="0" err="1">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Pheniics</a:t>
            </a:r>
            <a:r>
              <a:rPr lang="fr-FR" sz="18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½ </a:t>
            </a:r>
            <a:r>
              <a:rPr lang="fr-FR" sz="1800" b="1" dirty="0" err="1">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L</a:t>
            </a:r>
            <a:r>
              <a:rPr lang="fr-FR" sz="1800" b="1" dirty="0" err="1"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abex</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P2IO</a:t>
            </a: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Raphaël ROUX,</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IR</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RF,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Octobre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NOEMI</a:t>
            </a:r>
            <a:endParaRPr lang="fr-FR" sz="16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p:txBody>
      </p:sp>
      <p:sp>
        <p:nvSpPr>
          <p:cNvPr id="13" name="Espace réservé de la date 2"/>
          <p:cNvSpPr>
            <a:spLocks noGrp="1"/>
          </p:cNvSpPr>
          <p:nvPr>
            <p:ph type="dt" sz="half" idx="10"/>
          </p:nvPr>
        </p:nvSpPr>
        <p:spPr>
          <a:xfrm>
            <a:off x="201812" y="5714820"/>
            <a:ext cx="2411556" cy="322263"/>
          </a:xfrm>
        </p:spPr>
        <p:txBody>
          <a:bodyPr/>
          <a:lstStyle/>
          <a:p>
            <a:fld id="{82A7F0F3-D582-402A-B5FC-0362F90F69E0}" type="datetime1">
              <a:rPr lang="fr-FR" b="1" smtClean="0"/>
              <a:t>23/09/2022</a:t>
            </a:fld>
            <a:endParaRPr lang="fr-FR" b="1" dirty="0"/>
          </a:p>
        </p:txBody>
      </p:sp>
      <p:sp>
        <p:nvSpPr>
          <p:cNvPr id="14" name="Espace réservé du pied de page 3"/>
          <p:cNvSpPr>
            <a:spLocks noGrp="1"/>
          </p:cNvSpPr>
          <p:nvPr>
            <p:ph type="ftr" sz="quarter" idx="11"/>
          </p:nvPr>
        </p:nvSpPr>
        <p:spPr>
          <a:xfrm>
            <a:off x="2938116" y="5714820"/>
            <a:ext cx="4896544" cy="322263"/>
          </a:xfrm>
        </p:spPr>
        <p:txBody>
          <a:bodyPr/>
          <a:lstStyle/>
          <a:p>
            <a:r>
              <a:rPr lang="fr-FR" b="1" dirty="0" smtClean="0"/>
              <a:t>AG Pôle de Physique des Accélérateurs – 23/09/22 </a:t>
            </a:r>
            <a:endParaRPr lang="fr-FR" b="1" dirty="0"/>
          </a:p>
        </p:txBody>
      </p:sp>
      <p:sp>
        <p:nvSpPr>
          <p:cNvPr id="15" name="Espace réservé du numéro de diapositive 4"/>
          <p:cNvSpPr>
            <a:spLocks noGrp="1"/>
          </p:cNvSpPr>
          <p:nvPr>
            <p:ph type="sldNum" sz="quarter" idx="12"/>
          </p:nvPr>
        </p:nvSpPr>
        <p:spPr>
          <a:xfrm>
            <a:off x="8159407" y="5714820"/>
            <a:ext cx="2422525" cy="322263"/>
          </a:xfrm>
        </p:spPr>
        <p:txBody>
          <a:bodyPr/>
          <a:lstStyle/>
          <a:p>
            <a:fld id="{77E71596-5F9D-49C5-9701-16B3CA54319D}" type="slidenum">
              <a:rPr lang="fr-FR" b="1" smtClean="0"/>
              <a:pPr/>
              <a:t>11</a:t>
            </a:fld>
            <a:endParaRPr lang="fr-FR" b="1" dirty="0"/>
          </a:p>
        </p:txBody>
      </p:sp>
    </p:spTree>
    <p:extLst>
      <p:ext uri="{BB962C8B-B14F-4D97-AF65-F5344CB8AC3E}">
        <p14:creationId xmlns:p14="http://schemas.microsoft.com/office/powerpoint/2010/main" val="290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Nouveaux entrants 2022</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12</a:t>
            </a:fld>
            <a:endParaRPr lang="fr-FR" b="1" dirty="0"/>
          </a:p>
        </p:txBody>
      </p:sp>
      <p:sp>
        <p:nvSpPr>
          <p:cNvPr id="9" name="Text Box 18"/>
          <p:cNvSpPr txBox="1">
            <a:spLocks noChangeArrowheads="1"/>
          </p:cNvSpPr>
          <p:nvPr/>
        </p:nvSpPr>
        <p:spPr bwMode="auto">
          <a:xfrm>
            <a:off x="273819" y="813489"/>
            <a:ext cx="9612559" cy="4592519"/>
          </a:xfrm>
          <a:prstGeom prst="rect">
            <a:avLst/>
          </a:prstGeom>
          <a:noFill/>
          <a:ln w="9525">
            <a:noFill/>
            <a:miter lim="800000"/>
            <a:headEnd/>
            <a:tailEnd/>
          </a:ln>
        </p:spPr>
        <p:txBody>
          <a:bodyPr/>
          <a:lstStyle/>
          <a:p>
            <a:pPr>
              <a:spcBef>
                <a:spcPts val="1500"/>
              </a:spcBef>
              <a:spcAft>
                <a:spcPts val="800"/>
              </a:spcAft>
            </a:pPr>
            <a:r>
              <a:rPr lang="fr-FR" sz="1800" b="1" u="sng" dirty="0" smtClean="0">
                <a:solidFill>
                  <a:srgbClr val="000000"/>
                </a:solidFill>
                <a:latin typeface="Calibri" panose="020F0502020204030204" pitchFamily="34" charset="0"/>
                <a:ea typeface="Calibri"/>
                <a:cs typeface="Calibri" panose="020F0502020204030204" pitchFamily="34" charset="0"/>
              </a:rPr>
              <a:t>Les futurs arrivants dans les prochains mois</a:t>
            </a:r>
            <a:endParaRPr lang="fr-FR" sz="1800" u="sng" dirty="0">
              <a:solidFill>
                <a:srgbClr val="000000"/>
              </a:solidFill>
              <a:latin typeface="Calibri" panose="020F0502020204030204" pitchFamily="34" charset="0"/>
              <a:ea typeface="Calibri"/>
              <a:cs typeface="Calibri" panose="020F0502020204030204" pitchFamily="34" charset="0"/>
            </a:endParaRP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Thibaut GERARDIN,</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AI</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Vide &amp; Surfaces,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Décembre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Concours CNRS</a:t>
            </a: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Akira MIYAZAKI,</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IR</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RF,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Déc.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 </a:t>
            </a:r>
            <a:r>
              <a:rPr lang="fr-FR" sz="1800" b="1" dirty="0" smtClean="0">
                <a:solidFill>
                  <a:srgbClr val="C0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Janv. 2023, </a:t>
            </a:r>
            <a:r>
              <a:rPr lang="fr-FR" sz="18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Concours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CNRS</a:t>
            </a: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 ou Mme X,</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IE</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Vide &amp; Surfaces</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D</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écembre </a:t>
            </a:r>
            <a:r>
              <a:rPr lang="fr-FR" sz="1800" b="1" dirty="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2022</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CDD IN2P3 3 ans</a:t>
            </a:r>
          </a:p>
          <a:p>
            <a:pPr marL="457200" lvl="1" indent="0">
              <a:spcAft>
                <a:spcPts val="1000"/>
              </a:spcAft>
            </a:pPr>
            <a:endParaRPr lang="fr-FR" sz="1800" b="1" dirty="0" smtClean="0">
              <a:solidFill>
                <a:srgbClr val="0099FF"/>
              </a:solidFill>
              <a:effectLst>
                <a:outerShdw blurRad="38100" dist="38100" dir="2700000" algn="tl">
                  <a:srgbClr val="C0C0C0"/>
                </a:outerShdw>
              </a:effectLst>
              <a:latin typeface="Calibri" panose="020F0502020204030204" pitchFamily="34" charset="0"/>
              <a:ea typeface="Calibri"/>
              <a:cs typeface="Calibri" panose="020F0502020204030204" pitchFamily="34" charset="0"/>
            </a:endParaRPr>
          </a:p>
          <a:p>
            <a:pPr marL="457200" lvl="1" indent="0">
              <a:spcAft>
                <a:spcPts val="1000"/>
              </a:spcAft>
            </a:pPr>
            <a:endParaRPr lang="fr-FR" sz="1800" b="1" dirty="0" smtClean="0">
              <a:solidFill>
                <a:srgbClr val="0099FF"/>
              </a:solidFill>
              <a:effectLst>
                <a:outerShdw blurRad="38100" dist="38100" dir="2700000" algn="tl">
                  <a:srgbClr val="C0C0C0"/>
                </a:outerShdw>
              </a:effectLst>
              <a:latin typeface="Calibri" panose="020F0502020204030204" pitchFamily="34" charset="0"/>
              <a:ea typeface="Calibri"/>
              <a:cs typeface="Calibri" panose="020F0502020204030204" pitchFamily="34" charset="0"/>
            </a:endParaRPr>
          </a:p>
          <a:p>
            <a:pPr marL="174625" lvl="1" indent="0">
              <a:spcAft>
                <a:spcPts val="1000"/>
              </a:spcAft>
            </a:pPr>
            <a:r>
              <a:rPr lang="fr-FR" sz="1800" b="1" u="sng" dirty="0" smtClean="0">
                <a:solidFill>
                  <a:srgbClr val="000000"/>
                </a:solidFill>
                <a:latin typeface="Calibri" panose="020F0502020204030204" pitchFamily="34" charset="0"/>
                <a:ea typeface="Calibri"/>
                <a:cs typeface="Calibri" panose="020F0502020204030204" pitchFamily="34" charset="0"/>
              </a:rPr>
              <a:t>Nouvelle gestionnaire RH pour le Pôle:  </a:t>
            </a:r>
          </a:p>
          <a:p>
            <a:pPr marL="174625" lvl="1" indent="0">
              <a:spcAft>
                <a:spcPts val="1000"/>
              </a:spcAft>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Bérangère USTAZE</a:t>
            </a:r>
            <a:r>
              <a:rPr lang="fr-FR" sz="1800" b="1" dirty="0" smtClean="0">
                <a:solidFill>
                  <a:srgbClr val="0033CC"/>
                </a:solidFill>
                <a:latin typeface="Calibri" panose="020F0502020204030204" pitchFamily="34" charset="0"/>
                <a:ea typeface="Times New Roman"/>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Division Accueil et RH , </a:t>
            </a:r>
            <a:r>
              <a:rPr lang="fr-FR" sz="1800" b="1" dirty="0" smtClean="0">
                <a:solidFill>
                  <a:srgbClr val="0033CC"/>
                </a:solidFill>
                <a:latin typeface="Calibri" panose="020F0502020204030204" pitchFamily="34" charset="0"/>
                <a:ea typeface="Calibri"/>
                <a:cs typeface="Calibri" panose="020F0502020204030204" pitchFamily="34" charset="0"/>
              </a:rPr>
              <a:t>Bâtiment 104</a:t>
            </a:r>
            <a:endParaRPr lang="fr-FR" sz="1800" dirty="0">
              <a:solidFill>
                <a:srgbClr val="000000"/>
              </a:solidFill>
              <a:latin typeface="Calibri" panose="020F0502020204030204" pitchFamily="34" charset="0"/>
              <a:ea typeface="Calibri"/>
              <a:cs typeface="Calibri" panose="020F0502020204030204" pitchFamily="34" charset="0"/>
            </a:endParaRPr>
          </a:p>
          <a:p>
            <a:pPr marL="800100" lvl="1" indent="-342900">
              <a:spcAft>
                <a:spcPts val="1000"/>
              </a:spcAft>
              <a:buFont typeface="Arial" panose="020B0604020202020204" pitchFamily="34" charset="0"/>
              <a:buChar char="•"/>
            </a:pPr>
            <a:endParaRPr lang="fr-FR" sz="18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457200" lvl="1" indent="0">
              <a:spcAft>
                <a:spcPts val="1000"/>
              </a:spcAft>
            </a:pPr>
            <a:endPar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p:txBody>
      </p:sp>
    </p:spTree>
    <p:extLst>
      <p:ext uri="{BB962C8B-B14F-4D97-AF65-F5344CB8AC3E}">
        <p14:creationId xmlns:p14="http://schemas.microsoft.com/office/powerpoint/2010/main" val="36437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Départs 2022</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13</a:t>
            </a:fld>
            <a:endParaRPr lang="fr-FR" b="1" dirty="0"/>
          </a:p>
        </p:txBody>
      </p:sp>
      <p:sp>
        <p:nvSpPr>
          <p:cNvPr id="9" name="Text Box 18"/>
          <p:cNvSpPr txBox="1">
            <a:spLocks noChangeArrowheads="1"/>
          </p:cNvSpPr>
          <p:nvPr/>
        </p:nvSpPr>
        <p:spPr bwMode="auto">
          <a:xfrm>
            <a:off x="273819" y="813489"/>
            <a:ext cx="9612559" cy="4592519"/>
          </a:xfrm>
          <a:prstGeom prst="rect">
            <a:avLst/>
          </a:prstGeom>
          <a:noFill/>
          <a:ln w="9525">
            <a:noFill/>
            <a:miter lim="800000"/>
            <a:headEnd/>
            <a:tailEnd/>
          </a:ln>
        </p:spPr>
        <p:txBody>
          <a:bodyPr/>
          <a:lstStyle/>
          <a:p>
            <a:pPr marL="180975" lvl="1" indent="0">
              <a:spcAft>
                <a:spcPts val="1000"/>
              </a:spcAft>
            </a:pPr>
            <a:r>
              <a:rPr lang="fr-FR" sz="1800" b="1" u="sng" dirty="0" smtClean="0">
                <a:solidFill>
                  <a:srgbClr val="000000"/>
                </a:solidFill>
                <a:latin typeface="Calibri" panose="020F0502020204030204" pitchFamily="34" charset="0"/>
                <a:ea typeface="Calibri"/>
                <a:cs typeface="Calibri" panose="020F0502020204030204" pitchFamily="34" charset="0"/>
              </a:rPr>
              <a:t>Départs 2022:</a:t>
            </a:r>
            <a:endPar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Denis GRASSET,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T</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Vide et surfaces,</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Retraite</a:t>
            </a: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Frédéric LETELLIER-COHEN, </a:t>
            </a:r>
            <a:r>
              <a:rPr lang="fr-FR" sz="1800" b="1" dirty="0" smtClean="0">
                <a:solidFill>
                  <a:srgbClr val="0033CC"/>
                </a:solidFill>
                <a:latin typeface="Calibri" panose="020F0502020204030204" pitchFamily="34" charset="0"/>
                <a:ea typeface="Calibri"/>
                <a:cs typeface="Calibri" panose="020F0502020204030204" pitchFamily="34" charset="0"/>
              </a:rPr>
              <a:t>AI</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Vide et Surfaces,</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Avril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NOEMI</a:t>
            </a:r>
          </a:p>
          <a:p>
            <a:pPr marL="180975" lvl="1" indent="0">
              <a:spcAft>
                <a:spcPts val="1000"/>
              </a:spcAft>
            </a:pPr>
            <a:endParaRPr lang="fr-FR" sz="1800" b="1" u="sng" dirty="0" smtClean="0">
              <a:solidFill>
                <a:srgbClr val="000000"/>
              </a:solidFill>
              <a:latin typeface="Calibri" panose="020F0502020204030204" pitchFamily="34" charset="0"/>
              <a:ea typeface="Calibri"/>
              <a:cs typeface="Calibri" panose="020F0502020204030204" pitchFamily="34" charset="0"/>
            </a:endParaRPr>
          </a:p>
          <a:p>
            <a:pPr marL="180975" lvl="1" indent="0">
              <a:spcAft>
                <a:spcPts val="1000"/>
              </a:spcAft>
            </a:pPr>
            <a:r>
              <a:rPr lang="fr-FR" sz="1800" b="1" u="sng" dirty="0" smtClean="0">
                <a:solidFill>
                  <a:srgbClr val="000000"/>
                </a:solidFill>
                <a:latin typeface="Calibri" panose="020F0502020204030204" pitchFamily="34" charset="0"/>
                <a:ea typeface="Calibri"/>
                <a:cs typeface="Calibri" panose="020F0502020204030204" pitchFamily="34" charset="0"/>
              </a:rPr>
              <a:t>Départs prévus -&gt; fin 2022:</a:t>
            </a:r>
          </a:p>
          <a:p>
            <a:pPr marL="800100" lvl="1" indent="-342900">
              <a:spcAft>
                <a:spcPts val="1000"/>
              </a:spcAft>
              <a:buFont typeface="Arial" panose="020B0604020202020204" pitchFamily="34" charset="0"/>
              <a:buChar char="•"/>
            </a:pPr>
            <a:r>
              <a:rPr lang="fr-FR" sz="1800" b="1" dirty="0" err="1"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Oleksandr</a:t>
            </a: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HRYHORENKO, </a:t>
            </a:r>
            <a:r>
              <a:rPr lang="fr-FR" sz="1800" b="1" dirty="0" smtClean="0">
                <a:solidFill>
                  <a:srgbClr val="0033CC"/>
                </a:solidFill>
                <a:latin typeface="Calibri" panose="020F0502020204030204" pitchFamily="34" charset="0"/>
                <a:ea typeface="Calibri"/>
                <a:cs typeface="Calibri" panose="020F0502020204030204" pitchFamily="34" charset="0"/>
              </a:rPr>
              <a:t>Post-Doc</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MAVERICS,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31 Octobre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Fin de contrat</a:t>
            </a:r>
            <a:endPar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Hugues MONARD,</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IR</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ALEA,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1</a:t>
            </a:r>
            <a:r>
              <a:rPr lang="fr-FR" sz="1800" b="1" baseline="30000"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er</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décembre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NOEMI</a:t>
            </a: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Vincent DELPECH, </a:t>
            </a:r>
            <a:r>
              <a:rPr lang="fr-FR" sz="1800" b="1" dirty="0" smtClean="0">
                <a:solidFill>
                  <a:srgbClr val="0033CC"/>
                </a:solidFill>
                <a:latin typeface="Calibri" panose="020F0502020204030204" pitchFamily="34" charset="0"/>
                <a:ea typeface="Calibri"/>
                <a:cs typeface="Calibri" panose="020F0502020204030204" pitchFamily="34" charset="0"/>
              </a:rPr>
              <a:t>IE,</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 CRYOGENIE,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31 décembre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Fin de contrat</a:t>
            </a:r>
            <a:endPar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800100" lvl="1" indent="-342900">
              <a:spcAft>
                <a:spcPts val="1000"/>
              </a:spcAft>
              <a:buFont typeface="Arial" panose="020B0604020202020204" pitchFamily="34" charset="0"/>
              <a:buChar char="•"/>
            </a:pPr>
            <a:r>
              <a:rPr lang="fr-FR" sz="18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Marc PICHET,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33CC"/>
                </a:solidFill>
                <a:latin typeface="Calibri" panose="020F0502020204030204" pitchFamily="34" charset="0"/>
                <a:ea typeface="Calibri"/>
                <a:cs typeface="Calibri" panose="020F0502020204030204" pitchFamily="34" charset="0"/>
              </a:rPr>
              <a:t>AI</a:t>
            </a:r>
            <a:r>
              <a:rPr lang="fr-FR" sz="1800" b="1" dirty="0" smtClean="0">
                <a:solidFill>
                  <a:srgbClr val="0033CC"/>
                </a:solidFill>
                <a:latin typeface="Calibri" panose="020F0502020204030204" pitchFamily="34" charset="0"/>
                <a:ea typeface="Times New Roman"/>
                <a:cs typeface="Calibri" panose="020F0502020204030204" pitchFamily="34" charset="0"/>
              </a:rPr>
              <a:t>,</a:t>
            </a:r>
            <a:r>
              <a:rPr lang="fr-FR" sz="1800" dirty="0" smtClean="0">
                <a:solidFill>
                  <a:srgbClr val="000000"/>
                </a:solidFill>
                <a:latin typeface="Calibri" panose="020F0502020204030204" pitchFamily="34" charset="0"/>
                <a:ea typeface="Calibri"/>
                <a:cs typeface="Calibri" panose="020F0502020204030204" pitchFamily="34" charset="0"/>
              </a:rPr>
              <a:t> </a:t>
            </a:r>
            <a:r>
              <a:rPr lang="fr-FR" sz="1800" b="1" dirty="0" smtClean="0">
                <a:solidFill>
                  <a:srgbClr val="008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RF, </a:t>
            </a:r>
            <a:r>
              <a:rPr lang="fr-FR" sz="1800" b="1" dirty="0" smtClean="0">
                <a:solidFill>
                  <a:srgbClr val="990000"/>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Fin 2022, </a:t>
            </a:r>
            <a:r>
              <a:rPr lang="fr-FR" sz="18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rPr>
              <a:t>Retraite</a:t>
            </a:r>
            <a:endParaRPr lang="fr-FR" sz="16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457200" lvl="1" indent="0">
              <a:spcAft>
                <a:spcPts val="1000"/>
              </a:spcAft>
            </a:pPr>
            <a:endParaRPr lang="fr-FR" sz="16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p:txBody>
      </p:sp>
    </p:spTree>
    <p:extLst>
      <p:ext uri="{BB962C8B-B14F-4D97-AF65-F5344CB8AC3E}">
        <p14:creationId xmlns:p14="http://schemas.microsoft.com/office/powerpoint/2010/main" val="13375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fontAlgn="base">
              <a:spcBef>
                <a:spcPct val="0"/>
              </a:spcBef>
              <a:tabLst>
                <a:tab pos="806450" algn="l"/>
              </a:tabLst>
              <a:defRPr/>
            </a:pPr>
            <a:r>
              <a:rPr lang="fr-FR" sz="4400" b="1" dirty="0" smtClean="0">
                <a:solidFill>
                  <a:srgbClr val="5F2987"/>
                </a:solidFill>
                <a:effectLst>
                  <a:outerShdw blurRad="38100" dist="38100" dir="2700000" algn="tl">
                    <a:srgbClr val="C0C0C0"/>
                  </a:outerShdw>
                </a:effectLst>
                <a:latin typeface="Calibri" pitchFamily="34" charset="0"/>
              </a:rPr>
              <a:t>Informations Générales</a:t>
            </a:r>
            <a:endParaRPr lang="fr-FR" sz="4400" b="1" dirty="0">
              <a:solidFill>
                <a:srgbClr val="5F2987"/>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539451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Budget</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15</a:t>
            </a:fld>
            <a:endParaRPr lang="fr-FR" b="1" dirty="0"/>
          </a:p>
        </p:txBody>
      </p:sp>
      <p:sp>
        <p:nvSpPr>
          <p:cNvPr id="7" name="Rectangle 6"/>
          <p:cNvSpPr/>
          <p:nvPr/>
        </p:nvSpPr>
        <p:spPr>
          <a:xfrm>
            <a:off x="157302" y="930927"/>
            <a:ext cx="10485669" cy="1785104"/>
          </a:xfrm>
          <a:prstGeom prst="rect">
            <a:avLst/>
          </a:prstGeom>
        </p:spPr>
        <p:txBody>
          <a:bodyPr wrap="square">
            <a:spAutoFit/>
          </a:bodyPr>
          <a:lstStyle/>
          <a:p>
            <a:pPr algn="just">
              <a:spcAft>
                <a:spcPts val="600"/>
              </a:spcAft>
              <a:tabLst>
                <a:tab pos="5738813" algn="l"/>
              </a:tabLst>
              <a:defRPr/>
            </a:pPr>
            <a:r>
              <a:rPr lang="fr-FR" sz="1800" b="1" dirty="0" smtClean="0">
                <a:solidFill>
                  <a:srgbClr val="0000FF"/>
                </a:solidFill>
                <a:effectLst>
                  <a:outerShdw blurRad="38100" dist="38100" dir="2700000" algn="tl">
                    <a:srgbClr val="C0C0C0"/>
                  </a:outerShdw>
                </a:effectLst>
                <a:latin typeface="+mn-lt"/>
              </a:rPr>
              <a:t>Budget réparti dans le pôle en 2022:  </a:t>
            </a:r>
            <a:r>
              <a:rPr lang="fr-FR" sz="1800" b="1" dirty="0" smtClean="0">
                <a:latin typeface="+mn-lt"/>
              </a:rPr>
              <a:t>6 577 204,70 €</a:t>
            </a:r>
            <a:endParaRPr lang="fr-FR" sz="1800" dirty="0">
              <a:latin typeface="+mn-lt"/>
            </a:endParaRPr>
          </a:p>
          <a:p>
            <a:pPr marL="844550" lvl="1" indent="-342900">
              <a:spcAft>
                <a:spcPts val="600"/>
              </a:spcAft>
              <a:buFont typeface="Arial" panose="020B0604020202020204" pitchFamily="34" charset="0"/>
              <a:buChar char="•"/>
            </a:pPr>
            <a:r>
              <a:rPr lang="fr-FR" sz="1800" b="1" dirty="0" smtClean="0">
                <a:latin typeface="+mn-lt"/>
              </a:rPr>
              <a:t>Budget pluriannuel !</a:t>
            </a:r>
          </a:p>
          <a:p>
            <a:pPr marL="844550" lvl="1" indent="-342900">
              <a:spcAft>
                <a:spcPts val="600"/>
              </a:spcAft>
              <a:buFont typeface="Arial" panose="020B0604020202020204" pitchFamily="34" charset="0"/>
              <a:buChar char="•"/>
            </a:pPr>
            <a:r>
              <a:rPr lang="fr-FR" sz="1800" b="1" dirty="0" smtClean="0">
                <a:latin typeface="+mn-lt"/>
              </a:rPr>
              <a:t>Certaines lignes concernent des projets de 6 ans (PACIFICS)…</a:t>
            </a:r>
          </a:p>
          <a:p>
            <a:pPr marL="844550" lvl="1" indent="-342900">
              <a:spcAft>
                <a:spcPts val="600"/>
              </a:spcAft>
              <a:buFont typeface="Arial" panose="020B0604020202020204" pitchFamily="34" charset="0"/>
              <a:buChar char="•"/>
            </a:pPr>
            <a:r>
              <a:rPr lang="fr-FR" sz="1800" b="1" dirty="0" smtClean="0">
                <a:latin typeface="+mn-lt"/>
              </a:rPr>
              <a:t>109 lignes budgétaires dans GESLAB</a:t>
            </a:r>
          </a:p>
          <a:p>
            <a:pPr marL="844550" lvl="1" indent="-342900">
              <a:spcAft>
                <a:spcPts val="600"/>
              </a:spcAft>
              <a:buFont typeface="Arial" panose="020B0604020202020204" pitchFamily="34" charset="0"/>
              <a:buChar char="•"/>
            </a:pPr>
            <a:r>
              <a:rPr lang="fr-FR" sz="1800" b="1" dirty="0" smtClean="0">
                <a:latin typeface="+mn-lt"/>
              </a:rPr>
              <a:t>La palme revenant au projet TWAC: 18 lignes (par type de dépense et par WP) </a:t>
            </a:r>
            <a:endParaRPr lang="fr-FR" sz="1800" b="1" dirty="0">
              <a:latin typeface="+mn-lt"/>
            </a:endParaRPr>
          </a:p>
        </p:txBody>
      </p:sp>
      <p:grpSp>
        <p:nvGrpSpPr>
          <p:cNvPr id="2" name="Groupe 1"/>
          <p:cNvGrpSpPr/>
          <p:nvPr/>
        </p:nvGrpSpPr>
        <p:grpSpPr>
          <a:xfrm>
            <a:off x="157302" y="2930979"/>
            <a:ext cx="6935424" cy="2557523"/>
            <a:chOff x="157302" y="2930979"/>
            <a:chExt cx="6935424" cy="2557523"/>
          </a:xfrm>
        </p:grpSpPr>
        <p:grpSp>
          <p:nvGrpSpPr>
            <p:cNvPr id="33" name="Groupe 32">
              <a:extLst>
                <a:ext uri="{FF2B5EF4-FFF2-40B4-BE49-F238E27FC236}">
                  <a16:creationId xmlns="" xmlns:a16="http://schemas.microsoft.com/office/drawing/2014/main" id="{70AD0AF8-641E-472D-B41D-A9AC3D62D420}"/>
                </a:ext>
              </a:extLst>
            </p:cNvPr>
            <p:cNvGrpSpPr/>
            <p:nvPr/>
          </p:nvGrpSpPr>
          <p:grpSpPr>
            <a:xfrm>
              <a:off x="3001267" y="3333163"/>
              <a:ext cx="4091459" cy="2155339"/>
              <a:chOff x="8229353" y="4615877"/>
              <a:chExt cx="4091459" cy="2155339"/>
            </a:xfrm>
          </p:grpSpPr>
          <p:grpSp>
            <p:nvGrpSpPr>
              <p:cNvPr id="34" name="Groupe 33">
                <a:extLst>
                  <a:ext uri="{FF2B5EF4-FFF2-40B4-BE49-F238E27FC236}">
                    <a16:creationId xmlns="" xmlns:a16="http://schemas.microsoft.com/office/drawing/2014/main" id="{9302DE6D-E046-4E84-9608-715BFD7CD2CB}"/>
                  </a:ext>
                </a:extLst>
              </p:cNvPr>
              <p:cNvGrpSpPr/>
              <p:nvPr/>
            </p:nvGrpSpPr>
            <p:grpSpPr>
              <a:xfrm>
                <a:off x="8229353" y="4615877"/>
                <a:ext cx="4091459" cy="2155339"/>
                <a:chOff x="7987734" y="4477424"/>
                <a:chExt cx="4091459" cy="2155339"/>
              </a:xfrm>
            </p:grpSpPr>
            <p:sp>
              <p:nvSpPr>
                <p:cNvPr id="36" name="Ovale 78" descr="Grand cercle de couleur deuxième niveau de hiérarchie">
                  <a:extLst>
                    <a:ext uri="{FF2B5EF4-FFF2-40B4-BE49-F238E27FC236}">
                      <a16:creationId xmlns="" xmlns:a16="http://schemas.microsoft.com/office/drawing/2014/main" id="{9639FEBF-7999-4D2B-BFB3-81300AB573B0}"/>
                    </a:ext>
                  </a:extLst>
                </p:cNvPr>
                <p:cNvSpPr/>
                <p:nvPr/>
              </p:nvSpPr>
              <p:spPr>
                <a:xfrm>
                  <a:off x="7987734" y="4477424"/>
                  <a:ext cx="3916785" cy="215533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7" name="Rectangle 36">
                  <a:extLst>
                    <a:ext uri="{FF2B5EF4-FFF2-40B4-BE49-F238E27FC236}">
                      <a16:creationId xmlns="" xmlns:a16="http://schemas.microsoft.com/office/drawing/2014/main" id="{E68F0474-7CFC-4581-95AB-D50A94CA69A7}"/>
                    </a:ext>
                  </a:extLst>
                </p:cNvPr>
                <p:cNvSpPr/>
                <p:nvPr/>
              </p:nvSpPr>
              <p:spPr>
                <a:xfrm>
                  <a:off x="8778355" y="5903873"/>
                  <a:ext cx="629685" cy="544507"/>
                </a:xfrm>
                <a:prstGeom prst="rect">
                  <a:avLst/>
                </a:prstGeom>
                <a:no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defTabSz="622300" rtl="0">
                    <a:lnSpc>
                      <a:spcPct val="90000"/>
                    </a:lnSpc>
                    <a:spcBef>
                      <a:spcPct val="0"/>
                    </a:spcBef>
                    <a:spcAft>
                      <a:spcPct val="35000"/>
                    </a:spcAft>
                  </a:pPr>
                  <a:r>
                    <a:rPr lang="fr-FR" sz="1300" b="1" dirty="0">
                      <a:solidFill>
                        <a:schemeClr val="tx1">
                          <a:lumMod val="75000"/>
                          <a:lumOff val="25000"/>
                        </a:schemeClr>
                      </a:solidFill>
                    </a:rPr>
                    <a:t>Cristelle MANSE </a:t>
                  </a:r>
                  <a:r>
                    <a:rPr lang="fr-FR" sz="1300" dirty="0">
                      <a:solidFill>
                        <a:schemeClr val="tx1">
                          <a:lumMod val="75000"/>
                          <a:lumOff val="25000"/>
                        </a:schemeClr>
                      </a:solidFill>
                    </a:rPr>
                    <a:t>Bât. 209</a:t>
                  </a:r>
                  <a:endParaRPr lang="fr-FR" sz="1200" dirty="0">
                    <a:solidFill>
                      <a:schemeClr val="tx1">
                        <a:lumMod val="75000"/>
                        <a:lumOff val="25000"/>
                      </a:schemeClr>
                    </a:solidFill>
                  </a:endParaRPr>
                </a:p>
              </p:txBody>
            </p:sp>
            <p:sp>
              <p:nvSpPr>
                <p:cNvPr id="38" name="Rectangle 37">
                  <a:extLst>
                    <a:ext uri="{FF2B5EF4-FFF2-40B4-BE49-F238E27FC236}">
                      <a16:creationId xmlns="" xmlns:a16="http://schemas.microsoft.com/office/drawing/2014/main" id="{64796ED9-772D-41C9-AEE0-88D56679A295}"/>
                    </a:ext>
                  </a:extLst>
                </p:cNvPr>
                <p:cNvSpPr/>
                <p:nvPr/>
              </p:nvSpPr>
              <p:spPr>
                <a:xfrm>
                  <a:off x="9777642" y="5866467"/>
                  <a:ext cx="689779" cy="59181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algn="r" defTabSz="622300">
                    <a:lnSpc>
                      <a:spcPct val="90000"/>
                    </a:lnSpc>
                    <a:spcBef>
                      <a:spcPct val="0"/>
                    </a:spcBef>
                    <a:spcAft>
                      <a:spcPct val="35000"/>
                    </a:spcAft>
                  </a:pPr>
                  <a:r>
                    <a:rPr lang="fr-FR" sz="1300" b="1" dirty="0">
                      <a:solidFill>
                        <a:schemeClr val="tx1">
                          <a:lumMod val="75000"/>
                          <a:lumOff val="25000"/>
                        </a:schemeClr>
                      </a:solidFill>
                    </a:rPr>
                    <a:t>Manon PARIS</a:t>
                  </a:r>
                  <a:br>
                    <a:rPr lang="fr-FR" sz="1300" b="1" dirty="0">
                      <a:solidFill>
                        <a:schemeClr val="tx1">
                          <a:lumMod val="75000"/>
                          <a:lumOff val="25000"/>
                        </a:schemeClr>
                      </a:solidFill>
                    </a:rPr>
                  </a:br>
                  <a:r>
                    <a:rPr lang="fr-FR" sz="1200" dirty="0">
                      <a:solidFill>
                        <a:schemeClr val="tx1">
                          <a:lumMod val="75000"/>
                          <a:lumOff val="25000"/>
                        </a:schemeClr>
                      </a:solidFill>
                    </a:rPr>
                    <a:t>Bât. 200</a:t>
                  </a:r>
                </a:p>
              </p:txBody>
            </p:sp>
            <p:sp>
              <p:nvSpPr>
                <p:cNvPr id="39" name="Ovale 72" descr="Petit cercle de couleur deuxième niveau de hiérarchie">
                  <a:extLst>
                    <a:ext uri="{FF2B5EF4-FFF2-40B4-BE49-F238E27FC236}">
                      <a16:creationId xmlns="" xmlns:a16="http://schemas.microsoft.com/office/drawing/2014/main" id="{4806FE64-4FEC-4D0E-A76C-59AA5C7C8C96}"/>
                    </a:ext>
                  </a:extLst>
                </p:cNvPr>
                <p:cNvSpPr/>
                <p:nvPr/>
              </p:nvSpPr>
              <p:spPr>
                <a:xfrm>
                  <a:off x="8480895" y="5869507"/>
                  <a:ext cx="213490" cy="213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cxnSp>
              <p:nvCxnSpPr>
                <p:cNvPr id="40" name="Connecteur droit 39">
                  <a:extLst>
                    <a:ext uri="{FF2B5EF4-FFF2-40B4-BE49-F238E27FC236}">
                      <a16:creationId xmlns="" xmlns:a16="http://schemas.microsoft.com/office/drawing/2014/main" id="{FEDA3B74-E49D-43FC-9CB4-E5B574E5C5F9}"/>
                    </a:ext>
                  </a:extLst>
                </p:cNvPr>
                <p:cNvCxnSpPr>
                  <a:cxnSpLocks/>
                </p:cNvCxnSpPr>
                <p:nvPr/>
              </p:nvCxnSpPr>
              <p:spPr>
                <a:xfrm flipV="1">
                  <a:off x="8579316" y="6241469"/>
                  <a:ext cx="1285477" cy="14047"/>
                </a:xfrm>
                <a:prstGeom prst="line">
                  <a:avLst/>
                </a:prstGeom>
              </p:spPr>
              <p:style>
                <a:lnRef idx="1">
                  <a:schemeClr val="accent3"/>
                </a:lnRef>
                <a:fillRef idx="0">
                  <a:schemeClr val="accent3"/>
                </a:fillRef>
                <a:effectRef idx="0">
                  <a:schemeClr val="accent3"/>
                </a:effectRef>
                <a:fontRef idx="minor">
                  <a:schemeClr val="tx1"/>
                </a:fontRef>
              </p:style>
            </p:cxnSp>
            <p:cxnSp>
              <p:nvCxnSpPr>
                <p:cNvPr id="41" name="Connecteur droit 40">
                  <a:extLst>
                    <a:ext uri="{FF2B5EF4-FFF2-40B4-BE49-F238E27FC236}">
                      <a16:creationId xmlns="" xmlns:a16="http://schemas.microsoft.com/office/drawing/2014/main" id="{77658681-669A-4A61-83EB-47C7B5AF4FA0}"/>
                    </a:ext>
                  </a:extLst>
                </p:cNvPr>
                <p:cNvCxnSpPr>
                  <a:cxnSpLocks/>
                </p:cNvCxnSpPr>
                <p:nvPr/>
              </p:nvCxnSpPr>
              <p:spPr>
                <a:xfrm flipV="1">
                  <a:off x="8584465" y="6082997"/>
                  <a:ext cx="0" cy="1787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 xmlns:a16="http://schemas.microsoft.com/office/drawing/2014/main" id="{B47671BE-2B2A-4FBA-A597-9352F3C8636E}"/>
                    </a:ext>
                  </a:extLst>
                </p:cNvPr>
                <p:cNvCxnSpPr>
                  <a:cxnSpLocks/>
                  <a:endCxn id="47" idx="4"/>
                </p:cNvCxnSpPr>
                <p:nvPr/>
              </p:nvCxnSpPr>
              <p:spPr>
                <a:xfrm flipV="1">
                  <a:off x="9870941" y="6066353"/>
                  <a:ext cx="0" cy="18039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 xmlns:a16="http://schemas.microsoft.com/office/drawing/2014/main" id="{F72BB336-267E-4353-9D8D-45E1A25C59A2}"/>
                    </a:ext>
                  </a:extLst>
                </p:cNvPr>
                <p:cNvCxnSpPr/>
                <p:nvPr/>
              </p:nvCxnSpPr>
              <p:spPr>
                <a:xfrm flipV="1">
                  <a:off x="9862877" y="6231879"/>
                  <a:ext cx="1189543" cy="10272"/>
                </a:xfrm>
                <a:prstGeom prst="line">
                  <a:avLst/>
                </a:prstGeom>
              </p:spPr>
              <p:style>
                <a:lnRef idx="1">
                  <a:schemeClr val="accent3"/>
                </a:lnRef>
                <a:fillRef idx="0">
                  <a:schemeClr val="accent3"/>
                </a:fillRef>
                <a:effectRef idx="0">
                  <a:schemeClr val="accent3"/>
                </a:effectRef>
                <a:fontRef idx="minor">
                  <a:schemeClr val="tx1"/>
                </a:fontRef>
              </p:style>
            </p:cxnSp>
            <p:cxnSp>
              <p:nvCxnSpPr>
                <p:cNvPr id="44" name="Connecteur droit 43">
                  <a:extLst>
                    <a:ext uri="{FF2B5EF4-FFF2-40B4-BE49-F238E27FC236}">
                      <a16:creationId xmlns="" xmlns:a16="http://schemas.microsoft.com/office/drawing/2014/main" id="{30708492-0C57-4AE6-A37B-2FAF58B48DED}"/>
                    </a:ext>
                  </a:extLst>
                </p:cNvPr>
                <p:cNvCxnSpPr>
                  <a:cxnSpLocks/>
                  <a:endCxn id="48" idx="4"/>
                </p:cNvCxnSpPr>
                <p:nvPr/>
              </p:nvCxnSpPr>
              <p:spPr>
                <a:xfrm flipV="1">
                  <a:off x="11056866" y="6044161"/>
                  <a:ext cx="3618" cy="19299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 xmlns:a16="http://schemas.microsoft.com/office/drawing/2014/main" id="{058486BA-4108-458D-8FCA-8A3F38F2EBDD}"/>
                    </a:ext>
                  </a:extLst>
                </p:cNvPr>
                <p:cNvSpPr/>
                <p:nvPr/>
              </p:nvSpPr>
              <p:spPr>
                <a:xfrm>
                  <a:off x="11304990" y="5287906"/>
                  <a:ext cx="774203" cy="44312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defTabSz="622300" rtl="0">
                    <a:lnSpc>
                      <a:spcPct val="90000"/>
                    </a:lnSpc>
                    <a:spcBef>
                      <a:spcPct val="0"/>
                    </a:spcBef>
                    <a:spcAft>
                      <a:spcPct val="35000"/>
                    </a:spcAft>
                  </a:pPr>
                  <a:r>
                    <a:rPr lang="fr-FR" sz="1300" b="1" dirty="0">
                      <a:solidFill>
                        <a:schemeClr val="tx1">
                          <a:lumMod val="75000"/>
                          <a:lumOff val="25000"/>
                        </a:schemeClr>
                      </a:solidFill>
                    </a:rPr>
                    <a:t>Sylvie DURAND</a:t>
                  </a:r>
                  <a:br>
                    <a:rPr lang="fr-FR" sz="1300" b="1" dirty="0">
                      <a:solidFill>
                        <a:schemeClr val="tx1">
                          <a:lumMod val="75000"/>
                          <a:lumOff val="25000"/>
                        </a:schemeClr>
                      </a:solidFill>
                    </a:rPr>
                  </a:br>
                  <a:r>
                    <a:rPr lang="fr-FR" sz="1200" kern="1200" dirty="0">
                      <a:solidFill>
                        <a:schemeClr val="tx1">
                          <a:lumMod val="75000"/>
                          <a:lumOff val="25000"/>
                        </a:schemeClr>
                      </a:solidFill>
                    </a:rPr>
                    <a:t>Bât. 106</a:t>
                  </a:r>
                </a:p>
              </p:txBody>
            </p:sp>
            <p:sp>
              <p:nvSpPr>
                <p:cNvPr id="46" name="Rectangle 45">
                  <a:extLst>
                    <a:ext uri="{FF2B5EF4-FFF2-40B4-BE49-F238E27FC236}">
                      <a16:creationId xmlns="" xmlns:a16="http://schemas.microsoft.com/office/drawing/2014/main" id="{476CC87D-2245-48EE-96E0-9CF42F022E5B}"/>
                    </a:ext>
                  </a:extLst>
                </p:cNvPr>
                <p:cNvSpPr/>
                <p:nvPr/>
              </p:nvSpPr>
              <p:spPr>
                <a:xfrm>
                  <a:off x="8579316" y="4511981"/>
                  <a:ext cx="2827871" cy="468321"/>
                </a:xfrm>
                <a:prstGeom prst="rect">
                  <a:avLst/>
                </a:pr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marL="0" lvl="0" indent="0" algn="ctr" defTabSz="622300" rtl="0">
                    <a:lnSpc>
                      <a:spcPct val="90000"/>
                    </a:lnSpc>
                    <a:spcBef>
                      <a:spcPct val="0"/>
                    </a:spcBef>
                    <a:spcAft>
                      <a:spcPct val="35000"/>
                    </a:spcAft>
                    <a:buNone/>
                  </a:pPr>
                  <a:r>
                    <a:rPr lang="fr-FR" sz="2000" b="1" dirty="0">
                      <a:solidFill>
                        <a:schemeClr val="tx1"/>
                      </a:solidFill>
                    </a:rPr>
                    <a:t>Pôle Accélérateurs</a:t>
                  </a:r>
                  <a:endParaRPr lang="fr-FR" sz="2000" kern="1200" dirty="0">
                    <a:solidFill>
                      <a:schemeClr val="tx1"/>
                    </a:solidFill>
                  </a:endParaRPr>
                </a:p>
              </p:txBody>
            </p:sp>
            <p:sp>
              <p:nvSpPr>
                <p:cNvPr id="47" name="Ovale 72" descr="Petit cercle de couleur deuxième niveau de hiérarchie">
                  <a:extLst>
                    <a:ext uri="{FF2B5EF4-FFF2-40B4-BE49-F238E27FC236}">
                      <a16:creationId xmlns="" xmlns:a16="http://schemas.microsoft.com/office/drawing/2014/main" id="{C5723AA9-8B95-47F8-9F31-7C5FE2C35BAF}"/>
                    </a:ext>
                  </a:extLst>
                </p:cNvPr>
                <p:cNvSpPr/>
                <p:nvPr/>
              </p:nvSpPr>
              <p:spPr>
                <a:xfrm>
                  <a:off x="9764196" y="5852863"/>
                  <a:ext cx="213490" cy="213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8" name="Ovale 72" descr="Petit cercle de couleur deuxième niveau de hiérarchie">
                  <a:extLst>
                    <a:ext uri="{FF2B5EF4-FFF2-40B4-BE49-F238E27FC236}">
                      <a16:creationId xmlns="" xmlns:a16="http://schemas.microsoft.com/office/drawing/2014/main" id="{5F43815D-F586-4525-88F3-650651938344}"/>
                    </a:ext>
                  </a:extLst>
                </p:cNvPr>
                <p:cNvSpPr/>
                <p:nvPr/>
              </p:nvSpPr>
              <p:spPr>
                <a:xfrm>
                  <a:off x="10953739" y="5830671"/>
                  <a:ext cx="213490" cy="213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49" name="Image 48">
                  <a:extLst>
                    <a:ext uri="{FF2B5EF4-FFF2-40B4-BE49-F238E27FC236}">
                      <a16:creationId xmlns="" xmlns:a16="http://schemas.microsoft.com/office/drawing/2014/main" id="{3E732538-CF0A-419C-ACAC-6219B4F0F8E8}"/>
                    </a:ext>
                  </a:extLst>
                </p:cNvPr>
                <p:cNvPicPr>
                  <a:picLocks noChangeAspect="1"/>
                </p:cNvPicPr>
                <p:nvPr/>
              </p:nvPicPr>
              <p:blipFill>
                <a:blip r:embed="rId2"/>
                <a:stretch>
                  <a:fillRect/>
                </a:stretch>
              </p:blipFill>
              <p:spPr>
                <a:xfrm>
                  <a:off x="10520515" y="5116445"/>
                  <a:ext cx="762629" cy="922418"/>
                </a:xfrm>
                <a:prstGeom prst="ellipse">
                  <a:avLst/>
                </a:prstGeom>
              </p:spPr>
            </p:pic>
          </p:grpSp>
          <p:pic>
            <p:nvPicPr>
              <p:cNvPr id="35" name="Image 34">
                <a:extLst>
                  <a:ext uri="{FF2B5EF4-FFF2-40B4-BE49-F238E27FC236}">
                    <a16:creationId xmlns="" xmlns:a16="http://schemas.microsoft.com/office/drawing/2014/main" id="{6B8D1E80-B579-4387-ADB0-F87D6A822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7890" y="5113545"/>
                <a:ext cx="929063" cy="1086049"/>
              </a:xfrm>
              <a:prstGeom prst="ellipse">
                <a:avLst/>
              </a:prstGeom>
            </p:spPr>
          </p:pic>
        </p:grpSp>
        <p:sp>
          <p:nvSpPr>
            <p:cNvPr id="50" name="Rectangle 49">
              <a:extLst>
                <a:ext uri="{FF2B5EF4-FFF2-40B4-BE49-F238E27FC236}">
                  <a16:creationId xmlns="" xmlns:a16="http://schemas.microsoft.com/office/drawing/2014/main" id="{35DE470E-197D-4500-82AE-CB920C406E72}"/>
                </a:ext>
              </a:extLst>
            </p:cNvPr>
            <p:cNvSpPr/>
            <p:nvPr/>
          </p:nvSpPr>
          <p:spPr>
            <a:xfrm>
              <a:off x="4951204" y="3692164"/>
              <a:ext cx="604544" cy="33829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algn="ctr" defTabSz="622300">
                <a:lnSpc>
                  <a:spcPct val="90000"/>
                </a:lnSpc>
                <a:spcBef>
                  <a:spcPct val="0"/>
                </a:spcBef>
                <a:spcAft>
                  <a:spcPct val="35000"/>
                </a:spcAft>
              </a:pPr>
              <a:r>
                <a:rPr lang="fr-FR" sz="1100" dirty="0">
                  <a:solidFill>
                    <a:srgbClr val="002060"/>
                  </a:solidFill>
                </a:rPr>
                <a:t>(PACIFICS TWAC)</a:t>
              </a:r>
            </a:p>
          </p:txBody>
        </p:sp>
        <p:sp>
          <p:nvSpPr>
            <p:cNvPr id="51" name="Rectangle 50">
              <a:extLst>
                <a:ext uri="{FF2B5EF4-FFF2-40B4-BE49-F238E27FC236}">
                  <a16:creationId xmlns="" xmlns:a16="http://schemas.microsoft.com/office/drawing/2014/main" id="{DB2610DD-B9FC-43E5-89D8-149C3F38E54A}"/>
                </a:ext>
              </a:extLst>
            </p:cNvPr>
            <p:cNvSpPr/>
            <p:nvPr/>
          </p:nvSpPr>
          <p:spPr>
            <a:xfrm>
              <a:off x="5959449" y="3690545"/>
              <a:ext cx="500019" cy="33829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algn="ctr" defTabSz="622300">
                <a:lnSpc>
                  <a:spcPct val="90000"/>
                </a:lnSpc>
                <a:spcBef>
                  <a:spcPct val="0"/>
                </a:spcBef>
                <a:spcAft>
                  <a:spcPct val="35000"/>
                </a:spcAft>
              </a:pPr>
              <a:r>
                <a:rPr lang="fr-FR" sz="1100" dirty="0">
                  <a:solidFill>
                    <a:srgbClr val="002060"/>
                  </a:solidFill>
                </a:rPr>
                <a:t>(PIP2 ESS)</a:t>
              </a:r>
            </a:p>
          </p:txBody>
        </p:sp>
        <p:pic>
          <p:nvPicPr>
            <p:cNvPr id="52" name="Image 51">
              <a:extLst>
                <a:ext uri="{FF2B5EF4-FFF2-40B4-BE49-F238E27FC236}">
                  <a16:creationId xmlns="" xmlns:a16="http://schemas.microsoft.com/office/drawing/2014/main" id="{01784E37-196C-4BDE-98BC-7FE18B7CAAF9}"/>
                </a:ext>
              </a:extLst>
            </p:cNvPr>
            <p:cNvPicPr>
              <a:picLocks noChangeAspect="1"/>
            </p:cNvPicPr>
            <p:nvPr/>
          </p:nvPicPr>
          <p:blipFill>
            <a:blip r:embed="rId4"/>
            <a:stretch>
              <a:fillRect/>
            </a:stretch>
          </p:blipFill>
          <p:spPr>
            <a:xfrm>
              <a:off x="3192567" y="3915899"/>
              <a:ext cx="783175" cy="923109"/>
            </a:xfrm>
            <a:prstGeom prst="ellipse">
              <a:avLst/>
            </a:prstGeom>
          </p:spPr>
        </p:pic>
        <p:sp>
          <p:nvSpPr>
            <p:cNvPr id="53" name="Rectangle 52">
              <a:extLst>
                <a:ext uri="{FF2B5EF4-FFF2-40B4-BE49-F238E27FC236}">
                  <a16:creationId xmlns="" xmlns:a16="http://schemas.microsoft.com/office/drawing/2014/main" id="{62B17735-7D4A-48B3-94A2-EE98064B0BDE}"/>
                </a:ext>
              </a:extLst>
            </p:cNvPr>
            <p:cNvSpPr/>
            <p:nvPr/>
          </p:nvSpPr>
          <p:spPr>
            <a:xfrm>
              <a:off x="3573049" y="3626844"/>
              <a:ext cx="604544" cy="33829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algn="ctr" defTabSz="622300">
                <a:lnSpc>
                  <a:spcPct val="90000"/>
                </a:lnSpc>
                <a:spcBef>
                  <a:spcPct val="0"/>
                </a:spcBef>
                <a:spcAft>
                  <a:spcPct val="35000"/>
                </a:spcAft>
              </a:pPr>
              <a:r>
                <a:rPr lang="fr-FR" sz="1100" dirty="0">
                  <a:solidFill>
                    <a:srgbClr val="002060"/>
                  </a:solidFill>
                </a:rPr>
                <a:t>(PERLE ThomX)</a:t>
              </a:r>
            </a:p>
          </p:txBody>
        </p:sp>
        <p:sp>
          <p:nvSpPr>
            <p:cNvPr id="54" name="Rectangle 53"/>
            <p:cNvSpPr/>
            <p:nvPr/>
          </p:nvSpPr>
          <p:spPr>
            <a:xfrm>
              <a:off x="157302" y="2930979"/>
              <a:ext cx="5157077" cy="369332"/>
            </a:xfrm>
            <a:prstGeom prst="rect">
              <a:avLst/>
            </a:prstGeom>
          </p:spPr>
          <p:txBody>
            <a:bodyPr wrap="square">
              <a:spAutoFit/>
            </a:bodyPr>
            <a:lstStyle/>
            <a:p>
              <a:pPr algn="just">
                <a:spcAft>
                  <a:spcPts val="600"/>
                </a:spcAft>
                <a:tabLst>
                  <a:tab pos="5738813" algn="l"/>
                </a:tabLst>
                <a:defRPr/>
              </a:pPr>
              <a:r>
                <a:rPr lang="fr-FR" sz="1800" b="1" dirty="0" smtClean="0">
                  <a:solidFill>
                    <a:srgbClr val="0000FF"/>
                  </a:solidFill>
                  <a:effectLst>
                    <a:outerShdw blurRad="38100" dist="38100" dir="2700000" algn="tl">
                      <a:srgbClr val="C0C0C0"/>
                    </a:outerShdw>
                  </a:effectLst>
                  <a:latin typeface="+mn-lt"/>
                </a:rPr>
                <a:t>Nos gestionnaires achats et missions:</a:t>
              </a:r>
              <a:endParaRPr lang="fr-FR" sz="1800" b="1" dirty="0">
                <a:latin typeface="+mn-lt"/>
              </a:endParaRPr>
            </a:p>
          </p:txBody>
        </p:sp>
      </p:grpSp>
    </p:spTree>
    <p:extLst>
      <p:ext uri="{BB962C8B-B14F-4D97-AF65-F5344CB8AC3E}">
        <p14:creationId xmlns:p14="http://schemas.microsoft.com/office/powerpoint/2010/main" val="18530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Agenda partagé du Pôle</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16</a:t>
            </a:fld>
            <a:endParaRPr lang="fr-FR" b="1" dirty="0"/>
          </a:p>
        </p:txBody>
      </p:sp>
      <p:sp>
        <p:nvSpPr>
          <p:cNvPr id="7" name="Rectangle 1"/>
          <p:cNvSpPr>
            <a:spLocks noChangeArrowheads="1"/>
          </p:cNvSpPr>
          <p:nvPr/>
        </p:nvSpPr>
        <p:spPr bwMode="auto">
          <a:xfrm>
            <a:off x="327649" y="797496"/>
            <a:ext cx="10225136"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fr-FR" b="1" dirty="0" smtClean="0">
                <a:solidFill>
                  <a:srgbClr val="0000FF"/>
                </a:solidFill>
                <a:latin typeface="+mn-lt"/>
              </a:rPr>
              <a:t>Création d’un calendrier partagé sur </a:t>
            </a:r>
            <a:r>
              <a:rPr lang="fr-FR" b="1" dirty="0" err="1" smtClean="0">
                <a:solidFill>
                  <a:srgbClr val="0000FF"/>
                </a:solidFill>
                <a:latin typeface="+mn-lt"/>
              </a:rPr>
              <a:t>Zimbra</a:t>
            </a:r>
            <a:r>
              <a:rPr lang="fr-FR" b="1" dirty="0" smtClean="0">
                <a:solidFill>
                  <a:srgbClr val="0000FF"/>
                </a:solidFill>
                <a:latin typeface="+mn-lt"/>
              </a:rPr>
              <a:t> appelé </a:t>
            </a:r>
            <a:r>
              <a:rPr lang="fr-FR" b="1" dirty="0" err="1" smtClean="0">
                <a:solidFill>
                  <a:srgbClr val="0000FF"/>
                </a:solidFill>
                <a:latin typeface="+mn-lt"/>
              </a:rPr>
              <a:t>Pole_Accelerateurs</a:t>
            </a:r>
            <a:endParaRPr lang="fr-FR" b="1" dirty="0" smtClean="0">
              <a:solidFill>
                <a:srgbClr val="0000FF"/>
              </a:solidFill>
              <a:latin typeface="+mn-lt"/>
            </a:endParaRPr>
          </a:p>
          <a:p>
            <a:pPr lvl="0"/>
            <a:endParaRPr lang="fr-FR" b="1" dirty="0" smtClean="0">
              <a:solidFill>
                <a:srgbClr val="0000FF"/>
              </a:solidFill>
              <a:latin typeface="+mn-lt"/>
            </a:endParaRPr>
          </a:p>
          <a:p>
            <a:pPr marL="285750" lvl="0" indent="-285750">
              <a:buFont typeface="Arial" panose="020B0604020202020204" pitchFamily="34" charset="0"/>
              <a:buChar char="•"/>
            </a:pPr>
            <a:r>
              <a:rPr lang="fr-FR" sz="1600" dirty="0" smtClean="0">
                <a:latin typeface="+mn-lt"/>
              </a:rPr>
              <a:t>Objectif: avoir un agenda partagé des grands évènements qui concernent le pôle accélérateurs</a:t>
            </a:r>
          </a:p>
          <a:p>
            <a:pPr marL="285750" lvl="0" indent="-285750">
              <a:buFont typeface="Arial" panose="020B0604020202020204" pitchFamily="34" charset="0"/>
              <a:buChar char="•"/>
            </a:pPr>
            <a:r>
              <a:rPr lang="fr-FR" sz="1600" dirty="0" smtClean="0">
                <a:latin typeface="+mn-lt"/>
              </a:rPr>
              <a:t>Partagé avec tous les membres du pôle </a:t>
            </a:r>
          </a:p>
          <a:p>
            <a:pPr lvl="1" indent="0"/>
            <a:r>
              <a:rPr lang="fr-FR" sz="1600" dirty="0" smtClean="0">
                <a:latin typeface="+mn-lt"/>
              </a:rPr>
              <a:t>(en pratique, partagé avec l’adresse mail générique </a:t>
            </a:r>
            <a:r>
              <a:rPr lang="fr-FR" sz="1600" dirty="0" smtClean="0">
                <a:latin typeface="+mn-lt"/>
                <a:hlinkClick r:id="rId2"/>
              </a:rPr>
              <a:t>accelerateurs@ijclab.in2p3.fr</a:t>
            </a:r>
            <a:r>
              <a:rPr lang="fr-FR" sz="1600" dirty="0" smtClean="0">
                <a:latin typeface="+mn-lt"/>
              </a:rPr>
              <a:t>,  mais peut évidement </a:t>
            </a:r>
            <a:r>
              <a:rPr lang="fr-FR" sz="1600" dirty="0">
                <a:latin typeface="+mn-lt"/>
              </a:rPr>
              <a:t>être étendu </a:t>
            </a:r>
            <a:r>
              <a:rPr lang="fr-FR" sz="1600" dirty="0" smtClean="0">
                <a:latin typeface="+mn-lt"/>
              </a:rPr>
              <a:t>à d’autres: </a:t>
            </a:r>
            <a:r>
              <a:rPr lang="fr-FR" sz="1600" dirty="0" err="1" smtClean="0">
                <a:latin typeface="+mn-lt"/>
              </a:rPr>
              <a:t>Laserix</a:t>
            </a:r>
            <a:r>
              <a:rPr lang="fr-FR" sz="1600" dirty="0" smtClean="0">
                <a:latin typeface="+mn-lt"/>
              </a:rPr>
              <a:t>, SupraTech, …)</a:t>
            </a:r>
          </a:p>
          <a:p>
            <a:pPr marL="285750" lvl="0" indent="-285750">
              <a:buFont typeface="Arial" panose="020B0604020202020204" pitchFamily="34" charset="0"/>
              <a:buChar char="•"/>
            </a:pPr>
            <a:r>
              <a:rPr lang="fr-FR" sz="1600" dirty="0" smtClean="0">
                <a:latin typeface="+mn-lt"/>
              </a:rPr>
              <a:t>Type d’évènement à faire figurer dans cet agenda:</a:t>
            </a:r>
          </a:p>
          <a:p>
            <a:pPr marL="787400" lvl="1" indent="-285750">
              <a:buFont typeface="Arial" panose="020B0604020202020204" pitchFamily="34" charset="0"/>
              <a:buChar char="•"/>
            </a:pPr>
            <a:r>
              <a:rPr lang="fr-FR" sz="1600" dirty="0" smtClean="0">
                <a:latin typeface="+mn-lt"/>
              </a:rPr>
              <a:t>Evènements transverses du pôle: COPIL, Séminaires, Soutenances de thèse/HDR…</a:t>
            </a:r>
          </a:p>
          <a:p>
            <a:pPr marL="787400" lvl="1" indent="-285750">
              <a:buFont typeface="Arial" panose="020B0604020202020204" pitchFamily="34" charset="0"/>
              <a:buChar char="•"/>
            </a:pPr>
            <a:r>
              <a:rPr lang="fr-FR" sz="1600" dirty="0" smtClean="0">
                <a:latin typeface="+mn-lt"/>
              </a:rPr>
              <a:t>Evènements externes d’intérêt pour le pôle: Conférence / Workshop, Ecoles, </a:t>
            </a:r>
          </a:p>
          <a:p>
            <a:pPr marL="787400" lvl="1" indent="-285750">
              <a:buFont typeface="Arial" panose="020B0604020202020204" pitchFamily="34" charset="0"/>
              <a:buChar char="•"/>
            </a:pPr>
            <a:r>
              <a:rPr lang="fr-FR" sz="1600" dirty="0" smtClean="0">
                <a:latin typeface="+mn-lt"/>
              </a:rPr>
              <a:t>Rappel des évènements labo: AG, CS et CSS, ASTECH, Conseil labo, EAOM, séminaire intérêt général,…</a:t>
            </a:r>
          </a:p>
          <a:p>
            <a:pPr marL="787400" lvl="1" indent="-285750">
              <a:buFont typeface="Arial" panose="020B0604020202020204" pitchFamily="34" charset="0"/>
              <a:buChar char="•"/>
            </a:pPr>
            <a:r>
              <a:rPr lang="fr-FR" sz="1600" dirty="0" smtClean="0">
                <a:latin typeface="+mn-lt"/>
              </a:rPr>
              <a:t>Rappel des évènements IN2P3 qui concernent (au moins en partie) les accélérateurs:</a:t>
            </a:r>
          </a:p>
          <a:p>
            <a:pPr marL="1290638" lvl="2" indent="-285750">
              <a:buFont typeface="Arial" panose="020B0604020202020204" pitchFamily="34" charset="0"/>
              <a:buChar char="•"/>
            </a:pPr>
            <a:r>
              <a:rPr lang="fr-FR" sz="1600" dirty="0" smtClean="0">
                <a:latin typeface="+mn-lt"/>
              </a:rPr>
              <a:t>Journées projets, CSI (si thème lié aux accélérateurs), </a:t>
            </a:r>
          </a:p>
          <a:p>
            <a:pPr marL="787400" lvl="1" indent="-285750">
              <a:buFont typeface="Arial" panose="020B0604020202020204" pitchFamily="34" charset="0"/>
              <a:buChar char="•"/>
            </a:pPr>
            <a:r>
              <a:rPr lang="fr-FR" sz="1600" dirty="0" smtClean="0">
                <a:latin typeface="+mn-lt"/>
              </a:rPr>
              <a:t>Evènements majeurs liés aux projets accélérateurs: CODEC, EAP, COPIL ou </a:t>
            </a:r>
            <a:r>
              <a:rPr lang="fr-FR" sz="1600" dirty="0" err="1" smtClean="0">
                <a:latin typeface="+mn-lt"/>
              </a:rPr>
              <a:t>Steering</a:t>
            </a:r>
            <a:r>
              <a:rPr lang="fr-FR" sz="1600" dirty="0" smtClean="0">
                <a:latin typeface="+mn-lt"/>
              </a:rPr>
              <a:t> </a:t>
            </a:r>
            <a:r>
              <a:rPr lang="fr-FR" sz="1600" dirty="0" err="1" smtClean="0">
                <a:latin typeface="+mn-lt"/>
              </a:rPr>
              <a:t>Committee</a:t>
            </a:r>
            <a:r>
              <a:rPr lang="fr-FR" sz="1600" dirty="0" smtClean="0">
                <a:latin typeface="+mn-lt"/>
              </a:rPr>
              <a:t>…</a:t>
            </a:r>
          </a:p>
          <a:p>
            <a:pPr marL="285750" indent="-285750">
              <a:buFont typeface="Arial" panose="020B0604020202020204" pitchFamily="34" charset="0"/>
              <a:buChar char="•"/>
            </a:pPr>
            <a:r>
              <a:rPr lang="fr-FR" sz="1600" dirty="0" smtClean="0">
                <a:latin typeface="+mn-lt"/>
              </a:rPr>
              <a:t>Peut servir aussi de rappel de deadline:</a:t>
            </a:r>
          </a:p>
          <a:p>
            <a:pPr marL="787400" lvl="1" indent="-285750">
              <a:buFont typeface="Arial" panose="020B0604020202020204" pitchFamily="34" charset="0"/>
              <a:buChar char="•"/>
            </a:pPr>
            <a:r>
              <a:rPr lang="fr-FR" sz="1600" dirty="0" smtClean="0">
                <a:latin typeface="+mn-lt"/>
              </a:rPr>
              <a:t>Deadline inscription </a:t>
            </a:r>
            <a:r>
              <a:rPr lang="fr-FR" sz="1600" dirty="0" err="1" smtClean="0">
                <a:latin typeface="+mn-lt"/>
              </a:rPr>
              <a:t>conf</a:t>
            </a:r>
            <a:r>
              <a:rPr lang="fr-FR" sz="1600" dirty="0" smtClean="0">
                <a:latin typeface="+mn-lt"/>
              </a:rPr>
              <a:t> ou abstract </a:t>
            </a:r>
            <a:r>
              <a:rPr lang="fr-FR" sz="1600" dirty="0" err="1" smtClean="0">
                <a:latin typeface="+mn-lt"/>
              </a:rPr>
              <a:t>submission</a:t>
            </a:r>
            <a:endParaRPr lang="fr-FR" sz="1600" dirty="0" smtClean="0">
              <a:latin typeface="+mn-lt"/>
            </a:endParaRPr>
          </a:p>
          <a:p>
            <a:pPr marL="787400" lvl="1" indent="-285750">
              <a:buFont typeface="Arial" panose="020B0604020202020204" pitchFamily="34" charset="0"/>
              <a:buChar char="•"/>
            </a:pPr>
            <a:r>
              <a:rPr lang="fr-FR" sz="1600" dirty="0" smtClean="0">
                <a:latin typeface="+mn-lt"/>
              </a:rPr>
              <a:t>Deadline labo (</a:t>
            </a:r>
            <a:r>
              <a:rPr lang="fr-FR" sz="1600" dirty="0" err="1" smtClean="0">
                <a:latin typeface="+mn-lt"/>
              </a:rPr>
              <a:t>Sirhus</a:t>
            </a:r>
            <a:r>
              <a:rPr lang="fr-FR" sz="1600" dirty="0" smtClean="0">
                <a:latin typeface="+mn-lt"/>
              </a:rPr>
              <a:t>, </a:t>
            </a:r>
            <a:r>
              <a:rPr lang="fr-FR" sz="1600" dirty="0" err="1" smtClean="0">
                <a:latin typeface="+mn-lt"/>
              </a:rPr>
              <a:t>Dialog</a:t>
            </a:r>
            <a:r>
              <a:rPr lang="fr-FR" sz="1600" dirty="0" smtClean="0">
                <a:latin typeface="+mn-lt"/>
              </a:rPr>
              <a:t>, lignes budgétaires, ANR…)</a:t>
            </a:r>
          </a:p>
          <a:p>
            <a:pPr marL="787400" lvl="1" indent="-285750">
              <a:buFont typeface="Arial" panose="020B0604020202020204" pitchFamily="34" charset="0"/>
              <a:buChar char="•"/>
            </a:pPr>
            <a:r>
              <a:rPr lang="fr-FR" sz="1600" dirty="0" smtClean="0">
                <a:latin typeface="+mn-lt"/>
              </a:rPr>
              <a:t>Deadline AO (ANR, </a:t>
            </a:r>
            <a:r>
              <a:rPr lang="fr-FR" sz="1600" dirty="0" err="1" smtClean="0">
                <a:latin typeface="+mn-lt"/>
              </a:rPr>
              <a:t>Labex</a:t>
            </a:r>
            <a:r>
              <a:rPr lang="fr-FR" sz="1600" dirty="0" smtClean="0">
                <a:latin typeface="+mn-lt"/>
              </a:rPr>
              <a:t>…GS, Sésame…)</a:t>
            </a:r>
          </a:p>
          <a:p>
            <a:pPr marL="285750" indent="-285750">
              <a:buFont typeface="Arial" panose="020B0604020202020204" pitchFamily="34" charset="0"/>
              <a:buChar char="•"/>
            </a:pPr>
            <a:r>
              <a:rPr lang="fr-FR" sz="1600" dirty="0" smtClean="0">
                <a:latin typeface="+mn-lt"/>
              </a:rPr>
              <a:t>Tout le pôle a les droits de lecture /écriture afin que chacun puisse renseigner cet agenda</a:t>
            </a:r>
          </a:p>
        </p:txBody>
      </p:sp>
    </p:spTree>
    <p:extLst>
      <p:ext uri="{BB962C8B-B14F-4D97-AF65-F5344CB8AC3E}">
        <p14:creationId xmlns:p14="http://schemas.microsoft.com/office/powerpoint/2010/main" val="2273313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Agenda partagé du Pôle</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17</a:t>
            </a:fld>
            <a:endParaRPr lang="fr-FR"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059" y="797496"/>
            <a:ext cx="8134797" cy="328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11" y="2525688"/>
            <a:ext cx="6738339" cy="294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46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Conseil Scientifique et Stratégique d’IJCLab</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18</a:t>
            </a:fld>
            <a:endParaRPr lang="fr-FR" b="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003" y="725489"/>
            <a:ext cx="7128792" cy="167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5" y="2525688"/>
            <a:ext cx="517429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782" y="2525688"/>
            <a:ext cx="5512205"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17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fontAlgn="base">
              <a:spcBef>
                <a:spcPct val="0"/>
              </a:spcBef>
              <a:tabLst>
                <a:tab pos="806450" algn="l"/>
              </a:tabLst>
              <a:defRPr/>
            </a:pPr>
            <a:r>
              <a:rPr lang="fr-FR" sz="4400" b="1" dirty="0" smtClean="0">
                <a:solidFill>
                  <a:srgbClr val="5F2987"/>
                </a:solidFill>
                <a:effectLst>
                  <a:outerShdw blurRad="38100" dist="38100" dir="2700000" algn="tl">
                    <a:srgbClr val="C0C0C0"/>
                  </a:outerShdw>
                </a:effectLst>
                <a:latin typeface="Calibri" pitchFamily="34" charset="0"/>
              </a:rPr>
              <a:t>Analyse RH Projets</a:t>
            </a:r>
            <a:endParaRPr lang="fr-FR" sz="4400" b="1" dirty="0">
              <a:solidFill>
                <a:srgbClr val="5F2987"/>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702811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2146028" y="149425"/>
            <a:ext cx="5760640" cy="432048"/>
          </a:xfrm>
        </p:spPr>
        <p:txBody>
          <a:bodyPr/>
          <a:lstStyle/>
          <a:p>
            <a:pPr algn="ctr"/>
            <a:r>
              <a:rPr lang="fr-FR" dirty="0" smtClean="0">
                <a:latin typeface="+mn-lt"/>
              </a:rPr>
              <a:t>Menu du jour</a:t>
            </a:r>
            <a:endParaRPr lang="fr-FR" dirty="0">
              <a:latin typeface="+mn-lt"/>
            </a:endParaRPr>
          </a:p>
        </p:txBody>
      </p:sp>
      <p:sp>
        <p:nvSpPr>
          <p:cNvPr id="4" name="Text Box 18"/>
          <p:cNvSpPr txBox="1">
            <a:spLocks noChangeArrowheads="1"/>
          </p:cNvSpPr>
          <p:nvPr/>
        </p:nvSpPr>
        <p:spPr bwMode="auto">
          <a:xfrm>
            <a:off x="633859" y="1157536"/>
            <a:ext cx="10009177" cy="4303190"/>
          </a:xfrm>
          <a:prstGeom prst="rect">
            <a:avLst/>
          </a:prstGeom>
          <a:noFill/>
          <a:ln w="9525">
            <a:noFill/>
            <a:miter lim="800000"/>
            <a:headEnd/>
            <a:tailEnd/>
          </a:ln>
        </p:spPr>
        <p:txBody>
          <a:bodyPr/>
          <a:lstStyle/>
          <a:p>
            <a:pPr>
              <a:spcBef>
                <a:spcPts val="0"/>
              </a:spcBef>
              <a:spcAft>
                <a:spcPts val="300"/>
              </a:spcAft>
              <a:buFont typeface="Wingdings" pitchFamily="2" charset="2"/>
              <a:buChar char="§"/>
              <a:tabLst>
                <a:tab pos="6280150" algn="l"/>
              </a:tabLst>
              <a:defRPr/>
            </a:pP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0000FF"/>
                </a:solidFill>
                <a:effectLst>
                  <a:outerShdw blurRad="38100" dist="38100" dir="2700000" algn="tl">
                    <a:srgbClr val="C0C0C0"/>
                  </a:outerShdw>
                </a:effectLst>
                <a:latin typeface="Calibri" pitchFamily="34" charset="0"/>
              </a:rPr>
              <a:t>9H00  Accueil café/croissants</a:t>
            </a:r>
            <a:r>
              <a:rPr lang="fr-FR" sz="1600" dirty="0">
                <a:solidFill>
                  <a:srgbClr val="0000FF"/>
                </a:solidFill>
                <a:latin typeface="Calibri" pitchFamily="34" charset="0"/>
              </a:rPr>
              <a:t> </a:t>
            </a:r>
            <a:r>
              <a:rPr lang="fr-FR" sz="1600" dirty="0" smtClean="0">
                <a:solidFill>
                  <a:srgbClr val="5F2987"/>
                </a:solidFill>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(30’)</a:t>
            </a:r>
            <a:endParaRPr lang="fr-FR" sz="1600" b="1" dirty="0" smtClean="0">
              <a:solidFill>
                <a:srgbClr val="5F2987"/>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6280150" algn="l"/>
              </a:tabLst>
              <a:defRPr/>
            </a:pPr>
            <a:r>
              <a:rPr lang="fr-FR" sz="1600" b="1" dirty="0" smtClean="0">
                <a:solidFill>
                  <a:srgbClr val="5F2987"/>
                </a:solidFill>
                <a:effectLst>
                  <a:outerShdw blurRad="38100" dist="38100" dir="2700000" algn="tl">
                    <a:srgbClr val="C0C0C0"/>
                  </a:outerShdw>
                </a:effectLst>
                <a:latin typeface="Calibri" pitchFamily="34" charset="0"/>
              </a:rPr>
              <a:t> 9H30  Pôle Accélérateurs: Présentation, infos</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S. Bousson, W. Kaabi   </a:t>
            </a:r>
            <a:r>
              <a:rPr lang="fr-FR" sz="1600" b="1" i="1" dirty="0" smtClean="0">
                <a:solidFill>
                  <a:srgbClr val="FF0000"/>
                </a:solidFill>
                <a:effectLst>
                  <a:outerShdw blurRad="38100" dist="38100" dir="2700000" algn="tl">
                    <a:srgbClr val="C0C0C0"/>
                  </a:outerShdw>
                </a:effectLst>
                <a:latin typeface="Calibri" pitchFamily="34" charset="0"/>
              </a:rPr>
              <a:t>(45’)</a:t>
            </a:r>
          </a:p>
          <a:p>
            <a:pPr lvl="1">
              <a:spcBef>
                <a:spcPts val="0"/>
              </a:spcBef>
              <a:spcAft>
                <a:spcPts val="300"/>
              </a:spcAft>
              <a:buFont typeface="Wingdings" pitchFamily="2" charset="2"/>
              <a:buChar char="§"/>
              <a:tabLst>
                <a:tab pos="6280150" algn="l"/>
              </a:tabLst>
              <a:defRPr/>
            </a:pPr>
            <a:r>
              <a:rPr lang="fr-FR" sz="1600" b="1" dirty="0" smtClean="0">
                <a:solidFill>
                  <a:srgbClr val="5F2987"/>
                </a:solidFill>
                <a:effectLst>
                  <a:outerShdw blurRad="38100" dist="38100" dir="2700000" algn="tl">
                    <a:srgbClr val="C0C0C0"/>
                  </a:outerShdw>
                </a:effectLst>
                <a:latin typeface="Calibri" pitchFamily="34" charset="0"/>
              </a:rPr>
              <a:t> Discussion, Echange</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Tous ! </a:t>
            </a:r>
            <a:r>
              <a:rPr lang="fr-FR" sz="1600" b="1" i="1" dirty="0">
                <a:solidFill>
                  <a:srgbClr val="FF0000"/>
                </a:solidFill>
                <a:effectLst>
                  <a:outerShdw blurRad="38100" dist="38100" dir="2700000" algn="tl">
                    <a:srgbClr val="C0C0C0"/>
                  </a:outerShdw>
                </a:effectLst>
                <a:latin typeface="Calibri" pitchFamily="34" charset="0"/>
              </a:rPr>
              <a:t>(45’)</a:t>
            </a:r>
          </a:p>
          <a:p>
            <a:pPr>
              <a:spcBef>
                <a:spcPts val="0"/>
              </a:spcBef>
              <a:spcAft>
                <a:spcPts val="300"/>
              </a:spcAft>
              <a:buFont typeface="Wingdings" pitchFamily="2" charset="2"/>
              <a:buChar char="§"/>
              <a:tabLst>
                <a:tab pos="5383213" algn="l"/>
                <a:tab pos="6372225" algn="l"/>
              </a:tabLst>
              <a:defRPr/>
            </a:pP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5F2987"/>
                </a:solidFill>
                <a:effectLst>
                  <a:outerShdw blurRad="38100" dist="38100" dir="2700000" algn="tl">
                    <a:srgbClr val="C0C0C0"/>
                  </a:outerShdw>
                </a:effectLst>
                <a:latin typeface="Calibri" pitchFamily="34" charset="0"/>
              </a:rPr>
              <a:t>11H00  </a:t>
            </a:r>
            <a:r>
              <a:rPr lang="fr-FR" sz="1600" b="1" dirty="0" err="1" smtClean="0">
                <a:solidFill>
                  <a:srgbClr val="5F2987"/>
                </a:solidFill>
                <a:effectLst>
                  <a:outerShdw blurRad="38100" dist="38100" dir="2700000" algn="tl">
                    <a:srgbClr val="C0C0C0"/>
                  </a:outerShdw>
                </a:effectLst>
                <a:latin typeface="Calibri" pitchFamily="34" charset="0"/>
              </a:rPr>
              <a:t>ThomX</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M. Jacquet, H. </a:t>
            </a:r>
            <a:r>
              <a:rPr lang="fr-FR" sz="1600" b="1" dirty="0" err="1" smtClean="0">
                <a:solidFill>
                  <a:srgbClr val="0033CC"/>
                </a:solidFill>
                <a:effectLst>
                  <a:outerShdw blurRad="38100" dist="38100" dir="2700000" algn="tl">
                    <a:srgbClr val="C0C0C0"/>
                  </a:outerShdw>
                </a:effectLst>
                <a:latin typeface="Calibri" pitchFamily="34" charset="0"/>
              </a:rPr>
              <a:t>Guler</a:t>
            </a:r>
            <a:r>
              <a:rPr lang="fr-FR" sz="1600" b="1" dirty="0" smtClean="0">
                <a:solidFill>
                  <a:srgbClr val="0033CC"/>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(45</a:t>
            </a:r>
            <a:r>
              <a:rPr lang="fr-FR" sz="1600" b="1" i="1" dirty="0" smtClean="0">
                <a:solidFill>
                  <a:srgbClr val="FF0000"/>
                </a:solidFill>
                <a:effectLst>
                  <a:outerShdw blurRad="38100" dist="38100" dir="2700000" algn="tl">
                    <a:srgbClr val="C0C0C0"/>
                  </a:outerShdw>
                </a:effectLst>
                <a:latin typeface="Calibri" pitchFamily="34" charset="0"/>
              </a:rPr>
              <a:t>’)</a:t>
            </a:r>
            <a:endParaRPr lang="fr-FR" sz="1600" b="1" dirty="0" smtClean="0">
              <a:solidFill>
                <a:srgbClr val="5F2987"/>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11H30  1ère session Doctorants</a:t>
            </a: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err="1" smtClean="0">
                <a:solidFill>
                  <a:srgbClr val="5F2987"/>
                </a:solidFill>
                <a:latin typeface="Calibri" pitchFamily="34" charset="0"/>
              </a:rPr>
              <a:t>Carmello</a:t>
            </a:r>
            <a:r>
              <a:rPr lang="fr-FR" sz="1600" dirty="0" smtClean="0">
                <a:solidFill>
                  <a:srgbClr val="5F2987"/>
                </a:solidFill>
                <a:latin typeface="Calibri" pitchFamily="34" charset="0"/>
              </a:rPr>
              <a:t> </a:t>
            </a:r>
            <a:r>
              <a:rPr lang="fr-FR" sz="1600" dirty="0" err="1" smtClean="0">
                <a:solidFill>
                  <a:srgbClr val="5F2987"/>
                </a:solidFill>
                <a:latin typeface="Calibri" pitchFamily="34" charset="0"/>
              </a:rPr>
              <a:t>Barbagallo</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(15’)</a:t>
            </a:r>
            <a:endParaRPr lang="fr-FR" sz="1600" b="1" dirty="0" smtClean="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smtClean="0">
                <a:solidFill>
                  <a:srgbClr val="5F2987"/>
                </a:solidFill>
                <a:latin typeface="Calibri" pitchFamily="34" charset="0"/>
              </a:rPr>
              <a:t>Yanis </a:t>
            </a:r>
            <a:r>
              <a:rPr lang="fr-FR" sz="1600" dirty="0" err="1" smtClean="0">
                <a:solidFill>
                  <a:srgbClr val="5F2987"/>
                </a:solidFill>
                <a:latin typeface="Calibri" pitchFamily="34" charset="0"/>
              </a:rPr>
              <a:t>Pisi</a:t>
            </a:r>
            <a:r>
              <a:rPr lang="fr-FR" sz="1600" dirty="0" smtClean="0">
                <a:solidFill>
                  <a:srgbClr val="5F2987"/>
                </a:solidFill>
                <a:latin typeface="Calibri" pitchFamily="34" charset="0"/>
              </a:rPr>
              <a:t>………………………………………………………………………………………………………………</a:t>
            </a: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a:t>
            </a:r>
            <a:r>
              <a:rPr lang="fr-FR" sz="1600" b="1" dirty="0" smtClean="0">
                <a:solidFill>
                  <a:srgbClr val="0000FF"/>
                </a:solidFill>
                <a:effectLst>
                  <a:outerShdw blurRad="38100" dist="38100" dir="2700000" algn="tl">
                    <a:srgbClr val="C0C0C0"/>
                  </a:outerShdw>
                </a:effectLst>
                <a:latin typeface="Calibri" pitchFamily="34" charset="0"/>
              </a:rPr>
              <a:t>12H00 – 14H00  Repas / Buffet   (cafétéria bât 102)</a:t>
            </a:r>
            <a:endParaRPr lang="fr-FR" sz="1600" b="1" dirty="0">
              <a:solidFill>
                <a:srgbClr val="0000FF"/>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14H00  2nde </a:t>
            </a:r>
            <a:r>
              <a:rPr lang="fr-FR" sz="1600" b="1" dirty="0">
                <a:solidFill>
                  <a:srgbClr val="5F2987"/>
                </a:solidFill>
                <a:effectLst>
                  <a:outerShdw blurRad="38100" dist="38100" dir="2700000" algn="tl">
                    <a:srgbClr val="C0C0C0"/>
                  </a:outerShdw>
                </a:effectLst>
                <a:latin typeface="Calibri" pitchFamily="34" charset="0"/>
              </a:rPr>
              <a:t>session Doctorants</a:t>
            </a: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err="1">
                <a:solidFill>
                  <a:srgbClr val="5F2987"/>
                </a:solidFill>
                <a:latin typeface="Calibri" pitchFamily="34" charset="0"/>
              </a:rPr>
              <a:t>Fahad</a:t>
            </a:r>
            <a:r>
              <a:rPr lang="fr-FR" sz="1600" dirty="0">
                <a:solidFill>
                  <a:srgbClr val="5F2987"/>
                </a:solidFill>
                <a:latin typeface="Calibri" pitchFamily="34" charset="0"/>
              </a:rPr>
              <a:t> </a:t>
            </a:r>
            <a:r>
              <a:rPr lang="fr-FR" sz="1600" dirty="0" err="1" smtClean="0">
                <a:solidFill>
                  <a:srgbClr val="5F2987"/>
                </a:solidFill>
                <a:latin typeface="Calibri" pitchFamily="34" charset="0"/>
              </a:rPr>
              <a:t>Alharthi</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smtClean="0">
                <a:solidFill>
                  <a:srgbClr val="5F2987"/>
                </a:solidFill>
                <a:latin typeface="Calibri" pitchFamily="34" charset="0"/>
              </a:rPr>
              <a:t>Coline </a:t>
            </a:r>
            <a:r>
              <a:rPr lang="fr-FR" sz="1600" dirty="0">
                <a:solidFill>
                  <a:srgbClr val="5F2987"/>
                </a:solidFill>
                <a:latin typeface="Calibri" pitchFamily="34" charset="0"/>
              </a:rPr>
              <a:t>Guyot</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a:t>
            </a:r>
            <a:r>
              <a:rPr lang="fr-FR" sz="1600" b="1" i="1" dirty="0">
                <a:solidFill>
                  <a:srgbClr val="FF0000"/>
                </a:solidFill>
                <a:effectLst>
                  <a:outerShdw blurRad="38100" dist="38100" dir="2700000" algn="tl">
                    <a:srgbClr val="C0C0C0"/>
                  </a:outerShdw>
                </a:effectLst>
                <a:latin typeface="Calibri" pitchFamily="34" charset="0"/>
              </a:rPr>
              <a:t>15</a:t>
            </a:r>
            <a:r>
              <a:rPr lang="fr-FR" sz="1600" b="1" i="1" dirty="0" smtClean="0">
                <a:solidFill>
                  <a:srgbClr val="FF0000"/>
                </a:solidFill>
                <a:effectLst>
                  <a:outerShdw blurRad="38100" dist="38100" dir="2700000" algn="tl">
                    <a:srgbClr val="C0C0C0"/>
                  </a:outerShdw>
                </a:effectLst>
                <a:latin typeface="Calibri" pitchFamily="34" charset="0"/>
              </a:rPr>
              <a:t>’)</a:t>
            </a: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Emmanuel </a:t>
            </a:r>
            <a:r>
              <a:rPr lang="fr-FR" sz="1600" dirty="0" err="1">
                <a:solidFill>
                  <a:srgbClr val="5F2987"/>
                </a:solidFill>
                <a:latin typeface="Calibri" pitchFamily="34" charset="0"/>
              </a:rPr>
              <a:t>Goutierre</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Manar Amer………………………………………………………………………………………………..…..…</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Cédric Lhomme</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Elodie Morin………………………………………………………………………………………………..…..…</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r>
              <a:rPr lang="fr-FR" sz="1600" b="1" i="1" dirty="0" smtClean="0">
                <a:solidFill>
                  <a:srgbClr val="FF0000"/>
                </a:solidFill>
                <a:effectLst>
                  <a:outerShdw blurRad="38100" dist="38100" dir="2700000" algn="tl">
                    <a:srgbClr val="C0C0C0"/>
                  </a:outerShdw>
                </a:effectLst>
                <a:latin typeface="Calibri" pitchFamily="34" charset="0"/>
              </a:rPr>
              <a:t>’)</a:t>
            </a:r>
            <a:endParaRPr lang="fr-FR" sz="1600" b="1" dirty="0">
              <a:solidFill>
                <a:srgbClr val="0033CC"/>
              </a:solidFill>
              <a:effectLst>
                <a:outerShdw blurRad="38100" dist="38100" dir="2700000" algn="tl">
                  <a:srgbClr val="C0C0C0"/>
                </a:outerShdw>
              </a:effectLst>
              <a:latin typeface="Calibri" pitchFamily="34" charset="0"/>
            </a:endParaRPr>
          </a:p>
          <a:p>
            <a:pPr marL="0" lvl="1">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16H00  Visite de SupraTech / </a:t>
            </a:r>
            <a:r>
              <a:rPr lang="fr-FR" sz="1600" b="1" dirty="0" err="1" smtClean="0">
                <a:solidFill>
                  <a:srgbClr val="5F2987"/>
                </a:solidFill>
                <a:effectLst>
                  <a:outerShdw blurRad="38100" dist="38100" dir="2700000" algn="tl">
                    <a:srgbClr val="C0C0C0"/>
                  </a:outerShdw>
                </a:effectLst>
                <a:latin typeface="Calibri" pitchFamily="34" charset="0"/>
              </a:rPr>
              <a:t>ThomX</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(60’)</a:t>
            </a: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	</a:t>
            </a:r>
          </a:p>
        </p:txBody>
      </p:sp>
    </p:spTree>
    <p:extLst>
      <p:ext uri="{BB962C8B-B14F-4D97-AF65-F5344CB8AC3E}">
        <p14:creationId xmlns:p14="http://schemas.microsoft.com/office/powerpoint/2010/main" val="150161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Projets Accélérateurs 2021</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20</a:t>
            </a:fld>
            <a:endParaRPr lang="fr-FR" b="1"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494"/>
          <a:stretch/>
        </p:blipFill>
        <p:spPr bwMode="auto">
          <a:xfrm>
            <a:off x="592938" y="869504"/>
            <a:ext cx="961798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 xmlns:a16="http://schemas.microsoft.com/office/drawing/2014/main" id="{8DE97CCB-2C3C-4C73-8B08-5EBE382BA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61870" y="4973958"/>
            <a:ext cx="1080120" cy="782077"/>
          </a:xfrm>
          <a:prstGeom prst="rect">
            <a:avLst/>
          </a:prstGeom>
        </p:spPr>
      </p:pic>
    </p:spTree>
    <p:extLst>
      <p:ext uri="{BB962C8B-B14F-4D97-AF65-F5344CB8AC3E}">
        <p14:creationId xmlns:p14="http://schemas.microsoft.com/office/powerpoint/2010/main" val="3064184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Projets Accélérateurs 2021 – Classification</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21</a:t>
            </a:fld>
            <a:endParaRPr lang="fr-FR"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776" y="725488"/>
            <a:ext cx="4973859" cy="494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52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Projets Accélérateurs 2021 – Evolution par semestre</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22</a:t>
            </a:fld>
            <a:endParaRPr lang="fr-FR"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5" y="797496"/>
            <a:ext cx="9778875" cy="480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 xmlns:a16="http://schemas.microsoft.com/office/drawing/2014/main" id="{8DE97CCB-2C3C-4C73-8B08-5EBE382BA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16525" y="4923666"/>
            <a:ext cx="956565" cy="692615"/>
          </a:xfrm>
          <a:prstGeom prst="rect">
            <a:avLst/>
          </a:prstGeom>
        </p:spPr>
      </p:pic>
    </p:spTree>
    <p:extLst>
      <p:ext uri="{BB962C8B-B14F-4D97-AF65-F5344CB8AC3E}">
        <p14:creationId xmlns:p14="http://schemas.microsoft.com/office/powerpoint/2010/main" val="3190806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Projets Accélérateurs 2021 – Evolution par semestre</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23</a:t>
            </a:fld>
            <a:endParaRPr lang="fr-FR"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98" y="725488"/>
            <a:ext cx="9831833" cy="480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a:extLst>
              <a:ext uri="{FF2B5EF4-FFF2-40B4-BE49-F238E27FC236}">
                <a16:creationId xmlns="" xmlns:a16="http://schemas.microsoft.com/office/drawing/2014/main" id="{8DE97CCB-2C3C-4C73-8B08-5EBE382BA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8315" y="4973960"/>
            <a:ext cx="956565" cy="692615"/>
          </a:xfrm>
          <a:prstGeom prst="rect">
            <a:avLst/>
          </a:prstGeom>
        </p:spPr>
      </p:pic>
    </p:spTree>
    <p:extLst>
      <p:ext uri="{BB962C8B-B14F-4D97-AF65-F5344CB8AC3E}">
        <p14:creationId xmlns:p14="http://schemas.microsoft.com/office/powerpoint/2010/main" val="1075964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Projets Accélérateurs 2021 – Evolution par année</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24</a:t>
            </a:fld>
            <a:endParaRPr lang="fr-FR" b="1" dirty="0"/>
          </a:p>
        </p:txBody>
      </p:sp>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5" y="797496"/>
            <a:ext cx="9660529" cy="46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 xmlns:a16="http://schemas.microsoft.com/office/drawing/2014/main" id="{8DE97CCB-2C3C-4C73-8B08-5EBE382BA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69816" y="4973960"/>
            <a:ext cx="956565" cy="692615"/>
          </a:xfrm>
          <a:prstGeom prst="rect">
            <a:avLst/>
          </a:prstGeom>
        </p:spPr>
      </p:pic>
    </p:spTree>
    <p:extLst>
      <p:ext uri="{BB962C8B-B14F-4D97-AF65-F5344CB8AC3E}">
        <p14:creationId xmlns:p14="http://schemas.microsoft.com/office/powerpoint/2010/main" val="3610607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Projets Accélérateurs 2021</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25</a:t>
            </a:fld>
            <a:endParaRPr lang="fr-FR" b="1" dirty="0"/>
          </a:p>
        </p:txBody>
      </p:sp>
      <p:pic>
        <p:nvPicPr>
          <p:cNvPr id="11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27" y="725488"/>
            <a:ext cx="9778875" cy="471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 xmlns:a16="http://schemas.microsoft.com/office/drawing/2014/main" id="{8DE97CCB-2C3C-4C73-8B08-5EBE382BA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69816" y="4973960"/>
            <a:ext cx="956565" cy="692615"/>
          </a:xfrm>
          <a:prstGeom prst="rect">
            <a:avLst/>
          </a:prstGeom>
        </p:spPr>
      </p:pic>
    </p:spTree>
    <p:extLst>
      <p:ext uri="{BB962C8B-B14F-4D97-AF65-F5344CB8AC3E}">
        <p14:creationId xmlns:p14="http://schemas.microsoft.com/office/powerpoint/2010/main" val="3408700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fontAlgn="base">
              <a:spcBef>
                <a:spcPct val="0"/>
              </a:spcBef>
              <a:tabLst>
                <a:tab pos="806450" algn="l"/>
              </a:tabLst>
              <a:defRPr/>
            </a:pPr>
            <a:r>
              <a:rPr lang="fr-FR" sz="4400" b="1" dirty="0" smtClean="0">
                <a:solidFill>
                  <a:srgbClr val="5F2987"/>
                </a:solidFill>
                <a:effectLst>
                  <a:outerShdw blurRad="38100" dist="38100" dir="2700000" algn="tl">
                    <a:srgbClr val="C0C0C0"/>
                  </a:outerShdw>
                </a:effectLst>
                <a:latin typeface="Calibri" pitchFamily="34" charset="0"/>
              </a:rPr>
              <a:t>Quelques faits marquants 2022</a:t>
            </a:r>
            <a:endParaRPr lang="fr-FR" sz="4400" b="1" dirty="0">
              <a:solidFill>
                <a:srgbClr val="5F2987"/>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84372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Thèse soutenues en 2022</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27</a:t>
            </a:fld>
            <a:endParaRPr lang="fr-FR" b="1" dirty="0"/>
          </a:p>
        </p:txBody>
      </p:sp>
      <p:sp>
        <p:nvSpPr>
          <p:cNvPr id="9" name="Text Box 18"/>
          <p:cNvSpPr txBox="1">
            <a:spLocks noChangeArrowheads="1"/>
          </p:cNvSpPr>
          <p:nvPr/>
        </p:nvSpPr>
        <p:spPr bwMode="auto">
          <a:xfrm>
            <a:off x="273819" y="885497"/>
            <a:ext cx="10225136" cy="4592519"/>
          </a:xfrm>
          <a:prstGeom prst="rect">
            <a:avLst/>
          </a:prstGeom>
          <a:noFill/>
          <a:ln w="9525">
            <a:noFill/>
            <a:miter lim="800000"/>
            <a:headEnd/>
            <a:tailEnd/>
          </a:ln>
        </p:spPr>
        <p:txBody>
          <a:bodyPr/>
          <a:lstStyle/>
          <a:p>
            <a:r>
              <a:rPr lang="fr-FR" sz="1600" dirty="0" smtClean="0">
                <a:latin typeface="+mn-lt"/>
              </a:rPr>
              <a:t>Vendredi </a:t>
            </a:r>
            <a:r>
              <a:rPr lang="fr-FR" sz="1600" dirty="0">
                <a:latin typeface="+mn-lt"/>
              </a:rPr>
              <a:t>25 février 2022 à 10h00 (Auditorium </a:t>
            </a:r>
            <a:r>
              <a:rPr lang="fr-FR" sz="1600" dirty="0" err="1">
                <a:latin typeface="+mn-lt"/>
              </a:rPr>
              <a:t>Joliot</a:t>
            </a:r>
            <a:r>
              <a:rPr lang="fr-FR" sz="1600" dirty="0">
                <a:latin typeface="+mn-lt"/>
              </a:rPr>
              <a:t> Curie - Bâtiment 100A)</a:t>
            </a:r>
          </a:p>
          <a:p>
            <a:r>
              <a:rPr lang="fr-FR" sz="1600" b="1" dirty="0" err="1">
                <a:solidFill>
                  <a:srgbClr val="FF0000"/>
                </a:solidFill>
                <a:latin typeface="+mn-lt"/>
              </a:rPr>
              <a:t>Andrii</a:t>
            </a:r>
            <a:r>
              <a:rPr lang="fr-FR" sz="1600" b="1" dirty="0">
                <a:solidFill>
                  <a:srgbClr val="FF0000"/>
                </a:solidFill>
                <a:latin typeface="+mn-lt"/>
              </a:rPr>
              <a:t> </a:t>
            </a:r>
            <a:r>
              <a:rPr lang="fr-FR" sz="1600" b="1" dirty="0" err="1">
                <a:solidFill>
                  <a:srgbClr val="FF0000"/>
                </a:solidFill>
                <a:latin typeface="+mn-lt"/>
              </a:rPr>
              <a:t>Pastushenko</a:t>
            </a:r>
            <a:r>
              <a:rPr lang="fr-FR" sz="1600" dirty="0">
                <a:solidFill>
                  <a:srgbClr val="FF0000"/>
                </a:solidFill>
                <a:latin typeface="+mn-lt"/>
              </a:rPr>
              <a:t> </a:t>
            </a:r>
            <a:r>
              <a:rPr lang="fr-FR" sz="1600" dirty="0" smtClean="0">
                <a:latin typeface="+mn-lt"/>
              </a:rPr>
              <a:t>(</a:t>
            </a:r>
            <a:r>
              <a:rPr lang="fr-FR" sz="1600" dirty="0">
                <a:latin typeface="+mn-lt"/>
              </a:rPr>
              <a:t>Pôle Accélérateurs - Equipe BIMP</a:t>
            </a:r>
            <a:r>
              <a:rPr lang="fr-FR" sz="1600" dirty="0" smtClean="0">
                <a:latin typeface="+mn-lt"/>
              </a:rPr>
              <a:t>)</a:t>
            </a:r>
            <a:endParaRPr lang="fr-FR" sz="1600" dirty="0">
              <a:latin typeface="+mn-lt"/>
            </a:endParaRPr>
          </a:p>
          <a:p>
            <a:r>
              <a:rPr lang="fr-FR" sz="1600" dirty="0" smtClean="0">
                <a:latin typeface="+mn-lt"/>
              </a:rPr>
              <a:t>A présenté </a:t>
            </a:r>
            <a:r>
              <a:rPr lang="fr-FR" sz="1600" dirty="0">
                <a:latin typeface="+mn-lt"/>
              </a:rPr>
              <a:t>: </a:t>
            </a:r>
            <a:r>
              <a:rPr lang="fr-FR" sz="1600" b="1" dirty="0">
                <a:latin typeface="+mn-lt"/>
              </a:rPr>
              <a:t>"Optimisation du FFS pour CLIC 380 </a:t>
            </a:r>
            <a:r>
              <a:rPr lang="fr-FR" sz="1600" b="1" dirty="0" err="1">
                <a:latin typeface="+mn-lt"/>
              </a:rPr>
              <a:t>GeV</a:t>
            </a:r>
            <a:r>
              <a:rPr lang="fr-FR" sz="1600" b="1" dirty="0">
                <a:latin typeface="+mn-lt"/>
              </a:rPr>
              <a:t> et implémentation expérimentale dans ATF2"</a:t>
            </a:r>
            <a:endParaRPr lang="fr-FR" sz="1600" dirty="0">
              <a:latin typeface="+mn-lt"/>
            </a:endParaRPr>
          </a:p>
          <a:p>
            <a:endParaRPr lang="fr-FR" sz="1600" b="1" dirty="0" smtClean="0">
              <a:latin typeface="+mn-lt"/>
            </a:endParaRPr>
          </a:p>
          <a:p>
            <a:r>
              <a:rPr lang="fr-FR" sz="1600" dirty="0">
                <a:latin typeface="+mn-lt"/>
              </a:rPr>
              <a:t>Lundi 28 février 2022 à 14h15 (Auditorium Pierre Lehmann - Bâtiment 200)</a:t>
            </a:r>
          </a:p>
          <a:p>
            <a:r>
              <a:rPr lang="fr-FR" sz="1600" b="1" dirty="0" err="1">
                <a:solidFill>
                  <a:srgbClr val="FF0000"/>
                </a:solidFill>
                <a:latin typeface="+mn-lt"/>
              </a:rPr>
              <a:t>Ezgi</a:t>
            </a:r>
            <a:r>
              <a:rPr lang="fr-FR" sz="1600" b="1" dirty="0">
                <a:solidFill>
                  <a:srgbClr val="FF0000"/>
                </a:solidFill>
                <a:latin typeface="+mn-lt"/>
              </a:rPr>
              <a:t> </a:t>
            </a:r>
            <a:r>
              <a:rPr lang="fr-FR" sz="1600" b="1" dirty="0" err="1">
                <a:solidFill>
                  <a:srgbClr val="FF0000"/>
                </a:solidFill>
                <a:latin typeface="+mn-lt"/>
              </a:rPr>
              <a:t>Ergenlik</a:t>
            </a:r>
            <a:r>
              <a:rPr lang="fr-FR" sz="1600" dirty="0">
                <a:solidFill>
                  <a:srgbClr val="FF0000"/>
                </a:solidFill>
                <a:latin typeface="+mn-lt"/>
              </a:rPr>
              <a:t> </a:t>
            </a:r>
            <a:r>
              <a:rPr lang="fr-FR" sz="1600" dirty="0">
                <a:latin typeface="+mn-lt"/>
              </a:rPr>
              <a:t>(Pôle Accélérateurs - Equipe BIMP)</a:t>
            </a:r>
          </a:p>
          <a:p>
            <a:r>
              <a:rPr lang="fr-FR" sz="1600" dirty="0" smtClean="0">
                <a:latin typeface="+mn-lt"/>
              </a:rPr>
              <a:t>A présenté : </a:t>
            </a:r>
            <a:r>
              <a:rPr lang="fr-FR" sz="1600" b="1" dirty="0">
                <a:latin typeface="+mn-lt"/>
              </a:rPr>
              <a:t>"Mesures et simulations de l’impédance longitudinale et transverse pour l'accélérateur </a:t>
            </a:r>
            <a:r>
              <a:rPr lang="fr-FR" sz="1600" b="1" dirty="0" err="1">
                <a:latin typeface="+mn-lt"/>
              </a:rPr>
              <a:t>ThomX</a:t>
            </a:r>
            <a:r>
              <a:rPr lang="fr-FR" sz="1600" b="1" dirty="0">
                <a:latin typeface="+mn-lt"/>
              </a:rPr>
              <a:t>"</a:t>
            </a:r>
            <a:endParaRPr lang="fr-FR" sz="1600" dirty="0">
              <a:latin typeface="+mn-lt"/>
            </a:endParaRPr>
          </a:p>
          <a:p>
            <a:endParaRPr lang="fr-FR" sz="1600" dirty="0" smtClean="0">
              <a:latin typeface="+mn-lt"/>
            </a:endParaRPr>
          </a:p>
          <a:p>
            <a:r>
              <a:rPr lang="fr-FR" sz="1600" dirty="0">
                <a:latin typeface="+mn-lt"/>
              </a:rPr>
              <a:t>Lundi 28 mars 2022 à 14h30 (Auditorium Pierre Lehmann - Bâtiment 200)</a:t>
            </a:r>
          </a:p>
          <a:p>
            <a:r>
              <a:rPr lang="fr-FR" sz="1600" b="1" dirty="0" err="1">
                <a:solidFill>
                  <a:srgbClr val="FF0000"/>
                </a:solidFill>
                <a:latin typeface="+mn-lt"/>
              </a:rPr>
              <a:t>Alok</a:t>
            </a:r>
            <a:r>
              <a:rPr lang="fr-FR" sz="1600" b="1" dirty="0">
                <a:solidFill>
                  <a:srgbClr val="FF0000"/>
                </a:solidFill>
                <a:latin typeface="+mn-lt"/>
              </a:rPr>
              <a:t> Kumar </a:t>
            </a:r>
            <a:r>
              <a:rPr lang="fr-FR" sz="1600" b="1" dirty="0" err="1">
                <a:solidFill>
                  <a:srgbClr val="FF0000"/>
                </a:solidFill>
                <a:latin typeface="+mn-lt"/>
              </a:rPr>
              <a:t>Pandey</a:t>
            </a:r>
            <a:r>
              <a:rPr lang="fr-FR" sz="1600" dirty="0">
                <a:solidFill>
                  <a:srgbClr val="FF0000"/>
                </a:solidFill>
                <a:latin typeface="+mn-lt"/>
              </a:rPr>
              <a:t> </a:t>
            </a:r>
            <a:r>
              <a:rPr lang="fr-FR" sz="1600" dirty="0">
                <a:latin typeface="+mn-lt"/>
              </a:rPr>
              <a:t>(Pôle Accélérateurs - Equipe ALEA)</a:t>
            </a:r>
          </a:p>
          <a:p>
            <a:r>
              <a:rPr lang="fr-FR" sz="1600" dirty="0" smtClean="0">
                <a:latin typeface="+mn-lt"/>
              </a:rPr>
              <a:t>A présenté </a:t>
            </a:r>
            <a:r>
              <a:rPr lang="fr-FR" sz="1600" dirty="0">
                <a:latin typeface="+mn-lt"/>
              </a:rPr>
              <a:t>: </a:t>
            </a:r>
            <a:r>
              <a:rPr lang="fr-FR" sz="1600" b="1" dirty="0">
                <a:latin typeface="+mn-lt"/>
              </a:rPr>
              <a:t>"Faisceaux vortex et </a:t>
            </a:r>
            <a:r>
              <a:rPr lang="fr-FR" sz="1600" b="1" dirty="0" err="1">
                <a:latin typeface="+mn-lt"/>
              </a:rPr>
              <a:t>vector</a:t>
            </a:r>
            <a:r>
              <a:rPr lang="fr-FR" sz="1600" b="1" dirty="0">
                <a:latin typeface="+mn-lt"/>
              </a:rPr>
              <a:t>-vortex de très haute charge par génération d'harmoniques : génération, caractérisation et amplification dans un plasma de laser </a:t>
            </a:r>
            <a:r>
              <a:rPr lang="fr-FR" sz="1600" b="1" dirty="0" smtClean="0">
                <a:latin typeface="+mn-lt"/>
              </a:rPr>
              <a:t>X</a:t>
            </a:r>
            <a:r>
              <a:rPr lang="fr-FR" sz="1600" b="1" dirty="0">
                <a:latin typeface="+mn-lt"/>
              </a:rPr>
              <a:t> " </a:t>
            </a:r>
            <a:r>
              <a:rPr lang="fr-FR" sz="1600" b="1" dirty="0" smtClean="0">
                <a:latin typeface="+mn-lt"/>
              </a:rPr>
              <a:t> </a:t>
            </a:r>
          </a:p>
          <a:p>
            <a:endParaRPr lang="fr-FR" sz="1600" b="1" dirty="0" smtClean="0">
              <a:latin typeface="+mn-lt"/>
            </a:endParaRPr>
          </a:p>
          <a:p>
            <a:r>
              <a:rPr lang="fr-FR" sz="1600" dirty="0">
                <a:latin typeface="+mn-lt"/>
              </a:rPr>
              <a:t>Mardi 20 septembre 2022 à 9h00 (Auditorium P. Lehmann - Bâtiment 200)</a:t>
            </a:r>
          </a:p>
          <a:p>
            <a:r>
              <a:rPr lang="fr-FR" sz="1600" b="1" dirty="0">
                <a:solidFill>
                  <a:srgbClr val="FF0000"/>
                </a:solidFill>
                <a:latin typeface="+mn-lt"/>
              </a:rPr>
              <a:t>Alexandre Moutardier </a:t>
            </a:r>
            <a:r>
              <a:rPr lang="fr-FR" sz="1600" dirty="0">
                <a:latin typeface="+mn-lt"/>
              </a:rPr>
              <a:t>(Pôle Physique des Accélérateurs - Equipe BIMP)</a:t>
            </a:r>
          </a:p>
          <a:p>
            <a:r>
              <a:rPr lang="fr-FR" sz="1600" dirty="0" smtClean="0">
                <a:latin typeface="+mn-lt"/>
              </a:rPr>
              <a:t>A présenté </a:t>
            </a:r>
            <a:r>
              <a:rPr lang="fr-FR" sz="1600" dirty="0">
                <a:latin typeface="+mn-lt"/>
              </a:rPr>
              <a:t>: </a:t>
            </a:r>
            <a:r>
              <a:rPr lang="fr-FR" sz="1600" b="1" dirty="0">
                <a:latin typeface="+mn-lt"/>
              </a:rPr>
              <a:t>"Étude et optimisation d'une source compacte de Rayons-X"</a:t>
            </a:r>
            <a:endParaRPr lang="fr-FR" sz="1600" dirty="0">
              <a:latin typeface="+mn-lt"/>
            </a:endParaRPr>
          </a:p>
          <a:p>
            <a:endParaRPr lang="fr-FR" sz="1600" b="1" dirty="0">
              <a:latin typeface="+mn-lt"/>
            </a:endParaRPr>
          </a:p>
        </p:txBody>
      </p:sp>
    </p:spTree>
    <p:extLst>
      <p:ext uri="{BB962C8B-B14F-4D97-AF65-F5344CB8AC3E}">
        <p14:creationId xmlns:p14="http://schemas.microsoft.com/office/powerpoint/2010/main" val="3746108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 et celles d’ici fin de l’année</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28</a:t>
            </a:fld>
            <a:endParaRPr lang="fr-FR" b="1" dirty="0"/>
          </a:p>
        </p:txBody>
      </p:sp>
      <p:sp>
        <p:nvSpPr>
          <p:cNvPr id="9" name="Text Box 18"/>
          <p:cNvSpPr txBox="1">
            <a:spLocks noChangeArrowheads="1"/>
          </p:cNvSpPr>
          <p:nvPr/>
        </p:nvSpPr>
        <p:spPr bwMode="auto">
          <a:xfrm>
            <a:off x="273819" y="813489"/>
            <a:ext cx="10225136" cy="4592519"/>
          </a:xfrm>
          <a:prstGeom prst="rect">
            <a:avLst/>
          </a:prstGeom>
          <a:noFill/>
          <a:ln w="9525">
            <a:noFill/>
            <a:miter lim="800000"/>
            <a:headEnd/>
            <a:tailEnd/>
          </a:ln>
        </p:spPr>
        <p:txBody>
          <a:bodyPr/>
          <a:lstStyle/>
          <a:p>
            <a:endParaRPr lang="fr-FR" sz="1600" b="1" dirty="0">
              <a:latin typeface="+mn-lt"/>
            </a:endParaRPr>
          </a:p>
          <a:p>
            <a:r>
              <a:rPr lang="fr-FR" sz="1600" dirty="0">
                <a:solidFill>
                  <a:srgbClr val="0000FF"/>
                </a:solidFill>
                <a:latin typeface="+mn-lt"/>
              </a:rPr>
              <a:t>Mercredi 28 septembre 2022 à 9h00 (Auditorium P. Lehmann - Bâtiment 200)</a:t>
            </a:r>
          </a:p>
          <a:p>
            <a:r>
              <a:rPr lang="fr-FR" sz="1600" b="1" dirty="0" err="1">
                <a:solidFill>
                  <a:srgbClr val="FF0000"/>
                </a:solidFill>
                <a:latin typeface="+mn-lt"/>
              </a:rPr>
              <a:t>Muath</a:t>
            </a:r>
            <a:r>
              <a:rPr lang="fr-FR" sz="1600" b="1" dirty="0">
                <a:solidFill>
                  <a:srgbClr val="FF0000"/>
                </a:solidFill>
                <a:latin typeface="+mn-lt"/>
              </a:rPr>
              <a:t> </a:t>
            </a:r>
            <a:r>
              <a:rPr lang="fr-FR" sz="1600" b="1" dirty="0" err="1">
                <a:solidFill>
                  <a:srgbClr val="FF0000"/>
                </a:solidFill>
                <a:latin typeface="+mn-lt"/>
              </a:rPr>
              <a:t>Alkadi</a:t>
            </a:r>
            <a:r>
              <a:rPr lang="fr-FR" sz="1600" b="1" dirty="0">
                <a:solidFill>
                  <a:srgbClr val="FF0000"/>
                </a:solidFill>
                <a:latin typeface="+mn-lt"/>
              </a:rPr>
              <a:t> </a:t>
            </a:r>
            <a:r>
              <a:rPr lang="fr-FR" sz="1600" dirty="0">
                <a:solidFill>
                  <a:srgbClr val="0000FF"/>
                </a:solidFill>
                <a:latin typeface="+mn-lt"/>
              </a:rPr>
              <a:t>(Pôle Physique des accélérateurs - Equipe BIMP)</a:t>
            </a:r>
          </a:p>
          <a:p>
            <a:r>
              <a:rPr lang="fr-FR" sz="1600" dirty="0" smtClean="0">
                <a:solidFill>
                  <a:srgbClr val="0000FF"/>
                </a:solidFill>
                <a:latin typeface="+mn-lt"/>
              </a:rPr>
              <a:t>Présentera </a:t>
            </a:r>
            <a:r>
              <a:rPr lang="fr-FR" sz="1600" dirty="0">
                <a:solidFill>
                  <a:srgbClr val="0000FF"/>
                </a:solidFill>
                <a:latin typeface="+mn-lt"/>
              </a:rPr>
              <a:t>: </a:t>
            </a:r>
            <a:r>
              <a:rPr lang="fr-FR" sz="1600" b="1" dirty="0" smtClean="0">
                <a:solidFill>
                  <a:srgbClr val="0000FF"/>
                </a:solidFill>
                <a:latin typeface="+mn-lt"/>
              </a:rPr>
              <a:t>« LINAC </a:t>
            </a:r>
            <a:r>
              <a:rPr lang="fr-FR" sz="1600" b="1" dirty="0">
                <a:solidFill>
                  <a:srgbClr val="0000FF"/>
                </a:solidFill>
                <a:latin typeface="+mn-lt"/>
              </a:rPr>
              <a:t>à électrons en bande S pour </a:t>
            </a:r>
            <a:r>
              <a:rPr lang="fr-FR" sz="1600" b="1" dirty="0" err="1" smtClean="0">
                <a:solidFill>
                  <a:srgbClr val="0000FF"/>
                </a:solidFill>
                <a:latin typeface="+mn-lt"/>
              </a:rPr>
              <a:t>ThomX</a:t>
            </a:r>
            <a:r>
              <a:rPr lang="fr-FR" sz="1600" b="1" dirty="0" smtClean="0">
                <a:solidFill>
                  <a:srgbClr val="0000FF"/>
                </a:solidFill>
                <a:latin typeface="+mn-lt"/>
              </a:rPr>
              <a:t> » </a:t>
            </a:r>
          </a:p>
          <a:p>
            <a:endParaRPr lang="fr-FR" sz="1600" b="1" dirty="0">
              <a:solidFill>
                <a:srgbClr val="0000FF"/>
              </a:solidFill>
              <a:latin typeface="+mn-lt"/>
            </a:endParaRPr>
          </a:p>
          <a:p>
            <a:r>
              <a:rPr lang="fr-FR" sz="1600" dirty="0" smtClean="0">
                <a:solidFill>
                  <a:srgbClr val="0000FF"/>
                </a:solidFill>
                <a:latin typeface="+mn-lt"/>
              </a:rPr>
              <a:t>Décembre 2022</a:t>
            </a:r>
          </a:p>
          <a:p>
            <a:r>
              <a:rPr lang="fr-FR" sz="1600" b="1" dirty="0" smtClean="0">
                <a:solidFill>
                  <a:srgbClr val="FF0000"/>
                </a:solidFill>
                <a:latin typeface="+mn-lt"/>
              </a:rPr>
              <a:t>Elodie Morin </a:t>
            </a:r>
            <a:r>
              <a:rPr lang="fr-FR" sz="1600" dirty="0" smtClean="0">
                <a:solidFill>
                  <a:srgbClr val="0000FF"/>
                </a:solidFill>
                <a:latin typeface="+mn-lt"/>
              </a:rPr>
              <a:t>(</a:t>
            </a:r>
            <a:r>
              <a:rPr lang="fr-FR" sz="1600" dirty="0">
                <a:solidFill>
                  <a:srgbClr val="0000FF"/>
                </a:solidFill>
                <a:latin typeface="+mn-lt"/>
              </a:rPr>
              <a:t>Pôle Physique des accélérateurs - Equipe BIMP</a:t>
            </a:r>
            <a:r>
              <a:rPr lang="fr-FR" sz="1600" dirty="0" smtClean="0">
                <a:solidFill>
                  <a:srgbClr val="0000FF"/>
                </a:solidFill>
                <a:latin typeface="+mn-lt"/>
              </a:rPr>
              <a:t>)</a:t>
            </a:r>
            <a:endParaRPr lang="fr-FR" sz="1600" b="1" dirty="0" smtClean="0">
              <a:solidFill>
                <a:srgbClr val="0000FF"/>
              </a:solidFill>
              <a:latin typeface="+mn-lt"/>
            </a:endParaRPr>
          </a:p>
          <a:p>
            <a:r>
              <a:rPr lang="fr-FR" sz="1600" dirty="0">
                <a:solidFill>
                  <a:srgbClr val="0000FF"/>
                </a:solidFill>
                <a:latin typeface="+mn-lt"/>
              </a:rPr>
              <a:t>Présentera :</a:t>
            </a:r>
            <a:r>
              <a:rPr lang="fr-FR" sz="1600" b="1" dirty="0">
                <a:solidFill>
                  <a:srgbClr val="0000FF"/>
                </a:solidFill>
                <a:latin typeface="+mn-lt"/>
              </a:rPr>
              <a:t> </a:t>
            </a:r>
            <a:r>
              <a:rPr lang="fr-FR" sz="1600" b="1" dirty="0" smtClean="0">
                <a:solidFill>
                  <a:srgbClr val="0000FF"/>
                </a:solidFill>
                <a:latin typeface="+mn-lt"/>
              </a:rPr>
              <a:t>« </a:t>
            </a:r>
            <a:r>
              <a:rPr lang="fr-FR" sz="1600" b="1" dirty="0">
                <a:solidFill>
                  <a:srgbClr val="0000FF"/>
                </a:solidFill>
                <a:latin typeface="+mn-lt"/>
              </a:rPr>
              <a:t> Préparation des expériences de mesures de masses de grande précision avec le spectromètre de masse à base de pièges à ions MLLTRAP à </a:t>
            </a:r>
            <a:r>
              <a:rPr lang="fr-FR" sz="1600" b="1" dirty="0" smtClean="0">
                <a:solidFill>
                  <a:srgbClr val="0000FF"/>
                </a:solidFill>
                <a:latin typeface="+mn-lt"/>
              </a:rPr>
              <a:t>ALTO »</a:t>
            </a:r>
            <a:endParaRPr lang="fr-FR" sz="1600" dirty="0">
              <a:solidFill>
                <a:srgbClr val="0000FF"/>
              </a:solidFill>
              <a:latin typeface="+mn-lt"/>
            </a:endParaRPr>
          </a:p>
          <a:p>
            <a:endParaRPr lang="fr-FR" sz="1600" dirty="0">
              <a:latin typeface="+mn-lt"/>
            </a:endParaRPr>
          </a:p>
          <a:p>
            <a:endParaRPr lang="fr-FR" sz="1600" dirty="0">
              <a:latin typeface="+mn-lt"/>
            </a:endParaRPr>
          </a:p>
          <a:p>
            <a:endParaRPr lang="fr-FR" sz="1600" dirty="0" smtClean="0"/>
          </a:p>
          <a:p>
            <a:pPr marL="800100" lvl="1" indent="-342900">
              <a:spcAft>
                <a:spcPts val="1000"/>
              </a:spcAft>
              <a:buFont typeface="Arial" panose="020B0604020202020204" pitchFamily="34" charset="0"/>
              <a:buChar char="•"/>
            </a:pPr>
            <a:endParaRPr lang="fr-FR" sz="1600" b="1" dirty="0" smtClean="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800100" lvl="1" indent="-342900">
              <a:spcAft>
                <a:spcPts val="1000"/>
              </a:spcAft>
              <a:buFont typeface="Arial" panose="020B0604020202020204" pitchFamily="34" charset="0"/>
              <a:buChar char="•"/>
            </a:pPr>
            <a:endParaRPr lang="fr-FR" sz="16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457200" lvl="1" indent="0">
              <a:spcAft>
                <a:spcPts val="1000"/>
              </a:spcAft>
            </a:pPr>
            <a:endParaRPr lang="fr-FR" sz="1600" b="1" dirty="0">
              <a:solidFill>
                <a:srgbClr val="0099FF"/>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a:p>
            <a:pPr marL="457200" lvl="1" indent="0">
              <a:spcAft>
                <a:spcPts val="1000"/>
              </a:spcAft>
            </a:pPr>
            <a:endParaRPr lang="fr-FR" sz="1600" b="1" dirty="0" smtClean="0">
              <a:solidFill>
                <a:srgbClr val="5F2987"/>
              </a:solidFill>
              <a:effectLst>
                <a:outerShdw blurRad="38100" dist="38100" dir="2700000" algn="tl">
                  <a:srgbClr val="C0C0C0"/>
                </a:outerShdw>
              </a:effectLst>
              <a:latin typeface="Calibri" panose="020F0502020204030204" pitchFamily="34" charset="0"/>
              <a:ea typeface="Times New Roman"/>
              <a:cs typeface="Calibri" panose="020F0502020204030204" pitchFamily="34" charset="0"/>
            </a:endParaRPr>
          </a:p>
        </p:txBody>
      </p:sp>
    </p:spTree>
    <p:extLst>
      <p:ext uri="{BB962C8B-B14F-4D97-AF65-F5344CB8AC3E}">
        <p14:creationId xmlns:p14="http://schemas.microsoft.com/office/powerpoint/2010/main" val="4045551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Quelques faits marquants 2022</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29</a:t>
            </a:fld>
            <a:endParaRPr lang="fr-FR" b="1" dirty="0"/>
          </a:p>
        </p:txBody>
      </p:sp>
      <p:pic>
        <p:nvPicPr>
          <p:cNvPr id="6" name="Image 5">
            <a:extLst>
              <a:ext uri="{FF2B5EF4-FFF2-40B4-BE49-F238E27FC236}">
                <a16:creationId xmlns:lc="http://schemas.openxmlformats.org/drawingml/2006/lockedCanvas" xmlns:a16="http://schemas.microsoft.com/office/drawing/2014/main" xmlns="" id="{6842ED7E-AC47-F792-4078-CE5429CA5ECE}"/>
              </a:ext>
            </a:extLst>
          </p:cNvPr>
          <p:cNvPicPr>
            <a:picLocks noChangeAspect="1"/>
          </p:cNvPicPr>
          <p:nvPr/>
        </p:nvPicPr>
        <p:blipFill>
          <a:blip r:embed="rId2"/>
          <a:stretch>
            <a:fillRect/>
          </a:stretch>
        </p:blipFill>
        <p:spPr>
          <a:xfrm>
            <a:off x="5314379" y="2429490"/>
            <a:ext cx="2692843" cy="1419146"/>
          </a:xfrm>
          <a:prstGeom prst="rect">
            <a:avLst/>
          </a:prstGeom>
        </p:spPr>
      </p:pic>
      <p:sp>
        <p:nvSpPr>
          <p:cNvPr id="7" name="Text Box 18"/>
          <p:cNvSpPr txBox="1">
            <a:spLocks noChangeArrowheads="1"/>
          </p:cNvSpPr>
          <p:nvPr/>
        </p:nvSpPr>
        <p:spPr bwMode="auto">
          <a:xfrm>
            <a:off x="24104" y="725488"/>
            <a:ext cx="4985641" cy="648072"/>
          </a:xfrm>
          <a:prstGeom prst="rect">
            <a:avLst/>
          </a:prstGeom>
          <a:noFill/>
          <a:ln w="9525">
            <a:noFill/>
            <a:miter lim="800000"/>
            <a:headEnd/>
            <a:tailEnd/>
          </a:ln>
        </p:spPr>
        <p:txBody>
          <a:bodyPr/>
          <a:lstStyle/>
          <a:p>
            <a:pPr algn="ct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Contribution à ESS: </a:t>
            </a:r>
          </a:p>
          <a:p>
            <a:pPr marL="171450" indent="-80963">
              <a:buClr>
                <a:srgbClr val="0070C0"/>
              </a:buClr>
              <a:buFont typeface="Arial" panose="020B0604020202020204" pitchFamily="34" charset="0"/>
              <a:buChar char="•"/>
              <a:tabLst>
                <a:tab pos="5738813" algn="l"/>
              </a:tabLst>
              <a:defRPr/>
            </a:pPr>
            <a:r>
              <a:rPr lang="fr-FR" sz="1600" dirty="0" smtClean="0">
                <a:latin typeface="Calibri" panose="020F0502020204030204" pitchFamily="34" charset="0"/>
              </a:rPr>
              <a:t>Cryomodules </a:t>
            </a:r>
            <a:r>
              <a:rPr lang="fr-FR" sz="1600" dirty="0" err="1" smtClean="0">
                <a:latin typeface="Calibri" panose="020F0502020204030204" pitchFamily="34" charset="0"/>
              </a:rPr>
              <a:t>Spoke</a:t>
            </a:r>
            <a:r>
              <a:rPr lang="fr-FR" sz="1600" dirty="0" smtClean="0">
                <a:latin typeface="Calibri" panose="020F0502020204030204" pitchFamily="34" charset="0"/>
              </a:rPr>
              <a:t> (série de 13): 11 assemblés, 9 validés et livrés à Lund</a:t>
            </a:r>
          </a:p>
          <a:p>
            <a:pPr marL="171450" indent="-80963">
              <a:buClr>
                <a:srgbClr val="0070C0"/>
              </a:buClr>
              <a:buFont typeface="Arial" panose="020B0604020202020204" pitchFamily="34" charset="0"/>
              <a:buChar char="•"/>
              <a:tabLst>
                <a:tab pos="5738813" algn="l"/>
              </a:tabLst>
              <a:defRPr/>
            </a:pPr>
            <a:r>
              <a:rPr lang="fr-FR" sz="1600" dirty="0" err="1" smtClean="0">
                <a:latin typeface="Calibri" panose="020F0502020204030204" pitchFamily="34" charset="0"/>
              </a:rPr>
              <a:t>Cryodistribution</a:t>
            </a:r>
            <a:r>
              <a:rPr lang="fr-FR" sz="1600" dirty="0" smtClean="0">
                <a:latin typeface="Calibri" panose="020F0502020204030204" pitchFamily="34" charset="0"/>
              </a:rPr>
              <a:t> </a:t>
            </a:r>
            <a:r>
              <a:rPr lang="fr-FR" sz="1600" dirty="0" err="1" smtClean="0">
                <a:latin typeface="Calibri" panose="020F0502020204030204" pitchFamily="34" charset="0"/>
              </a:rPr>
              <a:t>spoke</a:t>
            </a:r>
            <a:r>
              <a:rPr lang="fr-FR" sz="1600" dirty="0" smtClean="0">
                <a:latin typeface="Calibri" panose="020F0502020204030204" pitchFamily="34" charset="0"/>
              </a:rPr>
              <a:t> installée dans le tunnel et testée en pression</a:t>
            </a:r>
          </a:p>
        </p:txBody>
      </p:sp>
      <p:pic>
        <p:nvPicPr>
          <p:cNvPr id="13" name="713494D3-72D7-4033-9854-C584FAF715D2" descr="IMG_3113.jpg"/>
          <p:cNvPicPr>
            <a:picLocks noChangeAspect="1" noChangeArrowheads="1"/>
          </p:cNvPicPr>
          <p:nvPr/>
        </p:nvPicPr>
        <p:blipFill rotWithShape="1">
          <a:blip r:embed="rId3">
            <a:extLst>
              <a:ext uri="{28A0092B-C50C-407E-A947-70E740481C1C}">
                <a14:useLocalDpi xmlns:a14="http://schemas.microsoft.com/office/drawing/2010/main" val="0"/>
              </a:ext>
            </a:extLst>
          </a:blip>
          <a:srcRect l="1930" r="22098"/>
          <a:stretch/>
        </p:blipFill>
        <p:spPr bwMode="auto">
          <a:xfrm rot="5400000">
            <a:off x="570366" y="1876530"/>
            <a:ext cx="1516354" cy="149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852D47C-4B00-4B4F-917D-9549225C4CBF" descr="IMG_3138.jpg"/>
          <p:cNvPicPr>
            <a:picLocks noChangeAspect="1" noChangeArrowheads="1"/>
          </p:cNvPicPr>
          <p:nvPr/>
        </p:nvPicPr>
        <p:blipFill rotWithShape="1">
          <a:blip r:embed="rId4">
            <a:extLst>
              <a:ext uri="{28A0092B-C50C-407E-A947-70E740481C1C}">
                <a14:useLocalDpi xmlns:a14="http://schemas.microsoft.com/office/drawing/2010/main" val="0"/>
              </a:ext>
            </a:extLst>
          </a:blip>
          <a:srcRect t="4640" r="2708"/>
          <a:stretch/>
        </p:blipFill>
        <p:spPr bwMode="auto">
          <a:xfrm>
            <a:off x="2612857" y="1866835"/>
            <a:ext cx="2081178" cy="152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8"/>
          <p:cNvSpPr txBox="1">
            <a:spLocks noChangeArrowheads="1"/>
          </p:cNvSpPr>
          <p:nvPr/>
        </p:nvSpPr>
        <p:spPr bwMode="auto">
          <a:xfrm>
            <a:off x="5386387" y="761492"/>
            <a:ext cx="5386388" cy="1224136"/>
          </a:xfrm>
          <a:prstGeom prst="rect">
            <a:avLst/>
          </a:prstGeom>
          <a:noFill/>
          <a:ln w="9525">
            <a:noFill/>
            <a:miter lim="800000"/>
            <a:headEnd/>
            <a:tailEnd/>
          </a:ln>
        </p:spPr>
        <p:txBody>
          <a:bodyPr/>
          <a:lstStyle/>
          <a:p>
            <a:pPr algn="ct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PERLE:</a:t>
            </a:r>
          </a:p>
          <a:p>
            <a:pPr marL="88900" lvl="1" indent="-88900">
              <a:buFont typeface="Arial" panose="020B0604020202020204" pitchFamily="34" charset="0"/>
              <a:buChar char="•"/>
              <a:tabLst>
                <a:tab pos="5738813" algn="l"/>
              </a:tabLst>
              <a:defRPr/>
            </a:pPr>
            <a:r>
              <a:rPr lang="fr-FR" sz="1600" dirty="0" smtClean="0">
                <a:latin typeface="Calibri" pitchFamily="34" charset="0"/>
              </a:rPr>
              <a:t>Démarrage de la phase TDR, structuration du projet, accords de collaboration signés avec les partenaires internationaux</a:t>
            </a:r>
          </a:p>
          <a:p>
            <a:pPr marL="88900" lvl="1" indent="-88900">
              <a:buFont typeface="Arial" panose="020B0604020202020204" pitchFamily="34" charset="0"/>
              <a:buChar char="•"/>
              <a:tabLst>
                <a:tab pos="5738813" algn="l"/>
              </a:tabLst>
              <a:defRPr/>
            </a:pPr>
            <a:r>
              <a:rPr lang="fr-FR" sz="1600" dirty="0" smtClean="0">
                <a:latin typeface="Calibri" pitchFamily="34" charset="0"/>
              </a:rPr>
              <a:t>Nombreux évènements: collaboration meeting , Workshop </a:t>
            </a:r>
            <a:r>
              <a:rPr lang="fr-FR" sz="1600" dirty="0" err="1" smtClean="0">
                <a:latin typeface="Calibri" pitchFamily="34" charset="0"/>
              </a:rPr>
              <a:t>Physics</a:t>
            </a:r>
            <a:r>
              <a:rPr lang="fr-FR" sz="1600" dirty="0" smtClean="0">
                <a:latin typeface="Calibri" pitchFamily="34" charset="0"/>
              </a:rPr>
              <a:t> program </a:t>
            </a:r>
            <a:r>
              <a:rPr lang="fr-FR" sz="1600" dirty="0" err="1" smtClean="0">
                <a:latin typeface="Calibri" pitchFamily="34" charset="0"/>
              </a:rPr>
              <a:t>with</a:t>
            </a:r>
            <a:r>
              <a:rPr lang="fr-FR" sz="1600" dirty="0" smtClean="0">
                <a:latin typeface="Calibri" pitchFamily="34" charset="0"/>
              </a:rPr>
              <a:t> </a:t>
            </a:r>
            <a:r>
              <a:rPr lang="fr-FR" sz="1600" dirty="0" err="1" smtClean="0">
                <a:latin typeface="Calibri" pitchFamily="34" charset="0"/>
              </a:rPr>
              <a:t>Perle@Orsay</a:t>
            </a:r>
            <a:r>
              <a:rPr lang="fr-FR" sz="1600" dirty="0" smtClean="0">
                <a:latin typeface="Calibri" pitchFamily="34" charset="0"/>
              </a:rPr>
              <a:t>, 1</a:t>
            </a:r>
            <a:r>
              <a:rPr lang="fr-FR" sz="1600" baseline="30000" dirty="0" smtClean="0">
                <a:latin typeface="Calibri" pitchFamily="34" charset="0"/>
              </a:rPr>
              <a:t>er</a:t>
            </a:r>
            <a:r>
              <a:rPr lang="fr-FR" sz="1600" dirty="0" smtClean="0">
                <a:latin typeface="Calibri" pitchFamily="34" charset="0"/>
              </a:rPr>
              <a:t> meeting Perle France…</a:t>
            </a:r>
          </a:p>
          <a:p>
            <a:pPr marL="88900" lvl="1" indent="-88900">
              <a:buFont typeface="Arial" panose="020B0604020202020204" pitchFamily="34" charset="0"/>
              <a:buChar char="•"/>
              <a:tabLst>
                <a:tab pos="5738813" algn="l"/>
              </a:tabLst>
              <a:defRPr/>
            </a:pPr>
            <a:r>
              <a:rPr lang="fr-FR" sz="1600" dirty="0" smtClean="0">
                <a:latin typeface="Calibri" pitchFamily="34" charset="0"/>
              </a:rPr>
              <a:t>Installation DC Gun dans l’</a:t>
            </a:r>
            <a:r>
              <a:rPr lang="fr-FR" sz="1600" dirty="0" err="1" smtClean="0">
                <a:latin typeface="Calibri" pitchFamily="34" charset="0"/>
              </a:rPr>
              <a:t>Iglex</a:t>
            </a:r>
            <a:endParaRPr lang="fr-FR" sz="1600" dirty="0" smtClean="0">
              <a:latin typeface="Calibri" pitchFamily="34" charset="0"/>
            </a:endParaRPr>
          </a:p>
        </p:txBody>
      </p:sp>
      <p:pic>
        <p:nvPicPr>
          <p:cNvPr id="19" name="Image 18">
            <a:extLst>
              <a:ext uri="{FF2B5EF4-FFF2-40B4-BE49-F238E27FC236}">
                <a16:creationId xmlns:lc="http://schemas.openxmlformats.org/drawingml/2006/lockedCanvas" xmlns:a16="http://schemas.microsoft.com/office/drawing/2014/main" xmlns="" id="{69B694A3-50F7-1F07-03E4-072C8E3C882F}"/>
              </a:ext>
            </a:extLst>
          </p:cNvPr>
          <p:cNvPicPr>
            <a:picLocks noChangeAspect="1"/>
          </p:cNvPicPr>
          <p:nvPr/>
        </p:nvPicPr>
        <p:blipFill rotWithShape="1">
          <a:blip r:embed="rId5"/>
          <a:srcRect l="9895" t="19653" r="10563"/>
          <a:stretch/>
        </p:blipFill>
        <p:spPr>
          <a:xfrm>
            <a:off x="8266707" y="2395021"/>
            <a:ext cx="2366772" cy="1114866"/>
          </a:xfrm>
          <a:prstGeom prst="rect">
            <a:avLst/>
          </a:prstGeom>
        </p:spPr>
      </p:pic>
      <p:sp>
        <p:nvSpPr>
          <p:cNvPr id="20" name="Text Box 18"/>
          <p:cNvSpPr txBox="1">
            <a:spLocks noChangeArrowheads="1"/>
          </p:cNvSpPr>
          <p:nvPr/>
        </p:nvSpPr>
        <p:spPr bwMode="auto">
          <a:xfrm>
            <a:off x="3586186" y="4074926"/>
            <a:ext cx="5069108" cy="978222"/>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PALLAS: </a:t>
            </a:r>
            <a:r>
              <a:rPr lang="fr-FR" sz="1600" dirty="0" smtClean="0">
                <a:latin typeface="Calibri" pitchFamily="34" charset="0"/>
              </a:rPr>
              <a:t>1</a:t>
            </a:r>
            <a:r>
              <a:rPr lang="fr-FR" sz="1600" baseline="30000" dirty="0" smtClean="0">
                <a:latin typeface="Calibri" pitchFamily="34" charset="0"/>
              </a:rPr>
              <a:t>er</a:t>
            </a:r>
            <a:r>
              <a:rPr lang="fr-FR" sz="1600" dirty="0" smtClean="0">
                <a:latin typeface="Calibri" pitchFamily="34" charset="0"/>
              </a:rPr>
              <a:t> </a:t>
            </a:r>
            <a:r>
              <a:rPr lang="fr-FR" sz="1600" dirty="0">
                <a:latin typeface="Calibri" pitchFamily="34" charset="0"/>
              </a:rPr>
              <a:t>premier plasma structuré produit </a:t>
            </a:r>
            <a:r>
              <a:rPr lang="fr-FR" sz="1600" dirty="0" smtClean="0">
                <a:latin typeface="Calibri" pitchFamily="34" charset="0"/>
              </a:rPr>
              <a:t>en </a:t>
            </a:r>
            <a:r>
              <a:rPr lang="fr-FR" sz="1600" dirty="0" err="1" smtClean="0">
                <a:latin typeface="Calibri" pitchFamily="34" charset="0"/>
              </a:rPr>
              <a:t>Dec</a:t>
            </a:r>
            <a:r>
              <a:rPr lang="fr-FR" sz="1600" dirty="0" smtClean="0">
                <a:latin typeface="Calibri" pitchFamily="34" charset="0"/>
              </a:rPr>
              <a:t>. 21 dans </a:t>
            </a:r>
            <a:r>
              <a:rPr lang="fr-FR" sz="1600" dirty="0">
                <a:latin typeface="Calibri" pitchFamily="34" charset="0"/>
              </a:rPr>
              <a:t>les nouvelles cibles </a:t>
            </a:r>
            <a:r>
              <a:rPr lang="fr-FR" sz="1600" dirty="0" smtClean="0">
                <a:latin typeface="Calibri" pitchFamily="34" charset="0"/>
              </a:rPr>
              <a:t>testées </a:t>
            </a:r>
            <a:r>
              <a:rPr lang="fr-FR" sz="1600" dirty="0">
                <a:latin typeface="Calibri" pitchFamily="34" charset="0"/>
              </a:rPr>
              <a:t>sur le banc de test dédié sur </a:t>
            </a:r>
            <a:r>
              <a:rPr lang="fr-FR" sz="1600" dirty="0" smtClean="0">
                <a:latin typeface="Calibri" pitchFamily="34" charset="0"/>
              </a:rPr>
              <a:t>LASERIX. Une fois excitée </a:t>
            </a:r>
            <a:r>
              <a:rPr lang="fr-FR" sz="1600" dirty="0">
                <a:latin typeface="Calibri" pitchFamily="34" charset="0"/>
              </a:rPr>
              <a:t>par un faisceau 30-40 </a:t>
            </a:r>
            <a:r>
              <a:rPr lang="fr-FR" sz="1600" dirty="0" smtClean="0">
                <a:latin typeface="Calibri" pitchFamily="34" charset="0"/>
              </a:rPr>
              <a:t>TW, ce sera </a:t>
            </a:r>
            <a:r>
              <a:rPr lang="fr-FR" sz="1600" dirty="0">
                <a:latin typeface="Calibri" pitchFamily="34" charset="0"/>
              </a:rPr>
              <a:t>une structure accélératrice de ~1.5mm durant quelques 1e-13 s  produisant des faisceaux d’électrons de 180 MeV, 30pC 1mm.mrad &lt; 5% </a:t>
            </a:r>
            <a:r>
              <a:rPr lang="fr-FR" sz="1600" dirty="0" smtClean="0">
                <a:latin typeface="Calibri" pitchFamily="34" charset="0"/>
              </a:rPr>
              <a:t>d‘énergie…</a:t>
            </a:r>
          </a:p>
        </p:txBody>
      </p:sp>
      <p:pic>
        <p:nvPicPr>
          <p:cNvPr id="21" name="Image 20" descr="Une image contenant lunettes, lunettes de protection, lunettes de soleil, fermer&#10;&#10;Description générée automatiquement">
            <a:extLst>
              <a:ext uri="{FF2B5EF4-FFF2-40B4-BE49-F238E27FC236}">
                <a16:creationId xmlns="" xmlns:a16="http://schemas.microsoft.com/office/drawing/2014/main" xmlns:lc="http://schemas.openxmlformats.org/drawingml/2006/lockedCanvas" id="{E9E2794F-554D-4744-A80A-6E070E35BDCA}"/>
              </a:ext>
            </a:extLst>
          </p:cNvPr>
          <p:cNvPicPr>
            <a:picLocks noChangeAspect="1"/>
          </p:cNvPicPr>
          <p:nvPr/>
        </p:nvPicPr>
        <p:blipFill>
          <a:blip r:embed="rId6"/>
          <a:stretch>
            <a:fillRect/>
          </a:stretch>
        </p:blipFill>
        <p:spPr>
          <a:xfrm>
            <a:off x="8655294" y="4074926"/>
            <a:ext cx="1342541" cy="1646388"/>
          </a:xfrm>
          <a:prstGeom prst="rect">
            <a:avLst/>
          </a:prstGeom>
        </p:spPr>
      </p:pic>
      <p:grpSp>
        <p:nvGrpSpPr>
          <p:cNvPr id="22" name="Groupe 21"/>
          <p:cNvGrpSpPr/>
          <p:nvPr/>
        </p:nvGrpSpPr>
        <p:grpSpPr>
          <a:xfrm>
            <a:off x="445429" y="4325887"/>
            <a:ext cx="2276662" cy="1245491"/>
            <a:chOff x="35697" y="1497722"/>
            <a:chExt cx="4850115" cy="2767590"/>
          </a:xfrm>
        </p:grpSpPr>
        <p:pic>
          <p:nvPicPr>
            <p:cNvPr id="23" name="Imag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97" y="1519579"/>
              <a:ext cx="3660977" cy="2745733"/>
            </a:xfrm>
            <a:prstGeom prst="rect">
              <a:avLst/>
            </a:prstGeom>
          </p:spPr>
        </p:pic>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10457" y="1511108"/>
              <a:ext cx="956472" cy="1275296"/>
            </a:xfrm>
            <a:prstGeom prst="rect">
              <a:avLst/>
            </a:prstGeom>
          </p:spPr>
        </p:pic>
        <p:pic>
          <p:nvPicPr>
            <p:cNvPr id="25" name="Imag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7950" y="2882615"/>
              <a:ext cx="1014893" cy="1353190"/>
            </a:xfrm>
            <a:prstGeom prst="rect">
              <a:avLst/>
            </a:prstGeom>
          </p:spPr>
        </p:pic>
        <p:sp>
          <p:nvSpPr>
            <p:cNvPr id="26" name="Rectangle 25"/>
            <p:cNvSpPr/>
            <p:nvPr/>
          </p:nvSpPr>
          <p:spPr>
            <a:xfrm>
              <a:off x="4000016" y="1497722"/>
              <a:ext cx="885796" cy="695120"/>
            </a:xfrm>
            <a:prstGeom prst="rect">
              <a:avLst/>
            </a:prstGeom>
          </p:spPr>
          <p:txBody>
            <a:bodyPr wrap="none">
              <a:spAutoFit/>
            </a:bodyPr>
            <a:lstStyle/>
            <a:p>
              <a:r>
                <a:rPr lang="fr-FR" sz="1200" b="1" dirty="0" smtClean="0"/>
                <a:t>N</a:t>
              </a:r>
              <a:r>
                <a:rPr lang="fr-FR" sz="1200" b="1" baseline="-25000" dirty="0" smtClean="0"/>
                <a:t>2</a:t>
              </a:r>
              <a:endParaRPr lang="fr-FR" sz="1200" baseline="-25000" dirty="0"/>
            </a:p>
          </p:txBody>
        </p:sp>
        <p:sp>
          <p:nvSpPr>
            <p:cNvPr id="27" name="Rectangle 26"/>
            <p:cNvSpPr/>
            <p:nvPr/>
          </p:nvSpPr>
          <p:spPr>
            <a:xfrm>
              <a:off x="3854969" y="2894368"/>
              <a:ext cx="889816" cy="695120"/>
            </a:xfrm>
            <a:prstGeom prst="rect">
              <a:avLst/>
            </a:prstGeom>
          </p:spPr>
          <p:txBody>
            <a:bodyPr wrap="none">
              <a:spAutoFit/>
            </a:bodyPr>
            <a:lstStyle/>
            <a:p>
              <a:r>
                <a:rPr lang="fr-FR" sz="1200" b="1" dirty="0" smtClean="0"/>
                <a:t>Ar</a:t>
              </a:r>
              <a:endParaRPr lang="fr-FR" sz="1200" baseline="-25000" dirty="0"/>
            </a:p>
          </p:txBody>
        </p:sp>
      </p:grpSp>
      <p:sp>
        <p:nvSpPr>
          <p:cNvPr id="28" name="Text Box 18"/>
          <p:cNvSpPr txBox="1">
            <a:spLocks noChangeArrowheads="1"/>
          </p:cNvSpPr>
          <p:nvPr/>
        </p:nvSpPr>
        <p:spPr bwMode="auto">
          <a:xfrm>
            <a:off x="24103" y="3533800"/>
            <a:ext cx="3994131" cy="648072"/>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R&amp;D avec le </a:t>
            </a:r>
            <a:r>
              <a:rPr lang="fr-FR" sz="1600" b="1" dirty="0" err="1" smtClean="0">
                <a:solidFill>
                  <a:srgbClr val="0070C0"/>
                </a:solidFill>
                <a:effectLst>
                  <a:outerShdw blurRad="38100" dist="38100" dir="2700000" algn="tl">
                    <a:srgbClr val="C0C0C0"/>
                  </a:outerShdw>
                </a:effectLst>
                <a:latin typeface="Calibri" pitchFamily="34" charset="0"/>
              </a:rPr>
              <a:t>Ganil</a:t>
            </a:r>
            <a:r>
              <a:rPr lang="fr-FR" sz="1600" b="1" dirty="0" smtClean="0">
                <a:solidFill>
                  <a:srgbClr val="0070C0"/>
                </a:solidFill>
                <a:effectLst>
                  <a:outerShdw blurRad="38100" dist="38100" dir="2700000" algn="tl">
                    <a:srgbClr val="C0C0C0"/>
                  </a:outerShdw>
                </a:effectLst>
                <a:latin typeface="Calibri" pitchFamily="34" charset="0"/>
              </a:rPr>
              <a:t>: </a:t>
            </a:r>
            <a:r>
              <a:rPr lang="fr-FR" sz="1600" dirty="0">
                <a:latin typeface="Calibri" pitchFamily="34" charset="0"/>
              </a:rPr>
              <a:t>C</a:t>
            </a:r>
            <a:r>
              <a:rPr lang="fr-FR" sz="1600" dirty="0" smtClean="0">
                <a:latin typeface="Calibri" pitchFamily="34" charset="0"/>
              </a:rPr>
              <a:t>onditionnement plasma des cavités supra: 1er tests sur une cavité Spiral2 installée sur le banc de V&amp;S</a:t>
            </a:r>
          </a:p>
        </p:txBody>
      </p:sp>
    </p:spTree>
    <p:extLst>
      <p:ext uri="{BB962C8B-B14F-4D97-AF65-F5344CB8AC3E}">
        <p14:creationId xmlns:p14="http://schemas.microsoft.com/office/powerpoint/2010/main" val="3226538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Le Pôle de Physique des Accélérateurs</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smtClean="0"/>
              <a:t>23/09/2022</a:t>
            </a:fld>
            <a:endParaRPr lang="fr-FR" dirty="0"/>
          </a:p>
        </p:txBody>
      </p:sp>
      <p:sp>
        <p:nvSpPr>
          <p:cNvPr id="4" name="Espace réservé du pied de page 3"/>
          <p:cNvSpPr>
            <a:spLocks noGrp="1"/>
          </p:cNvSpPr>
          <p:nvPr>
            <p:ph type="ftr" sz="quarter" idx="11"/>
          </p:nvPr>
        </p:nvSpPr>
        <p:spPr/>
        <p:txBody>
          <a:bodyPr/>
          <a:lstStyle/>
          <a:p>
            <a:r>
              <a:rPr lang="fr-FR" dirty="0" smtClean="0"/>
              <a:t>AG Pôle de Physique des Accélérateurs – 23/09/22 </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3</a:t>
            </a:fld>
            <a:endParaRPr lang="fr-FR" dirty="0"/>
          </a:p>
        </p:txBody>
      </p:sp>
      <p:sp>
        <p:nvSpPr>
          <p:cNvPr id="7" name="Rectangle 6"/>
          <p:cNvSpPr/>
          <p:nvPr/>
        </p:nvSpPr>
        <p:spPr>
          <a:xfrm>
            <a:off x="129803" y="653480"/>
            <a:ext cx="10476758" cy="3585597"/>
          </a:xfrm>
          <a:prstGeom prst="rect">
            <a:avLst/>
          </a:prstGeom>
        </p:spPr>
        <p:txBody>
          <a:bodyPr wrap="square">
            <a:spAutoFit/>
          </a:bodyPr>
          <a:lstStyle/>
          <a:p>
            <a:pPr algn="ctr">
              <a:spcAft>
                <a:spcPts val="600"/>
              </a:spcAft>
              <a:tabLst>
                <a:tab pos="5738813" algn="l"/>
              </a:tabLst>
              <a:defRPr/>
            </a:pPr>
            <a:r>
              <a:rPr lang="fr-FR" sz="2200" b="1" dirty="0" smtClean="0">
                <a:solidFill>
                  <a:srgbClr val="FF6700"/>
                </a:solidFill>
                <a:effectLst>
                  <a:outerShdw blurRad="38100" dist="38100" dir="2700000" algn="tl">
                    <a:srgbClr val="000000">
                      <a:alpha val="43137"/>
                    </a:srgbClr>
                  </a:outerShdw>
                </a:effectLst>
                <a:latin typeface="Calibri" pitchFamily="34" charset="0"/>
              </a:rPr>
              <a:t>Les missions principales du Pôle de Physique des Accélérateurs</a:t>
            </a:r>
          </a:p>
          <a:p>
            <a:pPr marL="285750" indent="-285750" algn="just">
              <a:spcAft>
                <a:spcPts val="600"/>
              </a:spcAft>
              <a:buFont typeface="Arial" panose="020B0604020202020204" pitchFamily="34" charset="0"/>
              <a:buChar char="•"/>
              <a:tabLst>
                <a:tab pos="5738813" algn="l"/>
              </a:tabLst>
              <a:defRPr/>
            </a:pPr>
            <a:r>
              <a:rPr lang="fr-FR" sz="1900" b="1" dirty="0" smtClean="0">
                <a:solidFill>
                  <a:srgbClr val="0000FF"/>
                </a:solidFill>
                <a:effectLst>
                  <a:outerShdw blurRad="38100" dist="38100" dir="2700000" algn="tl">
                    <a:srgbClr val="C0C0C0"/>
                  </a:outerShdw>
                </a:effectLst>
                <a:latin typeface="Calibri" pitchFamily="34" charset="0"/>
              </a:rPr>
              <a:t>Etre un acteur majeur de la recherche en Physique des Accélérateurs</a:t>
            </a:r>
            <a:r>
              <a:rPr lang="fr-FR" sz="1900" b="1" dirty="0" smtClean="0">
                <a:effectLst>
                  <a:outerShdw blurRad="38100" dist="38100" dir="2700000" algn="tl">
                    <a:srgbClr val="C0C0C0"/>
                  </a:outerShdw>
                </a:effectLst>
                <a:latin typeface="Calibri" pitchFamily="34" charset="0"/>
              </a:rPr>
              <a:t> dans plusieurs domaines clés, sélectionnés pour leur importance stratégique (potentiel d’avancées scientifiques et technologiques) et pour notre capacité d’avoir un impact important et une forte visibilité.</a:t>
            </a:r>
          </a:p>
          <a:p>
            <a:pPr marL="285750" indent="-285750" algn="just">
              <a:spcAft>
                <a:spcPts val="600"/>
              </a:spcAft>
              <a:buFont typeface="Arial" panose="020B0604020202020204" pitchFamily="34" charset="0"/>
              <a:buChar char="•"/>
              <a:tabLst>
                <a:tab pos="5738813" algn="l"/>
              </a:tabLst>
              <a:defRPr/>
            </a:pPr>
            <a:r>
              <a:rPr lang="fr-FR" sz="1900" b="1" dirty="0" smtClean="0">
                <a:solidFill>
                  <a:srgbClr val="0000FF"/>
                </a:solidFill>
                <a:effectLst>
                  <a:outerShdw blurRad="38100" dist="38100" dir="2700000" algn="tl">
                    <a:srgbClr val="C0C0C0"/>
                  </a:outerShdw>
                </a:effectLst>
                <a:latin typeface="Calibri" pitchFamily="34" charset="0"/>
              </a:rPr>
              <a:t>Etre constructeurs d’accélérateurs</a:t>
            </a:r>
            <a:r>
              <a:rPr lang="fr-FR" sz="1900" b="1" dirty="0" smtClean="0">
                <a:effectLst>
                  <a:outerShdw blurRad="38100" dist="38100" dir="2700000" algn="tl">
                    <a:srgbClr val="C0C0C0"/>
                  </a:outerShdw>
                </a:effectLst>
                <a:latin typeface="Calibri" pitchFamily="34" charset="0"/>
              </a:rPr>
              <a:t>: une stratégie claire de prendre d’importantes contributions dans des projets internationaux et de jouer un rôle dans la définition des feuilles de route des grands équipements de recherche basés sur accélérateurs, permettant de faciliter le positionnement de nos équipes de recherche.</a:t>
            </a:r>
          </a:p>
          <a:p>
            <a:pPr marL="285750" indent="-285750" algn="just">
              <a:spcAft>
                <a:spcPts val="600"/>
              </a:spcAft>
              <a:buFont typeface="Arial" panose="020B0604020202020204" pitchFamily="34" charset="0"/>
              <a:buChar char="•"/>
              <a:tabLst>
                <a:tab pos="5738813" algn="l"/>
              </a:tabLst>
              <a:defRPr/>
            </a:pPr>
            <a:r>
              <a:rPr lang="fr-FR" sz="1900" b="1" dirty="0" smtClean="0">
                <a:solidFill>
                  <a:srgbClr val="0000FF"/>
                </a:solidFill>
                <a:effectLst>
                  <a:outerShdw blurRad="38100" dist="38100" dir="2700000" algn="tl">
                    <a:srgbClr val="C0C0C0"/>
                  </a:outerShdw>
                </a:effectLst>
                <a:latin typeface="Calibri" pitchFamily="34" charset="0"/>
              </a:rPr>
              <a:t>Contribuer au développement des accélérateurs et plateformes technologiques du laboratoire: </a:t>
            </a:r>
            <a:r>
              <a:rPr lang="fr-FR" sz="1900" b="1" dirty="0" smtClean="0">
                <a:effectLst>
                  <a:outerShdw blurRad="38100" dist="38100" dir="2700000" algn="tl">
                    <a:srgbClr val="C0C0C0"/>
                  </a:outerShdw>
                </a:effectLst>
                <a:latin typeface="Calibri" pitchFamily="34" charset="0"/>
              </a:rPr>
              <a:t>point important afin de consolider et accroitre nos expertises accélérateur, nos capacités de formation et assurer une forte attractivité et visibilité. </a:t>
            </a:r>
          </a:p>
        </p:txBody>
      </p:sp>
      <p:grpSp>
        <p:nvGrpSpPr>
          <p:cNvPr id="10" name="Groupe 9"/>
          <p:cNvGrpSpPr/>
          <p:nvPr/>
        </p:nvGrpSpPr>
        <p:grpSpPr>
          <a:xfrm>
            <a:off x="128007" y="4199882"/>
            <a:ext cx="10514964" cy="1424154"/>
            <a:chOff x="128007" y="4150659"/>
            <a:chExt cx="10514964" cy="1424154"/>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07" y="4810656"/>
              <a:ext cx="2882116" cy="7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265" y="4801248"/>
              <a:ext cx="2583162" cy="76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443" y="4802925"/>
              <a:ext cx="2641146" cy="76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842" y="4794199"/>
              <a:ext cx="1963129" cy="78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72493" y="4150659"/>
              <a:ext cx="10116718" cy="646331"/>
            </a:xfrm>
            <a:prstGeom prst="rect">
              <a:avLst/>
            </a:prstGeom>
          </p:spPr>
          <p:txBody>
            <a:bodyPr wrap="square">
              <a:spAutoFit/>
            </a:bodyPr>
            <a:lstStyle/>
            <a:p>
              <a:pPr algn="just">
                <a:spcAft>
                  <a:spcPts val="600"/>
                </a:spcAft>
                <a:tabLst>
                  <a:tab pos="5738813" algn="l"/>
                </a:tabLst>
                <a:defRPr/>
              </a:pPr>
              <a:r>
                <a:rPr lang="en-US" sz="1800" b="1" dirty="0" err="1" smtClean="0">
                  <a:solidFill>
                    <a:srgbClr val="E05314"/>
                  </a:solidFill>
                  <a:effectLst>
                    <a:outerShdw blurRad="38100" dist="38100" dir="2700000" algn="tl">
                      <a:srgbClr val="C0C0C0"/>
                    </a:outerShdw>
                  </a:effectLst>
                  <a:latin typeface="Calibri" pitchFamily="34" charset="0"/>
                </a:rPr>
                <a:t>Toutes</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nos</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activités</a:t>
              </a:r>
              <a:r>
                <a:rPr lang="en-US" sz="1800" b="1" dirty="0" smtClean="0">
                  <a:solidFill>
                    <a:srgbClr val="E05314"/>
                  </a:solidFill>
                  <a:effectLst>
                    <a:outerShdw blurRad="38100" dist="38100" dir="2700000" algn="tl">
                      <a:srgbClr val="C0C0C0"/>
                    </a:outerShdw>
                  </a:effectLst>
                  <a:latin typeface="Calibri" pitchFamily="34" charset="0"/>
                </a:rPr>
                <a:t> et </a:t>
              </a:r>
              <a:r>
                <a:rPr lang="en-US" sz="1800" b="1" dirty="0" err="1" smtClean="0">
                  <a:solidFill>
                    <a:srgbClr val="E05314"/>
                  </a:solidFill>
                  <a:effectLst>
                    <a:outerShdw blurRad="38100" dist="38100" dir="2700000" algn="tl">
                      <a:srgbClr val="C0C0C0"/>
                    </a:outerShdw>
                  </a:effectLst>
                  <a:latin typeface="Calibri" pitchFamily="34" charset="0"/>
                </a:rPr>
                <a:t>projets</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en</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matière</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d’accélérateurs</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sont</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totalement</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intégrés</a:t>
              </a:r>
              <a:r>
                <a:rPr lang="en-US" sz="1800" b="1" dirty="0" smtClean="0">
                  <a:solidFill>
                    <a:srgbClr val="E05314"/>
                  </a:solidFill>
                  <a:effectLst>
                    <a:outerShdw blurRad="38100" dist="38100" dir="2700000" algn="tl">
                      <a:srgbClr val="C0C0C0"/>
                    </a:outerShdw>
                  </a:effectLst>
                  <a:latin typeface="Calibri" pitchFamily="34" charset="0"/>
                </a:rPr>
                <a:t> </a:t>
              </a:r>
              <a:r>
                <a:rPr lang="en-US" sz="1800" b="1" dirty="0" err="1" smtClean="0">
                  <a:solidFill>
                    <a:srgbClr val="E05314"/>
                  </a:solidFill>
                  <a:effectLst>
                    <a:outerShdw blurRad="38100" dist="38100" dir="2700000" algn="tl">
                      <a:srgbClr val="C0C0C0"/>
                    </a:outerShdw>
                  </a:effectLst>
                  <a:latin typeface="Calibri" pitchFamily="34" charset="0"/>
                </a:rPr>
                <a:t>dans</a:t>
              </a:r>
              <a:r>
                <a:rPr lang="en-US" sz="1800" b="1" dirty="0" smtClean="0">
                  <a:solidFill>
                    <a:srgbClr val="E05314"/>
                  </a:solidFill>
                  <a:effectLst>
                    <a:outerShdw blurRad="38100" dist="38100" dir="2700000" algn="tl">
                      <a:srgbClr val="C0C0C0"/>
                    </a:outerShdw>
                  </a:effectLst>
                  <a:latin typeface="Calibri" pitchFamily="34" charset="0"/>
                </a:rPr>
                <a:t> le </a:t>
              </a:r>
              <a:r>
                <a:rPr lang="en-US" sz="1800" b="1" dirty="0" err="1" smtClean="0">
                  <a:solidFill>
                    <a:srgbClr val="E05314"/>
                  </a:solidFill>
                  <a:effectLst>
                    <a:outerShdw blurRad="38100" dist="38100" dir="2700000" algn="tl">
                      <a:srgbClr val="C0C0C0"/>
                    </a:outerShdw>
                  </a:effectLst>
                  <a:latin typeface="Calibri" pitchFamily="34" charset="0"/>
                </a:rPr>
                <a:t>paysage</a:t>
              </a:r>
              <a:r>
                <a:rPr lang="en-US" sz="1800" b="1" dirty="0" smtClean="0">
                  <a:solidFill>
                    <a:srgbClr val="E05314"/>
                  </a:solidFill>
                  <a:effectLst>
                    <a:outerShdw blurRad="38100" dist="38100" dir="2700000" algn="tl">
                      <a:srgbClr val="C0C0C0"/>
                    </a:outerShdw>
                  </a:effectLst>
                  <a:latin typeface="Calibri" pitchFamily="34" charset="0"/>
                </a:rPr>
                <a:t> de la R&amp;D </a:t>
              </a:r>
              <a:r>
                <a:rPr lang="en-US" sz="1800" b="1" dirty="0" err="1" smtClean="0">
                  <a:solidFill>
                    <a:srgbClr val="E05314"/>
                  </a:solidFill>
                  <a:effectLst>
                    <a:outerShdw blurRad="38100" dist="38100" dir="2700000" algn="tl">
                      <a:srgbClr val="C0C0C0"/>
                    </a:outerShdw>
                  </a:effectLst>
                  <a:latin typeface="Calibri" pitchFamily="34" charset="0"/>
                </a:rPr>
                <a:t>Accélérateur</a:t>
              </a:r>
              <a:r>
                <a:rPr lang="en-US" sz="1800" b="1" dirty="0" smtClean="0">
                  <a:solidFill>
                    <a:srgbClr val="E05314"/>
                  </a:solidFill>
                  <a:effectLst>
                    <a:outerShdw blurRad="38100" dist="38100" dir="2700000" algn="tl">
                      <a:srgbClr val="C0C0C0"/>
                    </a:outerShdw>
                  </a:effectLst>
                  <a:latin typeface="Calibri" pitchFamily="34" charset="0"/>
                </a:rPr>
                <a:t> de l’IN2P3 :</a:t>
              </a:r>
            </a:p>
          </p:txBody>
        </p:sp>
      </p:grpSp>
    </p:spTree>
    <p:extLst>
      <p:ext uri="{BB962C8B-B14F-4D97-AF65-F5344CB8AC3E}">
        <p14:creationId xmlns:p14="http://schemas.microsoft.com/office/powerpoint/2010/main" val="236968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Quelques faits marquants 2022</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30</a:t>
            </a:fld>
            <a:endParaRPr lang="fr-FR" b="1" dirty="0"/>
          </a:p>
        </p:txBody>
      </p:sp>
      <p:sp>
        <p:nvSpPr>
          <p:cNvPr id="9" name="Text Box 18"/>
          <p:cNvSpPr txBox="1">
            <a:spLocks noChangeArrowheads="1"/>
          </p:cNvSpPr>
          <p:nvPr/>
        </p:nvSpPr>
        <p:spPr bwMode="auto">
          <a:xfrm>
            <a:off x="60004" y="3029744"/>
            <a:ext cx="3721840" cy="792088"/>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PIP-2:</a:t>
            </a:r>
            <a:r>
              <a:rPr lang="fr-FR" sz="1600" b="1" dirty="0" smtClean="0">
                <a:solidFill>
                  <a:srgbClr val="0033CC"/>
                </a:solidFill>
                <a:effectLst>
                  <a:outerShdw blurRad="38100" dist="38100" dir="2700000" algn="tl">
                    <a:srgbClr val="C0C0C0"/>
                  </a:outerShdw>
                </a:effectLst>
                <a:latin typeface="Calibri" pitchFamily="34" charset="0"/>
              </a:rPr>
              <a:t> </a:t>
            </a:r>
            <a:r>
              <a:rPr lang="fr-FR" sz="1600" dirty="0">
                <a:latin typeface="Calibri" panose="020F0502020204030204" pitchFamily="34" charset="0"/>
              </a:rPr>
              <a:t>Jalon KDP2 OK </a:t>
            </a:r>
            <a:r>
              <a:rPr lang="fr-FR" sz="1600" dirty="0" smtClean="0">
                <a:latin typeface="Calibri" panose="020F0502020204030204" pitchFamily="34" charset="0"/>
              </a:rPr>
              <a:t>et 1</a:t>
            </a:r>
            <a:r>
              <a:rPr lang="fr-FR" sz="1600" baseline="30000" dirty="0" smtClean="0">
                <a:latin typeface="Calibri" panose="020F0502020204030204" pitchFamily="34" charset="0"/>
              </a:rPr>
              <a:t>er</a:t>
            </a:r>
            <a:r>
              <a:rPr lang="fr-FR" sz="1600" dirty="0" smtClean="0">
                <a:latin typeface="Calibri" panose="020F0502020204030204" pitchFamily="34" charset="0"/>
              </a:rPr>
              <a:t> proto livré à IJCLab (design commun avec </a:t>
            </a:r>
            <a:r>
              <a:rPr lang="fr-FR" sz="1600" dirty="0" err="1" smtClean="0">
                <a:latin typeface="Calibri" panose="020F0502020204030204" pitchFamily="34" charset="0"/>
              </a:rPr>
              <a:t>FermiLab</a:t>
            </a:r>
            <a:r>
              <a:rPr lang="fr-FR" sz="1600" dirty="0" smtClean="0">
                <a:latin typeface="Calibri" panose="020F0502020204030204" pitchFamily="34" charset="0"/>
              </a:rPr>
              <a:t>). </a:t>
            </a:r>
          </a:p>
        </p:txBody>
      </p:sp>
      <p:sp>
        <p:nvSpPr>
          <p:cNvPr id="10" name="Text Box 18"/>
          <p:cNvSpPr txBox="1">
            <a:spLocks noChangeArrowheads="1"/>
          </p:cNvSpPr>
          <p:nvPr/>
        </p:nvSpPr>
        <p:spPr bwMode="auto">
          <a:xfrm>
            <a:off x="4234259" y="797496"/>
            <a:ext cx="5688632" cy="716570"/>
          </a:xfrm>
          <a:prstGeom prst="rect">
            <a:avLst/>
          </a:prstGeom>
          <a:noFill/>
          <a:ln w="9525">
            <a:noFill/>
            <a:miter lim="800000"/>
            <a:headEnd/>
            <a:tailEnd/>
          </a:ln>
        </p:spPr>
        <p:txBody>
          <a:bodyPr/>
          <a:lstStyle/>
          <a:p>
            <a:pPr algn="ct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MYRRHA:</a:t>
            </a:r>
            <a:r>
              <a:rPr lang="fr-FR" sz="1600" b="1" dirty="0" smtClean="0">
                <a:solidFill>
                  <a:srgbClr val="0033CC"/>
                </a:solidFill>
                <a:effectLst>
                  <a:outerShdw blurRad="38100" dist="38100" dir="2700000" algn="tl">
                    <a:srgbClr val="C0C0C0"/>
                  </a:outerShdw>
                </a:effectLst>
                <a:latin typeface="Calibri" pitchFamily="34" charset="0"/>
              </a:rPr>
              <a:t> </a:t>
            </a:r>
          </a:p>
          <a:p>
            <a:pPr marL="179388" indent="-104775">
              <a:buFont typeface="Arial" panose="020B0604020202020204" pitchFamily="34" charset="0"/>
              <a:buChar char="•"/>
              <a:tabLst>
                <a:tab pos="5738813" algn="l"/>
              </a:tabLst>
              <a:defRPr/>
            </a:pPr>
            <a:r>
              <a:rPr lang="fr-FR" sz="1600" dirty="0" smtClean="0">
                <a:latin typeface="Calibri" panose="020F0502020204030204" pitchFamily="34" charset="0"/>
              </a:rPr>
              <a:t>1</a:t>
            </a:r>
            <a:r>
              <a:rPr lang="fr-FR" sz="1600" baseline="30000" dirty="0" smtClean="0">
                <a:latin typeface="Calibri" panose="020F0502020204030204" pitchFamily="34" charset="0"/>
              </a:rPr>
              <a:t>ers</a:t>
            </a:r>
            <a:r>
              <a:rPr lang="fr-FR" sz="1600" dirty="0" smtClean="0">
                <a:latin typeface="Calibri" panose="020F0502020204030204" pitchFamily="34" charset="0"/>
              </a:rPr>
              <a:t> coupleurs RF proto conditionnés à la puissance RF nominale </a:t>
            </a:r>
          </a:p>
          <a:p>
            <a:pPr marL="179388" indent="-104775">
              <a:buFont typeface="Arial" panose="020B0604020202020204" pitchFamily="34" charset="0"/>
              <a:buChar char="•"/>
              <a:tabLst>
                <a:tab pos="5738813" algn="l"/>
              </a:tabLst>
              <a:defRPr/>
            </a:pPr>
            <a:r>
              <a:rPr lang="fr-FR" sz="1600" dirty="0" smtClean="0">
                <a:latin typeface="Calibri" panose="020F0502020204030204" pitchFamily="34" charset="0"/>
              </a:rPr>
              <a:t>Test </a:t>
            </a:r>
            <a:r>
              <a:rPr lang="fr-FR" sz="1600" dirty="0" err="1" smtClean="0">
                <a:latin typeface="Calibri" panose="020F0502020204030204" pitchFamily="34" charset="0"/>
              </a:rPr>
              <a:t>cryo</a:t>
            </a:r>
            <a:r>
              <a:rPr lang="fr-FR" sz="1600" dirty="0" smtClean="0">
                <a:latin typeface="Calibri" panose="020F0502020204030204" pitchFamily="34" charset="0"/>
              </a:rPr>
              <a:t> de </a:t>
            </a:r>
            <a:r>
              <a:rPr lang="fr-FR" sz="1600" dirty="0">
                <a:latin typeface="Calibri" panose="020F0502020204030204" pitchFamily="34" charset="0"/>
              </a:rPr>
              <a:t>l’ensemble </a:t>
            </a:r>
            <a:r>
              <a:rPr lang="fr-FR" sz="1600" dirty="0" smtClean="0">
                <a:latin typeface="Calibri" panose="020F0502020204030204" pitchFamily="34" charset="0"/>
              </a:rPr>
              <a:t>prototype cryomodule + boite à vannes</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964" y="1702078"/>
            <a:ext cx="3016401" cy="1702251"/>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243" y="1702078"/>
            <a:ext cx="2448272" cy="1695773"/>
          </a:xfrm>
          <a:prstGeom prst="rect">
            <a:avLst/>
          </a:prstGeom>
        </p:spPr>
      </p:pic>
      <p:sp>
        <p:nvSpPr>
          <p:cNvPr id="16" name="Text Box 18"/>
          <p:cNvSpPr txBox="1">
            <a:spLocks noChangeArrowheads="1"/>
          </p:cNvSpPr>
          <p:nvPr/>
        </p:nvSpPr>
        <p:spPr bwMode="auto">
          <a:xfrm>
            <a:off x="7444895" y="3789073"/>
            <a:ext cx="3198076" cy="356082"/>
          </a:xfrm>
          <a:prstGeom prst="rect">
            <a:avLst/>
          </a:prstGeom>
          <a:noFill/>
          <a:ln w="9525">
            <a:noFill/>
            <a:miter lim="800000"/>
            <a:headEnd/>
            <a:tailEnd/>
          </a:ln>
        </p:spPr>
        <p:txBody>
          <a:bodyPr/>
          <a:lstStyle/>
          <a:p>
            <a:pPr>
              <a:buClr>
                <a:srgbClr val="0070C0"/>
              </a:buClr>
              <a:tabLst>
                <a:tab pos="5738813" algn="l"/>
              </a:tabLst>
              <a:defRPr/>
            </a:pPr>
            <a:r>
              <a:rPr lang="fr-FR" sz="1600" b="1" dirty="0" err="1" smtClean="0">
                <a:solidFill>
                  <a:srgbClr val="0070C0"/>
                </a:solidFill>
                <a:effectLst>
                  <a:outerShdw blurRad="38100" dist="38100" dir="2700000" algn="tl">
                    <a:srgbClr val="C0C0C0"/>
                  </a:outerShdw>
                </a:effectLst>
                <a:latin typeface="Calibri" pitchFamily="34" charset="0"/>
              </a:rPr>
              <a:t>ThomX</a:t>
            </a:r>
            <a:r>
              <a:rPr lang="fr-FR" sz="1600" b="1" dirty="0" smtClean="0">
                <a:solidFill>
                  <a:srgbClr val="0070C0"/>
                </a:solidFill>
                <a:effectLst>
                  <a:outerShdw blurRad="38100" dist="38100" dir="2700000" algn="tl">
                    <a:srgbClr val="C0C0C0"/>
                  </a:outerShdw>
                </a:effectLst>
                <a:latin typeface="Calibri" pitchFamily="34" charset="0"/>
              </a:rPr>
              <a:t>: </a:t>
            </a:r>
            <a:r>
              <a:rPr lang="fr-FR" sz="1600" dirty="0" smtClean="0">
                <a:latin typeface="Calibri" pitchFamily="34" charset="0"/>
              </a:rPr>
              <a:t>Voir l’exposé qui suit !!!</a:t>
            </a:r>
          </a:p>
        </p:txBody>
      </p:sp>
      <p:sp>
        <p:nvSpPr>
          <p:cNvPr id="29" name="Text Box 18"/>
          <p:cNvSpPr txBox="1">
            <a:spLocks noChangeArrowheads="1"/>
          </p:cNvSpPr>
          <p:nvPr/>
        </p:nvSpPr>
        <p:spPr bwMode="auto">
          <a:xfrm>
            <a:off x="110655" y="3841958"/>
            <a:ext cx="3331516" cy="936104"/>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Démarrage de l’</a:t>
            </a:r>
            <a:r>
              <a:rPr lang="fr-FR" sz="1600" b="1" dirty="0" err="1" smtClean="0">
                <a:solidFill>
                  <a:srgbClr val="0070C0"/>
                </a:solidFill>
                <a:effectLst>
                  <a:outerShdw blurRad="38100" dist="38100" dir="2700000" algn="tl">
                    <a:srgbClr val="C0C0C0"/>
                  </a:outerShdw>
                </a:effectLst>
                <a:latin typeface="Calibri" pitchFamily="34" charset="0"/>
              </a:rPr>
              <a:t>Equipex</a:t>
            </a:r>
            <a:r>
              <a:rPr lang="fr-FR" sz="1600" b="1" dirty="0" smtClean="0">
                <a:solidFill>
                  <a:srgbClr val="0070C0"/>
                </a:solidFill>
                <a:effectLst>
                  <a:outerShdw blurRad="38100" dist="38100" dir="2700000" algn="tl">
                    <a:srgbClr val="C0C0C0"/>
                  </a:outerShdw>
                </a:effectLst>
                <a:latin typeface="Calibri" pitchFamily="34" charset="0"/>
              </a:rPr>
              <a:t>+ PACIFICS</a:t>
            </a:r>
          </a:p>
          <a:p>
            <a:pPr marL="180975" lvl="1" indent="-90488">
              <a:buFont typeface="Arial" panose="020B0604020202020204" pitchFamily="34" charset="0"/>
              <a:buChar char="•"/>
              <a:tabLst>
                <a:tab pos="5738813" algn="l"/>
              </a:tabLst>
              <a:defRPr/>
            </a:pPr>
            <a:r>
              <a:rPr lang="fr-FR" sz="1600" dirty="0" smtClean="0">
                <a:latin typeface="Calibri" pitchFamily="34" charset="0"/>
              </a:rPr>
              <a:t>Projet de 6 ans </a:t>
            </a:r>
            <a:r>
              <a:rPr lang="fr-FR" sz="1600" dirty="0" smtClean="0">
                <a:latin typeface="Calibri" pitchFamily="34" charset="0"/>
              </a:rPr>
              <a:t>(</a:t>
            </a:r>
            <a:r>
              <a:rPr lang="fr-FR" sz="1600" dirty="0" smtClean="0">
                <a:latin typeface="Calibri" pitchFamily="34" charset="0"/>
              </a:rPr>
              <a:t>09/</a:t>
            </a:r>
            <a:r>
              <a:rPr lang="fr-FR" sz="1600" dirty="0" smtClean="0">
                <a:latin typeface="Calibri" pitchFamily="34" charset="0"/>
              </a:rPr>
              <a:t>21 </a:t>
            </a:r>
            <a:r>
              <a:rPr lang="fr-FR" sz="1600" dirty="0" smtClean="0">
                <a:latin typeface="Calibri" pitchFamily="34" charset="0"/>
              </a:rPr>
              <a:t>– </a:t>
            </a:r>
            <a:r>
              <a:rPr lang="fr-FR" sz="1600" dirty="0" smtClean="0">
                <a:latin typeface="Calibri" pitchFamily="34" charset="0"/>
              </a:rPr>
              <a:t>09/ 27</a:t>
            </a:r>
            <a:r>
              <a:rPr lang="fr-FR" sz="1600" dirty="0" smtClean="0">
                <a:latin typeface="Calibri" pitchFamily="34" charset="0"/>
              </a:rPr>
              <a:t>)</a:t>
            </a:r>
          </a:p>
          <a:p>
            <a:pPr marL="180975" lvl="1" indent="-90488">
              <a:buFont typeface="Arial" panose="020B0604020202020204" pitchFamily="34" charset="0"/>
              <a:buChar char="•"/>
              <a:tabLst>
                <a:tab pos="5738813" algn="l"/>
              </a:tabLst>
              <a:defRPr/>
            </a:pPr>
            <a:r>
              <a:rPr lang="fr-FR" sz="1600" dirty="0" smtClean="0">
                <a:latin typeface="Calibri" pitchFamily="34" charset="0"/>
              </a:rPr>
              <a:t>2.7 M€ d’équipements pour IJCLab (PALLAS, R&amp;D matériaux pour accélérateurs)</a:t>
            </a:r>
          </a:p>
        </p:txBody>
      </p:sp>
      <p:pic>
        <p:nvPicPr>
          <p:cNvPr id="30" name="Picture 4" descr="https://anr.fr/fileadmin/images/logo_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900" y="5005693"/>
            <a:ext cx="580648" cy="580648"/>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79" y="813331"/>
            <a:ext cx="2406184" cy="214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 Box 18"/>
          <p:cNvSpPr txBox="1">
            <a:spLocks noChangeArrowheads="1"/>
          </p:cNvSpPr>
          <p:nvPr/>
        </p:nvSpPr>
        <p:spPr bwMode="auto">
          <a:xfrm>
            <a:off x="3635646" y="3677816"/>
            <a:ext cx="3465288" cy="936104"/>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Démarrage de TWAC</a:t>
            </a:r>
          </a:p>
          <a:p>
            <a:pPr marL="180975" lvl="1" indent="-90488">
              <a:buFont typeface="Arial" panose="020B0604020202020204" pitchFamily="34" charset="0"/>
              <a:buChar char="•"/>
              <a:tabLst>
                <a:tab pos="5738813" algn="l"/>
              </a:tabLst>
              <a:defRPr/>
            </a:pPr>
            <a:r>
              <a:rPr lang="fr-FR" sz="1600" dirty="0">
                <a:latin typeface="Calibri" pitchFamily="34" charset="0"/>
              </a:rPr>
              <a:t>TWAC (</a:t>
            </a:r>
            <a:r>
              <a:rPr lang="fr-FR" sz="1600" dirty="0" err="1">
                <a:latin typeface="Calibri" pitchFamily="34" charset="0"/>
              </a:rPr>
              <a:t>THz</a:t>
            </a:r>
            <a:r>
              <a:rPr lang="fr-FR" sz="1600" dirty="0">
                <a:latin typeface="Calibri" pitchFamily="34" charset="0"/>
              </a:rPr>
              <a:t> </a:t>
            </a:r>
            <a:r>
              <a:rPr lang="fr-FR" sz="1600" dirty="0" err="1">
                <a:latin typeface="Calibri" pitchFamily="34" charset="0"/>
              </a:rPr>
              <a:t>Wave</a:t>
            </a:r>
            <a:r>
              <a:rPr lang="fr-FR" sz="1600" dirty="0">
                <a:latin typeface="Calibri" pitchFamily="34" charset="0"/>
              </a:rPr>
              <a:t> </a:t>
            </a:r>
            <a:r>
              <a:rPr lang="fr-FR" sz="1600" dirty="0" err="1">
                <a:latin typeface="Calibri" pitchFamily="34" charset="0"/>
              </a:rPr>
              <a:t>Accelerating</a:t>
            </a:r>
            <a:r>
              <a:rPr lang="fr-FR" sz="1600" dirty="0">
                <a:latin typeface="Calibri" pitchFamily="34" charset="0"/>
              </a:rPr>
              <a:t> </a:t>
            </a:r>
            <a:r>
              <a:rPr lang="fr-FR" sz="1600" dirty="0" err="1">
                <a:latin typeface="Calibri" pitchFamily="34" charset="0"/>
              </a:rPr>
              <a:t>Cavity</a:t>
            </a:r>
            <a:r>
              <a:rPr lang="fr-FR" sz="1600" dirty="0">
                <a:latin typeface="Calibri" pitchFamily="34" charset="0"/>
              </a:rPr>
              <a:t> for </a:t>
            </a:r>
            <a:r>
              <a:rPr lang="fr-FR" sz="1600" dirty="0" err="1">
                <a:latin typeface="Calibri" pitchFamily="34" charset="0"/>
              </a:rPr>
              <a:t>ultrafast</a:t>
            </a:r>
            <a:r>
              <a:rPr lang="fr-FR" sz="1600" dirty="0">
                <a:latin typeface="Calibri" pitchFamily="34" charset="0"/>
              </a:rPr>
              <a:t> science) EIC </a:t>
            </a:r>
            <a:r>
              <a:rPr lang="fr-FR" sz="1600" dirty="0" err="1">
                <a:latin typeface="Calibri" pitchFamily="34" charset="0"/>
              </a:rPr>
              <a:t>laureat</a:t>
            </a:r>
            <a:r>
              <a:rPr lang="fr-FR" sz="1600" dirty="0">
                <a:latin typeface="Calibri" pitchFamily="34" charset="0"/>
              </a:rPr>
              <a:t> de Horizon Europe</a:t>
            </a:r>
          </a:p>
          <a:p>
            <a:pPr marL="180975" lvl="1" indent="-90488">
              <a:buFont typeface="Arial" panose="020B0604020202020204" pitchFamily="34" charset="0"/>
              <a:buChar char="•"/>
              <a:tabLst>
                <a:tab pos="5738813" algn="l"/>
              </a:tabLst>
              <a:defRPr/>
            </a:pPr>
            <a:r>
              <a:rPr lang="fr-FR" sz="1600" dirty="0">
                <a:latin typeface="Calibri" pitchFamily="34" charset="0"/>
              </a:rPr>
              <a:t>Coordonnatrice: Christelle </a:t>
            </a:r>
            <a:r>
              <a:rPr lang="fr-FR" sz="1600" dirty="0" smtClean="0">
                <a:latin typeface="Calibri" pitchFamily="34" charset="0"/>
              </a:rPr>
              <a:t>Bruni</a:t>
            </a:r>
            <a:endParaRPr lang="fr-FR" sz="1600" dirty="0">
              <a:latin typeface="Calibri" pitchFamily="34" charset="0"/>
            </a:endParaRPr>
          </a:p>
        </p:txBody>
      </p:sp>
      <p:sp>
        <p:nvSpPr>
          <p:cNvPr id="32" name="Text Box 18"/>
          <p:cNvSpPr txBox="1">
            <a:spLocks noChangeArrowheads="1"/>
          </p:cNvSpPr>
          <p:nvPr/>
        </p:nvSpPr>
        <p:spPr bwMode="auto">
          <a:xfrm>
            <a:off x="7690643" y="4359913"/>
            <a:ext cx="2880320" cy="936104"/>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Démarrage de l’ANR INSIRER</a:t>
            </a:r>
          </a:p>
          <a:p>
            <a:pPr marL="180975" lvl="1" indent="-90488">
              <a:buFont typeface="Arial" panose="020B0604020202020204" pitchFamily="34" charset="0"/>
              <a:buChar char="•"/>
              <a:tabLst>
                <a:tab pos="5738813" algn="l"/>
              </a:tabLst>
              <a:defRPr/>
            </a:pPr>
            <a:r>
              <a:rPr lang="fr-FR" sz="1600" dirty="0" smtClean="0">
                <a:latin typeface="Calibri" pitchFamily="34" charset="0"/>
              </a:rPr>
              <a:t>Développement de sources </a:t>
            </a:r>
            <a:r>
              <a:rPr lang="fr-FR" sz="1600" dirty="0">
                <a:latin typeface="Calibri" pitchFamily="34" charset="0"/>
              </a:rPr>
              <a:t>de </a:t>
            </a:r>
            <a:r>
              <a:rPr lang="fr-FR" sz="1600" dirty="0" smtClean="0">
                <a:latin typeface="Calibri" pitchFamily="34" charset="0"/>
              </a:rPr>
              <a:t>positrons</a:t>
            </a:r>
          </a:p>
          <a:p>
            <a:pPr marL="180975" lvl="1" indent="-90488">
              <a:buFont typeface="Arial" panose="020B0604020202020204" pitchFamily="34" charset="0"/>
              <a:buChar char="•"/>
              <a:tabLst>
                <a:tab pos="5738813" algn="l"/>
              </a:tabLst>
              <a:defRPr/>
            </a:pPr>
            <a:r>
              <a:rPr lang="fr-FR" sz="1600" dirty="0" smtClean="0">
                <a:latin typeface="Calibri" pitchFamily="34" charset="0"/>
              </a:rPr>
              <a:t>Portée par </a:t>
            </a:r>
            <a:r>
              <a:rPr lang="fr-FR" sz="1600" dirty="0" err="1" smtClean="0">
                <a:latin typeface="Calibri" pitchFamily="34" charset="0"/>
              </a:rPr>
              <a:t>Iryna</a:t>
            </a:r>
            <a:r>
              <a:rPr lang="fr-FR" sz="1600" dirty="0" smtClean="0">
                <a:latin typeface="Calibri" pitchFamily="34" charset="0"/>
              </a:rPr>
              <a:t> </a:t>
            </a:r>
            <a:r>
              <a:rPr lang="fr-FR" sz="1600" dirty="0" err="1" smtClean="0">
                <a:latin typeface="Calibri" pitchFamily="34" charset="0"/>
              </a:rPr>
              <a:t>Chaikovska</a:t>
            </a:r>
            <a:endParaRPr lang="fr-FR" sz="1600" dirty="0">
              <a:latin typeface="Calibri" pitchFamily="34" charset="0"/>
            </a:endParaRPr>
          </a:p>
        </p:txBody>
      </p:sp>
      <p:sp>
        <p:nvSpPr>
          <p:cNvPr id="17" name="Text Box 18"/>
          <p:cNvSpPr txBox="1">
            <a:spLocks noChangeArrowheads="1"/>
          </p:cNvSpPr>
          <p:nvPr/>
        </p:nvSpPr>
        <p:spPr bwMode="auto">
          <a:xfrm>
            <a:off x="3370163" y="5049926"/>
            <a:ext cx="3888432" cy="356082"/>
          </a:xfrm>
          <a:prstGeom prst="rect">
            <a:avLst/>
          </a:prstGeom>
          <a:noFill/>
          <a:ln w="9525">
            <a:noFill/>
            <a:miter lim="800000"/>
            <a:headEnd/>
            <a:tailEnd/>
          </a:ln>
        </p:spPr>
        <p:txBody>
          <a:bodyPr/>
          <a:lstStyle/>
          <a:p>
            <a:pPr>
              <a:buClr>
                <a:srgbClr val="0070C0"/>
              </a:buClr>
              <a:tabLst>
                <a:tab pos="5738813" algn="l"/>
              </a:tabLst>
              <a:defRPr/>
            </a:pPr>
            <a:r>
              <a:rPr lang="fr-FR" sz="1600" b="1" dirty="0" smtClean="0">
                <a:solidFill>
                  <a:srgbClr val="0070C0"/>
                </a:solidFill>
                <a:effectLst>
                  <a:outerShdw blurRad="38100" dist="38100" dir="2700000" algn="tl">
                    <a:srgbClr val="C0C0C0"/>
                  </a:outerShdw>
                </a:effectLst>
                <a:latin typeface="Calibri" pitchFamily="34" charset="0"/>
              </a:rPr>
              <a:t>Valorisation: </a:t>
            </a:r>
            <a:r>
              <a:rPr lang="fr-FR" sz="1600" dirty="0" smtClean="0">
                <a:latin typeface="Calibri" pitchFamily="34" charset="0"/>
              </a:rPr>
              <a:t>Transfert de savoir-faire sur l’assemblage des cryomodules vers la CNIM</a:t>
            </a:r>
            <a:endParaRPr lang="fr-FR" sz="1600" dirty="0" smtClean="0">
              <a:latin typeface="Calibri" pitchFamily="34" charset="0"/>
            </a:endParaRPr>
          </a:p>
        </p:txBody>
      </p:sp>
    </p:spTree>
    <p:extLst>
      <p:ext uri="{BB962C8B-B14F-4D97-AF65-F5344CB8AC3E}">
        <p14:creationId xmlns:p14="http://schemas.microsoft.com/office/powerpoint/2010/main" val="3157952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2146028" y="149425"/>
            <a:ext cx="5760640" cy="432048"/>
          </a:xfrm>
        </p:spPr>
        <p:txBody>
          <a:bodyPr/>
          <a:lstStyle/>
          <a:p>
            <a:pPr algn="ctr"/>
            <a:r>
              <a:rPr lang="fr-FR" dirty="0" smtClean="0">
                <a:latin typeface="+mn-lt"/>
              </a:rPr>
              <a:t>Menu du jour</a:t>
            </a:r>
            <a:endParaRPr lang="fr-FR" dirty="0">
              <a:latin typeface="+mn-lt"/>
            </a:endParaRPr>
          </a:p>
        </p:txBody>
      </p:sp>
      <p:sp>
        <p:nvSpPr>
          <p:cNvPr id="4" name="Text Box 18"/>
          <p:cNvSpPr txBox="1">
            <a:spLocks noChangeArrowheads="1"/>
          </p:cNvSpPr>
          <p:nvPr/>
        </p:nvSpPr>
        <p:spPr bwMode="auto">
          <a:xfrm>
            <a:off x="633859" y="1157536"/>
            <a:ext cx="10009177" cy="4303190"/>
          </a:xfrm>
          <a:prstGeom prst="rect">
            <a:avLst/>
          </a:prstGeom>
          <a:noFill/>
          <a:ln w="9525">
            <a:noFill/>
            <a:miter lim="800000"/>
            <a:headEnd/>
            <a:tailEnd/>
          </a:ln>
        </p:spPr>
        <p:txBody>
          <a:bodyPr/>
          <a:lstStyle/>
          <a:p>
            <a:pPr>
              <a:spcBef>
                <a:spcPts val="0"/>
              </a:spcBef>
              <a:spcAft>
                <a:spcPts val="300"/>
              </a:spcAft>
              <a:buFont typeface="Wingdings" pitchFamily="2" charset="2"/>
              <a:buChar char="§"/>
              <a:tabLst>
                <a:tab pos="6280150" algn="l"/>
              </a:tabLst>
              <a:defRPr/>
            </a:pP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0000FF"/>
                </a:solidFill>
                <a:effectLst>
                  <a:outerShdw blurRad="38100" dist="38100" dir="2700000" algn="tl">
                    <a:srgbClr val="C0C0C0"/>
                  </a:outerShdw>
                </a:effectLst>
                <a:latin typeface="Calibri" pitchFamily="34" charset="0"/>
              </a:rPr>
              <a:t>9H00  Accueil café/croissants</a:t>
            </a:r>
            <a:r>
              <a:rPr lang="fr-FR" sz="1600" dirty="0">
                <a:solidFill>
                  <a:srgbClr val="0000FF"/>
                </a:solidFill>
                <a:latin typeface="Calibri" pitchFamily="34" charset="0"/>
              </a:rPr>
              <a:t> </a:t>
            </a:r>
            <a:r>
              <a:rPr lang="fr-FR" sz="1600" dirty="0" smtClean="0">
                <a:solidFill>
                  <a:srgbClr val="5F2987"/>
                </a:solidFill>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(30’)</a:t>
            </a:r>
            <a:endParaRPr lang="fr-FR" sz="1600" b="1" dirty="0" smtClean="0">
              <a:solidFill>
                <a:srgbClr val="5F2987"/>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6280150" algn="l"/>
              </a:tabLst>
              <a:defRPr/>
            </a:pPr>
            <a:r>
              <a:rPr lang="fr-FR" sz="1600" b="1" dirty="0" smtClean="0">
                <a:solidFill>
                  <a:srgbClr val="5F2987"/>
                </a:solidFill>
                <a:effectLst>
                  <a:outerShdw blurRad="38100" dist="38100" dir="2700000" algn="tl">
                    <a:srgbClr val="C0C0C0"/>
                  </a:outerShdw>
                </a:effectLst>
                <a:latin typeface="Calibri" pitchFamily="34" charset="0"/>
              </a:rPr>
              <a:t> 9H30  Pôle Accélérateurs: Présentation, infos</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S. Bousson, W. Kaabi   </a:t>
            </a:r>
            <a:r>
              <a:rPr lang="fr-FR" sz="1600" b="1" i="1" dirty="0" smtClean="0">
                <a:solidFill>
                  <a:srgbClr val="FF0000"/>
                </a:solidFill>
                <a:effectLst>
                  <a:outerShdw blurRad="38100" dist="38100" dir="2700000" algn="tl">
                    <a:srgbClr val="C0C0C0"/>
                  </a:outerShdw>
                </a:effectLst>
                <a:latin typeface="Calibri" pitchFamily="34" charset="0"/>
              </a:rPr>
              <a:t>(45’)</a:t>
            </a:r>
          </a:p>
          <a:p>
            <a:pPr lvl="1">
              <a:spcBef>
                <a:spcPts val="0"/>
              </a:spcBef>
              <a:spcAft>
                <a:spcPts val="300"/>
              </a:spcAft>
              <a:buFont typeface="Wingdings" pitchFamily="2" charset="2"/>
              <a:buChar char="§"/>
              <a:tabLst>
                <a:tab pos="6280150" algn="l"/>
              </a:tabLst>
              <a:defRPr/>
            </a:pPr>
            <a:r>
              <a:rPr lang="fr-FR" sz="1600" b="1" dirty="0" smtClean="0">
                <a:solidFill>
                  <a:srgbClr val="5F2987"/>
                </a:solidFill>
                <a:effectLst>
                  <a:outerShdw blurRad="38100" dist="38100" dir="2700000" algn="tl">
                    <a:srgbClr val="C0C0C0"/>
                  </a:outerShdw>
                </a:effectLst>
                <a:latin typeface="Calibri" pitchFamily="34" charset="0"/>
              </a:rPr>
              <a:t> Discussion, Echange</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Tous ! </a:t>
            </a:r>
            <a:r>
              <a:rPr lang="fr-FR" sz="1600" b="1" i="1" dirty="0">
                <a:solidFill>
                  <a:srgbClr val="FF0000"/>
                </a:solidFill>
                <a:effectLst>
                  <a:outerShdw blurRad="38100" dist="38100" dir="2700000" algn="tl">
                    <a:srgbClr val="C0C0C0"/>
                  </a:outerShdw>
                </a:effectLst>
                <a:latin typeface="Calibri" pitchFamily="34" charset="0"/>
              </a:rPr>
              <a:t>(45’)</a:t>
            </a:r>
          </a:p>
          <a:p>
            <a:pPr>
              <a:spcBef>
                <a:spcPts val="0"/>
              </a:spcBef>
              <a:spcAft>
                <a:spcPts val="300"/>
              </a:spcAft>
              <a:buFont typeface="Wingdings" pitchFamily="2" charset="2"/>
              <a:buChar char="§"/>
              <a:tabLst>
                <a:tab pos="5383213" algn="l"/>
                <a:tab pos="6372225" algn="l"/>
              </a:tabLst>
              <a:defRPr/>
            </a:pP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5F2987"/>
                </a:solidFill>
                <a:effectLst>
                  <a:outerShdw blurRad="38100" dist="38100" dir="2700000" algn="tl">
                    <a:srgbClr val="C0C0C0"/>
                  </a:outerShdw>
                </a:effectLst>
                <a:latin typeface="Calibri" pitchFamily="34" charset="0"/>
              </a:rPr>
              <a:t>11H00  </a:t>
            </a:r>
            <a:r>
              <a:rPr lang="fr-FR" sz="1600" b="1" dirty="0" err="1" smtClean="0">
                <a:solidFill>
                  <a:srgbClr val="5F2987"/>
                </a:solidFill>
                <a:effectLst>
                  <a:outerShdw blurRad="38100" dist="38100" dir="2700000" algn="tl">
                    <a:srgbClr val="C0C0C0"/>
                  </a:outerShdw>
                </a:effectLst>
                <a:latin typeface="Calibri" pitchFamily="34" charset="0"/>
              </a:rPr>
              <a:t>ThomX</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M. Jacquet, H. </a:t>
            </a:r>
            <a:r>
              <a:rPr lang="fr-FR" sz="1600" b="1" dirty="0" err="1" smtClean="0">
                <a:solidFill>
                  <a:srgbClr val="0033CC"/>
                </a:solidFill>
                <a:effectLst>
                  <a:outerShdw blurRad="38100" dist="38100" dir="2700000" algn="tl">
                    <a:srgbClr val="C0C0C0"/>
                  </a:outerShdw>
                </a:effectLst>
                <a:latin typeface="Calibri" pitchFamily="34" charset="0"/>
              </a:rPr>
              <a:t>Guler</a:t>
            </a:r>
            <a:r>
              <a:rPr lang="fr-FR" sz="1600" b="1" dirty="0" smtClean="0">
                <a:solidFill>
                  <a:srgbClr val="0033CC"/>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(45</a:t>
            </a:r>
            <a:r>
              <a:rPr lang="fr-FR" sz="1600" b="1" i="1" dirty="0" smtClean="0">
                <a:solidFill>
                  <a:srgbClr val="FF0000"/>
                </a:solidFill>
                <a:effectLst>
                  <a:outerShdw blurRad="38100" dist="38100" dir="2700000" algn="tl">
                    <a:srgbClr val="C0C0C0"/>
                  </a:outerShdw>
                </a:effectLst>
                <a:latin typeface="Calibri" pitchFamily="34" charset="0"/>
              </a:rPr>
              <a:t>’)</a:t>
            </a:r>
            <a:endParaRPr lang="fr-FR" sz="1600" b="1" dirty="0" smtClean="0">
              <a:solidFill>
                <a:srgbClr val="5F2987"/>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11H30  1ère session Doctorants</a:t>
            </a: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err="1" smtClean="0">
                <a:solidFill>
                  <a:srgbClr val="5F2987"/>
                </a:solidFill>
                <a:latin typeface="Calibri" pitchFamily="34" charset="0"/>
              </a:rPr>
              <a:t>Carmello</a:t>
            </a:r>
            <a:r>
              <a:rPr lang="fr-FR" sz="1600" dirty="0" smtClean="0">
                <a:solidFill>
                  <a:srgbClr val="5F2987"/>
                </a:solidFill>
                <a:latin typeface="Calibri" pitchFamily="34" charset="0"/>
              </a:rPr>
              <a:t> </a:t>
            </a:r>
            <a:r>
              <a:rPr lang="fr-FR" sz="1600" dirty="0" err="1" smtClean="0">
                <a:solidFill>
                  <a:srgbClr val="5F2987"/>
                </a:solidFill>
                <a:latin typeface="Calibri" pitchFamily="34" charset="0"/>
              </a:rPr>
              <a:t>Barbagallo</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(15’)</a:t>
            </a:r>
            <a:endParaRPr lang="fr-FR" sz="1600" b="1" dirty="0" smtClean="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smtClean="0">
                <a:solidFill>
                  <a:srgbClr val="5F2987"/>
                </a:solidFill>
                <a:latin typeface="Calibri" pitchFamily="34" charset="0"/>
              </a:rPr>
              <a:t>Yanis </a:t>
            </a:r>
            <a:r>
              <a:rPr lang="fr-FR" sz="1600" dirty="0" err="1" smtClean="0">
                <a:solidFill>
                  <a:srgbClr val="5F2987"/>
                </a:solidFill>
                <a:latin typeface="Calibri" pitchFamily="34" charset="0"/>
              </a:rPr>
              <a:t>Pisi</a:t>
            </a:r>
            <a:r>
              <a:rPr lang="fr-FR" sz="1600" dirty="0" smtClean="0">
                <a:solidFill>
                  <a:srgbClr val="5F2987"/>
                </a:solidFill>
                <a:latin typeface="Calibri" pitchFamily="34" charset="0"/>
              </a:rPr>
              <a:t>………………………………………………………………………………………………………………</a:t>
            </a: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a:t>
            </a:r>
            <a:r>
              <a:rPr lang="fr-FR" sz="1600" b="1" dirty="0" smtClean="0">
                <a:solidFill>
                  <a:srgbClr val="0000FF"/>
                </a:solidFill>
                <a:effectLst>
                  <a:outerShdw blurRad="38100" dist="38100" dir="2700000" algn="tl">
                    <a:srgbClr val="C0C0C0"/>
                  </a:outerShdw>
                </a:effectLst>
                <a:latin typeface="Calibri" pitchFamily="34" charset="0"/>
              </a:rPr>
              <a:t>12H00 – 14H00  Repas / Buffet   (cafétéria bât 102)</a:t>
            </a:r>
            <a:endParaRPr lang="fr-FR" sz="1600" b="1" dirty="0">
              <a:solidFill>
                <a:srgbClr val="0000FF"/>
              </a:solidFill>
              <a:effectLst>
                <a:outerShdw blurRad="38100" dist="38100" dir="2700000" algn="tl">
                  <a:srgbClr val="C0C0C0"/>
                </a:outerShdw>
              </a:effectLst>
              <a:latin typeface="Calibri" pitchFamily="34" charset="0"/>
            </a:endParaRPr>
          </a:p>
          <a:p>
            <a:pPr>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14H00  2nde </a:t>
            </a:r>
            <a:r>
              <a:rPr lang="fr-FR" sz="1600" b="1" dirty="0">
                <a:solidFill>
                  <a:srgbClr val="5F2987"/>
                </a:solidFill>
                <a:effectLst>
                  <a:outerShdw blurRad="38100" dist="38100" dir="2700000" algn="tl">
                    <a:srgbClr val="C0C0C0"/>
                  </a:outerShdw>
                </a:effectLst>
                <a:latin typeface="Calibri" pitchFamily="34" charset="0"/>
              </a:rPr>
              <a:t>session Doctorants</a:t>
            </a: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err="1">
                <a:solidFill>
                  <a:srgbClr val="5F2987"/>
                </a:solidFill>
                <a:latin typeface="Calibri" pitchFamily="34" charset="0"/>
              </a:rPr>
              <a:t>Fahad</a:t>
            </a:r>
            <a:r>
              <a:rPr lang="fr-FR" sz="1600" dirty="0">
                <a:solidFill>
                  <a:srgbClr val="5F2987"/>
                </a:solidFill>
                <a:latin typeface="Calibri" pitchFamily="34" charset="0"/>
              </a:rPr>
              <a:t> </a:t>
            </a:r>
            <a:r>
              <a:rPr lang="fr-FR" sz="1600" dirty="0" err="1" smtClean="0">
                <a:solidFill>
                  <a:srgbClr val="5F2987"/>
                </a:solidFill>
                <a:latin typeface="Calibri" pitchFamily="34" charset="0"/>
              </a:rPr>
              <a:t>Alharthi</a:t>
            </a:r>
            <a:r>
              <a:rPr lang="fr-FR" sz="1600" dirty="0" smtClean="0">
                <a:solidFill>
                  <a:srgbClr val="5F2987"/>
                </a:solidFill>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smtClean="0">
                <a:solidFill>
                  <a:srgbClr val="5F2987"/>
                </a:solidFill>
                <a:latin typeface="Calibri" pitchFamily="34" charset="0"/>
              </a:rPr>
              <a:t>Coline </a:t>
            </a:r>
            <a:r>
              <a:rPr lang="fr-FR" sz="1600" dirty="0">
                <a:solidFill>
                  <a:srgbClr val="5F2987"/>
                </a:solidFill>
                <a:latin typeface="Calibri" pitchFamily="34" charset="0"/>
              </a:rPr>
              <a:t>Guyot</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a:t>
            </a:r>
            <a:r>
              <a:rPr lang="fr-FR" sz="1600" b="1" i="1" dirty="0">
                <a:solidFill>
                  <a:srgbClr val="FF0000"/>
                </a:solidFill>
                <a:effectLst>
                  <a:outerShdw blurRad="38100" dist="38100" dir="2700000" algn="tl">
                    <a:srgbClr val="C0C0C0"/>
                  </a:outerShdw>
                </a:effectLst>
                <a:latin typeface="Calibri" pitchFamily="34" charset="0"/>
              </a:rPr>
              <a:t>15</a:t>
            </a:r>
            <a:r>
              <a:rPr lang="fr-FR" sz="1600" b="1" i="1" dirty="0" smtClean="0">
                <a:solidFill>
                  <a:srgbClr val="FF0000"/>
                </a:solidFill>
                <a:effectLst>
                  <a:outerShdw blurRad="38100" dist="38100" dir="2700000" algn="tl">
                    <a:srgbClr val="C0C0C0"/>
                  </a:outerShdw>
                </a:effectLst>
                <a:latin typeface="Calibri" pitchFamily="34" charset="0"/>
              </a:rPr>
              <a:t>’)</a:t>
            </a: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Emmanuel </a:t>
            </a:r>
            <a:r>
              <a:rPr lang="fr-FR" sz="1600" dirty="0" err="1">
                <a:solidFill>
                  <a:srgbClr val="5F2987"/>
                </a:solidFill>
                <a:latin typeface="Calibri" pitchFamily="34" charset="0"/>
              </a:rPr>
              <a:t>Goutierre</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Manar Amer………………………………………………………………………………………………..…..…</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Cédric Lhomme</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endParaRPr lang="fr-FR" sz="1600" b="1" dirty="0">
              <a:solidFill>
                <a:srgbClr val="0033CC"/>
              </a:solidFill>
              <a:effectLst>
                <a:outerShdw blurRad="38100" dist="38100" dir="2700000" algn="tl">
                  <a:srgbClr val="C0C0C0"/>
                </a:outerShdw>
              </a:effectLst>
              <a:latin typeface="Calibri" pitchFamily="34" charset="0"/>
            </a:endParaRPr>
          </a:p>
          <a:p>
            <a:pPr marL="800100" lvl="1" indent="-342900">
              <a:spcBef>
                <a:spcPts val="0"/>
              </a:spcBef>
              <a:spcAft>
                <a:spcPts val="300"/>
              </a:spcAft>
              <a:buFont typeface="Wingdings" panose="05000000000000000000" pitchFamily="2" charset="2"/>
              <a:buChar char="Ø"/>
              <a:tabLst>
                <a:tab pos="5383213" algn="l"/>
                <a:tab pos="6372225" algn="l"/>
              </a:tabLst>
              <a:defRPr/>
            </a:pPr>
            <a:r>
              <a:rPr lang="fr-FR" sz="1600" dirty="0">
                <a:solidFill>
                  <a:srgbClr val="5F2987"/>
                </a:solidFill>
                <a:latin typeface="Calibri" pitchFamily="34" charset="0"/>
              </a:rPr>
              <a:t>Elodie Morin………………………………………………………………………………………………..…..…</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a:solidFill>
                  <a:srgbClr val="FF0000"/>
                </a:solidFill>
                <a:effectLst>
                  <a:outerShdw blurRad="38100" dist="38100" dir="2700000" algn="tl">
                    <a:srgbClr val="C0C0C0"/>
                  </a:outerShdw>
                </a:effectLst>
                <a:latin typeface="Calibri" pitchFamily="34" charset="0"/>
              </a:rPr>
              <a:t>(15</a:t>
            </a:r>
            <a:r>
              <a:rPr lang="fr-FR" sz="1600" b="1" i="1" dirty="0" smtClean="0">
                <a:solidFill>
                  <a:srgbClr val="FF0000"/>
                </a:solidFill>
                <a:effectLst>
                  <a:outerShdw blurRad="38100" dist="38100" dir="2700000" algn="tl">
                    <a:srgbClr val="C0C0C0"/>
                  </a:outerShdw>
                </a:effectLst>
                <a:latin typeface="Calibri" pitchFamily="34" charset="0"/>
              </a:rPr>
              <a:t>’)</a:t>
            </a:r>
            <a:endParaRPr lang="fr-FR" sz="1600" b="1" dirty="0">
              <a:solidFill>
                <a:srgbClr val="0033CC"/>
              </a:solidFill>
              <a:effectLst>
                <a:outerShdw blurRad="38100" dist="38100" dir="2700000" algn="tl">
                  <a:srgbClr val="C0C0C0"/>
                </a:outerShdw>
              </a:effectLst>
              <a:latin typeface="Calibri" pitchFamily="34" charset="0"/>
            </a:endParaRPr>
          </a:p>
          <a:p>
            <a:pPr marL="0" lvl="1">
              <a:spcBef>
                <a:spcPts val="0"/>
              </a:spcBef>
              <a:spcAft>
                <a:spcPts val="300"/>
              </a:spcAft>
              <a:buFont typeface="Wingdings" pitchFamily="2" charset="2"/>
              <a:buChar char="§"/>
              <a:tabLst>
                <a:tab pos="5383213" algn="l"/>
                <a:tab pos="6372225" algn="l"/>
              </a:tabLst>
              <a:defRPr/>
            </a:pPr>
            <a:r>
              <a:rPr lang="fr-FR" sz="1600" b="1" dirty="0" smtClean="0">
                <a:solidFill>
                  <a:srgbClr val="5F2987"/>
                </a:solidFill>
                <a:effectLst>
                  <a:outerShdw blurRad="38100" dist="38100" dir="2700000" algn="tl">
                    <a:srgbClr val="C0C0C0"/>
                  </a:outerShdw>
                </a:effectLst>
                <a:latin typeface="Calibri" pitchFamily="34" charset="0"/>
              </a:rPr>
              <a:t> 16H00  Visite de SupraTech / </a:t>
            </a:r>
            <a:r>
              <a:rPr lang="fr-FR" sz="1600" b="1" dirty="0" err="1" smtClean="0">
                <a:solidFill>
                  <a:srgbClr val="5F2987"/>
                </a:solidFill>
                <a:effectLst>
                  <a:outerShdw blurRad="38100" dist="38100" dir="2700000" algn="tl">
                    <a:srgbClr val="C0C0C0"/>
                  </a:outerShdw>
                </a:effectLst>
                <a:latin typeface="Calibri" pitchFamily="34" charset="0"/>
              </a:rPr>
              <a:t>ThomX</a:t>
            </a:r>
            <a:r>
              <a:rPr lang="fr-FR" sz="1600" dirty="0" smtClean="0">
                <a:solidFill>
                  <a:srgbClr val="5F2987"/>
                </a:solidFill>
                <a:latin typeface="Calibri" pitchFamily="34" charset="0"/>
              </a:rPr>
              <a:t>……………………………………………………………………..……….</a:t>
            </a:r>
            <a:r>
              <a:rPr lang="fr-FR" sz="1600" b="1" dirty="0" smtClean="0">
                <a:solidFill>
                  <a:srgbClr val="5F2987"/>
                </a:solidFill>
                <a:effectLst>
                  <a:outerShdw blurRad="38100" dist="38100" dir="2700000" algn="tl">
                    <a:srgbClr val="C0C0C0"/>
                  </a:outerShdw>
                </a:effectLst>
                <a:latin typeface="Calibri" pitchFamily="34" charset="0"/>
              </a:rPr>
              <a:t>   </a:t>
            </a:r>
            <a:r>
              <a:rPr lang="fr-FR" sz="1600" b="1" i="1" dirty="0" smtClean="0">
                <a:solidFill>
                  <a:srgbClr val="FF0000"/>
                </a:solidFill>
                <a:effectLst>
                  <a:outerShdw blurRad="38100" dist="38100" dir="2700000" algn="tl">
                    <a:srgbClr val="C0C0C0"/>
                  </a:outerShdw>
                </a:effectLst>
                <a:latin typeface="Calibri" pitchFamily="34" charset="0"/>
              </a:rPr>
              <a:t>(60’)</a:t>
            </a:r>
            <a:r>
              <a:rPr lang="fr-FR" sz="1600" b="1" dirty="0">
                <a:solidFill>
                  <a:srgbClr val="5F2987"/>
                </a:solidFill>
                <a:effectLst>
                  <a:outerShdw blurRad="38100" dist="38100" dir="2700000" algn="tl">
                    <a:srgbClr val="C0C0C0"/>
                  </a:outerShdw>
                </a:effectLst>
                <a:latin typeface="Calibri" pitchFamily="34" charset="0"/>
              </a:rPr>
              <a:t>	</a:t>
            </a:r>
            <a:r>
              <a:rPr lang="fr-FR" sz="1600" b="1" dirty="0" smtClean="0">
                <a:solidFill>
                  <a:srgbClr val="0033CC"/>
                </a:solidFill>
                <a:effectLst>
                  <a:outerShdw blurRad="38100" dist="38100" dir="2700000" algn="tl">
                    <a:srgbClr val="C0C0C0"/>
                  </a:outerShdw>
                </a:effectLst>
                <a:latin typeface="Calibri" pitchFamily="34" charset="0"/>
              </a:rPr>
              <a:t>	</a:t>
            </a:r>
          </a:p>
        </p:txBody>
      </p:sp>
    </p:spTree>
    <p:extLst>
      <p:ext uri="{BB962C8B-B14F-4D97-AF65-F5344CB8AC3E}">
        <p14:creationId xmlns:p14="http://schemas.microsoft.com/office/powerpoint/2010/main" val="4201141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fontAlgn="base">
              <a:spcBef>
                <a:spcPct val="0"/>
              </a:spcBef>
              <a:tabLst>
                <a:tab pos="806450" algn="l"/>
              </a:tabLst>
              <a:defRPr/>
            </a:pPr>
            <a:r>
              <a:rPr lang="fr-FR" sz="4400" b="1" dirty="0" smtClean="0">
                <a:solidFill>
                  <a:srgbClr val="5F2987"/>
                </a:solidFill>
                <a:effectLst>
                  <a:outerShdw blurRad="38100" dist="38100" dir="2700000" algn="tl">
                    <a:srgbClr val="C0C0C0"/>
                  </a:outerShdw>
                </a:effectLst>
                <a:latin typeface="Calibri" pitchFamily="34" charset="0"/>
              </a:rPr>
              <a:t>Structuration et organisation du Pôle de Physique des Accélérateurs</a:t>
            </a:r>
            <a:endParaRPr lang="fr-FR" sz="4400" b="1" dirty="0">
              <a:solidFill>
                <a:srgbClr val="5F2987"/>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182494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3"/>
          <p:cNvSpPr>
            <a:spLocks noGrp="1"/>
          </p:cNvSpPr>
          <p:nvPr>
            <p:ph type="ftr" sz="quarter" idx="11"/>
          </p:nvPr>
        </p:nvSpPr>
        <p:spPr>
          <a:xfrm>
            <a:off x="2938116" y="5714820"/>
            <a:ext cx="4896544" cy="322263"/>
          </a:xfrm>
        </p:spPr>
        <p:txBody>
          <a:bodyPr/>
          <a:lstStyle/>
          <a:p>
            <a:r>
              <a:rPr lang="fr-FR" b="1" dirty="0" smtClean="0"/>
              <a:t>AG Pôle de Physique des Accélérateurs – 23/09/22 </a:t>
            </a:r>
            <a:endParaRPr lang="fr-FR"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978" y="653480"/>
            <a:ext cx="7039141" cy="540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ce réservé de la date 2"/>
          <p:cNvSpPr>
            <a:spLocks noGrp="1"/>
          </p:cNvSpPr>
          <p:nvPr>
            <p:ph type="dt" sz="half" idx="10"/>
          </p:nvPr>
        </p:nvSpPr>
        <p:spPr>
          <a:xfrm>
            <a:off x="201812" y="5714820"/>
            <a:ext cx="2411556" cy="322263"/>
          </a:xfrm>
        </p:spPr>
        <p:txBody>
          <a:bodyPr/>
          <a:lstStyle/>
          <a:p>
            <a:fld id="{82A7F0F3-D582-402A-B5FC-0362F90F69E0}" type="datetime1">
              <a:rPr lang="fr-FR" b="1" smtClean="0"/>
              <a:t>23/09/2022</a:t>
            </a:fld>
            <a:endParaRPr lang="fr-FR" b="1" dirty="0"/>
          </a:p>
        </p:txBody>
      </p:sp>
      <p:sp>
        <p:nvSpPr>
          <p:cNvPr id="12" name="Espace réservé du numéro de diapositive 4"/>
          <p:cNvSpPr>
            <a:spLocks noGrp="1"/>
          </p:cNvSpPr>
          <p:nvPr>
            <p:ph type="sldNum" sz="quarter" idx="12"/>
          </p:nvPr>
        </p:nvSpPr>
        <p:spPr>
          <a:xfrm>
            <a:off x="8159407" y="5714820"/>
            <a:ext cx="2422525" cy="322263"/>
          </a:xfrm>
        </p:spPr>
        <p:txBody>
          <a:bodyPr/>
          <a:lstStyle/>
          <a:p>
            <a:fld id="{77E71596-5F9D-49C5-9701-16B3CA54319D}" type="slidenum">
              <a:rPr lang="fr-FR" b="1" smtClean="0"/>
              <a:pPr/>
              <a:t>5</a:t>
            </a:fld>
            <a:endParaRPr lang="fr-FR" b="1" dirty="0"/>
          </a:p>
        </p:txBody>
      </p:sp>
      <p:sp>
        <p:nvSpPr>
          <p:cNvPr id="13" name="Titre 8"/>
          <p:cNvSpPr>
            <a:spLocks noGrp="1"/>
          </p:cNvSpPr>
          <p:nvPr>
            <p:ph type="title"/>
          </p:nvPr>
        </p:nvSpPr>
        <p:spPr>
          <a:xfrm>
            <a:off x="1497955" y="149425"/>
            <a:ext cx="7632848" cy="432048"/>
          </a:xfrm>
        </p:spPr>
        <p:txBody>
          <a:bodyPr/>
          <a:lstStyle/>
          <a:p>
            <a:pPr algn="ctr"/>
            <a:r>
              <a:rPr lang="fr-FR" dirty="0" smtClean="0">
                <a:latin typeface="+mn-lt"/>
              </a:rPr>
              <a:t>Le Pôle de Physique des Accélérateurs</a:t>
            </a:r>
            <a:endParaRPr lang="fr-FR" dirty="0">
              <a:latin typeface="+mn-lt"/>
            </a:endParaRPr>
          </a:p>
        </p:txBody>
      </p:sp>
      <p:sp>
        <p:nvSpPr>
          <p:cNvPr id="6" name="Ellipse 5"/>
          <p:cNvSpPr/>
          <p:nvPr/>
        </p:nvSpPr>
        <p:spPr>
          <a:xfrm>
            <a:off x="2506067" y="3605808"/>
            <a:ext cx="1800200" cy="1224136"/>
          </a:xfrm>
          <a:prstGeom prst="ellipse">
            <a:avLst/>
          </a:prstGeom>
          <a:noFill/>
          <a:ln w="3492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6564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Le Pôle de Physique des Accélérateurs</a:t>
            </a:r>
            <a:endParaRPr lang="fr-FR" dirty="0">
              <a:latin typeface="+mn-lt"/>
            </a:endParaRPr>
          </a:p>
        </p:txBody>
      </p:sp>
      <p:sp>
        <p:nvSpPr>
          <p:cNvPr id="3" name="Espace réservé de la date 2"/>
          <p:cNvSpPr>
            <a:spLocks noGrp="1"/>
          </p:cNvSpPr>
          <p:nvPr>
            <p:ph type="dt" sz="half" idx="10"/>
          </p:nvPr>
        </p:nvSpPr>
        <p:spPr/>
        <p:txBody>
          <a:bodyPr/>
          <a:lstStyle/>
          <a:p>
            <a:fld id="{82A7F0F3-D582-402A-B5FC-0362F90F69E0}" type="datetime1">
              <a:rPr lang="fr-FR" b="1" smtClean="0"/>
              <a:t>23/09/2022</a:t>
            </a:fld>
            <a:endParaRPr lang="fr-FR" b="1" dirty="0"/>
          </a:p>
        </p:txBody>
      </p:sp>
      <p:sp>
        <p:nvSpPr>
          <p:cNvPr id="4" name="Espace réservé du pied de page 3"/>
          <p:cNvSpPr>
            <a:spLocks noGrp="1"/>
          </p:cNvSpPr>
          <p:nvPr>
            <p:ph type="ftr" sz="quarter" idx="11"/>
          </p:nvPr>
        </p:nvSpPr>
        <p:spPr/>
        <p:txBody>
          <a:bodyPr/>
          <a:lstStyle/>
          <a:p>
            <a:r>
              <a:rPr lang="fr-FR" b="1" dirty="0" smtClean="0"/>
              <a:t>AG Pôle de Physique des Accélérateurs – 23/09/22 </a:t>
            </a:r>
            <a:endParaRPr lang="fr-FR" b="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b="1" smtClean="0"/>
              <a:pPr/>
              <a:t>6</a:t>
            </a:fld>
            <a:endParaRPr lang="fr-FR" b="1" dirty="0"/>
          </a:p>
        </p:txBody>
      </p:sp>
      <p:sp>
        <p:nvSpPr>
          <p:cNvPr id="16" name="Rectangle 15"/>
          <p:cNvSpPr/>
          <p:nvPr/>
        </p:nvSpPr>
        <p:spPr>
          <a:xfrm>
            <a:off x="-14213" y="1062390"/>
            <a:ext cx="10729192" cy="4775666"/>
          </a:xfrm>
          <a:prstGeom prst="rect">
            <a:avLst/>
          </a:prstGeom>
        </p:spPr>
        <p:txBody>
          <a:bodyPr wrap="square">
            <a:spAutoFit/>
          </a:bodyPr>
          <a:lstStyle/>
          <a:p>
            <a:pPr marL="342900" indent="-342900" algn="just">
              <a:spcAft>
                <a:spcPts val="0"/>
              </a:spcAft>
              <a:buFont typeface="Arial" panose="020B0604020202020204" pitchFamily="34" charset="0"/>
              <a:buChar char="•"/>
              <a:tabLst>
                <a:tab pos="5738813" algn="l"/>
              </a:tabLst>
              <a:defRPr/>
            </a:pPr>
            <a:r>
              <a:rPr lang="fr-FR" sz="1600" b="1" dirty="0" smtClean="0">
                <a:effectLst>
                  <a:outerShdw blurRad="38100" dist="38100" dir="2700000" algn="tl">
                    <a:srgbClr val="C0C0C0"/>
                  </a:outerShdw>
                </a:effectLst>
                <a:latin typeface="+mn-lt"/>
              </a:rPr>
              <a:t>Equipe BIMP : physique, instrumentation et manipulation des faisceaux</a:t>
            </a:r>
          </a:p>
          <a:p>
            <a:pPr algn="just">
              <a:spcAft>
                <a:spcPts val="0"/>
              </a:spcAft>
              <a:tabLst>
                <a:tab pos="5738813" algn="l"/>
              </a:tabLst>
              <a:defRPr/>
            </a:pPr>
            <a:r>
              <a:rPr lang="fr-FR" sz="1600" i="1" dirty="0" smtClean="0">
                <a:latin typeface="+mn-lt"/>
                <a:cs typeface="Calibri" pitchFamily="34" charset="0"/>
              </a:rPr>
              <a:t>Design </a:t>
            </a:r>
            <a:r>
              <a:rPr lang="fr-FR" sz="1600" i="1" dirty="0">
                <a:latin typeface="+mn-lt"/>
                <a:cs typeface="Calibri" pitchFamily="34" charset="0"/>
              </a:rPr>
              <a:t>et conception d’accélérateurs, dynamique faisceau, monitoring et contrôle de faisceau, instrumentation faisceau, faisceaux de forte puissance, nano-faisceaux</a:t>
            </a:r>
            <a:r>
              <a:rPr lang="fr-FR" sz="1600" i="1" dirty="0" smtClean="0">
                <a:latin typeface="+mn-lt"/>
                <a:cs typeface="Calibri" pitchFamily="34" charset="0"/>
              </a:rPr>
              <a:t>, sources d’électrons…</a:t>
            </a:r>
            <a:endParaRPr lang="fr-FR" sz="1600" i="1" dirty="0">
              <a:latin typeface="+mn-lt"/>
              <a:cs typeface="Calibri" pitchFamily="34" charset="0"/>
            </a:endParaRPr>
          </a:p>
          <a:p>
            <a:pPr marL="342900" indent="-342900" algn="just">
              <a:spcBef>
                <a:spcPts val="600"/>
              </a:spcBef>
              <a:spcAft>
                <a:spcPts val="0"/>
              </a:spcAft>
              <a:buFont typeface="Arial" panose="020B0604020202020204" pitchFamily="34" charset="0"/>
              <a:buChar char="•"/>
              <a:tabLst>
                <a:tab pos="5738813" algn="l"/>
              </a:tabLst>
              <a:defRPr/>
            </a:pPr>
            <a:r>
              <a:rPr lang="fr-FR" sz="1600" b="1" dirty="0" smtClean="0">
                <a:effectLst>
                  <a:outerShdw blurRad="38100" dist="38100" dir="2700000" algn="tl">
                    <a:srgbClr val="C0C0C0"/>
                  </a:outerShdw>
                </a:effectLst>
                <a:latin typeface="+mn-lt"/>
              </a:rPr>
              <a:t>Equipe MAVERICS: Matériaux </a:t>
            </a:r>
            <a:r>
              <a:rPr lang="fr-FR" sz="1600" b="1" dirty="0">
                <a:effectLst>
                  <a:outerShdw blurRad="38100" dist="38100" dir="2700000" algn="tl">
                    <a:srgbClr val="C0C0C0"/>
                  </a:outerShdw>
                </a:effectLst>
                <a:latin typeface="+mn-lt"/>
              </a:rPr>
              <a:t>pour Accélérateurs Vide </a:t>
            </a:r>
            <a:r>
              <a:rPr lang="fr-FR" sz="1600" b="1" dirty="0" err="1">
                <a:effectLst>
                  <a:outerShdw blurRad="38100" dist="38100" dir="2700000" algn="tl">
                    <a:srgbClr val="C0C0C0"/>
                  </a:outerShdw>
                </a:effectLst>
                <a:latin typeface="+mn-lt"/>
              </a:rPr>
              <a:t>dynamiquE</a:t>
            </a:r>
            <a:r>
              <a:rPr lang="fr-FR" sz="1600" b="1" dirty="0">
                <a:effectLst>
                  <a:outerShdw blurRad="38100" dist="38100" dir="2700000" algn="tl">
                    <a:srgbClr val="C0C0C0"/>
                  </a:outerShdw>
                </a:effectLst>
                <a:latin typeface="+mn-lt"/>
              </a:rPr>
              <a:t> et Recherche Innovante pour Cavités </a:t>
            </a:r>
            <a:r>
              <a:rPr lang="fr-FR" sz="1600" b="1" dirty="0" smtClean="0">
                <a:effectLst>
                  <a:outerShdw blurRad="38100" dist="38100" dir="2700000" algn="tl">
                    <a:srgbClr val="C0C0C0"/>
                  </a:outerShdw>
                </a:effectLst>
                <a:latin typeface="+mn-lt"/>
              </a:rPr>
              <a:t>Supra</a:t>
            </a:r>
          </a:p>
          <a:p>
            <a:pPr marL="0" lvl="1" indent="0" algn="just">
              <a:spcAft>
                <a:spcPts val="600"/>
              </a:spcAft>
              <a:tabLst>
                <a:tab pos="539750" algn="l"/>
              </a:tabLst>
              <a:defRPr/>
            </a:pPr>
            <a:r>
              <a:rPr lang="fr-FR" sz="1600" i="1" dirty="0" smtClean="0">
                <a:latin typeface="+mn-lt"/>
                <a:cs typeface="Calibri" pitchFamily="34" charset="0"/>
              </a:rPr>
              <a:t>Physique </a:t>
            </a:r>
            <a:r>
              <a:rPr lang="fr-FR" sz="1600" i="1" dirty="0">
                <a:latin typeface="+mn-lt"/>
                <a:cs typeface="Calibri" pitchFamily="34" charset="0"/>
              </a:rPr>
              <a:t>du vide et des surfaces, </a:t>
            </a:r>
            <a:r>
              <a:rPr lang="fr-FR" sz="1600" i="1" dirty="0" smtClean="0">
                <a:latin typeface="+mn-lt"/>
                <a:cs typeface="Calibri" pitchFamily="34" charset="0"/>
              </a:rPr>
              <a:t>vide dynamique dans les accélérateurs, couches </a:t>
            </a:r>
            <a:r>
              <a:rPr lang="fr-FR" sz="1600" i="1" dirty="0">
                <a:latin typeface="+mn-lt"/>
                <a:cs typeface="Calibri" pitchFamily="34" charset="0"/>
              </a:rPr>
              <a:t>minces pour applications accélérateurs (matériaux supra, dépôt anti-</a:t>
            </a:r>
            <a:r>
              <a:rPr lang="fr-FR" sz="1600" i="1" dirty="0" err="1">
                <a:latin typeface="+mn-lt"/>
                <a:cs typeface="Calibri" pitchFamily="34" charset="0"/>
              </a:rPr>
              <a:t>multipacting</a:t>
            </a:r>
            <a:r>
              <a:rPr lang="fr-FR" sz="1600" i="1" dirty="0">
                <a:latin typeface="+mn-lt"/>
                <a:cs typeface="Calibri" pitchFamily="34" charset="0"/>
              </a:rPr>
              <a:t>, getter</a:t>
            </a:r>
            <a:r>
              <a:rPr lang="fr-FR" sz="1600" i="1" dirty="0" smtClean="0">
                <a:latin typeface="+mn-lt"/>
                <a:cs typeface="Calibri" pitchFamily="34" charset="0"/>
              </a:rPr>
              <a:t>…), photocathodes, </a:t>
            </a:r>
            <a:r>
              <a:rPr lang="fr-FR" sz="1600" i="1" dirty="0">
                <a:latin typeface="+mn-lt"/>
                <a:cs typeface="Calibri" pitchFamily="34" charset="0"/>
              </a:rPr>
              <a:t>techniques de caractérisation des surfaces… </a:t>
            </a:r>
            <a:endParaRPr lang="fr-FR" sz="1600" i="1" dirty="0" smtClean="0">
              <a:latin typeface="+mn-lt"/>
              <a:cs typeface="Calibri" pitchFamily="34" charset="0"/>
            </a:endParaRPr>
          </a:p>
          <a:p>
            <a:pPr marL="285750" lvl="1" indent="-285750" algn="just">
              <a:spcBef>
                <a:spcPts val="600"/>
              </a:spcBef>
              <a:spcAft>
                <a:spcPts val="0"/>
              </a:spcAft>
              <a:buFont typeface="Arial" panose="020B0604020202020204" pitchFamily="34" charset="0"/>
              <a:buChar char="•"/>
              <a:tabLst>
                <a:tab pos="539750" algn="l"/>
              </a:tabLst>
              <a:defRPr/>
            </a:pPr>
            <a:r>
              <a:rPr lang="fr-FR" sz="1600" b="1" dirty="0" smtClean="0">
                <a:effectLst>
                  <a:outerShdw blurRad="38100" dist="38100" dir="2700000" algn="tl">
                    <a:srgbClr val="C0C0C0"/>
                  </a:outerShdw>
                </a:effectLst>
                <a:latin typeface="+mn-lt"/>
              </a:rPr>
              <a:t>Equipe ALEA: Accélération Laser et Applications</a:t>
            </a:r>
          </a:p>
          <a:p>
            <a:pPr marL="0" lvl="1" indent="0" algn="just">
              <a:spcAft>
                <a:spcPts val="600"/>
              </a:spcAft>
              <a:tabLst>
                <a:tab pos="539750" algn="l"/>
              </a:tabLst>
              <a:defRPr/>
            </a:pPr>
            <a:r>
              <a:rPr lang="fr-FR" sz="1600" i="1" dirty="0" smtClean="0">
                <a:latin typeface="+mn-lt"/>
                <a:cs typeface="Calibri" pitchFamily="34" charset="0"/>
              </a:rPr>
              <a:t>Accélération laser plasma, </a:t>
            </a:r>
            <a:r>
              <a:rPr lang="fr-FR" sz="1600" i="1" dirty="0">
                <a:latin typeface="+mn-lt"/>
                <a:cs typeface="Calibri" pitchFamily="34" charset="0"/>
              </a:rPr>
              <a:t>sources </a:t>
            </a:r>
            <a:r>
              <a:rPr lang="fr-FR" sz="1600" i="1" dirty="0" err="1" smtClean="0">
                <a:latin typeface="+mn-lt"/>
                <a:cs typeface="Calibri" pitchFamily="34" charset="0"/>
              </a:rPr>
              <a:t>compton</a:t>
            </a:r>
            <a:r>
              <a:rPr lang="fr-FR" sz="1600" i="1" dirty="0" smtClean="0">
                <a:latin typeface="+mn-lt"/>
                <a:cs typeface="Calibri" pitchFamily="34" charset="0"/>
              </a:rPr>
              <a:t> </a:t>
            </a:r>
            <a:r>
              <a:rPr lang="fr-FR" sz="1600" i="1" dirty="0">
                <a:latin typeface="+mn-lt"/>
                <a:cs typeface="Calibri" pitchFamily="34" charset="0"/>
              </a:rPr>
              <a:t>pour la génération de  </a:t>
            </a:r>
            <a:r>
              <a:rPr lang="fr-FR" sz="1600" i="1" dirty="0" smtClean="0">
                <a:latin typeface="+mn-lt"/>
                <a:cs typeface="Calibri" pitchFamily="34" charset="0"/>
              </a:rPr>
              <a:t>rayons-X </a:t>
            </a:r>
            <a:r>
              <a:rPr lang="fr-FR" sz="1600" i="1" dirty="0">
                <a:latin typeface="+mn-lt"/>
                <a:cs typeface="Calibri" pitchFamily="34" charset="0"/>
              </a:rPr>
              <a:t>, optique</a:t>
            </a:r>
            <a:r>
              <a:rPr lang="fr-FR" sz="1600" i="1" dirty="0" smtClean="0">
                <a:latin typeface="+mn-lt"/>
                <a:cs typeface="Calibri" pitchFamily="34" charset="0"/>
              </a:rPr>
              <a:t>…, laser de puissance</a:t>
            </a:r>
          </a:p>
          <a:p>
            <a:pPr marL="285750" lvl="1" indent="-285750" algn="just">
              <a:spcBef>
                <a:spcPts val="600"/>
              </a:spcBef>
              <a:spcAft>
                <a:spcPts val="0"/>
              </a:spcAft>
              <a:buFont typeface="Arial" panose="020B0604020202020204" pitchFamily="34" charset="0"/>
              <a:buChar char="•"/>
              <a:tabLst>
                <a:tab pos="539750" algn="l"/>
              </a:tabLst>
              <a:defRPr/>
            </a:pPr>
            <a:r>
              <a:rPr lang="fr-FR" sz="1600" b="1" dirty="0" smtClean="0">
                <a:effectLst>
                  <a:outerShdw blurRad="38100" dist="38100" dir="2700000" algn="tl">
                    <a:srgbClr val="C0C0C0"/>
                  </a:outerShdw>
                </a:effectLst>
                <a:latin typeface="+mn-lt"/>
              </a:rPr>
              <a:t>Service RF</a:t>
            </a:r>
          </a:p>
          <a:p>
            <a:pPr marL="0" lvl="1" indent="0" algn="just">
              <a:spcAft>
                <a:spcPts val="0"/>
              </a:spcAft>
              <a:tabLst>
                <a:tab pos="539750" algn="l"/>
              </a:tabLst>
              <a:defRPr/>
            </a:pPr>
            <a:r>
              <a:rPr lang="fr-FR" sz="1600" i="1" dirty="0" smtClean="0">
                <a:latin typeface="+mn-lt"/>
                <a:cs typeface="Calibri" pitchFamily="34" charset="0"/>
              </a:rPr>
              <a:t>Design</a:t>
            </a:r>
            <a:r>
              <a:rPr lang="fr-FR" sz="1600" i="1" dirty="0">
                <a:latin typeface="+mn-lt"/>
                <a:cs typeface="Calibri" pitchFamily="34" charset="0"/>
              </a:rPr>
              <a:t>, préparation et opération de structures d’accélération RF conventionnelles et supraconductrices, ainsi que leur systèmes liés (coupleurs, systèmes d’accord), sources RF de puissance, </a:t>
            </a:r>
            <a:r>
              <a:rPr lang="fr-FR" sz="1600" i="1" dirty="0" smtClean="0">
                <a:latin typeface="+mn-lt"/>
                <a:cs typeface="Calibri" pitchFamily="34" charset="0"/>
              </a:rPr>
              <a:t>bas-niveau RF</a:t>
            </a:r>
            <a:endParaRPr lang="fr-FR" sz="1600" b="1" dirty="0" smtClean="0">
              <a:latin typeface="+mn-lt"/>
              <a:cs typeface="Calibri" pitchFamily="34" charset="0"/>
            </a:endParaRPr>
          </a:p>
          <a:p>
            <a:pPr marL="342900" indent="-342900" algn="just">
              <a:spcBef>
                <a:spcPts val="600"/>
              </a:spcBef>
              <a:spcAft>
                <a:spcPts val="0"/>
              </a:spcAft>
              <a:buFont typeface="Arial" panose="020B0604020202020204" pitchFamily="34" charset="0"/>
              <a:buChar char="•"/>
              <a:tabLst>
                <a:tab pos="5738813" algn="l"/>
              </a:tabLst>
              <a:defRPr/>
            </a:pPr>
            <a:r>
              <a:rPr lang="fr-FR" sz="1600" b="1" dirty="0" smtClean="0">
                <a:effectLst>
                  <a:outerShdw blurRad="38100" dist="38100" dir="2700000" algn="tl">
                    <a:srgbClr val="C0C0C0"/>
                  </a:outerShdw>
                </a:effectLst>
                <a:latin typeface="+mn-lt"/>
              </a:rPr>
              <a:t>Service Cryo</a:t>
            </a:r>
          </a:p>
          <a:p>
            <a:pPr marL="0" lvl="1" indent="0" algn="just">
              <a:spcAft>
                <a:spcPts val="600"/>
              </a:spcAft>
              <a:tabLst>
                <a:tab pos="539750" algn="l"/>
                <a:tab pos="5738813" algn="l"/>
              </a:tabLst>
              <a:defRPr/>
            </a:pPr>
            <a:r>
              <a:rPr lang="fr-FR" sz="1600" i="1" dirty="0" smtClean="0">
                <a:latin typeface="+mn-lt"/>
                <a:cs typeface="Calibri" pitchFamily="34" charset="0"/>
              </a:rPr>
              <a:t>Conception et opération des systèmes cryogéniques pour accélérateurs et au-delà (ET, cibles </a:t>
            </a:r>
            <a:r>
              <a:rPr lang="fr-FR" sz="1600" i="1" dirty="0" err="1" smtClean="0">
                <a:latin typeface="+mn-lt"/>
                <a:cs typeface="Calibri" pitchFamily="34" charset="0"/>
              </a:rPr>
              <a:t>cryo</a:t>
            </a:r>
            <a:r>
              <a:rPr lang="fr-FR" sz="1600" i="1" dirty="0" smtClean="0">
                <a:latin typeface="+mn-lt"/>
                <a:cs typeface="Calibri" pitchFamily="34" charset="0"/>
              </a:rPr>
              <a:t>…)</a:t>
            </a:r>
          </a:p>
          <a:p>
            <a:pPr marL="285750" lvl="1" indent="-285750" algn="just">
              <a:spcBef>
                <a:spcPts val="600"/>
              </a:spcBef>
              <a:spcAft>
                <a:spcPts val="0"/>
              </a:spcAft>
              <a:buFont typeface="Arial" panose="020B0604020202020204" pitchFamily="34" charset="0"/>
              <a:buChar char="•"/>
              <a:tabLst>
                <a:tab pos="539750" algn="l"/>
                <a:tab pos="5738813" algn="l"/>
              </a:tabLst>
              <a:defRPr/>
            </a:pPr>
            <a:r>
              <a:rPr lang="fr-FR" sz="1600" b="1" dirty="0" smtClean="0">
                <a:effectLst>
                  <a:outerShdw blurRad="38100" dist="38100" dir="2700000" algn="tl">
                    <a:srgbClr val="C0C0C0"/>
                  </a:outerShdw>
                </a:effectLst>
                <a:latin typeface="+mn-lt"/>
              </a:rPr>
              <a:t>Plateforme vide et surfaces</a:t>
            </a:r>
          </a:p>
          <a:p>
            <a:r>
              <a:rPr lang="fr-FR" sz="1600" i="1" dirty="0" smtClean="0">
                <a:latin typeface="+mn-lt"/>
                <a:cs typeface="Calibri" pitchFamily="34" charset="0"/>
              </a:rPr>
              <a:t> UHV: </a:t>
            </a:r>
            <a:r>
              <a:rPr lang="fr-FR" sz="1600" i="1" dirty="0" smtClean="0">
                <a:latin typeface="+mn-lt"/>
              </a:rPr>
              <a:t>Spectrométrie </a:t>
            </a:r>
            <a:r>
              <a:rPr lang="fr-FR" sz="1600" i="1" dirty="0">
                <a:latin typeface="+mn-lt"/>
              </a:rPr>
              <a:t>de </a:t>
            </a:r>
            <a:r>
              <a:rPr lang="fr-FR" sz="1600" i="1" dirty="0" smtClean="0">
                <a:latin typeface="+mn-lt"/>
              </a:rPr>
              <a:t>masse, Mesure </a:t>
            </a:r>
            <a:r>
              <a:rPr lang="fr-FR" sz="1600" i="1" dirty="0">
                <a:latin typeface="+mn-lt"/>
              </a:rPr>
              <a:t>de taux de </a:t>
            </a:r>
            <a:r>
              <a:rPr lang="fr-FR" sz="1600" i="1" dirty="0" smtClean="0">
                <a:latin typeface="+mn-lt"/>
              </a:rPr>
              <a:t>dégazage, Métrologie, Mesure </a:t>
            </a:r>
            <a:r>
              <a:rPr lang="fr-FR" sz="1600" i="1" dirty="0">
                <a:latin typeface="+mn-lt"/>
              </a:rPr>
              <a:t>du taux d’émission secondaire (</a:t>
            </a:r>
            <a:r>
              <a:rPr lang="fr-FR" sz="1600" i="1" dirty="0" smtClean="0">
                <a:latin typeface="+mn-lt"/>
              </a:rPr>
              <a:t>SEY), Mesure </a:t>
            </a:r>
            <a:r>
              <a:rPr lang="fr-FR" sz="1600" i="1" dirty="0">
                <a:latin typeface="+mn-lt"/>
              </a:rPr>
              <a:t>vitesse de pompage </a:t>
            </a:r>
            <a:r>
              <a:rPr lang="fr-FR" sz="1600" i="1" dirty="0" smtClean="0">
                <a:latin typeface="+mn-lt"/>
              </a:rPr>
              <a:t>…  et caractérisation: Structurales: (DRX), Morpho/topo (MEB</a:t>
            </a:r>
            <a:r>
              <a:rPr lang="fr-FR" sz="1600" i="1" dirty="0">
                <a:latin typeface="+mn-lt"/>
              </a:rPr>
              <a:t>, </a:t>
            </a:r>
            <a:r>
              <a:rPr lang="fr-FR" sz="1600" i="1" dirty="0" err="1">
                <a:latin typeface="+mn-lt"/>
              </a:rPr>
              <a:t>Confocale</a:t>
            </a:r>
            <a:r>
              <a:rPr lang="fr-FR" sz="1600" i="1" dirty="0">
                <a:latin typeface="+mn-lt"/>
              </a:rPr>
              <a:t> </a:t>
            </a:r>
            <a:r>
              <a:rPr lang="fr-FR" sz="1600" i="1" dirty="0" smtClean="0">
                <a:latin typeface="+mn-lt"/>
              </a:rPr>
              <a:t>), Composition (</a:t>
            </a:r>
            <a:r>
              <a:rPr lang="fr-FR" sz="1600" i="1" dirty="0" err="1" smtClean="0">
                <a:latin typeface="+mn-lt"/>
              </a:rPr>
              <a:t>Sims</a:t>
            </a:r>
            <a:r>
              <a:rPr lang="fr-FR" sz="1600" i="1" dirty="0">
                <a:latin typeface="+mn-lt"/>
              </a:rPr>
              <a:t>, XPS, EDX</a:t>
            </a:r>
            <a:r>
              <a:rPr lang="fr-FR" sz="1600" i="1" dirty="0" smtClean="0">
                <a:latin typeface="+mn-lt"/>
              </a:rPr>
              <a:t>…)</a:t>
            </a:r>
            <a:endParaRPr lang="fr-FR" sz="1600" b="1" dirty="0" smtClean="0">
              <a:effectLst>
                <a:outerShdw blurRad="38100" dist="38100" dir="2700000" algn="tl">
                  <a:srgbClr val="C0C0C0"/>
                </a:outerShdw>
              </a:effectLst>
              <a:latin typeface="+mn-lt"/>
            </a:endParaRPr>
          </a:p>
        </p:txBody>
      </p:sp>
      <p:sp>
        <p:nvSpPr>
          <p:cNvPr id="17" name="Rectangle 16"/>
          <p:cNvSpPr/>
          <p:nvPr/>
        </p:nvSpPr>
        <p:spPr>
          <a:xfrm>
            <a:off x="1137915" y="716196"/>
            <a:ext cx="9274820" cy="369332"/>
          </a:xfrm>
          <a:prstGeom prst="rect">
            <a:avLst/>
          </a:prstGeom>
        </p:spPr>
        <p:txBody>
          <a:bodyPr wrap="square">
            <a:spAutoFit/>
          </a:bodyPr>
          <a:lstStyle/>
          <a:p>
            <a:pPr algn="just">
              <a:spcAft>
                <a:spcPts val="600"/>
              </a:spcAft>
              <a:tabLst>
                <a:tab pos="5738813" algn="l"/>
              </a:tabLst>
              <a:defRPr/>
            </a:pPr>
            <a:r>
              <a:rPr lang="fr-FR" sz="1800" b="1" dirty="0">
                <a:solidFill>
                  <a:srgbClr val="7030A0"/>
                </a:solidFill>
                <a:effectLst>
                  <a:outerShdw blurRad="38100" dist="38100" dir="2700000" algn="tl">
                    <a:srgbClr val="C0C0C0"/>
                  </a:outerShdw>
                </a:effectLst>
                <a:latin typeface="Calibri" pitchFamily="34" charset="0"/>
              </a:rPr>
              <a:t>Structuration autour de 3 équipes de recherche, 2 services spécialisés et 1 plateforme</a:t>
            </a:r>
          </a:p>
        </p:txBody>
      </p:sp>
    </p:spTree>
    <p:extLst>
      <p:ext uri="{BB962C8B-B14F-4D97-AF65-F5344CB8AC3E}">
        <p14:creationId xmlns:p14="http://schemas.microsoft.com/office/powerpoint/2010/main" val="4243326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Le Pôle de Physique des Accélérateurs</a:t>
            </a:r>
            <a:endParaRPr lang="fr-FR" dirty="0">
              <a:latin typeface="+mn-lt"/>
            </a:endParaRPr>
          </a:p>
        </p:txBody>
      </p:sp>
      <p:sp>
        <p:nvSpPr>
          <p:cNvPr id="9" name="ZoneTexte 4">
            <a:extLst>
              <a:ext uri="{FF2B5EF4-FFF2-40B4-BE49-F238E27FC236}">
                <a16:creationId xmlns="" xmlns:a16="http://schemas.microsoft.com/office/drawing/2014/main" xmlns:lc="http://schemas.openxmlformats.org/drawingml/2006/lockedCanvas" id="{197B0639-1F6C-1043-A219-CDD2837AF886}"/>
              </a:ext>
            </a:extLst>
          </p:cNvPr>
          <p:cNvSpPr txBox="1"/>
          <p:nvPr/>
        </p:nvSpPr>
        <p:spPr>
          <a:xfrm>
            <a:off x="146970" y="653480"/>
            <a:ext cx="5300230" cy="38010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fr-FR" sz="2200" b="1" dirty="0" smtClean="0">
                <a:solidFill>
                  <a:srgbClr val="FF6700"/>
                </a:solidFill>
              </a:rPr>
              <a:t>Le pôle Accélérateurs au  1</a:t>
            </a:r>
            <a:r>
              <a:rPr lang="fr-FR" sz="2200" b="1" baseline="30000" dirty="0" smtClean="0">
                <a:solidFill>
                  <a:srgbClr val="FF6700"/>
                </a:solidFill>
              </a:rPr>
              <a:t>er</a:t>
            </a:r>
            <a:r>
              <a:rPr lang="fr-FR" sz="2200" b="1" dirty="0" smtClean="0">
                <a:solidFill>
                  <a:srgbClr val="FF6700"/>
                </a:solidFill>
              </a:rPr>
              <a:t> Octobre 2022:</a:t>
            </a:r>
          </a:p>
          <a:p>
            <a:pPr marL="285750" indent="-198438">
              <a:buFont typeface="Arial" panose="020B0604020202020204" pitchFamily="34" charset="0"/>
              <a:buChar char="•"/>
            </a:pPr>
            <a:r>
              <a:rPr lang="fr-FR" dirty="0" smtClean="0"/>
              <a:t>82 personnes (dont 60 permanents)</a:t>
            </a:r>
          </a:p>
          <a:p>
            <a:pPr marL="285750" indent="-198438">
              <a:buFont typeface="Arial" panose="020B0604020202020204" pitchFamily="34" charset="0"/>
              <a:buChar char="•"/>
            </a:pPr>
            <a:r>
              <a:rPr lang="fr-FR" dirty="0" smtClean="0"/>
              <a:t>Répartition H/F : 66 / 16 soit 80,5 % / 19,5 %</a:t>
            </a:r>
          </a:p>
          <a:p>
            <a:pPr marL="285750" indent="-198438">
              <a:buFont typeface="Arial" panose="020B0604020202020204" pitchFamily="34" charset="0"/>
              <a:buChar char="•"/>
            </a:pPr>
            <a:r>
              <a:rPr lang="fr-FR" dirty="0" smtClean="0"/>
              <a:t>16 chercheurs et enseignants-chercheurs</a:t>
            </a:r>
          </a:p>
          <a:p>
            <a:pPr marL="285750" indent="-198438">
              <a:buFont typeface="Arial" panose="020B0604020202020204" pitchFamily="34" charset="0"/>
              <a:buChar char="•"/>
            </a:pPr>
            <a:r>
              <a:rPr lang="fr-FR" dirty="0" smtClean="0"/>
              <a:t>48 IT (34 IR, 7 IE, 6 AI, 1 T)</a:t>
            </a:r>
          </a:p>
          <a:p>
            <a:pPr marL="285750" indent="-198438">
              <a:buFont typeface="Arial" panose="020B0604020202020204" pitchFamily="34" charset="0"/>
              <a:buChar char="•"/>
            </a:pPr>
            <a:r>
              <a:rPr lang="fr-FR" dirty="0" smtClean="0"/>
              <a:t>14 Doctorants, 3 Post-doc, </a:t>
            </a:r>
            <a:r>
              <a:rPr lang="fr-FR" b="1" dirty="0" smtClean="0">
                <a:solidFill>
                  <a:srgbClr val="FF0000"/>
                </a:solidFill>
              </a:rPr>
              <a:t>8 HDR</a:t>
            </a:r>
          </a:p>
          <a:p>
            <a:pPr marL="285750" indent="-198438">
              <a:buFont typeface="Arial" panose="020B0604020202020204" pitchFamily="34" charset="0"/>
              <a:buChar char="•"/>
            </a:pPr>
            <a:endParaRPr lang="fr-FR" sz="1000" b="1" dirty="0">
              <a:solidFill>
                <a:srgbClr val="FF0000"/>
              </a:solidFill>
            </a:endParaRPr>
          </a:p>
          <a:p>
            <a:pPr marL="87312"/>
            <a:r>
              <a:rPr lang="fr-FR" b="1" dirty="0" smtClean="0">
                <a:solidFill>
                  <a:srgbClr val="0000FF"/>
                </a:solidFill>
              </a:rPr>
              <a:t>Moyennes d’âge: </a:t>
            </a:r>
          </a:p>
          <a:p>
            <a:pPr marL="373062" indent="-285750">
              <a:buFont typeface="Arial" panose="020B0604020202020204" pitchFamily="34" charset="0"/>
              <a:buChar char="•"/>
            </a:pPr>
            <a:r>
              <a:rPr lang="fr-FR" dirty="0" smtClean="0"/>
              <a:t>Globale: 43,7 ans </a:t>
            </a:r>
          </a:p>
          <a:p>
            <a:pPr marL="373062" indent="-285750">
              <a:buFont typeface="Arial" panose="020B0604020202020204" pitchFamily="34" charset="0"/>
              <a:buChar char="•"/>
            </a:pPr>
            <a:r>
              <a:rPr lang="fr-FR" dirty="0" smtClean="0"/>
              <a:t>Permanents: 47,4 </a:t>
            </a:r>
            <a:r>
              <a:rPr lang="fr-FR" dirty="0"/>
              <a:t>ans </a:t>
            </a:r>
            <a:endParaRPr lang="fr-FR" dirty="0" smtClean="0"/>
          </a:p>
          <a:p>
            <a:pPr marL="373062" indent="-285750">
              <a:buFont typeface="Arial" panose="020B0604020202020204" pitchFamily="34" charset="0"/>
              <a:buChar char="•"/>
            </a:pPr>
            <a:r>
              <a:rPr lang="fr-FR" dirty="0" smtClean="0"/>
              <a:t>7 collaborateurs &gt; 60 ans (hors émérite)</a:t>
            </a:r>
          </a:p>
          <a:p>
            <a:pPr marL="373062" indent="-285750">
              <a:buFont typeface="Arial" panose="020B0604020202020204" pitchFamily="34" charset="0"/>
              <a:buChar char="•"/>
            </a:pPr>
            <a:endParaRPr lang="fr-FR" b="1" dirty="0" smtClean="0">
              <a:solidFill>
                <a:srgbClr val="0000FF"/>
              </a:solidFill>
            </a:endParaRPr>
          </a:p>
          <a:p>
            <a:pPr marL="87312"/>
            <a:endParaRPr lang="fr-FR" sz="1600" dirty="0"/>
          </a:p>
        </p:txBody>
      </p:sp>
      <p:grpSp>
        <p:nvGrpSpPr>
          <p:cNvPr id="10" name="Groupe 9"/>
          <p:cNvGrpSpPr/>
          <p:nvPr/>
        </p:nvGrpSpPr>
        <p:grpSpPr>
          <a:xfrm>
            <a:off x="112220" y="3722614"/>
            <a:ext cx="5302837" cy="675282"/>
            <a:chOff x="112220" y="3587810"/>
            <a:chExt cx="5302837" cy="675282"/>
          </a:xfrm>
        </p:grpSpPr>
        <p:sp>
          <p:nvSpPr>
            <p:cNvPr id="11" name="Rectangle à coins arrondis 10"/>
            <p:cNvSpPr/>
            <p:nvPr/>
          </p:nvSpPr>
          <p:spPr>
            <a:xfrm>
              <a:off x="112220" y="3756969"/>
              <a:ext cx="1241719" cy="500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err="1" smtClean="0"/>
                <a:t>SupraTech</a:t>
              </a:r>
              <a:endParaRPr lang="fr-FR" sz="1800" b="1" dirty="0"/>
            </a:p>
          </p:txBody>
        </p:sp>
        <p:sp>
          <p:nvSpPr>
            <p:cNvPr id="12" name="Rectangle à coins arrondis 11"/>
            <p:cNvSpPr/>
            <p:nvPr/>
          </p:nvSpPr>
          <p:spPr>
            <a:xfrm>
              <a:off x="1422097" y="3757551"/>
              <a:ext cx="1003257" cy="500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err="1" smtClean="0"/>
                <a:t>LaseriX</a:t>
              </a:r>
              <a:endParaRPr lang="fr-FR" sz="1800" b="1" dirty="0"/>
            </a:p>
          </p:txBody>
        </p:sp>
        <p:sp>
          <p:nvSpPr>
            <p:cNvPr id="13" name="Rectangle à coins arrondis 12"/>
            <p:cNvSpPr/>
            <p:nvPr/>
          </p:nvSpPr>
          <p:spPr>
            <a:xfrm>
              <a:off x="2506537" y="3762226"/>
              <a:ext cx="734199" cy="500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t>ALTO</a:t>
              </a:r>
              <a:endParaRPr lang="fr-FR" sz="1800" b="1" dirty="0"/>
            </a:p>
          </p:txBody>
        </p:sp>
        <p:sp>
          <p:nvSpPr>
            <p:cNvPr id="14" name="Rectangle à coins arrondis 13"/>
            <p:cNvSpPr/>
            <p:nvPr/>
          </p:nvSpPr>
          <p:spPr>
            <a:xfrm>
              <a:off x="3342762" y="3762226"/>
              <a:ext cx="1395553" cy="500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err="1" smtClean="0"/>
                <a:t>Andromede</a:t>
              </a:r>
              <a:endParaRPr lang="fr-FR" sz="1800" b="1" dirty="0"/>
            </a:p>
          </p:txBody>
        </p:sp>
        <p:sp>
          <p:nvSpPr>
            <p:cNvPr id="15" name="Flèche vers le bas 14"/>
            <p:cNvSpPr/>
            <p:nvPr/>
          </p:nvSpPr>
          <p:spPr>
            <a:xfrm rot="4020956">
              <a:off x="4839674" y="3585146"/>
              <a:ext cx="572719" cy="578047"/>
            </a:xfrm>
            <a:prstGeom prst="downArrow">
              <a:avLst>
                <a:gd name="adj1" fmla="val 26266"/>
                <a:gd name="adj2" fmla="val 483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e 17"/>
          <p:cNvGrpSpPr/>
          <p:nvPr/>
        </p:nvGrpSpPr>
        <p:grpSpPr>
          <a:xfrm>
            <a:off x="1469033" y="4423526"/>
            <a:ext cx="3946603" cy="622442"/>
            <a:chOff x="1469033" y="4327863"/>
            <a:chExt cx="3946603" cy="622442"/>
          </a:xfrm>
        </p:grpSpPr>
        <p:sp>
          <p:nvSpPr>
            <p:cNvPr id="19" name="Rectangle à coins arrondis 18"/>
            <p:cNvSpPr/>
            <p:nvPr/>
          </p:nvSpPr>
          <p:spPr>
            <a:xfrm>
              <a:off x="1469033" y="4449439"/>
              <a:ext cx="1912642" cy="5008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t>Pôle </a:t>
              </a:r>
              <a:r>
                <a:rPr lang="fr-FR" sz="1800" b="1" dirty="0" err="1" smtClean="0"/>
                <a:t>Ingéniérie</a:t>
              </a:r>
              <a:endParaRPr lang="fr-FR" sz="1800" b="1" dirty="0"/>
            </a:p>
          </p:txBody>
        </p:sp>
        <p:sp>
          <p:nvSpPr>
            <p:cNvPr id="20" name="Flèche vers le bas 19"/>
            <p:cNvSpPr/>
            <p:nvPr/>
          </p:nvSpPr>
          <p:spPr>
            <a:xfrm rot="4899611">
              <a:off x="4291412" y="3762083"/>
              <a:ext cx="558444" cy="1690004"/>
            </a:xfrm>
            <a:prstGeom prst="downArrow">
              <a:avLst>
                <a:gd name="adj1" fmla="val 26266"/>
                <a:gd name="adj2" fmla="val 48325"/>
              </a:avLst>
            </a:prstGeom>
            <a:solidFill>
              <a:srgbClr val="FF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p:cNvGrpSpPr/>
          <p:nvPr/>
        </p:nvGrpSpPr>
        <p:grpSpPr>
          <a:xfrm>
            <a:off x="129803" y="4937865"/>
            <a:ext cx="5303171" cy="683475"/>
            <a:chOff x="129803" y="4937865"/>
            <a:chExt cx="5303171" cy="683475"/>
          </a:xfrm>
        </p:grpSpPr>
        <p:sp>
          <p:nvSpPr>
            <p:cNvPr id="22" name="Rectangle à coins arrondis 21"/>
            <p:cNvSpPr/>
            <p:nvPr/>
          </p:nvSpPr>
          <p:spPr>
            <a:xfrm>
              <a:off x="129803" y="5120474"/>
              <a:ext cx="1422577" cy="5008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t>PHE</a:t>
              </a:r>
              <a:endParaRPr lang="fr-FR" sz="1800" b="1" dirty="0"/>
            </a:p>
          </p:txBody>
        </p:sp>
        <p:sp>
          <p:nvSpPr>
            <p:cNvPr id="23" name="Rectangle à coins arrondis 22"/>
            <p:cNvSpPr/>
            <p:nvPr/>
          </p:nvSpPr>
          <p:spPr>
            <a:xfrm>
              <a:off x="1641971" y="5110884"/>
              <a:ext cx="1422577" cy="5008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t>Santé</a:t>
              </a:r>
              <a:endParaRPr lang="fr-FR" sz="1800" b="1" dirty="0"/>
            </a:p>
          </p:txBody>
        </p:sp>
        <p:sp>
          <p:nvSpPr>
            <p:cNvPr id="24" name="Rectangle à coins arrondis 23"/>
            <p:cNvSpPr/>
            <p:nvPr/>
          </p:nvSpPr>
          <p:spPr>
            <a:xfrm>
              <a:off x="3223635" y="5110884"/>
              <a:ext cx="1422577" cy="5008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t>Nucléaire</a:t>
              </a:r>
              <a:endParaRPr lang="fr-FR" sz="1800" b="1" dirty="0"/>
            </a:p>
          </p:txBody>
        </p:sp>
        <p:sp>
          <p:nvSpPr>
            <p:cNvPr id="25" name="Flèche vers le bas 24"/>
            <p:cNvSpPr/>
            <p:nvPr/>
          </p:nvSpPr>
          <p:spPr>
            <a:xfrm rot="4020956">
              <a:off x="4773257" y="4861574"/>
              <a:ext cx="583425" cy="736008"/>
            </a:xfrm>
            <a:prstGeom prst="downArrow">
              <a:avLst>
                <a:gd name="adj1" fmla="val 26266"/>
                <a:gd name="adj2" fmla="val 50649"/>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403" y="716404"/>
            <a:ext cx="5130145" cy="496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Espace réservé de la date 2"/>
          <p:cNvSpPr>
            <a:spLocks noGrp="1"/>
          </p:cNvSpPr>
          <p:nvPr>
            <p:ph type="dt" sz="half" idx="10"/>
          </p:nvPr>
        </p:nvSpPr>
        <p:spPr>
          <a:xfrm>
            <a:off x="201812" y="5714820"/>
            <a:ext cx="2411556" cy="322263"/>
          </a:xfrm>
        </p:spPr>
        <p:txBody>
          <a:bodyPr/>
          <a:lstStyle/>
          <a:p>
            <a:fld id="{82A7F0F3-D582-402A-B5FC-0362F90F69E0}" type="datetime1">
              <a:rPr lang="fr-FR" b="1" smtClean="0"/>
              <a:t>23/09/2022</a:t>
            </a:fld>
            <a:endParaRPr lang="fr-FR" b="1" dirty="0"/>
          </a:p>
        </p:txBody>
      </p:sp>
      <p:sp>
        <p:nvSpPr>
          <p:cNvPr id="31" name="Espace réservé du pied de page 3"/>
          <p:cNvSpPr>
            <a:spLocks noGrp="1"/>
          </p:cNvSpPr>
          <p:nvPr>
            <p:ph type="ftr" sz="quarter" idx="11"/>
          </p:nvPr>
        </p:nvSpPr>
        <p:spPr>
          <a:xfrm>
            <a:off x="2938116" y="5714820"/>
            <a:ext cx="4896544" cy="322263"/>
          </a:xfrm>
        </p:spPr>
        <p:txBody>
          <a:bodyPr/>
          <a:lstStyle/>
          <a:p>
            <a:r>
              <a:rPr lang="fr-FR" b="1" dirty="0" smtClean="0"/>
              <a:t>AG Pôle de Physique des Accélérateurs – 23/09/22 </a:t>
            </a:r>
            <a:endParaRPr lang="fr-FR" b="1" dirty="0"/>
          </a:p>
        </p:txBody>
      </p:sp>
      <p:sp>
        <p:nvSpPr>
          <p:cNvPr id="32" name="Espace réservé du numéro de diapositive 4"/>
          <p:cNvSpPr>
            <a:spLocks noGrp="1"/>
          </p:cNvSpPr>
          <p:nvPr>
            <p:ph type="sldNum" sz="quarter" idx="12"/>
          </p:nvPr>
        </p:nvSpPr>
        <p:spPr>
          <a:xfrm>
            <a:off x="8159407" y="5714820"/>
            <a:ext cx="2422525" cy="322263"/>
          </a:xfrm>
        </p:spPr>
        <p:txBody>
          <a:bodyPr/>
          <a:lstStyle/>
          <a:p>
            <a:fld id="{77E71596-5F9D-49C5-9701-16B3CA54319D}" type="slidenum">
              <a:rPr lang="fr-FR" b="1" smtClean="0"/>
              <a:pPr/>
              <a:t>7</a:t>
            </a:fld>
            <a:endParaRPr lang="fr-FR" b="1" dirty="0"/>
          </a:p>
        </p:txBody>
      </p:sp>
    </p:spTree>
    <p:extLst>
      <p:ext uri="{BB962C8B-B14F-4D97-AF65-F5344CB8AC3E}">
        <p14:creationId xmlns:p14="http://schemas.microsoft.com/office/powerpoint/2010/main" val="2903714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Le Pôle de Physique des Accélérateurs</a:t>
            </a:r>
            <a:endParaRPr lang="fr-FR" dirty="0">
              <a:latin typeface="+mn-lt"/>
            </a:endParaRPr>
          </a:p>
        </p:txBody>
      </p:sp>
      <p:pic>
        <p:nvPicPr>
          <p:cNvPr id="9" name="Image 8">
            <a:extLst>
              <a:ext uri="{FF2B5EF4-FFF2-40B4-BE49-F238E27FC236}">
                <a16:creationId xmlns:a16="http://schemas.microsoft.com/office/drawing/2014/main" xmlns="" id="{002C782C-59C2-4C08-9480-AD4DAC80A808}"/>
              </a:ext>
            </a:extLst>
          </p:cNvPr>
          <p:cNvPicPr>
            <a:picLocks noChangeAspect="1"/>
          </p:cNvPicPr>
          <p:nvPr/>
        </p:nvPicPr>
        <p:blipFill rotWithShape="1">
          <a:blip r:embed="rId2"/>
          <a:srcRect l="21049" b="17459"/>
          <a:stretch/>
        </p:blipFill>
        <p:spPr>
          <a:xfrm>
            <a:off x="1125217" y="1301552"/>
            <a:ext cx="8439147" cy="4104456"/>
          </a:xfrm>
          <a:prstGeom prst="rect">
            <a:avLst/>
          </a:prstGeom>
        </p:spPr>
      </p:pic>
      <p:cxnSp>
        <p:nvCxnSpPr>
          <p:cNvPr id="6" name="Connecteur droit avec flèche 5"/>
          <p:cNvCxnSpPr>
            <a:stCxn id="12" idx="4"/>
          </p:cNvCxnSpPr>
          <p:nvPr/>
        </p:nvCxnSpPr>
        <p:spPr>
          <a:xfrm flipH="1">
            <a:off x="4810323" y="1680848"/>
            <a:ext cx="401136" cy="120488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12" idx="4"/>
          </p:cNvCxnSpPr>
          <p:nvPr/>
        </p:nvCxnSpPr>
        <p:spPr>
          <a:xfrm>
            <a:off x="5211459" y="1680848"/>
            <a:ext cx="30912" cy="2966059"/>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4563387" y="1108870"/>
            <a:ext cx="129614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RF</a:t>
            </a:r>
            <a:endParaRPr lang="fr-FR" dirty="0"/>
          </a:p>
        </p:txBody>
      </p:sp>
      <p:sp>
        <p:nvSpPr>
          <p:cNvPr id="18" name="Ellipse 17"/>
          <p:cNvSpPr/>
          <p:nvPr/>
        </p:nvSpPr>
        <p:spPr>
          <a:xfrm>
            <a:off x="2290043" y="1015563"/>
            <a:ext cx="129614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ALEA</a:t>
            </a:r>
            <a:endParaRPr lang="fr-FR" dirty="0"/>
          </a:p>
        </p:txBody>
      </p:sp>
      <p:cxnSp>
        <p:nvCxnSpPr>
          <p:cNvPr id="19" name="Connecteur droit avec flèche 18"/>
          <p:cNvCxnSpPr>
            <a:stCxn id="18" idx="4"/>
          </p:cNvCxnSpPr>
          <p:nvPr/>
        </p:nvCxnSpPr>
        <p:spPr>
          <a:xfrm flipH="1">
            <a:off x="2392963" y="1587541"/>
            <a:ext cx="545152" cy="1514211"/>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18" idx="4"/>
          </p:cNvCxnSpPr>
          <p:nvPr/>
        </p:nvCxnSpPr>
        <p:spPr>
          <a:xfrm>
            <a:off x="2938115" y="1587541"/>
            <a:ext cx="1152128" cy="722123"/>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2938115" y="1587541"/>
            <a:ext cx="1728192" cy="938147"/>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1353939" y="4280574"/>
            <a:ext cx="1872208"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MAVERICS</a:t>
            </a:r>
            <a:endParaRPr lang="fr-FR" dirty="0"/>
          </a:p>
        </p:txBody>
      </p:sp>
      <p:cxnSp>
        <p:nvCxnSpPr>
          <p:cNvPr id="28" name="Connecteur droit avec flèche 27"/>
          <p:cNvCxnSpPr>
            <a:stCxn id="27" idx="0"/>
          </p:cNvCxnSpPr>
          <p:nvPr/>
        </p:nvCxnSpPr>
        <p:spPr>
          <a:xfrm flipV="1">
            <a:off x="2290043" y="3245768"/>
            <a:ext cx="216024" cy="1034806"/>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stCxn id="27" idx="0"/>
          </p:cNvCxnSpPr>
          <p:nvPr/>
        </p:nvCxnSpPr>
        <p:spPr>
          <a:xfrm>
            <a:off x="2290043" y="4280574"/>
            <a:ext cx="2720848" cy="514388"/>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5901496" y="5120019"/>
            <a:ext cx="147616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CRYO</a:t>
            </a:r>
            <a:endParaRPr lang="fr-FR" dirty="0"/>
          </a:p>
        </p:txBody>
      </p:sp>
      <p:cxnSp>
        <p:nvCxnSpPr>
          <p:cNvPr id="35" name="Connecteur droit avec flèche 34"/>
          <p:cNvCxnSpPr>
            <a:stCxn id="34" idx="0"/>
          </p:cNvCxnSpPr>
          <p:nvPr/>
        </p:nvCxnSpPr>
        <p:spPr>
          <a:xfrm flipH="1" flipV="1">
            <a:off x="5344790" y="4932896"/>
            <a:ext cx="1294788" cy="187123"/>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stCxn id="34" idx="0"/>
          </p:cNvCxnSpPr>
          <p:nvPr/>
        </p:nvCxnSpPr>
        <p:spPr>
          <a:xfrm flipV="1">
            <a:off x="6639578" y="4469904"/>
            <a:ext cx="547009" cy="650115"/>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stCxn id="34" idx="0"/>
          </p:cNvCxnSpPr>
          <p:nvPr/>
        </p:nvCxnSpPr>
        <p:spPr>
          <a:xfrm flipV="1">
            <a:off x="6639578" y="4794962"/>
            <a:ext cx="114961" cy="325057"/>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a:stCxn id="27" idx="0"/>
          </p:cNvCxnSpPr>
          <p:nvPr/>
        </p:nvCxnSpPr>
        <p:spPr>
          <a:xfrm>
            <a:off x="2290043" y="4280574"/>
            <a:ext cx="4464496" cy="8034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1" name="Ellipse 50"/>
          <p:cNvSpPr/>
          <p:nvPr/>
        </p:nvSpPr>
        <p:spPr>
          <a:xfrm>
            <a:off x="6970563" y="1941671"/>
            <a:ext cx="129614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BIMP</a:t>
            </a:r>
            <a:endParaRPr lang="fr-FR" dirty="0"/>
          </a:p>
        </p:txBody>
      </p:sp>
      <p:cxnSp>
        <p:nvCxnSpPr>
          <p:cNvPr id="52" name="Connecteur droit avec flèche 51"/>
          <p:cNvCxnSpPr>
            <a:stCxn id="51" idx="4"/>
          </p:cNvCxnSpPr>
          <p:nvPr/>
        </p:nvCxnSpPr>
        <p:spPr>
          <a:xfrm flipH="1">
            <a:off x="4810323" y="2513649"/>
            <a:ext cx="2808312" cy="444087"/>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a:stCxn id="51" idx="4"/>
          </p:cNvCxnSpPr>
          <p:nvPr/>
        </p:nvCxnSpPr>
        <p:spPr>
          <a:xfrm flipH="1">
            <a:off x="7186587" y="2513649"/>
            <a:ext cx="432048" cy="1847269"/>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6" name="Ellipse 75"/>
          <p:cNvSpPr/>
          <p:nvPr/>
        </p:nvSpPr>
        <p:spPr>
          <a:xfrm>
            <a:off x="3236989" y="4957490"/>
            <a:ext cx="147616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V&amp;S</a:t>
            </a:r>
            <a:endParaRPr lang="fr-FR" dirty="0"/>
          </a:p>
        </p:txBody>
      </p:sp>
      <p:cxnSp>
        <p:nvCxnSpPr>
          <p:cNvPr id="77" name="Connecteur droit avec flèche 76"/>
          <p:cNvCxnSpPr>
            <a:stCxn id="76" idx="0"/>
          </p:cNvCxnSpPr>
          <p:nvPr/>
        </p:nvCxnSpPr>
        <p:spPr>
          <a:xfrm flipH="1" flipV="1">
            <a:off x="2578075" y="3353780"/>
            <a:ext cx="1396996" cy="160371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3" name="Espace réservé de la date 2"/>
          <p:cNvSpPr>
            <a:spLocks noGrp="1"/>
          </p:cNvSpPr>
          <p:nvPr>
            <p:ph type="dt" sz="half" idx="10"/>
          </p:nvPr>
        </p:nvSpPr>
        <p:spPr>
          <a:xfrm>
            <a:off x="201812" y="5714820"/>
            <a:ext cx="2411556" cy="322263"/>
          </a:xfrm>
        </p:spPr>
        <p:txBody>
          <a:bodyPr/>
          <a:lstStyle/>
          <a:p>
            <a:fld id="{82A7F0F3-D582-402A-B5FC-0362F90F69E0}" type="datetime1">
              <a:rPr lang="fr-FR" b="1" smtClean="0"/>
              <a:t>23/09/2022</a:t>
            </a:fld>
            <a:endParaRPr lang="fr-FR" b="1" dirty="0"/>
          </a:p>
        </p:txBody>
      </p:sp>
      <p:sp>
        <p:nvSpPr>
          <p:cNvPr id="84" name="Espace réservé du pied de page 3"/>
          <p:cNvSpPr>
            <a:spLocks noGrp="1"/>
          </p:cNvSpPr>
          <p:nvPr>
            <p:ph type="ftr" sz="quarter" idx="11"/>
          </p:nvPr>
        </p:nvSpPr>
        <p:spPr>
          <a:xfrm>
            <a:off x="2938116" y="5714820"/>
            <a:ext cx="4896544" cy="322263"/>
          </a:xfrm>
        </p:spPr>
        <p:txBody>
          <a:bodyPr/>
          <a:lstStyle/>
          <a:p>
            <a:r>
              <a:rPr lang="fr-FR" b="1" dirty="0" smtClean="0"/>
              <a:t>AG Pôle de Physique des Accélérateurs – 23/09/22 </a:t>
            </a:r>
            <a:endParaRPr lang="fr-FR" b="1" dirty="0"/>
          </a:p>
        </p:txBody>
      </p:sp>
      <p:sp>
        <p:nvSpPr>
          <p:cNvPr id="85" name="Espace réservé du numéro de diapositive 4"/>
          <p:cNvSpPr>
            <a:spLocks noGrp="1"/>
          </p:cNvSpPr>
          <p:nvPr>
            <p:ph type="sldNum" sz="quarter" idx="12"/>
          </p:nvPr>
        </p:nvSpPr>
        <p:spPr>
          <a:xfrm>
            <a:off x="8159407" y="5714820"/>
            <a:ext cx="2422525" cy="322263"/>
          </a:xfrm>
        </p:spPr>
        <p:txBody>
          <a:bodyPr/>
          <a:lstStyle/>
          <a:p>
            <a:fld id="{77E71596-5F9D-49C5-9701-16B3CA54319D}" type="slidenum">
              <a:rPr lang="fr-FR" b="1" smtClean="0"/>
              <a:pPr/>
              <a:t>8</a:t>
            </a:fld>
            <a:endParaRPr lang="fr-FR" b="1" dirty="0"/>
          </a:p>
        </p:txBody>
      </p:sp>
    </p:spTree>
    <p:extLst>
      <p:ext uri="{BB962C8B-B14F-4D97-AF65-F5344CB8AC3E}">
        <p14:creationId xmlns:p14="http://schemas.microsoft.com/office/powerpoint/2010/main" val="160148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1497955" y="149425"/>
            <a:ext cx="7632848" cy="432048"/>
          </a:xfrm>
        </p:spPr>
        <p:txBody>
          <a:bodyPr/>
          <a:lstStyle/>
          <a:p>
            <a:pPr algn="ctr"/>
            <a:r>
              <a:rPr lang="fr-FR" dirty="0" smtClean="0">
                <a:latin typeface="+mn-lt"/>
              </a:rPr>
              <a:t>Le Pôle de Physique des Accélérateurs</a:t>
            </a:r>
            <a:endParaRPr lang="fr-FR" dirty="0">
              <a:latin typeface="+mn-lt"/>
            </a:endParaRPr>
          </a:p>
        </p:txBody>
      </p:sp>
      <p:sp>
        <p:nvSpPr>
          <p:cNvPr id="9" name="Rectangle 8"/>
          <p:cNvSpPr/>
          <p:nvPr/>
        </p:nvSpPr>
        <p:spPr>
          <a:xfrm>
            <a:off x="157302" y="930927"/>
            <a:ext cx="10485669" cy="4293483"/>
          </a:xfrm>
          <a:prstGeom prst="rect">
            <a:avLst/>
          </a:prstGeom>
        </p:spPr>
        <p:txBody>
          <a:bodyPr wrap="square">
            <a:spAutoFit/>
          </a:bodyPr>
          <a:lstStyle/>
          <a:p>
            <a:pPr algn="just">
              <a:spcAft>
                <a:spcPts val="600"/>
              </a:spcAft>
              <a:tabLst>
                <a:tab pos="5738813" algn="l"/>
              </a:tabLst>
              <a:defRPr/>
            </a:pPr>
            <a:r>
              <a:rPr lang="fr-FR" b="1" dirty="0" smtClean="0">
                <a:solidFill>
                  <a:srgbClr val="7030A0"/>
                </a:solidFill>
                <a:effectLst>
                  <a:outerShdw blurRad="38100" dist="38100" dir="2700000" algn="tl">
                    <a:srgbClr val="C0C0C0"/>
                  </a:outerShdw>
                </a:effectLst>
                <a:latin typeface="+mn-lt"/>
              </a:rPr>
              <a:t>Le Comité de Pilotage du Pôle (COPIL): l’organe de direction du Pôle Accélérateurs</a:t>
            </a:r>
          </a:p>
          <a:p>
            <a:pPr algn="just">
              <a:spcAft>
                <a:spcPts val="600"/>
              </a:spcAft>
              <a:tabLst>
                <a:tab pos="5738813" algn="l"/>
              </a:tabLst>
              <a:defRPr/>
            </a:pPr>
            <a:r>
              <a:rPr lang="fr-FR" sz="1800" b="1" dirty="0" smtClean="0">
                <a:solidFill>
                  <a:srgbClr val="0000FF"/>
                </a:solidFill>
                <a:effectLst>
                  <a:outerShdw blurRad="38100" dist="38100" dir="2700000" algn="tl">
                    <a:srgbClr val="C0C0C0"/>
                  </a:outerShdw>
                </a:effectLst>
                <a:latin typeface="+mn-lt"/>
              </a:rPr>
              <a:t>Composition: </a:t>
            </a:r>
          </a:p>
          <a:p>
            <a:pPr marL="342900" indent="-342900">
              <a:spcAft>
                <a:spcPts val="600"/>
              </a:spcAft>
              <a:buFont typeface="Arial" panose="020B0604020202020204" pitchFamily="34" charset="0"/>
              <a:buChar char="•"/>
            </a:pPr>
            <a:r>
              <a:rPr lang="fr-FR" sz="1800" b="1" dirty="0" smtClean="0">
                <a:latin typeface="+mn-lt"/>
              </a:rPr>
              <a:t>Le DSA Accélérateur et son Adjoint</a:t>
            </a:r>
            <a:endParaRPr lang="fr-FR" sz="1800" dirty="0">
              <a:latin typeface="+mn-lt"/>
            </a:endParaRPr>
          </a:p>
          <a:p>
            <a:pPr marL="342900" indent="-342900">
              <a:spcAft>
                <a:spcPts val="600"/>
              </a:spcAft>
              <a:buFont typeface="Arial" panose="020B0604020202020204" pitchFamily="34" charset="0"/>
              <a:buChar char="•"/>
            </a:pPr>
            <a:r>
              <a:rPr lang="fr-FR" sz="1800" b="1" dirty="0" smtClean="0">
                <a:latin typeface="+mn-lt"/>
              </a:rPr>
              <a:t>Les responsables d’équipe et de service</a:t>
            </a:r>
          </a:p>
          <a:p>
            <a:pPr marL="342900" indent="-342900">
              <a:spcAft>
                <a:spcPts val="600"/>
              </a:spcAft>
              <a:buFont typeface="Arial" panose="020B0604020202020204" pitchFamily="34" charset="0"/>
              <a:buChar char="•"/>
            </a:pPr>
            <a:r>
              <a:rPr lang="fr-FR" sz="1800" b="1" dirty="0" smtClean="0">
                <a:latin typeface="+mn-lt"/>
              </a:rPr>
              <a:t>Le responsable opérationnel de la plateforme Vide &amp; Surface</a:t>
            </a:r>
            <a:endParaRPr lang="fr-FR" sz="1800" b="1" dirty="0">
              <a:latin typeface="+mn-lt"/>
            </a:endParaRPr>
          </a:p>
          <a:p>
            <a:pPr marL="342900" indent="-342900">
              <a:spcAft>
                <a:spcPts val="600"/>
              </a:spcAft>
              <a:buFont typeface="Arial" panose="020B0604020202020204" pitchFamily="34" charset="0"/>
              <a:buChar char="•"/>
            </a:pPr>
            <a:r>
              <a:rPr lang="fr-FR" sz="1800" b="1" dirty="0" smtClean="0">
                <a:latin typeface="+mn-lt"/>
              </a:rPr>
              <a:t>Invités permanents:</a:t>
            </a:r>
            <a:endParaRPr lang="fr-FR" sz="1800" b="1" dirty="0">
              <a:latin typeface="+mn-lt"/>
            </a:endParaRPr>
          </a:p>
          <a:p>
            <a:pPr marL="787400" lvl="1" indent="-285750">
              <a:spcAft>
                <a:spcPts val="600"/>
              </a:spcAft>
              <a:buFont typeface="Wingdings" panose="05000000000000000000" pitchFamily="2" charset="2"/>
              <a:buChar char="Ø"/>
            </a:pPr>
            <a:r>
              <a:rPr lang="fr-FR" sz="1800" b="1" dirty="0" smtClean="0">
                <a:latin typeface="+mn-lt"/>
              </a:rPr>
              <a:t>Le responsable opérationnel de la </a:t>
            </a:r>
            <a:r>
              <a:rPr lang="fr-FR" sz="1800" b="1" dirty="0" smtClean="0">
                <a:latin typeface="+mn-lt"/>
              </a:rPr>
              <a:t>plateforme </a:t>
            </a:r>
            <a:r>
              <a:rPr lang="fr-FR" sz="1800" b="1" dirty="0" err="1" smtClean="0">
                <a:latin typeface="+mn-lt"/>
              </a:rPr>
              <a:t>LaseriX</a:t>
            </a:r>
            <a:r>
              <a:rPr lang="fr-FR" sz="1800" b="1" dirty="0" smtClean="0">
                <a:latin typeface="+mn-lt"/>
              </a:rPr>
              <a:t> </a:t>
            </a:r>
          </a:p>
          <a:p>
            <a:pPr marL="787400" lvl="1" indent="-285750">
              <a:spcAft>
                <a:spcPts val="600"/>
              </a:spcAft>
              <a:buFont typeface="Wingdings" panose="05000000000000000000" pitchFamily="2" charset="2"/>
              <a:buChar char="Ø"/>
            </a:pPr>
            <a:r>
              <a:rPr lang="fr-FR" sz="1800" b="1" dirty="0" smtClean="0">
                <a:latin typeface="+mn-lt"/>
              </a:rPr>
              <a:t>Le </a:t>
            </a:r>
            <a:r>
              <a:rPr lang="fr-FR" sz="1800" b="1" dirty="0">
                <a:latin typeface="+mn-lt"/>
              </a:rPr>
              <a:t>responsable opérationnel de la plateforme </a:t>
            </a:r>
            <a:r>
              <a:rPr lang="fr-FR" sz="1800" b="1" dirty="0" smtClean="0">
                <a:latin typeface="+mn-lt"/>
              </a:rPr>
              <a:t>SupraTech</a:t>
            </a:r>
            <a:endParaRPr lang="fr-FR" sz="1800" b="1" dirty="0">
              <a:latin typeface="+mn-lt"/>
            </a:endParaRPr>
          </a:p>
          <a:p>
            <a:pPr>
              <a:spcAft>
                <a:spcPts val="600"/>
              </a:spcAft>
            </a:pPr>
            <a:endParaRPr lang="fr-FR" sz="1800" b="1" dirty="0">
              <a:latin typeface="+mn-lt"/>
            </a:endParaRPr>
          </a:p>
          <a:p>
            <a:pPr>
              <a:spcAft>
                <a:spcPts val="600"/>
              </a:spcAft>
            </a:pPr>
            <a:r>
              <a:rPr lang="fr-FR" sz="1800" b="1" dirty="0" smtClean="0">
                <a:solidFill>
                  <a:srgbClr val="0000FF"/>
                </a:solidFill>
                <a:latin typeface="+mn-lt"/>
              </a:rPr>
              <a:t>Fréquence des réunions: </a:t>
            </a:r>
            <a:r>
              <a:rPr lang="fr-FR" sz="1800" b="1" dirty="0" smtClean="0">
                <a:latin typeface="+mn-lt"/>
              </a:rPr>
              <a:t>tous les 15 jours (hors vacances), jeudi matin</a:t>
            </a:r>
          </a:p>
          <a:p>
            <a:pPr>
              <a:spcAft>
                <a:spcPts val="600"/>
              </a:spcAft>
            </a:pPr>
            <a:r>
              <a:rPr lang="fr-FR" sz="1800" b="1" dirty="0">
                <a:latin typeface="+mn-lt"/>
              </a:rPr>
              <a:t>	</a:t>
            </a:r>
            <a:r>
              <a:rPr lang="fr-FR" sz="1800" b="1" dirty="0" smtClean="0">
                <a:latin typeface="+mn-lt"/>
              </a:rPr>
              <a:t>Hier s’est tenu le COPIL numéro 50 !!!</a:t>
            </a:r>
          </a:p>
          <a:p>
            <a:pPr algn="just">
              <a:spcAft>
                <a:spcPts val="600"/>
              </a:spcAft>
              <a:tabLst>
                <a:tab pos="5738813" algn="l"/>
              </a:tabLst>
              <a:defRPr/>
            </a:pPr>
            <a:endParaRPr lang="fr-FR" sz="1800" b="1" dirty="0" smtClean="0">
              <a:effectLst>
                <a:outerShdw blurRad="38100" dist="38100" dir="2700000" algn="tl">
                  <a:srgbClr val="C0C0C0"/>
                </a:outerShdw>
              </a:effectLst>
              <a:latin typeface="+mn-lt"/>
            </a:endParaRPr>
          </a:p>
        </p:txBody>
      </p:sp>
      <p:sp>
        <p:nvSpPr>
          <p:cNvPr id="12" name="Espace réservé de la date 2"/>
          <p:cNvSpPr>
            <a:spLocks noGrp="1"/>
          </p:cNvSpPr>
          <p:nvPr>
            <p:ph type="dt" sz="half" idx="10"/>
          </p:nvPr>
        </p:nvSpPr>
        <p:spPr>
          <a:xfrm>
            <a:off x="201812" y="5714820"/>
            <a:ext cx="2411556" cy="322263"/>
          </a:xfrm>
        </p:spPr>
        <p:txBody>
          <a:bodyPr/>
          <a:lstStyle/>
          <a:p>
            <a:fld id="{82A7F0F3-D582-402A-B5FC-0362F90F69E0}" type="datetime1">
              <a:rPr lang="fr-FR" b="1" smtClean="0"/>
              <a:t>23/09/2022</a:t>
            </a:fld>
            <a:endParaRPr lang="fr-FR" b="1" dirty="0"/>
          </a:p>
        </p:txBody>
      </p:sp>
      <p:sp>
        <p:nvSpPr>
          <p:cNvPr id="13" name="Espace réservé du pied de page 3"/>
          <p:cNvSpPr>
            <a:spLocks noGrp="1"/>
          </p:cNvSpPr>
          <p:nvPr>
            <p:ph type="ftr" sz="quarter" idx="11"/>
          </p:nvPr>
        </p:nvSpPr>
        <p:spPr>
          <a:xfrm>
            <a:off x="2938116" y="5714820"/>
            <a:ext cx="4896544" cy="322263"/>
          </a:xfrm>
        </p:spPr>
        <p:txBody>
          <a:bodyPr/>
          <a:lstStyle/>
          <a:p>
            <a:r>
              <a:rPr lang="fr-FR" b="1" dirty="0" smtClean="0"/>
              <a:t>AG Pôle de Physique des Accélérateurs – 23/09/22 </a:t>
            </a:r>
            <a:endParaRPr lang="fr-FR" b="1" dirty="0"/>
          </a:p>
        </p:txBody>
      </p:sp>
      <p:sp>
        <p:nvSpPr>
          <p:cNvPr id="14" name="Espace réservé du numéro de diapositive 4"/>
          <p:cNvSpPr>
            <a:spLocks noGrp="1"/>
          </p:cNvSpPr>
          <p:nvPr>
            <p:ph type="sldNum" sz="quarter" idx="12"/>
          </p:nvPr>
        </p:nvSpPr>
        <p:spPr>
          <a:xfrm>
            <a:off x="8159407" y="5714820"/>
            <a:ext cx="2422525" cy="322263"/>
          </a:xfrm>
        </p:spPr>
        <p:txBody>
          <a:bodyPr/>
          <a:lstStyle/>
          <a:p>
            <a:fld id="{77E71596-5F9D-49C5-9701-16B3CA54319D}" type="slidenum">
              <a:rPr lang="fr-FR" b="1" smtClean="0"/>
              <a:pPr/>
              <a:t>9</a:t>
            </a:fld>
            <a:endParaRPr lang="fr-FR" b="1" dirty="0"/>
          </a:p>
        </p:txBody>
      </p:sp>
    </p:spTree>
    <p:extLst>
      <p:ext uri="{BB962C8B-B14F-4D97-AF65-F5344CB8AC3E}">
        <p14:creationId xmlns:p14="http://schemas.microsoft.com/office/powerpoint/2010/main" val="2966180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36111</TotalTime>
  <Words>2208</Words>
  <Application>Microsoft Office PowerPoint</Application>
  <PresentationFormat>Personnalisé</PresentationFormat>
  <Paragraphs>301</Paragraphs>
  <Slides>31</Slides>
  <Notes>0</Notes>
  <HiddenSlides>0</HiddenSlides>
  <MMClips>0</MMClips>
  <ScaleCrop>false</ScaleCrop>
  <HeadingPairs>
    <vt:vector size="4" baseType="variant">
      <vt:variant>
        <vt:lpstr>Thème</vt:lpstr>
      </vt:variant>
      <vt:variant>
        <vt:i4>3</vt:i4>
      </vt:variant>
      <vt:variant>
        <vt:lpstr>Titres des diapositives</vt:lpstr>
      </vt:variant>
      <vt:variant>
        <vt:i4>31</vt:i4>
      </vt:variant>
    </vt:vector>
  </HeadingPairs>
  <TitlesOfParts>
    <vt:vector size="34" baseType="lpstr">
      <vt:lpstr>1_Conception personnalisée</vt:lpstr>
      <vt:lpstr>1_Masque IJCLab standard</vt:lpstr>
      <vt:lpstr>Masque IJCLab standard</vt:lpstr>
      <vt:lpstr>Pôle Physique Accélérateurs</vt:lpstr>
      <vt:lpstr>Menu du jour</vt:lpstr>
      <vt:lpstr>Le Pôle de Physique des Accélérateurs</vt:lpstr>
      <vt:lpstr>Présentation PowerPoint</vt:lpstr>
      <vt:lpstr>Le Pôle de Physique des Accélérateurs</vt:lpstr>
      <vt:lpstr>Le Pôle de Physique des Accélérateurs</vt:lpstr>
      <vt:lpstr>Le Pôle de Physique des Accélérateurs</vt:lpstr>
      <vt:lpstr>Le Pôle de Physique des Accélérateurs</vt:lpstr>
      <vt:lpstr>Le Pôle de Physique des Accélérateurs</vt:lpstr>
      <vt:lpstr>Nouveaux entrants 2022</vt:lpstr>
      <vt:lpstr>Nouveaux entrants 2022</vt:lpstr>
      <vt:lpstr>Nouveaux entrants 2022</vt:lpstr>
      <vt:lpstr>Départs 2022</vt:lpstr>
      <vt:lpstr>Présentation PowerPoint</vt:lpstr>
      <vt:lpstr>Budget</vt:lpstr>
      <vt:lpstr>Agenda partagé du Pôle</vt:lpstr>
      <vt:lpstr>Agenda partagé du Pôle</vt:lpstr>
      <vt:lpstr>Conseil Scientifique et Stratégique d’IJCLab</vt:lpstr>
      <vt:lpstr>Présentation PowerPoint</vt:lpstr>
      <vt:lpstr>Projets Accélérateurs 2021</vt:lpstr>
      <vt:lpstr>Projets Accélérateurs 2021 – Classification</vt:lpstr>
      <vt:lpstr>Projets Accélérateurs 2021 – Evolution par semestre</vt:lpstr>
      <vt:lpstr>Projets Accélérateurs 2021 – Evolution par semestre</vt:lpstr>
      <vt:lpstr>Projets Accélérateurs 2021 – Evolution par année</vt:lpstr>
      <vt:lpstr>Projets Accélérateurs 2021</vt:lpstr>
      <vt:lpstr>Présentation PowerPoint</vt:lpstr>
      <vt:lpstr>Thèse soutenues en 2022</vt:lpstr>
      <vt:lpstr>… et celles d’ici fin de l’année</vt:lpstr>
      <vt:lpstr>Quelques faits marquants 2022</vt:lpstr>
      <vt:lpstr>Quelques faits marquants 2022</vt:lpstr>
      <vt:lpstr>Menu du jour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SB</cp:lastModifiedBy>
  <cp:revision>1709</cp:revision>
  <cp:lastPrinted>2020-12-17T08:30:56Z</cp:lastPrinted>
  <dcterms:created xsi:type="dcterms:W3CDTF">2011-03-09T16:37:49Z</dcterms:created>
  <dcterms:modified xsi:type="dcterms:W3CDTF">2022-09-23T06:56:42Z</dcterms:modified>
</cp:coreProperties>
</file>