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4"/>
  </p:notesMasterIdLst>
  <p:sldIdLst>
    <p:sldId id="322" r:id="rId2"/>
    <p:sldId id="288" r:id="rId3"/>
    <p:sldId id="454" r:id="rId4"/>
    <p:sldId id="342" r:id="rId5"/>
    <p:sldId id="298" r:id="rId6"/>
    <p:sldId id="309" r:id="rId7"/>
    <p:sldId id="331" r:id="rId8"/>
    <p:sldId id="334" r:id="rId9"/>
    <p:sldId id="337" r:id="rId10"/>
    <p:sldId id="335" r:id="rId11"/>
    <p:sldId id="340" r:id="rId12"/>
    <p:sldId id="341" r:id="rId13"/>
    <p:sldId id="456" r:id="rId14"/>
    <p:sldId id="455" r:id="rId15"/>
    <p:sldId id="333" r:id="rId16"/>
    <p:sldId id="336" r:id="rId17"/>
    <p:sldId id="328" r:id="rId18"/>
    <p:sldId id="330" r:id="rId19"/>
    <p:sldId id="339" r:id="rId20"/>
    <p:sldId id="310" r:id="rId21"/>
    <p:sldId id="313" r:id="rId22"/>
    <p:sldId id="321" r:id="rId2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5552" autoAdjust="0"/>
  </p:normalViewPr>
  <p:slideViewPr>
    <p:cSldViewPr>
      <p:cViewPr varScale="1">
        <p:scale>
          <a:sx n="98" d="100"/>
          <a:sy n="98" d="100"/>
        </p:scale>
        <p:origin x="595" y="6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FCC injector complex is composed of the so-called pre-injector, PBR and BR. The pre-injector consists of the  </a:t>
            </a:r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e-/e+ </a:t>
            </a:r>
            <a:r>
              <a:rPr lang="en-GB" sz="12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linacs</a:t>
            </a:r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DR. There are 2 options. The first one is based on the 6 GeV </a:t>
            </a:r>
            <a:r>
              <a:rPr lang="en-GB" sz="12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Then the e- or e+ beam is injected to the pre-booster ring, where it is accelerated to 20 GeV and later it is injected to the main booster.</a:t>
            </a:r>
          </a:p>
          <a:p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Another option implies the use of 20 GeV </a:t>
            </a:r>
            <a:r>
              <a:rPr lang="en-GB" sz="12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provide the direct injection to the main booster.</a:t>
            </a:r>
          </a:p>
          <a:p>
            <a:r>
              <a:rPr lang="en-GB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Taking the baseline option, the main </a:t>
            </a:r>
            <a:r>
              <a:rPr lang="en-GB" sz="1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GeV </a:t>
            </a:r>
            <a:r>
              <a:rPr lang="en-GB" sz="1200" dirty="0" err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sz="1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feeds the positron source. The positrons are produced with 6 GeV e- beam. </a:t>
            </a:r>
          </a:p>
          <a:p>
            <a:r>
              <a:rPr lang="en-GB" sz="1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20 GeV option, it is currently assumed that the e+ are generated at 6 GeV but certainly the higher drive beam energy is possible in this configuration</a:t>
            </a:r>
            <a:endParaRPr lang="en-GB" sz="1200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98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3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DDE7A-B09A-461F-AF14-3189A3D2276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5A3EE3-6E6D-4C30-A0E2-70712769C938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57D88D-60FA-43E9-8FEF-D55266B6CAF0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3618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BE8D-25F9-4952-979D-07491D88428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0470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47C6E-FBA9-4248-BE5C-27B9A5F3FDE7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5320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4C6BCD-B2E9-4A06-B2B8-1AA1726ACD57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1AD99F-CA12-477E-9B11-83833C4DD427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824C6-960D-4D97-B41A-445C5C9BE2D6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7955A-8F5B-48CD-B9ED-7C698DA315C6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36E25F-0799-4957-96F8-6B9AFD3C3809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0998E5-DE99-450C-802B-8A54A2C5072B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5930C-355C-410A-B973-F39387CCBA49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2D19D1-2C0D-42C7-9630-5EEE496B0637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D080-334F-4069-A995-6061D8D49BD4}" type="datetime1">
              <a:rPr lang="en-US" smtClean="0"/>
              <a:t>9/23/2022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F4ED0-CA6A-4ED8-ADF7-01381BF8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753" y="1805608"/>
            <a:ext cx="9931266" cy="10081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Design of the </a:t>
            </a:r>
            <a:r>
              <a:rPr lang="en-US" sz="2800" dirty="0" err="1"/>
              <a:t>FCC_ee</a:t>
            </a:r>
            <a:r>
              <a:rPr lang="en-US" sz="2800" dirty="0"/>
              <a:t> positron source with the proof-of-principle experiment at </a:t>
            </a:r>
            <a:r>
              <a:rPr lang="en-US" sz="2800" dirty="0" err="1"/>
              <a:t>SwissFEL</a:t>
            </a:r>
            <a:r>
              <a:rPr lang="en-US" sz="2800" dirty="0"/>
              <a:t> facility at PSI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633E4C-C565-4B4A-B8F9-584F3898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C2B4-9776-477D-AA42-D4497EF384B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86E6A7-4354-4804-A88C-AED9BDEE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6D020CA1-6C1D-425E-8065-690699C53681}"/>
              </a:ext>
            </a:extLst>
          </p:cNvPr>
          <p:cNvSpPr txBox="1">
            <a:spLocks/>
          </p:cNvSpPr>
          <p:nvPr/>
        </p:nvSpPr>
        <p:spPr>
          <a:xfrm>
            <a:off x="2866106" y="3389784"/>
            <a:ext cx="5040559" cy="209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dirty="0">
                <a:solidFill>
                  <a:srgbClr val="FF6700"/>
                </a:solidFill>
              </a:rPr>
              <a:t>Fahad A. ALHARTHI</a:t>
            </a:r>
          </a:p>
          <a:p>
            <a:pPr algn="ctr" fontAlgn="auto">
              <a:spcAft>
                <a:spcPts val="0"/>
              </a:spcAft>
            </a:pPr>
            <a:r>
              <a:rPr lang="fr-FR" dirty="0" err="1">
                <a:solidFill>
                  <a:srgbClr val="456487"/>
                </a:solidFill>
              </a:rPr>
              <a:t>IJCLab</a:t>
            </a:r>
            <a:endParaRPr lang="fr-FR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fr-FR" dirty="0">
                <a:solidFill>
                  <a:srgbClr val="456487"/>
                </a:solidFill>
              </a:rPr>
              <a:t>01/02/2022 – 31/01/2025</a:t>
            </a:r>
          </a:p>
          <a:p>
            <a:pPr algn="ctr" fontAlgn="auto">
              <a:spcAft>
                <a:spcPts val="0"/>
              </a:spcAft>
            </a:pPr>
            <a:r>
              <a:rPr lang="fr-FR" dirty="0" err="1">
                <a:solidFill>
                  <a:srgbClr val="FF6700"/>
                </a:solidFill>
              </a:rPr>
              <a:t>Supervised</a:t>
            </a:r>
            <a:r>
              <a:rPr lang="fr-FR" dirty="0">
                <a:solidFill>
                  <a:srgbClr val="FF6700"/>
                </a:solidFill>
              </a:rPr>
              <a:t> by :</a:t>
            </a:r>
            <a:r>
              <a:rPr lang="fr-FR" dirty="0" err="1">
                <a:solidFill>
                  <a:srgbClr val="FF6700"/>
                </a:solidFill>
              </a:rPr>
              <a:t>Iryna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Chaikovska</a:t>
            </a:r>
            <a:r>
              <a:rPr lang="fr-FR" dirty="0">
                <a:solidFill>
                  <a:srgbClr val="FF6700"/>
                </a:solidFill>
              </a:rPr>
              <a:t>, PhD</a:t>
            </a:r>
          </a:p>
          <a:p>
            <a:pPr algn="ctr" fontAlgn="auto">
              <a:spcAft>
                <a:spcPts val="0"/>
              </a:spcAft>
            </a:pPr>
            <a:r>
              <a:rPr lang="fr-FR" dirty="0" err="1">
                <a:solidFill>
                  <a:srgbClr val="456487"/>
                </a:solidFill>
              </a:rPr>
              <a:t>IJCLab</a:t>
            </a:r>
            <a:endParaRPr lang="fr-FR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r-FR" sz="1800" dirty="0">
              <a:solidFill>
                <a:srgbClr val="FF67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F1908-CD53-4464-A323-D73B883D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83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9219-D7F2-4D96-96B9-74EC3C89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9424"/>
            <a:ext cx="6912768" cy="432048"/>
          </a:xfrm>
        </p:spPr>
        <p:txBody>
          <a:bodyPr>
            <a:normAutofit/>
          </a:bodyPr>
          <a:lstStyle/>
          <a:p>
            <a:r>
              <a:rPr lang="en-US" dirty="0"/>
              <a:t>Summary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26BA5-5C7C-45F9-AC73-20B849D6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9252-1EC2-409D-8F30-7D72D5376007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DDEC1-FBC7-49A5-BD5C-0A845B76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705526-9E29-4E0A-8CB6-821C36F4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46457"/>
              </p:ext>
            </p:extLst>
          </p:nvPr>
        </p:nvGraphicFramePr>
        <p:xfrm>
          <a:off x="800639" y="1928434"/>
          <a:ext cx="91714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026">
                  <a:extLst>
                    <a:ext uri="{9D8B030D-6E8A-4147-A177-3AD203B41FA5}">
                      <a16:colId xmlns:a16="http://schemas.microsoft.com/office/drawing/2014/main" val="1803946184"/>
                    </a:ext>
                  </a:extLst>
                </a:gridCol>
                <a:gridCol w="1905826">
                  <a:extLst>
                    <a:ext uri="{9D8B030D-6E8A-4147-A177-3AD203B41FA5}">
                      <a16:colId xmlns:a16="http://schemas.microsoft.com/office/drawing/2014/main" val="73819795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892565989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496864220"/>
                    </a:ext>
                  </a:extLst>
                </a:gridCol>
                <a:gridCol w="1317942">
                  <a:extLst>
                    <a:ext uri="{9D8B030D-6E8A-4147-A177-3AD203B41FA5}">
                      <a16:colId xmlns:a16="http://schemas.microsoft.com/office/drawing/2014/main" val="1836711376"/>
                    </a:ext>
                  </a:extLst>
                </a:gridCol>
                <a:gridCol w="1864741">
                  <a:extLst>
                    <a:ext uri="{9D8B030D-6E8A-4147-A177-3AD203B41FA5}">
                      <a16:colId xmlns:a16="http://schemas.microsoft.com/office/drawing/2014/main" val="292593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SKEKB (after Target)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G4 (no cut)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G4 (with cut)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SKEKB(AMD)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 matching devise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7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Positron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 6.3</a:t>
                      </a:r>
                      <a:endParaRPr 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lang="en-US" sz="1600" dirty="0"/>
                        <a:t>3.1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~2.8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68205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1F0F58-70FD-48BB-95FC-EC94B69C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839" y="962323"/>
            <a:ext cx="9865096" cy="5344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Positron yield is the main optimization parameter as for now (emittance , bunch length , energy spread ).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56B474-5D85-461F-88CF-D339ED5E8DF7}"/>
              </a:ext>
            </a:extLst>
          </p:cNvPr>
          <p:cNvSpPr txBox="1">
            <a:spLocks/>
          </p:cNvSpPr>
          <p:nvPr/>
        </p:nvSpPr>
        <p:spPr>
          <a:xfrm>
            <a:off x="472068" y="3101752"/>
            <a:ext cx="9289032" cy="2268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In general we have good agreement with SuperKEKB, further analysis is needed.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Next step : perform the tracking of positron beam through the accelerating structure.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>
                <a:solidFill>
                  <a:srgbClr val="FF6700"/>
                </a:solidFill>
              </a:rPr>
              <a:t>Perform comparison at the end of the capture section (~150 MeV), also with the real experimental data!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By using the developed and validated simulation tools, start/continue the FCC-</a:t>
            </a:r>
            <a:r>
              <a:rPr lang="en-US" sz="2000" dirty="0" err="1"/>
              <a:t>ee</a:t>
            </a:r>
            <a:r>
              <a:rPr lang="en-US" sz="2000" dirty="0"/>
              <a:t> positron source design.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72121-3A23-4FF1-9016-5AE22053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6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A96F-9E7B-40B8-B1C0-282FA4D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847" y="2237656"/>
            <a:ext cx="4645025" cy="1224136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Thank you 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79D5-6E64-4930-9139-08304886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30F-8719-4C0B-8A5E-9DB5832B1E3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6E712-2A2E-4A8E-A609-33F61DB3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5266F6-DA37-44AE-AB1C-BDCE8D18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98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A96F-9E7B-40B8-B1C0-282FA4D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847" y="2237656"/>
            <a:ext cx="4645025" cy="1224136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Backup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79D5-6E64-4930-9139-08304886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9B71-C9D5-4CE5-8A4A-50CCCA0FD8A0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6E712-2A2E-4A8E-A609-33F61DB3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1A876A-0711-4C40-BCDD-D828B9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0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47F2-86C6-D16F-88D3-F389C428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33795"/>
            <a:ext cx="5688632" cy="432048"/>
          </a:xfrm>
        </p:spPr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operational modes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1B334F-8514-C4F7-D96C-26D77BAAA1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9695" y="1128091"/>
          <a:ext cx="7035737" cy="2111960"/>
        </p:xfrm>
        <a:graphic>
          <a:graphicData uri="http://schemas.openxmlformats.org/drawingml/2006/table">
            <a:tbl>
              <a:tblPr/>
              <a:tblGrid>
                <a:gridCol w="1405464">
                  <a:extLst>
                    <a:ext uri="{9D8B030D-6E8A-4147-A177-3AD203B41FA5}">
                      <a16:colId xmlns:a16="http://schemas.microsoft.com/office/drawing/2014/main" val="185179081"/>
                    </a:ext>
                  </a:extLst>
                </a:gridCol>
                <a:gridCol w="1447544">
                  <a:extLst>
                    <a:ext uri="{9D8B030D-6E8A-4147-A177-3AD203B41FA5}">
                      <a16:colId xmlns:a16="http://schemas.microsoft.com/office/drawing/2014/main" val="4073048628"/>
                    </a:ext>
                  </a:extLst>
                </a:gridCol>
                <a:gridCol w="1363385">
                  <a:extLst>
                    <a:ext uri="{9D8B030D-6E8A-4147-A177-3AD203B41FA5}">
                      <a16:colId xmlns:a16="http://schemas.microsoft.com/office/drawing/2014/main" val="3346514306"/>
                    </a:ext>
                  </a:extLst>
                </a:gridCol>
                <a:gridCol w="1413880">
                  <a:extLst>
                    <a:ext uri="{9D8B030D-6E8A-4147-A177-3AD203B41FA5}">
                      <a16:colId xmlns:a16="http://schemas.microsoft.com/office/drawing/2014/main" val="362763742"/>
                    </a:ext>
                  </a:extLst>
                </a:gridCol>
                <a:gridCol w="1405464">
                  <a:extLst>
                    <a:ext uri="{9D8B030D-6E8A-4147-A177-3AD203B41FA5}">
                      <a16:colId xmlns:a16="http://schemas.microsoft.com/office/drawing/2014/main" val="1179519407"/>
                    </a:ext>
                  </a:extLst>
                </a:gridCol>
              </a:tblGrid>
              <a:tr h="568919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Operation Type</a:t>
                      </a:r>
                      <a:endParaRPr lang="en-GB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Final Energy [GeV]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  <a:ea typeface="+mn-ea"/>
                          <a:cs typeface="+mn-cs"/>
                        </a:rPr>
                        <a:t>Beam Current [mA]</a:t>
                      </a: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Bunches/Beam</a:t>
                      </a:r>
                      <a:endParaRPr lang="en-GB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Bunch Population </a:t>
                      </a:r>
                      <a:endParaRPr lang="en-GB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52370"/>
                  </a:ext>
                </a:extLst>
              </a:tr>
              <a:tr h="35347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Z </a:t>
                      </a:r>
                      <a:endParaRPr lang="en-GB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45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  <a:ea typeface="+mn-ea"/>
                          <a:cs typeface="+mn-cs"/>
                        </a:rPr>
                        <a:t>1280</a:t>
                      </a:r>
                      <a:endParaRPr lang="en-FR" sz="1600" kern="1200" dirty="0">
                        <a:solidFill>
                          <a:srgbClr val="FB0207"/>
                        </a:solidFill>
                        <a:effectLst/>
                        <a:latin typeface="Iowan Old Style" panose="02040602040506020204" pitchFamily="18" charset="77"/>
                        <a:ea typeface="+mn-ea"/>
                        <a:cs typeface="+mn-cs"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10000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2.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Iowan Old Style" panose="02040602040506020204" pitchFamily="18" charset="77"/>
                        </a:rPr>
                        <a:t>43 </a:t>
                      </a:r>
                      <a:r>
                        <a:rPr lang="en-GB" sz="160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GB" sz="160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10</a:t>
                      </a:r>
                      <a:r>
                        <a:rPr lang="en-GB" sz="1600" baseline="30000" dirty="0">
                          <a:solidFill>
                            <a:srgbClr val="FB0207"/>
                          </a:solidFill>
                          <a:effectLst/>
                          <a:latin typeface="Iowan Old Style" panose="02040602040506020204" pitchFamily="18" charset="77"/>
                        </a:rPr>
                        <a:t>11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5094"/>
                  </a:ext>
                </a:extLst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W</a:t>
                      </a:r>
                      <a:endParaRPr lang="en-GB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80</a:t>
                      </a:r>
                      <a:endParaRPr lang="en-FR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  <a:ea typeface="+mn-ea"/>
                          <a:cs typeface="+mn-cs"/>
                        </a:rPr>
                        <a:t>135</a:t>
                      </a:r>
                      <a:endParaRPr lang="en-FR" sz="1600" kern="1200" dirty="0">
                        <a:solidFill>
                          <a:srgbClr val="000000"/>
                        </a:solidFill>
                        <a:effectLst/>
                        <a:latin typeface="Iowan Old Style" panose="02040602040506020204" pitchFamily="18" charset="77"/>
                        <a:ea typeface="+mn-ea"/>
                        <a:cs typeface="+mn-cs"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880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2.91 </a:t>
                      </a:r>
                      <a:r>
                        <a:rPr lang="en-GB" sz="1600" dirty="0"/>
                        <a:t>x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 10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11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19779"/>
                  </a:ext>
                </a:extLst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H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120</a:t>
                      </a:r>
                      <a:endParaRPr lang="en-FR" sz="160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248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2.04 </a:t>
                      </a:r>
                      <a:r>
                        <a:rPr lang="en-GB" sz="1600" dirty="0"/>
                        <a:t>x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 10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11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946147"/>
                  </a:ext>
                </a:extLst>
              </a:tr>
              <a:tr h="3955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ttbar</a:t>
                      </a: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182.5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R" sz="1600" kern="12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40</a:t>
                      </a:r>
                      <a:endParaRPr lang="en-FR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2.37 </a:t>
                      </a:r>
                      <a:r>
                        <a:rPr lang="en-GB" sz="1600" dirty="0"/>
                        <a:t>x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 10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effectLst/>
                          <a:latin typeface="Iowan Old Style" panose="02040602040506020204" pitchFamily="18" charset="77"/>
                        </a:rPr>
                        <a:t>11</a:t>
                      </a:r>
                      <a:endParaRPr lang="en-GB" sz="1600" dirty="0">
                        <a:effectLst/>
                      </a:endParaRPr>
                    </a:p>
                  </a:txBody>
                  <a:tcPr marL="42080" marR="42080" marT="42080" marB="4208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29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A834B3-9091-949D-9B6A-5BA91E0EE6A5}"/>
              </a:ext>
            </a:extLst>
          </p:cNvPr>
          <p:cNvSpPr txBox="1"/>
          <p:nvPr/>
        </p:nvSpPr>
        <p:spPr>
          <a:xfrm>
            <a:off x="381831" y="3533800"/>
            <a:ext cx="10009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Z-operation is where the highest current of 1.3 A is stored in the collider. For this reason, we take Z-mode which is the most challenging case as reference for the injector.</a:t>
            </a:r>
          </a:p>
          <a:p>
            <a:endParaRPr lang="en-GB" sz="18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Injector for Z-mode, 200 Hz </a:t>
            </a:r>
            <a:r>
              <a:rPr lang="en-GB" sz="1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2 bunches per RF pulse separated by a few tens of ns.</a:t>
            </a:r>
          </a:p>
          <a:p>
            <a:endParaRPr lang="en-GB" sz="18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 charge from pre-injector ~3.5E10 particles during the first fill of the collider.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B210C7-6542-4750-9D53-709BAC11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58DC-F34E-46CE-B892-68FE4DD6296A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7D6F36-A751-4B20-BF94-9E9634B2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82943D-841A-4D6A-8938-6C810D31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31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4E7788-2698-CAB4-63FB-3DBF0A80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5688632" cy="432048"/>
          </a:xfrm>
        </p:spPr>
        <p:txBody>
          <a:bodyPr/>
          <a:lstStyle/>
          <a:p>
            <a:r>
              <a:rPr lang="en-GB" dirty="0"/>
              <a:t>Injector parameters for the Z-mode 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BA2D1-274C-4A1D-1069-2AC88D6D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22E89A-952E-0783-F29F-AFB388D9F3E4}"/>
              </a:ext>
            </a:extLst>
          </p:cNvPr>
          <p:cNvGraphicFramePr>
            <a:graphicFrameLocks noGrp="1"/>
          </p:cNvGraphicFramePr>
          <p:nvPr/>
        </p:nvGraphicFramePr>
        <p:xfrm>
          <a:off x="2074129" y="919727"/>
          <a:ext cx="5904464" cy="27296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46135">
                  <a:extLst>
                    <a:ext uri="{9D8B030D-6E8A-4147-A177-3AD203B41FA5}">
                      <a16:colId xmlns:a16="http://schemas.microsoft.com/office/drawing/2014/main" val="2393563486"/>
                    </a:ext>
                  </a:extLst>
                </a:gridCol>
                <a:gridCol w="1349592">
                  <a:extLst>
                    <a:ext uri="{9D8B030D-6E8A-4147-A177-3AD203B41FA5}">
                      <a16:colId xmlns:a16="http://schemas.microsoft.com/office/drawing/2014/main" val="2554203226"/>
                    </a:ext>
                  </a:extLst>
                </a:gridCol>
                <a:gridCol w="1180892">
                  <a:extLst>
                    <a:ext uri="{9D8B030D-6E8A-4147-A177-3AD203B41FA5}">
                      <a16:colId xmlns:a16="http://schemas.microsoft.com/office/drawing/2014/main" val="2922521828"/>
                    </a:ext>
                  </a:extLst>
                </a:gridCol>
                <a:gridCol w="927845">
                  <a:extLst>
                    <a:ext uri="{9D8B030D-6E8A-4147-A177-3AD203B41FA5}">
                      <a16:colId xmlns:a16="http://schemas.microsoft.com/office/drawing/2014/main" val="835994773"/>
                    </a:ext>
                  </a:extLst>
                </a:gridCol>
              </a:tblGrid>
              <a:tr h="250628">
                <a:tc>
                  <a:txBody>
                    <a:bodyPr/>
                    <a:lstStyle/>
                    <a:p>
                      <a:pPr algn="l" fontAlgn="b"/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Baseline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HE Linac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Unit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6113132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Ring for injection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SPS/PBR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 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227973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Injection energy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6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20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GeV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462546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Bunch population both species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3.47 (5.55)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3.12 (5.0)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1E10 (nC)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7354483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Repetition rate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200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200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Hz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439214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 of bunches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2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2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 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111622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Bunch spacing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17.5-</a:t>
                      </a:r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17.5-</a:t>
                      </a:r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ns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865530"/>
                  </a:ext>
                </a:extLst>
              </a:tr>
              <a:tr h="4404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Normalized emittance (x, y) (rms)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50, 50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>
                          <a:effectLst/>
                        </a:rPr>
                        <a:t>50, 50</a:t>
                      </a:r>
                      <a:endParaRPr lang="en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mm.mrad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8614934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Bunch length (rms)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~1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~1</a:t>
                      </a:r>
                      <a:endParaRPr lang="en-CH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mm 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321404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Energy spread (rms)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&lt;0.1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&lt;0.1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400" u="none" strike="noStrike" dirty="0">
                          <a:effectLst/>
                        </a:rPr>
                        <a:t>%</a:t>
                      </a:r>
                      <a:endParaRPr lang="en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3422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15C0C2-B4C9-76FC-BB61-73F74E039923}"/>
              </a:ext>
            </a:extLst>
          </p:cNvPr>
          <p:cNvSpPr/>
          <p:nvPr/>
        </p:nvSpPr>
        <p:spPr>
          <a:xfrm>
            <a:off x="490004" y="3987611"/>
            <a:ext cx="9611639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32" indent="-33663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 source: an injector based on a photocathode RF gun can provide electrons for both ring injection and positron production and the laser system can provide the bunch-to-bunch intensity modulation and stability required</a:t>
            </a:r>
          </a:p>
          <a:p>
            <a:pPr marL="336632" indent="-33663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 source: target-converter + capture system + 1.54 GeV </a:t>
            </a:r>
            <a:r>
              <a:rPr lang="en-GB" sz="1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DR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3381632-9435-4554-A88E-5335D218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C321-BA27-4589-AD47-B66F8640A56D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7D9DFC5-E8E7-41FA-AAB8-F3C929F3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61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3A2C9-42B6-4B9E-B8D2-0350CA0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1753-2AA9-4E9E-9973-91BE71DF99A9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66454-43A3-4CF9-AF52-D6CBFE59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7FD157-F80E-4C67-A2DA-7C4AAED7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225"/>
            <a:ext cx="5688012" cy="431800"/>
          </a:xfrm>
        </p:spPr>
        <p:txBody>
          <a:bodyPr/>
          <a:lstStyle/>
          <a:p>
            <a:r>
              <a:rPr lang="en-US" dirty="0"/>
              <a:t>Positron beam immediately after the target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58F5955-51AF-4A4C-93B6-6AA4A8FD3945}"/>
              </a:ext>
            </a:extLst>
          </p:cNvPr>
          <p:cNvSpPr txBox="1">
            <a:spLocks/>
          </p:cNvSpPr>
          <p:nvPr/>
        </p:nvSpPr>
        <p:spPr>
          <a:xfrm>
            <a:off x="201812" y="718275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Positron beam: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BA9BE0-538A-4F92-BA7F-D3FE8CCB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703" y="3047531"/>
            <a:ext cx="4074116" cy="2311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77E17E-02CE-4579-9F2A-863EA868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03" y="832580"/>
            <a:ext cx="4074116" cy="21793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B956FE-21BB-45C8-9C92-2D08EA803E74}"/>
              </a:ext>
            </a:extLst>
          </p:cNvPr>
          <p:cNvSpPr/>
          <p:nvPr/>
        </p:nvSpPr>
        <p:spPr>
          <a:xfrm>
            <a:off x="129803" y="4307885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=~6.2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(1.591, 1.63) [mm]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(6.72) [</a:t>
            </a:r>
            <a:r>
              <a:rPr lang="en-US" altLang="ja-JP" sz="14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DBB02-26A9-40AC-BBFC-6168DA2E6964}"/>
              </a:ext>
            </a:extLst>
          </p:cNvPr>
          <p:cNvSpPr txBox="1"/>
          <p:nvPr/>
        </p:nvSpPr>
        <p:spPr>
          <a:xfrm>
            <a:off x="201812" y="5315526"/>
            <a:ext cx="8357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</a:rPr>
              <a:t>As you can see there is a long tail in the time distribution which will affect the bunch length.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70D765-B3B1-40DE-BA45-7F727B08F501}"/>
              </a:ext>
            </a:extLst>
          </p:cNvPr>
          <p:cNvSpPr/>
          <p:nvPr/>
        </p:nvSpPr>
        <p:spPr>
          <a:xfrm>
            <a:off x="8842771" y="4901952"/>
            <a:ext cx="288032" cy="22597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D34111-DCEB-4FB3-993E-A3D17E2CB051}"/>
              </a:ext>
            </a:extLst>
          </p:cNvPr>
          <p:cNvCxnSpPr>
            <a:cxnSpLocks/>
          </p:cNvCxnSpPr>
          <p:nvPr/>
        </p:nvCxnSpPr>
        <p:spPr>
          <a:xfrm flipV="1">
            <a:off x="8050683" y="5063971"/>
            <a:ext cx="792088" cy="270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4C4EC26-BF50-4AF1-A492-EAD87DA7C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1" y="1127112"/>
            <a:ext cx="4392487" cy="3278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347238-E89B-462D-92CF-7B5CDE111440}"/>
              </a:ext>
            </a:extLst>
          </p:cNvPr>
          <p:cNvSpPr txBox="1"/>
          <p:nvPr/>
        </p:nvSpPr>
        <p:spPr>
          <a:xfrm>
            <a:off x="4074074" y="766136"/>
            <a:ext cx="99714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W =&gt;  61%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Cu =&gt; 39%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E78A8-11EF-4746-AEA7-67CBC143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20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BB64-2C62-4D31-B868-414A65A4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6984776" cy="432048"/>
          </a:xfrm>
        </p:spPr>
        <p:txBody>
          <a:bodyPr>
            <a:normAutofit/>
          </a:bodyPr>
          <a:lstStyle/>
          <a:p>
            <a:r>
              <a:rPr lang="en-US" dirty="0"/>
              <a:t>Positron lose due to the gematrical acceptance of the FC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60B786-E650-41BF-907B-7B80AFEC57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24220" y="3677816"/>
                <a:ext cx="4557712" cy="1169125"/>
              </a:xfrm>
              <a:ln w="190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7%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 of the positrons will be lost at the FC aperture.</a:t>
                </a:r>
              </a:p>
              <a:p>
                <a:pPr algn="ctr"/>
                <a:r>
                  <a:rPr kumimoji="1" lang="en-US" sz="2000" i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N</a:t>
                </a:r>
                <a:r>
                  <a:rPr kumimoji="1" 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(e+)/N(e-) =~5.7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60B786-E650-41BF-907B-7B80AFEC5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24220" y="3677816"/>
                <a:ext cx="4557712" cy="1169125"/>
              </a:xfrm>
              <a:blipFill>
                <a:blip r:embed="rId2"/>
                <a:stretch>
                  <a:fillRect t="-5128" r="-799" b="-82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42236-37D1-4301-AA2C-7D81E362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CCCE-693B-432E-A334-003A99D34E38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AA878-F018-4CF9-A0BB-9C73F182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34287-30B0-437B-84A9-F7E1D7A7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" y="941512"/>
            <a:ext cx="5757244" cy="4320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204875-80F9-4EDB-A1DC-6126856B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795"/>
          <a:stretch/>
        </p:blipFill>
        <p:spPr>
          <a:xfrm>
            <a:off x="6322491" y="723241"/>
            <a:ext cx="3384376" cy="27407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A0E0D-614B-4FF7-9592-469D71CB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35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9F25-B185-42B1-9E11-8B06CBA1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9424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SuperKEKB primary electron parameters and positron beam distribution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3E1A1-B211-4C99-A980-3EC11D8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31817"/>
            <a:ext cx="2411556" cy="322263"/>
          </a:xfrm>
        </p:spPr>
        <p:txBody>
          <a:bodyPr/>
          <a:lstStyle/>
          <a:p>
            <a:fld id="{8D9E5473-6C79-44DD-B40E-822198BBEE92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DA620-B92C-4420-9C6B-AC18D63C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31817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DA796356-B5C1-4264-B80E-8F76477F5EB7}"/>
              </a:ext>
            </a:extLst>
          </p:cNvPr>
          <p:cNvSpPr txBox="1"/>
          <p:nvPr/>
        </p:nvSpPr>
        <p:spPr>
          <a:xfrm>
            <a:off x="429764" y="1137950"/>
            <a:ext cx="4139723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1) Incident electrons (</a:t>
            </a:r>
            <a:r>
              <a:rPr kumimoji="1" lang="en-US" altLang="ja-JP" sz="1767" i="1" dirty="0">
                <a:latin typeface="Meiryo UI" panose="020B0604030504040204" pitchFamily="50" charset="-128"/>
                <a:ea typeface="Meiryo UI" panose="020B0604030504040204" pitchFamily="50" charset="-128"/>
              </a:rPr>
              <a:t>x, y, </a:t>
            </a:r>
            <a:r>
              <a:rPr kumimoji="1" lang="en-US" altLang="ja-JP" sz="1767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1" lang="en-US" altLang="ja-JP" sz="1767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kumimoji="1" lang="en-US" altLang="ja-JP" sz="1767" i="1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1767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1" lang="en-US" altLang="ja-JP" sz="1767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1767" i="1" dirty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76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60A70B48-9D5A-4B35-B6C4-5D34CCE651E2}"/>
              </a:ext>
            </a:extLst>
          </p:cNvPr>
          <p:cNvSpPr txBox="1"/>
          <p:nvPr/>
        </p:nvSpPr>
        <p:spPr>
          <a:xfrm>
            <a:off x="716261" y="1595035"/>
            <a:ext cx="5185081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N = 20000 ( 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 Num. of loops )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en-US" altLang="ja-JP" sz="1414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kinetic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= </a:t>
            </a:r>
            <a:r>
              <a:rPr kumimoji="1" lang="en-US" altLang="ja-JP" sz="1414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2900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MeV  (3.5 GeV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initial design)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1414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)=(0,0)</a:t>
            </a:r>
            <a:endParaRPr kumimoji="1" lang="en-US" altLang="ja-JP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x and y position are given by gaussian distribution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Beam center:  </a:t>
            </a:r>
            <a:r>
              <a:rPr lang="en-US" altLang="ja-JP" sz="1414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(x, y)=(0.2, 0) [cm]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Beam size  (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14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(0.05, 0.08) 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[cm]  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(sqrt(x</a:t>
            </a:r>
            <a:r>
              <a:rPr lang="en-US" altLang="ja-JP" sz="1414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+y</a:t>
            </a:r>
            <a:r>
              <a:rPr lang="en-US" altLang="ja-JP" sz="1414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 &lt; 1.0)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-1.5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[cm]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下 10">
            <a:extLst>
              <a:ext uri="{FF2B5EF4-FFF2-40B4-BE49-F238E27FC236}">
                <a16:creationId xmlns:a16="http://schemas.microsoft.com/office/drawing/2014/main" id="{1FCCA95B-1977-47D9-9040-5685EED17D63}"/>
              </a:ext>
            </a:extLst>
          </p:cNvPr>
          <p:cNvSpPr/>
          <p:nvPr/>
        </p:nvSpPr>
        <p:spPr>
          <a:xfrm>
            <a:off x="1272217" y="3411002"/>
            <a:ext cx="287028" cy="30829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 dirty="0"/>
          </a:p>
        </p:txBody>
      </p:sp>
      <p:sp>
        <p:nvSpPr>
          <p:cNvPr id="16" name="テキスト ボックス 11">
            <a:extLst>
              <a:ext uri="{FF2B5EF4-FFF2-40B4-BE49-F238E27FC236}">
                <a16:creationId xmlns:a16="http://schemas.microsoft.com/office/drawing/2014/main" id="{F8E2026A-56ED-42E7-829F-B4C4CFE5F420}"/>
              </a:ext>
            </a:extLst>
          </p:cNvPr>
          <p:cNvSpPr txBox="1"/>
          <p:nvPr/>
        </p:nvSpPr>
        <p:spPr>
          <a:xfrm>
            <a:off x="839518" y="3799263"/>
            <a:ext cx="4474861" cy="364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767" b="1" dirty="0">
                <a:latin typeface="Meiryo UI" panose="020B0604030504040204" pitchFamily="50" charset="-128"/>
                <a:ea typeface="Meiryo UI" panose="020B0604030504040204" pitchFamily="50" charset="-128"/>
              </a:rPr>
              <a:t>e+ and e- data at target exit (z=0)</a:t>
            </a:r>
            <a:endParaRPr kumimoji="1" lang="ja-JP" altLang="en-US" sz="176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2">
            <a:extLst>
              <a:ext uri="{FF2B5EF4-FFF2-40B4-BE49-F238E27FC236}">
                <a16:creationId xmlns:a16="http://schemas.microsoft.com/office/drawing/2014/main" id="{EFFE993C-305D-4816-A86E-77D57900B839}"/>
              </a:ext>
            </a:extLst>
          </p:cNvPr>
          <p:cNvSpPr txBox="1"/>
          <p:nvPr/>
        </p:nvSpPr>
        <p:spPr>
          <a:xfrm>
            <a:off x="439255" y="4425737"/>
            <a:ext cx="2786660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67" dirty="0"/>
              <a:t>2) Time distribution </a:t>
            </a:r>
            <a:r>
              <a:rPr lang="en-US" altLang="ja-JP" sz="1767" dirty="0"/>
              <a:t>at z=0</a:t>
            </a:r>
            <a:endParaRPr kumimoji="1" lang="ja-JP" altLang="en-US" sz="176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4">
                <a:extLst>
                  <a:ext uri="{FF2B5EF4-FFF2-40B4-BE49-F238E27FC236}">
                    <a16:creationId xmlns:a16="http://schemas.microsoft.com/office/drawing/2014/main" id="{128D2E9D-A2FF-468B-875B-54667739D719}"/>
                  </a:ext>
                </a:extLst>
              </p:cNvPr>
              <p:cNvSpPr txBox="1"/>
              <p:nvPr/>
            </p:nvSpPr>
            <p:spPr>
              <a:xfrm>
                <a:off x="561851" y="4788562"/>
                <a:ext cx="5342103" cy="63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767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Gaussian distribution with FWHM=10 </a:t>
                </a:r>
                <a:r>
                  <a:rPr kumimoji="1" lang="en-US" altLang="ja-JP" sz="1767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ps</a:t>
                </a:r>
                <a:endParaRPr kumimoji="1" lang="en-US" altLang="ja-JP" sz="1767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FWHM = 2.355</a:t>
                </a:r>
                <a14:m>
                  <m:oMath xmlns:m="http://schemas.openxmlformats.org/officeDocument/2006/math">
                    <m:r>
                      <a:rPr kumimoji="1" lang="ja-JP" altLang="en-US" sz="1767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𝜎</m:t>
                    </m:r>
                    <m:r>
                      <a:rPr kumimoji="1" lang="en-US" altLang="ja-JP" sz="1767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 == &gt;</m:t>
                    </m:r>
                    <m:r>
                      <a:rPr kumimoji="1" lang="ja-JP" altLang="en-US" sz="1767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ja-JP" altLang="en-US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= 4.2 </a:t>
                </a:r>
                <a:r>
                  <a:rPr kumimoji="1" lang="en-US" altLang="ja-JP" sz="1767" dirty="0" err="1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ps</a:t>
                </a:r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 = 1.26 mm </a:t>
                </a:r>
                <a:endParaRPr kumimoji="1" lang="ja-JP" altLang="en-US" sz="1767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4">
                <a:extLst>
                  <a:ext uri="{FF2B5EF4-FFF2-40B4-BE49-F238E27FC236}">
                    <a16:creationId xmlns:a16="http://schemas.microsoft.com/office/drawing/2014/main" id="{128D2E9D-A2FF-468B-875B-54667739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1" y="4788562"/>
                <a:ext cx="5342103" cy="636200"/>
              </a:xfrm>
              <a:prstGeom prst="rect">
                <a:avLst/>
              </a:prstGeom>
              <a:blipFill>
                <a:blip r:embed="rId2"/>
                <a:stretch>
                  <a:fillRect l="-799" t="-384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: 角を丸くする 16">
            <a:extLst>
              <a:ext uri="{FF2B5EF4-FFF2-40B4-BE49-F238E27FC236}">
                <a16:creationId xmlns:a16="http://schemas.microsoft.com/office/drawing/2014/main" id="{6C9060C4-70AE-456A-9770-B03A79C00B47}"/>
              </a:ext>
            </a:extLst>
          </p:cNvPr>
          <p:cNvSpPr/>
          <p:nvPr/>
        </p:nvSpPr>
        <p:spPr>
          <a:xfrm>
            <a:off x="320236" y="1075057"/>
            <a:ext cx="5581106" cy="3124088"/>
          </a:xfrm>
          <a:prstGeom prst="roundRect">
            <a:avLst>
              <a:gd name="adj" fmla="val 99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/>
          </a:p>
        </p:txBody>
      </p: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A51A2F3A-0000-4AD4-88A4-4DA1D6499836}"/>
              </a:ext>
            </a:extLst>
          </p:cNvPr>
          <p:cNvSpPr txBox="1"/>
          <p:nvPr/>
        </p:nvSpPr>
        <p:spPr>
          <a:xfrm>
            <a:off x="338388" y="721428"/>
            <a:ext cx="5118709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67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EGS5 : Electromagnetic reaction in the targe</a:t>
            </a:r>
            <a:endParaRPr kumimoji="1" lang="ja-JP" altLang="en-US" sz="1767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四角形: 角を丸くする 18">
            <a:extLst>
              <a:ext uri="{FF2B5EF4-FFF2-40B4-BE49-F238E27FC236}">
                <a16:creationId xmlns:a16="http://schemas.microsoft.com/office/drawing/2014/main" id="{3D4CB9C2-9840-43B1-9ED9-20DB2B422580}"/>
              </a:ext>
            </a:extLst>
          </p:cNvPr>
          <p:cNvSpPr/>
          <p:nvPr/>
        </p:nvSpPr>
        <p:spPr>
          <a:xfrm>
            <a:off x="273819" y="4359087"/>
            <a:ext cx="5581106" cy="1176172"/>
          </a:xfrm>
          <a:prstGeom prst="roundRect">
            <a:avLst>
              <a:gd name="adj" fmla="val 997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>
              <a:solidFill>
                <a:srgbClr val="00B0F0"/>
              </a:solidFill>
            </a:endParaRPr>
          </a:p>
        </p:txBody>
      </p:sp>
      <p:sp>
        <p:nvSpPr>
          <p:cNvPr id="22" name="テキスト ボックス 19">
            <a:extLst>
              <a:ext uri="{FF2B5EF4-FFF2-40B4-BE49-F238E27FC236}">
                <a16:creationId xmlns:a16="http://schemas.microsoft.com/office/drawing/2014/main" id="{1E37A531-3F20-407F-8158-80E048F34562}"/>
              </a:ext>
            </a:extLst>
          </p:cNvPr>
          <p:cNvSpPr txBox="1"/>
          <p:nvPr/>
        </p:nvSpPr>
        <p:spPr>
          <a:xfrm>
            <a:off x="5008139" y="4406831"/>
            <a:ext cx="753732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1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Script </a:t>
            </a:r>
            <a:endParaRPr kumimoji="1" lang="ja-JP" altLang="en-US" sz="1414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">
            <a:extLst>
              <a:ext uri="{FF2B5EF4-FFF2-40B4-BE49-F238E27FC236}">
                <a16:creationId xmlns:a16="http://schemas.microsoft.com/office/drawing/2014/main" id="{00835D08-CF97-44DB-8249-E8DE60A06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3" y="653480"/>
            <a:ext cx="3688553" cy="3545142"/>
          </a:xfrm>
          <a:prstGeom prst="rect">
            <a:avLst/>
          </a:prstGeom>
        </p:spPr>
      </p:pic>
      <p:sp>
        <p:nvSpPr>
          <p:cNvPr id="25" name="テキスト ボックス 4">
            <a:extLst>
              <a:ext uri="{FF2B5EF4-FFF2-40B4-BE49-F238E27FC236}">
                <a16:creationId xmlns:a16="http://schemas.microsoft.com/office/drawing/2014/main" id="{63CC8738-0CA7-4EDE-8154-04E9349E3B67}"/>
              </a:ext>
            </a:extLst>
          </p:cNvPr>
          <p:cNvSpPr txBox="1"/>
          <p:nvPr/>
        </p:nvSpPr>
        <p:spPr>
          <a:xfrm>
            <a:off x="5919494" y="4246688"/>
            <a:ext cx="4795485" cy="1098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37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pPr algn="l"/>
            <a:r>
              <a:rPr kumimoji="1" lang="en-US" sz="13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=~6.3 </a:t>
            </a:r>
          </a:p>
          <a:p>
            <a:pPr algn="l"/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3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(1.681, 1.724) [mm]</a:t>
            </a:r>
          </a:p>
          <a:p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3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(4.2) [</a:t>
            </a:r>
            <a:r>
              <a:rPr lang="en-US" altLang="ja-JP" sz="13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  <a:p>
            <a:r>
              <a:rPr kumimoji="1" lang="en-US" sz="13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Gaussian distribution of the beam </a:t>
            </a:r>
            <a:r>
              <a:rPr kumimoji="1" lang="en-US" sz="1300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kumimoji="1"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sigmas</a:t>
            </a:r>
            <a:r>
              <a:rPr kumimoji="1" lang="en-US" sz="1300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(0 - 26) </a:t>
            </a:r>
            <a:r>
              <a:rPr kumimoji="1"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endParaRPr kumimoji="1" lang="en-US" sz="1300" dirty="0">
              <a:solidFill>
                <a:srgbClr val="FF0000"/>
              </a:solidFill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16EB9-3D54-4E2E-B72B-BF3C43E7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24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EF51-55F2-4F89-85D3-E8E579FA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59434"/>
            <a:ext cx="5688632" cy="432048"/>
          </a:xfrm>
        </p:spPr>
        <p:txBody>
          <a:bodyPr/>
          <a:lstStyle/>
          <a:p>
            <a:r>
              <a:rPr lang="en-US" dirty="0"/>
              <a:t>My simulation in Geant4 for SuperKEKB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1C89-42A3-4CEF-8E11-1BF5D2F5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745116"/>
            <a:ext cx="4557712" cy="432048"/>
          </a:xfrm>
        </p:spPr>
        <p:txBody>
          <a:bodyPr/>
          <a:lstStyle/>
          <a:p>
            <a:r>
              <a:rPr lang="en-US" dirty="0"/>
              <a:t>Primary electron beam :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E3487-5A0B-4CE4-8F7F-D92AAD6F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BEE-6510-43B4-AD00-19F43A203652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4C305C-7A2B-4C48-A9D6-8F67C639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3FEDB-788B-4FC4-B009-FF04FA6A4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"/>
          <a:stretch/>
        </p:blipFill>
        <p:spPr>
          <a:xfrm>
            <a:off x="201812" y="1166888"/>
            <a:ext cx="4197567" cy="28616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6D009D-5EDE-4D68-935B-10751471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79" y="672185"/>
            <a:ext cx="4964547" cy="286161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0B60D27-0945-4AC2-8C2F-F095DC210D8D}"/>
              </a:ext>
            </a:extLst>
          </p:cNvPr>
          <p:cNvSpPr/>
          <p:nvPr/>
        </p:nvSpPr>
        <p:spPr>
          <a:xfrm>
            <a:off x="7186587" y="1373560"/>
            <a:ext cx="1512168" cy="1554233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396CAD-D020-4FDA-B443-6AE1B1458092}"/>
              </a:ext>
            </a:extLst>
          </p:cNvPr>
          <p:cNvSpPr/>
          <p:nvPr/>
        </p:nvSpPr>
        <p:spPr>
          <a:xfrm>
            <a:off x="8914779" y="1805608"/>
            <a:ext cx="648072" cy="64807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07B621-D543-4F94-85EE-8D2B384F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872" y="3029744"/>
            <a:ext cx="5378787" cy="259228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34817A-6BB7-4201-B46D-4591AE0A10F4}"/>
              </a:ext>
            </a:extLst>
          </p:cNvPr>
          <p:cNvSpPr/>
          <p:nvPr/>
        </p:nvSpPr>
        <p:spPr>
          <a:xfrm>
            <a:off x="345827" y="2237656"/>
            <a:ext cx="1686660" cy="1440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A2271A-1A75-4C9E-996B-A879F87F85A6}"/>
              </a:ext>
            </a:extLst>
          </p:cNvPr>
          <p:cNvSpPr txBox="1"/>
          <p:nvPr/>
        </p:nvSpPr>
        <p:spPr>
          <a:xfrm>
            <a:off x="201812" y="4563657"/>
            <a:ext cx="170237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 energy spread in my simulation 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0AF926-47CD-45AA-AB4E-14E03B95A5A4}"/>
              </a:ext>
            </a:extLst>
          </p:cNvPr>
          <p:cNvCxnSpPr/>
          <p:nvPr/>
        </p:nvCxnSpPr>
        <p:spPr>
          <a:xfrm>
            <a:off x="8770763" y="2237656"/>
            <a:ext cx="432048" cy="1944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A234C0F-05D6-4B3A-BBE6-67F43F279A6D}"/>
              </a:ext>
            </a:extLst>
          </p:cNvPr>
          <p:cNvSpPr txBox="1"/>
          <p:nvPr/>
        </p:nvSpPr>
        <p:spPr>
          <a:xfrm>
            <a:off x="8050683" y="4181872"/>
            <a:ext cx="24225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As expected part of the beam will hit the </a:t>
            </a:r>
            <a:r>
              <a:rPr lang="en-US" sz="1400" dirty="0" err="1">
                <a:solidFill>
                  <a:srgbClr val="FF0000"/>
                </a:solidFill>
              </a:rPr>
              <a:t>Cu_holder</a:t>
            </a:r>
            <a:r>
              <a:rPr lang="en-US" sz="1400" dirty="0">
                <a:solidFill>
                  <a:srgbClr val="FF0000"/>
                </a:solidFill>
              </a:rPr>
              <a:t> 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8FAAB-D9F9-4A93-8F0C-FEDE561C8013}"/>
              </a:ext>
            </a:extLst>
          </p:cNvPr>
          <p:cNvSpPr/>
          <p:nvPr/>
        </p:nvSpPr>
        <p:spPr>
          <a:xfrm>
            <a:off x="345827" y="3749824"/>
            <a:ext cx="1686660" cy="1440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FDC23-202E-40BB-BA8A-8D338EF9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1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A05-B343-4A6F-8371-B128F2D5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9425"/>
            <a:ext cx="7272808" cy="432048"/>
          </a:xfrm>
        </p:spPr>
        <p:txBody>
          <a:bodyPr>
            <a:normAutofit/>
          </a:bodyPr>
          <a:lstStyle/>
          <a:p>
            <a:r>
              <a:rPr lang="en-US" dirty="0"/>
              <a:t>Incident position of the electrons and the positrons yield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1FC54-BCD7-4A33-A489-B6386CEB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473" y="810500"/>
            <a:ext cx="2599658" cy="7653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Bunch length = 0</a:t>
            </a:r>
          </a:p>
          <a:p>
            <a:r>
              <a:rPr lang="en-US" dirty="0"/>
              <a:t>Ne- = 10k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138B0-C7EA-4147-8B86-A28DBFD1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265B-08F2-479F-BF78-E92288F77151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1E6F7-F505-41EC-B201-73C8B5CE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5" name="図 2">
            <a:extLst>
              <a:ext uri="{FF2B5EF4-FFF2-40B4-BE49-F238E27FC236}">
                <a16:creationId xmlns:a16="http://schemas.microsoft.com/office/drawing/2014/main" id="{EE71B459-4088-4277-BCB5-82215B06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29" y="942007"/>
            <a:ext cx="4897764" cy="47520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E5D26D-8435-4DA7-A858-3A5AE022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1" y="1664681"/>
            <a:ext cx="4701381" cy="390303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8B6C3C6-1652-4A50-87B0-D717667C6314}"/>
              </a:ext>
            </a:extLst>
          </p:cNvPr>
          <p:cNvSpPr/>
          <p:nvPr/>
        </p:nvSpPr>
        <p:spPr>
          <a:xfrm>
            <a:off x="4738315" y="1661592"/>
            <a:ext cx="504056" cy="504056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29650C-9704-4BC6-9D5D-AA3AAE48EEA2}"/>
              </a:ext>
            </a:extLst>
          </p:cNvPr>
          <p:cNvSpPr/>
          <p:nvPr/>
        </p:nvSpPr>
        <p:spPr>
          <a:xfrm>
            <a:off x="1930003" y="2777716"/>
            <a:ext cx="504056" cy="504056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F579A-220E-4415-BB8F-C31459A1617C}"/>
              </a:ext>
            </a:extLst>
          </p:cNvPr>
          <p:cNvSpPr txBox="1"/>
          <p:nvPr/>
        </p:nvSpPr>
        <p:spPr>
          <a:xfrm>
            <a:off x="4052667" y="869504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Target center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1F7789-BF98-401F-8EF3-73D52ED9D54D}"/>
              </a:ext>
            </a:extLst>
          </p:cNvPr>
          <p:cNvSpPr txBox="1"/>
          <p:nvPr/>
        </p:nvSpPr>
        <p:spPr>
          <a:xfrm>
            <a:off x="1510410" y="194962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FC center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E84F55-FD14-445B-9F2C-5F8B91A63ABF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892224" y="1211851"/>
            <a:ext cx="98119" cy="4497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308F0C-AF32-4448-BA3A-9D504CFDBBC3}"/>
              </a:ext>
            </a:extLst>
          </p:cNvPr>
          <p:cNvCxnSpPr>
            <a:cxnSpLocks/>
          </p:cNvCxnSpPr>
          <p:nvPr/>
        </p:nvCxnSpPr>
        <p:spPr>
          <a:xfrm>
            <a:off x="2002011" y="2309664"/>
            <a:ext cx="98119" cy="4497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660F1D-AA5E-41D4-81F2-546E7D000CEE}"/>
              </a:ext>
            </a:extLst>
          </p:cNvPr>
          <p:cNvCxnSpPr>
            <a:cxnSpLocks/>
          </p:cNvCxnSpPr>
          <p:nvPr/>
        </p:nvCxnSpPr>
        <p:spPr>
          <a:xfrm>
            <a:off x="4892224" y="1208762"/>
            <a:ext cx="4396021" cy="20610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68CB63E-386D-43FC-914F-5A5E24D9C91A}"/>
              </a:ext>
            </a:extLst>
          </p:cNvPr>
          <p:cNvSpPr/>
          <p:nvPr/>
        </p:nvSpPr>
        <p:spPr>
          <a:xfrm>
            <a:off x="9243282" y="3228884"/>
            <a:ext cx="401479" cy="44893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FA72E2-513E-4ADF-884A-0C3B4996D7B3}"/>
              </a:ext>
            </a:extLst>
          </p:cNvPr>
          <p:cNvSpPr/>
          <p:nvPr/>
        </p:nvSpPr>
        <p:spPr>
          <a:xfrm>
            <a:off x="7330603" y="3732940"/>
            <a:ext cx="401479" cy="44893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92F549-EE29-4154-95A8-C39EB02855A6}"/>
              </a:ext>
            </a:extLst>
          </p:cNvPr>
          <p:cNvCxnSpPr>
            <a:cxnSpLocks/>
          </p:cNvCxnSpPr>
          <p:nvPr/>
        </p:nvCxnSpPr>
        <p:spPr>
          <a:xfrm>
            <a:off x="2002011" y="2318956"/>
            <a:ext cx="5328592" cy="15014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15ED7E-F589-4BE9-8C1E-2E37473BA251}"/>
              </a:ext>
            </a:extLst>
          </p:cNvPr>
          <p:cNvSpPr txBox="1"/>
          <p:nvPr/>
        </p:nvSpPr>
        <p:spPr>
          <a:xfrm>
            <a:off x="7186587" y="788204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SuperKEKB results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E4A8C-A53F-4018-A4BE-A0F7A51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88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F512CB3-C02E-4BD7-8DEE-19A358E8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49424"/>
            <a:ext cx="5688632" cy="432048"/>
          </a:xfrm>
        </p:spPr>
        <p:txBody>
          <a:bodyPr/>
          <a:lstStyle/>
          <a:p>
            <a:r>
              <a:rPr lang="en-US" dirty="0"/>
              <a:t>General context of the PhD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B983-A691-4E51-B0C6-E8B4465C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5" y="1301552"/>
            <a:ext cx="9865096" cy="3255963"/>
          </a:xfrm>
        </p:spPr>
        <p:txBody>
          <a:bodyPr>
            <a:normAutofit/>
          </a:bodyPr>
          <a:lstStyle/>
          <a:p>
            <a:r>
              <a:rPr lang="en-US" dirty="0"/>
              <a:t>Studies on the high intensity positron sources for HEP</a:t>
            </a:r>
          </a:p>
          <a:p>
            <a:r>
              <a:rPr lang="en-US" dirty="0"/>
              <a:t>Physics design of the positron source of the Future Circular Collider (FCC-</a:t>
            </a:r>
            <a:r>
              <a:rPr lang="en-US" dirty="0" err="1"/>
              <a:t>ee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6700"/>
                </a:solidFill>
              </a:rPr>
              <a:t>Benchmarking our simulation tool with </a:t>
            </a:r>
            <a:r>
              <a:rPr lang="en-US" dirty="0" err="1">
                <a:solidFill>
                  <a:srgbClr val="FF6700"/>
                </a:solidFill>
              </a:rPr>
              <a:t>SuperKEKB</a:t>
            </a:r>
            <a:endParaRPr lang="en-US" dirty="0">
              <a:solidFill>
                <a:srgbClr val="FF6700"/>
              </a:solidFill>
            </a:endParaRPr>
          </a:p>
          <a:p>
            <a:r>
              <a:rPr lang="en-US" dirty="0"/>
              <a:t>Start-to-end simulation and optimization studies for the FCC-</a:t>
            </a:r>
            <a:r>
              <a:rPr lang="en-US" dirty="0" err="1"/>
              <a:t>ee</a:t>
            </a:r>
            <a:r>
              <a:rPr lang="en-US" dirty="0"/>
              <a:t> positron injector.</a:t>
            </a:r>
          </a:p>
          <a:p>
            <a:r>
              <a:rPr lang="en-US" dirty="0"/>
              <a:t>Participation in different beam-tests at (MAMI, KEK, </a:t>
            </a:r>
            <a:r>
              <a:rPr lang="en-US" dirty="0" err="1"/>
              <a:t>SwissFEL</a:t>
            </a:r>
            <a:r>
              <a:rPr lang="en-US" dirty="0"/>
              <a:t>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FB3A9-DD77-4A6E-922F-1DE475A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97BF-83C6-4C1F-BA56-CC946848352B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5113FC-DC45-4167-B44A-311AE7FF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A2E3C2-BF0C-4F38-9228-79FF0ECA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A8C187-41BA-4C5A-A495-8384D276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55" y="1479875"/>
            <a:ext cx="9073008" cy="41421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E9CFFB-9E57-46CE-B887-7E058588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7" y="3746627"/>
            <a:ext cx="2815501" cy="19217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BF6E3-D07F-48A5-AE15-A3279775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519" y="5714820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3993D-07EE-430D-8697-632D1E77F8DE}"/>
              </a:ext>
            </a:extLst>
          </p:cNvPr>
          <p:cNvSpPr txBox="1"/>
          <p:nvPr/>
        </p:nvSpPr>
        <p:spPr>
          <a:xfrm>
            <a:off x="2218035" y="4962072"/>
            <a:ext cx="2016223" cy="73866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u="sng" dirty="0"/>
              <a:t>Results after the target:</a:t>
            </a:r>
          </a:p>
          <a:p>
            <a:pPr algn="ctr"/>
            <a:r>
              <a:rPr lang="en-US" sz="1400" b="1" i="1" u="sng" dirty="0"/>
              <a:t>Ne+/Ne- = 6.3</a:t>
            </a:r>
          </a:p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PEDD 27.5 J/g (3.5GeV)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721FC-23BD-4D08-939D-2732F342CB51}"/>
              </a:ext>
            </a:extLst>
          </p:cNvPr>
          <p:cNvSpPr txBox="1"/>
          <p:nvPr/>
        </p:nvSpPr>
        <p:spPr>
          <a:xfrm>
            <a:off x="345820" y="759397"/>
            <a:ext cx="2592288" cy="18158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rgbClr val="FF6700"/>
                </a:solidFill>
              </a:rPr>
              <a:t>Primary beam:</a:t>
            </a:r>
          </a:p>
          <a:p>
            <a:r>
              <a:rPr lang="en-US" sz="1400" dirty="0">
                <a:solidFill>
                  <a:srgbClr val="FF6700"/>
                </a:solidFill>
              </a:rPr>
              <a:t>Ne-=10000</a:t>
            </a:r>
          </a:p>
          <a:p>
            <a:r>
              <a:rPr lang="en-US" sz="1400" dirty="0">
                <a:solidFill>
                  <a:srgbClr val="FF6700"/>
                </a:solidFill>
              </a:rPr>
              <a:t>E = 2.9 GeV</a:t>
            </a:r>
          </a:p>
          <a:p>
            <a:r>
              <a:rPr lang="en-US" sz="1400" dirty="0" err="1">
                <a:solidFill>
                  <a:srgbClr val="FF6700"/>
                </a:solidFill>
              </a:rPr>
              <a:t>Px,Py</a:t>
            </a:r>
            <a:r>
              <a:rPr lang="en-US" sz="1400" dirty="0">
                <a:solidFill>
                  <a:srgbClr val="FF6700"/>
                </a:solidFill>
              </a:rPr>
              <a:t> = 0</a:t>
            </a:r>
          </a:p>
          <a:p>
            <a:r>
              <a:rPr lang="en-US" sz="1400" dirty="0" err="1">
                <a:solidFill>
                  <a:srgbClr val="FF6700"/>
                </a:solidFill>
              </a:rPr>
              <a:t>Sx</a:t>
            </a:r>
            <a:r>
              <a:rPr lang="en-US" sz="1400" dirty="0">
                <a:solidFill>
                  <a:srgbClr val="FF6700"/>
                </a:solidFill>
              </a:rPr>
              <a:t>=0.5mm ,Sy = 0.8mm </a:t>
            </a:r>
          </a:p>
          <a:p>
            <a:r>
              <a:rPr lang="en-US" sz="1400" dirty="0">
                <a:solidFill>
                  <a:srgbClr val="FF6700"/>
                </a:solidFill>
              </a:rPr>
              <a:t>Beam center =(2 ,0</a:t>
            </a:r>
            <a:r>
              <a:rPr lang="en-US" sz="1400">
                <a:solidFill>
                  <a:srgbClr val="FF6700"/>
                </a:solidFill>
              </a:rPr>
              <a:t>,-15</a:t>
            </a:r>
            <a:r>
              <a:rPr lang="en-US" sz="1400" dirty="0">
                <a:solidFill>
                  <a:srgbClr val="FF6700"/>
                </a:solidFill>
              </a:rPr>
              <a:t>)mm</a:t>
            </a:r>
          </a:p>
          <a:p>
            <a:r>
              <a:rPr lang="en-US" sz="1400" dirty="0">
                <a:solidFill>
                  <a:srgbClr val="FF6700"/>
                </a:solidFill>
              </a:rPr>
              <a:t>Gaussian Time distribution at z=0 with FWHM =10 </a:t>
            </a:r>
            <a:r>
              <a:rPr lang="en-US" sz="1400" dirty="0" err="1">
                <a:solidFill>
                  <a:srgbClr val="FF6700"/>
                </a:solidFill>
              </a:rPr>
              <a:t>ps</a:t>
            </a:r>
            <a:endParaRPr lang="en-US" sz="1400" dirty="0">
              <a:solidFill>
                <a:srgbClr val="FF67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69182-1376-45B2-927C-C346CB235750}"/>
              </a:ext>
            </a:extLst>
          </p:cNvPr>
          <p:cNvSpPr txBox="1"/>
          <p:nvPr/>
        </p:nvSpPr>
        <p:spPr>
          <a:xfrm>
            <a:off x="3658202" y="656075"/>
            <a:ext cx="2680144" cy="7386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accent1">
                    <a:lumMod val="50000"/>
                  </a:schemeClr>
                </a:solidFill>
              </a:rPr>
              <a:t>Magnetic Fields: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FC =3.5T ,BC = 1.25T, DCS = 0.4T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Front gap = 2mm End gap = 40mm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52AB36-D9E0-4151-AEA0-3BE69724C839}"/>
              </a:ext>
            </a:extLst>
          </p:cNvPr>
          <p:cNvCxnSpPr>
            <a:cxnSpLocks/>
          </p:cNvCxnSpPr>
          <p:nvPr/>
        </p:nvCxnSpPr>
        <p:spPr>
          <a:xfrm>
            <a:off x="4162251" y="1301552"/>
            <a:ext cx="0" cy="223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2DFFEC-9B95-43EC-A405-7B5E1D113CC5}"/>
              </a:ext>
            </a:extLst>
          </p:cNvPr>
          <p:cNvCxnSpPr>
            <a:cxnSpLocks/>
          </p:cNvCxnSpPr>
          <p:nvPr/>
        </p:nvCxnSpPr>
        <p:spPr>
          <a:xfrm>
            <a:off x="5530403" y="1301552"/>
            <a:ext cx="0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3C12733-3EF8-4B05-8CB5-0C87736DE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595" y="656075"/>
            <a:ext cx="3094078" cy="230166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215139D-48FB-4DAD-B465-A96EB67A6E25}"/>
              </a:ext>
            </a:extLst>
          </p:cNvPr>
          <p:cNvSpPr txBox="1">
            <a:spLocks/>
          </p:cNvSpPr>
          <p:nvPr/>
        </p:nvSpPr>
        <p:spPr>
          <a:xfrm>
            <a:off x="721729" y="145323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SuperKEKB</a:t>
            </a:r>
            <a:r>
              <a:rPr lang="en-US" dirty="0"/>
              <a:t> positron source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C13CDF-B2AE-4809-84DA-D306771D5FC4}"/>
              </a:ext>
            </a:extLst>
          </p:cNvPr>
          <p:cNvSpPr txBox="1"/>
          <p:nvPr/>
        </p:nvSpPr>
        <p:spPr>
          <a:xfrm>
            <a:off x="5445260" y="4929762"/>
            <a:ext cx="1607236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Results after AMD:</a:t>
            </a:r>
          </a:p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Ne+/Ne- = 3.1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8094FA-443F-48E6-89BE-3EC52B3F835E}"/>
              </a:ext>
            </a:extLst>
          </p:cNvPr>
          <p:cNvSpPr txBox="1"/>
          <p:nvPr/>
        </p:nvSpPr>
        <p:spPr>
          <a:xfrm>
            <a:off x="7330603" y="4992685"/>
            <a:ext cx="2797316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AC_16 _1 - AC_16_4 :  14.292MV/m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7072FA-83AA-4B4A-9788-906CD33495E9}"/>
              </a:ext>
            </a:extLst>
          </p:cNvPr>
          <p:cNvSpPr txBox="1"/>
          <p:nvPr/>
        </p:nvSpPr>
        <p:spPr>
          <a:xfrm>
            <a:off x="5611845" y="1795604"/>
            <a:ext cx="1597032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AC_15_1, AC_15_2 :  12.56MV/m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FD621F-C66E-4C0C-9D2A-36AA6AC499F7}"/>
              </a:ext>
            </a:extLst>
          </p:cNvPr>
          <p:cNvSpPr/>
          <p:nvPr/>
        </p:nvSpPr>
        <p:spPr>
          <a:xfrm>
            <a:off x="5530403" y="2924600"/>
            <a:ext cx="1678473" cy="12965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CB5E35-6D79-46C3-96FA-CF6E41CA2AAD}"/>
              </a:ext>
            </a:extLst>
          </p:cNvPr>
          <p:cNvCxnSpPr>
            <a:cxnSpLocks/>
          </p:cNvCxnSpPr>
          <p:nvPr/>
        </p:nvCxnSpPr>
        <p:spPr>
          <a:xfrm>
            <a:off x="6178475" y="2318824"/>
            <a:ext cx="0" cy="605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B08E44-51D3-4FE2-B147-AEBA6666E495}"/>
              </a:ext>
            </a:extLst>
          </p:cNvPr>
          <p:cNvSpPr/>
          <p:nvPr/>
        </p:nvSpPr>
        <p:spPr>
          <a:xfrm>
            <a:off x="7216534" y="2924600"/>
            <a:ext cx="3128482" cy="12965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1114BC-BA11-4959-8754-B72E02CC6E8D}"/>
              </a:ext>
            </a:extLst>
          </p:cNvPr>
          <p:cNvCxnSpPr>
            <a:cxnSpLocks/>
          </p:cNvCxnSpPr>
          <p:nvPr/>
        </p:nvCxnSpPr>
        <p:spPr>
          <a:xfrm flipV="1">
            <a:off x="8770763" y="4221121"/>
            <a:ext cx="0" cy="77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Date Placeholder 6">
            <a:extLst>
              <a:ext uri="{FF2B5EF4-FFF2-40B4-BE49-F238E27FC236}">
                <a16:creationId xmlns:a16="http://schemas.microsoft.com/office/drawing/2014/main" id="{1CEC7735-768A-4D11-9B97-D4CC8B9B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79275852-A33C-42BF-93FD-FBAF538E73A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8FBEDD-85D3-4990-B155-CA46EB0C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75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169A-FB6A-4D79-AC3D-F9B6F1DE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58502"/>
            <a:ext cx="5688632" cy="432048"/>
          </a:xfrm>
        </p:spPr>
        <p:txBody>
          <a:bodyPr/>
          <a:lstStyle/>
          <a:p>
            <a:r>
              <a:rPr lang="en-US" dirty="0" err="1"/>
              <a:t>SuperKEKB</a:t>
            </a:r>
            <a:r>
              <a:rPr lang="en-US" dirty="0"/>
              <a:t> AMD + BC &amp; Solenoid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6C6CF-8B17-48FF-ADEA-1D521D9F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0BC4-4C77-42FC-9DEF-C748065E8CF4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BFEB1-101E-4780-B36C-DA0FFF90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89D36B-5902-4B4C-B3FF-3BBCC5D4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1" y="664435"/>
            <a:ext cx="3705806" cy="2509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5C982-FD65-42B1-9095-92E7977F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0" y="3184715"/>
            <a:ext cx="3705806" cy="2509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7EE42-9C9E-4B84-9254-B73550D4E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99" y="2885728"/>
            <a:ext cx="6040078" cy="2751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FDB16B-6863-415A-A8E1-F523CF9F2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315" y="710607"/>
            <a:ext cx="5256584" cy="23191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81AEF-5D98-42AE-9B0B-A9CB32A1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04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94CC-7AE9-41BF-9A22-098CB92A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58502"/>
            <a:ext cx="5688632" cy="432048"/>
          </a:xfrm>
        </p:spPr>
        <p:txBody>
          <a:bodyPr/>
          <a:lstStyle/>
          <a:p>
            <a:r>
              <a:rPr lang="en-US" dirty="0"/>
              <a:t>SuperKEKB Accelerating structure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7887E-5C16-4EE0-82DA-809AF4AA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30451"/>
            <a:ext cx="2411556" cy="322263"/>
          </a:xfrm>
        </p:spPr>
        <p:txBody>
          <a:bodyPr/>
          <a:lstStyle/>
          <a:p>
            <a:fld id="{94A4FD58-391B-45A3-9CDB-95AAAB054B6F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EAAB4-A8F1-4DEB-BB26-B185C615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3F04D9-6551-4A38-972C-8A58918C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9" y="754082"/>
            <a:ext cx="4725510" cy="4620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67AAE0-B29E-4D81-89DE-7B8D16CA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11" y="714601"/>
            <a:ext cx="3528392" cy="1628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F91168-F4BB-4AE3-9FB6-5ADC7476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388" y="2165648"/>
            <a:ext cx="3471370" cy="3351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2228B-DC03-4FE8-9CB6-7D3E7B8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69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D8B3D8-0425-9507-A666-AE6664F9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5688632" cy="432048"/>
          </a:xfrm>
        </p:spPr>
        <p:txBody>
          <a:bodyPr/>
          <a:lstStyle/>
          <a:p>
            <a:r>
              <a:rPr lang="en-FR" dirty="0"/>
              <a:t>FCC-ee injector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2E3F9-1EC7-EB6A-35BB-988AD45C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F85EF2-53FD-0845-5627-F32AAD5366B5}"/>
              </a:ext>
            </a:extLst>
          </p:cNvPr>
          <p:cNvSpPr/>
          <p:nvPr/>
        </p:nvSpPr>
        <p:spPr bwMode="auto">
          <a:xfrm>
            <a:off x="5314979" y="869504"/>
            <a:ext cx="5400000" cy="1800000"/>
          </a:xfrm>
          <a:prstGeom prst="ellipse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F50696-61FB-F8AC-D735-E1E2C0BA6352}"/>
              </a:ext>
            </a:extLst>
          </p:cNvPr>
          <p:cNvSpPr/>
          <p:nvPr/>
        </p:nvSpPr>
        <p:spPr bwMode="auto">
          <a:xfrm>
            <a:off x="5242371" y="797704"/>
            <a:ext cx="5472000" cy="1872000"/>
          </a:xfrm>
          <a:prstGeom prst="ellipse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940FB8-62C4-325C-A613-9D8C2A738873}"/>
              </a:ext>
            </a:extLst>
          </p:cNvPr>
          <p:cNvSpPr/>
          <p:nvPr/>
        </p:nvSpPr>
        <p:spPr bwMode="auto">
          <a:xfrm>
            <a:off x="5396563" y="941512"/>
            <a:ext cx="5220000" cy="1620000"/>
          </a:xfrm>
          <a:prstGeom prst="ellipse">
            <a:avLst/>
          </a:prstGeom>
          <a:noFill/>
          <a:ln w="22225" cap="flat" cmpd="sng" algn="ctr">
            <a:solidFill>
              <a:srgbClr val="7C204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F22281A-D028-824E-FC65-D0A5FD57ECE1}"/>
              </a:ext>
            </a:extLst>
          </p:cNvPr>
          <p:cNvSpPr/>
          <p:nvPr/>
        </p:nvSpPr>
        <p:spPr bwMode="auto">
          <a:xfrm>
            <a:off x="7258591" y="2546594"/>
            <a:ext cx="360040" cy="360000"/>
          </a:xfrm>
          <a:prstGeom prst="arc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2F877-F25C-FB27-3D9A-72C25033BA8E}"/>
              </a:ext>
            </a:extLst>
          </p:cNvPr>
          <p:cNvCxnSpPr>
            <a:stCxn id="9" idx="2"/>
          </p:cNvCxnSpPr>
          <p:nvPr/>
        </p:nvCxnSpPr>
        <p:spPr bwMode="auto">
          <a:xfrm>
            <a:off x="7618631" y="2726594"/>
            <a:ext cx="0" cy="1080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6059EAA-FA5D-F01E-B5F2-E025F691AAD6}"/>
              </a:ext>
            </a:extLst>
          </p:cNvPr>
          <p:cNvSpPr/>
          <p:nvPr/>
        </p:nvSpPr>
        <p:spPr bwMode="auto">
          <a:xfrm rot="5400000">
            <a:off x="7258611" y="2654626"/>
            <a:ext cx="360040" cy="360000"/>
          </a:xfrm>
          <a:prstGeom prst="arc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1C553E9-6D52-1B10-894C-6F5FFC4580B0}"/>
              </a:ext>
            </a:extLst>
          </p:cNvPr>
          <p:cNvSpPr/>
          <p:nvPr/>
        </p:nvSpPr>
        <p:spPr bwMode="auto">
          <a:xfrm rot="10800000">
            <a:off x="7618631" y="2663020"/>
            <a:ext cx="360040" cy="360000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794D939-02B9-BADB-25B6-029FE297B8EA}"/>
              </a:ext>
            </a:extLst>
          </p:cNvPr>
          <p:cNvSpPr/>
          <p:nvPr/>
        </p:nvSpPr>
        <p:spPr bwMode="auto">
          <a:xfrm rot="-5400000">
            <a:off x="7618631" y="2556965"/>
            <a:ext cx="360040" cy="360000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645A81-8208-9173-0A72-860C2544F7FF}"/>
              </a:ext>
            </a:extLst>
          </p:cNvPr>
          <p:cNvSpPr txBox="1"/>
          <p:nvPr/>
        </p:nvSpPr>
        <p:spPr>
          <a:xfrm>
            <a:off x="4693347" y="662650"/>
            <a:ext cx="2052808" cy="4694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Electron-Positron collider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~91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7E0D2-A5C6-A450-7789-8E509921DBFD}"/>
              </a:ext>
            </a:extLst>
          </p:cNvPr>
          <p:cNvSpPr txBox="1"/>
          <p:nvPr/>
        </p:nvSpPr>
        <p:spPr>
          <a:xfrm>
            <a:off x="7521952" y="1035109"/>
            <a:ext cx="1584176" cy="2728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29F8C-5DB3-B1BB-0BA8-7E8C362D3CA8}"/>
              </a:ext>
            </a:extLst>
          </p:cNvPr>
          <p:cNvSpPr txBox="1"/>
          <p:nvPr/>
        </p:nvSpPr>
        <p:spPr>
          <a:xfrm>
            <a:off x="7978631" y="2988110"/>
            <a:ext cx="1206444" cy="2728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SPS, ~ 7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0A36E-C2EC-B700-7E67-22942F22C969}"/>
              </a:ext>
            </a:extLst>
          </p:cNvPr>
          <p:cNvSpPr txBox="1"/>
          <p:nvPr/>
        </p:nvSpPr>
        <p:spPr>
          <a:xfrm>
            <a:off x="5967520" y="2785309"/>
            <a:ext cx="1206444" cy="4334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Pre-Injector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0.5 - 1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7DF3A1-9ACA-21C5-C885-75F30ED67591}"/>
              </a:ext>
            </a:extLst>
          </p:cNvPr>
          <p:cNvSpPr txBox="1"/>
          <p:nvPr/>
        </p:nvSpPr>
        <p:spPr>
          <a:xfrm>
            <a:off x="7817263" y="2301907"/>
            <a:ext cx="783202" cy="281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80F911-D5FE-9277-5C06-484629C30EDB}"/>
              </a:ext>
            </a:extLst>
          </p:cNvPr>
          <p:cNvSpPr txBox="1"/>
          <p:nvPr/>
        </p:nvSpPr>
        <p:spPr>
          <a:xfrm>
            <a:off x="6998061" y="2293233"/>
            <a:ext cx="783202" cy="281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CH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70CED06-4979-F745-AC44-2536270DF313}"/>
              </a:ext>
            </a:extLst>
          </p:cNvPr>
          <p:cNvSpPr/>
          <p:nvPr/>
        </p:nvSpPr>
        <p:spPr bwMode="auto">
          <a:xfrm rot="21600000">
            <a:off x="6978082" y="3102027"/>
            <a:ext cx="409393" cy="108000"/>
          </a:xfrm>
          <a:prstGeom prst="arc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7EB3D77-DE34-8DE8-54CE-0228DE58EEDC}"/>
              </a:ext>
            </a:extLst>
          </p:cNvPr>
          <p:cNvSpPr/>
          <p:nvPr/>
        </p:nvSpPr>
        <p:spPr bwMode="auto">
          <a:xfrm rot="10800000" flipH="1">
            <a:off x="6955396" y="2998334"/>
            <a:ext cx="409393" cy="108000"/>
          </a:xfrm>
          <a:prstGeom prst="arc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5EDF43-4A2E-3BB4-A9FA-3C355E857DC5}"/>
              </a:ext>
            </a:extLst>
          </p:cNvPr>
          <p:cNvSpPr/>
          <p:nvPr/>
        </p:nvSpPr>
        <p:spPr bwMode="auto">
          <a:xfrm>
            <a:off x="7340093" y="3005680"/>
            <a:ext cx="540000" cy="180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5A3C93-58CF-19A8-4CE1-BA922ECC8BA6}"/>
              </a:ext>
            </a:extLst>
          </p:cNvPr>
          <p:cNvSpPr/>
          <p:nvPr/>
        </p:nvSpPr>
        <p:spPr bwMode="auto">
          <a:xfrm>
            <a:off x="6731276" y="3079511"/>
            <a:ext cx="273861" cy="54062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02D2A9-0303-5E05-D5D4-147DFCEF4288}"/>
              </a:ext>
            </a:extLst>
          </p:cNvPr>
          <p:cNvCxnSpPr>
            <a:cxnSpLocks/>
          </p:cNvCxnSpPr>
          <p:nvPr/>
        </p:nvCxnSpPr>
        <p:spPr bwMode="auto">
          <a:xfrm>
            <a:off x="7004524" y="3101904"/>
            <a:ext cx="178255" cy="22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A4BB506-F6E6-666D-2E43-905462A4AF4A}"/>
              </a:ext>
            </a:extLst>
          </p:cNvPr>
          <p:cNvSpPr/>
          <p:nvPr/>
        </p:nvSpPr>
        <p:spPr bwMode="auto">
          <a:xfrm>
            <a:off x="5782427" y="2741512"/>
            <a:ext cx="1426895" cy="51943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B61D0-B09F-5A5B-25FE-7934997440D3}"/>
              </a:ext>
            </a:extLst>
          </p:cNvPr>
          <p:cNvSpPr/>
          <p:nvPr/>
        </p:nvSpPr>
        <p:spPr>
          <a:xfrm>
            <a:off x="18460" y="1062359"/>
            <a:ext cx="5327245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Pre-injector: e-/e+ </a:t>
            </a:r>
            <a:r>
              <a:rPr lang="en-GB" sz="1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linacs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6 (20) GeV, 1.54 GeV Damping Ring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6642" indent="-33664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FR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-Booster Ring (SPS or new ring) 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(6 - 20GeV)</a:t>
            </a:r>
          </a:p>
          <a:p>
            <a:pPr marL="336642" indent="-33664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Booster Ring (20 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GeV)</a:t>
            </a:r>
          </a:p>
          <a:p>
            <a:pPr marL="336642" indent="-336642">
              <a:spcBef>
                <a:spcPts val="70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main 6 GeV </a:t>
            </a:r>
            <a:r>
              <a:rPr lang="en-GB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GB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feeds the positron source. </a:t>
            </a:r>
            <a:r>
              <a:rPr lang="en-GB" sz="1800" dirty="0">
                <a:solidFill>
                  <a:schemeClr val="accent2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positrons are produced with 6 GeV e- beam</a:t>
            </a:r>
          </a:p>
          <a:p>
            <a:pPr marL="336642" indent="-336642">
              <a:spcBef>
                <a:spcPts val="707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2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5C234E-7F90-4ED5-9E6B-CEBF8570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7" y="3173760"/>
            <a:ext cx="10081108" cy="2594900"/>
          </a:xfrm>
          <a:prstGeom prst="rect">
            <a:avLst/>
          </a:prstGeom>
        </p:spPr>
      </p:pic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5ADE882-ECA3-4B28-A12C-0A9E504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741A-0742-4433-ACBC-775E9F9C49B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95BABB-B1FA-4D02-8B1C-42C54CBF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26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D08C-F622-4A82-BC2E-DEA7DFA7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58502"/>
            <a:ext cx="5688632" cy="432048"/>
          </a:xfrm>
        </p:spPr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pre-injector layout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265C-6088-439C-AD36-B374AF81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E671-B20A-4064-8CE2-FF36EF9752EC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68947-1A33-4F1A-B4B2-5F42DB97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A60FACE9-5048-480B-A67A-9D336B5D18C5}"/>
              </a:ext>
            </a:extLst>
          </p:cNvPr>
          <p:cNvSpPr/>
          <p:nvPr/>
        </p:nvSpPr>
        <p:spPr>
          <a:xfrm rot="5400000">
            <a:off x="2803258" y="1855601"/>
            <a:ext cx="669689" cy="3776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E4C8D4-0853-4D35-88A4-7F3977C6F9A1}"/>
              </a:ext>
            </a:extLst>
          </p:cNvPr>
          <p:cNvSpPr txBox="1"/>
          <p:nvPr/>
        </p:nvSpPr>
        <p:spPr>
          <a:xfrm>
            <a:off x="2002011" y="3082854"/>
            <a:ext cx="178912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Positron source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0D4658-6DBD-4C64-86CF-F359EBC3AA0A}"/>
              </a:ext>
            </a:extLst>
          </p:cNvPr>
          <p:cNvSpPr txBox="1"/>
          <p:nvPr/>
        </p:nvSpPr>
        <p:spPr>
          <a:xfrm>
            <a:off x="398190" y="3766240"/>
            <a:ext cx="178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Conventional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4E937B-70E9-4C43-96A9-6E3C6964C4E6}"/>
              </a:ext>
            </a:extLst>
          </p:cNvPr>
          <p:cNvSpPr txBox="1"/>
          <p:nvPr/>
        </p:nvSpPr>
        <p:spPr>
          <a:xfrm>
            <a:off x="4487437" y="3782261"/>
            <a:ext cx="93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Hybrid 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D7B9D5D-0A12-449E-80A8-24435D71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08" y="4181872"/>
            <a:ext cx="2953915" cy="123413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D1B6E11-5E24-4854-9D54-FDCF94297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3" y="4181872"/>
            <a:ext cx="1691726" cy="115933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B592B0-CEA6-4823-A972-57EA0055C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515" y="3533800"/>
            <a:ext cx="4968552" cy="18632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03" y="653480"/>
            <a:ext cx="10284594" cy="2647278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49AC6D3B-C098-4381-94FE-591787A19D98}"/>
              </a:ext>
            </a:extLst>
          </p:cNvPr>
          <p:cNvSpPr/>
          <p:nvPr/>
        </p:nvSpPr>
        <p:spPr>
          <a:xfrm>
            <a:off x="6538515" y="1589584"/>
            <a:ext cx="720080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BD3CF60-A6BA-408E-B1DB-A3E66CF10CFD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3788143" y="1949624"/>
            <a:ext cx="2750372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CFB52A-1152-484B-8E2C-A6E8F47A383B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>
            <a:off x="6898555" y="2309664"/>
            <a:ext cx="252410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7F52476-D0C6-4A7F-9A6E-2ECE2141C6CA}"/>
              </a:ext>
            </a:extLst>
          </p:cNvPr>
          <p:cNvSpPr txBox="1"/>
          <p:nvPr/>
        </p:nvSpPr>
        <p:spPr>
          <a:xfrm>
            <a:off x="6256401" y="3101752"/>
            <a:ext cx="178912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Capture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B6EAB-1701-44A8-AC71-BA8585FE4D4A}"/>
              </a:ext>
            </a:extLst>
          </p:cNvPr>
          <p:cNvSpPr/>
          <p:nvPr/>
        </p:nvSpPr>
        <p:spPr>
          <a:xfrm>
            <a:off x="-47217" y="5341202"/>
            <a:ext cx="3057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u="sng" dirty="0"/>
              <a:t>Bremsstrahlung radiation        Pair production. </a:t>
            </a:r>
            <a:endParaRPr lang="en-US" sz="1200" u="sng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7D95A-E7F3-4A2B-B104-01600242395E}"/>
              </a:ext>
            </a:extLst>
          </p:cNvPr>
          <p:cNvSpPr/>
          <p:nvPr/>
        </p:nvSpPr>
        <p:spPr>
          <a:xfrm>
            <a:off x="3366525" y="5341202"/>
            <a:ext cx="33100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u="sng" dirty="0"/>
              <a:t>Coherent radiation emission        Pair production.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D5E5C53-6E5C-4B07-A14F-1979C3FFABD9}"/>
              </a:ext>
            </a:extLst>
          </p:cNvPr>
          <p:cNvSpPr/>
          <p:nvPr/>
        </p:nvSpPr>
        <p:spPr>
          <a:xfrm>
            <a:off x="1654983" y="5428862"/>
            <a:ext cx="203012" cy="89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7DE02FF-001D-48F9-B983-0C6D011DA2BA}"/>
              </a:ext>
            </a:extLst>
          </p:cNvPr>
          <p:cNvSpPr/>
          <p:nvPr/>
        </p:nvSpPr>
        <p:spPr>
          <a:xfrm>
            <a:off x="5251878" y="5427047"/>
            <a:ext cx="203012" cy="89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302E-E8EE-4B91-94A0-2F06CD4F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75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A15-C867-A742-BD9D-A9478D5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78412"/>
            <a:ext cx="8083390" cy="432048"/>
          </a:xfrm>
        </p:spPr>
        <p:txBody>
          <a:bodyPr>
            <a:normAutofit/>
          </a:bodyPr>
          <a:lstStyle/>
          <a:p>
            <a:r>
              <a:rPr lang="en-GB" dirty="0"/>
              <a:t>SuperKEKB positron source (currently in operation)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868238A6-9B66-4A85-97F1-EB9BB5A6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12" y="2165648"/>
            <a:ext cx="6482901" cy="34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83DA87B-34AC-49F0-AF81-4218428DFDEE}"/>
              </a:ext>
            </a:extLst>
          </p:cNvPr>
          <p:cNvCxnSpPr>
            <a:cxnSpLocks/>
          </p:cNvCxnSpPr>
          <p:nvPr/>
        </p:nvCxnSpPr>
        <p:spPr>
          <a:xfrm>
            <a:off x="1008822" y="2175691"/>
            <a:ext cx="1336337" cy="20061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0EBB3A-BA09-4835-BA7D-1CC9A10D8EFF}"/>
              </a:ext>
            </a:extLst>
          </p:cNvPr>
          <p:cNvCxnSpPr>
            <a:cxnSpLocks/>
          </p:cNvCxnSpPr>
          <p:nvPr/>
        </p:nvCxnSpPr>
        <p:spPr>
          <a:xfrm flipH="1">
            <a:off x="2596039" y="2175691"/>
            <a:ext cx="678225" cy="17817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3D005F9-884E-4863-AE54-859BEF50C378}"/>
              </a:ext>
            </a:extLst>
          </p:cNvPr>
          <p:cNvCxnSpPr>
            <a:cxnSpLocks/>
          </p:cNvCxnSpPr>
          <p:nvPr/>
        </p:nvCxnSpPr>
        <p:spPr>
          <a:xfrm flipH="1">
            <a:off x="4025061" y="1501526"/>
            <a:ext cx="706010" cy="22291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9C5CCCE-E40D-44FE-B70C-504331D46F6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580615" y="2164918"/>
            <a:ext cx="704850" cy="857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11E9D5-EDED-405D-B22E-D43C31AE2C93}"/>
              </a:ext>
            </a:extLst>
          </p:cNvPr>
          <p:cNvCxnSpPr>
            <a:cxnSpLocks/>
          </p:cNvCxnSpPr>
          <p:nvPr/>
        </p:nvCxnSpPr>
        <p:spPr>
          <a:xfrm>
            <a:off x="1824237" y="1875159"/>
            <a:ext cx="230983" cy="1228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D13B8E-0509-42A5-9530-AA3AE1FE9154}"/>
              </a:ext>
            </a:extLst>
          </p:cNvPr>
          <p:cNvSpPr txBox="1"/>
          <p:nvPr/>
        </p:nvSpPr>
        <p:spPr>
          <a:xfrm>
            <a:off x="417835" y="1875159"/>
            <a:ext cx="792088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W target</a:t>
            </a:r>
            <a:endParaRPr kumimoji="1" lang="ja-JP" altLang="en-US" sz="1283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10773F-BE95-46B3-BFD5-49D477EDCE26}"/>
              </a:ext>
            </a:extLst>
          </p:cNvPr>
          <p:cNvSpPr txBox="1"/>
          <p:nvPr/>
        </p:nvSpPr>
        <p:spPr>
          <a:xfrm>
            <a:off x="1065907" y="1490673"/>
            <a:ext cx="1236360" cy="300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BC (bridge coil)</a:t>
            </a:r>
            <a:endParaRPr kumimoji="1" lang="ja-JP" altLang="en-US" sz="1283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683883-D21D-4CD7-B00C-EA1ECD028EDC}"/>
              </a:ext>
            </a:extLst>
          </p:cNvPr>
          <p:cNvSpPr txBox="1"/>
          <p:nvPr/>
        </p:nvSpPr>
        <p:spPr>
          <a:xfrm>
            <a:off x="2146027" y="1844143"/>
            <a:ext cx="2099114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FC (flux concentrator)</a:t>
            </a:r>
            <a:r>
              <a:rPr lang="ja-JP" altLang="en-US" sz="1283" dirty="0"/>
              <a:t> </a:t>
            </a:r>
            <a:r>
              <a:rPr lang="en-US" altLang="ja-JP" sz="1283" dirty="0"/>
              <a:t>head</a:t>
            </a:r>
            <a:endParaRPr kumimoji="1" lang="ja-JP" altLang="en-US" sz="1283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EF2641-3A25-4B4B-9667-F984355A7410}"/>
              </a:ext>
            </a:extLst>
          </p:cNvPr>
          <p:cNvSpPr txBox="1"/>
          <p:nvPr/>
        </p:nvSpPr>
        <p:spPr>
          <a:xfrm>
            <a:off x="3861525" y="1501526"/>
            <a:ext cx="2095919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LAS (large aperture S-band)</a:t>
            </a:r>
            <a:endParaRPr kumimoji="1" lang="ja-JP" altLang="en-US" sz="1283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2DE8A6-22C8-439D-BB7E-CAFA206C6D24}"/>
              </a:ext>
            </a:extLst>
          </p:cNvPr>
          <p:cNvSpPr txBox="1"/>
          <p:nvPr/>
        </p:nvSpPr>
        <p:spPr>
          <a:xfrm>
            <a:off x="5886216" y="1875159"/>
            <a:ext cx="798497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solenoid</a:t>
            </a:r>
            <a:endParaRPr kumimoji="1" lang="ja-JP" altLang="en-US" sz="1283" dirty="0"/>
          </a:p>
        </p:txBody>
      </p:sp>
      <p:pic>
        <p:nvPicPr>
          <p:cNvPr id="22" name="コンテンツ プレースホルダー 6">
            <a:extLst>
              <a:ext uri="{FF2B5EF4-FFF2-40B4-BE49-F238E27FC236}">
                <a16:creationId xmlns:a16="http://schemas.microsoft.com/office/drawing/2014/main" id="{28920844-990A-4B37-9523-A25FA6856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62" y="3604311"/>
            <a:ext cx="1637085" cy="201595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B80C2A-47AA-400C-9343-F502D5650A42}"/>
              </a:ext>
            </a:extLst>
          </p:cNvPr>
          <p:cNvSpPr txBox="1"/>
          <p:nvPr/>
        </p:nvSpPr>
        <p:spPr>
          <a:xfrm>
            <a:off x="8482731" y="3564889"/>
            <a:ext cx="219306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/>
              <a:t>Target material : W</a:t>
            </a:r>
          </a:p>
          <a:p>
            <a:r>
              <a:rPr lang="en-US" altLang="ja-JP" sz="1400" dirty="0"/>
              <a:t>Target size : Φ4 x 14</a:t>
            </a:r>
            <a:endParaRPr kumimoji="1" lang="en-US" altLang="ja-JP" sz="1400" dirty="0"/>
          </a:p>
          <a:p>
            <a:r>
              <a:rPr lang="en-US" altLang="ja-JP" sz="1400" dirty="0"/>
              <a:t>Inserted in the Cu block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C4FB72-6CDA-45D0-AAEE-83034D0F7113}"/>
              </a:ext>
            </a:extLst>
          </p:cNvPr>
          <p:cNvSpPr txBox="1"/>
          <p:nvPr/>
        </p:nvSpPr>
        <p:spPr>
          <a:xfrm>
            <a:off x="8101956" y="5359230"/>
            <a:ext cx="3209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/>
              <a:t>W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5D4C399-BB3E-432E-9AC2-D9EDD105D351}"/>
              </a:ext>
            </a:extLst>
          </p:cNvPr>
          <p:cNvSpPr txBox="1"/>
          <p:nvPr/>
        </p:nvSpPr>
        <p:spPr>
          <a:xfrm>
            <a:off x="6856842" y="5309347"/>
            <a:ext cx="4587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/>
              <a:t>hole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E9D3D-B804-7349-BEBD-D38EDC5C9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539" y="653480"/>
            <a:ext cx="3913041" cy="28173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5F9BD3-8C06-744B-AFD9-9CA7A39B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988" y="4350831"/>
            <a:ext cx="1906968" cy="1272901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E00166-991C-4CD6-A78D-88783029DD0D}"/>
              </a:ext>
            </a:extLst>
          </p:cNvPr>
          <p:cNvSpPr txBox="1"/>
          <p:nvPr/>
        </p:nvSpPr>
        <p:spPr>
          <a:xfrm>
            <a:off x="8618826" y="5405932"/>
            <a:ext cx="2056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looking from downstream side</a:t>
            </a:r>
            <a:endParaRPr kumimoji="1" lang="ja-JP" altLang="en-US" sz="11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97FCD3-C54B-594D-A0F8-7EA63A596A7C}"/>
              </a:ext>
            </a:extLst>
          </p:cNvPr>
          <p:cNvSpPr/>
          <p:nvPr/>
        </p:nvSpPr>
        <p:spPr>
          <a:xfrm>
            <a:off x="345827" y="653480"/>
            <a:ext cx="6003228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7"/>
              </a:spcBef>
            </a:pP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e- drive beam: 3.5 GeV, 2 bunches/pulse, 10 </a:t>
            </a:r>
            <a:r>
              <a:rPr lang="en-GB" sz="1800" dirty="0" err="1">
                <a:solidFill>
                  <a:srgbClr val="FF6700"/>
                </a:solidFill>
                <a:latin typeface="+mn-lt"/>
                <a:cs typeface="+mn-cs"/>
              </a:rPr>
              <a:t>nC</a:t>
            </a: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, 50 (25) Hz</a:t>
            </a:r>
          </a:p>
          <a:p>
            <a:pPr algn="ctr">
              <a:spcBef>
                <a:spcPts val="707"/>
              </a:spcBef>
            </a:pPr>
            <a:r>
              <a:rPr lang="en-GB" sz="1800" b="1" u="sng" dirty="0">
                <a:solidFill>
                  <a:srgbClr val="FF6700"/>
                </a:solidFill>
                <a:latin typeface="+mn-lt"/>
                <a:cs typeface="+mn-cs"/>
              </a:rPr>
              <a:t>The highest intensity positron source </a:t>
            </a:r>
          </a:p>
        </p:txBody>
      </p:sp>
      <p:sp>
        <p:nvSpPr>
          <p:cNvPr id="45" name="テキスト ボックス 20">
            <a:extLst>
              <a:ext uri="{FF2B5EF4-FFF2-40B4-BE49-F238E27FC236}">
                <a16:creationId xmlns:a16="http://schemas.microsoft.com/office/drawing/2014/main" id="{9CC1DF30-9117-924C-9786-84EA4368ECD8}"/>
              </a:ext>
            </a:extLst>
          </p:cNvPr>
          <p:cNvSpPr txBox="1"/>
          <p:nvPr/>
        </p:nvSpPr>
        <p:spPr>
          <a:xfrm>
            <a:off x="9568705" y="2165648"/>
            <a:ext cx="1218282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83" dirty="0">
                <a:solidFill>
                  <a:schemeClr val="accent2"/>
                </a:solidFill>
              </a:rPr>
              <a:t>Positron source</a:t>
            </a:r>
            <a:endParaRPr kumimoji="1" lang="ja-JP" altLang="en-US" sz="1283" dirty="0">
              <a:solidFill>
                <a:schemeClr val="accent2"/>
              </a:solidFill>
            </a:endParaRP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D15679D-F635-F641-80C9-DCB1D9E0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E7F7B-D3D5-754B-B482-8F711271AFC1}"/>
              </a:ext>
            </a:extLst>
          </p:cNvPr>
          <p:cNvSpPr txBox="1"/>
          <p:nvPr/>
        </p:nvSpPr>
        <p:spPr>
          <a:xfrm>
            <a:off x="7836505" y="273084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+mj-lt"/>
              </a:rPr>
              <a:t>1.1 GeV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EE457-8A79-4D63-89E0-3E746C05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6165-BAC6-4D25-86C7-74618655B1F3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31686-1657-4F42-8D47-A7D1BDF1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19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D3D888-864D-4A47-9761-FB32F288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795755"/>
            <a:ext cx="10098033" cy="4713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2EEE2-4971-4D1D-A0B2-E4E1521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4209"/>
            <a:ext cx="7451517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 of the FCC-</a:t>
            </a:r>
            <a:r>
              <a:rPr lang="en-US" dirty="0" err="1"/>
              <a:t>ee</a:t>
            </a:r>
            <a:r>
              <a:rPr lang="en-US" dirty="0"/>
              <a:t> code with </a:t>
            </a:r>
            <a:r>
              <a:rPr lang="en-US" dirty="0" err="1"/>
              <a:t>SuperKEKB</a:t>
            </a:r>
            <a:r>
              <a:rPr lang="en-US" dirty="0"/>
              <a:t> positron source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FC419-2322-4FD0-A3A8-25347F95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92425A-CB9A-46DD-AAD9-80DFDCDAD922}"/>
              </a:ext>
            </a:extLst>
          </p:cNvPr>
          <p:cNvSpPr/>
          <p:nvPr/>
        </p:nvSpPr>
        <p:spPr>
          <a:xfrm>
            <a:off x="417835" y="725488"/>
            <a:ext cx="2952328" cy="48965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47523D-1DDA-4571-BD2F-58C537B110A3}"/>
              </a:ext>
            </a:extLst>
          </p:cNvPr>
          <p:cNvSpPr/>
          <p:nvPr/>
        </p:nvSpPr>
        <p:spPr>
          <a:xfrm>
            <a:off x="3442171" y="818276"/>
            <a:ext cx="6912768" cy="4896544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C05D3-4505-4930-8533-938ADBF338FB}"/>
              </a:ext>
            </a:extLst>
          </p:cNvPr>
          <p:cNvSpPr/>
          <p:nvPr/>
        </p:nvSpPr>
        <p:spPr>
          <a:xfrm>
            <a:off x="4882331" y="2381672"/>
            <a:ext cx="5472607" cy="158417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687EF-5DF3-4A50-9F92-7579C6203AD5}"/>
              </a:ext>
            </a:extLst>
          </p:cNvPr>
          <p:cNvSpPr txBox="1"/>
          <p:nvPr/>
        </p:nvSpPr>
        <p:spPr>
          <a:xfrm>
            <a:off x="827178" y="946221"/>
            <a:ext cx="191761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particles GEANT4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53627F-CE7D-4CCC-B87A-F4DBFC6D872B}"/>
              </a:ext>
            </a:extLst>
          </p:cNvPr>
          <p:cNvSpPr txBox="1"/>
          <p:nvPr/>
        </p:nvSpPr>
        <p:spPr>
          <a:xfrm>
            <a:off x="6682531" y="836635"/>
            <a:ext cx="201622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Magnetic field</a:t>
            </a:r>
          </a:p>
          <a:p>
            <a:pPr algn="ctr"/>
            <a:r>
              <a:rPr lang="en-US" sz="1800" dirty="0"/>
              <a:t>(FC,BC,DCSs) CST(provided*)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1BB86-B0D9-4800-95E0-0BA3B3917E9D}"/>
              </a:ext>
            </a:extLst>
          </p:cNvPr>
          <p:cNvSpPr txBox="1"/>
          <p:nvPr/>
        </p:nvSpPr>
        <p:spPr>
          <a:xfrm>
            <a:off x="5746427" y="3288740"/>
            <a:ext cx="270329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Accelerating structure </a:t>
            </a:r>
            <a:r>
              <a:rPr lang="en-US" sz="1800" dirty="0" err="1"/>
              <a:t>Superfish</a:t>
            </a:r>
            <a:r>
              <a:rPr lang="en-US" sz="1800" dirty="0"/>
              <a:t> (provided*)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48927F-37F0-4F22-8F20-A95C05FA6448}"/>
              </a:ext>
            </a:extLst>
          </p:cNvPr>
          <p:cNvCxnSpPr>
            <a:cxnSpLocks/>
          </p:cNvCxnSpPr>
          <p:nvPr/>
        </p:nvCxnSpPr>
        <p:spPr>
          <a:xfrm flipV="1">
            <a:off x="3298155" y="3226199"/>
            <a:ext cx="7145705" cy="195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9DFECC-B1D7-4EDF-989C-274F3926DBD9}"/>
              </a:ext>
            </a:extLst>
          </p:cNvPr>
          <p:cNvSpPr txBox="1"/>
          <p:nvPr/>
        </p:nvSpPr>
        <p:spPr>
          <a:xfrm>
            <a:off x="9058795" y="2506119"/>
            <a:ext cx="12410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Tracking </a:t>
            </a:r>
          </a:p>
          <a:p>
            <a:pPr algn="ctr"/>
            <a:r>
              <a:rPr lang="en-US" sz="1800" dirty="0"/>
              <a:t>RF-Track</a:t>
            </a:r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12546BCC-0CAC-4592-BE5D-65852973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5340C67F-6380-4A40-9B00-39D94151657C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E9AB2-FAFB-4ACA-9350-1A42665DA2FA}"/>
              </a:ext>
            </a:extLst>
          </p:cNvPr>
          <p:cNvSpPr txBox="1"/>
          <p:nvPr/>
        </p:nvSpPr>
        <p:spPr>
          <a:xfrm>
            <a:off x="5897352" y="4836893"/>
            <a:ext cx="316835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*Field maps are provided by SuperKEKB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BD0DC-85F2-4138-AA30-371EC5CD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5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9898F-C04E-4102-B5DB-7890CA7AE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653480"/>
            <a:ext cx="4557712" cy="431800"/>
          </a:xfrm>
        </p:spPr>
        <p:txBody>
          <a:bodyPr/>
          <a:lstStyle/>
          <a:p>
            <a:r>
              <a:rPr lang="en-US" dirty="0"/>
              <a:t>Target geometry :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CA4C3-6082-452B-8E06-6B721933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31817"/>
            <a:ext cx="2411556" cy="322263"/>
          </a:xfrm>
        </p:spPr>
        <p:txBody>
          <a:bodyPr/>
          <a:lstStyle/>
          <a:p>
            <a:fld id="{E23FD7C0-C029-4F26-8EEC-AE8BDB0C3BD9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D4DD9-1DB7-4817-881B-B8552524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5F7A71-D2F4-4C57-A0F2-6077CF83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4" y="151866"/>
            <a:ext cx="7487419" cy="431800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Benchmarking with SuperKEKB: target implementation in Geant4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6FC0C-B462-46BA-907C-69AFF863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91" y="1182420"/>
            <a:ext cx="5405937" cy="4241748"/>
          </a:xfrm>
          <a:prstGeom prst="rect">
            <a:avLst/>
          </a:prstGeom>
        </p:spPr>
      </p:pic>
      <p:pic>
        <p:nvPicPr>
          <p:cNvPr id="12" name="図 5">
            <a:extLst>
              <a:ext uri="{FF2B5EF4-FFF2-40B4-BE49-F238E27FC236}">
                <a16:creationId xmlns:a16="http://schemas.microsoft.com/office/drawing/2014/main" id="{85066B3C-D083-4B35-8D64-B0634D1B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" y="1031361"/>
            <a:ext cx="3222359" cy="2286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2C61E6-BD22-46CF-B4B0-5EC3F87A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1" y="3317776"/>
            <a:ext cx="4635520" cy="22864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81701-2256-4E1E-8A84-EAE63FA00D8A}"/>
              </a:ext>
            </a:extLst>
          </p:cNvPr>
          <p:cNvSpPr/>
          <p:nvPr/>
        </p:nvSpPr>
        <p:spPr>
          <a:xfrm>
            <a:off x="5131691" y="4685928"/>
            <a:ext cx="3567064" cy="738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BDAC9-34DE-4F00-B702-B0BF86DC9875}"/>
              </a:ext>
            </a:extLst>
          </p:cNvPr>
          <p:cNvCxnSpPr/>
          <p:nvPr/>
        </p:nvCxnSpPr>
        <p:spPr>
          <a:xfrm flipH="1">
            <a:off x="4738315" y="2237656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EB3B0E-3437-466A-BFBB-4CD1129D4D79}"/>
              </a:ext>
            </a:extLst>
          </p:cNvPr>
          <p:cNvCxnSpPr>
            <a:cxnSpLocks/>
          </p:cNvCxnSpPr>
          <p:nvPr/>
        </p:nvCxnSpPr>
        <p:spPr>
          <a:xfrm flipH="1">
            <a:off x="4738315" y="2885728"/>
            <a:ext cx="23762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541BAF-0A02-4935-A18C-A29E904F5195}"/>
              </a:ext>
            </a:extLst>
          </p:cNvPr>
          <p:cNvCxnSpPr>
            <a:cxnSpLocks/>
          </p:cNvCxnSpPr>
          <p:nvPr/>
        </p:nvCxnSpPr>
        <p:spPr>
          <a:xfrm>
            <a:off x="7546627" y="2915538"/>
            <a:ext cx="1224136" cy="762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1FD8D6-7F8D-4F6A-9162-64A1C80B3912}"/>
              </a:ext>
            </a:extLst>
          </p:cNvPr>
          <p:cNvSpPr txBox="1"/>
          <p:nvPr/>
        </p:nvSpPr>
        <p:spPr>
          <a:xfrm>
            <a:off x="3298155" y="2021632"/>
            <a:ext cx="144016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Cu_Holder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340BB9-82B6-4AFE-9B39-1F2F464D01A9}"/>
              </a:ext>
            </a:extLst>
          </p:cNvPr>
          <p:cNvSpPr txBox="1"/>
          <p:nvPr/>
        </p:nvSpPr>
        <p:spPr>
          <a:xfrm>
            <a:off x="3298155" y="2629634"/>
            <a:ext cx="144016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W_Target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66CC1-372C-486A-925B-117ACA748CDA}"/>
              </a:ext>
            </a:extLst>
          </p:cNvPr>
          <p:cNvSpPr txBox="1"/>
          <p:nvPr/>
        </p:nvSpPr>
        <p:spPr>
          <a:xfrm>
            <a:off x="8265294" y="3698638"/>
            <a:ext cx="108153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e-_Hole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30A97-4EFE-4F9E-84F2-7CABF52C5667}"/>
              </a:ext>
            </a:extLst>
          </p:cNvPr>
          <p:cNvSpPr txBox="1"/>
          <p:nvPr/>
        </p:nvSpPr>
        <p:spPr>
          <a:xfrm>
            <a:off x="9125449" y="4716282"/>
            <a:ext cx="122949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Overlap checking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8FEF30-BDA3-4C90-B043-9574BBD994D4}"/>
              </a:ext>
            </a:extLst>
          </p:cNvPr>
          <p:cNvCxnSpPr>
            <a:cxnSpLocks/>
          </p:cNvCxnSpPr>
          <p:nvPr/>
        </p:nvCxnSpPr>
        <p:spPr>
          <a:xfrm flipH="1">
            <a:off x="8338715" y="5070225"/>
            <a:ext cx="8396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D04B58-2A19-4105-9E59-F0DC1CB06548}"/>
              </a:ext>
            </a:extLst>
          </p:cNvPr>
          <p:cNvCxnSpPr>
            <a:cxnSpLocks/>
          </p:cNvCxnSpPr>
          <p:nvPr/>
        </p:nvCxnSpPr>
        <p:spPr>
          <a:xfrm flipH="1" flipV="1">
            <a:off x="8626747" y="966520"/>
            <a:ext cx="917534" cy="8302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6E87615-5671-437D-B2AB-A3A29FE7FEC8}"/>
              </a:ext>
            </a:extLst>
          </p:cNvPr>
          <p:cNvSpPr txBox="1"/>
          <p:nvPr/>
        </p:nvSpPr>
        <p:spPr>
          <a:xfrm>
            <a:off x="7474619" y="685418"/>
            <a:ext cx="115212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5E3A31-8571-4460-90D4-5ADB2621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89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92CC-A2B3-46F9-ACD5-48005D0D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6984776" cy="432048"/>
          </a:xfrm>
        </p:spPr>
        <p:txBody>
          <a:bodyPr>
            <a:normAutofit/>
          </a:bodyPr>
          <a:lstStyle/>
          <a:p>
            <a:r>
              <a:rPr lang="en-US" dirty="0"/>
              <a:t>Positron beam production (after the target 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4F430-445A-45B3-A781-6FA489FC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660-6E61-482C-AD24-F988AA90AC56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ED2FF-F7AC-4918-BB63-C20802CC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2ACC28-E60C-4C57-B940-7B96A60DA87B}"/>
              </a:ext>
            </a:extLst>
          </p:cNvPr>
          <p:cNvSpPr txBox="1">
            <a:spLocks/>
          </p:cNvSpPr>
          <p:nvPr/>
        </p:nvSpPr>
        <p:spPr>
          <a:xfrm>
            <a:off x="201812" y="718275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Positron beam 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8B96B6-3E8F-49EF-9656-9B5B555C5ED6}"/>
              </a:ext>
            </a:extLst>
          </p:cNvPr>
          <p:cNvSpPr/>
          <p:nvPr/>
        </p:nvSpPr>
        <p:spPr>
          <a:xfrm>
            <a:off x="201811" y="439789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</a:t>
            </a:r>
            <a:r>
              <a:rPr kumimoji="1" 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~6.1 </a:t>
            </a: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(1.35, 1.42) [mm]</a:t>
            </a: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(4.25) [</a:t>
            </a:r>
            <a:r>
              <a:rPr lang="en-US" altLang="ja-JP" sz="18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B5EE8-13AA-4A8F-B0D1-EF9025E1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9" y="1085528"/>
            <a:ext cx="4373344" cy="3421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33F08-009C-47E6-BE91-575461CB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39" y="771008"/>
            <a:ext cx="3495122" cy="2474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F6C09-C708-404D-93E0-208A2225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016" y="3245768"/>
            <a:ext cx="3445907" cy="24776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142DFE-FE6F-4385-BA06-EA36A76D8698}"/>
              </a:ext>
            </a:extLst>
          </p:cNvPr>
          <p:cNvSpPr txBox="1"/>
          <p:nvPr/>
        </p:nvSpPr>
        <p:spPr>
          <a:xfrm>
            <a:off x="5105630" y="1896823"/>
            <a:ext cx="133059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 =&gt;  61%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Cu =&gt; 39%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89C99B-725D-4B7F-B5A0-6219B5548FD7}"/>
              </a:ext>
            </a:extLst>
          </p:cNvPr>
          <p:cNvSpPr txBox="1"/>
          <p:nvPr/>
        </p:nvSpPr>
        <p:spPr>
          <a:xfrm>
            <a:off x="2858514" y="4560803"/>
            <a:ext cx="3186608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SuperKEKB </a:t>
            </a:r>
            <a:r>
              <a:rPr kumimoji="1" lang="en-US" sz="1400" i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(e+)/N(e-) =~6.3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BDA4E-BF29-43F3-A26E-7B7E9A65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66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691D-D807-4A59-904C-6E91D2D0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91" y="149425"/>
            <a:ext cx="7776864" cy="432048"/>
          </a:xfrm>
        </p:spPr>
        <p:txBody>
          <a:bodyPr>
            <a:normAutofit/>
          </a:bodyPr>
          <a:lstStyle/>
          <a:p>
            <a:r>
              <a:rPr lang="en-US" dirty="0"/>
              <a:t>Positron tracking in the matching devise (RF-Track)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432A0-DA7A-4E4F-AAD2-A12FAF5D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BFE5-8693-4C57-B3CC-C72E447B7C0D}" type="datetime1">
              <a:rPr lang="en-US" smtClean="0"/>
              <a:t>9/23/2022</a:t>
            </a:fld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7ECF1-33E0-425B-B3F0-D92A49ED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8225A-7698-4884-AB46-2894D7A9B68C}"/>
              </a:ext>
            </a:extLst>
          </p:cNvPr>
          <p:cNvSpPr/>
          <p:nvPr/>
        </p:nvSpPr>
        <p:spPr>
          <a:xfrm>
            <a:off x="201811" y="4595917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=~2.8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(9.98, 9.95) [mm]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(20) [</a:t>
            </a:r>
            <a:r>
              <a:rPr lang="en-US" altLang="ja-JP" sz="14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52ABD-5A1F-436F-BCC0-CB732A137C8B}"/>
              </a:ext>
            </a:extLst>
          </p:cNvPr>
          <p:cNvSpPr txBox="1"/>
          <p:nvPr/>
        </p:nvSpPr>
        <p:spPr>
          <a:xfrm>
            <a:off x="543135" y="4265562"/>
            <a:ext cx="3186608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SuperKEKB </a:t>
            </a:r>
            <a:r>
              <a:rPr kumimoji="1" lang="en-US" sz="1400" i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(e+)/N(e-) =~3.1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8EA382-F46D-4421-AE6F-A4EE8BA58035}"/>
              </a:ext>
            </a:extLst>
          </p:cNvPr>
          <p:cNvSpPr txBox="1">
            <a:spLocks/>
          </p:cNvSpPr>
          <p:nvPr/>
        </p:nvSpPr>
        <p:spPr>
          <a:xfrm>
            <a:off x="226793" y="653480"/>
            <a:ext cx="5807665" cy="702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u="sng" dirty="0">
                <a:solidFill>
                  <a:srgbClr val="FF0000"/>
                </a:solidFill>
              </a:rPr>
              <a:t>Tracking is performed with the actual 3D magnetic field map in volume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4CF551-1836-417E-AFCD-A7C729E5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611" y="3317776"/>
            <a:ext cx="3316478" cy="2384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675E07-3A52-4C9D-BE24-94EDDAA2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43" y="702761"/>
            <a:ext cx="3632802" cy="2632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34E6F8-6CA8-4339-9718-DCB850FB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03" y="1229544"/>
            <a:ext cx="4013273" cy="29824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5A8378-3912-4157-94DD-56CE6CEF2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988" y="3305368"/>
            <a:ext cx="3316478" cy="23846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26B4F-5DCD-4661-B71B-72BAB2A9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2022 du Pôle de Physique des Accélérateurs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153604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44773</TotalTime>
  <Words>1744</Words>
  <Application>Microsoft Office PowerPoint</Application>
  <PresentationFormat>Custom</PresentationFormat>
  <Paragraphs>305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Meiryo UI</vt:lpstr>
      <vt:lpstr>MS PGothic</vt:lpstr>
      <vt:lpstr>Arial</vt:lpstr>
      <vt:lpstr>Calibri</vt:lpstr>
      <vt:lpstr>Calibri Light</vt:lpstr>
      <vt:lpstr>Cambria Math</vt:lpstr>
      <vt:lpstr>Iowan Old Style</vt:lpstr>
      <vt:lpstr>Times</vt:lpstr>
      <vt:lpstr>Wingdings</vt:lpstr>
      <vt:lpstr>1_modele-IJCLAb-powerpoint</vt:lpstr>
      <vt:lpstr>PowerPoint Presentation</vt:lpstr>
      <vt:lpstr>General context of the PhD  </vt:lpstr>
      <vt:lpstr>FCC-ee injector complex</vt:lpstr>
      <vt:lpstr>FCC-ee pre-injector layout </vt:lpstr>
      <vt:lpstr>SuperKEKB positron source (currently in operation)</vt:lpstr>
      <vt:lpstr>Benchmark of the FCC-ee code with SuperKEKB positron source</vt:lpstr>
      <vt:lpstr>Benchmarking with SuperKEKB: target implementation in Geant4</vt:lpstr>
      <vt:lpstr>Positron beam production (after the target )</vt:lpstr>
      <vt:lpstr>Positron tracking in the matching devise (RF-Track)</vt:lpstr>
      <vt:lpstr>Summary </vt:lpstr>
      <vt:lpstr>PowerPoint Presentation</vt:lpstr>
      <vt:lpstr>PowerPoint Presentation</vt:lpstr>
      <vt:lpstr>FCC-ee operational modes</vt:lpstr>
      <vt:lpstr>Injector parameters for the Z-mode </vt:lpstr>
      <vt:lpstr>Positron beam immediately after the target </vt:lpstr>
      <vt:lpstr>Positron lose due to the gematrical acceptance of the FC</vt:lpstr>
      <vt:lpstr>SuperKEKB primary electron parameters and positron beam distribution </vt:lpstr>
      <vt:lpstr>My simulation in Geant4 for SuperKEKB II</vt:lpstr>
      <vt:lpstr>Incident position of the electrons and the positrons yield </vt:lpstr>
      <vt:lpstr>PowerPoint Presentation</vt:lpstr>
      <vt:lpstr>SuperKEKB AMD + BC &amp; Solenoid</vt:lpstr>
      <vt:lpstr>SuperKEKB Accelerating structure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fahad alharthi</cp:lastModifiedBy>
  <cp:revision>1717</cp:revision>
  <dcterms:created xsi:type="dcterms:W3CDTF">2011-03-09T16:37:49Z</dcterms:created>
  <dcterms:modified xsi:type="dcterms:W3CDTF">2022-09-23T10:16:43Z</dcterms:modified>
</cp:coreProperties>
</file>