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6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93727-CCFD-4730-84D7-123FB9F3A90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1A2F9-7526-4880-BD5A-A0AB7BF2B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85BC1-7347-4100-BE71-A6320697C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CC049-7895-478B-8039-70ACEA4848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22D24-C1E1-4CCB-B595-927ADE075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D37F-A381-4302-AF56-DD7168DB73DA}" type="datetime1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D161-A564-4531-BCE9-FE42E164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9E547-C00F-4D13-BA9C-17C260068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8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C57DD-EFA6-479D-AB7F-C4599640E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2B008B-8B65-475A-8E72-3A1F8D612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FC35-B1CB-4D33-B95E-CEB2E590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C3110-F572-45D6-B4D5-B710A26A6A4C}" type="datetime1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566E3-CF0F-4EEE-9650-5A9D863B8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2A452-720B-4B9B-9710-F9637E87F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7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17D32-AFD0-4606-9C06-4802E03687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AEB21-B19D-446C-8876-7923FB190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D5D51-9DDC-4841-9398-AE5B6291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380A-87D0-43A0-9858-13AC02CFC6AC}" type="datetime1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7D2E7-106C-433F-9524-E44F2242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BB56C-70EA-43B5-9F44-819F83517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9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F13EF-3F18-4BA9-9EA8-818405B58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64C22-5F7E-4233-BE36-5ED3E8CF4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B3EBD-544C-473A-9C40-A6D475F1F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DB1B-315D-4359-AD71-AB9C4CA58988}" type="datetime1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F8816-477D-494C-B8E3-F7E325570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17FE3-5886-424E-9BF5-C4D20307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2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6A6B6-3121-4C03-BDEE-1C79E192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B2972-972C-486C-8FAD-CB89331FA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F9EC6-8CCC-4BEA-AD73-1C183194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575B-07A0-4C78-B2DE-374929881D05}" type="datetime1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4FB3B-35A3-4B1C-A138-2C2F48709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0DFB8-45AE-4577-9C58-4FF36435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2FD9A-C7C3-4A00-9121-3DCB2709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AC8C0-F059-4D43-B9D9-0CEE346FF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643345-E3F0-478B-B235-AC25829E7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99E8E-3B1A-4DDC-8F0C-4D64AE1C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3C85A-E6AD-4107-AA64-3C02CABA3053}" type="datetime1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0651E-33E0-4986-A914-1F18C0D4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BE80C-2E00-4EF4-A539-2392784C7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0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6CB7-D0BB-4D02-A131-B891C384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666CC-E1AB-4D5F-A1C0-87A5E4131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A5720-93E4-4D7C-A654-952438F5F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6FCF22-C706-4486-90B8-636D2599A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D66152-D8FA-4E50-B5BC-387BE8107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89BC75-2097-47A1-9F8C-2FF91F826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6C1CD-74F4-4286-A4AF-FA3963B791DE}" type="datetime1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83A3D2-4850-467F-8A06-577D6955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7C-54A7-4D7C-A941-001D145F6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3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8DC65-D9CF-4AB8-A222-899A92988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2C78D-97CE-4E95-B3A3-82C3C525D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DEC3-5402-4627-A178-A570E0E20226}" type="datetime1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77D6A1-ABAE-4BFB-8DD5-A25AC2A2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989C2-7BB8-4D22-B085-AE0657EC5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2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90DF96-7EC0-45C7-B937-4834413E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A35D-D444-4F87-8967-0C9DA25893A6}" type="datetime1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36C350-EF45-4234-B099-532D4D51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29866-D8BA-4664-91AB-B8669A93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0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2D029-17BF-47A9-97A8-987AB814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0E9E1-5136-40F1-AD57-81241CB82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F3132F-FBB2-4B47-97EE-ABE72D630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1EC08-86D7-4E91-A402-0CBDF1FB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77CF-4AEB-4C0F-B807-D17A73C172BB}" type="datetime1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3C8BC-57E5-4032-953D-0283FFA4A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9FF12-64A6-446A-8DF1-60AD3D7B4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6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D3836-B3AE-42F7-94C4-081091C6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B87FC-DE6D-4AD1-9C02-029F631EC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4FDA7C-59C2-47DA-9C1A-9062CAED9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E9CE6-4786-4E72-9506-863CB039A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B324-0C08-46DB-8AC1-334A012101B8}" type="datetime1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5F694-4B79-4A3E-AB47-F342F685F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DEC5A-37CB-49A3-A127-1A66F473A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9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011A05-E190-49B8-81FC-38FD5EA61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DD585-B0EC-43FC-B3F1-4483A6789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CA009-0BA3-4FDF-95EE-144A03078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1893-48F5-4FF8-8D66-B729AD2208E2}" type="datetime1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F4DAE-5EBA-49EE-9086-5292387F0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29.6.2022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56222-4CB5-4564-A458-A0A6349E1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AF8F3-E758-4E30-BF2E-0A4FF3720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3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44CE73-2E56-4970-BE2B-DF388FD0A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ILD strategy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C165FD2-577A-4FED-82F5-A008A2EF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F97336B-5464-4869-89E3-06FBE492F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1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9A8D78A-54D1-4C9B-8F7C-6624039EB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33713"/>
            <a:ext cx="10972800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Status of our last discussion: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Option 1:  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Join FCC-ee specifically as a new concept (ILD4FCC for example) and develop an integrated concept of a detector at the FCC-ee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option or a version of this could also mean that we join forces with CLD and form a new concept at the FCC-ee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Option 2: 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ILD remains primarily a concept for the ILC or – more generally – linear colliders, but opens up to circular colliders in a way that we contribute in a coordinated fashion with studies and work towards understanding what would be needed / would be best for a detector at a circular collider.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There were clear advocates for either position, and we did not yet reach a consensus on which direction we would want to adopt.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0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78C4-AF3A-4BFC-9E51-C625443DB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FC10F-00F9-48C1-9D0F-6C8CD74A3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79A66-112D-4C5F-AEB3-6FB8BA5F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BF7058-A2CB-4380-B1D1-0C9FB171C1E5}"/>
              </a:ext>
            </a:extLst>
          </p:cNvPr>
          <p:cNvSpPr txBox="1"/>
          <p:nvPr/>
        </p:nvSpPr>
        <p:spPr>
          <a:xfrm>
            <a:off x="838200" y="1690688"/>
            <a:ext cx="884299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 have received since our meeting received input from a number of ILD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No clear picture, both options have supporters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There is a clear regional distribution: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Option 1 has mostly European supporters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985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EAFC8-9D55-49A1-AA02-1B0B4E575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conditions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EDF5FF-506B-4192-93D7-DC7373C96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AF1EC-6E1E-4FD4-A724-B9287E23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321475-EA65-4277-ADCA-2D4FABA7BD26}"/>
              </a:ext>
            </a:extLst>
          </p:cNvPr>
          <p:cNvSpPr txBox="1"/>
          <p:nvPr/>
        </p:nvSpPr>
        <p:spPr>
          <a:xfrm>
            <a:off x="838200" y="1690688"/>
            <a:ext cx="941796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European Strategy clearly supports a Higgs factory as a future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 favor to a particular collider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no option is given 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The ongoing ECFA study is collider blind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US </a:t>
            </a:r>
            <a:r>
              <a:rPr lang="en-US" sz="2000" dirty="0" err="1"/>
              <a:t>snowmass</a:t>
            </a:r>
            <a:r>
              <a:rPr lang="en-US" sz="2000" dirty="0"/>
              <a:t> process is not limited to a particular collider option, all options 	</a:t>
            </a:r>
            <a:br>
              <a:rPr lang="en-US" sz="2000" dirty="0"/>
            </a:br>
            <a:r>
              <a:rPr lang="en-US" sz="2000" dirty="0"/>
              <a:t>are on the table (ILC, ILC@USA, C^3, FCC-ee,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Japanese community continues to push for </a:t>
            </a:r>
            <a:r>
              <a:rPr lang="en-US" sz="2000" dirty="0" err="1"/>
              <a:t>ILC@Japan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383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38606-23DE-4C8F-8F6B-78CA6477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proposal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12FC98-2F36-42ED-A968-04A6F53FA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E8907-5B32-4848-8EA2-42DB27957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B5C590-7639-47EF-ACCA-DB11F052FDC4}"/>
              </a:ext>
            </a:extLst>
          </p:cNvPr>
          <p:cNvSpPr txBox="1"/>
          <p:nvPr/>
        </p:nvSpPr>
        <p:spPr>
          <a:xfrm>
            <a:off x="838200" y="1690688"/>
            <a:ext cx="1129354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ILD re-invents itself as a particle flow detector for an electroweak factory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have a strong linear collider lineage, and are clearly coming from the ILC. </a:t>
            </a:r>
            <a:br>
              <a:rPr lang="en-US" sz="2400" dirty="0"/>
            </a:br>
            <a:r>
              <a:rPr lang="en-US" sz="2400" dirty="0"/>
              <a:t>ILC remains our baseline / reference collider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are open towards any other collider option which can deliver the science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engage actively with international studies on the capabilities of </a:t>
            </a:r>
            <a:br>
              <a:rPr lang="en-US" sz="2400" dirty="0"/>
            </a:br>
            <a:r>
              <a:rPr lang="en-US" sz="2400" dirty="0"/>
              <a:t>different EW factory options.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in particular engage with the currently ongoing ECFA study on Higgs/ Top factories </a:t>
            </a:r>
            <a:br>
              <a:rPr lang="en-US" sz="2400" dirty="0"/>
            </a:br>
            <a:r>
              <a:rPr lang="en-US" sz="2400" dirty="0"/>
              <a:t>and with the </a:t>
            </a:r>
            <a:r>
              <a:rPr lang="en-US" sz="2400" dirty="0" err="1"/>
              <a:t>snowmass</a:t>
            </a:r>
            <a:r>
              <a:rPr lang="en-US" sz="2400" dirty="0"/>
              <a:t> process in the 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focus of the near future for ILD will be an in-depth study of the capabilities and </a:t>
            </a:r>
            <a:br>
              <a:rPr lang="en-US" sz="2400" dirty="0"/>
            </a:br>
            <a:r>
              <a:rPr lang="en-US" sz="2400" dirty="0"/>
              <a:t>limitations of ILD at a circular collider, in particular, at FCC-ee</a:t>
            </a:r>
          </a:p>
        </p:txBody>
      </p:sp>
    </p:spTree>
    <p:extLst>
      <p:ext uri="{BB962C8B-B14F-4D97-AF65-F5344CB8AC3E}">
        <p14:creationId xmlns:p14="http://schemas.microsoft.com/office/powerpoint/2010/main" val="4861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0A98-0C7C-48FC-955D-57739D20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practical terms: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9C62F4-EC31-417F-A563-96DC0B01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3B49D-B344-4B77-AED4-FFB2963C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2AC0E3-00D8-4A96-9B4E-D6B3D7CD4A39}"/>
              </a:ext>
            </a:extLst>
          </p:cNvPr>
          <p:cNvSpPr txBox="1"/>
          <p:nvPr/>
        </p:nvSpPr>
        <p:spPr>
          <a:xfrm>
            <a:off x="998621" y="2045368"/>
            <a:ext cx="1024447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 develop (within the limits of person power) a model for ILD at FCC-ee which can serve as </a:t>
            </a:r>
            <a:br>
              <a:rPr lang="en-US" sz="2000" dirty="0"/>
            </a:br>
            <a:r>
              <a:rPr lang="en-US" sz="2000" dirty="0"/>
              <a:t>the basis for studies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 develop and formulate a research program for the next 2 years which has the goal to </a:t>
            </a:r>
            <a:br>
              <a:rPr lang="en-US" sz="2000" dirty="0"/>
            </a:br>
            <a:r>
              <a:rPr lang="en-US" sz="2000" dirty="0"/>
              <a:t>develop answers on how ILD will perform at other colliders', in particular, at FCC-ee, and how </a:t>
            </a:r>
            <a:br>
              <a:rPr lang="en-US" sz="2000" dirty="0"/>
            </a:br>
            <a:r>
              <a:rPr lang="en-US" sz="2000" dirty="0"/>
              <a:t>this will impact the ILD design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We engage strongly with the R&amp;D needed to push forward the detector technologies needed </a:t>
            </a:r>
            <a:br>
              <a:rPr lang="en-US" sz="2000" dirty="0"/>
            </a:br>
            <a:r>
              <a:rPr lang="en-US" sz="2000" dirty="0"/>
              <a:t>for a state-of-the art detector at different collider options. </a:t>
            </a:r>
          </a:p>
        </p:txBody>
      </p:sp>
    </p:spTree>
    <p:extLst>
      <p:ext uri="{BB962C8B-B14F-4D97-AF65-F5344CB8AC3E}">
        <p14:creationId xmlns:p14="http://schemas.microsoft.com/office/powerpoint/2010/main" val="316179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34920-8887-4063-B6B9-41DECA50E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EF9F7E-F06D-40F5-8737-F77BCDD74CDE}"/>
              </a:ext>
            </a:extLst>
          </p:cNvPr>
          <p:cNvSpPr txBox="1"/>
          <p:nvPr/>
        </p:nvSpPr>
        <p:spPr>
          <a:xfrm>
            <a:off x="1156138" y="2091559"/>
            <a:ext cx="775782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are the limits of the TPC in terms of occupancy/ inter train spacing , 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different should an “low energy” optimized detector be?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does an optimized forward region look like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strongly does the forward region depend on the accelerator type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does our calorimeter / particle flow approach depend on the accelerator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do we handle in ILD heat? What if power pulsing does not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do we handle in ILD “triggering”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F6DA46-9676-4F70-8CBD-22F89D58781E}"/>
              </a:ext>
            </a:extLst>
          </p:cNvPr>
          <p:cNvSpPr txBox="1"/>
          <p:nvPr/>
        </p:nvSpPr>
        <p:spPr>
          <a:xfrm rot="1504659">
            <a:off x="9091448" y="2575034"/>
            <a:ext cx="1458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Just a first set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E46A-79E4-494C-86F8-3F1B4F0AF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7D106-7305-4467-AA3B-147422839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86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0EA1-3C0D-40E9-B78B-8C69A75D4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8DBDCB-D9E2-454A-9A8F-87ADAA30584E}"/>
              </a:ext>
            </a:extLst>
          </p:cNvPr>
          <p:cNvSpPr txBox="1"/>
          <p:nvPr/>
        </p:nvSpPr>
        <p:spPr>
          <a:xfrm>
            <a:off x="1072055" y="2091559"/>
            <a:ext cx="783182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Clarify the direction we want to take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 and formulate a set of scientific questions we think we should work 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Document this in a short document and circulate this to all of ILD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914481-EB15-4A52-A85A-EB5ADFE41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29.6.2022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61A3F-E8AC-4A97-9A1E-4041DFD2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F8F3-E758-4E30-BF2E-0A4FF37205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3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618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ILD strategy</vt:lpstr>
      <vt:lpstr>Feedback </vt:lpstr>
      <vt:lpstr>Boundary conditions</vt:lpstr>
      <vt:lpstr>My proposal</vt:lpstr>
      <vt:lpstr>In practical terms: </vt:lpstr>
      <vt:lpstr>Questions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ILD strategy</dc:title>
  <dc:creator>Behnke, Ties</dc:creator>
  <cp:lastModifiedBy>Behnke, Ties</cp:lastModifiedBy>
  <cp:revision>6</cp:revision>
  <dcterms:created xsi:type="dcterms:W3CDTF">2022-06-29T10:54:38Z</dcterms:created>
  <dcterms:modified xsi:type="dcterms:W3CDTF">2022-07-05T07:53:27Z</dcterms:modified>
</cp:coreProperties>
</file>