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1"/>
    <p:sldMasterId id="2147483713" r:id="rId2"/>
  </p:sldMasterIdLst>
  <p:notesMasterIdLst>
    <p:notesMasterId r:id="rId32"/>
  </p:notesMasterIdLst>
  <p:sldIdLst>
    <p:sldId id="256" r:id="rId3"/>
    <p:sldId id="1703" r:id="rId4"/>
    <p:sldId id="1717" r:id="rId5"/>
    <p:sldId id="1711" r:id="rId6"/>
    <p:sldId id="1735" r:id="rId7"/>
    <p:sldId id="1691" r:id="rId8"/>
    <p:sldId id="1685" r:id="rId9"/>
    <p:sldId id="1647" r:id="rId10"/>
    <p:sldId id="1734" r:id="rId11"/>
    <p:sldId id="1733" r:id="rId12"/>
    <p:sldId id="1695" r:id="rId13"/>
    <p:sldId id="1716" r:id="rId14"/>
    <p:sldId id="1683" r:id="rId15"/>
    <p:sldId id="1722" r:id="rId16"/>
    <p:sldId id="1696" r:id="rId17"/>
    <p:sldId id="1718" r:id="rId18"/>
    <p:sldId id="1727" r:id="rId19"/>
    <p:sldId id="1666" r:id="rId20"/>
    <p:sldId id="1720" r:id="rId21"/>
    <p:sldId id="1721" r:id="rId22"/>
    <p:sldId id="1723" r:id="rId23"/>
    <p:sldId id="1724" r:id="rId24"/>
    <p:sldId id="1725" r:id="rId25"/>
    <p:sldId id="1736" r:id="rId26"/>
    <p:sldId id="1698" r:id="rId27"/>
    <p:sldId id="1641" r:id="rId28"/>
    <p:sldId id="1726" r:id="rId29"/>
    <p:sldId id="1707" r:id="rId30"/>
    <p:sldId id="392" r:id="rId31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6700"/>
    <a:srgbClr val="F39200"/>
    <a:srgbClr val="229023"/>
    <a:srgbClr val="E05314"/>
    <a:srgbClr val="6600CC"/>
    <a:srgbClr val="7A286A"/>
    <a:srgbClr val="511F74"/>
    <a:srgbClr val="00294B"/>
    <a:srgbClr val="45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6291" autoAdjust="0"/>
  </p:normalViewPr>
  <p:slideViewPr>
    <p:cSldViewPr>
      <p:cViewPr varScale="1">
        <p:scale>
          <a:sx n="139" d="100"/>
          <a:sy n="139" d="100"/>
        </p:scale>
        <p:origin x="160" y="256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27/10/2022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October 27th,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LHeC/FCCeh and PERLE Workshop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October 27th,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LHeC/FCCeh and PERLE Workshop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6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1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October 27th, 2022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1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LHeC/FCCeh and PERLE Workshop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8" y="5714821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1" y="797497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83607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October 27th, 2022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LHeC/FCCeh and PERLE Workshop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</p:spTree>
    <p:extLst>
      <p:ext uri="{BB962C8B-B14F-4D97-AF65-F5344CB8AC3E}">
        <p14:creationId xmlns:p14="http://schemas.microsoft.com/office/powerpoint/2010/main" val="90163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October 27th, 2022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LHeC/FCCeh and PERLE Workshop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9610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October 27th, 2022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LHeC/FCCeh and PERLE Workshop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03060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October 27th, 2022</a:t>
            </a:r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LHeC/FCCeh and PERLE Workshop</a:t>
            </a:r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8089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October 27th, 2022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LHeC/FCCeh and PERLE Workshop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87427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October 27th, 2022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LHeC/FCCeh and PERLE Workshop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1971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October 27th, 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LHeC/FCCeh and PERLE Workshop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606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October 27th, 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LHeC/FCCeh and PERLE Workshop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81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October 27th,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LHeC/FCCeh and PERLE Workshop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October 27th, 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LHeC/FCCeh and PERLE Workshop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461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October 27th, 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LHeC/FCCeh and PERLE Workshop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46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October 27th, 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LHeC/FCCeh and PERLE Workshop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79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October 27th, 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LHeC/FCCeh and PERLE Workshop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61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October 27th,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LHeC/FCCeh and PERLE Workshop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October 27th,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LHeC/FCCeh and PERLE Workshop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October 27th,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LHeC/FCCeh and PERLE Workshop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October 27th,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LHeC/FCCeh and PERLE Workshop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October 27th,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LHeC/FCCeh and PERLE Workshop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October 27th,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LHeC/FCCeh and PERLE Workshop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October 27th,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LHeC/FCCeh and PERLE Workshop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October 27th, 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LHeC/FCCeh and PERLE Workshop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2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October 27th, 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LHeC/FCCeh and PERLE Workshop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17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20.png"/><Relationship Id="rId7" Type="http://schemas.openxmlformats.org/officeDocument/2006/relationships/image" Target="../media/image4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0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8.emf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3C8A8624-B6BC-4CDB-B6BA-56A8EA4F98B6}"/>
              </a:ext>
            </a:extLst>
          </p:cNvPr>
          <p:cNvSpPr txBox="1">
            <a:spLocks/>
          </p:cNvSpPr>
          <p:nvPr/>
        </p:nvSpPr>
        <p:spPr>
          <a:xfrm>
            <a:off x="417835" y="1805608"/>
            <a:ext cx="10009112" cy="2880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sz="3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PERLE Status and Plans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endParaRPr lang="en-GB" sz="2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Orsay, October 27</a:t>
            </a:r>
            <a:r>
              <a:rPr lang="en-GB" sz="2000" baseline="30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2022</a:t>
            </a:r>
          </a:p>
          <a:p>
            <a:pPr algn="ctr" fontAlgn="auto">
              <a:spcAft>
                <a:spcPts val="0"/>
              </a:spcAft>
            </a:pP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Walid KAABI </a:t>
            </a:r>
          </a:p>
          <a:p>
            <a:pPr algn="ctr" fontAlgn="auto">
              <a:spcAft>
                <a:spcPts val="0"/>
              </a:spcAft>
            </a:pPr>
            <a:br>
              <a:rPr lang="fr-FR" sz="4000" i="1" dirty="0">
                <a:solidFill>
                  <a:schemeClr val="accent5">
                    <a:lumMod val="75000"/>
                  </a:schemeClr>
                </a:solidFill>
              </a:rPr>
            </a:br>
            <a:endParaRPr lang="fr-FR" sz="40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399BE65-DD4B-B160-AFB0-C85B33F81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October 27th, 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E9587C-A18B-7CF5-DA57-18086522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LHeC</a:t>
            </a:r>
            <a:r>
              <a:rPr lang="fr-FR" dirty="0"/>
              <a:t>/</a:t>
            </a:r>
            <a:r>
              <a:rPr lang="fr-FR" dirty="0" err="1"/>
              <a:t>FCCeh</a:t>
            </a:r>
            <a:r>
              <a:rPr lang="fr-FR" dirty="0"/>
              <a:t> and PERLE Workshop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BA0A16-87B2-6E47-B829-A9F0FAF4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0563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98BC824-1D12-FA17-29CF-9A704164C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947" y="661967"/>
            <a:ext cx="8190000" cy="49899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F7D97F-871D-4841-9793-F8680C3F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920880" cy="432048"/>
          </a:xfrm>
        </p:spPr>
        <p:txBody>
          <a:bodyPr>
            <a:normAutofit/>
          </a:bodyPr>
          <a:lstStyle/>
          <a:p>
            <a:r>
              <a:rPr lang="en-ZA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HR involvement and projection  - French level mostly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95065F8-5113-4DE9-960E-A78F1CA8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October 27th, 2022</a:t>
            </a:r>
            <a:endParaRPr lang="en-ZA" dirty="0"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45346F-75FF-4B5A-8DEB-0B52EB3D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LHeC/FCCeh and PERLE Workshop</a:t>
            </a:r>
            <a:endParaRPr lang="en-ZA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9816C2-D764-4A56-9F44-51E2C9F8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ZA" smtClean="0">
                <a:latin typeface="+mn-lt"/>
              </a:rPr>
              <a:pPr/>
              <a:t>10</a:t>
            </a:fld>
            <a:endParaRPr lang="en-ZA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132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October 27th, 2022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11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LHeC/FCCeh and PERLE Workshop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D3988D1C-9A8B-B619-6EFD-6B9BB83E9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</a:rPr>
              <a:t>PERLE Timeline for TDR phase and beyond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53F44AE2-CFC6-03E2-96B4-CCF17FE04847}"/>
              </a:ext>
            </a:extLst>
          </p:cNvPr>
          <p:cNvSpPr/>
          <p:nvPr/>
        </p:nvSpPr>
        <p:spPr>
          <a:xfrm>
            <a:off x="3082131" y="869944"/>
            <a:ext cx="3600400" cy="698860"/>
          </a:xfrm>
          <a:prstGeom prst="roundRect">
            <a:avLst/>
          </a:prstGeom>
          <a:noFill/>
          <a:ln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rgbClr val="FF6700"/>
                </a:solidFill>
              </a:rPr>
              <a:t>The current phase of the project:</a:t>
            </a:r>
          </a:p>
        </p:txBody>
      </p: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ABA143EE-EA7C-3A06-2594-048CF7010225}"/>
              </a:ext>
            </a:extLst>
          </p:cNvPr>
          <p:cNvGrpSpPr/>
          <p:nvPr/>
        </p:nvGrpSpPr>
        <p:grpSpPr>
          <a:xfrm>
            <a:off x="417835" y="1784828"/>
            <a:ext cx="4068960" cy="4008808"/>
            <a:chOff x="741363" y="1784828"/>
            <a:chExt cx="4068960" cy="4008808"/>
          </a:xfrm>
        </p:grpSpPr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id="{4E24F4C1-E9B7-FE8D-852E-C47081D536E4}"/>
                </a:ext>
              </a:extLst>
            </p:cNvPr>
            <p:cNvSpPr/>
            <p:nvPr/>
          </p:nvSpPr>
          <p:spPr>
            <a:xfrm>
              <a:off x="1533451" y="1784828"/>
              <a:ext cx="2304256" cy="524836"/>
            </a:xfrm>
            <a:prstGeom prst="roundRect">
              <a:avLst/>
            </a:prstGeom>
            <a:noFill/>
            <a:ln>
              <a:solidFill>
                <a:srgbClr val="FF6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accent1">
                      <a:lumMod val="75000"/>
                    </a:schemeClr>
                  </a:solidFill>
                </a:rPr>
                <a:t>Technical Design phase (</a:t>
              </a:r>
              <a:r>
                <a:rPr lang="en-GB" sz="1600" b="1" dirty="0">
                  <a:solidFill>
                    <a:schemeClr val="accent1">
                      <a:lumMod val="75000"/>
                    </a:schemeClr>
                  </a:solidFill>
                  <a:sym typeface="Wingdings" pitchFamily="2" charset="2"/>
                </a:rPr>
                <a:t> </a:t>
              </a:r>
              <a:r>
                <a:rPr lang="en-GB" sz="1600" b="1" dirty="0">
                  <a:solidFill>
                    <a:schemeClr val="accent1">
                      <a:lumMod val="75000"/>
                    </a:schemeClr>
                  </a:solidFill>
                </a:rPr>
                <a:t>2023)</a:t>
              </a:r>
            </a:p>
          </p:txBody>
        </p:sp>
        <p:sp>
          <p:nvSpPr>
            <p:cNvPr id="66" name="Rectangle : coins arrondis 65">
              <a:extLst>
                <a:ext uri="{FF2B5EF4-FFF2-40B4-BE49-F238E27FC236}">
                  <a16:creationId xmlns:a16="http://schemas.microsoft.com/office/drawing/2014/main" id="{CD95076F-7B24-458F-22D2-E52DBAF37830}"/>
                </a:ext>
              </a:extLst>
            </p:cNvPr>
            <p:cNvSpPr/>
            <p:nvPr/>
          </p:nvSpPr>
          <p:spPr>
            <a:xfrm>
              <a:off x="741363" y="2453680"/>
              <a:ext cx="4068960" cy="2952328"/>
            </a:xfrm>
            <a:prstGeom prst="roundRect">
              <a:avLst/>
            </a:prstGeom>
            <a:noFill/>
            <a:ln>
              <a:solidFill>
                <a:srgbClr val="FF6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817EF8E2-FC5E-587B-8C00-FA78260BC33B}"/>
                </a:ext>
              </a:extLst>
            </p:cNvPr>
            <p:cNvSpPr txBox="1"/>
            <p:nvPr/>
          </p:nvSpPr>
          <p:spPr>
            <a:xfrm>
              <a:off x="921891" y="2669704"/>
              <a:ext cx="3672408" cy="312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300" dirty="0">
                  <a:latin typeface="+mn-lt"/>
                </a:rPr>
                <a:t>Machine design </a:t>
              </a:r>
              <a:r>
                <a:rPr lang="en-GB" sz="1200" dirty="0"/>
                <a:t>(Injector, 250MeV and 500 MeV configurations) </a:t>
              </a:r>
              <a:endParaRPr lang="en-GB" sz="1300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300" dirty="0">
                  <a:latin typeface="+mn-lt"/>
                </a:rPr>
                <a:t>Beam dynamics studies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300" dirty="0">
                  <a:latin typeface="+mn-lt"/>
                </a:rPr>
                <a:t>Main systems design (Buncher, Magnets, HOM couplers, full dressed cavity, power couplers, new CM, IP, dump…)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300" dirty="0">
                  <a:latin typeface="+mn-lt"/>
                </a:rPr>
                <a:t>In-Kind adaptation and/or upgrade </a:t>
              </a:r>
              <a:r>
                <a:rPr lang="en-GB" sz="1300" b="1" u="sng" dirty="0">
                  <a:latin typeface="+mn-lt"/>
                </a:rPr>
                <a:t>studies</a:t>
              </a:r>
              <a:r>
                <a:rPr lang="en-GB" sz="1300" dirty="0">
                  <a:latin typeface="+mn-lt"/>
                </a:rPr>
                <a:t> (DC-Gun, </a:t>
              </a:r>
              <a:r>
                <a:rPr lang="en-GB" sz="1300" dirty="0">
                  <a:solidFill>
                    <a:srgbClr val="00B050"/>
                  </a:solidFill>
                  <a:latin typeface="+mn-lt"/>
                </a:rPr>
                <a:t>Booster</a:t>
              </a:r>
              <a:r>
                <a:rPr lang="en-GB" sz="1300" dirty="0">
                  <a:latin typeface="+mn-lt"/>
                </a:rPr>
                <a:t>, SPL CM) </a:t>
              </a:r>
              <a:r>
                <a:rPr lang="en-GB" sz="1300" dirty="0">
                  <a:solidFill>
                    <a:srgbClr val="00B050"/>
                  </a:solidFill>
                  <a:latin typeface="+mn-lt"/>
                </a:rPr>
                <a:t>*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300" dirty="0">
                  <a:latin typeface="+mn-lt"/>
                </a:rPr>
                <a:t>Definition of the needs (</a:t>
              </a:r>
              <a:r>
                <a:rPr lang="en-GB" sz="1300" dirty="0" err="1">
                  <a:latin typeface="+mn-lt"/>
                </a:rPr>
                <a:t>Diags</a:t>
              </a:r>
              <a:r>
                <a:rPr lang="en-GB" sz="1300" dirty="0">
                  <a:latin typeface="+mn-lt"/>
                </a:rPr>
                <a:t>, Cryogenics, CC, LLRF, Shielding, machine interlock system, infrastructure…)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300" dirty="0">
                  <a:latin typeface="+mn-lt"/>
                </a:rPr>
                <a:t>Experiments with PERLE beam and their specific needs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300" dirty="0">
                <a:latin typeface="+mn-lt"/>
              </a:endParaRPr>
            </a:p>
            <a:p>
              <a:endParaRPr lang="en-GB" sz="1300" dirty="0">
                <a:latin typeface="+mn-lt"/>
              </a:endParaRP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052C52ED-A832-93AE-F962-5A8900E1CBF8}"/>
              </a:ext>
            </a:extLst>
          </p:cNvPr>
          <p:cNvGrpSpPr/>
          <p:nvPr/>
        </p:nvGrpSpPr>
        <p:grpSpPr>
          <a:xfrm>
            <a:off x="6069955" y="1784828"/>
            <a:ext cx="4212976" cy="3549172"/>
            <a:chOff x="6069955" y="1784828"/>
            <a:chExt cx="4212976" cy="3549172"/>
          </a:xfrm>
        </p:grpSpPr>
        <p:sp>
          <p:nvSpPr>
            <p:cNvPr id="69" name="Rectangle : coins arrondis 68">
              <a:extLst>
                <a:ext uri="{FF2B5EF4-FFF2-40B4-BE49-F238E27FC236}">
                  <a16:creationId xmlns:a16="http://schemas.microsoft.com/office/drawing/2014/main" id="{999F76B1-4A64-2A3B-1BAC-1C871A7A45BC}"/>
                </a:ext>
              </a:extLst>
            </p:cNvPr>
            <p:cNvSpPr/>
            <p:nvPr/>
          </p:nvSpPr>
          <p:spPr>
            <a:xfrm>
              <a:off x="6250483" y="1784828"/>
              <a:ext cx="3816424" cy="524836"/>
            </a:xfrm>
            <a:prstGeom prst="roundRect">
              <a:avLst/>
            </a:prstGeom>
            <a:noFill/>
            <a:ln>
              <a:solidFill>
                <a:srgbClr val="FF6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accent1">
                      <a:lumMod val="75000"/>
                    </a:schemeClr>
                  </a:solidFill>
                </a:rPr>
                <a:t>Prepare to Build phase (P2B) (</a:t>
              </a:r>
              <a:r>
                <a:rPr lang="en-GB" sz="1600" b="1" dirty="0">
                  <a:solidFill>
                    <a:schemeClr val="accent1">
                      <a:lumMod val="75000"/>
                    </a:schemeClr>
                  </a:solidFill>
                  <a:sym typeface="Wingdings" pitchFamily="2" charset="2"/>
                </a:rPr>
                <a:t> </a:t>
              </a:r>
              <a:r>
                <a:rPr lang="en-GB" sz="1600" b="1" dirty="0">
                  <a:solidFill>
                    <a:schemeClr val="accent1">
                      <a:lumMod val="75000"/>
                    </a:schemeClr>
                  </a:solidFill>
                </a:rPr>
                <a:t>2025)</a:t>
              </a:r>
            </a:p>
          </p:txBody>
        </p:sp>
        <p:sp>
          <p:nvSpPr>
            <p:cNvPr id="70" name="Rectangle : coins arrondis 69">
              <a:extLst>
                <a:ext uri="{FF2B5EF4-FFF2-40B4-BE49-F238E27FC236}">
                  <a16:creationId xmlns:a16="http://schemas.microsoft.com/office/drawing/2014/main" id="{95B8898C-EC93-B63F-3A79-68145F3CB4FE}"/>
                </a:ext>
              </a:extLst>
            </p:cNvPr>
            <p:cNvSpPr/>
            <p:nvPr/>
          </p:nvSpPr>
          <p:spPr>
            <a:xfrm>
              <a:off x="6069955" y="2453680"/>
              <a:ext cx="4212976" cy="2880320"/>
            </a:xfrm>
            <a:prstGeom prst="roundRect">
              <a:avLst/>
            </a:prstGeom>
            <a:noFill/>
            <a:ln>
              <a:solidFill>
                <a:srgbClr val="FF6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83AFD438-A95C-50BC-7B9B-A7270FD07AA4}"/>
                </a:ext>
              </a:extLst>
            </p:cNvPr>
            <p:cNvSpPr txBox="1"/>
            <p:nvPr/>
          </p:nvSpPr>
          <p:spPr>
            <a:xfrm>
              <a:off x="6250483" y="2669704"/>
              <a:ext cx="4032448" cy="229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300" dirty="0">
                  <a:latin typeface="+mn-lt"/>
                </a:rPr>
                <a:t>DC-Gun reinstallation and test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300" dirty="0">
                  <a:latin typeface="+mn-lt"/>
                </a:rPr>
                <a:t>Equipment specifications (for DC gun)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300" dirty="0">
                  <a:solidFill>
                    <a:srgbClr val="C00000"/>
                  </a:solidFill>
                  <a:latin typeface="+mn-lt"/>
                </a:rPr>
                <a:t>Prototyping and tests </a:t>
              </a:r>
              <a:r>
                <a:rPr lang="en-GB" sz="1300" dirty="0">
                  <a:latin typeface="+mn-lt"/>
                </a:rPr>
                <a:t>(HOM couplers, Single cell booster cavity, B-COM magnet, 5-cells Nb Cavity) </a:t>
              </a:r>
              <a:r>
                <a:rPr lang="en-GB" sz="1300" dirty="0">
                  <a:solidFill>
                    <a:srgbClr val="C00000"/>
                  </a:solidFill>
                  <a:latin typeface="+mn-lt"/>
                </a:rPr>
                <a:t>*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300" dirty="0">
                  <a:latin typeface="+mn-lt"/>
                </a:rPr>
                <a:t>In-Kind adaptation and/or upgrade </a:t>
              </a:r>
              <a:r>
                <a:rPr lang="en-GB" sz="1300" b="1" u="sng" dirty="0">
                  <a:latin typeface="+mn-lt"/>
                </a:rPr>
                <a:t>work</a:t>
              </a:r>
              <a:r>
                <a:rPr lang="en-GB" sz="1300" b="1" dirty="0">
                  <a:latin typeface="+mn-lt"/>
                </a:rPr>
                <a:t> </a:t>
              </a:r>
              <a:r>
                <a:rPr lang="en-GB" sz="1300" dirty="0">
                  <a:latin typeface="+mn-lt"/>
                </a:rPr>
                <a:t>(DC-Gun, Booster, SPL CM)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300" dirty="0">
                  <a:latin typeface="+mn-lt"/>
                </a:rPr>
                <a:t>PERLE administrative regime (Dossier ASN)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300" dirty="0">
                  <a:latin typeface="+mn-lt"/>
                </a:rPr>
                <a:t>Infrastructure (site investigations and work) </a:t>
              </a:r>
            </a:p>
            <a:p>
              <a:endParaRPr lang="en-GB" sz="1300" dirty="0">
                <a:latin typeface="+mn-lt"/>
              </a:endParaRPr>
            </a:p>
            <a:p>
              <a:endParaRPr lang="en-GB" sz="1300" dirty="0">
                <a:latin typeface="+mn-lt"/>
              </a:endParaRPr>
            </a:p>
            <a:p>
              <a:endParaRPr lang="en-GB" sz="1300" dirty="0">
                <a:latin typeface="+mn-lt"/>
              </a:endParaRPr>
            </a:p>
          </p:txBody>
        </p:sp>
      </p:grpSp>
      <p:sp>
        <p:nvSpPr>
          <p:cNvPr id="72" name="Flèche courbée vers la gauche 71">
            <a:extLst>
              <a:ext uri="{FF2B5EF4-FFF2-40B4-BE49-F238E27FC236}">
                <a16:creationId xmlns:a16="http://schemas.microsoft.com/office/drawing/2014/main" id="{5CF26BB5-CAEF-BDD5-6DE2-944854E415AC}"/>
              </a:ext>
            </a:extLst>
          </p:cNvPr>
          <p:cNvSpPr/>
          <p:nvPr/>
        </p:nvSpPr>
        <p:spPr>
          <a:xfrm rot="5400000">
            <a:off x="5002879" y="3881812"/>
            <a:ext cx="443488" cy="1475656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73" name="Flèche courbée vers la gauche 72">
            <a:extLst>
              <a:ext uri="{FF2B5EF4-FFF2-40B4-BE49-F238E27FC236}">
                <a16:creationId xmlns:a16="http://schemas.microsoft.com/office/drawing/2014/main" id="{30C71CF6-5671-1188-78F3-2D2EAA0A81F5}"/>
              </a:ext>
            </a:extLst>
          </p:cNvPr>
          <p:cNvSpPr/>
          <p:nvPr/>
        </p:nvSpPr>
        <p:spPr>
          <a:xfrm rot="16200000">
            <a:off x="5056631" y="1991348"/>
            <a:ext cx="443488" cy="1368152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5732C8E6-29CA-4793-BBC9-E3CB02BE9ED6}"/>
              </a:ext>
            </a:extLst>
          </p:cNvPr>
          <p:cNvSpPr txBox="1"/>
          <p:nvPr/>
        </p:nvSpPr>
        <p:spPr>
          <a:xfrm>
            <a:off x="4378275" y="4903693"/>
            <a:ext cx="180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C00000"/>
                </a:solidFill>
                <a:latin typeface="+mn-lt"/>
              </a:rPr>
              <a:t>* Prototyping results could be included in the TDR phase if available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60BF52EB-6397-2A7B-D522-030AADC4F754}"/>
              </a:ext>
            </a:extLst>
          </p:cNvPr>
          <p:cNvSpPr txBox="1"/>
          <p:nvPr/>
        </p:nvSpPr>
        <p:spPr>
          <a:xfrm>
            <a:off x="4451299" y="2841303"/>
            <a:ext cx="165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B050"/>
                </a:solidFill>
                <a:latin typeface="+mn-lt"/>
              </a:rPr>
              <a:t>* Design of some systems could continue after TDR publication</a:t>
            </a:r>
          </a:p>
        </p:txBody>
      </p: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8DC37C2D-F312-2053-4FFF-8FA56F30453E}"/>
              </a:ext>
            </a:extLst>
          </p:cNvPr>
          <p:cNvCxnSpPr>
            <a:cxnSpLocks/>
            <a:stCxn id="63" idx="2"/>
            <a:endCxn id="65" idx="3"/>
          </p:cNvCxnSpPr>
          <p:nvPr/>
        </p:nvCxnSpPr>
        <p:spPr>
          <a:xfrm flipH="1">
            <a:off x="3514179" y="1568804"/>
            <a:ext cx="1368152" cy="478442"/>
          </a:xfrm>
          <a:prstGeom prst="straightConnector1">
            <a:avLst/>
          </a:prstGeom>
          <a:ln>
            <a:solidFill>
              <a:srgbClr val="FF67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EC35F384-4B3C-C29A-1B2E-5D055638EDA0}"/>
              </a:ext>
            </a:extLst>
          </p:cNvPr>
          <p:cNvCxnSpPr>
            <a:cxnSpLocks/>
            <a:stCxn id="63" idx="2"/>
            <a:endCxn id="69" idx="1"/>
          </p:cNvCxnSpPr>
          <p:nvPr/>
        </p:nvCxnSpPr>
        <p:spPr>
          <a:xfrm>
            <a:off x="4882331" y="1568804"/>
            <a:ext cx="1368152" cy="478442"/>
          </a:xfrm>
          <a:prstGeom prst="straightConnector1">
            <a:avLst/>
          </a:prstGeom>
          <a:ln>
            <a:solidFill>
              <a:srgbClr val="FF67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4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October 27th, 2022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12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LHeC/FCCeh and PERLE Workshop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D3988D1C-9A8B-B619-6EFD-6B9BB83E9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</a:rPr>
              <a:t>PERLE main Milestones (TDR phase and beyond)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8ACEEDD-24F4-5546-9807-CBBF44BE0F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51" y="1301552"/>
            <a:ext cx="2613367" cy="1307769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FF1CAE9-F60A-745E-F346-97D534A77B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172" y="2036572"/>
            <a:ext cx="1895032" cy="998694"/>
          </a:xfrm>
          <a:prstGeom prst="rect">
            <a:avLst/>
          </a:prstGeom>
          <a:ln w="19050">
            <a:solidFill>
              <a:srgbClr val="92D050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8FA6501-9287-5995-99A3-69C2DC5034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5158">
            <a:off x="6942464" y="3391445"/>
            <a:ext cx="1851829" cy="1060329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84720066-AD06-F768-AE50-DB2930B20AF3}"/>
              </a:ext>
            </a:extLst>
          </p:cNvPr>
          <p:cNvGrpSpPr>
            <a:grpSpLocks noChangeAspect="1"/>
          </p:cNvGrpSpPr>
          <p:nvPr/>
        </p:nvGrpSpPr>
        <p:grpSpPr>
          <a:xfrm>
            <a:off x="1153766" y="1517576"/>
            <a:ext cx="7689005" cy="3297453"/>
            <a:chOff x="551530" y="1149699"/>
            <a:chExt cx="11308160" cy="4849560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C9B99E52-8940-4D48-E36C-B6BF1026FF60}"/>
                </a:ext>
              </a:extLst>
            </p:cNvPr>
            <p:cNvGrpSpPr/>
            <p:nvPr/>
          </p:nvGrpSpPr>
          <p:grpSpPr>
            <a:xfrm>
              <a:off x="551530" y="1149699"/>
              <a:ext cx="11308160" cy="4849560"/>
              <a:chOff x="551530" y="1149699"/>
              <a:chExt cx="11308160" cy="4849560"/>
            </a:xfrm>
          </p:grpSpPr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3DAD647C-3377-3193-89A9-081F4CD52A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1530" y="3470176"/>
                <a:ext cx="11113254" cy="10396"/>
              </a:xfrm>
              <a:prstGeom prst="line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e 38">
                <a:extLst>
                  <a:ext uri="{FF2B5EF4-FFF2-40B4-BE49-F238E27FC236}">
                    <a16:creationId xmlns:a16="http://schemas.microsoft.com/office/drawing/2014/main" id="{490FB8BB-5C41-7936-0270-FFF29E77A115}"/>
                  </a:ext>
                </a:extLst>
              </p:cNvPr>
              <p:cNvGrpSpPr/>
              <p:nvPr/>
            </p:nvGrpSpPr>
            <p:grpSpPr>
              <a:xfrm>
                <a:off x="2090937" y="3035049"/>
                <a:ext cx="905515" cy="2019365"/>
                <a:chOff x="2090937" y="3035049"/>
                <a:chExt cx="905515" cy="2019365"/>
              </a:xfrm>
            </p:grpSpPr>
            <p:sp>
              <p:nvSpPr>
                <p:cNvPr id="56" name="Ellipse 55">
                  <a:extLst>
                    <a:ext uri="{FF2B5EF4-FFF2-40B4-BE49-F238E27FC236}">
                      <a16:creationId xmlns:a16="http://schemas.microsoft.com/office/drawing/2014/main" id="{2DEEA014-2A3C-1672-D099-58B16E85E2E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3915" y="3405341"/>
                  <a:ext cx="155232" cy="15411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7" name="Ellipse 56">
                  <a:extLst>
                    <a:ext uri="{FF2B5EF4-FFF2-40B4-BE49-F238E27FC236}">
                      <a16:creationId xmlns:a16="http://schemas.microsoft.com/office/drawing/2014/main" id="{0697B461-9EDD-45F1-FF5E-D75EE89BAC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85152" y="4951672"/>
                  <a:ext cx="103488" cy="10274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58" name="Connecteur droit 57">
                  <a:extLst>
                    <a:ext uri="{FF2B5EF4-FFF2-40B4-BE49-F238E27FC236}">
                      <a16:creationId xmlns:a16="http://schemas.microsoft.com/office/drawing/2014/main" id="{F8F790FC-7F3D-9B2F-7E79-96D9CB2BB8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35170" y="3477389"/>
                  <a:ext cx="15155" cy="1489758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Ellipse 58">
                  <a:extLst>
                    <a:ext uri="{FF2B5EF4-FFF2-40B4-BE49-F238E27FC236}">
                      <a16:creationId xmlns:a16="http://schemas.microsoft.com/office/drawing/2014/main" id="{1B00F995-016B-5939-B761-E5A63EAECA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343219" y="3284933"/>
                  <a:ext cx="413950" cy="410967"/>
                </a:xfrm>
                <a:prstGeom prst="ellipse">
                  <a:avLst/>
                </a:prstGeom>
                <a:noFill/>
                <a:ln w="254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" name="Ellipse 59">
                  <a:extLst>
                    <a:ext uri="{FF2B5EF4-FFF2-40B4-BE49-F238E27FC236}">
                      <a16:creationId xmlns:a16="http://schemas.microsoft.com/office/drawing/2014/main" id="{CA455B55-2BBE-EF98-49DB-0FADBA8F286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236651" y="3189281"/>
                  <a:ext cx="620924" cy="616452"/>
                </a:xfrm>
                <a:prstGeom prst="ellipse">
                  <a:avLst/>
                </a:prstGeom>
                <a:noFill/>
                <a:ln w="254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2379557D-EC00-0A8B-84B7-53AD6C79A0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90937" y="3035049"/>
                  <a:ext cx="905515" cy="898992"/>
                </a:xfrm>
                <a:prstGeom prst="arc">
                  <a:avLst>
                    <a:gd name="adj1" fmla="val 5520542"/>
                    <a:gd name="adj2" fmla="val 10850638"/>
                  </a:avLst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6FF048C9-8A65-95A7-C44D-7006CB399AED}"/>
                  </a:ext>
                </a:extLst>
              </p:cNvPr>
              <p:cNvSpPr txBox="1"/>
              <p:nvPr/>
            </p:nvSpPr>
            <p:spPr>
              <a:xfrm>
                <a:off x="5646917" y="5222136"/>
                <a:ext cx="3777037" cy="769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C00000"/>
                    </a:solidFill>
                    <a:latin typeface="+mn-lt"/>
                  </a:rPr>
                  <a:t>2028</a:t>
                </a:r>
              </a:p>
              <a:p>
                <a:pPr algn="ctr"/>
                <a:r>
                  <a:rPr lang="fr-FR" sz="1400" b="1" dirty="0">
                    <a:solidFill>
                      <a:srgbClr val="C00000"/>
                    </a:solidFill>
                    <a:latin typeface="+mn-lt"/>
                  </a:rPr>
                  <a:t>End Phase 1: PERLE @ 250MeV</a:t>
                </a: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95EF639D-30F1-F90D-CA6A-9D9ECC8701FC}"/>
                  </a:ext>
                </a:extLst>
              </p:cNvPr>
              <p:cNvSpPr txBox="1"/>
              <p:nvPr/>
            </p:nvSpPr>
            <p:spPr>
              <a:xfrm>
                <a:off x="7725108" y="1149699"/>
                <a:ext cx="4134582" cy="702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92D050"/>
                    </a:solidFill>
                    <a:latin typeface="+mn-lt"/>
                  </a:rPr>
                  <a:t>2030</a:t>
                </a:r>
              </a:p>
              <a:p>
                <a:pPr algn="ctr"/>
                <a:r>
                  <a:rPr lang="fr-FR" sz="1400" b="1" dirty="0">
                    <a:solidFill>
                      <a:srgbClr val="92D050"/>
                    </a:solidFill>
                    <a:latin typeface="+mn-lt"/>
                  </a:rPr>
                  <a:t>End Phase 2: PERLE @ 500MeV </a:t>
                </a: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021F97BD-8D02-1568-71E5-53B285CD0A5B}"/>
                  </a:ext>
                </a:extLst>
              </p:cNvPr>
              <p:cNvSpPr txBox="1"/>
              <p:nvPr/>
            </p:nvSpPr>
            <p:spPr>
              <a:xfrm>
                <a:off x="3387562" y="1255601"/>
                <a:ext cx="3254329" cy="769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chemeClr val="accent4"/>
                    </a:solidFill>
                    <a:latin typeface="+mn-lt"/>
                  </a:rPr>
                  <a:t>2025</a:t>
                </a:r>
              </a:p>
              <a:p>
                <a:pPr algn="ctr"/>
                <a:r>
                  <a:rPr lang="fr-FR" sz="1400" b="1" dirty="0">
                    <a:solidFill>
                      <a:schemeClr val="accent4"/>
                    </a:solidFill>
                    <a:latin typeface="+mn-lt"/>
                  </a:rPr>
                  <a:t>End Phase 0: Injection line </a:t>
                </a:r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710AAA07-6390-0045-126C-959A893394CE}"/>
                  </a:ext>
                </a:extLst>
              </p:cNvPr>
              <p:cNvSpPr txBox="1"/>
              <p:nvPr/>
            </p:nvSpPr>
            <p:spPr>
              <a:xfrm>
                <a:off x="981978" y="5229760"/>
                <a:ext cx="3103330" cy="769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00B0F0"/>
                    </a:solidFill>
                    <a:latin typeface="+mn-lt"/>
                  </a:rPr>
                  <a:t>2023</a:t>
                </a:r>
              </a:p>
              <a:p>
                <a:pPr algn="ctr"/>
                <a:r>
                  <a:rPr lang="fr-FR" sz="1400" b="1" dirty="0">
                    <a:solidFill>
                      <a:srgbClr val="00B0F0"/>
                    </a:solidFill>
                    <a:latin typeface="+mn-lt"/>
                  </a:rPr>
                  <a:t>PERLE TDR </a:t>
                </a:r>
              </a:p>
            </p:txBody>
          </p:sp>
          <p:grpSp>
            <p:nvGrpSpPr>
              <p:cNvPr id="44" name="Groupe 43">
                <a:extLst>
                  <a:ext uri="{FF2B5EF4-FFF2-40B4-BE49-F238E27FC236}">
                    <a16:creationId xmlns:a16="http://schemas.microsoft.com/office/drawing/2014/main" id="{A073A8A7-66B0-BBED-2D45-DEA833BEF3D5}"/>
                  </a:ext>
                </a:extLst>
              </p:cNvPr>
              <p:cNvGrpSpPr/>
              <p:nvPr/>
            </p:nvGrpSpPr>
            <p:grpSpPr>
              <a:xfrm>
                <a:off x="4504531" y="2075464"/>
                <a:ext cx="905515" cy="1835417"/>
                <a:chOff x="4504531" y="2075464"/>
                <a:chExt cx="905515" cy="1835417"/>
              </a:xfrm>
            </p:grpSpPr>
            <p:sp>
              <p:nvSpPr>
                <p:cNvPr id="50" name="Ellipse 49">
                  <a:extLst>
                    <a:ext uri="{FF2B5EF4-FFF2-40B4-BE49-F238E27FC236}">
                      <a16:creationId xmlns:a16="http://schemas.microsoft.com/office/drawing/2014/main" id="{842B9150-F277-61FC-0DAD-53695BAB87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877510" y="3382181"/>
                  <a:ext cx="155232" cy="15411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51" name="Connecteur droit 50">
                  <a:extLst>
                    <a:ext uri="{FF2B5EF4-FFF2-40B4-BE49-F238E27FC236}">
                      <a16:creationId xmlns:a16="http://schemas.microsoft.com/office/drawing/2014/main" id="{1002F93B-7854-46CD-B741-629C55AA33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51562" y="2128487"/>
                  <a:ext cx="16007" cy="1325742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lipse 51">
                  <a:extLst>
                    <a:ext uri="{FF2B5EF4-FFF2-40B4-BE49-F238E27FC236}">
                      <a16:creationId xmlns:a16="http://schemas.microsoft.com/office/drawing/2014/main" id="{D072752B-A54D-176C-5DBD-78C2D5B8C2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56814" y="3261774"/>
                  <a:ext cx="413950" cy="410967"/>
                </a:xfrm>
                <a:prstGeom prst="ellipse">
                  <a:avLst/>
                </a:prstGeom>
                <a:noFill/>
                <a:ln w="254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3" name="Ellipse 52">
                  <a:extLst>
                    <a:ext uri="{FF2B5EF4-FFF2-40B4-BE49-F238E27FC236}">
                      <a16:creationId xmlns:a16="http://schemas.microsoft.com/office/drawing/2014/main" id="{3F2EE11E-B5C1-8DF1-F7D2-9933364FB3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50246" y="3166121"/>
                  <a:ext cx="620924" cy="616451"/>
                </a:xfrm>
                <a:prstGeom prst="ellipse">
                  <a:avLst/>
                </a:prstGeom>
                <a:noFill/>
                <a:ln w="254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4" name="Arc 53">
                  <a:extLst>
                    <a:ext uri="{FF2B5EF4-FFF2-40B4-BE49-F238E27FC236}">
                      <a16:creationId xmlns:a16="http://schemas.microsoft.com/office/drawing/2014/main" id="{1FD3AE19-46AA-3D36-F3F5-75A98512959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4507793" y="3008627"/>
                  <a:ext cx="898992" cy="905515"/>
                </a:xfrm>
                <a:prstGeom prst="arc">
                  <a:avLst>
                    <a:gd name="adj1" fmla="val 5183532"/>
                    <a:gd name="adj2" fmla="val 10850638"/>
                  </a:avLst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" name="Ellipse 54">
                  <a:extLst>
                    <a:ext uri="{FF2B5EF4-FFF2-40B4-BE49-F238E27FC236}">
                      <a16:creationId xmlns:a16="http://schemas.microsoft.com/office/drawing/2014/main" id="{451C7F4F-EA63-8358-ACCF-2DFF336943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17090" y="2075464"/>
                  <a:ext cx="103488" cy="10274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rgbClr val="FFC000"/>
                    </a:solidFill>
                  </a:endParaRPr>
                </a:p>
              </p:txBody>
            </p:sp>
          </p:grp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C0FB2370-ABB8-4CB3-7A15-38E1E2E388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47043" y="2090700"/>
                <a:ext cx="103488" cy="10274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A7504E67-8A16-5F34-051D-763E50BB275B}"/>
                  </a:ext>
                </a:extLst>
              </p:cNvPr>
              <p:cNvCxnSpPr/>
              <p:nvPr/>
            </p:nvCxnSpPr>
            <p:spPr>
              <a:xfrm>
                <a:off x="8628434" y="2015417"/>
                <a:ext cx="2509736" cy="0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26D23169-82F2-6D46-292C-24E88AB52641}"/>
                  </a:ext>
                </a:extLst>
              </p:cNvPr>
              <p:cNvCxnSpPr/>
              <p:nvPr/>
            </p:nvCxnSpPr>
            <p:spPr>
              <a:xfrm>
                <a:off x="6222981" y="5182873"/>
                <a:ext cx="2509736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7450C05D-1158-133A-EA7B-8B45F73773EF}"/>
                  </a:ext>
                </a:extLst>
              </p:cNvPr>
              <p:cNvCxnSpPr/>
              <p:nvPr/>
            </p:nvCxnSpPr>
            <p:spPr>
              <a:xfrm>
                <a:off x="3693956" y="2011298"/>
                <a:ext cx="2509736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3274A0BE-EF75-EA3B-2610-AE60D7E8E8BC}"/>
                  </a:ext>
                </a:extLst>
              </p:cNvPr>
              <p:cNvCxnSpPr/>
              <p:nvPr/>
            </p:nvCxnSpPr>
            <p:spPr>
              <a:xfrm>
                <a:off x="1510923" y="5178754"/>
                <a:ext cx="198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54254C3A-2B2E-24CD-6D4A-0F160D0F3387}"/>
                </a:ext>
              </a:extLst>
            </p:cNvPr>
            <p:cNvGrpSpPr/>
            <p:nvPr/>
          </p:nvGrpSpPr>
          <p:grpSpPr>
            <a:xfrm>
              <a:off x="7102317" y="3038858"/>
              <a:ext cx="905515" cy="2019365"/>
              <a:chOff x="7102317" y="3038858"/>
              <a:chExt cx="905515" cy="2019365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06A9C1CE-E82D-2FA7-BBBC-C0A53E8CD5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75295" y="3409150"/>
                <a:ext cx="155232" cy="15411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5E6F7C4B-B8E2-E7EA-F688-45E6393574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4175" y="4955481"/>
                <a:ext cx="103488" cy="102742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E1F78E6E-A712-86B6-25AA-906623F8DA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34193" y="3481198"/>
                <a:ext cx="15155" cy="148975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3B2CE073-84B8-784A-1C13-AC0D5238D4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54599" y="3288742"/>
                <a:ext cx="413950" cy="410967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E2638F18-FD03-29D2-3756-2E61CA1C36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48031" y="3193090"/>
                <a:ext cx="620924" cy="616452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0904D6A4-E16A-050A-3A41-13E5AA58C2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02317" y="3038858"/>
                <a:ext cx="905515" cy="898992"/>
              </a:xfrm>
              <a:prstGeom prst="arc">
                <a:avLst>
                  <a:gd name="adj1" fmla="val 5520542"/>
                  <a:gd name="adj2" fmla="val 10850638"/>
                </a:avLst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342799AC-94AA-5119-616D-32875CAA7153}"/>
                </a:ext>
              </a:extLst>
            </p:cNvPr>
            <p:cNvGrpSpPr/>
            <p:nvPr/>
          </p:nvGrpSpPr>
          <p:grpSpPr>
            <a:xfrm>
              <a:off x="9443006" y="2139916"/>
              <a:ext cx="905515" cy="1782395"/>
              <a:chOff x="9443006" y="2139916"/>
              <a:chExt cx="905515" cy="1782395"/>
            </a:xfrm>
          </p:grpSpPr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A20FE473-C17E-BB7A-E2BD-1451AD4D01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5985" y="3393611"/>
                <a:ext cx="155232" cy="15411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802C63DB-7498-06BA-5CE9-3A20EA6916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90037" y="2139916"/>
                <a:ext cx="16007" cy="1325743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5A906A22-E52F-D1EA-4C43-0B13E0F1D6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95289" y="3273203"/>
                <a:ext cx="413950" cy="410967"/>
              </a:xfrm>
              <a:prstGeom prst="ellipse">
                <a:avLst/>
              </a:prstGeom>
              <a:noFill/>
              <a:ln w="254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305F3343-B736-657E-C810-1F0B2C6322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88721" y="3177550"/>
                <a:ext cx="620924" cy="616452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9B04D53B-FCF8-31B2-87C1-D0682891921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446268" y="3020057"/>
                <a:ext cx="898992" cy="905515"/>
              </a:xfrm>
              <a:prstGeom prst="arc">
                <a:avLst>
                  <a:gd name="adj1" fmla="val 5183532"/>
                  <a:gd name="adj2" fmla="val 10850638"/>
                </a:avLst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AC683C0E-3EF4-9266-DE67-CD749129D8A9}"/>
              </a:ext>
            </a:extLst>
          </p:cNvPr>
          <p:cNvSpPr/>
          <p:nvPr/>
        </p:nvSpPr>
        <p:spPr>
          <a:xfrm>
            <a:off x="6821249" y="3415065"/>
            <a:ext cx="2237546" cy="103837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15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738A29D-ADAF-83AD-AB8A-D55360755E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126" y="1445568"/>
            <a:ext cx="6513493" cy="4103793"/>
          </a:xfrm>
          <a:prstGeom prst="rect">
            <a:avLst/>
          </a:prstGeom>
        </p:spPr>
      </p:pic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October 27th, 2022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13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LHeC/FCCeh and PERLE Workshop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PERLE Configuration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9C0A4D6-2788-A41A-CE45-E4F8A68F7631}"/>
              </a:ext>
            </a:extLst>
          </p:cNvPr>
          <p:cNvSpPr txBox="1"/>
          <p:nvPr/>
        </p:nvSpPr>
        <p:spPr>
          <a:xfrm>
            <a:off x="381139" y="725488"/>
            <a:ext cx="637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FF6700"/>
                </a:solidFill>
                <a:latin typeface="+mn-lt"/>
              </a:rPr>
              <a:t>PERLE: first multi-turn ERL, based in SRF technology, designed to operate at 10MW (20 mA, 500 MeV) power regime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C59EF6-2159-1258-D4B1-CCBED885ADF8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29802" y="1352612"/>
            <a:ext cx="2913361" cy="16051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D26D0FA-45EC-15B7-07AA-B733CCBFD9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194" y="93696"/>
            <a:ext cx="3755384" cy="1567896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3424278D-A490-1070-AE60-8D74A1939D71}"/>
              </a:ext>
            </a:extLst>
          </p:cNvPr>
          <p:cNvGrpSpPr/>
          <p:nvPr/>
        </p:nvGrpSpPr>
        <p:grpSpPr>
          <a:xfrm>
            <a:off x="4234257" y="3777421"/>
            <a:ext cx="1800201" cy="1844610"/>
            <a:chOff x="3768581" y="3777421"/>
            <a:chExt cx="2265878" cy="1844610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CB17A771-7C35-51E8-C0EA-8EB783F3BAD6}"/>
                </a:ext>
              </a:extLst>
            </p:cNvPr>
            <p:cNvCxnSpPr/>
            <p:nvPr/>
          </p:nvCxnSpPr>
          <p:spPr>
            <a:xfrm flipH="1">
              <a:off x="3768581" y="3777421"/>
              <a:ext cx="2265878" cy="10525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0083331-1881-5F60-83BF-98EE354840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68581" y="4829944"/>
              <a:ext cx="2265878" cy="792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755B2F7-F0B3-8F21-649F-1D3D2E926D88}"/>
              </a:ext>
            </a:extLst>
          </p:cNvPr>
          <p:cNvCxnSpPr>
            <a:cxnSpLocks/>
          </p:cNvCxnSpPr>
          <p:nvPr/>
        </p:nvCxnSpPr>
        <p:spPr>
          <a:xfrm flipV="1">
            <a:off x="3043163" y="2798912"/>
            <a:ext cx="975072" cy="158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2BE5BB2-3D31-E2F2-3FB2-D229C3A25000}"/>
              </a:ext>
            </a:extLst>
          </p:cNvPr>
          <p:cNvCxnSpPr>
            <a:cxnSpLocks/>
          </p:cNvCxnSpPr>
          <p:nvPr/>
        </p:nvCxnSpPr>
        <p:spPr>
          <a:xfrm flipH="1" flipV="1">
            <a:off x="3115172" y="1443827"/>
            <a:ext cx="903063" cy="1355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4F78F7C0-9E65-8E3B-1425-99B72D659DD0}"/>
              </a:ext>
            </a:extLst>
          </p:cNvPr>
          <p:cNvGrpSpPr/>
          <p:nvPr/>
        </p:nvGrpSpPr>
        <p:grpSpPr>
          <a:xfrm>
            <a:off x="5522912" y="3777421"/>
            <a:ext cx="4677435" cy="1853903"/>
            <a:chOff x="5522912" y="3777421"/>
            <a:chExt cx="4677435" cy="1853903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05B34791-3D25-F470-4029-D6A7D4D0B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4459" y="3777421"/>
              <a:ext cx="3816424" cy="184461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CA5DAAEA-816D-6362-7AC6-35BB3FBFAB8E}"/>
                </a:ext>
              </a:extLst>
            </p:cNvPr>
            <p:cNvSpPr txBox="1"/>
            <p:nvPr/>
          </p:nvSpPr>
          <p:spPr>
            <a:xfrm>
              <a:off x="5522912" y="4820652"/>
              <a:ext cx="799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/>
                <a:t>350-500 kV </a:t>
              </a:r>
            </a:p>
            <a:p>
              <a:pPr algn="ctr"/>
              <a:r>
                <a:rPr lang="en-GB" sz="900" dirty="0"/>
                <a:t>DC gun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10B81FD-3693-BB77-E5F4-2D96918A6243}"/>
                </a:ext>
              </a:extLst>
            </p:cNvPr>
            <p:cNvSpPr txBox="1"/>
            <p:nvPr/>
          </p:nvSpPr>
          <p:spPr>
            <a:xfrm>
              <a:off x="6250483" y="3821832"/>
              <a:ext cx="6480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</a:rPr>
                <a:t>HV tank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BD4F890-863A-D2EF-0B59-DF7584B15977}"/>
                </a:ext>
              </a:extLst>
            </p:cNvPr>
            <p:cNvSpPr txBox="1"/>
            <p:nvPr/>
          </p:nvSpPr>
          <p:spPr>
            <a:xfrm>
              <a:off x="7114579" y="5261992"/>
              <a:ext cx="1800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/>
                <a:t>Booster: 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5 single-cell cavities (802MHz) individually powered</a:t>
              </a:r>
              <a:endParaRPr lang="en-GB" sz="900" dirty="0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CD5A40B-E817-749F-4B4E-6A9954C35DB4}"/>
                </a:ext>
              </a:extLst>
            </p:cNvPr>
            <p:cNvSpPr txBox="1"/>
            <p:nvPr/>
          </p:nvSpPr>
          <p:spPr>
            <a:xfrm>
              <a:off x="7114579" y="4109864"/>
              <a:ext cx="6480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Buncher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CDE85403-BD21-3039-1C00-107CD1AA2FB4}"/>
                </a:ext>
              </a:extLst>
            </p:cNvPr>
            <p:cNvSpPr txBox="1"/>
            <p:nvPr/>
          </p:nvSpPr>
          <p:spPr>
            <a:xfrm>
              <a:off x="8914779" y="4757936"/>
              <a:ext cx="6480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Merger</a:t>
              </a:r>
            </a:p>
          </p:txBody>
        </p: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95E88F5-94B1-90FD-0476-35E2093AE1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6587" y="4340696"/>
              <a:ext cx="144016" cy="417240"/>
            </a:xfrm>
            <a:prstGeom prst="straightConnector1">
              <a:avLst/>
            </a:prstGeom>
            <a:ln>
              <a:solidFill>
                <a:srgbClr val="C00000"/>
              </a:solidFill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FF4F4116-10C0-9625-3273-64001B06A2AD}"/>
                </a:ext>
              </a:extLst>
            </p:cNvPr>
            <p:cNvSpPr txBox="1"/>
            <p:nvPr/>
          </p:nvSpPr>
          <p:spPr>
            <a:xfrm>
              <a:off x="5962451" y="5189984"/>
              <a:ext cx="1401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/>
                <a:t>Light box</a:t>
              </a:r>
            </a:p>
            <a:p>
              <a:pPr algn="ctr"/>
              <a:r>
                <a:rPr lang="en-GB" sz="900" dirty="0"/>
                <a:t>Green laser 40 MHz</a:t>
              </a:r>
            </a:p>
          </p:txBody>
        </p: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34CCC1E1-F273-4D5D-8D56-9C74D1CA87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34931" y="4685928"/>
              <a:ext cx="169263" cy="561256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F08438E1-53B7-47DB-29CB-93C7EA08C170}"/>
                </a:ext>
              </a:extLst>
            </p:cNvPr>
            <p:cNvSpPr txBox="1"/>
            <p:nvPr/>
          </p:nvSpPr>
          <p:spPr>
            <a:xfrm>
              <a:off x="6826546" y="3893840"/>
              <a:ext cx="33738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Photocathodes loading chamber (Sb-based photocathodes)</a:t>
              </a:r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A2854477-0683-887F-685C-861B250EF6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98555" y="4109864"/>
              <a:ext cx="144016" cy="417240"/>
            </a:xfrm>
            <a:prstGeom prst="straightConnector1">
              <a:avLst/>
            </a:prstGeom>
            <a:ln>
              <a:solidFill>
                <a:srgbClr val="C00000"/>
              </a:solidFill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A7C7613C-0E69-4AFE-149A-6A4D17051BAB}"/>
              </a:ext>
            </a:extLst>
          </p:cNvPr>
          <p:cNvSpPr txBox="1"/>
          <p:nvPr/>
        </p:nvSpPr>
        <p:spPr>
          <a:xfrm>
            <a:off x="3010123" y="128060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Cryomodule with 4 five-Cell cavities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Total gradient 82 MeV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3 </a:t>
            </a:r>
            <a:r>
              <a:rPr lang="en-GB" sz="1200" dirty="0" err="1">
                <a:latin typeface="+mn-lt"/>
              </a:rPr>
              <a:t>acc</a:t>
            </a:r>
            <a:r>
              <a:rPr lang="en-GB" sz="1200" dirty="0">
                <a:latin typeface="+mn-lt"/>
              </a:rPr>
              <a:t> &amp; 3 </a:t>
            </a:r>
            <a:r>
              <a:rPr lang="en-GB" sz="1200" dirty="0" err="1">
                <a:latin typeface="+mn-lt"/>
              </a:rPr>
              <a:t>decc</a:t>
            </a:r>
            <a:r>
              <a:rPr lang="en-GB" sz="1200" dirty="0">
                <a:latin typeface="+mn-lt"/>
              </a:rPr>
              <a:t> beams at different energies travelling in the CM.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F1CC710-9258-F09A-A430-9477B68B0463}"/>
              </a:ext>
            </a:extLst>
          </p:cNvPr>
          <p:cNvSpPr txBox="1"/>
          <p:nvPr/>
        </p:nvSpPr>
        <p:spPr>
          <a:xfrm>
            <a:off x="3910936" y="5189984"/>
            <a:ext cx="241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n-lt"/>
              </a:rPr>
              <a:t>Injection line delivering 500pC bunches at 7 MeV. 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0A98F9E-BDBB-ED1B-3149-3137BC092450}"/>
              </a:ext>
            </a:extLst>
          </p:cNvPr>
          <p:cNvSpPr txBox="1"/>
          <p:nvPr/>
        </p:nvSpPr>
        <p:spPr>
          <a:xfrm>
            <a:off x="7258594" y="2337247"/>
            <a:ext cx="259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n-lt"/>
              </a:rPr>
              <a:t>3 staked recirculation arcs for beams at different energies (Arcs 1, 3, 5).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400E73C-4D45-EBFF-1283-7AF2769747F3}"/>
              </a:ext>
            </a:extLst>
          </p:cNvPr>
          <p:cNvSpPr txBox="1"/>
          <p:nvPr/>
        </p:nvSpPr>
        <p:spPr>
          <a:xfrm>
            <a:off x="273819" y="360580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n-lt"/>
              </a:rPr>
              <a:t>Interaction Points</a:t>
            </a: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FF471E98-F02E-14A7-BDB2-21E7372F15D9}"/>
              </a:ext>
            </a:extLst>
          </p:cNvPr>
          <p:cNvCxnSpPr>
            <a:cxnSpLocks/>
          </p:cNvCxnSpPr>
          <p:nvPr/>
        </p:nvCxnSpPr>
        <p:spPr>
          <a:xfrm>
            <a:off x="1497954" y="3777421"/>
            <a:ext cx="360039" cy="461665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179FD592-EE3F-90ED-27EA-65E671315A1E}"/>
              </a:ext>
            </a:extLst>
          </p:cNvPr>
          <p:cNvCxnSpPr>
            <a:cxnSpLocks/>
          </p:cNvCxnSpPr>
          <p:nvPr/>
        </p:nvCxnSpPr>
        <p:spPr>
          <a:xfrm>
            <a:off x="1497955" y="3749824"/>
            <a:ext cx="1512168" cy="710788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B7C6BC2C-F9DD-06D9-4894-57F87C5CAA98}"/>
              </a:ext>
            </a:extLst>
          </p:cNvPr>
          <p:cNvSpPr txBox="1"/>
          <p:nvPr/>
        </p:nvSpPr>
        <p:spPr>
          <a:xfrm>
            <a:off x="7330604" y="163197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n-lt"/>
              </a:rPr>
              <a:t>Switchyard: vertical separation/recombination of beams at different energies 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30CDB55C-F990-3FA0-7CDD-4426E3AFEB8A}"/>
              </a:ext>
            </a:extLst>
          </p:cNvPr>
          <p:cNvCxnSpPr>
            <a:cxnSpLocks/>
          </p:cNvCxnSpPr>
          <p:nvPr/>
        </p:nvCxnSpPr>
        <p:spPr>
          <a:xfrm flipH="1" flipV="1">
            <a:off x="7004194" y="2011845"/>
            <a:ext cx="612170" cy="312627"/>
          </a:xfrm>
          <a:prstGeom prst="straightConnector1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F7FBCB38-7D2C-6609-480D-62143030A061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4882331" y="877644"/>
            <a:ext cx="2121863" cy="141547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6F5237C5-F988-6864-1BD3-32B0952B9B8D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6204615" y="877644"/>
            <a:ext cx="799579" cy="17200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3AD26D44-050A-4556-18E7-1F8BA884CA15}"/>
              </a:ext>
            </a:extLst>
          </p:cNvPr>
          <p:cNvSpPr txBox="1"/>
          <p:nvPr/>
        </p:nvSpPr>
        <p:spPr>
          <a:xfrm>
            <a:off x="57795" y="5304383"/>
            <a:ext cx="281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n-lt"/>
              </a:rPr>
              <a:t>3 staked (&amp; inversed) recirculation arcs for beams at different energies (Arcs 2, 4, 6) </a:t>
            </a:r>
          </a:p>
        </p:txBody>
      </p:sp>
      <p:graphicFrame>
        <p:nvGraphicFramePr>
          <p:cNvPr id="64" name="Tableau 63">
            <a:extLst>
              <a:ext uri="{FF2B5EF4-FFF2-40B4-BE49-F238E27FC236}">
                <a16:creationId xmlns:a16="http://schemas.microsoft.com/office/drawing/2014/main" id="{BC3D58D7-CDF0-16A4-E42D-AF61A8177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196983"/>
              </p:ext>
            </p:extLst>
          </p:nvPr>
        </p:nvGraphicFramePr>
        <p:xfrm>
          <a:off x="6754540" y="2964372"/>
          <a:ext cx="3888431" cy="2595762"/>
        </p:xfrm>
        <a:graphic>
          <a:graphicData uri="http://schemas.openxmlformats.org/drawingml/2006/table">
            <a:tbl>
              <a:tblPr firstRow="1" firstCol="1" bandRow="1"/>
              <a:tblGrid>
                <a:gridCol w="2103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Target Parameter</a:t>
                      </a:r>
                      <a:endParaRPr lang="fr-FR" sz="1200" b="1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Unit</a:t>
                      </a:r>
                      <a:endParaRPr lang="fr-FR" sz="1200" b="1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Value</a:t>
                      </a:r>
                      <a:endParaRPr lang="fr-FR" sz="1200" b="1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Injection energy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MeV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7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Electron beam energy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MeV</a:t>
                      </a:r>
                      <a:endParaRPr lang="fr-FR" sz="12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500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9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Normalised Emittance </a:t>
                      </a:r>
                      <a:r>
                        <a:rPr lang="en-GB" sz="1200" b="0" dirty="0" err="1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γε</a:t>
                      </a:r>
                      <a:r>
                        <a:rPr lang="en-GB" sz="1200" b="0" baseline="-25000" dirty="0" err="1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x,y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mm mrad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6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Average beam current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mA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20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Bunch charge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err="1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pC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500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Bunch length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mm</a:t>
                      </a:r>
                      <a:endParaRPr lang="fr-FR" sz="12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3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8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Bunch spacing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ns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25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RF frequency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MHz</a:t>
                      </a:r>
                      <a:endParaRPr lang="fr-FR" sz="12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801.58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8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Duty factor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 </a:t>
                      </a:r>
                      <a:endParaRPr lang="fr-FR" sz="12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CW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0" name="ZoneTexte 39">
            <a:extLst>
              <a:ext uri="{FF2B5EF4-FFF2-40B4-BE49-F238E27FC236}">
                <a16:creationId xmlns:a16="http://schemas.microsoft.com/office/drawing/2014/main" id="{F4DBBE09-7292-87F2-AF99-8DA6A81F71A1}"/>
              </a:ext>
            </a:extLst>
          </p:cNvPr>
          <p:cNvSpPr txBox="1"/>
          <p:nvPr/>
        </p:nvSpPr>
        <p:spPr>
          <a:xfrm>
            <a:off x="891389" y="3184793"/>
            <a:ext cx="1038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+mn-lt"/>
              </a:rPr>
              <a:t>Beam dump</a:t>
            </a:r>
          </a:p>
        </p:txBody>
      </p:sp>
    </p:spTree>
    <p:extLst>
      <p:ext uri="{BB962C8B-B14F-4D97-AF65-F5344CB8AC3E}">
        <p14:creationId xmlns:p14="http://schemas.microsoft.com/office/powerpoint/2010/main" val="123316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45" grpId="0"/>
      <p:bldP spid="53" grpId="0"/>
      <p:bldP spid="62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F2F6B8-CF99-453F-AECB-DAC97DF0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4A6C-293D-4938-8C94-867BBF78D389}" type="slidenum">
              <a:rPr lang="en-US" smtClean="0"/>
              <a:t>14</a:t>
            </a:fld>
            <a:endParaRPr lang="en-US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F69E775-7CCC-4F29-BFA0-AA7562989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October 27th, 2022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0F5F689-F331-4317-29F9-936F1C47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6" y="149426"/>
            <a:ext cx="7093501" cy="43204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Lattice optimization of the 250 MeV version of PERLE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D5A5926F-DC42-D6F4-7072-A5079AC0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LHeC/FCCeh and PERLE Workshop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63B443A-C769-83DD-A46A-9399203182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11" y="2936250"/>
            <a:ext cx="9012369" cy="2736304"/>
          </a:xfrm>
          <a:prstGeom prst="rect">
            <a:avLst/>
          </a:prstGeom>
        </p:spPr>
      </p:pic>
      <p:grpSp>
        <p:nvGrpSpPr>
          <p:cNvPr id="35" name="Groupe 34">
            <a:extLst>
              <a:ext uri="{FF2B5EF4-FFF2-40B4-BE49-F238E27FC236}">
                <a16:creationId xmlns:a16="http://schemas.microsoft.com/office/drawing/2014/main" id="{82ADF242-804C-331C-3260-09FB8855F362}"/>
              </a:ext>
            </a:extLst>
          </p:cNvPr>
          <p:cNvGrpSpPr/>
          <p:nvPr/>
        </p:nvGrpSpPr>
        <p:grpSpPr>
          <a:xfrm>
            <a:off x="360039" y="725488"/>
            <a:ext cx="10138916" cy="1944216"/>
            <a:chOff x="216023" y="653480"/>
            <a:chExt cx="10066909" cy="1872208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934904C9-407A-D5EC-4A57-4097ACD5A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023" y="653480"/>
              <a:ext cx="5890444" cy="1082375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BF17B3C5-42A4-434D-0C02-3C37BEF8C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268" y="1257227"/>
              <a:ext cx="5976664" cy="1268461"/>
            </a:xfrm>
            <a:prstGeom prst="rect">
              <a:avLst/>
            </a:prstGeom>
          </p:spPr>
        </p:pic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0B70802E-6AD8-03EB-55D5-A6D6A37775BA}"/>
              </a:ext>
            </a:extLst>
          </p:cNvPr>
          <p:cNvSpPr txBox="1"/>
          <p:nvPr/>
        </p:nvSpPr>
        <p:spPr>
          <a:xfrm>
            <a:off x="1149284" y="2597696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Lattice design of the 250 MeV version of PERLE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9D550CB-72FF-114E-5C87-CA8A735647D7}"/>
              </a:ext>
            </a:extLst>
          </p:cNvPr>
          <p:cNvSpPr txBox="1"/>
          <p:nvPr/>
        </p:nvSpPr>
        <p:spPr>
          <a:xfrm>
            <a:off x="6610523" y="716777"/>
            <a:ext cx="4032448" cy="338554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solidFill>
                  <a:srgbClr val="CC0066"/>
                </a:solidFill>
                <a:latin typeface="+mn-lt"/>
              </a:rPr>
              <a:t>More details Alex </a:t>
            </a:r>
            <a:r>
              <a:rPr lang="en-GB" sz="1600" b="1" i="1" dirty="0" err="1">
                <a:solidFill>
                  <a:srgbClr val="CC0066"/>
                </a:solidFill>
                <a:latin typeface="+mn-lt"/>
              </a:rPr>
              <a:t>Fomin’s</a:t>
            </a:r>
            <a:r>
              <a:rPr lang="en-GB" sz="1600" b="1" i="1" dirty="0">
                <a:solidFill>
                  <a:srgbClr val="CC0066"/>
                </a:solidFill>
                <a:latin typeface="+mn-lt"/>
              </a:rPr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val="3378598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896056A3-9043-AACE-4AA3-A34082964235}"/>
              </a:ext>
            </a:extLst>
          </p:cNvPr>
          <p:cNvGrpSpPr/>
          <p:nvPr/>
        </p:nvGrpSpPr>
        <p:grpSpPr>
          <a:xfrm>
            <a:off x="5595505" y="1004924"/>
            <a:ext cx="5126401" cy="1736788"/>
            <a:chOff x="252138" y="1100286"/>
            <a:chExt cx="6998837" cy="226063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6D177BA1-E46F-444E-811E-87D35954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138" y="1100286"/>
              <a:ext cx="6998837" cy="2260637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B3E762B-511A-4627-8D25-E2036B6BE165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H="1" flipV="1">
              <a:off x="6316069" y="2503276"/>
              <a:ext cx="267456" cy="245118"/>
            </a:xfrm>
            <a:prstGeom prst="straightConnector1">
              <a:avLst/>
            </a:prstGeom>
            <a:ln w="19050">
              <a:solidFill>
                <a:srgbClr val="FF67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97DFD78-94C1-4EC1-98C4-343E979C025E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 flipV="1">
              <a:off x="1899707" y="1591828"/>
              <a:ext cx="820511" cy="581216"/>
            </a:xfrm>
            <a:prstGeom prst="straightConnector1">
              <a:avLst/>
            </a:prstGeom>
            <a:ln w="19050">
              <a:solidFill>
                <a:srgbClr val="FF67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9F7D62-8559-443B-9056-D85898F03CD6}"/>
                </a:ext>
              </a:extLst>
            </p:cNvPr>
            <p:cNvSpPr txBox="1"/>
            <p:nvPr/>
          </p:nvSpPr>
          <p:spPr>
            <a:xfrm>
              <a:off x="6149696" y="2748394"/>
              <a:ext cx="867657" cy="403446"/>
            </a:xfrm>
            <a:prstGeom prst="rect">
              <a:avLst/>
            </a:prstGeom>
            <a:noFill/>
            <a:ln w="12700">
              <a:solidFill>
                <a:srgbClr val="FF67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14" dirty="0"/>
                <a:t>Yoke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DFCBF9-E542-4011-A702-D09769BC6506}"/>
                </a:ext>
              </a:extLst>
            </p:cNvPr>
            <p:cNvSpPr txBox="1"/>
            <p:nvPr/>
          </p:nvSpPr>
          <p:spPr>
            <a:xfrm>
              <a:off x="2309961" y="1188382"/>
              <a:ext cx="820511" cy="403446"/>
            </a:xfrm>
            <a:prstGeom prst="rect">
              <a:avLst/>
            </a:prstGeom>
            <a:noFill/>
            <a:ln w="12700">
              <a:solidFill>
                <a:srgbClr val="FF67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14" dirty="0"/>
                <a:t>Coil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4C2D274-5ECC-4C3F-A7ED-B0A8ECB4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6"/>
            <a:ext cx="5688632" cy="43204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Status of B-com Magnet design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2AB8CE-8085-4622-8579-7B6EB913A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BCB4D306-61F0-4EC8-891D-0CB390CAD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October 27th, 2022</a:t>
            </a:r>
            <a:endParaRPr lang="fr-FR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CEB00E5-0EA8-4EC5-AE46-216CAC440D9F}"/>
              </a:ext>
            </a:extLst>
          </p:cNvPr>
          <p:cNvSpPr txBox="1"/>
          <p:nvPr/>
        </p:nvSpPr>
        <p:spPr>
          <a:xfrm>
            <a:off x="6097082" y="5002293"/>
            <a:ext cx="4548780" cy="704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489" indent="-252489">
              <a:buFont typeface="Arial" panose="020B0604020202020204" pitchFamily="34" charset="0"/>
              <a:buChar char="•"/>
            </a:pPr>
            <a:r>
              <a:rPr lang="en-US" sz="1325" dirty="0"/>
              <a:t>Optimized aperture of 4 cm.</a:t>
            </a:r>
          </a:p>
          <a:p>
            <a:pPr marL="252489" indent="-252489">
              <a:buFont typeface="Arial" panose="020B0604020202020204" pitchFamily="34" charset="0"/>
              <a:buChar char="•"/>
            </a:pPr>
            <a:r>
              <a:rPr lang="en-US" sz="1325" dirty="0"/>
              <a:t>Pole bend radius modified to lower harmonic content.</a:t>
            </a:r>
          </a:p>
          <a:p>
            <a:pPr marL="252489" indent="-252489">
              <a:buFont typeface="Arial" panose="020B0604020202020204" pitchFamily="34" charset="0"/>
              <a:buChar char="•"/>
            </a:pPr>
            <a:r>
              <a:rPr lang="en-US" sz="1325" dirty="0"/>
              <a:t>Yoke material: standard steel (C content &lt; 0.1%).</a:t>
            </a:r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98C517DD-D174-4ECE-9965-A59167374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03180"/>
              </p:ext>
            </p:extLst>
          </p:nvPr>
        </p:nvGraphicFramePr>
        <p:xfrm>
          <a:off x="6409791" y="2525688"/>
          <a:ext cx="3437645" cy="2079972"/>
        </p:xfrm>
        <a:graphic>
          <a:graphicData uri="http://schemas.openxmlformats.org/drawingml/2006/table">
            <a:tbl>
              <a:tblPr firstRow="1" bandRow="1"/>
              <a:tblGrid>
                <a:gridCol w="1289497">
                  <a:extLst>
                    <a:ext uri="{9D8B030D-6E8A-4147-A177-3AD203B41FA5}">
                      <a16:colId xmlns:a16="http://schemas.microsoft.com/office/drawing/2014/main" val="2453741466"/>
                    </a:ext>
                  </a:extLst>
                </a:gridCol>
                <a:gridCol w="1169125">
                  <a:extLst>
                    <a:ext uri="{9D8B030D-6E8A-4147-A177-3AD203B41FA5}">
                      <a16:colId xmlns:a16="http://schemas.microsoft.com/office/drawing/2014/main" val="1782350637"/>
                    </a:ext>
                  </a:extLst>
                </a:gridCol>
                <a:gridCol w="979023">
                  <a:extLst>
                    <a:ext uri="{9D8B030D-6E8A-4147-A177-3AD203B41FA5}">
                      <a16:colId xmlns:a16="http://schemas.microsoft.com/office/drawing/2014/main" val="1288870455"/>
                    </a:ext>
                  </a:extLst>
                </a:gridCol>
              </a:tblGrid>
              <a:tr h="255845"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+mn-lt"/>
                        </a:rPr>
                        <a:t>Magnet geometry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Initial design *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+mn-lt"/>
                        </a:rPr>
                        <a:t>New design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569263"/>
                  </a:ext>
                </a:extLst>
              </a:tr>
              <a:tr h="255845"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034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Width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40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+mn-lt"/>
                        </a:rPr>
                        <a:t>40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968062"/>
                  </a:ext>
                </a:extLst>
              </a:tr>
              <a:tr h="255845"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+mn-lt"/>
                        </a:rPr>
                        <a:t>Height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57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</a:rPr>
                        <a:t>60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636603"/>
                  </a:ext>
                </a:extLst>
              </a:tr>
              <a:tr h="255845"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+mn-lt"/>
                        </a:rPr>
                        <a:t>Length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34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+mn-lt"/>
                        </a:rPr>
                        <a:t>34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63324"/>
                  </a:ext>
                </a:extLst>
              </a:tr>
              <a:tr h="255845"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+mn-lt"/>
                        </a:rPr>
                        <a:t>Aperture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3.6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</a:rPr>
                        <a:t>4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197783"/>
                  </a:ext>
                </a:extLst>
              </a:tr>
              <a:tr h="25584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Pole width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22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</a:rPr>
                        <a:t>25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355071"/>
                  </a:ext>
                </a:extLst>
              </a:tr>
              <a:tr h="25584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Pole height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5.25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5.25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660405"/>
                  </a:ext>
                </a:extLst>
              </a:tr>
              <a:tr h="289057">
                <a:tc>
                  <a:txBody>
                    <a:bodyPr/>
                    <a:lstStyle/>
                    <a:p>
                      <a:pPr marL="0" marR="0" lvl="0" indent="0" algn="l" defTabSz="1034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Pole blend radius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4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2.4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4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</a:rPr>
                        <a:t>0.8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783077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A5B89CA3-E97E-4BBE-8F28-569068D8A150}"/>
              </a:ext>
            </a:extLst>
          </p:cNvPr>
          <p:cNvSpPr txBox="1"/>
          <p:nvPr/>
        </p:nvSpPr>
        <p:spPr>
          <a:xfrm>
            <a:off x="6610523" y="4662992"/>
            <a:ext cx="3056321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4" b="1" dirty="0">
                <a:solidFill>
                  <a:srgbClr val="CC0066"/>
                </a:solidFill>
              </a:rPr>
              <a:t>* </a:t>
            </a:r>
            <a:r>
              <a:rPr lang="en-US" sz="1414" b="1" u="sng" dirty="0">
                <a:solidFill>
                  <a:srgbClr val="CC0066"/>
                </a:solidFill>
              </a:rPr>
              <a:t>Courtesy to Jay Benesch (</a:t>
            </a:r>
            <a:r>
              <a:rPr lang="en-US" sz="1414" b="1" u="sng" dirty="0" err="1">
                <a:solidFill>
                  <a:srgbClr val="CC0066"/>
                </a:solidFill>
              </a:rPr>
              <a:t>Jlab</a:t>
            </a:r>
            <a:r>
              <a:rPr lang="en-US" sz="1414" b="1" u="sng" dirty="0">
                <a:solidFill>
                  <a:srgbClr val="CC0066"/>
                </a:solidFill>
              </a:rPr>
              <a:t>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F8C1B60-1A22-4D02-BF68-B6B3A934DC7B}"/>
              </a:ext>
            </a:extLst>
          </p:cNvPr>
          <p:cNvSpPr txBox="1"/>
          <p:nvPr/>
        </p:nvSpPr>
        <p:spPr>
          <a:xfrm>
            <a:off x="9068256" y="895926"/>
            <a:ext cx="15747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u="sng" dirty="0">
                <a:solidFill>
                  <a:srgbClr val="0070C0"/>
                </a:solidFill>
                <a:latin typeface="+mn-lt"/>
              </a:rPr>
              <a:t>Tool: Opera 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au 36">
                <a:extLst>
                  <a:ext uri="{FF2B5EF4-FFF2-40B4-BE49-F238E27FC236}">
                    <a16:creationId xmlns:a16="http://schemas.microsoft.com/office/drawing/2014/main" id="{104C7323-2B44-4CA9-9E1F-67AF74E98F6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24087" y="3551946"/>
              <a:ext cx="2787437" cy="1849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7802">
                      <a:extLst>
                        <a:ext uri="{9D8B030D-6E8A-4147-A177-3AD203B41FA5}">
                          <a16:colId xmlns:a16="http://schemas.microsoft.com/office/drawing/2014/main" val="2453741466"/>
                        </a:ext>
                      </a:extLst>
                    </a:gridCol>
                    <a:gridCol w="1329635">
                      <a:extLst>
                        <a:ext uri="{9D8B030D-6E8A-4147-A177-3AD203B41FA5}">
                          <a16:colId xmlns:a16="http://schemas.microsoft.com/office/drawing/2014/main" val="1288870455"/>
                        </a:ext>
                      </a:extLst>
                    </a:gridCol>
                  </a:tblGrid>
                  <a:tr h="264150">
                    <a:tc>
                      <a:txBody>
                        <a:bodyPr/>
                        <a:lstStyle/>
                        <a:p>
                          <a:r>
                            <a:rPr lang="en-US" sz="1100" b="1" dirty="0">
                              <a:latin typeface="+mn-lt"/>
                            </a:rPr>
                            <a:t>Coil Parameters</a:t>
                          </a:r>
                        </a:p>
                      </a:txBody>
                      <a:tcPr marL="80793" marR="80793" marT="40397" marB="4039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1" dirty="0">
                              <a:latin typeface="+mn-lt"/>
                            </a:rPr>
                            <a:t>Value</a:t>
                          </a:r>
                        </a:p>
                      </a:txBody>
                      <a:tcPr marL="80793" marR="80793" marT="40397" marB="4039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569263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pPr marL="0" marR="0" lvl="0" indent="0" algn="l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0" dirty="0">
                              <a:latin typeface="+mn-lt"/>
                            </a:rPr>
                            <a:t>Excitation current NI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11520.26 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A.turn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5163324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</a:rPr>
                            <a:t>Number of turns/coil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100" b="0" dirty="0">
                              <a:latin typeface="+mn-lt"/>
                            </a:rPr>
                            <a:t>6</a:t>
                          </a:r>
                          <a:r>
                            <a:rPr lang="en-US" sz="1100" b="0" baseline="0" dirty="0">
                              <a:latin typeface="+mn-lt"/>
                            </a:rPr>
                            <a:t> = 30</a:t>
                          </a:r>
                          <a:endParaRPr lang="en-US" sz="1100" b="0" dirty="0">
                            <a:latin typeface="+mn-lt"/>
                          </a:endParaRP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97783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</a:rPr>
                            <a:t>Current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  <a:sym typeface="Wingdings" panose="05000000000000000000" pitchFamily="2" charset="2"/>
                            </a:rPr>
                            <a:t>384 A</a:t>
                          </a:r>
                          <a:endParaRPr lang="en-US" sz="1100" b="0" dirty="0">
                            <a:latin typeface="+mn-lt"/>
                          </a:endParaRP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3782201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pPr marL="0" marR="0" lvl="0" indent="0" algn="l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0" dirty="0">
                              <a:latin typeface="+mn-lt"/>
                            </a:rPr>
                            <a:t>Coil cross section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1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72.25</m:t>
                                </m:r>
                                <m:sSup>
                                  <m:sSupPr>
                                    <m:ctrlP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𝑚𝑚</m:t>
                                    </m:r>
                                  </m:e>
                                  <m:sup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4469906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</a:rPr>
                            <a:t>Current density J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5.315 </a:t>
                          </a:r>
                          <a:r>
                            <a:rPr lang="en-US" sz="1100" b="0" dirty="0">
                              <a:latin typeface="+mn-lt"/>
                              <a:sym typeface="Wingdings" panose="05000000000000000000" pitchFamily="2" charset="2"/>
                            </a:rPr>
                            <a:t>A/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100" b="0" dirty="0">
                            <a:latin typeface="+mn-lt"/>
                          </a:endParaRP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9516310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</a:rPr>
                            <a:t>Material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</a:rPr>
                            <a:t>Copper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01486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au 36">
                <a:extLst>
                  <a:ext uri="{FF2B5EF4-FFF2-40B4-BE49-F238E27FC236}">
                    <a16:creationId xmlns:a16="http://schemas.microsoft.com/office/drawing/2014/main" id="{104C7323-2B44-4CA9-9E1F-67AF74E98F6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24087" y="3551946"/>
              <a:ext cx="2787437" cy="1849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7802">
                      <a:extLst>
                        <a:ext uri="{9D8B030D-6E8A-4147-A177-3AD203B41FA5}">
                          <a16:colId xmlns:a16="http://schemas.microsoft.com/office/drawing/2014/main" val="2453741466"/>
                        </a:ext>
                      </a:extLst>
                    </a:gridCol>
                    <a:gridCol w="1329635">
                      <a:extLst>
                        <a:ext uri="{9D8B030D-6E8A-4147-A177-3AD203B41FA5}">
                          <a16:colId xmlns:a16="http://schemas.microsoft.com/office/drawing/2014/main" val="1288870455"/>
                        </a:ext>
                      </a:extLst>
                    </a:gridCol>
                  </a:tblGrid>
                  <a:tr h="264150">
                    <a:tc>
                      <a:txBody>
                        <a:bodyPr/>
                        <a:lstStyle/>
                        <a:p>
                          <a:r>
                            <a:rPr lang="en-US" sz="1100" b="1" dirty="0">
                              <a:latin typeface="+mn-lt"/>
                            </a:rPr>
                            <a:t>Coil Parameters</a:t>
                          </a:r>
                        </a:p>
                      </a:txBody>
                      <a:tcPr marL="80793" marR="80793" marT="40397" marB="4039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1" dirty="0">
                              <a:latin typeface="+mn-lt"/>
                            </a:rPr>
                            <a:t>Value</a:t>
                          </a:r>
                        </a:p>
                      </a:txBody>
                      <a:tcPr marL="80793" marR="80793" marT="40397" marB="4039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569263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pPr marL="0" marR="0" lvl="0" indent="0" algn="l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0" dirty="0">
                              <a:latin typeface="+mn-lt"/>
                            </a:rPr>
                            <a:t>Excitation current NI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11520.26 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A.turn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5163324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</a:rPr>
                            <a:t>Number of turns/coil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0476" t="-204762" r="-1905" b="-4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97783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</a:rPr>
                            <a:t>Current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  <a:sym typeface="Wingdings" panose="05000000000000000000" pitchFamily="2" charset="2"/>
                            </a:rPr>
                            <a:t>384 A</a:t>
                          </a:r>
                          <a:endParaRPr lang="en-US" sz="1100" b="0" dirty="0">
                            <a:latin typeface="+mn-lt"/>
                          </a:endParaRP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3782201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pPr marL="0" marR="0" lvl="0" indent="0" algn="l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0" dirty="0">
                              <a:latin typeface="+mn-lt"/>
                            </a:rPr>
                            <a:t>Coil cross section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0476" t="-404762" r="-1905" b="-2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4469906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</a:rPr>
                            <a:t>Current density J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0476" t="-504762" r="-1905" b="-1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9516310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</a:rPr>
                            <a:t>Material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</a:rPr>
                            <a:t>Copper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014861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5" name="Groupe 16">
            <a:extLst>
              <a:ext uri="{FF2B5EF4-FFF2-40B4-BE49-F238E27FC236}">
                <a16:creationId xmlns:a16="http://schemas.microsoft.com/office/drawing/2014/main" id="{027D09B0-2BE6-42A7-88C5-E3CC26589407}"/>
              </a:ext>
            </a:extLst>
          </p:cNvPr>
          <p:cNvGrpSpPr/>
          <p:nvPr/>
        </p:nvGrpSpPr>
        <p:grpSpPr>
          <a:xfrm>
            <a:off x="406811" y="4605730"/>
            <a:ext cx="2422446" cy="1109090"/>
            <a:chOff x="3087508" y="3741931"/>
            <a:chExt cx="3220724" cy="1420885"/>
          </a:xfrm>
        </p:grpSpPr>
        <p:pic>
          <p:nvPicPr>
            <p:cNvPr id="26" name="Image 13">
              <a:extLst>
                <a:ext uri="{FF2B5EF4-FFF2-40B4-BE49-F238E27FC236}">
                  <a16:creationId xmlns:a16="http://schemas.microsoft.com/office/drawing/2014/main" id="{3851FCEB-0FBE-4A97-AB9B-4F2F09C84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0764" y="3741931"/>
              <a:ext cx="1987468" cy="1420885"/>
            </a:xfrm>
            <a:prstGeom prst="rect">
              <a:avLst/>
            </a:prstGeom>
          </p:spPr>
        </p:pic>
        <p:pic>
          <p:nvPicPr>
            <p:cNvPr id="31" name="Image 14">
              <a:extLst>
                <a:ext uri="{FF2B5EF4-FFF2-40B4-BE49-F238E27FC236}">
                  <a16:creationId xmlns:a16="http://schemas.microsoft.com/office/drawing/2014/main" id="{C9A44AE9-6C8F-45B9-A0C9-4023EDAC7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7508" y="3818498"/>
              <a:ext cx="1233256" cy="10819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E28DE46B-6FAA-F33A-39E3-8C7AB1FA71C6}"/>
              </a:ext>
            </a:extLst>
          </p:cNvPr>
          <p:cNvGrpSpPr/>
          <p:nvPr/>
        </p:nvGrpSpPr>
        <p:grpSpPr>
          <a:xfrm>
            <a:off x="1642175" y="760581"/>
            <a:ext cx="3273169" cy="1027551"/>
            <a:chOff x="5519718" y="4185122"/>
            <a:chExt cx="6311015" cy="1786329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3E116BC1-F1BF-6C7C-C415-4BFFA8590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9718" y="4185122"/>
              <a:ext cx="6311015" cy="1786329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9890F16E-464F-892E-90D6-EF55B1E6B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2157" y="5464884"/>
              <a:ext cx="318812" cy="276045"/>
            </a:xfrm>
            <a:prstGeom prst="rect">
              <a:avLst/>
            </a:prstGeom>
          </p:spPr>
        </p:pic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EFC8689C-9A0A-B0D0-4916-41F31E519466}"/>
              </a:ext>
            </a:extLst>
          </p:cNvPr>
          <p:cNvGrpSpPr/>
          <p:nvPr/>
        </p:nvGrpSpPr>
        <p:grpSpPr>
          <a:xfrm>
            <a:off x="186019" y="1596854"/>
            <a:ext cx="5536211" cy="1931955"/>
            <a:chOff x="221093" y="2401051"/>
            <a:chExt cx="5827935" cy="2033849"/>
          </a:xfrm>
        </p:grpSpPr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A6AA44B1-C2FC-C5FA-1F26-7174DBA1A041}"/>
                </a:ext>
              </a:extLst>
            </p:cNvPr>
            <p:cNvGrpSpPr/>
            <p:nvPr/>
          </p:nvGrpSpPr>
          <p:grpSpPr>
            <a:xfrm>
              <a:off x="221093" y="2786425"/>
              <a:ext cx="5827935" cy="1648475"/>
              <a:chOff x="6096001" y="2882017"/>
              <a:chExt cx="5948824" cy="2052853"/>
            </a:xfrm>
          </p:grpSpPr>
          <p:pic>
            <p:nvPicPr>
              <p:cNvPr id="42" name="Image 41">
                <a:extLst>
                  <a:ext uri="{FF2B5EF4-FFF2-40B4-BE49-F238E27FC236}">
                    <a16:creationId xmlns:a16="http://schemas.microsoft.com/office/drawing/2014/main" id="{CF070134-1FAB-733A-585E-AE1F86786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96001" y="2882017"/>
                <a:ext cx="5948824" cy="2052853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1EE081F-8D41-926E-5BA2-556A81C033B4}"/>
                  </a:ext>
                </a:extLst>
              </p:cNvPr>
              <p:cNvSpPr/>
              <p:nvPr/>
            </p:nvSpPr>
            <p:spPr>
              <a:xfrm flipH="1">
                <a:off x="6436307" y="3515557"/>
                <a:ext cx="328475" cy="1419313"/>
              </a:xfrm>
              <a:prstGeom prst="rect">
                <a:avLst/>
              </a:prstGeom>
              <a:noFill/>
              <a:ln w="28575">
                <a:solidFill>
                  <a:srgbClr val="FF6700"/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767"/>
              </a:p>
            </p:txBody>
          </p:sp>
        </p:grp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86E7D8D0-10CA-5289-8B6A-0FB56400E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399" y="2401051"/>
              <a:ext cx="321800" cy="880041"/>
            </a:xfrm>
            <a:prstGeom prst="straightConnector1">
              <a:avLst/>
            </a:prstGeom>
            <a:ln w="19050">
              <a:solidFill>
                <a:srgbClr val="FF67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id="{6422222A-73A3-523F-505E-03531FF5EBA6}"/>
              </a:ext>
            </a:extLst>
          </p:cNvPr>
          <p:cNvSpPr txBox="1"/>
          <p:nvPr/>
        </p:nvSpPr>
        <p:spPr>
          <a:xfrm>
            <a:off x="1844162" y="1698354"/>
            <a:ext cx="3683521" cy="28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7" dirty="0"/>
              <a:t>30° bending angle (8.8 cm exit point).</a:t>
            </a: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4161A3DF-F655-B9CC-A37D-A5C01055208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78" y="3519908"/>
            <a:ext cx="1052453" cy="1136473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9407235F-F129-375C-DB7F-81004A791E37}"/>
              </a:ext>
            </a:extLst>
          </p:cNvPr>
          <p:cNvSpPr txBox="1"/>
          <p:nvPr/>
        </p:nvSpPr>
        <p:spPr>
          <a:xfrm>
            <a:off x="71467" y="5473347"/>
            <a:ext cx="2146567" cy="282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37" dirty="0"/>
              <a:t>Hollow copper conductor </a:t>
            </a:r>
            <a:endParaRPr lang="en-GB" sz="1237" dirty="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E0687D4A-B86E-3311-913A-03EA6B5F94F8}"/>
              </a:ext>
            </a:extLst>
          </p:cNvPr>
          <p:cNvSpPr txBox="1"/>
          <p:nvPr/>
        </p:nvSpPr>
        <p:spPr>
          <a:xfrm>
            <a:off x="2844109" y="5417765"/>
            <a:ext cx="3118342" cy="28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7" dirty="0"/>
              <a:t>Excitation current calculated at B = 0.87 T</a:t>
            </a:r>
          </a:p>
        </p:txBody>
      </p:sp>
      <p:sp>
        <p:nvSpPr>
          <p:cNvPr id="64" name="Espace réservé du contenu 5">
            <a:extLst>
              <a:ext uri="{FF2B5EF4-FFF2-40B4-BE49-F238E27FC236}">
                <a16:creationId xmlns:a16="http://schemas.microsoft.com/office/drawing/2014/main" id="{8518E2FC-536A-8EF6-DD9C-16C87FFE4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390" y="807863"/>
            <a:ext cx="1801348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90" b="1" dirty="0"/>
              <a:t>Design parameters</a:t>
            </a:r>
          </a:p>
          <a:p>
            <a:pPr marL="0" indent="0">
              <a:buNone/>
            </a:pPr>
            <a:endParaRPr lang="en-US" sz="159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E3F632-2706-2B25-01F4-F69CBFF7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LHeC/FCCeh and PERLE Workshop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483C2B5-35A4-1CD7-5FE0-EB9122653655}"/>
              </a:ext>
            </a:extLst>
          </p:cNvPr>
          <p:cNvSpPr txBox="1"/>
          <p:nvPr/>
        </p:nvSpPr>
        <p:spPr>
          <a:xfrm>
            <a:off x="6011299" y="581472"/>
            <a:ext cx="4487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rgbClr val="CC0066"/>
                </a:solidFill>
                <a:latin typeface="+mn-lt"/>
              </a:rPr>
              <a:t>Courtesy to </a:t>
            </a:r>
            <a:r>
              <a:rPr lang="en-GB" sz="1600" b="1" u="sng" dirty="0" err="1">
                <a:solidFill>
                  <a:srgbClr val="CC0066"/>
                </a:solidFill>
                <a:latin typeface="+mn-lt"/>
              </a:rPr>
              <a:t>Rasha</a:t>
            </a:r>
            <a:r>
              <a:rPr lang="en-GB" sz="1600" b="1" u="sng" dirty="0">
                <a:solidFill>
                  <a:srgbClr val="CC0066"/>
                </a:solidFill>
                <a:latin typeface="+mn-lt"/>
              </a:rPr>
              <a:t> </a:t>
            </a:r>
            <a:r>
              <a:rPr lang="en-GB" sz="1600" b="1" u="sng" dirty="0" err="1">
                <a:solidFill>
                  <a:srgbClr val="CC0066"/>
                </a:solidFill>
                <a:latin typeface="+mn-lt"/>
              </a:rPr>
              <a:t>Abukeshek</a:t>
            </a:r>
            <a:r>
              <a:rPr lang="en-GB" sz="1600" b="1" u="sng" dirty="0">
                <a:solidFill>
                  <a:srgbClr val="CC0066"/>
                </a:solidFill>
                <a:latin typeface="+mn-lt"/>
              </a:rPr>
              <a:t> and </a:t>
            </a:r>
            <a:r>
              <a:rPr lang="en-GB" sz="1600" b="1" u="sng" dirty="0" err="1">
                <a:solidFill>
                  <a:srgbClr val="CC0066"/>
                </a:solidFill>
                <a:latin typeface="+mn-lt"/>
              </a:rPr>
              <a:t>Hadil</a:t>
            </a:r>
            <a:r>
              <a:rPr lang="en-GB" sz="1600" b="1" u="sng" dirty="0">
                <a:solidFill>
                  <a:srgbClr val="CC0066"/>
                </a:solidFill>
                <a:latin typeface="+mn-lt"/>
              </a:rPr>
              <a:t> </a:t>
            </a:r>
            <a:r>
              <a:rPr lang="en-GB" sz="1600" b="1" u="sng" dirty="0" err="1">
                <a:solidFill>
                  <a:srgbClr val="CC0066"/>
                </a:solidFill>
                <a:latin typeface="+mn-lt"/>
              </a:rPr>
              <a:t>Abualrob</a:t>
            </a:r>
            <a:endParaRPr lang="en-GB" sz="1600" b="1" u="sng" dirty="0">
              <a:solidFill>
                <a:srgbClr val="CC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9061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F2F6B8-CF99-453F-AECB-DAC97DF0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4A6C-293D-4938-8C94-867BBF78D389}" type="slidenum">
              <a:rPr lang="en-US" smtClean="0"/>
              <a:t>16</a:t>
            </a:fld>
            <a:endParaRPr lang="en-US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F69E775-7CCC-4F29-BFA0-AA7562989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October 27th, 2022</a:t>
            </a:r>
            <a:endParaRPr lang="fr-FR" dirty="0"/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95D5EB74-A3D1-5C9B-9262-6CE94B1C3A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30" y="1093499"/>
            <a:ext cx="3124378" cy="1916927"/>
          </a:xfrm>
          <a:prstGeom prst="rect">
            <a:avLst/>
          </a:prstGeom>
        </p:spPr>
      </p:pic>
      <p:grpSp>
        <p:nvGrpSpPr>
          <p:cNvPr id="11" name="Group 16">
            <a:extLst>
              <a:ext uri="{FF2B5EF4-FFF2-40B4-BE49-F238E27FC236}">
                <a16:creationId xmlns:a16="http://schemas.microsoft.com/office/drawing/2014/main" id="{18784A3B-FD22-4BDB-71E4-0FE18EAF8A7C}"/>
              </a:ext>
            </a:extLst>
          </p:cNvPr>
          <p:cNvGrpSpPr/>
          <p:nvPr/>
        </p:nvGrpSpPr>
        <p:grpSpPr>
          <a:xfrm>
            <a:off x="9693" y="3369748"/>
            <a:ext cx="2623375" cy="1765307"/>
            <a:chOff x="606795" y="1289618"/>
            <a:chExt cx="4833135" cy="3258705"/>
          </a:xfrm>
        </p:grpSpPr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CE5C9AF0-DA2F-B1C3-A0BB-136E67C61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795" y="1289618"/>
              <a:ext cx="4833135" cy="32587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1FC714F4-4A82-E5F8-4C15-B5C71543B2A8}"/>
                    </a:ext>
                  </a:extLst>
                </p:cNvPr>
                <p:cNvSpPr txBox="1"/>
                <p:nvPr/>
              </p:nvSpPr>
              <p:spPr>
                <a:xfrm>
                  <a:off x="1280483" y="3456686"/>
                  <a:ext cx="4159447" cy="4715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60" i="1">
                            <a:latin typeface="Cambria Math" panose="02040503050406030204" pitchFamily="18" charset="0"/>
                          </a:rPr>
                          <m:t>𝐵𝑦</m:t>
                        </m:r>
                        <m:r>
                          <a:rPr lang="en-US" sz="1060" i="1">
                            <a:latin typeface="Cambria Math" panose="02040503050406030204" pitchFamily="18" charset="0"/>
                          </a:rPr>
                          <m:t> (0, 0, 0) = 0.716382 </m:t>
                        </m:r>
                        <m:r>
                          <a:rPr lang="en-US" sz="1060" i="1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sz="1060" dirty="0"/>
                </a:p>
              </p:txBody>
            </p:sp>
          </mc:Choice>
          <mc:Fallback xmlns=""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1FC714F4-4A82-E5F8-4C15-B5C71543B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0483" y="3456686"/>
                  <a:ext cx="4159447" cy="471562"/>
                </a:xfrm>
                <a:prstGeom prst="rect">
                  <a:avLst/>
                </a:prstGeom>
                <a:blipFill>
                  <a:blip r:embed="rId4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1D03435C-FB40-0BBE-6BDF-65FD25F37086}"/>
              </a:ext>
            </a:extLst>
          </p:cNvPr>
          <p:cNvGrpSpPr/>
          <p:nvPr/>
        </p:nvGrpSpPr>
        <p:grpSpPr>
          <a:xfrm>
            <a:off x="2381821" y="3313256"/>
            <a:ext cx="2623375" cy="1838991"/>
            <a:chOff x="6786077" y="1203179"/>
            <a:chExt cx="4798056" cy="3345144"/>
          </a:xfrm>
        </p:grpSpPr>
        <p:pic>
          <p:nvPicPr>
            <p:cNvPr id="18" name="Picture 13">
              <a:extLst>
                <a:ext uri="{FF2B5EF4-FFF2-40B4-BE49-F238E27FC236}">
                  <a16:creationId xmlns:a16="http://schemas.microsoft.com/office/drawing/2014/main" id="{CAC3EC47-8C59-D0F5-F61B-CBA5E85B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6077" y="1203179"/>
              <a:ext cx="4728926" cy="33451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7CCC124A-CED2-502E-EE66-93752953ACCA}"/>
                    </a:ext>
                  </a:extLst>
                </p:cNvPr>
                <p:cNvSpPr txBox="1"/>
                <p:nvPr/>
              </p:nvSpPr>
              <p:spPr>
                <a:xfrm>
                  <a:off x="7429307" y="3300840"/>
                  <a:ext cx="4154826" cy="794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6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06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06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06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60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06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sz="1060" i="1" dirty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06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06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sz="106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06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06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06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60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06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06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60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06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060" dirty="0"/>
                </a:p>
              </p:txBody>
            </p:sp>
          </mc:Choice>
          <mc:Fallback xmlns="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7CCC124A-CED2-502E-EE66-93752953AC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307" y="3300840"/>
                  <a:ext cx="4154826" cy="7942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4BD7AB2C-DE86-A059-D9A9-6B10BCB2E132}"/>
                  </a:ext>
                </a:extLst>
              </p:cNvPr>
              <p:cNvSpPr txBox="1"/>
              <p:nvPr/>
            </p:nvSpPr>
            <p:spPr>
              <a:xfrm>
                <a:off x="418630" y="5160720"/>
                <a:ext cx="4172497" cy="561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414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414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14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14" i="1" dirty="0">
                            <a:latin typeface="Cambria Math" panose="02040503050406030204" pitchFamily="18" charset="0"/>
                          </a:rPr>
                          <m:t>𝑑𝑙</m:t>
                        </m:r>
                      </m:e>
                    </m:nary>
                    <m:r>
                      <a:rPr lang="en-US" sz="1414" dirty="0">
                        <a:latin typeface="Cambria Math" panose="02040503050406030204" pitchFamily="18" charset="0"/>
                      </a:rPr>
                      <m:t>=0.3 </m:t>
                    </m:r>
                    <m:r>
                      <m:rPr>
                        <m:sty m:val="p"/>
                      </m:rPr>
                      <a:rPr lang="en-US" sz="1414" dirty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414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1414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414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14" dirty="0"/>
                  <a:t>along the magnet length </a:t>
                </a:r>
              </a:p>
              <a:p>
                <a:pPr algn="ctr"/>
                <a:r>
                  <a:rPr lang="en-US" sz="1414" dirty="0">
                    <a:sym typeface="Wingdings" panose="05000000000000000000" pitchFamily="2" charset="2"/>
                  </a:rPr>
                  <a:t>for 0.34 m yoke length  B = 0.88 T</a:t>
                </a: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4BD7AB2C-DE86-A059-D9A9-6B10BCB2E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30" y="5160720"/>
                <a:ext cx="4172497" cy="561179"/>
              </a:xfrm>
              <a:prstGeom prst="rect">
                <a:avLst/>
              </a:prstGeom>
              <a:blipFill>
                <a:blip r:embed="rId7"/>
                <a:stretch>
                  <a:fillRect t="-68889" b="-6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17">
            <a:extLst>
              <a:ext uri="{FF2B5EF4-FFF2-40B4-BE49-F238E27FC236}">
                <a16:creationId xmlns:a16="http://schemas.microsoft.com/office/drawing/2014/main" id="{E3DEA992-083D-3AB4-762E-4A8C2189849C}"/>
              </a:ext>
            </a:extLst>
          </p:cNvPr>
          <p:cNvSpPr txBox="1"/>
          <p:nvPr/>
        </p:nvSpPr>
        <p:spPr>
          <a:xfrm>
            <a:off x="103405" y="3043130"/>
            <a:ext cx="4825975" cy="527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14" dirty="0"/>
              <a:t>No chamfer or shims added, only a blend radius of 8 mm is used 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175A58-1887-8CE7-C684-A8EEA4990A7E}"/>
              </a:ext>
            </a:extLst>
          </p:cNvPr>
          <p:cNvSpPr txBox="1"/>
          <p:nvPr/>
        </p:nvSpPr>
        <p:spPr>
          <a:xfrm>
            <a:off x="4758233" y="2343948"/>
            <a:ext cx="5935147" cy="962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14" dirty="0"/>
              <a:t>Field homogeneity along the beam path: 0.036% </a:t>
            </a:r>
          </a:p>
          <a:p>
            <a:r>
              <a:rPr lang="en-US" sz="1414" dirty="0">
                <a:sym typeface="Wingdings" pitchFamily="2" charset="2"/>
              </a:rPr>
              <a:t> </a:t>
            </a:r>
            <a:r>
              <a:rPr lang="en-US" sz="1414" dirty="0"/>
              <a:t>Quadrupole &amp; sextupole components can be dealt within the lattice.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14" dirty="0"/>
              <a:t>Initial design: 0.1% field quality </a:t>
            </a:r>
          </a:p>
          <a:p>
            <a:r>
              <a:rPr lang="en-US" sz="1414" dirty="0">
                <a:sym typeface="Wingdings" pitchFamily="2" charset="2"/>
              </a:rPr>
              <a:t> Improvement by one order of magnitude</a:t>
            </a:r>
            <a:endParaRPr lang="en-US" sz="1414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81E8CB4-48E3-E9DE-FCC4-5BC92A8C5D42}"/>
              </a:ext>
            </a:extLst>
          </p:cNvPr>
          <p:cNvSpPr txBox="1"/>
          <p:nvPr/>
        </p:nvSpPr>
        <p:spPr>
          <a:xfrm>
            <a:off x="4553099" y="764472"/>
            <a:ext cx="5945856" cy="36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67" b="1" dirty="0">
                <a:solidFill>
                  <a:srgbClr val="FF6700"/>
                </a:solidFill>
              </a:rPr>
              <a:t>Harmonics content calculated along beam trajectory:</a:t>
            </a:r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943B3193-8EB7-ADFC-EE13-70C84838BA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125" y="3423453"/>
            <a:ext cx="3356258" cy="222362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9E0A3D6-63C0-130A-FEDA-21CD73FEE0C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960" y="3294412"/>
            <a:ext cx="2159090" cy="2398863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EAFEC397-46EF-7BDE-C322-BD03EF1A21BB}"/>
              </a:ext>
            </a:extLst>
          </p:cNvPr>
          <p:cNvGrpSpPr/>
          <p:nvPr/>
        </p:nvGrpSpPr>
        <p:grpSpPr>
          <a:xfrm>
            <a:off x="4520660" y="1184344"/>
            <a:ext cx="6134696" cy="1132770"/>
            <a:chOff x="5116188" y="1275867"/>
            <a:chExt cx="6943119" cy="1282045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0BEF6C07-7F8B-10DC-5215-B6C5C5874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6188" y="1275867"/>
              <a:ext cx="6943119" cy="128204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E91FBF-10E9-6FC9-4096-3EDF1BF258E1}"/>
                </a:ext>
              </a:extLst>
            </p:cNvPr>
            <p:cNvSpPr/>
            <p:nvPr/>
          </p:nvSpPr>
          <p:spPr>
            <a:xfrm>
              <a:off x="10966839" y="1925616"/>
              <a:ext cx="1038684" cy="204394"/>
            </a:xfrm>
            <a:prstGeom prst="rect">
              <a:avLst/>
            </a:prstGeom>
            <a:noFill/>
            <a:ln w="28575">
              <a:solidFill>
                <a:srgbClr val="FF6700"/>
              </a:solidFill>
              <a:prstDash val="lg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767"/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3A7095DE-FF6D-6836-5438-EC741D1E09C6}"/>
              </a:ext>
            </a:extLst>
          </p:cNvPr>
          <p:cNvSpPr txBox="1"/>
          <p:nvPr/>
        </p:nvSpPr>
        <p:spPr>
          <a:xfrm>
            <a:off x="427048" y="721996"/>
            <a:ext cx="2942614" cy="36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7" b="1" dirty="0">
                <a:solidFill>
                  <a:srgbClr val="FF6700"/>
                </a:solidFill>
              </a:rPr>
              <a:t>Field calculations: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0F5F689-F331-4317-29F9-936F1C47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6"/>
            <a:ext cx="5688632" cy="43204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Status of B-com Magnet design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D5A5926F-DC42-D6F4-7072-A5079AC0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LHeC/FCCeh and PERLE Workshop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760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F2F6B8-CF99-453F-AECB-DAC97DF0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4A6C-293D-4938-8C94-867BBF78D389}" type="slidenum">
              <a:rPr lang="en-US" smtClean="0"/>
              <a:t>17</a:t>
            </a:fld>
            <a:endParaRPr lang="en-US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F69E775-7CCC-4F29-BFA0-AA7562989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October 27th, 2022</a:t>
            </a:r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A7095DE-FF6D-6836-5438-EC741D1E09C6}"/>
              </a:ext>
            </a:extLst>
          </p:cNvPr>
          <p:cNvSpPr txBox="1"/>
          <p:nvPr/>
        </p:nvSpPr>
        <p:spPr>
          <a:xfrm>
            <a:off x="427047" y="1118463"/>
            <a:ext cx="9711868" cy="2703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6700"/>
                </a:solidFill>
                <a:latin typeface="+mn-lt"/>
              </a:rPr>
              <a:t>Prototype of B-COM magnet: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Pursue the work toward B-COM magnet complete specification.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Proceed to a thermal study and mechanical complete design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Order a B-COM magnet prototype (by mid 2023) to be measured and qualified later</a:t>
            </a:r>
            <a:r>
              <a:rPr lang="en-US" sz="1800" dirty="0">
                <a:latin typeface="+mn-lt"/>
              </a:rPr>
              <a:t>.</a:t>
            </a:r>
          </a:p>
          <a:p>
            <a:endParaRPr lang="en-US" sz="1767" b="1" dirty="0">
              <a:solidFill>
                <a:srgbClr val="FF6700"/>
              </a:solidFill>
            </a:endParaRPr>
          </a:p>
          <a:p>
            <a:r>
              <a:rPr lang="en-US" sz="1800" b="1" dirty="0">
                <a:solidFill>
                  <a:srgbClr val="FF6700"/>
                </a:solidFill>
                <a:latin typeface="+mn-lt"/>
              </a:rPr>
              <a:t>Design studies of arc magnets</a:t>
            </a:r>
          </a:p>
          <a:p>
            <a:endParaRPr lang="en-US" sz="1800" b="1" dirty="0">
              <a:solidFill>
                <a:srgbClr val="FF6700"/>
              </a:solidFill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Pursue the ongoing design work on arc dipoles and quadrupoles and set the specifications.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Define the needs on multipoles regarding the two lattice configurations.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0F5F689-F331-4317-29F9-936F1C47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6"/>
            <a:ext cx="5688632" cy="43204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Plan of magnet activities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D5A5926F-DC42-D6F4-7072-A5079AC0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LHeC/FCCeh and PERLE Workshop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3995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October 27th, 2022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18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LHeC/FCCeh and PERLE Workshop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Status of HOM design Studies: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Picture 36">
            <a:extLst>
              <a:ext uri="{FF2B5EF4-FFF2-40B4-BE49-F238E27FC236}">
                <a16:creationId xmlns:a16="http://schemas.microsoft.com/office/drawing/2014/main" id="{C8CD3FB0-73EE-1F0B-C7A7-303110B7E2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373" y="1085528"/>
            <a:ext cx="3524190" cy="18377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A8E018E-9CBD-F5F8-416A-2ECA05E5761E}"/>
              </a:ext>
            </a:extLst>
          </p:cNvPr>
          <p:cNvSpPr txBox="1"/>
          <p:nvPr/>
        </p:nvSpPr>
        <p:spPr>
          <a:xfrm>
            <a:off x="417835" y="725488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6700"/>
                </a:solidFill>
                <a:latin typeface="+mn-lt"/>
              </a:rPr>
              <a:t>3D- Eigenmode simulation: HOMs Identification in PERLE cavity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6B08DBA8-0321-98F7-7C09-32A50D159D97}"/>
              </a:ext>
            </a:extLst>
          </p:cNvPr>
          <p:cNvGrpSpPr/>
          <p:nvPr/>
        </p:nvGrpSpPr>
        <p:grpSpPr>
          <a:xfrm>
            <a:off x="345827" y="3196866"/>
            <a:ext cx="9721080" cy="2497174"/>
            <a:chOff x="201809" y="2927174"/>
            <a:chExt cx="10380122" cy="2766866"/>
          </a:xfrm>
        </p:grpSpPr>
        <p:pic>
          <p:nvPicPr>
            <p:cNvPr id="30" name="Picture 159">
              <a:extLst>
                <a:ext uri="{FF2B5EF4-FFF2-40B4-BE49-F238E27FC236}">
                  <a16:creationId xmlns:a16="http://schemas.microsoft.com/office/drawing/2014/main" id="{1FBD49D9-50D4-2D02-1D8C-88DE53430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809" y="2927174"/>
              <a:ext cx="3672409" cy="2754307"/>
            </a:xfrm>
            <a:prstGeom prst="rect">
              <a:avLst/>
            </a:prstGeom>
          </p:spPr>
        </p:pic>
        <p:pic>
          <p:nvPicPr>
            <p:cNvPr id="27" name="Picture 160">
              <a:extLst>
                <a:ext uri="{FF2B5EF4-FFF2-40B4-BE49-F238E27FC236}">
                  <a16:creationId xmlns:a16="http://schemas.microsoft.com/office/drawing/2014/main" id="{497FD39E-9E4E-49CE-3E81-A1D019239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187" y="2939733"/>
              <a:ext cx="3672408" cy="2754307"/>
            </a:xfrm>
            <a:prstGeom prst="rect">
              <a:avLst/>
            </a:prstGeom>
          </p:spPr>
        </p:pic>
        <p:grpSp>
          <p:nvGrpSpPr>
            <p:cNvPr id="14" name="Group 2">
              <a:extLst>
                <a:ext uri="{FF2B5EF4-FFF2-40B4-BE49-F238E27FC236}">
                  <a16:creationId xmlns:a16="http://schemas.microsoft.com/office/drawing/2014/main" id="{F24CFF61-4AFE-7B2A-73E7-FDE9CF24E2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41655" y="3000587"/>
              <a:ext cx="3540276" cy="2685561"/>
              <a:chOff x="8063856" y="3627426"/>
              <a:chExt cx="3736802" cy="2834640"/>
            </a:xfrm>
          </p:grpSpPr>
          <p:pic>
            <p:nvPicPr>
              <p:cNvPr id="17" name="Picture 161">
                <a:extLst>
                  <a:ext uri="{FF2B5EF4-FFF2-40B4-BE49-F238E27FC236}">
                    <a16:creationId xmlns:a16="http://schemas.microsoft.com/office/drawing/2014/main" id="{3F064A09-14E1-CB97-4578-92BAE24C1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63856" y="3627426"/>
                <a:ext cx="3736802" cy="2834640"/>
              </a:xfrm>
              <a:prstGeom prst="rect">
                <a:avLst/>
              </a:prstGeom>
            </p:spPr>
          </p:pic>
          <p:sp>
            <p:nvSpPr>
              <p:cNvPr id="18" name="TextBox 163">
                <a:extLst>
                  <a:ext uri="{FF2B5EF4-FFF2-40B4-BE49-F238E27FC236}">
                    <a16:creationId xmlns:a16="http://schemas.microsoft.com/office/drawing/2014/main" id="{DB5DABBA-238B-CA6D-FC67-13A123F879C1}"/>
                  </a:ext>
                </a:extLst>
              </p:cNvPr>
              <p:cNvSpPr txBox="1"/>
              <p:nvPr/>
            </p:nvSpPr>
            <p:spPr>
              <a:xfrm>
                <a:off x="8832150" y="4052576"/>
                <a:ext cx="58528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TE111</a:t>
                </a:r>
              </a:p>
            </p:txBody>
          </p:sp>
          <p:sp>
            <p:nvSpPr>
              <p:cNvPr id="19" name="TextBox 164">
                <a:extLst>
                  <a:ext uri="{FF2B5EF4-FFF2-40B4-BE49-F238E27FC236}">
                    <a16:creationId xmlns:a16="http://schemas.microsoft.com/office/drawing/2014/main" id="{3B475D82-F00B-6B9C-98E7-998B35BD27FD}"/>
                  </a:ext>
                </a:extLst>
              </p:cNvPr>
              <p:cNvSpPr txBox="1"/>
              <p:nvPr/>
            </p:nvSpPr>
            <p:spPr>
              <a:xfrm>
                <a:off x="9236265" y="4047765"/>
                <a:ext cx="58528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TM110</a:t>
                </a:r>
              </a:p>
            </p:txBody>
          </p:sp>
          <p:sp>
            <p:nvSpPr>
              <p:cNvPr id="20" name="TextBox 165">
                <a:extLst>
                  <a:ext uri="{FF2B5EF4-FFF2-40B4-BE49-F238E27FC236}">
                    <a16:creationId xmlns:a16="http://schemas.microsoft.com/office/drawing/2014/main" id="{F866A9EE-3322-24DF-C0AC-6CCF073CE227}"/>
                  </a:ext>
                </a:extLst>
              </p:cNvPr>
              <p:cNvSpPr txBox="1"/>
              <p:nvPr/>
            </p:nvSpPr>
            <p:spPr>
              <a:xfrm>
                <a:off x="9626097" y="4184639"/>
                <a:ext cx="58528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TM111</a:t>
                </a:r>
              </a:p>
            </p:txBody>
          </p:sp>
          <p:sp>
            <p:nvSpPr>
              <p:cNvPr id="21" name="TextBox 166">
                <a:extLst>
                  <a:ext uri="{FF2B5EF4-FFF2-40B4-BE49-F238E27FC236}">
                    <a16:creationId xmlns:a16="http://schemas.microsoft.com/office/drawing/2014/main" id="{D0644828-A8BB-1ABC-63E9-E6A3770010D4}"/>
                  </a:ext>
                </a:extLst>
              </p:cNvPr>
              <p:cNvSpPr txBox="1"/>
              <p:nvPr/>
            </p:nvSpPr>
            <p:spPr>
              <a:xfrm>
                <a:off x="10120696" y="4564430"/>
                <a:ext cx="58528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TE112</a:t>
                </a:r>
              </a:p>
            </p:txBody>
          </p:sp>
          <p:sp>
            <p:nvSpPr>
              <p:cNvPr id="22" name="TextBox 167">
                <a:extLst>
                  <a:ext uri="{FF2B5EF4-FFF2-40B4-BE49-F238E27FC236}">
                    <a16:creationId xmlns:a16="http://schemas.microsoft.com/office/drawing/2014/main" id="{64185338-F0B9-9D1E-A43C-DA9C0167059B}"/>
                  </a:ext>
                </a:extLst>
              </p:cNvPr>
              <p:cNvSpPr txBox="1"/>
              <p:nvPr/>
            </p:nvSpPr>
            <p:spPr>
              <a:xfrm>
                <a:off x="10369141" y="4854831"/>
                <a:ext cx="58528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TM120</a:t>
                </a:r>
              </a:p>
            </p:txBody>
          </p:sp>
          <p:sp>
            <p:nvSpPr>
              <p:cNvPr id="23" name="TextBox 168">
                <a:extLst>
                  <a:ext uri="{FF2B5EF4-FFF2-40B4-BE49-F238E27FC236}">
                    <a16:creationId xmlns:a16="http://schemas.microsoft.com/office/drawing/2014/main" id="{63272207-538D-38BA-092B-164A1C655374}"/>
                  </a:ext>
                </a:extLst>
              </p:cNvPr>
              <p:cNvSpPr txBox="1"/>
              <p:nvPr/>
            </p:nvSpPr>
            <p:spPr>
              <a:xfrm>
                <a:off x="10924289" y="4549561"/>
                <a:ext cx="58528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TM121</a:t>
                </a:r>
              </a:p>
            </p:txBody>
          </p:sp>
          <p:sp>
            <p:nvSpPr>
              <p:cNvPr id="24" name="TextBox 169">
                <a:extLst>
                  <a:ext uri="{FF2B5EF4-FFF2-40B4-BE49-F238E27FC236}">
                    <a16:creationId xmlns:a16="http://schemas.microsoft.com/office/drawing/2014/main" id="{3485BB96-58B5-F731-186A-F26999E57487}"/>
                  </a:ext>
                </a:extLst>
              </p:cNvPr>
              <p:cNvSpPr txBox="1"/>
              <p:nvPr/>
            </p:nvSpPr>
            <p:spPr>
              <a:xfrm>
                <a:off x="11114137" y="4916853"/>
                <a:ext cx="58528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TE121</a:t>
                </a: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0F94141-9574-41CB-F057-3EF732877E6A}"/>
              </a:ext>
            </a:extLst>
          </p:cNvPr>
          <p:cNvSpPr/>
          <p:nvPr/>
        </p:nvSpPr>
        <p:spPr>
          <a:xfrm>
            <a:off x="417835" y="2957736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>
                <a:solidFill>
                  <a:srgbClr val="FF6700"/>
                </a:solidFill>
                <a:latin typeface="+mn-lt"/>
              </a:rPr>
              <a:t>Wakefield simulations for multi-beam excitation scheme (CST Studio)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74">
                <a:extLst>
                  <a:ext uri="{FF2B5EF4-FFF2-40B4-BE49-F238E27FC236}">
                    <a16:creationId xmlns:a16="http://schemas.microsoft.com/office/drawing/2014/main" id="{649B8BA1-D0CA-855A-9500-DF6C2A70C2CB}"/>
                  </a:ext>
                </a:extLst>
              </p:cNvPr>
              <p:cNvSpPr txBox="1"/>
              <p:nvPr/>
            </p:nvSpPr>
            <p:spPr>
              <a:xfrm>
                <a:off x="1805884" y="5045968"/>
                <a:ext cx="2068335" cy="390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fr-FR"/>
                </a:defPPr>
                <a:lvl1pPr>
                  <a:defRPr sz="12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90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</m:sub>
                      </m:sSub>
                      <m:d>
                        <m:d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9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9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90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lang="en-US" sz="9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9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90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9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9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sz="90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sup>
                      </m:sSup>
                      <m:r>
                        <a:rPr lang="en-US" sz="900">
                          <a:latin typeface="Cambria Math" panose="02040503050406030204" pitchFamily="18" charset="0"/>
                        </a:rPr>
                        <m:t>𝑑𝑠</m:t>
                      </m:r>
                    </m:oMath>
                  </m:oMathPara>
                </a14:m>
                <a:endParaRPr lang="en-US" sz="900" dirty="0">
                  <a:latin typeface="+mn-lt"/>
                </a:endParaRPr>
              </a:p>
            </p:txBody>
          </p:sp>
        </mc:Choice>
        <mc:Fallback xmlns="">
          <p:sp>
            <p:nvSpPr>
              <p:cNvPr id="32" name="TextBox 174">
                <a:extLst>
                  <a:ext uri="{FF2B5EF4-FFF2-40B4-BE49-F238E27FC236}">
                    <a16:creationId xmlns:a16="http://schemas.microsoft.com/office/drawing/2014/main" id="{649B8BA1-D0CA-855A-9500-DF6C2A70C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884" y="5045968"/>
                <a:ext cx="2068335" cy="390556"/>
              </a:xfrm>
              <a:prstGeom prst="rect">
                <a:avLst/>
              </a:prstGeom>
              <a:blipFill>
                <a:blip r:embed="rId6"/>
                <a:stretch>
                  <a:fillRect t="-128125" b="-193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3B983A2E-AA5A-8B15-810D-658299907F84}"/>
              </a:ext>
            </a:extLst>
          </p:cNvPr>
          <p:cNvSpPr/>
          <p:nvPr/>
        </p:nvSpPr>
        <p:spPr>
          <a:xfrm>
            <a:off x="315204" y="5117976"/>
            <a:ext cx="17892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+mn-lt"/>
              </a:rPr>
              <a:t>Longitudinal wake impedance [</a:t>
            </a:r>
            <a:r>
              <a:rPr lang="el-GR" sz="900" dirty="0">
                <a:latin typeface="+mn-lt"/>
              </a:rPr>
              <a:t>Ω</a:t>
            </a:r>
            <a:r>
              <a:rPr lang="en-US" sz="900" dirty="0">
                <a:latin typeface="+mn-lt"/>
              </a:rPr>
              <a:t>]: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084B2DF-5201-45EB-241E-019C6DD6493F}"/>
              </a:ext>
            </a:extLst>
          </p:cNvPr>
          <p:cNvSpPr/>
          <p:nvPr/>
        </p:nvSpPr>
        <p:spPr>
          <a:xfrm>
            <a:off x="4445820" y="5175176"/>
            <a:ext cx="31935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+mn-lt"/>
              </a:rPr>
              <a:t>Transverse wake impedance [</a:t>
            </a:r>
            <a:r>
              <a:rPr lang="el-GR" sz="900" dirty="0">
                <a:latin typeface="+mn-lt"/>
              </a:rPr>
              <a:t>Ω</a:t>
            </a:r>
            <a:r>
              <a:rPr lang="en-US" sz="900" dirty="0">
                <a:latin typeface="+mn-lt"/>
              </a:rPr>
              <a:t>/m] – Panofsky-Wenzel Theorem: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176">
                <a:extLst>
                  <a:ext uri="{FF2B5EF4-FFF2-40B4-BE49-F238E27FC236}">
                    <a16:creationId xmlns:a16="http://schemas.microsoft.com/office/drawing/2014/main" id="{477FE759-BACC-E309-C9B0-73FB903B966F}"/>
                  </a:ext>
                </a:extLst>
              </p:cNvPr>
              <p:cNvSpPr txBox="1"/>
              <p:nvPr/>
            </p:nvSpPr>
            <p:spPr>
              <a:xfrm>
                <a:off x="7542164" y="5099323"/>
                <a:ext cx="1660647" cy="378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fr-FR"/>
                </a:defPPr>
                <a:lvl1pPr>
                  <a:defRPr sz="1200" b="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d>
                        <m:d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9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9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sz="9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fr-FR" sz="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9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9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900" i="1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9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sSub>
                        <m:sSub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||</m:t>
                          </m:r>
                        </m:sub>
                      </m:sSub>
                      <m:d>
                        <m:d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sz="900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Box 176">
                <a:extLst>
                  <a:ext uri="{FF2B5EF4-FFF2-40B4-BE49-F238E27FC236}">
                    <a16:creationId xmlns:a16="http://schemas.microsoft.com/office/drawing/2014/main" id="{477FE759-BACC-E309-C9B0-73FB903B9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164" y="5099323"/>
                <a:ext cx="1660647" cy="3786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>
            <a:extLst>
              <a:ext uri="{FF2B5EF4-FFF2-40B4-BE49-F238E27FC236}">
                <a16:creationId xmlns:a16="http://schemas.microsoft.com/office/drawing/2014/main" id="{DB001AAE-E20F-8CCD-165B-877D6974EF10}"/>
              </a:ext>
            </a:extLst>
          </p:cNvPr>
          <p:cNvSpPr txBox="1"/>
          <p:nvPr/>
        </p:nvSpPr>
        <p:spPr>
          <a:xfrm>
            <a:off x="7330603" y="810270"/>
            <a:ext cx="3219536" cy="646331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i="1" dirty="0">
                <a:solidFill>
                  <a:srgbClr val="CC0066"/>
                </a:solidFill>
                <a:latin typeface="+mn-lt"/>
              </a:rPr>
              <a:t>More details in Carmelo </a:t>
            </a:r>
            <a:r>
              <a:rPr lang="en-GB" sz="1800" b="1" i="1" dirty="0" err="1">
                <a:solidFill>
                  <a:srgbClr val="CC0066"/>
                </a:solidFill>
                <a:latin typeface="+mn-lt"/>
              </a:rPr>
              <a:t>Barbagallo’s</a:t>
            </a:r>
            <a:r>
              <a:rPr lang="en-GB" sz="1800" b="1" i="1" dirty="0">
                <a:solidFill>
                  <a:srgbClr val="CC0066"/>
                </a:solidFill>
                <a:latin typeface="+mn-lt"/>
              </a:rPr>
              <a:t> talk </a:t>
            </a:r>
          </a:p>
        </p:txBody>
      </p:sp>
    </p:spTree>
    <p:extLst>
      <p:ext uri="{BB962C8B-B14F-4D97-AF65-F5344CB8AC3E}">
        <p14:creationId xmlns:p14="http://schemas.microsoft.com/office/powerpoint/2010/main" val="1635060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October 27th, 2022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19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LHeC/FCCeh and PERLE Workshop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Status of HOM design Studies: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6674AB-B0DE-89DC-6FC0-DFC83BC013A0}"/>
              </a:ext>
            </a:extLst>
          </p:cNvPr>
          <p:cNvSpPr/>
          <p:nvPr/>
        </p:nvSpPr>
        <p:spPr>
          <a:xfrm>
            <a:off x="201811" y="725488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>
                <a:solidFill>
                  <a:srgbClr val="FF6700"/>
                </a:solidFill>
                <a:latin typeface="+mn-lt"/>
              </a:rPr>
              <a:t>HOM coupler optimization of 3 different designs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91458B6D-5A8F-7F03-EAA0-BEFE3D899724}"/>
              </a:ext>
            </a:extLst>
          </p:cNvPr>
          <p:cNvGrpSpPr/>
          <p:nvPr/>
        </p:nvGrpSpPr>
        <p:grpSpPr>
          <a:xfrm>
            <a:off x="993899" y="1077733"/>
            <a:ext cx="9001000" cy="1591971"/>
            <a:chOff x="345827" y="1095342"/>
            <a:chExt cx="10157310" cy="214061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A706BE4-EFB0-9ED0-A0AA-828BADBDB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27" y="1201299"/>
              <a:ext cx="2891994" cy="1900453"/>
            </a:xfrm>
            <a:prstGeom prst="rect">
              <a:avLst/>
            </a:prstGeom>
          </p:spPr>
        </p:pic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BDB760CA-BFBB-5A07-9112-0A11BC923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70563" y="1095342"/>
              <a:ext cx="3532574" cy="2130689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95E581C1-E5E3-E28E-1F86-3D924254A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70163" y="1105265"/>
              <a:ext cx="3489992" cy="2130689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326EA71-EE73-ED62-F77C-93FC3DD1A706}"/>
              </a:ext>
            </a:extLst>
          </p:cNvPr>
          <p:cNvSpPr/>
          <p:nvPr/>
        </p:nvSpPr>
        <p:spPr>
          <a:xfrm>
            <a:off x="417835" y="2669704"/>
            <a:ext cx="1000911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Couplers geometrically optimized according to the HOM spectrum &amp; S-parameters btw port 1 (beam pipe) &amp; port 2 (coupler output) studied.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The hook coupler provides higher damping of the first two dipole passbands (TE111 and TM110)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The DQW coupler exhibits a better monopole coupling for TM010 mode than the probe design.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127A9F-2E3E-50F0-B21A-C7934E854282}"/>
              </a:ext>
            </a:extLst>
          </p:cNvPr>
          <p:cNvSpPr/>
          <p:nvPr/>
        </p:nvSpPr>
        <p:spPr>
          <a:xfrm>
            <a:off x="273819" y="3317776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>
                <a:solidFill>
                  <a:srgbClr val="FF6700"/>
                </a:solidFill>
                <a:latin typeface="+mn-lt"/>
              </a:rPr>
              <a:t>Study of 2 damping schemes </a:t>
            </a:r>
            <a:r>
              <a:rPr lang="en-GB" sz="1600" b="1" u="sng" dirty="0">
                <a:solidFill>
                  <a:srgbClr val="FF6700"/>
                </a:solidFill>
                <a:latin typeface="+mn-lt"/>
              </a:rPr>
              <a:t>with 4 HOM couplers </a:t>
            </a:r>
            <a:r>
              <a:rPr lang="en-GB" sz="1600" b="1" dirty="0">
                <a:solidFill>
                  <a:srgbClr val="FF6700"/>
                </a:solidFill>
                <a:latin typeface="+mn-lt"/>
              </a:rPr>
              <a:t>(Especially for dipole HOM extraction)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C627253-2118-481E-6B9A-9E6786AFB0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03" y="3749824"/>
            <a:ext cx="2634041" cy="1692203"/>
          </a:xfrm>
          <a:prstGeom prst="rect">
            <a:avLst/>
          </a:prstGeom>
        </p:spPr>
      </p:pic>
      <p:pic>
        <p:nvPicPr>
          <p:cNvPr id="28" name="Picture 43">
            <a:extLst>
              <a:ext uri="{FF2B5EF4-FFF2-40B4-BE49-F238E27FC236}">
                <a16:creationId xmlns:a16="http://schemas.microsoft.com/office/drawing/2014/main" id="{D5398621-C2AA-4EBE-57EE-BB54CE0A1F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4797" y="3757729"/>
            <a:ext cx="2897614" cy="1772389"/>
          </a:xfrm>
          <a:prstGeom prst="rect">
            <a:avLst/>
          </a:prstGeom>
        </p:spPr>
      </p:pic>
      <p:pic>
        <p:nvPicPr>
          <p:cNvPr id="29" name="Picture 44">
            <a:extLst>
              <a:ext uri="{FF2B5EF4-FFF2-40B4-BE49-F238E27FC236}">
                <a16:creationId xmlns:a16="http://schemas.microsoft.com/office/drawing/2014/main" id="{339CBE3C-0BB4-91C6-C8F5-85F5FE89F5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8583" y="3764151"/>
            <a:ext cx="2998164" cy="1772389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FA510BE5-278F-56BB-492B-E35310858E10}"/>
              </a:ext>
            </a:extLst>
          </p:cNvPr>
          <p:cNvSpPr txBox="1"/>
          <p:nvPr/>
        </p:nvSpPr>
        <p:spPr>
          <a:xfrm>
            <a:off x="8698754" y="4102894"/>
            <a:ext cx="19442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+mn-lt"/>
              </a:rPr>
              <a:t>Promising </a:t>
            </a:r>
            <a:r>
              <a:rPr lang="en-US" sz="1300" dirty="0">
                <a:latin typeface="+mn-lt"/>
                <a:cs typeface="Arial" panose="020B0604020202020204" pitchFamily="34" charset="0"/>
              </a:rPr>
              <a:t>results of DQW configuration: It allow </a:t>
            </a:r>
            <a:r>
              <a:rPr lang="en-US" sz="1200" dirty="0">
                <a:latin typeface="+mn-lt"/>
                <a:cs typeface="Arial" panose="020B0604020202020204" pitchFamily="34" charset="0"/>
              </a:rPr>
              <a:t>damping both monopole and dipole HOMs below the analytically-computed beam-stability limits</a:t>
            </a:r>
            <a:endParaRPr lang="en-GB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640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907" y="149425"/>
            <a:ext cx="9706868" cy="432048"/>
          </a:xfrm>
        </p:spPr>
        <p:txBody>
          <a:bodyPr>
            <a:noAutofit/>
          </a:bodyPr>
          <a:lstStyle/>
          <a:p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short story of the PERLE Genesis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October 27th, 2022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LHeC/FCCeh and PERLE Workshop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C3E572-0409-B180-C659-2948A5BA828B}"/>
              </a:ext>
            </a:extLst>
          </p:cNvPr>
          <p:cNvSpPr txBox="1"/>
          <p:nvPr/>
        </p:nvSpPr>
        <p:spPr>
          <a:xfrm>
            <a:off x="201811" y="737677"/>
            <a:ext cx="1000911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+mn-lt"/>
              </a:rPr>
              <a:t>Future </a:t>
            </a:r>
            <a:r>
              <a:rPr lang="en-GB" sz="1700" b="1" dirty="0">
                <a:latin typeface="+mn-lt"/>
              </a:rPr>
              <a:t>particle physics imposes strong challenges on accelerators</a:t>
            </a:r>
            <a:r>
              <a:rPr lang="en-GB" sz="1700" dirty="0">
                <a:latin typeface="+mn-lt"/>
              </a:rPr>
              <a:t> and requires a variety of </a:t>
            </a:r>
            <a:r>
              <a:rPr lang="en-GB" sz="1700" b="1" dirty="0">
                <a:latin typeface="+mn-lt"/>
              </a:rPr>
              <a:t>accelerator R&amp;D programs</a:t>
            </a:r>
            <a:r>
              <a:rPr lang="en-GB" sz="1700" dirty="0">
                <a:latin typeface="+mn-lt"/>
              </a:rPr>
              <a:t> not only to meet the foreseen performances, but also to </a:t>
            </a:r>
            <a:r>
              <a:rPr lang="en-GB" sz="1700" b="1" dirty="0">
                <a:latin typeface="+mn-lt"/>
              </a:rPr>
              <a:t>lower their energetic consumption and enhance their efficiency</a:t>
            </a:r>
            <a:r>
              <a:rPr lang="en-GB" sz="1700" dirty="0">
                <a:latin typeface="+mn-lt"/>
              </a:rPr>
              <a:t>.    </a:t>
            </a:r>
          </a:p>
          <a:p>
            <a:pPr marL="457200" lvl="1" indent="0"/>
            <a:r>
              <a:rPr lang="en-GB" sz="1700" dirty="0">
                <a:solidFill>
                  <a:srgbClr val="FF6700"/>
                </a:solidFill>
                <a:latin typeface="+mn-lt"/>
                <a:sym typeface="Wingdings" pitchFamily="2" charset="2"/>
              </a:rPr>
              <a:t> </a:t>
            </a:r>
            <a:r>
              <a:rPr lang="en-GB" sz="1700" dirty="0">
                <a:solidFill>
                  <a:srgbClr val="FF6700"/>
                </a:solidFill>
                <a:latin typeface="+mn-lt"/>
              </a:rPr>
              <a:t>Energy Recovery Linacs offer one of the main options for energy frontier colliders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7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+mn-lt"/>
              </a:rPr>
              <a:t>To probe </a:t>
            </a:r>
            <a:r>
              <a:rPr lang="en-GB" sz="1700" b="1" dirty="0">
                <a:latin typeface="+mn-lt"/>
              </a:rPr>
              <a:t>deep inelastic scattering at high energy </a:t>
            </a:r>
            <a:r>
              <a:rPr lang="en-GB" sz="1700" dirty="0">
                <a:latin typeface="+mn-lt"/>
              </a:rPr>
              <a:t>and to study the </a:t>
            </a:r>
            <a:r>
              <a:rPr lang="en-GB" sz="1700" b="1" dirty="0">
                <a:latin typeface="+mn-lt"/>
              </a:rPr>
              <a:t>Higgs boson</a:t>
            </a:r>
            <a:r>
              <a:rPr lang="en-GB" sz="1700" dirty="0">
                <a:latin typeface="+mn-lt"/>
              </a:rPr>
              <a:t>, </a:t>
            </a:r>
            <a:r>
              <a:rPr lang="en-GB" sz="1700" dirty="0" err="1">
                <a:solidFill>
                  <a:srgbClr val="FF6700"/>
                </a:solidFill>
                <a:latin typeface="+mn-lt"/>
              </a:rPr>
              <a:t>LHeC</a:t>
            </a:r>
            <a:r>
              <a:rPr lang="en-GB" sz="1700" dirty="0">
                <a:solidFill>
                  <a:srgbClr val="FF6700"/>
                </a:solidFill>
                <a:latin typeface="+mn-lt"/>
              </a:rPr>
              <a:t> proposes a high luminosity collider</a:t>
            </a:r>
            <a:r>
              <a:rPr lang="en-GB" sz="1700" dirty="0">
                <a:latin typeface="+mn-lt"/>
              </a:rPr>
              <a:t> using the HL-LHC protons and an intense electron beam.</a:t>
            </a:r>
          </a:p>
          <a:p>
            <a:endParaRPr lang="en-GB" sz="17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+mn-lt"/>
              </a:rPr>
              <a:t>For the electron beam, </a:t>
            </a:r>
            <a:r>
              <a:rPr lang="en-GB" sz="1700" dirty="0">
                <a:solidFill>
                  <a:srgbClr val="FF6700"/>
                </a:solidFill>
                <a:latin typeface="+mn-lt"/>
              </a:rPr>
              <a:t>the ERL scenario</a:t>
            </a:r>
            <a:r>
              <a:rPr lang="en-GB" sz="1700" dirty="0">
                <a:solidFill>
                  <a:srgbClr val="0432FF"/>
                </a:solidFill>
                <a:latin typeface="+mn-lt"/>
              </a:rPr>
              <a:t> </a:t>
            </a:r>
            <a:r>
              <a:rPr lang="en-GB" sz="1700" dirty="0">
                <a:latin typeface="+mn-lt"/>
              </a:rPr>
              <a:t>has many advantages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+mn-lt"/>
              </a:rPr>
              <a:t>High luminosity, low interference for installation next to LHC, machine size, energy consumption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+mn-lt"/>
              </a:rPr>
              <a:t>Concept also applied to the FCC-eh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7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>
                <a:latin typeface="+mn-lt"/>
              </a:rPr>
              <a:t>The ERL-ring collider concept of </a:t>
            </a:r>
            <a:r>
              <a:rPr lang="en-GB" sz="1700" b="1" dirty="0" err="1">
                <a:latin typeface="+mn-lt"/>
              </a:rPr>
              <a:t>LHeC</a:t>
            </a:r>
            <a:r>
              <a:rPr lang="en-GB" sz="1700" b="1" dirty="0">
                <a:latin typeface="+mn-lt"/>
              </a:rPr>
              <a:t> based 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+mn-lt"/>
              </a:rPr>
              <a:t>synchronous operation of HL-LHC and 50 GeV electron beams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+mn-lt"/>
              </a:rPr>
              <a:t>circumference of e- loop about 1/5 of that of LHC (5.3 km)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+mn-lt"/>
              </a:rPr>
              <a:t>luminosity of 10</a:t>
            </a:r>
            <a:r>
              <a:rPr lang="en-GB" sz="1700" baseline="30000" dirty="0">
                <a:latin typeface="+mn-lt"/>
              </a:rPr>
              <a:t>34</a:t>
            </a:r>
            <a:r>
              <a:rPr lang="en-GB" sz="1700" dirty="0">
                <a:latin typeface="+mn-lt"/>
              </a:rPr>
              <a:t> cm</a:t>
            </a:r>
            <a:r>
              <a:rPr lang="en-GB" sz="1700" baseline="30000" dirty="0">
                <a:latin typeface="+mn-lt"/>
              </a:rPr>
              <a:t>-2</a:t>
            </a:r>
            <a:r>
              <a:rPr lang="en-GB" sz="1700" dirty="0">
                <a:latin typeface="+mn-lt"/>
              </a:rPr>
              <a:t>.s</a:t>
            </a:r>
            <a:r>
              <a:rPr lang="en-GB" sz="1700" baseline="30000" dirty="0">
                <a:latin typeface="+mn-lt"/>
              </a:rPr>
              <a:t>-1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en-GB" sz="1700" dirty="0">
                <a:solidFill>
                  <a:srgbClr val="FF6700"/>
                </a:solidFill>
                <a:latin typeface="+mn-lt"/>
                <a:sym typeface="Wingdings" pitchFamily="2" charset="2"/>
              </a:rPr>
              <a:t>Multi-turn ERL (3+3 passes), 50 GeV, RF frequency: 801 MHz, </a:t>
            </a:r>
          </a:p>
          <a:p>
            <a:pPr marL="457200" lvl="1" indent="0"/>
            <a:r>
              <a:rPr lang="en-GB" sz="1700" dirty="0">
                <a:solidFill>
                  <a:srgbClr val="FF6700"/>
                </a:solidFill>
                <a:latin typeface="+mn-lt"/>
                <a:sym typeface="Wingdings" pitchFamily="2" charset="2"/>
              </a:rPr>
              <a:t>      20 mA  beam current (6 x 20 = 120mA load in the cavities). </a:t>
            </a:r>
          </a:p>
          <a:p>
            <a:pPr marL="457200" lvl="1" indent="0"/>
            <a:r>
              <a:rPr lang="en-GB" sz="1700" dirty="0">
                <a:solidFill>
                  <a:srgbClr val="FF6700"/>
                </a:solidFill>
                <a:latin typeface="+mn-lt"/>
                <a:sym typeface="Wingdings" pitchFamily="2" charset="2"/>
              </a:rPr>
              <a:t>     </a:t>
            </a:r>
            <a:endParaRPr lang="en-GB" sz="1700" dirty="0">
              <a:solidFill>
                <a:srgbClr val="FF6700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065D42-D787-85C9-6CB3-F4F8F6F0BA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507" y="3438512"/>
            <a:ext cx="3888432" cy="225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64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October 27th, 2022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20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LHeC/FCCeh and PERLE Workshop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Plans on HOMs and cavity activities :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6674AB-B0DE-89DC-6FC0-DFC83BC013A0}"/>
              </a:ext>
            </a:extLst>
          </p:cNvPr>
          <p:cNvSpPr/>
          <p:nvPr/>
        </p:nvSpPr>
        <p:spPr>
          <a:xfrm>
            <a:off x="201810" y="1013520"/>
            <a:ext cx="835292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800" b="1" dirty="0">
                <a:solidFill>
                  <a:srgbClr val="FF6700"/>
                </a:solidFill>
                <a:latin typeface="+mn-lt"/>
              </a:rPr>
              <a:t>HOM couplers further studies and prototypes:</a:t>
            </a:r>
          </a:p>
          <a:p>
            <a:pPr lvl="0"/>
            <a:endParaRPr lang="en-GB" sz="1800" b="1" dirty="0">
              <a:solidFill>
                <a:srgbClr val="FF6700"/>
              </a:solidFill>
              <a:latin typeface="+mn-lt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GB" sz="1600" dirty="0">
                <a:latin typeface="+mn-lt"/>
              </a:rPr>
              <a:t>Finish the ongoing thermal studies of HOM couplers (COMSOL simulation)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GB" sz="1600" dirty="0">
                <a:latin typeface="+mn-lt"/>
              </a:rPr>
              <a:t>3D printing of 1 DQW, 1 hook and 1 probe HOM couplers (@CERN): in polymer &amp; Copper coated.</a:t>
            </a:r>
          </a:p>
          <a:p>
            <a:r>
              <a:rPr lang="en-GB" sz="1600" dirty="0">
                <a:latin typeface="+mn-lt"/>
                <a:sym typeface="Wingdings" pitchFamily="2" charset="2"/>
              </a:rPr>
              <a:t> First</a:t>
            </a:r>
            <a:r>
              <a:rPr lang="en-GB" sz="1600" dirty="0">
                <a:latin typeface="+mn-lt"/>
              </a:rPr>
              <a:t> tests on a </a:t>
            </a:r>
            <a:r>
              <a:rPr lang="en-GB" sz="1600" b="1" dirty="0">
                <a:latin typeface="+mn-lt"/>
              </a:rPr>
              <a:t>801 MHz mono-cell Cu cavity </a:t>
            </a:r>
            <a:r>
              <a:rPr lang="en-GB" sz="1600" dirty="0">
                <a:latin typeface="+mn-lt"/>
              </a:rPr>
              <a:t>(provided by CERN)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dirty="0">
                <a:latin typeface="+mn-lt"/>
              </a:rPr>
              <a:t>will be performed at </a:t>
            </a:r>
            <a:r>
              <a:rPr lang="en-GB" sz="1600" dirty="0" err="1">
                <a:latin typeface="+mn-lt"/>
              </a:rPr>
              <a:t>JLab</a:t>
            </a:r>
            <a:r>
              <a:rPr lang="en-GB" sz="1600" dirty="0">
                <a:latin typeface="+mn-lt"/>
              </a:rPr>
              <a:t> this month.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600" dirty="0">
                <a:latin typeface="+mn-lt"/>
              </a:rPr>
              <a:t>A DQW coupler </a:t>
            </a:r>
            <a:r>
              <a:rPr lang="en-GB" sz="1600" b="1" dirty="0">
                <a:latin typeface="+mn-lt"/>
              </a:rPr>
              <a:t>3D metal printed </a:t>
            </a:r>
            <a:r>
              <a:rPr lang="en-GB" sz="1600" dirty="0">
                <a:latin typeface="+mn-lt"/>
              </a:rPr>
              <a:t>(@CERN) is scheduled once the tests on polymer couplers are done and conclusions are obtained. Other couplers will follow.</a:t>
            </a:r>
          </a:p>
          <a:p>
            <a:endParaRPr lang="en-GB" sz="1800" dirty="0">
              <a:latin typeface="+mn-lt"/>
            </a:endParaRPr>
          </a:p>
          <a:p>
            <a:r>
              <a:rPr lang="en-GB" sz="1800" b="1" dirty="0">
                <a:solidFill>
                  <a:srgbClr val="FF6700"/>
                </a:solidFill>
                <a:latin typeface="+mn-lt"/>
              </a:rPr>
              <a:t>Cavity prototypes:</a:t>
            </a:r>
          </a:p>
          <a:p>
            <a:endParaRPr lang="en-GB" sz="1800" dirty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600" b="1" dirty="0">
                <a:latin typeface="+mn-lt"/>
              </a:rPr>
              <a:t>A 5-Cell copper cavity</a:t>
            </a:r>
            <a:r>
              <a:rPr lang="en-GB" sz="1600" dirty="0">
                <a:latin typeface="+mn-lt"/>
              </a:rPr>
              <a:t> will be fabricated soon @</a:t>
            </a:r>
            <a:r>
              <a:rPr lang="en-GB" sz="1600" dirty="0" err="1">
                <a:latin typeface="+mn-lt"/>
              </a:rPr>
              <a:t>Jlab</a:t>
            </a:r>
            <a:r>
              <a:rPr lang="en-GB" sz="1600" dirty="0">
                <a:latin typeface="+mn-lt"/>
              </a:rPr>
              <a:t> (same design as the 1</a:t>
            </a:r>
            <a:r>
              <a:rPr lang="en-GB" sz="1600" baseline="30000" dirty="0">
                <a:latin typeface="+mn-lt"/>
              </a:rPr>
              <a:t>st</a:t>
            </a:r>
            <a:r>
              <a:rPr lang="en-GB" sz="1600" dirty="0">
                <a:latin typeface="+mn-lt"/>
              </a:rPr>
              <a:t> Nb 5-cell cavity fabricated in 2017) to allow end group design optimisation with optimised HOM coupler configuration.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600" b="1" dirty="0">
                <a:latin typeface="+mn-lt"/>
              </a:rPr>
              <a:t>A 5-Cell Niobium cavity </a:t>
            </a:r>
            <a:r>
              <a:rPr lang="en-GB" sz="1600" dirty="0">
                <a:latin typeface="+mn-lt"/>
              </a:rPr>
              <a:t>with optimised end groups will be fabricated once all the tests are made.  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4E20D5-0F9A-33AE-BC73-0F215FE12C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0763" y="1291617"/>
            <a:ext cx="1543681" cy="109005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E4C3D22-BE21-AD77-F63D-0FBE9303DA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0762" y="2482358"/>
            <a:ext cx="1543681" cy="248205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897ECFCE-859D-6EAD-F397-AFB43750485F}"/>
              </a:ext>
            </a:extLst>
          </p:cNvPr>
          <p:cNvSpPr txBox="1"/>
          <p:nvPr/>
        </p:nvSpPr>
        <p:spPr>
          <a:xfrm>
            <a:off x="8292454" y="5037257"/>
            <a:ext cx="242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+mn-lt"/>
              </a:rPr>
              <a:t>First Hook type polymer coupler 3D printed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0880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October 27th, 2022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21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LHeC/FCCeh and PERLE Workshop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Cryomodule design: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780CE61-984C-DDC9-8B78-C5FFD135FB5E}"/>
              </a:ext>
            </a:extLst>
          </p:cNvPr>
          <p:cNvSpPr txBox="1"/>
          <p:nvPr/>
        </p:nvSpPr>
        <p:spPr>
          <a:xfrm>
            <a:off x="345827" y="1087269"/>
            <a:ext cx="1016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n-lt"/>
              </a:rPr>
              <a:t>Cryomodule design under study: two options are currently considered at IJCLab: the SPL and the ESS design. The two candidates present similar features: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C07C4B2-6A38-4982-35D3-1094E485D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53674"/>
              </p:ext>
            </p:extLst>
          </p:nvPr>
        </p:nvGraphicFramePr>
        <p:xfrm>
          <a:off x="1425947" y="2453977"/>
          <a:ext cx="8280920" cy="3096047"/>
        </p:xfrm>
        <a:graphic>
          <a:graphicData uri="http://schemas.openxmlformats.org/drawingml/2006/table">
            <a:tbl>
              <a:tblPr firstRow="1" bandRow="1"/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56267771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18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Characteristics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ESS  (704MHz)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SPL  (704MHz)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/>
                        <a:t>PERLE (802MHz)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435755"/>
                  </a:ext>
                </a:extLst>
              </a:tr>
              <a:tr h="380512"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>
                          <a:latin typeface="+mn-lt"/>
                        </a:rPr>
                        <a:t>Number of cavities/cells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4/5 or 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4/5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4/5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155898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1300" b="1" dirty="0">
                          <a:latin typeface="+mn-lt"/>
                        </a:rPr>
                        <a:t>Coupler to coupler length (mm)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1500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1490,5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1300" b="1" dirty="0">
                          <a:latin typeface="+mn-lt"/>
                        </a:rPr>
                        <a:t>Length flange to flange (mm)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1258,8 (M</a:t>
                      </a:r>
                      <a:r>
                        <a:rPr lang="el-GR" sz="1200" b="1" dirty="0">
                          <a:latin typeface="+mn-lt"/>
                        </a:rPr>
                        <a:t>β</a:t>
                      </a:r>
                      <a:r>
                        <a:rPr lang="en-GB" sz="1200" b="1" dirty="0">
                          <a:latin typeface="+mn-lt"/>
                        </a:rPr>
                        <a:t>) / 1316,3 (H</a:t>
                      </a:r>
                      <a:r>
                        <a:rPr lang="el-GR" sz="1200" b="1" dirty="0">
                          <a:latin typeface="+mn-lt"/>
                        </a:rPr>
                        <a:t>β</a:t>
                      </a:r>
                      <a:r>
                        <a:rPr lang="en-GB" sz="1200" b="1" dirty="0"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1397,3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1292,5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1300" b="1" dirty="0">
                          <a:latin typeface="+mn-lt"/>
                        </a:rPr>
                        <a:t>Coupler to flange dim. (mm)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115 (M</a:t>
                      </a:r>
                      <a:r>
                        <a:rPr lang="el-GR" sz="1200" b="1" dirty="0">
                          <a:latin typeface="+mn-lt"/>
                        </a:rPr>
                        <a:t>β</a:t>
                      </a:r>
                      <a:r>
                        <a:rPr lang="en-GB" sz="1200" b="1" dirty="0">
                          <a:latin typeface="+mn-lt"/>
                        </a:rPr>
                        <a:t>) / 130 (H</a:t>
                      </a:r>
                      <a:r>
                        <a:rPr lang="el-GR" sz="1200" b="1" dirty="0">
                          <a:latin typeface="+mn-lt"/>
                        </a:rPr>
                        <a:t>β</a:t>
                      </a:r>
                      <a:r>
                        <a:rPr lang="en-GB" sz="1200" b="1" dirty="0"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116,4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96,7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GB" sz="1300" b="1" dirty="0">
                          <a:latin typeface="+mn-lt"/>
                        </a:rPr>
                        <a:t>Cells external diameter (mm)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378,9 (M</a:t>
                      </a:r>
                      <a:r>
                        <a:rPr lang="el-GR" sz="1200" b="1" dirty="0">
                          <a:latin typeface="+mn-lt"/>
                        </a:rPr>
                        <a:t>β</a:t>
                      </a:r>
                      <a:r>
                        <a:rPr lang="en-GB" sz="1200" b="1" dirty="0">
                          <a:latin typeface="+mn-lt"/>
                        </a:rPr>
                        <a:t>) / 385,7 (H</a:t>
                      </a:r>
                      <a:r>
                        <a:rPr lang="el-GR" sz="1200" b="1" dirty="0">
                          <a:latin typeface="+mn-lt"/>
                        </a:rPr>
                        <a:t>β</a:t>
                      </a:r>
                      <a:r>
                        <a:rPr lang="en-GB" sz="1200" b="1" dirty="0"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386,5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latin typeface="+mn-lt"/>
                        </a:rPr>
                        <a:t>335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2" name="Groupe 31">
            <a:extLst>
              <a:ext uri="{FF2B5EF4-FFF2-40B4-BE49-F238E27FC236}">
                <a16:creationId xmlns:a16="http://schemas.microsoft.com/office/drawing/2014/main" id="{F8AA2FBF-EF41-D0EF-34B2-1F8C96F3EE1C}"/>
              </a:ext>
            </a:extLst>
          </p:cNvPr>
          <p:cNvGrpSpPr/>
          <p:nvPr/>
        </p:nvGrpSpPr>
        <p:grpSpPr>
          <a:xfrm>
            <a:off x="5961079" y="1796897"/>
            <a:ext cx="4086005" cy="1211397"/>
            <a:chOff x="5961079" y="1796897"/>
            <a:chExt cx="4086005" cy="1211397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69006D27-3EBD-6FFC-E0D4-EC23237F2416}"/>
                </a:ext>
              </a:extLst>
            </p:cNvPr>
            <p:cNvSpPr/>
            <p:nvPr/>
          </p:nvSpPr>
          <p:spPr>
            <a:xfrm>
              <a:off x="5961079" y="2487211"/>
              <a:ext cx="1513540" cy="521083"/>
            </a:xfrm>
            <a:prstGeom prst="ellipse">
              <a:avLst/>
            </a:prstGeom>
            <a:noFill/>
            <a:ln w="34925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C0066"/>
                </a:solidFill>
              </a:endParaRP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9CC8FA3F-3ACF-22F6-C9E3-8BC30F3C37F6}"/>
                </a:ext>
              </a:extLst>
            </p:cNvPr>
            <p:cNvCxnSpPr>
              <a:cxnSpLocks/>
              <a:stCxn id="7" idx="0"/>
              <a:endCxn id="11" idx="1"/>
            </p:cNvCxnSpPr>
            <p:nvPr/>
          </p:nvCxnSpPr>
          <p:spPr>
            <a:xfrm flipV="1">
              <a:off x="6717849" y="2089285"/>
              <a:ext cx="684762" cy="397926"/>
            </a:xfrm>
            <a:prstGeom prst="straightConnector1">
              <a:avLst/>
            </a:prstGeom>
            <a:ln w="34925">
              <a:solidFill>
                <a:srgbClr val="CC006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62D69B6-DCD3-5EB7-87F4-9BF851EDE6EE}"/>
                </a:ext>
              </a:extLst>
            </p:cNvPr>
            <p:cNvSpPr txBox="1"/>
            <p:nvPr/>
          </p:nvSpPr>
          <p:spPr>
            <a:xfrm>
              <a:off x="7402611" y="1796897"/>
              <a:ext cx="2644473" cy="584775"/>
            </a:xfrm>
            <a:prstGeom prst="rect">
              <a:avLst/>
            </a:prstGeom>
            <a:noFill/>
            <a:ln w="15875">
              <a:solidFill>
                <a:srgbClr val="CC006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CC0066"/>
                  </a:solidFill>
                  <a:latin typeface="+mn-lt"/>
                </a:rPr>
                <a:t>Designed by IJCLab &amp; CERN</a:t>
              </a:r>
            </a:p>
            <a:p>
              <a:pPr algn="ctr"/>
              <a:r>
                <a:rPr lang="en-GB" sz="1600" dirty="0">
                  <a:solidFill>
                    <a:srgbClr val="CC0066"/>
                  </a:solidFill>
                  <a:latin typeface="+mn-lt"/>
                </a:rPr>
                <a:t>Some components available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CC7247B2-1E84-5CF9-3C2C-FA77309A4B3F}"/>
              </a:ext>
            </a:extLst>
          </p:cNvPr>
          <p:cNvGrpSpPr/>
          <p:nvPr/>
        </p:nvGrpSpPr>
        <p:grpSpPr>
          <a:xfrm>
            <a:off x="1353939" y="1949624"/>
            <a:ext cx="8200403" cy="1756769"/>
            <a:chOff x="1353939" y="1949624"/>
            <a:chExt cx="8200403" cy="1756769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701CF043-56EF-0B91-3E3B-B8A515ED813D}"/>
                </a:ext>
              </a:extLst>
            </p:cNvPr>
            <p:cNvGrpSpPr/>
            <p:nvPr/>
          </p:nvGrpSpPr>
          <p:grpSpPr>
            <a:xfrm>
              <a:off x="1353939" y="1949624"/>
              <a:ext cx="4176464" cy="1049343"/>
              <a:chOff x="849883" y="1949624"/>
              <a:chExt cx="4176464" cy="1049343"/>
            </a:xfrm>
          </p:grpSpPr>
          <p:sp>
            <p:nvSpPr>
              <p:cNvPr id="4" name="Ellipse 3">
                <a:extLst>
                  <a:ext uri="{FF2B5EF4-FFF2-40B4-BE49-F238E27FC236}">
                    <a16:creationId xmlns:a16="http://schemas.microsoft.com/office/drawing/2014/main" id="{A4ABCC79-E14C-232C-EF71-2019AB6E3259}"/>
                  </a:ext>
                </a:extLst>
              </p:cNvPr>
              <p:cNvSpPr/>
              <p:nvPr/>
            </p:nvSpPr>
            <p:spPr>
              <a:xfrm>
                <a:off x="3512807" y="2496961"/>
                <a:ext cx="1513540" cy="502006"/>
              </a:xfrm>
              <a:prstGeom prst="ellipse">
                <a:avLst/>
              </a:prstGeom>
              <a:noFill/>
              <a:ln w="349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C0066"/>
                  </a:solidFill>
                </a:endParaRPr>
              </a:p>
            </p:txBody>
          </p:sp>
          <p:cxnSp>
            <p:nvCxnSpPr>
              <p:cNvPr id="5" name="Connecteur droit avec flèche 4">
                <a:extLst>
                  <a:ext uri="{FF2B5EF4-FFF2-40B4-BE49-F238E27FC236}">
                    <a16:creationId xmlns:a16="http://schemas.microsoft.com/office/drawing/2014/main" id="{E87E943A-ECBC-6F9A-4181-7C0E3E393421}"/>
                  </a:ext>
                </a:extLst>
              </p:cNvPr>
              <p:cNvCxnSpPr>
                <a:cxnSpLocks/>
                <a:stCxn id="4" idx="0"/>
                <a:endCxn id="10" idx="3"/>
              </p:cNvCxnSpPr>
              <p:nvPr/>
            </p:nvCxnSpPr>
            <p:spPr>
              <a:xfrm flipH="1" flipV="1">
                <a:off x="3494356" y="2118901"/>
                <a:ext cx="775221" cy="378060"/>
              </a:xfrm>
              <a:prstGeom prst="straightConnector1">
                <a:avLst/>
              </a:prstGeom>
              <a:ln w="34925">
                <a:solidFill>
                  <a:schemeClr val="accent6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A6935D7-233E-5149-55C8-D4F15ED63A48}"/>
                  </a:ext>
                </a:extLst>
              </p:cNvPr>
              <p:cNvSpPr txBox="1"/>
              <p:nvPr/>
            </p:nvSpPr>
            <p:spPr>
              <a:xfrm>
                <a:off x="849883" y="1949624"/>
                <a:ext cx="2644473" cy="338554"/>
              </a:xfrm>
              <a:prstGeom prst="rect">
                <a:avLst/>
              </a:prstGeom>
              <a:noFill/>
              <a:ln w="15875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Designed by IJCLab</a:t>
                </a:r>
              </a:p>
            </p:txBody>
          </p:sp>
        </p:grp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9AA60F50-D39F-8B0B-54B6-AA44B63E89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651" y="3101752"/>
              <a:ext cx="1791691" cy="604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4B489FE9-C296-A58B-B1E6-6F7170E3A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944" y="3101752"/>
              <a:ext cx="1791691" cy="604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74A1F79A-969A-DB76-FFE8-EB677A947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3720" y="3100312"/>
              <a:ext cx="1819208" cy="600699"/>
            </a:xfrm>
            <a:prstGeom prst="rect">
              <a:avLst/>
            </a:prstGeom>
          </p:spPr>
        </p:pic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B36FFDC9-9452-B1F9-1CDC-D1B3C11129E3}"/>
              </a:ext>
            </a:extLst>
          </p:cNvPr>
          <p:cNvSpPr txBox="1"/>
          <p:nvPr/>
        </p:nvSpPr>
        <p:spPr>
          <a:xfrm>
            <a:off x="7978675" y="65348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rgbClr val="CC0066"/>
                </a:solidFill>
                <a:latin typeface="+mn-lt"/>
              </a:rPr>
              <a:t>Courtesy to Gilles Olivier</a:t>
            </a:r>
          </a:p>
        </p:txBody>
      </p:sp>
    </p:spTree>
    <p:extLst>
      <p:ext uri="{BB962C8B-B14F-4D97-AF65-F5344CB8AC3E}">
        <p14:creationId xmlns:p14="http://schemas.microsoft.com/office/powerpoint/2010/main" val="4009739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October 27th, 2022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22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LHeC/FCCeh and PERLE Workshop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Cryomodule design: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5C12B5-C24F-A944-7E22-EEDA65472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2" y="1131198"/>
            <a:ext cx="3640137" cy="16408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1DDB7A6-6995-6D70-B3A2-0E499235836E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163" y="1102392"/>
            <a:ext cx="1944216" cy="2184401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4859F232-A842-B75F-B1B6-A61C9D6A3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370927"/>
              </p:ext>
            </p:extLst>
          </p:nvPr>
        </p:nvGraphicFramePr>
        <p:xfrm>
          <a:off x="5632776" y="1085528"/>
          <a:ext cx="5040559" cy="1576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669">
                  <a:extLst>
                    <a:ext uri="{9D8B030D-6E8A-4147-A177-3AD203B41FA5}">
                      <a16:colId xmlns:a16="http://schemas.microsoft.com/office/drawing/2014/main" val="35242948"/>
                    </a:ext>
                  </a:extLst>
                </a:gridCol>
                <a:gridCol w="1235972">
                  <a:extLst>
                    <a:ext uri="{9D8B030D-6E8A-4147-A177-3AD203B41FA5}">
                      <a16:colId xmlns:a16="http://schemas.microsoft.com/office/drawing/2014/main" val="686605913"/>
                    </a:ext>
                  </a:extLst>
                </a:gridCol>
                <a:gridCol w="1310459">
                  <a:extLst>
                    <a:ext uri="{9D8B030D-6E8A-4147-A177-3AD203B41FA5}">
                      <a16:colId xmlns:a16="http://schemas.microsoft.com/office/drawing/2014/main" val="1130463642"/>
                    </a:ext>
                  </a:extLst>
                </a:gridCol>
                <a:gridCol w="1310459">
                  <a:extLst>
                    <a:ext uri="{9D8B030D-6E8A-4147-A177-3AD203B41FA5}">
                      <a16:colId xmlns:a16="http://schemas.microsoft.com/office/drawing/2014/main" val="3857487915"/>
                    </a:ext>
                  </a:extLst>
                </a:gridCol>
              </a:tblGrid>
              <a:tr h="412238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/>
                        <a:t>CIRCUIT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/>
                        <a:t>Heat load SPL/HG (W)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/>
                        <a:t>Heat load</a:t>
                      </a:r>
                    </a:p>
                    <a:p>
                      <a:pPr algn="ctr"/>
                      <a:r>
                        <a:rPr lang="en-GB" sz="1200" noProof="0"/>
                        <a:t>ESS Ell. Hβ (W)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/>
                        <a:t>Heat load</a:t>
                      </a:r>
                    </a:p>
                    <a:p>
                      <a:pPr algn="ctr"/>
                      <a:r>
                        <a:rPr lang="en-GB" sz="1200" noProof="0"/>
                        <a:t>PERLE (W)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681999"/>
                  </a:ext>
                </a:extLst>
              </a:tr>
              <a:tr h="279934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/>
                        <a:t>RF losses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noProof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/>
                        <a:t>24,4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/>
                        <a:t>260 (Q0 1.E+10)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053807"/>
                  </a:ext>
                </a:extLst>
              </a:tr>
              <a:tr h="279934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/>
                        <a:t>Beam losses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/>
                        <a:t>3,25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/>
                        <a:t>To be evaluated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470158"/>
                  </a:ext>
                </a:extLst>
              </a:tr>
              <a:tr h="279934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/>
                        <a:t>HOM ports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0034998"/>
                  </a:ext>
                </a:extLst>
              </a:tr>
              <a:tr h="279934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/>
                        <a:t>Static losses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/>
                        <a:t>13,23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475922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A2361728-66B1-E670-162B-5E5245B62273}"/>
              </a:ext>
            </a:extLst>
          </p:cNvPr>
          <p:cNvSpPr txBox="1"/>
          <p:nvPr/>
        </p:nvSpPr>
        <p:spPr>
          <a:xfrm>
            <a:off x="5674420" y="2733001"/>
            <a:ext cx="48873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High static &amp; dynamic heat loads for 4 cavities</a:t>
            </a:r>
          </a:p>
          <a:p>
            <a:pPr algn="ctr"/>
            <a:r>
              <a:rPr lang="en-GB" sz="1600" dirty="0">
                <a:latin typeface="+mn-lt"/>
              </a:rPr>
              <a:t>&gt;&gt; He low pressure circuit to be well dimensioned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7F298C6-BCCE-3E35-8CB9-9BB03A37C386}"/>
              </a:ext>
            </a:extLst>
          </p:cNvPr>
          <p:cNvSpPr txBox="1"/>
          <p:nvPr/>
        </p:nvSpPr>
        <p:spPr>
          <a:xfrm>
            <a:off x="417835" y="725488"/>
            <a:ext cx="68742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6700"/>
                </a:solidFill>
                <a:latin typeface="+mn-lt"/>
              </a:rPr>
              <a:t>Main dimensioning parameters &amp; constrains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5BCDB59-B167-181A-3AD7-EC9967BCCA9C}"/>
              </a:ext>
            </a:extLst>
          </p:cNvPr>
          <p:cNvSpPr txBox="1"/>
          <p:nvPr/>
        </p:nvSpPr>
        <p:spPr>
          <a:xfrm>
            <a:off x="129803" y="2813720"/>
            <a:ext cx="33123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2+2 HOM couplers actively cooled</a:t>
            </a:r>
          </a:p>
          <a:p>
            <a:pPr algn="ctr"/>
            <a:r>
              <a:rPr lang="en-GB" sz="1600" dirty="0">
                <a:latin typeface="+mn-lt"/>
              </a:rPr>
              <a:t>&amp; RF power extracting circuits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08F48BB-80C3-FAD3-0667-F30AE444EA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42" y="3808827"/>
            <a:ext cx="3755319" cy="146525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9D2C7694-E7B1-6DE9-9DAE-8FD7CE97831D}"/>
              </a:ext>
            </a:extLst>
          </p:cNvPr>
          <p:cNvSpPr txBox="1"/>
          <p:nvPr/>
        </p:nvSpPr>
        <p:spPr>
          <a:xfrm>
            <a:off x="92752" y="5361098"/>
            <a:ext cx="370945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2 Ø100 bursting disk (PED rules)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E75F5E0-DE16-29E3-96AC-E26FDA6CF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952781" y="2888810"/>
            <a:ext cx="1740241" cy="3640138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52F0EEE8-E071-9865-6350-8218241B2FA9}"/>
              </a:ext>
            </a:extLst>
          </p:cNvPr>
          <p:cNvSpPr txBox="1"/>
          <p:nvPr/>
        </p:nvSpPr>
        <p:spPr>
          <a:xfrm>
            <a:off x="6742549" y="5355486"/>
            <a:ext cx="354038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Ferroelectric fast reactive tuner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76CF292-E152-42A1-9F1E-63140183C991}"/>
              </a:ext>
            </a:extLst>
          </p:cNvPr>
          <p:cNvSpPr txBox="1"/>
          <p:nvPr/>
        </p:nvSpPr>
        <p:spPr>
          <a:xfrm>
            <a:off x="4271009" y="3702360"/>
            <a:ext cx="2267505" cy="923330"/>
          </a:xfrm>
          <a:prstGeom prst="rect">
            <a:avLst/>
          </a:prstGeom>
          <a:noFill/>
          <a:ln w="19050">
            <a:solidFill>
              <a:srgbClr val="FF67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+mn-lt"/>
              </a:rPr>
              <a:t>Many space need to be available inside the cryomodule</a:t>
            </a:r>
          </a:p>
        </p:txBody>
      </p:sp>
      <p:sp>
        <p:nvSpPr>
          <p:cNvPr id="31" name="Flèche : droite 20">
            <a:extLst>
              <a:ext uri="{FF2B5EF4-FFF2-40B4-BE49-F238E27FC236}">
                <a16:creationId xmlns:a16="http://schemas.microsoft.com/office/drawing/2014/main" id="{12B3066B-CAF9-6DB4-79F8-F79969F251C8}"/>
              </a:ext>
            </a:extLst>
          </p:cNvPr>
          <p:cNvSpPr/>
          <p:nvPr/>
        </p:nvSpPr>
        <p:spPr>
          <a:xfrm rot="-2400000">
            <a:off x="3763760" y="4770881"/>
            <a:ext cx="572272" cy="189052"/>
          </a:xfrm>
          <a:prstGeom prst="rightArrow">
            <a:avLst/>
          </a:prstGeom>
          <a:solidFill>
            <a:srgbClr val="FF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èche : droite 21">
            <a:extLst>
              <a:ext uri="{FF2B5EF4-FFF2-40B4-BE49-F238E27FC236}">
                <a16:creationId xmlns:a16="http://schemas.microsoft.com/office/drawing/2014/main" id="{30599A6F-1A08-6FBB-8641-919B6081D8A6}"/>
              </a:ext>
            </a:extLst>
          </p:cNvPr>
          <p:cNvSpPr/>
          <p:nvPr/>
        </p:nvSpPr>
        <p:spPr>
          <a:xfrm rot="8327132">
            <a:off x="6483672" y="3423750"/>
            <a:ext cx="527154" cy="173957"/>
          </a:xfrm>
          <a:prstGeom prst="rightArrow">
            <a:avLst/>
          </a:prstGeom>
          <a:solidFill>
            <a:srgbClr val="FF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èche : droite 22">
            <a:extLst>
              <a:ext uri="{FF2B5EF4-FFF2-40B4-BE49-F238E27FC236}">
                <a16:creationId xmlns:a16="http://schemas.microsoft.com/office/drawing/2014/main" id="{261E7D88-0B4E-8152-0A12-AD2B8F9FA014}"/>
              </a:ext>
            </a:extLst>
          </p:cNvPr>
          <p:cNvSpPr/>
          <p:nvPr/>
        </p:nvSpPr>
        <p:spPr>
          <a:xfrm rot="-8520000">
            <a:off x="6485081" y="4692573"/>
            <a:ext cx="556506" cy="194816"/>
          </a:xfrm>
          <a:prstGeom prst="rightArrow">
            <a:avLst/>
          </a:prstGeom>
          <a:solidFill>
            <a:srgbClr val="FF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èche : droite 23">
            <a:extLst>
              <a:ext uri="{FF2B5EF4-FFF2-40B4-BE49-F238E27FC236}">
                <a16:creationId xmlns:a16="http://schemas.microsoft.com/office/drawing/2014/main" id="{F7B218BD-96B8-A85B-107C-F4E438BA900B}"/>
              </a:ext>
            </a:extLst>
          </p:cNvPr>
          <p:cNvSpPr/>
          <p:nvPr/>
        </p:nvSpPr>
        <p:spPr>
          <a:xfrm rot="2580000">
            <a:off x="3780600" y="3418864"/>
            <a:ext cx="504141" cy="183725"/>
          </a:xfrm>
          <a:prstGeom prst="rightArrow">
            <a:avLst/>
          </a:prstGeom>
          <a:solidFill>
            <a:srgbClr val="FF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FB8207E9-A42F-C4E1-831F-9DAA00EAB32D}"/>
              </a:ext>
            </a:extLst>
          </p:cNvPr>
          <p:cNvSpPr/>
          <p:nvPr/>
        </p:nvSpPr>
        <p:spPr>
          <a:xfrm>
            <a:off x="9418835" y="1013520"/>
            <a:ext cx="1163097" cy="1719481"/>
          </a:xfrm>
          <a:prstGeom prst="roundRect">
            <a:avLst/>
          </a:prstGeom>
          <a:noFill/>
          <a:ln w="28575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395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October 27th, 2022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23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LHeC/FCCeh and PERLE Workshop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Cryomodule design: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006770-CD81-2181-3969-887250A6BB68}"/>
              </a:ext>
            </a:extLst>
          </p:cNvPr>
          <p:cNvSpPr txBox="1"/>
          <p:nvPr/>
        </p:nvSpPr>
        <p:spPr>
          <a:xfrm>
            <a:off x="5108925" y="2741712"/>
            <a:ext cx="3445814" cy="2893100"/>
          </a:xfrm>
          <a:prstGeom prst="rect">
            <a:avLst/>
          </a:prstGeom>
          <a:noFill/>
          <a:ln w="28575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Intermediate supporting structure (spaceframe)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Cavity string hung by rods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Insertion of the cavity string by the extremity (rollers)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Trap doors for tuner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Connexion to the valve box on the top of the vacuum vessel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More available</a:t>
            </a:r>
            <a:r>
              <a:rPr lang="en-GB" sz="1400" dirty="0">
                <a:latin typeface="+mn-lt"/>
                <a:sym typeface="Wingdings" panose="05000000000000000000" pitchFamily="2" charset="2"/>
              </a:rPr>
              <a:t> space inside (+ 400mm in diameter and more </a:t>
            </a:r>
            <a:r>
              <a:rPr lang="en-GB" sz="1400" dirty="0">
                <a:latin typeface="+mn-lt"/>
              </a:rPr>
              <a:t>transversal space between cavities</a:t>
            </a:r>
            <a:r>
              <a:rPr lang="en-GB" sz="1400" dirty="0">
                <a:latin typeface="+mn-lt"/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Design validated: series fab. &amp; tests ongoing (Qty 30)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134601-E369-5F54-CEE8-01D76BEBF5F1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19" y="888263"/>
            <a:ext cx="3960440" cy="214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1B0AA15-1285-F9DB-3E92-21891B500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1" y="3226190"/>
            <a:ext cx="1740825" cy="23257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3F0BD6D-F586-E2BE-1548-FDE6B94B3F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747" y="3029744"/>
            <a:ext cx="2088232" cy="23713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5671BFC-FFCD-19BA-0773-AFEEFA8C42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395" y="672240"/>
            <a:ext cx="3881081" cy="204376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44841FE-F125-4499-39DF-70FCD2B269F5}"/>
              </a:ext>
            </a:extLst>
          </p:cNvPr>
          <p:cNvSpPr txBox="1"/>
          <p:nvPr/>
        </p:nvSpPr>
        <p:spPr>
          <a:xfrm>
            <a:off x="7946504" y="2381672"/>
            <a:ext cx="118429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CC0066"/>
                </a:solidFill>
                <a:latin typeface="+mn-lt"/>
              </a:rPr>
              <a:t>ESS design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4512949-0CBE-78CB-ECC8-44BDCABE8638}"/>
              </a:ext>
            </a:extLst>
          </p:cNvPr>
          <p:cNvSpPr txBox="1"/>
          <p:nvPr/>
        </p:nvSpPr>
        <p:spPr>
          <a:xfrm>
            <a:off x="1993291" y="3389784"/>
            <a:ext cx="3033056" cy="203132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Vacuum vessel with top 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Insertion of the assembled cavity string by the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Cavity string supported by couplers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Connexion to valve box at the extremity of the vacuum vessel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Vacuum vessel fabricated (top cover to be modified)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Compact design &gt;&gt; lack of space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434A19-9312-CE51-9D51-CFE8D9E6B5F0}"/>
              </a:ext>
            </a:extLst>
          </p:cNvPr>
          <p:cNvSpPr txBox="1"/>
          <p:nvPr/>
        </p:nvSpPr>
        <p:spPr>
          <a:xfrm>
            <a:off x="2866107" y="2948444"/>
            <a:ext cx="11865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SPL design</a:t>
            </a:r>
          </a:p>
        </p:txBody>
      </p:sp>
    </p:spTree>
    <p:extLst>
      <p:ext uri="{BB962C8B-B14F-4D97-AF65-F5344CB8AC3E}">
        <p14:creationId xmlns:p14="http://schemas.microsoft.com/office/powerpoint/2010/main" val="1570705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October 27th, 2022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24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LHeC/FCCeh and PERLE Workshop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Injection line optimisation 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F57AE9-C803-2920-BFA4-DC8FFE315E09}"/>
              </a:ext>
            </a:extLst>
          </p:cNvPr>
          <p:cNvSpPr txBox="1">
            <a:spLocks/>
          </p:cNvSpPr>
          <p:nvPr/>
        </p:nvSpPr>
        <p:spPr>
          <a:xfrm>
            <a:off x="129803" y="665411"/>
            <a:ext cx="10642972" cy="1140197"/>
          </a:xfrm>
          <a:prstGeom prst="rect">
            <a:avLst/>
          </a:prstGeom>
        </p:spPr>
        <p:txBody>
          <a:bodyPr vert="horz" lIns="103486" tIns="51743" rIns="103486" bIns="51743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FF6700"/>
                </a:solidFill>
              </a:rPr>
              <a:t>Electron source to booster exist optimisation:</a:t>
            </a:r>
          </a:p>
          <a:p>
            <a:pPr marL="323383" indent="-32338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600" b="0" dirty="0">
                <a:solidFill>
                  <a:schemeClr val="tx1"/>
                </a:solidFill>
              </a:rPr>
              <a:t>The ALICE electron gun electrode geometry has been re-optimised for PERLE’s new requirements.</a:t>
            </a:r>
          </a:p>
          <a:p>
            <a:pPr marL="323383" indent="-32338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600" b="0" dirty="0">
                <a:solidFill>
                  <a:schemeClr val="tx1"/>
                </a:solidFill>
              </a:rPr>
              <a:t>Optimisation with a 4 cavity booster, from the cathode to the exit of the first main Linac, was performed  and  meets the specification:</a:t>
            </a:r>
          </a:p>
        </p:txBody>
      </p:sp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9D4B5CD4-D27A-CD4F-CCCA-9457355CE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880574"/>
              </p:ext>
            </p:extLst>
          </p:nvPr>
        </p:nvGraphicFramePr>
        <p:xfrm>
          <a:off x="6250483" y="2237656"/>
          <a:ext cx="4248473" cy="2331720"/>
        </p:xfrm>
        <a:graphic>
          <a:graphicData uri="http://schemas.openxmlformats.org/drawingml/2006/table">
            <a:tbl>
              <a:tblPr firstRow="1" bandRow="1"/>
              <a:tblGrid>
                <a:gridCol w="1673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02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 b="1" dirty="0"/>
                        <a:t>Achieved values</a:t>
                      </a:r>
                      <a:endParaRPr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 b="1" dirty="0"/>
                        <a:t>Specification</a:t>
                      </a:r>
                      <a:endParaRPr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 b="1" dirty="0"/>
                        <a:t>Horizontal emittance</a:t>
                      </a:r>
                      <a:endParaRPr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 dirty="0"/>
                        <a:t>5.0 mm </a:t>
                      </a:r>
                      <a:r>
                        <a:rPr lang="en-GB" sz="1100" dirty="0" err="1"/>
                        <a:t>mrad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 dirty="0"/>
                        <a:t>&lt; 6 mm </a:t>
                      </a:r>
                      <a:r>
                        <a:rPr lang="en-GB" sz="1100" dirty="0" err="1"/>
                        <a:t>mrad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 b="1" dirty="0"/>
                        <a:t>Vertical emittance</a:t>
                      </a:r>
                      <a:endParaRPr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 dirty="0"/>
                        <a:t>2.7 mm </a:t>
                      </a:r>
                      <a:r>
                        <a:rPr lang="en-GB" sz="1100" dirty="0" err="1"/>
                        <a:t>mrad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/>
                        <a:t>&lt; 6 mm mrad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 b="1"/>
                        <a:t>Bunch length</a:t>
                      </a:r>
                      <a:endParaRPr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 dirty="0"/>
                        <a:t>3.2</a:t>
                      </a:r>
                      <a:endParaRPr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/>
                        <a:t>3 mm</a:t>
                      </a:r>
                      <a:endParaRPr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 b="1"/>
                        <a:t>Kinetic energy</a:t>
                      </a:r>
                      <a:endParaRPr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/>
                        <a:t>86.1 MeV</a:t>
                      </a:r>
                      <a:endParaRPr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 dirty="0"/>
                        <a:t>88.6 MeV</a:t>
                      </a:r>
                      <a:endParaRPr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 b="1"/>
                        <a:t>Horizontal beta function</a:t>
                      </a:r>
                      <a:endParaRPr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 dirty="0"/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/>
                        <a:t>8.6 </a:t>
                      </a:r>
                      <a:endParaRPr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 b="1"/>
                        <a:t>Horizontal alpha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 dirty="0"/>
                        <a:t>-0.48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/>
                        <a:t>-0.66</a:t>
                      </a:r>
                      <a:endParaRPr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 b="1"/>
                        <a:t>Vertical beta function</a:t>
                      </a:r>
                      <a:endParaRPr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/>
                        <a:t>8.6</a:t>
                      </a:r>
                      <a:endParaRPr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 b="1" dirty="0"/>
                        <a:t>Vertical alpha function</a:t>
                      </a:r>
                      <a:endParaRPr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 dirty="0"/>
                        <a:t>-0.17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100" dirty="0"/>
                        <a:t>-0.66</a:t>
                      </a:r>
                      <a:endParaRPr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F8954B87-1AA3-1578-9350-3C18468D2D3A}"/>
              </a:ext>
            </a:extLst>
          </p:cNvPr>
          <p:cNvSpPr txBox="1"/>
          <p:nvPr/>
        </p:nvSpPr>
        <p:spPr>
          <a:xfrm>
            <a:off x="8266707" y="65348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rgbClr val="CC0066"/>
                </a:solidFill>
                <a:latin typeface="+mn-lt"/>
              </a:rPr>
              <a:t>Ben Hounsell PhD work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05FDAE-0C19-3EC2-6A20-68D2C3429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971" y="1635780"/>
            <a:ext cx="3115229" cy="18980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97E0572-BE54-01D3-ECFC-437C916A8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038" y="3600859"/>
            <a:ext cx="2789429" cy="20931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4F79425-B68A-8DB5-4723-39ABB5119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12" y="3600506"/>
            <a:ext cx="2789428" cy="208318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7094999-A612-015F-3166-DF87DA76D1EC}"/>
              </a:ext>
            </a:extLst>
          </p:cNvPr>
          <p:cNvSpPr txBox="1"/>
          <p:nvPr/>
        </p:nvSpPr>
        <p:spPr>
          <a:xfrm>
            <a:off x="6898555" y="488220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u="sng" dirty="0">
                <a:solidFill>
                  <a:srgbClr val="C00000"/>
                </a:solidFill>
                <a:latin typeface="+mn-lt"/>
              </a:rPr>
              <a:t>Hounsell et al.</a:t>
            </a:r>
            <a:r>
              <a:rPr lang="en-GB" sz="1400" i="1" u="sng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lang="en-GB" sz="1400" i="1" u="sng" dirty="0">
                <a:solidFill>
                  <a:srgbClr val="C00000"/>
                </a:solidFill>
                <a:latin typeface="+mn-lt"/>
              </a:rPr>
              <a:t>- </a:t>
            </a:r>
            <a:r>
              <a:rPr lang="en-GB" sz="1400" i="1" u="sng" dirty="0">
                <a:solidFill>
                  <a:srgbClr val="C00000"/>
                </a:solidFill>
                <a:effectLst/>
                <a:latin typeface="+mn-lt"/>
              </a:rPr>
              <a:t>Linac 22 </a:t>
            </a:r>
            <a:r>
              <a:rPr lang="en-GB" sz="1400" i="1" u="sng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GB" sz="1400" i="1" u="sng" dirty="0">
                <a:solidFill>
                  <a:srgbClr val="C00000"/>
                </a:solidFill>
                <a:effectLst/>
                <a:latin typeface="+mn-lt"/>
              </a:rPr>
              <a:t>onference</a:t>
            </a:r>
            <a:endParaRPr lang="en-GB" sz="1400" i="1" u="sng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9101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50A266D-8B3D-8136-A610-49010F1BB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59" y="941512"/>
            <a:ext cx="4752528" cy="3498701"/>
          </a:xfrm>
          <a:prstGeom prst="rect">
            <a:avLst/>
          </a:prstGeom>
        </p:spPr>
      </p:pic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October 27th, 2022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25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LHeC/FCCeh and PERLE Workshop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F9A7F0F-339A-3D3E-5B4D-AA3539E8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Injection line optimisation 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CD8A1F2-D736-00D1-08B0-E0F2EFDCC0FF}"/>
              </a:ext>
            </a:extLst>
          </p:cNvPr>
          <p:cNvSpPr txBox="1"/>
          <p:nvPr/>
        </p:nvSpPr>
        <p:spPr>
          <a:xfrm>
            <a:off x="4090243" y="746974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rgbClr val="CC0066"/>
                </a:solidFill>
                <a:latin typeface="+mn-lt"/>
              </a:rPr>
              <a:t>Ben Hounsell PhD work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A31F46-C887-27B1-8911-A214EC90F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504" y="725488"/>
            <a:ext cx="3019387" cy="22574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B740CAA-0061-0DC2-2C30-7DEB8E8E5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563" y="3245768"/>
            <a:ext cx="2781648" cy="207190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E779A84-D9B4-DD09-F3A3-657A432B44B0}"/>
              </a:ext>
            </a:extLst>
          </p:cNvPr>
          <p:cNvSpPr txBox="1"/>
          <p:nvPr/>
        </p:nvSpPr>
        <p:spPr>
          <a:xfrm>
            <a:off x="705867" y="4469904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chemeClr val="accent5">
                    <a:lumMod val="75000"/>
                  </a:schemeClr>
                </a:solidFill>
                <a:effectLst/>
                <a:latin typeface="TeXGyreTermes"/>
              </a:rPr>
              <a:t>The charge density distribution of the bunch in the horizontal and vertical planes at the exit of the main linac</a:t>
            </a:r>
            <a:endParaRPr lang="en-GB" sz="16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9AC90C-4FAC-83C8-CB43-631F3FD037F2}"/>
              </a:ext>
            </a:extLst>
          </p:cNvPr>
          <p:cNvSpPr txBox="1"/>
          <p:nvPr/>
        </p:nvSpPr>
        <p:spPr>
          <a:xfrm>
            <a:off x="5602411" y="518998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chemeClr val="accent5">
                    <a:lumMod val="75000"/>
                  </a:schemeClr>
                </a:solidFill>
                <a:latin typeface="+mn-lt"/>
              </a:rPr>
              <a:t>L</a:t>
            </a:r>
            <a:r>
              <a:rPr lang="en-GB" sz="140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ongitudinal phase space distribution prior to entering the main linac. The particle colour indicates initial longitudinal slice. </a:t>
            </a:r>
            <a:endParaRPr lang="en-GB" sz="140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BFFCA4A-7B83-211E-11D0-1E6E4D58320B}"/>
              </a:ext>
            </a:extLst>
          </p:cNvPr>
          <p:cNvSpPr txBox="1"/>
          <p:nvPr/>
        </p:nvSpPr>
        <p:spPr>
          <a:xfrm>
            <a:off x="5807467" y="2982929"/>
            <a:ext cx="4907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Transverse phase space distributions at the end of the main linac. </a:t>
            </a:r>
            <a:endParaRPr lang="en-GB" sz="140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4269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447C45-3E6E-4B48-AC50-CB2F8DE1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October 27th, 2022</a:t>
            </a:r>
            <a:endParaRPr lang="en-US" dirty="0"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353ECE-A572-4ECA-BEAD-641C224B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LHeC/FCCeh and PERLE Workshop</a:t>
            </a:r>
            <a:endParaRPr lang="en-US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51FDB1-B734-4F1D-8741-65B4CC8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US" smtClean="0">
                <a:latin typeface="+mn-lt"/>
              </a:rPr>
              <a:pPr/>
              <a:t>26</a:t>
            </a:fld>
            <a:endParaRPr lang="en-US" dirty="0">
              <a:latin typeface="+mn-lt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C5EDD7-AFFD-6A14-8BF2-FF769AB5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99" y="126821"/>
            <a:ext cx="8136904" cy="4320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PERLE e- Source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C4A4278-DDF9-A91D-77D3-DD605801E61A}"/>
              </a:ext>
            </a:extLst>
          </p:cNvPr>
          <p:cNvSpPr txBox="1"/>
          <p:nvPr/>
        </p:nvSpPr>
        <p:spPr>
          <a:xfrm>
            <a:off x="129803" y="1015261"/>
            <a:ext cx="10441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+mn-lt"/>
              </a:rPr>
              <a:t>Alice (Daresbury) DC gun received at Orsay on May 2019. We are currently working on its re-installation and operation at low parameters, then studying its upgrade to meet PERLE requirements.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5CAE1DE-1F0B-7C38-CCF7-47F63E66C9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19" y="2369309"/>
            <a:ext cx="3970085" cy="18829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DB5B1C9-6348-C262-AE51-33F3C0A670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267" y="1661592"/>
            <a:ext cx="2251267" cy="16884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938E720-EFE4-5463-3ED6-E38A5AC2D4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268" y="3389783"/>
            <a:ext cx="2251266" cy="16884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12B31FC-40C0-E60B-E099-5BF967EBD2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2531" y="2383775"/>
            <a:ext cx="3970085" cy="187010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A0D635F-57E6-6A77-9451-474A7382E6FF}"/>
              </a:ext>
            </a:extLst>
          </p:cNvPr>
          <p:cNvSpPr txBox="1"/>
          <p:nvPr/>
        </p:nvSpPr>
        <p:spPr>
          <a:xfrm>
            <a:off x="489842" y="4325887"/>
            <a:ext cx="352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rgbClr val="FF6700"/>
                </a:solidFill>
                <a:latin typeface="+mn-lt"/>
              </a:rPr>
              <a:t>The “Igloo”: Equipped experimental hall to host the DC gun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05573B7-E5ED-AD87-3EAC-61929FDC7335}"/>
              </a:ext>
            </a:extLst>
          </p:cNvPr>
          <p:cNvSpPr txBox="1"/>
          <p:nvPr/>
        </p:nvSpPr>
        <p:spPr>
          <a:xfrm>
            <a:off x="6898554" y="4327629"/>
            <a:ext cx="352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rgbClr val="FF6700"/>
                </a:solidFill>
                <a:latin typeface="+mn-lt"/>
              </a:rPr>
              <a:t>All received parts transferred to the installation area (March 22)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547D8C5-4E63-B252-A469-654343A29ACE}"/>
              </a:ext>
            </a:extLst>
          </p:cNvPr>
          <p:cNvSpPr txBox="1"/>
          <p:nvPr/>
        </p:nvSpPr>
        <p:spPr>
          <a:xfrm>
            <a:off x="129803" y="5252700"/>
            <a:ext cx="10522813" cy="369332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i="1" dirty="0">
                <a:solidFill>
                  <a:srgbClr val="CC0066"/>
                </a:solidFill>
                <a:latin typeface="+mn-lt"/>
              </a:rPr>
              <a:t>More details in a dedicated talk by Maud </a:t>
            </a:r>
            <a:r>
              <a:rPr lang="en-GB" sz="1800" b="1" i="1" dirty="0" err="1">
                <a:solidFill>
                  <a:srgbClr val="CC0066"/>
                </a:solidFill>
                <a:latin typeface="+mn-lt"/>
              </a:rPr>
              <a:t>Baylac</a:t>
            </a:r>
            <a:r>
              <a:rPr lang="en-GB" sz="1800" b="1" i="1" dirty="0">
                <a:solidFill>
                  <a:srgbClr val="CC0066"/>
                </a:solidFill>
                <a:latin typeface="+mn-lt"/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FA90B27-F0B9-FE58-9F13-99933E11A59E}"/>
              </a:ext>
            </a:extLst>
          </p:cNvPr>
          <p:cNvSpPr txBox="1"/>
          <p:nvPr/>
        </p:nvSpPr>
        <p:spPr>
          <a:xfrm>
            <a:off x="6610523" y="653480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rgbClr val="CC0066"/>
                </a:solidFill>
                <a:latin typeface="+mn-lt"/>
              </a:rPr>
              <a:t>Courtesy to Alexandre </a:t>
            </a:r>
            <a:r>
              <a:rPr lang="en-GB" sz="1600" b="1" u="sng" dirty="0" err="1">
                <a:solidFill>
                  <a:srgbClr val="CC0066"/>
                </a:solidFill>
                <a:latin typeface="+mn-lt"/>
              </a:rPr>
              <a:t>Gallas</a:t>
            </a:r>
            <a:r>
              <a:rPr lang="en-GB" sz="1600" b="1" u="sng" dirty="0">
                <a:solidFill>
                  <a:srgbClr val="CC0066"/>
                </a:solidFill>
                <a:latin typeface="+mn-lt"/>
              </a:rPr>
              <a:t> &amp; Denis </a:t>
            </a:r>
            <a:r>
              <a:rPr lang="en-GB" sz="1600" b="1" u="sng" dirty="0" err="1">
                <a:solidFill>
                  <a:srgbClr val="CC0066"/>
                </a:solidFill>
                <a:latin typeface="+mn-lt"/>
              </a:rPr>
              <a:t>Reynet</a:t>
            </a:r>
            <a:endParaRPr lang="en-GB" sz="1600" b="1" u="sng" dirty="0">
              <a:solidFill>
                <a:srgbClr val="CC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8533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>
            <a:extLst>
              <a:ext uri="{FF2B5EF4-FFF2-40B4-BE49-F238E27FC236}">
                <a16:creationId xmlns:a16="http://schemas.microsoft.com/office/drawing/2014/main" id="{5947DEE2-21EA-B00B-C2F1-1EC2C865D354}"/>
              </a:ext>
            </a:extLst>
          </p:cNvPr>
          <p:cNvSpPr txBox="1">
            <a:spLocks/>
          </p:cNvSpPr>
          <p:nvPr/>
        </p:nvSpPr>
        <p:spPr>
          <a:xfrm>
            <a:off x="5890443" y="4613919"/>
            <a:ext cx="3984124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1800" dirty="0">
                <a:solidFill>
                  <a:srgbClr val="FF6700"/>
                </a:solidFill>
                <a:latin typeface="+mn-lt"/>
              </a:rPr>
              <a:t>HV power supply assembly</a:t>
            </a:r>
          </a:p>
          <a:p>
            <a:pPr algn="ctr" fontAlgn="auto">
              <a:spcAft>
                <a:spcPts val="0"/>
              </a:spcAft>
            </a:pPr>
            <a:r>
              <a:rPr lang="en-GB" sz="1800" dirty="0">
                <a:solidFill>
                  <a:srgbClr val="FF6700"/>
                </a:solidFill>
                <a:latin typeface="+mn-lt"/>
              </a:rPr>
              <a:t>(July 22)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447C45-3E6E-4B48-AC50-CB2F8DE1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October 27th, 2022</a:t>
            </a:r>
            <a:endParaRPr lang="en-US" dirty="0"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353ECE-A572-4ECA-BEAD-641C224B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LHeC/FCCeh and PERLE Workshop</a:t>
            </a:r>
            <a:endParaRPr lang="en-US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51FDB1-B734-4F1D-8741-65B4CC8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US" smtClean="0">
                <a:latin typeface="+mn-lt"/>
              </a:rPr>
              <a:pPr/>
              <a:t>27</a:t>
            </a:fld>
            <a:endParaRPr lang="en-US" dirty="0">
              <a:latin typeface="+mn-lt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C5EDD7-AFFD-6A14-8BF2-FF769AB5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99" y="126821"/>
            <a:ext cx="8136904" cy="43204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PERLE e- Source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D3CCF0-0E6D-F7D8-7353-E21705E4D9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106" y="1373558"/>
            <a:ext cx="2304257" cy="30723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9FFB63A-2CDA-6564-E1A3-36B77873A6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8" y="1373559"/>
            <a:ext cx="2304255" cy="307234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0B6B005-AD34-47C3-9336-EBBCC8F67B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388" y="1373559"/>
            <a:ext cx="2304255" cy="307234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40D1530-4766-FC73-F459-BF763119B4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667" y="1373559"/>
            <a:ext cx="2304258" cy="3072344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BEECE724-7B9E-C73D-5A41-F8C6774E9E43}"/>
              </a:ext>
            </a:extLst>
          </p:cNvPr>
          <p:cNvGrpSpPr/>
          <p:nvPr/>
        </p:nvGrpSpPr>
        <p:grpSpPr>
          <a:xfrm>
            <a:off x="3442170" y="725488"/>
            <a:ext cx="3608029" cy="4822795"/>
            <a:chOff x="3442170" y="725488"/>
            <a:chExt cx="3608029" cy="4822795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17BB4C64-AAA5-C0D3-C15C-6C9ADA909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170" y="725488"/>
              <a:ext cx="3608029" cy="4795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063C403-CCD4-8493-E3B0-77F0923E2F6D}"/>
                </a:ext>
              </a:extLst>
            </p:cNvPr>
            <p:cNvSpPr txBox="1"/>
            <p:nvPr/>
          </p:nvSpPr>
          <p:spPr>
            <a:xfrm>
              <a:off x="3455763" y="4901952"/>
              <a:ext cx="359443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chemeClr val="bg1"/>
                  </a:solidFill>
                  <a:latin typeface="+mn-lt"/>
                </a:rPr>
                <a:t>Checking the </a:t>
              </a:r>
              <a:r>
                <a:rPr lang="en-GB" sz="1800" b="1" dirty="0">
                  <a:solidFill>
                    <a:schemeClr val="bg1"/>
                  </a:solidFill>
                  <a:latin typeface="+mn-lt"/>
                  <a:ea typeface="+mj-ea"/>
                  <a:cs typeface="+mj-cs"/>
                </a:rPr>
                <a:t>HV vessel tightness</a:t>
              </a:r>
            </a:p>
            <a:p>
              <a:pPr algn="ctr"/>
              <a:r>
                <a:rPr lang="en-GB" sz="1800" b="1" dirty="0">
                  <a:solidFill>
                    <a:schemeClr val="bg1"/>
                  </a:solidFill>
                  <a:latin typeface="+mn-lt"/>
                </a:rPr>
                <a:t>(September 22)</a:t>
              </a:r>
            </a:p>
          </p:txBody>
        </p: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401FED38-2A48-1BE6-B955-216283636F40}"/>
              </a:ext>
            </a:extLst>
          </p:cNvPr>
          <p:cNvSpPr txBox="1">
            <a:spLocks/>
          </p:cNvSpPr>
          <p:nvPr/>
        </p:nvSpPr>
        <p:spPr>
          <a:xfrm>
            <a:off x="682183" y="4613918"/>
            <a:ext cx="3984124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1800" dirty="0">
                <a:solidFill>
                  <a:srgbClr val="FF6700"/>
                </a:solidFill>
                <a:latin typeface="+mn-lt"/>
              </a:rPr>
              <a:t>HV vessel installation</a:t>
            </a:r>
          </a:p>
          <a:p>
            <a:pPr algn="ctr" fontAlgn="auto">
              <a:spcAft>
                <a:spcPts val="0"/>
              </a:spcAft>
            </a:pPr>
            <a:r>
              <a:rPr lang="en-GB" sz="1800" dirty="0">
                <a:solidFill>
                  <a:srgbClr val="FF6700"/>
                </a:solidFill>
                <a:latin typeface="+mn-lt"/>
              </a:rPr>
              <a:t>(June 22)</a:t>
            </a:r>
          </a:p>
        </p:txBody>
      </p:sp>
    </p:spTree>
    <p:extLst>
      <p:ext uri="{BB962C8B-B14F-4D97-AF65-F5344CB8AC3E}">
        <p14:creationId xmlns:p14="http://schemas.microsoft.com/office/powerpoint/2010/main" val="173808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51FDB1-B734-4F1D-8741-65B4CC8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42447" cy="322263"/>
          </a:xfrm>
        </p:spPr>
        <p:txBody>
          <a:bodyPr/>
          <a:lstStyle/>
          <a:p>
            <a:fld id="{77E71596-5F9D-49C5-9701-16B3CA54319D}" type="slidenum">
              <a:rPr lang="en-ZA" smtClean="0">
                <a:latin typeface="+mn-lt"/>
              </a:rPr>
              <a:pPr/>
              <a:t>28</a:t>
            </a:fld>
            <a:endParaRPr lang="en-ZA" dirty="0">
              <a:latin typeface="+mn-lt"/>
            </a:endParaRP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14EA8F9C-9FBE-40EF-A024-83919B350420}"/>
              </a:ext>
            </a:extLst>
          </p:cNvPr>
          <p:cNvSpPr txBox="1">
            <a:spLocks/>
          </p:cNvSpPr>
          <p:nvPr/>
        </p:nvSpPr>
        <p:spPr>
          <a:xfrm>
            <a:off x="1023998" y="134157"/>
            <a:ext cx="875487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Conclusions</a:t>
            </a:r>
          </a:p>
        </p:txBody>
      </p:sp>
      <p:sp>
        <p:nvSpPr>
          <p:cNvPr id="12" name="Espace réservé de la date 5">
            <a:extLst>
              <a:ext uri="{FF2B5EF4-FFF2-40B4-BE49-F238E27FC236}">
                <a16:creationId xmlns:a16="http://schemas.microsoft.com/office/drawing/2014/main" id="{15C4322D-68D2-24B6-F876-13616554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>
                <a:latin typeface="+mn-lt"/>
              </a:rPr>
              <a:t>October 27th, 2022</a:t>
            </a:r>
          </a:p>
        </p:txBody>
      </p:sp>
      <p:sp>
        <p:nvSpPr>
          <p:cNvPr id="16" name="Espace réservé du pied de page 25">
            <a:extLst>
              <a:ext uri="{FF2B5EF4-FFF2-40B4-BE49-F238E27FC236}">
                <a16:creationId xmlns:a16="http://schemas.microsoft.com/office/drawing/2014/main" id="{6637AD5F-770E-AC61-63BB-04CFB82D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>
                <a:latin typeface="+mn-lt"/>
              </a:rPr>
              <a:t>LHeC/FCCeh and PERLE Workshop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882E32-E832-5C05-C138-95534AA2B6F0}"/>
              </a:ext>
            </a:extLst>
          </p:cNvPr>
          <p:cNvSpPr/>
          <p:nvPr/>
        </p:nvSpPr>
        <p:spPr>
          <a:xfrm>
            <a:off x="417835" y="1004376"/>
            <a:ext cx="9759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1800" dirty="0">
                <a:latin typeface="+mn-lt"/>
              </a:rPr>
              <a:t>ERL machines open a </a:t>
            </a:r>
            <a:r>
              <a:rPr lang="en-GB" sz="1800" b="1" dirty="0">
                <a:latin typeface="+mn-lt"/>
              </a:rPr>
              <a:t>new frontier </a:t>
            </a:r>
            <a:r>
              <a:rPr lang="en-GB" sz="1800" dirty="0">
                <a:latin typeface="+mn-lt"/>
              </a:rPr>
              <a:t>for the physics of “</a:t>
            </a:r>
            <a:r>
              <a:rPr lang="en-GB" sz="1800" b="1" dirty="0">
                <a:latin typeface="+mn-lt"/>
              </a:rPr>
              <a:t>the electromagnetic probe</a:t>
            </a:r>
            <a:r>
              <a:rPr lang="en-GB" sz="1800" dirty="0">
                <a:latin typeface="+mn-lt"/>
              </a:rPr>
              <a:t>” (ep, </a:t>
            </a:r>
            <a:r>
              <a:rPr lang="en-GB" sz="1800" dirty="0" err="1">
                <a:latin typeface="+mn-lt"/>
              </a:rPr>
              <a:t>eA</a:t>
            </a:r>
            <a:r>
              <a:rPr lang="en-GB" sz="1800" dirty="0">
                <a:latin typeface="+mn-lt"/>
              </a:rPr>
              <a:t>, </a:t>
            </a:r>
            <a:r>
              <a:rPr lang="en-GB" sz="1800" dirty="0" err="1">
                <a:latin typeface="+mn-lt"/>
              </a:rPr>
              <a:t>eN</a:t>
            </a:r>
            <a:r>
              <a:rPr lang="en-GB" sz="1800" dirty="0">
                <a:latin typeface="+mn-lt"/>
              </a:rPr>
              <a:t>).  </a:t>
            </a:r>
            <a:r>
              <a:rPr lang="en-GB" sz="1800" b="1" dirty="0" err="1">
                <a:latin typeface="+mn-lt"/>
                <a:ea typeface="Arial" charset="0"/>
                <a:cs typeface="Arial" panose="020B0604020202020204" pitchFamily="34" charset="0"/>
              </a:rPr>
              <a:t>PERLE@Orsay</a:t>
            </a:r>
            <a:r>
              <a:rPr lang="en-GB" sz="1800" b="1" dirty="0">
                <a:latin typeface="+mn-lt"/>
                <a:ea typeface="Arial" charset="0"/>
                <a:cs typeface="Arial" panose="020B0604020202020204" pitchFamily="34" charset="0"/>
              </a:rPr>
              <a:t> is a key ERL project for  HEP and Nuclear Physics communities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GB" sz="18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1800" b="1" dirty="0" err="1">
                <a:latin typeface="+mn-lt"/>
                <a:cs typeface="Arial" panose="020B0604020202020204" pitchFamily="34" charset="0"/>
              </a:rPr>
              <a:t>PERLE@Orsay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+mn-lt"/>
                <a:cs typeface="Arial" panose="020B0604020202020204" pitchFamily="34" charset="0"/>
              </a:rPr>
              <a:t>has been recognised (together with </a:t>
            </a:r>
            <a:r>
              <a:rPr lang="en-GB" sz="1800" dirty="0" err="1">
                <a:latin typeface="+mn-lt"/>
                <a:cs typeface="Arial" panose="020B0604020202020204" pitchFamily="34" charset="0"/>
              </a:rPr>
              <a:t>bERLinPro</a:t>
            </a:r>
            <a:r>
              <a:rPr lang="en-GB" sz="1800" dirty="0">
                <a:latin typeface="+mn-lt"/>
                <a:cs typeface="Arial" panose="020B0604020202020204" pitchFamily="34" charset="0"/>
              </a:rPr>
              <a:t>) an </a:t>
            </a:r>
            <a:r>
              <a:rPr lang="en-US" sz="1800" b="1" dirty="0">
                <a:latin typeface="+mn-lt"/>
              </a:rPr>
              <a:t>essential pillars of the ERL ESPP </a:t>
            </a:r>
            <a:r>
              <a:rPr lang="en-US" sz="1800" dirty="0">
                <a:latin typeface="+mn-lt"/>
              </a:rPr>
              <a:t>strategy.  It combines high current and multi-passes (high luminosity / higher energy)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1800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1800" b="1" dirty="0" err="1">
                <a:latin typeface="+mn-lt"/>
                <a:cs typeface="Arial" panose="020B0604020202020204" pitchFamily="34" charset="0"/>
              </a:rPr>
              <a:t>PERLE@Orsay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 is a very challenging machine </a:t>
            </a:r>
            <a:r>
              <a:rPr lang="en-GB" sz="1800" dirty="0">
                <a:latin typeface="+mn-lt"/>
                <a:cs typeface="Arial" panose="020B0604020202020204" pitchFamily="34" charset="0"/>
              </a:rPr>
              <a:t>: RF CW operation, specific SFR systems, multi-bunches operation, high power machine, complex Lattice design, broad range diagnostics, beam dynamics...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GB" sz="18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1800" b="1" dirty="0">
                <a:latin typeface="+mn-lt"/>
                <a:cs typeface="Arial" panose="020B0604020202020204" pitchFamily="34" charset="0"/>
              </a:rPr>
              <a:t>The International collaboration is formed </a:t>
            </a:r>
            <a:r>
              <a:rPr lang="en-GB" sz="1800" dirty="0">
                <a:latin typeface="+mn-lt"/>
                <a:cs typeface="Arial" panose="020B0604020202020204" pitchFamily="34" charset="0"/>
              </a:rPr>
              <a:t>and still opened to new comers.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GB" sz="18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1800" b="1" dirty="0">
                <a:latin typeface="+mn-lt"/>
              </a:rPr>
              <a:t>Important boost in the last 9 months in France (IJCLab and LPSC) </a:t>
            </a:r>
            <a:r>
              <a:rPr lang="en-GB" sz="1800" dirty="0">
                <a:latin typeface="+mn-lt"/>
              </a:rPr>
              <a:t>and we are actively entered in the </a:t>
            </a:r>
            <a:r>
              <a:rPr lang="en-GB" sz="1800" b="1" dirty="0">
                <a:latin typeface="+mn-lt"/>
              </a:rPr>
              <a:t>TDR </a:t>
            </a:r>
            <a:r>
              <a:rPr lang="en-GB" sz="1800" dirty="0">
                <a:latin typeface="+mn-lt"/>
              </a:rPr>
              <a:t>and the </a:t>
            </a:r>
            <a:r>
              <a:rPr lang="en-GB" sz="1800" b="1" dirty="0">
                <a:latin typeface="+mn-lt"/>
              </a:rPr>
              <a:t>P2B phases</a:t>
            </a:r>
            <a:r>
              <a:rPr lang="en-GB" sz="1800" dirty="0">
                <a:latin typeface="+mn-lt"/>
              </a:rPr>
              <a:t>. </a:t>
            </a:r>
          </a:p>
          <a:p>
            <a:pPr algn="ctr"/>
            <a:r>
              <a:rPr lang="en-GB" sz="1800" b="1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GB" sz="1800" b="1" u="sng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6008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89578E-FE5A-E34D-B13D-EB1D9148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59F2367-E8DA-5147-BD1C-73521E0BAE8D}"/>
              </a:ext>
            </a:extLst>
          </p:cNvPr>
          <p:cNvSpPr txBox="1"/>
          <p:nvPr/>
        </p:nvSpPr>
        <p:spPr>
          <a:xfrm>
            <a:off x="2146027" y="2453680"/>
            <a:ext cx="639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6700"/>
                </a:solidFill>
                <a:latin typeface="+mn-lt"/>
                <a:cs typeface="Arial" panose="020B0604020202020204" pitchFamily="34" charset="0"/>
              </a:rPr>
              <a:t>Thank you for your attention!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94785F-0809-5B98-3744-9A3125F8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October 27th, 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BD7EDB-6417-B623-6275-E681FCBB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LHeC/FCCeh and PERLE Workshop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14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F49728A-ADBF-967A-84D5-0B360FA1E6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36" y="2530432"/>
            <a:ext cx="5021241" cy="316360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907" y="149425"/>
            <a:ext cx="9706868" cy="432048"/>
          </a:xfrm>
        </p:spPr>
        <p:txBody>
          <a:bodyPr>
            <a:noAutofit/>
          </a:bodyPr>
          <a:lstStyle/>
          <a:p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short story of the PERLE Genesis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October 27th, 2022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LHeC/FCCeh and PERLE Workshop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CB82ED4-5D73-CCF2-10C5-C14C7A6FA6F5}"/>
              </a:ext>
            </a:extLst>
          </p:cNvPr>
          <p:cNvSpPr txBox="1"/>
          <p:nvPr/>
        </p:nvSpPr>
        <p:spPr>
          <a:xfrm>
            <a:off x="386027" y="759748"/>
            <a:ext cx="996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6700"/>
                </a:solidFill>
                <a:latin typeface="+mn-lt"/>
              </a:rPr>
              <a:t>PERLE: </a:t>
            </a:r>
            <a:r>
              <a:rPr lang="en-GB" sz="1800" dirty="0">
                <a:latin typeface="+mn-lt"/>
              </a:rPr>
              <a:t>A </a:t>
            </a:r>
            <a:r>
              <a:rPr lang="en-GB" sz="1800" dirty="0">
                <a:latin typeface="+mn-lt"/>
                <a:cs typeface="Arial" panose="020B0604020202020204" pitchFamily="34" charset="0"/>
              </a:rPr>
              <a:t>testbed to explore and validate a broad range of accelerator phenomena &amp; technical choices on the pathway to the </a:t>
            </a:r>
            <a:r>
              <a:rPr lang="en-GB" sz="1800" dirty="0" err="1">
                <a:latin typeface="+mn-lt"/>
                <a:cs typeface="Arial" panose="020B0604020202020204" pitchFamily="34" charset="0"/>
              </a:rPr>
              <a:t>LHeC</a:t>
            </a:r>
            <a:r>
              <a:rPr lang="en-GB" sz="1800" dirty="0">
                <a:latin typeface="+mn-lt"/>
                <a:cs typeface="Arial" panose="020B0604020202020204" pitchFamily="34" charset="0"/>
              </a:rPr>
              <a:t> and other new frontier machines realisation. </a:t>
            </a:r>
          </a:p>
          <a:p>
            <a:endParaRPr lang="en-GB" sz="1800" b="1" dirty="0">
              <a:latin typeface="+mn-lt"/>
            </a:endParaRPr>
          </a:p>
          <a:p>
            <a:r>
              <a:rPr lang="en-GB" sz="1800" b="1" dirty="0">
                <a:latin typeface="+mn-lt"/>
              </a:rPr>
              <a:t>Main challenges</a:t>
            </a:r>
            <a:r>
              <a:rPr lang="en-GB" sz="1800" dirty="0">
                <a:latin typeface="+mn-lt"/>
              </a:rPr>
              <a:t>: Multi-turn, high bunch charge, high power energy recovery, … </a:t>
            </a:r>
            <a:endParaRPr lang="en-GB" sz="1800" dirty="0">
              <a:latin typeface="+mn-lt"/>
              <a:sym typeface="Wingdings" pitchFamily="2" charset="2"/>
            </a:endParaRPr>
          </a:p>
        </p:txBody>
      </p:sp>
      <p:sp>
        <p:nvSpPr>
          <p:cNvPr id="20" name="ZoneTexte 90">
            <a:extLst>
              <a:ext uri="{FF2B5EF4-FFF2-40B4-BE49-F238E27FC236}">
                <a16:creationId xmlns:a16="http://schemas.microsoft.com/office/drawing/2014/main" id="{F6CC75F3-DB0A-3B67-D57A-08A4CD0DE86A}"/>
              </a:ext>
            </a:extLst>
          </p:cNvPr>
          <p:cNvSpPr txBox="1"/>
          <p:nvPr/>
        </p:nvSpPr>
        <p:spPr>
          <a:xfrm>
            <a:off x="722230" y="2135273"/>
            <a:ext cx="4808173" cy="125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rIns="45718">
            <a:spAutoFit/>
          </a:bodyPr>
          <a:lstStyle/>
          <a:p>
            <a:pPr marL="323383" indent="-323383">
              <a:lnSpc>
                <a:spcPct val="120000"/>
              </a:lnSpc>
              <a:buSzPct val="100000"/>
              <a:buFont typeface="Courier New" panose="02070309020205020404" pitchFamily="49" charset="0"/>
              <a:buChar char="o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 Linacs (Four 5-Cell 801.58 MHz SC cavities)</a:t>
            </a:r>
          </a:p>
          <a:p>
            <a:pPr marL="323383" indent="-323383">
              <a:lnSpc>
                <a:spcPct val="120000"/>
              </a:lnSpc>
              <a:buSzPct val="100000"/>
              <a:buFont typeface="Courier New" panose="02070309020205020404" pitchFamily="49" charset="0"/>
              <a:buChar char="o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3 turns (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Wingdings" pitchFamily="2" charset="2"/>
              </a:rPr>
              <a:t>164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MeV/turn)</a:t>
            </a:r>
          </a:p>
          <a:p>
            <a:pPr marL="323383" indent="-323383">
              <a:lnSpc>
                <a:spcPct val="120000"/>
              </a:lnSpc>
              <a:buSzPct val="100000"/>
              <a:buFont typeface="Courier New" panose="02070309020205020404" pitchFamily="49" charset="0"/>
              <a:buChar char="o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Max. beam energy 500 MeV</a:t>
            </a:r>
          </a:p>
          <a:p>
            <a:pPr marL="323383" indent="-323383">
              <a:lnSpc>
                <a:spcPct val="120000"/>
              </a:lnSpc>
              <a:buSzPct val="100000"/>
              <a:buFont typeface="Courier New" panose="02070309020205020404" pitchFamily="49" charset="0"/>
              <a:buChar char="o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 = 20mA</a:t>
            </a:r>
          </a:p>
        </p:txBody>
      </p:sp>
      <p:graphicFrame>
        <p:nvGraphicFramePr>
          <p:cNvPr id="40" name="Tableau 39">
            <a:extLst>
              <a:ext uri="{FF2B5EF4-FFF2-40B4-BE49-F238E27FC236}">
                <a16:creationId xmlns:a16="http://schemas.microsoft.com/office/drawing/2014/main" id="{F0368FDD-3A3F-7F82-074C-1D9F8CEE7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592343"/>
              </p:ext>
            </p:extLst>
          </p:nvPr>
        </p:nvGraphicFramePr>
        <p:xfrm>
          <a:off x="5818435" y="2324752"/>
          <a:ext cx="4392488" cy="2937240"/>
        </p:xfrm>
        <a:graphic>
          <a:graphicData uri="http://schemas.openxmlformats.org/drawingml/2006/table">
            <a:tbl>
              <a:tblPr firstRow="1" firstCol="1" bandRow="1"/>
              <a:tblGrid>
                <a:gridCol w="2375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0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Target Parameter</a:t>
                      </a:r>
                      <a:endParaRPr lang="fr-FR" sz="1500" b="1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Unit</a:t>
                      </a:r>
                      <a:endParaRPr lang="fr-FR" sz="1500" b="1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Value</a:t>
                      </a:r>
                      <a:endParaRPr lang="fr-FR" sz="1500" b="1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Injection energy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MeV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7</a:t>
                      </a:r>
                      <a:endParaRPr lang="fr-FR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Electron beam energy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MeV</a:t>
                      </a:r>
                      <a:endParaRPr lang="fr-FR" sz="15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500</a:t>
                      </a:r>
                      <a:endParaRPr lang="fr-FR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Normalised Emittance </a:t>
                      </a:r>
                      <a:r>
                        <a:rPr lang="en-GB" sz="1500" b="0" dirty="0" err="1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γε</a:t>
                      </a:r>
                      <a:r>
                        <a:rPr lang="en-GB" sz="1500" b="0" baseline="-25000" dirty="0" err="1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x,y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mm mrad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6</a:t>
                      </a:r>
                      <a:endParaRPr lang="fr-FR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Average beam current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mA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20</a:t>
                      </a:r>
                      <a:endParaRPr lang="fr-FR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Bunch charge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pC</a:t>
                      </a:r>
                      <a:endParaRPr lang="fr-FR" sz="15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500</a:t>
                      </a:r>
                      <a:endParaRPr lang="fr-FR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Bunch length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mm</a:t>
                      </a:r>
                      <a:endParaRPr lang="fr-FR" sz="15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3</a:t>
                      </a:r>
                      <a:endParaRPr lang="fr-FR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2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Bunch spacing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ns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25</a:t>
                      </a:r>
                      <a:endParaRPr lang="fr-FR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RF frequency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MHz</a:t>
                      </a:r>
                      <a:endParaRPr lang="fr-FR" sz="15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801.58</a:t>
                      </a:r>
                      <a:endParaRPr lang="fr-FR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Duty factor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 </a:t>
                      </a:r>
                      <a:endParaRPr lang="fr-FR" sz="15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CW</a:t>
                      </a:r>
                      <a:endParaRPr lang="fr-FR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61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27C76EFD-C28A-2489-6458-E88CDCED23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165" y="1661592"/>
            <a:ext cx="2887929" cy="1275955"/>
          </a:xfrm>
          <a:prstGeom prst="rect">
            <a:avLst/>
          </a:prstGeom>
        </p:spPr>
      </p:pic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October 27th, 2022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4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LHeC/FCCeh and PERLE Workshop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ERL History and achievements 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F8622309-C206-D1FF-F5A8-81E766B1819F}"/>
              </a:ext>
            </a:extLst>
          </p:cNvPr>
          <p:cNvSpPr txBox="1"/>
          <p:nvPr/>
        </p:nvSpPr>
        <p:spPr>
          <a:xfrm>
            <a:off x="5962451" y="4440869"/>
            <a:ext cx="2319674" cy="892552"/>
          </a:xfrm>
          <a:prstGeom prst="rect">
            <a:avLst/>
          </a:prstGeom>
          <a:solidFill>
            <a:schemeClr val="bg1"/>
          </a:solidFill>
          <a:ln w="19050">
            <a:solidFill>
              <a:srgbClr val="CC0066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</a:rPr>
              <a:t>2020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, Cornell/BNL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+mn-lt"/>
              </a:rPr>
              <a:t>cbeta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, FFA-arc</a:t>
            </a:r>
            <a:endParaRPr lang="en-US" sz="12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en-US" sz="1200" dirty="0">
                <a:latin typeface="+mn-lt"/>
              </a:rPr>
              <a:t>4-pass ERL </a:t>
            </a:r>
          </a:p>
          <a:p>
            <a:r>
              <a:rPr lang="en-US" sz="1200" dirty="0">
                <a:latin typeface="+mn-lt"/>
              </a:rPr>
              <a:t>(80mA injector, e = 0.3mm </a:t>
            </a:r>
            <a:r>
              <a:rPr lang="en-US" sz="1200" dirty="0" err="1">
                <a:latin typeface="+mn-lt"/>
              </a:rPr>
              <a:t>mrad</a:t>
            </a:r>
            <a:r>
              <a:rPr lang="en-US" sz="1200" dirty="0">
                <a:latin typeface="+mn-lt"/>
              </a:rPr>
              <a:t>)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FCDEE29C-B5A8-A613-B396-8A81175A5DCC}"/>
              </a:ext>
            </a:extLst>
          </p:cNvPr>
          <p:cNvSpPr txBox="1"/>
          <p:nvPr/>
        </p:nvSpPr>
        <p:spPr>
          <a:xfrm>
            <a:off x="378667" y="3180144"/>
            <a:ext cx="1827368" cy="2369880"/>
          </a:xfrm>
          <a:prstGeom prst="rect">
            <a:avLst/>
          </a:prstGeom>
          <a:noFill/>
          <a:ln w="190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</a:rPr>
              <a:t>2002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Jefferson Lab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“IR-Demo”</a:t>
            </a:r>
            <a:endParaRPr lang="en-US" sz="1200" dirty="0">
              <a:solidFill>
                <a:srgbClr val="000000"/>
              </a:solidFill>
              <a:latin typeface="+mn-lt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SRF, 5mA, 48MeV,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2.1kW beam power IR</a:t>
            </a:r>
          </a:p>
          <a:p>
            <a:r>
              <a:rPr lang="en-US" sz="1500" b="1" dirty="0">
                <a:solidFill>
                  <a:srgbClr val="000000"/>
                </a:solidFill>
                <a:latin typeface="+mn-lt"/>
              </a:rPr>
              <a:t>2003</a:t>
            </a:r>
          </a:p>
          <a:p>
            <a:r>
              <a:rPr lang="en-US" sz="1200" i="0" u="none" strike="noStrike" baseline="0" dirty="0">
                <a:solidFill>
                  <a:srgbClr val="000000"/>
                </a:solidFill>
                <a:latin typeface="+mn-lt"/>
              </a:rPr>
              <a:t>CEBAF, </a:t>
            </a:r>
            <a:r>
              <a:rPr lang="en-US" sz="1200" i="0" u="sng" strike="noStrike" baseline="0" dirty="0">
                <a:solidFill>
                  <a:srgbClr val="000000"/>
                </a:solidFill>
                <a:latin typeface="+mn-lt"/>
              </a:rPr>
              <a:t>1 GeV</a:t>
            </a:r>
            <a:r>
              <a:rPr lang="en-US" sz="1200" i="0" u="none" strike="noStrike" baseline="0" dirty="0">
                <a:solidFill>
                  <a:srgbClr val="000000"/>
                </a:solidFill>
                <a:latin typeface="+mn-lt"/>
              </a:rPr>
              <a:t>, single turn</a:t>
            </a:r>
          </a:p>
          <a:p>
            <a:r>
              <a:rPr lang="en-US" sz="1500" b="1" dirty="0">
                <a:latin typeface="+mn-lt"/>
              </a:rPr>
              <a:t>2007</a:t>
            </a:r>
            <a:r>
              <a:rPr lang="en-US" sz="1500" dirty="0">
                <a:latin typeface="+mn-lt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+mn-lt"/>
              </a:rPr>
              <a:t>Upgrade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US" sz="1600" dirty="0">
                <a:latin typeface="+mn-lt"/>
              </a:rPr>
              <a:t> </a:t>
            </a:r>
          </a:p>
          <a:p>
            <a:r>
              <a:rPr lang="en-US" sz="1200" u="sng" dirty="0">
                <a:latin typeface="+mn-lt"/>
              </a:rPr>
              <a:t>9mA</a:t>
            </a:r>
            <a:r>
              <a:rPr lang="en-US" sz="1200" dirty="0">
                <a:latin typeface="+mn-lt"/>
              </a:rPr>
              <a:t>, 150MeV</a:t>
            </a:r>
            <a:endParaRPr lang="en-DE" sz="1200" dirty="0">
              <a:latin typeface="+mn-lt"/>
            </a:endParaRPr>
          </a:p>
          <a:p>
            <a:r>
              <a:rPr lang="en-US" sz="1200" b="0" i="0" u="none" strike="noStrike" baseline="0" dirty="0">
                <a:latin typeface="+mn-lt"/>
              </a:rPr>
              <a:t>1.1MW beam  power with </a:t>
            </a:r>
            <a:r>
              <a:rPr lang="en-US" sz="1200" dirty="0">
                <a:latin typeface="+mn-lt"/>
              </a:rPr>
              <a:t>~</a:t>
            </a:r>
            <a:r>
              <a:rPr lang="en-US" sz="1200" b="0" i="0" u="none" strike="noStrike" baseline="0" dirty="0">
                <a:latin typeface="+mn-lt"/>
              </a:rPr>
              <a:t>300kW total power</a:t>
            </a:r>
          </a:p>
        </p:txBody>
      </p:sp>
      <p:sp>
        <p:nvSpPr>
          <p:cNvPr id="5" name="Arrow: Curved Right 7">
            <a:extLst>
              <a:ext uri="{FF2B5EF4-FFF2-40B4-BE49-F238E27FC236}">
                <a16:creationId xmlns:a16="http://schemas.microsoft.com/office/drawing/2014/main" id="{D7EF03BD-1816-1540-73C3-80BDFC0C70B9}"/>
              </a:ext>
            </a:extLst>
          </p:cNvPr>
          <p:cNvSpPr/>
          <p:nvPr/>
        </p:nvSpPr>
        <p:spPr>
          <a:xfrm>
            <a:off x="1554937" y="1445568"/>
            <a:ext cx="6813830" cy="2995302"/>
          </a:xfrm>
          <a:prstGeom prst="curvedRightArrow">
            <a:avLst>
              <a:gd name="adj1" fmla="val 13375"/>
              <a:gd name="adj2" fmla="val 27304"/>
              <a:gd name="adj3" fmla="val 2231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0F61251F-CB27-053F-5127-9600A6ED8AB9}"/>
              </a:ext>
            </a:extLst>
          </p:cNvPr>
          <p:cNvSpPr txBox="1"/>
          <p:nvPr/>
        </p:nvSpPr>
        <p:spPr>
          <a:xfrm>
            <a:off x="8266707" y="681063"/>
            <a:ext cx="2326500" cy="692497"/>
          </a:xfrm>
          <a:prstGeom prst="rect">
            <a:avLst/>
          </a:prstGeom>
          <a:noFill/>
          <a:ln w="190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</a:rPr>
              <a:t>1965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 M. </a:t>
            </a:r>
            <a:r>
              <a:rPr lang="en-US" sz="1500" b="0" i="0" u="none" strike="noStrike" baseline="0" dirty="0" err="1">
                <a:solidFill>
                  <a:srgbClr val="000000"/>
                </a:solidFill>
                <a:latin typeface="+mn-lt"/>
              </a:rPr>
              <a:t>Tigner</a:t>
            </a:r>
            <a:endParaRPr lang="en-US" sz="15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en-US" sz="1200" dirty="0">
                <a:latin typeface="+mn-lt"/>
              </a:rPr>
              <a:t>“A possible apparatus for electron clashing-beam experiments”</a:t>
            </a:r>
            <a:endParaRPr lang="en-DE" sz="1200" dirty="0">
              <a:latin typeface="+mn-lt"/>
            </a:endParaRPr>
          </a:p>
        </p:txBody>
      </p:sp>
      <p:sp>
        <p:nvSpPr>
          <p:cNvPr id="7" name="Explosion: 8 Points 9">
            <a:extLst>
              <a:ext uri="{FF2B5EF4-FFF2-40B4-BE49-F238E27FC236}">
                <a16:creationId xmlns:a16="http://schemas.microsoft.com/office/drawing/2014/main" id="{4BE02D04-1ADB-B8CC-3D34-1C464BCBE473}"/>
              </a:ext>
            </a:extLst>
          </p:cNvPr>
          <p:cNvSpPr/>
          <p:nvPr/>
        </p:nvSpPr>
        <p:spPr>
          <a:xfrm>
            <a:off x="8194699" y="1368475"/>
            <a:ext cx="318600" cy="365125"/>
          </a:xfrm>
          <a:prstGeom prst="irregularSeal1">
            <a:avLst/>
          </a:prstGeom>
          <a:solidFill>
            <a:srgbClr val="CC00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55D0C4B-296D-509E-2807-2A32564308BE}"/>
              </a:ext>
            </a:extLst>
          </p:cNvPr>
          <p:cNvSpPr txBox="1"/>
          <p:nvPr/>
        </p:nvSpPr>
        <p:spPr>
          <a:xfrm>
            <a:off x="4907715" y="706904"/>
            <a:ext cx="2813142" cy="738664"/>
          </a:xfrm>
          <a:prstGeom prst="rect">
            <a:avLst/>
          </a:prstGeom>
          <a:noFill/>
          <a:ln w="190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</a:rPr>
              <a:t>1987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 High Energy Physics Lab</a:t>
            </a: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Stanford University</a:t>
            </a:r>
          </a:p>
          <a:p>
            <a:r>
              <a:rPr lang="en-US" sz="1200" dirty="0">
                <a:latin typeface="+mn-lt"/>
              </a:rPr>
              <a:t>SRF cavities, </a:t>
            </a:r>
            <a:r>
              <a:rPr lang="en-US" sz="1200" b="0" i="0" u="none" strike="noStrike" baseline="0" dirty="0">
                <a:latin typeface="+mn-lt"/>
              </a:rPr>
              <a:t>proof of principal experiment</a:t>
            </a:r>
            <a:endParaRPr lang="en-US" sz="1200" dirty="0">
              <a:latin typeface="+mn-lt"/>
            </a:endParaRPr>
          </a:p>
        </p:txBody>
      </p:sp>
      <p:sp>
        <p:nvSpPr>
          <p:cNvPr id="10" name="Explosion: 8 Points 11">
            <a:extLst>
              <a:ext uri="{FF2B5EF4-FFF2-40B4-BE49-F238E27FC236}">
                <a16:creationId xmlns:a16="http://schemas.microsoft.com/office/drawing/2014/main" id="{F05E981C-51C5-003F-BB84-7CF8215D63E2}"/>
              </a:ext>
            </a:extLst>
          </p:cNvPr>
          <p:cNvSpPr/>
          <p:nvPr/>
        </p:nvSpPr>
        <p:spPr>
          <a:xfrm>
            <a:off x="6175640" y="1368475"/>
            <a:ext cx="318600" cy="365125"/>
          </a:xfrm>
          <a:prstGeom prst="irregularSeal1">
            <a:avLst/>
          </a:prstGeom>
          <a:solidFill>
            <a:srgbClr val="CC00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Explosion: 8 Points 12">
            <a:extLst>
              <a:ext uri="{FF2B5EF4-FFF2-40B4-BE49-F238E27FC236}">
                <a16:creationId xmlns:a16="http://schemas.microsoft.com/office/drawing/2014/main" id="{36382FE1-540C-D328-A61B-211835691FC5}"/>
              </a:ext>
            </a:extLst>
          </p:cNvPr>
          <p:cNvSpPr/>
          <p:nvPr/>
        </p:nvSpPr>
        <p:spPr>
          <a:xfrm>
            <a:off x="1470929" y="2324016"/>
            <a:ext cx="318600" cy="365125"/>
          </a:xfrm>
          <a:prstGeom prst="irregularSeal1">
            <a:avLst/>
          </a:prstGeom>
          <a:solidFill>
            <a:srgbClr val="CC00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4ED0C27E-8809-177B-5085-A432675A03B3}"/>
              </a:ext>
            </a:extLst>
          </p:cNvPr>
          <p:cNvSpPr txBox="1"/>
          <p:nvPr/>
        </p:nvSpPr>
        <p:spPr>
          <a:xfrm>
            <a:off x="324826" y="1259457"/>
            <a:ext cx="1275093" cy="1138773"/>
          </a:xfrm>
          <a:prstGeom prst="rect">
            <a:avLst/>
          </a:prstGeom>
          <a:noFill/>
          <a:ln w="190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</a:rPr>
              <a:t>2000</a:t>
            </a:r>
            <a:endParaRPr lang="en-US" sz="15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Jefferson Lab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“Front End Test”</a:t>
            </a:r>
          </a:p>
          <a:p>
            <a:r>
              <a:rPr lang="en-US" sz="1200" dirty="0">
                <a:latin typeface="+mn-lt"/>
              </a:rPr>
              <a:t>SRF, first CW </a:t>
            </a:r>
          </a:p>
          <a:p>
            <a:r>
              <a:rPr lang="en-US" sz="1200" dirty="0">
                <a:latin typeface="+mn-lt"/>
              </a:rPr>
              <a:t>recovery</a:t>
            </a:r>
            <a:endParaRPr lang="en-DE" sz="1200" dirty="0">
              <a:latin typeface="+mn-lt"/>
            </a:endParaRPr>
          </a:p>
        </p:txBody>
      </p:sp>
      <p:sp>
        <p:nvSpPr>
          <p:cNvPr id="13" name="Explosion: 8 Points 14">
            <a:extLst>
              <a:ext uri="{FF2B5EF4-FFF2-40B4-BE49-F238E27FC236}">
                <a16:creationId xmlns:a16="http://schemas.microsoft.com/office/drawing/2014/main" id="{4A12F62B-C8AE-1050-093D-138B503AD7A4}"/>
              </a:ext>
            </a:extLst>
          </p:cNvPr>
          <p:cNvSpPr/>
          <p:nvPr/>
        </p:nvSpPr>
        <p:spPr>
          <a:xfrm>
            <a:off x="3992640" y="1551961"/>
            <a:ext cx="318600" cy="365125"/>
          </a:xfrm>
          <a:prstGeom prst="irregularSeal1">
            <a:avLst/>
          </a:prstGeom>
          <a:solidFill>
            <a:srgbClr val="CC00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85242CA3-298D-601B-961C-12F4EB964ECD}"/>
              </a:ext>
            </a:extLst>
          </p:cNvPr>
          <p:cNvSpPr txBox="1"/>
          <p:nvPr/>
        </p:nvSpPr>
        <p:spPr>
          <a:xfrm>
            <a:off x="2462206" y="800930"/>
            <a:ext cx="1705595" cy="707886"/>
          </a:xfrm>
          <a:prstGeom prst="rect">
            <a:avLst/>
          </a:prstGeom>
          <a:noFill/>
          <a:ln w="190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</a:rPr>
              <a:t>1987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 Los Alamos</a:t>
            </a:r>
          </a:p>
          <a:p>
            <a:r>
              <a:rPr lang="en-US" sz="1200" dirty="0">
                <a:latin typeface="+mn-lt"/>
              </a:rPr>
              <a:t>FEL-operation, </a:t>
            </a:r>
            <a:r>
              <a:rPr lang="en-US" sz="1200" dirty="0" err="1">
                <a:latin typeface="+mn-lt"/>
              </a:rPr>
              <a:t>nc</a:t>
            </a:r>
            <a:r>
              <a:rPr lang="en-US" sz="1200" dirty="0">
                <a:latin typeface="+mn-lt"/>
              </a:rPr>
              <a:t>,</a:t>
            </a:r>
          </a:p>
          <a:p>
            <a:r>
              <a:rPr lang="en-US" sz="1200" dirty="0">
                <a:latin typeface="+mn-lt"/>
              </a:rPr>
              <a:t>coupled acc/dec cavities</a:t>
            </a:r>
          </a:p>
        </p:txBody>
      </p:sp>
      <p:sp>
        <p:nvSpPr>
          <p:cNvPr id="15" name="Explosion: 8 Points 16">
            <a:extLst>
              <a:ext uri="{FF2B5EF4-FFF2-40B4-BE49-F238E27FC236}">
                <a16:creationId xmlns:a16="http://schemas.microsoft.com/office/drawing/2014/main" id="{F720EFD3-86CC-2AEB-7719-65698F389272}"/>
              </a:ext>
            </a:extLst>
          </p:cNvPr>
          <p:cNvSpPr/>
          <p:nvPr/>
        </p:nvSpPr>
        <p:spPr>
          <a:xfrm>
            <a:off x="1971443" y="3338367"/>
            <a:ext cx="318600" cy="365125"/>
          </a:xfrm>
          <a:prstGeom prst="irregularSeal1">
            <a:avLst/>
          </a:prstGeom>
          <a:solidFill>
            <a:srgbClr val="CC00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7F98CEAC-2B7F-ED2C-6AFF-E8686A8614BE}"/>
              </a:ext>
            </a:extLst>
          </p:cNvPr>
          <p:cNvSpPr txBox="1"/>
          <p:nvPr/>
        </p:nvSpPr>
        <p:spPr>
          <a:xfrm>
            <a:off x="2311535" y="4096332"/>
            <a:ext cx="1646797" cy="1077218"/>
          </a:xfrm>
          <a:prstGeom prst="rect">
            <a:avLst/>
          </a:prstGeom>
          <a:noFill/>
          <a:ln w="190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</a:rPr>
              <a:t>2004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 BINP, Russia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FEL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-operation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r>
              <a:rPr lang="en-US" sz="1200" dirty="0">
                <a:latin typeface="+mn-lt"/>
              </a:rPr>
              <a:t>normal conducting RF, </a:t>
            </a:r>
          </a:p>
          <a:p>
            <a:r>
              <a:rPr lang="en-US" sz="1200" dirty="0">
                <a:latin typeface="+mn-lt"/>
              </a:rPr>
              <a:t>30 mA</a:t>
            </a:r>
          </a:p>
          <a:p>
            <a:r>
              <a:rPr lang="en-US" sz="1200" dirty="0">
                <a:latin typeface="+mn-lt"/>
              </a:rPr>
              <a:t>2007: 4-passes</a:t>
            </a:r>
          </a:p>
        </p:txBody>
      </p:sp>
      <p:sp>
        <p:nvSpPr>
          <p:cNvPr id="18" name="Explosion: 8 Points 18">
            <a:extLst>
              <a:ext uri="{FF2B5EF4-FFF2-40B4-BE49-F238E27FC236}">
                <a16:creationId xmlns:a16="http://schemas.microsoft.com/office/drawing/2014/main" id="{38C2D459-C973-82EE-943B-8DE62CB94F9E}"/>
              </a:ext>
            </a:extLst>
          </p:cNvPr>
          <p:cNvSpPr/>
          <p:nvPr/>
        </p:nvSpPr>
        <p:spPr>
          <a:xfrm>
            <a:off x="5386186" y="4028181"/>
            <a:ext cx="318600" cy="365125"/>
          </a:xfrm>
          <a:prstGeom prst="irregularSeal1">
            <a:avLst/>
          </a:prstGeom>
          <a:solidFill>
            <a:srgbClr val="CC00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Explosion: 8 Points 19">
            <a:extLst>
              <a:ext uri="{FF2B5EF4-FFF2-40B4-BE49-F238E27FC236}">
                <a16:creationId xmlns:a16="http://schemas.microsoft.com/office/drawing/2014/main" id="{153C1A96-90BF-DBB6-F51E-176BFCC2B72E}"/>
              </a:ext>
            </a:extLst>
          </p:cNvPr>
          <p:cNvSpPr/>
          <p:nvPr/>
        </p:nvSpPr>
        <p:spPr>
          <a:xfrm>
            <a:off x="3699635" y="3749824"/>
            <a:ext cx="318600" cy="365125"/>
          </a:xfrm>
          <a:prstGeom prst="irregularSeal1">
            <a:avLst/>
          </a:prstGeom>
          <a:solidFill>
            <a:srgbClr val="CC00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2ADE235F-B47A-6257-BA95-5DC3721BD634}"/>
              </a:ext>
            </a:extLst>
          </p:cNvPr>
          <p:cNvSpPr txBox="1"/>
          <p:nvPr/>
        </p:nvSpPr>
        <p:spPr>
          <a:xfrm>
            <a:off x="2286099" y="2578532"/>
            <a:ext cx="2020168" cy="523220"/>
          </a:xfrm>
          <a:prstGeom prst="rect">
            <a:avLst/>
          </a:prstGeom>
          <a:noFill/>
          <a:ln w="190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</a:rPr>
              <a:t>2002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 JEARI, Japan</a:t>
            </a:r>
          </a:p>
          <a:p>
            <a:pPr algn="just"/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FEL, SRF, 700kW beam power</a:t>
            </a:r>
          </a:p>
        </p:txBody>
      </p:sp>
      <p:sp>
        <p:nvSpPr>
          <p:cNvPr id="21" name="Explosion: 8 Points 21">
            <a:extLst>
              <a:ext uri="{FF2B5EF4-FFF2-40B4-BE49-F238E27FC236}">
                <a16:creationId xmlns:a16="http://schemas.microsoft.com/office/drawing/2014/main" id="{8A740630-48DE-46C7-63E2-CD829E823A81}"/>
              </a:ext>
            </a:extLst>
          </p:cNvPr>
          <p:cNvSpPr/>
          <p:nvPr/>
        </p:nvSpPr>
        <p:spPr>
          <a:xfrm>
            <a:off x="1971443" y="2952651"/>
            <a:ext cx="318600" cy="365125"/>
          </a:xfrm>
          <a:prstGeom prst="irregularSeal1">
            <a:avLst/>
          </a:prstGeom>
          <a:solidFill>
            <a:srgbClr val="CC00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118CF140-69F5-1F2B-DAAF-0E84215F7062}"/>
              </a:ext>
            </a:extLst>
          </p:cNvPr>
          <p:cNvSpPr txBox="1"/>
          <p:nvPr/>
        </p:nvSpPr>
        <p:spPr>
          <a:xfrm>
            <a:off x="4839237" y="2741712"/>
            <a:ext cx="2275342" cy="707886"/>
          </a:xfrm>
          <a:prstGeom prst="rect">
            <a:avLst/>
          </a:prstGeom>
          <a:noFill/>
          <a:ln w="190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</a:rPr>
              <a:t>2005 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Daresbury Lab, GB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“Alice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”, SRF, 26MeV, versatile </a:t>
            </a:r>
            <a:endParaRPr lang="en-US" sz="12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en-US" sz="1200" dirty="0">
                <a:solidFill>
                  <a:srgbClr val="000000"/>
                </a:solidFill>
                <a:latin typeface="+mn-lt"/>
              </a:rPr>
              <a:t>10-year user program</a:t>
            </a:r>
            <a:endParaRPr lang="en-US" sz="1200" dirty="0">
              <a:latin typeface="+mn-lt"/>
            </a:endParaRPr>
          </a:p>
        </p:txBody>
      </p:sp>
      <p:sp>
        <p:nvSpPr>
          <p:cNvPr id="23" name="Explosion: 8 Points 23">
            <a:extLst>
              <a:ext uri="{FF2B5EF4-FFF2-40B4-BE49-F238E27FC236}">
                <a16:creationId xmlns:a16="http://schemas.microsoft.com/office/drawing/2014/main" id="{5D63E2FF-00BA-EC3E-E6B4-8475AA85A66A}"/>
              </a:ext>
            </a:extLst>
          </p:cNvPr>
          <p:cNvSpPr/>
          <p:nvPr/>
        </p:nvSpPr>
        <p:spPr>
          <a:xfrm>
            <a:off x="4663597" y="3456707"/>
            <a:ext cx="318600" cy="365125"/>
          </a:xfrm>
          <a:prstGeom prst="irregularSeal1">
            <a:avLst/>
          </a:prstGeom>
          <a:solidFill>
            <a:srgbClr val="CC00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Explosion: 8 Points 24">
            <a:extLst>
              <a:ext uri="{FF2B5EF4-FFF2-40B4-BE49-F238E27FC236}">
                <a16:creationId xmlns:a16="http://schemas.microsoft.com/office/drawing/2014/main" id="{FE91A121-5468-EF20-7B12-F4D056013DB7}"/>
              </a:ext>
            </a:extLst>
          </p:cNvPr>
          <p:cNvSpPr/>
          <p:nvPr/>
        </p:nvSpPr>
        <p:spPr>
          <a:xfrm>
            <a:off x="7084902" y="4109864"/>
            <a:ext cx="328575" cy="346966"/>
          </a:xfrm>
          <a:prstGeom prst="irregularSeal1">
            <a:avLst/>
          </a:prstGeom>
          <a:solidFill>
            <a:srgbClr val="CC00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967134CC-AAE9-8730-988A-84AF8D915ED9}"/>
              </a:ext>
            </a:extLst>
          </p:cNvPr>
          <p:cNvSpPr txBox="1"/>
          <p:nvPr/>
        </p:nvSpPr>
        <p:spPr>
          <a:xfrm>
            <a:off x="8410723" y="3029744"/>
            <a:ext cx="2275342" cy="2723823"/>
          </a:xfrm>
          <a:prstGeom prst="rect">
            <a:avLst/>
          </a:prstGeom>
          <a:noFill/>
          <a:ln w="28575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</a:rPr>
              <a:t>under construction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r>
              <a:rPr lang="en-US" sz="1500" dirty="0">
                <a:latin typeface="+mn-lt"/>
              </a:rPr>
              <a:t>MESA, Germany</a:t>
            </a:r>
          </a:p>
          <a:p>
            <a:r>
              <a:rPr lang="en-US" sz="1200" dirty="0">
                <a:latin typeface="+mn-lt"/>
              </a:rPr>
              <a:t>particle physics application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500" b="1" dirty="0">
                <a:solidFill>
                  <a:srgbClr val="CC0066"/>
                </a:solidFill>
                <a:latin typeface="+mn-lt"/>
              </a:rPr>
              <a:t>PERLE, France</a:t>
            </a:r>
          </a:p>
          <a:p>
            <a:r>
              <a:rPr lang="en-US" sz="1200" dirty="0">
                <a:latin typeface="+mn-lt"/>
              </a:rPr>
              <a:t>Technology test facility (</a:t>
            </a:r>
            <a:r>
              <a:rPr lang="en-US" sz="1200" dirty="0" err="1">
                <a:latin typeface="+mn-lt"/>
              </a:rPr>
              <a:t>LHeC</a:t>
            </a:r>
            <a:r>
              <a:rPr lang="en-US" sz="1200" dirty="0">
                <a:latin typeface="+mn-lt"/>
              </a:rPr>
              <a:t>/FCC-eh) + </a:t>
            </a:r>
            <a:r>
              <a:rPr lang="en-US" sz="1200" dirty="0" err="1">
                <a:latin typeface="+mn-lt"/>
              </a:rPr>
              <a:t>eRIB</a:t>
            </a:r>
            <a:r>
              <a:rPr lang="en-US" sz="1200" dirty="0">
                <a:latin typeface="+mn-lt"/>
              </a:rPr>
              <a:t> test facility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500" b="1" dirty="0" err="1">
                <a:solidFill>
                  <a:srgbClr val="CC0066"/>
                </a:solidFill>
                <a:latin typeface="+mn-lt"/>
              </a:rPr>
              <a:t>bERLinPro</a:t>
            </a:r>
            <a:r>
              <a:rPr lang="en-US" sz="1500" b="1" dirty="0">
                <a:solidFill>
                  <a:srgbClr val="CC0066"/>
                </a:solidFill>
                <a:latin typeface="+mn-lt"/>
              </a:rPr>
              <a:t>, Germany</a:t>
            </a:r>
          </a:p>
          <a:p>
            <a:r>
              <a:rPr lang="en-US" sz="1200" dirty="0">
                <a:latin typeface="+mn-lt"/>
              </a:rPr>
              <a:t>SRF/ERL technology test facility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500" dirty="0" err="1">
                <a:latin typeface="+mn-lt"/>
              </a:rPr>
              <a:t>CeC</a:t>
            </a:r>
            <a:r>
              <a:rPr lang="en-US" sz="1500" dirty="0">
                <a:latin typeface="+mn-lt"/>
              </a:rPr>
              <a:t>, BNL, USA</a:t>
            </a:r>
          </a:p>
          <a:p>
            <a:r>
              <a:rPr lang="en-US" sz="1200" dirty="0">
                <a:latin typeface="+mn-lt"/>
              </a:rPr>
              <a:t>Coherent electron cooling  for EIC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947B3897-3230-EBF8-BAC2-BA49661A64DB}"/>
              </a:ext>
            </a:extLst>
          </p:cNvPr>
          <p:cNvSpPr txBox="1"/>
          <p:nvPr/>
        </p:nvSpPr>
        <p:spPr>
          <a:xfrm>
            <a:off x="4162251" y="4329762"/>
            <a:ext cx="1572255" cy="892552"/>
          </a:xfrm>
          <a:prstGeom prst="rect">
            <a:avLst/>
          </a:prstGeom>
          <a:noFill/>
          <a:ln w="190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</a:rPr>
              <a:t>2013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 KEK, Japan</a:t>
            </a:r>
          </a:p>
          <a:p>
            <a:r>
              <a:rPr lang="en-US" sz="1200" dirty="0">
                <a:solidFill>
                  <a:srgbClr val="000000"/>
                </a:solidFill>
                <a:latin typeface="+mn-lt"/>
              </a:rPr>
              <a:t>“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cERL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”, prototype </a:t>
            </a:r>
          </a:p>
          <a:p>
            <a:r>
              <a:rPr lang="en-US" sz="1200" dirty="0">
                <a:solidFill>
                  <a:srgbClr val="000000"/>
                </a:solidFill>
                <a:latin typeface="+mn-lt"/>
              </a:rPr>
              <a:t>ERL light source</a:t>
            </a:r>
          </a:p>
          <a:p>
            <a:r>
              <a:rPr lang="en-US" sz="1200" dirty="0">
                <a:solidFill>
                  <a:srgbClr val="000000"/>
                </a:solidFill>
                <a:latin typeface="+mn-lt"/>
              </a:rPr>
              <a:t>Industrial applications</a:t>
            </a:r>
            <a:endParaRPr lang="en-US" sz="1200" dirty="0"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CD82EA-8D8E-4103-71BD-D4602E5F6EE3}"/>
              </a:ext>
            </a:extLst>
          </p:cNvPr>
          <p:cNvSpPr/>
          <p:nvPr/>
        </p:nvSpPr>
        <p:spPr>
          <a:xfrm>
            <a:off x="2290043" y="5355486"/>
            <a:ext cx="23482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u="sng" dirty="0">
                <a:solidFill>
                  <a:srgbClr val="CC0066"/>
                </a:solidFill>
                <a:latin typeface="+mn-lt"/>
              </a:rPr>
              <a:t>Courtesy to Bettina </a:t>
            </a:r>
            <a:r>
              <a:rPr lang="en-US" sz="1600" i="1" u="sng" dirty="0" err="1">
                <a:solidFill>
                  <a:srgbClr val="CC0066"/>
                </a:solidFill>
                <a:latin typeface="+mn-lt"/>
              </a:rPr>
              <a:t>Kuske</a:t>
            </a:r>
            <a:endParaRPr lang="en-GB" sz="1600" i="1" u="sng" dirty="0">
              <a:solidFill>
                <a:srgbClr val="CC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019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October 27th, 2022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5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LHeC/FCCeh and PERLE Workshop</a:t>
            </a:r>
            <a:endParaRPr lang="fr-FR">
              <a:latin typeface="+mn-lt"/>
            </a:endParaRP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ERL - The global landscape 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1B41D81-B4DE-5D33-3B2D-48800DE3B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963" y="653480"/>
            <a:ext cx="7455941" cy="4985386"/>
          </a:xfrm>
          <a:prstGeom prst="rect">
            <a:avLst/>
          </a:prstGeom>
        </p:spPr>
      </p:pic>
      <p:grpSp>
        <p:nvGrpSpPr>
          <p:cNvPr id="30" name="Group 25">
            <a:extLst>
              <a:ext uri="{FF2B5EF4-FFF2-40B4-BE49-F238E27FC236}">
                <a16:creationId xmlns:a16="http://schemas.microsoft.com/office/drawing/2014/main" id="{9D8AFD7E-98E5-0589-E26B-D0E4A90B76AC}"/>
              </a:ext>
            </a:extLst>
          </p:cNvPr>
          <p:cNvGrpSpPr/>
          <p:nvPr/>
        </p:nvGrpSpPr>
        <p:grpSpPr>
          <a:xfrm>
            <a:off x="6754539" y="5261992"/>
            <a:ext cx="2736304" cy="369332"/>
            <a:chOff x="8290613" y="6407285"/>
            <a:chExt cx="2736304" cy="369332"/>
          </a:xfrm>
        </p:grpSpPr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CD3B7B90-96E1-0BB4-D84C-A41564F31190}"/>
                </a:ext>
              </a:extLst>
            </p:cNvPr>
            <p:cNvSpPr txBox="1"/>
            <p:nvPr/>
          </p:nvSpPr>
          <p:spPr>
            <a:xfrm>
              <a:off x="8290613" y="6407285"/>
              <a:ext cx="1995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n-lt"/>
                </a:rPr>
                <a:t>Technology Limited</a:t>
              </a:r>
              <a:endParaRPr lang="en-US" sz="1800" baseline="-100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32" name="Straight Arrow Connector 24">
              <a:extLst>
                <a:ext uri="{FF2B5EF4-FFF2-40B4-BE49-F238E27FC236}">
                  <a16:creationId xmlns:a16="http://schemas.microsoft.com/office/drawing/2014/main" id="{11F82F7E-BEB6-74FD-BFB4-A00791265D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34829" y="6593088"/>
              <a:ext cx="792088" cy="875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26">
            <a:extLst>
              <a:ext uri="{FF2B5EF4-FFF2-40B4-BE49-F238E27FC236}">
                <a16:creationId xmlns:a16="http://schemas.microsoft.com/office/drawing/2014/main" id="{FEA38229-1DFB-5DD1-03C1-AF1E82946DC1}"/>
              </a:ext>
            </a:extLst>
          </p:cNvPr>
          <p:cNvGrpSpPr/>
          <p:nvPr/>
        </p:nvGrpSpPr>
        <p:grpSpPr>
          <a:xfrm rot="16200000">
            <a:off x="8013379" y="2499710"/>
            <a:ext cx="2778983" cy="369332"/>
            <a:chOff x="8420800" y="6439723"/>
            <a:chExt cx="2778983" cy="369332"/>
          </a:xfrm>
        </p:grpSpPr>
        <p:sp>
          <p:nvSpPr>
            <p:cNvPr id="34" name="TextBox 27">
              <a:extLst>
                <a:ext uri="{FF2B5EF4-FFF2-40B4-BE49-F238E27FC236}">
                  <a16:creationId xmlns:a16="http://schemas.microsoft.com/office/drawing/2014/main" id="{C3C7B051-592B-0C54-F316-098AC8531D5D}"/>
                </a:ext>
              </a:extLst>
            </p:cNvPr>
            <p:cNvSpPr txBox="1"/>
            <p:nvPr/>
          </p:nvSpPr>
          <p:spPr>
            <a:xfrm rot="10800000">
              <a:off x="8420800" y="6439723"/>
              <a:ext cx="1692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n-lt"/>
                </a:rPr>
                <a:t>Funding Limited</a:t>
              </a:r>
              <a:endParaRPr lang="en-US" sz="1800" baseline="-100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35" name="Straight Arrow Connector 28">
              <a:extLst>
                <a:ext uri="{FF2B5EF4-FFF2-40B4-BE49-F238E27FC236}">
                  <a16:creationId xmlns:a16="http://schemas.microsoft.com/office/drawing/2014/main" id="{329E067B-32B4-5211-061F-619FCFA090DE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0659758" y="6061815"/>
              <a:ext cx="2" cy="108004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Arc 36">
            <a:extLst>
              <a:ext uri="{FF2B5EF4-FFF2-40B4-BE49-F238E27FC236}">
                <a16:creationId xmlns:a16="http://schemas.microsoft.com/office/drawing/2014/main" id="{CBDA9607-5CDE-4125-48AB-EBAD39A91822}"/>
              </a:ext>
            </a:extLst>
          </p:cNvPr>
          <p:cNvSpPr/>
          <p:nvPr/>
        </p:nvSpPr>
        <p:spPr>
          <a:xfrm>
            <a:off x="489843" y="1226723"/>
            <a:ext cx="8290015" cy="4365849"/>
          </a:xfrm>
          <a:prstGeom prst="arc">
            <a:avLst>
              <a:gd name="adj1" fmla="val 16840556"/>
              <a:gd name="adj2" fmla="val 21084677"/>
            </a:avLst>
          </a:prstGeom>
          <a:ln w="3175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D7CC1BDA-E934-6E36-E115-06BAED4967D2}"/>
              </a:ext>
            </a:extLst>
          </p:cNvPr>
          <p:cNvSpPr/>
          <p:nvPr/>
        </p:nvSpPr>
        <p:spPr>
          <a:xfrm>
            <a:off x="921891" y="2237656"/>
            <a:ext cx="6973519" cy="3210139"/>
          </a:xfrm>
          <a:prstGeom prst="arc">
            <a:avLst>
              <a:gd name="adj1" fmla="val 16199999"/>
              <a:gd name="adj2" fmla="val 10202"/>
            </a:avLst>
          </a:prstGeom>
          <a:ln w="31750">
            <a:solidFill>
              <a:srgbClr val="0070C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D113442C-C6DB-51BC-EC5F-A5C9279D1D3E}"/>
              </a:ext>
            </a:extLst>
          </p:cNvPr>
          <p:cNvSpPr/>
          <p:nvPr/>
        </p:nvSpPr>
        <p:spPr>
          <a:xfrm>
            <a:off x="285076" y="2813720"/>
            <a:ext cx="6973519" cy="3210139"/>
          </a:xfrm>
          <a:prstGeom prst="arc">
            <a:avLst>
              <a:gd name="adj1" fmla="val 16199999"/>
              <a:gd name="adj2" fmla="val 10202"/>
            </a:avLst>
          </a:prstGeom>
          <a:ln w="3175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8885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6A1DF9AA-1B53-2799-15F0-E2801321EB54}"/>
              </a:ext>
            </a:extLst>
          </p:cNvPr>
          <p:cNvGrpSpPr/>
          <p:nvPr/>
        </p:nvGrpSpPr>
        <p:grpSpPr>
          <a:xfrm>
            <a:off x="849883" y="4497931"/>
            <a:ext cx="3692361" cy="1196109"/>
            <a:chOff x="5650048" y="4135771"/>
            <a:chExt cx="3940047" cy="1629134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A5E4F8B3-B1D3-7732-FDEF-8D9B2B5266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0048" y="4135771"/>
              <a:ext cx="3940047" cy="1629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C27A66-5665-E8DB-2280-E12B330296E7}"/>
                </a:ext>
              </a:extLst>
            </p:cNvPr>
            <p:cNvSpPr/>
            <p:nvPr/>
          </p:nvSpPr>
          <p:spPr>
            <a:xfrm>
              <a:off x="6526584" y="4148977"/>
              <a:ext cx="1924310" cy="3377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7" tIns="45719" rIns="91437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000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D3918E1C-150A-B754-8BEF-8DBC00FB31B7}"/>
              </a:ext>
            </a:extLst>
          </p:cNvPr>
          <p:cNvGrpSpPr/>
          <p:nvPr/>
        </p:nvGrpSpPr>
        <p:grpSpPr>
          <a:xfrm>
            <a:off x="6034459" y="1733600"/>
            <a:ext cx="4628465" cy="2744965"/>
            <a:chOff x="5952734" y="1229544"/>
            <a:chExt cx="4717998" cy="3289026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7482D2A2-8287-0A84-D2F8-4127D5C5E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8475" y="1405695"/>
              <a:ext cx="1470371" cy="96839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A685348C-3327-EBE3-A0B1-A44F7E95D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8635" y="1287647"/>
              <a:ext cx="3052097" cy="1121964"/>
            </a:xfrm>
            <a:prstGeom prst="rect">
              <a:avLst/>
            </a:prstGeom>
          </p:spPr>
        </p:pic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2017419F-9ED9-490D-5AEA-4B2072D33F15}"/>
                </a:ext>
              </a:extLst>
            </p:cNvPr>
            <p:cNvGrpSpPr/>
            <p:nvPr/>
          </p:nvGrpSpPr>
          <p:grpSpPr>
            <a:xfrm>
              <a:off x="5952734" y="2409611"/>
              <a:ext cx="4470010" cy="1985809"/>
              <a:chOff x="3547386" y="2270970"/>
              <a:chExt cx="7181631" cy="3353247"/>
            </a:xfrm>
          </p:grpSpPr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3120B1F7-0B8A-58D4-2EA8-020901B2F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47386" y="2974294"/>
                <a:ext cx="2952327" cy="2498123"/>
              </a:xfrm>
              <a:prstGeom prst="rect">
                <a:avLst/>
              </a:prstGeom>
            </p:spPr>
          </p:pic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CEDED97E-B2AE-337D-C2D0-09769F01F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40184" y="2270970"/>
                <a:ext cx="3188833" cy="3249905"/>
              </a:xfrm>
              <a:prstGeom prst="rect">
                <a:avLst/>
              </a:prstGeom>
            </p:spPr>
          </p:pic>
          <p:sp>
            <p:nvSpPr>
              <p:cNvPr id="20" name="Flèche : droite 54">
                <a:extLst>
                  <a:ext uri="{FF2B5EF4-FFF2-40B4-BE49-F238E27FC236}">
                    <a16:creationId xmlns:a16="http://schemas.microsoft.com/office/drawing/2014/main" id="{657F9752-6158-BC54-FD77-5BDAC9DC579E}"/>
                  </a:ext>
                </a:extLst>
              </p:cNvPr>
              <p:cNvSpPr/>
              <p:nvPr/>
            </p:nvSpPr>
            <p:spPr>
              <a:xfrm>
                <a:off x="6543510" y="2510372"/>
                <a:ext cx="792797" cy="50405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900"/>
              </a:p>
            </p:txBody>
          </p:sp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7F1AAE09-8299-DDDF-A34D-1EA82763E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0021" y="5465038"/>
                <a:ext cx="3057566" cy="159179"/>
              </a:xfrm>
              <a:prstGeom prst="rect">
                <a:avLst/>
              </a:prstGeom>
            </p:spPr>
          </p:pic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4B2C5505-32E3-4896-4C63-E244DA91452E}"/>
                  </a:ext>
                </a:extLst>
              </p:cNvPr>
              <p:cNvSpPr txBox="1"/>
              <p:nvPr/>
            </p:nvSpPr>
            <p:spPr>
              <a:xfrm>
                <a:off x="5063731" y="2622866"/>
                <a:ext cx="1401564" cy="321037"/>
              </a:xfrm>
              <a:prstGeom prst="rect">
                <a:avLst/>
              </a:prstGeom>
              <a:noFill/>
              <a:ln w="28575">
                <a:solidFill>
                  <a:srgbClr val="456487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/>
                  <a:t>Simple imaging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2FE6FE6D-C8AA-2E19-C520-B119622EF77C}"/>
                  </a:ext>
                </a:extLst>
              </p:cNvPr>
              <p:cNvSpPr txBox="1"/>
              <p:nvPr/>
            </p:nvSpPr>
            <p:spPr>
              <a:xfrm>
                <a:off x="7402610" y="2631593"/>
                <a:ext cx="1598344" cy="321037"/>
              </a:xfrm>
              <a:prstGeom prst="rect">
                <a:avLst/>
              </a:prstGeom>
              <a:noFill/>
              <a:ln w="28575">
                <a:solidFill>
                  <a:srgbClr val="45648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/>
                  <a:t>Full tomography</a:t>
                </a: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4B59287-7935-3AF3-D6FE-DAF8167C1799}"/>
                </a:ext>
              </a:extLst>
            </p:cNvPr>
            <p:cNvSpPr/>
            <p:nvPr/>
          </p:nvSpPr>
          <p:spPr>
            <a:xfrm>
              <a:off x="6034459" y="1229544"/>
              <a:ext cx="4636273" cy="3289026"/>
            </a:xfrm>
            <a:prstGeom prst="rect">
              <a:avLst/>
            </a:prstGeom>
            <a:noFill/>
            <a:ln w="38100">
              <a:solidFill>
                <a:srgbClr val="FF6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7" tIns="45719" rIns="91437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0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907" y="149425"/>
            <a:ext cx="9706868" cy="432048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New Frontier : e-RIB (Radioactive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Nuclei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Beam)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scattering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October 27th, 2022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6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LHeC/FCCeh and PERLE Workshop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DFC916-ACAE-5CDB-13E9-3A8E58DB859E}"/>
              </a:ext>
            </a:extLst>
          </p:cNvPr>
          <p:cNvSpPr/>
          <p:nvPr/>
        </p:nvSpPr>
        <p:spPr>
          <a:xfrm>
            <a:off x="201812" y="871245"/>
            <a:ext cx="10380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1800" b="1" dirty="0">
                <a:solidFill>
                  <a:srgbClr val="FF67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PERLE is also coupled with Nuclear Physics European Strategy: </a:t>
            </a:r>
            <a:r>
              <a:rPr lang="en-GB" sz="1800" dirty="0">
                <a:solidFill>
                  <a:prstClr val="black"/>
                </a:solidFill>
                <a:latin typeface="+mn-lt"/>
              </a:rPr>
              <a:t>A completely new horizon to explore the interior of exotic nuclei : </a:t>
            </a:r>
            <a:r>
              <a:rPr lang="en-GB" sz="1800" dirty="0">
                <a:latin typeface="+mn-lt"/>
              </a:rPr>
              <a:t>charge radius, shape &amp; new properties emerging (halo, pairing..)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C6BECD45-FAC9-3FBC-8AEA-DA58B5614D92}"/>
                  </a:ext>
                </a:extLst>
              </p:cNvPr>
              <p:cNvSpPr txBox="1"/>
              <p:nvPr/>
            </p:nvSpPr>
            <p:spPr>
              <a:xfrm>
                <a:off x="184951" y="1589584"/>
                <a:ext cx="5954994" cy="181588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 algn="just" defTabSz="1034795">
                  <a:buFont typeface="Wingdings" pitchFamily="2" charset="2"/>
                  <a:buChar char="§"/>
                </a:pPr>
                <a:r>
                  <a:rPr lang="en-US" sz="1600" dirty="0">
                    <a:latin typeface="+mn-lt"/>
                  </a:rPr>
                  <a:t>All interesting phenomena occur at </a:t>
                </a:r>
                <a14:m>
                  <m:oMath xmlns:m="http://schemas.openxmlformats.org/officeDocument/2006/math">
                    <m:r>
                      <a:rPr lang="fr-FR" sz="16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sz="1600" i="1" dirty="0">
                        <a:latin typeface="Cambria Math" panose="02040503050406030204" pitchFamily="18" charset="0"/>
                        <a:ea typeface="Cambria Math"/>
                      </a:rPr>
                      <m:t>≳</m:t>
                    </m:r>
                    <m:r>
                      <a:rPr lang="fr-FR" sz="16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600" dirty="0">
                    <a:latin typeface="+mn-lt"/>
                  </a:rPr>
                  <a:t>fm</a:t>
                </a:r>
                <a:r>
                  <a:rPr lang="en-US" sz="1600" baseline="30000" dirty="0">
                    <a:latin typeface="+mn-lt"/>
                  </a:rPr>
                  <a:t>-1 </a:t>
                </a:r>
                <a:r>
                  <a:rPr lang="en-US" sz="1600" dirty="0">
                    <a:latin typeface="+mn-lt"/>
                  </a:rPr>
                  <a:t>: The higher the q transferred, the lower the cross-section. Considering previous achievements in this domain:  </a:t>
                </a:r>
              </a:p>
              <a:p>
                <a:pPr algn="just" defTabSz="1034795"/>
                <a:r>
                  <a:rPr lang="en-US" sz="1600" b="1" dirty="0">
                    <a:solidFill>
                      <a:srgbClr val="FF6700"/>
                    </a:solidFill>
                    <a:latin typeface="+mn-lt"/>
                    <a:sym typeface="Symbol"/>
                  </a:rPr>
                  <a:t>          </a:t>
                </a:r>
                <a:r>
                  <a:rPr lang="en-US" sz="1600" b="1" dirty="0">
                    <a:solidFill>
                      <a:srgbClr val="FF6700"/>
                    </a:solidFill>
                    <a:latin typeface="+mn-lt"/>
                    <a:sym typeface="Wingdings" panose="05000000000000000000" pitchFamily="2" charset="2"/>
                  </a:rPr>
                  <a:t></a:t>
                </a:r>
                <a:r>
                  <a:rPr lang="en-US" sz="1600" b="1" dirty="0">
                    <a:solidFill>
                      <a:srgbClr val="FF6700"/>
                    </a:solidFill>
                    <a:latin typeface="+mn-lt"/>
                  </a:rPr>
                  <a:t> </a:t>
                </a:r>
                <a:r>
                  <a:rPr lang="en-US" sz="1600" dirty="0">
                    <a:solidFill>
                      <a:srgbClr val="FF6700"/>
                    </a:solidFill>
                    <a:latin typeface="+mn-lt"/>
                  </a:rPr>
                  <a:t>compromise starting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FF67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600" b="0" i="0">
                            <a:solidFill>
                              <a:srgbClr val="FF67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 b="0" i="0">
                            <a:solidFill>
                              <a:srgbClr val="FF67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e</m:t>
                        </m:r>
                      </m:sub>
                    </m:sSub>
                    <m:r>
                      <a:rPr lang="fr-FR" sz="1600" b="0" i="0" smtClean="0">
                        <a:solidFill>
                          <a:srgbClr val="FF67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fr-FR" sz="1600" b="0" i="0">
                        <a:solidFill>
                          <a:srgbClr val="FF6700"/>
                        </a:solidFill>
                        <a:latin typeface="Cambria Math" panose="02040503050406030204" pitchFamily="18" charset="0"/>
                        <a:ea typeface="Cambria Math"/>
                      </a:rPr>
                      <m:t>250 </m:t>
                    </m:r>
                    <m:r>
                      <m:rPr>
                        <m:sty m:val="p"/>
                      </m:rPr>
                      <a:rPr lang="fr-FR" sz="1600" b="0" i="0" smtClean="0">
                        <a:solidFill>
                          <a:srgbClr val="FF6700"/>
                        </a:solidFill>
                        <a:latin typeface="Cambria Math" panose="02040503050406030204" pitchFamily="18" charset="0"/>
                        <a:ea typeface="Cambria Math"/>
                      </a:rPr>
                      <m:t>to</m:t>
                    </m:r>
                    <m:r>
                      <a:rPr lang="fr-FR" sz="1600" b="0" i="0">
                        <a:solidFill>
                          <a:srgbClr val="FF6700"/>
                        </a:solidFill>
                        <a:latin typeface="Cambria Math" panose="02040503050406030204" pitchFamily="18" charset="0"/>
                        <a:ea typeface="Cambria Math"/>
                      </a:rPr>
                      <m:t>≃500</m:t>
                    </m:r>
                  </m:oMath>
                </a14:m>
                <a:r>
                  <a:rPr lang="en-US" sz="1600" dirty="0">
                    <a:solidFill>
                      <a:srgbClr val="FF6700"/>
                    </a:solidFill>
                    <a:latin typeface="+mn-lt"/>
                  </a:rPr>
                  <a:t>MeV (~0.5fm)</a:t>
                </a:r>
              </a:p>
              <a:p>
                <a:pPr algn="just" defTabSz="1034795"/>
                <a:endParaRPr lang="en-US" sz="1600" b="1" dirty="0">
                  <a:solidFill>
                    <a:srgbClr val="FF0000"/>
                  </a:solidFill>
                  <a:latin typeface="+mn-lt"/>
                </a:endParaRPr>
              </a:p>
              <a:p>
                <a:pPr marL="285750" indent="-285750" algn="just" defTabSz="1034795">
                  <a:buFont typeface="Wingdings" pitchFamily="2" charset="2"/>
                  <a:buChar char="§"/>
                </a:pPr>
                <a:r>
                  <a:rPr lang="en-US" sz="1600" dirty="0">
                    <a:latin typeface="+mn-lt"/>
                    <a:sym typeface="Symbol"/>
                  </a:rPr>
                  <a:t>Aimed luminosity should be 10</a:t>
                </a:r>
                <a:r>
                  <a:rPr lang="en-US" sz="1600" baseline="30000" dirty="0">
                    <a:latin typeface="+mn-lt"/>
                    <a:sym typeface="Symbol"/>
                  </a:rPr>
                  <a:t>29</a:t>
                </a:r>
                <a:r>
                  <a:rPr lang="en-US" sz="1600" dirty="0">
                    <a:latin typeface="+mn-lt"/>
                    <a:sym typeface="Symbol"/>
                  </a:rPr>
                  <a:t> cm</a:t>
                </a:r>
                <a:r>
                  <a:rPr lang="en-US" sz="1600" baseline="30000" dirty="0">
                    <a:latin typeface="+mn-lt"/>
                    <a:sym typeface="Symbol"/>
                  </a:rPr>
                  <a:t>-2</a:t>
                </a:r>
                <a:r>
                  <a:rPr lang="en-US" sz="1600" dirty="0">
                    <a:latin typeface="+mn-lt"/>
                    <a:sym typeface="Symbol"/>
                  </a:rPr>
                  <a:t>s</a:t>
                </a:r>
                <a:r>
                  <a:rPr lang="en-US" sz="1600" baseline="30000" dirty="0">
                    <a:latin typeface="+mn-lt"/>
                    <a:sym typeface="Symbol"/>
                  </a:rPr>
                  <a:t>-1 </a:t>
                </a:r>
                <a:r>
                  <a:rPr lang="en-US" sz="1600" dirty="0">
                    <a:latin typeface="+mn-lt"/>
                    <a:sym typeface="Symbol"/>
                  </a:rPr>
                  <a:t>  but much can be done at </a:t>
                </a:r>
              </a:p>
              <a:p>
                <a:pPr algn="just" defTabSz="1034795"/>
                <a:r>
                  <a:rPr lang="en-US" sz="1600" b="1" dirty="0">
                    <a:solidFill>
                      <a:srgbClr val="FF0000"/>
                    </a:solidFill>
                    <a:latin typeface="+mn-lt"/>
                    <a:ea typeface="Cambria Math"/>
                    <a:sym typeface="Wingdings" panose="05000000000000000000" pitchFamily="2" charset="2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6700"/>
                        </a:solidFill>
                        <a:latin typeface="Cambria Math" panose="02040503050406030204" pitchFamily="18" charset="0"/>
                        <a:ea typeface="Cambria Math"/>
                        <a:sym typeface="Symbol"/>
                      </a:rPr>
                      <m:t>ℒ</m:t>
                    </m:r>
                    <m:r>
                      <a:rPr lang="en-US" sz="1600" b="0" i="1" smtClean="0">
                        <a:solidFill>
                          <a:srgbClr val="FF6700"/>
                        </a:solidFill>
                        <a:latin typeface="Cambria Math" panose="02040503050406030204" pitchFamily="18" charset="0"/>
                        <a:ea typeface="Cambria Math"/>
                        <a:sym typeface="Symbol"/>
                      </a:rPr>
                      <m:t>≃1027−1</m:t>
                    </m:r>
                    <m:r>
                      <a:rPr lang="fr-FR" sz="1600" b="0" i="1" smtClean="0">
                        <a:solidFill>
                          <a:srgbClr val="FF6700"/>
                        </a:solidFill>
                        <a:latin typeface="Cambria Math" panose="02040503050406030204" pitchFamily="18" charset="0"/>
                        <a:ea typeface="Cambria Math"/>
                        <a:sym typeface="Symbol"/>
                      </a:rPr>
                      <m:t>028 </m:t>
                    </m:r>
                  </m:oMath>
                </a14:m>
                <a:r>
                  <a:rPr lang="en-US" sz="1600" dirty="0">
                    <a:solidFill>
                      <a:srgbClr val="FF6700"/>
                    </a:solidFill>
                    <a:latin typeface="+mn-lt"/>
                  </a:rPr>
                  <a:t>(with unstable nuclei EVERYTHING is new !)</a:t>
                </a:r>
                <a:endParaRPr lang="en-US" sz="1600" dirty="0">
                  <a:solidFill>
                    <a:prstClr val="black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C6BECD45-FAC9-3FBC-8AEA-DA58B5614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51" y="1589584"/>
                <a:ext cx="5954994" cy="1815882"/>
              </a:xfrm>
              <a:prstGeom prst="rect">
                <a:avLst/>
              </a:prstGeom>
              <a:blipFill>
                <a:blip r:embed="rId8"/>
                <a:stretch>
                  <a:fillRect l="-426" t="-1389" r="-426" b="-277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076C4DC-539F-3662-53F8-AC46C077E283}"/>
              </a:ext>
            </a:extLst>
          </p:cNvPr>
          <p:cNvSpPr/>
          <p:nvPr/>
        </p:nvSpPr>
        <p:spPr>
          <a:xfrm>
            <a:off x="223479" y="3389784"/>
            <a:ext cx="59549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A long road ahead before reaching  the full tomography of an exotic nucleus</a:t>
            </a:r>
            <a:r>
              <a:rPr lang="en-US" sz="1600" b="1" dirty="0">
                <a:latin typeface="+mn-lt"/>
                <a:sym typeface="Symbol"/>
              </a:rPr>
              <a:t> </a:t>
            </a:r>
            <a:r>
              <a:rPr lang="en-US" sz="1600" b="1" dirty="0">
                <a:latin typeface="+mn-lt"/>
                <a:sym typeface="Wingdings" pitchFamily="2" charset="2"/>
              </a:rPr>
              <a:t></a:t>
            </a:r>
            <a:r>
              <a:rPr lang="en-US" sz="1600" b="1" dirty="0">
                <a:latin typeface="+mn-lt"/>
                <a:sym typeface="Symbol"/>
              </a:rPr>
              <a:t> </a:t>
            </a:r>
            <a:r>
              <a:rPr lang="en-US" sz="1600" dirty="0">
                <a:latin typeface="+mn-lt"/>
                <a:sym typeface="Symbol"/>
              </a:rPr>
              <a:t>The starting point is : </a:t>
            </a:r>
            <a:r>
              <a:rPr lang="en-US" sz="1600" dirty="0">
                <a:solidFill>
                  <a:srgbClr val="FF6700"/>
                </a:solidFill>
                <a:latin typeface="+mn-lt"/>
                <a:sym typeface="Symbol"/>
              </a:rPr>
              <a:t>DESTIN [</a:t>
            </a:r>
            <a:r>
              <a:rPr lang="en-US" sz="1600" b="1" dirty="0" err="1">
                <a:solidFill>
                  <a:srgbClr val="FF6700"/>
                </a:solidFill>
                <a:latin typeface="+mn-lt"/>
                <a:sym typeface="Symbol"/>
              </a:rPr>
              <a:t>DE</a:t>
            </a:r>
            <a:r>
              <a:rPr lang="en-US" sz="1600" dirty="0" err="1">
                <a:solidFill>
                  <a:srgbClr val="FF6700"/>
                </a:solidFill>
                <a:latin typeface="+mn-lt"/>
                <a:sym typeface="Symbol"/>
              </a:rPr>
              <a:t>ep</a:t>
            </a:r>
            <a:r>
              <a:rPr lang="en-US" sz="1600" dirty="0">
                <a:solidFill>
                  <a:srgbClr val="FF6700"/>
                </a:solidFill>
                <a:latin typeface="+mn-lt"/>
                <a:sym typeface="Symbol"/>
              </a:rPr>
              <a:t> </a:t>
            </a:r>
            <a:r>
              <a:rPr lang="en-US" sz="1600" b="1" dirty="0" err="1">
                <a:solidFill>
                  <a:srgbClr val="FF6700"/>
                </a:solidFill>
                <a:latin typeface="+mn-lt"/>
                <a:sym typeface="Symbol"/>
              </a:rPr>
              <a:t>ST</a:t>
            </a:r>
            <a:r>
              <a:rPr lang="en-US" sz="1600" dirty="0" err="1">
                <a:solidFill>
                  <a:srgbClr val="FF6700"/>
                </a:solidFill>
                <a:latin typeface="+mn-lt"/>
                <a:sym typeface="Symbol"/>
              </a:rPr>
              <a:t>ructure</a:t>
            </a:r>
            <a:r>
              <a:rPr lang="en-US" sz="1600" dirty="0">
                <a:solidFill>
                  <a:srgbClr val="FF6700"/>
                </a:solidFill>
                <a:latin typeface="+mn-lt"/>
                <a:sym typeface="Symbol"/>
              </a:rPr>
              <a:t> </a:t>
            </a:r>
            <a:r>
              <a:rPr lang="en-US" sz="1600" b="1" dirty="0">
                <a:solidFill>
                  <a:srgbClr val="FF6700"/>
                </a:solidFill>
                <a:latin typeface="+mn-lt"/>
                <a:sym typeface="Symbol"/>
              </a:rPr>
              <a:t>I</a:t>
            </a:r>
            <a:r>
              <a:rPr lang="en-US" sz="1600" dirty="0">
                <a:solidFill>
                  <a:srgbClr val="FF6700"/>
                </a:solidFill>
                <a:latin typeface="+mn-lt"/>
                <a:sym typeface="Symbol"/>
              </a:rPr>
              <a:t>nvestigation of (exotic) </a:t>
            </a:r>
            <a:r>
              <a:rPr lang="en-US" sz="1600" b="1" dirty="0">
                <a:solidFill>
                  <a:srgbClr val="FF6700"/>
                </a:solidFill>
                <a:latin typeface="+mn-lt"/>
                <a:sym typeface="Symbol"/>
              </a:rPr>
              <a:t>N</a:t>
            </a:r>
            <a:r>
              <a:rPr lang="en-US" sz="1600" dirty="0">
                <a:solidFill>
                  <a:srgbClr val="FF6700"/>
                </a:solidFill>
                <a:latin typeface="+mn-lt"/>
                <a:sym typeface="Symbol"/>
              </a:rPr>
              <a:t>uclei]</a:t>
            </a:r>
          </a:p>
          <a:p>
            <a:r>
              <a:rPr lang="en-GB" sz="1600" dirty="0">
                <a:latin typeface="+mn-lt"/>
              </a:rPr>
              <a:t>The beam will confine RIB in longitudinal plane (e- with positive ions), and traps have to confined RIB in transversal plane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45FE185-11B5-3475-0EF2-B2CBA94D7903}"/>
              </a:ext>
            </a:extLst>
          </p:cNvPr>
          <p:cNvSpPr txBox="1"/>
          <p:nvPr/>
        </p:nvSpPr>
        <p:spPr>
          <a:xfrm>
            <a:off x="7330603" y="4469904"/>
            <a:ext cx="2322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u="sng" dirty="0" err="1">
                <a:solidFill>
                  <a:srgbClr val="CC0066"/>
                </a:solidFill>
                <a:latin typeface="+mn-lt"/>
              </a:rPr>
              <a:t>Courtesy</a:t>
            </a:r>
            <a:r>
              <a:rPr lang="fr-FR" sz="1600" b="1" i="1" u="sng" dirty="0">
                <a:solidFill>
                  <a:srgbClr val="CC0066"/>
                </a:solidFill>
                <a:latin typeface="+mn-lt"/>
              </a:rPr>
              <a:t> to David Verney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944EFBB-75E0-0975-1EC1-FFED9C1E4224}"/>
              </a:ext>
            </a:extLst>
          </p:cNvPr>
          <p:cNvSpPr txBox="1"/>
          <p:nvPr/>
        </p:nvSpPr>
        <p:spPr>
          <a:xfrm>
            <a:off x="4678991" y="4791035"/>
            <a:ext cx="603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DESTIN Starts to be structured in Orsay and involving national and international communities. Coupled to the future of GANIL reflexions. A</a:t>
            </a:r>
            <a:r>
              <a:rPr lang="en-AU" sz="1600" dirty="0">
                <a:latin typeface="+mn-lt"/>
              </a:rPr>
              <a:t> priority for Nuclear Physics Perspectives at national level</a:t>
            </a:r>
            <a:endParaRPr lang="fr-F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564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907" y="149425"/>
            <a:ext cx="9706868" cy="43204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Few words of organisation. PERLE Collaboration  &amp; PERLE- France </a:t>
            </a:r>
          </a:p>
        </p:txBody>
      </p:sp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October 27th, 2022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7</a:t>
            </a:fld>
            <a:endParaRPr lang="fr-FR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267820-6682-8449-9110-DCF5A4FE5176}"/>
              </a:ext>
            </a:extLst>
          </p:cNvPr>
          <p:cNvSpPr/>
          <p:nvPr/>
        </p:nvSpPr>
        <p:spPr>
          <a:xfrm>
            <a:off x="60473" y="649868"/>
            <a:ext cx="5444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800" b="1" u="sng" dirty="0">
                <a:latin typeface="+mn-lt"/>
                <a:ea typeface="Times New Roman" panose="02020603050405020304" pitchFamily="18" charset="0"/>
              </a:rPr>
              <a:t>PERLE </a:t>
            </a:r>
            <a:r>
              <a:rPr lang="fr-FR" sz="1600" b="1" u="sng" dirty="0">
                <a:latin typeface="+mn-lt"/>
                <a:ea typeface="Times New Roman" panose="02020603050405020304" pitchFamily="18" charset="0"/>
              </a:rPr>
              <a:t>international collaboration</a:t>
            </a:r>
            <a:endParaRPr lang="fr-FR" sz="1600" dirty="0">
              <a:latin typeface="+mn-lt"/>
            </a:endParaRPr>
          </a:p>
        </p:txBody>
      </p:sp>
      <p:pic>
        <p:nvPicPr>
          <p:cNvPr id="7" name="image16.png">
            <a:extLst>
              <a:ext uri="{FF2B5EF4-FFF2-40B4-BE49-F238E27FC236}">
                <a16:creationId xmlns:a16="http://schemas.microsoft.com/office/drawing/2014/main" id="{EB865BB6-3575-2347-B979-A0203E47D9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892" y="1194330"/>
            <a:ext cx="1676092" cy="438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9.png">
            <a:extLst>
              <a:ext uri="{FF2B5EF4-FFF2-40B4-BE49-F238E27FC236}">
                <a16:creationId xmlns:a16="http://schemas.microsoft.com/office/drawing/2014/main" id="{3F0873F5-71C6-A04A-8E89-6942882AD4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679" y="1186617"/>
            <a:ext cx="1842498" cy="438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2" descr="Fichier:Logo CERN.jpg">
            <a:extLst>
              <a:ext uri="{FF2B5EF4-FFF2-40B4-BE49-F238E27FC236}">
                <a16:creationId xmlns:a16="http://schemas.microsoft.com/office/drawing/2014/main" id="{A7B4B1F5-58C9-414C-96E6-5D6D2C486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952" y="1098080"/>
            <a:ext cx="620810" cy="61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ésultat de recherche d'images pour &quot;Liverpool university logo&quot;">
            <a:extLst>
              <a:ext uri="{FF2B5EF4-FFF2-40B4-BE49-F238E27FC236}">
                <a16:creationId xmlns:a16="http://schemas.microsoft.com/office/drawing/2014/main" id="{4C566A39-0D0D-6644-8789-EDF95A82D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4993" y="1113794"/>
            <a:ext cx="1233899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ésultat de recherche d'images pour &quot;Budker institute novosibirsk logo&quot;">
            <a:extLst>
              <a:ext uri="{FF2B5EF4-FFF2-40B4-BE49-F238E27FC236}">
                <a16:creationId xmlns:a16="http://schemas.microsoft.com/office/drawing/2014/main" id="{D341206B-5809-8D41-B871-39CAD9342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7017" y="1113794"/>
            <a:ext cx="1239611" cy="61980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Résultat de recherche d'images pour &quot;logo in2p3&quot;">
            <a:extLst>
              <a:ext uri="{FF2B5EF4-FFF2-40B4-BE49-F238E27FC236}">
                <a16:creationId xmlns:a16="http://schemas.microsoft.com/office/drawing/2014/main" id="{254FD55E-6BF6-0A44-BC42-BCFF97B0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70" y="1095897"/>
            <a:ext cx="1115654" cy="61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FD66D63-B18D-3342-B10B-2970594A029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836" y="1095896"/>
            <a:ext cx="658545" cy="6198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76FCB3A-BC68-1546-AF51-22180526F5ED}"/>
              </a:ext>
            </a:extLst>
          </p:cNvPr>
          <p:cNvSpPr/>
          <p:nvPr/>
        </p:nvSpPr>
        <p:spPr>
          <a:xfrm>
            <a:off x="252359" y="1894244"/>
            <a:ext cx="10329573" cy="1351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  <a:ea typeface="Times New Roman" panose="02020603050405020304" pitchFamily="18" charset="0"/>
              </a:rPr>
              <a:t>A Collaboration Agreement (CA) was signed by all partners. 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  <a:ea typeface="Times New Roman" panose="02020603050405020304" pitchFamily="18" charset="0"/>
              </a:rPr>
              <a:t>A bilateral ICRADA between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JLab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-DOE and IJCLab-CNRS was signed on May 2022.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ZA" sz="1400" dirty="0">
                <a:latin typeface="+mn-lt"/>
                <a:cs typeface="+mn-cs"/>
              </a:rPr>
              <a:t>A collaboration between PERLE &amp; </a:t>
            </a:r>
            <a:r>
              <a:rPr lang="en-ZA" sz="1400" dirty="0" err="1">
                <a:latin typeface="+mn-lt"/>
                <a:cs typeface="+mn-cs"/>
              </a:rPr>
              <a:t>bERLinPro</a:t>
            </a:r>
            <a:r>
              <a:rPr lang="en-ZA" sz="1400" dirty="0">
                <a:latin typeface="+mn-lt"/>
                <a:cs typeface="+mn-cs"/>
              </a:rPr>
              <a:t> is under discussion and will be formalised by an MoU soon.</a:t>
            </a:r>
            <a:endParaRPr lang="en-US" sz="1400" dirty="0">
              <a:latin typeface="+mn-lt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  <a:ea typeface="Times New Roman" panose="02020603050405020304" pitchFamily="18" charset="0"/>
              </a:rPr>
              <a:t>Current discussing with other European institutes to join the PERLE collaboration.</a:t>
            </a:r>
            <a:endParaRPr lang="fr-FR" sz="1400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A1597D-E21C-40ED-90F3-00167CFCA6EF}"/>
              </a:ext>
            </a:extLst>
          </p:cNvPr>
          <p:cNvSpPr txBox="1"/>
          <p:nvPr/>
        </p:nvSpPr>
        <p:spPr>
          <a:xfrm>
            <a:off x="55067" y="3603852"/>
            <a:ext cx="10521459" cy="209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b="1" u="sng">
                <a:latin typeface="+mn-lt"/>
              </a:rPr>
              <a:t>PERLE in France. Important News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400">
                <a:latin typeface="+mn-lt"/>
              </a:rPr>
              <a:t>IN2P3/CNRS National Strategy (end of 2021): Perle a priority for accelerators in line with the ESPP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400">
                <a:latin typeface="+mn-lt"/>
              </a:rPr>
              <a:t>Application under preparation to the National Recovery Plan (End 2022) to ask for a financial support to realise PERLE phase 1 (250 MeV). Work on going is timely followed by IN2P3-CNRS and led by Maud Baylac.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400">
                <a:latin typeface="+mn-lt"/>
              </a:rPr>
              <a:t>PERLE infrastructures will benefit of the CPER2 funding (2M€ available from 2022) (programming phase to be started soon)</a:t>
            </a:r>
            <a:endParaRPr lang="en-GB" sz="1400" b="1" u="sng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400">
                <a:latin typeface="+mn-lt"/>
              </a:rPr>
              <a:t>New Organization in France and significant increase of people involved.</a:t>
            </a: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LHeC/FCCeh and PERLE Workshop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A69817-CA3E-C308-4FB6-3EBD491F4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8875" y="1095895"/>
            <a:ext cx="684997" cy="68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83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51FDB1-B734-4F1D-8741-65B4CC8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42447" cy="322263"/>
          </a:xfrm>
        </p:spPr>
        <p:txBody>
          <a:bodyPr/>
          <a:lstStyle/>
          <a:p>
            <a:fld id="{77E71596-5F9D-49C5-9701-16B3CA54319D}" type="slidenum">
              <a:rPr lang="en-ZA" smtClean="0">
                <a:latin typeface="+mn-lt"/>
              </a:rPr>
              <a:pPr/>
              <a:t>8</a:t>
            </a:fld>
            <a:endParaRPr lang="en-ZA" dirty="0">
              <a:latin typeface="+mn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8B96D3D-4111-4FA9-A861-65B7A3069887}"/>
              </a:ext>
            </a:extLst>
          </p:cNvPr>
          <p:cNvSpPr txBox="1"/>
          <p:nvPr/>
        </p:nvSpPr>
        <p:spPr>
          <a:xfrm>
            <a:off x="201812" y="2862020"/>
            <a:ext cx="4032447" cy="2092881"/>
          </a:xfrm>
          <a:prstGeom prst="rect">
            <a:avLst/>
          </a:prstGeom>
          <a:noFill/>
          <a:ln>
            <a:solidFill>
              <a:srgbClr val="FF6700"/>
            </a:solidFill>
          </a:ln>
        </p:spPr>
        <p:txBody>
          <a:bodyPr wrap="square" rtlCol="0">
            <a:spAutoFit/>
          </a:bodyPr>
          <a:lstStyle/>
          <a:p>
            <a:r>
              <a:rPr lang="en-ZA" sz="1300" b="1" dirty="0">
                <a:latin typeface="+mn-lt"/>
              </a:rPr>
              <a:t>Denis </a:t>
            </a:r>
            <a:r>
              <a:rPr lang="en-ZA" sz="1300" b="1" dirty="0" err="1">
                <a:latin typeface="+mn-lt"/>
              </a:rPr>
              <a:t>Reynet</a:t>
            </a:r>
            <a:r>
              <a:rPr lang="en-ZA" sz="1300" b="1" dirty="0">
                <a:latin typeface="+mn-lt"/>
              </a:rPr>
              <a:t>           </a:t>
            </a:r>
            <a:r>
              <a:rPr lang="en-ZA" sz="1300" dirty="0">
                <a:latin typeface="+mn-lt"/>
              </a:rPr>
              <a:t>System Engineers (</a:t>
            </a:r>
            <a:r>
              <a:rPr lang="en-ZA" sz="1300" dirty="0">
                <a:solidFill>
                  <a:prstClr val="black"/>
                </a:solidFill>
                <a:latin typeface="+mn-lt"/>
              </a:rPr>
              <a:t>IJCLab</a:t>
            </a:r>
            <a:r>
              <a:rPr lang="en-ZA" sz="1300" dirty="0">
                <a:latin typeface="+mn-lt"/>
              </a:rPr>
              <a:t>)</a:t>
            </a:r>
          </a:p>
          <a:p>
            <a:r>
              <a:rPr lang="en-ZA" sz="1300" b="1" dirty="0">
                <a:latin typeface="+mn-lt"/>
              </a:rPr>
              <a:t>Luc Perrot</a:t>
            </a:r>
            <a:r>
              <a:rPr lang="en-ZA" sz="1300" dirty="0">
                <a:latin typeface="+mn-lt"/>
              </a:rPr>
              <a:t>	        Beam Dynamics (</a:t>
            </a:r>
            <a:r>
              <a:rPr lang="en-ZA" sz="1300" dirty="0">
                <a:solidFill>
                  <a:prstClr val="black"/>
                </a:solidFill>
                <a:latin typeface="+mn-lt"/>
              </a:rPr>
              <a:t>IJCLab</a:t>
            </a:r>
            <a:r>
              <a:rPr lang="en-ZA" sz="1300" dirty="0">
                <a:latin typeface="+mn-lt"/>
              </a:rPr>
              <a:t>)</a:t>
            </a:r>
          </a:p>
          <a:p>
            <a:r>
              <a:rPr lang="en-ZA" sz="1300" b="1" dirty="0">
                <a:latin typeface="+mn-lt"/>
              </a:rPr>
              <a:t>Maud </a:t>
            </a:r>
            <a:r>
              <a:rPr lang="en-ZA" sz="1300" b="1" dirty="0" err="1">
                <a:latin typeface="+mn-lt"/>
              </a:rPr>
              <a:t>Baylac</a:t>
            </a:r>
            <a:r>
              <a:rPr lang="en-ZA" sz="1300" b="1" dirty="0">
                <a:latin typeface="+mn-lt"/>
              </a:rPr>
              <a:t>          </a:t>
            </a:r>
            <a:r>
              <a:rPr lang="en-ZA" sz="1300" dirty="0">
                <a:latin typeface="+mn-lt"/>
              </a:rPr>
              <a:t> Gun Installation and Operation (</a:t>
            </a:r>
            <a:r>
              <a:rPr lang="en-ZA" sz="1300" dirty="0">
                <a:solidFill>
                  <a:prstClr val="black"/>
                </a:solidFill>
                <a:latin typeface="+mn-lt"/>
              </a:rPr>
              <a:t>LPSC</a:t>
            </a:r>
            <a:r>
              <a:rPr lang="en-ZA" sz="1300" dirty="0">
                <a:latin typeface="+mn-lt"/>
              </a:rPr>
              <a:t>)</a:t>
            </a:r>
          </a:p>
          <a:p>
            <a:r>
              <a:rPr lang="en-ZA" sz="1300" b="1" dirty="0">
                <a:latin typeface="+mn-lt"/>
              </a:rPr>
              <a:t>Guillaume </a:t>
            </a:r>
            <a:r>
              <a:rPr lang="en-ZA" sz="1300" b="1" dirty="0" err="1">
                <a:latin typeface="+mn-lt"/>
              </a:rPr>
              <a:t>Olry</a:t>
            </a:r>
            <a:r>
              <a:rPr lang="en-ZA" sz="1300" b="1" dirty="0">
                <a:latin typeface="+mn-lt"/>
              </a:rPr>
              <a:t>       </a:t>
            </a:r>
            <a:r>
              <a:rPr lang="en-ZA" sz="1300" dirty="0">
                <a:latin typeface="+mn-lt"/>
              </a:rPr>
              <a:t>RF System (</a:t>
            </a:r>
            <a:r>
              <a:rPr lang="en-ZA" sz="1300" dirty="0">
                <a:solidFill>
                  <a:prstClr val="black"/>
                </a:solidFill>
                <a:latin typeface="+mn-lt"/>
              </a:rPr>
              <a:t>IJCLab</a:t>
            </a:r>
            <a:r>
              <a:rPr lang="en-ZA" sz="1300" dirty="0">
                <a:latin typeface="+mn-lt"/>
              </a:rPr>
              <a:t>)</a:t>
            </a:r>
          </a:p>
          <a:p>
            <a:r>
              <a:rPr lang="en-ZA" sz="1300" b="1" dirty="0">
                <a:latin typeface="+mn-lt"/>
              </a:rPr>
              <a:t>Patxi </a:t>
            </a:r>
            <a:r>
              <a:rPr lang="en-ZA" sz="1300" b="1" dirty="0" err="1">
                <a:latin typeface="+mn-lt"/>
              </a:rPr>
              <a:t>Duthil</a:t>
            </a:r>
            <a:r>
              <a:rPr lang="en-ZA" sz="1300" b="1" dirty="0">
                <a:latin typeface="+mn-lt"/>
              </a:rPr>
              <a:t>	        </a:t>
            </a:r>
            <a:r>
              <a:rPr lang="en-ZA" sz="1300" dirty="0">
                <a:latin typeface="+mn-lt"/>
              </a:rPr>
              <a:t>Cryogenic (</a:t>
            </a:r>
            <a:r>
              <a:rPr lang="en-ZA" sz="1300" dirty="0">
                <a:solidFill>
                  <a:prstClr val="black"/>
                </a:solidFill>
                <a:latin typeface="+mn-lt"/>
              </a:rPr>
              <a:t>IJCLab</a:t>
            </a:r>
            <a:r>
              <a:rPr lang="en-ZA" sz="1300" dirty="0">
                <a:latin typeface="+mn-lt"/>
              </a:rPr>
              <a:t>)</a:t>
            </a:r>
          </a:p>
          <a:p>
            <a:r>
              <a:rPr lang="en-ZA" sz="1300" b="1" dirty="0">
                <a:latin typeface="+mn-lt"/>
              </a:rPr>
              <a:t>Hadil </a:t>
            </a:r>
            <a:r>
              <a:rPr lang="en-ZA" sz="1300" b="1" dirty="0" err="1">
                <a:latin typeface="+mn-lt"/>
              </a:rPr>
              <a:t>Abualrob</a:t>
            </a:r>
            <a:r>
              <a:rPr lang="en-ZA" sz="1300" b="1" dirty="0">
                <a:latin typeface="+mn-lt"/>
              </a:rPr>
              <a:t>       </a:t>
            </a:r>
            <a:r>
              <a:rPr lang="en-ZA" sz="1300" dirty="0">
                <a:latin typeface="+mn-lt"/>
              </a:rPr>
              <a:t>Magnets (An-Najah / IJCLab)</a:t>
            </a:r>
          </a:p>
          <a:p>
            <a:r>
              <a:rPr lang="en-ZA" sz="1300" b="1" dirty="0">
                <a:latin typeface="+mn-lt"/>
              </a:rPr>
              <a:t>Sébastien Wurth    </a:t>
            </a:r>
            <a:r>
              <a:rPr lang="en-ZA" sz="1300" dirty="0">
                <a:latin typeface="+mn-lt"/>
              </a:rPr>
              <a:t>Security Issues (</a:t>
            </a:r>
            <a:r>
              <a:rPr lang="en-ZA" sz="1300" dirty="0">
                <a:solidFill>
                  <a:prstClr val="black"/>
                </a:solidFill>
                <a:latin typeface="+mn-lt"/>
              </a:rPr>
              <a:t>IJCLab</a:t>
            </a:r>
            <a:r>
              <a:rPr lang="en-ZA" sz="1300" dirty="0">
                <a:latin typeface="+mn-lt"/>
              </a:rPr>
              <a:t>)</a:t>
            </a:r>
          </a:p>
          <a:p>
            <a:r>
              <a:rPr lang="en-ZA" sz="1300" b="1" dirty="0">
                <a:latin typeface="+mn-lt"/>
              </a:rPr>
              <a:t>Marc </a:t>
            </a:r>
            <a:r>
              <a:rPr lang="en-ZA" sz="1300" b="1" dirty="0" err="1">
                <a:latin typeface="+mn-lt"/>
              </a:rPr>
              <a:t>Langlet</a:t>
            </a:r>
            <a:r>
              <a:rPr lang="en-ZA" sz="1300" b="1" dirty="0">
                <a:latin typeface="+mn-lt"/>
              </a:rPr>
              <a:t>           </a:t>
            </a:r>
            <a:r>
              <a:rPr lang="en-ZA" sz="1300" dirty="0">
                <a:latin typeface="+mn-lt"/>
              </a:rPr>
              <a:t>Infrastructures (</a:t>
            </a:r>
            <a:r>
              <a:rPr lang="en-ZA" sz="1300" dirty="0">
                <a:solidFill>
                  <a:prstClr val="black"/>
                </a:solidFill>
                <a:latin typeface="+mn-lt"/>
              </a:rPr>
              <a:t>IJCLab</a:t>
            </a:r>
            <a:r>
              <a:rPr lang="en-ZA" sz="1300" dirty="0">
                <a:latin typeface="+mn-lt"/>
              </a:rPr>
              <a:t>)</a:t>
            </a:r>
          </a:p>
          <a:p>
            <a:r>
              <a:rPr lang="en-ZA" sz="1300" b="1" dirty="0">
                <a:latin typeface="+mn-lt"/>
              </a:rPr>
              <a:t>Bruno Mercier        </a:t>
            </a:r>
            <a:r>
              <a:rPr lang="en-ZA" sz="1300" dirty="0">
                <a:latin typeface="+mn-lt"/>
              </a:rPr>
              <a:t>Vacuum System (IJCLab)   	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3BCD326-1730-4E3D-8B59-4EAB7D3DC7FA}"/>
              </a:ext>
            </a:extLst>
          </p:cNvPr>
          <p:cNvSpPr txBox="1"/>
          <p:nvPr/>
        </p:nvSpPr>
        <p:spPr>
          <a:xfrm>
            <a:off x="4299434" y="2702928"/>
            <a:ext cx="6473341" cy="2492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ZA" sz="1300" dirty="0">
                <a:solidFill>
                  <a:srgbClr val="FF0000"/>
                </a:solidFill>
                <a:latin typeface="+mn-lt"/>
              </a:rPr>
              <a:t>PHD student (ending now)  </a:t>
            </a:r>
            <a:r>
              <a:rPr lang="en-ZA" sz="1300" dirty="0">
                <a:latin typeface="+mn-lt"/>
              </a:rPr>
              <a:t>injection lines :    </a:t>
            </a:r>
            <a:r>
              <a:rPr lang="en-ZA" sz="1300" b="1" dirty="0">
                <a:latin typeface="+mn-lt"/>
              </a:rPr>
              <a:t>Ben Hounsell </a:t>
            </a:r>
            <a:r>
              <a:rPr lang="en-ZA" sz="1300" dirty="0">
                <a:solidFill>
                  <a:prstClr val="black"/>
                </a:solidFill>
                <a:latin typeface="+mn-lt"/>
              </a:rPr>
              <a:t>(100% PERLE)</a:t>
            </a:r>
            <a:endParaRPr lang="en-ZA" sz="13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1300" dirty="0">
                <a:solidFill>
                  <a:srgbClr val="FF0000"/>
                </a:solidFill>
                <a:latin typeface="+mn-lt"/>
              </a:rPr>
              <a:t>PHD student (2</a:t>
            </a:r>
            <a:r>
              <a:rPr lang="en-ZA" sz="1300" baseline="30000" dirty="0">
                <a:solidFill>
                  <a:srgbClr val="FF0000"/>
                </a:solidFill>
                <a:latin typeface="+mn-lt"/>
              </a:rPr>
              <a:t>nd</a:t>
            </a:r>
            <a:r>
              <a:rPr lang="en-ZA" sz="1300" dirty="0">
                <a:solidFill>
                  <a:srgbClr val="FF0000"/>
                </a:solidFill>
                <a:latin typeface="+mn-lt"/>
              </a:rPr>
              <a:t> year) </a:t>
            </a:r>
            <a:r>
              <a:rPr lang="en-ZA" sz="1300" dirty="0">
                <a:latin typeface="+mn-lt"/>
              </a:rPr>
              <a:t>on RF/HOM/cavities : </a:t>
            </a:r>
            <a:r>
              <a:rPr lang="en-ZA" sz="1300" b="1" dirty="0">
                <a:latin typeface="+mn-lt"/>
              </a:rPr>
              <a:t>Carmelo </a:t>
            </a:r>
            <a:r>
              <a:rPr lang="en-ZA" sz="1300" b="1" dirty="0" err="1">
                <a:latin typeface="+mn-lt"/>
              </a:rPr>
              <a:t>Barbagallo</a:t>
            </a:r>
            <a:r>
              <a:rPr lang="en-ZA" sz="1300" b="1" dirty="0">
                <a:latin typeface="+mn-lt"/>
              </a:rPr>
              <a:t>   </a:t>
            </a:r>
            <a:r>
              <a:rPr lang="en-ZA" sz="1300" dirty="0">
                <a:latin typeface="+mn-lt"/>
              </a:rPr>
              <a:t>(100% PERLE)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1300" dirty="0">
                <a:solidFill>
                  <a:srgbClr val="FF0000"/>
                </a:solidFill>
                <a:latin typeface="+mn-lt"/>
              </a:rPr>
              <a:t>PHD student (1</a:t>
            </a:r>
            <a:r>
              <a:rPr lang="en-ZA" sz="1300" baseline="30000" dirty="0">
                <a:solidFill>
                  <a:srgbClr val="FF0000"/>
                </a:solidFill>
                <a:latin typeface="+mn-lt"/>
              </a:rPr>
              <a:t>st</a:t>
            </a:r>
            <a:r>
              <a:rPr lang="en-ZA" sz="1300" dirty="0">
                <a:solidFill>
                  <a:srgbClr val="FF0000"/>
                </a:solidFill>
                <a:latin typeface="+mn-lt"/>
              </a:rPr>
              <a:t> year) </a:t>
            </a:r>
            <a:r>
              <a:rPr lang="en-ZA" sz="1300" dirty="0">
                <a:latin typeface="+mn-lt"/>
              </a:rPr>
              <a:t>on Beam Dynamics  : </a:t>
            </a:r>
            <a:r>
              <a:rPr lang="en-ZA" sz="1300" b="1" dirty="0" err="1">
                <a:latin typeface="+mn-lt"/>
              </a:rPr>
              <a:t>Coline</a:t>
            </a:r>
            <a:r>
              <a:rPr lang="en-ZA" sz="1300" b="1" dirty="0">
                <a:latin typeface="+mn-lt"/>
              </a:rPr>
              <a:t> Guyot</a:t>
            </a:r>
            <a:r>
              <a:rPr lang="en-ZA" sz="1300" dirty="0">
                <a:latin typeface="+mn-lt"/>
              </a:rPr>
              <a:t> (50% in PERLE)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1300" dirty="0">
                <a:solidFill>
                  <a:srgbClr val="00B0F0"/>
                </a:solidFill>
                <a:latin typeface="+mn-lt"/>
              </a:rPr>
              <a:t>Postdoc </a:t>
            </a:r>
            <a:r>
              <a:rPr lang="en-ZA" sz="1300" dirty="0">
                <a:latin typeface="+mn-lt"/>
              </a:rPr>
              <a:t>(beam dynamics) </a:t>
            </a:r>
            <a:r>
              <a:rPr lang="en-ZA" sz="1300" b="1" dirty="0">
                <a:latin typeface="+mn-lt"/>
              </a:rPr>
              <a:t>Alex </a:t>
            </a:r>
            <a:r>
              <a:rPr lang="en-ZA" sz="1300" b="1" dirty="0" err="1">
                <a:latin typeface="+mn-lt"/>
              </a:rPr>
              <a:t>Fomin</a:t>
            </a:r>
            <a:endParaRPr lang="en-ZA" sz="1300" b="1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1300" dirty="0">
                <a:latin typeface="+mn-lt"/>
              </a:rPr>
              <a:t>5 months interns</a:t>
            </a:r>
            <a:r>
              <a:rPr lang="en-ZA" sz="1300" dirty="0">
                <a:latin typeface="+mn-lt"/>
                <a:sym typeface="Wingdings" panose="05000000000000000000" pitchFamily="2" charset="2"/>
              </a:rPr>
              <a:t> </a:t>
            </a:r>
            <a:r>
              <a:rPr lang="en-ZA" sz="1300" dirty="0">
                <a:latin typeface="+mn-lt"/>
              </a:rPr>
              <a:t>(Magnets/beam dynamics)</a:t>
            </a:r>
            <a:r>
              <a:rPr lang="en-ZA" sz="1300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ZA" sz="13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PHD thesis 2022</a:t>
            </a:r>
            <a:r>
              <a:rPr lang="en-ZA" sz="1300" dirty="0">
                <a:latin typeface="+mn-lt"/>
              </a:rPr>
              <a:t>:</a:t>
            </a:r>
            <a:r>
              <a:rPr lang="en-ZA" sz="1300" b="1" dirty="0">
                <a:latin typeface="+mn-lt"/>
              </a:rPr>
              <a:t>Rasha </a:t>
            </a:r>
            <a:r>
              <a:rPr lang="en-ZA" sz="1300" b="1" dirty="0" err="1">
                <a:latin typeface="+mn-lt"/>
              </a:rPr>
              <a:t>Abukeshek</a:t>
            </a:r>
            <a:endParaRPr lang="en-ZA" sz="1300" b="1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sz="1300" u="sng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1300" u="sng" dirty="0">
                <a:latin typeface="+mn-lt"/>
              </a:rPr>
              <a:t>From Jul 2022</a:t>
            </a:r>
            <a:r>
              <a:rPr lang="en-ZA" sz="1300" dirty="0">
                <a:latin typeface="+mn-lt"/>
              </a:rPr>
              <a:t> </a:t>
            </a: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en-ZA" sz="1300" dirty="0">
                <a:solidFill>
                  <a:srgbClr val="00B0F0"/>
                </a:solidFill>
                <a:latin typeface="+mn-lt"/>
              </a:rPr>
              <a:t>Postdoc</a:t>
            </a:r>
            <a:r>
              <a:rPr lang="en-ZA" sz="1300" dirty="0">
                <a:latin typeface="+mn-lt"/>
              </a:rPr>
              <a:t> (Injection line) </a:t>
            </a:r>
            <a:r>
              <a:rPr lang="en-ZA" sz="1300" b="1" dirty="0">
                <a:latin typeface="+mn-lt"/>
              </a:rPr>
              <a:t>Joshua </a:t>
            </a:r>
            <a:r>
              <a:rPr lang="en-ZA" sz="1300" b="1" dirty="0" err="1">
                <a:latin typeface="+mn-lt"/>
              </a:rPr>
              <a:t>Yoskowitz</a:t>
            </a:r>
            <a:endParaRPr lang="en-ZA" sz="1300" b="1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1300" u="sng" dirty="0">
                <a:latin typeface="+mn-lt"/>
              </a:rPr>
              <a:t>From Oct. 2022 </a:t>
            </a: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en-ZA" sz="1300" dirty="0">
                <a:solidFill>
                  <a:srgbClr val="6600CC"/>
                </a:solidFill>
                <a:latin typeface="+mn-lt"/>
              </a:rPr>
              <a:t>Permanent CRNS position </a:t>
            </a:r>
            <a:r>
              <a:rPr lang="en-ZA" sz="1300" dirty="0">
                <a:latin typeface="+mn-lt"/>
              </a:rPr>
              <a:t>(beam dynamics) </a:t>
            </a:r>
            <a:r>
              <a:rPr lang="en-ZA" sz="1300" b="1" dirty="0">
                <a:latin typeface="+mn-lt"/>
              </a:rPr>
              <a:t>Julien Michaud </a:t>
            </a: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en-ZA" sz="1300" dirty="0">
                <a:solidFill>
                  <a:srgbClr val="FF0000"/>
                </a:solidFill>
                <a:latin typeface="+mn-lt"/>
              </a:rPr>
              <a:t>PHD thesis </a:t>
            </a:r>
            <a:r>
              <a:rPr lang="en-ZA" sz="1300" dirty="0">
                <a:latin typeface="+mn-lt"/>
              </a:rPr>
              <a:t>Liverpool/</a:t>
            </a:r>
            <a:r>
              <a:rPr lang="en-ZA" sz="1300" dirty="0" err="1">
                <a:latin typeface="+mn-lt"/>
              </a:rPr>
              <a:t>AsTec</a:t>
            </a:r>
            <a:r>
              <a:rPr lang="en-ZA" sz="1300" dirty="0">
                <a:latin typeface="+mn-lt"/>
              </a:rPr>
              <a:t>/IJCLab  (injections)  </a:t>
            </a:r>
            <a:r>
              <a:rPr lang="en-ZA" sz="1300" b="1" dirty="0">
                <a:latin typeface="+mn-lt"/>
              </a:rPr>
              <a:t>Connor  Monaghan</a:t>
            </a:r>
          </a:p>
          <a:p>
            <a:pPr marL="787400" lvl="1" indent="-285750">
              <a:buFont typeface="Arial" panose="020B0604020202020204" pitchFamily="34" charset="0"/>
              <a:buChar char="•"/>
            </a:pPr>
            <a:endParaRPr lang="en-ZA" sz="1300" b="1" dirty="0">
              <a:latin typeface="+mn-lt"/>
            </a:endParaRP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14EA8F9C-9FBE-40EF-A024-83919B350420}"/>
              </a:ext>
            </a:extLst>
          </p:cNvPr>
          <p:cNvSpPr txBox="1">
            <a:spLocks/>
          </p:cNvSpPr>
          <p:nvPr/>
        </p:nvSpPr>
        <p:spPr>
          <a:xfrm>
            <a:off x="1023998" y="134157"/>
            <a:ext cx="875487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Project Organisation: PERLE Collaboration  &amp; PERLE- France</a:t>
            </a:r>
          </a:p>
        </p:txBody>
      </p:sp>
      <p:sp>
        <p:nvSpPr>
          <p:cNvPr id="12" name="Espace réservé de la date 5">
            <a:extLst>
              <a:ext uri="{FF2B5EF4-FFF2-40B4-BE49-F238E27FC236}">
                <a16:creationId xmlns:a16="http://schemas.microsoft.com/office/drawing/2014/main" id="{15C4322D-68D2-24B6-F876-13616554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>
                <a:latin typeface="+mn-lt"/>
              </a:rPr>
              <a:t>October 27th, 2022</a:t>
            </a:r>
          </a:p>
        </p:txBody>
      </p:sp>
      <p:sp>
        <p:nvSpPr>
          <p:cNvPr id="16" name="Espace réservé du pied de page 25">
            <a:extLst>
              <a:ext uri="{FF2B5EF4-FFF2-40B4-BE49-F238E27FC236}">
                <a16:creationId xmlns:a16="http://schemas.microsoft.com/office/drawing/2014/main" id="{6637AD5F-770E-AC61-63BB-04CFB82D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>
                <a:latin typeface="+mn-lt"/>
              </a:rPr>
              <a:t>LHeC/FCCeh and PERLE Workshop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C75B8D-06F5-4176-0865-C42D50E68F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25488"/>
            <a:ext cx="10772775" cy="17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7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7D97F-871D-4841-9793-F8680C3F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5688632" cy="432048"/>
          </a:xfrm>
        </p:spPr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NEWS – Finances and HR  - French level mostly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95065F8-5113-4DE9-960E-A78F1CA8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October 27th, 2022</a:t>
            </a:r>
            <a:endParaRPr lang="en-ZA" dirty="0"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45346F-75FF-4B5A-8DEB-0B52EB3D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LHeC/FCCeh and PERLE Workshop</a:t>
            </a:r>
            <a:endParaRPr lang="en-ZA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9816C2-D764-4A56-9F44-51E2C9F8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ZA" smtClean="0">
                <a:latin typeface="+mn-lt"/>
              </a:rPr>
              <a:pPr/>
              <a:t>9</a:t>
            </a:fld>
            <a:endParaRPr lang="en-ZA"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2C051DA-78CC-45ED-BB29-F197AF9802D9}"/>
              </a:ext>
            </a:extLst>
          </p:cNvPr>
          <p:cNvSpPr txBox="1"/>
          <p:nvPr/>
        </p:nvSpPr>
        <p:spPr>
          <a:xfrm>
            <a:off x="206046" y="4082569"/>
            <a:ext cx="10436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ZA" sz="1600" b="1" u="sng" dirty="0">
                <a:latin typeface="+mn-lt"/>
                <a:cs typeface="+mn-cs"/>
              </a:rPr>
              <a:t>Recent News and next to come : HR 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endParaRPr lang="en-ZA" sz="1600" dirty="0">
              <a:latin typeface="+mn-lt"/>
              <a:cs typeface="+mn-cs"/>
            </a:endParaRPr>
          </a:p>
          <a:p>
            <a:pPr marL="285750" indent="-285750" algn="just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dirty="0">
                <a:latin typeface="+mn-lt"/>
                <a:cs typeface="+mn-cs"/>
              </a:rPr>
              <a:t>Strong increasing in 2022 of the manpower at IN2P3 (</a:t>
            </a:r>
            <a:r>
              <a:rPr lang="en-ZA" sz="1600" dirty="0" err="1">
                <a:latin typeface="+mn-lt"/>
                <a:cs typeface="+mn-cs"/>
              </a:rPr>
              <a:t>IJCLab</a:t>
            </a:r>
            <a:r>
              <a:rPr lang="en-ZA" sz="1600" dirty="0">
                <a:latin typeface="+mn-lt"/>
                <a:cs typeface="+mn-cs"/>
              </a:rPr>
              <a:t>-Orsay and LPSC-Grenoble)</a:t>
            </a:r>
          </a:p>
          <a:p>
            <a:pPr marL="285750" indent="-285750" algn="just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C00000"/>
                </a:solidFill>
                <a:latin typeface="+mn-lt"/>
              </a:rPr>
              <a:t>Collaboration agreement foresees/demands bilateral MoUs of IJCLab/IN2P3 with PERLE partner institutes about resource loaded (financial, material) contributions ICRADA now signed and a base for such an agreement with </a:t>
            </a:r>
            <a:r>
              <a:rPr lang="en-US" sz="1600" dirty="0" err="1">
                <a:solidFill>
                  <a:srgbClr val="C00000"/>
                </a:solidFill>
                <a:latin typeface="+mn-lt"/>
              </a:rPr>
              <a:t>Jlab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09370A-BA64-4C68-8604-C910B49B27C0}"/>
              </a:ext>
            </a:extLst>
          </p:cNvPr>
          <p:cNvSpPr txBox="1"/>
          <p:nvPr/>
        </p:nvSpPr>
        <p:spPr>
          <a:xfrm>
            <a:off x="198615" y="946736"/>
            <a:ext cx="10444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ZA" sz="1600" b="1" u="sng" dirty="0">
                <a:latin typeface="+mn-lt"/>
                <a:cs typeface="+mn-cs"/>
              </a:rPr>
              <a:t>Recent News/and next to come: Finances.   </a:t>
            </a:r>
            <a:endParaRPr lang="en-ZA" sz="1600" b="1" dirty="0">
              <a:latin typeface="+mn-lt"/>
              <a:cs typeface="+mn-cs"/>
            </a:endParaRPr>
          </a:p>
          <a:p>
            <a:pPr marL="285750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latin typeface="+mn-lt"/>
                <a:cs typeface="+mn-cs"/>
              </a:rPr>
              <a:t>TDR Phase 2022-2023, </a:t>
            </a:r>
            <a:r>
              <a:rPr lang="en-ZA" sz="1600" dirty="0">
                <a:latin typeface="+mn-lt"/>
                <a:cs typeface="+mn-cs"/>
              </a:rPr>
              <a:t>Consolidation with </a:t>
            </a:r>
            <a:r>
              <a:rPr lang="en-ZA" sz="1600" dirty="0" err="1">
                <a:latin typeface="+mn-lt"/>
                <a:cs typeface="+mn-cs"/>
              </a:rPr>
              <a:t>IJCLab</a:t>
            </a:r>
            <a:r>
              <a:rPr lang="en-ZA" sz="1600" dirty="0">
                <a:latin typeface="+mn-lt"/>
                <a:cs typeface="+mn-cs"/>
              </a:rPr>
              <a:t>/IN2P3. </a:t>
            </a:r>
          </a:p>
          <a:p>
            <a:pPr marL="285750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dirty="0">
                <a:latin typeface="+mn-lt"/>
                <a:cs typeface="+mn-cs"/>
              </a:rPr>
              <a:t>2M€ from CPER for infrastructure, maybe not sufficient for the full infrastructure works. Search for extra funding.</a:t>
            </a:r>
          </a:p>
          <a:p>
            <a:pPr marL="285750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latin typeface="+mn-lt"/>
                <a:cs typeface="+mn-cs"/>
              </a:rPr>
              <a:t>PEPR</a:t>
            </a:r>
            <a:r>
              <a:rPr lang="en-ZA" sz="1600" dirty="0">
                <a:latin typeface="+mn-lt"/>
                <a:cs typeface="+mn-cs"/>
              </a:rPr>
              <a:t> for the PERLE Phase I </a:t>
            </a:r>
            <a:r>
              <a:rPr lang="en-ZA" sz="1600" b="1" dirty="0">
                <a:latin typeface="+mn-lt"/>
                <a:cs typeface="+mn-cs"/>
              </a:rPr>
              <a:t>under construction</a:t>
            </a:r>
            <a:r>
              <a:rPr lang="en-ZA" sz="1600" dirty="0">
                <a:latin typeface="+mn-lt"/>
                <a:cs typeface="+mn-cs"/>
              </a:rPr>
              <a:t>; Deposit of the project with CNRS (INP, IN2P3) and CEA on going.</a:t>
            </a:r>
          </a:p>
          <a:p>
            <a:pPr marL="285750" indent="-285750" algn="just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solidFill>
                  <a:srgbClr val="C00000"/>
                </a:solidFill>
                <a:latin typeface="+mn-lt"/>
                <a:cs typeface="+mn-cs"/>
              </a:rPr>
              <a:t>Contributions from other countries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so far only in-kind (e- source, booster, SPL to be discussed). Finances to be discussed, within PERLE and through the newly formed ERL coordination group.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70475A-C95D-4C86-86AD-35429970E3DD}"/>
              </a:ext>
            </a:extLst>
          </p:cNvPr>
          <p:cNvSpPr/>
          <p:nvPr/>
        </p:nvSpPr>
        <p:spPr>
          <a:xfrm>
            <a:off x="1209923" y="2865482"/>
            <a:ext cx="4316245" cy="1028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ZA" sz="1400" b="1" u="sng" dirty="0">
                <a:latin typeface="+mn-lt"/>
              </a:rPr>
              <a:t>Financial support (~800k€)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ZA" sz="1400" dirty="0">
                <a:latin typeface="+mn-lt"/>
              </a:rPr>
              <a:t>CDD/PHD (IN2P3, EU, </a:t>
            </a:r>
            <a:r>
              <a:rPr lang="en-ZA" sz="1400" dirty="0" err="1">
                <a:latin typeface="+mn-lt"/>
              </a:rPr>
              <a:t>Univ</a:t>
            </a:r>
            <a:r>
              <a:rPr lang="en-ZA" sz="1400" dirty="0">
                <a:latin typeface="+mn-lt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ZA" sz="1400" dirty="0">
                <a:latin typeface="+mn-lt"/>
              </a:rPr>
              <a:t>For equipment (IN2P3, CERN, </a:t>
            </a:r>
            <a:r>
              <a:rPr lang="en-ZA" sz="1400" strike="sngStrike" dirty="0" err="1">
                <a:latin typeface="+mn-lt"/>
              </a:rPr>
              <a:t>Cremlin</a:t>
            </a:r>
            <a:r>
              <a:rPr lang="en-ZA" sz="1400" dirty="0">
                <a:latin typeface="+mn-lt"/>
              </a:rPr>
              <a:t>+ EURIZON)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13B9E7F-3755-43E9-AF11-682E2452B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694" y="3038492"/>
            <a:ext cx="4322883" cy="835102"/>
          </a:xfrm>
          <a:prstGeom prst="rect">
            <a:avLst/>
          </a:prstGeom>
        </p:spPr>
      </p:pic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AFFF0134-CAB3-40AD-82EE-C2DB4AEC192B}"/>
              </a:ext>
            </a:extLst>
          </p:cNvPr>
          <p:cNvSpPr/>
          <p:nvPr/>
        </p:nvSpPr>
        <p:spPr>
          <a:xfrm>
            <a:off x="417835" y="3011973"/>
            <a:ext cx="558203" cy="2337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66906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59874</TotalTime>
  <Words>3556</Words>
  <Application>Microsoft Macintosh PowerPoint</Application>
  <PresentationFormat>Personnalisé</PresentationFormat>
  <Paragraphs>593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Courier New</vt:lpstr>
      <vt:lpstr>TeXGyreTermes</vt:lpstr>
      <vt:lpstr>Times New Roman</vt:lpstr>
      <vt:lpstr>Wingdings</vt:lpstr>
      <vt:lpstr>1_modele-IJCLAb-powerpoint</vt:lpstr>
      <vt:lpstr>Masque IJCLab standard</vt:lpstr>
      <vt:lpstr>Présentation PowerPoint</vt:lpstr>
      <vt:lpstr>The short story of the PERLE Genesis</vt:lpstr>
      <vt:lpstr>The short story of the PERLE Genesis</vt:lpstr>
      <vt:lpstr>ERL History and achievements  </vt:lpstr>
      <vt:lpstr>ERL - The global landscape  </vt:lpstr>
      <vt:lpstr>The New Frontier : e-RIB (Radioactive Nuclei Beam) scattering</vt:lpstr>
      <vt:lpstr>Few words of organisation. PERLE Collaboration  &amp; PERLE- France </vt:lpstr>
      <vt:lpstr>Présentation PowerPoint</vt:lpstr>
      <vt:lpstr>NEWS – Finances and HR  - French level mostly</vt:lpstr>
      <vt:lpstr>HR involvement and projection  - French level mostly</vt:lpstr>
      <vt:lpstr>PERLE Timeline for TDR phase and beyond </vt:lpstr>
      <vt:lpstr>PERLE main Milestones (TDR phase and beyond) </vt:lpstr>
      <vt:lpstr>PERLE Configuration</vt:lpstr>
      <vt:lpstr>Lattice optimization of the 250 MeV version of PERLE</vt:lpstr>
      <vt:lpstr>Status of B-com Magnet design</vt:lpstr>
      <vt:lpstr>Status of B-com Magnet design</vt:lpstr>
      <vt:lpstr>Plan of magnet activities</vt:lpstr>
      <vt:lpstr>Status of HOM design Studies: </vt:lpstr>
      <vt:lpstr>Status of HOM design Studies: </vt:lpstr>
      <vt:lpstr>Plans on HOMs and cavity activities : </vt:lpstr>
      <vt:lpstr>Cryomodule design: </vt:lpstr>
      <vt:lpstr>Cryomodule design: </vt:lpstr>
      <vt:lpstr>Cryomodule design: </vt:lpstr>
      <vt:lpstr>Injection line optimisation  </vt:lpstr>
      <vt:lpstr>Injection line optimisation  </vt:lpstr>
      <vt:lpstr>PERLE e- Source</vt:lpstr>
      <vt:lpstr>PERLE e- Source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Walid Kaabi</cp:lastModifiedBy>
  <cp:revision>2052</cp:revision>
  <cp:lastPrinted>2022-06-10T08:50:38Z</cp:lastPrinted>
  <dcterms:created xsi:type="dcterms:W3CDTF">2011-03-09T16:37:49Z</dcterms:created>
  <dcterms:modified xsi:type="dcterms:W3CDTF">2022-10-27T10:04:23Z</dcterms:modified>
</cp:coreProperties>
</file>