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8" r:id="rId4"/>
    <p:sldId id="297" r:id="rId5"/>
    <p:sldId id="259" r:id="rId6"/>
    <p:sldId id="260" r:id="rId7"/>
    <p:sldId id="261" r:id="rId8"/>
    <p:sldId id="263" r:id="rId9"/>
    <p:sldId id="264" r:id="rId10"/>
    <p:sldId id="265" r:id="rId11"/>
    <p:sldId id="280" r:id="rId12"/>
    <p:sldId id="289" r:id="rId13"/>
    <p:sldId id="290" r:id="rId14"/>
    <p:sldId id="302" r:id="rId15"/>
    <p:sldId id="291" r:id="rId16"/>
    <p:sldId id="296" r:id="rId17"/>
    <p:sldId id="301" r:id="rId18"/>
    <p:sldId id="268" r:id="rId19"/>
    <p:sldId id="299" r:id="rId20"/>
    <p:sldId id="270" r:id="rId21"/>
    <p:sldId id="303" r:id="rId22"/>
    <p:sldId id="306" r:id="rId23"/>
    <p:sldId id="304" r:id="rId24"/>
    <p:sldId id="305" r:id="rId25"/>
    <p:sldId id="287" r:id="rId26"/>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3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DDFF5-FE42-BDF8-D290-E439F263F4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B140DE92-95AD-E9FE-262D-07CF308D1B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0BCFAE13-1F01-154A-9777-464DAD7DF894}"/>
              </a:ext>
            </a:extLst>
          </p:cNvPr>
          <p:cNvSpPr>
            <a:spLocks noGrp="1"/>
          </p:cNvSpPr>
          <p:nvPr>
            <p:ph type="dt" sz="half" idx="10"/>
          </p:nvPr>
        </p:nvSpPr>
        <p:spPr/>
        <p:txBody>
          <a:bodyPr/>
          <a:lstStyle/>
          <a:p>
            <a:fld id="{4A7B1F23-3B89-406B-AD0C-F5B68F27AC66}" type="datetimeFigureOut">
              <a:rPr lang="en-NZ" smtClean="0"/>
              <a:t>27/10/2022</a:t>
            </a:fld>
            <a:endParaRPr lang="en-NZ"/>
          </a:p>
        </p:txBody>
      </p:sp>
      <p:sp>
        <p:nvSpPr>
          <p:cNvPr id="5" name="Footer Placeholder 4">
            <a:extLst>
              <a:ext uri="{FF2B5EF4-FFF2-40B4-BE49-F238E27FC236}">
                <a16:creationId xmlns:a16="http://schemas.microsoft.com/office/drawing/2014/main" id="{0DCD9B79-F834-FA71-9DB7-3C0349CDBE9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05D9011-3159-AC45-997D-1619C9B51537}"/>
              </a:ext>
            </a:extLst>
          </p:cNvPr>
          <p:cNvSpPr>
            <a:spLocks noGrp="1"/>
          </p:cNvSpPr>
          <p:nvPr>
            <p:ph type="sldNum" sz="quarter" idx="12"/>
          </p:nvPr>
        </p:nvSpPr>
        <p:spPr/>
        <p:txBody>
          <a:bodyPr/>
          <a:lstStyle/>
          <a:p>
            <a:fld id="{AC34408B-73F4-48DD-8D6F-1FBBE34A3B34}" type="slidenum">
              <a:rPr lang="en-NZ" smtClean="0"/>
              <a:t>‹#›</a:t>
            </a:fld>
            <a:endParaRPr lang="en-NZ"/>
          </a:p>
        </p:txBody>
      </p:sp>
    </p:spTree>
    <p:extLst>
      <p:ext uri="{BB962C8B-B14F-4D97-AF65-F5344CB8AC3E}">
        <p14:creationId xmlns:p14="http://schemas.microsoft.com/office/powerpoint/2010/main" val="3861081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DC1E-9037-A480-6422-8CD107A189DE}"/>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9102E7B-1EB2-3EC4-DCE4-EBD1B83595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B87BAD3-F9D9-8474-5515-72F95B0A3BEF}"/>
              </a:ext>
            </a:extLst>
          </p:cNvPr>
          <p:cNvSpPr>
            <a:spLocks noGrp="1"/>
          </p:cNvSpPr>
          <p:nvPr>
            <p:ph type="dt" sz="half" idx="10"/>
          </p:nvPr>
        </p:nvSpPr>
        <p:spPr/>
        <p:txBody>
          <a:bodyPr/>
          <a:lstStyle/>
          <a:p>
            <a:fld id="{4A7B1F23-3B89-406B-AD0C-F5B68F27AC66}" type="datetimeFigureOut">
              <a:rPr lang="en-NZ" smtClean="0"/>
              <a:t>27/10/2022</a:t>
            </a:fld>
            <a:endParaRPr lang="en-NZ"/>
          </a:p>
        </p:txBody>
      </p:sp>
      <p:sp>
        <p:nvSpPr>
          <p:cNvPr id="5" name="Footer Placeholder 4">
            <a:extLst>
              <a:ext uri="{FF2B5EF4-FFF2-40B4-BE49-F238E27FC236}">
                <a16:creationId xmlns:a16="http://schemas.microsoft.com/office/drawing/2014/main" id="{517748D1-A2A3-C07E-4B66-0BB197A327A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BAFE790-DFC4-586B-743E-F0EBD28D77B5}"/>
              </a:ext>
            </a:extLst>
          </p:cNvPr>
          <p:cNvSpPr>
            <a:spLocks noGrp="1"/>
          </p:cNvSpPr>
          <p:nvPr>
            <p:ph type="sldNum" sz="quarter" idx="12"/>
          </p:nvPr>
        </p:nvSpPr>
        <p:spPr/>
        <p:txBody>
          <a:bodyPr/>
          <a:lstStyle/>
          <a:p>
            <a:fld id="{AC34408B-73F4-48DD-8D6F-1FBBE34A3B34}" type="slidenum">
              <a:rPr lang="en-NZ" smtClean="0"/>
              <a:t>‹#›</a:t>
            </a:fld>
            <a:endParaRPr lang="en-NZ"/>
          </a:p>
        </p:txBody>
      </p:sp>
    </p:spTree>
    <p:extLst>
      <p:ext uri="{BB962C8B-B14F-4D97-AF65-F5344CB8AC3E}">
        <p14:creationId xmlns:p14="http://schemas.microsoft.com/office/powerpoint/2010/main" val="232875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244595-F513-5784-D52E-2846E1DE4E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F1BF674-CF20-E5DF-921A-C0D4D95E2A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056BD81-A140-0E15-0B77-8801DEBB5B6C}"/>
              </a:ext>
            </a:extLst>
          </p:cNvPr>
          <p:cNvSpPr>
            <a:spLocks noGrp="1"/>
          </p:cNvSpPr>
          <p:nvPr>
            <p:ph type="dt" sz="half" idx="10"/>
          </p:nvPr>
        </p:nvSpPr>
        <p:spPr/>
        <p:txBody>
          <a:bodyPr/>
          <a:lstStyle/>
          <a:p>
            <a:fld id="{4A7B1F23-3B89-406B-AD0C-F5B68F27AC66}" type="datetimeFigureOut">
              <a:rPr lang="en-NZ" smtClean="0"/>
              <a:t>27/10/2022</a:t>
            </a:fld>
            <a:endParaRPr lang="en-NZ"/>
          </a:p>
        </p:txBody>
      </p:sp>
      <p:sp>
        <p:nvSpPr>
          <p:cNvPr id="5" name="Footer Placeholder 4">
            <a:extLst>
              <a:ext uri="{FF2B5EF4-FFF2-40B4-BE49-F238E27FC236}">
                <a16:creationId xmlns:a16="http://schemas.microsoft.com/office/drawing/2014/main" id="{70EFA483-E6BF-07DA-B1ED-A313D50E720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BED8938-F799-9386-5F2D-D74F520F8043}"/>
              </a:ext>
            </a:extLst>
          </p:cNvPr>
          <p:cNvSpPr>
            <a:spLocks noGrp="1"/>
          </p:cNvSpPr>
          <p:nvPr>
            <p:ph type="sldNum" sz="quarter" idx="12"/>
          </p:nvPr>
        </p:nvSpPr>
        <p:spPr/>
        <p:txBody>
          <a:bodyPr/>
          <a:lstStyle/>
          <a:p>
            <a:fld id="{AC34408B-73F4-48DD-8D6F-1FBBE34A3B34}" type="slidenum">
              <a:rPr lang="en-NZ" smtClean="0"/>
              <a:t>‹#›</a:t>
            </a:fld>
            <a:endParaRPr lang="en-NZ"/>
          </a:p>
        </p:txBody>
      </p:sp>
    </p:spTree>
    <p:extLst>
      <p:ext uri="{BB962C8B-B14F-4D97-AF65-F5344CB8AC3E}">
        <p14:creationId xmlns:p14="http://schemas.microsoft.com/office/powerpoint/2010/main" val="4206930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B9D12-9230-CFBC-A9BD-2529BE34E473}"/>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87AE084-73DF-FBB1-9716-18D6B7A7B3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3742B08-1130-1E15-84E4-5FDFD4FA56A1}"/>
              </a:ext>
            </a:extLst>
          </p:cNvPr>
          <p:cNvSpPr>
            <a:spLocks noGrp="1"/>
          </p:cNvSpPr>
          <p:nvPr>
            <p:ph type="dt" sz="half" idx="10"/>
          </p:nvPr>
        </p:nvSpPr>
        <p:spPr/>
        <p:txBody>
          <a:bodyPr/>
          <a:lstStyle/>
          <a:p>
            <a:fld id="{4A7B1F23-3B89-406B-AD0C-F5B68F27AC66}" type="datetimeFigureOut">
              <a:rPr lang="en-NZ" smtClean="0"/>
              <a:t>27/10/2022</a:t>
            </a:fld>
            <a:endParaRPr lang="en-NZ"/>
          </a:p>
        </p:txBody>
      </p:sp>
      <p:sp>
        <p:nvSpPr>
          <p:cNvPr id="5" name="Footer Placeholder 4">
            <a:extLst>
              <a:ext uri="{FF2B5EF4-FFF2-40B4-BE49-F238E27FC236}">
                <a16:creationId xmlns:a16="http://schemas.microsoft.com/office/drawing/2014/main" id="{DA9AD996-B37F-7FBD-FE8F-1E89AD0324D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D37A372-ECF9-C626-D473-C4F92281DF62}"/>
              </a:ext>
            </a:extLst>
          </p:cNvPr>
          <p:cNvSpPr>
            <a:spLocks noGrp="1"/>
          </p:cNvSpPr>
          <p:nvPr>
            <p:ph type="sldNum" sz="quarter" idx="12"/>
          </p:nvPr>
        </p:nvSpPr>
        <p:spPr/>
        <p:txBody>
          <a:bodyPr/>
          <a:lstStyle/>
          <a:p>
            <a:fld id="{AC34408B-73F4-48DD-8D6F-1FBBE34A3B34}" type="slidenum">
              <a:rPr lang="en-NZ" smtClean="0"/>
              <a:t>‹#›</a:t>
            </a:fld>
            <a:endParaRPr lang="en-NZ"/>
          </a:p>
        </p:txBody>
      </p:sp>
    </p:spTree>
    <p:extLst>
      <p:ext uri="{BB962C8B-B14F-4D97-AF65-F5344CB8AC3E}">
        <p14:creationId xmlns:p14="http://schemas.microsoft.com/office/powerpoint/2010/main" val="1569131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1DB6-5F93-4B6F-CE78-8BDCD2ED45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667AE3CC-E8A6-A6D7-DBD3-2FF548B924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117F36-22F7-2C75-6E6A-FB7C7CA74A09}"/>
              </a:ext>
            </a:extLst>
          </p:cNvPr>
          <p:cNvSpPr>
            <a:spLocks noGrp="1"/>
          </p:cNvSpPr>
          <p:nvPr>
            <p:ph type="dt" sz="half" idx="10"/>
          </p:nvPr>
        </p:nvSpPr>
        <p:spPr/>
        <p:txBody>
          <a:bodyPr/>
          <a:lstStyle/>
          <a:p>
            <a:fld id="{4A7B1F23-3B89-406B-AD0C-F5B68F27AC66}" type="datetimeFigureOut">
              <a:rPr lang="en-NZ" smtClean="0"/>
              <a:t>27/10/2022</a:t>
            </a:fld>
            <a:endParaRPr lang="en-NZ"/>
          </a:p>
        </p:txBody>
      </p:sp>
      <p:sp>
        <p:nvSpPr>
          <p:cNvPr id="5" name="Footer Placeholder 4">
            <a:extLst>
              <a:ext uri="{FF2B5EF4-FFF2-40B4-BE49-F238E27FC236}">
                <a16:creationId xmlns:a16="http://schemas.microsoft.com/office/drawing/2014/main" id="{238CA198-2267-860E-02CA-E8DC959559B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48632AD-9728-8533-B028-F00797E99EC2}"/>
              </a:ext>
            </a:extLst>
          </p:cNvPr>
          <p:cNvSpPr>
            <a:spLocks noGrp="1"/>
          </p:cNvSpPr>
          <p:nvPr>
            <p:ph type="sldNum" sz="quarter" idx="12"/>
          </p:nvPr>
        </p:nvSpPr>
        <p:spPr/>
        <p:txBody>
          <a:bodyPr/>
          <a:lstStyle/>
          <a:p>
            <a:fld id="{AC34408B-73F4-48DD-8D6F-1FBBE34A3B34}" type="slidenum">
              <a:rPr lang="en-NZ" smtClean="0"/>
              <a:t>‹#›</a:t>
            </a:fld>
            <a:endParaRPr lang="en-NZ"/>
          </a:p>
        </p:txBody>
      </p:sp>
    </p:spTree>
    <p:extLst>
      <p:ext uri="{BB962C8B-B14F-4D97-AF65-F5344CB8AC3E}">
        <p14:creationId xmlns:p14="http://schemas.microsoft.com/office/powerpoint/2010/main" val="1150793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EC3B4-599B-D503-28BD-6717E8A1F776}"/>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82F8EA5-5CEA-9C96-7654-774B90F439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2C7B78CF-4249-AB5E-BBDD-CF47075BE7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202F5DE5-09DA-46D8-80FC-E5835D05C8D0}"/>
              </a:ext>
            </a:extLst>
          </p:cNvPr>
          <p:cNvSpPr>
            <a:spLocks noGrp="1"/>
          </p:cNvSpPr>
          <p:nvPr>
            <p:ph type="dt" sz="half" idx="10"/>
          </p:nvPr>
        </p:nvSpPr>
        <p:spPr/>
        <p:txBody>
          <a:bodyPr/>
          <a:lstStyle/>
          <a:p>
            <a:fld id="{4A7B1F23-3B89-406B-AD0C-F5B68F27AC66}" type="datetimeFigureOut">
              <a:rPr lang="en-NZ" smtClean="0"/>
              <a:t>27/10/2022</a:t>
            </a:fld>
            <a:endParaRPr lang="en-NZ"/>
          </a:p>
        </p:txBody>
      </p:sp>
      <p:sp>
        <p:nvSpPr>
          <p:cNvPr id="6" name="Footer Placeholder 5">
            <a:extLst>
              <a:ext uri="{FF2B5EF4-FFF2-40B4-BE49-F238E27FC236}">
                <a16:creationId xmlns:a16="http://schemas.microsoft.com/office/drawing/2014/main" id="{C35B5732-A93B-4A2C-5158-8B8EB26B6BE5}"/>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782C8D77-0355-E569-B837-67A178841DCF}"/>
              </a:ext>
            </a:extLst>
          </p:cNvPr>
          <p:cNvSpPr>
            <a:spLocks noGrp="1"/>
          </p:cNvSpPr>
          <p:nvPr>
            <p:ph type="sldNum" sz="quarter" idx="12"/>
          </p:nvPr>
        </p:nvSpPr>
        <p:spPr/>
        <p:txBody>
          <a:bodyPr/>
          <a:lstStyle/>
          <a:p>
            <a:fld id="{AC34408B-73F4-48DD-8D6F-1FBBE34A3B34}" type="slidenum">
              <a:rPr lang="en-NZ" smtClean="0"/>
              <a:t>‹#›</a:t>
            </a:fld>
            <a:endParaRPr lang="en-NZ"/>
          </a:p>
        </p:txBody>
      </p:sp>
    </p:spTree>
    <p:extLst>
      <p:ext uri="{BB962C8B-B14F-4D97-AF65-F5344CB8AC3E}">
        <p14:creationId xmlns:p14="http://schemas.microsoft.com/office/powerpoint/2010/main" val="73195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4D0A4-26E0-F099-F62E-D703EC516DB8}"/>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8AEB170-63F5-72B2-9923-E70AED7677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1F38D9-721C-F474-48FA-6BEB367D59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4AD40214-C465-5C97-6FD2-5507990124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80225C-ECE9-AAC9-68BA-DF5DF24630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7704FFC1-9FB4-0018-0CAC-0A1354E10853}"/>
              </a:ext>
            </a:extLst>
          </p:cNvPr>
          <p:cNvSpPr>
            <a:spLocks noGrp="1"/>
          </p:cNvSpPr>
          <p:nvPr>
            <p:ph type="dt" sz="half" idx="10"/>
          </p:nvPr>
        </p:nvSpPr>
        <p:spPr/>
        <p:txBody>
          <a:bodyPr/>
          <a:lstStyle/>
          <a:p>
            <a:fld id="{4A7B1F23-3B89-406B-AD0C-F5B68F27AC66}" type="datetimeFigureOut">
              <a:rPr lang="en-NZ" smtClean="0"/>
              <a:t>27/10/2022</a:t>
            </a:fld>
            <a:endParaRPr lang="en-NZ"/>
          </a:p>
        </p:txBody>
      </p:sp>
      <p:sp>
        <p:nvSpPr>
          <p:cNvPr id="8" name="Footer Placeholder 7">
            <a:extLst>
              <a:ext uri="{FF2B5EF4-FFF2-40B4-BE49-F238E27FC236}">
                <a16:creationId xmlns:a16="http://schemas.microsoft.com/office/drawing/2014/main" id="{DCF37184-491A-E8F3-E792-F9CB735A0ACF}"/>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5CD3FA70-A99C-741C-FF0E-1B88D127B7F9}"/>
              </a:ext>
            </a:extLst>
          </p:cNvPr>
          <p:cNvSpPr>
            <a:spLocks noGrp="1"/>
          </p:cNvSpPr>
          <p:nvPr>
            <p:ph type="sldNum" sz="quarter" idx="12"/>
          </p:nvPr>
        </p:nvSpPr>
        <p:spPr/>
        <p:txBody>
          <a:bodyPr/>
          <a:lstStyle/>
          <a:p>
            <a:fld id="{AC34408B-73F4-48DD-8D6F-1FBBE34A3B34}" type="slidenum">
              <a:rPr lang="en-NZ" smtClean="0"/>
              <a:t>‹#›</a:t>
            </a:fld>
            <a:endParaRPr lang="en-NZ"/>
          </a:p>
        </p:txBody>
      </p:sp>
    </p:spTree>
    <p:extLst>
      <p:ext uri="{BB962C8B-B14F-4D97-AF65-F5344CB8AC3E}">
        <p14:creationId xmlns:p14="http://schemas.microsoft.com/office/powerpoint/2010/main" val="40891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2594F-54B6-D293-F5FE-665B9177BBF1}"/>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0DC75E86-828F-DC3D-0CDA-6507D39422FC}"/>
              </a:ext>
            </a:extLst>
          </p:cNvPr>
          <p:cNvSpPr>
            <a:spLocks noGrp="1"/>
          </p:cNvSpPr>
          <p:nvPr>
            <p:ph type="dt" sz="half" idx="10"/>
          </p:nvPr>
        </p:nvSpPr>
        <p:spPr/>
        <p:txBody>
          <a:bodyPr/>
          <a:lstStyle/>
          <a:p>
            <a:fld id="{4A7B1F23-3B89-406B-AD0C-F5B68F27AC66}" type="datetimeFigureOut">
              <a:rPr lang="en-NZ" smtClean="0"/>
              <a:t>27/10/2022</a:t>
            </a:fld>
            <a:endParaRPr lang="en-NZ"/>
          </a:p>
        </p:txBody>
      </p:sp>
      <p:sp>
        <p:nvSpPr>
          <p:cNvPr id="4" name="Footer Placeholder 3">
            <a:extLst>
              <a:ext uri="{FF2B5EF4-FFF2-40B4-BE49-F238E27FC236}">
                <a16:creationId xmlns:a16="http://schemas.microsoft.com/office/drawing/2014/main" id="{D0F7CC22-C9B3-617F-3961-91129F8F6916}"/>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C02F05DE-52AE-FA93-C1B6-2DB432E31F49}"/>
              </a:ext>
            </a:extLst>
          </p:cNvPr>
          <p:cNvSpPr>
            <a:spLocks noGrp="1"/>
          </p:cNvSpPr>
          <p:nvPr>
            <p:ph type="sldNum" sz="quarter" idx="12"/>
          </p:nvPr>
        </p:nvSpPr>
        <p:spPr/>
        <p:txBody>
          <a:bodyPr/>
          <a:lstStyle/>
          <a:p>
            <a:fld id="{AC34408B-73F4-48DD-8D6F-1FBBE34A3B34}" type="slidenum">
              <a:rPr lang="en-NZ" smtClean="0"/>
              <a:t>‹#›</a:t>
            </a:fld>
            <a:endParaRPr lang="en-NZ"/>
          </a:p>
        </p:txBody>
      </p:sp>
    </p:spTree>
    <p:extLst>
      <p:ext uri="{BB962C8B-B14F-4D97-AF65-F5344CB8AC3E}">
        <p14:creationId xmlns:p14="http://schemas.microsoft.com/office/powerpoint/2010/main" val="3271814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D1201B-9BA4-5C21-CE3C-957788A277B6}"/>
              </a:ext>
            </a:extLst>
          </p:cNvPr>
          <p:cNvSpPr>
            <a:spLocks noGrp="1"/>
          </p:cNvSpPr>
          <p:nvPr>
            <p:ph type="dt" sz="half" idx="10"/>
          </p:nvPr>
        </p:nvSpPr>
        <p:spPr/>
        <p:txBody>
          <a:bodyPr/>
          <a:lstStyle/>
          <a:p>
            <a:fld id="{4A7B1F23-3B89-406B-AD0C-F5B68F27AC66}" type="datetimeFigureOut">
              <a:rPr lang="en-NZ" smtClean="0"/>
              <a:t>27/10/2022</a:t>
            </a:fld>
            <a:endParaRPr lang="en-NZ"/>
          </a:p>
        </p:txBody>
      </p:sp>
      <p:sp>
        <p:nvSpPr>
          <p:cNvPr id="3" name="Footer Placeholder 2">
            <a:extLst>
              <a:ext uri="{FF2B5EF4-FFF2-40B4-BE49-F238E27FC236}">
                <a16:creationId xmlns:a16="http://schemas.microsoft.com/office/drawing/2014/main" id="{CCC07E2F-5685-239B-7F65-C8A1AEC211F5}"/>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2E1A6A2F-BA53-9B54-8764-7307A6E5014F}"/>
              </a:ext>
            </a:extLst>
          </p:cNvPr>
          <p:cNvSpPr>
            <a:spLocks noGrp="1"/>
          </p:cNvSpPr>
          <p:nvPr>
            <p:ph type="sldNum" sz="quarter" idx="12"/>
          </p:nvPr>
        </p:nvSpPr>
        <p:spPr/>
        <p:txBody>
          <a:bodyPr/>
          <a:lstStyle/>
          <a:p>
            <a:fld id="{AC34408B-73F4-48DD-8D6F-1FBBE34A3B34}" type="slidenum">
              <a:rPr lang="en-NZ" smtClean="0"/>
              <a:t>‹#›</a:t>
            </a:fld>
            <a:endParaRPr lang="en-NZ"/>
          </a:p>
        </p:txBody>
      </p:sp>
    </p:spTree>
    <p:extLst>
      <p:ext uri="{BB962C8B-B14F-4D97-AF65-F5344CB8AC3E}">
        <p14:creationId xmlns:p14="http://schemas.microsoft.com/office/powerpoint/2010/main" val="3865867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F2706-A871-D640-823A-4BA229F96E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407DA02E-AE65-4364-8775-797499E803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C9F63AEC-81CC-D154-39FE-D5EEA298B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0BF8A7-C4D1-C592-A02E-C4C09066EE0D}"/>
              </a:ext>
            </a:extLst>
          </p:cNvPr>
          <p:cNvSpPr>
            <a:spLocks noGrp="1"/>
          </p:cNvSpPr>
          <p:nvPr>
            <p:ph type="dt" sz="half" idx="10"/>
          </p:nvPr>
        </p:nvSpPr>
        <p:spPr/>
        <p:txBody>
          <a:bodyPr/>
          <a:lstStyle/>
          <a:p>
            <a:fld id="{4A7B1F23-3B89-406B-AD0C-F5B68F27AC66}" type="datetimeFigureOut">
              <a:rPr lang="en-NZ" smtClean="0"/>
              <a:t>27/10/2022</a:t>
            </a:fld>
            <a:endParaRPr lang="en-NZ"/>
          </a:p>
        </p:txBody>
      </p:sp>
      <p:sp>
        <p:nvSpPr>
          <p:cNvPr id="6" name="Footer Placeholder 5">
            <a:extLst>
              <a:ext uri="{FF2B5EF4-FFF2-40B4-BE49-F238E27FC236}">
                <a16:creationId xmlns:a16="http://schemas.microsoft.com/office/drawing/2014/main" id="{13DF3502-5DBF-B205-4FD9-8A456A7C091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2B2B72E-D25E-9922-B97C-D774EFDD76B2}"/>
              </a:ext>
            </a:extLst>
          </p:cNvPr>
          <p:cNvSpPr>
            <a:spLocks noGrp="1"/>
          </p:cNvSpPr>
          <p:nvPr>
            <p:ph type="sldNum" sz="quarter" idx="12"/>
          </p:nvPr>
        </p:nvSpPr>
        <p:spPr/>
        <p:txBody>
          <a:bodyPr/>
          <a:lstStyle/>
          <a:p>
            <a:fld id="{AC34408B-73F4-48DD-8D6F-1FBBE34A3B34}" type="slidenum">
              <a:rPr lang="en-NZ" smtClean="0"/>
              <a:t>‹#›</a:t>
            </a:fld>
            <a:endParaRPr lang="en-NZ"/>
          </a:p>
        </p:txBody>
      </p:sp>
    </p:spTree>
    <p:extLst>
      <p:ext uri="{BB962C8B-B14F-4D97-AF65-F5344CB8AC3E}">
        <p14:creationId xmlns:p14="http://schemas.microsoft.com/office/powerpoint/2010/main" val="232413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FD4D-9075-1247-F609-E705A2EA0C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7E93836D-55AC-0572-4BA4-207153F8A4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E1988B78-E872-F1E4-19EB-54424D32E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9A46CF-D5BC-1904-F8C9-BF8C2062E8BC}"/>
              </a:ext>
            </a:extLst>
          </p:cNvPr>
          <p:cNvSpPr>
            <a:spLocks noGrp="1"/>
          </p:cNvSpPr>
          <p:nvPr>
            <p:ph type="dt" sz="half" idx="10"/>
          </p:nvPr>
        </p:nvSpPr>
        <p:spPr/>
        <p:txBody>
          <a:bodyPr/>
          <a:lstStyle/>
          <a:p>
            <a:fld id="{4A7B1F23-3B89-406B-AD0C-F5B68F27AC66}" type="datetimeFigureOut">
              <a:rPr lang="en-NZ" smtClean="0"/>
              <a:t>27/10/2022</a:t>
            </a:fld>
            <a:endParaRPr lang="en-NZ"/>
          </a:p>
        </p:txBody>
      </p:sp>
      <p:sp>
        <p:nvSpPr>
          <p:cNvPr id="6" name="Footer Placeholder 5">
            <a:extLst>
              <a:ext uri="{FF2B5EF4-FFF2-40B4-BE49-F238E27FC236}">
                <a16:creationId xmlns:a16="http://schemas.microsoft.com/office/drawing/2014/main" id="{2E39B4AC-66B5-7964-D6C4-58D577D4F2A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7C551464-2418-B234-B468-CCE53C4C5D8E}"/>
              </a:ext>
            </a:extLst>
          </p:cNvPr>
          <p:cNvSpPr>
            <a:spLocks noGrp="1"/>
          </p:cNvSpPr>
          <p:nvPr>
            <p:ph type="sldNum" sz="quarter" idx="12"/>
          </p:nvPr>
        </p:nvSpPr>
        <p:spPr/>
        <p:txBody>
          <a:bodyPr/>
          <a:lstStyle/>
          <a:p>
            <a:fld id="{AC34408B-73F4-48DD-8D6F-1FBBE34A3B34}" type="slidenum">
              <a:rPr lang="en-NZ" smtClean="0"/>
              <a:t>‹#›</a:t>
            </a:fld>
            <a:endParaRPr lang="en-NZ"/>
          </a:p>
        </p:txBody>
      </p:sp>
    </p:spTree>
    <p:extLst>
      <p:ext uri="{BB962C8B-B14F-4D97-AF65-F5344CB8AC3E}">
        <p14:creationId xmlns:p14="http://schemas.microsoft.com/office/powerpoint/2010/main" val="4202666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DEC03C-183E-9468-A9A4-15BF3319E9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778A961C-7643-E9F5-90BD-58C1075FF3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E4ADC0E-8EE8-6C9A-78F0-F7546216B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B1F23-3B89-406B-AD0C-F5B68F27AC66}" type="datetimeFigureOut">
              <a:rPr lang="en-NZ" smtClean="0"/>
              <a:t>27/10/2022</a:t>
            </a:fld>
            <a:endParaRPr lang="en-NZ"/>
          </a:p>
        </p:txBody>
      </p:sp>
      <p:sp>
        <p:nvSpPr>
          <p:cNvPr id="5" name="Footer Placeholder 4">
            <a:extLst>
              <a:ext uri="{FF2B5EF4-FFF2-40B4-BE49-F238E27FC236}">
                <a16:creationId xmlns:a16="http://schemas.microsoft.com/office/drawing/2014/main" id="{F925867E-7D99-69E8-5C3D-D26A6D4FFF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DA937564-7BA2-BD50-A285-5177A36507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4408B-73F4-48DD-8D6F-1FBBE34A3B34}" type="slidenum">
              <a:rPr lang="en-NZ" smtClean="0"/>
              <a:t>‹#›</a:t>
            </a:fld>
            <a:endParaRPr lang="en-NZ"/>
          </a:p>
        </p:txBody>
      </p:sp>
    </p:spTree>
    <p:extLst>
      <p:ext uri="{BB962C8B-B14F-4D97-AF65-F5344CB8AC3E}">
        <p14:creationId xmlns:p14="http://schemas.microsoft.com/office/powerpoint/2010/main" val="935102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E9625-395B-E580-3AE2-9ED2A8101508}"/>
              </a:ext>
            </a:extLst>
          </p:cNvPr>
          <p:cNvSpPr>
            <a:spLocks noGrp="1"/>
          </p:cNvSpPr>
          <p:nvPr>
            <p:ph type="ctrTitle"/>
          </p:nvPr>
        </p:nvSpPr>
        <p:spPr/>
        <p:txBody>
          <a:bodyPr>
            <a:normAutofit fontScale="90000"/>
          </a:bodyPr>
          <a:lstStyle/>
          <a:p>
            <a:r>
              <a:rPr lang="en-NZ" dirty="0"/>
              <a:t>Testing an Alternative to the Standard Model with the </a:t>
            </a:r>
            <a:r>
              <a:rPr lang="en-NZ" dirty="0" err="1"/>
              <a:t>LHeC</a:t>
            </a:r>
            <a:endParaRPr lang="en-NZ" dirty="0"/>
          </a:p>
        </p:txBody>
      </p:sp>
      <p:sp>
        <p:nvSpPr>
          <p:cNvPr id="3" name="Subtitle 2">
            <a:extLst>
              <a:ext uri="{FF2B5EF4-FFF2-40B4-BE49-F238E27FC236}">
                <a16:creationId xmlns:a16="http://schemas.microsoft.com/office/drawing/2014/main" id="{830EB10E-100D-D9B7-42C2-571A131EE14C}"/>
              </a:ext>
            </a:extLst>
          </p:cNvPr>
          <p:cNvSpPr>
            <a:spLocks noGrp="1"/>
          </p:cNvSpPr>
          <p:nvPr>
            <p:ph type="subTitle" idx="1"/>
          </p:nvPr>
        </p:nvSpPr>
        <p:spPr/>
        <p:txBody>
          <a:bodyPr>
            <a:normAutofit fontScale="77500" lnSpcReduction="20000"/>
          </a:bodyPr>
          <a:lstStyle/>
          <a:p>
            <a:r>
              <a:rPr lang="en-NZ" dirty="0"/>
              <a:t>Philip Yock</a:t>
            </a:r>
          </a:p>
          <a:p>
            <a:r>
              <a:rPr lang="en-NZ" dirty="0"/>
              <a:t>University of Auckland</a:t>
            </a:r>
          </a:p>
          <a:p>
            <a:r>
              <a:rPr lang="en-NZ" dirty="0"/>
              <a:t>Auckland, New Zealand</a:t>
            </a:r>
          </a:p>
          <a:p>
            <a:r>
              <a:rPr lang="en-NZ" dirty="0" err="1"/>
              <a:t>LHeC</a:t>
            </a:r>
            <a:r>
              <a:rPr lang="en-NZ" dirty="0"/>
              <a:t> Workshop, Orsay</a:t>
            </a:r>
          </a:p>
          <a:p>
            <a:r>
              <a:rPr lang="en-NZ"/>
              <a:t>26-28 October 2022</a:t>
            </a:r>
          </a:p>
          <a:p>
            <a:endParaRPr lang="en-NZ" dirty="0"/>
          </a:p>
          <a:p>
            <a:endParaRPr lang="en-NZ" dirty="0"/>
          </a:p>
        </p:txBody>
      </p:sp>
    </p:spTree>
    <p:extLst>
      <p:ext uri="{BB962C8B-B14F-4D97-AF65-F5344CB8AC3E}">
        <p14:creationId xmlns:p14="http://schemas.microsoft.com/office/powerpoint/2010/main" val="2879887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AD41-985F-96BD-BCDA-862CF3594F97}"/>
              </a:ext>
            </a:extLst>
          </p:cNvPr>
          <p:cNvSpPr>
            <a:spLocks noGrp="1"/>
          </p:cNvSpPr>
          <p:nvPr>
            <p:ph type="title"/>
          </p:nvPr>
        </p:nvSpPr>
        <p:spPr>
          <a:xfrm>
            <a:off x="929640" y="147955"/>
            <a:ext cx="10515600" cy="1325563"/>
          </a:xfrm>
        </p:spPr>
        <p:txBody>
          <a:bodyPr/>
          <a:lstStyle/>
          <a:p>
            <a:r>
              <a:rPr lang="en-NZ" dirty="0"/>
              <a:t>The Paper by Rosner</a:t>
            </a:r>
          </a:p>
        </p:txBody>
      </p:sp>
      <p:pic>
        <p:nvPicPr>
          <p:cNvPr id="5" name="Content Placeholder 4">
            <a:extLst>
              <a:ext uri="{FF2B5EF4-FFF2-40B4-BE49-F238E27FC236}">
                <a16:creationId xmlns:a16="http://schemas.microsoft.com/office/drawing/2014/main" id="{3810AC37-2566-870D-A112-2DCC52C57D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9640" y="1189336"/>
            <a:ext cx="10515600" cy="3450628"/>
          </a:xfrm>
        </p:spPr>
      </p:pic>
      <p:sp>
        <p:nvSpPr>
          <p:cNvPr id="6" name="TextBox 5">
            <a:extLst>
              <a:ext uri="{FF2B5EF4-FFF2-40B4-BE49-F238E27FC236}">
                <a16:creationId xmlns:a16="http://schemas.microsoft.com/office/drawing/2014/main" id="{C79ADF9F-F9FE-36A6-F019-5E0A7314A93A}"/>
              </a:ext>
            </a:extLst>
          </p:cNvPr>
          <p:cNvSpPr txBox="1"/>
          <p:nvPr/>
        </p:nvSpPr>
        <p:spPr>
          <a:xfrm>
            <a:off x="2171700" y="4639964"/>
            <a:ext cx="8526780" cy="2554545"/>
          </a:xfrm>
          <a:prstGeom prst="rect">
            <a:avLst/>
          </a:prstGeom>
          <a:noFill/>
        </p:spPr>
        <p:txBody>
          <a:bodyPr wrap="square" rtlCol="0">
            <a:spAutoFit/>
          </a:bodyPr>
          <a:lstStyle/>
          <a:p>
            <a:r>
              <a:rPr lang="en-NZ" sz="2000" b="1" dirty="0">
                <a:solidFill>
                  <a:srgbClr val="FF0000"/>
                </a:solidFill>
              </a:rPr>
              <a:t>The eigenvalue equation for </a:t>
            </a:r>
            <a:r>
              <a:rPr lang="el-GR" sz="2000" b="1" dirty="0">
                <a:solidFill>
                  <a:srgbClr val="FF0000"/>
                </a:solidFill>
              </a:rPr>
              <a:t>α</a:t>
            </a:r>
            <a:r>
              <a:rPr lang="en-NZ" sz="2000" b="1" baseline="-25000" dirty="0">
                <a:solidFill>
                  <a:srgbClr val="FF0000"/>
                </a:solidFill>
              </a:rPr>
              <a:t>0</a:t>
            </a:r>
            <a:r>
              <a:rPr lang="en-NZ" sz="2000" b="1" dirty="0">
                <a:solidFill>
                  <a:srgbClr val="FF0000"/>
                </a:solidFill>
              </a:rPr>
              <a:t>, the unrenormalized coupling constant, is obtained to sixth order by setting the expression in square brackets = 0. </a:t>
            </a:r>
          </a:p>
          <a:p>
            <a:r>
              <a:rPr lang="en-NZ" sz="2000" b="1" dirty="0">
                <a:solidFill>
                  <a:srgbClr val="FF0000"/>
                </a:solidFill>
              </a:rPr>
              <a:t>A self-consistent solution would require </a:t>
            </a:r>
            <a:r>
              <a:rPr lang="el-GR" sz="2000" b="1" dirty="0">
                <a:solidFill>
                  <a:srgbClr val="FF0000"/>
                </a:solidFill>
              </a:rPr>
              <a:t>α</a:t>
            </a:r>
            <a:r>
              <a:rPr lang="en-NZ" sz="2000" b="1" baseline="-25000" dirty="0">
                <a:solidFill>
                  <a:srgbClr val="FF0000"/>
                </a:solidFill>
              </a:rPr>
              <a:t>0</a:t>
            </a:r>
            <a:r>
              <a:rPr lang="en-NZ" sz="2000" b="1" dirty="0">
                <a:solidFill>
                  <a:srgbClr val="FF0000"/>
                </a:solidFill>
              </a:rPr>
              <a:t> &lt;&lt; 1, but this is not possible.  We</a:t>
            </a:r>
          </a:p>
          <a:p>
            <a:r>
              <a:rPr lang="en-NZ" sz="2000" b="1" dirty="0">
                <a:solidFill>
                  <a:srgbClr val="FF0000"/>
                </a:solidFill>
              </a:rPr>
              <a:t>therefore assume the bare coupling constant is of order unity, or greater, for an extra particle that is coupled to the photon, and that its renormalized coupling </a:t>
            </a:r>
          </a:p>
          <a:p>
            <a:r>
              <a:rPr lang="en-NZ" sz="2000" b="1" dirty="0">
                <a:solidFill>
                  <a:srgbClr val="FF0000"/>
                </a:solidFill>
              </a:rPr>
              <a:t>constant is also of order unity, or greater. </a:t>
            </a:r>
          </a:p>
          <a:p>
            <a:endParaRPr lang="en-NZ" sz="2000" b="1" dirty="0"/>
          </a:p>
          <a:p>
            <a:endParaRPr lang="en-NZ" sz="2000" b="1" dirty="0"/>
          </a:p>
        </p:txBody>
      </p:sp>
    </p:spTree>
    <p:extLst>
      <p:ext uri="{BB962C8B-B14F-4D97-AF65-F5344CB8AC3E}">
        <p14:creationId xmlns:p14="http://schemas.microsoft.com/office/powerpoint/2010/main" val="380725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AD41-985F-96BD-BCDA-862CF3594F97}"/>
              </a:ext>
            </a:extLst>
          </p:cNvPr>
          <p:cNvSpPr>
            <a:spLocks noGrp="1"/>
          </p:cNvSpPr>
          <p:nvPr>
            <p:ph type="title"/>
          </p:nvPr>
        </p:nvSpPr>
        <p:spPr>
          <a:xfrm>
            <a:off x="929640" y="0"/>
            <a:ext cx="10515600" cy="1325563"/>
          </a:xfrm>
        </p:spPr>
        <p:txBody>
          <a:bodyPr/>
          <a:lstStyle/>
          <a:p>
            <a:r>
              <a:rPr lang="en-NZ" dirty="0"/>
              <a:t>The Paper by Rosner</a:t>
            </a:r>
          </a:p>
        </p:txBody>
      </p:sp>
      <p:pic>
        <p:nvPicPr>
          <p:cNvPr id="5" name="Content Placeholder 4">
            <a:extLst>
              <a:ext uri="{FF2B5EF4-FFF2-40B4-BE49-F238E27FC236}">
                <a16:creationId xmlns:a16="http://schemas.microsoft.com/office/drawing/2014/main" id="{3810AC37-2566-870D-A112-2DCC52C57D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6325" y="961044"/>
            <a:ext cx="10515600" cy="3450628"/>
          </a:xfrm>
        </p:spPr>
      </p:pic>
      <p:sp>
        <p:nvSpPr>
          <p:cNvPr id="6" name="TextBox 5">
            <a:extLst>
              <a:ext uri="{FF2B5EF4-FFF2-40B4-BE49-F238E27FC236}">
                <a16:creationId xmlns:a16="http://schemas.microsoft.com/office/drawing/2014/main" id="{C79ADF9F-F9FE-36A6-F019-5E0A7314A93A}"/>
              </a:ext>
            </a:extLst>
          </p:cNvPr>
          <p:cNvSpPr txBox="1"/>
          <p:nvPr/>
        </p:nvSpPr>
        <p:spPr>
          <a:xfrm>
            <a:off x="2049780" y="4411672"/>
            <a:ext cx="8568690" cy="2554545"/>
          </a:xfrm>
          <a:prstGeom prst="rect">
            <a:avLst/>
          </a:prstGeom>
          <a:noFill/>
        </p:spPr>
        <p:txBody>
          <a:bodyPr wrap="square" rtlCol="0">
            <a:spAutoFit/>
          </a:bodyPr>
          <a:lstStyle/>
          <a:p>
            <a:r>
              <a:rPr lang="en-NZ" sz="2000" b="1" dirty="0">
                <a:solidFill>
                  <a:srgbClr val="FF0000"/>
                </a:solidFill>
              </a:rPr>
              <a:t>The eigenvalue equation for </a:t>
            </a:r>
            <a:r>
              <a:rPr lang="el-GR" sz="2000" b="1" dirty="0">
                <a:solidFill>
                  <a:srgbClr val="FF0000"/>
                </a:solidFill>
              </a:rPr>
              <a:t>α</a:t>
            </a:r>
            <a:r>
              <a:rPr lang="en-NZ" sz="2000" b="1" baseline="-25000" dirty="0">
                <a:solidFill>
                  <a:srgbClr val="FF0000"/>
                </a:solidFill>
              </a:rPr>
              <a:t>0</a:t>
            </a:r>
            <a:r>
              <a:rPr lang="en-NZ" sz="2000" b="1" dirty="0">
                <a:solidFill>
                  <a:srgbClr val="FF0000"/>
                </a:solidFill>
              </a:rPr>
              <a:t>, the unrenormalized coupling constant, is obtained to sixth order by setting the expression in square brackets = 0. </a:t>
            </a:r>
          </a:p>
          <a:p>
            <a:r>
              <a:rPr lang="en-NZ" sz="2000" b="1" dirty="0">
                <a:solidFill>
                  <a:srgbClr val="FF0000"/>
                </a:solidFill>
              </a:rPr>
              <a:t>A self-consistent solution would require </a:t>
            </a:r>
            <a:r>
              <a:rPr lang="el-GR" sz="2000" b="1" dirty="0">
                <a:solidFill>
                  <a:srgbClr val="FF0000"/>
                </a:solidFill>
              </a:rPr>
              <a:t>α</a:t>
            </a:r>
            <a:r>
              <a:rPr lang="en-NZ" sz="2000" b="1" baseline="-25000" dirty="0">
                <a:solidFill>
                  <a:srgbClr val="FF0000"/>
                </a:solidFill>
              </a:rPr>
              <a:t>0</a:t>
            </a:r>
            <a:r>
              <a:rPr lang="en-NZ" sz="2000" b="1" dirty="0">
                <a:solidFill>
                  <a:srgbClr val="FF0000"/>
                </a:solidFill>
              </a:rPr>
              <a:t> &lt;&lt; 1, but this is not possible.  We</a:t>
            </a:r>
          </a:p>
          <a:p>
            <a:r>
              <a:rPr lang="en-NZ" sz="2000" b="1" dirty="0">
                <a:solidFill>
                  <a:srgbClr val="FF0000"/>
                </a:solidFill>
              </a:rPr>
              <a:t>therefore assume the bare coupling constant is of order unity, or greater, for an extra particle that is coupled to the photon, and that its renormalized coupling </a:t>
            </a:r>
          </a:p>
          <a:p>
            <a:r>
              <a:rPr lang="en-NZ" sz="2000" b="1" dirty="0">
                <a:solidFill>
                  <a:srgbClr val="FF0000"/>
                </a:solidFill>
              </a:rPr>
              <a:t>constant is also of order unity, or greater. </a:t>
            </a:r>
          </a:p>
          <a:p>
            <a:endParaRPr lang="en-NZ" sz="2000" b="1" dirty="0"/>
          </a:p>
          <a:p>
            <a:endParaRPr lang="en-NZ" sz="2000" b="1" dirty="0"/>
          </a:p>
        </p:txBody>
      </p:sp>
      <p:sp>
        <p:nvSpPr>
          <p:cNvPr id="3" name="Oval 2">
            <a:extLst>
              <a:ext uri="{FF2B5EF4-FFF2-40B4-BE49-F238E27FC236}">
                <a16:creationId xmlns:a16="http://schemas.microsoft.com/office/drawing/2014/main" id="{ADF8E315-DA29-9DBE-3B79-D8F6D42233E9}"/>
              </a:ext>
            </a:extLst>
          </p:cNvPr>
          <p:cNvSpPr/>
          <p:nvPr/>
        </p:nvSpPr>
        <p:spPr>
          <a:xfrm>
            <a:off x="6012180" y="2897505"/>
            <a:ext cx="1565910" cy="106299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704795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79743-5DE9-86CA-B7C9-EDF727C2A55A}"/>
              </a:ext>
            </a:extLst>
          </p:cNvPr>
          <p:cNvSpPr>
            <a:spLocks noGrp="1"/>
          </p:cNvSpPr>
          <p:nvPr>
            <p:ph type="title"/>
          </p:nvPr>
        </p:nvSpPr>
        <p:spPr/>
        <p:txBody>
          <a:bodyPr/>
          <a:lstStyle/>
          <a:p>
            <a:r>
              <a:rPr lang="en-NZ" dirty="0"/>
              <a:t>Highly charged </a:t>
            </a:r>
            <a:r>
              <a:rPr lang="en-NZ" dirty="0" err="1"/>
              <a:t>subnucleons</a:t>
            </a:r>
            <a:endParaRPr lang="en-NZ" dirty="0"/>
          </a:p>
        </p:txBody>
      </p:sp>
      <p:sp>
        <p:nvSpPr>
          <p:cNvPr id="3" name="Content Placeholder 2">
            <a:extLst>
              <a:ext uri="{FF2B5EF4-FFF2-40B4-BE49-F238E27FC236}">
                <a16:creationId xmlns:a16="http://schemas.microsoft.com/office/drawing/2014/main" id="{83B3F79D-01F1-63F8-F3E5-819ED5EBAD1B}"/>
              </a:ext>
            </a:extLst>
          </p:cNvPr>
          <p:cNvSpPr>
            <a:spLocks noGrp="1"/>
          </p:cNvSpPr>
          <p:nvPr>
            <p:ph idx="1"/>
          </p:nvPr>
        </p:nvSpPr>
        <p:spPr/>
        <p:txBody>
          <a:bodyPr/>
          <a:lstStyle/>
          <a:p>
            <a:r>
              <a:rPr lang="en-NZ" dirty="0"/>
              <a:t>The upshot of the above was the conjectured existence of a highly charged partner to the electron with a high electric charge, and a strong coupling to the electromagnetic field.</a:t>
            </a:r>
          </a:p>
          <a:p>
            <a:r>
              <a:rPr lang="en-NZ" dirty="0"/>
              <a:t>Such a particle has not as yet been seen. Lets us call it a “</a:t>
            </a:r>
            <a:r>
              <a:rPr lang="en-NZ" dirty="0" err="1"/>
              <a:t>subnucleon</a:t>
            </a:r>
            <a:r>
              <a:rPr lang="en-NZ" dirty="0"/>
              <a:t>” to distinguish it from the quark. </a:t>
            </a:r>
          </a:p>
          <a:p>
            <a:r>
              <a:rPr lang="en-NZ" dirty="0"/>
              <a:t>A simplified model was proposed in 1969 using the electron and two </a:t>
            </a:r>
            <a:r>
              <a:rPr lang="en-NZ" dirty="0" err="1"/>
              <a:t>subnucleons</a:t>
            </a:r>
            <a:r>
              <a:rPr lang="en-NZ" dirty="0"/>
              <a:t>, as follows. This was published at IJTP 2, 247, 1969. </a:t>
            </a:r>
          </a:p>
        </p:txBody>
      </p:sp>
    </p:spTree>
    <p:extLst>
      <p:ext uri="{BB962C8B-B14F-4D97-AF65-F5344CB8AC3E}">
        <p14:creationId xmlns:p14="http://schemas.microsoft.com/office/powerpoint/2010/main" val="2457701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79743-5DE9-86CA-B7C9-EDF727C2A55A}"/>
              </a:ext>
            </a:extLst>
          </p:cNvPr>
          <p:cNvSpPr>
            <a:spLocks noGrp="1"/>
          </p:cNvSpPr>
          <p:nvPr>
            <p:ph type="title"/>
          </p:nvPr>
        </p:nvSpPr>
        <p:spPr/>
        <p:txBody>
          <a:bodyPr/>
          <a:lstStyle/>
          <a:p>
            <a:r>
              <a:rPr lang="en-NZ" dirty="0"/>
              <a:t>Highly charged </a:t>
            </a:r>
            <a:r>
              <a:rPr lang="en-NZ" dirty="0" err="1"/>
              <a:t>subnucleons</a:t>
            </a:r>
            <a:endParaRPr lang="en-NZ" dirty="0"/>
          </a:p>
        </p:txBody>
      </p:sp>
      <p:pic>
        <p:nvPicPr>
          <p:cNvPr id="5" name="Picture 4">
            <a:extLst>
              <a:ext uri="{FF2B5EF4-FFF2-40B4-BE49-F238E27FC236}">
                <a16:creationId xmlns:a16="http://schemas.microsoft.com/office/drawing/2014/main" id="{FCCE120E-BC9C-5160-8BDB-AA492C013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225" y="1995805"/>
            <a:ext cx="7829550" cy="3575050"/>
          </a:xfrm>
          <a:prstGeom prst="rect">
            <a:avLst/>
          </a:prstGeom>
        </p:spPr>
      </p:pic>
    </p:spTree>
    <p:extLst>
      <p:ext uri="{BB962C8B-B14F-4D97-AF65-F5344CB8AC3E}">
        <p14:creationId xmlns:p14="http://schemas.microsoft.com/office/powerpoint/2010/main" val="4167224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79743-5DE9-86CA-B7C9-EDF727C2A55A}"/>
              </a:ext>
            </a:extLst>
          </p:cNvPr>
          <p:cNvSpPr>
            <a:spLocks noGrp="1"/>
          </p:cNvSpPr>
          <p:nvPr>
            <p:ph type="title"/>
          </p:nvPr>
        </p:nvSpPr>
        <p:spPr/>
        <p:txBody>
          <a:bodyPr/>
          <a:lstStyle/>
          <a:p>
            <a:r>
              <a:rPr lang="en-NZ" dirty="0"/>
              <a:t>Highly charged </a:t>
            </a:r>
            <a:r>
              <a:rPr lang="en-NZ" dirty="0" err="1"/>
              <a:t>subnucleons</a:t>
            </a:r>
            <a:endParaRPr lang="en-NZ" dirty="0"/>
          </a:p>
        </p:txBody>
      </p:sp>
      <p:pic>
        <p:nvPicPr>
          <p:cNvPr id="5" name="Picture 4">
            <a:extLst>
              <a:ext uri="{FF2B5EF4-FFF2-40B4-BE49-F238E27FC236}">
                <a16:creationId xmlns:a16="http://schemas.microsoft.com/office/drawing/2014/main" id="{FCCE120E-BC9C-5160-8BDB-AA492C013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225" y="1995805"/>
            <a:ext cx="7829550" cy="3575050"/>
          </a:xfrm>
          <a:prstGeom prst="rect">
            <a:avLst/>
          </a:prstGeom>
        </p:spPr>
      </p:pic>
      <p:sp>
        <p:nvSpPr>
          <p:cNvPr id="3" name="TextBox 2">
            <a:extLst>
              <a:ext uri="{FF2B5EF4-FFF2-40B4-BE49-F238E27FC236}">
                <a16:creationId xmlns:a16="http://schemas.microsoft.com/office/drawing/2014/main" id="{B9BE00D0-766A-F4EF-DD99-5294CC8C7742}"/>
              </a:ext>
            </a:extLst>
          </p:cNvPr>
          <p:cNvSpPr txBox="1"/>
          <p:nvPr/>
        </p:nvSpPr>
        <p:spPr>
          <a:xfrm>
            <a:off x="3474720" y="6123543"/>
            <a:ext cx="5223510" cy="461665"/>
          </a:xfrm>
          <a:prstGeom prst="rect">
            <a:avLst/>
          </a:prstGeom>
          <a:noFill/>
        </p:spPr>
        <p:txBody>
          <a:bodyPr wrap="square" rtlCol="0">
            <a:spAutoFit/>
          </a:bodyPr>
          <a:lstStyle/>
          <a:p>
            <a:r>
              <a:rPr lang="en-NZ" sz="2400" b="1" dirty="0">
                <a:solidFill>
                  <a:srgbClr val="FF0000"/>
                </a:solidFill>
              </a:rPr>
              <a:t>A theory of electro-strong interactions</a:t>
            </a:r>
          </a:p>
        </p:txBody>
      </p:sp>
    </p:spTree>
    <p:extLst>
      <p:ext uri="{BB962C8B-B14F-4D97-AF65-F5344CB8AC3E}">
        <p14:creationId xmlns:p14="http://schemas.microsoft.com/office/powerpoint/2010/main" val="2772477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79743-5DE9-86CA-B7C9-EDF727C2A55A}"/>
              </a:ext>
            </a:extLst>
          </p:cNvPr>
          <p:cNvSpPr>
            <a:spLocks noGrp="1"/>
          </p:cNvSpPr>
          <p:nvPr>
            <p:ph type="title"/>
          </p:nvPr>
        </p:nvSpPr>
        <p:spPr/>
        <p:txBody>
          <a:bodyPr/>
          <a:lstStyle/>
          <a:p>
            <a:r>
              <a:rPr lang="en-NZ" dirty="0"/>
              <a:t>Highly charged </a:t>
            </a:r>
            <a:r>
              <a:rPr lang="en-NZ" dirty="0" err="1"/>
              <a:t>subnucleons</a:t>
            </a:r>
            <a:endParaRPr lang="en-NZ" dirty="0"/>
          </a:p>
        </p:txBody>
      </p:sp>
      <p:pic>
        <p:nvPicPr>
          <p:cNvPr id="4" name="Picture 3">
            <a:extLst>
              <a:ext uri="{FF2B5EF4-FFF2-40B4-BE49-F238E27FC236}">
                <a16:creationId xmlns:a16="http://schemas.microsoft.com/office/drawing/2014/main" id="{EA79959F-E273-33CB-5E12-54122A42B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7420" y="1765300"/>
            <a:ext cx="8077200" cy="1663700"/>
          </a:xfrm>
          <a:prstGeom prst="rect">
            <a:avLst/>
          </a:prstGeom>
        </p:spPr>
      </p:pic>
      <p:pic>
        <p:nvPicPr>
          <p:cNvPr id="7" name="Picture 6">
            <a:extLst>
              <a:ext uri="{FF2B5EF4-FFF2-40B4-BE49-F238E27FC236}">
                <a16:creationId xmlns:a16="http://schemas.microsoft.com/office/drawing/2014/main" id="{20F4D329-D35D-BE61-80BE-57E78FD8E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220" y="3628708"/>
            <a:ext cx="7556500" cy="2451100"/>
          </a:xfrm>
          <a:prstGeom prst="rect">
            <a:avLst/>
          </a:prstGeom>
        </p:spPr>
      </p:pic>
    </p:spTree>
    <p:extLst>
      <p:ext uri="{BB962C8B-B14F-4D97-AF65-F5344CB8AC3E}">
        <p14:creationId xmlns:p14="http://schemas.microsoft.com/office/powerpoint/2010/main" val="2574239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A875B-5245-DDC8-C827-E5C3D79B4DF6}"/>
              </a:ext>
            </a:extLst>
          </p:cNvPr>
          <p:cNvSpPr>
            <a:spLocks noGrp="1"/>
          </p:cNvSpPr>
          <p:nvPr>
            <p:ph type="title"/>
          </p:nvPr>
        </p:nvSpPr>
        <p:spPr/>
        <p:txBody>
          <a:bodyPr/>
          <a:lstStyle/>
          <a:p>
            <a:r>
              <a:rPr lang="en-NZ" dirty="0"/>
              <a:t>Highly charged </a:t>
            </a:r>
            <a:r>
              <a:rPr lang="en-NZ" dirty="0" err="1"/>
              <a:t>subnucleons</a:t>
            </a:r>
            <a:endParaRPr lang="en-NZ" dirty="0"/>
          </a:p>
        </p:txBody>
      </p:sp>
      <p:sp>
        <p:nvSpPr>
          <p:cNvPr id="3" name="Content Placeholder 2">
            <a:extLst>
              <a:ext uri="{FF2B5EF4-FFF2-40B4-BE49-F238E27FC236}">
                <a16:creationId xmlns:a16="http://schemas.microsoft.com/office/drawing/2014/main" id="{AC32D8E2-F40F-91C6-FABA-A98736DED227}"/>
              </a:ext>
            </a:extLst>
          </p:cNvPr>
          <p:cNvSpPr>
            <a:spLocks noGrp="1"/>
          </p:cNvSpPr>
          <p:nvPr>
            <p:ph idx="1"/>
          </p:nvPr>
        </p:nvSpPr>
        <p:spPr>
          <a:xfrm>
            <a:off x="689610" y="1825625"/>
            <a:ext cx="6648450" cy="4351338"/>
          </a:xfrm>
        </p:spPr>
        <p:txBody>
          <a:bodyPr>
            <a:normAutofit lnSpcReduction="10000"/>
          </a:bodyPr>
          <a:lstStyle/>
          <a:p>
            <a:r>
              <a:rPr lang="en-NZ" dirty="0"/>
              <a:t>The final model included four generations of </a:t>
            </a:r>
            <a:r>
              <a:rPr lang="en-NZ" dirty="0" err="1"/>
              <a:t>subnucleons</a:t>
            </a:r>
            <a:r>
              <a:rPr lang="en-NZ" dirty="0"/>
              <a:t> and leptons that are not carbon copies of one another.  </a:t>
            </a:r>
          </a:p>
          <a:p>
            <a:r>
              <a:rPr lang="en-NZ" dirty="0"/>
              <a:t>It also included two scales of lengths for strong interactions, the familiar scale of ~ 10</a:t>
            </a:r>
            <a:r>
              <a:rPr lang="en-NZ" baseline="30000" dirty="0"/>
              <a:t>-15 </a:t>
            </a:r>
            <a:r>
              <a:rPr lang="en-NZ" dirty="0"/>
              <a:t>m for normal Yukawa-type strong interactions, and a smaller scale of ~ 10</a:t>
            </a:r>
            <a:r>
              <a:rPr lang="en-NZ" baseline="30000" dirty="0"/>
              <a:t>-18</a:t>
            </a:r>
            <a:r>
              <a:rPr lang="en-NZ" dirty="0"/>
              <a:t> m or less for </a:t>
            </a:r>
            <a:r>
              <a:rPr lang="en-NZ" dirty="0" err="1"/>
              <a:t>subnucleonic</a:t>
            </a:r>
            <a:r>
              <a:rPr lang="en-NZ" dirty="0"/>
              <a:t> interactions. See Int. J. </a:t>
            </a:r>
            <a:r>
              <a:rPr lang="en-NZ" dirty="0" err="1"/>
              <a:t>Theor</a:t>
            </a:r>
            <a:r>
              <a:rPr lang="en-NZ" dirty="0"/>
              <a:t>. Phys. 41, 1591, 2002.</a:t>
            </a:r>
          </a:p>
          <a:p>
            <a:r>
              <a:rPr lang="en-NZ" dirty="0"/>
              <a:t>See U. </a:t>
            </a:r>
            <a:r>
              <a:rPr lang="en-NZ" dirty="0" err="1"/>
              <a:t>D’Alesio</a:t>
            </a:r>
            <a:r>
              <a:rPr lang="en-NZ" dirty="0"/>
              <a:t> and H.J. </a:t>
            </a:r>
            <a:r>
              <a:rPr lang="en-NZ" dirty="0" err="1"/>
              <a:t>Pirner</a:t>
            </a:r>
            <a:r>
              <a:rPr lang="en-NZ" dirty="0"/>
              <a:t>, EPJ 7, 109, 2000 for a related model shown here. </a:t>
            </a:r>
          </a:p>
        </p:txBody>
      </p:sp>
      <p:pic>
        <p:nvPicPr>
          <p:cNvPr id="5" name="Picture 4">
            <a:extLst>
              <a:ext uri="{FF2B5EF4-FFF2-40B4-BE49-F238E27FC236}">
                <a16:creationId xmlns:a16="http://schemas.microsoft.com/office/drawing/2014/main" id="{19170C98-170F-1527-9F3B-132ACE0FE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5690" y="1922321"/>
            <a:ext cx="3928110" cy="4157946"/>
          </a:xfrm>
          <a:prstGeom prst="rect">
            <a:avLst/>
          </a:prstGeom>
        </p:spPr>
      </p:pic>
    </p:spTree>
    <p:extLst>
      <p:ext uri="{BB962C8B-B14F-4D97-AF65-F5344CB8AC3E}">
        <p14:creationId xmlns:p14="http://schemas.microsoft.com/office/powerpoint/2010/main" val="964548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39F52-3A91-6AAC-5E6C-DC6B8C04CB93}"/>
              </a:ext>
            </a:extLst>
          </p:cNvPr>
          <p:cNvSpPr>
            <a:spLocks noGrp="1"/>
          </p:cNvSpPr>
          <p:nvPr>
            <p:ph type="title"/>
          </p:nvPr>
        </p:nvSpPr>
        <p:spPr/>
        <p:txBody>
          <a:bodyPr/>
          <a:lstStyle/>
          <a:p>
            <a:r>
              <a:rPr lang="en-NZ" dirty="0"/>
              <a:t>Why consider an alternative to the SM? </a:t>
            </a:r>
          </a:p>
        </p:txBody>
      </p:sp>
      <p:sp>
        <p:nvSpPr>
          <p:cNvPr id="3" name="Content Placeholder 2">
            <a:extLst>
              <a:ext uri="{FF2B5EF4-FFF2-40B4-BE49-F238E27FC236}">
                <a16:creationId xmlns:a16="http://schemas.microsoft.com/office/drawing/2014/main" id="{25238A23-2E4F-3EE8-9FB6-394F4AE839F4}"/>
              </a:ext>
            </a:extLst>
          </p:cNvPr>
          <p:cNvSpPr>
            <a:spLocks noGrp="1"/>
          </p:cNvSpPr>
          <p:nvPr>
            <p:ph idx="1"/>
          </p:nvPr>
        </p:nvSpPr>
        <p:spPr/>
        <p:txBody>
          <a:bodyPr/>
          <a:lstStyle/>
          <a:p>
            <a:r>
              <a:rPr lang="en-NZ" dirty="0"/>
              <a:t>In 1969 the SM did not exist, so there was every reason to consider extensions of the existing theories that were available then.</a:t>
            </a:r>
          </a:p>
          <a:p>
            <a:r>
              <a:rPr lang="en-NZ" dirty="0"/>
              <a:t>In addition to the above, the Standard Model raises other questions. Why, for example, are there three generations of particles? Why are fractional charges present? Why does confinement occur? Why are so many adjustable parameters included? Why, for example, do the strange particles decay in 10</a:t>
            </a:r>
            <a:r>
              <a:rPr lang="en-NZ" baseline="30000" dirty="0"/>
              <a:t>-10</a:t>
            </a:r>
            <a:r>
              <a:rPr lang="en-NZ" dirty="0"/>
              <a:t> sec? Why do rapidity gaps events occur?</a:t>
            </a:r>
          </a:p>
          <a:p>
            <a:r>
              <a:rPr lang="en-NZ" dirty="0"/>
              <a:t>These are legitimate questions, which the Standard Model does not fully answer.  </a:t>
            </a:r>
          </a:p>
          <a:p>
            <a:endParaRPr lang="en-NZ" dirty="0"/>
          </a:p>
          <a:p>
            <a:endParaRPr lang="en-NZ" dirty="0"/>
          </a:p>
          <a:p>
            <a:endParaRPr lang="en-NZ" dirty="0"/>
          </a:p>
        </p:txBody>
      </p:sp>
    </p:spTree>
    <p:extLst>
      <p:ext uri="{BB962C8B-B14F-4D97-AF65-F5344CB8AC3E}">
        <p14:creationId xmlns:p14="http://schemas.microsoft.com/office/powerpoint/2010/main" val="3460806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F8D55-D04F-5636-B49E-E1757979E6D1}"/>
              </a:ext>
            </a:extLst>
          </p:cNvPr>
          <p:cNvSpPr>
            <a:spLocks noGrp="1"/>
          </p:cNvSpPr>
          <p:nvPr>
            <p:ph type="title"/>
          </p:nvPr>
        </p:nvSpPr>
        <p:spPr>
          <a:xfrm>
            <a:off x="838200" y="319405"/>
            <a:ext cx="10515600" cy="1325563"/>
          </a:xfrm>
        </p:spPr>
        <p:txBody>
          <a:bodyPr/>
          <a:lstStyle/>
          <a:p>
            <a:r>
              <a:rPr lang="en-NZ" dirty="0"/>
              <a:t>Comparison with Schwinger’s </a:t>
            </a:r>
            <a:r>
              <a:rPr lang="en-NZ" dirty="0" err="1"/>
              <a:t>dyons</a:t>
            </a:r>
            <a:r>
              <a:rPr lang="en-NZ" dirty="0"/>
              <a:t> and QCD</a:t>
            </a:r>
          </a:p>
        </p:txBody>
      </p:sp>
      <p:sp>
        <p:nvSpPr>
          <p:cNvPr id="3" name="Content Placeholder 2">
            <a:extLst>
              <a:ext uri="{FF2B5EF4-FFF2-40B4-BE49-F238E27FC236}">
                <a16:creationId xmlns:a16="http://schemas.microsoft.com/office/drawing/2014/main" id="{CC4AC719-0510-3CDF-5BFF-0743A8870433}"/>
              </a:ext>
            </a:extLst>
          </p:cNvPr>
          <p:cNvSpPr>
            <a:spLocks noGrp="1"/>
          </p:cNvSpPr>
          <p:nvPr>
            <p:ph idx="1"/>
          </p:nvPr>
        </p:nvSpPr>
        <p:spPr/>
        <p:txBody>
          <a:bodyPr>
            <a:normAutofit/>
          </a:bodyPr>
          <a:lstStyle/>
          <a:p>
            <a:r>
              <a:rPr lang="en-NZ" dirty="0"/>
              <a:t>Dirac, and subsequently Schwinger, attempted to supply an answer to such questions through charge quantisation, but, monopoles have remained unseen over the years despite many searches.  </a:t>
            </a:r>
          </a:p>
          <a:p>
            <a:r>
              <a:rPr lang="en-NZ" dirty="0"/>
              <a:t>Likewise the fractional charges of the Standard Model have remained unseen, and confinement has been assumed via QCD, without mathematical proof.  </a:t>
            </a:r>
          </a:p>
          <a:p>
            <a:r>
              <a:rPr lang="en-NZ" dirty="0"/>
              <a:t>In the following we consider p-p collisions as observed with the </a:t>
            </a:r>
            <a:r>
              <a:rPr lang="en-NZ" dirty="0" err="1"/>
              <a:t>MoEDAL</a:t>
            </a:r>
            <a:r>
              <a:rPr lang="en-NZ" dirty="0"/>
              <a:t> detector at the LHC, and e-p collisions at HERA and the </a:t>
            </a:r>
            <a:r>
              <a:rPr lang="en-NZ" dirty="0" err="1"/>
              <a:t>LHeC</a:t>
            </a:r>
            <a:r>
              <a:rPr lang="en-NZ" dirty="0"/>
              <a:t>. </a:t>
            </a:r>
          </a:p>
        </p:txBody>
      </p:sp>
    </p:spTree>
    <p:extLst>
      <p:ext uri="{BB962C8B-B14F-4D97-AF65-F5344CB8AC3E}">
        <p14:creationId xmlns:p14="http://schemas.microsoft.com/office/powerpoint/2010/main" val="3117999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931C1-67DB-6582-939E-F42DFC3A15B0}"/>
              </a:ext>
            </a:extLst>
          </p:cNvPr>
          <p:cNvSpPr>
            <a:spLocks noGrp="1"/>
          </p:cNvSpPr>
          <p:nvPr>
            <p:ph type="title"/>
          </p:nvPr>
        </p:nvSpPr>
        <p:spPr>
          <a:xfrm>
            <a:off x="838200" y="158514"/>
            <a:ext cx="10515600" cy="1325563"/>
          </a:xfrm>
        </p:spPr>
        <p:txBody>
          <a:bodyPr/>
          <a:lstStyle/>
          <a:p>
            <a:r>
              <a:rPr lang="en-NZ" dirty="0" err="1"/>
              <a:t>MoEDAL</a:t>
            </a:r>
            <a:r>
              <a:rPr lang="en-NZ" dirty="0"/>
              <a:t> experiment</a:t>
            </a:r>
          </a:p>
        </p:txBody>
      </p:sp>
      <p:sp>
        <p:nvSpPr>
          <p:cNvPr id="3" name="Content Placeholder 2">
            <a:extLst>
              <a:ext uri="{FF2B5EF4-FFF2-40B4-BE49-F238E27FC236}">
                <a16:creationId xmlns:a16="http://schemas.microsoft.com/office/drawing/2014/main" id="{FD15AD0C-0804-F2BE-1869-25031A708DDF}"/>
              </a:ext>
            </a:extLst>
          </p:cNvPr>
          <p:cNvSpPr>
            <a:spLocks noGrp="1"/>
          </p:cNvSpPr>
          <p:nvPr>
            <p:ph idx="1"/>
          </p:nvPr>
        </p:nvSpPr>
        <p:spPr>
          <a:xfrm>
            <a:off x="1131570" y="1484077"/>
            <a:ext cx="10252710" cy="973929"/>
          </a:xfrm>
        </p:spPr>
        <p:txBody>
          <a:bodyPr>
            <a:noAutofit/>
          </a:bodyPr>
          <a:lstStyle/>
          <a:p>
            <a:r>
              <a:rPr lang="en-NZ" sz="2400" dirty="0"/>
              <a:t>The </a:t>
            </a:r>
            <a:r>
              <a:rPr lang="en-NZ" sz="2400" dirty="0" err="1"/>
              <a:t>MoEDAL</a:t>
            </a:r>
            <a:r>
              <a:rPr lang="en-NZ" sz="2400" dirty="0"/>
              <a:t> detector (EPJ C82, 694, 2022) is presently being used to hunt for highly electrically or magnetically charged particles produced at the LHC with masses up to 1 </a:t>
            </a:r>
            <a:r>
              <a:rPr lang="en-NZ" sz="2400" dirty="0" err="1"/>
              <a:t>TeV</a:t>
            </a:r>
            <a:r>
              <a:rPr lang="en-NZ" sz="2400" dirty="0"/>
              <a:t>/c</a:t>
            </a:r>
            <a:r>
              <a:rPr lang="en-NZ" sz="2400" baseline="30000" dirty="0"/>
              <a:t>2</a:t>
            </a:r>
            <a:r>
              <a:rPr lang="en-NZ" sz="2400" dirty="0"/>
              <a:t> using plastic detectors. No detections as yet.</a:t>
            </a:r>
            <a:r>
              <a:rPr lang="en-NZ" sz="2400" baseline="30000" dirty="0"/>
              <a:t>   </a:t>
            </a:r>
            <a:endParaRPr lang="en-NZ" sz="2400" dirty="0"/>
          </a:p>
          <a:p>
            <a:pPr marL="0" indent="0">
              <a:buNone/>
            </a:pPr>
            <a:r>
              <a:rPr lang="en-NZ" sz="2400" baseline="30000" dirty="0"/>
              <a:t>  </a:t>
            </a:r>
            <a:endParaRPr lang="en-NZ" sz="2400" dirty="0"/>
          </a:p>
        </p:txBody>
      </p:sp>
      <p:pic>
        <p:nvPicPr>
          <p:cNvPr id="7" name="Picture 6">
            <a:extLst>
              <a:ext uri="{FF2B5EF4-FFF2-40B4-BE49-F238E27FC236}">
                <a16:creationId xmlns:a16="http://schemas.microsoft.com/office/drawing/2014/main" id="{947EA7AA-F6AD-FF3B-89C8-DEB8639B5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4852" y="2914221"/>
            <a:ext cx="6312906" cy="3417999"/>
          </a:xfrm>
          <a:prstGeom prst="rect">
            <a:avLst/>
          </a:prstGeom>
        </p:spPr>
      </p:pic>
    </p:spTree>
    <p:extLst>
      <p:ext uri="{BB962C8B-B14F-4D97-AF65-F5344CB8AC3E}">
        <p14:creationId xmlns:p14="http://schemas.microsoft.com/office/powerpoint/2010/main" val="1811183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8A71-0C41-C000-2932-43CD0167D432}"/>
              </a:ext>
            </a:extLst>
          </p:cNvPr>
          <p:cNvSpPr>
            <a:spLocks noGrp="1"/>
          </p:cNvSpPr>
          <p:nvPr>
            <p:ph type="title"/>
          </p:nvPr>
        </p:nvSpPr>
        <p:spPr>
          <a:xfrm>
            <a:off x="838200" y="134537"/>
            <a:ext cx="10515600" cy="1325563"/>
          </a:xfrm>
        </p:spPr>
        <p:txBody>
          <a:bodyPr/>
          <a:lstStyle/>
          <a:p>
            <a:r>
              <a:rPr lang="en-NZ" dirty="0"/>
              <a:t>Thanks </a:t>
            </a:r>
          </a:p>
        </p:txBody>
      </p:sp>
      <p:sp>
        <p:nvSpPr>
          <p:cNvPr id="3" name="Content Placeholder 2">
            <a:extLst>
              <a:ext uri="{FF2B5EF4-FFF2-40B4-BE49-F238E27FC236}">
                <a16:creationId xmlns:a16="http://schemas.microsoft.com/office/drawing/2014/main" id="{3B603BD0-376E-937A-9B1F-669DECE99C5D}"/>
              </a:ext>
            </a:extLst>
          </p:cNvPr>
          <p:cNvSpPr>
            <a:spLocks noGrp="1"/>
          </p:cNvSpPr>
          <p:nvPr>
            <p:ph idx="1"/>
          </p:nvPr>
        </p:nvSpPr>
        <p:spPr>
          <a:xfrm>
            <a:off x="838200" y="1411440"/>
            <a:ext cx="10515600" cy="4351338"/>
          </a:xfrm>
        </p:spPr>
        <p:txBody>
          <a:bodyPr/>
          <a:lstStyle/>
          <a:p>
            <a:r>
              <a:rPr lang="en-NZ" dirty="0"/>
              <a:t>Many thanks for the invitation to present a paper at this workshop on the Large Hadron Electron Collider. </a:t>
            </a:r>
          </a:p>
          <a:p>
            <a:r>
              <a:rPr lang="en-NZ" dirty="0"/>
              <a:t>Coming from down under in New Zealand, I wish all members of the </a:t>
            </a:r>
            <a:r>
              <a:rPr lang="en-NZ" dirty="0" err="1"/>
              <a:t>LHeC</a:t>
            </a:r>
            <a:r>
              <a:rPr lang="en-NZ" dirty="0"/>
              <a:t> team the very best of luck with the collider. </a:t>
            </a:r>
          </a:p>
          <a:p>
            <a:endParaRPr lang="en-NZ" dirty="0"/>
          </a:p>
        </p:txBody>
      </p:sp>
      <p:pic>
        <p:nvPicPr>
          <p:cNvPr id="5" name="Picture 4">
            <a:extLst>
              <a:ext uri="{FF2B5EF4-FFF2-40B4-BE49-F238E27FC236}">
                <a16:creationId xmlns:a16="http://schemas.microsoft.com/office/drawing/2014/main" id="{765084A6-4E42-A92A-B4C3-5160DA7BA5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880" y="3531195"/>
            <a:ext cx="4206240" cy="3018261"/>
          </a:xfrm>
          <a:prstGeom prst="rect">
            <a:avLst/>
          </a:prstGeom>
        </p:spPr>
      </p:pic>
    </p:spTree>
    <p:extLst>
      <p:ext uri="{BB962C8B-B14F-4D97-AF65-F5344CB8AC3E}">
        <p14:creationId xmlns:p14="http://schemas.microsoft.com/office/powerpoint/2010/main" val="3917803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E690D-BB38-3340-241F-BD3F8BAF53FD}"/>
              </a:ext>
            </a:extLst>
          </p:cNvPr>
          <p:cNvSpPr>
            <a:spLocks noGrp="1"/>
          </p:cNvSpPr>
          <p:nvPr>
            <p:ph type="title"/>
          </p:nvPr>
        </p:nvSpPr>
        <p:spPr>
          <a:xfrm>
            <a:off x="838200" y="41898"/>
            <a:ext cx="10515600" cy="1325563"/>
          </a:xfrm>
        </p:spPr>
        <p:txBody>
          <a:bodyPr/>
          <a:lstStyle/>
          <a:p>
            <a:r>
              <a:rPr lang="en-NZ" dirty="0"/>
              <a:t>HERA Experiment</a:t>
            </a:r>
          </a:p>
        </p:txBody>
      </p:sp>
      <p:sp>
        <p:nvSpPr>
          <p:cNvPr id="3" name="Content Placeholder 2">
            <a:extLst>
              <a:ext uri="{FF2B5EF4-FFF2-40B4-BE49-F238E27FC236}">
                <a16:creationId xmlns:a16="http://schemas.microsoft.com/office/drawing/2014/main" id="{14B9A714-BFEE-2108-38C5-A717BB0D340B}"/>
              </a:ext>
            </a:extLst>
          </p:cNvPr>
          <p:cNvSpPr>
            <a:spLocks noGrp="1"/>
          </p:cNvSpPr>
          <p:nvPr>
            <p:ph idx="1"/>
          </p:nvPr>
        </p:nvSpPr>
        <p:spPr>
          <a:xfrm>
            <a:off x="205740" y="1367461"/>
            <a:ext cx="11658600" cy="1821509"/>
          </a:xfrm>
        </p:spPr>
        <p:txBody>
          <a:bodyPr>
            <a:normAutofit/>
          </a:bodyPr>
          <a:lstStyle/>
          <a:p>
            <a:r>
              <a:rPr lang="en-NZ" dirty="0"/>
              <a:t>Early papers by both H1 and ZEUS reported large and growing excesses over expectation for e-p interactions producing high transverse momenta.</a:t>
            </a:r>
          </a:p>
          <a:p>
            <a:r>
              <a:rPr lang="en-NZ" dirty="0"/>
              <a:t>But these data were not confirmed. </a:t>
            </a:r>
          </a:p>
        </p:txBody>
      </p:sp>
      <p:pic>
        <p:nvPicPr>
          <p:cNvPr id="5" name="Picture 4">
            <a:extLst>
              <a:ext uri="{FF2B5EF4-FFF2-40B4-BE49-F238E27FC236}">
                <a16:creationId xmlns:a16="http://schemas.microsoft.com/office/drawing/2014/main" id="{3478C6B8-6EDD-80A7-143A-35EC39889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77" y="3578474"/>
            <a:ext cx="5583623" cy="2980288"/>
          </a:xfrm>
          <a:prstGeom prst="rect">
            <a:avLst/>
          </a:prstGeom>
        </p:spPr>
      </p:pic>
      <p:pic>
        <p:nvPicPr>
          <p:cNvPr id="6" name="Picture 5">
            <a:extLst>
              <a:ext uri="{FF2B5EF4-FFF2-40B4-BE49-F238E27FC236}">
                <a16:creationId xmlns:a16="http://schemas.microsoft.com/office/drawing/2014/main" id="{D2EA947B-A612-DF18-A942-3D7C9F4A3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8283" y="3669031"/>
            <a:ext cx="3668391" cy="2980287"/>
          </a:xfrm>
          <a:prstGeom prst="rect">
            <a:avLst/>
          </a:prstGeom>
        </p:spPr>
      </p:pic>
    </p:spTree>
    <p:extLst>
      <p:ext uri="{BB962C8B-B14F-4D97-AF65-F5344CB8AC3E}">
        <p14:creationId xmlns:p14="http://schemas.microsoft.com/office/powerpoint/2010/main" val="1778639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EE400-9153-B972-DED0-4EE0C59FC41A}"/>
              </a:ext>
            </a:extLst>
          </p:cNvPr>
          <p:cNvSpPr>
            <a:spLocks noGrp="1"/>
          </p:cNvSpPr>
          <p:nvPr>
            <p:ph type="title"/>
          </p:nvPr>
        </p:nvSpPr>
        <p:spPr/>
        <p:txBody>
          <a:bodyPr/>
          <a:lstStyle/>
          <a:p>
            <a:r>
              <a:rPr lang="en-NZ" dirty="0"/>
              <a:t>ZEUS (PLB 757, 168, 2016)</a:t>
            </a:r>
          </a:p>
        </p:txBody>
      </p:sp>
      <p:pic>
        <p:nvPicPr>
          <p:cNvPr id="4" name="Picture 3">
            <a:extLst>
              <a:ext uri="{FF2B5EF4-FFF2-40B4-BE49-F238E27FC236}">
                <a16:creationId xmlns:a16="http://schemas.microsoft.com/office/drawing/2014/main" id="{5DCE78F3-02B6-3679-95CF-890EDA746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246" y="1473994"/>
            <a:ext cx="3920038" cy="3910012"/>
          </a:xfrm>
          <a:prstGeom prst="rect">
            <a:avLst/>
          </a:prstGeom>
        </p:spPr>
      </p:pic>
      <p:pic>
        <p:nvPicPr>
          <p:cNvPr id="6" name="Picture 5">
            <a:extLst>
              <a:ext uri="{FF2B5EF4-FFF2-40B4-BE49-F238E27FC236}">
                <a16:creationId xmlns:a16="http://schemas.microsoft.com/office/drawing/2014/main" id="{8C725E99-A4AE-DC20-1862-D342459AC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951" y="1473994"/>
            <a:ext cx="4022900" cy="3910012"/>
          </a:xfrm>
          <a:prstGeom prst="rect">
            <a:avLst/>
          </a:prstGeom>
        </p:spPr>
      </p:pic>
      <p:sp>
        <p:nvSpPr>
          <p:cNvPr id="7" name="TextBox 6">
            <a:extLst>
              <a:ext uri="{FF2B5EF4-FFF2-40B4-BE49-F238E27FC236}">
                <a16:creationId xmlns:a16="http://schemas.microsoft.com/office/drawing/2014/main" id="{FB889ADF-0D44-1D55-7E19-6687DBD1FC46}"/>
              </a:ext>
            </a:extLst>
          </p:cNvPr>
          <p:cNvSpPr txBox="1"/>
          <p:nvPr/>
        </p:nvSpPr>
        <p:spPr>
          <a:xfrm>
            <a:off x="742950" y="5755550"/>
            <a:ext cx="10610849" cy="461665"/>
          </a:xfrm>
          <a:prstGeom prst="rect">
            <a:avLst/>
          </a:prstGeom>
          <a:noFill/>
        </p:spPr>
        <p:txBody>
          <a:bodyPr wrap="square" rtlCol="0">
            <a:spAutoFit/>
          </a:bodyPr>
          <a:lstStyle/>
          <a:p>
            <a:r>
              <a:rPr lang="en-NZ" sz="2400" b="1" dirty="0">
                <a:solidFill>
                  <a:srgbClr val="FF0000"/>
                </a:solidFill>
              </a:rPr>
              <a:t>The recent data</a:t>
            </a:r>
          </a:p>
        </p:txBody>
      </p:sp>
    </p:spTree>
    <p:extLst>
      <p:ext uri="{BB962C8B-B14F-4D97-AF65-F5344CB8AC3E}">
        <p14:creationId xmlns:p14="http://schemas.microsoft.com/office/powerpoint/2010/main" val="4083643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EE400-9153-B972-DED0-4EE0C59FC41A}"/>
              </a:ext>
            </a:extLst>
          </p:cNvPr>
          <p:cNvSpPr>
            <a:spLocks noGrp="1"/>
          </p:cNvSpPr>
          <p:nvPr>
            <p:ph type="title"/>
          </p:nvPr>
        </p:nvSpPr>
        <p:spPr/>
        <p:txBody>
          <a:bodyPr/>
          <a:lstStyle/>
          <a:p>
            <a:r>
              <a:rPr lang="en-NZ" dirty="0"/>
              <a:t>ZEUS (PLB 757, 168, 2016)</a:t>
            </a:r>
          </a:p>
        </p:txBody>
      </p:sp>
      <p:pic>
        <p:nvPicPr>
          <p:cNvPr id="4" name="Picture 3">
            <a:extLst>
              <a:ext uri="{FF2B5EF4-FFF2-40B4-BE49-F238E27FC236}">
                <a16:creationId xmlns:a16="http://schemas.microsoft.com/office/drawing/2014/main" id="{5DCE78F3-02B6-3679-95CF-890EDA746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246" y="1473994"/>
            <a:ext cx="3920038" cy="3910012"/>
          </a:xfrm>
          <a:prstGeom prst="rect">
            <a:avLst/>
          </a:prstGeom>
        </p:spPr>
      </p:pic>
      <p:pic>
        <p:nvPicPr>
          <p:cNvPr id="6" name="Picture 5">
            <a:extLst>
              <a:ext uri="{FF2B5EF4-FFF2-40B4-BE49-F238E27FC236}">
                <a16:creationId xmlns:a16="http://schemas.microsoft.com/office/drawing/2014/main" id="{8C725E99-A4AE-DC20-1862-D342459AC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951" y="1473994"/>
            <a:ext cx="4022900" cy="3910012"/>
          </a:xfrm>
          <a:prstGeom prst="rect">
            <a:avLst/>
          </a:prstGeom>
        </p:spPr>
      </p:pic>
      <p:sp>
        <p:nvSpPr>
          <p:cNvPr id="7" name="TextBox 6">
            <a:extLst>
              <a:ext uri="{FF2B5EF4-FFF2-40B4-BE49-F238E27FC236}">
                <a16:creationId xmlns:a16="http://schemas.microsoft.com/office/drawing/2014/main" id="{FB889ADF-0D44-1D55-7E19-6687DBD1FC46}"/>
              </a:ext>
            </a:extLst>
          </p:cNvPr>
          <p:cNvSpPr txBox="1"/>
          <p:nvPr/>
        </p:nvSpPr>
        <p:spPr>
          <a:xfrm>
            <a:off x="742950" y="5755550"/>
            <a:ext cx="10610849" cy="1200329"/>
          </a:xfrm>
          <a:prstGeom prst="rect">
            <a:avLst/>
          </a:prstGeom>
          <a:noFill/>
        </p:spPr>
        <p:txBody>
          <a:bodyPr wrap="square" rtlCol="0">
            <a:spAutoFit/>
          </a:bodyPr>
          <a:lstStyle/>
          <a:p>
            <a:r>
              <a:rPr lang="en-NZ" sz="2400" b="1" dirty="0">
                <a:solidFill>
                  <a:srgbClr val="FF0000"/>
                </a:solidFill>
              </a:rPr>
              <a:t>The recent data show deficits, possible (growing) excesses and an absence of structure larger than 4 x 10</a:t>
            </a:r>
            <a:r>
              <a:rPr lang="en-NZ" sz="2400" b="1" baseline="30000" dirty="0">
                <a:solidFill>
                  <a:srgbClr val="FF0000"/>
                </a:solidFill>
              </a:rPr>
              <a:t>-19</a:t>
            </a:r>
            <a:r>
              <a:rPr lang="en-NZ" sz="2400" b="1" dirty="0">
                <a:solidFill>
                  <a:srgbClr val="FF0000"/>
                </a:solidFill>
              </a:rPr>
              <a:t> m in size.</a:t>
            </a:r>
          </a:p>
          <a:p>
            <a:r>
              <a:rPr lang="en-NZ" sz="2400" b="1" dirty="0">
                <a:solidFill>
                  <a:srgbClr val="FF0000"/>
                </a:solidFill>
              </a:rPr>
              <a:t>                       </a:t>
            </a:r>
          </a:p>
        </p:txBody>
      </p:sp>
    </p:spTree>
    <p:extLst>
      <p:ext uri="{BB962C8B-B14F-4D97-AF65-F5344CB8AC3E}">
        <p14:creationId xmlns:p14="http://schemas.microsoft.com/office/powerpoint/2010/main" val="1132796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668B3-0D06-346D-8C0D-BE2C50617FAC}"/>
              </a:ext>
            </a:extLst>
          </p:cNvPr>
          <p:cNvSpPr>
            <a:spLocks noGrp="1"/>
          </p:cNvSpPr>
          <p:nvPr>
            <p:ph type="title"/>
          </p:nvPr>
        </p:nvSpPr>
        <p:spPr/>
        <p:txBody>
          <a:bodyPr/>
          <a:lstStyle/>
          <a:p>
            <a:r>
              <a:rPr lang="en-NZ" dirty="0"/>
              <a:t>Comparison with </a:t>
            </a:r>
            <a:r>
              <a:rPr lang="en-NZ" dirty="0" err="1"/>
              <a:t>MoEDAL</a:t>
            </a:r>
            <a:endParaRPr lang="en-NZ" dirty="0"/>
          </a:p>
        </p:txBody>
      </p:sp>
      <p:sp>
        <p:nvSpPr>
          <p:cNvPr id="3" name="Content Placeholder 2">
            <a:extLst>
              <a:ext uri="{FF2B5EF4-FFF2-40B4-BE49-F238E27FC236}">
                <a16:creationId xmlns:a16="http://schemas.microsoft.com/office/drawing/2014/main" id="{E9714B9A-1BF0-8ADE-4FE4-45EEE81F2EC5}"/>
              </a:ext>
            </a:extLst>
          </p:cNvPr>
          <p:cNvSpPr>
            <a:spLocks noGrp="1"/>
          </p:cNvSpPr>
          <p:nvPr>
            <p:ph idx="1"/>
          </p:nvPr>
        </p:nvSpPr>
        <p:spPr/>
        <p:txBody>
          <a:bodyPr/>
          <a:lstStyle/>
          <a:p>
            <a:r>
              <a:rPr lang="en-NZ" dirty="0"/>
              <a:t>Interestingly, such effects with constituent spacings of order 10</a:t>
            </a:r>
            <a:r>
              <a:rPr lang="en-NZ" baseline="30000" dirty="0"/>
              <a:t>-19</a:t>
            </a:r>
            <a:r>
              <a:rPr lang="en-NZ" dirty="0"/>
              <a:t> m could be expected to occur with constituent masses of order 1 </a:t>
            </a:r>
            <a:r>
              <a:rPr lang="en-NZ" dirty="0" err="1"/>
              <a:t>TeV</a:t>
            </a:r>
            <a:r>
              <a:rPr lang="en-NZ" dirty="0"/>
              <a:t>/c</a:t>
            </a:r>
            <a:r>
              <a:rPr lang="en-NZ" baseline="30000" dirty="0"/>
              <a:t>2</a:t>
            </a:r>
            <a:r>
              <a:rPr lang="en-NZ" dirty="0"/>
              <a:t> assuming charges of order unity in natural units. </a:t>
            </a:r>
          </a:p>
          <a:p>
            <a:r>
              <a:rPr lang="en-NZ" dirty="0"/>
              <a:t>Such masses are within range of those presently being explored by the </a:t>
            </a:r>
            <a:r>
              <a:rPr lang="en-NZ" dirty="0" err="1"/>
              <a:t>MoEDAL</a:t>
            </a:r>
            <a:r>
              <a:rPr lang="en-NZ" dirty="0"/>
              <a:t> detector.</a:t>
            </a:r>
          </a:p>
          <a:p>
            <a:r>
              <a:rPr lang="en-NZ" dirty="0" err="1"/>
              <a:t>LHeC</a:t>
            </a:r>
            <a:r>
              <a:rPr lang="en-NZ" dirty="0"/>
              <a:t> and </a:t>
            </a:r>
            <a:r>
              <a:rPr lang="en-NZ" dirty="0" err="1"/>
              <a:t>MoEDAL</a:t>
            </a:r>
            <a:r>
              <a:rPr lang="en-NZ" dirty="0"/>
              <a:t> are therefore complementary.</a:t>
            </a:r>
          </a:p>
          <a:p>
            <a:r>
              <a:rPr lang="en-NZ" dirty="0" err="1"/>
              <a:t>LHeC</a:t>
            </a:r>
            <a:r>
              <a:rPr lang="en-NZ" dirty="0"/>
              <a:t> detects bound particles. </a:t>
            </a:r>
            <a:r>
              <a:rPr lang="en-NZ" dirty="0" err="1"/>
              <a:t>MoEDAL</a:t>
            </a:r>
            <a:r>
              <a:rPr lang="en-NZ" dirty="0"/>
              <a:t> detects free particles.   </a:t>
            </a:r>
          </a:p>
          <a:p>
            <a:pPr marL="0" indent="0">
              <a:buNone/>
            </a:pPr>
            <a:r>
              <a:rPr lang="en-NZ" dirty="0"/>
              <a:t> </a:t>
            </a:r>
          </a:p>
        </p:txBody>
      </p:sp>
    </p:spTree>
    <p:extLst>
      <p:ext uri="{BB962C8B-B14F-4D97-AF65-F5344CB8AC3E}">
        <p14:creationId xmlns:p14="http://schemas.microsoft.com/office/powerpoint/2010/main" val="2458560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30C72-9DD1-FE7C-7539-09F4EC6C77CD}"/>
              </a:ext>
            </a:extLst>
          </p:cNvPr>
          <p:cNvSpPr>
            <a:spLocks noGrp="1"/>
          </p:cNvSpPr>
          <p:nvPr>
            <p:ph type="title"/>
          </p:nvPr>
        </p:nvSpPr>
        <p:spPr/>
        <p:txBody>
          <a:bodyPr/>
          <a:lstStyle/>
          <a:p>
            <a:r>
              <a:rPr lang="en-NZ" dirty="0"/>
              <a:t>Suggestions</a:t>
            </a:r>
          </a:p>
        </p:txBody>
      </p:sp>
      <p:sp>
        <p:nvSpPr>
          <p:cNvPr id="3" name="Content Placeholder 2">
            <a:extLst>
              <a:ext uri="{FF2B5EF4-FFF2-40B4-BE49-F238E27FC236}">
                <a16:creationId xmlns:a16="http://schemas.microsoft.com/office/drawing/2014/main" id="{F5BB61C3-EEC5-9CDA-F1B1-40BA6FC2AA2A}"/>
              </a:ext>
            </a:extLst>
          </p:cNvPr>
          <p:cNvSpPr>
            <a:spLocks noGrp="1"/>
          </p:cNvSpPr>
          <p:nvPr>
            <p:ph idx="1"/>
          </p:nvPr>
        </p:nvSpPr>
        <p:spPr/>
        <p:txBody>
          <a:bodyPr/>
          <a:lstStyle/>
          <a:p>
            <a:r>
              <a:rPr lang="en-NZ" dirty="0"/>
              <a:t>We suggest therefore that further efforts be made to understand the data.</a:t>
            </a:r>
          </a:p>
          <a:p>
            <a:r>
              <a:rPr lang="en-NZ" dirty="0"/>
              <a:t>In particular, we suggest that models with sub-structure with high charges, either positive and negative, or north and south, be considered at sizes ~ 10</a:t>
            </a:r>
            <a:r>
              <a:rPr lang="en-NZ" baseline="30000" dirty="0"/>
              <a:t>-19</a:t>
            </a:r>
            <a:r>
              <a:rPr lang="en-NZ" dirty="0"/>
              <a:t> m to be consistent with observations.</a:t>
            </a:r>
          </a:p>
          <a:p>
            <a:r>
              <a:rPr lang="en-NZ" dirty="0"/>
              <a:t>In addition, we suggest that the </a:t>
            </a:r>
            <a:r>
              <a:rPr lang="en-NZ" dirty="0" err="1"/>
              <a:t>LHeC</a:t>
            </a:r>
            <a:r>
              <a:rPr lang="en-NZ" dirty="0"/>
              <a:t> be built, and studies of electron-proton collisions made at higher energy and higher luminosity than were possible with HERA.  </a:t>
            </a:r>
          </a:p>
          <a:p>
            <a:r>
              <a:rPr lang="en-NZ" dirty="0"/>
              <a:t>And the driving motivation for the above? The hunt for a quantum field theory free of divergent renormalization. </a:t>
            </a:r>
          </a:p>
        </p:txBody>
      </p:sp>
    </p:spTree>
    <p:extLst>
      <p:ext uri="{BB962C8B-B14F-4D97-AF65-F5344CB8AC3E}">
        <p14:creationId xmlns:p14="http://schemas.microsoft.com/office/powerpoint/2010/main" val="3267588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FE597-5F28-9522-71FB-3FFE67D332EC}"/>
              </a:ext>
            </a:extLst>
          </p:cNvPr>
          <p:cNvSpPr>
            <a:spLocks noGrp="1"/>
          </p:cNvSpPr>
          <p:nvPr>
            <p:ph type="title"/>
          </p:nvPr>
        </p:nvSpPr>
        <p:spPr>
          <a:xfrm>
            <a:off x="918210" y="0"/>
            <a:ext cx="10515600" cy="1325563"/>
          </a:xfrm>
        </p:spPr>
        <p:txBody>
          <a:bodyPr>
            <a:normAutofit/>
          </a:bodyPr>
          <a:lstStyle/>
          <a:p>
            <a:r>
              <a:rPr lang="en-NZ" sz="4000" dirty="0"/>
              <a:t>Concluding remarks  </a:t>
            </a:r>
          </a:p>
        </p:txBody>
      </p:sp>
      <p:sp>
        <p:nvSpPr>
          <p:cNvPr id="3" name="Content Placeholder 2">
            <a:extLst>
              <a:ext uri="{FF2B5EF4-FFF2-40B4-BE49-F238E27FC236}">
                <a16:creationId xmlns:a16="http://schemas.microsoft.com/office/drawing/2014/main" id="{4E6A79E1-3D99-FAC4-5531-C32F5482D83E}"/>
              </a:ext>
            </a:extLst>
          </p:cNvPr>
          <p:cNvSpPr>
            <a:spLocks noGrp="1"/>
          </p:cNvSpPr>
          <p:nvPr>
            <p:ph idx="1"/>
          </p:nvPr>
        </p:nvSpPr>
        <p:spPr>
          <a:xfrm>
            <a:off x="201930" y="1062673"/>
            <a:ext cx="11990070" cy="5269547"/>
          </a:xfrm>
        </p:spPr>
        <p:txBody>
          <a:bodyPr>
            <a:noAutofit/>
          </a:bodyPr>
          <a:lstStyle/>
          <a:p>
            <a:r>
              <a:rPr lang="en-NZ" sz="2400" dirty="0"/>
              <a:t>In </a:t>
            </a:r>
            <a:r>
              <a:rPr lang="en-NZ" sz="2400" b="1" dirty="0">
                <a:solidFill>
                  <a:srgbClr val="FF0000"/>
                </a:solidFill>
              </a:rPr>
              <a:t>1985</a:t>
            </a:r>
            <a:r>
              <a:rPr lang="en-NZ" sz="2400" dirty="0"/>
              <a:t> </a:t>
            </a:r>
            <a:r>
              <a:rPr lang="en-NZ" sz="2400" b="1" dirty="0">
                <a:solidFill>
                  <a:srgbClr val="FF0000"/>
                </a:solidFill>
              </a:rPr>
              <a:t>Feynman</a:t>
            </a:r>
            <a:r>
              <a:rPr lang="en-NZ" sz="2400" dirty="0"/>
              <a:t> wrote (QED, Princeton, 1985) the following words. “The shell game we play is technically called ‘renormalization’. But no matter how clever the word, it is what I call a dippy process! Having to resort to such hocus-pocus has prevented us from proving that the theory of QED is mathematically self-consistent. It’s surprising that the theory still hasn’t been proved self-consistent one way or the other by now. </a:t>
            </a:r>
            <a:r>
              <a:rPr lang="en-NZ" sz="2400" b="1" dirty="0">
                <a:solidFill>
                  <a:srgbClr val="FF0000"/>
                </a:solidFill>
              </a:rPr>
              <a:t>I suspect that renormalisation is not mathematically legitimate</a:t>
            </a:r>
            <a:r>
              <a:rPr lang="en-NZ" sz="2400" dirty="0"/>
              <a:t>.”</a:t>
            </a:r>
          </a:p>
          <a:p>
            <a:r>
              <a:rPr lang="en-NZ" sz="2400" dirty="0"/>
              <a:t>In addition to the above, we have noted that </a:t>
            </a:r>
            <a:r>
              <a:rPr lang="en-NZ" sz="2400" b="1" dirty="0">
                <a:solidFill>
                  <a:srgbClr val="FF0000"/>
                </a:solidFill>
              </a:rPr>
              <a:t>the Standard Model raises other basic questions</a:t>
            </a:r>
            <a:r>
              <a:rPr lang="en-NZ" sz="2400" dirty="0"/>
              <a:t>. Why, for example, are there three generations of particles? Why are fractional charges present? How does confinement occur? Why are so many adjustable parameters included? How do the strange particles decay in 10</a:t>
            </a:r>
            <a:r>
              <a:rPr lang="en-NZ" sz="2400" baseline="30000" dirty="0"/>
              <a:t>-10</a:t>
            </a:r>
            <a:r>
              <a:rPr lang="en-NZ" sz="2400" dirty="0"/>
              <a:t> sec? How do rapidity gaps events occur? Did HERA uncover new physics in the proton? </a:t>
            </a:r>
            <a:r>
              <a:rPr lang="en-NZ" sz="2400" b="1" dirty="0">
                <a:solidFill>
                  <a:srgbClr val="FF0000"/>
                </a:solidFill>
              </a:rPr>
              <a:t>Could the </a:t>
            </a:r>
            <a:r>
              <a:rPr lang="en-NZ" sz="2400" b="1" dirty="0" err="1">
                <a:solidFill>
                  <a:srgbClr val="FF0000"/>
                </a:solidFill>
              </a:rPr>
              <a:t>LHeC</a:t>
            </a:r>
            <a:r>
              <a:rPr lang="en-NZ" sz="2400" b="1" dirty="0">
                <a:solidFill>
                  <a:srgbClr val="FF0000"/>
                </a:solidFill>
              </a:rPr>
              <a:t> assist?</a:t>
            </a:r>
          </a:p>
          <a:p>
            <a:r>
              <a:rPr lang="en-NZ" sz="2400" dirty="0"/>
              <a:t>Finally we note that everything said here is </a:t>
            </a:r>
            <a:r>
              <a:rPr lang="en-NZ" sz="2400" b="1" dirty="0">
                <a:solidFill>
                  <a:srgbClr val="FF0000"/>
                </a:solidFill>
              </a:rPr>
              <a:t>highly speculative</a:t>
            </a:r>
            <a:r>
              <a:rPr lang="en-NZ" sz="2400" dirty="0"/>
              <a:t>. Nevertheless, the author hopes that the </a:t>
            </a:r>
            <a:r>
              <a:rPr lang="en-NZ" sz="2400" dirty="0" err="1"/>
              <a:t>LHeC</a:t>
            </a:r>
            <a:r>
              <a:rPr lang="en-NZ" sz="2400" dirty="0"/>
              <a:t> is built, and that a search for the effects described above is made.  </a:t>
            </a:r>
          </a:p>
          <a:p>
            <a:r>
              <a:rPr lang="en-NZ" sz="1800" dirty="0"/>
              <a:t>More information on the above is available in recent papers by the author at J. Roy. Soc. NZ 51, 538, 2021, Physics Essays 33, 149, 2020 and jointly with Agostini et al (J. Phys. G 48, 11, 2021). </a:t>
            </a:r>
          </a:p>
          <a:p>
            <a:endParaRPr lang="en-NZ" sz="2400" b="1" dirty="0">
              <a:solidFill>
                <a:srgbClr val="FF0000"/>
              </a:solidFill>
            </a:endParaRPr>
          </a:p>
        </p:txBody>
      </p:sp>
    </p:spTree>
    <p:extLst>
      <p:ext uri="{BB962C8B-B14F-4D97-AF65-F5344CB8AC3E}">
        <p14:creationId xmlns:p14="http://schemas.microsoft.com/office/powerpoint/2010/main" val="3577336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6DD1F-0682-09E4-4ADA-A7EBDDB58286}"/>
              </a:ext>
            </a:extLst>
          </p:cNvPr>
          <p:cNvSpPr>
            <a:spLocks noGrp="1"/>
          </p:cNvSpPr>
          <p:nvPr>
            <p:ph type="title"/>
          </p:nvPr>
        </p:nvSpPr>
        <p:spPr/>
        <p:txBody>
          <a:bodyPr/>
          <a:lstStyle/>
          <a:p>
            <a:r>
              <a:rPr lang="en-NZ" dirty="0"/>
              <a:t>Goal today</a:t>
            </a:r>
          </a:p>
        </p:txBody>
      </p:sp>
      <p:sp>
        <p:nvSpPr>
          <p:cNvPr id="3" name="Content Placeholder 2">
            <a:extLst>
              <a:ext uri="{FF2B5EF4-FFF2-40B4-BE49-F238E27FC236}">
                <a16:creationId xmlns:a16="http://schemas.microsoft.com/office/drawing/2014/main" id="{A74CDBA2-0C22-EFA8-9D26-ABCC953E7F8C}"/>
              </a:ext>
            </a:extLst>
          </p:cNvPr>
          <p:cNvSpPr>
            <a:spLocks noGrp="1"/>
          </p:cNvSpPr>
          <p:nvPr>
            <p:ph idx="1"/>
          </p:nvPr>
        </p:nvSpPr>
        <p:spPr/>
        <p:txBody>
          <a:bodyPr/>
          <a:lstStyle/>
          <a:p>
            <a:r>
              <a:rPr lang="en-NZ" dirty="0"/>
              <a:t>Today I hope to point out that the </a:t>
            </a:r>
            <a:r>
              <a:rPr lang="en-NZ" dirty="0" err="1"/>
              <a:t>LHeC</a:t>
            </a:r>
            <a:r>
              <a:rPr lang="en-NZ" dirty="0"/>
              <a:t> could be a good instrument for testing an alternative to the Standard Model.</a:t>
            </a:r>
          </a:p>
          <a:p>
            <a:r>
              <a:rPr lang="en-NZ" dirty="0"/>
              <a:t>The alternative to the SM arose from work carried out on renormalization at MIT in the 1960s – some time ago!</a:t>
            </a:r>
          </a:p>
          <a:p>
            <a:pPr marL="0" indent="0">
              <a:buNone/>
            </a:pPr>
            <a:r>
              <a:rPr lang="en-NZ" dirty="0"/>
              <a:t> </a:t>
            </a:r>
          </a:p>
        </p:txBody>
      </p:sp>
    </p:spTree>
    <p:extLst>
      <p:ext uri="{BB962C8B-B14F-4D97-AF65-F5344CB8AC3E}">
        <p14:creationId xmlns:p14="http://schemas.microsoft.com/office/powerpoint/2010/main" val="3331632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749CD-D2CB-5F42-6B05-37E272A6CE8B}"/>
              </a:ext>
            </a:extLst>
          </p:cNvPr>
          <p:cNvSpPr>
            <a:spLocks noGrp="1"/>
          </p:cNvSpPr>
          <p:nvPr>
            <p:ph type="title"/>
          </p:nvPr>
        </p:nvSpPr>
        <p:spPr>
          <a:xfrm>
            <a:off x="106680" y="113665"/>
            <a:ext cx="11978640" cy="1325563"/>
          </a:xfrm>
        </p:spPr>
        <p:txBody>
          <a:bodyPr/>
          <a:lstStyle/>
          <a:p>
            <a:r>
              <a:rPr lang="en-NZ" dirty="0"/>
              <a:t>The renormalization process in quantum field theory </a:t>
            </a:r>
          </a:p>
        </p:txBody>
      </p:sp>
      <p:sp>
        <p:nvSpPr>
          <p:cNvPr id="3" name="Content Placeholder 2">
            <a:extLst>
              <a:ext uri="{FF2B5EF4-FFF2-40B4-BE49-F238E27FC236}">
                <a16:creationId xmlns:a16="http://schemas.microsoft.com/office/drawing/2014/main" id="{B7D02089-9E1C-F8C5-4EB9-A10D64236C38}"/>
              </a:ext>
            </a:extLst>
          </p:cNvPr>
          <p:cNvSpPr>
            <a:spLocks noGrp="1"/>
          </p:cNvSpPr>
          <p:nvPr>
            <p:ph idx="1"/>
          </p:nvPr>
        </p:nvSpPr>
        <p:spPr>
          <a:xfrm>
            <a:off x="838200" y="1665605"/>
            <a:ext cx="10515600" cy="4351338"/>
          </a:xfrm>
        </p:spPr>
        <p:txBody>
          <a:bodyPr>
            <a:normAutofit fontScale="92500" lnSpcReduction="10000"/>
          </a:bodyPr>
          <a:lstStyle/>
          <a:p>
            <a:r>
              <a:rPr lang="en-NZ" dirty="0"/>
              <a:t>Renormalization has a long history in quantum field theory, with the first successful calculation done by Bethe in 1947 (PR 72, 339, 1947).</a:t>
            </a:r>
          </a:p>
          <a:p>
            <a:r>
              <a:rPr lang="en-NZ" dirty="0"/>
              <a:t>This highlighted its two main features, its numerical success versus its uncertain foundation.</a:t>
            </a:r>
          </a:p>
          <a:p>
            <a:r>
              <a:rPr lang="en-NZ" dirty="0"/>
              <a:t>I introduced myself to the subject in the 1960s in New Zealand, and subsequently continued the learning process at MIT and other nearby universities.</a:t>
            </a:r>
          </a:p>
          <a:p>
            <a:r>
              <a:rPr lang="en-NZ" dirty="0"/>
              <a:t>This led to the formulation in 1969 of an alternative to what was to become today’s Standard Model of Particle Physics.</a:t>
            </a:r>
          </a:p>
          <a:p>
            <a:r>
              <a:rPr lang="en-NZ" dirty="0"/>
              <a:t>My hope today is to interest members of the </a:t>
            </a:r>
            <a:r>
              <a:rPr lang="en-NZ" dirty="0" err="1"/>
              <a:t>LHeC</a:t>
            </a:r>
            <a:r>
              <a:rPr lang="en-NZ" dirty="0"/>
              <a:t> team in carrying out a test of the alternative model using the </a:t>
            </a:r>
            <a:r>
              <a:rPr lang="en-NZ" dirty="0" err="1"/>
              <a:t>LHeC</a:t>
            </a:r>
            <a:r>
              <a:rPr lang="en-NZ" dirty="0"/>
              <a:t> collider.        </a:t>
            </a:r>
          </a:p>
        </p:txBody>
      </p:sp>
    </p:spTree>
    <p:extLst>
      <p:ext uri="{BB962C8B-B14F-4D97-AF65-F5344CB8AC3E}">
        <p14:creationId xmlns:p14="http://schemas.microsoft.com/office/powerpoint/2010/main" val="3725935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85430-9AB6-F9D7-7416-0090FC4E9B29}"/>
              </a:ext>
            </a:extLst>
          </p:cNvPr>
          <p:cNvSpPr>
            <a:spLocks noGrp="1"/>
          </p:cNvSpPr>
          <p:nvPr>
            <p:ph type="title"/>
          </p:nvPr>
        </p:nvSpPr>
        <p:spPr>
          <a:xfrm>
            <a:off x="838200" y="-16035"/>
            <a:ext cx="10515600" cy="1325563"/>
          </a:xfrm>
        </p:spPr>
        <p:txBody>
          <a:bodyPr/>
          <a:lstStyle/>
          <a:p>
            <a:r>
              <a:rPr lang="en-NZ" dirty="0"/>
              <a:t>Dark Matter</a:t>
            </a:r>
          </a:p>
        </p:txBody>
      </p:sp>
      <p:sp>
        <p:nvSpPr>
          <p:cNvPr id="3" name="Content Placeholder 2">
            <a:extLst>
              <a:ext uri="{FF2B5EF4-FFF2-40B4-BE49-F238E27FC236}">
                <a16:creationId xmlns:a16="http://schemas.microsoft.com/office/drawing/2014/main" id="{2A1DB8F6-C931-2667-26E8-A75A5F9E0B0D}"/>
              </a:ext>
            </a:extLst>
          </p:cNvPr>
          <p:cNvSpPr>
            <a:spLocks noGrp="1"/>
          </p:cNvSpPr>
          <p:nvPr>
            <p:ph idx="1"/>
          </p:nvPr>
        </p:nvSpPr>
        <p:spPr>
          <a:xfrm>
            <a:off x="209550" y="995996"/>
            <a:ext cx="11772900" cy="3673952"/>
          </a:xfrm>
        </p:spPr>
        <p:txBody>
          <a:bodyPr/>
          <a:lstStyle/>
          <a:p>
            <a:r>
              <a:rPr lang="en-NZ" dirty="0"/>
              <a:t>Recently I gave a presentation on dark matter at the 25</a:t>
            </a:r>
            <a:r>
              <a:rPr lang="en-NZ" baseline="30000" dirty="0"/>
              <a:t>th</a:t>
            </a:r>
            <a:r>
              <a:rPr lang="en-NZ" dirty="0"/>
              <a:t> annual conference on gravitational microlensing. This was held a few weeks ago at the Institute for Astrophysics in Paris.</a:t>
            </a:r>
          </a:p>
          <a:p>
            <a:r>
              <a:rPr lang="en-NZ" dirty="0"/>
              <a:t>That talk was based on a recent paper by Alan </a:t>
            </a:r>
            <a:r>
              <a:rPr lang="en-NZ" dirty="0" err="1"/>
              <a:t>Sipols</a:t>
            </a:r>
            <a:r>
              <a:rPr lang="en-NZ" dirty="0"/>
              <a:t> and Alex Pavlovich (Galaxies 8, 36, 2020), and it argued that dark matter, as commonly conceived, simply does not exist.</a:t>
            </a:r>
          </a:p>
          <a:p>
            <a:r>
              <a:rPr lang="en-NZ" dirty="0"/>
              <a:t>A test of the result was given by gravitational microlensing. This was an easy task, as the argument by </a:t>
            </a:r>
            <a:r>
              <a:rPr lang="en-NZ" dirty="0" err="1"/>
              <a:t>Sipols</a:t>
            </a:r>
            <a:r>
              <a:rPr lang="en-NZ" dirty="0"/>
              <a:t> and Pavlovich appeared to be conclusive.  </a:t>
            </a:r>
          </a:p>
        </p:txBody>
      </p:sp>
      <p:pic>
        <p:nvPicPr>
          <p:cNvPr id="5" name="Picture 4">
            <a:extLst>
              <a:ext uri="{FF2B5EF4-FFF2-40B4-BE49-F238E27FC236}">
                <a16:creationId xmlns:a16="http://schemas.microsoft.com/office/drawing/2014/main" id="{24D511BF-839C-F648-10EF-1912C4B131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8005" y="4366260"/>
            <a:ext cx="2347218" cy="2473485"/>
          </a:xfrm>
          <a:prstGeom prst="rect">
            <a:avLst/>
          </a:prstGeom>
        </p:spPr>
      </p:pic>
    </p:spTree>
    <p:extLst>
      <p:ext uri="{BB962C8B-B14F-4D97-AF65-F5344CB8AC3E}">
        <p14:creationId xmlns:p14="http://schemas.microsoft.com/office/powerpoint/2010/main" val="323569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4BE22-5903-DBC2-3C4C-3688B850FE7F}"/>
              </a:ext>
            </a:extLst>
          </p:cNvPr>
          <p:cNvSpPr>
            <a:spLocks noGrp="1"/>
          </p:cNvSpPr>
          <p:nvPr>
            <p:ph type="title"/>
          </p:nvPr>
        </p:nvSpPr>
        <p:spPr>
          <a:xfrm>
            <a:off x="411480" y="18255"/>
            <a:ext cx="11372850" cy="1325563"/>
          </a:xfrm>
        </p:spPr>
        <p:txBody>
          <a:bodyPr/>
          <a:lstStyle/>
          <a:p>
            <a:r>
              <a:rPr lang="en-NZ" dirty="0"/>
              <a:t>The test of the alternative to the SM by the </a:t>
            </a:r>
            <a:r>
              <a:rPr lang="en-NZ" dirty="0" err="1"/>
              <a:t>LHeC</a:t>
            </a:r>
            <a:endParaRPr lang="en-NZ" dirty="0"/>
          </a:p>
        </p:txBody>
      </p:sp>
      <p:sp>
        <p:nvSpPr>
          <p:cNvPr id="3" name="Content Placeholder 2">
            <a:extLst>
              <a:ext uri="{FF2B5EF4-FFF2-40B4-BE49-F238E27FC236}">
                <a16:creationId xmlns:a16="http://schemas.microsoft.com/office/drawing/2014/main" id="{149A90A2-1BE3-7AC9-C01F-C3BD6D5CAB6C}"/>
              </a:ext>
            </a:extLst>
          </p:cNvPr>
          <p:cNvSpPr>
            <a:spLocks noGrp="1"/>
          </p:cNvSpPr>
          <p:nvPr>
            <p:ph idx="1"/>
          </p:nvPr>
        </p:nvSpPr>
        <p:spPr>
          <a:xfrm>
            <a:off x="838200" y="1343818"/>
            <a:ext cx="10515600" cy="5277010"/>
          </a:xfrm>
        </p:spPr>
        <p:txBody>
          <a:bodyPr>
            <a:normAutofit/>
          </a:bodyPr>
          <a:lstStyle/>
          <a:p>
            <a:r>
              <a:rPr lang="en-NZ" dirty="0"/>
              <a:t>The test to be described here today rests on a plausibility argument only, so the task of describing it is difficult.</a:t>
            </a:r>
          </a:p>
          <a:p>
            <a:r>
              <a:rPr lang="en-NZ" dirty="0"/>
              <a:t>The plausibility rests on two early papers by Johnson, Baker and Willy (PR 163, 1699, 1967) and Rosner (PRL 17, 1190, 1966). </a:t>
            </a:r>
          </a:p>
          <a:p>
            <a:r>
              <a:rPr lang="en-NZ" dirty="0"/>
              <a:t>These papers report eigenvalue equations to be satisfied by the electron charge to evade the infinite renormalization of vacuum polarization.</a:t>
            </a:r>
          </a:p>
          <a:p>
            <a:r>
              <a:rPr lang="en-NZ" dirty="0"/>
              <a:t>The plausibility arises as the eigenvalue equations apply to unrenormalized charges, not to renormalized or observed charges.  </a:t>
            </a:r>
          </a:p>
          <a:p>
            <a:r>
              <a:rPr lang="en-NZ" dirty="0"/>
              <a:t>We conjecture here that renormalized charges are similar in magnitude to their unrenormalized charges, a major assumption.       </a:t>
            </a:r>
          </a:p>
        </p:txBody>
      </p:sp>
    </p:spTree>
    <p:extLst>
      <p:ext uri="{BB962C8B-B14F-4D97-AF65-F5344CB8AC3E}">
        <p14:creationId xmlns:p14="http://schemas.microsoft.com/office/powerpoint/2010/main" val="3911052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A944-AA74-1413-D11D-389D97CDA13E}"/>
              </a:ext>
            </a:extLst>
          </p:cNvPr>
          <p:cNvSpPr>
            <a:spLocks noGrp="1"/>
          </p:cNvSpPr>
          <p:nvPr>
            <p:ph type="title"/>
          </p:nvPr>
        </p:nvSpPr>
        <p:spPr>
          <a:xfrm>
            <a:off x="822960" y="0"/>
            <a:ext cx="10195560" cy="1325563"/>
          </a:xfrm>
        </p:spPr>
        <p:txBody>
          <a:bodyPr/>
          <a:lstStyle/>
          <a:p>
            <a:r>
              <a:rPr lang="en-NZ" dirty="0"/>
              <a:t>            The Paper by Johnson, Baker &amp; Willey</a:t>
            </a:r>
          </a:p>
        </p:txBody>
      </p:sp>
      <p:pic>
        <p:nvPicPr>
          <p:cNvPr id="5" name="Content Placeholder 4">
            <a:extLst>
              <a:ext uri="{FF2B5EF4-FFF2-40B4-BE49-F238E27FC236}">
                <a16:creationId xmlns:a16="http://schemas.microsoft.com/office/drawing/2014/main" id="{1685DA7A-753F-C628-2C4F-2D3A394B36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1308" y="1253331"/>
            <a:ext cx="10369383" cy="4351338"/>
          </a:xfrm>
        </p:spPr>
      </p:pic>
      <p:sp>
        <p:nvSpPr>
          <p:cNvPr id="9" name="TextBox 8">
            <a:extLst>
              <a:ext uri="{FF2B5EF4-FFF2-40B4-BE49-F238E27FC236}">
                <a16:creationId xmlns:a16="http://schemas.microsoft.com/office/drawing/2014/main" id="{52B12AF1-4616-B910-572A-B69F20B74590}"/>
              </a:ext>
            </a:extLst>
          </p:cNvPr>
          <p:cNvSpPr txBox="1"/>
          <p:nvPr/>
        </p:nvSpPr>
        <p:spPr>
          <a:xfrm>
            <a:off x="5223510" y="5966460"/>
            <a:ext cx="2491740" cy="369332"/>
          </a:xfrm>
          <a:prstGeom prst="rect">
            <a:avLst/>
          </a:prstGeom>
          <a:noFill/>
        </p:spPr>
        <p:txBody>
          <a:bodyPr wrap="square" rtlCol="0">
            <a:spAutoFit/>
          </a:bodyPr>
          <a:lstStyle/>
          <a:p>
            <a:endParaRPr lang="en-NZ" dirty="0"/>
          </a:p>
        </p:txBody>
      </p:sp>
    </p:spTree>
    <p:extLst>
      <p:ext uri="{BB962C8B-B14F-4D97-AF65-F5344CB8AC3E}">
        <p14:creationId xmlns:p14="http://schemas.microsoft.com/office/powerpoint/2010/main" val="814364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A944-AA74-1413-D11D-389D97CDA13E}"/>
              </a:ext>
            </a:extLst>
          </p:cNvPr>
          <p:cNvSpPr>
            <a:spLocks noGrp="1"/>
          </p:cNvSpPr>
          <p:nvPr>
            <p:ph type="title"/>
          </p:nvPr>
        </p:nvSpPr>
        <p:spPr>
          <a:xfrm>
            <a:off x="822960" y="0"/>
            <a:ext cx="10195560" cy="1325563"/>
          </a:xfrm>
        </p:spPr>
        <p:txBody>
          <a:bodyPr/>
          <a:lstStyle/>
          <a:p>
            <a:r>
              <a:rPr lang="en-NZ" dirty="0"/>
              <a:t>            The Paper by Johnson, Baker &amp; Willey</a:t>
            </a:r>
          </a:p>
        </p:txBody>
      </p:sp>
      <p:pic>
        <p:nvPicPr>
          <p:cNvPr id="5" name="Content Placeholder 4">
            <a:extLst>
              <a:ext uri="{FF2B5EF4-FFF2-40B4-BE49-F238E27FC236}">
                <a16:creationId xmlns:a16="http://schemas.microsoft.com/office/drawing/2014/main" id="{1685DA7A-753F-C628-2C4F-2D3A394B36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1308" y="1325563"/>
            <a:ext cx="10369383" cy="4351338"/>
          </a:xfrm>
        </p:spPr>
      </p:pic>
      <p:sp>
        <p:nvSpPr>
          <p:cNvPr id="9" name="TextBox 8">
            <a:extLst>
              <a:ext uri="{FF2B5EF4-FFF2-40B4-BE49-F238E27FC236}">
                <a16:creationId xmlns:a16="http://schemas.microsoft.com/office/drawing/2014/main" id="{52B12AF1-4616-B910-572A-B69F20B74590}"/>
              </a:ext>
            </a:extLst>
          </p:cNvPr>
          <p:cNvSpPr txBox="1"/>
          <p:nvPr/>
        </p:nvSpPr>
        <p:spPr>
          <a:xfrm>
            <a:off x="5223510" y="5966460"/>
            <a:ext cx="2491740" cy="369332"/>
          </a:xfrm>
          <a:prstGeom prst="rect">
            <a:avLst/>
          </a:prstGeom>
          <a:noFill/>
        </p:spPr>
        <p:txBody>
          <a:bodyPr wrap="square" rtlCol="0">
            <a:spAutoFit/>
          </a:bodyPr>
          <a:lstStyle/>
          <a:p>
            <a:endParaRPr lang="en-NZ" dirty="0"/>
          </a:p>
        </p:txBody>
      </p:sp>
      <p:sp>
        <p:nvSpPr>
          <p:cNvPr id="11" name="TextBox 10">
            <a:extLst>
              <a:ext uri="{FF2B5EF4-FFF2-40B4-BE49-F238E27FC236}">
                <a16:creationId xmlns:a16="http://schemas.microsoft.com/office/drawing/2014/main" id="{7453D07A-29C1-749A-C0E7-8D06C0F81B76}"/>
              </a:ext>
            </a:extLst>
          </p:cNvPr>
          <p:cNvSpPr txBox="1"/>
          <p:nvPr/>
        </p:nvSpPr>
        <p:spPr>
          <a:xfrm>
            <a:off x="2183130" y="5827960"/>
            <a:ext cx="7806690" cy="707886"/>
          </a:xfrm>
          <a:prstGeom prst="rect">
            <a:avLst/>
          </a:prstGeom>
          <a:noFill/>
        </p:spPr>
        <p:txBody>
          <a:bodyPr wrap="square" rtlCol="0">
            <a:spAutoFit/>
          </a:bodyPr>
          <a:lstStyle/>
          <a:p>
            <a:r>
              <a:rPr lang="en-NZ" sz="2000" b="1" dirty="0">
                <a:solidFill>
                  <a:srgbClr val="FF0000"/>
                </a:solidFill>
              </a:rPr>
              <a:t>The paper discusses the possibility of obtaining a finite version of QED if the bare charge of the electron satisfies an eigenvalue equation. </a:t>
            </a:r>
          </a:p>
        </p:txBody>
      </p:sp>
    </p:spTree>
    <p:extLst>
      <p:ext uri="{BB962C8B-B14F-4D97-AF65-F5344CB8AC3E}">
        <p14:creationId xmlns:p14="http://schemas.microsoft.com/office/powerpoint/2010/main" val="4269651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AD41-985F-96BD-BCDA-862CF3594F97}"/>
              </a:ext>
            </a:extLst>
          </p:cNvPr>
          <p:cNvSpPr>
            <a:spLocks noGrp="1"/>
          </p:cNvSpPr>
          <p:nvPr>
            <p:ph type="title"/>
          </p:nvPr>
        </p:nvSpPr>
        <p:spPr>
          <a:xfrm>
            <a:off x="929640" y="147955"/>
            <a:ext cx="10515600" cy="1325563"/>
          </a:xfrm>
        </p:spPr>
        <p:txBody>
          <a:bodyPr/>
          <a:lstStyle/>
          <a:p>
            <a:r>
              <a:rPr lang="en-NZ" dirty="0"/>
              <a:t>The Paper by Rosner</a:t>
            </a:r>
          </a:p>
        </p:txBody>
      </p:sp>
      <p:pic>
        <p:nvPicPr>
          <p:cNvPr id="5" name="Content Placeholder 4">
            <a:extLst>
              <a:ext uri="{FF2B5EF4-FFF2-40B4-BE49-F238E27FC236}">
                <a16:creationId xmlns:a16="http://schemas.microsoft.com/office/drawing/2014/main" id="{3810AC37-2566-870D-A112-2DCC52C57D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03686"/>
            <a:ext cx="10515600" cy="3450628"/>
          </a:xfrm>
        </p:spPr>
      </p:pic>
    </p:spTree>
    <p:extLst>
      <p:ext uri="{BB962C8B-B14F-4D97-AF65-F5344CB8AC3E}">
        <p14:creationId xmlns:p14="http://schemas.microsoft.com/office/powerpoint/2010/main" val="70641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1643</Words>
  <Application>Microsoft Office PowerPoint</Application>
  <PresentationFormat>Widescreen</PresentationFormat>
  <Paragraphs>91</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Testing an Alternative to the Standard Model with the LHeC</vt:lpstr>
      <vt:lpstr>Thanks </vt:lpstr>
      <vt:lpstr>Goal today</vt:lpstr>
      <vt:lpstr>The renormalization process in quantum field theory </vt:lpstr>
      <vt:lpstr>Dark Matter</vt:lpstr>
      <vt:lpstr>The test of the alternative to the SM by the LHeC</vt:lpstr>
      <vt:lpstr>            The Paper by Johnson, Baker &amp; Willey</vt:lpstr>
      <vt:lpstr>            The Paper by Johnson, Baker &amp; Willey</vt:lpstr>
      <vt:lpstr>The Paper by Rosner</vt:lpstr>
      <vt:lpstr>The Paper by Rosner</vt:lpstr>
      <vt:lpstr>The Paper by Rosner</vt:lpstr>
      <vt:lpstr>Highly charged subnucleons</vt:lpstr>
      <vt:lpstr>Highly charged subnucleons</vt:lpstr>
      <vt:lpstr>Highly charged subnucleons</vt:lpstr>
      <vt:lpstr>Highly charged subnucleons</vt:lpstr>
      <vt:lpstr>Highly charged subnucleons</vt:lpstr>
      <vt:lpstr>Why consider an alternative to the SM? </vt:lpstr>
      <vt:lpstr>Comparison with Schwinger’s dyons and QCD</vt:lpstr>
      <vt:lpstr>MoEDAL experiment</vt:lpstr>
      <vt:lpstr>HERA Experiment</vt:lpstr>
      <vt:lpstr>ZEUS (PLB 757, 168, 2016)</vt:lpstr>
      <vt:lpstr>ZEUS (PLB 757, 168, 2016)</vt:lpstr>
      <vt:lpstr>Comparison with MoEDAL</vt:lpstr>
      <vt:lpstr>Suggestions</vt:lpstr>
      <vt:lpstr>Concluding remarks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a Precursor to the Standard Model with the LHeC</dc:title>
  <dc:creator>Philip Yock</dc:creator>
  <cp:lastModifiedBy>Philip Yock</cp:lastModifiedBy>
  <cp:revision>301</cp:revision>
  <cp:lastPrinted>2022-10-26T21:03:51Z</cp:lastPrinted>
  <dcterms:created xsi:type="dcterms:W3CDTF">2022-10-06T00:00:03Z</dcterms:created>
  <dcterms:modified xsi:type="dcterms:W3CDTF">2022-10-27T03:51:27Z</dcterms:modified>
</cp:coreProperties>
</file>