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  <p:sldMasterId id="2147483761" r:id="rId2"/>
    <p:sldMasterId id="2147483768" r:id="rId3"/>
    <p:sldMasterId id="2147483785" r:id="rId4"/>
  </p:sldMasterIdLst>
  <p:notesMasterIdLst>
    <p:notesMasterId r:id="rId33"/>
  </p:notesMasterIdLst>
  <p:sldIdLst>
    <p:sldId id="1588" r:id="rId5"/>
    <p:sldId id="733" r:id="rId6"/>
    <p:sldId id="1728" r:id="rId7"/>
    <p:sldId id="267" r:id="rId8"/>
    <p:sldId id="1726" r:id="rId9"/>
    <p:sldId id="277" r:id="rId10"/>
    <p:sldId id="276" r:id="rId11"/>
    <p:sldId id="1727" r:id="rId12"/>
    <p:sldId id="1716" r:id="rId13"/>
    <p:sldId id="407" r:id="rId14"/>
    <p:sldId id="1730" r:id="rId15"/>
    <p:sldId id="270" r:id="rId16"/>
    <p:sldId id="1729" r:id="rId17"/>
    <p:sldId id="1731" r:id="rId18"/>
    <p:sldId id="269" r:id="rId19"/>
    <p:sldId id="262" r:id="rId20"/>
    <p:sldId id="274" r:id="rId21"/>
    <p:sldId id="278" r:id="rId22"/>
    <p:sldId id="1561" r:id="rId23"/>
    <p:sldId id="1717" r:id="rId24"/>
    <p:sldId id="1719" r:id="rId25"/>
    <p:sldId id="412" r:id="rId26"/>
    <p:sldId id="1586" r:id="rId27"/>
    <p:sldId id="1585" r:id="rId28"/>
    <p:sldId id="818" r:id="rId29"/>
    <p:sldId id="1560" r:id="rId30"/>
    <p:sldId id="1566" r:id="rId31"/>
    <p:sldId id="1567" r:id="rId32"/>
  </p:sldIdLst>
  <p:sldSz cx="12192000" cy="6858000"/>
  <p:notesSz cx="6858000" cy="9144000"/>
  <p:defaultTextStyle>
    <a:defPPr>
      <a:defRPr lang="en-US"/>
    </a:defPPr>
    <a:lvl1pPr marL="0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7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A6F0"/>
    <a:srgbClr val="3373CC"/>
    <a:srgbClr val="FF7F32"/>
    <a:srgbClr val="3F479F"/>
    <a:srgbClr val="5661DA"/>
    <a:srgbClr val="5E52BC"/>
    <a:srgbClr val="3538FF"/>
    <a:srgbClr val="AE9E49"/>
    <a:srgbClr val="1B3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91" autoAdjust="0"/>
    <p:restoredTop sz="95238" autoAdjust="0"/>
  </p:normalViewPr>
  <p:slideViewPr>
    <p:cSldViewPr snapToGrid="0" snapToObjects="1">
      <p:cViewPr varScale="1">
        <p:scale>
          <a:sx n="122" d="100"/>
          <a:sy n="122" d="100"/>
        </p:scale>
        <p:origin x="38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oliverbruening/Documents/2017/ERL2017/ERL%20Facility%20Summary-July-2017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SRF ERL Virtual </a:t>
            </a:r>
            <a:r>
              <a:rPr lang="en-US" dirty="0"/>
              <a:t>Beam Power [MW]</a:t>
            </a:r>
          </a:p>
        </c:rich>
      </c:tx>
      <c:layout>
        <c:manualLayout>
          <c:xMode val="edge"/>
          <c:yMode val="edge"/>
          <c:x val="0.28390394722665602"/>
          <c:y val="2.6037395440380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8.9978005505065795E-2"/>
          <c:y val="0.151216274397245"/>
          <c:w val="0.68988684874567796"/>
          <c:h val="0.71382006422595801"/>
        </c:manualLayout>
      </c:layout>
      <c:bubbleChart>
        <c:varyColors val="0"/>
        <c:ser>
          <c:idx val="0"/>
          <c:order val="0"/>
          <c:tx>
            <c:v>Virtual Beam Power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C8-3C45-8C40-042FD3FFC9A9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C8-3C45-8C40-042FD3FFC9A9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9C8-3C45-8C40-042FD3FFC9A9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9C8-3C45-8C40-042FD3FFC9A9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9C8-3C45-8C40-042FD3FFC9A9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9C8-3C45-8C40-042FD3FFC9A9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9C8-3C45-8C40-042FD3FFC9A9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9C8-3C45-8C40-042FD3FFC9A9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9C8-3C45-8C40-042FD3FFC9A9}"/>
              </c:ext>
            </c:extLst>
          </c:dPt>
          <c:dPt>
            <c:idx val="13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9C8-3C45-8C40-042FD3FFC9A9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9C8-3C45-8C40-042FD3FFC9A9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9C8-3C45-8C40-042FD3FFC9A9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9C8-3C45-8C40-042FD3FFC9A9}"/>
              </c:ext>
            </c:extLst>
          </c:dPt>
          <c:xVal>
            <c:numRef>
              <c:f>'Energy-Power'!$B$25:$T$25</c:f>
              <c:numCache>
                <c:formatCode>General</c:formatCode>
                <c:ptCount val="19"/>
                <c:pt idx="0">
                  <c:v>2003</c:v>
                </c:pt>
                <c:pt idx="1">
                  <c:v>1997</c:v>
                </c:pt>
                <c:pt idx="2">
                  <c:v>2001</c:v>
                </c:pt>
                <c:pt idx="3">
                  <c:v>2018</c:v>
                </c:pt>
                <c:pt idx="4">
                  <c:v>2013</c:v>
                </c:pt>
                <c:pt idx="5">
                  <c:v>2016</c:v>
                </c:pt>
                <c:pt idx="6">
                  <c:v>2018</c:v>
                </c:pt>
                <c:pt idx="7">
                  <c:v>2008</c:v>
                </c:pt>
                <c:pt idx="8">
                  <c:v>2016</c:v>
                </c:pt>
                <c:pt idx="9">
                  <c:v>2019</c:v>
                </c:pt>
                <c:pt idx="10">
                  <c:v>2017</c:v>
                </c:pt>
                <c:pt idx="11">
                  <c:v>2017</c:v>
                </c:pt>
                <c:pt idx="12">
                  <c:v>2019</c:v>
                </c:pt>
                <c:pt idx="13">
                  <c:v>2014</c:v>
                </c:pt>
                <c:pt idx="14">
                  <c:v>2025</c:v>
                </c:pt>
                <c:pt idx="15">
                  <c:v>2017</c:v>
                </c:pt>
                <c:pt idx="16">
                  <c:v>2030</c:v>
                </c:pt>
                <c:pt idx="17">
                  <c:v>2020</c:v>
                </c:pt>
                <c:pt idx="18">
                  <c:v>2019</c:v>
                </c:pt>
              </c:numCache>
            </c:numRef>
          </c:xVal>
          <c:yVal>
            <c:numRef>
              <c:f>'Energy-Power'!$B$26:$T$26</c:f>
              <c:numCache>
                <c:formatCode>General</c:formatCode>
                <c:ptCount val="19"/>
                <c:pt idx="0">
                  <c:v>3.6749999999999998E-2</c:v>
                </c:pt>
                <c:pt idx="1">
                  <c:v>0.24</c:v>
                </c:pt>
                <c:pt idx="2">
                  <c:v>1.53</c:v>
                </c:pt>
                <c:pt idx="3">
                  <c:v>0.70789999999999997</c:v>
                </c:pt>
                <c:pt idx="4">
                  <c:v>2.0000000000000001E-4</c:v>
                </c:pt>
                <c:pt idx="5">
                  <c:v>0.02</c:v>
                </c:pt>
                <c:pt idx="6">
                  <c:v>8</c:v>
                </c:pt>
                <c:pt idx="7">
                  <c:v>2.6999999999999999E-5</c:v>
                </c:pt>
                <c:pt idx="8">
                  <c:v>1.7550000000000001E-4</c:v>
                </c:pt>
                <c:pt idx="9">
                  <c:v>5</c:v>
                </c:pt>
                <c:pt idx="10">
                  <c:v>6</c:v>
                </c:pt>
                <c:pt idx="11">
                  <c:v>1.3680000000000001E-3</c:v>
                </c:pt>
                <c:pt idx="12">
                  <c:v>1.05</c:v>
                </c:pt>
                <c:pt idx="13">
                  <c:v>2.4000000000000001E-5</c:v>
                </c:pt>
                <c:pt idx="14">
                  <c:v>684</c:v>
                </c:pt>
                <c:pt idx="15">
                  <c:v>8.8000000000000005E-3</c:v>
                </c:pt>
                <c:pt idx="16">
                  <c:v>900</c:v>
                </c:pt>
                <c:pt idx="17">
                  <c:v>8</c:v>
                </c:pt>
                <c:pt idx="18">
                  <c:v>0.65</c:v>
                </c:pt>
              </c:numCache>
            </c:numRef>
          </c:yVal>
          <c:bubbleSize>
            <c:numLit>
              <c:formatCode>General</c:formatCode>
              <c:ptCount val="19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</c:numLit>
          </c:bubbleSize>
          <c:bubble3D val="0"/>
          <c:extLst>
            <c:ext xmlns:c16="http://schemas.microsoft.com/office/drawing/2014/chart" uri="{C3380CC4-5D6E-409C-BE32-E72D297353CC}">
              <c16:uniqueId val="{0000001A-F9C8-3C45-8C40-042FD3FFC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"/>
        <c:showNegBubbles val="0"/>
        <c:axId val="703791808"/>
        <c:axId val="803121744"/>
      </c:bubbleChart>
      <c:valAx>
        <c:axId val="703791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03121744"/>
        <c:crosses val="autoZero"/>
        <c:crossBetween val="midCat"/>
      </c:valAx>
      <c:valAx>
        <c:axId val="80312174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7037918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0.50319</cdr:x>
      <cdr:y>0.55574</cdr:y>
    </cdr:from>
    <cdr:to>
      <cdr:x>0.51623</cdr:x>
      <cdr:y>0.60379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F283D208-BCF0-0440-B6E9-958C2DF2D6FD}"/>
            </a:ext>
          </a:extLst>
        </cdr:cNvPr>
        <cdr:cNvCxnSpPr/>
      </cdr:nvCxnSpPr>
      <cdr:spPr bwMode="auto">
        <a:xfrm xmlns:a="http://schemas.openxmlformats.org/drawingml/2006/main">
          <a:off x="5389562" y="2168529"/>
          <a:ext cx="139700" cy="18752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0.51386</cdr:x>
      <cdr:y>0.54597</cdr:y>
    </cdr:from>
    <cdr:to>
      <cdr:x>0.62675</cdr:x>
      <cdr:y>0.57971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281F90D4-D140-654F-BB12-B4D7FD9C0D11}"/>
            </a:ext>
          </a:extLst>
        </cdr:cNvPr>
        <cdr:cNvCxnSpPr/>
      </cdr:nvCxnSpPr>
      <cdr:spPr bwMode="auto">
        <a:xfrm xmlns:a="http://schemas.openxmlformats.org/drawingml/2006/main">
          <a:off x="5503862" y="2130429"/>
          <a:ext cx="1209155" cy="13165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0.40248</cdr:x>
      <cdr:y>0.59728</cdr:y>
    </cdr:from>
    <cdr:to>
      <cdr:x>0.40841</cdr:x>
      <cdr:y>0.74229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480D1BF7-4303-D44D-BA5C-55A177E24ECA}"/>
            </a:ext>
          </a:extLst>
        </cdr:cNvPr>
        <cdr:cNvCxnSpPr/>
      </cdr:nvCxnSpPr>
      <cdr:spPr bwMode="auto">
        <a:xfrm xmlns:a="http://schemas.openxmlformats.org/drawingml/2006/main" flipV="1">
          <a:off x="4310873" y="2330652"/>
          <a:ext cx="63500" cy="56583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0.41433</cdr:x>
      <cdr:y>0.59728</cdr:y>
    </cdr:from>
    <cdr:to>
      <cdr:x>0.44983</cdr:x>
      <cdr:y>0.63672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710843DD-DC5A-9C49-AAC9-B95E5A291B5B}"/>
            </a:ext>
          </a:extLst>
        </cdr:cNvPr>
        <cdr:cNvCxnSpPr/>
      </cdr:nvCxnSpPr>
      <cdr:spPr bwMode="auto">
        <a:xfrm xmlns:a="http://schemas.openxmlformats.org/drawingml/2006/main">
          <a:off x="4437873" y="2330652"/>
          <a:ext cx="380189" cy="15388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0.32422</cdr:x>
      <cdr:y>0.78617</cdr:y>
    </cdr:from>
    <cdr:to>
      <cdr:x>0.44412</cdr:x>
      <cdr:y>0.82561</cdr:y>
    </cdr:to>
    <cdr:cxnSp macro="">
      <cdr:nvCxnSpPr>
        <cdr:cNvPr id="18" name="Straight Connector 17">
          <a:extLst xmlns:a="http://schemas.openxmlformats.org/drawingml/2006/main">
            <a:ext uri="{FF2B5EF4-FFF2-40B4-BE49-F238E27FC236}">
              <a16:creationId xmlns:a16="http://schemas.microsoft.com/office/drawing/2014/main" id="{86466B9C-2B4F-3B49-9146-B2673F5CDAD0}"/>
            </a:ext>
          </a:extLst>
        </cdr:cNvPr>
        <cdr:cNvCxnSpPr/>
      </cdr:nvCxnSpPr>
      <cdr:spPr bwMode="auto">
        <a:xfrm xmlns:a="http://schemas.openxmlformats.org/drawingml/2006/main" flipV="1">
          <a:off x="3472642" y="3067700"/>
          <a:ext cx="1284297" cy="15388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DB9F7-FB95-5B49-81D5-A6292D05164F}" type="datetimeFigureOut">
              <a:rPr lang="en-US" smtClean="0"/>
              <a:pPr/>
              <a:t>10/27/22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67A2E-FA6F-0341-8570-996F48668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5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7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80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24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78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28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4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37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256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2945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3301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72887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781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81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87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05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86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48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7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426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9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68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6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9998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07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77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76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466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33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1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19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41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62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2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0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3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51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33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02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7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0684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3790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81032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D4BC3C-9DA1-41F2-B082-D7CA10F4AF19}" type="datetime1">
              <a:rPr lang="en-US" smtClean="0"/>
              <a:t>10/27/22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ERL workshop, Cornell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llipse 13"/>
          <p:cNvSpPr/>
          <p:nvPr userDrawn="1"/>
        </p:nvSpPr>
        <p:spPr>
          <a:xfrm rot="20947518">
            <a:off x="109592" y="164894"/>
            <a:ext cx="1993692" cy="1058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288"/>
          <a:stretch/>
        </p:blipFill>
        <p:spPr>
          <a:xfrm>
            <a:off x="71902" y="718146"/>
            <a:ext cx="846279" cy="4660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EA73405-F1D4-E64B-9AD0-873C04D618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8" y="281852"/>
            <a:ext cx="1010145" cy="6101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E3602F-F131-0C4F-9881-9C6BA266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7800"/>
          <a:stretch/>
        </p:blipFill>
        <p:spPr>
          <a:xfrm>
            <a:off x="26363" y="25887"/>
            <a:ext cx="1030695" cy="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582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1" y="1223964"/>
            <a:ext cx="5721349" cy="4891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223964"/>
            <a:ext cx="5721351" cy="4891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747208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078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8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0" y="6556375"/>
            <a:ext cx="8382772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aseline="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The </a:t>
            </a:r>
            <a:r>
              <a:rPr lang="en-US" sz="1500" baseline="0" dirty="0" err="1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baseline="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/</a:t>
            </a:r>
            <a:r>
              <a:rPr lang="en-US" sz="1500" baseline="0" dirty="0" err="1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FCCeh</a:t>
            </a:r>
            <a:r>
              <a:rPr lang="en-US" sz="1500" baseline="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and PERLE Workshop at Orsay; October 2022 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8814186" y="6553200"/>
            <a:ext cx="29464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11277600" y="6553201"/>
            <a:ext cx="9144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377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115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3" r:id="rId2"/>
    <p:sldLayoutId id="2147483747" r:id="rId3"/>
    <p:sldLayoutId id="2147483760" r:id="rId4"/>
    <p:sldLayoutId id="2147483766" r:id="rId5"/>
    <p:sldLayoutId id="2147483767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5pPr>
      <a:lvl6pPr marL="45718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09" indent="-32543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22325" indent="-35083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339817" indent="-3159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1681121" indent="-33971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138309" indent="-33971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595498" indent="-33971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052686" indent="-33971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509875" indent="-33971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8870977" y="6553200"/>
            <a:ext cx="29464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11277600" y="6553201"/>
            <a:ext cx="91440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1C87FDA-F601-6832-ACF9-E02C46C54C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56375"/>
            <a:ext cx="8382772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aseline="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The </a:t>
            </a:r>
            <a:r>
              <a:rPr lang="en-US" sz="1500" baseline="0" dirty="0" err="1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baseline="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/</a:t>
            </a:r>
            <a:r>
              <a:rPr lang="en-US" sz="1500" baseline="0" dirty="0" err="1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FCCeh</a:t>
            </a:r>
            <a:r>
              <a:rPr lang="en-US" sz="1500" baseline="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and PERLE Workshop at Orsay; October 2022 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23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87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tiff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02E5F25-B7E8-164E-8C20-E48BE9ECE9C7}"/>
              </a:ext>
            </a:extLst>
          </p:cNvPr>
          <p:cNvSpPr txBox="1"/>
          <p:nvPr/>
        </p:nvSpPr>
        <p:spPr>
          <a:xfrm>
            <a:off x="492644" y="947222"/>
            <a:ext cx="6582352" cy="5047536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400" u="sng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CDR Study assumptions: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-Assume parallel operation to HL-LHC / FCC-</a:t>
            </a:r>
            <a:r>
              <a:rPr lang="en-US" sz="2200" dirty="0" err="1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hh</a:t>
            </a:r>
            <a:endParaRPr lang="en-US" sz="2200" dirty="0"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</a:t>
            </a:r>
            <a:r>
              <a:rPr lang="en-US" sz="2200" dirty="0" err="1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TeV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Scale collision energy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      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50-150 </a:t>
            </a:r>
            <a:r>
              <a:rPr lang="en-US" sz="2200" dirty="0" err="1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GeV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Beam Energy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-Limit power consumption to 100 MW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      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(beam &amp; SR power &lt; 70 MW)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60 GeV beam energy</a:t>
            </a:r>
            <a:endParaRPr lang="en-US" sz="2200" dirty="0"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ts val="1200"/>
              </a:spcBef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-Int. Luminosity &gt; 1000 * HERA </a:t>
            </a:r>
          </a:p>
          <a:p>
            <a:pPr defTabSz="914400" fontAlgn="base">
              <a:spcBef>
                <a:spcPts val="1200"/>
              </a:spcBef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-Peak Luminosity &gt; 10</a:t>
            </a:r>
            <a:r>
              <a:rPr lang="en-US" sz="2200" baseline="300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33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cm</a:t>
            </a:r>
            <a:r>
              <a:rPr lang="en-US" sz="2200" baseline="300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-2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</a:t>
            </a:r>
            <a:r>
              <a:rPr lang="en-US" sz="2200" baseline="300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-1</a:t>
            </a:r>
          </a:p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Higgs @ 125GeV</a:t>
            </a:r>
            <a:endParaRPr lang="en-US" sz="2200" dirty="0">
              <a:solidFill>
                <a:srgbClr val="00B05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1950FB-3C2C-9842-A980-3DF8254B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379" y="925260"/>
            <a:ext cx="4779379" cy="508868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8F54691-DCF9-944F-B7CD-5D3B033B55E5}"/>
              </a:ext>
            </a:extLst>
          </p:cNvPr>
          <p:cNvSpPr/>
          <p:nvPr/>
        </p:nvSpPr>
        <p:spPr bwMode="auto">
          <a:xfrm>
            <a:off x="492643" y="2855742"/>
            <a:ext cx="4552885" cy="64711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481A7B-059A-DC49-9E26-DB87CD9A6A72}"/>
              </a:ext>
            </a:extLst>
          </p:cNvPr>
          <p:cNvSpPr/>
          <p:nvPr/>
        </p:nvSpPr>
        <p:spPr bwMode="auto">
          <a:xfrm>
            <a:off x="1242156" y="3886684"/>
            <a:ext cx="3068587" cy="64711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3A48FC-D46E-4043-B402-314BEB065B37}"/>
              </a:ext>
            </a:extLst>
          </p:cNvPr>
          <p:cNvSpPr/>
          <p:nvPr/>
        </p:nvSpPr>
        <p:spPr bwMode="auto">
          <a:xfrm>
            <a:off x="492642" y="4465870"/>
            <a:ext cx="4000065" cy="647113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838425-98ED-3FBD-2EBB-CF160E9F7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9775" y="193676"/>
            <a:ext cx="8229600" cy="720725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Technical Challenges of the </a:t>
            </a:r>
            <a:r>
              <a:rPr lang="en-US" sz="3600" u="sng" dirty="0" err="1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LHeC</a:t>
            </a:r>
            <a:r>
              <a:rPr lang="en-US" sz="36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 design</a:t>
            </a:r>
            <a:endParaRPr lang="en-US" sz="36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BB245AD3-D218-9BE7-7249-4A410F1F7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940" y="774246"/>
            <a:ext cx="3604435" cy="53095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8118AB-5962-283B-FC75-94165588004D}"/>
              </a:ext>
            </a:extLst>
          </p:cNvPr>
          <p:cNvSpPr txBox="1"/>
          <p:nvPr/>
        </p:nvSpPr>
        <p:spPr>
          <a:xfrm>
            <a:off x="4991964" y="2963854"/>
            <a:ext cx="14959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pitchFamily="2" charset="2"/>
              </a:rPr>
              <a:t> 150MW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372DFA-9E7B-252D-E811-4B0EB0091EA6}"/>
              </a:ext>
            </a:extLst>
          </p:cNvPr>
          <p:cNvSpPr txBox="1"/>
          <p:nvPr/>
        </p:nvSpPr>
        <p:spPr>
          <a:xfrm>
            <a:off x="4492708" y="3960834"/>
            <a:ext cx="13708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pitchFamily="2" charset="2"/>
              </a:rPr>
              <a:t> 50GeV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C2635-1B5E-AB93-7B0C-388E4CB019EB}"/>
              </a:ext>
            </a:extLst>
          </p:cNvPr>
          <p:cNvSpPr txBox="1"/>
          <p:nvPr/>
        </p:nvSpPr>
        <p:spPr>
          <a:xfrm>
            <a:off x="6213089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7175E0-2D49-BF3B-BD6C-A4C82D9161C8}"/>
              </a:ext>
            </a:extLst>
          </p:cNvPr>
          <p:cNvSpPr txBox="1"/>
          <p:nvPr/>
        </p:nvSpPr>
        <p:spPr>
          <a:xfrm>
            <a:off x="2895930" y="5508144"/>
            <a:ext cx="36776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&gt;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10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34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cm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-1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&amp;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Cost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7" grpId="0" animBg="1"/>
      <p:bldP spid="8" grpId="0" animBg="1"/>
      <p:bldP spid="12" grpId="0"/>
      <p:bldP spid="13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D056271-6C99-DDEC-42D1-2E3C88243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734" y="1873108"/>
            <a:ext cx="4344238" cy="31761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Transient Detuning Project: TDD0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0400" y="6508800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Thursday, October 6,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EEA581-A6B4-F86D-27CE-9226B0809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734" y="1866367"/>
            <a:ext cx="4286127" cy="320406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8A624B-B6C8-2ED0-4BC6-9465B8736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63" y="1274247"/>
            <a:ext cx="7186472" cy="53567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RF designs of FRT focused on coupled mode scheme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FRT resonance jumped across cavity resonance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Greater phase shift and larger tuning range with smaller antenna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Discontinuous tuning range – not suitable microphonics suppression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FFFFFF"/>
                </a:solidFill>
              </a:rPr>
              <a:t>Brazeless</a:t>
            </a:r>
            <a:r>
              <a:rPr lang="en-US" dirty="0">
                <a:solidFill>
                  <a:srgbClr val="FFFFFF"/>
                </a:solidFill>
              </a:rPr>
              <a:t> (compression fit) thin wafers of ferro-electric in vacuum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Aim: reduced losses + higher biasing electric fields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+ greater change in permittivity at reduced voltage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First prototype TDD0 (Transient Detuning Demonstrator) built and tested on cold LHC cavity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Result: 1.3kHz tuning shift observed with 500V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Test cut short due to cavity vacuum leak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TDD0 designed for 10-16kV, voltage limited due to vacuum leak on TDD0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Lessons learned: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 err="1"/>
              <a:t>FerrElectric</a:t>
            </a:r>
            <a:r>
              <a:rPr lang="en-US" dirty="0"/>
              <a:t> stack sensitive to air gap/compression force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Care must be taken to apply compression evenly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Implementation of rigid line in cryostat susceptible to mechanical stress and losses</a:t>
            </a:r>
          </a:p>
          <a:p>
            <a:pPr lvl="2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Place FRT inside cryostat for next test.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265B6-0B21-6B50-7BF1-7666DA9A6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-513" b="2"/>
          <a:stretch/>
        </p:blipFill>
        <p:spPr>
          <a:xfrm>
            <a:off x="7723734" y="1297606"/>
            <a:ext cx="3829284" cy="40206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3C8C41-F13B-EF4A-B8F8-A522D6281E1D}"/>
              </a:ext>
            </a:extLst>
          </p:cNvPr>
          <p:cNvGrpSpPr/>
          <p:nvPr/>
        </p:nvGrpSpPr>
        <p:grpSpPr>
          <a:xfrm>
            <a:off x="7708713" y="1151414"/>
            <a:ext cx="4432261" cy="4140383"/>
            <a:chOff x="3036016" y="1861361"/>
            <a:chExt cx="11268553" cy="10526485"/>
          </a:xfrm>
        </p:grpSpPr>
        <p:pic>
          <p:nvPicPr>
            <p:cNvPr id="3" name="PHOTO-2022-09-29-10-04-29.jpg" descr="PHOTO-2022-09-29-10-04-29.jpg">
              <a:extLst>
                <a:ext uri="{FF2B5EF4-FFF2-40B4-BE49-F238E27FC236}">
                  <a16:creationId xmlns:a16="http://schemas.microsoft.com/office/drawing/2014/main" id="{E70ED8A7-B249-BD27-6BDA-6D2D43523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6016" y="1861361"/>
              <a:ext cx="11268553" cy="506754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PHOTO-2022-09-29-10-04-29.jpg" descr="PHOTO-2022-09-29-10-04-29.jpg">
              <a:extLst>
                <a:ext uri="{FF2B5EF4-FFF2-40B4-BE49-F238E27FC236}">
                  <a16:creationId xmlns:a16="http://schemas.microsoft.com/office/drawing/2014/main" id="{61621DB7-C4D0-3BCE-398E-F235EFDDF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3635" t="23776" r="48665" b="42889"/>
            <a:stretch>
              <a:fillRect/>
            </a:stretch>
          </p:blipFill>
          <p:spPr>
            <a:xfrm>
              <a:off x="8125213" y="7154126"/>
              <a:ext cx="6179356" cy="52337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IMG_0923.JPG" descr="IMG_0923.JPG">
              <a:extLst>
                <a:ext uri="{FF2B5EF4-FFF2-40B4-BE49-F238E27FC236}">
                  <a16:creationId xmlns:a16="http://schemas.microsoft.com/office/drawing/2014/main" id="{36B9332C-0CC0-BE8A-D873-53E85B977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5962" b="10305"/>
            <a:stretch>
              <a:fillRect/>
            </a:stretch>
          </p:blipFill>
          <p:spPr>
            <a:xfrm>
              <a:off x="3036016" y="7154126"/>
              <a:ext cx="4687884" cy="523372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A92A460-4EB7-2AB6-F41D-9BAB87B64F05}"/>
              </a:ext>
            </a:extLst>
          </p:cNvPr>
          <p:cNvSpPr txBox="1"/>
          <p:nvPr/>
        </p:nvSpPr>
        <p:spPr>
          <a:xfrm>
            <a:off x="7178738" y="5597840"/>
            <a:ext cx="437428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Top: uneven compression force cracked ceramic.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Left: Large diam. rigid line caused vacuum leak.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Right: Breakdown through ceramic near cracks?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8D9B8C-ABB9-DDBC-2C4F-AE11395CF8A2}"/>
              </a:ext>
            </a:extLst>
          </p:cNvPr>
          <p:cNvSpPr/>
          <p:nvPr/>
        </p:nvSpPr>
        <p:spPr>
          <a:xfrm>
            <a:off x="9239164" y="138674"/>
            <a:ext cx="2403298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Nik Shipman @ ERL’2022</a:t>
            </a:r>
          </a:p>
        </p:txBody>
      </p:sp>
    </p:spTree>
    <p:extLst>
      <p:ext uri="{BB962C8B-B14F-4D97-AF65-F5344CB8AC3E}">
        <p14:creationId xmlns:p14="http://schemas.microsoft.com/office/powerpoint/2010/main" val="4131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0354" y="169222"/>
            <a:ext cx="10920258" cy="488967"/>
          </a:xfrm>
        </p:spPr>
        <p:txBody>
          <a:bodyPr>
            <a:noAutofit/>
          </a:bodyPr>
          <a:lstStyle/>
          <a:p>
            <a:pPr algn="ctr"/>
            <a:r>
              <a:rPr lang="en-GB" sz="2490" cap="all" dirty="0">
                <a:latin typeface="Calibri" pitchFamily="34" charset="0"/>
              </a:rPr>
              <a:t>Potential  REUSE of  the  SPL/HG  CRYOMODULE  DESIGN  and  components</a:t>
            </a:r>
            <a:endParaRPr lang="fr-FR" sz="2490" cap="all" dirty="0">
              <a:latin typeface="+mn-lt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2020, June 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Gilles OLIVIER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3006B2-7848-43AF-8426-F44F79505CB5}"/>
              </a:ext>
            </a:extLst>
          </p:cNvPr>
          <p:cNvSpPr txBox="1"/>
          <p:nvPr/>
        </p:nvSpPr>
        <p:spPr>
          <a:xfrm>
            <a:off x="552861" y="2658438"/>
            <a:ext cx="1385406" cy="42319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defTabSz="1083749">
              <a:defRPr/>
            </a:pPr>
            <a:endParaRPr lang="fr-FR" sz="215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F22B33-ACF8-452C-A46F-E6010A3E9302}"/>
              </a:ext>
            </a:extLst>
          </p:cNvPr>
          <p:cNvSpPr txBox="1"/>
          <p:nvPr/>
        </p:nvSpPr>
        <p:spPr>
          <a:xfrm>
            <a:off x="336876" y="1629715"/>
            <a:ext cx="1026830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3749"/>
            <a:r>
              <a:rPr lang="en-GB" sz="2150" dirty="0">
                <a:solidFill>
                  <a:prstClr val="black"/>
                </a:solidFill>
                <a:latin typeface="Calibri"/>
              </a:rPr>
              <a:t>For more details about SPL (HG) cryomodule design and status: </a:t>
            </a:r>
          </a:p>
          <a:p>
            <a:pPr defTabSz="1083749"/>
            <a:r>
              <a:rPr lang="en-GB" sz="2150" dirty="0">
                <a:solidFill>
                  <a:prstClr val="black"/>
                </a:solidFill>
                <a:latin typeface="Calibri"/>
              </a:rPr>
              <a:t>see presentation of Luca DASSA. PERLE workshop, Daresbury on January 15</a:t>
            </a:r>
            <a:r>
              <a:rPr lang="en-GB" sz="2150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GB" sz="2150" dirty="0">
                <a:solidFill>
                  <a:prstClr val="black"/>
                </a:solidFill>
                <a:latin typeface="Calibri"/>
              </a:rPr>
              <a:t> , 2018.</a:t>
            </a:r>
          </a:p>
          <a:p>
            <a:pPr defTabSz="1083749"/>
            <a:endParaRPr lang="en-GB" sz="2150" dirty="0">
              <a:solidFill>
                <a:prstClr val="black"/>
              </a:solidFill>
              <a:latin typeface="Calibri"/>
            </a:endParaRPr>
          </a:p>
          <a:p>
            <a:pPr defTabSz="1083749"/>
            <a:r>
              <a:rPr lang="en-GB" sz="2150" dirty="0">
                <a:solidFill>
                  <a:prstClr val="black"/>
                </a:solidFill>
                <a:latin typeface="Calibri"/>
              </a:rPr>
              <a:t>Design of the cryomodule performed by IPNO and updated by CERN.</a:t>
            </a:r>
          </a:p>
          <a:p>
            <a:pPr defTabSz="1083749"/>
            <a:endParaRPr lang="en-GB" sz="2150" dirty="0">
              <a:solidFill>
                <a:prstClr val="black"/>
              </a:solidFill>
              <a:latin typeface="Calibri"/>
            </a:endParaRPr>
          </a:p>
          <a:p>
            <a:pPr defTabSz="1083749"/>
            <a:r>
              <a:rPr lang="en-GB" sz="2150" dirty="0">
                <a:solidFill>
                  <a:prstClr val="black"/>
                </a:solidFill>
                <a:latin typeface="Calibri"/>
              </a:rPr>
              <a:t>Vacuum vessel and most of cryogenic lines delivered.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2E5071B-1F6F-4151-983F-B41C7F334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41" y="3652142"/>
            <a:ext cx="5312696" cy="2363339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D32F77FD-7D1B-47B6-8FF2-A11090B7F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383" y="2984415"/>
            <a:ext cx="2200351" cy="293380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FA05416-0BB0-4769-9808-3CE98CF0DCED}"/>
              </a:ext>
            </a:extLst>
          </p:cNvPr>
          <p:cNvSpPr txBox="1"/>
          <p:nvPr/>
        </p:nvSpPr>
        <p:spPr>
          <a:xfrm>
            <a:off x="808219" y="5935143"/>
            <a:ext cx="10105314" cy="4231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083749"/>
            <a:r>
              <a:rPr lang="en-GB" sz="2150" b="1" dirty="0">
                <a:solidFill>
                  <a:prstClr val="black"/>
                </a:solidFill>
                <a:latin typeface="Calibri"/>
              </a:rPr>
              <a:t>CAN  THIS  DESIGN  AND  THESE  COMPONENTS   BE  REUSED  FOR  PERLE  @ ORSAY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8FD31F-B7F8-4952-A9DE-5186F3F1D955}"/>
              </a:ext>
            </a:extLst>
          </p:cNvPr>
          <p:cNvSpPr/>
          <p:nvPr/>
        </p:nvSpPr>
        <p:spPr>
          <a:xfrm>
            <a:off x="808219" y="875234"/>
            <a:ext cx="9453358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3749"/>
            <a:r>
              <a:rPr lang="en-US" sz="2150" b="1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CERN proposed to re-use the existing SPL short cryomodule prototype either as it is or replacing the 704 MHz cavities by the </a:t>
            </a:r>
            <a:r>
              <a:rPr lang="en-US" sz="2150" b="1" dirty="0" err="1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perle</a:t>
            </a:r>
            <a:r>
              <a:rPr lang="en-US" sz="2150" b="1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 referenced 802 MHz cavities</a:t>
            </a:r>
            <a:endParaRPr lang="fr-FR" sz="215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CE002-9865-7CDE-98C4-2923641CD8A5}"/>
              </a:ext>
            </a:extLst>
          </p:cNvPr>
          <p:cNvSpPr/>
          <p:nvPr/>
        </p:nvSpPr>
        <p:spPr>
          <a:xfrm>
            <a:off x="10462903" y="999043"/>
            <a:ext cx="151311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Gilles Olivier @          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PERLE Meeting                Orsay 2020</a:t>
            </a:r>
          </a:p>
        </p:txBody>
      </p:sp>
    </p:spTree>
    <p:extLst>
      <p:ext uri="{BB962C8B-B14F-4D97-AF65-F5344CB8AC3E}">
        <p14:creationId xmlns:p14="http://schemas.microsoft.com/office/powerpoint/2010/main" val="1320363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6333" y="169222"/>
            <a:ext cx="10148434" cy="488967"/>
          </a:xfrm>
        </p:spPr>
        <p:txBody>
          <a:bodyPr>
            <a:noAutofit/>
          </a:bodyPr>
          <a:lstStyle/>
          <a:p>
            <a:pPr algn="ctr"/>
            <a:r>
              <a:rPr lang="fr-FR" sz="3621" dirty="0">
                <a:latin typeface="+mn-lt"/>
              </a:rPr>
              <a:t>HOM  EXTRACTION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2020, June 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Gilles OLIVIER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C54993-8FA3-43BC-A8B0-B161C803F678}"/>
              </a:ext>
            </a:extLst>
          </p:cNvPr>
          <p:cNvSpPr txBox="1"/>
          <p:nvPr/>
        </p:nvSpPr>
        <p:spPr>
          <a:xfrm>
            <a:off x="424146" y="816574"/>
            <a:ext cx="10349797" cy="2600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8060" indent="-388060" defTabSz="1083749">
              <a:buFontTx/>
              <a:buChar char="-"/>
            </a:pPr>
            <a:r>
              <a:rPr lang="en-GB" sz="1811" dirty="0">
                <a:solidFill>
                  <a:prstClr val="black"/>
                </a:solidFill>
                <a:latin typeface="Calibri"/>
              </a:rPr>
              <a:t>How many extraction ports (interferences with CTS)?</a:t>
            </a:r>
          </a:p>
          <a:p>
            <a:pPr marL="388060" indent="-388060" defTabSz="1083749">
              <a:buFontTx/>
              <a:buChar char="-"/>
            </a:pPr>
            <a:r>
              <a:rPr lang="en-GB" sz="1811" dirty="0">
                <a:solidFill>
                  <a:prstClr val="black"/>
                </a:solidFill>
                <a:latin typeface="Calibri"/>
              </a:rPr>
              <a:t>Location and position of these ports?</a:t>
            </a:r>
          </a:p>
          <a:p>
            <a:pPr marL="388060" indent="-388060" defTabSz="1083749">
              <a:buFontTx/>
              <a:buChar char="-"/>
            </a:pPr>
            <a:r>
              <a:rPr lang="en-GB" sz="1811" dirty="0">
                <a:solidFill>
                  <a:prstClr val="black"/>
                </a:solidFill>
                <a:latin typeface="Calibri"/>
              </a:rPr>
              <a:t>Which power per HOM (W/tens of W, potentially much more if resonant excitation)?</a:t>
            </a:r>
          </a:p>
          <a:p>
            <a:pPr marL="388060" indent="-388060" defTabSz="1083749">
              <a:buFontTx/>
              <a:buChar char="-"/>
            </a:pPr>
            <a:r>
              <a:rPr lang="en-GB" sz="1811" dirty="0">
                <a:solidFill>
                  <a:prstClr val="black"/>
                </a:solidFill>
                <a:latin typeface="Calibri"/>
              </a:rPr>
              <a:t>What kind of damper (waveguide, loop coupling)?</a:t>
            </a:r>
          </a:p>
          <a:p>
            <a:pPr marL="388060" indent="-388060" defTabSz="1083749">
              <a:buFontTx/>
              <a:buChar char="-"/>
            </a:pPr>
            <a:r>
              <a:rPr lang="en-GB" sz="1811" dirty="0">
                <a:solidFill>
                  <a:prstClr val="black"/>
                </a:solidFill>
                <a:latin typeface="Calibri"/>
              </a:rPr>
              <a:t>What kind of RF line to the external load (cable sufficient, which kind of connector)?</a:t>
            </a:r>
          </a:p>
          <a:p>
            <a:pPr marL="388060" indent="-388060" defTabSz="1083749">
              <a:buFontTx/>
              <a:buChar char="-"/>
            </a:pPr>
            <a:r>
              <a:rPr lang="en-GB" sz="1811" dirty="0">
                <a:solidFill>
                  <a:prstClr val="black"/>
                </a:solidFill>
                <a:latin typeface="Calibri"/>
              </a:rPr>
              <a:t>Intermediate thermalization only? Risky.</a:t>
            </a:r>
          </a:p>
          <a:p>
            <a:pPr marL="388060" indent="-388060" defTabSz="1083749">
              <a:buFontTx/>
              <a:buChar char="-"/>
            </a:pPr>
            <a:r>
              <a:rPr lang="en-GB" sz="1811" dirty="0">
                <a:solidFill>
                  <a:prstClr val="black"/>
                </a:solidFill>
                <a:latin typeface="Calibri"/>
              </a:rPr>
              <a:t>Active helium cooling? </a:t>
            </a:r>
          </a:p>
          <a:p>
            <a:pPr marL="388060" indent="-388060" defTabSz="1083749">
              <a:buFontTx/>
              <a:buChar char="-"/>
            </a:pPr>
            <a:r>
              <a:rPr lang="en-GB" sz="1811" dirty="0">
                <a:solidFill>
                  <a:prstClr val="black"/>
                </a:solidFill>
                <a:latin typeface="Calibri"/>
              </a:rPr>
              <a:t>External cooled RF loads.</a:t>
            </a:r>
          </a:p>
          <a:p>
            <a:pPr marL="388060" indent="-388060" defTabSz="1083749">
              <a:buFontTx/>
              <a:buChar char="-"/>
            </a:pPr>
            <a:r>
              <a:rPr lang="en-GB" sz="1811" dirty="0">
                <a:solidFill>
                  <a:prstClr val="black"/>
                </a:solidFill>
                <a:latin typeface="Calibri"/>
              </a:rPr>
              <a:t>HOM signal for diagnostic purpose.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EF3C4F3-2979-480F-A3A5-24B2FB94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7" y="3423778"/>
            <a:ext cx="3236329" cy="279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9B46AE9-9314-4ACD-864E-52F81D46890B}"/>
              </a:ext>
            </a:extLst>
          </p:cNvPr>
          <p:cNvSpPr txBox="1"/>
          <p:nvPr/>
        </p:nvSpPr>
        <p:spPr>
          <a:xfrm>
            <a:off x="634355" y="6154807"/>
            <a:ext cx="2770812" cy="23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3749"/>
            <a:r>
              <a:rPr lang="en-GB" sz="905" i="1" dirty="0">
                <a:solidFill>
                  <a:prstClr val="black"/>
                </a:solidFill>
                <a:latin typeface="Calibri"/>
              </a:rPr>
              <a:t>Loop coupling with active cooling. Courtesy of CERN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810E22B3-3471-4FB0-9C37-226D9D2A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315" y="3445667"/>
            <a:ext cx="3512432" cy="250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21AB099-475A-4395-AD38-F54CB3B0FB6C}"/>
              </a:ext>
            </a:extLst>
          </p:cNvPr>
          <p:cNvSpPr txBox="1"/>
          <p:nvPr/>
        </p:nvSpPr>
        <p:spPr>
          <a:xfrm>
            <a:off x="4231275" y="5851016"/>
            <a:ext cx="2770812" cy="23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3749"/>
            <a:r>
              <a:rPr lang="en-GB" sz="905" i="1" dirty="0">
                <a:solidFill>
                  <a:prstClr val="black"/>
                </a:solidFill>
                <a:latin typeface="Calibri"/>
              </a:rPr>
              <a:t>Waveguide HOM coupler. Courtesy of Brookhaven NL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D39018-2DA3-4E4A-BCF8-3D3C89FB4058}"/>
              </a:ext>
            </a:extLst>
          </p:cNvPr>
          <p:cNvSpPr txBox="1"/>
          <p:nvPr/>
        </p:nvSpPr>
        <p:spPr>
          <a:xfrm>
            <a:off x="4792088" y="2376799"/>
            <a:ext cx="7334502" cy="4231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083749"/>
            <a:r>
              <a:rPr lang="en-GB" sz="2150" b="1" dirty="0">
                <a:solidFill>
                  <a:prstClr val="black"/>
                </a:solidFill>
                <a:latin typeface="Calibri"/>
              </a:rPr>
              <a:t>POTENTIALLY  THE  MAIN  ISSUE  DUE  TO THE  LACK  OF  SPACE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82D17E6-6124-43BB-AF2F-A7FF90421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29" y="2881383"/>
            <a:ext cx="2343027" cy="339809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E46B01D-C2F5-4FCB-B528-F47FE8508C49}"/>
              </a:ext>
            </a:extLst>
          </p:cNvPr>
          <p:cNvSpPr txBox="1"/>
          <p:nvPr/>
        </p:nvSpPr>
        <p:spPr>
          <a:xfrm>
            <a:off x="9971072" y="4929906"/>
            <a:ext cx="2220929" cy="1084912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defTabSz="1083749">
              <a:defRPr/>
            </a:pPr>
            <a:r>
              <a:rPr lang="en-GB" sz="2150" b="1" kern="0" dirty="0">
                <a:solidFill>
                  <a:prstClr val="black"/>
                </a:solidFill>
                <a:latin typeface="Calibri"/>
              </a:rPr>
              <a:t>Volume between 2 cavities is quite crowded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E56433-6434-E641-76BA-B4372C294CB2}"/>
              </a:ext>
            </a:extLst>
          </p:cNvPr>
          <p:cNvSpPr/>
          <p:nvPr/>
        </p:nvSpPr>
        <p:spPr>
          <a:xfrm>
            <a:off x="10462903" y="999043"/>
            <a:ext cx="151311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Gilles Olivier @          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PERLE Meeting                Orsay 2020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E005643-686C-7B94-1F48-07785D9C04D0}"/>
              </a:ext>
            </a:extLst>
          </p:cNvPr>
          <p:cNvSpPr/>
          <p:nvPr/>
        </p:nvSpPr>
        <p:spPr bwMode="auto">
          <a:xfrm rot="10800000">
            <a:off x="1851186" y="1599742"/>
            <a:ext cx="8329519" cy="399735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</a:rPr>
              <a:t>Key Challenges: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-110" charset="0"/>
              </a:rPr>
              <a:t>HOM Design finished – need 4HOM coupler / cavity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</a:rPr>
              <a:t>Lack of space in Cryostat is a major problem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</a:rPr>
              <a:t>Integration of FE-FRT and couplers?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</a:rPr>
              <a:t>Q</a:t>
            </a:r>
            <a:r>
              <a:rPr lang="en-US" sz="2400" baseline="-25000" dirty="0">
                <a:latin typeface="Times New Roman" pitchFamily="-110" charset="0"/>
              </a:rPr>
              <a:t>0</a:t>
            </a:r>
            <a:r>
              <a:rPr lang="en-US" sz="2400" dirty="0">
                <a:latin typeface="Times New Roman" pitchFamily="-110" charset="0"/>
              </a:rPr>
              <a:t> for fully dressed and </a:t>
            </a:r>
            <a:r>
              <a:rPr lang="en-US" sz="2400" dirty="0" err="1">
                <a:latin typeface="Times New Roman" pitchFamily="-110" charset="0"/>
              </a:rPr>
              <a:t>cryostated</a:t>
            </a:r>
            <a:r>
              <a:rPr lang="en-US" sz="2400" dirty="0">
                <a:latin typeface="Times New Roman" pitchFamily="-110" charset="0"/>
              </a:rPr>
              <a:t> cavity?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  <a:sym typeface="Wingdings" pitchFamily="2" charset="2"/>
              </a:rPr>
              <a:t> exploring option of using ESS-type cryomodule </a:t>
            </a:r>
            <a:endParaRPr lang="en-US" sz="2400" dirty="0">
              <a:latin typeface="Times New Roman" pitchFamily="-110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Times New Roman" pitchFamily="-110" charset="0"/>
            </a:endParaRPr>
          </a:p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-110" charset="0"/>
                <a:sym typeface="Wingdings" pitchFamily="2" charset="2"/>
              </a:rPr>
              <a:t>Not really a technology problem but time critical</a:t>
            </a:r>
          </a:p>
        </p:txBody>
      </p:sp>
    </p:spTree>
    <p:extLst>
      <p:ext uri="{BB962C8B-B14F-4D97-AF65-F5344CB8AC3E}">
        <p14:creationId xmlns:p14="http://schemas.microsoft.com/office/powerpoint/2010/main" val="15132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875C25B-B350-9B4C-CE5F-D9FD5A52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16804"/>
            <a:ext cx="7772400" cy="5826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552C29-7275-82ED-F94C-64A0AB4FD614}"/>
              </a:ext>
            </a:extLst>
          </p:cNvPr>
          <p:cNvSpPr txBox="1"/>
          <p:nvPr/>
        </p:nvSpPr>
        <p:spPr>
          <a:xfrm>
            <a:off x="101334" y="2459504"/>
            <a:ext cx="46875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Combine a detector dipole field</a:t>
            </a:r>
          </a:p>
          <a:p>
            <a:r>
              <a:rPr lang="en-US" sz="2400" dirty="0"/>
              <a:t>With an early focusing scheme,</a:t>
            </a:r>
          </a:p>
          <a:p>
            <a:r>
              <a:rPr lang="en-US" sz="2400" dirty="0"/>
              <a:t>Off center quadrupoles and </a:t>
            </a:r>
          </a:p>
          <a:p>
            <a:r>
              <a:rPr lang="en-US" sz="2400" dirty="0"/>
              <a:t>very compact proton quadrupole </a:t>
            </a:r>
          </a:p>
          <a:p>
            <a:r>
              <a:rPr lang="en-US" sz="2400" dirty="0"/>
              <a:t>design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830550-4CCE-EA5F-F22F-D37B4262F08A}"/>
              </a:ext>
            </a:extLst>
          </p:cNvPr>
          <p:cNvSpPr/>
          <p:nvPr/>
        </p:nvSpPr>
        <p:spPr>
          <a:xfrm>
            <a:off x="10274034" y="714371"/>
            <a:ext cx="161171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Bernhard Holzer @ ICHEP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8CE68-86F0-EBA5-90D7-F6D08BE9FFCA}"/>
              </a:ext>
            </a:extLst>
          </p:cNvPr>
          <p:cNvSpPr txBox="1"/>
          <p:nvPr/>
        </p:nvSpPr>
        <p:spPr>
          <a:xfrm>
            <a:off x="41430" y="1203488"/>
            <a:ext cx="44380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See presentation from Kevin on Thursday</a:t>
            </a:r>
          </a:p>
        </p:txBody>
      </p:sp>
    </p:spTree>
    <p:extLst>
      <p:ext uri="{BB962C8B-B14F-4D97-AF65-F5344CB8AC3E}">
        <p14:creationId xmlns:p14="http://schemas.microsoft.com/office/powerpoint/2010/main" val="620020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0F735A3-F151-2399-654C-7F586932B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013"/>
            <a:ext cx="7772400" cy="5845399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DFF4014B-9E01-5295-5BE3-1F6C46273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16" y="281013"/>
            <a:ext cx="7772400" cy="58429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23E959-013F-93FF-71C5-F5B38D6593CE}"/>
              </a:ext>
            </a:extLst>
          </p:cNvPr>
          <p:cNvSpPr/>
          <p:nvPr/>
        </p:nvSpPr>
        <p:spPr>
          <a:xfrm>
            <a:off x="98184" y="4985066"/>
            <a:ext cx="161171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Bernhard Holzer @ ICHEP 2022</a:t>
            </a:r>
          </a:p>
        </p:txBody>
      </p:sp>
    </p:spTree>
    <p:extLst>
      <p:ext uri="{BB962C8B-B14F-4D97-AF65-F5344CB8AC3E}">
        <p14:creationId xmlns:p14="http://schemas.microsoft.com/office/powerpoint/2010/main" val="397667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61053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dirty="0"/>
              <a:t>Self-Contained Coil Plus Quad Yoke.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93C5830-40F3-F04E-B2E3-10E6672BA8FF}" type="slidenum">
              <a:rPr lang="en-US">
                <a:solidFill>
                  <a:prstClr val="white"/>
                </a:solidFill>
              </a:rPr>
              <a:pPr defTabSz="914400"/>
              <a:t>15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4" b="1137"/>
          <a:stretch/>
        </p:blipFill>
        <p:spPr bwMode="auto">
          <a:xfrm>
            <a:off x="1786469" y="897461"/>
            <a:ext cx="856878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105916" y="1079942"/>
            <a:ext cx="3073818" cy="9233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4400"/>
            <a:r>
              <a:rPr lang="en-US" b="1" dirty="0">
                <a:solidFill>
                  <a:srgbClr val="FFFF00"/>
                </a:solidFill>
                <a:latin typeface="Calibri"/>
              </a:rPr>
              <a:t>First magnet, Q1A, has 40 mm </a:t>
            </a:r>
            <a:r>
              <a:rPr lang="en-US" b="1" spc="50" dirty="0">
                <a:solidFill>
                  <a:srgbClr val="FFFF00"/>
                </a:solidFill>
                <a:latin typeface="Calibri"/>
              </a:rPr>
              <a:t>diameter clear aperture and</a:t>
            </a:r>
            <a:r>
              <a:rPr lang="en-US" b="1" dirty="0">
                <a:solidFill>
                  <a:srgbClr val="FFFF00"/>
                </a:solidFill>
                <a:latin typeface="Calibri"/>
              </a:rPr>
              <a:t> provides 252 T/m gradient.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8204200" y="1152153"/>
            <a:ext cx="1930400" cy="3046988"/>
          </a:xfrm>
          <a:prstGeom prst="rect">
            <a:avLst/>
          </a:prstGeom>
          <a:solidFill>
            <a:srgbClr val="FFFF66">
              <a:alpha val="69804"/>
            </a:srgbClr>
          </a:solidFill>
        </p:spPr>
        <p:txBody>
          <a:bodyPr wrap="square">
            <a:spAutoFit/>
          </a:bodyPr>
          <a:lstStyle/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Rref = 15 mm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 n      Bn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 1      0.00 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 2  10000.00 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 3      0.00 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 4      0.00 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 5      0.00 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 6     -0.57 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 7      0.00 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 8      0.00 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 9      0.00 </a:t>
            </a:r>
          </a:p>
          <a:p>
            <a:pPr defTabSz="914400"/>
            <a:r>
              <a:rPr lang="pt-BR" sz="1600" b="1" dirty="0">
                <a:solidFill>
                  <a:prstClr val="black"/>
                </a:solidFill>
                <a:latin typeface="Bitstream Vera Sans Mono" panose="020B0609030804020204" pitchFamily="49" charset="0"/>
              </a:rPr>
              <a:t> 10      0.03 </a:t>
            </a:r>
            <a:endParaRPr lang="en-US" sz="1600" b="1" dirty="0">
              <a:solidFill>
                <a:prstClr val="black"/>
              </a:solidFill>
              <a:latin typeface="Bitstream Vera Sans Mono" panose="020B060903080402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1750" y="5738480"/>
            <a:ext cx="206081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spc="-40" dirty="0">
                <a:solidFill>
                  <a:prstClr val="black"/>
                </a:solidFill>
                <a:latin typeface="Calibri"/>
              </a:rPr>
              <a:t>Max. |B| in Coil = 8.7 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CE26B3-174F-E2F0-9D7A-FFAE15ED19BB}"/>
              </a:ext>
            </a:extLst>
          </p:cNvPr>
          <p:cNvSpPr/>
          <p:nvPr/>
        </p:nvSpPr>
        <p:spPr>
          <a:xfrm>
            <a:off x="52705" y="1710884"/>
            <a:ext cx="2091781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Brett Parker @ 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Electrons for the LHC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Workshop, Orsay 2018</a:t>
            </a:r>
          </a:p>
        </p:txBody>
      </p:sp>
    </p:spTree>
    <p:extLst>
      <p:ext uri="{BB962C8B-B14F-4D97-AF65-F5344CB8AC3E}">
        <p14:creationId xmlns:p14="http://schemas.microsoft.com/office/powerpoint/2010/main" val="118467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7383"/>
            <a:ext cx="9144000" cy="48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93317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spc="-10" dirty="0"/>
              <a:t>Proposed Q1B Quadrupole Parameters*.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00074" y="1816366"/>
            <a:ext cx="3635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40" dirty="0">
                <a:solidFill>
                  <a:srgbClr val="FFFF00"/>
                </a:solidFill>
              </a:rPr>
              <a:t>This time the yoke is more highly</a:t>
            </a:r>
            <a:r>
              <a:rPr lang="en-US" b="1" dirty="0">
                <a:solidFill>
                  <a:srgbClr val="FFFF00"/>
                </a:solidFill>
              </a:rPr>
              <a:t> saturated.  So we will need to take </a:t>
            </a:r>
            <a:r>
              <a:rPr lang="en-US" b="1" spc="10" dirty="0">
                <a:solidFill>
                  <a:srgbClr val="FFFF00"/>
                </a:solidFill>
              </a:rPr>
              <a:t>more care in optimizing the shape</a:t>
            </a:r>
            <a:r>
              <a:rPr lang="en-US" b="1" dirty="0">
                <a:solidFill>
                  <a:srgbClr val="FFFF00"/>
                </a:solidFill>
              </a:rPr>
              <a:t> of the pole tip.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9381" y="3698839"/>
            <a:ext cx="246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0CECE"/>
                </a:solidFill>
              </a:rPr>
              <a:t>Coil used for fine tuning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012479" y="3957849"/>
            <a:ext cx="367976" cy="356839"/>
          </a:xfrm>
          <a:prstGeom prst="straightConnector1">
            <a:avLst/>
          </a:prstGeom>
          <a:ln w="28575">
            <a:solidFill>
              <a:srgbClr val="D0CEC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11913" y="967384"/>
            <a:ext cx="1765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>
                <a:latin typeface="Bitstream Vera Sans Mono"/>
              </a:rPr>
              <a:t>R_apt</a:t>
            </a:r>
            <a:r>
              <a:rPr lang="en-US" sz="1000" b="1" dirty="0">
                <a:latin typeface="Bitstream Vera Sans Mono"/>
              </a:rPr>
              <a:t>    =  32 mm</a:t>
            </a:r>
          </a:p>
          <a:p>
            <a:r>
              <a:rPr lang="en-US" sz="1000" b="1" dirty="0" err="1">
                <a:latin typeface="Bitstream Vera Sans Mono"/>
              </a:rPr>
              <a:t>t_inner</a:t>
            </a:r>
            <a:r>
              <a:rPr lang="en-US" sz="1000" b="1" dirty="0">
                <a:latin typeface="Bitstream Vera Sans Mono"/>
              </a:rPr>
              <a:t>  =  10 mm</a:t>
            </a:r>
          </a:p>
          <a:p>
            <a:r>
              <a:rPr lang="en-US" sz="1000" b="1" dirty="0" err="1">
                <a:latin typeface="Bitstream Vera Sans Mono"/>
              </a:rPr>
              <a:t>R_coil</a:t>
            </a:r>
            <a:r>
              <a:rPr lang="en-US" sz="1000" b="1" dirty="0">
                <a:latin typeface="Bitstream Vera Sans Mono"/>
              </a:rPr>
              <a:t>   =  42 mm</a:t>
            </a:r>
          </a:p>
          <a:p>
            <a:r>
              <a:rPr lang="en-US" sz="1000" b="1" dirty="0" err="1">
                <a:latin typeface="Bitstream Vera Sans Mono"/>
              </a:rPr>
              <a:t>t_coil</a:t>
            </a:r>
            <a:r>
              <a:rPr lang="en-US" sz="1000" b="1" dirty="0">
                <a:latin typeface="Bitstream Vera Sans Mono"/>
              </a:rPr>
              <a:t>   =  24 mm</a:t>
            </a:r>
          </a:p>
          <a:p>
            <a:r>
              <a:rPr lang="en-US" sz="1000" b="1" dirty="0" err="1">
                <a:latin typeface="Bitstream Vera Sans Mono"/>
              </a:rPr>
              <a:t>t_collar</a:t>
            </a:r>
            <a:r>
              <a:rPr lang="en-US" sz="1000" b="1" dirty="0">
                <a:latin typeface="Bitstream Vera Sans Mono"/>
              </a:rPr>
              <a:t> =  29 mm</a:t>
            </a:r>
          </a:p>
          <a:p>
            <a:r>
              <a:rPr lang="en-US" sz="1000" b="1" dirty="0" err="1">
                <a:latin typeface="Bitstream Vera Sans Mono"/>
              </a:rPr>
              <a:t>t_outer</a:t>
            </a:r>
            <a:r>
              <a:rPr lang="en-US" sz="1000" b="1" dirty="0">
                <a:latin typeface="Bitstream Vera Sans Mono"/>
              </a:rPr>
              <a:t>  =  12 mm</a:t>
            </a:r>
          </a:p>
          <a:p>
            <a:r>
              <a:rPr lang="en-US" sz="1000" b="1" dirty="0" err="1">
                <a:latin typeface="Bitstream Vera Sans Mono"/>
              </a:rPr>
              <a:t>d_outer</a:t>
            </a:r>
            <a:r>
              <a:rPr lang="en-US" sz="1000" b="1" dirty="0">
                <a:latin typeface="Bitstream Vera Sans Mono"/>
              </a:rPr>
              <a:t>  = </a:t>
            </a:r>
            <a:r>
              <a:rPr lang="en-US" sz="1200" b="1" dirty="0">
                <a:solidFill>
                  <a:srgbClr val="0000CC"/>
                </a:solidFill>
                <a:latin typeface="Bitstream Vera Sans Mono"/>
              </a:rPr>
              <a:t>107 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44508" y="2307753"/>
            <a:ext cx="15561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</a:rPr>
              <a:t>Q1B  </a:t>
            </a:r>
          </a:p>
          <a:p>
            <a:r>
              <a:rPr lang="en-US" b="1" dirty="0">
                <a:solidFill>
                  <a:srgbClr val="0033CC"/>
                </a:solidFill>
              </a:rPr>
              <a:t>R</a:t>
            </a:r>
            <a:r>
              <a:rPr lang="en-US" sz="2000" b="1" baseline="-20000" dirty="0">
                <a:solidFill>
                  <a:srgbClr val="0033CC"/>
                </a:solidFill>
              </a:rPr>
              <a:t>apt</a:t>
            </a:r>
            <a:r>
              <a:rPr lang="en-US" b="1" dirty="0">
                <a:solidFill>
                  <a:srgbClr val="0033CC"/>
                </a:solidFill>
              </a:rPr>
              <a:t> = 32 mm </a:t>
            </a:r>
          </a:p>
          <a:p>
            <a:r>
              <a:rPr lang="en-US" b="1" dirty="0">
                <a:solidFill>
                  <a:srgbClr val="0033CC"/>
                </a:solidFill>
              </a:rPr>
              <a:t>    G = 200 T/m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925337" y="2642005"/>
            <a:ext cx="1466385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17523" y="5977459"/>
            <a:ext cx="4747981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0519D"/>
                </a:solidFill>
              </a:rPr>
              <a:t>*Concept discussed at May 2018 CERN meeting.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7999" y="4550724"/>
            <a:ext cx="244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Slot extends to 310 mm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352848" y="4639734"/>
            <a:ext cx="435554" cy="211667"/>
          </a:xfrm>
          <a:prstGeom prst="rightArrow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4C8451-C855-075C-7959-10EE04397440}"/>
              </a:ext>
            </a:extLst>
          </p:cNvPr>
          <p:cNvSpPr/>
          <p:nvPr/>
        </p:nvSpPr>
        <p:spPr>
          <a:xfrm>
            <a:off x="52705" y="1710884"/>
            <a:ext cx="2091781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Brett Parker @ 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Electrons for the LHC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Workshop, Orsay 2018</a:t>
            </a:r>
          </a:p>
        </p:txBody>
      </p:sp>
    </p:spTree>
    <p:extLst>
      <p:ext uri="{BB962C8B-B14F-4D97-AF65-F5344CB8AC3E}">
        <p14:creationId xmlns:p14="http://schemas.microsoft.com/office/powerpoint/2010/main" val="75634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/>
          <a:stretch/>
        </p:blipFill>
        <p:spPr bwMode="auto">
          <a:xfrm>
            <a:off x="1524000" y="791825"/>
            <a:ext cx="9144000" cy="550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13989" y="760576"/>
            <a:ext cx="1999716" cy="148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91831" y="817463"/>
            <a:ext cx="3522193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G</a:t>
            </a:r>
            <a:r>
              <a:rPr lang="en-US" b="1" baseline="-25000" dirty="0" err="1"/>
              <a:t>Bare</a:t>
            </a:r>
            <a:r>
              <a:rPr lang="en-US" b="1" dirty="0"/>
              <a:t>   = 200 T/m,     G</a:t>
            </a:r>
            <a:r>
              <a:rPr lang="en-US" b="1" baseline="-25000" dirty="0"/>
              <a:t>Net</a:t>
            </a:r>
            <a:r>
              <a:rPr lang="en-US" b="1" dirty="0"/>
              <a:t>  =</a:t>
            </a:r>
            <a:r>
              <a:rPr lang="en-US" b="1" dirty="0">
                <a:solidFill>
                  <a:srgbClr val="C00000"/>
                </a:solidFill>
              </a:rPr>
              <a:t> 186 T/m</a:t>
            </a:r>
          </a:p>
          <a:p>
            <a:pPr algn="ctr"/>
            <a:r>
              <a:rPr lang="en-US" b="1" dirty="0"/>
              <a:t>Eff = 100*[186/200] = </a:t>
            </a:r>
            <a:r>
              <a:rPr lang="en-US" b="1" dirty="0">
                <a:solidFill>
                  <a:srgbClr val="C00000"/>
                </a:solidFill>
              </a:rPr>
              <a:t>93.% Checks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1750" y="5675725"/>
            <a:ext cx="206081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spc="-40" dirty="0"/>
              <a:t>Max. |B| in Coil = 9.6 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57560" y="1603674"/>
            <a:ext cx="1806277" cy="3046988"/>
          </a:xfrm>
          <a:prstGeom prst="rect">
            <a:avLst/>
          </a:prstGeom>
          <a:solidFill>
            <a:srgbClr val="666633">
              <a:alpha val="50196"/>
            </a:srgbClr>
          </a:solidFill>
          <a:ln w="3175">
            <a:solidFill>
              <a:schemeClr val="tx1">
                <a:lumMod val="95000"/>
                <a:lumOff val="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pt-BR" sz="1600" b="1" dirty="0">
                <a:latin typeface="Bitstream Vera Sans Mono" panose="020B0609030804020204" pitchFamily="49" charset="0"/>
              </a:rPr>
              <a:t> Rref = 22 mm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 n      Bn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 1      0.0 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 2  10000.0 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 3      0.0 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 4      0.0 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 5      0.0 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 6      0.9 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 7      0.0 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 8      0.0 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 9      0.0 </a:t>
            </a:r>
          </a:p>
          <a:p>
            <a:r>
              <a:rPr lang="pt-BR" sz="1600" b="1" dirty="0">
                <a:latin typeface="Bitstream Vera Sans Mono" panose="020B0609030804020204" pitchFamily="49" charset="0"/>
              </a:rPr>
              <a:t> 10      0.0 </a:t>
            </a:r>
            <a:endParaRPr lang="en-US" sz="1600" b="1" dirty="0">
              <a:latin typeface="Bitstream Vera Sans Mono" panose="020B060903080402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4127" y="1612221"/>
            <a:ext cx="2415065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spc="80" dirty="0" err="1"/>
              <a:t>d</a:t>
            </a:r>
            <a:r>
              <a:rPr lang="en-US" sz="2000" b="1" spc="80" baseline="-20000" dirty="0" err="1"/>
              <a:t>min</a:t>
            </a:r>
            <a:r>
              <a:rPr lang="en-US" b="1" spc="80" dirty="0"/>
              <a:t> could be 11 mm</a:t>
            </a:r>
            <a:r>
              <a:rPr lang="en-US" b="1" dirty="0"/>
              <a:t> smaller without shield. </a:t>
            </a:r>
            <a:r>
              <a:rPr lang="en-US" b="1" spc="60" dirty="0"/>
              <a:t>This corresponds to a</a:t>
            </a:r>
            <a:r>
              <a:rPr lang="en-US" b="1" dirty="0"/>
              <a:t> 9% </a:t>
            </a:r>
            <a:r>
              <a:rPr lang="en-US" b="1" dirty="0" err="1"/>
              <a:t>d</a:t>
            </a:r>
            <a:r>
              <a:rPr lang="en-US" b="1" baseline="-20000" dirty="0" err="1"/>
              <a:t>min</a:t>
            </a:r>
            <a:r>
              <a:rPr lang="en-US" b="1" dirty="0"/>
              <a:t> size increase.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64309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70 mm Bore, Q2 Actively Shielded Quad*.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03EF85-3937-DA0F-8220-4137F990580E}"/>
              </a:ext>
            </a:extLst>
          </p:cNvPr>
          <p:cNvSpPr/>
          <p:nvPr/>
        </p:nvSpPr>
        <p:spPr>
          <a:xfrm>
            <a:off x="52705" y="1710884"/>
            <a:ext cx="2091781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Brett Parker @ 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Electrons for the LHC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Workshop, Orsay 2018</a:t>
            </a:r>
          </a:p>
        </p:txBody>
      </p:sp>
    </p:spTree>
    <p:extLst>
      <p:ext uri="{BB962C8B-B14F-4D97-AF65-F5344CB8AC3E}">
        <p14:creationId xmlns:p14="http://schemas.microsoft.com/office/powerpoint/2010/main" val="1229203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175"/>
            <a:ext cx="4572000" cy="1828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153238" y="1154543"/>
            <a:ext cx="143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Forward Side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05600" y="4908"/>
            <a:ext cx="1078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Rear Side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604" y="316394"/>
            <a:ext cx="7886700" cy="1325563"/>
          </a:xfrm>
        </p:spPr>
        <p:txBody>
          <a:bodyPr>
            <a:noAutofit/>
          </a:bodyPr>
          <a:lstStyle/>
          <a:p>
            <a:r>
              <a:rPr lang="en-US" sz="3800" dirty="0"/>
              <a:t>Fast Track R&amp;D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746" y="1760974"/>
            <a:ext cx="8723719" cy="1434811"/>
          </a:xfrm>
        </p:spPr>
        <p:txBody>
          <a:bodyPr>
            <a:normAutofit fontScale="92500"/>
          </a:bodyPr>
          <a:lstStyle/>
          <a:p>
            <a:r>
              <a:rPr lang="en-US" dirty="0"/>
              <a:t>Use existing Nb</a:t>
            </a:r>
            <a:r>
              <a:rPr lang="en-US" baseline="-25000" dirty="0"/>
              <a:t>3</a:t>
            </a:r>
            <a:r>
              <a:rPr lang="en-US" dirty="0"/>
              <a:t>Sn coils (from LARP work) with a new active shield to prove out Q1PF concept.</a:t>
            </a:r>
          </a:p>
          <a:p>
            <a:r>
              <a:rPr lang="en-US" dirty="0"/>
              <a:t>Main challenge is limited space for mechanical 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802254" y="365127"/>
            <a:ext cx="508000" cy="7894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56492"/>
            <a:ext cx="3611418" cy="2432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01" y="4451768"/>
            <a:ext cx="3659798" cy="241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83" y="3008082"/>
            <a:ext cx="3602540" cy="22511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16946" y="3530321"/>
            <a:ext cx="1883669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b="1" i="1" dirty="0" err="1">
                <a:solidFill>
                  <a:srgbClr val="0000CC"/>
                </a:solidFill>
              </a:rPr>
              <a:t>NbTi</a:t>
            </a:r>
            <a:r>
              <a:rPr lang="en-US" b="1" i="1" dirty="0">
                <a:solidFill>
                  <a:srgbClr val="0000CC"/>
                </a:solidFill>
              </a:rPr>
              <a:t> active shield </a:t>
            </a:r>
            <a:r>
              <a:rPr lang="en-US" b="1" i="1" spc="150" dirty="0">
                <a:solidFill>
                  <a:srgbClr val="0000CC"/>
                </a:solidFill>
              </a:rPr>
              <a:t>coil around an</a:t>
            </a:r>
            <a:r>
              <a:rPr lang="en-US" b="1" i="1" dirty="0">
                <a:solidFill>
                  <a:srgbClr val="0000CC"/>
                </a:solidFill>
              </a:rPr>
              <a:t> </a:t>
            </a:r>
            <a:r>
              <a:rPr lang="en-US" b="1" i="1" spc="50" dirty="0">
                <a:solidFill>
                  <a:srgbClr val="0000CC"/>
                </a:solidFill>
              </a:rPr>
              <a:t>Nb</a:t>
            </a:r>
            <a:r>
              <a:rPr lang="en-US" b="1" i="1" spc="50" baseline="-25000" dirty="0">
                <a:solidFill>
                  <a:srgbClr val="0000CC"/>
                </a:solidFill>
              </a:rPr>
              <a:t>3</a:t>
            </a:r>
            <a:r>
              <a:rPr lang="en-US" b="1" i="1" spc="50" dirty="0">
                <a:solidFill>
                  <a:srgbClr val="0000CC"/>
                </a:solidFill>
              </a:rPr>
              <a:t>Sn inner coil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791201" y="4353624"/>
            <a:ext cx="166255" cy="634013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73201" y="5508384"/>
            <a:ext cx="226290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i="1" dirty="0">
                <a:solidFill>
                  <a:srgbClr val="0000CC"/>
                </a:solidFill>
              </a:rPr>
              <a:t>LARP mechanical structure comparison</a:t>
            </a:r>
            <a:endParaRPr lang="en-US" b="1" i="1" spc="50" dirty="0">
              <a:solidFill>
                <a:srgbClr val="0000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19972" y="5271772"/>
            <a:ext cx="3006436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i="1" dirty="0">
                <a:solidFill>
                  <a:srgbClr val="0000CC"/>
                </a:solidFill>
              </a:rPr>
              <a:t>New proposed compact mechanical structure</a:t>
            </a:r>
            <a:endParaRPr lang="en-US" b="1" i="1" spc="50" dirty="0">
              <a:solidFill>
                <a:srgbClr val="0000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E4FE7F-6E71-42BD-2522-FD8910D49A09}"/>
              </a:ext>
            </a:extLst>
          </p:cNvPr>
          <p:cNvSpPr/>
          <p:nvPr/>
        </p:nvSpPr>
        <p:spPr>
          <a:xfrm>
            <a:off x="52705" y="1710884"/>
            <a:ext cx="2091781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Brett Parker @ 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Electrons for the LHC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Workshop, Orsay 2018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4B189F-75D9-E59B-3713-5A992B6F8A06}"/>
              </a:ext>
            </a:extLst>
          </p:cNvPr>
          <p:cNvSpPr/>
          <p:nvPr/>
        </p:nvSpPr>
        <p:spPr bwMode="auto">
          <a:xfrm rot="10800000">
            <a:off x="1473201" y="189574"/>
            <a:ext cx="9780870" cy="6356595"/>
          </a:xfrm>
          <a:prstGeom prst="roundRect">
            <a:avLst/>
          </a:prstGeom>
          <a:solidFill>
            <a:srgbClr val="CC9900"/>
          </a:solidFill>
          <a:ln w="12700" cap="flat" cmpd="sng" algn="ctr">
            <a:solidFill>
              <a:srgbClr val="CC99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</a:rPr>
              <a:t>Key Challenges: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</a:rPr>
              <a:t>Do we really need Nb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</a:rPr>
              <a:t>Sn technology?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itchFamily="-110" charset="0"/>
                <a:sym typeface="Wingdings" pitchFamily="2" charset="2"/>
              </a:rPr>
              <a:t>Forces will be substantial independent of conductor choice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rgbClr val="000000"/>
              </a:solidFill>
              <a:latin typeface="Times New Roman" pitchFamily="-110" charset="0"/>
              <a:sym typeface="Wingdings" pitchFamily="2" charset="2"/>
            </a:endParaRPr>
          </a:p>
          <a:p>
            <a:pPr marL="342900" marR="0" lvl="0" indent="-34290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sym typeface="Wingdings" pitchFamily="2" charset="2"/>
              </a:rPr>
              <a:t>Need a short model for the asymmetric magnet design </a:t>
            </a:r>
          </a:p>
          <a:p>
            <a:pPr marR="0" lvl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sym typeface="Wingdings" pitchFamily="2" charset="2"/>
              </a:rPr>
              <a:t>with field free region for electrons!</a:t>
            </a:r>
          </a:p>
          <a:p>
            <a:pPr marR="0" lvl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400" kern="0" dirty="0">
              <a:solidFill>
                <a:srgbClr val="000000"/>
              </a:solidFill>
              <a:latin typeface="Times New Roman" pitchFamily="-110" charset="0"/>
              <a:sym typeface="Wingdings" pitchFamily="2" charset="2"/>
            </a:endParaRPr>
          </a:p>
          <a:p>
            <a:pPr marR="0" lvl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sym typeface="Wingdings" pitchFamily="2" charset="2"/>
              </a:rPr>
              <a:t>HL-LHC Nb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sym typeface="Wingdings" pitchFamily="2" charset="2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sym typeface="Wingdings" pitchFamily="2" charset="2"/>
              </a:rPr>
              <a:t>Sn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sym typeface="Wingdings" pitchFamily="2" charset="2"/>
              </a:rPr>
              <a:t> magnets required over 20 years R&amp;D!</a:t>
            </a:r>
          </a:p>
          <a:p>
            <a:pPr marR="0" lvl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400" kern="0" baseline="0" dirty="0">
              <a:solidFill>
                <a:srgbClr val="000000"/>
              </a:solidFill>
              <a:latin typeface="Times New Roman" pitchFamily="-110" charset="0"/>
              <a:sym typeface="Wingdings" pitchFamily="2" charset="2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000000"/>
                </a:solidFill>
                <a:latin typeface="Times New Roman" pitchFamily="-110" charset="0"/>
                <a:sym typeface="Wingdings" pitchFamily="2" charset="2"/>
              </a:rPr>
              <a:t>New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-110" charset="0"/>
                <a:sym typeface="Wingdings" pitchFamily="2" charset="2"/>
              </a:rPr>
              <a:t>NbTi</a:t>
            </a:r>
            <a:r>
              <a:rPr lang="en-US" sz="2400" kern="0" dirty="0">
                <a:solidFill>
                  <a:srgbClr val="000000"/>
                </a:solidFill>
                <a:latin typeface="Times New Roman" pitchFamily="-110" charset="0"/>
                <a:sym typeface="Wingdings" pitchFamily="2" charset="2"/>
              </a:rPr>
              <a:t> magnets not that much less [ca. 10 years]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sym typeface="Wingdings" pitchFamily="2" charset="2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000000"/>
                </a:solidFill>
                <a:latin typeface="Times New Roman" pitchFamily="-110" charset="0"/>
                <a:sym typeface="Wingdings" pitchFamily="2" charset="2"/>
              </a:rPr>
              <a:t>Additional challenges from integration with ALICE III!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sym typeface="Wingdings" pitchFamily="2" charset="2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000000"/>
                </a:solidFill>
                <a:latin typeface="Times New Roman" pitchFamily="-110" charset="0"/>
                <a:sym typeface="Wingdings" pitchFamily="2" charset="2"/>
              </a:rPr>
              <a:t>HL-LHC magnet production [after R&amp;D]: 5 years for one IR!!!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77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6-16 at 16.30.52.png">
            <a:extLst>
              <a:ext uri="{FF2B5EF4-FFF2-40B4-BE49-F238E27FC236}">
                <a16:creationId xmlns:a16="http://schemas.microsoft.com/office/drawing/2014/main" id="{547608A8-B546-6443-93B4-68F5A22AD9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74" y="1699882"/>
            <a:ext cx="2429508" cy="2248671"/>
          </a:xfrm>
          <a:prstGeom prst="rect">
            <a:avLst/>
          </a:prstGeom>
        </p:spPr>
      </p:pic>
      <p:pic>
        <p:nvPicPr>
          <p:cNvPr id="6" name="Picture 5" descr="p1p2e.zoom.e-doublet.pdf">
            <a:extLst>
              <a:ext uri="{FF2B5EF4-FFF2-40B4-BE49-F238E27FC236}">
                <a16:creationId xmlns:a16="http://schemas.microsoft.com/office/drawing/2014/main" id="{D27CB46E-9478-784B-9B8A-28F6451DE5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8438" y="-95602"/>
            <a:ext cx="3015987" cy="473940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4B50862D-7C6A-8841-B160-1CF2E8CFB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218" y="155505"/>
            <a:ext cx="116551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ＭＳ Ｐゴシック" charset="-128"/>
              </a:rPr>
              <a:t>Asymmetric IR Design: Challenge Triplet Magnets &amp; SR</a:t>
            </a:r>
          </a:p>
        </p:txBody>
      </p:sp>
      <p:pic>
        <p:nvPicPr>
          <p:cNvPr id="11" name="Picture 10" descr="Screen Shot 2015-06-16 at 16.30.34.png">
            <a:extLst>
              <a:ext uri="{FF2B5EF4-FFF2-40B4-BE49-F238E27FC236}">
                <a16:creationId xmlns:a16="http://schemas.microsoft.com/office/drawing/2014/main" id="{DB046076-0A08-BC48-9165-B4FC4A6080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231" y="1714871"/>
            <a:ext cx="2344361" cy="2248672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9394018-6C16-664C-ABB9-D67245C30AB4}"/>
              </a:ext>
            </a:extLst>
          </p:cNvPr>
          <p:cNvSpPr txBox="1">
            <a:spLocks/>
          </p:cNvSpPr>
          <p:nvPr/>
        </p:nvSpPr>
        <p:spPr>
          <a:xfrm>
            <a:off x="5629770" y="848875"/>
            <a:ext cx="5208119" cy="8659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Russenschuck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CDR 2012</a:t>
            </a:r>
          </a:p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CDR parameter: R = 23mm; 250T/m SA [6-7T] &amp; </a:t>
            </a:r>
          </a:p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R = 46mm;  145 T/m HQ [6-7T]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6CFDB-9512-F84D-9754-3B316ECCBF69}"/>
              </a:ext>
            </a:extLst>
          </p:cNvPr>
          <p:cNvSpPr txBox="1"/>
          <p:nvPr/>
        </p:nvSpPr>
        <p:spPr>
          <a:xfrm>
            <a:off x="5711252" y="21585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023530-D05B-8246-AAB6-138341BF6CB1}"/>
              </a:ext>
            </a:extLst>
          </p:cNvPr>
          <p:cNvGrpSpPr/>
          <p:nvPr/>
        </p:nvGrpSpPr>
        <p:grpSpPr>
          <a:xfrm>
            <a:off x="284813" y="3833206"/>
            <a:ext cx="2758189" cy="2357732"/>
            <a:chOff x="43742" y="1029030"/>
            <a:chExt cx="6188594" cy="50809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214BA2-8BDF-FD41-B6E7-FEF35A555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2" y="1029030"/>
              <a:ext cx="6188594" cy="508095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C6CB92-8399-8940-951C-FDD637D42FA6}"/>
                </a:ext>
              </a:extLst>
            </p:cNvPr>
            <p:cNvSpPr/>
            <p:nvPr/>
          </p:nvSpPr>
          <p:spPr>
            <a:xfrm>
              <a:off x="4951562" y="3114136"/>
              <a:ext cx="1280774" cy="325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00C2C60C-56E0-9D46-8532-3C51C2EF3777}"/>
              </a:ext>
            </a:extLst>
          </p:cNvPr>
          <p:cNvSpPr txBox="1">
            <a:spLocks/>
          </p:cNvSpPr>
          <p:nvPr/>
        </p:nvSpPr>
        <p:spPr>
          <a:xfrm>
            <a:off x="2757588" y="3963543"/>
            <a:ext cx="3138395" cy="8659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Parker @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LHeC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2017</a:t>
            </a:r>
          </a:p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Workshop and IPAC2016: </a:t>
            </a:r>
          </a:p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= 30mm; 151T/m [4.5T]</a:t>
            </a:r>
          </a:p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an active coil for field </a:t>
            </a:r>
          </a:p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Compensation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 ‘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sweetspot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C13720-0383-5B40-9FFE-E59814F10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64" y="3856902"/>
            <a:ext cx="4022849" cy="231034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A0932BB5-7708-9246-AC73-FC49639F89A0}"/>
              </a:ext>
            </a:extLst>
          </p:cNvPr>
          <p:cNvSpPr/>
          <p:nvPr/>
        </p:nvSpPr>
        <p:spPr bwMode="auto">
          <a:xfrm>
            <a:off x="5895983" y="5012072"/>
            <a:ext cx="978408" cy="484632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B812F"/>
              </a:solidFill>
              <a:effectLst/>
              <a:uLnTx/>
              <a:uFillTx/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135101-D894-D443-9282-22E23C0F540E}"/>
              </a:ext>
            </a:extLst>
          </p:cNvPr>
          <p:cNvSpPr txBox="1"/>
          <p:nvPr/>
        </p:nvSpPr>
        <p:spPr>
          <a:xfrm>
            <a:off x="3074727" y="2421476"/>
            <a:ext cx="6645098" cy="2585323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 magnet design is clearly challenging and</a:t>
            </a: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requires novel SC magnet design features</a:t>
            </a: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 Need to start R&amp;D now to be ready by 2033!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65252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9775" y="193676"/>
            <a:ext cx="8229600" cy="720725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Technical Challenges of the </a:t>
            </a:r>
            <a:r>
              <a:rPr lang="en-US" sz="3600" u="sng" dirty="0" err="1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LHeC</a:t>
            </a:r>
            <a:r>
              <a:rPr lang="en-US" sz="36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 design</a:t>
            </a:r>
            <a:endParaRPr lang="en-US" sz="36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26" name="Group 23"/>
          <p:cNvGrpSpPr>
            <a:grpSpLocks/>
          </p:cNvGrpSpPr>
          <p:nvPr/>
        </p:nvGrpSpPr>
        <p:grpSpPr bwMode="auto">
          <a:xfrm>
            <a:off x="595645" y="1116932"/>
            <a:ext cx="11672461" cy="5062529"/>
            <a:chOff x="288" y="720"/>
            <a:chExt cx="5368" cy="3189"/>
          </a:xfrm>
        </p:grpSpPr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223" cy="126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4982" cy="3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Technology: </a:t>
              </a:r>
            </a:p>
            <a:p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             -Source: maximum current, cathode lifetime, halo production, polarization</a:t>
              </a:r>
            </a:p>
            <a:p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             -SRF: Microphonics and beam stability at high gradient SRF operation</a:t>
              </a:r>
            </a:p>
            <a:p>
              <a:pPr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             -SRF: Cryostat design and HOM integration, HOM power losses</a:t>
              </a:r>
              <a:endParaRPr lang="en-US" sz="24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             -Interaction Region design with detector, proton and electron beams and SR</a:t>
              </a:r>
            </a:p>
            <a:p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             -IR Magnet design</a:t>
              </a:r>
            </a:p>
            <a:p>
              <a:endParaRPr lang="en-US" sz="24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Operation: </a:t>
              </a:r>
              <a:r>
                <a:rPr lang="en-US" sz="28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endParaRPr lang="en-US" sz="28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r>
                <a:rPr lang="en-US" sz="26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	     </a:t>
              </a: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-Halo generation and beam losses along the ERL – beam diagnostics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     -Emittance dilution along the ERL and beam dump acceptance - diagnostics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     -Overall ERL efficiency with multi-turn high beam power operation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solidFill>
                    <a:srgbClr val="00B05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   -Timeline of the HL-LHC Schedule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373" y="193676"/>
            <a:ext cx="803274" cy="49539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7CCAB86-0CA7-86C0-2207-A85E8A1AF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45" y="4043653"/>
            <a:ext cx="484903" cy="200025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867CD-5E63-5D42-59A5-796848C229DD}"/>
              </a:ext>
            </a:extLst>
          </p:cNvPr>
          <p:cNvSpPr txBox="1"/>
          <p:nvPr/>
        </p:nvSpPr>
        <p:spPr>
          <a:xfrm>
            <a:off x="3137948" y="2136338"/>
            <a:ext cx="6379190" cy="2585323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report here of the work by others</a:t>
            </a: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Many thanks to the many replies and the input I received for the preparation of the transparencies!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8121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DD82275F-B1EF-45FC-28DA-CF5858A86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"/>
            <a:ext cx="12192000" cy="68575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F77505-2FDD-246C-D068-CECD0230ACE7}"/>
              </a:ext>
            </a:extLst>
          </p:cNvPr>
          <p:cNvGrpSpPr/>
          <p:nvPr/>
        </p:nvGrpSpPr>
        <p:grpSpPr>
          <a:xfrm>
            <a:off x="580730" y="3940628"/>
            <a:ext cx="1075936" cy="446314"/>
            <a:chOff x="580730" y="3940628"/>
            <a:chExt cx="1075936" cy="446314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F328A573-6FCE-6FCD-BC11-0B66555CB29F}"/>
                </a:ext>
              </a:extLst>
            </p:cNvPr>
            <p:cNvSpPr/>
            <p:nvPr/>
          </p:nvSpPr>
          <p:spPr bwMode="auto">
            <a:xfrm>
              <a:off x="620486" y="3940628"/>
              <a:ext cx="978408" cy="446314"/>
            </a:xfrm>
            <a:prstGeom prst="rightArrow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ea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-110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367890-983C-F463-C9F3-8D2B8ECBA71C}"/>
                </a:ext>
              </a:extLst>
            </p:cNvPr>
            <p:cNvSpPr txBox="1"/>
            <p:nvPr/>
          </p:nvSpPr>
          <p:spPr>
            <a:xfrm>
              <a:off x="580730" y="4025285"/>
              <a:ext cx="10759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Start now ‘29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89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451A0F9-EA74-3F18-E56E-52DE7B8B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28" y="299693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defTabSz="914400"/>
            <a:r>
              <a:rPr lang="en-US" sz="3600" u="sng" kern="0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HL-LHC Schedule Planning</a:t>
            </a:r>
            <a:endParaRPr lang="en-US" sz="3600" u="sng" kern="0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pic>
        <p:nvPicPr>
          <p:cNvPr id="2" name="Google Shape;146;p28">
            <a:extLst>
              <a:ext uri="{FF2B5EF4-FFF2-40B4-BE49-F238E27FC236}">
                <a16:creationId xmlns:a16="http://schemas.microsoft.com/office/drawing/2014/main" id="{F87FC7F8-D5F2-7FC6-5269-F18023F20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561" r="2343"/>
          <a:stretch/>
        </p:blipFill>
        <p:spPr>
          <a:xfrm>
            <a:off x="662609" y="1006812"/>
            <a:ext cx="10906539" cy="52747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11F0C-CFC8-160A-F402-61C2D6B437C8}"/>
              </a:ext>
            </a:extLst>
          </p:cNvPr>
          <p:cNvSpPr/>
          <p:nvPr/>
        </p:nvSpPr>
        <p:spPr>
          <a:xfrm>
            <a:off x="7668083" y="5851188"/>
            <a:ext cx="298903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Rogelio Tomas @ HL-LHC Coordination Group 18.10.2022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7B2D3E-441C-C7EA-8086-708296DB779F}"/>
              </a:ext>
            </a:extLst>
          </p:cNvPr>
          <p:cNvSpPr/>
          <p:nvPr/>
        </p:nvSpPr>
        <p:spPr bwMode="auto">
          <a:xfrm rot="10800000">
            <a:off x="0" y="4408199"/>
            <a:ext cx="4735342" cy="1873331"/>
          </a:xfrm>
          <a:prstGeom prst="roundRect">
            <a:avLst/>
          </a:prstGeom>
          <a:solidFill>
            <a:srgbClr val="CC9900"/>
          </a:solidFill>
          <a:ln w="12700" cap="flat" cmpd="sng" algn="ctr">
            <a:solidFill>
              <a:srgbClr val="CC99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</a:rPr>
              <a:t>Current Concerns: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itchFamily="-110" charset="0"/>
              </a:rPr>
              <a:t>Energy Prices and operation cost!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8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HeC-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1" y="677252"/>
            <a:ext cx="8430637" cy="4856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870" y="5998343"/>
            <a:ext cx="8150087" cy="4559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8523356" y="5620920"/>
            <a:ext cx="1778000" cy="1588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823105" y="5813443"/>
            <a:ext cx="480462" cy="2217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206" y="129024"/>
            <a:ext cx="803274" cy="49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1310" y="165681"/>
            <a:ext cx="4652664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b="1" dirty="0" err="1">
                <a:solidFill>
                  <a:srgbClr val="1B337E"/>
                </a:solidFill>
                <a:latin typeface="Arial"/>
              </a:rPr>
              <a:t>LHeC</a:t>
            </a:r>
            <a:r>
              <a:rPr lang="en-US" sz="2400" b="1" dirty="0">
                <a:solidFill>
                  <a:srgbClr val="1B337E"/>
                </a:solidFill>
                <a:latin typeface="Arial"/>
              </a:rPr>
              <a:t> Tentative Time Schedule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14466" y="5635764"/>
            <a:ext cx="1766233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</a:rPr>
              <a:t>LS3 --- HL LHC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106E0-80C8-B295-11D9-0A030059B3A2}"/>
              </a:ext>
            </a:extLst>
          </p:cNvPr>
          <p:cNvSpPr txBox="1"/>
          <p:nvPr/>
        </p:nvSpPr>
        <p:spPr>
          <a:xfrm>
            <a:off x="7845668" y="31129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2033 LS4 start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FDC6F-C642-7CFC-61FF-8C799829E871}"/>
              </a:ext>
            </a:extLst>
          </p:cNvPr>
          <p:cNvSpPr txBox="1"/>
          <p:nvPr/>
        </p:nvSpPr>
        <p:spPr>
          <a:xfrm>
            <a:off x="1741939" y="3423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7A8509-EE63-7F46-0979-6338AE95C346}"/>
              </a:ext>
            </a:extLst>
          </p:cNvPr>
          <p:cNvSpPr/>
          <p:nvPr/>
        </p:nvSpPr>
        <p:spPr bwMode="auto">
          <a:xfrm>
            <a:off x="2465615" y="677252"/>
            <a:ext cx="7831923" cy="574605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E69ED3-826A-7140-9B8F-26DEB1D4EFBE}"/>
              </a:ext>
            </a:extLst>
          </p:cNvPr>
          <p:cNvCxnSpPr/>
          <p:nvPr/>
        </p:nvCxnSpPr>
        <p:spPr bwMode="auto">
          <a:xfrm>
            <a:off x="7896231" y="376719"/>
            <a:ext cx="0" cy="5530414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0E0002-A771-44FD-563D-7ED51ED6428D}"/>
              </a:ext>
            </a:extLst>
          </p:cNvPr>
          <p:cNvCxnSpPr/>
          <p:nvPr/>
        </p:nvCxnSpPr>
        <p:spPr bwMode="auto">
          <a:xfrm>
            <a:off x="6100088" y="504778"/>
            <a:ext cx="0" cy="5530414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A4ED48-73F1-CD9B-D7FD-CC3C938E1C29}"/>
              </a:ext>
            </a:extLst>
          </p:cNvPr>
          <p:cNvCxnSpPr/>
          <p:nvPr/>
        </p:nvCxnSpPr>
        <p:spPr bwMode="auto">
          <a:xfrm>
            <a:off x="2465615" y="467929"/>
            <a:ext cx="0" cy="5530414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6BE24A-2EBB-E15C-E208-8F4436E2C0F8}"/>
              </a:ext>
            </a:extLst>
          </p:cNvPr>
          <p:cNvSpPr txBox="1"/>
          <p:nvPr/>
        </p:nvSpPr>
        <p:spPr>
          <a:xfrm>
            <a:off x="6073913" y="809299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2030 – End Phase II </a:t>
            </a:r>
            <a:r>
              <a:rPr lang="en-US" dirty="0" err="1"/>
              <a:t>Perle</a:t>
            </a:r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04B5C7-C1D0-3CD7-91BC-FC132A5B3203}"/>
              </a:ext>
            </a:extLst>
          </p:cNvPr>
          <p:cNvSpPr/>
          <p:nvPr/>
        </p:nvSpPr>
        <p:spPr bwMode="auto">
          <a:xfrm>
            <a:off x="8311243" y="5533300"/>
            <a:ext cx="2100237" cy="471786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 animBg="1"/>
      <p:bldP spid="1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2">
            <a:extLst>
              <a:ext uri="{FF2B5EF4-FFF2-40B4-BE49-F238E27FC236}">
                <a16:creationId xmlns:a16="http://schemas.microsoft.com/office/drawing/2014/main" id="{DFEC75EB-ED5D-7945-B889-AD7EB57F4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8" y="193678"/>
            <a:ext cx="1074102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ＭＳ Ｐゴシック" charset="-128"/>
                <a:cs typeface="Garamond"/>
              </a:rPr>
              <a:t>ERL Evolution: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E544062-33FC-9D4A-8BB2-4BA64FEAEE4A}"/>
              </a:ext>
            </a:extLst>
          </p:cNvPr>
          <p:cNvSpPr/>
          <p:nvPr/>
        </p:nvSpPr>
        <p:spPr bwMode="auto">
          <a:xfrm>
            <a:off x="509666" y="2923083"/>
            <a:ext cx="11452485" cy="719527"/>
          </a:xfrm>
          <a:prstGeom prst="rightArrow">
            <a:avLst/>
          </a:prstGeom>
          <a:gradFill flip="none" rotWithShape="1">
            <a:gsLst>
              <a:gs pos="92001">
                <a:srgbClr val="0070C0"/>
              </a:gs>
              <a:gs pos="91993">
                <a:srgbClr val="0070C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0070C0"/>
              </a:gs>
              <a:gs pos="83000">
                <a:srgbClr val="0070C0"/>
              </a:gs>
              <a:gs pos="100000">
                <a:srgbClr val="0070C0"/>
              </a:gs>
            </a:gsLst>
            <a:lin ang="0" scaled="1"/>
            <a:tileRect/>
          </a:gra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B812F"/>
              </a:solidFill>
              <a:effectLst/>
              <a:uLnTx/>
              <a:uFillTx/>
              <a:latin typeface="Times New Roman" pitchFamily="-110" charset="0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A051028-131C-1C43-82A4-0A1FD47460A9}"/>
              </a:ext>
            </a:extLst>
          </p:cNvPr>
          <p:cNvGrpSpPr/>
          <p:nvPr/>
        </p:nvGrpSpPr>
        <p:grpSpPr>
          <a:xfrm>
            <a:off x="509666" y="269823"/>
            <a:ext cx="2248525" cy="1993690"/>
            <a:chOff x="509666" y="269823"/>
            <a:chExt cx="2248525" cy="19936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8A7C07-D5DD-AC4C-8DEE-061350B94A03}"/>
                </a:ext>
              </a:extLst>
            </p:cNvPr>
            <p:cNvSpPr/>
            <p:nvPr/>
          </p:nvSpPr>
          <p:spPr bwMode="auto">
            <a:xfrm rot="10800000">
              <a:off x="509666" y="269823"/>
              <a:ext cx="2248525" cy="1993690"/>
            </a:xfrm>
            <a:prstGeom prst="rect">
              <a:avLst/>
            </a:prstGeom>
            <a:gradFill>
              <a:gsLst>
                <a:gs pos="1000">
                  <a:srgbClr val="0070C0"/>
                </a:gs>
                <a:gs pos="0">
                  <a:srgbClr val="0070C0"/>
                </a:gs>
                <a:gs pos="28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First Idea: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M.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Tigner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 1965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B9BC5D-4F06-504F-BF78-510780E3C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404" y="941598"/>
              <a:ext cx="2229787" cy="1309773"/>
            </a:xfrm>
            <a:prstGeom prst="rect">
              <a:avLst/>
            </a:prstGeom>
            <a:gradFill>
              <a:gsLst>
                <a:gs pos="1000">
                  <a:srgbClr val="00B050"/>
                </a:gs>
                <a:gs pos="0">
                  <a:srgbClr val="0070C0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0D309-A9DE-C04A-AAAB-2B8141C6BDF5}"/>
              </a:ext>
            </a:extLst>
          </p:cNvPr>
          <p:cNvCxnSpPr>
            <a:cxnSpLocks/>
          </p:cNvCxnSpPr>
          <p:nvPr/>
        </p:nvCxnSpPr>
        <p:spPr bwMode="auto">
          <a:xfrm flipV="1">
            <a:off x="1244185" y="2263518"/>
            <a:ext cx="0" cy="83944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6AFCC36-2E6A-C74C-9E06-6FD1CEE6F58C}"/>
              </a:ext>
            </a:extLst>
          </p:cNvPr>
          <p:cNvGrpSpPr/>
          <p:nvPr/>
        </p:nvGrpSpPr>
        <p:grpSpPr>
          <a:xfrm>
            <a:off x="134914" y="2923083"/>
            <a:ext cx="697627" cy="1133835"/>
            <a:chOff x="149904" y="2923083"/>
            <a:chExt cx="697627" cy="113383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727B63-6456-B04A-9C46-B30513A9CE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5372" y="292308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A3881F-7E70-2E43-A7A8-A64FA6151E8B}"/>
                </a:ext>
              </a:extLst>
            </p:cNvPr>
            <p:cNvSpPr txBox="1"/>
            <p:nvPr/>
          </p:nvSpPr>
          <p:spPr>
            <a:xfrm>
              <a:off x="149904" y="36875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1960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8820EB0-E6A1-F940-99DA-33C696601741}"/>
              </a:ext>
            </a:extLst>
          </p:cNvPr>
          <p:cNvGrpSpPr/>
          <p:nvPr/>
        </p:nvGrpSpPr>
        <p:grpSpPr>
          <a:xfrm>
            <a:off x="1380845" y="2940573"/>
            <a:ext cx="697627" cy="1133835"/>
            <a:chOff x="1396586" y="2940573"/>
            <a:chExt cx="697627" cy="113383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C3BE29-1DA6-B44A-A2BE-CCFA2E215E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57061" y="294057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20D612-8DFD-864C-9720-790937800936}"/>
                </a:ext>
              </a:extLst>
            </p:cNvPr>
            <p:cNvSpPr txBox="1"/>
            <p:nvPr/>
          </p:nvSpPr>
          <p:spPr>
            <a:xfrm>
              <a:off x="1396586" y="370507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1970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071799E-1362-6349-87C7-A56AF30D525F}"/>
              </a:ext>
            </a:extLst>
          </p:cNvPr>
          <p:cNvGrpSpPr/>
          <p:nvPr/>
        </p:nvGrpSpPr>
        <p:grpSpPr>
          <a:xfrm>
            <a:off x="2611786" y="2943073"/>
            <a:ext cx="697627" cy="1133835"/>
            <a:chOff x="2718218" y="2943073"/>
            <a:chExt cx="697627" cy="113383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62B8C86-A78F-4F4A-969A-32AF7BD6C64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78693" y="294307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48C72E-9CB4-2343-811B-6E19B220425A}"/>
                </a:ext>
              </a:extLst>
            </p:cNvPr>
            <p:cNvSpPr txBox="1"/>
            <p:nvPr/>
          </p:nvSpPr>
          <p:spPr>
            <a:xfrm>
              <a:off x="2718218" y="370757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1980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FC3FB0-E6DA-CF40-BDCA-32371CCC186A}"/>
              </a:ext>
            </a:extLst>
          </p:cNvPr>
          <p:cNvGrpSpPr/>
          <p:nvPr/>
        </p:nvGrpSpPr>
        <p:grpSpPr>
          <a:xfrm>
            <a:off x="3842727" y="2930583"/>
            <a:ext cx="697627" cy="1133835"/>
            <a:chOff x="4099810" y="2930583"/>
            <a:chExt cx="697627" cy="11338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B491052-5258-894D-A763-7AB2D4C8C4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45295" y="293058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44257F-B789-D54A-9E8D-9A368F3D0EFB}"/>
                </a:ext>
              </a:extLst>
            </p:cNvPr>
            <p:cNvSpPr txBox="1"/>
            <p:nvPr/>
          </p:nvSpPr>
          <p:spPr>
            <a:xfrm>
              <a:off x="4099810" y="36950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1990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9113140-3BBA-2E45-A686-96CEC1BE534F}"/>
              </a:ext>
            </a:extLst>
          </p:cNvPr>
          <p:cNvGrpSpPr/>
          <p:nvPr/>
        </p:nvGrpSpPr>
        <p:grpSpPr>
          <a:xfrm>
            <a:off x="5148618" y="2933083"/>
            <a:ext cx="697627" cy="1133835"/>
            <a:chOff x="5481400" y="2933083"/>
            <a:chExt cx="697627" cy="113383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B7E6DB-74D7-0345-8A86-18E1A5E39C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26884" y="293308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225F02-6DBB-F648-BDBD-5F9846E3697B}"/>
                </a:ext>
              </a:extLst>
            </p:cNvPr>
            <p:cNvSpPr txBox="1"/>
            <p:nvPr/>
          </p:nvSpPr>
          <p:spPr>
            <a:xfrm>
              <a:off x="5481400" y="36975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8C1C477-6772-F94A-8FCA-902B8F61A6B6}"/>
              </a:ext>
            </a:extLst>
          </p:cNvPr>
          <p:cNvGrpSpPr/>
          <p:nvPr/>
        </p:nvGrpSpPr>
        <p:grpSpPr>
          <a:xfrm>
            <a:off x="6595416" y="2935583"/>
            <a:ext cx="697627" cy="1133835"/>
            <a:chOff x="6847999" y="2935583"/>
            <a:chExt cx="697627" cy="113383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509FF1-3D23-654C-9EE4-865BEDCD13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08480" y="293558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E9D279-5E4D-0146-9190-BBB4839008A4}"/>
                </a:ext>
              </a:extLst>
            </p:cNvPr>
            <p:cNvSpPr txBox="1"/>
            <p:nvPr/>
          </p:nvSpPr>
          <p:spPr>
            <a:xfrm>
              <a:off x="6847999" y="37000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5C8CE19-5F79-C44B-8BD0-C0588EF6B2D3}"/>
              </a:ext>
            </a:extLst>
          </p:cNvPr>
          <p:cNvGrpSpPr/>
          <p:nvPr/>
        </p:nvGrpSpPr>
        <p:grpSpPr>
          <a:xfrm>
            <a:off x="7901307" y="2953073"/>
            <a:ext cx="697627" cy="1118845"/>
            <a:chOff x="8199610" y="2953073"/>
            <a:chExt cx="697627" cy="111884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67AD9B4-540A-2F4A-BC60-DCF45D4B2B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45096" y="295307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7B95AC-BD05-AC48-B16D-3525FEEA1E69}"/>
                </a:ext>
              </a:extLst>
            </p:cNvPr>
            <p:cNvSpPr txBox="1"/>
            <p:nvPr/>
          </p:nvSpPr>
          <p:spPr>
            <a:xfrm>
              <a:off x="8199610" y="37025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2020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831B7DB-E838-1546-BB55-66CA3E2B9B34}"/>
              </a:ext>
            </a:extLst>
          </p:cNvPr>
          <p:cNvGrpSpPr/>
          <p:nvPr/>
        </p:nvGrpSpPr>
        <p:grpSpPr>
          <a:xfrm>
            <a:off x="9267158" y="2955573"/>
            <a:ext cx="697627" cy="1118845"/>
            <a:chOff x="9356351" y="2955573"/>
            <a:chExt cx="697627" cy="111884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A712D4-16DC-6A4C-B4B2-D807AE30F62B}"/>
                </a:ext>
              </a:extLst>
            </p:cNvPr>
            <p:cNvSpPr txBox="1"/>
            <p:nvPr/>
          </p:nvSpPr>
          <p:spPr>
            <a:xfrm>
              <a:off x="9356351" y="37050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2030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48E7A4-249E-8647-815D-B285DAB385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16822" y="295557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91B0CD6-9657-0947-B572-B74818F594E1}"/>
              </a:ext>
            </a:extLst>
          </p:cNvPr>
          <p:cNvGrpSpPr/>
          <p:nvPr/>
        </p:nvGrpSpPr>
        <p:grpSpPr>
          <a:xfrm>
            <a:off x="10543071" y="2955573"/>
            <a:ext cx="697627" cy="1121345"/>
            <a:chOff x="10543071" y="2955573"/>
            <a:chExt cx="697627" cy="112134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625209-03F8-E445-BB62-415CD593FC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901046" y="295557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9E1DC2-8703-AF48-BAE2-EA618532A3A3}"/>
                </a:ext>
              </a:extLst>
            </p:cNvPr>
            <p:cNvSpPr txBox="1"/>
            <p:nvPr/>
          </p:nvSpPr>
          <p:spPr>
            <a:xfrm>
              <a:off x="10543071" y="37075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2040</a:t>
              </a: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6EFFF93-5873-4B46-8C94-FFB9562C6B80}"/>
              </a:ext>
            </a:extLst>
          </p:cNvPr>
          <p:cNvCxnSpPr>
            <a:cxnSpLocks/>
          </p:cNvCxnSpPr>
          <p:nvPr/>
        </p:nvCxnSpPr>
        <p:spPr bwMode="auto">
          <a:xfrm>
            <a:off x="3886179" y="3448627"/>
            <a:ext cx="0" cy="74861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E906F54-EF00-BA40-A758-B0BD370EAA91}"/>
              </a:ext>
            </a:extLst>
          </p:cNvPr>
          <p:cNvGrpSpPr/>
          <p:nvPr/>
        </p:nvGrpSpPr>
        <p:grpSpPr>
          <a:xfrm>
            <a:off x="949873" y="4199744"/>
            <a:ext cx="3052504" cy="1943301"/>
            <a:chOff x="1264663" y="4199744"/>
            <a:chExt cx="3052504" cy="19433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A0541A-C76B-7442-A9BD-679C366DBB03}"/>
                </a:ext>
              </a:extLst>
            </p:cNvPr>
            <p:cNvSpPr/>
            <p:nvPr/>
          </p:nvSpPr>
          <p:spPr bwMode="auto">
            <a:xfrm rot="10800000">
              <a:off x="1270340" y="4199744"/>
              <a:ext cx="3046826" cy="1940801"/>
            </a:xfrm>
            <a:prstGeom prst="rect">
              <a:avLst/>
            </a:prstGeom>
            <a:gradFill>
              <a:gsLst>
                <a:gs pos="1000">
                  <a:srgbClr val="0070C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First Demonstration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SLAC SCA / FEL 1987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513C4B6-B48E-6F4B-B23D-3ACFAD32C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4663" y="4994944"/>
              <a:ext cx="3052504" cy="1148101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29A8D4-2458-924E-BFE7-8DF28823DA49}"/>
              </a:ext>
            </a:extLst>
          </p:cNvPr>
          <p:cNvGrpSpPr/>
          <p:nvPr/>
        </p:nvGrpSpPr>
        <p:grpSpPr>
          <a:xfrm>
            <a:off x="2983627" y="281353"/>
            <a:ext cx="3587641" cy="1969586"/>
            <a:chOff x="3957985" y="311333"/>
            <a:chExt cx="3587641" cy="196958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234ECA-BC17-4B4D-B6C5-E14633CF8CC6}"/>
                </a:ext>
              </a:extLst>
            </p:cNvPr>
            <p:cNvSpPr/>
            <p:nvPr/>
          </p:nvSpPr>
          <p:spPr bwMode="auto">
            <a:xfrm rot="10800000">
              <a:off x="3957985" y="311333"/>
              <a:ext cx="3587640" cy="1940801"/>
            </a:xfrm>
            <a:prstGeom prst="rect">
              <a:avLst/>
            </a:prstGeom>
            <a:gradFill>
              <a:gsLst>
                <a:gs pos="1000">
                  <a:srgbClr val="FFC00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JLab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 First MW beam power operation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FEL Demo [1999] &amp; Upgrade [2000]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E54DCA6-5436-8F41-A1C0-A71C5F6CE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7986" y="973109"/>
              <a:ext cx="3587640" cy="1307810"/>
            </a:xfrm>
            <a:prstGeom prst="rect">
              <a:avLst/>
            </a:prstGeom>
          </p:spPr>
        </p:pic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02F762C-92D9-3A46-8726-D67418B5B5F3}"/>
              </a:ext>
            </a:extLst>
          </p:cNvPr>
          <p:cNvCxnSpPr>
            <a:cxnSpLocks/>
          </p:cNvCxnSpPr>
          <p:nvPr/>
        </p:nvCxnSpPr>
        <p:spPr bwMode="auto">
          <a:xfrm flipH="1">
            <a:off x="6184689" y="3479106"/>
            <a:ext cx="12323" cy="67353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29C2EBF-8620-D841-BAD8-0BF52AFE7C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270046" y="2266361"/>
            <a:ext cx="0" cy="82375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3BF0DFC-523A-9140-A8F6-4723D2C620B4}"/>
              </a:ext>
            </a:extLst>
          </p:cNvPr>
          <p:cNvCxnSpPr>
            <a:cxnSpLocks/>
          </p:cNvCxnSpPr>
          <p:nvPr/>
        </p:nvCxnSpPr>
        <p:spPr bwMode="auto">
          <a:xfrm flipV="1">
            <a:off x="5746539" y="2268861"/>
            <a:ext cx="0" cy="82375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36F0C85-4379-4E4D-9CCB-EBDE45D9AC61}"/>
              </a:ext>
            </a:extLst>
          </p:cNvPr>
          <p:cNvGrpSpPr/>
          <p:nvPr/>
        </p:nvGrpSpPr>
        <p:grpSpPr>
          <a:xfrm>
            <a:off x="4355814" y="4217233"/>
            <a:ext cx="2209887" cy="1940801"/>
            <a:chOff x="6124644" y="4202243"/>
            <a:chExt cx="2209887" cy="194080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E8CC6E-9951-8042-8AF3-1FAFE66E4390}"/>
                </a:ext>
              </a:extLst>
            </p:cNvPr>
            <p:cNvSpPr/>
            <p:nvPr/>
          </p:nvSpPr>
          <p:spPr bwMode="auto">
            <a:xfrm rot="10800000">
              <a:off x="6124644" y="4202243"/>
              <a:ext cx="2209887" cy="1940801"/>
            </a:xfrm>
            <a:prstGeom prst="rect">
              <a:avLst/>
            </a:prstGeom>
            <a:gradFill>
              <a:gsLst>
                <a:gs pos="1000">
                  <a:srgbClr val="FFC00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Multi-turn Operation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BINP FEL 2004 [NC]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9FB7AC0-B6D9-3247-B9B7-5EE00A78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4623" y="4777058"/>
              <a:ext cx="1700223" cy="1333508"/>
            </a:xfrm>
            <a:prstGeom prst="rect">
              <a:avLst/>
            </a:prstGeom>
          </p:spPr>
        </p:pic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5BFDC6-E289-A54A-A515-479C2EA067D8}"/>
              </a:ext>
            </a:extLst>
          </p:cNvPr>
          <p:cNvCxnSpPr>
            <a:cxnSpLocks/>
          </p:cNvCxnSpPr>
          <p:nvPr/>
        </p:nvCxnSpPr>
        <p:spPr bwMode="auto">
          <a:xfrm flipV="1">
            <a:off x="9144210" y="2271361"/>
            <a:ext cx="0" cy="82375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52295AF-F7FC-1C4D-9507-0D83698C6DBF}"/>
              </a:ext>
            </a:extLst>
          </p:cNvPr>
          <p:cNvGrpSpPr/>
          <p:nvPr/>
        </p:nvGrpSpPr>
        <p:grpSpPr>
          <a:xfrm>
            <a:off x="9099239" y="4197245"/>
            <a:ext cx="3046827" cy="1940801"/>
            <a:chOff x="9099239" y="4197245"/>
            <a:chExt cx="3046827" cy="194080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6376AAA-0DCF-BE41-B9CA-0A09B11FC9F9}"/>
                </a:ext>
              </a:extLst>
            </p:cNvPr>
            <p:cNvSpPr/>
            <p:nvPr/>
          </p:nvSpPr>
          <p:spPr bwMode="auto">
            <a:xfrm rot="10800000">
              <a:off x="9099240" y="4197245"/>
              <a:ext cx="3046826" cy="1940801"/>
            </a:xfrm>
            <a:prstGeom prst="rect">
              <a:avLst/>
            </a:prstGeom>
            <a:gradFill>
              <a:gsLst>
                <a:gs pos="1000">
                  <a:srgbClr val="C0000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HEP / NP ERL application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LHeC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; FCC-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hh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; ep and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eI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;  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D25BD48-EC54-6B4E-A324-BDF0E20E4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9239" y="4873144"/>
              <a:ext cx="3031837" cy="124772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CB568EA-F5F7-4B4B-9056-A10ACAD9FB0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428813" y="3479106"/>
            <a:ext cx="794480" cy="718139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lg" len="lg"/>
            <a:tailEnd type="triangle"/>
          </a:ln>
          <a:effectLst/>
        </p:spPr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2673C31-7AF6-CC4A-B07A-FCD65F7223CE}"/>
              </a:ext>
            </a:extLst>
          </p:cNvPr>
          <p:cNvGrpSpPr/>
          <p:nvPr/>
        </p:nvGrpSpPr>
        <p:grpSpPr>
          <a:xfrm>
            <a:off x="9022690" y="292732"/>
            <a:ext cx="2636084" cy="1960828"/>
            <a:chOff x="7988373" y="322712"/>
            <a:chExt cx="2636084" cy="196082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258DCE6-0D79-BC4F-ADED-8E98A05D2CAC}"/>
                </a:ext>
              </a:extLst>
            </p:cNvPr>
            <p:cNvSpPr/>
            <p:nvPr/>
          </p:nvSpPr>
          <p:spPr bwMode="auto">
            <a:xfrm rot="10800000">
              <a:off x="7988432" y="322712"/>
              <a:ext cx="2636025" cy="1940801"/>
            </a:xfrm>
            <a:prstGeom prst="rect">
              <a:avLst/>
            </a:prstGeom>
            <a:gradFill>
              <a:gsLst>
                <a:gs pos="1000">
                  <a:srgbClr val="00B05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Multi-turn SRF, multi-MW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PERLE@Orsay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 2025 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0DFDFC6-0012-864E-AC40-F83071E64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8373" y="1019664"/>
              <a:ext cx="2636084" cy="1263876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9E36ED5-91CF-1648-A3EF-14712942697E}"/>
              </a:ext>
            </a:extLst>
          </p:cNvPr>
          <p:cNvSpPr txBox="1"/>
          <p:nvPr/>
        </p:nvSpPr>
        <p:spPr>
          <a:xfrm>
            <a:off x="6768952" y="254725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ALICE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EC06482-0769-F74D-AB22-943027959E09}"/>
              </a:ext>
            </a:extLst>
          </p:cNvPr>
          <p:cNvSpPr txBox="1"/>
          <p:nvPr/>
        </p:nvSpPr>
        <p:spPr>
          <a:xfrm>
            <a:off x="5429788" y="347253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JEARI ERL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21AE852-E955-AD42-892B-7295C13FE212}"/>
              </a:ext>
            </a:extLst>
          </p:cNvPr>
          <p:cNvCxnSpPr>
            <a:cxnSpLocks/>
          </p:cNvCxnSpPr>
          <p:nvPr/>
        </p:nvCxnSpPr>
        <p:spPr bwMode="auto">
          <a:xfrm flipH="1">
            <a:off x="8360737" y="3501410"/>
            <a:ext cx="12323" cy="67353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1A6198F-AA46-D14C-9183-7251DE8A19EE}"/>
              </a:ext>
            </a:extLst>
          </p:cNvPr>
          <p:cNvCxnSpPr>
            <a:cxnSpLocks/>
          </p:cNvCxnSpPr>
          <p:nvPr/>
        </p:nvCxnSpPr>
        <p:spPr bwMode="auto">
          <a:xfrm flipV="1">
            <a:off x="10384948" y="3494048"/>
            <a:ext cx="633728" cy="69320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lg" len="lg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7D6BC3E-5552-DD4F-85EE-3E645CC02D81}"/>
              </a:ext>
            </a:extLst>
          </p:cNvPr>
          <p:cNvCxnSpPr>
            <a:cxnSpLocks/>
          </p:cNvCxnSpPr>
          <p:nvPr/>
        </p:nvCxnSpPr>
        <p:spPr bwMode="auto">
          <a:xfrm flipV="1">
            <a:off x="8201823" y="2249560"/>
            <a:ext cx="0" cy="83944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ACAA648-C51E-2348-A9B9-818CEF04C8D4}"/>
              </a:ext>
            </a:extLst>
          </p:cNvPr>
          <p:cNvGrpSpPr/>
          <p:nvPr/>
        </p:nvGrpSpPr>
        <p:grpSpPr>
          <a:xfrm>
            <a:off x="6771724" y="4189753"/>
            <a:ext cx="2209887" cy="1940801"/>
            <a:chOff x="6771724" y="4189753"/>
            <a:chExt cx="2209887" cy="1940801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DBF1A69-F7CF-6D45-B724-FCD87D8CCB6D}"/>
                </a:ext>
              </a:extLst>
            </p:cNvPr>
            <p:cNvSpPr/>
            <p:nvPr/>
          </p:nvSpPr>
          <p:spPr bwMode="auto">
            <a:xfrm rot="10800000">
              <a:off x="6771724" y="4189753"/>
              <a:ext cx="2209887" cy="1940801"/>
            </a:xfrm>
            <a:prstGeom prst="rect">
              <a:avLst/>
            </a:prstGeom>
            <a:gradFill>
              <a:gsLst>
                <a:gs pos="1000">
                  <a:srgbClr val="00B05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Multi-MW Operation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bERLin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-Pro 2020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0F4E6F6-64FD-9D40-B4B6-2A47D013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8864" y="4762068"/>
              <a:ext cx="1925516" cy="1361254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8B2347E-B0AF-5C4D-89EA-16D488AB2254}"/>
              </a:ext>
            </a:extLst>
          </p:cNvPr>
          <p:cNvGrpSpPr/>
          <p:nvPr/>
        </p:nvGrpSpPr>
        <p:grpSpPr>
          <a:xfrm>
            <a:off x="6661982" y="281277"/>
            <a:ext cx="2214208" cy="1940801"/>
            <a:chOff x="6661982" y="281277"/>
            <a:chExt cx="2214208" cy="194080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06DC42-E84B-3744-9497-F51E6DBEAA51}"/>
                </a:ext>
              </a:extLst>
            </p:cNvPr>
            <p:cNvSpPr/>
            <p:nvPr/>
          </p:nvSpPr>
          <p:spPr bwMode="auto">
            <a:xfrm rot="10800000">
              <a:off x="6666303" y="281277"/>
              <a:ext cx="2209887" cy="1940801"/>
            </a:xfrm>
            <a:prstGeom prst="rect">
              <a:avLst/>
            </a:prstGeom>
            <a:gradFill>
              <a:gsLst>
                <a:gs pos="1000">
                  <a:srgbClr val="FFC00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Multi-turn SRF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C-Beta 2019-2020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8C6178F8-E16D-0D48-AE25-EBE59D433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1982" y="1164770"/>
              <a:ext cx="2196963" cy="10477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DC0DFD-9962-9801-608D-380952A59D25}"/>
              </a:ext>
            </a:extLst>
          </p:cNvPr>
          <p:cNvSpPr txBox="1"/>
          <p:nvPr/>
        </p:nvSpPr>
        <p:spPr>
          <a:xfrm>
            <a:off x="2957007" y="885264"/>
            <a:ext cx="6379190" cy="4339650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missed two important major milestones ahead of PERLE!</a:t>
            </a: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demonstration of &gt;&gt; 1MW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beam power</a:t>
            </a: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Missing demonstration of high beam current multi-turn operation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</a:p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sym typeface="Wingdings" pitchFamily="2" charset="2"/>
              </a:rPr>
              <a:t> Increased urgency to demonstrate these aspects asap!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54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8" y="193678"/>
            <a:ext cx="10741022" cy="720725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Summary of Key </a:t>
            </a:r>
            <a:r>
              <a:rPr lang="en-US" sz="3600" u="sng" dirty="0" err="1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Challanges</a:t>
            </a:r>
            <a:endParaRPr lang="en-US" sz="36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196490" y="823115"/>
            <a:ext cx="11264928" cy="938211"/>
            <a:chOff x="288" y="724"/>
            <a:chExt cx="7096" cy="591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1" y="724"/>
              <a:ext cx="6713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Source Concept: 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Need to demonstrate high current operation with good lifetime </a:t>
              </a:r>
              <a:r>
                <a:rPr lang="en-US" sz="2400" dirty="0">
                  <a:solidFill>
                    <a:srgbClr val="00B05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pitchFamily="2" charset="2"/>
                </a:rPr>
                <a:t> underway in Orsay</a:t>
              </a:r>
              <a:endParaRPr lang="en-US" sz="24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grpSp>
        <p:nvGrpSpPr>
          <p:cNvPr id="13" name="Group 23">
            <a:extLst>
              <a:ext uri="{FF2B5EF4-FFF2-40B4-BE49-F238E27FC236}">
                <a16:creationId xmlns:a16="http://schemas.microsoft.com/office/drawing/2014/main" id="{892908A4-9807-F849-8B6E-C00673E6D865}"/>
              </a:ext>
            </a:extLst>
          </p:cNvPr>
          <p:cNvGrpSpPr>
            <a:grpSpLocks/>
          </p:cNvGrpSpPr>
          <p:nvPr/>
        </p:nvGrpSpPr>
        <p:grpSpPr bwMode="auto">
          <a:xfrm>
            <a:off x="177397" y="3292665"/>
            <a:ext cx="11381333" cy="1831972"/>
            <a:chOff x="288" y="720"/>
            <a:chExt cx="6442" cy="1154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6711CC47-CCFB-364B-9AE6-D48ED2A83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2720F61-65E0-2147-96F4-2F0CCF965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" y="720"/>
              <a:ext cx="6056" cy="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Magnet challenges: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Interaction Region design and Synchrotron Radiation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Asymmetric magnet designs with high peak field in coils </a:t>
              </a:r>
              <a:r>
                <a:rPr lang="en-US" sz="24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pitchFamily="2" charset="2"/>
                </a:rPr>
                <a:t> need magnet R&amp;D now!</a:t>
              </a:r>
              <a:endParaRPr lang="en-US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Integration of </a:t>
              </a:r>
              <a:r>
                <a:rPr lang="en-US" sz="2400" dirty="0" err="1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optics into ALICE III layout </a:t>
              </a:r>
              <a:r>
                <a:rPr lang="en-US" sz="2400" dirty="0">
                  <a:solidFill>
                    <a:srgbClr val="FFC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pitchFamily="2" charset="2"/>
                </a:rPr>
                <a:t> further optics and layout studies</a:t>
              </a:r>
              <a:endParaRPr lang="en-US" sz="2400" dirty="0">
                <a:solidFill>
                  <a:srgbClr val="FFC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2D92F618-CDFE-F347-AA9B-C9D71C9D26B4}"/>
              </a:ext>
            </a:extLst>
          </p:cNvPr>
          <p:cNvGrpSpPr>
            <a:grpSpLocks/>
          </p:cNvGrpSpPr>
          <p:nvPr/>
        </p:nvGrpSpPr>
        <p:grpSpPr bwMode="auto">
          <a:xfrm>
            <a:off x="177397" y="1854917"/>
            <a:ext cx="10853767" cy="1384298"/>
            <a:chOff x="288" y="720"/>
            <a:chExt cx="6837" cy="872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0CF49249-E7FB-B249-A5A9-85F8DD7D8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5528F701-3BE3-8342-9103-160CD1EBBD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" y="720"/>
              <a:ext cx="6451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SRF challenges: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-HOM couplers integration and FE FRT systems </a:t>
              </a:r>
              <a:r>
                <a:rPr lang="en-US" sz="2400" dirty="0">
                  <a:solidFill>
                    <a:srgbClr val="FFC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pitchFamily="2" charset="2"/>
                </a:rPr>
                <a:t> need cryomodule finalization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pitchFamily="2" charset="2"/>
                </a:rPr>
                <a:t>-N doping and higher Q</a:t>
              </a:r>
              <a:r>
                <a:rPr lang="en-US" sz="2400" baseline="-25000" dirty="0">
                  <a:latin typeface="Times New Roman" charset="0"/>
                  <a:ea typeface="ＭＳ Ｐゴシック" charset="-128"/>
                  <a:cs typeface="ＭＳ Ｐゴシック" charset="-128"/>
                  <a:sym typeface="Wingdings" pitchFamily="2" charset="2"/>
                </a:rPr>
                <a:t>0</a:t>
              </a: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pitchFamily="2" charset="2"/>
                </a:rPr>
                <a:t> </a:t>
              </a:r>
              <a:r>
                <a:rPr lang="en-US" sz="2400" dirty="0">
                  <a:solidFill>
                    <a:srgbClr val="FFC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pitchFamily="2" charset="2"/>
                </a:rPr>
                <a:t> would need R&amp;D now</a:t>
              </a:r>
              <a:endParaRPr lang="en-US" sz="2400" dirty="0">
                <a:solidFill>
                  <a:srgbClr val="FFC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grpSp>
        <p:nvGrpSpPr>
          <p:cNvPr id="2" name="Group 23">
            <a:extLst>
              <a:ext uri="{FF2B5EF4-FFF2-40B4-BE49-F238E27FC236}">
                <a16:creationId xmlns:a16="http://schemas.microsoft.com/office/drawing/2014/main" id="{9CAD684B-C91F-D314-146A-B095FA752145}"/>
              </a:ext>
            </a:extLst>
          </p:cNvPr>
          <p:cNvGrpSpPr>
            <a:grpSpLocks/>
          </p:cNvGrpSpPr>
          <p:nvPr/>
        </p:nvGrpSpPr>
        <p:grpSpPr bwMode="auto">
          <a:xfrm>
            <a:off x="177397" y="5264528"/>
            <a:ext cx="10753752" cy="938211"/>
            <a:chOff x="288" y="724"/>
            <a:chExt cx="6774" cy="591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6EE5BC2E-66E6-61ED-1264-A0BE4E4D2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1DA21CE1-6BF1-1156-E55E-18C4D808C3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" y="724"/>
              <a:ext cx="6391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Energy Recovery </a:t>
              </a:r>
              <a:r>
                <a:rPr lang="en-US" sz="2600" dirty="0" err="1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Concept: 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Need to demonstrate feasibility / scalability to multi-turn multi-MW beam power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30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95478" y="155578"/>
            <a:ext cx="874460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defTabSz="914377"/>
            <a:r>
              <a:rPr lang="en-US" sz="3600" u="sng" kern="0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End</a:t>
            </a:r>
            <a:endParaRPr lang="en-US" sz="3600" u="sng" kern="0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95317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L0044429 801.58 SINGLE CELL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1" y="2404485"/>
            <a:ext cx="1406363" cy="1071254"/>
          </a:xfrm>
          <a:prstGeom prst="rect">
            <a:avLst/>
          </a:prstGeom>
        </p:spPr>
      </p:pic>
      <p:pic>
        <p:nvPicPr>
          <p:cNvPr id="8" name="Picture 7" descr="JL0044429 801.58 SINGLE CELL 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05" y="2271942"/>
            <a:ext cx="1323712" cy="1147388"/>
          </a:xfrm>
          <a:prstGeom prst="rect">
            <a:avLst/>
          </a:prstGeom>
        </p:spPr>
      </p:pic>
      <p:pic>
        <p:nvPicPr>
          <p:cNvPr id="9" name="Picture 8" descr="JL0044429 801.58 SINGLE CELL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34" y="3640166"/>
            <a:ext cx="1286127" cy="970342"/>
          </a:xfrm>
          <a:prstGeom prst="rect">
            <a:avLst/>
          </a:prstGeom>
        </p:spPr>
      </p:pic>
      <p:pic>
        <p:nvPicPr>
          <p:cNvPr id="10" name="Picture 9" descr="JL0044429 801.58 SINGLE CELL 1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344" y="3544235"/>
            <a:ext cx="1179218" cy="1040560"/>
          </a:xfrm>
          <a:prstGeom prst="rect">
            <a:avLst/>
          </a:prstGeom>
        </p:spPr>
      </p:pic>
      <p:pic>
        <p:nvPicPr>
          <p:cNvPr id="11" name="Picture 10" descr="JL0038468 801.58 5 CELL 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05" y="4714387"/>
            <a:ext cx="1625284" cy="1111177"/>
          </a:xfrm>
          <a:prstGeom prst="rect">
            <a:avLst/>
          </a:prstGeom>
        </p:spPr>
      </p:pic>
      <p:pic>
        <p:nvPicPr>
          <p:cNvPr id="12" name="Picture 11" descr="JL0044432 801.58 2 CELL 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961" y="4943285"/>
            <a:ext cx="1350064" cy="9211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8068" y="5679740"/>
            <a:ext cx="27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4820" y="3155028"/>
            <a:ext cx="27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20801" y="4319020"/>
            <a:ext cx="27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8947" y="3191744"/>
            <a:ext cx="35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60" y="6210698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✔ = done, </a:t>
            </a:r>
            <a:r>
              <a:rPr lang="en-US" sz="1400" b="1" dirty="0"/>
              <a:t>?</a:t>
            </a:r>
            <a:r>
              <a:rPr lang="en-US" sz="1400" dirty="0"/>
              <a:t> = option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391" y="1805066"/>
            <a:ext cx="2306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F. </a:t>
            </a:r>
            <a:r>
              <a:rPr lang="en-US" sz="1600" dirty="0" err="1"/>
              <a:t>Marhauser</a:t>
            </a:r>
            <a:r>
              <a:rPr lang="en-US" sz="1600" dirty="0"/>
              <a:t> Feb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F8F41-FABC-7448-BB6A-AEF30329E2EA}"/>
              </a:ext>
            </a:extLst>
          </p:cNvPr>
          <p:cNvSpPr txBox="1"/>
          <p:nvPr/>
        </p:nvSpPr>
        <p:spPr>
          <a:xfrm>
            <a:off x="111873" y="923890"/>
            <a:ext cx="2048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JLAB / CERN</a:t>
            </a:r>
          </a:p>
          <a:p>
            <a:r>
              <a:rPr lang="en-US" sz="2400" dirty="0">
                <a:solidFill>
                  <a:srgbClr val="00B050"/>
                </a:solidFill>
              </a:rPr>
              <a:t>collaboration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2B14F6-6353-9348-A5F1-1A6F305A95CF}"/>
              </a:ext>
            </a:extLst>
          </p:cNvPr>
          <p:cNvSpPr txBox="1"/>
          <p:nvPr/>
        </p:nvSpPr>
        <p:spPr>
          <a:xfrm>
            <a:off x="992512" y="4320266"/>
            <a:ext cx="35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✔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C078FE-91C7-034A-8AA2-A46879080A4B}"/>
              </a:ext>
            </a:extLst>
          </p:cNvPr>
          <p:cNvSpPr txBox="1"/>
          <p:nvPr/>
        </p:nvSpPr>
        <p:spPr>
          <a:xfrm>
            <a:off x="614123" y="5679740"/>
            <a:ext cx="35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✔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08382BCC-548B-644B-B8AD-2739A26D9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613" y="274292"/>
            <a:ext cx="11260347" cy="720725"/>
          </a:xfrm>
        </p:spPr>
        <p:txBody>
          <a:bodyPr/>
          <a:lstStyle/>
          <a:p>
            <a:pPr eaLnBrk="1" hangingPunct="1"/>
            <a:r>
              <a:rPr lang="en-US" sz="3600" u="sng" dirty="0">
                <a:solidFill>
                  <a:srgbClr val="FF0000"/>
                </a:solidFill>
              </a:rPr>
              <a:t>ERL Cost Items scaling with Energy: 802 MHz 5-Cell SRF</a:t>
            </a:r>
          </a:p>
        </p:txBody>
      </p:sp>
      <p:pic>
        <p:nvPicPr>
          <p:cNvPr id="31" name="Picture 10" descr="D:\projects\LHeC_CERN\RF_TESTS\CRN-5\FigureTest2_Corrected_Data\CRN5_Corrected_Thinned.png">
            <a:extLst>
              <a:ext uri="{FF2B5EF4-FFF2-40B4-BE49-F238E27FC236}">
                <a16:creationId xmlns:a16="http://schemas.microsoft.com/office/drawing/2014/main" id="{7634E466-761A-574E-9DF7-F29099D41173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0" y="1500797"/>
            <a:ext cx="8469002" cy="459631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2D43E30-FBA5-D648-B62F-57177EFC7916}"/>
              </a:ext>
            </a:extLst>
          </p:cNvPr>
          <p:cNvSpPr/>
          <p:nvPr/>
        </p:nvSpPr>
        <p:spPr>
          <a:xfrm>
            <a:off x="8064500" y="3661308"/>
            <a:ext cx="596900" cy="185862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69248A-6B82-0B4F-9966-DBDE3BC15BCD}"/>
              </a:ext>
            </a:extLst>
          </p:cNvPr>
          <p:cNvSpPr/>
          <p:nvPr/>
        </p:nvSpPr>
        <p:spPr>
          <a:xfrm rot="16200000">
            <a:off x="7475932" y="4295721"/>
            <a:ext cx="1704019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requirements</a:t>
            </a:r>
          </a:p>
        </p:txBody>
      </p:sp>
      <p:grpSp>
        <p:nvGrpSpPr>
          <p:cNvPr id="34" name="Groupe 20">
            <a:extLst>
              <a:ext uri="{FF2B5EF4-FFF2-40B4-BE49-F238E27FC236}">
                <a16:creationId xmlns:a16="http://schemas.microsoft.com/office/drawing/2014/main" id="{4B0CD10B-9A3B-4B4A-822A-767A99EA9346}"/>
              </a:ext>
            </a:extLst>
          </p:cNvPr>
          <p:cNvGrpSpPr/>
          <p:nvPr/>
        </p:nvGrpSpPr>
        <p:grpSpPr>
          <a:xfrm>
            <a:off x="8902196" y="2083474"/>
            <a:ext cx="2782392" cy="705998"/>
            <a:chOff x="5930396" y="1808304"/>
            <a:chExt cx="2782392" cy="705998"/>
          </a:xfrm>
        </p:grpSpPr>
        <p:sp>
          <p:nvSpPr>
            <p:cNvPr id="35" name="ZoneTexte 13">
              <a:extLst>
                <a:ext uri="{FF2B5EF4-FFF2-40B4-BE49-F238E27FC236}">
                  <a16:creationId xmlns:a16="http://schemas.microsoft.com/office/drawing/2014/main" id="{0EFCCCCB-FBB9-1248-BAB1-64827DEEF409}"/>
                </a:ext>
              </a:extLst>
            </p:cNvPr>
            <p:cNvSpPr txBox="1"/>
            <p:nvPr/>
          </p:nvSpPr>
          <p:spPr>
            <a:xfrm>
              <a:off x="5930396" y="1808304"/>
              <a:ext cx="2782392" cy="395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Q</a:t>
              </a:r>
              <a:r>
                <a:rPr lang="en-GB" sz="1500" u="sng" baseline="-25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0</a:t>
              </a:r>
              <a:r>
                <a:rPr lang="en-GB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(2k)</a:t>
              </a:r>
              <a:r>
                <a:rPr lang="en-US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 e10 @ ~27 MV/m</a:t>
              </a:r>
            </a:p>
          </p:txBody>
        </p:sp>
        <p:cxnSp>
          <p:nvCxnSpPr>
            <p:cNvPr id="36" name="Connecteur droit avec flèche 2">
              <a:extLst>
                <a:ext uri="{FF2B5EF4-FFF2-40B4-BE49-F238E27FC236}">
                  <a16:creationId xmlns:a16="http://schemas.microsoft.com/office/drawing/2014/main" id="{C8E6075E-FD81-9748-A206-F2EE61A754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2207" y="2191696"/>
              <a:ext cx="191742" cy="3226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19">
            <a:extLst>
              <a:ext uri="{FF2B5EF4-FFF2-40B4-BE49-F238E27FC236}">
                <a16:creationId xmlns:a16="http://schemas.microsoft.com/office/drawing/2014/main" id="{3397E987-8F06-064D-8C41-732592C9B528}"/>
              </a:ext>
            </a:extLst>
          </p:cNvPr>
          <p:cNvGrpSpPr/>
          <p:nvPr/>
        </p:nvGrpSpPr>
        <p:grpSpPr>
          <a:xfrm>
            <a:off x="9337772" y="3290224"/>
            <a:ext cx="2498629" cy="647422"/>
            <a:chOff x="6365971" y="3015054"/>
            <a:chExt cx="2498629" cy="647422"/>
          </a:xfrm>
        </p:grpSpPr>
        <p:sp>
          <p:nvSpPr>
            <p:cNvPr id="38" name="ZoneTexte 9">
              <a:extLst>
                <a:ext uri="{FF2B5EF4-FFF2-40B4-BE49-F238E27FC236}">
                  <a16:creationId xmlns:a16="http://schemas.microsoft.com/office/drawing/2014/main" id="{AE5D9C78-D918-244C-A659-5E7D0D84841D}"/>
                </a:ext>
              </a:extLst>
            </p:cNvPr>
            <p:cNvSpPr txBox="1"/>
            <p:nvPr/>
          </p:nvSpPr>
          <p:spPr>
            <a:xfrm>
              <a:off x="6365971" y="3247106"/>
              <a:ext cx="2498629" cy="415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Quench @ </a:t>
              </a:r>
              <a:r>
                <a:rPr lang="en-GB" sz="1500" u="sng" dirty="0" err="1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E</a:t>
              </a:r>
              <a:r>
                <a:rPr lang="en-GB" sz="1500" u="sng" baseline="-25000" dirty="0" err="1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acc</a:t>
              </a: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600" u="sng" dirty="0">
                  <a:solidFill>
                    <a:srgbClr val="C00000"/>
                  </a:solidFill>
                </a:rPr>
                <a:t>~</a:t>
              </a: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 30 MV/m</a:t>
              </a:r>
              <a:endParaRPr lang="en-US" sz="15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Connecteur droit avec flèche 16">
              <a:extLst>
                <a:ext uri="{FF2B5EF4-FFF2-40B4-BE49-F238E27FC236}">
                  <a16:creationId xmlns:a16="http://schemas.microsoft.com/office/drawing/2014/main" id="{C96BE394-0F31-9A43-BD8A-4CCC7AC66E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8787" y="3015054"/>
              <a:ext cx="107687" cy="23205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0" name="Table 8">
            <a:extLst>
              <a:ext uri="{FF2B5EF4-FFF2-40B4-BE49-F238E27FC236}">
                <a16:creationId xmlns:a16="http://schemas.microsoft.com/office/drawing/2014/main" id="{42E55DB7-8291-1B40-8E20-1DE8EF57D248}"/>
              </a:ext>
            </a:extLst>
          </p:cNvPr>
          <p:cNvGraphicFramePr>
            <a:graphicFrameLocks noGrp="1"/>
          </p:cNvGraphicFramePr>
          <p:nvPr/>
        </p:nvGraphicFramePr>
        <p:xfrm>
          <a:off x="3972101" y="3425610"/>
          <a:ext cx="3960944" cy="2020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7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</a:t>
                      </a:r>
                      <a:endParaRPr lang="en-US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US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CRN5</a:t>
                      </a:r>
                      <a:endParaRPr lang="en-US" sz="1400" b="1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quench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quench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68.1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quench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126.3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 onset field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~25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FE-induced radiation(max)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mR/hr.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Q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/1e10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4.72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 at 25 MV/m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/1e10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Lorentz</a:t>
                      </a:r>
                      <a:r>
                        <a:rPr lang="en-US" sz="1400" b="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Force Detuning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Hz/(MV/m)</a:t>
                      </a:r>
                      <a:r>
                        <a:rPr lang="en-US" sz="1400" b="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E568189C-EA24-FD4E-886A-874674F8B9B6}"/>
              </a:ext>
            </a:extLst>
          </p:cNvPr>
          <p:cNvSpPr txBox="1"/>
          <p:nvPr/>
        </p:nvSpPr>
        <p:spPr>
          <a:xfrm>
            <a:off x="2879015" y="2607545"/>
            <a:ext cx="7204690" cy="2308324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And these results are without Nitrogen doping or Infusion!!!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ym typeface="Wingdings" pitchFamily="2" charset="2"/>
              </a:rPr>
              <a:t> There is still headroom!!!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41236-6414-EE43-80A9-C3C7315249BD}"/>
              </a:ext>
            </a:extLst>
          </p:cNvPr>
          <p:cNvSpPr txBox="1"/>
          <p:nvPr/>
        </p:nvSpPr>
        <p:spPr>
          <a:xfrm>
            <a:off x="3456292" y="924902"/>
            <a:ext cx="7542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1st Cavity Prototype for PERLE/</a:t>
            </a:r>
            <a:r>
              <a:rPr lang="en-US" sz="2400" dirty="0" err="1"/>
              <a:t>LHeC</a:t>
            </a:r>
            <a:r>
              <a:rPr lang="en-US" sz="2400" dirty="0"/>
              <a:t> and FCC-</a:t>
            </a:r>
            <a:r>
              <a:rPr lang="en-US" sz="2400" dirty="0" err="1"/>
              <a:t>ee</a:t>
            </a:r>
            <a:r>
              <a:rPr lang="en-US" sz="2400" dirty="0"/>
              <a:t>/eh</a:t>
            </a:r>
          </a:p>
        </p:txBody>
      </p:sp>
    </p:spTree>
    <p:extLst>
      <p:ext uri="{BB962C8B-B14F-4D97-AF65-F5344CB8AC3E}">
        <p14:creationId xmlns:p14="http://schemas.microsoft.com/office/powerpoint/2010/main" val="61707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 animBg="1"/>
      <p:bldP spid="33" grpId="0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B2D9EF-7B61-A040-A792-FBA6F637CF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26" y="528136"/>
            <a:ext cx="9144000" cy="557664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753A602-2956-814D-A18B-A98D76B39F15}"/>
              </a:ext>
            </a:extLst>
          </p:cNvPr>
          <p:cNvSpPr txBox="1">
            <a:spLocks noChangeArrowheads="1"/>
          </p:cNvSpPr>
          <p:nvPr/>
        </p:nvSpPr>
        <p:spPr>
          <a:xfrm>
            <a:off x="656493" y="336959"/>
            <a:ext cx="8534401" cy="720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600" u="sng" kern="0" dirty="0">
                <a:solidFill>
                  <a:srgbClr val="FF0000"/>
                </a:solidFill>
                <a:latin typeface="Garamond" panose="02020404030301010803" pitchFamily="18" charset="0"/>
              </a:rPr>
              <a:t>ERL </a:t>
            </a:r>
          </a:p>
          <a:p>
            <a:r>
              <a:rPr lang="en-US" sz="3600" u="sng" kern="0" dirty="0">
                <a:solidFill>
                  <a:srgbClr val="FF0000"/>
                </a:solidFill>
                <a:latin typeface="Garamond" panose="02020404030301010803" pitchFamily="18" charset="0"/>
              </a:rPr>
              <a:t>Facilities </a:t>
            </a:r>
          </a:p>
          <a:p>
            <a:r>
              <a:rPr lang="en-US" sz="3600" u="sng" kern="0" dirty="0">
                <a:solidFill>
                  <a:srgbClr val="FF0000"/>
                </a:solidFill>
                <a:latin typeface="Garamond" panose="02020404030301010803" pitchFamily="18" charset="0"/>
              </a:rPr>
              <a:t>Overview: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572624-6003-9042-B805-8DBD7B5F4756}"/>
              </a:ext>
            </a:extLst>
          </p:cNvPr>
          <p:cNvSpPr txBox="1"/>
          <p:nvPr/>
        </p:nvSpPr>
        <p:spPr>
          <a:xfrm>
            <a:off x="450376" y="2729552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ERL2017 workshop</a:t>
            </a:r>
          </a:p>
          <a:p>
            <a:r>
              <a:rPr lang="en-US" dirty="0"/>
              <a:t>@ CERN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8356635-1DF4-F645-99B9-E536CA58F11F}"/>
              </a:ext>
            </a:extLst>
          </p:cNvPr>
          <p:cNvSpPr/>
          <p:nvPr/>
        </p:nvSpPr>
        <p:spPr bwMode="auto">
          <a:xfrm>
            <a:off x="7966447" y="1057684"/>
            <a:ext cx="2316805" cy="980978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E584FF4-73AD-7240-9F80-7C5C92EE4070}"/>
              </a:ext>
            </a:extLst>
          </p:cNvPr>
          <p:cNvSpPr/>
          <p:nvPr/>
        </p:nvSpPr>
        <p:spPr bwMode="auto">
          <a:xfrm>
            <a:off x="9380705" y="3671669"/>
            <a:ext cx="72784" cy="75026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3820D-7594-C948-B42E-572E6C23CA9B}"/>
              </a:ext>
            </a:extLst>
          </p:cNvPr>
          <p:cNvSpPr txBox="1"/>
          <p:nvPr/>
        </p:nvSpPr>
        <p:spPr>
          <a:xfrm>
            <a:off x="9190894" y="3774830"/>
            <a:ext cx="450164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7030A0"/>
                </a:solidFill>
              </a:rPr>
              <a:t>CBETA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7FAC3F0-C403-7E47-97DD-14370D6C1571}"/>
              </a:ext>
            </a:extLst>
          </p:cNvPr>
          <p:cNvSpPr/>
          <p:nvPr/>
        </p:nvSpPr>
        <p:spPr bwMode="auto">
          <a:xfrm rot="1837142">
            <a:off x="7555751" y="3018817"/>
            <a:ext cx="3234008" cy="759389"/>
          </a:xfrm>
          <a:prstGeom prst="roundRect">
            <a:avLst/>
          </a:prstGeom>
          <a:noFill/>
          <a:ln w="22225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625F2D43-AFF4-1B4D-A81B-55485B45295B}"/>
              </a:ext>
            </a:extLst>
          </p:cNvPr>
          <p:cNvSpPr/>
          <p:nvPr/>
        </p:nvSpPr>
        <p:spPr bwMode="auto">
          <a:xfrm>
            <a:off x="9641058" y="2218903"/>
            <a:ext cx="185848" cy="966571"/>
          </a:xfrm>
          <a:prstGeom prst="upArrow">
            <a:avLst/>
          </a:prstGeom>
          <a:gradFill>
            <a:gsLst>
              <a:gs pos="100000">
                <a:srgbClr val="00B050"/>
              </a:gs>
              <a:gs pos="3000">
                <a:schemeClr val="bg1"/>
              </a:gs>
            </a:gsLst>
            <a:lin ang="16200000" scaled="0"/>
          </a:gradFill>
          <a:ln w="127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2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1595438" y="1406521"/>
          <a:ext cx="10710862" cy="390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54201" y="193676"/>
            <a:ext cx="8813799" cy="720725"/>
          </a:xfrm>
        </p:spPr>
        <p:txBody>
          <a:bodyPr/>
          <a:lstStyle/>
          <a:p>
            <a:r>
              <a:rPr lang="en-US" sz="34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ERL Validation Needs and Experience</a:t>
            </a:r>
            <a:endParaRPr lang="en-US" sz="34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1595439" y="838198"/>
            <a:ext cx="8275661" cy="492124"/>
            <a:chOff x="288" y="720"/>
            <a:chExt cx="5213" cy="310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4827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Operational experience up to 1MW virtual beam power:</a:t>
              </a:r>
              <a:endParaRPr lang="en-US" sz="2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40664" y="2932212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bERLpro</a:t>
            </a:r>
            <a:r>
              <a:rPr lang="en-US" sz="1400" dirty="0"/>
              <a:t> [1]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77899" y="2806701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C-Beta [4]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6261100" y="3086101"/>
            <a:ext cx="317501" cy="18256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6807200" y="2990850"/>
            <a:ext cx="158686" cy="19923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366001" y="3229174"/>
            <a:ext cx="102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PERLE [3]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249102" y="3294062"/>
            <a:ext cx="180399" cy="11440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308455" y="3514721"/>
            <a:ext cx="933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MESA [2]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6635" y="4065885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ERL@CBAF [5]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6807200" y="3541067"/>
            <a:ext cx="190500" cy="56738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527800" y="2721174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EUV KEK [1]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7010465" y="3086101"/>
            <a:ext cx="300491" cy="17432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972300" y="3737174"/>
            <a:ext cx="1668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ARIEL TRIUMF [1]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62567" y="4422031"/>
            <a:ext cx="1414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CeC@RHIC</a:t>
            </a:r>
            <a:r>
              <a:rPr lang="en-US" sz="1400" dirty="0"/>
              <a:t> [1]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6718300" y="4094208"/>
            <a:ext cx="292100" cy="38065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6775268" y="5082431"/>
            <a:ext cx="130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sDALINAC</a:t>
            </a:r>
            <a:r>
              <a:rPr lang="en-US" sz="1400" dirty="0"/>
              <a:t> [2]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6654800" y="4325290"/>
            <a:ext cx="323850" cy="74504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7753286" y="2335504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eRHIC</a:t>
            </a:r>
            <a:r>
              <a:rPr lang="en-US" sz="1400" dirty="0"/>
              <a:t> [6]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859341" y="2336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LHeC</a:t>
            </a:r>
            <a:r>
              <a:rPr lang="en-US" sz="1400" dirty="0"/>
              <a:t> [3]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54704" y="3479527"/>
            <a:ext cx="1458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cERL</a:t>
            </a:r>
            <a:r>
              <a:rPr lang="en-US" sz="1400" dirty="0"/>
              <a:t> @KEK [1]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84847" y="5082431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ALICE [1]</a:t>
            </a:r>
            <a:endParaRPr lang="en-US" sz="14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6445249" y="4575918"/>
            <a:ext cx="0" cy="50651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4133847" y="5082431"/>
            <a:ext cx="1685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Test ERL@BNL [1]</a:t>
            </a:r>
            <a:endParaRPr lang="en-US" sz="1400" dirty="0"/>
          </a:p>
        </p:txBody>
      </p:sp>
      <p:cxnSp>
        <p:nvCxnSpPr>
          <p:cNvPr id="45" name="Straight Connector 44"/>
          <p:cNvCxnSpPr/>
          <p:nvPr/>
        </p:nvCxnSpPr>
        <p:spPr bwMode="auto">
          <a:xfrm flipH="1">
            <a:off x="5393213" y="4767908"/>
            <a:ext cx="576598" cy="35262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3319522" y="4035152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CBAF-ER </a:t>
            </a:r>
            <a:r>
              <a:rPr lang="en-US" sz="1400" dirty="0"/>
              <a:t>[1]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33575" y="2990851"/>
            <a:ext cx="1452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IR-ERL </a:t>
            </a:r>
            <a:r>
              <a:rPr lang="en-US" sz="1400" dirty="0" err="1"/>
              <a:t>JLab</a:t>
            </a:r>
            <a:r>
              <a:rPr lang="en-US" sz="1400" dirty="0"/>
              <a:t> [1]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48938" y="3745707"/>
            <a:ext cx="1272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ERL demo [1]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2548937" y="2721174"/>
            <a:ext cx="2137022" cy="1854745"/>
          </a:xfrm>
          <a:prstGeom prst="roundRect">
            <a:avLst/>
          </a:prstGeom>
          <a:noFill/>
          <a:ln w="31750" cap="flat" cmpd="sng" algn="ctr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94658" y="228572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JLab</a:t>
            </a:r>
            <a:r>
              <a:rPr lang="en-US" dirty="0">
                <a:solidFill>
                  <a:srgbClr val="7030A0"/>
                </a:solidFill>
              </a:rPr>
              <a:t> pioneering</a:t>
            </a:r>
          </a:p>
        </p:txBody>
      </p:sp>
      <p:sp>
        <p:nvSpPr>
          <p:cNvPr id="52" name="Rounded Rectangle 51"/>
          <p:cNvSpPr/>
          <p:nvPr/>
        </p:nvSpPr>
        <p:spPr bwMode="auto">
          <a:xfrm>
            <a:off x="7741595" y="2285725"/>
            <a:ext cx="2136337" cy="646487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31935" y="1789860"/>
            <a:ext cx="236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ERL Collider Projects</a:t>
            </a:r>
          </a:p>
        </p:txBody>
      </p:sp>
      <p:sp>
        <p:nvSpPr>
          <p:cNvPr id="53" name="Rounded Rectangle 52"/>
          <p:cNvSpPr/>
          <p:nvPr/>
        </p:nvSpPr>
        <p:spPr bwMode="auto">
          <a:xfrm>
            <a:off x="4847610" y="2159192"/>
            <a:ext cx="1857990" cy="2961338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89267" y="1751760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ERL Test </a:t>
            </a:r>
            <a:r>
              <a:rPr lang="en-US" dirty="0"/>
              <a:t>Facilities</a:t>
            </a:r>
          </a:p>
        </p:txBody>
      </p:sp>
      <p:sp>
        <p:nvSpPr>
          <p:cNvPr id="55" name="Rounded Rectangle 54"/>
          <p:cNvSpPr/>
          <p:nvPr/>
        </p:nvSpPr>
        <p:spPr bwMode="auto">
          <a:xfrm>
            <a:off x="6718301" y="2967880"/>
            <a:ext cx="2523166" cy="2126650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56508" y="5203185"/>
            <a:ext cx="192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ERL Applications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575507" y="4963460"/>
            <a:ext cx="1826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1.5MW Highest </a:t>
            </a:r>
          </a:p>
          <a:p>
            <a:r>
              <a:rPr lang="en-US" dirty="0">
                <a:solidFill>
                  <a:srgbClr val="00B050"/>
                </a:solidFill>
              </a:rPr>
              <a:t>demonstrated</a:t>
            </a:r>
          </a:p>
          <a:p>
            <a:r>
              <a:rPr lang="en-US" dirty="0">
                <a:solidFill>
                  <a:srgbClr val="00B050"/>
                </a:solidFill>
              </a:rPr>
              <a:t>Virtual beam</a:t>
            </a:r>
          </a:p>
          <a:p>
            <a:r>
              <a:rPr lang="en-US" dirty="0">
                <a:solidFill>
                  <a:srgbClr val="00B050"/>
                </a:solidFill>
              </a:rPr>
              <a:t>power</a:t>
            </a:r>
          </a:p>
        </p:txBody>
      </p:sp>
      <p:cxnSp>
        <p:nvCxnSpPr>
          <p:cNvPr id="62" name="Straight Arrow Connector 61"/>
          <p:cNvCxnSpPr/>
          <p:nvPr/>
        </p:nvCxnSpPr>
        <p:spPr bwMode="auto">
          <a:xfrm flipV="1">
            <a:off x="2694658" y="3479527"/>
            <a:ext cx="948551" cy="1483933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807119" y="1110508"/>
            <a:ext cx="6379190" cy="2585323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Proposed Collider Projects [e.g. </a:t>
            </a:r>
            <a:r>
              <a:rPr lang="en-US" sz="2400" dirty="0" err="1"/>
              <a:t>LHeC</a:t>
            </a:r>
            <a:r>
              <a:rPr lang="en-US" sz="2400" dirty="0"/>
              <a:t> and FCC-eh] and electron cooler designs for the </a:t>
            </a:r>
            <a:r>
              <a:rPr lang="en-US" sz="2400" dirty="0" err="1"/>
              <a:t>eI</a:t>
            </a:r>
            <a:r>
              <a:rPr lang="en-US" sz="2400" dirty="0"/>
              <a:t> collider extrapolate demonstrated virtual beam power far beyond the achieved 1.5MW operation!!!</a:t>
            </a:r>
            <a:endParaRPr lang="en-GB" sz="2400" dirty="0"/>
          </a:p>
          <a:p>
            <a:r>
              <a:rPr lang="en-US" dirty="0"/>
              <a:t>          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CA3986-9E76-724B-93BA-4136D53F222B}"/>
              </a:ext>
            </a:extLst>
          </p:cNvPr>
          <p:cNvSpPr txBox="1"/>
          <p:nvPr/>
        </p:nvSpPr>
        <p:spPr>
          <a:xfrm>
            <a:off x="2826804" y="3729465"/>
            <a:ext cx="6379190" cy="2215991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Demonstration of multi-turn, multi MW ERL</a:t>
            </a:r>
          </a:p>
          <a:p>
            <a:pPr algn="ctr"/>
            <a:r>
              <a:rPr lang="en-US" sz="2400" dirty="0"/>
              <a:t>Operation is on its way!!!</a:t>
            </a:r>
          </a:p>
          <a:p>
            <a:pPr algn="ctr"/>
            <a:endParaRPr lang="en-US" sz="2400" dirty="0"/>
          </a:p>
          <a:p>
            <a:pPr algn="ctr"/>
            <a:r>
              <a:rPr lang="en-US" sz="2400"/>
              <a:t>PERLE</a:t>
            </a:r>
            <a:endParaRPr lang="en-GB" sz="2400" dirty="0"/>
          </a:p>
          <a:p>
            <a:r>
              <a:rPr lang="en-US" dirty="0"/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51463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 animBg="1"/>
      <p:bldP spid="54" grpId="0"/>
      <p:bldP spid="53" grpId="0" animBg="1"/>
      <p:bldP spid="56" grpId="0"/>
      <p:bldP spid="55" grpId="0" animBg="1"/>
      <p:bldP spid="58" grpId="0"/>
      <p:bldP spid="60" grpId="0"/>
      <p:bldP spid="1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9112D8-19B2-DEAF-6B36-61DEA6BC0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4" y="-1"/>
            <a:ext cx="12159476" cy="6876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F16BC6-D0DE-670D-B949-8CF25CC86336}"/>
              </a:ext>
            </a:extLst>
          </p:cNvPr>
          <p:cNvSpPr/>
          <p:nvPr/>
        </p:nvSpPr>
        <p:spPr>
          <a:xfrm>
            <a:off x="9097701" y="363142"/>
            <a:ext cx="2961238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Max Klein @ FCC Workshop 2020</a:t>
            </a:r>
          </a:p>
        </p:txBody>
      </p:sp>
    </p:spTree>
    <p:extLst>
      <p:ext uri="{BB962C8B-B14F-4D97-AF65-F5344CB8AC3E}">
        <p14:creationId xmlns:p14="http://schemas.microsoft.com/office/powerpoint/2010/main" val="142549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PERLE </a:t>
            </a:r>
            <a:r>
              <a:rPr lang="fr-FR" sz="2800" dirty="0" err="1">
                <a:solidFill>
                  <a:srgbClr val="0432FF"/>
                </a:solidFill>
                <a:latin typeface="+mn-lt"/>
              </a:rPr>
              <a:t>photogun</a:t>
            </a:r>
            <a:r>
              <a:rPr lang="fr-FR" sz="2800" dirty="0">
                <a:solidFill>
                  <a:srgbClr val="0432FF"/>
                </a:solidFill>
                <a:latin typeface="+mn-lt"/>
              </a:rPr>
              <a:t> </a:t>
            </a:r>
            <a:endParaRPr lang="fr-FR" sz="1800" dirty="0">
              <a:latin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98092D1-4323-6E49-A676-D8AF8A70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24" y="1291680"/>
            <a:ext cx="7271657" cy="507183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PERLE </a:t>
            </a:r>
            <a:r>
              <a:rPr lang="fr-FR" sz="1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injector</a:t>
            </a:r>
            <a:r>
              <a:rPr lang="fr-FR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fr-FR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DC </a:t>
            </a:r>
            <a:r>
              <a:rPr lang="fr-FR" sz="1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photogun</a:t>
            </a:r>
            <a:r>
              <a:rPr lang="fr-FR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350 kV (</a:t>
            </a:r>
            <a:r>
              <a:rPr lang="fr-FR" sz="1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unpolarized</a:t>
            </a:r>
            <a:r>
              <a:rPr lang="fr-FR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fr-FR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Q </a:t>
            </a:r>
            <a:r>
              <a:rPr lang="fr-FR" sz="1800" b="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 = 500 </a:t>
            </a:r>
            <a:r>
              <a:rPr lang="fr-FR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endParaRPr lang="fr-FR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 : 40 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Multi-alkali antimonide photocathode (</a:t>
            </a:r>
            <a:r>
              <a:rPr lang="fr-FR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CsKSb</a:t>
            </a: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Green laser (532 nm)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Staged approach</a:t>
            </a: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1 : ALICE </a:t>
            </a:r>
            <a:r>
              <a:rPr lang="fr-FR" sz="1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photogun</a:t>
            </a:r>
            <a:r>
              <a:rPr lang="fr-FR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Vent-</a:t>
            </a:r>
            <a:r>
              <a:rPr lang="fr-FR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bake</a:t>
            </a: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 gun (photocathode </a:t>
            </a:r>
            <a:r>
              <a:rPr lang="fr-FR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loading</a:t>
            </a: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 = full </a:t>
            </a:r>
            <a:r>
              <a:rPr lang="fr-FR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bake</a:t>
            </a: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 of the gun)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Not the final version of the gun for PERLE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Useful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to gain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and practice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2 : </a:t>
            </a:r>
            <a:r>
              <a:rPr lang="fr-FR" sz="1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upgraded</a:t>
            </a:r>
            <a:r>
              <a:rPr lang="fr-FR" sz="1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gun 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-lock version (insertion </a:t>
            </a:r>
            <a:r>
              <a:rPr lang="fr-FR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fr-FR" sz="180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charge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optimization</a:t>
            </a:r>
            <a:endParaRPr lang="fr-FR" sz="2000" b="1" dirty="0">
              <a:solidFill>
                <a:srgbClr val="0432FF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8031E6-B3C1-2040-9BDC-BBA1466D1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234" y="5246413"/>
            <a:ext cx="1157690" cy="963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C39B53-96F9-0749-957C-DDC49D598D64}"/>
              </a:ext>
            </a:extLst>
          </p:cNvPr>
          <p:cNvSpPr/>
          <p:nvPr/>
        </p:nvSpPr>
        <p:spPr>
          <a:xfrm>
            <a:off x="9561441" y="5032621"/>
            <a:ext cx="1508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ALICE </a:t>
            </a:r>
            <a:r>
              <a:rPr lang="en-US" sz="1600" dirty="0" err="1">
                <a:solidFill>
                  <a:srgbClr val="0432FF"/>
                </a:solidFill>
              </a:rPr>
              <a:t>photogun</a:t>
            </a:r>
            <a:endParaRPr lang="fr-FR" sz="1600" dirty="0">
              <a:solidFill>
                <a:srgbClr val="0432FF"/>
              </a:solidFill>
            </a:endParaRPr>
          </a:p>
        </p:txBody>
      </p:sp>
      <p:sp>
        <p:nvSpPr>
          <p:cNvPr id="10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</a:rPr>
              <a:t>M. Baylac, B. </a:t>
            </a:r>
            <a:r>
              <a:rPr lang="fr-FR" sz="1400" i="1" dirty="0" err="1">
                <a:solidFill>
                  <a:schemeClr val="bg1"/>
                </a:solidFill>
              </a:rPr>
              <a:t>Militsyn</a:t>
            </a:r>
            <a:r>
              <a:rPr lang="fr-FR" sz="1400" i="1" dirty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>
                <a:solidFill>
                  <a:schemeClr val="bg1"/>
                </a:solidFill>
              </a:rPr>
              <a:t>October</a:t>
            </a:r>
            <a:r>
              <a:rPr lang="fr-FR" sz="1400" i="1" dirty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8" y="1708768"/>
            <a:ext cx="4501503" cy="3376127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825500" y="3670300"/>
            <a:ext cx="6311900" cy="13623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0001B-94A9-2FB7-CA6B-04BA03388FE1}"/>
              </a:ext>
            </a:extLst>
          </p:cNvPr>
          <p:cNvSpPr txBox="1"/>
          <p:nvPr/>
        </p:nvSpPr>
        <p:spPr>
          <a:xfrm>
            <a:off x="2787804" y="1814770"/>
            <a:ext cx="474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 Factor 3 increase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wrt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ALICE operation!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D0211F-1333-648E-4D4A-9DAEBF6F1EB4}"/>
              </a:ext>
            </a:extLst>
          </p:cNvPr>
          <p:cNvSpPr/>
          <p:nvPr/>
        </p:nvSpPr>
        <p:spPr>
          <a:xfrm>
            <a:off x="9072545" y="5531490"/>
            <a:ext cx="2403298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Maud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/>
              </a:rPr>
              <a:t>Baylac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@ ERL’2022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232E47-1FB5-27F4-B018-A863023D4EA1}"/>
              </a:ext>
            </a:extLst>
          </p:cNvPr>
          <p:cNvSpPr txBox="1"/>
          <p:nvPr/>
        </p:nvSpPr>
        <p:spPr>
          <a:xfrm>
            <a:off x="4685221" y="5377601"/>
            <a:ext cx="3339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Requires upgrade! </a:t>
            </a:r>
          </a:p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    Laser, HV 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Power Supply</a:t>
            </a:r>
            <a:endParaRPr lang="en-US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    Vacuum, cathode lifetime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0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>
            <a:extLst>
              <a:ext uri="{FF2B5EF4-FFF2-40B4-BE49-F238E27FC236}">
                <a16:creationId xmlns:a16="http://schemas.microsoft.com/office/drawing/2014/main" id="{5947DEE2-21EA-B00B-C2F1-1EC2C865D354}"/>
              </a:ext>
            </a:extLst>
          </p:cNvPr>
          <p:cNvSpPr txBox="1">
            <a:spLocks/>
          </p:cNvSpPr>
          <p:nvPr/>
        </p:nvSpPr>
        <p:spPr>
          <a:xfrm>
            <a:off x="7713450" y="5273672"/>
            <a:ext cx="4509000" cy="570462"/>
          </a:xfrm>
          <a:prstGeom prst="rect">
            <a:avLst/>
          </a:prstGeom>
        </p:spPr>
        <p:txBody>
          <a:bodyPr vert="horz" lIns="103486" tIns="51743" rIns="103486" bIns="517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>
                <a:solidFill>
                  <a:srgbClr val="FF6700"/>
                </a:solidFill>
                <a:latin typeface="+mn-lt"/>
              </a:rPr>
              <a:t>HV power supply assembly</a:t>
            </a:r>
          </a:p>
          <a:p>
            <a:pPr algn="ctr"/>
            <a:r>
              <a:rPr lang="en-GB" sz="1800" dirty="0">
                <a:solidFill>
                  <a:srgbClr val="FF6700"/>
                </a:solidFill>
                <a:latin typeface="+mn-lt"/>
              </a:rPr>
              <a:t>(July 22)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  <a:endParaRPr lang="en-US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353ECE-A572-4ECA-BEAD-641C224B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5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837" y="143641"/>
            <a:ext cx="9208875" cy="48896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D3CCF0-0E6D-F7D8-7353-E21705E4D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693" y="1554626"/>
            <a:ext cx="2607824" cy="34770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FFB63A-2CDA-6564-E1A3-36B77873A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89" y="1554626"/>
            <a:ext cx="2607822" cy="34770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0B6B005-AD34-47C3-9336-EBBCC8F67B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2" y="1554626"/>
            <a:ext cx="2607822" cy="34770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0D1530-4766-FC73-F459-BF763119B4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306" y="1554626"/>
            <a:ext cx="2607825" cy="347710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BEECE724-7B9E-C73D-5A41-F8C6774E9E43}"/>
              </a:ext>
            </a:extLst>
          </p:cNvPr>
          <p:cNvGrpSpPr/>
          <p:nvPr/>
        </p:nvGrpSpPr>
        <p:grpSpPr>
          <a:xfrm>
            <a:off x="3895649" y="821178"/>
            <a:ext cx="4171092" cy="5427515"/>
            <a:chOff x="3442170" y="725488"/>
            <a:chExt cx="3685551" cy="479571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7BB4C64-AAA5-C0D3-C15C-6C9ADA909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170" y="725488"/>
              <a:ext cx="3608029" cy="4795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063C403-CCD4-8493-E3B0-77F0923E2F6D}"/>
                </a:ext>
              </a:extLst>
            </p:cNvPr>
            <p:cNvSpPr txBox="1"/>
            <p:nvPr/>
          </p:nvSpPr>
          <p:spPr>
            <a:xfrm>
              <a:off x="3533285" y="4894075"/>
              <a:ext cx="3594436" cy="571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Checking the </a:t>
              </a:r>
              <a:r>
                <a:rPr lang="en-GB" b="1" dirty="0">
                  <a:solidFill>
                    <a:schemeClr val="bg1"/>
                  </a:solidFill>
                  <a:ea typeface="+mj-ea"/>
                  <a:cs typeface="+mj-cs"/>
                </a:rPr>
                <a:t>HV vessel tightness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(September 22)</a:t>
              </a:r>
            </a:p>
          </p:txBody>
        </p:sp>
      </p:grpSp>
      <p:sp>
        <p:nvSpPr>
          <p:cNvPr id="22" name="Titre 1">
            <a:extLst>
              <a:ext uri="{FF2B5EF4-FFF2-40B4-BE49-F238E27FC236}">
                <a16:creationId xmlns:a16="http://schemas.microsoft.com/office/drawing/2014/main" id="{401FED38-2A48-1BE6-B955-216283636F40}"/>
              </a:ext>
            </a:extLst>
          </p:cNvPr>
          <p:cNvSpPr txBox="1">
            <a:spLocks/>
          </p:cNvSpPr>
          <p:nvPr/>
        </p:nvSpPr>
        <p:spPr>
          <a:xfrm>
            <a:off x="151569" y="5247677"/>
            <a:ext cx="4509000" cy="570462"/>
          </a:xfrm>
          <a:prstGeom prst="rect">
            <a:avLst/>
          </a:prstGeom>
        </p:spPr>
        <p:txBody>
          <a:bodyPr vert="horz" lIns="103486" tIns="51743" rIns="103486" bIns="517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>
                <a:solidFill>
                  <a:srgbClr val="FF6700"/>
                </a:solidFill>
                <a:latin typeface="+mn-lt"/>
              </a:rPr>
              <a:t>HV vessel installation</a:t>
            </a:r>
          </a:p>
          <a:p>
            <a:pPr algn="ctr"/>
            <a:r>
              <a:rPr lang="en-GB" sz="1800" dirty="0">
                <a:solidFill>
                  <a:srgbClr val="FF6700"/>
                </a:solidFill>
                <a:latin typeface="+mn-lt"/>
              </a:rPr>
              <a:t>(June 22)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8B61-3D10-0D5F-995C-5A6EED83261B}"/>
              </a:ext>
            </a:extLst>
          </p:cNvPr>
          <p:cNvSpPr/>
          <p:nvPr/>
        </p:nvSpPr>
        <p:spPr>
          <a:xfrm>
            <a:off x="9050569" y="5953744"/>
            <a:ext cx="2403298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Walid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/>
              </a:rPr>
              <a:t>Kaabi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@ ERL’2022</a:t>
            </a:r>
          </a:p>
        </p:txBody>
      </p:sp>
    </p:spTree>
    <p:extLst>
      <p:ext uri="{BB962C8B-B14F-4D97-AF65-F5344CB8AC3E}">
        <p14:creationId xmlns:p14="http://schemas.microsoft.com/office/powerpoint/2010/main" val="173808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Gun upgrade – 1/2</a:t>
            </a:r>
            <a:endParaRPr lang="fr-FR" sz="1800" dirty="0">
              <a:latin typeface="+mn-lt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5BAD4F5-65B8-9344-AF47-A7F65E10E7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72" y="2229732"/>
            <a:ext cx="3534685" cy="2383261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D92DD1D-A6DB-854A-A81C-27AC6F2F2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27" y="2464488"/>
            <a:ext cx="5131927" cy="3503395"/>
          </a:xfrm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5CE49FF4-C571-904E-8FB2-0575AD7DCCFE}"/>
              </a:ext>
            </a:extLst>
          </p:cNvPr>
          <p:cNvGrpSpPr/>
          <p:nvPr/>
        </p:nvGrpSpPr>
        <p:grpSpPr>
          <a:xfrm>
            <a:off x="7675987" y="4223653"/>
            <a:ext cx="4516013" cy="2211500"/>
            <a:chOff x="591399" y="2899558"/>
            <a:chExt cx="4516013" cy="2211500"/>
          </a:xfrm>
        </p:grpSpPr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A8820789-5AC4-9746-949C-8F42859DE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5051" y="3148917"/>
              <a:ext cx="992361" cy="46166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200" i="1" dirty="0">
                  <a:latin typeface="+mj-lt"/>
                </a:rPr>
                <a:t>Inconel</a:t>
              </a:r>
            </a:p>
            <a:p>
              <a:pPr algn="ctr"/>
              <a:r>
                <a:rPr lang="en-GB" sz="1200" i="1" dirty="0">
                  <a:latin typeface="+mj-lt"/>
                </a:rPr>
                <a:t>spring</a:t>
              </a:r>
            </a:p>
          </p:txBody>
        </p: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A8C9977E-74A2-DE4E-959C-A55E5F6FA7FD}"/>
                </a:ext>
              </a:extLst>
            </p:cNvPr>
            <p:cNvGrpSpPr/>
            <p:nvPr/>
          </p:nvGrpSpPr>
          <p:grpSpPr>
            <a:xfrm>
              <a:off x="591399" y="2899558"/>
              <a:ext cx="4296140" cy="2211500"/>
              <a:chOff x="578588" y="2921555"/>
              <a:chExt cx="4296140" cy="2211500"/>
            </a:xfrm>
          </p:grpSpPr>
          <p:pic>
            <p:nvPicPr>
              <p:cNvPr id="9" name="Picture 18" descr="IMG_0818_cropped">
                <a:extLst>
                  <a:ext uri="{FF2B5EF4-FFF2-40B4-BE49-F238E27FC236}">
                    <a16:creationId xmlns:a16="http://schemas.microsoft.com/office/drawing/2014/main" id="{D14ED0C8-08B2-FA46-A249-3E6AE0660D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40785" y="3386442"/>
                <a:ext cx="1663937" cy="13479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2E5CEA3-4216-7240-9414-38819B813AA6}"/>
                  </a:ext>
                </a:extLst>
              </p:cNvPr>
              <p:cNvSpPr/>
              <p:nvPr/>
            </p:nvSpPr>
            <p:spPr>
              <a:xfrm>
                <a:off x="4053927" y="4449318"/>
                <a:ext cx="820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 i="1" dirty="0">
                    <a:latin typeface="+mj-lt"/>
                  </a:rPr>
                  <a:t>Titanium </a:t>
                </a:r>
              </a:p>
              <a:p>
                <a:pPr algn="ctr"/>
                <a:r>
                  <a:rPr lang="en-GB" sz="1200" i="1" dirty="0">
                    <a:latin typeface="+mj-lt"/>
                  </a:rPr>
                  <a:t>base plate</a:t>
                </a:r>
              </a:p>
            </p:txBody>
          </p:sp>
          <p:sp>
            <p:nvSpPr>
              <p:cNvPr id="11" name="Text Box 19">
                <a:extLst>
                  <a:ext uri="{FF2B5EF4-FFF2-40B4-BE49-F238E27FC236}">
                    <a16:creationId xmlns:a16="http://schemas.microsoft.com/office/drawing/2014/main" id="{E6FF65B0-9D0E-9F48-B7E4-6B2495C61D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8588" y="4856056"/>
                <a:ext cx="2817612" cy="276999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i="1" dirty="0">
                    <a:latin typeface="+mj-lt"/>
                  </a:rPr>
                  <a:t>Molybdenum plug</a:t>
                </a:r>
              </a:p>
            </p:txBody>
          </p:sp>
          <p:cxnSp>
            <p:nvCxnSpPr>
              <p:cNvPr id="12" name="Straight Arrow Connector 14">
                <a:extLst>
                  <a:ext uri="{FF2B5EF4-FFF2-40B4-BE49-F238E27FC236}">
                    <a16:creationId xmlns:a16="http://schemas.microsoft.com/office/drawing/2014/main" id="{26A1ECA7-11FF-304B-9B9F-6A169F56023D}"/>
                  </a:ext>
                </a:extLst>
              </p:cNvPr>
              <p:cNvCxnSpPr/>
              <p:nvPr/>
            </p:nvCxnSpPr>
            <p:spPr>
              <a:xfrm>
                <a:off x="1987394" y="3349584"/>
                <a:ext cx="605219" cy="36457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5">
                <a:extLst>
                  <a:ext uri="{FF2B5EF4-FFF2-40B4-BE49-F238E27FC236}">
                    <a16:creationId xmlns:a16="http://schemas.microsoft.com/office/drawing/2014/main" id="{003B3B70-EC15-C84E-AF99-85C5CF258070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 flipV="1">
                <a:off x="1987394" y="4019136"/>
                <a:ext cx="944362" cy="8369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6">
                <a:extLst>
                  <a:ext uri="{FF2B5EF4-FFF2-40B4-BE49-F238E27FC236}">
                    <a16:creationId xmlns:a16="http://schemas.microsoft.com/office/drawing/2014/main" id="{40F8DA2D-DAD6-B849-A9F9-895478386A3A}"/>
                  </a:ext>
                </a:extLst>
              </p:cNvPr>
              <p:cNvCxnSpPr/>
              <p:nvPr/>
            </p:nvCxnSpPr>
            <p:spPr>
              <a:xfrm rot="10800000" flipV="1">
                <a:off x="3364724" y="3386443"/>
                <a:ext cx="843455" cy="3389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7">
                <a:extLst>
                  <a:ext uri="{FF2B5EF4-FFF2-40B4-BE49-F238E27FC236}">
                    <a16:creationId xmlns:a16="http://schemas.microsoft.com/office/drawing/2014/main" id="{57F9CC4A-F5A6-6142-8BE3-C8CD58045B4E}"/>
                  </a:ext>
                </a:extLst>
              </p:cNvPr>
              <p:cNvCxnSpPr>
                <a:stCxn id="10" idx="0"/>
              </p:cNvCxnSpPr>
              <p:nvPr/>
            </p:nvCxnSpPr>
            <p:spPr>
              <a:xfrm flipH="1" flipV="1">
                <a:off x="3497272" y="4093278"/>
                <a:ext cx="967056" cy="356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9">
                <a:extLst>
                  <a:ext uri="{FF2B5EF4-FFF2-40B4-BE49-F238E27FC236}">
                    <a16:creationId xmlns:a16="http://schemas.microsoft.com/office/drawing/2014/main" id="{2BF58697-B203-1748-B07B-43C1B5F34B85}"/>
                  </a:ext>
                </a:extLst>
              </p:cNvPr>
              <p:cNvCxnSpPr/>
              <p:nvPr/>
            </p:nvCxnSpPr>
            <p:spPr>
              <a:xfrm flipH="1">
                <a:off x="3099011" y="3073158"/>
                <a:ext cx="297188" cy="7750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EA1D876-8513-9640-8D38-1B39CD70043E}"/>
                  </a:ext>
                </a:extLst>
              </p:cNvPr>
              <p:cNvSpPr/>
              <p:nvPr/>
            </p:nvSpPr>
            <p:spPr>
              <a:xfrm>
                <a:off x="2996758" y="2921555"/>
                <a:ext cx="138749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sz="1200" i="1" dirty="0">
                    <a:latin typeface="+mj-lt"/>
                  </a:rPr>
                  <a:t>Photocathode layer</a:t>
                </a:r>
              </a:p>
            </p:txBody>
          </p:sp>
        </p:grp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758B3675-2923-C940-82C5-CF833F2B8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671" y="2464488"/>
            <a:ext cx="1453978" cy="12106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FC1472-64F1-1D4E-9DB4-05A72B0DCF14}"/>
              </a:ext>
            </a:extLst>
          </p:cNvPr>
          <p:cNvSpPr/>
          <p:nvPr/>
        </p:nvSpPr>
        <p:spPr>
          <a:xfrm>
            <a:off x="163414" y="1163542"/>
            <a:ext cx="120285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432FF"/>
                </a:solidFill>
              </a:rPr>
              <a:t>Design by STFC of a gun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432FF"/>
                </a:solidFill>
              </a:rPr>
              <a:t>Implementation of a load-lock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Photocathodes can be interchanged without gun venting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Photocathodes of different types can be installed in the load-lock gun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9E205D-57C9-7E4F-A253-07E6684293D0}"/>
              </a:ext>
            </a:extLst>
          </p:cNvPr>
          <p:cNvSpPr/>
          <p:nvPr/>
        </p:nvSpPr>
        <p:spPr>
          <a:xfrm>
            <a:off x="8528527" y="4374683"/>
            <a:ext cx="14977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200" i="1" dirty="0">
                <a:latin typeface="+mj-lt"/>
              </a:rPr>
              <a:t>Kovar cathode holder</a:t>
            </a:r>
          </a:p>
        </p:txBody>
      </p:sp>
      <p:cxnSp>
        <p:nvCxnSpPr>
          <p:cNvPr id="23" name="Straight Arrow Connector 16">
            <a:extLst>
              <a:ext uri="{FF2B5EF4-FFF2-40B4-BE49-F238E27FC236}">
                <a16:creationId xmlns:a16="http://schemas.microsoft.com/office/drawing/2014/main" id="{07214163-D214-9B46-8C6F-C9B9B2C90D80}"/>
              </a:ext>
            </a:extLst>
          </p:cNvPr>
          <p:cNvCxnSpPr>
            <a:cxnSpLocks/>
          </p:cNvCxnSpPr>
          <p:nvPr/>
        </p:nvCxnSpPr>
        <p:spPr>
          <a:xfrm flipH="1">
            <a:off x="4550462" y="3806291"/>
            <a:ext cx="2732469" cy="564088"/>
          </a:xfrm>
          <a:prstGeom prst="straightConnector1">
            <a:avLst/>
          </a:prstGeom>
          <a:ln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6">
            <a:extLst>
              <a:ext uri="{FF2B5EF4-FFF2-40B4-BE49-F238E27FC236}">
                <a16:creationId xmlns:a16="http://schemas.microsoft.com/office/drawing/2014/main" id="{63B2D653-B67D-AD46-BDDC-AC0560ADE6A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986470" y="3822024"/>
            <a:ext cx="1351714" cy="1540492"/>
          </a:xfrm>
          <a:prstGeom prst="straightConnector1">
            <a:avLst/>
          </a:prstGeom>
          <a:ln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5AD2F80-9180-D944-9EE9-0F1ADC6444AE}"/>
              </a:ext>
            </a:extLst>
          </p:cNvPr>
          <p:cNvSpPr/>
          <p:nvPr/>
        </p:nvSpPr>
        <p:spPr>
          <a:xfrm>
            <a:off x="108469" y="5961564"/>
            <a:ext cx="7054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432FF"/>
                </a:solidFill>
              </a:rPr>
              <a:t>B.L. </a:t>
            </a:r>
            <a:r>
              <a:rPr lang="fr-FR" sz="1400" i="1" dirty="0" err="1">
                <a:solidFill>
                  <a:srgbClr val="0432FF"/>
                </a:solidFill>
              </a:rPr>
              <a:t>Militsyn</a:t>
            </a:r>
            <a:r>
              <a:rPr lang="fr-FR" sz="1400" i="1" dirty="0">
                <a:solidFill>
                  <a:srgbClr val="0432FF"/>
                </a:solidFill>
              </a:rPr>
              <a:t> et al, DESIGN OF AN UPGRADE TO THE ALICE PHOTOCATHODE ELECTRON GUN - MOPC073 </a:t>
            </a:r>
            <a:r>
              <a:rPr lang="fr-FR" sz="1400" i="1" dirty="0" err="1">
                <a:solidFill>
                  <a:srgbClr val="0432FF"/>
                </a:solidFill>
              </a:rPr>
              <a:t>Proceedings</a:t>
            </a:r>
            <a:r>
              <a:rPr lang="fr-FR" sz="1400" i="1" dirty="0">
                <a:solidFill>
                  <a:srgbClr val="0432FF"/>
                </a:solidFill>
              </a:rPr>
              <a:t> of EPAC08, </a:t>
            </a:r>
            <a:r>
              <a:rPr lang="fr-FR" sz="1400" i="1" dirty="0" err="1">
                <a:solidFill>
                  <a:srgbClr val="0432FF"/>
                </a:solidFill>
              </a:rPr>
              <a:t>Genoa</a:t>
            </a:r>
            <a:r>
              <a:rPr lang="fr-FR" sz="1400" i="1" dirty="0">
                <a:solidFill>
                  <a:srgbClr val="0432FF"/>
                </a:solidFill>
              </a:rPr>
              <a:t>, </a:t>
            </a:r>
            <a:r>
              <a:rPr lang="fr-FR" sz="1400" i="1" dirty="0" err="1">
                <a:solidFill>
                  <a:srgbClr val="0432FF"/>
                </a:solidFill>
              </a:rPr>
              <a:t>Italy</a:t>
            </a:r>
            <a:r>
              <a:rPr lang="fr-FR" sz="1400" i="1" dirty="0">
                <a:solidFill>
                  <a:srgbClr val="0432FF"/>
                </a:solidFill>
              </a:rPr>
              <a:t>, 2008</a:t>
            </a:r>
          </a:p>
        </p:txBody>
      </p:sp>
      <p:sp>
        <p:nvSpPr>
          <p:cNvPr id="26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</a:rPr>
              <a:t>M. Baylac, B. </a:t>
            </a:r>
            <a:r>
              <a:rPr lang="fr-FR" sz="1400" i="1" dirty="0" err="1">
                <a:solidFill>
                  <a:schemeClr val="bg1"/>
                </a:solidFill>
              </a:rPr>
              <a:t>Militsyn</a:t>
            </a:r>
            <a:r>
              <a:rPr lang="fr-FR" sz="1400" i="1" dirty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>
                <a:solidFill>
                  <a:schemeClr val="bg1"/>
                </a:solidFill>
              </a:rPr>
              <a:t>October</a:t>
            </a:r>
            <a:r>
              <a:rPr lang="fr-FR" sz="1400" i="1" dirty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815D69-8346-4FEE-CC35-C8422126E57C}"/>
              </a:ext>
            </a:extLst>
          </p:cNvPr>
          <p:cNvSpPr/>
          <p:nvPr/>
        </p:nvSpPr>
        <p:spPr>
          <a:xfrm>
            <a:off x="9292521" y="1369187"/>
            <a:ext cx="2403298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Maud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/>
              </a:rPr>
              <a:t>Baylac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@ ERL’2022</a:t>
            </a:r>
          </a:p>
        </p:txBody>
      </p:sp>
    </p:spTree>
    <p:extLst>
      <p:ext uri="{BB962C8B-B14F-4D97-AF65-F5344CB8AC3E}">
        <p14:creationId xmlns:p14="http://schemas.microsoft.com/office/powerpoint/2010/main" val="158917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3100" dirty="0">
                <a:solidFill>
                  <a:srgbClr val="0432FF"/>
                </a:solidFill>
                <a:latin typeface="+mn-lt"/>
              </a:rPr>
              <a:t>Laser</a:t>
            </a:r>
            <a:endParaRPr lang="fr-FR" dirty="0">
              <a:latin typeface="+mn-lt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6821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latin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3444704-1CF3-B942-BB00-4C18F8348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4" y="1081373"/>
            <a:ext cx="11988798" cy="498096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432FF"/>
                </a:solidFill>
              </a:rPr>
              <a:t>Multi-</a:t>
            </a:r>
            <a:r>
              <a:rPr lang="fr-FR" sz="2000" b="1" dirty="0">
                <a:solidFill>
                  <a:srgbClr val="0432FF"/>
                </a:solidFill>
                <a:sym typeface="Wingdings" pitchFamily="2" charset="2"/>
              </a:rPr>
              <a:t>alkali </a:t>
            </a:r>
            <a:r>
              <a:rPr lang="fr-FR" sz="2000" b="1" dirty="0">
                <a:solidFill>
                  <a:srgbClr val="0432FF"/>
                </a:solidFill>
              </a:rPr>
              <a:t>antimonide photocathodes </a:t>
            </a:r>
            <a:r>
              <a:rPr lang="fr-FR" sz="2000" b="1" dirty="0" err="1">
                <a:solidFill>
                  <a:srgbClr val="0432FF"/>
                </a:solidFill>
              </a:rPr>
              <a:t>require</a:t>
            </a:r>
            <a:r>
              <a:rPr lang="fr-FR" sz="2000" b="1" dirty="0">
                <a:solidFill>
                  <a:srgbClr val="0432FF"/>
                </a:solidFill>
              </a:rPr>
              <a:t> green laser light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5 W on photocathode </a:t>
            </a:r>
          </a:p>
          <a:p>
            <a:pPr marL="457200" lvl="1"/>
            <a:r>
              <a:rPr lang="fr-FR" sz="2000" dirty="0">
                <a:sym typeface="Wingdings" pitchFamily="2" charset="2"/>
              </a:rPr>
              <a:t>	 10 to 20 W laser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IR laser (1030 nm)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frequency</a:t>
            </a:r>
            <a:r>
              <a:rPr lang="fr-FR" sz="2000" dirty="0"/>
              <a:t> </a:t>
            </a:r>
            <a:r>
              <a:rPr lang="fr-FR" sz="2000" dirty="0" err="1"/>
              <a:t>doubling</a:t>
            </a: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0" dirty="0"/>
              <a:t>Pulse duration : 35 </a:t>
            </a:r>
            <a:r>
              <a:rPr lang="fr-FR" sz="2000" b="0" dirty="0" err="1"/>
              <a:t>ps</a:t>
            </a:r>
            <a:r>
              <a:rPr lang="fr-FR" sz="2000" b="0" dirty="0"/>
              <a:t> (3,5 </a:t>
            </a:r>
            <a:r>
              <a:rPr lang="fr-FR" sz="2000" b="0" dirty="0" err="1"/>
              <a:t>ps</a:t>
            </a:r>
            <a:r>
              <a:rPr lang="fr-FR" sz="2000" b="0" dirty="0"/>
              <a:t> </a:t>
            </a:r>
            <a:r>
              <a:rPr lang="fr-FR" sz="2000" b="0" dirty="0" err="1"/>
              <a:t>rise</a:t>
            </a:r>
            <a:r>
              <a:rPr lang="fr-FR" sz="2000" b="0" dirty="0"/>
              <a:t>/</a:t>
            </a:r>
            <a:r>
              <a:rPr lang="fr-FR" sz="2000" b="0" dirty="0" err="1"/>
              <a:t>fall</a:t>
            </a:r>
            <a:r>
              <a:rPr lang="fr-FR" sz="2000" b="0" dirty="0"/>
              <a:t> time)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0" dirty="0" err="1"/>
              <a:t>Operation</a:t>
            </a:r>
            <a:r>
              <a:rPr lang="fr-FR" sz="2000" b="0" dirty="0"/>
              <a:t> 10-40 MHz </a:t>
            </a:r>
          </a:p>
          <a:p>
            <a:pPr marL="1260363" lvl="2" indent="-285750">
              <a:buFont typeface="Arial" panose="020B0604020202020204" pitchFamily="34" charset="0"/>
              <a:buChar char="•"/>
            </a:pPr>
            <a:r>
              <a:rPr lang="fr-FR" sz="1774" b="0" dirty="0" err="1"/>
              <a:t>Reduced</a:t>
            </a:r>
            <a:r>
              <a:rPr lang="fr-FR" sz="1774" b="0" dirty="0"/>
              <a:t> </a:t>
            </a:r>
            <a:r>
              <a:rPr lang="fr-FR" sz="1774" b="0" dirty="0" err="1"/>
              <a:t>rep</a:t>
            </a:r>
            <a:r>
              <a:rPr lang="fr-FR" sz="1774" b="0" dirty="0"/>
              <a:t> rate due to power </a:t>
            </a:r>
            <a:r>
              <a:rPr lang="fr-FR" sz="1774" b="0" dirty="0" err="1"/>
              <a:t>limit</a:t>
            </a:r>
            <a:r>
              <a:rPr lang="fr-FR" sz="1774" b="0" dirty="0"/>
              <a:t> of HVPS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5715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32FF"/>
                </a:solidFill>
              </a:rPr>
              <a:t>Procurement underway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0" dirty="0" err="1"/>
              <a:t>Identified</a:t>
            </a:r>
            <a:r>
              <a:rPr lang="fr-FR" sz="2000" b="0" dirty="0"/>
              <a:t> </a:t>
            </a:r>
            <a:r>
              <a:rPr lang="fr-FR" sz="2000" b="0" dirty="0" err="1"/>
              <a:t>potential</a:t>
            </a:r>
            <a:r>
              <a:rPr lang="fr-FR" sz="2000" b="0" dirty="0"/>
              <a:t> </a:t>
            </a:r>
            <a:r>
              <a:rPr lang="fr-FR" sz="2000" b="0" dirty="0" err="1"/>
              <a:t>vendor</a:t>
            </a:r>
            <a:endParaRPr lang="fr-FR" sz="2000" b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0" dirty="0" err="1"/>
              <a:t>Aim</a:t>
            </a:r>
            <a:r>
              <a:rPr lang="fr-FR" sz="2000" b="0" dirty="0"/>
              <a:t> for a 10 W laser for initial tests</a:t>
            </a:r>
          </a:p>
          <a:p>
            <a:pPr marL="1260363" lvl="2" indent="-285750">
              <a:buFont typeface="Arial" panose="020B0604020202020204" pitchFamily="34" charset="0"/>
              <a:buChar char="•"/>
            </a:pPr>
            <a:r>
              <a:rPr lang="fr-FR" sz="1774" b="0" dirty="0" err="1"/>
              <a:t>upgradable</a:t>
            </a:r>
            <a:r>
              <a:rPr lang="fr-FR" sz="1774" b="0" dirty="0"/>
              <a:t> to 20 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Call for tender </a:t>
            </a:r>
            <a:r>
              <a:rPr lang="fr-FR" sz="2000" dirty="0" err="1"/>
              <a:t>expected</a:t>
            </a:r>
            <a:r>
              <a:rPr lang="fr-FR" sz="2000" dirty="0"/>
              <a:t> </a:t>
            </a:r>
            <a:r>
              <a:rPr lang="fr-FR" sz="2000" dirty="0" err="1"/>
              <a:t>before</a:t>
            </a:r>
            <a:r>
              <a:rPr lang="fr-FR" sz="2000" dirty="0"/>
              <a:t> end of 2022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A719B24-41E9-114C-B6D9-5CE8EDC6F60E}"/>
              </a:ext>
            </a:extLst>
          </p:cNvPr>
          <p:cNvGraphicFramePr>
            <a:graphicFrameLocks/>
          </p:cNvGraphicFramePr>
          <p:nvPr/>
        </p:nvGraphicFramePr>
        <p:xfrm>
          <a:off x="6322339" y="2300218"/>
          <a:ext cx="5798263" cy="3870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6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 wavelength,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500-550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</a:t>
                      </a:r>
                      <a:r>
                        <a:rPr lang="en-GB" sz="1400" baseline="0" dirty="0"/>
                        <a:t> pulse repetition rate, MHz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10-40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Energy in the single pulse at photocathode </a:t>
                      </a:r>
                      <a:r>
                        <a:rPr lang="en-GB" sz="1400" dirty="0" err="1"/>
                        <a:t>Qe</a:t>
                      </a:r>
                      <a:r>
                        <a:rPr lang="en-GB" sz="1400" dirty="0"/>
                        <a:t>=1%, µJ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Average laser power at photocathode </a:t>
                      </a:r>
                      <a:r>
                        <a:rPr lang="en-GB" sz="1400" dirty="0" err="1"/>
                        <a:t>Qe</a:t>
                      </a:r>
                      <a:r>
                        <a:rPr lang="en-GB" sz="1400" dirty="0"/>
                        <a:t>=1%,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 pulse</a:t>
                      </a:r>
                      <a:r>
                        <a:rPr lang="en-GB" sz="1400" baseline="0" dirty="0"/>
                        <a:t> duration, </a:t>
                      </a:r>
                      <a:r>
                        <a:rPr lang="en-GB" sz="1400" baseline="0" dirty="0" err="1"/>
                        <a:t>ps</a:t>
                      </a:r>
                      <a:r>
                        <a:rPr lang="en-GB" sz="1400" baseline="0" dirty="0"/>
                        <a:t> FWHM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 pulse rise time, </a:t>
                      </a:r>
                      <a:r>
                        <a:rPr lang="en-GB" sz="1400" dirty="0" err="1"/>
                        <a:t>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 pulse fall time, </a:t>
                      </a:r>
                      <a:r>
                        <a:rPr lang="en-GB" sz="1400" dirty="0" err="1"/>
                        <a:t>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Spot diameter on the photocathode surface,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trike="noStrike" baseline="0" dirty="0"/>
                        <a:t>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 spot shape on the photocathode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Flat top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 operation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CW/Train-pulsed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177591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Train length, µs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100/TBC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692427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Train repetition rate,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10/TBC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04813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5C0BE25-F5F3-9443-9187-1DE8F6445181}"/>
              </a:ext>
            </a:extLst>
          </p:cNvPr>
          <p:cNvSpPr/>
          <p:nvPr/>
        </p:nvSpPr>
        <p:spPr>
          <a:xfrm>
            <a:off x="7356831" y="1973196"/>
            <a:ext cx="4151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432FF"/>
                </a:solidFill>
              </a:rPr>
              <a:t>Laser </a:t>
            </a:r>
            <a:r>
              <a:rPr lang="fr-FR" sz="1600" dirty="0" err="1">
                <a:solidFill>
                  <a:srgbClr val="0432FF"/>
                </a:solidFill>
              </a:rPr>
              <a:t>specs</a:t>
            </a:r>
            <a:r>
              <a:rPr lang="fr-FR" sz="1600" dirty="0">
                <a:solidFill>
                  <a:srgbClr val="0432FF"/>
                </a:solidFill>
              </a:rPr>
              <a:t> for 20 mA Sb-</a:t>
            </a:r>
            <a:r>
              <a:rPr lang="fr-FR" sz="1600" dirty="0" err="1">
                <a:solidFill>
                  <a:srgbClr val="0432FF"/>
                </a:solidFill>
              </a:rPr>
              <a:t>based</a:t>
            </a:r>
            <a:r>
              <a:rPr lang="fr-FR" sz="1600" dirty="0">
                <a:solidFill>
                  <a:srgbClr val="0432FF"/>
                </a:solidFill>
              </a:rPr>
              <a:t> photocathodes </a:t>
            </a:r>
            <a:endParaRPr lang="fr-FR" sz="1600" dirty="0"/>
          </a:p>
        </p:txBody>
      </p:sp>
      <p:sp>
        <p:nvSpPr>
          <p:cNvPr id="9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</a:rPr>
              <a:t>M. Baylac, B. </a:t>
            </a:r>
            <a:r>
              <a:rPr lang="fr-FR" sz="1400" i="1" dirty="0" err="1">
                <a:solidFill>
                  <a:schemeClr val="bg1"/>
                </a:solidFill>
              </a:rPr>
              <a:t>Militsyn</a:t>
            </a:r>
            <a:r>
              <a:rPr lang="fr-FR" sz="1400" i="1" dirty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>
                <a:solidFill>
                  <a:schemeClr val="bg1"/>
                </a:solidFill>
              </a:rPr>
              <a:t>October</a:t>
            </a:r>
            <a:r>
              <a:rPr lang="fr-FR" sz="1400" i="1" dirty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9923FA-B482-95CC-5D77-413A0245B3FF}"/>
              </a:ext>
            </a:extLst>
          </p:cNvPr>
          <p:cNvSpPr/>
          <p:nvPr/>
        </p:nvSpPr>
        <p:spPr>
          <a:xfrm>
            <a:off x="9105311" y="1263233"/>
            <a:ext cx="2403298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Maude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/>
              </a:rPr>
              <a:t>Baylac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@ ERL’2022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54B94E-9895-E0EC-FEA0-DCBD430CEB37}"/>
              </a:ext>
            </a:extLst>
          </p:cNvPr>
          <p:cNvSpPr/>
          <p:nvPr/>
        </p:nvSpPr>
        <p:spPr bwMode="auto">
          <a:xfrm rot="10800000">
            <a:off x="1775223" y="1671050"/>
            <a:ext cx="8329519" cy="3410746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</a:rPr>
              <a:t>Key Challenges [Boris </a:t>
            </a:r>
            <a:r>
              <a:rPr lang="en-US" sz="2400" dirty="0" err="1">
                <a:latin typeface="Times New Roman" pitchFamily="-110" charset="0"/>
              </a:rPr>
              <a:t>Militsyn</a:t>
            </a:r>
            <a:r>
              <a:rPr lang="en-US" sz="2400" dirty="0">
                <a:latin typeface="Times New Roman" pitchFamily="-110" charset="0"/>
              </a:rPr>
              <a:t>]: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-110" charset="0"/>
              </a:rPr>
              <a:t>Cathode vacuum: 10</a:t>
            </a:r>
            <a:r>
              <a:rPr kumimoji="0" lang="en-US" sz="2400" b="0" i="0" u="none" strike="noStrike" cap="none" normalizeH="0" baseline="30000" dirty="0">
                <a:ln>
                  <a:noFill/>
                </a:ln>
                <a:effectLst/>
                <a:latin typeface="Times New Roman" pitchFamily="-110" charset="0"/>
              </a:rPr>
              <a:t>-11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-110" charset="0"/>
              </a:rPr>
              <a:t>mbar for Cs to 10</a:t>
            </a:r>
            <a:r>
              <a:rPr kumimoji="0" lang="en-US" sz="2400" b="0" i="0" u="none" strike="noStrike" cap="none" normalizeH="0" baseline="30000" dirty="0">
                <a:ln>
                  <a:noFill/>
                </a:ln>
                <a:effectLst/>
                <a:latin typeface="Times New Roman" pitchFamily="-110" charset="0"/>
              </a:rPr>
              <a:t>-12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-110" charset="0"/>
              </a:rPr>
              <a:t> for GaAs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</a:rPr>
              <a:t>Cathode lifetime: infrastructure for in-situ cathode replacement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-110" charset="0"/>
              </a:rPr>
              <a:t>Beam halo for operation with higher power laser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Times New Roman" pitchFamily="-110" charset="0"/>
            </a:endParaRPr>
          </a:p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-110" charset="0"/>
                <a:sym typeface="Wingdings" pitchFamily="2" charset="2"/>
              </a:rPr>
              <a:t>Well underway in Orsay</a:t>
            </a:r>
          </a:p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</a:pPr>
            <a:endParaRPr lang="en-US" sz="2400" dirty="0">
              <a:latin typeface="Times New Roman" pitchFamily="-110" charset="0"/>
              <a:sym typeface="Wingdings" pitchFamily="2" charset="2"/>
            </a:endParaRPr>
          </a:p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</a:pPr>
            <a:r>
              <a:rPr lang="en-US" sz="2400" dirty="0">
                <a:latin typeface="Times New Roman" pitchFamily="-110" charset="0"/>
                <a:sym typeface="Wingdings" pitchFamily="2" charset="2"/>
              </a:rPr>
              <a:t>Expect first functional tests by Spring 2024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-110" charset="0"/>
                <a:sym typeface="Wingdings" pitchFamily="2" charset="2"/>
              </a:rPr>
              <a:t> 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4DE945F8-8A0F-4D78-DE63-CDEFC5711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1123443"/>
            <a:ext cx="6006418" cy="453393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617269E-8F48-FCFD-A767-F3BAB8B58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324304"/>
            <a:ext cx="1045436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defTabSz="914400"/>
            <a:r>
              <a:rPr lang="en-US" sz="3600" u="sng" kern="0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Technical Challenges of the </a:t>
            </a:r>
            <a:r>
              <a:rPr lang="en-US" sz="3600" u="sng" kern="0" dirty="0" err="1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LHeC</a:t>
            </a:r>
            <a:r>
              <a:rPr lang="en-US" sz="3600" u="sng" kern="0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 design: SRF R&amp;D</a:t>
            </a:r>
          </a:p>
          <a:p>
            <a:pPr defTabSz="914400"/>
            <a:endParaRPr lang="en-US" sz="3600" u="sng" kern="0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D50AF80-8851-A462-7F47-A3586BD2D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1421141"/>
            <a:ext cx="6006418" cy="4332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637A4-5442-356A-FB69-F6A7BDCA924A}"/>
              </a:ext>
            </a:extLst>
          </p:cNvPr>
          <p:cNvSpPr txBox="1"/>
          <p:nvPr/>
        </p:nvSpPr>
        <p:spPr>
          <a:xfrm>
            <a:off x="544287" y="1021366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Nitrogen doping and Q</a:t>
            </a:r>
            <a:r>
              <a:rPr lang="en-US" u="sng" baseline="-25000" dirty="0"/>
              <a:t>0</a:t>
            </a:r>
            <a:r>
              <a:rPr lang="en-US" u="sng" dirty="0"/>
              <a:t> versus gradient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C49EA-C016-658C-B17C-9D3D2D82A96F}"/>
              </a:ext>
            </a:extLst>
          </p:cNvPr>
          <p:cNvSpPr txBox="1"/>
          <p:nvPr/>
        </p:nvSpPr>
        <p:spPr>
          <a:xfrm>
            <a:off x="6903308" y="1045029"/>
            <a:ext cx="528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Microphonics: </a:t>
            </a:r>
            <a:r>
              <a:rPr lang="en-US" u="sng" dirty="0" err="1"/>
              <a:t>FerroElectrical</a:t>
            </a:r>
            <a:r>
              <a:rPr lang="en-US" u="sng" dirty="0"/>
              <a:t> Fast Reactive Tuner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6DEFF6B8-C262-12D9-35EC-BCCBD366C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735" y="1646597"/>
            <a:ext cx="3279009" cy="44388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5145E3-03FC-D1AF-545A-1798B801B464}"/>
              </a:ext>
            </a:extLst>
          </p:cNvPr>
          <p:cNvSpPr/>
          <p:nvPr/>
        </p:nvSpPr>
        <p:spPr>
          <a:xfrm>
            <a:off x="10678887" y="3204305"/>
            <a:ext cx="1513113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Nicholas Shipman @          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                   PERLE Meeting                Orsay 2020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1E5294-CAAC-CA42-D4FC-A5AAFFC39BF2}"/>
              </a:ext>
            </a:extLst>
          </p:cNvPr>
          <p:cNvSpPr/>
          <p:nvPr/>
        </p:nvSpPr>
        <p:spPr>
          <a:xfrm>
            <a:off x="84792" y="5778079"/>
            <a:ext cx="4598474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Frank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/>
              </a:rPr>
              <a:t>Marhauser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@FCC Week Amsterdam 2018 </a:t>
            </a:r>
          </a:p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and @ PERLE Meeting Orsay 2020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1D1C967-39D8-0872-F365-6C274A93F200}"/>
              </a:ext>
            </a:extLst>
          </p:cNvPr>
          <p:cNvSpPr/>
          <p:nvPr/>
        </p:nvSpPr>
        <p:spPr bwMode="auto">
          <a:xfrm rot="10800000">
            <a:off x="2833170" y="1459975"/>
            <a:ext cx="6871449" cy="332060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</a:rPr>
              <a:t>Ongoing R&amp;D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Times New Roman" pitchFamily="-110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</a:rPr>
              <a:t>Do we need / want N-Doping?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pitchFamily="-110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-110" charset="0"/>
                <a:sym typeface="Wingdings" pitchFamily="2" charset="2"/>
              </a:rPr>
              <a:t> Timescale compatible with PERLE planning?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pitchFamily="-11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35C97-96E3-62B4-2872-479423BBCEBA}"/>
              </a:ext>
            </a:extLst>
          </p:cNvPr>
          <p:cNvSpPr txBox="1"/>
          <p:nvPr/>
        </p:nvSpPr>
        <p:spPr>
          <a:xfrm>
            <a:off x="544287" y="1021366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SRF Cavity design: High Q</a:t>
            </a:r>
            <a:r>
              <a:rPr lang="en-US" u="sng" baseline="-25000" dirty="0"/>
              <a:t>0</a:t>
            </a:r>
            <a:r>
              <a:rPr lang="en-US" u="sng" dirty="0"/>
              <a:t> at high gradient</a:t>
            </a:r>
          </a:p>
        </p:txBody>
      </p:sp>
    </p:spTree>
    <p:extLst>
      <p:ext uri="{BB962C8B-B14F-4D97-AF65-F5344CB8AC3E}">
        <p14:creationId xmlns:p14="http://schemas.microsoft.com/office/powerpoint/2010/main" val="36975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9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3rd,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9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Status and Plans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D3988D1C-9A8B-B619-6EFD-6B9BB83E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332" y="169222"/>
            <a:ext cx="8107611" cy="5064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</a:rPr>
              <a:t>PERLE main Milestones (TDR phase and beyond)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8ACEEDD-24F4-5546-9807-CBBF44BE0F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71" y="1473133"/>
            <a:ext cx="2957657" cy="1480057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F1CAE9-F60A-745E-F346-97D534A77B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503" y="2304986"/>
            <a:ext cx="2144687" cy="1130264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FA6501-9287-5995-99A3-69C2DC5034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5158">
            <a:off x="7857078" y="3838353"/>
            <a:ext cx="2095792" cy="120001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4720066-AD06-F768-AE50-DB2930B20AF3}"/>
              </a:ext>
            </a:extLst>
          </p:cNvPr>
          <p:cNvGrpSpPr>
            <a:grpSpLocks noChangeAspect="1"/>
          </p:cNvGrpSpPr>
          <p:nvPr/>
        </p:nvGrpSpPr>
        <p:grpSpPr>
          <a:xfrm>
            <a:off x="1305766" y="1548396"/>
            <a:ext cx="8720119" cy="4126756"/>
            <a:chOff x="551530" y="929798"/>
            <a:chExt cx="11331746" cy="5362719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C9B99E52-8940-4D48-E36C-B6BF1026FF60}"/>
                </a:ext>
              </a:extLst>
            </p:cNvPr>
            <p:cNvGrpSpPr/>
            <p:nvPr/>
          </p:nvGrpSpPr>
          <p:grpSpPr>
            <a:xfrm>
              <a:off x="551530" y="929798"/>
              <a:ext cx="11331746" cy="5362719"/>
              <a:chOff x="551530" y="929798"/>
              <a:chExt cx="11331746" cy="5362719"/>
            </a:xfrm>
          </p:grpSpPr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3DAD647C-3377-3193-89A9-081F4CD52A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530" y="3470176"/>
                <a:ext cx="11113254" cy="10396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490FB8BB-5C41-7936-0270-FFF29E77A115}"/>
                  </a:ext>
                </a:extLst>
              </p:cNvPr>
              <p:cNvGrpSpPr/>
              <p:nvPr/>
            </p:nvGrpSpPr>
            <p:grpSpPr>
              <a:xfrm>
                <a:off x="2090937" y="3035049"/>
                <a:ext cx="905515" cy="2019365"/>
                <a:chOff x="2090937" y="3035049"/>
                <a:chExt cx="905515" cy="2019365"/>
              </a:xfrm>
            </p:grpSpPr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2DEEA014-2A3C-1672-D099-58B16E85E2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3915" y="3405341"/>
                  <a:ext cx="155232" cy="154113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/>
                </a:p>
              </p:txBody>
            </p: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0697B461-9EDD-45F1-FF5E-D75EE89BAC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85152" y="4951672"/>
                  <a:ext cx="103488" cy="10274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/>
                </a:p>
              </p:txBody>
            </p: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F8F790FC-7F3D-9B2F-7E79-96D9CB2BB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35170" y="3477389"/>
                  <a:ext cx="15155" cy="1489758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1B00F995-016B-5939-B761-E5A63EAECA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43219" y="3284933"/>
                  <a:ext cx="413950" cy="410967"/>
                </a:xfrm>
                <a:prstGeom prst="ellipse">
                  <a:avLst/>
                </a:prstGeom>
                <a:noFill/>
                <a:ln w="254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/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CA455B55-2BBE-EF98-49DB-0FADBA8F28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36651" y="3189281"/>
                  <a:ext cx="620924" cy="616452"/>
                </a:xfrm>
                <a:prstGeom prst="ellipse">
                  <a:avLst/>
                </a:prstGeom>
                <a:no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 dirty="0"/>
                </a:p>
              </p:txBody>
            </p:sp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2379557D-EC00-0A8B-84B7-53AD6C79A0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090937" y="3035049"/>
                  <a:ext cx="905515" cy="898992"/>
                </a:xfrm>
                <a:prstGeom prst="arc">
                  <a:avLst>
                    <a:gd name="adj1" fmla="val 5520542"/>
                    <a:gd name="adj2" fmla="val 10850638"/>
                  </a:avLst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/>
                </a:p>
              </p:txBody>
            </p:sp>
          </p:grp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6FF048C9-8A65-95A7-C44D-7006CB399AED}"/>
                  </a:ext>
                </a:extLst>
              </p:cNvPr>
              <p:cNvSpPr txBox="1"/>
              <p:nvPr/>
            </p:nvSpPr>
            <p:spPr>
              <a:xfrm>
                <a:off x="5646916" y="5222136"/>
                <a:ext cx="3777038" cy="1070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84" b="1" dirty="0">
                    <a:solidFill>
                      <a:srgbClr val="C00000"/>
                    </a:solidFill>
                  </a:rPr>
                  <a:t>2028</a:t>
                </a:r>
              </a:p>
              <a:p>
                <a:pPr algn="ctr"/>
                <a:r>
                  <a:rPr lang="fr-FR" sz="1584" b="1" dirty="0">
                    <a:solidFill>
                      <a:srgbClr val="C00000"/>
                    </a:solidFill>
                  </a:rPr>
                  <a:t>End Phase 1: PERLE @ 250MeV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95EF639D-30F1-F90D-CA6A-9D9ECC8701FC}"/>
                  </a:ext>
                </a:extLst>
              </p:cNvPr>
              <p:cNvSpPr txBox="1"/>
              <p:nvPr/>
            </p:nvSpPr>
            <p:spPr>
              <a:xfrm>
                <a:off x="7748694" y="957993"/>
                <a:ext cx="4134582" cy="1070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84" b="1" dirty="0">
                    <a:solidFill>
                      <a:srgbClr val="92D050"/>
                    </a:solidFill>
                  </a:rPr>
                  <a:t>2030</a:t>
                </a:r>
              </a:p>
              <a:p>
                <a:pPr algn="ctr"/>
                <a:r>
                  <a:rPr lang="fr-FR" sz="1584" b="1" dirty="0">
                    <a:solidFill>
                      <a:srgbClr val="92D050"/>
                    </a:solidFill>
                  </a:rPr>
                  <a:t>End Phase 2: PERLE @ 500MeV 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21F97BD-8D02-1568-71E5-53B285CD0A5B}"/>
                  </a:ext>
                </a:extLst>
              </p:cNvPr>
              <p:cNvSpPr txBox="1"/>
              <p:nvPr/>
            </p:nvSpPr>
            <p:spPr>
              <a:xfrm>
                <a:off x="3490923" y="929798"/>
                <a:ext cx="3254329" cy="1070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84" b="1" dirty="0">
                    <a:solidFill>
                      <a:schemeClr val="accent4"/>
                    </a:solidFill>
                  </a:rPr>
                  <a:t>2025</a:t>
                </a:r>
              </a:p>
              <a:p>
                <a:pPr algn="ctr"/>
                <a:r>
                  <a:rPr lang="fr-FR" sz="1584" b="1" dirty="0">
                    <a:solidFill>
                      <a:schemeClr val="accent4"/>
                    </a:solidFill>
                  </a:rPr>
                  <a:t>End Phase 0: Injection line 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10AAA07-6390-0045-126C-959A893394CE}"/>
                  </a:ext>
                </a:extLst>
              </p:cNvPr>
              <p:cNvSpPr txBox="1"/>
              <p:nvPr/>
            </p:nvSpPr>
            <p:spPr>
              <a:xfrm>
                <a:off x="981978" y="5229760"/>
                <a:ext cx="3103330" cy="753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84" b="1" dirty="0">
                    <a:solidFill>
                      <a:srgbClr val="00B0F0"/>
                    </a:solidFill>
                  </a:rPr>
                  <a:t>2023</a:t>
                </a:r>
              </a:p>
              <a:p>
                <a:pPr algn="ctr"/>
                <a:r>
                  <a:rPr lang="fr-FR" sz="1584" b="1" dirty="0">
                    <a:solidFill>
                      <a:srgbClr val="00B0F0"/>
                    </a:solidFill>
                  </a:rPr>
                  <a:t>PERLE TDR </a:t>
                </a:r>
              </a:p>
            </p:txBody>
          </p: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A073A8A7-66B0-BBED-2D45-DEA833BEF3D5}"/>
                  </a:ext>
                </a:extLst>
              </p:cNvPr>
              <p:cNvGrpSpPr/>
              <p:nvPr/>
            </p:nvGrpSpPr>
            <p:grpSpPr>
              <a:xfrm>
                <a:off x="4504531" y="2075464"/>
                <a:ext cx="905515" cy="1835417"/>
                <a:chOff x="4504531" y="2075464"/>
                <a:chExt cx="905515" cy="1835417"/>
              </a:xfrm>
            </p:grpSpPr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842B9150-F277-61FC-0DAD-53695BAB87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77510" y="3382181"/>
                  <a:ext cx="155232" cy="154113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/>
                </a:p>
              </p:txBody>
            </p: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1002F93B-7854-46CD-B741-629C55AA3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51562" y="2128487"/>
                  <a:ext cx="16007" cy="1325742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D072752B-A54D-176C-5DBD-78C2D5B8C2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56814" y="3261774"/>
                  <a:ext cx="413950" cy="410967"/>
                </a:xfrm>
                <a:prstGeom prst="ellipse">
                  <a:avLst/>
                </a:prstGeom>
                <a:noFill/>
                <a:ln w="254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/>
                </a:p>
              </p:txBody>
            </p:sp>
            <p:sp>
              <p:nvSpPr>
                <p:cNvPr id="53" name="Ellipse 52">
                  <a:extLst>
                    <a:ext uri="{FF2B5EF4-FFF2-40B4-BE49-F238E27FC236}">
                      <a16:creationId xmlns:a16="http://schemas.microsoft.com/office/drawing/2014/main" id="{3F2EE11E-B5C1-8DF1-F7D2-9933364FB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50246" y="3166121"/>
                  <a:ext cx="620924" cy="616451"/>
                </a:xfrm>
                <a:prstGeom prst="ellipse">
                  <a:avLst/>
                </a:prstGeom>
                <a:no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 dirty="0"/>
                </a:p>
              </p:txBody>
            </p:sp>
            <p:sp>
              <p:nvSpPr>
                <p:cNvPr id="54" name="Arc 53">
                  <a:extLst>
                    <a:ext uri="{FF2B5EF4-FFF2-40B4-BE49-F238E27FC236}">
                      <a16:creationId xmlns:a16="http://schemas.microsoft.com/office/drawing/2014/main" id="{1FD3AE19-46AA-3D36-F3F5-75A9851295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4507793" y="3008627"/>
                  <a:ext cx="898992" cy="905515"/>
                </a:xfrm>
                <a:prstGeom prst="arc">
                  <a:avLst>
                    <a:gd name="adj1" fmla="val 5183532"/>
                    <a:gd name="adj2" fmla="val 10850638"/>
                  </a:avLst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/>
                </a:p>
              </p:txBody>
            </p:sp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451C7F4F-EA63-8358-ACCF-2DFF336943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17090" y="2075464"/>
                  <a:ext cx="103488" cy="10274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>
                    <a:solidFill>
                      <a:srgbClr val="FFC000"/>
                    </a:solidFill>
                  </a:endParaRPr>
                </a:p>
              </p:txBody>
            </p:sp>
          </p:grp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C0FB2370-ABB8-4CB3-7A15-38E1E2E388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47043" y="2090700"/>
                <a:ext cx="103488" cy="10274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A7504E67-8A16-5F34-051D-763E50BB275B}"/>
                  </a:ext>
                </a:extLst>
              </p:cNvPr>
              <p:cNvCxnSpPr/>
              <p:nvPr/>
            </p:nvCxnSpPr>
            <p:spPr>
              <a:xfrm>
                <a:off x="8628434" y="2015417"/>
                <a:ext cx="2509736" cy="0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26D23169-82F2-6D46-292C-24E88AB52641}"/>
                  </a:ext>
                </a:extLst>
              </p:cNvPr>
              <p:cNvCxnSpPr/>
              <p:nvPr/>
            </p:nvCxnSpPr>
            <p:spPr>
              <a:xfrm>
                <a:off x="6222981" y="5182873"/>
                <a:ext cx="2509736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7450C05D-1158-133A-EA7B-8B45F73773EF}"/>
                  </a:ext>
                </a:extLst>
              </p:cNvPr>
              <p:cNvCxnSpPr/>
              <p:nvPr/>
            </p:nvCxnSpPr>
            <p:spPr>
              <a:xfrm>
                <a:off x="3693956" y="2011298"/>
                <a:ext cx="2509736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3274A0BE-EF75-EA3B-2610-AE60D7E8E8BC}"/>
                  </a:ext>
                </a:extLst>
              </p:cNvPr>
              <p:cNvCxnSpPr/>
              <p:nvPr/>
            </p:nvCxnSpPr>
            <p:spPr>
              <a:xfrm>
                <a:off x="1510923" y="5178754"/>
                <a:ext cx="1980000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54254C3A-2B2E-24CD-6D4A-0F160D0F3387}"/>
                </a:ext>
              </a:extLst>
            </p:cNvPr>
            <p:cNvGrpSpPr/>
            <p:nvPr/>
          </p:nvGrpSpPr>
          <p:grpSpPr>
            <a:xfrm>
              <a:off x="7102317" y="3038858"/>
              <a:ext cx="905515" cy="2019365"/>
              <a:chOff x="7102317" y="3038858"/>
              <a:chExt cx="905515" cy="2019365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06A9C1CE-E82D-2FA7-BBBC-C0A53E8CD5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75295" y="3409150"/>
                <a:ext cx="155232" cy="1541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E6F7C4B-B8E2-E7EA-F688-45E6393574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175" y="4955481"/>
                <a:ext cx="103488" cy="10274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/>
              </a:p>
            </p:txBody>
          </p: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E1F78E6E-A712-86B6-25AA-906623F8DA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34193" y="3481198"/>
                <a:ext cx="15155" cy="148975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3B2CE073-84B8-784A-1C13-AC0D5238D4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4599" y="3288742"/>
                <a:ext cx="413950" cy="410967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E2638F18-FD03-29D2-3756-2E61CA1C36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8031" y="3193090"/>
                <a:ext cx="620924" cy="616452"/>
              </a:xfrm>
              <a:prstGeom prst="ellipse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 dirty="0"/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0904D6A4-E16A-050A-3A41-13E5AA58C2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02317" y="3038858"/>
                <a:ext cx="905515" cy="898992"/>
              </a:xfrm>
              <a:prstGeom prst="arc">
                <a:avLst>
                  <a:gd name="adj1" fmla="val 5520542"/>
                  <a:gd name="adj2" fmla="val 10850638"/>
                </a:avLst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42799AC-94AA-5119-616D-32875CAA7153}"/>
                </a:ext>
              </a:extLst>
            </p:cNvPr>
            <p:cNvGrpSpPr/>
            <p:nvPr/>
          </p:nvGrpSpPr>
          <p:grpSpPr>
            <a:xfrm>
              <a:off x="9443006" y="2139916"/>
              <a:ext cx="905515" cy="1782395"/>
              <a:chOff x="9443006" y="2139916"/>
              <a:chExt cx="905515" cy="1782395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A20FE473-C17E-BB7A-E2BD-1451AD4D01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15985" y="3393611"/>
                <a:ext cx="155232" cy="154113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/>
              </a:p>
            </p:txBody>
          </p: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802C63DB-7498-06BA-5CE9-3A20EA6916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90037" y="2139916"/>
                <a:ext cx="16007" cy="1325743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A906A22-E52F-D1EA-4C43-0B13E0F1D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95289" y="3273203"/>
                <a:ext cx="413950" cy="410967"/>
              </a:xfrm>
              <a:prstGeom prst="ellipse">
                <a:avLst/>
              </a:prstGeom>
              <a:noFill/>
              <a:ln w="254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305F3343-B736-657E-C810-1F0B2C6322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88721" y="3177550"/>
                <a:ext cx="620924" cy="616452"/>
              </a:xfrm>
              <a:prstGeom prst="ellipse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 dirty="0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9B04D53B-FCF8-31B2-87C1-D068289192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446268" y="3020057"/>
                <a:ext cx="898992" cy="905515"/>
              </a:xfrm>
              <a:prstGeom prst="arc">
                <a:avLst>
                  <a:gd name="adj1" fmla="val 5183532"/>
                  <a:gd name="adj2" fmla="val 10850638"/>
                </a:avLst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2037"/>
              </a:p>
            </p:txBody>
          </p:sp>
        </p:grp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AC683C0E-3EF4-9266-DE67-CD749129D8A9}"/>
              </a:ext>
            </a:extLst>
          </p:cNvPr>
          <p:cNvSpPr/>
          <p:nvPr/>
        </p:nvSpPr>
        <p:spPr>
          <a:xfrm>
            <a:off x="7719894" y="3865084"/>
            <a:ext cx="2532324" cy="117516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37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4664E9-45D1-5EA4-204A-D025DBF3745E}"/>
              </a:ext>
            </a:extLst>
          </p:cNvPr>
          <p:cNvSpPr/>
          <p:nvPr/>
        </p:nvSpPr>
        <p:spPr>
          <a:xfrm>
            <a:off x="9050569" y="5707891"/>
            <a:ext cx="2403298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Walid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/>
              </a:rPr>
              <a:t>Kaabi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@ ERL’2022</a:t>
            </a:r>
          </a:p>
        </p:txBody>
      </p:sp>
    </p:spTree>
    <p:extLst>
      <p:ext uri="{BB962C8B-B14F-4D97-AF65-F5344CB8AC3E}">
        <p14:creationId xmlns:p14="http://schemas.microsoft.com/office/powerpoint/2010/main" val="3838154372"/>
      </p:ext>
    </p:extLst>
  </p:cSld>
  <p:clrMapOvr>
    <a:masterClrMapping/>
  </p:clrMapOvr>
</p:sld>
</file>

<file path=ppt/theme/theme1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207149</TotalTime>
  <Words>2551</Words>
  <Application>Microsoft Macintosh PowerPoint</Application>
  <PresentationFormat>Widescreen</PresentationFormat>
  <Paragraphs>485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Bitstream Vera Sans Mono</vt:lpstr>
      <vt:lpstr>Calibri</vt:lpstr>
      <vt:lpstr>Comic Sans MS</vt:lpstr>
      <vt:lpstr>Garamond</vt:lpstr>
      <vt:lpstr>Gill Sans MT</vt:lpstr>
      <vt:lpstr>Times New Roman</vt:lpstr>
      <vt:lpstr>Walbaum Display</vt:lpstr>
      <vt:lpstr>Wingdings</vt:lpstr>
      <vt:lpstr>4_Edge</vt:lpstr>
      <vt:lpstr>5_Edge</vt:lpstr>
      <vt:lpstr>3DFloatVTI</vt:lpstr>
      <vt:lpstr>1_Office Theme</vt:lpstr>
      <vt:lpstr>Technical Challenges of the LHeC design</vt:lpstr>
      <vt:lpstr>Technical Challenges of the LHeC design</vt:lpstr>
      <vt:lpstr>PowerPoint Presentation</vt:lpstr>
      <vt:lpstr>PERLE photogun </vt:lpstr>
      <vt:lpstr>PERLE e- Source</vt:lpstr>
      <vt:lpstr>Gun upgrade – 1/2</vt:lpstr>
      <vt:lpstr>Laser</vt:lpstr>
      <vt:lpstr>PowerPoint Presentation</vt:lpstr>
      <vt:lpstr>PERLE main Milestones (TDR phase and beyond) </vt:lpstr>
      <vt:lpstr>Transient Detuning Project: TDD0</vt:lpstr>
      <vt:lpstr>Potential  REUSE of  the  SPL/HG  CRYOMODULE  DESIGN  and  components</vt:lpstr>
      <vt:lpstr>HOM  EXTRACTION</vt:lpstr>
      <vt:lpstr>PowerPoint Presentation</vt:lpstr>
      <vt:lpstr>PowerPoint Presentation</vt:lpstr>
      <vt:lpstr>Self-Contained Coil Plus Quad Yoke.</vt:lpstr>
      <vt:lpstr>Proposed Q1B Quadrupole Parameters*.</vt:lpstr>
      <vt:lpstr>70 mm Bore, Q2 Actively Shielded Quad*.</vt:lpstr>
      <vt:lpstr>Fast Track R&amp;D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Key Challanges</vt:lpstr>
      <vt:lpstr>PowerPoint Presentation</vt:lpstr>
      <vt:lpstr>ERL Cost Items scaling with Energy: 802 MHz 5-Cell SRF</vt:lpstr>
      <vt:lpstr>PowerPoint Presentation</vt:lpstr>
      <vt:lpstr>ERL Validation Needs and Experience</vt:lpstr>
    </vt:vector>
  </TitlesOfParts>
  <Company>Liverpool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Considerations</dc:title>
  <dc:creator>max klein</dc:creator>
  <cp:lastModifiedBy>Oliver Bruning</cp:lastModifiedBy>
  <cp:revision>709</cp:revision>
  <cp:lastPrinted>2015-06-20T18:19:31Z</cp:lastPrinted>
  <dcterms:created xsi:type="dcterms:W3CDTF">2012-03-18T17:48:31Z</dcterms:created>
  <dcterms:modified xsi:type="dcterms:W3CDTF">2022-10-28T05:59:56Z</dcterms:modified>
</cp:coreProperties>
</file>