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8" r:id="rId2"/>
  </p:sldMasterIdLst>
  <p:notesMasterIdLst>
    <p:notesMasterId r:id="rId23"/>
  </p:notesMasterIdLst>
  <p:sldIdLst>
    <p:sldId id="271" r:id="rId3"/>
    <p:sldId id="273" r:id="rId4"/>
    <p:sldId id="278" r:id="rId5"/>
    <p:sldId id="279" r:id="rId6"/>
    <p:sldId id="283" r:id="rId7"/>
    <p:sldId id="284" r:id="rId8"/>
    <p:sldId id="285" r:id="rId9"/>
    <p:sldId id="296" r:id="rId10"/>
    <p:sldId id="286" r:id="rId11"/>
    <p:sldId id="287" r:id="rId12"/>
    <p:sldId id="288" r:id="rId13"/>
    <p:sldId id="1242" r:id="rId14"/>
    <p:sldId id="1240" r:id="rId15"/>
    <p:sldId id="289" r:id="rId16"/>
    <p:sldId id="290" r:id="rId17"/>
    <p:sldId id="291" r:id="rId18"/>
    <p:sldId id="292" r:id="rId19"/>
    <p:sldId id="293" r:id="rId20"/>
    <p:sldId id="294" r:id="rId21"/>
    <p:sldId id="295" r:id="rId2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EC38E640-B132-4073-9BF9-4766EC82AACD}">
          <p14:sldIdLst>
            <p14:sldId id="271"/>
            <p14:sldId id="273"/>
            <p14:sldId id="278"/>
            <p14:sldId id="279"/>
            <p14:sldId id="283"/>
            <p14:sldId id="284"/>
            <p14:sldId id="285"/>
            <p14:sldId id="296"/>
            <p14:sldId id="286"/>
            <p14:sldId id="287"/>
            <p14:sldId id="288"/>
          </p14:sldIdLst>
        </p14:section>
        <p14:section name="PPT CNRS" id="{B07F00DE-20E0-4C16-8823-FD2319A4A560}">
          <p14:sldIdLst>
            <p14:sldId id="1242"/>
            <p14:sldId id="1240"/>
          </p14:sldIdLst>
        </p14:section>
        <p14:section name="Section par défaut" id="{40C9E334-7D27-9041-857C-FB8BD29D1880}">
          <p14:sldIdLst>
            <p14:sldId id="289"/>
            <p14:sldId id="290"/>
            <p14:sldId id="291"/>
            <p14:sldId id="292"/>
            <p14:sldId id="293"/>
            <p14:sldId id="294"/>
            <p14:sldId id="29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83C1"/>
    <a:srgbClr val="78C6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1"/>
    <p:restoredTop sz="94694"/>
  </p:normalViewPr>
  <p:slideViewPr>
    <p:cSldViewPr snapToGrid="0">
      <p:cViewPr varScale="1">
        <p:scale>
          <a:sx n="51" d="100"/>
          <a:sy n="51" d="100"/>
        </p:scale>
        <p:origin x="1248" y="54"/>
      </p:cViewPr>
      <p:guideLst/>
    </p:cSldViewPr>
  </p:slideViewPr>
  <p:notesTextViewPr>
    <p:cViewPr>
      <p:scale>
        <a:sx n="1" d="1"/>
        <a:sy n="1" d="1"/>
      </p:scale>
      <p:origin x="0" y="0"/>
    </p:cViewPr>
  </p:notesTextViewPr>
  <p:sorterViewPr>
    <p:cViewPr>
      <p:scale>
        <a:sx n="100" d="100"/>
        <a:sy n="100" d="100"/>
      </p:scale>
      <p:origin x="0" y="-928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0A2A51-9613-4E7C-8E70-A3494EF05480}" type="datetimeFigureOut">
              <a:rPr lang="fr-FR" smtClean="0"/>
              <a:t>15/01/2023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694EF2-2909-4658-977B-91851366BBDB}" type="slidenum">
              <a:rPr lang="fr-FR" smtClean="0"/>
              <a:t>‹N°›</a:t>
            </a:fld>
            <a:endParaRPr lang="fr-FR"/>
          </a:p>
        </p:txBody>
      </p:sp>
    </p:spTree>
    <p:extLst>
      <p:ext uri="{BB962C8B-B14F-4D97-AF65-F5344CB8AC3E}">
        <p14:creationId xmlns:p14="http://schemas.microsoft.com/office/powerpoint/2010/main" val="1479963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12</a:t>
            </a:fld>
            <a:endParaRPr lang="fr-FR" dirty="0"/>
          </a:p>
        </p:txBody>
      </p:sp>
    </p:spTree>
    <p:extLst>
      <p:ext uri="{BB962C8B-B14F-4D97-AF65-F5344CB8AC3E}">
        <p14:creationId xmlns:p14="http://schemas.microsoft.com/office/powerpoint/2010/main" val="1624455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13</a:t>
            </a:fld>
            <a:endParaRPr lang="fr-FR" dirty="0"/>
          </a:p>
        </p:txBody>
      </p:sp>
    </p:spTree>
    <p:extLst>
      <p:ext uri="{BB962C8B-B14F-4D97-AF65-F5344CB8AC3E}">
        <p14:creationId xmlns:p14="http://schemas.microsoft.com/office/powerpoint/2010/main" val="654446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b="1">
                <a:latin typeface="Arial" panose="020B0604020202020204" pitchFamily="34" charset="0"/>
                <a:cs typeface="Arial" panose="020B0604020202020204" pitchFamily="34" charset="0"/>
              </a:defRPr>
            </a:lvl1pPr>
          </a:lstStyle>
          <a:p>
            <a:r>
              <a:rPr lang="fr-FR" dirty="0"/>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Modifier le style des sous-titres du masque</a:t>
            </a: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8403866-820B-422F-A5B1-814F866AA7D5}" type="slidenum">
              <a:rPr lang="fr-FR" smtClean="0"/>
              <a:t>‹N°›</a:t>
            </a:fld>
            <a:endParaRPr lang="fr-FR"/>
          </a:p>
        </p:txBody>
      </p:sp>
    </p:spTree>
    <p:extLst>
      <p:ext uri="{BB962C8B-B14F-4D97-AF65-F5344CB8AC3E}">
        <p14:creationId xmlns:p14="http://schemas.microsoft.com/office/powerpoint/2010/main" val="3327300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5632D8-B451-4B73-9DC4-21C95225A308}"/>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53D58B02-3826-4407-9563-0414CBA67A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521E752F-EEBC-44B0-B654-2A1F19F50D52}"/>
              </a:ext>
            </a:extLst>
          </p:cNvPr>
          <p:cNvSpPr>
            <a:spLocks noGrp="1"/>
          </p:cNvSpPr>
          <p:nvPr>
            <p:ph type="dt" sz="half" idx="10"/>
          </p:nvPr>
        </p:nvSpPr>
        <p:spPr/>
        <p:txBody>
          <a:bodyPr/>
          <a:lstStyle/>
          <a:p>
            <a:fld id="{1F63F490-D314-4599-97EA-6614804D5EC3}" type="datetimeFigureOut">
              <a:rPr lang="fr-FR" smtClean="0"/>
              <a:t>15/01/2023</a:t>
            </a:fld>
            <a:endParaRPr lang="fr-FR"/>
          </a:p>
        </p:txBody>
      </p:sp>
      <p:sp>
        <p:nvSpPr>
          <p:cNvPr id="5" name="Espace réservé du pied de page 4">
            <a:extLst>
              <a:ext uri="{FF2B5EF4-FFF2-40B4-BE49-F238E27FC236}">
                <a16:creationId xmlns:a16="http://schemas.microsoft.com/office/drawing/2014/main" id="{EFC59E1C-E06F-432C-A109-8209DC7D51C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A15A38E-D830-46FD-8506-77D309610D67}"/>
              </a:ext>
            </a:extLst>
          </p:cNvPr>
          <p:cNvSpPr>
            <a:spLocks noGrp="1"/>
          </p:cNvSpPr>
          <p:nvPr>
            <p:ph type="sldNum" sz="quarter" idx="12"/>
          </p:nvPr>
        </p:nvSpPr>
        <p:spPr/>
        <p:txBody>
          <a:bodyPr/>
          <a:lstStyle/>
          <a:p>
            <a:fld id="{512DAAED-64D0-47DA-AF10-543E3F3C374B}" type="slidenum">
              <a:rPr lang="fr-FR" smtClean="0"/>
              <a:t>‹N°›</a:t>
            </a:fld>
            <a:endParaRPr lang="fr-FR"/>
          </a:p>
        </p:txBody>
      </p:sp>
    </p:spTree>
    <p:extLst>
      <p:ext uri="{BB962C8B-B14F-4D97-AF65-F5344CB8AC3E}">
        <p14:creationId xmlns:p14="http://schemas.microsoft.com/office/powerpoint/2010/main" val="3981638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650C32-4BE8-40A0-9AD1-F503F21F5D1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A5409E6-FF28-4A34-946C-069750FE8947}"/>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BC1EB66-2004-4D47-A563-2A205DB5573C}"/>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AD5E0C69-BE5C-4C60-9555-3B977C43CA3D}"/>
              </a:ext>
            </a:extLst>
          </p:cNvPr>
          <p:cNvSpPr>
            <a:spLocks noGrp="1"/>
          </p:cNvSpPr>
          <p:nvPr>
            <p:ph type="dt" sz="half" idx="10"/>
          </p:nvPr>
        </p:nvSpPr>
        <p:spPr/>
        <p:txBody>
          <a:bodyPr/>
          <a:lstStyle/>
          <a:p>
            <a:fld id="{1F63F490-D314-4599-97EA-6614804D5EC3}" type="datetimeFigureOut">
              <a:rPr lang="fr-FR" smtClean="0"/>
              <a:t>15/01/2023</a:t>
            </a:fld>
            <a:endParaRPr lang="fr-FR"/>
          </a:p>
        </p:txBody>
      </p:sp>
      <p:sp>
        <p:nvSpPr>
          <p:cNvPr id="6" name="Espace réservé du pied de page 5">
            <a:extLst>
              <a:ext uri="{FF2B5EF4-FFF2-40B4-BE49-F238E27FC236}">
                <a16:creationId xmlns:a16="http://schemas.microsoft.com/office/drawing/2014/main" id="{C96311CA-A883-4749-B830-DB41F9AC707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0112035-DFC2-4AA8-BC28-5B1EA8C639F6}"/>
              </a:ext>
            </a:extLst>
          </p:cNvPr>
          <p:cNvSpPr>
            <a:spLocks noGrp="1"/>
          </p:cNvSpPr>
          <p:nvPr>
            <p:ph type="sldNum" sz="quarter" idx="12"/>
          </p:nvPr>
        </p:nvSpPr>
        <p:spPr/>
        <p:txBody>
          <a:bodyPr/>
          <a:lstStyle/>
          <a:p>
            <a:fld id="{512DAAED-64D0-47DA-AF10-543E3F3C374B}" type="slidenum">
              <a:rPr lang="fr-FR" smtClean="0"/>
              <a:t>‹N°›</a:t>
            </a:fld>
            <a:endParaRPr lang="fr-FR"/>
          </a:p>
        </p:txBody>
      </p:sp>
    </p:spTree>
    <p:extLst>
      <p:ext uri="{BB962C8B-B14F-4D97-AF65-F5344CB8AC3E}">
        <p14:creationId xmlns:p14="http://schemas.microsoft.com/office/powerpoint/2010/main" val="40350380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20F9A3-6BCB-4BC8-A88F-6A1BCC456AC3}"/>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7B9563B7-01B5-4FA3-A0E6-72D9790F50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02939FF9-51B8-49A1-BDEF-D39FA2A758CA}"/>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6C7610E-2894-4921-8309-9F6DFA7160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FCDF9177-9C1B-4BE1-8B09-21F297BE873E}"/>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F6BFA5E0-FB54-479E-A9DB-4D0BB5EF9BE0}"/>
              </a:ext>
            </a:extLst>
          </p:cNvPr>
          <p:cNvSpPr>
            <a:spLocks noGrp="1"/>
          </p:cNvSpPr>
          <p:nvPr>
            <p:ph type="dt" sz="half" idx="10"/>
          </p:nvPr>
        </p:nvSpPr>
        <p:spPr/>
        <p:txBody>
          <a:bodyPr/>
          <a:lstStyle/>
          <a:p>
            <a:fld id="{1F63F490-D314-4599-97EA-6614804D5EC3}" type="datetimeFigureOut">
              <a:rPr lang="fr-FR" smtClean="0"/>
              <a:t>15/01/2023</a:t>
            </a:fld>
            <a:endParaRPr lang="fr-FR"/>
          </a:p>
        </p:txBody>
      </p:sp>
      <p:sp>
        <p:nvSpPr>
          <p:cNvPr id="8" name="Espace réservé du pied de page 7">
            <a:extLst>
              <a:ext uri="{FF2B5EF4-FFF2-40B4-BE49-F238E27FC236}">
                <a16:creationId xmlns:a16="http://schemas.microsoft.com/office/drawing/2014/main" id="{FAF79C5B-D3A0-4780-95E0-FA77E4833FD7}"/>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26E13EEB-1518-4185-ACAD-3A565DF805AD}"/>
              </a:ext>
            </a:extLst>
          </p:cNvPr>
          <p:cNvSpPr>
            <a:spLocks noGrp="1"/>
          </p:cNvSpPr>
          <p:nvPr>
            <p:ph type="sldNum" sz="quarter" idx="12"/>
          </p:nvPr>
        </p:nvSpPr>
        <p:spPr/>
        <p:txBody>
          <a:bodyPr/>
          <a:lstStyle/>
          <a:p>
            <a:fld id="{512DAAED-64D0-47DA-AF10-543E3F3C374B}" type="slidenum">
              <a:rPr lang="fr-FR" smtClean="0"/>
              <a:t>‹N°›</a:t>
            </a:fld>
            <a:endParaRPr lang="fr-FR"/>
          </a:p>
        </p:txBody>
      </p:sp>
    </p:spTree>
    <p:extLst>
      <p:ext uri="{BB962C8B-B14F-4D97-AF65-F5344CB8AC3E}">
        <p14:creationId xmlns:p14="http://schemas.microsoft.com/office/powerpoint/2010/main" val="34438510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60B06A-15BC-4BF8-8137-C2748661A79C}"/>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B8B08E4-C672-42E4-9264-8B28F929D53F}"/>
              </a:ext>
            </a:extLst>
          </p:cNvPr>
          <p:cNvSpPr>
            <a:spLocks noGrp="1"/>
          </p:cNvSpPr>
          <p:nvPr>
            <p:ph type="dt" sz="half" idx="10"/>
          </p:nvPr>
        </p:nvSpPr>
        <p:spPr/>
        <p:txBody>
          <a:bodyPr/>
          <a:lstStyle/>
          <a:p>
            <a:fld id="{1F63F490-D314-4599-97EA-6614804D5EC3}" type="datetimeFigureOut">
              <a:rPr lang="fr-FR" smtClean="0"/>
              <a:t>15/01/2023</a:t>
            </a:fld>
            <a:endParaRPr lang="fr-FR"/>
          </a:p>
        </p:txBody>
      </p:sp>
      <p:sp>
        <p:nvSpPr>
          <p:cNvPr id="4" name="Espace réservé du pied de page 3">
            <a:extLst>
              <a:ext uri="{FF2B5EF4-FFF2-40B4-BE49-F238E27FC236}">
                <a16:creationId xmlns:a16="http://schemas.microsoft.com/office/drawing/2014/main" id="{F0FD9863-1D13-4472-9413-7C9DDF98B3A1}"/>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C62B38B7-6EC8-4EC7-9F9D-03402B66B98E}"/>
              </a:ext>
            </a:extLst>
          </p:cNvPr>
          <p:cNvSpPr>
            <a:spLocks noGrp="1"/>
          </p:cNvSpPr>
          <p:nvPr>
            <p:ph type="sldNum" sz="quarter" idx="12"/>
          </p:nvPr>
        </p:nvSpPr>
        <p:spPr/>
        <p:txBody>
          <a:bodyPr/>
          <a:lstStyle/>
          <a:p>
            <a:fld id="{512DAAED-64D0-47DA-AF10-543E3F3C374B}" type="slidenum">
              <a:rPr lang="fr-FR" smtClean="0"/>
              <a:t>‹N°›</a:t>
            </a:fld>
            <a:endParaRPr lang="fr-FR"/>
          </a:p>
        </p:txBody>
      </p:sp>
    </p:spTree>
    <p:extLst>
      <p:ext uri="{BB962C8B-B14F-4D97-AF65-F5344CB8AC3E}">
        <p14:creationId xmlns:p14="http://schemas.microsoft.com/office/powerpoint/2010/main" val="22237684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F6498DF-6F36-4406-B166-B24819210252}"/>
              </a:ext>
            </a:extLst>
          </p:cNvPr>
          <p:cNvSpPr>
            <a:spLocks noGrp="1"/>
          </p:cNvSpPr>
          <p:nvPr>
            <p:ph type="dt" sz="half" idx="10"/>
          </p:nvPr>
        </p:nvSpPr>
        <p:spPr/>
        <p:txBody>
          <a:bodyPr/>
          <a:lstStyle/>
          <a:p>
            <a:fld id="{1F63F490-D314-4599-97EA-6614804D5EC3}" type="datetimeFigureOut">
              <a:rPr lang="fr-FR" smtClean="0"/>
              <a:t>15/01/2023</a:t>
            </a:fld>
            <a:endParaRPr lang="fr-FR"/>
          </a:p>
        </p:txBody>
      </p:sp>
      <p:sp>
        <p:nvSpPr>
          <p:cNvPr id="3" name="Espace réservé du pied de page 2">
            <a:extLst>
              <a:ext uri="{FF2B5EF4-FFF2-40B4-BE49-F238E27FC236}">
                <a16:creationId xmlns:a16="http://schemas.microsoft.com/office/drawing/2014/main" id="{559D82AE-6F68-414B-9253-C1048721B263}"/>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64780B70-0A12-4BF7-834B-EB391266C459}"/>
              </a:ext>
            </a:extLst>
          </p:cNvPr>
          <p:cNvSpPr>
            <a:spLocks noGrp="1"/>
          </p:cNvSpPr>
          <p:nvPr>
            <p:ph type="sldNum" sz="quarter" idx="12"/>
          </p:nvPr>
        </p:nvSpPr>
        <p:spPr/>
        <p:txBody>
          <a:bodyPr/>
          <a:lstStyle/>
          <a:p>
            <a:fld id="{512DAAED-64D0-47DA-AF10-543E3F3C374B}" type="slidenum">
              <a:rPr lang="fr-FR" smtClean="0"/>
              <a:t>‹N°›</a:t>
            </a:fld>
            <a:endParaRPr lang="fr-FR"/>
          </a:p>
        </p:txBody>
      </p:sp>
    </p:spTree>
    <p:extLst>
      <p:ext uri="{BB962C8B-B14F-4D97-AF65-F5344CB8AC3E}">
        <p14:creationId xmlns:p14="http://schemas.microsoft.com/office/powerpoint/2010/main" val="26969634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4CFD48-825E-4028-A62E-86D11E93E29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7FD90B78-E773-4FD7-AAE0-7CDBE0B18F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1136B3A2-4044-4B70-A49B-E93D42B128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E0CF962C-9B49-4141-9A76-2849B482F4BF}"/>
              </a:ext>
            </a:extLst>
          </p:cNvPr>
          <p:cNvSpPr>
            <a:spLocks noGrp="1"/>
          </p:cNvSpPr>
          <p:nvPr>
            <p:ph type="dt" sz="half" idx="10"/>
          </p:nvPr>
        </p:nvSpPr>
        <p:spPr/>
        <p:txBody>
          <a:bodyPr/>
          <a:lstStyle/>
          <a:p>
            <a:fld id="{1F63F490-D314-4599-97EA-6614804D5EC3}" type="datetimeFigureOut">
              <a:rPr lang="fr-FR" smtClean="0"/>
              <a:t>15/01/2023</a:t>
            </a:fld>
            <a:endParaRPr lang="fr-FR"/>
          </a:p>
        </p:txBody>
      </p:sp>
      <p:sp>
        <p:nvSpPr>
          <p:cNvPr id="6" name="Espace réservé du pied de page 5">
            <a:extLst>
              <a:ext uri="{FF2B5EF4-FFF2-40B4-BE49-F238E27FC236}">
                <a16:creationId xmlns:a16="http://schemas.microsoft.com/office/drawing/2014/main" id="{C03A5F18-55F1-478D-9131-04CBD9B5DAB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A564DD4-F46A-4C7D-9D86-FB0A6E0E872D}"/>
              </a:ext>
            </a:extLst>
          </p:cNvPr>
          <p:cNvSpPr>
            <a:spLocks noGrp="1"/>
          </p:cNvSpPr>
          <p:nvPr>
            <p:ph type="sldNum" sz="quarter" idx="12"/>
          </p:nvPr>
        </p:nvSpPr>
        <p:spPr/>
        <p:txBody>
          <a:bodyPr/>
          <a:lstStyle/>
          <a:p>
            <a:fld id="{512DAAED-64D0-47DA-AF10-543E3F3C374B}" type="slidenum">
              <a:rPr lang="fr-FR" smtClean="0"/>
              <a:t>‹N°›</a:t>
            </a:fld>
            <a:endParaRPr lang="fr-FR"/>
          </a:p>
        </p:txBody>
      </p:sp>
    </p:spTree>
    <p:extLst>
      <p:ext uri="{BB962C8B-B14F-4D97-AF65-F5344CB8AC3E}">
        <p14:creationId xmlns:p14="http://schemas.microsoft.com/office/powerpoint/2010/main" val="37010972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94F18D-8C98-41D9-BCC9-8978AB7AD80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1B8CC414-D152-4288-892C-E48987F89F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BD31AA1F-7C2A-4D76-9E2C-CE3CCFCF38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FBA17D8D-B32D-48B0-9EB0-C8E090760759}"/>
              </a:ext>
            </a:extLst>
          </p:cNvPr>
          <p:cNvSpPr>
            <a:spLocks noGrp="1"/>
          </p:cNvSpPr>
          <p:nvPr>
            <p:ph type="dt" sz="half" idx="10"/>
          </p:nvPr>
        </p:nvSpPr>
        <p:spPr/>
        <p:txBody>
          <a:bodyPr/>
          <a:lstStyle/>
          <a:p>
            <a:fld id="{1F63F490-D314-4599-97EA-6614804D5EC3}" type="datetimeFigureOut">
              <a:rPr lang="fr-FR" smtClean="0"/>
              <a:t>15/01/2023</a:t>
            </a:fld>
            <a:endParaRPr lang="fr-FR"/>
          </a:p>
        </p:txBody>
      </p:sp>
      <p:sp>
        <p:nvSpPr>
          <p:cNvPr id="6" name="Espace réservé du pied de page 5">
            <a:extLst>
              <a:ext uri="{FF2B5EF4-FFF2-40B4-BE49-F238E27FC236}">
                <a16:creationId xmlns:a16="http://schemas.microsoft.com/office/drawing/2014/main" id="{59F12BEF-39C2-4310-A5B2-A605072924C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DFD1CCD-A770-4341-BCA5-719331B6FC39}"/>
              </a:ext>
            </a:extLst>
          </p:cNvPr>
          <p:cNvSpPr>
            <a:spLocks noGrp="1"/>
          </p:cNvSpPr>
          <p:nvPr>
            <p:ph type="sldNum" sz="quarter" idx="12"/>
          </p:nvPr>
        </p:nvSpPr>
        <p:spPr/>
        <p:txBody>
          <a:bodyPr/>
          <a:lstStyle/>
          <a:p>
            <a:fld id="{512DAAED-64D0-47DA-AF10-543E3F3C374B}" type="slidenum">
              <a:rPr lang="fr-FR" smtClean="0"/>
              <a:t>‹N°›</a:t>
            </a:fld>
            <a:endParaRPr lang="fr-FR"/>
          </a:p>
        </p:txBody>
      </p:sp>
    </p:spTree>
    <p:extLst>
      <p:ext uri="{BB962C8B-B14F-4D97-AF65-F5344CB8AC3E}">
        <p14:creationId xmlns:p14="http://schemas.microsoft.com/office/powerpoint/2010/main" val="4005583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50D7D2-67EC-41C9-AF16-E7C55C6C1861}"/>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E4092EA3-7654-4D1C-B79E-88E58D446077}"/>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696B9B5-7DE7-4D9B-A731-2CFD7288D31E}"/>
              </a:ext>
            </a:extLst>
          </p:cNvPr>
          <p:cNvSpPr>
            <a:spLocks noGrp="1"/>
          </p:cNvSpPr>
          <p:nvPr>
            <p:ph type="dt" sz="half" idx="10"/>
          </p:nvPr>
        </p:nvSpPr>
        <p:spPr/>
        <p:txBody>
          <a:bodyPr/>
          <a:lstStyle/>
          <a:p>
            <a:fld id="{1F63F490-D314-4599-97EA-6614804D5EC3}" type="datetimeFigureOut">
              <a:rPr lang="fr-FR" smtClean="0"/>
              <a:t>15/01/2023</a:t>
            </a:fld>
            <a:endParaRPr lang="fr-FR"/>
          </a:p>
        </p:txBody>
      </p:sp>
      <p:sp>
        <p:nvSpPr>
          <p:cNvPr id="5" name="Espace réservé du pied de page 4">
            <a:extLst>
              <a:ext uri="{FF2B5EF4-FFF2-40B4-BE49-F238E27FC236}">
                <a16:creationId xmlns:a16="http://schemas.microsoft.com/office/drawing/2014/main" id="{E20A1EA6-C3AD-46E4-B592-9EB87319E87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10DF49B-1964-4030-AF5E-7D3AB81BE665}"/>
              </a:ext>
            </a:extLst>
          </p:cNvPr>
          <p:cNvSpPr>
            <a:spLocks noGrp="1"/>
          </p:cNvSpPr>
          <p:nvPr>
            <p:ph type="sldNum" sz="quarter" idx="12"/>
          </p:nvPr>
        </p:nvSpPr>
        <p:spPr/>
        <p:txBody>
          <a:bodyPr/>
          <a:lstStyle/>
          <a:p>
            <a:fld id="{512DAAED-64D0-47DA-AF10-543E3F3C374B}" type="slidenum">
              <a:rPr lang="fr-FR" smtClean="0"/>
              <a:t>‹N°›</a:t>
            </a:fld>
            <a:endParaRPr lang="fr-FR"/>
          </a:p>
        </p:txBody>
      </p:sp>
    </p:spTree>
    <p:extLst>
      <p:ext uri="{BB962C8B-B14F-4D97-AF65-F5344CB8AC3E}">
        <p14:creationId xmlns:p14="http://schemas.microsoft.com/office/powerpoint/2010/main" val="35981708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7E62F630-75A3-4DFE-87D6-A684B680DCDA}"/>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CC73639F-EC49-43FD-9BC6-94CB73410B0A}"/>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D101195-DE39-4B7E-8898-6AA1A4D514AA}"/>
              </a:ext>
            </a:extLst>
          </p:cNvPr>
          <p:cNvSpPr>
            <a:spLocks noGrp="1"/>
          </p:cNvSpPr>
          <p:nvPr>
            <p:ph type="dt" sz="half" idx="10"/>
          </p:nvPr>
        </p:nvSpPr>
        <p:spPr/>
        <p:txBody>
          <a:bodyPr/>
          <a:lstStyle/>
          <a:p>
            <a:fld id="{1F63F490-D314-4599-97EA-6614804D5EC3}" type="datetimeFigureOut">
              <a:rPr lang="fr-FR" smtClean="0"/>
              <a:t>15/01/2023</a:t>
            </a:fld>
            <a:endParaRPr lang="fr-FR"/>
          </a:p>
        </p:txBody>
      </p:sp>
      <p:sp>
        <p:nvSpPr>
          <p:cNvPr id="5" name="Espace réservé du pied de page 4">
            <a:extLst>
              <a:ext uri="{FF2B5EF4-FFF2-40B4-BE49-F238E27FC236}">
                <a16:creationId xmlns:a16="http://schemas.microsoft.com/office/drawing/2014/main" id="{6022B383-BA54-4491-9362-E38A71C6E09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220C518-DC13-4B66-B8C9-241D0881EE8D}"/>
              </a:ext>
            </a:extLst>
          </p:cNvPr>
          <p:cNvSpPr>
            <a:spLocks noGrp="1"/>
          </p:cNvSpPr>
          <p:nvPr>
            <p:ph type="sldNum" sz="quarter" idx="12"/>
          </p:nvPr>
        </p:nvSpPr>
        <p:spPr/>
        <p:txBody>
          <a:bodyPr/>
          <a:lstStyle/>
          <a:p>
            <a:fld id="{512DAAED-64D0-47DA-AF10-543E3F3C374B}" type="slidenum">
              <a:rPr lang="fr-FR" smtClean="0"/>
              <a:t>‹N°›</a:t>
            </a:fld>
            <a:endParaRPr lang="fr-FR"/>
          </a:p>
        </p:txBody>
      </p:sp>
    </p:spTree>
    <p:extLst>
      <p:ext uri="{BB962C8B-B14F-4D97-AF65-F5344CB8AC3E}">
        <p14:creationId xmlns:p14="http://schemas.microsoft.com/office/powerpoint/2010/main" val="32603582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re et contenu B">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2015547" y="404286"/>
            <a:ext cx="9397520" cy="1113669"/>
          </a:xfrm>
        </p:spPr>
        <p:txBody>
          <a:bodyPr/>
          <a:lstStyle/>
          <a:p>
            <a:r>
              <a:rPr lang="fr-FR" noProof="0" dirty="0"/>
              <a:t>Titre</a:t>
            </a:r>
            <a:endParaRPr lang="fr-FR" dirty="0"/>
          </a:p>
        </p:txBody>
      </p:sp>
      <p:sp>
        <p:nvSpPr>
          <p:cNvPr id="8" name="Espace réservé du texte 7"/>
          <p:cNvSpPr>
            <a:spLocks noGrp="1"/>
          </p:cNvSpPr>
          <p:nvPr>
            <p:ph type="body" sz="quarter" idx="13" hasCustomPrompt="1"/>
          </p:nvPr>
        </p:nvSpPr>
        <p:spPr bwMode="gray">
          <a:xfrm>
            <a:off x="575734" y="1"/>
            <a:ext cx="1200151" cy="1460500"/>
          </a:xfrm>
          <a:solidFill>
            <a:schemeClr val="accent1"/>
          </a:solidFill>
        </p:spPr>
        <p:txBody>
          <a:bodyPr lIns="0" rIns="0" bIns="43200" anchor="b" anchorCtr="0"/>
          <a:lstStyle>
            <a:lvl1pPr algn="ctr">
              <a:defRPr sz="4400" b="0">
                <a:solidFill>
                  <a:schemeClr val="bg1"/>
                </a:solidFill>
                <a:latin typeface="+mj-lt"/>
              </a:defRPr>
            </a:lvl1pPr>
          </a:lstStyle>
          <a:p>
            <a:pPr lvl="0"/>
            <a:r>
              <a:rPr lang="fr-FR" dirty="0"/>
              <a:t>0</a:t>
            </a:r>
          </a:p>
        </p:txBody>
      </p:sp>
      <p:sp>
        <p:nvSpPr>
          <p:cNvPr id="10" name="Espace réservé du texte 9"/>
          <p:cNvSpPr>
            <a:spLocks noGrp="1"/>
          </p:cNvSpPr>
          <p:nvPr>
            <p:ph type="body" sz="quarter" idx="14" hasCustomPrompt="1"/>
          </p:nvPr>
        </p:nvSpPr>
        <p:spPr bwMode="gray">
          <a:xfrm>
            <a:off x="1769867" y="2035200"/>
            <a:ext cx="6480000" cy="4089600"/>
          </a:xfrm>
        </p:spPr>
        <p:txBody>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4" name="Espace réservé du texte 3"/>
          <p:cNvSpPr>
            <a:spLocks noGrp="1"/>
          </p:cNvSpPr>
          <p:nvPr>
            <p:ph type="body" sz="quarter" idx="18" hasCustomPrompt="1"/>
          </p:nvPr>
        </p:nvSpPr>
        <p:spPr bwMode="gray">
          <a:xfrm>
            <a:off x="8640234" y="1666792"/>
            <a:ext cx="3551767" cy="576808"/>
          </a:xfrm>
        </p:spPr>
        <p:txBody>
          <a:bodyPr lIns="72000" anchor="b" anchorCtr="0"/>
          <a:lstStyle>
            <a:lvl1pPr>
              <a:spcAft>
                <a:spcPts val="0"/>
              </a:spcAft>
              <a:defRPr sz="3000" i="1">
                <a:solidFill>
                  <a:schemeClr val="bg2"/>
                </a:solidFill>
              </a:defRPr>
            </a:lvl1pPr>
          </a:lstStyle>
          <a:p>
            <a:pPr lvl="0"/>
            <a:r>
              <a:rPr lang="fr-FR" dirty="0"/>
              <a:t>00 %</a:t>
            </a:r>
          </a:p>
        </p:txBody>
      </p:sp>
      <p:sp>
        <p:nvSpPr>
          <p:cNvPr id="14" name="Espace réservé du texte 3"/>
          <p:cNvSpPr>
            <a:spLocks noGrp="1"/>
          </p:cNvSpPr>
          <p:nvPr>
            <p:ph type="body" sz="quarter" idx="19" hasCustomPrompt="1"/>
          </p:nvPr>
        </p:nvSpPr>
        <p:spPr bwMode="gray">
          <a:xfrm>
            <a:off x="8640234" y="2142023"/>
            <a:ext cx="3551767" cy="457470"/>
          </a:xfrm>
          <a:solidFill>
            <a:schemeClr val="accent1"/>
          </a:solidFill>
        </p:spPr>
        <p:txBody>
          <a:bodyPr lIns="72000" tIns="108000" rIns="0" bIns="108000" anchor="t" anchorCtr="0">
            <a:spAutoFit/>
          </a:bodyPr>
          <a:lstStyle>
            <a:lvl1pPr>
              <a:lnSpc>
                <a:spcPct val="112000"/>
              </a:lnSpc>
              <a:spcAft>
                <a:spcPts val="0"/>
              </a:spcAft>
              <a:defRPr sz="1467" i="1">
                <a:solidFill>
                  <a:schemeClr val="bg1"/>
                </a:solidFill>
              </a:defRPr>
            </a:lvl1pPr>
          </a:lstStyle>
          <a:p>
            <a:pPr lvl="0"/>
            <a:r>
              <a:rPr lang="fr-FR" dirty="0"/>
              <a:t>Texte</a:t>
            </a:r>
          </a:p>
        </p:txBody>
      </p:sp>
      <p:sp>
        <p:nvSpPr>
          <p:cNvPr id="7" name="Espace réservé de la date 6"/>
          <p:cNvSpPr>
            <a:spLocks noGrp="1"/>
          </p:cNvSpPr>
          <p:nvPr>
            <p:ph type="dt" sz="half" idx="20"/>
          </p:nvPr>
        </p:nvSpPr>
        <p:spPr bwMode="gray"/>
        <p:txBody>
          <a:bodyPr/>
          <a:lstStyle/>
          <a:p>
            <a:endParaRPr lang="fr-FR" dirty="0"/>
          </a:p>
        </p:txBody>
      </p:sp>
      <p:sp>
        <p:nvSpPr>
          <p:cNvPr id="9" name="Espace réservé du pied de page 8"/>
          <p:cNvSpPr>
            <a:spLocks noGrp="1"/>
          </p:cNvSpPr>
          <p:nvPr>
            <p:ph type="ftr" sz="quarter" idx="21"/>
          </p:nvPr>
        </p:nvSpPr>
        <p:spPr bwMode="gray">
          <a:xfrm>
            <a:off x="1769867" y="6119471"/>
            <a:ext cx="9643200" cy="404813"/>
          </a:xfrm>
        </p:spPr>
        <p:txBody>
          <a:bodyPr/>
          <a:lstStyle/>
          <a:p>
            <a:pPr algn="r"/>
            <a:endParaRPr lang="fr-FR" dirty="0"/>
          </a:p>
        </p:txBody>
      </p:sp>
      <p:sp>
        <p:nvSpPr>
          <p:cNvPr id="15" name="Espace réservé du numéro de diapositive 14"/>
          <p:cNvSpPr>
            <a:spLocks noGrp="1"/>
          </p:cNvSpPr>
          <p:nvPr>
            <p:ph type="sldNum" sz="quarter" idx="22"/>
          </p:nvPr>
        </p:nvSpPr>
        <p:spPr bwMode="gray"/>
        <p:txBody>
          <a:bodyPr/>
          <a:lstStyle/>
          <a:p>
            <a:r>
              <a:rPr lang="fr-FR"/>
              <a:t>P </a:t>
            </a:r>
            <a:fld id="{733122C9-A0B9-462F-8757-0847AD287B63}" type="slidenum">
              <a:rPr lang="fr-FR" smtClean="0"/>
              <a:pPr/>
              <a:t>‹N°›</a:t>
            </a:fld>
            <a:endParaRPr lang="fr-FR" dirty="0"/>
          </a:p>
        </p:txBody>
      </p:sp>
    </p:spTree>
    <p:extLst>
      <p:ext uri="{BB962C8B-B14F-4D97-AF65-F5344CB8AC3E}">
        <p14:creationId xmlns:p14="http://schemas.microsoft.com/office/powerpoint/2010/main" val="2049809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2271561" y="603664"/>
            <a:ext cx="9082238" cy="1325563"/>
          </a:xfrm>
        </p:spPr>
        <p:txBody>
          <a:bodyPr/>
          <a:lstStyle>
            <a:lvl1pPr>
              <a:defRPr b="1">
                <a:latin typeface="Arial" panose="020B0604020202020204" pitchFamily="34" charset="0"/>
                <a:cs typeface="Arial" panose="020B0604020202020204" pitchFamily="34" charset="0"/>
              </a:defRPr>
            </a:lvl1pPr>
          </a:lstStyle>
          <a:p>
            <a:r>
              <a:rPr lang="fr-FR" dirty="0"/>
              <a:t>Modifiez le style du titre</a:t>
            </a:r>
          </a:p>
        </p:txBody>
      </p:sp>
      <p:sp>
        <p:nvSpPr>
          <p:cNvPr id="3" name="Espace réservé du contenu 2"/>
          <p:cNvSpPr>
            <a:spLocks noGrp="1"/>
          </p:cNvSpPr>
          <p:nvPr>
            <p:ph idx="1"/>
          </p:nvPr>
        </p:nvSpPr>
        <p:spPr>
          <a:xfrm>
            <a:off x="2271560" y="2345635"/>
            <a:ext cx="9082239" cy="383132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8403866-820B-422F-A5B1-814F866AA7D5}" type="slidenum">
              <a:rPr lang="fr-FR" smtClean="0"/>
              <a:t>‹N°›</a:t>
            </a:fld>
            <a:endParaRPr lang="fr-FR"/>
          </a:p>
        </p:txBody>
      </p:sp>
    </p:spTree>
    <p:extLst>
      <p:ext uri="{BB962C8B-B14F-4D97-AF65-F5344CB8AC3E}">
        <p14:creationId xmlns:p14="http://schemas.microsoft.com/office/powerpoint/2010/main" val="3468484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b="1">
                <a:latin typeface="Arial" panose="020B0604020202020204" pitchFamily="34" charset="0"/>
                <a:cs typeface="Arial" panose="020B0604020202020204" pitchFamily="34" charset="0"/>
              </a:defRPr>
            </a:lvl1pPr>
          </a:lstStyle>
          <a:p>
            <a:r>
              <a:rPr lang="fr-FR" dirty="0"/>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Modifier les styles du texte du masque</a:t>
            </a: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8403866-820B-422F-A5B1-814F866AA7D5}" type="slidenum">
              <a:rPr lang="fr-FR" smtClean="0"/>
              <a:t>‹N°›</a:t>
            </a:fld>
            <a:endParaRPr lang="fr-FR"/>
          </a:p>
        </p:txBody>
      </p:sp>
    </p:spTree>
    <p:extLst>
      <p:ext uri="{BB962C8B-B14F-4D97-AF65-F5344CB8AC3E}">
        <p14:creationId xmlns:p14="http://schemas.microsoft.com/office/powerpoint/2010/main" val="2085258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2444817" y="583786"/>
            <a:ext cx="8908983" cy="1325563"/>
          </a:xfrm>
        </p:spPr>
        <p:txBody>
          <a:bodyPr/>
          <a:lstStyle/>
          <a:p>
            <a:r>
              <a:rPr lang="fr-FR" dirty="0"/>
              <a:t>Modifiez le style du titre</a:t>
            </a:r>
          </a:p>
        </p:txBody>
      </p:sp>
      <p:sp>
        <p:nvSpPr>
          <p:cNvPr id="3" name="Espace réservé du contenu 2"/>
          <p:cNvSpPr>
            <a:spLocks noGrp="1"/>
          </p:cNvSpPr>
          <p:nvPr>
            <p:ph sz="half" idx="1"/>
          </p:nvPr>
        </p:nvSpPr>
        <p:spPr>
          <a:xfrm>
            <a:off x="1905000" y="2226365"/>
            <a:ext cx="4114800" cy="395059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2226363"/>
            <a:ext cx="4114800" cy="3950599"/>
          </a:xfrm>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8403866-820B-422F-A5B1-814F866AA7D5}" type="slidenum">
              <a:rPr lang="fr-FR" smtClean="0"/>
              <a:t>‹N°›</a:t>
            </a:fld>
            <a:endParaRPr lang="fr-FR"/>
          </a:p>
        </p:txBody>
      </p:sp>
    </p:spTree>
    <p:extLst>
      <p:ext uri="{BB962C8B-B14F-4D97-AF65-F5344CB8AC3E}">
        <p14:creationId xmlns:p14="http://schemas.microsoft.com/office/powerpoint/2010/main" val="3526672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2319688" y="365125"/>
            <a:ext cx="9035700" cy="1325563"/>
          </a:xfrm>
        </p:spPr>
        <p:txBody>
          <a:bodyPr/>
          <a:lstStyle>
            <a:lvl1pPr>
              <a:defRPr b="1"/>
            </a:lvl1pPr>
          </a:lstStyle>
          <a:p>
            <a:r>
              <a:rPr lang="fr-FR" dirty="0"/>
              <a:t>Modifiez le style du titre</a:t>
            </a:r>
          </a:p>
        </p:txBody>
      </p:sp>
      <p:sp>
        <p:nvSpPr>
          <p:cNvPr id="3" name="Espace réservé du texte 2"/>
          <p:cNvSpPr>
            <a:spLocks noGrp="1"/>
          </p:cNvSpPr>
          <p:nvPr>
            <p:ph type="body" idx="1"/>
          </p:nvPr>
        </p:nvSpPr>
        <p:spPr>
          <a:xfrm>
            <a:off x="1882775" y="1681163"/>
            <a:ext cx="4114800"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
        <p:nvSpPr>
          <p:cNvPr id="4" name="Espace réservé du contenu 3"/>
          <p:cNvSpPr>
            <a:spLocks noGrp="1"/>
          </p:cNvSpPr>
          <p:nvPr>
            <p:ph sz="half" idx="2"/>
          </p:nvPr>
        </p:nvSpPr>
        <p:spPr>
          <a:xfrm>
            <a:off x="1882775" y="2505075"/>
            <a:ext cx="4114800"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6172200" y="1681163"/>
            <a:ext cx="4482966"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
        <p:nvSpPr>
          <p:cNvPr id="6" name="Espace réservé du contenu 5"/>
          <p:cNvSpPr>
            <a:spLocks noGrp="1"/>
          </p:cNvSpPr>
          <p:nvPr>
            <p:ph sz="quarter" idx="4"/>
          </p:nvPr>
        </p:nvSpPr>
        <p:spPr>
          <a:xfrm>
            <a:off x="6172200" y="2505075"/>
            <a:ext cx="4482966"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78403866-820B-422F-A5B1-814F866AA7D5}" type="slidenum">
              <a:rPr lang="fr-FR" smtClean="0"/>
              <a:t>‹N°›</a:t>
            </a:fld>
            <a:endParaRPr lang="fr-FR"/>
          </a:p>
        </p:txBody>
      </p:sp>
    </p:spTree>
    <p:extLst>
      <p:ext uri="{BB962C8B-B14F-4D97-AF65-F5344CB8AC3E}">
        <p14:creationId xmlns:p14="http://schemas.microsoft.com/office/powerpoint/2010/main" val="83444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78403866-820B-422F-A5B1-814F866AA7D5}" type="slidenum">
              <a:rPr lang="fr-FR" smtClean="0"/>
              <a:t>‹N°›</a:t>
            </a:fld>
            <a:endParaRPr lang="fr-FR"/>
          </a:p>
        </p:txBody>
      </p:sp>
    </p:spTree>
    <p:extLst>
      <p:ext uri="{BB962C8B-B14F-4D97-AF65-F5344CB8AC3E}">
        <p14:creationId xmlns:p14="http://schemas.microsoft.com/office/powerpoint/2010/main" val="962797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050181" y="457200"/>
            <a:ext cx="2721844" cy="1600200"/>
          </a:xfrm>
        </p:spPr>
        <p:txBody>
          <a:bodyPr anchor="b"/>
          <a:lstStyle>
            <a:lvl1pPr>
              <a:defRPr sz="3200">
                <a:latin typeface="Arial" panose="020B0604020202020204" pitchFamily="34" charset="0"/>
                <a:cs typeface="Arial" panose="020B0604020202020204" pitchFamily="34" charset="0"/>
              </a:defRPr>
            </a:lvl1pPr>
          </a:lstStyle>
          <a:p>
            <a:r>
              <a:rPr lang="fr-FR" dirty="0"/>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2050181" y="2057400"/>
            <a:ext cx="2721844"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Modifier les styles du texte du masque</a:t>
            </a: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8403866-820B-422F-A5B1-814F866AA7D5}" type="slidenum">
              <a:rPr lang="fr-FR" smtClean="0"/>
              <a:t>‹N°›</a:t>
            </a:fld>
            <a:endParaRPr lang="fr-FR"/>
          </a:p>
        </p:txBody>
      </p:sp>
    </p:spTree>
    <p:extLst>
      <p:ext uri="{BB962C8B-B14F-4D97-AF65-F5344CB8AC3E}">
        <p14:creationId xmlns:p14="http://schemas.microsoft.com/office/powerpoint/2010/main" val="4003790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98EB40-7511-446E-963B-F82CB5309AD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22DB3112-1823-4411-938D-9023FD701B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87805D3-366B-43F1-9054-403C711CBB58}"/>
              </a:ext>
            </a:extLst>
          </p:cNvPr>
          <p:cNvSpPr>
            <a:spLocks noGrp="1"/>
          </p:cNvSpPr>
          <p:nvPr>
            <p:ph type="dt" sz="half" idx="10"/>
          </p:nvPr>
        </p:nvSpPr>
        <p:spPr/>
        <p:txBody>
          <a:bodyPr/>
          <a:lstStyle/>
          <a:p>
            <a:fld id="{1F63F490-D314-4599-97EA-6614804D5EC3}" type="datetimeFigureOut">
              <a:rPr lang="fr-FR" smtClean="0"/>
              <a:t>15/01/2023</a:t>
            </a:fld>
            <a:endParaRPr lang="fr-FR"/>
          </a:p>
        </p:txBody>
      </p:sp>
      <p:sp>
        <p:nvSpPr>
          <p:cNvPr id="5" name="Espace réservé du pied de page 4">
            <a:extLst>
              <a:ext uri="{FF2B5EF4-FFF2-40B4-BE49-F238E27FC236}">
                <a16:creationId xmlns:a16="http://schemas.microsoft.com/office/drawing/2014/main" id="{2F70B23E-D9B8-4967-94B5-EA8D436F06E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C5E581B-61FC-4053-BEB0-5F3EC1C8A0A4}"/>
              </a:ext>
            </a:extLst>
          </p:cNvPr>
          <p:cNvSpPr>
            <a:spLocks noGrp="1"/>
          </p:cNvSpPr>
          <p:nvPr>
            <p:ph type="sldNum" sz="quarter" idx="12"/>
          </p:nvPr>
        </p:nvSpPr>
        <p:spPr/>
        <p:txBody>
          <a:bodyPr/>
          <a:lstStyle/>
          <a:p>
            <a:fld id="{512DAAED-64D0-47DA-AF10-543E3F3C374B}" type="slidenum">
              <a:rPr lang="fr-FR" smtClean="0"/>
              <a:t>‹N°›</a:t>
            </a:fld>
            <a:endParaRPr lang="fr-FR"/>
          </a:p>
        </p:txBody>
      </p:sp>
    </p:spTree>
    <p:extLst>
      <p:ext uri="{BB962C8B-B14F-4D97-AF65-F5344CB8AC3E}">
        <p14:creationId xmlns:p14="http://schemas.microsoft.com/office/powerpoint/2010/main" val="4151895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E28A1A-2F6B-4CB3-AE25-AF94ADE2EBF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CB033D1-D6DE-4BC8-81C8-3CFCDC6CC916}"/>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1E62237-2ACB-41FA-B688-DA6511B95BC4}"/>
              </a:ext>
            </a:extLst>
          </p:cNvPr>
          <p:cNvSpPr>
            <a:spLocks noGrp="1"/>
          </p:cNvSpPr>
          <p:nvPr>
            <p:ph type="dt" sz="half" idx="10"/>
          </p:nvPr>
        </p:nvSpPr>
        <p:spPr/>
        <p:txBody>
          <a:bodyPr/>
          <a:lstStyle/>
          <a:p>
            <a:fld id="{1F63F490-D314-4599-97EA-6614804D5EC3}" type="datetimeFigureOut">
              <a:rPr lang="fr-FR" smtClean="0"/>
              <a:t>15/01/2023</a:t>
            </a:fld>
            <a:endParaRPr lang="fr-FR"/>
          </a:p>
        </p:txBody>
      </p:sp>
      <p:sp>
        <p:nvSpPr>
          <p:cNvPr id="5" name="Espace réservé du pied de page 4">
            <a:extLst>
              <a:ext uri="{FF2B5EF4-FFF2-40B4-BE49-F238E27FC236}">
                <a16:creationId xmlns:a16="http://schemas.microsoft.com/office/drawing/2014/main" id="{07A031C0-90E4-48B9-97F5-AA90A6E83B3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2510231-A244-4A72-BEEA-8AA8940E9BA2}"/>
              </a:ext>
            </a:extLst>
          </p:cNvPr>
          <p:cNvSpPr>
            <a:spLocks noGrp="1"/>
          </p:cNvSpPr>
          <p:nvPr>
            <p:ph type="sldNum" sz="quarter" idx="12"/>
          </p:nvPr>
        </p:nvSpPr>
        <p:spPr/>
        <p:txBody>
          <a:bodyPr/>
          <a:lstStyle/>
          <a:p>
            <a:fld id="{512DAAED-64D0-47DA-AF10-543E3F3C374B}" type="slidenum">
              <a:rPr lang="fr-FR" smtClean="0"/>
              <a:t>‹N°›</a:t>
            </a:fld>
            <a:endParaRPr lang="fr-FR"/>
          </a:p>
        </p:txBody>
      </p:sp>
    </p:spTree>
    <p:extLst>
      <p:ext uri="{BB962C8B-B14F-4D97-AF65-F5344CB8AC3E}">
        <p14:creationId xmlns:p14="http://schemas.microsoft.com/office/powerpoint/2010/main" val="1693679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2233060" y="365125"/>
            <a:ext cx="9120739"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2233060" y="1825625"/>
            <a:ext cx="912074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403866-820B-422F-A5B1-814F866AA7D5}" type="slidenum">
              <a:rPr lang="fr-FR" smtClean="0"/>
              <a:t>‹N°›</a:t>
            </a:fld>
            <a:endParaRPr lang="fr-FR"/>
          </a:p>
        </p:txBody>
      </p:sp>
    </p:spTree>
    <p:extLst>
      <p:ext uri="{BB962C8B-B14F-4D97-AF65-F5344CB8AC3E}">
        <p14:creationId xmlns:p14="http://schemas.microsoft.com/office/powerpoint/2010/main" val="8816637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46FA5BB1-774C-41FB-863D-B3EEE072C2D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1016"/>
            <a:ext cx="12190195" cy="6859015"/>
          </a:xfrm>
          <a:prstGeom prst="rect">
            <a:avLst/>
          </a:prstGeom>
        </p:spPr>
      </p:pic>
      <p:sp>
        <p:nvSpPr>
          <p:cNvPr id="2" name="Espace réservé du titre 1">
            <a:extLst>
              <a:ext uri="{FF2B5EF4-FFF2-40B4-BE49-F238E27FC236}">
                <a16:creationId xmlns:a16="http://schemas.microsoft.com/office/drawing/2014/main" id="{2389427E-A09E-4EB6-8A39-C7273939FF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E60199D4-CC97-4272-992A-49D99F0B97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4C2FCA0-DD7C-45DF-AF7F-386045A329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63F490-D314-4599-97EA-6614804D5EC3}" type="datetimeFigureOut">
              <a:rPr lang="fr-FR" smtClean="0"/>
              <a:t>15/01/2023</a:t>
            </a:fld>
            <a:endParaRPr lang="fr-FR"/>
          </a:p>
        </p:txBody>
      </p:sp>
      <p:sp>
        <p:nvSpPr>
          <p:cNvPr id="5" name="Espace réservé du pied de page 4">
            <a:extLst>
              <a:ext uri="{FF2B5EF4-FFF2-40B4-BE49-F238E27FC236}">
                <a16:creationId xmlns:a16="http://schemas.microsoft.com/office/drawing/2014/main" id="{A32F44B1-6AD0-4D88-86E2-DE1BED565E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220A2162-2B14-46B6-8727-C5914F252C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2DAAED-64D0-47DA-AF10-543E3F3C374B}" type="slidenum">
              <a:rPr lang="fr-FR" smtClean="0"/>
              <a:t>‹N°›</a:t>
            </a:fld>
            <a:endParaRPr lang="fr-FR"/>
          </a:p>
        </p:txBody>
      </p:sp>
    </p:spTree>
    <p:extLst>
      <p:ext uri="{BB962C8B-B14F-4D97-AF65-F5344CB8AC3E}">
        <p14:creationId xmlns:p14="http://schemas.microsoft.com/office/powerpoint/2010/main" val="2345185577"/>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png"/><Relationship Id="rId1" Type="http://schemas.openxmlformats.org/officeDocument/2006/relationships/slideLayout" Target="../slideLayouts/slideLayout8.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0.png"/><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0.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B1AF8418-69AA-42AE-A8AE-9DD378D03905}"/>
              </a:ext>
            </a:extLst>
          </p:cNvPr>
          <p:cNvSpPr>
            <a:spLocks noGrp="1"/>
          </p:cNvSpPr>
          <p:nvPr>
            <p:ph type="title"/>
          </p:nvPr>
        </p:nvSpPr>
        <p:spPr>
          <a:xfrm>
            <a:off x="1786651" y="1083031"/>
            <a:ext cx="9082238" cy="1325563"/>
          </a:xfrm>
          <a:ln>
            <a:noFill/>
          </a:ln>
        </p:spPr>
        <p:txBody>
          <a:bodyPr>
            <a:noAutofit/>
          </a:bodyPr>
          <a:lstStyle/>
          <a:p>
            <a:r>
              <a:rPr lang="fr-FR" sz="5000" dirty="0">
                <a:solidFill>
                  <a:srgbClr val="78C6C3"/>
                </a:solidFill>
                <a:latin typeface="Lato" panose="020F0502020204030203" pitchFamily="34" charset="0"/>
              </a:rPr>
              <a:t>Manifestations SFP </a:t>
            </a:r>
            <a:br>
              <a:rPr lang="fr-FR" sz="5000" dirty="0">
                <a:solidFill>
                  <a:srgbClr val="78C6C3"/>
                </a:solidFill>
                <a:latin typeface="Lato" panose="020F0502020204030203" pitchFamily="34" charset="0"/>
              </a:rPr>
            </a:br>
            <a:r>
              <a:rPr lang="fr-FR" sz="5000" dirty="0">
                <a:solidFill>
                  <a:srgbClr val="78C6C3"/>
                </a:solidFill>
                <a:latin typeface="Lato" panose="020F0502020204030203" pitchFamily="34" charset="0"/>
              </a:rPr>
              <a:t>prévues en 2023</a:t>
            </a:r>
          </a:p>
        </p:txBody>
      </p:sp>
      <p:sp>
        <p:nvSpPr>
          <p:cNvPr id="8" name="Espace réservé du contenu 2">
            <a:extLst>
              <a:ext uri="{FF2B5EF4-FFF2-40B4-BE49-F238E27FC236}">
                <a16:creationId xmlns:a16="http://schemas.microsoft.com/office/drawing/2014/main" id="{1ED1041A-0E3D-47C6-A17C-C0F556CDBE25}"/>
              </a:ext>
            </a:extLst>
          </p:cNvPr>
          <p:cNvSpPr>
            <a:spLocks noGrp="1"/>
          </p:cNvSpPr>
          <p:nvPr>
            <p:ph idx="1"/>
          </p:nvPr>
        </p:nvSpPr>
        <p:spPr>
          <a:xfrm>
            <a:off x="1786651" y="3302839"/>
            <a:ext cx="9082239" cy="3831328"/>
          </a:xfrm>
        </p:spPr>
        <p:txBody>
          <a:bodyPr/>
          <a:lstStyle/>
          <a:p>
            <a:pPr marL="0" indent="0">
              <a:buNone/>
            </a:pPr>
            <a:r>
              <a:rPr lang="fr-FR" sz="4000" b="1" dirty="0">
                <a:latin typeface="Montserrat" panose="02000505000000020004" pitchFamily="2" charset="0"/>
              </a:rPr>
              <a:t>Guy Wormser</a:t>
            </a:r>
          </a:p>
          <a:p>
            <a:pPr marL="0" indent="0">
              <a:buNone/>
            </a:pPr>
            <a:r>
              <a:rPr lang="fr-FR" sz="2000" dirty="0">
                <a:latin typeface="Lato" panose="020F0502020204030203" pitchFamily="34" charset="0"/>
              </a:rPr>
              <a:t>Président de la Société Française de Physique</a:t>
            </a:r>
          </a:p>
        </p:txBody>
      </p:sp>
    </p:spTree>
    <p:extLst>
      <p:ext uri="{BB962C8B-B14F-4D97-AF65-F5344CB8AC3E}">
        <p14:creationId xmlns:p14="http://schemas.microsoft.com/office/powerpoint/2010/main" val="3258245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6C64047A-77A2-4FDE-81AB-1C35997CA108}"/>
              </a:ext>
            </a:extLst>
          </p:cNvPr>
          <p:cNvSpPr txBox="1">
            <a:spLocks/>
          </p:cNvSpPr>
          <p:nvPr/>
        </p:nvSpPr>
        <p:spPr>
          <a:xfrm>
            <a:off x="-805415" y="921808"/>
            <a:ext cx="9082238" cy="1325563"/>
          </a:xfrm>
          <a:prstGeom prst="rect">
            <a:avLst/>
          </a:prstGeom>
          <a:ln>
            <a:no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000" dirty="0">
                <a:latin typeface="Lato" panose="020F0502020204030203" pitchFamily="34" charset="0"/>
              </a:rPr>
              <a:t>Les grands rendez-vous</a:t>
            </a:r>
          </a:p>
        </p:txBody>
      </p:sp>
      <p:pic>
        <p:nvPicPr>
          <p:cNvPr id="5" name="Image 4">
            <a:extLst>
              <a:ext uri="{FF2B5EF4-FFF2-40B4-BE49-F238E27FC236}">
                <a16:creationId xmlns:a16="http://schemas.microsoft.com/office/drawing/2014/main" id="{3F82D22F-8703-4DE0-A5EF-F53A582F75C9}"/>
              </a:ext>
            </a:extLst>
          </p:cNvPr>
          <p:cNvPicPr>
            <a:picLocks noChangeAspect="1"/>
          </p:cNvPicPr>
          <p:nvPr/>
        </p:nvPicPr>
        <p:blipFill rotWithShape="1">
          <a:blip r:embed="rId2"/>
          <a:srcRect l="22333" t="51841" r="67870" b="27338"/>
          <a:stretch/>
        </p:blipFill>
        <p:spPr>
          <a:xfrm rot="1242379">
            <a:off x="5072662" y="460898"/>
            <a:ext cx="563658" cy="673835"/>
          </a:xfrm>
          <a:prstGeom prst="rect">
            <a:avLst/>
          </a:prstGeom>
        </p:spPr>
      </p:pic>
      <p:sp>
        <p:nvSpPr>
          <p:cNvPr id="15" name="Titre 1">
            <a:extLst>
              <a:ext uri="{FF2B5EF4-FFF2-40B4-BE49-F238E27FC236}">
                <a16:creationId xmlns:a16="http://schemas.microsoft.com/office/drawing/2014/main" id="{68E4B7ED-21E4-4184-9AF1-9A7D8CDFD994}"/>
              </a:ext>
            </a:extLst>
          </p:cNvPr>
          <p:cNvSpPr txBox="1">
            <a:spLocks/>
          </p:cNvSpPr>
          <p:nvPr/>
        </p:nvSpPr>
        <p:spPr>
          <a:xfrm>
            <a:off x="5737242" y="135036"/>
            <a:ext cx="9082238" cy="1325563"/>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fr-FR" sz="2500" dirty="0">
                <a:solidFill>
                  <a:srgbClr val="78C6C3"/>
                </a:solidFill>
                <a:latin typeface="Lato" panose="020F0502020204030203" pitchFamily="34" charset="0"/>
              </a:rPr>
              <a:t>Manifestations SFP prévues en 2023</a:t>
            </a:r>
          </a:p>
        </p:txBody>
      </p:sp>
      <p:sp>
        <p:nvSpPr>
          <p:cNvPr id="8" name="Espace réservé du contenu 2">
            <a:extLst>
              <a:ext uri="{FF2B5EF4-FFF2-40B4-BE49-F238E27FC236}">
                <a16:creationId xmlns:a16="http://schemas.microsoft.com/office/drawing/2014/main" id="{68A4E9D5-5A5A-4F50-8451-3B52E08891D7}"/>
              </a:ext>
            </a:extLst>
          </p:cNvPr>
          <p:cNvSpPr txBox="1">
            <a:spLocks/>
          </p:cNvSpPr>
          <p:nvPr/>
        </p:nvSpPr>
        <p:spPr>
          <a:xfrm>
            <a:off x="1842703" y="4071143"/>
            <a:ext cx="9082239" cy="38313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fr-FR" sz="2800" b="1" dirty="0">
                <a:latin typeface="Montserrat" panose="02000505000000020004" pitchFamily="2" charset="0"/>
              </a:rPr>
              <a:t>Le Congrès Général</a:t>
            </a:r>
          </a:p>
          <a:p>
            <a:pPr algn="l">
              <a:spcBef>
                <a:spcPts val="0"/>
              </a:spcBef>
            </a:pPr>
            <a:r>
              <a:rPr lang="fr-FR" sz="2800" b="1" dirty="0">
                <a:latin typeface="Montserrat" panose="02000505000000020004" pitchFamily="2" charset="0"/>
              </a:rPr>
              <a:t>des 150 ans de la SFP</a:t>
            </a:r>
          </a:p>
          <a:p>
            <a:pPr algn="l">
              <a:lnSpc>
                <a:spcPct val="150000"/>
              </a:lnSpc>
              <a:spcBef>
                <a:spcPts val="0"/>
              </a:spcBef>
            </a:pPr>
            <a:r>
              <a:rPr lang="fr-FR" sz="2000" b="1" dirty="0">
                <a:solidFill>
                  <a:srgbClr val="1C83C1"/>
                </a:solidFill>
                <a:latin typeface="Lato" panose="020F0502020204030203" pitchFamily="34" charset="0"/>
              </a:rPr>
              <a:t>2–7 juillet 2023, Centre des Congrès</a:t>
            </a:r>
          </a:p>
          <a:p>
            <a:pPr algn="l">
              <a:lnSpc>
                <a:spcPct val="150000"/>
              </a:lnSpc>
              <a:spcBef>
                <a:spcPts val="0"/>
              </a:spcBef>
            </a:pPr>
            <a:r>
              <a:rPr lang="fr-FR" sz="2000" b="1" dirty="0">
                <a:solidFill>
                  <a:srgbClr val="1C83C1"/>
                </a:solidFill>
                <a:latin typeface="Lato" panose="020F0502020204030203" pitchFamily="34" charset="0"/>
              </a:rPr>
              <a:t>Cité des Sciences et de l’Industrie</a:t>
            </a:r>
          </a:p>
          <a:p>
            <a:pPr algn="l">
              <a:lnSpc>
                <a:spcPct val="150000"/>
              </a:lnSpc>
              <a:spcBef>
                <a:spcPts val="0"/>
              </a:spcBef>
            </a:pPr>
            <a:r>
              <a:rPr lang="fr-FR" sz="2000" b="1" dirty="0">
                <a:solidFill>
                  <a:srgbClr val="1C83C1"/>
                </a:solidFill>
                <a:latin typeface="Lato" panose="020F0502020204030203" pitchFamily="34" charset="0"/>
              </a:rPr>
              <a:t>Paris</a:t>
            </a:r>
          </a:p>
          <a:p>
            <a:endParaRPr lang="fr-FR" dirty="0">
              <a:latin typeface="Lato" panose="020F0502020204030203" pitchFamily="34" charset="0"/>
            </a:endParaRPr>
          </a:p>
          <a:p>
            <a:endParaRPr lang="fr-FR" dirty="0"/>
          </a:p>
        </p:txBody>
      </p:sp>
      <p:cxnSp>
        <p:nvCxnSpPr>
          <p:cNvPr id="12" name="Connecteur droit 11">
            <a:extLst>
              <a:ext uri="{FF2B5EF4-FFF2-40B4-BE49-F238E27FC236}">
                <a16:creationId xmlns:a16="http://schemas.microsoft.com/office/drawing/2014/main" id="{7614144B-A1A3-4E77-A80A-AB03FF95B7BA}"/>
              </a:ext>
            </a:extLst>
          </p:cNvPr>
          <p:cNvCxnSpPr>
            <a:cxnSpLocks/>
          </p:cNvCxnSpPr>
          <p:nvPr/>
        </p:nvCxnSpPr>
        <p:spPr>
          <a:xfrm>
            <a:off x="1692350" y="4071143"/>
            <a:ext cx="0" cy="1151740"/>
          </a:xfrm>
          <a:prstGeom prst="line">
            <a:avLst/>
          </a:prstGeom>
          <a:ln w="38100"/>
        </p:spPr>
        <p:style>
          <a:lnRef idx="1">
            <a:schemeClr val="accent5"/>
          </a:lnRef>
          <a:fillRef idx="0">
            <a:schemeClr val="accent5"/>
          </a:fillRef>
          <a:effectRef idx="0">
            <a:schemeClr val="accent5"/>
          </a:effectRef>
          <a:fontRef idx="minor">
            <a:schemeClr val="tx1"/>
          </a:fontRef>
        </p:style>
      </p:cxnSp>
      <p:pic>
        <p:nvPicPr>
          <p:cNvPr id="3" name="Image 2">
            <a:extLst>
              <a:ext uri="{FF2B5EF4-FFF2-40B4-BE49-F238E27FC236}">
                <a16:creationId xmlns:a16="http://schemas.microsoft.com/office/drawing/2014/main" id="{3E9E3324-E037-4658-8507-5C461142B4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3823" y="3001360"/>
            <a:ext cx="6219864" cy="4147122"/>
          </a:xfrm>
          <a:prstGeom prst="rect">
            <a:avLst/>
          </a:prstGeom>
        </p:spPr>
      </p:pic>
      <p:sp>
        <p:nvSpPr>
          <p:cNvPr id="9" name="ZoneTexte 8">
            <a:extLst>
              <a:ext uri="{FF2B5EF4-FFF2-40B4-BE49-F238E27FC236}">
                <a16:creationId xmlns:a16="http://schemas.microsoft.com/office/drawing/2014/main" id="{D7C16556-D43A-4D12-B3DC-DAE06B55CD30}"/>
              </a:ext>
            </a:extLst>
          </p:cNvPr>
          <p:cNvSpPr txBox="1"/>
          <p:nvPr/>
        </p:nvSpPr>
        <p:spPr>
          <a:xfrm>
            <a:off x="1125394" y="2282402"/>
            <a:ext cx="5258426" cy="1323439"/>
          </a:xfrm>
          <a:prstGeom prst="rect">
            <a:avLst/>
          </a:prstGeom>
          <a:noFill/>
        </p:spPr>
        <p:txBody>
          <a:bodyPr wrap="square" rtlCol="0">
            <a:spAutoFit/>
          </a:bodyPr>
          <a:lstStyle/>
          <a:p>
            <a:r>
              <a:rPr lang="fr-FR" sz="4000" dirty="0">
                <a:solidFill>
                  <a:schemeClr val="accent2">
                    <a:lumMod val="75000"/>
                  </a:schemeClr>
                </a:solidFill>
                <a:latin typeface="Lato" panose="020F0502020204030203" pitchFamily="34" charset="0"/>
                <a:ea typeface="+mj-ea"/>
                <a:cs typeface="+mj-cs"/>
              </a:rPr>
              <a:t>Pour les physicien(ne)s</a:t>
            </a:r>
          </a:p>
          <a:p>
            <a:endParaRPr lang="fr-FR" sz="4000" dirty="0">
              <a:solidFill>
                <a:schemeClr val="accent2">
                  <a:lumMod val="75000"/>
                </a:schemeClr>
              </a:solidFill>
              <a:latin typeface="Lato" panose="020F0502020204030203" pitchFamily="34" charset="0"/>
              <a:ea typeface="+mj-ea"/>
              <a:cs typeface="+mj-cs"/>
            </a:endParaRPr>
          </a:p>
        </p:txBody>
      </p:sp>
    </p:spTree>
    <p:extLst>
      <p:ext uri="{BB962C8B-B14F-4D97-AF65-F5344CB8AC3E}">
        <p14:creationId xmlns:p14="http://schemas.microsoft.com/office/powerpoint/2010/main" val="37488774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6C64047A-77A2-4FDE-81AB-1C35997CA108}"/>
              </a:ext>
            </a:extLst>
          </p:cNvPr>
          <p:cNvSpPr txBox="1">
            <a:spLocks/>
          </p:cNvSpPr>
          <p:nvPr/>
        </p:nvSpPr>
        <p:spPr>
          <a:xfrm>
            <a:off x="-805415" y="921808"/>
            <a:ext cx="9082238" cy="1325563"/>
          </a:xfrm>
          <a:prstGeom prst="rect">
            <a:avLst/>
          </a:prstGeom>
          <a:ln>
            <a:no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000" dirty="0">
                <a:latin typeface="Lato" panose="020F0502020204030203" pitchFamily="34" charset="0"/>
              </a:rPr>
              <a:t>Les grands rendez-vous</a:t>
            </a:r>
          </a:p>
        </p:txBody>
      </p:sp>
      <p:pic>
        <p:nvPicPr>
          <p:cNvPr id="5" name="Image 4">
            <a:extLst>
              <a:ext uri="{FF2B5EF4-FFF2-40B4-BE49-F238E27FC236}">
                <a16:creationId xmlns:a16="http://schemas.microsoft.com/office/drawing/2014/main" id="{3F82D22F-8703-4DE0-A5EF-F53A582F75C9}"/>
              </a:ext>
            </a:extLst>
          </p:cNvPr>
          <p:cNvPicPr>
            <a:picLocks noChangeAspect="1"/>
          </p:cNvPicPr>
          <p:nvPr/>
        </p:nvPicPr>
        <p:blipFill rotWithShape="1">
          <a:blip r:embed="rId2"/>
          <a:srcRect l="22333" t="51841" r="67870" b="27338"/>
          <a:stretch/>
        </p:blipFill>
        <p:spPr>
          <a:xfrm rot="1242379">
            <a:off x="5072662" y="460898"/>
            <a:ext cx="563658" cy="673835"/>
          </a:xfrm>
          <a:prstGeom prst="rect">
            <a:avLst/>
          </a:prstGeom>
        </p:spPr>
      </p:pic>
      <p:sp>
        <p:nvSpPr>
          <p:cNvPr id="15" name="Titre 1">
            <a:extLst>
              <a:ext uri="{FF2B5EF4-FFF2-40B4-BE49-F238E27FC236}">
                <a16:creationId xmlns:a16="http://schemas.microsoft.com/office/drawing/2014/main" id="{68E4B7ED-21E4-4184-9AF1-9A7D8CDFD994}"/>
              </a:ext>
            </a:extLst>
          </p:cNvPr>
          <p:cNvSpPr txBox="1">
            <a:spLocks/>
          </p:cNvSpPr>
          <p:nvPr/>
        </p:nvSpPr>
        <p:spPr>
          <a:xfrm>
            <a:off x="5737242" y="135036"/>
            <a:ext cx="9082238" cy="1325563"/>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fr-FR" sz="2500" dirty="0">
                <a:solidFill>
                  <a:srgbClr val="78C6C3"/>
                </a:solidFill>
                <a:latin typeface="Lato" panose="020F0502020204030203" pitchFamily="34" charset="0"/>
              </a:rPr>
              <a:t>Manifestations SFP prévues en 2023</a:t>
            </a:r>
          </a:p>
        </p:txBody>
      </p:sp>
      <p:sp>
        <p:nvSpPr>
          <p:cNvPr id="8" name="Espace réservé du contenu 2">
            <a:extLst>
              <a:ext uri="{FF2B5EF4-FFF2-40B4-BE49-F238E27FC236}">
                <a16:creationId xmlns:a16="http://schemas.microsoft.com/office/drawing/2014/main" id="{68A4E9D5-5A5A-4F50-8451-3B52E08891D7}"/>
              </a:ext>
            </a:extLst>
          </p:cNvPr>
          <p:cNvSpPr txBox="1">
            <a:spLocks/>
          </p:cNvSpPr>
          <p:nvPr/>
        </p:nvSpPr>
        <p:spPr>
          <a:xfrm>
            <a:off x="1842703" y="4071143"/>
            <a:ext cx="9082239" cy="38313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fr-FR" sz="2800" b="1" dirty="0">
                <a:latin typeface="Montserrat" panose="02000505000000020004" pitchFamily="2" charset="0"/>
              </a:rPr>
              <a:t>Inauguration de </a:t>
            </a:r>
          </a:p>
          <a:p>
            <a:pPr algn="l">
              <a:spcBef>
                <a:spcPts val="0"/>
              </a:spcBef>
            </a:pPr>
            <a:r>
              <a:rPr lang="fr-FR" sz="2800" b="1" dirty="0">
                <a:latin typeface="Montserrat" panose="02000505000000020004" pitchFamily="2" charset="0"/>
              </a:rPr>
              <a:t>l’Année de la Physique</a:t>
            </a:r>
          </a:p>
          <a:p>
            <a:pPr algn="l">
              <a:lnSpc>
                <a:spcPct val="150000"/>
              </a:lnSpc>
              <a:spcBef>
                <a:spcPts val="0"/>
              </a:spcBef>
            </a:pPr>
            <a:r>
              <a:rPr lang="fr-FR" sz="2000" b="1" dirty="0">
                <a:solidFill>
                  <a:srgbClr val="1C83C1"/>
                </a:solidFill>
                <a:latin typeface="Lato" panose="020F0502020204030203" pitchFamily="34" charset="0"/>
              </a:rPr>
              <a:t>3 octobre 2023</a:t>
            </a:r>
            <a:endParaRPr lang="fr-FR" dirty="0">
              <a:solidFill>
                <a:srgbClr val="1C83C1"/>
              </a:solidFill>
              <a:latin typeface="Lato" panose="020F0502020204030203" pitchFamily="34" charset="0"/>
            </a:endParaRPr>
          </a:p>
          <a:p>
            <a:endParaRPr lang="fr-FR" dirty="0"/>
          </a:p>
        </p:txBody>
      </p:sp>
      <p:cxnSp>
        <p:nvCxnSpPr>
          <p:cNvPr id="12" name="Connecteur droit 11">
            <a:extLst>
              <a:ext uri="{FF2B5EF4-FFF2-40B4-BE49-F238E27FC236}">
                <a16:creationId xmlns:a16="http://schemas.microsoft.com/office/drawing/2014/main" id="{7614144B-A1A3-4E77-A80A-AB03FF95B7BA}"/>
              </a:ext>
            </a:extLst>
          </p:cNvPr>
          <p:cNvCxnSpPr>
            <a:cxnSpLocks/>
          </p:cNvCxnSpPr>
          <p:nvPr/>
        </p:nvCxnSpPr>
        <p:spPr>
          <a:xfrm>
            <a:off x="1692350" y="4071143"/>
            <a:ext cx="0" cy="1151740"/>
          </a:xfrm>
          <a:prstGeom prst="line">
            <a:avLst/>
          </a:prstGeom>
          <a:ln w="38100"/>
        </p:spPr>
        <p:style>
          <a:lnRef idx="1">
            <a:schemeClr val="accent5"/>
          </a:lnRef>
          <a:fillRef idx="0">
            <a:schemeClr val="accent5"/>
          </a:fillRef>
          <a:effectRef idx="0">
            <a:schemeClr val="accent5"/>
          </a:effectRef>
          <a:fontRef idx="minor">
            <a:schemeClr val="tx1"/>
          </a:fontRef>
        </p:style>
      </p:cxnSp>
      <p:pic>
        <p:nvPicPr>
          <p:cNvPr id="9" name="Image 8">
            <a:extLst>
              <a:ext uri="{FF2B5EF4-FFF2-40B4-BE49-F238E27FC236}">
                <a16:creationId xmlns:a16="http://schemas.microsoft.com/office/drawing/2014/main" id="{4B67D526-62D5-45BD-A86A-482B837680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7783" y="2716789"/>
            <a:ext cx="9928825" cy="4141211"/>
          </a:xfrm>
          <a:prstGeom prst="rect">
            <a:avLst/>
          </a:prstGeom>
        </p:spPr>
      </p:pic>
      <p:sp>
        <p:nvSpPr>
          <p:cNvPr id="10" name="ZoneTexte 9">
            <a:extLst>
              <a:ext uri="{FF2B5EF4-FFF2-40B4-BE49-F238E27FC236}">
                <a16:creationId xmlns:a16="http://schemas.microsoft.com/office/drawing/2014/main" id="{D52BCC8E-24C8-436B-988B-73AA7B33D934}"/>
              </a:ext>
            </a:extLst>
          </p:cNvPr>
          <p:cNvSpPr txBox="1"/>
          <p:nvPr/>
        </p:nvSpPr>
        <p:spPr>
          <a:xfrm>
            <a:off x="1125394" y="2530251"/>
            <a:ext cx="5372389" cy="1323439"/>
          </a:xfrm>
          <a:prstGeom prst="rect">
            <a:avLst/>
          </a:prstGeom>
          <a:noFill/>
        </p:spPr>
        <p:txBody>
          <a:bodyPr wrap="square" rtlCol="0">
            <a:spAutoFit/>
          </a:bodyPr>
          <a:lstStyle/>
          <a:p>
            <a:r>
              <a:rPr lang="fr-FR" sz="4000" dirty="0">
                <a:solidFill>
                  <a:schemeClr val="accent2">
                    <a:lumMod val="75000"/>
                  </a:schemeClr>
                </a:solidFill>
                <a:latin typeface="Lato" panose="020F0502020204030203" pitchFamily="34" charset="0"/>
                <a:ea typeface="+mj-ea"/>
                <a:cs typeface="+mj-cs"/>
              </a:rPr>
              <a:t>Pour le monde scolaire et le grand public</a:t>
            </a:r>
          </a:p>
        </p:txBody>
      </p:sp>
    </p:spTree>
    <p:extLst>
      <p:ext uri="{BB962C8B-B14F-4D97-AF65-F5344CB8AC3E}">
        <p14:creationId xmlns:p14="http://schemas.microsoft.com/office/powerpoint/2010/main" val="30202506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9E84FB0B-941A-8943-AD29-53E5D558C886}"/>
              </a:ext>
            </a:extLst>
          </p:cNvPr>
          <p:cNvSpPr txBox="1"/>
          <p:nvPr/>
        </p:nvSpPr>
        <p:spPr>
          <a:xfrm>
            <a:off x="143339" y="1220755"/>
            <a:ext cx="12193355" cy="5264133"/>
          </a:xfrm>
          <a:prstGeom prst="rect">
            <a:avLst/>
          </a:prstGeom>
          <a:noFill/>
        </p:spPr>
        <p:txBody>
          <a:bodyPr wrap="square" rtlCol="0">
            <a:spAutoFit/>
          </a:bodyPr>
          <a:lstStyle/>
          <a:p>
            <a:r>
              <a:rPr lang="fr-FR" sz="1867" b="1" dirty="0">
                <a:solidFill>
                  <a:srgbClr val="00B0F1"/>
                </a:solidFill>
              </a:rPr>
              <a:t>Une opération de médiation scientifique autour de la physique</a:t>
            </a:r>
          </a:p>
          <a:p>
            <a:r>
              <a:rPr lang="fr-FR" sz="1867" i="1" dirty="0">
                <a:solidFill>
                  <a:srgbClr val="002060"/>
                </a:solidFill>
              </a:rPr>
              <a:t>visant à faire découvrir et apprécier la discipline sous toutes ses formes, montrer son implication dans les enjeux de la société et susciter l’intérêt des jeunes filles et des jeunes garçons pour la filière scientifique « physique ».</a:t>
            </a:r>
            <a:endParaRPr lang="fr-FR" sz="1867" b="1" i="1" dirty="0">
              <a:solidFill>
                <a:srgbClr val="00B0F1"/>
              </a:solidFill>
            </a:endParaRPr>
          </a:p>
          <a:p>
            <a:endParaRPr lang="fr-FR" sz="1867" b="1" dirty="0">
              <a:solidFill>
                <a:srgbClr val="00B0F1"/>
              </a:solidFill>
            </a:endParaRPr>
          </a:p>
          <a:p>
            <a:r>
              <a:rPr lang="fr-FR" sz="1867" b="1" dirty="0">
                <a:solidFill>
                  <a:srgbClr val="002060"/>
                </a:solidFill>
              </a:rPr>
              <a:t>à destination</a:t>
            </a:r>
            <a:endParaRPr lang="fr-FR" sz="1867" b="1" dirty="0">
              <a:solidFill>
                <a:srgbClr val="00B0F1"/>
              </a:solidFill>
            </a:endParaRPr>
          </a:p>
          <a:p>
            <a:pPr marL="990575" lvl="1" indent="-380990">
              <a:buFont typeface="Arial" panose="020B0604020202020204" pitchFamily="34" charset="0"/>
              <a:buChar char="•"/>
            </a:pPr>
            <a:r>
              <a:rPr lang="fr-FR" sz="1867" b="1" dirty="0">
                <a:solidFill>
                  <a:srgbClr val="002060"/>
                </a:solidFill>
              </a:rPr>
              <a:t>du milieu scolaire (élèves et enseignants) </a:t>
            </a:r>
          </a:p>
          <a:p>
            <a:pPr marL="990575" lvl="1" indent="-380990">
              <a:buFont typeface="Arial" panose="020B0604020202020204" pitchFamily="34" charset="0"/>
              <a:buChar char="•"/>
            </a:pPr>
            <a:r>
              <a:rPr lang="fr-FR" sz="1867" b="1" dirty="0">
                <a:solidFill>
                  <a:srgbClr val="002060"/>
                </a:solidFill>
              </a:rPr>
              <a:t>du grand public</a:t>
            </a:r>
          </a:p>
          <a:p>
            <a:endParaRPr lang="fr-FR" sz="1867" b="1" dirty="0">
              <a:solidFill>
                <a:srgbClr val="002060"/>
              </a:solidFill>
            </a:endParaRPr>
          </a:p>
          <a:p>
            <a:r>
              <a:rPr lang="fr-FR" sz="1867" b="1" dirty="0">
                <a:solidFill>
                  <a:srgbClr val="00B0F1"/>
                </a:solidFill>
              </a:rPr>
              <a:t>portée par le CNRS, la SFP, le Ministère de l’Éducation Nationale et de </a:t>
            </a:r>
            <a:r>
              <a:rPr lang="fr-FR" sz="1867" b="1">
                <a:solidFill>
                  <a:srgbClr val="00B0F1"/>
                </a:solidFill>
              </a:rPr>
              <a:t>la Jeunesse, </a:t>
            </a:r>
            <a:r>
              <a:rPr lang="fr-FR" sz="1867" b="1" dirty="0">
                <a:solidFill>
                  <a:srgbClr val="00B0F1"/>
                </a:solidFill>
              </a:rPr>
              <a:t>et les nombreux partenaires qui les ont rejoints :</a:t>
            </a:r>
          </a:p>
          <a:p>
            <a:r>
              <a:rPr lang="fr-FR" sz="1867" b="1" dirty="0">
                <a:solidFill>
                  <a:srgbClr val="002060"/>
                </a:solidFill>
              </a:rPr>
              <a:t>CEA </a:t>
            </a:r>
            <a:r>
              <a:rPr lang="fr-FR" sz="1867" i="1" dirty="0">
                <a:solidFill>
                  <a:srgbClr val="002060"/>
                </a:solidFill>
              </a:rPr>
              <a:t> </a:t>
            </a:r>
          </a:p>
          <a:p>
            <a:r>
              <a:rPr lang="fr-FR" sz="1867" b="1" dirty="0">
                <a:solidFill>
                  <a:srgbClr val="002060"/>
                </a:solidFill>
              </a:rPr>
              <a:t>France U, MESR</a:t>
            </a:r>
          </a:p>
          <a:p>
            <a:r>
              <a:rPr lang="fr-FR" sz="1867" b="1" dirty="0">
                <a:solidFill>
                  <a:srgbClr val="002060"/>
                </a:solidFill>
              </a:rPr>
              <a:t>Académie des sciences</a:t>
            </a:r>
          </a:p>
          <a:p>
            <a:r>
              <a:rPr lang="fr-FR" sz="1867" b="1" dirty="0">
                <a:solidFill>
                  <a:srgbClr val="002060"/>
                </a:solidFill>
              </a:rPr>
              <a:t>SFO, SF2A</a:t>
            </a:r>
          </a:p>
          <a:p>
            <a:r>
              <a:rPr lang="fr-FR" sz="1867" b="1" dirty="0">
                <a:solidFill>
                  <a:srgbClr val="002060"/>
                </a:solidFill>
              </a:rPr>
              <a:t>Union des Professeurs de Physique Chimie, Union des Professeurs de classes prépa Scientifiques</a:t>
            </a:r>
          </a:p>
          <a:p>
            <a:r>
              <a:rPr lang="fr-FR" sz="1867" b="1" dirty="0">
                <a:solidFill>
                  <a:srgbClr val="002060"/>
                </a:solidFill>
              </a:rPr>
              <a:t>La main à la Pâte/ Les maisons pour la Science </a:t>
            </a:r>
          </a:p>
          <a:p>
            <a:r>
              <a:rPr lang="fr-FR" sz="1867" b="1" dirty="0">
                <a:solidFill>
                  <a:srgbClr val="002060"/>
                </a:solidFill>
              </a:rPr>
              <a:t>Femmes et sciences</a:t>
            </a:r>
            <a:endParaRPr lang="fr-FR" sz="1867" b="1" strike="sngStrike" dirty="0">
              <a:solidFill>
                <a:srgbClr val="002060"/>
              </a:solidFill>
            </a:endParaRPr>
          </a:p>
          <a:p>
            <a:endParaRPr lang="fr-FR" sz="1867" b="1" dirty="0">
              <a:solidFill>
                <a:srgbClr val="002060"/>
              </a:solidFill>
            </a:endParaRPr>
          </a:p>
        </p:txBody>
      </p:sp>
      <p:sp>
        <p:nvSpPr>
          <p:cNvPr id="3" name="Espace réservé du texte 2"/>
          <p:cNvSpPr>
            <a:spLocks noGrp="1"/>
          </p:cNvSpPr>
          <p:nvPr>
            <p:ph type="body" sz="quarter" idx="13"/>
          </p:nvPr>
        </p:nvSpPr>
        <p:spPr>
          <a:xfrm>
            <a:off x="575734" y="1"/>
            <a:ext cx="1200151" cy="1071203"/>
          </a:xfrm>
        </p:spPr>
        <p:txBody>
          <a:bodyPr/>
          <a:lstStyle/>
          <a:p>
            <a:r>
              <a:rPr lang="fr-FR" dirty="0">
                <a:noFill/>
              </a:rPr>
              <a:t>1</a:t>
            </a:r>
          </a:p>
        </p:txBody>
      </p:sp>
      <p:sp>
        <p:nvSpPr>
          <p:cNvPr id="7" name="Titre 1"/>
          <p:cNvSpPr>
            <a:spLocks noGrp="1"/>
          </p:cNvSpPr>
          <p:nvPr>
            <p:ph type="title"/>
          </p:nvPr>
        </p:nvSpPr>
        <p:spPr>
          <a:xfrm>
            <a:off x="2008079" y="-42467"/>
            <a:ext cx="11455807" cy="1113669"/>
          </a:xfrm>
        </p:spPr>
        <p:txBody>
          <a:bodyPr/>
          <a:lstStyle/>
          <a:p>
            <a:r>
              <a:rPr lang="fr-FR" sz="2133" dirty="0"/>
              <a:t>Année DE LA PHYSIQUE : SEPTEMBRE 2023 – Août 2024</a:t>
            </a:r>
            <a:br>
              <a:rPr lang="fr-FR" sz="2133" dirty="0"/>
            </a:br>
            <a:endParaRPr lang="fr-FR" sz="2133" dirty="0"/>
          </a:p>
        </p:txBody>
      </p:sp>
    </p:spTree>
    <p:extLst>
      <p:ext uri="{BB962C8B-B14F-4D97-AF65-F5344CB8AC3E}">
        <p14:creationId xmlns:p14="http://schemas.microsoft.com/office/powerpoint/2010/main" val="2859894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67542" y="-88153"/>
            <a:ext cx="11455807" cy="1113669"/>
          </a:xfrm>
        </p:spPr>
        <p:txBody>
          <a:bodyPr/>
          <a:lstStyle/>
          <a:p>
            <a:r>
              <a:rPr lang="fr-FR" sz="2133" dirty="0"/>
              <a:t>GRANDES ETAPES DE L'Année (en cours de construction)</a:t>
            </a:r>
          </a:p>
        </p:txBody>
      </p:sp>
      <p:sp>
        <p:nvSpPr>
          <p:cNvPr id="3" name="Espace réservé du texte 2"/>
          <p:cNvSpPr>
            <a:spLocks noGrp="1"/>
          </p:cNvSpPr>
          <p:nvPr>
            <p:ph type="body" sz="quarter" idx="13"/>
          </p:nvPr>
        </p:nvSpPr>
        <p:spPr>
          <a:xfrm>
            <a:off x="575734" y="1"/>
            <a:ext cx="1200151" cy="1071203"/>
          </a:xfrm>
        </p:spPr>
        <p:txBody>
          <a:bodyPr/>
          <a:lstStyle/>
          <a:p>
            <a:r>
              <a:rPr lang="fr-FR" dirty="0">
                <a:noFill/>
              </a:rPr>
              <a:t>1</a:t>
            </a:r>
          </a:p>
        </p:txBody>
      </p:sp>
      <p:sp>
        <p:nvSpPr>
          <p:cNvPr id="4" name="ZoneTexte 3"/>
          <p:cNvSpPr txBox="1"/>
          <p:nvPr/>
        </p:nvSpPr>
        <p:spPr>
          <a:xfrm>
            <a:off x="47328" y="801661"/>
            <a:ext cx="12144672" cy="6207918"/>
          </a:xfrm>
          <a:prstGeom prst="rect">
            <a:avLst/>
          </a:prstGeom>
          <a:noFill/>
        </p:spPr>
        <p:txBody>
          <a:bodyPr wrap="square" rtlCol="0">
            <a:spAutoFit/>
          </a:bodyPr>
          <a:lstStyle/>
          <a:p>
            <a:endParaRPr lang="fr-FR" sz="1867" i="1" dirty="0">
              <a:solidFill>
                <a:srgbClr val="002060"/>
              </a:solidFill>
            </a:endParaRPr>
          </a:p>
          <a:p>
            <a:pPr marL="380990" indent="-380990">
              <a:buFont typeface="Arial" panose="020B0604020202020204" pitchFamily="34" charset="0"/>
              <a:buChar char="•"/>
            </a:pPr>
            <a:r>
              <a:rPr lang="fr-FR" sz="1867" b="1" dirty="0">
                <a:solidFill>
                  <a:srgbClr val="00B0F1"/>
                </a:solidFill>
              </a:rPr>
              <a:t>Journée de lancement à la Cité des Sciences</a:t>
            </a:r>
            <a:r>
              <a:rPr lang="fr-FR" sz="1867" dirty="0">
                <a:solidFill>
                  <a:srgbClr val="002060"/>
                </a:solidFill>
              </a:rPr>
              <a:t>                               	                       </a:t>
            </a:r>
            <a:r>
              <a:rPr lang="fr-FR" sz="1867" b="1" i="1" dirty="0">
                <a:solidFill>
                  <a:srgbClr val="002060"/>
                </a:solidFill>
              </a:rPr>
              <a:t>3 octobre 2023</a:t>
            </a:r>
          </a:p>
          <a:p>
            <a:pPr marL="380990" indent="-380990">
              <a:buFont typeface="Arial" panose="020B0604020202020204" pitchFamily="34" charset="0"/>
              <a:buChar char="•"/>
            </a:pPr>
            <a:endParaRPr lang="fr-FR" sz="1867" b="1" dirty="0">
              <a:solidFill>
                <a:srgbClr val="00B0F1"/>
              </a:solidFill>
            </a:endParaRPr>
          </a:p>
          <a:p>
            <a:pPr marL="380990" indent="-380990">
              <a:buFont typeface="Arial" panose="020B0604020202020204" pitchFamily="34" charset="0"/>
              <a:buChar char="•"/>
            </a:pPr>
            <a:r>
              <a:rPr lang="fr-FR" sz="1867" b="1" dirty="0">
                <a:solidFill>
                  <a:srgbClr val="00B0F1"/>
                </a:solidFill>
              </a:rPr>
              <a:t>Fête de la science</a:t>
            </a:r>
            <a:r>
              <a:rPr lang="fr-FR" sz="1867" b="1" dirty="0">
                <a:solidFill>
                  <a:srgbClr val="002060"/>
                </a:solidFill>
              </a:rPr>
              <a:t> </a:t>
            </a:r>
            <a:r>
              <a:rPr lang="fr-FR" sz="1867" dirty="0">
                <a:solidFill>
                  <a:srgbClr val="002060"/>
                </a:solidFill>
              </a:rPr>
              <a:t>				                        </a:t>
            </a:r>
            <a:r>
              <a:rPr lang="fr-FR" sz="1867" b="1" i="1" dirty="0">
                <a:solidFill>
                  <a:srgbClr val="002060"/>
                </a:solidFill>
              </a:rPr>
              <a:t>1ère quinzaine d‘oct. 2023</a:t>
            </a:r>
          </a:p>
          <a:p>
            <a:pPr marL="380990" indent="-380990">
              <a:buFont typeface="Arial" panose="020B0604020202020204" pitchFamily="34" charset="0"/>
              <a:buChar char="•"/>
            </a:pPr>
            <a:endParaRPr lang="fr-FR" sz="1867" b="1" dirty="0">
              <a:solidFill>
                <a:srgbClr val="01B0F0"/>
              </a:solidFill>
            </a:endParaRPr>
          </a:p>
          <a:p>
            <a:pPr marL="380990" indent="-380990">
              <a:buFont typeface="Arial" panose="020B0604020202020204" pitchFamily="34" charset="0"/>
              <a:buChar char="•"/>
            </a:pPr>
            <a:r>
              <a:rPr lang="fr-FR" sz="1867" b="1" dirty="0">
                <a:solidFill>
                  <a:srgbClr val="01B0F0"/>
                </a:solidFill>
              </a:rPr>
              <a:t>Diffusion de la Plaquette des métiers de la SFP</a:t>
            </a:r>
            <a:r>
              <a:rPr lang="fr-FR" sz="1867" i="1" dirty="0">
                <a:solidFill>
                  <a:srgbClr val="002060"/>
                </a:solidFill>
              </a:rPr>
              <a:t> dans les établissements	                         </a:t>
            </a:r>
            <a:r>
              <a:rPr lang="fr-FR" sz="1867" b="1" i="1" dirty="0">
                <a:solidFill>
                  <a:srgbClr val="002060"/>
                </a:solidFill>
              </a:rPr>
              <a:t>Rentrée 2023</a:t>
            </a:r>
          </a:p>
          <a:p>
            <a:pPr marL="380990" indent="-380990">
              <a:buFont typeface="Arial" panose="020B0604020202020204" pitchFamily="34" charset="0"/>
              <a:buChar char="•"/>
            </a:pPr>
            <a:endParaRPr lang="fr-FR" sz="1867" b="1" dirty="0">
              <a:solidFill>
                <a:srgbClr val="01B0F0"/>
              </a:solidFill>
            </a:endParaRPr>
          </a:p>
          <a:p>
            <a:pPr marL="380990" indent="-380990">
              <a:buFont typeface="Arial" panose="020B0604020202020204" pitchFamily="34" charset="0"/>
              <a:buChar char="•"/>
            </a:pPr>
            <a:r>
              <a:rPr lang="fr-FR" sz="1867" b="1" dirty="0">
                <a:solidFill>
                  <a:srgbClr val="01B0F0"/>
                </a:solidFill>
              </a:rPr>
              <a:t>Parution du livre « Etonnante Physique</a:t>
            </a:r>
            <a:r>
              <a:rPr lang="fr-FR" sz="1867" i="1" dirty="0">
                <a:solidFill>
                  <a:srgbClr val="002060"/>
                </a:solidFill>
              </a:rPr>
              <a:t> </a:t>
            </a:r>
            <a:r>
              <a:rPr lang="fr-FR" sz="1867" b="1" dirty="0">
                <a:solidFill>
                  <a:srgbClr val="01B0F0"/>
                </a:solidFill>
              </a:rPr>
              <a:t>» (CNRS Editions) </a:t>
            </a:r>
            <a:r>
              <a:rPr lang="fr-FR" sz="1867" i="1" dirty="0">
                <a:solidFill>
                  <a:srgbClr val="002060"/>
                </a:solidFill>
              </a:rPr>
              <a:t>sur les recherches actuelles    </a:t>
            </a:r>
            <a:r>
              <a:rPr lang="fr-FR" sz="1867" b="1" i="1" dirty="0">
                <a:solidFill>
                  <a:srgbClr val="002060"/>
                </a:solidFill>
              </a:rPr>
              <a:t>Automne 2023</a:t>
            </a:r>
            <a:br>
              <a:rPr lang="fr-FR" sz="1867" b="1" i="1" dirty="0">
                <a:solidFill>
                  <a:srgbClr val="002060"/>
                </a:solidFill>
              </a:rPr>
            </a:br>
            <a:endParaRPr lang="fr-FR" sz="1867" b="1" i="1" dirty="0">
              <a:solidFill>
                <a:srgbClr val="002060"/>
              </a:solidFill>
            </a:endParaRPr>
          </a:p>
          <a:p>
            <a:pPr marL="380990" indent="-380990">
              <a:buFont typeface="Arial" panose="020B0604020202020204" pitchFamily="34" charset="0"/>
              <a:buChar char="•"/>
            </a:pPr>
            <a:r>
              <a:rPr lang="fr-FR" sz="1867" b="1" dirty="0">
                <a:solidFill>
                  <a:srgbClr val="01B0F0"/>
                </a:solidFill>
              </a:rPr>
              <a:t>BD sur les métiers de la physique (CNRS Editions)                                                  </a:t>
            </a:r>
            <a:r>
              <a:rPr lang="fr-FR" sz="1867" b="1" i="1" dirty="0">
                <a:solidFill>
                  <a:srgbClr val="002060"/>
                </a:solidFill>
              </a:rPr>
              <a:t>Fin 2023 - début 2024</a:t>
            </a:r>
          </a:p>
          <a:p>
            <a:pPr marL="380990" indent="-380990">
              <a:buFont typeface="Arial" panose="020B0604020202020204" pitchFamily="34" charset="0"/>
              <a:buChar char="•"/>
            </a:pPr>
            <a:endParaRPr lang="fr-FR" sz="1867" b="1" dirty="0">
              <a:solidFill>
                <a:srgbClr val="FF0000"/>
              </a:solidFill>
            </a:endParaRPr>
          </a:p>
          <a:p>
            <a:pPr marL="380990" indent="-380990">
              <a:buFont typeface="Arial" panose="020B0604020202020204" pitchFamily="34" charset="0"/>
              <a:buChar char="•"/>
            </a:pPr>
            <a:r>
              <a:rPr lang="fr-FR" sz="1867" b="1" dirty="0">
                <a:solidFill>
                  <a:srgbClr val="00B0F1"/>
                </a:solidFill>
              </a:rPr>
              <a:t>Les </a:t>
            </a:r>
            <a:r>
              <a:rPr lang="fr-FR" sz="1867" b="1" dirty="0" err="1">
                <a:solidFill>
                  <a:srgbClr val="00B0F1"/>
                </a:solidFill>
              </a:rPr>
              <a:t>physicien.ne.s</a:t>
            </a:r>
            <a:r>
              <a:rPr lang="fr-FR" sz="1867" b="1" dirty="0">
                <a:solidFill>
                  <a:srgbClr val="00B0F1"/>
                </a:solidFill>
              </a:rPr>
              <a:t> s’invitent dans les collèges et lycées (conférences…)</a:t>
            </a:r>
            <a:r>
              <a:rPr lang="fr-FR" sz="1867" b="1" dirty="0">
                <a:solidFill>
                  <a:srgbClr val="FFC000"/>
                </a:solidFill>
              </a:rPr>
              <a:t>                          </a:t>
            </a:r>
            <a:r>
              <a:rPr lang="fr-FR" sz="1867" b="1" i="1" dirty="0">
                <a:solidFill>
                  <a:srgbClr val="002060"/>
                </a:solidFill>
              </a:rPr>
              <a:t>Toute l’année</a:t>
            </a:r>
          </a:p>
          <a:p>
            <a:r>
              <a:rPr lang="fr-FR" sz="1867" b="1" dirty="0">
                <a:solidFill>
                  <a:srgbClr val="00B0F0"/>
                </a:solidFill>
              </a:rPr>
              <a:t>  </a:t>
            </a:r>
          </a:p>
          <a:p>
            <a:pPr marL="228594" indent="-228594">
              <a:buFont typeface="Arial" panose="020B0604020202020204" pitchFamily="34" charset="0"/>
              <a:buChar char="•"/>
            </a:pPr>
            <a:r>
              <a:rPr lang="fr-FR" sz="1867" b="1" dirty="0">
                <a:solidFill>
                  <a:srgbClr val="00B0F0"/>
                </a:solidFill>
              </a:rPr>
              <a:t>  Formation / sensibilisation à la recherche pour les enseignants du 2</a:t>
            </a:r>
            <a:r>
              <a:rPr lang="fr-FR" sz="1867" b="1" baseline="30000" dirty="0">
                <a:solidFill>
                  <a:srgbClr val="00B0F0"/>
                </a:solidFill>
              </a:rPr>
              <a:t>nd</a:t>
            </a:r>
            <a:r>
              <a:rPr lang="fr-FR" sz="1867" b="1" dirty="0">
                <a:solidFill>
                  <a:srgbClr val="00B0F0"/>
                </a:solidFill>
              </a:rPr>
              <a:t> degré</a:t>
            </a:r>
            <a:r>
              <a:rPr lang="fr-FR" sz="1867" i="1" dirty="0">
                <a:solidFill>
                  <a:srgbClr val="7030A0"/>
                </a:solidFill>
              </a:rPr>
              <a:t>             </a:t>
            </a:r>
            <a:r>
              <a:rPr lang="fr-FR" sz="1867" b="1" i="1" dirty="0">
                <a:solidFill>
                  <a:srgbClr val="002060"/>
                </a:solidFill>
              </a:rPr>
              <a:t>1</a:t>
            </a:r>
            <a:r>
              <a:rPr lang="fr-FR" sz="1867" b="1" i="1" baseline="30000" dirty="0">
                <a:solidFill>
                  <a:srgbClr val="002060"/>
                </a:solidFill>
              </a:rPr>
              <a:t>er</a:t>
            </a:r>
            <a:r>
              <a:rPr lang="fr-FR" sz="1867" b="1" i="1" dirty="0">
                <a:solidFill>
                  <a:srgbClr val="002060"/>
                </a:solidFill>
              </a:rPr>
              <a:t> semestre 2024</a:t>
            </a:r>
          </a:p>
          <a:p>
            <a:r>
              <a:rPr lang="fr-FR" sz="1867" b="1" dirty="0">
                <a:solidFill>
                  <a:srgbClr val="00B0F1"/>
                </a:solidFill>
              </a:rPr>
              <a:t>  </a:t>
            </a:r>
          </a:p>
          <a:p>
            <a:pPr marL="228594" indent="-228594">
              <a:buFont typeface="Arial" panose="020B0604020202020204" pitchFamily="34" charset="0"/>
              <a:buChar char="•"/>
            </a:pPr>
            <a:r>
              <a:rPr lang="fr-FR" sz="1867" b="1" dirty="0">
                <a:solidFill>
                  <a:srgbClr val="00B0F1"/>
                </a:solidFill>
              </a:rPr>
              <a:t>  Préparation au Grand oral du baccalauréat    			</a:t>
            </a:r>
            <a:r>
              <a:rPr lang="fr-FR" sz="1867" b="1" dirty="0">
                <a:solidFill>
                  <a:srgbClr val="002060"/>
                </a:solidFill>
              </a:rPr>
              <a:t>                  </a:t>
            </a:r>
            <a:r>
              <a:rPr lang="fr-FR" sz="1867" b="1" i="1" dirty="0">
                <a:solidFill>
                  <a:srgbClr val="002060"/>
                </a:solidFill>
              </a:rPr>
              <a:t>1</a:t>
            </a:r>
            <a:r>
              <a:rPr lang="fr-FR" sz="1867" b="1" i="1" baseline="30000" dirty="0">
                <a:solidFill>
                  <a:srgbClr val="002060"/>
                </a:solidFill>
              </a:rPr>
              <a:t>er</a:t>
            </a:r>
            <a:r>
              <a:rPr lang="fr-FR" sz="1867" b="1" i="1" dirty="0">
                <a:solidFill>
                  <a:srgbClr val="002060"/>
                </a:solidFill>
              </a:rPr>
              <a:t> semestre 2024</a:t>
            </a:r>
            <a:endParaRPr lang="fr-FR" sz="1867" b="1" dirty="0">
              <a:solidFill>
                <a:srgbClr val="002060"/>
              </a:solidFill>
            </a:endParaRPr>
          </a:p>
          <a:p>
            <a:r>
              <a:rPr lang="fr-FR" sz="1867" b="1" dirty="0">
                <a:solidFill>
                  <a:srgbClr val="00B0F1"/>
                </a:solidFill>
              </a:rPr>
              <a:t>   </a:t>
            </a:r>
          </a:p>
          <a:p>
            <a:pPr marL="228594" indent="-228594">
              <a:buFont typeface="Arial" panose="020B0604020202020204" pitchFamily="34" charset="0"/>
              <a:buChar char="•"/>
            </a:pPr>
            <a:r>
              <a:rPr lang="fr-FR" sz="1867" b="1" dirty="0">
                <a:solidFill>
                  <a:srgbClr val="00B0F1"/>
                </a:solidFill>
              </a:rPr>
              <a:t>  Olympiades de la Physique </a:t>
            </a:r>
            <a:r>
              <a:rPr lang="fr-FR" sz="1867" dirty="0"/>
              <a:t>2024</a:t>
            </a:r>
            <a:r>
              <a:rPr lang="fr-FR" sz="1867" dirty="0">
                <a:solidFill>
                  <a:srgbClr val="002060"/>
                </a:solidFill>
              </a:rPr>
              <a:t> organisée par </a:t>
            </a:r>
            <a:r>
              <a:rPr lang="fr-FR" sz="1867" dirty="0" err="1">
                <a:solidFill>
                  <a:srgbClr val="002060"/>
                </a:solidFill>
              </a:rPr>
              <a:t>UdDPC</a:t>
            </a:r>
            <a:r>
              <a:rPr lang="fr-FR" sz="1867" dirty="0">
                <a:solidFill>
                  <a:srgbClr val="002060"/>
                </a:solidFill>
              </a:rPr>
              <a:t> &amp; SFP                               </a:t>
            </a:r>
            <a:r>
              <a:rPr lang="fr-FR" sz="1867" b="1" i="1" dirty="0">
                <a:solidFill>
                  <a:srgbClr val="002060"/>
                </a:solidFill>
              </a:rPr>
              <a:t>Déc. 2023 et Jan. 2024</a:t>
            </a:r>
          </a:p>
          <a:p>
            <a:pPr marL="380990" indent="-380990">
              <a:buFont typeface="Arial" panose="020B0604020202020204" pitchFamily="34" charset="0"/>
              <a:buChar char="•"/>
            </a:pPr>
            <a:endParaRPr lang="fr-FR" sz="1867" b="1" dirty="0">
              <a:solidFill>
                <a:srgbClr val="00B0F1"/>
              </a:solidFill>
            </a:endParaRPr>
          </a:p>
          <a:p>
            <a:pPr marL="380990" indent="-380990">
              <a:buFont typeface="Arial" panose="020B0604020202020204" pitchFamily="34" charset="0"/>
              <a:buChar char="•"/>
            </a:pPr>
            <a:r>
              <a:rPr lang="fr-FR" sz="1867" b="1" dirty="0">
                <a:solidFill>
                  <a:srgbClr val="00B0F1"/>
                </a:solidFill>
              </a:rPr>
              <a:t>   Nuit de… la Physique</a:t>
            </a:r>
            <a:r>
              <a:rPr lang="fr-FR" sz="2133" b="1" dirty="0">
                <a:solidFill>
                  <a:srgbClr val="7030A0"/>
                </a:solidFill>
              </a:rPr>
              <a:t> </a:t>
            </a:r>
            <a:r>
              <a:rPr lang="fr-FR" sz="1867" dirty="0">
                <a:solidFill>
                  <a:srgbClr val="002060"/>
                </a:solidFill>
              </a:rPr>
              <a:t>organisée par la SFP</a:t>
            </a:r>
            <a:r>
              <a:rPr lang="fr-FR" sz="2133" dirty="0">
                <a:solidFill>
                  <a:srgbClr val="002060"/>
                </a:solidFill>
              </a:rPr>
              <a:t> 	</a:t>
            </a:r>
            <a:r>
              <a:rPr lang="fr-FR" sz="2133" b="1" i="1" dirty="0">
                <a:solidFill>
                  <a:srgbClr val="002060"/>
                </a:solidFill>
              </a:rPr>
              <a:t>                                M</a:t>
            </a:r>
            <a:r>
              <a:rPr lang="fr-FR" sz="1867" b="1" i="1" dirty="0">
                <a:solidFill>
                  <a:srgbClr val="002060"/>
                </a:solidFill>
              </a:rPr>
              <a:t>i-Mars ou début avril 2024 </a:t>
            </a:r>
          </a:p>
          <a:p>
            <a:endParaRPr lang="fr-FR" sz="2133" b="1" dirty="0">
              <a:solidFill>
                <a:srgbClr val="00B050"/>
              </a:solidFill>
            </a:endParaRPr>
          </a:p>
        </p:txBody>
      </p:sp>
    </p:spTree>
    <p:extLst>
      <p:ext uri="{BB962C8B-B14F-4D97-AF65-F5344CB8AC3E}">
        <p14:creationId xmlns:p14="http://schemas.microsoft.com/office/powerpoint/2010/main" val="35462001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82E6A76C-B06E-4AA1-B7D0-3630583EF718}"/>
              </a:ext>
            </a:extLst>
          </p:cNvPr>
          <p:cNvSpPr txBox="1">
            <a:spLocks/>
          </p:cNvSpPr>
          <p:nvPr/>
        </p:nvSpPr>
        <p:spPr>
          <a:xfrm>
            <a:off x="-200889" y="1193540"/>
            <a:ext cx="9082238" cy="923019"/>
          </a:xfrm>
          <a:prstGeom prst="rect">
            <a:avLst/>
          </a:prstGeom>
          <a:ln>
            <a:no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000" dirty="0">
                <a:latin typeface="Lato" panose="020F0502020204030203" pitchFamily="34" charset="0"/>
              </a:rPr>
              <a:t>Actions phares 150 ans</a:t>
            </a:r>
          </a:p>
        </p:txBody>
      </p:sp>
      <p:sp>
        <p:nvSpPr>
          <p:cNvPr id="8" name="Titre 1">
            <a:extLst>
              <a:ext uri="{FF2B5EF4-FFF2-40B4-BE49-F238E27FC236}">
                <a16:creationId xmlns:a16="http://schemas.microsoft.com/office/drawing/2014/main" id="{413247A2-4327-4BBC-97EC-94B0165F8BD4}"/>
              </a:ext>
            </a:extLst>
          </p:cNvPr>
          <p:cNvSpPr txBox="1">
            <a:spLocks/>
          </p:cNvSpPr>
          <p:nvPr/>
        </p:nvSpPr>
        <p:spPr>
          <a:xfrm>
            <a:off x="6693206" y="135036"/>
            <a:ext cx="9082238" cy="1325563"/>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fr-FR" sz="2500" dirty="0">
                <a:solidFill>
                  <a:srgbClr val="78C6C3"/>
                </a:solidFill>
                <a:latin typeface="Lato" panose="020F0502020204030203" pitchFamily="34" charset="0"/>
              </a:rPr>
              <a:t>Actions SFP prévues en 2023</a:t>
            </a:r>
          </a:p>
        </p:txBody>
      </p:sp>
      <p:sp>
        <p:nvSpPr>
          <p:cNvPr id="7" name="Espace réservé du contenu 2">
            <a:extLst>
              <a:ext uri="{FF2B5EF4-FFF2-40B4-BE49-F238E27FC236}">
                <a16:creationId xmlns:a16="http://schemas.microsoft.com/office/drawing/2014/main" id="{1D2BB4AC-A3CB-40B7-B70F-6C003153B820}"/>
              </a:ext>
            </a:extLst>
          </p:cNvPr>
          <p:cNvSpPr txBox="1">
            <a:spLocks/>
          </p:cNvSpPr>
          <p:nvPr/>
        </p:nvSpPr>
        <p:spPr>
          <a:xfrm>
            <a:off x="1971977" y="3026672"/>
            <a:ext cx="9082239" cy="38313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fr-FR" sz="5000" b="1" dirty="0">
                <a:latin typeface="Montserrat" panose="02000505000000020004" pitchFamily="2" charset="0"/>
              </a:rPr>
              <a:t>Expositions</a:t>
            </a:r>
          </a:p>
          <a:p>
            <a:pPr algn="l">
              <a:lnSpc>
                <a:spcPct val="150000"/>
              </a:lnSpc>
              <a:spcBef>
                <a:spcPts val="0"/>
              </a:spcBef>
            </a:pPr>
            <a:r>
              <a:rPr lang="fr-FR" sz="2500" b="1" dirty="0">
                <a:latin typeface="Lato" panose="020F0502020204030203" pitchFamily="34" charset="0"/>
              </a:rPr>
              <a:t>15 physiciennes </a:t>
            </a:r>
          </a:p>
          <a:p>
            <a:pPr algn="l">
              <a:lnSpc>
                <a:spcPct val="200000"/>
              </a:lnSpc>
              <a:spcBef>
                <a:spcPts val="0"/>
              </a:spcBef>
            </a:pPr>
            <a:r>
              <a:rPr lang="fr-FR" sz="2500" b="1" dirty="0">
                <a:latin typeface="Lato" panose="020F0502020204030203" pitchFamily="34" charset="0"/>
              </a:rPr>
              <a:t>Physique des accélérateurs</a:t>
            </a:r>
          </a:p>
          <a:p>
            <a:endParaRPr lang="fr-FR" dirty="0">
              <a:latin typeface="Lato" panose="020F0502020204030203" pitchFamily="34" charset="0"/>
            </a:endParaRPr>
          </a:p>
          <a:p>
            <a:endParaRPr lang="fr-FR" dirty="0"/>
          </a:p>
        </p:txBody>
      </p:sp>
      <p:cxnSp>
        <p:nvCxnSpPr>
          <p:cNvPr id="9" name="Connecteur droit 8">
            <a:extLst>
              <a:ext uri="{FF2B5EF4-FFF2-40B4-BE49-F238E27FC236}">
                <a16:creationId xmlns:a16="http://schemas.microsoft.com/office/drawing/2014/main" id="{E0863465-E3C3-425A-8EBB-CB4278719CE4}"/>
              </a:ext>
            </a:extLst>
          </p:cNvPr>
          <p:cNvCxnSpPr>
            <a:cxnSpLocks/>
          </p:cNvCxnSpPr>
          <p:nvPr/>
        </p:nvCxnSpPr>
        <p:spPr>
          <a:xfrm>
            <a:off x="1760989" y="3102871"/>
            <a:ext cx="0" cy="1872890"/>
          </a:xfrm>
          <a:prstGeom prst="line">
            <a:avLst/>
          </a:prstGeom>
          <a:ln w="38100"/>
        </p:spPr>
        <p:style>
          <a:lnRef idx="1">
            <a:schemeClr val="accent5"/>
          </a:lnRef>
          <a:fillRef idx="0">
            <a:schemeClr val="accent5"/>
          </a:fillRef>
          <a:effectRef idx="0">
            <a:schemeClr val="accent5"/>
          </a:effectRef>
          <a:fontRef idx="minor">
            <a:schemeClr val="tx1"/>
          </a:fontRef>
        </p:style>
      </p:cxnSp>
      <p:pic>
        <p:nvPicPr>
          <p:cNvPr id="11" name="Image 10">
            <a:extLst>
              <a:ext uri="{FF2B5EF4-FFF2-40B4-BE49-F238E27FC236}">
                <a16:creationId xmlns:a16="http://schemas.microsoft.com/office/drawing/2014/main" id="{81389B47-9E21-49B4-B0CD-A6EFFF3441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87450" y="1591405"/>
            <a:ext cx="3372263" cy="4741441"/>
          </a:xfrm>
          <a:prstGeom prst="rect">
            <a:avLst/>
          </a:prstGeom>
          <a:effectLst>
            <a:outerShdw blurRad="50800" dist="38100" dir="2700000" algn="tl" rotWithShape="0">
              <a:prstClr val="black">
                <a:alpha val="40000"/>
              </a:prstClr>
            </a:outerShdw>
          </a:effectLst>
        </p:spPr>
      </p:pic>
      <p:sp>
        <p:nvSpPr>
          <p:cNvPr id="10" name="ZoneTexte 9">
            <a:extLst>
              <a:ext uri="{FF2B5EF4-FFF2-40B4-BE49-F238E27FC236}">
                <a16:creationId xmlns:a16="http://schemas.microsoft.com/office/drawing/2014/main" id="{17E1F849-F5C7-4C5C-B34B-04D1FE0576B3}"/>
              </a:ext>
            </a:extLst>
          </p:cNvPr>
          <p:cNvSpPr txBox="1"/>
          <p:nvPr/>
        </p:nvSpPr>
        <p:spPr>
          <a:xfrm>
            <a:off x="1137784" y="2255772"/>
            <a:ext cx="5701164" cy="707886"/>
          </a:xfrm>
          <a:prstGeom prst="rect">
            <a:avLst/>
          </a:prstGeom>
          <a:noFill/>
        </p:spPr>
        <p:txBody>
          <a:bodyPr wrap="square" rtlCol="0">
            <a:spAutoFit/>
          </a:bodyPr>
          <a:lstStyle/>
          <a:p>
            <a:r>
              <a:rPr lang="fr-FR" sz="4000" dirty="0">
                <a:solidFill>
                  <a:schemeClr val="accent2">
                    <a:lumMod val="75000"/>
                  </a:schemeClr>
                </a:solidFill>
                <a:latin typeface="Lato" panose="020F0502020204030203" pitchFamily="34" charset="0"/>
                <a:ea typeface="+mj-ea"/>
                <a:cs typeface="+mj-cs"/>
              </a:rPr>
              <a:t>Pour le grand public</a:t>
            </a:r>
          </a:p>
        </p:txBody>
      </p:sp>
    </p:spTree>
    <p:extLst>
      <p:ext uri="{BB962C8B-B14F-4D97-AF65-F5344CB8AC3E}">
        <p14:creationId xmlns:p14="http://schemas.microsoft.com/office/powerpoint/2010/main" val="37546179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82E6A76C-B06E-4AA1-B7D0-3630583EF718}"/>
              </a:ext>
            </a:extLst>
          </p:cNvPr>
          <p:cNvSpPr txBox="1">
            <a:spLocks/>
          </p:cNvSpPr>
          <p:nvPr/>
        </p:nvSpPr>
        <p:spPr>
          <a:xfrm>
            <a:off x="-200889" y="1193540"/>
            <a:ext cx="9082238" cy="923019"/>
          </a:xfrm>
          <a:prstGeom prst="rect">
            <a:avLst/>
          </a:prstGeom>
          <a:ln>
            <a:no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000" dirty="0">
                <a:latin typeface="Lato" panose="020F0502020204030203" pitchFamily="34" charset="0"/>
              </a:rPr>
              <a:t>Actions phares 150 ans</a:t>
            </a:r>
          </a:p>
        </p:txBody>
      </p:sp>
      <p:sp>
        <p:nvSpPr>
          <p:cNvPr id="8" name="Titre 1">
            <a:extLst>
              <a:ext uri="{FF2B5EF4-FFF2-40B4-BE49-F238E27FC236}">
                <a16:creationId xmlns:a16="http://schemas.microsoft.com/office/drawing/2014/main" id="{413247A2-4327-4BBC-97EC-94B0165F8BD4}"/>
              </a:ext>
            </a:extLst>
          </p:cNvPr>
          <p:cNvSpPr txBox="1">
            <a:spLocks/>
          </p:cNvSpPr>
          <p:nvPr/>
        </p:nvSpPr>
        <p:spPr>
          <a:xfrm>
            <a:off x="6693206" y="135036"/>
            <a:ext cx="9082238" cy="1325563"/>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fr-FR" sz="2500" dirty="0">
                <a:solidFill>
                  <a:srgbClr val="78C6C3"/>
                </a:solidFill>
                <a:latin typeface="Lato" panose="020F0502020204030203" pitchFamily="34" charset="0"/>
              </a:rPr>
              <a:t>Actions SFP prévues en 2023</a:t>
            </a:r>
          </a:p>
        </p:txBody>
      </p:sp>
      <p:sp>
        <p:nvSpPr>
          <p:cNvPr id="7" name="Espace réservé du contenu 2">
            <a:extLst>
              <a:ext uri="{FF2B5EF4-FFF2-40B4-BE49-F238E27FC236}">
                <a16:creationId xmlns:a16="http://schemas.microsoft.com/office/drawing/2014/main" id="{1D2BB4AC-A3CB-40B7-B70F-6C003153B820}"/>
              </a:ext>
            </a:extLst>
          </p:cNvPr>
          <p:cNvSpPr txBox="1">
            <a:spLocks/>
          </p:cNvSpPr>
          <p:nvPr/>
        </p:nvSpPr>
        <p:spPr>
          <a:xfrm>
            <a:off x="1166661" y="2116559"/>
            <a:ext cx="9082239" cy="38313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fr-FR" sz="5000" b="1" dirty="0">
                <a:latin typeface="Montserrat" panose="02000505000000020004" pitchFamily="2" charset="0"/>
              </a:rPr>
              <a:t>Formations</a:t>
            </a:r>
          </a:p>
          <a:p>
            <a:pPr algn="l">
              <a:lnSpc>
                <a:spcPct val="150000"/>
              </a:lnSpc>
              <a:spcBef>
                <a:spcPts val="0"/>
              </a:spcBef>
            </a:pPr>
            <a:endParaRPr lang="fr-FR" sz="2500" b="1" dirty="0">
              <a:latin typeface="Lato" panose="020F0502020204030203" pitchFamily="34" charset="0"/>
            </a:endParaRPr>
          </a:p>
          <a:p>
            <a:pPr algn="l">
              <a:lnSpc>
                <a:spcPct val="150000"/>
              </a:lnSpc>
              <a:spcBef>
                <a:spcPts val="0"/>
              </a:spcBef>
            </a:pPr>
            <a:r>
              <a:rPr lang="fr-FR" sz="2500" b="1" dirty="0" err="1">
                <a:latin typeface="Lato" panose="020F0502020204030203" pitchFamily="34" charset="0"/>
              </a:rPr>
              <a:t>Masterclass</a:t>
            </a:r>
            <a:r>
              <a:rPr lang="fr-FR" sz="2500" b="1" dirty="0">
                <a:latin typeface="Lato" panose="020F0502020204030203" pitchFamily="34" charset="0"/>
              </a:rPr>
              <a:t> itinérante : « Edition scientifique</a:t>
            </a:r>
          </a:p>
          <a:p>
            <a:pPr algn="l">
              <a:lnSpc>
                <a:spcPct val="100000"/>
              </a:lnSpc>
              <a:spcBef>
                <a:spcPts val="0"/>
              </a:spcBef>
            </a:pPr>
            <a:r>
              <a:rPr lang="fr-FR" sz="2500" b="1" dirty="0">
                <a:latin typeface="Lato" panose="020F0502020204030203" pitchFamily="34" charset="0"/>
              </a:rPr>
              <a:t>et Science ouverte »</a:t>
            </a:r>
          </a:p>
          <a:p>
            <a:pPr algn="l">
              <a:lnSpc>
                <a:spcPct val="100000"/>
              </a:lnSpc>
              <a:spcBef>
                <a:spcPts val="0"/>
              </a:spcBef>
            </a:pPr>
            <a:endParaRPr lang="fr-FR" sz="2500" b="1" dirty="0">
              <a:latin typeface="Lato" panose="020F0502020204030203" pitchFamily="34" charset="0"/>
            </a:endParaRPr>
          </a:p>
          <a:p>
            <a:pPr algn="l">
              <a:lnSpc>
                <a:spcPct val="200000"/>
              </a:lnSpc>
              <a:spcBef>
                <a:spcPts val="0"/>
              </a:spcBef>
            </a:pPr>
            <a:r>
              <a:rPr lang="fr-FR" sz="2500" b="1" dirty="0">
                <a:latin typeface="Lato" panose="020F0502020204030203" pitchFamily="34" charset="0"/>
              </a:rPr>
              <a:t>Formation internationale en solaire </a:t>
            </a:r>
          </a:p>
          <a:p>
            <a:pPr algn="l">
              <a:lnSpc>
                <a:spcPct val="100000"/>
              </a:lnSpc>
              <a:spcBef>
                <a:spcPts val="0"/>
              </a:spcBef>
            </a:pPr>
            <a:r>
              <a:rPr lang="fr-FR" sz="2500" b="1" dirty="0">
                <a:latin typeface="Lato" panose="020F0502020204030203" pitchFamily="34" charset="0"/>
              </a:rPr>
              <a:t>Photovoltaïque</a:t>
            </a:r>
          </a:p>
          <a:p>
            <a:pPr algn="l">
              <a:lnSpc>
                <a:spcPct val="100000"/>
              </a:lnSpc>
              <a:spcBef>
                <a:spcPts val="0"/>
              </a:spcBef>
            </a:pPr>
            <a:endParaRPr lang="fr-FR" sz="2500" b="1" dirty="0">
              <a:latin typeface="Lato" panose="020F0502020204030203" pitchFamily="34" charset="0"/>
            </a:endParaRPr>
          </a:p>
          <a:p>
            <a:pPr algn="l">
              <a:lnSpc>
                <a:spcPct val="100000"/>
              </a:lnSpc>
              <a:spcBef>
                <a:spcPts val="0"/>
              </a:spcBef>
            </a:pPr>
            <a:endParaRPr lang="fr-FR" sz="2500" b="1" dirty="0">
              <a:latin typeface="Lato" panose="020F0502020204030203" pitchFamily="34" charset="0"/>
            </a:endParaRPr>
          </a:p>
          <a:p>
            <a:endParaRPr lang="fr-FR" dirty="0">
              <a:latin typeface="Lato" panose="020F0502020204030203" pitchFamily="34" charset="0"/>
            </a:endParaRPr>
          </a:p>
          <a:p>
            <a:endParaRPr lang="fr-FR" dirty="0"/>
          </a:p>
        </p:txBody>
      </p:sp>
      <p:cxnSp>
        <p:nvCxnSpPr>
          <p:cNvPr id="9" name="Connecteur droit 8">
            <a:extLst>
              <a:ext uri="{FF2B5EF4-FFF2-40B4-BE49-F238E27FC236}">
                <a16:creationId xmlns:a16="http://schemas.microsoft.com/office/drawing/2014/main" id="{E0863465-E3C3-425A-8EBB-CB4278719CE4}"/>
              </a:ext>
            </a:extLst>
          </p:cNvPr>
          <p:cNvCxnSpPr>
            <a:cxnSpLocks/>
          </p:cNvCxnSpPr>
          <p:nvPr/>
        </p:nvCxnSpPr>
        <p:spPr>
          <a:xfrm>
            <a:off x="1113289" y="3109481"/>
            <a:ext cx="0" cy="2258838"/>
          </a:xfrm>
          <a:prstGeom prst="line">
            <a:avLst/>
          </a:prstGeom>
          <a:ln w="38100"/>
        </p:spPr>
        <p:style>
          <a:lnRef idx="1">
            <a:schemeClr val="accent5"/>
          </a:lnRef>
          <a:fillRef idx="0">
            <a:schemeClr val="accent5"/>
          </a:fillRef>
          <a:effectRef idx="0">
            <a:schemeClr val="accent5"/>
          </a:effectRef>
          <a:fontRef idx="minor">
            <a:schemeClr val="tx1"/>
          </a:fontRef>
        </p:style>
      </p:cxnSp>
      <p:pic>
        <p:nvPicPr>
          <p:cNvPr id="5" name="Image 4">
            <a:extLst>
              <a:ext uri="{FF2B5EF4-FFF2-40B4-BE49-F238E27FC236}">
                <a16:creationId xmlns:a16="http://schemas.microsoft.com/office/drawing/2014/main" id="{063180CD-C3A8-40A5-BD44-C2C57208F3F0}"/>
              </a:ext>
            </a:extLst>
          </p:cNvPr>
          <p:cNvPicPr>
            <a:picLocks noChangeAspect="1"/>
          </p:cNvPicPr>
          <p:nvPr/>
        </p:nvPicPr>
        <p:blipFill rotWithShape="1">
          <a:blip r:embed="rId2">
            <a:extLst>
              <a:ext uri="{28A0092B-C50C-407E-A947-70E740481C1C}">
                <a14:useLocalDpi xmlns:a14="http://schemas.microsoft.com/office/drawing/2010/main" val="0"/>
              </a:ext>
            </a:extLst>
          </a:blip>
          <a:srcRect l="18839" r="19224"/>
          <a:stretch/>
        </p:blipFill>
        <p:spPr>
          <a:xfrm>
            <a:off x="8730056" y="2537887"/>
            <a:ext cx="3037687" cy="3200949"/>
          </a:xfrm>
          <a:prstGeom prst="rect">
            <a:avLst/>
          </a:prstGeom>
        </p:spPr>
      </p:pic>
      <p:sp>
        <p:nvSpPr>
          <p:cNvPr id="10" name="ZoneTexte 9">
            <a:extLst>
              <a:ext uri="{FF2B5EF4-FFF2-40B4-BE49-F238E27FC236}">
                <a16:creationId xmlns:a16="http://schemas.microsoft.com/office/drawing/2014/main" id="{479B85B0-F01F-4BDA-9485-5BBD5A2EE590}"/>
              </a:ext>
            </a:extLst>
          </p:cNvPr>
          <p:cNvSpPr txBox="1"/>
          <p:nvPr/>
        </p:nvSpPr>
        <p:spPr>
          <a:xfrm>
            <a:off x="1314450" y="2930304"/>
            <a:ext cx="5110610" cy="707886"/>
          </a:xfrm>
          <a:prstGeom prst="rect">
            <a:avLst/>
          </a:prstGeom>
          <a:noFill/>
        </p:spPr>
        <p:txBody>
          <a:bodyPr wrap="square" rtlCol="0">
            <a:spAutoFit/>
          </a:bodyPr>
          <a:lstStyle/>
          <a:p>
            <a:r>
              <a:rPr lang="fr-FR" sz="4000" dirty="0">
                <a:solidFill>
                  <a:schemeClr val="accent2">
                    <a:lumMod val="75000"/>
                  </a:schemeClr>
                </a:solidFill>
                <a:latin typeface="Lato" panose="020F0502020204030203" pitchFamily="34" charset="0"/>
                <a:ea typeface="+mj-ea"/>
                <a:cs typeface="+mj-cs"/>
              </a:rPr>
              <a:t>Pour les étudiant(e)s</a:t>
            </a:r>
          </a:p>
        </p:txBody>
      </p:sp>
      <p:sp>
        <p:nvSpPr>
          <p:cNvPr id="11" name="ZoneTexte 10">
            <a:extLst>
              <a:ext uri="{FF2B5EF4-FFF2-40B4-BE49-F238E27FC236}">
                <a16:creationId xmlns:a16="http://schemas.microsoft.com/office/drawing/2014/main" id="{C19EF9B3-4915-4062-800B-33B8284DE5C9}"/>
              </a:ext>
            </a:extLst>
          </p:cNvPr>
          <p:cNvSpPr txBox="1"/>
          <p:nvPr/>
        </p:nvSpPr>
        <p:spPr>
          <a:xfrm>
            <a:off x="1314450" y="4320113"/>
            <a:ext cx="7791450" cy="707886"/>
          </a:xfrm>
          <a:prstGeom prst="rect">
            <a:avLst/>
          </a:prstGeom>
          <a:noFill/>
        </p:spPr>
        <p:txBody>
          <a:bodyPr wrap="square" rtlCol="0">
            <a:spAutoFit/>
          </a:bodyPr>
          <a:lstStyle/>
          <a:p>
            <a:r>
              <a:rPr lang="fr-FR" sz="4000" dirty="0">
                <a:solidFill>
                  <a:schemeClr val="accent2">
                    <a:lumMod val="75000"/>
                  </a:schemeClr>
                </a:solidFill>
                <a:latin typeface="Lato" panose="020F0502020204030203" pitchFamily="34" charset="0"/>
                <a:ea typeface="+mj-ea"/>
                <a:cs typeface="+mj-cs"/>
              </a:rPr>
              <a:t>Pour les formateurs en Afrique</a:t>
            </a:r>
          </a:p>
        </p:txBody>
      </p:sp>
    </p:spTree>
    <p:extLst>
      <p:ext uri="{BB962C8B-B14F-4D97-AF65-F5344CB8AC3E}">
        <p14:creationId xmlns:p14="http://schemas.microsoft.com/office/powerpoint/2010/main" val="898336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82E6A76C-B06E-4AA1-B7D0-3630583EF718}"/>
              </a:ext>
            </a:extLst>
          </p:cNvPr>
          <p:cNvSpPr txBox="1">
            <a:spLocks/>
          </p:cNvSpPr>
          <p:nvPr/>
        </p:nvSpPr>
        <p:spPr>
          <a:xfrm>
            <a:off x="-200889" y="1193540"/>
            <a:ext cx="9082238" cy="923019"/>
          </a:xfrm>
          <a:prstGeom prst="rect">
            <a:avLst/>
          </a:prstGeom>
          <a:ln>
            <a:no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000" dirty="0">
                <a:latin typeface="Lato" panose="020F0502020204030203" pitchFamily="34" charset="0"/>
              </a:rPr>
              <a:t>Actions phares 150 ans</a:t>
            </a:r>
          </a:p>
        </p:txBody>
      </p:sp>
      <p:sp>
        <p:nvSpPr>
          <p:cNvPr id="8" name="Titre 1">
            <a:extLst>
              <a:ext uri="{FF2B5EF4-FFF2-40B4-BE49-F238E27FC236}">
                <a16:creationId xmlns:a16="http://schemas.microsoft.com/office/drawing/2014/main" id="{413247A2-4327-4BBC-97EC-94B0165F8BD4}"/>
              </a:ext>
            </a:extLst>
          </p:cNvPr>
          <p:cNvSpPr txBox="1">
            <a:spLocks/>
          </p:cNvSpPr>
          <p:nvPr/>
        </p:nvSpPr>
        <p:spPr>
          <a:xfrm>
            <a:off x="6693206" y="135036"/>
            <a:ext cx="9082238" cy="1325563"/>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fr-FR" sz="2500" dirty="0">
                <a:solidFill>
                  <a:srgbClr val="78C6C3"/>
                </a:solidFill>
                <a:latin typeface="Lato" panose="020F0502020204030203" pitchFamily="34" charset="0"/>
              </a:rPr>
              <a:t>Actions SFP prévues en 2023</a:t>
            </a:r>
          </a:p>
        </p:txBody>
      </p:sp>
      <p:sp>
        <p:nvSpPr>
          <p:cNvPr id="7" name="Espace réservé du contenu 2">
            <a:extLst>
              <a:ext uri="{FF2B5EF4-FFF2-40B4-BE49-F238E27FC236}">
                <a16:creationId xmlns:a16="http://schemas.microsoft.com/office/drawing/2014/main" id="{1D2BB4AC-A3CB-40B7-B70F-6C003153B820}"/>
              </a:ext>
            </a:extLst>
          </p:cNvPr>
          <p:cNvSpPr txBox="1">
            <a:spLocks/>
          </p:cNvSpPr>
          <p:nvPr/>
        </p:nvSpPr>
        <p:spPr>
          <a:xfrm>
            <a:off x="1760988" y="2116559"/>
            <a:ext cx="9082239" cy="38313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fr-FR" sz="5000" b="1" dirty="0">
                <a:latin typeface="Montserrat" panose="02000505000000020004" pitchFamily="2" charset="0"/>
              </a:rPr>
              <a:t>Ouvrages</a:t>
            </a:r>
          </a:p>
          <a:p>
            <a:pPr algn="l">
              <a:spcBef>
                <a:spcPts val="0"/>
              </a:spcBef>
            </a:pPr>
            <a:r>
              <a:rPr lang="fr-FR" sz="5000" b="1" dirty="0">
                <a:latin typeface="Montserrat" panose="02000505000000020004" pitchFamily="2" charset="0"/>
              </a:rPr>
              <a:t> </a:t>
            </a:r>
          </a:p>
          <a:p>
            <a:pPr algn="l">
              <a:lnSpc>
                <a:spcPct val="100000"/>
              </a:lnSpc>
              <a:spcBef>
                <a:spcPts val="0"/>
              </a:spcBef>
            </a:pPr>
            <a:r>
              <a:rPr lang="fr-FR" sz="2500" b="1" dirty="0">
                <a:latin typeface="Lato" panose="020F0502020204030203" pitchFamily="34" charset="0"/>
              </a:rPr>
              <a:t>« Les 150 ans de la Société Française </a:t>
            </a:r>
          </a:p>
          <a:p>
            <a:pPr algn="l">
              <a:lnSpc>
                <a:spcPct val="100000"/>
              </a:lnSpc>
              <a:spcBef>
                <a:spcPts val="0"/>
              </a:spcBef>
            </a:pPr>
            <a:r>
              <a:rPr lang="fr-FR" sz="2500" b="1" dirty="0">
                <a:latin typeface="Lato" panose="020F0502020204030203" pitchFamily="34" charset="0"/>
              </a:rPr>
              <a:t>de Physique : panorama historique </a:t>
            </a:r>
          </a:p>
          <a:p>
            <a:pPr algn="l">
              <a:lnSpc>
                <a:spcPct val="100000"/>
              </a:lnSpc>
              <a:spcBef>
                <a:spcPts val="0"/>
              </a:spcBef>
            </a:pPr>
            <a:r>
              <a:rPr lang="fr-FR" sz="2500" b="1" dirty="0">
                <a:latin typeface="Lato" panose="020F0502020204030203" pitchFamily="34" charset="0"/>
              </a:rPr>
              <a:t>et scientifique»</a:t>
            </a:r>
          </a:p>
          <a:p>
            <a:pPr algn="l">
              <a:lnSpc>
                <a:spcPct val="100000"/>
              </a:lnSpc>
              <a:spcBef>
                <a:spcPts val="0"/>
              </a:spcBef>
            </a:pPr>
            <a:endParaRPr lang="fr-FR" sz="2500" b="1" dirty="0">
              <a:latin typeface="Lato" panose="020F0502020204030203" pitchFamily="34" charset="0"/>
            </a:endParaRPr>
          </a:p>
          <a:p>
            <a:pPr algn="l">
              <a:lnSpc>
                <a:spcPct val="200000"/>
              </a:lnSpc>
              <a:spcBef>
                <a:spcPts val="0"/>
              </a:spcBef>
            </a:pPr>
            <a:r>
              <a:rPr lang="fr-FR" sz="2500" b="1" dirty="0">
                <a:latin typeface="Lato" panose="020F0502020204030203" pitchFamily="34" charset="0"/>
              </a:rPr>
              <a:t>BD : « La physique, que d’aventures ! »</a:t>
            </a:r>
          </a:p>
          <a:p>
            <a:endParaRPr lang="fr-FR" dirty="0">
              <a:latin typeface="Lato" panose="020F0502020204030203" pitchFamily="34" charset="0"/>
            </a:endParaRPr>
          </a:p>
          <a:p>
            <a:endParaRPr lang="fr-FR" dirty="0"/>
          </a:p>
        </p:txBody>
      </p:sp>
      <p:cxnSp>
        <p:nvCxnSpPr>
          <p:cNvPr id="9" name="Connecteur droit 8">
            <a:extLst>
              <a:ext uri="{FF2B5EF4-FFF2-40B4-BE49-F238E27FC236}">
                <a16:creationId xmlns:a16="http://schemas.microsoft.com/office/drawing/2014/main" id="{E0863465-E3C3-425A-8EBB-CB4278719CE4}"/>
              </a:ext>
            </a:extLst>
          </p:cNvPr>
          <p:cNvCxnSpPr>
            <a:cxnSpLocks/>
          </p:cNvCxnSpPr>
          <p:nvPr/>
        </p:nvCxnSpPr>
        <p:spPr>
          <a:xfrm>
            <a:off x="941839" y="3535222"/>
            <a:ext cx="0" cy="2258838"/>
          </a:xfrm>
          <a:prstGeom prst="line">
            <a:avLst/>
          </a:prstGeom>
          <a:ln w="38100"/>
        </p:spPr>
        <p:style>
          <a:lnRef idx="1">
            <a:schemeClr val="accent5"/>
          </a:lnRef>
          <a:fillRef idx="0">
            <a:schemeClr val="accent5"/>
          </a:fillRef>
          <a:effectRef idx="0">
            <a:schemeClr val="accent5"/>
          </a:effectRef>
          <a:fontRef idx="minor">
            <a:schemeClr val="tx1"/>
          </a:fontRef>
        </p:style>
      </p:cxnSp>
      <p:pic>
        <p:nvPicPr>
          <p:cNvPr id="3" name="Image 2">
            <a:extLst>
              <a:ext uri="{FF2B5EF4-FFF2-40B4-BE49-F238E27FC236}">
                <a16:creationId xmlns:a16="http://schemas.microsoft.com/office/drawing/2014/main" id="{FBA29306-FDE1-4B31-B80C-D61416E536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44226" y="1662546"/>
            <a:ext cx="3226007" cy="4890651"/>
          </a:xfrm>
          <a:prstGeom prst="rect">
            <a:avLst/>
          </a:prstGeom>
          <a:effectLst>
            <a:outerShdw blurRad="50800" dist="38100" dir="2700000" algn="tl" rotWithShape="0">
              <a:prstClr val="black">
                <a:alpha val="40000"/>
              </a:prstClr>
            </a:outerShdw>
          </a:effectLst>
        </p:spPr>
      </p:pic>
      <p:sp>
        <p:nvSpPr>
          <p:cNvPr id="10" name="ZoneTexte 9">
            <a:extLst>
              <a:ext uri="{FF2B5EF4-FFF2-40B4-BE49-F238E27FC236}">
                <a16:creationId xmlns:a16="http://schemas.microsoft.com/office/drawing/2014/main" id="{30D0764A-7CC5-45EC-AD6E-EF7BB41BD41F}"/>
              </a:ext>
            </a:extLst>
          </p:cNvPr>
          <p:cNvSpPr txBox="1"/>
          <p:nvPr/>
        </p:nvSpPr>
        <p:spPr>
          <a:xfrm>
            <a:off x="1269744" y="4664641"/>
            <a:ext cx="5846906" cy="707886"/>
          </a:xfrm>
          <a:prstGeom prst="rect">
            <a:avLst/>
          </a:prstGeom>
          <a:noFill/>
        </p:spPr>
        <p:txBody>
          <a:bodyPr wrap="square" rtlCol="0">
            <a:spAutoFit/>
          </a:bodyPr>
          <a:lstStyle/>
          <a:p>
            <a:r>
              <a:rPr lang="fr-FR" sz="4000" dirty="0">
                <a:solidFill>
                  <a:schemeClr val="accent2">
                    <a:lumMod val="75000"/>
                  </a:schemeClr>
                </a:solidFill>
                <a:latin typeface="Lato" panose="020F0502020204030203" pitchFamily="34" charset="0"/>
                <a:ea typeface="+mj-ea"/>
                <a:cs typeface="+mj-cs"/>
              </a:rPr>
              <a:t>Pour le grand public</a:t>
            </a:r>
          </a:p>
        </p:txBody>
      </p:sp>
      <p:sp>
        <p:nvSpPr>
          <p:cNvPr id="11" name="ZoneTexte 10">
            <a:extLst>
              <a:ext uri="{FF2B5EF4-FFF2-40B4-BE49-F238E27FC236}">
                <a16:creationId xmlns:a16="http://schemas.microsoft.com/office/drawing/2014/main" id="{B5B6D4D4-80AA-4827-86C8-03133FB29E85}"/>
              </a:ext>
            </a:extLst>
          </p:cNvPr>
          <p:cNvSpPr txBox="1"/>
          <p:nvPr/>
        </p:nvSpPr>
        <p:spPr>
          <a:xfrm>
            <a:off x="1471184" y="2772519"/>
            <a:ext cx="6146031" cy="707886"/>
          </a:xfrm>
          <a:prstGeom prst="rect">
            <a:avLst/>
          </a:prstGeom>
          <a:noFill/>
        </p:spPr>
        <p:txBody>
          <a:bodyPr wrap="square" rtlCol="0">
            <a:spAutoFit/>
          </a:bodyPr>
          <a:lstStyle/>
          <a:p>
            <a:r>
              <a:rPr lang="fr-FR" sz="4000" dirty="0">
                <a:solidFill>
                  <a:schemeClr val="accent2">
                    <a:lumMod val="75000"/>
                  </a:schemeClr>
                </a:solidFill>
                <a:latin typeface="Lato" panose="020F0502020204030203" pitchFamily="34" charset="0"/>
                <a:ea typeface="+mj-ea"/>
                <a:cs typeface="+mj-cs"/>
              </a:rPr>
              <a:t>Pour les physicien(ne)s</a:t>
            </a:r>
          </a:p>
        </p:txBody>
      </p:sp>
    </p:spTree>
    <p:extLst>
      <p:ext uri="{BB962C8B-B14F-4D97-AF65-F5344CB8AC3E}">
        <p14:creationId xmlns:p14="http://schemas.microsoft.com/office/powerpoint/2010/main" val="38380239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82E6A76C-B06E-4AA1-B7D0-3630583EF718}"/>
              </a:ext>
            </a:extLst>
          </p:cNvPr>
          <p:cNvSpPr txBox="1">
            <a:spLocks/>
          </p:cNvSpPr>
          <p:nvPr/>
        </p:nvSpPr>
        <p:spPr>
          <a:xfrm>
            <a:off x="-200889" y="1193540"/>
            <a:ext cx="9082238" cy="923019"/>
          </a:xfrm>
          <a:prstGeom prst="rect">
            <a:avLst/>
          </a:prstGeom>
          <a:ln>
            <a:no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000" dirty="0">
                <a:latin typeface="Lato" panose="020F0502020204030203" pitchFamily="34" charset="0"/>
              </a:rPr>
              <a:t>Actions phares 150 ans</a:t>
            </a:r>
          </a:p>
        </p:txBody>
      </p:sp>
      <p:sp>
        <p:nvSpPr>
          <p:cNvPr id="8" name="Titre 1">
            <a:extLst>
              <a:ext uri="{FF2B5EF4-FFF2-40B4-BE49-F238E27FC236}">
                <a16:creationId xmlns:a16="http://schemas.microsoft.com/office/drawing/2014/main" id="{413247A2-4327-4BBC-97EC-94B0165F8BD4}"/>
              </a:ext>
            </a:extLst>
          </p:cNvPr>
          <p:cNvSpPr txBox="1">
            <a:spLocks/>
          </p:cNvSpPr>
          <p:nvPr/>
        </p:nvSpPr>
        <p:spPr>
          <a:xfrm>
            <a:off x="6693206" y="135036"/>
            <a:ext cx="9082238" cy="1325563"/>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fr-FR" sz="2500" dirty="0">
                <a:solidFill>
                  <a:srgbClr val="78C6C3"/>
                </a:solidFill>
                <a:latin typeface="Lato" panose="020F0502020204030203" pitchFamily="34" charset="0"/>
              </a:rPr>
              <a:t>Actions SFP prévues en 2023</a:t>
            </a:r>
          </a:p>
        </p:txBody>
      </p:sp>
      <p:sp>
        <p:nvSpPr>
          <p:cNvPr id="7" name="Espace réservé du contenu 2">
            <a:extLst>
              <a:ext uri="{FF2B5EF4-FFF2-40B4-BE49-F238E27FC236}">
                <a16:creationId xmlns:a16="http://schemas.microsoft.com/office/drawing/2014/main" id="{1D2BB4AC-A3CB-40B7-B70F-6C003153B820}"/>
              </a:ext>
            </a:extLst>
          </p:cNvPr>
          <p:cNvSpPr txBox="1">
            <a:spLocks/>
          </p:cNvSpPr>
          <p:nvPr/>
        </p:nvSpPr>
        <p:spPr>
          <a:xfrm>
            <a:off x="1909342" y="2146063"/>
            <a:ext cx="9082239" cy="38313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fr-FR" sz="5000" b="1" dirty="0">
                <a:latin typeface="Montserrat" panose="02000505000000020004" pitchFamily="2" charset="0"/>
              </a:rPr>
              <a:t>Ouvrages</a:t>
            </a:r>
          </a:p>
          <a:p>
            <a:pPr algn="l">
              <a:spcBef>
                <a:spcPts val="0"/>
              </a:spcBef>
            </a:pPr>
            <a:endParaRPr lang="fr-FR" sz="5000" b="1" dirty="0">
              <a:latin typeface="Montserrat" panose="02000505000000020004" pitchFamily="2" charset="0"/>
            </a:endParaRPr>
          </a:p>
          <a:p>
            <a:pPr algn="l">
              <a:lnSpc>
                <a:spcPct val="100000"/>
              </a:lnSpc>
              <a:spcBef>
                <a:spcPts val="0"/>
              </a:spcBef>
            </a:pPr>
            <a:r>
              <a:rPr lang="fr-FR" sz="2500" b="1" dirty="0">
                <a:latin typeface="Lato" panose="020F0502020204030203" pitchFamily="34" charset="0"/>
              </a:rPr>
              <a:t>Brochure « Les métiers de la physique »</a:t>
            </a:r>
          </a:p>
          <a:p>
            <a:pPr algn="l">
              <a:lnSpc>
                <a:spcPct val="100000"/>
              </a:lnSpc>
              <a:spcBef>
                <a:spcPts val="0"/>
              </a:spcBef>
            </a:pPr>
            <a:endParaRPr lang="fr-FR" sz="2500" b="1" dirty="0">
              <a:latin typeface="Lato" panose="020F0502020204030203" pitchFamily="34" charset="0"/>
            </a:endParaRPr>
          </a:p>
          <a:p>
            <a:pPr algn="l">
              <a:lnSpc>
                <a:spcPct val="100000"/>
              </a:lnSpc>
              <a:spcBef>
                <a:spcPts val="0"/>
              </a:spcBef>
            </a:pPr>
            <a:endParaRPr lang="fr-FR" sz="2500" b="1" dirty="0">
              <a:latin typeface="Lato" panose="020F0502020204030203" pitchFamily="34" charset="0"/>
            </a:endParaRPr>
          </a:p>
          <a:p>
            <a:pPr algn="l">
              <a:lnSpc>
                <a:spcPct val="100000"/>
              </a:lnSpc>
              <a:spcBef>
                <a:spcPts val="0"/>
              </a:spcBef>
            </a:pPr>
            <a:endParaRPr lang="fr-FR" sz="2500" b="1" dirty="0">
              <a:latin typeface="Lato" panose="020F0502020204030203" pitchFamily="34" charset="0"/>
            </a:endParaRPr>
          </a:p>
          <a:p>
            <a:pPr algn="l">
              <a:lnSpc>
                <a:spcPct val="100000"/>
              </a:lnSpc>
              <a:spcBef>
                <a:spcPts val="0"/>
              </a:spcBef>
            </a:pPr>
            <a:r>
              <a:rPr lang="fr-FR" sz="2500" b="1" dirty="0">
                <a:latin typeface="Lato" panose="020F0502020204030203" pitchFamily="34" charset="0"/>
              </a:rPr>
              <a:t>« La Physique à Lyon : une galerie de</a:t>
            </a:r>
          </a:p>
          <a:p>
            <a:pPr algn="l">
              <a:lnSpc>
                <a:spcPct val="100000"/>
              </a:lnSpc>
              <a:spcBef>
                <a:spcPts val="0"/>
              </a:spcBef>
            </a:pPr>
            <a:r>
              <a:rPr lang="fr-FR" sz="2500" b="1" dirty="0">
                <a:latin typeface="Lato" panose="020F0502020204030203" pitchFamily="34" charset="0"/>
              </a:rPr>
              <a:t> portraits depuis Ampère »</a:t>
            </a:r>
          </a:p>
          <a:p>
            <a:endParaRPr lang="fr-FR" dirty="0">
              <a:latin typeface="Lato" panose="020F0502020204030203" pitchFamily="34" charset="0"/>
            </a:endParaRPr>
          </a:p>
          <a:p>
            <a:endParaRPr lang="fr-FR" dirty="0"/>
          </a:p>
        </p:txBody>
      </p:sp>
      <p:cxnSp>
        <p:nvCxnSpPr>
          <p:cNvPr id="9" name="Connecteur droit 8">
            <a:extLst>
              <a:ext uri="{FF2B5EF4-FFF2-40B4-BE49-F238E27FC236}">
                <a16:creationId xmlns:a16="http://schemas.microsoft.com/office/drawing/2014/main" id="{E0863465-E3C3-425A-8EBB-CB4278719CE4}"/>
              </a:ext>
            </a:extLst>
          </p:cNvPr>
          <p:cNvCxnSpPr>
            <a:cxnSpLocks/>
          </p:cNvCxnSpPr>
          <p:nvPr/>
        </p:nvCxnSpPr>
        <p:spPr>
          <a:xfrm>
            <a:off x="998989" y="3517660"/>
            <a:ext cx="0" cy="2258838"/>
          </a:xfrm>
          <a:prstGeom prst="line">
            <a:avLst/>
          </a:prstGeom>
          <a:ln w="38100"/>
        </p:spPr>
        <p:style>
          <a:lnRef idx="1">
            <a:schemeClr val="accent5"/>
          </a:lnRef>
          <a:fillRef idx="0">
            <a:schemeClr val="accent5"/>
          </a:fillRef>
          <a:effectRef idx="0">
            <a:schemeClr val="accent5"/>
          </a:effectRef>
          <a:fontRef idx="minor">
            <a:schemeClr val="tx1"/>
          </a:fontRef>
        </p:style>
      </p:cxnSp>
      <p:pic>
        <p:nvPicPr>
          <p:cNvPr id="5" name="Image 4">
            <a:extLst>
              <a:ext uri="{FF2B5EF4-FFF2-40B4-BE49-F238E27FC236}">
                <a16:creationId xmlns:a16="http://schemas.microsoft.com/office/drawing/2014/main" id="{3B39141C-7B7D-461B-BA0D-0439DDD9E2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58037" y="2119031"/>
            <a:ext cx="2043896" cy="3915510"/>
          </a:xfrm>
          <a:prstGeom prst="rect">
            <a:avLst/>
          </a:prstGeom>
          <a:effectLst>
            <a:outerShdw blurRad="50800" dist="38100" dir="2700000" algn="tl" rotWithShape="0">
              <a:prstClr val="black">
                <a:alpha val="40000"/>
              </a:prstClr>
            </a:outerShdw>
          </a:effectLst>
        </p:spPr>
      </p:pic>
      <p:sp>
        <p:nvSpPr>
          <p:cNvPr id="10" name="ZoneTexte 9">
            <a:extLst>
              <a:ext uri="{FF2B5EF4-FFF2-40B4-BE49-F238E27FC236}">
                <a16:creationId xmlns:a16="http://schemas.microsoft.com/office/drawing/2014/main" id="{B0CE1153-FF7A-45A3-B23E-1F06320CC6D7}"/>
              </a:ext>
            </a:extLst>
          </p:cNvPr>
          <p:cNvSpPr txBox="1"/>
          <p:nvPr/>
        </p:nvSpPr>
        <p:spPr>
          <a:xfrm>
            <a:off x="1200419" y="2802023"/>
            <a:ext cx="8210275" cy="1323439"/>
          </a:xfrm>
          <a:prstGeom prst="rect">
            <a:avLst/>
          </a:prstGeom>
          <a:noFill/>
        </p:spPr>
        <p:txBody>
          <a:bodyPr wrap="square" rtlCol="0">
            <a:spAutoFit/>
          </a:bodyPr>
          <a:lstStyle/>
          <a:p>
            <a:r>
              <a:rPr lang="fr-FR" sz="4000" dirty="0">
                <a:solidFill>
                  <a:schemeClr val="accent2">
                    <a:lumMod val="75000"/>
                  </a:schemeClr>
                </a:solidFill>
                <a:latin typeface="Lato" panose="020F0502020204030203" pitchFamily="34" charset="0"/>
                <a:ea typeface="+mj-ea"/>
                <a:cs typeface="+mj-cs"/>
              </a:rPr>
              <a:t>Pour les lycéen(ne)s et étudiant(e)s</a:t>
            </a:r>
          </a:p>
          <a:p>
            <a:endParaRPr lang="fr-FR" sz="4000" dirty="0">
              <a:solidFill>
                <a:schemeClr val="accent2">
                  <a:lumMod val="75000"/>
                </a:schemeClr>
              </a:solidFill>
              <a:latin typeface="Lato" panose="020F0502020204030203" pitchFamily="34" charset="0"/>
              <a:ea typeface="+mj-ea"/>
              <a:cs typeface="+mj-cs"/>
            </a:endParaRPr>
          </a:p>
        </p:txBody>
      </p:sp>
      <p:sp>
        <p:nvSpPr>
          <p:cNvPr id="11" name="ZoneTexte 10">
            <a:extLst>
              <a:ext uri="{FF2B5EF4-FFF2-40B4-BE49-F238E27FC236}">
                <a16:creationId xmlns:a16="http://schemas.microsoft.com/office/drawing/2014/main" id="{D1496983-1DE7-44DC-8EA0-A5A9A86ECF59}"/>
              </a:ext>
            </a:extLst>
          </p:cNvPr>
          <p:cNvSpPr txBox="1"/>
          <p:nvPr/>
        </p:nvSpPr>
        <p:spPr>
          <a:xfrm>
            <a:off x="1200418" y="4251411"/>
            <a:ext cx="6171925" cy="707886"/>
          </a:xfrm>
          <a:prstGeom prst="rect">
            <a:avLst/>
          </a:prstGeom>
          <a:noFill/>
        </p:spPr>
        <p:txBody>
          <a:bodyPr wrap="square" rtlCol="0">
            <a:spAutoFit/>
          </a:bodyPr>
          <a:lstStyle/>
          <a:p>
            <a:r>
              <a:rPr lang="fr-FR" sz="4000" dirty="0">
                <a:solidFill>
                  <a:schemeClr val="accent2">
                    <a:lumMod val="75000"/>
                  </a:schemeClr>
                </a:solidFill>
                <a:latin typeface="Lato" panose="020F0502020204030203" pitchFamily="34" charset="0"/>
                <a:ea typeface="+mj-ea"/>
                <a:cs typeface="+mj-cs"/>
              </a:rPr>
              <a:t>Pour les physicien(ne)s</a:t>
            </a:r>
          </a:p>
        </p:txBody>
      </p:sp>
    </p:spTree>
    <p:extLst>
      <p:ext uri="{BB962C8B-B14F-4D97-AF65-F5344CB8AC3E}">
        <p14:creationId xmlns:p14="http://schemas.microsoft.com/office/powerpoint/2010/main" val="2157810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6C75B206-823F-4268-AF8F-D8B01FF5D37F}"/>
              </a:ext>
            </a:extLst>
          </p:cNvPr>
          <p:cNvPicPr>
            <a:picLocks noChangeAspect="1"/>
          </p:cNvPicPr>
          <p:nvPr/>
        </p:nvPicPr>
        <p:blipFill rotWithShape="1">
          <a:blip r:embed="rId2"/>
          <a:srcRect l="20341" t="30863" r="59318" b="20929"/>
          <a:stretch/>
        </p:blipFill>
        <p:spPr>
          <a:xfrm>
            <a:off x="8311555" y="3312744"/>
            <a:ext cx="1545320" cy="2060145"/>
          </a:xfrm>
          <a:prstGeom prst="rect">
            <a:avLst/>
          </a:prstGeom>
        </p:spPr>
      </p:pic>
      <p:sp>
        <p:nvSpPr>
          <p:cNvPr id="4" name="Titre 1">
            <a:extLst>
              <a:ext uri="{FF2B5EF4-FFF2-40B4-BE49-F238E27FC236}">
                <a16:creationId xmlns:a16="http://schemas.microsoft.com/office/drawing/2014/main" id="{82E6A76C-B06E-4AA1-B7D0-3630583EF718}"/>
              </a:ext>
            </a:extLst>
          </p:cNvPr>
          <p:cNvSpPr txBox="1">
            <a:spLocks/>
          </p:cNvSpPr>
          <p:nvPr/>
        </p:nvSpPr>
        <p:spPr>
          <a:xfrm>
            <a:off x="-582003" y="1182318"/>
            <a:ext cx="9082238" cy="923019"/>
          </a:xfrm>
          <a:prstGeom prst="rect">
            <a:avLst/>
          </a:prstGeom>
          <a:ln>
            <a:no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000" dirty="0">
                <a:latin typeface="Lato" panose="020F0502020204030203" pitchFamily="34" charset="0"/>
              </a:rPr>
              <a:t>Actions phares 150 ans</a:t>
            </a:r>
          </a:p>
        </p:txBody>
      </p:sp>
      <p:sp>
        <p:nvSpPr>
          <p:cNvPr id="8" name="Titre 1">
            <a:extLst>
              <a:ext uri="{FF2B5EF4-FFF2-40B4-BE49-F238E27FC236}">
                <a16:creationId xmlns:a16="http://schemas.microsoft.com/office/drawing/2014/main" id="{413247A2-4327-4BBC-97EC-94B0165F8BD4}"/>
              </a:ext>
            </a:extLst>
          </p:cNvPr>
          <p:cNvSpPr txBox="1">
            <a:spLocks/>
          </p:cNvSpPr>
          <p:nvPr/>
        </p:nvSpPr>
        <p:spPr>
          <a:xfrm>
            <a:off x="6693206" y="135036"/>
            <a:ext cx="9082238" cy="1325563"/>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fr-FR" sz="2500" dirty="0">
                <a:solidFill>
                  <a:srgbClr val="78C6C3"/>
                </a:solidFill>
                <a:latin typeface="Lato" panose="020F0502020204030203" pitchFamily="34" charset="0"/>
              </a:rPr>
              <a:t>Actions SFP prévues en 2023</a:t>
            </a:r>
          </a:p>
        </p:txBody>
      </p:sp>
      <p:sp>
        <p:nvSpPr>
          <p:cNvPr id="7" name="Espace réservé du contenu 2">
            <a:extLst>
              <a:ext uri="{FF2B5EF4-FFF2-40B4-BE49-F238E27FC236}">
                <a16:creationId xmlns:a16="http://schemas.microsoft.com/office/drawing/2014/main" id="{1D2BB4AC-A3CB-40B7-B70F-6C003153B820}"/>
              </a:ext>
            </a:extLst>
          </p:cNvPr>
          <p:cNvSpPr txBox="1">
            <a:spLocks/>
          </p:cNvSpPr>
          <p:nvPr/>
        </p:nvSpPr>
        <p:spPr>
          <a:xfrm>
            <a:off x="1035983" y="3393706"/>
            <a:ext cx="9082239" cy="38313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fr-FR" sz="5000" b="1" dirty="0">
                <a:latin typeface="Montserrat" panose="02000505000000020004" pitchFamily="2" charset="0"/>
              </a:rPr>
              <a:t>Mise en avant des </a:t>
            </a:r>
          </a:p>
          <a:p>
            <a:pPr algn="l">
              <a:spcBef>
                <a:spcPts val="0"/>
              </a:spcBef>
            </a:pPr>
            <a:r>
              <a:rPr lang="fr-FR" sz="5000" b="1" dirty="0">
                <a:latin typeface="Montserrat" panose="02000505000000020004" pitchFamily="2" charset="0"/>
              </a:rPr>
              <a:t>talents français</a:t>
            </a:r>
          </a:p>
          <a:p>
            <a:pPr algn="l">
              <a:lnSpc>
                <a:spcPct val="100000"/>
              </a:lnSpc>
              <a:spcBef>
                <a:spcPts val="0"/>
              </a:spcBef>
            </a:pPr>
            <a:r>
              <a:rPr lang="fr-FR" sz="2500" b="1" dirty="0">
                <a:latin typeface="Lato" panose="020F0502020204030203" pitchFamily="34" charset="0"/>
              </a:rPr>
              <a:t>Poster Prix Nobel de Physique français</a:t>
            </a:r>
          </a:p>
          <a:p>
            <a:pPr algn="l">
              <a:lnSpc>
                <a:spcPct val="100000"/>
              </a:lnSpc>
              <a:spcBef>
                <a:spcPts val="0"/>
              </a:spcBef>
            </a:pPr>
            <a:endParaRPr lang="fr-FR" sz="2500" b="1" dirty="0">
              <a:latin typeface="Lato" panose="020F0502020204030203" pitchFamily="34" charset="0"/>
            </a:endParaRPr>
          </a:p>
          <a:p>
            <a:pPr algn="l">
              <a:lnSpc>
                <a:spcPct val="100000"/>
              </a:lnSpc>
              <a:spcBef>
                <a:spcPts val="0"/>
              </a:spcBef>
            </a:pPr>
            <a:r>
              <a:rPr lang="fr-FR" sz="2500" b="1" dirty="0">
                <a:latin typeface="Lato" panose="020F0502020204030203" pitchFamily="34" charset="0"/>
              </a:rPr>
              <a:t>Chaque mois : portraits</a:t>
            </a:r>
          </a:p>
          <a:p>
            <a:endParaRPr lang="fr-FR" dirty="0">
              <a:latin typeface="Lato" panose="020F0502020204030203" pitchFamily="34" charset="0"/>
            </a:endParaRPr>
          </a:p>
          <a:p>
            <a:endParaRPr lang="fr-FR" dirty="0"/>
          </a:p>
        </p:txBody>
      </p:sp>
      <p:cxnSp>
        <p:nvCxnSpPr>
          <p:cNvPr id="9" name="Connecteur droit 8">
            <a:extLst>
              <a:ext uri="{FF2B5EF4-FFF2-40B4-BE49-F238E27FC236}">
                <a16:creationId xmlns:a16="http://schemas.microsoft.com/office/drawing/2014/main" id="{E0863465-E3C3-425A-8EBB-CB4278719CE4}"/>
              </a:ext>
            </a:extLst>
          </p:cNvPr>
          <p:cNvCxnSpPr>
            <a:cxnSpLocks/>
          </p:cNvCxnSpPr>
          <p:nvPr/>
        </p:nvCxnSpPr>
        <p:spPr>
          <a:xfrm>
            <a:off x="678732" y="3571679"/>
            <a:ext cx="0" cy="2362200"/>
          </a:xfrm>
          <a:prstGeom prst="line">
            <a:avLst/>
          </a:prstGeom>
          <a:ln w="38100"/>
        </p:spPr>
        <p:style>
          <a:lnRef idx="1">
            <a:schemeClr val="accent5"/>
          </a:lnRef>
          <a:fillRef idx="0">
            <a:schemeClr val="accent5"/>
          </a:fillRef>
          <a:effectRef idx="0">
            <a:schemeClr val="accent5"/>
          </a:effectRef>
          <a:fontRef idx="minor">
            <a:schemeClr val="tx1"/>
          </a:fontRef>
        </p:style>
      </p:cxnSp>
      <p:pic>
        <p:nvPicPr>
          <p:cNvPr id="6" name="Image 5">
            <a:extLst>
              <a:ext uri="{FF2B5EF4-FFF2-40B4-BE49-F238E27FC236}">
                <a16:creationId xmlns:a16="http://schemas.microsoft.com/office/drawing/2014/main" id="{83F9BBF6-7972-41C0-A552-8B9661EB3615}"/>
              </a:ext>
            </a:extLst>
          </p:cNvPr>
          <p:cNvPicPr>
            <a:picLocks noChangeAspect="1"/>
          </p:cNvPicPr>
          <p:nvPr/>
        </p:nvPicPr>
        <p:blipFill rotWithShape="1">
          <a:blip r:embed="rId3"/>
          <a:srcRect l="36250" t="36732" r="45102" b="17404"/>
          <a:stretch/>
        </p:blipFill>
        <p:spPr>
          <a:xfrm>
            <a:off x="10478599" y="3234655"/>
            <a:ext cx="1455393" cy="2013424"/>
          </a:xfrm>
          <a:prstGeom prst="rect">
            <a:avLst/>
          </a:prstGeom>
        </p:spPr>
      </p:pic>
      <p:pic>
        <p:nvPicPr>
          <p:cNvPr id="10" name="Image 9">
            <a:extLst>
              <a:ext uri="{FF2B5EF4-FFF2-40B4-BE49-F238E27FC236}">
                <a16:creationId xmlns:a16="http://schemas.microsoft.com/office/drawing/2014/main" id="{C22D1FB7-5470-4986-A378-3FA14B87C376}"/>
              </a:ext>
            </a:extLst>
          </p:cNvPr>
          <p:cNvPicPr>
            <a:picLocks noChangeAspect="1"/>
          </p:cNvPicPr>
          <p:nvPr/>
        </p:nvPicPr>
        <p:blipFill rotWithShape="1">
          <a:blip r:embed="rId4"/>
          <a:srcRect l="22726" t="17402" r="50001" b="17404"/>
          <a:stretch/>
        </p:blipFill>
        <p:spPr>
          <a:xfrm>
            <a:off x="8311555" y="1408166"/>
            <a:ext cx="1461412" cy="1965015"/>
          </a:xfrm>
          <a:prstGeom prst="rect">
            <a:avLst/>
          </a:prstGeom>
        </p:spPr>
      </p:pic>
      <p:pic>
        <p:nvPicPr>
          <p:cNvPr id="11" name="Image 10">
            <a:extLst>
              <a:ext uri="{FF2B5EF4-FFF2-40B4-BE49-F238E27FC236}">
                <a16:creationId xmlns:a16="http://schemas.microsoft.com/office/drawing/2014/main" id="{7995A034-53E1-44C5-B564-66A8A0364451}"/>
              </a:ext>
            </a:extLst>
          </p:cNvPr>
          <p:cNvPicPr>
            <a:picLocks noChangeAspect="1"/>
          </p:cNvPicPr>
          <p:nvPr/>
        </p:nvPicPr>
        <p:blipFill rotWithShape="1">
          <a:blip r:embed="rId5"/>
          <a:srcRect l="41250" t="17403" r="38636" b="36249"/>
          <a:stretch/>
        </p:blipFill>
        <p:spPr>
          <a:xfrm>
            <a:off x="6753473" y="4431685"/>
            <a:ext cx="1633868" cy="2117656"/>
          </a:xfrm>
          <a:prstGeom prst="rect">
            <a:avLst/>
          </a:prstGeom>
        </p:spPr>
      </p:pic>
      <p:pic>
        <p:nvPicPr>
          <p:cNvPr id="12" name="Image 11">
            <a:extLst>
              <a:ext uri="{FF2B5EF4-FFF2-40B4-BE49-F238E27FC236}">
                <a16:creationId xmlns:a16="http://schemas.microsoft.com/office/drawing/2014/main" id="{14F794AA-A809-486C-A972-CFFC37959B42}"/>
              </a:ext>
            </a:extLst>
          </p:cNvPr>
          <p:cNvPicPr>
            <a:picLocks noChangeAspect="1"/>
          </p:cNvPicPr>
          <p:nvPr/>
        </p:nvPicPr>
        <p:blipFill rotWithShape="1">
          <a:blip r:embed="rId6"/>
          <a:srcRect l="39887" t="17403" r="33067" b="13473"/>
          <a:stretch/>
        </p:blipFill>
        <p:spPr>
          <a:xfrm>
            <a:off x="10411158" y="1199360"/>
            <a:ext cx="1276014" cy="1834397"/>
          </a:xfrm>
          <a:prstGeom prst="rect">
            <a:avLst/>
          </a:prstGeom>
        </p:spPr>
      </p:pic>
      <p:pic>
        <p:nvPicPr>
          <p:cNvPr id="14" name="Image 13">
            <a:extLst>
              <a:ext uri="{FF2B5EF4-FFF2-40B4-BE49-F238E27FC236}">
                <a16:creationId xmlns:a16="http://schemas.microsoft.com/office/drawing/2014/main" id="{6951DFD9-57F4-4D79-BBFB-6E7E3A4D8D88}"/>
              </a:ext>
            </a:extLst>
          </p:cNvPr>
          <p:cNvPicPr>
            <a:picLocks noChangeAspect="1"/>
          </p:cNvPicPr>
          <p:nvPr/>
        </p:nvPicPr>
        <p:blipFill rotWithShape="1">
          <a:blip r:embed="rId7"/>
          <a:srcRect l="55909" t="27167" r="27154" b="21414"/>
          <a:stretch/>
        </p:blipFill>
        <p:spPr>
          <a:xfrm>
            <a:off x="9480215" y="4392105"/>
            <a:ext cx="1276014" cy="2179064"/>
          </a:xfrm>
          <a:prstGeom prst="rect">
            <a:avLst/>
          </a:prstGeom>
        </p:spPr>
      </p:pic>
      <p:sp>
        <p:nvSpPr>
          <p:cNvPr id="15" name="ZoneTexte 14">
            <a:extLst>
              <a:ext uri="{FF2B5EF4-FFF2-40B4-BE49-F238E27FC236}">
                <a16:creationId xmlns:a16="http://schemas.microsoft.com/office/drawing/2014/main" id="{AD4EDF71-0446-40DD-97CE-7754A374C043}"/>
              </a:ext>
            </a:extLst>
          </p:cNvPr>
          <p:cNvSpPr txBox="1"/>
          <p:nvPr/>
        </p:nvSpPr>
        <p:spPr>
          <a:xfrm>
            <a:off x="1577648" y="2077540"/>
            <a:ext cx="6156459" cy="1323439"/>
          </a:xfrm>
          <a:prstGeom prst="rect">
            <a:avLst/>
          </a:prstGeom>
          <a:noFill/>
        </p:spPr>
        <p:txBody>
          <a:bodyPr wrap="square" rtlCol="0">
            <a:spAutoFit/>
          </a:bodyPr>
          <a:lstStyle/>
          <a:p>
            <a:r>
              <a:rPr lang="fr-FR" sz="4000" dirty="0">
                <a:solidFill>
                  <a:schemeClr val="accent2">
                    <a:lumMod val="75000"/>
                  </a:schemeClr>
                </a:solidFill>
                <a:latin typeface="Lato" panose="020F0502020204030203" pitchFamily="34" charset="0"/>
                <a:ea typeface="+mj-ea"/>
                <a:cs typeface="+mj-cs"/>
              </a:rPr>
              <a:t>Pour les lycéennes et étudiant(e)s</a:t>
            </a:r>
          </a:p>
        </p:txBody>
      </p:sp>
    </p:spTree>
    <p:extLst>
      <p:ext uri="{BB962C8B-B14F-4D97-AF65-F5344CB8AC3E}">
        <p14:creationId xmlns:p14="http://schemas.microsoft.com/office/powerpoint/2010/main" val="1101671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82E6A76C-B06E-4AA1-B7D0-3630583EF718}"/>
              </a:ext>
            </a:extLst>
          </p:cNvPr>
          <p:cNvSpPr txBox="1">
            <a:spLocks/>
          </p:cNvSpPr>
          <p:nvPr/>
        </p:nvSpPr>
        <p:spPr>
          <a:xfrm>
            <a:off x="-200889" y="1193540"/>
            <a:ext cx="9082238" cy="923019"/>
          </a:xfrm>
          <a:prstGeom prst="rect">
            <a:avLst/>
          </a:prstGeom>
          <a:ln>
            <a:no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000" dirty="0">
                <a:latin typeface="Lato" panose="020F0502020204030203" pitchFamily="34" charset="0"/>
              </a:rPr>
              <a:t>Actions phares 150 ans</a:t>
            </a:r>
          </a:p>
        </p:txBody>
      </p:sp>
      <p:sp>
        <p:nvSpPr>
          <p:cNvPr id="8" name="Titre 1">
            <a:extLst>
              <a:ext uri="{FF2B5EF4-FFF2-40B4-BE49-F238E27FC236}">
                <a16:creationId xmlns:a16="http://schemas.microsoft.com/office/drawing/2014/main" id="{413247A2-4327-4BBC-97EC-94B0165F8BD4}"/>
              </a:ext>
            </a:extLst>
          </p:cNvPr>
          <p:cNvSpPr txBox="1">
            <a:spLocks/>
          </p:cNvSpPr>
          <p:nvPr/>
        </p:nvSpPr>
        <p:spPr>
          <a:xfrm>
            <a:off x="6693206" y="135036"/>
            <a:ext cx="9082238" cy="1325563"/>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fr-FR" sz="2500" dirty="0">
                <a:solidFill>
                  <a:srgbClr val="78C6C3"/>
                </a:solidFill>
                <a:latin typeface="Lato" panose="020F0502020204030203" pitchFamily="34" charset="0"/>
              </a:rPr>
              <a:t>Actions SFP prévues en 2023</a:t>
            </a:r>
          </a:p>
        </p:txBody>
      </p:sp>
      <p:sp>
        <p:nvSpPr>
          <p:cNvPr id="7" name="Espace réservé du contenu 2">
            <a:extLst>
              <a:ext uri="{FF2B5EF4-FFF2-40B4-BE49-F238E27FC236}">
                <a16:creationId xmlns:a16="http://schemas.microsoft.com/office/drawing/2014/main" id="{1D2BB4AC-A3CB-40B7-B70F-6C003153B820}"/>
              </a:ext>
            </a:extLst>
          </p:cNvPr>
          <p:cNvSpPr txBox="1">
            <a:spLocks/>
          </p:cNvSpPr>
          <p:nvPr/>
        </p:nvSpPr>
        <p:spPr>
          <a:xfrm>
            <a:off x="1971977" y="2825778"/>
            <a:ext cx="9082239" cy="38313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fr-FR" sz="5000" b="1" dirty="0">
                <a:latin typeface="Montserrat" panose="02000505000000020004" pitchFamily="2" charset="0"/>
              </a:rPr>
              <a:t>Ephéméride de </a:t>
            </a:r>
          </a:p>
          <a:p>
            <a:pPr algn="l">
              <a:spcBef>
                <a:spcPts val="0"/>
              </a:spcBef>
            </a:pPr>
            <a:r>
              <a:rPr lang="fr-FR" sz="5000" b="1" dirty="0">
                <a:latin typeface="Montserrat" panose="02000505000000020004" pitchFamily="2" charset="0"/>
              </a:rPr>
              <a:t>la physique</a:t>
            </a:r>
          </a:p>
          <a:p>
            <a:pPr algn="l">
              <a:lnSpc>
                <a:spcPct val="100000"/>
              </a:lnSpc>
              <a:spcBef>
                <a:spcPts val="0"/>
              </a:spcBef>
            </a:pPr>
            <a:r>
              <a:rPr lang="fr-FR" sz="2500" b="1" dirty="0">
                <a:latin typeface="Lato" panose="020F0502020204030203" pitchFamily="34" charset="0"/>
              </a:rPr>
              <a:t>Un jour, une actualité ayant marqué </a:t>
            </a:r>
          </a:p>
          <a:p>
            <a:pPr algn="l">
              <a:lnSpc>
                <a:spcPct val="100000"/>
              </a:lnSpc>
              <a:spcBef>
                <a:spcPts val="0"/>
              </a:spcBef>
            </a:pPr>
            <a:r>
              <a:rPr lang="fr-FR" sz="2500" b="1" dirty="0">
                <a:latin typeface="Lato" panose="020F0502020204030203" pitchFamily="34" charset="0"/>
              </a:rPr>
              <a:t>l’Histoire de la physique</a:t>
            </a:r>
          </a:p>
          <a:p>
            <a:endParaRPr lang="fr-FR" dirty="0">
              <a:latin typeface="Lato" panose="020F0502020204030203" pitchFamily="34" charset="0"/>
            </a:endParaRPr>
          </a:p>
          <a:p>
            <a:endParaRPr lang="fr-FR" dirty="0"/>
          </a:p>
        </p:txBody>
      </p:sp>
      <p:cxnSp>
        <p:nvCxnSpPr>
          <p:cNvPr id="9" name="Connecteur droit 8">
            <a:extLst>
              <a:ext uri="{FF2B5EF4-FFF2-40B4-BE49-F238E27FC236}">
                <a16:creationId xmlns:a16="http://schemas.microsoft.com/office/drawing/2014/main" id="{E0863465-E3C3-425A-8EBB-CB4278719CE4}"/>
              </a:ext>
            </a:extLst>
          </p:cNvPr>
          <p:cNvCxnSpPr>
            <a:cxnSpLocks/>
          </p:cNvCxnSpPr>
          <p:nvPr/>
        </p:nvCxnSpPr>
        <p:spPr>
          <a:xfrm>
            <a:off x="1760989" y="2825778"/>
            <a:ext cx="0" cy="2258838"/>
          </a:xfrm>
          <a:prstGeom prst="line">
            <a:avLst/>
          </a:prstGeom>
          <a:ln w="38100"/>
        </p:spPr>
        <p:style>
          <a:lnRef idx="1">
            <a:schemeClr val="accent5"/>
          </a:lnRef>
          <a:fillRef idx="0">
            <a:schemeClr val="accent5"/>
          </a:fillRef>
          <a:effectRef idx="0">
            <a:schemeClr val="accent5"/>
          </a:effectRef>
          <a:fontRef idx="minor">
            <a:schemeClr val="tx1"/>
          </a:fontRef>
        </p:style>
      </p:cxnSp>
      <p:pic>
        <p:nvPicPr>
          <p:cNvPr id="2" name="Image 1">
            <a:extLst>
              <a:ext uri="{FF2B5EF4-FFF2-40B4-BE49-F238E27FC236}">
                <a16:creationId xmlns:a16="http://schemas.microsoft.com/office/drawing/2014/main" id="{57970C08-20D6-41C2-BADF-6B1709415855}"/>
              </a:ext>
            </a:extLst>
          </p:cNvPr>
          <p:cNvPicPr>
            <a:picLocks noChangeAspect="1"/>
          </p:cNvPicPr>
          <p:nvPr/>
        </p:nvPicPr>
        <p:blipFill rotWithShape="1">
          <a:blip r:embed="rId2"/>
          <a:srcRect l="5973"/>
          <a:stretch/>
        </p:blipFill>
        <p:spPr>
          <a:xfrm rot="21083728">
            <a:off x="8593755" y="2792857"/>
            <a:ext cx="2138994" cy="2284550"/>
          </a:xfrm>
          <a:prstGeom prst="rect">
            <a:avLst/>
          </a:prstGeom>
        </p:spPr>
      </p:pic>
      <p:sp>
        <p:nvSpPr>
          <p:cNvPr id="10" name="ZoneTexte 9">
            <a:extLst>
              <a:ext uri="{FF2B5EF4-FFF2-40B4-BE49-F238E27FC236}">
                <a16:creationId xmlns:a16="http://schemas.microsoft.com/office/drawing/2014/main" id="{BE4BA5F5-D6DA-4609-A837-CC02B64D1572}"/>
              </a:ext>
            </a:extLst>
          </p:cNvPr>
          <p:cNvSpPr txBox="1"/>
          <p:nvPr/>
        </p:nvSpPr>
        <p:spPr>
          <a:xfrm>
            <a:off x="1760989" y="2228611"/>
            <a:ext cx="5516108" cy="707886"/>
          </a:xfrm>
          <a:prstGeom prst="rect">
            <a:avLst/>
          </a:prstGeom>
          <a:noFill/>
        </p:spPr>
        <p:txBody>
          <a:bodyPr wrap="square" rtlCol="0">
            <a:spAutoFit/>
          </a:bodyPr>
          <a:lstStyle/>
          <a:p>
            <a:r>
              <a:rPr lang="fr-FR" sz="4000" dirty="0">
                <a:solidFill>
                  <a:schemeClr val="accent2">
                    <a:lumMod val="75000"/>
                  </a:schemeClr>
                </a:solidFill>
                <a:latin typeface="Lato" panose="020F0502020204030203" pitchFamily="34" charset="0"/>
                <a:ea typeface="+mj-ea"/>
                <a:cs typeface="+mj-cs"/>
              </a:rPr>
              <a:t>Pour  public « averti »</a:t>
            </a:r>
          </a:p>
        </p:txBody>
      </p:sp>
    </p:spTree>
    <p:extLst>
      <p:ext uri="{BB962C8B-B14F-4D97-AF65-F5344CB8AC3E}">
        <p14:creationId xmlns:p14="http://schemas.microsoft.com/office/powerpoint/2010/main" val="2732267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1B3BF7B6-02C5-450A-93B2-D8E9672EDE3C}"/>
              </a:ext>
            </a:extLst>
          </p:cNvPr>
          <p:cNvPicPr>
            <a:picLocks noChangeAspect="1"/>
          </p:cNvPicPr>
          <p:nvPr/>
        </p:nvPicPr>
        <p:blipFill rotWithShape="1">
          <a:blip r:embed="rId3"/>
          <a:srcRect l="12167" t="23850" r="11499" b="13037"/>
          <a:stretch/>
        </p:blipFill>
        <p:spPr>
          <a:xfrm>
            <a:off x="4188802" y="2738120"/>
            <a:ext cx="6553915" cy="3048000"/>
          </a:xfrm>
          <a:prstGeom prst="rect">
            <a:avLst/>
          </a:prstGeom>
        </p:spPr>
      </p:pic>
      <p:pic>
        <p:nvPicPr>
          <p:cNvPr id="6" name="Image 5">
            <a:extLst>
              <a:ext uri="{FF2B5EF4-FFF2-40B4-BE49-F238E27FC236}">
                <a16:creationId xmlns:a16="http://schemas.microsoft.com/office/drawing/2014/main" id="{11B869B2-74DC-44E5-B1AD-B47128C9066E}"/>
              </a:ext>
            </a:extLst>
          </p:cNvPr>
          <p:cNvPicPr>
            <a:picLocks noChangeAspect="1"/>
          </p:cNvPicPr>
          <p:nvPr/>
        </p:nvPicPr>
        <p:blipFill rotWithShape="1">
          <a:blip r:embed="rId4"/>
          <a:srcRect l="29667" t="20741" r="50000" b="28000"/>
          <a:stretch/>
        </p:blipFill>
        <p:spPr>
          <a:xfrm>
            <a:off x="619760" y="740342"/>
            <a:ext cx="3569042" cy="5061018"/>
          </a:xfrm>
          <a:prstGeom prst="rect">
            <a:avLst/>
          </a:prstGeom>
          <a:effectLst>
            <a:outerShdw blurRad="50800" dist="38100" dir="2700000" algn="tl" rotWithShape="0">
              <a:prstClr val="black">
                <a:alpha val="40000"/>
              </a:prstClr>
            </a:outerShdw>
          </a:effectLst>
        </p:spPr>
      </p:pic>
      <p:pic>
        <p:nvPicPr>
          <p:cNvPr id="12" name="Image 11">
            <a:extLst>
              <a:ext uri="{FF2B5EF4-FFF2-40B4-BE49-F238E27FC236}">
                <a16:creationId xmlns:a16="http://schemas.microsoft.com/office/drawing/2014/main" id="{037DF2A4-F1D3-4E49-B54E-2F2254C2F5BC}"/>
              </a:ext>
            </a:extLst>
          </p:cNvPr>
          <p:cNvPicPr>
            <a:picLocks noChangeAspect="1"/>
          </p:cNvPicPr>
          <p:nvPr/>
        </p:nvPicPr>
        <p:blipFill rotWithShape="1">
          <a:blip r:embed="rId5"/>
          <a:srcRect l="44515" t="37760" r="32250" b="52889"/>
          <a:stretch/>
        </p:blipFill>
        <p:spPr>
          <a:xfrm>
            <a:off x="5490546" y="624748"/>
            <a:ext cx="3950426" cy="894264"/>
          </a:xfrm>
          <a:prstGeom prst="rect">
            <a:avLst/>
          </a:prstGeom>
        </p:spPr>
      </p:pic>
      <p:pic>
        <p:nvPicPr>
          <p:cNvPr id="15" name="Image 14">
            <a:extLst>
              <a:ext uri="{FF2B5EF4-FFF2-40B4-BE49-F238E27FC236}">
                <a16:creationId xmlns:a16="http://schemas.microsoft.com/office/drawing/2014/main" id="{71CB3376-6DAA-4498-AECC-CA6AC5F1D72C}"/>
              </a:ext>
            </a:extLst>
          </p:cNvPr>
          <p:cNvPicPr>
            <a:picLocks noChangeAspect="1"/>
          </p:cNvPicPr>
          <p:nvPr/>
        </p:nvPicPr>
        <p:blipFill rotWithShape="1">
          <a:blip r:embed="rId6"/>
          <a:srcRect l="6082" t="55687" r="9918" b="21861"/>
          <a:stretch/>
        </p:blipFill>
        <p:spPr>
          <a:xfrm>
            <a:off x="4927600" y="2001197"/>
            <a:ext cx="4886960" cy="736923"/>
          </a:xfrm>
          <a:prstGeom prst="rect">
            <a:avLst/>
          </a:prstGeom>
        </p:spPr>
      </p:pic>
    </p:spTree>
    <p:extLst>
      <p:ext uri="{BB962C8B-B14F-4D97-AF65-F5344CB8AC3E}">
        <p14:creationId xmlns:p14="http://schemas.microsoft.com/office/powerpoint/2010/main" val="6342114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155026-F08F-488E-815F-F08F3D92C792}"/>
              </a:ext>
            </a:extLst>
          </p:cNvPr>
          <p:cNvSpPr>
            <a:spLocks noGrp="1"/>
          </p:cNvSpPr>
          <p:nvPr>
            <p:ph type="ctrTitle"/>
          </p:nvPr>
        </p:nvSpPr>
        <p:spPr>
          <a:xfrm>
            <a:off x="1524000" y="2080821"/>
            <a:ext cx="9144000" cy="2387600"/>
          </a:xfrm>
        </p:spPr>
        <p:txBody>
          <a:bodyPr>
            <a:normAutofit fontScale="90000"/>
          </a:bodyPr>
          <a:lstStyle/>
          <a:p>
            <a:pPr>
              <a:lnSpc>
                <a:spcPct val="150000"/>
              </a:lnSpc>
            </a:pPr>
            <a:r>
              <a:rPr lang="fr-FR" sz="5000" dirty="0"/>
              <a:t>Découvrez le programme sur</a:t>
            </a:r>
            <a:br>
              <a:rPr lang="fr-FR" dirty="0"/>
            </a:br>
            <a:r>
              <a:rPr lang="fr-FR" dirty="0">
                <a:solidFill>
                  <a:srgbClr val="1C83C1"/>
                </a:solidFill>
              </a:rPr>
              <a:t>www.sfp150ans.fr</a:t>
            </a:r>
          </a:p>
        </p:txBody>
      </p:sp>
    </p:spTree>
    <p:extLst>
      <p:ext uri="{BB962C8B-B14F-4D97-AF65-F5344CB8AC3E}">
        <p14:creationId xmlns:p14="http://schemas.microsoft.com/office/powerpoint/2010/main" val="16610297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82E6A76C-B06E-4AA1-B7D0-3630583EF718}"/>
              </a:ext>
            </a:extLst>
          </p:cNvPr>
          <p:cNvSpPr txBox="1">
            <a:spLocks/>
          </p:cNvSpPr>
          <p:nvPr/>
        </p:nvSpPr>
        <p:spPr>
          <a:xfrm>
            <a:off x="1792434" y="872074"/>
            <a:ext cx="9082238" cy="923019"/>
          </a:xfrm>
          <a:prstGeom prst="rect">
            <a:avLst/>
          </a:prstGeom>
          <a:ln>
            <a:no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000" dirty="0">
                <a:latin typeface="Lato" panose="020F0502020204030203" pitchFamily="34" charset="0"/>
              </a:rPr>
              <a:t>Calendrier thématique 2023</a:t>
            </a:r>
          </a:p>
        </p:txBody>
      </p:sp>
      <p:pic>
        <p:nvPicPr>
          <p:cNvPr id="5" name="Image 4">
            <a:extLst>
              <a:ext uri="{FF2B5EF4-FFF2-40B4-BE49-F238E27FC236}">
                <a16:creationId xmlns:a16="http://schemas.microsoft.com/office/drawing/2014/main" id="{BF9AA9BF-42DB-491F-8361-25B3784349C1}"/>
              </a:ext>
            </a:extLst>
          </p:cNvPr>
          <p:cNvPicPr>
            <a:picLocks noChangeAspect="1"/>
          </p:cNvPicPr>
          <p:nvPr/>
        </p:nvPicPr>
        <p:blipFill rotWithShape="1">
          <a:blip r:embed="rId2"/>
          <a:srcRect l="11417" t="46295" r="38868" b="23111"/>
          <a:stretch/>
        </p:blipFill>
        <p:spPr>
          <a:xfrm>
            <a:off x="317686" y="1985426"/>
            <a:ext cx="11556628" cy="4000500"/>
          </a:xfrm>
          <a:prstGeom prst="rect">
            <a:avLst/>
          </a:prstGeom>
        </p:spPr>
      </p:pic>
      <p:pic>
        <p:nvPicPr>
          <p:cNvPr id="6" name="Image 5">
            <a:extLst>
              <a:ext uri="{FF2B5EF4-FFF2-40B4-BE49-F238E27FC236}">
                <a16:creationId xmlns:a16="http://schemas.microsoft.com/office/drawing/2014/main" id="{E023228B-C3CD-4372-A40A-1C24A9970C1D}"/>
              </a:ext>
            </a:extLst>
          </p:cNvPr>
          <p:cNvPicPr>
            <a:picLocks noChangeAspect="1"/>
          </p:cNvPicPr>
          <p:nvPr/>
        </p:nvPicPr>
        <p:blipFill rotWithShape="1">
          <a:blip r:embed="rId3">
            <a:extLst>
              <a:ext uri="{28A0092B-C50C-407E-A947-70E740481C1C}">
                <a14:useLocalDpi xmlns:a14="http://schemas.microsoft.com/office/drawing/2010/main" val="0"/>
              </a:ext>
            </a:extLst>
          </a:blip>
          <a:srcRect l="10667" t="28444" r="21259" b="36741"/>
          <a:stretch/>
        </p:blipFill>
        <p:spPr>
          <a:xfrm>
            <a:off x="8518360" y="4532534"/>
            <a:ext cx="2987040" cy="1527648"/>
          </a:xfrm>
          <a:prstGeom prst="rect">
            <a:avLst/>
          </a:prstGeom>
        </p:spPr>
      </p:pic>
      <p:sp>
        <p:nvSpPr>
          <p:cNvPr id="8" name="Titre 1">
            <a:extLst>
              <a:ext uri="{FF2B5EF4-FFF2-40B4-BE49-F238E27FC236}">
                <a16:creationId xmlns:a16="http://schemas.microsoft.com/office/drawing/2014/main" id="{413247A2-4327-4BBC-97EC-94B0165F8BD4}"/>
              </a:ext>
            </a:extLst>
          </p:cNvPr>
          <p:cNvSpPr txBox="1">
            <a:spLocks/>
          </p:cNvSpPr>
          <p:nvPr/>
        </p:nvSpPr>
        <p:spPr>
          <a:xfrm>
            <a:off x="5737242" y="135036"/>
            <a:ext cx="9082238" cy="1325563"/>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fr-FR" sz="2500" dirty="0">
                <a:solidFill>
                  <a:srgbClr val="78C6C3"/>
                </a:solidFill>
                <a:latin typeface="Lato" panose="020F0502020204030203" pitchFamily="34" charset="0"/>
              </a:rPr>
              <a:t>Manifestations SFP prévues en 2023</a:t>
            </a:r>
          </a:p>
        </p:txBody>
      </p:sp>
    </p:spTree>
    <p:extLst>
      <p:ext uri="{BB962C8B-B14F-4D97-AF65-F5344CB8AC3E}">
        <p14:creationId xmlns:p14="http://schemas.microsoft.com/office/powerpoint/2010/main" val="3354936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6C64047A-77A2-4FDE-81AB-1C35997CA108}"/>
              </a:ext>
            </a:extLst>
          </p:cNvPr>
          <p:cNvSpPr txBox="1">
            <a:spLocks/>
          </p:cNvSpPr>
          <p:nvPr/>
        </p:nvSpPr>
        <p:spPr>
          <a:xfrm>
            <a:off x="-805415" y="921808"/>
            <a:ext cx="9082238" cy="1325563"/>
          </a:xfrm>
          <a:prstGeom prst="rect">
            <a:avLst/>
          </a:prstGeom>
          <a:ln>
            <a:no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000" dirty="0">
                <a:latin typeface="Lato" panose="020F0502020204030203" pitchFamily="34" charset="0"/>
              </a:rPr>
              <a:t>Les grands rendez-vous</a:t>
            </a:r>
          </a:p>
        </p:txBody>
      </p:sp>
      <p:pic>
        <p:nvPicPr>
          <p:cNvPr id="5" name="Image 4">
            <a:extLst>
              <a:ext uri="{FF2B5EF4-FFF2-40B4-BE49-F238E27FC236}">
                <a16:creationId xmlns:a16="http://schemas.microsoft.com/office/drawing/2014/main" id="{3F82D22F-8703-4DE0-A5EF-F53A582F75C9}"/>
              </a:ext>
            </a:extLst>
          </p:cNvPr>
          <p:cNvPicPr>
            <a:picLocks noChangeAspect="1"/>
          </p:cNvPicPr>
          <p:nvPr/>
        </p:nvPicPr>
        <p:blipFill rotWithShape="1">
          <a:blip r:embed="rId2"/>
          <a:srcRect l="22333" t="51841" r="67870" b="27338"/>
          <a:stretch/>
        </p:blipFill>
        <p:spPr>
          <a:xfrm rot="1242379">
            <a:off x="5072662" y="460898"/>
            <a:ext cx="563658" cy="673835"/>
          </a:xfrm>
          <a:prstGeom prst="rect">
            <a:avLst/>
          </a:prstGeom>
        </p:spPr>
      </p:pic>
      <p:pic>
        <p:nvPicPr>
          <p:cNvPr id="6" name="Image 5">
            <a:extLst>
              <a:ext uri="{FF2B5EF4-FFF2-40B4-BE49-F238E27FC236}">
                <a16:creationId xmlns:a16="http://schemas.microsoft.com/office/drawing/2014/main" id="{52619451-9D42-460F-A060-FE401E8344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1868" y="2547215"/>
            <a:ext cx="6466178" cy="4310785"/>
          </a:xfrm>
          <a:prstGeom prst="rect">
            <a:avLst/>
          </a:prstGeom>
        </p:spPr>
      </p:pic>
      <p:sp>
        <p:nvSpPr>
          <p:cNvPr id="15" name="Titre 1">
            <a:extLst>
              <a:ext uri="{FF2B5EF4-FFF2-40B4-BE49-F238E27FC236}">
                <a16:creationId xmlns:a16="http://schemas.microsoft.com/office/drawing/2014/main" id="{68E4B7ED-21E4-4184-9AF1-9A7D8CDFD994}"/>
              </a:ext>
            </a:extLst>
          </p:cNvPr>
          <p:cNvSpPr txBox="1">
            <a:spLocks/>
          </p:cNvSpPr>
          <p:nvPr/>
        </p:nvSpPr>
        <p:spPr>
          <a:xfrm>
            <a:off x="5737242" y="135036"/>
            <a:ext cx="9082238" cy="1325563"/>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fr-FR" sz="2500" dirty="0">
                <a:solidFill>
                  <a:srgbClr val="78C6C3"/>
                </a:solidFill>
                <a:latin typeface="Lato" panose="020F0502020204030203" pitchFamily="34" charset="0"/>
              </a:rPr>
              <a:t>Manifestations SFP prévues en 2023</a:t>
            </a:r>
          </a:p>
        </p:txBody>
      </p:sp>
      <p:sp>
        <p:nvSpPr>
          <p:cNvPr id="18" name="Espace réservé du contenu 2">
            <a:extLst>
              <a:ext uri="{FF2B5EF4-FFF2-40B4-BE49-F238E27FC236}">
                <a16:creationId xmlns:a16="http://schemas.microsoft.com/office/drawing/2014/main" id="{B22674CB-8AB9-4622-AD61-7D78F4135323}"/>
              </a:ext>
            </a:extLst>
          </p:cNvPr>
          <p:cNvSpPr txBox="1">
            <a:spLocks/>
          </p:cNvSpPr>
          <p:nvPr/>
        </p:nvSpPr>
        <p:spPr>
          <a:xfrm>
            <a:off x="1842068" y="3818138"/>
            <a:ext cx="9082239" cy="38313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fr-FR" sz="2800" b="1" dirty="0">
                <a:latin typeface="Montserrat" panose="02000505000000020004" pitchFamily="2" charset="0"/>
              </a:rPr>
              <a:t>Olympiades de</a:t>
            </a:r>
          </a:p>
          <a:p>
            <a:pPr algn="l">
              <a:spcBef>
                <a:spcPts val="0"/>
              </a:spcBef>
            </a:pPr>
            <a:r>
              <a:rPr lang="fr-FR" sz="2800" b="1" dirty="0">
                <a:latin typeface="Montserrat" panose="02000505000000020004" pitchFamily="2" charset="0"/>
              </a:rPr>
              <a:t>Physique France</a:t>
            </a:r>
          </a:p>
          <a:p>
            <a:pPr algn="l">
              <a:lnSpc>
                <a:spcPct val="150000"/>
              </a:lnSpc>
              <a:spcBef>
                <a:spcPts val="0"/>
              </a:spcBef>
            </a:pPr>
            <a:r>
              <a:rPr lang="fr-FR" sz="2000" b="1" dirty="0">
                <a:solidFill>
                  <a:srgbClr val="1C83C1"/>
                </a:solidFill>
                <a:latin typeface="Lato" panose="020F0502020204030203" pitchFamily="34" charset="0"/>
              </a:rPr>
              <a:t>27-28 janvier 2023, Lyon</a:t>
            </a:r>
          </a:p>
          <a:p>
            <a:endParaRPr lang="fr-FR" dirty="0">
              <a:latin typeface="Lato" panose="020F0502020204030203" pitchFamily="34" charset="0"/>
            </a:endParaRPr>
          </a:p>
          <a:p>
            <a:endParaRPr lang="fr-FR" dirty="0"/>
          </a:p>
        </p:txBody>
      </p:sp>
      <p:cxnSp>
        <p:nvCxnSpPr>
          <p:cNvPr id="19" name="Connecteur droit 18">
            <a:extLst>
              <a:ext uri="{FF2B5EF4-FFF2-40B4-BE49-F238E27FC236}">
                <a16:creationId xmlns:a16="http://schemas.microsoft.com/office/drawing/2014/main" id="{0560A3F5-0812-4ACC-A034-890BBBBD62BE}"/>
              </a:ext>
            </a:extLst>
          </p:cNvPr>
          <p:cNvCxnSpPr>
            <a:cxnSpLocks/>
          </p:cNvCxnSpPr>
          <p:nvPr/>
        </p:nvCxnSpPr>
        <p:spPr>
          <a:xfrm>
            <a:off x="1691715" y="3859703"/>
            <a:ext cx="0" cy="1151740"/>
          </a:xfrm>
          <a:prstGeom prst="line">
            <a:avLst/>
          </a:prstGeom>
          <a:ln w="38100"/>
        </p:spPr>
        <p:style>
          <a:lnRef idx="1">
            <a:schemeClr val="accent5"/>
          </a:lnRef>
          <a:fillRef idx="0">
            <a:schemeClr val="accent5"/>
          </a:fillRef>
          <a:effectRef idx="0">
            <a:schemeClr val="accent5"/>
          </a:effectRef>
          <a:fontRef idx="minor">
            <a:schemeClr val="tx1"/>
          </a:fontRef>
        </p:style>
      </p:cxnSp>
      <p:sp>
        <p:nvSpPr>
          <p:cNvPr id="2" name="ZoneTexte 1">
            <a:extLst>
              <a:ext uri="{FF2B5EF4-FFF2-40B4-BE49-F238E27FC236}">
                <a16:creationId xmlns:a16="http://schemas.microsoft.com/office/drawing/2014/main" id="{8F0CDF77-EEE3-4FEE-B506-2D680CF3A7DC}"/>
              </a:ext>
            </a:extLst>
          </p:cNvPr>
          <p:cNvSpPr txBox="1"/>
          <p:nvPr/>
        </p:nvSpPr>
        <p:spPr>
          <a:xfrm>
            <a:off x="1125394" y="2530251"/>
            <a:ext cx="4786468" cy="707886"/>
          </a:xfrm>
          <a:prstGeom prst="rect">
            <a:avLst/>
          </a:prstGeom>
          <a:noFill/>
        </p:spPr>
        <p:txBody>
          <a:bodyPr wrap="square" rtlCol="0">
            <a:spAutoFit/>
          </a:bodyPr>
          <a:lstStyle/>
          <a:p>
            <a:r>
              <a:rPr lang="fr-FR" sz="4000" dirty="0">
                <a:solidFill>
                  <a:schemeClr val="accent2">
                    <a:lumMod val="75000"/>
                  </a:schemeClr>
                </a:solidFill>
                <a:latin typeface="Lato" panose="020F0502020204030203" pitchFamily="34" charset="0"/>
                <a:ea typeface="+mj-ea"/>
                <a:cs typeface="+mj-cs"/>
              </a:rPr>
              <a:t>Pour les lycéen(ne)s</a:t>
            </a:r>
          </a:p>
        </p:txBody>
      </p:sp>
    </p:spTree>
    <p:extLst>
      <p:ext uri="{BB962C8B-B14F-4D97-AF65-F5344CB8AC3E}">
        <p14:creationId xmlns:p14="http://schemas.microsoft.com/office/powerpoint/2010/main" val="914566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6C64047A-77A2-4FDE-81AB-1C35997CA108}"/>
              </a:ext>
            </a:extLst>
          </p:cNvPr>
          <p:cNvSpPr txBox="1">
            <a:spLocks/>
          </p:cNvSpPr>
          <p:nvPr/>
        </p:nvSpPr>
        <p:spPr>
          <a:xfrm>
            <a:off x="-805415" y="921808"/>
            <a:ext cx="9082238" cy="1325563"/>
          </a:xfrm>
          <a:prstGeom prst="rect">
            <a:avLst/>
          </a:prstGeom>
          <a:ln>
            <a:no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000" dirty="0">
                <a:latin typeface="Lato" panose="020F0502020204030203" pitchFamily="34" charset="0"/>
              </a:rPr>
              <a:t>Les grands rendez-vous</a:t>
            </a:r>
          </a:p>
        </p:txBody>
      </p:sp>
      <p:pic>
        <p:nvPicPr>
          <p:cNvPr id="5" name="Image 4">
            <a:extLst>
              <a:ext uri="{FF2B5EF4-FFF2-40B4-BE49-F238E27FC236}">
                <a16:creationId xmlns:a16="http://schemas.microsoft.com/office/drawing/2014/main" id="{3F82D22F-8703-4DE0-A5EF-F53A582F75C9}"/>
              </a:ext>
            </a:extLst>
          </p:cNvPr>
          <p:cNvPicPr>
            <a:picLocks noChangeAspect="1"/>
          </p:cNvPicPr>
          <p:nvPr/>
        </p:nvPicPr>
        <p:blipFill rotWithShape="1">
          <a:blip r:embed="rId2"/>
          <a:srcRect l="22333" t="51841" r="67870" b="27338"/>
          <a:stretch/>
        </p:blipFill>
        <p:spPr>
          <a:xfrm rot="1242379">
            <a:off x="5072662" y="460898"/>
            <a:ext cx="563658" cy="673835"/>
          </a:xfrm>
          <a:prstGeom prst="rect">
            <a:avLst/>
          </a:prstGeom>
        </p:spPr>
      </p:pic>
      <p:sp>
        <p:nvSpPr>
          <p:cNvPr id="15" name="Titre 1">
            <a:extLst>
              <a:ext uri="{FF2B5EF4-FFF2-40B4-BE49-F238E27FC236}">
                <a16:creationId xmlns:a16="http://schemas.microsoft.com/office/drawing/2014/main" id="{68E4B7ED-21E4-4184-9AF1-9A7D8CDFD994}"/>
              </a:ext>
            </a:extLst>
          </p:cNvPr>
          <p:cNvSpPr txBox="1">
            <a:spLocks/>
          </p:cNvSpPr>
          <p:nvPr/>
        </p:nvSpPr>
        <p:spPr>
          <a:xfrm>
            <a:off x="5737242" y="135036"/>
            <a:ext cx="9082238" cy="1325563"/>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fr-FR" sz="2500" dirty="0">
                <a:solidFill>
                  <a:srgbClr val="78C6C3"/>
                </a:solidFill>
                <a:latin typeface="Lato" panose="020F0502020204030203" pitchFamily="34" charset="0"/>
              </a:rPr>
              <a:t>Manifestations SFP prévues en 2023</a:t>
            </a:r>
          </a:p>
        </p:txBody>
      </p:sp>
      <p:sp>
        <p:nvSpPr>
          <p:cNvPr id="12" name="Espace réservé du contenu 2">
            <a:extLst>
              <a:ext uri="{FF2B5EF4-FFF2-40B4-BE49-F238E27FC236}">
                <a16:creationId xmlns:a16="http://schemas.microsoft.com/office/drawing/2014/main" id="{B51CF32D-CA17-4FD0-8C1F-34348F2A0610}"/>
              </a:ext>
            </a:extLst>
          </p:cNvPr>
          <p:cNvSpPr txBox="1">
            <a:spLocks/>
          </p:cNvSpPr>
          <p:nvPr/>
        </p:nvSpPr>
        <p:spPr>
          <a:xfrm>
            <a:off x="1605502" y="3429000"/>
            <a:ext cx="9082239" cy="38313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fr-FR" sz="2800" b="1" dirty="0">
                <a:latin typeface="Montserrat" panose="02000505000000020004" pitchFamily="2" charset="0"/>
              </a:rPr>
              <a:t>Accueil de la finale de </a:t>
            </a:r>
          </a:p>
          <a:p>
            <a:pPr algn="l">
              <a:spcBef>
                <a:spcPts val="0"/>
              </a:spcBef>
            </a:pPr>
            <a:r>
              <a:rPr lang="fr-FR" sz="2800" b="1" dirty="0">
                <a:latin typeface="Montserrat" panose="02000505000000020004" pitchFamily="2" charset="0"/>
              </a:rPr>
              <a:t>l’International</a:t>
            </a:r>
          </a:p>
          <a:p>
            <a:pPr algn="l">
              <a:spcBef>
                <a:spcPts val="0"/>
              </a:spcBef>
            </a:pPr>
            <a:r>
              <a:rPr lang="fr-FR" sz="2800" b="1" dirty="0" err="1">
                <a:latin typeface="Montserrat" panose="02000505000000020004" pitchFamily="2" charset="0"/>
              </a:rPr>
              <a:t>Physicists</a:t>
            </a:r>
            <a:r>
              <a:rPr lang="fr-FR" sz="2800" b="1" dirty="0">
                <a:latin typeface="Montserrat" panose="02000505000000020004" pitchFamily="2" charset="0"/>
              </a:rPr>
              <a:t>’ </a:t>
            </a:r>
          </a:p>
          <a:p>
            <a:pPr algn="l">
              <a:spcBef>
                <a:spcPts val="0"/>
              </a:spcBef>
            </a:pPr>
            <a:r>
              <a:rPr lang="fr-FR" sz="2800" b="1" dirty="0" err="1">
                <a:latin typeface="Montserrat" panose="02000505000000020004" pitchFamily="2" charset="0"/>
              </a:rPr>
              <a:t>Tournament</a:t>
            </a:r>
            <a:endParaRPr lang="fr-FR" sz="2800" b="1" dirty="0">
              <a:latin typeface="Montserrat" panose="02000505000000020004" pitchFamily="2" charset="0"/>
            </a:endParaRPr>
          </a:p>
          <a:p>
            <a:pPr algn="l">
              <a:lnSpc>
                <a:spcPct val="150000"/>
              </a:lnSpc>
              <a:spcBef>
                <a:spcPts val="0"/>
              </a:spcBef>
            </a:pPr>
            <a:r>
              <a:rPr lang="fr-FR" sz="2000" b="1" dirty="0">
                <a:solidFill>
                  <a:srgbClr val="1C83C1"/>
                </a:solidFill>
                <a:latin typeface="Lato" panose="020F0502020204030203" pitchFamily="34" charset="0"/>
              </a:rPr>
              <a:t>23-29 avril 2023, Palaiseau</a:t>
            </a:r>
          </a:p>
          <a:p>
            <a:endParaRPr lang="fr-FR" dirty="0">
              <a:latin typeface="Lato" panose="020F0502020204030203" pitchFamily="34" charset="0"/>
            </a:endParaRPr>
          </a:p>
          <a:p>
            <a:endParaRPr lang="fr-FR" dirty="0"/>
          </a:p>
        </p:txBody>
      </p:sp>
      <p:cxnSp>
        <p:nvCxnSpPr>
          <p:cNvPr id="13" name="Connecteur droit 12">
            <a:extLst>
              <a:ext uri="{FF2B5EF4-FFF2-40B4-BE49-F238E27FC236}">
                <a16:creationId xmlns:a16="http://schemas.microsoft.com/office/drawing/2014/main" id="{64A64F62-F1E0-4D72-81B9-6C9E76CA1F0C}"/>
              </a:ext>
            </a:extLst>
          </p:cNvPr>
          <p:cNvCxnSpPr>
            <a:cxnSpLocks/>
          </p:cNvCxnSpPr>
          <p:nvPr/>
        </p:nvCxnSpPr>
        <p:spPr>
          <a:xfrm>
            <a:off x="1469003" y="3429000"/>
            <a:ext cx="0" cy="1922947"/>
          </a:xfrm>
          <a:prstGeom prst="line">
            <a:avLst/>
          </a:prstGeom>
          <a:ln w="38100"/>
        </p:spPr>
        <p:style>
          <a:lnRef idx="1">
            <a:schemeClr val="accent5"/>
          </a:lnRef>
          <a:fillRef idx="0">
            <a:schemeClr val="accent5"/>
          </a:fillRef>
          <a:effectRef idx="0">
            <a:schemeClr val="accent5"/>
          </a:effectRef>
          <a:fontRef idx="minor">
            <a:schemeClr val="tx1"/>
          </a:fontRef>
        </p:style>
      </p:cxnSp>
      <p:pic>
        <p:nvPicPr>
          <p:cNvPr id="14" name="Image 13">
            <a:extLst>
              <a:ext uri="{FF2B5EF4-FFF2-40B4-BE49-F238E27FC236}">
                <a16:creationId xmlns:a16="http://schemas.microsoft.com/office/drawing/2014/main" id="{4C47496E-D651-42AA-A942-C715AAD2A7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6622" y="2812472"/>
            <a:ext cx="6374814" cy="4241887"/>
          </a:xfrm>
          <a:prstGeom prst="rect">
            <a:avLst/>
          </a:prstGeom>
        </p:spPr>
      </p:pic>
      <p:pic>
        <p:nvPicPr>
          <p:cNvPr id="18" name="Image 17">
            <a:extLst>
              <a:ext uri="{FF2B5EF4-FFF2-40B4-BE49-F238E27FC236}">
                <a16:creationId xmlns:a16="http://schemas.microsoft.com/office/drawing/2014/main" id="{34366107-63B0-469B-B1EC-8B33BB8067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2854" y="4600699"/>
            <a:ext cx="1117270" cy="1117270"/>
          </a:xfrm>
          <a:prstGeom prst="rect">
            <a:avLst/>
          </a:prstGeom>
        </p:spPr>
      </p:pic>
      <p:sp>
        <p:nvSpPr>
          <p:cNvPr id="9" name="ZoneTexte 8">
            <a:extLst>
              <a:ext uri="{FF2B5EF4-FFF2-40B4-BE49-F238E27FC236}">
                <a16:creationId xmlns:a16="http://schemas.microsoft.com/office/drawing/2014/main" id="{D1D34701-8DD1-400B-A357-3C53C0B0DE26}"/>
              </a:ext>
            </a:extLst>
          </p:cNvPr>
          <p:cNvSpPr txBox="1"/>
          <p:nvPr/>
        </p:nvSpPr>
        <p:spPr>
          <a:xfrm>
            <a:off x="1125394" y="2530251"/>
            <a:ext cx="4884728" cy="707886"/>
          </a:xfrm>
          <a:prstGeom prst="rect">
            <a:avLst/>
          </a:prstGeom>
          <a:noFill/>
        </p:spPr>
        <p:txBody>
          <a:bodyPr wrap="square" rtlCol="0">
            <a:spAutoFit/>
          </a:bodyPr>
          <a:lstStyle/>
          <a:p>
            <a:r>
              <a:rPr lang="fr-FR" sz="4000" dirty="0">
                <a:solidFill>
                  <a:schemeClr val="accent2">
                    <a:lumMod val="75000"/>
                  </a:schemeClr>
                </a:solidFill>
                <a:latin typeface="Lato" panose="020F0502020204030203" pitchFamily="34" charset="0"/>
                <a:ea typeface="+mj-ea"/>
                <a:cs typeface="+mj-cs"/>
              </a:rPr>
              <a:t>Pour les étudiant(e)s</a:t>
            </a:r>
          </a:p>
        </p:txBody>
      </p:sp>
    </p:spTree>
    <p:extLst>
      <p:ext uri="{BB962C8B-B14F-4D97-AF65-F5344CB8AC3E}">
        <p14:creationId xmlns:p14="http://schemas.microsoft.com/office/powerpoint/2010/main" val="34054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6C64047A-77A2-4FDE-81AB-1C35997CA108}"/>
              </a:ext>
            </a:extLst>
          </p:cNvPr>
          <p:cNvSpPr txBox="1">
            <a:spLocks/>
          </p:cNvSpPr>
          <p:nvPr/>
        </p:nvSpPr>
        <p:spPr>
          <a:xfrm>
            <a:off x="-805415" y="921808"/>
            <a:ext cx="9082238" cy="1325563"/>
          </a:xfrm>
          <a:prstGeom prst="rect">
            <a:avLst/>
          </a:prstGeom>
          <a:ln>
            <a:no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000" dirty="0">
                <a:latin typeface="Lato" panose="020F0502020204030203" pitchFamily="34" charset="0"/>
              </a:rPr>
              <a:t>Les grands rendez-vous</a:t>
            </a:r>
          </a:p>
        </p:txBody>
      </p:sp>
      <p:pic>
        <p:nvPicPr>
          <p:cNvPr id="5" name="Image 4">
            <a:extLst>
              <a:ext uri="{FF2B5EF4-FFF2-40B4-BE49-F238E27FC236}">
                <a16:creationId xmlns:a16="http://schemas.microsoft.com/office/drawing/2014/main" id="{3F82D22F-8703-4DE0-A5EF-F53A582F75C9}"/>
              </a:ext>
            </a:extLst>
          </p:cNvPr>
          <p:cNvPicPr>
            <a:picLocks noChangeAspect="1"/>
          </p:cNvPicPr>
          <p:nvPr/>
        </p:nvPicPr>
        <p:blipFill rotWithShape="1">
          <a:blip r:embed="rId2"/>
          <a:srcRect l="22333" t="51841" r="67870" b="27338"/>
          <a:stretch/>
        </p:blipFill>
        <p:spPr>
          <a:xfrm rot="1242379">
            <a:off x="5072662" y="460898"/>
            <a:ext cx="563658" cy="673835"/>
          </a:xfrm>
          <a:prstGeom prst="rect">
            <a:avLst/>
          </a:prstGeom>
        </p:spPr>
      </p:pic>
      <p:sp>
        <p:nvSpPr>
          <p:cNvPr id="15" name="Titre 1">
            <a:extLst>
              <a:ext uri="{FF2B5EF4-FFF2-40B4-BE49-F238E27FC236}">
                <a16:creationId xmlns:a16="http://schemas.microsoft.com/office/drawing/2014/main" id="{68E4B7ED-21E4-4184-9AF1-9A7D8CDFD994}"/>
              </a:ext>
            </a:extLst>
          </p:cNvPr>
          <p:cNvSpPr txBox="1">
            <a:spLocks/>
          </p:cNvSpPr>
          <p:nvPr/>
        </p:nvSpPr>
        <p:spPr>
          <a:xfrm>
            <a:off x="5737242" y="135036"/>
            <a:ext cx="9082238" cy="1325563"/>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fr-FR" sz="2500" dirty="0">
                <a:solidFill>
                  <a:srgbClr val="78C6C3"/>
                </a:solidFill>
                <a:latin typeface="Lato" panose="020F0502020204030203" pitchFamily="34" charset="0"/>
              </a:rPr>
              <a:t>Manifestations SFP prévues en 2023</a:t>
            </a:r>
          </a:p>
        </p:txBody>
      </p:sp>
      <p:sp>
        <p:nvSpPr>
          <p:cNvPr id="9" name="Espace réservé du contenu 2">
            <a:extLst>
              <a:ext uri="{FF2B5EF4-FFF2-40B4-BE49-F238E27FC236}">
                <a16:creationId xmlns:a16="http://schemas.microsoft.com/office/drawing/2014/main" id="{FE7252A0-F559-447A-BE2A-E8A278D0B39F}"/>
              </a:ext>
            </a:extLst>
          </p:cNvPr>
          <p:cNvSpPr txBox="1">
            <a:spLocks/>
          </p:cNvSpPr>
          <p:nvPr/>
        </p:nvSpPr>
        <p:spPr>
          <a:xfrm>
            <a:off x="1384585" y="3854368"/>
            <a:ext cx="9082239" cy="38313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fr-FR" sz="2800" b="1" dirty="0">
                <a:latin typeface="Montserrat" panose="02000505000000020004" pitchFamily="2" charset="0"/>
              </a:rPr>
              <a:t>Scientific Game</a:t>
            </a:r>
          </a:p>
          <a:p>
            <a:pPr algn="l">
              <a:spcBef>
                <a:spcPts val="0"/>
              </a:spcBef>
            </a:pPr>
            <a:r>
              <a:rPr lang="fr-FR" sz="2800" b="1" dirty="0">
                <a:latin typeface="Montserrat" panose="02000505000000020004" pitchFamily="2" charset="0"/>
              </a:rPr>
              <a:t>Jam</a:t>
            </a:r>
          </a:p>
          <a:p>
            <a:pPr algn="l">
              <a:spcBef>
                <a:spcPts val="0"/>
              </a:spcBef>
            </a:pPr>
            <a:r>
              <a:rPr lang="fr-FR" sz="2000" b="1" i="1" dirty="0">
                <a:latin typeface="Montserrat" panose="02000505000000020004" pitchFamily="2" charset="0"/>
              </a:rPr>
              <a:t>Mettez la science en jeu !</a:t>
            </a:r>
          </a:p>
          <a:p>
            <a:pPr algn="l">
              <a:lnSpc>
                <a:spcPct val="100000"/>
              </a:lnSpc>
              <a:spcBef>
                <a:spcPts val="0"/>
              </a:spcBef>
            </a:pPr>
            <a:r>
              <a:rPr lang="fr-FR" sz="2000" b="1" dirty="0">
                <a:solidFill>
                  <a:srgbClr val="1C83C1"/>
                </a:solidFill>
                <a:latin typeface="Lato" panose="020F0502020204030203" pitchFamily="34" charset="0"/>
              </a:rPr>
              <a:t>10-12 mars 2023 et 31 mars-2avril</a:t>
            </a:r>
          </a:p>
          <a:p>
            <a:pPr algn="l">
              <a:lnSpc>
                <a:spcPct val="100000"/>
              </a:lnSpc>
              <a:spcBef>
                <a:spcPts val="0"/>
              </a:spcBef>
            </a:pPr>
            <a:r>
              <a:rPr lang="fr-FR" sz="2000" b="1" dirty="0">
                <a:solidFill>
                  <a:srgbClr val="1C83C1"/>
                </a:solidFill>
                <a:latin typeface="Lato" panose="020F0502020204030203" pitchFamily="34" charset="0"/>
              </a:rPr>
              <a:t>Grenoble, Lille, Lyon, Nancy, Nantes,</a:t>
            </a:r>
          </a:p>
          <a:p>
            <a:pPr algn="l">
              <a:lnSpc>
                <a:spcPct val="100000"/>
              </a:lnSpc>
              <a:spcBef>
                <a:spcPts val="0"/>
              </a:spcBef>
            </a:pPr>
            <a:r>
              <a:rPr lang="fr-FR" sz="2000" b="1" dirty="0">
                <a:solidFill>
                  <a:srgbClr val="1C83C1"/>
                </a:solidFill>
                <a:latin typeface="Lato" panose="020F0502020204030203" pitchFamily="34" charset="0"/>
              </a:rPr>
              <a:t>Paris, Strasbourg, Toulouse</a:t>
            </a:r>
          </a:p>
          <a:p>
            <a:endParaRPr lang="fr-FR" dirty="0">
              <a:latin typeface="Lato" panose="020F0502020204030203" pitchFamily="34" charset="0"/>
            </a:endParaRPr>
          </a:p>
          <a:p>
            <a:endParaRPr lang="fr-FR" dirty="0"/>
          </a:p>
        </p:txBody>
      </p:sp>
      <p:cxnSp>
        <p:nvCxnSpPr>
          <p:cNvPr id="11" name="Connecteur droit 10">
            <a:extLst>
              <a:ext uri="{FF2B5EF4-FFF2-40B4-BE49-F238E27FC236}">
                <a16:creationId xmlns:a16="http://schemas.microsoft.com/office/drawing/2014/main" id="{2A4E465F-26E0-48C8-B707-F3EF703C3A94}"/>
              </a:ext>
            </a:extLst>
          </p:cNvPr>
          <p:cNvCxnSpPr>
            <a:cxnSpLocks/>
          </p:cNvCxnSpPr>
          <p:nvPr/>
        </p:nvCxnSpPr>
        <p:spPr>
          <a:xfrm>
            <a:off x="931469" y="3874385"/>
            <a:ext cx="0" cy="1895647"/>
          </a:xfrm>
          <a:prstGeom prst="line">
            <a:avLst/>
          </a:prstGeom>
          <a:ln w="38100"/>
        </p:spPr>
        <p:style>
          <a:lnRef idx="1">
            <a:schemeClr val="accent5"/>
          </a:lnRef>
          <a:fillRef idx="0">
            <a:schemeClr val="accent5"/>
          </a:fillRef>
          <a:effectRef idx="0">
            <a:schemeClr val="accent5"/>
          </a:effectRef>
          <a:fontRef idx="minor">
            <a:schemeClr val="tx1"/>
          </a:fontRef>
        </p:style>
      </p:cxnSp>
      <p:pic>
        <p:nvPicPr>
          <p:cNvPr id="12" name="Image 11">
            <a:extLst>
              <a:ext uri="{FF2B5EF4-FFF2-40B4-BE49-F238E27FC236}">
                <a16:creationId xmlns:a16="http://schemas.microsoft.com/office/drawing/2014/main" id="{A456ACE7-F740-4354-8926-542CA1BD50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1822" y="2786167"/>
            <a:ext cx="6280132" cy="4423077"/>
          </a:xfrm>
          <a:prstGeom prst="rect">
            <a:avLst/>
          </a:prstGeom>
        </p:spPr>
      </p:pic>
      <p:pic>
        <p:nvPicPr>
          <p:cNvPr id="3" name="Image 2">
            <a:extLst>
              <a:ext uri="{FF2B5EF4-FFF2-40B4-BE49-F238E27FC236}">
                <a16:creationId xmlns:a16="http://schemas.microsoft.com/office/drawing/2014/main" id="{59A76D36-4E1C-4071-9388-1079CA85842C}"/>
              </a:ext>
            </a:extLst>
          </p:cNvPr>
          <p:cNvPicPr>
            <a:picLocks noChangeAspect="1"/>
          </p:cNvPicPr>
          <p:nvPr/>
        </p:nvPicPr>
        <p:blipFill rotWithShape="1">
          <a:blip r:embed="rId4"/>
          <a:srcRect l="63604" t="47901" r="18181" b="42684"/>
          <a:stretch/>
        </p:blipFill>
        <p:spPr>
          <a:xfrm>
            <a:off x="3981135" y="6077293"/>
            <a:ext cx="2220687" cy="645671"/>
          </a:xfrm>
          <a:prstGeom prst="rect">
            <a:avLst/>
          </a:prstGeom>
        </p:spPr>
      </p:pic>
      <p:sp>
        <p:nvSpPr>
          <p:cNvPr id="10" name="ZoneTexte 9">
            <a:extLst>
              <a:ext uri="{FF2B5EF4-FFF2-40B4-BE49-F238E27FC236}">
                <a16:creationId xmlns:a16="http://schemas.microsoft.com/office/drawing/2014/main" id="{85C66BF7-3143-489A-9AE7-090C52828C00}"/>
              </a:ext>
            </a:extLst>
          </p:cNvPr>
          <p:cNvSpPr txBox="1"/>
          <p:nvPr/>
        </p:nvSpPr>
        <p:spPr>
          <a:xfrm>
            <a:off x="706954" y="2290001"/>
            <a:ext cx="5494868" cy="1323439"/>
          </a:xfrm>
          <a:prstGeom prst="rect">
            <a:avLst/>
          </a:prstGeom>
          <a:noFill/>
        </p:spPr>
        <p:txBody>
          <a:bodyPr wrap="square" rtlCol="0">
            <a:spAutoFit/>
          </a:bodyPr>
          <a:lstStyle/>
          <a:p>
            <a:r>
              <a:rPr lang="fr-FR" sz="4000" dirty="0">
                <a:solidFill>
                  <a:schemeClr val="accent2">
                    <a:lumMod val="75000"/>
                  </a:schemeClr>
                </a:solidFill>
                <a:latin typeface="Lato" panose="020F0502020204030203" pitchFamily="34" charset="0"/>
                <a:ea typeface="+mj-ea"/>
                <a:cs typeface="+mj-cs"/>
              </a:rPr>
              <a:t>Pour les doctorant(e)s et </a:t>
            </a:r>
            <a:r>
              <a:rPr lang="fr-FR" sz="4000" dirty="0" err="1">
                <a:solidFill>
                  <a:schemeClr val="accent2">
                    <a:lumMod val="75000"/>
                  </a:schemeClr>
                </a:solidFill>
                <a:latin typeface="Lato" panose="020F0502020204030203" pitchFamily="34" charset="0"/>
                <a:ea typeface="+mj-ea"/>
                <a:cs typeface="+mj-cs"/>
              </a:rPr>
              <a:t>post-doctorant</a:t>
            </a:r>
            <a:r>
              <a:rPr lang="fr-FR" sz="4000" dirty="0">
                <a:solidFill>
                  <a:schemeClr val="accent2">
                    <a:lumMod val="75000"/>
                  </a:schemeClr>
                </a:solidFill>
                <a:latin typeface="Lato" panose="020F0502020204030203" pitchFamily="34" charset="0"/>
                <a:ea typeface="+mj-ea"/>
                <a:cs typeface="+mj-cs"/>
              </a:rPr>
              <a:t>(e)s</a:t>
            </a:r>
          </a:p>
        </p:txBody>
      </p:sp>
    </p:spTree>
    <p:extLst>
      <p:ext uri="{BB962C8B-B14F-4D97-AF65-F5344CB8AC3E}">
        <p14:creationId xmlns:p14="http://schemas.microsoft.com/office/powerpoint/2010/main" val="39256146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6C64047A-77A2-4FDE-81AB-1C35997CA108}"/>
              </a:ext>
            </a:extLst>
          </p:cNvPr>
          <p:cNvSpPr txBox="1">
            <a:spLocks/>
          </p:cNvSpPr>
          <p:nvPr/>
        </p:nvSpPr>
        <p:spPr>
          <a:xfrm>
            <a:off x="-805415" y="921808"/>
            <a:ext cx="9082238" cy="1325563"/>
          </a:xfrm>
          <a:prstGeom prst="rect">
            <a:avLst/>
          </a:prstGeom>
          <a:ln>
            <a:no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000" dirty="0">
                <a:latin typeface="Lato" panose="020F0502020204030203" pitchFamily="34" charset="0"/>
              </a:rPr>
              <a:t>Les grands rendez-vous</a:t>
            </a:r>
          </a:p>
        </p:txBody>
      </p:sp>
      <p:pic>
        <p:nvPicPr>
          <p:cNvPr id="5" name="Image 4">
            <a:extLst>
              <a:ext uri="{FF2B5EF4-FFF2-40B4-BE49-F238E27FC236}">
                <a16:creationId xmlns:a16="http://schemas.microsoft.com/office/drawing/2014/main" id="{3F82D22F-8703-4DE0-A5EF-F53A582F75C9}"/>
              </a:ext>
            </a:extLst>
          </p:cNvPr>
          <p:cNvPicPr>
            <a:picLocks noChangeAspect="1"/>
          </p:cNvPicPr>
          <p:nvPr/>
        </p:nvPicPr>
        <p:blipFill rotWithShape="1">
          <a:blip r:embed="rId2"/>
          <a:srcRect l="22333" t="51841" r="67870" b="27338"/>
          <a:stretch/>
        </p:blipFill>
        <p:spPr>
          <a:xfrm rot="1242379">
            <a:off x="5072662" y="460898"/>
            <a:ext cx="563658" cy="673835"/>
          </a:xfrm>
          <a:prstGeom prst="rect">
            <a:avLst/>
          </a:prstGeom>
        </p:spPr>
      </p:pic>
      <p:sp>
        <p:nvSpPr>
          <p:cNvPr id="15" name="Titre 1">
            <a:extLst>
              <a:ext uri="{FF2B5EF4-FFF2-40B4-BE49-F238E27FC236}">
                <a16:creationId xmlns:a16="http://schemas.microsoft.com/office/drawing/2014/main" id="{68E4B7ED-21E4-4184-9AF1-9A7D8CDFD994}"/>
              </a:ext>
            </a:extLst>
          </p:cNvPr>
          <p:cNvSpPr txBox="1">
            <a:spLocks/>
          </p:cNvSpPr>
          <p:nvPr/>
        </p:nvSpPr>
        <p:spPr>
          <a:xfrm>
            <a:off x="5737242" y="135036"/>
            <a:ext cx="9082238" cy="1325563"/>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fr-FR" sz="2500" dirty="0">
                <a:solidFill>
                  <a:srgbClr val="78C6C3"/>
                </a:solidFill>
                <a:latin typeface="Lato" panose="020F0502020204030203" pitchFamily="34" charset="0"/>
              </a:rPr>
              <a:t>Manifestations SFP prévues en 2023</a:t>
            </a:r>
          </a:p>
        </p:txBody>
      </p:sp>
      <p:sp>
        <p:nvSpPr>
          <p:cNvPr id="8" name="Espace réservé du contenu 2">
            <a:extLst>
              <a:ext uri="{FF2B5EF4-FFF2-40B4-BE49-F238E27FC236}">
                <a16:creationId xmlns:a16="http://schemas.microsoft.com/office/drawing/2014/main" id="{68A4E9D5-5A5A-4F50-8451-3B52E08891D7}"/>
              </a:ext>
            </a:extLst>
          </p:cNvPr>
          <p:cNvSpPr txBox="1">
            <a:spLocks/>
          </p:cNvSpPr>
          <p:nvPr/>
        </p:nvSpPr>
        <p:spPr>
          <a:xfrm>
            <a:off x="2229996" y="3788132"/>
            <a:ext cx="9082239" cy="38313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fr-FR" sz="2800" b="1" dirty="0">
                <a:latin typeface="Montserrat" panose="02000505000000020004" pitchFamily="2" charset="0"/>
              </a:rPr>
              <a:t>Festival </a:t>
            </a:r>
          </a:p>
          <a:p>
            <a:pPr algn="l">
              <a:spcBef>
                <a:spcPts val="0"/>
              </a:spcBef>
            </a:pPr>
            <a:r>
              <a:rPr lang="fr-FR" sz="2800" b="1" dirty="0" err="1">
                <a:latin typeface="Montserrat" panose="02000505000000020004" pitchFamily="2" charset="0"/>
              </a:rPr>
              <a:t>Double·Science</a:t>
            </a:r>
            <a:endParaRPr lang="fr-FR" sz="2800" b="1" dirty="0">
              <a:latin typeface="Montserrat" panose="02000505000000020004" pitchFamily="2" charset="0"/>
            </a:endParaRPr>
          </a:p>
          <a:p>
            <a:pPr algn="l">
              <a:lnSpc>
                <a:spcPct val="150000"/>
              </a:lnSpc>
              <a:spcBef>
                <a:spcPts val="0"/>
              </a:spcBef>
            </a:pPr>
            <a:r>
              <a:rPr lang="fr-FR" sz="2000" b="1" dirty="0">
                <a:solidFill>
                  <a:srgbClr val="1C83C1"/>
                </a:solidFill>
                <a:latin typeface="Lato" panose="020F0502020204030203" pitchFamily="34" charset="0"/>
              </a:rPr>
              <a:t>26-28 mai 2023, Paris</a:t>
            </a:r>
          </a:p>
          <a:p>
            <a:endParaRPr lang="fr-FR" dirty="0">
              <a:latin typeface="Lato" panose="020F0502020204030203" pitchFamily="34" charset="0"/>
            </a:endParaRPr>
          </a:p>
          <a:p>
            <a:endParaRPr lang="fr-FR" dirty="0"/>
          </a:p>
        </p:txBody>
      </p:sp>
      <p:cxnSp>
        <p:nvCxnSpPr>
          <p:cNvPr id="12" name="Connecteur droit 11">
            <a:extLst>
              <a:ext uri="{FF2B5EF4-FFF2-40B4-BE49-F238E27FC236}">
                <a16:creationId xmlns:a16="http://schemas.microsoft.com/office/drawing/2014/main" id="{7614144B-A1A3-4E77-A80A-AB03FF95B7BA}"/>
              </a:ext>
            </a:extLst>
          </p:cNvPr>
          <p:cNvCxnSpPr>
            <a:cxnSpLocks/>
          </p:cNvCxnSpPr>
          <p:nvPr/>
        </p:nvCxnSpPr>
        <p:spPr>
          <a:xfrm>
            <a:off x="2079643" y="3788132"/>
            <a:ext cx="0" cy="1151740"/>
          </a:xfrm>
          <a:prstGeom prst="line">
            <a:avLst/>
          </a:prstGeom>
          <a:ln w="38100"/>
        </p:spPr>
        <p:style>
          <a:lnRef idx="1">
            <a:schemeClr val="accent5"/>
          </a:lnRef>
          <a:fillRef idx="0">
            <a:schemeClr val="accent5"/>
          </a:fillRef>
          <a:effectRef idx="0">
            <a:schemeClr val="accent5"/>
          </a:effectRef>
          <a:fontRef idx="minor">
            <a:schemeClr val="tx1"/>
          </a:fontRef>
        </p:style>
      </p:cxnSp>
      <p:pic>
        <p:nvPicPr>
          <p:cNvPr id="3" name="Image 2">
            <a:extLst>
              <a:ext uri="{FF2B5EF4-FFF2-40B4-BE49-F238E27FC236}">
                <a16:creationId xmlns:a16="http://schemas.microsoft.com/office/drawing/2014/main" id="{AE5C5052-AF45-4560-85F6-C452D7FC0E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6889" y="5244923"/>
            <a:ext cx="1181595" cy="1181595"/>
          </a:xfrm>
          <a:prstGeom prst="rect">
            <a:avLst/>
          </a:prstGeom>
        </p:spPr>
      </p:pic>
      <p:pic>
        <p:nvPicPr>
          <p:cNvPr id="7" name="Image 6">
            <a:extLst>
              <a:ext uri="{FF2B5EF4-FFF2-40B4-BE49-F238E27FC236}">
                <a16:creationId xmlns:a16="http://schemas.microsoft.com/office/drawing/2014/main" id="{1F90337D-394A-4944-B875-E2C873B75D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2118" y="5456458"/>
            <a:ext cx="758524" cy="758524"/>
          </a:xfrm>
          <a:prstGeom prst="rect">
            <a:avLst/>
          </a:prstGeom>
        </p:spPr>
      </p:pic>
      <p:pic>
        <p:nvPicPr>
          <p:cNvPr id="2" name="Image 1">
            <a:extLst>
              <a:ext uri="{FF2B5EF4-FFF2-40B4-BE49-F238E27FC236}">
                <a16:creationId xmlns:a16="http://schemas.microsoft.com/office/drawing/2014/main" id="{8DAEA39C-1C0D-4887-BF6A-0C4FA23D94E0}"/>
              </a:ext>
            </a:extLst>
          </p:cNvPr>
          <p:cNvPicPr>
            <a:picLocks noChangeAspect="1"/>
          </p:cNvPicPr>
          <p:nvPr/>
        </p:nvPicPr>
        <p:blipFill>
          <a:blip r:embed="rId5"/>
          <a:stretch>
            <a:fillRect/>
          </a:stretch>
        </p:blipFill>
        <p:spPr>
          <a:xfrm>
            <a:off x="6771115" y="1914091"/>
            <a:ext cx="4201682" cy="4577791"/>
          </a:xfrm>
          <a:prstGeom prst="rect">
            <a:avLst/>
          </a:prstGeom>
        </p:spPr>
      </p:pic>
      <p:pic>
        <p:nvPicPr>
          <p:cNvPr id="11" name="Image 10">
            <a:extLst>
              <a:ext uri="{FF2B5EF4-FFF2-40B4-BE49-F238E27FC236}">
                <a16:creationId xmlns:a16="http://schemas.microsoft.com/office/drawing/2014/main" id="{12419DC7-032B-4D1F-A2D6-34051A6B9F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08531" y="5345393"/>
            <a:ext cx="1347529" cy="980653"/>
          </a:xfrm>
          <a:prstGeom prst="rect">
            <a:avLst/>
          </a:prstGeom>
        </p:spPr>
      </p:pic>
      <p:sp>
        <p:nvSpPr>
          <p:cNvPr id="14" name="ZoneTexte 13">
            <a:extLst>
              <a:ext uri="{FF2B5EF4-FFF2-40B4-BE49-F238E27FC236}">
                <a16:creationId xmlns:a16="http://schemas.microsoft.com/office/drawing/2014/main" id="{FE2B2AD7-4F1B-4A5B-8E10-CD4661502383}"/>
              </a:ext>
            </a:extLst>
          </p:cNvPr>
          <p:cNvSpPr txBox="1"/>
          <p:nvPr/>
        </p:nvSpPr>
        <p:spPr>
          <a:xfrm>
            <a:off x="1125394" y="2530251"/>
            <a:ext cx="4970599" cy="707886"/>
          </a:xfrm>
          <a:prstGeom prst="rect">
            <a:avLst/>
          </a:prstGeom>
          <a:noFill/>
        </p:spPr>
        <p:txBody>
          <a:bodyPr wrap="square" rtlCol="0">
            <a:spAutoFit/>
          </a:bodyPr>
          <a:lstStyle/>
          <a:p>
            <a:r>
              <a:rPr lang="fr-FR" sz="4000" dirty="0">
                <a:solidFill>
                  <a:schemeClr val="accent2">
                    <a:lumMod val="75000"/>
                  </a:schemeClr>
                </a:solidFill>
                <a:latin typeface="Lato" panose="020F0502020204030203" pitchFamily="34" charset="0"/>
                <a:ea typeface="+mj-ea"/>
                <a:cs typeface="+mj-cs"/>
              </a:rPr>
              <a:t>Pour le grand public</a:t>
            </a:r>
          </a:p>
        </p:txBody>
      </p:sp>
    </p:spTree>
    <p:extLst>
      <p:ext uri="{BB962C8B-B14F-4D97-AF65-F5344CB8AC3E}">
        <p14:creationId xmlns:p14="http://schemas.microsoft.com/office/powerpoint/2010/main" val="472837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6C64047A-77A2-4FDE-81AB-1C35997CA108}"/>
              </a:ext>
            </a:extLst>
          </p:cNvPr>
          <p:cNvSpPr txBox="1">
            <a:spLocks/>
          </p:cNvSpPr>
          <p:nvPr/>
        </p:nvSpPr>
        <p:spPr>
          <a:xfrm>
            <a:off x="-805415" y="921808"/>
            <a:ext cx="9082238" cy="1325563"/>
          </a:xfrm>
          <a:prstGeom prst="rect">
            <a:avLst/>
          </a:prstGeom>
          <a:ln>
            <a:no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000" dirty="0">
                <a:latin typeface="Lato" panose="020F0502020204030203" pitchFamily="34" charset="0"/>
              </a:rPr>
              <a:t>Les grands rendez-vous</a:t>
            </a:r>
          </a:p>
        </p:txBody>
      </p:sp>
      <p:pic>
        <p:nvPicPr>
          <p:cNvPr id="5" name="Image 4">
            <a:extLst>
              <a:ext uri="{FF2B5EF4-FFF2-40B4-BE49-F238E27FC236}">
                <a16:creationId xmlns:a16="http://schemas.microsoft.com/office/drawing/2014/main" id="{3F82D22F-8703-4DE0-A5EF-F53A582F75C9}"/>
              </a:ext>
            </a:extLst>
          </p:cNvPr>
          <p:cNvPicPr>
            <a:picLocks noChangeAspect="1"/>
          </p:cNvPicPr>
          <p:nvPr/>
        </p:nvPicPr>
        <p:blipFill rotWithShape="1">
          <a:blip r:embed="rId2"/>
          <a:srcRect l="22333" t="51841" r="67870" b="27338"/>
          <a:stretch/>
        </p:blipFill>
        <p:spPr>
          <a:xfrm rot="1242379">
            <a:off x="5072662" y="460898"/>
            <a:ext cx="563658" cy="673835"/>
          </a:xfrm>
          <a:prstGeom prst="rect">
            <a:avLst/>
          </a:prstGeom>
        </p:spPr>
      </p:pic>
      <p:sp>
        <p:nvSpPr>
          <p:cNvPr id="15" name="Titre 1">
            <a:extLst>
              <a:ext uri="{FF2B5EF4-FFF2-40B4-BE49-F238E27FC236}">
                <a16:creationId xmlns:a16="http://schemas.microsoft.com/office/drawing/2014/main" id="{68E4B7ED-21E4-4184-9AF1-9A7D8CDFD994}"/>
              </a:ext>
            </a:extLst>
          </p:cNvPr>
          <p:cNvSpPr txBox="1">
            <a:spLocks/>
          </p:cNvSpPr>
          <p:nvPr/>
        </p:nvSpPr>
        <p:spPr>
          <a:xfrm>
            <a:off x="5737242" y="135036"/>
            <a:ext cx="9082238" cy="1325563"/>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fr-FR" sz="2500" dirty="0">
                <a:solidFill>
                  <a:srgbClr val="78C6C3"/>
                </a:solidFill>
                <a:latin typeface="Lato" panose="020F0502020204030203" pitchFamily="34" charset="0"/>
              </a:rPr>
              <a:t>Manifestations SFP prévues en 2023</a:t>
            </a:r>
          </a:p>
        </p:txBody>
      </p:sp>
      <p:sp>
        <p:nvSpPr>
          <p:cNvPr id="8" name="Espace réservé du contenu 2">
            <a:extLst>
              <a:ext uri="{FF2B5EF4-FFF2-40B4-BE49-F238E27FC236}">
                <a16:creationId xmlns:a16="http://schemas.microsoft.com/office/drawing/2014/main" id="{68A4E9D5-5A5A-4F50-8451-3B52E08891D7}"/>
              </a:ext>
            </a:extLst>
          </p:cNvPr>
          <p:cNvSpPr txBox="1">
            <a:spLocks/>
          </p:cNvSpPr>
          <p:nvPr/>
        </p:nvSpPr>
        <p:spPr>
          <a:xfrm>
            <a:off x="1360917" y="3429000"/>
            <a:ext cx="9082239" cy="38313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fr-FR" sz="2800" b="1" dirty="0">
                <a:latin typeface="Montserrat" panose="02000505000000020004" pitchFamily="2" charset="0"/>
              </a:rPr>
              <a:t>Célébration du 400e </a:t>
            </a:r>
          </a:p>
          <a:p>
            <a:pPr algn="l">
              <a:lnSpc>
                <a:spcPct val="100000"/>
              </a:lnSpc>
              <a:spcBef>
                <a:spcPts val="0"/>
              </a:spcBef>
            </a:pPr>
            <a:r>
              <a:rPr lang="fr-FR" sz="2800" b="1" dirty="0">
                <a:latin typeface="Montserrat" panose="02000505000000020004" pitchFamily="2" charset="0"/>
              </a:rPr>
              <a:t>anniversaire de la </a:t>
            </a:r>
          </a:p>
          <a:p>
            <a:pPr algn="l">
              <a:lnSpc>
                <a:spcPct val="100000"/>
              </a:lnSpc>
              <a:spcBef>
                <a:spcPts val="0"/>
              </a:spcBef>
            </a:pPr>
            <a:r>
              <a:rPr lang="fr-FR" sz="2800" b="1" dirty="0">
                <a:latin typeface="Montserrat" panose="02000505000000020004" pitchFamily="2" charset="0"/>
              </a:rPr>
              <a:t>naissance de Blaise Pascal</a:t>
            </a:r>
          </a:p>
          <a:p>
            <a:pPr algn="l">
              <a:lnSpc>
                <a:spcPct val="150000"/>
              </a:lnSpc>
              <a:spcBef>
                <a:spcPts val="0"/>
              </a:spcBef>
            </a:pPr>
            <a:r>
              <a:rPr lang="fr-FR" sz="2000" b="1" dirty="0">
                <a:solidFill>
                  <a:srgbClr val="1C83C1"/>
                </a:solidFill>
                <a:latin typeface="Lato" panose="020F0502020204030203" pitchFamily="34" charset="0"/>
              </a:rPr>
              <a:t>19 juin, Clermont Ferrand</a:t>
            </a:r>
          </a:p>
          <a:p>
            <a:endParaRPr lang="fr-FR" dirty="0">
              <a:latin typeface="Lato" panose="020F0502020204030203" pitchFamily="34" charset="0"/>
            </a:endParaRPr>
          </a:p>
          <a:p>
            <a:endParaRPr lang="fr-FR" dirty="0"/>
          </a:p>
        </p:txBody>
      </p:sp>
      <p:cxnSp>
        <p:nvCxnSpPr>
          <p:cNvPr id="12" name="Connecteur droit 11">
            <a:extLst>
              <a:ext uri="{FF2B5EF4-FFF2-40B4-BE49-F238E27FC236}">
                <a16:creationId xmlns:a16="http://schemas.microsoft.com/office/drawing/2014/main" id="{7614144B-A1A3-4E77-A80A-AB03FF95B7BA}"/>
              </a:ext>
            </a:extLst>
          </p:cNvPr>
          <p:cNvCxnSpPr>
            <a:cxnSpLocks/>
          </p:cNvCxnSpPr>
          <p:nvPr/>
        </p:nvCxnSpPr>
        <p:spPr>
          <a:xfrm>
            <a:off x="1210564" y="3571504"/>
            <a:ext cx="0" cy="1151740"/>
          </a:xfrm>
          <a:prstGeom prst="line">
            <a:avLst/>
          </a:prstGeom>
          <a:ln w="38100"/>
        </p:spPr>
        <p:style>
          <a:lnRef idx="1">
            <a:schemeClr val="accent5"/>
          </a:lnRef>
          <a:fillRef idx="0">
            <a:schemeClr val="accent5"/>
          </a:fillRef>
          <a:effectRef idx="0">
            <a:schemeClr val="accent5"/>
          </a:effectRef>
          <a:fontRef idx="minor">
            <a:schemeClr val="tx1"/>
          </a:fontRef>
        </p:style>
      </p:cxnSp>
      <p:pic>
        <p:nvPicPr>
          <p:cNvPr id="2" name="Image 1">
            <a:extLst>
              <a:ext uri="{FF2B5EF4-FFF2-40B4-BE49-F238E27FC236}">
                <a16:creationId xmlns:a16="http://schemas.microsoft.com/office/drawing/2014/main" id="{D23F3296-C43A-41AA-96CF-8CA20E6F4948}"/>
              </a:ext>
            </a:extLst>
          </p:cNvPr>
          <p:cNvPicPr>
            <a:picLocks noChangeAspect="1"/>
          </p:cNvPicPr>
          <p:nvPr/>
        </p:nvPicPr>
        <p:blipFill rotWithShape="1">
          <a:blip r:embed="rId3"/>
          <a:srcRect l="18214" t="19913" r="53637" b="38528"/>
          <a:stretch/>
        </p:blipFill>
        <p:spPr>
          <a:xfrm>
            <a:off x="6947065" y="2502265"/>
            <a:ext cx="5244935" cy="4355735"/>
          </a:xfrm>
          <a:prstGeom prst="rect">
            <a:avLst/>
          </a:prstGeom>
        </p:spPr>
      </p:pic>
      <p:sp>
        <p:nvSpPr>
          <p:cNvPr id="9" name="ZoneTexte 8">
            <a:extLst>
              <a:ext uri="{FF2B5EF4-FFF2-40B4-BE49-F238E27FC236}">
                <a16:creationId xmlns:a16="http://schemas.microsoft.com/office/drawing/2014/main" id="{BADE5E15-63AA-48F0-83BD-09A6F46FBDDA}"/>
              </a:ext>
            </a:extLst>
          </p:cNvPr>
          <p:cNvSpPr txBox="1"/>
          <p:nvPr/>
        </p:nvSpPr>
        <p:spPr>
          <a:xfrm>
            <a:off x="1125394" y="2530251"/>
            <a:ext cx="5244933" cy="707886"/>
          </a:xfrm>
          <a:prstGeom prst="rect">
            <a:avLst/>
          </a:prstGeom>
          <a:noFill/>
        </p:spPr>
        <p:txBody>
          <a:bodyPr wrap="square" rtlCol="0">
            <a:spAutoFit/>
          </a:bodyPr>
          <a:lstStyle/>
          <a:p>
            <a:r>
              <a:rPr lang="fr-FR" sz="4000" dirty="0">
                <a:solidFill>
                  <a:schemeClr val="accent2">
                    <a:lumMod val="75000"/>
                  </a:schemeClr>
                </a:solidFill>
                <a:latin typeface="Lato" panose="020F0502020204030203" pitchFamily="34" charset="0"/>
                <a:ea typeface="+mj-ea"/>
                <a:cs typeface="+mj-cs"/>
              </a:rPr>
              <a:t>Pour le grand public</a:t>
            </a:r>
          </a:p>
        </p:txBody>
      </p:sp>
    </p:spTree>
    <p:extLst>
      <p:ext uri="{BB962C8B-B14F-4D97-AF65-F5344CB8AC3E}">
        <p14:creationId xmlns:p14="http://schemas.microsoft.com/office/powerpoint/2010/main" val="3144545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6C64047A-77A2-4FDE-81AB-1C35997CA108}"/>
              </a:ext>
            </a:extLst>
          </p:cNvPr>
          <p:cNvSpPr txBox="1">
            <a:spLocks/>
          </p:cNvSpPr>
          <p:nvPr/>
        </p:nvSpPr>
        <p:spPr>
          <a:xfrm>
            <a:off x="-805415" y="921808"/>
            <a:ext cx="9082238" cy="1325563"/>
          </a:xfrm>
          <a:prstGeom prst="rect">
            <a:avLst/>
          </a:prstGeom>
          <a:ln>
            <a:no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000" dirty="0">
                <a:latin typeface="Lato" panose="020F0502020204030203" pitchFamily="34" charset="0"/>
              </a:rPr>
              <a:t>Les grands rendez-vous</a:t>
            </a:r>
          </a:p>
        </p:txBody>
      </p:sp>
      <p:pic>
        <p:nvPicPr>
          <p:cNvPr id="5" name="Image 4">
            <a:extLst>
              <a:ext uri="{FF2B5EF4-FFF2-40B4-BE49-F238E27FC236}">
                <a16:creationId xmlns:a16="http://schemas.microsoft.com/office/drawing/2014/main" id="{3F82D22F-8703-4DE0-A5EF-F53A582F75C9}"/>
              </a:ext>
            </a:extLst>
          </p:cNvPr>
          <p:cNvPicPr>
            <a:picLocks noChangeAspect="1"/>
          </p:cNvPicPr>
          <p:nvPr/>
        </p:nvPicPr>
        <p:blipFill rotWithShape="1">
          <a:blip r:embed="rId2"/>
          <a:srcRect l="22333" t="51841" r="67870" b="27338"/>
          <a:stretch/>
        </p:blipFill>
        <p:spPr>
          <a:xfrm rot="1242379">
            <a:off x="5072662" y="460898"/>
            <a:ext cx="563658" cy="673835"/>
          </a:xfrm>
          <a:prstGeom prst="rect">
            <a:avLst/>
          </a:prstGeom>
        </p:spPr>
      </p:pic>
      <p:sp>
        <p:nvSpPr>
          <p:cNvPr id="15" name="Titre 1">
            <a:extLst>
              <a:ext uri="{FF2B5EF4-FFF2-40B4-BE49-F238E27FC236}">
                <a16:creationId xmlns:a16="http://schemas.microsoft.com/office/drawing/2014/main" id="{68E4B7ED-21E4-4184-9AF1-9A7D8CDFD994}"/>
              </a:ext>
            </a:extLst>
          </p:cNvPr>
          <p:cNvSpPr txBox="1">
            <a:spLocks/>
          </p:cNvSpPr>
          <p:nvPr/>
        </p:nvSpPr>
        <p:spPr>
          <a:xfrm>
            <a:off x="5737242" y="135036"/>
            <a:ext cx="9082238" cy="1325563"/>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fr-FR" sz="2500" dirty="0">
                <a:solidFill>
                  <a:srgbClr val="78C6C3"/>
                </a:solidFill>
                <a:latin typeface="Lato" panose="020F0502020204030203" pitchFamily="34" charset="0"/>
              </a:rPr>
              <a:t>Manifestations SFP prévues en 2023</a:t>
            </a:r>
          </a:p>
        </p:txBody>
      </p:sp>
      <p:sp>
        <p:nvSpPr>
          <p:cNvPr id="8" name="Espace réservé du contenu 2">
            <a:extLst>
              <a:ext uri="{FF2B5EF4-FFF2-40B4-BE49-F238E27FC236}">
                <a16:creationId xmlns:a16="http://schemas.microsoft.com/office/drawing/2014/main" id="{68A4E9D5-5A5A-4F50-8451-3B52E08891D7}"/>
              </a:ext>
            </a:extLst>
          </p:cNvPr>
          <p:cNvSpPr txBox="1">
            <a:spLocks/>
          </p:cNvSpPr>
          <p:nvPr/>
        </p:nvSpPr>
        <p:spPr>
          <a:xfrm>
            <a:off x="2229996" y="3788132"/>
            <a:ext cx="9082239" cy="38313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fr-FR" sz="2800" b="1" dirty="0">
                <a:latin typeface="Montserrat" panose="02000505000000020004" pitchFamily="2" charset="0"/>
              </a:rPr>
              <a:t>Le </a:t>
            </a:r>
            <a:r>
              <a:rPr lang="fr-FR" sz="2800" b="1" dirty="0" err="1">
                <a:latin typeface="Montserrat" panose="02000505000000020004" pitchFamily="2" charset="0"/>
              </a:rPr>
              <a:t>Before</a:t>
            </a:r>
            <a:r>
              <a:rPr lang="fr-FR" sz="2800" b="1" dirty="0">
                <a:latin typeface="Montserrat" panose="02000505000000020004" pitchFamily="2" charset="0"/>
              </a:rPr>
              <a:t> du </a:t>
            </a:r>
          </a:p>
          <a:p>
            <a:pPr algn="l">
              <a:spcBef>
                <a:spcPts val="0"/>
              </a:spcBef>
            </a:pPr>
            <a:r>
              <a:rPr lang="fr-FR" sz="2800" b="1" dirty="0">
                <a:latin typeface="Montserrat" panose="02000505000000020004" pitchFamily="2" charset="0"/>
              </a:rPr>
              <a:t>Congrès Général</a:t>
            </a:r>
          </a:p>
          <a:p>
            <a:pPr algn="l">
              <a:lnSpc>
                <a:spcPct val="150000"/>
              </a:lnSpc>
              <a:spcBef>
                <a:spcPts val="0"/>
              </a:spcBef>
            </a:pPr>
            <a:r>
              <a:rPr lang="fr-FR" sz="2000" b="1" i="1" dirty="0">
                <a:latin typeface="Lato" panose="020F0502020204030203" pitchFamily="34" charset="0"/>
              </a:rPr>
              <a:t>Le Congrès débarque au musée !</a:t>
            </a:r>
          </a:p>
          <a:p>
            <a:pPr algn="l">
              <a:lnSpc>
                <a:spcPct val="150000"/>
              </a:lnSpc>
              <a:spcBef>
                <a:spcPts val="0"/>
              </a:spcBef>
            </a:pPr>
            <a:r>
              <a:rPr lang="fr-FR" sz="2000" b="1" dirty="0">
                <a:solidFill>
                  <a:srgbClr val="1C83C1"/>
                </a:solidFill>
                <a:latin typeface="Lato" panose="020F0502020204030203" pitchFamily="34" charset="0"/>
              </a:rPr>
              <a:t>2 juillet 2023, Musée de la Cité</a:t>
            </a:r>
          </a:p>
          <a:p>
            <a:pPr algn="l">
              <a:lnSpc>
                <a:spcPct val="150000"/>
              </a:lnSpc>
              <a:spcBef>
                <a:spcPts val="0"/>
              </a:spcBef>
            </a:pPr>
            <a:r>
              <a:rPr lang="fr-FR" sz="2000" b="1" dirty="0">
                <a:solidFill>
                  <a:srgbClr val="1C83C1"/>
                </a:solidFill>
                <a:latin typeface="Lato" panose="020F0502020204030203" pitchFamily="34" charset="0"/>
              </a:rPr>
              <a:t> des Sciences et de l’Industrie</a:t>
            </a:r>
          </a:p>
          <a:p>
            <a:pPr algn="l">
              <a:lnSpc>
                <a:spcPct val="150000"/>
              </a:lnSpc>
              <a:spcBef>
                <a:spcPts val="0"/>
              </a:spcBef>
            </a:pPr>
            <a:r>
              <a:rPr lang="fr-FR" sz="2000" b="1" dirty="0">
                <a:solidFill>
                  <a:srgbClr val="1C83C1"/>
                </a:solidFill>
                <a:latin typeface="Lato" panose="020F0502020204030203" pitchFamily="34" charset="0"/>
              </a:rPr>
              <a:t>Paris</a:t>
            </a:r>
          </a:p>
          <a:p>
            <a:endParaRPr lang="fr-FR" dirty="0">
              <a:latin typeface="Lato" panose="020F0502020204030203" pitchFamily="34" charset="0"/>
            </a:endParaRPr>
          </a:p>
          <a:p>
            <a:endParaRPr lang="fr-FR" dirty="0"/>
          </a:p>
        </p:txBody>
      </p:sp>
      <p:cxnSp>
        <p:nvCxnSpPr>
          <p:cNvPr id="12" name="Connecteur droit 11">
            <a:extLst>
              <a:ext uri="{FF2B5EF4-FFF2-40B4-BE49-F238E27FC236}">
                <a16:creationId xmlns:a16="http://schemas.microsoft.com/office/drawing/2014/main" id="{7614144B-A1A3-4E77-A80A-AB03FF95B7BA}"/>
              </a:ext>
            </a:extLst>
          </p:cNvPr>
          <p:cNvCxnSpPr>
            <a:cxnSpLocks/>
          </p:cNvCxnSpPr>
          <p:nvPr/>
        </p:nvCxnSpPr>
        <p:spPr>
          <a:xfrm>
            <a:off x="2079643" y="3788132"/>
            <a:ext cx="0" cy="1151740"/>
          </a:xfrm>
          <a:prstGeom prst="line">
            <a:avLst/>
          </a:prstGeom>
          <a:ln w="38100"/>
        </p:spPr>
        <p:style>
          <a:lnRef idx="1">
            <a:schemeClr val="accent5"/>
          </a:lnRef>
          <a:fillRef idx="0">
            <a:schemeClr val="accent5"/>
          </a:fillRef>
          <a:effectRef idx="0">
            <a:schemeClr val="accent5"/>
          </a:effectRef>
          <a:fontRef idx="minor">
            <a:schemeClr val="tx1"/>
          </a:fontRef>
        </p:style>
      </p:cxnSp>
      <p:pic>
        <p:nvPicPr>
          <p:cNvPr id="7" name="Image 6">
            <a:extLst>
              <a:ext uri="{FF2B5EF4-FFF2-40B4-BE49-F238E27FC236}">
                <a16:creationId xmlns:a16="http://schemas.microsoft.com/office/drawing/2014/main" id="{03489E1D-9DF6-42F8-BC51-1F8C5787A9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3982" y="3034143"/>
            <a:ext cx="6107750" cy="4071833"/>
          </a:xfrm>
          <a:prstGeom prst="rect">
            <a:avLst/>
          </a:prstGeom>
        </p:spPr>
      </p:pic>
      <p:sp>
        <p:nvSpPr>
          <p:cNvPr id="9" name="ZoneTexte 8">
            <a:extLst>
              <a:ext uri="{FF2B5EF4-FFF2-40B4-BE49-F238E27FC236}">
                <a16:creationId xmlns:a16="http://schemas.microsoft.com/office/drawing/2014/main" id="{1CEDDEF0-8C92-44E7-95DE-320B3A711BFD}"/>
              </a:ext>
            </a:extLst>
          </p:cNvPr>
          <p:cNvSpPr txBox="1"/>
          <p:nvPr/>
        </p:nvSpPr>
        <p:spPr>
          <a:xfrm>
            <a:off x="663370" y="2339640"/>
            <a:ext cx="6107745" cy="1323439"/>
          </a:xfrm>
          <a:prstGeom prst="rect">
            <a:avLst/>
          </a:prstGeom>
          <a:noFill/>
        </p:spPr>
        <p:txBody>
          <a:bodyPr wrap="square" rtlCol="0">
            <a:spAutoFit/>
          </a:bodyPr>
          <a:lstStyle/>
          <a:p>
            <a:r>
              <a:rPr lang="fr-FR" sz="4000" dirty="0">
                <a:solidFill>
                  <a:schemeClr val="accent2">
                    <a:lumMod val="75000"/>
                  </a:schemeClr>
                </a:solidFill>
                <a:latin typeface="Lato" panose="020F0502020204030203" pitchFamily="34" charset="0"/>
                <a:ea typeface="+mj-ea"/>
                <a:cs typeface="+mj-cs"/>
              </a:rPr>
              <a:t>Pour le grand public et nos congressistes</a:t>
            </a:r>
          </a:p>
        </p:txBody>
      </p:sp>
    </p:spTree>
    <p:extLst>
      <p:ext uri="{BB962C8B-B14F-4D97-AF65-F5344CB8AC3E}">
        <p14:creationId xmlns:p14="http://schemas.microsoft.com/office/powerpoint/2010/main" val="4130629650"/>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775</TotalTime>
  <Words>841</Words>
  <Application>Microsoft Office PowerPoint</Application>
  <PresentationFormat>Grand écran</PresentationFormat>
  <Paragraphs>162</Paragraphs>
  <Slides>20</Slides>
  <Notes>2</Notes>
  <HiddenSlides>0</HiddenSlides>
  <MMClips>0</MMClips>
  <ScaleCrop>false</ScaleCrop>
  <HeadingPairs>
    <vt:vector size="6" baseType="variant">
      <vt:variant>
        <vt:lpstr>Polices utilisées</vt:lpstr>
      </vt:variant>
      <vt:variant>
        <vt:i4>5</vt:i4>
      </vt:variant>
      <vt:variant>
        <vt:lpstr>Thème</vt:lpstr>
      </vt:variant>
      <vt:variant>
        <vt:i4>2</vt:i4>
      </vt:variant>
      <vt:variant>
        <vt:lpstr>Titres des diapositives</vt:lpstr>
      </vt:variant>
      <vt:variant>
        <vt:i4>20</vt:i4>
      </vt:variant>
    </vt:vector>
  </HeadingPairs>
  <TitlesOfParts>
    <vt:vector size="27" baseType="lpstr">
      <vt:lpstr>Arial</vt:lpstr>
      <vt:lpstr>Calibri</vt:lpstr>
      <vt:lpstr>Calibri Light</vt:lpstr>
      <vt:lpstr>Lato</vt:lpstr>
      <vt:lpstr>Montserrat</vt:lpstr>
      <vt:lpstr>Thème Office</vt:lpstr>
      <vt:lpstr>Conception personnalisée</vt:lpstr>
      <vt:lpstr>Manifestations SFP  prévues en 2023</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Année DE LA PHYSIQUE : SEPTEMBRE 2023 – Août 2024 </vt:lpstr>
      <vt:lpstr>GRANDES ETAPES DE L'Année (en cours de construction)</vt:lpstr>
      <vt:lpstr>Présentation PowerPoint</vt:lpstr>
      <vt:lpstr>Présentation PowerPoint</vt:lpstr>
      <vt:lpstr>Présentation PowerPoint</vt:lpstr>
      <vt:lpstr>Présentation PowerPoint</vt:lpstr>
      <vt:lpstr>Présentation PowerPoint</vt:lpstr>
      <vt:lpstr>Présentation PowerPoint</vt:lpstr>
      <vt:lpstr>Découvrez le programme sur www.sfp150ans.fr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Olipia</dc:creator>
  <cp:lastModifiedBy>Guy Wormser</cp:lastModifiedBy>
  <cp:revision>41</cp:revision>
  <dcterms:created xsi:type="dcterms:W3CDTF">2022-05-03T09:22:51Z</dcterms:created>
  <dcterms:modified xsi:type="dcterms:W3CDTF">2023-01-15T19:16:54Z</dcterms:modified>
</cp:coreProperties>
</file>